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51"/>
  </p:notesMasterIdLst>
  <p:handoutMasterIdLst>
    <p:handoutMasterId r:id="rId52"/>
  </p:handoutMasterIdLst>
  <p:sldIdLst>
    <p:sldId id="256" r:id="rId2"/>
    <p:sldId id="285" r:id="rId3"/>
    <p:sldId id="303" r:id="rId4"/>
    <p:sldId id="258" r:id="rId5"/>
    <p:sldId id="260" r:id="rId6"/>
    <p:sldId id="288" r:id="rId7"/>
    <p:sldId id="259" r:id="rId8"/>
    <p:sldId id="257" r:id="rId9"/>
    <p:sldId id="296" r:id="rId10"/>
    <p:sldId id="297" r:id="rId11"/>
    <p:sldId id="299" r:id="rId12"/>
    <p:sldId id="301" r:id="rId13"/>
    <p:sldId id="305" r:id="rId14"/>
    <p:sldId id="261" r:id="rId15"/>
    <p:sldId id="310" r:id="rId16"/>
    <p:sldId id="312" r:id="rId17"/>
    <p:sldId id="311" r:id="rId18"/>
    <p:sldId id="306" r:id="rId19"/>
    <p:sldId id="307" r:id="rId20"/>
    <p:sldId id="289" r:id="rId21"/>
    <p:sldId id="295" r:id="rId22"/>
    <p:sldId id="265" r:id="rId23"/>
    <p:sldId id="266" r:id="rId24"/>
    <p:sldId id="292" r:id="rId25"/>
    <p:sldId id="267" r:id="rId26"/>
    <p:sldId id="308" r:id="rId27"/>
    <p:sldId id="300" r:id="rId28"/>
    <p:sldId id="309" r:id="rId29"/>
    <p:sldId id="268" r:id="rId30"/>
    <p:sldId id="270" r:id="rId31"/>
    <p:sldId id="271" r:id="rId32"/>
    <p:sldId id="272" r:id="rId33"/>
    <p:sldId id="280" r:id="rId34"/>
    <p:sldId id="273" r:id="rId35"/>
    <p:sldId id="290" r:id="rId36"/>
    <p:sldId id="286" r:id="rId37"/>
    <p:sldId id="277" r:id="rId38"/>
    <p:sldId id="278" r:id="rId39"/>
    <p:sldId id="275" r:id="rId40"/>
    <p:sldId id="279" r:id="rId41"/>
    <p:sldId id="281" r:id="rId42"/>
    <p:sldId id="282" r:id="rId43"/>
    <p:sldId id="291" r:id="rId44"/>
    <p:sldId id="304" r:id="rId45"/>
    <p:sldId id="284" r:id="rId46"/>
    <p:sldId id="293" r:id="rId47"/>
    <p:sldId id="283" r:id="rId48"/>
    <p:sldId id="264" r:id="rId49"/>
    <p:sldId id="302"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996633"/>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9667" autoAdjust="0"/>
  </p:normalViewPr>
  <p:slideViewPr>
    <p:cSldViewPr>
      <p:cViewPr varScale="1">
        <p:scale>
          <a:sx n="68" d="100"/>
          <a:sy n="68" d="100"/>
        </p:scale>
        <p:origin x="-2874" y="-102"/>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p:cViewPr varScale="1">
        <p:scale>
          <a:sx n="57" d="100"/>
          <a:sy n="57" d="100"/>
        </p:scale>
        <p:origin x="-2604"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EFE1001-D63E-4F3B-AE1B-7B550974F860}" type="datetimeFigureOut">
              <a:rPr lang="en-US" smtClean="0"/>
              <a:t>9/30/2014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AFFF167-2379-4F30-B7BA-AF73044137F5}" type="slidenum">
              <a:rPr lang="en-US" smtClean="0"/>
              <a:t>‹#›</a:t>
            </a:fld>
            <a:endParaRPr lang="en-US"/>
          </a:p>
        </p:txBody>
      </p:sp>
    </p:spTree>
    <p:extLst>
      <p:ext uri="{BB962C8B-B14F-4D97-AF65-F5344CB8AC3E}">
        <p14:creationId xmlns:p14="http://schemas.microsoft.com/office/powerpoint/2010/main" val="3027320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77F0D3-A6E1-49F7-8058-D00142A2B9DA}" type="datetimeFigureOut">
              <a:rPr lang="en-US" smtClean="0"/>
              <a:pPr/>
              <a:t>9/30/2014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B4E88F-35A2-466C-B06F-61AA85EE06CD}" type="slidenum">
              <a:rPr lang="en-US" smtClean="0"/>
              <a:pPr/>
              <a:t>‹#›</a:t>
            </a:fld>
            <a:endParaRPr lang="en-US" dirty="0"/>
          </a:p>
        </p:txBody>
      </p:sp>
    </p:spTree>
    <p:extLst>
      <p:ext uri="{BB962C8B-B14F-4D97-AF65-F5344CB8AC3E}">
        <p14:creationId xmlns:p14="http://schemas.microsoft.com/office/powerpoint/2010/main" val="3029255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4E88F-35A2-466C-B06F-61AA85EE06CD}" type="slidenum">
              <a:rPr lang="en-US" smtClean="0"/>
              <a:pPr/>
              <a:t>1</a:t>
            </a:fld>
            <a:endParaRPr lang="en-US" dirty="0"/>
          </a:p>
        </p:txBody>
      </p:sp>
    </p:spTree>
    <p:extLst>
      <p:ext uri="{BB962C8B-B14F-4D97-AF65-F5344CB8AC3E}">
        <p14:creationId xmlns:p14="http://schemas.microsoft.com/office/powerpoint/2010/main" val="35424012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liver</a:t>
            </a:r>
            <a:r>
              <a:rPr lang="en-US" baseline="0" dirty="0" smtClean="0"/>
              <a:t> breaks down glycogen to generate glucose (instead of building glycogen as in the fed state)</a:t>
            </a:r>
          </a:p>
          <a:p>
            <a:r>
              <a:rPr lang="en-US" baseline="0" dirty="0" smtClean="0"/>
              <a:t>*it uses some of the glucose to make acetyl CoA so it can feed itself</a:t>
            </a:r>
          </a:p>
          <a:p>
            <a:r>
              <a:rPr lang="en-US" baseline="0" dirty="0" smtClean="0"/>
              <a:t>*however instead of converting the acetyl CoA into fatty acids and fats as during the fed state, it now uses them to make ketones, an alternative fuel</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*both the ketones and the released glucose are released into the circulation to provide fuel</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*in the fat cell, the cell cannot take up the glucose because there is no insulin</a:t>
            </a:r>
          </a:p>
          <a:p>
            <a:r>
              <a:rPr lang="en-US" baseline="0" dirty="0" smtClean="0"/>
              <a:t>*instead, fat production stops and reverses to produce free fatty acids and acetyl-CoA</a:t>
            </a:r>
          </a:p>
          <a:p>
            <a:r>
              <a:rPr lang="en-US" baseline="0" dirty="0" smtClean="0"/>
              <a:t>*the acetyl-coA is used by the cell to eat since it has no glucose now</a:t>
            </a:r>
          </a:p>
          <a:p>
            <a:r>
              <a:rPr lang="en-US" baseline="0" dirty="0" smtClean="0"/>
              <a:t>*the rest of the fatty acids are also sent to the liver, so that it can be made into acetyl-coA to build more ketones</a:t>
            </a:r>
          </a:p>
          <a:p>
            <a:r>
              <a:rPr lang="en-US" baseline="0" dirty="0" smtClean="0"/>
              <a:t>*in the muscle, because there is no insulin it cannot take up the available glucose</a:t>
            </a:r>
          </a:p>
          <a:p>
            <a:r>
              <a:rPr lang="en-US" baseline="0" dirty="0" smtClean="0"/>
              <a:t>*the muscle breaks down and eats its own glycogen</a:t>
            </a:r>
          </a:p>
          <a:p>
            <a:r>
              <a:rPr lang="en-US" baseline="0" dirty="0" smtClean="0"/>
              <a:t>* instead the fatty acids and ketones are turned into acetyl-CoA to feed the cell</a:t>
            </a:r>
          </a:p>
          <a:p>
            <a:r>
              <a:rPr lang="en-US" baseline="0" dirty="0" smtClean="0"/>
              <a:t>*at the same time, the muscle puts out amino acids that the liver can use in gluconeogenesis to make more glucose and more acetylCoA to fuel the liver and the ketones</a:t>
            </a:r>
          </a:p>
          <a:p>
            <a:r>
              <a:rPr lang="en-US" baseline="0" dirty="0" smtClean="0"/>
              <a:t>*in the brain, glucose uptake and metabolism continues (cutting off the other organs from getting the glucose has ensured there is enough for the brain)</a:t>
            </a:r>
          </a:p>
          <a:p>
            <a:r>
              <a:rPr lang="en-US" baseline="0" dirty="0" smtClean="0"/>
              <a:t>*the brain also takes up the ketones and turns them into acetyl-CoA it can it</a:t>
            </a:r>
          </a:p>
          <a:p>
            <a:r>
              <a:rPr lang="en-US" baseline="0" dirty="0" smtClean="0"/>
              <a:t>*essentially goals in the fasting state are to release the stored glycogen and fat in usable form for the other organs, with the usable forms being ketones and glucose</a:t>
            </a:r>
          </a:p>
        </p:txBody>
      </p:sp>
      <p:sp>
        <p:nvSpPr>
          <p:cNvPr id="4" name="Slide Number Placeholder 3"/>
          <p:cNvSpPr>
            <a:spLocks noGrp="1"/>
          </p:cNvSpPr>
          <p:nvPr>
            <p:ph type="sldNum" sz="quarter" idx="10"/>
          </p:nvPr>
        </p:nvSpPr>
        <p:spPr/>
        <p:txBody>
          <a:bodyPr/>
          <a:lstStyle/>
          <a:p>
            <a:fld id="{17B4E88F-35A2-466C-B06F-61AA85EE06CD}" type="slidenum">
              <a:rPr lang="en-US" smtClean="0"/>
              <a:pPr/>
              <a:t>10</a:t>
            </a:fld>
            <a:endParaRPr lang="en-US" dirty="0"/>
          </a:p>
        </p:txBody>
      </p:sp>
    </p:spTree>
    <p:extLst>
      <p:ext uri="{BB962C8B-B14F-4D97-AF65-F5344CB8AC3E}">
        <p14:creationId xmlns:p14="http://schemas.microsoft.com/office/powerpoint/2010/main" val="37869161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basic regulation is that we utilize glucose, and when it gets low we go into fasting state</a:t>
            </a:r>
          </a:p>
          <a:p>
            <a:r>
              <a:rPr lang="en-US" baseline="0" dirty="0" smtClean="0"/>
              <a:t>*fasting state produces glucose and ketones, and when the glucose rises insulin is stimulated</a:t>
            </a:r>
          </a:p>
          <a:p>
            <a:r>
              <a:rPr lang="en-US" baseline="0" dirty="0" smtClean="0"/>
              <a:t>*insulin transitions us into the fed state, and simultaneously turns off the fasting state by suppressing glucagon</a:t>
            </a:r>
          </a:p>
          <a:p>
            <a:r>
              <a:rPr lang="en-US" baseline="0" dirty="0" smtClean="0"/>
              <a:t>*this is why we don’t all go into ketoacidosis when we don’t eat – once we make enough glucose, insulin is stimulated and shuts the process off</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11</a:t>
            </a:fld>
            <a:endParaRPr lang="en-US" dirty="0"/>
          </a:p>
        </p:txBody>
      </p:sp>
    </p:spTree>
    <p:extLst>
      <p:ext uri="{BB962C8B-B14F-4D97-AF65-F5344CB8AC3E}">
        <p14:creationId xmlns:p14="http://schemas.microsoft.com/office/powerpoint/2010/main" val="25622834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*DKA occurs when there is a complete loss of insulin function</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12</a:t>
            </a:fld>
            <a:endParaRPr lang="en-US" dirty="0"/>
          </a:p>
        </p:txBody>
      </p:sp>
    </p:spTree>
    <p:extLst>
      <p:ext uri="{BB962C8B-B14F-4D97-AF65-F5344CB8AC3E}">
        <p14:creationId xmlns:p14="http://schemas.microsoft.com/office/powerpoint/2010/main" val="19420646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*in this case, the patient goes into the fasting state</a:t>
            </a:r>
          </a:p>
          <a:p>
            <a:r>
              <a:rPr lang="en-US" baseline="0" dirty="0" smtClean="0"/>
              <a:t>*however once enough alternative fuel is produced, there is defective feedback to shut the cycle off because there is no or insufficient action of insulin</a:t>
            </a:r>
          </a:p>
          <a:p>
            <a:r>
              <a:rPr lang="en-US" baseline="0" dirty="0" smtClean="0"/>
              <a:t>*the person therefore gets “stuck” in the fasting state, unable to recognize that they are in fact no longer starving, and just keeps producing glucose and ketones with no regulation</a:t>
            </a:r>
          </a:p>
          <a:p>
            <a:r>
              <a:rPr lang="en-US" baseline="0" dirty="0" smtClean="0"/>
              <a:t>*the high glucose causes the person to pee themselves dry and the ketones cause a dangerous anion gap metabolic acidosis</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13</a:t>
            </a:fld>
            <a:endParaRPr lang="en-US" dirty="0"/>
          </a:p>
        </p:txBody>
      </p:sp>
    </p:spTree>
    <p:extLst>
      <p:ext uri="{BB962C8B-B14F-4D97-AF65-F5344CB8AC3E}">
        <p14:creationId xmlns:p14="http://schemas.microsoft.com/office/powerpoint/2010/main" val="19420646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*DKA is essentially the condition when</a:t>
            </a:r>
            <a:r>
              <a:rPr lang="en-US" baseline="0" dirty="0" smtClean="0"/>
              <a:t> both the glucose and ketone production remain unchecked because there is essentially no insulin activity at all, and this leads to the production of ketones with are acid</a:t>
            </a:r>
          </a:p>
          <a:p>
            <a:r>
              <a:rPr lang="en-US" baseline="0" dirty="0" smtClean="0"/>
              <a:t>*because the pathology involves ketone production, there is an obligate metabolic acidosis (but not always acidemia, because there can be more than one disorder at once)</a:t>
            </a:r>
          </a:p>
          <a:p>
            <a:r>
              <a:rPr lang="en-US" baseline="0" dirty="0" smtClean="0"/>
              <a:t>*because ketones produce an anion gap, the acidosis must be of an anion gap type with the anion gap coming from the ketones (if the anion gap is coming from something else, then by definition there is not uncontrolled ketone production and no DKA)</a:t>
            </a:r>
          </a:p>
        </p:txBody>
      </p:sp>
      <p:sp>
        <p:nvSpPr>
          <p:cNvPr id="4" name="Slide Number Placeholder 3"/>
          <p:cNvSpPr>
            <a:spLocks noGrp="1"/>
          </p:cNvSpPr>
          <p:nvPr>
            <p:ph type="sldNum" sz="quarter" idx="10"/>
          </p:nvPr>
        </p:nvSpPr>
        <p:spPr/>
        <p:txBody>
          <a:bodyPr/>
          <a:lstStyle/>
          <a:p>
            <a:fld id="{17B4E88F-35A2-466C-B06F-61AA85EE06CD}" type="slidenum">
              <a:rPr lang="en-US" smtClean="0"/>
              <a:pPr/>
              <a:t>14</a:t>
            </a:fld>
            <a:endParaRPr lang="en-US" dirty="0"/>
          </a:p>
        </p:txBody>
      </p:sp>
    </p:spTree>
    <p:extLst>
      <p:ext uri="{BB962C8B-B14F-4D97-AF65-F5344CB8AC3E}">
        <p14:creationId xmlns:p14="http://schemas.microsoft.com/office/powerpoint/2010/main" val="26800136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*anion</a:t>
            </a:r>
            <a:r>
              <a:rPr lang="en-US" baseline="0" dirty="0" smtClean="0"/>
              <a:t> gap is confusing…</a:t>
            </a:r>
          </a:p>
          <a:p>
            <a:r>
              <a:rPr lang="en-US" baseline="0" dirty="0" smtClean="0"/>
              <a:t>*the primary + and – do not equal each other</a:t>
            </a:r>
          </a:p>
          <a:p>
            <a:r>
              <a:rPr lang="en-US" baseline="0" dirty="0" smtClean="0"/>
              <a:t>*of course the body must be electrically neutral, so there must be some other minuses we are not measuring</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15</a:t>
            </a:fld>
            <a:endParaRPr lang="en-US" dirty="0"/>
          </a:p>
        </p:txBody>
      </p:sp>
    </p:spTree>
    <p:extLst>
      <p:ext uri="{BB962C8B-B14F-4D97-AF65-F5344CB8AC3E}">
        <p14:creationId xmlns:p14="http://schemas.microsoft.com/office/powerpoint/2010/main" val="24780027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can rearrange</a:t>
            </a:r>
            <a:r>
              <a:rPr lang="en-US" baseline="0" dirty="0" smtClean="0"/>
              <a:t> this formula to see how many minuses there should be</a:t>
            </a:r>
          </a:p>
          <a:p>
            <a:r>
              <a:rPr lang="en-US" baseline="0" dirty="0" smtClean="0"/>
              <a:t>*with normal electrolytes, there should be about 10-12 other minuses we are not counting</a:t>
            </a:r>
          </a:p>
          <a:p>
            <a:r>
              <a:rPr lang="en-US" baseline="0" dirty="0" smtClean="0"/>
              <a:t>*if there are more extra minuses than that, we know that extra ones are somehow being made</a:t>
            </a:r>
          </a:p>
          <a:p>
            <a:r>
              <a:rPr lang="en-US" baseline="0" dirty="0" smtClean="0"/>
              <a:t>*when this occurs together with a reduction in </a:t>
            </a:r>
            <a:r>
              <a:rPr lang="en-US" baseline="0" dirty="0" err="1" smtClean="0"/>
              <a:t>bicarb</a:t>
            </a:r>
            <a:r>
              <a:rPr lang="en-US" baseline="0" dirty="0" smtClean="0"/>
              <a:t>, we know those minuses are basically taking the place of </a:t>
            </a:r>
            <a:r>
              <a:rPr lang="en-US" baseline="0" dirty="0" err="1" smtClean="0"/>
              <a:t>bicarb</a:t>
            </a:r>
            <a:r>
              <a:rPr lang="en-US" baseline="0" dirty="0" smtClean="0"/>
              <a:t> – so there is an acidosis and the fact that they forced the </a:t>
            </a:r>
            <a:r>
              <a:rPr lang="en-US" baseline="0" dirty="0" err="1" smtClean="0"/>
              <a:t>bicarb</a:t>
            </a:r>
            <a:r>
              <a:rPr lang="en-US" baseline="0" dirty="0" smtClean="0"/>
              <a:t> out means they are responsible for the acidosis</a:t>
            </a:r>
          </a:p>
          <a:p>
            <a:r>
              <a:rPr lang="en-US" baseline="0" dirty="0" smtClean="0"/>
              <a:t>*once we know the acidosis is happening because there is extra of something else, we can go looking to find out what the “something else” is to diagnose the disease</a:t>
            </a:r>
          </a:p>
          <a:p>
            <a:r>
              <a:rPr lang="en-US" baseline="0" dirty="0" smtClean="0"/>
              <a:t>*in the case of DKA, the ketones form an “other” anion that causes the anion gap to be increased</a:t>
            </a:r>
          </a:p>
        </p:txBody>
      </p:sp>
      <p:sp>
        <p:nvSpPr>
          <p:cNvPr id="4" name="Slide Number Placeholder 3"/>
          <p:cNvSpPr>
            <a:spLocks noGrp="1"/>
          </p:cNvSpPr>
          <p:nvPr>
            <p:ph type="sldNum" sz="quarter" idx="10"/>
          </p:nvPr>
        </p:nvSpPr>
        <p:spPr/>
        <p:txBody>
          <a:bodyPr/>
          <a:lstStyle/>
          <a:p>
            <a:fld id="{17B4E88F-35A2-466C-B06F-61AA85EE06CD}" type="slidenum">
              <a:rPr lang="en-US" smtClean="0"/>
              <a:pPr/>
              <a:t>16</a:t>
            </a:fld>
            <a:endParaRPr lang="en-US" dirty="0"/>
          </a:p>
        </p:txBody>
      </p:sp>
    </p:spTree>
    <p:extLst>
      <p:ext uri="{BB962C8B-B14F-4D97-AF65-F5344CB8AC3E}">
        <p14:creationId xmlns:p14="http://schemas.microsoft.com/office/powerpoint/2010/main" val="6732164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*DKA is essentially the condition when</a:t>
            </a:r>
            <a:r>
              <a:rPr lang="en-US" baseline="0" dirty="0" smtClean="0"/>
              <a:t> both the glucose and ketone production remain unchecked because there is essentially no insulin activity at all</a:t>
            </a:r>
          </a:p>
          <a:p>
            <a:r>
              <a:rPr lang="en-US" baseline="0" dirty="0" smtClean="0"/>
              <a:t>*because the pathology involves ketone production, there is an obligate metabolic acidosis (but not always acidemia, because there can be more than one disorder at once)</a:t>
            </a:r>
          </a:p>
          <a:p>
            <a:r>
              <a:rPr lang="en-US" baseline="0" dirty="0" smtClean="0"/>
              <a:t>*because ketones produce an anion gap, the acidosis must be of an anion gap type with the anion gap coming from the ketones (if the anion gap is coming from something else, then by definition there is not uncontrolled ketone production and no DKA)</a:t>
            </a:r>
            <a:endParaRPr lang="en-US" dirty="0" smtClean="0"/>
          </a:p>
          <a:p>
            <a:r>
              <a:rPr lang="en-US" dirty="0" smtClean="0"/>
              <a:t>*</a:t>
            </a:r>
            <a:r>
              <a:rPr lang="en-US" baseline="0" dirty="0" smtClean="0"/>
              <a:t>as opposed to starvation ketosis, EtOH ketosis (aka it is DIABETIC type ketoacidosis)</a:t>
            </a:r>
          </a:p>
          <a:p>
            <a:r>
              <a:rPr lang="en-US" baseline="0" dirty="0" smtClean="0"/>
              <a:t>*sx: SOB is from trying to breathe off the acidosis</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17</a:t>
            </a:fld>
            <a:endParaRPr lang="en-US" dirty="0"/>
          </a:p>
        </p:txBody>
      </p:sp>
    </p:spTree>
    <p:extLst>
      <p:ext uri="{BB962C8B-B14F-4D97-AF65-F5344CB8AC3E}">
        <p14:creationId xmlns:p14="http://schemas.microsoft.com/office/powerpoint/2010/main" val="26800136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*HHS occurs</a:t>
            </a:r>
            <a:r>
              <a:rPr lang="en-US" baseline="0" dirty="0" smtClean="0"/>
              <a:t> when there is some insulin around, but not enough to control the BG and a very dramatic and dangerous hyperglycemia occurs</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18</a:t>
            </a:fld>
            <a:endParaRPr lang="en-US" dirty="0"/>
          </a:p>
        </p:txBody>
      </p:sp>
    </p:spTree>
    <p:extLst>
      <p:ext uri="{BB962C8B-B14F-4D97-AF65-F5344CB8AC3E}">
        <p14:creationId xmlns:p14="http://schemas.microsoft.com/office/powerpoint/2010/main" val="19420646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*there is a relative shortage of insulin</a:t>
            </a:r>
          </a:p>
          <a:p>
            <a:r>
              <a:rPr lang="en-US" baseline="0" dirty="0" smtClean="0"/>
              <a:t>*however the amount  of insulin needed to go into fed state and shut of ketones is not much, so there is enough to do that</a:t>
            </a:r>
          </a:p>
          <a:p>
            <a:r>
              <a:rPr lang="en-US" baseline="0" dirty="0" smtClean="0"/>
              <a:t>*however it is not enough to control the BG</a:t>
            </a:r>
          </a:p>
          <a:p>
            <a:r>
              <a:rPr lang="en-US" baseline="0" dirty="0" smtClean="0"/>
              <a:t>*the BG goes VERY high</a:t>
            </a:r>
          </a:p>
          <a:p>
            <a:r>
              <a:rPr lang="en-US" baseline="0" dirty="0" smtClean="0"/>
              <a:t>*the high BG causes patients to pee themselves too dry and that is why they get sick</a:t>
            </a:r>
          </a:p>
          <a:p>
            <a:r>
              <a:rPr lang="en-US" baseline="0" dirty="0" smtClean="0"/>
              <a:t>*because they do not get symptoms from acidosis in the early stages, their BG can get higher and they can get dryer before they ever present</a:t>
            </a:r>
          </a:p>
        </p:txBody>
      </p:sp>
      <p:sp>
        <p:nvSpPr>
          <p:cNvPr id="4" name="Slide Number Placeholder 3"/>
          <p:cNvSpPr>
            <a:spLocks noGrp="1"/>
          </p:cNvSpPr>
          <p:nvPr>
            <p:ph type="sldNum" sz="quarter" idx="10"/>
          </p:nvPr>
        </p:nvSpPr>
        <p:spPr/>
        <p:txBody>
          <a:bodyPr/>
          <a:lstStyle/>
          <a:p>
            <a:fld id="{17B4E88F-35A2-466C-B06F-61AA85EE06CD}" type="slidenum">
              <a:rPr lang="en-US" smtClean="0"/>
              <a:pPr/>
              <a:t>19</a:t>
            </a:fld>
            <a:endParaRPr lang="en-US" dirty="0"/>
          </a:p>
        </p:txBody>
      </p:sp>
    </p:spTree>
    <p:extLst>
      <p:ext uri="{BB962C8B-B14F-4D97-AF65-F5344CB8AC3E}">
        <p14:creationId xmlns:p14="http://schemas.microsoft.com/office/powerpoint/2010/main" val="1942064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17B4E88F-35A2-466C-B06F-61AA85EE06CD}" type="slidenum">
              <a:rPr lang="en-US" smtClean="0"/>
              <a:pPr/>
              <a:t>2</a:t>
            </a:fld>
            <a:endParaRPr lang="en-US" dirty="0"/>
          </a:p>
        </p:txBody>
      </p:sp>
    </p:spTree>
    <p:extLst>
      <p:ext uri="{BB962C8B-B14F-4D97-AF65-F5344CB8AC3E}">
        <p14:creationId xmlns:p14="http://schemas.microsoft.com/office/powerpoint/2010/main" val="37688164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*essentially a state related to DKA, but where there is enough insulin to shut off ketogenesis and acidosis, but not enough to control the BG such that BG is high with the resulting osmotic diuresis and electrolyte disorders as seen in DKA</a:t>
            </a:r>
            <a:endParaRPr lang="en-US" dirty="0" smtClean="0"/>
          </a:p>
          <a:p>
            <a:r>
              <a:rPr lang="en-US" dirty="0" smtClean="0"/>
              <a:t>*think of these as a spectrum – first</a:t>
            </a:r>
            <a:r>
              <a:rPr lang="en-US" baseline="0" dirty="0" smtClean="0"/>
              <a:t> you just get type 2 DM with a BG of 250, then as you have less insulin activity you can get so high you can get hyperosmolar, then when there is really none left you get DKA</a:t>
            </a:r>
          </a:p>
          <a:p>
            <a:r>
              <a:rPr lang="en-US" dirty="0" smtClean="0"/>
              <a:t>*if</a:t>
            </a:r>
            <a:r>
              <a:rPr lang="en-US" baseline="0" dirty="0" smtClean="0"/>
              <a:t> there was absolute insufficiency of insulin, it would produce a DKA picture</a:t>
            </a:r>
            <a:endParaRPr lang="en-US" dirty="0" smtClean="0"/>
          </a:p>
          <a:p>
            <a:r>
              <a:rPr lang="en-US" dirty="0" smtClean="0"/>
              <a:t>*if there was relative insufficiency</a:t>
            </a:r>
            <a:r>
              <a:rPr lang="en-US" baseline="0" dirty="0" smtClean="0"/>
              <a:t> and major ketone production, then this would be DKA</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*because there is not an acidosis, patients are often compensated for longer and present later, so that they continue to get more and more hyperglycemic until they get </a:t>
            </a:r>
            <a:r>
              <a:rPr lang="en-US" baseline="0" dirty="0" err="1" smtClean="0"/>
              <a:t>hyperosmolar</a:t>
            </a:r>
            <a:endParaRPr lang="en-US" baseline="0" dirty="0" smtClean="0"/>
          </a:p>
          <a:p>
            <a:r>
              <a:rPr lang="en-US" baseline="0" dirty="0" smtClean="0"/>
              <a:t>*when anion gap acidosis is present, it us usually because the patients are so dry they are hypoperfused and have a lot of lactate</a:t>
            </a:r>
          </a:p>
          <a:p>
            <a:r>
              <a:rPr lang="en-US" baseline="0" dirty="0" smtClean="0"/>
              <a:t>*these are two ends of a spectrum – this slide defines “pure” HONK but it is often seen with some amount of ketogenesis and elevated anion gap</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20</a:t>
            </a:fld>
            <a:endParaRPr lang="en-US" dirty="0"/>
          </a:p>
        </p:txBody>
      </p:sp>
    </p:spTree>
    <p:extLst>
      <p:ext uri="{BB962C8B-B14F-4D97-AF65-F5344CB8AC3E}">
        <p14:creationId xmlns:p14="http://schemas.microsoft.com/office/powerpoint/2010/main" val="39586234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*new</a:t>
            </a:r>
            <a:r>
              <a:rPr lang="en-US" baseline="0" dirty="0" smtClean="0"/>
              <a:t> DM may present either way</a:t>
            </a:r>
          </a:p>
          <a:p>
            <a:r>
              <a:rPr lang="en-US" baseline="0" dirty="0" smtClean="0"/>
              <a:t>*BG is lower in DKA b/c the patients present with sx of acidemia before they have the chance to get such a high BG</a:t>
            </a:r>
          </a:p>
          <a:p>
            <a:r>
              <a:rPr lang="en-US" baseline="0" dirty="0" smtClean="0"/>
              <a:t>*in HHS, no acidosis or ketones because they do have some insulin</a:t>
            </a:r>
          </a:p>
          <a:p>
            <a:r>
              <a:rPr lang="en-US" baseline="0" dirty="0" smtClean="0"/>
              <a:t>*HHS has more mental status change due to the later presentation and greater metabolic derangement</a:t>
            </a:r>
          </a:p>
          <a:p>
            <a:r>
              <a:rPr lang="en-US" baseline="0" dirty="0" smtClean="0"/>
              <a:t>*HHS is more hypovolemic, because the patients have had depressed mental status and have often stopped drinking fluids, while DKA patients are still alert and consuming liquids</a:t>
            </a:r>
          </a:p>
          <a:p>
            <a:r>
              <a:rPr lang="en-US" baseline="0" dirty="0" smtClean="0"/>
              <a:t>*again, these are truly overlap syndromes – this slide presents it as they are one or the other classically, but you will see patients with features of both</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21</a:t>
            </a:fld>
            <a:endParaRPr lang="en-US" dirty="0"/>
          </a:p>
        </p:txBody>
      </p:sp>
    </p:spTree>
    <p:extLst>
      <p:ext uri="{BB962C8B-B14F-4D97-AF65-F5344CB8AC3E}">
        <p14:creationId xmlns:p14="http://schemas.microsoft.com/office/powerpoint/2010/main" val="18869095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*patient I was called from the ED to admit for DKA</a:t>
            </a:r>
          </a:p>
          <a:p>
            <a:r>
              <a:rPr lang="en-US" dirty="0" smtClean="0"/>
              <a:t>*he had sx – but so did his family b/c they all had</a:t>
            </a:r>
            <a:r>
              <a:rPr lang="en-US" baseline="0" dirty="0" smtClean="0"/>
              <a:t> Norovirus</a:t>
            </a:r>
          </a:p>
          <a:p>
            <a:r>
              <a:rPr lang="en-US" baseline="0" dirty="0" smtClean="0"/>
              <a:t>*his BG is &gt; 400 b/c it is that high every day, he is frequently non-compliant and often does not take his insulin at all, HbA1c is 17</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*his metabolic acidosis is non-AG – essentially hyperchloremic arising from his diarrhea</a:t>
            </a:r>
          </a:p>
          <a:p>
            <a:r>
              <a:rPr lang="en-US" baseline="0" dirty="0" smtClean="0"/>
              <a:t>*UN/Cr are elevated, but at baseline likely from DM nephropathy</a:t>
            </a:r>
          </a:p>
          <a:p>
            <a:r>
              <a:rPr lang="en-US" baseline="0" dirty="0" smtClean="0"/>
              <a:t>*his positive ketones likely reflect that he has not been eating</a:t>
            </a:r>
          </a:p>
          <a:p>
            <a:r>
              <a:rPr lang="en-US" baseline="0" dirty="0" smtClean="0"/>
              <a:t>*the key to ensuring he does not have DKA is absence of the anion gap</a:t>
            </a:r>
          </a:p>
          <a:p>
            <a:r>
              <a:rPr lang="en-US" baseline="0" dirty="0" smtClean="0"/>
              <a:t>*when I saw the patient, his GI sx were resolved, he had eaten lunch and insulin drip had not yet been hung </a:t>
            </a:r>
            <a:r>
              <a:rPr lang="en-US" baseline="0" dirty="0" smtClean="0">
                <a:sym typeface="Wingdings" pitchFamily="2" charset="2"/>
              </a:rPr>
              <a:t> discharged to home from ED</a:t>
            </a:r>
            <a:endParaRPr lang="en-US" baseline="0" dirty="0" smtClean="0"/>
          </a:p>
        </p:txBody>
      </p:sp>
      <p:sp>
        <p:nvSpPr>
          <p:cNvPr id="4" name="Slide Number Placeholder 3"/>
          <p:cNvSpPr>
            <a:spLocks noGrp="1"/>
          </p:cNvSpPr>
          <p:nvPr>
            <p:ph type="sldNum" sz="quarter" idx="10"/>
          </p:nvPr>
        </p:nvSpPr>
        <p:spPr/>
        <p:txBody>
          <a:bodyPr/>
          <a:lstStyle/>
          <a:p>
            <a:fld id="{17B4E88F-35A2-466C-B06F-61AA85EE06CD}" type="slidenum">
              <a:rPr lang="en-US" smtClean="0"/>
              <a:pPr/>
              <a:t>22</a:t>
            </a:fld>
            <a:endParaRPr lang="en-US" dirty="0"/>
          </a:p>
        </p:txBody>
      </p:sp>
    </p:spTree>
    <p:extLst>
      <p:ext uri="{BB962C8B-B14F-4D97-AF65-F5344CB8AC3E}">
        <p14:creationId xmlns:p14="http://schemas.microsoft.com/office/powerpoint/2010/main" val="19802142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*metabolic acidosis appears to be</a:t>
            </a:r>
            <a:r>
              <a:rPr lang="en-US" baseline="0" dirty="0" smtClean="0"/>
              <a:t> absent, which would exclude DKA</a:t>
            </a:r>
          </a:p>
          <a:p>
            <a:r>
              <a:rPr lang="en-US" baseline="0" dirty="0" smtClean="0"/>
              <a:t>*however anion gap is present – this means there MUST be an acidosis</a:t>
            </a:r>
          </a:p>
          <a:p>
            <a:r>
              <a:rPr lang="en-US" baseline="0" dirty="0" smtClean="0"/>
              <a:t>*this is a case of concurrent metabolic acidosis (DKA) and metabolic alkalosis (vomiting) that make the bicarb appear to be normal… essentially had gastroenteritis first, got a metabolic alkalosis, then got DKA which reduced the bicarb back to “normal”</a:t>
            </a:r>
          </a:p>
          <a:p>
            <a:r>
              <a:rPr lang="en-US" baseline="0" dirty="0" smtClean="0"/>
              <a:t>*because of the two contradictory disorders, the pH works out to be normal</a:t>
            </a:r>
          </a:p>
          <a:p>
            <a:r>
              <a:rPr lang="en-US" baseline="0" dirty="0" smtClean="0"/>
              <a:t>*this does not mean the patient does not have DKA – he does!!</a:t>
            </a:r>
          </a:p>
          <a:p>
            <a:r>
              <a:rPr lang="en-US" baseline="0" dirty="0" smtClean="0"/>
              <a:t>*it is wise to measure the ketones – do not want to assume that a high BG + AG acidosis = DKA, as there are other explanations (i.e. toxic ingestion with AG acidosis and high BG from physiologic stress of illness) – ED is better at this! (but keep in mind that + urine ketones does not always mean DKA, there are other causes)</a:t>
            </a:r>
          </a:p>
        </p:txBody>
      </p:sp>
      <p:sp>
        <p:nvSpPr>
          <p:cNvPr id="4" name="Slide Number Placeholder 3"/>
          <p:cNvSpPr>
            <a:spLocks noGrp="1"/>
          </p:cNvSpPr>
          <p:nvPr>
            <p:ph type="sldNum" sz="quarter" idx="10"/>
          </p:nvPr>
        </p:nvSpPr>
        <p:spPr/>
        <p:txBody>
          <a:bodyPr/>
          <a:lstStyle/>
          <a:p>
            <a:fld id="{17B4E88F-35A2-466C-B06F-61AA85EE06CD}" type="slidenum">
              <a:rPr lang="en-US" smtClean="0"/>
              <a:pPr/>
              <a:t>23</a:t>
            </a:fld>
            <a:endParaRPr lang="en-US" dirty="0"/>
          </a:p>
        </p:txBody>
      </p:sp>
    </p:spTree>
    <p:extLst>
      <p:ext uri="{BB962C8B-B14F-4D97-AF65-F5344CB8AC3E}">
        <p14:creationId xmlns:p14="http://schemas.microsoft.com/office/powerpoint/2010/main" val="7433725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measuring the anion gap, you are looking for unmeasured anions</a:t>
            </a:r>
            <a:r>
              <a:rPr lang="en-US" baseline="0" dirty="0" smtClean="0"/>
              <a:t> and if present, wondering if they could be ketones</a:t>
            </a:r>
          </a:p>
          <a:p>
            <a:r>
              <a:rPr lang="en-US" baseline="0" dirty="0" smtClean="0"/>
              <a:t>*in this case, all the “extra” anions in the anion gap are accounted for by the observed amount of lactate, so there are not ketones</a:t>
            </a:r>
          </a:p>
          <a:p>
            <a:r>
              <a:rPr lang="en-US" baseline="0" dirty="0" smtClean="0"/>
              <a:t>*hyperglycemia and hyperosmolarity actually is present, though, so this is HONK</a:t>
            </a:r>
            <a:endParaRPr lang="en-US" dirty="0" smtClean="0"/>
          </a:p>
          <a:p>
            <a:r>
              <a:rPr lang="en-US" dirty="0" smtClean="0"/>
              <a:t>*this patient</a:t>
            </a:r>
            <a:r>
              <a:rPr lang="en-US" baseline="0" dirty="0" smtClean="0"/>
              <a:t> had h/o HTN, came in with a-fib after b-blocker d/c’d for low BPs – was likely chronically dry from uncontrolled BG, then b-blocker gone and a-fib went crazy from lack of b-blocker and hypovolemia</a:t>
            </a:r>
          </a:p>
          <a:p>
            <a:r>
              <a:rPr lang="en-US" baseline="0" dirty="0" smtClean="0"/>
              <a:t>*she had enough residual pancreatic function (and the help of metformin to reduce insulin resistance and let that insulin do the job of shutting off ketosis) that she did not have acidosis, but did have hyperglycemia and dehydration</a:t>
            </a:r>
          </a:p>
        </p:txBody>
      </p:sp>
      <p:sp>
        <p:nvSpPr>
          <p:cNvPr id="4" name="Slide Number Placeholder 3"/>
          <p:cNvSpPr>
            <a:spLocks noGrp="1"/>
          </p:cNvSpPr>
          <p:nvPr>
            <p:ph type="sldNum" sz="quarter" idx="10"/>
          </p:nvPr>
        </p:nvSpPr>
        <p:spPr/>
        <p:txBody>
          <a:bodyPr/>
          <a:lstStyle/>
          <a:p>
            <a:fld id="{17B4E88F-35A2-466C-B06F-61AA85EE06CD}" type="slidenum">
              <a:rPr lang="en-US" smtClean="0"/>
              <a:pPr/>
              <a:t>24</a:t>
            </a:fld>
            <a:endParaRPr lang="en-US" dirty="0"/>
          </a:p>
        </p:txBody>
      </p:sp>
    </p:spTree>
    <p:extLst>
      <p:ext uri="{BB962C8B-B14F-4D97-AF65-F5344CB8AC3E}">
        <p14:creationId xmlns:p14="http://schemas.microsoft.com/office/powerpoint/2010/main" val="5019042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*although</a:t>
            </a:r>
            <a:r>
              <a:rPr lang="en-US" baseline="0" dirty="0" smtClean="0"/>
              <a:t> bicarbonate is normal, there is an anion gap</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*to determine if there is DKA, we need to ask, “is the elevated AG due to ketones, and if so, are those ketones due to relative/absolute insulin deficiency?”</a:t>
            </a:r>
          </a:p>
          <a:p>
            <a:r>
              <a:rPr lang="en-US" baseline="0" dirty="0" smtClean="0"/>
              <a:t>-some of the anion gap is attributable to the elevated lactate </a:t>
            </a:r>
            <a:r>
              <a:rPr lang="en-US" baseline="0" dirty="0" smtClean="0">
                <a:sym typeface="Wingdings" pitchFamily="2" charset="2"/>
              </a:rPr>
              <a:t> this accounts for some of the anion gap, but how much? </a:t>
            </a:r>
            <a:r>
              <a:rPr lang="en-US" baseline="0" dirty="0" smtClean="0"/>
              <a:t>(not measured concurrently with these labs, the lactate was later after IVF resuscitation so perhaps it had actually been higher previously)</a:t>
            </a:r>
          </a:p>
          <a:p>
            <a:r>
              <a:rPr lang="en-US" baseline="0" dirty="0" smtClean="0"/>
              <a:t>-are ketones contributing to this anion gap? </a:t>
            </a:r>
            <a:r>
              <a:rPr lang="en-US" baseline="0" dirty="0" smtClean="0">
                <a:sym typeface="Wingdings" pitchFamily="2" charset="2"/>
              </a:rPr>
              <a:t> they were not checked until several hours later, and then were only 1+</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*pH is actually alkalemic; respiratory alkalosis is primary due to sepsis and hypoxia from her aspiration event, this is NOT “overcompensation”</a:t>
            </a:r>
            <a:endParaRPr lang="en-US" dirty="0" smtClean="0"/>
          </a:p>
          <a:p>
            <a:r>
              <a:rPr lang="en-US" baseline="0" dirty="0" smtClean="0"/>
              <a:t>*this acid base disorder is therefore a triple disorder: respiratory alkalosis (tachypnea due to hypoxia and sepsis), anion gap metabolic acidosis (lactate +/- DKA), metabolic alkalosis (vomiting)</a:t>
            </a:r>
          </a:p>
          <a:p>
            <a:r>
              <a:rPr lang="en-US" baseline="0" dirty="0" smtClean="0"/>
              <a:t>*essentially, it is not clear if DKA is present or not because whether ketones vs more lactate were present when she arrived is unknown, because they are not measured</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sym typeface="Wingdings" pitchFamily="2" charset="2"/>
              </a:rPr>
              <a:t>*to determine if there is HONK, we need to ask if there is hyperglycemia with hyperosmolarity (present) without ketones (unknown) or absolute insulin deficiency (not known)</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sym typeface="Wingdings" pitchFamily="2" charset="2"/>
              </a:rPr>
              <a:t>*essentially, the point here is that these are overlap syndromes on a spectrum, that without measuring the right things it is not clear technically which you are dealing with, but that at the end of the day the therapy is basically the same so when fuzzy it does not really matter clinically</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sym typeface="Wingdings" pitchFamily="2" charset="2"/>
              </a:rPr>
              <a:t>*she received insulin gtt overnight, I d/c’d it in the morning believing any acidosis was lactic in nature and any relative insulin deficiency was due to increased insulin resistance from sepsis, which was at that time controlled and the insulin resistance had abated (she had normal BG with not much insulin)</a:t>
            </a:r>
          </a:p>
        </p:txBody>
      </p:sp>
      <p:sp>
        <p:nvSpPr>
          <p:cNvPr id="4" name="Slide Number Placeholder 3"/>
          <p:cNvSpPr>
            <a:spLocks noGrp="1"/>
          </p:cNvSpPr>
          <p:nvPr>
            <p:ph type="sldNum" sz="quarter" idx="10"/>
          </p:nvPr>
        </p:nvSpPr>
        <p:spPr/>
        <p:txBody>
          <a:bodyPr/>
          <a:lstStyle/>
          <a:p>
            <a:fld id="{17B4E88F-35A2-466C-B06F-61AA85EE06CD}" type="slidenum">
              <a:rPr lang="en-US" smtClean="0"/>
              <a:pPr/>
              <a:t>25</a:t>
            </a:fld>
            <a:endParaRPr lang="en-US" dirty="0"/>
          </a:p>
        </p:txBody>
      </p:sp>
    </p:spTree>
    <p:extLst>
      <p:ext uri="{BB962C8B-B14F-4D97-AF65-F5344CB8AC3E}">
        <p14:creationId xmlns:p14="http://schemas.microsoft.com/office/powerpoint/2010/main" val="35362942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cause of death</a:t>
            </a:r>
            <a:r>
              <a:rPr lang="en-US" baseline="0" dirty="0" smtClean="0"/>
              <a:t> here is NOT starvation of the cells because they cannot take up and use glucose</a:t>
            </a:r>
          </a:p>
          <a:p>
            <a:r>
              <a:rPr lang="en-US" baseline="0" dirty="0" smtClean="0"/>
              <a:t>*the have plenty of available fuels/alternative fuels – if anything, too much!!</a:t>
            </a:r>
          </a:p>
          <a:p>
            <a:r>
              <a:rPr lang="en-US" baseline="0" dirty="0" smtClean="0"/>
              <a:t>*death is from peeing themselves into shock and from metabolic acidosis so bad they cannot make up for it by breathing</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26</a:t>
            </a:fld>
            <a:endParaRPr lang="en-US" dirty="0"/>
          </a:p>
        </p:txBody>
      </p:sp>
    </p:spTree>
    <p:extLst>
      <p:ext uri="{BB962C8B-B14F-4D97-AF65-F5344CB8AC3E}">
        <p14:creationId xmlns:p14="http://schemas.microsoft.com/office/powerpoint/2010/main" val="19420646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cause of death</a:t>
            </a:r>
            <a:r>
              <a:rPr lang="en-US" baseline="0" dirty="0" smtClean="0"/>
              <a:t> here is NOT starvation of the cells because they cannot take up and use glucose</a:t>
            </a:r>
          </a:p>
          <a:p>
            <a:r>
              <a:rPr lang="en-US" baseline="0" dirty="0" smtClean="0"/>
              <a:t>*the have plenty of available fuels/alternative fuels – if anything, too much!!</a:t>
            </a:r>
          </a:p>
          <a:p>
            <a:r>
              <a:rPr lang="en-US" baseline="0" dirty="0" smtClean="0"/>
              <a:t>*death is from peeing themselves into shock and from metabolic acidosis so bad they cannot make up for it by breathing</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27</a:t>
            </a:fld>
            <a:endParaRPr lang="en-US" dirty="0"/>
          </a:p>
        </p:txBody>
      </p:sp>
    </p:spTree>
    <p:extLst>
      <p:ext uri="{BB962C8B-B14F-4D97-AF65-F5344CB8AC3E}">
        <p14:creationId xmlns:p14="http://schemas.microsoft.com/office/powerpoint/2010/main" val="194206461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cause of death</a:t>
            </a:r>
            <a:r>
              <a:rPr lang="en-US" baseline="0" dirty="0" smtClean="0"/>
              <a:t> here is NOT starvation of the cells because they cannot take up and use glucose</a:t>
            </a:r>
          </a:p>
          <a:p>
            <a:r>
              <a:rPr lang="en-US" baseline="0" dirty="0" smtClean="0"/>
              <a:t>*the have plenty of available fuels/alternative fuels – if anything, too much!!</a:t>
            </a:r>
          </a:p>
          <a:p>
            <a:r>
              <a:rPr lang="en-US" baseline="0" dirty="0" smtClean="0"/>
              <a:t>*death is from peeing themselves into shock and from metabolic acidosis so bad they cannot make up for it by breathing</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28</a:t>
            </a:fld>
            <a:endParaRPr lang="en-US" dirty="0"/>
          </a:p>
        </p:txBody>
      </p:sp>
    </p:spTree>
    <p:extLst>
      <p:ext uri="{BB962C8B-B14F-4D97-AF65-F5344CB8AC3E}">
        <p14:creationId xmlns:p14="http://schemas.microsoft.com/office/powerpoint/2010/main" val="194206461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*death</a:t>
            </a:r>
            <a:r>
              <a:rPr lang="en-US" baseline="0" dirty="0" smtClean="0"/>
              <a:t> from DKA is due to these factors – this is what we intervene on</a:t>
            </a:r>
          </a:p>
        </p:txBody>
      </p:sp>
      <p:sp>
        <p:nvSpPr>
          <p:cNvPr id="4" name="Slide Number Placeholder 3"/>
          <p:cNvSpPr>
            <a:spLocks noGrp="1"/>
          </p:cNvSpPr>
          <p:nvPr>
            <p:ph type="sldNum" sz="quarter" idx="10"/>
          </p:nvPr>
        </p:nvSpPr>
        <p:spPr/>
        <p:txBody>
          <a:bodyPr/>
          <a:lstStyle/>
          <a:p>
            <a:fld id="{17B4E88F-35A2-466C-B06F-61AA85EE06CD}" type="slidenum">
              <a:rPr lang="en-US" smtClean="0"/>
              <a:pPr/>
              <a:t>29</a:t>
            </a:fld>
            <a:endParaRPr lang="en-US" dirty="0"/>
          </a:p>
        </p:txBody>
      </p:sp>
    </p:spTree>
    <p:extLst>
      <p:ext uri="{BB962C8B-B14F-4D97-AF65-F5344CB8AC3E}">
        <p14:creationId xmlns:p14="http://schemas.microsoft.com/office/powerpoint/2010/main" val="13541133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will parallel the</a:t>
            </a:r>
            <a:r>
              <a:rPr lang="en-US" baseline="0" dirty="0" smtClean="0"/>
              <a:t> goals of </a:t>
            </a:r>
            <a:r>
              <a:rPr lang="en-US" baseline="0" smtClean="0"/>
              <a:t>treatment….</a:t>
            </a:r>
            <a:endParaRPr lang="en-US" baseline="0" dirty="0" smtClean="0"/>
          </a:p>
        </p:txBody>
      </p:sp>
      <p:sp>
        <p:nvSpPr>
          <p:cNvPr id="4" name="Slide Number Placeholder 3"/>
          <p:cNvSpPr>
            <a:spLocks noGrp="1"/>
          </p:cNvSpPr>
          <p:nvPr>
            <p:ph type="sldNum" sz="quarter" idx="10"/>
          </p:nvPr>
        </p:nvSpPr>
        <p:spPr/>
        <p:txBody>
          <a:bodyPr/>
          <a:lstStyle/>
          <a:p>
            <a:fld id="{17B4E88F-35A2-466C-B06F-61AA85EE06CD}" type="slidenum">
              <a:rPr lang="en-US" smtClean="0"/>
              <a:pPr/>
              <a:t>3</a:t>
            </a:fld>
            <a:endParaRPr lang="en-US" dirty="0"/>
          </a:p>
        </p:txBody>
      </p:sp>
    </p:spTree>
    <p:extLst>
      <p:ext uri="{BB962C8B-B14F-4D97-AF65-F5344CB8AC3E}">
        <p14:creationId xmlns:p14="http://schemas.microsoft.com/office/powerpoint/2010/main" val="37688164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*body is 60% fluid, divided 40%/20%</a:t>
            </a:r>
            <a:r>
              <a:rPr lang="en-US" baseline="0" dirty="0" smtClean="0"/>
              <a:t> to intracellular/extracellular, with the extracellular divided 15%/5% interstitial/vascular</a:t>
            </a:r>
          </a:p>
          <a:p>
            <a:r>
              <a:rPr lang="en-US" baseline="0" dirty="0" smtClean="0"/>
              <a:t>*this is the distribution of WATER</a:t>
            </a:r>
          </a:p>
          <a:p>
            <a:r>
              <a:rPr lang="en-US" baseline="0" dirty="0" smtClean="0"/>
              <a:t>*in DKA, all of these compartments are depleted</a:t>
            </a:r>
          </a:p>
          <a:p>
            <a:r>
              <a:rPr lang="en-US" dirty="0" smtClean="0"/>
              <a:t>*however</a:t>
            </a:r>
            <a:r>
              <a:rPr lang="en-US" baseline="0" dirty="0" smtClean="0"/>
              <a:t> the immediate goal for resuscitation is the intravascular space, as it is responsible for perfusing the rest of the body</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30</a:t>
            </a:fld>
            <a:endParaRPr lang="en-US" dirty="0"/>
          </a:p>
        </p:txBody>
      </p:sp>
    </p:spTree>
    <p:extLst>
      <p:ext uri="{BB962C8B-B14F-4D97-AF65-F5344CB8AC3E}">
        <p14:creationId xmlns:p14="http://schemas.microsoft.com/office/powerpoint/2010/main" val="135411339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*isotonic</a:t>
            </a:r>
            <a:r>
              <a:rPr lang="en-US" baseline="0" dirty="0" smtClean="0"/>
              <a:t> fluid = NS, ½ NS with 75 bicarb, SW with 150 of bicarb, or LR</a:t>
            </a:r>
          </a:p>
          <a:p>
            <a:r>
              <a:rPr lang="en-US" baseline="0" dirty="0" smtClean="0"/>
              <a:t>*1L of isotonic fluid goes exclusively to the ECF (none goes to ICF), where it distributes along the 3:1 ratio for 750 mL interstitial and 250 mL vascular</a:t>
            </a:r>
          </a:p>
          <a:p>
            <a:r>
              <a:rPr lang="en-US" baseline="0" dirty="0" smtClean="0"/>
              <a:t>*water = D5W, distributes to all compartments of the body – 2/3 to ICF, remaining 1/3 goes ¼ to vascular space and rest to interstitial</a:t>
            </a:r>
          </a:p>
          <a:p>
            <a:r>
              <a:rPr lang="en-US" baseline="0" dirty="0" smtClean="0"/>
              <a:t>*1L of ½ NS is essentially 600 mL of saline, which distributes like saline, and 600 mL of water, which distributes like water; 600 saline + ½ of the water (200 cc) goes to ECF (for a total of 800), while the other 400 to ICF; the 800 ECF distributes 3:1 as 600 interstitial, 200 vascular</a:t>
            </a:r>
          </a:p>
          <a:p>
            <a:r>
              <a:rPr lang="en-US" baseline="0" dirty="0" smtClean="0"/>
              <a:t>*immediate resuscitation goal is met best with isotonic fluid, then hypotonic, D5 is least helpful</a:t>
            </a:r>
          </a:p>
          <a:p>
            <a:r>
              <a:rPr lang="en-US" baseline="0" dirty="0" smtClean="0"/>
              <a:t>*initial rx should be with isotonic crystalloid, even if the sodium is really high!! (saline will bring it down in that case)</a:t>
            </a:r>
          </a:p>
          <a:p>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31</a:t>
            </a:fld>
            <a:endParaRPr lang="en-US" dirty="0"/>
          </a:p>
        </p:txBody>
      </p:sp>
    </p:spTree>
    <p:extLst>
      <p:ext uri="{BB962C8B-B14F-4D97-AF65-F5344CB8AC3E}">
        <p14:creationId xmlns:p14="http://schemas.microsoft.com/office/powerpoint/2010/main" val="13541133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a:t>
            </a:r>
            <a:r>
              <a:rPr lang="en-US" baseline="0" dirty="0" smtClean="0"/>
              <a:t> are all fluids used in the resuscitation of DKA</a:t>
            </a:r>
          </a:p>
          <a:p>
            <a:r>
              <a:rPr lang="en-US" baseline="0" dirty="0" smtClean="0"/>
              <a:t>*saline is usually used first, just because it is most available</a:t>
            </a:r>
          </a:p>
          <a:p>
            <a:r>
              <a:rPr lang="en-US" baseline="0" dirty="0" smtClean="0"/>
              <a:t>*however if the patient gets 5-6 liters of saline (often needed), they will get hyperchloremic acidosis so it is usually advisable to change to one of the other fluids after a few liters</a:t>
            </a:r>
          </a:p>
          <a:p>
            <a:r>
              <a:rPr lang="en-US" baseline="0" dirty="0" smtClean="0"/>
              <a:t>*would discourage bicarb drip, because as the DKA stops the ketones are cleared and you can end up with alkalosis</a:t>
            </a:r>
          </a:p>
          <a:p>
            <a:r>
              <a:rPr lang="en-US" baseline="0" dirty="0" smtClean="0"/>
              <a:t>*LR is a good fluid to use after saline, because in addition to being isotonic (relatively, it is 137 not 154), it is has less sodium (will help correct the hypernatremia) and some potassium (likely to drop like a rock after the acidosis is fixed); may want to avoid it up front because lactate is also an acid; people worry about the K but it is only 4 meq/L so really it is not much</a:t>
            </a:r>
          </a:p>
        </p:txBody>
      </p:sp>
      <p:sp>
        <p:nvSpPr>
          <p:cNvPr id="4" name="Slide Number Placeholder 3"/>
          <p:cNvSpPr>
            <a:spLocks noGrp="1"/>
          </p:cNvSpPr>
          <p:nvPr>
            <p:ph type="sldNum" sz="quarter" idx="10"/>
          </p:nvPr>
        </p:nvSpPr>
        <p:spPr/>
        <p:txBody>
          <a:bodyPr/>
          <a:lstStyle/>
          <a:p>
            <a:fld id="{17B4E88F-35A2-466C-B06F-61AA85EE06CD}" type="slidenum">
              <a:rPr lang="en-US" smtClean="0"/>
              <a:pPr/>
              <a:t>32</a:t>
            </a:fld>
            <a:endParaRPr lang="en-US" dirty="0"/>
          </a:p>
        </p:txBody>
      </p:sp>
    </p:spTree>
    <p:extLst>
      <p:ext uri="{BB962C8B-B14F-4D97-AF65-F5344CB8AC3E}">
        <p14:creationId xmlns:p14="http://schemas.microsoft.com/office/powerpoint/2010/main" val="88987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r>
              <a:rPr lang="en-US" baseline="0" dirty="0" smtClean="0"/>
              <a:t>I will talk specifically about insulin next</a:t>
            </a:r>
          </a:p>
          <a:p>
            <a:r>
              <a:rPr lang="en-US" baseline="0" dirty="0" smtClean="0"/>
              <a:t>*will also talk about electrolytes, but water and K are deficient so once they are stable begin replacing that</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33</a:t>
            </a:fld>
            <a:endParaRPr lang="en-US" dirty="0"/>
          </a:p>
        </p:txBody>
      </p:sp>
    </p:spTree>
    <p:extLst>
      <p:ext uri="{BB962C8B-B14F-4D97-AF65-F5344CB8AC3E}">
        <p14:creationId xmlns:p14="http://schemas.microsoft.com/office/powerpoint/2010/main" val="135646048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*get a blood gas</a:t>
            </a:r>
            <a:r>
              <a:rPr lang="en-US" baseline="0" dirty="0" smtClean="0"/>
              <a:t> in most cases – if the serum bicarbonate is “&lt;5” you have no idea how bad it is</a:t>
            </a:r>
          </a:p>
          <a:p>
            <a:r>
              <a:rPr lang="en-US" baseline="0" dirty="0" smtClean="0"/>
              <a:t>*ABG is preferred if there is no central line because peripheral VBG subject to lactate, tourniquets etc</a:t>
            </a:r>
          </a:p>
          <a:p>
            <a:r>
              <a:rPr lang="en-US" baseline="0" dirty="0" smtClean="0"/>
              <a:t>*regular insulin is used because all the other formulations are just about changing the sq absorption properties – not an issue if you are using IV and regular is cheapest</a:t>
            </a:r>
          </a:p>
          <a:p>
            <a:r>
              <a:rPr lang="en-US" baseline="0" dirty="0" smtClean="0"/>
              <a:t>*the bolus is like a “loading dose”</a:t>
            </a:r>
          </a:p>
          <a:p>
            <a:r>
              <a:rPr lang="en-US" baseline="0" dirty="0" smtClean="0"/>
              <a:t>*insulin is needed to suppress </a:t>
            </a:r>
            <a:r>
              <a:rPr lang="en-US" baseline="0" dirty="0" err="1" smtClean="0"/>
              <a:t>ketone</a:t>
            </a:r>
            <a:r>
              <a:rPr lang="en-US" baseline="0" dirty="0" smtClean="0"/>
              <a:t> production</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purpose of making sure the BG goes down is to be sure you have given enough insulin that the receptors are adequately stimulated so that you are assured </a:t>
            </a:r>
            <a:r>
              <a:rPr lang="en-US" baseline="0" dirty="0" err="1" smtClean="0"/>
              <a:t>ketogenesis</a:t>
            </a:r>
            <a:r>
              <a:rPr lang="en-US" baseline="0" dirty="0" smtClean="0"/>
              <a:t> is suppressed (it is a marker)</a:t>
            </a:r>
          </a:p>
          <a:p>
            <a:r>
              <a:rPr lang="en-US" baseline="0" dirty="0" smtClean="0"/>
              <a:t>* Because the goal of insulin therapy is not to fix the BG, it is to clear the acidosis, insulin must be continued until ketones are gone; dextrose can be given if needed to avoid adverse effects of insulin (much as it is given when insulin is used for hyperkalemia) – however it is OK to reduce the rate of the insulin gtt</a:t>
            </a:r>
          </a:p>
          <a:p>
            <a:r>
              <a:rPr lang="en-US" baseline="0" dirty="0" smtClean="0"/>
              <a:t>*caveat – if K very low (&lt; 3.3) – will discuss with K management</a:t>
            </a:r>
          </a:p>
          <a:p>
            <a:r>
              <a:rPr lang="en-US" baseline="0" dirty="0" smtClean="0"/>
              <a:t>*IV bicarb rarely needed – if the patient is tolerating their current pH, and if you have given fluids and insulin, the ketogenesis should rapidly stop and the pH can only get better; however can be entertained for very bad pH – i.e. &lt; 6.9 or if the K is very high</a:t>
            </a:r>
          </a:p>
          <a:p>
            <a:r>
              <a:rPr lang="en-US" baseline="0" dirty="0" smtClean="0"/>
              <a:t>*NOT the ICU protocol – if the BG is dropping fast and is now normal, the protocol says to turn off the drip…  but if we do that, the DKA will just start again!!!</a:t>
            </a:r>
          </a:p>
          <a:p>
            <a:r>
              <a:rPr lang="en-US" baseline="0" dirty="0" smtClean="0"/>
              <a:t>*along the same lines, never hold insulin on DM1</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34</a:t>
            </a:fld>
            <a:endParaRPr lang="en-US" dirty="0"/>
          </a:p>
        </p:txBody>
      </p:sp>
    </p:spTree>
    <p:extLst>
      <p:ext uri="{BB962C8B-B14F-4D97-AF65-F5344CB8AC3E}">
        <p14:creationId xmlns:p14="http://schemas.microsoft.com/office/powerpoint/2010/main" val="135646048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*quantify</a:t>
            </a:r>
            <a:r>
              <a:rPr lang="en-US" baseline="0" dirty="0" smtClean="0"/>
              <a:t> the BG by chemistry because it is often off the scale of the glucometer, and if you do not, you will not know if the BG is coming down; also measure </a:t>
            </a:r>
            <a:r>
              <a:rPr lang="en-US" baseline="0" dirty="0" err="1" smtClean="0"/>
              <a:t>osmoles</a:t>
            </a:r>
            <a:r>
              <a:rPr lang="en-US" baseline="0" dirty="0" smtClean="0"/>
              <a:t>…</a:t>
            </a:r>
          </a:p>
          <a:p>
            <a:r>
              <a:rPr lang="en-US" baseline="0" dirty="0" smtClean="0"/>
              <a:t>*although they are two separate disorders, in the end utilization of insulin is virtually the same</a:t>
            </a:r>
          </a:p>
          <a:p>
            <a:r>
              <a:rPr lang="en-US" baseline="0" dirty="0" smtClean="0"/>
              <a:t>*one difference is that maintenance dose of insulin can be none, just RISS (different from DKA) – the worst that can happen is a high BG!</a:t>
            </a:r>
          </a:p>
          <a:p>
            <a:r>
              <a:rPr lang="en-US" baseline="0" dirty="0" smtClean="0"/>
              <a:t>*generally do not need IV bicarb – the only acidosis here is lactic acidosis from hypoperfusion from hypovolemia – if you restore perfusion, this should resolve on its own and you should not need bicarbonate unless the initial pH is very severely abnormal (i.e. &lt; 6.9)</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35</a:t>
            </a:fld>
            <a:endParaRPr lang="en-US" dirty="0"/>
          </a:p>
        </p:txBody>
      </p:sp>
    </p:spTree>
    <p:extLst>
      <p:ext uri="{BB962C8B-B14F-4D97-AF65-F5344CB8AC3E}">
        <p14:creationId xmlns:p14="http://schemas.microsoft.com/office/powerpoint/2010/main" val="135646048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*top 2 priorities in each case</a:t>
            </a:r>
            <a:r>
              <a:rPr lang="en-US" baseline="0" dirty="0" smtClean="0"/>
              <a:t> are hypovolemia and addressing the insulin deficiency</a:t>
            </a:r>
          </a:p>
          <a:p>
            <a:r>
              <a:rPr lang="en-US" baseline="0" dirty="0" smtClean="0"/>
              <a:t>*this is about the relative priority of the two in each condition</a:t>
            </a:r>
            <a:endParaRPr lang="en-US" dirty="0" smtClean="0"/>
          </a:p>
          <a:p>
            <a:r>
              <a:rPr lang="en-US" dirty="0" smtClean="0"/>
              <a:t>*in</a:t>
            </a:r>
            <a:r>
              <a:rPr lang="en-US" baseline="0" dirty="0" smtClean="0"/>
              <a:t> DKA, need insulin to shut of the ketosis ASAP – it is the most life threatening problem</a:t>
            </a:r>
          </a:p>
          <a:p>
            <a:r>
              <a:rPr lang="en-US" baseline="0" dirty="0" smtClean="0"/>
              <a:t>*in DKA, less hypovolemia because a) they present earlier due to GI sx and SOB and b) mental status often intact, so they drink</a:t>
            </a:r>
          </a:p>
          <a:p>
            <a:r>
              <a:rPr lang="en-US" baseline="0" dirty="0" smtClean="0"/>
              <a:t>*in HONK, no urgent need for insulin – as long as giving adequate IVF to fix hypovolemia, the hyperglycemia in and of itself is not life-threatening; starting insulin may move glucose into cells and the water will follow it, resulting in even worse hypovolemia and shock </a:t>
            </a:r>
            <a:r>
              <a:rPr lang="en-US" baseline="0" dirty="0" smtClean="0">
                <a:sym typeface="Wingdings" pitchFamily="2" charset="2"/>
              </a:rPr>
              <a:t> in DKA this is a risk you have to take because without insulin, the acidosis will kill the person; however in HONK there is no urgent need for insulin so give a few liters IVF before giving the insulin</a:t>
            </a:r>
          </a:p>
          <a:p>
            <a:r>
              <a:rPr lang="en-US" baseline="0" dirty="0" smtClean="0">
                <a:sym typeface="Wingdings" pitchFamily="2" charset="2"/>
              </a:rPr>
              <a:t>*hence this medicine mantra…</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36</a:t>
            </a:fld>
            <a:endParaRPr lang="en-US" dirty="0"/>
          </a:p>
        </p:txBody>
      </p:sp>
    </p:spTree>
    <p:extLst>
      <p:ext uri="{BB962C8B-B14F-4D97-AF65-F5344CB8AC3E}">
        <p14:creationId xmlns:p14="http://schemas.microsoft.com/office/powerpoint/2010/main" val="389628255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*drawings are not to</a:t>
            </a:r>
            <a:r>
              <a:rPr lang="en-US" baseline="0" dirty="0" smtClean="0"/>
              <a:t> scale, but to illustrate how sodium is affected in DKA/HONK</a:t>
            </a:r>
            <a:endParaRPr lang="en-US" dirty="0" smtClean="0"/>
          </a:p>
          <a:p>
            <a:r>
              <a:rPr lang="en-US" dirty="0" smtClean="0"/>
              <a:t>*baseline – white squares in blue background</a:t>
            </a:r>
            <a:r>
              <a:rPr lang="en-US" baseline="0" dirty="0" smtClean="0"/>
              <a:t> is ICF; green background is ECF – purple boxes are sodium, red are glucose</a:t>
            </a:r>
          </a:p>
          <a:p>
            <a:r>
              <a:rPr lang="en-US" baseline="0" dirty="0" smtClean="0"/>
              <a:t>*initially, glucose level rises</a:t>
            </a:r>
          </a:p>
          <a:p>
            <a:r>
              <a:rPr lang="en-US" baseline="0" dirty="0" smtClean="0"/>
              <a:t>*as a consequence of this, two things occur (shown here as 2 separate events, but in actually they happen concurrently)</a:t>
            </a:r>
          </a:p>
          <a:p>
            <a:pPr marL="228600" indent="-228600">
              <a:buAutoNum type="arabicPeriod"/>
            </a:pPr>
            <a:r>
              <a:rPr lang="en-US" baseline="0" dirty="0" smtClean="0"/>
              <a:t>due to osmotic diuresis, the total body water goes down, which raises the concentration of sodium (and everything else); notice sodium is not lost because in the setting of hypovolemia, renin-angio-aldo holds onto all the sodium – but the water cannot be retained because it is pulled along with the glucose that is in the urine </a:t>
            </a:r>
            <a:r>
              <a:rPr lang="en-US" baseline="0" dirty="0" smtClean="0">
                <a:sym typeface="Wingdings" pitchFamily="2" charset="2"/>
              </a:rPr>
              <a:t> this results in a scenario where there is volume deficiency, but disproportionate water deficiency (in real life some sodium is loss, but out of proportion to water as diagrammed here)</a:t>
            </a:r>
            <a:endParaRPr lang="en-US" baseline="0" dirty="0" smtClean="0"/>
          </a:p>
          <a:p>
            <a:pPr marL="228600" indent="-228600">
              <a:buAutoNum type="arabicPeriod"/>
            </a:pPr>
            <a:r>
              <a:rPr lang="en-US" baseline="0" dirty="0" smtClean="0"/>
              <a:t>additionally, fluid shifts to the extracellular space due to increased tonicity there, which reduces the sodium (relative to if this did not occur)</a:t>
            </a:r>
            <a:endParaRPr lang="en-US" dirty="0" smtClean="0"/>
          </a:p>
        </p:txBody>
      </p:sp>
      <p:sp>
        <p:nvSpPr>
          <p:cNvPr id="4" name="Slide Number Placeholder 3"/>
          <p:cNvSpPr>
            <a:spLocks noGrp="1"/>
          </p:cNvSpPr>
          <p:nvPr>
            <p:ph type="sldNum" sz="quarter" idx="10"/>
          </p:nvPr>
        </p:nvSpPr>
        <p:spPr/>
        <p:txBody>
          <a:bodyPr/>
          <a:lstStyle/>
          <a:p>
            <a:fld id="{17B4E88F-35A2-466C-B06F-61AA85EE06CD}" type="slidenum">
              <a:rPr lang="en-US" smtClean="0"/>
              <a:pPr/>
              <a:t>37</a:t>
            </a:fld>
            <a:endParaRPr lang="en-US" dirty="0"/>
          </a:p>
        </p:txBody>
      </p:sp>
    </p:spTree>
    <p:extLst>
      <p:ext uri="{BB962C8B-B14F-4D97-AF65-F5344CB8AC3E}">
        <p14:creationId xmlns:p14="http://schemas.microsoft.com/office/powerpoint/2010/main" val="135646048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 presentation, therefore, the measured</a:t>
            </a:r>
            <a:r>
              <a:rPr lang="en-US" baseline="0" dirty="0" smtClean="0"/>
              <a:t> serum sodium is usually higher than at baseline (although this varies depending on how much fluid, and of what type, the patient has been drinking)</a:t>
            </a:r>
          </a:p>
          <a:p>
            <a:r>
              <a:rPr lang="en-US" baseline="0" dirty="0" smtClean="0"/>
              <a:t>*however, due to the osmotic shift pulling water out of cells, it is also higher than it would be if the transcellular shift had not occurred</a:t>
            </a:r>
          </a:p>
          <a:p>
            <a:r>
              <a:rPr lang="en-US" baseline="0" dirty="0" smtClean="0"/>
              <a:t>*if only isotonic fluid is given, then once the extra glucose is cleared and fluid is allowed to shift back into the cells, the measured sodium concentration will actually go up – this is not because the actual sodium load in the body is increasing, but because the true degree of water deficit is now visible</a:t>
            </a:r>
            <a:endParaRPr lang="en-US" dirty="0" smtClean="0"/>
          </a:p>
        </p:txBody>
      </p:sp>
      <p:sp>
        <p:nvSpPr>
          <p:cNvPr id="4" name="Slide Number Placeholder 3"/>
          <p:cNvSpPr>
            <a:spLocks noGrp="1"/>
          </p:cNvSpPr>
          <p:nvPr>
            <p:ph type="sldNum" sz="quarter" idx="10"/>
          </p:nvPr>
        </p:nvSpPr>
        <p:spPr/>
        <p:txBody>
          <a:bodyPr/>
          <a:lstStyle/>
          <a:p>
            <a:fld id="{17B4E88F-35A2-466C-B06F-61AA85EE06CD}" type="slidenum">
              <a:rPr lang="en-US" smtClean="0"/>
              <a:pPr/>
              <a:t>38</a:t>
            </a:fld>
            <a:endParaRPr lang="en-US" dirty="0"/>
          </a:p>
        </p:txBody>
      </p:sp>
    </p:spTree>
    <p:extLst>
      <p:ext uri="{BB962C8B-B14F-4D97-AF65-F5344CB8AC3E}">
        <p14:creationId xmlns:p14="http://schemas.microsoft.com/office/powerpoint/2010/main" val="135646048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determine the true water deficiency, the sodium needs to be corrected to determine what the sodium would be if not for the osmotic effect of glucose pulling water out of cells, and diluting the extracellular sodium</a:t>
            </a:r>
          </a:p>
          <a:p>
            <a:r>
              <a:rPr lang="en-US" baseline="0" dirty="0" smtClean="0"/>
              <a:t>*note that the measured sodium is the true sodium (i.e. that is the concentration of sodium molecules per unit volume, for purposes of assessment of brain edema risk etc), but it does not permit accurate calculation of the free water deficit (because the sodium will be higher when you have fixed the glucose)</a:t>
            </a:r>
          </a:p>
          <a:p>
            <a:r>
              <a:rPr lang="en-US" baseline="0" dirty="0" smtClean="0"/>
              <a:t>*once the sodium is corrected, an accurate assessment of free water deficit may be completed</a:t>
            </a:r>
          </a:p>
          <a:p>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39</a:t>
            </a:fld>
            <a:endParaRPr lang="en-US" dirty="0"/>
          </a:p>
        </p:txBody>
      </p:sp>
    </p:spTree>
    <p:extLst>
      <p:ext uri="{BB962C8B-B14F-4D97-AF65-F5344CB8AC3E}">
        <p14:creationId xmlns:p14="http://schemas.microsoft.com/office/powerpoint/2010/main" val="13564604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*labs show bicarbonate of 16, UA</a:t>
            </a:r>
            <a:r>
              <a:rPr lang="en-US" baseline="0" dirty="0" smtClean="0"/>
              <a:t> has ketones</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4</a:t>
            </a:fld>
            <a:endParaRPr lang="en-US" dirty="0"/>
          </a:p>
        </p:txBody>
      </p:sp>
    </p:spTree>
    <p:extLst>
      <p:ext uri="{BB962C8B-B14F-4D97-AF65-F5344CB8AC3E}">
        <p14:creationId xmlns:p14="http://schemas.microsoft.com/office/powerpoint/2010/main" val="270322229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*presentation</a:t>
            </a:r>
            <a:r>
              <a:rPr lang="en-US" baseline="0" dirty="0" smtClean="0"/>
              <a:t> sodium will vary depending on how hyperglycemia, what the patient was drinking and how much – i.e. patient drinking soda may have high sodium because they will have contributed to their own diuresis while not getting any free water, while patient drinking water may have normal or even low serum sodium (from shift in the setting of adequate water replacement)</a:t>
            </a:r>
          </a:p>
          <a:p>
            <a:r>
              <a:rPr lang="en-US" baseline="0" dirty="0" smtClean="0"/>
              <a:t>*even when the measured sodium is low, there is usually still a free water deficit (i.e. “low” sodium usually means very high BG as in HONK, which when corrected actually has a high BG)</a:t>
            </a:r>
            <a:endParaRPr lang="en-US" dirty="0" smtClean="0"/>
          </a:p>
          <a:p>
            <a:r>
              <a:rPr lang="en-US" dirty="0" smtClean="0"/>
              <a:t>*”rising” sodium</a:t>
            </a:r>
            <a:r>
              <a:rPr lang="en-US" baseline="0" dirty="0" smtClean="0"/>
              <a:t> does not mean inadequate volume resuscitation – it just means that the serum glucose is falling, the water is shifting back into cells, and you are seeing the water deficiency as it truly is; hence follow the corrected sodium and it will usually be coming down</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40</a:t>
            </a:fld>
            <a:endParaRPr lang="en-US" dirty="0"/>
          </a:p>
        </p:txBody>
      </p:sp>
    </p:spTree>
    <p:extLst>
      <p:ext uri="{BB962C8B-B14F-4D97-AF65-F5344CB8AC3E}">
        <p14:creationId xmlns:p14="http://schemas.microsoft.com/office/powerpoint/2010/main" val="135646048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*insulin</a:t>
            </a:r>
            <a:r>
              <a:rPr lang="en-US" baseline="0" dirty="0" smtClean="0"/>
              <a:t> is responsible for transcellular movement of K into cells, so when absent serum K may be high</a:t>
            </a:r>
            <a:endParaRPr lang="en-US" dirty="0" smtClean="0"/>
          </a:p>
          <a:p>
            <a:r>
              <a:rPr lang="en-US" dirty="0" smtClean="0"/>
              <a:t>*in setting of acidosis, potassium shifts out of cells, where</a:t>
            </a:r>
            <a:r>
              <a:rPr lang="en-US" baseline="0" dirty="0" smtClean="0"/>
              <a:t> is is then diuresed osmotically resulting in a whole body potassium depleted state (because most K usually in cells)</a:t>
            </a:r>
          </a:p>
          <a:p>
            <a:r>
              <a:rPr lang="en-US" baseline="0" dirty="0" smtClean="0"/>
              <a:t>*however potassium will rapidly get very low as it goes back into cells, unmasking whole body depletion</a:t>
            </a:r>
          </a:p>
          <a:p>
            <a:r>
              <a:rPr lang="en-US" baseline="0" dirty="0" smtClean="0"/>
              <a:t>*potassium replacement should start as soon as the potassium is “normal” because it is going to get lower (unless absent UOP in which case may want to be more cautious)</a:t>
            </a:r>
          </a:p>
          <a:p>
            <a:r>
              <a:rPr lang="en-US" baseline="0" dirty="0" smtClean="0"/>
              <a:t>*very low potassium is an indication to delay insulin therapy, because insulin will move K into cells and make it even lower</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41</a:t>
            </a:fld>
            <a:endParaRPr lang="en-US" dirty="0"/>
          </a:p>
        </p:txBody>
      </p:sp>
    </p:spTree>
    <p:extLst>
      <p:ext uri="{BB962C8B-B14F-4D97-AF65-F5344CB8AC3E}">
        <p14:creationId xmlns:p14="http://schemas.microsoft.com/office/powerpoint/2010/main" val="135646048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*unlike</a:t>
            </a:r>
            <a:r>
              <a:rPr lang="en-US" baseline="0" dirty="0" smtClean="0"/>
              <a:t> K, this is not associated with arrhythmias</a:t>
            </a:r>
          </a:p>
          <a:p>
            <a:r>
              <a:rPr lang="en-US" baseline="0" dirty="0" smtClean="0"/>
              <a:t>*only a big deal if it gets really low – i.e. low enough to compromise cardiac and respiratory muscles</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42</a:t>
            </a:fld>
            <a:endParaRPr lang="en-U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*DKA</a:t>
            </a:r>
            <a:r>
              <a:rPr lang="en-US" baseline="0" dirty="0" smtClean="0"/>
              <a:t>/HONK do not just happen, and it is pretty impossible to eat that much sugar!!</a:t>
            </a:r>
            <a:endParaRPr lang="en-US" dirty="0" smtClean="0"/>
          </a:p>
          <a:p>
            <a:r>
              <a:rPr lang="en-US" dirty="0" smtClean="0"/>
              <a:t>*ask</a:t>
            </a:r>
            <a:r>
              <a:rPr lang="en-US" baseline="0" dirty="0" smtClean="0"/>
              <a:t> patient if they took their meds – if they say yes, ask what they are (if they can’t tell you, probably did not take them); also clarify whether they took all the insulins (i.e. DKA can happen when people take their Lantus, but skip their Novolog)</a:t>
            </a:r>
          </a:p>
          <a:p>
            <a:r>
              <a:rPr lang="en-US" baseline="0" dirty="0" smtClean="0"/>
              <a:t>*if patient says they took meds and you believe them, look for infection and acute MI</a:t>
            </a:r>
          </a:p>
          <a:p>
            <a:r>
              <a:rPr lang="en-US" baseline="0" dirty="0" smtClean="0"/>
              <a:t>*one patient I had who was compliant and came with DKA reported severe “indigestion” the previous day and had an LAD STEMI on EKG</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43</a:t>
            </a:fld>
            <a:endParaRPr lang="en-US" dirty="0"/>
          </a:p>
        </p:txBody>
      </p:sp>
    </p:spTree>
    <p:extLst>
      <p:ext uri="{BB962C8B-B14F-4D97-AF65-F5344CB8AC3E}">
        <p14:creationId xmlns:p14="http://schemas.microsoft.com/office/powerpoint/2010/main" val="130177790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longer requiring a lot of IVF</a:t>
            </a:r>
            <a:r>
              <a:rPr lang="en-US" baseline="0" dirty="0" smtClean="0"/>
              <a:t> boluses, UOP restored (unless HD)</a:t>
            </a:r>
          </a:p>
          <a:p>
            <a:r>
              <a:rPr lang="en-US" baseline="0" dirty="0" smtClean="0"/>
              <a:t>*end point of IV insulin different depending on the disease</a:t>
            </a:r>
          </a:p>
          <a:p>
            <a:r>
              <a:rPr lang="en-US" baseline="0" dirty="0" smtClean="0"/>
              <a:t>*SQ insulin needs to be LONG-ACTING for DKA patients or they will just go back into this; especially careful with night transfers</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44</a:t>
            </a:fld>
            <a:endParaRPr lang="en-US" dirty="0"/>
          </a:p>
        </p:txBody>
      </p:sp>
    </p:spTree>
    <p:extLst>
      <p:ext uri="{BB962C8B-B14F-4D97-AF65-F5344CB8AC3E}">
        <p14:creationId xmlns:p14="http://schemas.microsoft.com/office/powerpoint/2010/main" val="2469754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*patients</a:t>
            </a:r>
            <a:r>
              <a:rPr lang="en-US" baseline="0" dirty="0" smtClean="0"/>
              <a:t> with DM2 can get DKA - either because their pancreas has burned out so much that they now produce no insulin at all (and are now insulin dependent) OR because they are producing insulin, but in a state of increased resistance they functionally do not have enough insulin to have any activity.</a:t>
            </a:r>
          </a:p>
          <a:p>
            <a:r>
              <a:rPr lang="en-US" baseline="0" dirty="0" smtClean="0"/>
              <a:t>*DKA can be present with elevated bicarbonate due to concurrent metabolic alkalosis – either acute (i.e. vomiting precedes DKA) or chronic (i.e. COPD patient with metabolic compensation, who has a baseline bicarbonate elevation and now an acidosis relative to that – i.e. baseline CO2 60, HCO3 35 and today has DKA with bicarb of 30).</a:t>
            </a:r>
            <a:endParaRPr lang="en-US" dirty="0" smtClean="0"/>
          </a:p>
          <a:p>
            <a:r>
              <a:rPr lang="en-US" dirty="0" smtClean="0"/>
              <a:t>*T</a:t>
            </a:r>
            <a:r>
              <a:rPr lang="en-US" baseline="0" dirty="0" smtClean="0"/>
              <a:t>he patient has been peeing osmotically, and when the BG is finally low enough the kidney is able to stop peeing in the setting of hypovolemia in the way is has always wished it could. Keep giving IVF and the UOP will start up again.</a:t>
            </a:r>
          </a:p>
          <a:p>
            <a:r>
              <a:rPr lang="en-US" baseline="0" dirty="0" smtClean="0"/>
              <a:t>*Usually due to hyperchloremic acidosis. Check anion gap – it is probably coming down. Concurrent hyperglycemia may be due to inadequate dosing of insulin.</a:t>
            </a:r>
          </a:p>
          <a:p>
            <a:r>
              <a:rPr lang="en-US" baseline="0" dirty="0" smtClean="0"/>
              <a:t>*There is a theoretical risk of brain edema with treatment, because while hyperglycemic/hyperosmolar, the brain has built idiogenic osmoles, and now the plasma osmolality has fallen rapidly with water shift into the brain. Not usually something we worry about in DKA, because they usually present early (&lt;48h) so the brain has not yet built the osmoles. More of concern with HONK. If observed, may need to stop dropping the plasma osmoles and/or iatrogenically raise the osmoles again (would consult with endocrine/renal/ICU)</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45</a:t>
            </a:fld>
            <a:endParaRPr lang="en-US" dirty="0"/>
          </a:p>
        </p:txBody>
      </p:sp>
    </p:spTree>
    <p:extLst>
      <p:ext uri="{BB962C8B-B14F-4D97-AF65-F5344CB8AC3E}">
        <p14:creationId xmlns:p14="http://schemas.microsoft.com/office/powerpoint/2010/main" val="31211826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*normally</a:t>
            </a:r>
            <a:r>
              <a:rPr lang="en-US" baseline="0" dirty="0" smtClean="0"/>
              <a:t> the electrolyte and fluid losses happen during osmotic diuresis, which cannot occur if the patient has no kidney function</a:t>
            </a:r>
          </a:p>
          <a:p>
            <a:r>
              <a:rPr lang="en-US" baseline="0" dirty="0" smtClean="0"/>
              <a:t>*patient 1:</a:t>
            </a:r>
          </a:p>
          <a:p>
            <a:r>
              <a:rPr lang="en-US" baseline="0" dirty="0" smtClean="0"/>
              <a:t>-we called it “DKA” because the patient was known to be a type 1 DM, and the BG was not so high, although technically the person is hyperosmolar</a:t>
            </a:r>
          </a:p>
          <a:p>
            <a:r>
              <a:rPr lang="en-US" baseline="0" dirty="0" smtClean="0"/>
              <a:t>*patient 2:</a:t>
            </a:r>
          </a:p>
          <a:p>
            <a:r>
              <a:rPr lang="en-US" baseline="0" dirty="0" smtClean="0"/>
              <a:t>-we called it “HONK” because the BG was in such a high range and the pH was OK, but technically this meets my criteria for DKA – there is an AG metabolic acidosis, with ketones present; lactate was not measured</a:t>
            </a:r>
          </a:p>
          <a:p>
            <a:r>
              <a:rPr lang="en-US" baseline="0" dirty="0" smtClean="0"/>
              <a:t>-notice that for as high as the BG is, the osmolarity is not really that bad because the patient cannot diurese fluid and has not lost water</a:t>
            </a:r>
          </a:p>
          <a:p>
            <a:r>
              <a:rPr lang="en-US" baseline="0" dirty="0" smtClean="0"/>
              <a:t>-also the sodium is very low because we see the diluting effects of the glucose pulling water out of cells, but none of the concentrating effects of water being lost from the body</a:t>
            </a:r>
          </a:p>
        </p:txBody>
      </p:sp>
      <p:sp>
        <p:nvSpPr>
          <p:cNvPr id="4" name="Slide Number Placeholder 3"/>
          <p:cNvSpPr>
            <a:spLocks noGrp="1"/>
          </p:cNvSpPr>
          <p:nvPr>
            <p:ph type="sldNum" sz="quarter" idx="10"/>
          </p:nvPr>
        </p:nvSpPr>
        <p:spPr/>
        <p:txBody>
          <a:bodyPr/>
          <a:lstStyle/>
          <a:p>
            <a:fld id="{17B4E88F-35A2-466C-B06F-61AA85EE06CD}" type="slidenum">
              <a:rPr lang="en-US" smtClean="0"/>
              <a:pPr/>
              <a:t>46</a:t>
            </a:fld>
            <a:endParaRPr lang="en-US" dirty="0"/>
          </a:p>
        </p:txBody>
      </p:sp>
    </p:spTree>
    <p:extLst>
      <p:ext uri="{BB962C8B-B14F-4D97-AF65-F5344CB8AC3E}">
        <p14:creationId xmlns:p14="http://schemas.microsoft.com/office/powerpoint/2010/main" val="31211826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*normally</a:t>
            </a:r>
            <a:r>
              <a:rPr lang="en-US" baseline="0" dirty="0" smtClean="0"/>
              <a:t> the electrolyte and fluid losses happen during osmotic diuresis, which cannot occur if the patient has no kidney function – in this case do NOT aggressively volume resuscitate or electrolyte replace, because the patient has not lost anything and you will only overload them</a:t>
            </a:r>
          </a:p>
          <a:p>
            <a:r>
              <a:rPr lang="en-US" baseline="0" dirty="0" smtClean="0"/>
              <a:t>*when evaluating HD pts, be aware that they are dialyzed against </a:t>
            </a:r>
            <a:r>
              <a:rPr lang="en-US" baseline="0" dirty="0" err="1" smtClean="0"/>
              <a:t>bicarb</a:t>
            </a:r>
            <a:r>
              <a:rPr lang="en-US" baseline="0" dirty="0" smtClean="0"/>
              <a:t> and depending on when they were dialyzed last, they may come in with a normal or elevated </a:t>
            </a:r>
            <a:r>
              <a:rPr lang="en-US" baseline="0" dirty="0" err="1" smtClean="0"/>
              <a:t>bicarb</a:t>
            </a:r>
            <a:r>
              <a:rPr lang="en-US" baseline="0" dirty="0" smtClean="0"/>
              <a:t> with DKA – checking anion gap will avoid you making this error</a:t>
            </a:r>
          </a:p>
          <a:p>
            <a:r>
              <a:rPr lang="en-US" baseline="0" dirty="0" smtClean="0"/>
              <a:t>*hyponatremia occurs because water is shifted out of the cells; in most patients there is a concurrent loss of free water from osmotic </a:t>
            </a:r>
            <a:r>
              <a:rPr lang="en-US" baseline="0" dirty="0" err="1" smtClean="0"/>
              <a:t>diuresis</a:t>
            </a:r>
            <a:r>
              <a:rPr lang="en-US" baseline="0" dirty="0" smtClean="0"/>
              <a:t> that also raises the sodium</a:t>
            </a:r>
          </a:p>
          <a:p>
            <a:r>
              <a:rPr lang="en-US" baseline="0" dirty="0" smtClean="0"/>
              <a:t>*if the patient makes no urine, no water is lost so the sodium is diluted without the concentrating effect of volume loss so the low sodium can be very severe – however clearing the gluose and moving the water back into the cells will fix this (there is not a true excess of water, just water in the wrong place)</a:t>
            </a:r>
          </a:p>
          <a:p>
            <a:r>
              <a:rPr lang="en-US" baseline="0" dirty="0" smtClean="0"/>
              <a:t>*dialysate has a normal BG concentration (i.e. 100), so if dialysis is performed the glucose will be sucked out of the patient very quickly, with risks of brain edema, so ask if dialysis is really needed – many DKA patients come in with a K &gt; 6, so evaluate if it will get better with DKA </a:t>
            </a:r>
            <a:r>
              <a:rPr lang="en-US" baseline="0" dirty="0" err="1" smtClean="0"/>
              <a:t>rx</a:t>
            </a:r>
            <a:r>
              <a:rPr lang="en-US" baseline="0" dirty="0" smtClean="0"/>
              <a:t> before rushing to urgent dialysis, which has risks; if dialyzing, watch the insulin gtt carefully b/c if it is not turned down, there is risk for hypoglycemia</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47</a:t>
            </a:fld>
            <a:endParaRPr lang="en-US" dirty="0"/>
          </a:p>
        </p:txBody>
      </p:sp>
    </p:spTree>
    <p:extLst>
      <p:ext uri="{BB962C8B-B14F-4D97-AF65-F5344CB8AC3E}">
        <p14:creationId xmlns:p14="http://schemas.microsoft.com/office/powerpoint/2010/main" val="31211826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4E88F-35A2-466C-B06F-61AA85EE06CD}" type="slidenum">
              <a:rPr lang="en-US" smtClean="0"/>
              <a:pPr/>
              <a:t>48</a:t>
            </a:fld>
            <a:endParaRPr lang="en-US" dirty="0"/>
          </a:p>
        </p:txBody>
      </p:sp>
    </p:spTree>
    <p:extLst>
      <p:ext uri="{BB962C8B-B14F-4D97-AF65-F5344CB8AC3E}">
        <p14:creationId xmlns:p14="http://schemas.microsoft.com/office/powerpoint/2010/main" val="186538352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4E88F-35A2-466C-B06F-61AA85EE06CD}" type="slidenum">
              <a:rPr lang="en-US" smtClean="0"/>
              <a:pPr/>
              <a:t>49</a:t>
            </a:fld>
            <a:endParaRPr lang="en-US" dirty="0"/>
          </a:p>
        </p:txBody>
      </p:sp>
    </p:spTree>
    <p:extLst>
      <p:ext uri="{BB962C8B-B14F-4D97-AF65-F5344CB8AC3E}">
        <p14:creationId xmlns:p14="http://schemas.microsoft.com/office/powerpoint/2010/main" val="16413452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*same symptoms, also missed his insulin</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*BG still elevated</a:t>
            </a:r>
          </a:p>
          <a:p>
            <a:r>
              <a:rPr lang="en-US" dirty="0" smtClean="0"/>
              <a:t>*bicarbonate is 25 and BUN/Cr not as high</a:t>
            </a:r>
          </a:p>
          <a:p>
            <a:r>
              <a:rPr lang="en-US" dirty="0" smtClean="0"/>
              <a:t>*pH normal</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5</a:t>
            </a:fld>
            <a:endParaRPr lang="en-US" dirty="0"/>
          </a:p>
        </p:txBody>
      </p:sp>
    </p:spTree>
    <p:extLst>
      <p:ext uri="{BB962C8B-B14F-4D97-AF65-F5344CB8AC3E}">
        <p14:creationId xmlns:p14="http://schemas.microsoft.com/office/powerpoint/2010/main" val="6252114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 even on insulin</a:t>
            </a:r>
          </a:p>
          <a:p>
            <a:r>
              <a:rPr lang="en-US" dirty="0" smtClean="0"/>
              <a:t>*sodium high,</a:t>
            </a:r>
            <a:r>
              <a:rPr lang="en-US" baseline="0" dirty="0" smtClean="0"/>
              <a:t> but bicarb normal and she has elevated lactate</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6</a:t>
            </a:fld>
            <a:endParaRPr lang="en-US" dirty="0"/>
          </a:p>
        </p:txBody>
      </p:sp>
    </p:spTree>
    <p:extLst>
      <p:ext uri="{BB962C8B-B14F-4D97-AF65-F5344CB8AC3E}">
        <p14:creationId xmlns:p14="http://schemas.microsoft.com/office/powerpoint/2010/main" val="6776102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*has</a:t>
            </a:r>
            <a:r>
              <a:rPr lang="en-US" baseline="0" dirty="0" smtClean="0"/>
              <a:t> aspiration event, now hypoxic and hypotensive</a:t>
            </a:r>
          </a:p>
          <a:p>
            <a:r>
              <a:rPr lang="en-US" baseline="0" dirty="0" smtClean="0"/>
              <a:t>*glucose high (stressed)</a:t>
            </a:r>
          </a:p>
          <a:p>
            <a:r>
              <a:rPr lang="en-US" baseline="0" dirty="0" smtClean="0"/>
              <a:t>*bicarb normal, pH actually shows alkalosis</a:t>
            </a:r>
            <a:endParaRPr lang="en-US" dirty="0"/>
          </a:p>
        </p:txBody>
      </p:sp>
      <p:sp>
        <p:nvSpPr>
          <p:cNvPr id="4" name="Slide Number Placeholder 3"/>
          <p:cNvSpPr>
            <a:spLocks noGrp="1"/>
          </p:cNvSpPr>
          <p:nvPr>
            <p:ph type="sldNum" sz="quarter" idx="10"/>
          </p:nvPr>
        </p:nvSpPr>
        <p:spPr/>
        <p:txBody>
          <a:bodyPr/>
          <a:lstStyle/>
          <a:p>
            <a:fld id="{17B4E88F-35A2-466C-B06F-61AA85EE06CD}" type="slidenum">
              <a:rPr lang="en-US" smtClean="0"/>
              <a:pPr/>
              <a:t>7</a:t>
            </a:fld>
            <a:endParaRPr lang="en-US" dirty="0"/>
          </a:p>
        </p:txBody>
      </p:sp>
    </p:spTree>
    <p:extLst>
      <p:ext uri="{BB962C8B-B14F-4D97-AF65-F5344CB8AC3E}">
        <p14:creationId xmlns:p14="http://schemas.microsoft.com/office/powerpoint/2010/main" val="16122512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we are fed, glucose</a:t>
            </a:r>
            <a:r>
              <a:rPr lang="en-US" baseline="0" dirty="0" smtClean="0"/>
              <a:t> is present</a:t>
            </a:r>
            <a:endParaRPr lang="en-US" dirty="0" smtClean="0"/>
          </a:p>
          <a:p>
            <a:r>
              <a:rPr lang="en-US" dirty="0" smtClean="0"/>
              <a:t>*liver:</a:t>
            </a:r>
            <a:r>
              <a:rPr lang="en-US" baseline="0" dirty="0" smtClean="0"/>
              <a:t> may be stored (glycogen), used for energy, or converted to fatty acids (via acetayl coA) and into fats that are transported to adipocyte to storage</a:t>
            </a:r>
            <a:endParaRPr lang="en-US" dirty="0" smtClean="0"/>
          </a:p>
          <a:p>
            <a:r>
              <a:rPr lang="en-US" dirty="0" smtClean="0"/>
              <a:t>*adipocyte:</a:t>
            </a:r>
            <a:r>
              <a:rPr lang="en-US" baseline="0" dirty="0" smtClean="0"/>
              <a:t> same as liver, except no storage of glycogen – it is either used right then for energy for the cell, or else stored a fat</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*yellow stars are insulin dependent transport</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*muscle: can use it right then, or turn it into glycogen to save for later</a:t>
            </a:r>
          </a:p>
          <a:p>
            <a:r>
              <a:rPr lang="en-US" baseline="0" dirty="0" smtClean="0"/>
              <a:t>*brain: all it does with glucose is eat it</a:t>
            </a:r>
          </a:p>
          <a:p>
            <a:r>
              <a:rPr lang="en-US" baseline="0" dirty="0" smtClean="0"/>
              <a:t>*essentially in the fed state there is plenty of glucose, and the body is working at storing that energy as glycogen and fat</a:t>
            </a:r>
          </a:p>
        </p:txBody>
      </p:sp>
      <p:sp>
        <p:nvSpPr>
          <p:cNvPr id="4" name="Slide Number Placeholder 3"/>
          <p:cNvSpPr>
            <a:spLocks noGrp="1"/>
          </p:cNvSpPr>
          <p:nvPr>
            <p:ph type="sldNum" sz="quarter" idx="10"/>
          </p:nvPr>
        </p:nvSpPr>
        <p:spPr/>
        <p:txBody>
          <a:bodyPr/>
          <a:lstStyle/>
          <a:p>
            <a:fld id="{17B4E88F-35A2-466C-B06F-61AA85EE06CD}" type="slidenum">
              <a:rPr lang="en-US" smtClean="0"/>
              <a:pPr/>
              <a:t>8</a:t>
            </a:fld>
            <a:endParaRPr lang="en-US" dirty="0"/>
          </a:p>
        </p:txBody>
      </p:sp>
    </p:spTree>
    <p:extLst>
      <p:ext uri="{BB962C8B-B14F-4D97-AF65-F5344CB8AC3E}">
        <p14:creationId xmlns:p14="http://schemas.microsoft.com/office/powerpoint/2010/main" val="37869161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fasted state, there is no glucose</a:t>
            </a:r>
          </a:p>
          <a:p>
            <a:r>
              <a:rPr lang="en-US" dirty="0" smtClean="0"/>
              <a:t>*none</a:t>
            </a:r>
            <a:r>
              <a:rPr lang="en-US" baseline="0" dirty="0" smtClean="0"/>
              <a:t> of the cells are getting any glucose</a:t>
            </a:r>
          </a:p>
          <a:p>
            <a:r>
              <a:rPr lang="en-US" baseline="0" dirty="0" smtClean="0"/>
              <a:t>*none of them are making any acetyl-CoA, so they are not getting any ATP</a:t>
            </a:r>
          </a:p>
          <a:p>
            <a:r>
              <a:rPr lang="en-US" baseline="0" dirty="0" smtClean="0"/>
              <a:t>*the liver and muscle stop making glycogen, because they have no substrate (although the glycogen still exists)</a:t>
            </a:r>
          </a:p>
          <a:p>
            <a:r>
              <a:rPr lang="en-US" baseline="0" dirty="0" smtClean="0"/>
              <a:t>*the liver and fat cells stops making fatty acids and fat, for lack of substrate (although the fat still exists)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cells are now starving</a:t>
            </a:r>
            <a:endParaRPr lang="en-US" b="1" baseline="0" dirty="0" smtClean="0"/>
          </a:p>
          <a:p>
            <a:r>
              <a:rPr lang="en-US" baseline="0" dirty="0" smtClean="0"/>
              <a:t>*what happens?</a:t>
            </a:r>
            <a:endParaRPr lang="en-US" dirty="0" smtClean="0"/>
          </a:p>
        </p:txBody>
      </p:sp>
      <p:sp>
        <p:nvSpPr>
          <p:cNvPr id="4" name="Slide Number Placeholder 3"/>
          <p:cNvSpPr>
            <a:spLocks noGrp="1"/>
          </p:cNvSpPr>
          <p:nvPr>
            <p:ph type="sldNum" sz="quarter" idx="10"/>
          </p:nvPr>
        </p:nvSpPr>
        <p:spPr/>
        <p:txBody>
          <a:bodyPr/>
          <a:lstStyle/>
          <a:p>
            <a:fld id="{17B4E88F-35A2-466C-B06F-61AA85EE06CD}" type="slidenum">
              <a:rPr lang="en-US" smtClean="0"/>
              <a:pPr/>
              <a:t>9</a:t>
            </a:fld>
            <a:endParaRPr lang="en-US" dirty="0"/>
          </a:p>
        </p:txBody>
      </p:sp>
    </p:spTree>
    <p:extLst>
      <p:ext uri="{BB962C8B-B14F-4D97-AF65-F5344CB8AC3E}">
        <p14:creationId xmlns:p14="http://schemas.microsoft.com/office/powerpoint/2010/main" val="37869161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5A0A415-A377-451C-A400-B0FB13131D6A}" type="datetimeFigureOut">
              <a:rPr lang="en-US" smtClean="0"/>
              <a:pPr/>
              <a:t>9/30/2014</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880378A3-E0D7-4439-AF2B-48CD246C6D73}"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5A0A415-A377-451C-A400-B0FB13131D6A}" type="datetimeFigureOut">
              <a:rPr lang="en-US" smtClean="0"/>
              <a:pPr/>
              <a:t>9/30/2014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0378A3-E0D7-4439-AF2B-48CD246C6D7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5A0A415-A377-451C-A400-B0FB13131D6A}" type="datetimeFigureOut">
              <a:rPr lang="en-US" smtClean="0"/>
              <a:pPr/>
              <a:t>9/30/2014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0378A3-E0D7-4439-AF2B-48CD246C6D7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5A0A415-A377-451C-A400-B0FB13131D6A}" type="datetimeFigureOut">
              <a:rPr lang="en-US" smtClean="0"/>
              <a:pPr/>
              <a:t>9/30/2014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0378A3-E0D7-4439-AF2B-48CD246C6D7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5A0A415-A377-451C-A400-B0FB13131D6A}" type="datetimeFigureOut">
              <a:rPr lang="en-US" smtClean="0"/>
              <a:pPr/>
              <a:t>9/30/2014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0378A3-E0D7-4439-AF2B-48CD246C6D73}"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5A0A415-A377-451C-A400-B0FB13131D6A}" type="datetimeFigureOut">
              <a:rPr lang="en-US" smtClean="0"/>
              <a:pPr/>
              <a:t>9/30/2014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0378A3-E0D7-4439-AF2B-48CD246C6D7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5A0A415-A377-451C-A400-B0FB13131D6A}" type="datetimeFigureOut">
              <a:rPr lang="en-US" smtClean="0"/>
              <a:pPr/>
              <a:t>9/30/2014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80378A3-E0D7-4439-AF2B-48CD246C6D7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5A0A415-A377-451C-A400-B0FB13131D6A}" type="datetimeFigureOut">
              <a:rPr lang="en-US" smtClean="0"/>
              <a:pPr/>
              <a:t>9/30/2014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80378A3-E0D7-4439-AF2B-48CD246C6D7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0A415-A377-451C-A400-B0FB13131D6A}" type="datetimeFigureOut">
              <a:rPr lang="en-US" smtClean="0"/>
              <a:pPr/>
              <a:t>9/30/2014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80378A3-E0D7-4439-AF2B-48CD246C6D7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5A0A415-A377-451C-A400-B0FB13131D6A}" type="datetimeFigureOut">
              <a:rPr lang="en-US" smtClean="0"/>
              <a:pPr/>
              <a:t>9/30/2014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0378A3-E0D7-4439-AF2B-48CD246C6D7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5A0A415-A377-451C-A400-B0FB13131D6A}" type="datetimeFigureOut">
              <a:rPr lang="en-US" smtClean="0"/>
              <a:pPr/>
              <a:t>9/30/2014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880378A3-E0D7-4439-AF2B-48CD246C6D73}"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5A0A415-A377-451C-A400-B0FB13131D6A}" type="datetimeFigureOut">
              <a:rPr lang="en-US" smtClean="0"/>
              <a:pPr/>
              <a:t>9/30/2014</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80378A3-E0D7-4439-AF2B-48CD246C6D73}"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gi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gif"/></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676400"/>
            <a:ext cx="7851648" cy="1828800"/>
          </a:xfrm>
        </p:spPr>
        <p:txBody>
          <a:bodyPr>
            <a:noAutofit/>
          </a:bodyPr>
          <a:lstStyle/>
          <a:p>
            <a:pPr algn="ctr"/>
            <a:r>
              <a:rPr lang="en-US" sz="7200" dirty="0" smtClean="0"/>
              <a:t>Hyperglycemia: </a:t>
            </a:r>
            <a:br>
              <a:rPr lang="en-US" sz="7200" dirty="0" smtClean="0"/>
            </a:br>
            <a:r>
              <a:rPr lang="en-US" sz="7200" dirty="0" smtClean="0"/>
              <a:t>DKA and HHS</a:t>
            </a:r>
            <a:endParaRPr lang="en-US" sz="7200" dirty="0"/>
          </a:p>
        </p:txBody>
      </p:sp>
      <p:sp>
        <p:nvSpPr>
          <p:cNvPr id="3" name="Subtitle 2"/>
          <p:cNvSpPr>
            <a:spLocks noGrp="1"/>
          </p:cNvSpPr>
          <p:nvPr>
            <p:ph type="subTitle" idx="1"/>
          </p:nvPr>
        </p:nvSpPr>
        <p:spPr>
          <a:xfrm>
            <a:off x="533400" y="3533336"/>
            <a:ext cx="7854696" cy="1953064"/>
          </a:xfrm>
        </p:spPr>
        <p:txBody>
          <a:bodyPr>
            <a:normAutofit/>
          </a:bodyPr>
          <a:lstStyle/>
          <a:p>
            <a:pPr algn="ctr"/>
            <a:r>
              <a:rPr lang="en-US" dirty="0" smtClean="0"/>
              <a:t>Anne Marie Mattingly</a:t>
            </a:r>
          </a:p>
          <a:p>
            <a:pPr algn="ctr"/>
            <a:r>
              <a:rPr lang="en-US" dirty="0" smtClean="0"/>
              <a:t>Assistant Professor of Medicine</a:t>
            </a:r>
          </a:p>
          <a:p>
            <a:pPr algn="ctr"/>
            <a:r>
              <a:rPr lang="en-US" dirty="0" smtClean="0"/>
              <a:t>Division of Pulmonary and Critical Care</a:t>
            </a:r>
          </a:p>
          <a:p>
            <a:pPr algn="ctr"/>
            <a:r>
              <a:rPr lang="en-US" dirty="0" smtClean="0"/>
              <a:t>September 22, 2014</a:t>
            </a:r>
            <a:endParaRPr lang="en-US" dirty="0"/>
          </a:p>
        </p:txBody>
      </p:sp>
    </p:spTree>
    <p:extLst>
      <p:ext uri="{BB962C8B-B14F-4D97-AF65-F5344CB8AC3E}">
        <p14:creationId xmlns:p14="http://schemas.microsoft.com/office/powerpoint/2010/main" val="29885160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 name="Picture 10" descr="http://www.thecancerblog.org/images/blogs/9-2007/liver-13460.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9064" t="10689" r="10104" b="9363"/>
          <a:stretch/>
        </p:blipFill>
        <p:spPr bwMode="auto">
          <a:xfrm>
            <a:off x="0" y="1752599"/>
            <a:ext cx="3871455" cy="259881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Metabolism in Fasting State</a:t>
            </a:r>
            <a:endParaRPr lang="en-US" dirty="0"/>
          </a:p>
        </p:txBody>
      </p:sp>
      <p:grpSp>
        <p:nvGrpSpPr>
          <p:cNvPr id="14" name="Group 13"/>
          <p:cNvGrpSpPr/>
          <p:nvPr/>
        </p:nvGrpSpPr>
        <p:grpSpPr>
          <a:xfrm>
            <a:off x="5486400" y="1676400"/>
            <a:ext cx="3484898" cy="2707858"/>
            <a:chOff x="0" y="2089666"/>
            <a:chExt cx="3200400" cy="2619572"/>
          </a:xfrm>
        </p:grpSpPr>
        <p:sp>
          <p:nvSpPr>
            <p:cNvPr id="9" name="Oval 8"/>
            <p:cNvSpPr/>
            <p:nvPr/>
          </p:nvSpPr>
          <p:spPr>
            <a:xfrm>
              <a:off x="0" y="2089666"/>
              <a:ext cx="3200400" cy="2558534"/>
            </a:xfrm>
            <a:prstGeom prst="ellipse">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Chord 9"/>
            <p:cNvSpPr/>
            <p:nvPr/>
          </p:nvSpPr>
          <p:spPr>
            <a:xfrm rot="6695712">
              <a:off x="377560" y="2339657"/>
              <a:ext cx="2496492" cy="2242669"/>
            </a:xfrm>
            <a:prstGeom prst="chord">
              <a:avLst>
                <a:gd name="adj1" fmla="val 1977703"/>
                <a:gd name="adj2" fmla="val 16964922"/>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nvSpPr>
          <p:spPr>
            <a:xfrm>
              <a:off x="1008185" y="4213352"/>
              <a:ext cx="1201615" cy="28244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6" name="TextBox 25"/>
          <p:cNvSpPr txBox="1"/>
          <p:nvPr/>
        </p:nvSpPr>
        <p:spPr>
          <a:xfrm>
            <a:off x="3152659" y="3200400"/>
            <a:ext cx="2255426" cy="646331"/>
          </a:xfrm>
          <a:prstGeom prst="rect">
            <a:avLst/>
          </a:prstGeom>
          <a:noFill/>
        </p:spPr>
        <p:txBody>
          <a:bodyPr wrap="none" rtlCol="0">
            <a:spAutoFit/>
          </a:bodyPr>
          <a:lstStyle/>
          <a:p>
            <a:r>
              <a:rPr lang="en-US" sz="3600" dirty="0" smtClean="0"/>
              <a:t>KETONES</a:t>
            </a:r>
            <a:endParaRPr lang="en-US" sz="3600" dirty="0"/>
          </a:p>
        </p:txBody>
      </p:sp>
      <p:pic>
        <p:nvPicPr>
          <p:cNvPr id="1036" name="Picture 12" descr="http://www.udel.edu/biology/Wags/histopage/colorpage/cmu/cmusmls.G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00" y="4572000"/>
            <a:ext cx="3238260" cy="2209800"/>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http://www.sciencephoto.com/image/109060/large/C0044848-Brain,_drawing-SPL.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49059" y="4495800"/>
            <a:ext cx="3418741" cy="2302812"/>
          </a:xfrm>
          <a:prstGeom prst="rect">
            <a:avLst/>
          </a:prstGeom>
          <a:noFill/>
          <a:extLst>
            <a:ext uri="{909E8E84-426E-40DD-AFC4-6F175D3DCCD1}">
              <a14:hiddenFill xmlns:a14="http://schemas.microsoft.com/office/drawing/2010/main">
                <a:solidFill>
                  <a:srgbClr val="FFFFFF"/>
                </a:solidFill>
              </a14:hiddenFill>
            </a:ext>
          </a:extLst>
        </p:spPr>
      </p:pic>
      <p:sp>
        <p:nvSpPr>
          <p:cNvPr id="41" name="TextBox 40"/>
          <p:cNvSpPr txBox="1"/>
          <p:nvPr/>
        </p:nvSpPr>
        <p:spPr>
          <a:xfrm>
            <a:off x="7929811" y="2872098"/>
            <a:ext cx="604589" cy="369332"/>
          </a:xfrm>
          <a:prstGeom prst="rect">
            <a:avLst/>
          </a:prstGeom>
          <a:noFill/>
        </p:spPr>
        <p:txBody>
          <a:bodyPr wrap="none" rtlCol="0">
            <a:spAutoFit/>
          </a:bodyPr>
          <a:lstStyle/>
          <a:p>
            <a:r>
              <a:rPr lang="en-US" dirty="0" smtClean="0"/>
              <a:t>ATP</a:t>
            </a:r>
            <a:endParaRPr lang="en-US" dirty="0"/>
          </a:p>
        </p:txBody>
      </p:sp>
      <p:sp>
        <p:nvSpPr>
          <p:cNvPr id="42" name="TextBox 41"/>
          <p:cNvSpPr txBox="1"/>
          <p:nvPr/>
        </p:nvSpPr>
        <p:spPr>
          <a:xfrm>
            <a:off x="6362209" y="2404585"/>
            <a:ext cx="1714991" cy="369332"/>
          </a:xfrm>
          <a:prstGeom prst="rect">
            <a:avLst/>
          </a:prstGeom>
          <a:noFill/>
        </p:spPr>
        <p:txBody>
          <a:bodyPr wrap="square" rtlCol="0">
            <a:spAutoFit/>
          </a:bodyPr>
          <a:lstStyle/>
          <a:p>
            <a:r>
              <a:rPr lang="en-US" dirty="0" smtClean="0"/>
              <a:t>FATTY ACIDS</a:t>
            </a:r>
            <a:endParaRPr lang="en-US" dirty="0"/>
          </a:p>
        </p:txBody>
      </p:sp>
      <p:sp>
        <p:nvSpPr>
          <p:cNvPr id="43" name="TextBox 42"/>
          <p:cNvSpPr txBox="1"/>
          <p:nvPr/>
        </p:nvSpPr>
        <p:spPr>
          <a:xfrm>
            <a:off x="7030799" y="1916668"/>
            <a:ext cx="580287" cy="369332"/>
          </a:xfrm>
          <a:prstGeom prst="rect">
            <a:avLst/>
          </a:prstGeom>
          <a:noFill/>
        </p:spPr>
        <p:txBody>
          <a:bodyPr wrap="none" rtlCol="0">
            <a:spAutoFit/>
          </a:bodyPr>
          <a:lstStyle/>
          <a:p>
            <a:r>
              <a:rPr lang="en-US" dirty="0" smtClean="0"/>
              <a:t>FAT</a:t>
            </a:r>
            <a:endParaRPr lang="en-US" dirty="0"/>
          </a:p>
        </p:txBody>
      </p:sp>
      <p:cxnSp>
        <p:nvCxnSpPr>
          <p:cNvPr id="44" name="Straight Arrow Connector 43"/>
          <p:cNvCxnSpPr>
            <a:endCxn id="41" idx="1"/>
          </p:cNvCxnSpPr>
          <p:nvPr/>
        </p:nvCxnSpPr>
        <p:spPr>
          <a:xfrm flipV="1">
            <a:off x="7490327" y="3056764"/>
            <a:ext cx="439484" cy="61044"/>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762000" y="3059668"/>
            <a:ext cx="1221104" cy="369332"/>
          </a:xfrm>
          <a:prstGeom prst="rect">
            <a:avLst/>
          </a:prstGeom>
          <a:noFill/>
        </p:spPr>
        <p:txBody>
          <a:bodyPr wrap="none" rtlCol="0">
            <a:spAutoFit/>
          </a:bodyPr>
          <a:lstStyle/>
          <a:p>
            <a:r>
              <a:rPr lang="en-US" dirty="0" smtClean="0"/>
              <a:t>GLUCOSE</a:t>
            </a:r>
            <a:endParaRPr lang="en-US" dirty="0"/>
          </a:p>
        </p:txBody>
      </p:sp>
      <p:cxnSp>
        <p:nvCxnSpPr>
          <p:cNvPr id="52" name="Straight Arrow Connector 51"/>
          <p:cNvCxnSpPr/>
          <p:nvPr/>
        </p:nvCxnSpPr>
        <p:spPr>
          <a:xfrm flipV="1">
            <a:off x="819270" y="3390901"/>
            <a:ext cx="323730" cy="190499"/>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559146" y="1876591"/>
            <a:ext cx="604589" cy="369332"/>
          </a:xfrm>
          <a:prstGeom prst="rect">
            <a:avLst/>
          </a:prstGeom>
          <a:noFill/>
        </p:spPr>
        <p:txBody>
          <a:bodyPr wrap="none" rtlCol="0">
            <a:spAutoFit/>
          </a:bodyPr>
          <a:lstStyle/>
          <a:p>
            <a:r>
              <a:rPr lang="en-US" dirty="0" smtClean="0"/>
              <a:t>ATP</a:t>
            </a:r>
            <a:endParaRPr lang="en-US" dirty="0"/>
          </a:p>
        </p:txBody>
      </p:sp>
      <p:sp>
        <p:nvSpPr>
          <p:cNvPr id="56" name="TextBox 55"/>
          <p:cNvSpPr txBox="1"/>
          <p:nvPr/>
        </p:nvSpPr>
        <p:spPr>
          <a:xfrm>
            <a:off x="1801507" y="2173069"/>
            <a:ext cx="865493" cy="646331"/>
          </a:xfrm>
          <a:prstGeom prst="rect">
            <a:avLst/>
          </a:prstGeom>
          <a:noFill/>
        </p:spPr>
        <p:txBody>
          <a:bodyPr wrap="none" rtlCol="0">
            <a:spAutoFit/>
          </a:bodyPr>
          <a:lstStyle/>
          <a:p>
            <a:r>
              <a:rPr lang="en-US" dirty="0" smtClean="0"/>
              <a:t>FATTY</a:t>
            </a:r>
          </a:p>
          <a:p>
            <a:r>
              <a:rPr lang="en-US" dirty="0" smtClean="0"/>
              <a:t>ACIDS</a:t>
            </a:r>
            <a:endParaRPr lang="en-US" dirty="0"/>
          </a:p>
        </p:txBody>
      </p:sp>
      <p:cxnSp>
        <p:nvCxnSpPr>
          <p:cNvPr id="60" name="Straight Arrow Connector 59"/>
          <p:cNvCxnSpPr/>
          <p:nvPr/>
        </p:nvCxnSpPr>
        <p:spPr>
          <a:xfrm>
            <a:off x="1508779" y="2675764"/>
            <a:ext cx="257558" cy="196334"/>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flipH="1" flipV="1">
            <a:off x="985589" y="2899457"/>
            <a:ext cx="379739" cy="156257"/>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58615" y="3516868"/>
            <a:ext cx="1381276" cy="369332"/>
          </a:xfrm>
          <a:prstGeom prst="rect">
            <a:avLst/>
          </a:prstGeom>
          <a:noFill/>
        </p:spPr>
        <p:txBody>
          <a:bodyPr wrap="none" rtlCol="0">
            <a:spAutoFit/>
          </a:bodyPr>
          <a:lstStyle/>
          <a:p>
            <a:r>
              <a:rPr lang="en-US" dirty="0" smtClean="0"/>
              <a:t>GLYCOGEN</a:t>
            </a:r>
            <a:endParaRPr lang="en-US" dirty="0"/>
          </a:p>
        </p:txBody>
      </p:sp>
      <p:cxnSp>
        <p:nvCxnSpPr>
          <p:cNvPr id="71" name="Straight Arrow Connector 70"/>
          <p:cNvCxnSpPr/>
          <p:nvPr/>
        </p:nvCxnSpPr>
        <p:spPr>
          <a:xfrm>
            <a:off x="5257800" y="4163626"/>
            <a:ext cx="1346709" cy="636974"/>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6479505" y="4777155"/>
            <a:ext cx="1221104" cy="369332"/>
          </a:xfrm>
          <a:prstGeom prst="rect">
            <a:avLst/>
          </a:prstGeom>
          <a:noFill/>
        </p:spPr>
        <p:txBody>
          <a:bodyPr wrap="none" rtlCol="0">
            <a:spAutoFit/>
          </a:bodyPr>
          <a:lstStyle/>
          <a:p>
            <a:r>
              <a:rPr lang="en-US" dirty="0" smtClean="0"/>
              <a:t>GLUCOSE</a:t>
            </a:r>
            <a:endParaRPr lang="en-US" dirty="0"/>
          </a:p>
        </p:txBody>
      </p:sp>
      <p:cxnSp>
        <p:nvCxnSpPr>
          <p:cNvPr id="74" name="Straight Arrow Connector 73"/>
          <p:cNvCxnSpPr/>
          <p:nvPr/>
        </p:nvCxnSpPr>
        <p:spPr>
          <a:xfrm>
            <a:off x="7507603" y="5064370"/>
            <a:ext cx="386011" cy="315734"/>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8082211" y="5972853"/>
            <a:ext cx="604589" cy="369332"/>
          </a:xfrm>
          <a:prstGeom prst="rect">
            <a:avLst/>
          </a:prstGeom>
          <a:noFill/>
        </p:spPr>
        <p:txBody>
          <a:bodyPr wrap="none" rtlCol="0">
            <a:spAutoFit/>
          </a:bodyPr>
          <a:lstStyle/>
          <a:p>
            <a:r>
              <a:rPr lang="en-US" dirty="0" smtClean="0"/>
              <a:t>ATP</a:t>
            </a:r>
            <a:endParaRPr lang="en-US" dirty="0"/>
          </a:p>
        </p:txBody>
      </p:sp>
      <p:sp>
        <p:nvSpPr>
          <p:cNvPr id="79" name="TextBox 78"/>
          <p:cNvSpPr txBox="1"/>
          <p:nvPr/>
        </p:nvSpPr>
        <p:spPr>
          <a:xfrm>
            <a:off x="2055496" y="5040868"/>
            <a:ext cx="1221104" cy="369332"/>
          </a:xfrm>
          <a:prstGeom prst="rect">
            <a:avLst/>
          </a:prstGeom>
          <a:noFill/>
        </p:spPr>
        <p:txBody>
          <a:bodyPr wrap="none" rtlCol="0">
            <a:spAutoFit/>
          </a:bodyPr>
          <a:lstStyle/>
          <a:p>
            <a:r>
              <a:rPr lang="en-US" dirty="0" smtClean="0"/>
              <a:t>GLUCOSE</a:t>
            </a:r>
            <a:endParaRPr lang="en-US" dirty="0"/>
          </a:p>
        </p:txBody>
      </p:sp>
      <p:cxnSp>
        <p:nvCxnSpPr>
          <p:cNvPr id="80" name="Straight Arrow Connector 79"/>
          <p:cNvCxnSpPr/>
          <p:nvPr/>
        </p:nvCxnSpPr>
        <p:spPr>
          <a:xfrm flipH="1">
            <a:off x="1850342" y="5410200"/>
            <a:ext cx="610552" cy="366403"/>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81" name="TextBox 80"/>
          <p:cNvSpPr txBox="1"/>
          <p:nvPr/>
        </p:nvSpPr>
        <p:spPr>
          <a:xfrm>
            <a:off x="381000" y="6260068"/>
            <a:ext cx="604589" cy="369332"/>
          </a:xfrm>
          <a:prstGeom prst="rect">
            <a:avLst/>
          </a:prstGeom>
          <a:noFill/>
        </p:spPr>
        <p:txBody>
          <a:bodyPr wrap="none" rtlCol="0">
            <a:spAutoFit/>
          </a:bodyPr>
          <a:lstStyle/>
          <a:p>
            <a:r>
              <a:rPr lang="en-US" dirty="0" smtClean="0"/>
              <a:t>ATP</a:t>
            </a:r>
            <a:endParaRPr lang="en-US" dirty="0"/>
          </a:p>
        </p:txBody>
      </p:sp>
      <p:cxnSp>
        <p:nvCxnSpPr>
          <p:cNvPr id="83" name="Straight Arrow Connector 82"/>
          <p:cNvCxnSpPr/>
          <p:nvPr/>
        </p:nvCxnSpPr>
        <p:spPr>
          <a:xfrm flipV="1">
            <a:off x="2684992" y="5380104"/>
            <a:ext cx="0" cy="830845"/>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1776015" y="6260068"/>
            <a:ext cx="1381276" cy="369332"/>
          </a:xfrm>
          <a:prstGeom prst="rect">
            <a:avLst/>
          </a:prstGeom>
          <a:noFill/>
        </p:spPr>
        <p:txBody>
          <a:bodyPr wrap="none" rtlCol="0">
            <a:spAutoFit/>
          </a:bodyPr>
          <a:lstStyle/>
          <a:p>
            <a:r>
              <a:rPr lang="en-US" dirty="0" smtClean="0"/>
              <a:t>GLYCOGEN</a:t>
            </a:r>
            <a:endParaRPr lang="en-US" dirty="0"/>
          </a:p>
        </p:txBody>
      </p:sp>
      <p:sp>
        <p:nvSpPr>
          <p:cNvPr id="97" name="TextBox 96"/>
          <p:cNvSpPr txBox="1"/>
          <p:nvPr/>
        </p:nvSpPr>
        <p:spPr>
          <a:xfrm>
            <a:off x="7249151" y="5310555"/>
            <a:ext cx="1543949" cy="369332"/>
          </a:xfrm>
          <a:prstGeom prst="rect">
            <a:avLst/>
          </a:prstGeom>
          <a:noFill/>
        </p:spPr>
        <p:txBody>
          <a:bodyPr wrap="none" rtlCol="0">
            <a:spAutoFit/>
          </a:bodyPr>
          <a:lstStyle/>
          <a:p>
            <a:r>
              <a:rPr lang="en-US" dirty="0" smtClean="0"/>
              <a:t>ACETYL-CoA</a:t>
            </a:r>
            <a:endParaRPr lang="en-US" dirty="0"/>
          </a:p>
        </p:txBody>
      </p:sp>
      <p:cxnSp>
        <p:nvCxnSpPr>
          <p:cNvPr id="99" name="Straight Arrow Connector 98"/>
          <p:cNvCxnSpPr/>
          <p:nvPr/>
        </p:nvCxnSpPr>
        <p:spPr>
          <a:xfrm>
            <a:off x="7962297" y="5686088"/>
            <a:ext cx="342900" cy="315734"/>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894451" y="5726668"/>
            <a:ext cx="1543949" cy="369332"/>
          </a:xfrm>
          <a:prstGeom prst="rect">
            <a:avLst/>
          </a:prstGeom>
          <a:noFill/>
        </p:spPr>
        <p:txBody>
          <a:bodyPr wrap="none" rtlCol="0">
            <a:spAutoFit/>
          </a:bodyPr>
          <a:lstStyle/>
          <a:p>
            <a:r>
              <a:rPr lang="en-US" dirty="0" smtClean="0"/>
              <a:t>ACETYL-CoA</a:t>
            </a:r>
            <a:endParaRPr lang="en-US" dirty="0"/>
          </a:p>
        </p:txBody>
      </p:sp>
      <p:cxnSp>
        <p:nvCxnSpPr>
          <p:cNvPr id="106" name="Straight Arrow Connector 105"/>
          <p:cNvCxnSpPr/>
          <p:nvPr/>
        </p:nvCxnSpPr>
        <p:spPr>
          <a:xfrm flipH="1">
            <a:off x="838200" y="6210949"/>
            <a:ext cx="619574" cy="113651"/>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10" name="TextBox 109"/>
          <p:cNvSpPr txBox="1"/>
          <p:nvPr/>
        </p:nvSpPr>
        <p:spPr>
          <a:xfrm>
            <a:off x="5943600" y="2907268"/>
            <a:ext cx="1543949" cy="369332"/>
          </a:xfrm>
          <a:prstGeom prst="rect">
            <a:avLst/>
          </a:prstGeom>
          <a:noFill/>
        </p:spPr>
        <p:txBody>
          <a:bodyPr wrap="none" rtlCol="0">
            <a:spAutoFit/>
          </a:bodyPr>
          <a:lstStyle/>
          <a:p>
            <a:r>
              <a:rPr lang="en-US" dirty="0" smtClean="0"/>
              <a:t>ACETYL-CoA</a:t>
            </a:r>
            <a:endParaRPr lang="en-US" dirty="0"/>
          </a:p>
        </p:txBody>
      </p:sp>
      <p:cxnSp>
        <p:nvCxnSpPr>
          <p:cNvPr id="118" name="Straight Arrow Connector 117"/>
          <p:cNvCxnSpPr>
            <a:stCxn id="42" idx="2"/>
          </p:cNvCxnSpPr>
          <p:nvPr/>
        </p:nvCxnSpPr>
        <p:spPr>
          <a:xfrm flipH="1">
            <a:off x="6934201" y="2773917"/>
            <a:ext cx="285504" cy="197883"/>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25" name="Straight Arrow Connector 124"/>
          <p:cNvCxnSpPr/>
          <p:nvPr/>
        </p:nvCxnSpPr>
        <p:spPr>
          <a:xfrm flipH="1">
            <a:off x="7113333" y="2203212"/>
            <a:ext cx="286796" cy="25785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27" name="TextBox 126"/>
          <p:cNvSpPr txBox="1"/>
          <p:nvPr/>
        </p:nvSpPr>
        <p:spPr>
          <a:xfrm>
            <a:off x="0" y="2526268"/>
            <a:ext cx="1543949" cy="369332"/>
          </a:xfrm>
          <a:prstGeom prst="rect">
            <a:avLst/>
          </a:prstGeom>
          <a:noFill/>
        </p:spPr>
        <p:txBody>
          <a:bodyPr wrap="none" rtlCol="0">
            <a:spAutoFit/>
          </a:bodyPr>
          <a:lstStyle/>
          <a:p>
            <a:r>
              <a:rPr lang="en-US" dirty="0" smtClean="0"/>
              <a:t>ACETYL-CoA</a:t>
            </a:r>
            <a:endParaRPr lang="en-US" dirty="0"/>
          </a:p>
        </p:txBody>
      </p:sp>
      <p:cxnSp>
        <p:nvCxnSpPr>
          <p:cNvPr id="130" name="Straight Arrow Connector 129"/>
          <p:cNvCxnSpPr/>
          <p:nvPr/>
        </p:nvCxnSpPr>
        <p:spPr>
          <a:xfrm flipH="1" flipV="1">
            <a:off x="838200" y="2245923"/>
            <a:ext cx="76200" cy="285495"/>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1634556" y="2819400"/>
            <a:ext cx="1220014" cy="369332"/>
          </a:xfrm>
          <a:prstGeom prst="rect">
            <a:avLst/>
          </a:prstGeom>
          <a:noFill/>
        </p:spPr>
        <p:txBody>
          <a:bodyPr wrap="none" rtlCol="0">
            <a:spAutoFit/>
          </a:bodyPr>
          <a:lstStyle/>
          <a:p>
            <a:r>
              <a:rPr lang="en-US" dirty="0" smtClean="0"/>
              <a:t>KETONES</a:t>
            </a:r>
            <a:endParaRPr lang="en-US" dirty="0"/>
          </a:p>
        </p:txBody>
      </p:sp>
      <p:sp>
        <p:nvSpPr>
          <p:cNvPr id="59" name="TextBox 58"/>
          <p:cNvSpPr txBox="1"/>
          <p:nvPr/>
        </p:nvSpPr>
        <p:spPr>
          <a:xfrm>
            <a:off x="3152659" y="3733800"/>
            <a:ext cx="2257541" cy="646331"/>
          </a:xfrm>
          <a:prstGeom prst="rect">
            <a:avLst/>
          </a:prstGeom>
          <a:noFill/>
        </p:spPr>
        <p:txBody>
          <a:bodyPr wrap="none" rtlCol="0">
            <a:spAutoFit/>
          </a:bodyPr>
          <a:lstStyle/>
          <a:p>
            <a:r>
              <a:rPr lang="en-US" sz="3600" dirty="0" smtClean="0"/>
              <a:t>GLUCOSE</a:t>
            </a:r>
            <a:endParaRPr lang="en-US" sz="3600" dirty="0"/>
          </a:p>
        </p:txBody>
      </p:sp>
      <p:cxnSp>
        <p:nvCxnSpPr>
          <p:cNvPr id="61" name="Straight Arrow Connector 60"/>
          <p:cNvCxnSpPr/>
          <p:nvPr/>
        </p:nvCxnSpPr>
        <p:spPr>
          <a:xfrm>
            <a:off x="1981200" y="3276600"/>
            <a:ext cx="1295400" cy="780366"/>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2790941" y="3105834"/>
            <a:ext cx="347915" cy="285067"/>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42" idx="1"/>
            <a:endCxn id="56" idx="3"/>
          </p:cNvCxnSpPr>
          <p:nvPr/>
        </p:nvCxnSpPr>
        <p:spPr>
          <a:xfrm flipH="1" flipV="1">
            <a:off x="2667000" y="2496235"/>
            <a:ext cx="3695209" cy="93016"/>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H="1">
            <a:off x="1434064" y="2388670"/>
            <a:ext cx="416279" cy="15518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2055496" y="4671536"/>
            <a:ext cx="1220014" cy="369332"/>
          </a:xfrm>
          <a:prstGeom prst="rect">
            <a:avLst/>
          </a:prstGeom>
          <a:noFill/>
        </p:spPr>
        <p:txBody>
          <a:bodyPr wrap="none" rtlCol="0">
            <a:spAutoFit/>
          </a:bodyPr>
          <a:lstStyle/>
          <a:p>
            <a:r>
              <a:rPr lang="en-US" dirty="0" smtClean="0"/>
              <a:t>KETONES</a:t>
            </a:r>
            <a:endParaRPr lang="en-US" dirty="0"/>
          </a:p>
        </p:txBody>
      </p:sp>
      <p:cxnSp>
        <p:nvCxnSpPr>
          <p:cNvPr id="78" name="Straight Arrow Connector 77"/>
          <p:cNvCxnSpPr/>
          <p:nvPr/>
        </p:nvCxnSpPr>
        <p:spPr>
          <a:xfrm flipH="1">
            <a:off x="2542653" y="3581400"/>
            <a:ext cx="732857" cy="1057870"/>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flipH="1">
            <a:off x="1676400" y="4934634"/>
            <a:ext cx="479218" cy="780366"/>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875178" y="4611469"/>
            <a:ext cx="865493" cy="646331"/>
          </a:xfrm>
          <a:prstGeom prst="rect">
            <a:avLst/>
          </a:prstGeom>
          <a:noFill/>
        </p:spPr>
        <p:txBody>
          <a:bodyPr wrap="none" rtlCol="0">
            <a:spAutoFit/>
          </a:bodyPr>
          <a:lstStyle/>
          <a:p>
            <a:r>
              <a:rPr lang="en-US" dirty="0" smtClean="0"/>
              <a:t>FATTY</a:t>
            </a:r>
          </a:p>
          <a:p>
            <a:r>
              <a:rPr lang="en-US" dirty="0" smtClean="0"/>
              <a:t>ACIDS</a:t>
            </a:r>
            <a:endParaRPr lang="en-US" dirty="0"/>
          </a:p>
        </p:txBody>
      </p:sp>
      <p:cxnSp>
        <p:nvCxnSpPr>
          <p:cNvPr id="86" name="Straight Arrow Connector 85"/>
          <p:cNvCxnSpPr/>
          <p:nvPr/>
        </p:nvCxnSpPr>
        <p:spPr>
          <a:xfrm>
            <a:off x="1415200" y="5257800"/>
            <a:ext cx="108800" cy="513667"/>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p:nvPr/>
        </p:nvCxnSpPr>
        <p:spPr>
          <a:xfrm flipH="1">
            <a:off x="1740671" y="2526268"/>
            <a:ext cx="2374129" cy="2216810"/>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89" name="TextBox 88"/>
          <p:cNvSpPr txBox="1"/>
          <p:nvPr/>
        </p:nvSpPr>
        <p:spPr>
          <a:xfrm>
            <a:off x="66524" y="5257800"/>
            <a:ext cx="1043876" cy="646331"/>
          </a:xfrm>
          <a:prstGeom prst="rect">
            <a:avLst/>
          </a:prstGeom>
          <a:noFill/>
        </p:spPr>
        <p:txBody>
          <a:bodyPr wrap="none" rtlCol="0">
            <a:spAutoFit/>
          </a:bodyPr>
          <a:lstStyle/>
          <a:p>
            <a:r>
              <a:rPr lang="en-US" dirty="0" smtClean="0"/>
              <a:t>AMINO </a:t>
            </a:r>
          </a:p>
          <a:p>
            <a:r>
              <a:rPr lang="en-US" dirty="0" smtClean="0"/>
              <a:t>ACIDS</a:t>
            </a:r>
            <a:endParaRPr lang="en-US" dirty="0"/>
          </a:p>
        </p:txBody>
      </p:sp>
      <p:sp>
        <p:nvSpPr>
          <p:cNvPr id="93" name="TextBox 92"/>
          <p:cNvSpPr txBox="1"/>
          <p:nvPr/>
        </p:nvSpPr>
        <p:spPr>
          <a:xfrm>
            <a:off x="-76200" y="4306669"/>
            <a:ext cx="1287532" cy="646331"/>
          </a:xfrm>
          <a:prstGeom prst="rect">
            <a:avLst/>
          </a:prstGeom>
          <a:noFill/>
        </p:spPr>
        <p:txBody>
          <a:bodyPr wrap="none" rtlCol="0">
            <a:spAutoFit/>
          </a:bodyPr>
          <a:lstStyle/>
          <a:p>
            <a:r>
              <a:rPr lang="en-US" dirty="0" smtClean="0"/>
              <a:t>BUILDING</a:t>
            </a:r>
          </a:p>
          <a:p>
            <a:r>
              <a:rPr lang="en-US" dirty="0" smtClean="0"/>
              <a:t>BLOCKS</a:t>
            </a:r>
          </a:p>
        </p:txBody>
      </p:sp>
      <p:cxnSp>
        <p:nvCxnSpPr>
          <p:cNvPr id="94" name="Straight Arrow Connector 93"/>
          <p:cNvCxnSpPr>
            <a:stCxn id="89" idx="0"/>
          </p:cNvCxnSpPr>
          <p:nvPr/>
        </p:nvCxnSpPr>
        <p:spPr>
          <a:xfrm flipH="1" flipV="1">
            <a:off x="533400" y="4876802"/>
            <a:ext cx="55062" cy="380998"/>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p:nvPr/>
        </p:nvCxnSpPr>
        <p:spPr>
          <a:xfrm flipV="1">
            <a:off x="1143000" y="3429001"/>
            <a:ext cx="533400" cy="89216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p:nvPr/>
        </p:nvCxnSpPr>
        <p:spPr>
          <a:xfrm flipV="1">
            <a:off x="76200" y="2819400"/>
            <a:ext cx="0" cy="1493201"/>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07" name="TextBox 106"/>
          <p:cNvSpPr txBox="1"/>
          <p:nvPr/>
        </p:nvSpPr>
        <p:spPr>
          <a:xfrm>
            <a:off x="5715000" y="5650468"/>
            <a:ext cx="1220014" cy="369332"/>
          </a:xfrm>
          <a:prstGeom prst="rect">
            <a:avLst/>
          </a:prstGeom>
          <a:noFill/>
        </p:spPr>
        <p:txBody>
          <a:bodyPr wrap="none" rtlCol="0">
            <a:spAutoFit/>
          </a:bodyPr>
          <a:lstStyle/>
          <a:p>
            <a:r>
              <a:rPr lang="en-US" dirty="0" smtClean="0"/>
              <a:t>KETONES</a:t>
            </a:r>
            <a:endParaRPr lang="en-US" dirty="0"/>
          </a:p>
        </p:txBody>
      </p:sp>
      <p:cxnSp>
        <p:nvCxnSpPr>
          <p:cNvPr id="108" name="Straight Arrow Connector 107"/>
          <p:cNvCxnSpPr>
            <a:stCxn id="26" idx="3"/>
          </p:cNvCxnSpPr>
          <p:nvPr/>
        </p:nvCxnSpPr>
        <p:spPr>
          <a:xfrm>
            <a:off x="5408085" y="3523566"/>
            <a:ext cx="764115" cy="212690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1" name="Straight Arrow Connector 110"/>
          <p:cNvCxnSpPr/>
          <p:nvPr/>
        </p:nvCxnSpPr>
        <p:spPr>
          <a:xfrm flipV="1">
            <a:off x="7005389" y="5650468"/>
            <a:ext cx="695219" cy="21693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2"/>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1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1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4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6"/>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5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68"/>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83"/>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79"/>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04"/>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106"/>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81"/>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80"/>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75"/>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78"/>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82"/>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85"/>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87"/>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86"/>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94"/>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89"/>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93"/>
                                        </p:tgtEl>
                                        <p:attrNameLst>
                                          <p:attrName>style.visibility</p:attrName>
                                        </p:attrNameLst>
                                      </p:cBhvr>
                                      <p:to>
                                        <p:strVal val="visible"/>
                                      </p:to>
                                    </p:set>
                                  </p:childTnLst>
                                </p:cTn>
                              </p:par>
                              <p:par>
                                <p:cTn id="99" presetID="1" presetClass="entr" presetSubtype="0" fill="hold" nodeType="withEffect">
                                  <p:stCondLst>
                                    <p:cond delay="0"/>
                                  </p:stCondLst>
                                  <p:childTnLst>
                                    <p:set>
                                      <p:cBhvr>
                                        <p:cTn id="100" dur="1" fill="hold">
                                          <p:stCondLst>
                                            <p:cond delay="0"/>
                                          </p:stCondLst>
                                        </p:cTn>
                                        <p:tgtEl>
                                          <p:spTgt spid="98"/>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105"/>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71"/>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73"/>
                                        </p:tgtEl>
                                        <p:attrNameLst>
                                          <p:attrName>style.visibility</p:attrName>
                                        </p:attrNameLst>
                                      </p:cBhvr>
                                      <p:to>
                                        <p:strVal val="visible"/>
                                      </p:to>
                                    </p:set>
                                  </p:childTnLst>
                                </p:cTn>
                              </p:par>
                              <p:par>
                                <p:cTn id="109" presetID="1" presetClass="entr" presetSubtype="0" fill="hold" nodeType="withEffect">
                                  <p:stCondLst>
                                    <p:cond delay="0"/>
                                  </p:stCondLst>
                                  <p:childTnLst>
                                    <p:set>
                                      <p:cBhvr>
                                        <p:cTn id="110" dur="1" fill="hold">
                                          <p:stCondLst>
                                            <p:cond delay="0"/>
                                          </p:stCondLst>
                                        </p:cTn>
                                        <p:tgtEl>
                                          <p:spTgt spid="74"/>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97"/>
                                        </p:tgtEl>
                                        <p:attrNameLst>
                                          <p:attrName>style.visibility</p:attrName>
                                        </p:attrNameLst>
                                      </p:cBhvr>
                                      <p:to>
                                        <p:strVal val="visible"/>
                                      </p:to>
                                    </p:set>
                                  </p:childTnLst>
                                </p:cTn>
                              </p:par>
                              <p:par>
                                <p:cTn id="113" presetID="1" presetClass="entr" presetSubtype="0" fill="hold" nodeType="withEffect">
                                  <p:stCondLst>
                                    <p:cond delay="0"/>
                                  </p:stCondLst>
                                  <p:childTnLst>
                                    <p:set>
                                      <p:cBhvr>
                                        <p:cTn id="114" dur="1" fill="hold">
                                          <p:stCondLst>
                                            <p:cond delay="0"/>
                                          </p:stCondLst>
                                        </p:cTn>
                                        <p:tgtEl>
                                          <p:spTgt spid="99"/>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76"/>
                                        </p:tgtEl>
                                        <p:attrNameLst>
                                          <p:attrName>style.visibility</p:attrName>
                                        </p:attrNameLst>
                                      </p:cBhvr>
                                      <p:to>
                                        <p:strVal val="visible"/>
                                      </p:to>
                                    </p:set>
                                  </p:childTnLst>
                                </p:cTn>
                              </p:par>
                            </p:childTnLst>
                          </p:cTn>
                        </p:par>
                      </p:childTnLst>
                    </p:cTn>
                  </p:par>
                  <p:par>
                    <p:cTn id="117" fill="hold">
                      <p:stCondLst>
                        <p:cond delay="indefinite"/>
                      </p:stCondLst>
                      <p:childTnLst>
                        <p:par>
                          <p:cTn id="118" fill="hold">
                            <p:stCondLst>
                              <p:cond delay="0"/>
                            </p:stCondLst>
                            <p:childTnLst>
                              <p:par>
                                <p:cTn id="119" presetID="1" presetClass="entr" presetSubtype="0" fill="hold" grpId="0" nodeType="clickEffect">
                                  <p:stCondLst>
                                    <p:cond delay="0"/>
                                  </p:stCondLst>
                                  <p:childTnLst>
                                    <p:set>
                                      <p:cBhvr>
                                        <p:cTn id="120" dur="1" fill="hold">
                                          <p:stCondLst>
                                            <p:cond delay="0"/>
                                          </p:stCondLst>
                                        </p:cTn>
                                        <p:tgtEl>
                                          <p:spTgt spid="107"/>
                                        </p:tgtEl>
                                        <p:attrNameLst>
                                          <p:attrName>style.visibility</p:attrName>
                                        </p:attrNameLst>
                                      </p:cBhvr>
                                      <p:to>
                                        <p:strVal val="visible"/>
                                      </p:to>
                                    </p:set>
                                  </p:childTnLst>
                                </p:cTn>
                              </p:par>
                              <p:par>
                                <p:cTn id="121" presetID="1" presetClass="entr" presetSubtype="0" fill="hold" nodeType="withEffect">
                                  <p:stCondLst>
                                    <p:cond delay="0"/>
                                  </p:stCondLst>
                                  <p:childTnLst>
                                    <p:set>
                                      <p:cBhvr>
                                        <p:cTn id="122" dur="1" fill="hold">
                                          <p:stCondLst>
                                            <p:cond delay="0"/>
                                          </p:stCondLst>
                                        </p:cTn>
                                        <p:tgtEl>
                                          <p:spTgt spid="108"/>
                                        </p:tgtEl>
                                        <p:attrNameLst>
                                          <p:attrName>style.visibility</p:attrName>
                                        </p:attrNameLst>
                                      </p:cBhvr>
                                      <p:to>
                                        <p:strVal val="visible"/>
                                      </p:to>
                                    </p:set>
                                  </p:childTnLst>
                                </p:cTn>
                              </p:par>
                              <p:par>
                                <p:cTn id="123" presetID="1" presetClass="entr" presetSubtype="0" fill="hold" nodeType="withEffect">
                                  <p:stCondLst>
                                    <p:cond delay="0"/>
                                  </p:stCondLst>
                                  <p:childTnLst>
                                    <p:set>
                                      <p:cBhvr>
                                        <p:cTn id="124" dur="1" fill="hold">
                                          <p:stCondLst>
                                            <p:cond delay="0"/>
                                          </p:stCondLst>
                                        </p:cTn>
                                        <p:tgtEl>
                                          <p:spTgt spid="1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41" grpId="0"/>
      <p:bldP spid="42" grpId="0"/>
      <p:bldP spid="51" grpId="0"/>
      <p:bldP spid="53" grpId="0"/>
      <p:bldP spid="56" grpId="0"/>
      <p:bldP spid="73" grpId="0"/>
      <p:bldP spid="76" grpId="0"/>
      <p:bldP spid="79" grpId="0"/>
      <p:bldP spid="81" grpId="0"/>
      <p:bldP spid="97" grpId="0"/>
      <p:bldP spid="104" grpId="0"/>
      <p:bldP spid="110" grpId="0"/>
      <p:bldP spid="127" grpId="0"/>
      <p:bldP spid="55" grpId="0"/>
      <p:bldP spid="59" grpId="0"/>
      <p:bldP spid="75" grpId="0"/>
      <p:bldP spid="85" grpId="0"/>
      <p:bldP spid="89" grpId="0"/>
      <p:bldP spid="93" grpId="0"/>
      <p:bldP spid="10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 of Fed/Fasting</a:t>
            </a:r>
            <a:endParaRPr lang="en-US" dirty="0"/>
          </a:p>
        </p:txBody>
      </p:sp>
      <p:sp>
        <p:nvSpPr>
          <p:cNvPr id="52" name="Rectangle 51"/>
          <p:cNvSpPr/>
          <p:nvPr/>
        </p:nvSpPr>
        <p:spPr>
          <a:xfrm>
            <a:off x="609600" y="3084731"/>
            <a:ext cx="2438400" cy="16764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p:cNvSpPr txBox="1"/>
          <p:nvPr/>
        </p:nvSpPr>
        <p:spPr>
          <a:xfrm>
            <a:off x="685800" y="3352800"/>
            <a:ext cx="2209800" cy="1200329"/>
          </a:xfrm>
          <a:prstGeom prst="rect">
            <a:avLst/>
          </a:prstGeom>
          <a:noFill/>
        </p:spPr>
        <p:txBody>
          <a:bodyPr wrap="square" rtlCol="0">
            <a:spAutoFit/>
          </a:bodyPr>
          <a:lstStyle/>
          <a:p>
            <a:pPr algn="ctr"/>
            <a:r>
              <a:rPr lang="en-US" sz="2400" dirty="0" smtClean="0"/>
              <a:t>FED</a:t>
            </a:r>
          </a:p>
          <a:p>
            <a:pPr algn="ctr"/>
            <a:r>
              <a:rPr lang="en-US" sz="2400" dirty="0" smtClean="0"/>
              <a:t>STATE</a:t>
            </a:r>
          </a:p>
          <a:p>
            <a:pPr algn="ctr"/>
            <a:r>
              <a:rPr lang="en-US" sz="2400" dirty="0" smtClean="0"/>
              <a:t>(ANABOLISM)</a:t>
            </a:r>
          </a:p>
        </p:txBody>
      </p:sp>
      <p:sp>
        <p:nvSpPr>
          <p:cNvPr id="54" name="Rectangle 53"/>
          <p:cNvSpPr/>
          <p:nvPr/>
        </p:nvSpPr>
        <p:spPr>
          <a:xfrm>
            <a:off x="6096000" y="3084731"/>
            <a:ext cx="2514600" cy="16764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Box 54"/>
          <p:cNvSpPr txBox="1"/>
          <p:nvPr/>
        </p:nvSpPr>
        <p:spPr>
          <a:xfrm>
            <a:off x="6096000" y="3371671"/>
            <a:ext cx="2514600" cy="1200329"/>
          </a:xfrm>
          <a:prstGeom prst="rect">
            <a:avLst/>
          </a:prstGeom>
          <a:noFill/>
        </p:spPr>
        <p:txBody>
          <a:bodyPr wrap="square" rtlCol="0">
            <a:spAutoFit/>
          </a:bodyPr>
          <a:lstStyle/>
          <a:p>
            <a:pPr algn="ctr"/>
            <a:r>
              <a:rPr lang="en-US" sz="2400" dirty="0" smtClean="0"/>
              <a:t>FASTING</a:t>
            </a:r>
          </a:p>
          <a:p>
            <a:pPr algn="ctr"/>
            <a:r>
              <a:rPr lang="en-US" sz="2400" dirty="0" smtClean="0"/>
              <a:t>STATE</a:t>
            </a:r>
          </a:p>
          <a:p>
            <a:pPr algn="ctr"/>
            <a:r>
              <a:rPr lang="en-US" sz="2400" dirty="0" smtClean="0"/>
              <a:t>(CATABOLISM)</a:t>
            </a:r>
            <a:endParaRPr lang="en-US" sz="2400" dirty="0"/>
          </a:p>
        </p:txBody>
      </p:sp>
      <p:cxnSp>
        <p:nvCxnSpPr>
          <p:cNvPr id="58" name="Straight Arrow Connector 57"/>
          <p:cNvCxnSpPr>
            <a:stCxn id="52" idx="0"/>
            <a:endCxn id="62" idx="1"/>
          </p:cNvCxnSpPr>
          <p:nvPr/>
        </p:nvCxnSpPr>
        <p:spPr>
          <a:xfrm flipV="1">
            <a:off x="1828800" y="2320499"/>
            <a:ext cx="990600" cy="76423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2819400" y="1905000"/>
            <a:ext cx="1245534" cy="830997"/>
          </a:xfrm>
          <a:prstGeom prst="rect">
            <a:avLst/>
          </a:prstGeom>
          <a:noFill/>
        </p:spPr>
        <p:txBody>
          <a:bodyPr wrap="none" rtlCol="0">
            <a:spAutoFit/>
          </a:bodyPr>
          <a:lstStyle/>
          <a:p>
            <a:pPr algn="ctr"/>
            <a:r>
              <a:rPr lang="en-US" sz="2400" dirty="0" smtClean="0"/>
              <a:t>Glucose</a:t>
            </a:r>
          </a:p>
          <a:p>
            <a:pPr algn="ctr"/>
            <a:r>
              <a:rPr lang="en-US" sz="2400" dirty="0" smtClean="0"/>
              <a:t>Used</a:t>
            </a:r>
            <a:endParaRPr lang="en-US" sz="2400" dirty="0"/>
          </a:p>
        </p:txBody>
      </p:sp>
      <p:cxnSp>
        <p:nvCxnSpPr>
          <p:cNvPr id="82" name="Straight Arrow Connector 81"/>
          <p:cNvCxnSpPr>
            <a:stCxn id="62" idx="3"/>
            <a:endCxn id="155" idx="1"/>
          </p:cNvCxnSpPr>
          <p:nvPr/>
        </p:nvCxnSpPr>
        <p:spPr>
          <a:xfrm>
            <a:off x="4064934" y="2320499"/>
            <a:ext cx="785532" cy="0"/>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4644487" y="5257800"/>
            <a:ext cx="2059282" cy="1200329"/>
          </a:xfrm>
          <a:prstGeom prst="rect">
            <a:avLst/>
          </a:prstGeom>
          <a:noFill/>
        </p:spPr>
        <p:txBody>
          <a:bodyPr wrap="none" rtlCol="0">
            <a:spAutoFit/>
          </a:bodyPr>
          <a:lstStyle/>
          <a:p>
            <a:pPr algn="ctr"/>
            <a:r>
              <a:rPr lang="en-US" sz="2400" dirty="0" smtClean="0"/>
              <a:t>Glucose </a:t>
            </a:r>
          </a:p>
          <a:p>
            <a:pPr algn="ctr"/>
            <a:r>
              <a:rPr lang="en-US" sz="2400" dirty="0" smtClean="0"/>
              <a:t>(and Ketones)</a:t>
            </a:r>
          </a:p>
          <a:p>
            <a:pPr algn="ctr"/>
            <a:r>
              <a:rPr lang="en-US" sz="2400" dirty="0" smtClean="0"/>
              <a:t>Produced</a:t>
            </a:r>
            <a:endParaRPr lang="en-US" sz="2400" dirty="0"/>
          </a:p>
        </p:txBody>
      </p:sp>
      <p:cxnSp>
        <p:nvCxnSpPr>
          <p:cNvPr id="91" name="Straight Arrow Connector 90"/>
          <p:cNvCxnSpPr>
            <a:stCxn id="54" idx="2"/>
            <a:endCxn id="87" idx="3"/>
          </p:cNvCxnSpPr>
          <p:nvPr/>
        </p:nvCxnSpPr>
        <p:spPr>
          <a:xfrm flipH="1">
            <a:off x="6703769" y="4761131"/>
            <a:ext cx="649531" cy="1096834"/>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a:stCxn id="166" idx="1"/>
            <a:endCxn id="52" idx="2"/>
          </p:cNvCxnSpPr>
          <p:nvPr/>
        </p:nvCxnSpPr>
        <p:spPr>
          <a:xfrm flipH="1" flipV="1">
            <a:off x="1828800" y="4761131"/>
            <a:ext cx="869562" cy="1095216"/>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3657600" y="4191000"/>
            <a:ext cx="1412566" cy="461665"/>
          </a:xfrm>
          <a:prstGeom prst="rect">
            <a:avLst/>
          </a:prstGeom>
          <a:noFill/>
        </p:spPr>
        <p:txBody>
          <a:bodyPr wrap="none" rtlCol="0">
            <a:spAutoFit/>
          </a:bodyPr>
          <a:lstStyle/>
          <a:p>
            <a:r>
              <a:rPr lang="en-US" sz="2400" dirty="0" smtClean="0">
                <a:solidFill>
                  <a:schemeClr val="accent5">
                    <a:lumMod val="75000"/>
                  </a:schemeClr>
                </a:solidFill>
              </a:rPr>
              <a:t>INSULIN</a:t>
            </a:r>
            <a:endParaRPr lang="en-US" sz="2400" dirty="0">
              <a:solidFill>
                <a:schemeClr val="accent5">
                  <a:lumMod val="75000"/>
                </a:schemeClr>
              </a:solidFill>
            </a:endParaRPr>
          </a:p>
        </p:txBody>
      </p:sp>
      <p:sp>
        <p:nvSpPr>
          <p:cNvPr id="105" name="TextBox 104"/>
          <p:cNvSpPr txBox="1"/>
          <p:nvPr/>
        </p:nvSpPr>
        <p:spPr>
          <a:xfrm>
            <a:off x="3417280" y="3299430"/>
            <a:ext cx="1886542" cy="461665"/>
          </a:xfrm>
          <a:prstGeom prst="rect">
            <a:avLst/>
          </a:prstGeom>
          <a:noFill/>
        </p:spPr>
        <p:txBody>
          <a:bodyPr wrap="none" rtlCol="0">
            <a:spAutoFit/>
          </a:bodyPr>
          <a:lstStyle/>
          <a:p>
            <a:r>
              <a:rPr lang="en-US" sz="2400" dirty="0" smtClean="0">
                <a:solidFill>
                  <a:schemeClr val="accent2">
                    <a:lumMod val="75000"/>
                  </a:schemeClr>
                </a:solidFill>
              </a:rPr>
              <a:t>GLUCAGON</a:t>
            </a:r>
            <a:endParaRPr lang="en-US" sz="2400" dirty="0">
              <a:solidFill>
                <a:schemeClr val="accent2">
                  <a:lumMod val="75000"/>
                </a:schemeClr>
              </a:solidFill>
            </a:endParaRPr>
          </a:p>
        </p:txBody>
      </p:sp>
      <p:cxnSp>
        <p:nvCxnSpPr>
          <p:cNvPr id="109" name="Straight Arrow Connector 108"/>
          <p:cNvCxnSpPr/>
          <p:nvPr/>
        </p:nvCxnSpPr>
        <p:spPr>
          <a:xfrm flipH="1">
            <a:off x="3048000" y="4391129"/>
            <a:ext cx="644771" cy="0"/>
          </a:xfrm>
          <a:prstGeom prst="straightConnector1">
            <a:avLst/>
          </a:prstGeom>
          <a:ln w="31750" cmpd="sng">
            <a:solidFill>
              <a:schemeClr val="accent5">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a:stCxn id="166" idx="0"/>
            <a:endCxn id="104" idx="2"/>
          </p:cNvCxnSpPr>
          <p:nvPr/>
        </p:nvCxnSpPr>
        <p:spPr>
          <a:xfrm flipV="1">
            <a:off x="3317474" y="4652665"/>
            <a:ext cx="1046409" cy="788183"/>
          </a:xfrm>
          <a:prstGeom prst="straightConnector1">
            <a:avLst/>
          </a:prstGeom>
          <a:ln w="31750" cmpd="sng">
            <a:solidFill>
              <a:schemeClr val="accent5">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flipV="1">
            <a:off x="4324942" y="3680430"/>
            <a:ext cx="0" cy="510570"/>
          </a:xfrm>
          <a:prstGeom prst="straightConnector1">
            <a:avLst/>
          </a:prstGeom>
          <a:ln w="31750" cmpd="sng">
            <a:solidFill>
              <a:srgbClr val="FF0000"/>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a:stCxn id="105" idx="3"/>
          </p:cNvCxnSpPr>
          <p:nvPr/>
        </p:nvCxnSpPr>
        <p:spPr>
          <a:xfrm flipV="1">
            <a:off x="5303822" y="3528030"/>
            <a:ext cx="792178" cy="2233"/>
          </a:xfrm>
          <a:prstGeom prst="straightConnector1">
            <a:avLst/>
          </a:prstGeom>
          <a:ln w="31750" cmpd="sng">
            <a:solidFill>
              <a:schemeClr val="accent2">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a:stCxn id="155" idx="2"/>
            <a:endCxn id="105" idx="0"/>
          </p:cNvCxnSpPr>
          <p:nvPr/>
        </p:nvCxnSpPr>
        <p:spPr>
          <a:xfrm flipH="1">
            <a:off x="4360551" y="2735997"/>
            <a:ext cx="1112682" cy="563433"/>
          </a:xfrm>
          <a:prstGeom prst="straightConnector1">
            <a:avLst/>
          </a:prstGeom>
          <a:ln w="31750" cmpd="sng">
            <a:solidFill>
              <a:schemeClr val="accent2">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sp>
        <p:nvSpPr>
          <p:cNvPr id="143" name="TextBox 142"/>
          <p:cNvSpPr txBox="1"/>
          <p:nvPr/>
        </p:nvSpPr>
        <p:spPr>
          <a:xfrm>
            <a:off x="3780695" y="4763869"/>
            <a:ext cx="439544" cy="646331"/>
          </a:xfrm>
          <a:prstGeom prst="rect">
            <a:avLst/>
          </a:prstGeom>
          <a:noFill/>
        </p:spPr>
        <p:txBody>
          <a:bodyPr wrap="none" rtlCol="0">
            <a:spAutoFit/>
          </a:bodyPr>
          <a:lstStyle/>
          <a:p>
            <a:r>
              <a:rPr lang="en-US" sz="3600" b="1" dirty="0" smtClean="0">
                <a:solidFill>
                  <a:schemeClr val="accent5">
                    <a:lumMod val="75000"/>
                  </a:schemeClr>
                </a:solidFill>
              </a:rPr>
              <a:t>+</a:t>
            </a:r>
            <a:endParaRPr lang="en-US" sz="3600" b="1" dirty="0">
              <a:solidFill>
                <a:schemeClr val="accent5">
                  <a:lumMod val="75000"/>
                </a:schemeClr>
              </a:solidFill>
            </a:endParaRPr>
          </a:p>
        </p:txBody>
      </p:sp>
      <p:sp>
        <p:nvSpPr>
          <p:cNvPr id="146" name="TextBox 145"/>
          <p:cNvSpPr txBox="1"/>
          <p:nvPr/>
        </p:nvSpPr>
        <p:spPr>
          <a:xfrm>
            <a:off x="3276600" y="3849469"/>
            <a:ext cx="439544" cy="646331"/>
          </a:xfrm>
          <a:prstGeom prst="rect">
            <a:avLst/>
          </a:prstGeom>
          <a:noFill/>
        </p:spPr>
        <p:txBody>
          <a:bodyPr wrap="none" rtlCol="0">
            <a:spAutoFit/>
          </a:bodyPr>
          <a:lstStyle/>
          <a:p>
            <a:r>
              <a:rPr lang="en-US" sz="3600" b="1" dirty="0" smtClean="0">
                <a:solidFill>
                  <a:schemeClr val="accent5">
                    <a:lumMod val="75000"/>
                  </a:schemeClr>
                </a:solidFill>
              </a:rPr>
              <a:t>+</a:t>
            </a:r>
            <a:endParaRPr lang="en-US" sz="3600" b="1" dirty="0">
              <a:solidFill>
                <a:schemeClr val="accent5">
                  <a:lumMod val="75000"/>
                </a:schemeClr>
              </a:solidFill>
            </a:endParaRPr>
          </a:p>
        </p:txBody>
      </p:sp>
      <p:sp>
        <p:nvSpPr>
          <p:cNvPr id="147" name="TextBox 146"/>
          <p:cNvSpPr txBox="1"/>
          <p:nvPr/>
        </p:nvSpPr>
        <p:spPr>
          <a:xfrm>
            <a:off x="3886200" y="3697069"/>
            <a:ext cx="346570" cy="646331"/>
          </a:xfrm>
          <a:prstGeom prst="rect">
            <a:avLst/>
          </a:prstGeom>
          <a:noFill/>
        </p:spPr>
        <p:txBody>
          <a:bodyPr wrap="none" rtlCol="0">
            <a:spAutoFit/>
          </a:bodyPr>
          <a:lstStyle/>
          <a:p>
            <a:r>
              <a:rPr lang="en-US" sz="3600" b="1" dirty="0" smtClean="0">
                <a:solidFill>
                  <a:srgbClr val="FF0000"/>
                </a:solidFill>
              </a:rPr>
              <a:t>-</a:t>
            </a:r>
            <a:endParaRPr lang="en-US" sz="3600" b="1" dirty="0">
              <a:solidFill>
                <a:srgbClr val="FF0000"/>
              </a:solidFill>
            </a:endParaRPr>
          </a:p>
        </p:txBody>
      </p:sp>
      <p:sp>
        <p:nvSpPr>
          <p:cNvPr id="148" name="TextBox 147"/>
          <p:cNvSpPr txBox="1"/>
          <p:nvPr/>
        </p:nvSpPr>
        <p:spPr>
          <a:xfrm>
            <a:off x="4437256" y="2514600"/>
            <a:ext cx="439544" cy="646331"/>
          </a:xfrm>
          <a:prstGeom prst="rect">
            <a:avLst/>
          </a:prstGeom>
          <a:noFill/>
        </p:spPr>
        <p:txBody>
          <a:bodyPr wrap="none" rtlCol="0">
            <a:spAutoFit/>
          </a:bodyPr>
          <a:lstStyle/>
          <a:p>
            <a:r>
              <a:rPr lang="en-US" sz="3600" b="1" dirty="0" smtClean="0">
                <a:solidFill>
                  <a:schemeClr val="accent2">
                    <a:lumMod val="75000"/>
                  </a:schemeClr>
                </a:solidFill>
              </a:rPr>
              <a:t>+</a:t>
            </a:r>
            <a:endParaRPr lang="en-US" sz="3600" b="1" dirty="0">
              <a:solidFill>
                <a:schemeClr val="accent2">
                  <a:lumMod val="75000"/>
                </a:schemeClr>
              </a:solidFill>
            </a:endParaRPr>
          </a:p>
        </p:txBody>
      </p:sp>
      <p:sp>
        <p:nvSpPr>
          <p:cNvPr id="149" name="TextBox 148"/>
          <p:cNvSpPr txBox="1"/>
          <p:nvPr/>
        </p:nvSpPr>
        <p:spPr>
          <a:xfrm>
            <a:off x="5293041" y="2971800"/>
            <a:ext cx="439544" cy="646331"/>
          </a:xfrm>
          <a:prstGeom prst="rect">
            <a:avLst/>
          </a:prstGeom>
          <a:noFill/>
        </p:spPr>
        <p:txBody>
          <a:bodyPr wrap="none" rtlCol="0">
            <a:spAutoFit/>
          </a:bodyPr>
          <a:lstStyle/>
          <a:p>
            <a:r>
              <a:rPr lang="en-US" sz="3600" b="1" dirty="0" smtClean="0">
                <a:solidFill>
                  <a:schemeClr val="accent2">
                    <a:lumMod val="75000"/>
                  </a:schemeClr>
                </a:solidFill>
              </a:rPr>
              <a:t>+</a:t>
            </a:r>
            <a:endParaRPr lang="en-US" sz="3600" b="1" dirty="0">
              <a:solidFill>
                <a:schemeClr val="accent2">
                  <a:lumMod val="75000"/>
                </a:schemeClr>
              </a:solidFill>
            </a:endParaRPr>
          </a:p>
        </p:txBody>
      </p:sp>
      <p:sp>
        <p:nvSpPr>
          <p:cNvPr id="155" name="TextBox 154"/>
          <p:cNvSpPr txBox="1"/>
          <p:nvPr/>
        </p:nvSpPr>
        <p:spPr>
          <a:xfrm>
            <a:off x="4850466" y="1905000"/>
            <a:ext cx="1245534" cy="830997"/>
          </a:xfrm>
          <a:prstGeom prst="rect">
            <a:avLst/>
          </a:prstGeom>
          <a:noFill/>
        </p:spPr>
        <p:txBody>
          <a:bodyPr wrap="none" rtlCol="0">
            <a:spAutoFit/>
          </a:bodyPr>
          <a:lstStyle/>
          <a:p>
            <a:pPr algn="ctr"/>
            <a:r>
              <a:rPr lang="en-US" sz="2400" dirty="0" smtClean="0"/>
              <a:t>Glucose</a:t>
            </a:r>
          </a:p>
          <a:p>
            <a:pPr algn="ctr"/>
            <a:r>
              <a:rPr lang="en-US" sz="2400" dirty="0" smtClean="0"/>
              <a:t>Low</a:t>
            </a:r>
            <a:endParaRPr lang="en-US" sz="2400" dirty="0"/>
          </a:p>
        </p:txBody>
      </p:sp>
      <p:cxnSp>
        <p:nvCxnSpPr>
          <p:cNvPr id="160" name="Straight Arrow Connector 159"/>
          <p:cNvCxnSpPr>
            <a:stCxn id="155" idx="3"/>
            <a:endCxn id="54" idx="0"/>
          </p:cNvCxnSpPr>
          <p:nvPr/>
        </p:nvCxnSpPr>
        <p:spPr>
          <a:xfrm>
            <a:off x="6096000" y="2320499"/>
            <a:ext cx="1257300" cy="76423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66" name="TextBox 165"/>
          <p:cNvSpPr txBox="1"/>
          <p:nvPr/>
        </p:nvSpPr>
        <p:spPr>
          <a:xfrm>
            <a:off x="2698362" y="5440848"/>
            <a:ext cx="1238224" cy="830997"/>
          </a:xfrm>
          <a:prstGeom prst="rect">
            <a:avLst/>
          </a:prstGeom>
          <a:noFill/>
        </p:spPr>
        <p:txBody>
          <a:bodyPr wrap="none" rtlCol="0">
            <a:spAutoFit/>
          </a:bodyPr>
          <a:lstStyle/>
          <a:p>
            <a:pPr algn="ctr"/>
            <a:r>
              <a:rPr lang="en-US" sz="2400" dirty="0" smtClean="0"/>
              <a:t>Glucose</a:t>
            </a:r>
          </a:p>
          <a:p>
            <a:pPr algn="ctr"/>
            <a:r>
              <a:rPr lang="en-US" sz="2400" dirty="0" smtClean="0"/>
              <a:t>High</a:t>
            </a:r>
            <a:endParaRPr lang="en-US" sz="2400" dirty="0"/>
          </a:p>
        </p:txBody>
      </p:sp>
      <p:cxnSp>
        <p:nvCxnSpPr>
          <p:cNvPr id="167" name="Straight Arrow Connector 166"/>
          <p:cNvCxnSpPr>
            <a:stCxn id="87" idx="1"/>
            <a:endCxn id="166" idx="3"/>
          </p:cNvCxnSpPr>
          <p:nvPr/>
        </p:nvCxnSpPr>
        <p:spPr>
          <a:xfrm flipH="1" flipV="1">
            <a:off x="3936586" y="5856347"/>
            <a:ext cx="707901" cy="1618"/>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8" name="Straight Arrow Connector 177"/>
          <p:cNvCxnSpPr>
            <a:endCxn id="87" idx="3"/>
          </p:cNvCxnSpPr>
          <p:nvPr/>
        </p:nvCxnSpPr>
        <p:spPr>
          <a:xfrm flipH="1">
            <a:off x="6703769" y="4759570"/>
            <a:ext cx="649531" cy="1098395"/>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9" name="Straight Arrow Connector 178"/>
          <p:cNvCxnSpPr/>
          <p:nvPr/>
        </p:nvCxnSpPr>
        <p:spPr>
          <a:xfrm flipV="1">
            <a:off x="1828800" y="2324798"/>
            <a:ext cx="990600" cy="76423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100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60"/>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94"/>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91"/>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5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1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0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7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47"/>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p:bldP spid="105" grpId="0"/>
      <p:bldP spid="143" grpId="0"/>
      <p:bldP spid="146" grpId="0"/>
      <p:bldP spid="147" grpId="0"/>
      <p:bldP spid="148" grpId="0"/>
      <p:bldP spid="14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DKA?</a:t>
            </a:r>
            <a:endParaRPr lang="en-US" dirty="0"/>
          </a:p>
        </p:txBody>
      </p:sp>
      <p:sp>
        <p:nvSpPr>
          <p:cNvPr id="32" name="TextBox 31"/>
          <p:cNvSpPr txBox="1"/>
          <p:nvPr/>
        </p:nvSpPr>
        <p:spPr>
          <a:xfrm>
            <a:off x="4038600" y="1295400"/>
            <a:ext cx="2388795" cy="523220"/>
          </a:xfrm>
          <a:prstGeom prst="rect">
            <a:avLst/>
          </a:prstGeom>
          <a:noFill/>
        </p:spPr>
        <p:txBody>
          <a:bodyPr wrap="none" rtlCol="0">
            <a:spAutoFit/>
          </a:bodyPr>
          <a:lstStyle/>
          <a:p>
            <a:r>
              <a:rPr lang="en-US" sz="2800" b="1" i="1" dirty="0" smtClean="0">
                <a:solidFill>
                  <a:srgbClr val="FF0000"/>
                </a:solidFill>
              </a:rPr>
              <a:t>NO INSULIN!</a:t>
            </a:r>
            <a:endParaRPr lang="en-US" sz="2800" dirty="0"/>
          </a:p>
        </p:txBody>
      </p:sp>
    </p:spTree>
    <p:extLst>
      <p:ext uri="{BB962C8B-B14F-4D97-AF65-F5344CB8AC3E}">
        <p14:creationId xmlns:p14="http://schemas.microsoft.com/office/powerpoint/2010/main" val="1649528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DKA?</a:t>
            </a:r>
            <a:endParaRPr lang="en-US" dirty="0"/>
          </a:p>
        </p:txBody>
      </p:sp>
      <p:sp>
        <p:nvSpPr>
          <p:cNvPr id="52" name="Rectangle 51"/>
          <p:cNvSpPr/>
          <p:nvPr/>
        </p:nvSpPr>
        <p:spPr>
          <a:xfrm>
            <a:off x="609600" y="3084731"/>
            <a:ext cx="2438400" cy="16764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p:cNvSpPr txBox="1"/>
          <p:nvPr/>
        </p:nvSpPr>
        <p:spPr>
          <a:xfrm>
            <a:off x="685800" y="3352800"/>
            <a:ext cx="2209800" cy="1200329"/>
          </a:xfrm>
          <a:prstGeom prst="rect">
            <a:avLst/>
          </a:prstGeom>
          <a:noFill/>
        </p:spPr>
        <p:txBody>
          <a:bodyPr wrap="square" rtlCol="0">
            <a:spAutoFit/>
          </a:bodyPr>
          <a:lstStyle/>
          <a:p>
            <a:pPr algn="ctr"/>
            <a:r>
              <a:rPr lang="en-US" sz="2400" dirty="0" smtClean="0"/>
              <a:t>FED</a:t>
            </a:r>
          </a:p>
          <a:p>
            <a:pPr algn="ctr"/>
            <a:r>
              <a:rPr lang="en-US" sz="2400" dirty="0" smtClean="0"/>
              <a:t>STATE</a:t>
            </a:r>
          </a:p>
          <a:p>
            <a:pPr algn="ctr"/>
            <a:r>
              <a:rPr lang="en-US" sz="2400" dirty="0" smtClean="0"/>
              <a:t>(ANABOLISM)</a:t>
            </a:r>
          </a:p>
        </p:txBody>
      </p:sp>
      <p:sp>
        <p:nvSpPr>
          <p:cNvPr id="54" name="Rectangle 53"/>
          <p:cNvSpPr/>
          <p:nvPr/>
        </p:nvSpPr>
        <p:spPr>
          <a:xfrm>
            <a:off x="6096000" y="3084731"/>
            <a:ext cx="2514600" cy="16764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Box 54"/>
          <p:cNvSpPr txBox="1"/>
          <p:nvPr/>
        </p:nvSpPr>
        <p:spPr>
          <a:xfrm>
            <a:off x="6096000" y="3371671"/>
            <a:ext cx="2514600" cy="1200329"/>
          </a:xfrm>
          <a:prstGeom prst="rect">
            <a:avLst/>
          </a:prstGeom>
          <a:noFill/>
        </p:spPr>
        <p:txBody>
          <a:bodyPr wrap="square" rtlCol="0">
            <a:spAutoFit/>
          </a:bodyPr>
          <a:lstStyle/>
          <a:p>
            <a:pPr algn="ctr"/>
            <a:r>
              <a:rPr lang="en-US" sz="2400" dirty="0" smtClean="0"/>
              <a:t>FASTING</a:t>
            </a:r>
          </a:p>
          <a:p>
            <a:pPr algn="ctr"/>
            <a:r>
              <a:rPr lang="en-US" sz="2400" dirty="0" smtClean="0"/>
              <a:t>STATE</a:t>
            </a:r>
          </a:p>
          <a:p>
            <a:pPr algn="ctr"/>
            <a:r>
              <a:rPr lang="en-US" sz="2400" dirty="0" smtClean="0"/>
              <a:t>(CATABOLISM)</a:t>
            </a:r>
            <a:endParaRPr lang="en-US" sz="2400" dirty="0"/>
          </a:p>
        </p:txBody>
      </p:sp>
      <p:cxnSp>
        <p:nvCxnSpPr>
          <p:cNvPr id="58" name="Straight Arrow Connector 57"/>
          <p:cNvCxnSpPr>
            <a:stCxn id="52" idx="0"/>
            <a:endCxn id="62" idx="1"/>
          </p:cNvCxnSpPr>
          <p:nvPr/>
        </p:nvCxnSpPr>
        <p:spPr>
          <a:xfrm flipV="1">
            <a:off x="1828800" y="2320499"/>
            <a:ext cx="990600" cy="76423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2819400" y="1905000"/>
            <a:ext cx="1245534" cy="830997"/>
          </a:xfrm>
          <a:prstGeom prst="rect">
            <a:avLst/>
          </a:prstGeom>
          <a:noFill/>
        </p:spPr>
        <p:txBody>
          <a:bodyPr wrap="none" rtlCol="0">
            <a:spAutoFit/>
          </a:bodyPr>
          <a:lstStyle/>
          <a:p>
            <a:pPr algn="ctr"/>
            <a:r>
              <a:rPr lang="en-US" sz="2400" dirty="0" smtClean="0"/>
              <a:t>Glucose</a:t>
            </a:r>
          </a:p>
          <a:p>
            <a:pPr algn="ctr"/>
            <a:r>
              <a:rPr lang="en-US" sz="2400" dirty="0" smtClean="0"/>
              <a:t>Used</a:t>
            </a:r>
            <a:endParaRPr lang="en-US" sz="2400" dirty="0"/>
          </a:p>
        </p:txBody>
      </p:sp>
      <p:cxnSp>
        <p:nvCxnSpPr>
          <p:cNvPr id="82" name="Straight Arrow Connector 81"/>
          <p:cNvCxnSpPr>
            <a:stCxn id="62" idx="3"/>
            <a:endCxn id="155" idx="1"/>
          </p:cNvCxnSpPr>
          <p:nvPr/>
        </p:nvCxnSpPr>
        <p:spPr>
          <a:xfrm>
            <a:off x="4064934" y="2320499"/>
            <a:ext cx="785532" cy="0"/>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4611147" y="5257800"/>
            <a:ext cx="2059283" cy="1200329"/>
          </a:xfrm>
          <a:prstGeom prst="rect">
            <a:avLst/>
          </a:prstGeom>
          <a:noFill/>
        </p:spPr>
        <p:txBody>
          <a:bodyPr wrap="none" rtlCol="0">
            <a:spAutoFit/>
          </a:bodyPr>
          <a:lstStyle/>
          <a:p>
            <a:pPr algn="ctr"/>
            <a:r>
              <a:rPr lang="en-US" sz="2400" dirty="0" smtClean="0"/>
              <a:t>Glucose</a:t>
            </a:r>
          </a:p>
          <a:p>
            <a:pPr algn="ctr"/>
            <a:r>
              <a:rPr lang="en-US" sz="2400" dirty="0" smtClean="0"/>
              <a:t>(and Ketones)</a:t>
            </a:r>
          </a:p>
          <a:p>
            <a:pPr algn="ctr"/>
            <a:r>
              <a:rPr lang="en-US" sz="2400" dirty="0" smtClean="0"/>
              <a:t>Produced</a:t>
            </a:r>
            <a:endParaRPr lang="en-US" sz="2400" dirty="0"/>
          </a:p>
        </p:txBody>
      </p:sp>
      <p:cxnSp>
        <p:nvCxnSpPr>
          <p:cNvPr id="91" name="Straight Arrow Connector 90"/>
          <p:cNvCxnSpPr>
            <a:stCxn id="54" idx="2"/>
            <a:endCxn id="87" idx="3"/>
          </p:cNvCxnSpPr>
          <p:nvPr/>
        </p:nvCxnSpPr>
        <p:spPr>
          <a:xfrm flipH="1">
            <a:off x="6670430" y="4761131"/>
            <a:ext cx="682870" cy="1096834"/>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05" name="TextBox 104"/>
          <p:cNvSpPr txBox="1"/>
          <p:nvPr/>
        </p:nvSpPr>
        <p:spPr>
          <a:xfrm>
            <a:off x="3417280" y="3299430"/>
            <a:ext cx="1886542" cy="461665"/>
          </a:xfrm>
          <a:prstGeom prst="rect">
            <a:avLst/>
          </a:prstGeom>
          <a:noFill/>
        </p:spPr>
        <p:txBody>
          <a:bodyPr wrap="none" rtlCol="0">
            <a:spAutoFit/>
          </a:bodyPr>
          <a:lstStyle/>
          <a:p>
            <a:r>
              <a:rPr lang="en-US" sz="2400" dirty="0" smtClean="0">
                <a:solidFill>
                  <a:schemeClr val="accent2">
                    <a:lumMod val="75000"/>
                  </a:schemeClr>
                </a:solidFill>
              </a:rPr>
              <a:t>GLUCAGON</a:t>
            </a:r>
            <a:endParaRPr lang="en-US" sz="2400" dirty="0">
              <a:solidFill>
                <a:schemeClr val="accent2">
                  <a:lumMod val="75000"/>
                </a:schemeClr>
              </a:solidFill>
            </a:endParaRPr>
          </a:p>
        </p:txBody>
      </p:sp>
      <p:cxnSp>
        <p:nvCxnSpPr>
          <p:cNvPr id="109" name="Straight Arrow Connector 108"/>
          <p:cNvCxnSpPr/>
          <p:nvPr/>
        </p:nvCxnSpPr>
        <p:spPr>
          <a:xfrm flipH="1">
            <a:off x="3048000" y="4391129"/>
            <a:ext cx="644771" cy="0"/>
          </a:xfrm>
          <a:prstGeom prst="straightConnector1">
            <a:avLst/>
          </a:prstGeom>
          <a:ln w="31750" cmpd="sng">
            <a:solidFill>
              <a:schemeClr val="accent5">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a:stCxn id="166" idx="0"/>
          </p:cNvCxnSpPr>
          <p:nvPr/>
        </p:nvCxnSpPr>
        <p:spPr>
          <a:xfrm flipV="1">
            <a:off x="3317474" y="4652665"/>
            <a:ext cx="1046409" cy="799908"/>
          </a:xfrm>
          <a:prstGeom prst="straightConnector1">
            <a:avLst/>
          </a:prstGeom>
          <a:ln w="31750" cmpd="sng">
            <a:solidFill>
              <a:schemeClr val="accent5">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flipV="1">
            <a:off x="4324942" y="3680430"/>
            <a:ext cx="0" cy="510570"/>
          </a:xfrm>
          <a:prstGeom prst="straightConnector1">
            <a:avLst/>
          </a:prstGeom>
          <a:ln w="31750" cmpd="sng">
            <a:solidFill>
              <a:srgbClr val="FF0000"/>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a:stCxn id="105" idx="3"/>
          </p:cNvCxnSpPr>
          <p:nvPr/>
        </p:nvCxnSpPr>
        <p:spPr>
          <a:xfrm flipV="1">
            <a:off x="5303822" y="3528030"/>
            <a:ext cx="792178" cy="2233"/>
          </a:xfrm>
          <a:prstGeom prst="straightConnector1">
            <a:avLst/>
          </a:prstGeom>
          <a:ln w="31750" cmpd="sng">
            <a:solidFill>
              <a:schemeClr val="accent2">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a:stCxn id="155" idx="2"/>
            <a:endCxn id="105" idx="0"/>
          </p:cNvCxnSpPr>
          <p:nvPr/>
        </p:nvCxnSpPr>
        <p:spPr>
          <a:xfrm flipH="1">
            <a:off x="4360551" y="2735997"/>
            <a:ext cx="1112682" cy="563433"/>
          </a:xfrm>
          <a:prstGeom prst="straightConnector1">
            <a:avLst/>
          </a:prstGeom>
          <a:ln w="31750" cmpd="sng">
            <a:solidFill>
              <a:schemeClr val="accent2">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sp>
        <p:nvSpPr>
          <p:cNvPr id="143" name="TextBox 142"/>
          <p:cNvSpPr txBox="1"/>
          <p:nvPr/>
        </p:nvSpPr>
        <p:spPr>
          <a:xfrm>
            <a:off x="3786626" y="4747845"/>
            <a:ext cx="439544" cy="646331"/>
          </a:xfrm>
          <a:prstGeom prst="rect">
            <a:avLst/>
          </a:prstGeom>
          <a:noFill/>
        </p:spPr>
        <p:txBody>
          <a:bodyPr wrap="none" rtlCol="0">
            <a:spAutoFit/>
          </a:bodyPr>
          <a:lstStyle/>
          <a:p>
            <a:r>
              <a:rPr lang="en-US" sz="3600" b="1" dirty="0" smtClean="0">
                <a:solidFill>
                  <a:schemeClr val="accent5">
                    <a:lumMod val="75000"/>
                  </a:schemeClr>
                </a:solidFill>
              </a:rPr>
              <a:t>+</a:t>
            </a:r>
            <a:endParaRPr lang="en-US" sz="3600" b="1" dirty="0">
              <a:solidFill>
                <a:schemeClr val="accent5">
                  <a:lumMod val="75000"/>
                </a:schemeClr>
              </a:solidFill>
            </a:endParaRPr>
          </a:p>
        </p:txBody>
      </p:sp>
      <p:sp>
        <p:nvSpPr>
          <p:cNvPr id="146" name="TextBox 145"/>
          <p:cNvSpPr txBox="1"/>
          <p:nvPr/>
        </p:nvSpPr>
        <p:spPr>
          <a:xfrm>
            <a:off x="3276600" y="3849469"/>
            <a:ext cx="439544" cy="646331"/>
          </a:xfrm>
          <a:prstGeom prst="rect">
            <a:avLst/>
          </a:prstGeom>
          <a:noFill/>
        </p:spPr>
        <p:txBody>
          <a:bodyPr wrap="none" rtlCol="0">
            <a:spAutoFit/>
          </a:bodyPr>
          <a:lstStyle/>
          <a:p>
            <a:r>
              <a:rPr lang="en-US" sz="3600" b="1" dirty="0" smtClean="0">
                <a:solidFill>
                  <a:schemeClr val="accent5">
                    <a:lumMod val="75000"/>
                  </a:schemeClr>
                </a:solidFill>
              </a:rPr>
              <a:t>+</a:t>
            </a:r>
            <a:endParaRPr lang="en-US" sz="3600" b="1" dirty="0">
              <a:solidFill>
                <a:schemeClr val="accent5">
                  <a:lumMod val="75000"/>
                </a:schemeClr>
              </a:solidFill>
            </a:endParaRPr>
          </a:p>
        </p:txBody>
      </p:sp>
      <p:sp>
        <p:nvSpPr>
          <p:cNvPr id="147" name="TextBox 146"/>
          <p:cNvSpPr txBox="1"/>
          <p:nvPr/>
        </p:nvSpPr>
        <p:spPr>
          <a:xfrm>
            <a:off x="3886200" y="3697069"/>
            <a:ext cx="346570" cy="646331"/>
          </a:xfrm>
          <a:prstGeom prst="rect">
            <a:avLst/>
          </a:prstGeom>
          <a:noFill/>
        </p:spPr>
        <p:txBody>
          <a:bodyPr wrap="none" rtlCol="0">
            <a:spAutoFit/>
          </a:bodyPr>
          <a:lstStyle/>
          <a:p>
            <a:r>
              <a:rPr lang="en-US" sz="3600" b="1" dirty="0" smtClean="0">
                <a:solidFill>
                  <a:srgbClr val="FF0000"/>
                </a:solidFill>
              </a:rPr>
              <a:t>-</a:t>
            </a:r>
            <a:endParaRPr lang="en-US" sz="3600" b="1" dirty="0">
              <a:solidFill>
                <a:srgbClr val="FF0000"/>
              </a:solidFill>
            </a:endParaRPr>
          </a:p>
        </p:txBody>
      </p:sp>
      <p:sp>
        <p:nvSpPr>
          <p:cNvPr id="148" name="TextBox 147"/>
          <p:cNvSpPr txBox="1"/>
          <p:nvPr/>
        </p:nvSpPr>
        <p:spPr>
          <a:xfrm>
            <a:off x="4437256" y="2514600"/>
            <a:ext cx="439544" cy="646331"/>
          </a:xfrm>
          <a:prstGeom prst="rect">
            <a:avLst/>
          </a:prstGeom>
          <a:noFill/>
        </p:spPr>
        <p:txBody>
          <a:bodyPr wrap="none" rtlCol="0">
            <a:spAutoFit/>
          </a:bodyPr>
          <a:lstStyle/>
          <a:p>
            <a:r>
              <a:rPr lang="en-US" sz="3600" b="1" dirty="0" smtClean="0">
                <a:solidFill>
                  <a:schemeClr val="accent2">
                    <a:lumMod val="75000"/>
                  </a:schemeClr>
                </a:solidFill>
              </a:rPr>
              <a:t>+</a:t>
            </a:r>
            <a:endParaRPr lang="en-US" sz="3600" b="1" dirty="0">
              <a:solidFill>
                <a:schemeClr val="accent2">
                  <a:lumMod val="75000"/>
                </a:schemeClr>
              </a:solidFill>
            </a:endParaRPr>
          </a:p>
        </p:txBody>
      </p:sp>
      <p:sp>
        <p:nvSpPr>
          <p:cNvPr id="149" name="TextBox 148"/>
          <p:cNvSpPr txBox="1"/>
          <p:nvPr/>
        </p:nvSpPr>
        <p:spPr>
          <a:xfrm>
            <a:off x="5293041" y="2971800"/>
            <a:ext cx="439544" cy="646331"/>
          </a:xfrm>
          <a:prstGeom prst="rect">
            <a:avLst/>
          </a:prstGeom>
          <a:noFill/>
        </p:spPr>
        <p:txBody>
          <a:bodyPr wrap="none" rtlCol="0">
            <a:spAutoFit/>
          </a:bodyPr>
          <a:lstStyle/>
          <a:p>
            <a:r>
              <a:rPr lang="en-US" sz="3600" b="1" dirty="0" smtClean="0">
                <a:solidFill>
                  <a:schemeClr val="accent2">
                    <a:lumMod val="75000"/>
                  </a:schemeClr>
                </a:solidFill>
              </a:rPr>
              <a:t>+</a:t>
            </a:r>
            <a:endParaRPr lang="en-US" sz="3600" b="1" dirty="0">
              <a:solidFill>
                <a:schemeClr val="accent2">
                  <a:lumMod val="75000"/>
                </a:schemeClr>
              </a:solidFill>
            </a:endParaRPr>
          </a:p>
        </p:txBody>
      </p:sp>
      <p:sp>
        <p:nvSpPr>
          <p:cNvPr id="155" name="TextBox 154"/>
          <p:cNvSpPr txBox="1"/>
          <p:nvPr/>
        </p:nvSpPr>
        <p:spPr>
          <a:xfrm>
            <a:off x="4850466" y="1905000"/>
            <a:ext cx="1245534" cy="830997"/>
          </a:xfrm>
          <a:prstGeom prst="rect">
            <a:avLst/>
          </a:prstGeom>
          <a:noFill/>
        </p:spPr>
        <p:txBody>
          <a:bodyPr wrap="none" rtlCol="0">
            <a:spAutoFit/>
          </a:bodyPr>
          <a:lstStyle/>
          <a:p>
            <a:pPr algn="ctr"/>
            <a:r>
              <a:rPr lang="en-US" sz="2400" dirty="0" smtClean="0"/>
              <a:t>Glucose</a:t>
            </a:r>
          </a:p>
          <a:p>
            <a:pPr algn="ctr"/>
            <a:r>
              <a:rPr lang="en-US" sz="2400" dirty="0" smtClean="0"/>
              <a:t>Low</a:t>
            </a:r>
            <a:endParaRPr lang="en-US" sz="2400" dirty="0"/>
          </a:p>
        </p:txBody>
      </p:sp>
      <p:sp>
        <p:nvSpPr>
          <p:cNvPr id="166" name="TextBox 165"/>
          <p:cNvSpPr txBox="1"/>
          <p:nvPr/>
        </p:nvSpPr>
        <p:spPr>
          <a:xfrm>
            <a:off x="2698362" y="5452573"/>
            <a:ext cx="1238224" cy="830997"/>
          </a:xfrm>
          <a:prstGeom prst="rect">
            <a:avLst/>
          </a:prstGeom>
          <a:noFill/>
        </p:spPr>
        <p:txBody>
          <a:bodyPr wrap="none" rtlCol="0">
            <a:spAutoFit/>
          </a:bodyPr>
          <a:lstStyle/>
          <a:p>
            <a:pPr algn="ctr"/>
            <a:r>
              <a:rPr lang="en-US" sz="2400" dirty="0" smtClean="0"/>
              <a:t>Glucose</a:t>
            </a:r>
          </a:p>
          <a:p>
            <a:pPr algn="ctr"/>
            <a:r>
              <a:rPr lang="en-US" sz="2400" dirty="0" smtClean="0"/>
              <a:t>High</a:t>
            </a:r>
            <a:endParaRPr lang="en-US" sz="2400" dirty="0"/>
          </a:p>
        </p:txBody>
      </p:sp>
      <p:cxnSp>
        <p:nvCxnSpPr>
          <p:cNvPr id="167" name="Straight Arrow Connector 166"/>
          <p:cNvCxnSpPr>
            <a:stCxn id="87" idx="1"/>
            <a:endCxn id="166" idx="3"/>
          </p:cNvCxnSpPr>
          <p:nvPr/>
        </p:nvCxnSpPr>
        <p:spPr>
          <a:xfrm flipH="1">
            <a:off x="3936586" y="5857965"/>
            <a:ext cx="674561" cy="10107"/>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8" name="Straight Arrow Connector 177"/>
          <p:cNvCxnSpPr>
            <a:endCxn id="87" idx="3"/>
          </p:cNvCxnSpPr>
          <p:nvPr/>
        </p:nvCxnSpPr>
        <p:spPr>
          <a:xfrm flipH="1">
            <a:off x="6670430" y="4759570"/>
            <a:ext cx="649532" cy="1098395"/>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9" name="Straight Arrow Connector 178"/>
          <p:cNvCxnSpPr/>
          <p:nvPr/>
        </p:nvCxnSpPr>
        <p:spPr>
          <a:xfrm flipV="1">
            <a:off x="1828800" y="2324798"/>
            <a:ext cx="990600" cy="76423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3" name="Oval 2"/>
          <p:cNvSpPr/>
          <p:nvPr/>
        </p:nvSpPr>
        <p:spPr>
          <a:xfrm>
            <a:off x="6043245" y="3252625"/>
            <a:ext cx="2628900" cy="1544823"/>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nvSpPr>
        <p:spPr>
          <a:xfrm>
            <a:off x="4744956" y="5105400"/>
            <a:ext cx="1778934" cy="1544823"/>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nvSpPr>
        <p:spPr>
          <a:xfrm>
            <a:off x="3335215" y="3101370"/>
            <a:ext cx="2672859" cy="748099"/>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p:cNvSpPr txBox="1"/>
          <p:nvPr/>
        </p:nvSpPr>
        <p:spPr>
          <a:xfrm>
            <a:off x="4038600" y="1295400"/>
            <a:ext cx="2470548" cy="523220"/>
          </a:xfrm>
          <a:prstGeom prst="rect">
            <a:avLst/>
          </a:prstGeom>
          <a:noFill/>
        </p:spPr>
        <p:txBody>
          <a:bodyPr wrap="none" rtlCol="0">
            <a:spAutoFit/>
          </a:bodyPr>
          <a:lstStyle/>
          <a:p>
            <a:r>
              <a:rPr lang="en-US" sz="2800" b="1" i="1" dirty="0" smtClean="0">
                <a:solidFill>
                  <a:srgbClr val="FF0000"/>
                </a:solidFill>
              </a:rPr>
              <a:t>NO INSULIN!</a:t>
            </a:r>
            <a:endParaRPr lang="en-US" sz="2800" dirty="0"/>
          </a:p>
        </p:txBody>
      </p:sp>
    </p:spTree>
    <p:extLst>
      <p:ext uri="{BB962C8B-B14F-4D97-AF65-F5344CB8AC3E}">
        <p14:creationId xmlns:p14="http://schemas.microsoft.com/office/powerpoint/2010/main" val="830285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43"/>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113"/>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146"/>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10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0" nodeType="clickEffect">
                                  <p:stCondLst>
                                    <p:cond delay="0"/>
                                  </p:stCondLst>
                                  <p:childTnLst>
                                    <p:set>
                                      <p:cBhvr>
                                        <p:cTn id="24" dur="1" fill="hold">
                                          <p:stCondLst>
                                            <p:cond delay="0"/>
                                          </p:stCondLst>
                                        </p:cTn>
                                        <p:tgtEl>
                                          <p:spTgt spid="147"/>
                                        </p:tgtEl>
                                        <p:attrNameLst>
                                          <p:attrName>style.visibility</p:attrName>
                                        </p:attrNameLst>
                                      </p:cBhvr>
                                      <p:to>
                                        <p:strVal val="hidden"/>
                                      </p:to>
                                    </p:set>
                                  </p:childTnLst>
                                </p:cTn>
                              </p:par>
                              <p:par>
                                <p:cTn id="25" presetID="1" presetClass="exit" presetSubtype="0" fill="hold" nodeType="withEffect">
                                  <p:stCondLst>
                                    <p:cond delay="0"/>
                                  </p:stCondLst>
                                  <p:childTnLst>
                                    <p:set>
                                      <p:cBhvr>
                                        <p:cTn id="26" dur="1" fill="hold">
                                          <p:stCondLst>
                                            <p:cond delay="0"/>
                                          </p:stCondLst>
                                        </p:cTn>
                                        <p:tgtEl>
                                          <p:spTgt spid="114"/>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 grpId="0"/>
      <p:bldP spid="146" grpId="0"/>
      <p:bldP spid="147" grpId="0"/>
      <p:bldP spid="3" grpId="0" animBg="1"/>
      <p:bldP spid="34" grpId="0" animBg="1"/>
      <p:bldP spid="3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DKA Diagnosis</a:t>
            </a:r>
            <a:endParaRPr lang="en-US" dirty="0"/>
          </a:p>
        </p:txBody>
      </p:sp>
      <p:sp>
        <p:nvSpPr>
          <p:cNvPr id="3" name="Content Placeholder 2"/>
          <p:cNvSpPr>
            <a:spLocks noGrp="1"/>
          </p:cNvSpPr>
          <p:nvPr>
            <p:ph idx="1"/>
          </p:nvPr>
        </p:nvSpPr>
        <p:spPr/>
        <p:txBody>
          <a:bodyPr/>
          <a:lstStyle/>
          <a:p>
            <a:r>
              <a:rPr lang="en-US" dirty="0"/>
              <a:t>m</a:t>
            </a:r>
            <a:r>
              <a:rPr lang="en-US" dirty="0" smtClean="0"/>
              <a:t>etabolic acidosis (not necessarily acidemia)</a:t>
            </a:r>
          </a:p>
          <a:p>
            <a:r>
              <a:rPr lang="en-US" dirty="0" smtClean="0"/>
              <a:t>anion gap present</a:t>
            </a:r>
          </a:p>
        </p:txBody>
      </p:sp>
    </p:spTree>
    <p:extLst>
      <p:ext uri="{BB962C8B-B14F-4D97-AF65-F5344CB8AC3E}">
        <p14:creationId xmlns:p14="http://schemas.microsoft.com/office/powerpoint/2010/main" val="1194906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Anion Gap</a:t>
            </a:r>
            <a:endParaRPr lang="en-US" dirty="0"/>
          </a:p>
        </p:txBody>
      </p:sp>
      <p:sp>
        <p:nvSpPr>
          <p:cNvPr id="3" name="Content Placeholder 2"/>
          <p:cNvSpPr>
            <a:spLocks noGrp="1"/>
          </p:cNvSpPr>
          <p:nvPr>
            <p:ph idx="1"/>
          </p:nvPr>
        </p:nvSpPr>
        <p:spPr/>
        <p:txBody>
          <a:bodyPr/>
          <a:lstStyle/>
          <a:p>
            <a:r>
              <a:rPr lang="en-US" dirty="0" smtClean="0"/>
              <a:t>There are lots of (+) and (-) charges in the body</a:t>
            </a:r>
          </a:p>
          <a:p>
            <a:r>
              <a:rPr lang="en-US" dirty="0" smtClean="0"/>
              <a:t>We only measure some of the (+) and (-) charges, so the number of measured (+) and (-) are not the same</a:t>
            </a:r>
          </a:p>
          <a:p>
            <a:pPr marL="0" indent="0">
              <a:buNone/>
            </a:pPr>
            <a:r>
              <a:rPr lang="en-US" dirty="0" smtClean="0"/>
              <a:t>		  </a:t>
            </a:r>
            <a:r>
              <a:rPr lang="en-US" sz="6000" dirty="0" smtClean="0"/>
              <a:t>≠		</a:t>
            </a:r>
            <a:r>
              <a:rPr lang="en-US" sz="6000" dirty="0"/>
              <a:t> </a:t>
            </a:r>
            <a:r>
              <a:rPr lang="en-US" sz="6000" dirty="0" smtClean="0"/>
              <a:t> +</a:t>
            </a:r>
          </a:p>
          <a:p>
            <a:r>
              <a:rPr lang="en-US" dirty="0" smtClean="0"/>
              <a:t>In actuality, the </a:t>
            </a:r>
            <a:r>
              <a:rPr lang="en-US" dirty="0"/>
              <a:t>total number of (+) must equal the total number of </a:t>
            </a:r>
            <a:r>
              <a:rPr lang="en-US" dirty="0" smtClean="0"/>
              <a:t>(-)</a:t>
            </a:r>
          </a:p>
          <a:p>
            <a:pPr marL="0" indent="0">
              <a:buNone/>
            </a:pPr>
            <a:r>
              <a:rPr lang="en-US" sz="5000" dirty="0"/>
              <a:t> </a:t>
            </a:r>
            <a:r>
              <a:rPr lang="en-US" sz="5000" dirty="0" smtClean="0"/>
              <a:t>            =		   </a:t>
            </a:r>
            <a:r>
              <a:rPr lang="en-US" sz="5400" dirty="0" smtClean="0"/>
              <a:t>+		    +</a:t>
            </a:r>
            <a:endParaRPr lang="en-US" sz="5400" dirty="0"/>
          </a:p>
          <a:p>
            <a:pPr marL="1737360" lvl="6" indent="0">
              <a:buNone/>
            </a:pPr>
            <a:endParaRPr lang="en-US" sz="5000" dirty="0"/>
          </a:p>
        </p:txBody>
      </p:sp>
      <p:sp>
        <p:nvSpPr>
          <p:cNvPr id="5" name="Rectangle 4"/>
          <p:cNvSpPr/>
          <p:nvPr/>
        </p:nvSpPr>
        <p:spPr>
          <a:xfrm>
            <a:off x="990600" y="3429000"/>
            <a:ext cx="1447800" cy="8382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smtClean="0">
                <a:solidFill>
                  <a:schemeClr val="tx1"/>
                </a:solidFill>
              </a:rPr>
              <a:t>Na</a:t>
            </a:r>
          </a:p>
        </p:txBody>
      </p:sp>
      <p:sp>
        <p:nvSpPr>
          <p:cNvPr id="6" name="Rectangle 5"/>
          <p:cNvSpPr/>
          <p:nvPr/>
        </p:nvSpPr>
        <p:spPr>
          <a:xfrm>
            <a:off x="3048000" y="3429000"/>
            <a:ext cx="1447800" cy="8382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err="1" smtClean="0">
                <a:solidFill>
                  <a:schemeClr val="tx1"/>
                </a:solidFill>
              </a:rPr>
              <a:t>Cl</a:t>
            </a:r>
            <a:endParaRPr lang="en-US" sz="3000" dirty="0" smtClean="0">
              <a:solidFill>
                <a:schemeClr val="tx1"/>
              </a:solidFill>
            </a:endParaRPr>
          </a:p>
        </p:txBody>
      </p:sp>
      <p:sp>
        <p:nvSpPr>
          <p:cNvPr id="7" name="Rectangle 6"/>
          <p:cNvSpPr/>
          <p:nvPr/>
        </p:nvSpPr>
        <p:spPr>
          <a:xfrm>
            <a:off x="5105400" y="3429000"/>
            <a:ext cx="1447800" cy="8382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err="1" smtClean="0">
                <a:solidFill>
                  <a:schemeClr val="tx1"/>
                </a:solidFill>
              </a:rPr>
              <a:t>Bicarb</a:t>
            </a:r>
            <a:endParaRPr lang="en-US" sz="3000" dirty="0" smtClean="0">
              <a:solidFill>
                <a:schemeClr val="tx1"/>
              </a:solidFill>
            </a:endParaRPr>
          </a:p>
        </p:txBody>
      </p:sp>
      <p:sp>
        <p:nvSpPr>
          <p:cNvPr id="9" name="Rectangle 8"/>
          <p:cNvSpPr/>
          <p:nvPr/>
        </p:nvSpPr>
        <p:spPr>
          <a:xfrm>
            <a:off x="990600" y="5410200"/>
            <a:ext cx="1447800" cy="8382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smtClean="0">
                <a:solidFill>
                  <a:schemeClr val="tx1"/>
                </a:solidFill>
              </a:rPr>
              <a:t>Na</a:t>
            </a:r>
            <a:endParaRPr lang="en-US" sz="3000" dirty="0">
              <a:solidFill>
                <a:schemeClr val="tx1"/>
              </a:solidFill>
            </a:endParaRPr>
          </a:p>
        </p:txBody>
      </p:sp>
      <p:sp>
        <p:nvSpPr>
          <p:cNvPr id="10" name="Rectangle 9"/>
          <p:cNvSpPr/>
          <p:nvPr/>
        </p:nvSpPr>
        <p:spPr>
          <a:xfrm>
            <a:off x="3124200" y="5410200"/>
            <a:ext cx="1447800" cy="8382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err="1" smtClean="0">
                <a:solidFill>
                  <a:schemeClr val="tx1"/>
                </a:solidFill>
              </a:rPr>
              <a:t>Cl</a:t>
            </a:r>
            <a:endParaRPr lang="en-US" sz="3000" dirty="0">
              <a:solidFill>
                <a:schemeClr val="tx1"/>
              </a:solidFill>
            </a:endParaRPr>
          </a:p>
        </p:txBody>
      </p:sp>
      <p:sp>
        <p:nvSpPr>
          <p:cNvPr id="11" name="Rectangle 10"/>
          <p:cNvSpPr/>
          <p:nvPr/>
        </p:nvSpPr>
        <p:spPr>
          <a:xfrm>
            <a:off x="5181600" y="5410200"/>
            <a:ext cx="1447800" cy="8382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err="1" smtClean="0">
                <a:solidFill>
                  <a:schemeClr val="tx1"/>
                </a:solidFill>
              </a:rPr>
              <a:t>Bicarb</a:t>
            </a:r>
            <a:endParaRPr lang="en-US" sz="3000" dirty="0">
              <a:solidFill>
                <a:schemeClr val="tx1"/>
              </a:solidFill>
            </a:endParaRPr>
          </a:p>
        </p:txBody>
      </p:sp>
      <p:sp>
        <p:nvSpPr>
          <p:cNvPr id="12" name="Rectangle 11"/>
          <p:cNvSpPr/>
          <p:nvPr/>
        </p:nvSpPr>
        <p:spPr>
          <a:xfrm>
            <a:off x="7239000" y="5410200"/>
            <a:ext cx="1447800" cy="8382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smtClean="0">
                <a:solidFill>
                  <a:schemeClr val="tx1"/>
                </a:solidFill>
              </a:rPr>
              <a:t>Other</a:t>
            </a:r>
            <a:endParaRPr lang="en-US" sz="3000" dirty="0">
              <a:solidFill>
                <a:schemeClr val="tx1"/>
              </a:solidFill>
            </a:endParaRPr>
          </a:p>
        </p:txBody>
      </p:sp>
    </p:spTree>
    <p:extLst>
      <p:ext uri="{BB962C8B-B14F-4D97-AF65-F5344CB8AC3E}">
        <p14:creationId xmlns:p14="http://schemas.microsoft.com/office/powerpoint/2010/main" val="323626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P spid="6" grpId="0" animBg="1"/>
      <p:bldP spid="7" grpId="0" animBg="1"/>
      <p:bldP spid="9" grpId="0" animBg="1"/>
      <p:bldP spid="10" grpId="0" animBg="1"/>
      <p:bldP spid="11" grpId="0" animBg="1"/>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By re-arranging the formula, we can calculate how many ‘other’ (-) charges are present</a:t>
            </a:r>
          </a:p>
          <a:p>
            <a:pPr marL="0" indent="0">
              <a:buNone/>
            </a:pPr>
            <a:r>
              <a:rPr lang="en-US" sz="6000" dirty="0" smtClean="0"/>
              <a:t>          -         </a:t>
            </a:r>
            <a:r>
              <a:rPr lang="en-US" sz="6000" dirty="0"/>
              <a:t>-         </a:t>
            </a:r>
            <a:r>
              <a:rPr lang="en-US" sz="6000" dirty="0" smtClean="0"/>
              <a:t>=</a:t>
            </a:r>
          </a:p>
          <a:p>
            <a:r>
              <a:rPr lang="en-US" dirty="0" smtClean="0"/>
              <a:t>Na 136 – 140</a:t>
            </a:r>
          </a:p>
          <a:p>
            <a:r>
              <a:rPr lang="en-US" dirty="0" err="1" smtClean="0"/>
              <a:t>Cl</a:t>
            </a:r>
            <a:r>
              <a:rPr lang="en-US" dirty="0" smtClean="0"/>
              <a:t> 100 – 102</a:t>
            </a:r>
          </a:p>
          <a:p>
            <a:r>
              <a:rPr lang="en-US" dirty="0" err="1" smtClean="0"/>
              <a:t>Bicarb</a:t>
            </a:r>
            <a:r>
              <a:rPr lang="en-US" dirty="0" smtClean="0"/>
              <a:t> 24</a:t>
            </a:r>
          </a:p>
          <a:p>
            <a:r>
              <a:rPr lang="en-US" dirty="0" smtClean="0"/>
              <a:t>If there is a higher anion gap, there must be more than a normal amount of some ‘other’ (-)</a:t>
            </a:r>
          </a:p>
        </p:txBody>
      </p:sp>
      <p:sp>
        <p:nvSpPr>
          <p:cNvPr id="2" name="Title 1"/>
          <p:cNvSpPr>
            <a:spLocks noGrp="1"/>
          </p:cNvSpPr>
          <p:nvPr>
            <p:ph type="title"/>
          </p:nvPr>
        </p:nvSpPr>
        <p:spPr/>
        <p:txBody>
          <a:bodyPr/>
          <a:lstStyle/>
          <a:p>
            <a:r>
              <a:rPr lang="en-US" dirty="0" smtClean="0"/>
              <a:t>Anion Gap</a:t>
            </a:r>
            <a:endParaRPr lang="en-US" dirty="0"/>
          </a:p>
        </p:txBody>
      </p:sp>
      <p:sp>
        <p:nvSpPr>
          <p:cNvPr id="9" name="Rectangle 8"/>
          <p:cNvSpPr/>
          <p:nvPr/>
        </p:nvSpPr>
        <p:spPr>
          <a:xfrm>
            <a:off x="838200" y="2971800"/>
            <a:ext cx="1447800" cy="8382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smtClean="0">
                <a:solidFill>
                  <a:schemeClr val="tx1"/>
                </a:solidFill>
              </a:rPr>
              <a:t>Na</a:t>
            </a:r>
            <a:endParaRPr lang="en-US" sz="3000" dirty="0">
              <a:solidFill>
                <a:schemeClr val="tx1"/>
              </a:solidFill>
            </a:endParaRPr>
          </a:p>
        </p:txBody>
      </p:sp>
      <p:sp>
        <p:nvSpPr>
          <p:cNvPr id="10" name="Rectangle 9"/>
          <p:cNvSpPr/>
          <p:nvPr/>
        </p:nvSpPr>
        <p:spPr>
          <a:xfrm>
            <a:off x="2895600" y="2971800"/>
            <a:ext cx="1447800" cy="8382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err="1" smtClean="0">
                <a:solidFill>
                  <a:schemeClr val="tx1"/>
                </a:solidFill>
              </a:rPr>
              <a:t>Cl</a:t>
            </a:r>
            <a:endParaRPr lang="en-US" sz="3000" dirty="0">
              <a:solidFill>
                <a:schemeClr val="tx1"/>
              </a:solidFill>
            </a:endParaRPr>
          </a:p>
        </p:txBody>
      </p:sp>
      <p:sp>
        <p:nvSpPr>
          <p:cNvPr id="11" name="Rectangle 10"/>
          <p:cNvSpPr/>
          <p:nvPr/>
        </p:nvSpPr>
        <p:spPr>
          <a:xfrm>
            <a:off x="4876800" y="2971800"/>
            <a:ext cx="1447800" cy="8382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err="1" smtClean="0">
                <a:solidFill>
                  <a:schemeClr val="tx1"/>
                </a:solidFill>
              </a:rPr>
              <a:t>Bicarb</a:t>
            </a:r>
            <a:endParaRPr lang="en-US" sz="3000" dirty="0">
              <a:solidFill>
                <a:schemeClr val="tx1"/>
              </a:solidFill>
            </a:endParaRPr>
          </a:p>
        </p:txBody>
      </p:sp>
      <p:sp>
        <p:nvSpPr>
          <p:cNvPr id="12" name="Rectangle 11"/>
          <p:cNvSpPr/>
          <p:nvPr/>
        </p:nvSpPr>
        <p:spPr>
          <a:xfrm>
            <a:off x="7086600" y="2971800"/>
            <a:ext cx="1447800" cy="8382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smtClean="0">
                <a:solidFill>
                  <a:schemeClr val="tx1"/>
                </a:solidFill>
              </a:rPr>
              <a:t>Other</a:t>
            </a:r>
            <a:endParaRPr lang="en-US" sz="3000" dirty="0">
              <a:solidFill>
                <a:schemeClr val="tx1"/>
              </a:solidFill>
            </a:endParaRPr>
          </a:p>
        </p:txBody>
      </p:sp>
      <p:cxnSp>
        <p:nvCxnSpPr>
          <p:cNvPr id="8" name="Straight Connector 7"/>
          <p:cNvCxnSpPr/>
          <p:nvPr/>
        </p:nvCxnSpPr>
        <p:spPr>
          <a:xfrm>
            <a:off x="2705100" y="4114800"/>
            <a:ext cx="1104900" cy="533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667000" y="4648200"/>
            <a:ext cx="1104900" cy="533400"/>
          </a:xfrm>
          <a:prstGeom prst="line">
            <a:avLst/>
          </a:prstGeom>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3886200" y="4038600"/>
            <a:ext cx="2286000" cy="1219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smtClean="0">
                <a:solidFill>
                  <a:schemeClr val="tx1"/>
                </a:solidFill>
              </a:rPr>
              <a:t>The </a:t>
            </a:r>
            <a:r>
              <a:rPr lang="en-US" sz="2600" dirty="0">
                <a:solidFill>
                  <a:schemeClr val="tx1"/>
                </a:solidFill>
              </a:rPr>
              <a:t>normal  “anion gap” is </a:t>
            </a:r>
            <a:r>
              <a:rPr lang="en-US" sz="2600" dirty="0" smtClean="0">
                <a:solidFill>
                  <a:schemeClr val="tx1"/>
                </a:solidFill>
              </a:rPr>
              <a:t>10-12</a:t>
            </a:r>
          </a:p>
        </p:txBody>
      </p:sp>
    </p:spTree>
    <p:extLst>
      <p:ext uri="{BB962C8B-B14F-4D97-AF65-F5344CB8AC3E}">
        <p14:creationId xmlns:p14="http://schemas.microsoft.com/office/powerpoint/2010/main" val="1488536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9" grpId="0" animBg="1"/>
      <p:bldP spid="10" grpId="0" animBg="1"/>
      <p:bldP spid="11" grpId="0" animBg="1"/>
      <p:bldP spid="12" grpId="0" animBg="1"/>
      <p:bldP spid="1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DKA Diagnosis</a:t>
            </a:r>
            <a:endParaRPr lang="en-US" dirty="0"/>
          </a:p>
        </p:txBody>
      </p:sp>
      <p:sp>
        <p:nvSpPr>
          <p:cNvPr id="3" name="Content Placeholder 2"/>
          <p:cNvSpPr>
            <a:spLocks noGrp="1"/>
          </p:cNvSpPr>
          <p:nvPr>
            <p:ph idx="1"/>
          </p:nvPr>
        </p:nvSpPr>
        <p:spPr/>
        <p:txBody>
          <a:bodyPr/>
          <a:lstStyle/>
          <a:p>
            <a:r>
              <a:rPr lang="en-US" dirty="0"/>
              <a:t>m</a:t>
            </a:r>
            <a:r>
              <a:rPr lang="en-US" dirty="0" smtClean="0"/>
              <a:t>etabolic acidosis (not necessarily acidemia)</a:t>
            </a:r>
          </a:p>
          <a:p>
            <a:r>
              <a:rPr lang="en-US" dirty="0" smtClean="0"/>
              <a:t>anion gap present</a:t>
            </a:r>
          </a:p>
          <a:p>
            <a:r>
              <a:rPr lang="en-US" dirty="0" smtClean="0"/>
              <a:t>anion gap elevation is due partially or entirely to ketones</a:t>
            </a:r>
            <a:endParaRPr lang="en-US" dirty="0"/>
          </a:p>
          <a:p>
            <a:r>
              <a:rPr lang="en-US" dirty="0" smtClean="0"/>
              <a:t>ketones are produced due to absolute or relative deficiency of insulin</a:t>
            </a:r>
          </a:p>
          <a:p>
            <a:r>
              <a:rPr lang="en-US" dirty="0" smtClean="0"/>
              <a:t>common symptoms: high BG, shortness of breath, nausea, vomiting, abdominal pain, excessive thirst, excessive urination</a:t>
            </a:r>
          </a:p>
        </p:txBody>
      </p:sp>
    </p:spTree>
    <p:extLst>
      <p:ext uri="{BB962C8B-B14F-4D97-AF65-F5344CB8AC3E}">
        <p14:creationId xmlns:p14="http://schemas.microsoft.com/office/powerpoint/2010/main" val="3847746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HHS?</a:t>
            </a:r>
            <a:endParaRPr lang="en-US" dirty="0"/>
          </a:p>
        </p:txBody>
      </p:sp>
      <p:sp>
        <p:nvSpPr>
          <p:cNvPr id="32" name="TextBox 31"/>
          <p:cNvSpPr txBox="1"/>
          <p:nvPr/>
        </p:nvSpPr>
        <p:spPr>
          <a:xfrm>
            <a:off x="4038600" y="1295400"/>
            <a:ext cx="4259308" cy="523220"/>
          </a:xfrm>
          <a:prstGeom prst="rect">
            <a:avLst/>
          </a:prstGeom>
          <a:noFill/>
        </p:spPr>
        <p:txBody>
          <a:bodyPr wrap="none" rtlCol="0">
            <a:spAutoFit/>
          </a:bodyPr>
          <a:lstStyle/>
          <a:p>
            <a:r>
              <a:rPr lang="en-US" sz="2800" b="1" i="1" dirty="0">
                <a:solidFill>
                  <a:srgbClr val="FF0000"/>
                </a:solidFill>
              </a:rPr>
              <a:t>NOT ENOUGH </a:t>
            </a:r>
            <a:r>
              <a:rPr lang="en-US" sz="2800" b="1" i="1" dirty="0" smtClean="0">
                <a:solidFill>
                  <a:srgbClr val="FF0000"/>
                </a:solidFill>
              </a:rPr>
              <a:t>INSULIN!</a:t>
            </a:r>
            <a:endParaRPr lang="en-US" sz="2800" dirty="0"/>
          </a:p>
        </p:txBody>
      </p:sp>
    </p:spTree>
    <p:extLst>
      <p:ext uri="{BB962C8B-B14F-4D97-AF65-F5344CB8AC3E}">
        <p14:creationId xmlns:p14="http://schemas.microsoft.com/office/powerpoint/2010/main" val="1054798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HHS?</a:t>
            </a:r>
          </a:p>
        </p:txBody>
      </p:sp>
      <p:sp>
        <p:nvSpPr>
          <p:cNvPr id="52" name="Rectangle 51"/>
          <p:cNvSpPr/>
          <p:nvPr/>
        </p:nvSpPr>
        <p:spPr>
          <a:xfrm>
            <a:off x="609600" y="3084731"/>
            <a:ext cx="2438400" cy="16764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p:cNvSpPr txBox="1"/>
          <p:nvPr/>
        </p:nvSpPr>
        <p:spPr>
          <a:xfrm>
            <a:off x="685800" y="3352800"/>
            <a:ext cx="2209800" cy="1200329"/>
          </a:xfrm>
          <a:prstGeom prst="rect">
            <a:avLst/>
          </a:prstGeom>
          <a:noFill/>
        </p:spPr>
        <p:txBody>
          <a:bodyPr wrap="square" rtlCol="0">
            <a:spAutoFit/>
          </a:bodyPr>
          <a:lstStyle/>
          <a:p>
            <a:pPr algn="ctr"/>
            <a:r>
              <a:rPr lang="en-US" sz="2400" dirty="0" smtClean="0"/>
              <a:t>FED</a:t>
            </a:r>
          </a:p>
          <a:p>
            <a:pPr algn="ctr"/>
            <a:r>
              <a:rPr lang="en-US" sz="2400" dirty="0" smtClean="0"/>
              <a:t>STATE</a:t>
            </a:r>
          </a:p>
          <a:p>
            <a:pPr algn="ctr"/>
            <a:r>
              <a:rPr lang="en-US" sz="2400" dirty="0" smtClean="0"/>
              <a:t>(ANABOLISM)</a:t>
            </a:r>
          </a:p>
        </p:txBody>
      </p:sp>
      <p:sp>
        <p:nvSpPr>
          <p:cNvPr id="54" name="Rectangle 53"/>
          <p:cNvSpPr/>
          <p:nvPr/>
        </p:nvSpPr>
        <p:spPr>
          <a:xfrm>
            <a:off x="6096000" y="3084731"/>
            <a:ext cx="2514600" cy="16764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Box 54"/>
          <p:cNvSpPr txBox="1"/>
          <p:nvPr/>
        </p:nvSpPr>
        <p:spPr>
          <a:xfrm>
            <a:off x="6096000" y="3371671"/>
            <a:ext cx="2514600" cy="1200329"/>
          </a:xfrm>
          <a:prstGeom prst="rect">
            <a:avLst/>
          </a:prstGeom>
          <a:noFill/>
        </p:spPr>
        <p:txBody>
          <a:bodyPr wrap="square" rtlCol="0">
            <a:spAutoFit/>
          </a:bodyPr>
          <a:lstStyle/>
          <a:p>
            <a:pPr algn="ctr"/>
            <a:r>
              <a:rPr lang="en-US" sz="2400" dirty="0" smtClean="0"/>
              <a:t>FASTING</a:t>
            </a:r>
          </a:p>
          <a:p>
            <a:pPr algn="ctr"/>
            <a:r>
              <a:rPr lang="en-US" sz="2400" dirty="0" smtClean="0"/>
              <a:t>STATE</a:t>
            </a:r>
          </a:p>
          <a:p>
            <a:pPr algn="ctr"/>
            <a:r>
              <a:rPr lang="en-US" sz="2400" dirty="0" smtClean="0"/>
              <a:t>(CATABOLISM)</a:t>
            </a:r>
            <a:endParaRPr lang="en-US" sz="2400" dirty="0"/>
          </a:p>
        </p:txBody>
      </p:sp>
      <p:cxnSp>
        <p:nvCxnSpPr>
          <p:cNvPr id="58" name="Straight Arrow Connector 57"/>
          <p:cNvCxnSpPr>
            <a:stCxn id="52" idx="0"/>
            <a:endCxn id="62" idx="1"/>
          </p:cNvCxnSpPr>
          <p:nvPr/>
        </p:nvCxnSpPr>
        <p:spPr>
          <a:xfrm flipV="1">
            <a:off x="1828800" y="2320499"/>
            <a:ext cx="990600" cy="76423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2819400" y="1905000"/>
            <a:ext cx="1245534" cy="830997"/>
          </a:xfrm>
          <a:prstGeom prst="rect">
            <a:avLst/>
          </a:prstGeom>
          <a:noFill/>
        </p:spPr>
        <p:txBody>
          <a:bodyPr wrap="none" rtlCol="0">
            <a:spAutoFit/>
          </a:bodyPr>
          <a:lstStyle/>
          <a:p>
            <a:pPr algn="ctr"/>
            <a:r>
              <a:rPr lang="en-US" sz="2400" dirty="0" smtClean="0"/>
              <a:t>Glucose</a:t>
            </a:r>
          </a:p>
          <a:p>
            <a:pPr algn="ctr"/>
            <a:r>
              <a:rPr lang="en-US" sz="2400" dirty="0" smtClean="0"/>
              <a:t>Used</a:t>
            </a:r>
            <a:endParaRPr lang="en-US" sz="2400" dirty="0"/>
          </a:p>
        </p:txBody>
      </p:sp>
      <p:cxnSp>
        <p:nvCxnSpPr>
          <p:cNvPr id="82" name="Straight Arrow Connector 81"/>
          <p:cNvCxnSpPr>
            <a:stCxn id="62" idx="3"/>
            <a:endCxn id="155" idx="1"/>
          </p:cNvCxnSpPr>
          <p:nvPr/>
        </p:nvCxnSpPr>
        <p:spPr>
          <a:xfrm>
            <a:off x="4064934" y="2320499"/>
            <a:ext cx="785532" cy="0"/>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4611147" y="5257800"/>
            <a:ext cx="2059283" cy="1200329"/>
          </a:xfrm>
          <a:prstGeom prst="rect">
            <a:avLst/>
          </a:prstGeom>
          <a:noFill/>
        </p:spPr>
        <p:txBody>
          <a:bodyPr wrap="none" rtlCol="0">
            <a:spAutoFit/>
          </a:bodyPr>
          <a:lstStyle/>
          <a:p>
            <a:pPr algn="ctr"/>
            <a:r>
              <a:rPr lang="en-US" sz="2400" dirty="0" smtClean="0"/>
              <a:t>Glucose</a:t>
            </a:r>
          </a:p>
          <a:p>
            <a:pPr algn="ctr"/>
            <a:r>
              <a:rPr lang="en-US" sz="2400" dirty="0" smtClean="0"/>
              <a:t>(and Ketones)</a:t>
            </a:r>
          </a:p>
          <a:p>
            <a:pPr algn="ctr"/>
            <a:r>
              <a:rPr lang="en-US" sz="2400" dirty="0" smtClean="0"/>
              <a:t>Produced</a:t>
            </a:r>
            <a:endParaRPr lang="en-US" sz="2400" dirty="0"/>
          </a:p>
        </p:txBody>
      </p:sp>
      <p:cxnSp>
        <p:nvCxnSpPr>
          <p:cNvPr id="91" name="Straight Arrow Connector 90"/>
          <p:cNvCxnSpPr>
            <a:stCxn id="54" idx="2"/>
            <a:endCxn id="87" idx="3"/>
          </p:cNvCxnSpPr>
          <p:nvPr/>
        </p:nvCxnSpPr>
        <p:spPr>
          <a:xfrm flipH="1">
            <a:off x="6670430" y="4761131"/>
            <a:ext cx="682870" cy="1096834"/>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3657600" y="4191000"/>
            <a:ext cx="694421" cy="246221"/>
          </a:xfrm>
          <a:prstGeom prst="rect">
            <a:avLst/>
          </a:prstGeom>
          <a:noFill/>
        </p:spPr>
        <p:txBody>
          <a:bodyPr wrap="none" rtlCol="0">
            <a:spAutoFit/>
          </a:bodyPr>
          <a:lstStyle/>
          <a:p>
            <a:r>
              <a:rPr lang="en-US" sz="1000" dirty="0" smtClean="0">
                <a:solidFill>
                  <a:schemeClr val="accent5">
                    <a:lumMod val="75000"/>
                  </a:schemeClr>
                </a:solidFill>
              </a:rPr>
              <a:t>INSULIN</a:t>
            </a:r>
            <a:endParaRPr lang="en-US" sz="1000" dirty="0">
              <a:solidFill>
                <a:schemeClr val="accent5">
                  <a:lumMod val="75000"/>
                </a:schemeClr>
              </a:solidFill>
            </a:endParaRPr>
          </a:p>
        </p:txBody>
      </p:sp>
      <p:sp>
        <p:nvSpPr>
          <p:cNvPr id="105" name="TextBox 104"/>
          <p:cNvSpPr txBox="1"/>
          <p:nvPr/>
        </p:nvSpPr>
        <p:spPr>
          <a:xfrm>
            <a:off x="3417280" y="3299430"/>
            <a:ext cx="1886542" cy="461665"/>
          </a:xfrm>
          <a:prstGeom prst="rect">
            <a:avLst/>
          </a:prstGeom>
          <a:noFill/>
        </p:spPr>
        <p:txBody>
          <a:bodyPr wrap="none" rtlCol="0">
            <a:spAutoFit/>
          </a:bodyPr>
          <a:lstStyle/>
          <a:p>
            <a:r>
              <a:rPr lang="en-US" sz="2400" dirty="0" smtClean="0">
                <a:solidFill>
                  <a:schemeClr val="accent2">
                    <a:lumMod val="75000"/>
                  </a:schemeClr>
                </a:solidFill>
              </a:rPr>
              <a:t>GLUCAGON</a:t>
            </a:r>
            <a:endParaRPr lang="en-US" sz="2400" dirty="0">
              <a:solidFill>
                <a:schemeClr val="accent2">
                  <a:lumMod val="75000"/>
                </a:schemeClr>
              </a:solidFill>
            </a:endParaRPr>
          </a:p>
        </p:txBody>
      </p:sp>
      <p:cxnSp>
        <p:nvCxnSpPr>
          <p:cNvPr id="109" name="Straight Arrow Connector 108"/>
          <p:cNvCxnSpPr/>
          <p:nvPr/>
        </p:nvCxnSpPr>
        <p:spPr>
          <a:xfrm flipH="1">
            <a:off x="3048000" y="4391129"/>
            <a:ext cx="644771" cy="0"/>
          </a:xfrm>
          <a:prstGeom prst="straightConnector1">
            <a:avLst/>
          </a:prstGeom>
          <a:ln w="31750" cmpd="sng">
            <a:solidFill>
              <a:schemeClr val="accent5">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a:stCxn id="166" idx="0"/>
            <a:endCxn id="104" idx="2"/>
          </p:cNvCxnSpPr>
          <p:nvPr/>
        </p:nvCxnSpPr>
        <p:spPr>
          <a:xfrm flipV="1">
            <a:off x="3317474" y="4437221"/>
            <a:ext cx="687337" cy="1015352"/>
          </a:xfrm>
          <a:prstGeom prst="straightConnector1">
            <a:avLst/>
          </a:prstGeom>
          <a:ln w="31750" cmpd="sng">
            <a:solidFill>
              <a:schemeClr val="accent5">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flipV="1">
            <a:off x="4324942" y="3680430"/>
            <a:ext cx="0" cy="510570"/>
          </a:xfrm>
          <a:prstGeom prst="straightConnector1">
            <a:avLst/>
          </a:prstGeom>
          <a:ln w="31750" cmpd="sng">
            <a:solidFill>
              <a:srgbClr val="FF0000"/>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a:stCxn id="105" idx="3"/>
          </p:cNvCxnSpPr>
          <p:nvPr/>
        </p:nvCxnSpPr>
        <p:spPr>
          <a:xfrm flipV="1">
            <a:off x="5303822" y="3528030"/>
            <a:ext cx="792178" cy="2233"/>
          </a:xfrm>
          <a:prstGeom prst="straightConnector1">
            <a:avLst/>
          </a:prstGeom>
          <a:ln w="31750" cmpd="sng">
            <a:solidFill>
              <a:schemeClr val="accent2">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a:stCxn id="155" idx="2"/>
            <a:endCxn id="105" idx="0"/>
          </p:cNvCxnSpPr>
          <p:nvPr/>
        </p:nvCxnSpPr>
        <p:spPr>
          <a:xfrm flipH="1">
            <a:off x="4360551" y="2735997"/>
            <a:ext cx="1112682" cy="563433"/>
          </a:xfrm>
          <a:prstGeom prst="straightConnector1">
            <a:avLst/>
          </a:prstGeom>
          <a:ln w="31750" cmpd="sng">
            <a:solidFill>
              <a:schemeClr val="accent2">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sp>
        <p:nvSpPr>
          <p:cNvPr id="143" name="TextBox 142"/>
          <p:cNvSpPr txBox="1"/>
          <p:nvPr/>
        </p:nvSpPr>
        <p:spPr>
          <a:xfrm>
            <a:off x="3786626" y="4747845"/>
            <a:ext cx="439544" cy="646331"/>
          </a:xfrm>
          <a:prstGeom prst="rect">
            <a:avLst/>
          </a:prstGeom>
          <a:noFill/>
        </p:spPr>
        <p:txBody>
          <a:bodyPr wrap="none" rtlCol="0">
            <a:spAutoFit/>
          </a:bodyPr>
          <a:lstStyle/>
          <a:p>
            <a:r>
              <a:rPr lang="en-US" sz="3600" b="1" dirty="0" smtClean="0">
                <a:solidFill>
                  <a:schemeClr val="accent5">
                    <a:lumMod val="75000"/>
                  </a:schemeClr>
                </a:solidFill>
              </a:rPr>
              <a:t>+</a:t>
            </a:r>
            <a:endParaRPr lang="en-US" sz="3600" b="1" dirty="0">
              <a:solidFill>
                <a:schemeClr val="accent5">
                  <a:lumMod val="75000"/>
                </a:schemeClr>
              </a:solidFill>
            </a:endParaRPr>
          </a:p>
        </p:txBody>
      </p:sp>
      <p:sp>
        <p:nvSpPr>
          <p:cNvPr id="146" name="TextBox 145"/>
          <p:cNvSpPr txBox="1"/>
          <p:nvPr/>
        </p:nvSpPr>
        <p:spPr>
          <a:xfrm>
            <a:off x="3276600" y="3849469"/>
            <a:ext cx="439544" cy="646331"/>
          </a:xfrm>
          <a:prstGeom prst="rect">
            <a:avLst/>
          </a:prstGeom>
          <a:noFill/>
        </p:spPr>
        <p:txBody>
          <a:bodyPr wrap="none" rtlCol="0">
            <a:spAutoFit/>
          </a:bodyPr>
          <a:lstStyle/>
          <a:p>
            <a:r>
              <a:rPr lang="en-US" sz="3600" b="1" dirty="0" smtClean="0">
                <a:solidFill>
                  <a:schemeClr val="accent5">
                    <a:lumMod val="75000"/>
                  </a:schemeClr>
                </a:solidFill>
              </a:rPr>
              <a:t>+</a:t>
            </a:r>
            <a:endParaRPr lang="en-US" sz="3600" b="1" dirty="0">
              <a:solidFill>
                <a:schemeClr val="accent5">
                  <a:lumMod val="75000"/>
                </a:schemeClr>
              </a:solidFill>
            </a:endParaRPr>
          </a:p>
        </p:txBody>
      </p:sp>
      <p:sp>
        <p:nvSpPr>
          <p:cNvPr id="147" name="TextBox 146"/>
          <p:cNvSpPr txBox="1"/>
          <p:nvPr/>
        </p:nvSpPr>
        <p:spPr>
          <a:xfrm>
            <a:off x="3886200" y="3763975"/>
            <a:ext cx="346570" cy="646331"/>
          </a:xfrm>
          <a:prstGeom prst="rect">
            <a:avLst/>
          </a:prstGeom>
          <a:noFill/>
        </p:spPr>
        <p:txBody>
          <a:bodyPr wrap="none" rtlCol="0">
            <a:spAutoFit/>
          </a:bodyPr>
          <a:lstStyle/>
          <a:p>
            <a:r>
              <a:rPr lang="en-US" sz="3600" b="1" dirty="0" smtClean="0">
                <a:solidFill>
                  <a:srgbClr val="FF0000"/>
                </a:solidFill>
              </a:rPr>
              <a:t>-</a:t>
            </a:r>
            <a:endParaRPr lang="en-US" sz="3600" b="1" dirty="0">
              <a:solidFill>
                <a:srgbClr val="FF0000"/>
              </a:solidFill>
            </a:endParaRPr>
          </a:p>
        </p:txBody>
      </p:sp>
      <p:sp>
        <p:nvSpPr>
          <p:cNvPr id="148" name="TextBox 147"/>
          <p:cNvSpPr txBox="1"/>
          <p:nvPr/>
        </p:nvSpPr>
        <p:spPr>
          <a:xfrm>
            <a:off x="4437256" y="2514600"/>
            <a:ext cx="439544" cy="646331"/>
          </a:xfrm>
          <a:prstGeom prst="rect">
            <a:avLst/>
          </a:prstGeom>
          <a:noFill/>
        </p:spPr>
        <p:txBody>
          <a:bodyPr wrap="none" rtlCol="0">
            <a:spAutoFit/>
          </a:bodyPr>
          <a:lstStyle/>
          <a:p>
            <a:r>
              <a:rPr lang="en-US" sz="3600" b="1" dirty="0" smtClean="0">
                <a:solidFill>
                  <a:schemeClr val="accent2">
                    <a:lumMod val="75000"/>
                  </a:schemeClr>
                </a:solidFill>
              </a:rPr>
              <a:t>+</a:t>
            </a:r>
            <a:endParaRPr lang="en-US" sz="3600" b="1" dirty="0">
              <a:solidFill>
                <a:schemeClr val="accent2">
                  <a:lumMod val="75000"/>
                </a:schemeClr>
              </a:solidFill>
            </a:endParaRPr>
          </a:p>
        </p:txBody>
      </p:sp>
      <p:sp>
        <p:nvSpPr>
          <p:cNvPr id="149" name="TextBox 148"/>
          <p:cNvSpPr txBox="1"/>
          <p:nvPr/>
        </p:nvSpPr>
        <p:spPr>
          <a:xfrm>
            <a:off x="5293041" y="2971800"/>
            <a:ext cx="439544" cy="646331"/>
          </a:xfrm>
          <a:prstGeom prst="rect">
            <a:avLst/>
          </a:prstGeom>
          <a:noFill/>
        </p:spPr>
        <p:txBody>
          <a:bodyPr wrap="none" rtlCol="0">
            <a:spAutoFit/>
          </a:bodyPr>
          <a:lstStyle/>
          <a:p>
            <a:r>
              <a:rPr lang="en-US" sz="3600" b="1" dirty="0" smtClean="0">
                <a:solidFill>
                  <a:schemeClr val="accent2">
                    <a:lumMod val="75000"/>
                  </a:schemeClr>
                </a:solidFill>
              </a:rPr>
              <a:t>+</a:t>
            </a:r>
            <a:endParaRPr lang="en-US" sz="3600" b="1" dirty="0">
              <a:solidFill>
                <a:schemeClr val="accent2">
                  <a:lumMod val="75000"/>
                </a:schemeClr>
              </a:solidFill>
            </a:endParaRPr>
          </a:p>
        </p:txBody>
      </p:sp>
      <p:sp>
        <p:nvSpPr>
          <p:cNvPr id="155" name="TextBox 154"/>
          <p:cNvSpPr txBox="1"/>
          <p:nvPr/>
        </p:nvSpPr>
        <p:spPr>
          <a:xfrm>
            <a:off x="4850466" y="1905000"/>
            <a:ext cx="1245534" cy="830997"/>
          </a:xfrm>
          <a:prstGeom prst="rect">
            <a:avLst/>
          </a:prstGeom>
          <a:noFill/>
        </p:spPr>
        <p:txBody>
          <a:bodyPr wrap="none" rtlCol="0">
            <a:spAutoFit/>
          </a:bodyPr>
          <a:lstStyle/>
          <a:p>
            <a:pPr algn="ctr"/>
            <a:r>
              <a:rPr lang="en-US" sz="2400" dirty="0" smtClean="0"/>
              <a:t>Glucose</a:t>
            </a:r>
          </a:p>
          <a:p>
            <a:pPr algn="ctr"/>
            <a:r>
              <a:rPr lang="en-US" sz="2400" dirty="0" smtClean="0"/>
              <a:t>Low</a:t>
            </a:r>
            <a:endParaRPr lang="en-US" sz="2400" dirty="0"/>
          </a:p>
        </p:txBody>
      </p:sp>
      <p:sp>
        <p:nvSpPr>
          <p:cNvPr id="166" name="TextBox 165"/>
          <p:cNvSpPr txBox="1"/>
          <p:nvPr/>
        </p:nvSpPr>
        <p:spPr>
          <a:xfrm>
            <a:off x="2698362" y="5452573"/>
            <a:ext cx="1238224" cy="830997"/>
          </a:xfrm>
          <a:prstGeom prst="rect">
            <a:avLst/>
          </a:prstGeom>
          <a:noFill/>
        </p:spPr>
        <p:txBody>
          <a:bodyPr wrap="none" rtlCol="0">
            <a:spAutoFit/>
          </a:bodyPr>
          <a:lstStyle/>
          <a:p>
            <a:pPr algn="ctr"/>
            <a:r>
              <a:rPr lang="en-US" sz="2400" dirty="0" smtClean="0"/>
              <a:t>Glucose</a:t>
            </a:r>
          </a:p>
          <a:p>
            <a:pPr algn="ctr"/>
            <a:r>
              <a:rPr lang="en-US" sz="2400" dirty="0" smtClean="0"/>
              <a:t>High</a:t>
            </a:r>
            <a:endParaRPr lang="en-US" sz="2400" dirty="0"/>
          </a:p>
        </p:txBody>
      </p:sp>
      <p:cxnSp>
        <p:nvCxnSpPr>
          <p:cNvPr id="167" name="Straight Arrow Connector 166"/>
          <p:cNvCxnSpPr>
            <a:stCxn id="87" idx="1"/>
            <a:endCxn id="166" idx="3"/>
          </p:cNvCxnSpPr>
          <p:nvPr/>
        </p:nvCxnSpPr>
        <p:spPr>
          <a:xfrm flipH="1">
            <a:off x="3936586" y="5857965"/>
            <a:ext cx="674561" cy="10107"/>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8" name="Straight Arrow Connector 177"/>
          <p:cNvCxnSpPr>
            <a:endCxn id="87" idx="3"/>
          </p:cNvCxnSpPr>
          <p:nvPr/>
        </p:nvCxnSpPr>
        <p:spPr>
          <a:xfrm flipH="1">
            <a:off x="6670430" y="4759570"/>
            <a:ext cx="649532" cy="1098395"/>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9" name="Straight Arrow Connector 178"/>
          <p:cNvCxnSpPr/>
          <p:nvPr/>
        </p:nvCxnSpPr>
        <p:spPr>
          <a:xfrm flipV="1">
            <a:off x="1828800" y="2324798"/>
            <a:ext cx="990600" cy="76423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34" name="Oval 33"/>
          <p:cNvSpPr/>
          <p:nvPr/>
        </p:nvSpPr>
        <p:spPr>
          <a:xfrm>
            <a:off x="2412066" y="5105400"/>
            <a:ext cx="1778934" cy="1544823"/>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p:cNvSpPr txBox="1"/>
          <p:nvPr/>
        </p:nvSpPr>
        <p:spPr>
          <a:xfrm>
            <a:off x="4038600" y="1295400"/>
            <a:ext cx="4259308" cy="523220"/>
          </a:xfrm>
          <a:prstGeom prst="rect">
            <a:avLst/>
          </a:prstGeom>
          <a:noFill/>
        </p:spPr>
        <p:txBody>
          <a:bodyPr wrap="none" rtlCol="0">
            <a:spAutoFit/>
          </a:bodyPr>
          <a:lstStyle/>
          <a:p>
            <a:r>
              <a:rPr lang="en-US" sz="2800" b="1" i="1" dirty="0">
                <a:solidFill>
                  <a:srgbClr val="FF0000"/>
                </a:solidFill>
              </a:rPr>
              <a:t>NOT ENOUGH </a:t>
            </a:r>
            <a:r>
              <a:rPr lang="en-US" sz="2800" b="1" i="1" dirty="0" smtClean="0">
                <a:solidFill>
                  <a:srgbClr val="FF0000"/>
                </a:solidFill>
              </a:rPr>
              <a:t>INSULIN!</a:t>
            </a:r>
            <a:endParaRPr lang="en-US" sz="2800" dirty="0"/>
          </a:p>
        </p:txBody>
      </p:sp>
    </p:spTree>
    <p:extLst>
      <p:ext uri="{BB962C8B-B14F-4D97-AF65-F5344CB8AC3E}">
        <p14:creationId xmlns:p14="http://schemas.microsoft.com/office/powerpoint/2010/main" val="608028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of Treatment</a:t>
            </a:r>
            <a:endParaRPr lang="en-US" dirty="0"/>
          </a:p>
        </p:txBody>
      </p:sp>
      <p:sp>
        <p:nvSpPr>
          <p:cNvPr id="3" name="Content Placeholder 2"/>
          <p:cNvSpPr>
            <a:spLocks noGrp="1"/>
          </p:cNvSpPr>
          <p:nvPr>
            <p:ph idx="1"/>
          </p:nvPr>
        </p:nvSpPr>
        <p:spPr/>
        <p:txBody>
          <a:bodyPr/>
          <a:lstStyle/>
          <a:p>
            <a:r>
              <a:rPr lang="en-US" dirty="0" smtClean="0"/>
              <a:t>Accurately diagnose DKA and/or HHS</a:t>
            </a:r>
          </a:p>
          <a:p>
            <a:r>
              <a:rPr lang="en-US" dirty="0" smtClean="0"/>
              <a:t>Provide optimal volume resuscitation</a:t>
            </a:r>
          </a:p>
          <a:p>
            <a:r>
              <a:rPr lang="en-US" dirty="0" smtClean="0"/>
              <a:t>Use insulin to stop life-threatening metabolic derangements</a:t>
            </a:r>
          </a:p>
          <a:p>
            <a:r>
              <a:rPr lang="en-US" dirty="0" smtClean="0"/>
              <a:t>Correct dangerous electrolyte abnormalities</a:t>
            </a:r>
          </a:p>
          <a:p>
            <a:r>
              <a:rPr lang="en-US" dirty="0" smtClean="0"/>
              <a:t>Determine the precipitating factors and provide any urgent treatment</a:t>
            </a:r>
          </a:p>
        </p:txBody>
      </p:sp>
    </p:spTree>
    <p:extLst>
      <p:ext uri="{BB962C8B-B14F-4D97-AF65-F5344CB8AC3E}">
        <p14:creationId xmlns:p14="http://schemas.microsoft.com/office/powerpoint/2010/main" val="23154962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HHS Diagnosis</a:t>
            </a:r>
            <a:endParaRPr lang="en-US" dirty="0"/>
          </a:p>
        </p:txBody>
      </p:sp>
      <p:sp>
        <p:nvSpPr>
          <p:cNvPr id="3" name="Content Placeholder 2"/>
          <p:cNvSpPr>
            <a:spLocks noGrp="1"/>
          </p:cNvSpPr>
          <p:nvPr>
            <p:ph idx="1"/>
          </p:nvPr>
        </p:nvSpPr>
        <p:spPr/>
        <p:txBody>
          <a:bodyPr/>
          <a:lstStyle/>
          <a:p>
            <a:r>
              <a:rPr lang="en-US" dirty="0" smtClean="0"/>
              <a:t>hyperglycemia with hyper-osmolarity</a:t>
            </a:r>
          </a:p>
          <a:p>
            <a:r>
              <a:rPr lang="en-US" dirty="0" smtClean="0"/>
              <a:t>hyperglycemia is due to relative insufficiency of insulin</a:t>
            </a:r>
          </a:p>
          <a:p>
            <a:r>
              <a:rPr lang="en-US" dirty="0" smtClean="0"/>
              <a:t>significant ketone production absent</a:t>
            </a:r>
          </a:p>
          <a:p>
            <a:r>
              <a:rPr lang="en-US" dirty="0"/>
              <a:t>i</a:t>
            </a:r>
            <a:r>
              <a:rPr lang="en-US" dirty="0" smtClean="0"/>
              <a:t>f anion metabolic acidosis is present, it is usually a lactic acidosis from hypovolemia and hypoperfusion</a:t>
            </a:r>
          </a:p>
          <a:p>
            <a:r>
              <a:rPr lang="en-US" dirty="0" smtClean="0"/>
              <a:t>common symptoms: high BG, lethargy/confusion, dry mouth, excessive thirst, excessive urination</a:t>
            </a:r>
          </a:p>
        </p:txBody>
      </p:sp>
    </p:spTree>
    <p:extLst>
      <p:ext uri="{BB962C8B-B14F-4D97-AF65-F5344CB8AC3E}">
        <p14:creationId xmlns:p14="http://schemas.microsoft.com/office/powerpoint/2010/main" val="3275930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DKA vs HHS</a:t>
            </a:r>
            <a:endParaRPr lang="en-US" dirty="0"/>
          </a:p>
        </p:txBody>
      </p:sp>
      <p:sp>
        <p:nvSpPr>
          <p:cNvPr id="3" name="Content Placeholder 2"/>
          <p:cNvSpPr>
            <a:spLocks noGrp="1"/>
          </p:cNvSpPr>
          <p:nvPr>
            <p:ph sz="half" idx="1"/>
          </p:nvPr>
        </p:nvSpPr>
        <p:spPr/>
        <p:txBody>
          <a:bodyPr>
            <a:normAutofit/>
          </a:bodyPr>
          <a:lstStyle/>
          <a:p>
            <a:pPr marL="0" indent="0">
              <a:buNone/>
            </a:pPr>
            <a:r>
              <a:rPr lang="en-US" u="sng" dirty="0" smtClean="0"/>
              <a:t>Classic DKA:</a:t>
            </a:r>
          </a:p>
          <a:p>
            <a:r>
              <a:rPr lang="en-US" dirty="0" smtClean="0"/>
              <a:t>history of DM1 (if any)</a:t>
            </a:r>
          </a:p>
          <a:p>
            <a:r>
              <a:rPr lang="en-US" dirty="0" smtClean="0"/>
              <a:t>younger patient</a:t>
            </a:r>
          </a:p>
          <a:p>
            <a:r>
              <a:rPr lang="en-US" dirty="0" smtClean="0"/>
              <a:t>BG &lt; 500</a:t>
            </a:r>
          </a:p>
          <a:p>
            <a:r>
              <a:rPr lang="en-US" dirty="0" smtClean="0"/>
              <a:t>significant </a:t>
            </a:r>
            <a:r>
              <a:rPr lang="en-US" dirty="0"/>
              <a:t>acidosis </a:t>
            </a:r>
            <a:endParaRPr lang="en-US" dirty="0" smtClean="0"/>
          </a:p>
          <a:p>
            <a:r>
              <a:rPr lang="en-US" dirty="0" smtClean="0"/>
              <a:t>prominent ketone production</a:t>
            </a:r>
          </a:p>
          <a:p>
            <a:r>
              <a:rPr lang="en-US" dirty="0" smtClean="0"/>
              <a:t>no mental status change</a:t>
            </a:r>
          </a:p>
          <a:p>
            <a:r>
              <a:rPr lang="en-US" dirty="0" smtClean="0"/>
              <a:t>moderate hypovolemia</a:t>
            </a:r>
          </a:p>
        </p:txBody>
      </p:sp>
      <p:sp>
        <p:nvSpPr>
          <p:cNvPr id="4" name="Content Placeholder 3"/>
          <p:cNvSpPr>
            <a:spLocks noGrp="1"/>
          </p:cNvSpPr>
          <p:nvPr>
            <p:ph sz="half" idx="2"/>
          </p:nvPr>
        </p:nvSpPr>
        <p:spPr/>
        <p:txBody>
          <a:bodyPr>
            <a:normAutofit/>
          </a:bodyPr>
          <a:lstStyle/>
          <a:p>
            <a:pPr marL="0" indent="0">
              <a:buNone/>
            </a:pPr>
            <a:r>
              <a:rPr lang="en-US" u="sng" dirty="0" smtClean="0"/>
              <a:t>Classic HHS:</a:t>
            </a:r>
          </a:p>
          <a:p>
            <a:r>
              <a:rPr lang="en-US" dirty="0" smtClean="0"/>
              <a:t>history of DM2 (if any)</a:t>
            </a:r>
          </a:p>
          <a:p>
            <a:r>
              <a:rPr lang="en-US" dirty="0" smtClean="0"/>
              <a:t>older patient</a:t>
            </a:r>
          </a:p>
          <a:p>
            <a:r>
              <a:rPr lang="en-US" dirty="0" smtClean="0"/>
              <a:t>BG &gt; 1000</a:t>
            </a:r>
          </a:p>
          <a:p>
            <a:r>
              <a:rPr lang="en-US" dirty="0"/>
              <a:t>n</a:t>
            </a:r>
            <a:r>
              <a:rPr lang="en-US" dirty="0" smtClean="0"/>
              <a:t>o acidosis</a:t>
            </a:r>
          </a:p>
          <a:p>
            <a:r>
              <a:rPr lang="en-US" dirty="0" smtClean="0"/>
              <a:t>no ketone production</a:t>
            </a:r>
          </a:p>
          <a:p>
            <a:r>
              <a:rPr lang="en-US" dirty="0" smtClean="0"/>
              <a:t>noticeable mental status change</a:t>
            </a:r>
          </a:p>
          <a:p>
            <a:r>
              <a:rPr lang="en-US" dirty="0" smtClean="0"/>
              <a:t>severe hypovolemia</a:t>
            </a:r>
            <a:endParaRPr lang="en-US" dirty="0"/>
          </a:p>
        </p:txBody>
      </p:sp>
    </p:spTree>
    <p:extLst>
      <p:ext uri="{BB962C8B-B14F-4D97-AF65-F5344CB8AC3E}">
        <p14:creationId xmlns:p14="http://schemas.microsoft.com/office/powerpoint/2010/main" val="4969215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DKA, </a:t>
            </a:r>
            <a:r>
              <a:rPr lang="en-US" dirty="0" smtClean="0"/>
              <a:t>HHS, </a:t>
            </a:r>
            <a:r>
              <a:rPr lang="en-US" dirty="0"/>
              <a:t>or neither?</a:t>
            </a:r>
          </a:p>
        </p:txBody>
      </p:sp>
      <p:sp>
        <p:nvSpPr>
          <p:cNvPr id="3" name="Content Placeholder 2"/>
          <p:cNvSpPr>
            <a:spLocks noGrp="1"/>
          </p:cNvSpPr>
          <p:nvPr>
            <p:ph idx="1"/>
          </p:nvPr>
        </p:nvSpPr>
        <p:spPr/>
        <p:txBody>
          <a:bodyPr/>
          <a:lstStyle/>
          <a:p>
            <a:r>
              <a:rPr lang="en-US" dirty="0" smtClean="0"/>
              <a:t>47 year old with DM (on insulin)</a:t>
            </a:r>
          </a:p>
          <a:p>
            <a:r>
              <a:rPr lang="en-US" dirty="0" smtClean="0"/>
              <a:t>several days of nausea, vomiting, diarrhea, and abdominal pain</a:t>
            </a:r>
          </a:p>
          <a:p>
            <a:r>
              <a:rPr lang="en-US" dirty="0" smtClean="0"/>
              <a:t>missed insulin yesterday</a:t>
            </a:r>
          </a:p>
          <a:p>
            <a:r>
              <a:rPr lang="en-US" dirty="0"/>
              <a:t>l</a:t>
            </a:r>
            <a:r>
              <a:rPr lang="en-US" dirty="0" smtClean="0"/>
              <a:t>abs show:</a:t>
            </a:r>
            <a:endParaRPr lang="en-US" dirty="0"/>
          </a:p>
        </p:txBody>
      </p:sp>
      <p:grpSp>
        <p:nvGrpSpPr>
          <p:cNvPr id="12" name="Group 11"/>
          <p:cNvGrpSpPr/>
          <p:nvPr/>
        </p:nvGrpSpPr>
        <p:grpSpPr>
          <a:xfrm>
            <a:off x="609600" y="4267200"/>
            <a:ext cx="1905000" cy="914400"/>
            <a:chOff x="609600" y="4572000"/>
            <a:chExt cx="1905000" cy="914400"/>
          </a:xfrm>
        </p:grpSpPr>
        <p:cxnSp>
          <p:nvCxnSpPr>
            <p:cNvPr id="5" name="Straight Connector 4"/>
            <p:cNvCxnSpPr/>
            <p:nvPr/>
          </p:nvCxnSpPr>
          <p:spPr>
            <a:xfrm>
              <a:off x="11430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7526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609600" y="5029200"/>
              <a:ext cx="16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2209800" y="4572000"/>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2209800" y="5029200"/>
              <a:ext cx="304800" cy="45720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3" name="TextBox 12"/>
          <p:cNvSpPr txBox="1"/>
          <p:nvPr/>
        </p:nvSpPr>
        <p:spPr>
          <a:xfrm>
            <a:off x="609600" y="4267200"/>
            <a:ext cx="464486" cy="369332"/>
          </a:xfrm>
          <a:prstGeom prst="rect">
            <a:avLst/>
          </a:prstGeom>
          <a:noFill/>
        </p:spPr>
        <p:txBody>
          <a:bodyPr wrap="none" rtlCol="0">
            <a:spAutoFit/>
          </a:bodyPr>
          <a:lstStyle/>
          <a:p>
            <a:r>
              <a:rPr lang="en-US" dirty="0" smtClean="0"/>
              <a:t>133</a:t>
            </a:r>
            <a:endParaRPr lang="en-US" dirty="0"/>
          </a:p>
        </p:txBody>
      </p:sp>
      <p:sp>
        <p:nvSpPr>
          <p:cNvPr id="14" name="TextBox 13"/>
          <p:cNvSpPr txBox="1"/>
          <p:nvPr/>
        </p:nvSpPr>
        <p:spPr>
          <a:xfrm>
            <a:off x="609600" y="4736068"/>
            <a:ext cx="458780" cy="369332"/>
          </a:xfrm>
          <a:prstGeom prst="rect">
            <a:avLst/>
          </a:prstGeom>
          <a:noFill/>
        </p:spPr>
        <p:txBody>
          <a:bodyPr wrap="none" rtlCol="0">
            <a:spAutoFit/>
          </a:bodyPr>
          <a:lstStyle/>
          <a:p>
            <a:r>
              <a:rPr lang="en-US" dirty="0" smtClean="0"/>
              <a:t>3.5</a:t>
            </a:r>
            <a:endParaRPr lang="en-US" dirty="0"/>
          </a:p>
        </p:txBody>
      </p:sp>
      <p:sp>
        <p:nvSpPr>
          <p:cNvPr id="15" name="TextBox 14"/>
          <p:cNvSpPr txBox="1"/>
          <p:nvPr/>
        </p:nvSpPr>
        <p:spPr>
          <a:xfrm>
            <a:off x="1210439" y="4267200"/>
            <a:ext cx="494046" cy="369332"/>
          </a:xfrm>
          <a:prstGeom prst="rect">
            <a:avLst/>
          </a:prstGeom>
          <a:noFill/>
        </p:spPr>
        <p:txBody>
          <a:bodyPr wrap="none" rtlCol="0">
            <a:spAutoFit/>
          </a:bodyPr>
          <a:lstStyle/>
          <a:p>
            <a:r>
              <a:rPr lang="en-US" dirty="0" smtClean="0"/>
              <a:t>107</a:t>
            </a:r>
            <a:endParaRPr lang="en-US" dirty="0"/>
          </a:p>
        </p:txBody>
      </p:sp>
      <p:sp>
        <p:nvSpPr>
          <p:cNvPr id="16" name="TextBox 15"/>
          <p:cNvSpPr txBox="1"/>
          <p:nvPr/>
        </p:nvSpPr>
        <p:spPr>
          <a:xfrm>
            <a:off x="1246496" y="4777012"/>
            <a:ext cx="381836" cy="369332"/>
          </a:xfrm>
          <a:prstGeom prst="rect">
            <a:avLst/>
          </a:prstGeom>
          <a:noFill/>
        </p:spPr>
        <p:txBody>
          <a:bodyPr wrap="none" rtlCol="0">
            <a:spAutoFit/>
          </a:bodyPr>
          <a:lstStyle/>
          <a:p>
            <a:r>
              <a:rPr lang="en-US" dirty="0" smtClean="0"/>
              <a:t>16</a:t>
            </a:r>
            <a:endParaRPr lang="en-US" dirty="0"/>
          </a:p>
        </p:txBody>
      </p:sp>
      <p:sp>
        <p:nvSpPr>
          <p:cNvPr id="17" name="TextBox 16"/>
          <p:cNvSpPr txBox="1"/>
          <p:nvPr/>
        </p:nvSpPr>
        <p:spPr>
          <a:xfrm>
            <a:off x="1829568" y="4267200"/>
            <a:ext cx="412292" cy="369332"/>
          </a:xfrm>
          <a:prstGeom prst="rect">
            <a:avLst/>
          </a:prstGeom>
          <a:noFill/>
        </p:spPr>
        <p:txBody>
          <a:bodyPr wrap="none" rtlCol="0">
            <a:spAutoFit/>
          </a:bodyPr>
          <a:lstStyle/>
          <a:p>
            <a:r>
              <a:rPr lang="en-US" dirty="0" smtClean="0"/>
              <a:t>34</a:t>
            </a:r>
            <a:endParaRPr lang="en-US" dirty="0"/>
          </a:p>
        </p:txBody>
      </p:sp>
      <p:sp>
        <p:nvSpPr>
          <p:cNvPr id="18" name="TextBox 17"/>
          <p:cNvSpPr txBox="1"/>
          <p:nvPr/>
        </p:nvSpPr>
        <p:spPr>
          <a:xfrm>
            <a:off x="1752600" y="4778992"/>
            <a:ext cx="481222" cy="369332"/>
          </a:xfrm>
          <a:prstGeom prst="rect">
            <a:avLst/>
          </a:prstGeom>
          <a:noFill/>
        </p:spPr>
        <p:txBody>
          <a:bodyPr wrap="none" rtlCol="0">
            <a:spAutoFit/>
          </a:bodyPr>
          <a:lstStyle/>
          <a:p>
            <a:r>
              <a:rPr lang="en-US" dirty="0" smtClean="0"/>
              <a:t>2.6</a:t>
            </a:r>
            <a:endParaRPr lang="en-US" dirty="0"/>
          </a:p>
        </p:txBody>
      </p:sp>
      <p:sp>
        <p:nvSpPr>
          <p:cNvPr id="19" name="TextBox 18"/>
          <p:cNvSpPr txBox="1"/>
          <p:nvPr/>
        </p:nvSpPr>
        <p:spPr>
          <a:xfrm>
            <a:off x="2401554" y="4523096"/>
            <a:ext cx="543739" cy="369332"/>
          </a:xfrm>
          <a:prstGeom prst="rect">
            <a:avLst/>
          </a:prstGeom>
          <a:noFill/>
        </p:spPr>
        <p:txBody>
          <a:bodyPr wrap="none" rtlCol="0">
            <a:spAutoFit/>
          </a:bodyPr>
          <a:lstStyle/>
          <a:p>
            <a:r>
              <a:rPr lang="en-US" dirty="0" smtClean="0"/>
              <a:t>407</a:t>
            </a:r>
            <a:endParaRPr lang="en-US" dirty="0"/>
          </a:p>
        </p:txBody>
      </p:sp>
      <p:sp>
        <p:nvSpPr>
          <p:cNvPr id="21" name="TextBox 20"/>
          <p:cNvSpPr txBox="1"/>
          <p:nvPr/>
        </p:nvSpPr>
        <p:spPr>
          <a:xfrm>
            <a:off x="3200400" y="4419600"/>
            <a:ext cx="3054298" cy="646331"/>
          </a:xfrm>
          <a:prstGeom prst="rect">
            <a:avLst/>
          </a:prstGeom>
          <a:noFill/>
        </p:spPr>
        <p:txBody>
          <a:bodyPr wrap="none" rtlCol="0">
            <a:spAutoFit/>
          </a:bodyPr>
          <a:lstStyle/>
          <a:p>
            <a:r>
              <a:rPr lang="en-US" dirty="0" smtClean="0"/>
              <a:t>ABG: pending</a:t>
            </a:r>
          </a:p>
          <a:p>
            <a:r>
              <a:rPr lang="en-US" dirty="0" smtClean="0"/>
              <a:t>UA: SpGrav 1.024, 1+ ketones</a:t>
            </a:r>
            <a:endParaRPr lang="en-US" dirty="0"/>
          </a:p>
        </p:txBody>
      </p:sp>
      <p:sp>
        <p:nvSpPr>
          <p:cNvPr id="7" name="Oval 6"/>
          <p:cNvSpPr/>
          <p:nvPr/>
        </p:nvSpPr>
        <p:spPr>
          <a:xfrm>
            <a:off x="1246496" y="4778992"/>
            <a:ext cx="381836" cy="3693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0" name="Straight Arrow Connector 19"/>
          <p:cNvCxnSpPr/>
          <p:nvPr/>
        </p:nvCxnSpPr>
        <p:spPr>
          <a:xfrm>
            <a:off x="1437414" y="5150281"/>
            <a:ext cx="0" cy="3380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609600" y="5498068"/>
            <a:ext cx="4990277" cy="369332"/>
          </a:xfrm>
          <a:prstGeom prst="rect">
            <a:avLst/>
          </a:prstGeom>
          <a:noFill/>
          <a:ln>
            <a:solidFill>
              <a:schemeClr val="tx1"/>
            </a:solidFill>
          </a:ln>
        </p:spPr>
        <p:txBody>
          <a:bodyPr wrap="none" rtlCol="0">
            <a:spAutoFit/>
          </a:bodyPr>
          <a:lstStyle/>
          <a:p>
            <a:r>
              <a:rPr lang="en-US" dirty="0" smtClean="0"/>
              <a:t>Bicarbonate: Low </a:t>
            </a:r>
            <a:r>
              <a:rPr lang="en-US" dirty="0" smtClean="0">
                <a:sym typeface="Wingdings" pitchFamily="2" charset="2"/>
              </a:rPr>
              <a:t> </a:t>
            </a:r>
            <a:r>
              <a:rPr lang="en-US" dirty="0" smtClean="0"/>
              <a:t>Metabolic Acidosis Present</a:t>
            </a:r>
            <a:endParaRPr lang="en-US" dirty="0"/>
          </a:p>
        </p:txBody>
      </p:sp>
      <p:sp>
        <p:nvSpPr>
          <p:cNvPr id="23" name="TextBox 22"/>
          <p:cNvSpPr txBox="1"/>
          <p:nvPr/>
        </p:nvSpPr>
        <p:spPr>
          <a:xfrm>
            <a:off x="609600" y="5955268"/>
            <a:ext cx="4284058" cy="369332"/>
          </a:xfrm>
          <a:prstGeom prst="rect">
            <a:avLst/>
          </a:prstGeom>
          <a:noFill/>
          <a:ln>
            <a:solidFill>
              <a:schemeClr val="tx1"/>
            </a:solidFill>
          </a:ln>
        </p:spPr>
        <p:txBody>
          <a:bodyPr wrap="none" rtlCol="0">
            <a:spAutoFit/>
          </a:bodyPr>
          <a:lstStyle/>
          <a:p>
            <a:r>
              <a:rPr lang="en-US" dirty="0" smtClean="0"/>
              <a:t>Anion Gap: 133 – (107 + 16) = 10 </a:t>
            </a:r>
            <a:r>
              <a:rPr lang="en-US" dirty="0" smtClean="0">
                <a:sym typeface="Wingdings" pitchFamily="2" charset="2"/>
              </a:rPr>
              <a:t> Absent</a:t>
            </a:r>
            <a:endParaRPr lang="en-US" dirty="0"/>
          </a:p>
        </p:txBody>
      </p:sp>
      <p:sp>
        <p:nvSpPr>
          <p:cNvPr id="24" name="7-Point Star 23"/>
          <p:cNvSpPr/>
          <p:nvPr/>
        </p:nvSpPr>
        <p:spPr>
          <a:xfrm>
            <a:off x="4495800" y="3048000"/>
            <a:ext cx="4382323" cy="1817132"/>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rgbClr val="FFFF00"/>
                </a:solidFill>
              </a:rPr>
              <a:t>NEITHER</a:t>
            </a:r>
            <a:endParaRPr lang="en-US" sz="4000" dirty="0">
              <a:solidFill>
                <a:srgbClr val="FFFF00"/>
              </a:solidFill>
            </a:endParaRPr>
          </a:p>
        </p:txBody>
      </p:sp>
      <p:sp>
        <p:nvSpPr>
          <p:cNvPr id="25" name="TextBox 24"/>
          <p:cNvSpPr txBox="1"/>
          <p:nvPr/>
        </p:nvSpPr>
        <p:spPr>
          <a:xfrm>
            <a:off x="631334" y="6412468"/>
            <a:ext cx="6385081" cy="369332"/>
          </a:xfrm>
          <a:prstGeom prst="rect">
            <a:avLst/>
          </a:prstGeom>
          <a:noFill/>
          <a:ln>
            <a:solidFill>
              <a:schemeClr val="tx1"/>
            </a:solidFill>
          </a:ln>
        </p:spPr>
        <p:txBody>
          <a:bodyPr wrap="none" rtlCol="0">
            <a:spAutoFit/>
          </a:bodyPr>
          <a:lstStyle/>
          <a:p>
            <a:r>
              <a:rPr lang="en-US" dirty="0" smtClean="0"/>
              <a:t>Serum Osmoles: (133 x 2) + (34/2.8) + (407/18) = 301 </a:t>
            </a:r>
            <a:r>
              <a:rPr lang="en-US" dirty="0" smtClean="0">
                <a:sym typeface="Wingdings" pitchFamily="2" charset="2"/>
              </a:rPr>
              <a:t> Normal</a:t>
            </a:r>
            <a:endParaRPr lang="en-US" dirty="0"/>
          </a:p>
        </p:txBody>
      </p:sp>
    </p:spTree>
    <p:extLst>
      <p:ext uri="{BB962C8B-B14F-4D97-AF65-F5344CB8AC3E}">
        <p14:creationId xmlns:p14="http://schemas.microsoft.com/office/powerpoint/2010/main" val="40654343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2" grpId="0" animBg="1"/>
      <p:bldP spid="23" grpId="0" animBg="1"/>
      <p:bldP spid="24" grpId="0" animBg="1"/>
      <p:bldP spid="2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DKA, </a:t>
            </a:r>
            <a:r>
              <a:rPr lang="en-US" dirty="0" smtClean="0"/>
              <a:t>HHS, </a:t>
            </a:r>
            <a:r>
              <a:rPr lang="en-US" dirty="0"/>
              <a:t>or neither?</a:t>
            </a:r>
          </a:p>
        </p:txBody>
      </p:sp>
      <p:sp>
        <p:nvSpPr>
          <p:cNvPr id="3" name="Content Placeholder 2"/>
          <p:cNvSpPr>
            <a:spLocks noGrp="1"/>
          </p:cNvSpPr>
          <p:nvPr>
            <p:ph idx="1"/>
          </p:nvPr>
        </p:nvSpPr>
        <p:spPr/>
        <p:txBody>
          <a:bodyPr/>
          <a:lstStyle/>
          <a:p>
            <a:r>
              <a:rPr lang="en-US" dirty="0" smtClean="0"/>
              <a:t>24 year old with DM (on insulin)</a:t>
            </a:r>
          </a:p>
          <a:p>
            <a:r>
              <a:rPr lang="en-US" dirty="0" smtClean="0"/>
              <a:t>several days of nausea, vomiting, diarrhea, and abdominal pain</a:t>
            </a:r>
          </a:p>
          <a:p>
            <a:r>
              <a:rPr lang="en-US" dirty="0" smtClean="0"/>
              <a:t>missed insulin yesterday</a:t>
            </a:r>
          </a:p>
          <a:p>
            <a:r>
              <a:rPr lang="en-US" dirty="0"/>
              <a:t>l</a:t>
            </a:r>
            <a:r>
              <a:rPr lang="en-US" dirty="0" smtClean="0"/>
              <a:t>abs show:</a:t>
            </a:r>
            <a:endParaRPr lang="en-US" dirty="0"/>
          </a:p>
        </p:txBody>
      </p:sp>
      <p:grpSp>
        <p:nvGrpSpPr>
          <p:cNvPr id="12" name="Group 11"/>
          <p:cNvGrpSpPr/>
          <p:nvPr/>
        </p:nvGrpSpPr>
        <p:grpSpPr>
          <a:xfrm>
            <a:off x="609600" y="4308225"/>
            <a:ext cx="1905000" cy="914400"/>
            <a:chOff x="609600" y="4572000"/>
            <a:chExt cx="1905000" cy="914400"/>
          </a:xfrm>
        </p:grpSpPr>
        <p:cxnSp>
          <p:nvCxnSpPr>
            <p:cNvPr id="5" name="Straight Connector 4"/>
            <p:cNvCxnSpPr/>
            <p:nvPr/>
          </p:nvCxnSpPr>
          <p:spPr>
            <a:xfrm>
              <a:off x="11430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7526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609600" y="5029200"/>
              <a:ext cx="16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2209800" y="4572000"/>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2209800" y="5029200"/>
              <a:ext cx="304800" cy="45720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3" name="TextBox 12"/>
          <p:cNvSpPr txBox="1"/>
          <p:nvPr/>
        </p:nvSpPr>
        <p:spPr>
          <a:xfrm>
            <a:off x="609600" y="4308225"/>
            <a:ext cx="485389" cy="369332"/>
          </a:xfrm>
          <a:prstGeom prst="rect">
            <a:avLst/>
          </a:prstGeom>
          <a:noFill/>
        </p:spPr>
        <p:txBody>
          <a:bodyPr wrap="none" rtlCol="0">
            <a:spAutoFit/>
          </a:bodyPr>
          <a:lstStyle/>
          <a:p>
            <a:r>
              <a:rPr lang="en-US" dirty="0" smtClean="0"/>
              <a:t>136</a:t>
            </a:r>
            <a:endParaRPr lang="en-US" dirty="0"/>
          </a:p>
        </p:txBody>
      </p:sp>
      <p:sp>
        <p:nvSpPr>
          <p:cNvPr id="14" name="TextBox 13"/>
          <p:cNvSpPr txBox="1"/>
          <p:nvPr/>
        </p:nvSpPr>
        <p:spPr>
          <a:xfrm>
            <a:off x="609600" y="4777093"/>
            <a:ext cx="458780" cy="369332"/>
          </a:xfrm>
          <a:prstGeom prst="rect">
            <a:avLst/>
          </a:prstGeom>
          <a:noFill/>
        </p:spPr>
        <p:txBody>
          <a:bodyPr wrap="none" rtlCol="0">
            <a:spAutoFit/>
          </a:bodyPr>
          <a:lstStyle/>
          <a:p>
            <a:r>
              <a:rPr lang="en-US" dirty="0" smtClean="0"/>
              <a:t>3.5</a:t>
            </a:r>
            <a:endParaRPr lang="en-US" dirty="0"/>
          </a:p>
        </p:txBody>
      </p:sp>
      <p:sp>
        <p:nvSpPr>
          <p:cNvPr id="15" name="TextBox 14"/>
          <p:cNvSpPr txBox="1"/>
          <p:nvPr/>
        </p:nvSpPr>
        <p:spPr>
          <a:xfrm>
            <a:off x="1210439" y="4308225"/>
            <a:ext cx="419154" cy="369332"/>
          </a:xfrm>
          <a:prstGeom prst="rect">
            <a:avLst/>
          </a:prstGeom>
          <a:noFill/>
        </p:spPr>
        <p:txBody>
          <a:bodyPr wrap="none" rtlCol="0">
            <a:spAutoFit/>
          </a:bodyPr>
          <a:lstStyle/>
          <a:p>
            <a:r>
              <a:rPr lang="en-US" dirty="0" smtClean="0"/>
              <a:t>95</a:t>
            </a:r>
            <a:endParaRPr lang="en-US" dirty="0"/>
          </a:p>
        </p:txBody>
      </p:sp>
      <p:sp>
        <p:nvSpPr>
          <p:cNvPr id="16" name="TextBox 15"/>
          <p:cNvSpPr txBox="1"/>
          <p:nvPr/>
        </p:nvSpPr>
        <p:spPr>
          <a:xfrm>
            <a:off x="1246496" y="4818037"/>
            <a:ext cx="402482" cy="369332"/>
          </a:xfrm>
          <a:prstGeom prst="rect">
            <a:avLst/>
          </a:prstGeom>
          <a:noFill/>
        </p:spPr>
        <p:txBody>
          <a:bodyPr wrap="none" rtlCol="0">
            <a:spAutoFit/>
          </a:bodyPr>
          <a:lstStyle/>
          <a:p>
            <a:r>
              <a:rPr lang="en-US" dirty="0" smtClean="0"/>
              <a:t>25</a:t>
            </a:r>
            <a:endParaRPr lang="en-US" dirty="0"/>
          </a:p>
        </p:txBody>
      </p:sp>
      <p:sp>
        <p:nvSpPr>
          <p:cNvPr id="17" name="TextBox 16"/>
          <p:cNvSpPr txBox="1"/>
          <p:nvPr/>
        </p:nvSpPr>
        <p:spPr>
          <a:xfrm>
            <a:off x="1829568" y="4308225"/>
            <a:ext cx="362407" cy="369332"/>
          </a:xfrm>
          <a:prstGeom prst="rect">
            <a:avLst/>
          </a:prstGeom>
          <a:noFill/>
        </p:spPr>
        <p:txBody>
          <a:bodyPr wrap="none" rtlCol="0">
            <a:spAutoFit/>
          </a:bodyPr>
          <a:lstStyle/>
          <a:p>
            <a:r>
              <a:rPr lang="en-US" dirty="0" smtClean="0"/>
              <a:t>15</a:t>
            </a:r>
            <a:endParaRPr lang="en-US" dirty="0"/>
          </a:p>
        </p:txBody>
      </p:sp>
      <p:sp>
        <p:nvSpPr>
          <p:cNvPr id="18" name="TextBox 17"/>
          <p:cNvSpPr txBox="1"/>
          <p:nvPr/>
        </p:nvSpPr>
        <p:spPr>
          <a:xfrm>
            <a:off x="1781478" y="4820017"/>
            <a:ext cx="428322" cy="369332"/>
          </a:xfrm>
          <a:prstGeom prst="rect">
            <a:avLst/>
          </a:prstGeom>
          <a:noFill/>
        </p:spPr>
        <p:txBody>
          <a:bodyPr wrap="none" rtlCol="0">
            <a:spAutoFit/>
          </a:bodyPr>
          <a:lstStyle/>
          <a:p>
            <a:r>
              <a:rPr lang="en-US" dirty="0" smtClean="0"/>
              <a:t>1.2</a:t>
            </a:r>
            <a:endParaRPr lang="en-US" dirty="0"/>
          </a:p>
        </p:txBody>
      </p:sp>
      <p:sp>
        <p:nvSpPr>
          <p:cNvPr id="19" name="TextBox 18"/>
          <p:cNvSpPr txBox="1"/>
          <p:nvPr/>
        </p:nvSpPr>
        <p:spPr>
          <a:xfrm>
            <a:off x="2401554" y="4564121"/>
            <a:ext cx="527067" cy="369332"/>
          </a:xfrm>
          <a:prstGeom prst="rect">
            <a:avLst/>
          </a:prstGeom>
          <a:noFill/>
        </p:spPr>
        <p:txBody>
          <a:bodyPr wrap="none" rtlCol="0">
            <a:spAutoFit/>
          </a:bodyPr>
          <a:lstStyle/>
          <a:p>
            <a:r>
              <a:rPr lang="en-US" dirty="0" smtClean="0"/>
              <a:t>392</a:t>
            </a:r>
            <a:endParaRPr lang="en-US" dirty="0"/>
          </a:p>
        </p:txBody>
      </p:sp>
      <p:sp>
        <p:nvSpPr>
          <p:cNvPr id="21" name="TextBox 20"/>
          <p:cNvSpPr txBox="1"/>
          <p:nvPr/>
        </p:nvSpPr>
        <p:spPr>
          <a:xfrm>
            <a:off x="3200400" y="4536825"/>
            <a:ext cx="3063916" cy="646331"/>
          </a:xfrm>
          <a:prstGeom prst="rect">
            <a:avLst/>
          </a:prstGeom>
          <a:noFill/>
        </p:spPr>
        <p:txBody>
          <a:bodyPr wrap="none" rtlCol="0">
            <a:spAutoFit/>
          </a:bodyPr>
          <a:lstStyle/>
          <a:p>
            <a:r>
              <a:rPr lang="en-US" dirty="0" smtClean="0"/>
              <a:t>ABG: 7.38/38/95/25/99% RA</a:t>
            </a:r>
          </a:p>
          <a:p>
            <a:r>
              <a:rPr lang="en-US" dirty="0" smtClean="0"/>
              <a:t>UA: SpGrav 1.024, 3+ ketones</a:t>
            </a:r>
          </a:p>
        </p:txBody>
      </p:sp>
      <p:sp>
        <p:nvSpPr>
          <p:cNvPr id="23" name="Oval 22"/>
          <p:cNvSpPr/>
          <p:nvPr/>
        </p:nvSpPr>
        <p:spPr>
          <a:xfrm>
            <a:off x="1246496" y="4820017"/>
            <a:ext cx="381836" cy="3693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4" name="Straight Arrow Connector 23"/>
          <p:cNvCxnSpPr/>
          <p:nvPr/>
        </p:nvCxnSpPr>
        <p:spPr>
          <a:xfrm>
            <a:off x="1437414" y="5189349"/>
            <a:ext cx="0" cy="3380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609600" y="5554721"/>
            <a:ext cx="5558060" cy="369332"/>
          </a:xfrm>
          <a:prstGeom prst="rect">
            <a:avLst/>
          </a:prstGeom>
          <a:noFill/>
          <a:ln>
            <a:solidFill>
              <a:schemeClr val="tx1"/>
            </a:solidFill>
          </a:ln>
        </p:spPr>
        <p:txBody>
          <a:bodyPr wrap="none" rtlCol="0">
            <a:spAutoFit/>
          </a:bodyPr>
          <a:lstStyle/>
          <a:p>
            <a:r>
              <a:rPr lang="en-US" dirty="0" smtClean="0"/>
              <a:t>Bicarbonate: Normal </a:t>
            </a:r>
            <a:r>
              <a:rPr lang="en-US" dirty="0" smtClean="0">
                <a:sym typeface="Wingdings" pitchFamily="2" charset="2"/>
              </a:rPr>
              <a:t> </a:t>
            </a:r>
            <a:r>
              <a:rPr lang="en-US" dirty="0" smtClean="0"/>
              <a:t>Metabolic Acidosis Absent (?)</a:t>
            </a:r>
            <a:endParaRPr lang="en-US" dirty="0"/>
          </a:p>
        </p:txBody>
      </p:sp>
      <p:sp>
        <p:nvSpPr>
          <p:cNvPr id="26" name="TextBox 25"/>
          <p:cNvSpPr txBox="1"/>
          <p:nvPr/>
        </p:nvSpPr>
        <p:spPr>
          <a:xfrm>
            <a:off x="609600" y="5996293"/>
            <a:ext cx="4300408" cy="369332"/>
          </a:xfrm>
          <a:prstGeom prst="rect">
            <a:avLst/>
          </a:prstGeom>
          <a:noFill/>
          <a:ln>
            <a:solidFill>
              <a:schemeClr val="tx1"/>
            </a:solidFill>
          </a:ln>
        </p:spPr>
        <p:txBody>
          <a:bodyPr wrap="none" rtlCol="0">
            <a:spAutoFit/>
          </a:bodyPr>
          <a:lstStyle/>
          <a:p>
            <a:r>
              <a:rPr lang="en-US" dirty="0" smtClean="0"/>
              <a:t>Anion Gap: 136 – (95 + 25) = 16 </a:t>
            </a:r>
            <a:r>
              <a:rPr lang="en-US" dirty="0" smtClean="0">
                <a:sym typeface="Wingdings" pitchFamily="2" charset="2"/>
              </a:rPr>
              <a:t> Present</a:t>
            </a:r>
            <a:endParaRPr lang="en-US" dirty="0"/>
          </a:p>
        </p:txBody>
      </p:sp>
      <p:sp>
        <p:nvSpPr>
          <p:cNvPr id="27" name="7-Point Star 26"/>
          <p:cNvSpPr/>
          <p:nvPr/>
        </p:nvSpPr>
        <p:spPr>
          <a:xfrm>
            <a:off x="5867400" y="2971800"/>
            <a:ext cx="2971800" cy="2454028"/>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rgbClr val="FFFF00"/>
                </a:solidFill>
              </a:rPr>
              <a:t>DKA</a:t>
            </a:r>
            <a:endParaRPr lang="en-US" sz="4000" dirty="0">
              <a:solidFill>
                <a:srgbClr val="FFFF00"/>
              </a:solidFill>
            </a:endParaRPr>
          </a:p>
        </p:txBody>
      </p:sp>
      <p:sp>
        <p:nvSpPr>
          <p:cNvPr id="28" name="TextBox 27"/>
          <p:cNvSpPr txBox="1"/>
          <p:nvPr/>
        </p:nvSpPr>
        <p:spPr>
          <a:xfrm>
            <a:off x="631334" y="6435913"/>
            <a:ext cx="6339428" cy="369332"/>
          </a:xfrm>
          <a:prstGeom prst="rect">
            <a:avLst/>
          </a:prstGeom>
          <a:noFill/>
          <a:ln>
            <a:solidFill>
              <a:schemeClr val="tx1"/>
            </a:solidFill>
          </a:ln>
        </p:spPr>
        <p:txBody>
          <a:bodyPr wrap="none" rtlCol="0">
            <a:spAutoFit/>
          </a:bodyPr>
          <a:lstStyle/>
          <a:p>
            <a:r>
              <a:rPr lang="en-US" dirty="0" smtClean="0"/>
              <a:t>Serum Osmoles: (136 x 2) + (15/2.8) + (392/18) = 299 </a:t>
            </a:r>
            <a:r>
              <a:rPr lang="en-US" dirty="0" smtClean="0">
                <a:sym typeface="Wingdings" pitchFamily="2" charset="2"/>
              </a:rPr>
              <a:t> Normal</a:t>
            </a:r>
            <a:endParaRPr lang="en-US" dirty="0"/>
          </a:p>
        </p:txBody>
      </p:sp>
    </p:spTree>
    <p:extLst>
      <p:ext uri="{BB962C8B-B14F-4D97-AF65-F5344CB8AC3E}">
        <p14:creationId xmlns:p14="http://schemas.microsoft.com/office/powerpoint/2010/main" val="7498256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5" grpId="0" animBg="1"/>
      <p:bldP spid="26" grpId="0" animBg="1"/>
      <p:bldP spid="27" grpId="0" animBg="1"/>
      <p:bldP spid="2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p:cNvGrpSpPr/>
          <p:nvPr/>
        </p:nvGrpSpPr>
        <p:grpSpPr>
          <a:xfrm>
            <a:off x="609600" y="4308225"/>
            <a:ext cx="1905000" cy="914400"/>
            <a:chOff x="609600" y="4572000"/>
            <a:chExt cx="1905000" cy="914400"/>
          </a:xfrm>
        </p:grpSpPr>
        <p:cxnSp>
          <p:nvCxnSpPr>
            <p:cNvPr id="39" name="Straight Connector 38"/>
            <p:cNvCxnSpPr/>
            <p:nvPr/>
          </p:nvCxnSpPr>
          <p:spPr>
            <a:xfrm>
              <a:off x="11430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7526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609600" y="5029200"/>
              <a:ext cx="16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H="1">
              <a:off x="2209800" y="4572000"/>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flipV="1">
              <a:off x="2209800" y="5029200"/>
              <a:ext cx="304800" cy="45720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dirty="0"/>
              <a:t>DKA, </a:t>
            </a:r>
            <a:r>
              <a:rPr lang="en-US" dirty="0" smtClean="0"/>
              <a:t>HHS, </a:t>
            </a:r>
            <a:r>
              <a:rPr lang="en-US" dirty="0"/>
              <a:t>or neither?</a:t>
            </a:r>
          </a:p>
        </p:txBody>
      </p:sp>
      <p:sp>
        <p:nvSpPr>
          <p:cNvPr id="3" name="Content Placeholder 2"/>
          <p:cNvSpPr>
            <a:spLocks noGrp="1"/>
          </p:cNvSpPr>
          <p:nvPr>
            <p:ph idx="1"/>
          </p:nvPr>
        </p:nvSpPr>
        <p:spPr>
          <a:xfrm>
            <a:off x="457200" y="1676400"/>
            <a:ext cx="8229600" cy="4648200"/>
          </a:xfrm>
        </p:spPr>
        <p:txBody>
          <a:bodyPr/>
          <a:lstStyle/>
          <a:p>
            <a:r>
              <a:rPr lang="en-US" dirty="0" smtClean="0"/>
              <a:t>81 year old SNF resident with DM (diet-controlled), aflutter, CAD, HTN</a:t>
            </a:r>
          </a:p>
          <a:p>
            <a:r>
              <a:rPr lang="en-US" dirty="0"/>
              <a:t>referred to ED from SNF for chest pain, mental status change, and low BP</a:t>
            </a:r>
          </a:p>
          <a:p>
            <a:r>
              <a:rPr lang="en-US" dirty="0" smtClean="0"/>
              <a:t>EKG shows rapid a-fib (rate and pain resolve with IVF)</a:t>
            </a:r>
          </a:p>
          <a:p>
            <a:r>
              <a:rPr lang="en-US" dirty="0" smtClean="0"/>
              <a:t>labs </a:t>
            </a:r>
            <a:r>
              <a:rPr lang="en-US" dirty="0"/>
              <a:t>show</a:t>
            </a:r>
            <a:r>
              <a:rPr lang="en-US" dirty="0" smtClean="0"/>
              <a:t>:</a:t>
            </a:r>
            <a:endParaRPr lang="en-US" dirty="0"/>
          </a:p>
        </p:txBody>
      </p:sp>
      <p:sp>
        <p:nvSpPr>
          <p:cNvPr id="17" name="Oval 16"/>
          <p:cNvSpPr/>
          <p:nvPr/>
        </p:nvSpPr>
        <p:spPr>
          <a:xfrm>
            <a:off x="1254370" y="4812268"/>
            <a:ext cx="381836" cy="3693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p:cNvSpPr/>
          <p:nvPr/>
        </p:nvSpPr>
        <p:spPr>
          <a:xfrm>
            <a:off x="3733800" y="4583668"/>
            <a:ext cx="1273362" cy="369332"/>
          </a:xfrm>
          <a:prstGeom prst="rect">
            <a:avLst/>
          </a:prstGeom>
        </p:spPr>
        <p:txBody>
          <a:bodyPr wrap="none">
            <a:spAutoFit/>
          </a:bodyPr>
          <a:lstStyle/>
          <a:p>
            <a:r>
              <a:rPr lang="en-US" dirty="0"/>
              <a:t>Lactate 4</a:t>
            </a:r>
            <a:r>
              <a:rPr lang="en-US" dirty="0" smtClean="0"/>
              <a:t>.0</a:t>
            </a:r>
            <a:endParaRPr lang="en-US" dirty="0"/>
          </a:p>
        </p:txBody>
      </p:sp>
      <p:sp>
        <p:nvSpPr>
          <p:cNvPr id="44" name="TextBox 43"/>
          <p:cNvSpPr txBox="1"/>
          <p:nvPr/>
        </p:nvSpPr>
        <p:spPr>
          <a:xfrm>
            <a:off x="609600" y="4308225"/>
            <a:ext cx="437940" cy="369332"/>
          </a:xfrm>
          <a:prstGeom prst="rect">
            <a:avLst/>
          </a:prstGeom>
          <a:noFill/>
        </p:spPr>
        <p:txBody>
          <a:bodyPr wrap="none" rtlCol="0">
            <a:spAutoFit/>
          </a:bodyPr>
          <a:lstStyle/>
          <a:p>
            <a:r>
              <a:rPr lang="en-US" dirty="0" smtClean="0"/>
              <a:t>151</a:t>
            </a:r>
            <a:endParaRPr lang="en-US" dirty="0"/>
          </a:p>
        </p:txBody>
      </p:sp>
      <p:sp>
        <p:nvSpPr>
          <p:cNvPr id="45" name="TextBox 44"/>
          <p:cNvSpPr txBox="1"/>
          <p:nvPr/>
        </p:nvSpPr>
        <p:spPr>
          <a:xfrm>
            <a:off x="609600" y="4777093"/>
            <a:ext cx="474810" cy="369332"/>
          </a:xfrm>
          <a:prstGeom prst="rect">
            <a:avLst/>
          </a:prstGeom>
          <a:noFill/>
        </p:spPr>
        <p:txBody>
          <a:bodyPr wrap="none" rtlCol="0">
            <a:spAutoFit/>
          </a:bodyPr>
          <a:lstStyle/>
          <a:p>
            <a:r>
              <a:rPr lang="en-US" dirty="0" smtClean="0"/>
              <a:t>3.6</a:t>
            </a:r>
            <a:endParaRPr lang="en-US" dirty="0"/>
          </a:p>
        </p:txBody>
      </p:sp>
      <p:sp>
        <p:nvSpPr>
          <p:cNvPr id="47" name="TextBox 46"/>
          <p:cNvSpPr txBox="1"/>
          <p:nvPr/>
        </p:nvSpPr>
        <p:spPr>
          <a:xfrm>
            <a:off x="1234698" y="4818037"/>
            <a:ext cx="421910" cy="369332"/>
          </a:xfrm>
          <a:prstGeom prst="rect">
            <a:avLst/>
          </a:prstGeom>
          <a:noFill/>
        </p:spPr>
        <p:txBody>
          <a:bodyPr wrap="none" rtlCol="0">
            <a:spAutoFit/>
          </a:bodyPr>
          <a:lstStyle/>
          <a:p>
            <a:r>
              <a:rPr lang="en-US" dirty="0" smtClean="0"/>
              <a:t>26</a:t>
            </a:r>
            <a:endParaRPr lang="en-US" dirty="0"/>
          </a:p>
        </p:txBody>
      </p:sp>
      <p:sp>
        <p:nvSpPr>
          <p:cNvPr id="46" name="TextBox 45"/>
          <p:cNvSpPr txBox="1"/>
          <p:nvPr/>
        </p:nvSpPr>
        <p:spPr>
          <a:xfrm>
            <a:off x="1210439" y="4308225"/>
            <a:ext cx="401072" cy="369332"/>
          </a:xfrm>
          <a:prstGeom prst="rect">
            <a:avLst/>
          </a:prstGeom>
          <a:noFill/>
        </p:spPr>
        <p:txBody>
          <a:bodyPr wrap="none" rtlCol="0">
            <a:spAutoFit/>
          </a:bodyPr>
          <a:lstStyle/>
          <a:p>
            <a:r>
              <a:rPr lang="en-US" dirty="0" smtClean="0"/>
              <a:t>111</a:t>
            </a:r>
            <a:endParaRPr lang="en-US" dirty="0"/>
          </a:p>
        </p:txBody>
      </p:sp>
      <p:sp>
        <p:nvSpPr>
          <p:cNvPr id="48" name="TextBox 47"/>
          <p:cNvSpPr txBox="1"/>
          <p:nvPr/>
        </p:nvSpPr>
        <p:spPr>
          <a:xfrm>
            <a:off x="1829568" y="4308225"/>
            <a:ext cx="417550" cy="369332"/>
          </a:xfrm>
          <a:prstGeom prst="rect">
            <a:avLst/>
          </a:prstGeom>
          <a:noFill/>
        </p:spPr>
        <p:txBody>
          <a:bodyPr wrap="none" rtlCol="0">
            <a:spAutoFit/>
          </a:bodyPr>
          <a:lstStyle/>
          <a:p>
            <a:r>
              <a:rPr lang="en-US" dirty="0" smtClean="0"/>
              <a:t>65</a:t>
            </a:r>
            <a:endParaRPr lang="en-US" dirty="0"/>
          </a:p>
        </p:txBody>
      </p:sp>
      <p:sp>
        <p:nvSpPr>
          <p:cNvPr id="49" name="TextBox 48"/>
          <p:cNvSpPr txBox="1"/>
          <p:nvPr/>
        </p:nvSpPr>
        <p:spPr>
          <a:xfrm>
            <a:off x="1781478" y="4820017"/>
            <a:ext cx="441146" cy="369332"/>
          </a:xfrm>
          <a:prstGeom prst="rect">
            <a:avLst/>
          </a:prstGeom>
          <a:noFill/>
        </p:spPr>
        <p:txBody>
          <a:bodyPr wrap="none" rtlCol="0">
            <a:spAutoFit/>
          </a:bodyPr>
          <a:lstStyle/>
          <a:p>
            <a:r>
              <a:rPr lang="en-US" dirty="0" smtClean="0"/>
              <a:t>1.6</a:t>
            </a:r>
            <a:endParaRPr lang="en-US" dirty="0"/>
          </a:p>
        </p:txBody>
      </p:sp>
      <p:sp>
        <p:nvSpPr>
          <p:cNvPr id="50" name="TextBox 49"/>
          <p:cNvSpPr txBox="1"/>
          <p:nvPr/>
        </p:nvSpPr>
        <p:spPr>
          <a:xfrm>
            <a:off x="2401554" y="4564121"/>
            <a:ext cx="509627" cy="369332"/>
          </a:xfrm>
          <a:prstGeom prst="rect">
            <a:avLst/>
          </a:prstGeom>
          <a:noFill/>
        </p:spPr>
        <p:txBody>
          <a:bodyPr wrap="none" rtlCol="0">
            <a:spAutoFit/>
          </a:bodyPr>
          <a:lstStyle/>
          <a:p>
            <a:r>
              <a:rPr lang="en-US" dirty="0" smtClean="0"/>
              <a:t>916</a:t>
            </a:r>
            <a:endParaRPr lang="en-US" dirty="0"/>
          </a:p>
        </p:txBody>
      </p:sp>
      <p:cxnSp>
        <p:nvCxnSpPr>
          <p:cNvPr id="51" name="Straight Arrow Connector 50"/>
          <p:cNvCxnSpPr/>
          <p:nvPr/>
        </p:nvCxnSpPr>
        <p:spPr>
          <a:xfrm>
            <a:off x="1437414" y="5189349"/>
            <a:ext cx="0" cy="3380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609600" y="5554721"/>
            <a:ext cx="5558060" cy="369332"/>
          </a:xfrm>
          <a:prstGeom prst="rect">
            <a:avLst/>
          </a:prstGeom>
          <a:noFill/>
          <a:ln>
            <a:solidFill>
              <a:schemeClr val="tx1"/>
            </a:solidFill>
          </a:ln>
        </p:spPr>
        <p:txBody>
          <a:bodyPr wrap="none" rtlCol="0">
            <a:spAutoFit/>
          </a:bodyPr>
          <a:lstStyle/>
          <a:p>
            <a:r>
              <a:rPr lang="en-US" dirty="0" smtClean="0"/>
              <a:t>Bicarbonate: Normal </a:t>
            </a:r>
            <a:r>
              <a:rPr lang="en-US" dirty="0" smtClean="0">
                <a:sym typeface="Wingdings" pitchFamily="2" charset="2"/>
              </a:rPr>
              <a:t> </a:t>
            </a:r>
            <a:r>
              <a:rPr lang="en-US" dirty="0" smtClean="0"/>
              <a:t>Metabolic Acidosis Absent (?)</a:t>
            </a:r>
            <a:endParaRPr lang="en-US" dirty="0"/>
          </a:p>
        </p:txBody>
      </p:sp>
      <p:sp>
        <p:nvSpPr>
          <p:cNvPr id="53" name="TextBox 52"/>
          <p:cNvSpPr txBox="1"/>
          <p:nvPr/>
        </p:nvSpPr>
        <p:spPr>
          <a:xfrm>
            <a:off x="609600" y="5996293"/>
            <a:ext cx="4251100" cy="369332"/>
          </a:xfrm>
          <a:prstGeom prst="rect">
            <a:avLst/>
          </a:prstGeom>
          <a:noFill/>
          <a:ln>
            <a:solidFill>
              <a:schemeClr val="tx1"/>
            </a:solidFill>
          </a:ln>
        </p:spPr>
        <p:txBody>
          <a:bodyPr wrap="none" rtlCol="0">
            <a:spAutoFit/>
          </a:bodyPr>
          <a:lstStyle/>
          <a:p>
            <a:r>
              <a:rPr lang="en-US" dirty="0" smtClean="0"/>
              <a:t>Anion Gap: 151 – (111 + 26) = 14 </a:t>
            </a:r>
            <a:r>
              <a:rPr lang="en-US" dirty="0" smtClean="0">
                <a:sym typeface="Wingdings" pitchFamily="2" charset="2"/>
              </a:rPr>
              <a:t> Present</a:t>
            </a:r>
            <a:endParaRPr lang="en-US" dirty="0"/>
          </a:p>
        </p:txBody>
      </p:sp>
      <p:sp>
        <p:nvSpPr>
          <p:cNvPr id="54" name="TextBox 53"/>
          <p:cNvSpPr txBox="1"/>
          <p:nvPr/>
        </p:nvSpPr>
        <p:spPr>
          <a:xfrm>
            <a:off x="631334" y="6435913"/>
            <a:ext cx="6083717" cy="369332"/>
          </a:xfrm>
          <a:prstGeom prst="rect">
            <a:avLst/>
          </a:prstGeom>
          <a:noFill/>
          <a:ln>
            <a:solidFill>
              <a:schemeClr val="tx1"/>
            </a:solidFill>
          </a:ln>
        </p:spPr>
        <p:txBody>
          <a:bodyPr wrap="none" rtlCol="0">
            <a:spAutoFit/>
          </a:bodyPr>
          <a:lstStyle/>
          <a:p>
            <a:r>
              <a:rPr lang="en-US" dirty="0" smtClean="0"/>
              <a:t>Serum Osmoles: (151 x 2) + (65/2.8) + (916/18) = 376 </a:t>
            </a:r>
            <a:r>
              <a:rPr lang="en-US" dirty="0" smtClean="0">
                <a:sym typeface="Wingdings" pitchFamily="2" charset="2"/>
              </a:rPr>
              <a:t> High</a:t>
            </a:r>
            <a:endParaRPr lang="en-US" dirty="0"/>
          </a:p>
        </p:txBody>
      </p:sp>
      <p:sp>
        <p:nvSpPr>
          <p:cNvPr id="55" name="7-Point Star 54"/>
          <p:cNvSpPr/>
          <p:nvPr/>
        </p:nvSpPr>
        <p:spPr>
          <a:xfrm>
            <a:off x="5486400" y="3641972"/>
            <a:ext cx="3505200" cy="2454028"/>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rgbClr val="FFFF00"/>
                </a:solidFill>
              </a:rPr>
              <a:t>HHS</a:t>
            </a:r>
            <a:endParaRPr lang="en-US" sz="4000" dirty="0">
              <a:solidFill>
                <a:srgbClr val="FFFF00"/>
              </a:solidFill>
            </a:endParaRPr>
          </a:p>
        </p:txBody>
      </p:sp>
      <p:sp>
        <p:nvSpPr>
          <p:cNvPr id="26" name="Oval 25"/>
          <p:cNvSpPr/>
          <p:nvPr/>
        </p:nvSpPr>
        <p:spPr>
          <a:xfrm>
            <a:off x="4571164" y="4613374"/>
            <a:ext cx="381836" cy="3693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38481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52" grpId="0" animBg="1"/>
      <p:bldP spid="53" grpId="0" animBg="1"/>
      <p:bldP spid="54" grpId="0" animBg="1"/>
      <p:bldP spid="55" grpId="0" animBg="1"/>
      <p:bldP spid="26" grpId="0" animBg="1"/>
    </p:bld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DKA, </a:t>
            </a:r>
            <a:r>
              <a:rPr lang="en-US" dirty="0" smtClean="0"/>
              <a:t>HHS, </a:t>
            </a:r>
            <a:r>
              <a:rPr lang="en-US" dirty="0"/>
              <a:t>or neither?</a:t>
            </a:r>
          </a:p>
        </p:txBody>
      </p:sp>
      <p:sp>
        <p:nvSpPr>
          <p:cNvPr id="3" name="Content Placeholder 2"/>
          <p:cNvSpPr>
            <a:spLocks noGrp="1"/>
          </p:cNvSpPr>
          <p:nvPr>
            <p:ph idx="1"/>
          </p:nvPr>
        </p:nvSpPr>
        <p:spPr/>
        <p:txBody>
          <a:bodyPr/>
          <a:lstStyle/>
          <a:p>
            <a:r>
              <a:rPr lang="en-US" dirty="0" smtClean="0"/>
              <a:t>55 year old SNF resident with DM (on metformin), </a:t>
            </a:r>
            <a:r>
              <a:rPr lang="en-US" dirty="0"/>
              <a:t>cerebral palsy, chronic </a:t>
            </a:r>
            <a:r>
              <a:rPr lang="en-US" dirty="0" smtClean="0"/>
              <a:t>constipation</a:t>
            </a:r>
          </a:p>
          <a:p>
            <a:r>
              <a:rPr lang="en-US" dirty="0" smtClean="0"/>
              <a:t>unable to stool for several days, today vomited repeatedly and then aspirated</a:t>
            </a:r>
          </a:p>
          <a:p>
            <a:r>
              <a:rPr lang="en-US" dirty="0" smtClean="0"/>
              <a:t>hypotensive and hypoxic</a:t>
            </a:r>
          </a:p>
          <a:p>
            <a:r>
              <a:rPr lang="en-US" dirty="0" smtClean="0"/>
              <a:t>labs show:</a:t>
            </a:r>
            <a:endParaRPr lang="en-US" dirty="0"/>
          </a:p>
        </p:txBody>
      </p:sp>
      <p:grpSp>
        <p:nvGrpSpPr>
          <p:cNvPr id="12" name="Group 11"/>
          <p:cNvGrpSpPr/>
          <p:nvPr/>
        </p:nvGrpSpPr>
        <p:grpSpPr>
          <a:xfrm>
            <a:off x="609600" y="4572000"/>
            <a:ext cx="1905000" cy="914400"/>
            <a:chOff x="609600" y="4572000"/>
            <a:chExt cx="1905000" cy="914400"/>
          </a:xfrm>
        </p:grpSpPr>
        <p:cxnSp>
          <p:nvCxnSpPr>
            <p:cNvPr id="5" name="Straight Connector 4"/>
            <p:cNvCxnSpPr/>
            <p:nvPr/>
          </p:nvCxnSpPr>
          <p:spPr>
            <a:xfrm>
              <a:off x="11430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7526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609600" y="5029200"/>
              <a:ext cx="16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2209800" y="4572000"/>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2209800" y="5029200"/>
              <a:ext cx="304800" cy="45720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3" name="TextBox 12"/>
          <p:cNvSpPr txBox="1"/>
          <p:nvPr/>
        </p:nvSpPr>
        <p:spPr>
          <a:xfrm>
            <a:off x="609600" y="4572000"/>
            <a:ext cx="490840" cy="369332"/>
          </a:xfrm>
          <a:prstGeom prst="rect">
            <a:avLst/>
          </a:prstGeom>
          <a:noFill/>
        </p:spPr>
        <p:txBody>
          <a:bodyPr wrap="none" rtlCol="0">
            <a:spAutoFit/>
          </a:bodyPr>
          <a:lstStyle/>
          <a:p>
            <a:r>
              <a:rPr lang="en-US" dirty="0" smtClean="0"/>
              <a:t>142</a:t>
            </a:r>
            <a:endParaRPr lang="en-US" dirty="0"/>
          </a:p>
        </p:txBody>
      </p:sp>
      <p:sp>
        <p:nvSpPr>
          <p:cNvPr id="14" name="TextBox 13"/>
          <p:cNvSpPr txBox="1"/>
          <p:nvPr/>
        </p:nvSpPr>
        <p:spPr>
          <a:xfrm>
            <a:off x="609600" y="5040868"/>
            <a:ext cx="421910" cy="369332"/>
          </a:xfrm>
          <a:prstGeom prst="rect">
            <a:avLst/>
          </a:prstGeom>
          <a:noFill/>
        </p:spPr>
        <p:txBody>
          <a:bodyPr wrap="none" rtlCol="0">
            <a:spAutoFit/>
          </a:bodyPr>
          <a:lstStyle/>
          <a:p>
            <a:r>
              <a:rPr lang="en-US" dirty="0" smtClean="0"/>
              <a:t>3.1</a:t>
            </a:r>
            <a:endParaRPr lang="en-US" dirty="0"/>
          </a:p>
        </p:txBody>
      </p:sp>
      <p:sp>
        <p:nvSpPr>
          <p:cNvPr id="15" name="TextBox 14"/>
          <p:cNvSpPr txBox="1"/>
          <p:nvPr/>
        </p:nvSpPr>
        <p:spPr>
          <a:xfrm>
            <a:off x="1264512" y="4572000"/>
            <a:ext cx="384592" cy="369332"/>
          </a:xfrm>
          <a:prstGeom prst="rect">
            <a:avLst/>
          </a:prstGeom>
          <a:noFill/>
        </p:spPr>
        <p:txBody>
          <a:bodyPr wrap="none" rtlCol="0">
            <a:spAutoFit/>
          </a:bodyPr>
          <a:lstStyle/>
          <a:p>
            <a:r>
              <a:rPr lang="en-US" dirty="0" smtClean="0"/>
              <a:t>91</a:t>
            </a:r>
            <a:endParaRPr lang="en-US" dirty="0"/>
          </a:p>
        </p:txBody>
      </p:sp>
      <p:sp>
        <p:nvSpPr>
          <p:cNvPr id="16" name="TextBox 15"/>
          <p:cNvSpPr txBox="1"/>
          <p:nvPr/>
        </p:nvSpPr>
        <p:spPr>
          <a:xfrm>
            <a:off x="1246496" y="5081812"/>
            <a:ext cx="405688" cy="369332"/>
          </a:xfrm>
          <a:prstGeom prst="rect">
            <a:avLst/>
          </a:prstGeom>
          <a:noFill/>
        </p:spPr>
        <p:txBody>
          <a:bodyPr wrap="none" rtlCol="0">
            <a:spAutoFit/>
          </a:bodyPr>
          <a:lstStyle/>
          <a:p>
            <a:r>
              <a:rPr lang="en-US" dirty="0" smtClean="0"/>
              <a:t>27</a:t>
            </a:r>
            <a:endParaRPr lang="en-US" dirty="0"/>
          </a:p>
        </p:txBody>
      </p:sp>
      <p:sp>
        <p:nvSpPr>
          <p:cNvPr id="17" name="TextBox 16"/>
          <p:cNvSpPr txBox="1"/>
          <p:nvPr/>
        </p:nvSpPr>
        <p:spPr>
          <a:xfrm>
            <a:off x="1829568" y="4572000"/>
            <a:ext cx="381836" cy="369332"/>
          </a:xfrm>
          <a:prstGeom prst="rect">
            <a:avLst/>
          </a:prstGeom>
          <a:noFill/>
        </p:spPr>
        <p:txBody>
          <a:bodyPr wrap="none" rtlCol="0">
            <a:spAutoFit/>
          </a:bodyPr>
          <a:lstStyle/>
          <a:p>
            <a:r>
              <a:rPr lang="en-US" dirty="0" smtClean="0"/>
              <a:t>16</a:t>
            </a:r>
            <a:endParaRPr lang="en-US" dirty="0"/>
          </a:p>
        </p:txBody>
      </p:sp>
      <p:sp>
        <p:nvSpPr>
          <p:cNvPr id="18" name="TextBox 17"/>
          <p:cNvSpPr txBox="1"/>
          <p:nvPr/>
        </p:nvSpPr>
        <p:spPr>
          <a:xfrm>
            <a:off x="1752600" y="5083792"/>
            <a:ext cx="584775" cy="369332"/>
          </a:xfrm>
          <a:prstGeom prst="rect">
            <a:avLst/>
          </a:prstGeom>
          <a:noFill/>
        </p:spPr>
        <p:txBody>
          <a:bodyPr wrap="none" rtlCol="0">
            <a:spAutoFit/>
          </a:bodyPr>
          <a:lstStyle/>
          <a:p>
            <a:r>
              <a:rPr lang="en-US" dirty="0" smtClean="0"/>
              <a:t>0.37</a:t>
            </a:r>
            <a:endParaRPr lang="en-US" dirty="0"/>
          </a:p>
        </p:txBody>
      </p:sp>
      <p:sp>
        <p:nvSpPr>
          <p:cNvPr id="19" name="TextBox 18"/>
          <p:cNvSpPr txBox="1"/>
          <p:nvPr/>
        </p:nvSpPr>
        <p:spPr>
          <a:xfrm>
            <a:off x="2401554" y="4827896"/>
            <a:ext cx="554704" cy="369332"/>
          </a:xfrm>
          <a:prstGeom prst="rect">
            <a:avLst/>
          </a:prstGeom>
          <a:noFill/>
        </p:spPr>
        <p:txBody>
          <a:bodyPr wrap="none" rtlCol="0">
            <a:spAutoFit/>
          </a:bodyPr>
          <a:lstStyle/>
          <a:p>
            <a:r>
              <a:rPr lang="en-US" dirty="0" smtClean="0"/>
              <a:t>499</a:t>
            </a:r>
            <a:endParaRPr lang="en-US" dirty="0"/>
          </a:p>
        </p:txBody>
      </p:sp>
      <p:sp>
        <p:nvSpPr>
          <p:cNvPr id="21" name="TextBox 20"/>
          <p:cNvSpPr txBox="1"/>
          <p:nvPr/>
        </p:nvSpPr>
        <p:spPr>
          <a:xfrm>
            <a:off x="3270302" y="4648200"/>
            <a:ext cx="4071179" cy="646331"/>
          </a:xfrm>
          <a:prstGeom prst="rect">
            <a:avLst/>
          </a:prstGeom>
          <a:noFill/>
        </p:spPr>
        <p:txBody>
          <a:bodyPr wrap="none" rtlCol="0">
            <a:spAutoFit/>
          </a:bodyPr>
          <a:lstStyle/>
          <a:p>
            <a:r>
              <a:rPr lang="en-US" dirty="0" smtClean="0"/>
              <a:t>ABG: 7.47/31/105/22/96% on 100% NRB</a:t>
            </a:r>
          </a:p>
          <a:p>
            <a:r>
              <a:rPr lang="en-US" dirty="0" smtClean="0"/>
              <a:t>Lactate 7.5</a:t>
            </a:r>
            <a:endParaRPr lang="en-US" dirty="0"/>
          </a:p>
        </p:txBody>
      </p:sp>
      <p:sp>
        <p:nvSpPr>
          <p:cNvPr id="22" name="Oval 21"/>
          <p:cNvSpPr/>
          <p:nvPr/>
        </p:nvSpPr>
        <p:spPr>
          <a:xfrm>
            <a:off x="1246496" y="5083792"/>
            <a:ext cx="381836" cy="3693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3" name="Straight Arrow Connector 22"/>
          <p:cNvCxnSpPr/>
          <p:nvPr/>
        </p:nvCxnSpPr>
        <p:spPr>
          <a:xfrm flipH="1">
            <a:off x="1409700" y="5453124"/>
            <a:ext cx="27714" cy="1367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09600" y="5589896"/>
            <a:ext cx="5558060" cy="369332"/>
          </a:xfrm>
          <a:prstGeom prst="rect">
            <a:avLst/>
          </a:prstGeom>
          <a:noFill/>
          <a:ln>
            <a:solidFill>
              <a:schemeClr val="tx1"/>
            </a:solidFill>
          </a:ln>
        </p:spPr>
        <p:txBody>
          <a:bodyPr wrap="none" rtlCol="0">
            <a:spAutoFit/>
          </a:bodyPr>
          <a:lstStyle/>
          <a:p>
            <a:r>
              <a:rPr lang="en-US" dirty="0" smtClean="0"/>
              <a:t>Bicarbonate: Normal </a:t>
            </a:r>
            <a:r>
              <a:rPr lang="en-US" dirty="0" smtClean="0">
                <a:sym typeface="Wingdings" pitchFamily="2" charset="2"/>
              </a:rPr>
              <a:t> </a:t>
            </a:r>
            <a:r>
              <a:rPr lang="en-US" dirty="0" smtClean="0"/>
              <a:t>Metabolic Acidosis Absent (?)</a:t>
            </a:r>
            <a:endParaRPr lang="en-US" dirty="0"/>
          </a:p>
        </p:txBody>
      </p:sp>
      <p:sp>
        <p:nvSpPr>
          <p:cNvPr id="25" name="TextBox 24"/>
          <p:cNvSpPr txBox="1"/>
          <p:nvPr/>
        </p:nvSpPr>
        <p:spPr>
          <a:xfrm>
            <a:off x="609600" y="6031468"/>
            <a:ext cx="4327595" cy="369332"/>
          </a:xfrm>
          <a:prstGeom prst="rect">
            <a:avLst/>
          </a:prstGeom>
          <a:noFill/>
          <a:ln>
            <a:solidFill>
              <a:schemeClr val="tx1"/>
            </a:solidFill>
          </a:ln>
        </p:spPr>
        <p:txBody>
          <a:bodyPr wrap="none" rtlCol="0">
            <a:spAutoFit/>
          </a:bodyPr>
          <a:lstStyle/>
          <a:p>
            <a:r>
              <a:rPr lang="en-US" dirty="0" smtClean="0"/>
              <a:t>Anion Gap: 142 – (91 + 26) = 24 </a:t>
            </a:r>
            <a:r>
              <a:rPr lang="en-US" dirty="0" smtClean="0">
                <a:sym typeface="Wingdings" pitchFamily="2" charset="2"/>
              </a:rPr>
              <a:t> Present</a:t>
            </a:r>
            <a:endParaRPr lang="en-US" dirty="0"/>
          </a:p>
        </p:txBody>
      </p:sp>
      <p:sp>
        <p:nvSpPr>
          <p:cNvPr id="26" name="Oval 25"/>
          <p:cNvSpPr/>
          <p:nvPr/>
        </p:nvSpPr>
        <p:spPr>
          <a:xfrm>
            <a:off x="4073770" y="4958860"/>
            <a:ext cx="381836" cy="3693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7-Point Star 26"/>
          <p:cNvSpPr/>
          <p:nvPr/>
        </p:nvSpPr>
        <p:spPr>
          <a:xfrm>
            <a:off x="5867400" y="3124200"/>
            <a:ext cx="2971800" cy="2454028"/>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rgbClr val="FFFF00"/>
                </a:solidFill>
              </a:rPr>
              <a:t>?????</a:t>
            </a:r>
            <a:endParaRPr lang="en-US" sz="4000" dirty="0">
              <a:solidFill>
                <a:srgbClr val="FFFF00"/>
              </a:solidFill>
            </a:endParaRPr>
          </a:p>
        </p:txBody>
      </p:sp>
      <p:sp>
        <p:nvSpPr>
          <p:cNvPr id="29" name="TextBox 28"/>
          <p:cNvSpPr txBox="1"/>
          <p:nvPr/>
        </p:nvSpPr>
        <p:spPr>
          <a:xfrm>
            <a:off x="631334" y="6435913"/>
            <a:ext cx="6116226" cy="369332"/>
          </a:xfrm>
          <a:prstGeom prst="rect">
            <a:avLst/>
          </a:prstGeom>
          <a:noFill/>
          <a:ln>
            <a:solidFill>
              <a:schemeClr val="tx1"/>
            </a:solidFill>
          </a:ln>
        </p:spPr>
        <p:txBody>
          <a:bodyPr wrap="none" rtlCol="0">
            <a:spAutoFit/>
          </a:bodyPr>
          <a:lstStyle/>
          <a:p>
            <a:r>
              <a:rPr lang="en-US" dirty="0" smtClean="0"/>
              <a:t>Serum Osmoles: (142 x 2) + (16/2.8) + (499/18) = 317 </a:t>
            </a:r>
            <a:r>
              <a:rPr lang="en-US" dirty="0" smtClean="0">
                <a:sym typeface="Wingdings" pitchFamily="2" charset="2"/>
              </a:rPr>
              <a:t> High</a:t>
            </a:r>
            <a:endParaRPr lang="en-US" dirty="0"/>
          </a:p>
        </p:txBody>
      </p:sp>
    </p:spTree>
    <p:extLst>
      <p:ext uri="{BB962C8B-B14F-4D97-AF65-F5344CB8AC3E}">
        <p14:creationId xmlns:p14="http://schemas.microsoft.com/office/powerpoint/2010/main" val="42536120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4" grpId="0" animBg="1"/>
      <p:bldP spid="25" grpId="0" animBg="1"/>
      <p:bldP spid="26" grpId="0" animBg="1"/>
      <p:bldP spid="27" grpId="0" animBg="1"/>
      <p:bldP spid="2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Targets of Therapy</a:t>
            </a:r>
            <a:endParaRPr lang="en-US" dirty="0"/>
          </a:p>
        </p:txBody>
      </p:sp>
    </p:spTree>
    <p:extLst>
      <p:ext uri="{BB962C8B-B14F-4D97-AF65-F5344CB8AC3E}">
        <p14:creationId xmlns:p14="http://schemas.microsoft.com/office/powerpoint/2010/main" val="2211821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Targets of Therapy: DKA</a:t>
            </a:r>
            <a:endParaRPr lang="en-US" dirty="0"/>
          </a:p>
        </p:txBody>
      </p:sp>
      <p:sp>
        <p:nvSpPr>
          <p:cNvPr id="52" name="Rectangle 51"/>
          <p:cNvSpPr/>
          <p:nvPr/>
        </p:nvSpPr>
        <p:spPr>
          <a:xfrm>
            <a:off x="609600" y="3084731"/>
            <a:ext cx="2438400" cy="16764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p:cNvSpPr txBox="1"/>
          <p:nvPr/>
        </p:nvSpPr>
        <p:spPr>
          <a:xfrm>
            <a:off x="685800" y="3352800"/>
            <a:ext cx="2209800" cy="1200329"/>
          </a:xfrm>
          <a:prstGeom prst="rect">
            <a:avLst/>
          </a:prstGeom>
          <a:noFill/>
        </p:spPr>
        <p:txBody>
          <a:bodyPr wrap="square" rtlCol="0">
            <a:spAutoFit/>
          </a:bodyPr>
          <a:lstStyle/>
          <a:p>
            <a:pPr algn="ctr"/>
            <a:r>
              <a:rPr lang="en-US" sz="2400" dirty="0" smtClean="0"/>
              <a:t>FED</a:t>
            </a:r>
          </a:p>
          <a:p>
            <a:pPr algn="ctr"/>
            <a:r>
              <a:rPr lang="en-US" sz="2400" dirty="0" smtClean="0"/>
              <a:t>STATE</a:t>
            </a:r>
          </a:p>
          <a:p>
            <a:pPr algn="ctr"/>
            <a:r>
              <a:rPr lang="en-US" sz="2400" dirty="0" smtClean="0"/>
              <a:t>(ANABOLISM)</a:t>
            </a:r>
          </a:p>
        </p:txBody>
      </p:sp>
      <p:sp>
        <p:nvSpPr>
          <p:cNvPr id="54" name="Rectangle 53"/>
          <p:cNvSpPr/>
          <p:nvPr/>
        </p:nvSpPr>
        <p:spPr>
          <a:xfrm>
            <a:off x="6096000" y="3084731"/>
            <a:ext cx="2514600" cy="16764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Box 54"/>
          <p:cNvSpPr txBox="1"/>
          <p:nvPr/>
        </p:nvSpPr>
        <p:spPr>
          <a:xfrm>
            <a:off x="6096000" y="3371671"/>
            <a:ext cx="2514600" cy="1200329"/>
          </a:xfrm>
          <a:prstGeom prst="rect">
            <a:avLst/>
          </a:prstGeom>
          <a:noFill/>
        </p:spPr>
        <p:txBody>
          <a:bodyPr wrap="square" rtlCol="0">
            <a:spAutoFit/>
          </a:bodyPr>
          <a:lstStyle/>
          <a:p>
            <a:pPr algn="ctr"/>
            <a:r>
              <a:rPr lang="en-US" sz="2400" dirty="0" smtClean="0"/>
              <a:t>FASTING</a:t>
            </a:r>
          </a:p>
          <a:p>
            <a:pPr algn="ctr"/>
            <a:r>
              <a:rPr lang="en-US" sz="2400" dirty="0" smtClean="0"/>
              <a:t>STATE</a:t>
            </a:r>
          </a:p>
          <a:p>
            <a:pPr algn="ctr"/>
            <a:r>
              <a:rPr lang="en-US" sz="2400" dirty="0" smtClean="0"/>
              <a:t>(CATABOLISM)</a:t>
            </a:r>
            <a:endParaRPr lang="en-US" sz="2400" dirty="0"/>
          </a:p>
        </p:txBody>
      </p:sp>
      <p:cxnSp>
        <p:nvCxnSpPr>
          <p:cNvPr id="58" name="Straight Arrow Connector 57"/>
          <p:cNvCxnSpPr>
            <a:stCxn id="52" idx="0"/>
            <a:endCxn id="62" idx="1"/>
          </p:cNvCxnSpPr>
          <p:nvPr/>
        </p:nvCxnSpPr>
        <p:spPr>
          <a:xfrm flipV="1">
            <a:off x="1828800" y="2320499"/>
            <a:ext cx="990600" cy="76423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2819400" y="1905000"/>
            <a:ext cx="1245534" cy="830997"/>
          </a:xfrm>
          <a:prstGeom prst="rect">
            <a:avLst/>
          </a:prstGeom>
          <a:noFill/>
        </p:spPr>
        <p:txBody>
          <a:bodyPr wrap="none" rtlCol="0">
            <a:spAutoFit/>
          </a:bodyPr>
          <a:lstStyle/>
          <a:p>
            <a:pPr algn="ctr"/>
            <a:r>
              <a:rPr lang="en-US" sz="2400" dirty="0" smtClean="0"/>
              <a:t>Glucose</a:t>
            </a:r>
          </a:p>
          <a:p>
            <a:pPr algn="ctr"/>
            <a:r>
              <a:rPr lang="en-US" sz="2400" dirty="0" smtClean="0"/>
              <a:t>Used</a:t>
            </a:r>
            <a:endParaRPr lang="en-US" sz="2400" dirty="0"/>
          </a:p>
        </p:txBody>
      </p:sp>
      <p:cxnSp>
        <p:nvCxnSpPr>
          <p:cNvPr id="82" name="Straight Arrow Connector 81"/>
          <p:cNvCxnSpPr>
            <a:stCxn id="62" idx="3"/>
            <a:endCxn id="155" idx="1"/>
          </p:cNvCxnSpPr>
          <p:nvPr/>
        </p:nvCxnSpPr>
        <p:spPr>
          <a:xfrm>
            <a:off x="4064934" y="2320499"/>
            <a:ext cx="785532" cy="0"/>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4611147" y="5257800"/>
            <a:ext cx="2059283" cy="1200329"/>
          </a:xfrm>
          <a:prstGeom prst="rect">
            <a:avLst/>
          </a:prstGeom>
          <a:noFill/>
        </p:spPr>
        <p:txBody>
          <a:bodyPr wrap="none" rtlCol="0">
            <a:spAutoFit/>
          </a:bodyPr>
          <a:lstStyle/>
          <a:p>
            <a:pPr algn="ctr"/>
            <a:r>
              <a:rPr lang="en-US" sz="2400" dirty="0" smtClean="0"/>
              <a:t>Glucose</a:t>
            </a:r>
          </a:p>
          <a:p>
            <a:pPr algn="ctr"/>
            <a:r>
              <a:rPr lang="en-US" sz="2400" dirty="0" smtClean="0"/>
              <a:t>(and Ketones)</a:t>
            </a:r>
          </a:p>
          <a:p>
            <a:pPr algn="ctr"/>
            <a:r>
              <a:rPr lang="en-US" sz="2400" dirty="0" smtClean="0"/>
              <a:t>Produced</a:t>
            </a:r>
            <a:endParaRPr lang="en-US" sz="2400" dirty="0"/>
          </a:p>
        </p:txBody>
      </p:sp>
      <p:cxnSp>
        <p:nvCxnSpPr>
          <p:cNvPr id="91" name="Straight Arrow Connector 90"/>
          <p:cNvCxnSpPr>
            <a:stCxn id="54" idx="2"/>
            <a:endCxn id="87" idx="3"/>
          </p:cNvCxnSpPr>
          <p:nvPr/>
        </p:nvCxnSpPr>
        <p:spPr>
          <a:xfrm flipH="1">
            <a:off x="6670430" y="4761131"/>
            <a:ext cx="682870" cy="1096834"/>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05" name="TextBox 104"/>
          <p:cNvSpPr txBox="1"/>
          <p:nvPr/>
        </p:nvSpPr>
        <p:spPr>
          <a:xfrm>
            <a:off x="3417280" y="3299430"/>
            <a:ext cx="1886542" cy="461665"/>
          </a:xfrm>
          <a:prstGeom prst="rect">
            <a:avLst/>
          </a:prstGeom>
          <a:noFill/>
        </p:spPr>
        <p:txBody>
          <a:bodyPr wrap="none" rtlCol="0">
            <a:spAutoFit/>
          </a:bodyPr>
          <a:lstStyle/>
          <a:p>
            <a:r>
              <a:rPr lang="en-US" sz="2400" dirty="0" smtClean="0">
                <a:solidFill>
                  <a:schemeClr val="accent2">
                    <a:lumMod val="75000"/>
                  </a:schemeClr>
                </a:solidFill>
              </a:rPr>
              <a:t>GLUCAGON</a:t>
            </a:r>
            <a:endParaRPr lang="en-US" sz="2400" dirty="0">
              <a:solidFill>
                <a:schemeClr val="accent2">
                  <a:lumMod val="75000"/>
                </a:schemeClr>
              </a:solidFill>
            </a:endParaRPr>
          </a:p>
        </p:txBody>
      </p:sp>
      <p:cxnSp>
        <p:nvCxnSpPr>
          <p:cNvPr id="109" name="Straight Arrow Connector 108"/>
          <p:cNvCxnSpPr/>
          <p:nvPr/>
        </p:nvCxnSpPr>
        <p:spPr>
          <a:xfrm flipH="1">
            <a:off x="3048000" y="4391129"/>
            <a:ext cx="644771" cy="0"/>
          </a:xfrm>
          <a:prstGeom prst="straightConnector1">
            <a:avLst/>
          </a:prstGeom>
          <a:ln w="31750" cmpd="sng">
            <a:solidFill>
              <a:schemeClr val="accent5">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a:stCxn id="166" idx="0"/>
          </p:cNvCxnSpPr>
          <p:nvPr/>
        </p:nvCxnSpPr>
        <p:spPr>
          <a:xfrm flipV="1">
            <a:off x="3317474" y="4652665"/>
            <a:ext cx="1046409" cy="799908"/>
          </a:xfrm>
          <a:prstGeom prst="straightConnector1">
            <a:avLst/>
          </a:prstGeom>
          <a:ln w="31750" cmpd="sng">
            <a:solidFill>
              <a:schemeClr val="accent5">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flipV="1">
            <a:off x="4324942" y="3680430"/>
            <a:ext cx="0" cy="510570"/>
          </a:xfrm>
          <a:prstGeom prst="straightConnector1">
            <a:avLst/>
          </a:prstGeom>
          <a:ln w="31750" cmpd="sng">
            <a:solidFill>
              <a:srgbClr val="FF0000"/>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a:stCxn id="105" idx="3"/>
          </p:cNvCxnSpPr>
          <p:nvPr/>
        </p:nvCxnSpPr>
        <p:spPr>
          <a:xfrm flipV="1">
            <a:off x="5303822" y="3528030"/>
            <a:ext cx="792178" cy="2233"/>
          </a:xfrm>
          <a:prstGeom prst="straightConnector1">
            <a:avLst/>
          </a:prstGeom>
          <a:ln w="31750" cmpd="sng">
            <a:solidFill>
              <a:schemeClr val="accent2">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a:stCxn id="155" idx="2"/>
            <a:endCxn id="105" idx="0"/>
          </p:cNvCxnSpPr>
          <p:nvPr/>
        </p:nvCxnSpPr>
        <p:spPr>
          <a:xfrm flipH="1">
            <a:off x="4360551" y="2735997"/>
            <a:ext cx="1112682" cy="563433"/>
          </a:xfrm>
          <a:prstGeom prst="straightConnector1">
            <a:avLst/>
          </a:prstGeom>
          <a:ln w="31750" cmpd="sng">
            <a:solidFill>
              <a:schemeClr val="accent2">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sp>
        <p:nvSpPr>
          <p:cNvPr id="143" name="TextBox 142"/>
          <p:cNvSpPr txBox="1"/>
          <p:nvPr/>
        </p:nvSpPr>
        <p:spPr>
          <a:xfrm>
            <a:off x="3786626" y="4747845"/>
            <a:ext cx="439544" cy="646331"/>
          </a:xfrm>
          <a:prstGeom prst="rect">
            <a:avLst/>
          </a:prstGeom>
          <a:noFill/>
        </p:spPr>
        <p:txBody>
          <a:bodyPr wrap="none" rtlCol="0">
            <a:spAutoFit/>
          </a:bodyPr>
          <a:lstStyle/>
          <a:p>
            <a:r>
              <a:rPr lang="en-US" sz="3600" b="1" dirty="0" smtClean="0">
                <a:solidFill>
                  <a:schemeClr val="accent5">
                    <a:lumMod val="75000"/>
                  </a:schemeClr>
                </a:solidFill>
              </a:rPr>
              <a:t>+</a:t>
            </a:r>
            <a:endParaRPr lang="en-US" sz="3600" b="1" dirty="0">
              <a:solidFill>
                <a:schemeClr val="accent5">
                  <a:lumMod val="75000"/>
                </a:schemeClr>
              </a:solidFill>
            </a:endParaRPr>
          </a:p>
        </p:txBody>
      </p:sp>
      <p:sp>
        <p:nvSpPr>
          <p:cNvPr id="146" name="TextBox 145"/>
          <p:cNvSpPr txBox="1"/>
          <p:nvPr/>
        </p:nvSpPr>
        <p:spPr>
          <a:xfrm>
            <a:off x="3276600" y="3849469"/>
            <a:ext cx="439544" cy="646331"/>
          </a:xfrm>
          <a:prstGeom prst="rect">
            <a:avLst/>
          </a:prstGeom>
          <a:noFill/>
        </p:spPr>
        <p:txBody>
          <a:bodyPr wrap="none" rtlCol="0">
            <a:spAutoFit/>
          </a:bodyPr>
          <a:lstStyle/>
          <a:p>
            <a:r>
              <a:rPr lang="en-US" sz="3600" b="1" dirty="0" smtClean="0">
                <a:solidFill>
                  <a:schemeClr val="accent5">
                    <a:lumMod val="75000"/>
                  </a:schemeClr>
                </a:solidFill>
              </a:rPr>
              <a:t>+</a:t>
            </a:r>
            <a:endParaRPr lang="en-US" sz="3600" b="1" dirty="0">
              <a:solidFill>
                <a:schemeClr val="accent5">
                  <a:lumMod val="75000"/>
                </a:schemeClr>
              </a:solidFill>
            </a:endParaRPr>
          </a:p>
        </p:txBody>
      </p:sp>
      <p:sp>
        <p:nvSpPr>
          <p:cNvPr id="147" name="TextBox 146"/>
          <p:cNvSpPr txBox="1"/>
          <p:nvPr/>
        </p:nvSpPr>
        <p:spPr>
          <a:xfrm>
            <a:off x="3886200" y="3697069"/>
            <a:ext cx="346570" cy="646331"/>
          </a:xfrm>
          <a:prstGeom prst="rect">
            <a:avLst/>
          </a:prstGeom>
          <a:noFill/>
        </p:spPr>
        <p:txBody>
          <a:bodyPr wrap="none" rtlCol="0">
            <a:spAutoFit/>
          </a:bodyPr>
          <a:lstStyle/>
          <a:p>
            <a:r>
              <a:rPr lang="en-US" sz="3600" b="1" dirty="0" smtClean="0">
                <a:solidFill>
                  <a:srgbClr val="FF0000"/>
                </a:solidFill>
              </a:rPr>
              <a:t>-</a:t>
            </a:r>
            <a:endParaRPr lang="en-US" sz="3600" b="1" dirty="0">
              <a:solidFill>
                <a:srgbClr val="FF0000"/>
              </a:solidFill>
            </a:endParaRPr>
          </a:p>
        </p:txBody>
      </p:sp>
      <p:sp>
        <p:nvSpPr>
          <p:cNvPr id="148" name="TextBox 147"/>
          <p:cNvSpPr txBox="1"/>
          <p:nvPr/>
        </p:nvSpPr>
        <p:spPr>
          <a:xfrm>
            <a:off x="4437256" y="2514600"/>
            <a:ext cx="439544" cy="646331"/>
          </a:xfrm>
          <a:prstGeom prst="rect">
            <a:avLst/>
          </a:prstGeom>
          <a:noFill/>
        </p:spPr>
        <p:txBody>
          <a:bodyPr wrap="none" rtlCol="0">
            <a:spAutoFit/>
          </a:bodyPr>
          <a:lstStyle/>
          <a:p>
            <a:r>
              <a:rPr lang="en-US" sz="3600" b="1" dirty="0" smtClean="0">
                <a:solidFill>
                  <a:schemeClr val="accent2">
                    <a:lumMod val="75000"/>
                  </a:schemeClr>
                </a:solidFill>
              </a:rPr>
              <a:t>+</a:t>
            </a:r>
            <a:endParaRPr lang="en-US" sz="3600" b="1" dirty="0">
              <a:solidFill>
                <a:schemeClr val="accent2">
                  <a:lumMod val="75000"/>
                </a:schemeClr>
              </a:solidFill>
            </a:endParaRPr>
          </a:p>
        </p:txBody>
      </p:sp>
      <p:sp>
        <p:nvSpPr>
          <p:cNvPr id="149" name="TextBox 148"/>
          <p:cNvSpPr txBox="1"/>
          <p:nvPr/>
        </p:nvSpPr>
        <p:spPr>
          <a:xfrm>
            <a:off x="5293041" y="2971800"/>
            <a:ext cx="439544" cy="646331"/>
          </a:xfrm>
          <a:prstGeom prst="rect">
            <a:avLst/>
          </a:prstGeom>
          <a:noFill/>
        </p:spPr>
        <p:txBody>
          <a:bodyPr wrap="none" rtlCol="0">
            <a:spAutoFit/>
          </a:bodyPr>
          <a:lstStyle/>
          <a:p>
            <a:r>
              <a:rPr lang="en-US" sz="3600" b="1" dirty="0" smtClean="0">
                <a:solidFill>
                  <a:schemeClr val="accent2">
                    <a:lumMod val="75000"/>
                  </a:schemeClr>
                </a:solidFill>
              </a:rPr>
              <a:t>+</a:t>
            </a:r>
            <a:endParaRPr lang="en-US" sz="3600" b="1" dirty="0">
              <a:solidFill>
                <a:schemeClr val="accent2">
                  <a:lumMod val="75000"/>
                </a:schemeClr>
              </a:solidFill>
            </a:endParaRPr>
          </a:p>
        </p:txBody>
      </p:sp>
      <p:sp>
        <p:nvSpPr>
          <p:cNvPr id="155" name="TextBox 154"/>
          <p:cNvSpPr txBox="1"/>
          <p:nvPr/>
        </p:nvSpPr>
        <p:spPr>
          <a:xfrm>
            <a:off x="4850466" y="1905000"/>
            <a:ext cx="1245534" cy="830997"/>
          </a:xfrm>
          <a:prstGeom prst="rect">
            <a:avLst/>
          </a:prstGeom>
          <a:noFill/>
        </p:spPr>
        <p:txBody>
          <a:bodyPr wrap="none" rtlCol="0">
            <a:spAutoFit/>
          </a:bodyPr>
          <a:lstStyle/>
          <a:p>
            <a:pPr algn="ctr"/>
            <a:r>
              <a:rPr lang="en-US" sz="2400" dirty="0" smtClean="0"/>
              <a:t>Glucose</a:t>
            </a:r>
          </a:p>
          <a:p>
            <a:pPr algn="ctr"/>
            <a:r>
              <a:rPr lang="en-US" sz="2400" dirty="0" smtClean="0"/>
              <a:t>Low</a:t>
            </a:r>
            <a:endParaRPr lang="en-US" sz="2400" dirty="0"/>
          </a:p>
        </p:txBody>
      </p:sp>
      <p:sp>
        <p:nvSpPr>
          <p:cNvPr id="166" name="TextBox 165"/>
          <p:cNvSpPr txBox="1"/>
          <p:nvPr/>
        </p:nvSpPr>
        <p:spPr>
          <a:xfrm>
            <a:off x="2698362" y="5452573"/>
            <a:ext cx="1238224" cy="830997"/>
          </a:xfrm>
          <a:prstGeom prst="rect">
            <a:avLst/>
          </a:prstGeom>
          <a:noFill/>
        </p:spPr>
        <p:txBody>
          <a:bodyPr wrap="none" rtlCol="0">
            <a:spAutoFit/>
          </a:bodyPr>
          <a:lstStyle/>
          <a:p>
            <a:pPr algn="ctr"/>
            <a:r>
              <a:rPr lang="en-US" sz="2400" dirty="0" smtClean="0"/>
              <a:t>Glucose</a:t>
            </a:r>
          </a:p>
          <a:p>
            <a:pPr algn="ctr"/>
            <a:r>
              <a:rPr lang="en-US" sz="2400" dirty="0" smtClean="0"/>
              <a:t>High</a:t>
            </a:r>
            <a:endParaRPr lang="en-US" sz="2400" dirty="0"/>
          </a:p>
        </p:txBody>
      </p:sp>
      <p:cxnSp>
        <p:nvCxnSpPr>
          <p:cNvPr id="167" name="Straight Arrow Connector 166"/>
          <p:cNvCxnSpPr>
            <a:stCxn id="87" idx="1"/>
            <a:endCxn id="166" idx="3"/>
          </p:cNvCxnSpPr>
          <p:nvPr/>
        </p:nvCxnSpPr>
        <p:spPr>
          <a:xfrm flipH="1">
            <a:off x="3936586" y="5857965"/>
            <a:ext cx="674561" cy="10107"/>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8" name="Straight Arrow Connector 177"/>
          <p:cNvCxnSpPr>
            <a:endCxn id="87" idx="3"/>
          </p:cNvCxnSpPr>
          <p:nvPr/>
        </p:nvCxnSpPr>
        <p:spPr>
          <a:xfrm flipH="1">
            <a:off x="6670430" y="4759570"/>
            <a:ext cx="649532" cy="1098395"/>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9" name="Straight Arrow Connector 178"/>
          <p:cNvCxnSpPr/>
          <p:nvPr/>
        </p:nvCxnSpPr>
        <p:spPr>
          <a:xfrm flipV="1">
            <a:off x="1828800" y="2324798"/>
            <a:ext cx="990600" cy="76423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3" name="Oval 2"/>
          <p:cNvSpPr/>
          <p:nvPr/>
        </p:nvSpPr>
        <p:spPr>
          <a:xfrm>
            <a:off x="6043245" y="3252625"/>
            <a:ext cx="2628900" cy="1544823"/>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nvSpPr>
        <p:spPr>
          <a:xfrm>
            <a:off x="4744956" y="5105400"/>
            <a:ext cx="1778934" cy="1544823"/>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nvSpPr>
        <p:spPr>
          <a:xfrm>
            <a:off x="3335215" y="3101370"/>
            <a:ext cx="2672859" cy="748099"/>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p:nvSpPr>
        <p:spPr>
          <a:xfrm>
            <a:off x="5507285" y="3113782"/>
            <a:ext cx="3560515" cy="1077218"/>
          </a:xfrm>
          <a:prstGeom prst="rect">
            <a:avLst/>
          </a:prstGeom>
          <a:solidFill>
            <a:srgbClr val="FFFF00"/>
          </a:solidFill>
          <a:ln>
            <a:solidFill>
              <a:schemeClr val="tx1"/>
            </a:solidFill>
          </a:ln>
        </p:spPr>
        <p:txBody>
          <a:bodyPr wrap="square" rtlCol="0">
            <a:spAutoFit/>
          </a:bodyPr>
          <a:lstStyle/>
          <a:p>
            <a:pPr algn="ctr"/>
            <a:r>
              <a:rPr lang="en-US" sz="3200" dirty="0" smtClean="0"/>
              <a:t>UNCONTROLLED HYPERGLYCEMIA</a:t>
            </a:r>
          </a:p>
        </p:txBody>
      </p:sp>
      <p:cxnSp>
        <p:nvCxnSpPr>
          <p:cNvPr id="48" name="Straight Arrow Connector 47"/>
          <p:cNvCxnSpPr>
            <a:stCxn id="34" idx="0"/>
            <a:endCxn id="10" idx="2"/>
          </p:cNvCxnSpPr>
          <p:nvPr/>
        </p:nvCxnSpPr>
        <p:spPr>
          <a:xfrm flipV="1">
            <a:off x="5634423" y="4191000"/>
            <a:ext cx="1653120" cy="914400"/>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0" y="3124200"/>
            <a:ext cx="4916892" cy="1077218"/>
          </a:xfrm>
          <a:prstGeom prst="rect">
            <a:avLst/>
          </a:prstGeom>
          <a:solidFill>
            <a:srgbClr val="FFFF00"/>
          </a:solidFill>
          <a:ln>
            <a:solidFill>
              <a:schemeClr val="tx1"/>
            </a:solidFill>
          </a:ln>
        </p:spPr>
        <p:txBody>
          <a:bodyPr wrap="square" rtlCol="0">
            <a:spAutoFit/>
          </a:bodyPr>
          <a:lstStyle/>
          <a:p>
            <a:pPr algn="ctr"/>
            <a:r>
              <a:rPr lang="en-US" sz="3200" dirty="0" smtClean="0"/>
              <a:t>UNCONTROLLED ACID </a:t>
            </a:r>
          </a:p>
          <a:p>
            <a:pPr algn="ctr"/>
            <a:r>
              <a:rPr lang="en-US" sz="3200" dirty="0" smtClean="0"/>
              <a:t>PRODUCTION</a:t>
            </a:r>
          </a:p>
        </p:txBody>
      </p:sp>
      <p:cxnSp>
        <p:nvCxnSpPr>
          <p:cNvPr id="57" name="Straight Arrow Connector 56"/>
          <p:cNvCxnSpPr>
            <a:stCxn id="34" idx="0"/>
            <a:endCxn id="56" idx="2"/>
          </p:cNvCxnSpPr>
          <p:nvPr/>
        </p:nvCxnSpPr>
        <p:spPr>
          <a:xfrm flipH="1" flipV="1">
            <a:off x="2458446" y="4201418"/>
            <a:ext cx="3175977" cy="903982"/>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37054" y="4875074"/>
            <a:ext cx="4611146" cy="1754326"/>
          </a:xfrm>
          <a:prstGeom prst="rect">
            <a:avLst/>
          </a:prstGeom>
          <a:solidFill>
            <a:srgbClr val="FF0000"/>
          </a:solidFill>
          <a:ln>
            <a:solidFill>
              <a:schemeClr val="tx1"/>
            </a:solidFill>
          </a:ln>
        </p:spPr>
        <p:txBody>
          <a:bodyPr wrap="square" rtlCol="0">
            <a:spAutoFit/>
          </a:bodyPr>
          <a:lstStyle/>
          <a:p>
            <a:pPr algn="ctr"/>
            <a:r>
              <a:rPr lang="en-US" sz="3600" dirty="0" smtClean="0"/>
              <a:t>LIFE-THREATENING </a:t>
            </a:r>
          </a:p>
          <a:p>
            <a:pPr algn="ctr"/>
            <a:r>
              <a:rPr lang="en-US" sz="3600" dirty="0" smtClean="0"/>
              <a:t>METABOLIC</a:t>
            </a:r>
          </a:p>
          <a:p>
            <a:pPr algn="ctr"/>
            <a:r>
              <a:rPr lang="en-US" sz="3600" dirty="0" smtClean="0"/>
              <a:t>ACIDOSIS</a:t>
            </a:r>
          </a:p>
        </p:txBody>
      </p:sp>
      <p:cxnSp>
        <p:nvCxnSpPr>
          <p:cNvPr id="69" name="Straight Arrow Connector 68"/>
          <p:cNvCxnSpPr>
            <a:stCxn id="54" idx="0"/>
            <a:endCxn id="59" idx="2"/>
          </p:cNvCxnSpPr>
          <p:nvPr/>
        </p:nvCxnSpPr>
        <p:spPr>
          <a:xfrm flipH="1" flipV="1">
            <a:off x="7068983" y="2384524"/>
            <a:ext cx="284317" cy="700207"/>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stCxn id="56" idx="2"/>
            <a:endCxn id="60" idx="0"/>
          </p:cNvCxnSpPr>
          <p:nvPr/>
        </p:nvCxnSpPr>
        <p:spPr>
          <a:xfrm flipH="1">
            <a:off x="2342627" y="4201418"/>
            <a:ext cx="115819" cy="673656"/>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78" name="TextBox 77"/>
          <p:cNvSpPr txBox="1"/>
          <p:nvPr/>
        </p:nvSpPr>
        <p:spPr>
          <a:xfrm>
            <a:off x="1544488" y="2743200"/>
            <a:ext cx="6913712" cy="1569660"/>
          </a:xfrm>
          <a:prstGeom prst="rect">
            <a:avLst/>
          </a:prstGeom>
          <a:solidFill>
            <a:schemeClr val="tx1"/>
          </a:solidFill>
          <a:ln>
            <a:solidFill>
              <a:schemeClr val="tx1"/>
            </a:solidFill>
          </a:ln>
        </p:spPr>
        <p:txBody>
          <a:bodyPr wrap="square" rtlCol="0">
            <a:spAutoFit/>
          </a:bodyPr>
          <a:lstStyle/>
          <a:p>
            <a:pPr algn="ctr"/>
            <a:r>
              <a:rPr lang="en-US" sz="9600" dirty="0" smtClean="0">
                <a:solidFill>
                  <a:schemeClr val="bg1"/>
                </a:solidFill>
              </a:rPr>
              <a:t>DEATH</a:t>
            </a:r>
          </a:p>
        </p:txBody>
      </p:sp>
      <p:cxnSp>
        <p:nvCxnSpPr>
          <p:cNvPr id="79" name="Straight Arrow Connector 78"/>
          <p:cNvCxnSpPr>
            <a:stCxn id="59" idx="2"/>
            <a:endCxn id="78" idx="0"/>
          </p:cNvCxnSpPr>
          <p:nvPr/>
        </p:nvCxnSpPr>
        <p:spPr>
          <a:xfrm flipH="1">
            <a:off x="5001344" y="2384524"/>
            <a:ext cx="2067639" cy="358676"/>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a:stCxn id="60" idx="0"/>
            <a:endCxn id="78" idx="2"/>
          </p:cNvCxnSpPr>
          <p:nvPr/>
        </p:nvCxnSpPr>
        <p:spPr>
          <a:xfrm flipV="1">
            <a:off x="2342627" y="4312860"/>
            <a:ext cx="2658717" cy="562214"/>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6629400" y="1295400"/>
            <a:ext cx="2388795" cy="523220"/>
          </a:xfrm>
          <a:prstGeom prst="rect">
            <a:avLst/>
          </a:prstGeom>
          <a:noFill/>
        </p:spPr>
        <p:txBody>
          <a:bodyPr wrap="none" rtlCol="0">
            <a:spAutoFit/>
          </a:bodyPr>
          <a:lstStyle/>
          <a:p>
            <a:r>
              <a:rPr lang="en-US" sz="2800" b="1" i="1" dirty="0" smtClean="0">
                <a:solidFill>
                  <a:srgbClr val="FF0000"/>
                </a:solidFill>
              </a:rPr>
              <a:t>NO INSULIN!</a:t>
            </a:r>
            <a:endParaRPr lang="en-US" sz="2800" dirty="0"/>
          </a:p>
        </p:txBody>
      </p:sp>
      <p:sp>
        <p:nvSpPr>
          <p:cNvPr id="59" name="TextBox 58"/>
          <p:cNvSpPr txBox="1"/>
          <p:nvPr/>
        </p:nvSpPr>
        <p:spPr>
          <a:xfrm>
            <a:off x="5070166" y="76200"/>
            <a:ext cx="3997633" cy="2308324"/>
          </a:xfrm>
          <a:prstGeom prst="rect">
            <a:avLst/>
          </a:prstGeom>
          <a:solidFill>
            <a:srgbClr val="FF0000"/>
          </a:solidFill>
          <a:ln>
            <a:solidFill>
              <a:schemeClr val="tx1"/>
            </a:solidFill>
          </a:ln>
        </p:spPr>
        <p:txBody>
          <a:bodyPr wrap="square" rtlCol="0">
            <a:spAutoFit/>
          </a:bodyPr>
          <a:lstStyle/>
          <a:p>
            <a:pPr algn="ctr"/>
            <a:r>
              <a:rPr lang="en-US" sz="3600" dirty="0" smtClean="0"/>
              <a:t>LIFE-THREATENING</a:t>
            </a:r>
          </a:p>
          <a:p>
            <a:pPr algn="ctr"/>
            <a:r>
              <a:rPr lang="en-US" sz="3600" dirty="0" smtClean="0"/>
              <a:t>OSMOTIC DIURESIS/SHOCK</a:t>
            </a:r>
          </a:p>
        </p:txBody>
      </p:sp>
    </p:spTree>
    <p:extLst>
      <p:ext uri="{BB962C8B-B14F-4D97-AF65-F5344CB8AC3E}">
        <p14:creationId xmlns:p14="http://schemas.microsoft.com/office/powerpoint/2010/main" val="3486730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43"/>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113"/>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146"/>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10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0" nodeType="clickEffect">
                                  <p:stCondLst>
                                    <p:cond delay="0"/>
                                  </p:stCondLst>
                                  <p:childTnLst>
                                    <p:set>
                                      <p:cBhvr>
                                        <p:cTn id="24" dur="1" fill="hold">
                                          <p:stCondLst>
                                            <p:cond delay="0"/>
                                          </p:stCondLst>
                                        </p:cTn>
                                        <p:tgtEl>
                                          <p:spTgt spid="147"/>
                                        </p:tgtEl>
                                        <p:attrNameLst>
                                          <p:attrName>style.visibility</p:attrName>
                                        </p:attrNameLst>
                                      </p:cBhvr>
                                      <p:to>
                                        <p:strVal val="hidden"/>
                                      </p:to>
                                    </p:set>
                                  </p:childTnLst>
                                </p:cTn>
                              </p:par>
                              <p:par>
                                <p:cTn id="25" presetID="1" presetClass="exit" presetSubtype="0" fill="hold" nodeType="withEffect">
                                  <p:stCondLst>
                                    <p:cond delay="0"/>
                                  </p:stCondLst>
                                  <p:childTnLst>
                                    <p:set>
                                      <p:cBhvr>
                                        <p:cTn id="26" dur="1" fill="hold">
                                          <p:stCondLst>
                                            <p:cond delay="0"/>
                                          </p:stCondLst>
                                        </p:cTn>
                                        <p:tgtEl>
                                          <p:spTgt spid="114"/>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6"/>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59"/>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6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72"/>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60"/>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78"/>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79"/>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 grpId="0"/>
      <p:bldP spid="146" grpId="0"/>
      <p:bldP spid="147" grpId="0"/>
      <p:bldP spid="3" grpId="0" animBg="1"/>
      <p:bldP spid="34" grpId="0" animBg="1"/>
      <p:bldP spid="35" grpId="0" animBg="1"/>
      <p:bldP spid="10" grpId="0" animBg="1"/>
      <p:bldP spid="56" grpId="0" animBg="1"/>
      <p:bldP spid="60" grpId="0" animBg="1"/>
      <p:bldP spid="78" grpId="0" animBg="1"/>
      <p:bldP spid="5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3657600" y="4191000"/>
            <a:ext cx="694421" cy="246221"/>
          </a:xfrm>
          <a:prstGeom prst="rect">
            <a:avLst/>
          </a:prstGeom>
          <a:noFill/>
        </p:spPr>
        <p:txBody>
          <a:bodyPr wrap="none" rtlCol="0">
            <a:spAutoFit/>
          </a:bodyPr>
          <a:lstStyle/>
          <a:p>
            <a:r>
              <a:rPr lang="en-US" sz="1000" dirty="0" smtClean="0">
                <a:solidFill>
                  <a:schemeClr val="accent5">
                    <a:lumMod val="75000"/>
                  </a:schemeClr>
                </a:solidFill>
              </a:rPr>
              <a:t>INSULIN</a:t>
            </a:r>
            <a:endParaRPr lang="en-US" sz="1000" dirty="0">
              <a:solidFill>
                <a:schemeClr val="accent5">
                  <a:lumMod val="75000"/>
                </a:schemeClr>
              </a:solidFill>
            </a:endParaRPr>
          </a:p>
        </p:txBody>
      </p:sp>
      <p:sp>
        <p:nvSpPr>
          <p:cNvPr id="2" name="Title 1"/>
          <p:cNvSpPr>
            <a:spLocks noGrp="1"/>
          </p:cNvSpPr>
          <p:nvPr>
            <p:ph type="title"/>
          </p:nvPr>
        </p:nvSpPr>
        <p:spPr/>
        <p:txBody>
          <a:bodyPr/>
          <a:lstStyle/>
          <a:p>
            <a:r>
              <a:rPr lang="en-US" dirty="0" smtClean="0"/>
              <a:t>Targets of Therapy: HHS</a:t>
            </a:r>
            <a:endParaRPr lang="en-US" dirty="0"/>
          </a:p>
        </p:txBody>
      </p:sp>
      <p:sp>
        <p:nvSpPr>
          <p:cNvPr id="52" name="Rectangle 51"/>
          <p:cNvSpPr/>
          <p:nvPr/>
        </p:nvSpPr>
        <p:spPr>
          <a:xfrm>
            <a:off x="609600" y="3084731"/>
            <a:ext cx="2438400" cy="16764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p:cNvSpPr txBox="1"/>
          <p:nvPr/>
        </p:nvSpPr>
        <p:spPr>
          <a:xfrm>
            <a:off x="685800" y="3352800"/>
            <a:ext cx="2209800" cy="1200329"/>
          </a:xfrm>
          <a:prstGeom prst="rect">
            <a:avLst/>
          </a:prstGeom>
          <a:noFill/>
        </p:spPr>
        <p:txBody>
          <a:bodyPr wrap="square" rtlCol="0">
            <a:spAutoFit/>
          </a:bodyPr>
          <a:lstStyle/>
          <a:p>
            <a:pPr algn="ctr"/>
            <a:r>
              <a:rPr lang="en-US" sz="2400" dirty="0" smtClean="0"/>
              <a:t>FED</a:t>
            </a:r>
          </a:p>
          <a:p>
            <a:pPr algn="ctr"/>
            <a:r>
              <a:rPr lang="en-US" sz="2400" dirty="0" smtClean="0"/>
              <a:t>STATE</a:t>
            </a:r>
          </a:p>
          <a:p>
            <a:pPr algn="ctr"/>
            <a:r>
              <a:rPr lang="en-US" sz="2400" dirty="0" smtClean="0"/>
              <a:t>(ANABOLISM)</a:t>
            </a:r>
          </a:p>
        </p:txBody>
      </p:sp>
      <p:sp>
        <p:nvSpPr>
          <p:cNvPr id="54" name="Rectangle 53"/>
          <p:cNvSpPr/>
          <p:nvPr/>
        </p:nvSpPr>
        <p:spPr>
          <a:xfrm>
            <a:off x="6096000" y="3084731"/>
            <a:ext cx="2514600" cy="16764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Box 54"/>
          <p:cNvSpPr txBox="1"/>
          <p:nvPr/>
        </p:nvSpPr>
        <p:spPr>
          <a:xfrm>
            <a:off x="6096000" y="3371671"/>
            <a:ext cx="2514600" cy="1200329"/>
          </a:xfrm>
          <a:prstGeom prst="rect">
            <a:avLst/>
          </a:prstGeom>
          <a:noFill/>
        </p:spPr>
        <p:txBody>
          <a:bodyPr wrap="square" rtlCol="0">
            <a:spAutoFit/>
          </a:bodyPr>
          <a:lstStyle/>
          <a:p>
            <a:pPr algn="ctr"/>
            <a:r>
              <a:rPr lang="en-US" sz="2400" dirty="0" smtClean="0"/>
              <a:t>FASTING</a:t>
            </a:r>
          </a:p>
          <a:p>
            <a:pPr algn="ctr"/>
            <a:r>
              <a:rPr lang="en-US" sz="2400" dirty="0" smtClean="0"/>
              <a:t>STATE</a:t>
            </a:r>
          </a:p>
          <a:p>
            <a:pPr algn="ctr"/>
            <a:r>
              <a:rPr lang="en-US" sz="2400" dirty="0" smtClean="0"/>
              <a:t>(CATABOLISM)</a:t>
            </a:r>
            <a:endParaRPr lang="en-US" sz="2400" dirty="0"/>
          </a:p>
        </p:txBody>
      </p:sp>
      <p:cxnSp>
        <p:nvCxnSpPr>
          <p:cNvPr id="58" name="Straight Arrow Connector 57"/>
          <p:cNvCxnSpPr>
            <a:stCxn id="52" idx="0"/>
            <a:endCxn id="62" idx="1"/>
          </p:cNvCxnSpPr>
          <p:nvPr/>
        </p:nvCxnSpPr>
        <p:spPr>
          <a:xfrm flipV="1">
            <a:off x="1828800" y="2320499"/>
            <a:ext cx="990600" cy="76423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2819400" y="1905000"/>
            <a:ext cx="1245534" cy="830997"/>
          </a:xfrm>
          <a:prstGeom prst="rect">
            <a:avLst/>
          </a:prstGeom>
          <a:noFill/>
        </p:spPr>
        <p:txBody>
          <a:bodyPr wrap="none" rtlCol="0">
            <a:spAutoFit/>
          </a:bodyPr>
          <a:lstStyle/>
          <a:p>
            <a:pPr algn="ctr"/>
            <a:r>
              <a:rPr lang="en-US" sz="2400" dirty="0" smtClean="0"/>
              <a:t>Glucose</a:t>
            </a:r>
          </a:p>
          <a:p>
            <a:pPr algn="ctr"/>
            <a:r>
              <a:rPr lang="en-US" sz="2400" dirty="0" smtClean="0"/>
              <a:t>Used</a:t>
            </a:r>
            <a:endParaRPr lang="en-US" sz="2400" dirty="0"/>
          </a:p>
        </p:txBody>
      </p:sp>
      <p:cxnSp>
        <p:nvCxnSpPr>
          <p:cNvPr id="82" name="Straight Arrow Connector 81"/>
          <p:cNvCxnSpPr>
            <a:stCxn id="62" idx="3"/>
            <a:endCxn id="155" idx="1"/>
          </p:cNvCxnSpPr>
          <p:nvPr/>
        </p:nvCxnSpPr>
        <p:spPr>
          <a:xfrm>
            <a:off x="4064934" y="2320499"/>
            <a:ext cx="785532" cy="0"/>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4611147" y="5257800"/>
            <a:ext cx="2059283" cy="1200329"/>
          </a:xfrm>
          <a:prstGeom prst="rect">
            <a:avLst/>
          </a:prstGeom>
          <a:noFill/>
        </p:spPr>
        <p:txBody>
          <a:bodyPr wrap="none" rtlCol="0">
            <a:spAutoFit/>
          </a:bodyPr>
          <a:lstStyle/>
          <a:p>
            <a:pPr algn="ctr"/>
            <a:r>
              <a:rPr lang="en-US" sz="2400" dirty="0" smtClean="0"/>
              <a:t>Glucose</a:t>
            </a:r>
          </a:p>
          <a:p>
            <a:pPr algn="ctr"/>
            <a:r>
              <a:rPr lang="en-US" sz="2400" dirty="0" smtClean="0"/>
              <a:t>(and Ketones)</a:t>
            </a:r>
          </a:p>
          <a:p>
            <a:pPr algn="ctr"/>
            <a:r>
              <a:rPr lang="en-US" sz="2400" dirty="0" smtClean="0"/>
              <a:t>Produced</a:t>
            </a:r>
            <a:endParaRPr lang="en-US" sz="2400" dirty="0"/>
          </a:p>
        </p:txBody>
      </p:sp>
      <p:cxnSp>
        <p:nvCxnSpPr>
          <p:cNvPr id="91" name="Straight Arrow Connector 90"/>
          <p:cNvCxnSpPr>
            <a:stCxn id="54" idx="2"/>
            <a:endCxn id="87" idx="3"/>
          </p:cNvCxnSpPr>
          <p:nvPr/>
        </p:nvCxnSpPr>
        <p:spPr>
          <a:xfrm flipH="1">
            <a:off x="6670430" y="4761131"/>
            <a:ext cx="682870" cy="1096834"/>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05" name="TextBox 104"/>
          <p:cNvSpPr txBox="1"/>
          <p:nvPr/>
        </p:nvSpPr>
        <p:spPr>
          <a:xfrm>
            <a:off x="3417280" y="3299430"/>
            <a:ext cx="1886542" cy="461665"/>
          </a:xfrm>
          <a:prstGeom prst="rect">
            <a:avLst/>
          </a:prstGeom>
          <a:noFill/>
        </p:spPr>
        <p:txBody>
          <a:bodyPr wrap="none" rtlCol="0">
            <a:spAutoFit/>
          </a:bodyPr>
          <a:lstStyle/>
          <a:p>
            <a:r>
              <a:rPr lang="en-US" sz="2400" dirty="0" smtClean="0">
                <a:solidFill>
                  <a:schemeClr val="accent2">
                    <a:lumMod val="75000"/>
                  </a:schemeClr>
                </a:solidFill>
              </a:rPr>
              <a:t>GLUCAGON</a:t>
            </a:r>
            <a:endParaRPr lang="en-US" sz="2400" dirty="0">
              <a:solidFill>
                <a:schemeClr val="accent2">
                  <a:lumMod val="75000"/>
                </a:schemeClr>
              </a:solidFill>
            </a:endParaRPr>
          </a:p>
        </p:txBody>
      </p:sp>
      <p:cxnSp>
        <p:nvCxnSpPr>
          <p:cNvPr id="109" name="Straight Arrow Connector 108"/>
          <p:cNvCxnSpPr/>
          <p:nvPr/>
        </p:nvCxnSpPr>
        <p:spPr>
          <a:xfrm flipH="1">
            <a:off x="3048000" y="4391129"/>
            <a:ext cx="644771" cy="0"/>
          </a:xfrm>
          <a:prstGeom prst="straightConnector1">
            <a:avLst/>
          </a:prstGeom>
          <a:ln w="31750" cmpd="sng">
            <a:solidFill>
              <a:schemeClr val="accent5">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a:stCxn id="166" idx="0"/>
          </p:cNvCxnSpPr>
          <p:nvPr/>
        </p:nvCxnSpPr>
        <p:spPr>
          <a:xfrm flipV="1">
            <a:off x="3317474" y="4652665"/>
            <a:ext cx="1046409" cy="799908"/>
          </a:xfrm>
          <a:prstGeom prst="straightConnector1">
            <a:avLst/>
          </a:prstGeom>
          <a:ln w="31750" cmpd="sng">
            <a:solidFill>
              <a:schemeClr val="accent5">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flipV="1">
            <a:off x="4324942" y="3680430"/>
            <a:ext cx="0" cy="510570"/>
          </a:xfrm>
          <a:prstGeom prst="straightConnector1">
            <a:avLst/>
          </a:prstGeom>
          <a:ln w="31750" cmpd="sng">
            <a:solidFill>
              <a:srgbClr val="FF0000"/>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a:stCxn id="105" idx="3"/>
          </p:cNvCxnSpPr>
          <p:nvPr/>
        </p:nvCxnSpPr>
        <p:spPr>
          <a:xfrm flipV="1">
            <a:off x="5303822" y="3528030"/>
            <a:ext cx="792178" cy="2233"/>
          </a:xfrm>
          <a:prstGeom prst="straightConnector1">
            <a:avLst/>
          </a:prstGeom>
          <a:ln w="31750" cmpd="sng">
            <a:solidFill>
              <a:schemeClr val="accent2">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a:stCxn id="155" idx="2"/>
            <a:endCxn id="105" idx="0"/>
          </p:cNvCxnSpPr>
          <p:nvPr/>
        </p:nvCxnSpPr>
        <p:spPr>
          <a:xfrm flipH="1">
            <a:off x="4360551" y="2735997"/>
            <a:ext cx="1112682" cy="563433"/>
          </a:xfrm>
          <a:prstGeom prst="straightConnector1">
            <a:avLst/>
          </a:prstGeom>
          <a:ln w="31750" cmpd="sng">
            <a:solidFill>
              <a:schemeClr val="accent2">
                <a:lumMod val="75000"/>
              </a:schemeClr>
            </a:solidFill>
            <a:tailEnd type="arrow" w="lg" len="lg"/>
          </a:ln>
        </p:spPr>
        <p:style>
          <a:lnRef idx="1">
            <a:schemeClr val="accent1"/>
          </a:lnRef>
          <a:fillRef idx="0">
            <a:schemeClr val="accent1"/>
          </a:fillRef>
          <a:effectRef idx="0">
            <a:schemeClr val="accent1"/>
          </a:effectRef>
          <a:fontRef idx="minor">
            <a:schemeClr val="tx1"/>
          </a:fontRef>
        </p:style>
      </p:cxnSp>
      <p:sp>
        <p:nvSpPr>
          <p:cNvPr id="143" name="TextBox 142"/>
          <p:cNvSpPr txBox="1"/>
          <p:nvPr/>
        </p:nvSpPr>
        <p:spPr>
          <a:xfrm>
            <a:off x="3786626" y="4747845"/>
            <a:ext cx="439544" cy="646331"/>
          </a:xfrm>
          <a:prstGeom prst="rect">
            <a:avLst/>
          </a:prstGeom>
          <a:noFill/>
        </p:spPr>
        <p:txBody>
          <a:bodyPr wrap="none" rtlCol="0">
            <a:spAutoFit/>
          </a:bodyPr>
          <a:lstStyle/>
          <a:p>
            <a:r>
              <a:rPr lang="en-US" sz="3600" b="1" dirty="0" smtClean="0">
                <a:solidFill>
                  <a:schemeClr val="accent5">
                    <a:lumMod val="75000"/>
                  </a:schemeClr>
                </a:solidFill>
              </a:rPr>
              <a:t>+</a:t>
            </a:r>
            <a:endParaRPr lang="en-US" sz="3600" b="1" dirty="0">
              <a:solidFill>
                <a:schemeClr val="accent5">
                  <a:lumMod val="75000"/>
                </a:schemeClr>
              </a:solidFill>
            </a:endParaRPr>
          </a:p>
        </p:txBody>
      </p:sp>
      <p:sp>
        <p:nvSpPr>
          <p:cNvPr id="146" name="TextBox 145"/>
          <p:cNvSpPr txBox="1"/>
          <p:nvPr/>
        </p:nvSpPr>
        <p:spPr>
          <a:xfrm>
            <a:off x="3276600" y="3849469"/>
            <a:ext cx="439544" cy="646331"/>
          </a:xfrm>
          <a:prstGeom prst="rect">
            <a:avLst/>
          </a:prstGeom>
          <a:noFill/>
        </p:spPr>
        <p:txBody>
          <a:bodyPr wrap="none" rtlCol="0">
            <a:spAutoFit/>
          </a:bodyPr>
          <a:lstStyle/>
          <a:p>
            <a:r>
              <a:rPr lang="en-US" sz="3600" b="1" dirty="0" smtClean="0">
                <a:solidFill>
                  <a:schemeClr val="accent5">
                    <a:lumMod val="75000"/>
                  </a:schemeClr>
                </a:solidFill>
              </a:rPr>
              <a:t>+</a:t>
            </a:r>
            <a:endParaRPr lang="en-US" sz="3600" b="1" dirty="0">
              <a:solidFill>
                <a:schemeClr val="accent5">
                  <a:lumMod val="75000"/>
                </a:schemeClr>
              </a:solidFill>
            </a:endParaRPr>
          </a:p>
        </p:txBody>
      </p:sp>
      <p:sp>
        <p:nvSpPr>
          <p:cNvPr id="147" name="TextBox 146"/>
          <p:cNvSpPr txBox="1"/>
          <p:nvPr/>
        </p:nvSpPr>
        <p:spPr>
          <a:xfrm>
            <a:off x="3886200" y="3697069"/>
            <a:ext cx="346570" cy="646331"/>
          </a:xfrm>
          <a:prstGeom prst="rect">
            <a:avLst/>
          </a:prstGeom>
          <a:noFill/>
        </p:spPr>
        <p:txBody>
          <a:bodyPr wrap="none" rtlCol="0">
            <a:spAutoFit/>
          </a:bodyPr>
          <a:lstStyle/>
          <a:p>
            <a:r>
              <a:rPr lang="en-US" sz="3600" b="1" dirty="0" smtClean="0">
                <a:solidFill>
                  <a:srgbClr val="FF0000"/>
                </a:solidFill>
              </a:rPr>
              <a:t>-</a:t>
            </a:r>
            <a:endParaRPr lang="en-US" sz="3600" b="1" dirty="0">
              <a:solidFill>
                <a:srgbClr val="FF0000"/>
              </a:solidFill>
            </a:endParaRPr>
          </a:p>
        </p:txBody>
      </p:sp>
      <p:sp>
        <p:nvSpPr>
          <p:cNvPr id="148" name="TextBox 147"/>
          <p:cNvSpPr txBox="1"/>
          <p:nvPr/>
        </p:nvSpPr>
        <p:spPr>
          <a:xfrm>
            <a:off x="4437256" y="2514600"/>
            <a:ext cx="439544" cy="646331"/>
          </a:xfrm>
          <a:prstGeom prst="rect">
            <a:avLst/>
          </a:prstGeom>
          <a:noFill/>
        </p:spPr>
        <p:txBody>
          <a:bodyPr wrap="none" rtlCol="0">
            <a:spAutoFit/>
          </a:bodyPr>
          <a:lstStyle/>
          <a:p>
            <a:r>
              <a:rPr lang="en-US" sz="3600" b="1" dirty="0" smtClean="0">
                <a:solidFill>
                  <a:schemeClr val="accent2">
                    <a:lumMod val="75000"/>
                  </a:schemeClr>
                </a:solidFill>
              </a:rPr>
              <a:t>+</a:t>
            </a:r>
            <a:endParaRPr lang="en-US" sz="3600" b="1" dirty="0">
              <a:solidFill>
                <a:schemeClr val="accent2">
                  <a:lumMod val="75000"/>
                </a:schemeClr>
              </a:solidFill>
            </a:endParaRPr>
          </a:p>
        </p:txBody>
      </p:sp>
      <p:sp>
        <p:nvSpPr>
          <p:cNvPr id="149" name="TextBox 148"/>
          <p:cNvSpPr txBox="1"/>
          <p:nvPr/>
        </p:nvSpPr>
        <p:spPr>
          <a:xfrm>
            <a:off x="5293041" y="2971800"/>
            <a:ext cx="439544" cy="646331"/>
          </a:xfrm>
          <a:prstGeom prst="rect">
            <a:avLst/>
          </a:prstGeom>
          <a:noFill/>
        </p:spPr>
        <p:txBody>
          <a:bodyPr wrap="none" rtlCol="0">
            <a:spAutoFit/>
          </a:bodyPr>
          <a:lstStyle/>
          <a:p>
            <a:r>
              <a:rPr lang="en-US" sz="3600" b="1" dirty="0" smtClean="0">
                <a:solidFill>
                  <a:schemeClr val="accent2">
                    <a:lumMod val="75000"/>
                  </a:schemeClr>
                </a:solidFill>
              </a:rPr>
              <a:t>+</a:t>
            </a:r>
            <a:endParaRPr lang="en-US" sz="3600" b="1" dirty="0">
              <a:solidFill>
                <a:schemeClr val="accent2">
                  <a:lumMod val="75000"/>
                </a:schemeClr>
              </a:solidFill>
            </a:endParaRPr>
          </a:p>
        </p:txBody>
      </p:sp>
      <p:sp>
        <p:nvSpPr>
          <p:cNvPr id="155" name="TextBox 154"/>
          <p:cNvSpPr txBox="1"/>
          <p:nvPr/>
        </p:nvSpPr>
        <p:spPr>
          <a:xfrm>
            <a:off x="4850466" y="1905000"/>
            <a:ext cx="1245534" cy="830997"/>
          </a:xfrm>
          <a:prstGeom prst="rect">
            <a:avLst/>
          </a:prstGeom>
          <a:noFill/>
        </p:spPr>
        <p:txBody>
          <a:bodyPr wrap="none" rtlCol="0">
            <a:spAutoFit/>
          </a:bodyPr>
          <a:lstStyle/>
          <a:p>
            <a:pPr algn="ctr"/>
            <a:r>
              <a:rPr lang="en-US" sz="2400" dirty="0" smtClean="0"/>
              <a:t>Glucose</a:t>
            </a:r>
          </a:p>
          <a:p>
            <a:pPr algn="ctr"/>
            <a:r>
              <a:rPr lang="en-US" sz="2400" dirty="0" smtClean="0"/>
              <a:t>Low</a:t>
            </a:r>
            <a:endParaRPr lang="en-US" sz="2400" dirty="0"/>
          </a:p>
        </p:txBody>
      </p:sp>
      <p:sp>
        <p:nvSpPr>
          <p:cNvPr id="166" name="TextBox 165"/>
          <p:cNvSpPr txBox="1"/>
          <p:nvPr/>
        </p:nvSpPr>
        <p:spPr>
          <a:xfrm>
            <a:off x="2698362" y="5452573"/>
            <a:ext cx="1238224" cy="830997"/>
          </a:xfrm>
          <a:prstGeom prst="rect">
            <a:avLst/>
          </a:prstGeom>
          <a:noFill/>
        </p:spPr>
        <p:txBody>
          <a:bodyPr wrap="none" rtlCol="0">
            <a:spAutoFit/>
          </a:bodyPr>
          <a:lstStyle/>
          <a:p>
            <a:pPr algn="ctr"/>
            <a:r>
              <a:rPr lang="en-US" sz="2400" dirty="0" smtClean="0"/>
              <a:t>Glucose</a:t>
            </a:r>
          </a:p>
          <a:p>
            <a:pPr algn="ctr"/>
            <a:r>
              <a:rPr lang="en-US" sz="2400" dirty="0" smtClean="0"/>
              <a:t>High</a:t>
            </a:r>
            <a:endParaRPr lang="en-US" sz="2400" dirty="0"/>
          </a:p>
        </p:txBody>
      </p:sp>
      <p:cxnSp>
        <p:nvCxnSpPr>
          <p:cNvPr id="167" name="Straight Arrow Connector 166"/>
          <p:cNvCxnSpPr>
            <a:stCxn id="87" idx="1"/>
            <a:endCxn id="166" idx="3"/>
          </p:cNvCxnSpPr>
          <p:nvPr/>
        </p:nvCxnSpPr>
        <p:spPr>
          <a:xfrm flipH="1">
            <a:off x="3936586" y="5857965"/>
            <a:ext cx="674561" cy="10107"/>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8" name="Straight Arrow Connector 177"/>
          <p:cNvCxnSpPr>
            <a:endCxn id="87" idx="3"/>
          </p:cNvCxnSpPr>
          <p:nvPr/>
        </p:nvCxnSpPr>
        <p:spPr>
          <a:xfrm flipH="1">
            <a:off x="6670430" y="4759570"/>
            <a:ext cx="649532" cy="1098395"/>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9" name="Straight Arrow Connector 178"/>
          <p:cNvCxnSpPr/>
          <p:nvPr/>
        </p:nvCxnSpPr>
        <p:spPr>
          <a:xfrm flipV="1">
            <a:off x="1828800" y="2324798"/>
            <a:ext cx="990600" cy="76423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507285" y="3113782"/>
            <a:ext cx="3560515" cy="1077218"/>
          </a:xfrm>
          <a:prstGeom prst="rect">
            <a:avLst/>
          </a:prstGeom>
          <a:solidFill>
            <a:srgbClr val="FFFF00"/>
          </a:solidFill>
          <a:ln>
            <a:solidFill>
              <a:schemeClr val="tx1"/>
            </a:solidFill>
          </a:ln>
        </p:spPr>
        <p:txBody>
          <a:bodyPr wrap="square" rtlCol="0">
            <a:spAutoFit/>
          </a:bodyPr>
          <a:lstStyle/>
          <a:p>
            <a:pPr algn="ctr"/>
            <a:r>
              <a:rPr lang="en-US" sz="3200" dirty="0" smtClean="0"/>
              <a:t>UNCONTROLLED HYPERGLYCEMIA</a:t>
            </a:r>
          </a:p>
        </p:txBody>
      </p:sp>
      <p:cxnSp>
        <p:nvCxnSpPr>
          <p:cNvPr id="48" name="Straight Arrow Connector 47"/>
          <p:cNvCxnSpPr>
            <a:stCxn id="44" idx="0"/>
            <a:endCxn id="10" idx="2"/>
          </p:cNvCxnSpPr>
          <p:nvPr/>
        </p:nvCxnSpPr>
        <p:spPr>
          <a:xfrm flipV="1">
            <a:off x="3301533" y="4191000"/>
            <a:ext cx="3986010" cy="914400"/>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a:stCxn id="54" idx="0"/>
            <a:endCxn id="59" idx="2"/>
          </p:cNvCxnSpPr>
          <p:nvPr/>
        </p:nvCxnSpPr>
        <p:spPr>
          <a:xfrm flipH="1" flipV="1">
            <a:off x="7068983" y="2384524"/>
            <a:ext cx="284317" cy="700207"/>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a:stCxn id="59" idx="2"/>
            <a:endCxn id="78" idx="0"/>
          </p:cNvCxnSpPr>
          <p:nvPr/>
        </p:nvCxnSpPr>
        <p:spPr>
          <a:xfrm flipH="1">
            <a:off x="5001344" y="2384524"/>
            <a:ext cx="2067639" cy="358676"/>
          </a:xfrm>
          <a:prstGeom prst="straightConnector1">
            <a:avLst/>
          </a:prstGeom>
          <a:ln w="317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44" name="Oval 43"/>
          <p:cNvSpPr/>
          <p:nvPr/>
        </p:nvSpPr>
        <p:spPr>
          <a:xfrm>
            <a:off x="2412066" y="5105400"/>
            <a:ext cx="1778934" cy="1544823"/>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TextBox 77"/>
          <p:cNvSpPr txBox="1"/>
          <p:nvPr/>
        </p:nvSpPr>
        <p:spPr>
          <a:xfrm>
            <a:off x="1544488" y="2743200"/>
            <a:ext cx="6913712" cy="1569660"/>
          </a:xfrm>
          <a:prstGeom prst="rect">
            <a:avLst/>
          </a:prstGeom>
          <a:solidFill>
            <a:schemeClr val="tx1"/>
          </a:solidFill>
          <a:ln>
            <a:solidFill>
              <a:schemeClr val="tx1"/>
            </a:solidFill>
          </a:ln>
        </p:spPr>
        <p:txBody>
          <a:bodyPr wrap="square" rtlCol="0">
            <a:spAutoFit/>
          </a:bodyPr>
          <a:lstStyle/>
          <a:p>
            <a:pPr algn="ctr"/>
            <a:r>
              <a:rPr lang="en-US" sz="9600" dirty="0" smtClean="0">
                <a:solidFill>
                  <a:schemeClr val="bg1"/>
                </a:solidFill>
              </a:rPr>
              <a:t>DEATH</a:t>
            </a:r>
          </a:p>
        </p:txBody>
      </p:sp>
      <p:sp>
        <p:nvSpPr>
          <p:cNvPr id="46" name="TextBox 45"/>
          <p:cNvSpPr txBox="1"/>
          <p:nvPr/>
        </p:nvSpPr>
        <p:spPr>
          <a:xfrm>
            <a:off x="6670430" y="672405"/>
            <a:ext cx="2397370" cy="1384995"/>
          </a:xfrm>
          <a:prstGeom prst="rect">
            <a:avLst/>
          </a:prstGeom>
          <a:noFill/>
        </p:spPr>
        <p:txBody>
          <a:bodyPr wrap="square" rtlCol="0">
            <a:spAutoFit/>
          </a:bodyPr>
          <a:lstStyle/>
          <a:p>
            <a:r>
              <a:rPr lang="en-US" sz="2800" b="1" i="1" dirty="0">
                <a:solidFill>
                  <a:srgbClr val="FF0000"/>
                </a:solidFill>
              </a:rPr>
              <a:t>NOT ENOUGH </a:t>
            </a:r>
            <a:r>
              <a:rPr lang="en-US" sz="2800" b="1" i="1" dirty="0" smtClean="0">
                <a:solidFill>
                  <a:srgbClr val="FF0000"/>
                </a:solidFill>
              </a:rPr>
              <a:t>INSULIN!</a:t>
            </a:r>
            <a:endParaRPr lang="en-US" sz="2800" dirty="0"/>
          </a:p>
        </p:txBody>
      </p:sp>
      <p:sp>
        <p:nvSpPr>
          <p:cNvPr id="59" name="TextBox 58"/>
          <p:cNvSpPr txBox="1"/>
          <p:nvPr/>
        </p:nvSpPr>
        <p:spPr>
          <a:xfrm>
            <a:off x="5070166" y="76200"/>
            <a:ext cx="3997633" cy="2308324"/>
          </a:xfrm>
          <a:prstGeom prst="rect">
            <a:avLst/>
          </a:prstGeom>
          <a:solidFill>
            <a:srgbClr val="FF0000"/>
          </a:solidFill>
          <a:ln>
            <a:solidFill>
              <a:schemeClr val="tx1"/>
            </a:solidFill>
          </a:ln>
        </p:spPr>
        <p:txBody>
          <a:bodyPr wrap="square" rtlCol="0">
            <a:spAutoFit/>
          </a:bodyPr>
          <a:lstStyle/>
          <a:p>
            <a:pPr algn="ctr"/>
            <a:r>
              <a:rPr lang="en-US" sz="3600" dirty="0" smtClean="0"/>
              <a:t>LIFE-THREATENING</a:t>
            </a:r>
          </a:p>
          <a:p>
            <a:pPr algn="ctr"/>
            <a:r>
              <a:rPr lang="en-US" sz="3600" dirty="0" smtClean="0"/>
              <a:t>OSMOTIC DIURESIS/SHOCK</a:t>
            </a:r>
          </a:p>
        </p:txBody>
      </p:sp>
    </p:spTree>
    <p:extLst>
      <p:ext uri="{BB962C8B-B14F-4D97-AF65-F5344CB8AC3E}">
        <p14:creationId xmlns:p14="http://schemas.microsoft.com/office/powerpoint/2010/main" val="3458257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0" nodeType="afterEffect">
                                  <p:stCondLst>
                                    <p:cond delay="0"/>
                                  </p:stCondLst>
                                  <p:childTnLst>
                                    <p:set>
                                      <p:cBhvr>
                                        <p:cTn id="13" dur="1" fill="hold">
                                          <p:stCondLst>
                                            <p:cond delay="0"/>
                                          </p:stCondLst>
                                        </p:cTn>
                                        <p:tgtEl>
                                          <p:spTgt spid="10"/>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59"/>
                                        </p:tgtEl>
                                        <p:attrNameLst>
                                          <p:attrName>style.visibility</p:attrName>
                                        </p:attrNameLst>
                                      </p:cBhvr>
                                      <p:to>
                                        <p:strVal val="visible"/>
                                      </p:to>
                                    </p:set>
                                  </p:childTnLst>
                                </p:cTn>
                              </p:par>
                            </p:childTnLst>
                          </p:cTn>
                        </p:par>
                        <p:par>
                          <p:cTn id="18" fill="hold">
                            <p:stCondLst>
                              <p:cond delay="0"/>
                            </p:stCondLst>
                            <p:childTnLst>
                              <p:par>
                                <p:cTn id="19" presetID="1" presetClass="entr" presetSubtype="0" fill="hold" nodeType="afterEffect">
                                  <p:stCondLst>
                                    <p:cond delay="0"/>
                                  </p:stCondLst>
                                  <p:childTnLst>
                                    <p:set>
                                      <p:cBhvr>
                                        <p:cTn id="20" dur="1" fill="hold">
                                          <p:stCondLst>
                                            <p:cond delay="0"/>
                                          </p:stCondLst>
                                        </p:cTn>
                                        <p:tgtEl>
                                          <p:spTgt spid="6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44" grpId="0" animBg="1"/>
      <p:bldP spid="78" grpId="0" animBg="1"/>
      <p:bldP spid="5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Targets of Therapy</a:t>
            </a:r>
            <a:endParaRPr lang="en-US" dirty="0"/>
          </a:p>
        </p:txBody>
      </p:sp>
      <p:sp>
        <p:nvSpPr>
          <p:cNvPr id="3" name="Content Placeholder 2"/>
          <p:cNvSpPr>
            <a:spLocks noGrp="1"/>
          </p:cNvSpPr>
          <p:nvPr>
            <p:ph idx="1"/>
          </p:nvPr>
        </p:nvSpPr>
        <p:spPr/>
        <p:txBody>
          <a:bodyPr/>
          <a:lstStyle/>
          <a:p>
            <a:r>
              <a:rPr lang="en-US" sz="6000" b="1" dirty="0" smtClean="0">
                <a:solidFill>
                  <a:srgbClr val="FF0000"/>
                </a:solidFill>
              </a:rPr>
              <a:t>hypovolemia</a:t>
            </a:r>
          </a:p>
          <a:p>
            <a:r>
              <a:rPr lang="en-US" sz="6000" b="1" dirty="0" smtClean="0">
                <a:solidFill>
                  <a:srgbClr val="FF0000"/>
                </a:solidFill>
              </a:rPr>
              <a:t>acidosis (DKA)</a:t>
            </a:r>
          </a:p>
          <a:p>
            <a:r>
              <a:rPr lang="en-US" dirty="0" smtClean="0"/>
              <a:t>hyperglycemia (HHS)</a:t>
            </a:r>
          </a:p>
          <a:p>
            <a:r>
              <a:rPr lang="en-US" dirty="0" smtClean="0"/>
              <a:t>electrolyte disorders</a:t>
            </a:r>
          </a:p>
          <a:p>
            <a:r>
              <a:rPr lang="en-US" dirty="0" smtClean="0"/>
              <a:t>provoking disease</a:t>
            </a:r>
          </a:p>
        </p:txBody>
      </p:sp>
    </p:spTree>
    <p:extLst>
      <p:ext uri="{BB962C8B-B14F-4D97-AF65-F5344CB8AC3E}">
        <p14:creationId xmlns:p14="http://schemas.microsoft.com/office/powerpoint/2010/main" val="40120791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Points To Learn</a:t>
            </a:r>
            <a:endParaRPr lang="en-US" dirty="0"/>
          </a:p>
        </p:txBody>
      </p:sp>
      <p:sp>
        <p:nvSpPr>
          <p:cNvPr id="3" name="Content Placeholder 2"/>
          <p:cNvSpPr>
            <a:spLocks noGrp="1"/>
          </p:cNvSpPr>
          <p:nvPr>
            <p:ph idx="1"/>
          </p:nvPr>
        </p:nvSpPr>
        <p:spPr/>
        <p:txBody>
          <a:bodyPr/>
          <a:lstStyle/>
          <a:p>
            <a:r>
              <a:rPr lang="en-US" dirty="0" smtClean="0"/>
              <a:t>Normal glucose metabolism</a:t>
            </a:r>
          </a:p>
          <a:p>
            <a:r>
              <a:rPr lang="en-US" dirty="0" smtClean="0"/>
              <a:t>Pathophysiology of hyperglycemic syndromes</a:t>
            </a:r>
          </a:p>
          <a:p>
            <a:r>
              <a:rPr lang="en-US" dirty="0" smtClean="0"/>
              <a:t>Basic management (and why it works)</a:t>
            </a:r>
          </a:p>
          <a:p>
            <a:pPr lvl="1"/>
            <a:r>
              <a:rPr lang="en-US" dirty="0" smtClean="0"/>
              <a:t>Fluids</a:t>
            </a:r>
          </a:p>
          <a:p>
            <a:pPr lvl="1"/>
            <a:r>
              <a:rPr lang="en-US" dirty="0" smtClean="0"/>
              <a:t>Insulin</a:t>
            </a:r>
          </a:p>
          <a:p>
            <a:pPr lvl="1"/>
            <a:r>
              <a:rPr lang="en-US" dirty="0" smtClean="0"/>
              <a:t>Electrolytes</a:t>
            </a:r>
          </a:p>
          <a:p>
            <a:r>
              <a:rPr lang="en-US" dirty="0" smtClean="0"/>
              <a:t>Common precipitating factors</a:t>
            </a:r>
          </a:p>
          <a:p>
            <a:r>
              <a:rPr lang="en-US" dirty="0" smtClean="0"/>
              <a:t>Transitioning to SQ insulin (and the floor)</a:t>
            </a:r>
          </a:p>
        </p:txBody>
      </p:sp>
    </p:spTree>
    <p:extLst>
      <p:ext uri="{BB962C8B-B14F-4D97-AF65-F5344CB8AC3E}">
        <p14:creationId xmlns:p14="http://schemas.microsoft.com/office/powerpoint/2010/main" val="28978883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Hypovolemia</a:t>
            </a:r>
            <a:endParaRPr lang="en-US" dirty="0"/>
          </a:p>
        </p:txBody>
      </p:sp>
      <p:sp>
        <p:nvSpPr>
          <p:cNvPr id="4" name="TextBox 3"/>
          <p:cNvSpPr txBox="1"/>
          <p:nvPr/>
        </p:nvSpPr>
        <p:spPr>
          <a:xfrm>
            <a:off x="3581400" y="2133600"/>
            <a:ext cx="1817229" cy="646331"/>
          </a:xfrm>
          <a:prstGeom prst="rect">
            <a:avLst/>
          </a:prstGeom>
          <a:noFill/>
          <a:ln>
            <a:solidFill>
              <a:schemeClr val="tx1"/>
            </a:solidFill>
          </a:ln>
        </p:spPr>
        <p:txBody>
          <a:bodyPr wrap="none" rtlCol="0">
            <a:spAutoFit/>
          </a:bodyPr>
          <a:lstStyle/>
          <a:p>
            <a:pPr algn="ctr"/>
            <a:r>
              <a:rPr lang="en-US" dirty="0" smtClean="0"/>
              <a:t>Total Body Fluid</a:t>
            </a:r>
          </a:p>
          <a:p>
            <a:pPr algn="ctr"/>
            <a:r>
              <a:rPr lang="en-US" dirty="0" smtClean="0"/>
              <a:t>(60% of weight)</a:t>
            </a:r>
            <a:endParaRPr lang="en-US" dirty="0"/>
          </a:p>
        </p:txBody>
      </p:sp>
      <p:sp>
        <p:nvSpPr>
          <p:cNvPr id="5" name="TextBox 4"/>
          <p:cNvSpPr txBox="1"/>
          <p:nvPr/>
        </p:nvSpPr>
        <p:spPr>
          <a:xfrm>
            <a:off x="1295400" y="3429000"/>
            <a:ext cx="1976503" cy="646331"/>
          </a:xfrm>
          <a:prstGeom prst="rect">
            <a:avLst/>
          </a:prstGeom>
          <a:noFill/>
          <a:ln>
            <a:solidFill>
              <a:schemeClr val="tx1"/>
            </a:solidFill>
          </a:ln>
        </p:spPr>
        <p:txBody>
          <a:bodyPr wrap="none" rtlCol="0">
            <a:spAutoFit/>
          </a:bodyPr>
          <a:lstStyle/>
          <a:p>
            <a:pPr algn="ctr"/>
            <a:r>
              <a:rPr lang="en-US" dirty="0" smtClean="0"/>
              <a:t>Intracellular Fluid</a:t>
            </a:r>
          </a:p>
          <a:p>
            <a:pPr algn="ctr"/>
            <a:r>
              <a:rPr lang="en-US" dirty="0" smtClean="0"/>
              <a:t>(40% of weight)</a:t>
            </a:r>
            <a:endParaRPr lang="en-US" dirty="0"/>
          </a:p>
        </p:txBody>
      </p:sp>
      <p:sp>
        <p:nvSpPr>
          <p:cNvPr id="6" name="TextBox 5"/>
          <p:cNvSpPr txBox="1"/>
          <p:nvPr/>
        </p:nvSpPr>
        <p:spPr>
          <a:xfrm>
            <a:off x="5402304" y="3468469"/>
            <a:ext cx="2008563" cy="646331"/>
          </a:xfrm>
          <a:prstGeom prst="rect">
            <a:avLst/>
          </a:prstGeom>
          <a:noFill/>
          <a:ln>
            <a:solidFill>
              <a:schemeClr val="tx1"/>
            </a:solidFill>
          </a:ln>
        </p:spPr>
        <p:txBody>
          <a:bodyPr wrap="none" rtlCol="0">
            <a:spAutoFit/>
          </a:bodyPr>
          <a:lstStyle/>
          <a:p>
            <a:pPr algn="ctr"/>
            <a:r>
              <a:rPr lang="en-US" dirty="0" smtClean="0"/>
              <a:t>Extracellular Fluid</a:t>
            </a:r>
          </a:p>
          <a:p>
            <a:pPr algn="ctr"/>
            <a:r>
              <a:rPr lang="en-US" dirty="0" smtClean="0"/>
              <a:t>(20% of weight)</a:t>
            </a:r>
            <a:endParaRPr lang="en-US" dirty="0"/>
          </a:p>
        </p:txBody>
      </p:sp>
      <p:sp>
        <p:nvSpPr>
          <p:cNvPr id="7" name="TextBox 6"/>
          <p:cNvSpPr txBox="1"/>
          <p:nvPr/>
        </p:nvSpPr>
        <p:spPr>
          <a:xfrm>
            <a:off x="6775956" y="4840069"/>
            <a:ext cx="1813125" cy="646331"/>
          </a:xfrm>
          <a:prstGeom prst="rect">
            <a:avLst/>
          </a:prstGeom>
          <a:noFill/>
          <a:ln>
            <a:solidFill>
              <a:schemeClr val="tx1"/>
            </a:solidFill>
          </a:ln>
        </p:spPr>
        <p:txBody>
          <a:bodyPr wrap="none" rtlCol="0">
            <a:spAutoFit/>
          </a:bodyPr>
          <a:lstStyle/>
          <a:p>
            <a:pPr algn="ctr"/>
            <a:r>
              <a:rPr lang="en-US" dirty="0" smtClean="0"/>
              <a:t>Interstitial Fluid</a:t>
            </a:r>
          </a:p>
          <a:p>
            <a:pPr algn="ctr"/>
            <a:r>
              <a:rPr lang="en-US" dirty="0" smtClean="0"/>
              <a:t>(15% of weight)</a:t>
            </a:r>
            <a:endParaRPr lang="en-US" dirty="0"/>
          </a:p>
        </p:txBody>
      </p:sp>
      <p:sp>
        <p:nvSpPr>
          <p:cNvPr id="8" name="TextBox 7"/>
          <p:cNvSpPr txBox="1"/>
          <p:nvPr/>
        </p:nvSpPr>
        <p:spPr>
          <a:xfrm>
            <a:off x="4122152" y="4841630"/>
            <a:ext cx="2050048" cy="646331"/>
          </a:xfrm>
          <a:prstGeom prst="rect">
            <a:avLst/>
          </a:prstGeom>
          <a:noFill/>
          <a:ln>
            <a:solidFill>
              <a:schemeClr val="tx1"/>
            </a:solidFill>
          </a:ln>
        </p:spPr>
        <p:txBody>
          <a:bodyPr wrap="none" rtlCol="0">
            <a:spAutoFit/>
          </a:bodyPr>
          <a:lstStyle/>
          <a:p>
            <a:pPr algn="ctr"/>
            <a:r>
              <a:rPr lang="en-US" dirty="0" smtClean="0"/>
              <a:t>Intravascular Fluid</a:t>
            </a:r>
          </a:p>
          <a:p>
            <a:pPr algn="ctr"/>
            <a:r>
              <a:rPr lang="en-US" dirty="0" smtClean="0"/>
              <a:t>(5% of weight)</a:t>
            </a:r>
            <a:endParaRPr lang="en-US" dirty="0"/>
          </a:p>
        </p:txBody>
      </p:sp>
      <p:cxnSp>
        <p:nvCxnSpPr>
          <p:cNvPr id="10" name="Straight Arrow Connector 9"/>
          <p:cNvCxnSpPr>
            <a:stCxn id="4" idx="2"/>
            <a:endCxn id="5" idx="0"/>
          </p:cNvCxnSpPr>
          <p:nvPr/>
        </p:nvCxnSpPr>
        <p:spPr>
          <a:xfrm flipH="1">
            <a:off x="2283652" y="2779931"/>
            <a:ext cx="2206363" cy="6490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4" idx="2"/>
            <a:endCxn id="6" idx="0"/>
          </p:cNvCxnSpPr>
          <p:nvPr/>
        </p:nvCxnSpPr>
        <p:spPr>
          <a:xfrm>
            <a:off x="4490015" y="2779931"/>
            <a:ext cx="1916571" cy="6885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6" idx="2"/>
            <a:endCxn id="8" idx="0"/>
          </p:cNvCxnSpPr>
          <p:nvPr/>
        </p:nvCxnSpPr>
        <p:spPr>
          <a:xfrm flipH="1">
            <a:off x="5147176" y="4114800"/>
            <a:ext cx="1259410" cy="7268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6" idx="2"/>
            <a:endCxn id="7" idx="0"/>
          </p:cNvCxnSpPr>
          <p:nvPr/>
        </p:nvCxnSpPr>
        <p:spPr>
          <a:xfrm>
            <a:off x="6406586" y="4114800"/>
            <a:ext cx="1275933" cy="7252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759761" y="4572000"/>
            <a:ext cx="2634439" cy="1200329"/>
          </a:xfrm>
          <a:prstGeom prst="rect">
            <a:avLst/>
          </a:prstGeom>
          <a:noFill/>
        </p:spPr>
        <p:txBody>
          <a:bodyPr wrap="none" rtlCol="0">
            <a:spAutoFit/>
          </a:bodyPr>
          <a:lstStyle/>
          <a:p>
            <a:pPr algn="ctr"/>
            <a:r>
              <a:rPr lang="en-US" sz="2400" b="1" dirty="0" smtClean="0">
                <a:solidFill>
                  <a:srgbClr val="FF0000"/>
                </a:solidFill>
              </a:rPr>
              <a:t>IMMEDIATE</a:t>
            </a:r>
          </a:p>
          <a:p>
            <a:pPr algn="ctr"/>
            <a:r>
              <a:rPr lang="en-US" sz="2400" b="1" dirty="0" smtClean="0">
                <a:solidFill>
                  <a:srgbClr val="FF0000"/>
                </a:solidFill>
              </a:rPr>
              <a:t>RESUSCITATION</a:t>
            </a:r>
          </a:p>
          <a:p>
            <a:pPr algn="ctr"/>
            <a:r>
              <a:rPr lang="en-US" sz="2400" b="1" dirty="0" smtClean="0">
                <a:solidFill>
                  <a:srgbClr val="FF0000"/>
                </a:solidFill>
              </a:rPr>
              <a:t>GOAL</a:t>
            </a:r>
            <a:endParaRPr lang="en-US" sz="2400" b="1" dirty="0">
              <a:solidFill>
                <a:srgbClr val="FF0000"/>
              </a:solidFill>
            </a:endParaRPr>
          </a:p>
        </p:txBody>
      </p:sp>
      <p:cxnSp>
        <p:nvCxnSpPr>
          <p:cNvPr id="20" name="Straight Arrow Connector 19"/>
          <p:cNvCxnSpPr>
            <a:stCxn id="18" idx="3"/>
            <a:endCxn id="8" idx="1"/>
          </p:cNvCxnSpPr>
          <p:nvPr/>
        </p:nvCxnSpPr>
        <p:spPr>
          <a:xfrm flipV="1">
            <a:off x="3394200" y="5164796"/>
            <a:ext cx="727952" cy="7369"/>
          </a:xfrm>
          <a:prstGeom prst="straightConnector1">
            <a:avLst/>
          </a:prstGeom>
          <a:ln>
            <a:solidFill>
              <a:srgbClr val="FF0000"/>
            </a:solidFill>
            <a:tailEnd type="arrow" w="lg" len="lg"/>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5638800" y="2819400"/>
            <a:ext cx="455574" cy="369332"/>
          </a:xfrm>
          <a:prstGeom prst="rect">
            <a:avLst/>
          </a:prstGeom>
          <a:noFill/>
        </p:spPr>
        <p:txBody>
          <a:bodyPr wrap="none" rtlCol="0">
            <a:spAutoFit/>
          </a:bodyPr>
          <a:lstStyle/>
          <a:p>
            <a:r>
              <a:rPr lang="en-US" dirty="0" smtClean="0"/>
              <a:t>1/3</a:t>
            </a:r>
            <a:endParaRPr lang="en-US" dirty="0"/>
          </a:p>
        </p:txBody>
      </p:sp>
      <p:sp>
        <p:nvSpPr>
          <p:cNvPr id="22" name="TextBox 21"/>
          <p:cNvSpPr txBox="1"/>
          <p:nvPr/>
        </p:nvSpPr>
        <p:spPr>
          <a:xfrm>
            <a:off x="2667000" y="2819400"/>
            <a:ext cx="495649" cy="369332"/>
          </a:xfrm>
          <a:prstGeom prst="rect">
            <a:avLst/>
          </a:prstGeom>
          <a:noFill/>
        </p:spPr>
        <p:txBody>
          <a:bodyPr wrap="none" rtlCol="0">
            <a:spAutoFit/>
          </a:bodyPr>
          <a:lstStyle/>
          <a:p>
            <a:r>
              <a:rPr lang="en-US" dirty="0"/>
              <a:t>2</a:t>
            </a:r>
            <a:r>
              <a:rPr lang="en-US" dirty="0" smtClean="0"/>
              <a:t>/3</a:t>
            </a:r>
            <a:endParaRPr lang="en-US" dirty="0"/>
          </a:p>
        </p:txBody>
      </p:sp>
      <p:sp>
        <p:nvSpPr>
          <p:cNvPr id="23" name="TextBox 22"/>
          <p:cNvSpPr txBox="1"/>
          <p:nvPr/>
        </p:nvSpPr>
        <p:spPr>
          <a:xfrm>
            <a:off x="7239000" y="4191000"/>
            <a:ext cx="505267" cy="369332"/>
          </a:xfrm>
          <a:prstGeom prst="rect">
            <a:avLst/>
          </a:prstGeom>
          <a:noFill/>
        </p:spPr>
        <p:txBody>
          <a:bodyPr wrap="none" rtlCol="0">
            <a:spAutoFit/>
          </a:bodyPr>
          <a:lstStyle/>
          <a:p>
            <a:r>
              <a:rPr lang="en-US" dirty="0" smtClean="0"/>
              <a:t>3/4</a:t>
            </a:r>
            <a:endParaRPr lang="en-US" dirty="0"/>
          </a:p>
        </p:txBody>
      </p:sp>
      <p:sp>
        <p:nvSpPr>
          <p:cNvPr id="24" name="TextBox 23"/>
          <p:cNvSpPr txBox="1"/>
          <p:nvPr/>
        </p:nvSpPr>
        <p:spPr>
          <a:xfrm>
            <a:off x="5257800" y="4191000"/>
            <a:ext cx="471604" cy="369332"/>
          </a:xfrm>
          <a:prstGeom prst="rect">
            <a:avLst/>
          </a:prstGeom>
          <a:noFill/>
        </p:spPr>
        <p:txBody>
          <a:bodyPr wrap="none" rtlCol="0">
            <a:spAutoFit/>
          </a:bodyPr>
          <a:lstStyle/>
          <a:p>
            <a:r>
              <a:rPr lang="en-US" dirty="0" smtClean="0"/>
              <a:t>1/4</a:t>
            </a:r>
            <a:endParaRPr lang="en-US" dirty="0"/>
          </a:p>
        </p:txBody>
      </p:sp>
    </p:spTree>
    <p:extLst>
      <p:ext uri="{BB962C8B-B14F-4D97-AF65-F5344CB8AC3E}">
        <p14:creationId xmlns:p14="http://schemas.microsoft.com/office/powerpoint/2010/main" val="1608447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8" grpId="0"/>
      <p:bldP spid="21" grpId="0"/>
      <p:bldP spid="22" grpId="0"/>
      <p:bldP spid="23" grpId="0"/>
      <p:bldP spid="2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Hypovolemia</a:t>
            </a:r>
            <a:endParaRPr lang="en-US" dirty="0"/>
          </a:p>
        </p:txBody>
      </p:sp>
      <p:sp>
        <p:nvSpPr>
          <p:cNvPr id="4" name="TextBox 3"/>
          <p:cNvSpPr txBox="1"/>
          <p:nvPr/>
        </p:nvSpPr>
        <p:spPr>
          <a:xfrm>
            <a:off x="3581400" y="2133600"/>
            <a:ext cx="1817229" cy="646331"/>
          </a:xfrm>
          <a:prstGeom prst="rect">
            <a:avLst/>
          </a:prstGeom>
          <a:noFill/>
          <a:ln>
            <a:solidFill>
              <a:schemeClr val="tx1"/>
            </a:solidFill>
          </a:ln>
        </p:spPr>
        <p:txBody>
          <a:bodyPr wrap="none" rtlCol="0">
            <a:spAutoFit/>
          </a:bodyPr>
          <a:lstStyle/>
          <a:p>
            <a:pPr algn="ctr"/>
            <a:r>
              <a:rPr lang="en-US" dirty="0" smtClean="0"/>
              <a:t>Total Body Fluid</a:t>
            </a:r>
          </a:p>
          <a:p>
            <a:pPr algn="ctr"/>
            <a:r>
              <a:rPr lang="en-US" dirty="0" smtClean="0"/>
              <a:t>(60% of weight)</a:t>
            </a:r>
            <a:endParaRPr lang="en-US" dirty="0"/>
          </a:p>
        </p:txBody>
      </p:sp>
      <p:sp>
        <p:nvSpPr>
          <p:cNvPr id="5" name="TextBox 4"/>
          <p:cNvSpPr txBox="1"/>
          <p:nvPr/>
        </p:nvSpPr>
        <p:spPr>
          <a:xfrm>
            <a:off x="1295400" y="3429000"/>
            <a:ext cx="1976503" cy="646331"/>
          </a:xfrm>
          <a:prstGeom prst="rect">
            <a:avLst/>
          </a:prstGeom>
          <a:noFill/>
          <a:ln>
            <a:solidFill>
              <a:schemeClr val="tx1"/>
            </a:solidFill>
          </a:ln>
        </p:spPr>
        <p:txBody>
          <a:bodyPr wrap="none" rtlCol="0">
            <a:spAutoFit/>
          </a:bodyPr>
          <a:lstStyle/>
          <a:p>
            <a:pPr algn="ctr"/>
            <a:r>
              <a:rPr lang="en-US" dirty="0" smtClean="0"/>
              <a:t>Intracellular Fluid</a:t>
            </a:r>
          </a:p>
          <a:p>
            <a:pPr algn="ctr"/>
            <a:r>
              <a:rPr lang="en-US" dirty="0" smtClean="0"/>
              <a:t>(40% of weight)</a:t>
            </a:r>
            <a:endParaRPr lang="en-US" dirty="0"/>
          </a:p>
        </p:txBody>
      </p:sp>
      <p:sp>
        <p:nvSpPr>
          <p:cNvPr id="6" name="TextBox 5"/>
          <p:cNvSpPr txBox="1"/>
          <p:nvPr/>
        </p:nvSpPr>
        <p:spPr>
          <a:xfrm>
            <a:off x="5402304" y="3468469"/>
            <a:ext cx="2008563" cy="646331"/>
          </a:xfrm>
          <a:prstGeom prst="rect">
            <a:avLst/>
          </a:prstGeom>
          <a:noFill/>
          <a:ln>
            <a:solidFill>
              <a:schemeClr val="tx1"/>
            </a:solidFill>
          </a:ln>
        </p:spPr>
        <p:txBody>
          <a:bodyPr wrap="none" rtlCol="0">
            <a:spAutoFit/>
          </a:bodyPr>
          <a:lstStyle/>
          <a:p>
            <a:pPr algn="ctr"/>
            <a:r>
              <a:rPr lang="en-US" dirty="0" smtClean="0"/>
              <a:t>Extracellular Fluid</a:t>
            </a:r>
          </a:p>
          <a:p>
            <a:pPr algn="ctr"/>
            <a:r>
              <a:rPr lang="en-US" dirty="0" smtClean="0"/>
              <a:t>(20% of weight)</a:t>
            </a:r>
            <a:endParaRPr lang="en-US" dirty="0"/>
          </a:p>
        </p:txBody>
      </p:sp>
      <p:sp>
        <p:nvSpPr>
          <p:cNvPr id="7" name="TextBox 6"/>
          <p:cNvSpPr txBox="1"/>
          <p:nvPr/>
        </p:nvSpPr>
        <p:spPr>
          <a:xfrm>
            <a:off x="6775956" y="4840069"/>
            <a:ext cx="1813125" cy="646331"/>
          </a:xfrm>
          <a:prstGeom prst="rect">
            <a:avLst/>
          </a:prstGeom>
          <a:noFill/>
          <a:ln>
            <a:solidFill>
              <a:schemeClr val="tx1"/>
            </a:solidFill>
          </a:ln>
        </p:spPr>
        <p:txBody>
          <a:bodyPr wrap="none" rtlCol="0">
            <a:spAutoFit/>
          </a:bodyPr>
          <a:lstStyle/>
          <a:p>
            <a:pPr algn="ctr"/>
            <a:r>
              <a:rPr lang="en-US" dirty="0" smtClean="0"/>
              <a:t>Interstitial Fluid</a:t>
            </a:r>
          </a:p>
          <a:p>
            <a:pPr algn="ctr"/>
            <a:r>
              <a:rPr lang="en-US" dirty="0" smtClean="0"/>
              <a:t>(15% of weight)</a:t>
            </a:r>
            <a:endParaRPr lang="en-US" dirty="0"/>
          </a:p>
        </p:txBody>
      </p:sp>
      <p:sp>
        <p:nvSpPr>
          <p:cNvPr id="8" name="TextBox 7"/>
          <p:cNvSpPr txBox="1"/>
          <p:nvPr/>
        </p:nvSpPr>
        <p:spPr>
          <a:xfrm>
            <a:off x="4122152" y="4841630"/>
            <a:ext cx="2050048" cy="646331"/>
          </a:xfrm>
          <a:prstGeom prst="rect">
            <a:avLst/>
          </a:prstGeom>
          <a:noFill/>
          <a:ln>
            <a:solidFill>
              <a:schemeClr val="tx1"/>
            </a:solidFill>
          </a:ln>
        </p:spPr>
        <p:txBody>
          <a:bodyPr wrap="none" rtlCol="0">
            <a:spAutoFit/>
          </a:bodyPr>
          <a:lstStyle/>
          <a:p>
            <a:pPr algn="ctr"/>
            <a:r>
              <a:rPr lang="en-US" dirty="0" smtClean="0"/>
              <a:t>Intravascular Fluid</a:t>
            </a:r>
          </a:p>
          <a:p>
            <a:pPr algn="ctr"/>
            <a:r>
              <a:rPr lang="en-US" dirty="0" smtClean="0"/>
              <a:t>(5% of weight)</a:t>
            </a:r>
            <a:endParaRPr lang="en-US" dirty="0"/>
          </a:p>
        </p:txBody>
      </p:sp>
      <p:cxnSp>
        <p:nvCxnSpPr>
          <p:cNvPr id="10" name="Straight Arrow Connector 9"/>
          <p:cNvCxnSpPr>
            <a:stCxn id="4" idx="2"/>
            <a:endCxn id="5" idx="0"/>
          </p:cNvCxnSpPr>
          <p:nvPr/>
        </p:nvCxnSpPr>
        <p:spPr>
          <a:xfrm flipH="1">
            <a:off x="2283652" y="2779931"/>
            <a:ext cx="2206363" cy="6490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4" idx="2"/>
            <a:endCxn id="6" idx="0"/>
          </p:cNvCxnSpPr>
          <p:nvPr/>
        </p:nvCxnSpPr>
        <p:spPr>
          <a:xfrm>
            <a:off x="4490015" y="2779931"/>
            <a:ext cx="1916571" cy="6885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6" idx="2"/>
            <a:endCxn id="8" idx="0"/>
          </p:cNvCxnSpPr>
          <p:nvPr/>
        </p:nvCxnSpPr>
        <p:spPr>
          <a:xfrm flipH="1">
            <a:off x="5147176" y="4114800"/>
            <a:ext cx="1259410" cy="7268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6" idx="2"/>
            <a:endCxn id="7" idx="0"/>
          </p:cNvCxnSpPr>
          <p:nvPr/>
        </p:nvCxnSpPr>
        <p:spPr>
          <a:xfrm>
            <a:off x="6406586" y="4114800"/>
            <a:ext cx="1275933" cy="7252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7516173" y="3370385"/>
            <a:ext cx="1005403" cy="369332"/>
          </a:xfrm>
          <a:prstGeom prst="rect">
            <a:avLst/>
          </a:prstGeom>
          <a:noFill/>
        </p:spPr>
        <p:txBody>
          <a:bodyPr wrap="none" rtlCol="0">
            <a:spAutoFit/>
          </a:bodyPr>
          <a:lstStyle/>
          <a:p>
            <a:r>
              <a:rPr lang="en-US" dirty="0" smtClean="0">
                <a:solidFill>
                  <a:srgbClr val="7030A0"/>
                </a:solidFill>
              </a:rPr>
              <a:t>1200 mL</a:t>
            </a:r>
            <a:endParaRPr lang="en-US" dirty="0">
              <a:solidFill>
                <a:srgbClr val="7030A0"/>
              </a:solidFill>
            </a:endParaRPr>
          </a:p>
        </p:txBody>
      </p:sp>
      <p:sp>
        <p:nvSpPr>
          <p:cNvPr id="19" name="TextBox 18"/>
          <p:cNvSpPr txBox="1"/>
          <p:nvPr/>
        </p:nvSpPr>
        <p:spPr>
          <a:xfrm>
            <a:off x="7162800" y="5574268"/>
            <a:ext cx="947695" cy="369332"/>
          </a:xfrm>
          <a:prstGeom prst="rect">
            <a:avLst/>
          </a:prstGeom>
          <a:noFill/>
        </p:spPr>
        <p:txBody>
          <a:bodyPr wrap="none" rtlCol="0">
            <a:spAutoFit/>
          </a:bodyPr>
          <a:lstStyle/>
          <a:p>
            <a:r>
              <a:rPr lang="en-US" dirty="0" smtClean="0">
                <a:solidFill>
                  <a:srgbClr val="7030A0"/>
                </a:solidFill>
              </a:rPr>
              <a:t>900 mL</a:t>
            </a:r>
            <a:endParaRPr lang="en-US" dirty="0">
              <a:solidFill>
                <a:srgbClr val="7030A0"/>
              </a:solidFill>
            </a:endParaRPr>
          </a:p>
        </p:txBody>
      </p:sp>
      <p:sp>
        <p:nvSpPr>
          <p:cNvPr id="21" name="TextBox 20"/>
          <p:cNvSpPr txBox="1"/>
          <p:nvPr/>
        </p:nvSpPr>
        <p:spPr>
          <a:xfrm>
            <a:off x="4620573" y="5562600"/>
            <a:ext cx="926857" cy="369332"/>
          </a:xfrm>
          <a:prstGeom prst="rect">
            <a:avLst/>
          </a:prstGeom>
          <a:noFill/>
        </p:spPr>
        <p:txBody>
          <a:bodyPr wrap="none" rtlCol="0">
            <a:spAutoFit/>
          </a:bodyPr>
          <a:lstStyle/>
          <a:p>
            <a:r>
              <a:rPr lang="en-US" dirty="0" smtClean="0">
                <a:solidFill>
                  <a:srgbClr val="7030A0"/>
                </a:solidFill>
              </a:rPr>
              <a:t>300 mL</a:t>
            </a:r>
            <a:endParaRPr lang="en-US" dirty="0">
              <a:solidFill>
                <a:srgbClr val="7030A0"/>
              </a:solidFill>
            </a:endParaRPr>
          </a:p>
        </p:txBody>
      </p:sp>
      <p:sp>
        <p:nvSpPr>
          <p:cNvPr id="24" name="TextBox 23"/>
          <p:cNvSpPr txBox="1"/>
          <p:nvPr/>
        </p:nvSpPr>
        <p:spPr>
          <a:xfrm>
            <a:off x="7463481" y="3557017"/>
            <a:ext cx="1058303" cy="406265"/>
          </a:xfrm>
          <a:prstGeom prst="rect">
            <a:avLst/>
          </a:prstGeom>
          <a:noFill/>
        </p:spPr>
        <p:txBody>
          <a:bodyPr wrap="none" rtlCol="0">
            <a:spAutoFit/>
          </a:bodyPr>
          <a:lstStyle/>
          <a:p>
            <a:r>
              <a:rPr lang="en-US" dirty="0">
                <a:solidFill>
                  <a:schemeClr val="accent5">
                    <a:lumMod val="75000"/>
                  </a:schemeClr>
                </a:solidFill>
              </a:rPr>
              <a:t> </a:t>
            </a:r>
            <a:r>
              <a:rPr lang="en-US" dirty="0" smtClean="0">
                <a:solidFill>
                  <a:schemeClr val="accent5">
                    <a:lumMod val="75000"/>
                  </a:schemeClr>
                </a:solidFill>
              </a:rPr>
              <a:t> 400 mL</a:t>
            </a:r>
            <a:endParaRPr lang="en-US" dirty="0">
              <a:solidFill>
                <a:schemeClr val="accent5">
                  <a:lumMod val="75000"/>
                </a:schemeClr>
              </a:solidFill>
            </a:endParaRPr>
          </a:p>
        </p:txBody>
      </p:sp>
      <p:sp>
        <p:nvSpPr>
          <p:cNvPr id="25" name="TextBox 24"/>
          <p:cNvSpPr txBox="1"/>
          <p:nvPr/>
        </p:nvSpPr>
        <p:spPr>
          <a:xfrm>
            <a:off x="3172836" y="3581400"/>
            <a:ext cx="1059906" cy="369332"/>
          </a:xfrm>
          <a:prstGeom prst="rect">
            <a:avLst/>
          </a:prstGeom>
          <a:noFill/>
        </p:spPr>
        <p:txBody>
          <a:bodyPr wrap="none" rtlCol="0">
            <a:spAutoFit/>
          </a:bodyPr>
          <a:lstStyle/>
          <a:p>
            <a:r>
              <a:rPr lang="en-US" dirty="0">
                <a:solidFill>
                  <a:schemeClr val="accent5">
                    <a:lumMod val="75000"/>
                  </a:schemeClr>
                </a:solidFill>
              </a:rPr>
              <a:t> </a:t>
            </a:r>
            <a:r>
              <a:rPr lang="en-US" dirty="0" smtClean="0">
                <a:solidFill>
                  <a:schemeClr val="accent5">
                    <a:lumMod val="75000"/>
                  </a:schemeClr>
                </a:solidFill>
              </a:rPr>
              <a:t> 800 mL</a:t>
            </a:r>
            <a:endParaRPr lang="en-US" dirty="0">
              <a:solidFill>
                <a:schemeClr val="accent5">
                  <a:lumMod val="75000"/>
                </a:schemeClr>
              </a:solidFill>
            </a:endParaRPr>
          </a:p>
        </p:txBody>
      </p:sp>
      <p:sp>
        <p:nvSpPr>
          <p:cNvPr id="26" name="TextBox 25"/>
          <p:cNvSpPr txBox="1"/>
          <p:nvPr/>
        </p:nvSpPr>
        <p:spPr>
          <a:xfrm>
            <a:off x="3321851" y="3352800"/>
            <a:ext cx="869149" cy="369332"/>
          </a:xfrm>
          <a:prstGeom prst="rect">
            <a:avLst/>
          </a:prstGeom>
          <a:noFill/>
        </p:spPr>
        <p:txBody>
          <a:bodyPr wrap="none" rtlCol="0">
            <a:spAutoFit/>
          </a:bodyPr>
          <a:lstStyle/>
          <a:p>
            <a:r>
              <a:rPr lang="en-US" dirty="0" smtClean="0">
                <a:solidFill>
                  <a:srgbClr val="7030A0"/>
                </a:solidFill>
              </a:rPr>
              <a:t>   0 mL</a:t>
            </a:r>
            <a:endParaRPr lang="en-US" dirty="0">
              <a:solidFill>
                <a:srgbClr val="7030A0"/>
              </a:solidFill>
            </a:endParaRPr>
          </a:p>
        </p:txBody>
      </p:sp>
      <p:sp>
        <p:nvSpPr>
          <p:cNvPr id="27" name="TextBox 26"/>
          <p:cNvSpPr txBox="1"/>
          <p:nvPr/>
        </p:nvSpPr>
        <p:spPr>
          <a:xfrm>
            <a:off x="7086600" y="5791200"/>
            <a:ext cx="1042273" cy="369332"/>
          </a:xfrm>
          <a:prstGeom prst="rect">
            <a:avLst/>
          </a:prstGeom>
          <a:noFill/>
        </p:spPr>
        <p:txBody>
          <a:bodyPr wrap="none" rtlCol="0">
            <a:spAutoFit/>
          </a:bodyPr>
          <a:lstStyle/>
          <a:p>
            <a:r>
              <a:rPr lang="en-US" dirty="0">
                <a:solidFill>
                  <a:schemeClr val="accent5">
                    <a:lumMod val="75000"/>
                  </a:schemeClr>
                </a:solidFill>
              </a:rPr>
              <a:t> </a:t>
            </a:r>
            <a:r>
              <a:rPr lang="en-US" dirty="0" smtClean="0">
                <a:solidFill>
                  <a:schemeClr val="accent5">
                    <a:lumMod val="75000"/>
                  </a:schemeClr>
                </a:solidFill>
              </a:rPr>
              <a:t> 300 mL</a:t>
            </a:r>
            <a:endParaRPr lang="en-US" dirty="0">
              <a:solidFill>
                <a:schemeClr val="accent5">
                  <a:lumMod val="75000"/>
                </a:schemeClr>
              </a:solidFill>
            </a:endParaRPr>
          </a:p>
        </p:txBody>
      </p:sp>
      <p:sp>
        <p:nvSpPr>
          <p:cNvPr id="28" name="TextBox 27"/>
          <p:cNvSpPr txBox="1"/>
          <p:nvPr/>
        </p:nvSpPr>
        <p:spPr>
          <a:xfrm>
            <a:off x="4536406" y="5791200"/>
            <a:ext cx="1008609" cy="369332"/>
          </a:xfrm>
          <a:prstGeom prst="rect">
            <a:avLst/>
          </a:prstGeom>
          <a:noFill/>
        </p:spPr>
        <p:txBody>
          <a:bodyPr wrap="none" rtlCol="0">
            <a:spAutoFit/>
          </a:bodyPr>
          <a:lstStyle/>
          <a:p>
            <a:r>
              <a:rPr lang="en-US" dirty="0">
                <a:solidFill>
                  <a:schemeClr val="accent5">
                    <a:lumMod val="75000"/>
                  </a:schemeClr>
                </a:solidFill>
              </a:rPr>
              <a:t> </a:t>
            </a:r>
            <a:r>
              <a:rPr lang="en-US" dirty="0" smtClean="0">
                <a:solidFill>
                  <a:schemeClr val="accent5">
                    <a:lumMod val="75000"/>
                  </a:schemeClr>
                </a:solidFill>
              </a:rPr>
              <a:t> 100 mL</a:t>
            </a:r>
            <a:endParaRPr lang="en-US" dirty="0">
              <a:solidFill>
                <a:schemeClr val="accent5">
                  <a:lumMod val="75000"/>
                </a:schemeClr>
              </a:solidFill>
            </a:endParaRPr>
          </a:p>
        </p:txBody>
      </p:sp>
      <p:sp>
        <p:nvSpPr>
          <p:cNvPr id="3" name="TextBox 2"/>
          <p:cNvSpPr txBox="1"/>
          <p:nvPr/>
        </p:nvSpPr>
        <p:spPr>
          <a:xfrm>
            <a:off x="6065066" y="838200"/>
            <a:ext cx="2641685" cy="369332"/>
          </a:xfrm>
          <a:prstGeom prst="rect">
            <a:avLst/>
          </a:prstGeom>
          <a:noFill/>
        </p:spPr>
        <p:txBody>
          <a:bodyPr wrap="none" rtlCol="0">
            <a:spAutoFit/>
          </a:bodyPr>
          <a:lstStyle/>
          <a:p>
            <a:r>
              <a:rPr lang="en-US" dirty="0" smtClean="0">
                <a:solidFill>
                  <a:srgbClr val="7030A0"/>
                </a:solidFill>
              </a:rPr>
              <a:t>1200 mL of isotonic fluid</a:t>
            </a:r>
            <a:endParaRPr lang="en-US" dirty="0">
              <a:solidFill>
                <a:srgbClr val="7030A0"/>
              </a:solidFill>
            </a:endParaRPr>
          </a:p>
        </p:txBody>
      </p:sp>
      <p:sp>
        <p:nvSpPr>
          <p:cNvPr id="22" name="TextBox 21"/>
          <p:cNvSpPr txBox="1"/>
          <p:nvPr/>
        </p:nvSpPr>
        <p:spPr>
          <a:xfrm>
            <a:off x="6065066" y="1131332"/>
            <a:ext cx="1862754" cy="369332"/>
          </a:xfrm>
          <a:prstGeom prst="rect">
            <a:avLst/>
          </a:prstGeom>
          <a:noFill/>
        </p:spPr>
        <p:txBody>
          <a:bodyPr wrap="none" rtlCol="0">
            <a:spAutoFit/>
          </a:bodyPr>
          <a:lstStyle/>
          <a:p>
            <a:r>
              <a:rPr lang="en-US" dirty="0" smtClean="0">
                <a:solidFill>
                  <a:schemeClr val="accent5">
                    <a:lumMod val="75000"/>
                  </a:schemeClr>
                </a:solidFill>
              </a:rPr>
              <a:t>1200 mL of water</a:t>
            </a:r>
            <a:endParaRPr lang="en-US" dirty="0">
              <a:solidFill>
                <a:schemeClr val="accent5">
                  <a:lumMod val="75000"/>
                </a:schemeClr>
              </a:solidFill>
            </a:endParaRPr>
          </a:p>
        </p:txBody>
      </p:sp>
      <p:sp>
        <p:nvSpPr>
          <p:cNvPr id="29" name="TextBox 28"/>
          <p:cNvSpPr txBox="1"/>
          <p:nvPr/>
        </p:nvSpPr>
        <p:spPr>
          <a:xfrm>
            <a:off x="6065066" y="1447800"/>
            <a:ext cx="2853089" cy="369332"/>
          </a:xfrm>
          <a:prstGeom prst="rect">
            <a:avLst/>
          </a:prstGeom>
          <a:noFill/>
        </p:spPr>
        <p:txBody>
          <a:bodyPr wrap="none" rtlCol="0">
            <a:spAutoFit/>
          </a:bodyPr>
          <a:lstStyle/>
          <a:p>
            <a:r>
              <a:rPr lang="en-US" dirty="0" smtClean="0">
                <a:solidFill>
                  <a:schemeClr val="accent1">
                    <a:lumMod val="60000"/>
                    <a:lumOff val="40000"/>
                  </a:schemeClr>
                </a:solidFill>
              </a:rPr>
              <a:t>1200 mL of hypotonic fluid</a:t>
            </a:r>
            <a:endParaRPr lang="en-US" dirty="0">
              <a:solidFill>
                <a:schemeClr val="accent1">
                  <a:lumMod val="60000"/>
                  <a:lumOff val="40000"/>
                </a:schemeClr>
              </a:solidFill>
            </a:endParaRPr>
          </a:p>
        </p:txBody>
      </p:sp>
      <p:sp>
        <p:nvSpPr>
          <p:cNvPr id="15" name="TextBox 14"/>
          <p:cNvSpPr txBox="1"/>
          <p:nvPr/>
        </p:nvSpPr>
        <p:spPr>
          <a:xfrm>
            <a:off x="5448300" y="2033898"/>
            <a:ext cx="1808316" cy="369332"/>
          </a:xfrm>
          <a:prstGeom prst="rect">
            <a:avLst/>
          </a:prstGeom>
          <a:noFill/>
        </p:spPr>
        <p:txBody>
          <a:bodyPr wrap="none" rtlCol="0">
            <a:spAutoFit/>
          </a:bodyPr>
          <a:lstStyle/>
          <a:p>
            <a:r>
              <a:rPr lang="en-US" dirty="0" smtClean="0">
                <a:solidFill>
                  <a:srgbClr val="7030A0"/>
                </a:solidFill>
              </a:rPr>
              <a:t>1200 mL (saline)</a:t>
            </a:r>
            <a:endParaRPr lang="en-US" dirty="0">
              <a:solidFill>
                <a:srgbClr val="7030A0"/>
              </a:solidFill>
            </a:endParaRPr>
          </a:p>
        </p:txBody>
      </p:sp>
      <p:sp>
        <p:nvSpPr>
          <p:cNvPr id="23" name="TextBox 22"/>
          <p:cNvSpPr txBox="1"/>
          <p:nvPr/>
        </p:nvSpPr>
        <p:spPr>
          <a:xfrm>
            <a:off x="5451230" y="2244913"/>
            <a:ext cx="1747401" cy="369332"/>
          </a:xfrm>
          <a:prstGeom prst="rect">
            <a:avLst/>
          </a:prstGeom>
          <a:noFill/>
        </p:spPr>
        <p:txBody>
          <a:bodyPr wrap="none" rtlCol="0">
            <a:spAutoFit/>
          </a:bodyPr>
          <a:lstStyle/>
          <a:p>
            <a:r>
              <a:rPr lang="en-US" dirty="0" smtClean="0">
                <a:solidFill>
                  <a:schemeClr val="accent5">
                    <a:lumMod val="75000"/>
                  </a:schemeClr>
                </a:solidFill>
              </a:rPr>
              <a:t>1200 mL (D5W)</a:t>
            </a:r>
            <a:endParaRPr lang="en-US" dirty="0">
              <a:solidFill>
                <a:schemeClr val="accent5">
                  <a:lumMod val="75000"/>
                </a:schemeClr>
              </a:solidFill>
            </a:endParaRPr>
          </a:p>
        </p:txBody>
      </p:sp>
      <p:sp>
        <p:nvSpPr>
          <p:cNvPr id="30" name="TextBox 29"/>
          <p:cNvSpPr txBox="1"/>
          <p:nvPr/>
        </p:nvSpPr>
        <p:spPr>
          <a:xfrm>
            <a:off x="5445370" y="2455928"/>
            <a:ext cx="2196563" cy="369332"/>
          </a:xfrm>
          <a:prstGeom prst="rect">
            <a:avLst/>
          </a:prstGeom>
          <a:noFill/>
        </p:spPr>
        <p:txBody>
          <a:bodyPr wrap="none" rtlCol="0">
            <a:spAutoFit/>
          </a:bodyPr>
          <a:lstStyle/>
          <a:p>
            <a:r>
              <a:rPr lang="en-US" dirty="0" smtClean="0">
                <a:solidFill>
                  <a:schemeClr val="accent1">
                    <a:lumMod val="60000"/>
                    <a:lumOff val="40000"/>
                  </a:schemeClr>
                </a:solidFill>
              </a:rPr>
              <a:t>1200 mL (1/2 saline)</a:t>
            </a:r>
            <a:endParaRPr lang="en-US" dirty="0">
              <a:solidFill>
                <a:schemeClr val="accent1">
                  <a:lumMod val="60000"/>
                  <a:lumOff val="40000"/>
                </a:schemeClr>
              </a:solidFill>
            </a:endParaRPr>
          </a:p>
        </p:txBody>
      </p:sp>
      <p:sp>
        <p:nvSpPr>
          <p:cNvPr id="35" name="TextBox 34"/>
          <p:cNvSpPr txBox="1"/>
          <p:nvPr/>
        </p:nvSpPr>
        <p:spPr>
          <a:xfrm>
            <a:off x="7467600" y="3779757"/>
            <a:ext cx="1059906" cy="369332"/>
          </a:xfrm>
          <a:prstGeom prst="rect">
            <a:avLst/>
          </a:prstGeom>
          <a:noFill/>
        </p:spPr>
        <p:txBody>
          <a:bodyPr wrap="none" rtlCol="0">
            <a:spAutoFit/>
          </a:bodyPr>
          <a:lstStyle/>
          <a:p>
            <a:r>
              <a:rPr lang="en-US" dirty="0">
                <a:solidFill>
                  <a:schemeClr val="accent5">
                    <a:lumMod val="75000"/>
                  </a:schemeClr>
                </a:solidFill>
              </a:rPr>
              <a:t> </a:t>
            </a:r>
            <a:r>
              <a:rPr lang="en-US" dirty="0" smtClean="0">
                <a:solidFill>
                  <a:schemeClr val="accent5">
                    <a:lumMod val="75000"/>
                  </a:schemeClr>
                </a:solidFill>
              </a:rPr>
              <a:t> </a:t>
            </a:r>
            <a:r>
              <a:rPr lang="en-US" dirty="0" smtClean="0">
                <a:solidFill>
                  <a:schemeClr val="accent1">
                    <a:lumMod val="60000"/>
                    <a:lumOff val="40000"/>
                  </a:schemeClr>
                </a:solidFill>
              </a:rPr>
              <a:t>800 mL</a:t>
            </a:r>
            <a:endParaRPr lang="en-US" dirty="0">
              <a:solidFill>
                <a:schemeClr val="accent1">
                  <a:lumMod val="60000"/>
                  <a:lumOff val="40000"/>
                </a:schemeClr>
              </a:solidFill>
            </a:endParaRPr>
          </a:p>
        </p:txBody>
      </p:sp>
      <p:sp>
        <p:nvSpPr>
          <p:cNvPr id="36" name="TextBox 35"/>
          <p:cNvSpPr txBox="1"/>
          <p:nvPr/>
        </p:nvSpPr>
        <p:spPr>
          <a:xfrm>
            <a:off x="3172124" y="3786498"/>
            <a:ext cx="1058303" cy="369332"/>
          </a:xfrm>
          <a:prstGeom prst="rect">
            <a:avLst/>
          </a:prstGeom>
          <a:noFill/>
        </p:spPr>
        <p:txBody>
          <a:bodyPr wrap="none" rtlCol="0">
            <a:spAutoFit/>
          </a:bodyPr>
          <a:lstStyle/>
          <a:p>
            <a:r>
              <a:rPr lang="en-US" dirty="0">
                <a:solidFill>
                  <a:srgbClr val="FF0000"/>
                </a:solidFill>
              </a:rPr>
              <a:t> </a:t>
            </a:r>
            <a:r>
              <a:rPr lang="en-US" dirty="0" smtClean="0">
                <a:solidFill>
                  <a:srgbClr val="FF0000"/>
                </a:solidFill>
              </a:rPr>
              <a:t> </a:t>
            </a:r>
            <a:r>
              <a:rPr lang="en-US" dirty="0" smtClean="0">
                <a:solidFill>
                  <a:schemeClr val="accent1">
                    <a:lumMod val="60000"/>
                    <a:lumOff val="40000"/>
                  </a:schemeClr>
                </a:solidFill>
              </a:rPr>
              <a:t>400 mL</a:t>
            </a:r>
            <a:endParaRPr lang="en-US" dirty="0">
              <a:solidFill>
                <a:schemeClr val="accent1">
                  <a:lumMod val="60000"/>
                  <a:lumOff val="40000"/>
                </a:schemeClr>
              </a:solidFill>
            </a:endParaRPr>
          </a:p>
        </p:txBody>
      </p:sp>
      <p:sp>
        <p:nvSpPr>
          <p:cNvPr id="37" name="TextBox 36"/>
          <p:cNvSpPr txBox="1"/>
          <p:nvPr/>
        </p:nvSpPr>
        <p:spPr>
          <a:xfrm>
            <a:off x="7086600" y="6013883"/>
            <a:ext cx="1061509" cy="369332"/>
          </a:xfrm>
          <a:prstGeom prst="rect">
            <a:avLst/>
          </a:prstGeom>
          <a:noFill/>
        </p:spPr>
        <p:txBody>
          <a:bodyPr wrap="none" rtlCol="0">
            <a:spAutoFit/>
          </a:bodyPr>
          <a:lstStyle/>
          <a:p>
            <a:r>
              <a:rPr lang="en-US" dirty="0">
                <a:solidFill>
                  <a:schemeClr val="accent1">
                    <a:lumMod val="60000"/>
                    <a:lumOff val="40000"/>
                  </a:schemeClr>
                </a:solidFill>
              </a:rPr>
              <a:t> </a:t>
            </a:r>
            <a:r>
              <a:rPr lang="en-US" dirty="0" smtClean="0">
                <a:solidFill>
                  <a:schemeClr val="accent1">
                    <a:lumMod val="60000"/>
                    <a:lumOff val="40000"/>
                  </a:schemeClr>
                </a:solidFill>
              </a:rPr>
              <a:t> 600 mL</a:t>
            </a:r>
            <a:endParaRPr lang="en-US" dirty="0">
              <a:solidFill>
                <a:schemeClr val="accent1">
                  <a:lumMod val="60000"/>
                  <a:lumOff val="40000"/>
                </a:schemeClr>
              </a:solidFill>
            </a:endParaRPr>
          </a:p>
        </p:txBody>
      </p:sp>
      <p:sp>
        <p:nvSpPr>
          <p:cNvPr id="38" name="TextBox 37"/>
          <p:cNvSpPr txBox="1"/>
          <p:nvPr/>
        </p:nvSpPr>
        <p:spPr>
          <a:xfrm>
            <a:off x="4501660" y="5996298"/>
            <a:ext cx="1048685" cy="369332"/>
          </a:xfrm>
          <a:prstGeom prst="rect">
            <a:avLst/>
          </a:prstGeom>
          <a:noFill/>
        </p:spPr>
        <p:txBody>
          <a:bodyPr wrap="none" rtlCol="0">
            <a:spAutoFit/>
          </a:bodyPr>
          <a:lstStyle/>
          <a:p>
            <a:r>
              <a:rPr lang="en-US" dirty="0">
                <a:solidFill>
                  <a:schemeClr val="accent5">
                    <a:lumMod val="75000"/>
                  </a:schemeClr>
                </a:solidFill>
              </a:rPr>
              <a:t> </a:t>
            </a:r>
            <a:r>
              <a:rPr lang="en-US" dirty="0" smtClean="0">
                <a:solidFill>
                  <a:schemeClr val="accent5">
                    <a:lumMod val="75000"/>
                  </a:schemeClr>
                </a:solidFill>
              </a:rPr>
              <a:t> </a:t>
            </a:r>
            <a:r>
              <a:rPr lang="en-US" dirty="0" smtClean="0">
                <a:solidFill>
                  <a:schemeClr val="accent1">
                    <a:lumMod val="60000"/>
                    <a:lumOff val="40000"/>
                  </a:schemeClr>
                </a:solidFill>
              </a:rPr>
              <a:t>200 mL</a:t>
            </a:r>
            <a:endParaRPr lang="en-US" dirty="0">
              <a:solidFill>
                <a:schemeClr val="accent1">
                  <a:lumMod val="60000"/>
                  <a:lumOff val="40000"/>
                </a:schemeClr>
              </a:solidFill>
            </a:endParaRPr>
          </a:p>
        </p:txBody>
      </p:sp>
      <p:grpSp>
        <p:nvGrpSpPr>
          <p:cNvPr id="39" name="Group 38"/>
          <p:cNvGrpSpPr/>
          <p:nvPr/>
        </p:nvGrpSpPr>
        <p:grpSpPr>
          <a:xfrm>
            <a:off x="2667000" y="2819400"/>
            <a:ext cx="5077267" cy="1740932"/>
            <a:chOff x="2667000" y="2819400"/>
            <a:chExt cx="5077267" cy="1740932"/>
          </a:xfrm>
        </p:grpSpPr>
        <p:sp>
          <p:nvSpPr>
            <p:cNvPr id="40" name="TextBox 39"/>
            <p:cNvSpPr txBox="1"/>
            <p:nvPr/>
          </p:nvSpPr>
          <p:spPr>
            <a:xfrm>
              <a:off x="5638800" y="2819400"/>
              <a:ext cx="455574" cy="369332"/>
            </a:xfrm>
            <a:prstGeom prst="rect">
              <a:avLst/>
            </a:prstGeom>
            <a:noFill/>
          </p:spPr>
          <p:txBody>
            <a:bodyPr wrap="none" rtlCol="0">
              <a:spAutoFit/>
            </a:bodyPr>
            <a:lstStyle/>
            <a:p>
              <a:r>
                <a:rPr lang="en-US" dirty="0" smtClean="0"/>
                <a:t>1/3</a:t>
              </a:r>
              <a:endParaRPr lang="en-US" dirty="0"/>
            </a:p>
          </p:txBody>
        </p:sp>
        <p:sp>
          <p:nvSpPr>
            <p:cNvPr id="41" name="TextBox 40"/>
            <p:cNvSpPr txBox="1"/>
            <p:nvPr/>
          </p:nvSpPr>
          <p:spPr>
            <a:xfrm>
              <a:off x="2667000" y="2819400"/>
              <a:ext cx="495649" cy="369332"/>
            </a:xfrm>
            <a:prstGeom prst="rect">
              <a:avLst/>
            </a:prstGeom>
            <a:noFill/>
          </p:spPr>
          <p:txBody>
            <a:bodyPr wrap="none" rtlCol="0">
              <a:spAutoFit/>
            </a:bodyPr>
            <a:lstStyle/>
            <a:p>
              <a:r>
                <a:rPr lang="en-US" dirty="0"/>
                <a:t>2</a:t>
              </a:r>
              <a:r>
                <a:rPr lang="en-US" dirty="0" smtClean="0"/>
                <a:t>/3</a:t>
              </a:r>
              <a:endParaRPr lang="en-US" dirty="0"/>
            </a:p>
          </p:txBody>
        </p:sp>
        <p:sp>
          <p:nvSpPr>
            <p:cNvPr id="42" name="TextBox 41"/>
            <p:cNvSpPr txBox="1"/>
            <p:nvPr/>
          </p:nvSpPr>
          <p:spPr>
            <a:xfrm>
              <a:off x="7239000" y="4191000"/>
              <a:ext cx="505267" cy="369332"/>
            </a:xfrm>
            <a:prstGeom prst="rect">
              <a:avLst/>
            </a:prstGeom>
            <a:noFill/>
          </p:spPr>
          <p:txBody>
            <a:bodyPr wrap="none" rtlCol="0">
              <a:spAutoFit/>
            </a:bodyPr>
            <a:lstStyle/>
            <a:p>
              <a:r>
                <a:rPr lang="en-US" dirty="0" smtClean="0"/>
                <a:t>3/4</a:t>
              </a:r>
              <a:endParaRPr lang="en-US" dirty="0"/>
            </a:p>
          </p:txBody>
        </p:sp>
        <p:sp>
          <p:nvSpPr>
            <p:cNvPr id="43" name="TextBox 42"/>
            <p:cNvSpPr txBox="1"/>
            <p:nvPr/>
          </p:nvSpPr>
          <p:spPr>
            <a:xfrm>
              <a:off x="5257800" y="4191000"/>
              <a:ext cx="471604" cy="369332"/>
            </a:xfrm>
            <a:prstGeom prst="rect">
              <a:avLst/>
            </a:prstGeom>
            <a:noFill/>
          </p:spPr>
          <p:txBody>
            <a:bodyPr wrap="none" rtlCol="0">
              <a:spAutoFit/>
            </a:bodyPr>
            <a:lstStyle/>
            <a:p>
              <a:r>
                <a:rPr lang="en-US" dirty="0" smtClean="0"/>
                <a:t>1/4</a:t>
              </a:r>
              <a:endParaRPr lang="en-US" dirty="0"/>
            </a:p>
          </p:txBody>
        </p:sp>
      </p:grpSp>
      <p:cxnSp>
        <p:nvCxnSpPr>
          <p:cNvPr id="45" name="Straight Connector 44"/>
          <p:cNvCxnSpPr/>
          <p:nvPr/>
        </p:nvCxnSpPr>
        <p:spPr>
          <a:xfrm>
            <a:off x="7186245" y="2236149"/>
            <a:ext cx="1023895" cy="0"/>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8219329" y="2236149"/>
            <a:ext cx="9189" cy="1116651"/>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8029763" y="2623009"/>
            <a:ext cx="698067"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8727830" y="2623009"/>
            <a:ext cx="0" cy="134815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flipH="1">
            <a:off x="8492336" y="3950732"/>
            <a:ext cx="235494" cy="13691"/>
          </a:xfrm>
          <a:prstGeom prst="straightConnector1">
            <a:avLst/>
          </a:prstGeom>
          <a:ln>
            <a:solidFill>
              <a:schemeClr val="accent1">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759761" y="4572000"/>
            <a:ext cx="2634439" cy="1200329"/>
          </a:xfrm>
          <a:prstGeom prst="rect">
            <a:avLst/>
          </a:prstGeom>
          <a:noFill/>
        </p:spPr>
        <p:txBody>
          <a:bodyPr wrap="none" rtlCol="0">
            <a:spAutoFit/>
          </a:bodyPr>
          <a:lstStyle/>
          <a:p>
            <a:pPr algn="ctr"/>
            <a:r>
              <a:rPr lang="en-US" sz="2400" b="1" dirty="0" smtClean="0">
                <a:solidFill>
                  <a:srgbClr val="FF0000"/>
                </a:solidFill>
              </a:rPr>
              <a:t>IMMEDIATE</a:t>
            </a:r>
          </a:p>
          <a:p>
            <a:pPr algn="ctr"/>
            <a:r>
              <a:rPr lang="en-US" sz="2400" b="1" dirty="0" smtClean="0">
                <a:solidFill>
                  <a:srgbClr val="FF0000"/>
                </a:solidFill>
              </a:rPr>
              <a:t>RESUSCITATION</a:t>
            </a:r>
          </a:p>
          <a:p>
            <a:pPr algn="ctr"/>
            <a:r>
              <a:rPr lang="en-US" sz="2400" b="1" dirty="0" smtClean="0">
                <a:solidFill>
                  <a:srgbClr val="FF0000"/>
                </a:solidFill>
              </a:rPr>
              <a:t>GOAL</a:t>
            </a:r>
            <a:endParaRPr lang="en-US" sz="2400" b="1" dirty="0">
              <a:solidFill>
                <a:srgbClr val="FF0000"/>
              </a:solidFill>
            </a:endParaRPr>
          </a:p>
        </p:txBody>
      </p:sp>
      <p:cxnSp>
        <p:nvCxnSpPr>
          <p:cNvPr id="63" name="Straight Arrow Connector 62"/>
          <p:cNvCxnSpPr>
            <a:stCxn id="62" idx="3"/>
          </p:cNvCxnSpPr>
          <p:nvPr/>
        </p:nvCxnSpPr>
        <p:spPr>
          <a:xfrm flipV="1">
            <a:off x="3394200" y="5164796"/>
            <a:ext cx="727952" cy="7369"/>
          </a:xfrm>
          <a:prstGeom prst="straightConnector1">
            <a:avLst/>
          </a:prstGeom>
          <a:ln>
            <a:solidFill>
              <a:srgbClr val="FF0000"/>
            </a:solidFill>
            <a:tailEnd type="arrow" w="lg" len="lg"/>
          </a:ln>
        </p:spPr>
        <p:style>
          <a:lnRef idx="1">
            <a:schemeClr val="accent1"/>
          </a:lnRef>
          <a:fillRef idx="0">
            <a:schemeClr val="accent1"/>
          </a:fillRef>
          <a:effectRef idx="0">
            <a:schemeClr val="accent1"/>
          </a:effectRef>
          <a:fontRef idx="minor">
            <a:schemeClr val="tx1"/>
          </a:fontRef>
        </p:style>
      </p:cxnSp>
      <p:sp>
        <p:nvSpPr>
          <p:cNvPr id="64" name="Oval 63"/>
          <p:cNvSpPr/>
          <p:nvPr/>
        </p:nvSpPr>
        <p:spPr>
          <a:xfrm>
            <a:off x="4490014" y="5638800"/>
            <a:ext cx="1148786" cy="249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49259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0"/>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3"/>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5"/>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5"/>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3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8"/>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7"/>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9" grpId="0"/>
      <p:bldP spid="21" grpId="0"/>
      <p:bldP spid="24" grpId="0"/>
      <p:bldP spid="25" grpId="0"/>
      <p:bldP spid="26" grpId="0"/>
      <p:bldP spid="27" grpId="0"/>
      <p:bldP spid="28" grpId="0"/>
      <p:bldP spid="22" grpId="0"/>
      <p:bldP spid="29" grpId="0"/>
      <p:bldP spid="15" grpId="0"/>
      <p:bldP spid="23" grpId="0"/>
      <p:bldP spid="30" grpId="0"/>
      <p:bldP spid="35" grpId="0"/>
      <p:bldP spid="36" grpId="0"/>
      <p:bldP spid="37" grpId="0"/>
      <p:bldP spid="38" grpId="0"/>
      <p:bldP spid="6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Hypovolemia</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25728527"/>
              </p:ext>
            </p:extLst>
          </p:nvPr>
        </p:nvGraphicFramePr>
        <p:xfrm>
          <a:off x="457200" y="2438400"/>
          <a:ext cx="8229600" cy="2595880"/>
        </p:xfrm>
        <a:graphic>
          <a:graphicData uri="http://schemas.openxmlformats.org/drawingml/2006/table">
            <a:tbl>
              <a:tblPr firstRow="1" bandRow="1">
                <a:tableStyleId>{5C22544A-7EE6-4342-B048-85BDC9FD1C3A}</a:tableStyleId>
              </a:tblPr>
              <a:tblGrid>
                <a:gridCol w="1600200"/>
                <a:gridCol w="1676400"/>
                <a:gridCol w="1600200"/>
                <a:gridCol w="1752600"/>
                <a:gridCol w="1600200"/>
              </a:tblGrid>
              <a:tr h="370840">
                <a:tc>
                  <a:txBody>
                    <a:bodyPr/>
                    <a:lstStyle/>
                    <a:p>
                      <a:endParaRPr lang="en-US" dirty="0"/>
                    </a:p>
                  </a:txBody>
                  <a:tcPr/>
                </a:tc>
                <a:tc>
                  <a:txBody>
                    <a:bodyPr/>
                    <a:lstStyle/>
                    <a:p>
                      <a:pPr algn="ctr"/>
                      <a:r>
                        <a:rPr lang="en-US" dirty="0" smtClean="0"/>
                        <a:t>Saline</a:t>
                      </a:r>
                      <a:endParaRPr lang="en-US" dirty="0"/>
                    </a:p>
                  </a:txBody>
                  <a:tcPr/>
                </a:tc>
                <a:tc>
                  <a:txBody>
                    <a:bodyPr/>
                    <a:lstStyle/>
                    <a:p>
                      <a:pPr algn="ctr"/>
                      <a:r>
                        <a:rPr lang="en-US" dirty="0" smtClean="0"/>
                        <a:t>“1/2</a:t>
                      </a:r>
                      <a:r>
                        <a:rPr lang="en-US" baseline="0" dirty="0" smtClean="0"/>
                        <a:t> and 1/2</a:t>
                      </a:r>
                      <a:r>
                        <a:rPr lang="en-US" dirty="0" smtClean="0"/>
                        <a:t>”</a:t>
                      </a:r>
                      <a:endParaRPr lang="en-US" dirty="0"/>
                    </a:p>
                  </a:txBody>
                  <a:tcPr/>
                </a:tc>
                <a:tc>
                  <a:txBody>
                    <a:bodyPr/>
                    <a:lstStyle/>
                    <a:p>
                      <a:pPr algn="ctr"/>
                      <a:r>
                        <a:rPr lang="en-US" dirty="0" smtClean="0"/>
                        <a:t>“Bicarb</a:t>
                      </a:r>
                      <a:r>
                        <a:rPr lang="en-US" baseline="0" dirty="0" smtClean="0"/>
                        <a:t> Drip”</a:t>
                      </a:r>
                      <a:endParaRPr lang="en-US" dirty="0"/>
                    </a:p>
                  </a:txBody>
                  <a:tcPr/>
                </a:tc>
                <a:tc>
                  <a:txBody>
                    <a:bodyPr/>
                    <a:lstStyle/>
                    <a:p>
                      <a:pPr algn="ctr"/>
                      <a:r>
                        <a:rPr lang="en-US" dirty="0" smtClean="0"/>
                        <a:t>LR</a:t>
                      </a:r>
                      <a:endParaRPr lang="en-US" dirty="0"/>
                    </a:p>
                  </a:txBody>
                  <a:tcPr/>
                </a:tc>
              </a:tr>
              <a:tr h="370840">
                <a:tc>
                  <a:txBody>
                    <a:bodyPr/>
                    <a:lstStyle/>
                    <a:p>
                      <a:r>
                        <a:rPr lang="en-US" dirty="0" smtClean="0"/>
                        <a:t>Sodium</a:t>
                      </a:r>
                      <a:endParaRPr lang="en-US" dirty="0"/>
                    </a:p>
                  </a:txBody>
                  <a:tcPr/>
                </a:tc>
                <a:tc>
                  <a:txBody>
                    <a:bodyPr/>
                    <a:lstStyle/>
                    <a:p>
                      <a:pPr algn="ctr"/>
                      <a:r>
                        <a:rPr lang="en-US" dirty="0" smtClean="0"/>
                        <a:t>154</a:t>
                      </a:r>
                      <a:endParaRPr lang="en-US" dirty="0"/>
                    </a:p>
                  </a:txBody>
                  <a:tcPr/>
                </a:tc>
                <a:tc>
                  <a:txBody>
                    <a:bodyPr/>
                    <a:lstStyle/>
                    <a:p>
                      <a:pPr algn="ctr"/>
                      <a:r>
                        <a:rPr lang="en-US" dirty="0" smtClean="0"/>
                        <a:t>152</a:t>
                      </a:r>
                      <a:endParaRPr lang="en-US" dirty="0"/>
                    </a:p>
                  </a:txBody>
                  <a:tcPr/>
                </a:tc>
                <a:tc>
                  <a:txBody>
                    <a:bodyPr/>
                    <a:lstStyle/>
                    <a:p>
                      <a:pPr algn="ctr"/>
                      <a:r>
                        <a:rPr lang="en-US" dirty="0" smtClean="0"/>
                        <a:t>150</a:t>
                      </a:r>
                      <a:endParaRPr lang="en-US" dirty="0"/>
                    </a:p>
                  </a:txBody>
                  <a:tcPr/>
                </a:tc>
                <a:tc>
                  <a:txBody>
                    <a:bodyPr/>
                    <a:lstStyle/>
                    <a:p>
                      <a:pPr algn="ctr"/>
                      <a:r>
                        <a:rPr lang="en-US" dirty="0" smtClean="0"/>
                        <a:t>130</a:t>
                      </a:r>
                      <a:endParaRPr lang="en-US" dirty="0"/>
                    </a:p>
                  </a:txBody>
                  <a:tcPr/>
                </a:tc>
              </a:tr>
              <a:tr h="370840">
                <a:tc>
                  <a:txBody>
                    <a:bodyPr/>
                    <a:lstStyle/>
                    <a:p>
                      <a:r>
                        <a:rPr lang="en-US" dirty="0" smtClean="0"/>
                        <a:t>Chloride</a:t>
                      </a:r>
                      <a:endParaRPr lang="en-US" dirty="0"/>
                    </a:p>
                  </a:txBody>
                  <a:tcPr/>
                </a:tc>
                <a:tc>
                  <a:txBody>
                    <a:bodyPr/>
                    <a:lstStyle/>
                    <a:p>
                      <a:pPr algn="ctr"/>
                      <a:r>
                        <a:rPr lang="en-US" dirty="0" smtClean="0"/>
                        <a:t>154</a:t>
                      </a:r>
                      <a:endParaRPr lang="en-US" dirty="0"/>
                    </a:p>
                  </a:txBody>
                  <a:tcPr/>
                </a:tc>
                <a:tc>
                  <a:txBody>
                    <a:bodyPr/>
                    <a:lstStyle/>
                    <a:p>
                      <a:pPr algn="ctr"/>
                      <a:r>
                        <a:rPr lang="en-US" dirty="0" smtClean="0"/>
                        <a:t>77</a:t>
                      </a:r>
                      <a:endParaRPr lang="en-US" dirty="0"/>
                    </a:p>
                  </a:txBody>
                  <a:tcPr/>
                </a:tc>
                <a:tc>
                  <a:txBody>
                    <a:bodyPr/>
                    <a:lstStyle/>
                    <a:p>
                      <a:pPr algn="ctr"/>
                      <a:r>
                        <a:rPr lang="en-US" dirty="0" smtClean="0"/>
                        <a:t>0</a:t>
                      </a:r>
                      <a:endParaRPr lang="en-US" dirty="0"/>
                    </a:p>
                  </a:txBody>
                  <a:tcPr/>
                </a:tc>
                <a:tc>
                  <a:txBody>
                    <a:bodyPr/>
                    <a:lstStyle/>
                    <a:p>
                      <a:pPr algn="ctr"/>
                      <a:r>
                        <a:rPr lang="en-US" dirty="0" smtClean="0"/>
                        <a:t>109</a:t>
                      </a:r>
                      <a:endParaRPr lang="en-US" dirty="0"/>
                    </a:p>
                  </a:txBody>
                  <a:tcPr/>
                </a:tc>
              </a:tr>
              <a:tr h="370840">
                <a:tc>
                  <a:txBody>
                    <a:bodyPr/>
                    <a:lstStyle/>
                    <a:p>
                      <a:r>
                        <a:rPr lang="en-US" dirty="0" smtClean="0"/>
                        <a:t>Bicarbonate</a:t>
                      </a:r>
                      <a:endParaRPr lang="en-US" dirty="0"/>
                    </a:p>
                  </a:txBody>
                  <a:tcPr/>
                </a:tc>
                <a:tc>
                  <a:txBody>
                    <a:bodyPr/>
                    <a:lstStyle/>
                    <a:p>
                      <a:pPr algn="ctr"/>
                      <a:r>
                        <a:rPr lang="en-US" dirty="0" smtClean="0"/>
                        <a:t>0</a:t>
                      </a:r>
                      <a:endParaRPr lang="en-US" dirty="0"/>
                    </a:p>
                  </a:txBody>
                  <a:tcPr/>
                </a:tc>
                <a:tc>
                  <a:txBody>
                    <a:bodyPr/>
                    <a:lstStyle/>
                    <a:p>
                      <a:pPr algn="ctr"/>
                      <a:r>
                        <a:rPr lang="en-US" dirty="0" smtClean="0"/>
                        <a:t>75</a:t>
                      </a:r>
                      <a:endParaRPr lang="en-US" dirty="0"/>
                    </a:p>
                  </a:txBody>
                  <a:tcPr/>
                </a:tc>
                <a:tc>
                  <a:txBody>
                    <a:bodyPr/>
                    <a:lstStyle/>
                    <a:p>
                      <a:pPr algn="ctr"/>
                      <a:r>
                        <a:rPr lang="en-US" dirty="0" smtClean="0"/>
                        <a:t>150</a:t>
                      </a:r>
                      <a:endParaRPr lang="en-US" dirty="0"/>
                    </a:p>
                  </a:txBody>
                  <a:tcPr/>
                </a:tc>
                <a:tc>
                  <a:txBody>
                    <a:bodyPr/>
                    <a:lstStyle/>
                    <a:p>
                      <a:pPr algn="ctr"/>
                      <a:r>
                        <a:rPr lang="en-US" dirty="0" smtClean="0"/>
                        <a:t>0</a:t>
                      </a:r>
                      <a:endParaRPr lang="en-US" dirty="0"/>
                    </a:p>
                  </a:txBody>
                  <a:tcPr/>
                </a:tc>
              </a:tr>
              <a:tr h="370840">
                <a:tc>
                  <a:txBody>
                    <a:bodyPr/>
                    <a:lstStyle/>
                    <a:p>
                      <a:r>
                        <a:rPr lang="en-US" dirty="0" smtClean="0"/>
                        <a:t>Potassium</a:t>
                      </a:r>
                      <a:endParaRPr lang="en-US" dirty="0"/>
                    </a:p>
                  </a:txBody>
                  <a:tcPr/>
                </a:tc>
                <a:tc>
                  <a:txBody>
                    <a:bodyPr/>
                    <a:lstStyle/>
                    <a:p>
                      <a:pPr algn="ctr"/>
                      <a:r>
                        <a:rPr lang="en-US" dirty="0" smtClean="0"/>
                        <a:t>0</a:t>
                      </a:r>
                      <a:endParaRPr lang="en-US" dirty="0"/>
                    </a:p>
                  </a:txBody>
                  <a:tcPr/>
                </a:tc>
                <a:tc>
                  <a:txBody>
                    <a:bodyPr/>
                    <a:lstStyle/>
                    <a:p>
                      <a:pPr algn="ctr"/>
                      <a:r>
                        <a:rPr lang="en-US" dirty="0" smtClean="0"/>
                        <a:t>0</a:t>
                      </a:r>
                      <a:endParaRPr lang="en-US" dirty="0"/>
                    </a:p>
                  </a:txBody>
                  <a:tcPr/>
                </a:tc>
                <a:tc>
                  <a:txBody>
                    <a:bodyPr/>
                    <a:lstStyle/>
                    <a:p>
                      <a:pPr algn="ctr"/>
                      <a:r>
                        <a:rPr lang="en-US" dirty="0" smtClean="0"/>
                        <a:t>0</a:t>
                      </a:r>
                      <a:endParaRPr lang="en-US" dirty="0"/>
                    </a:p>
                  </a:txBody>
                  <a:tcPr/>
                </a:tc>
                <a:tc>
                  <a:txBody>
                    <a:bodyPr/>
                    <a:lstStyle/>
                    <a:p>
                      <a:pPr algn="ctr"/>
                      <a:r>
                        <a:rPr lang="en-US" dirty="0" smtClean="0"/>
                        <a:t>4</a:t>
                      </a:r>
                      <a:endParaRPr lang="en-US" dirty="0"/>
                    </a:p>
                  </a:txBody>
                  <a:tcPr/>
                </a:tc>
              </a:tr>
              <a:tr h="370840">
                <a:tc>
                  <a:txBody>
                    <a:bodyPr/>
                    <a:lstStyle/>
                    <a:p>
                      <a:r>
                        <a:rPr lang="en-US" dirty="0" smtClean="0"/>
                        <a:t>Calcium</a:t>
                      </a:r>
                      <a:endParaRPr lang="en-US" dirty="0"/>
                    </a:p>
                  </a:txBody>
                  <a:tcPr/>
                </a:tc>
                <a:tc>
                  <a:txBody>
                    <a:bodyPr/>
                    <a:lstStyle/>
                    <a:p>
                      <a:pPr algn="ctr"/>
                      <a:r>
                        <a:rPr lang="en-US" dirty="0" smtClean="0"/>
                        <a:t>0</a:t>
                      </a:r>
                      <a:endParaRPr lang="en-US" dirty="0"/>
                    </a:p>
                  </a:txBody>
                  <a:tcPr/>
                </a:tc>
                <a:tc>
                  <a:txBody>
                    <a:bodyPr/>
                    <a:lstStyle/>
                    <a:p>
                      <a:pPr algn="ctr"/>
                      <a:r>
                        <a:rPr lang="en-US" dirty="0" smtClean="0"/>
                        <a:t>0</a:t>
                      </a:r>
                      <a:endParaRPr lang="en-US" dirty="0"/>
                    </a:p>
                  </a:txBody>
                  <a:tcPr/>
                </a:tc>
                <a:tc>
                  <a:txBody>
                    <a:bodyPr/>
                    <a:lstStyle/>
                    <a:p>
                      <a:pPr algn="ctr"/>
                      <a:r>
                        <a:rPr lang="en-US" dirty="0" smtClean="0"/>
                        <a:t>0</a:t>
                      </a:r>
                      <a:endParaRPr lang="en-US" dirty="0"/>
                    </a:p>
                  </a:txBody>
                  <a:tcPr/>
                </a:tc>
                <a:tc>
                  <a:txBody>
                    <a:bodyPr/>
                    <a:lstStyle/>
                    <a:p>
                      <a:pPr algn="ctr"/>
                      <a:r>
                        <a:rPr lang="en-US" dirty="0" smtClean="0"/>
                        <a:t>3</a:t>
                      </a:r>
                      <a:endParaRPr lang="en-US" dirty="0"/>
                    </a:p>
                  </a:txBody>
                  <a:tcPr/>
                </a:tc>
              </a:tr>
              <a:tr h="370840">
                <a:tc>
                  <a:txBody>
                    <a:bodyPr/>
                    <a:lstStyle/>
                    <a:p>
                      <a:r>
                        <a:rPr lang="en-US" dirty="0" smtClean="0"/>
                        <a:t>Lactate</a:t>
                      </a:r>
                      <a:endParaRPr lang="en-US" dirty="0"/>
                    </a:p>
                  </a:txBody>
                  <a:tcPr/>
                </a:tc>
                <a:tc>
                  <a:txBody>
                    <a:bodyPr/>
                    <a:lstStyle/>
                    <a:p>
                      <a:pPr algn="ctr"/>
                      <a:r>
                        <a:rPr lang="en-US" dirty="0" smtClean="0"/>
                        <a:t>0</a:t>
                      </a:r>
                      <a:endParaRPr lang="en-US" dirty="0"/>
                    </a:p>
                  </a:txBody>
                  <a:tcPr/>
                </a:tc>
                <a:tc>
                  <a:txBody>
                    <a:bodyPr/>
                    <a:lstStyle/>
                    <a:p>
                      <a:pPr algn="ctr"/>
                      <a:r>
                        <a:rPr lang="en-US" dirty="0" smtClean="0"/>
                        <a:t>0</a:t>
                      </a:r>
                      <a:endParaRPr lang="en-US" dirty="0"/>
                    </a:p>
                  </a:txBody>
                  <a:tcPr/>
                </a:tc>
                <a:tc>
                  <a:txBody>
                    <a:bodyPr/>
                    <a:lstStyle/>
                    <a:p>
                      <a:pPr algn="ctr"/>
                      <a:r>
                        <a:rPr lang="en-US" dirty="0" smtClean="0"/>
                        <a:t>0</a:t>
                      </a:r>
                      <a:endParaRPr lang="en-US" dirty="0"/>
                    </a:p>
                  </a:txBody>
                  <a:tcPr/>
                </a:tc>
                <a:tc>
                  <a:txBody>
                    <a:bodyPr/>
                    <a:lstStyle/>
                    <a:p>
                      <a:pPr algn="ctr"/>
                      <a:r>
                        <a:rPr lang="en-US" dirty="0" smtClean="0"/>
                        <a:t>28</a:t>
                      </a:r>
                      <a:endParaRPr lang="en-US" dirty="0"/>
                    </a:p>
                  </a:txBody>
                  <a:tcPr/>
                </a:tc>
              </a:tr>
            </a:tbl>
          </a:graphicData>
        </a:graphic>
      </p:graphicFrame>
    </p:spTree>
    <p:extLst>
      <p:ext uri="{BB962C8B-B14F-4D97-AF65-F5344CB8AC3E}">
        <p14:creationId xmlns:p14="http://schemas.microsoft.com/office/powerpoint/2010/main" val="424730738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Hypovolemia</a:t>
            </a:r>
            <a:endParaRPr lang="en-US" dirty="0"/>
          </a:p>
        </p:txBody>
      </p:sp>
      <p:sp>
        <p:nvSpPr>
          <p:cNvPr id="3" name="Content Placeholder 2"/>
          <p:cNvSpPr>
            <a:spLocks noGrp="1"/>
          </p:cNvSpPr>
          <p:nvPr>
            <p:ph idx="1"/>
          </p:nvPr>
        </p:nvSpPr>
        <p:spPr>
          <a:xfrm>
            <a:off x="457200" y="1935480"/>
            <a:ext cx="8077200" cy="4389120"/>
          </a:xfrm>
        </p:spPr>
        <p:txBody>
          <a:bodyPr>
            <a:normAutofit/>
          </a:bodyPr>
          <a:lstStyle/>
          <a:p>
            <a:r>
              <a:rPr lang="en-US" dirty="0" smtClean="0"/>
              <a:t>use isotonic IVF initially</a:t>
            </a:r>
          </a:p>
          <a:p>
            <a:r>
              <a:rPr lang="en-US" dirty="0" smtClean="0"/>
              <a:t>goals include normalizing BP, HR, and achieving UOP</a:t>
            </a:r>
          </a:p>
          <a:p>
            <a:r>
              <a:rPr lang="en-US" dirty="0" smtClean="0"/>
              <a:t>usually saline first, but change to LR or ½ NS with bicarbonate after several liters to avoid hyperchloremic acidosis</a:t>
            </a:r>
          </a:p>
          <a:p>
            <a:r>
              <a:rPr lang="en-US" dirty="0"/>
              <a:t>use insulin to stop the osmotic </a:t>
            </a:r>
            <a:r>
              <a:rPr lang="en-US" dirty="0" smtClean="0"/>
              <a:t>diuresis</a:t>
            </a:r>
          </a:p>
          <a:p>
            <a:r>
              <a:rPr lang="en-US" dirty="0" smtClean="0"/>
              <a:t>once hemodynamically stable, change to hypotonic IV fluids with potassium to replace free water and potassium deficits</a:t>
            </a:r>
            <a:endParaRPr lang="en-US" dirty="0"/>
          </a:p>
        </p:txBody>
      </p:sp>
    </p:spTree>
    <p:extLst>
      <p:ext uri="{BB962C8B-B14F-4D97-AF65-F5344CB8AC3E}">
        <p14:creationId xmlns:p14="http://schemas.microsoft.com/office/powerpoint/2010/main" val="2739520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Acidosis (DKA only)</a:t>
            </a:r>
            <a:endParaRPr lang="en-US" dirty="0"/>
          </a:p>
        </p:txBody>
      </p:sp>
      <p:sp>
        <p:nvSpPr>
          <p:cNvPr id="3" name="Content Placeholder 2"/>
          <p:cNvSpPr>
            <a:spLocks noGrp="1"/>
          </p:cNvSpPr>
          <p:nvPr>
            <p:ph idx="1"/>
          </p:nvPr>
        </p:nvSpPr>
        <p:spPr>
          <a:xfrm>
            <a:off x="457200" y="1935480"/>
            <a:ext cx="8229600" cy="4693920"/>
          </a:xfrm>
        </p:spPr>
        <p:txBody>
          <a:bodyPr>
            <a:normAutofit/>
          </a:bodyPr>
          <a:lstStyle/>
          <a:p>
            <a:r>
              <a:rPr lang="en-US" dirty="0"/>
              <a:t>m</a:t>
            </a:r>
            <a:r>
              <a:rPr lang="en-US" dirty="0" smtClean="0"/>
              <a:t>easure pH</a:t>
            </a:r>
          </a:p>
          <a:p>
            <a:r>
              <a:rPr lang="en-US" dirty="0" smtClean="0"/>
              <a:t>shut off ketogenesis</a:t>
            </a:r>
          </a:p>
          <a:p>
            <a:pPr lvl="1"/>
            <a:r>
              <a:rPr lang="en-US" dirty="0" smtClean="0"/>
              <a:t>regular insulin bolus: 0.1 U/kg</a:t>
            </a:r>
          </a:p>
          <a:p>
            <a:pPr lvl="1"/>
            <a:r>
              <a:rPr lang="en-US" dirty="0" smtClean="0"/>
              <a:t>insulin drip: 0.1 U/kg/</a:t>
            </a:r>
            <a:r>
              <a:rPr lang="en-US" dirty="0" err="1" smtClean="0"/>
              <a:t>hr</a:t>
            </a:r>
            <a:r>
              <a:rPr lang="en-US" dirty="0" smtClean="0"/>
              <a:t> </a:t>
            </a:r>
            <a:r>
              <a:rPr lang="en-US" b="1" dirty="0" smtClean="0">
                <a:solidFill>
                  <a:srgbClr val="FF0000"/>
                </a:solidFill>
              </a:rPr>
              <a:t>(NOT THE ICU PROTOCOL!)</a:t>
            </a:r>
          </a:p>
          <a:p>
            <a:pPr lvl="1"/>
            <a:r>
              <a:rPr lang="en-US" dirty="0" smtClean="0"/>
              <a:t>hourly BG checks</a:t>
            </a:r>
          </a:p>
          <a:p>
            <a:pPr lvl="1"/>
            <a:r>
              <a:rPr lang="en-US" dirty="0"/>
              <a:t>t</a:t>
            </a:r>
            <a:r>
              <a:rPr lang="en-US" dirty="0" smtClean="0"/>
              <a:t>itrate insulin drip to BG drop of at least 50-70 mg/dL</a:t>
            </a:r>
            <a:r>
              <a:rPr lang="en-US" dirty="0"/>
              <a:t> </a:t>
            </a:r>
            <a:r>
              <a:rPr lang="en-US" dirty="0" smtClean="0"/>
              <a:t>per hour</a:t>
            </a:r>
          </a:p>
          <a:p>
            <a:pPr lvl="1"/>
            <a:r>
              <a:rPr lang="en-US" dirty="0" smtClean="0"/>
              <a:t>if the BG is too low, add dextrose and continue insulin</a:t>
            </a:r>
          </a:p>
          <a:p>
            <a:pPr lvl="1"/>
            <a:r>
              <a:rPr lang="en-US" dirty="0" smtClean="0"/>
              <a:t>monitor anion gap q4</a:t>
            </a:r>
          </a:p>
          <a:p>
            <a:r>
              <a:rPr lang="en-US" dirty="0" smtClean="0"/>
              <a:t>consider IV bicarbonate</a:t>
            </a:r>
            <a:endParaRPr lang="en-US" dirty="0"/>
          </a:p>
        </p:txBody>
      </p:sp>
    </p:spTree>
    <p:extLst>
      <p:ext uri="{BB962C8B-B14F-4D97-AF65-F5344CB8AC3E}">
        <p14:creationId xmlns:p14="http://schemas.microsoft.com/office/powerpoint/2010/main" val="1799559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Hyperglycemia (HHS only)</a:t>
            </a:r>
            <a:endParaRPr lang="en-US" dirty="0"/>
          </a:p>
        </p:txBody>
      </p:sp>
      <p:sp>
        <p:nvSpPr>
          <p:cNvPr id="3" name="Content Placeholder 2"/>
          <p:cNvSpPr>
            <a:spLocks noGrp="1"/>
          </p:cNvSpPr>
          <p:nvPr>
            <p:ph idx="1"/>
          </p:nvPr>
        </p:nvSpPr>
        <p:spPr>
          <a:xfrm>
            <a:off x="457200" y="1935480"/>
            <a:ext cx="8077200" cy="4389120"/>
          </a:xfrm>
        </p:spPr>
        <p:txBody>
          <a:bodyPr/>
          <a:lstStyle/>
          <a:p>
            <a:r>
              <a:rPr lang="en-US" dirty="0"/>
              <a:t>m</a:t>
            </a:r>
            <a:r>
              <a:rPr lang="en-US" dirty="0" smtClean="0"/>
              <a:t>easure BG and osmolarity</a:t>
            </a:r>
          </a:p>
          <a:p>
            <a:r>
              <a:rPr lang="en-US" dirty="0" smtClean="0"/>
              <a:t>shut off osmotic diuresis</a:t>
            </a:r>
          </a:p>
          <a:p>
            <a:pPr lvl="1"/>
            <a:r>
              <a:rPr lang="en-US" dirty="0" smtClean="0"/>
              <a:t>regular insulin bolus: 0.1 U/kg</a:t>
            </a:r>
          </a:p>
          <a:p>
            <a:pPr lvl="1"/>
            <a:r>
              <a:rPr lang="en-US" dirty="0" smtClean="0"/>
              <a:t>insulin drip: 0.1 U/kg/hr</a:t>
            </a:r>
          </a:p>
          <a:p>
            <a:pPr lvl="1"/>
            <a:r>
              <a:rPr lang="en-US" dirty="0" smtClean="0"/>
              <a:t>hourly BG checks</a:t>
            </a:r>
          </a:p>
          <a:p>
            <a:pPr lvl="1"/>
            <a:r>
              <a:rPr lang="en-US" dirty="0"/>
              <a:t>t</a:t>
            </a:r>
            <a:r>
              <a:rPr lang="en-US" dirty="0" smtClean="0"/>
              <a:t>itrate insulin drip to BG drop of at least 50-70 mg/dL</a:t>
            </a:r>
            <a:r>
              <a:rPr lang="en-US" dirty="0"/>
              <a:t> </a:t>
            </a:r>
            <a:r>
              <a:rPr lang="en-US" dirty="0" smtClean="0"/>
              <a:t>per hour</a:t>
            </a:r>
          </a:p>
          <a:p>
            <a:pPr lvl="1"/>
            <a:r>
              <a:rPr lang="en-US" dirty="0" smtClean="0"/>
              <a:t>if the BG is too low, reduce or stop insulin</a:t>
            </a:r>
          </a:p>
          <a:p>
            <a:r>
              <a:rPr lang="en-US" dirty="0" smtClean="0"/>
              <a:t>consider IV bicarbonate</a:t>
            </a:r>
            <a:endParaRPr lang="en-US" dirty="0"/>
          </a:p>
        </p:txBody>
      </p:sp>
    </p:spTree>
    <p:extLst>
      <p:ext uri="{BB962C8B-B14F-4D97-AF65-F5344CB8AC3E}">
        <p14:creationId xmlns:p14="http://schemas.microsoft.com/office/powerpoint/2010/main" val="2702170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DKA vs HHS</a:t>
            </a:r>
            <a:endParaRPr lang="en-US" dirty="0"/>
          </a:p>
        </p:txBody>
      </p:sp>
      <p:sp>
        <p:nvSpPr>
          <p:cNvPr id="3" name="Content Placeholder 2"/>
          <p:cNvSpPr>
            <a:spLocks noGrp="1"/>
          </p:cNvSpPr>
          <p:nvPr>
            <p:ph idx="1"/>
          </p:nvPr>
        </p:nvSpPr>
        <p:spPr>
          <a:xfrm>
            <a:off x="457200" y="1935480"/>
            <a:ext cx="8229600" cy="4770120"/>
          </a:xfrm>
        </p:spPr>
        <p:txBody>
          <a:bodyPr/>
          <a:lstStyle/>
          <a:p>
            <a:r>
              <a:rPr lang="en-US" dirty="0" smtClean="0"/>
              <a:t>DKA:</a:t>
            </a:r>
          </a:p>
          <a:p>
            <a:pPr marL="0" indent="0">
              <a:buNone/>
            </a:pPr>
            <a:r>
              <a:rPr lang="en-US" dirty="0"/>
              <a:t> </a:t>
            </a:r>
            <a:r>
              <a:rPr lang="en-US" dirty="0" smtClean="0"/>
              <a:t>  -life-threatening acidosis</a:t>
            </a:r>
          </a:p>
          <a:p>
            <a:pPr marL="0" indent="0">
              <a:buNone/>
            </a:pPr>
            <a:r>
              <a:rPr lang="en-US" dirty="0"/>
              <a:t> </a:t>
            </a:r>
            <a:r>
              <a:rPr lang="en-US" dirty="0" smtClean="0"/>
              <a:t>  -less hypovolemia</a:t>
            </a:r>
          </a:p>
          <a:p>
            <a:pPr marL="0" indent="0" algn="ctr">
              <a:buNone/>
            </a:pPr>
            <a:r>
              <a:rPr lang="en-US" dirty="0"/>
              <a:t>	</a:t>
            </a:r>
            <a:r>
              <a:rPr lang="en-US" b="1" i="1" dirty="0" smtClean="0">
                <a:solidFill>
                  <a:srgbClr val="FF0000"/>
                </a:solidFill>
              </a:rPr>
              <a:t>“Insulin, Insulin, Fluid”</a:t>
            </a:r>
            <a:r>
              <a:rPr lang="en-US" dirty="0"/>
              <a:t>	</a:t>
            </a:r>
            <a:endParaRPr lang="en-US" dirty="0" smtClean="0"/>
          </a:p>
          <a:p>
            <a:r>
              <a:rPr lang="en-US" dirty="0" smtClean="0"/>
              <a:t>HHS</a:t>
            </a:r>
          </a:p>
          <a:p>
            <a:pPr marL="0" indent="0">
              <a:buNone/>
            </a:pPr>
            <a:r>
              <a:rPr lang="en-US" dirty="0"/>
              <a:t> </a:t>
            </a:r>
            <a:r>
              <a:rPr lang="en-US" dirty="0" smtClean="0"/>
              <a:t>  -life-threatening hypovolemia</a:t>
            </a:r>
          </a:p>
          <a:p>
            <a:pPr marL="0" indent="0">
              <a:buNone/>
            </a:pPr>
            <a:r>
              <a:rPr lang="en-US" dirty="0"/>
              <a:t> </a:t>
            </a:r>
            <a:r>
              <a:rPr lang="en-US" dirty="0" smtClean="0"/>
              <a:t>  -no acidosis</a:t>
            </a:r>
          </a:p>
          <a:p>
            <a:pPr marL="0" indent="0" algn="ctr">
              <a:buNone/>
            </a:pPr>
            <a:r>
              <a:rPr lang="en-US" b="1" i="1" dirty="0" smtClean="0">
                <a:solidFill>
                  <a:srgbClr val="FF0000"/>
                </a:solidFill>
              </a:rPr>
              <a:t>        “Fluid, Fluid, Insulin”</a:t>
            </a:r>
            <a:endParaRPr lang="en-US" dirty="0"/>
          </a:p>
        </p:txBody>
      </p:sp>
    </p:spTree>
    <p:extLst>
      <p:ext uri="{BB962C8B-B14F-4D97-AF65-F5344CB8AC3E}">
        <p14:creationId xmlns:p14="http://schemas.microsoft.com/office/powerpoint/2010/main" val="30643274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Sodium Management</a:t>
            </a:r>
            <a:endParaRPr lang="en-US" dirty="0"/>
          </a:p>
        </p:txBody>
      </p:sp>
      <p:cxnSp>
        <p:nvCxnSpPr>
          <p:cNvPr id="15" name="Straight Arrow Connector 14"/>
          <p:cNvCxnSpPr/>
          <p:nvPr/>
        </p:nvCxnSpPr>
        <p:spPr>
          <a:xfrm>
            <a:off x="4038600" y="3124200"/>
            <a:ext cx="685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6" name="Straight Arrow Connector 275"/>
          <p:cNvCxnSpPr/>
          <p:nvPr/>
        </p:nvCxnSpPr>
        <p:spPr>
          <a:xfrm>
            <a:off x="4114800" y="5181600"/>
            <a:ext cx="685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4038600" y="3962400"/>
            <a:ext cx="762000" cy="457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6" name="Group 5"/>
          <p:cNvGrpSpPr/>
          <p:nvPr/>
        </p:nvGrpSpPr>
        <p:grpSpPr>
          <a:xfrm>
            <a:off x="457200" y="1992868"/>
            <a:ext cx="3429000" cy="1969532"/>
            <a:chOff x="457200" y="1992868"/>
            <a:chExt cx="3429000" cy="1969532"/>
          </a:xfrm>
        </p:grpSpPr>
        <p:grpSp>
          <p:nvGrpSpPr>
            <p:cNvPr id="112" name="Group 111"/>
            <p:cNvGrpSpPr/>
            <p:nvPr/>
          </p:nvGrpSpPr>
          <p:grpSpPr>
            <a:xfrm>
              <a:off x="533400" y="2286000"/>
              <a:ext cx="3352800" cy="1676400"/>
              <a:chOff x="76200" y="1295400"/>
              <a:chExt cx="3352800" cy="1676400"/>
            </a:xfrm>
          </p:grpSpPr>
          <p:sp>
            <p:nvSpPr>
              <p:cNvPr id="136" name="Rectangle 135"/>
              <p:cNvSpPr/>
              <p:nvPr/>
            </p:nvSpPr>
            <p:spPr>
              <a:xfrm>
                <a:off x="76200" y="1295400"/>
                <a:ext cx="1676400" cy="16764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 name="Rectangle 154"/>
              <p:cNvSpPr/>
              <p:nvPr/>
            </p:nvSpPr>
            <p:spPr>
              <a:xfrm>
                <a:off x="533400" y="1524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 name="Rectangle 155"/>
              <p:cNvSpPr/>
              <p:nvPr/>
            </p:nvSpPr>
            <p:spPr>
              <a:xfrm>
                <a:off x="1143000" y="1524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p:cNvSpPr/>
              <p:nvPr/>
            </p:nvSpPr>
            <p:spPr>
              <a:xfrm>
                <a:off x="533400" y="1905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p:cNvSpPr/>
              <p:nvPr/>
            </p:nvSpPr>
            <p:spPr>
              <a:xfrm>
                <a:off x="533400" y="2286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p:cNvSpPr/>
              <p:nvPr/>
            </p:nvSpPr>
            <p:spPr>
              <a:xfrm>
                <a:off x="533400" y="25908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9" name="Rectangle 178"/>
              <p:cNvSpPr/>
              <p:nvPr/>
            </p:nvSpPr>
            <p:spPr>
              <a:xfrm>
                <a:off x="1143000" y="1905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0" name="Rectangle 179"/>
              <p:cNvSpPr/>
              <p:nvPr/>
            </p:nvSpPr>
            <p:spPr>
              <a:xfrm>
                <a:off x="1143000" y="2286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2" name="Rectangle 181"/>
              <p:cNvSpPr/>
              <p:nvPr/>
            </p:nvSpPr>
            <p:spPr>
              <a:xfrm>
                <a:off x="1143000" y="25908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4" name="Rectangle 183"/>
              <p:cNvSpPr/>
              <p:nvPr/>
            </p:nvSpPr>
            <p:spPr>
              <a:xfrm>
                <a:off x="1752600" y="1295400"/>
                <a:ext cx="1676400" cy="16764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7" name="Rectangle 186"/>
              <p:cNvSpPr/>
              <p:nvPr/>
            </p:nvSpPr>
            <p:spPr>
              <a:xfrm>
                <a:off x="2209800" y="15240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8" name="Rectangle 187"/>
              <p:cNvSpPr/>
              <p:nvPr/>
            </p:nvSpPr>
            <p:spPr>
              <a:xfrm>
                <a:off x="2819400" y="15240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9" name="Rectangle 188"/>
              <p:cNvSpPr/>
              <p:nvPr/>
            </p:nvSpPr>
            <p:spPr>
              <a:xfrm>
                <a:off x="2209800" y="19050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0" name="Rectangle 189"/>
              <p:cNvSpPr/>
              <p:nvPr/>
            </p:nvSpPr>
            <p:spPr>
              <a:xfrm>
                <a:off x="2209800" y="22860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1" name="Rectangle 190"/>
              <p:cNvSpPr/>
              <p:nvPr/>
            </p:nvSpPr>
            <p:spPr>
              <a:xfrm>
                <a:off x="2209800" y="25908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2" name="Rectangle 191"/>
              <p:cNvSpPr/>
              <p:nvPr/>
            </p:nvSpPr>
            <p:spPr>
              <a:xfrm>
                <a:off x="2819400" y="19050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3" name="Rectangle 192"/>
              <p:cNvSpPr/>
              <p:nvPr/>
            </p:nvSpPr>
            <p:spPr>
              <a:xfrm>
                <a:off x="2819400" y="22860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4" name="Rectangle 193"/>
              <p:cNvSpPr/>
              <p:nvPr/>
            </p:nvSpPr>
            <p:spPr>
              <a:xfrm>
                <a:off x="2819400" y="25908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8" name="TextBox 17"/>
            <p:cNvSpPr txBox="1"/>
            <p:nvPr/>
          </p:nvSpPr>
          <p:spPr>
            <a:xfrm>
              <a:off x="457200" y="1992868"/>
              <a:ext cx="1071127" cy="369332"/>
            </a:xfrm>
            <a:prstGeom prst="rect">
              <a:avLst/>
            </a:prstGeom>
            <a:noFill/>
          </p:spPr>
          <p:txBody>
            <a:bodyPr wrap="none" rtlCol="0">
              <a:spAutoFit/>
            </a:bodyPr>
            <a:lstStyle/>
            <a:p>
              <a:r>
                <a:rPr lang="en-US" dirty="0" smtClean="0"/>
                <a:t>Baseline:</a:t>
              </a:r>
              <a:endParaRPr lang="en-US" dirty="0"/>
            </a:p>
          </p:txBody>
        </p:sp>
      </p:grpSp>
      <p:grpSp>
        <p:nvGrpSpPr>
          <p:cNvPr id="5" name="Group 4"/>
          <p:cNvGrpSpPr/>
          <p:nvPr/>
        </p:nvGrpSpPr>
        <p:grpSpPr>
          <a:xfrm>
            <a:off x="4876800" y="1981200"/>
            <a:ext cx="3429000" cy="1981200"/>
            <a:chOff x="4876800" y="1981200"/>
            <a:chExt cx="3429000" cy="1981200"/>
          </a:xfrm>
        </p:grpSpPr>
        <p:grpSp>
          <p:nvGrpSpPr>
            <p:cNvPr id="195" name="Group 194"/>
            <p:cNvGrpSpPr/>
            <p:nvPr/>
          </p:nvGrpSpPr>
          <p:grpSpPr>
            <a:xfrm>
              <a:off x="4953000" y="2286000"/>
              <a:ext cx="3352800" cy="1676400"/>
              <a:chOff x="152400" y="2362200"/>
              <a:chExt cx="3352800" cy="1676400"/>
            </a:xfrm>
          </p:grpSpPr>
          <p:sp>
            <p:nvSpPr>
              <p:cNvPr id="196" name="Rectangle 195"/>
              <p:cNvSpPr/>
              <p:nvPr/>
            </p:nvSpPr>
            <p:spPr>
              <a:xfrm>
                <a:off x="152400" y="2362200"/>
                <a:ext cx="1676400" cy="16764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7" name="Rectangle 196"/>
              <p:cNvSpPr/>
              <p:nvPr/>
            </p:nvSpPr>
            <p:spPr>
              <a:xfrm>
                <a:off x="609600" y="25908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8" name="Rectangle 197"/>
              <p:cNvSpPr/>
              <p:nvPr/>
            </p:nvSpPr>
            <p:spPr>
              <a:xfrm>
                <a:off x="1219200" y="25908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9" name="Rectangle 198"/>
              <p:cNvSpPr/>
              <p:nvPr/>
            </p:nvSpPr>
            <p:spPr>
              <a:xfrm>
                <a:off x="609600" y="29718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0" name="Rectangle 199"/>
              <p:cNvSpPr/>
              <p:nvPr/>
            </p:nvSpPr>
            <p:spPr>
              <a:xfrm>
                <a:off x="609600" y="33528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1" name="Rectangle 200"/>
              <p:cNvSpPr/>
              <p:nvPr/>
            </p:nvSpPr>
            <p:spPr>
              <a:xfrm>
                <a:off x="609600" y="36576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2" name="Rectangle 201"/>
              <p:cNvSpPr/>
              <p:nvPr/>
            </p:nvSpPr>
            <p:spPr>
              <a:xfrm>
                <a:off x="1219200" y="29718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3" name="Rectangle 202"/>
              <p:cNvSpPr/>
              <p:nvPr/>
            </p:nvSpPr>
            <p:spPr>
              <a:xfrm>
                <a:off x="1219200" y="33528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4" name="Rectangle 203"/>
              <p:cNvSpPr/>
              <p:nvPr/>
            </p:nvSpPr>
            <p:spPr>
              <a:xfrm>
                <a:off x="1219200" y="36576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 name="Rectangle 204"/>
              <p:cNvSpPr/>
              <p:nvPr/>
            </p:nvSpPr>
            <p:spPr>
              <a:xfrm>
                <a:off x="1828800" y="2362200"/>
                <a:ext cx="1676400" cy="16764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6" name="Rectangle 205"/>
              <p:cNvSpPr/>
              <p:nvPr/>
            </p:nvSpPr>
            <p:spPr>
              <a:xfrm>
                <a:off x="2057400" y="25908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7" name="Rectangle 206"/>
              <p:cNvSpPr/>
              <p:nvPr/>
            </p:nvSpPr>
            <p:spPr>
              <a:xfrm>
                <a:off x="2438400" y="25908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8" name="Rectangle 207"/>
              <p:cNvSpPr/>
              <p:nvPr/>
            </p:nvSpPr>
            <p:spPr>
              <a:xfrm>
                <a:off x="2057400" y="29718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9" name="Rectangle 208"/>
              <p:cNvSpPr/>
              <p:nvPr/>
            </p:nvSpPr>
            <p:spPr>
              <a:xfrm>
                <a:off x="2057400" y="33528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0" name="Rectangle 209"/>
              <p:cNvSpPr/>
              <p:nvPr/>
            </p:nvSpPr>
            <p:spPr>
              <a:xfrm>
                <a:off x="2057400" y="36576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1" name="Rectangle 210"/>
              <p:cNvSpPr/>
              <p:nvPr/>
            </p:nvSpPr>
            <p:spPr>
              <a:xfrm>
                <a:off x="2438400" y="29718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2" name="Rectangle 211"/>
              <p:cNvSpPr/>
              <p:nvPr/>
            </p:nvSpPr>
            <p:spPr>
              <a:xfrm>
                <a:off x="2438400" y="33528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3" name="Rectangle 212"/>
              <p:cNvSpPr/>
              <p:nvPr/>
            </p:nvSpPr>
            <p:spPr>
              <a:xfrm>
                <a:off x="2438400" y="36576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4" name="Rectangle 213"/>
              <p:cNvSpPr/>
              <p:nvPr/>
            </p:nvSpPr>
            <p:spPr>
              <a:xfrm>
                <a:off x="2819400" y="36576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5" name="Rectangle 214"/>
              <p:cNvSpPr/>
              <p:nvPr/>
            </p:nvSpPr>
            <p:spPr>
              <a:xfrm>
                <a:off x="2819400" y="33528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6" name="Rectangle 215"/>
              <p:cNvSpPr/>
              <p:nvPr/>
            </p:nvSpPr>
            <p:spPr>
              <a:xfrm>
                <a:off x="2819400" y="29718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7" name="Rectangle 216"/>
              <p:cNvSpPr/>
              <p:nvPr/>
            </p:nvSpPr>
            <p:spPr>
              <a:xfrm>
                <a:off x="2819400" y="25908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8" name="Rectangle 217"/>
              <p:cNvSpPr/>
              <p:nvPr/>
            </p:nvSpPr>
            <p:spPr>
              <a:xfrm>
                <a:off x="3124200" y="36576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9" name="Rectangle 218"/>
              <p:cNvSpPr/>
              <p:nvPr/>
            </p:nvSpPr>
            <p:spPr>
              <a:xfrm>
                <a:off x="3124200" y="33528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0" name="Rectangle 219"/>
              <p:cNvSpPr/>
              <p:nvPr/>
            </p:nvSpPr>
            <p:spPr>
              <a:xfrm>
                <a:off x="3124200" y="29718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1" name="Rectangle 220"/>
              <p:cNvSpPr/>
              <p:nvPr/>
            </p:nvSpPr>
            <p:spPr>
              <a:xfrm>
                <a:off x="3124200" y="25908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77" name="TextBox 276"/>
            <p:cNvSpPr txBox="1"/>
            <p:nvPr/>
          </p:nvSpPr>
          <p:spPr>
            <a:xfrm>
              <a:off x="4876800" y="1981200"/>
              <a:ext cx="2388218" cy="369332"/>
            </a:xfrm>
            <a:prstGeom prst="rect">
              <a:avLst/>
            </a:prstGeom>
            <a:noFill/>
          </p:spPr>
          <p:txBody>
            <a:bodyPr wrap="none" rtlCol="0">
              <a:spAutoFit/>
            </a:bodyPr>
            <a:lstStyle/>
            <a:p>
              <a:r>
                <a:rPr lang="en-US" dirty="0" smtClean="0"/>
                <a:t>Initial Hyperglycemia:</a:t>
              </a:r>
              <a:endParaRPr lang="en-US" dirty="0"/>
            </a:p>
          </p:txBody>
        </p:sp>
      </p:grpSp>
      <p:grpSp>
        <p:nvGrpSpPr>
          <p:cNvPr id="8" name="Group 7"/>
          <p:cNvGrpSpPr/>
          <p:nvPr/>
        </p:nvGrpSpPr>
        <p:grpSpPr>
          <a:xfrm>
            <a:off x="457200" y="4278868"/>
            <a:ext cx="3429000" cy="1588532"/>
            <a:chOff x="457200" y="4278868"/>
            <a:chExt cx="3429000" cy="1588532"/>
          </a:xfrm>
        </p:grpSpPr>
        <p:grpSp>
          <p:nvGrpSpPr>
            <p:cNvPr id="222" name="Group 221"/>
            <p:cNvGrpSpPr/>
            <p:nvPr/>
          </p:nvGrpSpPr>
          <p:grpSpPr>
            <a:xfrm>
              <a:off x="533400" y="4572000"/>
              <a:ext cx="3352800" cy="1295400"/>
              <a:chOff x="3733800" y="3657600"/>
              <a:chExt cx="3352800" cy="1295400"/>
            </a:xfrm>
          </p:grpSpPr>
          <p:sp>
            <p:nvSpPr>
              <p:cNvPr id="223" name="Rectangle 222"/>
              <p:cNvSpPr/>
              <p:nvPr/>
            </p:nvSpPr>
            <p:spPr>
              <a:xfrm>
                <a:off x="3733800" y="3657600"/>
                <a:ext cx="1676400" cy="12954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4" name="Rectangle 223"/>
              <p:cNvSpPr/>
              <p:nvPr/>
            </p:nvSpPr>
            <p:spPr>
              <a:xfrm>
                <a:off x="4191000" y="3810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5" name="Rectangle 224"/>
              <p:cNvSpPr/>
              <p:nvPr/>
            </p:nvSpPr>
            <p:spPr>
              <a:xfrm>
                <a:off x="4800600" y="3810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6" name="Rectangle 225"/>
              <p:cNvSpPr/>
              <p:nvPr/>
            </p:nvSpPr>
            <p:spPr>
              <a:xfrm>
                <a:off x="4191000" y="41148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7" name="Rectangle 226"/>
              <p:cNvSpPr/>
              <p:nvPr/>
            </p:nvSpPr>
            <p:spPr>
              <a:xfrm>
                <a:off x="4191000" y="44196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8" name="Rectangle 227"/>
              <p:cNvSpPr/>
              <p:nvPr/>
            </p:nvSpPr>
            <p:spPr>
              <a:xfrm>
                <a:off x="4191000" y="46482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9" name="Rectangle 228"/>
              <p:cNvSpPr/>
              <p:nvPr/>
            </p:nvSpPr>
            <p:spPr>
              <a:xfrm>
                <a:off x="4800600" y="41148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0" name="Rectangle 229"/>
              <p:cNvSpPr/>
              <p:nvPr/>
            </p:nvSpPr>
            <p:spPr>
              <a:xfrm>
                <a:off x="4800600" y="44196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1" name="Rectangle 230"/>
              <p:cNvSpPr/>
              <p:nvPr/>
            </p:nvSpPr>
            <p:spPr>
              <a:xfrm>
                <a:off x="4800600" y="46482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2" name="Rectangle 231"/>
              <p:cNvSpPr/>
              <p:nvPr/>
            </p:nvSpPr>
            <p:spPr>
              <a:xfrm>
                <a:off x="5410200" y="3657600"/>
                <a:ext cx="1676400" cy="12954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3" name="Rectangle 232"/>
              <p:cNvSpPr/>
              <p:nvPr/>
            </p:nvSpPr>
            <p:spPr>
              <a:xfrm>
                <a:off x="5638800" y="38100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4" name="Rectangle 233"/>
              <p:cNvSpPr/>
              <p:nvPr/>
            </p:nvSpPr>
            <p:spPr>
              <a:xfrm>
                <a:off x="6019800" y="38100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5" name="Rectangle 234"/>
              <p:cNvSpPr/>
              <p:nvPr/>
            </p:nvSpPr>
            <p:spPr>
              <a:xfrm>
                <a:off x="5638800" y="41148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6" name="Rectangle 235"/>
              <p:cNvSpPr/>
              <p:nvPr/>
            </p:nvSpPr>
            <p:spPr>
              <a:xfrm>
                <a:off x="5638800" y="44196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7" name="Rectangle 236"/>
              <p:cNvSpPr/>
              <p:nvPr/>
            </p:nvSpPr>
            <p:spPr>
              <a:xfrm>
                <a:off x="5638800" y="46482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8" name="Rectangle 237"/>
              <p:cNvSpPr/>
              <p:nvPr/>
            </p:nvSpPr>
            <p:spPr>
              <a:xfrm>
                <a:off x="6019800" y="41148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9" name="Rectangle 238"/>
              <p:cNvSpPr/>
              <p:nvPr/>
            </p:nvSpPr>
            <p:spPr>
              <a:xfrm>
                <a:off x="6019800" y="44196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0" name="Rectangle 239"/>
              <p:cNvSpPr/>
              <p:nvPr/>
            </p:nvSpPr>
            <p:spPr>
              <a:xfrm>
                <a:off x="6019800" y="46482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1" name="Rectangle 240"/>
              <p:cNvSpPr/>
              <p:nvPr/>
            </p:nvSpPr>
            <p:spPr>
              <a:xfrm>
                <a:off x="6400800" y="46482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2" name="Rectangle 241"/>
              <p:cNvSpPr/>
              <p:nvPr/>
            </p:nvSpPr>
            <p:spPr>
              <a:xfrm>
                <a:off x="6400800" y="44196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3" name="Rectangle 242"/>
              <p:cNvSpPr/>
              <p:nvPr/>
            </p:nvSpPr>
            <p:spPr>
              <a:xfrm>
                <a:off x="6400800" y="41148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4" name="Rectangle 243"/>
              <p:cNvSpPr/>
              <p:nvPr/>
            </p:nvSpPr>
            <p:spPr>
              <a:xfrm>
                <a:off x="6400800" y="38100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5" name="Rectangle 244"/>
              <p:cNvSpPr/>
              <p:nvPr/>
            </p:nvSpPr>
            <p:spPr>
              <a:xfrm>
                <a:off x="6705600" y="46482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6" name="Rectangle 245"/>
              <p:cNvSpPr/>
              <p:nvPr/>
            </p:nvSpPr>
            <p:spPr>
              <a:xfrm>
                <a:off x="6705600" y="44196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7" name="Rectangle 246"/>
              <p:cNvSpPr/>
              <p:nvPr/>
            </p:nvSpPr>
            <p:spPr>
              <a:xfrm>
                <a:off x="6705600" y="41148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8" name="Rectangle 247"/>
              <p:cNvSpPr/>
              <p:nvPr/>
            </p:nvSpPr>
            <p:spPr>
              <a:xfrm>
                <a:off x="6705600" y="38100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78" name="TextBox 277"/>
            <p:cNvSpPr txBox="1"/>
            <p:nvPr/>
          </p:nvSpPr>
          <p:spPr>
            <a:xfrm>
              <a:off x="457200" y="4278868"/>
              <a:ext cx="2525563" cy="369332"/>
            </a:xfrm>
            <a:prstGeom prst="rect">
              <a:avLst/>
            </a:prstGeom>
            <a:noFill/>
          </p:spPr>
          <p:txBody>
            <a:bodyPr wrap="none" rtlCol="0">
              <a:spAutoFit/>
            </a:bodyPr>
            <a:lstStyle/>
            <a:p>
              <a:r>
                <a:rPr lang="en-US" dirty="0" smtClean="0"/>
                <a:t>After Osmotic Diuresis:</a:t>
              </a:r>
              <a:endParaRPr lang="en-US" dirty="0"/>
            </a:p>
          </p:txBody>
        </p:sp>
      </p:grpSp>
      <p:cxnSp>
        <p:nvCxnSpPr>
          <p:cNvPr id="4" name="Straight Arrow Connector 3"/>
          <p:cNvCxnSpPr/>
          <p:nvPr/>
        </p:nvCxnSpPr>
        <p:spPr>
          <a:xfrm>
            <a:off x="1371600" y="5237285"/>
            <a:ext cx="1447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3" name="Group 2"/>
          <p:cNvGrpSpPr/>
          <p:nvPr/>
        </p:nvGrpSpPr>
        <p:grpSpPr>
          <a:xfrm>
            <a:off x="4887011" y="4267200"/>
            <a:ext cx="3418789" cy="1600200"/>
            <a:chOff x="4887011" y="4267200"/>
            <a:chExt cx="3418789" cy="1600200"/>
          </a:xfrm>
        </p:grpSpPr>
        <p:sp>
          <p:nvSpPr>
            <p:cNvPr id="250" name="Rectangle 249"/>
            <p:cNvSpPr/>
            <p:nvPr/>
          </p:nvSpPr>
          <p:spPr>
            <a:xfrm>
              <a:off x="4953000" y="4572000"/>
              <a:ext cx="1219200" cy="12954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1" name="Rectangle 250"/>
            <p:cNvSpPr/>
            <p:nvPr/>
          </p:nvSpPr>
          <p:spPr>
            <a:xfrm>
              <a:off x="5257800" y="47244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2" name="Rectangle 251"/>
            <p:cNvSpPr/>
            <p:nvPr/>
          </p:nvSpPr>
          <p:spPr>
            <a:xfrm>
              <a:off x="5715000" y="47244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3" name="Rectangle 252"/>
            <p:cNvSpPr/>
            <p:nvPr/>
          </p:nvSpPr>
          <p:spPr>
            <a:xfrm>
              <a:off x="5257800" y="50292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4" name="Rectangle 253"/>
            <p:cNvSpPr/>
            <p:nvPr/>
          </p:nvSpPr>
          <p:spPr>
            <a:xfrm>
              <a:off x="5257800" y="5334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5" name="Rectangle 254"/>
            <p:cNvSpPr/>
            <p:nvPr/>
          </p:nvSpPr>
          <p:spPr>
            <a:xfrm>
              <a:off x="5257800" y="55626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6" name="Rectangle 255"/>
            <p:cNvSpPr/>
            <p:nvPr/>
          </p:nvSpPr>
          <p:spPr>
            <a:xfrm>
              <a:off x="5715000" y="50292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7" name="Rectangle 256"/>
            <p:cNvSpPr/>
            <p:nvPr/>
          </p:nvSpPr>
          <p:spPr>
            <a:xfrm>
              <a:off x="5715000" y="5334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8" name="Rectangle 257"/>
            <p:cNvSpPr/>
            <p:nvPr/>
          </p:nvSpPr>
          <p:spPr>
            <a:xfrm>
              <a:off x="5715000" y="55626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9" name="Rectangle 258"/>
            <p:cNvSpPr/>
            <p:nvPr/>
          </p:nvSpPr>
          <p:spPr>
            <a:xfrm>
              <a:off x="6172200" y="4572000"/>
              <a:ext cx="2133600" cy="12954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0" name="Rectangle 259"/>
            <p:cNvSpPr/>
            <p:nvPr/>
          </p:nvSpPr>
          <p:spPr>
            <a:xfrm>
              <a:off x="6400800" y="47244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1" name="Rectangle 260"/>
            <p:cNvSpPr/>
            <p:nvPr/>
          </p:nvSpPr>
          <p:spPr>
            <a:xfrm>
              <a:off x="6934200" y="47244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2" name="Rectangle 261"/>
            <p:cNvSpPr/>
            <p:nvPr/>
          </p:nvSpPr>
          <p:spPr>
            <a:xfrm>
              <a:off x="6400800" y="50292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3" name="Rectangle 262"/>
            <p:cNvSpPr/>
            <p:nvPr/>
          </p:nvSpPr>
          <p:spPr>
            <a:xfrm>
              <a:off x="6400800" y="53340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4" name="Rectangle 263"/>
            <p:cNvSpPr/>
            <p:nvPr/>
          </p:nvSpPr>
          <p:spPr>
            <a:xfrm>
              <a:off x="6400800" y="55626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5" name="Rectangle 264"/>
            <p:cNvSpPr/>
            <p:nvPr/>
          </p:nvSpPr>
          <p:spPr>
            <a:xfrm>
              <a:off x="6934200" y="50292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6" name="Rectangle 265"/>
            <p:cNvSpPr/>
            <p:nvPr/>
          </p:nvSpPr>
          <p:spPr>
            <a:xfrm>
              <a:off x="6934200" y="53340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7" name="Rectangle 266"/>
            <p:cNvSpPr/>
            <p:nvPr/>
          </p:nvSpPr>
          <p:spPr>
            <a:xfrm>
              <a:off x="6934200" y="55626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8" name="Rectangle 267"/>
            <p:cNvSpPr/>
            <p:nvPr/>
          </p:nvSpPr>
          <p:spPr>
            <a:xfrm>
              <a:off x="7467600" y="55626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9" name="Rectangle 268"/>
            <p:cNvSpPr/>
            <p:nvPr/>
          </p:nvSpPr>
          <p:spPr>
            <a:xfrm>
              <a:off x="7467600" y="53340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0" name="Rectangle 269"/>
            <p:cNvSpPr/>
            <p:nvPr/>
          </p:nvSpPr>
          <p:spPr>
            <a:xfrm>
              <a:off x="7467600" y="50292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1" name="Rectangle 270"/>
            <p:cNvSpPr/>
            <p:nvPr/>
          </p:nvSpPr>
          <p:spPr>
            <a:xfrm>
              <a:off x="7467600" y="47244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2" name="Rectangle 271"/>
            <p:cNvSpPr/>
            <p:nvPr/>
          </p:nvSpPr>
          <p:spPr>
            <a:xfrm>
              <a:off x="7924800" y="55626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3" name="Rectangle 272"/>
            <p:cNvSpPr/>
            <p:nvPr/>
          </p:nvSpPr>
          <p:spPr>
            <a:xfrm>
              <a:off x="7924800" y="53340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4" name="Rectangle 273"/>
            <p:cNvSpPr/>
            <p:nvPr/>
          </p:nvSpPr>
          <p:spPr>
            <a:xfrm>
              <a:off x="7924800" y="50292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5" name="Rectangle 274"/>
            <p:cNvSpPr/>
            <p:nvPr/>
          </p:nvSpPr>
          <p:spPr>
            <a:xfrm>
              <a:off x="7924800" y="47244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9" name="TextBox 278"/>
            <p:cNvSpPr txBox="1"/>
            <p:nvPr/>
          </p:nvSpPr>
          <p:spPr>
            <a:xfrm>
              <a:off x="4887011" y="4267200"/>
              <a:ext cx="2792111" cy="369332"/>
            </a:xfrm>
            <a:prstGeom prst="rect">
              <a:avLst/>
            </a:prstGeom>
            <a:noFill/>
          </p:spPr>
          <p:txBody>
            <a:bodyPr wrap="none" rtlCol="0">
              <a:spAutoFit/>
            </a:bodyPr>
            <a:lstStyle/>
            <a:p>
              <a:r>
                <a:rPr lang="en-US" dirty="0" smtClean="0"/>
                <a:t>On Hospital Presentation:</a:t>
              </a:r>
              <a:endParaRPr lang="en-US" dirty="0"/>
            </a:p>
          </p:txBody>
        </p:sp>
      </p:grpSp>
    </p:spTree>
    <p:extLst>
      <p:ext uri="{BB962C8B-B14F-4D97-AF65-F5344CB8AC3E}">
        <p14:creationId xmlns:p14="http://schemas.microsoft.com/office/powerpoint/2010/main" val="116221795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7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Sodium Management</a:t>
            </a:r>
            <a:endParaRPr lang="en-US" dirty="0"/>
          </a:p>
        </p:txBody>
      </p:sp>
      <p:grpSp>
        <p:nvGrpSpPr>
          <p:cNvPr id="3" name="Group 2"/>
          <p:cNvGrpSpPr/>
          <p:nvPr/>
        </p:nvGrpSpPr>
        <p:grpSpPr>
          <a:xfrm>
            <a:off x="533400" y="2057400"/>
            <a:ext cx="3352800" cy="1295400"/>
            <a:chOff x="4953000" y="4267200"/>
            <a:chExt cx="3352800" cy="1295400"/>
          </a:xfrm>
        </p:grpSpPr>
        <p:sp>
          <p:nvSpPr>
            <p:cNvPr id="250" name="Rectangle 249"/>
            <p:cNvSpPr/>
            <p:nvPr/>
          </p:nvSpPr>
          <p:spPr>
            <a:xfrm>
              <a:off x="4953000" y="4267200"/>
              <a:ext cx="1219200" cy="12954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1" name="Rectangle 250"/>
            <p:cNvSpPr/>
            <p:nvPr/>
          </p:nvSpPr>
          <p:spPr>
            <a:xfrm>
              <a:off x="5257800" y="44196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2" name="Rectangle 251"/>
            <p:cNvSpPr/>
            <p:nvPr/>
          </p:nvSpPr>
          <p:spPr>
            <a:xfrm>
              <a:off x="5715000" y="44196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3" name="Rectangle 252"/>
            <p:cNvSpPr/>
            <p:nvPr/>
          </p:nvSpPr>
          <p:spPr>
            <a:xfrm>
              <a:off x="5257800" y="47244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4" name="Rectangle 253"/>
            <p:cNvSpPr/>
            <p:nvPr/>
          </p:nvSpPr>
          <p:spPr>
            <a:xfrm>
              <a:off x="5257800" y="50292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5" name="Rectangle 254"/>
            <p:cNvSpPr/>
            <p:nvPr/>
          </p:nvSpPr>
          <p:spPr>
            <a:xfrm>
              <a:off x="5257800" y="52578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6" name="Rectangle 255"/>
            <p:cNvSpPr/>
            <p:nvPr/>
          </p:nvSpPr>
          <p:spPr>
            <a:xfrm>
              <a:off x="5715000" y="47244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7" name="Rectangle 256"/>
            <p:cNvSpPr/>
            <p:nvPr/>
          </p:nvSpPr>
          <p:spPr>
            <a:xfrm>
              <a:off x="5715000" y="50292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8" name="Rectangle 257"/>
            <p:cNvSpPr/>
            <p:nvPr/>
          </p:nvSpPr>
          <p:spPr>
            <a:xfrm>
              <a:off x="5715000" y="52578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9" name="Rectangle 258"/>
            <p:cNvSpPr/>
            <p:nvPr/>
          </p:nvSpPr>
          <p:spPr>
            <a:xfrm>
              <a:off x="6172200" y="4267200"/>
              <a:ext cx="2133600" cy="12954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0" name="Rectangle 259"/>
            <p:cNvSpPr/>
            <p:nvPr/>
          </p:nvSpPr>
          <p:spPr>
            <a:xfrm>
              <a:off x="6400800" y="44196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1" name="Rectangle 260"/>
            <p:cNvSpPr/>
            <p:nvPr/>
          </p:nvSpPr>
          <p:spPr>
            <a:xfrm>
              <a:off x="6934200" y="44196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2" name="Rectangle 261"/>
            <p:cNvSpPr/>
            <p:nvPr/>
          </p:nvSpPr>
          <p:spPr>
            <a:xfrm>
              <a:off x="6400800" y="47244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3" name="Rectangle 262"/>
            <p:cNvSpPr/>
            <p:nvPr/>
          </p:nvSpPr>
          <p:spPr>
            <a:xfrm>
              <a:off x="6400800" y="50292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4" name="Rectangle 263"/>
            <p:cNvSpPr/>
            <p:nvPr/>
          </p:nvSpPr>
          <p:spPr>
            <a:xfrm>
              <a:off x="6400800" y="52578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5" name="Rectangle 264"/>
            <p:cNvSpPr/>
            <p:nvPr/>
          </p:nvSpPr>
          <p:spPr>
            <a:xfrm>
              <a:off x="6934200" y="47244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6" name="Rectangle 265"/>
            <p:cNvSpPr/>
            <p:nvPr/>
          </p:nvSpPr>
          <p:spPr>
            <a:xfrm>
              <a:off x="6934200" y="50292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7" name="Rectangle 266"/>
            <p:cNvSpPr/>
            <p:nvPr/>
          </p:nvSpPr>
          <p:spPr>
            <a:xfrm>
              <a:off x="6934200" y="52578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8" name="Rectangle 267"/>
            <p:cNvSpPr/>
            <p:nvPr/>
          </p:nvSpPr>
          <p:spPr>
            <a:xfrm>
              <a:off x="7467600" y="52578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9" name="Rectangle 268"/>
            <p:cNvSpPr/>
            <p:nvPr/>
          </p:nvSpPr>
          <p:spPr>
            <a:xfrm>
              <a:off x="7467600" y="50292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0" name="Rectangle 269"/>
            <p:cNvSpPr/>
            <p:nvPr/>
          </p:nvSpPr>
          <p:spPr>
            <a:xfrm>
              <a:off x="7467600" y="47244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1" name="Rectangle 270"/>
            <p:cNvSpPr/>
            <p:nvPr/>
          </p:nvSpPr>
          <p:spPr>
            <a:xfrm>
              <a:off x="7467600" y="44196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2" name="Rectangle 271"/>
            <p:cNvSpPr/>
            <p:nvPr/>
          </p:nvSpPr>
          <p:spPr>
            <a:xfrm>
              <a:off x="7924800" y="52578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3" name="Rectangle 272"/>
            <p:cNvSpPr/>
            <p:nvPr/>
          </p:nvSpPr>
          <p:spPr>
            <a:xfrm>
              <a:off x="7924800" y="50292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4" name="Rectangle 273"/>
            <p:cNvSpPr/>
            <p:nvPr/>
          </p:nvSpPr>
          <p:spPr>
            <a:xfrm>
              <a:off x="7924800" y="47244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5" name="Rectangle 274"/>
            <p:cNvSpPr/>
            <p:nvPr/>
          </p:nvSpPr>
          <p:spPr>
            <a:xfrm>
              <a:off x="7924800" y="44196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177" name="Straight Arrow Connector 176"/>
          <p:cNvCxnSpPr/>
          <p:nvPr/>
        </p:nvCxnSpPr>
        <p:spPr>
          <a:xfrm>
            <a:off x="4038600" y="2819400"/>
            <a:ext cx="685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1" name="Straight Arrow Connector 180"/>
          <p:cNvCxnSpPr/>
          <p:nvPr/>
        </p:nvCxnSpPr>
        <p:spPr>
          <a:xfrm flipH="1">
            <a:off x="3962400" y="3505200"/>
            <a:ext cx="762000" cy="73269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3" name="TextBox 182"/>
          <p:cNvSpPr txBox="1"/>
          <p:nvPr/>
        </p:nvSpPr>
        <p:spPr>
          <a:xfrm>
            <a:off x="457200" y="1752600"/>
            <a:ext cx="2792111" cy="369332"/>
          </a:xfrm>
          <a:prstGeom prst="rect">
            <a:avLst/>
          </a:prstGeom>
          <a:noFill/>
        </p:spPr>
        <p:txBody>
          <a:bodyPr wrap="none" rtlCol="0">
            <a:spAutoFit/>
          </a:bodyPr>
          <a:lstStyle/>
          <a:p>
            <a:r>
              <a:rPr lang="en-US" dirty="0" smtClean="0"/>
              <a:t>On Hospital Presentation:</a:t>
            </a:r>
            <a:endParaRPr lang="en-US" dirty="0"/>
          </a:p>
        </p:txBody>
      </p:sp>
      <p:grpSp>
        <p:nvGrpSpPr>
          <p:cNvPr id="9" name="Group 8"/>
          <p:cNvGrpSpPr/>
          <p:nvPr/>
        </p:nvGrpSpPr>
        <p:grpSpPr>
          <a:xfrm>
            <a:off x="4751689" y="1752600"/>
            <a:ext cx="3401711" cy="1600200"/>
            <a:chOff x="4751689" y="1752600"/>
            <a:chExt cx="3401711" cy="1600200"/>
          </a:xfrm>
        </p:grpSpPr>
        <p:grpSp>
          <p:nvGrpSpPr>
            <p:cNvPr id="5" name="Group 4"/>
            <p:cNvGrpSpPr/>
            <p:nvPr/>
          </p:nvGrpSpPr>
          <p:grpSpPr>
            <a:xfrm>
              <a:off x="4800600" y="2057400"/>
              <a:ext cx="3352800" cy="1295400"/>
              <a:chOff x="4800600" y="2057400"/>
              <a:chExt cx="3352800" cy="1295400"/>
            </a:xfrm>
          </p:grpSpPr>
          <p:sp>
            <p:nvSpPr>
              <p:cNvPr id="105" name="Rectangle 104"/>
              <p:cNvSpPr/>
              <p:nvPr/>
            </p:nvSpPr>
            <p:spPr>
              <a:xfrm>
                <a:off x="4800600" y="2057400"/>
                <a:ext cx="1219200" cy="12954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5105400" y="22098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p:cNvSpPr/>
              <p:nvPr/>
            </p:nvSpPr>
            <p:spPr>
              <a:xfrm>
                <a:off x="5562600" y="22098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5105400" y="25146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5105400" y="28194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p:cNvSpPr/>
              <p:nvPr/>
            </p:nvSpPr>
            <p:spPr>
              <a:xfrm>
                <a:off x="5105400" y="3048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5562600" y="25146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p:cNvSpPr/>
              <p:nvPr/>
            </p:nvSpPr>
            <p:spPr>
              <a:xfrm>
                <a:off x="5562600" y="28194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5562600" y="3048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p:cNvSpPr/>
              <p:nvPr/>
            </p:nvSpPr>
            <p:spPr>
              <a:xfrm>
                <a:off x="6019800" y="2057400"/>
                <a:ext cx="2133600" cy="12954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p:cNvSpPr/>
              <p:nvPr/>
            </p:nvSpPr>
            <p:spPr>
              <a:xfrm>
                <a:off x="6248400" y="22098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p:cNvSpPr/>
              <p:nvPr/>
            </p:nvSpPr>
            <p:spPr>
              <a:xfrm>
                <a:off x="6781800" y="22098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p:cNvSpPr/>
              <p:nvPr/>
            </p:nvSpPr>
            <p:spPr>
              <a:xfrm>
                <a:off x="6248400" y="25146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p:cNvSpPr/>
              <p:nvPr/>
            </p:nvSpPr>
            <p:spPr>
              <a:xfrm>
                <a:off x="6248400" y="28194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 name="Rectangle 119"/>
              <p:cNvSpPr/>
              <p:nvPr/>
            </p:nvSpPr>
            <p:spPr>
              <a:xfrm>
                <a:off x="6248400" y="30480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 name="Rectangle 120"/>
              <p:cNvSpPr/>
              <p:nvPr/>
            </p:nvSpPr>
            <p:spPr>
              <a:xfrm>
                <a:off x="6781800" y="25146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 name="Rectangle 121"/>
              <p:cNvSpPr/>
              <p:nvPr/>
            </p:nvSpPr>
            <p:spPr>
              <a:xfrm>
                <a:off x="6781800" y="28194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 name="Rectangle 122"/>
              <p:cNvSpPr/>
              <p:nvPr/>
            </p:nvSpPr>
            <p:spPr>
              <a:xfrm>
                <a:off x="6781800" y="30480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85" name="TextBox 184"/>
            <p:cNvSpPr txBox="1"/>
            <p:nvPr/>
          </p:nvSpPr>
          <p:spPr>
            <a:xfrm>
              <a:off x="4751689" y="1752600"/>
              <a:ext cx="2368790" cy="369332"/>
            </a:xfrm>
            <a:prstGeom prst="rect">
              <a:avLst/>
            </a:prstGeom>
            <a:noFill/>
          </p:spPr>
          <p:txBody>
            <a:bodyPr wrap="none" rtlCol="0">
              <a:spAutoFit/>
            </a:bodyPr>
            <a:lstStyle/>
            <a:p>
              <a:r>
                <a:rPr lang="en-US" dirty="0" smtClean="0"/>
                <a:t>After Insulin Therapy:</a:t>
              </a:r>
              <a:endParaRPr lang="en-US" dirty="0"/>
            </a:p>
          </p:txBody>
        </p:sp>
      </p:grpSp>
      <p:cxnSp>
        <p:nvCxnSpPr>
          <p:cNvPr id="7" name="Straight Arrow Connector 6"/>
          <p:cNvCxnSpPr/>
          <p:nvPr/>
        </p:nvCxnSpPr>
        <p:spPr>
          <a:xfrm flipH="1">
            <a:off x="5334000" y="2722685"/>
            <a:ext cx="15240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6" name="Group 5"/>
          <p:cNvGrpSpPr/>
          <p:nvPr/>
        </p:nvGrpSpPr>
        <p:grpSpPr>
          <a:xfrm>
            <a:off x="533400" y="4126468"/>
            <a:ext cx="3429000" cy="1588532"/>
            <a:chOff x="533400" y="4126468"/>
            <a:chExt cx="3429000" cy="1588532"/>
          </a:xfrm>
        </p:grpSpPr>
        <p:sp>
          <p:nvSpPr>
            <p:cNvPr id="133" name="Rectangle 132"/>
            <p:cNvSpPr/>
            <p:nvPr/>
          </p:nvSpPr>
          <p:spPr>
            <a:xfrm>
              <a:off x="609600" y="4419600"/>
              <a:ext cx="1676400" cy="12954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 name="Rectangle 133"/>
            <p:cNvSpPr/>
            <p:nvPr/>
          </p:nvSpPr>
          <p:spPr>
            <a:xfrm>
              <a:off x="1066800" y="4572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 name="Rectangle 134"/>
            <p:cNvSpPr/>
            <p:nvPr/>
          </p:nvSpPr>
          <p:spPr>
            <a:xfrm>
              <a:off x="1676400" y="4572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 name="Rectangle 136"/>
            <p:cNvSpPr/>
            <p:nvPr/>
          </p:nvSpPr>
          <p:spPr>
            <a:xfrm>
              <a:off x="1066800" y="48768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8" name="Rectangle 137"/>
            <p:cNvSpPr/>
            <p:nvPr/>
          </p:nvSpPr>
          <p:spPr>
            <a:xfrm>
              <a:off x="1066800" y="51816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9" name="Rectangle 138"/>
            <p:cNvSpPr/>
            <p:nvPr/>
          </p:nvSpPr>
          <p:spPr>
            <a:xfrm>
              <a:off x="1066800" y="54102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0" name="Rectangle 139"/>
            <p:cNvSpPr/>
            <p:nvPr/>
          </p:nvSpPr>
          <p:spPr>
            <a:xfrm>
              <a:off x="1676400" y="48768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 name="Rectangle 140"/>
            <p:cNvSpPr/>
            <p:nvPr/>
          </p:nvSpPr>
          <p:spPr>
            <a:xfrm>
              <a:off x="1676400" y="51816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 name="Rectangle 141"/>
            <p:cNvSpPr/>
            <p:nvPr/>
          </p:nvSpPr>
          <p:spPr>
            <a:xfrm>
              <a:off x="1676400" y="54102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p:cNvSpPr/>
            <p:nvPr/>
          </p:nvSpPr>
          <p:spPr>
            <a:xfrm>
              <a:off x="2286000" y="4419600"/>
              <a:ext cx="1676400" cy="12954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 name="Rectangle 143"/>
            <p:cNvSpPr/>
            <p:nvPr/>
          </p:nvSpPr>
          <p:spPr>
            <a:xfrm>
              <a:off x="2743200" y="45720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 name="Rectangle 144"/>
            <p:cNvSpPr/>
            <p:nvPr/>
          </p:nvSpPr>
          <p:spPr>
            <a:xfrm>
              <a:off x="3352800" y="45720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p:cNvSpPr/>
            <p:nvPr/>
          </p:nvSpPr>
          <p:spPr>
            <a:xfrm>
              <a:off x="2743200" y="48768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p:cNvSpPr/>
            <p:nvPr/>
          </p:nvSpPr>
          <p:spPr>
            <a:xfrm>
              <a:off x="2743200" y="51816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p:cNvSpPr/>
            <p:nvPr/>
          </p:nvSpPr>
          <p:spPr>
            <a:xfrm>
              <a:off x="2743200" y="54102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p:cNvSpPr/>
            <p:nvPr/>
          </p:nvSpPr>
          <p:spPr>
            <a:xfrm>
              <a:off x="3352800" y="48768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p:cNvSpPr/>
            <p:nvPr/>
          </p:nvSpPr>
          <p:spPr>
            <a:xfrm>
              <a:off x="3352800" y="51816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p:cNvSpPr/>
            <p:nvPr/>
          </p:nvSpPr>
          <p:spPr>
            <a:xfrm>
              <a:off x="3352800" y="54102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6" name="TextBox 185"/>
            <p:cNvSpPr txBox="1"/>
            <p:nvPr/>
          </p:nvSpPr>
          <p:spPr>
            <a:xfrm>
              <a:off x="533400" y="4126468"/>
              <a:ext cx="2270878" cy="369332"/>
            </a:xfrm>
            <a:prstGeom prst="rect">
              <a:avLst/>
            </a:prstGeom>
            <a:noFill/>
          </p:spPr>
          <p:txBody>
            <a:bodyPr wrap="none" rtlCol="0">
              <a:spAutoFit/>
            </a:bodyPr>
            <a:lstStyle/>
            <a:p>
              <a:r>
                <a:rPr lang="en-US" dirty="0" smtClean="0"/>
                <a:t>After Osmotic Shifts:</a:t>
              </a:r>
              <a:endParaRPr lang="en-US" dirty="0"/>
            </a:p>
          </p:txBody>
        </p:sp>
      </p:grpSp>
      <p:grpSp>
        <p:nvGrpSpPr>
          <p:cNvPr id="8" name="Group 7"/>
          <p:cNvGrpSpPr/>
          <p:nvPr/>
        </p:nvGrpSpPr>
        <p:grpSpPr>
          <a:xfrm>
            <a:off x="4702488" y="3692713"/>
            <a:ext cx="3450912" cy="1992979"/>
            <a:chOff x="4702488" y="3692713"/>
            <a:chExt cx="3450912" cy="1992979"/>
          </a:xfrm>
        </p:grpSpPr>
        <p:grpSp>
          <p:nvGrpSpPr>
            <p:cNvPr id="153" name="Group 152"/>
            <p:cNvGrpSpPr/>
            <p:nvPr/>
          </p:nvGrpSpPr>
          <p:grpSpPr>
            <a:xfrm>
              <a:off x="4800600" y="4009292"/>
              <a:ext cx="3352800" cy="1676400"/>
              <a:chOff x="76200" y="1295400"/>
              <a:chExt cx="3352800" cy="1676400"/>
            </a:xfrm>
          </p:grpSpPr>
          <p:sp>
            <p:nvSpPr>
              <p:cNvPr id="154" name="Rectangle 153"/>
              <p:cNvSpPr/>
              <p:nvPr/>
            </p:nvSpPr>
            <p:spPr>
              <a:xfrm>
                <a:off x="76200" y="1295400"/>
                <a:ext cx="1676400" cy="16764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p:cNvSpPr/>
              <p:nvPr/>
            </p:nvSpPr>
            <p:spPr>
              <a:xfrm>
                <a:off x="533400" y="1524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ectangle 160"/>
              <p:cNvSpPr/>
              <p:nvPr/>
            </p:nvSpPr>
            <p:spPr>
              <a:xfrm>
                <a:off x="1143000" y="1524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p:cNvSpPr/>
              <p:nvPr/>
            </p:nvSpPr>
            <p:spPr>
              <a:xfrm>
                <a:off x="533400" y="1905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ectangle 162"/>
              <p:cNvSpPr/>
              <p:nvPr/>
            </p:nvSpPr>
            <p:spPr>
              <a:xfrm>
                <a:off x="533400" y="2286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Rectangle 163"/>
              <p:cNvSpPr/>
              <p:nvPr/>
            </p:nvSpPr>
            <p:spPr>
              <a:xfrm>
                <a:off x="533400" y="25908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ectangle 164"/>
              <p:cNvSpPr/>
              <p:nvPr/>
            </p:nvSpPr>
            <p:spPr>
              <a:xfrm>
                <a:off x="1143000" y="1905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6" name="Rectangle 165"/>
              <p:cNvSpPr/>
              <p:nvPr/>
            </p:nvSpPr>
            <p:spPr>
              <a:xfrm>
                <a:off x="1143000" y="22860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7" name="Rectangle 166"/>
              <p:cNvSpPr/>
              <p:nvPr/>
            </p:nvSpPr>
            <p:spPr>
              <a:xfrm>
                <a:off x="1143000" y="2590800"/>
                <a:ext cx="152400" cy="15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8" name="Rectangle 167"/>
              <p:cNvSpPr/>
              <p:nvPr/>
            </p:nvSpPr>
            <p:spPr>
              <a:xfrm>
                <a:off x="1752600" y="1295400"/>
                <a:ext cx="1676400" cy="16764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9" name="Rectangle 168"/>
              <p:cNvSpPr/>
              <p:nvPr/>
            </p:nvSpPr>
            <p:spPr>
              <a:xfrm>
                <a:off x="2209800" y="15240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0" name="Rectangle 169"/>
              <p:cNvSpPr/>
              <p:nvPr/>
            </p:nvSpPr>
            <p:spPr>
              <a:xfrm>
                <a:off x="2819400" y="15240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1" name="Rectangle 170"/>
              <p:cNvSpPr/>
              <p:nvPr/>
            </p:nvSpPr>
            <p:spPr>
              <a:xfrm>
                <a:off x="2209800" y="19050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2" name="Rectangle 171"/>
              <p:cNvSpPr/>
              <p:nvPr/>
            </p:nvSpPr>
            <p:spPr>
              <a:xfrm>
                <a:off x="2209800" y="22860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3" name="Rectangle 172"/>
              <p:cNvSpPr/>
              <p:nvPr/>
            </p:nvSpPr>
            <p:spPr>
              <a:xfrm>
                <a:off x="2209800" y="2590800"/>
                <a:ext cx="152400" cy="15240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4" name="Rectangle 173"/>
              <p:cNvSpPr/>
              <p:nvPr/>
            </p:nvSpPr>
            <p:spPr>
              <a:xfrm>
                <a:off x="2819400" y="19050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5" name="Rectangle 174"/>
              <p:cNvSpPr/>
              <p:nvPr/>
            </p:nvSpPr>
            <p:spPr>
              <a:xfrm>
                <a:off x="2819400" y="22860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6" name="Rectangle 175"/>
              <p:cNvSpPr/>
              <p:nvPr/>
            </p:nvSpPr>
            <p:spPr>
              <a:xfrm>
                <a:off x="2819400" y="2590800"/>
                <a:ext cx="152400" cy="1524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49" name="TextBox 248"/>
            <p:cNvSpPr txBox="1"/>
            <p:nvPr/>
          </p:nvSpPr>
          <p:spPr>
            <a:xfrm>
              <a:off x="4702488" y="3692713"/>
              <a:ext cx="1071127" cy="369332"/>
            </a:xfrm>
            <a:prstGeom prst="rect">
              <a:avLst/>
            </a:prstGeom>
            <a:noFill/>
          </p:spPr>
          <p:txBody>
            <a:bodyPr wrap="none" rtlCol="0">
              <a:spAutoFit/>
            </a:bodyPr>
            <a:lstStyle/>
            <a:p>
              <a:r>
                <a:rPr lang="en-US" dirty="0" smtClean="0"/>
                <a:t>Baseline:</a:t>
              </a:r>
              <a:endParaRPr lang="en-US" dirty="0"/>
            </a:p>
          </p:txBody>
        </p:sp>
      </p:grpSp>
    </p:spTree>
    <p:extLst>
      <p:ext uri="{BB962C8B-B14F-4D97-AF65-F5344CB8AC3E}">
        <p14:creationId xmlns:p14="http://schemas.microsoft.com/office/powerpoint/2010/main" val="37915727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5" name="Content Placeholder 2"/>
          <p:cNvSpPr>
            <a:spLocks noGrp="1"/>
          </p:cNvSpPr>
          <p:nvPr>
            <p:ph idx="1"/>
          </p:nvPr>
        </p:nvSpPr>
        <p:spPr/>
        <p:txBody>
          <a:bodyPr/>
          <a:lstStyle/>
          <a:p>
            <a:r>
              <a:rPr lang="en-US" dirty="0" smtClean="0"/>
              <a:t>BG masks degree of hypernatremia</a:t>
            </a:r>
          </a:p>
          <a:p>
            <a:pPr marL="0" indent="0">
              <a:buNone/>
            </a:pPr>
            <a:r>
              <a:rPr lang="en-US" dirty="0" smtClean="0"/>
              <a:t>    corrected </a:t>
            </a:r>
            <a:r>
              <a:rPr lang="en-US" dirty="0"/>
              <a:t>Na: measured Na + ((BG – 100)/100) x 1.6</a:t>
            </a:r>
          </a:p>
          <a:p>
            <a:pPr marL="0" indent="0">
              <a:buNone/>
            </a:pPr>
            <a:r>
              <a:rPr lang="en-US" i="1" dirty="0" smtClean="0"/>
              <a:t>Example:</a:t>
            </a:r>
            <a:r>
              <a:rPr lang="en-US" b="1" i="1" dirty="0" smtClean="0"/>
              <a:t> </a:t>
            </a:r>
            <a:r>
              <a:rPr lang="en-US" dirty="0" smtClean="0"/>
              <a:t>BG</a:t>
            </a:r>
            <a:r>
              <a:rPr lang="en-US" dirty="0"/>
              <a:t>: 500, measured Na: 148</a:t>
            </a:r>
          </a:p>
          <a:p>
            <a:pPr marL="0" indent="0">
              <a:buNone/>
            </a:pPr>
            <a:r>
              <a:rPr lang="en-US" dirty="0"/>
              <a:t>    corrected Na: 148 + ((500-100)/100) x 1.6 = 154.4</a:t>
            </a:r>
          </a:p>
          <a:p>
            <a:r>
              <a:rPr lang="en-US" dirty="0" smtClean="0"/>
              <a:t>Free water deficit</a:t>
            </a:r>
          </a:p>
          <a:p>
            <a:pPr marL="0" indent="0">
              <a:buNone/>
            </a:pPr>
            <a:r>
              <a:rPr lang="en-US" dirty="0" smtClean="0"/>
              <a:t>    ((corrected Na – 140)/140) * 0.5 * weight (in kg)</a:t>
            </a:r>
          </a:p>
          <a:p>
            <a:pPr marL="0" indent="0">
              <a:buNone/>
            </a:pPr>
            <a:r>
              <a:rPr lang="en-US" i="1" dirty="0" smtClean="0"/>
              <a:t>Example: </a:t>
            </a:r>
            <a:r>
              <a:rPr lang="en-US" dirty="0" smtClean="0"/>
              <a:t>Na 154, weight 70 kg</a:t>
            </a:r>
          </a:p>
          <a:p>
            <a:pPr marL="0" indent="0">
              <a:buNone/>
            </a:pPr>
            <a:r>
              <a:rPr lang="en-US" b="1" i="1" dirty="0"/>
              <a:t> </a:t>
            </a:r>
            <a:r>
              <a:rPr lang="en-US" b="1" i="1" dirty="0" smtClean="0"/>
              <a:t>   </a:t>
            </a:r>
            <a:r>
              <a:rPr lang="en-US" dirty="0" smtClean="0"/>
              <a:t>((154 – 140) / 140) * 0.5 * 70 = 3.5 L</a:t>
            </a:r>
            <a:endParaRPr lang="en-US" b="1" i="1" dirty="0" smtClean="0"/>
          </a:p>
          <a:p>
            <a:pPr marL="0" indent="0">
              <a:buNone/>
            </a:pPr>
            <a:endParaRPr lang="en-US" i="1" dirty="0" smtClean="0"/>
          </a:p>
        </p:txBody>
      </p:sp>
      <p:sp>
        <p:nvSpPr>
          <p:cNvPr id="2" name="Title 1"/>
          <p:cNvSpPr>
            <a:spLocks noGrp="1"/>
          </p:cNvSpPr>
          <p:nvPr>
            <p:ph type="title"/>
          </p:nvPr>
        </p:nvSpPr>
        <p:spPr/>
        <p:txBody>
          <a:bodyPr/>
          <a:lstStyle/>
          <a:p>
            <a:r>
              <a:rPr lang="en-US" dirty="0" smtClean="0"/>
              <a:t>Sodium Management</a:t>
            </a:r>
            <a:endParaRPr lang="en-US" dirty="0"/>
          </a:p>
        </p:txBody>
      </p:sp>
    </p:spTree>
    <p:extLst>
      <p:ext uri="{BB962C8B-B14F-4D97-AF65-F5344CB8AC3E}">
        <p14:creationId xmlns:p14="http://schemas.microsoft.com/office/powerpoint/2010/main" val="24405502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DKA, HHS, or neither?</a:t>
            </a:r>
            <a:endParaRPr lang="en-US" dirty="0"/>
          </a:p>
        </p:txBody>
      </p:sp>
      <p:sp>
        <p:nvSpPr>
          <p:cNvPr id="3" name="Content Placeholder 2"/>
          <p:cNvSpPr>
            <a:spLocks noGrp="1"/>
          </p:cNvSpPr>
          <p:nvPr>
            <p:ph idx="1"/>
          </p:nvPr>
        </p:nvSpPr>
        <p:spPr/>
        <p:txBody>
          <a:bodyPr/>
          <a:lstStyle/>
          <a:p>
            <a:r>
              <a:rPr lang="en-US" dirty="0" smtClean="0"/>
              <a:t>47 year old with DM (on insulin)</a:t>
            </a:r>
          </a:p>
          <a:p>
            <a:r>
              <a:rPr lang="en-US" dirty="0" smtClean="0"/>
              <a:t>several days of nausea, vomiting, diarrhea, and abdominal pain</a:t>
            </a:r>
          </a:p>
          <a:p>
            <a:r>
              <a:rPr lang="en-US" dirty="0" smtClean="0"/>
              <a:t>missed insulin yesterday</a:t>
            </a:r>
          </a:p>
          <a:p>
            <a:r>
              <a:rPr lang="en-US" dirty="0"/>
              <a:t>l</a:t>
            </a:r>
            <a:r>
              <a:rPr lang="en-US" dirty="0" smtClean="0"/>
              <a:t>abs show:</a:t>
            </a:r>
            <a:endParaRPr lang="en-US" dirty="0"/>
          </a:p>
        </p:txBody>
      </p:sp>
      <p:grpSp>
        <p:nvGrpSpPr>
          <p:cNvPr id="12" name="Group 11"/>
          <p:cNvGrpSpPr/>
          <p:nvPr/>
        </p:nvGrpSpPr>
        <p:grpSpPr>
          <a:xfrm>
            <a:off x="609600" y="4572000"/>
            <a:ext cx="1905000" cy="914400"/>
            <a:chOff x="609600" y="4572000"/>
            <a:chExt cx="1905000" cy="914400"/>
          </a:xfrm>
        </p:grpSpPr>
        <p:cxnSp>
          <p:nvCxnSpPr>
            <p:cNvPr id="5" name="Straight Connector 4"/>
            <p:cNvCxnSpPr/>
            <p:nvPr/>
          </p:nvCxnSpPr>
          <p:spPr>
            <a:xfrm>
              <a:off x="11430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7526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609600" y="5029200"/>
              <a:ext cx="16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2209800" y="4572000"/>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2209800" y="5029200"/>
              <a:ext cx="304800" cy="45720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3" name="TextBox 12"/>
          <p:cNvSpPr txBox="1"/>
          <p:nvPr/>
        </p:nvSpPr>
        <p:spPr>
          <a:xfrm>
            <a:off x="609600" y="4572000"/>
            <a:ext cx="464486" cy="369332"/>
          </a:xfrm>
          <a:prstGeom prst="rect">
            <a:avLst/>
          </a:prstGeom>
          <a:noFill/>
        </p:spPr>
        <p:txBody>
          <a:bodyPr wrap="none" rtlCol="0">
            <a:spAutoFit/>
          </a:bodyPr>
          <a:lstStyle/>
          <a:p>
            <a:r>
              <a:rPr lang="en-US" dirty="0" smtClean="0"/>
              <a:t>133</a:t>
            </a:r>
            <a:endParaRPr lang="en-US" dirty="0"/>
          </a:p>
        </p:txBody>
      </p:sp>
      <p:sp>
        <p:nvSpPr>
          <p:cNvPr id="14" name="TextBox 13"/>
          <p:cNvSpPr txBox="1"/>
          <p:nvPr/>
        </p:nvSpPr>
        <p:spPr>
          <a:xfrm>
            <a:off x="609600" y="5040868"/>
            <a:ext cx="458780" cy="369332"/>
          </a:xfrm>
          <a:prstGeom prst="rect">
            <a:avLst/>
          </a:prstGeom>
          <a:noFill/>
        </p:spPr>
        <p:txBody>
          <a:bodyPr wrap="none" rtlCol="0">
            <a:spAutoFit/>
          </a:bodyPr>
          <a:lstStyle/>
          <a:p>
            <a:r>
              <a:rPr lang="en-US" dirty="0" smtClean="0"/>
              <a:t>3.5</a:t>
            </a:r>
            <a:endParaRPr lang="en-US" dirty="0"/>
          </a:p>
        </p:txBody>
      </p:sp>
      <p:sp>
        <p:nvSpPr>
          <p:cNvPr id="15" name="TextBox 14"/>
          <p:cNvSpPr txBox="1"/>
          <p:nvPr/>
        </p:nvSpPr>
        <p:spPr>
          <a:xfrm>
            <a:off x="1210439" y="4572000"/>
            <a:ext cx="494046" cy="369332"/>
          </a:xfrm>
          <a:prstGeom prst="rect">
            <a:avLst/>
          </a:prstGeom>
          <a:noFill/>
        </p:spPr>
        <p:txBody>
          <a:bodyPr wrap="none" rtlCol="0">
            <a:spAutoFit/>
          </a:bodyPr>
          <a:lstStyle/>
          <a:p>
            <a:r>
              <a:rPr lang="en-US" dirty="0" smtClean="0"/>
              <a:t>107</a:t>
            </a:r>
            <a:endParaRPr lang="en-US" dirty="0"/>
          </a:p>
        </p:txBody>
      </p:sp>
      <p:sp>
        <p:nvSpPr>
          <p:cNvPr id="16" name="TextBox 15"/>
          <p:cNvSpPr txBox="1"/>
          <p:nvPr/>
        </p:nvSpPr>
        <p:spPr>
          <a:xfrm>
            <a:off x="1246496" y="5081812"/>
            <a:ext cx="381836" cy="369332"/>
          </a:xfrm>
          <a:prstGeom prst="rect">
            <a:avLst/>
          </a:prstGeom>
          <a:noFill/>
        </p:spPr>
        <p:txBody>
          <a:bodyPr wrap="none" rtlCol="0">
            <a:spAutoFit/>
          </a:bodyPr>
          <a:lstStyle/>
          <a:p>
            <a:r>
              <a:rPr lang="en-US" dirty="0" smtClean="0"/>
              <a:t>16</a:t>
            </a:r>
            <a:endParaRPr lang="en-US" dirty="0"/>
          </a:p>
        </p:txBody>
      </p:sp>
      <p:sp>
        <p:nvSpPr>
          <p:cNvPr id="17" name="TextBox 16"/>
          <p:cNvSpPr txBox="1"/>
          <p:nvPr/>
        </p:nvSpPr>
        <p:spPr>
          <a:xfrm>
            <a:off x="1829568" y="4572000"/>
            <a:ext cx="412292" cy="369332"/>
          </a:xfrm>
          <a:prstGeom prst="rect">
            <a:avLst/>
          </a:prstGeom>
          <a:noFill/>
        </p:spPr>
        <p:txBody>
          <a:bodyPr wrap="none" rtlCol="0">
            <a:spAutoFit/>
          </a:bodyPr>
          <a:lstStyle/>
          <a:p>
            <a:r>
              <a:rPr lang="en-US" dirty="0" smtClean="0"/>
              <a:t>34</a:t>
            </a:r>
            <a:endParaRPr lang="en-US" dirty="0"/>
          </a:p>
        </p:txBody>
      </p:sp>
      <p:sp>
        <p:nvSpPr>
          <p:cNvPr id="18" name="TextBox 17"/>
          <p:cNvSpPr txBox="1"/>
          <p:nvPr/>
        </p:nvSpPr>
        <p:spPr>
          <a:xfrm>
            <a:off x="1752600" y="5083792"/>
            <a:ext cx="481222" cy="369332"/>
          </a:xfrm>
          <a:prstGeom prst="rect">
            <a:avLst/>
          </a:prstGeom>
          <a:noFill/>
        </p:spPr>
        <p:txBody>
          <a:bodyPr wrap="none" rtlCol="0">
            <a:spAutoFit/>
          </a:bodyPr>
          <a:lstStyle/>
          <a:p>
            <a:r>
              <a:rPr lang="en-US" dirty="0" smtClean="0"/>
              <a:t>2.6</a:t>
            </a:r>
            <a:endParaRPr lang="en-US" dirty="0"/>
          </a:p>
        </p:txBody>
      </p:sp>
      <p:sp>
        <p:nvSpPr>
          <p:cNvPr id="19" name="TextBox 18"/>
          <p:cNvSpPr txBox="1"/>
          <p:nvPr/>
        </p:nvSpPr>
        <p:spPr>
          <a:xfrm>
            <a:off x="2401554" y="4827896"/>
            <a:ext cx="543739" cy="369332"/>
          </a:xfrm>
          <a:prstGeom prst="rect">
            <a:avLst/>
          </a:prstGeom>
          <a:noFill/>
        </p:spPr>
        <p:txBody>
          <a:bodyPr wrap="none" rtlCol="0">
            <a:spAutoFit/>
          </a:bodyPr>
          <a:lstStyle/>
          <a:p>
            <a:r>
              <a:rPr lang="en-US" dirty="0" smtClean="0"/>
              <a:t>407</a:t>
            </a:r>
            <a:endParaRPr lang="en-US" dirty="0"/>
          </a:p>
        </p:txBody>
      </p:sp>
      <p:sp>
        <p:nvSpPr>
          <p:cNvPr id="21" name="TextBox 20"/>
          <p:cNvSpPr txBox="1"/>
          <p:nvPr/>
        </p:nvSpPr>
        <p:spPr>
          <a:xfrm>
            <a:off x="3200400" y="4724400"/>
            <a:ext cx="3054298" cy="646331"/>
          </a:xfrm>
          <a:prstGeom prst="rect">
            <a:avLst/>
          </a:prstGeom>
          <a:noFill/>
        </p:spPr>
        <p:txBody>
          <a:bodyPr wrap="none" rtlCol="0">
            <a:spAutoFit/>
          </a:bodyPr>
          <a:lstStyle/>
          <a:p>
            <a:r>
              <a:rPr lang="en-US" dirty="0" smtClean="0"/>
              <a:t>ABG: pending</a:t>
            </a:r>
          </a:p>
          <a:p>
            <a:r>
              <a:rPr lang="en-US" dirty="0" smtClean="0"/>
              <a:t>UA: SpGrav 1.024, 1+ ketones</a:t>
            </a:r>
            <a:endParaRPr lang="en-US" dirty="0"/>
          </a:p>
        </p:txBody>
      </p:sp>
    </p:spTree>
    <p:extLst>
      <p:ext uri="{BB962C8B-B14F-4D97-AF65-F5344CB8AC3E}">
        <p14:creationId xmlns:p14="http://schemas.microsoft.com/office/powerpoint/2010/main" val="2444156320"/>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Content Placeholder 2"/>
          <p:cNvSpPr>
            <a:spLocks noGrp="1"/>
          </p:cNvSpPr>
          <p:nvPr>
            <p:ph idx="1"/>
          </p:nvPr>
        </p:nvSpPr>
        <p:spPr/>
        <p:txBody>
          <a:bodyPr/>
          <a:lstStyle/>
          <a:p>
            <a:r>
              <a:rPr lang="en-US" dirty="0"/>
              <a:t>o</a:t>
            </a:r>
            <a:r>
              <a:rPr lang="en-US" dirty="0" smtClean="0"/>
              <a:t>n presentation, measured serum sodium may be high, normal, or low</a:t>
            </a:r>
          </a:p>
          <a:p>
            <a:r>
              <a:rPr lang="en-US" dirty="0" smtClean="0"/>
              <a:t>regardless of sodium level, free water deficit should be presumed</a:t>
            </a:r>
          </a:p>
          <a:p>
            <a:r>
              <a:rPr lang="en-US" dirty="0" smtClean="0"/>
              <a:t>during therapy, measured serum Na may rise</a:t>
            </a:r>
          </a:p>
          <a:p>
            <a:r>
              <a:rPr lang="en-US" dirty="0" smtClean="0"/>
              <a:t>when hemodynamic instability is resolved, change to hypotonic IV fluids or let patient drink water</a:t>
            </a:r>
          </a:p>
        </p:txBody>
      </p:sp>
      <p:sp>
        <p:nvSpPr>
          <p:cNvPr id="2" name="Title 1"/>
          <p:cNvSpPr>
            <a:spLocks noGrp="1"/>
          </p:cNvSpPr>
          <p:nvPr>
            <p:ph type="title"/>
          </p:nvPr>
        </p:nvSpPr>
        <p:spPr/>
        <p:txBody>
          <a:bodyPr/>
          <a:lstStyle/>
          <a:p>
            <a:r>
              <a:rPr lang="en-US" dirty="0" smtClean="0"/>
              <a:t>Sodium Management</a:t>
            </a:r>
            <a:endParaRPr lang="en-US" dirty="0"/>
          </a:p>
        </p:txBody>
      </p:sp>
    </p:spTree>
    <p:extLst>
      <p:ext uri="{BB962C8B-B14F-4D97-AF65-F5344CB8AC3E}">
        <p14:creationId xmlns:p14="http://schemas.microsoft.com/office/powerpoint/2010/main" val="104665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Content Placeholder 2"/>
          <p:cNvSpPr>
            <a:spLocks noGrp="1"/>
          </p:cNvSpPr>
          <p:nvPr>
            <p:ph idx="1"/>
          </p:nvPr>
        </p:nvSpPr>
        <p:spPr>
          <a:xfrm>
            <a:off x="457200" y="1935480"/>
            <a:ext cx="8229600" cy="4693920"/>
          </a:xfrm>
        </p:spPr>
        <p:txBody>
          <a:bodyPr>
            <a:normAutofit/>
          </a:bodyPr>
          <a:lstStyle/>
          <a:p>
            <a:r>
              <a:rPr lang="en-US" dirty="0" smtClean="0"/>
              <a:t>potassium usually elevated on</a:t>
            </a:r>
            <a:endParaRPr lang="en-US" dirty="0"/>
          </a:p>
          <a:p>
            <a:pPr marL="0" indent="0">
              <a:buNone/>
            </a:pPr>
            <a:r>
              <a:rPr lang="en-US" dirty="0"/>
              <a:t> </a:t>
            </a:r>
            <a:r>
              <a:rPr lang="en-US" dirty="0" smtClean="0"/>
              <a:t>   presentation due to cellular shifts</a:t>
            </a:r>
          </a:p>
          <a:p>
            <a:pPr marL="0" indent="0">
              <a:buNone/>
            </a:pPr>
            <a:r>
              <a:rPr lang="en-US" dirty="0"/>
              <a:t> </a:t>
            </a:r>
            <a:r>
              <a:rPr lang="en-US" dirty="0" smtClean="0"/>
              <a:t>   and insulin deficiency</a:t>
            </a:r>
          </a:p>
          <a:p>
            <a:r>
              <a:rPr lang="en-US" dirty="0"/>
              <a:t>w</a:t>
            </a:r>
            <a:r>
              <a:rPr lang="en-US" dirty="0" smtClean="0"/>
              <a:t>hole body potassium is depleted</a:t>
            </a:r>
          </a:p>
          <a:p>
            <a:r>
              <a:rPr lang="en-US" dirty="0" smtClean="0"/>
              <a:t>with correction of acidosis, potassium moves back into cells and serum level rapidly falls</a:t>
            </a:r>
          </a:p>
          <a:p>
            <a:r>
              <a:rPr lang="en-US" dirty="0" smtClean="0"/>
              <a:t>begin potassium replacement when K+ is normal</a:t>
            </a:r>
          </a:p>
          <a:p>
            <a:r>
              <a:rPr lang="en-US" dirty="0" smtClean="0"/>
              <a:t>if potassium is very low on presentation, withhold insulin until potassium is corrected</a:t>
            </a:r>
          </a:p>
          <a:p>
            <a:r>
              <a:rPr lang="en-US" dirty="0" smtClean="0"/>
              <a:t>LR contains potassium and may help if used as the IVF</a:t>
            </a:r>
          </a:p>
        </p:txBody>
      </p:sp>
      <p:sp>
        <p:nvSpPr>
          <p:cNvPr id="2" name="Title 1"/>
          <p:cNvSpPr>
            <a:spLocks noGrp="1"/>
          </p:cNvSpPr>
          <p:nvPr>
            <p:ph type="title"/>
          </p:nvPr>
        </p:nvSpPr>
        <p:spPr/>
        <p:txBody>
          <a:bodyPr/>
          <a:lstStyle/>
          <a:p>
            <a:r>
              <a:rPr lang="en-US" dirty="0" smtClean="0"/>
              <a:t>Potassium Management</a:t>
            </a:r>
            <a:endParaRPr lang="en-US" dirty="0"/>
          </a:p>
        </p:txBody>
      </p:sp>
      <p:grpSp>
        <p:nvGrpSpPr>
          <p:cNvPr id="13" name="Group 12"/>
          <p:cNvGrpSpPr/>
          <p:nvPr/>
        </p:nvGrpSpPr>
        <p:grpSpPr>
          <a:xfrm>
            <a:off x="6013412" y="2133600"/>
            <a:ext cx="2444788" cy="838200"/>
            <a:chOff x="6013412" y="2133600"/>
            <a:chExt cx="2444788" cy="838200"/>
          </a:xfrm>
        </p:grpSpPr>
        <p:sp>
          <p:nvSpPr>
            <p:cNvPr id="3" name="Rounded Rectangle 2"/>
            <p:cNvSpPr/>
            <p:nvPr/>
          </p:nvSpPr>
          <p:spPr>
            <a:xfrm>
              <a:off x="6858000" y="2133600"/>
              <a:ext cx="1600200" cy="838200"/>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6" name="Straight Arrow Connector 5"/>
            <p:cNvCxnSpPr/>
            <p:nvPr/>
          </p:nvCxnSpPr>
          <p:spPr>
            <a:xfrm>
              <a:off x="6400800" y="2417885"/>
              <a:ext cx="990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6400800" y="2684585"/>
              <a:ext cx="990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7340737" y="2234658"/>
              <a:ext cx="494046" cy="369332"/>
            </a:xfrm>
            <a:prstGeom prst="rect">
              <a:avLst/>
            </a:prstGeom>
            <a:noFill/>
          </p:spPr>
          <p:txBody>
            <a:bodyPr wrap="none" rtlCol="0">
              <a:spAutoFit/>
            </a:bodyPr>
            <a:lstStyle/>
            <a:p>
              <a:r>
                <a:rPr lang="en-US" dirty="0" smtClean="0"/>
                <a:t>H+</a:t>
              </a:r>
              <a:endParaRPr lang="en-US" dirty="0"/>
            </a:p>
          </p:txBody>
        </p:sp>
        <p:sp>
          <p:nvSpPr>
            <p:cNvPr id="12" name="TextBox 11"/>
            <p:cNvSpPr txBox="1"/>
            <p:nvPr/>
          </p:nvSpPr>
          <p:spPr>
            <a:xfrm>
              <a:off x="6013412" y="2514600"/>
              <a:ext cx="463588" cy="369332"/>
            </a:xfrm>
            <a:prstGeom prst="rect">
              <a:avLst/>
            </a:prstGeom>
            <a:noFill/>
          </p:spPr>
          <p:txBody>
            <a:bodyPr wrap="none" rtlCol="0">
              <a:spAutoFit/>
            </a:bodyPr>
            <a:lstStyle/>
            <a:p>
              <a:r>
                <a:rPr lang="en-US" dirty="0"/>
                <a:t>K</a:t>
              </a:r>
              <a:r>
                <a:rPr lang="en-US" dirty="0" smtClean="0"/>
                <a:t>+</a:t>
              </a:r>
              <a:endParaRPr lang="en-US" dirty="0"/>
            </a:p>
          </p:txBody>
        </p:sp>
        <p:sp>
          <p:nvSpPr>
            <p:cNvPr id="4" name="Oval 3"/>
            <p:cNvSpPr/>
            <p:nvPr/>
          </p:nvSpPr>
          <p:spPr>
            <a:xfrm>
              <a:off x="6758355" y="2417885"/>
              <a:ext cx="228600" cy="2667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969379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Phosphate management</a:t>
            </a:r>
            <a:endParaRPr lang="en-US" dirty="0"/>
          </a:p>
        </p:txBody>
      </p:sp>
      <p:sp>
        <p:nvSpPr>
          <p:cNvPr id="3" name="Content Placeholder 2"/>
          <p:cNvSpPr>
            <a:spLocks noGrp="1"/>
          </p:cNvSpPr>
          <p:nvPr>
            <p:ph idx="1"/>
          </p:nvPr>
        </p:nvSpPr>
        <p:spPr/>
        <p:txBody>
          <a:bodyPr/>
          <a:lstStyle/>
          <a:p>
            <a:r>
              <a:rPr lang="en-US" dirty="0" smtClean="0"/>
              <a:t>as with potassium, phosphate is frequently elevated initially due to AKI but whole body depleted</a:t>
            </a:r>
          </a:p>
          <a:p>
            <a:r>
              <a:rPr lang="en-US" dirty="0" smtClean="0"/>
              <a:t>less urgent to replace, often not advised unless &lt; 1.0</a:t>
            </a:r>
          </a:p>
          <a:p>
            <a:r>
              <a:rPr lang="en-US" dirty="0" smtClean="0"/>
              <a:t>may use potassium phosphate to provide both potassium and phosphate simultaneously</a:t>
            </a:r>
            <a:endParaRPr lang="en-US" dirty="0"/>
          </a:p>
        </p:txBody>
      </p:sp>
    </p:spTree>
    <p:extLst>
      <p:ext uri="{BB962C8B-B14F-4D97-AF65-F5344CB8AC3E}">
        <p14:creationId xmlns:p14="http://schemas.microsoft.com/office/powerpoint/2010/main" val="154831026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Underlying Disorder Work-Up</a:t>
            </a:r>
            <a:endParaRPr lang="en-US" dirty="0"/>
          </a:p>
        </p:txBody>
      </p:sp>
      <p:sp>
        <p:nvSpPr>
          <p:cNvPr id="3" name="Content Placeholder 2"/>
          <p:cNvSpPr>
            <a:spLocks noGrp="1"/>
          </p:cNvSpPr>
          <p:nvPr>
            <p:ph idx="1"/>
          </p:nvPr>
        </p:nvSpPr>
        <p:spPr/>
        <p:txBody>
          <a:bodyPr/>
          <a:lstStyle/>
          <a:p>
            <a:r>
              <a:rPr lang="en-US" dirty="0" smtClean="0"/>
              <a:t>#1 = non-compliance with prescribed therapy</a:t>
            </a:r>
          </a:p>
          <a:p>
            <a:pPr lvl="1"/>
            <a:r>
              <a:rPr lang="en-US" dirty="0" smtClean="0"/>
              <a:t>ask the patient</a:t>
            </a:r>
          </a:p>
          <a:p>
            <a:r>
              <a:rPr lang="en-US" dirty="0" smtClean="0"/>
              <a:t>#2 = infection</a:t>
            </a:r>
          </a:p>
          <a:p>
            <a:pPr lvl="1"/>
            <a:r>
              <a:rPr lang="en-US" dirty="0" smtClean="0"/>
              <a:t>history for infectious sources</a:t>
            </a:r>
          </a:p>
          <a:p>
            <a:pPr lvl="1"/>
            <a:r>
              <a:rPr lang="en-US" dirty="0" smtClean="0"/>
              <a:t>CBC, blood cultures, UA and culture, CXR</a:t>
            </a:r>
          </a:p>
          <a:p>
            <a:pPr lvl="1"/>
            <a:r>
              <a:rPr lang="en-US" dirty="0" smtClean="0"/>
              <a:t>antibiotics if warranted</a:t>
            </a:r>
          </a:p>
          <a:p>
            <a:r>
              <a:rPr lang="en-US" dirty="0" smtClean="0"/>
              <a:t>#3 = acute MI</a:t>
            </a:r>
          </a:p>
          <a:p>
            <a:pPr lvl="1"/>
            <a:r>
              <a:rPr lang="en-US" dirty="0" smtClean="0"/>
              <a:t>EKG</a:t>
            </a:r>
          </a:p>
          <a:p>
            <a:pPr lvl="1"/>
            <a:r>
              <a:rPr lang="en-US" dirty="0" smtClean="0"/>
              <a:t>CK/troponins</a:t>
            </a:r>
            <a:endParaRPr lang="en-US" dirty="0"/>
          </a:p>
        </p:txBody>
      </p:sp>
    </p:spTree>
    <p:extLst>
      <p:ext uri="{BB962C8B-B14F-4D97-AF65-F5344CB8AC3E}">
        <p14:creationId xmlns:p14="http://schemas.microsoft.com/office/powerpoint/2010/main" val="1862416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Transitioning To The Floor</a:t>
            </a:r>
            <a:endParaRPr lang="en-US" dirty="0"/>
          </a:p>
        </p:txBody>
      </p:sp>
      <p:sp>
        <p:nvSpPr>
          <p:cNvPr id="3" name="Content Placeholder 2"/>
          <p:cNvSpPr>
            <a:spLocks noGrp="1"/>
          </p:cNvSpPr>
          <p:nvPr>
            <p:ph idx="1"/>
          </p:nvPr>
        </p:nvSpPr>
        <p:spPr/>
        <p:txBody>
          <a:bodyPr/>
          <a:lstStyle/>
          <a:p>
            <a:r>
              <a:rPr lang="en-US" dirty="0" smtClean="0"/>
              <a:t>Fluid resuscitation until </a:t>
            </a:r>
            <a:r>
              <a:rPr lang="en-US" dirty="0" err="1" smtClean="0"/>
              <a:t>hemodynamically</a:t>
            </a:r>
            <a:r>
              <a:rPr lang="en-US" dirty="0" smtClean="0"/>
              <a:t> stable</a:t>
            </a:r>
          </a:p>
          <a:p>
            <a:r>
              <a:rPr lang="en-US" dirty="0" smtClean="0"/>
              <a:t>Insulin drip with hourly BG until</a:t>
            </a:r>
          </a:p>
          <a:p>
            <a:pPr lvl="1"/>
            <a:r>
              <a:rPr lang="en-US" dirty="0" smtClean="0"/>
              <a:t>DKA – anion gap closed</a:t>
            </a:r>
          </a:p>
          <a:p>
            <a:pPr lvl="1"/>
            <a:r>
              <a:rPr lang="en-US" dirty="0" smtClean="0"/>
              <a:t>HHS – BG controlled</a:t>
            </a:r>
          </a:p>
          <a:p>
            <a:r>
              <a:rPr lang="en-US" dirty="0" smtClean="0"/>
              <a:t>Frequent electrolytes until</a:t>
            </a:r>
          </a:p>
          <a:p>
            <a:pPr lvl="1"/>
            <a:r>
              <a:rPr lang="en-US" dirty="0" smtClean="0"/>
              <a:t>anion gap closed</a:t>
            </a:r>
          </a:p>
          <a:p>
            <a:pPr lvl="1"/>
            <a:r>
              <a:rPr lang="en-US" dirty="0" smtClean="0"/>
              <a:t>eating/not requiring much replacement</a:t>
            </a:r>
          </a:p>
          <a:p>
            <a:r>
              <a:rPr lang="en-US" dirty="0"/>
              <a:t>Give SQ insulin 1-2 hours before turning off </a:t>
            </a:r>
            <a:r>
              <a:rPr lang="en-US" dirty="0" smtClean="0"/>
              <a:t>drip </a:t>
            </a:r>
            <a:r>
              <a:rPr lang="en-US" b="1" dirty="0" smtClean="0">
                <a:solidFill>
                  <a:srgbClr val="FF0000"/>
                </a:solidFill>
              </a:rPr>
              <a:t>(FOR DKA SHOULD BE LANTUS OR NPH)</a:t>
            </a:r>
            <a:endParaRPr lang="en-US" b="1" dirty="0">
              <a:solidFill>
                <a:srgbClr val="FF0000"/>
              </a:solidFill>
            </a:endParaRPr>
          </a:p>
        </p:txBody>
      </p:sp>
    </p:spTree>
    <p:extLst>
      <p:ext uri="{BB962C8B-B14F-4D97-AF65-F5344CB8AC3E}">
        <p14:creationId xmlns:p14="http://schemas.microsoft.com/office/powerpoint/2010/main" val="2451714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Points of Confusion</a:t>
            </a:r>
            <a:endParaRPr lang="en-US" dirty="0"/>
          </a:p>
        </p:txBody>
      </p:sp>
      <p:sp>
        <p:nvSpPr>
          <p:cNvPr id="3" name="Content Placeholder 2"/>
          <p:cNvSpPr>
            <a:spLocks noGrp="1"/>
          </p:cNvSpPr>
          <p:nvPr>
            <p:ph idx="1"/>
          </p:nvPr>
        </p:nvSpPr>
        <p:spPr/>
        <p:txBody>
          <a:bodyPr/>
          <a:lstStyle/>
          <a:p>
            <a:r>
              <a:rPr lang="en-US" dirty="0" smtClean="0"/>
              <a:t>The patient cannot get DKA because s/he has DM2.</a:t>
            </a:r>
          </a:p>
          <a:p>
            <a:r>
              <a:rPr lang="en-US" dirty="0" smtClean="0"/>
              <a:t>The patient cannot have DKA because the bicarbonate is normal/elevated.</a:t>
            </a:r>
          </a:p>
          <a:p>
            <a:r>
              <a:rPr lang="en-US" dirty="0" smtClean="0"/>
              <a:t>After hours of excellent urine output, the patient has become anuric.</a:t>
            </a:r>
          </a:p>
          <a:p>
            <a:r>
              <a:rPr lang="en-US" dirty="0" smtClean="0"/>
              <a:t>The bicarbonate is getting worse with treatment.</a:t>
            </a:r>
          </a:p>
        </p:txBody>
      </p:sp>
    </p:spTree>
    <p:extLst>
      <p:ext uri="{BB962C8B-B14F-4D97-AF65-F5344CB8AC3E}">
        <p14:creationId xmlns:p14="http://schemas.microsoft.com/office/powerpoint/2010/main" val="1203577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DKA/HHS in HD patients</a:t>
            </a:r>
            <a:endParaRPr lang="en-US" dirty="0"/>
          </a:p>
        </p:txBody>
      </p:sp>
      <p:grpSp>
        <p:nvGrpSpPr>
          <p:cNvPr id="4" name="Group 3"/>
          <p:cNvGrpSpPr/>
          <p:nvPr/>
        </p:nvGrpSpPr>
        <p:grpSpPr>
          <a:xfrm>
            <a:off x="228600" y="1693985"/>
            <a:ext cx="1905000" cy="914400"/>
            <a:chOff x="609600" y="4572000"/>
            <a:chExt cx="1905000" cy="914400"/>
          </a:xfrm>
        </p:grpSpPr>
        <p:cxnSp>
          <p:nvCxnSpPr>
            <p:cNvPr id="5" name="Straight Connector 4"/>
            <p:cNvCxnSpPr/>
            <p:nvPr/>
          </p:nvCxnSpPr>
          <p:spPr>
            <a:xfrm>
              <a:off x="11430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7526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609600" y="5029200"/>
              <a:ext cx="16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2209800" y="4572000"/>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flipV="1">
              <a:off x="2209800" y="5029200"/>
              <a:ext cx="304800" cy="45720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0" name="TextBox 9"/>
          <p:cNvSpPr txBox="1"/>
          <p:nvPr/>
        </p:nvSpPr>
        <p:spPr>
          <a:xfrm>
            <a:off x="228600" y="1693985"/>
            <a:ext cx="492443" cy="369332"/>
          </a:xfrm>
          <a:prstGeom prst="rect">
            <a:avLst/>
          </a:prstGeom>
          <a:noFill/>
        </p:spPr>
        <p:txBody>
          <a:bodyPr wrap="none" rtlCol="0">
            <a:spAutoFit/>
          </a:bodyPr>
          <a:lstStyle/>
          <a:p>
            <a:r>
              <a:rPr lang="en-US" dirty="0" smtClean="0"/>
              <a:t>128</a:t>
            </a:r>
            <a:endParaRPr lang="en-US" dirty="0"/>
          </a:p>
        </p:txBody>
      </p:sp>
      <p:sp>
        <p:nvSpPr>
          <p:cNvPr id="11" name="TextBox 10"/>
          <p:cNvSpPr txBox="1"/>
          <p:nvPr/>
        </p:nvSpPr>
        <p:spPr>
          <a:xfrm>
            <a:off x="228600" y="2162853"/>
            <a:ext cx="494046" cy="369332"/>
          </a:xfrm>
          <a:prstGeom prst="rect">
            <a:avLst/>
          </a:prstGeom>
          <a:noFill/>
        </p:spPr>
        <p:txBody>
          <a:bodyPr wrap="none" rtlCol="0">
            <a:spAutoFit/>
          </a:bodyPr>
          <a:lstStyle/>
          <a:p>
            <a:r>
              <a:rPr lang="en-US" dirty="0" smtClean="0"/>
              <a:t>6.0</a:t>
            </a:r>
            <a:endParaRPr lang="en-US" dirty="0"/>
          </a:p>
        </p:txBody>
      </p:sp>
      <p:sp>
        <p:nvSpPr>
          <p:cNvPr id="12" name="TextBox 11"/>
          <p:cNvSpPr txBox="1"/>
          <p:nvPr/>
        </p:nvSpPr>
        <p:spPr>
          <a:xfrm>
            <a:off x="829439" y="1693985"/>
            <a:ext cx="436338" cy="369332"/>
          </a:xfrm>
          <a:prstGeom prst="rect">
            <a:avLst/>
          </a:prstGeom>
          <a:noFill/>
        </p:spPr>
        <p:txBody>
          <a:bodyPr wrap="none" rtlCol="0">
            <a:spAutoFit/>
          </a:bodyPr>
          <a:lstStyle/>
          <a:p>
            <a:r>
              <a:rPr lang="en-US" dirty="0" smtClean="0"/>
              <a:t>90</a:t>
            </a:r>
            <a:endParaRPr lang="en-US" dirty="0"/>
          </a:p>
        </p:txBody>
      </p:sp>
      <p:sp>
        <p:nvSpPr>
          <p:cNvPr id="13" name="TextBox 12"/>
          <p:cNvSpPr txBox="1"/>
          <p:nvPr/>
        </p:nvSpPr>
        <p:spPr>
          <a:xfrm>
            <a:off x="865496" y="2203797"/>
            <a:ext cx="362407" cy="369332"/>
          </a:xfrm>
          <a:prstGeom prst="rect">
            <a:avLst/>
          </a:prstGeom>
          <a:noFill/>
        </p:spPr>
        <p:txBody>
          <a:bodyPr wrap="none" rtlCol="0">
            <a:spAutoFit/>
          </a:bodyPr>
          <a:lstStyle/>
          <a:p>
            <a:r>
              <a:rPr lang="en-US" dirty="0" smtClean="0"/>
              <a:t>15</a:t>
            </a:r>
            <a:endParaRPr lang="en-US" dirty="0"/>
          </a:p>
        </p:txBody>
      </p:sp>
      <p:sp>
        <p:nvSpPr>
          <p:cNvPr id="14" name="TextBox 13"/>
          <p:cNvSpPr txBox="1"/>
          <p:nvPr/>
        </p:nvSpPr>
        <p:spPr>
          <a:xfrm>
            <a:off x="1448568" y="1693985"/>
            <a:ext cx="369204" cy="369332"/>
          </a:xfrm>
          <a:prstGeom prst="rect">
            <a:avLst/>
          </a:prstGeom>
          <a:noFill/>
        </p:spPr>
        <p:txBody>
          <a:bodyPr wrap="none" rtlCol="0">
            <a:spAutoFit/>
          </a:bodyPr>
          <a:lstStyle/>
          <a:p>
            <a:r>
              <a:rPr lang="en-US" dirty="0" smtClean="0"/>
              <a:t>51</a:t>
            </a:r>
            <a:endParaRPr lang="en-US" dirty="0"/>
          </a:p>
        </p:txBody>
      </p:sp>
      <p:sp>
        <p:nvSpPr>
          <p:cNvPr id="15" name="TextBox 14"/>
          <p:cNvSpPr txBox="1"/>
          <p:nvPr/>
        </p:nvSpPr>
        <p:spPr>
          <a:xfrm>
            <a:off x="1371600" y="2205777"/>
            <a:ext cx="487634" cy="369332"/>
          </a:xfrm>
          <a:prstGeom prst="rect">
            <a:avLst/>
          </a:prstGeom>
          <a:noFill/>
        </p:spPr>
        <p:txBody>
          <a:bodyPr wrap="none" rtlCol="0">
            <a:spAutoFit/>
          </a:bodyPr>
          <a:lstStyle/>
          <a:p>
            <a:r>
              <a:rPr lang="en-US" dirty="0" smtClean="0"/>
              <a:t>4.4</a:t>
            </a:r>
            <a:endParaRPr lang="en-US" dirty="0"/>
          </a:p>
        </p:txBody>
      </p:sp>
      <p:sp>
        <p:nvSpPr>
          <p:cNvPr id="16" name="TextBox 15"/>
          <p:cNvSpPr txBox="1"/>
          <p:nvPr/>
        </p:nvSpPr>
        <p:spPr>
          <a:xfrm>
            <a:off x="2020554" y="1949881"/>
            <a:ext cx="509627" cy="369332"/>
          </a:xfrm>
          <a:prstGeom prst="rect">
            <a:avLst/>
          </a:prstGeom>
          <a:noFill/>
        </p:spPr>
        <p:txBody>
          <a:bodyPr wrap="none" rtlCol="0">
            <a:spAutoFit/>
          </a:bodyPr>
          <a:lstStyle/>
          <a:p>
            <a:r>
              <a:rPr lang="en-US" dirty="0" smtClean="0"/>
              <a:t>691</a:t>
            </a:r>
            <a:endParaRPr lang="en-US" dirty="0"/>
          </a:p>
        </p:txBody>
      </p:sp>
      <p:sp>
        <p:nvSpPr>
          <p:cNvPr id="17" name="TextBox 16"/>
          <p:cNvSpPr txBox="1"/>
          <p:nvPr/>
        </p:nvSpPr>
        <p:spPr>
          <a:xfrm>
            <a:off x="2819400" y="1846385"/>
            <a:ext cx="1904239" cy="369332"/>
          </a:xfrm>
          <a:prstGeom prst="rect">
            <a:avLst/>
          </a:prstGeom>
          <a:noFill/>
        </p:spPr>
        <p:txBody>
          <a:bodyPr wrap="none" rtlCol="0">
            <a:spAutoFit/>
          </a:bodyPr>
          <a:lstStyle/>
          <a:p>
            <a:r>
              <a:rPr lang="en-US" dirty="0" smtClean="0"/>
              <a:t>Serum: + ketones</a:t>
            </a:r>
            <a:endParaRPr lang="en-US" dirty="0"/>
          </a:p>
        </p:txBody>
      </p:sp>
      <p:sp>
        <p:nvSpPr>
          <p:cNvPr id="18" name="Oval 17"/>
          <p:cNvSpPr/>
          <p:nvPr/>
        </p:nvSpPr>
        <p:spPr>
          <a:xfrm>
            <a:off x="865496" y="2205777"/>
            <a:ext cx="381836" cy="3693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9" name="Straight Arrow Connector 18"/>
          <p:cNvCxnSpPr/>
          <p:nvPr/>
        </p:nvCxnSpPr>
        <p:spPr>
          <a:xfrm>
            <a:off x="1056414" y="2577066"/>
            <a:ext cx="0" cy="3380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228600" y="2924853"/>
            <a:ext cx="4990277" cy="369332"/>
          </a:xfrm>
          <a:prstGeom prst="rect">
            <a:avLst/>
          </a:prstGeom>
          <a:noFill/>
          <a:ln>
            <a:solidFill>
              <a:schemeClr val="tx1"/>
            </a:solidFill>
          </a:ln>
        </p:spPr>
        <p:txBody>
          <a:bodyPr wrap="none" rtlCol="0">
            <a:spAutoFit/>
          </a:bodyPr>
          <a:lstStyle/>
          <a:p>
            <a:r>
              <a:rPr lang="en-US" dirty="0" smtClean="0"/>
              <a:t>Bicarbonate: Low </a:t>
            </a:r>
            <a:r>
              <a:rPr lang="en-US" dirty="0" smtClean="0">
                <a:sym typeface="Wingdings" pitchFamily="2" charset="2"/>
              </a:rPr>
              <a:t> </a:t>
            </a:r>
            <a:r>
              <a:rPr lang="en-US" dirty="0" smtClean="0"/>
              <a:t>Metabolic Acidosis Present</a:t>
            </a:r>
            <a:endParaRPr lang="en-US" dirty="0"/>
          </a:p>
        </p:txBody>
      </p:sp>
      <p:sp>
        <p:nvSpPr>
          <p:cNvPr id="21" name="TextBox 20"/>
          <p:cNvSpPr txBox="1"/>
          <p:nvPr/>
        </p:nvSpPr>
        <p:spPr>
          <a:xfrm>
            <a:off x="228600" y="3382053"/>
            <a:ext cx="4302012" cy="369332"/>
          </a:xfrm>
          <a:prstGeom prst="rect">
            <a:avLst/>
          </a:prstGeom>
          <a:noFill/>
          <a:ln>
            <a:solidFill>
              <a:schemeClr val="tx1"/>
            </a:solidFill>
          </a:ln>
        </p:spPr>
        <p:txBody>
          <a:bodyPr wrap="none" rtlCol="0">
            <a:spAutoFit/>
          </a:bodyPr>
          <a:lstStyle/>
          <a:p>
            <a:r>
              <a:rPr lang="en-US" dirty="0" smtClean="0"/>
              <a:t>Anion Gap: 128 – (90 + 15) = 23 </a:t>
            </a:r>
            <a:r>
              <a:rPr lang="en-US" dirty="0" smtClean="0">
                <a:sym typeface="Wingdings" pitchFamily="2" charset="2"/>
              </a:rPr>
              <a:t> Present</a:t>
            </a:r>
            <a:endParaRPr lang="en-US" dirty="0"/>
          </a:p>
        </p:txBody>
      </p:sp>
      <p:sp>
        <p:nvSpPr>
          <p:cNvPr id="22" name="TextBox 21"/>
          <p:cNvSpPr txBox="1"/>
          <p:nvPr/>
        </p:nvSpPr>
        <p:spPr>
          <a:xfrm>
            <a:off x="250334" y="3839253"/>
            <a:ext cx="6063519" cy="369332"/>
          </a:xfrm>
          <a:prstGeom prst="rect">
            <a:avLst/>
          </a:prstGeom>
          <a:noFill/>
          <a:ln>
            <a:solidFill>
              <a:schemeClr val="tx1"/>
            </a:solidFill>
          </a:ln>
        </p:spPr>
        <p:txBody>
          <a:bodyPr wrap="none" rtlCol="0">
            <a:spAutoFit/>
          </a:bodyPr>
          <a:lstStyle/>
          <a:p>
            <a:r>
              <a:rPr lang="en-US" dirty="0" smtClean="0"/>
              <a:t>Serum Osmoles: (128 x 2) + (51/2.8) + (691/18) = 312 </a:t>
            </a:r>
            <a:r>
              <a:rPr lang="en-US" dirty="0" smtClean="0">
                <a:sym typeface="Wingdings" pitchFamily="2" charset="2"/>
              </a:rPr>
              <a:t> High</a:t>
            </a:r>
            <a:endParaRPr lang="en-US" dirty="0"/>
          </a:p>
        </p:txBody>
      </p:sp>
      <p:grpSp>
        <p:nvGrpSpPr>
          <p:cNvPr id="3" name="Group 2"/>
          <p:cNvGrpSpPr/>
          <p:nvPr/>
        </p:nvGrpSpPr>
        <p:grpSpPr>
          <a:xfrm>
            <a:off x="2813385" y="4267200"/>
            <a:ext cx="4677590" cy="914400"/>
            <a:chOff x="2813385" y="4267200"/>
            <a:chExt cx="4677590" cy="914400"/>
          </a:xfrm>
        </p:grpSpPr>
        <p:grpSp>
          <p:nvGrpSpPr>
            <p:cNvPr id="23" name="Group 22"/>
            <p:cNvGrpSpPr/>
            <p:nvPr/>
          </p:nvGrpSpPr>
          <p:grpSpPr>
            <a:xfrm>
              <a:off x="2813385" y="4267200"/>
              <a:ext cx="1905000" cy="914400"/>
              <a:chOff x="609600" y="4572000"/>
              <a:chExt cx="1905000" cy="914400"/>
            </a:xfrm>
          </p:grpSpPr>
          <p:cxnSp>
            <p:nvCxnSpPr>
              <p:cNvPr id="24" name="Straight Connector 23"/>
              <p:cNvCxnSpPr/>
              <p:nvPr/>
            </p:nvCxnSpPr>
            <p:spPr>
              <a:xfrm>
                <a:off x="11430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17526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609600" y="5029200"/>
                <a:ext cx="16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2209800" y="4572000"/>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flipV="1">
                <a:off x="2209800" y="5029200"/>
                <a:ext cx="304800" cy="45720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9" name="TextBox 28"/>
            <p:cNvSpPr txBox="1"/>
            <p:nvPr/>
          </p:nvSpPr>
          <p:spPr>
            <a:xfrm>
              <a:off x="2813385" y="4267200"/>
              <a:ext cx="434543" cy="369332"/>
            </a:xfrm>
            <a:prstGeom prst="rect">
              <a:avLst/>
            </a:prstGeom>
            <a:noFill/>
          </p:spPr>
          <p:txBody>
            <a:bodyPr wrap="none" rtlCol="0">
              <a:spAutoFit/>
            </a:bodyPr>
            <a:lstStyle/>
            <a:p>
              <a:r>
                <a:rPr lang="en-US" dirty="0" smtClean="0"/>
                <a:t>115</a:t>
              </a:r>
              <a:endParaRPr lang="en-US" dirty="0"/>
            </a:p>
          </p:txBody>
        </p:sp>
        <p:sp>
          <p:nvSpPr>
            <p:cNvPr id="30" name="TextBox 29"/>
            <p:cNvSpPr txBox="1"/>
            <p:nvPr/>
          </p:nvSpPr>
          <p:spPr>
            <a:xfrm>
              <a:off x="2813385" y="4736068"/>
              <a:ext cx="474810" cy="369332"/>
            </a:xfrm>
            <a:prstGeom prst="rect">
              <a:avLst/>
            </a:prstGeom>
            <a:noFill/>
          </p:spPr>
          <p:txBody>
            <a:bodyPr wrap="none" rtlCol="0">
              <a:spAutoFit/>
            </a:bodyPr>
            <a:lstStyle/>
            <a:p>
              <a:r>
                <a:rPr lang="en-US" dirty="0" smtClean="0"/>
                <a:t>6.3</a:t>
              </a:r>
              <a:endParaRPr lang="en-US" dirty="0"/>
            </a:p>
          </p:txBody>
        </p:sp>
        <p:sp>
          <p:nvSpPr>
            <p:cNvPr id="31" name="TextBox 30"/>
            <p:cNvSpPr txBox="1"/>
            <p:nvPr/>
          </p:nvSpPr>
          <p:spPr>
            <a:xfrm>
              <a:off x="3414224" y="4267200"/>
              <a:ext cx="436338" cy="369332"/>
            </a:xfrm>
            <a:prstGeom prst="rect">
              <a:avLst/>
            </a:prstGeom>
            <a:noFill/>
          </p:spPr>
          <p:txBody>
            <a:bodyPr wrap="none" rtlCol="0">
              <a:spAutoFit/>
            </a:bodyPr>
            <a:lstStyle/>
            <a:p>
              <a:r>
                <a:rPr lang="en-US" dirty="0" smtClean="0"/>
                <a:t>69</a:t>
              </a:r>
              <a:endParaRPr lang="en-US" dirty="0"/>
            </a:p>
          </p:txBody>
        </p:sp>
        <p:sp>
          <p:nvSpPr>
            <p:cNvPr id="32" name="TextBox 31"/>
            <p:cNvSpPr txBox="1"/>
            <p:nvPr/>
          </p:nvSpPr>
          <p:spPr>
            <a:xfrm>
              <a:off x="3450281" y="4777012"/>
              <a:ext cx="360355" cy="369332"/>
            </a:xfrm>
            <a:prstGeom prst="rect">
              <a:avLst/>
            </a:prstGeom>
            <a:noFill/>
          </p:spPr>
          <p:txBody>
            <a:bodyPr wrap="none" rtlCol="0">
              <a:spAutoFit/>
            </a:bodyPr>
            <a:lstStyle/>
            <a:p>
              <a:r>
                <a:rPr lang="en-US" dirty="0" smtClean="0"/>
                <a:t>13</a:t>
              </a:r>
              <a:endParaRPr lang="en-US" dirty="0"/>
            </a:p>
          </p:txBody>
        </p:sp>
        <p:sp>
          <p:nvSpPr>
            <p:cNvPr id="33" name="TextBox 32"/>
            <p:cNvSpPr txBox="1"/>
            <p:nvPr/>
          </p:nvSpPr>
          <p:spPr>
            <a:xfrm>
              <a:off x="4033353" y="4267200"/>
              <a:ext cx="378630" cy="369332"/>
            </a:xfrm>
            <a:prstGeom prst="rect">
              <a:avLst/>
            </a:prstGeom>
            <a:noFill/>
          </p:spPr>
          <p:txBody>
            <a:bodyPr wrap="none" rtlCol="0">
              <a:spAutoFit/>
            </a:bodyPr>
            <a:lstStyle/>
            <a:p>
              <a:r>
                <a:rPr lang="en-US" dirty="0" smtClean="0"/>
                <a:t>41</a:t>
              </a:r>
              <a:endParaRPr lang="en-US" dirty="0"/>
            </a:p>
          </p:txBody>
        </p:sp>
        <p:sp>
          <p:nvSpPr>
            <p:cNvPr id="34" name="TextBox 33"/>
            <p:cNvSpPr txBox="1"/>
            <p:nvPr/>
          </p:nvSpPr>
          <p:spPr>
            <a:xfrm>
              <a:off x="3956385" y="4778992"/>
              <a:ext cx="482824" cy="369332"/>
            </a:xfrm>
            <a:prstGeom prst="rect">
              <a:avLst/>
            </a:prstGeom>
            <a:noFill/>
          </p:spPr>
          <p:txBody>
            <a:bodyPr wrap="none" rtlCol="0">
              <a:spAutoFit/>
            </a:bodyPr>
            <a:lstStyle/>
            <a:p>
              <a:r>
                <a:rPr lang="en-US" dirty="0" smtClean="0"/>
                <a:t> 5.1</a:t>
              </a:r>
              <a:endParaRPr lang="en-US" dirty="0"/>
            </a:p>
          </p:txBody>
        </p:sp>
        <p:sp>
          <p:nvSpPr>
            <p:cNvPr id="35" name="TextBox 34"/>
            <p:cNvSpPr txBox="1"/>
            <p:nvPr/>
          </p:nvSpPr>
          <p:spPr>
            <a:xfrm>
              <a:off x="4605339" y="4523096"/>
              <a:ext cx="615874" cy="369332"/>
            </a:xfrm>
            <a:prstGeom prst="rect">
              <a:avLst/>
            </a:prstGeom>
            <a:noFill/>
          </p:spPr>
          <p:txBody>
            <a:bodyPr wrap="none" rtlCol="0">
              <a:spAutoFit/>
            </a:bodyPr>
            <a:lstStyle/>
            <a:p>
              <a:r>
                <a:rPr lang="en-US" dirty="0" smtClean="0"/>
                <a:t>1407</a:t>
              </a:r>
              <a:endParaRPr lang="en-US" dirty="0"/>
            </a:p>
          </p:txBody>
        </p:sp>
        <p:sp>
          <p:nvSpPr>
            <p:cNvPr id="36" name="TextBox 35"/>
            <p:cNvSpPr txBox="1"/>
            <p:nvPr/>
          </p:nvSpPr>
          <p:spPr>
            <a:xfrm>
              <a:off x="5404185" y="4419600"/>
              <a:ext cx="2086790" cy="646331"/>
            </a:xfrm>
            <a:prstGeom prst="rect">
              <a:avLst/>
            </a:prstGeom>
            <a:noFill/>
          </p:spPr>
          <p:txBody>
            <a:bodyPr wrap="none" rtlCol="0">
              <a:spAutoFit/>
            </a:bodyPr>
            <a:lstStyle/>
            <a:p>
              <a:r>
                <a:rPr lang="en-US" dirty="0" smtClean="0"/>
                <a:t>ABG: 7.32/28/88/15</a:t>
              </a:r>
            </a:p>
            <a:p>
              <a:r>
                <a:rPr lang="en-US" dirty="0" smtClean="0"/>
                <a:t>Serum: 3+ ketones</a:t>
              </a:r>
              <a:endParaRPr lang="en-US" dirty="0"/>
            </a:p>
          </p:txBody>
        </p:sp>
      </p:grpSp>
      <p:cxnSp>
        <p:nvCxnSpPr>
          <p:cNvPr id="38" name="Straight Arrow Connector 37"/>
          <p:cNvCxnSpPr/>
          <p:nvPr/>
        </p:nvCxnSpPr>
        <p:spPr>
          <a:xfrm>
            <a:off x="3641199" y="5150281"/>
            <a:ext cx="0" cy="3380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2813385" y="5498068"/>
            <a:ext cx="4990277" cy="369332"/>
          </a:xfrm>
          <a:prstGeom prst="rect">
            <a:avLst/>
          </a:prstGeom>
          <a:noFill/>
          <a:ln>
            <a:solidFill>
              <a:schemeClr val="tx1"/>
            </a:solidFill>
          </a:ln>
        </p:spPr>
        <p:txBody>
          <a:bodyPr wrap="none" rtlCol="0">
            <a:spAutoFit/>
          </a:bodyPr>
          <a:lstStyle/>
          <a:p>
            <a:r>
              <a:rPr lang="en-US" dirty="0" smtClean="0"/>
              <a:t>Bicarbonate: Low </a:t>
            </a:r>
            <a:r>
              <a:rPr lang="en-US" dirty="0" smtClean="0">
                <a:sym typeface="Wingdings" pitchFamily="2" charset="2"/>
              </a:rPr>
              <a:t> </a:t>
            </a:r>
            <a:r>
              <a:rPr lang="en-US" dirty="0" smtClean="0"/>
              <a:t>Metabolic Acidosis Present</a:t>
            </a:r>
            <a:endParaRPr lang="en-US" dirty="0"/>
          </a:p>
        </p:txBody>
      </p:sp>
      <p:sp>
        <p:nvSpPr>
          <p:cNvPr id="40" name="TextBox 39"/>
          <p:cNvSpPr txBox="1"/>
          <p:nvPr/>
        </p:nvSpPr>
        <p:spPr>
          <a:xfrm>
            <a:off x="2813385" y="5955268"/>
            <a:ext cx="4237378" cy="369332"/>
          </a:xfrm>
          <a:prstGeom prst="rect">
            <a:avLst/>
          </a:prstGeom>
          <a:noFill/>
          <a:ln>
            <a:solidFill>
              <a:schemeClr val="tx1"/>
            </a:solidFill>
          </a:ln>
        </p:spPr>
        <p:txBody>
          <a:bodyPr wrap="none" rtlCol="0">
            <a:spAutoFit/>
          </a:bodyPr>
          <a:lstStyle/>
          <a:p>
            <a:r>
              <a:rPr lang="en-US" dirty="0" smtClean="0"/>
              <a:t>Anion Gap: 115 – (69 + 13) = 33 </a:t>
            </a:r>
            <a:r>
              <a:rPr lang="en-US" dirty="0" smtClean="0">
                <a:sym typeface="Wingdings" pitchFamily="2" charset="2"/>
              </a:rPr>
              <a:t> Present</a:t>
            </a:r>
            <a:endParaRPr lang="en-US" dirty="0"/>
          </a:p>
        </p:txBody>
      </p:sp>
      <p:sp>
        <p:nvSpPr>
          <p:cNvPr id="41" name="TextBox 40"/>
          <p:cNvSpPr txBox="1"/>
          <p:nvPr/>
        </p:nvSpPr>
        <p:spPr>
          <a:xfrm>
            <a:off x="2835119" y="6412468"/>
            <a:ext cx="6121804" cy="369332"/>
          </a:xfrm>
          <a:prstGeom prst="rect">
            <a:avLst/>
          </a:prstGeom>
          <a:noFill/>
          <a:ln>
            <a:solidFill>
              <a:schemeClr val="tx1"/>
            </a:solidFill>
          </a:ln>
        </p:spPr>
        <p:txBody>
          <a:bodyPr wrap="none" rtlCol="0">
            <a:spAutoFit/>
          </a:bodyPr>
          <a:lstStyle/>
          <a:p>
            <a:r>
              <a:rPr lang="en-US" dirty="0" smtClean="0"/>
              <a:t>Serum Osmoles: (115 x 2) + (34/2.8) + (407/18) = 322 </a:t>
            </a:r>
            <a:r>
              <a:rPr lang="en-US" dirty="0" smtClean="0">
                <a:sym typeface="Wingdings" pitchFamily="2" charset="2"/>
              </a:rPr>
              <a:t> High</a:t>
            </a:r>
            <a:endParaRPr lang="en-US" dirty="0"/>
          </a:p>
        </p:txBody>
      </p:sp>
      <p:sp>
        <p:nvSpPr>
          <p:cNvPr id="42" name="Oval 41"/>
          <p:cNvSpPr/>
          <p:nvPr/>
        </p:nvSpPr>
        <p:spPr>
          <a:xfrm>
            <a:off x="3450281" y="4778992"/>
            <a:ext cx="381836" cy="3693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4516544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0" grpId="0" animBg="1"/>
      <p:bldP spid="21" grpId="0" animBg="1"/>
      <p:bldP spid="22" grpId="0" animBg="1"/>
      <p:bldP spid="39" grpId="0" animBg="1"/>
      <p:bldP spid="40" grpId="0" animBg="1"/>
      <p:bldP spid="41" grpId="0" animBg="1"/>
      <p:bldP spid="42"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DKA/HHS in HD patients</a:t>
            </a:r>
            <a:endParaRPr lang="en-US" dirty="0"/>
          </a:p>
        </p:txBody>
      </p:sp>
      <p:sp>
        <p:nvSpPr>
          <p:cNvPr id="3" name="Content Placeholder 2"/>
          <p:cNvSpPr>
            <a:spLocks noGrp="1"/>
          </p:cNvSpPr>
          <p:nvPr>
            <p:ph idx="1"/>
          </p:nvPr>
        </p:nvSpPr>
        <p:spPr/>
        <p:txBody>
          <a:bodyPr>
            <a:normAutofit/>
          </a:bodyPr>
          <a:lstStyle/>
          <a:p>
            <a:r>
              <a:rPr lang="en-US" dirty="0" smtClean="0"/>
              <a:t>life-threatening acidosis/hyperosmotic state still occur, but hypovolemia and electrolyte disorders may not depending on residual renal function</a:t>
            </a:r>
          </a:p>
          <a:p>
            <a:r>
              <a:rPr lang="en-US" dirty="0" smtClean="0"/>
              <a:t>will need less fluid and electrolyte replacement if any, and aggressive replacement may result in acute dialysis needs</a:t>
            </a:r>
          </a:p>
          <a:p>
            <a:r>
              <a:rPr lang="en-US" dirty="0" smtClean="0"/>
              <a:t>bicarbonate may be normal depending on last HD</a:t>
            </a:r>
          </a:p>
          <a:p>
            <a:r>
              <a:rPr lang="en-US" dirty="0"/>
              <a:t>hyponatremia </a:t>
            </a:r>
            <a:r>
              <a:rPr lang="en-US" dirty="0" smtClean="0"/>
              <a:t>is </a:t>
            </a:r>
            <a:r>
              <a:rPr lang="en-US" dirty="0"/>
              <a:t>usually </a:t>
            </a:r>
            <a:r>
              <a:rPr lang="en-US" dirty="0" smtClean="0"/>
              <a:t>present and may be severe</a:t>
            </a:r>
          </a:p>
          <a:p>
            <a:r>
              <a:rPr lang="en-US" dirty="0" smtClean="0"/>
              <a:t>rapid glucose drops can occur if dialysis is performed</a:t>
            </a:r>
          </a:p>
        </p:txBody>
      </p:sp>
    </p:spTree>
    <p:extLst>
      <p:ext uri="{BB962C8B-B14F-4D97-AF65-F5344CB8AC3E}">
        <p14:creationId xmlns:p14="http://schemas.microsoft.com/office/powerpoint/2010/main" val="4097889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2050" name="Picture 2" descr="http://www.lutherancore.org/images/questio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38400" y="1828800"/>
            <a:ext cx="4648200" cy="46330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998676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67547" y="990600"/>
            <a:ext cx="7262053" cy="1938992"/>
          </a:xfrm>
          <a:prstGeom prst="rect">
            <a:avLst/>
          </a:prstGeom>
          <a:noFill/>
        </p:spPr>
        <p:txBody>
          <a:bodyPr wrap="none" rtlCol="0">
            <a:spAutoFit/>
          </a:bodyPr>
          <a:lstStyle/>
          <a:p>
            <a:pPr algn="ctr"/>
            <a:r>
              <a:rPr lang="en-US" sz="6000" b="1" dirty="0" smtClean="0">
                <a:solidFill>
                  <a:srgbClr val="7030A0"/>
                </a:solidFill>
              </a:rPr>
              <a:t>THANKS FOR </a:t>
            </a:r>
          </a:p>
          <a:p>
            <a:pPr algn="ctr"/>
            <a:r>
              <a:rPr lang="en-US" sz="6000" b="1" dirty="0" smtClean="0">
                <a:solidFill>
                  <a:srgbClr val="7030A0"/>
                </a:solidFill>
              </a:rPr>
              <a:t>YOUR ATTENTION!</a:t>
            </a:r>
            <a:endParaRPr lang="en-US" sz="6000" b="1" dirty="0">
              <a:solidFill>
                <a:srgbClr val="7030A0"/>
              </a:solidFill>
            </a:endParaRPr>
          </a:p>
        </p:txBody>
      </p:sp>
      <p:pic>
        <p:nvPicPr>
          <p:cNvPr id="8194" name="Picture 2" descr="Clip art picture of a lectur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03475" y="3122779"/>
            <a:ext cx="4149725" cy="3049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03256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DKA, </a:t>
            </a:r>
            <a:r>
              <a:rPr lang="en-US" dirty="0" smtClean="0"/>
              <a:t>HHS, </a:t>
            </a:r>
            <a:r>
              <a:rPr lang="en-US" dirty="0"/>
              <a:t>or neither?</a:t>
            </a:r>
          </a:p>
        </p:txBody>
      </p:sp>
      <p:sp>
        <p:nvSpPr>
          <p:cNvPr id="3" name="Content Placeholder 2"/>
          <p:cNvSpPr>
            <a:spLocks noGrp="1"/>
          </p:cNvSpPr>
          <p:nvPr>
            <p:ph idx="1"/>
          </p:nvPr>
        </p:nvSpPr>
        <p:spPr/>
        <p:txBody>
          <a:bodyPr/>
          <a:lstStyle/>
          <a:p>
            <a:r>
              <a:rPr lang="en-US" dirty="0" smtClean="0"/>
              <a:t>24 year old with DM (on insulin)</a:t>
            </a:r>
          </a:p>
          <a:p>
            <a:r>
              <a:rPr lang="en-US" dirty="0" smtClean="0"/>
              <a:t>several days of nausea, vomiting, diarrhea, and abdominal pain</a:t>
            </a:r>
          </a:p>
          <a:p>
            <a:r>
              <a:rPr lang="en-US" dirty="0" smtClean="0"/>
              <a:t>missed insulin yesterday</a:t>
            </a:r>
          </a:p>
          <a:p>
            <a:r>
              <a:rPr lang="en-US" dirty="0"/>
              <a:t>l</a:t>
            </a:r>
            <a:r>
              <a:rPr lang="en-US" dirty="0" smtClean="0"/>
              <a:t>abs show:</a:t>
            </a:r>
            <a:endParaRPr lang="en-US" dirty="0"/>
          </a:p>
        </p:txBody>
      </p:sp>
      <p:grpSp>
        <p:nvGrpSpPr>
          <p:cNvPr id="12" name="Group 11"/>
          <p:cNvGrpSpPr/>
          <p:nvPr/>
        </p:nvGrpSpPr>
        <p:grpSpPr>
          <a:xfrm>
            <a:off x="609600" y="4572000"/>
            <a:ext cx="1905000" cy="914400"/>
            <a:chOff x="609600" y="4572000"/>
            <a:chExt cx="1905000" cy="914400"/>
          </a:xfrm>
        </p:grpSpPr>
        <p:cxnSp>
          <p:nvCxnSpPr>
            <p:cNvPr id="5" name="Straight Connector 4"/>
            <p:cNvCxnSpPr/>
            <p:nvPr/>
          </p:nvCxnSpPr>
          <p:spPr>
            <a:xfrm>
              <a:off x="11430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7526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609600" y="5029200"/>
              <a:ext cx="16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2209800" y="4572000"/>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2209800" y="5029200"/>
              <a:ext cx="304800" cy="45720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3" name="TextBox 12"/>
          <p:cNvSpPr txBox="1"/>
          <p:nvPr/>
        </p:nvSpPr>
        <p:spPr>
          <a:xfrm>
            <a:off x="609600" y="4572000"/>
            <a:ext cx="485389" cy="369332"/>
          </a:xfrm>
          <a:prstGeom prst="rect">
            <a:avLst/>
          </a:prstGeom>
          <a:noFill/>
        </p:spPr>
        <p:txBody>
          <a:bodyPr wrap="none" rtlCol="0">
            <a:spAutoFit/>
          </a:bodyPr>
          <a:lstStyle/>
          <a:p>
            <a:r>
              <a:rPr lang="en-US" dirty="0" smtClean="0"/>
              <a:t>136</a:t>
            </a:r>
            <a:endParaRPr lang="en-US" dirty="0"/>
          </a:p>
        </p:txBody>
      </p:sp>
      <p:sp>
        <p:nvSpPr>
          <p:cNvPr id="14" name="TextBox 13"/>
          <p:cNvSpPr txBox="1"/>
          <p:nvPr/>
        </p:nvSpPr>
        <p:spPr>
          <a:xfrm>
            <a:off x="609600" y="5040868"/>
            <a:ext cx="458780" cy="369332"/>
          </a:xfrm>
          <a:prstGeom prst="rect">
            <a:avLst/>
          </a:prstGeom>
          <a:noFill/>
        </p:spPr>
        <p:txBody>
          <a:bodyPr wrap="none" rtlCol="0">
            <a:spAutoFit/>
          </a:bodyPr>
          <a:lstStyle/>
          <a:p>
            <a:r>
              <a:rPr lang="en-US" dirty="0" smtClean="0"/>
              <a:t>3.5</a:t>
            </a:r>
            <a:endParaRPr lang="en-US" dirty="0"/>
          </a:p>
        </p:txBody>
      </p:sp>
      <p:sp>
        <p:nvSpPr>
          <p:cNvPr id="15" name="TextBox 14"/>
          <p:cNvSpPr txBox="1"/>
          <p:nvPr/>
        </p:nvSpPr>
        <p:spPr>
          <a:xfrm>
            <a:off x="1210439" y="4572000"/>
            <a:ext cx="419154" cy="369332"/>
          </a:xfrm>
          <a:prstGeom prst="rect">
            <a:avLst/>
          </a:prstGeom>
          <a:noFill/>
        </p:spPr>
        <p:txBody>
          <a:bodyPr wrap="none" rtlCol="0">
            <a:spAutoFit/>
          </a:bodyPr>
          <a:lstStyle/>
          <a:p>
            <a:r>
              <a:rPr lang="en-US" dirty="0" smtClean="0"/>
              <a:t>95</a:t>
            </a:r>
            <a:endParaRPr lang="en-US" dirty="0"/>
          </a:p>
        </p:txBody>
      </p:sp>
      <p:sp>
        <p:nvSpPr>
          <p:cNvPr id="16" name="TextBox 15"/>
          <p:cNvSpPr txBox="1"/>
          <p:nvPr/>
        </p:nvSpPr>
        <p:spPr>
          <a:xfrm>
            <a:off x="1246496" y="5081812"/>
            <a:ext cx="402482" cy="369332"/>
          </a:xfrm>
          <a:prstGeom prst="rect">
            <a:avLst/>
          </a:prstGeom>
          <a:noFill/>
        </p:spPr>
        <p:txBody>
          <a:bodyPr wrap="none" rtlCol="0">
            <a:spAutoFit/>
          </a:bodyPr>
          <a:lstStyle/>
          <a:p>
            <a:r>
              <a:rPr lang="en-US" dirty="0" smtClean="0"/>
              <a:t>25</a:t>
            </a:r>
            <a:endParaRPr lang="en-US" dirty="0"/>
          </a:p>
        </p:txBody>
      </p:sp>
      <p:sp>
        <p:nvSpPr>
          <p:cNvPr id="17" name="TextBox 16"/>
          <p:cNvSpPr txBox="1"/>
          <p:nvPr/>
        </p:nvSpPr>
        <p:spPr>
          <a:xfrm>
            <a:off x="1829568" y="4572000"/>
            <a:ext cx="362407" cy="369332"/>
          </a:xfrm>
          <a:prstGeom prst="rect">
            <a:avLst/>
          </a:prstGeom>
          <a:noFill/>
        </p:spPr>
        <p:txBody>
          <a:bodyPr wrap="none" rtlCol="0">
            <a:spAutoFit/>
          </a:bodyPr>
          <a:lstStyle/>
          <a:p>
            <a:r>
              <a:rPr lang="en-US" dirty="0" smtClean="0"/>
              <a:t>15</a:t>
            </a:r>
            <a:endParaRPr lang="en-US" dirty="0"/>
          </a:p>
        </p:txBody>
      </p:sp>
      <p:sp>
        <p:nvSpPr>
          <p:cNvPr id="18" name="TextBox 17"/>
          <p:cNvSpPr txBox="1"/>
          <p:nvPr/>
        </p:nvSpPr>
        <p:spPr>
          <a:xfrm>
            <a:off x="1781478" y="5083792"/>
            <a:ext cx="428322" cy="369332"/>
          </a:xfrm>
          <a:prstGeom prst="rect">
            <a:avLst/>
          </a:prstGeom>
          <a:noFill/>
        </p:spPr>
        <p:txBody>
          <a:bodyPr wrap="none" rtlCol="0">
            <a:spAutoFit/>
          </a:bodyPr>
          <a:lstStyle/>
          <a:p>
            <a:r>
              <a:rPr lang="en-US" dirty="0" smtClean="0"/>
              <a:t>1.2</a:t>
            </a:r>
            <a:endParaRPr lang="en-US" dirty="0"/>
          </a:p>
        </p:txBody>
      </p:sp>
      <p:sp>
        <p:nvSpPr>
          <p:cNvPr id="19" name="TextBox 18"/>
          <p:cNvSpPr txBox="1"/>
          <p:nvPr/>
        </p:nvSpPr>
        <p:spPr>
          <a:xfrm>
            <a:off x="2401554" y="4827896"/>
            <a:ext cx="527067" cy="369332"/>
          </a:xfrm>
          <a:prstGeom prst="rect">
            <a:avLst/>
          </a:prstGeom>
          <a:noFill/>
        </p:spPr>
        <p:txBody>
          <a:bodyPr wrap="none" rtlCol="0">
            <a:spAutoFit/>
          </a:bodyPr>
          <a:lstStyle/>
          <a:p>
            <a:r>
              <a:rPr lang="en-US" dirty="0" smtClean="0"/>
              <a:t>392</a:t>
            </a:r>
            <a:endParaRPr lang="en-US" dirty="0"/>
          </a:p>
        </p:txBody>
      </p:sp>
      <p:sp>
        <p:nvSpPr>
          <p:cNvPr id="21" name="TextBox 20"/>
          <p:cNvSpPr txBox="1"/>
          <p:nvPr/>
        </p:nvSpPr>
        <p:spPr>
          <a:xfrm>
            <a:off x="3200400" y="4800600"/>
            <a:ext cx="3012620" cy="369332"/>
          </a:xfrm>
          <a:prstGeom prst="rect">
            <a:avLst/>
          </a:prstGeom>
          <a:noFill/>
        </p:spPr>
        <p:txBody>
          <a:bodyPr wrap="none" rtlCol="0">
            <a:spAutoFit/>
          </a:bodyPr>
          <a:lstStyle/>
          <a:p>
            <a:r>
              <a:rPr lang="en-US" dirty="0" smtClean="0"/>
              <a:t>ABG: 7.38/38/95/25/99% RA</a:t>
            </a:r>
          </a:p>
        </p:txBody>
      </p:sp>
    </p:spTree>
    <p:extLst>
      <p:ext uri="{BB962C8B-B14F-4D97-AF65-F5344CB8AC3E}">
        <p14:creationId xmlns:p14="http://schemas.microsoft.com/office/powerpoint/2010/main" val="3548468757"/>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DKA, </a:t>
            </a:r>
            <a:r>
              <a:rPr lang="en-US" dirty="0" smtClean="0"/>
              <a:t>HHS, </a:t>
            </a:r>
            <a:r>
              <a:rPr lang="en-US" dirty="0"/>
              <a:t>or neither?</a:t>
            </a:r>
          </a:p>
        </p:txBody>
      </p:sp>
      <p:sp>
        <p:nvSpPr>
          <p:cNvPr id="3" name="Content Placeholder 2"/>
          <p:cNvSpPr>
            <a:spLocks noGrp="1"/>
          </p:cNvSpPr>
          <p:nvPr>
            <p:ph idx="1"/>
          </p:nvPr>
        </p:nvSpPr>
        <p:spPr/>
        <p:txBody>
          <a:bodyPr/>
          <a:lstStyle/>
          <a:p>
            <a:r>
              <a:rPr lang="en-US" dirty="0" smtClean="0"/>
              <a:t>81 year old SNF resident with DM (diet-controlled), aflutter, CAD, HTN</a:t>
            </a:r>
          </a:p>
          <a:p>
            <a:r>
              <a:rPr lang="en-US" dirty="0" smtClean="0"/>
              <a:t>referred to ED from SNF for chest pain, mental status change, and low BP</a:t>
            </a:r>
          </a:p>
          <a:p>
            <a:r>
              <a:rPr lang="en-US" dirty="0" smtClean="0"/>
              <a:t>EKG shows rapid a-fib (rate and pain resolve with IVF)</a:t>
            </a:r>
          </a:p>
          <a:p>
            <a:r>
              <a:rPr lang="en-US" dirty="0"/>
              <a:t>labs show</a:t>
            </a:r>
            <a:r>
              <a:rPr lang="en-US" dirty="0" smtClean="0"/>
              <a:t>:</a:t>
            </a:r>
            <a:endParaRPr lang="en-US" dirty="0"/>
          </a:p>
        </p:txBody>
      </p:sp>
      <p:grpSp>
        <p:nvGrpSpPr>
          <p:cNvPr id="4" name="Group 3"/>
          <p:cNvGrpSpPr/>
          <p:nvPr/>
        </p:nvGrpSpPr>
        <p:grpSpPr>
          <a:xfrm>
            <a:off x="838200" y="4953000"/>
            <a:ext cx="1905000" cy="914400"/>
            <a:chOff x="609600" y="4572000"/>
            <a:chExt cx="1905000" cy="914400"/>
          </a:xfrm>
        </p:grpSpPr>
        <p:cxnSp>
          <p:nvCxnSpPr>
            <p:cNvPr id="5" name="Straight Connector 4"/>
            <p:cNvCxnSpPr/>
            <p:nvPr/>
          </p:nvCxnSpPr>
          <p:spPr>
            <a:xfrm>
              <a:off x="11430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7526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609600" y="5029200"/>
              <a:ext cx="16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2209800" y="4572000"/>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flipV="1">
              <a:off x="2209800" y="5029200"/>
              <a:ext cx="304800" cy="45720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0" name="TextBox 9"/>
          <p:cNvSpPr txBox="1"/>
          <p:nvPr/>
        </p:nvSpPr>
        <p:spPr>
          <a:xfrm>
            <a:off x="838200" y="4953000"/>
            <a:ext cx="474617" cy="369332"/>
          </a:xfrm>
          <a:prstGeom prst="rect">
            <a:avLst/>
          </a:prstGeom>
          <a:noFill/>
        </p:spPr>
        <p:txBody>
          <a:bodyPr wrap="none" rtlCol="0">
            <a:spAutoFit/>
          </a:bodyPr>
          <a:lstStyle/>
          <a:p>
            <a:r>
              <a:rPr lang="en-US" dirty="0" smtClean="0"/>
              <a:t>152</a:t>
            </a:r>
            <a:endParaRPr lang="en-US" dirty="0"/>
          </a:p>
        </p:txBody>
      </p:sp>
      <p:sp>
        <p:nvSpPr>
          <p:cNvPr id="11" name="TextBox 10"/>
          <p:cNvSpPr txBox="1"/>
          <p:nvPr/>
        </p:nvSpPr>
        <p:spPr>
          <a:xfrm>
            <a:off x="838200" y="5421868"/>
            <a:ext cx="474810" cy="369332"/>
          </a:xfrm>
          <a:prstGeom prst="rect">
            <a:avLst/>
          </a:prstGeom>
          <a:noFill/>
        </p:spPr>
        <p:txBody>
          <a:bodyPr wrap="none" rtlCol="0">
            <a:spAutoFit/>
          </a:bodyPr>
          <a:lstStyle/>
          <a:p>
            <a:r>
              <a:rPr lang="en-US" dirty="0" smtClean="0"/>
              <a:t>3.6</a:t>
            </a:r>
            <a:endParaRPr lang="en-US" dirty="0"/>
          </a:p>
        </p:txBody>
      </p:sp>
      <p:sp>
        <p:nvSpPr>
          <p:cNvPr id="12" name="TextBox 11"/>
          <p:cNvSpPr txBox="1"/>
          <p:nvPr/>
        </p:nvSpPr>
        <p:spPr>
          <a:xfrm>
            <a:off x="1439039" y="4953000"/>
            <a:ext cx="453970" cy="369332"/>
          </a:xfrm>
          <a:prstGeom prst="rect">
            <a:avLst/>
          </a:prstGeom>
          <a:noFill/>
        </p:spPr>
        <p:txBody>
          <a:bodyPr wrap="none" rtlCol="0">
            <a:spAutoFit/>
          </a:bodyPr>
          <a:lstStyle/>
          <a:p>
            <a:r>
              <a:rPr lang="en-US" dirty="0" smtClean="0"/>
              <a:t>110</a:t>
            </a:r>
            <a:endParaRPr lang="en-US" dirty="0"/>
          </a:p>
        </p:txBody>
      </p:sp>
      <p:sp>
        <p:nvSpPr>
          <p:cNvPr id="13" name="TextBox 12"/>
          <p:cNvSpPr txBox="1"/>
          <p:nvPr/>
        </p:nvSpPr>
        <p:spPr>
          <a:xfrm>
            <a:off x="1447800" y="5462812"/>
            <a:ext cx="421910" cy="369332"/>
          </a:xfrm>
          <a:prstGeom prst="rect">
            <a:avLst/>
          </a:prstGeom>
          <a:noFill/>
        </p:spPr>
        <p:txBody>
          <a:bodyPr wrap="none" rtlCol="0">
            <a:spAutoFit/>
          </a:bodyPr>
          <a:lstStyle/>
          <a:p>
            <a:r>
              <a:rPr lang="en-US" dirty="0" smtClean="0"/>
              <a:t>26</a:t>
            </a:r>
            <a:endParaRPr lang="en-US" dirty="0"/>
          </a:p>
        </p:txBody>
      </p:sp>
      <p:sp>
        <p:nvSpPr>
          <p:cNvPr id="14" name="TextBox 13"/>
          <p:cNvSpPr txBox="1"/>
          <p:nvPr/>
        </p:nvSpPr>
        <p:spPr>
          <a:xfrm>
            <a:off x="2058168" y="4953000"/>
            <a:ext cx="417550" cy="369332"/>
          </a:xfrm>
          <a:prstGeom prst="rect">
            <a:avLst/>
          </a:prstGeom>
          <a:noFill/>
        </p:spPr>
        <p:txBody>
          <a:bodyPr wrap="none" rtlCol="0">
            <a:spAutoFit/>
          </a:bodyPr>
          <a:lstStyle/>
          <a:p>
            <a:r>
              <a:rPr lang="en-US" dirty="0" smtClean="0"/>
              <a:t>65</a:t>
            </a:r>
            <a:endParaRPr lang="en-US" dirty="0"/>
          </a:p>
        </p:txBody>
      </p:sp>
      <p:sp>
        <p:nvSpPr>
          <p:cNvPr id="15" name="TextBox 14"/>
          <p:cNvSpPr txBox="1"/>
          <p:nvPr/>
        </p:nvSpPr>
        <p:spPr>
          <a:xfrm>
            <a:off x="2010078" y="5464792"/>
            <a:ext cx="425116" cy="369332"/>
          </a:xfrm>
          <a:prstGeom prst="rect">
            <a:avLst/>
          </a:prstGeom>
          <a:noFill/>
        </p:spPr>
        <p:txBody>
          <a:bodyPr wrap="none" rtlCol="0">
            <a:spAutoFit/>
          </a:bodyPr>
          <a:lstStyle/>
          <a:p>
            <a:r>
              <a:rPr lang="en-US" dirty="0" smtClean="0"/>
              <a:t>1.5</a:t>
            </a:r>
            <a:endParaRPr lang="en-US" dirty="0"/>
          </a:p>
        </p:txBody>
      </p:sp>
      <p:sp>
        <p:nvSpPr>
          <p:cNvPr id="16" name="TextBox 15"/>
          <p:cNvSpPr txBox="1"/>
          <p:nvPr/>
        </p:nvSpPr>
        <p:spPr>
          <a:xfrm>
            <a:off x="2630154" y="5208896"/>
            <a:ext cx="509627" cy="369332"/>
          </a:xfrm>
          <a:prstGeom prst="rect">
            <a:avLst/>
          </a:prstGeom>
          <a:noFill/>
        </p:spPr>
        <p:txBody>
          <a:bodyPr wrap="none" rtlCol="0">
            <a:spAutoFit/>
          </a:bodyPr>
          <a:lstStyle/>
          <a:p>
            <a:r>
              <a:rPr lang="en-US" dirty="0" smtClean="0"/>
              <a:t>916</a:t>
            </a:r>
            <a:endParaRPr lang="en-US" dirty="0"/>
          </a:p>
        </p:txBody>
      </p:sp>
      <p:sp>
        <p:nvSpPr>
          <p:cNvPr id="17" name="Rectangle 16"/>
          <p:cNvSpPr/>
          <p:nvPr/>
        </p:nvSpPr>
        <p:spPr>
          <a:xfrm>
            <a:off x="3733800" y="5269468"/>
            <a:ext cx="1273362" cy="369332"/>
          </a:xfrm>
          <a:prstGeom prst="rect">
            <a:avLst/>
          </a:prstGeom>
        </p:spPr>
        <p:txBody>
          <a:bodyPr wrap="none">
            <a:spAutoFit/>
          </a:bodyPr>
          <a:lstStyle/>
          <a:p>
            <a:r>
              <a:rPr lang="en-US" dirty="0"/>
              <a:t>Lactate 4</a:t>
            </a:r>
            <a:r>
              <a:rPr lang="en-US" dirty="0" smtClean="0"/>
              <a:t>.0</a:t>
            </a:r>
            <a:endParaRPr lang="en-US" dirty="0"/>
          </a:p>
        </p:txBody>
      </p:sp>
    </p:spTree>
    <p:extLst>
      <p:ext uri="{BB962C8B-B14F-4D97-AF65-F5344CB8AC3E}">
        <p14:creationId xmlns:p14="http://schemas.microsoft.com/office/powerpoint/2010/main" val="2706774899"/>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DKA, </a:t>
            </a:r>
            <a:r>
              <a:rPr lang="en-US" dirty="0" smtClean="0"/>
              <a:t>HHS, </a:t>
            </a:r>
            <a:r>
              <a:rPr lang="en-US" dirty="0"/>
              <a:t>or neither?</a:t>
            </a:r>
          </a:p>
        </p:txBody>
      </p:sp>
      <p:sp>
        <p:nvSpPr>
          <p:cNvPr id="3" name="Content Placeholder 2"/>
          <p:cNvSpPr>
            <a:spLocks noGrp="1"/>
          </p:cNvSpPr>
          <p:nvPr>
            <p:ph idx="1"/>
          </p:nvPr>
        </p:nvSpPr>
        <p:spPr/>
        <p:txBody>
          <a:bodyPr/>
          <a:lstStyle/>
          <a:p>
            <a:r>
              <a:rPr lang="en-US" dirty="0" smtClean="0"/>
              <a:t>55 year old SNF resident with DM (on metformin), </a:t>
            </a:r>
            <a:r>
              <a:rPr lang="en-US" dirty="0"/>
              <a:t>cerebral palsy, </a:t>
            </a:r>
            <a:r>
              <a:rPr lang="en-US" dirty="0" smtClean="0"/>
              <a:t> chronic constipation</a:t>
            </a:r>
          </a:p>
          <a:p>
            <a:r>
              <a:rPr lang="en-US" dirty="0" smtClean="0"/>
              <a:t>unable to stool for several days, today vomited repeatedly and then aspirated</a:t>
            </a:r>
          </a:p>
          <a:p>
            <a:r>
              <a:rPr lang="en-US" dirty="0" smtClean="0"/>
              <a:t>hypotensive and hypoxic</a:t>
            </a:r>
          </a:p>
          <a:p>
            <a:r>
              <a:rPr lang="en-US" dirty="0" smtClean="0"/>
              <a:t>labs show:</a:t>
            </a:r>
            <a:endParaRPr lang="en-US" dirty="0"/>
          </a:p>
        </p:txBody>
      </p:sp>
      <p:grpSp>
        <p:nvGrpSpPr>
          <p:cNvPr id="12" name="Group 11"/>
          <p:cNvGrpSpPr/>
          <p:nvPr/>
        </p:nvGrpSpPr>
        <p:grpSpPr>
          <a:xfrm>
            <a:off x="609600" y="4572000"/>
            <a:ext cx="1905000" cy="914400"/>
            <a:chOff x="609600" y="4572000"/>
            <a:chExt cx="1905000" cy="914400"/>
          </a:xfrm>
        </p:grpSpPr>
        <p:cxnSp>
          <p:nvCxnSpPr>
            <p:cNvPr id="5" name="Straight Connector 4"/>
            <p:cNvCxnSpPr/>
            <p:nvPr/>
          </p:nvCxnSpPr>
          <p:spPr>
            <a:xfrm>
              <a:off x="11430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7526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609600" y="5029200"/>
              <a:ext cx="16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2209800" y="4572000"/>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2209800" y="5029200"/>
              <a:ext cx="304800" cy="45720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3" name="TextBox 12"/>
          <p:cNvSpPr txBox="1"/>
          <p:nvPr/>
        </p:nvSpPr>
        <p:spPr>
          <a:xfrm>
            <a:off x="609600" y="4572000"/>
            <a:ext cx="490840" cy="369332"/>
          </a:xfrm>
          <a:prstGeom prst="rect">
            <a:avLst/>
          </a:prstGeom>
          <a:noFill/>
        </p:spPr>
        <p:txBody>
          <a:bodyPr wrap="none" rtlCol="0">
            <a:spAutoFit/>
          </a:bodyPr>
          <a:lstStyle/>
          <a:p>
            <a:r>
              <a:rPr lang="en-US" dirty="0" smtClean="0"/>
              <a:t>142</a:t>
            </a:r>
            <a:endParaRPr lang="en-US" dirty="0"/>
          </a:p>
        </p:txBody>
      </p:sp>
      <p:sp>
        <p:nvSpPr>
          <p:cNvPr id="14" name="TextBox 13"/>
          <p:cNvSpPr txBox="1"/>
          <p:nvPr/>
        </p:nvSpPr>
        <p:spPr>
          <a:xfrm>
            <a:off x="609600" y="5040868"/>
            <a:ext cx="421910" cy="369332"/>
          </a:xfrm>
          <a:prstGeom prst="rect">
            <a:avLst/>
          </a:prstGeom>
          <a:noFill/>
        </p:spPr>
        <p:txBody>
          <a:bodyPr wrap="none" rtlCol="0">
            <a:spAutoFit/>
          </a:bodyPr>
          <a:lstStyle/>
          <a:p>
            <a:r>
              <a:rPr lang="en-US" dirty="0" smtClean="0"/>
              <a:t>3.1</a:t>
            </a:r>
            <a:endParaRPr lang="en-US" dirty="0"/>
          </a:p>
        </p:txBody>
      </p:sp>
      <p:sp>
        <p:nvSpPr>
          <p:cNvPr id="15" name="TextBox 14"/>
          <p:cNvSpPr txBox="1"/>
          <p:nvPr/>
        </p:nvSpPr>
        <p:spPr>
          <a:xfrm>
            <a:off x="1264512" y="4572000"/>
            <a:ext cx="384592" cy="369332"/>
          </a:xfrm>
          <a:prstGeom prst="rect">
            <a:avLst/>
          </a:prstGeom>
          <a:noFill/>
        </p:spPr>
        <p:txBody>
          <a:bodyPr wrap="none" rtlCol="0">
            <a:spAutoFit/>
          </a:bodyPr>
          <a:lstStyle/>
          <a:p>
            <a:r>
              <a:rPr lang="en-US" dirty="0" smtClean="0"/>
              <a:t>91</a:t>
            </a:r>
            <a:endParaRPr lang="en-US" dirty="0"/>
          </a:p>
        </p:txBody>
      </p:sp>
      <p:sp>
        <p:nvSpPr>
          <p:cNvPr id="16" name="TextBox 15"/>
          <p:cNvSpPr txBox="1"/>
          <p:nvPr/>
        </p:nvSpPr>
        <p:spPr>
          <a:xfrm>
            <a:off x="1246496" y="5081812"/>
            <a:ext cx="405688" cy="369332"/>
          </a:xfrm>
          <a:prstGeom prst="rect">
            <a:avLst/>
          </a:prstGeom>
          <a:noFill/>
        </p:spPr>
        <p:txBody>
          <a:bodyPr wrap="none" rtlCol="0">
            <a:spAutoFit/>
          </a:bodyPr>
          <a:lstStyle/>
          <a:p>
            <a:r>
              <a:rPr lang="en-US" dirty="0" smtClean="0"/>
              <a:t>27</a:t>
            </a:r>
            <a:endParaRPr lang="en-US" dirty="0"/>
          </a:p>
        </p:txBody>
      </p:sp>
      <p:sp>
        <p:nvSpPr>
          <p:cNvPr id="17" name="TextBox 16"/>
          <p:cNvSpPr txBox="1"/>
          <p:nvPr/>
        </p:nvSpPr>
        <p:spPr>
          <a:xfrm>
            <a:off x="1829568" y="4572000"/>
            <a:ext cx="381836" cy="369332"/>
          </a:xfrm>
          <a:prstGeom prst="rect">
            <a:avLst/>
          </a:prstGeom>
          <a:noFill/>
        </p:spPr>
        <p:txBody>
          <a:bodyPr wrap="none" rtlCol="0">
            <a:spAutoFit/>
          </a:bodyPr>
          <a:lstStyle/>
          <a:p>
            <a:r>
              <a:rPr lang="en-US" dirty="0" smtClean="0"/>
              <a:t>16</a:t>
            </a:r>
            <a:endParaRPr lang="en-US" dirty="0"/>
          </a:p>
        </p:txBody>
      </p:sp>
      <p:sp>
        <p:nvSpPr>
          <p:cNvPr id="18" name="TextBox 17"/>
          <p:cNvSpPr txBox="1"/>
          <p:nvPr/>
        </p:nvSpPr>
        <p:spPr>
          <a:xfrm>
            <a:off x="1752600" y="5083792"/>
            <a:ext cx="584775" cy="369332"/>
          </a:xfrm>
          <a:prstGeom prst="rect">
            <a:avLst/>
          </a:prstGeom>
          <a:noFill/>
        </p:spPr>
        <p:txBody>
          <a:bodyPr wrap="none" rtlCol="0">
            <a:spAutoFit/>
          </a:bodyPr>
          <a:lstStyle/>
          <a:p>
            <a:r>
              <a:rPr lang="en-US" dirty="0" smtClean="0"/>
              <a:t>0.37</a:t>
            </a:r>
            <a:endParaRPr lang="en-US" dirty="0"/>
          </a:p>
        </p:txBody>
      </p:sp>
      <p:sp>
        <p:nvSpPr>
          <p:cNvPr id="19" name="TextBox 18"/>
          <p:cNvSpPr txBox="1"/>
          <p:nvPr/>
        </p:nvSpPr>
        <p:spPr>
          <a:xfrm>
            <a:off x="2401554" y="4827896"/>
            <a:ext cx="554704" cy="369332"/>
          </a:xfrm>
          <a:prstGeom prst="rect">
            <a:avLst/>
          </a:prstGeom>
          <a:noFill/>
        </p:spPr>
        <p:txBody>
          <a:bodyPr wrap="none" rtlCol="0">
            <a:spAutoFit/>
          </a:bodyPr>
          <a:lstStyle/>
          <a:p>
            <a:r>
              <a:rPr lang="en-US" dirty="0" smtClean="0"/>
              <a:t>499</a:t>
            </a:r>
            <a:endParaRPr lang="en-US" dirty="0"/>
          </a:p>
        </p:txBody>
      </p:sp>
      <p:sp>
        <p:nvSpPr>
          <p:cNvPr id="21" name="TextBox 20"/>
          <p:cNvSpPr txBox="1"/>
          <p:nvPr/>
        </p:nvSpPr>
        <p:spPr>
          <a:xfrm>
            <a:off x="3270302" y="4648200"/>
            <a:ext cx="3932487" cy="646331"/>
          </a:xfrm>
          <a:prstGeom prst="rect">
            <a:avLst/>
          </a:prstGeom>
          <a:noFill/>
        </p:spPr>
        <p:txBody>
          <a:bodyPr wrap="none" rtlCol="0">
            <a:spAutoFit/>
          </a:bodyPr>
          <a:lstStyle/>
          <a:p>
            <a:r>
              <a:rPr lang="en-US" dirty="0" smtClean="0"/>
              <a:t>ABG: 7.47/31/105/22/96% on 50% VM</a:t>
            </a:r>
          </a:p>
          <a:p>
            <a:r>
              <a:rPr lang="en-US" dirty="0" smtClean="0"/>
              <a:t>Lactate 7.5</a:t>
            </a:r>
            <a:endParaRPr lang="en-US" dirty="0"/>
          </a:p>
        </p:txBody>
      </p:sp>
    </p:spTree>
    <p:extLst>
      <p:ext uri="{BB962C8B-B14F-4D97-AF65-F5344CB8AC3E}">
        <p14:creationId xmlns:p14="http://schemas.microsoft.com/office/powerpoint/2010/main" val="417921246"/>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 name="Picture 10" descr="http://www.thecancerblog.org/images/blogs/9-2007/liver-13460.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9064" t="10689" r="10104" b="9363"/>
          <a:stretch/>
        </p:blipFill>
        <p:spPr bwMode="auto">
          <a:xfrm>
            <a:off x="0" y="1752599"/>
            <a:ext cx="3871455" cy="259881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Metabolism in Fed State</a:t>
            </a:r>
            <a:endParaRPr lang="en-US" dirty="0"/>
          </a:p>
        </p:txBody>
      </p:sp>
      <p:grpSp>
        <p:nvGrpSpPr>
          <p:cNvPr id="14" name="Group 13"/>
          <p:cNvGrpSpPr/>
          <p:nvPr/>
        </p:nvGrpSpPr>
        <p:grpSpPr>
          <a:xfrm>
            <a:off x="5486400" y="1676400"/>
            <a:ext cx="3484898" cy="2707858"/>
            <a:chOff x="0" y="2089666"/>
            <a:chExt cx="3200400" cy="2619572"/>
          </a:xfrm>
        </p:grpSpPr>
        <p:sp>
          <p:nvSpPr>
            <p:cNvPr id="9" name="Oval 8"/>
            <p:cNvSpPr/>
            <p:nvPr/>
          </p:nvSpPr>
          <p:spPr>
            <a:xfrm>
              <a:off x="0" y="2089666"/>
              <a:ext cx="3200400" cy="2558534"/>
            </a:xfrm>
            <a:prstGeom prst="ellipse">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Chord 9"/>
            <p:cNvSpPr/>
            <p:nvPr/>
          </p:nvSpPr>
          <p:spPr>
            <a:xfrm rot="6695712">
              <a:off x="377560" y="2339657"/>
              <a:ext cx="2496492" cy="2242669"/>
            </a:xfrm>
            <a:prstGeom prst="chord">
              <a:avLst>
                <a:gd name="adj1" fmla="val 1977703"/>
                <a:gd name="adj2" fmla="val 16964922"/>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nvSpPr>
          <p:spPr>
            <a:xfrm>
              <a:off x="1008185" y="4213352"/>
              <a:ext cx="1201615" cy="28244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6" name="TextBox 25"/>
          <p:cNvSpPr txBox="1"/>
          <p:nvPr/>
        </p:nvSpPr>
        <p:spPr>
          <a:xfrm>
            <a:off x="3152659" y="3505200"/>
            <a:ext cx="2257541" cy="646331"/>
          </a:xfrm>
          <a:prstGeom prst="rect">
            <a:avLst/>
          </a:prstGeom>
          <a:noFill/>
        </p:spPr>
        <p:txBody>
          <a:bodyPr wrap="none" rtlCol="0">
            <a:spAutoFit/>
          </a:bodyPr>
          <a:lstStyle/>
          <a:p>
            <a:r>
              <a:rPr lang="en-US" sz="3600" dirty="0" smtClean="0"/>
              <a:t>GLUCOSE</a:t>
            </a:r>
            <a:endParaRPr lang="en-US" sz="3600" dirty="0"/>
          </a:p>
        </p:txBody>
      </p:sp>
      <p:pic>
        <p:nvPicPr>
          <p:cNvPr id="1036" name="Picture 12" descr="http://www.udel.edu/biology/Wags/histopage/colorpage/cmu/cmusmls.G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00" y="4572000"/>
            <a:ext cx="3238260" cy="2209800"/>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http://www.sciencephoto.com/image/109060/large/C0044848-Brain,_drawing-SPL.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49059" y="4495800"/>
            <a:ext cx="3418741" cy="2302812"/>
          </a:xfrm>
          <a:prstGeom prst="rect">
            <a:avLst/>
          </a:prstGeom>
          <a:noFill/>
          <a:extLst>
            <a:ext uri="{909E8E84-426E-40DD-AFC4-6F175D3DCCD1}">
              <a14:hiddenFill xmlns:a14="http://schemas.microsoft.com/office/drawing/2010/main">
                <a:solidFill>
                  <a:srgbClr val="FFFFFF"/>
                </a:solidFill>
              </a14:hiddenFill>
            </a:ext>
          </a:extLst>
        </p:spPr>
      </p:pic>
      <p:cxnSp>
        <p:nvCxnSpPr>
          <p:cNvPr id="27" name="Straight Arrow Connector 26"/>
          <p:cNvCxnSpPr>
            <a:stCxn id="26" idx="3"/>
            <a:endCxn id="29" idx="1"/>
          </p:cNvCxnSpPr>
          <p:nvPr/>
        </p:nvCxnSpPr>
        <p:spPr>
          <a:xfrm flipV="1">
            <a:off x="5410200" y="3666421"/>
            <a:ext cx="1371600" cy="161945"/>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6781800" y="3481755"/>
            <a:ext cx="1221104" cy="369332"/>
          </a:xfrm>
          <a:prstGeom prst="rect">
            <a:avLst/>
          </a:prstGeom>
          <a:noFill/>
        </p:spPr>
        <p:txBody>
          <a:bodyPr wrap="none" rtlCol="0">
            <a:spAutoFit/>
          </a:bodyPr>
          <a:lstStyle/>
          <a:p>
            <a:r>
              <a:rPr lang="en-US" dirty="0" smtClean="0"/>
              <a:t>GLUCOSE</a:t>
            </a:r>
            <a:endParaRPr lang="en-US" dirty="0"/>
          </a:p>
        </p:txBody>
      </p:sp>
      <p:cxnSp>
        <p:nvCxnSpPr>
          <p:cNvPr id="38" name="Straight Arrow Connector 37"/>
          <p:cNvCxnSpPr/>
          <p:nvPr/>
        </p:nvCxnSpPr>
        <p:spPr>
          <a:xfrm flipH="1" flipV="1">
            <a:off x="6781800" y="3276600"/>
            <a:ext cx="539143" cy="22860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7929811" y="2872098"/>
            <a:ext cx="604589" cy="369332"/>
          </a:xfrm>
          <a:prstGeom prst="rect">
            <a:avLst/>
          </a:prstGeom>
          <a:noFill/>
        </p:spPr>
        <p:txBody>
          <a:bodyPr wrap="none" rtlCol="0">
            <a:spAutoFit/>
          </a:bodyPr>
          <a:lstStyle/>
          <a:p>
            <a:r>
              <a:rPr lang="en-US" dirty="0" smtClean="0"/>
              <a:t>ATP</a:t>
            </a:r>
            <a:endParaRPr lang="en-US" dirty="0"/>
          </a:p>
        </p:txBody>
      </p:sp>
      <p:sp>
        <p:nvSpPr>
          <p:cNvPr id="42" name="TextBox 41"/>
          <p:cNvSpPr txBox="1"/>
          <p:nvPr/>
        </p:nvSpPr>
        <p:spPr>
          <a:xfrm>
            <a:off x="6362209" y="2404585"/>
            <a:ext cx="1714991" cy="369332"/>
          </a:xfrm>
          <a:prstGeom prst="rect">
            <a:avLst/>
          </a:prstGeom>
          <a:noFill/>
        </p:spPr>
        <p:txBody>
          <a:bodyPr wrap="square" rtlCol="0">
            <a:spAutoFit/>
          </a:bodyPr>
          <a:lstStyle/>
          <a:p>
            <a:r>
              <a:rPr lang="en-US" dirty="0" smtClean="0"/>
              <a:t>FATTY ACIDS</a:t>
            </a:r>
            <a:endParaRPr lang="en-US" dirty="0"/>
          </a:p>
        </p:txBody>
      </p:sp>
      <p:sp>
        <p:nvSpPr>
          <p:cNvPr id="43" name="TextBox 42"/>
          <p:cNvSpPr txBox="1"/>
          <p:nvPr/>
        </p:nvSpPr>
        <p:spPr>
          <a:xfrm>
            <a:off x="7030799" y="1916668"/>
            <a:ext cx="580287" cy="369332"/>
          </a:xfrm>
          <a:prstGeom prst="rect">
            <a:avLst/>
          </a:prstGeom>
          <a:noFill/>
        </p:spPr>
        <p:txBody>
          <a:bodyPr wrap="none" rtlCol="0">
            <a:spAutoFit/>
          </a:bodyPr>
          <a:lstStyle/>
          <a:p>
            <a:r>
              <a:rPr lang="en-US" dirty="0" smtClean="0"/>
              <a:t>FAT</a:t>
            </a:r>
            <a:endParaRPr lang="en-US" dirty="0"/>
          </a:p>
        </p:txBody>
      </p:sp>
      <p:cxnSp>
        <p:nvCxnSpPr>
          <p:cNvPr id="44" name="Straight Arrow Connector 43"/>
          <p:cNvCxnSpPr>
            <a:endCxn id="41" idx="1"/>
          </p:cNvCxnSpPr>
          <p:nvPr/>
        </p:nvCxnSpPr>
        <p:spPr>
          <a:xfrm flipV="1">
            <a:off x="7487549" y="3056764"/>
            <a:ext cx="442262" cy="23931"/>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flipH="1" flipV="1">
            <a:off x="1935727" y="3206234"/>
            <a:ext cx="1302533" cy="403399"/>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762000" y="3059668"/>
            <a:ext cx="1221104" cy="369332"/>
          </a:xfrm>
          <a:prstGeom prst="rect">
            <a:avLst/>
          </a:prstGeom>
          <a:noFill/>
        </p:spPr>
        <p:txBody>
          <a:bodyPr wrap="none" rtlCol="0">
            <a:spAutoFit/>
          </a:bodyPr>
          <a:lstStyle/>
          <a:p>
            <a:r>
              <a:rPr lang="en-US" dirty="0" smtClean="0"/>
              <a:t>GLUCOSE</a:t>
            </a:r>
            <a:endParaRPr lang="en-US" dirty="0"/>
          </a:p>
        </p:txBody>
      </p:sp>
      <p:cxnSp>
        <p:nvCxnSpPr>
          <p:cNvPr id="52" name="Straight Arrow Connector 51"/>
          <p:cNvCxnSpPr/>
          <p:nvPr/>
        </p:nvCxnSpPr>
        <p:spPr>
          <a:xfrm flipH="1">
            <a:off x="1370046" y="3352800"/>
            <a:ext cx="382554" cy="290900"/>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559146" y="1876591"/>
            <a:ext cx="604589" cy="369332"/>
          </a:xfrm>
          <a:prstGeom prst="rect">
            <a:avLst/>
          </a:prstGeom>
          <a:noFill/>
        </p:spPr>
        <p:txBody>
          <a:bodyPr wrap="none" rtlCol="0">
            <a:spAutoFit/>
          </a:bodyPr>
          <a:lstStyle/>
          <a:p>
            <a:r>
              <a:rPr lang="en-US" dirty="0" smtClean="0"/>
              <a:t>ATP</a:t>
            </a:r>
            <a:endParaRPr lang="en-US" dirty="0"/>
          </a:p>
        </p:txBody>
      </p:sp>
      <p:sp>
        <p:nvSpPr>
          <p:cNvPr id="56" name="TextBox 55"/>
          <p:cNvSpPr txBox="1"/>
          <p:nvPr/>
        </p:nvSpPr>
        <p:spPr>
          <a:xfrm>
            <a:off x="1801507" y="2173069"/>
            <a:ext cx="865493" cy="646331"/>
          </a:xfrm>
          <a:prstGeom prst="rect">
            <a:avLst/>
          </a:prstGeom>
          <a:noFill/>
        </p:spPr>
        <p:txBody>
          <a:bodyPr wrap="none" rtlCol="0">
            <a:spAutoFit/>
          </a:bodyPr>
          <a:lstStyle/>
          <a:p>
            <a:r>
              <a:rPr lang="en-US" dirty="0" smtClean="0"/>
              <a:t>FATTY</a:t>
            </a:r>
          </a:p>
          <a:p>
            <a:r>
              <a:rPr lang="en-US" dirty="0" smtClean="0"/>
              <a:t>ACIDS</a:t>
            </a:r>
            <a:endParaRPr lang="en-US" dirty="0"/>
          </a:p>
        </p:txBody>
      </p:sp>
      <p:sp>
        <p:nvSpPr>
          <p:cNvPr id="57" name="TextBox 56"/>
          <p:cNvSpPr txBox="1"/>
          <p:nvPr/>
        </p:nvSpPr>
        <p:spPr>
          <a:xfrm>
            <a:off x="2848713" y="2286000"/>
            <a:ext cx="580287" cy="369332"/>
          </a:xfrm>
          <a:prstGeom prst="rect">
            <a:avLst/>
          </a:prstGeom>
          <a:noFill/>
        </p:spPr>
        <p:txBody>
          <a:bodyPr wrap="none" rtlCol="0">
            <a:spAutoFit/>
          </a:bodyPr>
          <a:lstStyle/>
          <a:p>
            <a:r>
              <a:rPr lang="en-US" dirty="0" smtClean="0"/>
              <a:t>FAT</a:t>
            </a:r>
            <a:endParaRPr lang="en-US" dirty="0"/>
          </a:p>
        </p:txBody>
      </p:sp>
      <p:cxnSp>
        <p:nvCxnSpPr>
          <p:cNvPr id="58" name="Straight Arrow Connector 57"/>
          <p:cNvCxnSpPr/>
          <p:nvPr/>
        </p:nvCxnSpPr>
        <p:spPr>
          <a:xfrm>
            <a:off x="2590800" y="2473570"/>
            <a:ext cx="322460" cy="1"/>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flipV="1">
            <a:off x="1410206" y="2461065"/>
            <a:ext cx="436179" cy="93017"/>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57" idx="3"/>
            <a:endCxn id="43" idx="1"/>
          </p:cNvCxnSpPr>
          <p:nvPr/>
        </p:nvCxnSpPr>
        <p:spPr>
          <a:xfrm flipV="1">
            <a:off x="3429000" y="2101334"/>
            <a:ext cx="3601799" cy="36933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flipH="1" flipV="1">
            <a:off x="985589" y="2899457"/>
            <a:ext cx="379739" cy="156257"/>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58615" y="3516868"/>
            <a:ext cx="1381276" cy="369332"/>
          </a:xfrm>
          <a:prstGeom prst="rect">
            <a:avLst/>
          </a:prstGeom>
          <a:noFill/>
        </p:spPr>
        <p:txBody>
          <a:bodyPr wrap="none" rtlCol="0">
            <a:spAutoFit/>
          </a:bodyPr>
          <a:lstStyle/>
          <a:p>
            <a:r>
              <a:rPr lang="en-US" dirty="0" smtClean="0"/>
              <a:t>GLYCOGEN</a:t>
            </a:r>
            <a:endParaRPr lang="en-US" dirty="0"/>
          </a:p>
        </p:txBody>
      </p:sp>
      <p:cxnSp>
        <p:nvCxnSpPr>
          <p:cNvPr id="71" name="Straight Arrow Connector 70"/>
          <p:cNvCxnSpPr/>
          <p:nvPr/>
        </p:nvCxnSpPr>
        <p:spPr>
          <a:xfrm>
            <a:off x="5410200" y="3942666"/>
            <a:ext cx="1194309" cy="857934"/>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6479505" y="4777155"/>
            <a:ext cx="1221104" cy="369332"/>
          </a:xfrm>
          <a:prstGeom prst="rect">
            <a:avLst/>
          </a:prstGeom>
          <a:noFill/>
        </p:spPr>
        <p:txBody>
          <a:bodyPr wrap="none" rtlCol="0">
            <a:spAutoFit/>
          </a:bodyPr>
          <a:lstStyle/>
          <a:p>
            <a:r>
              <a:rPr lang="en-US" dirty="0" smtClean="0"/>
              <a:t>GLUCOSE</a:t>
            </a:r>
            <a:endParaRPr lang="en-US" dirty="0"/>
          </a:p>
        </p:txBody>
      </p:sp>
      <p:cxnSp>
        <p:nvCxnSpPr>
          <p:cNvPr id="74" name="Straight Arrow Connector 73"/>
          <p:cNvCxnSpPr/>
          <p:nvPr/>
        </p:nvCxnSpPr>
        <p:spPr>
          <a:xfrm>
            <a:off x="7507603" y="5064370"/>
            <a:ext cx="386011" cy="315734"/>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8082211" y="5972853"/>
            <a:ext cx="604589" cy="369332"/>
          </a:xfrm>
          <a:prstGeom prst="rect">
            <a:avLst/>
          </a:prstGeom>
          <a:noFill/>
        </p:spPr>
        <p:txBody>
          <a:bodyPr wrap="none" rtlCol="0">
            <a:spAutoFit/>
          </a:bodyPr>
          <a:lstStyle/>
          <a:p>
            <a:r>
              <a:rPr lang="en-US" dirty="0" smtClean="0"/>
              <a:t>ATP</a:t>
            </a:r>
            <a:endParaRPr lang="en-US" dirty="0"/>
          </a:p>
        </p:txBody>
      </p:sp>
      <p:cxnSp>
        <p:nvCxnSpPr>
          <p:cNvPr id="77" name="Straight Arrow Connector 76"/>
          <p:cNvCxnSpPr/>
          <p:nvPr/>
        </p:nvCxnSpPr>
        <p:spPr>
          <a:xfrm flipH="1">
            <a:off x="2234253" y="4095066"/>
            <a:ext cx="966148" cy="831529"/>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1850342" y="4923692"/>
            <a:ext cx="1221104" cy="369332"/>
          </a:xfrm>
          <a:prstGeom prst="rect">
            <a:avLst/>
          </a:prstGeom>
          <a:noFill/>
        </p:spPr>
        <p:txBody>
          <a:bodyPr wrap="none" rtlCol="0">
            <a:spAutoFit/>
          </a:bodyPr>
          <a:lstStyle/>
          <a:p>
            <a:r>
              <a:rPr lang="en-US" dirty="0" smtClean="0"/>
              <a:t>GLUCOSE</a:t>
            </a:r>
            <a:endParaRPr lang="en-US" dirty="0"/>
          </a:p>
        </p:txBody>
      </p:sp>
      <p:cxnSp>
        <p:nvCxnSpPr>
          <p:cNvPr id="80" name="Straight Arrow Connector 79"/>
          <p:cNvCxnSpPr/>
          <p:nvPr/>
        </p:nvCxnSpPr>
        <p:spPr>
          <a:xfrm flipH="1">
            <a:off x="1850342" y="5260729"/>
            <a:ext cx="610552" cy="366403"/>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81" name="TextBox 80"/>
          <p:cNvSpPr txBox="1"/>
          <p:nvPr/>
        </p:nvSpPr>
        <p:spPr>
          <a:xfrm>
            <a:off x="381000" y="6260068"/>
            <a:ext cx="604589" cy="369332"/>
          </a:xfrm>
          <a:prstGeom prst="rect">
            <a:avLst/>
          </a:prstGeom>
          <a:noFill/>
        </p:spPr>
        <p:txBody>
          <a:bodyPr wrap="none" rtlCol="0">
            <a:spAutoFit/>
          </a:bodyPr>
          <a:lstStyle/>
          <a:p>
            <a:r>
              <a:rPr lang="en-US" dirty="0" smtClean="0"/>
              <a:t>ATP</a:t>
            </a:r>
            <a:endParaRPr lang="en-US" dirty="0"/>
          </a:p>
        </p:txBody>
      </p:sp>
      <p:cxnSp>
        <p:nvCxnSpPr>
          <p:cNvPr id="83" name="Straight Arrow Connector 82"/>
          <p:cNvCxnSpPr/>
          <p:nvPr/>
        </p:nvCxnSpPr>
        <p:spPr>
          <a:xfrm>
            <a:off x="2602523" y="5335452"/>
            <a:ext cx="0" cy="846964"/>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1690170" y="6157519"/>
            <a:ext cx="1381276" cy="369332"/>
          </a:xfrm>
          <a:prstGeom prst="rect">
            <a:avLst/>
          </a:prstGeom>
          <a:noFill/>
        </p:spPr>
        <p:txBody>
          <a:bodyPr wrap="none" rtlCol="0">
            <a:spAutoFit/>
          </a:bodyPr>
          <a:lstStyle/>
          <a:p>
            <a:r>
              <a:rPr lang="en-US" dirty="0" smtClean="0"/>
              <a:t>GLYCOGEN</a:t>
            </a:r>
            <a:endParaRPr lang="en-US" dirty="0"/>
          </a:p>
        </p:txBody>
      </p:sp>
      <p:sp>
        <p:nvSpPr>
          <p:cNvPr id="88" name="5-Point Star 87"/>
          <p:cNvSpPr/>
          <p:nvPr/>
        </p:nvSpPr>
        <p:spPr>
          <a:xfrm>
            <a:off x="2499944" y="4267200"/>
            <a:ext cx="471856" cy="453802"/>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5-Point Star 95"/>
          <p:cNvSpPr/>
          <p:nvPr/>
        </p:nvSpPr>
        <p:spPr>
          <a:xfrm>
            <a:off x="5562600" y="3508598"/>
            <a:ext cx="471856" cy="453802"/>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TextBox 96"/>
          <p:cNvSpPr txBox="1"/>
          <p:nvPr/>
        </p:nvSpPr>
        <p:spPr>
          <a:xfrm>
            <a:off x="7249151" y="5310555"/>
            <a:ext cx="1543949" cy="369332"/>
          </a:xfrm>
          <a:prstGeom prst="rect">
            <a:avLst/>
          </a:prstGeom>
          <a:noFill/>
        </p:spPr>
        <p:txBody>
          <a:bodyPr wrap="none" rtlCol="0">
            <a:spAutoFit/>
          </a:bodyPr>
          <a:lstStyle/>
          <a:p>
            <a:r>
              <a:rPr lang="en-US" dirty="0" smtClean="0"/>
              <a:t>ACETYL-CoA</a:t>
            </a:r>
            <a:endParaRPr lang="en-US" dirty="0"/>
          </a:p>
        </p:txBody>
      </p:sp>
      <p:cxnSp>
        <p:nvCxnSpPr>
          <p:cNvPr id="99" name="Straight Arrow Connector 98"/>
          <p:cNvCxnSpPr/>
          <p:nvPr/>
        </p:nvCxnSpPr>
        <p:spPr>
          <a:xfrm>
            <a:off x="7962297" y="5686088"/>
            <a:ext cx="342900" cy="315734"/>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685800" y="5574268"/>
            <a:ext cx="1543949" cy="369332"/>
          </a:xfrm>
          <a:prstGeom prst="rect">
            <a:avLst/>
          </a:prstGeom>
          <a:noFill/>
        </p:spPr>
        <p:txBody>
          <a:bodyPr wrap="none" rtlCol="0">
            <a:spAutoFit/>
          </a:bodyPr>
          <a:lstStyle/>
          <a:p>
            <a:r>
              <a:rPr lang="en-US" dirty="0" smtClean="0"/>
              <a:t>ACETYL-CoA</a:t>
            </a:r>
            <a:endParaRPr lang="en-US" dirty="0"/>
          </a:p>
        </p:txBody>
      </p:sp>
      <p:cxnSp>
        <p:nvCxnSpPr>
          <p:cNvPr id="106" name="Straight Arrow Connector 105"/>
          <p:cNvCxnSpPr/>
          <p:nvPr/>
        </p:nvCxnSpPr>
        <p:spPr>
          <a:xfrm flipH="1">
            <a:off x="838200" y="5958197"/>
            <a:ext cx="610552" cy="366403"/>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10" name="TextBox 109"/>
          <p:cNvSpPr txBox="1"/>
          <p:nvPr/>
        </p:nvSpPr>
        <p:spPr>
          <a:xfrm>
            <a:off x="5943600" y="2907268"/>
            <a:ext cx="1543949" cy="369332"/>
          </a:xfrm>
          <a:prstGeom prst="rect">
            <a:avLst/>
          </a:prstGeom>
          <a:noFill/>
        </p:spPr>
        <p:txBody>
          <a:bodyPr wrap="none" rtlCol="0">
            <a:spAutoFit/>
          </a:bodyPr>
          <a:lstStyle/>
          <a:p>
            <a:r>
              <a:rPr lang="en-US" dirty="0" smtClean="0"/>
              <a:t>ACETYL-CoA</a:t>
            </a:r>
            <a:endParaRPr lang="en-US" dirty="0"/>
          </a:p>
        </p:txBody>
      </p:sp>
      <p:cxnSp>
        <p:nvCxnSpPr>
          <p:cNvPr id="118" name="Straight Arrow Connector 117"/>
          <p:cNvCxnSpPr>
            <a:stCxn id="110" idx="0"/>
          </p:cNvCxnSpPr>
          <p:nvPr/>
        </p:nvCxnSpPr>
        <p:spPr>
          <a:xfrm flipV="1">
            <a:off x="6715575" y="2714791"/>
            <a:ext cx="335796" cy="192477"/>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25" name="Straight Arrow Connector 124"/>
          <p:cNvCxnSpPr/>
          <p:nvPr/>
        </p:nvCxnSpPr>
        <p:spPr>
          <a:xfrm flipV="1">
            <a:off x="7010400" y="2245923"/>
            <a:ext cx="335796" cy="192477"/>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27" name="TextBox 126"/>
          <p:cNvSpPr txBox="1"/>
          <p:nvPr/>
        </p:nvSpPr>
        <p:spPr>
          <a:xfrm>
            <a:off x="0" y="2526268"/>
            <a:ext cx="1543949" cy="369332"/>
          </a:xfrm>
          <a:prstGeom prst="rect">
            <a:avLst/>
          </a:prstGeom>
          <a:noFill/>
        </p:spPr>
        <p:txBody>
          <a:bodyPr wrap="none" rtlCol="0">
            <a:spAutoFit/>
          </a:bodyPr>
          <a:lstStyle/>
          <a:p>
            <a:r>
              <a:rPr lang="en-US" dirty="0" smtClean="0"/>
              <a:t>ACETYL-CoA</a:t>
            </a:r>
            <a:endParaRPr lang="en-US" dirty="0"/>
          </a:p>
        </p:txBody>
      </p:sp>
      <p:cxnSp>
        <p:nvCxnSpPr>
          <p:cNvPr id="130" name="Straight Arrow Connector 129"/>
          <p:cNvCxnSpPr/>
          <p:nvPr/>
        </p:nvCxnSpPr>
        <p:spPr>
          <a:xfrm flipH="1" flipV="1">
            <a:off x="838200" y="2245923"/>
            <a:ext cx="76200" cy="285495"/>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6222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3"/>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9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7"/>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8"/>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1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44"/>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41"/>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18"/>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2"/>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125"/>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77"/>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88"/>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79"/>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83"/>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84"/>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nodeType="clickEffect">
                                  <p:stCondLst>
                                    <p:cond delay="0"/>
                                  </p:stCondLst>
                                  <p:childTnLst>
                                    <p:set>
                                      <p:cBhvr>
                                        <p:cTn id="92" dur="1" fill="hold">
                                          <p:stCondLst>
                                            <p:cond delay="0"/>
                                          </p:stCondLst>
                                        </p:cTn>
                                        <p:tgtEl>
                                          <p:spTgt spid="80"/>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104"/>
                                        </p:tgtEl>
                                        <p:attrNameLst>
                                          <p:attrName>style.visibility</p:attrName>
                                        </p:attrNameLst>
                                      </p:cBhvr>
                                      <p:to>
                                        <p:strVal val="visible"/>
                                      </p:to>
                                    </p:set>
                                  </p:childTnLst>
                                </p:cTn>
                              </p:par>
                              <p:par>
                                <p:cTn id="95" presetID="1" presetClass="entr" presetSubtype="0" fill="hold" nodeType="withEffect">
                                  <p:stCondLst>
                                    <p:cond delay="0"/>
                                  </p:stCondLst>
                                  <p:childTnLst>
                                    <p:set>
                                      <p:cBhvr>
                                        <p:cTn id="96" dur="1" fill="hold">
                                          <p:stCondLst>
                                            <p:cond delay="0"/>
                                          </p:stCondLst>
                                        </p:cTn>
                                        <p:tgtEl>
                                          <p:spTgt spid="106"/>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81"/>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71"/>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73"/>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nodeType="clickEffect">
                                  <p:stCondLst>
                                    <p:cond delay="0"/>
                                  </p:stCondLst>
                                  <p:childTnLst>
                                    <p:set>
                                      <p:cBhvr>
                                        <p:cTn id="108" dur="1" fill="hold">
                                          <p:stCondLst>
                                            <p:cond delay="0"/>
                                          </p:stCondLst>
                                        </p:cTn>
                                        <p:tgtEl>
                                          <p:spTgt spid="74"/>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97"/>
                                        </p:tgtEl>
                                        <p:attrNameLst>
                                          <p:attrName>style.visibility</p:attrName>
                                        </p:attrNameLst>
                                      </p:cBhvr>
                                      <p:to>
                                        <p:strVal val="visible"/>
                                      </p:to>
                                    </p:set>
                                  </p:childTnLst>
                                </p:cTn>
                              </p:par>
                              <p:par>
                                <p:cTn id="111" presetID="1" presetClass="entr" presetSubtype="0" fill="hold" nodeType="withEffect">
                                  <p:stCondLst>
                                    <p:cond delay="0"/>
                                  </p:stCondLst>
                                  <p:childTnLst>
                                    <p:set>
                                      <p:cBhvr>
                                        <p:cTn id="112" dur="1" fill="hold">
                                          <p:stCondLst>
                                            <p:cond delay="0"/>
                                          </p:stCondLst>
                                        </p:cTn>
                                        <p:tgtEl>
                                          <p:spTgt spid="99"/>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9" grpId="0"/>
      <p:bldP spid="41" grpId="0"/>
      <p:bldP spid="42" grpId="0"/>
      <p:bldP spid="43" grpId="0"/>
      <p:bldP spid="51" grpId="0"/>
      <p:bldP spid="53" grpId="0"/>
      <p:bldP spid="56" grpId="0"/>
      <p:bldP spid="57" grpId="0"/>
      <p:bldP spid="67" grpId="0"/>
      <p:bldP spid="73" grpId="0"/>
      <p:bldP spid="76" grpId="0"/>
      <p:bldP spid="79" grpId="0"/>
      <p:bldP spid="81" grpId="0"/>
      <p:bldP spid="84" grpId="0"/>
      <p:bldP spid="88" grpId="0" animBg="1"/>
      <p:bldP spid="96" grpId="0" animBg="1"/>
      <p:bldP spid="97" grpId="0"/>
      <p:bldP spid="104" grpId="0"/>
      <p:bldP spid="110" grpId="0"/>
      <p:bldP spid="12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 name="Picture 10" descr="http://www.thecancerblog.org/images/blogs/9-2007/liver-13460.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9064" t="10689" r="10104" b="9363"/>
          <a:stretch/>
        </p:blipFill>
        <p:spPr bwMode="auto">
          <a:xfrm>
            <a:off x="0" y="1752599"/>
            <a:ext cx="3871455" cy="259881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Metabolism in Fasting State</a:t>
            </a:r>
            <a:endParaRPr lang="en-US" dirty="0"/>
          </a:p>
        </p:txBody>
      </p:sp>
      <p:grpSp>
        <p:nvGrpSpPr>
          <p:cNvPr id="14" name="Group 13"/>
          <p:cNvGrpSpPr/>
          <p:nvPr/>
        </p:nvGrpSpPr>
        <p:grpSpPr>
          <a:xfrm>
            <a:off x="5486400" y="1676400"/>
            <a:ext cx="3484898" cy="2707858"/>
            <a:chOff x="0" y="2089666"/>
            <a:chExt cx="3200400" cy="2619572"/>
          </a:xfrm>
        </p:grpSpPr>
        <p:sp>
          <p:nvSpPr>
            <p:cNvPr id="9" name="Oval 8"/>
            <p:cNvSpPr/>
            <p:nvPr/>
          </p:nvSpPr>
          <p:spPr>
            <a:xfrm>
              <a:off x="0" y="2089666"/>
              <a:ext cx="3200400" cy="2558534"/>
            </a:xfrm>
            <a:prstGeom prst="ellipse">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Chord 9"/>
            <p:cNvSpPr/>
            <p:nvPr/>
          </p:nvSpPr>
          <p:spPr>
            <a:xfrm rot="6695712">
              <a:off x="377560" y="2339657"/>
              <a:ext cx="2496492" cy="2242669"/>
            </a:xfrm>
            <a:prstGeom prst="chord">
              <a:avLst>
                <a:gd name="adj1" fmla="val 1977703"/>
                <a:gd name="adj2" fmla="val 16964922"/>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nvSpPr>
          <p:spPr>
            <a:xfrm>
              <a:off x="1008185" y="4213352"/>
              <a:ext cx="1201615" cy="28244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6" name="TextBox 25"/>
          <p:cNvSpPr txBox="1"/>
          <p:nvPr/>
        </p:nvSpPr>
        <p:spPr>
          <a:xfrm>
            <a:off x="3152659" y="3505200"/>
            <a:ext cx="2257541" cy="646331"/>
          </a:xfrm>
          <a:prstGeom prst="rect">
            <a:avLst/>
          </a:prstGeom>
          <a:noFill/>
        </p:spPr>
        <p:txBody>
          <a:bodyPr wrap="none" rtlCol="0">
            <a:spAutoFit/>
          </a:bodyPr>
          <a:lstStyle/>
          <a:p>
            <a:r>
              <a:rPr lang="en-US" sz="3600" dirty="0" smtClean="0"/>
              <a:t>GLUCOSE</a:t>
            </a:r>
            <a:endParaRPr lang="en-US" sz="3600" dirty="0"/>
          </a:p>
        </p:txBody>
      </p:sp>
      <p:pic>
        <p:nvPicPr>
          <p:cNvPr id="1036" name="Picture 12" descr="http://www.udel.edu/biology/Wags/histopage/colorpage/cmu/cmusmls.G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00" y="4572000"/>
            <a:ext cx="3238260" cy="2209800"/>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http://www.sciencephoto.com/image/109060/large/C0044848-Brain,_drawing-SPL.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49059" y="4495800"/>
            <a:ext cx="3418741" cy="2302812"/>
          </a:xfrm>
          <a:prstGeom prst="rect">
            <a:avLst/>
          </a:prstGeom>
          <a:noFill/>
          <a:extLst>
            <a:ext uri="{909E8E84-426E-40DD-AFC4-6F175D3DCCD1}">
              <a14:hiddenFill xmlns:a14="http://schemas.microsoft.com/office/drawing/2010/main">
                <a:solidFill>
                  <a:srgbClr val="FFFFFF"/>
                </a:solidFill>
              </a14:hiddenFill>
            </a:ext>
          </a:extLst>
        </p:spPr>
      </p:pic>
      <p:cxnSp>
        <p:nvCxnSpPr>
          <p:cNvPr id="27" name="Straight Arrow Connector 26"/>
          <p:cNvCxnSpPr>
            <a:stCxn id="26" idx="3"/>
            <a:endCxn id="29" idx="1"/>
          </p:cNvCxnSpPr>
          <p:nvPr/>
        </p:nvCxnSpPr>
        <p:spPr>
          <a:xfrm flipV="1">
            <a:off x="5410200" y="3666421"/>
            <a:ext cx="1371600" cy="161945"/>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6781800" y="3481755"/>
            <a:ext cx="1221104" cy="369332"/>
          </a:xfrm>
          <a:prstGeom prst="rect">
            <a:avLst/>
          </a:prstGeom>
          <a:noFill/>
        </p:spPr>
        <p:txBody>
          <a:bodyPr wrap="none" rtlCol="0">
            <a:spAutoFit/>
          </a:bodyPr>
          <a:lstStyle/>
          <a:p>
            <a:r>
              <a:rPr lang="en-US" dirty="0" smtClean="0"/>
              <a:t>GLUCOSE</a:t>
            </a:r>
            <a:endParaRPr lang="en-US" dirty="0"/>
          </a:p>
        </p:txBody>
      </p:sp>
      <p:cxnSp>
        <p:nvCxnSpPr>
          <p:cNvPr id="38" name="Straight Arrow Connector 37"/>
          <p:cNvCxnSpPr/>
          <p:nvPr/>
        </p:nvCxnSpPr>
        <p:spPr>
          <a:xfrm flipH="1" flipV="1">
            <a:off x="6781800" y="3276600"/>
            <a:ext cx="539143" cy="22860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7929811" y="2872098"/>
            <a:ext cx="604589" cy="369332"/>
          </a:xfrm>
          <a:prstGeom prst="rect">
            <a:avLst/>
          </a:prstGeom>
          <a:noFill/>
        </p:spPr>
        <p:txBody>
          <a:bodyPr wrap="none" rtlCol="0">
            <a:spAutoFit/>
          </a:bodyPr>
          <a:lstStyle/>
          <a:p>
            <a:r>
              <a:rPr lang="en-US" dirty="0" smtClean="0"/>
              <a:t>ATP</a:t>
            </a:r>
            <a:endParaRPr lang="en-US" dirty="0"/>
          </a:p>
        </p:txBody>
      </p:sp>
      <p:sp>
        <p:nvSpPr>
          <p:cNvPr id="42" name="TextBox 41"/>
          <p:cNvSpPr txBox="1"/>
          <p:nvPr/>
        </p:nvSpPr>
        <p:spPr>
          <a:xfrm>
            <a:off x="6362209" y="2404585"/>
            <a:ext cx="1714991" cy="369332"/>
          </a:xfrm>
          <a:prstGeom prst="rect">
            <a:avLst/>
          </a:prstGeom>
          <a:noFill/>
        </p:spPr>
        <p:txBody>
          <a:bodyPr wrap="square" rtlCol="0">
            <a:spAutoFit/>
          </a:bodyPr>
          <a:lstStyle/>
          <a:p>
            <a:r>
              <a:rPr lang="en-US" dirty="0" smtClean="0"/>
              <a:t>FATTY ACIDS</a:t>
            </a:r>
            <a:endParaRPr lang="en-US" dirty="0"/>
          </a:p>
        </p:txBody>
      </p:sp>
      <p:sp>
        <p:nvSpPr>
          <p:cNvPr id="43" name="TextBox 42"/>
          <p:cNvSpPr txBox="1"/>
          <p:nvPr/>
        </p:nvSpPr>
        <p:spPr>
          <a:xfrm>
            <a:off x="7030799" y="1916668"/>
            <a:ext cx="580287" cy="369332"/>
          </a:xfrm>
          <a:prstGeom prst="rect">
            <a:avLst/>
          </a:prstGeom>
          <a:noFill/>
        </p:spPr>
        <p:txBody>
          <a:bodyPr wrap="none" rtlCol="0">
            <a:spAutoFit/>
          </a:bodyPr>
          <a:lstStyle/>
          <a:p>
            <a:r>
              <a:rPr lang="en-US" dirty="0" smtClean="0"/>
              <a:t>FAT</a:t>
            </a:r>
            <a:endParaRPr lang="en-US" dirty="0"/>
          </a:p>
        </p:txBody>
      </p:sp>
      <p:cxnSp>
        <p:nvCxnSpPr>
          <p:cNvPr id="44" name="Straight Arrow Connector 43"/>
          <p:cNvCxnSpPr>
            <a:endCxn id="41" idx="1"/>
          </p:cNvCxnSpPr>
          <p:nvPr/>
        </p:nvCxnSpPr>
        <p:spPr>
          <a:xfrm flipV="1">
            <a:off x="7490327" y="3056764"/>
            <a:ext cx="439484" cy="61044"/>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flipH="1" flipV="1">
            <a:off x="1935727" y="3206234"/>
            <a:ext cx="1302533" cy="403399"/>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762000" y="3059668"/>
            <a:ext cx="1221104" cy="369332"/>
          </a:xfrm>
          <a:prstGeom prst="rect">
            <a:avLst/>
          </a:prstGeom>
          <a:noFill/>
        </p:spPr>
        <p:txBody>
          <a:bodyPr wrap="none" rtlCol="0">
            <a:spAutoFit/>
          </a:bodyPr>
          <a:lstStyle/>
          <a:p>
            <a:r>
              <a:rPr lang="en-US" dirty="0" smtClean="0"/>
              <a:t>GLUCOSE</a:t>
            </a:r>
            <a:endParaRPr lang="en-US" dirty="0"/>
          </a:p>
        </p:txBody>
      </p:sp>
      <p:cxnSp>
        <p:nvCxnSpPr>
          <p:cNvPr id="52" name="Straight Arrow Connector 51"/>
          <p:cNvCxnSpPr/>
          <p:nvPr/>
        </p:nvCxnSpPr>
        <p:spPr>
          <a:xfrm flipH="1">
            <a:off x="1370046" y="3352800"/>
            <a:ext cx="382554" cy="290900"/>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559146" y="1876591"/>
            <a:ext cx="604589" cy="369332"/>
          </a:xfrm>
          <a:prstGeom prst="rect">
            <a:avLst/>
          </a:prstGeom>
          <a:noFill/>
        </p:spPr>
        <p:txBody>
          <a:bodyPr wrap="none" rtlCol="0">
            <a:spAutoFit/>
          </a:bodyPr>
          <a:lstStyle/>
          <a:p>
            <a:r>
              <a:rPr lang="en-US" dirty="0" smtClean="0"/>
              <a:t>ATP</a:t>
            </a:r>
            <a:endParaRPr lang="en-US" dirty="0"/>
          </a:p>
        </p:txBody>
      </p:sp>
      <p:sp>
        <p:nvSpPr>
          <p:cNvPr id="56" name="TextBox 55"/>
          <p:cNvSpPr txBox="1"/>
          <p:nvPr/>
        </p:nvSpPr>
        <p:spPr>
          <a:xfrm>
            <a:off x="1801507" y="2173069"/>
            <a:ext cx="865493" cy="646331"/>
          </a:xfrm>
          <a:prstGeom prst="rect">
            <a:avLst/>
          </a:prstGeom>
          <a:noFill/>
        </p:spPr>
        <p:txBody>
          <a:bodyPr wrap="none" rtlCol="0">
            <a:spAutoFit/>
          </a:bodyPr>
          <a:lstStyle/>
          <a:p>
            <a:r>
              <a:rPr lang="en-US" dirty="0" smtClean="0"/>
              <a:t>FATTY</a:t>
            </a:r>
          </a:p>
          <a:p>
            <a:r>
              <a:rPr lang="en-US" dirty="0" smtClean="0"/>
              <a:t>ACIDS</a:t>
            </a:r>
            <a:endParaRPr lang="en-US" dirty="0"/>
          </a:p>
        </p:txBody>
      </p:sp>
      <p:sp>
        <p:nvSpPr>
          <p:cNvPr id="57" name="TextBox 56"/>
          <p:cNvSpPr txBox="1"/>
          <p:nvPr/>
        </p:nvSpPr>
        <p:spPr>
          <a:xfrm>
            <a:off x="2848713" y="2286000"/>
            <a:ext cx="580287" cy="369332"/>
          </a:xfrm>
          <a:prstGeom prst="rect">
            <a:avLst/>
          </a:prstGeom>
          <a:noFill/>
        </p:spPr>
        <p:txBody>
          <a:bodyPr wrap="none" rtlCol="0">
            <a:spAutoFit/>
          </a:bodyPr>
          <a:lstStyle/>
          <a:p>
            <a:r>
              <a:rPr lang="en-US" dirty="0" smtClean="0"/>
              <a:t>FAT</a:t>
            </a:r>
            <a:endParaRPr lang="en-US" dirty="0"/>
          </a:p>
        </p:txBody>
      </p:sp>
      <p:cxnSp>
        <p:nvCxnSpPr>
          <p:cNvPr id="58" name="Straight Arrow Connector 57"/>
          <p:cNvCxnSpPr/>
          <p:nvPr/>
        </p:nvCxnSpPr>
        <p:spPr>
          <a:xfrm>
            <a:off x="2590800" y="2473570"/>
            <a:ext cx="322460" cy="1"/>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flipV="1">
            <a:off x="1410206" y="2461065"/>
            <a:ext cx="436179" cy="93017"/>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57" idx="3"/>
            <a:endCxn id="43" idx="1"/>
          </p:cNvCxnSpPr>
          <p:nvPr/>
        </p:nvCxnSpPr>
        <p:spPr>
          <a:xfrm flipV="1">
            <a:off x="3429000" y="2101334"/>
            <a:ext cx="3601799" cy="369332"/>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flipH="1" flipV="1">
            <a:off x="985589" y="2899457"/>
            <a:ext cx="379739" cy="156257"/>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58615" y="3516868"/>
            <a:ext cx="1381276" cy="369332"/>
          </a:xfrm>
          <a:prstGeom prst="rect">
            <a:avLst/>
          </a:prstGeom>
          <a:noFill/>
        </p:spPr>
        <p:txBody>
          <a:bodyPr wrap="none" rtlCol="0">
            <a:spAutoFit/>
          </a:bodyPr>
          <a:lstStyle/>
          <a:p>
            <a:r>
              <a:rPr lang="en-US" dirty="0" smtClean="0"/>
              <a:t>GLYCOGEN</a:t>
            </a:r>
            <a:endParaRPr lang="en-US" dirty="0"/>
          </a:p>
        </p:txBody>
      </p:sp>
      <p:cxnSp>
        <p:nvCxnSpPr>
          <p:cNvPr id="71" name="Straight Arrow Connector 70"/>
          <p:cNvCxnSpPr/>
          <p:nvPr/>
        </p:nvCxnSpPr>
        <p:spPr>
          <a:xfrm>
            <a:off x="5410200" y="3942666"/>
            <a:ext cx="1194309" cy="857934"/>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6479505" y="4777155"/>
            <a:ext cx="1221104" cy="369332"/>
          </a:xfrm>
          <a:prstGeom prst="rect">
            <a:avLst/>
          </a:prstGeom>
          <a:noFill/>
        </p:spPr>
        <p:txBody>
          <a:bodyPr wrap="none" rtlCol="0">
            <a:spAutoFit/>
          </a:bodyPr>
          <a:lstStyle/>
          <a:p>
            <a:r>
              <a:rPr lang="en-US" dirty="0" smtClean="0"/>
              <a:t>GLUCOSE</a:t>
            </a:r>
            <a:endParaRPr lang="en-US" dirty="0"/>
          </a:p>
        </p:txBody>
      </p:sp>
      <p:cxnSp>
        <p:nvCxnSpPr>
          <p:cNvPr id="74" name="Straight Arrow Connector 73"/>
          <p:cNvCxnSpPr/>
          <p:nvPr/>
        </p:nvCxnSpPr>
        <p:spPr>
          <a:xfrm>
            <a:off x="7507603" y="5064370"/>
            <a:ext cx="386011" cy="315734"/>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8082211" y="5972853"/>
            <a:ext cx="604589" cy="369332"/>
          </a:xfrm>
          <a:prstGeom prst="rect">
            <a:avLst/>
          </a:prstGeom>
          <a:noFill/>
        </p:spPr>
        <p:txBody>
          <a:bodyPr wrap="none" rtlCol="0">
            <a:spAutoFit/>
          </a:bodyPr>
          <a:lstStyle/>
          <a:p>
            <a:r>
              <a:rPr lang="en-US" dirty="0" smtClean="0"/>
              <a:t>ATP</a:t>
            </a:r>
            <a:endParaRPr lang="en-US" dirty="0"/>
          </a:p>
        </p:txBody>
      </p:sp>
      <p:sp>
        <p:nvSpPr>
          <p:cNvPr id="79" name="TextBox 78"/>
          <p:cNvSpPr txBox="1"/>
          <p:nvPr/>
        </p:nvSpPr>
        <p:spPr>
          <a:xfrm>
            <a:off x="1828800" y="4923692"/>
            <a:ext cx="1221104" cy="369332"/>
          </a:xfrm>
          <a:prstGeom prst="rect">
            <a:avLst/>
          </a:prstGeom>
          <a:noFill/>
        </p:spPr>
        <p:txBody>
          <a:bodyPr wrap="none" rtlCol="0">
            <a:spAutoFit/>
          </a:bodyPr>
          <a:lstStyle/>
          <a:p>
            <a:r>
              <a:rPr lang="en-US" dirty="0" smtClean="0"/>
              <a:t>GLUCOSE</a:t>
            </a:r>
            <a:endParaRPr lang="en-US" dirty="0"/>
          </a:p>
        </p:txBody>
      </p:sp>
      <p:cxnSp>
        <p:nvCxnSpPr>
          <p:cNvPr id="77" name="Straight Arrow Connector 76"/>
          <p:cNvCxnSpPr/>
          <p:nvPr/>
        </p:nvCxnSpPr>
        <p:spPr>
          <a:xfrm flipH="1">
            <a:off x="2234253" y="4095066"/>
            <a:ext cx="966148" cy="831529"/>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flipH="1">
            <a:off x="1850342" y="5260729"/>
            <a:ext cx="610552" cy="366403"/>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81" name="TextBox 80"/>
          <p:cNvSpPr txBox="1"/>
          <p:nvPr/>
        </p:nvSpPr>
        <p:spPr>
          <a:xfrm>
            <a:off x="381000" y="6260068"/>
            <a:ext cx="604589" cy="369332"/>
          </a:xfrm>
          <a:prstGeom prst="rect">
            <a:avLst/>
          </a:prstGeom>
          <a:noFill/>
        </p:spPr>
        <p:txBody>
          <a:bodyPr wrap="none" rtlCol="0">
            <a:spAutoFit/>
          </a:bodyPr>
          <a:lstStyle/>
          <a:p>
            <a:r>
              <a:rPr lang="en-US" dirty="0" smtClean="0"/>
              <a:t>ATP</a:t>
            </a:r>
            <a:endParaRPr lang="en-US" dirty="0"/>
          </a:p>
        </p:txBody>
      </p:sp>
      <p:cxnSp>
        <p:nvCxnSpPr>
          <p:cNvPr id="83" name="Straight Arrow Connector 82"/>
          <p:cNvCxnSpPr/>
          <p:nvPr/>
        </p:nvCxnSpPr>
        <p:spPr>
          <a:xfrm>
            <a:off x="2683883" y="5360322"/>
            <a:ext cx="0" cy="767918"/>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1695330" y="6157520"/>
            <a:ext cx="1381276" cy="369332"/>
          </a:xfrm>
          <a:prstGeom prst="rect">
            <a:avLst/>
          </a:prstGeom>
          <a:noFill/>
        </p:spPr>
        <p:txBody>
          <a:bodyPr wrap="none" rtlCol="0">
            <a:spAutoFit/>
          </a:bodyPr>
          <a:lstStyle/>
          <a:p>
            <a:r>
              <a:rPr lang="en-US" dirty="0" smtClean="0"/>
              <a:t>GLYCOGEN</a:t>
            </a:r>
            <a:endParaRPr lang="en-US" dirty="0"/>
          </a:p>
        </p:txBody>
      </p:sp>
      <p:sp>
        <p:nvSpPr>
          <p:cNvPr id="88" name="5-Point Star 87"/>
          <p:cNvSpPr/>
          <p:nvPr/>
        </p:nvSpPr>
        <p:spPr>
          <a:xfrm>
            <a:off x="2499944" y="4346798"/>
            <a:ext cx="471856" cy="453802"/>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5-Point Star 95"/>
          <p:cNvSpPr/>
          <p:nvPr/>
        </p:nvSpPr>
        <p:spPr>
          <a:xfrm>
            <a:off x="5562600" y="3508598"/>
            <a:ext cx="471856" cy="453802"/>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TextBox 96"/>
          <p:cNvSpPr txBox="1"/>
          <p:nvPr/>
        </p:nvSpPr>
        <p:spPr>
          <a:xfrm>
            <a:off x="7249151" y="5310555"/>
            <a:ext cx="1543949" cy="369332"/>
          </a:xfrm>
          <a:prstGeom prst="rect">
            <a:avLst/>
          </a:prstGeom>
          <a:noFill/>
        </p:spPr>
        <p:txBody>
          <a:bodyPr wrap="none" rtlCol="0">
            <a:spAutoFit/>
          </a:bodyPr>
          <a:lstStyle/>
          <a:p>
            <a:r>
              <a:rPr lang="en-US" dirty="0" smtClean="0"/>
              <a:t>ACETYL-CoA</a:t>
            </a:r>
            <a:endParaRPr lang="en-US" dirty="0"/>
          </a:p>
        </p:txBody>
      </p:sp>
      <p:cxnSp>
        <p:nvCxnSpPr>
          <p:cNvPr id="99" name="Straight Arrow Connector 98"/>
          <p:cNvCxnSpPr/>
          <p:nvPr/>
        </p:nvCxnSpPr>
        <p:spPr>
          <a:xfrm>
            <a:off x="7962297" y="5686088"/>
            <a:ext cx="342900" cy="315734"/>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685800" y="5574268"/>
            <a:ext cx="1543949" cy="369332"/>
          </a:xfrm>
          <a:prstGeom prst="rect">
            <a:avLst/>
          </a:prstGeom>
          <a:noFill/>
        </p:spPr>
        <p:txBody>
          <a:bodyPr wrap="none" rtlCol="0">
            <a:spAutoFit/>
          </a:bodyPr>
          <a:lstStyle/>
          <a:p>
            <a:r>
              <a:rPr lang="en-US" dirty="0" smtClean="0"/>
              <a:t>ACETYL-CoA</a:t>
            </a:r>
            <a:endParaRPr lang="en-US" dirty="0"/>
          </a:p>
        </p:txBody>
      </p:sp>
      <p:cxnSp>
        <p:nvCxnSpPr>
          <p:cNvPr id="106" name="Straight Arrow Connector 105"/>
          <p:cNvCxnSpPr/>
          <p:nvPr/>
        </p:nvCxnSpPr>
        <p:spPr>
          <a:xfrm flipH="1">
            <a:off x="838200" y="5958197"/>
            <a:ext cx="610552" cy="366403"/>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10" name="TextBox 109"/>
          <p:cNvSpPr txBox="1"/>
          <p:nvPr/>
        </p:nvSpPr>
        <p:spPr>
          <a:xfrm>
            <a:off x="5943600" y="2907268"/>
            <a:ext cx="1543949" cy="369332"/>
          </a:xfrm>
          <a:prstGeom prst="rect">
            <a:avLst/>
          </a:prstGeom>
          <a:noFill/>
        </p:spPr>
        <p:txBody>
          <a:bodyPr wrap="none" rtlCol="0">
            <a:spAutoFit/>
          </a:bodyPr>
          <a:lstStyle/>
          <a:p>
            <a:r>
              <a:rPr lang="en-US" dirty="0" smtClean="0"/>
              <a:t>ACETYL-CoA</a:t>
            </a:r>
            <a:endParaRPr lang="en-US" dirty="0"/>
          </a:p>
        </p:txBody>
      </p:sp>
      <p:cxnSp>
        <p:nvCxnSpPr>
          <p:cNvPr id="118" name="Straight Arrow Connector 117"/>
          <p:cNvCxnSpPr>
            <a:stCxn id="110" idx="0"/>
          </p:cNvCxnSpPr>
          <p:nvPr/>
        </p:nvCxnSpPr>
        <p:spPr>
          <a:xfrm flipV="1">
            <a:off x="6715575" y="2714791"/>
            <a:ext cx="335796" cy="192477"/>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25" name="Straight Arrow Connector 124"/>
          <p:cNvCxnSpPr/>
          <p:nvPr/>
        </p:nvCxnSpPr>
        <p:spPr>
          <a:xfrm flipV="1">
            <a:off x="7010400" y="2245923"/>
            <a:ext cx="335796" cy="192477"/>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27" name="TextBox 126"/>
          <p:cNvSpPr txBox="1"/>
          <p:nvPr/>
        </p:nvSpPr>
        <p:spPr>
          <a:xfrm>
            <a:off x="0" y="2526268"/>
            <a:ext cx="1543949" cy="369332"/>
          </a:xfrm>
          <a:prstGeom prst="rect">
            <a:avLst/>
          </a:prstGeom>
          <a:noFill/>
        </p:spPr>
        <p:txBody>
          <a:bodyPr wrap="none" rtlCol="0">
            <a:spAutoFit/>
          </a:bodyPr>
          <a:lstStyle/>
          <a:p>
            <a:r>
              <a:rPr lang="en-US" dirty="0" smtClean="0"/>
              <a:t>ACETYL-CoA</a:t>
            </a:r>
            <a:endParaRPr lang="en-US" dirty="0"/>
          </a:p>
        </p:txBody>
      </p:sp>
      <p:cxnSp>
        <p:nvCxnSpPr>
          <p:cNvPr id="130" name="Straight Arrow Connector 129"/>
          <p:cNvCxnSpPr/>
          <p:nvPr/>
        </p:nvCxnSpPr>
        <p:spPr>
          <a:xfrm flipH="1" flipV="1">
            <a:off x="838200" y="2245923"/>
            <a:ext cx="76200" cy="285495"/>
          </a:xfrm>
          <a:prstGeom prst="straightConnector1">
            <a:avLst/>
          </a:prstGeom>
          <a:ln w="31750" cmpd="sng">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5992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49"/>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77"/>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88"/>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79"/>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96"/>
                                        </p:tgtEl>
                                        <p:attrNameLst>
                                          <p:attrName>style.visibility</p:attrName>
                                        </p:attrNameLst>
                                      </p:cBhvr>
                                      <p:to>
                                        <p:strVal val="hidden"/>
                                      </p:to>
                                    </p:set>
                                  </p:childTnLst>
                                </p:cTn>
                              </p:par>
                              <p:par>
                                <p:cTn id="19" presetID="1" presetClass="exit" presetSubtype="0" fill="hold" nodeType="withEffect">
                                  <p:stCondLst>
                                    <p:cond delay="0"/>
                                  </p:stCondLst>
                                  <p:childTnLst>
                                    <p:set>
                                      <p:cBhvr>
                                        <p:cTn id="20" dur="1" fill="hold">
                                          <p:stCondLst>
                                            <p:cond delay="0"/>
                                          </p:stCondLst>
                                        </p:cTn>
                                        <p:tgtEl>
                                          <p:spTgt spid="27"/>
                                        </p:tgtEl>
                                        <p:attrNameLst>
                                          <p:attrName>style.visibility</p:attrName>
                                        </p:attrNameLst>
                                      </p:cBhvr>
                                      <p:to>
                                        <p:strVal val="hidden"/>
                                      </p:to>
                                    </p:set>
                                  </p:childTnLst>
                                </p:cTn>
                              </p:par>
                              <p:par>
                                <p:cTn id="21" presetID="1" presetClass="exit" presetSubtype="0" fill="hold" grpId="0" nodeType="withEffect">
                                  <p:stCondLst>
                                    <p:cond delay="0"/>
                                  </p:stCondLst>
                                  <p:childTnLst>
                                    <p:set>
                                      <p:cBhvr>
                                        <p:cTn id="22" dur="1" fill="hold">
                                          <p:stCondLst>
                                            <p:cond delay="0"/>
                                          </p:stCondLst>
                                        </p:cTn>
                                        <p:tgtEl>
                                          <p:spTgt spid="29"/>
                                        </p:tgtEl>
                                        <p:attrNameLst>
                                          <p:attrName>style.visibility</p:attrName>
                                        </p:attrNameLst>
                                      </p:cBhvr>
                                      <p:to>
                                        <p:strVal val="hidden"/>
                                      </p:to>
                                    </p:set>
                                  </p:childTnLst>
                                </p:cTn>
                              </p:par>
                              <p:par>
                                <p:cTn id="23" presetID="1" presetClass="exit" presetSubtype="0" fill="hold" nodeType="withEffect">
                                  <p:stCondLst>
                                    <p:cond delay="0"/>
                                  </p:stCondLst>
                                  <p:childTnLst>
                                    <p:set>
                                      <p:cBhvr>
                                        <p:cTn id="24" dur="1" fill="hold">
                                          <p:stCondLst>
                                            <p:cond delay="0"/>
                                          </p:stCondLst>
                                        </p:cTn>
                                        <p:tgtEl>
                                          <p:spTgt spid="71"/>
                                        </p:tgtEl>
                                        <p:attrNameLst>
                                          <p:attrName>style.visibility</p:attrName>
                                        </p:attrNameLst>
                                      </p:cBhvr>
                                      <p:to>
                                        <p:strVal val="hidden"/>
                                      </p:to>
                                    </p:set>
                                  </p:childTnLst>
                                </p:cTn>
                              </p:par>
                              <p:par>
                                <p:cTn id="25" presetID="1" presetClass="exit" presetSubtype="0" fill="hold" grpId="0" nodeType="withEffect">
                                  <p:stCondLst>
                                    <p:cond delay="0"/>
                                  </p:stCondLst>
                                  <p:childTnLst>
                                    <p:set>
                                      <p:cBhvr>
                                        <p:cTn id="26" dur="1" fill="hold">
                                          <p:stCondLst>
                                            <p:cond delay="0"/>
                                          </p:stCondLst>
                                        </p:cTn>
                                        <p:tgtEl>
                                          <p:spTgt spid="73"/>
                                        </p:tgtEl>
                                        <p:attrNameLst>
                                          <p:attrName>style.visibility</p:attrName>
                                        </p:attrNameLst>
                                      </p:cBhvr>
                                      <p:to>
                                        <p:strVal val="hidden"/>
                                      </p:to>
                                    </p:set>
                                  </p:childTnLst>
                                </p:cTn>
                              </p:par>
                              <p:par>
                                <p:cTn id="27" presetID="1" presetClass="exit" presetSubtype="0" fill="hold" grpId="0" nodeType="withEffect">
                                  <p:stCondLst>
                                    <p:cond delay="0"/>
                                  </p:stCondLst>
                                  <p:childTnLst>
                                    <p:set>
                                      <p:cBhvr>
                                        <p:cTn id="28" dur="1" fill="hold">
                                          <p:stCondLst>
                                            <p:cond delay="0"/>
                                          </p:stCondLst>
                                        </p:cTn>
                                        <p:tgtEl>
                                          <p:spTgt spid="51"/>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nodeType="clickEffect">
                                  <p:stCondLst>
                                    <p:cond delay="0"/>
                                  </p:stCondLst>
                                  <p:childTnLst>
                                    <p:set>
                                      <p:cBhvr>
                                        <p:cTn id="32" dur="1" fill="hold">
                                          <p:stCondLst>
                                            <p:cond delay="0"/>
                                          </p:stCondLst>
                                        </p:cTn>
                                        <p:tgtEl>
                                          <p:spTgt spid="65"/>
                                        </p:tgtEl>
                                        <p:attrNameLst>
                                          <p:attrName>style.visibility</p:attrName>
                                        </p:attrNameLst>
                                      </p:cBhvr>
                                      <p:to>
                                        <p:strVal val="hidden"/>
                                      </p:to>
                                    </p:set>
                                  </p:childTnLst>
                                </p:cTn>
                              </p:par>
                              <p:par>
                                <p:cTn id="33" presetID="1" presetClass="exit" presetSubtype="0" fill="hold" grpId="0" nodeType="withEffect">
                                  <p:stCondLst>
                                    <p:cond delay="0"/>
                                  </p:stCondLst>
                                  <p:childTnLst>
                                    <p:set>
                                      <p:cBhvr>
                                        <p:cTn id="34" dur="1" fill="hold">
                                          <p:stCondLst>
                                            <p:cond delay="0"/>
                                          </p:stCondLst>
                                        </p:cTn>
                                        <p:tgtEl>
                                          <p:spTgt spid="127"/>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80"/>
                                        </p:tgtEl>
                                        <p:attrNameLst>
                                          <p:attrName>style.visibility</p:attrName>
                                        </p:attrNameLst>
                                      </p:cBhvr>
                                      <p:to>
                                        <p:strVal val="hidden"/>
                                      </p:to>
                                    </p:set>
                                  </p:childTnLst>
                                </p:cTn>
                              </p:par>
                              <p:par>
                                <p:cTn id="37" presetID="1" presetClass="exit" presetSubtype="0" fill="hold" grpId="0" nodeType="withEffect">
                                  <p:stCondLst>
                                    <p:cond delay="0"/>
                                  </p:stCondLst>
                                  <p:childTnLst>
                                    <p:set>
                                      <p:cBhvr>
                                        <p:cTn id="38" dur="1" fill="hold">
                                          <p:stCondLst>
                                            <p:cond delay="0"/>
                                          </p:stCondLst>
                                        </p:cTn>
                                        <p:tgtEl>
                                          <p:spTgt spid="104"/>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0"/>
                                          </p:stCondLst>
                                        </p:cTn>
                                        <p:tgtEl>
                                          <p:spTgt spid="38"/>
                                        </p:tgtEl>
                                        <p:attrNameLst>
                                          <p:attrName>style.visibility</p:attrName>
                                        </p:attrNameLst>
                                      </p:cBhvr>
                                      <p:to>
                                        <p:strVal val="hidden"/>
                                      </p:to>
                                    </p:set>
                                  </p:childTnLst>
                                </p:cTn>
                              </p:par>
                              <p:par>
                                <p:cTn id="41" presetID="1" presetClass="exit" presetSubtype="0" fill="hold" grpId="0" nodeType="withEffect">
                                  <p:stCondLst>
                                    <p:cond delay="0"/>
                                  </p:stCondLst>
                                  <p:childTnLst>
                                    <p:set>
                                      <p:cBhvr>
                                        <p:cTn id="42" dur="1" fill="hold">
                                          <p:stCondLst>
                                            <p:cond delay="0"/>
                                          </p:stCondLst>
                                        </p:cTn>
                                        <p:tgtEl>
                                          <p:spTgt spid="110"/>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74"/>
                                        </p:tgtEl>
                                        <p:attrNameLst>
                                          <p:attrName>style.visibility</p:attrName>
                                        </p:attrNameLst>
                                      </p:cBhvr>
                                      <p:to>
                                        <p:strVal val="hidden"/>
                                      </p:to>
                                    </p:set>
                                  </p:childTnLst>
                                </p:cTn>
                              </p:par>
                              <p:par>
                                <p:cTn id="45" presetID="1" presetClass="exit" presetSubtype="0" fill="hold" grpId="0" nodeType="withEffect">
                                  <p:stCondLst>
                                    <p:cond delay="0"/>
                                  </p:stCondLst>
                                  <p:childTnLst>
                                    <p:set>
                                      <p:cBhvr>
                                        <p:cTn id="46" dur="1" fill="hold">
                                          <p:stCondLst>
                                            <p:cond delay="0"/>
                                          </p:stCondLst>
                                        </p:cTn>
                                        <p:tgtEl>
                                          <p:spTgt spid="97"/>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nodeType="clickEffect">
                                  <p:stCondLst>
                                    <p:cond delay="0"/>
                                  </p:stCondLst>
                                  <p:childTnLst>
                                    <p:set>
                                      <p:cBhvr>
                                        <p:cTn id="50" dur="1" fill="hold">
                                          <p:stCondLst>
                                            <p:cond delay="0"/>
                                          </p:stCondLst>
                                        </p:cTn>
                                        <p:tgtEl>
                                          <p:spTgt spid="130"/>
                                        </p:tgtEl>
                                        <p:attrNameLst>
                                          <p:attrName>style.visibility</p:attrName>
                                        </p:attrNameLst>
                                      </p:cBhvr>
                                      <p:to>
                                        <p:strVal val="hidden"/>
                                      </p:to>
                                    </p:set>
                                  </p:childTnLst>
                                </p:cTn>
                              </p:par>
                              <p:par>
                                <p:cTn id="51" presetID="1" presetClass="exit" presetSubtype="0" fill="hold" grpId="0" nodeType="withEffect">
                                  <p:stCondLst>
                                    <p:cond delay="0"/>
                                  </p:stCondLst>
                                  <p:childTnLst>
                                    <p:set>
                                      <p:cBhvr>
                                        <p:cTn id="52" dur="1" fill="hold">
                                          <p:stCondLst>
                                            <p:cond delay="0"/>
                                          </p:stCondLst>
                                        </p:cTn>
                                        <p:tgtEl>
                                          <p:spTgt spid="53"/>
                                        </p:tgtEl>
                                        <p:attrNameLst>
                                          <p:attrName>style.visibility</p:attrName>
                                        </p:attrNameLst>
                                      </p:cBhvr>
                                      <p:to>
                                        <p:strVal val="hidden"/>
                                      </p:to>
                                    </p:set>
                                  </p:childTnLst>
                                </p:cTn>
                              </p:par>
                              <p:par>
                                <p:cTn id="53" presetID="1" presetClass="exit" presetSubtype="0" fill="hold" nodeType="withEffect">
                                  <p:stCondLst>
                                    <p:cond delay="0"/>
                                  </p:stCondLst>
                                  <p:childTnLst>
                                    <p:set>
                                      <p:cBhvr>
                                        <p:cTn id="54" dur="1" fill="hold">
                                          <p:stCondLst>
                                            <p:cond delay="0"/>
                                          </p:stCondLst>
                                        </p:cTn>
                                        <p:tgtEl>
                                          <p:spTgt spid="106"/>
                                        </p:tgtEl>
                                        <p:attrNameLst>
                                          <p:attrName>style.visibility</p:attrName>
                                        </p:attrNameLst>
                                      </p:cBhvr>
                                      <p:to>
                                        <p:strVal val="hidden"/>
                                      </p:to>
                                    </p:set>
                                  </p:childTnLst>
                                </p:cTn>
                              </p:par>
                              <p:par>
                                <p:cTn id="55" presetID="1" presetClass="exit" presetSubtype="0" fill="hold" grpId="0" nodeType="withEffect">
                                  <p:stCondLst>
                                    <p:cond delay="0"/>
                                  </p:stCondLst>
                                  <p:childTnLst>
                                    <p:set>
                                      <p:cBhvr>
                                        <p:cTn id="56" dur="1" fill="hold">
                                          <p:stCondLst>
                                            <p:cond delay="0"/>
                                          </p:stCondLst>
                                        </p:cTn>
                                        <p:tgtEl>
                                          <p:spTgt spid="81"/>
                                        </p:tgtEl>
                                        <p:attrNameLst>
                                          <p:attrName>style.visibility</p:attrName>
                                        </p:attrNameLst>
                                      </p:cBhvr>
                                      <p:to>
                                        <p:strVal val="hidden"/>
                                      </p:to>
                                    </p:set>
                                  </p:childTnLst>
                                </p:cTn>
                              </p:par>
                              <p:par>
                                <p:cTn id="57" presetID="1" presetClass="exit" presetSubtype="0" fill="hold" nodeType="withEffect">
                                  <p:stCondLst>
                                    <p:cond delay="0"/>
                                  </p:stCondLst>
                                  <p:childTnLst>
                                    <p:set>
                                      <p:cBhvr>
                                        <p:cTn id="58" dur="1" fill="hold">
                                          <p:stCondLst>
                                            <p:cond delay="0"/>
                                          </p:stCondLst>
                                        </p:cTn>
                                        <p:tgtEl>
                                          <p:spTgt spid="99"/>
                                        </p:tgtEl>
                                        <p:attrNameLst>
                                          <p:attrName>style.visibility</p:attrName>
                                        </p:attrNameLst>
                                      </p:cBhvr>
                                      <p:to>
                                        <p:strVal val="hidden"/>
                                      </p:to>
                                    </p:set>
                                  </p:childTnLst>
                                </p:cTn>
                              </p:par>
                              <p:par>
                                <p:cTn id="59" presetID="1" presetClass="exit" presetSubtype="0" fill="hold" grpId="0" nodeType="withEffect">
                                  <p:stCondLst>
                                    <p:cond delay="0"/>
                                  </p:stCondLst>
                                  <p:childTnLst>
                                    <p:set>
                                      <p:cBhvr>
                                        <p:cTn id="60" dur="1" fill="hold">
                                          <p:stCondLst>
                                            <p:cond delay="0"/>
                                          </p:stCondLst>
                                        </p:cTn>
                                        <p:tgtEl>
                                          <p:spTgt spid="76"/>
                                        </p:tgtEl>
                                        <p:attrNameLst>
                                          <p:attrName>style.visibility</p:attrName>
                                        </p:attrNameLst>
                                      </p:cBhvr>
                                      <p:to>
                                        <p:strVal val="hidden"/>
                                      </p:to>
                                    </p:set>
                                  </p:childTnLst>
                                </p:cTn>
                              </p:par>
                              <p:par>
                                <p:cTn id="61" presetID="1" presetClass="exit" presetSubtype="0" fill="hold" nodeType="withEffect">
                                  <p:stCondLst>
                                    <p:cond delay="0"/>
                                  </p:stCondLst>
                                  <p:childTnLst>
                                    <p:set>
                                      <p:cBhvr>
                                        <p:cTn id="62" dur="1" fill="hold">
                                          <p:stCondLst>
                                            <p:cond delay="0"/>
                                          </p:stCondLst>
                                        </p:cTn>
                                        <p:tgtEl>
                                          <p:spTgt spid="44"/>
                                        </p:tgtEl>
                                        <p:attrNameLst>
                                          <p:attrName>style.visibility</p:attrName>
                                        </p:attrNameLst>
                                      </p:cBhvr>
                                      <p:to>
                                        <p:strVal val="hidden"/>
                                      </p:to>
                                    </p:set>
                                  </p:childTnLst>
                                </p:cTn>
                              </p:par>
                              <p:par>
                                <p:cTn id="63" presetID="1" presetClass="exit" presetSubtype="0" fill="hold" grpId="0" nodeType="withEffect">
                                  <p:stCondLst>
                                    <p:cond delay="0"/>
                                  </p:stCondLst>
                                  <p:childTnLst>
                                    <p:set>
                                      <p:cBhvr>
                                        <p:cTn id="64" dur="1" fill="hold">
                                          <p:stCondLst>
                                            <p:cond delay="0"/>
                                          </p:stCondLst>
                                        </p:cTn>
                                        <p:tgtEl>
                                          <p:spTgt spid="41"/>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1" presetClass="exit" presetSubtype="0" fill="hold" nodeType="clickEffect">
                                  <p:stCondLst>
                                    <p:cond delay="0"/>
                                  </p:stCondLst>
                                  <p:childTnLst>
                                    <p:set>
                                      <p:cBhvr>
                                        <p:cTn id="68" dur="1" fill="hold">
                                          <p:stCondLst>
                                            <p:cond delay="0"/>
                                          </p:stCondLst>
                                        </p:cTn>
                                        <p:tgtEl>
                                          <p:spTgt spid="52"/>
                                        </p:tgtEl>
                                        <p:attrNameLst>
                                          <p:attrName>style.visibility</p:attrName>
                                        </p:attrNameLst>
                                      </p:cBhvr>
                                      <p:to>
                                        <p:strVal val="hidden"/>
                                      </p:to>
                                    </p:set>
                                  </p:childTnLst>
                                </p:cTn>
                              </p:par>
                              <p:par>
                                <p:cTn id="69" presetID="1" presetClass="exit" presetSubtype="0" fill="hold" nodeType="withEffect">
                                  <p:stCondLst>
                                    <p:cond delay="0"/>
                                  </p:stCondLst>
                                  <p:childTnLst>
                                    <p:set>
                                      <p:cBhvr>
                                        <p:cTn id="70" dur="1" fill="hold">
                                          <p:stCondLst>
                                            <p:cond delay="0"/>
                                          </p:stCondLst>
                                        </p:cTn>
                                        <p:tgtEl>
                                          <p:spTgt spid="83"/>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1" presetClass="exit" presetSubtype="0" fill="hold" nodeType="clickEffect">
                                  <p:stCondLst>
                                    <p:cond delay="0"/>
                                  </p:stCondLst>
                                  <p:childTnLst>
                                    <p:set>
                                      <p:cBhvr>
                                        <p:cTn id="74" dur="1" fill="hold">
                                          <p:stCondLst>
                                            <p:cond delay="0"/>
                                          </p:stCondLst>
                                        </p:cTn>
                                        <p:tgtEl>
                                          <p:spTgt spid="60"/>
                                        </p:tgtEl>
                                        <p:attrNameLst>
                                          <p:attrName>style.visibility</p:attrName>
                                        </p:attrNameLst>
                                      </p:cBhvr>
                                      <p:to>
                                        <p:strVal val="hidden"/>
                                      </p:to>
                                    </p:set>
                                  </p:childTnLst>
                                </p:cTn>
                              </p:par>
                              <p:par>
                                <p:cTn id="75" presetID="1" presetClass="exit" presetSubtype="0" fill="hold" grpId="0" nodeType="withEffect">
                                  <p:stCondLst>
                                    <p:cond delay="0"/>
                                  </p:stCondLst>
                                  <p:childTnLst>
                                    <p:set>
                                      <p:cBhvr>
                                        <p:cTn id="76" dur="1" fill="hold">
                                          <p:stCondLst>
                                            <p:cond delay="0"/>
                                          </p:stCondLst>
                                        </p:cTn>
                                        <p:tgtEl>
                                          <p:spTgt spid="56"/>
                                        </p:tgtEl>
                                        <p:attrNameLst>
                                          <p:attrName>style.visibility</p:attrName>
                                        </p:attrNameLst>
                                      </p:cBhvr>
                                      <p:to>
                                        <p:strVal val="hidden"/>
                                      </p:to>
                                    </p:set>
                                  </p:childTnLst>
                                </p:cTn>
                              </p:par>
                              <p:par>
                                <p:cTn id="77" presetID="1" presetClass="exit" presetSubtype="0" fill="hold" nodeType="withEffect">
                                  <p:stCondLst>
                                    <p:cond delay="0"/>
                                  </p:stCondLst>
                                  <p:childTnLst>
                                    <p:set>
                                      <p:cBhvr>
                                        <p:cTn id="78" dur="1" fill="hold">
                                          <p:stCondLst>
                                            <p:cond delay="0"/>
                                          </p:stCondLst>
                                        </p:cTn>
                                        <p:tgtEl>
                                          <p:spTgt spid="58"/>
                                        </p:tgtEl>
                                        <p:attrNameLst>
                                          <p:attrName>style.visibility</p:attrName>
                                        </p:attrNameLst>
                                      </p:cBhvr>
                                      <p:to>
                                        <p:strVal val="hidden"/>
                                      </p:to>
                                    </p:set>
                                  </p:childTnLst>
                                </p:cTn>
                              </p:par>
                              <p:par>
                                <p:cTn id="79" presetID="1" presetClass="exit" presetSubtype="0" fill="hold" grpId="0" nodeType="withEffect">
                                  <p:stCondLst>
                                    <p:cond delay="0"/>
                                  </p:stCondLst>
                                  <p:childTnLst>
                                    <p:set>
                                      <p:cBhvr>
                                        <p:cTn id="80" dur="1" fill="hold">
                                          <p:stCondLst>
                                            <p:cond delay="0"/>
                                          </p:stCondLst>
                                        </p:cTn>
                                        <p:tgtEl>
                                          <p:spTgt spid="57"/>
                                        </p:tgtEl>
                                        <p:attrNameLst>
                                          <p:attrName>style.visibility</p:attrName>
                                        </p:attrNameLst>
                                      </p:cBhvr>
                                      <p:to>
                                        <p:strVal val="hidden"/>
                                      </p:to>
                                    </p:set>
                                  </p:childTnLst>
                                </p:cTn>
                              </p:par>
                              <p:par>
                                <p:cTn id="81" presetID="1" presetClass="exit" presetSubtype="0" fill="hold" nodeType="withEffect">
                                  <p:stCondLst>
                                    <p:cond delay="0"/>
                                  </p:stCondLst>
                                  <p:childTnLst>
                                    <p:set>
                                      <p:cBhvr>
                                        <p:cTn id="82" dur="1" fill="hold">
                                          <p:stCondLst>
                                            <p:cond delay="0"/>
                                          </p:stCondLst>
                                        </p:cTn>
                                        <p:tgtEl>
                                          <p:spTgt spid="63"/>
                                        </p:tgtEl>
                                        <p:attrNameLst>
                                          <p:attrName>style.visibility</p:attrName>
                                        </p:attrNameLst>
                                      </p:cBhvr>
                                      <p:to>
                                        <p:strVal val="hidden"/>
                                      </p:to>
                                    </p:set>
                                  </p:childTnLst>
                                </p:cTn>
                              </p:par>
                              <p:par>
                                <p:cTn id="83" presetID="1" presetClass="exit" presetSubtype="0" fill="hold" nodeType="withEffect">
                                  <p:stCondLst>
                                    <p:cond delay="0"/>
                                  </p:stCondLst>
                                  <p:childTnLst>
                                    <p:set>
                                      <p:cBhvr>
                                        <p:cTn id="84" dur="1" fill="hold">
                                          <p:stCondLst>
                                            <p:cond delay="0"/>
                                          </p:stCondLst>
                                        </p:cTn>
                                        <p:tgtEl>
                                          <p:spTgt spid="118"/>
                                        </p:tgtEl>
                                        <p:attrNameLst>
                                          <p:attrName>style.visibility</p:attrName>
                                        </p:attrNameLst>
                                      </p:cBhvr>
                                      <p:to>
                                        <p:strVal val="hidden"/>
                                      </p:to>
                                    </p:set>
                                  </p:childTnLst>
                                </p:cTn>
                              </p:par>
                              <p:par>
                                <p:cTn id="85" presetID="1" presetClass="exit" presetSubtype="0" fill="hold" grpId="0" nodeType="withEffect">
                                  <p:stCondLst>
                                    <p:cond delay="0"/>
                                  </p:stCondLst>
                                  <p:childTnLst>
                                    <p:set>
                                      <p:cBhvr>
                                        <p:cTn id="86" dur="1" fill="hold">
                                          <p:stCondLst>
                                            <p:cond delay="0"/>
                                          </p:stCondLst>
                                        </p:cTn>
                                        <p:tgtEl>
                                          <p:spTgt spid="42"/>
                                        </p:tgtEl>
                                        <p:attrNameLst>
                                          <p:attrName>style.visibility</p:attrName>
                                        </p:attrNameLst>
                                      </p:cBhvr>
                                      <p:to>
                                        <p:strVal val="hidden"/>
                                      </p:to>
                                    </p:set>
                                  </p:childTnLst>
                                </p:cTn>
                              </p:par>
                              <p:par>
                                <p:cTn id="87" presetID="1" presetClass="exit" presetSubtype="0" fill="hold" nodeType="withEffect">
                                  <p:stCondLst>
                                    <p:cond delay="0"/>
                                  </p:stCondLst>
                                  <p:childTnLst>
                                    <p:set>
                                      <p:cBhvr>
                                        <p:cTn id="88" dur="1" fill="hold">
                                          <p:stCondLst>
                                            <p:cond delay="0"/>
                                          </p:stCondLst>
                                        </p:cTn>
                                        <p:tgtEl>
                                          <p:spTgt spid="1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9" grpId="0"/>
      <p:bldP spid="41" grpId="0"/>
      <p:bldP spid="42" grpId="0"/>
      <p:bldP spid="51" grpId="0"/>
      <p:bldP spid="53" grpId="0"/>
      <p:bldP spid="56" grpId="0"/>
      <p:bldP spid="57" grpId="0"/>
      <p:bldP spid="73" grpId="0"/>
      <p:bldP spid="76" grpId="0"/>
      <p:bldP spid="79" grpId="0"/>
      <p:bldP spid="81" grpId="0"/>
      <p:bldP spid="88" grpId="0" animBg="1"/>
      <p:bldP spid="96" grpId="0" animBg="1"/>
      <p:bldP spid="97" grpId="0"/>
      <p:bldP spid="104" grpId="0"/>
      <p:bldP spid="110" grpId="0"/>
      <p:bldP spid="127"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1880</TotalTime>
  <Words>7832</Words>
  <Application>Microsoft Office PowerPoint</Application>
  <PresentationFormat>On-screen Show (4:3)</PresentationFormat>
  <Paragraphs>891</Paragraphs>
  <Slides>49</Slides>
  <Notes>49</Notes>
  <HiddenSlides>10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Flow</vt:lpstr>
      <vt:lpstr>Hyperglycemia:  DKA and HHS</vt:lpstr>
      <vt:lpstr>Goals of Treatment</vt:lpstr>
      <vt:lpstr>Points To Learn</vt:lpstr>
      <vt:lpstr>DKA, HHS, or neither?</vt:lpstr>
      <vt:lpstr>DKA, HHS, or neither?</vt:lpstr>
      <vt:lpstr>DKA, HHS, or neither?</vt:lpstr>
      <vt:lpstr>DKA, HHS, or neither?</vt:lpstr>
      <vt:lpstr>Metabolism in Fed State</vt:lpstr>
      <vt:lpstr>Metabolism in Fasting State</vt:lpstr>
      <vt:lpstr>Metabolism in Fasting State</vt:lpstr>
      <vt:lpstr>Control of Fed/Fasting</vt:lpstr>
      <vt:lpstr>What is DKA?</vt:lpstr>
      <vt:lpstr>What is DKA?</vt:lpstr>
      <vt:lpstr>DKA Diagnosis</vt:lpstr>
      <vt:lpstr>Anion Gap</vt:lpstr>
      <vt:lpstr>Anion Gap</vt:lpstr>
      <vt:lpstr>DKA Diagnosis</vt:lpstr>
      <vt:lpstr>What is HHS?</vt:lpstr>
      <vt:lpstr>What is HHS?</vt:lpstr>
      <vt:lpstr>HHS Diagnosis</vt:lpstr>
      <vt:lpstr>DKA vs HHS</vt:lpstr>
      <vt:lpstr>DKA, HHS, or neither?</vt:lpstr>
      <vt:lpstr>DKA, HHS, or neither?</vt:lpstr>
      <vt:lpstr>DKA, HHS, or neither?</vt:lpstr>
      <vt:lpstr>DKA, HHS, or neither?</vt:lpstr>
      <vt:lpstr>Targets of Therapy</vt:lpstr>
      <vt:lpstr>Targets of Therapy: DKA</vt:lpstr>
      <vt:lpstr>Targets of Therapy: HHS</vt:lpstr>
      <vt:lpstr>Targets of Therapy</vt:lpstr>
      <vt:lpstr>Hypovolemia</vt:lpstr>
      <vt:lpstr>Hypovolemia</vt:lpstr>
      <vt:lpstr>Hypovolemia</vt:lpstr>
      <vt:lpstr>Hypovolemia</vt:lpstr>
      <vt:lpstr>Acidosis (DKA only)</vt:lpstr>
      <vt:lpstr>Hyperglycemia (HHS only)</vt:lpstr>
      <vt:lpstr>DKA vs HHS</vt:lpstr>
      <vt:lpstr>Sodium Management</vt:lpstr>
      <vt:lpstr>Sodium Management</vt:lpstr>
      <vt:lpstr>Sodium Management</vt:lpstr>
      <vt:lpstr>Sodium Management</vt:lpstr>
      <vt:lpstr>Potassium Management</vt:lpstr>
      <vt:lpstr>Phosphate management</vt:lpstr>
      <vt:lpstr>Underlying Disorder Work-Up</vt:lpstr>
      <vt:lpstr>Transitioning To The Floor</vt:lpstr>
      <vt:lpstr>Points of Confusion</vt:lpstr>
      <vt:lpstr>DKA/HHS in HD patients</vt:lpstr>
      <vt:lpstr>DKA/HHS in HD patients</vt:lpstr>
      <vt:lpstr>Questions?</vt:lpstr>
      <vt:lpstr>PowerPoint Presentation</vt:lpstr>
    </vt:vector>
  </TitlesOfParts>
  <Company>URMC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Hyperglycemia/DKA (in the ED)</dc:title>
  <dc:creator>Mattingly, Anne Marie</dc:creator>
  <cp:lastModifiedBy>Freeland, Nancy</cp:lastModifiedBy>
  <cp:revision>259</cp:revision>
  <dcterms:created xsi:type="dcterms:W3CDTF">2011-11-11T16:54:58Z</dcterms:created>
  <dcterms:modified xsi:type="dcterms:W3CDTF">2014-09-30T19:30:59Z</dcterms:modified>
</cp:coreProperties>
</file>