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6" r:id="rId1"/>
  </p:sldMasterIdLst>
  <p:notesMasterIdLst>
    <p:notesMasterId r:id="rId36"/>
  </p:notesMasterIdLst>
  <p:handoutMasterIdLst>
    <p:handoutMasterId r:id="rId37"/>
  </p:handoutMasterIdLst>
  <p:sldIdLst>
    <p:sldId id="259" r:id="rId2"/>
    <p:sldId id="335" r:id="rId3"/>
    <p:sldId id="339" r:id="rId4"/>
    <p:sldId id="353" r:id="rId5"/>
    <p:sldId id="360" r:id="rId6"/>
    <p:sldId id="340" r:id="rId7"/>
    <p:sldId id="386" r:id="rId8"/>
    <p:sldId id="361" r:id="rId9"/>
    <p:sldId id="337" r:id="rId10"/>
    <p:sldId id="354" r:id="rId11"/>
    <p:sldId id="355" r:id="rId12"/>
    <p:sldId id="345" r:id="rId13"/>
    <p:sldId id="368" r:id="rId14"/>
    <p:sldId id="369" r:id="rId15"/>
    <p:sldId id="372" r:id="rId16"/>
    <p:sldId id="380" r:id="rId17"/>
    <p:sldId id="357" r:id="rId18"/>
    <p:sldId id="379" r:id="rId19"/>
    <p:sldId id="358" r:id="rId20"/>
    <p:sldId id="348" r:id="rId21"/>
    <p:sldId id="359" r:id="rId22"/>
    <p:sldId id="387" r:id="rId23"/>
    <p:sldId id="378" r:id="rId24"/>
    <p:sldId id="376" r:id="rId25"/>
    <p:sldId id="381" r:id="rId26"/>
    <p:sldId id="383" r:id="rId27"/>
    <p:sldId id="366" r:id="rId28"/>
    <p:sldId id="384" r:id="rId29"/>
    <p:sldId id="342" r:id="rId30"/>
    <p:sldId id="344" r:id="rId31"/>
    <p:sldId id="373" r:id="rId32"/>
    <p:sldId id="343" r:id="rId33"/>
    <p:sldId id="338" r:id="rId34"/>
    <p:sldId id="385" r:id="rId35"/>
  </p:sldIdLst>
  <p:sldSz cx="9144000" cy="6858000" type="screen4x3"/>
  <p:notesSz cx="9309100" cy="7023100"/>
  <p:defaultTextStyle>
    <a:defPPr>
      <a:defRPr lang="en-US"/>
    </a:defPPr>
    <a:lvl1pPr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1pPr>
    <a:lvl2pPr marL="457200"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2pPr>
    <a:lvl3pPr marL="914400"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3pPr>
    <a:lvl4pPr marL="1371600"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4pPr>
    <a:lvl5pPr marL="1828800"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5pPr>
    <a:lvl6pPr marL="2286000" algn="l" defTabSz="457200" rtl="0" eaLnBrk="1" latinLnBrk="0" hangingPunct="1">
      <a:defRPr sz="2400" kern="1200">
        <a:solidFill>
          <a:schemeClr val="tx1"/>
        </a:solidFill>
        <a:latin typeface="Arial" charset="0"/>
        <a:ea typeface="MS Pゴシック" charset="0"/>
        <a:cs typeface="MS Pゴシック" charset="0"/>
      </a:defRPr>
    </a:lvl6pPr>
    <a:lvl7pPr marL="2743200" algn="l" defTabSz="457200" rtl="0" eaLnBrk="1" latinLnBrk="0" hangingPunct="1">
      <a:defRPr sz="2400" kern="1200">
        <a:solidFill>
          <a:schemeClr val="tx1"/>
        </a:solidFill>
        <a:latin typeface="Arial" charset="0"/>
        <a:ea typeface="MS Pゴシック" charset="0"/>
        <a:cs typeface="MS Pゴシック" charset="0"/>
      </a:defRPr>
    </a:lvl7pPr>
    <a:lvl8pPr marL="3200400" algn="l" defTabSz="457200" rtl="0" eaLnBrk="1" latinLnBrk="0" hangingPunct="1">
      <a:defRPr sz="2400" kern="1200">
        <a:solidFill>
          <a:schemeClr val="tx1"/>
        </a:solidFill>
        <a:latin typeface="Arial" charset="0"/>
        <a:ea typeface="MS Pゴシック" charset="0"/>
        <a:cs typeface="MS Pゴシック" charset="0"/>
      </a:defRPr>
    </a:lvl8pPr>
    <a:lvl9pPr marL="3657600" algn="l" defTabSz="457200" rtl="0" eaLnBrk="1" latinLnBrk="0" hangingPunct="1">
      <a:defRPr sz="2400" kern="1200">
        <a:solidFill>
          <a:schemeClr val="tx1"/>
        </a:solidFill>
        <a:latin typeface="Arial" charset="0"/>
        <a:ea typeface="MS Pゴシック" charset="0"/>
        <a:cs typeface="MS P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E2FF"/>
    <a:srgbClr val="EFF6FF"/>
    <a:srgbClr val="EFF5FF"/>
    <a:srgbClr val="E7F8FF"/>
    <a:srgbClr val="73FB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219" autoAdjust="0"/>
    <p:restoredTop sz="83639" autoAdjust="0"/>
  </p:normalViewPr>
  <p:slideViewPr>
    <p:cSldViewPr snapToGrid="0" snapToObjects="1">
      <p:cViewPr varScale="1">
        <p:scale>
          <a:sx n="114" d="100"/>
          <a:sy n="114" d="100"/>
        </p:scale>
        <p:origin x="112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52" d="100"/>
          <a:sy n="152" d="100"/>
        </p:scale>
        <p:origin x="3128"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33943" cy="352375"/>
          </a:xfrm>
          <a:prstGeom prst="rect">
            <a:avLst/>
          </a:prstGeom>
        </p:spPr>
        <p:txBody>
          <a:bodyPr vert="horz" lIns="93315" tIns="46658" rIns="93315" bIns="46658" rtlCol="0"/>
          <a:lstStyle>
            <a:lvl1pPr algn="l">
              <a:defRPr sz="1200"/>
            </a:lvl1pPr>
          </a:lstStyle>
          <a:p>
            <a:endParaRPr lang="en-US"/>
          </a:p>
        </p:txBody>
      </p:sp>
      <p:sp>
        <p:nvSpPr>
          <p:cNvPr id="3" name="Date Placeholder 2"/>
          <p:cNvSpPr>
            <a:spLocks noGrp="1"/>
          </p:cNvSpPr>
          <p:nvPr>
            <p:ph type="dt" sz="quarter" idx="1"/>
          </p:nvPr>
        </p:nvSpPr>
        <p:spPr>
          <a:xfrm>
            <a:off x="5273004" y="1"/>
            <a:ext cx="4033943" cy="352375"/>
          </a:xfrm>
          <a:prstGeom prst="rect">
            <a:avLst/>
          </a:prstGeom>
        </p:spPr>
        <p:txBody>
          <a:bodyPr vert="horz" lIns="93315" tIns="46658" rIns="93315" bIns="46658" rtlCol="0"/>
          <a:lstStyle>
            <a:lvl1pPr algn="r">
              <a:defRPr sz="1200"/>
            </a:lvl1pPr>
          </a:lstStyle>
          <a:p>
            <a:fld id="{9168AA7B-CC8E-3B4E-96DF-EAEB17718787}" type="datetimeFigureOut">
              <a:rPr lang="en-US" smtClean="0"/>
              <a:t>8/21/2023</a:t>
            </a:fld>
            <a:endParaRPr lang="en-US"/>
          </a:p>
        </p:txBody>
      </p:sp>
      <p:sp>
        <p:nvSpPr>
          <p:cNvPr id="4" name="Footer Placeholder 3"/>
          <p:cNvSpPr>
            <a:spLocks noGrp="1"/>
          </p:cNvSpPr>
          <p:nvPr>
            <p:ph type="ftr" sz="quarter" idx="2"/>
          </p:nvPr>
        </p:nvSpPr>
        <p:spPr>
          <a:xfrm>
            <a:off x="0" y="6670727"/>
            <a:ext cx="4033943" cy="352374"/>
          </a:xfrm>
          <a:prstGeom prst="rect">
            <a:avLst/>
          </a:prstGeom>
        </p:spPr>
        <p:txBody>
          <a:bodyPr vert="horz" lIns="93315" tIns="46658" rIns="93315" bIns="46658" rtlCol="0" anchor="b"/>
          <a:lstStyle>
            <a:lvl1pPr algn="l">
              <a:defRPr sz="1200"/>
            </a:lvl1pPr>
          </a:lstStyle>
          <a:p>
            <a:endParaRPr lang="en-US"/>
          </a:p>
        </p:txBody>
      </p:sp>
      <p:sp>
        <p:nvSpPr>
          <p:cNvPr id="5" name="Slide Number Placeholder 4"/>
          <p:cNvSpPr>
            <a:spLocks noGrp="1"/>
          </p:cNvSpPr>
          <p:nvPr>
            <p:ph type="sldNum" sz="quarter" idx="3"/>
          </p:nvPr>
        </p:nvSpPr>
        <p:spPr>
          <a:xfrm>
            <a:off x="5273004" y="6670727"/>
            <a:ext cx="4033943" cy="352374"/>
          </a:xfrm>
          <a:prstGeom prst="rect">
            <a:avLst/>
          </a:prstGeom>
        </p:spPr>
        <p:txBody>
          <a:bodyPr vert="horz" lIns="93315" tIns="46658" rIns="93315" bIns="46658" rtlCol="0" anchor="b"/>
          <a:lstStyle>
            <a:lvl1pPr algn="r">
              <a:defRPr sz="1200"/>
            </a:lvl1pPr>
          </a:lstStyle>
          <a:p>
            <a:fld id="{20ACD5AF-96F9-FF49-BA63-E5CF46A1E384}" type="slidenum">
              <a:rPr lang="en-US" smtClean="0"/>
              <a:t>‹#›</a:t>
            </a:fld>
            <a:endParaRPr lang="en-US"/>
          </a:p>
        </p:txBody>
      </p:sp>
    </p:spTree>
    <p:extLst>
      <p:ext uri="{BB962C8B-B14F-4D97-AF65-F5344CB8AC3E}">
        <p14:creationId xmlns:p14="http://schemas.microsoft.com/office/powerpoint/2010/main" val="1213065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2781"/>
          </a:xfrm>
          <a:prstGeom prst="rect">
            <a:avLst/>
          </a:prstGeom>
        </p:spPr>
        <p:txBody>
          <a:bodyPr vert="horz" lIns="93315" tIns="46658" rIns="93315" bIns="46658" rtlCol="0"/>
          <a:lstStyle>
            <a:lvl1pPr algn="l">
              <a:defRPr sz="1200"/>
            </a:lvl1pPr>
          </a:lstStyle>
          <a:p>
            <a:endParaRPr lang="en-US"/>
          </a:p>
        </p:txBody>
      </p:sp>
      <p:sp>
        <p:nvSpPr>
          <p:cNvPr id="3" name="Date Placeholder 2"/>
          <p:cNvSpPr>
            <a:spLocks noGrp="1"/>
          </p:cNvSpPr>
          <p:nvPr>
            <p:ph type="dt" idx="1"/>
          </p:nvPr>
        </p:nvSpPr>
        <p:spPr>
          <a:xfrm>
            <a:off x="5273542" y="0"/>
            <a:ext cx="4033943" cy="352781"/>
          </a:xfrm>
          <a:prstGeom prst="rect">
            <a:avLst/>
          </a:prstGeom>
        </p:spPr>
        <p:txBody>
          <a:bodyPr vert="horz" lIns="93315" tIns="46658" rIns="93315" bIns="46658" rtlCol="0"/>
          <a:lstStyle>
            <a:lvl1pPr algn="r">
              <a:defRPr sz="1200"/>
            </a:lvl1pPr>
          </a:lstStyle>
          <a:p>
            <a:fld id="{F662CCCB-EE82-3F4B-A538-43AAEBB9B036}" type="datetimeFigureOut">
              <a:rPr lang="en-US" smtClean="0"/>
              <a:t>8/21/2023</a:t>
            </a:fld>
            <a:endParaRPr lang="en-US"/>
          </a:p>
        </p:txBody>
      </p:sp>
      <p:sp>
        <p:nvSpPr>
          <p:cNvPr id="4" name="Slide Image Placeholder 3"/>
          <p:cNvSpPr>
            <a:spLocks noGrp="1" noRot="1" noChangeAspect="1"/>
          </p:cNvSpPr>
          <p:nvPr>
            <p:ph type="sldImg" idx="2"/>
          </p:nvPr>
        </p:nvSpPr>
        <p:spPr>
          <a:xfrm>
            <a:off x="3074988" y="877888"/>
            <a:ext cx="3159125" cy="2370137"/>
          </a:xfrm>
          <a:prstGeom prst="rect">
            <a:avLst/>
          </a:prstGeom>
          <a:noFill/>
          <a:ln w="12700">
            <a:solidFill>
              <a:prstClr val="black"/>
            </a:solidFill>
          </a:ln>
        </p:spPr>
        <p:txBody>
          <a:bodyPr vert="horz" lIns="93315" tIns="46658" rIns="93315" bIns="46658" rtlCol="0" anchor="ctr"/>
          <a:lstStyle/>
          <a:p>
            <a:endParaRPr lang="en-US"/>
          </a:p>
        </p:txBody>
      </p:sp>
      <p:sp>
        <p:nvSpPr>
          <p:cNvPr id="5" name="Notes Placeholder 4"/>
          <p:cNvSpPr>
            <a:spLocks noGrp="1"/>
          </p:cNvSpPr>
          <p:nvPr>
            <p:ph type="body" sz="quarter" idx="3"/>
          </p:nvPr>
        </p:nvSpPr>
        <p:spPr>
          <a:xfrm>
            <a:off x="930910" y="3379869"/>
            <a:ext cx="7447280" cy="2765345"/>
          </a:xfrm>
          <a:prstGeom prst="rect">
            <a:avLst/>
          </a:prstGeom>
        </p:spPr>
        <p:txBody>
          <a:bodyPr vert="horz" lIns="93315" tIns="46658" rIns="93315" bIns="4665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70320"/>
            <a:ext cx="4033943" cy="352780"/>
          </a:xfrm>
          <a:prstGeom prst="rect">
            <a:avLst/>
          </a:prstGeom>
        </p:spPr>
        <p:txBody>
          <a:bodyPr vert="horz" lIns="93315" tIns="46658" rIns="93315" bIns="46658" rtlCol="0" anchor="b"/>
          <a:lstStyle>
            <a:lvl1pPr algn="l">
              <a:defRPr sz="1200"/>
            </a:lvl1pPr>
          </a:lstStyle>
          <a:p>
            <a:endParaRPr lang="en-US"/>
          </a:p>
        </p:txBody>
      </p:sp>
      <p:sp>
        <p:nvSpPr>
          <p:cNvPr id="7" name="Slide Number Placeholder 6"/>
          <p:cNvSpPr>
            <a:spLocks noGrp="1"/>
          </p:cNvSpPr>
          <p:nvPr>
            <p:ph type="sldNum" sz="quarter" idx="5"/>
          </p:nvPr>
        </p:nvSpPr>
        <p:spPr>
          <a:xfrm>
            <a:off x="5273542" y="6670320"/>
            <a:ext cx="4033943" cy="352780"/>
          </a:xfrm>
          <a:prstGeom prst="rect">
            <a:avLst/>
          </a:prstGeom>
        </p:spPr>
        <p:txBody>
          <a:bodyPr vert="horz" lIns="93315" tIns="46658" rIns="93315" bIns="46658" rtlCol="0" anchor="b"/>
          <a:lstStyle>
            <a:lvl1pPr algn="r">
              <a:defRPr sz="1200"/>
            </a:lvl1pPr>
          </a:lstStyle>
          <a:p>
            <a:fld id="{45919677-974E-A24E-A725-D43A4CAE0163}" type="slidenum">
              <a:rPr lang="en-US" smtClean="0"/>
              <a:t>‹#›</a:t>
            </a:fld>
            <a:endParaRPr lang="en-US"/>
          </a:p>
        </p:txBody>
      </p:sp>
    </p:spTree>
    <p:extLst>
      <p:ext uri="{BB962C8B-B14F-4D97-AF65-F5344CB8AC3E}">
        <p14:creationId xmlns:p14="http://schemas.microsoft.com/office/powerpoint/2010/main" val="1622604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1</a:t>
            </a:fld>
            <a:endParaRPr lang="en-US" dirty="0"/>
          </a:p>
        </p:txBody>
      </p:sp>
    </p:spTree>
    <p:extLst>
      <p:ext uri="{BB962C8B-B14F-4D97-AF65-F5344CB8AC3E}">
        <p14:creationId xmlns:p14="http://schemas.microsoft.com/office/powerpoint/2010/main" val="221048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9308587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794611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2</a:t>
            </a:fld>
            <a:endParaRPr lang="en-US"/>
          </a:p>
        </p:txBody>
      </p:sp>
    </p:spTree>
    <p:extLst>
      <p:ext uri="{BB962C8B-B14F-4D97-AF65-F5344CB8AC3E}">
        <p14:creationId xmlns:p14="http://schemas.microsoft.com/office/powerpoint/2010/main" val="1656741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31725452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051538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419734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7004849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6939145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14275650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1515999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t>4</a:t>
            </a:fld>
            <a:endParaRPr lang="en-US"/>
          </a:p>
        </p:txBody>
      </p:sp>
    </p:spTree>
    <p:extLst>
      <p:ext uri="{BB962C8B-B14F-4D97-AF65-F5344CB8AC3E}">
        <p14:creationId xmlns:p14="http://schemas.microsoft.com/office/powerpoint/2010/main" val="1656741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656741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571499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656741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charset="0"/>
              <a:buNone/>
              <a:defRPr/>
            </a:lvl1pPr>
          </a:lstStyle>
          <a:p>
            <a:pPr lvl="0"/>
            <a:r>
              <a:rPr lang="en-US" noProof="0" dirty="0"/>
              <a:t>Click to edit Master subtitle style</a:t>
            </a:r>
          </a:p>
        </p:txBody>
      </p:sp>
      <p:pic>
        <p:nvPicPr>
          <p:cNvPr id="3079" name="Picture 7" descr="footerd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366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296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4900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341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63307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2240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2186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73416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2990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09483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85055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36" name="Picture 12" descr="footerdar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p:cNvSpPr txBox="1">
            <a:spLocks/>
          </p:cNvSpPr>
          <p:nvPr userDrawn="1"/>
        </p:nvSpPr>
        <p:spPr bwMode="auto">
          <a:xfrm>
            <a:off x="6324600" y="6383482"/>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400" kern="1200">
                <a:solidFill>
                  <a:srgbClr val="FFFFFF"/>
                </a:solidFill>
                <a:latin typeface="+mn-lt"/>
                <a:ea typeface="MS Pゴシック" pitchFamily="-92"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ゴシック" pitchFamily="-92"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ゴシック" pitchFamily="-92"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ゴシック" pitchFamily="-92"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ゴシック" pitchFamily="-92" charset="-128"/>
                <a:cs typeface="+mn-cs"/>
              </a:defRPr>
            </a:lvl5pPr>
            <a:lvl6pPr marL="2286000" algn="l" defTabSz="914400" rtl="0" eaLnBrk="1" latinLnBrk="0" hangingPunct="1">
              <a:defRPr sz="2400" kern="1200">
                <a:solidFill>
                  <a:schemeClr val="tx1"/>
                </a:solidFill>
                <a:latin typeface="Arial" panose="020B0604020202020204" pitchFamily="34" charset="0"/>
                <a:ea typeface="MS Pゴシック" pitchFamily="-92" charset="-128"/>
                <a:cs typeface="+mn-cs"/>
              </a:defRPr>
            </a:lvl6pPr>
            <a:lvl7pPr marL="2743200" algn="l" defTabSz="914400" rtl="0" eaLnBrk="1" latinLnBrk="0" hangingPunct="1">
              <a:defRPr sz="2400" kern="1200">
                <a:solidFill>
                  <a:schemeClr val="tx1"/>
                </a:solidFill>
                <a:latin typeface="Arial" panose="020B0604020202020204" pitchFamily="34" charset="0"/>
                <a:ea typeface="MS Pゴシック" pitchFamily="-92" charset="-128"/>
                <a:cs typeface="+mn-cs"/>
              </a:defRPr>
            </a:lvl7pPr>
            <a:lvl8pPr marL="3200400" algn="l" defTabSz="914400" rtl="0" eaLnBrk="1" latinLnBrk="0" hangingPunct="1">
              <a:defRPr sz="2400" kern="1200">
                <a:solidFill>
                  <a:schemeClr val="tx1"/>
                </a:solidFill>
                <a:latin typeface="Arial" panose="020B0604020202020204" pitchFamily="34" charset="0"/>
                <a:ea typeface="MS Pゴシック" pitchFamily="-92" charset="-128"/>
                <a:cs typeface="+mn-cs"/>
              </a:defRPr>
            </a:lvl8pPr>
            <a:lvl9pPr marL="3657600" algn="l" defTabSz="914400" rtl="0" eaLnBrk="1" latinLnBrk="0" hangingPunct="1">
              <a:defRPr sz="2400" kern="1200">
                <a:solidFill>
                  <a:schemeClr val="tx1"/>
                </a:solidFill>
                <a:latin typeface="Arial" panose="020B0604020202020204" pitchFamily="34" charset="0"/>
                <a:ea typeface="MS Pゴシック" pitchFamily="-92" charset="-128"/>
                <a:cs typeface="+mn-cs"/>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5A561FC-9EC1-4543-B35B-DB796A4B893C}" type="slidenum">
              <a:rPr kumimoji="0" lang="en-US" altLang="en-US" sz="1400" b="0" i="0" u="none" strike="noStrike" kern="1200" cap="none" spc="0" normalizeH="0" baseline="0" noProof="0" smtClean="0">
                <a:ln>
                  <a:noFill/>
                </a:ln>
                <a:solidFill>
                  <a:srgbClr val="FFFFFF"/>
                </a:solidFill>
                <a:effectLst/>
                <a:uLnTx/>
                <a:uFillTx/>
                <a:latin typeface="Times New Roman"/>
                <a:ea typeface="MS Pゴシック" pitchFamily="-92"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dirty="0">
              <a:ln>
                <a:noFill/>
              </a:ln>
              <a:solidFill>
                <a:srgbClr val="FFFFFF"/>
              </a:solidFill>
              <a:effectLst/>
              <a:uLnTx/>
              <a:uFillTx/>
              <a:latin typeface="Times New Roman"/>
              <a:ea typeface="MS Pゴシック" pitchFamily="-92" charset="-128"/>
              <a:cs typeface="+mn-cs"/>
            </a:endParaRPr>
          </a:p>
        </p:txBody>
      </p:sp>
    </p:spTree>
    <p:extLst>
      <p:ext uri="{BB962C8B-B14F-4D97-AF65-F5344CB8AC3E}">
        <p14:creationId xmlns:p14="http://schemas.microsoft.com/office/powerpoint/2010/main" val="13481440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2pPr>
      <a:lvl3pPr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3pPr>
      <a:lvl4pPr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4pPr>
      <a:lvl5pPr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5pPr>
      <a:lvl6pPr marL="457200"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6pPr>
      <a:lvl7pPr marL="914400"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7pPr>
      <a:lvl8pPr marL="1371600"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8pPr>
      <a:lvl9pPr marL="1828800"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9pPr>
    </p:titleStyle>
    <p:bodyStyle>
      <a:lvl1pPr marL="342900" indent="-342900" algn="l" rtl="0" eaLnBrk="1" fontAlgn="base" hangingPunct="1">
        <a:spcBef>
          <a:spcPct val="20000"/>
        </a:spcBef>
        <a:spcAft>
          <a:spcPct val="0"/>
        </a:spcAft>
        <a:buFont typeface="Wingdings" charset="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charset="0"/>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Font typeface="Wingdings" charset="0"/>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rs.gov/uac/form-8833-treaty-based-return-position-disclosure-under-section-6114-or-7701-b"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irs.gov/pub/irs-pdf/p505.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www.tax.ny.gov/pdf/current_forms/it/it2105i.pdf" TargetMode="External"/><Relationship Id="rId4" Type="http://schemas.openxmlformats.org/officeDocument/2006/relationships/hyperlink" Target="https://www.irs.gov/pub/irs-pdf/f1040es.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irs.gov/"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www.tax.ny.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www.tax.ny.gov/pdf/current_forms/it/it2105i.pdf" TargetMode="External"/><Relationship Id="rId3" Type="http://schemas.openxmlformats.org/officeDocument/2006/relationships/hyperlink" Target="https://www.urmc.rochester.edu/education/graduate/current-students/graduate-student-society/tax-information-for-graduate-students.aspx" TargetMode="External"/><Relationship Id="rId7" Type="http://schemas.openxmlformats.org/officeDocument/2006/relationships/hyperlink" Target="https://www.tax.ny.gov/pdf/current_forms/it/it2105_fill_in.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www.irs.gov/pub/irs-pdf/f1040es.pdf" TargetMode="External"/><Relationship Id="rId5" Type="http://schemas.openxmlformats.org/officeDocument/2006/relationships/hyperlink" Target="https://www.irs.gov/pub/irs-pdf/p505.pdf" TargetMode="External"/><Relationship Id="rId4" Type="http://schemas.openxmlformats.org/officeDocument/2006/relationships/hyperlink" Target="https://www.irs.gov/pub/irs-pdf/p970.pdf"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payroll@rochester.edu"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www.rochester.edu/Payroll/" TargetMode="External"/><Relationship Id="rId5" Type="http://schemas.openxmlformats.org/officeDocument/2006/relationships/hyperlink" Target="http://tech.rochester.edu/services/two-factor-authentication/" TargetMode="External"/><Relationship Id="rId4" Type="http://schemas.openxmlformats.org/officeDocument/2006/relationships/hyperlink" Target="mailto:FNpayroll@ur.rochester.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09600" y="461963"/>
            <a:ext cx="7772400" cy="5573712"/>
          </a:xfrm>
        </p:spPr>
        <p:txBody>
          <a:bodyPr/>
          <a:lstStyle/>
          <a:p>
            <a:r>
              <a:rPr lang="en-US" sz="2800" b="1" dirty="0"/>
              <a:t>Tax Reporting of Graduate Student Payments</a:t>
            </a:r>
            <a:br>
              <a:rPr lang="en-US" sz="2000" b="1" dirty="0"/>
            </a:br>
            <a:br>
              <a:rPr lang="en-US" sz="2000" b="1" dirty="0"/>
            </a:br>
            <a:r>
              <a:rPr lang="en-US" sz="3200" b="1" dirty="0"/>
              <a:t>School of Medicine &amp; Dentistry</a:t>
            </a:r>
            <a:br>
              <a:rPr lang="en-US" sz="3200" b="1" dirty="0"/>
            </a:br>
            <a:r>
              <a:rPr lang="en-US" sz="3200" b="1" dirty="0"/>
              <a:t>Orientation Fall 2023</a:t>
            </a:r>
            <a:br>
              <a:rPr lang="en-US" sz="2800" b="1" dirty="0"/>
            </a:br>
            <a:br>
              <a:rPr lang="en-US" sz="2800" b="1" dirty="0"/>
            </a:br>
            <a:br>
              <a:rPr lang="en-US" sz="2000" dirty="0"/>
            </a:br>
            <a:r>
              <a:rPr lang="en-US" sz="2000" dirty="0"/>
              <a:t>Hassen Ferchichi, Interim Payroll Manager</a:t>
            </a:r>
            <a:br>
              <a:rPr lang="en-US" sz="2000" dirty="0"/>
            </a:br>
            <a:r>
              <a:rPr lang="en-US" sz="2000" dirty="0"/>
              <a:t>Alyse Hoskins, Payroll Analyst</a:t>
            </a:r>
            <a:br>
              <a:rPr lang="en-US" sz="2400" dirty="0"/>
            </a:br>
            <a:br>
              <a:rPr lang="en-US" sz="2400" dirty="0"/>
            </a:br>
            <a:r>
              <a:rPr lang="en-US" sz="2000" b="1" dirty="0"/>
              <a:t>This document is produced for informational purposes only, and should not be considered tax, financial or legal advice.  </a:t>
            </a:r>
            <a:br>
              <a:rPr lang="en-US" sz="2000" b="1" dirty="0"/>
            </a:br>
            <a:r>
              <a:rPr lang="en-US" sz="2000" b="1" dirty="0"/>
              <a:t>Please consult your own tax or financial advisor with any questions. </a:t>
            </a:r>
          </a:p>
        </p:txBody>
      </p:sp>
    </p:spTree>
    <p:extLst>
      <p:ext uri="{BB962C8B-B14F-4D97-AF65-F5344CB8AC3E}">
        <p14:creationId xmlns:p14="http://schemas.microsoft.com/office/powerpoint/2010/main" val="11164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Tax Reporting for Fellowships/Assistantships: U.S. Citizens, Permanent Residents and Resident Aliens for Tax Purposes</a:t>
            </a:r>
          </a:p>
        </p:txBody>
      </p:sp>
      <p:sp>
        <p:nvSpPr>
          <p:cNvPr id="3" name="Content Placeholder 2"/>
          <p:cNvSpPr>
            <a:spLocks noGrp="1"/>
          </p:cNvSpPr>
          <p:nvPr>
            <p:ph idx="1"/>
          </p:nvPr>
        </p:nvSpPr>
        <p:spPr>
          <a:xfrm>
            <a:off x="153626" y="1476376"/>
            <a:ext cx="8775885" cy="4901848"/>
          </a:xfrm>
        </p:spPr>
        <p:txBody>
          <a:bodyPr>
            <a:normAutofit fontScale="92500" lnSpcReduction="20000"/>
          </a:bodyPr>
          <a:lstStyle/>
          <a:p>
            <a:r>
              <a:rPr lang="en-US" sz="2400" dirty="0"/>
              <a:t>Fellowships/assistantships are </a:t>
            </a:r>
            <a:r>
              <a:rPr lang="en-US" sz="2400" u="sng" dirty="0"/>
              <a:t>not</a:t>
            </a:r>
            <a:r>
              <a:rPr lang="en-US" sz="2400" dirty="0"/>
              <a:t> taxable if used for </a:t>
            </a:r>
            <a:r>
              <a:rPr lang="en-US" sz="2400" u="sng" dirty="0"/>
              <a:t>qualified</a:t>
            </a:r>
            <a:r>
              <a:rPr lang="en-US" sz="2400" dirty="0"/>
              <a:t> expenditures.</a:t>
            </a:r>
          </a:p>
          <a:p>
            <a:pPr lvl="2">
              <a:buFont typeface="Arial" panose="020B0604020202020204" pitchFamily="34" charset="0"/>
              <a:buChar char="•"/>
            </a:pPr>
            <a:r>
              <a:rPr lang="en-US" sz="1900" b="1" dirty="0"/>
              <a:t>Qualified</a:t>
            </a:r>
            <a:r>
              <a:rPr lang="en-US" sz="1900" dirty="0"/>
              <a:t> expenditures – candidate for degree and amount used for tuition or fees, books, supplies and equipment required for courses</a:t>
            </a:r>
          </a:p>
          <a:p>
            <a:pPr>
              <a:buFont typeface="Wingdings" panose="05000000000000000000" pitchFamily="2" charset="2"/>
              <a:buChar char="§"/>
            </a:pPr>
            <a:r>
              <a:rPr lang="en-US" sz="2400" dirty="0"/>
              <a:t>Fellowships/assistantships </a:t>
            </a:r>
            <a:r>
              <a:rPr lang="en-US" sz="2400" u="sng" dirty="0"/>
              <a:t>are</a:t>
            </a:r>
            <a:r>
              <a:rPr lang="en-US" sz="2400" dirty="0"/>
              <a:t> taxable if used for </a:t>
            </a:r>
            <a:r>
              <a:rPr lang="en-US" sz="2400" u="sng" dirty="0"/>
              <a:t>non-qualified</a:t>
            </a:r>
            <a:r>
              <a:rPr lang="en-US" sz="2400" dirty="0"/>
              <a:t> expenditures.</a:t>
            </a:r>
          </a:p>
          <a:p>
            <a:pPr lvl="2">
              <a:buFont typeface="Arial" panose="020B0604020202020204" pitchFamily="34" charset="0"/>
              <a:buChar char="•"/>
            </a:pPr>
            <a:r>
              <a:rPr lang="en-US" sz="1900" b="1" dirty="0"/>
              <a:t>Nonqualified</a:t>
            </a:r>
            <a:r>
              <a:rPr lang="en-US" sz="1900" dirty="0"/>
              <a:t> expenditures – amounts used for room, board, travel, equipment, living expenses not required as part of education</a:t>
            </a:r>
          </a:p>
          <a:p>
            <a:pPr>
              <a:buFont typeface="Wingdings" panose="05000000000000000000" pitchFamily="2" charset="2"/>
              <a:buChar char="§"/>
            </a:pPr>
            <a:r>
              <a:rPr lang="en-US" sz="2400" dirty="0"/>
              <a:t>Any tuition support that you are receiving is in addition to your 6000/6002 fellowship/assistantship position (and would already be considered a qualified nontaxable expense).  </a:t>
            </a:r>
          </a:p>
          <a:p>
            <a:r>
              <a:rPr lang="en-US" sz="2400" dirty="0"/>
              <a:t>You will receive a letter from the University in January 2024 which provides your total fellowships/assistantships for the 2023 calendar year.</a:t>
            </a:r>
          </a:p>
          <a:p>
            <a:pPr lvl="2">
              <a:buFont typeface="Arial" panose="020B0604020202020204" pitchFamily="34" charset="0"/>
              <a:buChar char="•"/>
            </a:pPr>
            <a:r>
              <a:rPr lang="en-US" sz="1900" dirty="0"/>
              <a:t>Letter is for informational purposes and is not required to be filed with the IRS or NYS Dept of Tax when you file your 2023 tax return.</a:t>
            </a:r>
          </a:p>
          <a:p>
            <a:pPr lvl="2">
              <a:buFont typeface="Arial" panose="020B0604020202020204" pitchFamily="34" charset="0"/>
              <a:buChar char="•"/>
            </a:pPr>
            <a:r>
              <a:rPr lang="en-US" sz="1900" dirty="0"/>
              <a:t>Letter should be saved and kept as support for taxable amount of fellowship/assistantship that you report on your 2023 tax return.</a:t>
            </a:r>
          </a:p>
          <a:p>
            <a:endParaRPr lang="en-US" sz="2000" dirty="0"/>
          </a:p>
        </p:txBody>
      </p:sp>
    </p:spTree>
    <p:extLst>
      <p:ext uri="{BB962C8B-B14F-4D97-AF65-F5344CB8AC3E}">
        <p14:creationId xmlns:p14="http://schemas.microsoft.com/office/powerpoint/2010/main" val="2931698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Tax Reporting for Fellowships/Assistantships: U.S. Citizens, Permanent Residents and Resident Aliens for Tax Purposes</a:t>
            </a:r>
          </a:p>
        </p:txBody>
      </p:sp>
      <p:sp>
        <p:nvSpPr>
          <p:cNvPr id="3" name="Content Placeholder 2"/>
          <p:cNvSpPr>
            <a:spLocks noGrp="1"/>
          </p:cNvSpPr>
          <p:nvPr>
            <p:ph idx="1"/>
          </p:nvPr>
        </p:nvSpPr>
        <p:spPr>
          <a:xfrm>
            <a:off x="307253" y="1628079"/>
            <a:ext cx="8836747" cy="4650058"/>
          </a:xfrm>
        </p:spPr>
        <p:txBody>
          <a:bodyPr>
            <a:normAutofit fontScale="85000" lnSpcReduction="20000"/>
          </a:bodyPr>
          <a:lstStyle/>
          <a:p>
            <a:r>
              <a:rPr lang="en-US" sz="2400" b="1" dirty="0"/>
              <a:t>Example </a:t>
            </a:r>
          </a:p>
          <a:p>
            <a:pPr marL="0" indent="0">
              <a:buNone/>
            </a:pPr>
            <a:endParaRPr lang="en-US" sz="2000" dirty="0"/>
          </a:p>
          <a:p>
            <a:pPr marL="0" indent="0">
              <a:buNone/>
            </a:pPr>
            <a:r>
              <a:rPr lang="en-US" sz="2400" dirty="0"/>
              <a:t>Scott is a PhD candidate receiving 100% tuition support from the University. In addition, he was awarded an assistantship (6002 job code) of $30,000 for the 2023-24 academic year. His cost of books and equipment required for and paid in 2023 for his classes is $1,000.  How much of the $30,000 is taxable for 2023?</a:t>
            </a:r>
          </a:p>
          <a:p>
            <a:pPr marL="0" indent="0">
              <a:buNone/>
            </a:pPr>
            <a:endParaRPr lang="en-US" sz="2400" dirty="0"/>
          </a:p>
          <a:p>
            <a:pPr marL="0" indent="0">
              <a:buNone/>
            </a:pPr>
            <a:r>
              <a:rPr lang="en-US" sz="2400" u="sng" dirty="0"/>
              <a:t>Calendar Year 2023</a:t>
            </a:r>
          </a:p>
          <a:p>
            <a:pPr marL="0" indent="0">
              <a:buNone/>
            </a:pPr>
            <a:r>
              <a:rPr lang="en-US" sz="2400" dirty="0"/>
              <a:t>Assistantship payments received in 2023 - $15,000</a:t>
            </a:r>
          </a:p>
          <a:p>
            <a:pPr marL="0" indent="0">
              <a:buNone/>
            </a:pPr>
            <a:r>
              <a:rPr lang="en-US" sz="2400" dirty="0"/>
              <a:t>Cost of books/equipment required for and paid in 2023 for his 2023 classes - $1,000</a:t>
            </a:r>
          </a:p>
          <a:p>
            <a:pPr marL="0" indent="0">
              <a:buNone/>
            </a:pPr>
            <a:r>
              <a:rPr lang="en-US" sz="2400" dirty="0"/>
              <a:t>$14,000 - should be reported as taxable income from his 6002 assistantship on Scott’s 2023 tax return ($15,000 less $1,000)**</a:t>
            </a:r>
          </a:p>
          <a:p>
            <a:pPr marL="0" indent="0">
              <a:buNone/>
            </a:pPr>
            <a:endParaRPr lang="en-US" sz="2400" dirty="0"/>
          </a:p>
          <a:p>
            <a:pPr marL="0" indent="0">
              <a:buNone/>
            </a:pPr>
            <a:r>
              <a:rPr lang="en-US" sz="2400" dirty="0"/>
              <a:t>** To support this amount on his 2023 return, Scott should keep his fellowship letter from the University (received in January 2024), receipts and course information that lists required books/equipment.</a:t>
            </a:r>
          </a:p>
          <a:p>
            <a:endParaRPr lang="en-US" sz="2000" dirty="0"/>
          </a:p>
        </p:txBody>
      </p:sp>
    </p:spTree>
    <p:extLst>
      <p:ext uri="{BB962C8B-B14F-4D97-AF65-F5344CB8AC3E}">
        <p14:creationId xmlns:p14="http://schemas.microsoft.com/office/powerpoint/2010/main" val="607393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Tax Reporting for Fellowships/Assistantships: U.S. Citizens, Permanent Residents and Resident Aliens for Tax Purposes</a:t>
            </a:r>
          </a:p>
        </p:txBody>
      </p:sp>
      <p:sp>
        <p:nvSpPr>
          <p:cNvPr id="3" name="Content Placeholder 2"/>
          <p:cNvSpPr>
            <a:spLocks noGrp="1"/>
          </p:cNvSpPr>
          <p:nvPr>
            <p:ph idx="1"/>
          </p:nvPr>
        </p:nvSpPr>
        <p:spPr>
          <a:xfrm>
            <a:off x="0" y="1938679"/>
            <a:ext cx="8932243" cy="4737348"/>
          </a:xfrm>
        </p:spPr>
        <p:txBody>
          <a:bodyPr/>
          <a:lstStyle/>
          <a:p>
            <a:r>
              <a:rPr lang="en-US" sz="2200" dirty="0"/>
              <a:t>Because fellowships/assistantships (job codes 6000,6002) used for nonqualified expenditures are taxable income but not subject to withholding by the University, you </a:t>
            </a:r>
            <a:r>
              <a:rPr lang="en-US" sz="2200" b="1" dirty="0"/>
              <a:t>may</a:t>
            </a:r>
            <a:r>
              <a:rPr lang="en-US" sz="2200" dirty="0"/>
              <a:t> be required to make estimated tax payments with the IRS and/or the NYS </a:t>
            </a:r>
            <a:r>
              <a:rPr lang="en-US" sz="2200" dirty="0" err="1"/>
              <a:t>Dept</a:t>
            </a:r>
            <a:r>
              <a:rPr lang="en-US" sz="2200" dirty="0"/>
              <a:t> of Tax (if you are a NY state resident).</a:t>
            </a:r>
          </a:p>
          <a:p>
            <a:endParaRPr lang="en-US" sz="800" dirty="0"/>
          </a:p>
          <a:p>
            <a:pPr marL="342900" lvl="1" indent="-342900"/>
            <a:r>
              <a:rPr lang="en-US" sz="2200" dirty="0"/>
              <a:t>The IRS and NYS require that income taxes be paid as you earn or receive income during the year, either through withholding or estimated tax payments.  Estimated tax payments are due quarterly.  You are always allowed to “pre-pay” your tax liability that would otherwise be due each quarter.  Otherwise, equal installments.</a:t>
            </a:r>
          </a:p>
          <a:p>
            <a:pPr marL="742950" lvl="2" indent="-342900">
              <a:buFont typeface="Arial" panose="020B0604020202020204" pitchFamily="34" charset="0"/>
              <a:buChar char="•"/>
            </a:pPr>
            <a:endParaRPr lang="en-US" dirty="0"/>
          </a:p>
          <a:p>
            <a:endParaRPr lang="en-US" sz="2000" dirty="0"/>
          </a:p>
        </p:txBody>
      </p:sp>
    </p:spTree>
    <p:extLst>
      <p:ext uri="{BB962C8B-B14F-4D97-AF65-F5344CB8AC3E}">
        <p14:creationId xmlns:p14="http://schemas.microsoft.com/office/powerpoint/2010/main" val="3908733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734" y="313832"/>
            <a:ext cx="7772400" cy="660935"/>
          </a:xfrm>
        </p:spPr>
        <p:txBody>
          <a:bodyPr/>
          <a:lstStyle/>
          <a:p>
            <a:r>
              <a:rPr lang="en-US" sz="2800" b="1" dirty="0"/>
              <a:t>Resident Aliens for Tax Purposes</a:t>
            </a:r>
          </a:p>
        </p:txBody>
      </p:sp>
      <p:sp>
        <p:nvSpPr>
          <p:cNvPr id="3" name="Content Placeholder 2"/>
          <p:cNvSpPr>
            <a:spLocks noGrp="1"/>
          </p:cNvSpPr>
          <p:nvPr>
            <p:ph idx="1"/>
          </p:nvPr>
        </p:nvSpPr>
        <p:spPr>
          <a:xfrm>
            <a:off x="239875" y="974767"/>
            <a:ext cx="8836747" cy="5034011"/>
          </a:xfrm>
        </p:spPr>
        <p:txBody>
          <a:bodyPr/>
          <a:lstStyle/>
          <a:p>
            <a:r>
              <a:rPr lang="en-US" sz="2400" dirty="0"/>
              <a:t>Resident aliens for tax purposes are generally treated the same as U.S. citizens.</a:t>
            </a:r>
          </a:p>
          <a:p>
            <a:r>
              <a:rPr lang="en-US" sz="2400" dirty="0"/>
              <a:t>However, certain countries have treaty provisions that apply to students even after they become resident aliens for U.S. tax purposes.</a:t>
            </a:r>
          </a:p>
          <a:p>
            <a:pPr>
              <a:spcBef>
                <a:spcPts val="0"/>
              </a:spcBef>
            </a:pPr>
            <a:r>
              <a:rPr lang="en-US" sz="2400" dirty="0"/>
              <a:t>A non-resident alien who is on a student visa (F, J, M or Q) from </a:t>
            </a:r>
            <a:r>
              <a:rPr lang="en-US" sz="2400" b="1" dirty="0"/>
              <a:t>China*, Germany, Luxembourg or Pakistan</a:t>
            </a:r>
            <a:r>
              <a:rPr lang="en-US" sz="2400" dirty="0"/>
              <a:t> may continue to claim tax treaty benefits with respect to their non-service fellowship/assistantship payments </a:t>
            </a:r>
            <a:r>
              <a:rPr lang="en-US" sz="2400" b="1" i="1" dirty="0"/>
              <a:t>even after</a:t>
            </a:r>
            <a:r>
              <a:rPr lang="en-US" sz="2400" dirty="0"/>
              <a:t> they become a resident alien for tax purposes (so </a:t>
            </a:r>
            <a:r>
              <a:rPr lang="en-US" sz="2400" b="1" u="sng" dirty="0"/>
              <a:t>NOT</a:t>
            </a:r>
            <a:r>
              <a:rPr lang="en-US" sz="2400" dirty="0"/>
              <a:t> required to pay estimated income taxes).</a:t>
            </a:r>
          </a:p>
          <a:p>
            <a:pPr marL="0" indent="0">
              <a:spcBef>
                <a:spcPts val="0"/>
              </a:spcBef>
              <a:buNone/>
            </a:pPr>
            <a:r>
              <a:rPr lang="en-US" sz="2400" b="1" dirty="0"/>
              <a:t>     * </a:t>
            </a:r>
            <a:r>
              <a:rPr lang="en-US" sz="2000" b="1" dirty="0"/>
              <a:t>Tax treaty with China does </a:t>
            </a:r>
            <a:r>
              <a:rPr lang="en-US" sz="2000" b="1" u="sng" dirty="0"/>
              <a:t>not</a:t>
            </a:r>
            <a:r>
              <a:rPr lang="en-US" sz="2000" b="1" dirty="0"/>
              <a:t> include Hong Kong or Taiwan residents</a:t>
            </a:r>
            <a:endParaRPr lang="en-US" sz="2000" dirty="0"/>
          </a:p>
          <a:p>
            <a:r>
              <a:rPr lang="en-US" sz="2400" dirty="0"/>
              <a:t>Generally, in order to continue to claim tax treaty benefits, the student must still be in the process of obtaining their degree.</a:t>
            </a:r>
          </a:p>
          <a:p>
            <a:pPr marL="457200" lvl="1" indent="0">
              <a:buNone/>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457200" lvl="1" indent="0">
              <a:buNone/>
            </a:pPr>
            <a:endParaRPr lang="en-US" sz="2000" dirty="0"/>
          </a:p>
          <a:p>
            <a:pPr marL="914400" lvl="2" indent="0">
              <a:buNone/>
            </a:pPr>
            <a:endParaRPr lang="en-US" sz="1600" dirty="0"/>
          </a:p>
        </p:txBody>
      </p:sp>
    </p:spTree>
    <p:extLst>
      <p:ext uri="{BB962C8B-B14F-4D97-AF65-F5344CB8AC3E}">
        <p14:creationId xmlns:p14="http://schemas.microsoft.com/office/powerpoint/2010/main" val="3008012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Resident Aliens for Tax Purposes</a:t>
            </a:r>
          </a:p>
        </p:txBody>
      </p:sp>
      <p:sp>
        <p:nvSpPr>
          <p:cNvPr id="3" name="Content Placeholder 2"/>
          <p:cNvSpPr>
            <a:spLocks noGrp="1"/>
          </p:cNvSpPr>
          <p:nvPr>
            <p:ph idx="1"/>
          </p:nvPr>
        </p:nvSpPr>
        <p:spPr>
          <a:xfrm>
            <a:off x="162873" y="1348740"/>
            <a:ext cx="8836747" cy="4772926"/>
          </a:xfrm>
        </p:spPr>
        <p:txBody>
          <a:bodyPr/>
          <a:lstStyle/>
          <a:p>
            <a:r>
              <a:rPr lang="en-US" sz="2400" dirty="0"/>
              <a:t>You must file a U.S. tax return and Form 8833, </a:t>
            </a:r>
            <a:r>
              <a:rPr lang="en-US" sz="2400" b="1" dirty="0">
                <a:hlinkClick r:id="rId3"/>
              </a:rPr>
              <a:t>Treaty-Based Return Position Disclosure Under Section 6114 or 7701(b)</a:t>
            </a:r>
            <a:r>
              <a:rPr lang="en-US" sz="2400" dirty="0"/>
              <a:t>, if you are a resident alien for tax purposes and claiming tax treaty benefits on your non-service fellowship/assistantship payments. There is no additional documentation that you are required to provide to the University. </a:t>
            </a:r>
          </a:p>
          <a:p>
            <a:endParaRPr lang="en-US" sz="2400" b="1" i="1" dirty="0"/>
          </a:p>
          <a:p>
            <a:r>
              <a:rPr lang="en-US" sz="2400" dirty="0"/>
              <a:t>You will not receive a Form 1042-S for your fellowship / assistantship payments after you have become a resident alien for tax purposes.</a:t>
            </a:r>
          </a:p>
          <a:p>
            <a:pPr marL="914400" lvl="1" indent="-457200">
              <a:buFont typeface="+mj-lt"/>
              <a:buAutoNum type="arabicPeriod"/>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457200" lvl="1" indent="0">
              <a:buNone/>
            </a:pPr>
            <a:endParaRPr lang="en-US" sz="2000" dirty="0"/>
          </a:p>
          <a:p>
            <a:pPr marL="914400" lvl="2" indent="0">
              <a:buNone/>
            </a:pPr>
            <a:endParaRPr lang="en-US" sz="1600" dirty="0"/>
          </a:p>
        </p:txBody>
      </p:sp>
    </p:spTree>
    <p:extLst>
      <p:ext uri="{BB962C8B-B14F-4D97-AF65-F5344CB8AC3E}">
        <p14:creationId xmlns:p14="http://schemas.microsoft.com/office/powerpoint/2010/main" val="1354538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400" dirty="0"/>
              <a:t>Calculating &amp; Paying Your Estimated Tax Payments</a:t>
            </a:r>
          </a:p>
          <a:p>
            <a:endParaRPr lang="en-US" dirty="0"/>
          </a:p>
        </p:txBody>
      </p:sp>
    </p:spTree>
    <p:extLst>
      <p:ext uri="{BB962C8B-B14F-4D97-AF65-F5344CB8AC3E}">
        <p14:creationId xmlns:p14="http://schemas.microsoft.com/office/powerpoint/2010/main" val="2886541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Calculating Taxable Income &amp; Tax</a:t>
            </a:r>
          </a:p>
        </p:txBody>
      </p:sp>
      <p:sp>
        <p:nvSpPr>
          <p:cNvPr id="3" name="Content Placeholder 2"/>
          <p:cNvSpPr>
            <a:spLocks noGrp="1"/>
          </p:cNvSpPr>
          <p:nvPr>
            <p:ph idx="1"/>
          </p:nvPr>
        </p:nvSpPr>
        <p:spPr>
          <a:xfrm>
            <a:off x="162873" y="1348740"/>
            <a:ext cx="8836747" cy="4697128"/>
          </a:xfrm>
        </p:spPr>
        <p:txBody>
          <a:bodyPr/>
          <a:lstStyle/>
          <a:p>
            <a:r>
              <a:rPr lang="en-US" sz="2200" dirty="0"/>
              <a:t>How much tax you need to pay to the IRS and NYS in estimated tax payments depends on your </a:t>
            </a:r>
            <a:r>
              <a:rPr lang="en-US" sz="2200" u="sng" dirty="0"/>
              <a:t>total</a:t>
            </a:r>
            <a:r>
              <a:rPr lang="en-US" sz="2200" dirty="0"/>
              <a:t> estimated taxable income and tax withholdings for the current year</a:t>
            </a:r>
          </a:p>
          <a:p>
            <a:r>
              <a:rPr lang="en-US" sz="2200" dirty="0"/>
              <a:t>Your total taxable income and tax liability depends on your personal tax situation</a:t>
            </a:r>
          </a:p>
          <a:p>
            <a:r>
              <a:rPr lang="en-US" sz="2200" dirty="0"/>
              <a:t>IRS and NYS income tax liability varies by person and depends on:</a:t>
            </a:r>
          </a:p>
          <a:p>
            <a:pPr marL="742950" lvl="2" indent="-342900">
              <a:buFont typeface="Arial" panose="020B0604020202020204" pitchFamily="34" charset="0"/>
              <a:buChar char="•"/>
            </a:pPr>
            <a:r>
              <a:rPr lang="en-US" sz="2000" dirty="0"/>
              <a:t>Filing status (Single, Married, Head of Household)</a:t>
            </a:r>
          </a:p>
          <a:p>
            <a:pPr marL="742950" lvl="2" indent="-342900">
              <a:buFont typeface="Arial" panose="020B0604020202020204" pitchFamily="34" charset="0"/>
              <a:buChar char="•"/>
            </a:pPr>
            <a:r>
              <a:rPr lang="en-US" sz="2000" dirty="0"/>
              <a:t>Spouse’s income</a:t>
            </a:r>
          </a:p>
          <a:p>
            <a:pPr marL="742950" lvl="2" indent="-342900">
              <a:buFont typeface="Arial" panose="020B0604020202020204" pitchFamily="34" charset="0"/>
              <a:buChar char="•"/>
            </a:pPr>
            <a:r>
              <a:rPr lang="en-US" sz="2000" dirty="0"/>
              <a:t>Can you be claimed as a dependent on another person’s tax return?</a:t>
            </a:r>
          </a:p>
          <a:p>
            <a:pPr marL="742950" lvl="2" indent="-342900">
              <a:buFont typeface="Arial" panose="020B0604020202020204" pitchFamily="34" charset="0"/>
              <a:buChar char="•"/>
            </a:pPr>
            <a:r>
              <a:rPr lang="en-US" sz="2000" dirty="0"/>
              <a:t>Do you have taxable income from sources outside of the University?</a:t>
            </a:r>
          </a:p>
          <a:p>
            <a:pPr marL="1200150" lvl="3" indent="-342900">
              <a:buFont typeface="Arial" panose="020B0604020202020204" pitchFamily="34" charset="0"/>
              <a:buChar char="•"/>
            </a:pPr>
            <a:r>
              <a:rPr lang="en-US" dirty="0"/>
              <a:t>Off-campus job</a:t>
            </a:r>
          </a:p>
          <a:p>
            <a:pPr marL="1200150" lvl="3" indent="-342900">
              <a:buFont typeface="Arial" panose="020B0604020202020204" pitchFamily="34" charset="0"/>
              <a:buChar char="•"/>
            </a:pPr>
            <a:r>
              <a:rPr lang="en-US" dirty="0"/>
              <a:t>Interest/dividend/capital gain income</a:t>
            </a:r>
          </a:p>
          <a:p>
            <a:endParaRPr lang="en-US" sz="2400" dirty="0"/>
          </a:p>
          <a:p>
            <a:pPr marL="742950" lvl="2" indent="-342900">
              <a:buFont typeface="Arial" panose="020B0604020202020204" pitchFamily="34" charset="0"/>
              <a:buChar char="•"/>
            </a:pPr>
            <a:endParaRPr lang="en-US" dirty="0"/>
          </a:p>
          <a:p>
            <a:endParaRPr lang="en-US" sz="2000" dirty="0"/>
          </a:p>
        </p:txBody>
      </p:sp>
    </p:spTree>
    <p:extLst>
      <p:ext uri="{BB962C8B-B14F-4D97-AF65-F5344CB8AC3E}">
        <p14:creationId xmlns:p14="http://schemas.microsoft.com/office/powerpoint/2010/main" val="3129529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Taxable Income Differs Between IRS and State</a:t>
            </a:r>
          </a:p>
        </p:txBody>
      </p:sp>
      <p:sp>
        <p:nvSpPr>
          <p:cNvPr id="3" name="Content Placeholder 2"/>
          <p:cNvSpPr>
            <a:spLocks noGrp="1"/>
          </p:cNvSpPr>
          <p:nvPr>
            <p:ph idx="1"/>
          </p:nvPr>
        </p:nvSpPr>
        <p:spPr>
          <a:xfrm>
            <a:off x="162873" y="1463041"/>
            <a:ext cx="8836747" cy="4697128"/>
          </a:xfrm>
        </p:spPr>
        <p:txBody>
          <a:bodyPr/>
          <a:lstStyle/>
          <a:p>
            <a:r>
              <a:rPr lang="en-US" sz="2400" dirty="0"/>
              <a:t>If you cannot be claimed as a dependent on another person’s return, you can take the standard deduction in determining your income subject to tax.</a:t>
            </a:r>
          </a:p>
          <a:p>
            <a:r>
              <a:rPr lang="en-US" sz="2400" dirty="0"/>
              <a:t>The standard deduction for IRS purposes is different than the standard deduction for state purposes.  For 2023:</a:t>
            </a:r>
          </a:p>
          <a:p>
            <a:pPr lvl="1">
              <a:buFont typeface="Arial" panose="020B0604020202020204" pitchFamily="34" charset="0"/>
              <a:buChar char="•"/>
            </a:pPr>
            <a:r>
              <a:rPr lang="en-US" sz="2000" dirty="0"/>
              <a:t>For IRS – if filing status is single:  $13,850 </a:t>
            </a:r>
          </a:p>
          <a:p>
            <a:pPr lvl="1">
              <a:buFont typeface="Arial" panose="020B0604020202020204" pitchFamily="34" charset="0"/>
              <a:buChar char="•"/>
            </a:pPr>
            <a:r>
              <a:rPr lang="en-US" sz="2000" dirty="0"/>
              <a:t>For NYS – if filing status is single:  $8,000</a:t>
            </a:r>
          </a:p>
          <a:p>
            <a:pPr marL="342900" lvl="1" indent="-342900">
              <a:buFont typeface="Wingdings" panose="05000000000000000000" pitchFamily="2" charset="2"/>
              <a:buChar char="§"/>
            </a:pPr>
            <a:r>
              <a:rPr lang="en-US" sz="2400" dirty="0"/>
              <a:t>There are different credits and deductions allowed for federal income tax purposes versus state income tax purposes. Availability of credits/deductions based on your personal tax situation.</a:t>
            </a:r>
          </a:p>
          <a:p>
            <a:endParaRPr lang="en-US" sz="2000" dirty="0"/>
          </a:p>
        </p:txBody>
      </p:sp>
    </p:spTree>
    <p:extLst>
      <p:ext uri="{BB962C8B-B14F-4D97-AF65-F5344CB8AC3E}">
        <p14:creationId xmlns:p14="http://schemas.microsoft.com/office/powerpoint/2010/main" val="3935957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Estimated Tax Payment Due Dates</a:t>
            </a:r>
          </a:p>
        </p:txBody>
      </p:sp>
      <p:sp>
        <p:nvSpPr>
          <p:cNvPr id="3" name="Content Placeholder 2"/>
          <p:cNvSpPr>
            <a:spLocks noGrp="1"/>
          </p:cNvSpPr>
          <p:nvPr>
            <p:ph idx="1"/>
          </p:nvPr>
        </p:nvSpPr>
        <p:spPr>
          <a:xfrm>
            <a:off x="162873" y="1350802"/>
            <a:ext cx="8836747" cy="4818991"/>
          </a:xfrm>
        </p:spPr>
        <p:txBody>
          <a:bodyPr/>
          <a:lstStyle/>
          <a:p>
            <a:pPr marL="0" indent="0">
              <a:buNone/>
            </a:pPr>
            <a:endParaRPr lang="en-US" sz="2000" dirty="0"/>
          </a:p>
          <a:p>
            <a:pPr marL="0" indent="0">
              <a:buNone/>
            </a:pPr>
            <a:r>
              <a:rPr lang="en-US" sz="2000" dirty="0"/>
              <a:t>ESTIMATED TAX DUE DATES FOR 2023</a:t>
            </a:r>
          </a:p>
          <a:p>
            <a:pPr marL="0" indent="0">
              <a:buNone/>
            </a:pPr>
            <a:r>
              <a:rPr lang="en-US" sz="2000" dirty="0"/>
              <a:t>	</a:t>
            </a:r>
            <a:r>
              <a:rPr lang="en-US" sz="2000" strike="sngStrike" dirty="0"/>
              <a:t>Quarter 1 – April 18, 2023</a:t>
            </a:r>
          </a:p>
          <a:p>
            <a:pPr marL="0" indent="0">
              <a:buNone/>
            </a:pPr>
            <a:r>
              <a:rPr lang="en-US" sz="2000" dirty="0"/>
              <a:t>	</a:t>
            </a:r>
            <a:r>
              <a:rPr lang="en-US" sz="2000" strike="sngStrike" dirty="0"/>
              <a:t>Quarter 2 – June 15, 2023</a:t>
            </a:r>
          </a:p>
          <a:p>
            <a:pPr marL="0" indent="0">
              <a:buNone/>
            </a:pPr>
            <a:r>
              <a:rPr lang="en-US" sz="2000" dirty="0"/>
              <a:t>	Quarter 3 – September 15, 2023</a:t>
            </a:r>
          </a:p>
          <a:p>
            <a:pPr marL="0" indent="0">
              <a:buNone/>
            </a:pPr>
            <a:r>
              <a:rPr lang="en-US" sz="2000" dirty="0"/>
              <a:t>	Quarter 4 – January 16, 2024</a:t>
            </a:r>
          </a:p>
          <a:p>
            <a:pPr marL="0" indent="0">
              <a:buNone/>
            </a:pPr>
            <a:endParaRPr lang="en-US" sz="2000" dirty="0"/>
          </a:p>
          <a:p>
            <a:pPr marL="0" indent="0">
              <a:buNone/>
            </a:pPr>
            <a:r>
              <a:rPr lang="en-US" sz="2000" dirty="0"/>
              <a:t>ESTIMATED TAX DUE DATES FOR 2024</a:t>
            </a:r>
          </a:p>
          <a:p>
            <a:pPr marL="0" indent="0">
              <a:buNone/>
            </a:pPr>
            <a:r>
              <a:rPr lang="en-US" sz="2000" dirty="0"/>
              <a:t>	Quarter 1 – April 15, 2024</a:t>
            </a:r>
          </a:p>
          <a:p>
            <a:pPr marL="0" indent="0">
              <a:buNone/>
            </a:pPr>
            <a:r>
              <a:rPr lang="en-US" sz="2000" dirty="0"/>
              <a:t>	Quarter 2 – June 17, 2024</a:t>
            </a:r>
          </a:p>
          <a:p>
            <a:pPr marL="0" indent="0">
              <a:buNone/>
            </a:pPr>
            <a:r>
              <a:rPr lang="en-US" sz="2000" dirty="0"/>
              <a:t>	Quarter 3 – September 16, 2024</a:t>
            </a:r>
          </a:p>
          <a:p>
            <a:pPr marL="0" indent="0">
              <a:buNone/>
            </a:pPr>
            <a:r>
              <a:rPr lang="en-US" sz="2000" dirty="0"/>
              <a:t>	Quarter 4 – January 15, 2025</a:t>
            </a:r>
          </a:p>
          <a:p>
            <a:pPr marL="0" indent="0">
              <a:buNone/>
            </a:pPr>
            <a:endParaRPr lang="en-US" sz="2000" dirty="0"/>
          </a:p>
          <a:p>
            <a:pPr marL="457200" lvl="1" indent="0">
              <a:buNone/>
            </a:pPr>
            <a:endParaRPr lang="en-US" sz="2000" dirty="0"/>
          </a:p>
          <a:p>
            <a:pPr marL="914400" lvl="2" indent="0">
              <a:buNone/>
            </a:pPr>
            <a:endParaRPr lang="en-US" sz="1600" dirty="0"/>
          </a:p>
        </p:txBody>
      </p:sp>
    </p:spTree>
    <p:extLst>
      <p:ext uri="{BB962C8B-B14F-4D97-AF65-F5344CB8AC3E}">
        <p14:creationId xmlns:p14="http://schemas.microsoft.com/office/powerpoint/2010/main" val="3008557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Penalty for Not Making Estimated Tax Payments</a:t>
            </a:r>
          </a:p>
        </p:txBody>
      </p:sp>
      <p:sp>
        <p:nvSpPr>
          <p:cNvPr id="3" name="Content Placeholder 2"/>
          <p:cNvSpPr>
            <a:spLocks noGrp="1"/>
          </p:cNvSpPr>
          <p:nvPr>
            <p:ph idx="1"/>
          </p:nvPr>
        </p:nvSpPr>
        <p:spPr>
          <a:xfrm>
            <a:off x="162873" y="1397287"/>
            <a:ext cx="8836747" cy="4390837"/>
          </a:xfrm>
        </p:spPr>
        <p:txBody>
          <a:bodyPr/>
          <a:lstStyle/>
          <a:p>
            <a:r>
              <a:rPr lang="en-US" sz="2400" dirty="0"/>
              <a:t>You are subject to a penalty for not making 2023 quarterly estimated tax payments to the IRS/NY state if:</a:t>
            </a:r>
          </a:p>
          <a:p>
            <a:pPr marL="800100" lvl="1" indent="-342900">
              <a:buFont typeface="+mj-lt"/>
              <a:buAutoNum type="arabicPeriod"/>
            </a:pPr>
            <a:r>
              <a:rPr lang="en-US" sz="2000" dirty="0"/>
              <a:t>You owe $1,000 or more in tax ($300 or more for NY) when you file your 2023 return in 2024 (after subtracting withholding that you had, overpayments from the prior year, and any estimated taxes that you made), </a:t>
            </a:r>
            <a:r>
              <a:rPr lang="en-US" sz="2000" b="1" dirty="0"/>
              <a:t>AND</a:t>
            </a:r>
          </a:p>
          <a:p>
            <a:pPr marL="800100" lvl="1" indent="-342900">
              <a:buFont typeface="+mj-lt"/>
              <a:buAutoNum type="arabicPeriod"/>
            </a:pPr>
            <a:r>
              <a:rPr lang="en-US" sz="2000" dirty="0"/>
              <a:t>Your withholding/estimated payments are less than the smaller of:</a:t>
            </a:r>
          </a:p>
          <a:p>
            <a:pPr marL="1314450" lvl="2" indent="-457200">
              <a:buAutoNum type="alphaLcPeriod"/>
            </a:pPr>
            <a:r>
              <a:rPr lang="en-US" sz="2000" dirty="0"/>
              <a:t>90% of the tax on your 2023 return, or </a:t>
            </a:r>
          </a:p>
          <a:p>
            <a:pPr marL="1314450" lvl="2" indent="-457200">
              <a:buAutoNum type="alphaLcPeriod"/>
            </a:pPr>
            <a:r>
              <a:rPr lang="en-US" sz="2000" dirty="0"/>
              <a:t>100% of the tax on your 2022 return. </a:t>
            </a:r>
          </a:p>
          <a:p>
            <a:pPr marL="1200150" lvl="2" indent="-342900">
              <a:buFont typeface="+mj-lt"/>
              <a:buAutoNum type="arabicPeriod"/>
            </a:pPr>
            <a:endParaRPr lang="en-US" sz="1600" dirty="0"/>
          </a:p>
          <a:p>
            <a:pPr marL="1200150" lvl="3" indent="-342900">
              <a:buFont typeface="Arial" panose="020B0604020202020204" pitchFamily="34" charset="0"/>
              <a:buChar char="•"/>
            </a:pPr>
            <a:r>
              <a:rPr lang="en-US" dirty="0"/>
              <a:t>Safe Harbor – For 2023 estimated tax payments, pay the tax on your 2022 return (from Form 1040) equally over the 4 quarterly payment dates (or all up front).</a:t>
            </a:r>
          </a:p>
        </p:txBody>
      </p:sp>
    </p:spTree>
    <p:extLst>
      <p:ext uri="{BB962C8B-B14F-4D97-AF65-F5344CB8AC3E}">
        <p14:creationId xmlns:p14="http://schemas.microsoft.com/office/powerpoint/2010/main" val="1201565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74" y="1709195"/>
            <a:ext cx="7772400" cy="1601164"/>
          </a:xfrm>
        </p:spPr>
        <p:txBody>
          <a:bodyPr/>
          <a:lstStyle/>
          <a:p>
            <a:r>
              <a:rPr lang="en-US" dirty="0"/>
              <a:t>Graduate Appointments </a:t>
            </a:r>
            <a:br>
              <a:rPr lang="en-US" dirty="0"/>
            </a:br>
            <a:r>
              <a:rPr lang="en-US" dirty="0"/>
              <a:t>at a Glance</a:t>
            </a:r>
          </a:p>
        </p:txBody>
      </p:sp>
    </p:spTree>
    <p:extLst>
      <p:ext uri="{BB962C8B-B14F-4D97-AF65-F5344CB8AC3E}">
        <p14:creationId xmlns:p14="http://schemas.microsoft.com/office/powerpoint/2010/main" val="993019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Resources</a:t>
            </a:r>
          </a:p>
        </p:txBody>
      </p:sp>
      <p:sp>
        <p:nvSpPr>
          <p:cNvPr id="3" name="Content Placeholder 2"/>
          <p:cNvSpPr>
            <a:spLocks noGrp="1"/>
          </p:cNvSpPr>
          <p:nvPr>
            <p:ph idx="1"/>
          </p:nvPr>
        </p:nvSpPr>
        <p:spPr>
          <a:xfrm>
            <a:off x="162873" y="1348740"/>
            <a:ext cx="8836747" cy="4358180"/>
          </a:xfrm>
        </p:spPr>
        <p:txBody>
          <a:bodyPr/>
          <a:lstStyle/>
          <a:p>
            <a:r>
              <a:rPr lang="en-US" sz="2400" dirty="0"/>
              <a:t>IRS and NYS Tax Resources for Calculating Quarterly Estimated Tax Payments</a:t>
            </a:r>
          </a:p>
          <a:p>
            <a:endParaRPr lang="en-US" sz="2400" dirty="0"/>
          </a:p>
          <a:p>
            <a:pPr lvl="1"/>
            <a:r>
              <a:rPr lang="en-US" sz="2000" dirty="0"/>
              <a:t>Refer to IRS and NYS Forms listed below (which include explanation of how to estimate quarterly amounts owed) and IRS Publication 505 (Tax Withholding and Estimated Tax), available at: </a:t>
            </a:r>
            <a:r>
              <a:rPr lang="en-US" sz="2000" dirty="0">
                <a:hlinkClick r:id="rId3"/>
              </a:rPr>
              <a:t>https://www.irs.gov/pub/irs-pdf/p505.pdf</a:t>
            </a:r>
            <a:endParaRPr lang="en-US" sz="2000" dirty="0"/>
          </a:p>
          <a:p>
            <a:pPr marL="457200" lvl="1" indent="0">
              <a:buNone/>
            </a:pPr>
            <a:endParaRPr lang="en-US" sz="2000" dirty="0"/>
          </a:p>
          <a:p>
            <a:pPr marL="1200150" lvl="3" indent="-342900">
              <a:buFont typeface="Arial" panose="020B0604020202020204" pitchFamily="34" charset="0"/>
              <a:buChar char="•"/>
            </a:pPr>
            <a:r>
              <a:rPr lang="en-US" dirty="0"/>
              <a:t>Federal – </a:t>
            </a:r>
            <a:r>
              <a:rPr lang="en-US" dirty="0">
                <a:hlinkClick r:id="rId4"/>
              </a:rPr>
              <a:t>IRS Form 1040-ES</a:t>
            </a:r>
            <a:endParaRPr lang="en-US" dirty="0"/>
          </a:p>
          <a:p>
            <a:pPr marL="1200150" lvl="3" indent="-342900">
              <a:buFont typeface="Arial" panose="020B0604020202020204" pitchFamily="34" charset="0"/>
              <a:buChar char="•"/>
            </a:pPr>
            <a:r>
              <a:rPr lang="en-US" dirty="0"/>
              <a:t>New York – </a:t>
            </a:r>
            <a:r>
              <a:rPr lang="en-US" dirty="0">
                <a:hlinkClick r:id="rId5"/>
              </a:rPr>
              <a:t>NY Form IT-2105</a:t>
            </a:r>
            <a:endParaRPr lang="en-US"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457200" lvl="1" indent="0">
              <a:buNone/>
            </a:pPr>
            <a:endParaRPr lang="en-US" sz="2000" dirty="0"/>
          </a:p>
          <a:p>
            <a:pPr marL="914400" lvl="2" indent="0">
              <a:buNone/>
            </a:pPr>
            <a:endParaRPr lang="en-US" sz="1600" dirty="0"/>
          </a:p>
        </p:txBody>
      </p:sp>
    </p:spTree>
    <p:extLst>
      <p:ext uri="{BB962C8B-B14F-4D97-AF65-F5344CB8AC3E}">
        <p14:creationId xmlns:p14="http://schemas.microsoft.com/office/powerpoint/2010/main" val="1801850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6097"/>
            <a:ext cx="7772400" cy="690880"/>
          </a:xfrm>
        </p:spPr>
        <p:txBody>
          <a:bodyPr/>
          <a:lstStyle/>
          <a:p>
            <a:r>
              <a:rPr lang="en-US" sz="2800" b="1" dirty="0"/>
              <a:t>Calculate Your 2023 Estimated Tax Payments</a:t>
            </a:r>
          </a:p>
        </p:txBody>
      </p:sp>
      <p:sp>
        <p:nvSpPr>
          <p:cNvPr id="3" name="Content Placeholder 2"/>
          <p:cNvSpPr>
            <a:spLocks noGrp="1"/>
          </p:cNvSpPr>
          <p:nvPr>
            <p:ph idx="1"/>
          </p:nvPr>
        </p:nvSpPr>
        <p:spPr>
          <a:xfrm>
            <a:off x="153626" y="1136313"/>
            <a:ext cx="8836747" cy="5061287"/>
          </a:xfrm>
        </p:spPr>
        <p:txBody>
          <a:bodyPr/>
          <a:lstStyle/>
          <a:p>
            <a:r>
              <a:rPr lang="en-US" sz="2400" b="1" dirty="0"/>
              <a:t>Example 1 – No other taxable income other than assistantship</a:t>
            </a:r>
          </a:p>
          <a:p>
            <a:pPr marL="0" indent="0">
              <a:spcBef>
                <a:spcPts val="0"/>
              </a:spcBef>
              <a:buNone/>
            </a:pPr>
            <a:endParaRPr lang="en-US" sz="1000" dirty="0"/>
          </a:p>
          <a:p>
            <a:pPr marL="0" indent="0">
              <a:spcBef>
                <a:spcPts val="0"/>
              </a:spcBef>
              <a:buNone/>
            </a:pPr>
            <a:r>
              <a:rPr lang="en-US" sz="1800" dirty="0"/>
              <a:t>Megan has an assistantship (6002 job code) of $30,000 for the 23/24 academic year.  She has no qualified expenditures other than tuition (which is offset directly by the University separate from the assistantship). For 2023, she did not have any other taxable income (no other fellowships or W-2 wage income). Megan’s filing status is single and she can’t be claimed as a dependent on someone else’s return. She is a NY state resident for tax purposes.</a:t>
            </a:r>
          </a:p>
          <a:p>
            <a:pPr marL="0" indent="0">
              <a:spcBef>
                <a:spcPts val="0"/>
              </a:spcBef>
              <a:buNone/>
            </a:pPr>
            <a:endParaRPr lang="en-US" sz="1000" dirty="0"/>
          </a:p>
          <a:p>
            <a:pPr marL="0" indent="0">
              <a:spcBef>
                <a:spcPts val="0"/>
              </a:spcBef>
              <a:buNone/>
            </a:pPr>
            <a:r>
              <a:rPr lang="en-US" sz="2000" b="1" dirty="0"/>
              <a:t>Is Megan required to make estimated tax payments to the IRS and NYS?</a:t>
            </a:r>
          </a:p>
          <a:p>
            <a:pPr marL="0" indent="0">
              <a:buNone/>
            </a:pPr>
            <a:endParaRPr lang="en-US" sz="1000" dirty="0"/>
          </a:p>
          <a:p>
            <a:pPr marL="0" indent="0">
              <a:spcBef>
                <a:spcPts val="0"/>
              </a:spcBef>
              <a:buNone/>
            </a:pPr>
            <a:r>
              <a:rPr lang="en-US" sz="1800" b="1" u="sng" dirty="0"/>
              <a:t>Step 1</a:t>
            </a:r>
            <a:r>
              <a:rPr lang="en-US" sz="1800" b="1" dirty="0"/>
              <a:t> -  What is Megan’s 2023 taxable income for estimated tax purposes?</a:t>
            </a:r>
          </a:p>
          <a:p>
            <a:pPr marL="0" indent="0">
              <a:buNone/>
            </a:pPr>
            <a:r>
              <a:rPr lang="en-US" sz="1800" dirty="0"/>
              <a:t>Assistantship payments received in 2023: $15,000 (1/2 of $30,000)</a:t>
            </a:r>
          </a:p>
          <a:p>
            <a:pPr marL="0" indent="0">
              <a:buNone/>
            </a:pPr>
            <a:r>
              <a:rPr lang="en-US" sz="1800" dirty="0"/>
              <a:t>Cost of books/equipment required for and paid in 2023 for her 2023 classes:  $0</a:t>
            </a:r>
          </a:p>
          <a:p>
            <a:pPr marL="0" indent="0">
              <a:buNone/>
            </a:pPr>
            <a:r>
              <a:rPr lang="en-US" sz="1800" dirty="0"/>
              <a:t>2023 Federal taxable income: $15,000 - $13,850 (IRS standard deduction for 2023) = $1,150</a:t>
            </a:r>
          </a:p>
          <a:p>
            <a:pPr marL="0" indent="0">
              <a:buNone/>
            </a:pPr>
            <a:r>
              <a:rPr lang="en-US" sz="1800" dirty="0"/>
              <a:t>2023 NY taxable income: $15,000 - $8,000 (NY standard deduction for 2023) = $7,000</a:t>
            </a:r>
          </a:p>
          <a:p>
            <a:pPr marL="0" indent="0">
              <a:buNone/>
            </a:pPr>
            <a:endParaRPr lang="en-US" sz="1100" b="1" dirty="0"/>
          </a:p>
          <a:p>
            <a:pPr marL="0" indent="0">
              <a:buNone/>
            </a:pPr>
            <a:r>
              <a:rPr lang="en-US" sz="1800" b="1" dirty="0"/>
              <a:t>Now we need to determine federal &amp; NY state income tax.</a:t>
            </a:r>
          </a:p>
          <a:p>
            <a:pPr marL="0" indent="0">
              <a:buNone/>
            </a:pPr>
            <a:endParaRPr lang="en-US" sz="2000" b="1" dirty="0"/>
          </a:p>
          <a:p>
            <a:pPr marL="914400" lvl="1" indent="-457200">
              <a:buFont typeface="+mj-lt"/>
              <a:buAutoNum type="arabicPeriod"/>
            </a:pPr>
            <a:endParaRPr lang="en-US" sz="2000" dirty="0"/>
          </a:p>
          <a:p>
            <a:pPr marL="457200" lvl="1" indent="0">
              <a:buNone/>
            </a:pPr>
            <a:endParaRPr lang="en-US" sz="2000" dirty="0"/>
          </a:p>
          <a:p>
            <a:pPr marL="914400" lvl="2" indent="0">
              <a:buNone/>
            </a:pPr>
            <a:endParaRPr lang="en-US" sz="1600" dirty="0"/>
          </a:p>
        </p:txBody>
      </p:sp>
    </p:spTree>
    <p:extLst>
      <p:ext uri="{BB962C8B-B14F-4D97-AF65-F5344CB8AC3E}">
        <p14:creationId xmlns:p14="http://schemas.microsoft.com/office/powerpoint/2010/main" val="995288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6097"/>
            <a:ext cx="7772400" cy="690880"/>
          </a:xfrm>
        </p:spPr>
        <p:txBody>
          <a:bodyPr/>
          <a:lstStyle/>
          <a:p>
            <a:r>
              <a:rPr lang="en-US" sz="2800" b="1" dirty="0"/>
              <a:t>Calculate Your 2023 Estimated Tax Payments</a:t>
            </a:r>
          </a:p>
        </p:txBody>
      </p:sp>
      <p:sp>
        <p:nvSpPr>
          <p:cNvPr id="3" name="Content Placeholder 2"/>
          <p:cNvSpPr>
            <a:spLocks noGrp="1"/>
          </p:cNvSpPr>
          <p:nvPr>
            <p:ph idx="1"/>
          </p:nvPr>
        </p:nvSpPr>
        <p:spPr>
          <a:xfrm>
            <a:off x="153626" y="936977"/>
            <a:ext cx="8836747" cy="5723467"/>
          </a:xfrm>
        </p:spPr>
        <p:txBody>
          <a:bodyPr/>
          <a:lstStyle/>
          <a:p>
            <a:r>
              <a:rPr lang="en-US" sz="2400" b="1" dirty="0"/>
              <a:t>Example 1 – No other taxable income other than assistantship</a:t>
            </a:r>
          </a:p>
          <a:p>
            <a:pPr marL="0" indent="0">
              <a:spcBef>
                <a:spcPts val="0"/>
              </a:spcBef>
              <a:buNone/>
            </a:pPr>
            <a:endParaRPr lang="en-US" sz="1000" dirty="0"/>
          </a:p>
          <a:p>
            <a:pPr marL="0" indent="0">
              <a:spcBef>
                <a:spcPts val="0"/>
              </a:spcBef>
              <a:buNone/>
            </a:pPr>
            <a:r>
              <a:rPr lang="en-US" sz="1800" b="1" u="sng" dirty="0"/>
              <a:t>Step 2</a:t>
            </a:r>
            <a:r>
              <a:rPr lang="en-US" sz="1800" b="1" dirty="0"/>
              <a:t> -  What is the federal &amp; NYS estimated tax on Megan’s 2023 estimated taxable income?</a:t>
            </a:r>
          </a:p>
          <a:p>
            <a:pPr marL="0" indent="0">
              <a:spcBef>
                <a:spcPts val="0"/>
              </a:spcBef>
              <a:buNone/>
            </a:pPr>
            <a:endParaRPr lang="en-US" sz="1800" dirty="0"/>
          </a:p>
          <a:p>
            <a:pPr marL="0" indent="0">
              <a:spcBef>
                <a:spcPts val="0"/>
              </a:spcBef>
              <a:buNone/>
            </a:pPr>
            <a:r>
              <a:rPr lang="en-US" sz="1800" b="1" dirty="0"/>
              <a:t>FEDERAL:                                                          </a:t>
            </a:r>
          </a:p>
          <a:p>
            <a:pPr marL="0" indent="0">
              <a:spcBef>
                <a:spcPts val="0"/>
              </a:spcBef>
              <a:buNone/>
            </a:pPr>
            <a:endParaRPr lang="en-US" sz="1800" dirty="0"/>
          </a:p>
          <a:p>
            <a:pPr marL="0" indent="0">
              <a:spcBef>
                <a:spcPts val="0"/>
              </a:spcBef>
              <a:buNone/>
            </a:pPr>
            <a:r>
              <a:rPr lang="en-US" sz="1800" dirty="0"/>
              <a:t>From 2023 IRS Form 1040-ES page 7	</a:t>
            </a:r>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buNone/>
            </a:pPr>
            <a:endParaRPr lang="en-US" sz="1400" dirty="0"/>
          </a:p>
          <a:p>
            <a:pPr marL="0" indent="0">
              <a:buNone/>
            </a:pPr>
            <a:r>
              <a:rPr lang="en-US" sz="1800" dirty="0"/>
              <a:t>$1,150 federal taxable income x 10% = $115</a:t>
            </a:r>
          </a:p>
          <a:p>
            <a:pPr marL="0" indent="0">
              <a:buNone/>
            </a:pPr>
            <a:r>
              <a:rPr lang="en-US" sz="1800" dirty="0"/>
              <a:t>Megan’s estimated federal income tax for 2023 on her assistantship is $115.</a:t>
            </a:r>
          </a:p>
          <a:p>
            <a:pPr marL="0" indent="0">
              <a:buNone/>
            </a:pPr>
            <a:endParaRPr lang="en-US" sz="800" dirty="0"/>
          </a:p>
          <a:p>
            <a:pPr marL="0" indent="0">
              <a:buNone/>
            </a:pPr>
            <a:r>
              <a:rPr lang="en-US" sz="1800" b="1" i="1" dirty="0"/>
              <a:t>Megan owes less than $1,000 to the IRS for 2023 so she does not need to make any federal estimated tax payments for 2023.  </a:t>
            </a:r>
            <a:endParaRPr lang="en-US" sz="1800" dirty="0"/>
          </a:p>
          <a:p>
            <a:pPr marL="0" indent="0">
              <a:buNone/>
            </a:pPr>
            <a:endParaRPr lang="en-US" sz="2000" b="1" dirty="0"/>
          </a:p>
          <a:p>
            <a:pPr marL="457200" lvl="1" indent="0">
              <a:buNone/>
            </a:pPr>
            <a:endParaRPr lang="en-US" sz="2000" dirty="0"/>
          </a:p>
          <a:p>
            <a:pPr marL="457200" lvl="1" indent="0">
              <a:buNone/>
            </a:pPr>
            <a:endParaRPr lang="en-US" sz="2000" dirty="0"/>
          </a:p>
          <a:p>
            <a:pPr marL="914400" lvl="2" indent="0">
              <a:buNone/>
            </a:pPr>
            <a:endParaRPr lang="en-US" sz="1600" dirty="0"/>
          </a:p>
        </p:txBody>
      </p:sp>
      <p:sp>
        <p:nvSpPr>
          <p:cNvPr id="8" name="Right Arrow 5">
            <a:extLst>
              <a:ext uri="{FF2B5EF4-FFF2-40B4-BE49-F238E27FC236}">
                <a16:creationId xmlns:a16="http://schemas.microsoft.com/office/drawing/2014/main" id="{F63E082F-2E51-4972-B96A-58C5D37C1C29}"/>
              </a:ext>
            </a:extLst>
          </p:cNvPr>
          <p:cNvSpPr/>
          <p:nvPr/>
        </p:nvSpPr>
        <p:spPr bwMode="auto">
          <a:xfrm>
            <a:off x="3651203" y="3524527"/>
            <a:ext cx="1253762" cy="195807"/>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MS Pゴシック" charset="0"/>
              <a:cs typeface="MS Pゴシック" charset="0"/>
            </a:endParaRPr>
          </a:p>
        </p:txBody>
      </p:sp>
      <p:pic>
        <p:nvPicPr>
          <p:cNvPr id="4" name="Picture 3">
            <a:extLst>
              <a:ext uri="{FF2B5EF4-FFF2-40B4-BE49-F238E27FC236}">
                <a16:creationId xmlns:a16="http://schemas.microsoft.com/office/drawing/2014/main" id="{E4114726-684D-4588-92F2-E31570B82EDB}"/>
              </a:ext>
            </a:extLst>
          </p:cNvPr>
          <p:cNvPicPr>
            <a:picLocks noChangeAspect="1"/>
          </p:cNvPicPr>
          <p:nvPr/>
        </p:nvPicPr>
        <p:blipFill>
          <a:blip r:embed="rId3"/>
          <a:stretch>
            <a:fillRect/>
          </a:stretch>
        </p:blipFill>
        <p:spPr>
          <a:xfrm>
            <a:off x="4904965" y="2371241"/>
            <a:ext cx="3553235" cy="2409986"/>
          </a:xfrm>
          <a:prstGeom prst="rect">
            <a:avLst/>
          </a:prstGeom>
        </p:spPr>
      </p:pic>
    </p:spTree>
    <p:extLst>
      <p:ext uri="{BB962C8B-B14F-4D97-AF65-F5344CB8AC3E}">
        <p14:creationId xmlns:p14="http://schemas.microsoft.com/office/powerpoint/2010/main" val="833117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6097"/>
            <a:ext cx="7772400" cy="690880"/>
          </a:xfrm>
        </p:spPr>
        <p:txBody>
          <a:bodyPr/>
          <a:lstStyle/>
          <a:p>
            <a:r>
              <a:rPr lang="en-US" sz="2800" b="1" dirty="0"/>
              <a:t>Calculate Your 2023 Estimated Tax Payments</a:t>
            </a:r>
          </a:p>
        </p:txBody>
      </p:sp>
      <p:sp>
        <p:nvSpPr>
          <p:cNvPr id="3" name="Content Placeholder 2"/>
          <p:cNvSpPr>
            <a:spLocks noGrp="1"/>
          </p:cNvSpPr>
          <p:nvPr>
            <p:ph idx="1"/>
          </p:nvPr>
        </p:nvSpPr>
        <p:spPr>
          <a:xfrm>
            <a:off x="153626" y="936977"/>
            <a:ext cx="8836747" cy="5204179"/>
          </a:xfrm>
        </p:spPr>
        <p:txBody>
          <a:bodyPr/>
          <a:lstStyle/>
          <a:p>
            <a:r>
              <a:rPr lang="en-US" sz="2400" b="1" dirty="0"/>
              <a:t>Example 1 – No other taxable income other than assistantship</a:t>
            </a:r>
          </a:p>
          <a:p>
            <a:pPr marL="0" indent="0">
              <a:spcBef>
                <a:spcPts val="0"/>
              </a:spcBef>
              <a:buNone/>
            </a:pPr>
            <a:endParaRPr lang="en-US" sz="1000" dirty="0"/>
          </a:p>
          <a:p>
            <a:pPr marL="0" indent="0">
              <a:spcBef>
                <a:spcPts val="0"/>
              </a:spcBef>
              <a:buNone/>
            </a:pPr>
            <a:r>
              <a:rPr lang="en-US" sz="1800" b="1" u="sng" dirty="0"/>
              <a:t>Step 2</a:t>
            </a:r>
            <a:r>
              <a:rPr lang="en-US" sz="1800" b="1" dirty="0"/>
              <a:t> -  What is the NYS estimated tax on Megan’s 2023 estimated taxable income?</a:t>
            </a:r>
          </a:p>
          <a:p>
            <a:pPr marL="0" indent="0">
              <a:spcBef>
                <a:spcPts val="0"/>
              </a:spcBef>
              <a:buNone/>
            </a:pPr>
            <a:endParaRPr lang="en-US" sz="1800" dirty="0"/>
          </a:p>
          <a:p>
            <a:pPr marL="0" indent="0">
              <a:spcBef>
                <a:spcPts val="0"/>
              </a:spcBef>
              <a:buNone/>
            </a:pPr>
            <a:r>
              <a:rPr lang="en-US" sz="1800" dirty="0"/>
              <a:t>From 2023 NYS Form IT-2105 page 10</a:t>
            </a:r>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spcBef>
                <a:spcPts val="0"/>
              </a:spcBef>
              <a:buNone/>
            </a:pPr>
            <a:endParaRPr lang="en-US" sz="1800" dirty="0"/>
          </a:p>
          <a:p>
            <a:pPr marL="0" indent="0">
              <a:buNone/>
            </a:pPr>
            <a:r>
              <a:rPr lang="en-US" sz="1800" dirty="0"/>
              <a:t>So $7,000 NY taxable income x 4% = $280</a:t>
            </a:r>
          </a:p>
          <a:p>
            <a:pPr marL="0" indent="0">
              <a:buNone/>
            </a:pPr>
            <a:r>
              <a:rPr lang="en-US" sz="1800" dirty="0"/>
              <a:t>Megan’s estimated NY state income tax on her assistantship for 2023 is $280.  </a:t>
            </a:r>
          </a:p>
          <a:p>
            <a:pPr marL="0" indent="0">
              <a:buNone/>
            </a:pPr>
            <a:r>
              <a:rPr lang="en-US" sz="1800" b="1" i="1" dirty="0"/>
              <a:t>Megan owes less than $300 to NY for 2023 so she does not need to make any NY state estimated tax payments for 2023. </a:t>
            </a:r>
            <a:endParaRPr lang="en-US" sz="1200" b="1" i="1" dirty="0"/>
          </a:p>
          <a:p>
            <a:pPr marL="0" indent="0">
              <a:spcBef>
                <a:spcPts val="0"/>
              </a:spcBef>
              <a:buNone/>
            </a:pPr>
            <a:endParaRPr lang="en-US" sz="1800" dirty="0"/>
          </a:p>
          <a:p>
            <a:pPr marL="0" indent="0">
              <a:buNone/>
            </a:pPr>
            <a:endParaRPr lang="en-US" sz="2000" b="1" dirty="0"/>
          </a:p>
          <a:p>
            <a:pPr marL="457200" lvl="1" indent="0">
              <a:buNone/>
            </a:pPr>
            <a:endParaRPr lang="en-US" sz="2000" dirty="0"/>
          </a:p>
          <a:p>
            <a:pPr marL="457200" lvl="1" indent="0">
              <a:buNone/>
            </a:pPr>
            <a:endParaRPr lang="en-US" sz="2000" dirty="0"/>
          </a:p>
          <a:p>
            <a:pPr marL="914400" lvl="2" indent="0">
              <a:buNone/>
            </a:pPr>
            <a:endParaRPr lang="en-US" sz="1600" dirty="0"/>
          </a:p>
        </p:txBody>
      </p:sp>
      <p:sp>
        <p:nvSpPr>
          <p:cNvPr id="7" name="Right Arrow 6"/>
          <p:cNvSpPr/>
          <p:nvPr/>
        </p:nvSpPr>
        <p:spPr bwMode="auto">
          <a:xfrm>
            <a:off x="2978332" y="2671353"/>
            <a:ext cx="1469570" cy="182881"/>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MS Pゴシック" charset="0"/>
              <a:cs typeface="MS Pゴシック" charset="0"/>
            </a:endParaRPr>
          </a:p>
        </p:txBody>
      </p:sp>
      <p:pic>
        <p:nvPicPr>
          <p:cNvPr id="5" name="Picture 4">
            <a:extLst>
              <a:ext uri="{FF2B5EF4-FFF2-40B4-BE49-F238E27FC236}">
                <a16:creationId xmlns:a16="http://schemas.microsoft.com/office/drawing/2014/main" id="{DC6C1476-815D-4434-A48C-D635C973EEBC}"/>
              </a:ext>
            </a:extLst>
          </p:cNvPr>
          <p:cNvPicPr>
            <a:picLocks noChangeAspect="1"/>
          </p:cNvPicPr>
          <p:nvPr/>
        </p:nvPicPr>
        <p:blipFill>
          <a:blip r:embed="rId3"/>
          <a:stretch>
            <a:fillRect/>
          </a:stretch>
        </p:blipFill>
        <p:spPr>
          <a:xfrm>
            <a:off x="4447902" y="2048073"/>
            <a:ext cx="3368332" cy="2110923"/>
          </a:xfrm>
          <a:prstGeom prst="rect">
            <a:avLst/>
          </a:prstGeom>
        </p:spPr>
      </p:pic>
    </p:spTree>
    <p:extLst>
      <p:ext uri="{BB962C8B-B14F-4D97-AF65-F5344CB8AC3E}">
        <p14:creationId xmlns:p14="http://schemas.microsoft.com/office/powerpoint/2010/main" val="637815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8675"/>
            <a:ext cx="7772400" cy="922020"/>
          </a:xfrm>
        </p:spPr>
        <p:txBody>
          <a:bodyPr/>
          <a:lstStyle/>
          <a:p>
            <a:r>
              <a:rPr lang="en-US" sz="2800" b="1" dirty="0"/>
              <a:t>Calculate Your 2023 Estimated Tax Payments</a:t>
            </a:r>
          </a:p>
        </p:txBody>
      </p:sp>
      <p:sp>
        <p:nvSpPr>
          <p:cNvPr id="3" name="Content Placeholder 2"/>
          <p:cNvSpPr>
            <a:spLocks noGrp="1"/>
          </p:cNvSpPr>
          <p:nvPr>
            <p:ph idx="1"/>
          </p:nvPr>
        </p:nvSpPr>
        <p:spPr>
          <a:xfrm>
            <a:off x="45720" y="1190695"/>
            <a:ext cx="9031605" cy="4818991"/>
          </a:xfrm>
        </p:spPr>
        <p:txBody>
          <a:bodyPr/>
          <a:lstStyle/>
          <a:p>
            <a:r>
              <a:rPr lang="en-US" sz="2400" b="1" dirty="0"/>
              <a:t>Example 2 – Other taxable income in addition to assistantship</a:t>
            </a:r>
          </a:p>
          <a:p>
            <a:pPr marL="0" indent="0">
              <a:spcBef>
                <a:spcPts val="0"/>
              </a:spcBef>
              <a:buNone/>
            </a:pPr>
            <a:endParaRPr lang="en-US" sz="1000" dirty="0"/>
          </a:p>
          <a:p>
            <a:pPr marL="0" indent="0">
              <a:spcBef>
                <a:spcPts val="0"/>
              </a:spcBef>
              <a:buNone/>
            </a:pPr>
            <a:r>
              <a:rPr lang="en-US" sz="1800" dirty="0"/>
              <a:t>Megan has an assistantship (6002 job code) of $30,000 for the 23/24 academic year.  She has no qualified expenditures other than tuition (which is offset directly by the University separate from the fellowship). For 2023, she also received $10,000 in wages from a summer job (in which she had $500 in federal income tax withheld and $200 in NY income tax withheld).  Megan’s filing status is single and she can’t be claimed as a dependent on someone else’s return. She is a NY state resident for tax purposes.</a:t>
            </a:r>
          </a:p>
          <a:p>
            <a:pPr marL="0" indent="0">
              <a:spcBef>
                <a:spcPts val="0"/>
              </a:spcBef>
              <a:buNone/>
            </a:pPr>
            <a:endParaRPr lang="en-US" sz="1800" dirty="0"/>
          </a:p>
          <a:p>
            <a:pPr marL="0" indent="0">
              <a:spcBef>
                <a:spcPts val="0"/>
              </a:spcBef>
              <a:buNone/>
            </a:pPr>
            <a:r>
              <a:rPr lang="en-US" sz="1800" b="1" dirty="0"/>
              <a:t>Is Megan required to make estimated tax payments to the IRS and NYS?</a:t>
            </a:r>
          </a:p>
          <a:p>
            <a:pPr marL="0" indent="0">
              <a:buNone/>
            </a:pPr>
            <a:endParaRPr lang="en-US" sz="900" dirty="0"/>
          </a:p>
          <a:p>
            <a:pPr marL="0" indent="0">
              <a:spcBef>
                <a:spcPts val="0"/>
              </a:spcBef>
              <a:buNone/>
            </a:pPr>
            <a:r>
              <a:rPr lang="en-US" sz="1800" b="1" dirty="0"/>
              <a:t>Step 1 -  What is Megan’s 2023 taxable income for estimated tax purposes?</a:t>
            </a:r>
          </a:p>
          <a:p>
            <a:pPr marL="0" indent="0">
              <a:buNone/>
            </a:pPr>
            <a:r>
              <a:rPr lang="en-US" sz="1800" dirty="0"/>
              <a:t>Assistantship payments received in 2023: $15,000 (1/2 of $30,000)</a:t>
            </a:r>
          </a:p>
          <a:p>
            <a:pPr marL="0" indent="0">
              <a:buNone/>
            </a:pPr>
            <a:r>
              <a:rPr lang="en-US" sz="1800" dirty="0"/>
              <a:t>Cost of books/equipment required for and paid in 2023 for her 2023 classes:  $0</a:t>
            </a:r>
          </a:p>
          <a:p>
            <a:pPr marL="0" indent="0">
              <a:buNone/>
            </a:pPr>
            <a:r>
              <a:rPr lang="en-US" sz="1800" dirty="0"/>
              <a:t>2023 federal taxable income: $10,000 + $15,000 - $13,850 (2023 standard deduction) = $11,150</a:t>
            </a:r>
          </a:p>
          <a:p>
            <a:pPr marL="0" indent="0">
              <a:buNone/>
            </a:pPr>
            <a:r>
              <a:rPr lang="en-US" sz="1800" dirty="0"/>
              <a:t>2023 NY taxable income: $10,000 + $15,000 - $8,000 (2023 NY standard deduction) = $17,000</a:t>
            </a:r>
          </a:p>
          <a:p>
            <a:pPr marL="0" indent="0">
              <a:buNone/>
            </a:pPr>
            <a:endParaRPr lang="en-US" sz="1800" dirty="0"/>
          </a:p>
          <a:p>
            <a:pPr marL="0" indent="0">
              <a:buNone/>
            </a:pPr>
            <a:endParaRPr lang="en-US" sz="2000" b="1" dirty="0"/>
          </a:p>
          <a:p>
            <a:pPr marL="914400" lvl="1" indent="-457200">
              <a:buFont typeface="+mj-lt"/>
              <a:buAutoNum type="arabicPeriod"/>
            </a:pPr>
            <a:endParaRPr lang="en-US" sz="2000" dirty="0"/>
          </a:p>
          <a:p>
            <a:pPr marL="457200" lvl="1" indent="0">
              <a:buNone/>
            </a:pPr>
            <a:endParaRPr lang="en-US" sz="2000" dirty="0"/>
          </a:p>
          <a:p>
            <a:pPr marL="914400" lvl="2" indent="0">
              <a:buNone/>
            </a:pPr>
            <a:endParaRPr lang="en-US" sz="1600" dirty="0"/>
          </a:p>
        </p:txBody>
      </p:sp>
    </p:spTree>
    <p:extLst>
      <p:ext uri="{BB962C8B-B14F-4D97-AF65-F5344CB8AC3E}">
        <p14:creationId xmlns:p14="http://schemas.microsoft.com/office/powerpoint/2010/main" val="124956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6097"/>
            <a:ext cx="7772400" cy="690880"/>
          </a:xfrm>
        </p:spPr>
        <p:txBody>
          <a:bodyPr/>
          <a:lstStyle/>
          <a:p>
            <a:r>
              <a:rPr lang="en-US" sz="2800" b="1" dirty="0"/>
              <a:t>Calculate Your 2023 Estimated Tax Payments</a:t>
            </a:r>
          </a:p>
        </p:txBody>
      </p:sp>
      <p:sp>
        <p:nvSpPr>
          <p:cNvPr id="3" name="Content Placeholder 2"/>
          <p:cNvSpPr>
            <a:spLocks noGrp="1"/>
          </p:cNvSpPr>
          <p:nvPr>
            <p:ph idx="1"/>
          </p:nvPr>
        </p:nvSpPr>
        <p:spPr>
          <a:xfrm>
            <a:off x="153626" y="936977"/>
            <a:ext cx="8836747" cy="5723467"/>
          </a:xfrm>
        </p:spPr>
        <p:txBody>
          <a:bodyPr/>
          <a:lstStyle/>
          <a:p>
            <a:r>
              <a:rPr lang="en-US" sz="2400" b="1" dirty="0"/>
              <a:t>Example 2 – Other taxable income in addition to assistantship</a:t>
            </a:r>
          </a:p>
          <a:p>
            <a:pPr marL="0" indent="0">
              <a:spcBef>
                <a:spcPts val="0"/>
              </a:spcBef>
              <a:buNone/>
            </a:pPr>
            <a:endParaRPr lang="en-US" sz="1000" dirty="0"/>
          </a:p>
          <a:p>
            <a:pPr marL="0" indent="0">
              <a:spcBef>
                <a:spcPts val="0"/>
              </a:spcBef>
              <a:buNone/>
            </a:pPr>
            <a:r>
              <a:rPr lang="en-US" sz="1800" b="1" u="sng" dirty="0"/>
              <a:t>Step 2</a:t>
            </a:r>
            <a:r>
              <a:rPr lang="en-US" sz="1800" b="1" dirty="0"/>
              <a:t> -  What is the federal &amp; NYS estimated tax on Megan’s 2023 estimated taxable income?</a:t>
            </a:r>
          </a:p>
          <a:p>
            <a:pPr marL="0" indent="0">
              <a:spcBef>
                <a:spcPts val="0"/>
              </a:spcBef>
              <a:buNone/>
            </a:pPr>
            <a:endParaRPr lang="en-US" sz="1800" dirty="0"/>
          </a:p>
          <a:p>
            <a:pPr marL="0" indent="0">
              <a:spcBef>
                <a:spcPts val="0"/>
              </a:spcBef>
              <a:buNone/>
            </a:pPr>
            <a:r>
              <a:rPr lang="en-US" sz="1800" b="1" dirty="0"/>
              <a:t>FEDERAL:</a:t>
            </a:r>
          </a:p>
          <a:p>
            <a:pPr marL="3543300" lvl="8" indent="0">
              <a:spcBef>
                <a:spcPts val="0"/>
              </a:spcBef>
              <a:buNone/>
            </a:pPr>
            <a:endParaRPr lang="en-US" sz="600" dirty="0"/>
          </a:p>
          <a:p>
            <a:pPr marL="0" indent="0">
              <a:spcBef>
                <a:spcPts val="0"/>
              </a:spcBef>
              <a:buNone/>
            </a:pPr>
            <a:r>
              <a:rPr lang="en-US" sz="1800" dirty="0"/>
              <a:t>From 2023 IRS Form 1040-ES</a:t>
            </a:r>
          </a:p>
          <a:p>
            <a:pPr marL="3543300" lvl="8" indent="0">
              <a:spcBef>
                <a:spcPts val="0"/>
              </a:spcBef>
              <a:buNone/>
            </a:pPr>
            <a:endParaRPr lang="en-US" sz="600" dirty="0"/>
          </a:p>
          <a:p>
            <a:pPr marL="0" indent="0">
              <a:spcBef>
                <a:spcPts val="0"/>
              </a:spcBef>
              <a:buNone/>
            </a:pPr>
            <a:endParaRPr lang="en-US" sz="1800" dirty="0"/>
          </a:p>
          <a:p>
            <a:pPr marL="0" indent="0">
              <a:spcBef>
                <a:spcPts val="0"/>
              </a:spcBef>
              <a:buNone/>
            </a:pPr>
            <a:endParaRPr lang="en-US" sz="1800" dirty="0"/>
          </a:p>
          <a:p>
            <a:pPr marL="0" indent="0">
              <a:buNone/>
            </a:pPr>
            <a:r>
              <a:rPr lang="en-US" sz="1800" dirty="0"/>
              <a:t>$11,150 federal taxable income </a:t>
            </a:r>
          </a:p>
          <a:p>
            <a:pPr marL="0" indent="0">
              <a:buNone/>
            </a:pPr>
            <a:r>
              <a:rPr lang="en-US" sz="1800" dirty="0"/>
              <a:t>Tax: $1,100 + 12% x ($11,150 - $11,000)</a:t>
            </a:r>
          </a:p>
          <a:p>
            <a:pPr marL="0" indent="0">
              <a:buNone/>
            </a:pPr>
            <a:r>
              <a:rPr lang="en-US" sz="1800" dirty="0"/>
              <a:t>        $1,100 + (12% x $150) = $1,118</a:t>
            </a:r>
          </a:p>
          <a:p>
            <a:pPr marL="0" indent="0">
              <a:buNone/>
            </a:pPr>
            <a:r>
              <a:rPr lang="en-US" sz="1800" dirty="0"/>
              <a:t>Megan’s estimated federal income tax for 2023 on her assistantship and wages combined is $1,118.  Megan had $500 in federal income tax withholding on her wage income.  Megan estimates that she will owe an additional $618 to the IRS.</a:t>
            </a:r>
          </a:p>
          <a:p>
            <a:pPr marL="0" indent="0">
              <a:buNone/>
            </a:pPr>
            <a:r>
              <a:rPr lang="en-US" sz="1800" b="1" i="1" dirty="0"/>
              <a:t>Megan owes less than $1,000 after subtracting withholding so she does not need to make any federal estimated tax payments.  </a:t>
            </a:r>
          </a:p>
          <a:p>
            <a:pPr marL="0" indent="0">
              <a:spcBef>
                <a:spcPts val="0"/>
              </a:spcBef>
              <a:buNone/>
            </a:pPr>
            <a:endParaRPr lang="en-US" sz="1800" dirty="0"/>
          </a:p>
          <a:p>
            <a:pPr marL="0" indent="0">
              <a:buNone/>
            </a:pPr>
            <a:endParaRPr lang="en-US" sz="2000" b="1" dirty="0"/>
          </a:p>
          <a:p>
            <a:pPr marL="457200" lvl="1" indent="0">
              <a:buNone/>
            </a:pPr>
            <a:endParaRPr lang="en-US" sz="2000" dirty="0"/>
          </a:p>
          <a:p>
            <a:pPr marL="457200" lvl="1" indent="0">
              <a:buNone/>
            </a:pPr>
            <a:endParaRPr lang="en-US" sz="2000" dirty="0"/>
          </a:p>
          <a:p>
            <a:pPr marL="914400" lvl="2" indent="0">
              <a:buNone/>
            </a:pPr>
            <a:endParaRPr lang="en-US" sz="1600" dirty="0"/>
          </a:p>
        </p:txBody>
      </p:sp>
      <p:sp>
        <p:nvSpPr>
          <p:cNvPr id="9" name="Right Arrow 6">
            <a:extLst>
              <a:ext uri="{FF2B5EF4-FFF2-40B4-BE49-F238E27FC236}">
                <a16:creationId xmlns:a16="http://schemas.microsoft.com/office/drawing/2014/main" id="{23246642-7AEC-415F-B219-60E9A2C9F290}"/>
              </a:ext>
            </a:extLst>
          </p:cNvPr>
          <p:cNvSpPr/>
          <p:nvPr/>
        </p:nvSpPr>
        <p:spPr bwMode="auto">
          <a:xfrm>
            <a:off x="3455127" y="3534604"/>
            <a:ext cx="1547948" cy="176071"/>
          </a:xfrm>
          <a:prstGeom prst="rightArrow">
            <a:avLst>
              <a:gd name="adj1" fmla="val 71654"/>
              <a:gd name="adj2" fmla="val 50000"/>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MS Pゴシック" charset="0"/>
              <a:cs typeface="MS Pゴシック" charset="0"/>
            </a:endParaRPr>
          </a:p>
        </p:txBody>
      </p:sp>
      <p:pic>
        <p:nvPicPr>
          <p:cNvPr id="7" name="Picture 6">
            <a:extLst>
              <a:ext uri="{FF2B5EF4-FFF2-40B4-BE49-F238E27FC236}">
                <a16:creationId xmlns:a16="http://schemas.microsoft.com/office/drawing/2014/main" id="{6DA81810-D4B8-4398-8A19-95664CDF15AE}"/>
              </a:ext>
            </a:extLst>
          </p:cNvPr>
          <p:cNvPicPr>
            <a:picLocks noChangeAspect="1"/>
          </p:cNvPicPr>
          <p:nvPr/>
        </p:nvPicPr>
        <p:blipFill>
          <a:blip r:embed="rId3"/>
          <a:stretch>
            <a:fillRect/>
          </a:stretch>
        </p:blipFill>
        <p:spPr>
          <a:xfrm>
            <a:off x="5003075" y="2224007"/>
            <a:ext cx="3553235" cy="2347993"/>
          </a:xfrm>
          <a:prstGeom prst="rect">
            <a:avLst/>
          </a:prstGeom>
        </p:spPr>
      </p:pic>
    </p:spTree>
    <p:extLst>
      <p:ext uri="{BB962C8B-B14F-4D97-AF65-F5344CB8AC3E}">
        <p14:creationId xmlns:p14="http://schemas.microsoft.com/office/powerpoint/2010/main" val="2448734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4097"/>
            <a:ext cx="7772400" cy="600892"/>
          </a:xfrm>
        </p:spPr>
        <p:txBody>
          <a:bodyPr/>
          <a:lstStyle/>
          <a:p>
            <a:r>
              <a:rPr lang="en-US" sz="2800" b="1" dirty="0"/>
              <a:t>Calculate Your 2023 Estimated Tax Payments</a:t>
            </a:r>
          </a:p>
        </p:txBody>
      </p:sp>
      <p:sp>
        <p:nvSpPr>
          <p:cNvPr id="3" name="Content Placeholder 2"/>
          <p:cNvSpPr>
            <a:spLocks noGrp="1"/>
          </p:cNvSpPr>
          <p:nvPr>
            <p:ph idx="1"/>
          </p:nvPr>
        </p:nvSpPr>
        <p:spPr>
          <a:xfrm>
            <a:off x="153626" y="724990"/>
            <a:ext cx="8836747" cy="5499462"/>
          </a:xfrm>
        </p:spPr>
        <p:txBody>
          <a:bodyPr/>
          <a:lstStyle/>
          <a:p>
            <a:r>
              <a:rPr lang="en-US" sz="2400" b="1" dirty="0"/>
              <a:t>Example 2 – Other taxable income in addition to assistantship</a:t>
            </a:r>
          </a:p>
          <a:p>
            <a:pPr marL="0" indent="0">
              <a:spcBef>
                <a:spcPts val="0"/>
              </a:spcBef>
              <a:buNone/>
            </a:pPr>
            <a:endParaRPr lang="en-US" sz="1000" dirty="0"/>
          </a:p>
          <a:p>
            <a:pPr marL="0" indent="0">
              <a:spcBef>
                <a:spcPts val="0"/>
              </a:spcBef>
              <a:buNone/>
            </a:pPr>
            <a:r>
              <a:rPr lang="en-US" sz="1800" b="1" u="sng" dirty="0"/>
              <a:t>Step 2</a:t>
            </a:r>
            <a:r>
              <a:rPr lang="en-US" sz="1800" b="1" dirty="0"/>
              <a:t> -  What is the federal &amp; NYS estimated tax on Megan’s 2023 estimated taxable income?</a:t>
            </a:r>
          </a:p>
          <a:p>
            <a:pPr marL="0" indent="0">
              <a:spcBef>
                <a:spcPts val="0"/>
              </a:spcBef>
              <a:buNone/>
            </a:pPr>
            <a:endParaRPr lang="en-US" sz="1800" dirty="0"/>
          </a:p>
          <a:p>
            <a:pPr marL="0" indent="0">
              <a:spcBef>
                <a:spcPts val="0"/>
              </a:spcBef>
              <a:buNone/>
            </a:pPr>
            <a:r>
              <a:rPr lang="en-US" sz="1800" b="1" dirty="0"/>
              <a:t>NY:</a:t>
            </a:r>
          </a:p>
          <a:p>
            <a:pPr marL="0" indent="0">
              <a:spcBef>
                <a:spcPts val="0"/>
              </a:spcBef>
              <a:buNone/>
            </a:pPr>
            <a:endParaRPr lang="en-US" sz="1800" dirty="0"/>
          </a:p>
          <a:p>
            <a:pPr marL="0" indent="0">
              <a:spcBef>
                <a:spcPts val="0"/>
              </a:spcBef>
              <a:buNone/>
            </a:pPr>
            <a:r>
              <a:rPr lang="en-US" sz="1800" dirty="0"/>
              <a:t>From 2023 NYS Form IT-2105                   </a:t>
            </a:r>
          </a:p>
          <a:p>
            <a:pPr marL="0" indent="0">
              <a:spcBef>
                <a:spcPts val="0"/>
              </a:spcBef>
              <a:buNone/>
            </a:pPr>
            <a:endParaRPr lang="en-US" sz="1000" dirty="0"/>
          </a:p>
          <a:p>
            <a:pPr marL="0" indent="0">
              <a:buNone/>
            </a:pPr>
            <a:r>
              <a:rPr lang="en-US" sz="1800" dirty="0"/>
              <a:t>$17,000 NY state taxable income</a:t>
            </a:r>
          </a:p>
          <a:p>
            <a:pPr marL="0" indent="0">
              <a:buNone/>
            </a:pPr>
            <a:endParaRPr lang="en-US" sz="1100" dirty="0"/>
          </a:p>
          <a:p>
            <a:pPr marL="0" indent="0">
              <a:buNone/>
            </a:pPr>
            <a:r>
              <a:rPr lang="en-US" sz="1800" dirty="0"/>
              <a:t>Tax:   $600 + 5.5% x ($17,000 - $13,900)</a:t>
            </a:r>
          </a:p>
          <a:p>
            <a:pPr marL="0" indent="0">
              <a:buNone/>
            </a:pPr>
            <a:r>
              <a:rPr lang="en-US" sz="1800" dirty="0"/>
              <a:t>$600 + (5.5% x $3,100) = $770.50</a:t>
            </a:r>
          </a:p>
          <a:p>
            <a:pPr marL="0" indent="0">
              <a:buNone/>
            </a:pPr>
            <a:r>
              <a:rPr lang="en-US" sz="1800" dirty="0"/>
              <a:t>Megan’s estimated NY state income tax for 2023 on her assistantship and wages combined is $770.50.  Megan had $200 in NYS tax withholding on her wage income.  Megan estimates that she will owe an additional $570.50 to NYS for her 2023 taxable income.</a:t>
            </a:r>
          </a:p>
          <a:p>
            <a:pPr marL="0" indent="0">
              <a:buNone/>
            </a:pPr>
            <a:r>
              <a:rPr lang="en-US" sz="1800" b="1" i="1" dirty="0"/>
              <a:t>Megan should either (1) make an estimated payment to NY of $570.50 by September 15, 2023, or (2) make an estimated payment to NY of $285.25 by September 15, 2023 and another estimated payment to NY of $285.25 by January 16, 2024.</a:t>
            </a:r>
          </a:p>
          <a:p>
            <a:pPr marL="0" indent="0">
              <a:spcBef>
                <a:spcPts val="0"/>
              </a:spcBef>
              <a:buNone/>
            </a:pPr>
            <a:endParaRPr lang="en-US" sz="1800" dirty="0"/>
          </a:p>
          <a:p>
            <a:pPr marL="0" indent="0">
              <a:buNone/>
            </a:pPr>
            <a:endParaRPr lang="en-US" sz="2000" b="1" dirty="0"/>
          </a:p>
          <a:p>
            <a:pPr marL="457200" lvl="1" indent="0">
              <a:buNone/>
            </a:pPr>
            <a:endParaRPr lang="en-US" sz="2000" dirty="0"/>
          </a:p>
          <a:p>
            <a:pPr marL="457200" lvl="1" indent="0">
              <a:buNone/>
            </a:pPr>
            <a:endParaRPr lang="en-US" sz="2000" dirty="0"/>
          </a:p>
          <a:p>
            <a:pPr marL="914400" lvl="2" indent="0">
              <a:buNone/>
            </a:pPr>
            <a:endParaRPr lang="en-US" sz="1600" dirty="0"/>
          </a:p>
        </p:txBody>
      </p:sp>
      <p:sp>
        <p:nvSpPr>
          <p:cNvPr id="5" name="Right Arrow 4"/>
          <p:cNvSpPr/>
          <p:nvPr/>
        </p:nvSpPr>
        <p:spPr bwMode="auto">
          <a:xfrm>
            <a:off x="4027305" y="2945675"/>
            <a:ext cx="1122317" cy="222068"/>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MS Pゴシック" charset="0"/>
              <a:cs typeface="MS Pゴシック" charset="0"/>
            </a:endParaRPr>
          </a:p>
        </p:txBody>
      </p:sp>
      <p:pic>
        <p:nvPicPr>
          <p:cNvPr id="7" name="Picture 6">
            <a:extLst>
              <a:ext uri="{FF2B5EF4-FFF2-40B4-BE49-F238E27FC236}">
                <a16:creationId xmlns:a16="http://schemas.microsoft.com/office/drawing/2014/main" id="{D21F94B7-05A3-4858-B941-04F87D1C0908}"/>
              </a:ext>
            </a:extLst>
          </p:cNvPr>
          <p:cNvPicPr>
            <a:picLocks noChangeAspect="1"/>
          </p:cNvPicPr>
          <p:nvPr/>
        </p:nvPicPr>
        <p:blipFill>
          <a:blip r:embed="rId3"/>
          <a:stretch>
            <a:fillRect/>
          </a:stretch>
        </p:blipFill>
        <p:spPr>
          <a:xfrm>
            <a:off x="5220042" y="1819321"/>
            <a:ext cx="3699910" cy="2252707"/>
          </a:xfrm>
          <a:prstGeom prst="rect">
            <a:avLst/>
          </a:prstGeom>
        </p:spPr>
      </p:pic>
    </p:spTree>
    <p:extLst>
      <p:ext uri="{BB962C8B-B14F-4D97-AF65-F5344CB8AC3E}">
        <p14:creationId xmlns:p14="http://schemas.microsoft.com/office/powerpoint/2010/main" val="789200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1"/>
            <a:ext cx="7772400" cy="1013752"/>
          </a:xfrm>
        </p:spPr>
        <p:txBody>
          <a:bodyPr/>
          <a:lstStyle/>
          <a:p>
            <a:r>
              <a:rPr lang="en-US" sz="2800" b="1" dirty="0"/>
              <a:t>Calculate Your </a:t>
            </a:r>
            <a:r>
              <a:rPr lang="en-US" sz="2800" b="1" u="sng" dirty="0"/>
              <a:t>2024</a:t>
            </a:r>
            <a:r>
              <a:rPr lang="en-US" sz="2800" b="1" dirty="0"/>
              <a:t> Federal Estimated Tax Payments</a:t>
            </a:r>
          </a:p>
        </p:txBody>
      </p:sp>
      <p:sp>
        <p:nvSpPr>
          <p:cNvPr id="3" name="Content Placeholder 2"/>
          <p:cNvSpPr>
            <a:spLocks noGrp="1"/>
          </p:cNvSpPr>
          <p:nvPr>
            <p:ph idx="1"/>
          </p:nvPr>
        </p:nvSpPr>
        <p:spPr>
          <a:xfrm>
            <a:off x="222069" y="1042198"/>
            <a:ext cx="8686800" cy="5032392"/>
          </a:xfrm>
        </p:spPr>
        <p:txBody>
          <a:bodyPr/>
          <a:lstStyle/>
          <a:p>
            <a:pPr marL="0" indent="0">
              <a:buNone/>
            </a:pPr>
            <a:r>
              <a:rPr lang="en-US" sz="2000" dirty="0"/>
              <a:t>For calendar year 2024, Megan estimates her assistantship amount to be $30,000 (½ of 23/24 fellowship and ½ of 24/25 fellowship). For 2024 she does not expect to have any wage income.</a:t>
            </a:r>
            <a:endParaRPr lang="en-US" sz="800" dirty="0"/>
          </a:p>
          <a:p>
            <a:pPr marL="0" indent="0">
              <a:buNone/>
            </a:pPr>
            <a:r>
              <a:rPr lang="en-US" sz="2000" dirty="0"/>
              <a:t>2024 federal taxable income = $30,000 (fellowship payments received in 2024) less 2024 standard deduction (2023 amount of $13,850 – will change) = $16,150.</a:t>
            </a:r>
          </a:p>
          <a:p>
            <a:pPr marL="0" indent="0">
              <a:buNone/>
            </a:pPr>
            <a:endParaRPr lang="en-US" sz="800" dirty="0"/>
          </a:p>
          <a:p>
            <a:pPr marL="0" indent="0">
              <a:buNone/>
            </a:pPr>
            <a:r>
              <a:rPr lang="en-US" sz="2000" dirty="0"/>
              <a:t>Use 2024 Form 1040-ES (not released yet) to estimate federal income tax on $16,150. Calculation if used 2023 table</a:t>
            </a:r>
            <a:r>
              <a:rPr lang="en-US" sz="2000" dirty="0">
                <a:sym typeface="Wingdings" panose="05000000000000000000" pitchFamily="2" charset="2"/>
              </a:rPr>
              <a:t> (see below):</a:t>
            </a:r>
            <a:r>
              <a:rPr lang="en-US" sz="2000" dirty="0"/>
              <a:t> $1,100 + 12% x ($16,150 - $11,000) = $1,718 (quarterly IRS payments due of $429.50).</a:t>
            </a:r>
          </a:p>
          <a:p>
            <a:pPr marL="0" indent="0">
              <a:buNone/>
            </a:pPr>
            <a:endParaRPr lang="en-US" sz="800" dirty="0"/>
          </a:p>
          <a:p>
            <a:pPr marL="0" indent="0">
              <a:buNone/>
            </a:pPr>
            <a:endParaRPr lang="en-US" sz="2000" dirty="0"/>
          </a:p>
          <a:p>
            <a:pPr marL="0" indent="0">
              <a:spcBef>
                <a:spcPts val="0"/>
              </a:spcBef>
              <a:buNone/>
            </a:pPr>
            <a:r>
              <a:rPr lang="en-US" sz="2000" dirty="0"/>
              <a:t>				</a:t>
            </a:r>
          </a:p>
          <a:p>
            <a:pPr marL="0" indent="0">
              <a:buNone/>
            </a:pPr>
            <a:endParaRPr lang="en-US" sz="2000" dirty="0"/>
          </a:p>
          <a:p>
            <a:pPr marL="0" indent="0">
              <a:buNone/>
            </a:pPr>
            <a:endParaRPr lang="en-US" sz="2000" dirty="0"/>
          </a:p>
        </p:txBody>
      </p:sp>
      <p:sp>
        <p:nvSpPr>
          <p:cNvPr id="7" name="Right Arrow 17">
            <a:extLst>
              <a:ext uri="{FF2B5EF4-FFF2-40B4-BE49-F238E27FC236}">
                <a16:creationId xmlns:a16="http://schemas.microsoft.com/office/drawing/2014/main" id="{AB0C21E1-AEEA-47DA-BC32-9C5C6385D05F}"/>
              </a:ext>
            </a:extLst>
          </p:cNvPr>
          <p:cNvSpPr/>
          <p:nvPr/>
        </p:nvSpPr>
        <p:spPr bwMode="auto">
          <a:xfrm>
            <a:off x="3219994" y="5185954"/>
            <a:ext cx="1534885" cy="117566"/>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MS Pゴシック" charset="0"/>
              <a:cs typeface="MS Pゴシック" charset="0"/>
            </a:endParaRPr>
          </a:p>
        </p:txBody>
      </p:sp>
      <p:pic>
        <p:nvPicPr>
          <p:cNvPr id="6" name="Picture 5">
            <a:extLst>
              <a:ext uri="{FF2B5EF4-FFF2-40B4-BE49-F238E27FC236}">
                <a16:creationId xmlns:a16="http://schemas.microsoft.com/office/drawing/2014/main" id="{FC3719B1-2ABE-4DD5-92F8-7743749D02D3}"/>
              </a:ext>
            </a:extLst>
          </p:cNvPr>
          <p:cNvPicPr>
            <a:picLocks noChangeAspect="1"/>
          </p:cNvPicPr>
          <p:nvPr/>
        </p:nvPicPr>
        <p:blipFill>
          <a:blip r:embed="rId3"/>
          <a:stretch>
            <a:fillRect/>
          </a:stretch>
        </p:blipFill>
        <p:spPr>
          <a:xfrm>
            <a:off x="4809123" y="3843580"/>
            <a:ext cx="3553235" cy="2347993"/>
          </a:xfrm>
          <a:prstGeom prst="rect">
            <a:avLst/>
          </a:prstGeom>
        </p:spPr>
      </p:pic>
    </p:spTree>
    <p:extLst>
      <p:ext uri="{BB962C8B-B14F-4D97-AF65-F5344CB8AC3E}">
        <p14:creationId xmlns:p14="http://schemas.microsoft.com/office/powerpoint/2010/main" val="1632364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Calculating Your </a:t>
            </a:r>
            <a:r>
              <a:rPr lang="en-US" sz="2800" b="1" u="sng" dirty="0"/>
              <a:t>2024</a:t>
            </a:r>
            <a:r>
              <a:rPr lang="en-US" sz="2800" b="1" dirty="0"/>
              <a:t> NY Estimated Tax Payments</a:t>
            </a:r>
          </a:p>
        </p:txBody>
      </p:sp>
      <p:sp>
        <p:nvSpPr>
          <p:cNvPr id="3" name="Content Placeholder 2"/>
          <p:cNvSpPr>
            <a:spLocks noGrp="1"/>
          </p:cNvSpPr>
          <p:nvPr>
            <p:ph idx="1"/>
          </p:nvPr>
        </p:nvSpPr>
        <p:spPr>
          <a:xfrm>
            <a:off x="130629" y="1348740"/>
            <a:ext cx="8908867" cy="4908369"/>
          </a:xfrm>
        </p:spPr>
        <p:txBody>
          <a:bodyPr/>
          <a:lstStyle/>
          <a:p>
            <a:pPr marL="0" indent="0">
              <a:buNone/>
            </a:pPr>
            <a:r>
              <a:rPr lang="en-US" sz="2000" dirty="0"/>
              <a:t>For calendar year 2024, Megan estimates her assistantship amount to be $30,000 (½ of 23/24 fellowship and ½ of 24/25 fellowship).  For 2024 she does not expect to have any wage income.</a:t>
            </a:r>
            <a:endParaRPr lang="en-US" sz="800" dirty="0"/>
          </a:p>
          <a:p>
            <a:pPr marL="0" indent="0">
              <a:buNone/>
            </a:pPr>
            <a:endParaRPr lang="en-US" sz="800" dirty="0"/>
          </a:p>
          <a:p>
            <a:pPr marL="0" lvl="0" indent="0">
              <a:buNone/>
            </a:pPr>
            <a:r>
              <a:rPr lang="en-US" sz="2000" dirty="0"/>
              <a:t>NY taxable income for 2024: </a:t>
            </a:r>
            <a:r>
              <a:rPr lang="en-US" sz="2000" dirty="0">
                <a:solidFill>
                  <a:srgbClr val="000000"/>
                </a:solidFill>
              </a:rPr>
              <a:t>$30,000 – 2024 standard deduction (assume 2023 amount of $8,000, but may change) = $22,000.</a:t>
            </a:r>
          </a:p>
          <a:p>
            <a:pPr marL="0" lvl="0" indent="0">
              <a:buNone/>
            </a:pPr>
            <a:endParaRPr lang="en-US" sz="800" dirty="0">
              <a:solidFill>
                <a:srgbClr val="000000"/>
              </a:solidFill>
            </a:endParaRPr>
          </a:p>
          <a:p>
            <a:pPr marL="0" indent="0">
              <a:buNone/>
            </a:pPr>
            <a:r>
              <a:rPr lang="en-US" sz="2000" dirty="0"/>
              <a:t>Use </a:t>
            </a:r>
            <a:r>
              <a:rPr lang="en-US" sz="2000" u="sng" dirty="0"/>
              <a:t>2024</a:t>
            </a:r>
            <a:r>
              <a:rPr lang="en-US" sz="2000" dirty="0"/>
              <a:t> Form IT-2105 (not released yet) to calculate NYS tax on $22,000.</a:t>
            </a:r>
          </a:p>
          <a:p>
            <a:pPr marL="0" indent="0">
              <a:buNone/>
            </a:pPr>
            <a:r>
              <a:rPr lang="en-US" sz="2000" dirty="0"/>
              <a:t>Calculation if used 2023 table: $600 + (5.5% x ($22,000 - $13,900)) = $1,045.50 (quarterly NYS payments due of $261.38).</a:t>
            </a:r>
          </a:p>
          <a:p>
            <a:pPr marL="0" indent="0">
              <a:buNone/>
            </a:pPr>
            <a:endParaRPr lang="en-US" sz="800" dirty="0"/>
          </a:p>
          <a:p>
            <a:pPr marL="0" indent="0">
              <a:buNone/>
            </a:pPr>
            <a:endParaRPr lang="en-US" sz="800" dirty="0"/>
          </a:p>
          <a:p>
            <a:pPr marL="0" indent="0">
              <a:buNone/>
            </a:pPr>
            <a:endParaRPr lang="en-US" sz="800" dirty="0"/>
          </a:p>
          <a:p>
            <a:pPr marL="0" indent="0">
              <a:buNone/>
            </a:pPr>
            <a:r>
              <a:rPr lang="en-US" sz="2000" dirty="0"/>
              <a:t>From </a:t>
            </a:r>
            <a:r>
              <a:rPr lang="en-US" sz="2000" u="sng" dirty="0"/>
              <a:t>2023</a:t>
            </a:r>
            <a:r>
              <a:rPr lang="en-US" sz="2000" dirty="0"/>
              <a:t> NYS Form IT-2105                   </a:t>
            </a:r>
          </a:p>
          <a:p>
            <a:pPr marL="0" indent="0">
              <a:buNone/>
            </a:pPr>
            <a:endParaRPr lang="en-US" sz="2000" dirty="0"/>
          </a:p>
          <a:p>
            <a:pPr marL="0" indent="0">
              <a:buNone/>
            </a:pPr>
            <a:endParaRPr lang="en-US" sz="2000" dirty="0"/>
          </a:p>
          <a:p>
            <a:pPr marL="0" indent="0">
              <a:buNone/>
            </a:pPr>
            <a:endParaRPr lang="en-US" sz="2000" dirty="0"/>
          </a:p>
        </p:txBody>
      </p:sp>
      <p:sp>
        <p:nvSpPr>
          <p:cNvPr id="9" name="Right Arrow 6">
            <a:extLst>
              <a:ext uri="{FF2B5EF4-FFF2-40B4-BE49-F238E27FC236}">
                <a16:creationId xmlns:a16="http://schemas.microsoft.com/office/drawing/2014/main" id="{79B4F8A5-12F1-4F70-918A-BA16DBD34ECF}"/>
              </a:ext>
            </a:extLst>
          </p:cNvPr>
          <p:cNvSpPr/>
          <p:nvPr/>
        </p:nvSpPr>
        <p:spPr bwMode="auto">
          <a:xfrm>
            <a:off x="3743429" y="5146403"/>
            <a:ext cx="1386568" cy="156755"/>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MS Pゴシック" charset="0"/>
              <a:cs typeface="MS Pゴシック" charset="0"/>
            </a:endParaRPr>
          </a:p>
        </p:txBody>
      </p:sp>
      <p:pic>
        <p:nvPicPr>
          <p:cNvPr id="7" name="Picture 6">
            <a:extLst>
              <a:ext uri="{FF2B5EF4-FFF2-40B4-BE49-F238E27FC236}">
                <a16:creationId xmlns:a16="http://schemas.microsoft.com/office/drawing/2014/main" id="{BAA0333E-F71C-424D-92BB-683EE45CF199}"/>
              </a:ext>
            </a:extLst>
          </p:cNvPr>
          <p:cNvPicPr>
            <a:picLocks noChangeAspect="1"/>
          </p:cNvPicPr>
          <p:nvPr/>
        </p:nvPicPr>
        <p:blipFill>
          <a:blip r:embed="rId3"/>
          <a:stretch>
            <a:fillRect/>
          </a:stretch>
        </p:blipFill>
        <p:spPr>
          <a:xfrm>
            <a:off x="5150299" y="4010863"/>
            <a:ext cx="3699910" cy="2252707"/>
          </a:xfrm>
          <a:prstGeom prst="rect">
            <a:avLst/>
          </a:prstGeom>
        </p:spPr>
      </p:pic>
    </p:spTree>
    <p:extLst>
      <p:ext uri="{BB962C8B-B14F-4D97-AF65-F5344CB8AC3E}">
        <p14:creationId xmlns:p14="http://schemas.microsoft.com/office/powerpoint/2010/main" val="3870335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How to Make Estimated Tax Payments</a:t>
            </a:r>
          </a:p>
        </p:txBody>
      </p:sp>
      <p:sp>
        <p:nvSpPr>
          <p:cNvPr id="3" name="Content Placeholder 2"/>
          <p:cNvSpPr>
            <a:spLocks noGrp="1"/>
          </p:cNvSpPr>
          <p:nvPr>
            <p:ph idx="1"/>
          </p:nvPr>
        </p:nvSpPr>
        <p:spPr>
          <a:xfrm>
            <a:off x="162873" y="1455478"/>
            <a:ext cx="8836747" cy="4358180"/>
          </a:xfrm>
        </p:spPr>
        <p:txBody>
          <a:bodyPr/>
          <a:lstStyle/>
          <a:p>
            <a:pPr marL="342900" lvl="1" indent="-342900"/>
            <a:r>
              <a:rPr lang="en-US" sz="2400" b="1" dirty="0"/>
              <a:t>How to make </a:t>
            </a:r>
            <a:r>
              <a:rPr lang="en-US" sz="2400" b="1" u="sng" dirty="0"/>
              <a:t>IRS</a:t>
            </a:r>
            <a:r>
              <a:rPr lang="en-US" sz="2400" b="1" dirty="0"/>
              <a:t> estimated quarterly tax payments</a:t>
            </a:r>
          </a:p>
          <a:p>
            <a:pPr marL="914400" lvl="1" indent="-457200">
              <a:buFont typeface="+mj-lt"/>
              <a:buAutoNum type="arabicPeriod"/>
            </a:pPr>
            <a:r>
              <a:rPr lang="en-US" sz="2000" dirty="0"/>
              <a:t>Mail your payment (check or money order) with payment voucher (IRS Form 1040-ES, Vouchers 1-4)	</a:t>
            </a:r>
            <a:endParaRPr lang="en-US" sz="1000" dirty="0"/>
          </a:p>
          <a:p>
            <a:pPr marL="914400" lvl="1" indent="-457200">
              <a:buFont typeface="+mj-lt"/>
              <a:buAutoNum type="arabicPeriod" startAt="2"/>
            </a:pPr>
            <a:r>
              <a:rPr lang="en-US" sz="2000" dirty="0"/>
              <a:t>Pay online at </a:t>
            </a:r>
            <a:r>
              <a:rPr lang="en-US" sz="2000" dirty="0">
                <a:hlinkClick r:id="rId3"/>
              </a:rPr>
              <a:t>www.irs.gov</a:t>
            </a:r>
            <a:r>
              <a:rPr lang="en-US" sz="2000" dirty="0"/>
              <a:t> website or using IRS2Go App –</a:t>
            </a:r>
          </a:p>
          <a:p>
            <a:pPr marL="1200150" lvl="2" indent="-342900">
              <a:buFont typeface="+mj-lt"/>
              <a:buAutoNum type="alphaLcParenR"/>
            </a:pPr>
            <a:r>
              <a:rPr lang="en-US" sz="2000" dirty="0"/>
              <a:t>Through IRS Direct Pay – pay directly from your bank account </a:t>
            </a:r>
          </a:p>
          <a:p>
            <a:pPr marL="1200150" lvl="2" indent="-342900">
              <a:buFont typeface="+mj-lt"/>
              <a:buAutoNum type="alphaLcParenR"/>
            </a:pPr>
            <a:r>
              <a:rPr lang="en-US" sz="2000" dirty="0"/>
              <a:t>Pay with credit card – through processor (requires fee)</a:t>
            </a:r>
          </a:p>
          <a:p>
            <a:pPr marL="342900" lvl="1" indent="-342900"/>
            <a:r>
              <a:rPr lang="en-US" sz="2400" b="1" dirty="0"/>
              <a:t>How to make </a:t>
            </a:r>
            <a:r>
              <a:rPr lang="en-US" sz="2400" b="1" u="sng" dirty="0"/>
              <a:t>NYS</a:t>
            </a:r>
            <a:r>
              <a:rPr lang="en-US" sz="2400" b="1" dirty="0"/>
              <a:t> estimated quarterly tax payments</a:t>
            </a:r>
          </a:p>
          <a:p>
            <a:pPr marL="914400" lvl="1" indent="-457200">
              <a:buFont typeface="+mj-lt"/>
              <a:buAutoNum type="arabicPeriod"/>
            </a:pPr>
            <a:r>
              <a:rPr lang="en-US" sz="2000" dirty="0"/>
              <a:t>Mail your payment (check or money order) with payment voucher (NY Form IT-2105, Voucher)	</a:t>
            </a:r>
            <a:endParaRPr lang="en-US" sz="800" dirty="0"/>
          </a:p>
          <a:p>
            <a:pPr marL="914400" lvl="1" indent="-457200">
              <a:buFont typeface="+mj-lt"/>
              <a:buAutoNum type="arabicPeriod" startAt="2"/>
            </a:pPr>
            <a:r>
              <a:rPr lang="en-US" sz="2000" dirty="0"/>
              <a:t>Pay online at </a:t>
            </a:r>
            <a:r>
              <a:rPr lang="en-US" sz="2000" dirty="0">
                <a:hlinkClick r:id="rId4"/>
              </a:rPr>
              <a:t>www.tax.ny.gov</a:t>
            </a:r>
            <a:r>
              <a:rPr lang="en-US" sz="2000" dirty="0"/>
              <a:t> website (need to create Online Services account)</a:t>
            </a:r>
          </a:p>
          <a:p>
            <a:pPr marL="1200150" lvl="2" indent="-342900">
              <a:buFont typeface="+mj-lt"/>
              <a:buAutoNum type="alphaLcParenR"/>
            </a:pPr>
            <a:r>
              <a:rPr lang="en-US" sz="2000" dirty="0"/>
              <a:t>Pay directly from your bank account </a:t>
            </a:r>
          </a:p>
          <a:p>
            <a:pPr marL="1200150" lvl="2" indent="-342900">
              <a:buFont typeface="+mj-lt"/>
              <a:buAutoNum type="alphaLcParenR"/>
            </a:pPr>
            <a:r>
              <a:rPr lang="en-US" sz="2000" dirty="0"/>
              <a:t>Pay with credit card – through processor (requires fee)</a:t>
            </a:r>
          </a:p>
          <a:p>
            <a:pPr marL="1314450" lvl="3" indent="0">
              <a:buNone/>
            </a:pPr>
            <a:endParaRPr lang="en-US" dirty="0"/>
          </a:p>
          <a:p>
            <a:pPr marL="457200" lvl="1" indent="0">
              <a:buNone/>
            </a:pPr>
            <a:endParaRPr lang="en-US" sz="2000" dirty="0"/>
          </a:p>
          <a:p>
            <a:pPr marL="914400" lvl="2" indent="0">
              <a:buNone/>
            </a:pPr>
            <a:endParaRPr lang="en-US" sz="1600" dirty="0"/>
          </a:p>
        </p:txBody>
      </p:sp>
    </p:spTree>
    <p:extLst>
      <p:ext uri="{BB962C8B-B14F-4D97-AF65-F5344CB8AC3E}">
        <p14:creationId xmlns:p14="http://schemas.microsoft.com/office/powerpoint/2010/main" val="3749342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33651"/>
          </a:xfrm>
        </p:spPr>
        <p:txBody>
          <a:bodyPr/>
          <a:lstStyle/>
          <a:p>
            <a:r>
              <a:rPr lang="en-US" dirty="0"/>
              <a:t>Overview</a:t>
            </a:r>
          </a:p>
        </p:txBody>
      </p:sp>
      <p:sp>
        <p:nvSpPr>
          <p:cNvPr id="3" name="Content Placeholder 2"/>
          <p:cNvSpPr>
            <a:spLocks noGrp="1"/>
          </p:cNvSpPr>
          <p:nvPr>
            <p:ph idx="1"/>
          </p:nvPr>
        </p:nvSpPr>
        <p:spPr>
          <a:xfrm>
            <a:off x="162873" y="820762"/>
            <a:ext cx="8836747" cy="5188016"/>
          </a:xfrm>
        </p:spPr>
        <p:txBody>
          <a:bodyPr/>
          <a:lstStyle/>
          <a:p>
            <a:r>
              <a:rPr lang="en-US" sz="2400" dirty="0"/>
              <a:t>All graduate student financial support is processed through payroll and paid via HRMS.</a:t>
            </a:r>
          </a:p>
          <a:p>
            <a:r>
              <a:rPr lang="en-US" sz="2400" dirty="0"/>
              <a:t>Fellowships/Assistantships – job codes 6000 &amp; 6002 – paid semi-monthly</a:t>
            </a:r>
          </a:p>
          <a:p>
            <a:pPr lvl="1">
              <a:buFont typeface="Arial" panose="020B0604020202020204" pitchFamily="34" charset="0"/>
              <a:buChar char="•"/>
            </a:pPr>
            <a:r>
              <a:rPr lang="en-US" sz="2000" b="1" dirty="0"/>
              <a:t>U.S. citizens, permanent residents and resident aliens for tax purposes</a:t>
            </a:r>
            <a:r>
              <a:rPr lang="en-US" sz="2000" dirty="0"/>
              <a:t>: graduate fellowships/assistantships are generally taxable income, but not subject to withholding.</a:t>
            </a:r>
          </a:p>
          <a:p>
            <a:pPr lvl="1">
              <a:buFont typeface="Arial" panose="020B0604020202020204" pitchFamily="34" charset="0"/>
              <a:buChar char="•"/>
            </a:pPr>
            <a:r>
              <a:rPr lang="en-US" sz="2000" b="1" dirty="0"/>
              <a:t>Non-resident aliens for tax purposes</a:t>
            </a:r>
            <a:r>
              <a:rPr lang="en-US" sz="2000" dirty="0"/>
              <a:t>: taxability and withholding depends on whether your country of residence has a tax treaty with the U.S. and whether you can claim treaty benefits.</a:t>
            </a:r>
            <a:endParaRPr lang="en-US" sz="2000" b="1" dirty="0"/>
          </a:p>
          <a:p>
            <a:r>
              <a:rPr lang="en-US" sz="2400" dirty="0"/>
              <a:t>Grad/Teaching Assistant Add-On – job codes 6004, 6006 (or any other student employment position) – paid bi-weekly hourly/semi-monthly</a:t>
            </a:r>
          </a:p>
          <a:p>
            <a:pPr lvl="1">
              <a:buFont typeface="Arial" panose="020B0604020202020204" pitchFamily="34" charset="0"/>
              <a:buChar char="•"/>
            </a:pPr>
            <a:r>
              <a:rPr lang="en-US" sz="2000" dirty="0"/>
              <a:t>Federal and NY state taxes are withheld. FICA taxes are generally not withheld as there is an exception for student workers.</a:t>
            </a:r>
          </a:p>
          <a:p>
            <a:pPr lvl="1"/>
            <a:endParaRPr lang="en-US" sz="2000" dirty="0"/>
          </a:p>
          <a:p>
            <a:pPr lvl="1"/>
            <a:endParaRPr lang="en-US" sz="2400" b="1" dirty="0"/>
          </a:p>
          <a:p>
            <a:endParaRPr lang="en-US" sz="2000" dirty="0"/>
          </a:p>
        </p:txBody>
      </p:sp>
    </p:spTree>
    <p:extLst>
      <p:ext uri="{BB962C8B-B14F-4D97-AF65-F5344CB8AC3E}">
        <p14:creationId xmlns:p14="http://schemas.microsoft.com/office/powerpoint/2010/main" val="39513326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Calculate Your 2024 Estimated Tax Payments</a:t>
            </a:r>
          </a:p>
        </p:txBody>
      </p:sp>
      <p:sp>
        <p:nvSpPr>
          <p:cNvPr id="3" name="Content Placeholder 2"/>
          <p:cNvSpPr>
            <a:spLocks noGrp="1"/>
          </p:cNvSpPr>
          <p:nvPr>
            <p:ph idx="1"/>
          </p:nvPr>
        </p:nvSpPr>
        <p:spPr>
          <a:xfrm>
            <a:off x="162873" y="1850571"/>
            <a:ext cx="8836747" cy="4271095"/>
          </a:xfrm>
        </p:spPr>
        <p:txBody>
          <a:bodyPr/>
          <a:lstStyle/>
          <a:p>
            <a:r>
              <a:rPr lang="en-US" sz="2400" dirty="0"/>
              <a:t>Making Additional Tax Payments during the Year via Extra Withholding</a:t>
            </a:r>
          </a:p>
          <a:p>
            <a:pPr lvl="1"/>
            <a:r>
              <a:rPr lang="en-US" sz="2000" dirty="0"/>
              <a:t>If you also have a Graduate/Teaching Assistant add-on (bi-weekly hourly / semi-monthly) – job codes 6004, 6006 – OR any other employment position through SEO, you can request additional withholding (IRS or NYS) on the wages that you receive from these positions.</a:t>
            </a:r>
          </a:p>
          <a:p>
            <a:pPr lvl="2">
              <a:buFont typeface="Arial" panose="020B0604020202020204" pitchFamily="34" charset="0"/>
              <a:buChar char="•"/>
            </a:pPr>
            <a:r>
              <a:rPr lang="en-US" sz="2000" dirty="0"/>
              <a:t>Need to update your IRS Form W-4 (complete Step 4(c)) or NYS Form IT-2104 (complete Line 3) for extra withholding.</a:t>
            </a:r>
          </a:p>
          <a:p>
            <a:pPr lvl="2">
              <a:buFont typeface="Arial" panose="020B0604020202020204" pitchFamily="34" charset="0"/>
              <a:buChar char="•"/>
            </a:pPr>
            <a:r>
              <a:rPr lang="en-US" sz="2000" b="1" dirty="0"/>
              <a:t>NEED TO COMPLETE A NEW FORM W-4 / IT-2104 IF YOU NO LONGER WANT ADDITIONAL AMOUNTS WITHHELD.</a:t>
            </a:r>
          </a:p>
          <a:p>
            <a:pPr lvl="2">
              <a:buFont typeface="Arial" panose="020B0604020202020204" pitchFamily="34" charset="0"/>
              <a:buChar char="•"/>
            </a:pPr>
            <a:endParaRPr lang="en-US" sz="1600" dirty="0"/>
          </a:p>
          <a:p>
            <a:pPr marL="457200" lvl="1" indent="0">
              <a:buNone/>
            </a:pPr>
            <a:endParaRPr lang="en-US" sz="2000" dirty="0"/>
          </a:p>
          <a:p>
            <a:pPr lvl="1"/>
            <a:endParaRPr lang="en-US" sz="2000" dirty="0"/>
          </a:p>
        </p:txBody>
      </p:sp>
    </p:spTree>
    <p:extLst>
      <p:ext uri="{BB962C8B-B14F-4D97-AF65-F5344CB8AC3E}">
        <p14:creationId xmlns:p14="http://schemas.microsoft.com/office/powerpoint/2010/main" val="27778962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400" b="1" dirty="0"/>
              <a:t>How to Report Fellowships/Assistantships on Your 2023 Income Tax Returns</a:t>
            </a:r>
            <a:endParaRPr lang="en-US" sz="4400" dirty="0"/>
          </a:p>
          <a:p>
            <a:endParaRPr lang="en-US" dirty="0"/>
          </a:p>
        </p:txBody>
      </p:sp>
    </p:spTree>
    <p:extLst>
      <p:ext uri="{BB962C8B-B14F-4D97-AF65-F5344CB8AC3E}">
        <p14:creationId xmlns:p14="http://schemas.microsoft.com/office/powerpoint/2010/main" val="1443740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713458"/>
          </a:xfrm>
        </p:spPr>
        <p:txBody>
          <a:bodyPr/>
          <a:lstStyle/>
          <a:p>
            <a:r>
              <a:rPr lang="en-US" sz="2800" b="1" dirty="0"/>
              <a:t>How to Report Fellowships/Assistantships on Your 2023 Income Tax Returns</a:t>
            </a:r>
            <a:endParaRPr lang="en-US" sz="2800" dirty="0"/>
          </a:p>
        </p:txBody>
      </p:sp>
      <p:sp>
        <p:nvSpPr>
          <p:cNvPr id="3" name="Content Placeholder 2"/>
          <p:cNvSpPr>
            <a:spLocks noGrp="1"/>
          </p:cNvSpPr>
          <p:nvPr>
            <p:ph idx="1"/>
          </p:nvPr>
        </p:nvSpPr>
        <p:spPr>
          <a:xfrm>
            <a:off x="153626" y="1433689"/>
            <a:ext cx="8836747" cy="5023555"/>
          </a:xfrm>
        </p:spPr>
        <p:txBody>
          <a:bodyPr/>
          <a:lstStyle/>
          <a:p>
            <a:r>
              <a:rPr lang="en-US" sz="2000" dirty="0"/>
              <a:t>When filing Form1040, enter “SCH = $(TAXABLE AMOUNT)” in the space to the left of the “Wages, salaries, tips” line of your tax return. </a:t>
            </a:r>
          </a:p>
          <a:p>
            <a:r>
              <a:rPr lang="en-US" sz="2000" dirty="0"/>
              <a:t>“Wages, salaries, tips” line of your tax return should include:</a:t>
            </a:r>
          </a:p>
          <a:p>
            <a:pPr lvl="1">
              <a:buFont typeface="Arial" panose="020B0604020202020204" pitchFamily="34" charset="0"/>
              <a:buChar char="•"/>
            </a:pPr>
            <a:r>
              <a:rPr lang="en-US" sz="2000" dirty="0"/>
              <a:t>Amounts from Box 1 of your W-2s plus</a:t>
            </a:r>
          </a:p>
          <a:p>
            <a:pPr lvl="1">
              <a:buFont typeface="Arial" panose="020B0604020202020204" pitchFamily="34" charset="0"/>
              <a:buChar char="•"/>
            </a:pPr>
            <a:r>
              <a:rPr lang="en-US" sz="2000" dirty="0"/>
              <a:t>Taxable scholarships/fellowship amounts received</a:t>
            </a:r>
          </a:p>
          <a:p>
            <a:r>
              <a:rPr lang="en-US" sz="2000" dirty="0"/>
              <a:t>If using a commercial software program such as TurboTax or TaxSlayer, follow the instructions provided by the software provider to report your fellowship/assistantship.</a:t>
            </a:r>
          </a:p>
          <a:p>
            <a:r>
              <a:rPr lang="en-US" sz="2000" dirty="0"/>
              <a:t>Some commercial software programs will force the federal self-employment tax to calculate if you enter an amount as wages but fellowships/ assistantships should not be subject to the self-employment tax.  </a:t>
            </a:r>
          </a:p>
          <a:p>
            <a:r>
              <a:rPr lang="en-US" sz="2000" dirty="0"/>
              <a:t>Most commercial software programs have a help or chat feature if you need assistance.</a:t>
            </a:r>
          </a:p>
          <a:p>
            <a:pPr marL="457200" lvl="1" indent="0">
              <a:buNone/>
            </a:pPr>
            <a:endParaRPr lang="en-US" sz="1600" dirty="0"/>
          </a:p>
          <a:p>
            <a:pPr lvl="1"/>
            <a:endParaRPr lang="en-US" sz="1600" dirty="0"/>
          </a:p>
          <a:p>
            <a:pPr lvl="1"/>
            <a:endParaRPr lang="en-US" sz="1600" dirty="0"/>
          </a:p>
        </p:txBody>
      </p:sp>
    </p:spTree>
    <p:extLst>
      <p:ext uri="{BB962C8B-B14F-4D97-AF65-F5344CB8AC3E}">
        <p14:creationId xmlns:p14="http://schemas.microsoft.com/office/powerpoint/2010/main" val="28512042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33651"/>
          </a:xfrm>
        </p:spPr>
        <p:txBody>
          <a:bodyPr/>
          <a:lstStyle/>
          <a:p>
            <a:r>
              <a:rPr lang="en-US" dirty="0"/>
              <a:t>Tax Resources</a:t>
            </a:r>
          </a:p>
        </p:txBody>
      </p:sp>
      <p:sp>
        <p:nvSpPr>
          <p:cNvPr id="3" name="Content Placeholder 2"/>
          <p:cNvSpPr>
            <a:spLocks noGrp="1"/>
          </p:cNvSpPr>
          <p:nvPr>
            <p:ph idx="1"/>
          </p:nvPr>
        </p:nvSpPr>
        <p:spPr>
          <a:xfrm>
            <a:off x="162873" y="933651"/>
            <a:ext cx="8836747" cy="5188016"/>
          </a:xfrm>
        </p:spPr>
        <p:txBody>
          <a:bodyPr/>
          <a:lstStyle/>
          <a:p>
            <a:r>
              <a:rPr lang="en-US" sz="2000" b="1" dirty="0">
                <a:hlinkClick r:id="rId3"/>
              </a:rPr>
              <a:t>SMD Graduate Student Tax Information</a:t>
            </a:r>
            <a:endParaRPr lang="en-US" sz="1000" b="1" dirty="0"/>
          </a:p>
          <a:p>
            <a:r>
              <a:rPr lang="en-US" sz="2000" b="1" dirty="0"/>
              <a:t>IRS Publication 970 – Tax Benefits for Education:</a:t>
            </a:r>
          </a:p>
          <a:p>
            <a:pPr marL="0" indent="0">
              <a:buNone/>
            </a:pPr>
            <a:r>
              <a:rPr lang="en-US" sz="2000" b="1" dirty="0"/>
              <a:t>	</a:t>
            </a:r>
            <a:r>
              <a:rPr lang="en-US" sz="2000" b="1" dirty="0">
                <a:hlinkClick r:id="rId4"/>
              </a:rPr>
              <a:t>https://www.irs.gov/pub/irs-pdf/p970.pdf</a:t>
            </a:r>
            <a:endParaRPr lang="en-US" sz="2000" b="1" dirty="0"/>
          </a:p>
          <a:p>
            <a:endParaRPr lang="en-US" sz="1000" b="1" dirty="0"/>
          </a:p>
          <a:p>
            <a:r>
              <a:rPr lang="en-US" sz="2000" b="1" dirty="0"/>
              <a:t>IRS Publication 505 – Tax Withholding and Estimated Tax for 2020:</a:t>
            </a:r>
          </a:p>
          <a:p>
            <a:pPr marL="0" indent="0">
              <a:buNone/>
            </a:pPr>
            <a:r>
              <a:rPr lang="en-US" sz="2000" b="1" dirty="0"/>
              <a:t>	</a:t>
            </a:r>
            <a:r>
              <a:rPr lang="en-US" sz="2000" b="1" dirty="0">
                <a:hlinkClick r:id="rId5"/>
              </a:rPr>
              <a:t>https://www.irs.gov/pub/irs-pdf/p505.pdf</a:t>
            </a:r>
            <a:endParaRPr lang="en-US" sz="2000" b="1" dirty="0"/>
          </a:p>
          <a:p>
            <a:endParaRPr lang="en-US" sz="1000" b="1" dirty="0"/>
          </a:p>
          <a:p>
            <a:r>
              <a:rPr lang="en-US" sz="2000" b="1" dirty="0"/>
              <a:t>IRS Form 1040-ES (Quarterly Tax Payments):</a:t>
            </a:r>
          </a:p>
          <a:p>
            <a:pPr marL="0" indent="0">
              <a:buNone/>
            </a:pPr>
            <a:r>
              <a:rPr lang="en-US" sz="2000" b="1" dirty="0"/>
              <a:t>	</a:t>
            </a:r>
            <a:r>
              <a:rPr lang="en-US" sz="2000" b="1" dirty="0">
                <a:hlinkClick r:id="rId6"/>
              </a:rPr>
              <a:t>https://www.irs.gov/pub/irs-pdf/f1040es.pdf</a:t>
            </a:r>
            <a:endParaRPr lang="en-US" sz="2000" b="1" dirty="0"/>
          </a:p>
          <a:p>
            <a:endParaRPr lang="en-US" sz="1000" b="1" dirty="0"/>
          </a:p>
          <a:p>
            <a:r>
              <a:rPr lang="en-US" sz="2000" b="1" dirty="0"/>
              <a:t>NYS Form IT-2105 (Quarterly Tax Payments) and Instructions:</a:t>
            </a:r>
          </a:p>
          <a:p>
            <a:pPr marL="0" indent="0">
              <a:buNone/>
            </a:pPr>
            <a:r>
              <a:rPr lang="en-US" sz="2000" b="1" dirty="0"/>
              <a:t>	</a:t>
            </a:r>
            <a:r>
              <a:rPr lang="en-US" sz="2000" b="1" dirty="0">
                <a:hlinkClick r:id="rId7"/>
              </a:rPr>
              <a:t>https://www.tax.ny.gov/pdf/current_forms/it/it2105_fill_in.pdf</a:t>
            </a:r>
            <a:endParaRPr lang="en-US" sz="2000" b="1" dirty="0"/>
          </a:p>
          <a:p>
            <a:pPr marL="914400" indent="0">
              <a:buNone/>
            </a:pPr>
            <a:r>
              <a:rPr lang="en-US" sz="2000" b="1" dirty="0">
                <a:hlinkClick r:id="rId8"/>
              </a:rPr>
              <a:t>https://www.tax.ny.gov/pdf/current_forms/it/it2105i.pdf</a:t>
            </a:r>
            <a:endParaRPr lang="en-US" sz="2000" b="1" dirty="0"/>
          </a:p>
        </p:txBody>
      </p:sp>
    </p:spTree>
    <p:extLst>
      <p:ext uri="{BB962C8B-B14F-4D97-AF65-F5344CB8AC3E}">
        <p14:creationId xmlns:p14="http://schemas.microsoft.com/office/powerpoint/2010/main" val="30146981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33651"/>
          </a:xfrm>
        </p:spPr>
        <p:txBody>
          <a:bodyPr/>
          <a:lstStyle/>
          <a:p>
            <a:r>
              <a:rPr lang="en-US" dirty="0"/>
              <a:t>Questions?</a:t>
            </a:r>
          </a:p>
        </p:txBody>
      </p:sp>
      <p:sp>
        <p:nvSpPr>
          <p:cNvPr id="3" name="Content Placeholder 2"/>
          <p:cNvSpPr>
            <a:spLocks noGrp="1"/>
          </p:cNvSpPr>
          <p:nvPr>
            <p:ph idx="1"/>
          </p:nvPr>
        </p:nvSpPr>
        <p:spPr>
          <a:xfrm>
            <a:off x="162873" y="933651"/>
            <a:ext cx="8836747" cy="5188016"/>
          </a:xfrm>
        </p:spPr>
        <p:txBody>
          <a:bodyPr/>
          <a:lstStyle/>
          <a:p>
            <a:endParaRPr lang="en-US" sz="2000" b="1" dirty="0"/>
          </a:p>
          <a:p>
            <a:r>
              <a:rPr lang="en-US" sz="2000" b="1" dirty="0"/>
              <a:t>Regarding the appointment that you have: contact your department administrator.</a:t>
            </a:r>
          </a:p>
          <a:p>
            <a:r>
              <a:rPr lang="en-US" sz="2000" b="1" dirty="0"/>
              <a:t>Regarding the payment itself: email </a:t>
            </a:r>
            <a:r>
              <a:rPr lang="en-US" sz="2000" b="1" dirty="0">
                <a:hlinkClick r:id="rId3"/>
              </a:rPr>
              <a:t>payroll@rochester.edu</a:t>
            </a:r>
            <a:r>
              <a:rPr lang="en-US" sz="2000" b="1" dirty="0"/>
              <a:t>.</a:t>
            </a:r>
          </a:p>
          <a:p>
            <a:r>
              <a:rPr lang="en-US" sz="2000" b="1" dirty="0"/>
              <a:t>Regarding paperwork required by </a:t>
            </a:r>
            <a:r>
              <a:rPr lang="en-US" sz="2000" b="1" dirty="0" err="1"/>
              <a:t>Sprintax</a:t>
            </a:r>
            <a:r>
              <a:rPr lang="en-US" sz="2000" b="1" dirty="0"/>
              <a:t> Calculus (NRAs): email </a:t>
            </a:r>
            <a:r>
              <a:rPr lang="en-US" sz="2000" b="1" u="sng" dirty="0">
                <a:hlinkClick r:id="rId4"/>
              </a:rPr>
              <a:t>FNpayroll@ur.rochester.edu</a:t>
            </a:r>
            <a:r>
              <a:rPr lang="en-US" sz="2000" dirty="0"/>
              <a:t>.</a:t>
            </a:r>
            <a:endParaRPr lang="en-US" sz="2000" b="1" dirty="0"/>
          </a:p>
          <a:p>
            <a:r>
              <a:rPr lang="en-US" sz="2000" b="1" dirty="0"/>
              <a:t>Helpful tips:</a:t>
            </a:r>
          </a:p>
          <a:p>
            <a:pPr lvl="1"/>
            <a:r>
              <a:rPr lang="en-US" sz="2000" b="1" dirty="0"/>
              <a:t>To access HRMS from outside the University's network, you need to enroll in Duo Security. Enrollment and more information about how the process works is available at </a:t>
            </a:r>
            <a:r>
              <a:rPr lang="en-US" sz="2000" b="1" dirty="0">
                <a:hlinkClick r:id="rId5"/>
              </a:rPr>
              <a:t>http://tech.rochester.edu/services/two-factor-authentication/</a:t>
            </a:r>
            <a:r>
              <a:rPr lang="en-US" sz="2000" b="1" dirty="0"/>
              <a:t>.</a:t>
            </a:r>
          </a:p>
          <a:p>
            <a:pPr lvl="1"/>
            <a:r>
              <a:rPr lang="en-US" sz="2000" b="1" dirty="0"/>
              <a:t>To set up direct deposit of your fellowship/assistantship payment, please review the user guide for employee self-service, which can be found in HRMS under the “Helpful Information” tab and by visiting our Payroll website: </a:t>
            </a:r>
            <a:r>
              <a:rPr lang="en-US" sz="2000" b="1" dirty="0">
                <a:hlinkClick r:id="rId6"/>
              </a:rPr>
              <a:t>www.Rochester.edu/Payroll/</a:t>
            </a:r>
            <a:r>
              <a:rPr lang="en-US" sz="2000" b="1" dirty="0"/>
              <a:t>	</a:t>
            </a:r>
          </a:p>
          <a:p>
            <a:pPr lvl="1"/>
            <a:endParaRPr lang="en-US" sz="2000" b="1" dirty="0"/>
          </a:p>
        </p:txBody>
      </p:sp>
    </p:spTree>
    <p:extLst>
      <p:ext uri="{BB962C8B-B14F-4D97-AF65-F5344CB8AC3E}">
        <p14:creationId xmlns:p14="http://schemas.microsoft.com/office/powerpoint/2010/main" val="450166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673769" y="773951"/>
            <a:ext cx="5195653"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ea typeface="Times New Roman" pitchFamily="18" charset="0"/>
                <a:cs typeface="Arial" pitchFamily="34" charset="0"/>
              </a:rPr>
              <a:t>Summary of Graduate Student Appointments</a:t>
            </a:r>
            <a:endParaRPr kumimoji="0" lang="en-US" altLang="en-US" sz="2000" b="0"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386883738"/>
              </p:ext>
            </p:extLst>
          </p:nvPr>
        </p:nvGraphicFramePr>
        <p:xfrm>
          <a:off x="662480" y="1306391"/>
          <a:ext cx="5546409" cy="2802913"/>
        </p:xfrm>
        <a:graphic>
          <a:graphicData uri="http://schemas.openxmlformats.org/drawingml/2006/table">
            <a:tbl>
              <a:tblPr firstRow="1" firstCol="1" bandRow="1"/>
              <a:tblGrid>
                <a:gridCol w="1663277">
                  <a:extLst>
                    <a:ext uri="{9D8B030D-6E8A-4147-A177-3AD203B41FA5}">
                      <a16:colId xmlns:a16="http://schemas.microsoft.com/office/drawing/2014/main" val="20000"/>
                    </a:ext>
                  </a:extLst>
                </a:gridCol>
                <a:gridCol w="3883132">
                  <a:extLst>
                    <a:ext uri="{9D8B030D-6E8A-4147-A177-3AD203B41FA5}">
                      <a16:colId xmlns:a16="http://schemas.microsoft.com/office/drawing/2014/main" val="20001"/>
                    </a:ext>
                  </a:extLst>
                </a:gridCol>
              </a:tblGrid>
              <a:tr h="672693">
                <a:tc>
                  <a:txBody>
                    <a:bodyPr/>
                    <a:lstStyle/>
                    <a:p>
                      <a:pPr marL="0" marR="0" algn="l">
                        <a:spcBef>
                          <a:spcPts val="0"/>
                        </a:spcBef>
                        <a:spcAft>
                          <a:spcPts val="0"/>
                        </a:spcAft>
                      </a:pPr>
                      <a:r>
                        <a:rPr lang="en-US" sz="2000" b="1" dirty="0">
                          <a:effectLst/>
                          <a:latin typeface="+mj-lt"/>
                          <a:ea typeface="Times New Roman"/>
                        </a:rPr>
                        <a:t>Appointment Description</a:t>
                      </a:r>
                      <a:endParaRPr lang="en-US" sz="2000" dirty="0">
                        <a:effectLst/>
                        <a:latin typeface="+mj-lt"/>
                        <a:ea typeface="Times New Roman"/>
                      </a:endParaRPr>
                    </a:p>
                  </a:txBody>
                  <a:tcPr marL="68580" marR="68580" marT="9525" marB="0" anchor="ctr">
                    <a:lnL w="12700" cap="flat" cmpd="sng" algn="ctr">
                      <a:solidFill>
                        <a:srgbClr val="E8EAE9"/>
                      </a:solidFill>
                      <a:prstDash val="solid"/>
                      <a:round/>
                      <a:headEnd type="none" w="med" len="med"/>
                      <a:tailEnd type="none" w="med" len="med"/>
                    </a:lnL>
                    <a:lnR w="12700" cap="flat" cmpd="sng" algn="ctr">
                      <a:solidFill>
                        <a:srgbClr val="E8EAE9"/>
                      </a:solidFill>
                      <a:prstDash val="solid"/>
                      <a:round/>
                      <a:headEnd type="none" w="med" len="med"/>
                      <a:tailEnd type="none" w="med" len="med"/>
                    </a:lnR>
                    <a:lnT w="12700" cap="flat" cmpd="sng" algn="ctr">
                      <a:solidFill>
                        <a:srgbClr val="E8EAE9"/>
                      </a:solidFill>
                      <a:prstDash val="solid"/>
                      <a:round/>
                      <a:headEnd type="none" w="med" len="med"/>
                      <a:tailEnd type="none" w="med" len="med"/>
                    </a:lnT>
                    <a:lnB w="38100" cap="flat" cmpd="sng" algn="ctr">
                      <a:solidFill>
                        <a:srgbClr val="E8EAE9"/>
                      </a:solidFill>
                      <a:prstDash val="solid"/>
                      <a:round/>
                      <a:headEnd type="none" w="med" len="med"/>
                      <a:tailEnd type="none" w="med" len="med"/>
                    </a:lnB>
                    <a:solidFill>
                      <a:srgbClr val="99CCFF"/>
                    </a:solidFill>
                  </a:tcPr>
                </a:tc>
                <a:tc>
                  <a:txBody>
                    <a:bodyPr/>
                    <a:lstStyle/>
                    <a:p>
                      <a:pPr marL="0" marR="0" algn="l">
                        <a:spcBef>
                          <a:spcPts val="0"/>
                        </a:spcBef>
                        <a:spcAft>
                          <a:spcPts val="0"/>
                        </a:spcAft>
                      </a:pPr>
                      <a:r>
                        <a:rPr lang="en-US" sz="2000" b="1" dirty="0">
                          <a:effectLst/>
                          <a:latin typeface="+mj-lt"/>
                          <a:ea typeface="Times New Roman"/>
                        </a:rPr>
                        <a:t>HRMS Job Code</a:t>
                      </a:r>
                      <a:endParaRPr lang="en-US" sz="2000" dirty="0">
                        <a:effectLst/>
                        <a:latin typeface="+mj-lt"/>
                        <a:ea typeface="Times New Roman"/>
                      </a:endParaRPr>
                    </a:p>
                  </a:txBody>
                  <a:tcPr marL="68580" marR="68580" marT="9525" marB="0" anchor="ctr">
                    <a:lnL w="12700" cap="flat" cmpd="sng" algn="ctr">
                      <a:solidFill>
                        <a:srgbClr val="E8EAE9"/>
                      </a:solidFill>
                      <a:prstDash val="solid"/>
                      <a:round/>
                      <a:headEnd type="none" w="med" len="med"/>
                      <a:tailEnd type="none" w="med" len="med"/>
                    </a:lnL>
                    <a:lnR w="12700" cap="flat" cmpd="sng" algn="ctr">
                      <a:solidFill>
                        <a:srgbClr val="E8EAE9"/>
                      </a:solidFill>
                      <a:prstDash val="solid"/>
                      <a:round/>
                      <a:headEnd type="none" w="med" len="med"/>
                      <a:tailEnd type="none" w="med" len="med"/>
                    </a:lnR>
                    <a:lnT w="12700" cap="flat" cmpd="sng" algn="ctr">
                      <a:solidFill>
                        <a:srgbClr val="E8EAE9"/>
                      </a:solidFill>
                      <a:prstDash val="solid"/>
                      <a:round/>
                      <a:headEnd type="none" w="med" len="med"/>
                      <a:tailEnd type="none" w="med" len="med"/>
                    </a:lnT>
                    <a:lnB w="38100" cap="flat" cmpd="sng" algn="ctr">
                      <a:solidFill>
                        <a:srgbClr val="E8EAE9"/>
                      </a:solidFill>
                      <a:prstDash val="solid"/>
                      <a:round/>
                      <a:headEnd type="none" w="med" len="med"/>
                      <a:tailEnd type="none" w="med" len="med"/>
                    </a:lnB>
                    <a:solidFill>
                      <a:srgbClr val="99CCFF"/>
                    </a:solidFill>
                  </a:tcPr>
                </a:tc>
                <a:extLst>
                  <a:ext uri="{0D108BD9-81ED-4DB2-BD59-A6C34878D82A}">
                    <a16:rowId xmlns:a16="http://schemas.microsoft.com/office/drawing/2014/main" val="10000"/>
                  </a:ext>
                </a:extLst>
              </a:tr>
              <a:tr h="453419">
                <a:tc>
                  <a:txBody>
                    <a:bodyPr/>
                    <a:lstStyle/>
                    <a:p>
                      <a:pPr marL="0" marR="0" algn="l">
                        <a:spcBef>
                          <a:spcPts val="0"/>
                        </a:spcBef>
                        <a:spcAft>
                          <a:spcPts val="0"/>
                        </a:spcAft>
                      </a:pPr>
                      <a:r>
                        <a:rPr lang="en-US" sz="2000" b="0" dirty="0">
                          <a:effectLst/>
                          <a:latin typeface="+mj-lt"/>
                          <a:ea typeface="Times New Roman"/>
                        </a:rPr>
                        <a:t>Graduate Fellowship</a:t>
                      </a:r>
                    </a:p>
                  </a:txBody>
                  <a:tcPr marL="68580" marR="68580" marT="9525" marB="0" anchor="ctr">
                    <a:lnL w="12700" cap="flat" cmpd="sng" algn="ctr">
                      <a:solidFill>
                        <a:srgbClr val="E8EAE9"/>
                      </a:solidFill>
                      <a:prstDash val="solid"/>
                      <a:round/>
                      <a:headEnd type="none" w="med" len="med"/>
                      <a:tailEnd type="none" w="med" len="med"/>
                    </a:lnL>
                    <a:lnR w="12700" cap="flat" cmpd="sng" algn="ctr">
                      <a:solidFill>
                        <a:srgbClr val="E8EAE9"/>
                      </a:solidFill>
                      <a:prstDash val="solid"/>
                      <a:round/>
                      <a:headEnd type="none" w="med" len="med"/>
                      <a:tailEnd type="none" w="med" len="med"/>
                    </a:lnR>
                    <a:lnT w="38100" cap="flat" cmpd="sng" algn="ctr">
                      <a:solidFill>
                        <a:srgbClr val="E8EAE9"/>
                      </a:solidFill>
                      <a:prstDash val="solid"/>
                      <a:round/>
                      <a:headEnd type="none" w="med" len="med"/>
                      <a:tailEnd type="none" w="med" len="med"/>
                    </a:lnT>
                    <a:lnB w="12700" cap="flat" cmpd="sng" algn="ctr">
                      <a:solidFill>
                        <a:srgbClr val="E8EAE9"/>
                      </a:solidFill>
                      <a:prstDash val="solid"/>
                      <a:round/>
                      <a:headEnd type="none" w="med" len="med"/>
                      <a:tailEnd type="none" w="med" len="med"/>
                    </a:lnB>
                    <a:solidFill>
                      <a:srgbClr val="CAE2FF"/>
                    </a:solidFill>
                  </a:tcPr>
                </a:tc>
                <a:tc>
                  <a:txBody>
                    <a:bodyPr/>
                    <a:lstStyle/>
                    <a:p>
                      <a:pPr marL="0" marR="0" algn="l">
                        <a:spcBef>
                          <a:spcPts val="0"/>
                        </a:spcBef>
                        <a:spcAft>
                          <a:spcPts val="0"/>
                        </a:spcAft>
                      </a:pPr>
                      <a:r>
                        <a:rPr lang="en-US" sz="2000" dirty="0">
                          <a:effectLst/>
                          <a:latin typeface="+mj-lt"/>
                          <a:ea typeface="Times New Roman"/>
                        </a:rPr>
                        <a:t>6000  (Visiting student</a:t>
                      </a:r>
                      <a:r>
                        <a:rPr lang="en-US" sz="2000" baseline="0" dirty="0">
                          <a:effectLst/>
                          <a:latin typeface="+mj-lt"/>
                          <a:ea typeface="Times New Roman"/>
                        </a:rPr>
                        <a:t> – </a:t>
                      </a:r>
                      <a:r>
                        <a:rPr lang="en-US" sz="2000" dirty="0">
                          <a:effectLst/>
                          <a:latin typeface="+mj-lt"/>
                          <a:ea typeface="Times New Roman"/>
                        </a:rPr>
                        <a:t>6001)</a:t>
                      </a:r>
                    </a:p>
                  </a:txBody>
                  <a:tcPr marL="68580" marR="68580" marT="9525" marB="0" anchor="ctr">
                    <a:lnL w="12700" cap="flat" cmpd="sng" algn="ctr">
                      <a:solidFill>
                        <a:srgbClr val="E8EAE9"/>
                      </a:solidFill>
                      <a:prstDash val="solid"/>
                      <a:round/>
                      <a:headEnd type="none" w="med" len="med"/>
                      <a:tailEnd type="none" w="med" len="med"/>
                    </a:lnL>
                    <a:lnR w="12700" cap="flat" cmpd="sng" algn="ctr">
                      <a:solidFill>
                        <a:srgbClr val="E8EAE9"/>
                      </a:solidFill>
                      <a:prstDash val="solid"/>
                      <a:round/>
                      <a:headEnd type="none" w="med" len="med"/>
                      <a:tailEnd type="none" w="med" len="med"/>
                    </a:lnR>
                    <a:lnT w="38100" cap="flat" cmpd="sng" algn="ctr">
                      <a:solidFill>
                        <a:srgbClr val="E8EAE9"/>
                      </a:solidFill>
                      <a:prstDash val="solid"/>
                      <a:round/>
                      <a:headEnd type="none" w="med" len="med"/>
                      <a:tailEnd type="none" w="med" len="med"/>
                    </a:lnT>
                    <a:lnB w="12700" cap="flat" cmpd="sng" algn="ctr">
                      <a:solidFill>
                        <a:srgbClr val="E8EAE9"/>
                      </a:solidFill>
                      <a:prstDash val="solid"/>
                      <a:round/>
                      <a:headEnd type="none" w="med" len="med"/>
                      <a:tailEnd type="none" w="med" len="med"/>
                    </a:lnB>
                    <a:solidFill>
                      <a:srgbClr val="CAE2FF"/>
                    </a:solidFill>
                  </a:tcPr>
                </a:tc>
                <a:extLst>
                  <a:ext uri="{0D108BD9-81ED-4DB2-BD59-A6C34878D82A}">
                    <a16:rowId xmlns:a16="http://schemas.microsoft.com/office/drawing/2014/main" val="10001"/>
                  </a:ext>
                </a:extLst>
              </a:tr>
              <a:tr h="445985">
                <a:tc>
                  <a:txBody>
                    <a:bodyPr/>
                    <a:lstStyle/>
                    <a:p>
                      <a:pPr marL="0" marR="0" algn="l">
                        <a:spcBef>
                          <a:spcPts val="0"/>
                        </a:spcBef>
                        <a:spcAft>
                          <a:spcPts val="0"/>
                        </a:spcAft>
                      </a:pPr>
                      <a:r>
                        <a:rPr lang="en-US" sz="2000" b="0" dirty="0">
                          <a:effectLst/>
                          <a:latin typeface="+mj-lt"/>
                          <a:ea typeface="Times New Roman"/>
                        </a:rPr>
                        <a:t>Graduate Assistantship</a:t>
                      </a:r>
                    </a:p>
                  </a:txBody>
                  <a:tcPr marL="68580" marR="68580" marT="9525" marB="0" anchor="ctr">
                    <a:lnL w="12700" cap="flat" cmpd="sng" algn="ctr">
                      <a:solidFill>
                        <a:srgbClr val="E8EAE9"/>
                      </a:solidFill>
                      <a:prstDash val="solid"/>
                      <a:round/>
                      <a:headEnd type="none" w="med" len="med"/>
                      <a:tailEnd type="none" w="med" len="med"/>
                    </a:lnL>
                    <a:lnR w="12700" cap="flat" cmpd="sng" algn="ctr">
                      <a:solidFill>
                        <a:srgbClr val="E8EAE9"/>
                      </a:solidFill>
                      <a:prstDash val="solid"/>
                      <a:round/>
                      <a:headEnd type="none" w="med" len="med"/>
                      <a:tailEnd type="none" w="med" len="med"/>
                    </a:lnR>
                    <a:lnT w="12700" cap="flat" cmpd="sng" algn="ctr">
                      <a:solidFill>
                        <a:srgbClr val="E8EAE9"/>
                      </a:solidFill>
                      <a:prstDash val="solid"/>
                      <a:round/>
                      <a:headEnd type="none" w="med" len="med"/>
                      <a:tailEnd type="none" w="med" len="med"/>
                    </a:lnT>
                    <a:lnB w="12700" cap="flat" cmpd="sng" algn="ctr">
                      <a:solidFill>
                        <a:srgbClr val="E8EAE9"/>
                      </a:solidFill>
                      <a:prstDash val="solid"/>
                      <a:round/>
                      <a:headEnd type="none" w="med" len="med"/>
                      <a:tailEnd type="none" w="med" len="med"/>
                    </a:lnB>
                  </a:tcPr>
                </a:tc>
                <a:tc>
                  <a:txBody>
                    <a:bodyPr/>
                    <a:lstStyle/>
                    <a:p>
                      <a:pPr marL="0" marR="0" algn="l">
                        <a:spcBef>
                          <a:spcPts val="0"/>
                        </a:spcBef>
                        <a:spcAft>
                          <a:spcPts val="0"/>
                        </a:spcAft>
                      </a:pPr>
                      <a:r>
                        <a:rPr lang="en-US" sz="2000" dirty="0">
                          <a:effectLst/>
                          <a:latin typeface="+mj-lt"/>
                          <a:ea typeface="Times New Roman"/>
                        </a:rPr>
                        <a:t>6002  (Visiting student – 6003)</a:t>
                      </a:r>
                    </a:p>
                  </a:txBody>
                  <a:tcPr marL="68580" marR="68580" marT="9525" marB="0" anchor="ctr">
                    <a:lnL w="12700" cap="flat" cmpd="sng" algn="ctr">
                      <a:solidFill>
                        <a:srgbClr val="E8EAE9"/>
                      </a:solidFill>
                      <a:prstDash val="solid"/>
                      <a:round/>
                      <a:headEnd type="none" w="med" len="med"/>
                      <a:tailEnd type="none" w="med" len="med"/>
                    </a:lnL>
                    <a:lnR w="12700" cap="flat" cmpd="sng" algn="ctr">
                      <a:solidFill>
                        <a:srgbClr val="E8EAE9"/>
                      </a:solidFill>
                      <a:prstDash val="solid"/>
                      <a:round/>
                      <a:headEnd type="none" w="med" len="med"/>
                      <a:tailEnd type="none" w="med" len="med"/>
                    </a:lnR>
                    <a:lnT w="12700" cap="flat" cmpd="sng" algn="ctr">
                      <a:solidFill>
                        <a:srgbClr val="E8EAE9"/>
                      </a:solidFill>
                      <a:prstDash val="solid"/>
                      <a:round/>
                      <a:headEnd type="none" w="med" len="med"/>
                      <a:tailEnd type="none" w="med" len="med"/>
                    </a:lnT>
                    <a:lnB w="12700" cap="flat" cmpd="sng" algn="ctr">
                      <a:solidFill>
                        <a:srgbClr val="E8EAE9"/>
                      </a:solidFill>
                      <a:prstDash val="solid"/>
                      <a:round/>
                      <a:headEnd type="none" w="med" len="med"/>
                      <a:tailEnd type="none" w="med" len="med"/>
                    </a:lnB>
                  </a:tcPr>
                </a:tc>
                <a:extLst>
                  <a:ext uri="{0D108BD9-81ED-4DB2-BD59-A6C34878D82A}">
                    <a16:rowId xmlns:a16="http://schemas.microsoft.com/office/drawing/2014/main" val="10002"/>
                  </a:ext>
                </a:extLst>
              </a:tr>
              <a:tr h="445985">
                <a:tc>
                  <a:txBody>
                    <a:bodyPr/>
                    <a:lstStyle/>
                    <a:p>
                      <a:pPr marL="0" marR="0" algn="l">
                        <a:spcBef>
                          <a:spcPts val="0"/>
                        </a:spcBef>
                        <a:spcAft>
                          <a:spcPts val="0"/>
                        </a:spcAft>
                      </a:pPr>
                      <a:r>
                        <a:rPr lang="en-US" sz="2000" b="0" dirty="0">
                          <a:effectLst/>
                          <a:latin typeface="+mj-lt"/>
                          <a:ea typeface="Times New Roman"/>
                        </a:rPr>
                        <a:t>GA Add-On</a:t>
                      </a:r>
                    </a:p>
                  </a:txBody>
                  <a:tcPr marL="68580" marR="68580" marT="9525" marB="0" anchor="ctr">
                    <a:lnL w="12700" cap="flat" cmpd="sng" algn="ctr">
                      <a:solidFill>
                        <a:srgbClr val="E8EAE9"/>
                      </a:solidFill>
                      <a:prstDash val="solid"/>
                      <a:round/>
                      <a:headEnd type="none" w="med" len="med"/>
                      <a:tailEnd type="none" w="med" len="med"/>
                    </a:lnL>
                    <a:lnR w="12700" cap="flat" cmpd="sng" algn="ctr">
                      <a:solidFill>
                        <a:srgbClr val="E8EAE9"/>
                      </a:solidFill>
                      <a:prstDash val="solid"/>
                      <a:round/>
                      <a:headEnd type="none" w="med" len="med"/>
                      <a:tailEnd type="none" w="med" len="med"/>
                    </a:lnR>
                    <a:lnT w="12700" cap="flat" cmpd="sng" algn="ctr">
                      <a:solidFill>
                        <a:srgbClr val="E8EAE9"/>
                      </a:solidFill>
                      <a:prstDash val="solid"/>
                      <a:round/>
                      <a:headEnd type="none" w="med" len="med"/>
                      <a:tailEnd type="none" w="med" len="med"/>
                    </a:lnT>
                    <a:lnB w="12700" cap="flat" cmpd="sng" algn="ctr">
                      <a:solidFill>
                        <a:srgbClr val="E8EAE9"/>
                      </a:solidFill>
                      <a:prstDash val="solid"/>
                      <a:round/>
                      <a:headEnd type="none" w="med" len="med"/>
                      <a:tailEnd type="none" w="med" len="med"/>
                    </a:lnB>
                    <a:solidFill>
                      <a:srgbClr val="CAE2FF"/>
                    </a:solidFill>
                  </a:tcPr>
                </a:tc>
                <a:tc>
                  <a:txBody>
                    <a:bodyPr/>
                    <a:lstStyle/>
                    <a:p>
                      <a:pPr marL="0" marR="0" algn="l">
                        <a:spcBef>
                          <a:spcPts val="0"/>
                        </a:spcBef>
                        <a:spcAft>
                          <a:spcPts val="0"/>
                        </a:spcAft>
                      </a:pPr>
                      <a:r>
                        <a:rPr lang="en-US" sz="2000" dirty="0">
                          <a:effectLst/>
                          <a:latin typeface="+mj-lt"/>
                          <a:ea typeface="Times New Roman"/>
                        </a:rPr>
                        <a:t>6004  (Visiting</a:t>
                      </a:r>
                      <a:r>
                        <a:rPr lang="en-US" sz="2000" baseline="0" dirty="0">
                          <a:effectLst/>
                          <a:latin typeface="+mj-lt"/>
                          <a:ea typeface="Times New Roman"/>
                        </a:rPr>
                        <a:t> student – 6005)</a:t>
                      </a:r>
                      <a:endParaRPr lang="en-US" sz="2000" dirty="0">
                        <a:effectLst/>
                        <a:latin typeface="+mj-lt"/>
                        <a:ea typeface="Times New Roman"/>
                      </a:endParaRPr>
                    </a:p>
                  </a:txBody>
                  <a:tcPr marL="68580" marR="68580" marT="9525" marB="0" anchor="ctr">
                    <a:lnL w="12700" cap="flat" cmpd="sng" algn="ctr">
                      <a:solidFill>
                        <a:srgbClr val="E8EAE9"/>
                      </a:solidFill>
                      <a:prstDash val="solid"/>
                      <a:round/>
                      <a:headEnd type="none" w="med" len="med"/>
                      <a:tailEnd type="none" w="med" len="med"/>
                    </a:lnL>
                    <a:lnR w="12700" cap="flat" cmpd="sng" algn="ctr">
                      <a:solidFill>
                        <a:srgbClr val="E8EAE9"/>
                      </a:solidFill>
                      <a:prstDash val="solid"/>
                      <a:round/>
                      <a:headEnd type="none" w="med" len="med"/>
                      <a:tailEnd type="none" w="med" len="med"/>
                    </a:lnR>
                    <a:lnT w="12700" cap="flat" cmpd="sng" algn="ctr">
                      <a:solidFill>
                        <a:srgbClr val="E8EAE9"/>
                      </a:solidFill>
                      <a:prstDash val="solid"/>
                      <a:round/>
                      <a:headEnd type="none" w="med" len="med"/>
                      <a:tailEnd type="none" w="med" len="med"/>
                    </a:lnT>
                    <a:lnB w="12700" cap="flat" cmpd="sng" algn="ctr">
                      <a:solidFill>
                        <a:srgbClr val="E8EAE9"/>
                      </a:solidFill>
                      <a:prstDash val="solid"/>
                      <a:round/>
                      <a:headEnd type="none" w="med" len="med"/>
                      <a:tailEnd type="none" w="med" len="med"/>
                    </a:lnB>
                    <a:solidFill>
                      <a:srgbClr val="CAE2FF"/>
                    </a:solidFill>
                  </a:tcPr>
                </a:tc>
                <a:extLst>
                  <a:ext uri="{0D108BD9-81ED-4DB2-BD59-A6C34878D82A}">
                    <a16:rowId xmlns:a16="http://schemas.microsoft.com/office/drawing/2014/main" val="10003"/>
                  </a:ext>
                </a:extLst>
              </a:tr>
              <a:tr h="445985">
                <a:tc>
                  <a:txBody>
                    <a:bodyPr/>
                    <a:lstStyle/>
                    <a:p>
                      <a:pPr marL="0" marR="0" algn="l">
                        <a:spcBef>
                          <a:spcPts val="0"/>
                        </a:spcBef>
                        <a:spcAft>
                          <a:spcPts val="0"/>
                        </a:spcAft>
                      </a:pPr>
                      <a:r>
                        <a:rPr lang="en-US" sz="2000" b="0" dirty="0">
                          <a:effectLst/>
                          <a:latin typeface="+mj-lt"/>
                          <a:ea typeface="Times New Roman"/>
                        </a:rPr>
                        <a:t>TA Add-On</a:t>
                      </a:r>
                    </a:p>
                  </a:txBody>
                  <a:tcPr marL="68580" marR="68580" marT="9525" marB="0" anchor="ctr">
                    <a:lnL w="12700" cap="flat" cmpd="sng" algn="ctr">
                      <a:solidFill>
                        <a:srgbClr val="E8EAE9"/>
                      </a:solidFill>
                      <a:prstDash val="solid"/>
                      <a:round/>
                      <a:headEnd type="none" w="med" len="med"/>
                      <a:tailEnd type="none" w="med" len="med"/>
                    </a:lnL>
                    <a:lnR w="12700" cap="flat" cmpd="sng" algn="ctr">
                      <a:solidFill>
                        <a:srgbClr val="E8EAE9"/>
                      </a:solidFill>
                      <a:prstDash val="solid"/>
                      <a:round/>
                      <a:headEnd type="none" w="med" len="med"/>
                      <a:tailEnd type="none" w="med" len="med"/>
                    </a:lnR>
                    <a:lnT w="12700" cap="flat" cmpd="sng" algn="ctr">
                      <a:solidFill>
                        <a:srgbClr val="E8EAE9"/>
                      </a:solidFill>
                      <a:prstDash val="solid"/>
                      <a:round/>
                      <a:headEnd type="none" w="med" len="med"/>
                      <a:tailEnd type="none" w="med" len="med"/>
                    </a:lnT>
                    <a:lnB w="12700" cap="flat" cmpd="sng" algn="ctr">
                      <a:solidFill>
                        <a:srgbClr val="E8EAE9"/>
                      </a:solidFill>
                      <a:prstDash val="solid"/>
                      <a:round/>
                      <a:headEnd type="none" w="med" len="med"/>
                      <a:tailEnd type="none" w="med" len="med"/>
                    </a:lnB>
                  </a:tcPr>
                </a:tc>
                <a:tc>
                  <a:txBody>
                    <a:bodyPr/>
                    <a:lstStyle/>
                    <a:p>
                      <a:pPr marL="0" marR="0" algn="l">
                        <a:spcBef>
                          <a:spcPts val="0"/>
                        </a:spcBef>
                        <a:spcAft>
                          <a:spcPts val="0"/>
                        </a:spcAft>
                      </a:pPr>
                      <a:r>
                        <a:rPr lang="en-US" sz="2000" dirty="0">
                          <a:effectLst/>
                          <a:latin typeface="+mj-lt"/>
                          <a:ea typeface="Times New Roman"/>
                        </a:rPr>
                        <a:t>6006</a:t>
                      </a:r>
                    </a:p>
                  </a:txBody>
                  <a:tcPr marL="68580" marR="68580" marT="9525" marB="0" anchor="ctr">
                    <a:lnL w="12700" cap="flat" cmpd="sng" algn="ctr">
                      <a:solidFill>
                        <a:srgbClr val="E8EAE9"/>
                      </a:solidFill>
                      <a:prstDash val="solid"/>
                      <a:round/>
                      <a:headEnd type="none" w="med" len="med"/>
                      <a:tailEnd type="none" w="med" len="med"/>
                    </a:lnL>
                    <a:lnR w="12700" cap="flat" cmpd="sng" algn="ctr">
                      <a:solidFill>
                        <a:srgbClr val="E8EAE9"/>
                      </a:solidFill>
                      <a:prstDash val="solid"/>
                      <a:round/>
                      <a:headEnd type="none" w="med" len="med"/>
                      <a:tailEnd type="none" w="med" len="med"/>
                    </a:lnR>
                    <a:lnT w="12700" cap="flat" cmpd="sng" algn="ctr">
                      <a:solidFill>
                        <a:srgbClr val="E8EAE9"/>
                      </a:solidFill>
                      <a:prstDash val="solid"/>
                      <a:round/>
                      <a:headEnd type="none" w="med" len="med"/>
                      <a:tailEnd type="none" w="med" len="med"/>
                    </a:lnT>
                    <a:lnB w="12700" cap="flat" cmpd="sng" algn="ctr">
                      <a:solidFill>
                        <a:srgbClr val="E8EAE9"/>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Rectangle 5"/>
          <p:cNvSpPr/>
          <p:nvPr/>
        </p:nvSpPr>
        <p:spPr>
          <a:xfrm>
            <a:off x="770021" y="4211053"/>
            <a:ext cx="7344076" cy="1200329"/>
          </a:xfrm>
          <a:prstGeom prst="rect">
            <a:avLst/>
          </a:prstGeom>
        </p:spPr>
        <p:txBody>
          <a:bodyPr wrap="square">
            <a:spAutoFit/>
          </a:bodyPr>
          <a:lstStyle/>
          <a:p>
            <a:pPr marL="0" indent="0" algn="ctr">
              <a:buNone/>
            </a:pPr>
            <a:endParaRPr lang="en-US" dirty="0">
              <a:latin typeface="+mj-lt"/>
            </a:endParaRPr>
          </a:p>
          <a:p>
            <a:pPr marL="0" indent="0" algn="ctr">
              <a:buNone/>
            </a:pPr>
            <a:r>
              <a:rPr lang="en-US" dirty="0">
                <a:latin typeface="+mj-lt"/>
              </a:rPr>
              <a:t>Ask your department to provide you the job code(s) associated with your appointment(s). </a:t>
            </a:r>
          </a:p>
        </p:txBody>
      </p:sp>
      <p:graphicFrame>
        <p:nvGraphicFramePr>
          <p:cNvPr id="2" name="Table 1"/>
          <p:cNvGraphicFramePr>
            <a:graphicFrameLocks noGrp="1"/>
          </p:cNvGraphicFramePr>
          <p:nvPr>
            <p:extLst>
              <p:ext uri="{D42A27DB-BD31-4B8C-83A1-F6EECF244321}">
                <p14:modId xmlns:p14="http://schemas.microsoft.com/office/powerpoint/2010/main" val="3499483245"/>
              </p:ext>
            </p:extLst>
          </p:nvPr>
        </p:nvGraphicFramePr>
        <p:xfrm>
          <a:off x="5869422" y="1295250"/>
          <a:ext cx="2958489" cy="2814054"/>
        </p:xfrm>
        <a:graphic>
          <a:graphicData uri="http://schemas.openxmlformats.org/drawingml/2006/table">
            <a:tbl>
              <a:tblPr firstRow="1" firstCol="1" bandRow="1"/>
              <a:tblGrid>
                <a:gridCol w="2958489">
                  <a:extLst>
                    <a:ext uri="{9D8B030D-6E8A-4147-A177-3AD203B41FA5}">
                      <a16:colId xmlns:a16="http://schemas.microsoft.com/office/drawing/2014/main" val="3476432684"/>
                    </a:ext>
                  </a:extLst>
                </a:gridCol>
              </a:tblGrid>
              <a:tr h="681011">
                <a:tc>
                  <a:txBody>
                    <a:bodyPr/>
                    <a:lstStyle/>
                    <a:p>
                      <a:pPr marL="0" marR="0" algn="l">
                        <a:spcBef>
                          <a:spcPts val="0"/>
                        </a:spcBef>
                        <a:spcAft>
                          <a:spcPts val="0"/>
                        </a:spcAft>
                      </a:pPr>
                      <a:r>
                        <a:rPr lang="en-US" sz="2000" b="1" dirty="0">
                          <a:effectLst/>
                          <a:latin typeface="+mj-lt"/>
                          <a:ea typeface="Times New Roman"/>
                        </a:rPr>
                        <a:t>Reported</a:t>
                      </a:r>
                      <a:r>
                        <a:rPr lang="en-US" sz="2000" b="1" baseline="0" dirty="0">
                          <a:effectLst/>
                          <a:latin typeface="+mj-lt"/>
                          <a:ea typeface="Times New Roman"/>
                        </a:rPr>
                        <a:t> On</a:t>
                      </a:r>
                      <a:endParaRPr lang="en-US" sz="2000" dirty="0">
                        <a:effectLst/>
                        <a:latin typeface="+mj-lt"/>
                        <a:ea typeface="Times New Roman"/>
                      </a:endParaRPr>
                    </a:p>
                  </a:txBody>
                  <a:tcPr marL="68580" marR="68580" marT="9525" marB="0" anchor="ctr">
                    <a:lnL w="12700" cap="flat" cmpd="sng" algn="ctr">
                      <a:solidFill>
                        <a:srgbClr val="E8EAE9"/>
                      </a:solidFill>
                      <a:prstDash val="solid"/>
                      <a:round/>
                      <a:headEnd type="none" w="med" len="med"/>
                      <a:tailEnd type="none" w="med" len="med"/>
                    </a:lnL>
                    <a:lnR w="12700" cap="flat" cmpd="sng" algn="ctr">
                      <a:solidFill>
                        <a:srgbClr val="E8EAE9"/>
                      </a:solidFill>
                      <a:prstDash val="solid"/>
                      <a:round/>
                      <a:headEnd type="none" w="med" len="med"/>
                      <a:tailEnd type="none" w="med" len="med"/>
                    </a:lnR>
                    <a:lnT w="12700" cap="flat" cmpd="sng" algn="ctr">
                      <a:solidFill>
                        <a:srgbClr val="E8EAE9"/>
                      </a:solidFill>
                      <a:prstDash val="solid"/>
                      <a:round/>
                      <a:headEnd type="none" w="med" len="med"/>
                      <a:tailEnd type="none" w="med" len="med"/>
                    </a:lnT>
                    <a:lnB w="38100" cap="flat" cmpd="sng" algn="ctr">
                      <a:solidFill>
                        <a:srgbClr val="E8EAE9"/>
                      </a:solidFill>
                      <a:prstDash val="solid"/>
                      <a:round/>
                      <a:headEnd type="none" w="med" len="med"/>
                      <a:tailEnd type="none" w="med" len="med"/>
                    </a:lnB>
                    <a:solidFill>
                      <a:srgbClr val="99CCFF"/>
                    </a:solidFill>
                  </a:tcPr>
                </a:tc>
                <a:extLst>
                  <a:ext uri="{0D108BD9-81ED-4DB2-BD59-A6C34878D82A}">
                    <a16:rowId xmlns:a16="http://schemas.microsoft.com/office/drawing/2014/main" val="2963114101"/>
                  </a:ext>
                </a:extLst>
              </a:tr>
              <a:tr h="620332">
                <a:tc>
                  <a:txBody>
                    <a:bodyPr/>
                    <a:lstStyle/>
                    <a:p>
                      <a:pPr marL="0" marR="0" algn="l">
                        <a:spcBef>
                          <a:spcPts val="0"/>
                        </a:spcBef>
                        <a:spcAft>
                          <a:spcPts val="0"/>
                        </a:spcAft>
                      </a:pPr>
                      <a:r>
                        <a:rPr lang="en-US" sz="2000" dirty="0">
                          <a:effectLst/>
                          <a:latin typeface="+mj-lt"/>
                          <a:ea typeface="Times New Roman"/>
                        </a:rPr>
                        <a:t>End of year letter (US)</a:t>
                      </a:r>
                    </a:p>
                    <a:p>
                      <a:pPr marL="0" marR="0" algn="l">
                        <a:spcBef>
                          <a:spcPts val="0"/>
                        </a:spcBef>
                        <a:spcAft>
                          <a:spcPts val="0"/>
                        </a:spcAft>
                      </a:pPr>
                      <a:r>
                        <a:rPr lang="en-US" sz="2000" dirty="0">
                          <a:effectLst/>
                          <a:latin typeface="+mj-lt"/>
                          <a:ea typeface="Times New Roman"/>
                        </a:rPr>
                        <a:t>(1042-S</a:t>
                      </a:r>
                      <a:r>
                        <a:rPr lang="en-US" sz="2000" baseline="0" dirty="0">
                          <a:effectLst/>
                          <a:latin typeface="+mj-lt"/>
                          <a:ea typeface="Times New Roman"/>
                        </a:rPr>
                        <a:t> if NRA)</a:t>
                      </a:r>
                      <a:endParaRPr lang="en-US" sz="2000" dirty="0">
                        <a:effectLst/>
                        <a:latin typeface="+mj-lt"/>
                        <a:ea typeface="Times New Roman"/>
                      </a:endParaRPr>
                    </a:p>
                  </a:txBody>
                  <a:tcPr marL="68580" marR="68580" marT="9525" marB="0" anchor="ctr">
                    <a:lnL w="12700" cap="flat" cmpd="sng" algn="ctr">
                      <a:solidFill>
                        <a:srgbClr val="E8EAE9"/>
                      </a:solidFill>
                      <a:prstDash val="solid"/>
                      <a:round/>
                      <a:headEnd type="none" w="med" len="med"/>
                      <a:tailEnd type="none" w="med" len="med"/>
                    </a:lnL>
                    <a:lnR w="12700" cap="flat" cmpd="sng" algn="ctr">
                      <a:solidFill>
                        <a:srgbClr val="E8EAE9"/>
                      </a:solidFill>
                      <a:prstDash val="solid"/>
                      <a:round/>
                      <a:headEnd type="none" w="med" len="med"/>
                      <a:tailEnd type="none" w="med" len="med"/>
                    </a:lnR>
                    <a:lnT w="38100" cap="flat" cmpd="sng" algn="ctr">
                      <a:solidFill>
                        <a:srgbClr val="E8EAE9"/>
                      </a:solidFill>
                      <a:prstDash val="solid"/>
                      <a:round/>
                      <a:headEnd type="none" w="med" len="med"/>
                      <a:tailEnd type="none" w="med" len="med"/>
                    </a:lnT>
                    <a:lnB w="12700" cap="flat" cmpd="sng" algn="ctr">
                      <a:solidFill>
                        <a:srgbClr val="E8EAE9"/>
                      </a:solidFill>
                      <a:prstDash val="solid"/>
                      <a:round/>
                      <a:headEnd type="none" w="med" len="med"/>
                      <a:tailEnd type="none" w="med" len="med"/>
                    </a:lnB>
                    <a:solidFill>
                      <a:srgbClr val="CAE2FF"/>
                    </a:solidFill>
                  </a:tcPr>
                </a:tc>
                <a:extLst>
                  <a:ext uri="{0D108BD9-81ED-4DB2-BD59-A6C34878D82A}">
                    <a16:rowId xmlns:a16="http://schemas.microsoft.com/office/drawing/2014/main" val="3623900892"/>
                  </a:ext>
                </a:extLst>
              </a:tr>
              <a:tr h="617743">
                <a:tc>
                  <a:txBody>
                    <a:bodyPr/>
                    <a:lstStyle/>
                    <a:p>
                      <a:pPr marL="0" marR="0" algn="l">
                        <a:spcBef>
                          <a:spcPts val="0"/>
                        </a:spcBef>
                        <a:spcAft>
                          <a:spcPts val="0"/>
                        </a:spcAft>
                      </a:pPr>
                      <a:r>
                        <a:rPr lang="en-US" sz="2000" kern="1200" dirty="0">
                          <a:solidFill>
                            <a:schemeClr val="tx1"/>
                          </a:solidFill>
                          <a:effectLst/>
                          <a:latin typeface="+mn-lt"/>
                          <a:ea typeface="Times New Roman"/>
                          <a:cs typeface="+mn-cs"/>
                        </a:rPr>
                        <a:t>End of year letter (US)</a:t>
                      </a:r>
                    </a:p>
                    <a:p>
                      <a:pPr marL="0" marR="0" algn="l">
                        <a:spcBef>
                          <a:spcPts val="0"/>
                        </a:spcBef>
                        <a:spcAft>
                          <a:spcPts val="0"/>
                        </a:spcAft>
                      </a:pPr>
                      <a:r>
                        <a:rPr lang="en-US" sz="2000" kern="1200" dirty="0">
                          <a:solidFill>
                            <a:schemeClr val="tx1"/>
                          </a:solidFill>
                          <a:effectLst/>
                          <a:latin typeface="+mn-lt"/>
                          <a:ea typeface="Times New Roman"/>
                          <a:cs typeface="+mn-cs"/>
                        </a:rPr>
                        <a:t>(1042-S</a:t>
                      </a:r>
                      <a:r>
                        <a:rPr lang="en-US" sz="2000" kern="1200" baseline="0" dirty="0">
                          <a:solidFill>
                            <a:schemeClr val="tx1"/>
                          </a:solidFill>
                          <a:effectLst/>
                          <a:latin typeface="+mn-lt"/>
                          <a:ea typeface="Times New Roman"/>
                          <a:cs typeface="+mn-cs"/>
                        </a:rPr>
                        <a:t> if NRA)</a:t>
                      </a:r>
                      <a:endParaRPr lang="en-US" sz="2000" kern="1200" dirty="0">
                        <a:solidFill>
                          <a:schemeClr val="tx1"/>
                        </a:solidFill>
                        <a:effectLst/>
                        <a:latin typeface="+mn-lt"/>
                        <a:ea typeface="Times New Roman"/>
                        <a:cs typeface="+mn-cs"/>
                      </a:endParaRPr>
                    </a:p>
                  </a:txBody>
                  <a:tcPr marL="68580" marR="68580" marT="9525" marB="0" anchor="ctr">
                    <a:lnL w="12700" cap="flat" cmpd="sng" algn="ctr">
                      <a:solidFill>
                        <a:srgbClr val="E8EAE9"/>
                      </a:solidFill>
                      <a:prstDash val="solid"/>
                      <a:round/>
                      <a:headEnd type="none" w="med" len="med"/>
                      <a:tailEnd type="none" w="med" len="med"/>
                    </a:lnL>
                    <a:lnR w="12700" cap="flat" cmpd="sng" algn="ctr">
                      <a:solidFill>
                        <a:srgbClr val="E8EAE9"/>
                      </a:solidFill>
                      <a:prstDash val="solid"/>
                      <a:round/>
                      <a:headEnd type="none" w="med" len="med"/>
                      <a:tailEnd type="none" w="med" len="med"/>
                    </a:lnR>
                    <a:lnT w="12700" cap="flat" cmpd="sng" algn="ctr">
                      <a:solidFill>
                        <a:srgbClr val="E8EAE9"/>
                      </a:solidFill>
                      <a:prstDash val="solid"/>
                      <a:round/>
                      <a:headEnd type="none" w="med" len="med"/>
                      <a:tailEnd type="none" w="med" len="med"/>
                    </a:lnT>
                    <a:lnB w="12700" cap="flat" cmpd="sng" algn="ctr">
                      <a:solidFill>
                        <a:srgbClr val="E8EAE9"/>
                      </a:solidFill>
                      <a:prstDash val="solid"/>
                      <a:round/>
                      <a:headEnd type="none" w="med" len="med"/>
                      <a:tailEnd type="none" w="med" len="med"/>
                    </a:lnB>
                  </a:tcPr>
                </a:tc>
                <a:extLst>
                  <a:ext uri="{0D108BD9-81ED-4DB2-BD59-A6C34878D82A}">
                    <a16:rowId xmlns:a16="http://schemas.microsoft.com/office/drawing/2014/main" val="1474068476"/>
                  </a:ext>
                </a:extLst>
              </a:tr>
              <a:tr h="442031">
                <a:tc>
                  <a:txBody>
                    <a:bodyPr/>
                    <a:lstStyle/>
                    <a:p>
                      <a:pPr marL="0" marR="0" algn="l">
                        <a:spcBef>
                          <a:spcPts val="0"/>
                        </a:spcBef>
                        <a:spcAft>
                          <a:spcPts val="0"/>
                        </a:spcAft>
                      </a:pPr>
                      <a:r>
                        <a:rPr lang="en-US" sz="2000" dirty="0">
                          <a:effectLst/>
                          <a:latin typeface="+mj-lt"/>
                          <a:ea typeface="Times New Roman"/>
                        </a:rPr>
                        <a:t>W-2</a:t>
                      </a:r>
                    </a:p>
                  </a:txBody>
                  <a:tcPr marL="68580" marR="68580" marT="9525" marB="0" anchor="ctr">
                    <a:lnL w="12700" cap="flat" cmpd="sng" algn="ctr">
                      <a:solidFill>
                        <a:srgbClr val="E8EAE9"/>
                      </a:solidFill>
                      <a:prstDash val="solid"/>
                      <a:round/>
                      <a:headEnd type="none" w="med" len="med"/>
                      <a:tailEnd type="none" w="med" len="med"/>
                    </a:lnL>
                    <a:lnR w="12700" cap="flat" cmpd="sng" algn="ctr">
                      <a:solidFill>
                        <a:srgbClr val="E8EAE9"/>
                      </a:solidFill>
                      <a:prstDash val="solid"/>
                      <a:round/>
                      <a:headEnd type="none" w="med" len="med"/>
                      <a:tailEnd type="none" w="med" len="med"/>
                    </a:lnR>
                    <a:lnT w="12700" cap="flat" cmpd="sng" algn="ctr">
                      <a:solidFill>
                        <a:srgbClr val="E8EAE9"/>
                      </a:solidFill>
                      <a:prstDash val="solid"/>
                      <a:round/>
                      <a:headEnd type="none" w="med" len="med"/>
                      <a:tailEnd type="none" w="med" len="med"/>
                    </a:lnT>
                    <a:lnB w="12700" cap="flat" cmpd="sng" algn="ctr">
                      <a:solidFill>
                        <a:srgbClr val="E8EAE9"/>
                      </a:solidFill>
                      <a:prstDash val="solid"/>
                      <a:round/>
                      <a:headEnd type="none" w="med" len="med"/>
                      <a:tailEnd type="none" w="med" len="med"/>
                    </a:lnB>
                    <a:solidFill>
                      <a:srgbClr val="CAE2FF"/>
                    </a:solidFill>
                  </a:tcPr>
                </a:tc>
                <a:extLst>
                  <a:ext uri="{0D108BD9-81ED-4DB2-BD59-A6C34878D82A}">
                    <a16:rowId xmlns:a16="http://schemas.microsoft.com/office/drawing/2014/main" val="1430263690"/>
                  </a:ext>
                </a:extLst>
              </a:tr>
              <a:tr h="451555">
                <a:tc>
                  <a:txBody>
                    <a:bodyPr/>
                    <a:lstStyle/>
                    <a:p>
                      <a:pPr marL="0" marR="0" algn="l">
                        <a:spcBef>
                          <a:spcPts val="0"/>
                        </a:spcBef>
                        <a:spcAft>
                          <a:spcPts val="0"/>
                        </a:spcAft>
                      </a:pPr>
                      <a:r>
                        <a:rPr lang="en-US" sz="2000" dirty="0">
                          <a:effectLst/>
                          <a:latin typeface="+mj-lt"/>
                          <a:ea typeface="Times New Roman"/>
                        </a:rPr>
                        <a:t>W-2</a:t>
                      </a:r>
                    </a:p>
                  </a:txBody>
                  <a:tcPr marL="68580" marR="68580" marT="9525" marB="0" anchor="ctr">
                    <a:lnL w="12700" cap="flat" cmpd="sng" algn="ctr">
                      <a:solidFill>
                        <a:srgbClr val="E8EAE9"/>
                      </a:solidFill>
                      <a:prstDash val="solid"/>
                      <a:round/>
                      <a:headEnd type="none" w="med" len="med"/>
                      <a:tailEnd type="none" w="med" len="med"/>
                    </a:lnL>
                    <a:lnR w="12700" cap="flat" cmpd="sng" algn="ctr">
                      <a:solidFill>
                        <a:srgbClr val="E8EAE9"/>
                      </a:solidFill>
                      <a:prstDash val="solid"/>
                      <a:round/>
                      <a:headEnd type="none" w="med" len="med"/>
                      <a:tailEnd type="none" w="med" len="med"/>
                    </a:lnR>
                    <a:lnT w="12700" cap="flat" cmpd="sng" algn="ctr">
                      <a:solidFill>
                        <a:srgbClr val="E8EAE9"/>
                      </a:solidFill>
                      <a:prstDash val="solid"/>
                      <a:round/>
                      <a:headEnd type="none" w="med" len="med"/>
                      <a:tailEnd type="none" w="med" len="med"/>
                    </a:lnT>
                    <a:lnB w="12700" cap="flat" cmpd="sng" algn="ctr">
                      <a:solidFill>
                        <a:srgbClr val="E8EAE9"/>
                      </a:solidFill>
                      <a:prstDash val="solid"/>
                      <a:round/>
                      <a:headEnd type="none" w="med" len="med"/>
                      <a:tailEnd type="none" w="med" len="med"/>
                    </a:lnB>
                  </a:tcPr>
                </a:tc>
                <a:extLst>
                  <a:ext uri="{0D108BD9-81ED-4DB2-BD59-A6C34878D82A}">
                    <a16:rowId xmlns:a16="http://schemas.microsoft.com/office/drawing/2014/main" val="2989142829"/>
                  </a:ext>
                </a:extLst>
              </a:tr>
            </a:tbl>
          </a:graphicData>
        </a:graphic>
      </p:graphicFrame>
    </p:spTree>
    <p:extLst>
      <p:ext uri="{BB962C8B-B14F-4D97-AF65-F5344CB8AC3E}">
        <p14:creationId xmlns:p14="http://schemas.microsoft.com/office/powerpoint/2010/main" val="1675745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74" y="1709195"/>
            <a:ext cx="7772400" cy="1601164"/>
          </a:xfrm>
        </p:spPr>
        <p:txBody>
          <a:bodyPr/>
          <a:lstStyle/>
          <a:p>
            <a:br>
              <a:rPr lang="en-US" dirty="0"/>
            </a:br>
            <a:r>
              <a:rPr lang="en-US" dirty="0"/>
              <a:t>Tax Reporting for Fellowships/Assistantships:</a:t>
            </a:r>
            <a:br>
              <a:rPr lang="en-US" dirty="0"/>
            </a:br>
            <a:br>
              <a:rPr lang="en-US" dirty="0"/>
            </a:br>
            <a:r>
              <a:rPr lang="en-US" dirty="0"/>
              <a:t>Nonresident Aliens for Tax Purposes</a:t>
            </a:r>
          </a:p>
        </p:txBody>
      </p:sp>
    </p:spTree>
    <p:extLst>
      <p:ext uri="{BB962C8B-B14F-4D97-AF65-F5344CB8AC3E}">
        <p14:creationId xmlns:p14="http://schemas.microsoft.com/office/powerpoint/2010/main" val="3466445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Non-Resident Aliens for Tax Purposes</a:t>
            </a:r>
          </a:p>
        </p:txBody>
      </p:sp>
      <p:sp>
        <p:nvSpPr>
          <p:cNvPr id="3" name="Content Placeholder 2"/>
          <p:cNvSpPr>
            <a:spLocks noGrp="1"/>
          </p:cNvSpPr>
          <p:nvPr>
            <p:ph idx="1"/>
          </p:nvPr>
        </p:nvSpPr>
        <p:spPr>
          <a:xfrm>
            <a:off x="162873" y="1432559"/>
            <a:ext cx="8836747" cy="4689107"/>
          </a:xfrm>
        </p:spPr>
        <p:txBody>
          <a:bodyPr/>
          <a:lstStyle/>
          <a:p>
            <a:r>
              <a:rPr lang="en-US" sz="2400" dirty="0"/>
              <a:t>For students who are </a:t>
            </a:r>
            <a:r>
              <a:rPr lang="en-US" sz="2400" b="1" dirty="0"/>
              <a:t>non-resident aliens for tax purposes</a:t>
            </a:r>
            <a:r>
              <a:rPr lang="en-US" sz="2400" dirty="0"/>
              <a:t>, withholding for Fellowships/Assistantships (job codes 6000, 6002) depends on whether your country of residence has a tax treaty with the U.S. for scholarships/fellowships </a:t>
            </a:r>
            <a:r>
              <a:rPr lang="en-US" sz="2400" u="sng" dirty="0"/>
              <a:t>and</a:t>
            </a:r>
            <a:r>
              <a:rPr lang="en-US" sz="2400" dirty="0"/>
              <a:t> your completion and submission of the necessary documents in </a:t>
            </a:r>
            <a:r>
              <a:rPr lang="en-US" sz="2400" dirty="0" err="1"/>
              <a:t>Sprintax</a:t>
            </a:r>
            <a:r>
              <a:rPr lang="en-US" sz="2400" dirty="0"/>
              <a:t> Calculus.</a:t>
            </a:r>
          </a:p>
          <a:p>
            <a:r>
              <a:rPr lang="en-US" sz="2400" dirty="0"/>
              <a:t>To receive tax treaty benefits, you must have an Individual Taxpayer Identification Number (ITIN) or SSN – additionally:</a:t>
            </a:r>
          </a:p>
          <a:p>
            <a:pPr lvl="1"/>
            <a:r>
              <a:rPr lang="en-US" sz="2000" dirty="0"/>
              <a:t>Must update </a:t>
            </a:r>
            <a:r>
              <a:rPr lang="en-US" sz="2000" dirty="0" err="1"/>
              <a:t>Sprintax</a:t>
            </a:r>
            <a:r>
              <a:rPr lang="en-US" sz="2000" dirty="0"/>
              <a:t> Calculus record</a:t>
            </a:r>
          </a:p>
          <a:p>
            <a:pPr lvl="1"/>
            <a:r>
              <a:rPr lang="en-US" sz="2000" dirty="0"/>
              <a:t>Generally, must complete, sign &amp; submit Form W-8 BEN and/or Form 8233 &amp; upload to your </a:t>
            </a:r>
            <a:r>
              <a:rPr lang="en-US" sz="2000" dirty="0" err="1"/>
              <a:t>Sprintax</a:t>
            </a:r>
            <a:r>
              <a:rPr lang="en-US" sz="2000" dirty="0"/>
              <a:t> Calculus record</a:t>
            </a:r>
          </a:p>
          <a:p>
            <a:r>
              <a:rPr lang="en-US" sz="2400" dirty="0"/>
              <a:t>Federal income tax withholding will occur if required (no tax treaty benefit OR documents not completed).</a:t>
            </a:r>
          </a:p>
          <a:p>
            <a:pPr lvl="1"/>
            <a:endParaRPr lang="en-US" sz="2400" dirty="0"/>
          </a:p>
          <a:p>
            <a:endParaRPr lang="en-US" sz="2000" dirty="0"/>
          </a:p>
        </p:txBody>
      </p:sp>
    </p:spTree>
    <p:extLst>
      <p:ext uri="{BB962C8B-B14F-4D97-AF65-F5344CB8AC3E}">
        <p14:creationId xmlns:p14="http://schemas.microsoft.com/office/powerpoint/2010/main" val="3784251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Non-Resident Aliens for Tax Purposes</a:t>
            </a:r>
          </a:p>
        </p:txBody>
      </p:sp>
      <p:sp>
        <p:nvSpPr>
          <p:cNvPr id="3" name="Content Placeholder 2"/>
          <p:cNvSpPr>
            <a:spLocks noGrp="1"/>
          </p:cNvSpPr>
          <p:nvPr>
            <p:ph idx="1"/>
          </p:nvPr>
        </p:nvSpPr>
        <p:spPr>
          <a:xfrm>
            <a:off x="162873" y="1432559"/>
            <a:ext cx="8836747" cy="4689107"/>
          </a:xfrm>
        </p:spPr>
        <p:txBody>
          <a:bodyPr/>
          <a:lstStyle/>
          <a:p>
            <a:r>
              <a:rPr lang="en-US" sz="2400" dirty="0"/>
              <a:t>For students who are </a:t>
            </a:r>
            <a:r>
              <a:rPr lang="en-US" sz="2400" b="1" dirty="0"/>
              <a:t>non-resident aliens for tax purposes</a:t>
            </a:r>
            <a:r>
              <a:rPr lang="en-US" sz="2400" dirty="0"/>
              <a:t>, you will receive a Form 1042-S each calendar year which reports your fellowship/assistantship payments and any tax withheld on the payments. </a:t>
            </a:r>
          </a:p>
          <a:p>
            <a:pPr lvl="1"/>
            <a:r>
              <a:rPr lang="en-US" sz="2400" dirty="0"/>
              <a:t>Form 1042-S will be available through </a:t>
            </a:r>
            <a:r>
              <a:rPr lang="en-US" sz="2400" dirty="0" err="1"/>
              <a:t>Sprintax</a:t>
            </a:r>
            <a:r>
              <a:rPr lang="en-US" sz="2400" dirty="0"/>
              <a:t> Calculus software</a:t>
            </a:r>
          </a:p>
          <a:p>
            <a:pPr lvl="1"/>
            <a:r>
              <a:rPr lang="en-US" sz="2400" dirty="0"/>
              <a:t>2023 Forms 1042-S will be available by March 15, 2024</a:t>
            </a:r>
          </a:p>
          <a:p>
            <a:pPr lvl="1"/>
            <a:endParaRPr lang="en-US" sz="2400" dirty="0"/>
          </a:p>
          <a:p>
            <a:endParaRPr lang="en-US" sz="2400" dirty="0"/>
          </a:p>
        </p:txBody>
      </p:sp>
    </p:spTree>
    <p:extLst>
      <p:ext uri="{BB962C8B-B14F-4D97-AF65-F5344CB8AC3E}">
        <p14:creationId xmlns:p14="http://schemas.microsoft.com/office/powerpoint/2010/main" val="736918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74" y="1709195"/>
            <a:ext cx="7772400" cy="1601164"/>
          </a:xfrm>
        </p:spPr>
        <p:txBody>
          <a:bodyPr/>
          <a:lstStyle/>
          <a:p>
            <a:br>
              <a:rPr lang="en-US" dirty="0"/>
            </a:br>
            <a:r>
              <a:rPr lang="en-US" dirty="0"/>
              <a:t>Tax Reporting for Fellowships/Assistantships:</a:t>
            </a:r>
            <a:br>
              <a:rPr lang="en-US" dirty="0"/>
            </a:br>
            <a:br>
              <a:rPr lang="en-US" dirty="0"/>
            </a:br>
            <a:r>
              <a:rPr lang="en-US" dirty="0"/>
              <a:t>U.S. Citizens, Permanent Residents and Resident Aliens for Tax Purposes</a:t>
            </a:r>
          </a:p>
        </p:txBody>
      </p:sp>
    </p:spTree>
    <p:extLst>
      <p:ext uri="{BB962C8B-B14F-4D97-AF65-F5344CB8AC3E}">
        <p14:creationId xmlns:p14="http://schemas.microsoft.com/office/powerpoint/2010/main" val="374188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Tax Reporting for Fellowships/Assistantships: U.S. Citizens, Permanent Residents and Resident Aliens for Tax Purposes</a:t>
            </a:r>
          </a:p>
        </p:txBody>
      </p:sp>
      <p:sp>
        <p:nvSpPr>
          <p:cNvPr id="3" name="Content Placeholder 2"/>
          <p:cNvSpPr>
            <a:spLocks noGrp="1"/>
          </p:cNvSpPr>
          <p:nvPr>
            <p:ph idx="1"/>
          </p:nvPr>
        </p:nvSpPr>
        <p:spPr>
          <a:xfrm>
            <a:off x="240253" y="1647048"/>
            <a:ext cx="8663493" cy="5074119"/>
          </a:xfrm>
        </p:spPr>
        <p:txBody>
          <a:bodyPr>
            <a:normAutofit/>
          </a:bodyPr>
          <a:lstStyle/>
          <a:p>
            <a:r>
              <a:rPr lang="en-US" sz="2400" dirty="0"/>
              <a:t>Fellowships/assistantships coded as 6000 and 6002 are </a:t>
            </a:r>
            <a:r>
              <a:rPr lang="en-US" sz="2400" u="sng" dirty="0"/>
              <a:t>not</a:t>
            </a:r>
            <a:r>
              <a:rPr lang="en-US" sz="2400" dirty="0"/>
              <a:t> considered compensation for services (i.e., wages).  These amounts are for your educational benefit (fulfills research or teaching requirements for your degree).</a:t>
            </a:r>
          </a:p>
          <a:p>
            <a:endParaRPr lang="en-US" sz="1100" dirty="0"/>
          </a:p>
          <a:p>
            <a:r>
              <a:rPr lang="en-US" sz="2400" dirty="0"/>
              <a:t>The IRS provides that amounts received as fellowships are </a:t>
            </a:r>
            <a:r>
              <a:rPr lang="en-US" sz="2400" u="sng" dirty="0"/>
              <a:t>not</a:t>
            </a:r>
            <a:r>
              <a:rPr lang="en-US" sz="2400" dirty="0"/>
              <a:t> required to be reported as wages on a W-2 or as income on a Form 1099-MISC.  However, these amounts are taxable income if used for </a:t>
            </a:r>
            <a:r>
              <a:rPr lang="en-US" sz="2400" b="1" dirty="0"/>
              <a:t>nonqualified</a:t>
            </a:r>
            <a:r>
              <a:rPr lang="en-US" sz="2400" dirty="0"/>
              <a:t> expenditures</a:t>
            </a:r>
            <a:r>
              <a:rPr lang="en-US" sz="2000" dirty="0"/>
              <a:t>.</a:t>
            </a:r>
          </a:p>
          <a:p>
            <a:pPr marL="0" indent="0">
              <a:buNone/>
            </a:pPr>
            <a:endParaRPr lang="en-US" sz="1100" dirty="0"/>
          </a:p>
          <a:p>
            <a:r>
              <a:rPr lang="en-US" sz="2400" dirty="0"/>
              <a:t>Because these fellowships are not considered wages, they are </a:t>
            </a:r>
            <a:r>
              <a:rPr lang="en-US" sz="2400" u="sng" dirty="0"/>
              <a:t>not</a:t>
            </a:r>
            <a:r>
              <a:rPr lang="en-US" sz="2400" dirty="0"/>
              <a:t> subject to income tax withholding.</a:t>
            </a:r>
          </a:p>
          <a:p>
            <a:pPr marL="0" indent="0">
              <a:buNone/>
            </a:pPr>
            <a:endParaRPr lang="en-US" sz="1200" dirty="0"/>
          </a:p>
          <a:p>
            <a:endParaRPr lang="en-US" sz="2000" dirty="0"/>
          </a:p>
        </p:txBody>
      </p:sp>
    </p:spTree>
    <p:extLst>
      <p:ext uri="{BB962C8B-B14F-4D97-AF65-F5344CB8AC3E}">
        <p14:creationId xmlns:p14="http://schemas.microsoft.com/office/powerpoint/2010/main" val="1444203489"/>
      </p:ext>
    </p:extLst>
  </p:cSld>
  <p:clrMapOvr>
    <a:masterClrMapping/>
  </p:clrMapOvr>
</p:sld>
</file>

<file path=ppt/theme/theme1.xml><?xml version="1.0" encoding="utf-8"?>
<a:theme xmlns:a="http://schemas.openxmlformats.org/drawingml/2006/main" name="UR.lightbackgrnd">
  <a:themeElements>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fontScheme name="Office Theme">
      <a:majorFont>
        <a:latin typeface="Times New Roman"/>
        <a:ea typeface="MS Pゴシック"/>
        <a:cs typeface="MS Pゴシック"/>
      </a:majorFont>
      <a:minorFont>
        <a:latin typeface="Times New Roman"/>
        <a:ea typeface="MS Pゴシック"/>
        <a:cs typeface="MS P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MS Pゴシック" charset="0"/>
            <a:cs typeface="MS P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MS Pゴシック" charset="0"/>
            <a:cs typeface="MS Pゴシック" charset="0"/>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38861</TotalTime>
  <Words>3825</Words>
  <Application>Microsoft Office PowerPoint</Application>
  <PresentationFormat>On-screen Show (4:3)</PresentationFormat>
  <Paragraphs>347</Paragraphs>
  <Slides>34</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MS Pゴシック</vt:lpstr>
      <vt:lpstr>Times New Roman</vt:lpstr>
      <vt:lpstr>Wingdings</vt:lpstr>
      <vt:lpstr>UR.lightbackgrnd</vt:lpstr>
      <vt:lpstr>Tax Reporting of Graduate Student Payments  School of Medicine &amp; Dentistry Orientation Fall 2023   Hassen Ferchichi, Interim Payroll Manager Alyse Hoskins, Payroll Analyst  This document is produced for informational purposes only, and should not be considered tax, financial or legal advice.   Please consult your own tax or financial advisor with any questions. </vt:lpstr>
      <vt:lpstr>Graduate Appointments  at a Glance</vt:lpstr>
      <vt:lpstr>Overview</vt:lpstr>
      <vt:lpstr>Summary of Graduate Student Appointments </vt:lpstr>
      <vt:lpstr> Tax Reporting for Fellowships/Assistantships:  Nonresident Aliens for Tax Purposes</vt:lpstr>
      <vt:lpstr>Non-Resident Aliens for Tax Purposes</vt:lpstr>
      <vt:lpstr>Non-Resident Aliens for Tax Purposes</vt:lpstr>
      <vt:lpstr> Tax Reporting for Fellowships/Assistantships:  U.S. Citizens, Permanent Residents and Resident Aliens for Tax Purposes</vt:lpstr>
      <vt:lpstr>Tax Reporting for Fellowships/Assistantships: U.S. Citizens, Permanent Residents and Resident Aliens for Tax Purposes</vt:lpstr>
      <vt:lpstr>Tax Reporting for Fellowships/Assistantships: U.S. Citizens, Permanent Residents and Resident Aliens for Tax Purposes</vt:lpstr>
      <vt:lpstr>Tax Reporting for Fellowships/Assistantships: U.S. Citizens, Permanent Residents and Resident Aliens for Tax Purposes</vt:lpstr>
      <vt:lpstr>Tax Reporting for Fellowships/Assistantships: U.S. Citizens, Permanent Residents and Resident Aliens for Tax Purposes</vt:lpstr>
      <vt:lpstr>Resident Aliens for Tax Purposes</vt:lpstr>
      <vt:lpstr>Resident Aliens for Tax Purposes</vt:lpstr>
      <vt:lpstr>PowerPoint Presentation</vt:lpstr>
      <vt:lpstr>Calculating Taxable Income &amp; Tax</vt:lpstr>
      <vt:lpstr>Taxable Income Differs Between IRS and State</vt:lpstr>
      <vt:lpstr>Estimated Tax Payment Due Dates</vt:lpstr>
      <vt:lpstr>Penalty for Not Making Estimated Tax Payments</vt:lpstr>
      <vt:lpstr>Resources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2024 Federal Estimated Tax Payments</vt:lpstr>
      <vt:lpstr>Calculating Your 2024 NY Estimated Tax Payments</vt:lpstr>
      <vt:lpstr>How to Make Estimated Tax Payments</vt:lpstr>
      <vt:lpstr>Calculate Your 2024 Estimated Tax Payments</vt:lpstr>
      <vt:lpstr>PowerPoint Presentation</vt:lpstr>
      <vt:lpstr>How to Report Fellowships/Assistantships on Your 2023 Income Tax Returns</vt:lpstr>
      <vt:lpstr>Tax Resources</vt:lpstr>
      <vt:lpstr>Questions?</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 Payments Decision Tree</dc:title>
  <dc:creator>Libby  Barth</dc:creator>
  <cp:lastModifiedBy>Thomas, Marlea</cp:lastModifiedBy>
  <cp:revision>732</cp:revision>
  <cp:lastPrinted>2018-08-22T00:12:03Z</cp:lastPrinted>
  <dcterms:created xsi:type="dcterms:W3CDTF">2016-06-14T14:02:55Z</dcterms:created>
  <dcterms:modified xsi:type="dcterms:W3CDTF">2023-08-21T20:07:40Z</dcterms:modified>
</cp:coreProperties>
</file>