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7"/>
  </p:notesMasterIdLst>
  <p:sldIdLst>
    <p:sldId id="292" r:id="rId2"/>
    <p:sldId id="293"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4"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6" autoAdjust="0"/>
    <p:restoredTop sz="75298" autoAdjust="0"/>
  </p:normalViewPr>
  <p:slideViewPr>
    <p:cSldViewPr snapToGrid="0" snapToObjects="1">
      <p:cViewPr varScale="1">
        <p:scale>
          <a:sx n="43" d="100"/>
          <a:sy n="43" d="100"/>
        </p:scale>
        <p:origin x="1579"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D9B8A-C72A-4D22-89A4-2FE62699967C}" type="doc">
      <dgm:prSet loTypeId="urn:microsoft.com/office/officeart/2005/8/layout/matrix1" loCatId="matrix" qsTypeId="urn:microsoft.com/office/officeart/2005/8/quickstyle/simple2" qsCatId="simple" csTypeId="urn:microsoft.com/office/officeart/2005/8/colors/accent6_4" csCatId="accent6" phldr="1"/>
      <dgm:spPr/>
      <dgm:t>
        <a:bodyPr/>
        <a:lstStyle/>
        <a:p>
          <a:endParaRPr lang="en-US"/>
        </a:p>
      </dgm:t>
    </dgm:pt>
    <dgm:pt modelId="{9CF8193F-F1CB-454D-8D69-389FE29C230C}">
      <dgm:prSet phldrT="[Text]" custT="1"/>
      <dgm:spPr/>
      <dgm:t>
        <a:bodyPr/>
        <a:lstStyle/>
        <a:p>
          <a:r>
            <a:rPr lang="en-US" sz="2800" b="1" dirty="0" smtClean="0"/>
            <a:t>Natural disasters require:</a:t>
          </a:r>
          <a:endParaRPr lang="en-US" sz="2800" b="1" dirty="0"/>
        </a:p>
      </dgm:t>
    </dgm:pt>
    <dgm:pt modelId="{DC086C38-406C-47B9-8044-44846F5AC3DD}" type="parTrans" cxnId="{155F0680-25B5-454E-A110-8F15EB1ACC9E}">
      <dgm:prSet/>
      <dgm:spPr/>
      <dgm:t>
        <a:bodyPr/>
        <a:lstStyle/>
        <a:p>
          <a:endParaRPr lang="en-US" sz="2800"/>
        </a:p>
      </dgm:t>
    </dgm:pt>
    <dgm:pt modelId="{8E440395-30FA-431A-AC95-B51D0A802241}" type="sibTrans" cxnId="{155F0680-25B5-454E-A110-8F15EB1ACC9E}">
      <dgm:prSet/>
      <dgm:spPr/>
      <dgm:t>
        <a:bodyPr/>
        <a:lstStyle/>
        <a:p>
          <a:endParaRPr lang="en-US" sz="2800"/>
        </a:p>
      </dgm:t>
    </dgm:pt>
    <dgm:pt modelId="{B6E7FEC7-B66B-4E79-BB7C-9558F0BD1DC6}">
      <dgm:prSet phldrT="[Text]" custT="1"/>
      <dgm:spPr/>
      <dgm:t>
        <a:bodyPr/>
        <a:lstStyle/>
        <a:p>
          <a:r>
            <a:rPr lang="en-US" sz="2800" b="1" dirty="0" smtClean="0"/>
            <a:t>Workforce              preparedness</a:t>
          </a:r>
          <a:endParaRPr lang="en-US" sz="2800" b="1" dirty="0"/>
        </a:p>
      </dgm:t>
    </dgm:pt>
    <dgm:pt modelId="{CF696E4D-09C4-4924-AF37-62E27F6E176B}" type="parTrans" cxnId="{2F38581D-9207-4CE0-B448-21A9E7BA7316}">
      <dgm:prSet/>
      <dgm:spPr/>
      <dgm:t>
        <a:bodyPr/>
        <a:lstStyle/>
        <a:p>
          <a:endParaRPr lang="en-US" sz="2800"/>
        </a:p>
      </dgm:t>
    </dgm:pt>
    <dgm:pt modelId="{C5B8FFD7-4B2C-4BC3-91FE-B14D3A77DF85}" type="sibTrans" cxnId="{2F38581D-9207-4CE0-B448-21A9E7BA7316}">
      <dgm:prSet/>
      <dgm:spPr/>
      <dgm:t>
        <a:bodyPr/>
        <a:lstStyle/>
        <a:p>
          <a:endParaRPr lang="en-US" sz="2800"/>
        </a:p>
      </dgm:t>
    </dgm:pt>
    <dgm:pt modelId="{2A8DD36D-6236-4B94-90F0-C7DCAF04EAC9}">
      <dgm:prSet phldrT="[Text]" custT="1"/>
      <dgm:spPr/>
      <dgm:t>
        <a:bodyPr/>
        <a:lstStyle/>
        <a:p>
          <a:r>
            <a:rPr lang="en-US" sz="2800" b="1" dirty="0" smtClean="0"/>
            <a:t>Situational               awareness</a:t>
          </a:r>
          <a:endParaRPr lang="en-US" sz="2800" b="1" dirty="0"/>
        </a:p>
      </dgm:t>
    </dgm:pt>
    <dgm:pt modelId="{5B244821-1B36-4D6B-8360-6B38288A169E}" type="parTrans" cxnId="{0E22AC24-09AB-46B1-BBC2-D00704CC3636}">
      <dgm:prSet/>
      <dgm:spPr/>
      <dgm:t>
        <a:bodyPr/>
        <a:lstStyle/>
        <a:p>
          <a:endParaRPr lang="en-US" sz="2800"/>
        </a:p>
      </dgm:t>
    </dgm:pt>
    <dgm:pt modelId="{A21E9553-1F3F-4B98-82C4-82F7A40E3909}" type="sibTrans" cxnId="{0E22AC24-09AB-46B1-BBC2-D00704CC3636}">
      <dgm:prSet/>
      <dgm:spPr/>
      <dgm:t>
        <a:bodyPr/>
        <a:lstStyle/>
        <a:p>
          <a:endParaRPr lang="en-US" sz="2800"/>
        </a:p>
      </dgm:t>
    </dgm:pt>
    <dgm:pt modelId="{388D14E9-5948-4469-B6CB-9253530EE403}">
      <dgm:prSet phldrT="[Text]" custT="1"/>
      <dgm:spPr/>
      <dgm:t>
        <a:bodyPr/>
        <a:lstStyle/>
        <a:p>
          <a:r>
            <a:rPr lang="en-US" sz="2800" b="1" dirty="0" smtClean="0"/>
            <a:t>Surge capacity             readiness</a:t>
          </a:r>
          <a:endParaRPr lang="en-US" sz="2800" b="1" dirty="0"/>
        </a:p>
      </dgm:t>
    </dgm:pt>
    <dgm:pt modelId="{7FCE8149-F82D-4291-A357-88A0810E4F3D}" type="parTrans" cxnId="{B531003B-2C08-4B1E-85B1-2E2B732C46CA}">
      <dgm:prSet/>
      <dgm:spPr/>
      <dgm:t>
        <a:bodyPr/>
        <a:lstStyle/>
        <a:p>
          <a:endParaRPr lang="en-US" sz="2800"/>
        </a:p>
      </dgm:t>
    </dgm:pt>
    <dgm:pt modelId="{BF4D3BF8-382E-4A27-9986-A38B168141BB}" type="sibTrans" cxnId="{B531003B-2C08-4B1E-85B1-2E2B732C46CA}">
      <dgm:prSet/>
      <dgm:spPr/>
      <dgm:t>
        <a:bodyPr/>
        <a:lstStyle/>
        <a:p>
          <a:endParaRPr lang="en-US" sz="2800"/>
        </a:p>
      </dgm:t>
    </dgm:pt>
    <dgm:pt modelId="{5D28A956-67BC-4059-829E-4071BA8796B0}">
      <dgm:prSet phldrT="[Text]" custT="1"/>
      <dgm:spPr/>
      <dgm:t>
        <a:bodyPr/>
        <a:lstStyle/>
        <a:p>
          <a:r>
            <a:rPr lang="en-US" sz="2800" b="1" dirty="0" smtClean="0"/>
            <a:t>Casualty management preparedness</a:t>
          </a:r>
          <a:endParaRPr lang="en-US" sz="2800" b="1" dirty="0"/>
        </a:p>
      </dgm:t>
    </dgm:pt>
    <dgm:pt modelId="{9FE1BB98-5DBC-404E-874F-3F84F77E2728}" type="parTrans" cxnId="{E250C801-2FD4-45A9-B4F1-D9BE276CFA27}">
      <dgm:prSet/>
      <dgm:spPr/>
      <dgm:t>
        <a:bodyPr/>
        <a:lstStyle/>
        <a:p>
          <a:endParaRPr lang="en-US" sz="2800"/>
        </a:p>
      </dgm:t>
    </dgm:pt>
    <dgm:pt modelId="{2BA6FADF-6275-41FD-BFB2-23BE331307D1}" type="sibTrans" cxnId="{E250C801-2FD4-45A9-B4F1-D9BE276CFA27}">
      <dgm:prSet/>
      <dgm:spPr/>
      <dgm:t>
        <a:bodyPr/>
        <a:lstStyle/>
        <a:p>
          <a:endParaRPr lang="en-US" sz="2800"/>
        </a:p>
      </dgm:t>
    </dgm:pt>
    <dgm:pt modelId="{624F4DA9-8F5D-4213-AD21-35F7060701F0}" type="pres">
      <dgm:prSet presAssocID="{5EDD9B8A-C72A-4D22-89A4-2FE62699967C}" presName="diagram" presStyleCnt="0">
        <dgm:presLayoutVars>
          <dgm:chMax val="1"/>
          <dgm:dir/>
          <dgm:animLvl val="ctr"/>
          <dgm:resizeHandles val="exact"/>
        </dgm:presLayoutVars>
      </dgm:prSet>
      <dgm:spPr/>
      <dgm:t>
        <a:bodyPr/>
        <a:lstStyle/>
        <a:p>
          <a:endParaRPr lang="en-US"/>
        </a:p>
      </dgm:t>
    </dgm:pt>
    <dgm:pt modelId="{D9A28FE0-96CA-443F-A902-13947C5BECE0}" type="pres">
      <dgm:prSet presAssocID="{5EDD9B8A-C72A-4D22-89A4-2FE62699967C}" presName="matrix" presStyleCnt="0"/>
      <dgm:spPr/>
      <dgm:t>
        <a:bodyPr/>
        <a:lstStyle/>
        <a:p>
          <a:endParaRPr lang="en-US"/>
        </a:p>
      </dgm:t>
    </dgm:pt>
    <dgm:pt modelId="{06EE0094-FAF1-428D-B0E7-411B14195724}" type="pres">
      <dgm:prSet presAssocID="{5EDD9B8A-C72A-4D22-89A4-2FE62699967C}" presName="tile1" presStyleLbl="node1" presStyleIdx="0" presStyleCnt="4"/>
      <dgm:spPr>
        <a:prstGeom prst="rect">
          <a:avLst/>
        </a:prstGeom>
      </dgm:spPr>
      <dgm:t>
        <a:bodyPr/>
        <a:lstStyle/>
        <a:p>
          <a:endParaRPr lang="en-US"/>
        </a:p>
      </dgm:t>
    </dgm:pt>
    <dgm:pt modelId="{86B149EE-90F7-46AE-B5AF-841025F6616B}" type="pres">
      <dgm:prSet presAssocID="{5EDD9B8A-C72A-4D22-89A4-2FE62699967C}" presName="tile1text" presStyleLbl="node1" presStyleIdx="0" presStyleCnt="4">
        <dgm:presLayoutVars>
          <dgm:chMax val="0"/>
          <dgm:chPref val="0"/>
          <dgm:bulletEnabled val="1"/>
        </dgm:presLayoutVars>
      </dgm:prSet>
      <dgm:spPr>
        <a:prstGeom prst="rect">
          <a:avLst/>
        </a:prstGeom>
      </dgm:spPr>
      <dgm:t>
        <a:bodyPr/>
        <a:lstStyle/>
        <a:p>
          <a:endParaRPr lang="en-US"/>
        </a:p>
      </dgm:t>
    </dgm:pt>
    <dgm:pt modelId="{07FE20B0-C5CE-45E8-B8E1-C2813FF23C8E}" type="pres">
      <dgm:prSet presAssocID="{5EDD9B8A-C72A-4D22-89A4-2FE62699967C}" presName="tile2" presStyleLbl="node1" presStyleIdx="1" presStyleCnt="4"/>
      <dgm:spPr>
        <a:prstGeom prst="rect">
          <a:avLst/>
        </a:prstGeom>
      </dgm:spPr>
      <dgm:t>
        <a:bodyPr/>
        <a:lstStyle/>
        <a:p>
          <a:endParaRPr lang="en-US"/>
        </a:p>
      </dgm:t>
    </dgm:pt>
    <dgm:pt modelId="{4ED9B7BB-C44C-4250-B5E3-E0F0EB7BB263}" type="pres">
      <dgm:prSet presAssocID="{5EDD9B8A-C72A-4D22-89A4-2FE62699967C}" presName="tile2text" presStyleLbl="node1" presStyleIdx="1" presStyleCnt="4">
        <dgm:presLayoutVars>
          <dgm:chMax val="0"/>
          <dgm:chPref val="0"/>
          <dgm:bulletEnabled val="1"/>
        </dgm:presLayoutVars>
      </dgm:prSet>
      <dgm:spPr>
        <a:prstGeom prst="rect">
          <a:avLst/>
        </a:prstGeom>
      </dgm:spPr>
      <dgm:t>
        <a:bodyPr/>
        <a:lstStyle/>
        <a:p>
          <a:endParaRPr lang="en-US"/>
        </a:p>
      </dgm:t>
    </dgm:pt>
    <dgm:pt modelId="{2CB9809C-722F-47D4-9CD4-EE36282CF006}" type="pres">
      <dgm:prSet presAssocID="{5EDD9B8A-C72A-4D22-89A4-2FE62699967C}" presName="tile3" presStyleLbl="node1" presStyleIdx="2" presStyleCnt="4"/>
      <dgm:spPr>
        <a:prstGeom prst="rect">
          <a:avLst/>
        </a:prstGeom>
      </dgm:spPr>
      <dgm:t>
        <a:bodyPr/>
        <a:lstStyle/>
        <a:p>
          <a:endParaRPr lang="en-US"/>
        </a:p>
      </dgm:t>
    </dgm:pt>
    <dgm:pt modelId="{A89DBAD7-1DD4-4BBD-8574-B104FE0B823D}" type="pres">
      <dgm:prSet presAssocID="{5EDD9B8A-C72A-4D22-89A4-2FE62699967C}" presName="tile3text" presStyleLbl="node1" presStyleIdx="2" presStyleCnt="4">
        <dgm:presLayoutVars>
          <dgm:chMax val="0"/>
          <dgm:chPref val="0"/>
          <dgm:bulletEnabled val="1"/>
        </dgm:presLayoutVars>
      </dgm:prSet>
      <dgm:spPr/>
      <dgm:t>
        <a:bodyPr/>
        <a:lstStyle/>
        <a:p>
          <a:endParaRPr lang="en-US"/>
        </a:p>
      </dgm:t>
    </dgm:pt>
    <dgm:pt modelId="{58AB97E8-174F-4988-8870-59F1303B848D}" type="pres">
      <dgm:prSet presAssocID="{5EDD9B8A-C72A-4D22-89A4-2FE62699967C}" presName="tile4" presStyleLbl="node1" presStyleIdx="3" presStyleCnt="4"/>
      <dgm:spPr>
        <a:prstGeom prst="rect">
          <a:avLst/>
        </a:prstGeom>
      </dgm:spPr>
      <dgm:t>
        <a:bodyPr/>
        <a:lstStyle/>
        <a:p>
          <a:endParaRPr lang="en-US"/>
        </a:p>
      </dgm:t>
    </dgm:pt>
    <dgm:pt modelId="{93B78E32-7A7B-4137-8496-F2375007A1BB}" type="pres">
      <dgm:prSet presAssocID="{5EDD9B8A-C72A-4D22-89A4-2FE62699967C}" presName="tile4text" presStyleLbl="node1" presStyleIdx="3" presStyleCnt="4">
        <dgm:presLayoutVars>
          <dgm:chMax val="0"/>
          <dgm:chPref val="0"/>
          <dgm:bulletEnabled val="1"/>
        </dgm:presLayoutVars>
      </dgm:prSet>
      <dgm:spPr>
        <a:prstGeom prst="rect">
          <a:avLst/>
        </a:prstGeom>
      </dgm:spPr>
      <dgm:t>
        <a:bodyPr/>
        <a:lstStyle/>
        <a:p>
          <a:endParaRPr lang="en-US"/>
        </a:p>
      </dgm:t>
    </dgm:pt>
    <dgm:pt modelId="{A22B7643-E445-4FA3-9C8C-A1AAE4F6591C}" type="pres">
      <dgm:prSet presAssocID="{5EDD9B8A-C72A-4D22-89A4-2FE62699967C}" presName="centerTile" presStyleLbl="fgShp" presStyleIdx="0" presStyleCnt="1" custScaleX="185185">
        <dgm:presLayoutVars>
          <dgm:chMax val="0"/>
          <dgm:chPref val="0"/>
        </dgm:presLayoutVars>
      </dgm:prSet>
      <dgm:spPr>
        <a:prstGeom prst="rect">
          <a:avLst/>
        </a:prstGeom>
      </dgm:spPr>
      <dgm:t>
        <a:bodyPr/>
        <a:lstStyle/>
        <a:p>
          <a:endParaRPr lang="en-US"/>
        </a:p>
      </dgm:t>
    </dgm:pt>
  </dgm:ptLst>
  <dgm:cxnLst>
    <dgm:cxn modelId="{6924F3C2-57CA-4E24-B54D-A002131BD741}" type="presOf" srcId="{2A8DD36D-6236-4B94-90F0-C7DCAF04EAC9}" destId="{4ED9B7BB-C44C-4250-B5E3-E0F0EB7BB263}" srcOrd="1" destOrd="0" presId="urn:microsoft.com/office/officeart/2005/8/layout/matrix1"/>
    <dgm:cxn modelId="{2F38581D-9207-4CE0-B448-21A9E7BA7316}" srcId="{9CF8193F-F1CB-454D-8D69-389FE29C230C}" destId="{B6E7FEC7-B66B-4E79-BB7C-9558F0BD1DC6}" srcOrd="0" destOrd="0" parTransId="{CF696E4D-09C4-4924-AF37-62E27F6E176B}" sibTransId="{C5B8FFD7-4B2C-4BC3-91FE-B14D3A77DF85}"/>
    <dgm:cxn modelId="{A93E4859-5A63-42FF-9CC2-3810A5350AE7}" type="presOf" srcId="{5D28A956-67BC-4059-829E-4071BA8796B0}" destId="{58AB97E8-174F-4988-8870-59F1303B848D}" srcOrd="0" destOrd="0" presId="urn:microsoft.com/office/officeart/2005/8/layout/matrix1"/>
    <dgm:cxn modelId="{E250C801-2FD4-45A9-B4F1-D9BE276CFA27}" srcId="{9CF8193F-F1CB-454D-8D69-389FE29C230C}" destId="{5D28A956-67BC-4059-829E-4071BA8796B0}" srcOrd="3" destOrd="0" parTransId="{9FE1BB98-5DBC-404E-874F-3F84F77E2728}" sibTransId="{2BA6FADF-6275-41FD-BFB2-23BE331307D1}"/>
    <dgm:cxn modelId="{B531003B-2C08-4B1E-85B1-2E2B732C46CA}" srcId="{9CF8193F-F1CB-454D-8D69-389FE29C230C}" destId="{388D14E9-5948-4469-B6CB-9253530EE403}" srcOrd="2" destOrd="0" parTransId="{7FCE8149-F82D-4291-A357-88A0810E4F3D}" sibTransId="{BF4D3BF8-382E-4A27-9986-A38B168141BB}"/>
    <dgm:cxn modelId="{A0CA8A72-89C1-427A-B184-D51E6BEFC20A}" type="presOf" srcId="{9CF8193F-F1CB-454D-8D69-389FE29C230C}" destId="{A22B7643-E445-4FA3-9C8C-A1AAE4F6591C}" srcOrd="0" destOrd="0" presId="urn:microsoft.com/office/officeart/2005/8/layout/matrix1"/>
    <dgm:cxn modelId="{69BF1EBE-93DD-41A0-8EB4-9DF38E12EDA7}" type="presOf" srcId="{5EDD9B8A-C72A-4D22-89A4-2FE62699967C}" destId="{624F4DA9-8F5D-4213-AD21-35F7060701F0}" srcOrd="0" destOrd="0" presId="urn:microsoft.com/office/officeart/2005/8/layout/matrix1"/>
    <dgm:cxn modelId="{86787F58-112D-4BCC-8BC0-A7BAB4295613}" type="presOf" srcId="{B6E7FEC7-B66B-4E79-BB7C-9558F0BD1DC6}" destId="{86B149EE-90F7-46AE-B5AF-841025F6616B}" srcOrd="1" destOrd="0" presId="urn:microsoft.com/office/officeart/2005/8/layout/matrix1"/>
    <dgm:cxn modelId="{77D53258-15D0-4DCF-AB6C-C480E5D434FA}" type="presOf" srcId="{2A8DD36D-6236-4B94-90F0-C7DCAF04EAC9}" destId="{07FE20B0-C5CE-45E8-B8E1-C2813FF23C8E}" srcOrd="0" destOrd="0" presId="urn:microsoft.com/office/officeart/2005/8/layout/matrix1"/>
    <dgm:cxn modelId="{0E22AC24-09AB-46B1-BBC2-D00704CC3636}" srcId="{9CF8193F-F1CB-454D-8D69-389FE29C230C}" destId="{2A8DD36D-6236-4B94-90F0-C7DCAF04EAC9}" srcOrd="1" destOrd="0" parTransId="{5B244821-1B36-4D6B-8360-6B38288A169E}" sibTransId="{A21E9553-1F3F-4B98-82C4-82F7A40E3909}"/>
    <dgm:cxn modelId="{FB022A81-D236-4C96-A254-6C268FFF07C4}" type="presOf" srcId="{B6E7FEC7-B66B-4E79-BB7C-9558F0BD1DC6}" destId="{06EE0094-FAF1-428D-B0E7-411B14195724}" srcOrd="0" destOrd="0" presId="urn:microsoft.com/office/officeart/2005/8/layout/matrix1"/>
    <dgm:cxn modelId="{FB5C482F-45C5-4DC6-9E3E-8D9C1E6F6B8E}" type="presOf" srcId="{388D14E9-5948-4469-B6CB-9253530EE403}" destId="{2CB9809C-722F-47D4-9CD4-EE36282CF006}" srcOrd="0" destOrd="0" presId="urn:microsoft.com/office/officeart/2005/8/layout/matrix1"/>
    <dgm:cxn modelId="{E976DD61-6206-421E-AF0F-20E53807853E}" type="presOf" srcId="{5D28A956-67BC-4059-829E-4071BA8796B0}" destId="{93B78E32-7A7B-4137-8496-F2375007A1BB}" srcOrd="1" destOrd="0" presId="urn:microsoft.com/office/officeart/2005/8/layout/matrix1"/>
    <dgm:cxn modelId="{155F0680-25B5-454E-A110-8F15EB1ACC9E}" srcId="{5EDD9B8A-C72A-4D22-89A4-2FE62699967C}" destId="{9CF8193F-F1CB-454D-8D69-389FE29C230C}" srcOrd="0" destOrd="0" parTransId="{DC086C38-406C-47B9-8044-44846F5AC3DD}" sibTransId="{8E440395-30FA-431A-AC95-B51D0A802241}"/>
    <dgm:cxn modelId="{BA1A1727-E12D-4918-8088-75C34F6B5630}" type="presOf" srcId="{388D14E9-5948-4469-B6CB-9253530EE403}" destId="{A89DBAD7-1DD4-4BBD-8574-B104FE0B823D}" srcOrd="1" destOrd="0" presId="urn:microsoft.com/office/officeart/2005/8/layout/matrix1"/>
    <dgm:cxn modelId="{07CE289F-1AD6-42E9-B972-74A9060BCE88}" type="presParOf" srcId="{624F4DA9-8F5D-4213-AD21-35F7060701F0}" destId="{D9A28FE0-96CA-443F-A902-13947C5BECE0}" srcOrd="0" destOrd="0" presId="urn:microsoft.com/office/officeart/2005/8/layout/matrix1"/>
    <dgm:cxn modelId="{A5FA5C18-C779-499F-BB76-7E753C47BC50}" type="presParOf" srcId="{D9A28FE0-96CA-443F-A902-13947C5BECE0}" destId="{06EE0094-FAF1-428D-B0E7-411B14195724}" srcOrd="0" destOrd="0" presId="urn:microsoft.com/office/officeart/2005/8/layout/matrix1"/>
    <dgm:cxn modelId="{DACCAC80-D577-4270-A6D5-320D74C9E7C4}" type="presParOf" srcId="{D9A28FE0-96CA-443F-A902-13947C5BECE0}" destId="{86B149EE-90F7-46AE-B5AF-841025F6616B}" srcOrd="1" destOrd="0" presId="urn:microsoft.com/office/officeart/2005/8/layout/matrix1"/>
    <dgm:cxn modelId="{DE9649D5-687D-427E-B2DD-2AF49B2B3649}" type="presParOf" srcId="{D9A28FE0-96CA-443F-A902-13947C5BECE0}" destId="{07FE20B0-C5CE-45E8-B8E1-C2813FF23C8E}" srcOrd="2" destOrd="0" presId="urn:microsoft.com/office/officeart/2005/8/layout/matrix1"/>
    <dgm:cxn modelId="{4DDAA034-7BB0-433E-BAC4-C0A361209489}" type="presParOf" srcId="{D9A28FE0-96CA-443F-A902-13947C5BECE0}" destId="{4ED9B7BB-C44C-4250-B5E3-E0F0EB7BB263}" srcOrd="3" destOrd="0" presId="urn:microsoft.com/office/officeart/2005/8/layout/matrix1"/>
    <dgm:cxn modelId="{77146130-0256-45EF-93B7-98609C241C40}" type="presParOf" srcId="{D9A28FE0-96CA-443F-A902-13947C5BECE0}" destId="{2CB9809C-722F-47D4-9CD4-EE36282CF006}" srcOrd="4" destOrd="0" presId="urn:microsoft.com/office/officeart/2005/8/layout/matrix1"/>
    <dgm:cxn modelId="{0CEE3409-9300-4146-9FB4-57C500E11B05}" type="presParOf" srcId="{D9A28FE0-96CA-443F-A902-13947C5BECE0}" destId="{A89DBAD7-1DD4-4BBD-8574-B104FE0B823D}" srcOrd="5" destOrd="0" presId="urn:microsoft.com/office/officeart/2005/8/layout/matrix1"/>
    <dgm:cxn modelId="{CBE97BCA-AC7E-41EE-9765-4A339EC924DB}" type="presParOf" srcId="{D9A28FE0-96CA-443F-A902-13947C5BECE0}" destId="{58AB97E8-174F-4988-8870-59F1303B848D}" srcOrd="6" destOrd="0" presId="urn:microsoft.com/office/officeart/2005/8/layout/matrix1"/>
    <dgm:cxn modelId="{15E4B9E7-02A9-40BA-9B8B-4D4393FBF99D}" type="presParOf" srcId="{D9A28FE0-96CA-443F-A902-13947C5BECE0}" destId="{93B78E32-7A7B-4137-8496-F2375007A1BB}" srcOrd="7" destOrd="0" presId="urn:microsoft.com/office/officeart/2005/8/layout/matrix1"/>
    <dgm:cxn modelId="{1DAD1B5D-AA92-4E54-95F1-DAF741C2682D}" type="presParOf" srcId="{624F4DA9-8F5D-4213-AD21-35F7060701F0}" destId="{A22B7643-E445-4FA3-9C8C-A1AAE4F6591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B843D-1C4D-42E0-A981-714006DA80DF}" type="doc">
      <dgm:prSet loTypeId="urn:microsoft.com/office/officeart/2005/8/layout/chevronAccent+Icon" loCatId="process" qsTypeId="urn:microsoft.com/office/officeart/2005/8/quickstyle/simple1#1" qsCatId="simple" csTypeId="urn:microsoft.com/office/officeart/2005/8/colors/accent6_3" csCatId="accent6" phldr="1"/>
      <dgm:spPr/>
    </dgm:pt>
    <dgm:pt modelId="{18AAEE2B-FF9D-41C0-AAEA-B6713045A104}">
      <dgm:prSet phldrT="[Text]"/>
      <dgm:spPr/>
      <dgm:t>
        <a:bodyPr/>
        <a:lstStyle/>
        <a:p>
          <a:r>
            <a:rPr lang="en-US" dirty="0" smtClean="0"/>
            <a:t>Hydration</a:t>
          </a:r>
          <a:endParaRPr lang="en-US" dirty="0"/>
        </a:p>
      </dgm:t>
    </dgm:pt>
    <dgm:pt modelId="{CD1F9A5A-46BD-4D91-AC30-4E2D28806E99}" type="parTrans" cxnId="{78617C8D-37FB-4160-AB9B-305D0EF6DCA7}">
      <dgm:prSet/>
      <dgm:spPr/>
      <dgm:t>
        <a:bodyPr/>
        <a:lstStyle/>
        <a:p>
          <a:endParaRPr lang="en-US"/>
        </a:p>
      </dgm:t>
    </dgm:pt>
    <dgm:pt modelId="{52A1DECE-D4CF-45BF-B3A9-6B7D6DBA90DA}" type="sibTrans" cxnId="{78617C8D-37FB-4160-AB9B-305D0EF6DCA7}">
      <dgm:prSet/>
      <dgm:spPr/>
      <dgm:t>
        <a:bodyPr/>
        <a:lstStyle/>
        <a:p>
          <a:endParaRPr lang="en-US"/>
        </a:p>
      </dgm:t>
    </dgm:pt>
    <dgm:pt modelId="{C9846EEC-597D-4589-90D9-2B0787019DD0}">
      <dgm:prSet phldrT="[Text]"/>
      <dgm:spPr/>
      <dgm:t>
        <a:bodyPr/>
        <a:lstStyle/>
        <a:p>
          <a:r>
            <a:rPr lang="en-US" dirty="0" smtClean="0"/>
            <a:t>Shelter</a:t>
          </a:r>
          <a:endParaRPr lang="en-US" dirty="0"/>
        </a:p>
      </dgm:t>
    </dgm:pt>
    <dgm:pt modelId="{BB9B1B81-536E-442B-88E2-5FE081E76A0E}" type="parTrans" cxnId="{65CC65D9-0C7E-4A8F-9EBB-D2E39E8702CE}">
      <dgm:prSet/>
      <dgm:spPr/>
      <dgm:t>
        <a:bodyPr/>
        <a:lstStyle/>
        <a:p>
          <a:endParaRPr lang="en-US"/>
        </a:p>
      </dgm:t>
    </dgm:pt>
    <dgm:pt modelId="{5F627872-7ED9-425B-A691-BDE32BF814D4}" type="sibTrans" cxnId="{65CC65D9-0C7E-4A8F-9EBB-D2E39E8702CE}">
      <dgm:prSet/>
      <dgm:spPr/>
      <dgm:t>
        <a:bodyPr/>
        <a:lstStyle/>
        <a:p>
          <a:endParaRPr lang="en-US"/>
        </a:p>
      </dgm:t>
    </dgm:pt>
    <dgm:pt modelId="{875032F2-C26E-4E56-BE4B-DCDAFE5896B5}">
      <dgm:prSet phldrT="[Text]"/>
      <dgm:spPr/>
      <dgm:t>
        <a:bodyPr/>
        <a:lstStyle/>
        <a:p>
          <a:r>
            <a:rPr lang="en-US" dirty="0" smtClean="0"/>
            <a:t>Exposure</a:t>
          </a:r>
          <a:endParaRPr lang="en-US" dirty="0"/>
        </a:p>
      </dgm:t>
    </dgm:pt>
    <dgm:pt modelId="{8875A81D-DB96-432C-BBDE-A9FBD13F62A2}" type="parTrans" cxnId="{8919F5B4-EA43-4E09-9129-A649941F8B69}">
      <dgm:prSet/>
      <dgm:spPr/>
      <dgm:t>
        <a:bodyPr/>
        <a:lstStyle/>
        <a:p>
          <a:endParaRPr lang="en-US"/>
        </a:p>
      </dgm:t>
    </dgm:pt>
    <dgm:pt modelId="{DA08F3C6-0BBF-4E89-BFA9-56BA43BBFEBB}" type="sibTrans" cxnId="{8919F5B4-EA43-4E09-9129-A649941F8B69}">
      <dgm:prSet/>
      <dgm:spPr/>
      <dgm:t>
        <a:bodyPr/>
        <a:lstStyle/>
        <a:p>
          <a:endParaRPr lang="en-US"/>
        </a:p>
      </dgm:t>
    </dgm:pt>
    <dgm:pt modelId="{DC27392D-CCEA-416D-9148-FB273B3542A0}" type="pres">
      <dgm:prSet presAssocID="{053B843D-1C4D-42E0-A981-714006DA80DF}" presName="Name0" presStyleCnt="0">
        <dgm:presLayoutVars>
          <dgm:dir/>
          <dgm:resizeHandles val="exact"/>
        </dgm:presLayoutVars>
      </dgm:prSet>
      <dgm:spPr/>
    </dgm:pt>
    <dgm:pt modelId="{CDC56947-0FAA-4A2F-B233-1E0C6D215E23}" type="pres">
      <dgm:prSet presAssocID="{18AAEE2B-FF9D-41C0-AAEA-B6713045A104}" presName="composite" presStyleCnt="0"/>
      <dgm:spPr/>
    </dgm:pt>
    <dgm:pt modelId="{DD33C384-227E-4BC1-9D16-6A540465998B}" type="pres">
      <dgm:prSet presAssocID="{18AAEE2B-FF9D-41C0-AAEA-B6713045A104}" presName="bgChev" presStyleLbl="node1" presStyleIdx="0" presStyleCnt="3"/>
      <dgm:spPr/>
    </dgm:pt>
    <dgm:pt modelId="{749340B7-0F15-43E0-B220-1E2895A91894}" type="pres">
      <dgm:prSet presAssocID="{18AAEE2B-FF9D-41C0-AAEA-B6713045A104}" presName="txNode" presStyleLbl="fgAcc1" presStyleIdx="0" presStyleCnt="3">
        <dgm:presLayoutVars>
          <dgm:bulletEnabled val="1"/>
        </dgm:presLayoutVars>
      </dgm:prSet>
      <dgm:spPr/>
      <dgm:t>
        <a:bodyPr/>
        <a:lstStyle/>
        <a:p>
          <a:endParaRPr lang="en-US"/>
        </a:p>
      </dgm:t>
    </dgm:pt>
    <dgm:pt modelId="{32E7A349-702A-486E-827F-7500188BE5B0}" type="pres">
      <dgm:prSet presAssocID="{52A1DECE-D4CF-45BF-B3A9-6B7D6DBA90DA}" presName="compositeSpace" presStyleCnt="0"/>
      <dgm:spPr/>
    </dgm:pt>
    <dgm:pt modelId="{31E66579-2D75-44E8-A3A7-A66951FC10B7}" type="pres">
      <dgm:prSet presAssocID="{C9846EEC-597D-4589-90D9-2B0787019DD0}" presName="composite" presStyleCnt="0"/>
      <dgm:spPr/>
    </dgm:pt>
    <dgm:pt modelId="{2BA48B81-A399-4B48-AB14-F39DA03C92AA}" type="pres">
      <dgm:prSet presAssocID="{C9846EEC-597D-4589-90D9-2B0787019DD0}" presName="bgChev" presStyleLbl="node1" presStyleIdx="1" presStyleCnt="3"/>
      <dgm:spPr/>
    </dgm:pt>
    <dgm:pt modelId="{7C1F536D-AFE7-4DC1-817F-6D308F5C2EFB}" type="pres">
      <dgm:prSet presAssocID="{C9846EEC-597D-4589-90D9-2B0787019DD0}" presName="txNode" presStyleLbl="fgAcc1" presStyleIdx="1" presStyleCnt="3">
        <dgm:presLayoutVars>
          <dgm:bulletEnabled val="1"/>
        </dgm:presLayoutVars>
      </dgm:prSet>
      <dgm:spPr/>
      <dgm:t>
        <a:bodyPr/>
        <a:lstStyle/>
        <a:p>
          <a:endParaRPr lang="en-US"/>
        </a:p>
      </dgm:t>
    </dgm:pt>
    <dgm:pt modelId="{676F3654-FB2C-4E7C-B34F-52D76BB2344A}" type="pres">
      <dgm:prSet presAssocID="{5F627872-7ED9-425B-A691-BDE32BF814D4}" presName="compositeSpace" presStyleCnt="0"/>
      <dgm:spPr/>
    </dgm:pt>
    <dgm:pt modelId="{940F6EA0-44ED-4D30-B1FD-A704C055AFE0}" type="pres">
      <dgm:prSet presAssocID="{875032F2-C26E-4E56-BE4B-DCDAFE5896B5}" presName="composite" presStyleCnt="0"/>
      <dgm:spPr/>
    </dgm:pt>
    <dgm:pt modelId="{9DC391E4-5880-4C99-B1A0-9F08C8E45C3C}" type="pres">
      <dgm:prSet presAssocID="{875032F2-C26E-4E56-BE4B-DCDAFE5896B5}" presName="bgChev" presStyleLbl="node1" presStyleIdx="2" presStyleCnt="3"/>
      <dgm:spPr/>
    </dgm:pt>
    <dgm:pt modelId="{B660BD00-596A-4F87-9C83-EBC588B948E7}" type="pres">
      <dgm:prSet presAssocID="{875032F2-C26E-4E56-BE4B-DCDAFE5896B5}" presName="txNode" presStyleLbl="fgAcc1" presStyleIdx="2" presStyleCnt="3">
        <dgm:presLayoutVars>
          <dgm:bulletEnabled val="1"/>
        </dgm:presLayoutVars>
      </dgm:prSet>
      <dgm:spPr/>
      <dgm:t>
        <a:bodyPr/>
        <a:lstStyle/>
        <a:p>
          <a:endParaRPr lang="en-US"/>
        </a:p>
      </dgm:t>
    </dgm:pt>
  </dgm:ptLst>
  <dgm:cxnLst>
    <dgm:cxn modelId="{8919F5B4-EA43-4E09-9129-A649941F8B69}" srcId="{053B843D-1C4D-42E0-A981-714006DA80DF}" destId="{875032F2-C26E-4E56-BE4B-DCDAFE5896B5}" srcOrd="2" destOrd="0" parTransId="{8875A81D-DB96-432C-BBDE-A9FBD13F62A2}" sibTransId="{DA08F3C6-0BBF-4E89-BFA9-56BA43BBFEBB}"/>
    <dgm:cxn modelId="{687AD414-4F8A-4D25-BB7D-4EA17A3D98C1}" type="presOf" srcId="{875032F2-C26E-4E56-BE4B-DCDAFE5896B5}" destId="{B660BD00-596A-4F87-9C83-EBC588B948E7}" srcOrd="0" destOrd="0" presId="urn:microsoft.com/office/officeart/2005/8/layout/chevronAccent+Icon"/>
    <dgm:cxn modelId="{16839949-EDED-45D6-88E7-DDA1AE7AFB46}" type="presOf" srcId="{053B843D-1C4D-42E0-A981-714006DA80DF}" destId="{DC27392D-CCEA-416D-9148-FB273B3542A0}" srcOrd="0" destOrd="0" presId="urn:microsoft.com/office/officeart/2005/8/layout/chevronAccent+Icon"/>
    <dgm:cxn modelId="{65CC65D9-0C7E-4A8F-9EBB-D2E39E8702CE}" srcId="{053B843D-1C4D-42E0-A981-714006DA80DF}" destId="{C9846EEC-597D-4589-90D9-2B0787019DD0}" srcOrd="1" destOrd="0" parTransId="{BB9B1B81-536E-442B-88E2-5FE081E76A0E}" sibTransId="{5F627872-7ED9-425B-A691-BDE32BF814D4}"/>
    <dgm:cxn modelId="{8E0738D4-EFE3-4B45-A5E7-DEFD3ABCFCB9}" type="presOf" srcId="{C9846EEC-597D-4589-90D9-2B0787019DD0}" destId="{7C1F536D-AFE7-4DC1-817F-6D308F5C2EFB}" srcOrd="0" destOrd="0" presId="urn:microsoft.com/office/officeart/2005/8/layout/chevronAccent+Icon"/>
    <dgm:cxn modelId="{E90A0233-B4D4-4973-BDF8-910C6787E08C}" type="presOf" srcId="{18AAEE2B-FF9D-41C0-AAEA-B6713045A104}" destId="{749340B7-0F15-43E0-B220-1E2895A91894}" srcOrd="0" destOrd="0" presId="urn:microsoft.com/office/officeart/2005/8/layout/chevronAccent+Icon"/>
    <dgm:cxn modelId="{78617C8D-37FB-4160-AB9B-305D0EF6DCA7}" srcId="{053B843D-1C4D-42E0-A981-714006DA80DF}" destId="{18AAEE2B-FF9D-41C0-AAEA-B6713045A104}" srcOrd="0" destOrd="0" parTransId="{CD1F9A5A-46BD-4D91-AC30-4E2D28806E99}" sibTransId="{52A1DECE-D4CF-45BF-B3A9-6B7D6DBA90DA}"/>
    <dgm:cxn modelId="{B9662FA6-A3F6-4317-A23C-0A30DD0E26E5}" type="presParOf" srcId="{DC27392D-CCEA-416D-9148-FB273B3542A0}" destId="{CDC56947-0FAA-4A2F-B233-1E0C6D215E23}" srcOrd="0" destOrd="0" presId="urn:microsoft.com/office/officeart/2005/8/layout/chevronAccent+Icon"/>
    <dgm:cxn modelId="{DF568C90-95F2-4536-BB5E-8F470C939BCC}" type="presParOf" srcId="{CDC56947-0FAA-4A2F-B233-1E0C6D215E23}" destId="{DD33C384-227E-4BC1-9D16-6A540465998B}" srcOrd="0" destOrd="0" presId="urn:microsoft.com/office/officeart/2005/8/layout/chevronAccent+Icon"/>
    <dgm:cxn modelId="{0F8CD1C9-B778-47AF-AA30-A17848D7DBFA}" type="presParOf" srcId="{CDC56947-0FAA-4A2F-B233-1E0C6D215E23}" destId="{749340B7-0F15-43E0-B220-1E2895A91894}" srcOrd="1" destOrd="0" presId="urn:microsoft.com/office/officeart/2005/8/layout/chevronAccent+Icon"/>
    <dgm:cxn modelId="{2A6069D0-C524-41CA-9EFA-DB14D7E37BC0}" type="presParOf" srcId="{DC27392D-CCEA-416D-9148-FB273B3542A0}" destId="{32E7A349-702A-486E-827F-7500188BE5B0}" srcOrd="1" destOrd="0" presId="urn:microsoft.com/office/officeart/2005/8/layout/chevronAccent+Icon"/>
    <dgm:cxn modelId="{B534DAFB-F81B-40CD-9089-43234CEFAE4F}" type="presParOf" srcId="{DC27392D-CCEA-416D-9148-FB273B3542A0}" destId="{31E66579-2D75-44E8-A3A7-A66951FC10B7}" srcOrd="2" destOrd="0" presId="urn:microsoft.com/office/officeart/2005/8/layout/chevronAccent+Icon"/>
    <dgm:cxn modelId="{B75001B4-AE72-4B6C-AC85-0B57B927D245}" type="presParOf" srcId="{31E66579-2D75-44E8-A3A7-A66951FC10B7}" destId="{2BA48B81-A399-4B48-AB14-F39DA03C92AA}" srcOrd="0" destOrd="0" presId="urn:microsoft.com/office/officeart/2005/8/layout/chevronAccent+Icon"/>
    <dgm:cxn modelId="{261F90DD-13A9-4801-A6E2-C1CC091C9D51}" type="presParOf" srcId="{31E66579-2D75-44E8-A3A7-A66951FC10B7}" destId="{7C1F536D-AFE7-4DC1-817F-6D308F5C2EFB}" srcOrd="1" destOrd="0" presId="urn:microsoft.com/office/officeart/2005/8/layout/chevronAccent+Icon"/>
    <dgm:cxn modelId="{326C4760-6B13-45B1-BFDD-13C74E18D79A}" type="presParOf" srcId="{DC27392D-CCEA-416D-9148-FB273B3542A0}" destId="{676F3654-FB2C-4E7C-B34F-52D76BB2344A}" srcOrd="3" destOrd="0" presId="urn:microsoft.com/office/officeart/2005/8/layout/chevronAccent+Icon"/>
    <dgm:cxn modelId="{6E424E78-7D57-4AC2-AC02-9BA35AE0F247}" type="presParOf" srcId="{DC27392D-CCEA-416D-9148-FB273B3542A0}" destId="{940F6EA0-44ED-4D30-B1FD-A704C055AFE0}" srcOrd="4" destOrd="0" presId="urn:microsoft.com/office/officeart/2005/8/layout/chevronAccent+Icon"/>
    <dgm:cxn modelId="{6F514419-2212-4753-BFBD-3A2EB52E5963}" type="presParOf" srcId="{940F6EA0-44ED-4D30-B1FD-A704C055AFE0}" destId="{9DC391E4-5880-4C99-B1A0-9F08C8E45C3C}" srcOrd="0" destOrd="0" presId="urn:microsoft.com/office/officeart/2005/8/layout/chevronAccent+Icon"/>
    <dgm:cxn modelId="{33CFCF21-F57D-4073-81EE-8D2ACEB9A828}" type="presParOf" srcId="{940F6EA0-44ED-4D30-B1FD-A704C055AFE0}" destId="{B660BD00-596A-4F87-9C83-EBC588B948E7}"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7845B-F843-4503-8DB0-20CF72902A0E}" type="doc">
      <dgm:prSet loTypeId="urn:microsoft.com/office/officeart/2005/8/layout/list1" loCatId="list" qsTypeId="urn:microsoft.com/office/officeart/2005/8/quickstyle/simple1#2" qsCatId="simple" csTypeId="urn:microsoft.com/office/officeart/2005/8/colors/accent6_4" csCatId="accent6" phldr="1"/>
      <dgm:spPr/>
      <dgm:t>
        <a:bodyPr/>
        <a:lstStyle/>
        <a:p>
          <a:endParaRPr lang="en-US"/>
        </a:p>
      </dgm:t>
    </dgm:pt>
    <dgm:pt modelId="{594AB1FE-44A1-464D-9663-E0C13C587B51}">
      <dgm:prSet phldrT="[Text]" custT="1"/>
      <dgm:spPr/>
      <dgm:t>
        <a:bodyPr/>
        <a:lstStyle/>
        <a:p>
          <a:r>
            <a:rPr lang="en-US" sz="2400" b="1" dirty="0" smtClean="0"/>
            <a:t>Prevention</a:t>
          </a:r>
          <a:endParaRPr lang="en-US" sz="2400" b="1" dirty="0"/>
        </a:p>
      </dgm:t>
    </dgm:pt>
    <dgm:pt modelId="{2DE12839-BD4E-4AFB-A563-26371BEB5059}" type="parTrans" cxnId="{5BE15813-F878-47AD-BEEC-A69CD1A77A4F}">
      <dgm:prSet/>
      <dgm:spPr/>
      <dgm:t>
        <a:bodyPr/>
        <a:lstStyle/>
        <a:p>
          <a:endParaRPr lang="en-US"/>
        </a:p>
      </dgm:t>
    </dgm:pt>
    <dgm:pt modelId="{369DDA94-4521-4926-BAA7-5FA0EC4B8105}" type="sibTrans" cxnId="{5BE15813-F878-47AD-BEEC-A69CD1A77A4F}">
      <dgm:prSet/>
      <dgm:spPr/>
      <dgm:t>
        <a:bodyPr/>
        <a:lstStyle/>
        <a:p>
          <a:endParaRPr lang="en-US"/>
        </a:p>
      </dgm:t>
    </dgm:pt>
    <dgm:pt modelId="{F4E87C8C-8C20-4D9B-90A2-6399F6598AB0}">
      <dgm:prSet phldrT="[Text]" custT="1"/>
      <dgm:spPr/>
      <dgm:t>
        <a:bodyPr anchor="ctr" anchorCtr="0"/>
        <a:lstStyle/>
        <a:p>
          <a:pPr>
            <a:lnSpc>
              <a:spcPct val="114000"/>
            </a:lnSpc>
          </a:pPr>
          <a:r>
            <a:rPr lang="en-US" sz="2100" dirty="0" smtClean="0"/>
            <a:t>Proper handling and storage of flammable materials and fuel</a:t>
          </a:r>
          <a:endParaRPr lang="en-US" sz="2100" dirty="0"/>
        </a:p>
      </dgm:t>
    </dgm:pt>
    <dgm:pt modelId="{FB8493DD-B148-4DFF-BC17-665EE7CC2131}" type="parTrans" cxnId="{9F1A9D12-AFA2-4E4E-BDF0-2CE02E804047}">
      <dgm:prSet/>
      <dgm:spPr/>
      <dgm:t>
        <a:bodyPr/>
        <a:lstStyle/>
        <a:p>
          <a:endParaRPr lang="en-US"/>
        </a:p>
      </dgm:t>
    </dgm:pt>
    <dgm:pt modelId="{000B8CF9-F470-48A6-B7A4-79FD195AC2BF}" type="sibTrans" cxnId="{9F1A9D12-AFA2-4E4E-BDF0-2CE02E804047}">
      <dgm:prSet/>
      <dgm:spPr/>
      <dgm:t>
        <a:bodyPr/>
        <a:lstStyle/>
        <a:p>
          <a:endParaRPr lang="en-US"/>
        </a:p>
      </dgm:t>
    </dgm:pt>
    <dgm:pt modelId="{BA7CD2B4-D7D4-461B-A8CB-478F90299D46}">
      <dgm:prSet phldrT="[Text]" custT="1"/>
      <dgm:spPr/>
      <dgm:t>
        <a:bodyPr/>
        <a:lstStyle/>
        <a:p>
          <a:r>
            <a:rPr lang="en-US" sz="2400" b="1" dirty="0" smtClean="0"/>
            <a:t>Detection</a:t>
          </a:r>
          <a:endParaRPr lang="en-US" sz="2400" b="1" dirty="0"/>
        </a:p>
      </dgm:t>
    </dgm:pt>
    <dgm:pt modelId="{2F81D0B3-86E9-49C1-BB5D-DDBDDB11ACAE}" type="parTrans" cxnId="{8913F953-B87D-4B8B-9AE5-DA0329724E71}">
      <dgm:prSet/>
      <dgm:spPr/>
      <dgm:t>
        <a:bodyPr/>
        <a:lstStyle/>
        <a:p>
          <a:endParaRPr lang="en-US"/>
        </a:p>
      </dgm:t>
    </dgm:pt>
    <dgm:pt modelId="{376802EF-F298-4789-8904-EE1F31B3EB9C}" type="sibTrans" cxnId="{8913F953-B87D-4B8B-9AE5-DA0329724E71}">
      <dgm:prSet/>
      <dgm:spPr/>
      <dgm:t>
        <a:bodyPr/>
        <a:lstStyle/>
        <a:p>
          <a:endParaRPr lang="en-US"/>
        </a:p>
      </dgm:t>
    </dgm:pt>
    <dgm:pt modelId="{454240C9-C519-4187-8608-F183997A2B19}">
      <dgm:prSet phldrT="[Text]" custT="1"/>
      <dgm:spPr/>
      <dgm:t>
        <a:bodyPr anchor="ctr" anchorCtr="0"/>
        <a:lstStyle/>
        <a:p>
          <a:pPr>
            <a:lnSpc>
              <a:spcPct val="114000"/>
            </a:lnSpc>
          </a:pPr>
          <a:r>
            <a:rPr lang="en-US" sz="2100" dirty="0" smtClean="0"/>
            <a:t>Early identification</a:t>
          </a:r>
          <a:endParaRPr lang="en-US" sz="2100" dirty="0"/>
        </a:p>
      </dgm:t>
    </dgm:pt>
    <dgm:pt modelId="{C080CE97-47BB-4673-8A8C-6A0495F89E1E}" type="parTrans" cxnId="{C343D136-DFD9-46AB-8537-FBE91007209A}">
      <dgm:prSet/>
      <dgm:spPr/>
      <dgm:t>
        <a:bodyPr/>
        <a:lstStyle/>
        <a:p>
          <a:endParaRPr lang="en-US"/>
        </a:p>
      </dgm:t>
    </dgm:pt>
    <dgm:pt modelId="{5ABFB1A0-7E4D-4662-B916-508C08F39F32}" type="sibTrans" cxnId="{C343D136-DFD9-46AB-8537-FBE91007209A}">
      <dgm:prSet/>
      <dgm:spPr/>
      <dgm:t>
        <a:bodyPr/>
        <a:lstStyle/>
        <a:p>
          <a:endParaRPr lang="en-US"/>
        </a:p>
      </dgm:t>
    </dgm:pt>
    <dgm:pt modelId="{A87AB058-4D23-4BCC-8E72-3F33D3764972}">
      <dgm:prSet custT="1"/>
      <dgm:spPr/>
      <dgm:t>
        <a:bodyPr/>
        <a:lstStyle/>
        <a:p>
          <a:r>
            <a:rPr lang="en-US" sz="2400" b="1" dirty="0" smtClean="0"/>
            <a:t>Suppression</a:t>
          </a:r>
          <a:endParaRPr lang="en-US" sz="2400" b="1" dirty="0"/>
        </a:p>
      </dgm:t>
    </dgm:pt>
    <dgm:pt modelId="{15EDD09E-B788-4021-B48D-F5BB3CA109D1}" type="parTrans" cxnId="{B8533A11-3E46-447B-8268-D9E74EEF8DA9}">
      <dgm:prSet/>
      <dgm:spPr/>
      <dgm:t>
        <a:bodyPr/>
        <a:lstStyle/>
        <a:p>
          <a:endParaRPr lang="en-US"/>
        </a:p>
      </dgm:t>
    </dgm:pt>
    <dgm:pt modelId="{D1DC8C1D-C406-4D0F-AE97-23F68021AC28}" type="sibTrans" cxnId="{B8533A11-3E46-447B-8268-D9E74EEF8DA9}">
      <dgm:prSet/>
      <dgm:spPr/>
      <dgm:t>
        <a:bodyPr/>
        <a:lstStyle/>
        <a:p>
          <a:endParaRPr lang="en-US"/>
        </a:p>
      </dgm:t>
    </dgm:pt>
    <dgm:pt modelId="{87C2DFD3-1069-4927-A87B-D7A7FBD6CA20}">
      <dgm:prSet custT="1"/>
      <dgm:spPr/>
      <dgm:t>
        <a:bodyPr anchor="ctr" anchorCtr="0"/>
        <a:lstStyle/>
        <a:p>
          <a:pPr>
            <a:lnSpc>
              <a:spcPct val="114000"/>
            </a:lnSpc>
          </a:pPr>
          <a:r>
            <a:rPr lang="en-US" sz="2100" dirty="0" smtClean="0"/>
            <a:t>Forest service wild land firefighting teams</a:t>
          </a:r>
          <a:endParaRPr lang="en-US" sz="2100" dirty="0"/>
        </a:p>
      </dgm:t>
    </dgm:pt>
    <dgm:pt modelId="{CFF42931-4B17-4301-9156-61175D329745}" type="parTrans" cxnId="{7BAF53C9-C4E6-435E-96C5-39632C0C4AEB}">
      <dgm:prSet/>
      <dgm:spPr/>
      <dgm:t>
        <a:bodyPr/>
        <a:lstStyle/>
        <a:p>
          <a:endParaRPr lang="en-US"/>
        </a:p>
      </dgm:t>
    </dgm:pt>
    <dgm:pt modelId="{DBFF81DD-849D-49C4-B54E-8BEED360E2D2}" type="sibTrans" cxnId="{7BAF53C9-C4E6-435E-96C5-39632C0C4AEB}">
      <dgm:prSet/>
      <dgm:spPr/>
      <dgm:t>
        <a:bodyPr/>
        <a:lstStyle/>
        <a:p>
          <a:endParaRPr lang="en-US"/>
        </a:p>
      </dgm:t>
    </dgm:pt>
    <dgm:pt modelId="{34DB37E7-5FF9-4B2A-A2EE-2FB0EB463C12}" type="pres">
      <dgm:prSet presAssocID="{C907845B-F843-4503-8DB0-20CF72902A0E}" presName="linear" presStyleCnt="0">
        <dgm:presLayoutVars>
          <dgm:dir/>
          <dgm:animLvl val="lvl"/>
          <dgm:resizeHandles val="exact"/>
        </dgm:presLayoutVars>
      </dgm:prSet>
      <dgm:spPr/>
      <dgm:t>
        <a:bodyPr/>
        <a:lstStyle/>
        <a:p>
          <a:endParaRPr lang="en-US"/>
        </a:p>
      </dgm:t>
    </dgm:pt>
    <dgm:pt modelId="{01A5E0D9-5A09-46C9-B59D-865CB53868A6}" type="pres">
      <dgm:prSet presAssocID="{594AB1FE-44A1-464D-9663-E0C13C587B51}" presName="parentLin" presStyleCnt="0"/>
      <dgm:spPr/>
    </dgm:pt>
    <dgm:pt modelId="{E2C9C245-EFBA-47BC-80E6-DF9CA8B90389}" type="pres">
      <dgm:prSet presAssocID="{594AB1FE-44A1-464D-9663-E0C13C587B51}" presName="parentLeftMargin" presStyleLbl="node1" presStyleIdx="0" presStyleCnt="3"/>
      <dgm:spPr/>
      <dgm:t>
        <a:bodyPr/>
        <a:lstStyle/>
        <a:p>
          <a:endParaRPr lang="en-US"/>
        </a:p>
      </dgm:t>
    </dgm:pt>
    <dgm:pt modelId="{7543CD9B-1B37-4129-9A3A-1AE707D2A2F8}" type="pres">
      <dgm:prSet presAssocID="{594AB1FE-44A1-464D-9663-E0C13C587B51}" presName="parentText" presStyleLbl="node1" presStyleIdx="0" presStyleCnt="3">
        <dgm:presLayoutVars>
          <dgm:chMax val="0"/>
          <dgm:bulletEnabled val="1"/>
        </dgm:presLayoutVars>
      </dgm:prSet>
      <dgm:spPr>
        <a:prstGeom prst="snip1Rect">
          <a:avLst/>
        </a:prstGeom>
      </dgm:spPr>
      <dgm:t>
        <a:bodyPr/>
        <a:lstStyle/>
        <a:p>
          <a:endParaRPr lang="en-US"/>
        </a:p>
      </dgm:t>
    </dgm:pt>
    <dgm:pt modelId="{F30430B4-3660-49B4-BF71-5E85CB63CEAC}" type="pres">
      <dgm:prSet presAssocID="{594AB1FE-44A1-464D-9663-E0C13C587B51}" presName="negativeSpace" presStyleCnt="0"/>
      <dgm:spPr/>
    </dgm:pt>
    <dgm:pt modelId="{BE32023F-7C7C-455A-8960-97541A15002A}" type="pres">
      <dgm:prSet presAssocID="{594AB1FE-44A1-464D-9663-E0C13C587B51}" presName="childText" presStyleLbl="conFgAcc1" presStyleIdx="0" presStyleCnt="3">
        <dgm:presLayoutVars>
          <dgm:bulletEnabled val="1"/>
        </dgm:presLayoutVars>
      </dgm:prSet>
      <dgm:spPr/>
      <dgm:t>
        <a:bodyPr/>
        <a:lstStyle/>
        <a:p>
          <a:endParaRPr lang="en-US"/>
        </a:p>
      </dgm:t>
    </dgm:pt>
    <dgm:pt modelId="{2F2EAFC8-92AE-4F77-AB90-2F0FD6AA2DF0}" type="pres">
      <dgm:prSet presAssocID="{369DDA94-4521-4926-BAA7-5FA0EC4B8105}" presName="spaceBetweenRectangles" presStyleCnt="0"/>
      <dgm:spPr/>
    </dgm:pt>
    <dgm:pt modelId="{841548F3-25E0-486E-8529-A5282C75CE1A}" type="pres">
      <dgm:prSet presAssocID="{BA7CD2B4-D7D4-461B-A8CB-478F90299D46}" presName="parentLin" presStyleCnt="0"/>
      <dgm:spPr/>
    </dgm:pt>
    <dgm:pt modelId="{1E5B5DBF-0628-4569-9073-6FCE7DDB40FE}" type="pres">
      <dgm:prSet presAssocID="{BA7CD2B4-D7D4-461B-A8CB-478F90299D46}" presName="parentLeftMargin" presStyleLbl="node1" presStyleIdx="0" presStyleCnt="3"/>
      <dgm:spPr/>
      <dgm:t>
        <a:bodyPr/>
        <a:lstStyle/>
        <a:p>
          <a:endParaRPr lang="en-US"/>
        </a:p>
      </dgm:t>
    </dgm:pt>
    <dgm:pt modelId="{5900663F-027D-4657-AECB-FF9FE08B07BE}" type="pres">
      <dgm:prSet presAssocID="{BA7CD2B4-D7D4-461B-A8CB-478F90299D46}" presName="parentText" presStyleLbl="node1" presStyleIdx="1" presStyleCnt="3">
        <dgm:presLayoutVars>
          <dgm:chMax val="0"/>
          <dgm:bulletEnabled val="1"/>
        </dgm:presLayoutVars>
      </dgm:prSet>
      <dgm:spPr>
        <a:prstGeom prst="snip1Rect">
          <a:avLst/>
        </a:prstGeom>
      </dgm:spPr>
      <dgm:t>
        <a:bodyPr/>
        <a:lstStyle/>
        <a:p>
          <a:endParaRPr lang="en-US"/>
        </a:p>
      </dgm:t>
    </dgm:pt>
    <dgm:pt modelId="{3334C42B-0E3B-4084-A341-230F6E46C92A}" type="pres">
      <dgm:prSet presAssocID="{BA7CD2B4-D7D4-461B-A8CB-478F90299D46}" presName="negativeSpace" presStyleCnt="0"/>
      <dgm:spPr/>
    </dgm:pt>
    <dgm:pt modelId="{19A234A6-7300-46C3-BEF1-53B357C22634}" type="pres">
      <dgm:prSet presAssocID="{BA7CD2B4-D7D4-461B-A8CB-478F90299D46}" presName="childText" presStyleLbl="conFgAcc1" presStyleIdx="1" presStyleCnt="3">
        <dgm:presLayoutVars>
          <dgm:bulletEnabled val="1"/>
        </dgm:presLayoutVars>
      </dgm:prSet>
      <dgm:spPr/>
      <dgm:t>
        <a:bodyPr/>
        <a:lstStyle/>
        <a:p>
          <a:endParaRPr lang="en-US"/>
        </a:p>
      </dgm:t>
    </dgm:pt>
    <dgm:pt modelId="{E75C9DA2-BDF9-4002-9A3C-9CD9AD2CC0E7}" type="pres">
      <dgm:prSet presAssocID="{376802EF-F298-4789-8904-EE1F31B3EB9C}" presName="spaceBetweenRectangles" presStyleCnt="0"/>
      <dgm:spPr/>
    </dgm:pt>
    <dgm:pt modelId="{FA167F07-16A0-4346-8B6D-BF552FED916F}" type="pres">
      <dgm:prSet presAssocID="{A87AB058-4D23-4BCC-8E72-3F33D3764972}" presName="parentLin" presStyleCnt="0"/>
      <dgm:spPr/>
    </dgm:pt>
    <dgm:pt modelId="{12EA7365-E163-4E9A-8D48-6FD81513CEB6}" type="pres">
      <dgm:prSet presAssocID="{A87AB058-4D23-4BCC-8E72-3F33D3764972}" presName="parentLeftMargin" presStyleLbl="node1" presStyleIdx="1" presStyleCnt="3"/>
      <dgm:spPr/>
      <dgm:t>
        <a:bodyPr/>
        <a:lstStyle/>
        <a:p>
          <a:endParaRPr lang="en-US"/>
        </a:p>
      </dgm:t>
    </dgm:pt>
    <dgm:pt modelId="{67D8FB31-7730-41D0-9CF3-B485FB262B73}" type="pres">
      <dgm:prSet presAssocID="{A87AB058-4D23-4BCC-8E72-3F33D3764972}" presName="parentText" presStyleLbl="node1" presStyleIdx="2" presStyleCnt="3">
        <dgm:presLayoutVars>
          <dgm:chMax val="0"/>
          <dgm:bulletEnabled val="1"/>
        </dgm:presLayoutVars>
      </dgm:prSet>
      <dgm:spPr>
        <a:prstGeom prst="snip1Rect">
          <a:avLst/>
        </a:prstGeom>
      </dgm:spPr>
      <dgm:t>
        <a:bodyPr/>
        <a:lstStyle/>
        <a:p>
          <a:endParaRPr lang="en-US"/>
        </a:p>
      </dgm:t>
    </dgm:pt>
    <dgm:pt modelId="{6468A26F-055C-4422-9818-500C95FE6A22}" type="pres">
      <dgm:prSet presAssocID="{A87AB058-4D23-4BCC-8E72-3F33D3764972}" presName="negativeSpace" presStyleCnt="0"/>
      <dgm:spPr/>
    </dgm:pt>
    <dgm:pt modelId="{EC92627D-7FA5-4191-BFBF-61F73AA08BE8}" type="pres">
      <dgm:prSet presAssocID="{A87AB058-4D23-4BCC-8E72-3F33D3764972}" presName="childText" presStyleLbl="conFgAcc1" presStyleIdx="2" presStyleCnt="3">
        <dgm:presLayoutVars>
          <dgm:bulletEnabled val="1"/>
        </dgm:presLayoutVars>
      </dgm:prSet>
      <dgm:spPr/>
      <dgm:t>
        <a:bodyPr/>
        <a:lstStyle/>
        <a:p>
          <a:endParaRPr lang="en-US"/>
        </a:p>
      </dgm:t>
    </dgm:pt>
  </dgm:ptLst>
  <dgm:cxnLst>
    <dgm:cxn modelId="{25323BD9-663C-46B4-A6F7-6F7012604F9C}" type="presOf" srcId="{BA7CD2B4-D7D4-461B-A8CB-478F90299D46}" destId="{1E5B5DBF-0628-4569-9073-6FCE7DDB40FE}" srcOrd="0" destOrd="0" presId="urn:microsoft.com/office/officeart/2005/8/layout/list1"/>
    <dgm:cxn modelId="{B8533A11-3E46-447B-8268-D9E74EEF8DA9}" srcId="{C907845B-F843-4503-8DB0-20CF72902A0E}" destId="{A87AB058-4D23-4BCC-8E72-3F33D3764972}" srcOrd="2" destOrd="0" parTransId="{15EDD09E-B788-4021-B48D-F5BB3CA109D1}" sibTransId="{D1DC8C1D-C406-4D0F-AE97-23F68021AC28}"/>
    <dgm:cxn modelId="{E53A2D40-A4D2-4A72-92D9-5F2A03AD8D48}" type="presOf" srcId="{F4E87C8C-8C20-4D9B-90A2-6399F6598AB0}" destId="{BE32023F-7C7C-455A-8960-97541A15002A}" srcOrd="0" destOrd="0" presId="urn:microsoft.com/office/officeart/2005/8/layout/list1"/>
    <dgm:cxn modelId="{7BAF53C9-C4E6-435E-96C5-39632C0C4AEB}" srcId="{A87AB058-4D23-4BCC-8E72-3F33D3764972}" destId="{87C2DFD3-1069-4927-A87B-D7A7FBD6CA20}" srcOrd="0" destOrd="0" parTransId="{CFF42931-4B17-4301-9156-61175D329745}" sibTransId="{DBFF81DD-849D-49C4-B54E-8BEED360E2D2}"/>
    <dgm:cxn modelId="{A606F01F-BE14-4CBF-B8CE-E3A0C251AD9D}" type="presOf" srcId="{A87AB058-4D23-4BCC-8E72-3F33D3764972}" destId="{12EA7365-E163-4E9A-8D48-6FD81513CEB6}" srcOrd="0" destOrd="0" presId="urn:microsoft.com/office/officeart/2005/8/layout/list1"/>
    <dgm:cxn modelId="{3CF72CED-1BDC-490B-A114-16C4D84A1824}" type="presOf" srcId="{594AB1FE-44A1-464D-9663-E0C13C587B51}" destId="{7543CD9B-1B37-4129-9A3A-1AE707D2A2F8}" srcOrd="1" destOrd="0" presId="urn:microsoft.com/office/officeart/2005/8/layout/list1"/>
    <dgm:cxn modelId="{5BE15813-F878-47AD-BEEC-A69CD1A77A4F}" srcId="{C907845B-F843-4503-8DB0-20CF72902A0E}" destId="{594AB1FE-44A1-464D-9663-E0C13C587B51}" srcOrd="0" destOrd="0" parTransId="{2DE12839-BD4E-4AFB-A563-26371BEB5059}" sibTransId="{369DDA94-4521-4926-BAA7-5FA0EC4B8105}"/>
    <dgm:cxn modelId="{F928F63E-685B-4F64-B298-22FCBAB58D9F}" type="presOf" srcId="{A87AB058-4D23-4BCC-8E72-3F33D3764972}" destId="{67D8FB31-7730-41D0-9CF3-B485FB262B73}" srcOrd="1" destOrd="0" presId="urn:microsoft.com/office/officeart/2005/8/layout/list1"/>
    <dgm:cxn modelId="{C343D136-DFD9-46AB-8537-FBE91007209A}" srcId="{BA7CD2B4-D7D4-461B-A8CB-478F90299D46}" destId="{454240C9-C519-4187-8608-F183997A2B19}" srcOrd="0" destOrd="0" parTransId="{C080CE97-47BB-4673-8A8C-6A0495F89E1E}" sibTransId="{5ABFB1A0-7E4D-4662-B916-508C08F39F32}"/>
    <dgm:cxn modelId="{666BA408-4A0D-485D-880E-2BC278F3CE49}" type="presOf" srcId="{594AB1FE-44A1-464D-9663-E0C13C587B51}" destId="{E2C9C245-EFBA-47BC-80E6-DF9CA8B90389}" srcOrd="0" destOrd="0" presId="urn:microsoft.com/office/officeart/2005/8/layout/list1"/>
    <dgm:cxn modelId="{8998F5BB-0CC9-4241-AD3D-A351E743D4AA}" type="presOf" srcId="{BA7CD2B4-D7D4-461B-A8CB-478F90299D46}" destId="{5900663F-027D-4657-AECB-FF9FE08B07BE}" srcOrd="1" destOrd="0" presId="urn:microsoft.com/office/officeart/2005/8/layout/list1"/>
    <dgm:cxn modelId="{8913F953-B87D-4B8B-9AE5-DA0329724E71}" srcId="{C907845B-F843-4503-8DB0-20CF72902A0E}" destId="{BA7CD2B4-D7D4-461B-A8CB-478F90299D46}" srcOrd="1" destOrd="0" parTransId="{2F81D0B3-86E9-49C1-BB5D-DDBDDB11ACAE}" sibTransId="{376802EF-F298-4789-8904-EE1F31B3EB9C}"/>
    <dgm:cxn modelId="{2181FFF4-3DA1-4855-850D-E960D3C767AF}" type="presOf" srcId="{C907845B-F843-4503-8DB0-20CF72902A0E}" destId="{34DB37E7-5FF9-4B2A-A2EE-2FB0EB463C12}" srcOrd="0" destOrd="0" presId="urn:microsoft.com/office/officeart/2005/8/layout/list1"/>
    <dgm:cxn modelId="{9C5AD616-DABC-44A7-92DD-5F2F417A18B6}" type="presOf" srcId="{87C2DFD3-1069-4927-A87B-D7A7FBD6CA20}" destId="{EC92627D-7FA5-4191-BFBF-61F73AA08BE8}" srcOrd="0" destOrd="0" presId="urn:microsoft.com/office/officeart/2005/8/layout/list1"/>
    <dgm:cxn modelId="{5AE1B45A-8D13-4AB2-A9B4-61941BF3A473}" type="presOf" srcId="{454240C9-C519-4187-8608-F183997A2B19}" destId="{19A234A6-7300-46C3-BEF1-53B357C22634}" srcOrd="0" destOrd="0" presId="urn:microsoft.com/office/officeart/2005/8/layout/list1"/>
    <dgm:cxn modelId="{9F1A9D12-AFA2-4E4E-BDF0-2CE02E804047}" srcId="{594AB1FE-44A1-464D-9663-E0C13C587B51}" destId="{F4E87C8C-8C20-4D9B-90A2-6399F6598AB0}" srcOrd="0" destOrd="0" parTransId="{FB8493DD-B148-4DFF-BC17-665EE7CC2131}" sibTransId="{000B8CF9-F470-48A6-B7A4-79FD195AC2BF}"/>
    <dgm:cxn modelId="{83A05048-1B61-43AC-B946-D78DB5A23FA5}" type="presParOf" srcId="{34DB37E7-5FF9-4B2A-A2EE-2FB0EB463C12}" destId="{01A5E0D9-5A09-46C9-B59D-865CB53868A6}" srcOrd="0" destOrd="0" presId="urn:microsoft.com/office/officeart/2005/8/layout/list1"/>
    <dgm:cxn modelId="{CF4061BA-31D6-4339-9CA1-1B7FBABC8800}" type="presParOf" srcId="{01A5E0D9-5A09-46C9-B59D-865CB53868A6}" destId="{E2C9C245-EFBA-47BC-80E6-DF9CA8B90389}" srcOrd="0" destOrd="0" presId="urn:microsoft.com/office/officeart/2005/8/layout/list1"/>
    <dgm:cxn modelId="{D24404A3-1D08-43F8-8E37-DF46F1DF2E00}" type="presParOf" srcId="{01A5E0D9-5A09-46C9-B59D-865CB53868A6}" destId="{7543CD9B-1B37-4129-9A3A-1AE707D2A2F8}" srcOrd="1" destOrd="0" presId="urn:microsoft.com/office/officeart/2005/8/layout/list1"/>
    <dgm:cxn modelId="{002CAC13-5FE1-441E-8E0A-72D039566E7F}" type="presParOf" srcId="{34DB37E7-5FF9-4B2A-A2EE-2FB0EB463C12}" destId="{F30430B4-3660-49B4-BF71-5E85CB63CEAC}" srcOrd="1" destOrd="0" presId="urn:microsoft.com/office/officeart/2005/8/layout/list1"/>
    <dgm:cxn modelId="{661B4BF7-4DDF-4DFA-ABBD-834D968C8336}" type="presParOf" srcId="{34DB37E7-5FF9-4B2A-A2EE-2FB0EB463C12}" destId="{BE32023F-7C7C-455A-8960-97541A15002A}" srcOrd="2" destOrd="0" presId="urn:microsoft.com/office/officeart/2005/8/layout/list1"/>
    <dgm:cxn modelId="{D22A7C77-A35B-4208-A6D5-15AAAD742560}" type="presParOf" srcId="{34DB37E7-5FF9-4B2A-A2EE-2FB0EB463C12}" destId="{2F2EAFC8-92AE-4F77-AB90-2F0FD6AA2DF0}" srcOrd="3" destOrd="0" presId="urn:microsoft.com/office/officeart/2005/8/layout/list1"/>
    <dgm:cxn modelId="{2DA8D0CF-77CF-431E-8BAC-2423A83FDA77}" type="presParOf" srcId="{34DB37E7-5FF9-4B2A-A2EE-2FB0EB463C12}" destId="{841548F3-25E0-486E-8529-A5282C75CE1A}" srcOrd="4" destOrd="0" presId="urn:microsoft.com/office/officeart/2005/8/layout/list1"/>
    <dgm:cxn modelId="{BC11D306-933F-4654-98CC-402611247B10}" type="presParOf" srcId="{841548F3-25E0-486E-8529-A5282C75CE1A}" destId="{1E5B5DBF-0628-4569-9073-6FCE7DDB40FE}" srcOrd="0" destOrd="0" presId="urn:microsoft.com/office/officeart/2005/8/layout/list1"/>
    <dgm:cxn modelId="{1E948209-CF5A-49F7-B23A-F01D9511BC35}" type="presParOf" srcId="{841548F3-25E0-486E-8529-A5282C75CE1A}" destId="{5900663F-027D-4657-AECB-FF9FE08B07BE}" srcOrd="1" destOrd="0" presId="urn:microsoft.com/office/officeart/2005/8/layout/list1"/>
    <dgm:cxn modelId="{26281944-74FA-4AF7-831B-D6FC1F35D5BE}" type="presParOf" srcId="{34DB37E7-5FF9-4B2A-A2EE-2FB0EB463C12}" destId="{3334C42B-0E3B-4084-A341-230F6E46C92A}" srcOrd="5" destOrd="0" presId="urn:microsoft.com/office/officeart/2005/8/layout/list1"/>
    <dgm:cxn modelId="{A4EC97A0-E094-4949-9C4B-BF486EF3AFFE}" type="presParOf" srcId="{34DB37E7-5FF9-4B2A-A2EE-2FB0EB463C12}" destId="{19A234A6-7300-46C3-BEF1-53B357C22634}" srcOrd="6" destOrd="0" presId="urn:microsoft.com/office/officeart/2005/8/layout/list1"/>
    <dgm:cxn modelId="{1CD729AB-C64B-4588-8972-BE8C11A89534}" type="presParOf" srcId="{34DB37E7-5FF9-4B2A-A2EE-2FB0EB463C12}" destId="{E75C9DA2-BDF9-4002-9A3C-9CD9AD2CC0E7}" srcOrd="7" destOrd="0" presId="urn:microsoft.com/office/officeart/2005/8/layout/list1"/>
    <dgm:cxn modelId="{5674ECCD-3FE0-4192-8481-6D382AA76D42}" type="presParOf" srcId="{34DB37E7-5FF9-4B2A-A2EE-2FB0EB463C12}" destId="{FA167F07-16A0-4346-8B6D-BF552FED916F}" srcOrd="8" destOrd="0" presId="urn:microsoft.com/office/officeart/2005/8/layout/list1"/>
    <dgm:cxn modelId="{665AB8F0-4512-46B0-B49F-261CE1F8B0A0}" type="presParOf" srcId="{FA167F07-16A0-4346-8B6D-BF552FED916F}" destId="{12EA7365-E163-4E9A-8D48-6FD81513CEB6}" srcOrd="0" destOrd="0" presId="urn:microsoft.com/office/officeart/2005/8/layout/list1"/>
    <dgm:cxn modelId="{0849BFD8-0BE4-428E-BBBD-0F7F383F7B41}" type="presParOf" srcId="{FA167F07-16A0-4346-8B6D-BF552FED916F}" destId="{67D8FB31-7730-41D0-9CF3-B485FB262B73}" srcOrd="1" destOrd="0" presId="urn:microsoft.com/office/officeart/2005/8/layout/list1"/>
    <dgm:cxn modelId="{9B8CB9FB-67ED-4FAA-844E-F54E272D3D91}" type="presParOf" srcId="{34DB37E7-5FF9-4B2A-A2EE-2FB0EB463C12}" destId="{6468A26F-055C-4422-9818-500C95FE6A22}" srcOrd="9" destOrd="0" presId="urn:microsoft.com/office/officeart/2005/8/layout/list1"/>
    <dgm:cxn modelId="{FE86AB53-C15A-4086-AD38-76BE4AA946F1}" type="presParOf" srcId="{34DB37E7-5FF9-4B2A-A2EE-2FB0EB463C12}" destId="{EC92627D-7FA5-4191-BFBF-61F73AA08B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0094-FAF1-428D-B0E7-411B14195724}">
      <dsp:nvSpPr>
        <dsp:cNvPr id="0" name=""/>
        <dsp:cNvSpPr/>
      </dsp:nvSpPr>
      <dsp:spPr>
        <a:xfrm rot="16200000">
          <a:off x="925909" y="-925909"/>
          <a:ext cx="2262981" cy="4114800"/>
        </a:xfrm>
        <a:prstGeom prst="rect">
          <a:avLst/>
        </a:prstGeom>
        <a:solidFill>
          <a:schemeClr val="accent6">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Workforce              preparedness</a:t>
          </a:r>
          <a:endParaRPr lang="en-US" sz="2800" b="1" kern="1200" dirty="0"/>
        </a:p>
      </dsp:txBody>
      <dsp:txXfrm rot="5400000">
        <a:off x="-1" y="1"/>
        <a:ext cx="4114800" cy="1697236"/>
      </dsp:txXfrm>
    </dsp:sp>
    <dsp:sp modelId="{07FE20B0-C5CE-45E8-B8E1-C2813FF23C8E}">
      <dsp:nvSpPr>
        <dsp:cNvPr id="0" name=""/>
        <dsp:cNvSpPr/>
      </dsp:nvSpPr>
      <dsp:spPr>
        <a:xfrm>
          <a:off x="4114800" y="0"/>
          <a:ext cx="4114800" cy="2262981"/>
        </a:xfrm>
        <a:prstGeom prst="rect">
          <a:avLst/>
        </a:prstGeom>
        <a:solidFill>
          <a:schemeClr val="accent6">
            <a:shade val="50000"/>
            <a:hueOff val="-230848"/>
            <a:satOff val="15390"/>
            <a:lumOff val="200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Situational               awareness</a:t>
          </a:r>
          <a:endParaRPr lang="en-US" sz="2800" b="1" kern="1200" dirty="0"/>
        </a:p>
      </dsp:txBody>
      <dsp:txXfrm>
        <a:off x="4114800" y="0"/>
        <a:ext cx="4114800" cy="1697236"/>
      </dsp:txXfrm>
    </dsp:sp>
    <dsp:sp modelId="{2CB9809C-722F-47D4-9CD4-EE36282CF006}">
      <dsp:nvSpPr>
        <dsp:cNvPr id="0" name=""/>
        <dsp:cNvSpPr/>
      </dsp:nvSpPr>
      <dsp:spPr>
        <a:xfrm rot="10800000">
          <a:off x="0" y="2262981"/>
          <a:ext cx="4114800" cy="2262981"/>
        </a:xfrm>
        <a:prstGeom prst="rect">
          <a:avLst/>
        </a:prstGeom>
        <a:solidFill>
          <a:schemeClr val="accent6">
            <a:shade val="50000"/>
            <a:hueOff val="-461695"/>
            <a:satOff val="30780"/>
            <a:lumOff val="4018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Surge capacity             readiness</a:t>
          </a:r>
          <a:endParaRPr lang="en-US" sz="2800" b="1" kern="1200" dirty="0"/>
        </a:p>
      </dsp:txBody>
      <dsp:txXfrm rot="10800000">
        <a:off x="0" y="2828726"/>
        <a:ext cx="4114800" cy="1697236"/>
      </dsp:txXfrm>
    </dsp:sp>
    <dsp:sp modelId="{58AB97E8-174F-4988-8870-59F1303B848D}">
      <dsp:nvSpPr>
        <dsp:cNvPr id="0" name=""/>
        <dsp:cNvSpPr/>
      </dsp:nvSpPr>
      <dsp:spPr>
        <a:xfrm rot="5400000">
          <a:off x="5040709" y="1337072"/>
          <a:ext cx="2262981" cy="4114800"/>
        </a:xfrm>
        <a:prstGeom prst="rect">
          <a:avLst/>
        </a:prstGeom>
        <a:solidFill>
          <a:schemeClr val="accent6">
            <a:shade val="50000"/>
            <a:hueOff val="-230848"/>
            <a:satOff val="15390"/>
            <a:lumOff val="2009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Casualty management preparedness</a:t>
          </a:r>
          <a:endParaRPr lang="en-US" sz="2800" b="1" kern="1200" dirty="0"/>
        </a:p>
      </dsp:txBody>
      <dsp:txXfrm rot="-5400000">
        <a:off x="4114799" y="2828726"/>
        <a:ext cx="4114800" cy="1697236"/>
      </dsp:txXfrm>
    </dsp:sp>
    <dsp:sp modelId="{A22B7643-E445-4FA3-9C8C-A1AAE4F6591C}">
      <dsp:nvSpPr>
        <dsp:cNvPr id="0" name=""/>
        <dsp:cNvSpPr/>
      </dsp:nvSpPr>
      <dsp:spPr>
        <a:xfrm>
          <a:off x="1828802" y="1697236"/>
          <a:ext cx="4571995" cy="1131490"/>
        </a:xfrm>
        <a:prstGeom prst="rect">
          <a:avLst/>
        </a:prstGeom>
        <a:solidFill>
          <a:schemeClr val="accent6">
            <a:tint val="55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Natural disasters require:</a:t>
          </a:r>
          <a:endParaRPr lang="en-US" sz="2800" b="1" kern="1200" dirty="0"/>
        </a:p>
      </dsp:txBody>
      <dsp:txXfrm>
        <a:off x="1828802" y="1697236"/>
        <a:ext cx="4571995" cy="113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3C384-227E-4BC1-9D16-6A540465998B}">
      <dsp:nvSpPr>
        <dsp:cNvPr id="0" name=""/>
        <dsp:cNvSpPr/>
      </dsp:nvSpPr>
      <dsp:spPr>
        <a:xfrm>
          <a:off x="964" y="830690"/>
          <a:ext cx="2423070" cy="935305"/>
        </a:xfrm>
        <a:prstGeom prst="chevron">
          <a:avLst>
            <a:gd name="adj" fmla="val 40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340B7-0F15-43E0-B220-1E2895A91894}">
      <dsp:nvSpPr>
        <dsp:cNvPr id="0" name=""/>
        <dsp:cNvSpPr/>
      </dsp:nvSpPr>
      <dsp:spPr>
        <a:xfrm>
          <a:off x="647116" y="1064517"/>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Hydration</a:t>
          </a:r>
          <a:endParaRPr lang="en-US" sz="3000" kern="1200" dirty="0"/>
        </a:p>
      </dsp:txBody>
      <dsp:txXfrm>
        <a:off x="674510" y="1091911"/>
        <a:ext cx="1991360" cy="880517"/>
      </dsp:txXfrm>
    </dsp:sp>
    <dsp:sp modelId="{2BA48B81-A399-4B48-AB14-F39DA03C92AA}">
      <dsp:nvSpPr>
        <dsp:cNvPr id="0" name=""/>
        <dsp:cNvSpPr/>
      </dsp:nvSpPr>
      <dsp:spPr>
        <a:xfrm>
          <a:off x="2768649" y="830690"/>
          <a:ext cx="2423070" cy="935305"/>
        </a:xfrm>
        <a:prstGeom prst="chevron">
          <a:avLst>
            <a:gd name="adj" fmla="val 40000"/>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1F536D-AFE7-4DC1-817F-6D308F5C2EFB}">
      <dsp:nvSpPr>
        <dsp:cNvPr id="0" name=""/>
        <dsp:cNvSpPr/>
      </dsp:nvSpPr>
      <dsp:spPr>
        <a:xfrm>
          <a:off x="3414801" y="1064517"/>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Shelter</a:t>
          </a:r>
          <a:endParaRPr lang="en-US" sz="3000" kern="1200" dirty="0"/>
        </a:p>
      </dsp:txBody>
      <dsp:txXfrm>
        <a:off x="3442195" y="1091911"/>
        <a:ext cx="1991360" cy="880517"/>
      </dsp:txXfrm>
    </dsp:sp>
    <dsp:sp modelId="{9DC391E4-5880-4C99-B1A0-9F08C8E45C3C}">
      <dsp:nvSpPr>
        <dsp:cNvPr id="0" name=""/>
        <dsp:cNvSpPr/>
      </dsp:nvSpPr>
      <dsp:spPr>
        <a:xfrm>
          <a:off x="5536334" y="830690"/>
          <a:ext cx="2423070" cy="935305"/>
        </a:xfrm>
        <a:prstGeom prst="chevron">
          <a:avLst>
            <a:gd name="adj" fmla="val 40000"/>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0BD00-596A-4F87-9C83-EBC588B948E7}">
      <dsp:nvSpPr>
        <dsp:cNvPr id="0" name=""/>
        <dsp:cNvSpPr/>
      </dsp:nvSpPr>
      <dsp:spPr>
        <a:xfrm>
          <a:off x="6182487" y="1064517"/>
          <a:ext cx="2046148" cy="935305"/>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Exposure</a:t>
          </a:r>
          <a:endParaRPr lang="en-US" sz="3000" kern="1200" dirty="0"/>
        </a:p>
      </dsp:txBody>
      <dsp:txXfrm>
        <a:off x="6209881" y="1091911"/>
        <a:ext cx="1991360" cy="88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023F-7C7C-455A-8960-97541A15002A}">
      <dsp:nvSpPr>
        <dsp:cNvPr id="0" name=""/>
        <dsp:cNvSpPr/>
      </dsp:nvSpPr>
      <dsp:spPr>
        <a:xfrm>
          <a:off x="0" y="281314"/>
          <a:ext cx="8229600" cy="907200"/>
        </a:xfrm>
        <a:prstGeom prst="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49352" numCol="1" spcCol="1270" anchor="ctr" anchorCtr="0">
          <a:noAutofit/>
        </a:bodyPr>
        <a:lstStyle/>
        <a:p>
          <a:pPr marL="228600" lvl="1" indent="-228600" algn="l" defTabSz="933450">
            <a:lnSpc>
              <a:spcPct val="114000"/>
            </a:lnSpc>
            <a:spcBef>
              <a:spcPct val="0"/>
            </a:spcBef>
            <a:spcAft>
              <a:spcPct val="15000"/>
            </a:spcAft>
            <a:buChar char="••"/>
          </a:pPr>
          <a:r>
            <a:rPr lang="en-US" sz="2100" kern="1200" dirty="0" smtClean="0"/>
            <a:t>Proper handling and storage of flammable materials and fuel</a:t>
          </a:r>
          <a:endParaRPr lang="en-US" sz="2100" kern="1200" dirty="0"/>
        </a:p>
      </dsp:txBody>
      <dsp:txXfrm>
        <a:off x="0" y="281314"/>
        <a:ext cx="8229600" cy="907200"/>
      </dsp:txXfrm>
    </dsp:sp>
    <dsp:sp modelId="{7543CD9B-1B37-4129-9A3A-1AE707D2A2F8}">
      <dsp:nvSpPr>
        <dsp:cNvPr id="0" name=""/>
        <dsp:cNvSpPr/>
      </dsp:nvSpPr>
      <dsp:spPr>
        <a:xfrm>
          <a:off x="411480" y="15634"/>
          <a:ext cx="5760720" cy="531360"/>
        </a:xfrm>
        <a:prstGeom prst="snip1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Prevention</a:t>
          </a:r>
          <a:endParaRPr lang="en-US" sz="2400" b="1" kern="1200" dirty="0"/>
        </a:p>
      </dsp:txBody>
      <dsp:txXfrm>
        <a:off x="411480" y="59915"/>
        <a:ext cx="5716439" cy="487079"/>
      </dsp:txXfrm>
    </dsp:sp>
    <dsp:sp modelId="{19A234A6-7300-46C3-BEF1-53B357C22634}">
      <dsp:nvSpPr>
        <dsp:cNvPr id="0" name=""/>
        <dsp:cNvSpPr/>
      </dsp:nvSpPr>
      <dsp:spPr>
        <a:xfrm>
          <a:off x="0" y="1551394"/>
          <a:ext cx="8229600" cy="907200"/>
        </a:xfrm>
        <a:prstGeom prst="rect">
          <a:avLst/>
        </a:prstGeom>
        <a:solidFill>
          <a:schemeClr val="lt1">
            <a:alpha val="90000"/>
            <a:hueOff val="0"/>
            <a:satOff val="0"/>
            <a:lumOff val="0"/>
            <a:alphaOff val="0"/>
          </a:schemeClr>
        </a:solidFill>
        <a:ln w="25400" cap="flat" cmpd="sng" algn="ctr">
          <a:solidFill>
            <a:schemeClr val="accent6">
              <a:shade val="50000"/>
              <a:hueOff val="-307797"/>
              <a:satOff val="20520"/>
              <a:lumOff val="267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49352" numCol="1" spcCol="1270" anchor="ctr" anchorCtr="0">
          <a:noAutofit/>
        </a:bodyPr>
        <a:lstStyle/>
        <a:p>
          <a:pPr marL="228600" lvl="1" indent="-228600" algn="l" defTabSz="933450">
            <a:lnSpc>
              <a:spcPct val="114000"/>
            </a:lnSpc>
            <a:spcBef>
              <a:spcPct val="0"/>
            </a:spcBef>
            <a:spcAft>
              <a:spcPct val="15000"/>
            </a:spcAft>
            <a:buChar char="••"/>
          </a:pPr>
          <a:r>
            <a:rPr lang="en-US" sz="2100" kern="1200" dirty="0" smtClean="0"/>
            <a:t>Early identification</a:t>
          </a:r>
          <a:endParaRPr lang="en-US" sz="2100" kern="1200" dirty="0"/>
        </a:p>
      </dsp:txBody>
      <dsp:txXfrm>
        <a:off x="0" y="1551394"/>
        <a:ext cx="8229600" cy="907200"/>
      </dsp:txXfrm>
    </dsp:sp>
    <dsp:sp modelId="{5900663F-027D-4657-AECB-FF9FE08B07BE}">
      <dsp:nvSpPr>
        <dsp:cNvPr id="0" name=""/>
        <dsp:cNvSpPr/>
      </dsp:nvSpPr>
      <dsp:spPr>
        <a:xfrm>
          <a:off x="411480" y="1285714"/>
          <a:ext cx="5760720" cy="531360"/>
        </a:xfrm>
        <a:prstGeom prst="snip1Rect">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Detection</a:t>
          </a:r>
          <a:endParaRPr lang="en-US" sz="2400" b="1" kern="1200" dirty="0"/>
        </a:p>
      </dsp:txBody>
      <dsp:txXfrm>
        <a:off x="411480" y="1329995"/>
        <a:ext cx="5716439" cy="487079"/>
      </dsp:txXfrm>
    </dsp:sp>
    <dsp:sp modelId="{EC92627D-7FA5-4191-BFBF-61F73AA08BE8}">
      <dsp:nvSpPr>
        <dsp:cNvPr id="0" name=""/>
        <dsp:cNvSpPr/>
      </dsp:nvSpPr>
      <dsp:spPr>
        <a:xfrm>
          <a:off x="0" y="2821475"/>
          <a:ext cx="8229600" cy="907200"/>
        </a:xfrm>
        <a:prstGeom prst="rect">
          <a:avLst/>
        </a:prstGeom>
        <a:solidFill>
          <a:schemeClr val="lt1">
            <a:alpha val="90000"/>
            <a:hueOff val="0"/>
            <a:satOff val="0"/>
            <a:lumOff val="0"/>
            <a:alphaOff val="0"/>
          </a:schemeClr>
        </a:solidFill>
        <a:ln w="25400" cap="flat" cmpd="sng" algn="ctr">
          <a:solidFill>
            <a:schemeClr val="accent6">
              <a:shade val="50000"/>
              <a:hueOff val="-307797"/>
              <a:satOff val="20520"/>
              <a:lumOff val="267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49352" numCol="1" spcCol="1270" anchor="ctr" anchorCtr="0">
          <a:noAutofit/>
        </a:bodyPr>
        <a:lstStyle/>
        <a:p>
          <a:pPr marL="228600" lvl="1" indent="-228600" algn="l" defTabSz="933450">
            <a:lnSpc>
              <a:spcPct val="114000"/>
            </a:lnSpc>
            <a:spcBef>
              <a:spcPct val="0"/>
            </a:spcBef>
            <a:spcAft>
              <a:spcPct val="15000"/>
            </a:spcAft>
            <a:buChar char="••"/>
          </a:pPr>
          <a:r>
            <a:rPr lang="en-US" sz="2100" kern="1200" dirty="0" smtClean="0"/>
            <a:t>Forest service wild land firefighting teams</a:t>
          </a:r>
          <a:endParaRPr lang="en-US" sz="2100" kern="1200" dirty="0"/>
        </a:p>
      </dsp:txBody>
      <dsp:txXfrm>
        <a:off x="0" y="2821475"/>
        <a:ext cx="8229600" cy="907200"/>
      </dsp:txXfrm>
    </dsp:sp>
    <dsp:sp modelId="{67D8FB31-7730-41D0-9CF3-B485FB262B73}">
      <dsp:nvSpPr>
        <dsp:cNvPr id="0" name=""/>
        <dsp:cNvSpPr/>
      </dsp:nvSpPr>
      <dsp:spPr>
        <a:xfrm>
          <a:off x="411480" y="2555795"/>
          <a:ext cx="5760720" cy="531360"/>
        </a:xfrm>
        <a:prstGeom prst="snip1Rect">
          <a:avLst/>
        </a:prstGeom>
        <a:solidFill>
          <a:schemeClr val="accent6">
            <a:shade val="50000"/>
            <a:hueOff val="-307797"/>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b="1" kern="1200" dirty="0" smtClean="0"/>
            <a:t>Suppression</a:t>
          </a:r>
          <a:endParaRPr lang="en-US" sz="2400" b="1" kern="1200" dirty="0"/>
        </a:p>
      </dsp:txBody>
      <dsp:txXfrm>
        <a:off x="411480" y="2600076"/>
        <a:ext cx="5716439" cy="48707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E324A-5C43-4E96-A8C7-13135951991E}"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BA95-691A-4F61-983D-31CA28245815}" type="slidenum">
              <a:rPr lang="en-US" smtClean="0"/>
              <a:pPr/>
              <a:t>‹#›</a:t>
            </a:fld>
            <a:endParaRPr lang="en-US"/>
          </a:p>
        </p:txBody>
      </p:sp>
    </p:spTree>
    <p:extLst>
      <p:ext uri="{BB962C8B-B14F-4D97-AF65-F5344CB8AC3E}">
        <p14:creationId xmlns:p14="http://schemas.microsoft.com/office/powerpoint/2010/main" val="122010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Lesson Two, </a:t>
            </a:r>
            <a:r>
              <a:rPr lang="en-US" sz="1200" i="0" kern="1200" dirty="0" smtClean="0">
                <a:solidFill>
                  <a:schemeClr val="tx1"/>
                </a:solidFill>
                <a:latin typeface="+mn-lt"/>
                <a:ea typeface="+mn-ea"/>
                <a:cs typeface="+mn-cs"/>
              </a:rPr>
              <a:t>Natural Disasters, </a:t>
            </a:r>
            <a:r>
              <a:rPr lang="en-US" sz="1200" kern="1200" dirty="0" smtClean="0">
                <a:solidFill>
                  <a:schemeClr val="tx1"/>
                </a:solidFill>
                <a:latin typeface="+mn-lt"/>
                <a:ea typeface="+mn-ea"/>
                <a:cs typeface="+mn-cs"/>
              </a:rPr>
              <a:t>and its corresponding text chapter, describe the event specific clinical aspects of situational awareness, health workforce protection, casualty management, healthcare infrastructure, public health, incident management and after action reporting, reinforcing critical steps through utilization of PRE-DISASTER™ and DISASTER Paradigms™.</a:t>
            </a:r>
            <a:r>
              <a:rPr lang="en-US" sz="1200" strike="sngStrike" kern="1200" dirty="0" smtClean="0">
                <a:solidFill>
                  <a:schemeClr val="tx1"/>
                </a:solidFill>
                <a:latin typeface="+mn-lt"/>
                <a:ea typeface="+mn-ea"/>
                <a:cs typeface="+mn-cs"/>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2FAB3F16-0691-47AF-9345-7FC78093892E}"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0000" lnSpcReduction="20000"/>
          </a:bodyPr>
          <a:lstStyle/>
          <a:p>
            <a:pPr>
              <a:spcBef>
                <a:spcPct val="0"/>
              </a:spcBef>
              <a:buFontTx/>
              <a:buNone/>
            </a:pPr>
            <a:r>
              <a:rPr lang="en-US" dirty="0" smtClean="0"/>
              <a:t>Identify vulnerable locations and populations:</a:t>
            </a:r>
          </a:p>
          <a:p>
            <a:pPr>
              <a:spcBef>
                <a:spcPct val="0"/>
              </a:spcBef>
              <a:buFontTx/>
              <a:buChar char="•"/>
            </a:pPr>
            <a:endParaRPr lang="en-US" dirty="0" smtClean="0"/>
          </a:p>
          <a:p>
            <a:pPr marL="628650" lvl="1" indent="-171450">
              <a:spcBef>
                <a:spcPct val="0"/>
              </a:spcBef>
              <a:buFontTx/>
              <a:buChar char="•"/>
            </a:pPr>
            <a:r>
              <a:rPr lang="en-US" dirty="0" smtClean="0"/>
              <a:t>Personal/family disaster plan and adequate supplies, medications, etc</a:t>
            </a:r>
          </a:p>
          <a:p>
            <a:pPr marL="628650" lvl="1" indent="-171450">
              <a:spcBef>
                <a:spcPct val="0"/>
              </a:spcBef>
              <a:buFontTx/>
              <a:buChar char="•"/>
            </a:pPr>
            <a:r>
              <a:rPr lang="en-US" dirty="0" smtClean="0"/>
              <a:t>Ensure clean water, safe food access and storage, and basic sanitation methods</a:t>
            </a:r>
          </a:p>
          <a:p>
            <a:pPr marL="628650" lvl="1" indent="-171450">
              <a:spcBef>
                <a:spcPct val="0"/>
              </a:spcBef>
              <a:buFontTx/>
              <a:buChar char="•"/>
            </a:pPr>
            <a:r>
              <a:rPr lang="en-US" dirty="0" smtClean="0"/>
              <a:t>All flooding results in debris, floating or sometimes swiftly moving, as well as dark flood waters hiding unseen obstacles or holes; all contribute to likelihood of traumatic injuries and submersion injury risk.</a:t>
            </a:r>
          </a:p>
          <a:p>
            <a:pPr marL="628650" lvl="1" indent="-171450">
              <a:spcBef>
                <a:spcPct val="0"/>
              </a:spcBef>
              <a:buFontTx/>
              <a:buNone/>
            </a:pPr>
            <a:endParaRPr lang="en-US" dirty="0" smtClean="0"/>
          </a:p>
          <a:p>
            <a:pPr>
              <a:spcBef>
                <a:spcPct val="0"/>
              </a:spcBef>
              <a:buFontTx/>
              <a:buNone/>
            </a:pPr>
            <a:r>
              <a:rPr lang="en-US" dirty="0" smtClean="0"/>
              <a:t>Building and road construction methods:</a:t>
            </a:r>
          </a:p>
          <a:p>
            <a:pPr>
              <a:spcBef>
                <a:spcPct val="0"/>
              </a:spcBef>
              <a:buFontTx/>
              <a:buChar char="•"/>
            </a:pPr>
            <a:endParaRPr lang="en-US" dirty="0" smtClean="0"/>
          </a:p>
          <a:p>
            <a:pPr marL="628650" lvl="1" indent="-171450">
              <a:spcBef>
                <a:spcPct val="0"/>
              </a:spcBef>
              <a:buFontTx/>
              <a:buChar char="•"/>
            </a:pPr>
            <a:r>
              <a:rPr lang="en-US" dirty="0" smtClean="0"/>
              <a:t>Elevate building foundations in flood-prone areas</a:t>
            </a:r>
          </a:p>
          <a:p>
            <a:pPr marL="628650" lvl="1" indent="-171450">
              <a:spcBef>
                <a:spcPct val="0"/>
              </a:spcBef>
              <a:buFontTx/>
              <a:buChar char="•"/>
            </a:pPr>
            <a:r>
              <a:rPr lang="en-US" dirty="0" smtClean="0"/>
              <a:t>Seal basements and foundation walls</a:t>
            </a:r>
          </a:p>
          <a:p>
            <a:pPr marL="628650" lvl="1" indent="-171450">
              <a:spcBef>
                <a:spcPct val="0"/>
              </a:spcBef>
            </a:pPr>
            <a:r>
              <a:rPr lang="en-US" dirty="0" smtClean="0"/>
              <a:t> </a:t>
            </a:r>
          </a:p>
          <a:p>
            <a:pPr>
              <a:spcBef>
                <a:spcPct val="0"/>
              </a:spcBef>
              <a:buFontTx/>
              <a:buNone/>
            </a:pPr>
            <a:r>
              <a:rPr lang="en-US" dirty="0" smtClean="0"/>
              <a:t>Educate communities in flood-prone areas:</a:t>
            </a:r>
          </a:p>
          <a:p>
            <a:pPr>
              <a:spcBef>
                <a:spcPct val="0"/>
              </a:spcBef>
              <a:buFontTx/>
              <a:buChar char="•"/>
            </a:pPr>
            <a:endParaRPr lang="en-US" dirty="0" smtClean="0"/>
          </a:p>
          <a:p>
            <a:pPr marL="628650" lvl="1" indent="-171450">
              <a:spcBef>
                <a:spcPct val="0"/>
              </a:spcBef>
              <a:buFontTx/>
              <a:buChar char="•"/>
            </a:pPr>
            <a:r>
              <a:rPr lang="en-US" dirty="0" smtClean="0"/>
              <a:t>Proper evacuation methods</a:t>
            </a:r>
          </a:p>
          <a:p>
            <a:pPr marL="628650" lvl="1" indent="-171450">
              <a:spcBef>
                <a:spcPct val="0"/>
              </a:spcBef>
              <a:buFontTx/>
              <a:buChar char="•"/>
            </a:pPr>
            <a:r>
              <a:rPr lang="en-US" dirty="0" smtClean="0"/>
              <a:t>Proper potable water, food safety and sanitation</a:t>
            </a:r>
          </a:p>
          <a:p>
            <a:pPr marL="628650" lvl="1" indent="-171450">
              <a:spcBef>
                <a:spcPct val="0"/>
              </a:spcBef>
              <a:buFontTx/>
              <a:buChar char="•"/>
            </a:pPr>
            <a:r>
              <a:rPr lang="en-US" sz="2800" dirty="0" smtClean="0">
                <a:cs typeface="Calibri" pitchFamily="34" charset="0"/>
              </a:rPr>
              <a:t>Flash flooding effects of rising water levels:</a:t>
            </a:r>
          </a:p>
          <a:p>
            <a:pPr marL="1085850" lvl="2" indent="-171450">
              <a:spcBef>
                <a:spcPct val="0"/>
              </a:spcBef>
              <a:buFont typeface="Wingdings" pitchFamily="2" charset="2"/>
              <a:buChar char="q"/>
            </a:pPr>
            <a:r>
              <a:rPr lang="en-US" sz="2800" dirty="0" smtClean="0">
                <a:cs typeface="Calibri" pitchFamily="34" charset="0"/>
              </a:rPr>
              <a:t>6 inches: bottom of cars, may stall engine if water enters exhaust system</a:t>
            </a:r>
          </a:p>
          <a:p>
            <a:pPr marL="1085850" lvl="2" indent="-171450">
              <a:spcBef>
                <a:spcPct val="0"/>
              </a:spcBef>
              <a:buFont typeface="Wingdings" pitchFamily="2" charset="2"/>
              <a:buChar char="q"/>
            </a:pPr>
            <a:r>
              <a:rPr lang="en-US" sz="2800" dirty="0" smtClean="0">
                <a:cs typeface="Calibri" pitchFamily="34" charset="0"/>
              </a:rPr>
              <a:t>1 foot: vehicles will float, steering limited or ineffective</a:t>
            </a:r>
          </a:p>
          <a:p>
            <a:pPr marL="1085850" lvl="2" indent="-171450">
              <a:spcBef>
                <a:spcPct val="0"/>
              </a:spcBef>
              <a:buFont typeface="Wingdings" pitchFamily="2" charset="2"/>
              <a:buChar char="q"/>
            </a:pPr>
            <a:r>
              <a:rPr lang="en-US" sz="2800" dirty="0" smtClean="0">
                <a:cs typeface="Calibri" pitchFamily="34" charset="0"/>
              </a:rPr>
              <a:t>2 feet: carry away even trucks and SUVs</a:t>
            </a:r>
          </a:p>
          <a:p>
            <a:pPr marL="628650" lvl="1" indent="-171450">
              <a:spcBef>
                <a:spcPct val="0"/>
              </a:spcBef>
              <a:buFontTx/>
              <a:buChar char="•"/>
            </a:pPr>
            <a:r>
              <a:rPr lang="en-US" dirty="0" smtClean="0">
                <a:cs typeface="Calibri" pitchFamily="34" charset="0"/>
              </a:rPr>
              <a:t>Warning terminology developed by the National Weather Service is as follows: </a:t>
            </a:r>
          </a:p>
          <a:p>
            <a:pPr marL="1085850" lvl="2" indent="-171450">
              <a:spcBef>
                <a:spcPct val="0"/>
              </a:spcBef>
              <a:buFont typeface="Wingdings" pitchFamily="2" charset="2"/>
              <a:buChar char="q"/>
            </a:pPr>
            <a:r>
              <a:rPr lang="en-US" i="1" dirty="0" smtClean="0">
                <a:cs typeface="Calibri" pitchFamily="34" charset="0"/>
              </a:rPr>
              <a:t>Flood watch</a:t>
            </a:r>
            <a:r>
              <a:rPr lang="en-US" dirty="0" smtClean="0">
                <a:cs typeface="Calibri" pitchFamily="34" charset="0"/>
              </a:rPr>
              <a:t>: a flood is possible </a:t>
            </a:r>
          </a:p>
          <a:p>
            <a:pPr marL="1085850" lvl="2" indent="-171450">
              <a:spcBef>
                <a:spcPct val="0"/>
              </a:spcBef>
              <a:buFont typeface="Wingdings" pitchFamily="2" charset="2"/>
              <a:buChar char="q"/>
            </a:pPr>
            <a:r>
              <a:rPr lang="en-US" i="1" dirty="0" smtClean="0">
                <a:cs typeface="Calibri" pitchFamily="34" charset="0"/>
              </a:rPr>
              <a:t>Flash flood watch</a:t>
            </a:r>
            <a:r>
              <a:rPr lang="en-US" dirty="0" smtClean="0">
                <a:cs typeface="Calibri" pitchFamily="34" charset="0"/>
              </a:rPr>
              <a:t>: flash flooding is possible; be prepared to move to higher ground </a:t>
            </a:r>
          </a:p>
          <a:p>
            <a:pPr marL="1085850" lvl="2" indent="-171450">
              <a:spcBef>
                <a:spcPct val="0"/>
              </a:spcBef>
              <a:buFont typeface="Wingdings" pitchFamily="2" charset="2"/>
              <a:buChar char="q"/>
            </a:pPr>
            <a:r>
              <a:rPr lang="en-US" i="1" dirty="0" smtClean="0">
                <a:cs typeface="Calibri" pitchFamily="34" charset="0"/>
              </a:rPr>
              <a:t>Flood warning</a:t>
            </a:r>
            <a:r>
              <a:rPr lang="en-US" dirty="0" smtClean="0">
                <a:cs typeface="Calibri" pitchFamily="34" charset="0"/>
              </a:rPr>
              <a:t>: flooding is occurring or will occur soon </a:t>
            </a:r>
          </a:p>
          <a:p>
            <a:pPr marL="1085850" lvl="2" indent="-171450">
              <a:spcBef>
                <a:spcPct val="0"/>
              </a:spcBef>
              <a:buFont typeface="Wingdings" pitchFamily="2" charset="2"/>
              <a:buChar char="q"/>
            </a:pPr>
            <a:r>
              <a:rPr lang="en-US" i="1" dirty="0" smtClean="0">
                <a:cs typeface="Calibri" pitchFamily="34" charset="0"/>
              </a:rPr>
              <a:t>Flash flood warning</a:t>
            </a:r>
            <a:r>
              <a:rPr lang="en-US" dirty="0" smtClean="0">
                <a:cs typeface="Calibri" pitchFamily="34" charset="0"/>
              </a:rPr>
              <a:t>: a flash flood is occurring; move to higher ground immediately</a:t>
            </a:r>
          </a:p>
          <a:p>
            <a:pPr>
              <a:spcBef>
                <a:spcPct val="0"/>
              </a:spcBef>
            </a:pPr>
            <a:endParaRPr lang="en-US" dirty="0" smtClean="0"/>
          </a:p>
          <a:p>
            <a:pPr>
              <a:spcBef>
                <a:spcPct val="0"/>
              </a:spcBef>
            </a:pPr>
            <a:r>
              <a:rPr lang="en-US" dirty="0" smtClean="0"/>
              <a:t>IMAGE --  Ames, IA, August 11, 2010: Squaw Creek overflows its banks and inundates area businesses. Hundreds of residents were evacuated from their homes and were forced to boil their drinking water. Jace Anderson/FEMA; http://www.fema.gov/photolibrary/photo_details.do?id=44990.</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C36D9-8AA3-4DDD-8160-7C557BEF9A53}"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smtClean="0"/>
              <a:t>Casualty management after floods may include: </a:t>
            </a:r>
          </a:p>
          <a:p>
            <a:pPr>
              <a:spcBef>
                <a:spcPct val="0"/>
              </a:spcBef>
            </a:pPr>
            <a:endParaRPr lang="en-US" dirty="0" smtClean="0"/>
          </a:p>
          <a:p>
            <a:pPr>
              <a:spcBef>
                <a:spcPct val="0"/>
              </a:spcBef>
              <a:buFontTx/>
              <a:buChar char="•"/>
            </a:pPr>
            <a:r>
              <a:rPr lang="en-US" dirty="0" smtClean="0"/>
              <a:t> Submersion injuries</a:t>
            </a:r>
          </a:p>
          <a:p>
            <a:pPr>
              <a:spcBef>
                <a:spcPct val="0"/>
              </a:spcBef>
              <a:buFontTx/>
              <a:buChar char="•"/>
            </a:pPr>
            <a:r>
              <a:rPr lang="en-US" dirty="0" smtClean="0"/>
              <a:t> Traumatic injuries</a:t>
            </a:r>
          </a:p>
          <a:p>
            <a:pPr>
              <a:spcBef>
                <a:spcPct val="0"/>
              </a:spcBef>
              <a:buFontTx/>
              <a:buChar char="•"/>
            </a:pPr>
            <a:r>
              <a:rPr lang="en-US" dirty="0" smtClean="0"/>
              <a:t> Prolonged environmental exposure resulting in: </a:t>
            </a:r>
          </a:p>
          <a:p>
            <a:pPr marL="628650" lvl="1" indent="-171450">
              <a:spcBef>
                <a:spcPct val="0"/>
              </a:spcBef>
              <a:buFont typeface="Wingdings" pitchFamily="2" charset="2"/>
              <a:buChar char="q"/>
            </a:pPr>
            <a:r>
              <a:rPr lang="en-US" dirty="0" smtClean="0"/>
              <a:t>Hypothermia</a:t>
            </a:r>
          </a:p>
          <a:p>
            <a:pPr marL="628650" lvl="1" indent="-171450">
              <a:spcBef>
                <a:spcPct val="0"/>
              </a:spcBef>
              <a:buFont typeface="Wingdings" pitchFamily="2" charset="2"/>
              <a:buChar char="q"/>
            </a:pPr>
            <a:r>
              <a:rPr lang="en-US" dirty="0" smtClean="0"/>
              <a:t>Hyperthermia</a:t>
            </a:r>
          </a:p>
          <a:p>
            <a:pPr marL="628650" lvl="1" indent="-171450">
              <a:spcBef>
                <a:spcPct val="0"/>
              </a:spcBef>
              <a:buFont typeface="Wingdings" pitchFamily="2" charset="2"/>
              <a:buChar char="q"/>
            </a:pPr>
            <a:r>
              <a:rPr lang="en-US" dirty="0" smtClean="0"/>
              <a:t>Dehydration</a:t>
            </a:r>
          </a:p>
          <a:p>
            <a:pPr marL="628650" lvl="1" indent="-171450">
              <a:spcBef>
                <a:spcPct val="0"/>
              </a:spcBef>
              <a:buFont typeface="Wingdings" pitchFamily="2" charset="2"/>
              <a:buChar char="q"/>
            </a:pPr>
            <a:r>
              <a:rPr lang="en-US" dirty="0" smtClean="0"/>
              <a:t>Complex wound infections:</a:t>
            </a:r>
          </a:p>
          <a:p>
            <a:pPr marL="914400" lvl="2" indent="-171450">
              <a:spcBef>
                <a:spcPct val="0"/>
              </a:spcBef>
              <a:buFont typeface="Wingdings" pitchFamily="2" charset="2"/>
              <a:buChar char="Ø"/>
            </a:pPr>
            <a:r>
              <a:rPr lang="en-US" i="1" dirty="0" smtClean="0"/>
              <a:t>Waterborne</a:t>
            </a:r>
            <a:r>
              <a:rPr lang="en-US" dirty="0" smtClean="0"/>
              <a:t> illness are transmitted through water that is contaminated by sewage, human waste, or industrial waste. Examples include typhoid fever, cholera, leptospirosis, hepatitis A</a:t>
            </a:r>
          </a:p>
          <a:p>
            <a:pPr marL="914400" lvl="2" indent="-171450">
              <a:spcBef>
                <a:spcPct val="0"/>
              </a:spcBef>
              <a:buFont typeface="Wingdings" pitchFamily="2" charset="2"/>
              <a:buChar char="Ø"/>
            </a:pPr>
            <a:r>
              <a:rPr lang="en-US" i="1" dirty="0" smtClean="0"/>
              <a:t>Vector-borne</a:t>
            </a:r>
            <a:r>
              <a:rPr lang="en-US" dirty="0" smtClean="0"/>
              <a:t> illnesses are transmitted by living organisms such as mosquitoes or rodents, which may be prevalent after the initial flooding event when there are resultant pools of standing water. Examples include malaria, dengue hemorrhagic fever, yellow fever, and West Nile fever.</a:t>
            </a:r>
          </a:p>
          <a:p>
            <a:pPr marL="628650" lvl="1" indent="-171450">
              <a:spcBef>
                <a:spcPct val="0"/>
              </a:spcBef>
              <a:buFont typeface="Wingdings" pitchFamily="2" charset="2"/>
              <a:buChar char="q"/>
            </a:pPr>
            <a:r>
              <a:rPr lang="en-US" dirty="0" smtClean="0"/>
              <a:t>Mold exposure is also prevalent after flood waters have receded. Mold can develop in 24 to 48 hours after water exposure.</a:t>
            </a:r>
          </a:p>
          <a:p>
            <a:pPr>
              <a:spcBef>
                <a:spcPct val="0"/>
              </a:spcBef>
            </a:pP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BD5107-66E6-4E05-9A04-46B49CF33558}"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Heat emergencies are the leading weather related cause of death in the US. (</a:t>
            </a:r>
            <a:r>
              <a:rPr lang="en-US" dirty="0" err="1" smtClean="0"/>
              <a:t>seenws.noah.gov</a:t>
            </a:r>
            <a:r>
              <a:rPr lang="en-US" dirty="0" smtClean="0"/>
              <a:t>)</a:t>
            </a:r>
          </a:p>
          <a:p>
            <a:pPr eaLnBrk="1" hangingPunct="1">
              <a:spcBef>
                <a:spcPct val="0"/>
              </a:spcBef>
              <a:buFontTx/>
              <a:buNone/>
            </a:pPr>
            <a:endParaRPr lang="en-US" dirty="0" smtClean="0"/>
          </a:p>
          <a:p>
            <a:pPr eaLnBrk="1" hangingPunct="1">
              <a:spcBef>
                <a:spcPct val="0"/>
              </a:spcBef>
              <a:buFontTx/>
              <a:buNone/>
            </a:pPr>
            <a:r>
              <a:rPr lang="en-US" dirty="0" smtClean="0"/>
              <a:t>The </a:t>
            </a:r>
            <a:r>
              <a:rPr lang="en-US" i="1" dirty="0" smtClean="0"/>
              <a:t>heat index</a:t>
            </a:r>
            <a:r>
              <a:rPr lang="en-US" dirty="0" smtClean="0"/>
              <a:t> is a measure of how hot it really feels when relative humidity is factored with the actual air temperature. The most important factor is simply how high the air temperature is.</a:t>
            </a:r>
          </a:p>
          <a:p>
            <a:pPr eaLnBrk="1" hangingPunct="1">
              <a:spcBef>
                <a:spcPct val="0"/>
              </a:spcBef>
              <a:buFontTx/>
              <a:buNone/>
            </a:pPr>
            <a:endParaRPr lang="en-US" dirty="0" smtClean="0"/>
          </a:p>
          <a:p>
            <a:pPr eaLnBrk="1" hangingPunct="1">
              <a:spcBef>
                <a:spcPct val="0"/>
              </a:spcBef>
              <a:buFontTx/>
              <a:buNone/>
            </a:pPr>
            <a:r>
              <a:rPr lang="en-US" dirty="0" smtClean="0"/>
              <a:t>Who will be affected by the heat is influenced by hydration status, degree of work-stress effort, and underlying health status. Children and </a:t>
            </a:r>
            <a:r>
              <a:rPr lang="en-US" sz="1200" kern="1200" dirty="0" smtClean="0">
                <a:solidFill>
                  <a:schemeClr val="tx1"/>
                </a:solidFill>
                <a:latin typeface="+mn-lt"/>
                <a:ea typeface="+mn-ea"/>
                <a:cs typeface="+mn-cs"/>
              </a:rPr>
              <a:t>the elderly </a:t>
            </a:r>
            <a:r>
              <a:rPr lang="en-US" dirty="0" smtClean="0"/>
              <a:t>are especially vulnerable.</a:t>
            </a:r>
          </a:p>
          <a:p>
            <a:pPr eaLnBrk="1" hangingPunct="1">
              <a:spcBef>
                <a:spcPct val="0"/>
              </a:spcBef>
            </a:pPr>
            <a:endParaRPr lang="en-US" dirty="0" smtClean="0"/>
          </a:p>
          <a:p>
            <a:pPr eaLnBrk="1" hangingPunct="1">
              <a:spcBef>
                <a:spcPct val="0"/>
              </a:spcBef>
            </a:pPr>
            <a:r>
              <a:rPr lang="en-US" dirty="0" smtClean="0"/>
              <a:t>IMAGE -- June 10, 2008: Medics of the 2-7-2 Iraqi National Police Battalion treat a man who collapsed from a possible heat stroke while on his post in </a:t>
            </a:r>
            <a:r>
              <a:rPr lang="en-US" dirty="0" err="1" smtClean="0"/>
              <a:t>Maydiyah</a:t>
            </a:r>
            <a:r>
              <a:rPr lang="en-US" dirty="0" smtClean="0"/>
              <a:t>, Iraq, June 10, 2008. Mass Communication Specialist 2nd Class Greg </a:t>
            </a:r>
            <a:r>
              <a:rPr lang="en-US" dirty="0" err="1" smtClean="0"/>
              <a:t>Pierot</a:t>
            </a:r>
            <a:r>
              <a:rPr lang="en-US" dirty="0" smtClean="0"/>
              <a:t>/US Navy.</a:t>
            </a:r>
            <a:endParaRPr lang="en-US" b="1"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5F557-1BA2-4B69-934E-D4FC370607C9}"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a:spcBef>
                <a:spcPct val="0"/>
              </a:spcBef>
              <a:buFontTx/>
              <a:buNone/>
            </a:pPr>
            <a:r>
              <a:rPr lang="en-US" dirty="0" smtClean="0"/>
              <a:t> Identify and inform at-risk populations, which may include the following:</a:t>
            </a:r>
          </a:p>
          <a:p>
            <a:pPr>
              <a:spcBef>
                <a:spcPct val="0"/>
              </a:spcBef>
              <a:buFontTx/>
              <a:buNone/>
            </a:pPr>
            <a:endParaRPr lang="en-US" dirty="0" smtClean="0"/>
          </a:p>
          <a:p>
            <a:pPr marL="685800" lvl="1" indent="-228600">
              <a:spcBef>
                <a:spcPct val="0"/>
              </a:spcBef>
              <a:buFont typeface="Arial" pitchFamily="34" charset="0"/>
              <a:buChar char="•"/>
            </a:pPr>
            <a:r>
              <a:rPr lang="en-US" dirty="0" smtClean="0"/>
              <a:t>Workforce</a:t>
            </a:r>
          </a:p>
          <a:p>
            <a:pPr marL="685800" lvl="1" indent="-228600">
              <a:spcBef>
                <a:spcPct val="0"/>
              </a:spcBef>
              <a:buFont typeface="Arial" pitchFamily="34" charset="0"/>
              <a:buChar char="•"/>
            </a:pPr>
            <a:r>
              <a:rPr lang="en-US" dirty="0" smtClean="0"/>
              <a:t>People at extremes of age (very young and very old)</a:t>
            </a:r>
          </a:p>
          <a:p>
            <a:pPr marL="685800" lvl="1" indent="-228600">
              <a:spcBef>
                <a:spcPct val="0"/>
              </a:spcBef>
              <a:buFont typeface="Arial" pitchFamily="34" charset="0"/>
              <a:buChar char="•"/>
            </a:pPr>
            <a:r>
              <a:rPr lang="en-US" dirty="0" smtClean="0"/>
              <a:t>Those with chronic diseases</a:t>
            </a:r>
          </a:p>
          <a:p>
            <a:pPr marL="685800" lvl="1" indent="-228600">
              <a:spcBef>
                <a:spcPct val="0"/>
              </a:spcBef>
              <a:buFont typeface="Arial" pitchFamily="34" charset="0"/>
              <a:buChar char="•"/>
            </a:pPr>
            <a:r>
              <a:rPr lang="en-US" dirty="0" smtClean="0"/>
              <a:t>People with cognitive, functional, and sensory limitations</a:t>
            </a:r>
          </a:p>
          <a:p>
            <a:pPr marL="685800" lvl="1" indent="-228600">
              <a:spcBef>
                <a:spcPct val="0"/>
              </a:spcBef>
              <a:buFont typeface="Arial" pitchFamily="34" charset="0"/>
              <a:buChar char="•"/>
            </a:pPr>
            <a:r>
              <a:rPr lang="en-US" dirty="0" smtClean="0"/>
              <a:t>Those living or working in poorly ventilated buildings, homes, apartments, or any place lacking air conditioning</a:t>
            </a:r>
          </a:p>
          <a:p>
            <a:pPr marL="685800" lvl="1" indent="-228600">
              <a:spcBef>
                <a:spcPct val="0"/>
              </a:spcBef>
              <a:buFont typeface="Arial" pitchFamily="34" charset="0"/>
              <a:buChar char="•"/>
            </a:pPr>
            <a:r>
              <a:rPr lang="en-US" dirty="0" smtClean="0"/>
              <a:t>Those lacking access to shade or shelter site access, the homeless, outdoor workers, etc.</a:t>
            </a:r>
          </a:p>
          <a:p>
            <a:pPr marL="685800" lvl="1" indent="-228600">
              <a:spcBef>
                <a:spcPct val="0"/>
              </a:spcBef>
              <a:buFont typeface="+mj-lt"/>
              <a:buNone/>
            </a:pPr>
            <a:endParaRPr lang="en-US" dirty="0" smtClean="0"/>
          </a:p>
          <a:p>
            <a:pPr>
              <a:spcBef>
                <a:spcPct val="0"/>
              </a:spcBef>
              <a:buFontTx/>
              <a:buNone/>
            </a:pPr>
            <a:r>
              <a:rPr lang="en-US" dirty="0" smtClean="0"/>
              <a:t>Hydration: Adequate proper fluid intake</a:t>
            </a:r>
          </a:p>
          <a:p>
            <a:pPr>
              <a:spcBef>
                <a:spcPct val="0"/>
              </a:spcBef>
              <a:buFontTx/>
              <a:buNone/>
            </a:pPr>
            <a:endParaRPr lang="en-US" dirty="0" smtClean="0"/>
          </a:p>
          <a:p>
            <a:pPr>
              <a:spcBef>
                <a:spcPct val="0"/>
              </a:spcBef>
              <a:buFontTx/>
              <a:buNone/>
            </a:pPr>
            <a:r>
              <a:rPr lang="en-US" dirty="0" smtClean="0"/>
              <a:t>Shelter: cool, air-conditioned sheltering</a:t>
            </a:r>
          </a:p>
          <a:p>
            <a:pPr>
              <a:spcBef>
                <a:spcPct val="0"/>
              </a:spcBef>
              <a:buFontTx/>
              <a:buNone/>
            </a:pPr>
            <a:endParaRPr lang="en-US" dirty="0" smtClean="0"/>
          </a:p>
          <a:p>
            <a:pPr>
              <a:spcBef>
                <a:spcPct val="0"/>
              </a:spcBef>
              <a:buFontTx/>
              <a:buNone/>
            </a:pPr>
            <a:r>
              <a:rPr lang="en-US" dirty="0" smtClean="0"/>
              <a:t>Exposure: Proper work-rest cycles and clothing </a:t>
            </a:r>
          </a:p>
          <a:p>
            <a:pPr>
              <a:spcBef>
                <a:spcPct val="0"/>
              </a:spcBef>
              <a:buFontTx/>
              <a:buNone/>
            </a:pPr>
            <a:endParaRPr lang="en-US" dirty="0" smtClean="0"/>
          </a:p>
          <a:p>
            <a:pPr>
              <a:spcBef>
                <a:spcPct val="0"/>
              </a:spcBef>
              <a:buFontTx/>
              <a:buNone/>
            </a:pPr>
            <a:r>
              <a:rPr lang="en-US" dirty="0" smtClean="0"/>
              <a:t>National Weather Service issues heat alert when heat index is elevated or during extreme sustained air temperatures (ie, an alert is called if temperatures reach between 105 F and 110 F  for 2 consecutive days)</a:t>
            </a:r>
          </a:p>
          <a:p>
            <a:pPr>
              <a:spcBef>
                <a:spcPct val="0"/>
              </a:spcBef>
            </a:pPr>
            <a:endParaRPr lang="en-US" dirty="0" smtClean="0"/>
          </a:p>
          <a:p>
            <a:pPr>
              <a:spcBef>
                <a:spcPct val="0"/>
              </a:spcBef>
              <a:buFontTx/>
              <a:buNone/>
            </a:pPr>
            <a:r>
              <a:rPr lang="en-US" dirty="0" smtClean="0"/>
              <a:t>Basic precautions against heat-related illness include the following:</a:t>
            </a:r>
          </a:p>
          <a:p>
            <a:pPr>
              <a:spcBef>
                <a:spcPct val="0"/>
              </a:spcBef>
              <a:buFontTx/>
              <a:buChar char="•"/>
            </a:pPr>
            <a:endParaRPr lang="en-US" dirty="0" smtClean="0"/>
          </a:p>
          <a:p>
            <a:pPr marL="685800" lvl="1" indent="-228600">
              <a:spcBef>
                <a:spcPct val="0"/>
              </a:spcBef>
              <a:buFontTx/>
              <a:buChar char="•"/>
            </a:pPr>
            <a:r>
              <a:rPr lang="en-US" dirty="0" smtClean="0"/>
              <a:t>Wear light-colored and lightweight clothing</a:t>
            </a:r>
          </a:p>
          <a:p>
            <a:pPr marL="685800" lvl="1" indent="-228600">
              <a:spcBef>
                <a:spcPct val="0"/>
              </a:spcBef>
              <a:buFontTx/>
              <a:buChar char="•"/>
            </a:pPr>
            <a:r>
              <a:rPr lang="en-US" dirty="0" smtClean="0"/>
              <a:t>Plan to stay inside during hottest hours of the day</a:t>
            </a:r>
          </a:p>
          <a:p>
            <a:pPr marL="685800" lvl="1" indent="-228600">
              <a:spcBef>
                <a:spcPct val="0"/>
              </a:spcBef>
              <a:buFontTx/>
              <a:buChar char="•"/>
            </a:pPr>
            <a:r>
              <a:rPr lang="en-US" dirty="0" smtClean="0"/>
              <a:t>Ensure adequate fluid intake</a:t>
            </a:r>
          </a:p>
          <a:p>
            <a:pPr marL="685800" lvl="1" indent="-228600">
              <a:spcBef>
                <a:spcPct val="0"/>
              </a:spcBef>
              <a:buFontTx/>
              <a:buChar char="•"/>
            </a:pPr>
            <a:r>
              <a:rPr lang="en-US" dirty="0" smtClean="0"/>
              <a:t>Avoid alcohol intake</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5628DE-6470-436F-8C36-5F300432C5E1}"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20000"/>
          </a:bodyPr>
          <a:lstStyle/>
          <a:p>
            <a:pPr>
              <a:spcBef>
                <a:spcPct val="0"/>
              </a:spcBef>
              <a:buFontTx/>
              <a:buNone/>
            </a:pPr>
            <a:r>
              <a:rPr lang="en-US" dirty="0" smtClean="0"/>
              <a:t> Types of heat illness and injury include the following: </a:t>
            </a:r>
          </a:p>
          <a:p>
            <a:pPr>
              <a:spcBef>
                <a:spcPct val="0"/>
              </a:spcBef>
            </a:pPr>
            <a:endParaRPr lang="en-US" u="sng" dirty="0" smtClean="0"/>
          </a:p>
          <a:p>
            <a:pPr marL="628650" lvl="1" indent="-171450">
              <a:spcBef>
                <a:spcPct val="0"/>
              </a:spcBef>
              <a:buFontTx/>
              <a:buChar char="•"/>
            </a:pPr>
            <a:r>
              <a:rPr lang="en-US" dirty="0" smtClean="0">
                <a:cs typeface="Calibri" pitchFamily="34" charset="0"/>
              </a:rPr>
              <a:t>Heat </a:t>
            </a:r>
            <a:r>
              <a:rPr lang="en-US" i="1" dirty="0" smtClean="0">
                <a:cs typeface="Calibri" pitchFamily="34" charset="0"/>
              </a:rPr>
              <a:t>cramps</a:t>
            </a:r>
            <a:r>
              <a:rPr lang="en-US" dirty="0" smtClean="0">
                <a:cs typeface="Calibri" pitchFamily="34" charset="0"/>
              </a:rPr>
              <a:t> are when the body’s muscles experience pain and cramping, usually due to dehydration</a:t>
            </a:r>
          </a:p>
          <a:p>
            <a:pPr marL="628650" lvl="1" indent="-171450">
              <a:spcBef>
                <a:spcPct val="0"/>
              </a:spcBef>
            </a:pPr>
            <a:endParaRPr lang="en-US" dirty="0" smtClean="0">
              <a:cs typeface="Calibri" pitchFamily="34" charset="0"/>
            </a:endParaRPr>
          </a:p>
          <a:p>
            <a:pPr marL="628650" lvl="1" indent="-171450">
              <a:spcBef>
                <a:spcPct val="0"/>
              </a:spcBef>
              <a:buFontTx/>
              <a:buChar char="•"/>
            </a:pPr>
            <a:r>
              <a:rPr lang="en-US" dirty="0" smtClean="0">
                <a:cs typeface="Calibri" pitchFamily="34" charset="0"/>
              </a:rPr>
              <a:t>Heat </a:t>
            </a:r>
            <a:r>
              <a:rPr lang="en-US" i="1" dirty="0" smtClean="0">
                <a:cs typeface="Calibri" pitchFamily="34" charset="0"/>
              </a:rPr>
              <a:t>edema</a:t>
            </a:r>
            <a:r>
              <a:rPr lang="en-US" dirty="0" smtClean="0">
                <a:cs typeface="Calibri" pitchFamily="34" charset="0"/>
              </a:rPr>
              <a:t> occurs when there is swelling of hands and feet due to </a:t>
            </a:r>
            <a:r>
              <a:rPr lang="en-US" dirty="0" err="1" smtClean="0">
                <a:cs typeface="Calibri" pitchFamily="34" charset="0"/>
              </a:rPr>
              <a:t>vasodilation</a:t>
            </a:r>
            <a:endParaRPr lang="en-US" dirty="0" smtClean="0">
              <a:cs typeface="Calibri" pitchFamily="34" charset="0"/>
            </a:endParaRPr>
          </a:p>
          <a:p>
            <a:pPr marL="628650" lvl="1" indent="-171450">
              <a:spcBef>
                <a:spcPct val="0"/>
              </a:spcBef>
            </a:pPr>
            <a:endParaRPr lang="en-US" dirty="0" smtClean="0">
              <a:cs typeface="Calibri" pitchFamily="34" charset="0"/>
            </a:endParaRPr>
          </a:p>
          <a:p>
            <a:pPr marL="628650" lvl="1" indent="-171450">
              <a:spcBef>
                <a:spcPct val="0"/>
              </a:spcBef>
              <a:buFontTx/>
              <a:buChar char="•"/>
            </a:pPr>
            <a:r>
              <a:rPr lang="en-US" dirty="0" smtClean="0"/>
              <a:t>Heat </a:t>
            </a:r>
            <a:r>
              <a:rPr lang="en-US" i="1" dirty="0" smtClean="0"/>
              <a:t>syncope</a:t>
            </a:r>
            <a:r>
              <a:rPr lang="en-US" dirty="0" smtClean="0"/>
              <a:t> occurs when dilation of the body’s venous system leads to pooling of blood, usually in lower extremities, due to gravity; this results in a fainting episode, leading to temporary loss of consciousness and postural tone</a:t>
            </a:r>
          </a:p>
          <a:p>
            <a:pPr marL="628650" lvl="1" indent="-171450">
              <a:spcBef>
                <a:spcPct val="0"/>
              </a:spcBef>
            </a:pPr>
            <a:endParaRPr lang="en-US" dirty="0" smtClean="0"/>
          </a:p>
          <a:p>
            <a:pPr marL="628650" lvl="1" indent="-171450">
              <a:spcBef>
                <a:spcPct val="0"/>
              </a:spcBef>
              <a:buFontTx/>
              <a:buChar char="•"/>
            </a:pPr>
            <a:r>
              <a:rPr lang="en-US" sz="2800" dirty="0" smtClean="0">
                <a:cs typeface="Calibri" pitchFamily="34" charset="0"/>
              </a:rPr>
              <a:t>Heat </a:t>
            </a:r>
            <a:r>
              <a:rPr lang="en-US" sz="2800" i="1" dirty="0" smtClean="0">
                <a:cs typeface="Calibri" pitchFamily="34" charset="0"/>
              </a:rPr>
              <a:t>exhaustion</a:t>
            </a:r>
            <a:r>
              <a:rPr lang="en-US" sz="2800" dirty="0" smtClean="0">
                <a:cs typeface="Calibri" pitchFamily="34" charset="0"/>
              </a:rPr>
              <a:t> is a </a:t>
            </a:r>
            <a:r>
              <a:rPr lang="en-US" dirty="0" smtClean="0">
                <a:cs typeface="Calibri" pitchFamily="34" charset="0"/>
              </a:rPr>
              <a:t>core temperature less than 104 </a:t>
            </a:r>
            <a:r>
              <a:rPr lang="en-US" dirty="0" smtClean="0"/>
              <a:t>°</a:t>
            </a:r>
            <a:r>
              <a:rPr lang="en-US" dirty="0" smtClean="0">
                <a:cs typeface="Calibri" pitchFamily="34" charset="0"/>
              </a:rPr>
              <a:t>F with dizziness, fatigue, and normal </a:t>
            </a:r>
            <a:r>
              <a:rPr lang="en-US" dirty="0" err="1" smtClean="0">
                <a:cs typeface="Calibri" pitchFamily="34" charset="0"/>
              </a:rPr>
              <a:t>mentation</a:t>
            </a:r>
            <a:endParaRPr lang="en-US" dirty="0" smtClean="0">
              <a:cs typeface="Calibri" pitchFamily="34" charset="0"/>
            </a:endParaRPr>
          </a:p>
          <a:p>
            <a:pPr marL="628650" lvl="1" indent="-171450">
              <a:spcBef>
                <a:spcPct val="0"/>
              </a:spcBef>
            </a:pPr>
            <a:endParaRPr lang="en-US" dirty="0" smtClean="0">
              <a:cs typeface="Calibri" pitchFamily="34" charset="0"/>
            </a:endParaRPr>
          </a:p>
          <a:p>
            <a:pPr marL="628650" lvl="1" indent="-171450">
              <a:spcBef>
                <a:spcPct val="0"/>
              </a:spcBef>
              <a:buFontTx/>
              <a:buChar char="•"/>
            </a:pPr>
            <a:r>
              <a:rPr lang="en-US" sz="2800" dirty="0" smtClean="0"/>
              <a:t>Heat </a:t>
            </a:r>
            <a:r>
              <a:rPr lang="en-US" sz="2800" i="1" dirty="0" smtClean="0"/>
              <a:t>strok</a:t>
            </a:r>
            <a:r>
              <a:rPr lang="en-US" i="1" dirty="0" smtClean="0"/>
              <a:t>e</a:t>
            </a:r>
            <a:r>
              <a:rPr lang="en-US" dirty="0" smtClean="0"/>
              <a:t> is the failure of compensatory mechanisms and can be fatal. It is associated with a core temperature equal to or above 104.9 °F, abnormal mental status, and tachycardia</a:t>
            </a:r>
          </a:p>
          <a:p>
            <a:pPr marL="628650" lvl="1" indent="-171450">
              <a:spcBef>
                <a:spcPct val="0"/>
              </a:spcBef>
              <a:buFontTx/>
              <a:buNone/>
            </a:pPr>
            <a:endParaRPr lang="en-US" dirty="0" smtClean="0"/>
          </a:p>
          <a:p>
            <a:pPr>
              <a:spcBef>
                <a:spcPct val="0"/>
              </a:spcBef>
              <a:buFontTx/>
              <a:buNone/>
            </a:pPr>
            <a:r>
              <a:rPr lang="en-US" sz="2800" dirty="0" smtClean="0"/>
              <a:t>Treatment includes </a:t>
            </a:r>
            <a:r>
              <a:rPr lang="en-US" dirty="0" smtClean="0">
                <a:cs typeface="Calibri" pitchFamily="34" charset="0"/>
              </a:rPr>
              <a:t>active cooling, ice packs to groin/</a:t>
            </a:r>
            <a:r>
              <a:rPr lang="en-US" dirty="0" err="1" smtClean="0">
                <a:cs typeface="Calibri" pitchFamily="34" charset="0"/>
              </a:rPr>
              <a:t>axilla</a:t>
            </a:r>
            <a:r>
              <a:rPr lang="en-US" dirty="0" smtClean="0">
                <a:cs typeface="Calibri" pitchFamily="34" charset="0"/>
              </a:rPr>
              <a:t>, removal from hot environment, and hydration either oral or IV fluids.</a:t>
            </a:r>
          </a:p>
          <a:p>
            <a:pPr>
              <a:spcBef>
                <a:spcPct val="0"/>
              </a:spcBef>
              <a:buFontTx/>
              <a:buNone/>
            </a:pPr>
            <a:endParaRPr lang="en-US" dirty="0" smtClean="0"/>
          </a:p>
          <a:p>
            <a:pPr>
              <a:spcBef>
                <a:spcPct val="0"/>
              </a:spcBef>
              <a:buFontTx/>
              <a:buNone/>
            </a:pPr>
            <a:r>
              <a:rPr lang="en-US" dirty="0" smtClean="0"/>
              <a:t>Recognize life-threatening signs of heat illness such as: </a:t>
            </a:r>
          </a:p>
          <a:p>
            <a:pPr marL="628650" lvl="1" indent="-171450">
              <a:spcBef>
                <a:spcPct val="0"/>
              </a:spcBef>
              <a:buFontTx/>
              <a:buChar char="•"/>
            </a:pPr>
            <a:endParaRPr lang="en-US" dirty="0" smtClean="0"/>
          </a:p>
          <a:p>
            <a:pPr marL="1085850" lvl="2" indent="-171450">
              <a:spcBef>
                <a:spcPct val="0"/>
              </a:spcBef>
              <a:buFontTx/>
              <a:buChar char="•"/>
            </a:pPr>
            <a:r>
              <a:rPr lang="en-US" dirty="0" smtClean="0"/>
              <a:t>Abnormal mental status</a:t>
            </a:r>
          </a:p>
          <a:p>
            <a:pPr marL="1085850" lvl="2" indent="-171450">
              <a:spcBef>
                <a:spcPct val="0"/>
              </a:spcBef>
              <a:buFontTx/>
              <a:buChar char="•"/>
            </a:pPr>
            <a:r>
              <a:rPr lang="en-US" dirty="0" smtClean="0"/>
              <a:t>Core temperature </a:t>
            </a:r>
            <a:r>
              <a:rPr lang="en-US" u="sng" dirty="0" smtClean="0"/>
              <a:t>&gt;</a:t>
            </a:r>
            <a:r>
              <a:rPr lang="en-US" dirty="0" smtClean="0"/>
              <a:t> 104 °F</a:t>
            </a:r>
          </a:p>
          <a:p>
            <a:pPr marL="1085850" lvl="2" indent="-171450">
              <a:spcBef>
                <a:spcPct val="0"/>
              </a:spcBef>
              <a:buFontTx/>
              <a:buChar char="•"/>
            </a:pPr>
            <a:r>
              <a:rPr lang="en-US" dirty="0" smtClean="0"/>
              <a:t>Persistent tachycardia</a:t>
            </a:r>
          </a:p>
          <a:p>
            <a:pPr>
              <a:spcBef>
                <a:spcPct val="0"/>
              </a:spcBef>
            </a:pP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0270A6-4EFE-4EF6-837B-1CA5A2CB8053}"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There have been many large and destructive hurricanes in US history. A notable recent example is Hurricane Katrina in 2005, impacting our Gulf Coast states. </a:t>
            </a:r>
            <a:r>
              <a:rPr lang="en-US" dirty="0" smtClean="0">
                <a:cs typeface="Calibri" pitchFamily="34" charset="0"/>
              </a:rPr>
              <a:t>The most lethal hurricane in US history, a category 4 storm that occurred in 1900, killed between 6000 and 12,000 people in Galveston, Texas. Most of these deaths were caused by storm surge and may have been preventable today through the use of hurricane warning systems.</a:t>
            </a:r>
          </a:p>
          <a:p>
            <a:pPr>
              <a:spcBef>
                <a:spcPct val="0"/>
              </a:spcBef>
              <a:buFontTx/>
              <a:buNone/>
            </a:pPr>
            <a:endParaRPr lang="en-US" dirty="0" smtClean="0">
              <a:cs typeface="Calibri" pitchFamily="34" charset="0"/>
            </a:endParaRPr>
          </a:p>
          <a:p>
            <a:pPr>
              <a:spcBef>
                <a:spcPct val="0"/>
              </a:spcBef>
              <a:buFontTx/>
              <a:buNone/>
            </a:pPr>
            <a:r>
              <a:rPr lang="en-US" dirty="0" smtClean="0">
                <a:cs typeface="Calibri" pitchFamily="34" charset="0"/>
              </a:rPr>
              <a:t>The tremendous physical size of some hurricanes should be noted, such as Hurricane Ike in 2008, which was more than 200 miles in diameter! </a:t>
            </a:r>
          </a:p>
          <a:p>
            <a:pPr>
              <a:spcBef>
                <a:spcPct val="0"/>
              </a:spcBef>
              <a:buFontTx/>
              <a:buNone/>
            </a:pPr>
            <a:endParaRPr lang="en-US" dirty="0" smtClean="0">
              <a:cs typeface="Calibri" pitchFamily="34" charset="0"/>
            </a:endParaRPr>
          </a:p>
          <a:p>
            <a:pPr>
              <a:spcBef>
                <a:spcPct val="0"/>
              </a:spcBef>
              <a:buFontTx/>
              <a:buNone/>
            </a:pPr>
            <a:r>
              <a:rPr lang="en-US" dirty="0" smtClean="0">
                <a:cs typeface="Calibri" pitchFamily="34" charset="0"/>
              </a:rPr>
              <a:t>Strong winds, heavy rainfall, and the surge of coastal waters are all mechanisms of destruction attributable to hurricanes.  </a:t>
            </a:r>
          </a:p>
          <a:p>
            <a:pPr>
              <a:spcBef>
                <a:spcPct val="0"/>
              </a:spcBef>
              <a:buFontTx/>
              <a:buNone/>
            </a:pPr>
            <a:endParaRPr lang="en-US" dirty="0" smtClean="0">
              <a:cs typeface="Calibri" pitchFamily="34" charset="0"/>
            </a:endParaRPr>
          </a:p>
          <a:p>
            <a:pPr>
              <a:spcBef>
                <a:spcPct val="0"/>
              </a:spcBef>
              <a:buFontTx/>
              <a:buNone/>
            </a:pPr>
            <a:r>
              <a:rPr lang="en-US" dirty="0" smtClean="0">
                <a:cs typeface="Calibri" pitchFamily="34" charset="0"/>
              </a:rPr>
              <a:t>The terms </a:t>
            </a:r>
            <a:r>
              <a:rPr lang="en-US" i="1" dirty="0" smtClean="0">
                <a:cs typeface="Calibri" pitchFamily="34" charset="0"/>
              </a:rPr>
              <a:t>hurricane</a:t>
            </a:r>
            <a:r>
              <a:rPr lang="en-US" dirty="0" smtClean="0">
                <a:cs typeface="Calibri" pitchFamily="34" charset="0"/>
              </a:rPr>
              <a:t>, </a:t>
            </a:r>
            <a:r>
              <a:rPr lang="en-US" i="1" dirty="0" smtClean="0">
                <a:cs typeface="Calibri" pitchFamily="34" charset="0"/>
              </a:rPr>
              <a:t>typhoon</a:t>
            </a:r>
            <a:r>
              <a:rPr lang="en-US" dirty="0" smtClean="0">
                <a:cs typeface="Calibri" pitchFamily="34" charset="0"/>
              </a:rPr>
              <a:t>, and </a:t>
            </a:r>
            <a:r>
              <a:rPr lang="en-US" i="1" dirty="0" smtClean="0">
                <a:cs typeface="Calibri" pitchFamily="34" charset="0"/>
              </a:rPr>
              <a:t>cyclone</a:t>
            </a:r>
            <a:r>
              <a:rPr lang="en-US" dirty="0" smtClean="0">
                <a:cs typeface="Calibri" pitchFamily="34" charset="0"/>
              </a:rPr>
              <a:t> are sometimes used interchangeably to describe the same type of event in a different location; for example, the definition of a cyclone per the National Weather Service is</a:t>
            </a:r>
            <a:r>
              <a:rPr lang="en-US" dirty="0" smtClean="0"/>
              <a:t> an atmospheric closed circulation rotating counterclockwise in the Northern Hemisphere and clockwise in the Southern Hemisphere.</a:t>
            </a:r>
            <a:endParaRPr lang="en-US" dirty="0" smtClean="0">
              <a:cs typeface="Calibri" pitchFamily="34" charset="0"/>
            </a:endParaRPr>
          </a:p>
          <a:p>
            <a:pPr>
              <a:spcBef>
                <a:spcPct val="0"/>
              </a:spcBef>
            </a:pPr>
            <a:endParaRPr lang="en-US" dirty="0" smtClean="0"/>
          </a:p>
          <a:p>
            <a:pPr>
              <a:spcBef>
                <a:spcPct val="0"/>
              </a:spcBef>
            </a:pPr>
            <a:r>
              <a:rPr lang="en-US" dirty="0" smtClean="0"/>
              <a:t>IMAGE -- Location: Atlantic Ocean, Hurricane Isabel. NOAA; www.fema.gov/photolibrary.</a:t>
            </a:r>
          </a:p>
          <a:p>
            <a:pPr>
              <a:spcBef>
                <a:spcPct val="0"/>
              </a:spcBef>
            </a:pP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D4602C-9896-4C55-917D-94BF5DF29996}"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Modern technology allows for prediction of hurricane landfall with increasing accuracy. However, hurricanes are notorious for making directional and strength changes even after well-planned modeling and predictions have been established. This leads to time-dependent difficult decisions regarding </a:t>
            </a:r>
            <a:r>
              <a:rPr lang="en-US" i="1" dirty="0" smtClean="0"/>
              <a:t>sheltering in place</a:t>
            </a:r>
            <a:r>
              <a:rPr lang="en-US" dirty="0" smtClean="0"/>
              <a:t> </a:t>
            </a:r>
            <a:r>
              <a:rPr lang="en-US" u="none" dirty="0" smtClean="0"/>
              <a:t>vs</a:t>
            </a:r>
            <a:r>
              <a:rPr lang="en-US" dirty="0" smtClean="0"/>
              <a:t> </a:t>
            </a:r>
            <a:r>
              <a:rPr lang="en-US" i="1" dirty="0" smtClean="0"/>
              <a:t>evacuation; </a:t>
            </a:r>
            <a:r>
              <a:rPr lang="en-US" dirty="0" smtClean="0"/>
              <a:t>for example, a change in direction within the 24 hours before landfall may be too late to begin a wide-based evacuation of an area.  </a:t>
            </a:r>
          </a:p>
          <a:p>
            <a:pPr>
              <a:spcBef>
                <a:spcPct val="0"/>
              </a:spcBef>
              <a:buFontTx/>
              <a:buNone/>
            </a:pPr>
            <a:endParaRPr lang="en-US" dirty="0" smtClean="0"/>
          </a:p>
          <a:p>
            <a:pPr>
              <a:spcBef>
                <a:spcPct val="0"/>
              </a:spcBef>
              <a:buFontTx/>
              <a:buNone/>
            </a:pPr>
            <a:r>
              <a:rPr lang="en-US" dirty="0" smtClean="0"/>
              <a:t>Communities can mitigate these effects somewhat by:</a:t>
            </a:r>
          </a:p>
          <a:p>
            <a:pPr>
              <a:spcBef>
                <a:spcPct val="0"/>
              </a:spcBef>
              <a:buFontTx/>
              <a:buChar char="•"/>
            </a:pPr>
            <a:endParaRPr lang="en-US" dirty="0" smtClean="0"/>
          </a:p>
          <a:p>
            <a:pPr marL="628650" lvl="1" indent="-171450">
              <a:spcBef>
                <a:spcPct val="0"/>
              </a:spcBef>
              <a:buFontTx/>
              <a:buChar char="•"/>
            </a:pPr>
            <a:r>
              <a:rPr lang="en-US" dirty="0" smtClean="0"/>
              <a:t>Proper planning: clear evacuation routes</a:t>
            </a:r>
          </a:p>
          <a:p>
            <a:pPr marL="628650" lvl="1" indent="-171450">
              <a:spcBef>
                <a:spcPct val="0"/>
              </a:spcBef>
              <a:buFontTx/>
              <a:buChar char="•"/>
            </a:pPr>
            <a:r>
              <a:rPr lang="en-US" dirty="0" smtClean="0"/>
              <a:t>Evacuation drills, including use of warning sirens and shelters</a:t>
            </a:r>
          </a:p>
          <a:p>
            <a:pPr marL="628650" lvl="1" indent="-171450">
              <a:spcBef>
                <a:spcPct val="0"/>
              </a:spcBef>
              <a:buFontTx/>
              <a:buChar char="•"/>
            </a:pPr>
            <a:r>
              <a:rPr lang="en-US" dirty="0" smtClean="0"/>
              <a:t>Mapping of floodplains and flood-prone areas</a:t>
            </a:r>
          </a:p>
          <a:p>
            <a:pPr marL="628650" lvl="1" indent="-171450">
              <a:spcBef>
                <a:spcPct val="0"/>
              </a:spcBef>
              <a:buFontTx/>
              <a:buChar char="•"/>
            </a:pPr>
            <a:r>
              <a:rPr lang="en-US" dirty="0" smtClean="0"/>
              <a:t>Preventing contamination of water supplies</a:t>
            </a:r>
          </a:p>
          <a:p>
            <a:pPr>
              <a:spcBef>
                <a:spcPct val="0"/>
              </a:spcBef>
            </a:pPr>
            <a:endParaRPr lang="en-US" dirty="0" smtClean="0"/>
          </a:p>
          <a:p>
            <a:pPr>
              <a:spcBef>
                <a:spcPct val="0"/>
              </a:spcBef>
            </a:pPr>
            <a:r>
              <a:rPr lang="en-US" dirty="0" smtClean="0"/>
              <a:t>IMAGE -- New Orleans, LA, August 30, 2008: The first evacuees with medical and special needs are helped boarding Amtrak and State of Connecticut trains at the New Orleans Union Passenger Terminal (NOUPT) in downtown New Orleans. Jacinta Quesada/FEMA.</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9951F8-A6C2-4D50-A9B0-C051EE77FF75}"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Casualty management is primarily the result of wind force and water surge leading to traumatic wounds and submersion injuries: </a:t>
            </a:r>
          </a:p>
          <a:p>
            <a:pPr>
              <a:spcBef>
                <a:spcPct val="0"/>
              </a:spcBef>
              <a:buFontTx/>
              <a:buNone/>
            </a:pPr>
            <a:endParaRPr lang="en-US" dirty="0" smtClean="0"/>
          </a:p>
          <a:p>
            <a:pPr marL="628650" lvl="1" indent="-171450">
              <a:spcBef>
                <a:spcPct val="0"/>
              </a:spcBef>
              <a:buFontTx/>
              <a:buChar char="•"/>
            </a:pPr>
            <a:r>
              <a:rPr lang="en-US" dirty="0" smtClean="0"/>
              <a:t>Most common include lacerations, contusions, fractures, and skin/wound infections</a:t>
            </a:r>
          </a:p>
          <a:p>
            <a:pPr marL="628650" lvl="1" indent="-171450">
              <a:spcBef>
                <a:spcPct val="0"/>
              </a:spcBef>
              <a:buFontTx/>
              <a:buChar char="•"/>
            </a:pPr>
            <a:r>
              <a:rPr lang="en-US" dirty="0" smtClean="0"/>
              <a:t>Prolonged environmental exposure resulting in: </a:t>
            </a:r>
          </a:p>
          <a:p>
            <a:pPr marL="1085850" lvl="2" indent="-171450">
              <a:spcBef>
                <a:spcPct val="0"/>
              </a:spcBef>
              <a:buFont typeface="Wingdings" pitchFamily="2" charset="2"/>
              <a:buChar char="q"/>
            </a:pPr>
            <a:r>
              <a:rPr lang="en-US" dirty="0" smtClean="0"/>
              <a:t>Hypothermia</a:t>
            </a:r>
          </a:p>
          <a:p>
            <a:pPr marL="1085850" lvl="2" indent="-171450">
              <a:spcBef>
                <a:spcPct val="0"/>
              </a:spcBef>
              <a:buFont typeface="Wingdings" pitchFamily="2" charset="2"/>
              <a:buChar char="q"/>
            </a:pPr>
            <a:r>
              <a:rPr lang="en-US" dirty="0" smtClean="0"/>
              <a:t>Hyperthermia</a:t>
            </a:r>
          </a:p>
          <a:p>
            <a:pPr marL="1085850" lvl="2" indent="-171450">
              <a:spcBef>
                <a:spcPct val="0"/>
              </a:spcBef>
              <a:buFont typeface="Wingdings" pitchFamily="2" charset="2"/>
              <a:buChar char="q"/>
            </a:pPr>
            <a:r>
              <a:rPr lang="en-US" dirty="0" smtClean="0"/>
              <a:t>Dehydration</a:t>
            </a:r>
          </a:p>
          <a:p>
            <a:pPr marL="1085850" lvl="2" indent="-171450">
              <a:spcBef>
                <a:spcPct val="0"/>
              </a:spcBef>
              <a:buFont typeface="Wingdings" pitchFamily="2" charset="2"/>
              <a:buChar char="q"/>
            </a:pPr>
            <a:r>
              <a:rPr lang="en-US" dirty="0" smtClean="0"/>
              <a:t>Complex wound infections</a:t>
            </a:r>
          </a:p>
          <a:p>
            <a:pPr marL="1085850" lvl="2" indent="-171450">
              <a:spcBef>
                <a:spcPct val="0"/>
              </a:spcBef>
              <a:buFont typeface="Wingdings" pitchFamily="2" charset="2"/>
              <a:buChar char="q"/>
            </a:pPr>
            <a:r>
              <a:rPr lang="en-US" dirty="0" smtClean="0"/>
              <a:t>Waterborne illnesses</a:t>
            </a:r>
          </a:p>
          <a:p>
            <a:pPr marL="1085850" lvl="2" indent="-171450">
              <a:spcBef>
                <a:spcPct val="0"/>
              </a:spcBef>
              <a:buFont typeface="Wingdings" pitchFamily="2" charset="2"/>
              <a:buChar char="q"/>
            </a:pPr>
            <a:r>
              <a:rPr lang="en-US" dirty="0" smtClean="0"/>
              <a:t>Vector-borne illness </a:t>
            </a:r>
          </a:p>
          <a:p>
            <a:pPr marL="1085850" lvl="2" indent="-171450">
              <a:spcBef>
                <a:spcPct val="0"/>
              </a:spcBef>
              <a:buFont typeface="Wingdings" pitchFamily="2" charset="2"/>
              <a:buChar char="q"/>
            </a:pPr>
            <a:r>
              <a:rPr lang="en-US" dirty="0" smtClean="0"/>
              <a:t>Skin rashes</a:t>
            </a:r>
          </a:p>
          <a:p>
            <a:pPr marL="1085850" lvl="2" indent="-171450">
              <a:spcBef>
                <a:spcPct val="0"/>
              </a:spcBef>
              <a:buFont typeface="Wingdings" pitchFamily="2" charset="2"/>
              <a:buChar char="q"/>
            </a:pPr>
            <a:r>
              <a:rPr lang="en-US" dirty="0" smtClean="0"/>
              <a:t>Environmental toxins from spilled containers and substances </a:t>
            </a:r>
          </a:p>
          <a:p>
            <a:pPr>
              <a:spcBef>
                <a:spcPct val="0"/>
              </a:spcBef>
            </a:pPr>
            <a:endParaRPr lang="en-US" dirty="0" smtClean="0"/>
          </a:p>
          <a:p>
            <a:pPr>
              <a:spcBef>
                <a:spcPct val="0"/>
              </a:spcBef>
              <a:buFontTx/>
              <a:buNone/>
            </a:pPr>
            <a:r>
              <a:rPr lang="en-US" dirty="0" smtClean="0"/>
              <a:t>The establishment of the “Katrina Clinics” at the Houston Astrodome and the Dallas Convention Center Medical Unit after Hurricane Katrina is an example of large medical sheltering operations undertaken in US history. In the Houston Astrodome more than 25,000 evacuees were sheltered and more than 15,000 clinical patient encounters occurred. The Dallas Convention Center Medical Unit provided 10,367 emergent or urgent care visits.</a:t>
            </a:r>
          </a:p>
          <a:p>
            <a:pPr>
              <a:spcBef>
                <a:spcPct val="0"/>
              </a:spcBef>
            </a:pP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B211F2-C640-4461-97C9-DE8B9E017EBD}"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800" dirty="0" smtClean="0"/>
              <a:t>Experience from Hurricane Katrina in 2005 led to numerous instances of separation of children from their families. It is vital that tracking systems be implemented as early as possible to facilitate family reunification. Establishment of family support and information centers staffed by trained social service workers may be very helpful in achieving early reunification.</a:t>
            </a:r>
          </a:p>
          <a:p>
            <a:pPr>
              <a:lnSpc>
                <a:spcPct val="80000"/>
              </a:lnSpc>
            </a:pPr>
            <a:endParaRPr lang="en-US" sz="800" dirty="0" smtClean="0"/>
          </a:p>
          <a:p>
            <a:pPr>
              <a:lnSpc>
                <a:spcPct val="80000"/>
              </a:lnSpc>
            </a:pPr>
            <a:r>
              <a:rPr lang="en-US" sz="800" dirty="0" smtClean="0"/>
              <a:t>Experience from Hurricane Andrew in 1992 demonstrated numerous instances of hydrocarbon and bleach poisoning of children as these substances are commonly used to boil or decontaminate drinking water before ingestion. Such poisonings should be anticipated whenever the local supply of potable water becomes disrupted for an extended length of time.</a:t>
            </a:r>
          </a:p>
          <a:p>
            <a:pPr>
              <a:lnSpc>
                <a:spcPct val="80000"/>
              </a:lnSpc>
            </a:pPr>
            <a:endParaRPr lang="en-US" sz="800" dirty="0" smtClean="0"/>
          </a:p>
          <a:p>
            <a:pPr>
              <a:lnSpc>
                <a:spcPct val="80000"/>
              </a:lnSpc>
            </a:pPr>
            <a:r>
              <a:rPr lang="en-US" sz="800" dirty="0" smtClean="0"/>
              <a:t>Institutionalized patients pose numerous challenges to emergency providers. Evacuation is typically difficult and prolonged, while just-in-time inventories of foodstuffs and medications at an isolated facility may become rapidly depleted. As a result, chronic illnesses may be left untreated, causing significant, sometimes rapid, deterioration in the health of the patient.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smtClean="0"/>
              <a:t>Tornadoes are a common occurrence throughout the US. The historically referenced “tornado alley” that runs vertically in the Midwest seems to be an expanding area and is currently being redefined. Tornadoes are not only common in event occurrence, but often common in that many occur at nearly the same time, some staggering in numbers and related destruction, as shown in these recent examples: </a:t>
            </a:r>
          </a:p>
          <a:p>
            <a:pPr>
              <a:spcBef>
                <a:spcPct val="0"/>
              </a:spcBef>
            </a:pPr>
            <a:endParaRPr lang="en-US" dirty="0" smtClean="0"/>
          </a:p>
          <a:p>
            <a:pPr>
              <a:spcBef>
                <a:spcPct val="0"/>
              </a:spcBef>
              <a:buFontTx/>
              <a:buChar char="•"/>
            </a:pPr>
            <a:r>
              <a:rPr lang="en-US" dirty="0" smtClean="0">
                <a:latin typeface="Times New Roman" pitchFamily="18" charset="0"/>
                <a:cs typeface="Times New Roman" pitchFamily="18" charset="0"/>
              </a:rPr>
              <a:t> On April 28, 2011, the NWS estimated 150 tornadoes tore across six southern states, resulting in more than 290 deaths and likely more than 1700 injuries.  </a:t>
            </a:r>
          </a:p>
          <a:p>
            <a:pPr>
              <a:spcBef>
                <a:spcPct val="0"/>
              </a:spcBef>
            </a:pPr>
            <a:endParaRPr lang="en-US" dirty="0" smtClean="0">
              <a:latin typeface="Times New Roman" pitchFamily="18" charset="0"/>
              <a:cs typeface="Times New Roman" pitchFamily="18" charset="0"/>
            </a:endParaRPr>
          </a:p>
          <a:p>
            <a:pPr>
              <a:spcBef>
                <a:spcPct val="0"/>
              </a:spcBef>
              <a:buFontTx/>
              <a:buChar char="•"/>
            </a:pPr>
            <a:r>
              <a:rPr lang="en-US" dirty="0" smtClean="0">
                <a:latin typeface="Times New Roman" pitchFamily="18" charset="0"/>
                <a:cs typeface="Times New Roman" pitchFamily="18" charset="0"/>
              </a:rPr>
              <a:t> On May 22, 2011, another series of tornadoes hit the Midwest, the largest of which struck the town of Joplin, Missouri.</a:t>
            </a:r>
            <a:r>
              <a:rPr lang="en-US" dirty="0" smtClean="0"/>
              <a:t> The tornado caused more deaths and an estimated $3 billion in damage.</a:t>
            </a:r>
            <a:r>
              <a:rPr lang="en-US" dirty="0" smtClean="0">
                <a:latin typeface="Times New Roman" pitchFamily="18" charset="0"/>
                <a:cs typeface="Times New Roman" pitchFamily="18" charset="0"/>
              </a:rPr>
              <a:t> </a:t>
            </a:r>
          </a:p>
          <a:p>
            <a:pPr>
              <a:spcBef>
                <a:spcPct val="0"/>
              </a:spcBef>
            </a:pPr>
            <a:endParaRPr lang="en-US" dirty="0" smtClean="0">
              <a:latin typeface="Times New Roman" pitchFamily="18" charset="0"/>
              <a:cs typeface="Times New Roman" pitchFamily="18" charset="0"/>
            </a:endParaRPr>
          </a:p>
          <a:p>
            <a:pPr>
              <a:spcBef>
                <a:spcPct val="0"/>
              </a:spcBef>
              <a:buFontTx/>
              <a:buChar char="•"/>
            </a:pPr>
            <a:r>
              <a:rPr lang="en-US" dirty="0" smtClean="0">
                <a:latin typeface="Times New Roman" pitchFamily="18" charset="0"/>
                <a:cs typeface="Times New Roman" pitchFamily="18" charset="0"/>
              </a:rPr>
              <a:t> During the weekend of  April 14 and 15, 2012, an estimated 100+ tornadoes occurred throughout much of the Midwest, resulting in widespread destruction but very fortunately only a few deaths, largely due to the mostly rural, sparsely populated locations impacted.</a:t>
            </a:r>
          </a:p>
          <a:p>
            <a:pPr>
              <a:spcBef>
                <a:spcPct val="0"/>
              </a:spcBef>
            </a:pPr>
            <a:endParaRPr lang="en-US"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FEEEA4-E953-4370-959E-D4AF3123D877}" type="slidenum">
              <a:rPr lang="en-US">
                <a:cs typeface="Arial" charset="0"/>
              </a:rPr>
              <a:pPr fontAlgn="base">
                <a:spcBef>
                  <a:spcPct val="0"/>
                </a:spcBef>
                <a:spcAft>
                  <a:spcPct val="0"/>
                </a:spcAft>
              </a:pPr>
              <a:t>21</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20000"/>
          </a:bodyPr>
          <a:lstStyle/>
          <a:p>
            <a:pPr>
              <a:spcBef>
                <a:spcPct val="0"/>
              </a:spcBef>
              <a:buFontTx/>
              <a:buNone/>
            </a:pPr>
            <a:r>
              <a:rPr lang="en-US" dirty="0" smtClean="0"/>
              <a:t> It is important to use an all-hazards approach. Natural disasters often are complicated scenes involving many hazards and scenarios including structural collapse, chemical spills, fire, explosion, and infectious and communicable disease risks.  To be truly “ready” for a natural disaster demands an all-hazards preparedness approach.  </a:t>
            </a:r>
          </a:p>
          <a:p>
            <a:pPr>
              <a:spcBef>
                <a:spcPct val="0"/>
              </a:spcBef>
              <a:buFontTx/>
              <a:buNone/>
            </a:pPr>
            <a:endParaRPr lang="en-US" dirty="0" smtClean="0"/>
          </a:p>
          <a:p>
            <a:pPr>
              <a:spcBef>
                <a:spcPct val="0"/>
              </a:spcBef>
              <a:buFontTx/>
              <a:buNone/>
            </a:pPr>
            <a:r>
              <a:rPr lang="en-US" dirty="0" smtClean="0"/>
              <a:t> Multiple disasters may occur (ie, aftershocks following an earthquake, or subsequent tornadoes in the same area, flooding following hurricane or excessive rainfall, etc, as well as human systems failures)</a:t>
            </a:r>
          </a:p>
          <a:p>
            <a:pPr>
              <a:spcBef>
                <a:spcPct val="0"/>
              </a:spcBef>
              <a:buFontTx/>
              <a:buNone/>
            </a:pPr>
            <a:endParaRPr lang="en-US" dirty="0" smtClean="0"/>
          </a:p>
          <a:p>
            <a:pPr>
              <a:spcBef>
                <a:spcPct val="0"/>
              </a:spcBef>
              <a:buFontTx/>
              <a:buNone/>
            </a:pPr>
            <a:r>
              <a:rPr lang="en-US" dirty="0" smtClean="0"/>
              <a:t> After a natural disaster, additional disasters from human system failures often occur, such as in the following examples:</a:t>
            </a:r>
          </a:p>
          <a:p>
            <a:pPr>
              <a:spcBef>
                <a:spcPct val="0"/>
              </a:spcBef>
              <a:buFontTx/>
              <a:buNone/>
            </a:pPr>
            <a:endParaRPr lang="en-US" dirty="0" smtClean="0"/>
          </a:p>
          <a:p>
            <a:pPr marL="628650" lvl="1" indent="-171450">
              <a:spcBef>
                <a:spcPct val="0"/>
              </a:spcBef>
              <a:buFontTx/>
              <a:buChar char="•"/>
            </a:pPr>
            <a:r>
              <a:rPr lang="en-US" dirty="0" smtClean="0"/>
              <a:t>Levee failure: widespread flooding (Hurricane Katrina, 2005)</a:t>
            </a:r>
          </a:p>
          <a:p>
            <a:pPr marL="628650" lvl="1" indent="-171450">
              <a:spcBef>
                <a:spcPct val="0"/>
              </a:spcBef>
              <a:buFontTx/>
              <a:buChar char="•"/>
            </a:pPr>
            <a:r>
              <a:rPr lang="en-US" dirty="0" smtClean="0"/>
              <a:t>Industrial damage: contamination, fire, explosion, etc (Japan tsunami 2011 with the Fukushima Daini nuclear power plant catastrophe)</a:t>
            </a:r>
          </a:p>
          <a:p>
            <a:pPr marL="628650" lvl="1" indent="-171450">
              <a:spcBef>
                <a:spcPct val="0"/>
              </a:spcBef>
              <a:buFontTx/>
              <a:buChar char="•"/>
            </a:pPr>
            <a:r>
              <a:rPr lang="en-US" dirty="0" smtClean="0"/>
              <a:t>Evacuation: vehicle/aircraft accidents (Hurricane Rita, 2005, commercial bus fire outside of Dallas during the evacuation process, killing more than 20 people)</a:t>
            </a:r>
          </a:p>
          <a:p>
            <a:pPr>
              <a:spcBef>
                <a:spcPct val="0"/>
              </a:spcBef>
            </a:pPr>
            <a:endParaRPr lang="en-US" dirty="0" smtClean="0"/>
          </a:p>
          <a:p>
            <a:pPr>
              <a:spcBef>
                <a:spcPct val="0"/>
              </a:spcBef>
            </a:pPr>
            <a:r>
              <a:rPr lang="en-US" dirty="0" smtClean="0"/>
              <a:t>IMAGES --</a:t>
            </a:r>
          </a:p>
          <a:p>
            <a:pPr>
              <a:spcBef>
                <a:spcPct val="0"/>
              </a:spcBef>
            </a:pPr>
            <a:endParaRPr lang="en-US" dirty="0" smtClean="0"/>
          </a:p>
          <a:p>
            <a:pPr>
              <a:spcBef>
                <a:spcPct val="0"/>
              </a:spcBef>
              <a:buFontTx/>
              <a:buNone/>
            </a:pPr>
            <a:r>
              <a:rPr lang="en-US" dirty="0" smtClean="0"/>
              <a:t>Top Left: New Orleans, LA, September 9, 2005: A Blackhawk helicopter loads sand bags into areas where the levee has broken and is flooding neighborhoods throughout the area as a result of Hurricane Katrina. Jocelyn Augustino/FEMA.</a:t>
            </a:r>
          </a:p>
          <a:p>
            <a:pPr>
              <a:spcBef>
                <a:spcPct val="0"/>
              </a:spcBef>
              <a:buFontTx/>
              <a:buNone/>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Bottom Left: Bus explosion and fire that killed more than 20 people near Dallas during Hurricane Rita in September 2005 during the transportation of nursing home residents from Houston. </a:t>
            </a:r>
            <a:r>
              <a:rPr lang="en-US" sz="1200" kern="1200" dirty="0" smtClean="0">
                <a:solidFill>
                  <a:schemeClr val="tx1"/>
                </a:solidFill>
                <a:latin typeface="+mn-lt"/>
                <a:ea typeface="+mn-ea"/>
                <a:cs typeface="+mn-cs"/>
              </a:rPr>
              <a:t>From an MSNBC article from the Associated Press, September 24, 2005; photo by Matt Slocum.  </a:t>
            </a:r>
          </a:p>
          <a:p>
            <a:pPr>
              <a:spcBef>
                <a:spcPct val="0"/>
              </a:spcBef>
              <a:buFontTx/>
              <a:buNone/>
            </a:pPr>
            <a:endParaRPr lang="en-US" dirty="0" smtClean="0"/>
          </a:p>
          <a:p>
            <a:pPr>
              <a:spcBef>
                <a:spcPct val="0"/>
              </a:spcBef>
              <a:buFontTx/>
              <a:buNone/>
            </a:pPr>
            <a:r>
              <a:rPr lang="en-US" dirty="0" smtClean="0"/>
              <a:t>Right: Explosions occurring at Fukushima nuclear power plant, Japan, 2011. http://static.guim.co.uk/sys-images/Guardian/Pix/pictures/2011/3/14/1300106679419/Explosion-at-Japans-Fukus-007.jpg. </a:t>
            </a:r>
          </a:p>
          <a:p>
            <a:pPr>
              <a:spcBef>
                <a:spcPct val="0"/>
              </a:spcBef>
              <a:buFontTx/>
              <a:buNone/>
            </a:pPr>
            <a:endParaRPr lang="en-US" dirty="0" smtClean="0"/>
          </a:p>
          <a:p>
            <a:pPr>
              <a:spcBef>
                <a:spcPct val="0"/>
              </a:spcBef>
              <a:buFontTx/>
              <a:buChar char="•"/>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DDB3E1-DBD3-4B3C-8255-8065AB291B2D}"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70000" lnSpcReduction="20000"/>
          </a:bodyPr>
          <a:lstStyle/>
          <a:p>
            <a:pPr>
              <a:spcBef>
                <a:spcPct val="0"/>
              </a:spcBef>
              <a:buFontTx/>
              <a:buNone/>
            </a:pPr>
            <a:r>
              <a:rPr lang="en-US" dirty="0" smtClean="0"/>
              <a:t>The mainstays of both prevention and mitigation related to tornadoes is appropriate warning followed by immediate safe sheltering.</a:t>
            </a:r>
          </a:p>
          <a:p>
            <a:pPr>
              <a:spcBef>
                <a:spcPct val="0"/>
              </a:spcBef>
              <a:buFontTx/>
              <a:buNone/>
            </a:pPr>
            <a:endParaRPr lang="en-US" dirty="0" smtClean="0"/>
          </a:p>
          <a:p>
            <a:pPr>
              <a:spcBef>
                <a:spcPct val="0"/>
              </a:spcBef>
              <a:buFontTx/>
              <a:buNone/>
            </a:pPr>
            <a:r>
              <a:rPr lang="en-US" dirty="0" smtClean="0">
                <a:cs typeface="Times New Roman" pitchFamily="18" charset="0"/>
              </a:rPr>
              <a:t>Most tornadoes are preceded by severe thunderstorm warnings or watches, and the presence of such conditions should be a concern for possible tornadoes even before official warnings are issued.  </a:t>
            </a:r>
            <a:endParaRPr lang="en-US" dirty="0" smtClean="0"/>
          </a:p>
          <a:p>
            <a:pPr>
              <a:spcBef>
                <a:spcPct val="0"/>
              </a:spcBef>
              <a:buFontTx/>
              <a:buNone/>
            </a:pPr>
            <a:endParaRPr lang="en-US" dirty="0" smtClean="0"/>
          </a:p>
          <a:p>
            <a:pPr>
              <a:spcBef>
                <a:spcPct val="0"/>
              </a:spcBef>
              <a:buFontTx/>
              <a:buNone/>
            </a:pPr>
            <a:r>
              <a:rPr lang="en-US" dirty="0" smtClean="0"/>
              <a:t>Warning systems are most effective in preventing injuries if activated at least 20 minutes before the tornado strike.</a:t>
            </a:r>
          </a:p>
          <a:p>
            <a:pPr>
              <a:spcBef>
                <a:spcPct val="0"/>
              </a:spcBef>
              <a:buFontTx/>
              <a:buNone/>
            </a:pPr>
            <a:endParaRPr lang="en-US" dirty="0" smtClean="0"/>
          </a:p>
          <a:p>
            <a:pPr>
              <a:spcBef>
                <a:spcPct val="0"/>
              </a:spcBef>
              <a:buFontTx/>
              <a:buNone/>
            </a:pPr>
            <a:r>
              <a:rPr lang="en-US" sz="2400" i="1" dirty="0" smtClean="0">
                <a:cs typeface="Times New Roman" pitchFamily="18" charset="0"/>
              </a:rPr>
              <a:t>Tornado watch</a:t>
            </a:r>
            <a:r>
              <a:rPr lang="en-US" sz="2400" dirty="0" smtClean="0">
                <a:cs typeface="Times New Roman" pitchFamily="18" charset="0"/>
              </a:rPr>
              <a:t> means that a tornado is possible: remain alert for storms.</a:t>
            </a:r>
          </a:p>
          <a:p>
            <a:pPr>
              <a:spcBef>
                <a:spcPct val="0"/>
              </a:spcBef>
              <a:buFontTx/>
              <a:buNone/>
            </a:pPr>
            <a:endParaRPr lang="en-US" sz="2400" dirty="0" smtClean="0">
              <a:cs typeface="Times New Roman" pitchFamily="18" charset="0"/>
            </a:endParaRPr>
          </a:p>
          <a:p>
            <a:pPr>
              <a:spcBef>
                <a:spcPct val="0"/>
              </a:spcBef>
              <a:buFontTx/>
              <a:buNone/>
            </a:pPr>
            <a:r>
              <a:rPr lang="en-US" sz="2400" i="1" dirty="0" smtClean="0">
                <a:cs typeface="Times New Roman" pitchFamily="18" charset="0"/>
              </a:rPr>
              <a:t>Tornado warning</a:t>
            </a:r>
            <a:r>
              <a:rPr lang="en-US" sz="2400" dirty="0" smtClean="0">
                <a:cs typeface="Times New Roman" pitchFamily="18" charset="0"/>
              </a:rPr>
              <a:t> means that a tornado has been sighted or seen on weather radar: take shelter immediately.</a:t>
            </a:r>
          </a:p>
          <a:p>
            <a:pPr>
              <a:spcBef>
                <a:spcPct val="0"/>
              </a:spcBef>
              <a:buFontTx/>
              <a:buNone/>
            </a:pPr>
            <a:endParaRPr lang="en-US" sz="2400" dirty="0" smtClean="0">
              <a:cs typeface="Times New Roman" pitchFamily="18" charset="0"/>
            </a:endParaRPr>
          </a:p>
          <a:p>
            <a:pPr>
              <a:spcBef>
                <a:spcPct val="0"/>
              </a:spcBef>
              <a:buFontTx/>
              <a:buNone/>
            </a:pPr>
            <a:r>
              <a:rPr lang="en-US" sz="2400" dirty="0" smtClean="0">
                <a:cs typeface="Times New Roman" pitchFamily="18" charset="0"/>
              </a:rPr>
              <a:t>The National Weather Service (NWS), in addition to tracking and warning of threatening conditions, assesses probable strength based primarily on anticipated wind speeds. Tables and detailed descriptions of these can be reviewed in the </a:t>
            </a:r>
            <a:r>
              <a:rPr lang="en-US" sz="2400" i="1" dirty="0" smtClean="0">
                <a:cs typeface="Times New Roman" pitchFamily="18" charset="0"/>
              </a:rPr>
              <a:t>BDLS 3.0 Course Manual </a:t>
            </a:r>
            <a:r>
              <a:rPr lang="en-US" sz="2400" dirty="0" smtClean="0">
                <a:cs typeface="Times New Roman" pitchFamily="18" charset="0"/>
              </a:rPr>
              <a:t>(pp 10-28) as well as at the National Weather Service and related websites.</a:t>
            </a:r>
          </a:p>
          <a:p>
            <a:pPr>
              <a:spcBef>
                <a:spcPct val="0"/>
              </a:spcBef>
              <a:buFontTx/>
              <a:buNone/>
            </a:pPr>
            <a:endParaRPr lang="en-US" sz="2400" dirty="0" smtClean="0">
              <a:cs typeface="Times New Roman" pitchFamily="18" charset="0"/>
            </a:endParaRPr>
          </a:p>
          <a:p>
            <a:r>
              <a:rPr lang="en-US" sz="1200" kern="1200" smtClean="0">
                <a:solidFill>
                  <a:schemeClr val="tx1"/>
                </a:solidFill>
                <a:latin typeface="+mn-lt"/>
                <a:ea typeface="+mn-ea"/>
                <a:cs typeface="+mn-cs"/>
              </a:rPr>
              <a:t>NOAA </a:t>
            </a:r>
            <a:r>
              <a:rPr lang="en-US" sz="1200" kern="1200" dirty="0" smtClean="0">
                <a:solidFill>
                  <a:schemeClr val="tx1"/>
                </a:solidFill>
                <a:latin typeface="+mn-lt"/>
                <a:ea typeface="+mn-ea"/>
                <a:cs typeface="+mn-cs"/>
              </a:rPr>
              <a:t>Weather Radio (NWR) is a nationwide network of radio stations broadcasting continuous weather information directly from the nearest National Weather Service. More information can be found at </a:t>
            </a:r>
            <a:r>
              <a:rPr lang="en-US" sz="1200" u="sng" kern="1200" dirty="0" smtClean="0">
                <a:solidFill>
                  <a:schemeClr val="tx1"/>
                </a:solidFill>
                <a:latin typeface="+mn-lt"/>
                <a:ea typeface="+mn-ea"/>
                <a:cs typeface="+mn-cs"/>
              </a:rPr>
              <a:t>www.nws.noaa.gov/nwr/.</a:t>
            </a:r>
            <a:endParaRPr lang="en-US" sz="2400" dirty="0" smtClean="0">
              <a:cs typeface="Times New Roman" pitchFamily="18"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C63ED3-1192-4523-8B5C-8811941CDF97}" type="slidenum">
              <a:rPr lang="en-US">
                <a:cs typeface="Arial" charset="0"/>
              </a:rPr>
              <a:pPr fontAlgn="base">
                <a:spcBef>
                  <a:spcPct val="0"/>
                </a:spcBef>
                <a:spcAft>
                  <a:spcPct val="0"/>
                </a:spcAft>
              </a:pPr>
              <a:t>22</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The mainstays for tornado prevention and mitigation are a timely appropriate warning followed by immediate safe shelter access, as noted on the previous slide.  </a:t>
            </a:r>
          </a:p>
          <a:p>
            <a:pPr>
              <a:spcBef>
                <a:spcPct val="0"/>
              </a:spcBef>
              <a:buFontTx/>
              <a:buNone/>
            </a:pPr>
            <a:endParaRPr lang="en-US" dirty="0" smtClean="0"/>
          </a:p>
          <a:p>
            <a:pPr>
              <a:spcBef>
                <a:spcPct val="0"/>
              </a:spcBef>
              <a:buFontTx/>
              <a:buNone/>
            </a:pPr>
            <a:r>
              <a:rPr lang="en-US" dirty="0" smtClean="0"/>
              <a:t>This list of items outlines key aspects in safe and proper sheltering from an impending tornado strike.  </a:t>
            </a:r>
          </a:p>
          <a:p>
            <a:pPr>
              <a:spcBef>
                <a:spcPct val="0"/>
              </a:spcBef>
            </a:pPr>
            <a:endParaRPr lang="en-US" dirty="0" smtClean="0"/>
          </a:p>
          <a:p>
            <a:pPr>
              <a:spcBef>
                <a:spcPct val="0"/>
              </a:spcBef>
            </a:pPr>
            <a:r>
              <a:rPr lang="en-US" dirty="0" smtClean="0"/>
              <a:t>IMAGE -- Jackson, TN, May 28, 2003:  A shelter built with funds from a Small Business Administration loan after the 1999 tornadoes stood strong as homes were destroyed in a community near Jackson, Tennessee. Mark Wolfe/FEMA.</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BD244-F8A9-4189-816C-0B40D9EFB8C8}" type="slidenum">
              <a:rPr lang="en-US">
                <a:cs typeface="Arial" charset="0"/>
              </a:rPr>
              <a:pPr fontAlgn="base">
                <a:spcBef>
                  <a:spcPct val="0"/>
                </a:spcBef>
                <a:spcAft>
                  <a:spcPct val="0"/>
                </a:spcAft>
              </a:pPr>
              <a:t>23</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Tornadoes produce tremendous forceful winds and flying debris, causing traumatic injuries.</a:t>
            </a:r>
          </a:p>
          <a:p>
            <a:pPr>
              <a:spcBef>
                <a:spcPct val="0"/>
              </a:spcBef>
              <a:buFontTx/>
              <a:buNone/>
            </a:pPr>
            <a:endParaRPr lang="en-US" dirty="0" smtClean="0"/>
          </a:p>
          <a:p>
            <a:pPr>
              <a:spcBef>
                <a:spcPct val="0"/>
              </a:spcBef>
              <a:buFontTx/>
              <a:buNone/>
            </a:pPr>
            <a:r>
              <a:rPr lang="en-US" dirty="0" smtClean="0"/>
              <a:t>In addition to the multitude of traumatic injuries, complex multisystem injuries should be expected, such as: </a:t>
            </a:r>
          </a:p>
          <a:p>
            <a:pPr>
              <a:spcBef>
                <a:spcPct val="0"/>
              </a:spcBef>
              <a:buFontTx/>
              <a:buChar char="•"/>
            </a:pPr>
            <a:endParaRPr lang="en-US" dirty="0" smtClean="0"/>
          </a:p>
          <a:p>
            <a:pPr marL="628650" lvl="1" indent="-171450">
              <a:spcBef>
                <a:spcPct val="0"/>
              </a:spcBef>
              <a:buFontTx/>
              <a:buChar char="•"/>
            </a:pPr>
            <a:r>
              <a:rPr lang="en-US" dirty="0" smtClean="0"/>
              <a:t>Burns from ensuing fires</a:t>
            </a:r>
          </a:p>
          <a:p>
            <a:pPr marL="628650" lvl="1" indent="-171450">
              <a:spcBef>
                <a:spcPct val="0"/>
              </a:spcBef>
              <a:buFontTx/>
              <a:buChar char="•"/>
            </a:pPr>
            <a:r>
              <a:rPr lang="en-US" dirty="0" smtClean="0"/>
              <a:t>Electrocution from downed power lines</a:t>
            </a:r>
          </a:p>
          <a:p>
            <a:pPr marL="628650" lvl="1" indent="-171450">
              <a:spcBef>
                <a:spcPct val="0"/>
              </a:spcBef>
              <a:buFontTx/>
              <a:buChar char="•"/>
            </a:pPr>
            <a:r>
              <a:rPr lang="en-US" dirty="0" smtClean="0"/>
              <a:t>Blast injuries from exploding natural gas leaks</a:t>
            </a:r>
          </a:p>
          <a:p>
            <a:pPr>
              <a:spcBef>
                <a:spcPct val="0"/>
              </a:spcBef>
            </a:pPr>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52FFB-F7A2-4E54-8210-43E8B889F63E}" type="slidenum">
              <a:rPr lang="en-US">
                <a:cs typeface="Arial" charset="0"/>
              </a:rPr>
              <a:pPr fontAlgn="base">
                <a:spcBef>
                  <a:spcPct val="0"/>
                </a:spcBef>
                <a:spcAft>
                  <a:spcPct val="0"/>
                </a:spcAft>
              </a:pPr>
              <a:t>24</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Volcanoes are located throughout the world, including the US.  </a:t>
            </a:r>
          </a:p>
          <a:p>
            <a:pPr>
              <a:spcBef>
                <a:spcPct val="0"/>
              </a:spcBef>
              <a:buFontTx/>
              <a:buNone/>
            </a:pPr>
            <a:endParaRPr lang="en-US" dirty="0" smtClean="0"/>
          </a:p>
          <a:p>
            <a:pPr>
              <a:spcBef>
                <a:spcPct val="0"/>
              </a:spcBef>
              <a:buFontTx/>
              <a:buNone/>
            </a:pPr>
            <a:r>
              <a:rPr lang="en-US" dirty="0" smtClean="0"/>
              <a:t>More that one-half of the most active are located in a near-circular region of the Pacific Ocean known as the “Ring of Fire.”</a:t>
            </a:r>
          </a:p>
          <a:p>
            <a:pPr>
              <a:spcBef>
                <a:spcPct val="0"/>
              </a:spcBef>
              <a:buFontTx/>
              <a:buNone/>
            </a:pPr>
            <a:endParaRPr lang="en-US" dirty="0" smtClean="0"/>
          </a:p>
          <a:p>
            <a:pPr>
              <a:spcBef>
                <a:spcPct val="0"/>
              </a:spcBef>
              <a:buFontTx/>
              <a:buNone/>
            </a:pPr>
            <a:r>
              <a:rPr lang="en-US" dirty="0" err="1" smtClean="0"/>
              <a:t>Pyroclastic</a:t>
            </a:r>
            <a:r>
              <a:rPr lang="en-US" dirty="0" smtClean="0"/>
              <a:t> flows and mudslides are the most common direct cause of death associated with volcanic eruption. </a:t>
            </a:r>
            <a:r>
              <a:rPr lang="en-US" dirty="0" smtClean="0">
                <a:cs typeface="Times New Roman" pitchFamily="18" charset="0"/>
              </a:rPr>
              <a:t>Pyroclastic flows are mixtures of gas, ash, pumice, and rocks, and cause injury and death from intense heat and asphyxiation. Mudslides and debris flows, known as </a:t>
            </a:r>
            <a:r>
              <a:rPr lang="en-US" i="1" dirty="0" smtClean="0">
                <a:cs typeface="Times New Roman" pitchFamily="18" charset="0"/>
              </a:rPr>
              <a:t>lahars</a:t>
            </a:r>
            <a:r>
              <a:rPr lang="en-US" dirty="0" smtClean="0">
                <a:cs typeface="Times New Roman" pitchFamily="18" charset="0"/>
              </a:rPr>
              <a:t>, are swift moving, hot, and deadly! </a:t>
            </a:r>
            <a:r>
              <a:rPr lang="en-US" dirty="0" smtClean="0"/>
              <a:t>In 1908, between 28,000 and 30,000 people were killed within minutes after the eruption of Mount Pelee, in Martinique, because of effects of pyroclastic flows.</a:t>
            </a:r>
          </a:p>
          <a:p>
            <a:pPr>
              <a:spcBef>
                <a:spcPct val="0"/>
              </a:spcBef>
              <a:buFontTx/>
              <a:buNone/>
            </a:pPr>
            <a:endParaRPr lang="en-US" dirty="0" smtClean="0"/>
          </a:p>
          <a:p>
            <a:pPr>
              <a:spcBef>
                <a:spcPct val="0"/>
              </a:spcBef>
              <a:buFontTx/>
              <a:buNone/>
            </a:pPr>
            <a:r>
              <a:rPr lang="en-US" dirty="0" smtClean="0"/>
              <a:t>The release of ash is one of the most significant hazards of volcanic eruptions. Mount Saint Helens, Washington, erupted violently in 1980, leading to the death of 60 people mostly from asphyxiation from ash exposure.</a:t>
            </a:r>
          </a:p>
          <a:p>
            <a:pPr>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IMAGE -- Lava advances through an orchard after an eruption of Mount Etna. US Navy and Marine Corps personnel are in the area in an attempt to stem the volcano's flow and minimize destruction to the town of Zafferana Etnea as part of Operation Hot Rock. The military personnel are using 8000-pound concrete blocks in an effort to divert the flow of lava away from the town. </a:t>
            </a:r>
            <a:r>
              <a:rPr lang="en-US" sz="1200" b="0" dirty="0" smtClean="0">
                <a:latin typeface="Calibri" pitchFamily="34" charset="0"/>
              </a:rPr>
              <a:t>U.S. Navy.</a:t>
            </a:r>
          </a:p>
          <a:p>
            <a:pPr>
              <a:spcBef>
                <a:spcPct val="0"/>
              </a:spcBef>
            </a:pPr>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0FF19-275E-4A07-AAEB-2E5A77FB8269}" type="slidenum">
              <a:rPr lang="en-US">
                <a:cs typeface="Arial" charset="0"/>
              </a:rPr>
              <a:pPr fontAlgn="base">
                <a:spcBef>
                  <a:spcPct val="0"/>
                </a:spcBef>
                <a:spcAft>
                  <a:spcPct val="0"/>
                </a:spcAft>
              </a:pPr>
              <a:t>25</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10000"/>
          </a:bodyPr>
          <a:lstStyle/>
          <a:p>
            <a:pPr>
              <a:spcBef>
                <a:spcPct val="0"/>
              </a:spcBef>
              <a:buFontTx/>
              <a:buNone/>
            </a:pPr>
            <a:r>
              <a:rPr lang="en-US" dirty="0" smtClean="0"/>
              <a:t>Warning systems vary worldwide. The USGS system in the United States is a four-tiered color-coded alert denoting watch and warning condition status.  </a:t>
            </a:r>
          </a:p>
          <a:p>
            <a:pPr>
              <a:spcBef>
                <a:spcPct val="0"/>
              </a:spcBef>
              <a:buFontTx/>
              <a:buNone/>
            </a:pPr>
            <a:endParaRPr lang="en-US" dirty="0" smtClean="0"/>
          </a:p>
          <a:p>
            <a:pPr>
              <a:spcBef>
                <a:spcPct val="0"/>
              </a:spcBef>
              <a:buFontTx/>
              <a:buNone/>
            </a:pPr>
            <a:r>
              <a:rPr lang="en-US" dirty="0" smtClean="0"/>
              <a:t>The growth of populations near and around volcanoes is a significant concern in regard to the safety and preparation of a now-larger threatened population.  </a:t>
            </a:r>
          </a:p>
          <a:p>
            <a:pPr>
              <a:spcBef>
                <a:spcPct val="0"/>
              </a:spcBef>
              <a:buFontTx/>
              <a:buNone/>
            </a:pPr>
            <a:endParaRPr lang="en-US" dirty="0" smtClean="0"/>
          </a:p>
          <a:p>
            <a:pPr>
              <a:spcBef>
                <a:spcPct val="0"/>
              </a:spcBef>
              <a:buFontTx/>
              <a:buNone/>
            </a:pPr>
            <a:r>
              <a:rPr lang="en-US" dirty="0" smtClean="0">
                <a:cs typeface="Times New Roman" pitchFamily="18" charset="0"/>
              </a:rPr>
              <a:t>Evacuation planning and early mobilization is key, as once eruption is occurring, escape becomes unrealistic with pyroclastic flow and lahars potentially reaching a speed greater than 60 mph.</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Darkness and large quantity of ash will complicate evacuation and response efforts alike. The darkness from ash can last for many days; depending on the quantity, it could even last for weeks. </a:t>
            </a:r>
            <a:r>
              <a:rPr lang="en-US" dirty="0" smtClean="0"/>
              <a:t>The ability to receive supplies may be hampered by the large amount of ash fall. Air filters in motor vehicles, electrical generators, and other critical machinery may quickly become clogged and inoperable. Building rooftops may be at high risk of collapse due to weight of accumulated ash. </a:t>
            </a:r>
          </a:p>
          <a:p>
            <a:pPr>
              <a:spcBef>
                <a:spcPct val="0"/>
              </a:spcBef>
              <a:buFontTx/>
              <a:buNone/>
            </a:pPr>
            <a:endParaRPr lang="en-US" dirty="0" smtClean="0"/>
          </a:p>
          <a:p>
            <a:pPr>
              <a:spcBef>
                <a:spcPct val="0"/>
              </a:spcBef>
              <a:buFontTx/>
              <a:buNone/>
            </a:pPr>
            <a:r>
              <a:rPr lang="en-US" dirty="0" smtClean="0"/>
              <a:t>The eruption of the Eyjafjallajokull Volcano in Iceland in 2010 caused air flights to and from the European continent be suspended because of ash clouds damaging aircraft engines.</a:t>
            </a:r>
          </a:p>
          <a:p>
            <a:pPr>
              <a:spcBef>
                <a:spcPct val="0"/>
              </a:spcBef>
              <a:buFontTx/>
              <a:buNone/>
            </a:pPr>
            <a:endParaRPr lang="en-US" dirty="0" smtClean="0"/>
          </a:p>
          <a:p>
            <a:pPr>
              <a:spcBef>
                <a:spcPct val="0"/>
              </a:spcBef>
              <a:buFontTx/>
              <a:buNone/>
            </a:pPr>
            <a:r>
              <a:rPr lang="en-US" dirty="0" smtClean="0">
                <a:cs typeface="Times New Roman" pitchFamily="18" charset="0"/>
              </a:rPr>
              <a:t>Long-term agricultural and environmental contamination may occur. For example, sulfur dioxide mixed with steam results in acid rain, contaminating agricultural lands and water.</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Plan for large-scale population displacement and sheltering for an extended period.</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Disrupted communications are to be expected in the impacted area and areas with ash-filled sky. </a:t>
            </a:r>
            <a:endParaRPr lang="en-US" dirty="0" smtClean="0"/>
          </a:p>
          <a:p>
            <a:pPr>
              <a:spcBef>
                <a:spcPct val="0"/>
              </a:spcBef>
            </a:pPr>
            <a:endParaRPr lang="en-US" dirty="0" smtClean="0"/>
          </a:p>
          <a:p>
            <a:pPr>
              <a:spcBef>
                <a:spcPct val="0"/>
              </a:spcBef>
            </a:pPr>
            <a:r>
              <a:rPr lang="en-US" dirty="0" smtClean="0"/>
              <a:t>IMAGE -- This graphic demonstrates a report of current alerts for US volcanoes that are regularly monitored. The US Geological Survey website (http://volcanoes.usgs.gov/activity/status.php) provides detailed descriptions of monitoring levels, sites, and informational bulletins.</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4B2BF-41A4-4E22-AF41-A33EA1EF2C88}" type="slidenum">
              <a:rPr lang="en-US">
                <a:cs typeface="Arial" charset="0"/>
              </a:rPr>
              <a:pPr fontAlgn="base">
                <a:spcBef>
                  <a:spcPct val="0"/>
                </a:spcBef>
                <a:spcAft>
                  <a:spcPct val="0"/>
                </a:spcAft>
              </a:pPr>
              <a:t>26</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cs typeface="Times New Roman" pitchFamily="18" charset="0"/>
              </a:rPr>
              <a:t>The most common direct causes of death are pyroclastic flows and mudslides. </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Asphyxiation and inhalation injuries are common causes of death and significant illness related to ash exposure.</a:t>
            </a:r>
            <a:endParaRPr lang="en-US" dirty="0"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E45C9-1815-470F-B311-2501BB3D2C81}" type="slidenum">
              <a:rPr lang="en-US">
                <a:cs typeface="Arial" charset="0"/>
              </a:rPr>
              <a:pPr fontAlgn="base">
                <a:spcBef>
                  <a:spcPct val="0"/>
                </a:spcBef>
                <a:spcAft>
                  <a:spcPct val="0"/>
                </a:spcAft>
              </a:pPr>
              <a:t>27</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defTabSz="914400">
              <a:spcBef>
                <a:spcPct val="0"/>
              </a:spcBef>
              <a:buFontTx/>
              <a:buNone/>
            </a:pPr>
            <a:r>
              <a:rPr lang="en-US" sz="2800" dirty="0" smtClean="0">
                <a:cs typeface="Times New Roman" pitchFamily="18" charset="0"/>
              </a:rPr>
              <a:t>Humans are the most common cause of wildfires. Wildfires often result</a:t>
            </a:r>
            <a:r>
              <a:rPr lang="en-US" sz="2400" dirty="0" smtClean="0">
                <a:cs typeface="Times New Roman" pitchFamily="18" charset="0"/>
              </a:rPr>
              <a:t> from faulty machinery, discarded cigarettes, improperly maintained/extinguished campfires, or intentional fire starting.</a:t>
            </a:r>
          </a:p>
          <a:p>
            <a:pPr defTabSz="914400">
              <a:spcBef>
                <a:spcPct val="0"/>
              </a:spcBef>
              <a:buFontTx/>
              <a:buNone/>
            </a:pPr>
            <a:r>
              <a:rPr lang="en-US" sz="2400" dirty="0" smtClean="0">
                <a:cs typeface="Times New Roman" pitchFamily="18" charset="0"/>
              </a:rPr>
              <a:t> </a:t>
            </a:r>
          </a:p>
          <a:p>
            <a:pPr defTabSz="914400">
              <a:spcBef>
                <a:spcPct val="0"/>
              </a:spcBef>
              <a:buFontTx/>
              <a:buNone/>
            </a:pPr>
            <a:r>
              <a:rPr lang="en-US" sz="2800" dirty="0" smtClean="0">
                <a:cs typeface="Times New Roman" pitchFamily="18" charset="0"/>
              </a:rPr>
              <a:t>Natural causes can result in wildfires and may be from a variety of sources such as </a:t>
            </a:r>
            <a:r>
              <a:rPr lang="en-US" sz="2400" dirty="0" smtClean="0">
                <a:cs typeface="Times New Roman" pitchFamily="18" charset="0"/>
              </a:rPr>
              <a:t>lighting strikes, volcanic activity, and coal steam fire.</a:t>
            </a:r>
          </a:p>
          <a:p>
            <a:pPr defTabSz="914400">
              <a:spcBef>
                <a:spcPct val="0"/>
              </a:spcBef>
              <a:buFontTx/>
              <a:buNone/>
            </a:pPr>
            <a:endParaRPr lang="en-US" sz="2400" dirty="0" smtClean="0">
              <a:cs typeface="Times New Roman" pitchFamily="18" charset="0"/>
            </a:endParaRPr>
          </a:p>
          <a:p>
            <a:pPr defTabSz="914400">
              <a:spcBef>
                <a:spcPct val="0"/>
              </a:spcBef>
              <a:buFontTx/>
              <a:buNone/>
            </a:pPr>
            <a:r>
              <a:rPr lang="en-US" dirty="0" smtClean="0">
                <a:latin typeface="Times New Roman" pitchFamily="18" charset="0"/>
                <a:cs typeface="Times New Roman" pitchFamily="18" charset="0"/>
              </a:rPr>
              <a:t>During the 2009 wildfire fire season, there were 78,792 individual fires in the United States. These consumed more than 5.9 million acres of land and cost billions of dollars.</a:t>
            </a:r>
          </a:p>
          <a:p>
            <a:pPr defTabSz="914400">
              <a:spcBef>
                <a:spcPct val="0"/>
              </a:spcBef>
            </a:pPr>
            <a:endParaRPr lang="en-US" dirty="0" smtClean="0">
              <a:latin typeface="Times New Roman" pitchFamily="18" charset="0"/>
              <a:cs typeface="Times New Roman" pitchFamily="18" charset="0"/>
            </a:endParaRPr>
          </a:p>
          <a:p>
            <a:pPr defTabSz="914400">
              <a:spcBef>
                <a:spcPct val="0"/>
              </a:spcBef>
            </a:pPr>
            <a:r>
              <a:rPr lang="en-US" dirty="0" smtClean="0">
                <a:latin typeface="Times New Roman" pitchFamily="18" charset="0"/>
                <a:cs typeface="Times New Roman" pitchFamily="18" charset="0"/>
              </a:rPr>
              <a:t>IMAGE -- </a:t>
            </a:r>
            <a:r>
              <a:rPr lang="en-US" dirty="0" smtClean="0"/>
              <a:t>Bastrop, TX, September 17, 2011: Residents shift through the remains of their home after a fire swept through the area in Bastrop, Texas. Patsy Lynch/FEMA;</a:t>
            </a:r>
          </a:p>
          <a:p>
            <a:pPr defTabSz="914400">
              <a:spcBef>
                <a:spcPct val="0"/>
              </a:spcBef>
            </a:pPr>
            <a:r>
              <a:rPr lang="en-US" dirty="0" smtClean="0"/>
              <a:t>http://www.fema.gov/photolibrary/photo_details.do?id=51840.</a:t>
            </a:r>
          </a:p>
          <a:p>
            <a:pPr defTabSz="914400">
              <a:spcBef>
                <a:spcPct val="0"/>
              </a:spcBef>
            </a:pPr>
            <a:endParaRPr lang="en-US" dirty="0" smtClean="0">
              <a:latin typeface="Times New Roman" pitchFamily="18" charset="0"/>
              <a:cs typeface="Times New Roman" pitchFamily="18" charset="0"/>
            </a:endParaRPr>
          </a:p>
          <a:p>
            <a:pPr defTabSz="914400">
              <a:spcBef>
                <a:spcPct val="0"/>
              </a:spcBef>
            </a:pPr>
            <a:endParaRPr lang="en-US" dirty="0" smtClean="0">
              <a:latin typeface="Times New Roman" pitchFamily="18" charset="0"/>
              <a:cs typeface="Times New Roman" pitchFamily="18" charset="0"/>
            </a:endParaRPr>
          </a:p>
          <a:p>
            <a:pPr defTabSz="914400">
              <a:spcBef>
                <a:spcPct val="0"/>
              </a:spcBef>
            </a:pPr>
            <a:endParaRPr lang="en-US" dirty="0" smtClean="0">
              <a:latin typeface="Times New Roman" pitchFamily="18" charset="0"/>
              <a:cs typeface="Times New Roman" pitchFamily="18" charset="0"/>
            </a:endParaRP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87FA74-F0B6-452A-A4EE-B57B8D0EEEAE}" type="slidenum">
              <a:rPr lang="en-US">
                <a:cs typeface="Arial" charset="0"/>
              </a:rPr>
              <a:pPr fontAlgn="base">
                <a:spcBef>
                  <a:spcPct val="0"/>
                </a:spcBef>
                <a:spcAft>
                  <a:spcPct val="0"/>
                </a:spcAft>
              </a:pPr>
              <a:t>28</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t>Prevention:</a:t>
            </a:r>
          </a:p>
          <a:p>
            <a:pPr>
              <a:spcBef>
                <a:spcPct val="0"/>
              </a:spcBef>
              <a:buFontTx/>
              <a:buChar char="•"/>
            </a:pPr>
            <a:endParaRPr lang="en-US" dirty="0" smtClean="0"/>
          </a:p>
          <a:p>
            <a:pPr marL="628650" lvl="1" indent="-171450">
              <a:spcBef>
                <a:spcPct val="0"/>
              </a:spcBef>
              <a:buFontTx/>
              <a:buChar char="•"/>
            </a:pPr>
            <a:r>
              <a:rPr lang="en-US" dirty="0" smtClean="0"/>
              <a:t>Proper handling and storage of flammable materials and fuel</a:t>
            </a:r>
          </a:p>
          <a:p>
            <a:pPr marL="628650" lvl="1" indent="-171450">
              <a:spcBef>
                <a:spcPct val="0"/>
              </a:spcBef>
              <a:buFontTx/>
              <a:buChar char="•"/>
            </a:pPr>
            <a:r>
              <a:rPr lang="en-US" dirty="0" smtClean="0"/>
              <a:t>Controlled burns</a:t>
            </a:r>
          </a:p>
          <a:p>
            <a:pPr marL="628650" lvl="1" indent="-171450">
              <a:spcBef>
                <a:spcPct val="0"/>
              </a:spcBef>
              <a:buFontTx/>
              <a:buChar char="•"/>
            </a:pPr>
            <a:r>
              <a:rPr lang="en-US" dirty="0" smtClean="0"/>
              <a:t>Fire breaks around houses</a:t>
            </a:r>
          </a:p>
          <a:p>
            <a:pPr marL="628650" lvl="1" indent="-171450">
              <a:spcBef>
                <a:spcPct val="0"/>
              </a:spcBef>
              <a:buFontTx/>
              <a:buChar char="•"/>
            </a:pPr>
            <a:r>
              <a:rPr lang="en-US" dirty="0" smtClean="0"/>
              <a:t>Development of personal fire plans, home disaster kits, and proper evacuation plan</a:t>
            </a:r>
          </a:p>
          <a:p>
            <a:pPr>
              <a:spcBef>
                <a:spcPct val="0"/>
              </a:spcBef>
              <a:buFontTx/>
              <a:buChar char="•"/>
            </a:pPr>
            <a:endParaRPr lang="en-US" dirty="0" smtClean="0"/>
          </a:p>
          <a:p>
            <a:pPr>
              <a:spcBef>
                <a:spcPct val="0"/>
              </a:spcBef>
              <a:buFontTx/>
              <a:buNone/>
            </a:pPr>
            <a:r>
              <a:rPr lang="en-US" dirty="0" smtClean="0"/>
              <a:t>Detection:</a:t>
            </a:r>
          </a:p>
          <a:p>
            <a:pPr>
              <a:spcBef>
                <a:spcPct val="0"/>
              </a:spcBef>
              <a:buFontTx/>
              <a:buChar char="•"/>
            </a:pPr>
            <a:endParaRPr lang="en-US" dirty="0" smtClean="0"/>
          </a:p>
          <a:p>
            <a:pPr marL="628650" lvl="1" indent="-171450">
              <a:spcBef>
                <a:spcPct val="0"/>
              </a:spcBef>
              <a:buFontTx/>
              <a:buChar char="•"/>
            </a:pPr>
            <a:r>
              <a:rPr lang="en-US" dirty="0" smtClean="0"/>
              <a:t>Early identification leading to rapid extinguishing, as well as threatening condition analysis such as fire danger rating systems</a:t>
            </a:r>
          </a:p>
          <a:p>
            <a:pPr marL="628650" lvl="1" indent="-171450">
              <a:spcBef>
                <a:spcPct val="0"/>
              </a:spcBef>
              <a:buFontTx/>
              <a:buChar char="•"/>
            </a:pPr>
            <a:r>
              <a:rPr lang="en-US" dirty="0" smtClean="0"/>
              <a:t>Fire mapping programs</a:t>
            </a:r>
          </a:p>
          <a:p>
            <a:pPr marL="628650" lvl="1" indent="-171450">
              <a:spcBef>
                <a:spcPct val="0"/>
              </a:spcBef>
              <a:buFontTx/>
              <a:buChar char="•"/>
            </a:pPr>
            <a:r>
              <a:rPr lang="en-US" dirty="0" smtClean="0"/>
              <a:t>Satellite reconnaissance</a:t>
            </a:r>
          </a:p>
          <a:p>
            <a:pPr marL="628650" lvl="1" indent="-171450">
              <a:spcBef>
                <a:spcPct val="0"/>
              </a:spcBef>
              <a:buFontTx/>
              <a:buChar char="•"/>
            </a:pPr>
            <a:r>
              <a:rPr lang="en-US" dirty="0" smtClean="0"/>
              <a:t>Suppression</a:t>
            </a:r>
          </a:p>
          <a:p>
            <a:pPr marL="628650" lvl="1" indent="-171450">
              <a:spcBef>
                <a:spcPct val="0"/>
              </a:spcBef>
              <a:buFontTx/>
              <a:buChar char="•"/>
            </a:pPr>
            <a:r>
              <a:rPr lang="en-US" dirty="0" smtClean="0"/>
              <a:t>Forest service, such as the wild land firefighting teams</a:t>
            </a:r>
          </a:p>
          <a:p>
            <a:pPr>
              <a:spcBef>
                <a:spcPct val="0"/>
              </a:spcBef>
            </a:pPr>
            <a:endParaRPr lang="en-US" dirty="0" smtClean="0"/>
          </a:p>
          <a:p>
            <a:pPr>
              <a:spcBef>
                <a:spcPct val="0"/>
              </a:spcBef>
              <a:buFontTx/>
              <a:buNone/>
            </a:pPr>
            <a:r>
              <a:rPr lang="en-US" dirty="0" smtClean="0"/>
              <a:t>Exposure to wildfires may result in long-term respiratory illnesses and require monitoring of affected workforce and population to prevent or mitigate long-term consequences</a:t>
            </a:r>
          </a:p>
          <a:p>
            <a:pPr>
              <a:spcBef>
                <a:spcPct val="0"/>
              </a:spcBef>
            </a:pPr>
            <a:endParaRPr lang="en-US" dirty="0" smtClean="0"/>
          </a:p>
          <a:p>
            <a:pPr>
              <a:spcBef>
                <a:spcPct val="0"/>
              </a:spcBef>
            </a:pPr>
            <a:endParaRPr lang="en-US" dirty="0"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AE797-B691-4FCB-B59D-AD0747287E73}" type="slidenum">
              <a:rPr lang="en-US">
                <a:cs typeface="Arial" charset="0"/>
              </a:rPr>
              <a:pPr fontAlgn="base">
                <a:spcBef>
                  <a:spcPct val="0"/>
                </a:spcBef>
                <a:spcAft>
                  <a:spcPct val="0"/>
                </a:spcAft>
              </a:pPr>
              <a:t>29</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Thermal injuries and management should be well known to the clinical provider managing casualties from a wildfire. </a:t>
            </a:r>
            <a:r>
              <a:rPr lang="en-US" dirty="0" smtClean="0">
                <a:cs typeface="Times New Roman" pitchFamily="18" charset="0"/>
              </a:rPr>
              <a:t>In addition to the obvious skin surface injuries, superheated air causing facial burns, nasal hair singing, facial edema, stridor, and respiratory distress; as well as smoke inhalation and asphyxia, are but some of the complex etiologies and injuries likely after wildfire exposure.</a:t>
            </a:r>
          </a:p>
          <a:p>
            <a:pPr>
              <a:spcBef>
                <a:spcPct val="0"/>
              </a:spcBef>
              <a:buFontTx/>
              <a:buNone/>
            </a:pPr>
            <a:r>
              <a:rPr lang="en-US" dirty="0" smtClean="0">
                <a:cs typeface="Times New Roman" pitchFamily="18" charset="0"/>
              </a:rPr>
              <a:t> </a:t>
            </a:r>
          </a:p>
          <a:p>
            <a:pPr>
              <a:spcBef>
                <a:spcPct val="0"/>
              </a:spcBef>
              <a:buFontTx/>
              <a:buNone/>
            </a:pPr>
            <a:r>
              <a:rPr lang="en-US" dirty="0" smtClean="0"/>
              <a:t>Respiratory support consists of giving the patient oxygen either via nasal canula or face mask, as well as treatment of stridor and bronchospasm if present. Endotracheal intubation is considered if the possibility of airway swelling or compromise is present or an impending risk. </a:t>
            </a:r>
          </a:p>
          <a:p>
            <a:pPr>
              <a:spcBef>
                <a:spcPct val="0"/>
              </a:spcBef>
              <a:buFontTx/>
              <a:buNone/>
            </a:pPr>
            <a:endParaRPr lang="en-US" dirty="0" smtClean="0"/>
          </a:p>
          <a:p>
            <a:pPr>
              <a:spcBef>
                <a:spcPct val="0"/>
              </a:spcBef>
              <a:buFontTx/>
              <a:buNone/>
            </a:pPr>
            <a:r>
              <a:rPr lang="en-US" dirty="0" smtClean="0">
                <a:latin typeface="Times New Roman" pitchFamily="18" charset="0"/>
                <a:cs typeface="Times New Roman" pitchFamily="18" charset="0"/>
              </a:rPr>
              <a:t>Additional injuries may result from fleeing or injured animals, insect bites and stings, explosions from stored materials in burning structures or natural gas lines, and electrocution from downed/melted wiring and lines, as well as various extremity trauma mechanisms from lacerations, contusions, fractures, sprains, etc.</a:t>
            </a:r>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B3B5F4-ABF8-4F28-B5A5-0A57F121FB5C}" type="slidenum">
              <a:rPr lang="en-US">
                <a:cs typeface="Arial" charset="0"/>
              </a:rPr>
              <a:pPr fontAlgn="base">
                <a:spcBef>
                  <a:spcPct val="0"/>
                </a:spcBef>
                <a:spcAft>
                  <a:spcPct val="0"/>
                </a:spcAft>
              </a:pPr>
              <a:t>30</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smtClean="0"/>
              <a:t>Winter storms include blizzards, heavy snowfall, and extreme cold. Detailed typology can be found on pp 10-30 of the </a:t>
            </a:r>
            <a:r>
              <a:rPr lang="en-US" i="1" dirty="0" smtClean="0"/>
              <a:t>BDLS 3.0 Course Manual</a:t>
            </a:r>
            <a:r>
              <a:rPr lang="en-US" dirty="0" smtClean="0"/>
              <a:t>. </a:t>
            </a:r>
          </a:p>
          <a:p>
            <a:pPr>
              <a:spcBef>
                <a:spcPct val="0"/>
              </a:spcBef>
            </a:pPr>
            <a:endParaRPr lang="en-US" dirty="0" smtClean="0"/>
          </a:p>
          <a:p>
            <a:pPr>
              <a:spcBef>
                <a:spcPct val="0"/>
              </a:spcBef>
              <a:buFontTx/>
              <a:buChar char="•"/>
            </a:pPr>
            <a:r>
              <a:rPr lang="en-US" i="1" dirty="0" smtClean="0">
                <a:cs typeface="Times New Roman" pitchFamily="18" charset="0"/>
              </a:rPr>
              <a:t> Freezing rain/drizzle or sleet</a:t>
            </a:r>
            <a:r>
              <a:rPr lang="en-US" dirty="0" smtClean="0">
                <a:cs typeface="Times New Roman" pitchFamily="18" charset="0"/>
              </a:rPr>
              <a:t>: dangerous, and damaging accumulations of ice or sleet</a:t>
            </a:r>
          </a:p>
          <a:p>
            <a:pPr>
              <a:spcBef>
                <a:spcPct val="0"/>
              </a:spcBef>
              <a:buFontTx/>
              <a:buChar char="•"/>
            </a:pPr>
            <a:r>
              <a:rPr lang="en-US" i="1" dirty="0" smtClean="0">
                <a:cs typeface="Times New Roman" pitchFamily="18" charset="0"/>
              </a:rPr>
              <a:t> Frost or freeze warning</a:t>
            </a:r>
            <a:r>
              <a:rPr lang="en-US" dirty="0" smtClean="0">
                <a:cs typeface="Times New Roman" pitchFamily="18" charset="0"/>
              </a:rPr>
              <a:t>: temperatures critical for crops and sensitive plants</a:t>
            </a:r>
          </a:p>
          <a:p>
            <a:pPr>
              <a:spcBef>
                <a:spcPct val="0"/>
              </a:spcBef>
              <a:buFontTx/>
              <a:buChar char="•"/>
            </a:pPr>
            <a:r>
              <a:rPr lang="en-US" i="1" dirty="0" smtClean="0">
                <a:cs typeface="Times New Roman" pitchFamily="18" charset="0"/>
              </a:rPr>
              <a:t> Ice storms</a:t>
            </a:r>
            <a:r>
              <a:rPr lang="en-US" dirty="0" smtClean="0">
                <a:cs typeface="Times New Roman" pitchFamily="18" charset="0"/>
              </a:rPr>
              <a:t>: freezing rain accumulation</a:t>
            </a:r>
          </a:p>
          <a:p>
            <a:pPr>
              <a:spcBef>
                <a:spcPct val="0"/>
              </a:spcBef>
            </a:pPr>
            <a:endParaRPr lang="en-US" dirty="0" smtClean="0"/>
          </a:p>
          <a:p>
            <a:pPr>
              <a:spcBef>
                <a:spcPct val="0"/>
              </a:spcBef>
            </a:pPr>
            <a:r>
              <a:rPr lang="en-US" dirty="0" smtClean="0"/>
              <a:t>IMAGE -- Germantown, MD, January 26, 2011: A truck under 8+ inches of heavy, wet snow that fell across the Washington, DC area. Aaron Skolnik/FEMA.</a:t>
            </a:r>
            <a:endParaRPr lang="en-US" dirty="0" smtClean="0">
              <a:cs typeface="Times New Roman" pitchFamily="18" charset="0"/>
            </a:endParaRP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D75AC-C123-4502-99E3-B21558FFB644}" type="slidenum">
              <a:rPr lang="en-US">
                <a:cs typeface="Arial" charset="0"/>
              </a:rPr>
              <a:pPr fontAlgn="base">
                <a:spcBef>
                  <a:spcPct val="0"/>
                </a:spcBef>
                <a:spcAft>
                  <a:spcPct val="0"/>
                </a:spcAft>
              </a:pPr>
              <a:t>31</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20000"/>
          </a:bodyPr>
          <a:lstStyle/>
          <a:p>
            <a:pPr>
              <a:spcBef>
                <a:spcPct val="0"/>
              </a:spcBef>
              <a:buFontTx/>
              <a:buNone/>
            </a:pPr>
            <a:r>
              <a:rPr lang="en-US" dirty="0" smtClean="0"/>
              <a:t>Workforce preparedness is a mainstay:</a:t>
            </a:r>
          </a:p>
          <a:p>
            <a:pPr>
              <a:spcBef>
                <a:spcPct val="0"/>
              </a:spcBef>
              <a:buFontTx/>
              <a:buNone/>
            </a:pPr>
            <a:endParaRPr lang="en-US" dirty="0" smtClean="0"/>
          </a:p>
          <a:p>
            <a:pPr marL="628650" lvl="1" indent="-171450">
              <a:spcBef>
                <a:spcPct val="0"/>
              </a:spcBef>
              <a:buFontTx/>
              <a:buChar char="•"/>
            </a:pPr>
            <a:r>
              <a:rPr lang="en-US" dirty="0" smtClean="0"/>
              <a:t>Appropriate personal protective equipment use: injury, contamination, and communicable disease risk</a:t>
            </a:r>
          </a:p>
          <a:p>
            <a:pPr marL="628650" lvl="1" indent="-171450">
              <a:spcBef>
                <a:spcPct val="0"/>
              </a:spcBef>
              <a:buFontTx/>
              <a:buChar char="•"/>
            </a:pPr>
            <a:r>
              <a:rPr lang="en-US" dirty="0" smtClean="0"/>
              <a:t>Immunization status up to date</a:t>
            </a:r>
          </a:p>
          <a:p>
            <a:pPr marL="628650" lvl="1" indent="-171450">
              <a:spcBef>
                <a:spcPct val="0"/>
              </a:spcBef>
              <a:buFontTx/>
              <a:buChar char="•"/>
            </a:pPr>
            <a:r>
              <a:rPr lang="en-US" dirty="0" smtClean="0"/>
              <a:t>Training and exercises </a:t>
            </a:r>
          </a:p>
          <a:p>
            <a:pPr marL="628650" lvl="1" indent="-171450">
              <a:spcBef>
                <a:spcPct val="0"/>
              </a:spcBef>
            </a:pPr>
            <a:endParaRPr lang="en-US" dirty="0" smtClean="0"/>
          </a:p>
          <a:p>
            <a:pPr>
              <a:spcBef>
                <a:spcPct val="0"/>
              </a:spcBef>
              <a:buFontTx/>
              <a:buNone/>
            </a:pPr>
            <a:r>
              <a:rPr lang="en-US" dirty="0" smtClean="0"/>
              <a:t> Situational awareness:</a:t>
            </a:r>
          </a:p>
          <a:p>
            <a:pPr>
              <a:spcBef>
                <a:spcPct val="0"/>
              </a:spcBef>
              <a:buFontTx/>
              <a:buChar char="•"/>
            </a:pPr>
            <a:endParaRPr lang="en-US" dirty="0" smtClean="0"/>
          </a:p>
          <a:p>
            <a:pPr marL="0" lvl="1" indent="-171450">
              <a:spcBef>
                <a:spcPct val="0"/>
              </a:spcBef>
              <a:buFontTx/>
              <a:buChar char="•"/>
            </a:pPr>
            <a:r>
              <a:rPr lang="en-US" dirty="0" smtClean="0"/>
              <a:t>Early detection and warning notifications</a:t>
            </a:r>
          </a:p>
          <a:p>
            <a:pPr marL="0" lvl="1" indent="-171450">
              <a:spcBef>
                <a:spcPct val="0"/>
              </a:spcBef>
              <a:buFontTx/>
              <a:buChar char="•"/>
            </a:pPr>
            <a:r>
              <a:rPr lang="en-US" dirty="0" smtClean="0"/>
              <a:t>Early post-event information: Early on, information from the scene or “field” is limited in accuracy and fraught with communication challenges. This is very important as prompt decision making regarding resource utilization, rescue/evacuation, and innate health care infrastructure needs are significantly affected.</a:t>
            </a:r>
          </a:p>
          <a:p>
            <a:pPr marL="0" lvl="1" indent="-171450">
              <a:spcBef>
                <a:spcPct val="0"/>
              </a:spcBef>
              <a:buFontTx/>
              <a:buChar char="•"/>
            </a:pPr>
            <a:r>
              <a:rPr lang="en-US" dirty="0" smtClean="0"/>
              <a:t>Critical: Timely location of the acutely injured and ill, as well as identification of at-risk populations, is challenging</a:t>
            </a:r>
          </a:p>
          <a:p>
            <a:pPr marL="628650" lvl="1" indent="-171450">
              <a:spcBef>
                <a:spcPct val="0"/>
              </a:spcBef>
              <a:buFontTx/>
              <a:buNone/>
            </a:pPr>
            <a:endParaRPr lang="en-US" dirty="0" smtClean="0"/>
          </a:p>
          <a:p>
            <a:pPr>
              <a:spcBef>
                <a:spcPct val="0"/>
              </a:spcBef>
              <a:buFontTx/>
              <a:buNone/>
            </a:pPr>
            <a:r>
              <a:rPr lang="en-US" dirty="0" smtClean="0"/>
              <a:t> Surge capacity readiness:</a:t>
            </a:r>
          </a:p>
          <a:p>
            <a:pPr>
              <a:spcBef>
                <a:spcPct val="0"/>
              </a:spcBef>
              <a:buFontTx/>
              <a:buChar char="•"/>
            </a:pPr>
            <a:endParaRPr lang="en-US" dirty="0" smtClean="0"/>
          </a:p>
          <a:p>
            <a:pPr marL="0" lvl="1" indent="-171450">
              <a:spcBef>
                <a:spcPct val="0"/>
              </a:spcBef>
              <a:buFontTx/>
              <a:buChar char="•"/>
            </a:pPr>
            <a:r>
              <a:rPr lang="en-US" dirty="0" smtClean="0"/>
              <a:t>Operational health facility expansion</a:t>
            </a:r>
          </a:p>
          <a:p>
            <a:pPr marL="0" lvl="1" indent="-171450">
              <a:spcBef>
                <a:spcPct val="0"/>
              </a:spcBef>
              <a:buFontTx/>
              <a:buChar char="•"/>
            </a:pPr>
            <a:r>
              <a:rPr lang="en-US" dirty="0" smtClean="0"/>
              <a:t>Alternate care facilities (ACFs) may become the mainstay of local health care delivery until local health and medical infrastructure is reestablished and able to meet the demands</a:t>
            </a:r>
          </a:p>
          <a:p>
            <a:pPr marL="0" lvl="1" indent="-171450">
              <a:spcBef>
                <a:spcPct val="0"/>
              </a:spcBef>
              <a:buFontTx/>
              <a:buChar char="•"/>
            </a:pPr>
            <a:r>
              <a:rPr lang="en-US" dirty="0" smtClean="0"/>
              <a:t>Sustained altered medical and health care delivery is a challenge for the health and medical workforce</a:t>
            </a:r>
          </a:p>
          <a:p>
            <a:pPr marL="628650" lvl="1" indent="-171450">
              <a:spcBef>
                <a:spcPct val="0"/>
              </a:spcBef>
            </a:pPr>
            <a:endParaRPr lang="en-US" dirty="0" smtClean="0"/>
          </a:p>
          <a:p>
            <a:pPr>
              <a:spcBef>
                <a:spcPct val="0"/>
              </a:spcBef>
              <a:buFontTx/>
              <a:buNone/>
            </a:pPr>
            <a:r>
              <a:rPr lang="en-US" dirty="0" smtClean="0"/>
              <a:t> Casualty management preparedness:</a:t>
            </a:r>
          </a:p>
          <a:p>
            <a:pPr>
              <a:spcBef>
                <a:spcPct val="0"/>
              </a:spcBef>
              <a:buFontTx/>
              <a:buChar char="•"/>
            </a:pPr>
            <a:endParaRPr lang="en-US" dirty="0" smtClean="0"/>
          </a:p>
          <a:p>
            <a:pPr>
              <a:buFont typeface="Arial" pitchFamily="34" charset="0"/>
              <a:buChar char="•"/>
            </a:pPr>
            <a:r>
              <a:rPr lang="en-US" sz="1200" kern="1200" dirty="0" smtClean="0">
                <a:solidFill>
                  <a:schemeClr val="tx1"/>
                </a:solidFill>
                <a:latin typeface="+mn-lt"/>
                <a:ea typeface="+mn-ea"/>
                <a:cs typeface="+mn-cs"/>
              </a:rPr>
              <a:t> Resource management: Health and medical resources allocation and utilization should anticipate the types and boluses of casualties </a:t>
            </a:r>
          </a:p>
          <a:p>
            <a:pPr>
              <a:buFont typeface="Arial" pitchFamily="34" charset="0"/>
              <a:buChar char="•"/>
            </a:pPr>
            <a:r>
              <a:rPr lang="en-US" sz="1200" kern="1200" dirty="0" smtClean="0">
                <a:solidFill>
                  <a:schemeClr val="tx1"/>
                </a:solidFill>
                <a:latin typeface="+mn-lt"/>
                <a:ea typeface="+mn-ea"/>
                <a:cs typeface="+mn-cs"/>
              </a:rPr>
              <a:t> Injury and illness timelines: When, what types, and how many of injured and ill casualties will be arriving? “Waves” or boluses of patient types should be anticipated.  [Note: this last bullet item leads into the next slide, which is a table of injury and illness timelines following  a natural disaster.]</a:t>
            </a:r>
            <a:endParaRPr lang="en-US" dirty="0" smtClean="0"/>
          </a:p>
          <a:p>
            <a:pPr>
              <a:spcBef>
                <a:spcPct val="0"/>
              </a:spcBef>
            </a:pP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2E0567-B387-4B0F-8F20-5984657A5A02}"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buFontTx/>
              <a:buNone/>
            </a:pPr>
            <a:r>
              <a:rPr lang="en-US" dirty="0" smtClean="0">
                <a:cs typeface="Times New Roman" pitchFamily="18" charset="0"/>
              </a:rPr>
              <a:t>Prediction of blizzards and other winter storms is imprecise. </a:t>
            </a:r>
            <a:r>
              <a:rPr lang="en-US" dirty="0" smtClean="0">
                <a:latin typeface="Times New Roman" pitchFamily="18" charset="0"/>
                <a:cs typeface="Times New Roman" pitchFamily="18" charset="0"/>
              </a:rPr>
              <a:t>Satellites track blizzards, but their future paths are predicted on the basis of computer modeling. According to the National Weather Service, these models have the ability to correctly predict the path of the storm about 85% of the time. </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Unintentional carbon monoxide (CO) poisoning may occur indoors or in vehicles. </a:t>
            </a:r>
            <a:r>
              <a:rPr lang="en-US" dirty="0" smtClean="0">
                <a:latin typeface="Times New Roman" pitchFamily="18" charset="0"/>
                <a:cs typeface="Times New Roman" pitchFamily="18" charset="0"/>
              </a:rPr>
              <a:t>Carbon monoxide poisoning may occur when </a:t>
            </a:r>
            <a:r>
              <a:rPr lang="en-US" dirty="0" smtClean="0">
                <a:cs typeface="Times New Roman" pitchFamily="18" charset="0"/>
              </a:rPr>
              <a:t>motor vehicle exhaust systems are obstructed with snow; when kerosene or propane heaters and gasoline-powered generators are used indoors; and when charcoal briquettes are used to cook food.</a:t>
            </a:r>
          </a:p>
          <a:p>
            <a:pPr>
              <a:spcBef>
                <a:spcPct val="0"/>
              </a:spcBef>
              <a:buFontTx/>
              <a:buNone/>
            </a:pPr>
            <a:endParaRPr lang="en-US" dirty="0" smtClean="0">
              <a:cs typeface="Times New Roman" pitchFamily="18" charset="0"/>
            </a:endParaRPr>
          </a:p>
          <a:p>
            <a:pPr>
              <a:spcBef>
                <a:spcPct val="0"/>
              </a:spcBef>
              <a:buFontTx/>
              <a:buNone/>
            </a:pPr>
            <a:r>
              <a:rPr lang="en-US" dirty="0" smtClean="0">
                <a:cs typeface="Times New Roman" pitchFamily="18" charset="0"/>
              </a:rPr>
              <a:t>Structure fires also may result from faulty or careless use of space heaters and from faulty damaged electrical wiring.</a:t>
            </a:r>
          </a:p>
          <a:p>
            <a:pPr>
              <a:spcBef>
                <a:spcPct val="0"/>
              </a:spcBef>
              <a:buFontTx/>
              <a:buNone/>
            </a:pPr>
            <a:endParaRPr lang="en-US" dirty="0" smtClean="0">
              <a:cs typeface="Times New Roman" pitchFamily="18" charset="0"/>
            </a:endParaRPr>
          </a:p>
          <a:p>
            <a:pPr>
              <a:spcBef>
                <a:spcPct val="0"/>
              </a:spcBef>
              <a:buFontTx/>
              <a:buNone/>
            </a:pPr>
            <a:r>
              <a:rPr lang="en-US" dirty="0" smtClean="0"/>
              <a:t>At-risk population preparedness is key: </a:t>
            </a:r>
          </a:p>
          <a:p>
            <a:pPr>
              <a:spcBef>
                <a:spcPct val="0"/>
              </a:spcBef>
              <a:buFontTx/>
              <a:buChar char="•"/>
            </a:pPr>
            <a:endParaRPr lang="en-US" dirty="0" smtClean="0"/>
          </a:p>
          <a:p>
            <a:pPr marL="628650" lvl="1" indent="-171450">
              <a:spcBef>
                <a:spcPct val="0"/>
              </a:spcBef>
              <a:buFontTx/>
              <a:buChar char="•"/>
            </a:pPr>
            <a:r>
              <a:rPr lang="en-US" dirty="0" smtClean="0">
                <a:cs typeface="Times New Roman" pitchFamily="18" charset="0"/>
              </a:rPr>
              <a:t>Residents should winterize homes, obtain proper clothing</a:t>
            </a:r>
          </a:p>
          <a:p>
            <a:pPr marL="628650" lvl="1" indent="-171450">
              <a:spcBef>
                <a:spcPct val="0"/>
              </a:spcBef>
              <a:buFontTx/>
              <a:buChar char="•"/>
            </a:pPr>
            <a:r>
              <a:rPr lang="en-US" dirty="0" smtClean="0">
                <a:cs typeface="Times New Roman" pitchFamily="18" charset="0"/>
              </a:rPr>
              <a:t>They should have sufficient heating fuel and a supply of food and water on hand</a:t>
            </a:r>
          </a:p>
          <a:p>
            <a:pPr marL="628650" lvl="1" indent="-171450">
              <a:spcBef>
                <a:spcPct val="0"/>
              </a:spcBef>
              <a:buFontTx/>
              <a:buChar char="•"/>
            </a:pPr>
            <a:r>
              <a:rPr lang="en-US" dirty="0" smtClean="0">
                <a:cs typeface="Times New Roman" pitchFamily="18" charset="0"/>
              </a:rPr>
              <a:t>The homeless are at higher risk for injury or death because of inadequate sheltering and lack of heat and water</a:t>
            </a:r>
          </a:p>
          <a:p>
            <a:pPr marL="628650" lvl="1" indent="-171450">
              <a:spcBef>
                <a:spcPct val="0"/>
              </a:spcBef>
              <a:buFontTx/>
              <a:buChar char="•"/>
            </a:pPr>
            <a:r>
              <a:rPr lang="en-US" dirty="0" smtClean="0">
                <a:cs typeface="Times New Roman" pitchFamily="18" charset="0"/>
              </a:rPr>
              <a:t>Technology- and medical device-dependent people and those with functional and cognitive limitations are at increased risk</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532066-DFD0-43D7-BB5F-4067A371DC87}" type="slidenum">
              <a:rPr lang="en-US">
                <a:cs typeface="Arial" charset="0"/>
              </a:rPr>
              <a:pPr fontAlgn="base">
                <a:spcBef>
                  <a:spcPct val="0"/>
                </a:spcBef>
                <a:spcAft>
                  <a:spcPct val="0"/>
                </a:spcAft>
              </a:pPr>
              <a:t>32</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sz="1400" dirty="0" smtClean="0">
                <a:cs typeface="Times New Roman" pitchFamily="18" charset="0"/>
              </a:rPr>
              <a:t>Frostbite is the freezing of the body tissue. It may be temporary or become permanent if rewarming is not accomplished.</a:t>
            </a:r>
          </a:p>
          <a:p>
            <a:pPr>
              <a:spcBef>
                <a:spcPct val="0"/>
              </a:spcBef>
              <a:buFontTx/>
              <a:buNone/>
            </a:pPr>
            <a:endParaRPr lang="en-US" sz="1400" dirty="0" smtClean="0">
              <a:cs typeface="Times New Roman" pitchFamily="18" charset="0"/>
            </a:endParaRPr>
          </a:p>
          <a:p>
            <a:pPr>
              <a:spcBef>
                <a:spcPct val="0"/>
              </a:spcBef>
              <a:buFontTx/>
              <a:buNone/>
            </a:pPr>
            <a:r>
              <a:rPr lang="en-US" sz="1400" dirty="0" smtClean="0"/>
              <a:t>Hypothermia is when the body’s core temperatures drop below 96 °F. </a:t>
            </a:r>
            <a:r>
              <a:rPr lang="en-US" dirty="0" smtClean="0"/>
              <a:t>Extreme cold is not required for hypothermia to occur:</a:t>
            </a:r>
          </a:p>
          <a:p>
            <a:pPr>
              <a:spcBef>
                <a:spcPct val="0"/>
              </a:spcBef>
            </a:pPr>
            <a:endParaRPr lang="en-US" dirty="0" smtClean="0"/>
          </a:p>
          <a:p>
            <a:pPr marL="742950" lvl="1" indent="-285750">
              <a:spcBef>
                <a:spcPct val="0"/>
              </a:spcBef>
              <a:buFontTx/>
              <a:buChar char="•"/>
            </a:pPr>
            <a:r>
              <a:rPr lang="en-US" dirty="0" smtClean="0"/>
              <a:t>It can occur even in a warm environment if an individual is exposed to a cold situation, independent of ambient air temperatures, as in the case of US Navy divers</a:t>
            </a:r>
          </a:p>
          <a:p>
            <a:pPr marL="742950" lvl="1" indent="-285750">
              <a:spcBef>
                <a:spcPct val="0"/>
              </a:spcBef>
              <a:buFontTx/>
              <a:buChar char="•"/>
            </a:pPr>
            <a:r>
              <a:rPr lang="en-US" sz="2800" dirty="0" smtClean="0"/>
              <a:t>Signs of hypothermia may include </a:t>
            </a:r>
            <a:r>
              <a:rPr lang="en-US" dirty="0" smtClean="0"/>
              <a:t>uncontrollable shivering, disorientation, memory loss, slurred speech, etc.</a:t>
            </a:r>
          </a:p>
          <a:p>
            <a:pPr marL="742950" lvl="1" indent="-285750">
              <a:spcBef>
                <a:spcPct val="0"/>
              </a:spcBef>
              <a:buFontTx/>
              <a:buChar char="•"/>
            </a:pPr>
            <a:r>
              <a:rPr lang="en-US" sz="2800" dirty="0" smtClean="0">
                <a:cs typeface="Times New Roman" pitchFamily="18" charset="0"/>
              </a:rPr>
              <a:t>Management includes r</a:t>
            </a:r>
            <a:r>
              <a:rPr lang="en-US" dirty="0" smtClean="0">
                <a:cs typeface="Times New Roman" pitchFamily="18" charset="0"/>
              </a:rPr>
              <a:t>emoving the individual from the cold, removing wet clothing, rewarming the body, and p</a:t>
            </a:r>
            <a:r>
              <a:rPr lang="en-US" dirty="0" smtClean="0"/>
              <a:t>roviding warm (not hot) liquids if the person is able to drink (alcohol and sedatives should be avoided)</a:t>
            </a:r>
            <a:endParaRPr lang="en-US" dirty="0" smtClean="0">
              <a:cs typeface="Times New Roman" pitchFamily="18" charset="0"/>
            </a:endParaRPr>
          </a:p>
          <a:p>
            <a:pPr>
              <a:spcBef>
                <a:spcPct val="0"/>
              </a:spcBef>
            </a:pPr>
            <a:endParaRPr lang="en-US" dirty="0"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4B09FE-D65A-499B-B202-5C795D4FC433}" type="slidenum">
              <a:rPr lang="en-US">
                <a:cs typeface="Arial" charset="0"/>
              </a:rPr>
              <a:pPr fontAlgn="base">
                <a:spcBef>
                  <a:spcPct val="0"/>
                </a:spcBef>
                <a:spcAft>
                  <a:spcPct val="0"/>
                </a:spcAft>
              </a:pPr>
              <a:t>33</a:t>
            </a:fld>
            <a:endParaRPr lang="en-US"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Natural disasters are likely to involve multiple scenes, and multiple disasters may occur from additional natural typologies as well as human systems failures.</a:t>
            </a:r>
          </a:p>
          <a:p>
            <a:pPr>
              <a:spcBef>
                <a:spcPct val="0"/>
              </a:spcBef>
              <a:buFontTx/>
              <a:buNone/>
            </a:pPr>
            <a:endParaRPr lang="en-US" dirty="0" smtClean="0"/>
          </a:p>
          <a:p>
            <a:pPr>
              <a:spcBef>
                <a:spcPct val="0"/>
              </a:spcBef>
              <a:buFontTx/>
              <a:buNone/>
            </a:pPr>
            <a:r>
              <a:rPr lang="en-US" smtClean="0"/>
              <a:t>Workforce </a:t>
            </a:r>
            <a:r>
              <a:rPr lang="en-US" dirty="0" smtClean="0"/>
              <a:t>readiness, situational awareness, surge capacity/capabilities, and an understanding of the likely casualties and the estimated timelines involved are all important parts of natural disaster preparedness.</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16A18-D689-4D7A-B630-D401D1D25CC4}" type="slidenum">
              <a:rPr lang="en-US">
                <a:cs typeface="Arial" charset="0"/>
              </a:rPr>
              <a:pPr fontAlgn="base">
                <a:spcBef>
                  <a:spcPct val="0"/>
                </a:spcBef>
                <a:spcAft>
                  <a:spcPct val="0"/>
                </a:spcAft>
              </a:pPr>
              <a:t>34</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This table is a general example of injury and illness timelines after a natural disaster. Times are but rough estimates to demonstrate that natural disaster preparedness demands a locally based immediately available response to the acute trauma and acute medical casualties. The emphasis is clearly on the importance of local preparedness early in disaster response, eg, requesting a disaster medical team that will not arrive and be functional in the first 48 hours will have little impact on meeting the acute trauma or acute medical needs.</a:t>
            </a:r>
          </a:p>
          <a:p>
            <a:pPr>
              <a:spcBef>
                <a:spcPct val="0"/>
              </a:spcBef>
              <a:buFontTx/>
              <a:buNone/>
            </a:pPr>
            <a:endParaRPr lang="en-US" dirty="0" smtClean="0"/>
          </a:p>
          <a:p>
            <a:pPr>
              <a:spcBef>
                <a:spcPct val="0"/>
              </a:spcBef>
              <a:buFontTx/>
              <a:buNone/>
            </a:pPr>
            <a:r>
              <a:rPr lang="en-US" dirty="0" smtClean="0"/>
              <a:t>The needs change as the timeline continues, as after the initial days; eg, trauma and wound management needs will be changing from laceration repair to contaminated or infected wounds, while acute medical demands will change to increased casualties from environmental exposures (ie, dehydration, hypothermia, etc) and exhaustion, as well as the likely surge of now acutely decompensating chronic illnesses.</a:t>
            </a:r>
          </a:p>
          <a:p>
            <a:pPr>
              <a:spcBef>
                <a:spcPct val="0"/>
              </a:spcBef>
              <a:buFontTx/>
              <a:buNone/>
            </a:pPr>
            <a:endParaRPr lang="en-US" dirty="0" smtClean="0"/>
          </a:p>
          <a:p>
            <a:pPr>
              <a:spcBef>
                <a:spcPct val="0"/>
              </a:spcBef>
              <a:buFontTx/>
              <a:buNone/>
            </a:pPr>
            <a:r>
              <a:rPr lang="en-US" b="1" dirty="0" smtClean="0"/>
              <a:t>Important point: </a:t>
            </a:r>
            <a:r>
              <a:rPr lang="en-US" dirty="0" smtClean="0"/>
              <a:t>All natural disasters, ongoing or sustained, will likely experience a surge in chronic disease and mental/behavioral casualties occurring a few days to week after the event.  The importance of planning and logistics for such additional surge or bolus of casualties must be anticipated.  </a:t>
            </a:r>
          </a:p>
          <a:p>
            <a:pPr>
              <a:spcBef>
                <a:spcPct val="0"/>
              </a:spcBef>
            </a:pP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184B1-6575-4657-B9B4-B76F90376B7A}"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The eight items listed here represent many of the possible “natural” disasters. This is the categorization order used in Chapter 10 of the </a:t>
            </a:r>
            <a:r>
              <a:rPr lang="en-US" i="1" dirty="0" smtClean="0"/>
              <a:t>BDLS 3.0 Course Manual</a:t>
            </a:r>
            <a:r>
              <a:rPr lang="en-US" dirty="0" smtClean="0"/>
              <a:t>. There are other ways to organize, as well as other “natural” events (ie, climate change regional or seasonal impact, or a more apocalyptic event such as meteor or asteroid impacts [see image description below regarding a recent newsworthy near-earth object]).   </a:t>
            </a:r>
          </a:p>
          <a:p>
            <a:pPr>
              <a:spcBef>
                <a:spcPct val="0"/>
              </a:spcBef>
              <a:buFontTx/>
              <a:buNone/>
            </a:pPr>
            <a:endParaRPr lang="en-US" dirty="0" smtClean="0"/>
          </a:p>
          <a:p>
            <a:pPr>
              <a:spcBef>
                <a:spcPct val="0"/>
              </a:spcBef>
              <a:buFontTx/>
              <a:buNone/>
            </a:pPr>
            <a:r>
              <a:rPr lang="en-US" dirty="0" smtClean="0"/>
              <a:t>The remainder of this presentation on natural disasters is purposed to identify areas of prevention, mitigation, and the likely injuries and illnesses that are important to casualty management, by using the associated typology as an outline.  </a:t>
            </a:r>
          </a:p>
          <a:p>
            <a:pPr>
              <a:spcBef>
                <a:spcPct val="0"/>
              </a:spcBef>
            </a:pPr>
            <a:endParaRPr lang="en-US" dirty="0" smtClean="0"/>
          </a:p>
          <a:p>
            <a:pPr>
              <a:spcBef>
                <a:spcPct val="0"/>
              </a:spcBef>
            </a:pPr>
            <a:r>
              <a:rPr lang="en-US" dirty="0" smtClean="0"/>
              <a:t>IMAGE -- This full view of the giant asteroid Vesta was taken by NASA's Dawn spacecraft, as part of a rotation characterization sequence on July 24, 2011, at a distance of 3200 miles (5200 km). A rotation characterization sequence helps the scientists and engineers by giving an initial overview of the character of the surface as Vesta rotated underneath the spacecraft. This view of Vesta shows impact craters of various sizes and grooves parallel to the equator. The resolution of this image is about 500 meters per pixel. NASA.</a:t>
            </a:r>
          </a:p>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3AF4D7-F9BD-4A21-AABE-605AC48B7BC6}"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lvl="1" indent="-171450">
              <a:spcBef>
                <a:spcPct val="0"/>
              </a:spcBef>
              <a:buFontTx/>
              <a:buNone/>
            </a:pPr>
            <a:r>
              <a:rPr lang="en-US" dirty="0" smtClean="0"/>
              <a:t>Richter scale and the moment magnitude scale (MMS) range from 0 to 10 and are logarithmic. An increase of one “point” on either scale represents both a 10-fold increase in the shaking amplitude associated with the earthquake and an increase in energy release of 31.6 times.</a:t>
            </a:r>
          </a:p>
          <a:p>
            <a:pPr marL="171450" lvl="1" indent="-171450">
              <a:spcBef>
                <a:spcPct val="0"/>
              </a:spcBef>
              <a:buFontTx/>
              <a:buNone/>
            </a:pPr>
            <a:endParaRPr lang="en-US" dirty="0" smtClean="0"/>
          </a:p>
          <a:p>
            <a:pPr marL="171450" lvl="1" indent="-171450">
              <a:spcBef>
                <a:spcPct val="0"/>
              </a:spcBef>
              <a:buFontTx/>
              <a:buNone/>
            </a:pPr>
            <a:r>
              <a:rPr lang="en-US" dirty="0" smtClean="0"/>
              <a:t>Tsunamis may occur when seismographs detect earthquakes that occur in the ocean or on coastal areas.</a:t>
            </a:r>
          </a:p>
          <a:p>
            <a:pPr marL="171450" lvl="1" indent="-171450">
              <a:spcBef>
                <a:spcPct val="0"/>
              </a:spcBef>
              <a:buFontTx/>
              <a:buNone/>
            </a:pPr>
            <a:endParaRPr lang="en-US" dirty="0" smtClean="0"/>
          </a:p>
          <a:p>
            <a:pPr>
              <a:spcBef>
                <a:spcPct val="0"/>
              </a:spcBef>
              <a:buFontTx/>
              <a:buNone/>
            </a:pPr>
            <a:r>
              <a:rPr lang="en-US" dirty="0" smtClean="0"/>
              <a:t>In 2009, there were 91 earthquakes that affected large populations and had magnitudes greater than 5.9 on the Richter scale. Of        these, 28 generated tsunamis. </a:t>
            </a:r>
          </a:p>
          <a:p>
            <a:pPr>
              <a:spcBef>
                <a:spcPct val="0"/>
              </a:spcBef>
              <a:buFontTx/>
              <a:buNone/>
            </a:pPr>
            <a:endParaRPr lang="en-US" dirty="0" smtClean="0"/>
          </a:p>
          <a:p>
            <a:pPr>
              <a:spcBef>
                <a:spcPct val="0"/>
              </a:spcBef>
              <a:buFontTx/>
              <a:buNone/>
            </a:pPr>
            <a:r>
              <a:rPr lang="en-US" dirty="0" smtClean="0"/>
              <a:t>The 2010 Haiti earthquake measured 7.0 on the Richter scale but is estimated to have caused more than 200,000 deaths.</a:t>
            </a:r>
          </a:p>
          <a:p>
            <a:pPr>
              <a:spcBef>
                <a:spcPct val="0"/>
              </a:spcBef>
              <a:buFontTx/>
              <a:buNone/>
            </a:pPr>
            <a:endParaRPr lang="en-US" dirty="0" smtClean="0"/>
          </a:p>
          <a:p>
            <a:pPr>
              <a:spcBef>
                <a:spcPct val="0"/>
              </a:spcBef>
              <a:buFontTx/>
              <a:buNone/>
            </a:pPr>
            <a:r>
              <a:rPr lang="en-US" dirty="0" smtClean="0"/>
              <a:t>The 2011 Japan earthquake with an estimated magnitude of 9.0 on the Richter scale and the associated tsunami caused more than 12,000 deaths, with as many or more people still unaccounted for or displaced.</a:t>
            </a:r>
          </a:p>
          <a:p>
            <a:pPr>
              <a:spcBef>
                <a:spcPct val="0"/>
              </a:spcBef>
            </a:pPr>
            <a:endParaRPr lang="en-US" dirty="0" smtClean="0"/>
          </a:p>
          <a:p>
            <a:pPr>
              <a:spcBef>
                <a:spcPct val="0"/>
              </a:spcBef>
            </a:pPr>
            <a:r>
              <a:rPr lang="en-US" dirty="0" smtClean="0"/>
              <a:t>IMAGE -- The 2011 tsunami wiped away the gas station, causing a fire that burned down the whole town. Toshiharu Kato/Japanese Red Cross. </a:t>
            </a:r>
            <a:br>
              <a:rPr lang="en-US" dirty="0" smtClean="0"/>
            </a:br>
            <a:r>
              <a:rPr lang="en-US" dirty="0" smtClean="0"/>
              <a:t>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1796E7-5AB5-4CD3-9F02-08367711F957}"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a:spcBef>
                <a:spcPct val="0"/>
              </a:spcBef>
              <a:buFontTx/>
              <a:buNone/>
            </a:pPr>
            <a:r>
              <a:rPr lang="en-US" dirty="0" smtClean="0"/>
              <a:t>There is limited ability to provide advance warning, as the identification of an impending, significant earthquake is an inexact science. The likelihood of damaging aftershocks (earthquakes that occur in the same or nearby geographic location) should always be anticipated.</a:t>
            </a:r>
          </a:p>
          <a:p>
            <a:pPr>
              <a:spcBef>
                <a:spcPct val="0"/>
              </a:spcBef>
              <a:buFontTx/>
              <a:buNone/>
            </a:pPr>
            <a:endParaRPr lang="en-US" dirty="0" smtClean="0"/>
          </a:p>
          <a:p>
            <a:pPr>
              <a:spcBef>
                <a:spcPct val="0"/>
              </a:spcBef>
              <a:buFontTx/>
              <a:buNone/>
            </a:pPr>
            <a:r>
              <a:rPr lang="en-US" dirty="0" smtClean="0"/>
              <a:t>Building codes and guidelines are important, and considerations include both building/construction science and laws/regulations: </a:t>
            </a:r>
          </a:p>
          <a:p>
            <a:pPr>
              <a:spcBef>
                <a:spcPct val="0"/>
              </a:spcBef>
              <a:buFontTx/>
              <a:buNone/>
            </a:pPr>
            <a:endParaRPr lang="en-US" dirty="0" smtClean="0"/>
          </a:p>
          <a:p>
            <a:pPr marL="628650" lvl="1" indent="-171450">
              <a:spcBef>
                <a:spcPct val="0"/>
              </a:spcBef>
              <a:buFontTx/>
              <a:buChar char="•"/>
            </a:pPr>
            <a:r>
              <a:rPr lang="en-US" dirty="0" smtClean="0"/>
              <a:t> Ductility </a:t>
            </a:r>
            <a:r>
              <a:rPr lang="en-US" dirty="0" smtClean="0">
                <a:cs typeface="Calibri" pitchFamily="34" charset="0"/>
              </a:rPr>
              <a:t>— </a:t>
            </a:r>
            <a:r>
              <a:rPr lang="en-US" dirty="0" smtClean="0"/>
              <a:t>the ability of a structure to deform to a significant degree before failing </a:t>
            </a:r>
            <a:r>
              <a:rPr lang="en-US" dirty="0" smtClean="0">
                <a:cs typeface="Calibri" pitchFamily="34" charset="0"/>
              </a:rPr>
              <a:t>— </a:t>
            </a:r>
            <a:r>
              <a:rPr lang="en-US" dirty="0" smtClean="0"/>
              <a:t>is crucial in earthquake disaster-prone areas.</a:t>
            </a:r>
          </a:p>
          <a:p>
            <a:pPr marL="628650" lvl="1" indent="-171450">
              <a:spcBef>
                <a:spcPct val="0"/>
              </a:spcBef>
              <a:buFontTx/>
              <a:buChar char="•"/>
            </a:pPr>
            <a:r>
              <a:rPr lang="en-US" dirty="0" smtClean="0"/>
              <a:t> Updating building codes and improving land use and engineering legislation remains the most viable way to mitigate the impact of earthquakes.</a:t>
            </a:r>
          </a:p>
          <a:p>
            <a:pPr marL="628650" lvl="1" indent="-171450">
              <a:spcBef>
                <a:spcPct val="0"/>
              </a:spcBef>
              <a:buFontTx/>
              <a:buNone/>
            </a:pPr>
            <a:endParaRPr lang="en-US" dirty="0" smtClean="0"/>
          </a:p>
          <a:p>
            <a:r>
              <a:rPr lang="en-US" dirty="0" smtClean="0"/>
              <a:t> </a:t>
            </a:r>
            <a:r>
              <a:rPr lang="en-US" sz="1200" kern="1200" dirty="0" smtClean="0">
                <a:solidFill>
                  <a:schemeClr val="tx1"/>
                </a:solidFill>
                <a:latin typeface="+mn-lt"/>
                <a:ea typeface="+mn-ea"/>
                <a:cs typeface="+mn-cs"/>
              </a:rPr>
              <a:t>At-risk population preparedness is vital: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Responders: ensure PPE and immunizations up to date</a:t>
            </a:r>
          </a:p>
          <a:p>
            <a:r>
              <a:rPr lang="en-US" sz="1200" kern="1200" dirty="0" smtClean="0">
                <a:solidFill>
                  <a:schemeClr val="tx1"/>
                </a:solidFill>
                <a:latin typeface="+mn-lt"/>
                <a:ea typeface="+mn-ea"/>
                <a:cs typeface="+mn-cs"/>
              </a:rPr>
              <a:t>• Populations that are technology/medical device dependent or have special needs at increased risk, including:</a:t>
            </a:r>
          </a:p>
          <a:p>
            <a:pPr marL="457200" lvl="0">
              <a:buFont typeface="Wingdings" pitchFamily="2" charset="2"/>
              <a:buChar char="q"/>
            </a:pPr>
            <a:r>
              <a:rPr lang="en-US" sz="1200" kern="1200" dirty="0" smtClean="0">
                <a:solidFill>
                  <a:schemeClr val="tx1"/>
                </a:solidFill>
                <a:latin typeface="+mn-lt"/>
                <a:ea typeface="+mn-ea"/>
                <a:cs typeface="+mn-cs"/>
              </a:rPr>
              <a:t>People with preexisting conditions, physical limitations, and disabilities may be at a higher risk for injury because of inability to flee collapsing structures or inability to flee or take adequate shelter. </a:t>
            </a:r>
          </a:p>
          <a:p>
            <a:pPr marL="457200" lvl="0">
              <a:buFont typeface="Wingdings" pitchFamily="2" charset="2"/>
              <a:buChar char="q"/>
            </a:pPr>
            <a:r>
              <a:rPr lang="en-US" sz="1200" kern="1200" dirty="0" smtClean="0">
                <a:solidFill>
                  <a:schemeClr val="tx1"/>
                </a:solidFill>
                <a:latin typeface="+mn-lt"/>
                <a:ea typeface="+mn-ea"/>
                <a:cs typeface="+mn-cs"/>
              </a:rPr>
              <a:t>People who are bed-bound, on dialysis, or on ventilators may not have the ability to self-evacuate.</a:t>
            </a:r>
          </a:p>
          <a:p>
            <a:pPr marL="457200">
              <a:buFont typeface="Wingdings" pitchFamily="2" charset="2"/>
              <a:buChar char="q"/>
            </a:pPr>
            <a:r>
              <a:rPr lang="en-US" sz="1200" kern="1200" dirty="0" smtClean="0">
                <a:solidFill>
                  <a:schemeClr val="tx1"/>
                </a:solidFill>
                <a:latin typeface="+mn-lt"/>
                <a:ea typeface="+mn-ea"/>
                <a:cs typeface="+mn-cs"/>
              </a:rPr>
              <a:t>Data from the 1995 earthquake in Nishinomiya, Japan, and the 1999 earthquake in Taiwan suggest that serious injury is most common among the very young and the elderly.</a:t>
            </a:r>
          </a:p>
          <a:p>
            <a:endParaRPr lang="en-US" dirty="0" smtClean="0"/>
          </a:p>
          <a:p>
            <a:pPr marL="0" marR="0" lvl="1" indent="-171450" algn="l" defTabSz="457200" rtl="0" eaLnBrk="1" fontAlgn="base" latinLnBrk="0" hangingPunct="1">
              <a:lnSpc>
                <a:spcPct val="100000"/>
              </a:lnSpc>
              <a:spcBef>
                <a:spcPct val="0"/>
              </a:spcBef>
              <a:spcAft>
                <a:spcPct val="0"/>
              </a:spcAft>
              <a:buClrTx/>
              <a:buSzTx/>
              <a:buFontTx/>
              <a:buNone/>
              <a:tabLst/>
              <a:defRPr/>
            </a:pPr>
            <a:r>
              <a:rPr lang="en-US" dirty="0" smtClean="0"/>
              <a:t>IMAGE -- This picture, taken in Iwate Prefecture, illustrates the extreme damage done to infrastructure by the tsunami waves. </a:t>
            </a:r>
            <a:r>
              <a:rPr lang="en-US" sz="1200" b="0" dirty="0" smtClean="0">
                <a:latin typeface="+mn-lt"/>
                <a:cs typeface="+mn-cs"/>
              </a:rPr>
              <a:t>Japanese Red Cross.</a:t>
            </a:r>
          </a:p>
          <a:p>
            <a:pPr marL="628650" lvl="1" indent="-171450">
              <a:spcBef>
                <a:spcPct val="0"/>
              </a:spcBef>
            </a:pPr>
            <a:endParaRPr lang="en-US" dirty="0" smtClean="0"/>
          </a:p>
          <a:p>
            <a:pPr marL="628650" lvl="1" indent="-171450">
              <a:spcBef>
                <a:spcPct val="0"/>
              </a:spcBef>
              <a:buFontTx/>
              <a:buChar char="•"/>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3501A-DDC5-4212-9351-AF563C91E50B}"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a:spcBef>
                <a:spcPct val="0"/>
              </a:spcBef>
              <a:buFontTx/>
              <a:buNone/>
            </a:pPr>
            <a:r>
              <a:rPr lang="en-US" dirty="0" smtClean="0"/>
              <a:t> Structural collapse leading to traumatic wounds and injuries, such as: </a:t>
            </a:r>
          </a:p>
          <a:p>
            <a:pPr>
              <a:spcBef>
                <a:spcPct val="0"/>
              </a:spcBef>
            </a:pPr>
            <a:endParaRPr lang="en-US" dirty="0" smtClean="0"/>
          </a:p>
          <a:p>
            <a:pPr marL="628650" lvl="1" indent="-171450">
              <a:spcBef>
                <a:spcPct val="0"/>
              </a:spcBef>
              <a:buFontTx/>
              <a:buChar char="•"/>
            </a:pPr>
            <a:r>
              <a:rPr lang="en-US" dirty="0" smtClean="0"/>
              <a:t>Lacerations, fractures, sprains, and contusions</a:t>
            </a:r>
          </a:p>
          <a:p>
            <a:pPr marL="628650" lvl="1" indent="-171450">
              <a:spcBef>
                <a:spcPct val="0"/>
              </a:spcBef>
            </a:pPr>
            <a:endParaRPr lang="en-US" dirty="0" smtClean="0"/>
          </a:p>
          <a:p>
            <a:pPr marL="628650" lvl="1" indent="-171450">
              <a:spcBef>
                <a:spcPct val="0"/>
              </a:spcBef>
              <a:buFontTx/>
              <a:buChar char="•"/>
            </a:pPr>
            <a:r>
              <a:rPr lang="en-US" dirty="0" smtClean="0"/>
              <a:t>Complex multisystem trauma, including the following, should be anticipated after earthquakes:</a:t>
            </a:r>
          </a:p>
          <a:p>
            <a:pPr marL="628650" lvl="1" indent="-171450">
              <a:spcBef>
                <a:spcPct val="0"/>
              </a:spcBef>
              <a:buFontTx/>
              <a:buChar char="•"/>
            </a:pPr>
            <a:endParaRPr lang="en-US" dirty="0" smtClean="0"/>
          </a:p>
          <a:p>
            <a:pPr marL="914400" lvl="2" indent="-171450">
              <a:spcBef>
                <a:spcPct val="0"/>
              </a:spcBef>
              <a:buFont typeface="Wingdings" pitchFamily="2" charset="2"/>
              <a:buChar char="q"/>
            </a:pPr>
            <a:r>
              <a:rPr lang="en-US" dirty="0" smtClean="0"/>
              <a:t>Crush injuries (one of the most common types of injury after an earthquake)</a:t>
            </a:r>
          </a:p>
          <a:p>
            <a:pPr marL="914400" lvl="2" indent="-171450">
              <a:spcBef>
                <a:spcPct val="0"/>
              </a:spcBef>
              <a:buFont typeface="Wingdings" pitchFamily="2" charset="2"/>
              <a:buChar char="q"/>
            </a:pPr>
            <a:r>
              <a:rPr lang="en-US" dirty="0" smtClean="0"/>
              <a:t>Compartment syndrome</a:t>
            </a:r>
          </a:p>
          <a:p>
            <a:pPr marL="914400" lvl="2" indent="-171450">
              <a:spcBef>
                <a:spcPct val="0"/>
              </a:spcBef>
              <a:buFont typeface="Wingdings" pitchFamily="2" charset="2"/>
              <a:buChar char="q"/>
            </a:pPr>
            <a:r>
              <a:rPr lang="en-US" dirty="0" smtClean="0"/>
              <a:t>Crush syndrome (condition caused by crushed tissue and release of intracellular molecules and electrolyte, and associated reperfusion) </a:t>
            </a:r>
          </a:p>
          <a:p>
            <a:pPr marL="914400" lvl="2" indent="-171450">
              <a:spcBef>
                <a:spcPct val="0"/>
              </a:spcBef>
              <a:buFont typeface="Wingdings" pitchFamily="2" charset="2"/>
              <a:buChar char="q"/>
            </a:pPr>
            <a:r>
              <a:rPr lang="en-US" dirty="0" smtClean="0"/>
              <a:t>Traumatic asphyxiation </a:t>
            </a:r>
          </a:p>
          <a:p>
            <a:pPr marL="914400" lvl="2" indent="-171450">
              <a:spcBef>
                <a:spcPct val="0"/>
              </a:spcBef>
              <a:buFont typeface="Wingdings" pitchFamily="2" charset="2"/>
              <a:buChar char="q"/>
            </a:pPr>
            <a:r>
              <a:rPr lang="en-US" dirty="0" smtClean="0"/>
              <a:t>Head and spinal trauma</a:t>
            </a:r>
          </a:p>
          <a:p>
            <a:pPr marL="914400" lvl="2" indent="-171450">
              <a:spcBef>
                <a:spcPct val="0"/>
              </a:spcBef>
              <a:buFont typeface="Wingdings" pitchFamily="2" charset="2"/>
              <a:buChar char="q"/>
            </a:pPr>
            <a:r>
              <a:rPr lang="en-US" dirty="0" smtClean="0"/>
              <a:t>Chest and abdominal blunt and penetrating injuries </a:t>
            </a:r>
          </a:p>
          <a:p>
            <a:pPr marL="914400" lvl="2" indent="-171450">
              <a:spcBef>
                <a:spcPct val="0"/>
              </a:spcBef>
              <a:buFont typeface="Wingdings" pitchFamily="2" charset="2"/>
              <a:buChar char="q"/>
            </a:pPr>
            <a:r>
              <a:rPr lang="en-US" dirty="0" smtClean="0"/>
              <a:t>Drowning and submersion injuries if tsunami occurs</a:t>
            </a:r>
          </a:p>
          <a:p>
            <a:pPr>
              <a:spcBef>
                <a:spcPct val="0"/>
              </a:spcBef>
              <a:buFontTx/>
              <a:buNone/>
            </a:pPr>
            <a:endParaRPr lang="en-US" dirty="0" smtClean="0"/>
          </a:p>
          <a:p>
            <a:pPr marL="0" lvl="1" indent="-171450">
              <a:spcBef>
                <a:spcPct val="0"/>
              </a:spcBef>
              <a:buFontTx/>
              <a:buNone/>
            </a:pPr>
            <a:r>
              <a:rPr lang="en-US" dirty="0" smtClean="0"/>
              <a:t>Wound, bleeding, and fracture management are mainstays of earthquake casualty management.  </a:t>
            </a:r>
          </a:p>
          <a:p>
            <a:pPr marL="0" lvl="1" indent="-171450">
              <a:spcBef>
                <a:spcPct val="0"/>
              </a:spcBef>
              <a:buFontTx/>
              <a:buNone/>
            </a:pPr>
            <a:endParaRPr lang="en-US" dirty="0" smtClean="0"/>
          </a:p>
          <a:p>
            <a:pPr marL="0" lvl="1" indent="-171450">
              <a:spcBef>
                <a:spcPct val="0"/>
              </a:spcBef>
              <a:buFontTx/>
              <a:buNone/>
            </a:pPr>
            <a:r>
              <a:rPr lang="en-US" dirty="0" smtClean="0"/>
              <a:t>IV fluid therapy is important and it should start immediately if crush injuries are suspected, even beginning before rescue if it is possible to establish IV access. </a:t>
            </a:r>
          </a:p>
          <a:p>
            <a:pPr marL="0" lvl="1" indent="-171450">
              <a:spcBef>
                <a:spcPct val="0"/>
              </a:spcBef>
              <a:buFontTx/>
              <a:buNone/>
            </a:pPr>
            <a:endParaRPr lang="en-US" dirty="0" smtClean="0"/>
          </a:p>
          <a:p>
            <a:pPr marL="0" lvl="1" indent="-171450">
              <a:spcBef>
                <a:spcPct val="0"/>
              </a:spcBef>
              <a:buFontTx/>
              <a:buNone/>
            </a:pPr>
            <a:r>
              <a:rPr lang="en-US" dirty="0" smtClean="0"/>
              <a:t>Pain control measures are important. </a:t>
            </a:r>
          </a:p>
          <a:p>
            <a:pPr marL="0" lvl="1" indent="-171450">
              <a:spcBef>
                <a:spcPct val="0"/>
              </a:spcBef>
              <a:buFontTx/>
              <a:buNone/>
            </a:pPr>
            <a:endParaRPr lang="en-US" dirty="0" smtClean="0"/>
          </a:p>
          <a:p>
            <a:pPr marL="0" lvl="1" indent="-171450">
              <a:spcBef>
                <a:spcPct val="0"/>
              </a:spcBef>
              <a:buFontTx/>
              <a:buNone/>
            </a:pPr>
            <a:r>
              <a:rPr lang="en-US" dirty="0" smtClean="0"/>
              <a:t>The need for specialty trauma access is likely and reinforces the importance of available trauma centers.  </a:t>
            </a:r>
          </a:p>
          <a:p>
            <a:pPr marL="0" lvl="1" indent="-171450">
              <a:spcBef>
                <a:spcPct val="0"/>
              </a:spcBef>
              <a:buFontTx/>
              <a:buNone/>
            </a:pPr>
            <a:endParaRPr lang="en-US" dirty="0" smtClean="0"/>
          </a:p>
          <a:p>
            <a:pPr marL="628650" lvl="1" indent="-171450">
              <a:spcBef>
                <a:spcPct val="0"/>
              </a:spcBef>
            </a:pPr>
            <a:endParaRPr lang="en-US" dirty="0" smtClean="0"/>
          </a:p>
          <a:p>
            <a:pPr>
              <a:spcBef>
                <a:spcPct val="0"/>
              </a:spcBef>
            </a:pPr>
            <a:endParaRPr lang="en-US" dirty="0" smtClean="0"/>
          </a:p>
          <a:p>
            <a:pPr>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76DBD0-6454-4FA8-8B62-C1E159CCE95F}"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smtClean="0"/>
              <a:t>There are many types of flooding:</a:t>
            </a:r>
          </a:p>
          <a:p>
            <a:pPr>
              <a:spcBef>
                <a:spcPct val="0"/>
              </a:spcBef>
            </a:pPr>
            <a:endParaRPr lang="en-US" dirty="0" smtClean="0"/>
          </a:p>
          <a:p>
            <a:pPr>
              <a:spcBef>
                <a:spcPct val="0"/>
              </a:spcBef>
              <a:buFontTx/>
              <a:buChar char="•"/>
            </a:pPr>
            <a:r>
              <a:rPr lang="en-US" i="1" dirty="0" smtClean="0"/>
              <a:t> Regional floods </a:t>
            </a:r>
            <a:r>
              <a:rPr lang="en-US" dirty="0" smtClean="0"/>
              <a:t>occur when winter or spring rains couple with melting snow and fill water basins too quickly with too much water</a:t>
            </a:r>
          </a:p>
          <a:p>
            <a:pPr>
              <a:spcBef>
                <a:spcPct val="0"/>
              </a:spcBef>
              <a:buFontTx/>
              <a:buChar char="•"/>
            </a:pPr>
            <a:r>
              <a:rPr lang="en-US" i="1" dirty="0" smtClean="0"/>
              <a:t> Flash floods</a:t>
            </a:r>
            <a:r>
              <a:rPr lang="en-US" dirty="0" smtClean="0"/>
              <a:t> can occur within a few minutes or hours of excessive rainfall, a dam or levee failure, or a sudden release of water held by an ice jam </a:t>
            </a:r>
          </a:p>
          <a:p>
            <a:pPr>
              <a:spcBef>
                <a:spcPct val="0"/>
              </a:spcBef>
              <a:buFontTx/>
              <a:buChar char="•"/>
            </a:pPr>
            <a:r>
              <a:rPr lang="en-US" i="1" dirty="0" smtClean="0"/>
              <a:t> Ice-jam floods </a:t>
            </a:r>
            <a:r>
              <a:rPr lang="en-US" dirty="0" smtClean="0"/>
              <a:t>occur when rivers partially or totally freeze and jammed ice acts as a dam that causes water to back up upstream</a:t>
            </a:r>
          </a:p>
          <a:p>
            <a:pPr>
              <a:spcBef>
                <a:spcPct val="0"/>
              </a:spcBef>
              <a:buFontTx/>
              <a:buChar char="•"/>
            </a:pPr>
            <a:r>
              <a:rPr lang="en-US" i="1" dirty="0" smtClean="0"/>
              <a:t> Dam and levee-failure floods </a:t>
            </a:r>
            <a:r>
              <a:rPr lang="en-US" dirty="0" smtClean="0"/>
              <a:t>are usually due to excessive water buildup behind a levee or dam </a:t>
            </a:r>
          </a:p>
          <a:p>
            <a:pPr>
              <a:spcBef>
                <a:spcPct val="0"/>
              </a:spcBef>
              <a:buFontTx/>
              <a:buChar char="•"/>
            </a:pPr>
            <a:r>
              <a:rPr lang="en-US" i="1" dirty="0" smtClean="0"/>
              <a:t> Debris and landslide floods </a:t>
            </a:r>
            <a:r>
              <a:rPr lang="en-US" dirty="0" smtClean="0"/>
              <a:t>are generally caused by the accumulation of debris, mud, rocks, logs or other large objects that converge in a channel or narrowed area and form a temporary dam that prevents the normal flow of water </a:t>
            </a:r>
          </a:p>
          <a:p>
            <a:pPr>
              <a:spcBef>
                <a:spcPct val="0"/>
              </a:spcBef>
              <a:buFontTx/>
              <a:buChar char="•"/>
            </a:pPr>
            <a:r>
              <a:rPr lang="en-US" i="1" dirty="0" smtClean="0"/>
              <a:t> Sea-level rise floods </a:t>
            </a:r>
            <a:r>
              <a:rPr lang="en-US" dirty="0" smtClean="0"/>
              <a:t>are directly tied to a rise in sea level. Sea-level rise is generally caused by a variety of factors including storm-related activities such as hurricanes, typhoons, tsunamis, or the timing of tides.</a:t>
            </a:r>
          </a:p>
          <a:p>
            <a:pPr>
              <a:spcBef>
                <a:spcPct val="0"/>
              </a:spcBef>
            </a:pPr>
            <a:endParaRPr lang="en-US" dirty="0" smtClean="0"/>
          </a:p>
          <a:p>
            <a:pPr>
              <a:spcBef>
                <a:spcPct val="0"/>
              </a:spcBef>
            </a:pPr>
            <a:r>
              <a:rPr lang="en-US" dirty="0" smtClean="0"/>
              <a:t>IMAGE -- Owego, NY, February 1, 2012: Front Street business shop and apartment units along the Susquehanna River during the recovery effort. FEMA plays a vital role in supporting state, tribal, and local governments as they respond to the impacts of Hurricane Irene. Hans Pennink/FEMA.</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97CDED-C527-4AF8-8200-E9AC327D21EC}"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cs typeface="Bernard MT Condensed"/>
              </a:defRPr>
            </a:lvl1pPr>
            <a:lvl2pPr>
              <a:defRPr>
                <a:latin typeface="+mn-lt"/>
                <a:cs typeface="Bernard MT Condensed"/>
              </a:defRPr>
            </a:lvl2pPr>
            <a:lvl3pPr>
              <a:defRPr>
                <a:latin typeface="+mn-lt"/>
                <a:cs typeface="Bernard MT Condensed"/>
              </a:defRPr>
            </a:lvl3pPr>
            <a:lvl4pPr>
              <a:defRPr>
                <a:latin typeface="+mn-lt"/>
                <a:cs typeface="Bernard MT Condensed"/>
              </a:defRPr>
            </a:lvl4pPr>
            <a:lvl5pPr>
              <a:defRPr>
                <a:latin typeface="+mn-lt"/>
                <a:cs typeface="Bernard MT Condense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98F75A-81E0-4B07-9719-B58F574F43F1}"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614778-3C7C-4FCD-841B-BB0F0EC93E5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smtClean="0"/>
              <a:t>© 2015 </a:t>
            </a:r>
            <a:r>
              <a:rPr lang="en-US" sz="800" dirty="0" smtClean="0"/>
              <a:t>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dfox/Documents/Dan's%20WIP/2012/12-0278%20DLS_ppt/BDLS/BDLSpptBkgrd_noLogo-2.png"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file://localhost/Users/dfox/Documents/Dan's%20WIP/2012/12-0278%20DLS_ppt/NDLSF_logo_rgb.pn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Earthquakes and Tsunamis</a:t>
            </a:r>
            <a:r>
              <a:rPr lang="en-US" sz="2800" dirty="0" smtClean="0"/>
              <a:t/>
            </a:r>
            <a:br>
              <a:rPr lang="en-US" sz="2800" dirty="0" smtClean="0"/>
            </a:br>
            <a:r>
              <a:rPr lang="en-US" sz="3200" dirty="0" smtClean="0"/>
              <a:t>Casualty Management</a:t>
            </a:r>
            <a:endParaRPr lang="en-US" sz="3200" dirty="0"/>
          </a:p>
        </p:txBody>
      </p:sp>
      <p:graphicFrame>
        <p:nvGraphicFramePr>
          <p:cNvPr id="5" name="Content Placeholder 4"/>
          <p:cNvGraphicFramePr>
            <a:graphicFrameLocks noGrp="1"/>
          </p:cNvGraphicFramePr>
          <p:nvPr>
            <p:ph idx="1"/>
          </p:nvPr>
        </p:nvGraphicFramePr>
        <p:xfrm>
          <a:off x="457200" y="1600200"/>
          <a:ext cx="8229600" cy="40911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Structural collapse, resulting in complex traumatic injuries</a:t>
                      </a:r>
                    </a:p>
                    <a:p>
                      <a:pPr marL="571500" indent="-400050">
                        <a:lnSpc>
                          <a:spcPct val="114000"/>
                        </a:lnSpc>
                        <a:spcBef>
                          <a:spcPts val="800"/>
                        </a:spcBef>
                        <a:spcAft>
                          <a:spcPts val="0"/>
                        </a:spcAft>
                        <a:buSzPct val="85000"/>
                        <a:buFont typeface="Wingdings" pitchFamily="2" charset="2"/>
                        <a:buChar char="§"/>
                      </a:pPr>
                      <a:r>
                        <a:rPr lang="en-US" sz="2400" dirty="0" smtClean="0"/>
                        <a:t>Tsunami, submersion injuries </a:t>
                      </a:r>
                    </a:p>
                    <a:p>
                      <a:pPr>
                        <a:spcBef>
                          <a:spcPts val="8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Wound management</a:t>
                      </a:r>
                    </a:p>
                    <a:p>
                      <a:pPr marL="571500" indent="-400050">
                        <a:lnSpc>
                          <a:spcPct val="114000"/>
                        </a:lnSpc>
                        <a:spcBef>
                          <a:spcPts val="800"/>
                        </a:spcBef>
                        <a:spcAft>
                          <a:spcPts val="0"/>
                        </a:spcAft>
                        <a:buSzPct val="85000"/>
                        <a:buFont typeface="Wingdings" pitchFamily="2" charset="2"/>
                        <a:buChar char="§"/>
                      </a:pPr>
                      <a:r>
                        <a:rPr lang="en-US" sz="2400" dirty="0" smtClean="0"/>
                        <a:t>Hemorrhage control</a:t>
                      </a:r>
                    </a:p>
                    <a:p>
                      <a:pPr marL="571500" indent="-400050">
                        <a:lnSpc>
                          <a:spcPct val="114000"/>
                        </a:lnSpc>
                        <a:spcBef>
                          <a:spcPts val="800"/>
                        </a:spcBef>
                        <a:spcAft>
                          <a:spcPts val="0"/>
                        </a:spcAft>
                        <a:buSzPct val="85000"/>
                        <a:buFont typeface="Wingdings" pitchFamily="2" charset="2"/>
                        <a:buChar char="§"/>
                      </a:pPr>
                      <a:r>
                        <a:rPr lang="en-US" sz="2400" dirty="0" smtClean="0"/>
                        <a:t>Fracture management</a:t>
                      </a:r>
                    </a:p>
                    <a:p>
                      <a:pPr marL="571500" indent="-400050">
                        <a:lnSpc>
                          <a:spcPct val="114000"/>
                        </a:lnSpc>
                        <a:spcBef>
                          <a:spcPts val="800"/>
                        </a:spcBef>
                        <a:spcAft>
                          <a:spcPts val="0"/>
                        </a:spcAft>
                        <a:buSzPct val="85000"/>
                        <a:buFont typeface="Wingdings" pitchFamily="2" charset="2"/>
                        <a:buChar char="§"/>
                      </a:pPr>
                      <a:r>
                        <a:rPr lang="en-US" sz="2400" dirty="0" smtClean="0"/>
                        <a:t>IV fluid therapy</a:t>
                      </a:r>
                    </a:p>
                    <a:p>
                      <a:pPr marL="571500" indent="-400050">
                        <a:lnSpc>
                          <a:spcPct val="114000"/>
                        </a:lnSpc>
                        <a:spcBef>
                          <a:spcPts val="800"/>
                        </a:spcBef>
                        <a:spcAft>
                          <a:spcPts val="0"/>
                        </a:spcAft>
                        <a:buSzPct val="85000"/>
                        <a:buFont typeface="Wingdings" pitchFamily="2" charset="2"/>
                        <a:buChar char="§"/>
                      </a:pPr>
                      <a:r>
                        <a:rPr lang="en-US" sz="2400" dirty="0" smtClean="0"/>
                        <a:t>Pain control measures</a:t>
                      </a:r>
                    </a:p>
                    <a:p>
                      <a:pPr marL="571500" indent="-400050">
                        <a:lnSpc>
                          <a:spcPct val="114000"/>
                        </a:lnSpc>
                        <a:spcBef>
                          <a:spcPts val="800"/>
                        </a:spcBef>
                        <a:spcAft>
                          <a:spcPts val="0"/>
                        </a:spcAft>
                        <a:buSzPct val="85000"/>
                        <a:buFont typeface="Wingdings" pitchFamily="2" charset="2"/>
                        <a:buChar char="§"/>
                      </a:pPr>
                      <a:r>
                        <a:rPr lang="en-US" sz="2400" dirty="0" smtClean="0"/>
                        <a:t>Specialty trauma care</a:t>
                      </a:r>
                    </a:p>
                    <a:p>
                      <a:pPr>
                        <a:spcBef>
                          <a:spcPts val="8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latin typeface="+mn-lt"/>
              </a:rPr>
              <a:t>Floods</a:t>
            </a:r>
            <a:endParaRPr lang="en-US" dirty="0">
              <a:solidFill>
                <a:schemeClr val="accent6">
                  <a:lumMod val="50000"/>
                </a:schemeClr>
              </a:solidFill>
              <a:latin typeface="+mn-lt"/>
            </a:endParaRPr>
          </a:p>
        </p:txBody>
      </p:sp>
      <p:sp>
        <p:nvSpPr>
          <p:cNvPr id="3" name="Content Placeholder 2"/>
          <p:cNvSpPr>
            <a:spLocks noGrp="1"/>
          </p:cNvSpPr>
          <p:nvPr>
            <p:ph idx="1"/>
          </p:nvPr>
        </p:nvSpPr>
        <p:spPr>
          <a:xfrm>
            <a:off x="457200" y="1600200"/>
            <a:ext cx="5067300"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a:cs typeface="Helvetica" pitchFamily="34" charset="0"/>
              </a:rPr>
              <a:t>M</a:t>
            </a:r>
            <a:r>
              <a:rPr lang="en-US" sz="2600" dirty="0" smtClean="0">
                <a:cs typeface="Helvetica" pitchFamily="34" charset="0"/>
              </a:rPr>
              <a:t>ost common disaster worldwide</a:t>
            </a:r>
          </a:p>
          <a:p>
            <a:pPr marL="457200" indent="-457200">
              <a:lnSpc>
                <a:spcPct val="114000"/>
              </a:lnSpc>
              <a:spcBef>
                <a:spcPts val="1400"/>
              </a:spcBef>
              <a:buSzPct val="85000"/>
              <a:buFont typeface="Wingdings" pitchFamily="2" charset="2"/>
              <a:buChar char="§"/>
            </a:pPr>
            <a:r>
              <a:rPr lang="en-US" sz="2600" dirty="0">
                <a:cs typeface="Helvetica" pitchFamily="34" charset="0"/>
              </a:rPr>
              <a:t>O</a:t>
            </a:r>
            <a:r>
              <a:rPr lang="en-US" sz="2600" dirty="0" smtClean="0">
                <a:cs typeface="Helvetica" pitchFamily="34" charset="0"/>
              </a:rPr>
              <a:t>ccurs in 90% of all US disasters</a:t>
            </a:r>
          </a:p>
          <a:p>
            <a:pPr marL="457200" indent="-457200">
              <a:lnSpc>
                <a:spcPct val="114000"/>
              </a:lnSpc>
              <a:spcBef>
                <a:spcPts val="1400"/>
              </a:spcBef>
              <a:buSzPct val="85000"/>
              <a:buFont typeface="Wingdings" pitchFamily="2" charset="2"/>
              <a:buChar char="§"/>
            </a:pPr>
            <a:r>
              <a:rPr lang="en-US" sz="2600" dirty="0">
                <a:cs typeface="Helvetica" pitchFamily="34" charset="0"/>
              </a:rPr>
              <a:t>A</a:t>
            </a:r>
            <a:r>
              <a:rPr lang="en-US" sz="2600" dirty="0" smtClean="0">
                <a:cs typeface="Helvetica" pitchFamily="34" charset="0"/>
              </a:rPr>
              <a:t>ccounts for numerous weather-related US deaths </a:t>
            </a:r>
          </a:p>
          <a:p>
            <a:pPr marL="457200" indent="-457200"/>
            <a:endParaRPr lang="en-US" dirty="0" smtClean="0">
              <a:cs typeface="Helvetic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863" y="473075"/>
            <a:ext cx="3140075" cy="47164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99325" y="5189538"/>
            <a:ext cx="277495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Hans Pennink/FEMA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Floods</a:t>
            </a:r>
            <a:r>
              <a:rPr lang="en-US" sz="2800" dirty="0" smtClean="0"/>
              <a:t/>
            </a:r>
            <a:br>
              <a:rPr lang="en-US" sz="2800" dirty="0" smtClean="0"/>
            </a:br>
            <a:r>
              <a:rPr lang="en-US" sz="2800" dirty="0" smtClean="0"/>
              <a:t>Prevention and Mitigation</a:t>
            </a:r>
            <a:endParaRPr lang="en-US" sz="2800" dirty="0"/>
          </a:p>
        </p:txBody>
      </p:sp>
      <p:sp>
        <p:nvSpPr>
          <p:cNvPr id="3" name="Content Placeholder 2"/>
          <p:cNvSpPr>
            <a:spLocks noGrp="1"/>
          </p:cNvSpPr>
          <p:nvPr>
            <p:ph idx="1"/>
          </p:nvPr>
        </p:nvSpPr>
        <p:spPr>
          <a:xfrm>
            <a:off x="457200" y="1600200"/>
            <a:ext cx="4978400" cy="452596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Identify vulnerable locations and populations</a:t>
            </a:r>
            <a:endParaRPr lang="en-US" sz="2600" dirty="0"/>
          </a:p>
          <a:p>
            <a:pPr marL="457200" indent="-457200" fontAlgn="auto">
              <a:lnSpc>
                <a:spcPct val="114000"/>
              </a:lnSpc>
              <a:spcBef>
                <a:spcPts val="1400"/>
              </a:spcBef>
              <a:spcAft>
                <a:spcPts val="0"/>
              </a:spcAft>
              <a:buSzPct val="85000"/>
              <a:buFont typeface="Wingdings" pitchFamily="2" charset="2"/>
              <a:buChar char="§"/>
              <a:defRPr/>
            </a:pPr>
            <a:r>
              <a:rPr lang="en-US" sz="2600" dirty="0"/>
              <a:t>Building </a:t>
            </a:r>
            <a:r>
              <a:rPr lang="en-US" sz="2600" dirty="0" smtClean="0"/>
              <a:t>and road construction methods</a:t>
            </a:r>
            <a:endParaRPr lang="en-US" sz="2600" dirty="0"/>
          </a:p>
          <a:p>
            <a:pPr marL="457200" indent="-457200" fontAlgn="auto">
              <a:lnSpc>
                <a:spcPct val="114000"/>
              </a:lnSpc>
              <a:spcBef>
                <a:spcPts val="1400"/>
              </a:spcBef>
              <a:spcAft>
                <a:spcPts val="0"/>
              </a:spcAft>
              <a:buSzPct val="85000"/>
              <a:buFont typeface="Wingdings" pitchFamily="2" charset="2"/>
              <a:buChar char="§"/>
              <a:defRPr/>
            </a:pPr>
            <a:r>
              <a:rPr lang="en-US" sz="2600" dirty="0" smtClean="0"/>
              <a:t>Educate communities in flood-prone areas</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599" y="2050330"/>
            <a:ext cx="3583709" cy="26185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90545" y="4668868"/>
            <a:ext cx="3057525"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Jace Anderson/FEMA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Floods</a:t>
            </a:r>
            <a:r>
              <a:rPr lang="en-US" sz="2800" dirty="0" smtClean="0"/>
              <a:t/>
            </a:r>
            <a:br>
              <a:rPr lang="en-US" sz="2800" dirty="0" smtClean="0"/>
            </a:br>
            <a:r>
              <a:rPr lang="en-US" sz="2800" dirty="0" smtClean="0"/>
              <a:t>Casualty Management</a:t>
            </a:r>
            <a:endParaRPr lang="en-US" sz="2800" dirty="0"/>
          </a:p>
        </p:txBody>
      </p:sp>
      <p:graphicFrame>
        <p:nvGraphicFramePr>
          <p:cNvPr id="56330" name="Group 10"/>
          <p:cNvGraphicFramePr>
            <a:graphicFrameLocks noGrp="1"/>
          </p:cNvGraphicFramePr>
          <p:nvPr>
            <p:ph idx="1"/>
          </p:nvPr>
        </p:nvGraphicFramePr>
        <p:xfrm>
          <a:off x="457200" y="1600200"/>
          <a:ext cx="8229600" cy="4279887"/>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Injuries and Illness</a:t>
                      </a: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Clinical Care</a:t>
                      </a: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4688">
                <a:tc>
                  <a:txBody>
                    <a:bodyPr/>
                    <a:lstStyle/>
                    <a:p>
                      <a:pPr marL="571500" marR="0" lvl="0" indent="-400050" algn="l" defTabSz="914400" rtl="0" eaLnBrk="1" fontAlgn="base" latinLnBrk="0" hangingPunct="1">
                        <a:lnSpc>
                          <a:spcPct val="114000"/>
                        </a:lnSpc>
                        <a:spcBef>
                          <a:spcPts val="6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Submersion injuries</a:t>
                      </a:r>
                    </a:p>
                    <a:p>
                      <a:pPr marL="571500" marR="0" lvl="0" indent="-400050" algn="l" defTabSz="914400" rtl="0" eaLnBrk="1" fontAlgn="base" latinLnBrk="0" hangingPunct="1">
                        <a:lnSpc>
                          <a:spcPct val="114000"/>
                        </a:lnSpc>
                        <a:spcBef>
                          <a:spcPts val="6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Traumatic injuries</a:t>
                      </a:r>
                    </a:p>
                    <a:p>
                      <a:pPr marL="571500" marR="0" lvl="0" indent="-400050" algn="l" defTabSz="914400" rtl="0" eaLnBrk="1" fontAlgn="base" latinLnBrk="0" hangingPunct="1">
                        <a:lnSpc>
                          <a:spcPct val="114000"/>
                        </a:lnSpc>
                        <a:spcBef>
                          <a:spcPts val="6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Environmental exposure illnesses and injuries</a:t>
                      </a:r>
                    </a:p>
                    <a:p>
                      <a:pPr marL="571500" marR="0" lvl="0" indent="-400050" algn="l" defTabSz="914400" rtl="0" eaLnBrk="1" fontAlgn="base" latinLnBrk="0" hangingPunct="1">
                        <a:lnSpc>
                          <a:spcPct val="100000"/>
                        </a:lnSpc>
                        <a:spcBef>
                          <a:spcPts val="5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Near-drowning</a:t>
                      </a:r>
                    </a:p>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Traumatic wounds</a:t>
                      </a:r>
                    </a:p>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Heat/cold injuries</a:t>
                      </a:r>
                    </a:p>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IV fluid therapy</a:t>
                      </a:r>
                    </a:p>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Pain, vomiting, and diarrhea control</a:t>
                      </a:r>
                    </a:p>
                    <a:p>
                      <a:pPr marL="571500" marR="0" lvl="0" indent="-400050" algn="l" defTabSz="914400" rtl="0" eaLnBrk="1" fontAlgn="base" latinLnBrk="0" hangingPunct="1">
                        <a:lnSpc>
                          <a:spcPct val="114000"/>
                        </a:lnSpc>
                        <a:spcBef>
                          <a:spcPts val="500"/>
                        </a:spcBef>
                        <a:spcAft>
                          <a:spcPct val="0"/>
                        </a:spcAft>
                        <a:buClrTx/>
                        <a:buSzPct val="85000"/>
                        <a:buFont typeface="Wingdings" pitchFamily="2" charset="2"/>
                        <a:buChar char="§"/>
                        <a:tabLst/>
                      </a:pPr>
                      <a:r>
                        <a:rPr kumimoji="0" lang="en-US" sz="2400" b="0" i="0" u="none" strike="noStrike" cap="none" normalizeH="0" baseline="0" dirty="0" smtClean="0">
                          <a:ln>
                            <a:noFill/>
                          </a:ln>
                          <a:solidFill>
                            <a:srgbClr val="000000"/>
                          </a:solidFill>
                          <a:effectLst/>
                          <a:latin typeface="Calibri" pitchFamily="34" charset="0"/>
                          <a:cs typeface="Arial" charset="0"/>
                        </a:rPr>
                        <a:t>Antibiotic selection</a:t>
                      </a:r>
                    </a:p>
                    <a:p>
                      <a:pPr marL="571500" marR="0" lvl="0" indent="-400050" algn="l" defTabSz="914400" rtl="0" eaLnBrk="1" fontAlgn="base" latinLnBrk="0" hangingPunct="1">
                        <a:lnSpc>
                          <a:spcPct val="100000"/>
                        </a:lnSpc>
                        <a:spcBef>
                          <a:spcPts val="5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fade">
                                      <p:cBhvr>
                                        <p:cTn id="7" dur="1000"/>
                                        <p:tgtEl>
                                          <p:spTgt spid="56330"/>
                                        </p:tgtEl>
                                      </p:cBhvr>
                                    </p:animEffect>
                                    <p:anim calcmode="lin" valueType="num">
                                      <p:cBhvr>
                                        <p:cTn id="8" dur="1000" fill="hold"/>
                                        <p:tgtEl>
                                          <p:spTgt spid="56330"/>
                                        </p:tgtEl>
                                        <p:attrNameLst>
                                          <p:attrName>ppt_x</p:attrName>
                                        </p:attrNameLst>
                                      </p:cBhvr>
                                      <p:tavLst>
                                        <p:tav tm="0">
                                          <p:val>
                                            <p:strVal val="#ppt_x"/>
                                          </p:val>
                                        </p:tav>
                                        <p:tav tm="100000">
                                          <p:val>
                                            <p:strVal val="#ppt_x"/>
                                          </p:val>
                                        </p:tav>
                                      </p:tavLst>
                                    </p:anim>
                                    <p:anim calcmode="lin" valueType="num">
                                      <p:cBhvr>
                                        <p:cTn id="9" dur="1000" fill="hold"/>
                                        <p:tgtEl>
                                          <p:spTgt spid="56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6">
                    <a:lumMod val="50000"/>
                  </a:schemeClr>
                </a:solidFill>
              </a:rPr>
              <a:t>Heat Emergencies</a:t>
            </a:r>
            <a:endParaRPr lang="en-US" dirty="0">
              <a:solidFill>
                <a:schemeClr val="accent6">
                  <a:lumMod val="50000"/>
                </a:schemeClr>
              </a:solidFill>
            </a:endParaRPr>
          </a:p>
        </p:txBody>
      </p:sp>
      <p:sp>
        <p:nvSpPr>
          <p:cNvPr id="3" name="Content Placeholder 2"/>
          <p:cNvSpPr>
            <a:spLocks noGrp="1"/>
          </p:cNvSpPr>
          <p:nvPr>
            <p:ph idx="1"/>
          </p:nvPr>
        </p:nvSpPr>
        <p:spPr>
          <a:xfrm>
            <a:off x="457200" y="1244456"/>
            <a:ext cx="8229600" cy="4525963"/>
          </a:xfrm>
        </p:spPr>
        <p:txBody>
          <a:bodyPr>
            <a:normAutofit/>
          </a:bodyPr>
          <a:lstStyle/>
          <a:p>
            <a:pPr marL="457200" indent="-457200" eaLnBrk="1" hangingPunct="1">
              <a:lnSpc>
                <a:spcPct val="114000"/>
              </a:lnSpc>
              <a:spcBef>
                <a:spcPts val="1400"/>
              </a:spcBef>
              <a:buSzPct val="85000"/>
              <a:buFont typeface="Wingdings" pitchFamily="2" charset="2"/>
              <a:buChar char="§"/>
              <a:defRPr/>
            </a:pPr>
            <a:r>
              <a:rPr lang="en-US" sz="2600" dirty="0" smtClean="0">
                <a:ea typeface="Helvetica"/>
                <a:cs typeface="Helvetica"/>
              </a:rPr>
              <a:t>Leading weather-related cause                                                               of death in US</a:t>
            </a:r>
          </a:p>
          <a:p>
            <a:pPr marL="457200" indent="-457200" eaLnBrk="1" hangingPunct="1">
              <a:lnSpc>
                <a:spcPct val="114000"/>
              </a:lnSpc>
              <a:spcBef>
                <a:spcPts val="1400"/>
              </a:spcBef>
              <a:buSzPct val="85000"/>
              <a:buFont typeface="Wingdings" pitchFamily="2" charset="2"/>
              <a:buChar char="§"/>
              <a:defRPr/>
            </a:pPr>
            <a:r>
              <a:rPr lang="en-US" sz="2600" dirty="0" smtClean="0">
                <a:ea typeface="Helvetica"/>
                <a:cs typeface="Helvetica"/>
              </a:rPr>
              <a:t>Air temperature greatest                                                  factor affecting onset of                                                   heat-related illness</a:t>
            </a:r>
          </a:p>
          <a:p>
            <a:pPr marL="457200" indent="-457200" eaLnBrk="1" hangingPunct="1">
              <a:lnSpc>
                <a:spcPct val="114000"/>
              </a:lnSpc>
              <a:spcBef>
                <a:spcPts val="1400"/>
              </a:spcBef>
              <a:buSzPct val="85000"/>
              <a:buFont typeface="Wingdings" pitchFamily="2" charset="2"/>
              <a:buChar char="§"/>
              <a:defRPr/>
            </a:pPr>
            <a:r>
              <a:rPr lang="en-US" sz="2600" dirty="0" smtClean="0">
                <a:ea typeface="Helvetica"/>
                <a:cs typeface="Helvetica"/>
              </a:rPr>
              <a:t>Hydration status, degree of work-stress effort, and underlying health status important</a:t>
            </a:r>
          </a:p>
          <a:p>
            <a:pPr marL="457200" indent="-457200" eaLnBrk="1" hangingPunct="1">
              <a:lnSpc>
                <a:spcPct val="114000"/>
              </a:lnSpc>
              <a:spcBef>
                <a:spcPts val="1400"/>
              </a:spcBef>
              <a:buSzPct val="85000"/>
              <a:buFont typeface="Wingdings" pitchFamily="2" charset="2"/>
              <a:buChar char="§"/>
              <a:defRPr/>
            </a:pPr>
            <a:r>
              <a:rPr lang="en-US" sz="2600" dirty="0" smtClean="0">
                <a:ea typeface="Helvetica"/>
                <a:cs typeface="Helvetica"/>
              </a:rPr>
              <a:t>Children and the elderly are especially vulnerable</a:t>
            </a:r>
          </a:p>
          <a:p>
            <a:pPr marL="457200" indent="-457200" eaLnBrk="1" hangingPunct="1">
              <a:defRPr/>
            </a:pPr>
            <a:endParaRPr lang="en-US" dirty="0" smtClean="0">
              <a:ea typeface="Helvetica"/>
              <a:cs typeface="Helvetica"/>
            </a:endParaRPr>
          </a:p>
        </p:txBody>
      </p:sp>
      <p:pic>
        <p:nvPicPr>
          <p:cNvPr id="7" name="Picture 6" descr="080610-N-AA564-16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238" y="1219200"/>
            <a:ext cx="2632075" cy="23812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34188" y="3600450"/>
            <a:ext cx="332105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Greg </a:t>
            </a:r>
            <a:r>
              <a:rPr lang="en-US" sz="1100" b="1" dirty="0" err="1">
                <a:latin typeface="+mn-lt"/>
                <a:cs typeface="+mn-cs"/>
              </a:rPr>
              <a:t>Pierot</a:t>
            </a:r>
            <a:r>
              <a:rPr lang="en-US" sz="1100" b="1" dirty="0">
                <a:latin typeface="+mn-lt"/>
                <a:cs typeface="+mn-cs"/>
              </a:rPr>
              <a:t>/U.S. Navy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Heat Emergencies</a:t>
            </a:r>
            <a:r>
              <a:rPr lang="en-US" sz="2800" dirty="0" smtClean="0"/>
              <a:t/>
            </a:r>
            <a:br>
              <a:rPr lang="en-US" sz="2800" dirty="0" smtClean="0"/>
            </a:br>
            <a:r>
              <a:rPr lang="en-US" sz="2800" dirty="0" smtClean="0"/>
              <a:t>Prevention and Mitigation</a:t>
            </a:r>
            <a:endParaRPr lang="en-US" sz="2800" dirty="0"/>
          </a:p>
        </p:txBody>
      </p:sp>
      <p:graphicFrame>
        <p:nvGraphicFramePr>
          <p:cNvPr id="4" name="Content Placeholder 3"/>
          <p:cNvGraphicFramePr>
            <a:graphicFrameLocks noGrp="1"/>
          </p:cNvGraphicFramePr>
          <p:nvPr>
            <p:ph idx="1"/>
          </p:nvPr>
        </p:nvGraphicFramePr>
        <p:xfrm>
          <a:off x="457200" y="2457450"/>
          <a:ext cx="8229600" cy="2830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9" name="TextBox 5"/>
          <p:cNvSpPr txBox="1">
            <a:spLocks noChangeArrowheads="1"/>
          </p:cNvSpPr>
          <p:nvPr/>
        </p:nvSpPr>
        <p:spPr bwMode="auto">
          <a:xfrm>
            <a:off x="1257300" y="2057400"/>
            <a:ext cx="6553200" cy="523875"/>
          </a:xfrm>
          <a:prstGeom prst="rect">
            <a:avLst/>
          </a:prstGeom>
          <a:noFill/>
          <a:ln w="9525">
            <a:noFill/>
            <a:miter lim="800000"/>
            <a:headEnd/>
            <a:tailEnd/>
          </a:ln>
        </p:spPr>
        <p:txBody>
          <a:bodyPr>
            <a:spAutoFit/>
          </a:bodyPr>
          <a:lstStyle/>
          <a:p>
            <a:pPr algn="ctr"/>
            <a:r>
              <a:rPr lang="en-US" sz="2800" dirty="0">
                <a:latin typeface="Calibri" pitchFamily="34" charset="0"/>
              </a:rPr>
              <a:t>Identify and inform at-risk populations: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Heat Emergencies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832067"/>
              </p:ext>
            </p:extLst>
          </p:nvPr>
        </p:nvGraphicFramePr>
        <p:xfrm>
          <a:off x="457200" y="1417638"/>
          <a:ext cx="8229600" cy="462027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Heat illness progresses from mild to life-threatening</a:t>
                      </a:r>
                    </a:p>
                    <a:p>
                      <a:pPr marL="571500" indent="-400050">
                        <a:lnSpc>
                          <a:spcPct val="114000"/>
                        </a:lnSpc>
                        <a:spcBef>
                          <a:spcPts val="800"/>
                        </a:spcBef>
                        <a:spcAft>
                          <a:spcPts val="0"/>
                        </a:spcAft>
                        <a:buSzPct val="85000"/>
                        <a:buFont typeface="Wingdings" pitchFamily="2" charset="2"/>
                        <a:buChar char="§"/>
                      </a:pPr>
                      <a:r>
                        <a:rPr lang="en-US" sz="2400" dirty="0" smtClean="0"/>
                        <a:t>As core temperature rises, onset of compensatory mechanisms failing</a:t>
                      </a:r>
                    </a:p>
                    <a:p>
                      <a:pPr marL="571500" indent="-400050">
                        <a:lnSpc>
                          <a:spcPct val="114000"/>
                        </a:lnSpc>
                        <a:spcBef>
                          <a:spcPts val="800"/>
                        </a:spcBef>
                        <a:spcAft>
                          <a:spcPts val="0"/>
                        </a:spcAft>
                        <a:buSzPct val="85000"/>
                        <a:buFont typeface="Wingdings" pitchFamily="2" charset="2"/>
                        <a:buChar char="§"/>
                      </a:pPr>
                      <a:r>
                        <a:rPr lang="en-US" sz="2400" dirty="0" smtClean="0"/>
                        <a:t>Early sign and symptom recognition is key</a:t>
                      </a:r>
                    </a:p>
                    <a:p>
                      <a:pPr>
                        <a:spcBef>
                          <a:spcPts val="8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Remove from hot environment</a:t>
                      </a:r>
                    </a:p>
                    <a:p>
                      <a:pPr marL="571500" indent="-400050">
                        <a:lnSpc>
                          <a:spcPct val="114000"/>
                        </a:lnSpc>
                        <a:spcBef>
                          <a:spcPts val="800"/>
                        </a:spcBef>
                        <a:spcAft>
                          <a:spcPts val="0"/>
                        </a:spcAft>
                        <a:buSzPct val="85000"/>
                        <a:buFont typeface="Wingdings" pitchFamily="2" charset="2"/>
                        <a:buChar char="§"/>
                      </a:pPr>
                      <a:r>
                        <a:rPr lang="en-US" sz="2400" dirty="0" smtClean="0"/>
                        <a:t>Cooling measures</a:t>
                      </a:r>
                    </a:p>
                    <a:p>
                      <a:pPr marL="571500" indent="-400050">
                        <a:lnSpc>
                          <a:spcPct val="114000"/>
                        </a:lnSpc>
                        <a:spcBef>
                          <a:spcPts val="800"/>
                        </a:spcBef>
                        <a:spcAft>
                          <a:spcPts val="0"/>
                        </a:spcAft>
                        <a:buSzPct val="85000"/>
                        <a:buFont typeface="Wingdings" pitchFamily="2" charset="2"/>
                        <a:buChar char="§"/>
                      </a:pPr>
                      <a:r>
                        <a:rPr lang="en-US" sz="2400" dirty="0" smtClean="0"/>
                        <a:t>Provide hydration</a:t>
                      </a:r>
                    </a:p>
                    <a:p>
                      <a:pPr>
                        <a:spcBef>
                          <a:spcPts val="8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8" y="274638"/>
            <a:ext cx="2616200" cy="2333625"/>
          </a:xfrm>
          <a:prstGeom prst="rect">
            <a:avLst/>
          </a:prstGeom>
          <a:noFill/>
          <a:ln w="9525">
            <a:noFill/>
            <a:miter lim="800000"/>
            <a:headEnd/>
            <a:tailEnd/>
          </a:ln>
          <a:effectLst>
            <a:outerShdw dist="139700" dir="2700000" algn="tl" rotWithShape="0">
              <a:srgbClr val="333333">
                <a:alpha val="64999"/>
              </a:srgbClr>
            </a:outerShdw>
          </a:effectLst>
        </p:spPr>
      </p:pic>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6">
                    <a:lumMod val="50000"/>
                  </a:schemeClr>
                </a:solidFill>
              </a:rPr>
              <a:t>Hurricanes</a:t>
            </a:r>
            <a:endParaRPr lang="en-US" dirty="0">
              <a:solidFill>
                <a:schemeClr val="accent6">
                  <a:lumMod val="50000"/>
                </a:schemeClr>
              </a:solidFill>
            </a:endParaRPr>
          </a:p>
        </p:txBody>
      </p:sp>
      <p:sp>
        <p:nvSpPr>
          <p:cNvPr id="3" name="Content Placeholder 2"/>
          <p:cNvSpPr>
            <a:spLocks noGrp="1"/>
          </p:cNvSpPr>
          <p:nvPr>
            <p:ph idx="1"/>
          </p:nvPr>
        </p:nvSpPr>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Large, rotating core that produces                                     heavy rainfall, strong winds, and                                        storm surge coastal flooding</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Names all describe similar events, based on location:</a:t>
            </a:r>
          </a:p>
          <a:p>
            <a:pPr marL="0" indent="0" fontAlgn="auto">
              <a:lnSpc>
                <a:spcPct val="114000"/>
              </a:lnSpc>
              <a:spcBef>
                <a:spcPts val="700"/>
              </a:spcBef>
              <a:spcAft>
                <a:spcPts val="0"/>
              </a:spcAft>
              <a:buSzPct val="85000"/>
              <a:buFont typeface="Arial"/>
              <a:buNone/>
              <a:defRPr/>
            </a:pPr>
            <a:r>
              <a:rPr lang="en-US" sz="2600" dirty="0"/>
              <a:t>	</a:t>
            </a:r>
            <a:r>
              <a:rPr lang="en-US" sz="2600" dirty="0" smtClean="0"/>
              <a:t>Hurricane: 	Atlantic, Eastern Pacific Oceans</a:t>
            </a:r>
          </a:p>
          <a:p>
            <a:pPr marL="0" indent="0" fontAlgn="auto">
              <a:lnSpc>
                <a:spcPct val="114000"/>
              </a:lnSpc>
              <a:spcBef>
                <a:spcPts val="700"/>
              </a:spcBef>
              <a:spcAft>
                <a:spcPts val="0"/>
              </a:spcAft>
              <a:buSzPct val="85000"/>
              <a:buFont typeface="Arial"/>
              <a:buNone/>
              <a:defRPr/>
            </a:pPr>
            <a:r>
              <a:rPr lang="en-US" sz="2600" dirty="0"/>
              <a:t>	</a:t>
            </a:r>
            <a:r>
              <a:rPr lang="en-US" sz="2600" dirty="0" smtClean="0"/>
              <a:t>Typhoon:	 	Western Pacific Ocean</a:t>
            </a:r>
          </a:p>
          <a:p>
            <a:pPr marL="0" indent="0" fontAlgn="auto">
              <a:lnSpc>
                <a:spcPct val="114000"/>
              </a:lnSpc>
              <a:spcBef>
                <a:spcPts val="700"/>
              </a:spcBef>
              <a:spcAft>
                <a:spcPts val="0"/>
              </a:spcAft>
              <a:buSzPct val="85000"/>
              <a:buFont typeface="Arial"/>
              <a:buNone/>
              <a:defRPr/>
            </a:pPr>
            <a:r>
              <a:rPr lang="en-US" sz="2600" dirty="0" smtClean="0"/>
              <a:t>	Cyclone:		Indian Ocean</a:t>
            </a:r>
          </a:p>
          <a:p>
            <a:pPr marL="0" indent="0" fontAlgn="auto">
              <a:spcAft>
                <a:spcPts val="0"/>
              </a:spcAft>
              <a:buFont typeface="Arial"/>
              <a:buNone/>
              <a:defRPr/>
            </a:pPr>
            <a:endParaRPr lang="en-US" dirty="0"/>
          </a:p>
        </p:txBody>
      </p:sp>
      <p:sp>
        <p:nvSpPr>
          <p:cNvPr id="64516" name="TextBox 5"/>
          <p:cNvSpPr txBox="1">
            <a:spLocks noChangeArrowheads="1"/>
          </p:cNvSpPr>
          <p:nvPr/>
        </p:nvSpPr>
        <p:spPr bwMode="auto">
          <a:xfrm>
            <a:off x="6275388" y="2784475"/>
            <a:ext cx="2528887" cy="261610"/>
          </a:xfrm>
          <a:prstGeom prst="rect">
            <a:avLst/>
          </a:prstGeom>
          <a:noFill/>
          <a:ln w="9525">
            <a:noFill/>
            <a:miter lim="800000"/>
            <a:headEnd/>
            <a:tailEnd/>
          </a:ln>
        </p:spPr>
        <p:txBody>
          <a:bodyPr>
            <a:spAutoFit/>
          </a:bodyPr>
          <a:lstStyle/>
          <a:p>
            <a:pPr algn="r"/>
            <a:r>
              <a:rPr lang="en-US" sz="1100" b="1" dirty="0">
                <a:latin typeface="Calibri" pitchFamily="34" charset="0"/>
              </a:rPr>
              <a:t>NOAA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Hurricanes</a:t>
            </a:r>
            <a:r>
              <a:rPr lang="en-US" sz="2800" dirty="0" smtClean="0"/>
              <a:t/>
            </a:r>
            <a:br>
              <a:rPr lang="en-US" sz="2800" dirty="0" smtClean="0"/>
            </a:br>
            <a:r>
              <a:rPr lang="en-US" sz="2800" dirty="0" smtClean="0"/>
              <a:t>Prevention and Mitigation</a:t>
            </a:r>
            <a:endParaRPr lang="en-US" sz="2800" dirty="0"/>
          </a:p>
        </p:txBody>
      </p:sp>
      <p:sp>
        <p:nvSpPr>
          <p:cNvPr id="3" name="Content Placeholder 2"/>
          <p:cNvSpPr>
            <a:spLocks noGrp="1"/>
          </p:cNvSpPr>
          <p:nvPr>
            <p:ph idx="1"/>
          </p:nvPr>
        </p:nvSpPr>
        <p:spPr>
          <a:xfrm>
            <a:off x="457200" y="1600200"/>
            <a:ext cx="6134100"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cs typeface="Helvetica" pitchFamily="34" charset="0"/>
              </a:rPr>
              <a:t>National Weather Service (NWS) predictions, tracking, and warning systems important</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At-risk populations heed warnings</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Evacuation methods/route access</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Ensure timely access to potable water, safe sheltering, food, sanitation, and health care</a:t>
            </a:r>
          </a:p>
        </p:txBody>
      </p:sp>
      <p:pic>
        <p:nvPicPr>
          <p:cNvPr id="92165" name="Picture 5" descr="http://www.fema.gov/photodata/original/377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1695450"/>
            <a:ext cx="2159000" cy="32385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191375" y="4933950"/>
            <a:ext cx="280035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Jacinta Quesada/FEMA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Hurricanes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nvPr>
        </p:nvGraphicFramePr>
        <p:xfrm>
          <a:off x="457200" y="1600200"/>
          <a:ext cx="8229600" cy="40911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Wind and water surge leading to traumatic</a:t>
                      </a:r>
                      <a:r>
                        <a:rPr lang="en-US" sz="2400" baseline="0" dirty="0" smtClean="0"/>
                        <a:t> and submersion injuries</a:t>
                      </a:r>
                      <a:endParaRPr lang="en-US" sz="2400" dirty="0" smtClean="0"/>
                    </a:p>
                    <a:p>
                      <a:pPr marL="571500" indent="-400050">
                        <a:lnSpc>
                          <a:spcPct val="114000"/>
                        </a:lnSpc>
                        <a:spcBef>
                          <a:spcPts val="800"/>
                        </a:spcBef>
                        <a:spcAft>
                          <a:spcPts val="0"/>
                        </a:spcAft>
                        <a:buSzPct val="85000"/>
                        <a:buFont typeface="Wingdings" pitchFamily="2" charset="2"/>
                        <a:buChar char="§"/>
                      </a:pPr>
                      <a:r>
                        <a:rPr lang="en-US" sz="2400" dirty="0" smtClean="0"/>
                        <a:t>Environmental exposure resulting in injury and illness</a:t>
                      </a:r>
                    </a:p>
                    <a:p>
                      <a:pPr>
                        <a:spcBef>
                          <a:spcPts val="8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Submersion injuries</a:t>
                      </a:r>
                    </a:p>
                    <a:p>
                      <a:pPr marL="571500" indent="-400050">
                        <a:lnSpc>
                          <a:spcPct val="114000"/>
                        </a:lnSpc>
                        <a:spcBef>
                          <a:spcPts val="800"/>
                        </a:spcBef>
                        <a:spcAft>
                          <a:spcPts val="0"/>
                        </a:spcAft>
                        <a:buSzPct val="85000"/>
                        <a:buFont typeface="Wingdings" pitchFamily="2" charset="2"/>
                        <a:buChar char="§"/>
                      </a:pPr>
                      <a:r>
                        <a:rPr lang="en-US" sz="2400" dirty="0" smtClean="0"/>
                        <a:t>Traumatic wounds</a:t>
                      </a:r>
                    </a:p>
                    <a:p>
                      <a:pPr marL="571500" indent="-400050">
                        <a:lnSpc>
                          <a:spcPct val="114000"/>
                        </a:lnSpc>
                        <a:spcBef>
                          <a:spcPts val="800"/>
                        </a:spcBef>
                        <a:spcAft>
                          <a:spcPts val="0"/>
                        </a:spcAft>
                        <a:buSzPct val="85000"/>
                        <a:buFont typeface="Wingdings" pitchFamily="2" charset="2"/>
                        <a:buChar char="§"/>
                      </a:pPr>
                      <a:r>
                        <a:rPr lang="en-US" sz="2400" dirty="0" smtClean="0"/>
                        <a:t>Fracture management</a:t>
                      </a:r>
                    </a:p>
                    <a:p>
                      <a:pPr marL="571500" indent="-400050">
                        <a:lnSpc>
                          <a:spcPct val="114000"/>
                        </a:lnSpc>
                        <a:spcBef>
                          <a:spcPts val="800"/>
                        </a:spcBef>
                        <a:spcAft>
                          <a:spcPts val="0"/>
                        </a:spcAft>
                        <a:buSzPct val="85000"/>
                        <a:buFont typeface="Wingdings" pitchFamily="2" charset="2"/>
                        <a:buChar char="§"/>
                      </a:pPr>
                      <a:r>
                        <a:rPr lang="en-US" sz="2400" dirty="0" smtClean="0"/>
                        <a:t>Heat/cold</a:t>
                      </a:r>
                      <a:r>
                        <a:rPr lang="en-US" sz="2400" baseline="0" dirty="0" smtClean="0"/>
                        <a:t> injuries</a:t>
                      </a:r>
                    </a:p>
                    <a:p>
                      <a:pPr marL="571500" indent="-400050">
                        <a:lnSpc>
                          <a:spcPct val="114000"/>
                        </a:lnSpc>
                        <a:spcBef>
                          <a:spcPts val="800"/>
                        </a:spcBef>
                        <a:spcAft>
                          <a:spcPts val="0"/>
                        </a:spcAft>
                        <a:buSzPct val="85000"/>
                        <a:buFont typeface="Wingdings" pitchFamily="2" charset="2"/>
                        <a:buChar char="§"/>
                      </a:pPr>
                      <a:r>
                        <a:rPr lang="en-US" sz="2400" baseline="0" dirty="0" smtClean="0"/>
                        <a:t>IV fluid therapy</a:t>
                      </a:r>
                    </a:p>
                    <a:p>
                      <a:pPr marL="571500" indent="-400050">
                        <a:lnSpc>
                          <a:spcPct val="114000"/>
                        </a:lnSpc>
                        <a:spcBef>
                          <a:spcPts val="800"/>
                        </a:spcBef>
                        <a:spcAft>
                          <a:spcPts val="0"/>
                        </a:spcAft>
                        <a:buSzPct val="85000"/>
                        <a:buFont typeface="Wingdings" pitchFamily="2" charset="2"/>
                        <a:buChar char="§"/>
                      </a:pPr>
                      <a:r>
                        <a:rPr lang="en-US" sz="2400" baseline="0" dirty="0" smtClean="0"/>
                        <a:t>Pain control measures</a:t>
                      </a:r>
                      <a:endParaRPr lang="en-US" sz="2400" dirty="0" smtClean="0"/>
                    </a:p>
                    <a:p>
                      <a:pPr>
                        <a:spcBef>
                          <a:spcPts val="8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cxnSp>
        <p:nvCxnSpPr>
          <p:cNvPr id="10" name="Straight Connector 9"/>
          <p:cNvCxnSpPr/>
          <p:nvPr/>
        </p:nvCxnSpPr>
        <p:spPr>
          <a:xfrm>
            <a:off x="2428875" y="2773680"/>
            <a:ext cx="4319588" cy="0"/>
          </a:xfrm>
          <a:prstGeom prst="line">
            <a:avLst/>
          </a:prstGeom>
        </p:spPr>
        <p:style>
          <a:lnRef idx="2">
            <a:schemeClr val="dk1"/>
          </a:lnRef>
          <a:fillRef idx="0">
            <a:schemeClr val="dk1"/>
          </a:fillRef>
          <a:effectRef idx="1">
            <a:schemeClr val="dk1"/>
          </a:effectRef>
          <a:fontRef idx="minor">
            <a:schemeClr val="tx1"/>
          </a:fontRef>
        </p:style>
      </p:cxnSp>
      <p:sp>
        <p:nvSpPr>
          <p:cNvPr id="11" name="Title 1"/>
          <p:cNvSpPr txBox="1">
            <a:spLocks/>
          </p:cNvSpPr>
          <p:nvPr/>
        </p:nvSpPr>
        <p:spPr>
          <a:xfrm>
            <a:off x="685800" y="2130425"/>
            <a:ext cx="7772400" cy="1470025"/>
          </a:xfrm>
          <a:prstGeom prst="rect">
            <a:avLst/>
          </a:prstGeom>
        </p:spPr>
        <p:txBody>
          <a:bodyPr>
            <a:normAutofit fontScale="60000" lnSpcReduction="20000"/>
          </a:bodyPr>
          <a:lstStyle/>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US" sz="47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t>Session 1 – Lesson Two</a:t>
            </a:r>
            <a:r>
              <a:rPr kumimoji="0" lang="en-US" sz="32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t/>
            </a:r>
            <a:br>
              <a:rPr kumimoji="0" lang="en-US" sz="32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br>
            <a:r>
              <a:rPr kumimoji="0" lang="en-US" sz="2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t/>
            </a:r>
            <a:br>
              <a:rPr kumimoji="0" lang="en-US" sz="2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br>
            <a:r>
              <a:rPr kumimoji="0" lang="en-US" sz="2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t/>
            </a:r>
            <a:br>
              <a:rPr kumimoji="0" lang="en-US" sz="2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br>
            <a:endParaRPr kumimoji="0" lang="en-US" sz="2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endParaRPr>
          </a:p>
          <a:p>
            <a:pPr marL="0" marR="0" lvl="0" indent="0" algn="ctr" defTabSz="457200" rtl="0" eaLnBrk="1" fontAlgn="base" latinLnBrk="0" hangingPunct="1">
              <a:lnSpc>
                <a:spcPct val="100000"/>
              </a:lnSpc>
              <a:spcBef>
                <a:spcPts val="1200"/>
              </a:spcBef>
              <a:spcAft>
                <a:spcPct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Calibri" pitchFamily="34" charset="0"/>
                <a:ea typeface="+mj-ea"/>
                <a:cs typeface="Helvetica" pitchFamily="34" charset="0"/>
              </a:rPr>
              <a:t>Natural Disasters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p:txBody>
          <a:bodyPr>
            <a:normAutofit fontScale="90000"/>
          </a:bodyPr>
          <a:lstStyle/>
          <a:p>
            <a:pPr algn="ctr"/>
            <a:r>
              <a:rPr lang="en-US" sz="2800" dirty="0" smtClean="0">
                <a:solidFill>
                  <a:srgbClr val="984807"/>
                </a:solidFill>
                <a:latin typeface="+mj-lt"/>
                <a:ea typeface="Helvetica"/>
              </a:rPr>
              <a:t>Hurricanes</a:t>
            </a:r>
            <a:br>
              <a:rPr lang="en-US" sz="2800" dirty="0" smtClean="0">
                <a:solidFill>
                  <a:srgbClr val="984807"/>
                </a:solidFill>
                <a:latin typeface="+mj-lt"/>
                <a:ea typeface="Helvetica"/>
              </a:rPr>
            </a:br>
            <a:r>
              <a:rPr lang="en-US" sz="2800" dirty="0" smtClean="0">
                <a:latin typeface="+mj-lt"/>
                <a:ea typeface="Helvetica"/>
              </a:rPr>
              <a:t>Casualty </a:t>
            </a:r>
            <a:r>
              <a:rPr lang="en-US" sz="2800" smtClean="0">
                <a:latin typeface="+mj-lt"/>
                <a:ea typeface="Helvetica"/>
              </a:rPr>
              <a:t>Management </a:t>
            </a:r>
            <a:br>
              <a:rPr lang="en-US" sz="2800" smtClean="0">
                <a:latin typeface="+mj-lt"/>
                <a:ea typeface="Helvetica"/>
              </a:rPr>
            </a:br>
            <a:r>
              <a:rPr lang="en-US" sz="2800" smtClean="0">
                <a:latin typeface="+mj-lt"/>
                <a:ea typeface="Helvetica"/>
              </a:rPr>
              <a:t>(</a:t>
            </a:r>
            <a:r>
              <a:rPr lang="en-US" sz="2800" dirty="0" smtClean="0">
                <a:latin typeface="+mj-lt"/>
                <a:ea typeface="Helvetica"/>
              </a:rPr>
              <a:t>may occur in other incidents that </a:t>
            </a:r>
            <a:r>
              <a:rPr lang="en-US" sz="2800" dirty="0">
                <a:latin typeface="+mj-lt"/>
                <a:ea typeface="Helvetica"/>
              </a:rPr>
              <a:t>e</a:t>
            </a:r>
            <a:r>
              <a:rPr lang="en-US" sz="2800" dirty="0" smtClean="0">
                <a:latin typeface="+mj-lt"/>
                <a:ea typeface="Helvetica"/>
              </a:rPr>
              <a:t>ffect infrastructure)</a:t>
            </a:r>
          </a:p>
        </p:txBody>
      </p:sp>
      <p:sp>
        <p:nvSpPr>
          <p:cNvPr id="70658" name="Rectangle 3"/>
          <p:cNvSpPr>
            <a:spLocks noGrp="1"/>
          </p:cNvSpPr>
          <p:nvPr>
            <p:ph type="body" idx="4294967295"/>
          </p:nvPr>
        </p:nvSpPr>
        <p:spPr>
          <a:xfrm>
            <a:off x="457200" y="1292947"/>
            <a:ext cx="8229600" cy="4525963"/>
          </a:xfrm>
        </p:spPr>
        <p:txBody>
          <a:bodyPr>
            <a:normAutofit/>
          </a:bodyPr>
          <a:lstStyle/>
          <a:p>
            <a:pPr marL="0" indent="0">
              <a:lnSpc>
                <a:spcPct val="114000"/>
              </a:lnSpc>
              <a:spcBef>
                <a:spcPts val="400"/>
              </a:spcBef>
              <a:buNone/>
            </a:pPr>
            <a:r>
              <a:rPr lang="en-US" sz="2400" dirty="0" smtClean="0">
                <a:latin typeface="Calibri" pitchFamily="34" charset="0"/>
                <a:ea typeface="Helvetica"/>
              </a:rPr>
              <a:t>Other considerations</a:t>
            </a:r>
          </a:p>
          <a:p>
            <a:pPr>
              <a:lnSpc>
                <a:spcPct val="114000"/>
              </a:lnSpc>
              <a:spcBef>
                <a:spcPts val="400"/>
              </a:spcBef>
              <a:buSzPct val="85000"/>
              <a:buFont typeface="Wingdings" pitchFamily="2" charset="2"/>
              <a:buChar char="§"/>
            </a:pPr>
            <a:r>
              <a:rPr lang="en-US" sz="2400" dirty="0" smtClean="0">
                <a:latin typeface="Calibri" pitchFamily="34" charset="0"/>
                <a:ea typeface="Helvetica"/>
              </a:rPr>
              <a:t>Children</a:t>
            </a:r>
          </a:p>
          <a:p>
            <a:pPr lvl="1">
              <a:lnSpc>
                <a:spcPct val="114000"/>
              </a:lnSpc>
              <a:spcBef>
                <a:spcPts val="400"/>
              </a:spcBef>
              <a:buSzPct val="85000"/>
            </a:pPr>
            <a:r>
              <a:rPr lang="en-US" sz="2400" dirty="0" smtClean="0">
                <a:latin typeface="Calibri" pitchFamily="34" charset="0"/>
                <a:ea typeface="Helvetica"/>
              </a:rPr>
              <a:t>Risk of separation from families / guardians</a:t>
            </a:r>
          </a:p>
          <a:p>
            <a:pPr marL="1027113" lvl="2" indent="-280988">
              <a:lnSpc>
                <a:spcPct val="114000"/>
              </a:lnSpc>
              <a:spcBef>
                <a:spcPts val="400"/>
              </a:spcBef>
              <a:buSzPct val="85000"/>
              <a:buFont typeface="Wingdings" pitchFamily="2" charset="2"/>
              <a:buChar char="§"/>
            </a:pPr>
            <a:r>
              <a:rPr lang="en-US" dirty="0" smtClean="0">
                <a:latin typeface="Calibri" pitchFamily="34" charset="0"/>
                <a:ea typeface="Helvetica"/>
              </a:rPr>
              <a:t>Family member tracking and reunification programs</a:t>
            </a:r>
          </a:p>
          <a:p>
            <a:pPr lvl="1">
              <a:lnSpc>
                <a:spcPct val="114000"/>
              </a:lnSpc>
              <a:spcBef>
                <a:spcPts val="400"/>
              </a:spcBef>
              <a:buSzPct val="85000"/>
            </a:pPr>
            <a:r>
              <a:rPr lang="en-US" sz="2400" dirty="0" smtClean="0">
                <a:latin typeface="Calibri" pitchFamily="34" charset="0"/>
                <a:ea typeface="Helvetica"/>
              </a:rPr>
              <a:t>Risk of accidental poisoning</a:t>
            </a:r>
          </a:p>
          <a:p>
            <a:pPr marL="1027113" lvl="2" indent="-280988">
              <a:lnSpc>
                <a:spcPct val="114000"/>
              </a:lnSpc>
              <a:spcBef>
                <a:spcPts val="400"/>
              </a:spcBef>
              <a:buSzPct val="85000"/>
              <a:buFont typeface="Wingdings" pitchFamily="2" charset="2"/>
              <a:buChar char="§"/>
            </a:pPr>
            <a:r>
              <a:rPr lang="en-US" dirty="0" smtClean="0">
                <a:latin typeface="Calibri" pitchFamily="34" charset="0"/>
                <a:ea typeface="Helvetica"/>
              </a:rPr>
              <a:t>Hydrocarbon and bleach poisonings</a:t>
            </a:r>
          </a:p>
          <a:p>
            <a:pPr>
              <a:lnSpc>
                <a:spcPct val="114000"/>
              </a:lnSpc>
              <a:spcBef>
                <a:spcPts val="1400"/>
              </a:spcBef>
              <a:buSzPct val="85000"/>
              <a:buFont typeface="Wingdings" pitchFamily="2" charset="2"/>
              <a:buChar char="§"/>
            </a:pPr>
            <a:r>
              <a:rPr lang="en-US" sz="2400" dirty="0" smtClean="0">
                <a:latin typeface="Calibri" pitchFamily="34" charset="0"/>
                <a:ea typeface="Helvetica"/>
              </a:rPr>
              <a:t>Elderly and institutionalized </a:t>
            </a:r>
          </a:p>
          <a:p>
            <a:pPr lvl="1">
              <a:lnSpc>
                <a:spcPct val="114000"/>
              </a:lnSpc>
              <a:spcBef>
                <a:spcPts val="400"/>
              </a:spcBef>
              <a:buSzPct val="85000"/>
            </a:pPr>
            <a:r>
              <a:rPr lang="en-US" sz="2400" dirty="0" smtClean="0">
                <a:latin typeface="Calibri" pitchFamily="34" charset="0"/>
                <a:ea typeface="Helvetica"/>
              </a:rPr>
              <a:t>Evacuation of facility or home may be delayed </a:t>
            </a:r>
          </a:p>
          <a:p>
            <a:pPr lvl="1">
              <a:lnSpc>
                <a:spcPct val="114000"/>
              </a:lnSpc>
              <a:spcBef>
                <a:spcPts val="400"/>
              </a:spcBef>
              <a:buSzPct val="85000"/>
            </a:pPr>
            <a:r>
              <a:rPr lang="en-US" sz="2400" dirty="0" smtClean="0">
                <a:latin typeface="Calibri" pitchFamily="34" charset="0"/>
                <a:ea typeface="Helvetica"/>
              </a:rPr>
              <a:t>Exacerbation of chronic illnesses is likely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cs typeface="Helvetica" pitchFamily="34" charset="0"/>
              </a:rPr>
              <a:t>Tornadoes</a:t>
            </a:r>
          </a:p>
        </p:txBody>
      </p:sp>
      <p:sp>
        <p:nvSpPr>
          <p:cNvPr id="3" name="Content Placeholder 2"/>
          <p:cNvSpPr>
            <a:spLocks noGrp="1"/>
          </p:cNvSpPr>
          <p:nvPr>
            <p:ph idx="1"/>
          </p:nvPr>
        </p:nvSpPr>
        <p:spPr>
          <a:xfrm>
            <a:off x="457200" y="1600200"/>
            <a:ext cx="5192713" cy="452596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Rapidly rotating funnel-shaped column of air </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Extends from thunderstorm to the ground</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Wind speed correlates best to destructive power</a:t>
            </a:r>
            <a:endParaRPr lang="en-US" sz="2600" dirty="0"/>
          </a:p>
          <a:p>
            <a:pPr fontAlgn="auto">
              <a:spcAft>
                <a:spcPts val="0"/>
              </a:spcAft>
              <a:buFont typeface="Arial"/>
              <a:buChar char="•"/>
              <a:defRPr/>
            </a:pPr>
            <a:endParaRPr lang="en-US" dirty="0"/>
          </a:p>
        </p:txBody>
      </p:sp>
      <p:pic>
        <p:nvPicPr>
          <p:cNvPr id="70659" name="Picture 4" descr="Lesson 2 - Slide 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4025" y="902187"/>
            <a:ext cx="3218008" cy="4546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Tornadoes</a:t>
            </a:r>
            <a:r>
              <a:rPr lang="en-US" sz="2800" dirty="0" smtClean="0"/>
              <a:t/>
            </a:r>
            <a:br>
              <a:rPr lang="en-US" sz="2800" dirty="0" smtClean="0"/>
            </a:br>
            <a:r>
              <a:rPr lang="en-US" sz="2800" dirty="0" smtClean="0"/>
              <a:t>Prevention and Mitigation</a:t>
            </a:r>
            <a:endParaRPr lang="en-US" sz="2800" dirty="0"/>
          </a:p>
        </p:txBody>
      </p:sp>
      <p:sp>
        <p:nvSpPr>
          <p:cNvPr id="3" name="Content Placeholder 2"/>
          <p:cNvSpPr>
            <a:spLocks noGrp="1"/>
          </p:cNvSpPr>
          <p:nvPr>
            <p:ph idx="1"/>
          </p:nvPr>
        </p:nvSpPr>
        <p:spPr>
          <a:xfrm>
            <a:off x="457200" y="1600200"/>
            <a:ext cx="8229600" cy="237331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National Weather Service (NWS) tracking/warning systems important</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At-risk populations must seek immediate safe shelter</a:t>
            </a:r>
            <a:endParaRPr lang="en-US" sz="2600" dirty="0"/>
          </a:p>
        </p:txBody>
      </p:sp>
      <p:sp>
        <p:nvSpPr>
          <p:cNvPr id="5" name="TextBox 4"/>
          <p:cNvSpPr txBox="1">
            <a:spLocks noChangeArrowheads="1"/>
          </p:cNvSpPr>
          <p:nvPr/>
        </p:nvSpPr>
        <p:spPr bwMode="auto">
          <a:xfrm>
            <a:off x="1512888" y="4341813"/>
            <a:ext cx="2160587" cy="646112"/>
          </a:xfrm>
          <a:prstGeom prst="rect">
            <a:avLst/>
          </a:prstGeom>
          <a:noFill/>
          <a:ln w="9525">
            <a:noFill/>
            <a:miter lim="800000"/>
            <a:headEnd/>
            <a:tailEnd/>
          </a:ln>
        </p:spPr>
        <p:txBody>
          <a:bodyPr>
            <a:spAutoFit/>
          </a:bodyPr>
          <a:lstStyle/>
          <a:p>
            <a:r>
              <a:rPr lang="en-US" sz="3600" b="1" dirty="0">
                <a:latin typeface="Calibri" pitchFamily="34" charset="0"/>
              </a:rPr>
              <a:t>Survival</a:t>
            </a:r>
          </a:p>
        </p:txBody>
      </p:sp>
      <p:sp>
        <p:nvSpPr>
          <p:cNvPr id="6" name="TextBox 5"/>
          <p:cNvSpPr txBox="1"/>
          <p:nvPr/>
        </p:nvSpPr>
        <p:spPr>
          <a:xfrm>
            <a:off x="3394075" y="4083050"/>
            <a:ext cx="557213" cy="1092200"/>
          </a:xfrm>
          <a:prstGeom prst="rect">
            <a:avLst/>
          </a:prstGeom>
          <a:noFill/>
        </p:spPr>
        <p:txBody>
          <a:bodyPr>
            <a:spAutoFit/>
          </a:bodyPr>
          <a:lstStyle/>
          <a:p>
            <a:pPr fontAlgn="auto">
              <a:spcBef>
                <a:spcPts val="0"/>
              </a:spcBef>
              <a:spcAft>
                <a:spcPts val="0"/>
              </a:spcAft>
              <a:defRPr/>
            </a:pPr>
            <a:r>
              <a:rPr lang="en-US" sz="6500" b="1" dirty="0">
                <a:solidFill>
                  <a:schemeClr val="accent6">
                    <a:lumMod val="50000"/>
                  </a:schemeClr>
                </a:solidFill>
                <a:latin typeface="+mn-lt"/>
                <a:cs typeface="+mn-cs"/>
              </a:rPr>
              <a:t>=</a:t>
            </a:r>
          </a:p>
        </p:txBody>
      </p:sp>
      <p:sp>
        <p:nvSpPr>
          <p:cNvPr id="7" name="TextBox 6"/>
          <p:cNvSpPr txBox="1">
            <a:spLocks noChangeArrowheads="1"/>
          </p:cNvSpPr>
          <p:nvPr/>
        </p:nvSpPr>
        <p:spPr bwMode="auto">
          <a:xfrm>
            <a:off x="3768725" y="4314825"/>
            <a:ext cx="4445000" cy="646113"/>
          </a:xfrm>
          <a:prstGeom prst="rect">
            <a:avLst/>
          </a:prstGeom>
          <a:noFill/>
          <a:ln w="9525">
            <a:noFill/>
            <a:miter lim="800000"/>
            <a:headEnd/>
            <a:tailEnd/>
          </a:ln>
        </p:spPr>
        <p:txBody>
          <a:bodyPr>
            <a:spAutoFit/>
          </a:bodyPr>
          <a:lstStyle/>
          <a:p>
            <a:pPr algn="ctr"/>
            <a:r>
              <a:rPr lang="en-US" sz="3600" b="1" dirty="0">
                <a:latin typeface="Calibri" pitchFamily="34" charset="0"/>
              </a:rPr>
              <a:t>Warning + Shelter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par>
                          <p:cTn id="11" fill="hold">
                            <p:stCondLst>
                              <p:cond delay="1000"/>
                            </p:stCondLst>
                            <p:childTnLst>
                              <p:par>
                                <p:cTn id="12" presetID="23" presetClass="entr" presetSubtype="3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4*#ppt_w"/>
                                          </p:val>
                                        </p:tav>
                                        <p:tav tm="100000">
                                          <p:val>
                                            <p:strVal val="#ppt_w"/>
                                          </p:val>
                                        </p:tav>
                                      </p:tavLst>
                                    </p:anim>
                                    <p:anim calcmode="lin" valueType="num">
                                      <p:cBhvr>
                                        <p:cTn id="15" dur="500" fill="hold"/>
                                        <p:tgtEl>
                                          <p:spTgt spid="6"/>
                                        </p:tgtEl>
                                        <p:attrNameLst>
                                          <p:attrName>ppt_h</p:attrName>
                                        </p:attrNameLst>
                                      </p:cBhvr>
                                      <p:tavLst>
                                        <p:tav tm="0">
                                          <p:val>
                                            <p:strVal val="4*#ppt_h"/>
                                          </p:val>
                                        </p:tav>
                                        <p:tav tm="100000">
                                          <p:val>
                                            <p:strVal val="#ppt_h"/>
                                          </p:val>
                                        </p:tav>
                                      </p:tavLst>
                                    </p:anim>
                                  </p:childTnLst>
                                </p:cTn>
                              </p:par>
                            </p:childTnLst>
                          </p:cTn>
                        </p:par>
                        <p:par>
                          <p:cTn id="16" fill="hold">
                            <p:stCondLst>
                              <p:cond delay="1500"/>
                            </p:stCondLst>
                            <p:childTnLst>
                              <p:par>
                                <p:cTn id="17" presetID="19"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Tornadoes</a:t>
            </a:r>
            <a:r>
              <a:rPr lang="en-US" sz="2800" dirty="0" smtClean="0"/>
              <a:t/>
            </a:r>
            <a:br>
              <a:rPr lang="en-US" sz="2800" dirty="0" smtClean="0"/>
            </a:br>
            <a:r>
              <a:rPr lang="en-US" sz="2800" dirty="0" smtClean="0"/>
              <a:t>Prevention and Mitigation</a:t>
            </a:r>
            <a:endParaRPr lang="en-US" sz="2800" dirty="0"/>
          </a:p>
        </p:txBody>
      </p:sp>
      <p:sp>
        <p:nvSpPr>
          <p:cNvPr id="3" name="Content Placeholder 2"/>
          <p:cNvSpPr>
            <a:spLocks noGrp="1"/>
          </p:cNvSpPr>
          <p:nvPr>
            <p:ph idx="1"/>
          </p:nvPr>
        </p:nvSpPr>
        <p:spPr>
          <a:xfrm>
            <a:off x="457200" y="1709160"/>
            <a:ext cx="8229600" cy="371316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Permanent structure</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Lowest level or basement</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Interior walls</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Avoid windows</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Avoid vehicles and motor homes</a:t>
            </a:r>
            <a:endParaRPr lang="en-US" sz="2600" dirty="0"/>
          </a:p>
        </p:txBody>
      </p:sp>
      <p:pic>
        <p:nvPicPr>
          <p:cNvPr id="8" name="Picture 7" descr="80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238" y="1792288"/>
            <a:ext cx="3611562" cy="240188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337425" y="4194175"/>
            <a:ext cx="269875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Mark Wolfe/FEMA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Tornadoes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nvPr>
        </p:nvGraphicFramePr>
        <p:xfrm>
          <a:off x="457200" y="1600200"/>
          <a:ext cx="8229600" cy="38290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Tremendous wind</a:t>
                      </a:r>
                      <a:r>
                        <a:rPr lang="en-US" sz="2400" baseline="0" dirty="0" smtClean="0"/>
                        <a:t> and flying debris causes traumatic injuries</a:t>
                      </a:r>
                    </a:p>
                    <a:p>
                      <a:pPr marL="571500" indent="-400050">
                        <a:lnSpc>
                          <a:spcPct val="114000"/>
                        </a:lnSpc>
                        <a:spcBef>
                          <a:spcPts val="800"/>
                        </a:spcBef>
                        <a:spcAft>
                          <a:spcPts val="0"/>
                        </a:spcAft>
                        <a:buSzPct val="85000"/>
                        <a:buFont typeface="Wingdings" pitchFamily="2" charset="2"/>
                        <a:buChar char="§"/>
                      </a:pPr>
                      <a:r>
                        <a:rPr lang="en-US" sz="2400" baseline="0" dirty="0" smtClean="0"/>
                        <a:t>Complex injuries from burns, electrocution, and blast injuries</a:t>
                      </a:r>
                      <a:endParaRPr lang="en-US" sz="2400" dirty="0" smtClean="0"/>
                    </a:p>
                    <a:p>
                      <a:pPr>
                        <a:spcBef>
                          <a:spcPts val="8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800"/>
                        </a:spcBef>
                        <a:spcAft>
                          <a:spcPts val="0"/>
                        </a:spcAft>
                        <a:buSzPct val="85000"/>
                        <a:buFont typeface="Wingdings" pitchFamily="2" charset="2"/>
                        <a:buChar char="§"/>
                      </a:pPr>
                      <a:r>
                        <a:rPr lang="en-US" sz="2400" dirty="0" smtClean="0"/>
                        <a:t>Traumatic wounds</a:t>
                      </a:r>
                    </a:p>
                    <a:p>
                      <a:pPr marL="571500" indent="-400050">
                        <a:lnSpc>
                          <a:spcPct val="114000"/>
                        </a:lnSpc>
                        <a:spcBef>
                          <a:spcPts val="800"/>
                        </a:spcBef>
                        <a:spcAft>
                          <a:spcPts val="0"/>
                        </a:spcAft>
                        <a:buSzPct val="85000"/>
                        <a:buFont typeface="Wingdings" pitchFamily="2" charset="2"/>
                        <a:buChar char="§"/>
                      </a:pPr>
                      <a:r>
                        <a:rPr lang="en-US" sz="2400" dirty="0" smtClean="0"/>
                        <a:t>Fracture</a:t>
                      </a:r>
                      <a:r>
                        <a:rPr lang="en-US" sz="2400" baseline="0" dirty="0" smtClean="0"/>
                        <a:t> management</a:t>
                      </a:r>
                    </a:p>
                    <a:p>
                      <a:pPr marL="571500" indent="-400050">
                        <a:lnSpc>
                          <a:spcPct val="114000"/>
                        </a:lnSpc>
                        <a:spcBef>
                          <a:spcPts val="800"/>
                        </a:spcBef>
                        <a:spcAft>
                          <a:spcPts val="0"/>
                        </a:spcAft>
                        <a:buSzPct val="85000"/>
                        <a:buFont typeface="Wingdings" pitchFamily="2" charset="2"/>
                        <a:buChar char="§"/>
                      </a:pPr>
                      <a:r>
                        <a:rPr lang="en-US" sz="2400" baseline="0" dirty="0" smtClean="0"/>
                        <a:t>IV fluid therapy</a:t>
                      </a:r>
                    </a:p>
                    <a:p>
                      <a:pPr marL="571500" indent="-400050">
                        <a:lnSpc>
                          <a:spcPct val="114000"/>
                        </a:lnSpc>
                        <a:spcBef>
                          <a:spcPts val="800"/>
                        </a:spcBef>
                        <a:spcAft>
                          <a:spcPts val="0"/>
                        </a:spcAft>
                        <a:buSzPct val="85000"/>
                        <a:buFont typeface="Wingdings" pitchFamily="2" charset="2"/>
                        <a:buChar char="§"/>
                      </a:pPr>
                      <a:r>
                        <a:rPr lang="en-US" sz="2400" baseline="0" dirty="0" smtClean="0"/>
                        <a:t>Pain control measures</a:t>
                      </a:r>
                    </a:p>
                    <a:p>
                      <a:pPr marL="571500" indent="-400050">
                        <a:lnSpc>
                          <a:spcPct val="114000"/>
                        </a:lnSpc>
                        <a:spcBef>
                          <a:spcPts val="800"/>
                        </a:spcBef>
                        <a:spcAft>
                          <a:spcPts val="0"/>
                        </a:spcAft>
                        <a:buSzPct val="85000"/>
                        <a:buFont typeface="Wingdings" pitchFamily="2" charset="2"/>
                        <a:buChar char="§"/>
                      </a:pPr>
                      <a:r>
                        <a:rPr lang="en-US" sz="2400" baseline="0" dirty="0" smtClean="0"/>
                        <a:t>Specialty trauma care</a:t>
                      </a:r>
                      <a:endParaRPr lang="en-US" sz="2400" dirty="0" smtClean="0"/>
                    </a:p>
                    <a:p>
                      <a:pPr>
                        <a:spcBef>
                          <a:spcPts val="8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Volcanoes</a:t>
            </a:r>
            <a:endParaRPr lang="en-US" dirty="0">
              <a:solidFill>
                <a:schemeClr val="accent6">
                  <a:lumMod val="50000"/>
                </a:schemeClr>
              </a:solidFill>
            </a:endParaRPr>
          </a:p>
        </p:txBody>
      </p:sp>
      <p:sp>
        <p:nvSpPr>
          <p:cNvPr id="3" name="Content Placeholder 2"/>
          <p:cNvSpPr>
            <a:spLocks noGrp="1"/>
          </p:cNvSpPr>
          <p:nvPr>
            <p:ph idx="1"/>
          </p:nvPr>
        </p:nvSpPr>
        <p:spPr>
          <a:xfrm>
            <a:off x="457200" y="1600200"/>
            <a:ext cx="5192713" cy="452596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Catastrophic explosion with searing heat, large volumes of incinerating hot gases, molten rock (lava), and toxic chemicals released</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Release of tremendous ash quantities causing darkness for days </a:t>
            </a:r>
            <a:endParaRPr lang="en-US" sz="2600" dirty="0"/>
          </a:p>
          <a:p>
            <a:pPr fontAlgn="auto">
              <a:spcAft>
                <a:spcPts val="0"/>
              </a:spcAft>
              <a:buFont typeface="Arial"/>
              <a:buChar char="•"/>
              <a:defRPr/>
            </a:pPr>
            <a:endParaRPr lang="en-US" dirty="0"/>
          </a:p>
        </p:txBody>
      </p:sp>
      <p:pic>
        <p:nvPicPr>
          <p:cNvPr id="13314" name="Picture 2" descr="http://dams.defenseimagery.mil/defenselink/screenres.action?id=1e3f231d1bbe35d9ab24d79f815a619f261eaf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1417638"/>
            <a:ext cx="2470150" cy="3595688"/>
          </a:xfrm>
          <a:prstGeom prst="rect">
            <a:avLst/>
          </a:prstGeom>
          <a:ln>
            <a:noFill/>
          </a:ln>
          <a:effectLst>
            <a:outerShdw blurRad="292100" dist="139700" dir="2700000" algn="tl" rotWithShape="0">
              <a:srgbClr val="333333">
                <a:alpha val="65000"/>
              </a:srgbClr>
            </a:outerShdw>
          </a:effectLst>
          <a:extLst/>
        </p:spPr>
      </p:pic>
      <p:sp>
        <p:nvSpPr>
          <p:cNvPr id="78852" name="TextBox 6"/>
          <p:cNvSpPr txBox="1">
            <a:spLocks noChangeArrowheads="1"/>
          </p:cNvSpPr>
          <p:nvPr/>
        </p:nvSpPr>
        <p:spPr bwMode="auto">
          <a:xfrm rot="10800000" flipV="1">
            <a:off x="6159500" y="5046891"/>
            <a:ext cx="2527300" cy="261610"/>
          </a:xfrm>
          <a:prstGeom prst="rect">
            <a:avLst/>
          </a:prstGeom>
          <a:noFill/>
          <a:ln w="9525">
            <a:noFill/>
            <a:miter lim="800000"/>
            <a:headEnd/>
            <a:tailEnd/>
          </a:ln>
        </p:spPr>
        <p:txBody>
          <a:bodyPr wrap="square">
            <a:spAutoFit/>
          </a:bodyPr>
          <a:lstStyle/>
          <a:p>
            <a:pPr algn="r"/>
            <a:r>
              <a:rPr lang="en-US" sz="1100" b="1" dirty="0">
                <a:latin typeface="Calibri" pitchFamily="34" charset="0"/>
              </a:rPr>
              <a:t>U.S. Navy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1959" y="1600200"/>
            <a:ext cx="2868613" cy="3128963"/>
          </a:xfrm>
          <a:prstGeom prst="rect">
            <a:avLst/>
          </a:prstGeom>
          <a:ln>
            <a:solidFill>
              <a:schemeClr val="bg1">
                <a:lumMod val="50000"/>
              </a:schemeClr>
            </a:solidFill>
          </a:ln>
        </p:spPr>
      </p:pic>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Volcanoes</a:t>
            </a:r>
            <a:r>
              <a:rPr lang="en-US" sz="2800" dirty="0" smtClean="0"/>
              <a:t/>
            </a:r>
            <a:br>
              <a:rPr lang="en-US" sz="2800" dirty="0" smtClean="0"/>
            </a:br>
            <a:r>
              <a:rPr lang="en-US" sz="2800" dirty="0" smtClean="0"/>
              <a:t>Prevention and Mitigati</a:t>
            </a:r>
            <a:r>
              <a:rPr lang="en-US" sz="3200" dirty="0" smtClean="0"/>
              <a:t>on</a:t>
            </a:r>
            <a:endParaRPr lang="en-US" sz="3200" dirty="0"/>
          </a:p>
        </p:txBody>
      </p:sp>
      <p:sp>
        <p:nvSpPr>
          <p:cNvPr id="6" name="Content Placeholder 5"/>
          <p:cNvSpPr>
            <a:spLocks noGrp="1"/>
          </p:cNvSpPr>
          <p:nvPr>
            <p:ph idx="1"/>
          </p:nvPr>
        </p:nvSpPr>
        <p:spPr>
          <a:xfrm>
            <a:off x="207818" y="1479983"/>
            <a:ext cx="5884141"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cs typeface="Helvetica" pitchFamily="34" charset="0"/>
              </a:rPr>
              <a:t>Warning systems by US Geological Survey (USGS)</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At-risk population is growing</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Early evacuation, shelter access, water, food, and sanitation</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Long-term agricultural and environmental contamination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Volcanoes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nvPr>
        </p:nvGraphicFramePr>
        <p:xfrm>
          <a:off x="457200" y="1600200"/>
          <a:ext cx="8229600" cy="425410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Direct cause of death is pyroclastic flow and mudslides</a:t>
                      </a:r>
                    </a:p>
                    <a:p>
                      <a:pPr marL="571500" indent="-400050">
                        <a:lnSpc>
                          <a:spcPct val="114000"/>
                        </a:lnSpc>
                        <a:spcBef>
                          <a:spcPts val="400"/>
                        </a:spcBef>
                        <a:spcAft>
                          <a:spcPts val="0"/>
                        </a:spcAft>
                        <a:buSzPct val="85000"/>
                        <a:buFont typeface="Wingdings" pitchFamily="2" charset="2"/>
                        <a:buChar char="§"/>
                      </a:pPr>
                      <a:r>
                        <a:rPr lang="en-US" sz="2400" dirty="0" smtClean="0"/>
                        <a:t>Traumatic injuries</a:t>
                      </a:r>
                    </a:p>
                    <a:p>
                      <a:pPr marL="571500" indent="-400050">
                        <a:lnSpc>
                          <a:spcPct val="114000"/>
                        </a:lnSpc>
                        <a:spcBef>
                          <a:spcPts val="400"/>
                        </a:spcBef>
                        <a:spcAft>
                          <a:spcPts val="0"/>
                        </a:spcAft>
                        <a:buSzPct val="85000"/>
                        <a:buFont typeface="Wingdings" pitchFamily="2" charset="2"/>
                        <a:buChar char="§"/>
                      </a:pPr>
                      <a:r>
                        <a:rPr lang="en-US" sz="2400" dirty="0" smtClean="0"/>
                        <a:t>Respiratory symptoms</a:t>
                      </a:r>
                      <a:r>
                        <a:rPr lang="en-US" sz="2400" baseline="0" dirty="0" smtClean="0"/>
                        <a:t> from smoke/ash inhalation</a:t>
                      </a:r>
                    </a:p>
                    <a:p>
                      <a:pPr marL="571500" indent="-400050">
                        <a:lnSpc>
                          <a:spcPct val="114000"/>
                        </a:lnSpc>
                        <a:spcBef>
                          <a:spcPts val="400"/>
                        </a:spcBef>
                        <a:spcAft>
                          <a:spcPts val="0"/>
                        </a:spcAft>
                        <a:buSzPct val="85000"/>
                        <a:buFont typeface="Wingdings" pitchFamily="2" charset="2"/>
                        <a:buChar char="§"/>
                      </a:pPr>
                      <a:r>
                        <a:rPr lang="en-US" sz="2400" baseline="0" dirty="0" smtClean="0"/>
                        <a:t>Eye injury from ash</a:t>
                      </a:r>
                      <a:endParaRPr lang="en-US" sz="2400" dirty="0" smtClean="0"/>
                    </a:p>
                    <a:p>
                      <a:pPr>
                        <a:spcBef>
                          <a:spcPts val="4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Traumatic wounds</a:t>
                      </a:r>
                    </a:p>
                    <a:p>
                      <a:pPr marL="571500" indent="-400050">
                        <a:lnSpc>
                          <a:spcPct val="114000"/>
                        </a:lnSpc>
                        <a:spcBef>
                          <a:spcPts val="400"/>
                        </a:spcBef>
                        <a:spcAft>
                          <a:spcPts val="0"/>
                        </a:spcAft>
                        <a:buSzPct val="85000"/>
                        <a:buFont typeface="Wingdings" pitchFamily="2" charset="2"/>
                        <a:buChar char="§"/>
                      </a:pPr>
                      <a:r>
                        <a:rPr lang="en-US" sz="2400" dirty="0" smtClean="0"/>
                        <a:t>Fracture</a:t>
                      </a:r>
                      <a:r>
                        <a:rPr lang="en-US" sz="2400" baseline="0" dirty="0" smtClean="0"/>
                        <a:t> management</a:t>
                      </a:r>
                    </a:p>
                    <a:p>
                      <a:pPr marL="571500" indent="-400050">
                        <a:lnSpc>
                          <a:spcPct val="114000"/>
                        </a:lnSpc>
                        <a:spcBef>
                          <a:spcPts val="400"/>
                        </a:spcBef>
                        <a:spcAft>
                          <a:spcPts val="0"/>
                        </a:spcAft>
                        <a:buSzPct val="85000"/>
                        <a:buFont typeface="Wingdings" pitchFamily="2" charset="2"/>
                        <a:buChar char="§"/>
                      </a:pPr>
                      <a:r>
                        <a:rPr lang="en-US" sz="2400" baseline="0" dirty="0" smtClean="0"/>
                        <a:t>Respiratory support</a:t>
                      </a:r>
                    </a:p>
                    <a:p>
                      <a:pPr marL="571500" indent="-400050">
                        <a:lnSpc>
                          <a:spcPct val="114000"/>
                        </a:lnSpc>
                        <a:spcBef>
                          <a:spcPts val="400"/>
                        </a:spcBef>
                        <a:spcAft>
                          <a:spcPts val="0"/>
                        </a:spcAft>
                        <a:buSzPct val="85000"/>
                        <a:buFont typeface="Wingdings" pitchFamily="2" charset="2"/>
                        <a:buChar char="§"/>
                      </a:pPr>
                      <a:r>
                        <a:rPr lang="en-US" sz="2400" baseline="0" dirty="0" smtClean="0"/>
                        <a:t>IV fluid therapy</a:t>
                      </a:r>
                    </a:p>
                    <a:p>
                      <a:pPr marL="571500" indent="-400050">
                        <a:lnSpc>
                          <a:spcPct val="114000"/>
                        </a:lnSpc>
                        <a:spcBef>
                          <a:spcPts val="400"/>
                        </a:spcBef>
                        <a:spcAft>
                          <a:spcPts val="0"/>
                        </a:spcAft>
                        <a:buSzPct val="85000"/>
                        <a:buFont typeface="Wingdings" pitchFamily="2" charset="2"/>
                        <a:buChar char="§"/>
                      </a:pPr>
                      <a:r>
                        <a:rPr lang="en-US" sz="2400" baseline="0" dirty="0" smtClean="0"/>
                        <a:t>Pain control measures</a:t>
                      </a:r>
                    </a:p>
                    <a:p>
                      <a:pPr marL="571500" marR="0" indent="-400050" algn="l" defTabSz="457200" rtl="0" eaLnBrk="1" fontAlgn="auto" latinLnBrk="0" hangingPunct="1">
                        <a:lnSpc>
                          <a:spcPct val="114000"/>
                        </a:lnSpc>
                        <a:spcBef>
                          <a:spcPts val="400"/>
                        </a:spcBef>
                        <a:spcAft>
                          <a:spcPts val="0"/>
                        </a:spcAft>
                        <a:buClrTx/>
                        <a:buSzPct val="85000"/>
                        <a:buFont typeface="Wingdings" pitchFamily="2" charset="2"/>
                        <a:buChar char="§"/>
                        <a:tabLst/>
                        <a:defRPr/>
                      </a:pPr>
                      <a:r>
                        <a:rPr lang="en-US" sz="2400" baseline="0" dirty="0" smtClean="0"/>
                        <a:t>Specialty trauma care</a:t>
                      </a:r>
                      <a:endParaRPr lang="en-US" sz="2400" dirty="0" smtClean="0"/>
                    </a:p>
                    <a:p>
                      <a:pPr marL="571500" indent="-400050">
                        <a:lnSpc>
                          <a:spcPct val="114000"/>
                        </a:lnSpc>
                        <a:spcBef>
                          <a:spcPts val="400"/>
                        </a:spcBef>
                        <a:spcAft>
                          <a:spcPts val="0"/>
                        </a:spcAft>
                        <a:buSzPct val="85000"/>
                        <a:buFont typeface="Wingdings" pitchFamily="2" charset="2"/>
                        <a:buChar char="§"/>
                      </a:pPr>
                      <a:r>
                        <a:rPr lang="en-US" sz="2400" baseline="0" dirty="0" smtClean="0"/>
                        <a:t>Eye irrigation</a:t>
                      </a:r>
                    </a:p>
                    <a:p>
                      <a:pPr>
                        <a:spcBef>
                          <a:spcPts val="4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Wildfires</a:t>
            </a:r>
            <a:endParaRPr lang="en-US" dirty="0">
              <a:solidFill>
                <a:schemeClr val="accent6">
                  <a:lumMod val="50000"/>
                </a:schemeClr>
              </a:solidFill>
            </a:endParaRPr>
          </a:p>
        </p:txBody>
      </p:sp>
      <p:sp>
        <p:nvSpPr>
          <p:cNvPr id="3" name="Content Placeholder 2"/>
          <p:cNvSpPr>
            <a:spLocks noGrp="1"/>
          </p:cNvSpPr>
          <p:nvPr>
            <p:ph idx="1"/>
          </p:nvPr>
        </p:nvSpPr>
        <p:spPr>
          <a:xfrm>
            <a:off x="457200" y="1600200"/>
            <a:ext cx="4271963" cy="4525963"/>
          </a:xfrm>
        </p:spPr>
        <p:txBody>
          <a:bodyPr rtlCol="0">
            <a:normAutofit/>
          </a:bodyPr>
          <a:lstStyle/>
          <a:p>
            <a:pPr marL="457200" indent="-457200" fontAlgn="auto">
              <a:lnSpc>
                <a:spcPct val="114000"/>
              </a:lnSpc>
              <a:spcBef>
                <a:spcPts val="1400"/>
              </a:spcBef>
              <a:spcAft>
                <a:spcPts val="0"/>
              </a:spcAft>
              <a:buSzPct val="85000"/>
              <a:buFont typeface="Wingdings" pitchFamily="2" charset="2"/>
              <a:buChar char="§"/>
              <a:defRPr/>
            </a:pPr>
            <a:r>
              <a:rPr lang="en-US" sz="2600" dirty="0" smtClean="0"/>
              <a:t>Human causes are most common</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Common cause of home and property destruction</a:t>
            </a:r>
          </a:p>
          <a:p>
            <a:pPr marL="457200" indent="-457200" fontAlgn="auto">
              <a:lnSpc>
                <a:spcPct val="114000"/>
              </a:lnSpc>
              <a:spcBef>
                <a:spcPts val="1400"/>
              </a:spcBef>
              <a:spcAft>
                <a:spcPts val="0"/>
              </a:spcAft>
              <a:buSzPct val="85000"/>
              <a:buFont typeface="Wingdings" pitchFamily="2" charset="2"/>
              <a:buChar char="§"/>
              <a:defRPr/>
            </a:pPr>
            <a:r>
              <a:rPr lang="en-US" sz="2600" dirty="0" smtClean="0"/>
              <a:t>High workforce mortality and morbidity</a:t>
            </a:r>
            <a:endParaRPr lang="en-US" sz="2600" dirty="0"/>
          </a:p>
          <a:p>
            <a:pPr fontAlgn="auto">
              <a:spcAft>
                <a:spcPts val="0"/>
              </a:spcAft>
              <a:buFont typeface="Arial"/>
              <a:buChar cha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163" y="1865313"/>
            <a:ext cx="4135437" cy="27463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639050" y="4611688"/>
            <a:ext cx="1273105" cy="261610"/>
          </a:xfrm>
          <a:prstGeom prst="rect">
            <a:avLst/>
          </a:prstGeom>
        </p:spPr>
        <p:txBody>
          <a:bodyPr wrap="none">
            <a:spAutoFit/>
          </a:bodyPr>
          <a:lstStyle/>
          <a:p>
            <a:pPr fontAlgn="auto">
              <a:spcBef>
                <a:spcPts val="0"/>
              </a:spcBef>
              <a:spcAft>
                <a:spcPts val="0"/>
              </a:spcAft>
              <a:defRPr/>
            </a:pPr>
            <a:r>
              <a:rPr lang="en-US" sz="1100" b="1" dirty="0">
                <a:latin typeface="+mn-lt"/>
                <a:cs typeface="+mn-cs"/>
              </a:rPr>
              <a:t>Patsy Lynch/FEMA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Wildfires</a:t>
            </a:r>
            <a:r>
              <a:rPr lang="en-US" sz="2800" dirty="0" smtClean="0"/>
              <a:t/>
            </a:r>
            <a:br>
              <a:rPr lang="en-US" sz="2800" dirty="0" smtClean="0"/>
            </a:br>
            <a:r>
              <a:rPr lang="en-US" sz="2800" dirty="0" smtClean="0"/>
              <a:t>Prevention and Mitigation</a:t>
            </a:r>
            <a:endParaRPr lang="en-US" sz="2800" dirty="0"/>
          </a:p>
        </p:txBody>
      </p:sp>
      <p:graphicFrame>
        <p:nvGraphicFramePr>
          <p:cNvPr id="6" name="Content Placeholder 5"/>
          <p:cNvGraphicFramePr>
            <a:graphicFrameLocks noGrp="1"/>
          </p:cNvGraphicFramePr>
          <p:nvPr>
            <p:ph idx="1"/>
          </p:nvPr>
        </p:nvGraphicFramePr>
        <p:xfrm>
          <a:off x="457200" y="1600201"/>
          <a:ext cx="8229600" cy="3744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Learning Objectives</a:t>
            </a:r>
            <a:endParaRPr lang="en-US" dirty="0">
              <a:solidFill>
                <a:schemeClr val="accent6">
                  <a:lumMod val="50000"/>
                </a:schemeClr>
              </a:solidFill>
            </a:endParaRPr>
          </a:p>
        </p:txBody>
      </p:sp>
      <p:sp>
        <p:nvSpPr>
          <p:cNvPr id="5" name="Content Placeholder 4"/>
          <p:cNvSpPr>
            <a:spLocks noGrp="1"/>
          </p:cNvSpPr>
          <p:nvPr>
            <p:ph idx="1"/>
          </p:nvPr>
        </p:nvSpPr>
        <p:spPr/>
        <p:txBody>
          <a:bodyPr rtlCol="0">
            <a:normAutofit/>
          </a:bodyPr>
          <a:lstStyle/>
          <a:p>
            <a:pPr marL="457200" indent="-457200" fontAlgn="auto">
              <a:lnSpc>
                <a:spcPct val="114000"/>
              </a:lnSpc>
              <a:spcBef>
                <a:spcPts val="1200"/>
              </a:spcBef>
              <a:spcAft>
                <a:spcPts val="0"/>
              </a:spcAft>
              <a:buSzPct val="85000"/>
              <a:buFont typeface="Wingdings" pitchFamily="2" charset="2"/>
              <a:buChar char="§"/>
              <a:defRPr/>
            </a:pPr>
            <a:r>
              <a:rPr lang="en-US" sz="2400" dirty="0"/>
              <a:t>Provide prevention and mitigation strategies for common natural </a:t>
            </a:r>
            <a:r>
              <a:rPr lang="en-US" sz="2400" dirty="0" smtClean="0"/>
              <a:t>disasters</a:t>
            </a:r>
            <a:endParaRPr lang="en-US" sz="2400" dirty="0"/>
          </a:p>
          <a:p>
            <a:pPr marL="457200" indent="-457200" fontAlgn="auto">
              <a:lnSpc>
                <a:spcPct val="114000"/>
              </a:lnSpc>
              <a:spcBef>
                <a:spcPts val="1200"/>
              </a:spcBef>
              <a:spcAft>
                <a:spcPts val="0"/>
              </a:spcAft>
              <a:buSzPct val="85000"/>
              <a:buFont typeface="Wingdings" pitchFamily="2" charset="2"/>
              <a:buChar char="§"/>
              <a:defRPr/>
            </a:pPr>
            <a:r>
              <a:rPr lang="en-US" sz="2400" dirty="0"/>
              <a:t>Identify the types of illnesses and injuries commonly seen in natural </a:t>
            </a:r>
            <a:r>
              <a:rPr lang="en-US" sz="2400" dirty="0" smtClean="0"/>
              <a:t>disasters</a:t>
            </a:r>
            <a:endParaRPr lang="en-US" sz="2400" dirty="0"/>
          </a:p>
          <a:p>
            <a:pPr marL="457200" indent="-457200" fontAlgn="auto">
              <a:lnSpc>
                <a:spcPct val="114000"/>
              </a:lnSpc>
              <a:spcBef>
                <a:spcPts val="1200"/>
              </a:spcBef>
              <a:spcAft>
                <a:spcPts val="0"/>
              </a:spcAft>
              <a:buSzPct val="85000"/>
              <a:buFont typeface="Wingdings" pitchFamily="2" charset="2"/>
              <a:buChar char="§"/>
              <a:defRPr/>
            </a:pPr>
            <a:r>
              <a:rPr lang="en-US" sz="2400" dirty="0"/>
              <a:t>Discuss actions </a:t>
            </a:r>
            <a:r>
              <a:rPr lang="en-US" sz="2400" dirty="0" smtClean="0"/>
              <a:t>to take </a:t>
            </a:r>
            <a:r>
              <a:rPr lang="en-US" sz="2400" dirty="0"/>
              <a:t>to protect </a:t>
            </a:r>
            <a:r>
              <a:rPr lang="en-US" sz="2400" dirty="0" smtClean="0"/>
              <a:t>health</a:t>
            </a:r>
            <a:r>
              <a:rPr lang="en-US" sz="2400" dirty="0"/>
              <a:t>, safety, and security of </a:t>
            </a:r>
            <a:r>
              <a:rPr lang="en-US" sz="2400" dirty="0" smtClean="0"/>
              <a:t>responders and affected </a:t>
            </a:r>
            <a:r>
              <a:rPr lang="en-US" sz="2400" dirty="0"/>
              <a:t>populations in natural </a:t>
            </a:r>
            <a:r>
              <a:rPr lang="en-US" sz="2400" dirty="0" smtClean="0"/>
              <a:t>disasters</a:t>
            </a:r>
            <a:endParaRPr lang="en-US" sz="2400" dirty="0"/>
          </a:p>
          <a:p>
            <a:pPr marL="457200" indent="-457200" fontAlgn="auto">
              <a:lnSpc>
                <a:spcPct val="114000"/>
              </a:lnSpc>
              <a:spcBef>
                <a:spcPts val="1200"/>
              </a:spcBef>
              <a:spcAft>
                <a:spcPts val="0"/>
              </a:spcAft>
              <a:buSzPct val="85000"/>
              <a:buFont typeface="Wingdings" pitchFamily="2" charset="2"/>
              <a:buChar char="§"/>
              <a:defRPr/>
            </a:pPr>
            <a:r>
              <a:rPr lang="en-US" sz="2400" dirty="0"/>
              <a:t>Describe clinical management guidance for injuries and illnesses seen in common natural </a:t>
            </a:r>
            <a:r>
              <a:rPr lang="en-US" sz="2400" dirty="0" smtClean="0"/>
              <a:t>disasters</a:t>
            </a:r>
            <a:endParaRPr lang="en-US" sz="2400" dirty="0"/>
          </a:p>
          <a:p>
            <a:pPr fontAlgn="auto">
              <a:spcAft>
                <a:spcPts val="0"/>
              </a:spcAft>
              <a:buFont typeface="Arial"/>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Wildfires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nvPr>
        </p:nvGraphicFramePr>
        <p:xfrm>
          <a:off x="457200" y="1600200"/>
          <a:ext cx="8229600" cy="38290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Burn injuries</a:t>
                      </a:r>
                    </a:p>
                    <a:p>
                      <a:pPr marL="571500" indent="-400050">
                        <a:lnSpc>
                          <a:spcPct val="114000"/>
                        </a:lnSpc>
                        <a:spcBef>
                          <a:spcPts val="400"/>
                        </a:spcBef>
                        <a:spcAft>
                          <a:spcPts val="0"/>
                        </a:spcAft>
                        <a:buSzPct val="85000"/>
                        <a:buFont typeface="Wingdings" pitchFamily="2" charset="2"/>
                        <a:buChar char="§"/>
                      </a:pPr>
                      <a:r>
                        <a:rPr lang="en-US" sz="2400" dirty="0" smtClean="0"/>
                        <a:t>Smoke inhalation</a:t>
                      </a:r>
                    </a:p>
                    <a:p>
                      <a:pPr marL="571500" indent="-400050">
                        <a:lnSpc>
                          <a:spcPct val="114000"/>
                        </a:lnSpc>
                        <a:spcBef>
                          <a:spcPts val="400"/>
                        </a:spcBef>
                        <a:spcAft>
                          <a:spcPts val="0"/>
                        </a:spcAft>
                        <a:buSzPct val="85000"/>
                        <a:buFont typeface="Wingdings" pitchFamily="2" charset="2"/>
                        <a:buChar char="§"/>
                      </a:pPr>
                      <a:r>
                        <a:rPr lang="en-US" sz="2400" dirty="0" smtClean="0"/>
                        <a:t>Work-stress heat</a:t>
                      </a:r>
                      <a:r>
                        <a:rPr lang="en-US" sz="2400" baseline="0" dirty="0" smtClean="0"/>
                        <a:t>-</a:t>
                      </a:r>
                      <a:r>
                        <a:rPr lang="en-US" sz="2400" dirty="0" smtClean="0"/>
                        <a:t>related</a:t>
                      </a:r>
                      <a:r>
                        <a:rPr lang="en-US" sz="2400" baseline="0" dirty="0" smtClean="0"/>
                        <a:t> illness</a:t>
                      </a:r>
                    </a:p>
                    <a:p>
                      <a:pPr marL="571500" indent="-400050">
                        <a:lnSpc>
                          <a:spcPct val="114000"/>
                        </a:lnSpc>
                        <a:spcBef>
                          <a:spcPts val="400"/>
                        </a:spcBef>
                        <a:spcAft>
                          <a:spcPts val="0"/>
                        </a:spcAft>
                        <a:buSzPct val="85000"/>
                        <a:buFont typeface="Wingdings" pitchFamily="2" charset="2"/>
                        <a:buChar char="§"/>
                      </a:pPr>
                      <a:r>
                        <a:rPr lang="en-US" sz="2400" baseline="0" dirty="0" smtClean="0"/>
                        <a:t>Extremity trauma</a:t>
                      </a:r>
                    </a:p>
                    <a:p>
                      <a:pPr marL="571500" indent="-400050">
                        <a:lnSpc>
                          <a:spcPct val="114000"/>
                        </a:lnSpc>
                        <a:spcBef>
                          <a:spcPts val="400"/>
                        </a:spcBef>
                        <a:spcAft>
                          <a:spcPts val="0"/>
                        </a:spcAft>
                        <a:buSzPct val="85000"/>
                        <a:buFont typeface="Wingdings" pitchFamily="2" charset="2"/>
                        <a:buChar char="§"/>
                      </a:pPr>
                      <a:r>
                        <a:rPr lang="en-US" sz="2400" baseline="0" dirty="0" smtClean="0"/>
                        <a:t>Animal and insect bites</a:t>
                      </a:r>
                      <a:endParaRPr lang="en-US" sz="2400" dirty="0" smtClean="0"/>
                    </a:p>
                    <a:p>
                      <a:pPr>
                        <a:spcBef>
                          <a:spcPts val="4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Remove from hot environment</a:t>
                      </a:r>
                    </a:p>
                    <a:p>
                      <a:pPr marL="571500" indent="-400050">
                        <a:lnSpc>
                          <a:spcPct val="114000"/>
                        </a:lnSpc>
                        <a:spcBef>
                          <a:spcPts val="400"/>
                        </a:spcBef>
                        <a:spcAft>
                          <a:spcPts val="0"/>
                        </a:spcAft>
                        <a:buSzPct val="85000"/>
                        <a:buFont typeface="Wingdings" pitchFamily="2" charset="2"/>
                        <a:buChar char="§"/>
                      </a:pPr>
                      <a:r>
                        <a:rPr lang="en-US" sz="2400" baseline="0" dirty="0" smtClean="0"/>
                        <a:t>Burn care</a:t>
                      </a:r>
                    </a:p>
                    <a:p>
                      <a:pPr marL="571500" indent="-400050">
                        <a:lnSpc>
                          <a:spcPct val="114000"/>
                        </a:lnSpc>
                        <a:spcBef>
                          <a:spcPts val="400"/>
                        </a:spcBef>
                        <a:spcAft>
                          <a:spcPts val="0"/>
                        </a:spcAft>
                        <a:buSzPct val="85000"/>
                        <a:buFont typeface="Wingdings" pitchFamily="2" charset="2"/>
                        <a:buChar char="§"/>
                      </a:pPr>
                      <a:r>
                        <a:rPr lang="en-US" sz="2400" baseline="0" dirty="0" smtClean="0"/>
                        <a:t>Respiratory support</a:t>
                      </a:r>
                    </a:p>
                    <a:p>
                      <a:pPr marL="571500" indent="-400050">
                        <a:lnSpc>
                          <a:spcPct val="114000"/>
                        </a:lnSpc>
                        <a:spcBef>
                          <a:spcPts val="400"/>
                        </a:spcBef>
                        <a:spcAft>
                          <a:spcPts val="0"/>
                        </a:spcAft>
                        <a:buSzPct val="85000"/>
                        <a:buFont typeface="Wingdings" pitchFamily="2" charset="2"/>
                        <a:buChar char="§"/>
                      </a:pPr>
                      <a:r>
                        <a:rPr lang="en-US" sz="2400" baseline="0" dirty="0" smtClean="0"/>
                        <a:t>Cooling measures</a:t>
                      </a:r>
                    </a:p>
                    <a:p>
                      <a:pPr marL="571500" indent="-400050">
                        <a:lnSpc>
                          <a:spcPct val="114000"/>
                        </a:lnSpc>
                        <a:spcBef>
                          <a:spcPts val="400"/>
                        </a:spcBef>
                        <a:spcAft>
                          <a:spcPts val="0"/>
                        </a:spcAft>
                        <a:buSzPct val="85000"/>
                        <a:buFont typeface="Wingdings" pitchFamily="2" charset="2"/>
                        <a:buChar char="§"/>
                      </a:pPr>
                      <a:r>
                        <a:rPr lang="en-US" sz="2400" baseline="0" dirty="0" smtClean="0"/>
                        <a:t>Provide hydration</a:t>
                      </a:r>
                    </a:p>
                    <a:p>
                      <a:pPr>
                        <a:spcBef>
                          <a:spcPts val="4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Winter Storms</a:t>
            </a:r>
            <a:endParaRPr lang="en-US"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800" dirty="0" smtClean="0">
                <a:cs typeface="Helvetica" pitchFamily="34" charset="0"/>
              </a:rPr>
              <a:t>Dangerous and damaging accumulations of snow, ice, or sleet</a:t>
            </a:r>
          </a:p>
          <a:p>
            <a:pPr marL="457200" indent="-457200">
              <a:lnSpc>
                <a:spcPct val="114000"/>
              </a:lnSpc>
              <a:spcBef>
                <a:spcPts val="1400"/>
              </a:spcBef>
              <a:buSzPct val="85000"/>
              <a:buFont typeface="Wingdings" pitchFamily="2" charset="2"/>
              <a:buChar char="§"/>
            </a:pPr>
            <a:r>
              <a:rPr lang="en-US" sz="2800" dirty="0" smtClean="0">
                <a:cs typeface="Helvetica" pitchFamily="34" charset="0"/>
              </a:rPr>
              <a:t>Life-threatening below-                                                 freezing temperatures</a:t>
            </a:r>
          </a:p>
        </p:txBody>
      </p:sp>
      <p:pic>
        <p:nvPicPr>
          <p:cNvPr id="107522" name="Picture 2" descr="Royalty-free Image: Cold storage Verso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2538413"/>
            <a:ext cx="3921125" cy="26019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324725" y="5140325"/>
            <a:ext cx="2660650" cy="254000"/>
          </a:xfrm>
          <a:prstGeom prst="rect">
            <a:avLst/>
          </a:prstGeom>
          <a:noFill/>
        </p:spPr>
        <p:txBody>
          <a:bodyPr>
            <a:spAutoFit/>
          </a:bodyPr>
          <a:lstStyle/>
          <a:p>
            <a:pPr fontAlgn="auto">
              <a:spcBef>
                <a:spcPts val="0"/>
              </a:spcBef>
              <a:spcAft>
                <a:spcPts val="0"/>
              </a:spcAft>
              <a:defRPr/>
            </a:pPr>
            <a:r>
              <a:rPr lang="en-US" sz="1050" b="1" dirty="0">
                <a:latin typeface="+mn-lt"/>
                <a:cs typeface="+mn-cs"/>
              </a:rPr>
              <a:t>Aaron Skolnik/FEMA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descr="C:\Documents and Settings\jsempek\Local Settings\Temporary Internet Files\Content.IE5\P9RXWJBF\MP9003988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11250"/>
            <a:ext cx="3441700" cy="403225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Winter Storms</a:t>
            </a:r>
            <a:r>
              <a:rPr lang="en-US" sz="2800" dirty="0" smtClean="0"/>
              <a:t/>
            </a:r>
            <a:br>
              <a:rPr lang="en-US" sz="2800" dirty="0" smtClean="0"/>
            </a:br>
            <a:r>
              <a:rPr lang="en-US" sz="2800" dirty="0" smtClean="0"/>
              <a:t>Prevention and Mitigation</a:t>
            </a:r>
            <a:endParaRPr lang="en-US" sz="2800" dirty="0"/>
          </a:p>
        </p:txBody>
      </p:sp>
      <p:sp>
        <p:nvSpPr>
          <p:cNvPr id="6" name="Content Placeholder 5"/>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800" dirty="0" smtClean="0">
                <a:cs typeface="Helvetica" pitchFamily="34" charset="0"/>
              </a:rPr>
              <a:t>Prediction is imprecise</a:t>
            </a:r>
          </a:p>
          <a:p>
            <a:pPr marL="457200" indent="-457200">
              <a:lnSpc>
                <a:spcPct val="114000"/>
              </a:lnSpc>
              <a:spcBef>
                <a:spcPts val="1400"/>
              </a:spcBef>
              <a:buSzPct val="85000"/>
              <a:buFont typeface="Wingdings" pitchFamily="2" charset="2"/>
              <a:buChar char="§"/>
            </a:pPr>
            <a:r>
              <a:rPr lang="en-US" sz="2800" dirty="0" smtClean="0">
                <a:cs typeface="Helvetica" pitchFamily="34" charset="0"/>
              </a:rPr>
              <a:t>Preventable hazards</a:t>
            </a:r>
          </a:p>
          <a:p>
            <a:pPr marL="857250" lvl="1" indent="-457200">
              <a:lnSpc>
                <a:spcPct val="114000"/>
              </a:lnSpc>
              <a:spcBef>
                <a:spcPts val="1400"/>
              </a:spcBef>
              <a:buSzPct val="85000"/>
              <a:buFont typeface="Calibri" pitchFamily="34" charset="0"/>
              <a:buChar char="–"/>
            </a:pPr>
            <a:r>
              <a:rPr lang="en-US" dirty="0" smtClean="0">
                <a:cs typeface="Helvetica" pitchFamily="34" charset="0"/>
              </a:rPr>
              <a:t>CO poisoning</a:t>
            </a:r>
          </a:p>
          <a:p>
            <a:pPr marL="857250" lvl="1" indent="-457200">
              <a:lnSpc>
                <a:spcPct val="114000"/>
              </a:lnSpc>
              <a:spcBef>
                <a:spcPts val="1400"/>
              </a:spcBef>
              <a:buSzPct val="85000"/>
              <a:buFont typeface="Calibri" pitchFamily="34" charset="0"/>
              <a:buChar char="–"/>
            </a:pPr>
            <a:r>
              <a:rPr lang="en-US" dirty="0" smtClean="0">
                <a:cs typeface="Helvetica" pitchFamily="34" charset="0"/>
              </a:rPr>
              <a:t>House fires</a:t>
            </a:r>
          </a:p>
          <a:p>
            <a:pPr marL="457200" indent="-457200">
              <a:lnSpc>
                <a:spcPct val="114000"/>
              </a:lnSpc>
              <a:spcBef>
                <a:spcPts val="1400"/>
              </a:spcBef>
              <a:buSzPct val="85000"/>
              <a:buFont typeface="Wingdings" pitchFamily="2" charset="2"/>
              <a:buChar char="§"/>
            </a:pPr>
            <a:r>
              <a:rPr lang="en-US" sz="2800" dirty="0" smtClean="0">
                <a:cs typeface="Helvetica" pitchFamily="34" charset="0"/>
              </a:rPr>
              <a:t>At-risk population preparedness key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Winter Storms</a:t>
            </a:r>
            <a:r>
              <a:rPr lang="en-US" sz="2800" dirty="0" smtClean="0"/>
              <a:t/>
            </a:r>
            <a:br>
              <a:rPr lang="en-US" sz="2800" dirty="0" smtClean="0"/>
            </a:br>
            <a:r>
              <a:rPr lang="en-US" sz="2800" dirty="0" smtClean="0"/>
              <a:t>Casualty Management</a:t>
            </a:r>
            <a:endParaRPr lang="en-US" sz="2800" dirty="0"/>
          </a:p>
        </p:txBody>
      </p:sp>
      <p:graphicFrame>
        <p:nvGraphicFramePr>
          <p:cNvPr id="5" name="Content Placeholder 4"/>
          <p:cNvGraphicFramePr>
            <a:graphicFrameLocks noGrp="1"/>
          </p:cNvGraphicFramePr>
          <p:nvPr>
            <p:ph idx="1"/>
          </p:nvPr>
        </p:nvGraphicFramePr>
        <p:xfrm>
          <a:off x="457200" y="1600200"/>
          <a:ext cx="8229600" cy="382905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981">
                <a:tc>
                  <a:txBody>
                    <a:bodyPr/>
                    <a:lstStyle/>
                    <a:p>
                      <a:pPr algn="ctr"/>
                      <a:r>
                        <a:rPr lang="en-US" sz="2400" dirty="0" smtClean="0">
                          <a:solidFill>
                            <a:schemeClr val="tx1"/>
                          </a:solidFill>
                        </a:rPr>
                        <a:t>Injuries and Illness</a:t>
                      </a:r>
                      <a:endParaRPr lang="en-US" sz="24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Clinical Care</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5069">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Frostbite</a:t>
                      </a:r>
                    </a:p>
                    <a:p>
                      <a:pPr marL="571500" indent="-400050">
                        <a:lnSpc>
                          <a:spcPct val="114000"/>
                        </a:lnSpc>
                        <a:spcBef>
                          <a:spcPts val="400"/>
                        </a:spcBef>
                        <a:spcAft>
                          <a:spcPts val="0"/>
                        </a:spcAft>
                        <a:buSzPct val="85000"/>
                        <a:buFont typeface="Wingdings" pitchFamily="2" charset="2"/>
                        <a:buChar char="§"/>
                      </a:pPr>
                      <a:r>
                        <a:rPr lang="en-US" sz="2400" dirty="0" smtClean="0"/>
                        <a:t>Hypothermia</a:t>
                      </a:r>
                    </a:p>
                    <a:p>
                      <a:pPr marL="571500" indent="-400050">
                        <a:lnSpc>
                          <a:spcPct val="114000"/>
                        </a:lnSpc>
                        <a:spcBef>
                          <a:spcPts val="400"/>
                        </a:spcBef>
                        <a:spcAft>
                          <a:spcPts val="0"/>
                        </a:spcAft>
                        <a:buSzPct val="85000"/>
                        <a:buFont typeface="Wingdings" pitchFamily="2" charset="2"/>
                        <a:buChar char="§"/>
                      </a:pPr>
                      <a:r>
                        <a:rPr lang="en-US" sz="2400" dirty="0" smtClean="0"/>
                        <a:t>Cardiac events</a:t>
                      </a:r>
                    </a:p>
                    <a:p>
                      <a:pPr marL="571500" indent="-400050">
                        <a:lnSpc>
                          <a:spcPct val="114000"/>
                        </a:lnSpc>
                        <a:spcBef>
                          <a:spcPts val="400"/>
                        </a:spcBef>
                        <a:spcAft>
                          <a:spcPts val="0"/>
                        </a:spcAft>
                        <a:buSzPct val="85000"/>
                        <a:buFont typeface="Wingdings" pitchFamily="2" charset="2"/>
                        <a:buChar char="§"/>
                      </a:pPr>
                      <a:r>
                        <a:rPr lang="en-US" sz="2400" dirty="0" smtClean="0"/>
                        <a:t>CO poisoning</a:t>
                      </a:r>
                    </a:p>
                    <a:p>
                      <a:pPr marL="571500" indent="-400050">
                        <a:lnSpc>
                          <a:spcPct val="114000"/>
                        </a:lnSpc>
                        <a:spcBef>
                          <a:spcPts val="400"/>
                        </a:spcBef>
                        <a:spcAft>
                          <a:spcPts val="0"/>
                        </a:spcAft>
                        <a:buSzPct val="85000"/>
                        <a:buFont typeface="Wingdings" pitchFamily="2" charset="2"/>
                        <a:buChar char="§"/>
                      </a:pPr>
                      <a:r>
                        <a:rPr lang="en-US" sz="2400" dirty="0" smtClean="0"/>
                        <a:t>Burn injuries</a:t>
                      </a:r>
                    </a:p>
                    <a:p>
                      <a:pPr>
                        <a:spcBef>
                          <a:spcPts val="400"/>
                        </a:spcBef>
                        <a:spcAft>
                          <a:spcPts val="0"/>
                        </a:spcAft>
                      </a:pP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571500" indent="-400050">
                        <a:lnSpc>
                          <a:spcPct val="114000"/>
                        </a:lnSpc>
                        <a:spcBef>
                          <a:spcPts val="400"/>
                        </a:spcBef>
                        <a:spcAft>
                          <a:spcPts val="0"/>
                        </a:spcAft>
                        <a:buSzPct val="85000"/>
                        <a:buFont typeface="Wingdings" pitchFamily="2" charset="2"/>
                        <a:buChar char="§"/>
                      </a:pPr>
                      <a:r>
                        <a:rPr lang="en-US" sz="2400" dirty="0" smtClean="0"/>
                        <a:t>Remove from cold</a:t>
                      </a:r>
                    </a:p>
                    <a:p>
                      <a:pPr marL="571500" indent="-400050">
                        <a:lnSpc>
                          <a:spcPct val="114000"/>
                        </a:lnSpc>
                        <a:spcBef>
                          <a:spcPts val="400"/>
                        </a:spcBef>
                        <a:spcAft>
                          <a:spcPts val="0"/>
                        </a:spcAft>
                        <a:buSzPct val="85000"/>
                        <a:buFont typeface="Wingdings" pitchFamily="2" charset="2"/>
                        <a:buChar char="§"/>
                      </a:pPr>
                      <a:r>
                        <a:rPr lang="en-US" sz="2400" baseline="0" dirty="0" smtClean="0"/>
                        <a:t>Replace wet clothing</a:t>
                      </a:r>
                    </a:p>
                    <a:p>
                      <a:pPr marL="571500" indent="-400050">
                        <a:lnSpc>
                          <a:spcPct val="114000"/>
                        </a:lnSpc>
                        <a:spcBef>
                          <a:spcPts val="400"/>
                        </a:spcBef>
                        <a:spcAft>
                          <a:spcPts val="0"/>
                        </a:spcAft>
                        <a:buSzPct val="85000"/>
                        <a:buFont typeface="Wingdings" pitchFamily="2" charset="2"/>
                        <a:buChar char="§"/>
                      </a:pPr>
                      <a:r>
                        <a:rPr lang="en-US" sz="2400" baseline="0" dirty="0" smtClean="0"/>
                        <a:t>Appropriate re-warming</a:t>
                      </a:r>
                    </a:p>
                    <a:p>
                      <a:pPr marL="571500" indent="-400050">
                        <a:lnSpc>
                          <a:spcPct val="114000"/>
                        </a:lnSpc>
                        <a:spcBef>
                          <a:spcPts val="400"/>
                        </a:spcBef>
                        <a:spcAft>
                          <a:spcPts val="0"/>
                        </a:spcAft>
                        <a:buSzPct val="85000"/>
                        <a:buFont typeface="Wingdings" pitchFamily="2" charset="2"/>
                        <a:buChar char="§"/>
                      </a:pPr>
                      <a:r>
                        <a:rPr lang="en-US" sz="2400" baseline="0" dirty="0" smtClean="0"/>
                        <a:t>Provide warm liquids</a:t>
                      </a:r>
                    </a:p>
                    <a:p>
                      <a:pPr marL="571500" indent="-400050">
                        <a:lnSpc>
                          <a:spcPct val="114000"/>
                        </a:lnSpc>
                        <a:spcBef>
                          <a:spcPts val="400"/>
                        </a:spcBef>
                        <a:spcAft>
                          <a:spcPts val="0"/>
                        </a:spcAft>
                        <a:buSzPct val="85000"/>
                        <a:buFont typeface="Wingdings" pitchFamily="2" charset="2"/>
                        <a:buChar char="§"/>
                      </a:pPr>
                      <a:r>
                        <a:rPr lang="en-US" sz="2400" baseline="0" dirty="0" smtClean="0"/>
                        <a:t>Other injuries/illnesses </a:t>
                      </a:r>
                    </a:p>
                    <a:p>
                      <a:pPr>
                        <a:spcBef>
                          <a:spcPts val="400"/>
                        </a:spcBef>
                        <a:spcAft>
                          <a:spcPts val="0"/>
                        </a:spcAft>
                      </a:pP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Lesson Summary</a:t>
            </a:r>
            <a:endParaRPr lang="en-US" sz="2800" dirty="0">
              <a:solidFill>
                <a:schemeClr val="accent6">
                  <a:lumMod val="50000"/>
                </a:schemeClr>
              </a:solidFill>
            </a:endParaRPr>
          </a:p>
        </p:txBody>
      </p:sp>
      <p:sp>
        <p:nvSpPr>
          <p:cNvPr id="3" name="Content Placeholder 2"/>
          <p:cNvSpPr>
            <a:spLocks noGrp="1"/>
          </p:cNvSpPr>
          <p:nvPr>
            <p:ph idx="1"/>
          </p:nvPr>
        </p:nvSpPr>
        <p:spPr/>
        <p:txBody>
          <a:bodyPr>
            <a:normAutofit/>
          </a:bodyPr>
          <a:lstStyle/>
          <a:p>
            <a:pPr marL="463550" indent="-463550">
              <a:lnSpc>
                <a:spcPct val="114000"/>
              </a:lnSpc>
              <a:spcBef>
                <a:spcPts val="1400"/>
              </a:spcBef>
              <a:buSzPct val="85000"/>
              <a:buFont typeface="Wingdings" pitchFamily="2" charset="2"/>
              <a:buChar char="§"/>
            </a:pPr>
            <a:r>
              <a:rPr lang="en-US" sz="2600" dirty="0" smtClean="0">
                <a:cs typeface="Helvetica" pitchFamily="34" charset="0"/>
              </a:rPr>
              <a:t>Natural disasters require an all-hazards approach</a:t>
            </a:r>
          </a:p>
          <a:p>
            <a:pPr marL="463550" indent="-463550">
              <a:lnSpc>
                <a:spcPct val="114000"/>
              </a:lnSpc>
              <a:spcBef>
                <a:spcPts val="1400"/>
              </a:spcBef>
              <a:buSzPct val="85000"/>
              <a:buFont typeface="Wingdings" pitchFamily="2" charset="2"/>
              <a:buChar char="§"/>
            </a:pPr>
            <a:r>
              <a:rPr lang="en-US" sz="2600" dirty="0" smtClean="0">
                <a:cs typeface="Helvetica" pitchFamily="34" charset="0"/>
              </a:rPr>
              <a:t>Providing timely health and medical services requires preparedness</a:t>
            </a:r>
          </a:p>
          <a:p>
            <a:pPr marL="463550" indent="-463550">
              <a:lnSpc>
                <a:spcPct val="114000"/>
              </a:lnSpc>
              <a:spcBef>
                <a:spcPts val="1400"/>
              </a:spcBef>
              <a:buSzPct val="85000"/>
              <a:buFont typeface="Wingdings" pitchFamily="2" charset="2"/>
              <a:buChar char="§"/>
            </a:pPr>
            <a:r>
              <a:rPr lang="en-US" sz="2600" dirty="0" smtClean="0">
                <a:cs typeface="Helvetica" pitchFamily="34" charset="0"/>
              </a:rPr>
              <a:t>Reviewing natural disaster typologies aids in prevention, mitigation, and casualty management</a:t>
            </a:r>
          </a:p>
          <a:p>
            <a:pPr marL="463550" indent="-463550"/>
            <a:endParaRPr lang="en-US" dirty="0" smtClean="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sp>
        <p:nvSpPr>
          <p:cNvPr id="8" name="Rectangle 7"/>
          <p:cNvSpPr/>
          <p:nvPr/>
        </p:nvSpPr>
        <p:spPr>
          <a:xfrm>
            <a:off x="2545000" y="2783840"/>
            <a:ext cx="4054573" cy="1092607"/>
          </a:xfrm>
          <a:prstGeom prst="rect">
            <a:avLst/>
          </a:prstGeom>
        </p:spPr>
        <p:txBody>
          <a:bodyPr wrap="none">
            <a:spAutoFit/>
          </a:bodyPr>
          <a:lstStyle/>
          <a:p>
            <a:pPr algn="ctr"/>
            <a:r>
              <a:rPr lang="en-US" sz="6500" b="1" dirty="0" smtClean="0"/>
              <a:t>Questions?</a:t>
            </a:r>
            <a:endParaRPr lang="en-US" sz="65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r" fontAlgn="auto">
              <a:spcAft>
                <a:spcPts val="0"/>
              </a:spcAft>
              <a:defRPr/>
            </a:pPr>
            <a:r>
              <a:rPr lang="en-US" dirty="0" smtClean="0">
                <a:solidFill>
                  <a:schemeClr val="accent6">
                    <a:lumMod val="50000"/>
                  </a:schemeClr>
                </a:solidFill>
                <a:latin typeface="+mn-lt"/>
              </a:rPr>
              <a:t>Natural Disasters</a:t>
            </a:r>
            <a:endParaRPr lang="en-US" dirty="0">
              <a:solidFill>
                <a:schemeClr val="accent6">
                  <a:lumMod val="50000"/>
                </a:schemeClr>
              </a:solidFill>
              <a:latin typeface="+mn-lt"/>
            </a:endParaRPr>
          </a:p>
        </p:txBody>
      </p:sp>
      <p:sp>
        <p:nvSpPr>
          <p:cNvPr id="5" name="Content Placeholder 4"/>
          <p:cNvSpPr>
            <a:spLocks noGrp="1"/>
          </p:cNvSpPr>
          <p:nvPr>
            <p:ph idx="1"/>
          </p:nvPr>
        </p:nvSpPr>
        <p:spPr>
          <a:xfrm>
            <a:off x="460375" y="1295400"/>
            <a:ext cx="8229600" cy="4525963"/>
          </a:xfrm>
        </p:spPr>
        <p:txBody>
          <a:bodyPr rtlCol="0">
            <a:normAutofit/>
          </a:bodyPr>
          <a:lstStyle/>
          <a:p>
            <a:pPr marL="463550" indent="-463550" algn="r" fontAlgn="auto">
              <a:lnSpc>
                <a:spcPct val="114000"/>
              </a:lnSpc>
              <a:spcBef>
                <a:spcPts val="1400"/>
              </a:spcBef>
              <a:spcAft>
                <a:spcPts val="0"/>
              </a:spcAft>
              <a:buSzPct val="85000"/>
              <a:buFont typeface="Arial"/>
              <a:buNone/>
              <a:defRPr/>
            </a:pPr>
            <a:r>
              <a:rPr lang="en-US" sz="2400" dirty="0"/>
              <a:t>Important to use an </a:t>
            </a:r>
            <a:r>
              <a:rPr lang="en-US" sz="2400" dirty="0" smtClean="0"/>
              <a:t>all-hazards </a:t>
            </a:r>
            <a:r>
              <a:rPr lang="en-US" sz="2400" dirty="0"/>
              <a:t>approach</a:t>
            </a:r>
          </a:p>
          <a:p>
            <a:pPr marL="463550" indent="-463550" algn="r" fontAlgn="auto">
              <a:lnSpc>
                <a:spcPct val="114000"/>
              </a:lnSpc>
              <a:spcBef>
                <a:spcPts val="1400"/>
              </a:spcBef>
              <a:spcAft>
                <a:spcPts val="0"/>
              </a:spcAft>
              <a:buSzPct val="85000"/>
              <a:buFont typeface="Arial"/>
              <a:buNone/>
              <a:defRPr/>
            </a:pPr>
            <a:r>
              <a:rPr lang="en-US" sz="2400" dirty="0" smtClean="0"/>
              <a:t>Multiple </a:t>
            </a:r>
            <a:r>
              <a:rPr lang="en-US" sz="2400" dirty="0"/>
              <a:t>scenes are </a:t>
            </a:r>
            <a:r>
              <a:rPr lang="en-US" sz="2400" dirty="0" smtClean="0"/>
              <a:t>common</a:t>
            </a:r>
            <a:endParaRPr lang="en-US" sz="2400" dirty="0"/>
          </a:p>
          <a:p>
            <a:pPr marL="463550" indent="-463550" algn="r" fontAlgn="auto">
              <a:lnSpc>
                <a:spcPct val="114000"/>
              </a:lnSpc>
              <a:spcBef>
                <a:spcPts val="1400"/>
              </a:spcBef>
              <a:spcAft>
                <a:spcPts val="0"/>
              </a:spcAft>
              <a:buSzPct val="85000"/>
              <a:buFont typeface="Arial"/>
              <a:buNone/>
              <a:defRPr/>
            </a:pPr>
            <a:r>
              <a:rPr lang="en-US" sz="2400" dirty="0" smtClean="0"/>
              <a:t>Multiple </a:t>
            </a:r>
            <a:r>
              <a:rPr lang="en-US" sz="2400" dirty="0"/>
              <a:t>disasters may occur </a:t>
            </a:r>
          </a:p>
          <a:p>
            <a:pPr marL="463550" indent="-463550" algn="r" fontAlgn="auto">
              <a:lnSpc>
                <a:spcPct val="114000"/>
              </a:lnSpc>
              <a:spcBef>
                <a:spcPts val="1400"/>
              </a:spcBef>
              <a:spcAft>
                <a:spcPts val="0"/>
              </a:spcAft>
              <a:buSzPct val="85000"/>
              <a:buFont typeface="Arial"/>
              <a:buNone/>
              <a:defRPr/>
            </a:pPr>
            <a:r>
              <a:rPr lang="en-US" sz="2400" dirty="0" smtClean="0"/>
              <a:t>Human </a:t>
            </a:r>
            <a:r>
              <a:rPr lang="en-US" sz="2400" dirty="0"/>
              <a:t>systems failures often occur</a:t>
            </a:r>
          </a:p>
          <a:p>
            <a:pPr fontAlgn="auto">
              <a:spcAft>
                <a:spcPts val="0"/>
              </a:spcAft>
              <a:buFont typeface="Arial"/>
              <a:buChar char="•"/>
              <a:defRPr/>
            </a:pPr>
            <a:endParaRPr lang="en-US" dirty="0"/>
          </a:p>
        </p:txBody>
      </p:sp>
      <p:pic>
        <p:nvPicPr>
          <p:cNvPr id="47106" name="Picture 2" descr="http://www.fema.gov/photodata/original/19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052513"/>
            <a:ext cx="2438400" cy="3743325"/>
          </a:xfrm>
          <a:prstGeom prst="rect">
            <a:avLst/>
          </a:prstGeom>
          <a:ln>
            <a:noFill/>
          </a:ln>
          <a:effectLst>
            <a:outerShdw blurRad="292100" dist="139700" dir="2700000" algn="tl" rotWithShape="0">
              <a:srgbClr val="333333">
                <a:alpha val="65000"/>
              </a:srgbClr>
            </a:outerShdw>
          </a:effectLst>
        </p:spPr>
      </p:pic>
      <p:pic>
        <p:nvPicPr>
          <p:cNvPr id="7" name="Content Placeholder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0375" y="4546600"/>
            <a:ext cx="2973388" cy="175736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251" y="3694111"/>
            <a:ext cx="2055813" cy="1704975"/>
          </a:xfrm>
          <a:prstGeom prst="rect">
            <a:avLst/>
          </a:prstGeom>
          <a:ln>
            <a:noFill/>
          </a:ln>
          <a:effectLst>
            <a:outerShdw blurRad="292100" dist="139700" dir="2700000" algn="tl" rotWithShape="0">
              <a:srgbClr val="333333">
                <a:alpha val="65000"/>
              </a:srgbClr>
            </a:outerShdw>
          </a:effectLst>
        </p:spPr>
      </p:pic>
      <p:sp>
        <p:nvSpPr>
          <p:cNvPr id="37894" name="TextBox 8"/>
          <p:cNvSpPr txBox="1">
            <a:spLocks noChangeArrowheads="1"/>
          </p:cNvSpPr>
          <p:nvPr/>
        </p:nvSpPr>
        <p:spPr bwMode="auto">
          <a:xfrm rot="-5400000">
            <a:off x="-835024" y="3290887"/>
            <a:ext cx="2233612" cy="277813"/>
          </a:xfrm>
          <a:prstGeom prst="rect">
            <a:avLst/>
          </a:prstGeom>
          <a:noFill/>
          <a:ln w="9525">
            <a:noFill/>
            <a:miter lim="800000"/>
            <a:headEnd/>
            <a:tailEnd/>
          </a:ln>
        </p:spPr>
        <p:txBody>
          <a:bodyPr>
            <a:spAutoFit/>
          </a:bodyPr>
          <a:lstStyle/>
          <a:p>
            <a:r>
              <a:rPr lang="en-US" sz="1200" dirty="0">
                <a:latin typeface="Calibri" pitchFamily="34" charset="0"/>
              </a:rPr>
              <a:t>Jocelyn Augustino/FEMA</a:t>
            </a:r>
          </a:p>
        </p:txBody>
      </p:sp>
      <p:sp>
        <p:nvSpPr>
          <p:cNvPr id="37895" name="TextBox 9"/>
          <p:cNvSpPr txBox="1">
            <a:spLocks noChangeArrowheads="1"/>
          </p:cNvSpPr>
          <p:nvPr/>
        </p:nvSpPr>
        <p:spPr bwMode="auto">
          <a:xfrm rot="-5400000">
            <a:off x="-798512" y="5048250"/>
            <a:ext cx="2235200" cy="276225"/>
          </a:xfrm>
          <a:prstGeom prst="rect">
            <a:avLst/>
          </a:prstGeom>
          <a:noFill/>
          <a:ln w="9525">
            <a:noFill/>
            <a:miter lim="800000"/>
            <a:headEnd/>
            <a:tailEnd/>
          </a:ln>
        </p:spPr>
        <p:txBody>
          <a:bodyPr>
            <a:spAutoFit/>
          </a:bodyPr>
          <a:lstStyle/>
          <a:p>
            <a:r>
              <a:rPr lang="en-US" sz="1200" dirty="0">
                <a:latin typeface="Calibri" pitchFamily="34" charset="0"/>
              </a:rPr>
              <a:t>Associated Press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905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Injury and Illness Timelines</a:t>
            </a:r>
            <a:endParaRPr lang="en-US" sz="2800" dirty="0">
              <a:solidFill>
                <a:schemeClr val="accent6">
                  <a:lumMod val="50000"/>
                </a:schemeClr>
              </a:solidFill>
            </a:endParaRPr>
          </a:p>
        </p:txBody>
      </p:sp>
      <p:graphicFrame>
        <p:nvGraphicFramePr>
          <p:cNvPr id="42003" name="Group 19"/>
          <p:cNvGraphicFramePr>
            <a:graphicFrameLocks noGrp="1"/>
          </p:cNvGraphicFramePr>
          <p:nvPr>
            <p:ph idx="1"/>
          </p:nvPr>
        </p:nvGraphicFramePr>
        <p:xfrm>
          <a:off x="228600" y="1485900"/>
          <a:ext cx="8686800" cy="3938335"/>
        </p:xfrm>
        <a:graphic>
          <a:graphicData uri="http://schemas.openxmlformats.org/drawingml/2006/table">
            <a:tbl>
              <a:tblPr/>
              <a:tblGrid>
                <a:gridCol w="1306513">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5227637">
                  <a:extLst>
                    <a:ext uri="{9D8B030D-6E8A-4147-A177-3AD203B41FA5}">
                      <a16:colId xmlns:a16="http://schemas.microsoft.com/office/drawing/2014/main" val="20002"/>
                    </a:ext>
                  </a:extLst>
                </a:gridCol>
              </a:tblGrid>
              <a:tr h="442913">
                <a:tc>
                  <a:txBody>
                    <a:body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Time After Event</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Injury and Disease Process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Examples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6963">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Immediate  (&lt; 48 hours)</a:t>
                      </a:r>
                      <a:endParaRPr kumimoji="0" lang="en-US" sz="16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Acute trauma</a:t>
                      </a:r>
                    </a:p>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Acute medical</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Multisystem injuries, burns, orthopedics, lacerations</a:t>
                      </a:r>
                    </a:p>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Environmental events, drowning, inhalation, electrocution, CAD/MI</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6963">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Ongoing (days)</a:t>
                      </a:r>
                      <a:endParaRPr kumimoji="0" lang="en-US" sz="16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Trauma</a:t>
                      </a:r>
                    </a:p>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Medical </a:t>
                      </a:r>
                    </a:p>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Chronic diseases </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Wound management, orthopedic and burn care</a:t>
                      </a:r>
                    </a:p>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Environmental, dehydration, cold/heat, contamination</a:t>
                      </a:r>
                    </a:p>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Asthma, HTN, diabetes, CHF, COPD, dialysis, psychiatric</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6963">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Sustained (weeks)</a:t>
                      </a:r>
                      <a:endParaRPr kumimoji="0" lang="en-US" sz="1600" b="1"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Acute medical</a:t>
                      </a:r>
                    </a:p>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Chronic diseases</a:t>
                      </a:r>
                    </a:p>
                    <a:p>
                      <a:pPr marL="0" marR="0" lvl="0" indent="0" algn="l" defTabSz="914400" rtl="0" eaLnBrk="1" fontAlgn="base" latinLnBrk="0" hangingPunct="1">
                        <a:lnSpc>
                          <a:spcPct val="114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Mental and behavioral </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Communicable diseases</a:t>
                      </a:r>
                    </a:p>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Ongoing difficult access to care, supplies, medications</a:t>
                      </a:r>
                    </a:p>
                    <a:p>
                      <a:pPr marL="285750" marR="0" lvl="0" indent="-285750" algn="l" defTabSz="914400" rtl="0" eaLnBrk="1" fontAlgn="base" latinLnBrk="0" hangingPunct="1">
                        <a:lnSpc>
                          <a:spcPct val="114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Calibri" pitchFamily="34" charset="0"/>
                          <a:cs typeface="Arial" charset="0"/>
                        </a:rPr>
                        <a:t>Stress, anxiety, depression, substance abuse, pre-existing</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Natural Disaster Typology</a:t>
            </a:r>
            <a:endParaRPr lang="en-US" dirty="0">
              <a:solidFill>
                <a:schemeClr val="accent6">
                  <a:lumMod val="50000"/>
                </a:schemeClr>
              </a:solidFill>
            </a:endParaRPr>
          </a:p>
        </p:txBody>
      </p:sp>
      <p:sp>
        <p:nvSpPr>
          <p:cNvPr id="3" name="Content Placeholder 2"/>
          <p:cNvSpPr>
            <a:spLocks noGrp="1"/>
          </p:cNvSpPr>
          <p:nvPr>
            <p:ph idx="1"/>
          </p:nvPr>
        </p:nvSpPr>
        <p:spPr>
          <a:xfrm>
            <a:off x="457199" y="1194955"/>
            <a:ext cx="4497355" cy="5257800"/>
          </a:xfrm>
        </p:spPr>
        <p:txBody>
          <a:bodyPr rtlCol="0">
            <a:normAutofit fontScale="92500" lnSpcReduction="10000"/>
          </a:bodyPr>
          <a:lstStyle/>
          <a:p>
            <a:pPr marL="457200" indent="-457200" fontAlgn="auto">
              <a:lnSpc>
                <a:spcPct val="124000"/>
              </a:lnSpc>
              <a:spcBef>
                <a:spcPts val="1000"/>
              </a:spcBef>
              <a:spcAft>
                <a:spcPts val="0"/>
              </a:spcAft>
              <a:buSzPct val="85000"/>
              <a:buFont typeface="Wingdings" pitchFamily="2" charset="2"/>
              <a:buChar char="§"/>
              <a:defRPr/>
            </a:pPr>
            <a:r>
              <a:rPr lang="en-US" sz="2800" dirty="0"/>
              <a:t>Earthquakes and </a:t>
            </a:r>
            <a:r>
              <a:rPr lang="en-US" sz="2800" dirty="0" smtClean="0"/>
              <a:t>tsunamis</a:t>
            </a:r>
            <a:endParaRPr lang="en-US" sz="2800" dirty="0"/>
          </a:p>
          <a:p>
            <a:pPr marL="457200" indent="-457200" fontAlgn="auto">
              <a:lnSpc>
                <a:spcPct val="124000"/>
              </a:lnSpc>
              <a:spcBef>
                <a:spcPts val="1000"/>
              </a:spcBef>
              <a:spcAft>
                <a:spcPts val="0"/>
              </a:spcAft>
              <a:buSzPct val="85000"/>
              <a:buFont typeface="Wingdings" pitchFamily="2" charset="2"/>
              <a:buChar char="§"/>
              <a:defRPr/>
            </a:pPr>
            <a:r>
              <a:rPr lang="en-US" sz="2800" dirty="0"/>
              <a:t>Floods</a:t>
            </a:r>
          </a:p>
          <a:p>
            <a:pPr marL="457200" indent="-457200" fontAlgn="auto">
              <a:lnSpc>
                <a:spcPct val="124000"/>
              </a:lnSpc>
              <a:spcBef>
                <a:spcPts val="1000"/>
              </a:spcBef>
              <a:spcAft>
                <a:spcPts val="0"/>
              </a:spcAft>
              <a:buSzPct val="85000"/>
              <a:buFont typeface="Wingdings" pitchFamily="2" charset="2"/>
              <a:buChar char="§"/>
              <a:defRPr/>
            </a:pPr>
            <a:r>
              <a:rPr lang="en-US" sz="2800" dirty="0"/>
              <a:t>Heat </a:t>
            </a:r>
            <a:r>
              <a:rPr lang="en-US" sz="2800" dirty="0" smtClean="0"/>
              <a:t>emergencies</a:t>
            </a:r>
            <a:endParaRPr lang="en-US" sz="2800" dirty="0"/>
          </a:p>
          <a:p>
            <a:pPr marL="457200" indent="-457200" fontAlgn="auto">
              <a:lnSpc>
                <a:spcPct val="124000"/>
              </a:lnSpc>
              <a:spcBef>
                <a:spcPts val="1000"/>
              </a:spcBef>
              <a:spcAft>
                <a:spcPts val="0"/>
              </a:spcAft>
              <a:buSzPct val="85000"/>
              <a:buFont typeface="Wingdings" pitchFamily="2" charset="2"/>
              <a:buChar char="§"/>
              <a:defRPr/>
            </a:pPr>
            <a:r>
              <a:rPr lang="en-US" sz="2800" dirty="0"/>
              <a:t>Hurricanes, </a:t>
            </a:r>
            <a:r>
              <a:rPr lang="en-US" sz="2800" dirty="0" smtClean="0"/>
              <a:t>cyclones,                     and typhoons</a:t>
            </a:r>
            <a:endParaRPr lang="en-US" sz="2800" dirty="0"/>
          </a:p>
          <a:p>
            <a:pPr marL="457200" indent="-457200" fontAlgn="auto">
              <a:lnSpc>
                <a:spcPct val="124000"/>
              </a:lnSpc>
              <a:spcBef>
                <a:spcPts val="1000"/>
              </a:spcBef>
              <a:spcAft>
                <a:spcPts val="0"/>
              </a:spcAft>
              <a:buSzPct val="85000"/>
              <a:buFont typeface="Wingdings" pitchFamily="2" charset="2"/>
              <a:buChar char="§"/>
              <a:defRPr/>
            </a:pPr>
            <a:r>
              <a:rPr lang="en-US" sz="2800" dirty="0"/>
              <a:t>Tornadoes</a:t>
            </a:r>
          </a:p>
          <a:p>
            <a:pPr marL="457200" indent="-457200" fontAlgn="auto">
              <a:lnSpc>
                <a:spcPct val="124000"/>
              </a:lnSpc>
              <a:spcBef>
                <a:spcPts val="1000"/>
              </a:spcBef>
              <a:spcAft>
                <a:spcPts val="0"/>
              </a:spcAft>
              <a:buSzPct val="85000"/>
              <a:buFont typeface="Wingdings" pitchFamily="2" charset="2"/>
              <a:buChar char="§"/>
              <a:defRPr/>
            </a:pPr>
            <a:r>
              <a:rPr lang="en-US" sz="2800" dirty="0"/>
              <a:t>Volcanic </a:t>
            </a:r>
            <a:r>
              <a:rPr lang="en-US" sz="2800" dirty="0" smtClean="0"/>
              <a:t>eruptions</a:t>
            </a:r>
            <a:endParaRPr lang="en-US" sz="2800" dirty="0"/>
          </a:p>
          <a:p>
            <a:pPr marL="457200" indent="-457200" fontAlgn="auto">
              <a:lnSpc>
                <a:spcPct val="124000"/>
              </a:lnSpc>
              <a:spcBef>
                <a:spcPts val="1000"/>
              </a:spcBef>
              <a:spcAft>
                <a:spcPts val="0"/>
              </a:spcAft>
              <a:buSzPct val="85000"/>
              <a:buFont typeface="Wingdings" pitchFamily="2" charset="2"/>
              <a:buChar char="§"/>
              <a:defRPr/>
            </a:pPr>
            <a:r>
              <a:rPr lang="en-US" sz="2800" dirty="0"/>
              <a:t>Wildfires</a:t>
            </a:r>
          </a:p>
          <a:p>
            <a:pPr marL="457200" indent="-457200" fontAlgn="auto">
              <a:lnSpc>
                <a:spcPct val="124000"/>
              </a:lnSpc>
              <a:spcBef>
                <a:spcPts val="1000"/>
              </a:spcBef>
              <a:spcAft>
                <a:spcPts val="0"/>
              </a:spcAft>
              <a:buSzPct val="85000"/>
              <a:buFont typeface="Wingdings" pitchFamily="2" charset="2"/>
              <a:buChar char="§"/>
              <a:defRPr/>
            </a:pPr>
            <a:r>
              <a:rPr lang="en-US" sz="2800" dirty="0"/>
              <a:t>Winter </a:t>
            </a:r>
            <a:r>
              <a:rPr lang="en-US" sz="2800" dirty="0" smtClean="0"/>
              <a:t>storms</a:t>
            </a:r>
            <a:endParaRPr lang="en-US" dirty="0"/>
          </a:p>
        </p:txBody>
      </p:sp>
      <p:pic>
        <p:nvPicPr>
          <p:cNvPr id="44035" name="Picture 5" descr="Lesson 2 - Slide 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1600200"/>
            <a:ext cx="3827462" cy="3492500"/>
          </a:xfrm>
          <a:prstGeom prst="rect">
            <a:avLst/>
          </a:prstGeom>
          <a:noFill/>
          <a:ln w="9525">
            <a:noFill/>
            <a:miter lim="800000"/>
            <a:headEnd/>
            <a:tailEnd/>
          </a:ln>
        </p:spPr>
      </p:pic>
      <p:sp>
        <p:nvSpPr>
          <p:cNvPr id="7" name="TextBox 6"/>
          <p:cNvSpPr txBox="1"/>
          <p:nvPr/>
        </p:nvSpPr>
        <p:spPr>
          <a:xfrm>
            <a:off x="7142205" y="4711700"/>
            <a:ext cx="2286000" cy="254000"/>
          </a:xfrm>
          <a:prstGeom prst="rect">
            <a:avLst/>
          </a:prstGeom>
          <a:noFill/>
        </p:spPr>
        <p:txBody>
          <a:bodyPr>
            <a:spAutoFit/>
          </a:bodyPr>
          <a:lstStyle/>
          <a:p>
            <a:pPr fontAlgn="auto">
              <a:spcBef>
                <a:spcPts val="0"/>
              </a:spcBef>
              <a:spcAft>
                <a:spcPts val="0"/>
              </a:spcAft>
              <a:defRPr/>
            </a:pPr>
            <a:r>
              <a:rPr lang="en-US" sz="1050" b="1" dirty="0">
                <a:latin typeface="+mn-lt"/>
                <a:cs typeface="+mn-cs"/>
              </a:rPr>
              <a:t>NASA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dirty="0" smtClean="0">
                <a:solidFill>
                  <a:schemeClr val="accent6">
                    <a:lumMod val="50000"/>
                  </a:schemeClr>
                </a:solidFill>
              </a:rPr>
              <a:t>Earthquakes and Tsunamis </a:t>
            </a:r>
            <a:endParaRPr lang="en-US" dirty="0">
              <a:solidFill>
                <a:schemeClr val="accent6">
                  <a:lumMod val="50000"/>
                </a:schemeClr>
              </a:solidFill>
            </a:endParaRPr>
          </a:p>
        </p:txBody>
      </p:sp>
      <p:sp>
        <p:nvSpPr>
          <p:cNvPr id="3" name="Content Placeholder 2"/>
          <p:cNvSpPr>
            <a:spLocks noGrp="1"/>
          </p:cNvSpPr>
          <p:nvPr>
            <p:ph idx="1"/>
          </p:nvPr>
        </p:nvSpPr>
        <p:spPr>
          <a:xfrm>
            <a:off x="3562350" y="1600200"/>
            <a:ext cx="5124450" cy="4525963"/>
          </a:xfrm>
        </p:spPr>
        <p:txBody>
          <a:bodyPr>
            <a:normAutofit/>
          </a:bodyPr>
          <a:lstStyle/>
          <a:p>
            <a:pPr marL="457200" indent="-457200">
              <a:lnSpc>
                <a:spcPct val="114000"/>
              </a:lnSpc>
              <a:spcBef>
                <a:spcPts val="1400"/>
              </a:spcBef>
              <a:buSzPct val="85000"/>
              <a:buFont typeface="Wingdings" pitchFamily="2" charset="2"/>
              <a:buChar char="§"/>
            </a:pPr>
            <a:r>
              <a:rPr lang="en-US" sz="2600" dirty="0" smtClean="0">
                <a:cs typeface="Helvetica" pitchFamily="34" charset="0"/>
              </a:rPr>
              <a:t>Common, with over 500,000 tectonic movements annually</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Few are powerful and potentially devastating</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Tsunami: oceanic or sea floor earthquake displaces mass of water creating large waves</a:t>
            </a:r>
          </a:p>
          <a:p>
            <a:pPr marL="457200" indent="-457200"/>
            <a:endParaRPr lang="en-US" dirty="0" smtClean="0">
              <a:cs typeface="Helvetica" pitchFamily="34" charset="0"/>
            </a:endParaRPr>
          </a:p>
        </p:txBody>
      </p:sp>
      <p:pic>
        <p:nvPicPr>
          <p:cNvPr id="1026" name="Picture 2" descr="C:\Users\Owner\Downloads\5527061496_cebc4668d2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31963"/>
            <a:ext cx="2811463" cy="4210050"/>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457200" y="5942013"/>
            <a:ext cx="3763963"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Toshiharu Kato/Japanese Red Cross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sz="2800" dirty="0" smtClean="0">
                <a:solidFill>
                  <a:schemeClr val="accent6">
                    <a:lumMod val="50000"/>
                  </a:schemeClr>
                </a:solidFill>
              </a:rPr>
              <a:t>Earthquakes and Tsunamis</a:t>
            </a:r>
            <a:r>
              <a:rPr lang="en-US" sz="2800" dirty="0" smtClean="0"/>
              <a:t/>
            </a:r>
            <a:br>
              <a:rPr lang="en-US" sz="2800" dirty="0" smtClean="0"/>
            </a:br>
            <a:r>
              <a:rPr lang="en-US" sz="3200" dirty="0" smtClean="0"/>
              <a:t>Prevention and Mitigation</a:t>
            </a:r>
            <a:endParaRPr lang="en-US" sz="3200" dirty="0"/>
          </a:p>
        </p:txBody>
      </p:sp>
      <p:sp>
        <p:nvSpPr>
          <p:cNvPr id="3" name="Content Placeholder 2"/>
          <p:cNvSpPr>
            <a:spLocks noGrp="1"/>
          </p:cNvSpPr>
          <p:nvPr>
            <p:ph idx="1"/>
          </p:nvPr>
        </p:nvSpPr>
        <p:spPr/>
        <p:txBody>
          <a:bodyPr>
            <a:normAutofit/>
          </a:bodyPr>
          <a:lstStyle/>
          <a:p>
            <a:pPr marL="457200" indent="-457200">
              <a:lnSpc>
                <a:spcPct val="114000"/>
              </a:lnSpc>
              <a:spcBef>
                <a:spcPts val="1400"/>
              </a:spcBef>
              <a:buSzPct val="85000"/>
              <a:buFont typeface="Wingdings" pitchFamily="2" charset="2"/>
              <a:buChar char="§"/>
            </a:pPr>
            <a:r>
              <a:rPr lang="en-US" sz="2600" dirty="0" smtClean="0">
                <a:cs typeface="Helvetica" pitchFamily="34" charset="0"/>
              </a:rPr>
              <a:t>Limited ability to provide advance warning</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Building codes and guidelines important</a:t>
            </a:r>
          </a:p>
          <a:p>
            <a:pPr marL="457200" indent="-457200">
              <a:lnSpc>
                <a:spcPct val="114000"/>
              </a:lnSpc>
              <a:spcBef>
                <a:spcPts val="1400"/>
              </a:spcBef>
              <a:buSzPct val="85000"/>
              <a:buFont typeface="Wingdings" pitchFamily="2" charset="2"/>
              <a:buChar char="§"/>
            </a:pPr>
            <a:r>
              <a:rPr lang="en-US" sz="2600" dirty="0" smtClean="0">
                <a:cs typeface="Helvetica" pitchFamily="34" charset="0"/>
              </a:rPr>
              <a:t>At-risk population preparedness vital</a:t>
            </a:r>
          </a:p>
          <a:p>
            <a:pPr marL="457200" indent="-457200"/>
            <a:endParaRPr lang="en-US" dirty="0" smtClean="0">
              <a:cs typeface="Helvetica" pitchFamily="34" charset="0"/>
            </a:endParaRPr>
          </a:p>
        </p:txBody>
      </p:sp>
      <p:sp>
        <p:nvSpPr>
          <p:cNvPr id="10" name="Rectangle 9"/>
          <p:cNvSpPr/>
          <p:nvPr/>
        </p:nvSpPr>
        <p:spPr>
          <a:xfrm>
            <a:off x="228600" y="4114800"/>
            <a:ext cx="8864600" cy="17145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5" descr="Lesson 2 - Slide 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076" y="1600200"/>
            <a:ext cx="2267924" cy="330140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696200" y="4938083"/>
            <a:ext cx="2895600" cy="261610"/>
          </a:xfrm>
          <a:prstGeom prst="rect">
            <a:avLst/>
          </a:prstGeom>
          <a:noFill/>
        </p:spPr>
        <p:txBody>
          <a:bodyPr>
            <a:spAutoFit/>
          </a:bodyPr>
          <a:lstStyle/>
          <a:p>
            <a:pPr fontAlgn="auto">
              <a:spcBef>
                <a:spcPts val="0"/>
              </a:spcBef>
              <a:spcAft>
                <a:spcPts val="0"/>
              </a:spcAft>
              <a:defRPr/>
            </a:pPr>
            <a:r>
              <a:rPr lang="en-US" sz="1100" b="1" dirty="0">
                <a:latin typeface="+mn-lt"/>
                <a:cs typeface="+mn-cs"/>
              </a:rPr>
              <a:t>Japanese Red Cross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6316</Words>
  <Application>Microsoft Office PowerPoint</Application>
  <PresentationFormat>On-screen Show (4:3)</PresentationFormat>
  <Paragraphs>644</Paragraphs>
  <Slides>35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Bernard MT Condensed</vt:lpstr>
      <vt:lpstr>Calibri</vt:lpstr>
      <vt:lpstr>Helvetica</vt:lpstr>
      <vt:lpstr>Times New Roman</vt:lpstr>
      <vt:lpstr>Wingdings</vt:lpstr>
      <vt:lpstr>ADLS body</vt:lpstr>
      <vt:lpstr>PowerPoint Presentation</vt:lpstr>
      <vt:lpstr>PowerPoint Presentation</vt:lpstr>
      <vt:lpstr>Learning Objectives</vt:lpstr>
      <vt:lpstr>Natural Disasters</vt:lpstr>
      <vt:lpstr>PowerPoint Presentation</vt:lpstr>
      <vt:lpstr>Injury and Illness Timelines</vt:lpstr>
      <vt:lpstr>Natural Disaster Typology</vt:lpstr>
      <vt:lpstr>Earthquakes and Tsunamis </vt:lpstr>
      <vt:lpstr>Earthquakes and Tsunamis Prevention and Mitigation</vt:lpstr>
      <vt:lpstr>Earthquakes and Tsunamis Casualty Management</vt:lpstr>
      <vt:lpstr>Floods</vt:lpstr>
      <vt:lpstr>Floods Prevention and Mitigation</vt:lpstr>
      <vt:lpstr>Floods Casualty Management</vt:lpstr>
      <vt:lpstr>Heat Emergencies</vt:lpstr>
      <vt:lpstr>Heat Emergencies Prevention and Mitigation</vt:lpstr>
      <vt:lpstr>Heat Emergencies Casualty Management</vt:lpstr>
      <vt:lpstr>Hurricanes</vt:lpstr>
      <vt:lpstr>Hurricanes Prevention and Mitigation</vt:lpstr>
      <vt:lpstr>Hurricanes Casualty Management</vt:lpstr>
      <vt:lpstr>Hurricanes Casualty Management  (may occur in other incidents that effect infrastructure)</vt:lpstr>
      <vt:lpstr>Tornadoes</vt:lpstr>
      <vt:lpstr>Tornadoes Prevention and Mitigation</vt:lpstr>
      <vt:lpstr>Tornadoes Prevention and Mitigation</vt:lpstr>
      <vt:lpstr>Tornadoes Casualty Management</vt:lpstr>
      <vt:lpstr>Volcanoes</vt:lpstr>
      <vt:lpstr>Volcanoes Prevention and Mitigation</vt:lpstr>
      <vt:lpstr>Volcanoes Casualty Management</vt:lpstr>
      <vt:lpstr>Wildfires</vt:lpstr>
      <vt:lpstr>Wildfires Prevention and Mitigation</vt:lpstr>
      <vt:lpstr>Wildfires Casualty Management</vt:lpstr>
      <vt:lpstr>Winter Storms</vt:lpstr>
      <vt:lpstr>Winter Storms Prevention and Mitigation</vt:lpstr>
      <vt:lpstr>Winter Storms Casualty Management</vt:lpstr>
      <vt:lpstr>Lesson Summary</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Hunt, Christine  C.</cp:lastModifiedBy>
  <cp:revision>41</cp:revision>
  <dcterms:created xsi:type="dcterms:W3CDTF">2010-03-22T20:35:52Z</dcterms:created>
  <dcterms:modified xsi:type="dcterms:W3CDTF">2017-04-05T16:25:42Z</dcterms:modified>
</cp:coreProperties>
</file>