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sldIdLst>
    <p:sldId id="279" r:id="rId2"/>
    <p:sldId id="280"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1"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70572" autoAdjust="0"/>
  </p:normalViewPr>
  <p:slideViewPr>
    <p:cSldViewPr snapToGrid="0" snapToObjects="1">
      <p:cViewPr varScale="1">
        <p:scale>
          <a:sx n="40" d="100"/>
          <a:sy n="40" d="100"/>
        </p:scale>
        <p:origin x="1651"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2A5E2-C09C-4117-AEFC-E536B0E3B9E0}" type="datetimeFigureOut">
              <a:rPr lang="en-US" smtClean="0"/>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B17EE-D7C1-4DA8-84B0-F66C106083F5}" type="slidenum">
              <a:rPr lang="en-US" smtClean="0"/>
              <a:pPr/>
              <a:t>‹#›</a:t>
            </a:fld>
            <a:endParaRPr lang="en-US"/>
          </a:p>
        </p:txBody>
      </p:sp>
    </p:spTree>
    <p:extLst>
      <p:ext uri="{BB962C8B-B14F-4D97-AF65-F5344CB8AC3E}">
        <p14:creationId xmlns:p14="http://schemas.microsoft.com/office/powerpoint/2010/main" val="399105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Scenario update:</a:t>
            </a:r>
          </a:p>
          <a:p>
            <a:pPr>
              <a:spcBef>
                <a:spcPct val="0"/>
              </a:spcBef>
            </a:pPr>
            <a:endParaRPr lang="en-US" dirty="0" smtClean="0"/>
          </a:p>
          <a:p>
            <a:pPr>
              <a:spcBef>
                <a:spcPct val="0"/>
              </a:spcBef>
            </a:pPr>
            <a:r>
              <a:rPr lang="en-US" dirty="0" smtClean="0"/>
              <a:t>National Hurricane Center, a division of the National Weather Service (NWS), update on an approaching hurricane over the last 48 hours</a:t>
            </a:r>
          </a:p>
          <a:p>
            <a:pPr>
              <a:spcBef>
                <a:spcPct val="0"/>
              </a:spcBef>
            </a:pPr>
            <a:endParaRPr lang="en-US" dirty="0" smtClean="0"/>
          </a:p>
          <a:p>
            <a:pPr>
              <a:spcBef>
                <a:spcPct val="0"/>
              </a:spcBef>
            </a:pPr>
            <a:r>
              <a:rPr lang="en-US" dirty="0" smtClean="0"/>
              <a:t>Hurricane Ike was noted early to be an unusually large storm, with early forecast of a category 4 hurricane on the Saffir-Simpson hurricane scale [</a:t>
            </a:r>
            <a:r>
              <a:rPr lang="en-US" i="1" dirty="0" smtClean="0"/>
              <a:t>BDLS 3.0 Course Manual</a:t>
            </a:r>
            <a:r>
              <a:rPr lang="en-US" dirty="0" smtClean="0"/>
              <a:t>, pp 10-21]. The modeling images above show the early path (left image, September 7, 2008) and the update 2 days later (right image, September 9, 2008). Landfall was anticipated for September 12 or 13.  </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 -- </a:t>
            </a:r>
            <a:r>
              <a:rPr lang="en-US" sz="1200" kern="1200" dirty="0" smtClean="0">
                <a:solidFill>
                  <a:schemeClr val="tx1"/>
                </a:solidFill>
                <a:latin typeface="+mn-lt"/>
                <a:ea typeface="+mn-ea"/>
                <a:cs typeface="+mn-cs"/>
              </a:rPr>
              <a:t>Gulf of Mexico modeling by National Oceanic Atmospheric Administration (NOAA)/National Weather Service (NWS) of Hurricane Ike, September 7 and 9, 2008 (right and left images respectively). The NOAA/NWS modeling images show the early path (left image, September 7, 2008) and the update two days later (right image, September 9, 2008 ). Landfall was anticipated for September 12-13, 2008 . The September 9 image would have predicted landfall to occur along the lower third of the Texas coast in the area near Corpus Christi, Texas. NOAA/NWS website, accessed September 7 and 9, 2008, respectively. </a:t>
            </a:r>
            <a:r>
              <a:rPr lang="en-US" dirty="0" smtClean="0"/>
              <a:t>NOAA/NWS website, </a:t>
            </a:r>
            <a:r>
              <a:rPr lang="en-US" sz="1200" kern="1200" dirty="0" smtClean="0">
                <a:solidFill>
                  <a:schemeClr val="tx1"/>
                </a:solidFill>
                <a:latin typeface="+mn-lt"/>
                <a:ea typeface="+mn-ea"/>
                <a:cs typeface="+mn-cs"/>
              </a:rPr>
              <a:t>accessed September 7 and 9, 2008, respectively.</a:t>
            </a: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68A125-FD05-4E64-B9BD-F990774295FC}" type="slidenum">
              <a:rPr lang="en-US">
                <a:cs typeface="Arial" charset="0"/>
              </a:rPr>
              <a:pPr fontAlgn="base">
                <a:spcBef>
                  <a:spcPct val="0"/>
                </a:spcBef>
                <a:spcAft>
                  <a:spcPct val="0"/>
                </a:spcAft>
              </a:pPr>
              <a:t>3</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dirty="0" smtClean="0"/>
              <a:t>Scenario updates:</a:t>
            </a:r>
          </a:p>
          <a:p>
            <a:pPr>
              <a:lnSpc>
                <a:spcPct val="80000"/>
              </a:lnSpc>
              <a:spcBef>
                <a:spcPct val="0"/>
              </a:spcBef>
            </a:pPr>
            <a:endParaRPr lang="en-US" sz="900" dirty="0" smtClean="0"/>
          </a:p>
          <a:p>
            <a:pPr>
              <a:lnSpc>
                <a:spcPct val="80000"/>
              </a:lnSpc>
              <a:spcBef>
                <a:spcPct val="0"/>
              </a:spcBef>
            </a:pPr>
            <a:r>
              <a:rPr lang="en-US" sz="900" dirty="0" smtClean="0"/>
              <a:t>The slide uses common emergency management “speak” to convey learning points regarding application of ICS principles and how they direct health and medical resource need and use.  </a:t>
            </a:r>
          </a:p>
          <a:p>
            <a:pPr>
              <a:lnSpc>
                <a:spcPct val="80000"/>
              </a:lnSpc>
              <a:spcBef>
                <a:spcPct val="0"/>
              </a:spcBef>
            </a:pPr>
            <a:endParaRPr lang="en-US" sz="900" dirty="0" smtClean="0"/>
          </a:p>
          <a:p>
            <a:pPr>
              <a:lnSpc>
                <a:spcPct val="80000"/>
              </a:lnSpc>
              <a:spcBef>
                <a:spcPct val="0"/>
              </a:spcBef>
              <a:buFont typeface="Arial" pitchFamily="34" charset="0"/>
              <a:buChar char="•"/>
            </a:pPr>
            <a:r>
              <a:rPr lang="en-US" sz="900" dirty="0" smtClean="0"/>
              <a:t> ESF-6: Recognizes a lack of medical provider coverage to comply with FNSS guidelines at temporary housing</a:t>
            </a:r>
            <a:r>
              <a:rPr lang="en-US" sz="900" baseline="0" dirty="0" smtClean="0"/>
              <a:t> </a:t>
            </a:r>
            <a:r>
              <a:rPr lang="en-US" sz="900" dirty="0" smtClean="0"/>
              <a:t>shelter operations, ICS-213 generated</a:t>
            </a:r>
          </a:p>
          <a:p>
            <a:pPr>
              <a:lnSpc>
                <a:spcPct val="80000"/>
              </a:lnSpc>
              <a:spcBef>
                <a:spcPct val="0"/>
              </a:spcBef>
              <a:buFont typeface="Arial" pitchFamily="34" charset="0"/>
              <a:buChar char="•"/>
            </a:pPr>
            <a:r>
              <a:rPr lang="en-US" sz="900" dirty="0" smtClean="0"/>
              <a:t> ESF-8: MACC liaison briefs ESF-8 “desk” on 213 stated needs and requests LMOC to “fill” </a:t>
            </a:r>
          </a:p>
          <a:p>
            <a:pPr>
              <a:lnSpc>
                <a:spcPct val="80000"/>
              </a:lnSpc>
              <a:spcBef>
                <a:spcPct val="0"/>
              </a:spcBef>
            </a:pPr>
            <a:endParaRPr lang="en-US" sz="900" dirty="0" smtClean="0"/>
          </a:p>
          <a:p>
            <a:pPr>
              <a:lnSpc>
                <a:spcPct val="80000"/>
              </a:lnSpc>
              <a:spcBef>
                <a:spcPct val="0"/>
              </a:spcBef>
            </a:pPr>
            <a:r>
              <a:rPr lang="en-US" sz="900" dirty="0" smtClean="0"/>
              <a:t>A mass care (ESF-6) chief was notified by the American Red Cross that a shelter had been established and was seeking medical providers to assist in managing patient-casualties that had been amassed in a facility of opportunity distant from the directly impacted area. The mass care chief issued an official message (ICS form 213). The ICS 213 General Message Form is a written communication document commonly used by all areas of emergency response. The value is that it is used to communicate real-time, ongoing events and resource needs. This form can be obtained at the FEMA ICS Resource Center website: http://training.fema.gov/EMIWeb/IS/ICSResource/ICSResCntr_Forms.htm. The ICS-213 for this issue was then transmitted to the Multi-Agency Coordination Center (MACC), which, on reviewing the issue, sent a liaison to “brief’ (discuss) this issue with the ESF-8 “desk” (section) as they are responsible for medical, public health, and related resource management. The ESF-8 decision is to have the Local Medical Operations Center (LMOC) fulfill this resource need to provide proper medical providers and services to meet the medical needs of the casualties at this identified location.  </a:t>
            </a:r>
          </a:p>
          <a:p>
            <a:pPr>
              <a:lnSpc>
                <a:spcPct val="80000"/>
              </a:lnSpc>
              <a:spcBef>
                <a:spcPct val="0"/>
              </a:spcBef>
            </a:pPr>
            <a:endParaRPr lang="en-US" sz="900" dirty="0" smtClean="0"/>
          </a:p>
          <a:p>
            <a:pPr>
              <a:lnSpc>
                <a:spcPct val="80000"/>
              </a:lnSpc>
              <a:spcBef>
                <a:spcPct val="0"/>
              </a:spcBef>
            </a:pPr>
            <a:r>
              <a:rPr lang="en-US" sz="900" i="1" dirty="0" smtClean="0"/>
              <a:t>FNSS</a:t>
            </a:r>
            <a:r>
              <a:rPr lang="en-US" sz="900" dirty="0" smtClean="0"/>
              <a:t>  is the Guidance on Planning for Integration of Functional Needs Support Services (FNSS) in General Population Shelters. It is a detailed set of guidelines and was published in November 2010. These relatively new guidelines address many issues about general population sheltering operations, including guidelines on health and medical services and providers to be available and readied to deliver care to this population. The FNSS guidelines can be reviewed at http://www.fema.gov/pdf/about/odic/fnss_guidance.pdf.</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E4C362-51CB-43A2-AAE9-845F34398A35}"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r>
              <a:rPr lang="en-US" dirty="0" smtClean="0"/>
              <a:t>Safety and security:</a:t>
            </a:r>
          </a:p>
          <a:p>
            <a:pPr>
              <a:spcBef>
                <a:spcPct val="0"/>
              </a:spcBef>
            </a:pPr>
            <a:endParaRPr lang="en-US" dirty="0" smtClean="0"/>
          </a:p>
          <a:p>
            <a:pPr>
              <a:spcBef>
                <a:spcPct val="0"/>
              </a:spcBef>
            </a:pPr>
            <a:r>
              <a:rPr lang="en-US" dirty="0" smtClean="0"/>
              <a:t>What likely human systems failures should you be concerned about after landfall? </a:t>
            </a:r>
          </a:p>
          <a:p>
            <a:pPr>
              <a:spcBef>
                <a:spcPct val="0"/>
              </a:spcBef>
            </a:pPr>
            <a:endParaRPr lang="en-US" dirty="0" smtClean="0"/>
          </a:p>
          <a:p>
            <a:pPr>
              <a:spcBef>
                <a:spcPct val="0"/>
              </a:spcBef>
            </a:pPr>
            <a:r>
              <a:rPr lang="en-US" dirty="0" smtClean="0"/>
              <a:t>What safety and security concerns do you have regarding the request for shelter medical support? </a:t>
            </a:r>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dirty="0" smtClean="0"/>
          </a:p>
          <a:p>
            <a:pPr>
              <a:spcBef>
                <a:spcPct val="0"/>
              </a:spcBef>
            </a:pPr>
            <a:r>
              <a:rPr lang="en-US" i="1" dirty="0" smtClean="0"/>
              <a:t>Is the scene secure? </a:t>
            </a:r>
          </a:p>
          <a:p>
            <a:pPr>
              <a:spcBef>
                <a:spcPct val="0"/>
              </a:spcBef>
            </a:pPr>
            <a:r>
              <a:rPr lang="en-US" i="1" dirty="0" smtClean="0"/>
              <a:t>Is it safe to enter? </a:t>
            </a:r>
          </a:p>
          <a:p>
            <a:pPr>
              <a:spcBef>
                <a:spcPct val="0"/>
              </a:spcBef>
            </a:pPr>
            <a:endParaRPr lang="en-US" i="1" dirty="0" smtClean="0"/>
          </a:p>
          <a:p>
            <a:pPr>
              <a:spcBef>
                <a:spcPct val="0"/>
              </a:spcBef>
            </a:pPr>
            <a:r>
              <a:rPr lang="en-US" dirty="0" smtClean="0"/>
              <a:t>Safety is always the top priority—personal safety followed by that of the response team. Report any recognized or suspected hazard to appropriate authorities. Do not enter any disaster scene or take any action until authorities determine it is safe. Protecting yourself from becoming a casualty is the number 1 priority. </a:t>
            </a:r>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Natural disasters often cause extensive damage to both human-made and natural landscape. It is important to protect oneself from both the primary effects of the hazard (ie, flying debris, flowing floodwater, or very strong winds) and the secondary effects (ie, building collapse, downed power lines, water source contamination). Responders should mark potentially dangerous sites, wear appropriate personal protective equipment (PPE), and proceed with caution into disaster sites. Securing the scene will help to prevent injury and/or illness of responders and citizens alike.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A21F7D-58E9-4C19-AFE1-EB2A7BC88239}"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n-US" dirty="0" smtClean="0"/>
              <a:t>Assess hazards</a:t>
            </a:r>
          </a:p>
          <a:p>
            <a:pPr>
              <a:spcBef>
                <a:spcPct val="0"/>
              </a:spcBef>
            </a:pPr>
            <a:endParaRPr lang="en-US" dirty="0" smtClean="0"/>
          </a:p>
          <a:p>
            <a:pPr>
              <a:spcBef>
                <a:spcPct val="0"/>
              </a:spcBef>
            </a:pPr>
            <a:r>
              <a:rPr lang="en-US" dirty="0" smtClean="0"/>
              <a:t>While providing medical support in a temporary</a:t>
            </a:r>
            <a:r>
              <a:rPr lang="en-US" baseline="0" dirty="0" smtClean="0"/>
              <a:t> housing </a:t>
            </a:r>
            <a:r>
              <a:rPr lang="en-US" dirty="0" smtClean="0"/>
              <a:t>shelter, what hazards should you be considering or may develop? </a:t>
            </a:r>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dirty="0" smtClean="0"/>
          </a:p>
          <a:p>
            <a:pPr>
              <a:spcBef>
                <a:spcPct val="0"/>
              </a:spcBef>
            </a:pPr>
            <a:r>
              <a:rPr lang="en-US" i="1" dirty="0" smtClean="0"/>
              <a:t>Fire? Hazardous materials? Radiation? Building collapse? Downed power lines? Secondary devices? </a:t>
            </a:r>
          </a:p>
          <a:p>
            <a:pPr>
              <a:spcBef>
                <a:spcPct val="0"/>
              </a:spcBef>
            </a:pPr>
            <a:endParaRPr lang="en-US" i="1" dirty="0" smtClean="0"/>
          </a:p>
          <a:p>
            <a:pPr>
              <a:spcBef>
                <a:spcPct val="0"/>
              </a:spcBef>
            </a:pPr>
            <a:r>
              <a:rPr lang="en-US" dirty="0" smtClean="0"/>
              <a:t>Actual and potential hazards related to a disaster must be assessed continually. Hazards will vary according to the situation encountered and the assignment given to the health responder. All disasters, regardless of the primary cause, create the possibility of secondary hazards capable of injuring anyone present at the scene, including responders. </a:t>
            </a:r>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In addition to securing the scene, it is important to do a thorough assessment of potential health and safety hazards after a disaster. Because no disaster is the same, there is no cut-and-dried hazard assessment checklist. Attention should be paid to readily apparent hazards as well as less obvious possibilities.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5AA8E4-DE2D-4FAF-9A20-23BE2E11ADB5}"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0000" lnSpcReduction="20000"/>
          </a:bodyPr>
          <a:lstStyle/>
          <a:p>
            <a:pPr>
              <a:lnSpc>
                <a:spcPct val="90000"/>
              </a:lnSpc>
              <a:spcBef>
                <a:spcPct val="0"/>
              </a:spcBef>
            </a:pPr>
            <a:r>
              <a:rPr lang="en-US" dirty="0" smtClean="0"/>
              <a:t>Support</a:t>
            </a:r>
          </a:p>
          <a:p>
            <a:pPr>
              <a:lnSpc>
                <a:spcPct val="90000"/>
              </a:lnSpc>
              <a:spcBef>
                <a:spcPct val="0"/>
              </a:spcBef>
            </a:pPr>
            <a:endParaRPr lang="en-US" dirty="0" smtClean="0"/>
          </a:p>
          <a:p>
            <a:pPr>
              <a:lnSpc>
                <a:spcPct val="90000"/>
              </a:lnSpc>
              <a:spcBef>
                <a:spcPct val="0"/>
              </a:spcBef>
            </a:pPr>
            <a:r>
              <a:rPr lang="en-US" dirty="0" smtClean="0"/>
              <a:t>Regarding providing medical services to a sheltering population, remember:</a:t>
            </a:r>
          </a:p>
          <a:p>
            <a:pPr>
              <a:lnSpc>
                <a:spcPct val="90000"/>
              </a:lnSpc>
              <a:spcBef>
                <a:spcPct val="0"/>
              </a:spcBef>
            </a:pPr>
            <a:endParaRPr lang="en-US" dirty="0" smtClean="0"/>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What </a:t>
            </a:r>
            <a:r>
              <a:rPr lang="en-US" sz="2400" dirty="0" smtClean="0">
                <a:solidFill>
                  <a:srgbClr val="000000"/>
                </a:solidFill>
              </a:rPr>
              <a:t>do I have?</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What</a:t>
            </a:r>
            <a:r>
              <a:rPr lang="en-US" sz="2400" dirty="0" smtClean="0">
                <a:solidFill>
                  <a:srgbClr val="000000"/>
                </a:solidFill>
              </a:rPr>
              <a:t> is needed?</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Where </a:t>
            </a:r>
            <a:r>
              <a:rPr lang="en-US" sz="2400" dirty="0" smtClean="0">
                <a:solidFill>
                  <a:srgbClr val="000000"/>
                </a:solidFill>
              </a:rPr>
              <a:t>is it?</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When </a:t>
            </a:r>
            <a:r>
              <a:rPr lang="en-US" sz="2400" dirty="0" smtClean="0">
                <a:solidFill>
                  <a:srgbClr val="000000"/>
                </a:solidFill>
              </a:rPr>
              <a:t>will it arrive?</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What </a:t>
            </a:r>
            <a:r>
              <a:rPr lang="en-US" sz="2400" dirty="0" smtClean="0">
                <a:solidFill>
                  <a:srgbClr val="000000"/>
                </a:solidFill>
              </a:rPr>
              <a:t>if it is unavailable?</a:t>
            </a:r>
          </a:p>
          <a:p>
            <a:pPr>
              <a:lnSpc>
                <a:spcPct val="90000"/>
              </a:lnSpc>
              <a:spcBef>
                <a:spcPct val="0"/>
              </a:spcBef>
            </a:pPr>
            <a:endParaRPr lang="en-US" dirty="0" smtClean="0"/>
          </a:p>
          <a:p>
            <a:pPr>
              <a:lnSpc>
                <a:spcPct val="90000"/>
              </a:lnSpc>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lnSpc>
                <a:spcPct val="90000"/>
              </a:lnSpc>
              <a:spcBef>
                <a:spcPct val="0"/>
              </a:spcBef>
            </a:pPr>
            <a:endParaRPr lang="en-US" dirty="0" smtClean="0"/>
          </a:p>
          <a:p>
            <a:pPr>
              <a:lnSpc>
                <a:spcPct val="90000"/>
              </a:lnSpc>
              <a:spcBef>
                <a:spcPct val="0"/>
              </a:spcBef>
            </a:pPr>
            <a:r>
              <a:rPr lang="en-US" dirty="0" smtClean="0"/>
              <a:t>Chapter 1. All-Hazards Disaster Casualty Management, 1.9: Discussion Points on pp 1-30 and 1-31:</a:t>
            </a:r>
          </a:p>
          <a:p>
            <a:pPr>
              <a:lnSpc>
                <a:spcPct val="90000"/>
              </a:lnSpc>
              <a:spcBef>
                <a:spcPct val="0"/>
              </a:spcBef>
            </a:pPr>
            <a:endParaRPr lang="en-US" dirty="0" smtClean="0"/>
          </a:p>
          <a:p>
            <a:pPr>
              <a:lnSpc>
                <a:spcPct val="90000"/>
              </a:lnSpc>
              <a:spcBef>
                <a:spcPct val="0"/>
              </a:spcBef>
            </a:pPr>
            <a:r>
              <a:rPr lang="en-US" i="1" dirty="0" smtClean="0"/>
              <a:t>What outside assistance is needed (eg, police, fire, emergency medical services, government, other)? </a:t>
            </a:r>
          </a:p>
          <a:p>
            <a:pPr>
              <a:lnSpc>
                <a:spcPct val="90000"/>
              </a:lnSpc>
              <a:spcBef>
                <a:spcPct val="0"/>
              </a:spcBef>
            </a:pPr>
            <a:r>
              <a:rPr lang="en-US" i="1" dirty="0" smtClean="0"/>
              <a:t>Can adequate surge capability and capacity be established to meet local public safety and health needs and priorities? </a:t>
            </a:r>
          </a:p>
          <a:p>
            <a:pPr>
              <a:lnSpc>
                <a:spcPct val="90000"/>
              </a:lnSpc>
              <a:spcBef>
                <a:spcPct val="0"/>
              </a:spcBef>
            </a:pPr>
            <a:endParaRPr lang="en-US" i="1" dirty="0" smtClean="0"/>
          </a:p>
          <a:p>
            <a:pPr>
              <a:lnSpc>
                <a:spcPct val="90000"/>
              </a:lnSpc>
              <a:spcBef>
                <a:spcPct val="0"/>
              </a:spcBef>
            </a:pPr>
            <a:r>
              <a:rPr lang="en-US" dirty="0" smtClean="0"/>
              <a:t>Effective disaster management hinges on the timely delivery of resources to where they are needed most. Estimate when resources at hand will be depleted, and contact outside resources in advance giving them notice as to what your needs will be and when. Health responders should be knowledgeable about surge capacity assets in the public and private health response sectors and the extent of their potential assistance in an emergency. </a:t>
            </a:r>
          </a:p>
          <a:p>
            <a:pPr>
              <a:lnSpc>
                <a:spcPct val="90000"/>
              </a:lnSpc>
              <a:spcBef>
                <a:spcPct val="0"/>
              </a:spcBef>
            </a:pPr>
            <a:endParaRPr lang="en-US" dirty="0" smtClean="0"/>
          </a:p>
          <a:p>
            <a:pPr>
              <a:lnSpc>
                <a:spcPct val="90000"/>
              </a:lnSpc>
              <a:spcBef>
                <a:spcPct val="0"/>
              </a:spcBef>
            </a:pPr>
            <a:r>
              <a:rPr lang="en-US" dirty="0" smtClean="0"/>
              <a:t>Chapter 10. Natural Disasters, 10.15: Discussion Points on pp 10-42 to 10-43 of </a:t>
            </a:r>
            <a:r>
              <a:rPr lang="en-US" i="1" dirty="0" smtClean="0"/>
              <a:t>BDLS 3.0 Course Manual</a:t>
            </a:r>
            <a:r>
              <a:rPr lang="en-US" dirty="0" smtClean="0"/>
              <a:t>:  </a:t>
            </a:r>
          </a:p>
          <a:p>
            <a:pPr>
              <a:lnSpc>
                <a:spcPct val="90000"/>
              </a:lnSpc>
              <a:spcBef>
                <a:spcPct val="0"/>
              </a:spcBef>
            </a:pPr>
            <a:endParaRPr lang="en-US" dirty="0" smtClean="0"/>
          </a:p>
          <a:p>
            <a:pPr>
              <a:lnSpc>
                <a:spcPct val="90000"/>
              </a:lnSpc>
              <a:spcBef>
                <a:spcPct val="0"/>
              </a:spcBef>
            </a:pPr>
            <a:r>
              <a:rPr lang="en-US" dirty="0" smtClean="0"/>
              <a:t>Both responders and citizens should be aware of the local, regional, and national support services that may be offered in an emergency or disaster setting. Trained responders and medical personnel should also be prepared to help nearby localities, ideally through a predetermined affiliation with a humanitarian group or through a mutual aid agreement.</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A01F2A-EA5C-48F6-B528-68E4C85F5D76}"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Scenario update:</a:t>
            </a:r>
          </a:p>
          <a:p>
            <a:pPr>
              <a:spcBef>
                <a:spcPct val="0"/>
              </a:spcBef>
            </a:pPr>
            <a:endParaRPr lang="en-US" dirty="0" smtClean="0"/>
          </a:p>
          <a:p>
            <a:pPr>
              <a:spcBef>
                <a:spcPct val="0"/>
              </a:spcBef>
            </a:pPr>
            <a:r>
              <a:rPr lang="en-US" dirty="0" smtClean="0"/>
              <a:t>You arrive at the shelter where medical services have been requested. What can you tell me about this picture? Daylight coming through distant doorways, yet all appear to be in beds, no one appears to be walking around, surrounding chair areas are empty, etc. You should recognize items like this and immediately be considering are you in a “disaster” now; in other words, are your “needs &gt; resources” based on what you had prepared for and the logistics that you have prepared?  </a:t>
            </a:r>
          </a:p>
          <a:p>
            <a:pPr>
              <a:spcBef>
                <a:spcPct val="0"/>
              </a:spcBef>
            </a:pPr>
            <a:endParaRPr lang="en-US" dirty="0" smtClean="0"/>
          </a:p>
          <a:p>
            <a:pPr>
              <a:spcBef>
                <a:spcPct val="0"/>
              </a:spcBef>
            </a:pPr>
            <a:r>
              <a:rPr lang="en-US" dirty="0" smtClean="0"/>
              <a:t>[Lead-in to advancing to the next slide:] Does this appear to be a “general population” shelter as the ICS-213 request previously discussed alluded to? </a:t>
            </a:r>
          </a:p>
          <a:p>
            <a:pPr>
              <a:spcBef>
                <a:spcPct val="0"/>
              </a:spcBef>
            </a:pPr>
            <a:endParaRPr lang="en-US" dirty="0" smtClean="0"/>
          </a:p>
          <a:p>
            <a:pPr>
              <a:spcBef>
                <a:spcPct val="0"/>
              </a:spcBef>
            </a:pPr>
            <a:r>
              <a:rPr lang="en-US" dirty="0" smtClean="0"/>
              <a:t>IMAGE -- Reed Arena on Texas A&amp;M Campus, College Station, Texas, in the aftermath of Hurricane Ike, 2008; This was the site of a large-scale medical sheltering operation after Hurricane Ike.  More than 250 bedridden, mostly nursing home evacuees and severely functionally limited casualties amassed. Ray E. Swienton, MD.</a:t>
            </a: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23A8DE-9866-4831-95F5-DB8D23536411}"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800" dirty="0" smtClean="0"/>
              <a:t>Triage and treatment</a:t>
            </a:r>
          </a:p>
          <a:p>
            <a:pPr>
              <a:lnSpc>
                <a:spcPct val="80000"/>
              </a:lnSpc>
              <a:spcBef>
                <a:spcPct val="0"/>
              </a:spcBef>
            </a:pPr>
            <a:endParaRPr lang="en-US" sz="800" dirty="0" smtClean="0"/>
          </a:p>
          <a:p>
            <a:pPr>
              <a:lnSpc>
                <a:spcPct val="80000"/>
              </a:lnSpc>
              <a:spcBef>
                <a:spcPct val="0"/>
              </a:spcBef>
            </a:pPr>
            <a:r>
              <a:rPr lang="en-US" sz="800" dirty="0" smtClean="0"/>
              <a:t>Does this appear to be a general population of casualties? near-total care-dependent population that was residing at this medical shelter </a:t>
            </a:r>
            <a:r>
              <a:rPr lang="en-US" sz="800" dirty="0" err="1" smtClean="0"/>
              <a:t>operatio</a:t>
            </a:r>
            <a:endParaRPr lang="en-US" sz="800" dirty="0" smtClean="0"/>
          </a:p>
          <a:p>
            <a:pPr>
              <a:lnSpc>
                <a:spcPct val="80000"/>
              </a:lnSpc>
              <a:spcBef>
                <a:spcPct val="0"/>
              </a:spcBef>
            </a:pPr>
            <a:r>
              <a:rPr lang="en-US" sz="800" dirty="0" smtClean="0"/>
              <a:t> </a:t>
            </a:r>
          </a:p>
          <a:p>
            <a:pPr>
              <a:lnSpc>
                <a:spcPct val="80000"/>
              </a:lnSpc>
              <a:spcBef>
                <a:spcPct val="0"/>
              </a:spcBef>
            </a:pPr>
            <a:r>
              <a:rPr lang="en-US" sz="800" dirty="0" smtClean="0"/>
              <a:t>Are you prepared and readied to provide this level of medical care?</a:t>
            </a:r>
          </a:p>
          <a:p>
            <a:pPr>
              <a:lnSpc>
                <a:spcPct val="80000"/>
              </a:lnSpc>
              <a:spcBef>
                <a:spcPct val="0"/>
              </a:spcBef>
            </a:pPr>
            <a:endParaRPr lang="en-US" sz="800" dirty="0" smtClean="0"/>
          </a:p>
          <a:p>
            <a:pPr>
              <a:lnSpc>
                <a:spcPct val="80000"/>
              </a:lnSpc>
              <a:spcBef>
                <a:spcPct val="0"/>
              </a:spcBef>
            </a:pPr>
            <a:r>
              <a:rPr lang="en-US" sz="800" dirty="0" smtClean="0"/>
              <a:t>The </a:t>
            </a:r>
            <a:r>
              <a:rPr lang="en-US" sz="800" i="1" dirty="0" smtClean="0"/>
              <a:t>BDLS 3.0 Course Manual </a:t>
            </a:r>
            <a:r>
              <a:rPr lang="en-US" sz="800" dirty="0" smtClean="0"/>
              <a:t>contains a table of additional “discussion points” in each chapter, which are provided here for ease of use:  </a:t>
            </a:r>
          </a:p>
          <a:p>
            <a:pPr>
              <a:lnSpc>
                <a:spcPct val="80000"/>
              </a:lnSpc>
              <a:spcBef>
                <a:spcPct val="0"/>
              </a:spcBef>
            </a:pPr>
            <a:endParaRPr lang="en-US" sz="800" dirty="0" smtClean="0"/>
          </a:p>
          <a:p>
            <a:pPr>
              <a:lnSpc>
                <a:spcPct val="80000"/>
              </a:lnSpc>
              <a:spcBef>
                <a:spcPct val="0"/>
              </a:spcBef>
            </a:pPr>
            <a:r>
              <a:rPr lang="en-US" sz="800" dirty="0" smtClean="0"/>
              <a:t>Chapter 1. All-Hazards Disaster Casualty Management, 1.9: Discussion Points on pp 1-30 and 1-31:</a:t>
            </a:r>
          </a:p>
          <a:p>
            <a:pPr>
              <a:lnSpc>
                <a:spcPct val="80000"/>
              </a:lnSpc>
              <a:spcBef>
                <a:spcPct val="0"/>
              </a:spcBef>
            </a:pPr>
            <a:endParaRPr lang="en-US" sz="800" dirty="0" smtClean="0"/>
          </a:p>
          <a:p>
            <a:pPr>
              <a:lnSpc>
                <a:spcPct val="80000"/>
              </a:lnSpc>
              <a:spcBef>
                <a:spcPct val="0"/>
              </a:spcBef>
            </a:pPr>
            <a:r>
              <a:rPr lang="en-US" sz="800" i="1" dirty="0" smtClean="0"/>
              <a:t>Are protocols, procedures, and resources in place for the rapid triage and immediate treatment of casualties? </a:t>
            </a:r>
          </a:p>
          <a:p>
            <a:pPr>
              <a:lnSpc>
                <a:spcPct val="80000"/>
              </a:lnSpc>
              <a:spcBef>
                <a:spcPct val="0"/>
              </a:spcBef>
            </a:pPr>
            <a:r>
              <a:rPr lang="en-US" sz="800" i="1" dirty="0" smtClean="0"/>
              <a:t>What public health interventions are needed?</a:t>
            </a:r>
          </a:p>
          <a:p>
            <a:pPr>
              <a:lnSpc>
                <a:spcPct val="80000"/>
              </a:lnSpc>
              <a:spcBef>
                <a:spcPct val="0"/>
              </a:spcBef>
            </a:pPr>
            <a:endParaRPr lang="en-US" sz="800" i="1" dirty="0" smtClean="0"/>
          </a:p>
          <a:p>
            <a:pPr>
              <a:lnSpc>
                <a:spcPct val="80000"/>
              </a:lnSpc>
              <a:spcBef>
                <a:spcPct val="0"/>
              </a:spcBef>
            </a:pPr>
            <a:r>
              <a:rPr lang="en-US" sz="800" dirty="0" smtClean="0"/>
              <a:t>In a disaster, clinical responders should be prepared to apply and adapt their usual skill set and expertise to the triage and treatment of seriously injured or ill persons under crisis conditions, with limited situational awareness and resources. Triage systems will be used to guide casualty assessment and treatment at a disaster scene. Various public health actions and interventions also must be considered. The basics of risk communication and health messaging will be essential for communicating with affected individuals, their families, and the media regarding exposure risks and potential preventive measures, without contributing to public alarm, fear, and anxiety. Health responders should be familiar with clinical and mental health implications of natural and human-caused disasters and recognize that persons may have been exposed to nonconventional agents as the source of unusual presentations. </a:t>
            </a:r>
          </a:p>
          <a:p>
            <a:pPr>
              <a:lnSpc>
                <a:spcPct val="80000"/>
              </a:lnSpc>
              <a:spcBef>
                <a:spcPct val="0"/>
              </a:spcBef>
            </a:pPr>
            <a:endParaRPr lang="en-US" sz="800" dirty="0" smtClean="0"/>
          </a:p>
          <a:p>
            <a:pPr>
              <a:lnSpc>
                <a:spcPct val="80000"/>
              </a:lnSpc>
              <a:spcBef>
                <a:spcPct val="0"/>
              </a:spcBef>
            </a:pPr>
            <a:r>
              <a:rPr lang="en-US" sz="800" dirty="0" smtClean="0"/>
              <a:t>Chapter 10. Natural Disasters, 10.15: Discussion Points on pp 10-42 to 10-43 of </a:t>
            </a:r>
            <a:r>
              <a:rPr lang="en-US" sz="800" i="1" dirty="0" smtClean="0"/>
              <a:t>BDLS 3.0 Course Manual</a:t>
            </a:r>
            <a:r>
              <a:rPr lang="en-US" sz="800" dirty="0" smtClean="0"/>
              <a:t>:  </a:t>
            </a:r>
          </a:p>
          <a:p>
            <a:pPr>
              <a:lnSpc>
                <a:spcPct val="80000"/>
              </a:lnSpc>
              <a:spcBef>
                <a:spcPct val="0"/>
              </a:spcBef>
            </a:pPr>
            <a:endParaRPr lang="en-US" sz="800" dirty="0" smtClean="0"/>
          </a:p>
          <a:p>
            <a:pPr>
              <a:lnSpc>
                <a:spcPct val="80000"/>
              </a:lnSpc>
              <a:spcBef>
                <a:spcPct val="0"/>
              </a:spcBef>
            </a:pPr>
            <a:r>
              <a:rPr lang="en-US" sz="800" dirty="0" smtClean="0"/>
              <a:t>Appropriate clinical casualty management will include assessment and response to both medical and psychological casualties. Personnel should be trained with an all-hazards approach and understand appropriate use of medical and mental health assessments, applicable emergent and ongoing intervention opportunities, and the local protocols for information sharing and reporting of all casualties triaged and treated. Legal and ethical considerations for triage and treatment should also be considered. </a:t>
            </a:r>
          </a:p>
          <a:p>
            <a:pPr>
              <a:lnSpc>
                <a:spcPct val="80000"/>
              </a:lnSpc>
              <a:spcBef>
                <a:spcPct val="0"/>
              </a:spcBef>
            </a:pPr>
            <a:endParaRPr lang="en-US" sz="800" dirty="0" smtClean="0"/>
          </a:p>
          <a:p>
            <a:pPr>
              <a:lnSpc>
                <a:spcPct val="80000"/>
              </a:lnSpc>
              <a:spcBef>
                <a:spcPct val="0"/>
              </a:spcBef>
            </a:pPr>
            <a:endParaRPr lang="en-US" sz="800" dirty="0" smtClean="0"/>
          </a:p>
          <a:p>
            <a:pPr>
              <a:lnSpc>
                <a:spcPct val="80000"/>
              </a:lnSpc>
              <a:spcBef>
                <a:spcPct val="0"/>
              </a:spcBef>
            </a:pPr>
            <a:r>
              <a:rPr lang="en-US" sz="800" dirty="0" smtClean="0"/>
              <a:t>IMAGES -- Reed Arena on Texas A&amp;M Campus, College Station, Texas, in the aftermath of Hurricane Ike, 2008. These pictures readily show the large number and near-total care-dependent population that was residing at this medical shelter operation. Of note was that this population began to pose a significant risk of overwhelming the local emergency departments and hospitals; the local health care infrastructure was spared this surge in large part because of the placement of a DMAT Strike Team on site that was able to provide a care level beyond that of the providers assigned to this shelter. Ray E. Swienton, MD.</a:t>
            </a:r>
          </a:p>
          <a:p>
            <a:pPr>
              <a:lnSpc>
                <a:spcPct val="80000"/>
              </a:lnSpc>
              <a:spcBef>
                <a:spcPct val="0"/>
              </a:spcBef>
            </a:pPr>
            <a:endParaRPr lang="en-US" sz="800"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6B0BE0-92CD-4D6D-B06D-D5B0D428E030}"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n-US" dirty="0" smtClean="0"/>
              <a:t>Evacuation:</a:t>
            </a:r>
          </a:p>
          <a:p>
            <a:pPr>
              <a:spcBef>
                <a:spcPct val="0"/>
              </a:spcBef>
            </a:pPr>
            <a:endParaRPr lang="en-US" dirty="0" smtClean="0"/>
          </a:p>
          <a:p>
            <a:pPr>
              <a:spcBef>
                <a:spcPct val="0"/>
              </a:spcBef>
            </a:pPr>
            <a:r>
              <a:rPr lang="en-US" dirty="0" smtClean="0"/>
              <a:t>When would you mobilize evacuation resources and issue orders? </a:t>
            </a:r>
          </a:p>
          <a:p>
            <a:pPr>
              <a:spcBef>
                <a:spcPct val="0"/>
              </a:spcBef>
            </a:pPr>
            <a:endParaRPr lang="en-US" dirty="0" smtClean="0"/>
          </a:p>
          <a:p>
            <a:pPr>
              <a:spcBef>
                <a:spcPct val="0"/>
              </a:spcBef>
            </a:pPr>
            <a:r>
              <a:rPr lang="en-US" sz="1200" kern="1200" dirty="0" smtClean="0">
                <a:solidFill>
                  <a:schemeClr val="tx1"/>
                </a:solidFill>
                <a:latin typeface="+mn-lt"/>
                <a:ea typeface="+mn-ea"/>
                <a:cs typeface="+mn-cs"/>
              </a:rPr>
              <a:t>The evacuation process is often a dangerous undertaking. The risk of causing a human systems failure disaster is high. Moving casualties, transportation accidents, changing health status during prolonged evacuations, etc. are possible during evacuations. </a:t>
            </a:r>
            <a:endParaRPr lang="en-US" sz="1200" kern="1200" smtClean="0">
              <a:solidFill>
                <a:schemeClr val="tx1"/>
              </a:solidFill>
              <a:latin typeface="+mn-lt"/>
              <a:ea typeface="+mn-ea"/>
              <a:cs typeface="+mn-cs"/>
            </a:endParaRPr>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dirty="0" smtClean="0"/>
          </a:p>
          <a:p>
            <a:pPr>
              <a:spcBef>
                <a:spcPct val="0"/>
              </a:spcBef>
            </a:pPr>
            <a:r>
              <a:rPr lang="en-US" i="1" dirty="0" smtClean="0"/>
              <a:t>Are enough transport units en route to the scene? </a:t>
            </a:r>
          </a:p>
          <a:p>
            <a:pPr>
              <a:spcBef>
                <a:spcPct val="0"/>
              </a:spcBef>
            </a:pPr>
            <a:endParaRPr lang="en-US" i="1" dirty="0" smtClean="0"/>
          </a:p>
          <a:p>
            <a:pPr>
              <a:spcBef>
                <a:spcPct val="0"/>
              </a:spcBef>
            </a:pPr>
            <a:r>
              <a:rPr lang="en-US" i="1" dirty="0" smtClean="0"/>
              <a:t>Should affected persons evacuate or shelter in place? </a:t>
            </a:r>
          </a:p>
          <a:p>
            <a:pPr>
              <a:spcBef>
                <a:spcPct val="0"/>
              </a:spcBef>
            </a:pPr>
            <a:endParaRPr lang="en-US" i="1" dirty="0" smtClean="0"/>
          </a:p>
          <a:p>
            <a:pPr>
              <a:spcBef>
                <a:spcPct val="0"/>
              </a:spcBef>
            </a:pPr>
            <a:r>
              <a:rPr lang="en-US" dirty="0" smtClean="0"/>
              <a:t>Getting all potential survivors out of the scene as soon as possible during a disaster is usually the short-term goal. This may be challenging if the scene is deemed unsafe because of the presence of immediately life-threatening conditions. </a:t>
            </a:r>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Some natural disasters will necessitate evacuation, while others will require specific shelter-in-place methods. It will also be important to consider the impact of the natural disaster on existing health care infrastructure, as migration of the affected population will influence surge capacity management and continuity of operations in local and neighboring health care facilities. </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IMAGES -- </a:t>
            </a:r>
            <a:r>
              <a:rPr lang="en-US" sz="1200" kern="1200" dirty="0" smtClean="0">
                <a:solidFill>
                  <a:schemeClr val="tx1"/>
                </a:solidFill>
                <a:latin typeface="+mn-lt"/>
                <a:ea typeface="+mn-ea"/>
                <a:cs typeface="+mn-cs"/>
              </a:rPr>
              <a:t>Gulf of Mexico images/modeling by National Oceanic Atmospheric Administration (NOAA)/National Weather Service (NWS) of Hurricane Ike, September 9, 2008, and Google Map imaging, September 12, 2008. The images demonstrate the challenges in predicting accurate Hurricane path and landfall timing/location.  The image from September 9 (top image) predicted a path with landfall on the lower third of the Texas coast, while the  September 12 modeling image (bottom image) predicted the now impending Houston/Galveston, Texas landfall to occur on September 13, 2008, making timely and accurate evacuation of affected persons a challenge. NOAA/NWS website, accessed September 9 and September 12, 2008, respectively.</a:t>
            </a:r>
          </a:p>
          <a:p>
            <a:pPr>
              <a:spcBef>
                <a:spcPct val="0"/>
              </a:spcBef>
            </a:pPr>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F09B6-56F6-4745-84C2-535B32C24FB3}"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n-US" dirty="0" smtClean="0"/>
              <a:t>Recovery:</a:t>
            </a:r>
          </a:p>
          <a:p>
            <a:pPr>
              <a:spcBef>
                <a:spcPct val="0"/>
              </a:spcBef>
            </a:pPr>
            <a:endParaRPr lang="en-US" dirty="0" smtClean="0"/>
          </a:p>
          <a:p>
            <a:pPr>
              <a:spcBef>
                <a:spcPct val="0"/>
              </a:spcBef>
            </a:pPr>
            <a:r>
              <a:rPr lang="en-US" dirty="0" smtClean="0"/>
              <a:t>What can you do to assist in the recovery?</a:t>
            </a:r>
          </a:p>
          <a:p>
            <a:pPr>
              <a:spcBef>
                <a:spcPct val="0"/>
              </a:spcBef>
            </a:pPr>
            <a:endParaRPr lang="en-US" dirty="0" smtClean="0"/>
          </a:p>
          <a:p>
            <a:pPr marL="914400" lvl="1" indent="-514350">
              <a:lnSpc>
                <a:spcPct val="114000"/>
              </a:lnSpc>
              <a:spcBef>
                <a:spcPts val="1400"/>
              </a:spcBef>
              <a:buFont typeface="Arial" pitchFamily="34" charset="0"/>
              <a:buChar char="•"/>
            </a:pPr>
            <a:r>
              <a:rPr lang="en-US" dirty="0" smtClean="0"/>
              <a:t>Relief</a:t>
            </a:r>
          </a:p>
          <a:p>
            <a:pPr marL="914400" lvl="1" indent="-514350">
              <a:lnSpc>
                <a:spcPct val="114000"/>
              </a:lnSpc>
              <a:spcBef>
                <a:spcPts val="1400"/>
              </a:spcBef>
              <a:buFont typeface="Arial" pitchFamily="34" charset="0"/>
              <a:buChar char="•"/>
            </a:pPr>
            <a:r>
              <a:rPr lang="en-US" dirty="0" smtClean="0"/>
              <a:t>Rehabilitation </a:t>
            </a:r>
          </a:p>
          <a:p>
            <a:pPr marL="914400" lvl="1" indent="-514350">
              <a:lnSpc>
                <a:spcPct val="114000"/>
              </a:lnSpc>
              <a:spcBef>
                <a:spcPts val="1400"/>
              </a:spcBef>
              <a:buFont typeface="Arial" pitchFamily="34" charset="0"/>
              <a:buChar char="•"/>
            </a:pPr>
            <a:r>
              <a:rPr lang="en-US" dirty="0" smtClean="0"/>
              <a:t>Restoration</a:t>
            </a:r>
          </a:p>
          <a:p>
            <a:pPr>
              <a:spcBef>
                <a:spcPct val="0"/>
              </a:spcBef>
            </a:pPr>
            <a:endParaRPr lang="en-US" dirty="0" smtClean="0"/>
          </a:p>
          <a:p>
            <a:pPr>
              <a:spcBef>
                <a:spcPct val="0"/>
              </a:spcBef>
            </a:pPr>
            <a:r>
              <a:rPr lang="en-US" dirty="0" smtClean="0"/>
              <a:t>A priority is to restore the health and medical infrastructure of the impacted community</a:t>
            </a:r>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dirty="0" smtClean="0"/>
          </a:p>
          <a:p>
            <a:pPr>
              <a:spcBef>
                <a:spcPct val="0"/>
              </a:spcBef>
            </a:pPr>
            <a:r>
              <a:rPr lang="en-US" i="1" dirty="0" smtClean="0"/>
              <a:t>What are the long-term mental and physical challenges facing the community? </a:t>
            </a:r>
          </a:p>
          <a:p>
            <a:pPr>
              <a:spcBef>
                <a:spcPct val="0"/>
              </a:spcBef>
            </a:pPr>
            <a:r>
              <a:rPr lang="en-US" i="1" dirty="0" smtClean="0"/>
              <a:t>What are the financial and economic repercussions of the disaster? </a:t>
            </a:r>
          </a:p>
          <a:p>
            <a:pPr>
              <a:spcBef>
                <a:spcPct val="0"/>
              </a:spcBef>
            </a:pPr>
            <a:endParaRPr lang="en-US" i="1" dirty="0" smtClean="0"/>
          </a:p>
          <a:p>
            <a:pPr>
              <a:spcBef>
                <a:spcPct val="0"/>
              </a:spcBef>
            </a:pPr>
            <a:r>
              <a:rPr lang="en-US" dirty="0" smtClean="0"/>
              <a:t>Recovery is the longest phase of disasters. Recovery includes monitoring communities and first responder health weeks, months, and years after a disaster. Physical, psychological, social, and economic stress can prevent individuals and communities from recovering in a timely way. Effective preparation and planning can help build the resilience necessary for individuals and communities to withstand and recover from disasters and other tragic events. </a:t>
            </a:r>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Physical, psychological, social, and familial effects can last long after the disaster has passed and homes, buildings, and other infrastructure have been restored. Knowing what resources are available, understanding evacuation routes and response plans, and creating professional and personal plans will help expedite the recovery process.</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F05406-8131-4415-BE75-ED8AD71DF9F9}" type="slidenum">
              <a:rPr lang="en-US">
                <a:cs typeface="Arial" charset="0"/>
              </a:rPr>
              <a:pPr fontAlgn="base">
                <a:spcBef>
                  <a:spcPct val="0"/>
                </a:spcBef>
                <a:spcAft>
                  <a:spcPct val="0"/>
                </a:spcAft>
              </a:pPr>
              <a:t>19</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dirty="0" smtClean="0"/>
              <a:t>After-Action Review:</a:t>
            </a:r>
          </a:p>
          <a:p>
            <a:pPr>
              <a:lnSpc>
                <a:spcPct val="80000"/>
              </a:lnSpc>
              <a:spcBef>
                <a:spcPct val="0"/>
              </a:spcBef>
            </a:pPr>
            <a:endParaRPr lang="en-US" sz="900" dirty="0" smtClean="0"/>
          </a:p>
          <a:p>
            <a:pPr>
              <a:lnSpc>
                <a:spcPct val="80000"/>
              </a:lnSpc>
              <a:spcBef>
                <a:spcPct val="0"/>
              </a:spcBef>
            </a:pPr>
            <a:r>
              <a:rPr lang="en-US" sz="900" dirty="0" smtClean="0"/>
              <a:t>Outcomes:</a:t>
            </a:r>
          </a:p>
          <a:p>
            <a:pPr>
              <a:lnSpc>
                <a:spcPct val="80000"/>
              </a:lnSpc>
              <a:spcBef>
                <a:spcPct val="0"/>
              </a:spcBef>
            </a:pPr>
            <a:endParaRPr lang="en-US" sz="900" dirty="0" smtClean="0"/>
          </a:p>
          <a:p>
            <a:pPr>
              <a:lnSpc>
                <a:spcPct val="80000"/>
              </a:lnSpc>
              <a:spcBef>
                <a:spcPct val="0"/>
              </a:spcBef>
              <a:buFontTx/>
              <a:buChar char="•"/>
            </a:pPr>
            <a:r>
              <a:rPr lang="en-US" sz="900" dirty="0" smtClean="0"/>
              <a:t> US Deaths &gt; 100; more than 20 still missing</a:t>
            </a:r>
          </a:p>
          <a:p>
            <a:pPr>
              <a:lnSpc>
                <a:spcPct val="80000"/>
              </a:lnSpc>
              <a:spcBef>
                <a:spcPct val="0"/>
              </a:spcBef>
              <a:buFontTx/>
              <a:buChar char="•"/>
            </a:pPr>
            <a:r>
              <a:rPr lang="en-US" sz="900" dirty="0" smtClean="0"/>
              <a:t> Damage $29.6 B (3</a:t>
            </a:r>
            <a:r>
              <a:rPr lang="en-US" sz="900" baseline="30000" dirty="0" smtClean="0"/>
              <a:t>rd</a:t>
            </a:r>
            <a:r>
              <a:rPr lang="en-US" sz="900" dirty="0" smtClean="0"/>
              <a:t> most expensive in US history)</a:t>
            </a:r>
          </a:p>
          <a:p>
            <a:pPr>
              <a:lnSpc>
                <a:spcPct val="80000"/>
              </a:lnSpc>
              <a:spcBef>
                <a:spcPct val="0"/>
              </a:spcBef>
              <a:buFontTx/>
              <a:buChar char="•"/>
            </a:pPr>
            <a:r>
              <a:rPr lang="en-US" sz="900" dirty="0" smtClean="0"/>
              <a:t> Largest search and rescue operation in US history</a:t>
            </a:r>
          </a:p>
          <a:p>
            <a:pPr>
              <a:lnSpc>
                <a:spcPct val="80000"/>
              </a:lnSpc>
              <a:spcBef>
                <a:spcPct val="0"/>
              </a:spcBef>
              <a:buFontTx/>
              <a:buChar char="•"/>
            </a:pPr>
            <a:r>
              <a:rPr lang="en-US" sz="900" dirty="0" smtClean="0"/>
              <a:t> Storm surge 10-20 ft in and around Galveston, Texas</a:t>
            </a:r>
          </a:p>
          <a:p>
            <a:pPr>
              <a:lnSpc>
                <a:spcPct val="80000"/>
              </a:lnSpc>
              <a:spcBef>
                <a:spcPct val="0"/>
              </a:spcBef>
              <a:buFontTx/>
              <a:buChar char="•"/>
            </a:pPr>
            <a:r>
              <a:rPr lang="en-US" sz="900" dirty="0" smtClean="0"/>
              <a:t> Hurricane Ike caused 29 tornadoes across the US</a:t>
            </a:r>
          </a:p>
          <a:p>
            <a:pPr>
              <a:lnSpc>
                <a:spcPct val="80000"/>
              </a:lnSpc>
              <a:spcBef>
                <a:spcPct val="0"/>
              </a:spcBef>
              <a:buFontTx/>
              <a:buChar char="•"/>
            </a:pPr>
            <a:r>
              <a:rPr lang="en-US" sz="900" dirty="0" smtClean="0"/>
              <a:t> 3900 buildings destroyed on just the Bolivar Peninsula</a:t>
            </a:r>
          </a:p>
          <a:p>
            <a:pPr>
              <a:lnSpc>
                <a:spcPct val="80000"/>
              </a:lnSpc>
              <a:spcBef>
                <a:spcPct val="0"/>
              </a:spcBef>
              <a:buFontTx/>
              <a:buChar char="•"/>
            </a:pPr>
            <a:r>
              <a:rPr lang="en-US" sz="900" dirty="0" smtClean="0"/>
              <a:t> Impact on local health and medical providers “UTMB”</a:t>
            </a:r>
          </a:p>
          <a:p>
            <a:pPr>
              <a:lnSpc>
                <a:spcPct val="80000"/>
              </a:lnSpc>
              <a:spcBef>
                <a:spcPct val="0"/>
              </a:spcBef>
            </a:pPr>
            <a:endParaRPr lang="en-US" sz="900" dirty="0" smtClean="0"/>
          </a:p>
          <a:p>
            <a:pPr>
              <a:lnSpc>
                <a:spcPct val="80000"/>
              </a:lnSpc>
              <a:spcBef>
                <a:spcPct val="0"/>
              </a:spcBef>
            </a:pPr>
            <a:r>
              <a:rPr lang="en-US" sz="900" dirty="0" smtClean="0"/>
              <a:t>Immediately after Hurricane Ike, significant flooding occurred at the University of Texas Medical Branch (UTMB), leading to water damage and subsequent mold damage.  An initial 2400 employees were laid off work, all of the medical students were transferred to other Texas medical schools, residencies were disrupted, and some were closed (UTMB Emergency Medicine residency was closed after Hurricane Ike). An estimated 3800 UTMB employees were terminated around November 2008 after an estimated 30% reduction in overall work force. It was not until August 2009 that the UTMB emergency department reopened for patient access.  </a:t>
            </a:r>
          </a:p>
          <a:p>
            <a:pPr>
              <a:lnSpc>
                <a:spcPct val="80000"/>
              </a:lnSpc>
              <a:spcBef>
                <a:spcPct val="0"/>
              </a:spcBef>
            </a:pPr>
            <a:endParaRPr lang="en-US" sz="900" dirty="0" smtClean="0"/>
          </a:p>
          <a:p>
            <a:pPr>
              <a:lnSpc>
                <a:spcPct val="80000"/>
              </a:lnSpc>
              <a:spcBef>
                <a:spcPct val="0"/>
              </a:spcBef>
            </a:pPr>
            <a:r>
              <a:rPr lang="en-US" sz="900" dirty="0" smtClean="0"/>
              <a:t>Sources of data: </a:t>
            </a:r>
          </a:p>
          <a:p>
            <a:pPr>
              <a:lnSpc>
                <a:spcPct val="80000"/>
              </a:lnSpc>
              <a:spcBef>
                <a:spcPct val="0"/>
              </a:spcBef>
            </a:pPr>
            <a:endParaRPr lang="en-US" sz="900" dirty="0" smtClean="0"/>
          </a:p>
          <a:p>
            <a:pPr>
              <a:lnSpc>
                <a:spcPct val="80000"/>
              </a:lnSpc>
              <a:spcBef>
                <a:spcPct val="0"/>
              </a:spcBef>
            </a:pPr>
            <a:r>
              <a:rPr lang="en-US" sz="900" dirty="0" smtClean="0"/>
              <a:t>National Hurricane Center report, http://www.nhc.noaa.gov/pdf/TCR-AL092008_Ike_3May10.pdf</a:t>
            </a:r>
          </a:p>
          <a:p>
            <a:pPr>
              <a:lnSpc>
                <a:spcPct val="80000"/>
              </a:lnSpc>
              <a:spcBef>
                <a:spcPct val="0"/>
              </a:spcBef>
            </a:pPr>
            <a:endParaRPr lang="en-US" sz="900" dirty="0" smtClean="0"/>
          </a:p>
          <a:p>
            <a:pPr>
              <a:lnSpc>
                <a:spcPct val="80000"/>
              </a:lnSpc>
              <a:spcBef>
                <a:spcPct val="0"/>
              </a:spcBef>
            </a:pPr>
            <a:r>
              <a:rPr lang="en-US" sz="900" dirty="0" smtClean="0"/>
              <a:t>FEMA Mitigation Assessment Team Report: Hurricane Ike in Texas and Louisiana - Building Performance Observations</a:t>
            </a:r>
            <a:r>
              <a:rPr lang="en-US" sz="900" smtClean="0"/>
              <a:t>, Recommendations</a:t>
            </a:r>
            <a:r>
              <a:rPr lang="en-US" sz="900" dirty="0" smtClean="0"/>
              <a:t>, and Technical Guidance. FEMA P-757, April 2009</a:t>
            </a:r>
          </a:p>
          <a:p>
            <a:pPr>
              <a:lnSpc>
                <a:spcPct val="80000"/>
              </a:lnSpc>
              <a:spcBef>
                <a:spcPct val="0"/>
              </a:spcBef>
            </a:pPr>
            <a:endParaRPr lang="en-US" sz="900" dirty="0" smtClean="0"/>
          </a:p>
          <a:p>
            <a:pPr>
              <a:lnSpc>
                <a:spcPct val="80000"/>
              </a:lnSpc>
              <a:spcBef>
                <a:spcPct val="0"/>
              </a:spcBef>
            </a:pPr>
            <a:r>
              <a:rPr lang="en-US" sz="900" dirty="0" smtClean="0"/>
              <a:t>City of Houston Hurricane Ike Fast Facts; http://www.houstonhurricanerecovery.org/node/163</a:t>
            </a:r>
          </a:p>
          <a:p>
            <a:pPr>
              <a:lnSpc>
                <a:spcPct val="80000"/>
              </a:lnSpc>
              <a:spcBef>
                <a:spcPct val="0"/>
              </a:spcBef>
            </a:pPr>
            <a:endParaRPr lang="en-US" sz="900" dirty="0" smtClean="0"/>
          </a:p>
          <a:p>
            <a:pPr>
              <a:lnSpc>
                <a:spcPct val="80000"/>
              </a:lnSpc>
              <a:spcBef>
                <a:spcPct val="0"/>
              </a:spcBef>
            </a:pPr>
            <a:r>
              <a:rPr lang="en-US" sz="900" dirty="0" smtClean="0"/>
              <a:t>New York Times Science; http://www.nytimes.com/2010/09/24/science/24retraction.html?_r=1&amp;hpw</a:t>
            </a:r>
          </a:p>
          <a:p>
            <a:pPr>
              <a:lnSpc>
                <a:spcPct val="80000"/>
              </a:lnSpc>
              <a:spcBef>
                <a:spcPct val="0"/>
              </a:spcBef>
            </a:pPr>
            <a:endParaRPr lang="en-US" sz="900" dirty="0" smtClean="0"/>
          </a:p>
          <a:p>
            <a:pPr>
              <a:lnSpc>
                <a:spcPct val="80000"/>
              </a:lnSpc>
              <a:spcBef>
                <a:spcPct val="0"/>
              </a:spcBef>
            </a:pPr>
            <a:r>
              <a:rPr lang="en-US" sz="900" dirty="0" smtClean="0"/>
              <a:t>http://www.chron.com/news/houston-texas/article/Galveston-dealt-another-blow-as-3-800-face-job-1598233.php</a:t>
            </a:r>
          </a:p>
          <a:p>
            <a:pPr>
              <a:lnSpc>
                <a:spcPct val="80000"/>
              </a:lnSpc>
              <a:spcBef>
                <a:spcPct val="0"/>
              </a:spcBef>
            </a:pPr>
            <a:endParaRPr lang="en-US" sz="900" dirty="0" smtClean="0"/>
          </a:p>
          <a:p>
            <a:pPr>
              <a:lnSpc>
                <a:spcPct val="80000"/>
              </a:lnSpc>
              <a:spcBef>
                <a:spcPct val="0"/>
              </a:spcBef>
            </a:pPr>
            <a:r>
              <a:rPr lang="en-US" sz="900" dirty="0" smtClean="0"/>
              <a:t>IMAGES -- Galveston Island, Texas, in the aftermath of Hurricane Ike, 2008. Newspaper vending machine that had been totally submerged (note water line exceeded its height), located near the front of UTMB. Raymond E. Swienton, MD.</a:t>
            </a:r>
          </a:p>
          <a:p>
            <a:pPr>
              <a:lnSpc>
                <a:spcPct val="80000"/>
              </a:lnSpc>
              <a:spcBef>
                <a:spcPct val="0"/>
              </a:spcBef>
            </a:pPr>
            <a:endParaRPr lang="en-US" sz="900" dirty="0" smtClean="0"/>
          </a:p>
          <a:p>
            <a:pPr>
              <a:lnSpc>
                <a:spcPct val="80000"/>
              </a:lnSpc>
              <a:spcBef>
                <a:spcPct val="0"/>
              </a:spcBef>
            </a:pPr>
            <a:endParaRPr lang="en-US" sz="900" dirty="0" smtClean="0"/>
          </a:p>
          <a:p>
            <a:pPr>
              <a:lnSpc>
                <a:spcPct val="80000"/>
              </a:lnSpc>
              <a:spcBef>
                <a:spcPct val="0"/>
              </a:spcBef>
            </a:pPr>
            <a:endParaRPr lang="en-US" sz="900"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B74739-8EF1-4078-8327-500985D188E4}" type="slidenum">
              <a:rPr lang="en-US">
                <a:cs typeface="Arial" charset="0"/>
              </a:rPr>
              <a:pPr fontAlgn="base">
                <a:spcBef>
                  <a:spcPct val="0"/>
                </a:spcBef>
                <a:spcAft>
                  <a:spcPct val="0"/>
                </a:spcAft>
              </a:pPr>
              <a:t>20</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The applied learning exercise (ALE) is a facilitated discussion to provide an example applying the PRE-DISASTER </a:t>
            </a:r>
            <a:r>
              <a:rPr lang="en-US" dirty="0" smtClean="0">
                <a:solidFill>
                  <a:schemeClr val="tx1"/>
                </a:solidFill>
              </a:rPr>
              <a:t>Paradigm™ into practice. Each chapter in the </a:t>
            </a:r>
            <a:r>
              <a:rPr lang="en-US" i="1" dirty="0" smtClean="0">
                <a:solidFill>
                  <a:schemeClr val="tx1"/>
                </a:solidFill>
              </a:rPr>
              <a:t>BDLS 3.0 Course Manual</a:t>
            </a:r>
            <a:r>
              <a:rPr lang="en-US" dirty="0" smtClean="0">
                <a:solidFill>
                  <a:schemeClr val="tx1"/>
                </a:solidFill>
              </a:rPr>
              <a:t> has a “Discussion Points” section at the end. These  discussion points will be a useful reference during the ALEs.  </a:t>
            </a:r>
          </a:p>
          <a:p>
            <a:pPr>
              <a:spcBef>
                <a:spcPct val="0"/>
              </a:spcBef>
              <a:buFontTx/>
              <a:buNone/>
            </a:pPr>
            <a:endParaRPr lang="en-US" dirty="0" smtClean="0">
              <a:solidFill>
                <a:schemeClr val="tx1"/>
              </a:solidFill>
            </a:endParaRPr>
          </a:p>
          <a:p>
            <a:pPr>
              <a:spcBef>
                <a:spcPct val="0"/>
              </a:spcBef>
              <a:buFontTx/>
              <a:buNone/>
            </a:pPr>
            <a:r>
              <a:rPr lang="en-US" dirty="0" smtClean="0">
                <a:solidFill>
                  <a:schemeClr val="tx1"/>
                </a:solidFill>
              </a:rPr>
              <a:t> As was explained in the first presentation, “Disaster Basics,” the PRE-DISASTER Paradigm™</a:t>
            </a:r>
            <a:r>
              <a:rPr lang="en-US" dirty="0" smtClean="0"/>
              <a:t> is a useful tool to both learn and organize your approach to many of the key areas and topics relevant to being prepared disaster health and medical personnel. Clearly, having excellent health and medical skills is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a:t>
            </a:r>
          </a:p>
          <a:p>
            <a:pPr>
              <a:spcBef>
                <a:spcPct val="0"/>
              </a:spcBef>
              <a:buFontTx/>
              <a:buNone/>
            </a:pPr>
            <a:endParaRPr lang="en-US" dirty="0" smtClean="0"/>
          </a:p>
          <a:p>
            <a:pPr>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 -- </a:t>
            </a:r>
            <a:r>
              <a:rPr lang="en-US" sz="1200" kern="1200" dirty="0" smtClean="0">
                <a:solidFill>
                  <a:schemeClr val="tx1"/>
                </a:solidFill>
                <a:latin typeface="+mn-lt"/>
                <a:ea typeface="+mn-ea"/>
                <a:cs typeface="+mn-cs"/>
              </a:rPr>
              <a:t>Hurricane Dolly, 2008</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Ray E. Swienton, MD.</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C4845-8008-44C3-9E0B-AA59644D1372}" type="slidenum">
              <a:rPr lang="en-US">
                <a:solidFill>
                  <a:srgbClr val="000000"/>
                </a:solidFill>
                <a:cs typeface="Arial" charset="0"/>
              </a:rPr>
              <a:pPr fontAlgn="base">
                <a:spcBef>
                  <a:spcPct val="0"/>
                </a:spcBef>
                <a:spcAft>
                  <a:spcPct val="0"/>
                </a:spcAft>
              </a:pPr>
              <a:t>4</a:t>
            </a:fld>
            <a:endParaRPr lang="en-US" dirty="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dirty="0" smtClean="0"/>
              <a:t>Would your current plan provide you with clear instructions and action steps? </a:t>
            </a:r>
          </a:p>
          <a:p>
            <a:pPr>
              <a:spcBef>
                <a:spcPct val="0"/>
              </a:spcBef>
            </a:pPr>
            <a:endParaRPr lang="en-US" dirty="0" smtClean="0"/>
          </a:p>
          <a:p>
            <a:pPr>
              <a:spcBef>
                <a:spcPct val="0"/>
              </a:spcBef>
            </a:pPr>
            <a:r>
              <a:rPr lang="en-US" dirty="0" smtClean="0"/>
              <a:t>Have you practiced drills and exercises implementing such instructions and action steps? </a:t>
            </a:r>
          </a:p>
          <a:p>
            <a:pPr>
              <a:spcBef>
                <a:spcPct val="0"/>
              </a:spcBef>
            </a:pPr>
            <a:endParaRPr lang="en-US" dirty="0" smtClean="0"/>
          </a:p>
          <a:p>
            <a:pPr>
              <a:spcBef>
                <a:spcPct val="0"/>
              </a:spcBef>
            </a:pPr>
            <a:r>
              <a:rPr lang="en-US" dirty="0" smtClean="0"/>
              <a:t>What about your personal and family plan?</a:t>
            </a:r>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i="1" dirty="0" smtClean="0"/>
          </a:p>
          <a:p>
            <a:pPr>
              <a:spcBef>
                <a:spcPct val="0"/>
              </a:spcBef>
            </a:pPr>
            <a:r>
              <a:rPr lang="en-US" i="1" dirty="0" smtClean="0"/>
              <a:t>Do your community and workplace have disaster plans? </a:t>
            </a:r>
          </a:p>
          <a:p>
            <a:pPr>
              <a:spcBef>
                <a:spcPct val="0"/>
              </a:spcBef>
            </a:pPr>
            <a:r>
              <a:rPr lang="en-US" i="1" dirty="0" smtClean="0"/>
              <a:t>Do you have a personal and family plan? </a:t>
            </a:r>
          </a:p>
          <a:p>
            <a:pPr>
              <a:spcBef>
                <a:spcPct val="0"/>
              </a:spcBef>
            </a:pPr>
            <a:r>
              <a:rPr lang="en-US" i="1" dirty="0" smtClean="0"/>
              <a:t>Are these plans practiced and evaluated regularly? </a:t>
            </a:r>
          </a:p>
          <a:p>
            <a:pPr>
              <a:spcBef>
                <a:spcPct val="0"/>
              </a:spcBef>
            </a:pPr>
            <a:endParaRPr lang="en-US" i="1" dirty="0" smtClean="0"/>
          </a:p>
          <a:p>
            <a:pPr>
              <a:spcBef>
                <a:spcPct val="0"/>
              </a:spcBef>
            </a:pPr>
            <a:r>
              <a:rPr lang="en-US" dirty="0" smtClean="0"/>
              <a:t>Various methods exist for planning and conducting useful disaster training exercises. To be useful, they do not have to be full-scale, field-based exercises. Useful exercises require that the “right” people be invited to participate, that clear objectives be established and tied to local threats and concerns, and that a practical approach be used to enable the group to learn and improve disaster plans and skills. </a:t>
            </a:r>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Not all natural disasters can be predicted, but certain measures can be addressed now to mitigate the ill effects of most events. Participation in drills and exercises and understanding local and professional response plans will help maintain order in potentially chaotic situations. Medical facilities, public health departments, civic organizations, and humanitarian agencies can also organize memoranda of understanding for personnel and resource sharing.</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788CF4-5B90-4ED8-8499-FDFBFD06683C}" type="slidenum">
              <a:rPr lang="en-US">
                <a:cs typeface="Arial" charset="0"/>
              </a:rPr>
              <a:pPr fontAlgn="base">
                <a:spcBef>
                  <a:spcPct val="0"/>
                </a:spcBef>
                <a:spcAft>
                  <a:spcPct val="0"/>
                </a:spcAft>
              </a:pPr>
              <a:t>5</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a:lnSpc>
                <a:spcPct val="90000"/>
              </a:lnSpc>
              <a:spcBef>
                <a:spcPct val="0"/>
              </a:spcBef>
            </a:pPr>
            <a:r>
              <a:rPr lang="en-US" dirty="0" smtClean="0"/>
              <a:t>Resilience:  </a:t>
            </a:r>
          </a:p>
          <a:p>
            <a:pPr>
              <a:lnSpc>
                <a:spcPct val="90000"/>
              </a:lnSpc>
              <a:spcBef>
                <a:spcPct val="0"/>
              </a:spcBef>
            </a:pPr>
            <a:endParaRPr lang="en-US" dirty="0" smtClean="0"/>
          </a:p>
          <a:p>
            <a:pPr>
              <a:lnSpc>
                <a:spcPct val="90000"/>
              </a:lnSpc>
              <a:spcBef>
                <a:spcPct val="0"/>
              </a:spcBef>
            </a:pPr>
            <a:r>
              <a:rPr lang="en-US" dirty="0" smtClean="0"/>
              <a:t>As the storm is approaching your community, what can you do to foster resilience?  - having rehearsed, cohesive and healthy community,</a:t>
            </a:r>
          </a:p>
          <a:p>
            <a:pPr>
              <a:lnSpc>
                <a:spcPct val="90000"/>
              </a:lnSpc>
              <a:spcBef>
                <a:spcPct val="0"/>
              </a:spcBef>
            </a:pPr>
            <a:endParaRPr lang="en-US" i="1" dirty="0" smtClean="0"/>
          </a:p>
          <a:p>
            <a:pPr>
              <a:lnSpc>
                <a:spcPct val="90000"/>
              </a:lnSpc>
              <a:spcBef>
                <a:spcPct val="0"/>
              </a:spcBef>
            </a:pPr>
            <a:r>
              <a:rPr lang="en-US" i="1" dirty="0" smtClean="0"/>
              <a:t>Ability of individuals and communities to adapt and overcome adversity due to disaster</a:t>
            </a:r>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The </a:t>
            </a:r>
            <a:r>
              <a:rPr lang="en-US" i="1" dirty="0" smtClean="0"/>
              <a:t>BDLS 3.0 Course Manual </a:t>
            </a:r>
            <a:r>
              <a:rPr lang="en-US" dirty="0" smtClean="0"/>
              <a:t>contains a table of additional discussion points in each chapter and is provided here for ease of use:  </a:t>
            </a:r>
          </a:p>
          <a:p>
            <a:pPr>
              <a:lnSpc>
                <a:spcPct val="90000"/>
              </a:lnSpc>
              <a:spcBef>
                <a:spcPct val="0"/>
              </a:spcBef>
            </a:pPr>
            <a:endParaRPr lang="en-US" dirty="0" smtClean="0"/>
          </a:p>
          <a:p>
            <a:pPr>
              <a:lnSpc>
                <a:spcPct val="90000"/>
              </a:lnSpc>
              <a:spcBef>
                <a:spcPct val="0"/>
              </a:spcBef>
            </a:pPr>
            <a:r>
              <a:rPr lang="en-US" dirty="0" smtClean="0"/>
              <a:t>Chapter 1. All-Hazards Disaster Casualty Management, 1.9: Discussion Points on pp 1-30 and 1-31:</a:t>
            </a:r>
          </a:p>
          <a:p>
            <a:pPr>
              <a:lnSpc>
                <a:spcPct val="90000"/>
              </a:lnSpc>
              <a:spcBef>
                <a:spcPct val="0"/>
              </a:spcBef>
            </a:pPr>
            <a:endParaRPr lang="en-US" dirty="0" smtClean="0"/>
          </a:p>
          <a:p>
            <a:pPr>
              <a:lnSpc>
                <a:spcPct val="90000"/>
              </a:lnSpc>
              <a:spcBef>
                <a:spcPct val="0"/>
              </a:spcBef>
            </a:pPr>
            <a:r>
              <a:rPr lang="en-US" i="1" dirty="0" smtClean="0"/>
              <a:t>What measures are in place to help individuals and communities cope with physical and psychological trauma? </a:t>
            </a:r>
          </a:p>
          <a:p>
            <a:pPr>
              <a:lnSpc>
                <a:spcPct val="90000"/>
              </a:lnSpc>
              <a:spcBef>
                <a:spcPct val="0"/>
              </a:spcBef>
            </a:pPr>
            <a:endParaRPr lang="en-US" i="1" dirty="0" smtClean="0"/>
          </a:p>
          <a:p>
            <a:pPr>
              <a:lnSpc>
                <a:spcPct val="90000"/>
              </a:lnSpc>
              <a:spcBef>
                <a:spcPct val="0"/>
              </a:spcBef>
            </a:pPr>
            <a:r>
              <a:rPr lang="en-US" dirty="0" smtClean="0"/>
              <a:t>Resilience involves behaviors, thoughts, and actions that can be learned and developed in anyone. </a:t>
            </a:r>
          </a:p>
          <a:p>
            <a:pPr>
              <a:lnSpc>
                <a:spcPct val="90000"/>
              </a:lnSpc>
              <a:spcBef>
                <a:spcPct val="0"/>
              </a:spcBef>
            </a:pPr>
            <a:r>
              <a:rPr lang="en-US" dirty="0" smtClean="0"/>
              <a:t>Resilience also refers to plans that return the infrastructure of a community back to normal as soon as possible after an event. </a:t>
            </a:r>
          </a:p>
          <a:p>
            <a:pPr>
              <a:lnSpc>
                <a:spcPct val="90000"/>
              </a:lnSpc>
              <a:spcBef>
                <a:spcPct val="0"/>
              </a:spcBef>
            </a:pPr>
            <a:r>
              <a:rPr lang="en-US" dirty="0" smtClean="0"/>
              <a:t>Resilience can be enhanced through mitigation efforts to eliminate or reduce the probability of disaster occurrence or reduce the effects of unavoidable events. </a:t>
            </a:r>
          </a:p>
          <a:p>
            <a:pPr>
              <a:lnSpc>
                <a:spcPct val="90000"/>
              </a:lnSpc>
              <a:spcBef>
                <a:spcPct val="0"/>
              </a:spcBef>
            </a:pPr>
            <a:endParaRPr lang="en-US" dirty="0" smtClean="0"/>
          </a:p>
          <a:p>
            <a:pPr>
              <a:lnSpc>
                <a:spcPct val="90000"/>
              </a:lnSpc>
              <a:spcBef>
                <a:spcPct val="0"/>
              </a:spcBef>
            </a:pPr>
            <a:r>
              <a:rPr lang="en-US" dirty="0" smtClean="0"/>
              <a:t>Chapter 10. Natural Disasters, 10.15: Discussion Points on pp 10-42 to 10-43 of </a:t>
            </a:r>
            <a:r>
              <a:rPr lang="en-US" i="1" dirty="0" smtClean="0"/>
              <a:t>BDLS 3.0 Course Manual</a:t>
            </a:r>
            <a:r>
              <a:rPr lang="en-US" dirty="0" smtClean="0"/>
              <a:t>:  </a:t>
            </a:r>
          </a:p>
          <a:p>
            <a:pPr>
              <a:lnSpc>
                <a:spcPct val="90000"/>
              </a:lnSpc>
              <a:spcBef>
                <a:spcPct val="0"/>
              </a:spcBef>
            </a:pPr>
            <a:endParaRPr lang="en-US" dirty="0" smtClean="0"/>
          </a:p>
          <a:p>
            <a:pPr>
              <a:lnSpc>
                <a:spcPct val="90000"/>
              </a:lnSpc>
              <a:spcBef>
                <a:spcPct val="0"/>
              </a:spcBef>
            </a:pPr>
            <a:r>
              <a:rPr lang="en-US" dirty="0" smtClean="0"/>
              <a:t>Cohesive, healthy communities will likely be more resilient in times of disaster. Increasing situational awareness and general all-hazards preparedness is paramount to increasing community resilience. At the legislative level, policies and procedures can be put in place to expedite political decision making in times of disaster or public health emergency. Considerations for improved infrastructure and land use planning can also be addressed.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E1447-F7A5-4D8F-8FAC-AB98C97D04D1}" type="slidenum">
              <a:rPr lang="en-US">
                <a:cs typeface="Arial" charset="0"/>
              </a:rPr>
              <a:pPr fontAlgn="base">
                <a:spcBef>
                  <a:spcPct val="0"/>
                </a:spcBef>
                <a:spcAft>
                  <a:spcPct val="0"/>
                </a:spcAft>
              </a:pPr>
              <a:t>6</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a:spcBef>
                <a:spcPct val="0"/>
              </a:spcBef>
            </a:pPr>
            <a:r>
              <a:rPr lang="en-US" sz="1100" dirty="0" smtClean="0"/>
              <a:t>Education and training:</a:t>
            </a:r>
          </a:p>
          <a:p>
            <a:pPr>
              <a:spcBef>
                <a:spcPct val="0"/>
              </a:spcBef>
            </a:pPr>
            <a:endParaRPr lang="en-US" sz="1100" dirty="0" smtClean="0"/>
          </a:p>
          <a:p>
            <a:pPr>
              <a:spcBef>
                <a:spcPct val="0"/>
              </a:spcBef>
            </a:pPr>
            <a:r>
              <a:rPr lang="en-US" sz="1100" dirty="0" smtClean="0"/>
              <a:t>Are the health and medical providers in your area ready to manage such an approaching disaster? </a:t>
            </a:r>
          </a:p>
          <a:p>
            <a:pPr>
              <a:spcBef>
                <a:spcPct val="0"/>
              </a:spcBef>
            </a:pPr>
            <a:endParaRPr lang="en-US" sz="1100" dirty="0" smtClean="0"/>
          </a:p>
          <a:p>
            <a:pPr>
              <a:spcBef>
                <a:spcPct val="0"/>
              </a:spcBef>
            </a:pPr>
            <a:r>
              <a:rPr lang="en-US" sz="1100" dirty="0" smtClean="0"/>
              <a:t>What “just-in-time” educational and training actions could be considered? </a:t>
            </a:r>
          </a:p>
          <a:p>
            <a:pPr>
              <a:spcBef>
                <a:spcPct val="0"/>
              </a:spcBef>
            </a:pPr>
            <a:endParaRPr lang="en-US" sz="1100" dirty="0" smtClean="0"/>
          </a:p>
          <a:p>
            <a:pPr>
              <a:spcBef>
                <a:spcPct val="0"/>
              </a:spcBef>
            </a:pPr>
            <a:r>
              <a:rPr lang="en-US" sz="1100" dirty="0" smtClean="0"/>
              <a:t>The </a:t>
            </a:r>
            <a:r>
              <a:rPr lang="en-US" sz="1100" i="1" dirty="0" smtClean="0"/>
              <a:t>BDLS 3.0 Course Manual </a:t>
            </a:r>
            <a:r>
              <a:rPr lang="en-US" sz="1100" dirty="0" smtClean="0"/>
              <a:t>contains a table of additional discussion points in each chapter, which are provided here for ease of use:  </a:t>
            </a:r>
          </a:p>
          <a:p>
            <a:pPr>
              <a:spcBef>
                <a:spcPct val="0"/>
              </a:spcBef>
            </a:pPr>
            <a:endParaRPr lang="en-US" sz="1100" dirty="0" smtClean="0"/>
          </a:p>
          <a:p>
            <a:pPr>
              <a:spcBef>
                <a:spcPct val="0"/>
              </a:spcBef>
            </a:pPr>
            <a:r>
              <a:rPr lang="en-US" sz="1100" dirty="0" smtClean="0"/>
              <a:t>Chapter 1. All-Hazards Disaster Casualty Management, 1.9: Discussion Points on pp 1-30 and 1-31:</a:t>
            </a:r>
          </a:p>
          <a:p>
            <a:pPr>
              <a:spcBef>
                <a:spcPct val="0"/>
              </a:spcBef>
            </a:pPr>
            <a:endParaRPr lang="en-US" sz="1100" dirty="0" smtClean="0"/>
          </a:p>
          <a:p>
            <a:pPr>
              <a:spcBef>
                <a:spcPct val="0"/>
              </a:spcBef>
            </a:pPr>
            <a:r>
              <a:rPr lang="en-US" sz="1100" i="1" dirty="0" smtClean="0"/>
              <a:t>Are opportunities available for competency-based education and training in disaster medicine and public health preparedness to meet the needs of all health professionals? </a:t>
            </a:r>
          </a:p>
          <a:p>
            <a:pPr>
              <a:spcBef>
                <a:spcPct val="0"/>
              </a:spcBef>
            </a:pPr>
            <a:endParaRPr lang="en-US" sz="1100" i="1" dirty="0" smtClean="0"/>
          </a:p>
          <a:p>
            <a:pPr>
              <a:spcBef>
                <a:spcPct val="0"/>
              </a:spcBef>
            </a:pPr>
            <a:r>
              <a:rPr lang="en-US" sz="1100" dirty="0" smtClean="0"/>
              <a:t>Health professionals, regardless of specialty or area of expertise, should have a basic understanding of all-hazards disaster casualty management and how their various roles are integrated with other segments of the disaster response system. This includes the ability to recognize general features of disasters and public health emergencies; how to report a potential emergency; and where to get more information should the need arise. Health professionals also should know the ethical and legal structures that govern response to serious mass casualty incidents, while maintaining the highest possible standards of care under extreme conditions. This encompasses their rights and responsibilities to protect themselves and treat others. </a:t>
            </a:r>
          </a:p>
          <a:p>
            <a:pPr>
              <a:spcBef>
                <a:spcPct val="0"/>
              </a:spcBef>
            </a:pPr>
            <a:endParaRPr lang="en-US" sz="1100" dirty="0" smtClean="0"/>
          </a:p>
          <a:p>
            <a:pPr>
              <a:spcBef>
                <a:spcPct val="0"/>
              </a:spcBef>
            </a:pPr>
            <a:r>
              <a:rPr lang="en-US" sz="1100" dirty="0" smtClean="0"/>
              <a:t>Chapter 10. Natural Disasters, 10.15: Discussion Points on pp 10-42 to 10-43 of </a:t>
            </a:r>
            <a:r>
              <a:rPr lang="en-US" sz="1100" i="1" dirty="0" smtClean="0"/>
              <a:t>BDLS 3.0 Course Manual</a:t>
            </a:r>
            <a:r>
              <a:rPr lang="en-US" sz="1100" dirty="0" smtClean="0"/>
              <a:t>:  </a:t>
            </a:r>
          </a:p>
          <a:p>
            <a:pPr>
              <a:spcBef>
                <a:spcPct val="0"/>
              </a:spcBef>
            </a:pPr>
            <a:endParaRPr lang="en-US" sz="1100" dirty="0" smtClean="0"/>
          </a:p>
          <a:p>
            <a:pPr>
              <a:spcBef>
                <a:spcPct val="0"/>
              </a:spcBef>
            </a:pPr>
            <a:r>
              <a:rPr lang="en-US" sz="1100" dirty="0" smtClean="0"/>
              <a:t>Education and training can be acquired at all levels to improve outcomes. The general population can be trained in all-hazards preparedness and disaster-specific techniques. They can additionally be trained in first response and cardiopulmonary resuscitation. Responders can be further trained, and a volunteer base can be established. </a:t>
            </a:r>
          </a:p>
          <a:p>
            <a:pPr>
              <a:spcBef>
                <a:spcPct val="0"/>
              </a:spcBef>
            </a:pPr>
            <a:endParaRPr lang="en-US" sz="1100" dirty="0" smtClean="0"/>
          </a:p>
          <a:p>
            <a:pPr>
              <a:spcBef>
                <a:spcPct val="0"/>
              </a:spcBef>
            </a:pPr>
            <a:endParaRPr lang="en-US" sz="1100" dirty="0" smtClean="0"/>
          </a:p>
          <a:p>
            <a:pPr>
              <a:spcBef>
                <a:spcPct val="0"/>
              </a:spcBef>
            </a:pPr>
            <a:endParaRPr lang="en-US" sz="1100"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6FFA9C-5259-4082-BCA0-9E835A0ED960}" type="slidenum">
              <a:rPr lang="en-US">
                <a:cs typeface="Arial" charset="0"/>
              </a:rPr>
              <a:pPr fontAlgn="base">
                <a:spcBef>
                  <a:spcPct val="0"/>
                </a:spcBef>
                <a:spcAft>
                  <a:spcPct val="0"/>
                </a:spcAft>
              </a:pPr>
              <a:t>7</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Scenario update:</a:t>
            </a:r>
          </a:p>
          <a:p>
            <a:pPr>
              <a:spcBef>
                <a:spcPct val="0"/>
              </a:spcBef>
            </a:pPr>
            <a:endParaRPr lang="en-US" dirty="0" smtClean="0"/>
          </a:p>
          <a:p>
            <a:pPr>
              <a:spcBef>
                <a:spcPct val="0"/>
              </a:spcBef>
            </a:pPr>
            <a:r>
              <a:rPr lang="en-US" sz="1600" dirty="0" smtClean="0"/>
              <a:t>SITREP, 0208 Hours, September 13, 2008:</a:t>
            </a:r>
          </a:p>
          <a:p>
            <a:pPr>
              <a:spcBef>
                <a:spcPct val="0"/>
              </a:spcBef>
            </a:pPr>
            <a:endParaRPr lang="en-US" sz="1600" dirty="0" smtClean="0"/>
          </a:p>
          <a:p>
            <a:pPr>
              <a:spcBef>
                <a:spcPct val="0"/>
              </a:spcBef>
              <a:buFont typeface="Arial" pitchFamily="34" charset="0"/>
              <a:buChar char="•"/>
            </a:pPr>
            <a:r>
              <a:rPr lang="en-US" dirty="0" smtClean="0"/>
              <a:t> Landfall Hurricane Ike, Galveston Island, Texas </a:t>
            </a:r>
          </a:p>
          <a:p>
            <a:pPr>
              <a:spcBef>
                <a:spcPct val="0"/>
              </a:spcBef>
              <a:buFont typeface="Arial" pitchFamily="34" charset="0"/>
              <a:buChar char="•"/>
            </a:pPr>
            <a:r>
              <a:rPr lang="en-US" dirty="0" smtClean="0"/>
              <a:t> Category 2 with winds of 110 mph</a:t>
            </a:r>
          </a:p>
          <a:p>
            <a:pPr>
              <a:spcBef>
                <a:spcPct val="0"/>
              </a:spcBef>
              <a:buFont typeface="Arial" pitchFamily="34" charset="0"/>
              <a:buChar char="•"/>
            </a:pPr>
            <a:r>
              <a:rPr lang="en-US" dirty="0" smtClean="0"/>
              <a:t> Hurricane-force winds exceeding 120 miles wide</a:t>
            </a:r>
          </a:p>
          <a:p>
            <a:pPr>
              <a:spcBef>
                <a:spcPct val="0"/>
              </a:spcBef>
              <a:buFont typeface="Arial" pitchFamily="34" charset="0"/>
              <a:buChar char="•"/>
            </a:pPr>
            <a:r>
              <a:rPr lang="en-US" dirty="0" smtClean="0"/>
              <a:t> Tropical-force winds exceeding 275 miles wide</a:t>
            </a:r>
          </a:p>
          <a:p>
            <a:pPr>
              <a:spcBef>
                <a:spcPct val="0"/>
              </a:spcBef>
            </a:pPr>
            <a:endParaRPr lang="en-US" dirty="0" smtClean="0"/>
          </a:p>
          <a:p>
            <a:pPr>
              <a:spcBef>
                <a:spcPct val="0"/>
              </a:spcBef>
            </a:pPr>
            <a:endParaRPr lang="en-US" dirty="0" smtClean="0"/>
          </a:p>
          <a:p>
            <a:pPr>
              <a:spcBef>
                <a:spcPct val="0"/>
              </a:spcBef>
            </a:pPr>
            <a:r>
              <a:rPr lang="en-US" dirty="0" smtClean="0"/>
              <a:t>IMAGES -- Galveston Island, Texas, in the aftermath of Hurricane Ike, 2008; coastal devastation of marine vessels, businesses, and debris-filled roadways are shown in the photos. Ray E. Swienton, MD.</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414ED-B61A-416D-BDEC-11B443795C09}"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dirty="0" smtClean="0"/>
              <a:t>Detection:</a:t>
            </a:r>
          </a:p>
          <a:p>
            <a:pPr>
              <a:spcBef>
                <a:spcPct val="0"/>
              </a:spcBef>
            </a:pPr>
            <a:endParaRPr lang="en-US" dirty="0" smtClean="0"/>
          </a:p>
          <a:p>
            <a:pPr>
              <a:spcBef>
                <a:spcPct val="0"/>
              </a:spcBef>
            </a:pPr>
            <a:r>
              <a:rPr lang="en-US" dirty="0" smtClean="0"/>
              <a:t>How would you gain early situational  awareness immediately following landfall? The questions listed are those that we identified in the first lesson presentation today</a:t>
            </a:r>
            <a:r>
              <a:rPr lang="en-US" smtClean="0"/>
              <a:t>. These </a:t>
            </a:r>
            <a:r>
              <a:rPr lang="en-US" dirty="0" smtClean="0"/>
              <a:t>will focus your attention on early situational awareness: </a:t>
            </a:r>
          </a:p>
          <a:p>
            <a:pPr>
              <a:spcBef>
                <a:spcPct val="0"/>
              </a:spcBef>
            </a:pPr>
            <a:endParaRPr lang="en-US" dirty="0" smtClean="0"/>
          </a:p>
          <a:p>
            <a:pPr marL="914400" lvl="1" indent="-457200">
              <a:lnSpc>
                <a:spcPct val="114000"/>
              </a:lnSpc>
              <a:spcBef>
                <a:spcPts val="1400"/>
              </a:spcBef>
              <a:buSzPct val="85000"/>
              <a:buFont typeface="Arial" pitchFamily="34" charset="0"/>
              <a:buChar char="•"/>
            </a:pPr>
            <a:r>
              <a:rPr lang="en-US" dirty="0" smtClean="0">
                <a:solidFill>
                  <a:srgbClr val="000000"/>
                </a:solidFill>
              </a:rPr>
              <a:t>Is a disaster present?</a:t>
            </a:r>
          </a:p>
          <a:p>
            <a:pPr marL="914400" lvl="1" indent="-457200">
              <a:lnSpc>
                <a:spcPct val="114000"/>
              </a:lnSpc>
              <a:spcBef>
                <a:spcPts val="1400"/>
              </a:spcBef>
              <a:buSzPct val="85000"/>
              <a:buFont typeface="Arial" pitchFamily="34" charset="0"/>
              <a:buChar char="•"/>
            </a:pPr>
            <a:r>
              <a:rPr lang="en-US" dirty="0" smtClean="0">
                <a:solidFill>
                  <a:srgbClr val="000000"/>
                </a:solidFill>
              </a:rPr>
              <a:t>What has happened?</a:t>
            </a:r>
          </a:p>
          <a:p>
            <a:pPr marL="914400" lvl="1" indent="-457200">
              <a:lnSpc>
                <a:spcPct val="114000"/>
              </a:lnSpc>
              <a:spcBef>
                <a:spcPts val="1400"/>
              </a:spcBef>
              <a:buSzPct val="85000"/>
              <a:buFont typeface="Arial" pitchFamily="34" charset="0"/>
              <a:buChar char="•"/>
            </a:pPr>
            <a:r>
              <a:rPr lang="en-US" dirty="0" smtClean="0">
                <a:solidFill>
                  <a:srgbClr val="000000"/>
                </a:solidFill>
              </a:rPr>
              <a:t>What is needed now?</a:t>
            </a:r>
          </a:p>
          <a:p>
            <a:pPr marL="914400" lvl="1" indent="-457200">
              <a:lnSpc>
                <a:spcPct val="114000"/>
              </a:lnSpc>
              <a:spcBef>
                <a:spcPts val="1400"/>
              </a:spcBef>
              <a:buSzPct val="85000"/>
              <a:buFont typeface="Arial" pitchFamily="34" charset="0"/>
              <a:buChar char="•"/>
            </a:pPr>
            <a:r>
              <a:rPr lang="en-US" dirty="0" smtClean="0">
                <a:solidFill>
                  <a:srgbClr val="000000"/>
                </a:solidFill>
              </a:rPr>
              <a:t>Who should I call?</a:t>
            </a:r>
          </a:p>
          <a:p>
            <a:pPr>
              <a:spcBef>
                <a:spcPct val="0"/>
              </a:spcBef>
            </a:pPr>
            <a:endParaRPr lang="en-US" dirty="0" smtClean="0"/>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dirty="0" smtClean="0"/>
          </a:p>
          <a:p>
            <a:pPr>
              <a:spcBef>
                <a:spcPct val="0"/>
              </a:spcBef>
            </a:pPr>
            <a:r>
              <a:rPr lang="en-US" i="1" dirty="0" smtClean="0"/>
              <a:t>Do needs exceed resources? Call 911.</a:t>
            </a:r>
          </a:p>
          <a:p>
            <a:pPr>
              <a:spcBef>
                <a:spcPct val="0"/>
              </a:spcBef>
            </a:pPr>
            <a:endParaRPr lang="en-US" i="1" dirty="0" smtClean="0"/>
          </a:p>
          <a:p>
            <a:pPr>
              <a:spcBef>
                <a:spcPct val="0"/>
              </a:spcBef>
            </a:pPr>
            <a:r>
              <a:rPr lang="en-US" dirty="0" smtClean="0"/>
              <a:t>Maintaining situational awareness via timely, credible, and reliable information is essential before, during, and after a disaster strikes. This includes up-to-date guidelines, recommendations, health alerts, and modern, standards-based information systems that monitor data on injuries and diseases and enable efficient communication among public and private health organizations, the media, and the public. </a:t>
            </a:r>
          </a:p>
          <a:p>
            <a:pPr>
              <a:spcBef>
                <a:spcPct val="0"/>
              </a:spcBef>
            </a:pPr>
            <a:endParaRPr lang="en-US" dirty="0" smtClean="0"/>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Close monitoring of weather and seismologic activity can help to provide extra warning time before a major disaster—time that is potentially lifesaving. However, not all localities are equipped with early warning systems; efforts should be made to provide disaster-vulnerable areas with the appropriate means of surveillance and warning. The citizenry should also have a base-level awareness of indicators of disaster and the knowledge of where to report such information.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FFB37-4DBF-436A-B308-770A78C1016E}"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Scenario update: Focus on early situational awareness (as noted in the previous slide on detection) now reveals these actual photos from Hurricane Ike’s impact on Galveston Island.  </a:t>
            </a:r>
          </a:p>
          <a:p>
            <a:pPr>
              <a:spcBef>
                <a:spcPct val="0"/>
              </a:spcBef>
            </a:pPr>
            <a:endParaRPr lang="en-US" dirty="0" smtClean="0"/>
          </a:p>
          <a:p>
            <a:pPr>
              <a:spcBef>
                <a:spcPct val="0"/>
              </a:spcBef>
            </a:pPr>
            <a:r>
              <a:rPr lang="en-US" dirty="0" smtClean="0"/>
              <a:t>IMAGES -- Galveston Island, Texas, in the aftermath of Hurricane Ike, 2008. Clockwise: Roadways and bridges were severely damaged, causing access delays; coastal areas were completely devastated and leveled to the ground; remaining buildings (such as this hotel located on a pier) were heavily damaged; The University of Texas Medical Branch (UTMB) was heavily flooded and severely damaged (not readily apparent from this aerial photo); newspaper vending machine that had been totally submersed (note water line exceeded its height) that was located near the front of UTMB. Ray E. Swienton, MD.</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7C00CE-EA89-484B-AEA9-C9A8CDA77772}"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pPr>
              <a:lnSpc>
                <a:spcPct val="90000"/>
              </a:lnSpc>
              <a:spcBef>
                <a:spcPct val="0"/>
              </a:spcBef>
            </a:pPr>
            <a:r>
              <a:rPr lang="en-US" sz="1100" dirty="0" smtClean="0"/>
              <a:t>Incident management:</a:t>
            </a:r>
          </a:p>
          <a:p>
            <a:pPr>
              <a:lnSpc>
                <a:spcPct val="90000"/>
              </a:lnSpc>
              <a:spcBef>
                <a:spcPct val="0"/>
              </a:spcBef>
            </a:pPr>
            <a:endParaRPr lang="en-US" sz="1100" dirty="0" smtClean="0"/>
          </a:p>
          <a:p>
            <a:pPr>
              <a:lnSpc>
                <a:spcPct val="90000"/>
              </a:lnSpc>
              <a:spcBef>
                <a:spcPct val="0"/>
              </a:spcBef>
            </a:pPr>
            <a:r>
              <a:rPr lang="en-US" sz="1100" dirty="0" smtClean="0"/>
              <a:t>Do you understand the emergency management areas (incident command system (ICS), NIMS elements) that impact your health and medical role?  All roles will impact health in different ways,</a:t>
            </a:r>
            <a:r>
              <a:rPr lang="en-US" sz="1100" baseline="0" dirty="0" smtClean="0"/>
              <a:t> key medical provider roles are in operations under incident command.   The students should be able to discuss their role at their home institution even if it is simply a responder who follows commands.</a:t>
            </a:r>
            <a:endParaRPr lang="en-US" sz="1100" dirty="0" smtClean="0"/>
          </a:p>
          <a:p>
            <a:pPr>
              <a:lnSpc>
                <a:spcPct val="90000"/>
              </a:lnSpc>
              <a:spcBef>
                <a:spcPct val="0"/>
              </a:spcBef>
            </a:pPr>
            <a:endParaRPr lang="en-US" sz="1100" dirty="0" smtClean="0"/>
          </a:p>
          <a:p>
            <a:pPr>
              <a:lnSpc>
                <a:spcPct val="90000"/>
              </a:lnSpc>
              <a:spcBef>
                <a:spcPct val="0"/>
              </a:spcBef>
            </a:pPr>
            <a:r>
              <a:rPr lang="en-US" sz="1100" dirty="0" smtClean="0"/>
              <a:t>What are emergency support functions (ESFs) and which involve health/medical and population sheltering?  </a:t>
            </a:r>
          </a:p>
          <a:p>
            <a:pPr>
              <a:lnSpc>
                <a:spcPct val="90000"/>
              </a:lnSpc>
              <a:spcBef>
                <a:spcPct val="0"/>
              </a:spcBef>
            </a:pPr>
            <a:endParaRPr lang="en-US" sz="1100" dirty="0" smtClean="0"/>
          </a:p>
          <a:p>
            <a:pPr>
              <a:lnSpc>
                <a:spcPct val="90000"/>
              </a:lnSpc>
              <a:spcBef>
                <a:spcPct val="0"/>
              </a:spcBef>
            </a:pPr>
            <a:r>
              <a:rPr lang="en-US" sz="1100" dirty="0" smtClean="0"/>
              <a:t>Emergency support function (ESF) annexes are the organizational structure for coordinating federal interagency support. ESFs provide a means for the incident command system (ICS) to align resources and stakeholders and coordinate them across federal, state, and related agencies. There are 15 ESF annexes, and the following is a summary of those more commonly impacting casualty care management: </a:t>
            </a:r>
          </a:p>
          <a:p>
            <a:pPr>
              <a:lnSpc>
                <a:spcPct val="90000"/>
              </a:lnSpc>
              <a:spcBef>
                <a:spcPct val="0"/>
              </a:spcBef>
            </a:pPr>
            <a:endParaRPr lang="en-US" sz="1100" dirty="0" smtClean="0"/>
          </a:p>
          <a:p>
            <a:pPr>
              <a:lnSpc>
                <a:spcPct val="90000"/>
              </a:lnSpc>
              <a:spcBef>
                <a:spcPct val="0"/>
              </a:spcBef>
            </a:pPr>
            <a:r>
              <a:rPr lang="en-US" sz="1100" dirty="0" smtClean="0"/>
              <a:t>ESF-5 – Emergency Management: Coordination of incident management and response efforts; issuance of mission assignments; resource and human capital; incident action planning; and financial management </a:t>
            </a:r>
          </a:p>
          <a:p>
            <a:pPr>
              <a:lnSpc>
                <a:spcPct val="90000"/>
              </a:lnSpc>
              <a:spcBef>
                <a:spcPct val="0"/>
              </a:spcBef>
            </a:pPr>
            <a:endParaRPr lang="en-US" sz="1100" dirty="0" smtClean="0"/>
          </a:p>
          <a:p>
            <a:pPr>
              <a:lnSpc>
                <a:spcPct val="90000"/>
              </a:lnSpc>
              <a:spcBef>
                <a:spcPct val="0"/>
              </a:spcBef>
            </a:pPr>
            <a:r>
              <a:rPr lang="en-US" sz="1100" dirty="0" smtClean="0"/>
              <a:t>ESF-6 – Mass Care, Emergency Assistance, Housing, and Human Services: Mass care, emergency assistance, disaster housing, and human services </a:t>
            </a:r>
          </a:p>
          <a:p>
            <a:pPr>
              <a:lnSpc>
                <a:spcPct val="90000"/>
              </a:lnSpc>
              <a:spcBef>
                <a:spcPct val="0"/>
              </a:spcBef>
            </a:pPr>
            <a:endParaRPr lang="en-US" sz="1100" dirty="0" smtClean="0"/>
          </a:p>
          <a:p>
            <a:pPr>
              <a:lnSpc>
                <a:spcPct val="90000"/>
              </a:lnSpc>
              <a:spcBef>
                <a:spcPct val="0"/>
              </a:spcBef>
            </a:pPr>
            <a:r>
              <a:rPr lang="en-US" sz="1100" dirty="0" smtClean="0"/>
              <a:t>ESF-7 – Logistics Management and Resource Support: Comprehensive, national incident logistics planning, management, and sustainment capability; resource support (facility space, office equipment and supplies, contracting services, etc) </a:t>
            </a:r>
          </a:p>
          <a:p>
            <a:pPr>
              <a:lnSpc>
                <a:spcPct val="90000"/>
              </a:lnSpc>
              <a:spcBef>
                <a:spcPct val="0"/>
              </a:spcBef>
            </a:pPr>
            <a:r>
              <a:rPr lang="en-US" sz="1100" dirty="0" smtClean="0"/>
              <a:t> </a:t>
            </a:r>
          </a:p>
          <a:p>
            <a:pPr>
              <a:lnSpc>
                <a:spcPct val="90000"/>
              </a:lnSpc>
              <a:spcBef>
                <a:spcPct val="0"/>
              </a:spcBef>
            </a:pPr>
            <a:r>
              <a:rPr lang="en-US" sz="1100" dirty="0" smtClean="0"/>
              <a:t>ESF-8 – Public Health and Medical Services:  Public health; medical and mental health services; and mass fatality management </a:t>
            </a:r>
          </a:p>
          <a:p>
            <a:pPr>
              <a:lnSpc>
                <a:spcPct val="90000"/>
              </a:lnSpc>
              <a:spcBef>
                <a:spcPct val="0"/>
              </a:spcBef>
            </a:pPr>
            <a:endParaRPr lang="en-US" sz="1100" dirty="0" smtClean="0"/>
          </a:p>
          <a:p>
            <a:pPr>
              <a:lnSpc>
                <a:spcPct val="90000"/>
              </a:lnSpc>
              <a:spcBef>
                <a:spcPct val="0"/>
              </a:spcBef>
            </a:pPr>
            <a:r>
              <a:rPr lang="en-US" sz="1100" dirty="0" smtClean="0"/>
              <a:t>Source of ESF information listed: </a:t>
            </a:r>
            <a:r>
              <a:rPr lang="en-US" dirty="0" smtClean="0"/>
              <a:t>Emergency Support Function Annexes: Introduction;</a:t>
            </a:r>
            <a:r>
              <a:rPr lang="en-US" sz="1100" dirty="0" smtClean="0"/>
              <a:t> http://www.fema.gov/pdf/emergency/nrf/nrf-esf-intro.pdf</a:t>
            </a:r>
          </a:p>
          <a:p>
            <a:pPr>
              <a:lnSpc>
                <a:spcPct val="90000"/>
              </a:lnSpc>
              <a:spcBef>
                <a:spcPct val="0"/>
              </a:spcBef>
            </a:pPr>
            <a:endParaRPr lang="en-US" sz="1100" dirty="0" smtClean="0"/>
          </a:p>
          <a:p>
            <a:pPr>
              <a:lnSpc>
                <a:spcPct val="90000"/>
              </a:lnSpc>
              <a:spcBef>
                <a:spcPct val="0"/>
              </a:spcBef>
            </a:pPr>
            <a:endParaRPr lang="en-US" sz="1100"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A44616-DA4C-4AB4-A6A9-EF1DA521ABD4}"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9BC120-2708-4FD8-A324-B5DFCA1179AC}" type="datetimeFigureOut">
              <a:rPr lang="en-US"/>
              <a:pPr>
                <a:defRPr/>
              </a:pPr>
              <a:t>4/5/2017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F0336A-29DE-4DAC-900F-DEEA40C0FB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BA8625A-FEC5-4338-BAC5-DB672DABB611}" type="datetimeFigureOut">
              <a:rPr lang="en-US"/>
              <a:pPr/>
              <a:t>4/5/2017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12F624D-35EC-4DA6-9575-3D1163EB913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a:latin typeface="+mj-lt"/>
              </a:rPr>
              <a:t>Natural </a:t>
            </a:r>
            <a:r>
              <a:rPr lang="en-US" sz="2800" dirty="0" smtClean="0">
                <a:latin typeface="+mj-lt"/>
              </a:rPr>
              <a:t>Disasters Scenario</a:t>
            </a:r>
            <a:r>
              <a:rPr lang="en-US" sz="2800" dirty="0" smtClean="0">
                <a:solidFill>
                  <a:schemeClr val="accent6">
                    <a:lumMod val="50000"/>
                  </a:schemeClr>
                </a:solidFill>
                <a:latin typeface="+mj-lt"/>
              </a:rPr>
              <a:t/>
            </a:r>
            <a:br>
              <a:rPr lang="en-US" sz="2800" dirty="0" smtClean="0">
                <a:solidFill>
                  <a:schemeClr val="accent6">
                    <a:lumMod val="50000"/>
                  </a:schemeClr>
                </a:solidFill>
                <a:latin typeface="+mj-lt"/>
              </a:rPr>
            </a:br>
            <a:r>
              <a:rPr lang="en-US" sz="2800" dirty="0" smtClean="0">
                <a:solidFill>
                  <a:schemeClr val="accent6">
                    <a:lumMod val="50000"/>
                  </a:schemeClr>
                </a:solidFill>
                <a:latin typeface="+mj-lt"/>
              </a:rPr>
              <a:t>UPDATE </a:t>
            </a:r>
            <a:endParaRPr lang="en-US" sz="2800" dirty="0">
              <a:solidFill>
                <a:schemeClr val="accent6">
                  <a:lumMod val="50000"/>
                </a:schemeClr>
              </a:solidFill>
              <a:effectLst>
                <a:outerShdw blurRad="38100" dist="38100" dir="2700000" algn="tl">
                  <a:srgbClr val="FFFFFF"/>
                </a:outerShdw>
              </a:effectLst>
              <a:latin typeface="+mj-lt"/>
              <a:ea typeface="Arial" charset="0"/>
            </a:endParaRPr>
          </a:p>
        </p:txBody>
      </p:sp>
      <p:pic>
        <p:nvPicPr>
          <p:cNvPr id="21510" name="Picture 12" descr="IMG_279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2145" y="1600200"/>
            <a:ext cx="2844800" cy="2133600"/>
          </a:xfrm>
          <a:prstGeom prst="rect">
            <a:avLst/>
          </a:prstGeom>
          <a:ln>
            <a:noFill/>
          </a:ln>
          <a:effectLst>
            <a:outerShdw blurRad="292100" dist="139700" dir="2700000" algn="tl" rotWithShape="0">
              <a:srgbClr val="333333">
                <a:alpha val="65000"/>
              </a:srgbClr>
            </a:outerShdw>
          </a:effectLst>
          <a:extLst/>
        </p:spPr>
      </p:pic>
      <p:pic>
        <p:nvPicPr>
          <p:cNvPr id="21511" name="Picture 13" descr="IMG_28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497" y="1609725"/>
            <a:ext cx="2819400" cy="2114550"/>
          </a:xfrm>
          <a:prstGeom prst="rect">
            <a:avLst/>
          </a:prstGeom>
          <a:ln>
            <a:noFill/>
          </a:ln>
          <a:effectLst>
            <a:outerShdw blurRad="292100" dist="139700" dir="2700000" algn="tl" rotWithShape="0">
              <a:srgbClr val="333333">
                <a:alpha val="65000"/>
              </a:srgbClr>
            </a:outerShdw>
          </a:effectLst>
          <a:extLst/>
        </p:spPr>
      </p:pic>
      <p:pic>
        <p:nvPicPr>
          <p:cNvPr id="21513" name="Picture 16" descr="IMG_2447.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62262" y="1600200"/>
            <a:ext cx="2844800" cy="2133600"/>
          </a:xfrm>
          <a:prstGeom prst="rect">
            <a:avLst/>
          </a:prstGeom>
          <a:ln>
            <a:noFill/>
          </a:ln>
          <a:effectLst>
            <a:outerShdw blurRad="292100" dist="139700" dir="2700000" algn="tl" rotWithShape="0">
              <a:srgbClr val="333333">
                <a:alpha val="65000"/>
              </a:srgbClr>
            </a:outerShdw>
          </a:effectLst>
          <a:extLst/>
        </p:spPr>
      </p:pic>
      <p:pic>
        <p:nvPicPr>
          <p:cNvPr id="10" name="Picture 15" descr="IMG_2877.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490" y="3826916"/>
            <a:ext cx="2779713" cy="2084388"/>
          </a:xfrm>
          <a:prstGeom prst="rect">
            <a:avLst/>
          </a:prstGeom>
          <a:ln>
            <a:noFill/>
          </a:ln>
          <a:effectLst>
            <a:outerShdw blurRad="292100" dist="139700" dir="2700000" algn="tl" rotWithShape="0">
              <a:srgbClr val="333333">
                <a:alpha val="65000"/>
              </a:srgbClr>
            </a:outerShdw>
          </a:effectLst>
          <a:extLst/>
        </p:spPr>
      </p:pic>
      <p:sp>
        <p:nvSpPr>
          <p:cNvPr id="29703" name="TextBox 2"/>
          <p:cNvSpPr txBox="1">
            <a:spLocks noChangeArrowheads="1"/>
          </p:cNvSpPr>
          <p:nvPr/>
        </p:nvSpPr>
        <p:spPr bwMode="auto">
          <a:xfrm>
            <a:off x="3641909" y="4474081"/>
            <a:ext cx="4904932" cy="584775"/>
          </a:xfrm>
          <a:prstGeom prst="rect">
            <a:avLst/>
          </a:prstGeom>
          <a:noFill/>
          <a:ln w="9525">
            <a:noFill/>
            <a:miter lim="800000"/>
            <a:headEnd/>
            <a:tailEnd/>
          </a:ln>
        </p:spPr>
        <p:txBody>
          <a:bodyPr wrap="none">
            <a:spAutoFit/>
          </a:bodyPr>
          <a:lstStyle/>
          <a:p>
            <a:r>
              <a:rPr lang="en-US" sz="3200" b="1" dirty="0">
                <a:latin typeface="Calibri" pitchFamily="34" charset="0"/>
              </a:rPr>
              <a:t>Early Situational Awareness</a:t>
            </a:r>
          </a:p>
        </p:txBody>
      </p:sp>
      <p:sp>
        <p:nvSpPr>
          <p:cNvPr id="9" name="TextBox 8"/>
          <p:cNvSpPr txBox="1"/>
          <p:nvPr/>
        </p:nvSpPr>
        <p:spPr>
          <a:xfrm>
            <a:off x="7239000" y="3810000"/>
            <a:ext cx="2286000" cy="261610"/>
          </a:xfrm>
          <a:prstGeom prst="rect">
            <a:avLst/>
          </a:prstGeom>
          <a:noFill/>
        </p:spPr>
        <p:txBody>
          <a:bodyPr wrap="square" rtlCol="0">
            <a:spAutoFit/>
          </a:bodyPr>
          <a:lstStyle/>
          <a:p>
            <a:r>
              <a:rPr lang="en-US" sz="1100" b="1" dirty="0" smtClean="0"/>
              <a:t>Ray E. Swienton, MD</a:t>
            </a:r>
            <a:endParaRPr lang="en-US" sz="11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a:bodyPr>
          <a:lstStyle/>
          <a:p>
            <a:pPr algn="ctr"/>
            <a:r>
              <a:rPr lang="en-US" sz="2800" dirty="0" smtClean="0">
                <a:latin typeface="+mj-lt"/>
                <a:cs typeface="Helvetica" pitchFamily="34" charset="0"/>
              </a:rPr>
              <a:t>The 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Incident Management</a:t>
            </a:r>
          </a:p>
        </p:txBody>
      </p:sp>
      <p:sp>
        <p:nvSpPr>
          <p:cNvPr id="31746" name="Content Placeholder 2"/>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Do you understand NIMS areas that impact health and medical role? </a:t>
            </a:r>
          </a:p>
          <a:p>
            <a:pPr marL="857250" lvl="1" indent="-457200">
              <a:lnSpc>
                <a:spcPct val="114000"/>
              </a:lnSpc>
              <a:spcBef>
                <a:spcPts val="1400"/>
              </a:spcBef>
              <a:buSzPct val="85000"/>
              <a:buFont typeface="Wingdings" pitchFamily="2" charset="2"/>
              <a:buChar char="§"/>
            </a:pPr>
            <a:r>
              <a:rPr lang="en-US" sz="2200" dirty="0" smtClean="0">
                <a:latin typeface="+mn-lt"/>
                <a:cs typeface="Helvetica" pitchFamily="34" charset="0"/>
              </a:rPr>
              <a:t>What </a:t>
            </a:r>
            <a:r>
              <a:rPr lang="en-US" sz="2200" dirty="0">
                <a:latin typeface="+mn-lt"/>
                <a:cs typeface="Helvetica" pitchFamily="34" charset="0"/>
              </a:rPr>
              <a:t>is your role within the ICS structure?</a:t>
            </a:r>
          </a:p>
          <a:p>
            <a:pPr marL="457200" indent="-457200">
              <a:lnSpc>
                <a:spcPct val="114000"/>
              </a:lnSpc>
              <a:spcBef>
                <a:spcPts val="1400"/>
              </a:spcBef>
              <a:buSzPct val="85000"/>
              <a:buFont typeface="Wingdings" pitchFamily="2" charset="2"/>
              <a:buChar char="§"/>
            </a:pPr>
            <a:endParaRPr lang="en-US" sz="2600" dirty="0" smtClean="0">
              <a:latin typeface="+mn-lt"/>
              <a:cs typeface="Helvetica" pitchFamily="34" charset="0"/>
            </a:endParaRP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are emergency support functions (ESFs) and which involve health/medical and population sheltering?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algn="ctr"/>
            <a:r>
              <a:rPr lang="en-US" sz="2800" dirty="0" smtClean="0">
                <a:latin typeface="+mj-lt"/>
                <a:cs typeface="Helvetica" pitchFamily="34" charset="0"/>
              </a:rPr>
              <a:t>Natural Disaster Scenario</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UPDATE</a:t>
            </a:r>
          </a:p>
        </p:txBody>
      </p:sp>
      <p:sp>
        <p:nvSpPr>
          <p:cNvPr id="33794" name="Content Placeholder 2"/>
          <p:cNvSpPr>
            <a:spLocks noGrp="1"/>
          </p:cNvSpPr>
          <p:nvPr>
            <p:ph idx="1"/>
          </p:nvPr>
        </p:nvSpPr>
        <p:spPr>
          <a:xfrm>
            <a:off x="457200" y="1524000"/>
            <a:ext cx="8229600" cy="4525963"/>
          </a:xfrm>
        </p:spPr>
        <p:txBody>
          <a:bodyPr>
            <a:normAutofit/>
          </a:bodyPr>
          <a:lstStyle/>
          <a:p>
            <a:pPr marL="457200" indent="-457200">
              <a:lnSpc>
                <a:spcPct val="114000"/>
              </a:lnSpc>
              <a:spcBef>
                <a:spcPts val="800"/>
              </a:spcBef>
              <a:buSzPct val="85000"/>
              <a:buFont typeface="Wingdings" pitchFamily="2" charset="2"/>
              <a:buChar char="§"/>
            </a:pPr>
            <a:r>
              <a:rPr lang="en-US" sz="2600" b="1" dirty="0" smtClean="0">
                <a:latin typeface="+mn-lt"/>
                <a:cs typeface="Helvetica" pitchFamily="34" charset="0"/>
              </a:rPr>
              <a:t>ESF-6: Mass Care, Emergency Assistance, Temporary Housing and Human Services</a:t>
            </a:r>
            <a:r>
              <a:rPr lang="en-US" sz="2600" dirty="0" smtClean="0">
                <a:latin typeface="+mn-lt"/>
                <a:cs typeface="Helvetica" pitchFamily="34" charset="0"/>
              </a:rPr>
              <a:t> </a:t>
            </a:r>
          </a:p>
          <a:p>
            <a:pPr marL="914400" lvl="1" indent="-457200">
              <a:lnSpc>
                <a:spcPct val="114000"/>
              </a:lnSpc>
              <a:spcBef>
                <a:spcPts val="800"/>
              </a:spcBef>
              <a:buSzPct val="85000"/>
            </a:pPr>
            <a:r>
              <a:rPr lang="en-US" sz="2600" dirty="0" smtClean="0">
                <a:latin typeface="+mn-lt"/>
                <a:cs typeface="Helvetica" pitchFamily="34" charset="0"/>
              </a:rPr>
              <a:t>Recognizes a lack of medical provider coverage to comply with FNSS guidelines at temporary housing shelter operations, ICS-213 generated</a:t>
            </a:r>
          </a:p>
          <a:p>
            <a:pPr marL="457200" indent="-457200">
              <a:lnSpc>
                <a:spcPct val="114000"/>
              </a:lnSpc>
              <a:spcBef>
                <a:spcPts val="800"/>
              </a:spcBef>
              <a:buSzPct val="85000"/>
              <a:buFont typeface="Wingdings" pitchFamily="2" charset="2"/>
              <a:buChar char="§"/>
            </a:pPr>
            <a:r>
              <a:rPr lang="en-US" sz="2600" b="1" dirty="0" smtClean="0">
                <a:latin typeface="+mn-lt"/>
                <a:cs typeface="Helvetica" pitchFamily="34" charset="0"/>
              </a:rPr>
              <a:t>ESF-8: Public Health and Medical Services</a:t>
            </a:r>
            <a:r>
              <a:rPr lang="en-US" sz="2600" dirty="0" smtClean="0">
                <a:latin typeface="+mn-lt"/>
                <a:cs typeface="Helvetica" pitchFamily="34" charset="0"/>
              </a:rPr>
              <a:t> </a:t>
            </a:r>
          </a:p>
          <a:p>
            <a:pPr marL="914400" lvl="1" indent="-457200">
              <a:lnSpc>
                <a:spcPct val="114000"/>
              </a:lnSpc>
              <a:spcBef>
                <a:spcPts val="800"/>
              </a:spcBef>
              <a:buSzPct val="85000"/>
            </a:pPr>
            <a:r>
              <a:rPr lang="en-US" sz="2600" dirty="0" smtClean="0">
                <a:latin typeface="+mn-lt"/>
                <a:cs typeface="Helvetica" pitchFamily="34" charset="0"/>
              </a:rPr>
              <a:t>MACC liaison briefs ESF-8 “desk” on the ICS-213 stated needs and asks the LMOC to “fill” this request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a:solidFill>
                  <a:schemeClr val="accent6">
                    <a:lumMod val="50000"/>
                  </a:schemeClr>
                </a:solidFill>
                <a:latin typeface="+mj-lt"/>
                <a:ea typeface="+mn-ea"/>
              </a:rPr>
              <a:t>Safety and </a:t>
            </a:r>
            <a:r>
              <a:rPr lang="en-US" sz="2800" dirty="0" smtClean="0">
                <a:solidFill>
                  <a:schemeClr val="accent6">
                    <a:lumMod val="50000"/>
                  </a:schemeClr>
                </a:solidFill>
                <a:latin typeface="+mj-lt"/>
                <a:ea typeface="+mn-ea"/>
              </a:rPr>
              <a:t>Security</a:t>
            </a:r>
            <a:endParaRPr lang="en-US" sz="2800" dirty="0">
              <a:solidFill>
                <a:schemeClr val="accent6">
                  <a:lumMod val="50000"/>
                </a:schemeClr>
              </a:solidFill>
              <a:latin typeface="+mj-lt"/>
            </a:endParaRPr>
          </a:p>
        </p:txBody>
      </p:sp>
      <p:sp>
        <p:nvSpPr>
          <p:cNvPr id="35842" name="Content Placeholder 2"/>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likely human systems failures should you be concerned about after landfall?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safety and security concerns do you have regarding request for shelter medical support?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Autofit/>
          </a:bodyPr>
          <a:lstStyle/>
          <a:p>
            <a:pPr algn="ctr"/>
            <a:r>
              <a:rPr lang="en-US" sz="2800" dirty="0" smtClean="0">
                <a:latin typeface="+mj-lt"/>
                <a:cs typeface="Helvetica" pitchFamily="34" charset="0"/>
              </a:rPr>
              <a:t>The DISASTER Paradigm</a:t>
            </a:r>
            <a:r>
              <a:rPr lang="en-US" sz="2800" dirty="0" smtClean="0">
                <a:latin typeface="+mj-lt"/>
              </a:rPr>
              <a:t>™ </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Assess Hazards</a:t>
            </a:r>
          </a:p>
        </p:txBody>
      </p:sp>
      <p:sp>
        <p:nvSpPr>
          <p:cNvPr id="37890" name="Content Placeholder 2"/>
          <p:cNvSpPr>
            <a:spLocks noGrp="1"/>
          </p:cNvSpPr>
          <p:nvPr>
            <p:ph idx="1"/>
          </p:nvPr>
        </p:nvSpPr>
        <p:spPr/>
        <p:txBody>
          <a:bodyPr>
            <a:normAutofit/>
          </a:bodyPr>
          <a:lstStyle/>
          <a:p>
            <a:pPr marL="457200" indent="-457200">
              <a:lnSpc>
                <a:spcPct val="114000"/>
              </a:lnSpc>
              <a:buSzPct val="85000"/>
              <a:buFont typeface="Wingdings" pitchFamily="2" charset="2"/>
              <a:buChar char="§"/>
            </a:pPr>
            <a:r>
              <a:rPr lang="en-US" sz="2600" dirty="0" smtClean="0">
                <a:latin typeface="+mn-lt"/>
                <a:cs typeface="Helvetica" pitchFamily="34" charset="0"/>
              </a:rPr>
              <a:t>While providing medical support in temporary housing shelter, what hazards should you consider or may develop?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smtClean="0">
                <a:solidFill>
                  <a:schemeClr val="accent6">
                    <a:lumMod val="50000"/>
                  </a:schemeClr>
                </a:solidFill>
                <a:latin typeface="+mj-lt"/>
                <a:ea typeface="+mn-ea"/>
              </a:rPr>
              <a:t>Support</a:t>
            </a:r>
            <a:endParaRPr lang="en-US" sz="2800"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1000"/>
              </a:spcBef>
              <a:spcAft>
                <a:spcPts val="0"/>
              </a:spcAft>
              <a:buSzPct val="85000"/>
              <a:buFont typeface="Wingdings" pitchFamily="2" charset="2"/>
              <a:buChar char="§"/>
              <a:defRPr/>
            </a:pPr>
            <a:r>
              <a:rPr lang="en-US" sz="2600" dirty="0" smtClean="0">
                <a:latin typeface="+mn-lt"/>
              </a:rPr>
              <a:t>When providing medical services to sheltering population, remember…</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What </a:t>
            </a:r>
            <a:r>
              <a:rPr lang="en-US" sz="2600" dirty="0">
                <a:solidFill>
                  <a:prstClr val="black"/>
                </a:solidFill>
                <a:latin typeface="+mn-lt"/>
                <a:cs typeface="+mn-cs"/>
              </a:rPr>
              <a:t>do I have?</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What</a:t>
            </a:r>
            <a:r>
              <a:rPr lang="en-US" sz="2600" dirty="0">
                <a:solidFill>
                  <a:prstClr val="black"/>
                </a:solidFill>
                <a:latin typeface="+mn-lt"/>
                <a:cs typeface="+mn-cs"/>
              </a:rPr>
              <a:t> is needed?</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Where </a:t>
            </a:r>
            <a:r>
              <a:rPr lang="en-US" sz="2600" dirty="0">
                <a:solidFill>
                  <a:prstClr val="black"/>
                </a:solidFill>
                <a:latin typeface="+mn-lt"/>
                <a:cs typeface="+mn-cs"/>
              </a:rPr>
              <a:t>is it?</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When </a:t>
            </a:r>
            <a:r>
              <a:rPr lang="en-US" sz="2600" dirty="0">
                <a:solidFill>
                  <a:prstClr val="black"/>
                </a:solidFill>
                <a:latin typeface="+mn-lt"/>
                <a:cs typeface="+mn-cs"/>
              </a:rPr>
              <a:t>will it arrive?</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What </a:t>
            </a:r>
            <a:r>
              <a:rPr lang="en-US" sz="2600" dirty="0">
                <a:solidFill>
                  <a:prstClr val="black"/>
                </a:solidFill>
                <a:latin typeface="+mn-lt"/>
                <a:cs typeface="+mn-cs"/>
              </a:rPr>
              <a:t>if it is unavailable?</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a:bodyPr>
          <a:lstStyle/>
          <a:p>
            <a:pPr algn="ctr"/>
            <a:r>
              <a:rPr lang="en-US" sz="2800" dirty="0" smtClean="0">
                <a:latin typeface="+mj-lt"/>
                <a:cs typeface="Helvetica" pitchFamily="34" charset="0"/>
              </a:rPr>
              <a:t>Natural Disaster Scenario </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UPDATE </a:t>
            </a:r>
          </a:p>
        </p:txBody>
      </p:sp>
      <p:sp>
        <p:nvSpPr>
          <p:cNvPr id="41986" name="Content Placeholder 2"/>
          <p:cNvSpPr>
            <a:spLocks noGrp="1"/>
          </p:cNvSpPr>
          <p:nvPr>
            <p:ph idx="1"/>
          </p:nvPr>
        </p:nvSpPr>
        <p:spPr/>
        <p:txBody>
          <a:bodyPr>
            <a:normAutofit/>
          </a:bodyPr>
          <a:lstStyle/>
          <a:p>
            <a:pPr marL="0" indent="0" algn="ctr">
              <a:buNone/>
            </a:pPr>
            <a:r>
              <a:rPr lang="en-US" sz="2600" dirty="0" smtClean="0">
                <a:latin typeface="+mn-lt"/>
                <a:cs typeface="Helvetica" pitchFamily="34" charset="0"/>
              </a:rPr>
              <a:t>Arrive at shelter and medical services requested  </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45" y="2743200"/>
            <a:ext cx="3967163" cy="2974975"/>
          </a:xfrm>
          <a:prstGeom prst="rect">
            <a:avLst/>
          </a:prstGeom>
          <a:ln>
            <a:noFill/>
          </a:ln>
          <a:effectLst>
            <a:outerShdw blurRad="292100" dist="139700" dir="2700000" algn="tl" rotWithShape="0">
              <a:srgbClr val="333333">
                <a:alpha val="65000"/>
              </a:srgbClr>
            </a:outerShdw>
          </a:effectLst>
          <a:extLst/>
        </p:spPr>
      </p:pic>
      <p:pic>
        <p:nvPicPr>
          <p:cNvPr id="5"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722202" y="2743200"/>
            <a:ext cx="3964597" cy="2974975"/>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533400" y="5715000"/>
            <a:ext cx="2209800" cy="261610"/>
          </a:xfrm>
          <a:prstGeom prst="rect">
            <a:avLst/>
          </a:prstGeom>
          <a:noFill/>
        </p:spPr>
        <p:txBody>
          <a:bodyPr wrap="square" rtlCol="0">
            <a:spAutoFit/>
          </a:bodyPr>
          <a:lstStyle/>
          <a:p>
            <a:r>
              <a:rPr lang="en-US" sz="1100" b="1" dirty="0" smtClean="0"/>
              <a:t> Ray E. Swienton, MD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a:solidFill>
                  <a:schemeClr val="accent6">
                    <a:lumMod val="50000"/>
                  </a:schemeClr>
                </a:solidFill>
                <a:latin typeface="+mj-lt"/>
                <a:ea typeface="+mn-ea"/>
              </a:rPr>
              <a:t>Triage and </a:t>
            </a:r>
            <a:r>
              <a:rPr lang="en-US" sz="2800" dirty="0" smtClean="0">
                <a:solidFill>
                  <a:schemeClr val="accent6">
                    <a:lumMod val="50000"/>
                  </a:schemeClr>
                </a:solidFill>
                <a:latin typeface="+mj-lt"/>
                <a:ea typeface="+mn-ea"/>
              </a:rPr>
              <a:t>Treatment</a:t>
            </a:r>
            <a:endParaRPr lang="en-US" sz="2800" dirty="0">
              <a:solidFill>
                <a:schemeClr val="accent6">
                  <a:lumMod val="50000"/>
                </a:schemeClr>
              </a:solidFill>
              <a:latin typeface="+mj-lt"/>
            </a:endParaRPr>
          </a:p>
        </p:txBody>
      </p:sp>
      <p:sp>
        <p:nvSpPr>
          <p:cNvPr id="44034" name="Content Placeholder 2"/>
          <p:cNvSpPr>
            <a:spLocks noGrp="1"/>
          </p:cNvSpPr>
          <p:nvPr>
            <p:ph idx="1"/>
          </p:nvPr>
        </p:nvSpPr>
        <p:spPr/>
        <p:txBody>
          <a:bodyPr>
            <a:normAutofit/>
          </a:bodyPr>
          <a:lstStyle/>
          <a:p>
            <a:pPr marL="457200" indent="-457200">
              <a:lnSpc>
                <a:spcPct val="114000"/>
              </a:lnSpc>
              <a:spcBef>
                <a:spcPts val="1000"/>
              </a:spcBef>
              <a:buSzPct val="85000"/>
              <a:buFont typeface="Wingdings" pitchFamily="2" charset="2"/>
              <a:buChar char="§"/>
            </a:pPr>
            <a:r>
              <a:rPr lang="en-US" sz="2600" dirty="0" smtClean="0">
                <a:latin typeface="+mn-lt"/>
                <a:cs typeface="Helvetica" pitchFamily="34" charset="0"/>
              </a:rPr>
              <a:t>Does this appear to be a general population of casualties? </a:t>
            </a:r>
          </a:p>
          <a:p>
            <a:pPr marL="457200" indent="-457200">
              <a:lnSpc>
                <a:spcPct val="114000"/>
              </a:lnSpc>
              <a:spcBef>
                <a:spcPts val="1000"/>
              </a:spcBef>
              <a:buSzPct val="85000"/>
              <a:buFont typeface="Wingdings" pitchFamily="2" charset="2"/>
              <a:buChar char="§"/>
            </a:pPr>
            <a:r>
              <a:rPr lang="en-US" sz="2600" dirty="0" smtClean="0">
                <a:latin typeface="+mn-lt"/>
                <a:cs typeface="Helvetica" pitchFamily="34" charset="0"/>
              </a:rPr>
              <a:t>Are you prepared and ready to provide this level of medical care?</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66888" y="3915745"/>
            <a:ext cx="2944376" cy="2209800"/>
          </a:xfrm>
          <a:prstGeom prst="rect">
            <a:avLst/>
          </a:prstGeom>
          <a:ln>
            <a:noFill/>
          </a:ln>
          <a:effectLst>
            <a:outerShdw blurRad="292100" dist="139700" dir="2700000" algn="tl" rotWithShape="0">
              <a:srgbClr val="333333">
                <a:alpha val="65000"/>
              </a:srgbClr>
            </a:outerShdw>
          </a:effectLst>
          <a:extLst/>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3139077" y="3925076"/>
            <a:ext cx="2930121" cy="2209800"/>
          </a:xfrm>
          <a:prstGeom prst="rect">
            <a:avLst/>
          </a:prstGeom>
          <a:ln>
            <a:noFill/>
          </a:ln>
          <a:effectLst>
            <a:outerShdw blurRad="292100" dist="139700" dir="2700000" algn="tl" rotWithShape="0">
              <a:srgbClr val="333333">
                <a:alpha val="65000"/>
              </a:srgbClr>
            </a:outerShdw>
          </a:effectLst>
          <a:extLst/>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6098035" y="3925076"/>
            <a:ext cx="2942330" cy="2209800"/>
          </a:xfrm>
          <a:prstGeom prst="rect">
            <a:avLst/>
          </a:prstGeom>
          <a:ln>
            <a:noFill/>
          </a:ln>
          <a:effectLst>
            <a:outerShdw blurRad="292100" dist="139700" dir="2700000" algn="tl" rotWithShape="0">
              <a:srgbClr val="333333">
                <a:alpha val="65000"/>
              </a:srgbClr>
            </a:outerShdw>
          </a:effectLst>
          <a:extLst/>
        </p:spPr>
      </p:pic>
      <p:sp>
        <p:nvSpPr>
          <p:cNvPr id="7" name="TextBox 6"/>
          <p:cNvSpPr txBox="1"/>
          <p:nvPr/>
        </p:nvSpPr>
        <p:spPr>
          <a:xfrm>
            <a:off x="228600" y="6097552"/>
            <a:ext cx="2590800" cy="261610"/>
          </a:xfrm>
          <a:prstGeom prst="rect">
            <a:avLst/>
          </a:prstGeom>
          <a:noFill/>
        </p:spPr>
        <p:txBody>
          <a:bodyPr wrap="square" rtlCol="0">
            <a:spAutoFit/>
          </a:bodyPr>
          <a:lstStyle/>
          <a:p>
            <a:r>
              <a:rPr lang="en-US" sz="1100" b="1" dirty="0" smtClean="0"/>
              <a:t>Ray E. </a:t>
            </a:r>
            <a:r>
              <a:rPr lang="en-US" sz="1100" b="1" dirty="0" err="1" smtClean="0"/>
              <a:t>Swienton</a:t>
            </a:r>
            <a:r>
              <a:rPr lang="en-US" sz="1100" b="1" dirty="0" smtClean="0"/>
              <a:t>, MD</a:t>
            </a:r>
            <a:endParaRPr lang="en-US" sz="11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smtClean="0">
                <a:solidFill>
                  <a:schemeClr val="accent6">
                    <a:lumMod val="50000"/>
                  </a:schemeClr>
                </a:solidFill>
                <a:latin typeface="+mj-lt"/>
                <a:ea typeface="+mn-ea"/>
              </a:rPr>
              <a:t>Evacuation</a:t>
            </a:r>
            <a:endParaRPr lang="en-US" sz="2800" dirty="0">
              <a:solidFill>
                <a:schemeClr val="accent6">
                  <a:lumMod val="50000"/>
                </a:schemeClr>
              </a:solidFill>
              <a:latin typeface="+mj-lt"/>
            </a:endParaRPr>
          </a:p>
        </p:txBody>
      </p:sp>
      <p:sp>
        <p:nvSpPr>
          <p:cNvPr id="46082" name="Content Placeholder 3"/>
          <p:cNvSpPr>
            <a:spLocks noGrp="1"/>
          </p:cNvSpPr>
          <p:nvPr>
            <p:ph idx="1"/>
          </p:nvPr>
        </p:nvSpPr>
        <p:spPr>
          <a:xfrm>
            <a:off x="457200" y="1600200"/>
            <a:ext cx="5351174"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When would you mobilize evacuation resources and issue orders?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High risk of causing human systems failure disasters </a:t>
            </a:r>
          </a:p>
        </p:txBody>
      </p:sp>
      <p:pic>
        <p:nvPicPr>
          <p:cNvPr id="7" name="Picture 5" descr="Picture- H Ike 5-Day 09SEP2008 050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8374" y="948853"/>
            <a:ext cx="2649826" cy="2137247"/>
          </a:xfrm>
          <a:prstGeom prst="rect">
            <a:avLst/>
          </a:prstGeom>
          <a:ln>
            <a:noFill/>
          </a:ln>
          <a:effectLst>
            <a:outerShdw blurRad="292100" dist="139700" dir="2700000" algn="tl" rotWithShape="0">
              <a:srgbClr val="333333">
                <a:alpha val="65000"/>
              </a:srgbClr>
            </a:outerShdw>
          </a:effectLst>
          <a:extLst/>
        </p:spPr>
      </p:pic>
      <p:pic>
        <p:nvPicPr>
          <p:cNvPr id="8" name="Picture 4" descr="Picture 4.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8374" y="3347318"/>
            <a:ext cx="2649826" cy="1988764"/>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 calcmode="lin" valueType="num">
                                      <p:cBhvr additive="base">
                                        <p:cTn id="7" dur="5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smtClean="0">
                <a:latin typeface="+mj-lt"/>
                <a:ea typeface="+mn-ea"/>
              </a:rPr>
              <a:t>The DISASTER 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smtClean="0">
                <a:solidFill>
                  <a:schemeClr val="accent6">
                    <a:lumMod val="50000"/>
                  </a:schemeClr>
                </a:solidFill>
                <a:latin typeface="+mj-lt"/>
                <a:ea typeface="+mn-ea"/>
              </a:rPr>
              <a:t>Recovery</a:t>
            </a:r>
            <a:endParaRPr lang="en-US" sz="4000" dirty="0">
              <a:solidFill>
                <a:schemeClr val="accent6">
                  <a:lumMod val="50000"/>
                </a:schemeClr>
              </a:solidFill>
              <a:latin typeface="+mj-lt"/>
            </a:endParaRPr>
          </a:p>
        </p:txBody>
      </p:sp>
      <p:sp>
        <p:nvSpPr>
          <p:cNvPr id="48130" name="Content Placeholder 2"/>
          <p:cNvSpPr>
            <a:spLocks noGrp="1"/>
          </p:cNvSpPr>
          <p:nvPr>
            <p:ph idx="1"/>
          </p:nvPr>
        </p:nvSpPr>
        <p:spPr/>
        <p:txBody>
          <a:bodyPr>
            <a:normAutofit/>
          </a:bodyPr>
          <a:lstStyle/>
          <a:p>
            <a:pPr marL="457200" indent="-457200">
              <a:lnSpc>
                <a:spcPct val="114000"/>
              </a:lnSpc>
              <a:spcBef>
                <a:spcPts val="1000"/>
              </a:spcBef>
              <a:buSzPct val="85000"/>
              <a:buFont typeface="Wingdings" pitchFamily="2" charset="2"/>
              <a:buChar char="§"/>
            </a:pPr>
            <a:r>
              <a:rPr lang="en-US" sz="2600" dirty="0" smtClean="0">
                <a:latin typeface="+mn-lt"/>
                <a:cs typeface="Helvetica" pitchFamily="34" charset="0"/>
              </a:rPr>
              <a:t>What can you do to assist with recovery?</a:t>
            </a:r>
          </a:p>
          <a:p>
            <a:pPr marL="914400" lvl="1" indent="-457200">
              <a:lnSpc>
                <a:spcPct val="114000"/>
              </a:lnSpc>
              <a:spcBef>
                <a:spcPts val="1000"/>
              </a:spcBef>
              <a:buFont typeface="Calibri" pitchFamily="34" charset="0"/>
              <a:buAutoNum type="arabicPeriod"/>
            </a:pPr>
            <a:r>
              <a:rPr lang="en-US" sz="2600" dirty="0" smtClean="0">
                <a:latin typeface="+mn-lt"/>
                <a:cs typeface="Helvetica" pitchFamily="34" charset="0"/>
              </a:rPr>
              <a:t>Relief</a:t>
            </a:r>
          </a:p>
          <a:p>
            <a:pPr marL="914400" lvl="1" indent="-457200">
              <a:lnSpc>
                <a:spcPct val="114000"/>
              </a:lnSpc>
              <a:spcBef>
                <a:spcPts val="1000"/>
              </a:spcBef>
              <a:buFont typeface="Calibri" pitchFamily="34" charset="0"/>
              <a:buAutoNum type="arabicPeriod"/>
            </a:pPr>
            <a:r>
              <a:rPr lang="en-US" sz="2600" dirty="0" smtClean="0">
                <a:latin typeface="+mn-lt"/>
                <a:cs typeface="Helvetica" pitchFamily="34" charset="0"/>
              </a:rPr>
              <a:t>Rehabilitation </a:t>
            </a:r>
          </a:p>
          <a:p>
            <a:pPr marL="914400" lvl="1" indent="-457200">
              <a:lnSpc>
                <a:spcPct val="114000"/>
              </a:lnSpc>
              <a:spcBef>
                <a:spcPts val="1000"/>
              </a:spcBef>
              <a:buFont typeface="Calibri" pitchFamily="34" charset="0"/>
              <a:buAutoNum type="arabicPeriod"/>
            </a:pPr>
            <a:r>
              <a:rPr lang="en-US" sz="2600" dirty="0" smtClean="0">
                <a:latin typeface="+mn-lt"/>
                <a:cs typeface="Helvetica" pitchFamily="34" charset="0"/>
              </a:rPr>
              <a:t>Restoration</a:t>
            </a:r>
          </a:p>
          <a:p>
            <a:pPr marL="0" indent="0" algn="ctr">
              <a:lnSpc>
                <a:spcPct val="114000"/>
              </a:lnSpc>
              <a:spcBef>
                <a:spcPts val="1000"/>
              </a:spcBef>
              <a:buSzPct val="85000"/>
              <a:buNone/>
            </a:pPr>
            <a:r>
              <a:rPr lang="en-US" sz="2600" dirty="0" smtClean="0">
                <a:latin typeface="+mn-lt"/>
                <a:cs typeface="Helvetica" pitchFamily="34" charset="0"/>
              </a:rPr>
              <a:t>Priority to restore health and medical infrastructure of impacted community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anim calcmode="lin" valueType="num">
                                      <p:cBhvr additive="base">
                                        <p:cTn id="7" dur="5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anim calcmode="lin" valueType="num">
                                      <p:cBhvr additive="base">
                                        <p:cTn id="11" dur="5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13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130">
                                            <p:txEl>
                                              <p:pRg st="3" end="3"/>
                                            </p:txEl>
                                          </p:spTgt>
                                        </p:tgtEl>
                                        <p:attrNameLst>
                                          <p:attrName>style.visibility</p:attrName>
                                        </p:attrNameLst>
                                      </p:cBhvr>
                                      <p:to>
                                        <p:strVal val="visible"/>
                                      </p:to>
                                    </p:set>
                                    <p:anim calcmode="lin" valueType="num">
                                      <p:cBhvr additive="base">
                                        <p:cTn id="15" dur="5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13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130">
                                            <p:txEl>
                                              <p:pRg st="4" end="4"/>
                                            </p:txEl>
                                          </p:spTgt>
                                        </p:tgtEl>
                                        <p:attrNameLst>
                                          <p:attrName>style.visibility</p:attrName>
                                        </p:attrNameLst>
                                      </p:cBhvr>
                                      <p:to>
                                        <p:strVal val="visible"/>
                                      </p:to>
                                    </p:set>
                                    <p:anim calcmode="lin" valueType="num">
                                      <p:cBhvr additive="base">
                                        <p:cTn id="19" dur="5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3694430" y="794832"/>
            <a:ext cx="1714500" cy="795429"/>
          </a:xfrm>
          <a:prstGeom prst="rect">
            <a:avLst/>
          </a:prstGeom>
        </p:spPr>
      </p:pic>
      <p:cxnSp>
        <p:nvCxnSpPr>
          <p:cNvPr id="10" name="Straight Connector 9"/>
          <p:cNvCxnSpPr/>
          <p:nvPr/>
        </p:nvCxnSpPr>
        <p:spPr>
          <a:xfrm>
            <a:off x="2428875" y="3100209"/>
            <a:ext cx="4319588" cy="0"/>
          </a:xfrm>
          <a:prstGeom prst="line">
            <a:avLst/>
          </a:prstGeom>
        </p:spPr>
        <p:style>
          <a:lnRef idx="2">
            <a:schemeClr val="dk1"/>
          </a:lnRef>
          <a:fillRef idx="0">
            <a:schemeClr val="dk1"/>
          </a:fillRef>
          <a:effectRef idx="1">
            <a:schemeClr val="dk1"/>
          </a:effectRef>
          <a:fontRef idx="minor">
            <a:schemeClr val="tx1"/>
          </a:fontRef>
        </p:style>
      </p:cxnSp>
      <p:sp>
        <p:nvSpPr>
          <p:cNvPr id="8" name="Subtitle 2"/>
          <p:cNvSpPr txBox="1">
            <a:spLocks/>
          </p:cNvSpPr>
          <p:nvPr/>
        </p:nvSpPr>
        <p:spPr>
          <a:xfrm>
            <a:off x="1363980" y="35814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3600" b="1" dirty="0" smtClean="0">
                <a:latin typeface="+mj-lt"/>
              </a:rPr>
              <a:t>Applied Learning Exercise</a:t>
            </a:r>
            <a:endParaRPr lang="en-US" sz="3600" b="1" dirty="0">
              <a:latin typeface="+mj-lt"/>
            </a:endParaRPr>
          </a:p>
        </p:txBody>
      </p:sp>
      <p:sp>
        <p:nvSpPr>
          <p:cNvPr id="12" name="TextBox 11"/>
          <p:cNvSpPr txBox="1"/>
          <p:nvPr/>
        </p:nvSpPr>
        <p:spPr>
          <a:xfrm>
            <a:off x="2571237" y="1838325"/>
            <a:ext cx="4045146" cy="1261884"/>
          </a:xfrm>
          <a:prstGeom prst="rect">
            <a:avLst/>
          </a:prstGeom>
          <a:noFill/>
        </p:spPr>
        <p:txBody>
          <a:bodyPr wrap="none" rtlCol="0">
            <a:spAutoFit/>
          </a:bodyPr>
          <a:lstStyle/>
          <a:p>
            <a:pPr algn="ctr"/>
            <a:r>
              <a:rPr lang="en-US" sz="2900" b="1" dirty="0" smtClean="0">
                <a:latin typeface="Calibri" pitchFamily="34" charset="0"/>
                <a:cs typeface="Helvetica" pitchFamily="34" charset="0"/>
              </a:rPr>
              <a:t>Session 1 – Lesson Two A</a:t>
            </a:r>
            <a:br>
              <a:rPr lang="en-US" sz="2900" b="1" dirty="0" smtClean="0">
                <a:latin typeface="Calibri" pitchFamily="34" charset="0"/>
                <a:cs typeface="Helvetica" pitchFamily="34" charset="0"/>
              </a:rPr>
            </a:br>
            <a:r>
              <a:rPr lang="en-US" sz="2900" b="1" dirty="0" smtClean="0">
                <a:latin typeface="Calibri" pitchFamily="34" charset="0"/>
                <a:cs typeface="Helvetica" pitchFamily="34" charset="0"/>
              </a:rPr>
              <a:t>Natural Disasters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a:bodyPr>
          <a:lstStyle/>
          <a:p>
            <a:r>
              <a:rPr lang="en-US" sz="2800" dirty="0" smtClean="0">
                <a:latin typeface="+mj-lt"/>
                <a:cs typeface="Helvetica" pitchFamily="34" charset="0"/>
              </a:rPr>
              <a:t>Natural Disasters</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After-Action Review</a:t>
            </a:r>
          </a:p>
        </p:txBody>
      </p:sp>
      <p:sp>
        <p:nvSpPr>
          <p:cNvPr id="4" name="Content Placeholder 3"/>
          <p:cNvSpPr>
            <a:spLocks noGrp="1"/>
          </p:cNvSpPr>
          <p:nvPr>
            <p:ph idx="1"/>
          </p:nvPr>
        </p:nvSpPr>
        <p:spPr/>
        <p:txBody>
          <a:bodyPr>
            <a:normAutofit/>
          </a:bodyPr>
          <a:lstStyle/>
          <a:p>
            <a:pPr marL="0" indent="0">
              <a:buFont typeface="Wingdings" pitchFamily="2" charset="2"/>
              <a:buNone/>
            </a:pPr>
            <a:r>
              <a:rPr lang="en-US" sz="2400" b="1" dirty="0" smtClean="0">
                <a:latin typeface="+mn-lt"/>
                <a:cs typeface="Helvetica" pitchFamily="34" charset="0"/>
              </a:rPr>
              <a:t>OUTCOMES</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US Deaths &gt; 100; more than 20 still missing</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Damage $29.6 B (3</a:t>
            </a:r>
            <a:r>
              <a:rPr lang="en-US" sz="2400" baseline="30000" dirty="0" smtClean="0">
                <a:latin typeface="+mn-lt"/>
                <a:cs typeface="Helvetica" pitchFamily="34" charset="0"/>
              </a:rPr>
              <a:t>rd</a:t>
            </a:r>
            <a:r>
              <a:rPr lang="en-US" sz="2400" dirty="0" smtClean="0">
                <a:latin typeface="+mn-lt"/>
                <a:cs typeface="Helvetica" pitchFamily="34" charset="0"/>
              </a:rPr>
              <a:t> most expensive in US history)</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Largest search and rescue operation in US history</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Storm surge 10-20 ft in and around Galveston, Texas</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Hurricane Ike caused 29 tornadoes across the US</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3900 buildings destroyed on just the Bolivar Peninsula</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Impact on local health and medical providers (UTMB)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3694430" y="794832"/>
            <a:ext cx="1714500" cy="795429"/>
          </a:xfrm>
          <a:prstGeom prst="rect">
            <a:avLst/>
          </a:prstGeom>
        </p:spPr>
      </p:pic>
      <p:sp>
        <p:nvSpPr>
          <p:cNvPr id="8" name="Rectangle 7"/>
          <p:cNvSpPr/>
          <p:nvPr/>
        </p:nvSpPr>
        <p:spPr>
          <a:xfrm>
            <a:off x="2545000" y="2722880"/>
            <a:ext cx="4054573" cy="1092607"/>
          </a:xfrm>
          <a:prstGeom prst="rect">
            <a:avLst/>
          </a:prstGeom>
        </p:spPr>
        <p:txBody>
          <a:bodyPr wrap="none">
            <a:spAutoFit/>
          </a:bodyPr>
          <a:lstStyle/>
          <a:p>
            <a:pPr algn="ctr"/>
            <a:r>
              <a:rPr lang="en-US" sz="6500" b="1" dirty="0" smtClean="0"/>
              <a:t>Questions?</a:t>
            </a:r>
            <a:endParaRPr lang="en-US" sz="65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algn="ctr"/>
            <a:r>
              <a:rPr lang="en-US" sz="3600" dirty="0" smtClean="0">
                <a:solidFill>
                  <a:schemeClr val="accent6">
                    <a:lumMod val="50000"/>
                  </a:schemeClr>
                </a:solidFill>
                <a:latin typeface="+mj-lt"/>
                <a:cs typeface="Helvetica" pitchFamily="34" charset="0"/>
              </a:rPr>
              <a:t>Natural Disasters Scenario</a:t>
            </a:r>
          </a:p>
        </p:txBody>
      </p:sp>
      <p:sp>
        <p:nvSpPr>
          <p:cNvPr id="15362" name="Content Placeholder 2"/>
          <p:cNvSpPr>
            <a:spLocks noGrp="1"/>
          </p:cNvSpPr>
          <p:nvPr>
            <p:ph idx="1"/>
          </p:nvPr>
        </p:nvSpPr>
        <p:spPr/>
        <p:txBody>
          <a:bodyPr>
            <a:normAutofit/>
          </a:bodyPr>
          <a:lstStyle/>
          <a:p>
            <a:pPr marL="0" indent="0" algn="ctr">
              <a:buFont typeface="Wingdings" pitchFamily="2" charset="2"/>
              <a:buNone/>
            </a:pPr>
            <a:r>
              <a:rPr lang="en-US" sz="2600" dirty="0" smtClean="0">
                <a:latin typeface="+mn-lt"/>
                <a:cs typeface="Helvetica" pitchFamily="34" charset="0"/>
              </a:rPr>
              <a:t>NWS (NOAA) update on approaching                           hurricane over the last 48 hours</a:t>
            </a:r>
          </a:p>
        </p:txBody>
      </p:sp>
      <p:pic>
        <p:nvPicPr>
          <p:cNvPr id="4" name="Content Placeholder 4" descr="Picture -Hurricane Ike 07 SEP 2008 5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819400"/>
            <a:ext cx="4343400" cy="2389188"/>
          </a:xfrm>
          <a:prstGeom prst="rect">
            <a:avLst/>
          </a:prstGeom>
          <a:ln>
            <a:noFill/>
          </a:ln>
          <a:effectLst>
            <a:outerShdw blurRad="292100" dist="139700" dir="2700000" algn="tl" rotWithShape="0">
              <a:srgbClr val="333333">
                <a:alpha val="65000"/>
              </a:srgbClr>
            </a:outerShdw>
          </a:effectLst>
          <a:extLst/>
        </p:spPr>
      </p:pic>
      <p:pic>
        <p:nvPicPr>
          <p:cNvPr id="5" name="Picture 5" descr="Picture- H Ike 5-Day 09SEP2008 0500.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2819400"/>
            <a:ext cx="2895600" cy="23352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95226115"/>
              </p:ext>
            </p:extLst>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7411" name="TextBox 1"/>
          <p:cNvSpPr txBox="1">
            <a:spLocks noChangeArrowheads="1"/>
          </p:cNvSpPr>
          <p:nvPr/>
        </p:nvSpPr>
        <p:spPr bwMode="auto">
          <a:xfrm rot="-652532">
            <a:off x="922882" y="5156009"/>
            <a:ext cx="8031301"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a:t>
            </a:r>
            <a:r>
              <a:rPr lang="en-US" sz="2800" dirty="0" smtClean="0"/>
              <a:t>™</a:t>
            </a:r>
            <a:r>
              <a:rPr lang="en-US" sz="2800" b="1" dirty="0" smtClean="0">
                <a:latin typeface="Calibri" pitchFamily="34" charset="0"/>
              </a:rPr>
              <a:t>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381000"/>
            <a:ext cx="4267200" cy="32004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pPr algn="ctr"/>
            <a:r>
              <a:rPr lang="en-US" sz="2800" dirty="0" smtClean="0">
                <a:latin typeface="+mj-lt"/>
                <a:cs typeface="Helvetica" pitchFamily="34" charset="0"/>
              </a:rPr>
              <a:t>PRE-DISASTER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Planning and Practice</a:t>
            </a:r>
          </a:p>
        </p:txBody>
      </p:sp>
      <p:sp>
        <p:nvSpPr>
          <p:cNvPr id="19458" name="Content Placeholder 2"/>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Would your current plan provide you with clear instructions and action steps?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Have you practiced drills and exercises implementing such instructions and action steps?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about your personal and family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algn="ctr"/>
            <a:r>
              <a:rPr lang="en-US" sz="2800" dirty="0" smtClean="0">
                <a:latin typeface="+mj-lt"/>
                <a:cs typeface="Helvetica" pitchFamily="34" charset="0"/>
              </a:rPr>
              <a:t>PRE-DISASTER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Resilience </a:t>
            </a:r>
          </a:p>
        </p:txBody>
      </p:sp>
      <p:sp>
        <p:nvSpPr>
          <p:cNvPr id="21506" name="Content Placeholder 2"/>
          <p:cNvSpPr>
            <a:spLocks noGrp="1"/>
          </p:cNvSpPr>
          <p:nvPr>
            <p:ph idx="1"/>
          </p:nvPr>
        </p:nvSpPr>
        <p:spPr/>
        <p:txBody>
          <a:bodyPr/>
          <a:lstStyle/>
          <a:p>
            <a:pPr marL="457200" indent="-457200">
              <a:lnSpc>
                <a:spcPct val="114000"/>
              </a:lnSpc>
              <a:spcBef>
                <a:spcPts val="1400"/>
              </a:spcBef>
              <a:buSzPct val="85000"/>
              <a:buFont typeface="Wingdings" pitchFamily="2" charset="2"/>
              <a:buChar char="§"/>
            </a:pPr>
            <a:r>
              <a:rPr lang="en-US" sz="2600" dirty="0">
                <a:latin typeface="+mn-lt"/>
                <a:cs typeface="Helvetica" pitchFamily="34" charset="0"/>
              </a:rPr>
              <a:t>W</a:t>
            </a:r>
            <a:r>
              <a:rPr lang="en-US" sz="2600" dirty="0" smtClean="0">
                <a:latin typeface="+mn-lt"/>
                <a:cs typeface="Helvetica" pitchFamily="34" charset="0"/>
              </a:rPr>
              <a:t>hat could have been done to foster resilience prior to this storm?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Ability of individuals and communities to adapt and overcome adversity due to disaster</a:t>
            </a: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algn="ctr"/>
            <a:r>
              <a:rPr lang="en-US" sz="2800" dirty="0" smtClean="0">
                <a:latin typeface="+mj-lt"/>
                <a:cs typeface="Helvetica" pitchFamily="34" charset="0"/>
              </a:rPr>
              <a:t>PRE-DISASTER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Education and Training</a:t>
            </a:r>
          </a:p>
        </p:txBody>
      </p:sp>
      <p:sp>
        <p:nvSpPr>
          <p:cNvPr id="23554" name="Content Placeholder 2"/>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Are health and medical providers in your area ready to manage such an approaching disaster?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“just-in-time” educational and training actions could be considered?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a:latin typeface="+mj-lt"/>
              </a:rPr>
              <a:t>Natural </a:t>
            </a:r>
            <a:r>
              <a:rPr lang="en-US" sz="2800" dirty="0" smtClean="0">
                <a:latin typeface="+mj-lt"/>
              </a:rPr>
              <a:t>Disaster Scenario</a:t>
            </a:r>
            <a:r>
              <a:rPr lang="en-US" sz="2800" dirty="0">
                <a:solidFill>
                  <a:schemeClr val="accent6">
                    <a:lumMod val="50000"/>
                  </a:schemeClr>
                </a:solidFill>
                <a:latin typeface="+mj-lt"/>
              </a:rPr>
              <a:t/>
            </a:r>
            <a:br>
              <a:rPr lang="en-US" sz="2800" dirty="0">
                <a:solidFill>
                  <a:schemeClr val="accent6">
                    <a:lumMod val="50000"/>
                  </a:schemeClr>
                </a:solidFill>
                <a:latin typeface="+mj-lt"/>
              </a:rPr>
            </a:br>
            <a:r>
              <a:rPr lang="en-US" sz="2800" dirty="0" smtClean="0">
                <a:solidFill>
                  <a:schemeClr val="accent6">
                    <a:lumMod val="50000"/>
                  </a:schemeClr>
                </a:solidFill>
                <a:latin typeface="+mj-lt"/>
              </a:rPr>
              <a:t>UPDATE</a:t>
            </a:r>
            <a:endParaRPr lang="en-US" sz="2800" dirty="0">
              <a:solidFill>
                <a:schemeClr val="accent6">
                  <a:lumMod val="50000"/>
                </a:schemeClr>
              </a:solidFill>
              <a:effectLst>
                <a:outerShdw blurRad="38100" dist="38100" dir="2700000" algn="tl">
                  <a:srgbClr val="FFFFFF"/>
                </a:outerShdw>
              </a:effectLst>
              <a:latin typeface="+mj-lt"/>
              <a:ea typeface="Arial" charset="0"/>
            </a:endParaRPr>
          </a:p>
        </p:txBody>
      </p:sp>
      <p:sp>
        <p:nvSpPr>
          <p:cNvPr id="8" name="Content Placeholder 7"/>
          <p:cNvSpPr>
            <a:spLocks noGrp="1"/>
          </p:cNvSpPr>
          <p:nvPr>
            <p:ph idx="1"/>
          </p:nvPr>
        </p:nvSpPr>
        <p:spPr>
          <a:xfrm>
            <a:off x="457200" y="1447800"/>
            <a:ext cx="8229600" cy="4525963"/>
          </a:xfrm>
        </p:spPr>
        <p:txBody>
          <a:bodyPr>
            <a:normAutofit/>
          </a:bodyPr>
          <a:lstStyle/>
          <a:p>
            <a:pPr algn="ctr">
              <a:lnSpc>
                <a:spcPct val="114000"/>
              </a:lnSpc>
              <a:buFont typeface="Wingdings" pitchFamily="2" charset="2"/>
              <a:buNone/>
            </a:pPr>
            <a:r>
              <a:rPr lang="en-US" sz="2400" b="1" dirty="0" smtClean="0">
                <a:latin typeface="+mn-lt"/>
                <a:cs typeface="Helvetica" pitchFamily="34" charset="0"/>
              </a:rPr>
              <a:t>SITREP, 0208 Hours, September 13, 2008:</a:t>
            </a:r>
          </a:p>
          <a:p>
            <a:pPr algn="ctr">
              <a:lnSpc>
                <a:spcPct val="114000"/>
              </a:lnSpc>
              <a:spcBef>
                <a:spcPct val="0"/>
              </a:spcBef>
              <a:buFont typeface="Wingdings" pitchFamily="2" charset="2"/>
              <a:buNone/>
            </a:pPr>
            <a:r>
              <a:rPr lang="en-US" sz="2400" dirty="0" smtClean="0">
                <a:latin typeface="+mn-lt"/>
                <a:cs typeface="Helvetica" pitchFamily="34" charset="0"/>
              </a:rPr>
              <a:t>Landfall Hurricane Ike, Galveston Island, Texas </a:t>
            </a:r>
          </a:p>
          <a:p>
            <a:pPr algn="ctr">
              <a:lnSpc>
                <a:spcPct val="114000"/>
              </a:lnSpc>
              <a:spcBef>
                <a:spcPct val="0"/>
              </a:spcBef>
              <a:buFont typeface="Wingdings" pitchFamily="2" charset="2"/>
              <a:buNone/>
            </a:pPr>
            <a:r>
              <a:rPr lang="en-US" sz="2400" dirty="0" smtClean="0">
                <a:latin typeface="+mn-lt"/>
                <a:cs typeface="Helvetica" pitchFamily="34" charset="0"/>
              </a:rPr>
              <a:t>Category 2 with winds of 110 mph</a:t>
            </a:r>
          </a:p>
          <a:p>
            <a:pPr algn="ctr">
              <a:lnSpc>
                <a:spcPct val="114000"/>
              </a:lnSpc>
              <a:spcBef>
                <a:spcPct val="0"/>
              </a:spcBef>
              <a:buFont typeface="Wingdings" pitchFamily="2" charset="2"/>
              <a:buNone/>
            </a:pPr>
            <a:r>
              <a:rPr lang="en-US" sz="2400" dirty="0" smtClean="0">
                <a:latin typeface="+mn-lt"/>
                <a:cs typeface="Helvetica" pitchFamily="34" charset="0"/>
              </a:rPr>
              <a:t>Hurricane-force winds exceeding 120 miles wide</a:t>
            </a:r>
          </a:p>
          <a:p>
            <a:pPr algn="ctr">
              <a:lnSpc>
                <a:spcPct val="114000"/>
              </a:lnSpc>
              <a:spcBef>
                <a:spcPct val="0"/>
              </a:spcBef>
              <a:buFont typeface="Wingdings" pitchFamily="2" charset="2"/>
              <a:buNone/>
            </a:pPr>
            <a:r>
              <a:rPr lang="en-US" sz="2400" dirty="0" smtClean="0">
                <a:latin typeface="+mn-lt"/>
                <a:cs typeface="Helvetica" pitchFamily="34" charset="0"/>
              </a:rPr>
              <a:t>Tropical-force winds exceeding 275 miles wide</a:t>
            </a:r>
          </a:p>
          <a:p>
            <a:pPr>
              <a:buFont typeface="Wingdings" pitchFamily="2" charset="2"/>
              <a:buNone/>
            </a:pPr>
            <a:endParaRPr lang="en-US" dirty="0" smtClean="0">
              <a:cs typeface="Helvetica" pitchFamily="34" charset="0"/>
            </a:endParaRPr>
          </a:p>
        </p:txBody>
      </p:sp>
      <p:sp>
        <p:nvSpPr>
          <p:cNvPr id="25603"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AD42FE1-87FB-4565-93BA-9B47745ECF2D}" type="slidenum">
              <a:rPr lang="en-US" sz="1400">
                <a:solidFill>
                  <a:schemeClr val="bg1"/>
                </a:solidFill>
                <a:latin typeface="Arial" charset="0"/>
                <a:ea typeface="ＭＳ Ｐゴシック" pitchFamily="34" charset="-128"/>
                <a:cs typeface="Arial" charset="0"/>
              </a:rPr>
              <a:pPr fontAlgn="base">
                <a:spcBef>
                  <a:spcPct val="0"/>
                </a:spcBef>
                <a:spcAft>
                  <a:spcPct val="0"/>
                </a:spcAft>
              </a:pPr>
              <a:t>8</a:t>
            </a:fld>
            <a:endParaRPr lang="en-US" sz="1400" dirty="0">
              <a:solidFill>
                <a:schemeClr val="bg1"/>
              </a:solidFill>
              <a:latin typeface="Arial" charset="0"/>
              <a:ea typeface="ＭＳ Ｐゴシック" pitchFamily="34" charset="-128"/>
              <a:cs typeface="Arial" charset="0"/>
            </a:endParaRPr>
          </a:p>
        </p:txBody>
      </p:sp>
      <p:pic>
        <p:nvPicPr>
          <p:cNvPr id="21508" name="Picture 6" descr="IMG_226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810000"/>
            <a:ext cx="2540000" cy="1905000"/>
          </a:xfrm>
          <a:prstGeom prst="rect">
            <a:avLst/>
          </a:prstGeom>
          <a:ln>
            <a:noFill/>
          </a:ln>
          <a:effectLst>
            <a:outerShdw blurRad="292100" dist="139700" dir="2700000" algn="tl" rotWithShape="0">
              <a:srgbClr val="333333">
                <a:alpha val="65000"/>
              </a:srgbClr>
            </a:outerShdw>
          </a:effectLst>
          <a:extLst/>
        </p:spPr>
      </p:pic>
      <p:pic>
        <p:nvPicPr>
          <p:cNvPr id="21509" name="Picture 7" descr="IMG_228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3810000"/>
            <a:ext cx="2590800" cy="1943100"/>
          </a:xfrm>
          <a:prstGeom prst="rect">
            <a:avLst/>
          </a:prstGeom>
          <a:ln>
            <a:noFill/>
          </a:ln>
          <a:effectLst>
            <a:outerShdw blurRad="292100" dist="139700" dir="2700000" algn="tl" rotWithShape="0">
              <a:srgbClr val="333333">
                <a:alpha val="65000"/>
              </a:srgbClr>
            </a:outerShdw>
          </a:effectLst>
          <a:extLst/>
        </p:spPr>
      </p:pic>
      <p:pic>
        <p:nvPicPr>
          <p:cNvPr id="21512" name="Picture 15" descr="IMG_242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3810000"/>
            <a:ext cx="2540000" cy="1905000"/>
          </a:xfrm>
          <a:prstGeom prst="rect">
            <a:avLst/>
          </a:prstGeom>
          <a:ln>
            <a:noFill/>
          </a:ln>
          <a:effectLst>
            <a:outerShdw blurRad="292100" dist="139700" dir="2700000" algn="tl" rotWithShape="0">
              <a:srgbClr val="333333">
                <a:alpha val="65000"/>
              </a:srgbClr>
            </a:outerShdw>
          </a:effectLst>
          <a:extLst/>
        </p:spPr>
      </p:pic>
      <p:sp>
        <p:nvSpPr>
          <p:cNvPr id="9" name="TextBox 8"/>
          <p:cNvSpPr txBox="1"/>
          <p:nvPr/>
        </p:nvSpPr>
        <p:spPr>
          <a:xfrm>
            <a:off x="381000" y="5715000"/>
            <a:ext cx="2286000" cy="261610"/>
          </a:xfrm>
          <a:prstGeom prst="rect">
            <a:avLst/>
          </a:prstGeom>
          <a:noFill/>
        </p:spPr>
        <p:txBody>
          <a:bodyPr wrap="square" rtlCol="0">
            <a:spAutoFit/>
          </a:bodyPr>
          <a:lstStyle/>
          <a:p>
            <a:r>
              <a:rPr lang="en-US" sz="1100" b="1" dirty="0" smtClean="0"/>
              <a:t>Ray E. Swienton, MD</a:t>
            </a:r>
            <a:endParaRPr lang="en-US" sz="11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a:bodyPr>
          <a:lstStyle/>
          <a:p>
            <a:pPr algn="ctr"/>
            <a:r>
              <a:rPr lang="en-US" sz="2800" dirty="0" smtClean="0">
                <a:latin typeface="+mn-lt"/>
                <a:cs typeface="Helvetica" pitchFamily="34" charset="0"/>
              </a:rPr>
              <a:t>The DISASTER Paradigm</a:t>
            </a:r>
            <a:r>
              <a:rPr lang="en-US" sz="2800" dirty="0" smtClean="0">
                <a:latin typeface="+mn-lt"/>
              </a:rPr>
              <a:t>™</a:t>
            </a:r>
            <a:r>
              <a:rPr lang="en-US" sz="2800" dirty="0" smtClean="0">
                <a:latin typeface="+mn-lt"/>
                <a:cs typeface="Helvetica" pitchFamily="34" charset="0"/>
              </a:rPr>
              <a:t/>
            </a:r>
            <a:br>
              <a:rPr lang="en-US" sz="2800" dirty="0" smtClean="0">
                <a:latin typeface="+mn-lt"/>
                <a:cs typeface="Helvetica" pitchFamily="34" charset="0"/>
              </a:rPr>
            </a:br>
            <a:r>
              <a:rPr lang="en-US" sz="2800" dirty="0" smtClean="0">
                <a:solidFill>
                  <a:schemeClr val="accent6">
                    <a:lumMod val="50000"/>
                  </a:schemeClr>
                </a:solidFill>
                <a:latin typeface="+mn-lt"/>
                <a:cs typeface="Helvetica" pitchFamily="34" charset="0"/>
              </a:rPr>
              <a:t>Detection</a:t>
            </a: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800"/>
              </a:spcBef>
              <a:spcAft>
                <a:spcPts val="0"/>
              </a:spcAft>
              <a:buSzPct val="85000"/>
              <a:buFont typeface="Wingdings" pitchFamily="2" charset="2"/>
              <a:buChar char="§"/>
              <a:defRPr/>
            </a:pPr>
            <a:r>
              <a:rPr lang="en-US" sz="2600" dirty="0" smtClean="0">
                <a:latin typeface="+mn-lt"/>
              </a:rPr>
              <a:t>How would you gain early situational awareness immediately following landfall?</a:t>
            </a:r>
          </a:p>
          <a:p>
            <a:pPr marL="914400" lvl="1" indent="-457200" fontAlgn="auto">
              <a:lnSpc>
                <a:spcPct val="114000"/>
              </a:lnSpc>
              <a:spcBef>
                <a:spcPts val="800"/>
              </a:spcBef>
              <a:spcAft>
                <a:spcPts val="0"/>
              </a:spcAft>
              <a:buSzPct val="85000"/>
              <a:buFont typeface="Arial"/>
              <a:buChar char="–"/>
              <a:defRPr/>
            </a:pPr>
            <a:r>
              <a:rPr lang="en-US" sz="2600" dirty="0" smtClean="0">
                <a:solidFill>
                  <a:prstClr val="black"/>
                </a:solidFill>
                <a:latin typeface="+mn-lt"/>
              </a:rPr>
              <a:t>Is </a:t>
            </a:r>
            <a:r>
              <a:rPr lang="en-US" sz="2600" dirty="0">
                <a:solidFill>
                  <a:prstClr val="black"/>
                </a:solidFill>
                <a:latin typeface="+mn-lt"/>
              </a:rPr>
              <a:t>a disaster present?</a:t>
            </a:r>
          </a:p>
          <a:p>
            <a:pPr marL="914400" lvl="1" indent="-457200" fontAlgn="auto">
              <a:lnSpc>
                <a:spcPct val="114000"/>
              </a:lnSpc>
              <a:spcBef>
                <a:spcPts val="800"/>
              </a:spcBef>
              <a:spcAft>
                <a:spcPts val="0"/>
              </a:spcAft>
              <a:buSzPct val="85000"/>
              <a:buFont typeface="Arial"/>
              <a:buChar char="–"/>
              <a:defRPr/>
            </a:pPr>
            <a:r>
              <a:rPr lang="en-US" sz="2600" dirty="0">
                <a:solidFill>
                  <a:prstClr val="black"/>
                </a:solidFill>
                <a:latin typeface="+mn-lt"/>
              </a:rPr>
              <a:t>What has happened?</a:t>
            </a:r>
          </a:p>
          <a:p>
            <a:pPr marL="914400" lvl="1" indent="-457200" fontAlgn="auto">
              <a:lnSpc>
                <a:spcPct val="114000"/>
              </a:lnSpc>
              <a:spcBef>
                <a:spcPts val="800"/>
              </a:spcBef>
              <a:spcAft>
                <a:spcPts val="0"/>
              </a:spcAft>
              <a:buSzPct val="85000"/>
              <a:buFont typeface="Arial"/>
              <a:buChar char="–"/>
              <a:defRPr/>
            </a:pPr>
            <a:r>
              <a:rPr lang="en-US" sz="2600" dirty="0">
                <a:solidFill>
                  <a:prstClr val="black"/>
                </a:solidFill>
                <a:latin typeface="+mn-lt"/>
              </a:rPr>
              <a:t>What is needed now?</a:t>
            </a:r>
          </a:p>
          <a:p>
            <a:pPr marL="914400" lvl="1" indent="-457200" fontAlgn="auto">
              <a:lnSpc>
                <a:spcPct val="114000"/>
              </a:lnSpc>
              <a:spcBef>
                <a:spcPts val="800"/>
              </a:spcBef>
              <a:spcAft>
                <a:spcPts val="0"/>
              </a:spcAft>
              <a:buSzPct val="85000"/>
              <a:buFont typeface="Arial"/>
              <a:buChar char="–"/>
              <a:defRPr/>
            </a:pPr>
            <a:r>
              <a:rPr lang="en-US" sz="2600" dirty="0">
                <a:solidFill>
                  <a:prstClr val="black"/>
                </a:solidFill>
                <a:latin typeface="+mn-lt"/>
              </a:rPr>
              <a:t>Who should I call?</a:t>
            </a:r>
          </a:p>
          <a:p>
            <a:pPr marL="342900" lvl="1" indent="-342900" fontAlgn="auto">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5342</Words>
  <Application>Microsoft Office PowerPoint</Application>
  <PresentationFormat>On-screen Show (4:3)</PresentationFormat>
  <Paragraphs>409</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Helvetica</vt:lpstr>
      <vt:lpstr>Wingdings</vt:lpstr>
      <vt:lpstr>ADLS body</vt:lpstr>
      <vt:lpstr>PowerPoint Presentation</vt:lpstr>
      <vt:lpstr>PowerPoint Presentation</vt:lpstr>
      <vt:lpstr>Natural Disasters Scenario</vt:lpstr>
      <vt:lpstr>PowerPoint Presentation</vt:lpstr>
      <vt:lpstr>PRE-DISASTER Paradigm™ Planning and Practice</vt:lpstr>
      <vt:lpstr>PRE-DISASTER Paradigm™ Resilience </vt:lpstr>
      <vt:lpstr>PRE-DISASTER Paradigm™ Education and Training</vt:lpstr>
      <vt:lpstr>Natural Disaster Scenario UPDATE</vt:lpstr>
      <vt:lpstr>The DISASTER Paradigm™ Detection</vt:lpstr>
      <vt:lpstr>Natural Disasters Scenario UPDATE </vt:lpstr>
      <vt:lpstr>The DISASTER Paradigm™ Incident Management</vt:lpstr>
      <vt:lpstr>Natural Disaster Scenario UPDATE</vt:lpstr>
      <vt:lpstr>The DISASTER Paradigm™ Safety and Security</vt:lpstr>
      <vt:lpstr>The DISASTER Paradigm™  Assess Hazards</vt:lpstr>
      <vt:lpstr>The DISASTER Paradigm™   Support</vt:lpstr>
      <vt:lpstr>Natural Disaster Scenario  UPDATE </vt:lpstr>
      <vt:lpstr>The DISASTER Paradigm™  Triage and Treatment</vt:lpstr>
      <vt:lpstr>The DISASTER Paradigm™  Evacuation</vt:lpstr>
      <vt:lpstr>The DISASTER Paradigm™  Recovery</vt:lpstr>
      <vt:lpstr>Natural Disasters After-Action Review</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Hunt, Christine  C.</cp:lastModifiedBy>
  <cp:revision>46</cp:revision>
  <dcterms:created xsi:type="dcterms:W3CDTF">2010-03-22T20:35:52Z</dcterms:created>
  <dcterms:modified xsi:type="dcterms:W3CDTF">2017-04-05T16:27:52Z</dcterms:modified>
</cp:coreProperties>
</file>