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4"/>
  </p:notesMasterIdLst>
  <p:sldIdLst>
    <p:sldId id="263" r:id="rId2"/>
    <p:sldId id="264" r:id="rId3"/>
    <p:sldId id="257" r:id="rId4"/>
    <p:sldId id="260" r:id="rId5"/>
    <p:sldId id="265" r:id="rId6"/>
    <p:sldId id="262" r:id="rId7"/>
    <p:sldId id="266" r:id="rId8"/>
    <p:sldId id="270" r:id="rId9"/>
    <p:sldId id="267" r:id="rId10"/>
    <p:sldId id="268" r:id="rId11"/>
    <p:sldId id="269" r:id="rId12"/>
    <p:sldId id="272" r:id="rId13"/>
    <p:sldId id="271" r:id="rId14"/>
    <p:sldId id="273" r:id="rId15"/>
    <p:sldId id="274" r:id="rId16"/>
    <p:sldId id="279" r:id="rId17"/>
    <p:sldId id="275" r:id="rId18"/>
    <p:sldId id="276" r:id="rId19"/>
    <p:sldId id="278" r:id="rId20"/>
    <p:sldId id="283" r:id="rId21"/>
    <p:sldId id="277" r:id="rId22"/>
    <p:sldId id="280" r:id="rId23"/>
    <p:sldId id="285" r:id="rId24"/>
    <p:sldId id="281" r:id="rId25"/>
    <p:sldId id="282" r:id="rId26"/>
    <p:sldId id="284" r:id="rId27"/>
    <p:sldId id="286" r:id="rId28"/>
    <p:sldId id="287" r:id="rId29"/>
    <p:sldId id="288" r:id="rId30"/>
    <p:sldId id="292" r:id="rId31"/>
    <p:sldId id="289" r:id="rId32"/>
    <p:sldId id="29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86062" autoAdjust="0"/>
  </p:normalViewPr>
  <p:slideViewPr>
    <p:cSldViewPr snapToGrid="0" snapToObjects="1">
      <p:cViewPr varScale="1">
        <p:scale>
          <a:sx n="49" d="100"/>
          <a:sy n="49" d="100"/>
        </p:scale>
        <p:origin x="1406" y="48"/>
      </p:cViewPr>
      <p:guideLst>
        <p:guide orient="horz" pos="2160"/>
        <p:guide pos="2880"/>
      </p:guideLst>
    </p:cSldViewPr>
  </p:slideViewPr>
  <p:outlineViewPr>
    <p:cViewPr>
      <p:scale>
        <a:sx n="33" d="100"/>
        <a:sy n="33" d="100"/>
      </p:scale>
      <p:origin x="0" y="19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DB539D-46C4-4A47-AC67-AF8643DE21EC}" type="doc">
      <dgm:prSet loTypeId="urn:microsoft.com/office/officeart/2005/8/layout/matrix2" loCatId="matrix" qsTypeId="urn:microsoft.com/office/officeart/2005/8/quickstyle/simple1#2" qsCatId="simple" csTypeId="urn:microsoft.com/office/officeart/2005/8/colors/accent6_2" csCatId="accent6" phldr="1"/>
      <dgm:spPr/>
      <dgm:t>
        <a:bodyPr/>
        <a:lstStyle/>
        <a:p>
          <a:endParaRPr lang="en-US"/>
        </a:p>
      </dgm:t>
    </dgm:pt>
    <dgm:pt modelId="{01EDADD5-97AE-44BF-B19E-ED05C3F74F76}">
      <dgm:prSet phldrT="[Text]" custT="1"/>
      <dgm:spPr/>
      <dgm:t>
        <a:bodyPr/>
        <a:lstStyle/>
        <a:p>
          <a:r>
            <a:rPr lang="en-US" sz="1900" b="1" dirty="0" smtClean="0"/>
            <a:t>Ingestion</a:t>
          </a:r>
          <a:endParaRPr lang="en-US" sz="1900" b="1" dirty="0"/>
        </a:p>
      </dgm:t>
    </dgm:pt>
    <dgm:pt modelId="{F0F50B6B-0465-46D6-BD62-ED3519C697AA}" type="parTrans" cxnId="{2B18751D-F500-4B05-8C85-9F644968BDF5}">
      <dgm:prSet/>
      <dgm:spPr/>
      <dgm:t>
        <a:bodyPr/>
        <a:lstStyle/>
        <a:p>
          <a:endParaRPr lang="en-US" sz="1900">
            <a:solidFill>
              <a:schemeClr val="accent6">
                <a:lumMod val="50000"/>
              </a:schemeClr>
            </a:solidFill>
          </a:endParaRPr>
        </a:p>
      </dgm:t>
    </dgm:pt>
    <dgm:pt modelId="{B5CF54EF-5BE6-4340-851D-BAC29951D567}" type="sibTrans" cxnId="{2B18751D-F500-4B05-8C85-9F644968BDF5}">
      <dgm:prSet/>
      <dgm:spPr/>
      <dgm:t>
        <a:bodyPr/>
        <a:lstStyle/>
        <a:p>
          <a:endParaRPr lang="en-US" sz="1900">
            <a:solidFill>
              <a:schemeClr val="accent6">
                <a:lumMod val="50000"/>
              </a:schemeClr>
            </a:solidFill>
          </a:endParaRPr>
        </a:p>
      </dgm:t>
    </dgm:pt>
    <dgm:pt modelId="{F1E03726-0D8F-41C5-8D8F-F60E5CC016F9}">
      <dgm:prSet phldrT="[Text]" custT="1"/>
      <dgm:spPr/>
      <dgm:t>
        <a:bodyPr/>
        <a:lstStyle/>
        <a:p>
          <a:r>
            <a:rPr lang="en-US" sz="1900" b="1" dirty="0" smtClean="0"/>
            <a:t>Inhalation</a:t>
          </a:r>
          <a:endParaRPr lang="en-US" sz="1900" b="1" dirty="0"/>
        </a:p>
      </dgm:t>
    </dgm:pt>
    <dgm:pt modelId="{0CE4C13D-6BBE-4844-83E5-31DF38FC364D}" type="parTrans" cxnId="{A95459CE-6C8C-4BF5-A872-7B7A2D69FC58}">
      <dgm:prSet/>
      <dgm:spPr/>
      <dgm:t>
        <a:bodyPr/>
        <a:lstStyle/>
        <a:p>
          <a:endParaRPr lang="en-US" sz="1900">
            <a:solidFill>
              <a:schemeClr val="accent6">
                <a:lumMod val="50000"/>
              </a:schemeClr>
            </a:solidFill>
          </a:endParaRPr>
        </a:p>
      </dgm:t>
    </dgm:pt>
    <dgm:pt modelId="{593B6DCD-0982-44A3-8767-6ABEEEBD019F}" type="sibTrans" cxnId="{A95459CE-6C8C-4BF5-A872-7B7A2D69FC58}">
      <dgm:prSet/>
      <dgm:spPr/>
      <dgm:t>
        <a:bodyPr/>
        <a:lstStyle/>
        <a:p>
          <a:endParaRPr lang="en-US" sz="1900">
            <a:solidFill>
              <a:schemeClr val="accent6">
                <a:lumMod val="50000"/>
              </a:schemeClr>
            </a:solidFill>
          </a:endParaRPr>
        </a:p>
      </dgm:t>
    </dgm:pt>
    <dgm:pt modelId="{4C860359-DE04-4A6C-AF64-C9A33F51F6D6}">
      <dgm:prSet phldrT="[Text]" custT="1"/>
      <dgm:spPr/>
      <dgm:t>
        <a:bodyPr/>
        <a:lstStyle/>
        <a:p>
          <a:r>
            <a:rPr lang="en-US" sz="1900" b="1" dirty="0" smtClean="0"/>
            <a:t>Injection</a:t>
          </a:r>
          <a:endParaRPr lang="en-US" sz="1900" b="1" dirty="0"/>
        </a:p>
      </dgm:t>
    </dgm:pt>
    <dgm:pt modelId="{449443A2-F2AD-4BCE-A960-8E20B35FC5F2}" type="parTrans" cxnId="{FFA74153-1B15-48DE-94F7-8F14DFD1CAEC}">
      <dgm:prSet/>
      <dgm:spPr/>
      <dgm:t>
        <a:bodyPr/>
        <a:lstStyle/>
        <a:p>
          <a:endParaRPr lang="en-US" sz="1900">
            <a:solidFill>
              <a:schemeClr val="accent6">
                <a:lumMod val="50000"/>
              </a:schemeClr>
            </a:solidFill>
          </a:endParaRPr>
        </a:p>
      </dgm:t>
    </dgm:pt>
    <dgm:pt modelId="{388917B2-1A06-4D34-B487-92BC7A1C4E78}" type="sibTrans" cxnId="{FFA74153-1B15-48DE-94F7-8F14DFD1CAEC}">
      <dgm:prSet/>
      <dgm:spPr/>
      <dgm:t>
        <a:bodyPr/>
        <a:lstStyle/>
        <a:p>
          <a:endParaRPr lang="en-US" sz="1900">
            <a:solidFill>
              <a:schemeClr val="accent6">
                <a:lumMod val="50000"/>
              </a:schemeClr>
            </a:solidFill>
          </a:endParaRPr>
        </a:p>
      </dgm:t>
    </dgm:pt>
    <dgm:pt modelId="{1ED1A5A3-7934-468B-8A7F-E5D1CDCCE2FC}">
      <dgm:prSet phldrT="[Text]" custT="1"/>
      <dgm:spPr/>
      <dgm:t>
        <a:bodyPr/>
        <a:lstStyle/>
        <a:p>
          <a:r>
            <a:rPr lang="en-US" sz="1900" b="1" dirty="0" smtClean="0"/>
            <a:t>Absorption</a:t>
          </a:r>
          <a:endParaRPr lang="en-US" sz="1900" b="1" dirty="0"/>
        </a:p>
      </dgm:t>
    </dgm:pt>
    <dgm:pt modelId="{1AA6C98E-C021-4240-B292-C3BF5DC19F8B}" type="parTrans" cxnId="{2671A0FD-70A6-4B60-B5FE-8CFAEBD492E0}">
      <dgm:prSet/>
      <dgm:spPr/>
      <dgm:t>
        <a:bodyPr/>
        <a:lstStyle/>
        <a:p>
          <a:endParaRPr lang="en-US" sz="1900">
            <a:solidFill>
              <a:schemeClr val="accent6">
                <a:lumMod val="50000"/>
              </a:schemeClr>
            </a:solidFill>
          </a:endParaRPr>
        </a:p>
      </dgm:t>
    </dgm:pt>
    <dgm:pt modelId="{172644EE-B064-405F-9DCA-955F3F7F7E29}" type="sibTrans" cxnId="{2671A0FD-70A6-4B60-B5FE-8CFAEBD492E0}">
      <dgm:prSet/>
      <dgm:spPr/>
      <dgm:t>
        <a:bodyPr/>
        <a:lstStyle/>
        <a:p>
          <a:endParaRPr lang="en-US" sz="1900">
            <a:solidFill>
              <a:schemeClr val="accent6">
                <a:lumMod val="50000"/>
              </a:schemeClr>
            </a:solidFill>
          </a:endParaRPr>
        </a:p>
      </dgm:t>
    </dgm:pt>
    <dgm:pt modelId="{B2EEAC27-1747-4B78-8157-78177675E412}" type="pres">
      <dgm:prSet presAssocID="{4DDB539D-46C4-4A47-AC67-AF8643DE21EC}" presName="matrix" presStyleCnt="0">
        <dgm:presLayoutVars>
          <dgm:chMax val="1"/>
          <dgm:dir/>
          <dgm:resizeHandles val="exact"/>
        </dgm:presLayoutVars>
      </dgm:prSet>
      <dgm:spPr/>
      <dgm:t>
        <a:bodyPr/>
        <a:lstStyle/>
        <a:p>
          <a:endParaRPr lang="en-US"/>
        </a:p>
      </dgm:t>
    </dgm:pt>
    <dgm:pt modelId="{1E710F5F-2F88-46B2-94E7-30D1DE272EB4}" type="pres">
      <dgm:prSet presAssocID="{4DDB539D-46C4-4A47-AC67-AF8643DE21EC}" presName="axisShape" presStyleLbl="bgShp" presStyleIdx="0" presStyleCnt="1"/>
      <dgm:spPr/>
    </dgm:pt>
    <dgm:pt modelId="{53F1F27F-13C3-4A0A-9522-DEDA6BC5863E}" type="pres">
      <dgm:prSet presAssocID="{4DDB539D-46C4-4A47-AC67-AF8643DE21EC}" presName="rect1" presStyleLbl="node1" presStyleIdx="0" presStyleCnt="4">
        <dgm:presLayoutVars>
          <dgm:chMax val="0"/>
          <dgm:chPref val="0"/>
          <dgm:bulletEnabled val="1"/>
        </dgm:presLayoutVars>
      </dgm:prSet>
      <dgm:spPr>
        <a:prstGeom prst="rect">
          <a:avLst/>
        </a:prstGeom>
      </dgm:spPr>
      <dgm:t>
        <a:bodyPr/>
        <a:lstStyle/>
        <a:p>
          <a:endParaRPr lang="en-US"/>
        </a:p>
      </dgm:t>
    </dgm:pt>
    <dgm:pt modelId="{72A1A851-57C1-431D-A0A0-56B0B6F908B4}" type="pres">
      <dgm:prSet presAssocID="{4DDB539D-46C4-4A47-AC67-AF8643DE21EC}" presName="rect2" presStyleLbl="node1" presStyleIdx="1" presStyleCnt="4">
        <dgm:presLayoutVars>
          <dgm:chMax val="0"/>
          <dgm:chPref val="0"/>
          <dgm:bulletEnabled val="1"/>
        </dgm:presLayoutVars>
      </dgm:prSet>
      <dgm:spPr>
        <a:prstGeom prst="rect">
          <a:avLst/>
        </a:prstGeom>
      </dgm:spPr>
      <dgm:t>
        <a:bodyPr/>
        <a:lstStyle/>
        <a:p>
          <a:endParaRPr lang="en-US"/>
        </a:p>
      </dgm:t>
    </dgm:pt>
    <dgm:pt modelId="{8ACC09CE-6426-4B00-BE6D-DAE624910541}" type="pres">
      <dgm:prSet presAssocID="{4DDB539D-46C4-4A47-AC67-AF8643DE21EC}" presName="rect3" presStyleLbl="node1" presStyleIdx="2" presStyleCnt="4">
        <dgm:presLayoutVars>
          <dgm:chMax val="0"/>
          <dgm:chPref val="0"/>
          <dgm:bulletEnabled val="1"/>
        </dgm:presLayoutVars>
      </dgm:prSet>
      <dgm:spPr>
        <a:prstGeom prst="rect">
          <a:avLst/>
        </a:prstGeom>
      </dgm:spPr>
      <dgm:t>
        <a:bodyPr/>
        <a:lstStyle/>
        <a:p>
          <a:endParaRPr lang="en-US"/>
        </a:p>
      </dgm:t>
    </dgm:pt>
    <dgm:pt modelId="{F4806599-C044-43D2-A399-BA2EC480E878}" type="pres">
      <dgm:prSet presAssocID="{4DDB539D-46C4-4A47-AC67-AF8643DE21EC}" presName="rect4" presStyleLbl="node1" presStyleIdx="3" presStyleCnt="4">
        <dgm:presLayoutVars>
          <dgm:chMax val="0"/>
          <dgm:chPref val="0"/>
          <dgm:bulletEnabled val="1"/>
        </dgm:presLayoutVars>
      </dgm:prSet>
      <dgm:spPr>
        <a:prstGeom prst="rect">
          <a:avLst/>
        </a:prstGeom>
      </dgm:spPr>
      <dgm:t>
        <a:bodyPr/>
        <a:lstStyle/>
        <a:p>
          <a:endParaRPr lang="en-US"/>
        </a:p>
      </dgm:t>
    </dgm:pt>
  </dgm:ptLst>
  <dgm:cxnLst>
    <dgm:cxn modelId="{2B18751D-F500-4B05-8C85-9F644968BDF5}" srcId="{4DDB539D-46C4-4A47-AC67-AF8643DE21EC}" destId="{01EDADD5-97AE-44BF-B19E-ED05C3F74F76}" srcOrd="0" destOrd="0" parTransId="{F0F50B6B-0465-46D6-BD62-ED3519C697AA}" sibTransId="{B5CF54EF-5BE6-4340-851D-BAC29951D567}"/>
    <dgm:cxn modelId="{7522ABE2-66B9-4AEB-9F9A-59CC88602DA6}" type="presOf" srcId="{4C860359-DE04-4A6C-AF64-C9A33F51F6D6}" destId="{8ACC09CE-6426-4B00-BE6D-DAE624910541}" srcOrd="0" destOrd="0" presId="urn:microsoft.com/office/officeart/2005/8/layout/matrix2"/>
    <dgm:cxn modelId="{FEA35CA0-F039-4B62-9A60-AA9DD53DC9D3}" type="presOf" srcId="{4DDB539D-46C4-4A47-AC67-AF8643DE21EC}" destId="{B2EEAC27-1747-4B78-8157-78177675E412}" srcOrd="0" destOrd="0" presId="urn:microsoft.com/office/officeart/2005/8/layout/matrix2"/>
    <dgm:cxn modelId="{AAEBDC65-9C2F-433B-85F2-DAE0B78E9333}" type="presOf" srcId="{1ED1A5A3-7934-468B-8A7F-E5D1CDCCE2FC}" destId="{F4806599-C044-43D2-A399-BA2EC480E878}" srcOrd="0" destOrd="0" presId="urn:microsoft.com/office/officeart/2005/8/layout/matrix2"/>
    <dgm:cxn modelId="{FFA74153-1B15-48DE-94F7-8F14DFD1CAEC}" srcId="{4DDB539D-46C4-4A47-AC67-AF8643DE21EC}" destId="{4C860359-DE04-4A6C-AF64-C9A33F51F6D6}" srcOrd="2" destOrd="0" parTransId="{449443A2-F2AD-4BCE-A960-8E20B35FC5F2}" sibTransId="{388917B2-1A06-4D34-B487-92BC7A1C4E78}"/>
    <dgm:cxn modelId="{D6F6CA4F-6F5A-4387-B9A2-4F514AD8BC4C}" type="presOf" srcId="{F1E03726-0D8F-41C5-8D8F-F60E5CC016F9}" destId="{72A1A851-57C1-431D-A0A0-56B0B6F908B4}" srcOrd="0" destOrd="0" presId="urn:microsoft.com/office/officeart/2005/8/layout/matrix2"/>
    <dgm:cxn modelId="{A95459CE-6C8C-4BF5-A872-7B7A2D69FC58}" srcId="{4DDB539D-46C4-4A47-AC67-AF8643DE21EC}" destId="{F1E03726-0D8F-41C5-8D8F-F60E5CC016F9}" srcOrd="1" destOrd="0" parTransId="{0CE4C13D-6BBE-4844-83E5-31DF38FC364D}" sibTransId="{593B6DCD-0982-44A3-8767-6ABEEEBD019F}"/>
    <dgm:cxn modelId="{2671A0FD-70A6-4B60-B5FE-8CFAEBD492E0}" srcId="{4DDB539D-46C4-4A47-AC67-AF8643DE21EC}" destId="{1ED1A5A3-7934-468B-8A7F-E5D1CDCCE2FC}" srcOrd="3" destOrd="0" parTransId="{1AA6C98E-C021-4240-B292-C3BF5DC19F8B}" sibTransId="{172644EE-B064-405F-9DCA-955F3F7F7E29}"/>
    <dgm:cxn modelId="{4EC9181B-CD0C-4954-B94E-607BDC543310}" type="presOf" srcId="{01EDADD5-97AE-44BF-B19E-ED05C3F74F76}" destId="{53F1F27F-13C3-4A0A-9522-DEDA6BC5863E}" srcOrd="0" destOrd="0" presId="urn:microsoft.com/office/officeart/2005/8/layout/matrix2"/>
    <dgm:cxn modelId="{FCFF4B9D-9AA6-47B5-87F0-20E24B1DD4A2}" type="presParOf" srcId="{B2EEAC27-1747-4B78-8157-78177675E412}" destId="{1E710F5F-2F88-46B2-94E7-30D1DE272EB4}" srcOrd="0" destOrd="0" presId="urn:microsoft.com/office/officeart/2005/8/layout/matrix2"/>
    <dgm:cxn modelId="{41A57A92-8136-4194-81B3-183531E47F8A}" type="presParOf" srcId="{B2EEAC27-1747-4B78-8157-78177675E412}" destId="{53F1F27F-13C3-4A0A-9522-DEDA6BC5863E}" srcOrd="1" destOrd="0" presId="urn:microsoft.com/office/officeart/2005/8/layout/matrix2"/>
    <dgm:cxn modelId="{1749FD6B-F366-4F36-9943-770C49457A92}" type="presParOf" srcId="{B2EEAC27-1747-4B78-8157-78177675E412}" destId="{72A1A851-57C1-431D-A0A0-56B0B6F908B4}" srcOrd="2" destOrd="0" presId="urn:microsoft.com/office/officeart/2005/8/layout/matrix2"/>
    <dgm:cxn modelId="{6428226E-9912-4408-8FA1-BA9BFAEF512E}" type="presParOf" srcId="{B2EEAC27-1747-4B78-8157-78177675E412}" destId="{8ACC09CE-6426-4B00-BE6D-DAE624910541}" srcOrd="3" destOrd="0" presId="urn:microsoft.com/office/officeart/2005/8/layout/matrix2"/>
    <dgm:cxn modelId="{F668633E-80D4-4FE0-984D-C8B7905D34B4}" type="presParOf" srcId="{B2EEAC27-1747-4B78-8157-78177675E412}" destId="{F4806599-C044-43D2-A399-BA2EC480E878}"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DB539D-46C4-4A47-AC67-AF8643DE21EC}" type="doc">
      <dgm:prSet loTypeId="urn:microsoft.com/office/officeart/2005/8/layout/matrix2" loCatId="matrix" qsTypeId="urn:microsoft.com/office/officeart/2005/8/quickstyle/simple1#3" qsCatId="simple" csTypeId="urn:microsoft.com/office/officeart/2005/8/colors/accent6_2" csCatId="accent6" phldr="1"/>
      <dgm:spPr/>
      <dgm:t>
        <a:bodyPr/>
        <a:lstStyle/>
        <a:p>
          <a:endParaRPr lang="en-US"/>
        </a:p>
      </dgm:t>
    </dgm:pt>
    <dgm:pt modelId="{01EDADD5-97AE-44BF-B19E-ED05C3F74F76}">
      <dgm:prSet phldrT="[Text]" custT="1"/>
      <dgm:spPr/>
      <dgm:t>
        <a:bodyPr/>
        <a:lstStyle/>
        <a:p>
          <a:r>
            <a:rPr lang="en-US" sz="1900" b="1" dirty="0" smtClean="0"/>
            <a:t>Ingestion</a:t>
          </a:r>
          <a:endParaRPr lang="en-US" sz="1900" b="1" dirty="0"/>
        </a:p>
      </dgm:t>
    </dgm:pt>
    <dgm:pt modelId="{F0F50B6B-0465-46D6-BD62-ED3519C697AA}" type="parTrans" cxnId="{2B18751D-F500-4B05-8C85-9F644968BDF5}">
      <dgm:prSet/>
      <dgm:spPr/>
      <dgm:t>
        <a:bodyPr/>
        <a:lstStyle/>
        <a:p>
          <a:endParaRPr lang="en-US" sz="1900">
            <a:solidFill>
              <a:schemeClr val="accent6">
                <a:lumMod val="50000"/>
              </a:schemeClr>
            </a:solidFill>
          </a:endParaRPr>
        </a:p>
      </dgm:t>
    </dgm:pt>
    <dgm:pt modelId="{B5CF54EF-5BE6-4340-851D-BAC29951D567}" type="sibTrans" cxnId="{2B18751D-F500-4B05-8C85-9F644968BDF5}">
      <dgm:prSet/>
      <dgm:spPr/>
      <dgm:t>
        <a:bodyPr/>
        <a:lstStyle/>
        <a:p>
          <a:endParaRPr lang="en-US" sz="1900">
            <a:solidFill>
              <a:schemeClr val="accent6">
                <a:lumMod val="50000"/>
              </a:schemeClr>
            </a:solidFill>
          </a:endParaRPr>
        </a:p>
      </dgm:t>
    </dgm:pt>
    <dgm:pt modelId="{F1E03726-0D8F-41C5-8D8F-F60E5CC016F9}">
      <dgm:prSet phldrT="[Text]" custT="1"/>
      <dgm:spPr/>
      <dgm:t>
        <a:bodyPr/>
        <a:lstStyle/>
        <a:p>
          <a:r>
            <a:rPr lang="en-US" sz="1900" b="1" dirty="0" smtClean="0"/>
            <a:t>Inhalation</a:t>
          </a:r>
          <a:endParaRPr lang="en-US" sz="1900" b="1" dirty="0"/>
        </a:p>
      </dgm:t>
    </dgm:pt>
    <dgm:pt modelId="{0CE4C13D-6BBE-4844-83E5-31DF38FC364D}" type="parTrans" cxnId="{A95459CE-6C8C-4BF5-A872-7B7A2D69FC58}">
      <dgm:prSet/>
      <dgm:spPr/>
      <dgm:t>
        <a:bodyPr/>
        <a:lstStyle/>
        <a:p>
          <a:endParaRPr lang="en-US" sz="1900">
            <a:solidFill>
              <a:schemeClr val="accent6">
                <a:lumMod val="50000"/>
              </a:schemeClr>
            </a:solidFill>
          </a:endParaRPr>
        </a:p>
      </dgm:t>
    </dgm:pt>
    <dgm:pt modelId="{593B6DCD-0982-44A3-8767-6ABEEEBD019F}" type="sibTrans" cxnId="{A95459CE-6C8C-4BF5-A872-7B7A2D69FC58}">
      <dgm:prSet/>
      <dgm:spPr/>
      <dgm:t>
        <a:bodyPr/>
        <a:lstStyle/>
        <a:p>
          <a:endParaRPr lang="en-US" sz="1900">
            <a:solidFill>
              <a:schemeClr val="accent6">
                <a:lumMod val="50000"/>
              </a:schemeClr>
            </a:solidFill>
          </a:endParaRPr>
        </a:p>
      </dgm:t>
    </dgm:pt>
    <dgm:pt modelId="{4C860359-DE04-4A6C-AF64-C9A33F51F6D6}">
      <dgm:prSet phldrT="[Text]" custT="1"/>
      <dgm:spPr/>
      <dgm:t>
        <a:bodyPr/>
        <a:lstStyle/>
        <a:p>
          <a:r>
            <a:rPr lang="en-US" sz="1900" b="1" dirty="0" smtClean="0"/>
            <a:t>Injection</a:t>
          </a:r>
          <a:endParaRPr lang="en-US" sz="1900" b="1" dirty="0"/>
        </a:p>
      </dgm:t>
    </dgm:pt>
    <dgm:pt modelId="{449443A2-F2AD-4BCE-A960-8E20B35FC5F2}" type="parTrans" cxnId="{FFA74153-1B15-48DE-94F7-8F14DFD1CAEC}">
      <dgm:prSet/>
      <dgm:spPr/>
      <dgm:t>
        <a:bodyPr/>
        <a:lstStyle/>
        <a:p>
          <a:endParaRPr lang="en-US" sz="1900">
            <a:solidFill>
              <a:schemeClr val="accent6">
                <a:lumMod val="50000"/>
              </a:schemeClr>
            </a:solidFill>
          </a:endParaRPr>
        </a:p>
      </dgm:t>
    </dgm:pt>
    <dgm:pt modelId="{388917B2-1A06-4D34-B487-92BC7A1C4E78}" type="sibTrans" cxnId="{FFA74153-1B15-48DE-94F7-8F14DFD1CAEC}">
      <dgm:prSet/>
      <dgm:spPr/>
      <dgm:t>
        <a:bodyPr/>
        <a:lstStyle/>
        <a:p>
          <a:endParaRPr lang="en-US" sz="1900">
            <a:solidFill>
              <a:schemeClr val="accent6">
                <a:lumMod val="50000"/>
              </a:schemeClr>
            </a:solidFill>
          </a:endParaRPr>
        </a:p>
      </dgm:t>
    </dgm:pt>
    <dgm:pt modelId="{1ED1A5A3-7934-468B-8A7F-E5D1CDCCE2FC}">
      <dgm:prSet phldrT="[Text]" custT="1"/>
      <dgm:spPr/>
      <dgm:t>
        <a:bodyPr/>
        <a:lstStyle/>
        <a:p>
          <a:r>
            <a:rPr lang="en-US" sz="1900" b="1" dirty="0" smtClean="0"/>
            <a:t>Absorption</a:t>
          </a:r>
          <a:endParaRPr lang="en-US" sz="1900" b="1" dirty="0"/>
        </a:p>
      </dgm:t>
    </dgm:pt>
    <dgm:pt modelId="{1AA6C98E-C021-4240-B292-C3BF5DC19F8B}" type="parTrans" cxnId="{2671A0FD-70A6-4B60-B5FE-8CFAEBD492E0}">
      <dgm:prSet/>
      <dgm:spPr/>
      <dgm:t>
        <a:bodyPr/>
        <a:lstStyle/>
        <a:p>
          <a:endParaRPr lang="en-US" sz="1900">
            <a:solidFill>
              <a:schemeClr val="accent6">
                <a:lumMod val="50000"/>
              </a:schemeClr>
            </a:solidFill>
          </a:endParaRPr>
        </a:p>
      </dgm:t>
    </dgm:pt>
    <dgm:pt modelId="{172644EE-B064-405F-9DCA-955F3F7F7E29}" type="sibTrans" cxnId="{2671A0FD-70A6-4B60-B5FE-8CFAEBD492E0}">
      <dgm:prSet/>
      <dgm:spPr/>
      <dgm:t>
        <a:bodyPr/>
        <a:lstStyle/>
        <a:p>
          <a:endParaRPr lang="en-US" sz="1900">
            <a:solidFill>
              <a:schemeClr val="accent6">
                <a:lumMod val="50000"/>
              </a:schemeClr>
            </a:solidFill>
          </a:endParaRPr>
        </a:p>
      </dgm:t>
    </dgm:pt>
    <dgm:pt modelId="{B2EEAC27-1747-4B78-8157-78177675E412}" type="pres">
      <dgm:prSet presAssocID="{4DDB539D-46C4-4A47-AC67-AF8643DE21EC}" presName="matrix" presStyleCnt="0">
        <dgm:presLayoutVars>
          <dgm:chMax val="1"/>
          <dgm:dir/>
          <dgm:resizeHandles val="exact"/>
        </dgm:presLayoutVars>
      </dgm:prSet>
      <dgm:spPr/>
      <dgm:t>
        <a:bodyPr/>
        <a:lstStyle/>
        <a:p>
          <a:endParaRPr lang="en-US"/>
        </a:p>
      </dgm:t>
    </dgm:pt>
    <dgm:pt modelId="{1E710F5F-2F88-46B2-94E7-30D1DE272EB4}" type="pres">
      <dgm:prSet presAssocID="{4DDB539D-46C4-4A47-AC67-AF8643DE21EC}" presName="axisShape" presStyleLbl="bgShp" presStyleIdx="0" presStyleCnt="1"/>
      <dgm:spPr/>
    </dgm:pt>
    <dgm:pt modelId="{53F1F27F-13C3-4A0A-9522-DEDA6BC5863E}" type="pres">
      <dgm:prSet presAssocID="{4DDB539D-46C4-4A47-AC67-AF8643DE21EC}" presName="rect1" presStyleLbl="node1" presStyleIdx="0" presStyleCnt="4">
        <dgm:presLayoutVars>
          <dgm:chMax val="0"/>
          <dgm:chPref val="0"/>
          <dgm:bulletEnabled val="1"/>
        </dgm:presLayoutVars>
      </dgm:prSet>
      <dgm:spPr>
        <a:prstGeom prst="rect">
          <a:avLst/>
        </a:prstGeom>
      </dgm:spPr>
      <dgm:t>
        <a:bodyPr/>
        <a:lstStyle/>
        <a:p>
          <a:endParaRPr lang="en-US"/>
        </a:p>
      </dgm:t>
    </dgm:pt>
    <dgm:pt modelId="{72A1A851-57C1-431D-A0A0-56B0B6F908B4}" type="pres">
      <dgm:prSet presAssocID="{4DDB539D-46C4-4A47-AC67-AF8643DE21EC}" presName="rect2" presStyleLbl="node1" presStyleIdx="1" presStyleCnt="4">
        <dgm:presLayoutVars>
          <dgm:chMax val="0"/>
          <dgm:chPref val="0"/>
          <dgm:bulletEnabled val="1"/>
        </dgm:presLayoutVars>
      </dgm:prSet>
      <dgm:spPr>
        <a:prstGeom prst="rect">
          <a:avLst/>
        </a:prstGeom>
      </dgm:spPr>
      <dgm:t>
        <a:bodyPr/>
        <a:lstStyle/>
        <a:p>
          <a:endParaRPr lang="en-US"/>
        </a:p>
      </dgm:t>
    </dgm:pt>
    <dgm:pt modelId="{8ACC09CE-6426-4B00-BE6D-DAE624910541}" type="pres">
      <dgm:prSet presAssocID="{4DDB539D-46C4-4A47-AC67-AF8643DE21EC}" presName="rect3" presStyleLbl="node1" presStyleIdx="2" presStyleCnt="4">
        <dgm:presLayoutVars>
          <dgm:chMax val="0"/>
          <dgm:chPref val="0"/>
          <dgm:bulletEnabled val="1"/>
        </dgm:presLayoutVars>
      </dgm:prSet>
      <dgm:spPr>
        <a:prstGeom prst="rect">
          <a:avLst/>
        </a:prstGeom>
      </dgm:spPr>
      <dgm:t>
        <a:bodyPr/>
        <a:lstStyle/>
        <a:p>
          <a:endParaRPr lang="en-US"/>
        </a:p>
      </dgm:t>
    </dgm:pt>
    <dgm:pt modelId="{F4806599-C044-43D2-A399-BA2EC480E878}" type="pres">
      <dgm:prSet presAssocID="{4DDB539D-46C4-4A47-AC67-AF8643DE21EC}" presName="rect4" presStyleLbl="node1" presStyleIdx="3" presStyleCnt="4">
        <dgm:presLayoutVars>
          <dgm:chMax val="0"/>
          <dgm:chPref val="0"/>
          <dgm:bulletEnabled val="1"/>
        </dgm:presLayoutVars>
      </dgm:prSet>
      <dgm:spPr>
        <a:prstGeom prst="rect">
          <a:avLst/>
        </a:prstGeom>
      </dgm:spPr>
      <dgm:t>
        <a:bodyPr/>
        <a:lstStyle/>
        <a:p>
          <a:endParaRPr lang="en-US"/>
        </a:p>
      </dgm:t>
    </dgm:pt>
  </dgm:ptLst>
  <dgm:cxnLst>
    <dgm:cxn modelId="{2B18751D-F500-4B05-8C85-9F644968BDF5}" srcId="{4DDB539D-46C4-4A47-AC67-AF8643DE21EC}" destId="{01EDADD5-97AE-44BF-B19E-ED05C3F74F76}" srcOrd="0" destOrd="0" parTransId="{F0F50B6B-0465-46D6-BD62-ED3519C697AA}" sibTransId="{B5CF54EF-5BE6-4340-851D-BAC29951D567}"/>
    <dgm:cxn modelId="{FCB0F12B-393C-4559-9203-9B991F9B06DF}" type="presOf" srcId="{F1E03726-0D8F-41C5-8D8F-F60E5CC016F9}" destId="{72A1A851-57C1-431D-A0A0-56B0B6F908B4}" srcOrd="0" destOrd="0" presId="urn:microsoft.com/office/officeart/2005/8/layout/matrix2"/>
    <dgm:cxn modelId="{FFA74153-1B15-48DE-94F7-8F14DFD1CAEC}" srcId="{4DDB539D-46C4-4A47-AC67-AF8643DE21EC}" destId="{4C860359-DE04-4A6C-AF64-C9A33F51F6D6}" srcOrd="2" destOrd="0" parTransId="{449443A2-F2AD-4BCE-A960-8E20B35FC5F2}" sibTransId="{388917B2-1A06-4D34-B487-92BC7A1C4E78}"/>
    <dgm:cxn modelId="{A95459CE-6C8C-4BF5-A872-7B7A2D69FC58}" srcId="{4DDB539D-46C4-4A47-AC67-AF8643DE21EC}" destId="{F1E03726-0D8F-41C5-8D8F-F60E5CC016F9}" srcOrd="1" destOrd="0" parTransId="{0CE4C13D-6BBE-4844-83E5-31DF38FC364D}" sibTransId="{593B6DCD-0982-44A3-8767-6ABEEEBD019F}"/>
    <dgm:cxn modelId="{86584902-292F-4E7D-B016-77F71E738611}" type="presOf" srcId="{4C860359-DE04-4A6C-AF64-C9A33F51F6D6}" destId="{8ACC09CE-6426-4B00-BE6D-DAE624910541}" srcOrd="0" destOrd="0" presId="urn:microsoft.com/office/officeart/2005/8/layout/matrix2"/>
    <dgm:cxn modelId="{2671A0FD-70A6-4B60-B5FE-8CFAEBD492E0}" srcId="{4DDB539D-46C4-4A47-AC67-AF8643DE21EC}" destId="{1ED1A5A3-7934-468B-8A7F-E5D1CDCCE2FC}" srcOrd="3" destOrd="0" parTransId="{1AA6C98E-C021-4240-B292-C3BF5DC19F8B}" sibTransId="{172644EE-B064-405F-9DCA-955F3F7F7E29}"/>
    <dgm:cxn modelId="{206201D8-B5E6-47FB-B1BA-AD5296277CAC}" type="presOf" srcId="{1ED1A5A3-7934-468B-8A7F-E5D1CDCCE2FC}" destId="{F4806599-C044-43D2-A399-BA2EC480E878}" srcOrd="0" destOrd="0" presId="urn:microsoft.com/office/officeart/2005/8/layout/matrix2"/>
    <dgm:cxn modelId="{E51D5B13-29D1-4AE7-9E78-D4A7821CBB4A}" type="presOf" srcId="{01EDADD5-97AE-44BF-B19E-ED05C3F74F76}" destId="{53F1F27F-13C3-4A0A-9522-DEDA6BC5863E}" srcOrd="0" destOrd="0" presId="urn:microsoft.com/office/officeart/2005/8/layout/matrix2"/>
    <dgm:cxn modelId="{BF15C146-5FD1-4C40-80F6-BB88B1E9837D}" type="presOf" srcId="{4DDB539D-46C4-4A47-AC67-AF8643DE21EC}" destId="{B2EEAC27-1747-4B78-8157-78177675E412}" srcOrd="0" destOrd="0" presId="urn:microsoft.com/office/officeart/2005/8/layout/matrix2"/>
    <dgm:cxn modelId="{6A1FFABA-8557-4FF1-8C4E-9AE1A96B0467}" type="presParOf" srcId="{B2EEAC27-1747-4B78-8157-78177675E412}" destId="{1E710F5F-2F88-46B2-94E7-30D1DE272EB4}" srcOrd="0" destOrd="0" presId="urn:microsoft.com/office/officeart/2005/8/layout/matrix2"/>
    <dgm:cxn modelId="{89056EC2-0308-4B59-BBB5-E1764D52B76D}" type="presParOf" srcId="{B2EEAC27-1747-4B78-8157-78177675E412}" destId="{53F1F27F-13C3-4A0A-9522-DEDA6BC5863E}" srcOrd="1" destOrd="0" presId="urn:microsoft.com/office/officeart/2005/8/layout/matrix2"/>
    <dgm:cxn modelId="{B2AACF76-EE1F-47A4-883F-92C28C29ABA8}" type="presParOf" srcId="{B2EEAC27-1747-4B78-8157-78177675E412}" destId="{72A1A851-57C1-431D-A0A0-56B0B6F908B4}" srcOrd="2" destOrd="0" presId="urn:microsoft.com/office/officeart/2005/8/layout/matrix2"/>
    <dgm:cxn modelId="{0E59ABDE-A0C2-4FC7-BB39-3FEE2864ED32}" type="presParOf" srcId="{B2EEAC27-1747-4B78-8157-78177675E412}" destId="{8ACC09CE-6426-4B00-BE6D-DAE624910541}" srcOrd="3" destOrd="0" presId="urn:microsoft.com/office/officeart/2005/8/layout/matrix2"/>
    <dgm:cxn modelId="{46AD9D59-4659-48C5-AEAB-847FFEA6BF42}" type="presParOf" srcId="{B2EEAC27-1747-4B78-8157-78177675E412}" destId="{F4806599-C044-43D2-A399-BA2EC480E878}"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EFDAB3-4F4B-4553-9208-D1E2C358AAC7}" type="doc">
      <dgm:prSet loTypeId="urn:microsoft.com/office/officeart/2005/8/layout/vList6" loCatId="list" qsTypeId="urn:microsoft.com/office/officeart/2005/8/quickstyle/simple1#4" qsCatId="simple" csTypeId="urn:microsoft.com/office/officeart/2005/8/colors/accent6_4" csCatId="accent6" phldr="1"/>
      <dgm:spPr/>
      <dgm:t>
        <a:bodyPr/>
        <a:lstStyle/>
        <a:p>
          <a:endParaRPr lang="en-US"/>
        </a:p>
      </dgm:t>
    </dgm:pt>
    <dgm:pt modelId="{C3DE80A2-E4DB-4782-A987-8A915C031457}">
      <dgm:prSet phldrT="[Text]" custT="1"/>
      <dgm:spPr/>
      <dgm:t>
        <a:bodyPr/>
        <a:lstStyle/>
        <a:p>
          <a:r>
            <a:rPr lang="en-US" sz="2400" b="1" dirty="0" smtClean="0"/>
            <a:t>Central Nervous System</a:t>
          </a:r>
          <a:endParaRPr lang="en-US" sz="2400" b="1" dirty="0"/>
        </a:p>
      </dgm:t>
    </dgm:pt>
    <dgm:pt modelId="{6ADDB298-7037-4ADA-A06E-E11F8D2D3D60}" type="parTrans" cxnId="{62159384-B3BE-4C53-80E9-96CF8CDD5B85}">
      <dgm:prSet/>
      <dgm:spPr/>
      <dgm:t>
        <a:bodyPr/>
        <a:lstStyle/>
        <a:p>
          <a:endParaRPr lang="en-US" sz="2400"/>
        </a:p>
      </dgm:t>
    </dgm:pt>
    <dgm:pt modelId="{CF3308BB-AEA7-40F0-B4CF-4B3ABD44FC6D}" type="sibTrans" cxnId="{62159384-B3BE-4C53-80E9-96CF8CDD5B85}">
      <dgm:prSet/>
      <dgm:spPr/>
      <dgm:t>
        <a:bodyPr/>
        <a:lstStyle/>
        <a:p>
          <a:endParaRPr lang="en-US" sz="2400"/>
        </a:p>
      </dgm:t>
    </dgm:pt>
    <dgm:pt modelId="{900C567A-C700-4D75-9422-C649C1030717}">
      <dgm:prSet phldrT="[Text]" custT="1"/>
      <dgm:spPr/>
      <dgm:t>
        <a:bodyPr anchor="ctr" anchorCtr="0"/>
        <a:lstStyle/>
        <a:p>
          <a:r>
            <a:rPr lang="en-US" sz="2400" dirty="0" smtClean="0"/>
            <a:t>Nerve, incapacitating, asphyxiant, or any agent</a:t>
          </a:r>
          <a:endParaRPr lang="en-US" sz="2400" dirty="0"/>
        </a:p>
      </dgm:t>
    </dgm:pt>
    <dgm:pt modelId="{693AAAA6-B42A-4FBB-9984-5D76CB4C620C}" type="parTrans" cxnId="{52434E77-BDAE-4ACE-9B69-856C570A57A5}">
      <dgm:prSet/>
      <dgm:spPr/>
      <dgm:t>
        <a:bodyPr/>
        <a:lstStyle/>
        <a:p>
          <a:endParaRPr lang="en-US" sz="2400"/>
        </a:p>
      </dgm:t>
    </dgm:pt>
    <dgm:pt modelId="{2C964154-A33A-4EA6-924E-662A05432BAA}" type="sibTrans" cxnId="{52434E77-BDAE-4ACE-9B69-856C570A57A5}">
      <dgm:prSet/>
      <dgm:spPr/>
      <dgm:t>
        <a:bodyPr/>
        <a:lstStyle/>
        <a:p>
          <a:endParaRPr lang="en-US" sz="2400"/>
        </a:p>
      </dgm:t>
    </dgm:pt>
    <dgm:pt modelId="{89AC0C7B-503D-484C-B845-E2AA8A77A8F8}">
      <dgm:prSet phldrT="[Text]" custT="1"/>
      <dgm:spPr/>
      <dgm:t>
        <a:bodyPr/>
        <a:lstStyle/>
        <a:p>
          <a:r>
            <a:rPr lang="en-US" sz="2400" b="1" dirty="0" smtClean="0"/>
            <a:t>Skin</a:t>
          </a:r>
          <a:endParaRPr lang="en-US" sz="2400" b="1" dirty="0"/>
        </a:p>
      </dgm:t>
    </dgm:pt>
    <dgm:pt modelId="{87D08EF1-9C2B-4BFD-81DB-302FBBF4B631}" type="parTrans" cxnId="{F3C89BB2-7F11-440E-A497-2B753DE75187}">
      <dgm:prSet/>
      <dgm:spPr/>
      <dgm:t>
        <a:bodyPr/>
        <a:lstStyle/>
        <a:p>
          <a:endParaRPr lang="en-US" sz="2400"/>
        </a:p>
      </dgm:t>
    </dgm:pt>
    <dgm:pt modelId="{58B261B1-C5F0-4D0F-9E52-86AE8351B79E}" type="sibTrans" cxnId="{F3C89BB2-7F11-440E-A497-2B753DE75187}">
      <dgm:prSet/>
      <dgm:spPr/>
      <dgm:t>
        <a:bodyPr/>
        <a:lstStyle/>
        <a:p>
          <a:endParaRPr lang="en-US" sz="2400"/>
        </a:p>
      </dgm:t>
    </dgm:pt>
    <dgm:pt modelId="{B6DE0BCE-12DF-449A-9700-1864B6A00869}">
      <dgm:prSet phldrT="[Text]" custT="1"/>
      <dgm:spPr/>
      <dgm:t>
        <a:bodyPr anchor="ctr" anchorCtr="0"/>
        <a:lstStyle/>
        <a:p>
          <a:r>
            <a:rPr lang="en-US" sz="2400" dirty="0" smtClean="0"/>
            <a:t>Nerve, incapacitating, blister</a:t>
          </a:r>
          <a:endParaRPr lang="en-US" sz="2400" dirty="0"/>
        </a:p>
      </dgm:t>
    </dgm:pt>
    <dgm:pt modelId="{8D4390DB-F053-4FEB-9146-C2D9E223C9E9}" type="parTrans" cxnId="{34D1EDD5-1E53-4476-8ABB-2DB683792C31}">
      <dgm:prSet/>
      <dgm:spPr/>
      <dgm:t>
        <a:bodyPr/>
        <a:lstStyle/>
        <a:p>
          <a:endParaRPr lang="en-US" sz="2400"/>
        </a:p>
      </dgm:t>
    </dgm:pt>
    <dgm:pt modelId="{224C459B-2AAC-4FE1-A4AD-60FE91E51D27}" type="sibTrans" cxnId="{34D1EDD5-1E53-4476-8ABB-2DB683792C31}">
      <dgm:prSet/>
      <dgm:spPr/>
      <dgm:t>
        <a:bodyPr/>
        <a:lstStyle/>
        <a:p>
          <a:endParaRPr lang="en-US" sz="2400"/>
        </a:p>
      </dgm:t>
    </dgm:pt>
    <dgm:pt modelId="{73B0E2C8-5E78-4175-AB47-0B353FD8FA09}">
      <dgm:prSet custT="1"/>
      <dgm:spPr/>
      <dgm:t>
        <a:bodyPr/>
        <a:lstStyle/>
        <a:p>
          <a:r>
            <a:rPr lang="en-US" sz="2400" b="1" dirty="0" smtClean="0"/>
            <a:t>Respiratory System</a:t>
          </a:r>
          <a:endParaRPr lang="en-US" sz="2400" b="1" dirty="0"/>
        </a:p>
      </dgm:t>
    </dgm:pt>
    <dgm:pt modelId="{D7ED8521-088B-40A8-BAAC-2C2471A21721}" type="parTrans" cxnId="{EB632418-7B5D-4DA7-A9DD-C114F44D6305}">
      <dgm:prSet/>
      <dgm:spPr/>
      <dgm:t>
        <a:bodyPr/>
        <a:lstStyle/>
        <a:p>
          <a:endParaRPr lang="en-US" sz="2400"/>
        </a:p>
      </dgm:t>
    </dgm:pt>
    <dgm:pt modelId="{0FD28BDB-CFE8-4861-ADC6-3BC438739CD7}" type="sibTrans" cxnId="{EB632418-7B5D-4DA7-A9DD-C114F44D6305}">
      <dgm:prSet/>
      <dgm:spPr/>
      <dgm:t>
        <a:bodyPr/>
        <a:lstStyle/>
        <a:p>
          <a:endParaRPr lang="en-US" sz="2400"/>
        </a:p>
      </dgm:t>
    </dgm:pt>
    <dgm:pt modelId="{B1A4A97E-7D46-4791-90A8-F4536B3F7F2B}">
      <dgm:prSet custT="1"/>
      <dgm:spPr/>
      <dgm:t>
        <a:bodyPr/>
        <a:lstStyle/>
        <a:p>
          <a:r>
            <a:rPr lang="en-US" sz="2400" b="1" dirty="0" smtClean="0"/>
            <a:t>Circulatory System</a:t>
          </a:r>
          <a:endParaRPr lang="en-US" sz="2400" b="1" dirty="0"/>
        </a:p>
      </dgm:t>
    </dgm:pt>
    <dgm:pt modelId="{67036A81-30F9-4920-800E-EDC1EBFAF3E4}" type="parTrans" cxnId="{D4759BA6-984F-43C4-A857-ACE29F718D94}">
      <dgm:prSet/>
      <dgm:spPr/>
      <dgm:t>
        <a:bodyPr/>
        <a:lstStyle/>
        <a:p>
          <a:endParaRPr lang="en-US" sz="2400"/>
        </a:p>
      </dgm:t>
    </dgm:pt>
    <dgm:pt modelId="{E75188E5-C1D3-434A-B215-AE83CE8C5D7C}" type="sibTrans" cxnId="{D4759BA6-984F-43C4-A857-ACE29F718D94}">
      <dgm:prSet/>
      <dgm:spPr/>
      <dgm:t>
        <a:bodyPr/>
        <a:lstStyle/>
        <a:p>
          <a:endParaRPr lang="en-US" sz="2400"/>
        </a:p>
      </dgm:t>
    </dgm:pt>
    <dgm:pt modelId="{A4CFE39D-472B-408D-A27D-33B49124E53D}">
      <dgm:prSet custT="1"/>
      <dgm:spPr/>
      <dgm:t>
        <a:bodyPr/>
        <a:lstStyle/>
        <a:p>
          <a:r>
            <a:rPr lang="en-US" sz="2400" b="1" dirty="0" smtClean="0"/>
            <a:t>GI System</a:t>
          </a:r>
          <a:endParaRPr lang="en-US" sz="2400" b="1" dirty="0"/>
        </a:p>
      </dgm:t>
    </dgm:pt>
    <dgm:pt modelId="{0FC84DF8-99E8-42A4-9B42-1DC610252160}" type="parTrans" cxnId="{669BD845-D0CE-472A-ADF2-3F37D149D527}">
      <dgm:prSet/>
      <dgm:spPr/>
      <dgm:t>
        <a:bodyPr/>
        <a:lstStyle/>
        <a:p>
          <a:endParaRPr lang="en-US" sz="2400"/>
        </a:p>
      </dgm:t>
    </dgm:pt>
    <dgm:pt modelId="{04932589-D458-4A67-8813-8FCE5689F365}" type="sibTrans" cxnId="{669BD845-D0CE-472A-ADF2-3F37D149D527}">
      <dgm:prSet/>
      <dgm:spPr/>
      <dgm:t>
        <a:bodyPr/>
        <a:lstStyle/>
        <a:p>
          <a:endParaRPr lang="en-US" sz="2400"/>
        </a:p>
      </dgm:t>
    </dgm:pt>
    <dgm:pt modelId="{8EF2061C-2F82-4963-B274-9664A225A854}">
      <dgm:prSet custT="1"/>
      <dgm:spPr/>
      <dgm:t>
        <a:bodyPr anchor="ctr" anchorCtr="0"/>
        <a:lstStyle/>
        <a:p>
          <a:r>
            <a:rPr lang="en-US" sz="2400" dirty="0" smtClean="0"/>
            <a:t>Nerve, choking, blister, asphyxiant</a:t>
          </a:r>
          <a:endParaRPr lang="en-US" sz="2400" dirty="0"/>
        </a:p>
      </dgm:t>
    </dgm:pt>
    <dgm:pt modelId="{707040AE-2A96-4541-961B-5030D21AC0A0}" type="parTrans" cxnId="{3E052218-ACC4-4C12-BE60-88D60685F9D2}">
      <dgm:prSet/>
      <dgm:spPr/>
      <dgm:t>
        <a:bodyPr/>
        <a:lstStyle/>
        <a:p>
          <a:endParaRPr lang="en-US" sz="2400"/>
        </a:p>
      </dgm:t>
    </dgm:pt>
    <dgm:pt modelId="{23A02AC1-EE56-4BEC-9729-7FD87FA84ED7}" type="sibTrans" cxnId="{3E052218-ACC4-4C12-BE60-88D60685F9D2}">
      <dgm:prSet/>
      <dgm:spPr/>
      <dgm:t>
        <a:bodyPr/>
        <a:lstStyle/>
        <a:p>
          <a:endParaRPr lang="en-US" sz="2400"/>
        </a:p>
      </dgm:t>
    </dgm:pt>
    <dgm:pt modelId="{C7B2F4DC-525E-4EB0-BEA2-452D55109DE5}">
      <dgm:prSet custT="1"/>
      <dgm:spPr/>
      <dgm:t>
        <a:bodyPr anchor="ctr" anchorCtr="0"/>
        <a:lstStyle/>
        <a:p>
          <a:r>
            <a:rPr lang="en-US" sz="2400" dirty="0" smtClean="0"/>
            <a:t>Nerve, incapacitating, asphyxiant, or any agent</a:t>
          </a:r>
          <a:endParaRPr lang="en-US" sz="2400" dirty="0"/>
        </a:p>
      </dgm:t>
    </dgm:pt>
    <dgm:pt modelId="{ED4D6818-C265-4758-A607-59CBCCF67AC5}" type="parTrans" cxnId="{3604C11E-5FA4-470B-BC5B-BE540EE66610}">
      <dgm:prSet/>
      <dgm:spPr/>
      <dgm:t>
        <a:bodyPr/>
        <a:lstStyle/>
        <a:p>
          <a:endParaRPr lang="en-US" sz="2400"/>
        </a:p>
      </dgm:t>
    </dgm:pt>
    <dgm:pt modelId="{38031CBD-F0A0-4CF1-9E4B-C90D5677DD38}" type="sibTrans" cxnId="{3604C11E-5FA4-470B-BC5B-BE540EE66610}">
      <dgm:prSet/>
      <dgm:spPr/>
      <dgm:t>
        <a:bodyPr/>
        <a:lstStyle/>
        <a:p>
          <a:endParaRPr lang="en-US" sz="2400"/>
        </a:p>
      </dgm:t>
    </dgm:pt>
    <dgm:pt modelId="{3AC90F78-9296-493E-8E3F-DE48B7BF5A30}">
      <dgm:prSet custT="1"/>
      <dgm:spPr/>
      <dgm:t>
        <a:bodyPr anchor="ctr" anchorCtr="0"/>
        <a:lstStyle/>
        <a:p>
          <a:r>
            <a:rPr lang="en-US" sz="2400" dirty="0" smtClean="0"/>
            <a:t>Nerve, any agent</a:t>
          </a:r>
          <a:endParaRPr lang="en-US" sz="2400" dirty="0"/>
        </a:p>
      </dgm:t>
    </dgm:pt>
    <dgm:pt modelId="{A3FF81CF-5520-4378-9C7A-0F3C2C7CA9D7}" type="parTrans" cxnId="{71BCF5E4-249A-451B-B015-9532DD4443B5}">
      <dgm:prSet/>
      <dgm:spPr/>
      <dgm:t>
        <a:bodyPr/>
        <a:lstStyle/>
        <a:p>
          <a:endParaRPr lang="en-US" sz="2400"/>
        </a:p>
      </dgm:t>
    </dgm:pt>
    <dgm:pt modelId="{75E19A41-A0D4-42E0-BAA1-1EE99365871C}" type="sibTrans" cxnId="{71BCF5E4-249A-451B-B015-9532DD4443B5}">
      <dgm:prSet/>
      <dgm:spPr/>
      <dgm:t>
        <a:bodyPr/>
        <a:lstStyle/>
        <a:p>
          <a:endParaRPr lang="en-US" sz="2400"/>
        </a:p>
      </dgm:t>
    </dgm:pt>
    <dgm:pt modelId="{2ACA705A-DE88-4189-B6DC-3EF7416D2B96}" type="pres">
      <dgm:prSet presAssocID="{B8EFDAB3-4F4B-4553-9208-D1E2C358AAC7}" presName="Name0" presStyleCnt="0">
        <dgm:presLayoutVars>
          <dgm:dir/>
          <dgm:animLvl val="lvl"/>
          <dgm:resizeHandles/>
        </dgm:presLayoutVars>
      </dgm:prSet>
      <dgm:spPr/>
      <dgm:t>
        <a:bodyPr/>
        <a:lstStyle/>
        <a:p>
          <a:endParaRPr lang="en-US"/>
        </a:p>
      </dgm:t>
    </dgm:pt>
    <dgm:pt modelId="{8387F45F-1BEC-40AC-A1FF-E41ADE24E5BA}" type="pres">
      <dgm:prSet presAssocID="{C3DE80A2-E4DB-4782-A987-8A915C031457}" presName="linNode" presStyleCnt="0"/>
      <dgm:spPr/>
      <dgm:t>
        <a:bodyPr/>
        <a:lstStyle/>
        <a:p>
          <a:endParaRPr lang="en-US"/>
        </a:p>
      </dgm:t>
    </dgm:pt>
    <dgm:pt modelId="{E97157ED-E4CF-4773-B9E7-3229C7479BCA}" type="pres">
      <dgm:prSet presAssocID="{C3DE80A2-E4DB-4782-A987-8A915C031457}" presName="parentShp" presStyleLbl="node1" presStyleIdx="0" presStyleCnt="5" custScaleX="85185" custScaleY="163434">
        <dgm:presLayoutVars>
          <dgm:bulletEnabled val="1"/>
        </dgm:presLayoutVars>
      </dgm:prSet>
      <dgm:spPr/>
      <dgm:t>
        <a:bodyPr/>
        <a:lstStyle/>
        <a:p>
          <a:endParaRPr lang="en-US"/>
        </a:p>
      </dgm:t>
    </dgm:pt>
    <dgm:pt modelId="{20D2D544-3998-4DE5-A765-C64E87D8BBE3}" type="pres">
      <dgm:prSet presAssocID="{C3DE80A2-E4DB-4782-A987-8A915C031457}" presName="childShp" presStyleLbl="bgAccFollowNode1" presStyleIdx="0" presStyleCnt="5" custScaleY="204505">
        <dgm:presLayoutVars>
          <dgm:bulletEnabled val="1"/>
        </dgm:presLayoutVars>
      </dgm:prSet>
      <dgm:spPr/>
      <dgm:t>
        <a:bodyPr/>
        <a:lstStyle/>
        <a:p>
          <a:endParaRPr lang="en-US"/>
        </a:p>
      </dgm:t>
    </dgm:pt>
    <dgm:pt modelId="{60E26715-152B-4753-B4D6-44DA1AEEC110}" type="pres">
      <dgm:prSet presAssocID="{CF3308BB-AEA7-40F0-B4CF-4B3ABD44FC6D}" presName="spacing" presStyleCnt="0"/>
      <dgm:spPr/>
      <dgm:t>
        <a:bodyPr/>
        <a:lstStyle/>
        <a:p>
          <a:endParaRPr lang="en-US"/>
        </a:p>
      </dgm:t>
    </dgm:pt>
    <dgm:pt modelId="{449D2485-CC56-41AD-A114-34919C6CAAA9}" type="pres">
      <dgm:prSet presAssocID="{73B0E2C8-5E78-4175-AB47-0B353FD8FA09}" presName="linNode" presStyleCnt="0"/>
      <dgm:spPr/>
      <dgm:t>
        <a:bodyPr/>
        <a:lstStyle/>
        <a:p>
          <a:endParaRPr lang="en-US"/>
        </a:p>
      </dgm:t>
    </dgm:pt>
    <dgm:pt modelId="{2C07614A-7C25-4BD7-931F-7C68E01CDA5F}" type="pres">
      <dgm:prSet presAssocID="{73B0E2C8-5E78-4175-AB47-0B353FD8FA09}" presName="parentShp" presStyleLbl="node1" presStyleIdx="1" presStyleCnt="5" custScaleX="85185">
        <dgm:presLayoutVars>
          <dgm:bulletEnabled val="1"/>
        </dgm:presLayoutVars>
      </dgm:prSet>
      <dgm:spPr/>
      <dgm:t>
        <a:bodyPr/>
        <a:lstStyle/>
        <a:p>
          <a:endParaRPr lang="en-US"/>
        </a:p>
      </dgm:t>
    </dgm:pt>
    <dgm:pt modelId="{DA8F7128-BC33-43CC-875A-A1EF373AC032}" type="pres">
      <dgm:prSet presAssocID="{73B0E2C8-5E78-4175-AB47-0B353FD8FA09}" presName="childShp" presStyleLbl="bgAccFollowNode1" presStyleIdx="1" presStyleCnt="5">
        <dgm:presLayoutVars>
          <dgm:bulletEnabled val="1"/>
        </dgm:presLayoutVars>
      </dgm:prSet>
      <dgm:spPr/>
      <dgm:t>
        <a:bodyPr/>
        <a:lstStyle/>
        <a:p>
          <a:endParaRPr lang="en-US"/>
        </a:p>
      </dgm:t>
    </dgm:pt>
    <dgm:pt modelId="{3A904AAB-B806-4BCE-9262-96DB8D7D7D8C}" type="pres">
      <dgm:prSet presAssocID="{0FD28BDB-CFE8-4861-ADC6-3BC438739CD7}" presName="spacing" presStyleCnt="0"/>
      <dgm:spPr/>
      <dgm:t>
        <a:bodyPr/>
        <a:lstStyle/>
        <a:p>
          <a:endParaRPr lang="en-US"/>
        </a:p>
      </dgm:t>
    </dgm:pt>
    <dgm:pt modelId="{699D2FCD-4E1F-4437-817F-1AFABA9451B1}" type="pres">
      <dgm:prSet presAssocID="{B1A4A97E-7D46-4791-90A8-F4536B3F7F2B}" presName="linNode" presStyleCnt="0"/>
      <dgm:spPr/>
      <dgm:t>
        <a:bodyPr/>
        <a:lstStyle/>
        <a:p>
          <a:endParaRPr lang="en-US"/>
        </a:p>
      </dgm:t>
    </dgm:pt>
    <dgm:pt modelId="{C2B224C3-01FE-43EF-9C72-6E3AD3ADA939}" type="pres">
      <dgm:prSet presAssocID="{B1A4A97E-7D46-4791-90A8-F4536B3F7F2B}" presName="parentShp" presStyleLbl="node1" presStyleIdx="2" presStyleCnt="5" custScaleX="85185">
        <dgm:presLayoutVars>
          <dgm:bulletEnabled val="1"/>
        </dgm:presLayoutVars>
      </dgm:prSet>
      <dgm:spPr/>
      <dgm:t>
        <a:bodyPr/>
        <a:lstStyle/>
        <a:p>
          <a:endParaRPr lang="en-US"/>
        </a:p>
      </dgm:t>
    </dgm:pt>
    <dgm:pt modelId="{5A87E68B-C4EA-4B3C-973C-67FE5D58E545}" type="pres">
      <dgm:prSet presAssocID="{B1A4A97E-7D46-4791-90A8-F4536B3F7F2B}" presName="childShp" presStyleLbl="bgAccFollowNode1" presStyleIdx="2" presStyleCnt="5" custScaleY="184928">
        <dgm:presLayoutVars>
          <dgm:bulletEnabled val="1"/>
        </dgm:presLayoutVars>
      </dgm:prSet>
      <dgm:spPr/>
      <dgm:t>
        <a:bodyPr/>
        <a:lstStyle/>
        <a:p>
          <a:endParaRPr lang="en-US"/>
        </a:p>
      </dgm:t>
    </dgm:pt>
    <dgm:pt modelId="{B7016CE2-BAEF-43A7-8C3D-A72FECC4941A}" type="pres">
      <dgm:prSet presAssocID="{E75188E5-C1D3-434A-B215-AE83CE8C5D7C}" presName="spacing" presStyleCnt="0"/>
      <dgm:spPr/>
      <dgm:t>
        <a:bodyPr/>
        <a:lstStyle/>
        <a:p>
          <a:endParaRPr lang="en-US"/>
        </a:p>
      </dgm:t>
    </dgm:pt>
    <dgm:pt modelId="{532D8ED9-CB74-489B-90FD-BA67CED086E3}" type="pres">
      <dgm:prSet presAssocID="{A4CFE39D-472B-408D-A27D-33B49124E53D}" presName="linNode" presStyleCnt="0"/>
      <dgm:spPr/>
      <dgm:t>
        <a:bodyPr/>
        <a:lstStyle/>
        <a:p>
          <a:endParaRPr lang="en-US"/>
        </a:p>
      </dgm:t>
    </dgm:pt>
    <dgm:pt modelId="{87E5A77A-86ED-4C22-AD24-00302AAA5029}" type="pres">
      <dgm:prSet presAssocID="{A4CFE39D-472B-408D-A27D-33B49124E53D}" presName="parentShp" presStyleLbl="node1" presStyleIdx="3" presStyleCnt="5" custScaleX="85185">
        <dgm:presLayoutVars>
          <dgm:bulletEnabled val="1"/>
        </dgm:presLayoutVars>
      </dgm:prSet>
      <dgm:spPr/>
      <dgm:t>
        <a:bodyPr/>
        <a:lstStyle/>
        <a:p>
          <a:endParaRPr lang="en-US"/>
        </a:p>
      </dgm:t>
    </dgm:pt>
    <dgm:pt modelId="{FD5D7F27-B2F8-4D5B-B783-79F7DED0A34F}" type="pres">
      <dgm:prSet presAssocID="{A4CFE39D-472B-408D-A27D-33B49124E53D}" presName="childShp" presStyleLbl="bgAccFollowNode1" presStyleIdx="3" presStyleCnt="5">
        <dgm:presLayoutVars>
          <dgm:bulletEnabled val="1"/>
        </dgm:presLayoutVars>
      </dgm:prSet>
      <dgm:spPr/>
      <dgm:t>
        <a:bodyPr/>
        <a:lstStyle/>
        <a:p>
          <a:endParaRPr lang="en-US"/>
        </a:p>
      </dgm:t>
    </dgm:pt>
    <dgm:pt modelId="{F47D80F2-756C-414F-A08F-ABA13213698B}" type="pres">
      <dgm:prSet presAssocID="{04932589-D458-4A67-8813-8FCE5689F365}" presName="spacing" presStyleCnt="0"/>
      <dgm:spPr/>
      <dgm:t>
        <a:bodyPr/>
        <a:lstStyle/>
        <a:p>
          <a:endParaRPr lang="en-US"/>
        </a:p>
      </dgm:t>
    </dgm:pt>
    <dgm:pt modelId="{978539D9-E818-468B-9082-6E565806EEA9}" type="pres">
      <dgm:prSet presAssocID="{89AC0C7B-503D-484C-B845-E2AA8A77A8F8}" presName="linNode" presStyleCnt="0"/>
      <dgm:spPr/>
      <dgm:t>
        <a:bodyPr/>
        <a:lstStyle/>
        <a:p>
          <a:endParaRPr lang="en-US"/>
        </a:p>
      </dgm:t>
    </dgm:pt>
    <dgm:pt modelId="{2F81F261-6017-4650-952C-AB739079CA94}" type="pres">
      <dgm:prSet presAssocID="{89AC0C7B-503D-484C-B845-E2AA8A77A8F8}" presName="parentShp" presStyleLbl="node1" presStyleIdx="4" presStyleCnt="5" custScaleX="85185">
        <dgm:presLayoutVars>
          <dgm:bulletEnabled val="1"/>
        </dgm:presLayoutVars>
      </dgm:prSet>
      <dgm:spPr/>
      <dgm:t>
        <a:bodyPr/>
        <a:lstStyle/>
        <a:p>
          <a:endParaRPr lang="en-US"/>
        </a:p>
      </dgm:t>
    </dgm:pt>
    <dgm:pt modelId="{9F446632-076B-43DB-8DDA-F00AEA023E76}" type="pres">
      <dgm:prSet presAssocID="{89AC0C7B-503D-484C-B845-E2AA8A77A8F8}" presName="childShp" presStyleLbl="bgAccFollowNode1" presStyleIdx="4" presStyleCnt="5" custScaleX="99548" custLinFactNeighborX="536" custLinFactNeighborY="185">
        <dgm:presLayoutVars>
          <dgm:bulletEnabled val="1"/>
        </dgm:presLayoutVars>
      </dgm:prSet>
      <dgm:spPr/>
      <dgm:t>
        <a:bodyPr/>
        <a:lstStyle/>
        <a:p>
          <a:endParaRPr lang="en-US"/>
        </a:p>
      </dgm:t>
    </dgm:pt>
  </dgm:ptLst>
  <dgm:cxnLst>
    <dgm:cxn modelId="{669BD845-D0CE-472A-ADF2-3F37D149D527}" srcId="{B8EFDAB3-4F4B-4553-9208-D1E2C358AAC7}" destId="{A4CFE39D-472B-408D-A27D-33B49124E53D}" srcOrd="3" destOrd="0" parTransId="{0FC84DF8-99E8-42A4-9B42-1DC610252160}" sibTransId="{04932589-D458-4A67-8813-8FCE5689F365}"/>
    <dgm:cxn modelId="{70320262-0B92-4794-A20C-FD9D25A74157}" type="presOf" srcId="{89AC0C7B-503D-484C-B845-E2AA8A77A8F8}" destId="{2F81F261-6017-4650-952C-AB739079CA94}" srcOrd="0" destOrd="0" presId="urn:microsoft.com/office/officeart/2005/8/layout/vList6"/>
    <dgm:cxn modelId="{3604C11E-5FA4-470B-BC5B-BE540EE66610}" srcId="{B1A4A97E-7D46-4791-90A8-F4536B3F7F2B}" destId="{C7B2F4DC-525E-4EB0-BEA2-452D55109DE5}" srcOrd="0" destOrd="0" parTransId="{ED4D6818-C265-4758-A607-59CBCCF67AC5}" sibTransId="{38031CBD-F0A0-4CF1-9E4B-C90D5677DD38}"/>
    <dgm:cxn modelId="{D4759BA6-984F-43C4-A857-ACE29F718D94}" srcId="{B8EFDAB3-4F4B-4553-9208-D1E2C358AAC7}" destId="{B1A4A97E-7D46-4791-90A8-F4536B3F7F2B}" srcOrd="2" destOrd="0" parTransId="{67036A81-30F9-4920-800E-EDC1EBFAF3E4}" sibTransId="{E75188E5-C1D3-434A-B215-AE83CE8C5D7C}"/>
    <dgm:cxn modelId="{52434E77-BDAE-4ACE-9B69-856C570A57A5}" srcId="{C3DE80A2-E4DB-4782-A987-8A915C031457}" destId="{900C567A-C700-4D75-9422-C649C1030717}" srcOrd="0" destOrd="0" parTransId="{693AAAA6-B42A-4FBB-9984-5D76CB4C620C}" sibTransId="{2C964154-A33A-4EA6-924E-662A05432BAA}"/>
    <dgm:cxn modelId="{3C72BD40-9D27-4113-BE30-8F8223BD77DC}" type="presOf" srcId="{A4CFE39D-472B-408D-A27D-33B49124E53D}" destId="{87E5A77A-86ED-4C22-AD24-00302AAA5029}" srcOrd="0" destOrd="0" presId="urn:microsoft.com/office/officeart/2005/8/layout/vList6"/>
    <dgm:cxn modelId="{701762C4-A891-4108-B187-4DDB07D28564}" type="presOf" srcId="{B8EFDAB3-4F4B-4553-9208-D1E2C358AAC7}" destId="{2ACA705A-DE88-4189-B6DC-3EF7416D2B96}" srcOrd="0" destOrd="0" presId="urn:microsoft.com/office/officeart/2005/8/layout/vList6"/>
    <dgm:cxn modelId="{F3C89BB2-7F11-440E-A497-2B753DE75187}" srcId="{B8EFDAB3-4F4B-4553-9208-D1E2C358AAC7}" destId="{89AC0C7B-503D-484C-B845-E2AA8A77A8F8}" srcOrd="4" destOrd="0" parTransId="{87D08EF1-9C2B-4BFD-81DB-302FBBF4B631}" sibTransId="{58B261B1-C5F0-4D0F-9E52-86AE8351B79E}"/>
    <dgm:cxn modelId="{EB632418-7B5D-4DA7-A9DD-C114F44D6305}" srcId="{B8EFDAB3-4F4B-4553-9208-D1E2C358AAC7}" destId="{73B0E2C8-5E78-4175-AB47-0B353FD8FA09}" srcOrd="1" destOrd="0" parTransId="{D7ED8521-088B-40A8-BAAC-2C2471A21721}" sibTransId="{0FD28BDB-CFE8-4861-ADC6-3BC438739CD7}"/>
    <dgm:cxn modelId="{71BCF5E4-249A-451B-B015-9532DD4443B5}" srcId="{A4CFE39D-472B-408D-A27D-33B49124E53D}" destId="{3AC90F78-9296-493E-8E3F-DE48B7BF5A30}" srcOrd="0" destOrd="0" parTransId="{A3FF81CF-5520-4378-9C7A-0F3C2C7CA9D7}" sibTransId="{75E19A41-A0D4-42E0-BAA1-1EE99365871C}"/>
    <dgm:cxn modelId="{A2A28547-4CD0-4AC0-A00D-13D866E57ED1}" type="presOf" srcId="{900C567A-C700-4D75-9422-C649C1030717}" destId="{20D2D544-3998-4DE5-A765-C64E87D8BBE3}" srcOrd="0" destOrd="0" presId="urn:microsoft.com/office/officeart/2005/8/layout/vList6"/>
    <dgm:cxn modelId="{5F604ED0-92CA-4F43-92DF-3385176AE88A}" type="presOf" srcId="{C3DE80A2-E4DB-4782-A987-8A915C031457}" destId="{E97157ED-E4CF-4773-B9E7-3229C7479BCA}" srcOrd="0" destOrd="0" presId="urn:microsoft.com/office/officeart/2005/8/layout/vList6"/>
    <dgm:cxn modelId="{BB2C1F1B-A68A-4395-AAAD-0910C9D52933}" type="presOf" srcId="{B1A4A97E-7D46-4791-90A8-F4536B3F7F2B}" destId="{C2B224C3-01FE-43EF-9C72-6E3AD3ADA939}" srcOrd="0" destOrd="0" presId="urn:microsoft.com/office/officeart/2005/8/layout/vList6"/>
    <dgm:cxn modelId="{B82636A4-4659-47D2-90A2-DCA6A11B01A1}" type="presOf" srcId="{C7B2F4DC-525E-4EB0-BEA2-452D55109DE5}" destId="{5A87E68B-C4EA-4B3C-973C-67FE5D58E545}" srcOrd="0" destOrd="0" presId="urn:microsoft.com/office/officeart/2005/8/layout/vList6"/>
    <dgm:cxn modelId="{34D1EDD5-1E53-4476-8ABB-2DB683792C31}" srcId="{89AC0C7B-503D-484C-B845-E2AA8A77A8F8}" destId="{B6DE0BCE-12DF-449A-9700-1864B6A00869}" srcOrd="0" destOrd="0" parTransId="{8D4390DB-F053-4FEB-9146-C2D9E223C9E9}" sibTransId="{224C459B-2AAC-4FE1-A4AD-60FE91E51D27}"/>
    <dgm:cxn modelId="{9D6AC6B8-ADFC-4E36-B5AC-6A6D9D466DD4}" type="presOf" srcId="{B6DE0BCE-12DF-449A-9700-1864B6A00869}" destId="{9F446632-076B-43DB-8DDA-F00AEA023E76}" srcOrd="0" destOrd="0" presId="urn:microsoft.com/office/officeart/2005/8/layout/vList6"/>
    <dgm:cxn modelId="{892AAA39-42A6-48BB-9303-5A25517679CE}" type="presOf" srcId="{8EF2061C-2F82-4963-B274-9664A225A854}" destId="{DA8F7128-BC33-43CC-875A-A1EF373AC032}" srcOrd="0" destOrd="0" presId="urn:microsoft.com/office/officeart/2005/8/layout/vList6"/>
    <dgm:cxn modelId="{968D1113-F345-42C2-9437-51087805AC25}" type="presOf" srcId="{3AC90F78-9296-493E-8E3F-DE48B7BF5A30}" destId="{FD5D7F27-B2F8-4D5B-B783-79F7DED0A34F}" srcOrd="0" destOrd="0" presId="urn:microsoft.com/office/officeart/2005/8/layout/vList6"/>
    <dgm:cxn modelId="{7EA21A6A-489A-415D-A64E-29756E82622E}" type="presOf" srcId="{73B0E2C8-5E78-4175-AB47-0B353FD8FA09}" destId="{2C07614A-7C25-4BD7-931F-7C68E01CDA5F}" srcOrd="0" destOrd="0" presId="urn:microsoft.com/office/officeart/2005/8/layout/vList6"/>
    <dgm:cxn modelId="{3E052218-ACC4-4C12-BE60-88D60685F9D2}" srcId="{73B0E2C8-5E78-4175-AB47-0B353FD8FA09}" destId="{8EF2061C-2F82-4963-B274-9664A225A854}" srcOrd="0" destOrd="0" parTransId="{707040AE-2A96-4541-961B-5030D21AC0A0}" sibTransId="{23A02AC1-EE56-4BEC-9729-7FD87FA84ED7}"/>
    <dgm:cxn modelId="{62159384-B3BE-4C53-80E9-96CF8CDD5B85}" srcId="{B8EFDAB3-4F4B-4553-9208-D1E2C358AAC7}" destId="{C3DE80A2-E4DB-4782-A987-8A915C031457}" srcOrd="0" destOrd="0" parTransId="{6ADDB298-7037-4ADA-A06E-E11F8D2D3D60}" sibTransId="{CF3308BB-AEA7-40F0-B4CF-4B3ABD44FC6D}"/>
    <dgm:cxn modelId="{B3309E35-7071-4E3E-A06F-6E2CD75BA346}" type="presParOf" srcId="{2ACA705A-DE88-4189-B6DC-3EF7416D2B96}" destId="{8387F45F-1BEC-40AC-A1FF-E41ADE24E5BA}" srcOrd="0" destOrd="0" presId="urn:microsoft.com/office/officeart/2005/8/layout/vList6"/>
    <dgm:cxn modelId="{5650DE0C-2F4C-4719-ABE7-766D966A84F7}" type="presParOf" srcId="{8387F45F-1BEC-40AC-A1FF-E41ADE24E5BA}" destId="{E97157ED-E4CF-4773-B9E7-3229C7479BCA}" srcOrd="0" destOrd="0" presId="urn:microsoft.com/office/officeart/2005/8/layout/vList6"/>
    <dgm:cxn modelId="{66CDA36B-C5CF-4928-838D-CD237DB73E75}" type="presParOf" srcId="{8387F45F-1BEC-40AC-A1FF-E41ADE24E5BA}" destId="{20D2D544-3998-4DE5-A765-C64E87D8BBE3}" srcOrd="1" destOrd="0" presId="urn:microsoft.com/office/officeart/2005/8/layout/vList6"/>
    <dgm:cxn modelId="{F73A1192-EB5E-45C0-9591-BCC1632BAFD1}" type="presParOf" srcId="{2ACA705A-DE88-4189-B6DC-3EF7416D2B96}" destId="{60E26715-152B-4753-B4D6-44DA1AEEC110}" srcOrd="1" destOrd="0" presId="urn:microsoft.com/office/officeart/2005/8/layout/vList6"/>
    <dgm:cxn modelId="{CCD44202-0DDC-404A-98F9-3C20C3A52010}" type="presParOf" srcId="{2ACA705A-DE88-4189-B6DC-3EF7416D2B96}" destId="{449D2485-CC56-41AD-A114-34919C6CAAA9}" srcOrd="2" destOrd="0" presId="urn:microsoft.com/office/officeart/2005/8/layout/vList6"/>
    <dgm:cxn modelId="{392A094A-6FE8-430E-9109-91C85C6C6553}" type="presParOf" srcId="{449D2485-CC56-41AD-A114-34919C6CAAA9}" destId="{2C07614A-7C25-4BD7-931F-7C68E01CDA5F}" srcOrd="0" destOrd="0" presId="urn:microsoft.com/office/officeart/2005/8/layout/vList6"/>
    <dgm:cxn modelId="{C61F47F2-205D-456F-A3DA-D68431D8EAE0}" type="presParOf" srcId="{449D2485-CC56-41AD-A114-34919C6CAAA9}" destId="{DA8F7128-BC33-43CC-875A-A1EF373AC032}" srcOrd="1" destOrd="0" presId="urn:microsoft.com/office/officeart/2005/8/layout/vList6"/>
    <dgm:cxn modelId="{A73F23A1-0DC1-41E0-B455-CE6B03FB4509}" type="presParOf" srcId="{2ACA705A-DE88-4189-B6DC-3EF7416D2B96}" destId="{3A904AAB-B806-4BCE-9262-96DB8D7D7D8C}" srcOrd="3" destOrd="0" presId="urn:microsoft.com/office/officeart/2005/8/layout/vList6"/>
    <dgm:cxn modelId="{8E1FD245-3331-45A9-B490-379BDE0BF976}" type="presParOf" srcId="{2ACA705A-DE88-4189-B6DC-3EF7416D2B96}" destId="{699D2FCD-4E1F-4437-817F-1AFABA9451B1}" srcOrd="4" destOrd="0" presId="urn:microsoft.com/office/officeart/2005/8/layout/vList6"/>
    <dgm:cxn modelId="{72861835-0A04-4376-88EE-9763445410CE}" type="presParOf" srcId="{699D2FCD-4E1F-4437-817F-1AFABA9451B1}" destId="{C2B224C3-01FE-43EF-9C72-6E3AD3ADA939}" srcOrd="0" destOrd="0" presId="urn:microsoft.com/office/officeart/2005/8/layout/vList6"/>
    <dgm:cxn modelId="{A7D39B3F-B5CA-4956-805B-F78F42517A61}" type="presParOf" srcId="{699D2FCD-4E1F-4437-817F-1AFABA9451B1}" destId="{5A87E68B-C4EA-4B3C-973C-67FE5D58E545}" srcOrd="1" destOrd="0" presId="urn:microsoft.com/office/officeart/2005/8/layout/vList6"/>
    <dgm:cxn modelId="{308165DC-B20A-4EC0-BE4B-98E11D505664}" type="presParOf" srcId="{2ACA705A-DE88-4189-B6DC-3EF7416D2B96}" destId="{B7016CE2-BAEF-43A7-8C3D-A72FECC4941A}" srcOrd="5" destOrd="0" presId="urn:microsoft.com/office/officeart/2005/8/layout/vList6"/>
    <dgm:cxn modelId="{F3186127-7F8A-4CBD-9D1B-360D4E85FE7C}" type="presParOf" srcId="{2ACA705A-DE88-4189-B6DC-3EF7416D2B96}" destId="{532D8ED9-CB74-489B-90FD-BA67CED086E3}" srcOrd="6" destOrd="0" presId="urn:microsoft.com/office/officeart/2005/8/layout/vList6"/>
    <dgm:cxn modelId="{1789EB97-5AE3-46E9-B597-C38DA1E807E0}" type="presParOf" srcId="{532D8ED9-CB74-489B-90FD-BA67CED086E3}" destId="{87E5A77A-86ED-4C22-AD24-00302AAA5029}" srcOrd="0" destOrd="0" presId="urn:microsoft.com/office/officeart/2005/8/layout/vList6"/>
    <dgm:cxn modelId="{8D97BB7E-B9BB-4FAC-939E-E7CB63E816B2}" type="presParOf" srcId="{532D8ED9-CB74-489B-90FD-BA67CED086E3}" destId="{FD5D7F27-B2F8-4D5B-B783-79F7DED0A34F}" srcOrd="1" destOrd="0" presId="urn:microsoft.com/office/officeart/2005/8/layout/vList6"/>
    <dgm:cxn modelId="{1C399ED3-4102-445D-B765-736A44317A0E}" type="presParOf" srcId="{2ACA705A-DE88-4189-B6DC-3EF7416D2B96}" destId="{F47D80F2-756C-414F-A08F-ABA13213698B}" srcOrd="7" destOrd="0" presId="urn:microsoft.com/office/officeart/2005/8/layout/vList6"/>
    <dgm:cxn modelId="{F2C570C9-B34A-4B8C-BEB5-8B0F6E1493F7}" type="presParOf" srcId="{2ACA705A-DE88-4189-B6DC-3EF7416D2B96}" destId="{978539D9-E818-468B-9082-6E565806EEA9}" srcOrd="8" destOrd="0" presId="urn:microsoft.com/office/officeart/2005/8/layout/vList6"/>
    <dgm:cxn modelId="{EED909F7-5816-449E-A35F-9035D9403A7B}" type="presParOf" srcId="{978539D9-E818-468B-9082-6E565806EEA9}" destId="{2F81F261-6017-4650-952C-AB739079CA94}" srcOrd="0" destOrd="0" presId="urn:microsoft.com/office/officeart/2005/8/layout/vList6"/>
    <dgm:cxn modelId="{71D9B11B-D494-4E6A-8A4A-11A9B18BE4DD}" type="presParOf" srcId="{978539D9-E818-468B-9082-6E565806EEA9}" destId="{9F446632-076B-43DB-8DDA-F00AEA023E76}"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855908-DD79-480E-86F4-68540A2CBBA2}" type="doc">
      <dgm:prSet loTypeId="urn:microsoft.com/office/officeart/2005/8/layout/chevron2" loCatId="list" qsTypeId="urn:microsoft.com/office/officeart/2005/8/quickstyle/simple1#5" qsCatId="simple" csTypeId="urn:microsoft.com/office/officeart/2005/8/colors/accent6_4" csCatId="accent6" phldr="1"/>
      <dgm:spPr/>
      <dgm:t>
        <a:bodyPr/>
        <a:lstStyle/>
        <a:p>
          <a:endParaRPr lang="en-US"/>
        </a:p>
      </dgm:t>
    </dgm:pt>
    <dgm:pt modelId="{7936A202-FE5B-4EC8-A953-5845E3DEDFF0}">
      <dgm:prSet phldrT="[Text]" custT="1"/>
      <dgm:spPr/>
      <dgm:t>
        <a:bodyPr/>
        <a:lstStyle/>
        <a:p>
          <a:r>
            <a:rPr lang="en-US" sz="2400" dirty="0" smtClean="0"/>
            <a:t> </a:t>
          </a:r>
          <a:endParaRPr lang="en-US" sz="2400" dirty="0"/>
        </a:p>
      </dgm:t>
    </dgm:pt>
    <dgm:pt modelId="{DF5F5FDF-D840-440E-A417-061498EAB379}" type="parTrans" cxnId="{8611C9A6-5518-4273-92A6-B22C66C6498B}">
      <dgm:prSet/>
      <dgm:spPr/>
      <dgm:t>
        <a:bodyPr/>
        <a:lstStyle/>
        <a:p>
          <a:endParaRPr lang="en-US" sz="2400"/>
        </a:p>
      </dgm:t>
    </dgm:pt>
    <dgm:pt modelId="{C0D57845-4622-4691-BBA5-D80C3AF8E8A4}" type="sibTrans" cxnId="{8611C9A6-5518-4273-92A6-B22C66C6498B}">
      <dgm:prSet/>
      <dgm:spPr/>
      <dgm:t>
        <a:bodyPr/>
        <a:lstStyle/>
        <a:p>
          <a:endParaRPr lang="en-US" sz="2400"/>
        </a:p>
      </dgm:t>
    </dgm:pt>
    <dgm:pt modelId="{66A6D94D-54EF-4949-9F6F-80C355F22208}">
      <dgm:prSet phldrT="[Text]" custT="1"/>
      <dgm:spPr/>
      <dgm:t>
        <a:bodyPr/>
        <a:lstStyle/>
        <a:p>
          <a:r>
            <a:rPr lang="en-US" sz="2400" dirty="0" smtClean="0"/>
            <a:t>Blister (Vesicant) Agents</a:t>
          </a:r>
          <a:endParaRPr lang="en-US" sz="2400" dirty="0"/>
        </a:p>
      </dgm:t>
    </dgm:pt>
    <dgm:pt modelId="{0043D813-D315-4000-8BCF-8FE931622540}" type="parTrans" cxnId="{DD0CCB31-1BCD-4E07-9430-941097568984}">
      <dgm:prSet/>
      <dgm:spPr/>
      <dgm:t>
        <a:bodyPr/>
        <a:lstStyle/>
        <a:p>
          <a:endParaRPr lang="en-US" sz="2400"/>
        </a:p>
      </dgm:t>
    </dgm:pt>
    <dgm:pt modelId="{BB2A986D-D755-4A0A-A2DD-52163A450C9D}" type="sibTrans" cxnId="{DD0CCB31-1BCD-4E07-9430-941097568984}">
      <dgm:prSet/>
      <dgm:spPr/>
      <dgm:t>
        <a:bodyPr/>
        <a:lstStyle/>
        <a:p>
          <a:endParaRPr lang="en-US" sz="2400"/>
        </a:p>
      </dgm:t>
    </dgm:pt>
    <dgm:pt modelId="{1F1A5C76-61C8-4FDB-87BF-33F61E8D140E}">
      <dgm:prSet phldrT="[Text]" custT="1"/>
      <dgm:spPr/>
      <dgm:t>
        <a:bodyPr/>
        <a:lstStyle/>
        <a:p>
          <a:r>
            <a:rPr lang="en-US" sz="2400" dirty="0" smtClean="0"/>
            <a:t> </a:t>
          </a:r>
          <a:endParaRPr lang="en-US" sz="2400" dirty="0"/>
        </a:p>
      </dgm:t>
    </dgm:pt>
    <dgm:pt modelId="{357FEFBD-FAE8-443E-8AE8-BECFA4873157}" type="parTrans" cxnId="{D4CACEA9-47AA-4FAF-99E2-8401C2D5ACAB}">
      <dgm:prSet/>
      <dgm:spPr/>
      <dgm:t>
        <a:bodyPr/>
        <a:lstStyle/>
        <a:p>
          <a:endParaRPr lang="en-US" sz="2400"/>
        </a:p>
      </dgm:t>
    </dgm:pt>
    <dgm:pt modelId="{B6DDA32A-BDFE-48FE-A8E8-FB4319066FEB}" type="sibTrans" cxnId="{D4CACEA9-47AA-4FAF-99E2-8401C2D5ACAB}">
      <dgm:prSet/>
      <dgm:spPr/>
      <dgm:t>
        <a:bodyPr/>
        <a:lstStyle/>
        <a:p>
          <a:endParaRPr lang="en-US" sz="2400"/>
        </a:p>
      </dgm:t>
    </dgm:pt>
    <dgm:pt modelId="{6ACF6684-E503-4836-9714-34870D81DCAC}">
      <dgm:prSet phldrT="[Text]" custT="1"/>
      <dgm:spPr/>
      <dgm:t>
        <a:bodyPr/>
        <a:lstStyle/>
        <a:p>
          <a:r>
            <a:rPr lang="en-US" sz="2400" dirty="0" smtClean="0"/>
            <a:t>Choking (Pulmonary) Agents</a:t>
          </a:r>
          <a:endParaRPr lang="en-US" sz="2400" dirty="0"/>
        </a:p>
      </dgm:t>
    </dgm:pt>
    <dgm:pt modelId="{D97CB67F-56EF-444A-B280-F0B60F8A8427}" type="parTrans" cxnId="{0AA4738A-E0C5-40C2-AFB0-466680F01BEE}">
      <dgm:prSet/>
      <dgm:spPr/>
      <dgm:t>
        <a:bodyPr/>
        <a:lstStyle/>
        <a:p>
          <a:endParaRPr lang="en-US" sz="2400"/>
        </a:p>
      </dgm:t>
    </dgm:pt>
    <dgm:pt modelId="{082217C4-2214-44E4-98EF-258AFC341BB7}" type="sibTrans" cxnId="{0AA4738A-E0C5-40C2-AFB0-466680F01BEE}">
      <dgm:prSet/>
      <dgm:spPr/>
      <dgm:t>
        <a:bodyPr/>
        <a:lstStyle/>
        <a:p>
          <a:endParaRPr lang="en-US" sz="2400"/>
        </a:p>
      </dgm:t>
    </dgm:pt>
    <dgm:pt modelId="{DFACEC4E-47DF-472E-B70C-6B0B3DE49324}">
      <dgm:prSet phldrT="[Text]" custT="1"/>
      <dgm:spPr/>
      <dgm:t>
        <a:bodyPr/>
        <a:lstStyle/>
        <a:p>
          <a:r>
            <a:rPr lang="en-US" sz="2400" dirty="0" smtClean="0"/>
            <a:t> </a:t>
          </a:r>
          <a:endParaRPr lang="en-US" sz="2400" dirty="0"/>
        </a:p>
      </dgm:t>
    </dgm:pt>
    <dgm:pt modelId="{8F2FE1D6-2FBE-4596-82EA-5391E339C683}" type="parTrans" cxnId="{8B6D6212-1CE3-475F-B847-F58615C211FF}">
      <dgm:prSet/>
      <dgm:spPr/>
      <dgm:t>
        <a:bodyPr/>
        <a:lstStyle/>
        <a:p>
          <a:endParaRPr lang="en-US" sz="2400"/>
        </a:p>
      </dgm:t>
    </dgm:pt>
    <dgm:pt modelId="{5ECBB2A8-A3FC-4511-B95C-5B712343FB82}" type="sibTrans" cxnId="{8B6D6212-1CE3-475F-B847-F58615C211FF}">
      <dgm:prSet/>
      <dgm:spPr/>
      <dgm:t>
        <a:bodyPr/>
        <a:lstStyle/>
        <a:p>
          <a:endParaRPr lang="en-US" sz="2400"/>
        </a:p>
      </dgm:t>
    </dgm:pt>
    <dgm:pt modelId="{C82489BA-681F-4A7A-913F-E900E78AF1F4}">
      <dgm:prSet phldrT="[Text]" custT="1"/>
      <dgm:spPr/>
      <dgm:t>
        <a:bodyPr/>
        <a:lstStyle/>
        <a:p>
          <a:r>
            <a:rPr lang="en-US" sz="2400" dirty="0" smtClean="0">
              <a:solidFill>
                <a:srgbClr val="000000"/>
              </a:solidFill>
            </a:rPr>
            <a:t>Asphyxiant (Cyanide) Agents</a:t>
          </a:r>
          <a:endParaRPr lang="en-US" sz="2400" dirty="0"/>
        </a:p>
      </dgm:t>
    </dgm:pt>
    <dgm:pt modelId="{8E7E89E6-4B40-468D-8687-630AEE1BAD45}" type="parTrans" cxnId="{6FE29A94-9455-4AF7-98B7-81D50AE4960D}">
      <dgm:prSet/>
      <dgm:spPr/>
      <dgm:t>
        <a:bodyPr/>
        <a:lstStyle/>
        <a:p>
          <a:endParaRPr lang="en-US" sz="2400"/>
        </a:p>
      </dgm:t>
    </dgm:pt>
    <dgm:pt modelId="{A2883FE3-67B5-4808-B395-B664A49C68E5}" type="sibTrans" cxnId="{6FE29A94-9455-4AF7-98B7-81D50AE4960D}">
      <dgm:prSet/>
      <dgm:spPr/>
      <dgm:t>
        <a:bodyPr/>
        <a:lstStyle/>
        <a:p>
          <a:endParaRPr lang="en-US" sz="2400"/>
        </a:p>
      </dgm:t>
    </dgm:pt>
    <dgm:pt modelId="{22FEA8A8-69BF-404D-9EDA-46185DB7FF18}">
      <dgm:prSet custT="1"/>
      <dgm:spPr/>
      <dgm:t>
        <a:bodyPr/>
        <a:lstStyle/>
        <a:p>
          <a:r>
            <a:rPr lang="en-US" sz="2400" dirty="0" smtClean="0"/>
            <a:t> </a:t>
          </a:r>
          <a:endParaRPr lang="en-US" sz="2400" dirty="0"/>
        </a:p>
      </dgm:t>
    </dgm:pt>
    <dgm:pt modelId="{C365D7C5-66BC-417B-9E0B-A6C1C6CE9044}" type="parTrans" cxnId="{2A41A2C5-890B-4144-ADE3-88F3DCC0900B}">
      <dgm:prSet/>
      <dgm:spPr/>
      <dgm:t>
        <a:bodyPr/>
        <a:lstStyle/>
        <a:p>
          <a:endParaRPr lang="en-US" sz="2400"/>
        </a:p>
      </dgm:t>
    </dgm:pt>
    <dgm:pt modelId="{B3AF6A70-BD84-47BC-8494-2803726A0AC3}" type="sibTrans" cxnId="{2A41A2C5-890B-4144-ADE3-88F3DCC0900B}">
      <dgm:prSet/>
      <dgm:spPr/>
      <dgm:t>
        <a:bodyPr/>
        <a:lstStyle/>
        <a:p>
          <a:endParaRPr lang="en-US" sz="2400"/>
        </a:p>
      </dgm:t>
    </dgm:pt>
    <dgm:pt modelId="{E363C89D-3426-4EA8-B361-F6CDE32FB8B2}">
      <dgm:prSet custT="1"/>
      <dgm:spPr/>
      <dgm:t>
        <a:bodyPr/>
        <a:lstStyle/>
        <a:p>
          <a:r>
            <a:rPr lang="en-US" sz="2400" dirty="0" smtClean="0"/>
            <a:t>Nerve (Organophosphate) Agents</a:t>
          </a:r>
          <a:endParaRPr lang="en-US" sz="2400" dirty="0"/>
        </a:p>
      </dgm:t>
    </dgm:pt>
    <dgm:pt modelId="{B5B5B296-9936-4627-9712-215ED7FE752F}" type="parTrans" cxnId="{C829DDBF-FEFC-4577-AC2F-2F2B650CCEB8}">
      <dgm:prSet/>
      <dgm:spPr/>
      <dgm:t>
        <a:bodyPr/>
        <a:lstStyle/>
        <a:p>
          <a:endParaRPr lang="en-US" sz="2400"/>
        </a:p>
      </dgm:t>
    </dgm:pt>
    <dgm:pt modelId="{572ADF93-AEC2-4434-94BB-5A1161FA6C98}" type="sibTrans" cxnId="{C829DDBF-FEFC-4577-AC2F-2F2B650CCEB8}">
      <dgm:prSet/>
      <dgm:spPr/>
      <dgm:t>
        <a:bodyPr/>
        <a:lstStyle/>
        <a:p>
          <a:endParaRPr lang="en-US" sz="2400"/>
        </a:p>
      </dgm:t>
    </dgm:pt>
    <dgm:pt modelId="{FB4D733A-688A-4B6C-A4C0-AC80C7EB75E7}" type="pres">
      <dgm:prSet presAssocID="{C4855908-DD79-480E-86F4-68540A2CBBA2}" presName="linearFlow" presStyleCnt="0">
        <dgm:presLayoutVars>
          <dgm:dir/>
          <dgm:animLvl val="lvl"/>
          <dgm:resizeHandles val="exact"/>
        </dgm:presLayoutVars>
      </dgm:prSet>
      <dgm:spPr/>
      <dgm:t>
        <a:bodyPr/>
        <a:lstStyle/>
        <a:p>
          <a:endParaRPr lang="en-US"/>
        </a:p>
      </dgm:t>
    </dgm:pt>
    <dgm:pt modelId="{8C53CCD6-9B5B-42A2-AEC1-81F7942470D6}" type="pres">
      <dgm:prSet presAssocID="{7936A202-FE5B-4EC8-A953-5845E3DEDFF0}" presName="composite" presStyleCnt="0"/>
      <dgm:spPr/>
    </dgm:pt>
    <dgm:pt modelId="{790E19A8-C2D1-4C8A-9066-8CA1EED43BAF}" type="pres">
      <dgm:prSet presAssocID="{7936A202-FE5B-4EC8-A953-5845E3DEDFF0}" presName="parentText" presStyleLbl="alignNode1" presStyleIdx="0" presStyleCnt="4">
        <dgm:presLayoutVars>
          <dgm:chMax val="1"/>
          <dgm:bulletEnabled val="1"/>
        </dgm:presLayoutVars>
      </dgm:prSet>
      <dgm:spPr/>
      <dgm:t>
        <a:bodyPr/>
        <a:lstStyle/>
        <a:p>
          <a:endParaRPr lang="en-US"/>
        </a:p>
      </dgm:t>
    </dgm:pt>
    <dgm:pt modelId="{D0AAD32C-6C77-4D0F-A9BA-C39C123738A4}" type="pres">
      <dgm:prSet presAssocID="{7936A202-FE5B-4EC8-A953-5845E3DEDFF0}" presName="descendantText" presStyleLbl="alignAcc1" presStyleIdx="0" presStyleCnt="4">
        <dgm:presLayoutVars>
          <dgm:bulletEnabled val="1"/>
        </dgm:presLayoutVars>
      </dgm:prSet>
      <dgm:spPr/>
      <dgm:t>
        <a:bodyPr/>
        <a:lstStyle/>
        <a:p>
          <a:endParaRPr lang="en-US"/>
        </a:p>
      </dgm:t>
    </dgm:pt>
    <dgm:pt modelId="{23B659A4-2025-4B58-B405-1F0E08A8864B}" type="pres">
      <dgm:prSet presAssocID="{C0D57845-4622-4691-BBA5-D80C3AF8E8A4}" presName="sp" presStyleCnt="0"/>
      <dgm:spPr/>
    </dgm:pt>
    <dgm:pt modelId="{E254F089-FDFD-40C7-B074-F756C9B487AD}" type="pres">
      <dgm:prSet presAssocID="{1F1A5C76-61C8-4FDB-87BF-33F61E8D140E}" presName="composite" presStyleCnt="0"/>
      <dgm:spPr/>
    </dgm:pt>
    <dgm:pt modelId="{3B8D3D0E-BB44-4350-843A-5D4E2A46E2F4}" type="pres">
      <dgm:prSet presAssocID="{1F1A5C76-61C8-4FDB-87BF-33F61E8D140E}" presName="parentText" presStyleLbl="alignNode1" presStyleIdx="1" presStyleCnt="4">
        <dgm:presLayoutVars>
          <dgm:chMax val="1"/>
          <dgm:bulletEnabled val="1"/>
        </dgm:presLayoutVars>
      </dgm:prSet>
      <dgm:spPr/>
      <dgm:t>
        <a:bodyPr/>
        <a:lstStyle/>
        <a:p>
          <a:endParaRPr lang="en-US"/>
        </a:p>
      </dgm:t>
    </dgm:pt>
    <dgm:pt modelId="{9675355A-B54D-4FE3-BF02-BF54561F21BA}" type="pres">
      <dgm:prSet presAssocID="{1F1A5C76-61C8-4FDB-87BF-33F61E8D140E}" presName="descendantText" presStyleLbl="alignAcc1" presStyleIdx="1" presStyleCnt="4">
        <dgm:presLayoutVars>
          <dgm:bulletEnabled val="1"/>
        </dgm:presLayoutVars>
      </dgm:prSet>
      <dgm:spPr/>
      <dgm:t>
        <a:bodyPr/>
        <a:lstStyle/>
        <a:p>
          <a:endParaRPr lang="en-US"/>
        </a:p>
      </dgm:t>
    </dgm:pt>
    <dgm:pt modelId="{DD4A6150-7350-4A4B-9DBB-8077AFF3ED1E}" type="pres">
      <dgm:prSet presAssocID="{B6DDA32A-BDFE-48FE-A8E8-FB4319066FEB}" presName="sp" presStyleCnt="0"/>
      <dgm:spPr/>
    </dgm:pt>
    <dgm:pt modelId="{90859172-5226-499B-9729-54E801990B76}" type="pres">
      <dgm:prSet presAssocID="{DFACEC4E-47DF-472E-B70C-6B0B3DE49324}" presName="composite" presStyleCnt="0"/>
      <dgm:spPr/>
    </dgm:pt>
    <dgm:pt modelId="{5EF8AF43-D181-40DF-8F65-4835BCF1169A}" type="pres">
      <dgm:prSet presAssocID="{DFACEC4E-47DF-472E-B70C-6B0B3DE49324}" presName="parentText" presStyleLbl="alignNode1" presStyleIdx="2" presStyleCnt="4">
        <dgm:presLayoutVars>
          <dgm:chMax val="1"/>
          <dgm:bulletEnabled val="1"/>
        </dgm:presLayoutVars>
      </dgm:prSet>
      <dgm:spPr/>
      <dgm:t>
        <a:bodyPr/>
        <a:lstStyle/>
        <a:p>
          <a:endParaRPr lang="en-US"/>
        </a:p>
      </dgm:t>
    </dgm:pt>
    <dgm:pt modelId="{AEB1A047-0D45-4CA2-96B0-012F8940818A}" type="pres">
      <dgm:prSet presAssocID="{DFACEC4E-47DF-472E-B70C-6B0B3DE49324}" presName="descendantText" presStyleLbl="alignAcc1" presStyleIdx="2" presStyleCnt="4">
        <dgm:presLayoutVars>
          <dgm:bulletEnabled val="1"/>
        </dgm:presLayoutVars>
      </dgm:prSet>
      <dgm:spPr/>
      <dgm:t>
        <a:bodyPr/>
        <a:lstStyle/>
        <a:p>
          <a:endParaRPr lang="en-US"/>
        </a:p>
      </dgm:t>
    </dgm:pt>
    <dgm:pt modelId="{520CD200-F805-4B60-86CB-D870D0C2EEA3}" type="pres">
      <dgm:prSet presAssocID="{5ECBB2A8-A3FC-4511-B95C-5B712343FB82}" presName="sp" presStyleCnt="0"/>
      <dgm:spPr/>
    </dgm:pt>
    <dgm:pt modelId="{303BD515-7007-47E8-9863-166E6CC655EF}" type="pres">
      <dgm:prSet presAssocID="{22FEA8A8-69BF-404D-9EDA-46185DB7FF18}" presName="composite" presStyleCnt="0"/>
      <dgm:spPr/>
    </dgm:pt>
    <dgm:pt modelId="{E4210AFA-FD5F-4D67-85F6-9BC1F5273175}" type="pres">
      <dgm:prSet presAssocID="{22FEA8A8-69BF-404D-9EDA-46185DB7FF18}" presName="parentText" presStyleLbl="alignNode1" presStyleIdx="3" presStyleCnt="4">
        <dgm:presLayoutVars>
          <dgm:chMax val="1"/>
          <dgm:bulletEnabled val="1"/>
        </dgm:presLayoutVars>
      </dgm:prSet>
      <dgm:spPr/>
      <dgm:t>
        <a:bodyPr/>
        <a:lstStyle/>
        <a:p>
          <a:endParaRPr lang="en-US"/>
        </a:p>
      </dgm:t>
    </dgm:pt>
    <dgm:pt modelId="{51B96D27-B9BC-47A2-B4FB-5F3776F476BD}" type="pres">
      <dgm:prSet presAssocID="{22FEA8A8-69BF-404D-9EDA-46185DB7FF18}" presName="descendantText" presStyleLbl="alignAcc1" presStyleIdx="3" presStyleCnt="4">
        <dgm:presLayoutVars>
          <dgm:bulletEnabled val="1"/>
        </dgm:presLayoutVars>
      </dgm:prSet>
      <dgm:spPr/>
      <dgm:t>
        <a:bodyPr/>
        <a:lstStyle/>
        <a:p>
          <a:endParaRPr lang="en-US"/>
        </a:p>
      </dgm:t>
    </dgm:pt>
  </dgm:ptLst>
  <dgm:cxnLst>
    <dgm:cxn modelId="{DD0CCB31-1BCD-4E07-9430-941097568984}" srcId="{7936A202-FE5B-4EC8-A953-5845E3DEDFF0}" destId="{66A6D94D-54EF-4949-9F6F-80C355F22208}" srcOrd="0" destOrd="0" parTransId="{0043D813-D315-4000-8BCF-8FE931622540}" sibTransId="{BB2A986D-D755-4A0A-A2DD-52163A450C9D}"/>
    <dgm:cxn modelId="{D37B6654-60C7-4580-A720-A507C5569B62}" type="presOf" srcId="{6ACF6684-E503-4836-9714-34870D81DCAC}" destId="{9675355A-B54D-4FE3-BF02-BF54561F21BA}" srcOrd="0" destOrd="0" presId="urn:microsoft.com/office/officeart/2005/8/layout/chevron2"/>
    <dgm:cxn modelId="{3B2B84AF-BC7B-4C10-B77D-466BCD5B9473}" type="presOf" srcId="{C4855908-DD79-480E-86F4-68540A2CBBA2}" destId="{FB4D733A-688A-4B6C-A4C0-AC80C7EB75E7}" srcOrd="0" destOrd="0" presId="urn:microsoft.com/office/officeart/2005/8/layout/chevron2"/>
    <dgm:cxn modelId="{CD2D63CD-5F64-41F0-9A34-3FC9A36D0C46}" type="presOf" srcId="{7936A202-FE5B-4EC8-A953-5845E3DEDFF0}" destId="{790E19A8-C2D1-4C8A-9066-8CA1EED43BAF}" srcOrd="0" destOrd="0" presId="urn:microsoft.com/office/officeart/2005/8/layout/chevron2"/>
    <dgm:cxn modelId="{0AA4738A-E0C5-40C2-AFB0-466680F01BEE}" srcId="{1F1A5C76-61C8-4FDB-87BF-33F61E8D140E}" destId="{6ACF6684-E503-4836-9714-34870D81DCAC}" srcOrd="0" destOrd="0" parTransId="{D97CB67F-56EF-444A-B280-F0B60F8A8427}" sibTransId="{082217C4-2214-44E4-98EF-258AFC341BB7}"/>
    <dgm:cxn modelId="{44034E08-9172-4C12-BF7F-54F9DFBD7EC9}" type="presOf" srcId="{66A6D94D-54EF-4949-9F6F-80C355F22208}" destId="{D0AAD32C-6C77-4D0F-A9BA-C39C123738A4}" srcOrd="0" destOrd="0" presId="urn:microsoft.com/office/officeart/2005/8/layout/chevron2"/>
    <dgm:cxn modelId="{6FE29A94-9455-4AF7-98B7-81D50AE4960D}" srcId="{DFACEC4E-47DF-472E-B70C-6B0B3DE49324}" destId="{C82489BA-681F-4A7A-913F-E900E78AF1F4}" srcOrd="0" destOrd="0" parTransId="{8E7E89E6-4B40-468D-8687-630AEE1BAD45}" sibTransId="{A2883FE3-67B5-4808-B395-B664A49C68E5}"/>
    <dgm:cxn modelId="{8B6D6212-1CE3-475F-B847-F58615C211FF}" srcId="{C4855908-DD79-480E-86F4-68540A2CBBA2}" destId="{DFACEC4E-47DF-472E-B70C-6B0B3DE49324}" srcOrd="2" destOrd="0" parTransId="{8F2FE1D6-2FBE-4596-82EA-5391E339C683}" sibTransId="{5ECBB2A8-A3FC-4511-B95C-5B712343FB82}"/>
    <dgm:cxn modelId="{046E2B28-18E4-4241-A5B8-96EA3C73B008}" type="presOf" srcId="{DFACEC4E-47DF-472E-B70C-6B0B3DE49324}" destId="{5EF8AF43-D181-40DF-8F65-4835BCF1169A}" srcOrd="0" destOrd="0" presId="urn:microsoft.com/office/officeart/2005/8/layout/chevron2"/>
    <dgm:cxn modelId="{E0CE274B-501A-48E3-BCA2-12D28C30F9D4}" type="presOf" srcId="{1F1A5C76-61C8-4FDB-87BF-33F61E8D140E}" destId="{3B8D3D0E-BB44-4350-843A-5D4E2A46E2F4}" srcOrd="0" destOrd="0" presId="urn:microsoft.com/office/officeart/2005/8/layout/chevron2"/>
    <dgm:cxn modelId="{C829DDBF-FEFC-4577-AC2F-2F2B650CCEB8}" srcId="{22FEA8A8-69BF-404D-9EDA-46185DB7FF18}" destId="{E363C89D-3426-4EA8-B361-F6CDE32FB8B2}" srcOrd="0" destOrd="0" parTransId="{B5B5B296-9936-4627-9712-215ED7FE752F}" sibTransId="{572ADF93-AEC2-4434-94BB-5A1161FA6C98}"/>
    <dgm:cxn modelId="{8611C9A6-5518-4273-92A6-B22C66C6498B}" srcId="{C4855908-DD79-480E-86F4-68540A2CBBA2}" destId="{7936A202-FE5B-4EC8-A953-5845E3DEDFF0}" srcOrd="0" destOrd="0" parTransId="{DF5F5FDF-D840-440E-A417-061498EAB379}" sibTransId="{C0D57845-4622-4691-BBA5-D80C3AF8E8A4}"/>
    <dgm:cxn modelId="{2A41A2C5-890B-4144-ADE3-88F3DCC0900B}" srcId="{C4855908-DD79-480E-86F4-68540A2CBBA2}" destId="{22FEA8A8-69BF-404D-9EDA-46185DB7FF18}" srcOrd="3" destOrd="0" parTransId="{C365D7C5-66BC-417B-9E0B-A6C1C6CE9044}" sibTransId="{B3AF6A70-BD84-47BC-8494-2803726A0AC3}"/>
    <dgm:cxn modelId="{D4CACEA9-47AA-4FAF-99E2-8401C2D5ACAB}" srcId="{C4855908-DD79-480E-86F4-68540A2CBBA2}" destId="{1F1A5C76-61C8-4FDB-87BF-33F61E8D140E}" srcOrd="1" destOrd="0" parTransId="{357FEFBD-FAE8-443E-8AE8-BECFA4873157}" sibTransId="{B6DDA32A-BDFE-48FE-A8E8-FB4319066FEB}"/>
    <dgm:cxn modelId="{E4B8F306-DFE5-4D65-A1E1-90B601055EEE}" type="presOf" srcId="{E363C89D-3426-4EA8-B361-F6CDE32FB8B2}" destId="{51B96D27-B9BC-47A2-B4FB-5F3776F476BD}" srcOrd="0" destOrd="0" presId="urn:microsoft.com/office/officeart/2005/8/layout/chevron2"/>
    <dgm:cxn modelId="{163AE34F-2966-4443-AD7B-E7193B09D306}" type="presOf" srcId="{C82489BA-681F-4A7A-913F-E900E78AF1F4}" destId="{AEB1A047-0D45-4CA2-96B0-012F8940818A}" srcOrd="0" destOrd="0" presId="urn:microsoft.com/office/officeart/2005/8/layout/chevron2"/>
    <dgm:cxn modelId="{F831ABE4-0411-43BF-A952-7654DF6AD9F7}" type="presOf" srcId="{22FEA8A8-69BF-404D-9EDA-46185DB7FF18}" destId="{E4210AFA-FD5F-4D67-85F6-9BC1F5273175}" srcOrd="0" destOrd="0" presId="urn:microsoft.com/office/officeart/2005/8/layout/chevron2"/>
    <dgm:cxn modelId="{ACF17956-16A3-45C4-A3C6-814E43C5BD69}" type="presParOf" srcId="{FB4D733A-688A-4B6C-A4C0-AC80C7EB75E7}" destId="{8C53CCD6-9B5B-42A2-AEC1-81F7942470D6}" srcOrd="0" destOrd="0" presId="urn:microsoft.com/office/officeart/2005/8/layout/chevron2"/>
    <dgm:cxn modelId="{C9970FB1-E056-4AA3-97F4-000ECCB1D0F4}" type="presParOf" srcId="{8C53CCD6-9B5B-42A2-AEC1-81F7942470D6}" destId="{790E19A8-C2D1-4C8A-9066-8CA1EED43BAF}" srcOrd="0" destOrd="0" presId="urn:microsoft.com/office/officeart/2005/8/layout/chevron2"/>
    <dgm:cxn modelId="{1DF58F4F-4727-4F77-9179-53FF8A452A8A}" type="presParOf" srcId="{8C53CCD6-9B5B-42A2-AEC1-81F7942470D6}" destId="{D0AAD32C-6C77-4D0F-A9BA-C39C123738A4}" srcOrd="1" destOrd="0" presId="urn:microsoft.com/office/officeart/2005/8/layout/chevron2"/>
    <dgm:cxn modelId="{564A5AD6-3332-4628-A660-D4DF29775F9A}" type="presParOf" srcId="{FB4D733A-688A-4B6C-A4C0-AC80C7EB75E7}" destId="{23B659A4-2025-4B58-B405-1F0E08A8864B}" srcOrd="1" destOrd="0" presId="urn:microsoft.com/office/officeart/2005/8/layout/chevron2"/>
    <dgm:cxn modelId="{7FCF14C0-D3CB-42AE-B24A-72FEFDC84EC8}" type="presParOf" srcId="{FB4D733A-688A-4B6C-A4C0-AC80C7EB75E7}" destId="{E254F089-FDFD-40C7-B074-F756C9B487AD}" srcOrd="2" destOrd="0" presId="urn:microsoft.com/office/officeart/2005/8/layout/chevron2"/>
    <dgm:cxn modelId="{5EA7A35D-4F6C-4118-BEBB-51A77830C3A6}" type="presParOf" srcId="{E254F089-FDFD-40C7-B074-F756C9B487AD}" destId="{3B8D3D0E-BB44-4350-843A-5D4E2A46E2F4}" srcOrd="0" destOrd="0" presId="urn:microsoft.com/office/officeart/2005/8/layout/chevron2"/>
    <dgm:cxn modelId="{011D1672-3897-4F95-9E7A-65CFCDAB7AE9}" type="presParOf" srcId="{E254F089-FDFD-40C7-B074-F756C9B487AD}" destId="{9675355A-B54D-4FE3-BF02-BF54561F21BA}" srcOrd="1" destOrd="0" presId="urn:microsoft.com/office/officeart/2005/8/layout/chevron2"/>
    <dgm:cxn modelId="{E067AD8F-1505-425A-AF30-8444EBACB515}" type="presParOf" srcId="{FB4D733A-688A-4B6C-A4C0-AC80C7EB75E7}" destId="{DD4A6150-7350-4A4B-9DBB-8077AFF3ED1E}" srcOrd="3" destOrd="0" presId="urn:microsoft.com/office/officeart/2005/8/layout/chevron2"/>
    <dgm:cxn modelId="{DCB65753-CBA4-4808-B446-0A3B1DDCF80B}" type="presParOf" srcId="{FB4D733A-688A-4B6C-A4C0-AC80C7EB75E7}" destId="{90859172-5226-499B-9729-54E801990B76}" srcOrd="4" destOrd="0" presId="urn:microsoft.com/office/officeart/2005/8/layout/chevron2"/>
    <dgm:cxn modelId="{5DB1660E-432E-4B6C-BF86-504E82B9470F}" type="presParOf" srcId="{90859172-5226-499B-9729-54E801990B76}" destId="{5EF8AF43-D181-40DF-8F65-4835BCF1169A}" srcOrd="0" destOrd="0" presId="urn:microsoft.com/office/officeart/2005/8/layout/chevron2"/>
    <dgm:cxn modelId="{C78353D5-0D89-4682-8991-E237D1A85F93}" type="presParOf" srcId="{90859172-5226-499B-9729-54E801990B76}" destId="{AEB1A047-0D45-4CA2-96B0-012F8940818A}" srcOrd="1" destOrd="0" presId="urn:microsoft.com/office/officeart/2005/8/layout/chevron2"/>
    <dgm:cxn modelId="{C6C66A6C-034B-44A4-94A3-BFC605E632B2}" type="presParOf" srcId="{FB4D733A-688A-4B6C-A4C0-AC80C7EB75E7}" destId="{520CD200-F805-4B60-86CB-D870D0C2EEA3}" srcOrd="5" destOrd="0" presId="urn:microsoft.com/office/officeart/2005/8/layout/chevron2"/>
    <dgm:cxn modelId="{736E3C11-F8BB-4E2D-B65F-91A003C52CE8}" type="presParOf" srcId="{FB4D733A-688A-4B6C-A4C0-AC80C7EB75E7}" destId="{303BD515-7007-47E8-9863-166E6CC655EF}" srcOrd="6" destOrd="0" presId="urn:microsoft.com/office/officeart/2005/8/layout/chevron2"/>
    <dgm:cxn modelId="{1024ABE2-2BA3-4BD5-95B8-CFF320C70495}" type="presParOf" srcId="{303BD515-7007-47E8-9863-166E6CC655EF}" destId="{E4210AFA-FD5F-4D67-85F6-9BC1F5273175}" srcOrd="0" destOrd="0" presId="urn:microsoft.com/office/officeart/2005/8/layout/chevron2"/>
    <dgm:cxn modelId="{45E20E29-9538-409E-B9EC-2D59E7C22764}" type="presParOf" srcId="{303BD515-7007-47E8-9863-166E6CC655EF}" destId="{51B96D27-B9BC-47A2-B4FB-5F3776F476B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10F5F-2F88-46B2-94E7-30D1DE272EB4}">
      <dsp:nvSpPr>
        <dsp:cNvPr id="0" name=""/>
        <dsp:cNvSpPr/>
      </dsp:nvSpPr>
      <dsp:spPr>
        <a:xfrm>
          <a:off x="38099" y="0"/>
          <a:ext cx="3581400" cy="3581400"/>
        </a:xfrm>
        <a:prstGeom prst="quadArrow">
          <a:avLst>
            <a:gd name="adj1" fmla="val 2000"/>
            <a:gd name="adj2" fmla="val 4000"/>
            <a:gd name="adj3" fmla="val 5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F1F27F-13C3-4A0A-9522-DEDA6BC5863E}">
      <dsp:nvSpPr>
        <dsp:cNvPr id="0" name=""/>
        <dsp:cNvSpPr/>
      </dsp:nvSpPr>
      <dsp:spPr>
        <a:xfrm>
          <a:off x="270890" y="232791"/>
          <a:ext cx="1432560" cy="14325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Ingestion</a:t>
          </a:r>
          <a:endParaRPr lang="en-US" sz="1900" b="1" kern="1200" dirty="0"/>
        </a:p>
      </dsp:txBody>
      <dsp:txXfrm>
        <a:off x="270890" y="232791"/>
        <a:ext cx="1432560" cy="1432560"/>
      </dsp:txXfrm>
    </dsp:sp>
    <dsp:sp modelId="{72A1A851-57C1-431D-A0A0-56B0B6F908B4}">
      <dsp:nvSpPr>
        <dsp:cNvPr id="0" name=""/>
        <dsp:cNvSpPr/>
      </dsp:nvSpPr>
      <dsp:spPr>
        <a:xfrm>
          <a:off x="1954149" y="232791"/>
          <a:ext cx="1432560" cy="14325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Inhalation</a:t>
          </a:r>
          <a:endParaRPr lang="en-US" sz="1900" b="1" kern="1200" dirty="0"/>
        </a:p>
      </dsp:txBody>
      <dsp:txXfrm>
        <a:off x="1954149" y="232791"/>
        <a:ext cx="1432560" cy="1432560"/>
      </dsp:txXfrm>
    </dsp:sp>
    <dsp:sp modelId="{8ACC09CE-6426-4B00-BE6D-DAE624910541}">
      <dsp:nvSpPr>
        <dsp:cNvPr id="0" name=""/>
        <dsp:cNvSpPr/>
      </dsp:nvSpPr>
      <dsp:spPr>
        <a:xfrm>
          <a:off x="270890" y="1916049"/>
          <a:ext cx="1432560" cy="14325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Injection</a:t>
          </a:r>
          <a:endParaRPr lang="en-US" sz="1900" b="1" kern="1200" dirty="0"/>
        </a:p>
      </dsp:txBody>
      <dsp:txXfrm>
        <a:off x="270890" y="1916049"/>
        <a:ext cx="1432560" cy="1432560"/>
      </dsp:txXfrm>
    </dsp:sp>
    <dsp:sp modelId="{F4806599-C044-43D2-A399-BA2EC480E878}">
      <dsp:nvSpPr>
        <dsp:cNvPr id="0" name=""/>
        <dsp:cNvSpPr/>
      </dsp:nvSpPr>
      <dsp:spPr>
        <a:xfrm>
          <a:off x="1954149" y="1916049"/>
          <a:ext cx="1432560" cy="14325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Absorption</a:t>
          </a:r>
          <a:endParaRPr lang="en-US" sz="1900" b="1" kern="1200" dirty="0"/>
        </a:p>
      </dsp:txBody>
      <dsp:txXfrm>
        <a:off x="1954149" y="1916049"/>
        <a:ext cx="1432560" cy="1432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10F5F-2F88-46B2-94E7-30D1DE272EB4}">
      <dsp:nvSpPr>
        <dsp:cNvPr id="0" name=""/>
        <dsp:cNvSpPr/>
      </dsp:nvSpPr>
      <dsp:spPr>
        <a:xfrm>
          <a:off x="38099" y="0"/>
          <a:ext cx="3581400" cy="3581400"/>
        </a:xfrm>
        <a:prstGeom prst="quadArrow">
          <a:avLst>
            <a:gd name="adj1" fmla="val 2000"/>
            <a:gd name="adj2" fmla="val 4000"/>
            <a:gd name="adj3" fmla="val 5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F1F27F-13C3-4A0A-9522-DEDA6BC5863E}">
      <dsp:nvSpPr>
        <dsp:cNvPr id="0" name=""/>
        <dsp:cNvSpPr/>
      </dsp:nvSpPr>
      <dsp:spPr>
        <a:xfrm>
          <a:off x="270890" y="232791"/>
          <a:ext cx="1432560" cy="14325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Ingestion</a:t>
          </a:r>
          <a:endParaRPr lang="en-US" sz="1900" b="1" kern="1200" dirty="0"/>
        </a:p>
      </dsp:txBody>
      <dsp:txXfrm>
        <a:off x="270890" y="232791"/>
        <a:ext cx="1432560" cy="1432560"/>
      </dsp:txXfrm>
    </dsp:sp>
    <dsp:sp modelId="{72A1A851-57C1-431D-A0A0-56B0B6F908B4}">
      <dsp:nvSpPr>
        <dsp:cNvPr id="0" name=""/>
        <dsp:cNvSpPr/>
      </dsp:nvSpPr>
      <dsp:spPr>
        <a:xfrm>
          <a:off x="1954149" y="232791"/>
          <a:ext cx="1432560" cy="14325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Inhalation</a:t>
          </a:r>
          <a:endParaRPr lang="en-US" sz="1900" b="1" kern="1200" dirty="0"/>
        </a:p>
      </dsp:txBody>
      <dsp:txXfrm>
        <a:off x="1954149" y="232791"/>
        <a:ext cx="1432560" cy="1432560"/>
      </dsp:txXfrm>
    </dsp:sp>
    <dsp:sp modelId="{8ACC09CE-6426-4B00-BE6D-DAE624910541}">
      <dsp:nvSpPr>
        <dsp:cNvPr id="0" name=""/>
        <dsp:cNvSpPr/>
      </dsp:nvSpPr>
      <dsp:spPr>
        <a:xfrm>
          <a:off x="270890" y="1916049"/>
          <a:ext cx="1432560" cy="14325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Injection</a:t>
          </a:r>
          <a:endParaRPr lang="en-US" sz="1900" b="1" kern="1200" dirty="0"/>
        </a:p>
      </dsp:txBody>
      <dsp:txXfrm>
        <a:off x="270890" y="1916049"/>
        <a:ext cx="1432560" cy="1432560"/>
      </dsp:txXfrm>
    </dsp:sp>
    <dsp:sp modelId="{F4806599-C044-43D2-A399-BA2EC480E878}">
      <dsp:nvSpPr>
        <dsp:cNvPr id="0" name=""/>
        <dsp:cNvSpPr/>
      </dsp:nvSpPr>
      <dsp:spPr>
        <a:xfrm>
          <a:off x="1954149" y="1916049"/>
          <a:ext cx="1432560" cy="143256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Absorption</a:t>
          </a:r>
          <a:endParaRPr lang="en-US" sz="1900" b="1" kern="1200" dirty="0"/>
        </a:p>
      </dsp:txBody>
      <dsp:txXfrm>
        <a:off x="1954149" y="1916049"/>
        <a:ext cx="1432560" cy="14325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2D544-3998-4DE5-A765-C64E87D8BBE3}">
      <dsp:nvSpPr>
        <dsp:cNvPr id="0" name=""/>
        <dsp:cNvSpPr/>
      </dsp:nvSpPr>
      <dsp:spPr>
        <a:xfrm>
          <a:off x="3049038" y="1841"/>
          <a:ext cx="4932937" cy="1088508"/>
        </a:xfrm>
        <a:prstGeom prst="rightArrow">
          <a:avLst>
            <a:gd name="adj1" fmla="val 75000"/>
            <a:gd name="adj2" fmla="val 50000"/>
          </a:avLst>
        </a:prstGeom>
        <a:solidFill>
          <a:schemeClr val="accent6">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Nerve, incapacitating, asphyxiant, or any agent</a:t>
          </a:r>
          <a:endParaRPr lang="en-US" sz="2400" kern="1200" dirty="0"/>
        </a:p>
      </dsp:txBody>
      <dsp:txXfrm>
        <a:off x="3049038" y="137905"/>
        <a:ext cx="4524747" cy="816381"/>
      </dsp:txXfrm>
    </dsp:sp>
    <dsp:sp modelId="{E97157ED-E4CF-4773-B9E7-3229C7479BCA}">
      <dsp:nvSpPr>
        <dsp:cNvPr id="0" name=""/>
        <dsp:cNvSpPr/>
      </dsp:nvSpPr>
      <dsp:spPr>
        <a:xfrm>
          <a:off x="247623" y="111144"/>
          <a:ext cx="2801415" cy="869902"/>
        </a:xfrm>
        <a:prstGeom prst="roundRect">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Central Nervous System</a:t>
          </a:r>
          <a:endParaRPr lang="en-US" sz="2400" b="1" kern="1200" dirty="0"/>
        </a:p>
      </dsp:txBody>
      <dsp:txXfrm>
        <a:off x="290088" y="153609"/>
        <a:ext cx="2716485" cy="784972"/>
      </dsp:txXfrm>
    </dsp:sp>
    <dsp:sp modelId="{DA8F7128-BC33-43CC-875A-A1EF373AC032}">
      <dsp:nvSpPr>
        <dsp:cNvPr id="0" name=""/>
        <dsp:cNvSpPr/>
      </dsp:nvSpPr>
      <dsp:spPr>
        <a:xfrm>
          <a:off x="3047996" y="1143576"/>
          <a:ext cx="4937760" cy="532265"/>
        </a:xfrm>
        <a:prstGeom prst="rightArrow">
          <a:avLst>
            <a:gd name="adj1" fmla="val 75000"/>
            <a:gd name="adj2" fmla="val 50000"/>
          </a:avLst>
        </a:prstGeom>
        <a:solidFill>
          <a:schemeClr val="accent6">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Nerve, choking, blister, asphyxiant</a:t>
          </a:r>
          <a:endParaRPr lang="en-US" sz="2400" kern="1200" dirty="0"/>
        </a:p>
      </dsp:txBody>
      <dsp:txXfrm>
        <a:off x="3047996" y="1210109"/>
        <a:ext cx="4738161" cy="399199"/>
      </dsp:txXfrm>
    </dsp:sp>
    <dsp:sp modelId="{2C07614A-7C25-4BD7-931F-7C68E01CDA5F}">
      <dsp:nvSpPr>
        <dsp:cNvPr id="0" name=""/>
        <dsp:cNvSpPr/>
      </dsp:nvSpPr>
      <dsp:spPr>
        <a:xfrm>
          <a:off x="243843" y="1143576"/>
          <a:ext cx="2804153" cy="532265"/>
        </a:xfrm>
        <a:prstGeom prst="roundRect">
          <a:avLst/>
        </a:prstGeom>
        <a:solidFill>
          <a:schemeClr val="accent6">
            <a:shade val="50000"/>
            <a:hueOff val="-184678"/>
            <a:satOff val="12312"/>
            <a:lumOff val="160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Respiratory System</a:t>
          </a:r>
          <a:endParaRPr lang="en-US" sz="2400" b="1" kern="1200" dirty="0"/>
        </a:p>
      </dsp:txBody>
      <dsp:txXfrm>
        <a:off x="269826" y="1169559"/>
        <a:ext cx="2752187" cy="480299"/>
      </dsp:txXfrm>
    </dsp:sp>
    <dsp:sp modelId="{5A87E68B-C4EA-4B3C-973C-67FE5D58E545}">
      <dsp:nvSpPr>
        <dsp:cNvPr id="0" name=""/>
        <dsp:cNvSpPr/>
      </dsp:nvSpPr>
      <dsp:spPr>
        <a:xfrm>
          <a:off x="3049038" y="1729067"/>
          <a:ext cx="4932937" cy="984307"/>
        </a:xfrm>
        <a:prstGeom prst="rightArrow">
          <a:avLst>
            <a:gd name="adj1" fmla="val 75000"/>
            <a:gd name="adj2" fmla="val 50000"/>
          </a:avLst>
        </a:prstGeom>
        <a:solidFill>
          <a:schemeClr val="accent6">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Nerve, incapacitating, asphyxiant, or any agent</a:t>
          </a:r>
          <a:endParaRPr lang="en-US" sz="2400" kern="1200" dirty="0"/>
        </a:p>
      </dsp:txBody>
      <dsp:txXfrm>
        <a:off x="3049038" y="1852105"/>
        <a:ext cx="4563822" cy="738231"/>
      </dsp:txXfrm>
    </dsp:sp>
    <dsp:sp modelId="{C2B224C3-01FE-43EF-9C72-6E3AD3ADA939}">
      <dsp:nvSpPr>
        <dsp:cNvPr id="0" name=""/>
        <dsp:cNvSpPr/>
      </dsp:nvSpPr>
      <dsp:spPr>
        <a:xfrm>
          <a:off x="247623" y="1955088"/>
          <a:ext cx="2801415" cy="532265"/>
        </a:xfrm>
        <a:prstGeom prst="roundRect">
          <a:avLst/>
        </a:prstGeom>
        <a:solidFill>
          <a:schemeClr val="accent6">
            <a:shade val="50000"/>
            <a:hueOff val="-369356"/>
            <a:satOff val="24624"/>
            <a:lumOff val="321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Circulatory System</a:t>
          </a:r>
          <a:endParaRPr lang="en-US" sz="2400" b="1" kern="1200" dirty="0"/>
        </a:p>
      </dsp:txBody>
      <dsp:txXfrm>
        <a:off x="273606" y="1981071"/>
        <a:ext cx="2749449" cy="480299"/>
      </dsp:txXfrm>
    </dsp:sp>
    <dsp:sp modelId="{FD5D7F27-B2F8-4D5B-B783-79F7DED0A34F}">
      <dsp:nvSpPr>
        <dsp:cNvPr id="0" name=""/>
        <dsp:cNvSpPr/>
      </dsp:nvSpPr>
      <dsp:spPr>
        <a:xfrm>
          <a:off x="3047996" y="2766601"/>
          <a:ext cx="4937760" cy="532265"/>
        </a:xfrm>
        <a:prstGeom prst="rightArrow">
          <a:avLst>
            <a:gd name="adj1" fmla="val 75000"/>
            <a:gd name="adj2" fmla="val 50000"/>
          </a:avLst>
        </a:prstGeom>
        <a:solidFill>
          <a:schemeClr val="accent6">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Nerve, any agent</a:t>
          </a:r>
          <a:endParaRPr lang="en-US" sz="2400" kern="1200" dirty="0"/>
        </a:p>
      </dsp:txBody>
      <dsp:txXfrm>
        <a:off x="3047996" y="2833134"/>
        <a:ext cx="4738161" cy="399199"/>
      </dsp:txXfrm>
    </dsp:sp>
    <dsp:sp modelId="{87E5A77A-86ED-4C22-AD24-00302AAA5029}">
      <dsp:nvSpPr>
        <dsp:cNvPr id="0" name=""/>
        <dsp:cNvSpPr/>
      </dsp:nvSpPr>
      <dsp:spPr>
        <a:xfrm>
          <a:off x="243843" y="2766601"/>
          <a:ext cx="2804153" cy="532265"/>
        </a:xfrm>
        <a:prstGeom prst="roundRect">
          <a:avLst/>
        </a:prstGeom>
        <a:solidFill>
          <a:schemeClr val="accent6">
            <a:shade val="50000"/>
            <a:hueOff val="-369356"/>
            <a:satOff val="24624"/>
            <a:lumOff val="321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GI System</a:t>
          </a:r>
          <a:endParaRPr lang="en-US" sz="2400" b="1" kern="1200" dirty="0"/>
        </a:p>
      </dsp:txBody>
      <dsp:txXfrm>
        <a:off x="269826" y="2792584"/>
        <a:ext cx="2752187" cy="480299"/>
      </dsp:txXfrm>
    </dsp:sp>
    <dsp:sp modelId="{9F446632-076B-43DB-8DDA-F00AEA023E76}">
      <dsp:nvSpPr>
        <dsp:cNvPr id="0" name=""/>
        <dsp:cNvSpPr/>
      </dsp:nvSpPr>
      <dsp:spPr>
        <a:xfrm>
          <a:off x="3076800" y="3353077"/>
          <a:ext cx="4915441" cy="532265"/>
        </a:xfrm>
        <a:prstGeom prst="rightArrow">
          <a:avLst>
            <a:gd name="adj1" fmla="val 75000"/>
            <a:gd name="adj2" fmla="val 50000"/>
          </a:avLst>
        </a:prstGeom>
        <a:solidFill>
          <a:schemeClr val="accent6">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Nerve, incapacitating, blister</a:t>
          </a:r>
          <a:endParaRPr lang="en-US" sz="2400" kern="1200" dirty="0"/>
        </a:p>
      </dsp:txBody>
      <dsp:txXfrm>
        <a:off x="3076800" y="3419610"/>
        <a:ext cx="4715842" cy="399199"/>
      </dsp:txXfrm>
    </dsp:sp>
    <dsp:sp modelId="{2F81F261-6017-4650-952C-AB739079CA94}">
      <dsp:nvSpPr>
        <dsp:cNvPr id="0" name=""/>
        <dsp:cNvSpPr/>
      </dsp:nvSpPr>
      <dsp:spPr>
        <a:xfrm>
          <a:off x="255002" y="3352092"/>
          <a:ext cx="2804153" cy="532265"/>
        </a:xfrm>
        <a:prstGeom prst="roundRect">
          <a:avLst/>
        </a:prstGeom>
        <a:solidFill>
          <a:schemeClr val="accent6">
            <a:shade val="50000"/>
            <a:hueOff val="-184678"/>
            <a:satOff val="12312"/>
            <a:lumOff val="160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Skin</a:t>
          </a:r>
          <a:endParaRPr lang="en-US" sz="2400" b="1" kern="1200" dirty="0"/>
        </a:p>
      </dsp:txBody>
      <dsp:txXfrm>
        <a:off x="280985" y="3378075"/>
        <a:ext cx="2752187" cy="4802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0E19A8-C2D1-4C8A-9066-8CA1EED43BAF}">
      <dsp:nvSpPr>
        <dsp:cNvPr id="0" name=""/>
        <dsp:cNvSpPr/>
      </dsp:nvSpPr>
      <dsp:spPr>
        <a:xfrm rot="5400000">
          <a:off x="-167847" y="171808"/>
          <a:ext cx="1118986" cy="783290"/>
        </a:xfrm>
        <a:prstGeom prst="chevron">
          <a:avLst/>
        </a:prstGeom>
        <a:solidFill>
          <a:schemeClr val="accent6">
            <a:shade val="50000"/>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 </a:t>
          </a:r>
          <a:endParaRPr lang="en-US" sz="2400" kern="1200" dirty="0"/>
        </a:p>
      </dsp:txBody>
      <dsp:txXfrm rot="-5400000">
        <a:off x="1" y="395605"/>
        <a:ext cx="783290" cy="335696"/>
      </dsp:txXfrm>
    </dsp:sp>
    <dsp:sp modelId="{D0AAD32C-6C77-4D0F-A9BA-C39C123738A4}">
      <dsp:nvSpPr>
        <dsp:cNvPr id="0" name=""/>
        <dsp:cNvSpPr/>
      </dsp:nvSpPr>
      <dsp:spPr>
        <a:xfrm rot="5400000">
          <a:off x="4180683" y="-3393432"/>
          <a:ext cx="727723" cy="7522509"/>
        </a:xfrm>
        <a:prstGeom prst="round2SameRect">
          <a:avLst/>
        </a:prstGeom>
        <a:solidFill>
          <a:schemeClr val="lt1">
            <a:alpha val="90000"/>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Blister (Vesicant) Agents</a:t>
          </a:r>
          <a:endParaRPr lang="en-US" sz="2400" kern="1200" dirty="0"/>
        </a:p>
      </dsp:txBody>
      <dsp:txXfrm rot="-5400000">
        <a:off x="783291" y="39485"/>
        <a:ext cx="7486984" cy="656673"/>
      </dsp:txXfrm>
    </dsp:sp>
    <dsp:sp modelId="{3B8D3D0E-BB44-4350-843A-5D4E2A46E2F4}">
      <dsp:nvSpPr>
        <dsp:cNvPr id="0" name=""/>
        <dsp:cNvSpPr/>
      </dsp:nvSpPr>
      <dsp:spPr>
        <a:xfrm rot="5400000">
          <a:off x="-167847" y="1142372"/>
          <a:ext cx="1118986" cy="783290"/>
        </a:xfrm>
        <a:prstGeom prst="chevron">
          <a:avLst/>
        </a:prstGeom>
        <a:solidFill>
          <a:schemeClr val="accent6">
            <a:shade val="50000"/>
            <a:hueOff val="-230848"/>
            <a:satOff val="15390"/>
            <a:lumOff val="20092"/>
            <a:alphaOff val="0"/>
          </a:schemeClr>
        </a:solidFill>
        <a:ln w="25400" cap="flat" cmpd="sng" algn="ctr">
          <a:solidFill>
            <a:schemeClr val="accent6">
              <a:shade val="50000"/>
              <a:hueOff val="-230848"/>
              <a:satOff val="15390"/>
              <a:lumOff val="2009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 </a:t>
          </a:r>
          <a:endParaRPr lang="en-US" sz="2400" kern="1200" dirty="0"/>
        </a:p>
      </dsp:txBody>
      <dsp:txXfrm rot="-5400000">
        <a:off x="1" y="1366169"/>
        <a:ext cx="783290" cy="335696"/>
      </dsp:txXfrm>
    </dsp:sp>
    <dsp:sp modelId="{9675355A-B54D-4FE3-BF02-BF54561F21BA}">
      <dsp:nvSpPr>
        <dsp:cNvPr id="0" name=""/>
        <dsp:cNvSpPr/>
      </dsp:nvSpPr>
      <dsp:spPr>
        <a:xfrm rot="5400000">
          <a:off x="4180874" y="-2423059"/>
          <a:ext cx="727341" cy="7522509"/>
        </a:xfrm>
        <a:prstGeom prst="round2SameRect">
          <a:avLst/>
        </a:prstGeom>
        <a:solidFill>
          <a:schemeClr val="lt1">
            <a:alpha val="90000"/>
            <a:hueOff val="0"/>
            <a:satOff val="0"/>
            <a:lumOff val="0"/>
            <a:alphaOff val="0"/>
          </a:schemeClr>
        </a:solidFill>
        <a:ln w="25400" cap="flat" cmpd="sng" algn="ctr">
          <a:solidFill>
            <a:schemeClr val="accent6">
              <a:shade val="50000"/>
              <a:hueOff val="-230848"/>
              <a:satOff val="15390"/>
              <a:lumOff val="200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Choking (Pulmonary) Agents</a:t>
          </a:r>
          <a:endParaRPr lang="en-US" sz="2400" kern="1200" dirty="0"/>
        </a:p>
      </dsp:txBody>
      <dsp:txXfrm rot="-5400000">
        <a:off x="783290" y="1010031"/>
        <a:ext cx="7487003" cy="656329"/>
      </dsp:txXfrm>
    </dsp:sp>
    <dsp:sp modelId="{5EF8AF43-D181-40DF-8F65-4835BCF1169A}">
      <dsp:nvSpPr>
        <dsp:cNvPr id="0" name=""/>
        <dsp:cNvSpPr/>
      </dsp:nvSpPr>
      <dsp:spPr>
        <a:xfrm rot="5400000">
          <a:off x="-167847" y="2112936"/>
          <a:ext cx="1118986" cy="783290"/>
        </a:xfrm>
        <a:prstGeom prst="chevron">
          <a:avLst/>
        </a:prstGeom>
        <a:solidFill>
          <a:schemeClr val="accent6">
            <a:shade val="50000"/>
            <a:hueOff val="-461695"/>
            <a:satOff val="30780"/>
            <a:lumOff val="40185"/>
            <a:alphaOff val="0"/>
          </a:schemeClr>
        </a:solidFill>
        <a:ln w="25400" cap="flat" cmpd="sng" algn="ctr">
          <a:solidFill>
            <a:schemeClr val="accent6">
              <a:shade val="50000"/>
              <a:hueOff val="-461695"/>
              <a:satOff val="30780"/>
              <a:lumOff val="4018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 </a:t>
          </a:r>
          <a:endParaRPr lang="en-US" sz="2400" kern="1200" dirty="0"/>
        </a:p>
      </dsp:txBody>
      <dsp:txXfrm rot="-5400000">
        <a:off x="1" y="2336733"/>
        <a:ext cx="783290" cy="335696"/>
      </dsp:txXfrm>
    </dsp:sp>
    <dsp:sp modelId="{AEB1A047-0D45-4CA2-96B0-012F8940818A}">
      <dsp:nvSpPr>
        <dsp:cNvPr id="0" name=""/>
        <dsp:cNvSpPr/>
      </dsp:nvSpPr>
      <dsp:spPr>
        <a:xfrm rot="5400000">
          <a:off x="4180874" y="-1452495"/>
          <a:ext cx="727341" cy="7522509"/>
        </a:xfrm>
        <a:prstGeom prst="round2SameRect">
          <a:avLst/>
        </a:prstGeom>
        <a:solidFill>
          <a:schemeClr val="lt1">
            <a:alpha val="90000"/>
            <a:hueOff val="0"/>
            <a:satOff val="0"/>
            <a:lumOff val="0"/>
            <a:alphaOff val="0"/>
          </a:schemeClr>
        </a:solidFill>
        <a:ln w="25400" cap="flat" cmpd="sng" algn="ctr">
          <a:solidFill>
            <a:schemeClr val="accent6">
              <a:shade val="50000"/>
              <a:hueOff val="-461695"/>
              <a:satOff val="30780"/>
              <a:lumOff val="401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solidFill>
                <a:srgbClr val="000000"/>
              </a:solidFill>
            </a:rPr>
            <a:t>Asphyxiant (Cyanide) Agents</a:t>
          </a:r>
          <a:endParaRPr lang="en-US" sz="2400" kern="1200" dirty="0"/>
        </a:p>
      </dsp:txBody>
      <dsp:txXfrm rot="-5400000">
        <a:off x="783290" y="1980595"/>
        <a:ext cx="7487003" cy="656329"/>
      </dsp:txXfrm>
    </dsp:sp>
    <dsp:sp modelId="{E4210AFA-FD5F-4D67-85F6-9BC1F5273175}">
      <dsp:nvSpPr>
        <dsp:cNvPr id="0" name=""/>
        <dsp:cNvSpPr/>
      </dsp:nvSpPr>
      <dsp:spPr>
        <a:xfrm rot="5400000">
          <a:off x="-167847" y="3083501"/>
          <a:ext cx="1118986" cy="783290"/>
        </a:xfrm>
        <a:prstGeom prst="chevron">
          <a:avLst/>
        </a:prstGeom>
        <a:solidFill>
          <a:schemeClr val="accent6">
            <a:shade val="50000"/>
            <a:hueOff val="-230848"/>
            <a:satOff val="15390"/>
            <a:lumOff val="20092"/>
            <a:alphaOff val="0"/>
          </a:schemeClr>
        </a:solidFill>
        <a:ln w="25400" cap="flat" cmpd="sng" algn="ctr">
          <a:solidFill>
            <a:schemeClr val="accent6">
              <a:shade val="50000"/>
              <a:hueOff val="-230848"/>
              <a:satOff val="15390"/>
              <a:lumOff val="2009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 </a:t>
          </a:r>
          <a:endParaRPr lang="en-US" sz="2400" kern="1200" dirty="0"/>
        </a:p>
      </dsp:txBody>
      <dsp:txXfrm rot="-5400000">
        <a:off x="1" y="3307298"/>
        <a:ext cx="783290" cy="335696"/>
      </dsp:txXfrm>
    </dsp:sp>
    <dsp:sp modelId="{51B96D27-B9BC-47A2-B4FB-5F3776F476BD}">
      <dsp:nvSpPr>
        <dsp:cNvPr id="0" name=""/>
        <dsp:cNvSpPr/>
      </dsp:nvSpPr>
      <dsp:spPr>
        <a:xfrm rot="5400000">
          <a:off x="4180874" y="-481930"/>
          <a:ext cx="727341" cy="7522509"/>
        </a:xfrm>
        <a:prstGeom prst="round2SameRect">
          <a:avLst/>
        </a:prstGeom>
        <a:solidFill>
          <a:schemeClr val="lt1">
            <a:alpha val="90000"/>
            <a:hueOff val="0"/>
            <a:satOff val="0"/>
            <a:lumOff val="0"/>
            <a:alphaOff val="0"/>
          </a:schemeClr>
        </a:solidFill>
        <a:ln w="25400" cap="flat" cmpd="sng" algn="ctr">
          <a:solidFill>
            <a:schemeClr val="accent6">
              <a:shade val="50000"/>
              <a:hueOff val="-230848"/>
              <a:satOff val="15390"/>
              <a:lumOff val="200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Nerve (Organophosphate) Agents</a:t>
          </a:r>
          <a:endParaRPr lang="en-US" sz="2400" kern="1200" dirty="0"/>
        </a:p>
      </dsp:txBody>
      <dsp:txXfrm rot="-5400000">
        <a:off x="783290" y="2951160"/>
        <a:ext cx="7487003" cy="656329"/>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8D5D3C-808A-4134-AEEE-0A5592E1A876}" type="datetimeFigureOut">
              <a:rPr lang="en-US" smtClean="0"/>
              <a:pPr/>
              <a:t>4/5/2017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440457-CC76-42AE-BD6F-12D5479D8CE7}" type="slidenum">
              <a:rPr lang="en-US" smtClean="0"/>
              <a:pPr/>
              <a:t>‹#›</a:t>
            </a:fld>
            <a:endParaRPr lang="en-US"/>
          </a:p>
        </p:txBody>
      </p:sp>
    </p:spTree>
    <p:extLst>
      <p:ext uri="{BB962C8B-B14F-4D97-AF65-F5344CB8AC3E}">
        <p14:creationId xmlns:p14="http://schemas.microsoft.com/office/powerpoint/2010/main" val="332738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Learning objectives listed are linked to the competencies assigned to this presentation in the course:</a:t>
            </a:r>
          </a:p>
          <a:p>
            <a:pPr eaLnBrk="1" hangingPunct="1">
              <a:spcBef>
                <a:spcPct val="0"/>
              </a:spcBef>
            </a:pPr>
            <a:endParaRPr lang="en-US" dirty="0" smtClean="0"/>
          </a:p>
          <a:p>
            <a:pPr marL="463550" indent="-463550" eaLnBrk="1" fontAlgn="auto" hangingPunct="1">
              <a:spcBef>
                <a:spcPts val="1200"/>
              </a:spcBef>
              <a:spcAft>
                <a:spcPts val="0"/>
              </a:spcAft>
              <a:buFont typeface="Arial" pitchFamily="34" charset="0"/>
              <a:buChar char="•"/>
              <a:defRPr/>
            </a:pPr>
            <a:r>
              <a:rPr lang="en-US" sz="1200" dirty="0" smtClean="0">
                <a:ea typeface="+mn-ea"/>
              </a:rPr>
              <a:t>Identify clinical and epidemiologic clues that may suggest occurrence of chemical disaster</a:t>
            </a:r>
          </a:p>
          <a:p>
            <a:pPr marL="463550" indent="-463550" eaLnBrk="1" fontAlgn="auto" hangingPunct="1">
              <a:spcBef>
                <a:spcPts val="1200"/>
              </a:spcBef>
              <a:spcAft>
                <a:spcPts val="0"/>
              </a:spcAft>
              <a:buFont typeface="Arial" pitchFamily="34" charset="0"/>
              <a:buChar char="•"/>
              <a:defRPr/>
            </a:pPr>
            <a:r>
              <a:rPr lang="en-US" sz="1200" dirty="0" smtClean="0">
                <a:ea typeface="+mn-ea"/>
              </a:rPr>
              <a:t>Identify illnesses  and injuries seen in chemical disasters</a:t>
            </a:r>
          </a:p>
          <a:p>
            <a:pPr marL="463550" indent="-463550" eaLnBrk="1" fontAlgn="auto" hangingPunct="1">
              <a:spcBef>
                <a:spcPts val="1200"/>
              </a:spcBef>
              <a:spcAft>
                <a:spcPts val="0"/>
              </a:spcAft>
              <a:buFont typeface="Arial" pitchFamily="34" charset="0"/>
              <a:buChar char="•"/>
              <a:defRPr/>
            </a:pPr>
            <a:r>
              <a:rPr lang="en-US" sz="1200" dirty="0" smtClean="0">
                <a:ea typeface="+mn-ea"/>
              </a:rPr>
              <a:t>Describe actions to protect health, safety, and security of responders and affected populations in a chemical disaster</a:t>
            </a:r>
          </a:p>
          <a:p>
            <a:pPr marL="463550" indent="-463550" eaLnBrk="1" fontAlgn="auto" hangingPunct="1">
              <a:spcBef>
                <a:spcPts val="1200"/>
              </a:spcBef>
              <a:spcAft>
                <a:spcPts val="0"/>
              </a:spcAft>
              <a:buFont typeface="Arial" pitchFamily="34" charset="0"/>
              <a:buChar char="•"/>
              <a:defRPr/>
            </a:pPr>
            <a:r>
              <a:rPr lang="en-US" sz="1200" dirty="0" smtClean="0">
                <a:ea typeface="+mn-ea"/>
              </a:rPr>
              <a:t>Discuss diagnostic and treatment considerations for individuals exposed to blister/vesicant agents, choking/ pulmonary agents, asphyxiant agents, and nerve agents</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Chemical agent exposure in the pediatric population presents with several specific problems, which are primarily related to anatomic and physiologic differences:</a:t>
            </a:r>
          </a:p>
          <a:p>
            <a:pPr eaLnBrk="1" hangingPunct="1">
              <a:spcBef>
                <a:spcPct val="0"/>
              </a:spcBef>
            </a:pPr>
            <a:endParaRPr lang="en-US" dirty="0" smtClean="0"/>
          </a:p>
          <a:p>
            <a:pPr eaLnBrk="1" hangingPunct="1">
              <a:spcBef>
                <a:spcPct val="0"/>
              </a:spcBef>
              <a:buFontTx/>
              <a:buChar char="•"/>
            </a:pPr>
            <a:r>
              <a:rPr lang="en-US" dirty="0" smtClean="0"/>
              <a:t> Children have a higher metabolic rate and breathe at a faster rate, which causes them to inhale a larger dose and to be exposed  more rapidly than an equivalent adult</a:t>
            </a:r>
          </a:p>
          <a:p>
            <a:pPr eaLnBrk="1" hangingPunct="1">
              <a:spcBef>
                <a:spcPct val="0"/>
              </a:spcBef>
              <a:buFontTx/>
              <a:buChar char="•"/>
            </a:pPr>
            <a:r>
              <a:rPr lang="en-US" dirty="0" smtClean="0"/>
              <a:t> The child’s skin is thinner and more permeable to foreign agents, making the child much more sensitive to a given concentration of chemical</a:t>
            </a:r>
          </a:p>
          <a:p>
            <a:pPr eaLnBrk="1" hangingPunct="1">
              <a:spcBef>
                <a:spcPct val="0"/>
              </a:spcBef>
              <a:buFontTx/>
              <a:buChar char="•"/>
            </a:pPr>
            <a:r>
              <a:rPr lang="en-US" dirty="0" smtClean="0"/>
              <a:t> Many agents are heavier than air, which creates increased concentrations closer to the ground, thus exposing children to greater doses than adults</a:t>
            </a:r>
          </a:p>
          <a:p>
            <a:pPr eaLnBrk="1" hangingPunct="1">
              <a:spcBef>
                <a:spcPct val="0"/>
              </a:spcBef>
              <a:buFontTx/>
              <a:buChar char="•"/>
            </a:pPr>
            <a:r>
              <a:rPr lang="en-US" dirty="0" smtClean="0"/>
              <a:t> The various developmental and cognitive differences in children may limit their ability to recognize the danger and flee from risk. The simple physical differences in height, weight, and strength will alter the child’s ability to function in a crowded, hysterical mob situation, all of which may lead to incapacitation and result in a higher exposed dose of agent. [</a:t>
            </a:r>
            <a:r>
              <a:rPr lang="en-US" i="1" dirty="0" smtClean="0"/>
              <a:t>BDLS 3.0 Course Manual </a:t>
            </a:r>
            <a:r>
              <a:rPr lang="en-US" dirty="0" smtClean="0"/>
              <a:t>8-33]</a:t>
            </a:r>
          </a:p>
          <a:p>
            <a:pPr marL="0" lvl="1" eaLnBrk="1" hangingPunct="1">
              <a:spcBef>
                <a:spcPct val="0"/>
              </a:spcBef>
            </a:pPr>
            <a:endParaRPr lang="en-US" dirty="0" smtClean="0"/>
          </a:p>
          <a:p>
            <a:pPr marL="0" lvl="1" eaLnBrk="1" hangingPunct="1">
              <a:spcBef>
                <a:spcPct val="0"/>
              </a:spcBef>
            </a:pPr>
            <a:r>
              <a:rPr lang="en-US" dirty="0" smtClean="0"/>
              <a:t>Heavier-than-air agents persist closer to the ground, thereby exposing shorter adults and children to potentially more agent. [</a:t>
            </a:r>
            <a:r>
              <a:rPr lang="en-US" i="1" dirty="0" smtClean="0"/>
              <a:t>BDLS 3.0 Course Manual </a:t>
            </a:r>
            <a:r>
              <a:rPr lang="en-US" dirty="0" smtClean="0"/>
              <a:t>8-33 to 8-34]</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Initial identification of chemical agent class based on early signs and symptoms of exposure. </a:t>
            </a:r>
            <a:r>
              <a:rPr lang="en-US" sz="1200" kern="1200" dirty="0" smtClean="0">
                <a:solidFill>
                  <a:schemeClr val="tx1"/>
                </a:solidFill>
                <a:latin typeface="+mn-lt"/>
                <a:ea typeface="+mn-ea"/>
                <a:cs typeface="+mn-cs"/>
              </a:rPr>
              <a:t>The affected organ systems may help in the recognition of  the most likely responsible chemical agents.  </a:t>
            </a:r>
          </a:p>
          <a:p>
            <a:pPr eaLnBrk="1" hangingPunct="1">
              <a:spcBef>
                <a:spcPct val="0"/>
              </a:spcBef>
            </a:pPr>
            <a:r>
              <a:rPr lang="en-US" dirty="0" smtClean="0"/>
              <a:t> [</a:t>
            </a:r>
            <a:r>
              <a:rPr lang="en-US" i="1" dirty="0" smtClean="0"/>
              <a:t>BDLS 3.0 Course Manual </a:t>
            </a:r>
            <a:r>
              <a:rPr lang="en-US" dirty="0" smtClean="0"/>
              <a:t>8-11]</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Anticholinergic medications help to dry up excessive oral/respiratory secretions. Bronchodilators are medications that open the bronchial tree to allow for more air flow and easier breathing. [</a:t>
            </a:r>
            <a:r>
              <a:rPr lang="en-US" i="1" dirty="0" smtClean="0"/>
              <a:t>BDLS 3.0 Course Manual </a:t>
            </a:r>
            <a:r>
              <a:rPr lang="en-US" dirty="0" smtClean="0"/>
              <a:t>8-12]</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groups/types of agents are a common way of classifying chemical agent exposures and their associated toxidromes.  </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Blistering agents were used extensively in World War I and were also used in the Iraq/Iran war in the 1980s. A dose of 1 to 1.5 teaspoons in liquid form is lethal to 50% of adults exposed to it. Mustard can penetrate skin, clothing, and rubber gloves. Mustard vapor is of greatest medical concern. Mustard is a persistent agent but becomes a major vapor hazard at high ambient temperatures.</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agents damage the mucous membranes (eyes), lungs, GI tract, and blood cell production. They can also suppress the bone marrow, leading to a decrease in production of blood cells.</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Patients may be asymptomatic initially, which may lead to a delay in decontamination.  Everyone must</a:t>
            </a:r>
            <a:r>
              <a:rPr lang="en-US" baseline="0" dirty="0" smtClean="0"/>
              <a:t> be decontaminated if they were exposed be especially aware of medical providers who may have secondary exposure after treating multiple patients with blisters before the cause was identified.</a:t>
            </a:r>
            <a:r>
              <a:rPr lang="en-US" dirty="0" smtClean="0"/>
              <a:t> Mustard is relatively insoluble in water. Water alone is ineffective to decontaminate patients. The use of 0.5% hypochlorite solution or alkaline soap can be considered. Hypochlorite solution should not be used on children. Intubation may be performed in cases of inhalation. [</a:t>
            </a:r>
            <a:r>
              <a:rPr lang="en-US" i="1" dirty="0" smtClean="0"/>
              <a:t>BDLS 3.0 Course Manual </a:t>
            </a:r>
            <a:r>
              <a:rPr lang="en-US" dirty="0" smtClean="0"/>
              <a:t>8-13 to 8-16]</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Pulmonary agents can be broken down into high, moderate, and low water solubility to predict the major sites at which they exert their effects. Highly water-soluble pulmonary agents such as ammonia are used extensively in manufacturing processes and therefore are stored in large quantities and are often transported via rail and tanker trucks. The most common moderately water-soluble pulmonary agent is chlorine. Chlorine is a greenish yellow gas at room temperature that is a pulmonary irritant capable of damaging the upper and lower respiratory tracts. Its first documented use as a chemical weapon was in Ypres, Belgium, in 1915. In addition to its past use in warfare, chlorine gas is one of the most common reported occupational and environmental inhalation exposures. Pulmonary agents with low water solubility are represented best by phosgene and nitrogen dioxide. Originally developed as a chemical warfare agent, phosgene is currently produced at greater than 1 billion tons per year in the United States for use in manufacturing.</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Exposed skin must be wiped off immediately. Chlorine agents may react with moisture on skin to cause burns. [</a:t>
            </a:r>
            <a:r>
              <a:rPr lang="en-US" i="1" dirty="0" smtClean="0"/>
              <a:t>BDLS 3.0 Course Manual </a:t>
            </a:r>
            <a:r>
              <a:rPr lang="en-US" dirty="0" smtClean="0"/>
              <a:t>8-18 to 8-19]</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b="0" kern="1200" dirty="0" smtClean="0">
                <a:solidFill>
                  <a:schemeClr val="tx1"/>
                </a:solidFill>
                <a:latin typeface="+mn-lt"/>
                <a:ea typeface="+mn-ea"/>
                <a:cs typeface="+mn-cs"/>
              </a:rPr>
              <a:t>It is important again to emphasize that there is no specific diagnostic test for Phosgene exposures. Clinical signs and symptoms associated with various concentrations include the following: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200" b="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1200" b="0" kern="1200" dirty="0" smtClean="0">
                <a:solidFill>
                  <a:schemeClr val="tx1"/>
                </a:solidFill>
                <a:latin typeface="+mn-lt"/>
                <a:ea typeface="+mn-ea"/>
                <a:cs typeface="+mn-cs"/>
              </a:rPr>
              <a:t> At low concentrations, individuals may present with mild cough, chest tightness, and shortness of breath </a:t>
            </a:r>
          </a:p>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1200" b="0" kern="1200" dirty="0" smtClean="0">
                <a:solidFill>
                  <a:schemeClr val="tx1"/>
                </a:solidFill>
                <a:latin typeface="+mn-lt"/>
                <a:ea typeface="+mn-ea"/>
                <a:cs typeface="+mn-cs"/>
              </a:rPr>
              <a:t> Moderate concentrations may also produce lacrimation </a:t>
            </a:r>
          </a:p>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1200" b="0" kern="1200" dirty="0" smtClean="0">
                <a:solidFill>
                  <a:schemeClr val="tx1"/>
                </a:solidFill>
                <a:latin typeface="+mn-lt"/>
                <a:ea typeface="+mn-ea"/>
                <a:cs typeface="+mn-cs"/>
              </a:rPr>
              <a:t> High exposures may cause </a:t>
            </a:r>
            <a:r>
              <a:rPr lang="en-US" sz="1200" b="0" kern="1200" dirty="0" err="1" smtClean="0">
                <a:solidFill>
                  <a:schemeClr val="tx1"/>
                </a:solidFill>
                <a:latin typeface="+mn-lt"/>
                <a:ea typeface="+mn-ea"/>
                <a:cs typeface="+mn-cs"/>
              </a:rPr>
              <a:t>noncardiogenic</a:t>
            </a:r>
            <a:r>
              <a:rPr lang="en-US" sz="1200" b="0" kern="1200" dirty="0" smtClean="0">
                <a:solidFill>
                  <a:schemeClr val="tx1"/>
                </a:solidFill>
                <a:latin typeface="+mn-lt"/>
                <a:ea typeface="+mn-ea"/>
                <a:cs typeface="+mn-cs"/>
              </a:rPr>
              <a:t> pulmonary edema within 2 to 6 hours after exposure, and death may ensue within 24 to 48 hours</a:t>
            </a:r>
          </a:p>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sz="1200" b="0" kern="1200" dirty="0" err="1" smtClean="0">
                <a:solidFill>
                  <a:schemeClr val="tx1"/>
                </a:solidFill>
                <a:latin typeface="+mn-lt"/>
                <a:ea typeface="+mn-ea"/>
                <a:cs typeface="+mn-cs"/>
              </a:rPr>
              <a:t>Asymptomic</a:t>
            </a:r>
            <a:r>
              <a:rPr lang="en-US" sz="1200" b="0" kern="1200" dirty="0" smtClean="0">
                <a:solidFill>
                  <a:schemeClr val="tx1"/>
                </a:solidFill>
                <a:latin typeface="+mn-lt"/>
                <a:ea typeface="+mn-ea"/>
                <a:cs typeface="+mn-cs"/>
              </a:rPr>
              <a:t> patient should be monitored</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Release of chemical agents can occur via unintended or deliberate means, such as through a spill from a damaged railroad tank car or an explosion at an industrial facility with resultant contamination of air, food, water, or consumer products. Global concern has increased about potential terrorist attacks involving the use of toxic chemical agents to cause widespread panic and harm.</a:t>
            </a:r>
          </a:p>
          <a:p>
            <a:pPr eaLnBrk="1" hangingPunct="1">
              <a:spcBef>
                <a:spcPct val="0"/>
              </a:spcBef>
            </a:pPr>
            <a:endParaRPr lang="en-US" dirty="0" smtClean="0"/>
          </a:p>
          <a:p>
            <a:pPr eaLnBrk="1" hangingPunct="1">
              <a:spcBef>
                <a:spcPct val="0"/>
              </a:spcBef>
            </a:pPr>
            <a:r>
              <a:rPr lang="en-US" dirty="0" smtClean="0"/>
              <a:t>Health professionals should be aware of principles involved in managing persons exposed to chemical agents. They need quick access to current information on preparing for a chemical emergency, handling contaminated persons, hazard recognition and assessment, health effects, and accessing emergency assistance. </a:t>
            </a:r>
          </a:p>
          <a:p>
            <a:pPr eaLnBrk="1" hangingPunct="1">
              <a:spcBef>
                <a:spcPct val="0"/>
              </a:spcBef>
            </a:pPr>
            <a:endParaRPr lang="en-US" dirty="0" smtClean="0"/>
          </a:p>
          <a:p>
            <a:pPr eaLnBrk="1" hangingPunct="1">
              <a:spcBef>
                <a:spcPct val="0"/>
              </a:spcBef>
            </a:pPr>
            <a:r>
              <a:rPr lang="en-US" dirty="0" smtClean="0"/>
              <a:t>[</a:t>
            </a:r>
            <a:r>
              <a:rPr lang="en-US" i="1" dirty="0" smtClean="0"/>
              <a:t>BDLS 3.0 Course Manual </a:t>
            </a:r>
            <a:r>
              <a:rPr lang="en-US" i="0" dirty="0" smtClean="0"/>
              <a:t>8.3]</a:t>
            </a:r>
          </a:p>
          <a:p>
            <a:pPr eaLnBrk="1" hangingPunct="1">
              <a:spcBef>
                <a:spcPct val="0"/>
              </a:spcBef>
            </a:pPr>
            <a:endParaRPr lang="en-US" dirty="0" smtClean="0"/>
          </a:p>
          <a:p>
            <a:pPr eaLnBrk="1" hangingPunct="1">
              <a:spcBef>
                <a:spcPct val="0"/>
              </a:spcBef>
            </a:pPr>
            <a:r>
              <a:rPr lang="en-US" dirty="0" smtClean="0"/>
              <a:t>IMAGE -- March 9, 2011: Green liquid simulating a toxic spill from a vehicle accident sits on the ground during a chemical spill exercise at Luke Air Force Base, AZ, March 9, 2011. Senior Airman Darlene </a:t>
            </a:r>
            <a:r>
              <a:rPr lang="en-US" dirty="0" err="1" smtClean="0"/>
              <a:t>Seltmann</a:t>
            </a:r>
            <a:r>
              <a:rPr lang="en-US" dirty="0" smtClean="0"/>
              <a:t>/US Air Force.</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Chlorine or phosgene gas exposure carries no risk of secondary contamination. With liquid phosgene there is a risk of secondary contamination due to off-gassing,</a:t>
            </a:r>
            <a:r>
              <a:rPr lang="en-US" dirty="0" smtClean="0"/>
              <a:t> the process by which gas vapors are released when a liquid changes into gaseous form. Normal eye pH should be 7.4. [</a:t>
            </a:r>
            <a:r>
              <a:rPr lang="en-US" i="1" dirty="0" smtClean="0"/>
              <a:t>BDLS 3.0 Course Manual </a:t>
            </a:r>
            <a:r>
              <a:rPr lang="en-US" dirty="0" smtClean="0"/>
              <a:t>8-19]</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latin typeface="+mn-lt"/>
                <a:ea typeface="+mn-ea"/>
                <a:cs typeface="+mn-cs"/>
              </a:rPr>
              <a:t>Asphyxiants</a:t>
            </a:r>
            <a:r>
              <a:rPr lang="en-US" sz="1200" b="0" kern="1200" dirty="0" smtClean="0">
                <a:solidFill>
                  <a:schemeClr val="tx1"/>
                </a:solidFill>
                <a:latin typeface="+mn-lt"/>
                <a:ea typeface="+mn-ea"/>
                <a:cs typeface="+mn-cs"/>
              </a:rPr>
              <a:t> are chemicals that prevent a body’s cells from utilizing oxygen. They are both naturally occurring and also are mass-produced for industrial uses. Additionally they are produced by combustion, particularly of wool, silk, plastics, synthetics. They can be ingested, inhaled, or absorbed through skin. </a:t>
            </a:r>
            <a:r>
              <a:rPr lang="en-US" sz="1200" b="0" kern="1200" dirty="0" err="1" smtClean="0">
                <a:solidFill>
                  <a:schemeClr val="tx1"/>
                </a:solidFill>
                <a:latin typeface="+mn-lt"/>
                <a:ea typeface="+mn-ea"/>
                <a:cs typeface="+mn-cs"/>
              </a:rPr>
              <a:t>Asphyxiants</a:t>
            </a:r>
            <a:r>
              <a:rPr lang="en-US" sz="1200" b="0" kern="1200" dirty="0" smtClean="0">
                <a:solidFill>
                  <a:schemeClr val="tx1"/>
                </a:solidFill>
                <a:latin typeface="+mn-lt"/>
                <a:ea typeface="+mn-ea"/>
                <a:cs typeface="+mn-cs"/>
              </a:rPr>
              <a:t> can mimic carbon monoxide poisoning.</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latin typeface="+mn-lt"/>
                <a:ea typeface="+mn-ea"/>
                <a:cs typeface="+mn-cs"/>
              </a:rPr>
              <a:t>Cyanide is often produced in house fires. Vapor is potentially flammable. Present in all living cells but at a low level that is nontoxic and is detoxified by the liver. Cherry pits, almonds, peaches, and lima beans contain enzymes that are capable of releasing cyanide. In the United States, 300,000 tons is manufactured annually for commercial use (printing, electroplating). [</a:t>
            </a:r>
            <a:r>
              <a:rPr lang="en-US" sz="1200" b="0" i="1" kern="1200" dirty="0" smtClean="0">
                <a:solidFill>
                  <a:schemeClr val="tx1"/>
                </a:solidFill>
                <a:latin typeface="+mn-lt"/>
                <a:ea typeface="+mn-ea"/>
                <a:cs typeface="+mn-cs"/>
              </a:rPr>
              <a:t>BDLS 3.0 Course Manual </a:t>
            </a:r>
            <a:r>
              <a:rPr lang="en-US" sz="1200" b="0" kern="1200" dirty="0" smtClean="0">
                <a:solidFill>
                  <a:schemeClr val="tx1"/>
                </a:solidFill>
                <a:latin typeface="+mn-lt"/>
                <a:ea typeface="+mn-ea"/>
                <a:cs typeface="+mn-cs"/>
              </a:rPr>
              <a:t>8-19 to 8-22]</a:t>
            </a:r>
          </a:p>
          <a:p>
            <a:r>
              <a:rPr lang="en-US" sz="1200" b="0" kern="1200" dirty="0" smtClean="0">
                <a:solidFill>
                  <a:schemeClr val="tx1"/>
                </a:solidFill>
                <a:latin typeface="+mn-lt"/>
                <a:ea typeface="+mn-ea"/>
                <a:cs typeface="+mn-cs"/>
              </a:rPr>
              <a:t> </a:t>
            </a:r>
          </a:p>
          <a:p>
            <a:r>
              <a:rPr lang="en-US" sz="1200" b="0" kern="1200" dirty="0" smtClean="0">
                <a:solidFill>
                  <a:schemeClr val="tx1"/>
                </a:solidFill>
                <a:latin typeface="+mn-lt"/>
                <a:ea typeface="+mn-ea"/>
                <a:cs typeface="+mn-cs"/>
              </a:rPr>
              <a:t>Twenty percent to 40% of people lack the gene necessary to detect the smell of cyanide. Clinical diagnosis is based on rapidity of cardiovascular and neurologic collapse. [</a:t>
            </a:r>
            <a:r>
              <a:rPr lang="en-US" sz="1200" b="0" i="1" kern="1200" dirty="0" smtClean="0">
                <a:solidFill>
                  <a:schemeClr val="tx1"/>
                </a:solidFill>
                <a:latin typeface="+mn-lt"/>
                <a:ea typeface="+mn-ea"/>
                <a:cs typeface="+mn-cs"/>
              </a:rPr>
              <a:t>BDLS 3.0 Course Manual </a:t>
            </a:r>
            <a:r>
              <a:rPr lang="en-US" sz="1200" b="0" kern="1200" dirty="0" smtClean="0">
                <a:solidFill>
                  <a:schemeClr val="tx1"/>
                </a:solidFill>
                <a:latin typeface="+mn-lt"/>
                <a:ea typeface="+mn-ea"/>
                <a:cs typeface="+mn-cs"/>
              </a:rPr>
              <a:t> 8-23 to 8-24]</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Cyanokit contains a massive dose of hydroxocobalamin. The older antidote kits consist of three drugs, two of which must be given intravenously: amyl nitrate, sodium </a:t>
            </a:r>
            <a:r>
              <a:rPr lang="en-US" dirty="0" err="1" smtClean="0"/>
              <a:t>thiosulfate</a:t>
            </a:r>
            <a:r>
              <a:rPr lang="en-US" dirty="0" smtClean="0"/>
              <a:t>, and sodium nitrite. [</a:t>
            </a:r>
            <a:r>
              <a:rPr lang="en-US" i="1" dirty="0" smtClean="0"/>
              <a:t>BDLS 3.0 Course Manual </a:t>
            </a:r>
            <a:r>
              <a:rPr lang="en-US" dirty="0" smtClean="0"/>
              <a:t>8-24 to 8-26]</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These agents were developed during World War II by scientists trying to create an insecticide. The letter G stands for German and the letters A, B, and D are the specific chemicals. The letter V stands for venom. </a:t>
            </a:r>
            <a:r>
              <a:rPr lang="en-US" dirty="0" err="1" smtClean="0"/>
              <a:t>Sarin</a:t>
            </a:r>
            <a:r>
              <a:rPr lang="en-US" dirty="0" smtClean="0"/>
              <a:t>, </a:t>
            </a:r>
            <a:r>
              <a:rPr lang="en-US" dirty="0" err="1" smtClean="0"/>
              <a:t>tabun</a:t>
            </a:r>
            <a:r>
              <a:rPr lang="en-US" dirty="0" smtClean="0"/>
              <a:t>, and  </a:t>
            </a:r>
            <a:r>
              <a:rPr lang="en-US" dirty="0" err="1" smtClean="0"/>
              <a:t>soman</a:t>
            </a:r>
            <a:r>
              <a:rPr lang="en-US" dirty="0" smtClean="0"/>
              <a:t> are </a:t>
            </a:r>
            <a:r>
              <a:rPr lang="en-US" dirty="0" err="1" smtClean="0"/>
              <a:t>nonpersistent</a:t>
            </a:r>
            <a:r>
              <a:rPr lang="en-US" dirty="0" smtClean="0"/>
              <a:t> and volatile; VX is persistent and most toxic. [</a:t>
            </a:r>
            <a:r>
              <a:rPr lang="en-US" i="1" dirty="0" smtClean="0"/>
              <a:t>BDLS 3.0 Course Manual </a:t>
            </a:r>
            <a:r>
              <a:rPr lang="en-US" dirty="0" smtClean="0"/>
              <a:t>8-26 to 8-27]</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err="1" smtClean="0"/>
              <a:t>Bronchorrhea</a:t>
            </a:r>
            <a:r>
              <a:rPr lang="en-US" dirty="0" smtClean="0"/>
              <a:t> is the presence of profuse secretions in the bronchial tree. </a:t>
            </a:r>
            <a:r>
              <a:rPr lang="en-US" dirty="0" err="1" smtClean="0"/>
              <a:t>Lacrimation</a:t>
            </a:r>
            <a:r>
              <a:rPr lang="en-US" dirty="0" smtClean="0"/>
              <a:t> is tearing from the eyes. [</a:t>
            </a:r>
            <a:r>
              <a:rPr lang="en-US" i="1" dirty="0" smtClean="0"/>
              <a:t>BDLS 3.0 Course Manual </a:t>
            </a:r>
            <a:r>
              <a:rPr lang="en-US" dirty="0" smtClean="0"/>
              <a:t>8-27 to 8-28]</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Atropine is given to dry out the body’s secretions. </a:t>
            </a:r>
            <a:r>
              <a:rPr lang="en-US" dirty="0" err="1" smtClean="0"/>
              <a:t>Pralidoxime</a:t>
            </a:r>
            <a:r>
              <a:rPr lang="en-US" dirty="0" smtClean="0"/>
              <a:t> (2-pyridine </a:t>
            </a:r>
            <a:r>
              <a:rPr lang="en-US" dirty="0" err="1" smtClean="0"/>
              <a:t>aldoxime</a:t>
            </a:r>
            <a:r>
              <a:rPr lang="en-US" dirty="0" smtClean="0"/>
              <a:t> methyl chloride, or 2-PAM </a:t>
            </a:r>
            <a:r>
              <a:rPr lang="en-US" dirty="0" err="1" smtClean="0"/>
              <a:t>Cl</a:t>
            </a:r>
            <a:r>
              <a:rPr lang="en-US" dirty="0" smtClean="0"/>
              <a:t>) is used to help regenerate the enzyme necessary to break down acetylcholine. </a:t>
            </a:r>
            <a:r>
              <a:rPr lang="en-US" dirty="0" err="1" smtClean="0"/>
              <a:t>Soman</a:t>
            </a:r>
            <a:r>
              <a:rPr lang="en-US" dirty="0" smtClean="0"/>
              <a:t> irreversibly binds to cells in 2 to 6 minutes, while VX takes more than 2 days. Benzodiazepines are used to treat seizures. Note that the doses used to treat infants and young children are different than those used to treat adults. [</a:t>
            </a:r>
            <a:r>
              <a:rPr lang="en-US" i="1" dirty="0" smtClean="0"/>
              <a:t>BDLS 3.0 Course Manual </a:t>
            </a:r>
            <a:r>
              <a:rPr lang="en-US" dirty="0" smtClean="0"/>
              <a:t>8-28 to 8-32]</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463550" eaLnBrk="1" hangingPunct="1">
              <a:buFontTx/>
              <a:buNone/>
            </a:pPr>
            <a:r>
              <a:rPr lang="en-US" sz="1200" dirty="0" smtClean="0">
                <a:cs typeface="Helvetica" pitchFamily="34" charset="0"/>
              </a:rPr>
              <a:t>Chemical agents may be released intentionally or unintentionally and have varied time of onset.</a:t>
            </a:r>
          </a:p>
          <a:p>
            <a:pPr marL="0" indent="-463550" eaLnBrk="1" hangingPunct="1">
              <a:buFontTx/>
              <a:buNone/>
            </a:pPr>
            <a:endParaRPr lang="en-US" sz="1200" dirty="0" smtClean="0">
              <a:cs typeface="Helvetica" pitchFamily="34" charset="0"/>
            </a:endParaRPr>
          </a:p>
          <a:p>
            <a:pPr marL="0" indent="-463550" eaLnBrk="1" hangingPunct="1">
              <a:buFontTx/>
              <a:buNone/>
            </a:pPr>
            <a:r>
              <a:rPr lang="en-US" sz="1200" dirty="0" smtClean="0">
                <a:cs typeface="Helvetica" pitchFamily="34" charset="0"/>
              </a:rPr>
              <a:t>Responders must have high suspicion for chemical incidents and ensure use of proper PPE and decontaminate all patients.</a:t>
            </a:r>
          </a:p>
          <a:p>
            <a:pPr marL="0" indent="-463550" eaLnBrk="1" hangingPunct="1">
              <a:buFontTx/>
              <a:buNone/>
            </a:pPr>
            <a:endParaRPr lang="en-US" sz="1200" dirty="0" smtClean="0">
              <a:cs typeface="Helvetica" pitchFamily="34" charset="0"/>
            </a:endParaRPr>
          </a:p>
          <a:p>
            <a:pPr marL="0" indent="-463550" eaLnBrk="1" hangingPunct="1">
              <a:buFontTx/>
              <a:buNone/>
            </a:pPr>
            <a:r>
              <a:rPr lang="en-US" sz="1200" dirty="0" smtClean="0">
                <a:cs typeface="Helvetica" pitchFamily="34" charset="0"/>
              </a:rPr>
              <a:t>Treatment plans may be guided by clinical presentations.</a:t>
            </a:r>
          </a:p>
          <a:p>
            <a:pPr marL="0" indent="-463550" eaLnBrk="1" hangingPunct="1">
              <a:buFontTx/>
              <a:buNone/>
            </a:pPr>
            <a:r>
              <a:rPr lang="en-US" sz="1200" dirty="0" smtClean="0">
                <a:cs typeface="Helvetica" pitchFamily="34" charset="0"/>
              </a:rPr>
              <a:t> </a:t>
            </a:r>
          </a:p>
          <a:p>
            <a:pPr marL="0" indent="-463550" eaLnBrk="1" hangingPunct="1">
              <a:buFontTx/>
              <a:buNone/>
            </a:pPr>
            <a:r>
              <a:rPr lang="en-US" sz="1200" dirty="0" smtClean="0">
                <a:cs typeface="Helvetica" pitchFamily="34" charset="0"/>
              </a:rPr>
              <a:t>Pediatric exposure to chemical agents has specific or unique challenges due to metabolic rate, skin thickness, shorter stature, and developmental and cognitive differences.</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463550" eaLnBrk="1" hangingPunct="1">
              <a:buFontTx/>
              <a:buNone/>
            </a:pPr>
            <a:r>
              <a:rPr lang="en-US" sz="1200" dirty="0" smtClean="0">
                <a:cs typeface="Helvetica" pitchFamily="34" charset="0"/>
              </a:rPr>
              <a:t>Chemical agents may be released intentionally or unintentionally and have varied time of onset.</a:t>
            </a:r>
          </a:p>
          <a:p>
            <a:pPr marL="0" indent="-463550" eaLnBrk="1" hangingPunct="1">
              <a:buFontTx/>
              <a:buNone/>
            </a:pPr>
            <a:endParaRPr lang="en-US" sz="1200" dirty="0" smtClean="0">
              <a:cs typeface="Helvetica" pitchFamily="34" charset="0"/>
            </a:endParaRPr>
          </a:p>
          <a:p>
            <a:pPr marL="0" indent="-463550" eaLnBrk="1" hangingPunct="1">
              <a:buFontTx/>
              <a:buNone/>
            </a:pPr>
            <a:r>
              <a:rPr lang="en-US" sz="1200" dirty="0" smtClean="0">
                <a:cs typeface="Helvetica" pitchFamily="34" charset="0"/>
              </a:rPr>
              <a:t>Responders must have high suspicion for chemical incidents and ensure use of proper PPE and decontaminate all patients.</a:t>
            </a:r>
          </a:p>
          <a:p>
            <a:pPr marL="0" indent="-463550" eaLnBrk="1" hangingPunct="1">
              <a:buFontTx/>
              <a:buNone/>
            </a:pPr>
            <a:endParaRPr lang="en-US" sz="1200" dirty="0" smtClean="0">
              <a:cs typeface="Helvetica" pitchFamily="34" charset="0"/>
            </a:endParaRPr>
          </a:p>
          <a:p>
            <a:pPr marL="0" indent="-463550" eaLnBrk="1" hangingPunct="1">
              <a:buFontTx/>
              <a:buNone/>
            </a:pPr>
            <a:r>
              <a:rPr lang="en-US" sz="1200" dirty="0" smtClean="0">
                <a:cs typeface="Helvetica" pitchFamily="34" charset="0"/>
              </a:rPr>
              <a:t>Treatment plans may be guided by clinical presentations.</a:t>
            </a:r>
          </a:p>
          <a:p>
            <a:pPr marL="0" indent="-463550" eaLnBrk="1" hangingPunct="1">
              <a:buFontTx/>
              <a:buNone/>
            </a:pPr>
            <a:r>
              <a:rPr lang="en-US" sz="1200" dirty="0" smtClean="0">
                <a:cs typeface="Helvetica" pitchFamily="34" charset="0"/>
              </a:rPr>
              <a:t> </a:t>
            </a:r>
          </a:p>
          <a:p>
            <a:pPr marL="0" indent="-463550" eaLnBrk="1" hangingPunct="1">
              <a:buFontTx/>
              <a:buNone/>
            </a:pPr>
            <a:r>
              <a:rPr lang="en-US" sz="1200" dirty="0" smtClean="0">
                <a:cs typeface="Helvetica" pitchFamily="34" charset="0"/>
              </a:rPr>
              <a:t>Pediatric exposure to chemical agents has specific or unique challenges due to metabolic rate, skin thickness, shorter stature, and developmental and cognitive differences.</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Each chemical class causes a typical, specific set of signs and symptoms called a </a:t>
            </a:r>
            <a:r>
              <a:rPr lang="en-US" i="1" dirty="0" err="1" smtClean="0"/>
              <a:t>toxidrome</a:t>
            </a:r>
            <a:r>
              <a:rPr lang="en-US" i="1" dirty="0" smtClean="0"/>
              <a:t> </a:t>
            </a:r>
            <a:r>
              <a:rPr lang="en-US" dirty="0" smtClean="0"/>
              <a:t>(a combination of the words </a:t>
            </a:r>
            <a:r>
              <a:rPr lang="en-US" i="1" dirty="0" smtClean="0"/>
              <a:t>toxic</a:t>
            </a:r>
            <a:r>
              <a:rPr lang="en-US" dirty="0" smtClean="0"/>
              <a:t>, or “poison,” and </a:t>
            </a:r>
            <a:r>
              <a:rPr lang="en-US" i="1" dirty="0" smtClean="0"/>
              <a:t>syndrome</a:t>
            </a:r>
            <a:r>
              <a:rPr lang="en-US" dirty="0" smtClean="0"/>
              <a:t>). Knowledge of the major clinical syndromes or toxidromes caused by major classes of chemical agents may facilitate detection and treatment. In this process, health care providers will seek to identify the main features of the individual’s chief complaint and presenting problem, as well as the onset of signs and/or symptoms of illness. [</a:t>
            </a:r>
            <a:r>
              <a:rPr lang="en-US" i="1" dirty="0" smtClean="0"/>
              <a:t>BDLS 3.0 Course Manual </a:t>
            </a:r>
            <a:r>
              <a:rPr lang="en-US" dirty="0" smtClean="0"/>
              <a:t>8-6]</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eaLnBrk="1" hangingPunct="1">
              <a:lnSpc>
                <a:spcPct val="80000"/>
              </a:lnSpc>
              <a:spcBef>
                <a:spcPct val="0"/>
              </a:spcBef>
            </a:pPr>
            <a:r>
              <a:rPr lang="en-US" sz="900" dirty="0" smtClean="0"/>
              <a:t>Information gathering will utilize multiple sources and modalities to gain situational awareness. Responders must consider whether there are </a:t>
            </a:r>
            <a:r>
              <a:rPr lang="en-US" sz="2200" dirty="0" smtClean="0"/>
              <a:t>foul or unusual odors or if there is liquid or powder on the victim. Generally, the longer the time between exposure and onset of symptoms, the less severe the effects of the exposure.</a:t>
            </a:r>
          </a:p>
          <a:p>
            <a:pPr marL="0" lvl="1" eaLnBrk="1" hangingPunct="1">
              <a:lnSpc>
                <a:spcPct val="80000"/>
              </a:lnSpc>
              <a:spcBef>
                <a:spcPct val="0"/>
              </a:spcBef>
            </a:pPr>
            <a:endParaRPr lang="en-US" sz="2200" dirty="0" smtClean="0"/>
          </a:p>
          <a:p>
            <a:pPr marL="0" lvl="1" eaLnBrk="1" hangingPunct="1">
              <a:lnSpc>
                <a:spcPct val="80000"/>
              </a:lnSpc>
              <a:spcBef>
                <a:spcPct val="0"/>
              </a:spcBef>
            </a:pPr>
            <a:r>
              <a:rPr lang="en-US" sz="2200" dirty="0" smtClean="0"/>
              <a:t>During the </a:t>
            </a:r>
            <a:r>
              <a:rPr lang="en-US" sz="2200" dirty="0" err="1" smtClean="0"/>
              <a:t>sarin</a:t>
            </a:r>
            <a:r>
              <a:rPr lang="en-US" sz="2200" dirty="0" smtClean="0"/>
              <a:t> gas attack in the Tokyo subway system in 1995,  the closest hospital received 500 patients in the first hour. It took 3 hours to correctly identify the chemical agent involved, and about 9% of hospital staff and EMS were affected by secondary contamination of </a:t>
            </a:r>
            <a:r>
              <a:rPr lang="en-US" sz="2200" dirty="0" err="1" smtClean="0"/>
              <a:t>nondecontaminated</a:t>
            </a:r>
            <a:r>
              <a:rPr lang="en-US" sz="2200" dirty="0" smtClean="0"/>
              <a:t> patients. </a:t>
            </a:r>
            <a:r>
              <a:rPr lang="en-US" sz="900" dirty="0" smtClean="0"/>
              <a:t>[</a:t>
            </a:r>
            <a:r>
              <a:rPr lang="en-US" sz="900" i="1" dirty="0" smtClean="0"/>
              <a:t>BDLS 3.0 Course Manual </a:t>
            </a:r>
            <a:r>
              <a:rPr lang="en-US" sz="900" dirty="0" smtClean="0"/>
              <a:t>8-3 to 8-4]</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Detection of specific chemicals involves the use of sophisticated technical monitoring equipment by HAZMAT response teams. These emergency responders will perform sampling and monitoring of a potential site of a toxic substance release and attempt to gather information on the type of chemical (if unknown) and the quantity released. [</a:t>
            </a:r>
            <a:r>
              <a:rPr lang="en-US" i="1" dirty="0" smtClean="0"/>
              <a:t>BDLS 3.0 Course Manual </a:t>
            </a:r>
            <a:r>
              <a:rPr lang="en-US" dirty="0" smtClean="0"/>
              <a:t>8-6]</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Responders must use personal protective equipment (PPE) to ensure their own safety and to prevent patient-to-responder and responder-to-responder contamination. Triage will occur in various levels of PPE as the situation dictates, as well as being an ongoing dynamic process. Triage can occur at multiple sites on scene or at the health care facility. </a:t>
            </a:r>
            <a:r>
              <a:rPr lang="en-US" sz="1200" dirty="0" smtClean="0"/>
              <a:t>[</a:t>
            </a:r>
            <a:r>
              <a:rPr lang="en-US" sz="1200" i="1" dirty="0" smtClean="0"/>
              <a:t>BDLS 3.0 Course Manual </a:t>
            </a:r>
            <a:r>
              <a:rPr lang="en-US" dirty="0" smtClean="0"/>
              <a:t>8-8 to 8-10]</a:t>
            </a:r>
          </a:p>
          <a:p>
            <a:pPr eaLnBrk="1" hangingPunct="1">
              <a:spcBef>
                <a:spcPct val="0"/>
              </a:spcBef>
            </a:pPr>
            <a:endParaRPr lang="en-US" dirty="0" smtClean="0"/>
          </a:p>
          <a:p>
            <a:pPr eaLnBrk="1" hangingPunct="1">
              <a:spcBef>
                <a:spcPct val="0"/>
              </a:spcBef>
            </a:pPr>
            <a:r>
              <a:rPr lang="en-US" dirty="0" smtClean="0"/>
              <a:t>Early notification of receiving hospitals: Patients will present to the nearest hospital regardless of the type of hospital (eg, level 1 trauma center </a:t>
            </a:r>
            <a:r>
              <a:rPr lang="en-US" dirty="0" err="1" smtClean="0"/>
              <a:t>vs</a:t>
            </a:r>
            <a:r>
              <a:rPr lang="en-US" dirty="0" smtClean="0"/>
              <a:t> cancer center) and regardless of whether they are contaminated. </a:t>
            </a:r>
            <a:r>
              <a:rPr lang="en-US" sz="1200" dirty="0" smtClean="0"/>
              <a:t>[</a:t>
            </a:r>
            <a:r>
              <a:rPr lang="en-US" sz="1200" i="1" dirty="0" smtClean="0"/>
              <a:t>BDLS 3.0 Course Manual </a:t>
            </a:r>
            <a:r>
              <a:rPr lang="en-US" dirty="0" smtClean="0"/>
              <a:t>8-12] </a:t>
            </a:r>
          </a:p>
          <a:p>
            <a:pPr eaLnBrk="1" hangingPunct="1">
              <a:spcBef>
                <a:spcPct val="0"/>
              </a:spcBef>
            </a:pPr>
            <a:endParaRPr lang="en-US" dirty="0" smtClean="0"/>
          </a:p>
          <a:p>
            <a:pPr eaLnBrk="1" hangingPunct="1">
              <a:spcBef>
                <a:spcPct val="0"/>
              </a:spcBef>
            </a:pPr>
            <a:r>
              <a:rPr lang="en-US" dirty="0" smtClean="0"/>
              <a:t>IMAGE -- Minot, ND, July 18, 2011: A volunteer puts on a face mask prior to cleaning up a flood-damaged home in Minot, ND. David Valdez/FEMA. </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Once released, chemical agents can enter the body by ingestion, inhalation, injection, or absorption through the skin. Some chemical agents have a high potential for secondary contamination from exposed persons to responders, which requires that on-scene and other health care personnel who treat these casualties take appropriate safety precautions. Therefore, when multiple casualties present from the same location with the same time of onset of symptoms, a chemical exposure should be suspected. [</a:t>
            </a:r>
            <a:r>
              <a:rPr lang="en-US" i="1" dirty="0" smtClean="0"/>
              <a:t>BDLS 3.0 Course Manual </a:t>
            </a:r>
            <a:r>
              <a:rPr lang="en-US" dirty="0" smtClean="0"/>
              <a:t>8-8]</a:t>
            </a:r>
          </a:p>
          <a:p>
            <a:pPr eaLnBrk="1" hangingPunct="1">
              <a:spcBef>
                <a:spcPct val="0"/>
              </a:spcBef>
            </a:pPr>
            <a:endParaRPr lang="en-US" dirty="0" smtClean="0"/>
          </a:p>
          <a:p>
            <a:pPr eaLnBrk="1" hangingPunct="1">
              <a:spcBef>
                <a:spcPct val="0"/>
              </a:spcBef>
            </a:pPr>
            <a:r>
              <a:rPr lang="en-US" dirty="0" smtClean="0"/>
              <a:t>Responders must use personal protective equipment (PPE) to ensure their own safety and to prevent patient-to-responder and responder-to-responder contamination. </a:t>
            </a:r>
          </a:p>
          <a:p>
            <a:pPr eaLnBrk="1" hangingPunct="1">
              <a:spcBef>
                <a:spcPct val="0"/>
              </a:spcBef>
            </a:pPr>
            <a:r>
              <a:rPr lang="en-US" dirty="0" smtClean="0"/>
              <a:t>[</a:t>
            </a:r>
            <a:r>
              <a:rPr lang="en-US" i="1" dirty="0" smtClean="0"/>
              <a:t>BDLS 3.0 Course Manual </a:t>
            </a:r>
            <a:r>
              <a:rPr lang="en-US" dirty="0" smtClean="0"/>
              <a:t>8-6 to 8-7]</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Triage will probably be required when multiple patients are present. Contamination should never delay the provision of lifesaving interventions. </a:t>
            </a:r>
          </a:p>
          <a:p>
            <a:pPr eaLnBrk="1" hangingPunct="1">
              <a:spcBef>
                <a:spcPct val="0"/>
              </a:spcBef>
            </a:pPr>
            <a:endParaRPr lang="en-US" dirty="0" smtClean="0"/>
          </a:p>
          <a:p>
            <a:pPr eaLnBrk="1" hangingPunct="1">
              <a:spcBef>
                <a:spcPct val="0"/>
              </a:spcBef>
            </a:pPr>
            <a:r>
              <a:rPr lang="en-US" dirty="0" smtClean="0"/>
              <a:t>Pre-decontamination triage should be performed on all individuals waiting to proceed through decontamination. Triage at this point should be medically oriented and focus on comparing the individual’s medical status relative to all others awaiting decontamination.</a:t>
            </a:r>
          </a:p>
          <a:p>
            <a:pPr eaLnBrk="1" hangingPunct="1">
              <a:spcBef>
                <a:spcPct val="0"/>
              </a:spcBef>
            </a:pPr>
            <a:endParaRPr lang="en-US" dirty="0" smtClean="0"/>
          </a:p>
          <a:p>
            <a:pPr eaLnBrk="1" hangingPunct="1">
              <a:spcBef>
                <a:spcPct val="0"/>
              </a:spcBef>
            </a:pPr>
            <a:r>
              <a:rPr lang="en-US" dirty="0" smtClean="0"/>
              <a:t>Post-decontamination triage will be performed either on-scene or at a health care facility and will be similar to traditional triage performed on </a:t>
            </a:r>
            <a:r>
              <a:rPr lang="en-US" dirty="0" err="1" smtClean="0"/>
              <a:t>noncontaminated</a:t>
            </a:r>
            <a:r>
              <a:rPr lang="en-US" dirty="0" smtClean="0"/>
              <a:t> patients. This triage is clinically based and will compare each individual to others awaiting treatment.</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After individuals are triaged and sent through decontamination, a more detailed medical assessment will be performed either in a safe treatment area on-scene or after arrival at a hospital or health care facility. The first step is a quick visual appraisal followed by a more detailed casualty assessment. When conducting this detailed physical examination, it is important to consider the presence of the following elements, which are of particular interest in a chemical disaster as listed on the table of this slide.</a:t>
            </a:r>
          </a:p>
          <a:p>
            <a:pPr eaLnBrk="1" hangingPunct="1">
              <a:spcBef>
                <a:spcPct val="0"/>
              </a:spcBef>
            </a:pPr>
            <a:endParaRPr lang="en-US" dirty="0" smtClean="0"/>
          </a:p>
          <a:p>
            <a:pPr eaLnBrk="1" hangingPunct="1">
              <a:spcBef>
                <a:spcPct val="0"/>
              </a:spcBef>
            </a:pPr>
            <a:r>
              <a:rPr lang="en-US" dirty="0" smtClean="0"/>
              <a:t>Additionally, the head/eyes/nose and throat should be evaluated for the presence of small or large pupils, </a:t>
            </a:r>
            <a:r>
              <a:rPr lang="en-US" dirty="0" err="1" smtClean="0"/>
              <a:t>rhinorrhea</a:t>
            </a:r>
            <a:r>
              <a:rPr lang="en-US" dirty="0" smtClean="0"/>
              <a:t> (runny nose), increased salivation, and red eyes or mucous membranes. Patient may also have muscle tremors or convulsions. [</a:t>
            </a:r>
            <a:r>
              <a:rPr lang="en-US" i="1" dirty="0" smtClean="0"/>
              <a:t>BDLS 3.0 Course Manual </a:t>
            </a:r>
            <a:r>
              <a:rPr lang="en-US" dirty="0" smtClean="0"/>
              <a:t>8-10 to 8-11]</a:t>
            </a:r>
          </a:p>
          <a:p>
            <a:endParaRPr lang="en-US" dirty="0"/>
          </a:p>
        </p:txBody>
      </p:sp>
      <p:sp>
        <p:nvSpPr>
          <p:cNvPr id="4" name="Slide Number Placeholder 3"/>
          <p:cNvSpPr>
            <a:spLocks noGrp="1"/>
          </p:cNvSpPr>
          <p:nvPr>
            <p:ph type="sldNum" sz="quarter" idx="10"/>
          </p:nvPr>
        </p:nvSpPr>
        <p:spPr/>
        <p:txBody>
          <a:bodyPr/>
          <a:lstStyle/>
          <a:p>
            <a:fld id="{1A440457-CC76-42AE-BD6F-12D5479D8CE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BDLSpptBkgrd_noLogo-3.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Box 4"/>
          <p:cNvSpPr txBox="1"/>
          <p:nvPr userDrawn="1"/>
        </p:nvSpPr>
        <p:spPr>
          <a:xfrm>
            <a:off x="-41996" y="6295152"/>
            <a:ext cx="4077477" cy="215444"/>
          </a:xfrm>
          <a:prstGeom prst="rect">
            <a:avLst/>
          </a:prstGeom>
          <a:noFill/>
        </p:spPr>
        <p:txBody>
          <a:bodyPr wrap="square" rtlCol="0">
            <a:spAutoFit/>
          </a:bodyPr>
          <a:lstStyle/>
          <a:p>
            <a:pPr algn="ctr"/>
            <a:r>
              <a:rPr lang="en-US" sz="800" dirty="0" smtClean="0"/>
              <a:t>© 2015 National Disaster</a:t>
            </a:r>
            <a:r>
              <a:rPr lang="en-US" sz="800" baseline="0" dirty="0" smtClean="0"/>
              <a:t> Life Support Foundation, Inc. All rights reserved.</a:t>
            </a:r>
            <a:endParaRPr lang="en-US" sz="800" dirty="0"/>
          </a:p>
        </p:txBody>
      </p:sp>
      <p:sp>
        <p:nvSpPr>
          <p:cNvPr id="6" name="TextBox 5"/>
          <p:cNvSpPr txBox="1"/>
          <p:nvPr userDrawn="1"/>
        </p:nvSpPr>
        <p:spPr>
          <a:xfrm>
            <a:off x="6022542" y="6220779"/>
            <a:ext cx="2647666" cy="461665"/>
          </a:xfrm>
          <a:prstGeom prst="rect">
            <a:avLst/>
          </a:prstGeom>
          <a:noFill/>
        </p:spPr>
        <p:txBody>
          <a:bodyPr wrap="square" rtlCol="0">
            <a:spAutoFit/>
          </a:bodyPr>
          <a:lstStyle/>
          <a:p>
            <a:pPr algn="ctr"/>
            <a:r>
              <a:rPr lang="en-US" sz="2400" b="1" dirty="0" smtClean="0">
                <a:solidFill>
                  <a:schemeClr val="bg1"/>
                </a:solidFill>
              </a:rPr>
              <a:t>BDLS® v.3.2</a:t>
            </a:r>
            <a:endParaRPr lang="en-US" sz="24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457200" rtl="0" eaLnBrk="1" latinLnBrk="0" hangingPunct="1">
        <a:spcBef>
          <a:spcPct val="0"/>
        </a:spcBef>
        <a:buNone/>
        <a:defRPr sz="44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file://localhost/Users/dfox/Documents/Dan's%20WIP/2012/12-0278%20DLS_ppt/BDLS/BDLSpptBkgrd_noLogo-2.png"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file://localhost/Users/dfox/Documents/Dan's%20WIP/2012/12-0278%20DLS_ppt/NDLSF_logo_rgb.png"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file://localhost/Users/dfox/Documents/Dan's%20WIP/2012/12-0278%20DLS_ppt/BDLS/BDLSpptBkgrd_noLogo-2.png" TargetMode="External"/><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file://localhost/Users/dfox/Documents/Dan's%20WIP/2012/12-0278%20DLS_ppt/NDLSF_logo_rgb.png"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Casualty Management:</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chemeClr val="tx1"/>
                </a:solidFill>
                <a:effectLst/>
                <a:uLnTx/>
                <a:uFillTx/>
                <a:latin typeface="+mj-lt"/>
                <a:ea typeface="+mj-ea"/>
                <a:cs typeface="Helvetica"/>
              </a:rPr>
              <a:t>Triage Considerations</a:t>
            </a:r>
            <a:endParaRPr kumimoji="0" lang="en-US" sz="28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8"/>
          <p:cNvSpPr txBox="1">
            <a:spLocks/>
          </p:cNvSpPr>
          <p:nvPr/>
        </p:nvSpPr>
        <p:spPr>
          <a:xfrm>
            <a:off x="228599" y="1905792"/>
            <a:ext cx="5258229" cy="3111239"/>
          </a:xfrm>
          <a:prstGeom prst="rect">
            <a:avLst/>
          </a:prstGeom>
        </p:spPr>
        <p:txBody>
          <a:bodyPr vert="horz" wrap="square" lIns="91440" tIns="45720" rIns="91440" bIns="45720" numCol="1" anchor="t" anchorCtr="0" compatLnSpc="1">
            <a:prstTxWarp prst="textNoShape">
              <a:avLst/>
            </a:prstTxWarp>
          </a:bodyPr>
          <a:lstStyle/>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Triage - often required when multiple casualties present</a:t>
            </a: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Contamination – Decontaminate prior to medical care but do not delay lifesaving intervention</a:t>
            </a: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Triage pre</a:t>
            </a:r>
            <a:r>
              <a:rPr kumimoji="0" lang="en-US" sz="2400" b="0" i="0" u="none" strike="noStrike" kern="1200" cap="none" spc="0" normalizeH="0" noProof="0" dirty="0" smtClean="0">
                <a:ln>
                  <a:noFill/>
                </a:ln>
                <a:solidFill>
                  <a:schemeClr val="tx1"/>
                </a:solidFill>
                <a:effectLst/>
                <a:uLnTx/>
                <a:uFillTx/>
                <a:ea typeface="+mn-ea"/>
                <a:cs typeface="Helvetica" pitchFamily="34" charset="0"/>
              </a:rPr>
              <a:t> and post </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decontamination </a:t>
            </a:r>
          </a:p>
          <a:p>
            <a:pPr marR="0" lvl="0" algn="l" defTabSz="4572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graphicFrame>
        <p:nvGraphicFramePr>
          <p:cNvPr id="4" name="Content Placeholder 4"/>
          <p:cNvGraphicFramePr>
            <a:graphicFrameLocks/>
          </p:cNvGraphicFramePr>
          <p:nvPr/>
        </p:nvGraphicFramePr>
        <p:xfrm>
          <a:off x="5257800" y="1447800"/>
          <a:ext cx="36576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rot="19570782">
            <a:off x="5399088" y="2781300"/>
            <a:ext cx="3360737" cy="706438"/>
          </a:xfrm>
          <a:prstGeom prst="rect">
            <a:avLst/>
          </a:prstGeom>
          <a:noFill/>
        </p:spPr>
        <p:txBody>
          <a:bodyPr wrap="none">
            <a:spAutoFit/>
          </a:bodyPr>
          <a:lstStyle/>
          <a:p>
            <a:pPr fontAlgn="auto">
              <a:spcBef>
                <a:spcPts val="0"/>
              </a:spcBef>
              <a:spcAft>
                <a:spcPts val="0"/>
              </a:spcAft>
              <a:defRPr/>
            </a:pPr>
            <a:r>
              <a:rPr lang="en-US" sz="4000" b="1" dirty="0">
                <a:solidFill>
                  <a:schemeClr val="bg1">
                    <a:lumMod val="50000"/>
                  </a:schemeClr>
                </a:solidFill>
                <a:latin typeface="+mn-lt"/>
                <a:cs typeface="+mn-cs"/>
              </a:rPr>
              <a:t>Contamination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Casualty Management:</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chemeClr val="tx1"/>
                </a:solidFill>
                <a:effectLst/>
                <a:uLnTx/>
                <a:uFillTx/>
                <a:latin typeface="+mj-lt"/>
                <a:ea typeface="+mj-ea"/>
                <a:cs typeface="Helvetica"/>
              </a:rPr>
              <a:t>Assessment</a:t>
            </a:r>
            <a:endParaRPr kumimoji="0" lang="en-US" sz="28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graphicFrame>
        <p:nvGraphicFramePr>
          <p:cNvPr id="3" name="Group 20"/>
          <p:cNvGraphicFramePr>
            <a:graphicFrameLocks/>
          </p:cNvGraphicFramePr>
          <p:nvPr>
            <p:extLst>
              <p:ext uri="{D42A27DB-BD31-4B8C-83A1-F6EECF244321}">
                <p14:modId xmlns:p14="http://schemas.microsoft.com/office/powerpoint/2010/main" val="2680453627"/>
              </p:ext>
            </p:extLst>
          </p:nvPr>
        </p:nvGraphicFramePr>
        <p:xfrm>
          <a:off x="381000" y="1600200"/>
          <a:ext cx="8458200" cy="3909872"/>
        </p:xfrm>
        <a:graphic>
          <a:graphicData uri="http://schemas.openxmlformats.org/drawingml/2006/table">
            <a:tbl>
              <a:tblPr/>
              <a:tblGrid>
                <a:gridCol w="2300240">
                  <a:extLst>
                    <a:ext uri="{9D8B030D-6E8A-4147-A177-3AD203B41FA5}">
                      <a16:colId xmlns:a16="http://schemas.microsoft.com/office/drawing/2014/main" val="20000"/>
                    </a:ext>
                  </a:extLst>
                </a:gridCol>
                <a:gridCol w="6157960">
                  <a:extLst>
                    <a:ext uri="{9D8B030D-6E8A-4147-A177-3AD203B41FA5}">
                      <a16:colId xmlns:a16="http://schemas.microsoft.com/office/drawing/2014/main" val="20001"/>
                    </a:ext>
                  </a:extLst>
                </a:gridCol>
              </a:tblGrid>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84807"/>
                          </a:solidFill>
                          <a:effectLst/>
                          <a:latin typeface="Calibri" pitchFamily="34" charset="0"/>
                          <a:cs typeface="Arial" charset="0"/>
                        </a:rPr>
                        <a:t>Cardiovascular</a:t>
                      </a:r>
                    </a:p>
                  </a:txBody>
                  <a:tcPr marL="102870" marR="10287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Fast/slow heartbeat, low/high blood pressure, decreased blood flow</a:t>
                      </a:r>
                    </a:p>
                  </a:txBody>
                  <a:tcPr marL="102870" marR="10287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84807"/>
                          </a:solidFill>
                          <a:effectLst/>
                          <a:latin typeface="Calibri" pitchFamily="34" charset="0"/>
                          <a:cs typeface="Arial" charset="0"/>
                        </a:rPr>
                        <a:t>Skin</a:t>
                      </a:r>
                    </a:p>
                  </a:txBody>
                  <a:tcPr marL="102870" marR="10287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Blistering, redness, pallor, sweating</a:t>
                      </a:r>
                    </a:p>
                  </a:txBody>
                  <a:tcPr marL="102870" marR="10287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84807"/>
                          </a:solidFill>
                          <a:effectLst/>
                          <a:latin typeface="Calibri" pitchFamily="34" charset="0"/>
                          <a:cs typeface="Arial" charset="0"/>
                        </a:rPr>
                        <a:t>Gastrointestinal</a:t>
                      </a:r>
                    </a:p>
                  </a:txBody>
                  <a:tcPr marL="102870" marR="10287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Nausea, vomiting, diarrhea</a:t>
                      </a:r>
                    </a:p>
                  </a:txBody>
                  <a:tcPr marL="102870" marR="10287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84807"/>
                          </a:solidFill>
                          <a:effectLst/>
                          <a:latin typeface="Calibri" pitchFamily="34" charset="0"/>
                          <a:cs typeface="Arial" charset="0"/>
                        </a:rPr>
                        <a:t>Neurologic</a:t>
                      </a:r>
                    </a:p>
                  </a:txBody>
                  <a:tcPr marL="102870" marR="10287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Seizures, loss of consciousness</a:t>
                      </a:r>
                    </a:p>
                  </a:txBody>
                  <a:tcPr marL="102870" marR="10287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84807"/>
                          </a:solidFill>
                          <a:effectLst/>
                          <a:latin typeface="Calibri" pitchFamily="34" charset="0"/>
                          <a:cs typeface="Arial" charset="0"/>
                        </a:rPr>
                        <a:t>Respiratory</a:t>
                      </a:r>
                    </a:p>
                  </a:txBody>
                  <a:tcPr marL="102870" marR="10287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Difficulty breathing, wheezing</a:t>
                      </a:r>
                    </a:p>
                  </a:txBody>
                  <a:tcPr marL="102870" marR="10287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Casualty Management:</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chemeClr val="tx1"/>
                </a:solidFill>
                <a:effectLst/>
                <a:uLnTx/>
                <a:uFillTx/>
                <a:latin typeface="+mj-lt"/>
                <a:ea typeface="+mj-ea"/>
                <a:cs typeface="Helvetica"/>
              </a:rPr>
              <a:t>Pediatric Considerations</a:t>
            </a:r>
            <a:endParaRPr kumimoji="0" lang="en-US" sz="28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200" y="1600200"/>
            <a:ext cx="8229600" cy="4525963"/>
          </a:xfrm>
          <a:prstGeom prst="rect">
            <a:avLst/>
          </a:prstGeom>
        </p:spPr>
        <p:txBody>
          <a:bodyPr vert="horz" wrap="square" lIns="91440" tIns="45720" rIns="91440" bIns="45720" numCol="1" anchor="t" anchorCtr="0" compatLnSpc="1">
            <a:prstTxWarp prst="textNoShape">
              <a:avLst/>
            </a:prstTxWarp>
          </a:bodyPr>
          <a:lstStyle/>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Children exposed faster and inhale more agent due to faster breathing rate and metabolic rate</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Increased skin absorption due to thin skin</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Agents that are heavier than air more accessible due to child’s size</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Limited ability to recognize and flee from danger</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Casualty Management:</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rgbClr val="000000"/>
                </a:solidFill>
                <a:effectLst/>
                <a:uLnTx/>
                <a:uFillTx/>
                <a:latin typeface="+mj-lt"/>
                <a:ea typeface="+mj-ea"/>
                <a:cs typeface="Helvetica"/>
              </a:rPr>
              <a:t>Injuries and Illnesses  </a:t>
            </a:r>
            <a:r>
              <a:rPr kumimoji="0" lang="en-US" sz="2000" b="1" i="0" u="none" strike="noStrike" kern="1200" cap="none" spc="0" normalizeH="0" baseline="0" noProof="0" dirty="0" smtClean="0">
                <a:ln>
                  <a:noFill/>
                </a:ln>
                <a:solidFill>
                  <a:srgbClr val="000000"/>
                </a:solidFill>
                <a:effectLst/>
                <a:uLnTx/>
                <a:uFillTx/>
                <a:latin typeface="+mj-lt"/>
                <a:ea typeface="Wingdings"/>
                <a:cs typeface="Wingdings"/>
                <a:sym typeface="Wingdings"/>
              </a:rPr>
              <a:t> </a:t>
            </a:r>
            <a:r>
              <a:rPr kumimoji="0" lang="en-US" sz="2800" b="1" i="0" u="none" strike="noStrike" kern="1200" cap="none" spc="0" normalizeH="0" baseline="0" noProof="0" dirty="0" smtClean="0">
                <a:ln>
                  <a:noFill/>
                </a:ln>
                <a:solidFill>
                  <a:srgbClr val="000000"/>
                </a:solidFill>
                <a:effectLst/>
                <a:uLnTx/>
                <a:uFillTx/>
                <a:latin typeface="+mj-lt"/>
                <a:ea typeface="+mj-ea"/>
                <a:cs typeface="Helvetica"/>
              </a:rPr>
              <a:t>Agent Types</a:t>
            </a:r>
            <a:endParaRPr kumimoji="0" lang="en-US" sz="2800" b="1" i="0" u="none" strike="noStrike" kern="1200" cap="none" spc="0" normalizeH="0" baseline="0" noProof="0" dirty="0">
              <a:ln>
                <a:noFill/>
              </a:ln>
              <a:solidFill>
                <a:srgbClr val="000000"/>
              </a:solidFill>
              <a:effectLst/>
              <a:uLnTx/>
              <a:uFillTx/>
              <a:latin typeface="+mj-lt"/>
              <a:ea typeface="+mj-ea"/>
              <a:cs typeface="Helvetica"/>
            </a:endParaRPr>
          </a:p>
        </p:txBody>
      </p:sp>
      <p:graphicFrame>
        <p:nvGraphicFramePr>
          <p:cNvPr id="3" name="Content Placeholder 3"/>
          <p:cNvGraphicFramePr>
            <a:graphicFrameLocks/>
          </p:cNvGraphicFramePr>
          <p:nvPr>
            <p:extLst>
              <p:ext uri="{D42A27DB-BD31-4B8C-83A1-F6EECF244321}">
                <p14:modId xmlns:p14="http://schemas.microsoft.com/office/powerpoint/2010/main" val="380946429"/>
              </p:ext>
            </p:extLst>
          </p:nvPr>
        </p:nvGraphicFramePr>
        <p:xfrm>
          <a:off x="457200" y="1524000"/>
          <a:ext cx="8229600" cy="3886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Casualty Management:</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chemeClr val="tx1"/>
                </a:solidFill>
                <a:effectLst/>
                <a:uLnTx/>
                <a:uFillTx/>
                <a:latin typeface="+mj-lt"/>
                <a:ea typeface="+mj-ea"/>
                <a:cs typeface="Helvetica"/>
              </a:rPr>
              <a:t>Treatment Principles</a:t>
            </a:r>
            <a:endParaRPr kumimoji="0" lang="en-US" sz="2800" b="1" i="0" u="none" strike="noStrike" kern="1200" cap="none" spc="0" normalizeH="0" baseline="0" noProof="0" dirty="0">
              <a:ln>
                <a:noFill/>
              </a:ln>
              <a:solidFill>
                <a:schemeClr val="tx1"/>
              </a:solidFill>
              <a:effectLst/>
              <a:uLnTx/>
              <a:uFillTx/>
              <a:latin typeface="+mj-lt"/>
              <a:ea typeface="+mj-ea"/>
              <a:cs typeface="Helvetica"/>
            </a:endParaRPr>
          </a:p>
        </p:txBody>
      </p:sp>
      <p:sp>
        <p:nvSpPr>
          <p:cNvPr id="3" name="Content Placeholder 2"/>
          <p:cNvSpPr txBox="1">
            <a:spLocks/>
          </p:cNvSpPr>
          <p:nvPr/>
        </p:nvSpPr>
        <p:spPr>
          <a:xfrm>
            <a:off x="457200" y="1722438"/>
            <a:ext cx="8229600" cy="4525962"/>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24000"/>
              </a:lnSpc>
              <a:spcBef>
                <a:spcPts val="1200"/>
              </a:spcBef>
              <a:spcAft>
                <a:spcPts val="0"/>
              </a:spcAft>
              <a:buClrTx/>
              <a:buSzTx/>
              <a:buFont typeface="Wingdings" pitchFamily="2" charset="2"/>
              <a:buNone/>
              <a:tabLst/>
              <a:defRPr/>
            </a:pPr>
            <a:r>
              <a:rPr kumimoji="0" lang="en-US" sz="2400" b="1" i="1" u="none" strike="noStrike" kern="1200" cap="none" spc="0" normalizeH="0" baseline="0" noProof="0" dirty="0" smtClean="0">
                <a:ln>
                  <a:noFill/>
                </a:ln>
                <a:solidFill>
                  <a:schemeClr val="accent6">
                    <a:lumMod val="50000"/>
                  </a:schemeClr>
                </a:solidFill>
                <a:effectLst/>
                <a:uLnTx/>
                <a:uFillTx/>
                <a:ea typeface="+mn-ea"/>
                <a:cs typeface="Helvetica" pitchFamily="34" charset="0"/>
              </a:rPr>
              <a:t>May include, in accordance with protocols, resources:</a:t>
            </a:r>
          </a:p>
          <a:p>
            <a:pPr marL="914400" marR="0" lvl="1" indent="-457200" algn="l" defTabSz="457200" rtl="0" eaLnBrk="1" fontAlgn="auto" latinLnBrk="0" hangingPunct="1">
              <a:lnSpc>
                <a:spcPct val="12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Oxygen therapy</a:t>
            </a:r>
          </a:p>
          <a:p>
            <a:pPr marL="914400" marR="0" lvl="1" indent="-457200" algn="l" defTabSz="457200" rtl="0" eaLnBrk="1" fontAlgn="auto" latinLnBrk="0" hangingPunct="1">
              <a:lnSpc>
                <a:spcPct val="12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Placement of intravenous (IV) lines</a:t>
            </a:r>
          </a:p>
          <a:p>
            <a:pPr marL="914400" marR="0" lvl="1" indent="-457200" algn="l" defTabSz="457200" rtl="0" eaLnBrk="1" fontAlgn="auto" latinLnBrk="0" hangingPunct="1">
              <a:lnSpc>
                <a:spcPct val="12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Anticholinergic medications/nerve agent antidotes</a:t>
            </a:r>
          </a:p>
          <a:p>
            <a:pPr marL="914400" marR="0" lvl="1" indent="-457200" algn="l" defTabSz="457200" rtl="0" eaLnBrk="1" fontAlgn="auto" latinLnBrk="0" hangingPunct="1">
              <a:lnSpc>
                <a:spcPct val="12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Administration of bronchodilators</a:t>
            </a:r>
          </a:p>
          <a:p>
            <a:pPr marL="914400" marR="0" lvl="1" indent="-457200" algn="l" defTabSz="457200" rtl="0" eaLnBrk="1" fontAlgn="auto" latinLnBrk="0" hangingPunct="1">
              <a:lnSpc>
                <a:spcPct val="12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Airway control - intubation if needed</a:t>
            </a:r>
          </a:p>
          <a:p>
            <a:pPr marL="914400" marR="0" lvl="1" indent="-457200" algn="l" defTabSz="457200" rtl="0" eaLnBrk="1" fontAlgn="auto" latinLnBrk="0" hangingPunct="1">
              <a:lnSpc>
                <a:spcPct val="12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Bleeding control</a:t>
            </a:r>
          </a:p>
          <a:p>
            <a:pPr marL="0" marR="0" lvl="0" indent="0" algn="l" defTabSz="457200" rtl="0" eaLnBrk="1" fontAlgn="auto" latinLnBrk="0" hangingPunct="1">
              <a:lnSpc>
                <a:spcPct val="104000"/>
              </a:lnSpc>
              <a:spcBef>
                <a:spcPct val="20000"/>
              </a:spcBef>
              <a:spcAft>
                <a:spcPts val="0"/>
              </a:spcAft>
              <a:buClrTx/>
              <a:buSzTx/>
              <a:buFont typeface="Wingdings" pitchFamily="2" charset="2"/>
              <a:buNone/>
              <a:tabLst/>
              <a:defRPr/>
            </a:pPr>
            <a:endParaRPr kumimoji="0" lang="en-US" sz="26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Selected Chemical Agents</a:t>
            </a:r>
            <a:endParaRPr kumimoji="0" lang="en-US" sz="2800" b="1" i="0" u="none" strike="noStrike" kern="1200" cap="none" spc="0" normalizeH="0" baseline="0" noProof="0" dirty="0">
              <a:ln>
                <a:noFill/>
              </a:ln>
              <a:solidFill>
                <a:srgbClr val="000000"/>
              </a:solidFill>
              <a:effectLst/>
              <a:uLnTx/>
              <a:uFillTx/>
              <a:latin typeface="+mj-lt"/>
              <a:ea typeface="+mj-ea"/>
              <a:cs typeface="Helvetica"/>
            </a:endParaRPr>
          </a:p>
        </p:txBody>
      </p:sp>
      <p:graphicFrame>
        <p:nvGraphicFramePr>
          <p:cNvPr id="3" name="Content Placeholder 4"/>
          <p:cNvGraphicFramePr>
            <a:graphicFrameLocks/>
          </p:cNvGraphicFramePr>
          <p:nvPr>
            <p:extLst>
              <p:ext uri="{D42A27DB-BD31-4B8C-83A1-F6EECF244321}">
                <p14:modId xmlns:p14="http://schemas.microsoft.com/office/powerpoint/2010/main" val="2863237834"/>
              </p:ext>
            </p:extLst>
          </p:nvPr>
        </p:nvGraphicFramePr>
        <p:xfrm>
          <a:off x="457200" y="1600201"/>
          <a:ext cx="83058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Selected Chemical Agents</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rgbClr val="000000"/>
                </a:solidFill>
                <a:effectLst/>
                <a:uLnTx/>
                <a:uFillTx/>
                <a:latin typeface="+mj-lt"/>
                <a:ea typeface="+mj-ea"/>
                <a:cs typeface="Helvetica"/>
              </a:rPr>
              <a:t>Blister (Vesicant)</a:t>
            </a:r>
            <a:endParaRPr kumimoji="0" lang="en-US" sz="2800" b="1" i="0" u="none" strike="noStrike" kern="1200" cap="none" spc="0" normalizeH="0" baseline="0" noProof="0" dirty="0">
              <a:ln>
                <a:noFill/>
              </a:ln>
              <a:solidFill>
                <a:srgbClr val="000000"/>
              </a:solidFill>
              <a:effectLst/>
              <a:uLnTx/>
              <a:uFillTx/>
              <a:latin typeface="+mj-lt"/>
              <a:ea typeface="+mj-ea"/>
              <a:cs typeface="Helvetica"/>
            </a:endParaRPr>
          </a:p>
        </p:txBody>
      </p:sp>
      <p:sp>
        <p:nvSpPr>
          <p:cNvPr id="3" name="Content Placeholder 2"/>
          <p:cNvSpPr txBox="1">
            <a:spLocks/>
          </p:cNvSpPr>
          <p:nvPr/>
        </p:nvSpPr>
        <p:spPr>
          <a:xfrm>
            <a:off x="457200" y="1524000"/>
            <a:ext cx="8229600" cy="4525963"/>
          </a:xfrm>
          <a:prstGeom prst="rect">
            <a:avLst/>
          </a:prstGeom>
        </p:spPr>
        <p:txBody>
          <a:bodyPr vert="horz" wrap="square" lIns="91440" tIns="45720" rIns="91440" bIns="45720" numCol="1" anchor="t" anchorCtr="0" compatLnSpc="1">
            <a:prstTxWarp prst="textNoShape">
              <a:avLst/>
            </a:prstTxWarp>
          </a:bodyPr>
          <a:lstStyle/>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Chemicals that cause blisters to form on skin</a:t>
            </a: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Skin primary route of absorption, pulmonary and GI tract secondary route</a:t>
            </a: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Persistent in the environment, heavier than air</a:t>
            </a: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Types are:</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Lewisite: colorless, oily, smells like geraniums</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Mustard: oily, smells like horseradish or garlic</a:t>
            </a:r>
          </a:p>
          <a:p>
            <a:pPr marL="457200" marR="0" lvl="0" indent="-4572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Diagnosis of Blister Agents</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graphicFrame>
        <p:nvGraphicFramePr>
          <p:cNvPr id="3" name="Group 16"/>
          <p:cNvGraphicFramePr>
            <a:graphicFrameLocks/>
          </p:cNvGraphicFramePr>
          <p:nvPr>
            <p:extLst>
              <p:ext uri="{D42A27DB-BD31-4B8C-83A1-F6EECF244321}">
                <p14:modId xmlns:p14="http://schemas.microsoft.com/office/powerpoint/2010/main" val="2012651852"/>
              </p:ext>
            </p:extLst>
          </p:nvPr>
        </p:nvGraphicFramePr>
        <p:xfrm>
          <a:off x="381000" y="1600200"/>
          <a:ext cx="8458200" cy="2984500"/>
        </p:xfrm>
        <a:graphic>
          <a:graphicData uri="http://schemas.openxmlformats.org/drawingml/2006/table">
            <a:tbl>
              <a:tblPr/>
              <a:tblGrid>
                <a:gridCol w="2468217">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84807"/>
                          </a:solidFill>
                          <a:effectLst/>
                          <a:latin typeface="Calibri" pitchFamily="34" charset="0"/>
                          <a:cs typeface="Arial" charset="0"/>
                        </a:rPr>
                        <a:t>Eyes</a:t>
                      </a:r>
                    </a:p>
                  </a:txBody>
                  <a:tcPr marL="102870" marR="10287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Itching, burning, blindness</a:t>
                      </a:r>
                    </a:p>
                  </a:txBody>
                  <a:tcPr marL="102870" marR="10287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84807"/>
                          </a:solidFill>
                          <a:effectLst/>
                          <a:latin typeface="Calibri" pitchFamily="34" charset="0"/>
                          <a:cs typeface="Arial" charset="0"/>
                        </a:rPr>
                        <a:t>Gastrointestinal</a:t>
                      </a:r>
                    </a:p>
                  </a:txBody>
                  <a:tcPr marL="102870" marR="10287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Vomiting, diarrhea</a:t>
                      </a:r>
                    </a:p>
                  </a:txBody>
                  <a:tcPr marL="102870" marR="10287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84807"/>
                          </a:solidFill>
                          <a:effectLst/>
                          <a:latin typeface="Calibri" pitchFamily="34" charset="0"/>
                          <a:cs typeface="Arial" charset="0"/>
                        </a:rPr>
                        <a:t>Skin</a:t>
                      </a:r>
                    </a:p>
                  </a:txBody>
                  <a:tcPr marL="102870" marR="10287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lang="en-US" sz="2400" b="0" kern="1200" dirty="0" smtClean="0">
                          <a:solidFill>
                            <a:schemeClr val="tx1"/>
                          </a:solidFill>
                          <a:latin typeface="+mn-lt"/>
                          <a:ea typeface="+mn-ea"/>
                          <a:cs typeface="+mn-cs"/>
                        </a:rPr>
                        <a:t>Blistering and erythema </a:t>
                      </a:r>
                      <a:endParaRPr kumimoji="0" lang="en-US" sz="2400" b="0" i="0" u="none" strike="noStrike" cap="none" normalizeH="0" baseline="0" dirty="0" smtClean="0">
                        <a:ln>
                          <a:noFill/>
                        </a:ln>
                        <a:solidFill>
                          <a:schemeClr val="tx1"/>
                        </a:solidFill>
                        <a:effectLst/>
                        <a:latin typeface="Calibri" pitchFamily="34" charset="0"/>
                        <a:cs typeface="Arial" charset="0"/>
                      </a:endParaRPr>
                    </a:p>
                  </a:txBody>
                  <a:tcPr marL="102870" marR="10287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984807"/>
                          </a:solidFill>
                          <a:effectLst/>
                          <a:latin typeface="Calibri" pitchFamily="34" charset="0"/>
                          <a:cs typeface="Arial" charset="0"/>
                        </a:rPr>
                        <a:t>Respiratory</a:t>
                      </a:r>
                    </a:p>
                  </a:txBody>
                  <a:tcPr marL="102870" marR="10287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14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cs typeface="Arial" charset="0"/>
                        </a:rPr>
                        <a:t>Edema and sloughing of respiratory tract</a:t>
                      </a:r>
                    </a:p>
                  </a:txBody>
                  <a:tcPr marL="102870" marR="10287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Helvetica"/>
                <a:ea typeface="+mj-ea"/>
                <a:cs typeface="Helvetica"/>
              </a:rPr>
              <a:t>Treatment of Blister Agents</a:t>
            </a:r>
            <a:endParaRPr kumimoji="0" lang="en-US" sz="2800" b="1" i="0" u="none" strike="noStrike" kern="1200" cap="none" spc="0" normalizeH="0" baseline="0" noProof="0" dirty="0">
              <a:ln>
                <a:noFill/>
              </a:ln>
              <a:solidFill>
                <a:schemeClr val="accent6">
                  <a:lumMod val="50000"/>
                </a:schemeClr>
              </a:solidFill>
              <a:effectLst/>
              <a:uLnTx/>
              <a:uFillTx/>
              <a:latin typeface="Helvetica"/>
              <a:ea typeface="+mj-ea"/>
              <a:cs typeface="Helvetica"/>
            </a:endParaRPr>
          </a:p>
        </p:txBody>
      </p:sp>
      <p:sp>
        <p:nvSpPr>
          <p:cNvPr id="3" name="Content Placeholder 2"/>
          <p:cNvSpPr txBox="1">
            <a:spLocks/>
          </p:cNvSpPr>
          <p:nvPr/>
        </p:nvSpPr>
        <p:spPr>
          <a:xfrm>
            <a:off x="609600" y="1371600"/>
            <a:ext cx="6781800" cy="4525963"/>
          </a:xfrm>
          <a:prstGeom prst="rect">
            <a:avLst/>
          </a:prstGeom>
        </p:spPr>
        <p:txBody>
          <a:bodyPr vert="horz" wrap="square" lIns="91440" tIns="45720" rIns="91440" bIns="45720" numCol="1" anchor="t" anchorCtr="0" compatLnSpc="1">
            <a:prstTxWarp prst="textNoShape">
              <a:avLst/>
            </a:prstTxWarp>
          </a:bodyPr>
          <a:lstStyle/>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Immediate decontamination of all exposed -symptomatic</a:t>
            </a:r>
            <a:r>
              <a:rPr kumimoji="0" lang="en-US" sz="2600" b="0" i="0" u="none" strike="noStrike" kern="1200" cap="none" spc="0" normalizeH="0" noProof="0" dirty="0" smtClean="0">
                <a:ln>
                  <a:noFill/>
                </a:ln>
                <a:solidFill>
                  <a:schemeClr val="tx1"/>
                </a:solidFill>
                <a:effectLst/>
                <a:uLnTx/>
                <a:uFillTx/>
                <a:ea typeface="+mn-ea"/>
                <a:cs typeface="Helvetica" pitchFamily="34" charset="0"/>
              </a:rPr>
              <a:t> AND asymptomatic</a:t>
            </a:r>
            <a:endParaRPr kumimoji="0" lang="en-US" sz="2600" b="0" i="0" u="none" strike="noStrike" kern="1200" cap="none" spc="0" normalizeH="0" baseline="0" noProof="0" dirty="0" smtClean="0">
              <a:ln>
                <a:noFill/>
              </a:ln>
              <a:solidFill>
                <a:schemeClr val="tx1"/>
              </a:solidFill>
              <a:effectLst/>
              <a:uLnTx/>
              <a:uFillTx/>
              <a:ea typeface="+mn-ea"/>
              <a:cs typeface="Helvetica" pitchFamily="34" charset="0"/>
            </a:endParaRPr>
          </a:p>
          <a:p>
            <a:pPr marL="920750" lvl="1" indent="-463550">
              <a:spcBef>
                <a:spcPct val="20000"/>
              </a:spcBef>
              <a:buFont typeface="Arial"/>
              <a:buChar char="•"/>
              <a:defRPr/>
            </a:pPr>
            <a:r>
              <a:rPr lang="en-US" sz="2600" dirty="0" smtClean="0">
                <a:cs typeface="Helvetica" pitchFamily="34" charset="0"/>
              </a:rPr>
              <a:t>Those with secondary exposure need decontamination</a:t>
            </a:r>
            <a:endParaRPr kumimoji="0" lang="en-US" sz="2600" b="0" i="0" u="none" strike="noStrike" kern="1200" cap="none" spc="0" normalizeH="0" baseline="0" noProof="0" dirty="0" smtClean="0">
              <a:ln>
                <a:noFill/>
              </a:ln>
              <a:solidFill>
                <a:schemeClr val="tx1"/>
              </a:solidFill>
              <a:effectLst/>
              <a:uLnTx/>
              <a:uFillTx/>
              <a:ea typeface="+mn-ea"/>
              <a:cs typeface="Helvetica" pitchFamily="34" charset="0"/>
            </a:endParaRP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Remove clothing, wash with soap and  water or hypochlorite solution, wash exposed eyes</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British anti-lewisite (BAL) – chelating                                             agent used to reduce lewisite effects</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Overall treatment is supportive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Helvetica"/>
                <a:ea typeface="+mj-ea"/>
                <a:cs typeface="Helvetica"/>
              </a:rPr>
              <a:t>Selected Chemical Agents</a:t>
            </a:r>
            <a:br>
              <a:rPr kumimoji="0" lang="en-US" sz="2800" b="1" i="0" u="none" strike="noStrike" kern="1200" cap="none" spc="0" normalizeH="0" baseline="0" noProof="0" dirty="0" smtClean="0">
                <a:ln>
                  <a:noFill/>
                </a:ln>
                <a:solidFill>
                  <a:schemeClr val="accent6">
                    <a:lumMod val="50000"/>
                  </a:schemeClr>
                </a:solidFill>
                <a:effectLst/>
                <a:uLnTx/>
                <a:uFillTx/>
                <a:latin typeface="Helvetica"/>
                <a:ea typeface="+mj-ea"/>
                <a:cs typeface="Helvetica"/>
              </a:rPr>
            </a:br>
            <a:r>
              <a:rPr kumimoji="0" lang="en-US" sz="2800" b="1" i="0" u="none" strike="noStrike" kern="1200" cap="none" spc="0" normalizeH="0" baseline="0" noProof="0" dirty="0" smtClean="0">
                <a:ln>
                  <a:noFill/>
                </a:ln>
                <a:solidFill>
                  <a:srgbClr val="000000"/>
                </a:solidFill>
                <a:effectLst/>
                <a:uLnTx/>
                <a:uFillTx/>
                <a:latin typeface="Helvetica"/>
                <a:ea typeface="+mj-ea"/>
                <a:cs typeface="Helvetica"/>
              </a:rPr>
              <a:t>Choking or Pulmonary </a:t>
            </a:r>
            <a:endParaRPr kumimoji="0" lang="en-US" sz="2800" b="1" i="0" u="none" strike="noStrike" kern="1200" cap="none" spc="0" normalizeH="0" baseline="0" noProof="0" dirty="0">
              <a:ln>
                <a:noFill/>
              </a:ln>
              <a:solidFill>
                <a:schemeClr val="tx1"/>
              </a:solidFill>
              <a:effectLst/>
              <a:uLnTx/>
              <a:uFillTx/>
              <a:latin typeface="Helvetica"/>
              <a:ea typeface="+mj-ea"/>
              <a:cs typeface="Helvetica"/>
            </a:endParaRPr>
          </a:p>
        </p:txBody>
      </p:sp>
      <p:sp>
        <p:nvSpPr>
          <p:cNvPr id="3" name="Content Placeholder 2"/>
          <p:cNvSpPr txBox="1">
            <a:spLocks/>
          </p:cNvSpPr>
          <p:nvPr/>
        </p:nvSpPr>
        <p:spPr>
          <a:xfrm>
            <a:off x="0" y="1600200"/>
            <a:ext cx="9144000" cy="4525963"/>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2400" dirty="0" smtClean="0">
                <a:cs typeface="Helvetica"/>
              </a:rPr>
              <a:t>Symptoms related to water solubility </a:t>
            </a:r>
            <a:endParaRPr lang="en-US" sz="2400" noProof="0" dirty="0" smtClean="0">
              <a:cs typeface="Helvetica"/>
            </a:endParaRPr>
          </a:p>
          <a:p>
            <a:pPr marL="800100" lvl="1" indent="-342900">
              <a:spcBef>
                <a:spcPct val="20000"/>
              </a:spcBef>
              <a:buFont typeface="Arial"/>
              <a:buChar char="•"/>
              <a:defRPr/>
            </a:pPr>
            <a:r>
              <a:rPr lang="en-US" sz="2400" noProof="0" dirty="0" smtClean="0">
                <a:cs typeface="Helvetica"/>
              </a:rPr>
              <a:t>Highly water soluble agents cause upper airway damage and have strong warning properties </a:t>
            </a:r>
          </a:p>
          <a:p>
            <a:pPr marL="1257300" lvl="2" indent="-342900">
              <a:spcBef>
                <a:spcPct val="20000"/>
              </a:spcBef>
              <a:buFont typeface="Arial"/>
              <a:buChar char="•"/>
              <a:defRPr/>
            </a:pPr>
            <a:r>
              <a:rPr lang="en-US" sz="2400" dirty="0">
                <a:cs typeface="Helvetica"/>
              </a:rPr>
              <a:t>e</a:t>
            </a:r>
            <a:r>
              <a:rPr lang="en-US" sz="2400" noProof="0" dirty="0" smtClean="0">
                <a:cs typeface="Helvetica"/>
              </a:rPr>
              <a:t>.g., Anhydrous Ammonia </a:t>
            </a:r>
          </a:p>
          <a:p>
            <a:pPr marL="800100" lvl="1" indent="-342900">
              <a:spcBef>
                <a:spcPct val="20000"/>
              </a:spcBef>
              <a:buFont typeface="Arial"/>
              <a:buChar char="•"/>
              <a:defRPr/>
            </a:pPr>
            <a:r>
              <a:rPr kumimoji="0" lang="en-US" sz="2400" b="0" i="0" u="none" strike="noStrike" kern="1200" cap="none" spc="0" normalizeH="0" baseline="0" dirty="0" smtClean="0">
                <a:ln>
                  <a:noFill/>
                </a:ln>
                <a:solidFill>
                  <a:schemeClr val="tx1"/>
                </a:solidFill>
                <a:effectLst/>
                <a:uLnTx/>
                <a:uFillTx/>
                <a:cs typeface="Helvetica"/>
              </a:rPr>
              <a:t>Intermediate water</a:t>
            </a:r>
            <a:r>
              <a:rPr kumimoji="0" lang="en-US" sz="2400" b="0" i="0" u="none" strike="noStrike" kern="1200" cap="none" spc="0" normalizeH="0" dirty="0" smtClean="0">
                <a:ln>
                  <a:noFill/>
                </a:ln>
                <a:solidFill>
                  <a:schemeClr val="tx1"/>
                </a:solidFill>
                <a:effectLst/>
                <a:uLnTx/>
                <a:uFillTx/>
                <a:cs typeface="Helvetica"/>
              </a:rPr>
              <a:t> soluble agents cause upper and lower airway damage and have moderate warning properties</a:t>
            </a:r>
          </a:p>
          <a:p>
            <a:pPr marL="1257300" lvl="2" indent="-342900">
              <a:spcBef>
                <a:spcPct val="20000"/>
              </a:spcBef>
              <a:buFont typeface="Arial"/>
              <a:buChar char="•"/>
              <a:defRPr/>
            </a:pPr>
            <a:r>
              <a:rPr lang="en-US" sz="2400" dirty="0" smtClean="0">
                <a:cs typeface="Helvetica"/>
              </a:rPr>
              <a:t>e.g., Chlorine</a:t>
            </a:r>
            <a:endParaRPr kumimoji="0" lang="en-US" sz="2400" b="0" i="0" u="none" strike="noStrike" kern="1200" cap="none" spc="0" normalizeH="0" baseline="0" dirty="0" smtClean="0">
              <a:ln>
                <a:noFill/>
              </a:ln>
              <a:solidFill>
                <a:schemeClr val="tx1"/>
              </a:solidFill>
              <a:effectLst/>
              <a:uLnTx/>
              <a:uFillTx/>
              <a:cs typeface="Helvetica"/>
            </a:endParaRPr>
          </a:p>
          <a:p>
            <a:pPr marL="800100" lvl="1" indent="-342900">
              <a:spcBef>
                <a:spcPct val="20000"/>
              </a:spcBef>
              <a:buFont typeface="Arial"/>
              <a:buChar char="•"/>
              <a:defRPr/>
            </a:pPr>
            <a:r>
              <a:rPr kumimoji="0" lang="en-US" sz="2400" b="0" i="0" u="none" strike="noStrike" kern="1200" cap="none" spc="0" normalizeH="0" baseline="0" dirty="0" smtClean="0">
                <a:ln>
                  <a:noFill/>
                </a:ln>
                <a:solidFill>
                  <a:schemeClr val="tx1"/>
                </a:solidFill>
                <a:effectLst/>
                <a:uLnTx/>
                <a:uFillTx/>
                <a:cs typeface="Helvetica"/>
              </a:rPr>
              <a:t>Poorly</a:t>
            </a:r>
            <a:r>
              <a:rPr kumimoji="0" lang="en-US" sz="2400" b="0" i="0" u="none" strike="noStrike" kern="1200" cap="none" spc="0" normalizeH="0" dirty="0" smtClean="0">
                <a:ln>
                  <a:noFill/>
                </a:ln>
                <a:solidFill>
                  <a:schemeClr val="tx1"/>
                </a:solidFill>
                <a:effectLst/>
                <a:uLnTx/>
                <a:uFillTx/>
                <a:cs typeface="Helvetica"/>
              </a:rPr>
              <a:t> water soluble agents cause lower airway damage and have poor warning properties</a:t>
            </a:r>
          </a:p>
          <a:p>
            <a:pPr marL="1257300" lvl="2" indent="-342900">
              <a:spcBef>
                <a:spcPct val="20000"/>
              </a:spcBef>
              <a:buFont typeface="Arial"/>
              <a:buChar char="•"/>
              <a:defRPr/>
            </a:pPr>
            <a:r>
              <a:rPr lang="en-US" sz="2400" dirty="0">
                <a:cs typeface="Helvetica"/>
              </a:rPr>
              <a:t>e</a:t>
            </a:r>
            <a:r>
              <a:rPr lang="en-US" sz="2400" baseline="0" noProof="0" dirty="0" smtClean="0">
                <a:cs typeface="Helvetica"/>
              </a:rPr>
              <a:t>.g., Phosgene</a:t>
            </a:r>
            <a:endParaRPr kumimoji="0" lang="en-US" sz="2400" b="0" i="0" u="none" strike="noStrike" kern="1200" cap="none" spc="0" normalizeH="0" baseline="0" noProof="0" dirty="0" smtClean="0">
              <a:ln>
                <a:noFill/>
              </a:ln>
              <a:solidFill>
                <a:schemeClr val="tx1"/>
              </a:solidFill>
              <a:effectLst/>
              <a:uLnTx/>
              <a:uFillTx/>
              <a:cs typeface="Helvetica"/>
            </a:endParaRPr>
          </a:p>
          <a:p>
            <a:pPr marR="0" lvl="0" algn="l" defTabSz="457200" rtl="0" eaLnBrk="1" fontAlgn="auto" latinLnBrk="0" hangingPunct="1">
              <a:lnSpc>
                <a:spcPct val="100000"/>
              </a:lnSpc>
              <a:spcBef>
                <a:spcPct val="20000"/>
              </a:spcBef>
              <a:spcAft>
                <a:spcPts val="0"/>
              </a:spcAft>
              <a:buClrTx/>
              <a:buSzTx/>
              <a:tabLst/>
              <a:defRPr/>
            </a:pPr>
            <a:endParaRPr kumimoji="0" lang="en-US" sz="2600" b="0" i="0" u="none" strike="noStrike" kern="1200" cap="none" spc="0" normalizeH="0" baseline="0" noProof="0" dirty="0" smtClean="0">
              <a:ln>
                <a:noFill/>
              </a:ln>
              <a:solidFill>
                <a:schemeClr val="tx1"/>
              </a:solidFill>
              <a:effectLst/>
              <a:uLnTx/>
              <a:uFillTx/>
              <a:ea typeface="+mn-ea"/>
              <a:cs typeface="Helvetica"/>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Helvetica"/>
              <a:ea typeface="+mn-ea"/>
              <a:cs typeface="Helvetica"/>
            </a:endParaRPr>
          </a:p>
          <a:p>
            <a:pPr marL="342900" marR="0" lvl="0" indent="-342900" algn="l" defTabSz="4572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Helvetica"/>
              <a:ea typeface="+mn-ea"/>
              <a:cs typeface="Helvetic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r:link="rId3">
            <a:extLst>
              <a:ext uri="{28A0092B-C50C-407E-A947-70E740481C1C}">
                <a14:useLocalDpi xmlns:a14="http://schemas.microsoft.com/office/drawing/2010/main"/>
              </a:ext>
            </a:extLst>
          </a:blip>
          <a:stretch>
            <a:fillRect/>
          </a:stretch>
        </p:blipFill>
        <p:spPr>
          <a:xfrm>
            <a:off x="0" y="9525"/>
            <a:ext cx="9144000" cy="6858000"/>
          </a:xfrm>
          <a:prstGeom prst="rect">
            <a:avLst/>
          </a:prstGeom>
        </p:spPr>
      </p:pic>
      <p:pic>
        <p:nvPicPr>
          <p:cNvPr id="5" name="NDLSF_logo_rgb.png" descr="/Users/dfox/Documents/Dan's WIP/2012/12-0278 DLS_ppt/NDLSF_logo_rgb.png"/>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3694430" y="794832"/>
            <a:ext cx="1714500" cy="795429"/>
          </a:xfrm>
          <a:prstGeom prst="rect">
            <a:avLst/>
          </a:prstGeom>
        </p:spPr>
      </p:pic>
      <p:cxnSp>
        <p:nvCxnSpPr>
          <p:cNvPr id="10" name="Straight Connector 9"/>
          <p:cNvCxnSpPr/>
          <p:nvPr/>
        </p:nvCxnSpPr>
        <p:spPr>
          <a:xfrm>
            <a:off x="2428875" y="2940627"/>
            <a:ext cx="4319588" cy="0"/>
          </a:xfrm>
          <a:prstGeom prst="line">
            <a:avLst/>
          </a:prstGeom>
        </p:spPr>
        <p:style>
          <a:lnRef idx="2">
            <a:schemeClr val="dk1"/>
          </a:lnRef>
          <a:fillRef idx="0">
            <a:schemeClr val="dk1"/>
          </a:fillRef>
          <a:effectRef idx="1">
            <a:schemeClr val="dk1"/>
          </a:effectRef>
          <a:fontRef idx="minor">
            <a:schemeClr val="tx1"/>
          </a:fontRef>
        </p:style>
      </p:cxnSp>
      <p:sp>
        <p:nvSpPr>
          <p:cNvPr id="8" name="Subtitle 2"/>
          <p:cNvSpPr txBox="1">
            <a:spLocks/>
          </p:cNvSpPr>
          <p:nvPr/>
        </p:nvSpPr>
        <p:spPr>
          <a:xfrm>
            <a:off x="1363980" y="3304309"/>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defRPr/>
            </a:pPr>
            <a:r>
              <a:rPr lang="en-US" sz="3600" b="1" dirty="0" smtClean="0">
                <a:latin typeface="+mj-lt"/>
                <a:cs typeface="Helvetica" pitchFamily="34" charset="0"/>
              </a:rPr>
              <a:t>Chemical  Disasters</a:t>
            </a:r>
            <a:endParaRPr lang="en-US" sz="3600" b="1" dirty="0" smtClean="0">
              <a:latin typeface="+mj-lt"/>
            </a:endParaRPr>
          </a:p>
        </p:txBody>
      </p:sp>
      <p:sp>
        <p:nvSpPr>
          <p:cNvPr id="12" name="TextBox 11"/>
          <p:cNvSpPr txBox="1"/>
          <p:nvPr/>
        </p:nvSpPr>
        <p:spPr>
          <a:xfrm>
            <a:off x="2702451" y="1971675"/>
            <a:ext cx="3783665" cy="538609"/>
          </a:xfrm>
          <a:prstGeom prst="rect">
            <a:avLst/>
          </a:prstGeom>
          <a:noFill/>
        </p:spPr>
        <p:txBody>
          <a:bodyPr wrap="none" rtlCol="0">
            <a:spAutoFit/>
          </a:bodyPr>
          <a:lstStyle/>
          <a:p>
            <a:pPr algn="ctr"/>
            <a:r>
              <a:rPr lang="en-US" sz="2900" b="1" dirty="0" smtClean="0">
                <a:cs typeface="Helvetica" pitchFamily="34" charset="0"/>
              </a:rPr>
              <a:t>Session 2 – Lesson Four</a:t>
            </a:r>
            <a:endParaRPr lang="en-US" sz="29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Helvetica"/>
                <a:ea typeface="+mj-ea"/>
                <a:cs typeface="Helvetica"/>
              </a:rPr>
              <a:t> </a:t>
            </a:r>
            <a:r>
              <a:rPr lang="en-US" sz="2800" b="1" dirty="0" smtClean="0">
                <a:solidFill>
                  <a:schemeClr val="accent6">
                    <a:lumMod val="50000"/>
                  </a:schemeClr>
                </a:solidFill>
                <a:latin typeface="Helvetica"/>
                <a:ea typeface="+mj-ea"/>
                <a:cs typeface="Helvetica"/>
              </a:rPr>
              <a:t>Chlorine</a:t>
            </a:r>
            <a:endParaRPr kumimoji="0" lang="en-US" sz="2800" b="1" i="0" u="none" strike="noStrike" kern="1200" cap="none" spc="0" normalizeH="0" baseline="0" noProof="0" dirty="0">
              <a:ln>
                <a:noFill/>
              </a:ln>
              <a:solidFill>
                <a:schemeClr val="accent6">
                  <a:lumMod val="50000"/>
                </a:schemeClr>
              </a:solidFill>
              <a:effectLst/>
              <a:uLnTx/>
              <a:uFillTx/>
              <a:latin typeface="Helvetica"/>
              <a:ea typeface="+mj-ea"/>
              <a:cs typeface="Helvetica"/>
            </a:endParaRPr>
          </a:p>
        </p:txBody>
      </p:sp>
      <p:sp>
        <p:nvSpPr>
          <p:cNvPr id="3" name="Content Placeholder 2"/>
          <p:cNvSpPr txBox="1">
            <a:spLocks/>
          </p:cNvSpPr>
          <p:nvPr/>
        </p:nvSpPr>
        <p:spPr>
          <a:xfrm>
            <a:off x="457200" y="1600200"/>
            <a:ext cx="8229600" cy="4525963"/>
          </a:xfrm>
          <a:prstGeom prst="rect">
            <a:avLst/>
          </a:prstGeom>
        </p:spPr>
        <p:txBody>
          <a:bodyPr vert="horz" wrap="square" lIns="91440" tIns="45720" rIns="91440" bIns="45720" numCol="1" anchor="t" anchorCtr="0" compatLnSpc="1">
            <a:prstTxWarp prst="textNoShape">
              <a:avLst/>
            </a:prstTxWarp>
          </a:bodyPr>
          <a:lstStyle/>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No specific diagnostic test</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Chlorine agents:</a:t>
            </a:r>
          </a:p>
          <a:p>
            <a:pPr marL="742950" marR="0" lvl="1" indent="-450850" algn="l" defTabSz="457200" rtl="0" eaLnBrk="1" fontAlgn="auto" latinLnBrk="0" hangingPunct="1">
              <a:lnSpc>
                <a:spcPct val="100000"/>
              </a:lnSpc>
              <a:spcBef>
                <a:spcPts val="700"/>
              </a:spcBef>
              <a:spcAft>
                <a:spcPts val="0"/>
              </a:spcAft>
              <a:buClrTx/>
              <a:buSzTx/>
              <a:buFont typeface="Calibri" pitchFamily="34" charset="0"/>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Reacts with water in airways to form hydrochloric acid </a:t>
            </a:r>
          </a:p>
          <a:p>
            <a:pPr marL="742950" marR="0" lvl="1" indent="-450850" algn="l" defTabSz="457200" rtl="0" eaLnBrk="1" fontAlgn="auto" latinLnBrk="0" hangingPunct="1">
              <a:lnSpc>
                <a:spcPct val="100000"/>
              </a:lnSpc>
              <a:spcBef>
                <a:spcPts val="700"/>
              </a:spcBef>
              <a:spcAft>
                <a:spcPts val="0"/>
              </a:spcAft>
              <a:buClrTx/>
              <a:buSzTx/>
              <a:buFont typeface="Calibri" pitchFamily="34" charset="0"/>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Bleach-like smell, irritation of nose, throat </a:t>
            </a:r>
          </a:p>
          <a:p>
            <a:pPr marL="742950" marR="0" lvl="1" indent="-450850" algn="l" defTabSz="457200" rtl="0" eaLnBrk="1" fontAlgn="auto" latinLnBrk="0" hangingPunct="1">
              <a:lnSpc>
                <a:spcPct val="100000"/>
              </a:lnSpc>
              <a:spcBef>
                <a:spcPts val="700"/>
              </a:spcBef>
              <a:spcAft>
                <a:spcPts val="0"/>
              </a:spcAft>
              <a:buClrTx/>
              <a:buSzTx/>
              <a:buFont typeface="Calibri" pitchFamily="34" charset="0"/>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Lungs: wheezing, pulmonary edema</a:t>
            </a:r>
          </a:p>
          <a:p>
            <a:pPr marL="742950" marR="0" lvl="1" indent="-450850" algn="l" defTabSz="457200" rtl="0" eaLnBrk="1" fontAlgn="auto" latinLnBrk="0" hangingPunct="1">
              <a:lnSpc>
                <a:spcPct val="100000"/>
              </a:lnSpc>
              <a:spcBef>
                <a:spcPts val="700"/>
              </a:spcBef>
              <a:spcAft>
                <a:spcPts val="0"/>
              </a:spcAft>
              <a:buClrTx/>
              <a:buSzTx/>
              <a:buFont typeface="Calibri" pitchFamily="34" charset="0"/>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Eyes: burning, corneal abrasions</a:t>
            </a:r>
          </a:p>
          <a:p>
            <a:pPr marL="292100" marR="0" lvl="1" algn="l" defTabSz="457200" rtl="0" eaLnBrk="1" fontAlgn="auto" latinLnBrk="0" hangingPunct="1">
              <a:lnSpc>
                <a:spcPct val="100000"/>
              </a:lnSpc>
              <a:spcBef>
                <a:spcPts val="700"/>
              </a:spcBef>
              <a:spcAft>
                <a:spcPts val="0"/>
              </a:spcAft>
              <a:buClrTx/>
              <a:buSzTx/>
              <a:tabLst/>
              <a:defRPr/>
            </a:pPr>
            <a:endParaRPr kumimoji="0" lang="en-US" sz="2600" b="0" i="0" u="none" strike="noStrike" kern="1200" cap="none" spc="0" normalizeH="0" baseline="0" noProof="0" dirty="0" smtClean="0">
              <a:ln>
                <a:noFill/>
              </a:ln>
              <a:solidFill>
                <a:schemeClr val="tx1"/>
              </a:solidFill>
              <a:effectLst/>
              <a:uLnTx/>
              <a:uFillTx/>
              <a:ea typeface="+mn-ea"/>
              <a:cs typeface="Helvetica" pitchFamily="34" charset="0"/>
            </a:endParaRP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b="1" dirty="0" smtClean="0">
                <a:solidFill>
                  <a:schemeClr val="accent6">
                    <a:lumMod val="50000"/>
                  </a:schemeClr>
                </a:solidFill>
                <a:latin typeface="Helvetica"/>
                <a:ea typeface="+mj-ea"/>
                <a:cs typeface="Helvetica"/>
              </a:rPr>
              <a:t>Phosgene</a:t>
            </a:r>
            <a:endParaRPr kumimoji="0" lang="en-US" sz="2800" b="1" i="0" u="none" strike="noStrike" kern="1200" cap="none" spc="0" normalizeH="0" baseline="0" noProof="0" dirty="0">
              <a:ln>
                <a:noFill/>
              </a:ln>
              <a:solidFill>
                <a:schemeClr val="accent6">
                  <a:lumMod val="50000"/>
                </a:schemeClr>
              </a:solidFill>
              <a:effectLst/>
              <a:uLnTx/>
              <a:uFillTx/>
              <a:latin typeface="Helvetica"/>
              <a:ea typeface="+mj-ea"/>
              <a:cs typeface="Helvetica"/>
            </a:endParaRPr>
          </a:p>
        </p:txBody>
      </p:sp>
      <p:sp>
        <p:nvSpPr>
          <p:cNvPr id="3" name="Content Placeholder 2"/>
          <p:cNvSpPr txBox="1">
            <a:spLocks/>
          </p:cNvSpPr>
          <p:nvPr/>
        </p:nvSpPr>
        <p:spPr>
          <a:xfrm>
            <a:off x="457200" y="1600199"/>
            <a:ext cx="8229600" cy="4168459"/>
          </a:xfrm>
          <a:prstGeom prst="rect">
            <a:avLst/>
          </a:prstGeom>
        </p:spPr>
        <p:txBody>
          <a:bodyPr/>
          <a:lstStyle/>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400" b="0" i="0" u="none" strike="noStrike" kern="1200" cap="none" spc="0" normalizeH="0" baseline="0" noProof="0" dirty="0" smtClean="0">
                <a:ln>
                  <a:noFill/>
                </a:ln>
                <a:solidFill>
                  <a:schemeClr val="tx1"/>
                </a:solidFill>
                <a:effectLst/>
                <a:uLnTx/>
                <a:uFillTx/>
                <a:latin typeface="Helvetica"/>
                <a:ea typeface="+mn-ea"/>
                <a:cs typeface="Helvetica"/>
              </a:rPr>
              <a:t>No specific diagnostic test</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400" b="0" i="0" u="none" strike="noStrike" kern="1200" cap="none" spc="0" normalizeH="0" baseline="0" noProof="0" dirty="0" smtClean="0">
                <a:ln>
                  <a:noFill/>
                </a:ln>
                <a:solidFill>
                  <a:schemeClr val="tx1"/>
                </a:solidFill>
                <a:effectLst/>
                <a:uLnTx/>
                <a:uFillTx/>
                <a:latin typeface="Helvetica"/>
                <a:ea typeface="+mn-ea"/>
                <a:cs typeface="Helvetica"/>
              </a:rPr>
              <a:t>Phosgene – smells like newly mown hay</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lang="en-US" sz="2400" noProof="0" dirty="0" smtClean="0">
                <a:latin typeface="Helvetica"/>
                <a:cs typeface="Helvetica"/>
              </a:rPr>
              <a:t>Initial exposure may cause mild tearing and cough or patients may be asymptomatic</a:t>
            </a:r>
          </a:p>
          <a:p>
            <a:pPr marL="920750" lvl="1" indent="-463550">
              <a:spcBef>
                <a:spcPct val="20000"/>
              </a:spcBef>
              <a:buFont typeface="Arial"/>
              <a:buChar char="•"/>
              <a:defRPr/>
            </a:pPr>
            <a:r>
              <a:rPr lang="en-US" sz="2400" dirty="0" smtClean="0">
                <a:latin typeface="Helvetica"/>
                <a:cs typeface="Helvetica"/>
              </a:rPr>
              <a:t>Early symptoms may not indicate level of exposure</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lang="en-US" sz="2400" noProof="0" dirty="0" smtClean="0">
                <a:latin typeface="Helvetica"/>
                <a:cs typeface="Helvetica"/>
              </a:rPr>
              <a:t>Asymptomatic patients should be observed for the development of delayed pulmonary edema (up to 24 hours)</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endParaRPr lang="en-US" sz="2400" noProof="0" dirty="0" smtClean="0">
              <a:latin typeface="Helvetica"/>
              <a:cs typeface="Helvetica"/>
            </a:endParaRP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chemeClr val="tx1"/>
              </a:solidFill>
              <a:effectLst/>
              <a:uLnTx/>
              <a:uFillTx/>
              <a:latin typeface="Helvetica"/>
              <a:ea typeface="+mn-ea"/>
              <a:cs typeface="Helvetic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Helvetica"/>
                <a:ea typeface="+mj-ea"/>
                <a:cs typeface="Helvetica"/>
              </a:rPr>
              <a:t>Treatment of Choking/Pulmonary Agents</a:t>
            </a:r>
            <a:endParaRPr kumimoji="0" lang="en-US" sz="2800" b="1" i="0" u="none" strike="noStrike" kern="1200" cap="none" spc="0" normalizeH="0" baseline="0" noProof="0" dirty="0">
              <a:ln>
                <a:noFill/>
              </a:ln>
              <a:solidFill>
                <a:schemeClr val="accent6">
                  <a:lumMod val="50000"/>
                </a:schemeClr>
              </a:solidFill>
              <a:effectLst/>
              <a:uLnTx/>
              <a:uFillTx/>
              <a:latin typeface="Helvetica"/>
              <a:ea typeface="+mj-ea"/>
              <a:cs typeface="Helvetica"/>
            </a:endParaRPr>
          </a:p>
        </p:txBody>
      </p:sp>
      <p:sp>
        <p:nvSpPr>
          <p:cNvPr id="3" name="Content Placeholder 2"/>
          <p:cNvSpPr txBox="1">
            <a:spLocks/>
          </p:cNvSpPr>
          <p:nvPr/>
        </p:nvSpPr>
        <p:spPr>
          <a:xfrm>
            <a:off x="457200" y="982759"/>
            <a:ext cx="8229600" cy="5509187"/>
          </a:xfrm>
          <a:prstGeom prst="rect">
            <a:avLst/>
          </a:prstGeom>
        </p:spPr>
        <p:txBody>
          <a:bodyPr vert="horz" wrap="square" lIns="91440" tIns="45720" rIns="91440" bIns="45720" numCol="1" anchor="t" anchorCtr="0" compatLnSpc="1">
            <a:prstTxWarp prst="textNoShape">
              <a:avLst/>
            </a:prstTxWarp>
          </a:bodyPr>
          <a:lstStyle/>
          <a:p>
            <a:pPr marL="463550" indent="-463550">
              <a:spcBef>
                <a:spcPct val="20000"/>
              </a:spcBef>
              <a:buFont typeface="Arial"/>
              <a:buChar char="•"/>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No specific </a:t>
            </a:r>
            <a:r>
              <a:rPr lang="en-US" sz="2600" dirty="0" smtClean="0">
                <a:cs typeface="Helvetica" pitchFamily="34" charset="0"/>
              </a:rPr>
              <a:t>therapy</a:t>
            </a:r>
          </a:p>
          <a:p>
            <a:pPr marL="920750" lvl="1" indent="-463550">
              <a:spcBef>
                <a:spcPct val="20000"/>
              </a:spcBef>
              <a:buFont typeface="Arial"/>
              <a:buChar char="•"/>
              <a:defRPr/>
            </a:pPr>
            <a:r>
              <a:rPr lang="en-US" sz="2600" dirty="0" smtClean="0">
                <a:cs typeface="Helvetica" pitchFamily="34" charset="0"/>
              </a:rPr>
              <a:t>Supportive </a:t>
            </a:r>
            <a:r>
              <a:rPr lang="en-US" sz="2600" dirty="0">
                <a:cs typeface="Helvetica" pitchFamily="34" charset="0"/>
              </a:rPr>
              <a:t>care and remove to fresh </a:t>
            </a:r>
            <a:r>
              <a:rPr lang="en-US" sz="2600" dirty="0" smtClean="0">
                <a:cs typeface="Helvetica" pitchFamily="34" charset="0"/>
              </a:rPr>
              <a:t>air</a:t>
            </a:r>
          </a:p>
          <a:p>
            <a:pPr marL="920750" lvl="1" indent="-463550">
              <a:spcBef>
                <a:spcPct val="20000"/>
              </a:spcBef>
              <a:buFont typeface="Arial"/>
              <a:buChar char="•"/>
              <a:defRPr/>
            </a:pPr>
            <a:r>
              <a:rPr lang="en-US" sz="2600" dirty="0" smtClean="0">
                <a:cs typeface="Helvetica" pitchFamily="34" charset="0"/>
              </a:rPr>
              <a:t>Patients with mucus membrane irritation should be wet decontaminated</a:t>
            </a:r>
            <a:endParaRPr kumimoji="0" lang="en-US" sz="2600" b="0" i="0" u="none" strike="noStrike" kern="1200" cap="none" spc="0" normalizeH="0" baseline="0" noProof="0" dirty="0" smtClean="0">
              <a:ln>
                <a:noFill/>
              </a:ln>
              <a:solidFill>
                <a:schemeClr val="tx1"/>
              </a:solidFill>
              <a:effectLst/>
              <a:uLnTx/>
              <a:uFillTx/>
              <a:ea typeface="+mn-ea"/>
              <a:cs typeface="Helvetica" pitchFamily="34" charset="0"/>
            </a:endParaRPr>
          </a:p>
          <a:p>
            <a:pPr marL="463550" lvl="0" indent="-463550">
              <a:spcBef>
                <a:spcPct val="20000"/>
              </a:spcBef>
              <a:buFont typeface="Arial"/>
              <a:buChar char="•"/>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Pain</a:t>
            </a:r>
          </a:p>
          <a:p>
            <a:pPr marL="920750" lvl="1" indent="-463550">
              <a:spcBef>
                <a:spcPct val="20000"/>
              </a:spcBef>
              <a:buFont typeface="Arial"/>
              <a:buChar char="•"/>
              <a:defRPr/>
            </a:pPr>
            <a:r>
              <a:rPr lang="en-US" sz="2600" dirty="0">
                <a:cs typeface="Helvetica" pitchFamily="34" charset="0"/>
              </a:rPr>
              <a:t>A</a:t>
            </a:r>
            <a:r>
              <a:rPr lang="en-US" sz="2600" dirty="0" smtClean="0">
                <a:cs typeface="Helvetica" pitchFamily="34" charset="0"/>
              </a:rPr>
              <a:t>nalgesics </a:t>
            </a:r>
          </a:p>
          <a:p>
            <a:pPr marL="463550" indent="-463550">
              <a:spcBef>
                <a:spcPct val="20000"/>
              </a:spcBef>
              <a:buFont typeface="Arial"/>
              <a:buChar char="•"/>
              <a:defRPr/>
            </a:pPr>
            <a:r>
              <a:rPr lang="en-US" sz="2600" dirty="0" smtClean="0">
                <a:cs typeface="Helvetica" pitchFamily="34" charset="0"/>
              </a:rPr>
              <a:t>Respiratory complaints</a:t>
            </a:r>
          </a:p>
          <a:p>
            <a:pPr marL="920750" lvl="1" indent="-463550">
              <a:spcBef>
                <a:spcPct val="20000"/>
              </a:spcBef>
              <a:buFont typeface="Arial"/>
              <a:buChar char="•"/>
              <a:defRPr/>
            </a:pPr>
            <a:r>
              <a:rPr lang="en-US" sz="2600" dirty="0" smtClean="0">
                <a:cs typeface="Helvetica" pitchFamily="34" charset="0"/>
              </a:rPr>
              <a:t>Oxygen, Bronchodilators, </a:t>
            </a: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Intubation PRN</a:t>
            </a:r>
          </a:p>
          <a:p>
            <a:pPr marL="463550" lvl="0" indent="-463550">
              <a:spcBef>
                <a:spcPct val="20000"/>
              </a:spcBef>
              <a:buFont typeface="Arial"/>
              <a:buChar char="•"/>
              <a:defRPr/>
            </a:pPr>
            <a:r>
              <a:rPr lang="en-US" sz="2600" dirty="0">
                <a:cs typeface="Helvetica" pitchFamily="34" charset="0"/>
              </a:rPr>
              <a:t>E</a:t>
            </a: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ye exposure</a:t>
            </a:r>
          </a:p>
          <a:p>
            <a:pPr marL="920750" lvl="1" indent="-463550">
              <a:spcBef>
                <a:spcPct val="20000"/>
              </a:spcBef>
              <a:buFont typeface="Arial"/>
              <a:buChar char="•"/>
              <a:defRPr/>
            </a:pPr>
            <a:r>
              <a:rPr lang="en-US" sz="2600" dirty="0" smtClean="0">
                <a:cs typeface="Helvetica" pitchFamily="34" charset="0"/>
              </a:rPr>
              <a:t>I</a:t>
            </a:r>
            <a:r>
              <a:rPr kumimoji="0" lang="en-US" sz="2600" b="0" i="0" u="none" strike="noStrike" kern="1200" cap="none" spc="0" normalizeH="0" baseline="0" noProof="0" dirty="0" err="1" smtClean="0">
                <a:ln>
                  <a:noFill/>
                </a:ln>
                <a:solidFill>
                  <a:schemeClr val="tx1"/>
                </a:solidFill>
                <a:effectLst/>
                <a:uLnTx/>
                <a:uFillTx/>
                <a:ea typeface="+mn-ea"/>
                <a:cs typeface="Helvetica" pitchFamily="34" charset="0"/>
              </a:rPr>
              <a:t>rrigate</a:t>
            </a: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 and check </a:t>
            </a:r>
            <a:r>
              <a:rPr lang="en-US" sz="2600" dirty="0">
                <a:cs typeface="Helvetica" pitchFamily="34" charset="0"/>
              </a:rPr>
              <a:t>pH  (</a:t>
            </a:r>
            <a:r>
              <a:rPr lang="en-US" sz="2600" dirty="0" smtClean="0">
                <a:cs typeface="Helvetica" pitchFamily="34" charset="0"/>
              </a:rPr>
              <a:t>goal: pH </a:t>
            </a:r>
            <a:r>
              <a:rPr lang="en-US" sz="2600" dirty="0">
                <a:cs typeface="Helvetica" pitchFamily="34" charset="0"/>
              </a:rPr>
              <a:t>7)</a:t>
            </a:r>
            <a:endParaRPr kumimoji="0" lang="en-US" sz="2600" b="0" i="0" u="none" strike="noStrike" kern="1200" cap="none" spc="0" normalizeH="0" baseline="0" noProof="0" dirty="0" smtClean="0">
              <a:ln>
                <a:noFill/>
              </a:ln>
              <a:solidFill>
                <a:schemeClr val="tx1"/>
              </a:solidFill>
              <a:effectLst/>
              <a:uLnTx/>
              <a:uFillTx/>
              <a:ea typeface="+mn-ea"/>
              <a:cs typeface="Helvetica" pitchFamily="34" charset="0"/>
            </a:endParaRP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Helvetica"/>
                <a:ea typeface="+mj-ea"/>
                <a:cs typeface="Helvetica"/>
              </a:rPr>
              <a:t>Selected Chemical Agents</a:t>
            </a:r>
            <a:br>
              <a:rPr kumimoji="0" lang="en-US" sz="2800" b="1" i="0" u="none" strike="noStrike" kern="1200" cap="none" spc="0" normalizeH="0" baseline="0" noProof="0" dirty="0" smtClean="0">
                <a:ln>
                  <a:noFill/>
                </a:ln>
                <a:solidFill>
                  <a:schemeClr val="accent6">
                    <a:lumMod val="50000"/>
                  </a:schemeClr>
                </a:solidFill>
                <a:effectLst/>
                <a:uLnTx/>
                <a:uFillTx/>
                <a:latin typeface="Helvetica"/>
                <a:ea typeface="+mj-ea"/>
                <a:cs typeface="Helvetica"/>
              </a:rPr>
            </a:br>
            <a:r>
              <a:rPr kumimoji="0" lang="en-US" sz="2800" b="1" i="0" u="none" strike="noStrike" kern="1200" cap="none" spc="0" normalizeH="0" baseline="0" noProof="0" dirty="0" smtClean="0">
                <a:ln>
                  <a:noFill/>
                </a:ln>
                <a:solidFill>
                  <a:srgbClr val="000000"/>
                </a:solidFill>
                <a:effectLst/>
                <a:uLnTx/>
                <a:uFillTx/>
                <a:latin typeface="Helvetica"/>
                <a:ea typeface="+mj-ea"/>
                <a:cs typeface="Helvetica"/>
              </a:rPr>
              <a:t>Asphyxiant</a:t>
            </a:r>
            <a:endParaRPr kumimoji="0" lang="en-US" sz="2800" b="1" i="0" u="none" strike="noStrike" kern="1200" cap="none" spc="0" normalizeH="0" baseline="0" noProof="0" dirty="0">
              <a:ln>
                <a:noFill/>
              </a:ln>
              <a:solidFill>
                <a:srgbClr val="000000"/>
              </a:solidFill>
              <a:effectLst/>
              <a:uLnTx/>
              <a:uFillTx/>
              <a:latin typeface="Helvetica"/>
              <a:ea typeface="+mj-ea"/>
              <a:cs typeface="Helvetica"/>
            </a:endParaRPr>
          </a:p>
        </p:txBody>
      </p:sp>
      <p:sp>
        <p:nvSpPr>
          <p:cNvPr id="3" name="Content Placeholder 2"/>
          <p:cNvSpPr txBox="1">
            <a:spLocks/>
          </p:cNvSpPr>
          <p:nvPr/>
        </p:nvSpPr>
        <p:spPr>
          <a:xfrm>
            <a:off x="457200" y="1874838"/>
            <a:ext cx="8229600" cy="4525962"/>
          </a:xfrm>
          <a:prstGeom prst="rect">
            <a:avLst/>
          </a:prstGeom>
        </p:spPr>
        <p:txBody>
          <a:bodyPr/>
          <a:lstStyle/>
          <a:p>
            <a:pPr marL="457200" marR="0" lvl="0" indent="-45720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a:rPr>
              <a:t>Sources</a:t>
            </a:r>
          </a:p>
          <a:p>
            <a:pPr marL="914400" lvl="1" indent="-457200">
              <a:spcBef>
                <a:spcPct val="20000"/>
              </a:spcBef>
              <a:buFont typeface="Arial"/>
              <a:buChar char="•"/>
              <a:defRPr/>
            </a:pPr>
            <a:r>
              <a:rPr lang="en-US" sz="2600" dirty="0" smtClean="0">
                <a:cs typeface="Helvetica"/>
              </a:rPr>
              <a:t>Natural occurring (e.g., peach pit)</a:t>
            </a:r>
            <a:endParaRPr kumimoji="0" lang="en-US" sz="2600" b="0" i="0" u="none" strike="noStrike" kern="1200" cap="none" spc="0" normalizeH="0" baseline="0" noProof="0" dirty="0" smtClean="0">
              <a:ln>
                <a:noFill/>
              </a:ln>
              <a:solidFill>
                <a:schemeClr val="tx1"/>
              </a:solidFill>
              <a:effectLst/>
              <a:uLnTx/>
              <a:uFillTx/>
              <a:ea typeface="+mn-ea"/>
              <a:cs typeface="Helvetica"/>
            </a:endParaRPr>
          </a:p>
          <a:p>
            <a:pPr marL="914400" lvl="1" indent="-457200">
              <a:spcBef>
                <a:spcPct val="20000"/>
              </a:spcBef>
              <a:buFont typeface="Arial"/>
              <a:buChar char="•"/>
              <a:defRPr/>
            </a:pPr>
            <a:r>
              <a:rPr kumimoji="0" lang="en-US" sz="2600" b="0" i="0" u="none" strike="noStrike" kern="1200" cap="none" spc="0" normalizeH="0" baseline="0" noProof="0" dirty="0" smtClean="0">
                <a:ln>
                  <a:noFill/>
                </a:ln>
                <a:solidFill>
                  <a:schemeClr val="tx1"/>
                </a:solidFill>
                <a:effectLst/>
                <a:uLnTx/>
                <a:uFillTx/>
                <a:ea typeface="+mn-ea"/>
                <a:cs typeface="Helvetica"/>
              </a:rPr>
              <a:t>Mass produced for industrial uses</a:t>
            </a:r>
          </a:p>
          <a:p>
            <a:pPr marL="920750" lvl="1" indent="-463550">
              <a:spcBef>
                <a:spcPct val="20000"/>
              </a:spcBef>
              <a:buFont typeface="Arial"/>
              <a:buChar char="•"/>
              <a:defRPr/>
            </a:pPr>
            <a:r>
              <a:rPr kumimoji="0" lang="en-US" sz="2600" b="0" i="0" u="none" strike="noStrike" kern="1200" cap="none" spc="0" normalizeH="0" baseline="0" noProof="0" dirty="0" smtClean="0">
                <a:ln>
                  <a:noFill/>
                </a:ln>
                <a:solidFill>
                  <a:schemeClr val="tx1"/>
                </a:solidFill>
                <a:effectLst/>
                <a:uLnTx/>
                <a:uFillTx/>
                <a:ea typeface="+mn-ea"/>
                <a:cs typeface="Helvetica"/>
              </a:rPr>
              <a:t>Produced by combustion - wool, silk, plastics, synthetics</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a:rPr>
              <a:t>Prevents body’s cells from utilizing oxygen</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a:rPr>
              <a:t>Can be ingested, inhaled, or absorbed through skin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chemeClr val="tx1"/>
              </a:solidFill>
              <a:effectLst/>
              <a:uLnTx/>
              <a:uFillTx/>
              <a:latin typeface="Helvetica"/>
              <a:ea typeface="+mn-ea"/>
              <a:cs typeface="Helvetic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Selected Chemical Agents</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rgbClr val="000000"/>
                </a:solidFill>
                <a:effectLst/>
                <a:uLnTx/>
                <a:uFillTx/>
                <a:latin typeface="+mj-lt"/>
                <a:ea typeface="+mj-ea"/>
                <a:cs typeface="Helvetica"/>
              </a:rPr>
              <a:t>Cyanide</a:t>
            </a:r>
            <a:endParaRPr kumimoji="0" lang="en-US" sz="28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200" y="1524000"/>
            <a:ext cx="8229600" cy="4525963"/>
          </a:xfrm>
          <a:prstGeom prst="rect">
            <a:avLst/>
          </a:prstGeom>
        </p:spPr>
        <p:txBody>
          <a:bodyPr vert="horz" wrap="square" lIns="91440" tIns="45720" rIns="91440" bIns="45720" numCol="1" anchor="t" anchorCtr="0" compatLnSpc="1">
            <a:prstTxWarp prst="textNoShape">
              <a:avLst/>
            </a:prstTxWarp>
          </a:bodyPr>
          <a:lstStyle/>
          <a:p>
            <a:pPr marL="463550" marR="0" lvl="0" indent="-463550" algn="l" defTabSz="457200" rtl="0" eaLnBrk="1" fontAlgn="auto" latinLnBrk="0" hangingPunct="1">
              <a:lnSpc>
                <a:spcPct val="114000"/>
              </a:lnSpc>
              <a:spcBef>
                <a:spcPts val="14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Odor is unreliable (may be no odor)</a:t>
            </a:r>
          </a:p>
          <a:p>
            <a:pPr marL="1035050" marR="0" lvl="1" indent="-463550" algn="l" defTabSz="457200" rtl="0" eaLnBrk="1" fontAlgn="auto" latinLnBrk="0" hangingPunct="1">
              <a:lnSpc>
                <a:spcPct val="114000"/>
              </a:lnSpc>
              <a:spcBef>
                <a:spcPts val="1400"/>
              </a:spcBef>
              <a:spcAft>
                <a:spcPts val="0"/>
              </a:spcAft>
              <a:buClrTx/>
              <a:buSzTx/>
              <a:buFont typeface="Arial"/>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Many people cannot detect the odor (genetic)</a:t>
            </a:r>
          </a:p>
          <a:p>
            <a:pPr marL="463550" marR="0" lvl="0" indent="-463550" algn="l" defTabSz="457200" rtl="0" eaLnBrk="1" fontAlgn="auto" latinLnBrk="0" hangingPunct="1">
              <a:lnSpc>
                <a:spcPct val="114000"/>
              </a:lnSpc>
              <a:spcBef>
                <a:spcPts val="14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Low level:  Nonspecific signs and symptoms: headache, excitement, dizziness,  weakness</a:t>
            </a:r>
          </a:p>
          <a:p>
            <a:pPr marL="463550" marR="0" lvl="0" indent="-463550" algn="l" defTabSz="457200" rtl="0" eaLnBrk="1" fontAlgn="auto" latinLnBrk="0" hangingPunct="1">
              <a:lnSpc>
                <a:spcPct val="114000"/>
              </a:lnSpc>
              <a:spcBef>
                <a:spcPts val="14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High level:  Cardiac arrhythmias, hypotension, seizures, death </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Treatment</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rgbClr val="000000"/>
                </a:solidFill>
                <a:effectLst/>
                <a:uLnTx/>
                <a:uFillTx/>
                <a:latin typeface="+mj-lt"/>
                <a:ea typeface="+mj-ea"/>
                <a:cs typeface="Helvetica"/>
              </a:rPr>
              <a:t>Cyanide Agents</a:t>
            </a:r>
            <a:endParaRPr kumimoji="0" lang="en-US" sz="28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199" y="1462283"/>
            <a:ext cx="8556707" cy="4708525"/>
          </a:xfrm>
          <a:prstGeom prst="rect">
            <a:avLst/>
          </a:prstGeom>
        </p:spPr>
        <p:txBody>
          <a:bodyPr vert="horz" wrap="square" lIns="91440" tIns="45720" rIns="91440" bIns="45720" numCol="1" anchor="t" anchorCtr="0" compatLnSpc="1">
            <a:prstTxWarp prst="textNoShape">
              <a:avLst/>
            </a:prstTxWarp>
          </a:bodyPr>
          <a:lstStyle/>
          <a:p>
            <a:pPr marL="463550" marR="0" lvl="1" indent="-463550" algn="l" defTabSz="457200" rtl="0" eaLnBrk="1" fontAlgn="auto" latinLnBrk="0" hangingPunct="1">
              <a:lnSpc>
                <a:spcPct val="114000"/>
              </a:lnSpc>
              <a:spcBef>
                <a:spcPct val="0"/>
              </a:spcBef>
              <a:spcAft>
                <a:spcPts val="600"/>
              </a:spcAft>
              <a:buClrTx/>
              <a:buSzPct val="85000"/>
              <a:buFont typeface="Wingdings" pitchFamily="2" charset="2"/>
              <a:buChar char="§"/>
              <a:tabLst/>
              <a:defRPr/>
            </a:pPr>
            <a:r>
              <a:rPr lang="en-US" sz="2400" dirty="0">
                <a:cs typeface="Helvetica" pitchFamily="34" charset="0"/>
              </a:rPr>
              <a:t>R</a:t>
            </a:r>
            <a:r>
              <a:rPr kumimoji="0" lang="en-US" sz="2400" b="0" i="0" u="none" strike="noStrike" kern="1200" cap="none" spc="0" normalizeH="0" baseline="0" noProof="0" dirty="0" err="1" smtClean="0">
                <a:ln>
                  <a:noFill/>
                </a:ln>
                <a:solidFill>
                  <a:schemeClr val="tx1"/>
                </a:solidFill>
                <a:effectLst/>
                <a:uLnTx/>
                <a:uFillTx/>
                <a:ea typeface="+mn-ea"/>
                <a:cs typeface="Helvetica" pitchFamily="34" charset="0"/>
              </a:rPr>
              <a:t>emove</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victim to fresh air quickly,</a:t>
            </a:r>
            <a:r>
              <a:rPr kumimoji="0" lang="en-US" sz="2400" b="0" i="0" u="none" strike="noStrike" kern="1200" cap="none" spc="0" normalizeH="0" noProof="0" dirty="0" smtClean="0">
                <a:ln>
                  <a:noFill/>
                </a:ln>
                <a:solidFill>
                  <a:schemeClr val="tx1"/>
                </a:solidFill>
                <a:effectLst/>
                <a:uLnTx/>
                <a:uFillTx/>
                <a:ea typeface="+mn-ea"/>
                <a:cs typeface="Helvetica" pitchFamily="34" charset="0"/>
              </a:rPr>
              <a:t> use proper PPE</a:t>
            </a:r>
            <a:endParaRPr kumimoji="0" lang="en-US" sz="2400" b="0" i="0" u="none" strike="noStrike" kern="1200" cap="none" spc="0" normalizeH="0" baseline="0" noProof="0" dirty="0" smtClean="0">
              <a:ln>
                <a:noFill/>
              </a:ln>
              <a:solidFill>
                <a:schemeClr val="tx1"/>
              </a:solidFill>
              <a:effectLst/>
              <a:uLnTx/>
              <a:uFillTx/>
              <a:ea typeface="+mn-ea"/>
              <a:cs typeface="Helvetica" pitchFamily="34" charset="0"/>
            </a:endParaRPr>
          </a:p>
          <a:p>
            <a:pPr marL="463550" marR="0" lvl="0" indent="-463550" algn="l" defTabSz="457200" rtl="0" eaLnBrk="1" fontAlgn="auto" latinLnBrk="0" hangingPunct="1">
              <a:lnSpc>
                <a:spcPct val="114000"/>
              </a:lnSpc>
              <a:spcBef>
                <a:spcPct val="0"/>
              </a:spcBef>
              <a:spcAft>
                <a:spcPts val="60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Medications</a:t>
            </a:r>
          </a:p>
          <a:p>
            <a:pPr marL="1035050" marR="0" lvl="1" indent="-463550" algn="l" defTabSz="457200" rtl="0" eaLnBrk="1" fontAlgn="auto" latinLnBrk="0" hangingPunct="1">
              <a:lnSpc>
                <a:spcPct val="114000"/>
              </a:lnSpc>
              <a:spcBef>
                <a:spcPct val="0"/>
              </a:spcBef>
              <a:spcAft>
                <a:spcPts val="600"/>
              </a:spcAft>
              <a:buClrTx/>
              <a:buSzTx/>
              <a:buFont typeface="Arial"/>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Cyanokit –  Hydroxocobalamin, 5 g IV</a:t>
            </a:r>
          </a:p>
          <a:p>
            <a:pPr marL="1035050" marR="0" lvl="1" indent="-463550" algn="l" defTabSz="457200" rtl="0" eaLnBrk="1" fontAlgn="auto" latinLnBrk="0" hangingPunct="1">
              <a:lnSpc>
                <a:spcPct val="114000"/>
              </a:lnSpc>
              <a:spcBef>
                <a:spcPct val="0"/>
              </a:spcBef>
              <a:spcAft>
                <a:spcPts val="600"/>
              </a:spcAft>
              <a:buClrTx/>
              <a:buSzTx/>
              <a:buFont typeface="Arial"/>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Older treatments (Lilly/Pasadena kit) may still be used and consists of three drugs – two given IV</a:t>
            </a:r>
          </a:p>
          <a:p>
            <a:pPr marL="1484313" marR="0" lvl="3" indent="-396875" algn="l" defTabSz="457200" rtl="0" eaLnBrk="1" fontAlgn="auto" latinLnBrk="0" hangingPunct="1">
              <a:lnSpc>
                <a:spcPct val="114000"/>
              </a:lnSpc>
              <a:spcBef>
                <a:spcPct val="0"/>
              </a:spcBef>
              <a:spcAft>
                <a:spcPts val="600"/>
              </a:spcAft>
              <a:buClrTx/>
              <a:buSzTx/>
              <a:buFont typeface="Arial"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Amyl nitrite (inhaled)</a:t>
            </a:r>
          </a:p>
          <a:p>
            <a:pPr marL="1484313" marR="0" lvl="3" indent="-396875" algn="l" defTabSz="457200" rtl="0" eaLnBrk="1" fontAlgn="auto" latinLnBrk="0" hangingPunct="1">
              <a:lnSpc>
                <a:spcPct val="114000"/>
              </a:lnSpc>
              <a:spcBef>
                <a:spcPct val="0"/>
              </a:spcBef>
              <a:spcAft>
                <a:spcPts val="600"/>
              </a:spcAft>
              <a:buClrTx/>
              <a:buSzTx/>
              <a:buFont typeface="Arial"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Sodium nitrite (IV)</a:t>
            </a:r>
          </a:p>
          <a:p>
            <a:pPr marL="1484313" marR="0" lvl="3" indent="-396875" algn="l" defTabSz="457200" rtl="0" eaLnBrk="1" fontAlgn="auto" latinLnBrk="0" hangingPunct="1">
              <a:lnSpc>
                <a:spcPct val="114000"/>
              </a:lnSpc>
              <a:spcBef>
                <a:spcPct val="0"/>
              </a:spcBef>
              <a:spcAft>
                <a:spcPts val="600"/>
              </a:spcAft>
              <a:buClrTx/>
              <a:buSzTx/>
              <a:buFont typeface="Arial"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Sodium </a:t>
            </a:r>
            <a:r>
              <a:rPr kumimoji="0" lang="en-US" sz="2400" b="0" i="0" u="none" strike="noStrike" kern="1200" cap="none" spc="0" normalizeH="0" baseline="0" noProof="0" dirty="0" err="1" smtClean="0">
                <a:ln>
                  <a:noFill/>
                </a:ln>
                <a:solidFill>
                  <a:schemeClr val="tx1"/>
                </a:solidFill>
                <a:effectLst/>
                <a:uLnTx/>
                <a:uFillTx/>
                <a:ea typeface="+mn-ea"/>
                <a:cs typeface="Helvetica" pitchFamily="34" charset="0"/>
              </a:rPr>
              <a:t>thiosulfate</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(IV)</a:t>
            </a:r>
          </a:p>
          <a:p>
            <a:pPr marL="463550" marR="0" lvl="0" indent="-463550" algn="l" defTabSz="457200" rtl="0" eaLnBrk="1" fontAlgn="auto" latinLnBrk="0" hangingPunct="1">
              <a:lnSpc>
                <a:spcPct val="114000"/>
              </a:lnSpc>
              <a:spcBef>
                <a:spcPct val="0"/>
              </a:spcBef>
              <a:spcAft>
                <a:spcPts val="60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Supportive treatment </a:t>
            </a:r>
          </a:p>
          <a:p>
            <a:pPr marL="920750" lvl="1" indent="-463550">
              <a:lnSpc>
                <a:spcPct val="114000"/>
              </a:lnSpc>
              <a:spcBef>
                <a:spcPct val="0"/>
              </a:spcBef>
              <a:spcAft>
                <a:spcPts val="600"/>
              </a:spcAft>
              <a:buSzPct val="85000"/>
              <a:buFont typeface="Wingdings" pitchFamily="2" charset="2"/>
              <a:buChar char="§"/>
              <a:defRPr/>
            </a:pPr>
            <a:r>
              <a:rPr lang="en-US" sz="2400" dirty="0" smtClean="0">
                <a:cs typeface="Helvetica" pitchFamily="34" charset="0"/>
              </a:rPr>
              <a:t>Oxygen</a:t>
            </a:r>
            <a:endParaRPr lang="en-US" sz="2400" dirty="0">
              <a:cs typeface="Helvetica" pitchFamily="34" charset="0"/>
            </a:endParaRPr>
          </a:p>
          <a:p>
            <a:pPr lvl="1">
              <a:lnSpc>
                <a:spcPct val="114000"/>
              </a:lnSpc>
              <a:spcBef>
                <a:spcPct val="0"/>
              </a:spcBef>
              <a:spcAft>
                <a:spcPts val="600"/>
              </a:spcAft>
              <a:buSzPct val="85000"/>
              <a:defRPr/>
            </a:pPr>
            <a:endParaRPr kumimoji="0" lang="en-US" sz="24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Selected Chemical Agents</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rgbClr val="000000"/>
                </a:solidFill>
                <a:effectLst/>
                <a:uLnTx/>
                <a:uFillTx/>
                <a:latin typeface="+mj-lt"/>
                <a:ea typeface="+mj-ea"/>
                <a:cs typeface="Helvetica"/>
              </a:rPr>
              <a:t>Nerve</a:t>
            </a:r>
            <a:endParaRPr kumimoji="0" lang="en-US" sz="2800" b="1" i="0" u="none" strike="noStrike" kern="1200" cap="none" spc="0" normalizeH="0" baseline="0" noProof="0" dirty="0">
              <a:ln>
                <a:noFill/>
              </a:ln>
              <a:solidFill>
                <a:srgbClr val="000000"/>
              </a:solidFill>
              <a:effectLst/>
              <a:uLnTx/>
              <a:uFillTx/>
              <a:latin typeface="+mj-lt"/>
              <a:ea typeface="+mj-ea"/>
              <a:cs typeface="Helvetica"/>
            </a:endParaRPr>
          </a:p>
        </p:txBody>
      </p:sp>
      <p:sp>
        <p:nvSpPr>
          <p:cNvPr id="3" name="Content Placeholder 2"/>
          <p:cNvSpPr txBox="1">
            <a:spLocks/>
          </p:cNvSpPr>
          <p:nvPr/>
        </p:nvSpPr>
        <p:spPr>
          <a:xfrm>
            <a:off x="457200" y="1874838"/>
            <a:ext cx="8229600" cy="4525962"/>
          </a:xfrm>
          <a:prstGeom prst="rect">
            <a:avLst/>
          </a:prstGeom>
        </p:spPr>
        <p:txBody>
          <a:bodyPr vert="horz" wrap="square" lIns="91440" tIns="45720" rIns="91440" bIns="45720" numCol="1" anchor="t" anchorCtr="0" compatLnSpc="1">
            <a:prstTxWarp prst="textNoShape">
              <a:avLst/>
            </a:prstTxWarp>
          </a:bodyPr>
          <a:lstStyle/>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800" b="0" i="0" u="none" strike="noStrike" kern="1200" cap="none" spc="0" normalizeH="0" baseline="0" noProof="0" dirty="0" smtClean="0">
                <a:ln>
                  <a:noFill/>
                </a:ln>
                <a:solidFill>
                  <a:schemeClr val="tx1"/>
                </a:solidFill>
                <a:effectLst/>
                <a:uLnTx/>
                <a:uFillTx/>
                <a:ea typeface="+mn-ea"/>
                <a:cs typeface="Helvetica" pitchFamily="34" charset="0"/>
              </a:rPr>
              <a:t>Interfere with body’s ability to break down acetylcholine</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800" b="0" i="0" u="none" strike="noStrike" kern="1200" cap="none" spc="0" normalizeH="0" baseline="0" noProof="0" dirty="0" smtClean="0">
                <a:ln>
                  <a:noFill/>
                </a:ln>
                <a:solidFill>
                  <a:schemeClr val="tx1"/>
                </a:solidFill>
                <a:effectLst/>
                <a:uLnTx/>
                <a:uFillTx/>
                <a:ea typeface="+mn-ea"/>
                <a:cs typeface="Helvetica" pitchFamily="34" charset="0"/>
              </a:rPr>
              <a:t>Major cause of death is hypoxia</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800" b="0" i="0" u="none" strike="noStrike" kern="1200" cap="none" spc="0" normalizeH="0" baseline="0" noProof="0" dirty="0" smtClean="0">
                <a:ln>
                  <a:noFill/>
                </a:ln>
                <a:solidFill>
                  <a:schemeClr val="tx1"/>
                </a:solidFill>
                <a:effectLst/>
                <a:uLnTx/>
                <a:uFillTx/>
                <a:ea typeface="+mn-ea"/>
                <a:cs typeface="Helvetica" pitchFamily="34" charset="0"/>
              </a:rPr>
              <a:t>Found in pesticides: </a:t>
            </a:r>
            <a:r>
              <a:rPr kumimoji="0" lang="en-US" sz="2800" b="0" i="0" u="none" strike="noStrike" kern="1200" cap="none" spc="0" normalizeH="0" baseline="0" noProof="0" dirty="0" err="1" smtClean="0">
                <a:ln>
                  <a:noFill/>
                </a:ln>
                <a:solidFill>
                  <a:schemeClr val="tx1"/>
                </a:solidFill>
                <a:effectLst/>
                <a:uLnTx/>
                <a:uFillTx/>
                <a:ea typeface="+mn-ea"/>
                <a:cs typeface="Helvetica" pitchFamily="34" charset="0"/>
              </a:rPr>
              <a:t>diazinon</a:t>
            </a:r>
            <a:r>
              <a:rPr kumimoji="0" lang="en-US" sz="2800" b="0" i="0" u="none" strike="noStrike" kern="1200" cap="none" spc="0" normalizeH="0" baseline="0" noProof="0" dirty="0" smtClean="0">
                <a:ln>
                  <a:noFill/>
                </a:ln>
                <a:solidFill>
                  <a:schemeClr val="tx1"/>
                </a:solidFill>
                <a:effectLst/>
                <a:uLnTx/>
                <a:uFillTx/>
                <a:ea typeface="+mn-ea"/>
                <a:cs typeface="Helvetica" pitchFamily="34" charset="0"/>
              </a:rPr>
              <a:t> and parathion</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800" b="0" i="0" u="none" strike="noStrike" kern="1200" cap="none" spc="0" normalizeH="0" baseline="0" noProof="0" dirty="0" smtClean="0">
                <a:ln>
                  <a:noFill/>
                </a:ln>
                <a:solidFill>
                  <a:schemeClr val="tx1"/>
                </a:solidFill>
                <a:effectLst/>
                <a:uLnTx/>
                <a:uFillTx/>
                <a:ea typeface="+mn-ea"/>
                <a:cs typeface="Helvetica" pitchFamily="34" charset="0"/>
              </a:rPr>
              <a:t>Warfare agents: </a:t>
            </a:r>
            <a:r>
              <a:rPr kumimoji="0" lang="en-US" sz="2800" b="0" i="0" u="none" strike="noStrike" kern="1200" cap="none" spc="0" normalizeH="0" baseline="0" noProof="0" dirty="0" err="1" smtClean="0">
                <a:ln>
                  <a:noFill/>
                </a:ln>
                <a:solidFill>
                  <a:schemeClr val="tx1"/>
                </a:solidFill>
                <a:effectLst/>
                <a:uLnTx/>
                <a:uFillTx/>
                <a:ea typeface="+mn-ea"/>
                <a:cs typeface="Helvetica" pitchFamily="34" charset="0"/>
              </a:rPr>
              <a:t>sarin</a:t>
            </a:r>
            <a:r>
              <a:rPr kumimoji="0" lang="en-US" sz="2800" b="0" i="0" u="none" strike="noStrike" kern="1200" cap="none" spc="0" normalizeH="0" baseline="0" noProof="0" dirty="0" smtClean="0">
                <a:ln>
                  <a:noFill/>
                </a:ln>
                <a:solidFill>
                  <a:schemeClr val="tx1"/>
                </a:solidFill>
                <a:effectLst/>
                <a:uLnTx/>
                <a:uFillTx/>
                <a:ea typeface="+mn-ea"/>
                <a:cs typeface="Helvetica" pitchFamily="34" charset="0"/>
              </a:rPr>
              <a:t> (GB), </a:t>
            </a:r>
            <a:r>
              <a:rPr kumimoji="0" lang="en-US" sz="2800" b="0" i="0" u="none" strike="noStrike" kern="1200" cap="none" spc="0" normalizeH="0" baseline="0" noProof="0" dirty="0" err="1" smtClean="0">
                <a:ln>
                  <a:noFill/>
                </a:ln>
                <a:solidFill>
                  <a:schemeClr val="tx1"/>
                </a:solidFill>
                <a:effectLst/>
                <a:uLnTx/>
                <a:uFillTx/>
                <a:ea typeface="+mn-ea"/>
                <a:cs typeface="Helvetica" pitchFamily="34" charset="0"/>
              </a:rPr>
              <a:t>tabun</a:t>
            </a:r>
            <a:r>
              <a:rPr kumimoji="0" lang="en-US" sz="2800" b="0" i="0" u="none" strike="noStrike" kern="1200" cap="none" spc="0" normalizeH="0" baseline="0" noProof="0" dirty="0" smtClean="0">
                <a:ln>
                  <a:noFill/>
                </a:ln>
                <a:solidFill>
                  <a:schemeClr val="tx1"/>
                </a:solidFill>
                <a:effectLst/>
                <a:uLnTx/>
                <a:uFillTx/>
                <a:ea typeface="+mn-ea"/>
                <a:cs typeface="Helvetica" pitchFamily="34" charset="0"/>
              </a:rPr>
              <a:t> (GA), </a:t>
            </a:r>
            <a:r>
              <a:rPr kumimoji="0" lang="en-US" sz="2800" b="0" i="0" u="none" strike="noStrike" kern="1200" cap="none" spc="0" normalizeH="0" baseline="0" noProof="0" dirty="0" err="1" smtClean="0">
                <a:ln>
                  <a:noFill/>
                </a:ln>
                <a:solidFill>
                  <a:schemeClr val="tx1"/>
                </a:solidFill>
                <a:effectLst/>
                <a:uLnTx/>
                <a:uFillTx/>
                <a:ea typeface="+mn-ea"/>
                <a:cs typeface="Helvetica" pitchFamily="34" charset="0"/>
              </a:rPr>
              <a:t>soman</a:t>
            </a:r>
            <a:r>
              <a:rPr kumimoji="0" lang="en-US" sz="2800" b="0" i="0" u="none" strike="noStrike" kern="1200" cap="none" spc="0" normalizeH="0" baseline="0" noProof="0" dirty="0" smtClean="0">
                <a:ln>
                  <a:noFill/>
                </a:ln>
                <a:solidFill>
                  <a:schemeClr val="tx1"/>
                </a:solidFill>
                <a:effectLst/>
                <a:uLnTx/>
                <a:uFillTx/>
                <a:ea typeface="+mn-ea"/>
                <a:cs typeface="Helvetica" pitchFamily="34" charset="0"/>
              </a:rPr>
              <a:t> (GD), VX</a:t>
            </a:r>
          </a:p>
          <a:p>
            <a:pPr marL="463550" marR="0" lvl="0" indent="-46355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457200" y="381000"/>
            <a:ext cx="3657600" cy="5486400"/>
          </a:xfrm>
          <a:prstGeom prst="rect">
            <a:avLst/>
          </a:prstGeom>
          <a:ln>
            <a:noFill/>
          </a:ln>
          <a:effectLst>
            <a:outerShdw blurRad="292100" dist="139700" dir="2700000" algn="tl" rotWithShape="0">
              <a:srgbClr val="333333">
                <a:alpha val="65000"/>
              </a:srgbClr>
            </a:outerShdw>
          </a:effectLst>
          <a:extLst/>
        </p:spPr>
      </p:pic>
      <p:sp>
        <p:nvSpPr>
          <p:cNvPr id="3" name="TextBox 4"/>
          <p:cNvSpPr txBox="1">
            <a:spLocks noChangeArrowheads="1"/>
          </p:cNvSpPr>
          <p:nvPr/>
        </p:nvSpPr>
        <p:spPr bwMode="auto">
          <a:xfrm>
            <a:off x="457200" y="5867400"/>
            <a:ext cx="3657600" cy="261610"/>
          </a:xfrm>
          <a:prstGeom prst="rect">
            <a:avLst/>
          </a:prstGeom>
          <a:noFill/>
          <a:ln w="9525">
            <a:noFill/>
            <a:miter lim="800000"/>
            <a:headEnd/>
            <a:tailEnd/>
          </a:ln>
        </p:spPr>
        <p:txBody>
          <a:bodyPr>
            <a:spAutoFit/>
          </a:bodyPr>
          <a:lstStyle/>
          <a:p>
            <a:r>
              <a:rPr lang="en-US" sz="1100" b="1" dirty="0">
                <a:latin typeface="Calibri" pitchFamily="34" charset="0"/>
              </a:rPr>
              <a:t>Shannon Arledge/FEMA</a:t>
            </a:r>
          </a:p>
        </p:txBody>
      </p:sp>
      <p:sp>
        <p:nvSpPr>
          <p:cNvPr id="4" name="Title 1"/>
          <p:cNvSpPr txBox="1">
            <a:spLocks/>
          </p:cNvSpPr>
          <p:nvPr/>
        </p:nvSpPr>
        <p:spPr>
          <a:xfrm>
            <a:off x="4724400" y="274638"/>
            <a:ext cx="3962400" cy="1143000"/>
          </a:xfrm>
          <a:prstGeom prst="rect">
            <a:avLst/>
          </a:prstGeom>
        </p:spPr>
        <p:txBody>
          <a:bodyPr rtlCol="0" anchor="ctr" anchorCtr="0">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Helvetica"/>
                <a:ea typeface="+mj-ea"/>
                <a:cs typeface="Helvetica"/>
              </a:rPr>
              <a:t>                                     </a:t>
            </a: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Detection of </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Nerve Agents</a:t>
            </a:r>
            <a:endParaRPr kumimoji="0" lang="en-US" sz="28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5" name="Content Placeholder 2"/>
          <p:cNvSpPr txBox="1">
            <a:spLocks/>
          </p:cNvSpPr>
          <p:nvPr/>
        </p:nvSpPr>
        <p:spPr>
          <a:xfrm>
            <a:off x="4426527" y="2667000"/>
            <a:ext cx="4488873" cy="1395845"/>
          </a:xfrm>
          <a:prstGeom prst="rect">
            <a:avLst/>
          </a:prstGeom>
          <a:solidFill>
            <a:schemeClr val="accent6">
              <a:lumMod val="50000"/>
            </a:schemeClr>
          </a:solidFill>
        </p:spPr>
        <p:txBody>
          <a:bodyPr anchor="ctr" anchorCtr="0"/>
          <a:lstStyle/>
          <a:p>
            <a:pPr marL="0" marR="0" lvl="0" indent="0" algn="ctr" defTabSz="457200" rtl="0" eaLnBrk="1" fontAlgn="auto" latinLnBrk="0" hangingPunct="1">
              <a:lnSpc>
                <a:spcPct val="100000"/>
              </a:lnSpc>
              <a:spcBef>
                <a:spcPct val="20000"/>
              </a:spcBef>
              <a:spcAft>
                <a:spcPts val="0"/>
              </a:spcAft>
              <a:buClrTx/>
              <a:buSzTx/>
              <a:buFont typeface="Wingdings" pitchFamily="2" charset="2"/>
              <a:buNone/>
              <a:tabLst/>
              <a:defRPr/>
            </a:pPr>
            <a:r>
              <a:rPr lang="en-US" sz="2800" b="1" dirty="0">
                <a:solidFill>
                  <a:schemeClr val="bg1"/>
                </a:solidFill>
                <a:latin typeface="+mj-lt"/>
                <a:cs typeface="Helvetica"/>
              </a:rPr>
              <a:t>N</a:t>
            </a:r>
            <a:r>
              <a:rPr kumimoji="0" lang="en-US" sz="2800" b="1" i="0" u="none" strike="noStrike" kern="1200" cap="none" spc="0" normalizeH="0" baseline="0" noProof="0" dirty="0" err="1" smtClean="0">
                <a:ln>
                  <a:noFill/>
                </a:ln>
                <a:solidFill>
                  <a:schemeClr val="bg1"/>
                </a:solidFill>
                <a:effectLst/>
                <a:uLnTx/>
                <a:uFillTx/>
                <a:latin typeface="+mj-lt"/>
                <a:ea typeface="+mn-ea"/>
                <a:cs typeface="Helvetica"/>
              </a:rPr>
              <a:t>erve</a:t>
            </a:r>
            <a:r>
              <a:rPr kumimoji="0" lang="en-US" sz="2800" b="1" i="0" u="none" strike="noStrike" kern="1200" cap="none" spc="0" normalizeH="0" baseline="0" noProof="0" dirty="0" smtClean="0">
                <a:ln>
                  <a:noFill/>
                </a:ln>
                <a:solidFill>
                  <a:schemeClr val="bg1"/>
                </a:solidFill>
                <a:effectLst/>
                <a:uLnTx/>
                <a:uFillTx/>
                <a:latin typeface="+mj-lt"/>
                <a:ea typeface="+mn-ea"/>
                <a:cs typeface="Helvetica"/>
              </a:rPr>
              <a:t> agent detection kit</a:t>
            </a:r>
            <a:endParaRPr kumimoji="0" lang="en-US" sz="2800" b="1" i="0" u="none" strike="noStrike" kern="1200" cap="none" spc="0" normalizeH="0" baseline="0" noProof="0" dirty="0">
              <a:ln>
                <a:noFill/>
              </a:ln>
              <a:solidFill>
                <a:schemeClr val="bg1"/>
              </a:solidFill>
              <a:effectLst/>
              <a:uLnTx/>
              <a:uFillTx/>
              <a:latin typeface="+mj-lt"/>
              <a:ea typeface="+mn-ea"/>
              <a:cs typeface="Helvetic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295400"/>
            <a:ext cx="8229600" cy="4525963"/>
          </a:xfrm>
          <a:prstGeom prst="rect">
            <a:avLst/>
          </a:prstGeom>
        </p:spPr>
        <p:txBody>
          <a:bodyPr vert="horz" wrap="square" lIns="91440" tIns="45720" rIns="91440" bIns="45720" numCol="1" anchor="t" anchorCtr="0" compatLnSpc="1">
            <a:prstTxWarp prst="textNoShape">
              <a:avLst/>
            </a:prstTxWarp>
          </a:bodyPr>
          <a:lstStyle/>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Detection based on </a:t>
            </a:r>
            <a:r>
              <a:rPr kumimoji="0" lang="en-US" sz="2400" b="0" i="0" u="none" strike="noStrike" kern="1200" cap="none" spc="0" normalizeH="0" baseline="0" noProof="0" dirty="0" err="1" smtClean="0">
                <a:ln>
                  <a:noFill/>
                </a:ln>
                <a:solidFill>
                  <a:schemeClr val="tx1"/>
                </a:solidFill>
                <a:effectLst/>
                <a:uLnTx/>
                <a:uFillTx/>
                <a:ea typeface="+mn-ea"/>
                <a:cs typeface="Helvetica" pitchFamily="34" charset="0"/>
              </a:rPr>
              <a:t>toxidrome</a:t>
            </a:r>
            <a:endParaRPr kumimoji="0" lang="en-US" sz="2400" b="0" i="0" u="none" strike="noStrike" kern="1200" cap="none" spc="0" normalizeH="0" baseline="0" noProof="0" dirty="0" smtClean="0">
              <a:ln>
                <a:noFill/>
              </a:ln>
              <a:solidFill>
                <a:schemeClr val="tx1"/>
              </a:solidFill>
              <a:effectLst/>
              <a:uLnTx/>
              <a:uFillTx/>
              <a:ea typeface="+mn-ea"/>
              <a:cs typeface="Helvetica" pitchFamily="34" charset="0"/>
            </a:endParaRPr>
          </a:p>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endParaRPr kumimoji="0" lang="en-US" sz="24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endParaRPr kumimoji="0" lang="en-US" sz="24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endParaRPr kumimoji="0" lang="en-US" sz="24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endParaRPr kumimoji="0" lang="en-US" sz="24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endParaRPr kumimoji="0" lang="en-US" sz="24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endParaRPr kumimoji="0" lang="en-US" sz="24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endParaRPr lang="en-US" sz="2400" dirty="0" smtClean="0">
              <a:latin typeface="Helvetica"/>
              <a:cs typeface="Helvetica" pitchFamily="34" charset="0"/>
            </a:endParaRPr>
          </a:p>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Large inhalational dose lethal immediately         </a:t>
            </a:r>
          </a:p>
          <a:p>
            <a:pPr marL="463550" marR="0" lvl="0" indent="-463550" algn="l" defTabSz="457200" rtl="0" eaLnBrk="1" fontAlgn="auto" latinLnBrk="0" hangingPunct="1">
              <a:lnSpc>
                <a:spcPct val="104000"/>
              </a:lnSpc>
              <a:spcBef>
                <a:spcPct val="200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Small dermal doses may</a:t>
            </a:r>
            <a:r>
              <a:rPr kumimoji="0" lang="en-US" sz="2400" b="0" i="0" u="none" strike="noStrike" kern="1200" cap="none" spc="0" normalizeH="0" noProof="0" dirty="0" smtClean="0">
                <a:ln>
                  <a:noFill/>
                </a:ln>
                <a:solidFill>
                  <a:schemeClr val="tx1"/>
                </a:solidFill>
                <a:effectLst/>
                <a:uLnTx/>
                <a:uFillTx/>
                <a:ea typeface="+mn-ea"/>
                <a:cs typeface="Helvetica" pitchFamily="34" charset="0"/>
              </a:rPr>
              <a:t> have</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delayed effects</a:t>
            </a:r>
          </a:p>
        </p:txBody>
      </p:sp>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Diagnosis of Nerve Agents</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graphicFrame>
        <p:nvGraphicFramePr>
          <p:cNvPr id="4" name="Group 30"/>
          <p:cNvGraphicFramePr>
            <a:graphicFrameLocks noGrp="1"/>
          </p:cNvGraphicFramePr>
          <p:nvPr/>
        </p:nvGraphicFramePr>
        <p:xfrm>
          <a:off x="914400" y="1828800"/>
          <a:ext cx="4191000" cy="2880360"/>
        </p:xfrm>
        <a:graphic>
          <a:graphicData uri="http://schemas.openxmlformats.org/drawingml/2006/table">
            <a:tbl>
              <a:tblPr/>
              <a:tblGrid>
                <a:gridCol w="381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984807"/>
                          </a:solidFill>
                          <a:effectLst/>
                          <a:latin typeface="Calibri" pitchFamily="34" charset="0"/>
                          <a:cs typeface="Arial"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chemeClr val="tx1"/>
                          </a:solidFill>
                          <a:effectLst/>
                          <a:latin typeface="Calibri" pitchFamily="34" charset="0"/>
                          <a:cs typeface="Arial" charset="0"/>
                        </a:rPr>
                        <a:t>iarrhea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984807"/>
                          </a:solidFill>
                          <a:effectLst/>
                          <a:latin typeface="Calibri" pitchFamily="34" charset="0"/>
                          <a:cs typeface="Arial" charset="0"/>
                        </a:rPr>
                        <a:t>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chemeClr val="tx1"/>
                          </a:solidFill>
                          <a:effectLst/>
                          <a:latin typeface="Calibri" pitchFamily="34" charset="0"/>
                          <a:cs typeface="Arial" charset="0"/>
                        </a:rPr>
                        <a:t>rination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984807"/>
                          </a:solidFill>
                          <a:effectLst/>
                          <a:latin typeface="Calibri" pitchFamily="34" charset="0"/>
                          <a:cs typeface="Arial" charset="0"/>
                        </a:rPr>
                        <a:t>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chemeClr val="tx1"/>
                          </a:solidFill>
                          <a:effectLst/>
                          <a:latin typeface="Calibri" pitchFamily="34" charset="0"/>
                          <a:cs typeface="Arial" charset="0"/>
                        </a:rPr>
                        <a:t>iosis – pinpoint pupils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984807"/>
                          </a:solidFill>
                          <a:effectLst/>
                          <a:latin typeface="Calibri" pitchFamily="34" charset="0"/>
                          <a:cs typeface="Arial" charset="0"/>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rgbClr val="000000"/>
                          </a:solidFill>
                          <a:effectLst/>
                          <a:latin typeface="Calibri" pitchFamily="34" charset="0"/>
                          <a:cs typeface="Arial" charset="0"/>
                        </a:rPr>
                        <a:t>ronchorrhea/bronchospasm</a:t>
                      </a:r>
                      <a:endParaRPr kumimoji="0" lang="en-US" sz="21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984807"/>
                          </a:solidFill>
                          <a:effectLst/>
                          <a:latin typeface="Calibri" pitchFamily="34" charset="0"/>
                          <a:cs typeface="Arial"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chemeClr val="tx1"/>
                          </a:solidFill>
                          <a:effectLst/>
                          <a:latin typeface="Calibri" pitchFamily="34" charset="0"/>
                          <a:cs typeface="Arial" charset="0"/>
                        </a:rPr>
                        <a:t>mesis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984807"/>
                          </a:solidFill>
                          <a:effectLst/>
                          <a:latin typeface="Calibri" pitchFamily="34" charset="0"/>
                          <a:cs typeface="Arial" charset="0"/>
                        </a:rPr>
                        <a:t>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rgbClr val="000000"/>
                          </a:solidFill>
                          <a:effectLst/>
                          <a:latin typeface="Calibri" pitchFamily="34" charset="0"/>
                          <a:cs typeface="Arial" charset="0"/>
                        </a:rPr>
                        <a:t>acrimation </a:t>
                      </a:r>
                      <a:r>
                        <a:rPr kumimoji="0" lang="en-US" sz="2100" b="0" i="0" u="none" strike="noStrike" cap="none" normalizeH="0" baseline="0" dirty="0" smtClean="0">
                          <a:ln>
                            <a:noFill/>
                          </a:ln>
                          <a:solidFill>
                            <a:srgbClr val="000000"/>
                          </a:solidFill>
                          <a:effectLst/>
                          <a:latin typeface="Calibri" pitchFamily="34" charset="0"/>
                          <a:ea typeface="Helvetica"/>
                          <a:cs typeface="Arial" charset="0"/>
                        </a:rPr>
                        <a:t>– tearing</a:t>
                      </a:r>
                      <a:endParaRPr kumimoji="0" lang="en-US" sz="2100" b="0" i="0" u="none" strike="noStrike" cap="none" normalizeH="0" baseline="0" dirty="0" smtClean="0">
                        <a:ln>
                          <a:noFill/>
                        </a:ln>
                        <a:solidFill>
                          <a:schemeClr val="tx1"/>
                        </a:solidFill>
                        <a:effectLst/>
                        <a:latin typeface="Calibri" pitchFamily="34"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984807"/>
                          </a:solidFill>
                          <a:effectLst/>
                          <a:latin typeface="Calibri" pitchFamily="34" charset="0"/>
                          <a:cs typeface="Arial" charset="0"/>
                        </a:rPr>
                        <a: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smtClean="0">
                          <a:ln>
                            <a:noFill/>
                          </a:ln>
                          <a:solidFill>
                            <a:schemeClr val="tx1"/>
                          </a:solidFill>
                          <a:effectLst/>
                          <a:latin typeface="Calibri" pitchFamily="34" charset="0"/>
                          <a:cs typeface="Arial" charset="0"/>
                        </a:rPr>
                        <a:t>alivation/sweating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Treatment of Nerve Agents </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200" y="1600200"/>
            <a:ext cx="8229600" cy="4525963"/>
          </a:xfrm>
          <a:prstGeom prst="rect">
            <a:avLst/>
          </a:prstGeom>
        </p:spPr>
        <p:txBody>
          <a:bodyPr/>
          <a:lstStyle/>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Rapid control of airway – intubation as needed</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Medications:</a:t>
            </a:r>
          </a:p>
          <a:p>
            <a:pPr marL="966788" marR="0" lvl="1" indent="-503238"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Atropine</a:t>
            </a:r>
          </a:p>
          <a:p>
            <a:pPr marL="966788" marR="0" lvl="1" indent="-503238"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err="1" smtClean="0">
                <a:ln>
                  <a:noFill/>
                </a:ln>
                <a:solidFill>
                  <a:schemeClr val="tx1"/>
                </a:solidFill>
                <a:effectLst/>
                <a:uLnTx/>
                <a:uFillTx/>
                <a:ea typeface="+mn-ea"/>
                <a:cs typeface="Helvetica"/>
              </a:rPr>
              <a:t>Pralidoxime</a:t>
            </a:r>
            <a:r>
              <a:rPr kumimoji="0" lang="en-US" sz="2400" b="0" i="0" u="none" strike="noStrike" kern="1200" cap="none" spc="0" normalizeH="0" baseline="0" noProof="0" dirty="0" smtClean="0">
                <a:ln>
                  <a:noFill/>
                </a:ln>
                <a:solidFill>
                  <a:schemeClr val="tx1"/>
                </a:solidFill>
                <a:effectLst/>
                <a:uLnTx/>
                <a:uFillTx/>
                <a:ea typeface="+mn-ea"/>
                <a:cs typeface="Helvetica"/>
              </a:rPr>
              <a:t> chloride</a:t>
            </a:r>
          </a:p>
          <a:p>
            <a:pPr marL="966788" marR="0" lvl="1" indent="-503238"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Benzodiazepines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chemeClr val="tx1"/>
              </a:solidFill>
              <a:effectLst/>
              <a:uLnTx/>
              <a:uFillTx/>
              <a:latin typeface="Helvetica"/>
              <a:ea typeface="+mn-ea"/>
              <a:cs typeface="Helvetic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Learning Objectives</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200" y="1371600"/>
            <a:ext cx="8229600" cy="5095875"/>
          </a:xfrm>
          <a:prstGeom prst="rect">
            <a:avLst/>
          </a:prstGeom>
        </p:spPr>
        <p:txBody>
          <a:bodyPr/>
          <a:lstStyle/>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Identify clinical and epidemiologic clues that may suggest occurrence of chemical disaster</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Identify illnesses  and injuries seen in chemical disasters</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Describe actions to protect health, safety, and security of responders and affected populations in a chemical disaster</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Discuss diagnostic and treatment considerations for individuals exposed to blister/vesicant agents, choking/ pulmonary agents, asphyxiant agents, and nerve agents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chemeClr val="tx1"/>
              </a:solidFill>
              <a:effectLst/>
              <a:uLnTx/>
              <a:uFillTx/>
              <a:latin typeface="Helvetica"/>
              <a:ea typeface="+mn-ea"/>
              <a:cs typeface="Helvetica"/>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Lesson Summary</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4"/>
          <p:cNvSpPr txBox="1">
            <a:spLocks/>
          </p:cNvSpPr>
          <p:nvPr/>
        </p:nvSpPr>
        <p:spPr>
          <a:xfrm>
            <a:off x="457200" y="1600200"/>
            <a:ext cx="8229600" cy="4525963"/>
          </a:xfrm>
          <a:prstGeom prst="rect">
            <a:avLst/>
          </a:prstGeom>
        </p:spPr>
        <p:txBody>
          <a:bodyPr vert="horz" wrap="square" lIns="91440" tIns="45720" rIns="91440" bIns="45720" numCol="1" anchor="t" anchorCtr="0" compatLnSpc="1">
            <a:prstTxWarp prst="textNoShape">
              <a:avLst/>
            </a:prstTxWarp>
          </a:bodyPr>
          <a:lstStyle/>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Chemical agents </a:t>
            </a:r>
          </a:p>
          <a:p>
            <a:pPr marL="920750" lvl="1" indent="-463550">
              <a:lnSpc>
                <a:spcPct val="114000"/>
              </a:lnSpc>
              <a:spcBef>
                <a:spcPts val="1200"/>
              </a:spcBef>
              <a:buSzPct val="85000"/>
              <a:buFont typeface="Wingdings" pitchFamily="2" charset="2"/>
              <a:buChar char="§"/>
              <a:defRPr/>
            </a:pPr>
            <a:r>
              <a:rPr lang="en-US" sz="2400" dirty="0">
                <a:cs typeface="Helvetica" pitchFamily="34" charset="0"/>
              </a:rPr>
              <a:t>R</a:t>
            </a:r>
            <a:r>
              <a:rPr kumimoji="0" lang="en-US" sz="2400" b="0" i="0" u="none" strike="noStrike" kern="1200" cap="none" spc="0" normalizeH="0" baseline="0" noProof="0" dirty="0" err="1" smtClean="0">
                <a:ln>
                  <a:noFill/>
                </a:ln>
                <a:solidFill>
                  <a:schemeClr val="tx1"/>
                </a:solidFill>
                <a:effectLst/>
                <a:uLnTx/>
                <a:uFillTx/>
                <a:ea typeface="+mn-ea"/>
                <a:cs typeface="Helvetica" pitchFamily="34" charset="0"/>
              </a:rPr>
              <a:t>eleased</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intentionally or unintentionally</a:t>
            </a:r>
          </a:p>
          <a:p>
            <a:pPr marL="920750" lvl="1" indent="-463550">
              <a:lnSpc>
                <a:spcPct val="114000"/>
              </a:lnSpc>
              <a:spcBef>
                <a:spcPts val="1200"/>
              </a:spcBef>
              <a:buSzPct val="85000"/>
              <a:buFont typeface="Wingdings" pitchFamily="2" charset="2"/>
              <a:buChar char="§"/>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a:t>
            </a:r>
            <a:r>
              <a:rPr lang="en-US" sz="2400" dirty="0">
                <a:cs typeface="Helvetica" pitchFamily="34" charset="0"/>
              </a:rPr>
              <a:t>V</a:t>
            </a:r>
            <a:r>
              <a:rPr kumimoji="0" lang="en-US" sz="2400" b="0" i="0" u="none" strike="noStrike" kern="1200" cap="none" spc="0" normalizeH="0" baseline="0" noProof="0" dirty="0" err="1" smtClean="0">
                <a:ln>
                  <a:noFill/>
                </a:ln>
                <a:solidFill>
                  <a:schemeClr val="tx1"/>
                </a:solidFill>
                <a:effectLst/>
                <a:uLnTx/>
                <a:uFillTx/>
                <a:ea typeface="+mn-ea"/>
                <a:cs typeface="Helvetica" pitchFamily="34" charset="0"/>
              </a:rPr>
              <a:t>aried</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time of onset</a:t>
            </a:r>
          </a:p>
          <a:p>
            <a:pPr marL="920750" lvl="1" indent="-463550">
              <a:lnSpc>
                <a:spcPct val="114000"/>
              </a:lnSpc>
              <a:spcBef>
                <a:spcPts val="1200"/>
              </a:spcBef>
              <a:buSzPct val="85000"/>
              <a:buFont typeface="Wingdings" pitchFamily="2" charset="2"/>
              <a:buChar char="§"/>
              <a:defRPr/>
            </a:pPr>
            <a:r>
              <a:rPr lang="en-US" sz="2400" noProof="0" dirty="0" smtClean="0">
                <a:cs typeface="Helvetica" pitchFamily="34" charset="0"/>
              </a:rPr>
              <a:t>Effect on children different then adults</a:t>
            </a:r>
            <a:endParaRPr kumimoji="0" lang="en-US" sz="2400" b="0" i="0" u="none" strike="noStrike" kern="1200" cap="none" spc="0" normalizeH="0" baseline="0" noProof="0" dirty="0" smtClean="0">
              <a:ln>
                <a:noFill/>
              </a:ln>
              <a:solidFill>
                <a:schemeClr val="tx1"/>
              </a:solidFill>
              <a:effectLst/>
              <a:uLnTx/>
              <a:uFillTx/>
              <a:ea typeface="+mn-ea"/>
              <a:cs typeface="Helvetica" pitchFamily="34" charset="0"/>
            </a:endParaRP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lang="en-US" sz="2400" dirty="0" smtClean="0">
                <a:cs typeface="Helvetica" pitchFamily="34" charset="0"/>
              </a:rPr>
              <a:t>H</a:t>
            </a:r>
            <a:r>
              <a:rPr kumimoji="0" lang="en-US" sz="2400" b="0" i="0" u="none" strike="noStrike" kern="1200" cap="none" spc="0" normalizeH="0" baseline="0" noProof="0" dirty="0" err="1" smtClean="0">
                <a:ln>
                  <a:noFill/>
                </a:ln>
                <a:solidFill>
                  <a:schemeClr val="tx1"/>
                </a:solidFill>
                <a:effectLst/>
                <a:uLnTx/>
                <a:uFillTx/>
                <a:ea typeface="+mn-ea"/>
                <a:cs typeface="Helvetica" pitchFamily="34" charset="0"/>
              </a:rPr>
              <a:t>ave</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a high suspicion for chemical incidents</a:t>
            </a:r>
          </a:p>
        </p:txBody>
      </p:sp>
    </p:spTree>
    <p:extLst>
      <p:ext uri="{BB962C8B-B14F-4D97-AF65-F5344CB8AC3E}">
        <p14:creationId xmlns:p14="http://schemas.microsoft.com/office/powerpoint/2010/main" val="26485193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Lesson Summary</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4"/>
          <p:cNvSpPr txBox="1">
            <a:spLocks/>
          </p:cNvSpPr>
          <p:nvPr/>
        </p:nvSpPr>
        <p:spPr>
          <a:xfrm>
            <a:off x="457200" y="1600200"/>
            <a:ext cx="8229600" cy="4525963"/>
          </a:xfrm>
          <a:prstGeom prst="rect">
            <a:avLst/>
          </a:prstGeom>
        </p:spPr>
        <p:txBody>
          <a:bodyPr vert="horz" wrap="square" lIns="91440" tIns="45720" rIns="91440" bIns="45720" numCol="1" anchor="t" anchorCtr="0" compatLnSpc="1">
            <a:prstTxWarp prst="textNoShape">
              <a:avLst/>
            </a:prstTxWarp>
          </a:bodyPr>
          <a:lstStyle/>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lang="en-US" sz="2400" dirty="0" smtClean="0">
                <a:cs typeface="Helvetica" pitchFamily="34" charset="0"/>
              </a:rPr>
              <a:t>U</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se proper PPE </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lang="en-US" sz="2400" dirty="0">
                <a:cs typeface="Helvetica" pitchFamily="34" charset="0"/>
              </a:rPr>
              <a:t>D</a:t>
            </a:r>
            <a:r>
              <a:rPr kumimoji="0" lang="en-US" sz="2400" b="0" i="0" u="none" strike="noStrike" kern="1200" cap="none" spc="0" normalizeH="0" baseline="0" noProof="0" dirty="0" err="1" smtClean="0">
                <a:ln>
                  <a:noFill/>
                </a:ln>
                <a:solidFill>
                  <a:schemeClr val="tx1"/>
                </a:solidFill>
                <a:effectLst/>
                <a:uLnTx/>
                <a:uFillTx/>
                <a:ea typeface="+mn-ea"/>
                <a:cs typeface="Helvetica" pitchFamily="34" charset="0"/>
              </a:rPr>
              <a:t>econtaminate</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any</a:t>
            </a:r>
            <a:r>
              <a:rPr kumimoji="0" lang="en-US" sz="2400" b="0" i="0" u="none" strike="noStrike" kern="1200" cap="none" spc="0" normalizeH="0" noProof="0" dirty="0" smtClean="0">
                <a:ln>
                  <a:noFill/>
                </a:ln>
                <a:solidFill>
                  <a:schemeClr val="tx1"/>
                </a:solidFill>
                <a:effectLst/>
                <a:uLnTx/>
                <a:uFillTx/>
                <a:ea typeface="+mn-ea"/>
                <a:cs typeface="Helvetica" pitchFamily="34" charset="0"/>
              </a:rPr>
              <a:t> contaminated</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patient prior</a:t>
            </a:r>
            <a:r>
              <a:rPr lang="en-US" sz="2400" dirty="0">
                <a:cs typeface="Helvetica" pitchFamily="34" charset="0"/>
              </a:rPr>
              <a:t> </a:t>
            </a:r>
            <a:r>
              <a:rPr lang="en-US" sz="2400" dirty="0" smtClean="0">
                <a:cs typeface="Helvetica" pitchFamily="34" charset="0"/>
              </a:rPr>
              <a:t>to medical treatment (except LSI)</a:t>
            </a:r>
            <a:endParaRPr kumimoji="0" lang="en-US" sz="2400" b="0" i="0" u="none" strike="noStrike" kern="1200" cap="none" spc="0" normalizeH="0" baseline="0" noProof="0" dirty="0" smtClean="0">
              <a:ln>
                <a:noFill/>
              </a:ln>
              <a:solidFill>
                <a:schemeClr val="tx1"/>
              </a:solidFill>
              <a:effectLst/>
              <a:uLnTx/>
              <a:uFillTx/>
              <a:ea typeface="+mn-ea"/>
              <a:cs typeface="Helvetica" pitchFamily="34" charset="0"/>
            </a:endParaRP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Treatment plans may be guided by clinical presentations rather than identification</a:t>
            </a:r>
            <a:r>
              <a:rPr kumimoji="0" lang="en-US" sz="2400" b="0" i="0" u="none" strike="noStrike" kern="1200" cap="none" spc="0" normalizeH="0" noProof="0" dirty="0" smtClean="0">
                <a:ln>
                  <a:noFill/>
                </a:ln>
                <a:solidFill>
                  <a:schemeClr val="tx1"/>
                </a:solidFill>
                <a:effectLst/>
                <a:uLnTx/>
                <a:uFillTx/>
                <a:ea typeface="+mn-ea"/>
                <a:cs typeface="Helvetica" pitchFamily="34" charset="0"/>
              </a:rPr>
              <a:t> of agent</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r:link="rId3">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5" name="NDLSF_logo_rgb.png" descr="/Users/dfox/Documents/Dan's WIP/2012/12-0278 DLS_ppt/NDLSF_logo_rgb.png"/>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3694430" y="794832"/>
            <a:ext cx="1714500" cy="795429"/>
          </a:xfrm>
          <a:prstGeom prst="rect">
            <a:avLst/>
          </a:prstGeom>
        </p:spPr>
      </p:pic>
      <p:sp>
        <p:nvSpPr>
          <p:cNvPr id="8" name="Rectangle 7"/>
          <p:cNvSpPr/>
          <p:nvPr/>
        </p:nvSpPr>
        <p:spPr>
          <a:xfrm>
            <a:off x="2545000" y="2783840"/>
            <a:ext cx="4054573" cy="1092607"/>
          </a:xfrm>
          <a:prstGeom prst="rect">
            <a:avLst/>
          </a:prstGeom>
        </p:spPr>
        <p:txBody>
          <a:bodyPr wrap="none">
            <a:spAutoFit/>
          </a:bodyPr>
          <a:lstStyle/>
          <a:p>
            <a:pPr algn="ctr"/>
            <a:r>
              <a:rPr lang="en-US" sz="6500" b="1" dirty="0" smtClean="0"/>
              <a:t>Questions?</a:t>
            </a:r>
            <a:endParaRPr lang="en-US" sz="65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Background</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200" y="1417638"/>
            <a:ext cx="8305800" cy="4525963"/>
          </a:xfrm>
          <a:prstGeom prst="rect">
            <a:avLst/>
          </a:prstGeom>
        </p:spPr>
        <p:txBody>
          <a:bodyPr/>
          <a:lstStyle/>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Chemical agents can be released by a variety of intentional or unintentional means, such as:</a:t>
            </a:r>
          </a:p>
          <a:p>
            <a:pPr marL="1035050" marR="0" lvl="1" indent="-463550" algn="l" defTabSz="457200" rtl="0" eaLnBrk="1" fontAlgn="auto" latinLnBrk="0" hangingPunct="1">
              <a:lnSpc>
                <a:spcPct val="114000"/>
              </a:lnSpc>
              <a:spcBef>
                <a:spcPts val="1200"/>
              </a:spcBef>
              <a:spcAft>
                <a:spcPts val="0"/>
              </a:spcAft>
              <a:buClrTx/>
              <a:buSzTx/>
              <a:buFont typeface="Arial"/>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Industrial accidents</a:t>
            </a:r>
          </a:p>
          <a:p>
            <a:pPr marL="1035050" marR="0" lvl="1" indent="-463550" algn="l" defTabSz="457200" rtl="0" eaLnBrk="1" fontAlgn="auto" latinLnBrk="0" hangingPunct="1">
              <a:lnSpc>
                <a:spcPct val="114000"/>
              </a:lnSpc>
              <a:spcBef>
                <a:spcPts val="1200"/>
              </a:spcBef>
              <a:spcAft>
                <a:spcPts val="0"/>
              </a:spcAft>
              <a:buClrTx/>
              <a:buSzTx/>
              <a:buFont typeface="Arial"/>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Transportation</a:t>
            </a:r>
          </a:p>
          <a:p>
            <a:pPr marL="1035050" marR="0" lvl="1" indent="-463550" algn="l" defTabSz="457200" rtl="0" eaLnBrk="1" fontAlgn="auto" latinLnBrk="0" hangingPunct="1">
              <a:lnSpc>
                <a:spcPct val="114000"/>
              </a:lnSpc>
              <a:spcBef>
                <a:spcPts val="1200"/>
              </a:spcBef>
              <a:spcAft>
                <a:spcPts val="0"/>
              </a:spcAft>
              <a:buClrTx/>
              <a:buSzTx/>
              <a:buFont typeface="Arial"/>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Terrorism</a:t>
            </a:r>
            <a:endParaRPr kumimoji="0" lang="en-US" sz="2400" b="0" i="0" u="none" strike="noStrike" kern="1200" cap="none" spc="0" normalizeH="0" baseline="0" noProof="0" dirty="0">
              <a:ln>
                <a:noFill/>
              </a:ln>
              <a:solidFill>
                <a:schemeClr val="tx1"/>
              </a:solidFill>
              <a:effectLst/>
              <a:uLnTx/>
              <a:uFillTx/>
              <a:ea typeface="+mn-ea"/>
              <a:cs typeface="Helvetica"/>
            </a:endParaRP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59300" y="2362200"/>
            <a:ext cx="4221163" cy="2746375"/>
          </a:xfrm>
          <a:prstGeom prst="rect">
            <a:avLst/>
          </a:prstGeom>
          <a:ln>
            <a:noFill/>
          </a:ln>
          <a:effectLst>
            <a:outerShdw blurRad="292100" dist="139700" dir="2700000" algn="tl" rotWithShape="0">
              <a:srgbClr val="333333">
                <a:alpha val="65000"/>
              </a:srgbClr>
            </a:outerShdw>
          </a:effectLst>
        </p:spPr>
      </p:pic>
      <p:sp>
        <p:nvSpPr>
          <p:cNvPr id="5" name="TextBox 8"/>
          <p:cNvSpPr txBox="1">
            <a:spLocks noChangeArrowheads="1"/>
          </p:cNvSpPr>
          <p:nvPr/>
        </p:nvSpPr>
        <p:spPr bwMode="auto">
          <a:xfrm>
            <a:off x="5943600" y="5105400"/>
            <a:ext cx="3657600" cy="261610"/>
          </a:xfrm>
          <a:prstGeom prst="rect">
            <a:avLst/>
          </a:prstGeom>
          <a:noFill/>
          <a:ln w="9525">
            <a:noFill/>
            <a:miter lim="800000"/>
            <a:headEnd/>
            <a:tailEnd/>
          </a:ln>
        </p:spPr>
        <p:txBody>
          <a:bodyPr>
            <a:spAutoFit/>
          </a:bodyPr>
          <a:lstStyle/>
          <a:p>
            <a:r>
              <a:rPr lang="en-US" sz="1100" b="1" dirty="0">
                <a:latin typeface="Calibri" pitchFamily="34" charset="0"/>
              </a:rPr>
              <a:t>Senior Airman Darlene Seltmann/US Air Force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Detection of Chemical Exposure </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200" y="1447800"/>
            <a:ext cx="8229600" cy="4525963"/>
          </a:xfrm>
          <a:prstGeom prst="rect">
            <a:avLst/>
          </a:prstGeom>
        </p:spPr>
        <p:txBody>
          <a:bodyPr vert="horz" wrap="square" lIns="91440" tIns="45720" rIns="91440" bIns="45720" numCol="1" anchor="t" anchorCtr="0" compatLnSpc="1">
            <a:prstTxWarp prst="textNoShape">
              <a:avLst/>
            </a:prstTxWarp>
          </a:bodyPr>
          <a:lstStyle/>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Nature of agent or method of exposure may be unknown</a:t>
            </a: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Each class of agent has a specific set of signs and symptoms, called a </a:t>
            </a:r>
            <a:r>
              <a:rPr kumimoji="0" lang="en-US" sz="2400" b="0" i="1" u="none" strike="noStrike" kern="1200" cap="none" spc="0" normalizeH="0" baseline="0" noProof="0" dirty="0" smtClean="0">
                <a:ln>
                  <a:noFill/>
                </a:ln>
                <a:solidFill>
                  <a:schemeClr val="tx1"/>
                </a:solidFill>
                <a:effectLst/>
                <a:uLnTx/>
                <a:uFillTx/>
                <a:ea typeface="+mn-ea"/>
                <a:cs typeface="Helvetica" pitchFamily="34" charset="0"/>
              </a:rPr>
              <a:t>toxidrome</a:t>
            </a: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1" u="none" strike="noStrike" kern="1200" cap="none" spc="0" normalizeH="0" baseline="0" noProof="0" dirty="0" smtClean="0">
                <a:ln>
                  <a:noFill/>
                </a:ln>
                <a:solidFill>
                  <a:schemeClr val="tx1"/>
                </a:solidFill>
                <a:effectLst/>
                <a:uLnTx/>
                <a:uFillTx/>
                <a:ea typeface="+mn-ea"/>
                <a:cs typeface="Helvetica" pitchFamily="34" charset="0"/>
              </a:rPr>
              <a:t>Signs and symptoms</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can help determine:</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Onset – Present within minutes to hours of event</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lang="en-US" sz="2400" dirty="0" smtClean="0">
                <a:cs typeface="Helvetica" pitchFamily="34" charset="0"/>
              </a:rPr>
              <a:t>Possible Signs/Symptoms</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 – Nausea, vomiting, diarrhea, loss of consciousness, seizures, respiratory difficulty,</a:t>
            </a:r>
            <a:r>
              <a:rPr kumimoji="0" lang="en-US" sz="2400" b="0" i="0" u="none" strike="noStrike" kern="1200" cap="none" spc="0" normalizeH="0" noProof="0" dirty="0" smtClean="0">
                <a:ln>
                  <a:noFill/>
                </a:ln>
                <a:solidFill>
                  <a:schemeClr val="tx1"/>
                </a:solidFill>
                <a:effectLst/>
                <a:uLnTx/>
                <a:uFillTx/>
                <a:ea typeface="+mn-ea"/>
                <a:cs typeface="Helvetica" pitchFamily="34" charset="0"/>
              </a:rPr>
              <a:t> pupil changes, fasciculation, weakness, etc.</a:t>
            </a:r>
            <a:endParaRPr kumimoji="0" lang="en-US" sz="3200" b="0" i="0" u="none" strike="noStrike" kern="1200" cap="none" spc="0" normalizeH="0" baseline="0" noProof="0" dirty="0" smtClean="0">
              <a:ln>
                <a:noFill/>
              </a:ln>
              <a:solidFill>
                <a:schemeClr val="tx1"/>
              </a:solidFill>
              <a:effectLst/>
              <a:uLnTx/>
              <a:uFillTx/>
              <a:ea typeface="+mn-ea"/>
              <a:cs typeface="Helvetic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Detection</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Situational Awareness</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200" y="1371600"/>
            <a:ext cx="8229600" cy="4525963"/>
          </a:xfrm>
          <a:prstGeom prst="rect">
            <a:avLst/>
          </a:prstGeom>
        </p:spPr>
        <p:txBody>
          <a:bodyPr/>
          <a:lstStyle/>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Information gathering </a:t>
            </a:r>
          </a:p>
          <a:p>
            <a:pPr marL="1033463" marR="0" lvl="1" indent="-576263" algn="l" defTabSz="457200" rtl="0" eaLnBrk="1" fontAlgn="auto" latinLnBrk="0" hangingPunct="1">
              <a:lnSpc>
                <a:spcPct val="114000"/>
              </a:lnSpc>
              <a:spcBef>
                <a:spcPts val="1200"/>
              </a:spcBef>
              <a:spcAft>
                <a:spcPts val="0"/>
              </a:spcAft>
              <a:buClrTx/>
              <a:buSzTx/>
              <a:buFont typeface="Wingdings" pitchFamily="2" charset="2"/>
              <a:buChar char="ü"/>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Multiple 911 calls from same area</a:t>
            </a:r>
          </a:p>
          <a:p>
            <a:pPr marL="1033463" marR="0" lvl="1" indent="-576263" algn="l" defTabSz="457200" rtl="0" eaLnBrk="1" fontAlgn="auto" latinLnBrk="0" hangingPunct="1">
              <a:lnSpc>
                <a:spcPct val="114000"/>
              </a:lnSpc>
              <a:spcBef>
                <a:spcPts val="1200"/>
              </a:spcBef>
              <a:spcAft>
                <a:spcPts val="0"/>
              </a:spcAft>
              <a:buClrTx/>
              <a:buSzTx/>
              <a:buFont typeface="Wingdings" pitchFamily="2" charset="2"/>
              <a:buChar char="ü"/>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Known hazards, substance leaking or spilling</a:t>
            </a:r>
          </a:p>
          <a:p>
            <a:pPr marL="1033463" marR="0" lvl="1" indent="-576263" algn="l" defTabSz="457200" rtl="0" eaLnBrk="1" fontAlgn="auto" latinLnBrk="0" hangingPunct="1">
              <a:lnSpc>
                <a:spcPct val="114000"/>
              </a:lnSpc>
              <a:spcBef>
                <a:spcPts val="1200"/>
              </a:spcBef>
              <a:spcAft>
                <a:spcPts val="0"/>
              </a:spcAft>
              <a:buClrTx/>
              <a:buSzTx/>
              <a:buFont typeface="Wingdings" pitchFamily="2" charset="2"/>
              <a:buChar char="ü"/>
              <a:tabLst/>
              <a:defRPr/>
            </a:pPr>
            <a:r>
              <a:rPr lang="en-US" sz="2400" dirty="0" smtClean="0">
                <a:cs typeface="Helvetica"/>
              </a:rPr>
              <a:t>Time of symptom onset</a:t>
            </a:r>
            <a:endParaRPr kumimoji="0" lang="en-US" sz="2400" b="0" i="0" u="none" strike="noStrike" kern="1200" cap="none" spc="0" normalizeH="0" baseline="0" noProof="0" dirty="0" smtClean="0">
              <a:ln>
                <a:noFill/>
              </a:ln>
              <a:solidFill>
                <a:schemeClr val="tx1"/>
              </a:solidFill>
              <a:effectLst/>
              <a:uLnTx/>
              <a:uFillTx/>
              <a:ea typeface="+mn-ea"/>
              <a:cs typeface="Helvetica"/>
            </a:endParaRPr>
          </a:p>
          <a:p>
            <a:pPr marL="1033463" marR="0" lvl="1" indent="-576263" algn="l" defTabSz="457200" rtl="0" eaLnBrk="1" fontAlgn="auto" latinLnBrk="0" hangingPunct="1">
              <a:lnSpc>
                <a:spcPct val="114000"/>
              </a:lnSpc>
              <a:spcBef>
                <a:spcPts val="1200"/>
              </a:spcBef>
              <a:spcAft>
                <a:spcPts val="0"/>
              </a:spcAft>
              <a:buClrTx/>
              <a:buSzTx/>
              <a:buFont typeface="Wingdings" pitchFamily="2" charset="2"/>
              <a:buChar char="ü"/>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Foul or unusual odors present</a:t>
            </a:r>
          </a:p>
          <a:p>
            <a:pPr marL="1033463" marR="0" lvl="1" indent="-576263" algn="l" defTabSz="457200" rtl="0" eaLnBrk="1" fontAlgn="auto" latinLnBrk="0" hangingPunct="1">
              <a:lnSpc>
                <a:spcPct val="114000"/>
              </a:lnSpc>
              <a:spcBef>
                <a:spcPts val="1200"/>
              </a:spcBef>
              <a:spcAft>
                <a:spcPts val="0"/>
              </a:spcAft>
              <a:buClrTx/>
              <a:buSzTx/>
              <a:buFont typeface="Wingdings" pitchFamily="2" charset="2"/>
              <a:buChar char="ü"/>
              <a:tabLst/>
              <a:defRPr/>
            </a:pPr>
            <a:r>
              <a:rPr lang="en-US" sz="2400" dirty="0" smtClean="0">
                <a:cs typeface="Helvetica"/>
              </a:rPr>
              <a:t>Dead animals </a:t>
            </a:r>
            <a:endParaRPr kumimoji="0" lang="en-US" sz="2400" b="0" i="0" u="none" strike="noStrike" kern="1200" cap="none" spc="0" normalizeH="0" baseline="0" noProof="0" dirty="0" smtClean="0">
              <a:ln>
                <a:noFill/>
              </a:ln>
              <a:solidFill>
                <a:schemeClr val="tx1"/>
              </a:solidFill>
              <a:effectLst/>
              <a:uLnTx/>
              <a:uFillTx/>
              <a:ea typeface="+mn-ea"/>
              <a:cs typeface="Helvetica"/>
            </a:endParaRP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Ensure responder safety; prevent secondary contamination</a:t>
            </a:r>
          </a:p>
          <a:p>
            <a:pPr marR="0" lvl="0" algn="l" defTabSz="457200" rtl="0" eaLnBrk="1" fontAlgn="auto" latinLnBrk="0" hangingPunct="1">
              <a:lnSpc>
                <a:spcPct val="114000"/>
              </a:lnSpc>
              <a:spcBef>
                <a:spcPts val="1200"/>
              </a:spcBef>
              <a:spcAft>
                <a:spcPts val="0"/>
              </a:spcAft>
              <a:buClrTx/>
              <a:buSzPct val="85000"/>
              <a:tabLst/>
              <a:defRPr/>
            </a:pPr>
            <a:endParaRPr kumimoji="0" lang="en-US" sz="2400" b="0" i="0" u="none" strike="noStrike" kern="1200" cap="none" spc="0" normalizeH="0" baseline="0" noProof="0" dirty="0" smtClean="0">
              <a:ln>
                <a:noFill/>
              </a:ln>
              <a:solidFill>
                <a:schemeClr val="tx1"/>
              </a:solidFill>
              <a:effectLst/>
              <a:uLnTx/>
              <a:uFillTx/>
              <a:ea typeface="+mn-ea"/>
              <a:cs typeface="Helvetica"/>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chemeClr val="tx1"/>
              </a:solidFill>
              <a:effectLst/>
              <a:uLnTx/>
              <a:uFillTx/>
              <a:latin typeface="Helvetica"/>
              <a:ea typeface="+mn-ea"/>
              <a:cs typeface="Helvetic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Detection</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200" y="1600200"/>
            <a:ext cx="8229600" cy="4525963"/>
          </a:xfrm>
          <a:prstGeom prst="rect">
            <a:avLst/>
          </a:prstGeom>
        </p:spPr>
        <p:txBody>
          <a:bodyPr vert="horz" wrap="square" lIns="91440" tIns="45720" rIns="91440" bIns="45720" numCol="1" anchor="t" anchorCtr="0" compatLnSpc="1">
            <a:prstTxWarp prst="textNoShape">
              <a:avLst/>
            </a:prstTxWarp>
          </a:bodyPr>
          <a:lstStyle/>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Detection devices may be used by HAZMAT:</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Multi-gas meters</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Oxygen sensors</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Chemical agent monitors</a:t>
            </a: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600" b="0" i="0" u="none" strike="noStrike" kern="1200" cap="none" spc="0" normalizeH="0" baseline="0" noProof="0" dirty="0" smtClean="0">
                <a:ln>
                  <a:noFill/>
                </a:ln>
                <a:solidFill>
                  <a:schemeClr val="tx1"/>
                </a:solidFill>
                <a:effectLst/>
                <a:uLnTx/>
                <a:uFillTx/>
                <a:ea typeface="+mn-ea"/>
                <a:cs typeface="Helvetica" pitchFamily="34" charset="0"/>
              </a:rPr>
              <a:t>When detectors are not available, responders must begin treatment based on clinical presentation</a:t>
            </a:r>
          </a:p>
          <a:p>
            <a:pPr marL="457200" marR="0" lvl="0" indent="-4572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Safety and Security </a:t>
            </a:r>
            <a:endParaRPr kumimoji="0" lang="en-US" sz="3600" b="1" i="0" u="none" strike="noStrike" kern="1200" cap="none" spc="0" normalizeH="0" baseline="0" noProof="0" dirty="0">
              <a:ln>
                <a:noFill/>
              </a:ln>
              <a:solidFill>
                <a:schemeClr val="accent6">
                  <a:lumMod val="50000"/>
                </a:schemeClr>
              </a:solidFill>
              <a:effectLst/>
              <a:uLnTx/>
              <a:uFillTx/>
              <a:latin typeface="+mj-lt"/>
              <a:ea typeface="+mj-ea"/>
              <a:cs typeface="Helvetica"/>
            </a:endParaRPr>
          </a:p>
        </p:txBody>
      </p:sp>
      <p:sp>
        <p:nvSpPr>
          <p:cNvPr id="3" name="Content Placeholder 2"/>
          <p:cNvSpPr txBox="1">
            <a:spLocks/>
          </p:cNvSpPr>
          <p:nvPr/>
        </p:nvSpPr>
        <p:spPr>
          <a:xfrm>
            <a:off x="457200" y="1600200"/>
            <a:ext cx="8229600" cy="4525963"/>
          </a:xfrm>
          <a:prstGeom prst="rect">
            <a:avLst/>
          </a:prstGeom>
        </p:spPr>
        <p:txBody>
          <a:bodyPr vert="horz" wrap="square" lIns="91440" tIns="45720" rIns="91440" bIns="45720" numCol="1" anchor="t" anchorCtr="0" compatLnSpc="1">
            <a:prstTxWarp prst="textNoShape">
              <a:avLst/>
            </a:prstTxWarp>
          </a:bodyPr>
          <a:lstStyle/>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Responders must utilize PPE to reduce the risk of </a:t>
            </a:r>
            <a:r>
              <a:rPr lang="en-US" sz="2400" dirty="0" smtClean="0">
                <a:cs typeface="Helvetica" pitchFamily="34" charset="0"/>
              </a:rPr>
              <a:t>exposure</a:t>
            </a:r>
            <a:endParaRPr kumimoji="0" lang="en-US" sz="2400" b="0" i="0" u="none" strike="noStrike" kern="1200" cap="none" spc="0" normalizeH="0" baseline="0" noProof="0" dirty="0" smtClean="0">
              <a:ln>
                <a:noFill/>
              </a:ln>
              <a:solidFill>
                <a:schemeClr val="tx1"/>
              </a:solidFill>
              <a:effectLst/>
              <a:uLnTx/>
              <a:uFillTx/>
              <a:ea typeface="+mn-ea"/>
              <a:cs typeface="Helvetica" pitchFamily="34" charset="0"/>
            </a:endParaRP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lang="en-US" sz="2400" dirty="0" smtClean="0">
                <a:cs typeface="Helvetica" pitchFamily="34" charset="0"/>
              </a:rPr>
              <a:t>Consider recommendation to shelter in place in contaminated areas </a:t>
            </a:r>
            <a:r>
              <a:rPr lang="en-US" sz="2400" dirty="0" err="1" smtClean="0">
                <a:cs typeface="Helvetica" pitchFamily="34" charset="0"/>
              </a:rPr>
              <a:t>vs</a:t>
            </a:r>
            <a:r>
              <a:rPr lang="en-US" sz="2400" dirty="0" smtClean="0">
                <a:cs typeface="Helvetica" pitchFamily="34" charset="0"/>
              </a:rPr>
              <a:t> evacuation</a:t>
            </a:r>
            <a:endParaRPr kumimoji="0" lang="en-US" sz="2400" b="0" i="0" u="none" strike="noStrike" kern="1200" cap="none" spc="0" normalizeH="0" baseline="0" noProof="0" dirty="0" smtClean="0">
              <a:ln>
                <a:noFill/>
              </a:ln>
              <a:solidFill>
                <a:schemeClr val="tx1"/>
              </a:solidFill>
              <a:effectLst/>
              <a:uLnTx/>
              <a:uFillTx/>
              <a:ea typeface="+mn-ea"/>
              <a:cs typeface="Helvetica" pitchFamily="34" charset="0"/>
            </a:endParaRP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Notify receiving hospitals early</a:t>
            </a:r>
          </a:p>
          <a:p>
            <a:pPr marL="457200" marR="0" lvl="0" indent="-45720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lang="en-US" sz="2400" dirty="0" smtClean="0">
                <a:cs typeface="Helvetica" pitchFamily="34" charset="0"/>
              </a:rPr>
              <a:t>For the ill or injured</a:t>
            </a: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Remove individual from toxic area</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Perform decontamination</a:t>
            </a:r>
          </a:p>
          <a:p>
            <a:pPr marL="914400" marR="0" lvl="1" indent="-457200" algn="l" defTabSz="457200" rtl="0" eaLnBrk="1" fontAlgn="auto" latinLnBrk="0" hangingPunct="1">
              <a:lnSpc>
                <a:spcPct val="114000"/>
              </a:lnSpc>
              <a:spcBef>
                <a:spcPts val="1200"/>
              </a:spcBef>
              <a:spcAft>
                <a:spcPts val="0"/>
              </a:spcAft>
              <a:buClrTx/>
              <a:buSzTx/>
              <a:buFont typeface="Calibri" pitchFamily="34" charset="0"/>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pitchFamily="34" charset="0"/>
              </a:rPr>
              <a:t>Prevent further exposure</a:t>
            </a:r>
          </a:p>
          <a:p>
            <a:pPr marL="457200" marR="0" lvl="0" indent="-4572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Helvetica"/>
              <a:ea typeface="+mn-ea"/>
              <a:cs typeface="Helvetica" pitchFamily="34" charset="0"/>
            </a:endParaRPr>
          </a:p>
        </p:txBody>
      </p:sp>
      <p:pic>
        <p:nvPicPr>
          <p:cNvPr id="4"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248400" y="3222625"/>
            <a:ext cx="2438400" cy="2187575"/>
          </a:xfrm>
          <a:prstGeom prst="rect">
            <a:avLst/>
          </a:prstGeom>
          <a:ln>
            <a:noFill/>
          </a:ln>
          <a:effectLst>
            <a:outerShdw blurRad="292100" dist="139700" dir="2700000" algn="tl" rotWithShape="0">
              <a:srgbClr val="333333">
                <a:alpha val="65000"/>
              </a:srgbClr>
            </a:outerShdw>
          </a:effectLst>
        </p:spPr>
      </p:pic>
      <p:sp>
        <p:nvSpPr>
          <p:cNvPr id="5" name="TextBox 4"/>
          <p:cNvSpPr txBox="1">
            <a:spLocks noChangeArrowheads="1"/>
          </p:cNvSpPr>
          <p:nvPr/>
        </p:nvSpPr>
        <p:spPr bwMode="auto">
          <a:xfrm rot="5400000">
            <a:off x="7032626" y="3450594"/>
            <a:ext cx="3657600" cy="261610"/>
          </a:xfrm>
          <a:prstGeom prst="rect">
            <a:avLst/>
          </a:prstGeom>
          <a:noFill/>
          <a:ln w="9525">
            <a:noFill/>
            <a:miter lim="800000"/>
            <a:headEnd/>
            <a:tailEnd/>
          </a:ln>
        </p:spPr>
        <p:txBody>
          <a:bodyPr>
            <a:spAutoFit/>
          </a:bodyPr>
          <a:lstStyle/>
          <a:p>
            <a:pPr algn="r"/>
            <a:r>
              <a:rPr lang="en-US" sz="1100" b="1" dirty="0">
                <a:latin typeface="Calibri" pitchFamily="34" charset="0"/>
              </a:rPr>
              <a:t>David Valdez/FEMA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rtlCol="0" anchor="ctr" anchorCtr="0">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t>Casualty Management:</a:t>
            </a:r>
            <a:br>
              <a:rPr kumimoji="0" lang="en-US" sz="2800" b="1" i="0" u="none" strike="noStrike" kern="1200" cap="none" spc="0" normalizeH="0" baseline="0" noProof="0" dirty="0" smtClean="0">
                <a:ln>
                  <a:noFill/>
                </a:ln>
                <a:solidFill>
                  <a:schemeClr val="accent6">
                    <a:lumMod val="50000"/>
                  </a:schemeClr>
                </a:solidFill>
                <a:effectLst/>
                <a:uLnTx/>
                <a:uFillTx/>
                <a:latin typeface="+mj-lt"/>
                <a:ea typeface="+mj-ea"/>
                <a:cs typeface="Helvetica"/>
              </a:rPr>
            </a:br>
            <a:r>
              <a:rPr kumimoji="0" lang="en-US" sz="2800" b="1" i="0" u="none" strike="noStrike" kern="1200" cap="none" spc="0" normalizeH="0" baseline="0" noProof="0" dirty="0" smtClean="0">
                <a:ln>
                  <a:noFill/>
                </a:ln>
                <a:solidFill>
                  <a:schemeClr val="tx1"/>
                </a:solidFill>
                <a:effectLst/>
                <a:uLnTx/>
                <a:uFillTx/>
                <a:latin typeface="+mj-lt"/>
                <a:ea typeface="+mj-ea"/>
                <a:cs typeface="Helvetica"/>
              </a:rPr>
              <a:t>General Considerations</a:t>
            </a:r>
            <a:endParaRPr kumimoji="0" lang="en-US" sz="2800" b="1" i="0" u="none" strike="noStrike" kern="1200" cap="none" spc="0" normalizeH="0" baseline="0" noProof="0" dirty="0">
              <a:ln>
                <a:noFill/>
              </a:ln>
              <a:solidFill>
                <a:schemeClr val="tx1"/>
              </a:solidFill>
              <a:effectLst/>
              <a:uLnTx/>
              <a:uFillTx/>
              <a:latin typeface="+mj-lt"/>
              <a:ea typeface="+mj-ea"/>
              <a:cs typeface="Helvetica"/>
            </a:endParaRPr>
          </a:p>
        </p:txBody>
      </p:sp>
      <p:graphicFrame>
        <p:nvGraphicFramePr>
          <p:cNvPr id="3" name="Content Placeholder 4"/>
          <p:cNvGraphicFramePr>
            <a:graphicFrameLocks/>
          </p:cNvGraphicFramePr>
          <p:nvPr/>
        </p:nvGraphicFramePr>
        <p:xfrm>
          <a:off x="228600" y="1676400"/>
          <a:ext cx="36576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8"/>
          <p:cNvSpPr txBox="1">
            <a:spLocks/>
          </p:cNvSpPr>
          <p:nvPr/>
        </p:nvSpPr>
        <p:spPr>
          <a:xfrm>
            <a:off x="3886200" y="1663594"/>
            <a:ext cx="5029200" cy="4525963"/>
          </a:xfrm>
          <a:prstGeom prst="rect">
            <a:avLst/>
          </a:prstGeom>
        </p:spPr>
        <p:txBody>
          <a:bodyPr/>
          <a:lstStyle/>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lang="en-US" sz="2400" noProof="0" dirty="0" smtClean="0">
                <a:cs typeface="Helvetica"/>
              </a:rPr>
              <a:t>Toxins m</a:t>
            </a:r>
            <a:r>
              <a:rPr kumimoji="0" lang="en-US" sz="2400" b="0" i="0" u="none" strike="noStrike" kern="1200" cap="none" spc="0" normalizeH="0" baseline="0" noProof="0" dirty="0" smtClean="0">
                <a:ln>
                  <a:noFill/>
                </a:ln>
                <a:solidFill>
                  <a:schemeClr val="tx1"/>
                </a:solidFill>
                <a:effectLst/>
                <a:uLnTx/>
                <a:uFillTx/>
                <a:ea typeface="+mn-ea"/>
                <a:cs typeface="Helvetica"/>
              </a:rPr>
              <a:t>ay enter the body through one of four ways </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Have high suspicion if multiple patients from same location present with same onset symptoms</a:t>
            </a:r>
          </a:p>
          <a:p>
            <a:pPr marL="463550" marR="0" lvl="0" indent="-463550" algn="l" defTabSz="457200" rtl="0" eaLnBrk="1" fontAlgn="auto" latinLnBrk="0" hangingPunct="1">
              <a:lnSpc>
                <a:spcPct val="114000"/>
              </a:lnSpc>
              <a:spcBef>
                <a:spcPts val="1200"/>
              </a:spcBef>
              <a:spcAft>
                <a:spcPts val="0"/>
              </a:spcAft>
              <a:buClrTx/>
              <a:buSzPct val="85000"/>
              <a:buFont typeface="Wingdings" pitchFamily="2" charset="2"/>
              <a:buChar char="§"/>
              <a:tabLst/>
              <a:defRPr/>
            </a:pPr>
            <a:r>
              <a:rPr kumimoji="0" lang="en-US" sz="2400" b="0" i="0" u="none" strike="noStrike" kern="1200" cap="none" spc="0" normalizeH="0" baseline="0" noProof="0" dirty="0" smtClean="0">
                <a:ln>
                  <a:noFill/>
                </a:ln>
                <a:solidFill>
                  <a:schemeClr val="tx1"/>
                </a:solidFill>
                <a:effectLst/>
                <a:uLnTx/>
                <a:uFillTx/>
                <a:ea typeface="+mn-ea"/>
                <a:cs typeface="Helvetica"/>
              </a:rPr>
              <a:t>Different agents have different probability of secondary exposure</a:t>
            </a:r>
            <a:endParaRPr kumimoji="0" lang="en-US" sz="2400" b="0" i="0" u="none" strike="noStrike" kern="1200" cap="none" spc="0" normalizeH="0" baseline="0" noProof="0" dirty="0">
              <a:ln>
                <a:noFill/>
              </a:ln>
              <a:solidFill>
                <a:schemeClr val="tx1"/>
              </a:solidFill>
              <a:effectLst/>
              <a:uLnTx/>
              <a:uFillTx/>
              <a:ea typeface="+mn-ea"/>
              <a:cs typeface="Helvetic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LS bo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736</TotalTime>
  <Words>3605</Words>
  <Application>Microsoft Office PowerPoint</Application>
  <PresentationFormat>On-screen Show (4:3)</PresentationFormat>
  <Paragraphs>339</Paragraphs>
  <Slides>32</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Helvetica</vt:lpstr>
      <vt:lpstr>Wingdings</vt:lpstr>
      <vt:lpstr>ADLS body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American Medical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Fox</dc:creator>
  <cp:lastModifiedBy>Hunt, Christine  C.</cp:lastModifiedBy>
  <cp:revision>139</cp:revision>
  <dcterms:created xsi:type="dcterms:W3CDTF">2010-03-22T20:35:52Z</dcterms:created>
  <dcterms:modified xsi:type="dcterms:W3CDTF">2017-04-05T16:30:02Z</dcterms:modified>
</cp:coreProperties>
</file>