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44"/>
  </p:notesMasterIdLst>
  <p:sldIdLst>
    <p:sldId id="301" r:id="rId2"/>
    <p:sldId id="302"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304"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80" r:id="rId41"/>
    <p:sldId id="299" r:id="rId42"/>
    <p:sldId id="300"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6" autoAdjust="0"/>
    <p:restoredTop sz="76543" autoAdjust="0"/>
  </p:normalViewPr>
  <p:slideViewPr>
    <p:cSldViewPr snapToGrid="0" snapToObjects="1">
      <p:cViewPr varScale="1">
        <p:scale>
          <a:sx n="43" d="100"/>
          <a:sy n="43" d="100"/>
        </p:scale>
        <p:origin x="1579"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64670-ADC2-4C80-94B3-BD0E8BE59D1F}" type="doc">
      <dgm:prSet loTypeId="urn:microsoft.com/office/officeart/2005/8/layout/vList5" loCatId="list" qsTypeId="urn:microsoft.com/office/officeart/2005/8/quickstyle/simple1#7" qsCatId="simple" csTypeId="urn:microsoft.com/office/officeart/2005/8/colors/accent6_5" csCatId="accent6" phldr="1"/>
      <dgm:spPr/>
      <dgm:t>
        <a:bodyPr/>
        <a:lstStyle/>
        <a:p>
          <a:endParaRPr lang="en-US"/>
        </a:p>
      </dgm:t>
    </dgm:pt>
    <dgm:pt modelId="{ECC231D7-1F33-4A5E-B5DB-FDADA7ACE40D}">
      <dgm:prSet phldrT="[Text]" custT="1"/>
      <dgm:spPr/>
      <dgm:t>
        <a:bodyPr/>
        <a:lstStyle/>
        <a:p>
          <a:r>
            <a:rPr lang="en-US" sz="2400" b="1" dirty="0" smtClean="0"/>
            <a:t>Primary</a:t>
          </a:r>
          <a:endParaRPr lang="en-US" sz="2400" b="1" dirty="0"/>
        </a:p>
      </dgm:t>
    </dgm:pt>
    <dgm:pt modelId="{94932FE9-2CFF-4141-BF6A-B3726353AD2D}" type="parTrans" cxnId="{00644C0C-5CB9-49BB-9D9D-919ACF71DD38}">
      <dgm:prSet/>
      <dgm:spPr/>
      <dgm:t>
        <a:bodyPr/>
        <a:lstStyle/>
        <a:p>
          <a:endParaRPr lang="en-US"/>
        </a:p>
      </dgm:t>
    </dgm:pt>
    <dgm:pt modelId="{15FF08B2-B249-47E6-B04E-02D4823E9BBA}" type="sibTrans" cxnId="{00644C0C-5CB9-49BB-9D9D-919ACF71DD38}">
      <dgm:prSet/>
      <dgm:spPr/>
      <dgm:t>
        <a:bodyPr/>
        <a:lstStyle/>
        <a:p>
          <a:endParaRPr lang="en-US"/>
        </a:p>
      </dgm:t>
    </dgm:pt>
    <dgm:pt modelId="{024E2BE1-24EB-4F6A-8A6A-57A34BF65403}">
      <dgm:prSet phldrT="[Text]" custT="1"/>
      <dgm:spPr/>
      <dgm:t>
        <a:bodyPr/>
        <a:lstStyle/>
        <a:p>
          <a:r>
            <a:rPr lang="en-US" sz="1700" dirty="0" smtClean="0"/>
            <a:t>Overpressure of blast wave (ear, lung, intestines)</a:t>
          </a:r>
          <a:endParaRPr lang="en-US" sz="1700" dirty="0"/>
        </a:p>
      </dgm:t>
    </dgm:pt>
    <dgm:pt modelId="{E5E93982-61F6-48DA-9CFF-753012D6A0EC}" type="parTrans" cxnId="{90F9E2B9-2C27-482B-A625-6817DE8A54B3}">
      <dgm:prSet/>
      <dgm:spPr/>
      <dgm:t>
        <a:bodyPr/>
        <a:lstStyle/>
        <a:p>
          <a:endParaRPr lang="en-US"/>
        </a:p>
      </dgm:t>
    </dgm:pt>
    <dgm:pt modelId="{F49584B2-4ABF-4FA9-B029-2612CF39B092}" type="sibTrans" cxnId="{90F9E2B9-2C27-482B-A625-6817DE8A54B3}">
      <dgm:prSet/>
      <dgm:spPr/>
      <dgm:t>
        <a:bodyPr/>
        <a:lstStyle/>
        <a:p>
          <a:endParaRPr lang="en-US"/>
        </a:p>
      </dgm:t>
    </dgm:pt>
    <dgm:pt modelId="{F040BD86-DBBE-4FA5-BBF6-BF9CA03C8A1E}">
      <dgm:prSet phldrT="[Text]" custT="1"/>
      <dgm:spPr/>
      <dgm:t>
        <a:bodyPr/>
        <a:lstStyle/>
        <a:p>
          <a:r>
            <a:rPr lang="en-US" sz="2400" b="1" dirty="0" smtClean="0"/>
            <a:t>Tertiary</a:t>
          </a:r>
          <a:endParaRPr lang="en-US" sz="2400" b="1" dirty="0"/>
        </a:p>
      </dgm:t>
    </dgm:pt>
    <dgm:pt modelId="{E6839CA6-C7B5-4E32-9487-AE62F4A85788}" type="parTrans" cxnId="{CF9CFCEE-8975-466D-A5FC-00FFC45EF442}">
      <dgm:prSet/>
      <dgm:spPr/>
      <dgm:t>
        <a:bodyPr/>
        <a:lstStyle/>
        <a:p>
          <a:endParaRPr lang="en-US"/>
        </a:p>
      </dgm:t>
    </dgm:pt>
    <dgm:pt modelId="{DFE7A766-56B0-4D55-9133-8A3B77785E66}" type="sibTrans" cxnId="{CF9CFCEE-8975-466D-A5FC-00FFC45EF442}">
      <dgm:prSet/>
      <dgm:spPr/>
      <dgm:t>
        <a:bodyPr/>
        <a:lstStyle/>
        <a:p>
          <a:endParaRPr lang="en-US"/>
        </a:p>
      </dgm:t>
    </dgm:pt>
    <dgm:pt modelId="{375EFCA6-5897-4ADF-A1D1-4CA1DB35B4C8}">
      <dgm:prSet phldrT="[Text]" custT="1"/>
      <dgm:spPr/>
      <dgm:t>
        <a:bodyPr/>
        <a:lstStyle/>
        <a:p>
          <a:r>
            <a:rPr lang="en-US" sz="1700" dirty="0" smtClean="0"/>
            <a:t>Blunt injuries from blast wind (forceful impact)</a:t>
          </a:r>
          <a:endParaRPr lang="en-US" sz="1700" dirty="0"/>
        </a:p>
      </dgm:t>
    </dgm:pt>
    <dgm:pt modelId="{D6D6D021-4962-45C0-808E-14BED7B8505B}" type="parTrans" cxnId="{931D2E10-AB6A-4493-8ADD-180D8B06BCE1}">
      <dgm:prSet/>
      <dgm:spPr/>
      <dgm:t>
        <a:bodyPr/>
        <a:lstStyle/>
        <a:p>
          <a:endParaRPr lang="en-US"/>
        </a:p>
      </dgm:t>
    </dgm:pt>
    <dgm:pt modelId="{2189C2DD-7FF7-4569-BCC3-D6DAFFDD05B2}" type="sibTrans" cxnId="{931D2E10-AB6A-4493-8ADD-180D8B06BCE1}">
      <dgm:prSet/>
      <dgm:spPr/>
      <dgm:t>
        <a:bodyPr/>
        <a:lstStyle/>
        <a:p>
          <a:endParaRPr lang="en-US"/>
        </a:p>
      </dgm:t>
    </dgm:pt>
    <dgm:pt modelId="{1CD27956-49E9-45B1-BD19-FB8D3A593E52}">
      <dgm:prSet phldrT="[Text]" custT="1"/>
      <dgm:spPr/>
      <dgm:t>
        <a:bodyPr/>
        <a:lstStyle/>
        <a:p>
          <a:r>
            <a:rPr lang="en-US" sz="2400" b="1" dirty="0" smtClean="0"/>
            <a:t>Quaternary</a:t>
          </a:r>
          <a:endParaRPr lang="en-US" sz="2400" b="1" dirty="0"/>
        </a:p>
      </dgm:t>
    </dgm:pt>
    <dgm:pt modelId="{39FEE3FF-FA16-47BB-B1F0-AF646F41E759}" type="parTrans" cxnId="{254A0088-BCEA-4240-A732-3A9F38D6A8DE}">
      <dgm:prSet/>
      <dgm:spPr/>
      <dgm:t>
        <a:bodyPr/>
        <a:lstStyle/>
        <a:p>
          <a:endParaRPr lang="en-US"/>
        </a:p>
      </dgm:t>
    </dgm:pt>
    <dgm:pt modelId="{7C89DC7C-850B-471C-9E50-F9E42606D454}" type="sibTrans" cxnId="{254A0088-BCEA-4240-A732-3A9F38D6A8DE}">
      <dgm:prSet/>
      <dgm:spPr/>
      <dgm:t>
        <a:bodyPr/>
        <a:lstStyle/>
        <a:p>
          <a:endParaRPr lang="en-US"/>
        </a:p>
      </dgm:t>
    </dgm:pt>
    <dgm:pt modelId="{73C0A7B3-FA49-4A35-97E6-F88CCE9F5CF5}">
      <dgm:prSet phldrT="[Text]" custT="1"/>
      <dgm:spPr/>
      <dgm:t>
        <a:bodyPr/>
        <a:lstStyle/>
        <a:p>
          <a:r>
            <a:rPr lang="en-US" sz="1700" dirty="0" smtClean="0"/>
            <a:t>All other blast injuries (burns, psychological trauma)</a:t>
          </a:r>
          <a:endParaRPr lang="en-US" sz="1700" dirty="0"/>
        </a:p>
      </dgm:t>
    </dgm:pt>
    <dgm:pt modelId="{B6246CD9-D969-4DE2-9019-49A21319ABCF}" type="parTrans" cxnId="{9571640F-8094-4FE3-B22C-BFCBC2E4C0A8}">
      <dgm:prSet/>
      <dgm:spPr/>
      <dgm:t>
        <a:bodyPr/>
        <a:lstStyle/>
        <a:p>
          <a:endParaRPr lang="en-US"/>
        </a:p>
      </dgm:t>
    </dgm:pt>
    <dgm:pt modelId="{B11BA44E-F35F-4330-A5B6-F709C2623821}" type="sibTrans" cxnId="{9571640F-8094-4FE3-B22C-BFCBC2E4C0A8}">
      <dgm:prSet/>
      <dgm:spPr/>
      <dgm:t>
        <a:bodyPr/>
        <a:lstStyle/>
        <a:p>
          <a:endParaRPr lang="en-US"/>
        </a:p>
      </dgm:t>
    </dgm:pt>
    <dgm:pt modelId="{DF9719D3-B905-463A-BC40-EE710BE41AA7}">
      <dgm:prSet custT="1"/>
      <dgm:spPr/>
      <dgm:t>
        <a:bodyPr/>
        <a:lstStyle/>
        <a:p>
          <a:r>
            <a:rPr lang="en-US" sz="2400" b="1" dirty="0" smtClean="0"/>
            <a:t>Secondary</a:t>
          </a:r>
          <a:endParaRPr lang="en-US" sz="2400" b="1" dirty="0"/>
        </a:p>
      </dgm:t>
    </dgm:pt>
    <dgm:pt modelId="{7E520577-F2FE-4A05-AC7F-187005769294}" type="parTrans" cxnId="{535C85FE-4EA3-4E7E-9991-621C50029948}">
      <dgm:prSet/>
      <dgm:spPr/>
      <dgm:t>
        <a:bodyPr/>
        <a:lstStyle/>
        <a:p>
          <a:endParaRPr lang="en-US"/>
        </a:p>
      </dgm:t>
    </dgm:pt>
    <dgm:pt modelId="{668EE05A-54DD-4E0F-B525-BC5F2CF0EC25}" type="sibTrans" cxnId="{535C85FE-4EA3-4E7E-9991-621C50029948}">
      <dgm:prSet/>
      <dgm:spPr/>
      <dgm:t>
        <a:bodyPr/>
        <a:lstStyle/>
        <a:p>
          <a:endParaRPr lang="en-US"/>
        </a:p>
      </dgm:t>
    </dgm:pt>
    <dgm:pt modelId="{8A823AAE-65E6-4947-BE6C-35DA21B4EB7F}">
      <dgm:prSet custT="1"/>
      <dgm:spPr/>
      <dgm:t>
        <a:bodyPr/>
        <a:lstStyle/>
        <a:p>
          <a:r>
            <a:rPr lang="en-US" sz="1700" dirty="0" smtClean="0"/>
            <a:t>Penetrating injuries from blast wind (flying debris)</a:t>
          </a:r>
          <a:endParaRPr lang="en-US" sz="1700" dirty="0"/>
        </a:p>
      </dgm:t>
    </dgm:pt>
    <dgm:pt modelId="{F49739A5-0EBE-413A-BBE9-DF3508257A77}" type="parTrans" cxnId="{112442BC-7F64-455F-A9F5-E0CDF0E29A1A}">
      <dgm:prSet/>
      <dgm:spPr/>
      <dgm:t>
        <a:bodyPr/>
        <a:lstStyle/>
        <a:p>
          <a:endParaRPr lang="en-US"/>
        </a:p>
      </dgm:t>
    </dgm:pt>
    <dgm:pt modelId="{40BBB0BF-FA39-44DE-ABCE-0B2626085EBC}" type="sibTrans" cxnId="{112442BC-7F64-455F-A9F5-E0CDF0E29A1A}">
      <dgm:prSet/>
      <dgm:spPr/>
      <dgm:t>
        <a:bodyPr/>
        <a:lstStyle/>
        <a:p>
          <a:endParaRPr lang="en-US"/>
        </a:p>
      </dgm:t>
    </dgm:pt>
    <dgm:pt modelId="{DA9D37D0-D863-4D44-A106-5A4CC0B0019C}" type="pres">
      <dgm:prSet presAssocID="{8CC64670-ADC2-4C80-94B3-BD0E8BE59D1F}" presName="Name0" presStyleCnt="0">
        <dgm:presLayoutVars>
          <dgm:dir/>
          <dgm:animLvl val="lvl"/>
          <dgm:resizeHandles val="exact"/>
        </dgm:presLayoutVars>
      </dgm:prSet>
      <dgm:spPr/>
      <dgm:t>
        <a:bodyPr/>
        <a:lstStyle/>
        <a:p>
          <a:endParaRPr lang="en-US"/>
        </a:p>
      </dgm:t>
    </dgm:pt>
    <dgm:pt modelId="{6BF6BEBF-732C-42AC-9D59-7084B0AD2D79}" type="pres">
      <dgm:prSet presAssocID="{ECC231D7-1F33-4A5E-B5DB-FDADA7ACE40D}" presName="linNode" presStyleCnt="0"/>
      <dgm:spPr/>
    </dgm:pt>
    <dgm:pt modelId="{F96CA1EB-A79A-4B47-8255-24AFD797AFF3}" type="pres">
      <dgm:prSet presAssocID="{ECC231D7-1F33-4A5E-B5DB-FDADA7ACE40D}" presName="parentText" presStyleLbl="node1" presStyleIdx="0" presStyleCnt="4">
        <dgm:presLayoutVars>
          <dgm:chMax val="1"/>
          <dgm:bulletEnabled val="1"/>
        </dgm:presLayoutVars>
      </dgm:prSet>
      <dgm:spPr/>
      <dgm:t>
        <a:bodyPr/>
        <a:lstStyle/>
        <a:p>
          <a:endParaRPr lang="en-US"/>
        </a:p>
      </dgm:t>
    </dgm:pt>
    <dgm:pt modelId="{FCBF2E71-6319-468C-BFDD-35758704D95C}" type="pres">
      <dgm:prSet presAssocID="{ECC231D7-1F33-4A5E-B5DB-FDADA7ACE40D}" presName="descendantText" presStyleLbl="alignAccFollowNode1" presStyleIdx="0" presStyleCnt="4">
        <dgm:presLayoutVars>
          <dgm:bulletEnabled val="1"/>
        </dgm:presLayoutVars>
      </dgm:prSet>
      <dgm:spPr/>
      <dgm:t>
        <a:bodyPr/>
        <a:lstStyle/>
        <a:p>
          <a:endParaRPr lang="en-US"/>
        </a:p>
      </dgm:t>
    </dgm:pt>
    <dgm:pt modelId="{77FEE8B6-46F8-4EC9-B99A-17425C0FC805}" type="pres">
      <dgm:prSet presAssocID="{15FF08B2-B249-47E6-B04E-02D4823E9BBA}" presName="sp" presStyleCnt="0"/>
      <dgm:spPr/>
    </dgm:pt>
    <dgm:pt modelId="{AD7980C2-94EC-483B-A83E-C3CE210E08EC}" type="pres">
      <dgm:prSet presAssocID="{DF9719D3-B905-463A-BC40-EE710BE41AA7}" presName="linNode" presStyleCnt="0"/>
      <dgm:spPr/>
    </dgm:pt>
    <dgm:pt modelId="{A6FE0222-63B2-4B38-85F1-6056B5A50BCD}" type="pres">
      <dgm:prSet presAssocID="{DF9719D3-B905-463A-BC40-EE710BE41AA7}" presName="parentText" presStyleLbl="node1" presStyleIdx="1" presStyleCnt="4">
        <dgm:presLayoutVars>
          <dgm:chMax val="1"/>
          <dgm:bulletEnabled val="1"/>
        </dgm:presLayoutVars>
      </dgm:prSet>
      <dgm:spPr/>
      <dgm:t>
        <a:bodyPr/>
        <a:lstStyle/>
        <a:p>
          <a:endParaRPr lang="en-US"/>
        </a:p>
      </dgm:t>
    </dgm:pt>
    <dgm:pt modelId="{C3B19D07-3516-490D-9E9D-C0162AB08D59}" type="pres">
      <dgm:prSet presAssocID="{DF9719D3-B905-463A-BC40-EE710BE41AA7}" presName="descendantText" presStyleLbl="alignAccFollowNode1" presStyleIdx="1" presStyleCnt="4">
        <dgm:presLayoutVars>
          <dgm:bulletEnabled val="1"/>
        </dgm:presLayoutVars>
      </dgm:prSet>
      <dgm:spPr/>
      <dgm:t>
        <a:bodyPr/>
        <a:lstStyle/>
        <a:p>
          <a:endParaRPr lang="en-US"/>
        </a:p>
      </dgm:t>
    </dgm:pt>
    <dgm:pt modelId="{5262640F-1704-43D6-A509-73AACB089FB4}" type="pres">
      <dgm:prSet presAssocID="{668EE05A-54DD-4E0F-B525-BC5F2CF0EC25}" presName="sp" presStyleCnt="0"/>
      <dgm:spPr/>
    </dgm:pt>
    <dgm:pt modelId="{F92F132B-B9C6-4904-9F98-B03EC8E2585D}" type="pres">
      <dgm:prSet presAssocID="{F040BD86-DBBE-4FA5-BBF6-BF9CA03C8A1E}" presName="linNode" presStyleCnt="0"/>
      <dgm:spPr/>
    </dgm:pt>
    <dgm:pt modelId="{B8C6AA5D-E5DA-4098-ABCA-5E69108937E2}" type="pres">
      <dgm:prSet presAssocID="{F040BD86-DBBE-4FA5-BBF6-BF9CA03C8A1E}" presName="parentText" presStyleLbl="node1" presStyleIdx="2" presStyleCnt="4">
        <dgm:presLayoutVars>
          <dgm:chMax val="1"/>
          <dgm:bulletEnabled val="1"/>
        </dgm:presLayoutVars>
      </dgm:prSet>
      <dgm:spPr/>
      <dgm:t>
        <a:bodyPr/>
        <a:lstStyle/>
        <a:p>
          <a:endParaRPr lang="en-US"/>
        </a:p>
      </dgm:t>
    </dgm:pt>
    <dgm:pt modelId="{19A1C3B9-7851-4BA4-9D7A-68A4A5543B95}" type="pres">
      <dgm:prSet presAssocID="{F040BD86-DBBE-4FA5-BBF6-BF9CA03C8A1E}" presName="descendantText" presStyleLbl="alignAccFollowNode1" presStyleIdx="2" presStyleCnt="4">
        <dgm:presLayoutVars>
          <dgm:bulletEnabled val="1"/>
        </dgm:presLayoutVars>
      </dgm:prSet>
      <dgm:spPr/>
      <dgm:t>
        <a:bodyPr/>
        <a:lstStyle/>
        <a:p>
          <a:endParaRPr lang="en-US"/>
        </a:p>
      </dgm:t>
    </dgm:pt>
    <dgm:pt modelId="{AA6C6E06-B383-44ED-9DAF-15FD7D8C364A}" type="pres">
      <dgm:prSet presAssocID="{DFE7A766-56B0-4D55-9133-8A3B77785E66}" presName="sp" presStyleCnt="0"/>
      <dgm:spPr/>
    </dgm:pt>
    <dgm:pt modelId="{823EC113-F6B3-453C-A52B-E2B4161AFF5D}" type="pres">
      <dgm:prSet presAssocID="{1CD27956-49E9-45B1-BD19-FB8D3A593E52}" presName="linNode" presStyleCnt="0"/>
      <dgm:spPr/>
    </dgm:pt>
    <dgm:pt modelId="{84C78B3D-6F57-42DE-B4D1-9F70C9C745CB}" type="pres">
      <dgm:prSet presAssocID="{1CD27956-49E9-45B1-BD19-FB8D3A593E52}" presName="parentText" presStyleLbl="node1" presStyleIdx="3" presStyleCnt="4">
        <dgm:presLayoutVars>
          <dgm:chMax val="1"/>
          <dgm:bulletEnabled val="1"/>
        </dgm:presLayoutVars>
      </dgm:prSet>
      <dgm:spPr/>
      <dgm:t>
        <a:bodyPr/>
        <a:lstStyle/>
        <a:p>
          <a:endParaRPr lang="en-US"/>
        </a:p>
      </dgm:t>
    </dgm:pt>
    <dgm:pt modelId="{01C0BE2D-3885-4079-902C-0AF9AD3DFE3C}" type="pres">
      <dgm:prSet presAssocID="{1CD27956-49E9-45B1-BD19-FB8D3A593E52}" presName="descendantText" presStyleLbl="alignAccFollowNode1" presStyleIdx="3" presStyleCnt="4">
        <dgm:presLayoutVars>
          <dgm:bulletEnabled val="1"/>
        </dgm:presLayoutVars>
      </dgm:prSet>
      <dgm:spPr/>
      <dgm:t>
        <a:bodyPr/>
        <a:lstStyle/>
        <a:p>
          <a:endParaRPr lang="en-US"/>
        </a:p>
      </dgm:t>
    </dgm:pt>
  </dgm:ptLst>
  <dgm:cxnLst>
    <dgm:cxn modelId="{E0F7653D-7FF6-4001-AD64-75255545ED58}" type="presOf" srcId="{DF9719D3-B905-463A-BC40-EE710BE41AA7}" destId="{A6FE0222-63B2-4B38-85F1-6056B5A50BCD}" srcOrd="0" destOrd="0" presId="urn:microsoft.com/office/officeart/2005/8/layout/vList5"/>
    <dgm:cxn modelId="{00644C0C-5CB9-49BB-9D9D-919ACF71DD38}" srcId="{8CC64670-ADC2-4C80-94B3-BD0E8BE59D1F}" destId="{ECC231D7-1F33-4A5E-B5DB-FDADA7ACE40D}" srcOrd="0" destOrd="0" parTransId="{94932FE9-2CFF-4141-BF6A-B3726353AD2D}" sibTransId="{15FF08B2-B249-47E6-B04E-02D4823E9BBA}"/>
    <dgm:cxn modelId="{254A0088-BCEA-4240-A732-3A9F38D6A8DE}" srcId="{8CC64670-ADC2-4C80-94B3-BD0E8BE59D1F}" destId="{1CD27956-49E9-45B1-BD19-FB8D3A593E52}" srcOrd="3" destOrd="0" parTransId="{39FEE3FF-FA16-47BB-B1F0-AF646F41E759}" sibTransId="{7C89DC7C-850B-471C-9E50-F9E42606D454}"/>
    <dgm:cxn modelId="{90F9E2B9-2C27-482B-A625-6817DE8A54B3}" srcId="{ECC231D7-1F33-4A5E-B5DB-FDADA7ACE40D}" destId="{024E2BE1-24EB-4F6A-8A6A-57A34BF65403}" srcOrd="0" destOrd="0" parTransId="{E5E93982-61F6-48DA-9CFF-753012D6A0EC}" sibTransId="{F49584B2-4ABF-4FA9-B029-2612CF39B092}"/>
    <dgm:cxn modelId="{44354F72-D044-4141-8629-1430A157C805}" type="presOf" srcId="{8A823AAE-65E6-4947-BE6C-35DA21B4EB7F}" destId="{C3B19D07-3516-490D-9E9D-C0162AB08D59}" srcOrd="0" destOrd="0" presId="urn:microsoft.com/office/officeart/2005/8/layout/vList5"/>
    <dgm:cxn modelId="{DF38B989-F70B-413F-BCC7-916DF1A40B37}" type="presOf" srcId="{8CC64670-ADC2-4C80-94B3-BD0E8BE59D1F}" destId="{DA9D37D0-D863-4D44-A106-5A4CC0B0019C}" srcOrd="0" destOrd="0" presId="urn:microsoft.com/office/officeart/2005/8/layout/vList5"/>
    <dgm:cxn modelId="{7D7BDAB7-B8E3-4868-85EE-7EFC4DA04C2A}" type="presOf" srcId="{375EFCA6-5897-4ADF-A1D1-4CA1DB35B4C8}" destId="{19A1C3B9-7851-4BA4-9D7A-68A4A5543B95}" srcOrd="0" destOrd="0" presId="urn:microsoft.com/office/officeart/2005/8/layout/vList5"/>
    <dgm:cxn modelId="{DBED4FF8-1102-4422-81DA-3D1F0434FBC2}" type="presOf" srcId="{ECC231D7-1F33-4A5E-B5DB-FDADA7ACE40D}" destId="{F96CA1EB-A79A-4B47-8255-24AFD797AFF3}" srcOrd="0" destOrd="0" presId="urn:microsoft.com/office/officeart/2005/8/layout/vList5"/>
    <dgm:cxn modelId="{2991263B-1268-433E-B5AE-2205F50BA4C0}" type="presOf" srcId="{024E2BE1-24EB-4F6A-8A6A-57A34BF65403}" destId="{FCBF2E71-6319-468C-BFDD-35758704D95C}" srcOrd="0" destOrd="0" presId="urn:microsoft.com/office/officeart/2005/8/layout/vList5"/>
    <dgm:cxn modelId="{DC3321B5-17BF-4966-9D04-5ACDA14F9736}" type="presOf" srcId="{1CD27956-49E9-45B1-BD19-FB8D3A593E52}" destId="{84C78B3D-6F57-42DE-B4D1-9F70C9C745CB}" srcOrd="0" destOrd="0" presId="urn:microsoft.com/office/officeart/2005/8/layout/vList5"/>
    <dgm:cxn modelId="{112442BC-7F64-455F-A9F5-E0CDF0E29A1A}" srcId="{DF9719D3-B905-463A-BC40-EE710BE41AA7}" destId="{8A823AAE-65E6-4947-BE6C-35DA21B4EB7F}" srcOrd="0" destOrd="0" parTransId="{F49739A5-0EBE-413A-BBE9-DF3508257A77}" sibTransId="{40BBB0BF-FA39-44DE-ABCE-0B2626085EBC}"/>
    <dgm:cxn modelId="{9571640F-8094-4FE3-B22C-BFCBC2E4C0A8}" srcId="{1CD27956-49E9-45B1-BD19-FB8D3A593E52}" destId="{73C0A7B3-FA49-4A35-97E6-F88CCE9F5CF5}" srcOrd="0" destOrd="0" parTransId="{B6246CD9-D969-4DE2-9019-49A21319ABCF}" sibTransId="{B11BA44E-F35F-4330-A5B6-F709C2623821}"/>
    <dgm:cxn modelId="{931D2E10-AB6A-4493-8ADD-180D8B06BCE1}" srcId="{F040BD86-DBBE-4FA5-BBF6-BF9CA03C8A1E}" destId="{375EFCA6-5897-4ADF-A1D1-4CA1DB35B4C8}" srcOrd="0" destOrd="0" parTransId="{D6D6D021-4962-45C0-808E-14BED7B8505B}" sibTransId="{2189C2DD-7FF7-4569-BCC3-D6DAFFDD05B2}"/>
    <dgm:cxn modelId="{1397F1E6-1250-482B-B88D-E2D24E79928E}" type="presOf" srcId="{F040BD86-DBBE-4FA5-BBF6-BF9CA03C8A1E}" destId="{B8C6AA5D-E5DA-4098-ABCA-5E69108937E2}" srcOrd="0" destOrd="0" presId="urn:microsoft.com/office/officeart/2005/8/layout/vList5"/>
    <dgm:cxn modelId="{66D462C2-D73A-45B8-974B-EB8B08675303}" type="presOf" srcId="{73C0A7B3-FA49-4A35-97E6-F88CCE9F5CF5}" destId="{01C0BE2D-3885-4079-902C-0AF9AD3DFE3C}" srcOrd="0" destOrd="0" presId="urn:microsoft.com/office/officeart/2005/8/layout/vList5"/>
    <dgm:cxn modelId="{CF9CFCEE-8975-466D-A5FC-00FFC45EF442}" srcId="{8CC64670-ADC2-4C80-94B3-BD0E8BE59D1F}" destId="{F040BD86-DBBE-4FA5-BBF6-BF9CA03C8A1E}" srcOrd="2" destOrd="0" parTransId="{E6839CA6-C7B5-4E32-9487-AE62F4A85788}" sibTransId="{DFE7A766-56B0-4D55-9133-8A3B77785E66}"/>
    <dgm:cxn modelId="{535C85FE-4EA3-4E7E-9991-621C50029948}" srcId="{8CC64670-ADC2-4C80-94B3-BD0E8BE59D1F}" destId="{DF9719D3-B905-463A-BC40-EE710BE41AA7}" srcOrd="1" destOrd="0" parTransId="{7E520577-F2FE-4A05-AC7F-187005769294}" sibTransId="{668EE05A-54DD-4E0F-B525-BC5F2CF0EC25}"/>
    <dgm:cxn modelId="{3B18693C-6FAD-461D-AEA6-0D51B9DAE45D}" type="presParOf" srcId="{DA9D37D0-D863-4D44-A106-5A4CC0B0019C}" destId="{6BF6BEBF-732C-42AC-9D59-7084B0AD2D79}" srcOrd="0" destOrd="0" presId="urn:microsoft.com/office/officeart/2005/8/layout/vList5"/>
    <dgm:cxn modelId="{061FE36C-7B89-4762-98A3-7DAE6CD36645}" type="presParOf" srcId="{6BF6BEBF-732C-42AC-9D59-7084B0AD2D79}" destId="{F96CA1EB-A79A-4B47-8255-24AFD797AFF3}" srcOrd="0" destOrd="0" presId="urn:microsoft.com/office/officeart/2005/8/layout/vList5"/>
    <dgm:cxn modelId="{520B05BC-62F8-431B-9D2A-6DA14B5AC823}" type="presParOf" srcId="{6BF6BEBF-732C-42AC-9D59-7084B0AD2D79}" destId="{FCBF2E71-6319-468C-BFDD-35758704D95C}" srcOrd="1" destOrd="0" presId="urn:microsoft.com/office/officeart/2005/8/layout/vList5"/>
    <dgm:cxn modelId="{4EDFDB4E-420C-45DE-BA33-D59F97F78B0E}" type="presParOf" srcId="{DA9D37D0-D863-4D44-A106-5A4CC0B0019C}" destId="{77FEE8B6-46F8-4EC9-B99A-17425C0FC805}" srcOrd="1" destOrd="0" presId="urn:microsoft.com/office/officeart/2005/8/layout/vList5"/>
    <dgm:cxn modelId="{B18D4FC8-4B61-4226-ACB7-D4E172EA9498}" type="presParOf" srcId="{DA9D37D0-D863-4D44-A106-5A4CC0B0019C}" destId="{AD7980C2-94EC-483B-A83E-C3CE210E08EC}" srcOrd="2" destOrd="0" presId="urn:microsoft.com/office/officeart/2005/8/layout/vList5"/>
    <dgm:cxn modelId="{FD3EBCCF-D950-4A37-9C03-7C1FDF8D0520}" type="presParOf" srcId="{AD7980C2-94EC-483B-A83E-C3CE210E08EC}" destId="{A6FE0222-63B2-4B38-85F1-6056B5A50BCD}" srcOrd="0" destOrd="0" presId="urn:microsoft.com/office/officeart/2005/8/layout/vList5"/>
    <dgm:cxn modelId="{5C81B455-C5DF-4DFD-9F9A-B3A0B3BE9445}" type="presParOf" srcId="{AD7980C2-94EC-483B-A83E-C3CE210E08EC}" destId="{C3B19D07-3516-490D-9E9D-C0162AB08D59}" srcOrd="1" destOrd="0" presId="urn:microsoft.com/office/officeart/2005/8/layout/vList5"/>
    <dgm:cxn modelId="{D29BFC53-162B-4C2C-9C4E-512A22EC73B2}" type="presParOf" srcId="{DA9D37D0-D863-4D44-A106-5A4CC0B0019C}" destId="{5262640F-1704-43D6-A509-73AACB089FB4}" srcOrd="3" destOrd="0" presId="urn:microsoft.com/office/officeart/2005/8/layout/vList5"/>
    <dgm:cxn modelId="{8FC2561E-DAA9-4683-A025-E1AB438979F6}" type="presParOf" srcId="{DA9D37D0-D863-4D44-A106-5A4CC0B0019C}" destId="{F92F132B-B9C6-4904-9F98-B03EC8E2585D}" srcOrd="4" destOrd="0" presId="urn:microsoft.com/office/officeart/2005/8/layout/vList5"/>
    <dgm:cxn modelId="{204B2FFC-FC5A-41B0-8202-6DFCB2940461}" type="presParOf" srcId="{F92F132B-B9C6-4904-9F98-B03EC8E2585D}" destId="{B8C6AA5D-E5DA-4098-ABCA-5E69108937E2}" srcOrd="0" destOrd="0" presId="urn:microsoft.com/office/officeart/2005/8/layout/vList5"/>
    <dgm:cxn modelId="{AF89F12A-77B2-480E-AA6B-0F606EE4E823}" type="presParOf" srcId="{F92F132B-B9C6-4904-9F98-B03EC8E2585D}" destId="{19A1C3B9-7851-4BA4-9D7A-68A4A5543B95}" srcOrd="1" destOrd="0" presId="urn:microsoft.com/office/officeart/2005/8/layout/vList5"/>
    <dgm:cxn modelId="{FD33C138-C883-442D-94A2-E4D2A0913A0A}" type="presParOf" srcId="{DA9D37D0-D863-4D44-A106-5A4CC0B0019C}" destId="{AA6C6E06-B383-44ED-9DAF-15FD7D8C364A}" srcOrd="5" destOrd="0" presId="urn:microsoft.com/office/officeart/2005/8/layout/vList5"/>
    <dgm:cxn modelId="{93EAF8E6-979D-42CD-A2BA-B66163776CF3}" type="presParOf" srcId="{DA9D37D0-D863-4D44-A106-5A4CC0B0019C}" destId="{823EC113-F6B3-453C-A52B-E2B4161AFF5D}" srcOrd="6" destOrd="0" presId="urn:microsoft.com/office/officeart/2005/8/layout/vList5"/>
    <dgm:cxn modelId="{DB2B1486-B7F7-4F73-9213-3DBA93C7834F}" type="presParOf" srcId="{823EC113-F6B3-453C-A52B-E2B4161AFF5D}" destId="{84C78B3D-6F57-42DE-B4D1-9F70C9C745CB}" srcOrd="0" destOrd="0" presId="urn:microsoft.com/office/officeart/2005/8/layout/vList5"/>
    <dgm:cxn modelId="{0DF87E3A-2B21-4DC9-948E-53B29985B97D}" type="presParOf" srcId="{823EC113-F6B3-453C-A52B-E2B4161AFF5D}" destId="{01C0BE2D-3885-4079-902C-0AF9AD3DFE3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B484F4-E40F-41AF-98B2-D8BFB8444902}" type="doc">
      <dgm:prSet loTypeId="urn:microsoft.com/office/officeart/2005/8/layout/hProcess9" loCatId="process" qsTypeId="urn:microsoft.com/office/officeart/2005/8/quickstyle/simple1#8" qsCatId="simple" csTypeId="urn:microsoft.com/office/officeart/2005/8/colors/accent6_2" csCatId="accent6" phldr="1"/>
      <dgm:spPr/>
    </dgm:pt>
    <dgm:pt modelId="{241D88AC-08FE-45E8-A515-2E9BBE71A19D}">
      <dgm:prSet phldrT="[Text]" custT="1"/>
      <dgm:spPr/>
      <dgm:t>
        <a:bodyPr/>
        <a:lstStyle/>
        <a:p>
          <a:r>
            <a:rPr lang="en-US" sz="1500" b="1" dirty="0" smtClean="0"/>
            <a:t>Tissue edema </a:t>
          </a:r>
          <a:endParaRPr lang="en-US" sz="1500" b="1" dirty="0"/>
        </a:p>
      </dgm:t>
    </dgm:pt>
    <dgm:pt modelId="{60FF8A51-4C05-4232-9AA6-8CEC0A902943}" type="parTrans" cxnId="{5610FF10-F944-4888-A6D3-68085532BFCC}">
      <dgm:prSet/>
      <dgm:spPr/>
      <dgm:t>
        <a:bodyPr/>
        <a:lstStyle/>
        <a:p>
          <a:endParaRPr lang="en-US" sz="1500"/>
        </a:p>
      </dgm:t>
    </dgm:pt>
    <dgm:pt modelId="{6475AE44-4ED1-43AE-8AEE-DB8768569D52}" type="sibTrans" cxnId="{5610FF10-F944-4888-A6D3-68085532BFCC}">
      <dgm:prSet/>
      <dgm:spPr/>
      <dgm:t>
        <a:bodyPr/>
        <a:lstStyle/>
        <a:p>
          <a:endParaRPr lang="en-US" sz="1500"/>
        </a:p>
      </dgm:t>
    </dgm:pt>
    <dgm:pt modelId="{0102B928-AF88-437A-B9AE-0FAF2E42DB7F}">
      <dgm:prSet phldrT="[Text]" custT="1"/>
      <dgm:spPr/>
      <dgm:t>
        <a:bodyPr/>
        <a:lstStyle/>
        <a:p>
          <a:r>
            <a:rPr lang="en-US" sz="1500" b="1" dirty="0" smtClean="0"/>
            <a:t>Increased pressure</a:t>
          </a:r>
          <a:endParaRPr lang="en-US" sz="1500" b="1" dirty="0"/>
        </a:p>
      </dgm:t>
    </dgm:pt>
    <dgm:pt modelId="{997A5B7E-274D-48DE-BBD5-D7DBA9BFD4CF}" type="parTrans" cxnId="{AF5A6C8A-5114-4784-B13A-4118E27C2D1A}">
      <dgm:prSet/>
      <dgm:spPr/>
      <dgm:t>
        <a:bodyPr/>
        <a:lstStyle/>
        <a:p>
          <a:endParaRPr lang="en-US" sz="1500"/>
        </a:p>
      </dgm:t>
    </dgm:pt>
    <dgm:pt modelId="{1A98DF56-F3F5-4E30-8327-C6EAD01B31F5}" type="sibTrans" cxnId="{AF5A6C8A-5114-4784-B13A-4118E27C2D1A}">
      <dgm:prSet/>
      <dgm:spPr/>
      <dgm:t>
        <a:bodyPr/>
        <a:lstStyle/>
        <a:p>
          <a:endParaRPr lang="en-US" sz="1500"/>
        </a:p>
      </dgm:t>
    </dgm:pt>
    <dgm:pt modelId="{A6DC65DE-EA1E-4451-BA7D-D3F457810864}">
      <dgm:prSet phldrT="[Text]" custT="1"/>
      <dgm:spPr/>
      <dgm:t>
        <a:bodyPr/>
        <a:lstStyle/>
        <a:p>
          <a:r>
            <a:rPr lang="en-US" sz="1500" b="1" dirty="0" smtClean="0"/>
            <a:t>Decreased blood flow</a:t>
          </a:r>
          <a:endParaRPr lang="en-US" sz="1500" b="1" dirty="0"/>
        </a:p>
      </dgm:t>
    </dgm:pt>
    <dgm:pt modelId="{672F60E6-AE30-487E-AE05-7746E225C98A}" type="parTrans" cxnId="{ED90F491-B054-4679-BFBD-92EA8A666224}">
      <dgm:prSet/>
      <dgm:spPr/>
      <dgm:t>
        <a:bodyPr/>
        <a:lstStyle/>
        <a:p>
          <a:endParaRPr lang="en-US" sz="1500"/>
        </a:p>
      </dgm:t>
    </dgm:pt>
    <dgm:pt modelId="{FE4AD779-D1D5-47DF-BD9A-E746AFFC453F}" type="sibTrans" cxnId="{ED90F491-B054-4679-BFBD-92EA8A666224}">
      <dgm:prSet/>
      <dgm:spPr/>
      <dgm:t>
        <a:bodyPr/>
        <a:lstStyle/>
        <a:p>
          <a:endParaRPr lang="en-US" sz="1500"/>
        </a:p>
      </dgm:t>
    </dgm:pt>
    <dgm:pt modelId="{ED294A1C-8397-480C-9B0C-DC4A04CAB15C}" type="pres">
      <dgm:prSet presAssocID="{E5B484F4-E40F-41AF-98B2-D8BFB8444902}" presName="CompostProcess" presStyleCnt="0">
        <dgm:presLayoutVars>
          <dgm:dir/>
          <dgm:resizeHandles val="exact"/>
        </dgm:presLayoutVars>
      </dgm:prSet>
      <dgm:spPr/>
    </dgm:pt>
    <dgm:pt modelId="{16B6B817-EE00-46A3-A1D2-3B5A5DA2E0C1}" type="pres">
      <dgm:prSet presAssocID="{E5B484F4-E40F-41AF-98B2-D8BFB8444902}" presName="arrow" presStyleLbl="bgShp" presStyleIdx="0" presStyleCnt="1" custLinFactNeighborX="41007" custLinFactNeighborY="-69076"/>
      <dgm:spPr/>
    </dgm:pt>
    <dgm:pt modelId="{ED8B0F0F-F00A-4B9C-8E22-927DC6090A92}" type="pres">
      <dgm:prSet presAssocID="{E5B484F4-E40F-41AF-98B2-D8BFB8444902}" presName="linearProcess" presStyleCnt="0"/>
      <dgm:spPr/>
    </dgm:pt>
    <dgm:pt modelId="{D8919D72-82FD-435A-B968-8AB384635F4F}" type="pres">
      <dgm:prSet presAssocID="{241D88AC-08FE-45E8-A515-2E9BBE71A19D}" presName="textNode" presStyleLbl="node1" presStyleIdx="0" presStyleCnt="3">
        <dgm:presLayoutVars>
          <dgm:bulletEnabled val="1"/>
        </dgm:presLayoutVars>
      </dgm:prSet>
      <dgm:spPr>
        <a:prstGeom prst="rect">
          <a:avLst/>
        </a:prstGeom>
      </dgm:spPr>
      <dgm:t>
        <a:bodyPr/>
        <a:lstStyle/>
        <a:p>
          <a:endParaRPr lang="en-US"/>
        </a:p>
      </dgm:t>
    </dgm:pt>
    <dgm:pt modelId="{632AFDC1-9260-4D48-99E9-87DB62E8CDEC}" type="pres">
      <dgm:prSet presAssocID="{6475AE44-4ED1-43AE-8AEE-DB8768569D52}" presName="sibTrans" presStyleCnt="0"/>
      <dgm:spPr/>
    </dgm:pt>
    <dgm:pt modelId="{0625651B-BB93-4CE6-8906-BD58A83C7913}" type="pres">
      <dgm:prSet presAssocID="{0102B928-AF88-437A-B9AE-0FAF2E42DB7F}" presName="textNode" presStyleLbl="node1" presStyleIdx="1" presStyleCnt="3">
        <dgm:presLayoutVars>
          <dgm:bulletEnabled val="1"/>
        </dgm:presLayoutVars>
      </dgm:prSet>
      <dgm:spPr>
        <a:prstGeom prst="rect">
          <a:avLst/>
        </a:prstGeom>
      </dgm:spPr>
      <dgm:t>
        <a:bodyPr/>
        <a:lstStyle/>
        <a:p>
          <a:endParaRPr lang="en-US"/>
        </a:p>
      </dgm:t>
    </dgm:pt>
    <dgm:pt modelId="{DB8D4AA9-68DC-4E0B-9D81-64627822B3FB}" type="pres">
      <dgm:prSet presAssocID="{1A98DF56-F3F5-4E30-8327-C6EAD01B31F5}" presName="sibTrans" presStyleCnt="0"/>
      <dgm:spPr/>
    </dgm:pt>
    <dgm:pt modelId="{5F3CA486-5D29-4E33-AD5D-8E386B361C05}" type="pres">
      <dgm:prSet presAssocID="{A6DC65DE-EA1E-4451-BA7D-D3F457810864}" presName="textNode" presStyleLbl="node1" presStyleIdx="2" presStyleCnt="3">
        <dgm:presLayoutVars>
          <dgm:bulletEnabled val="1"/>
        </dgm:presLayoutVars>
      </dgm:prSet>
      <dgm:spPr>
        <a:prstGeom prst="rect">
          <a:avLst/>
        </a:prstGeom>
      </dgm:spPr>
      <dgm:t>
        <a:bodyPr/>
        <a:lstStyle/>
        <a:p>
          <a:endParaRPr lang="en-US"/>
        </a:p>
      </dgm:t>
    </dgm:pt>
  </dgm:ptLst>
  <dgm:cxnLst>
    <dgm:cxn modelId="{0CE189FC-032C-4E43-AFCA-3031B9F1DA7C}" type="presOf" srcId="{0102B928-AF88-437A-B9AE-0FAF2E42DB7F}" destId="{0625651B-BB93-4CE6-8906-BD58A83C7913}" srcOrd="0" destOrd="0" presId="urn:microsoft.com/office/officeart/2005/8/layout/hProcess9"/>
    <dgm:cxn modelId="{AF5A6C8A-5114-4784-B13A-4118E27C2D1A}" srcId="{E5B484F4-E40F-41AF-98B2-D8BFB8444902}" destId="{0102B928-AF88-437A-B9AE-0FAF2E42DB7F}" srcOrd="1" destOrd="0" parTransId="{997A5B7E-274D-48DE-BBD5-D7DBA9BFD4CF}" sibTransId="{1A98DF56-F3F5-4E30-8327-C6EAD01B31F5}"/>
    <dgm:cxn modelId="{6D13C0AF-A89D-48A9-A7F8-9F13EE0DAB9D}" type="presOf" srcId="{A6DC65DE-EA1E-4451-BA7D-D3F457810864}" destId="{5F3CA486-5D29-4E33-AD5D-8E386B361C05}" srcOrd="0" destOrd="0" presId="urn:microsoft.com/office/officeart/2005/8/layout/hProcess9"/>
    <dgm:cxn modelId="{ED90F491-B054-4679-BFBD-92EA8A666224}" srcId="{E5B484F4-E40F-41AF-98B2-D8BFB8444902}" destId="{A6DC65DE-EA1E-4451-BA7D-D3F457810864}" srcOrd="2" destOrd="0" parTransId="{672F60E6-AE30-487E-AE05-7746E225C98A}" sibTransId="{FE4AD779-D1D5-47DF-BD9A-E746AFFC453F}"/>
    <dgm:cxn modelId="{D2B5C277-AAB1-444F-A8AF-8716975B9EB0}" type="presOf" srcId="{241D88AC-08FE-45E8-A515-2E9BBE71A19D}" destId="{D8919D72-82FD-435A-B968-8AB384635F4F}" srcOrd="0" destOrd="0" presId="urn:microsoft.com/office/officeart/2005/8/layout/hProcess9"/>
    <dgm:cxn modelId="{5610FF10-F944-4888-A6D3-68085532BFCC}" srcId="{E5B484F4-E40F-41AF-98B2-D8BFB8444902}" destId="{241D88AC-08FE-45E8-A515-2E9BBE71A19D}" srcOrd="0" destOrd="0" parTransId="{60FF8A51-4C05-4232-9AA6-8CEC0A902943}" sibTransId="{6475AE44-4ED1-43AE-8AEE-DB8768569D52}"/>
    <dgm:cxn modelId="{4532AD1E-E831-483D-B342-7B9574B1624D}" type="presOf" srcId="{E5B484F4-E40F-41AF-98B2-D8BFB8444902}" destId="{ED294A1C-8397-480C-9B0C-DC4A04CAB15C}" srcOrd="0" destOrd="0" presId="urn:microsoft.com/office/officeart/2005/8/layout/hProcess9"/>
    <dgm:cxn modelId="{803A0AAE-F35B-4379-BC31-679AF9813A91}" type="presParOf" srcId="{ED294A1C-8397-480C-9B0C-DC4A04CAB15C}" destId="{16B6B817-EE00-46A3-A1D2-3B5A5DA2E0C1}" srcOrd="0" destOrd="0" presId="urn:microsoft.com/office/officeart/2005/8/layout/hProcess9"/>
    <dgm:cxn modelId="{00A97615-862C-4591-919A-124B743EB0EA}" type="presParOf" srcId="{ED294A1C-8397-480C-9B0C-DC4A04CAB15C}" destId="{ED8B0F0F-F00A-4B9C-8E22-927DC6090A92}" srcOrd="1" destOrd="0" presId="urn:microsoft.com/office/officeart/2005/8/layout/hProcess9"/>
    <dgm:cxn modelId="{15ADA74B-20F6-4A78-B53F-554BC016463A}" type="presParOf" srcId="{ED8B0F0F-F00A-4B9C-8E22-927DC6090A92}" destId="{D8919D72-82FD-435A-B968-8AB384635F4F}" srcOrd="0" destOrd="0" presId="urn:microsoft.com/office/officeart/2005/8/layout/hProcess9"/>
    <dgm:cxn modelId="{10330C40-FDF1-4F4C-BA1D-A47873935FCF}" type="presParOf" srcId="{ED8B0F0F-F00A-4B9C-8E22-927DC6090A92}" destId="{632AFDC1-9260-4D48-99E9-87DB62E8CDEC}" srcOrd="1" destOrd="0" presId="urn:microsoft.com/office/officeart/2005/8/layout/hProcess9"/>
    <dgm:cxn modelId="{12371078-0E35-4D41-B063-B8F1B8259101}" type="presParOf" srcId="{ED8B0F0F-F00A-4B9C-8E22-927DC6090A92}" destId="{0625651B-BB93-4CE6-8906-BD58A83C7913}" srcOrd="2" destOrd="0" presId="urn:microsoft.com/office/officeart/2005/8/layout/hProcess9"/>
    <dgm:cxn modelId="{917401FE-FC3A-47F6-924F-C24E456BE7F1}" type="presParOf" srcId="{ED8B0F0F-F00A-4B9C-8E22-927DC6090A92}" destId="{DB8D4AA9-68DC-4E0B-9D81-64627822B3FB}" srcOrd="3" destOrd="0" presId="urn:microsoft.com/office/officeart/2005/8/layout/hProcess9"/>
    <dgm:cxn modelId="{47372566-FCA5-40D1-AEF0-97ACC8F0CE9E}" type="presParOf" srcId="{ED8B0F0F-F00A-4B9C-8E22-927DC6090A92}" destId="{5F3CA486-5D29-4E33-AD5D-8E386B361C0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69AAA1-1009-4EDE-BDF6-F910A068FE6A}" type="doc">
      <dgm:prSet loTypeId="urn:microsoft.com/office/officeart/2005/8/layout/vList2" loCatId="list" qsTypeId="urn:microsoft.com/office/officeart/2005/8/quickstyle/simple1#9" qsCatId="simple" csTypeId="urn:microsoft.com/office/officeart/2005/8/colors/accent6_3" csCatId="accent6" phldr="1"/>
      <dgm:spPr/>
      <dgm:t>
        <a:bodyPr/>
        <a:lstStyle/>
        <a:p>
          <a:endParaRPr lang="en-US"/>
        </a:p>
      </dgm:t>
    </dgm:pt>
    <dgm:pt modelId="{E5C8D8FA-5E9C-4581-9EB6-CA26B1A8E7C3}">
      <dgm:prSet phldrT="[Text]" custT="1"/>
      <dgm:spPr/>
      <dgm:t>
        <a:bodyPr/>
        <a:lstStyle/>
        <a:p>
          <a:pPr>
            <a:lnSpc>
              <a:spcPct val="105000"/>
            </a:lnSpc>
          </a:pPr>
          <a:r>
            <a:rPr lang="en-US" sz="1900" dirty="0" smtClean="0"/>
            <a:t>Scene safety and security </a:t>
          </a:r>
          <a:endParaRPr lang="en-US" sz="1900" dirty="0"/>
        </a:p>
      </dgm:t>
    </dgm:pt>
    <dgm:pt modelId="{09BDF2D9-0BA9-42A5-8406-DA44ACA9A2A8}" type="parTrans" cxnId="{1460FCA8-D5C0-4F9E-887B-0634A6BA4DC2}">
      <dgm:prSet/>
      <dgm:spPr/>
      <dgm:t>
        <a:bodyPr/>
        <a:lstStyle/>
        <a:p>
          <a:pPr>
            <a:lnSpc>
              <a:spcPct val="105000"/>
            </a:lnSpc>
          </a:pPr>
          <a:endParaRPr lang="en-US" sz="1900"/>
        </a:p>
      </dgm:t>
    </dgm:pt>
    <dgm:pt modelId="{D8FB03AD-09E2-48D9-9EA5-D5BEF57D0950}" type="sibTrans" cxnId="{1460FCA8-D5C0-4F9E-887B-0634A6BA4DC2}">
      <dgm:prSet/>
      <dgm:spPr/>
      <dgm:t>
        <a:bodyPr/>
        <a:lstStyle/>
        <a:p>
          <a:pPr>
            <a:lnSpc>
              <a:spcPct val="105000"/>
            </a:lnSpc>
          </a:pPr>
          <a:endParaRPr lang="en-US" sz="1900"/>
        </a:p>
      </dgm:t>
    </dgm:pt>
    <dgm:pt modelId="{52F44E94-AEA4-45FA-BC03-D62717026262}">
      <dgm:prSet phldrT="[Text]" custT="1"/>
      <dgm:spPr/>
      <dgm:t>
        <a:bodyPr/>
        <a:lstStyle/>
        <a:p>
          <a:pPr>
            <a:lnSpc>
              <a:spcPct val="105000"/>
            </a:lnSpc>
          </a:pPr>
          <a:r>
            <a:rPr lang="en-US" sz="1900" dirty="0" smtClean="0"/>
            <a:t> Outer and inner perimeter</a:t>
          </a:r>
          <a:endParaRPr lang="en-US" sz="1900" dirty="0"/>
        </a:p>
      </dgm:t>
    </dgm:pt>
    <dgm:pt modelId="{87FD18F9-2627-4991-A980-A8F7F2CFEB63}" type="parTrans" cxnId="{7AD37FA0-BEA3-44FA-950C-5C17E512B4EE}">
      <dgm:prSet/>
      <dgm:spPr/>
      <dgm:t>
        <a:bodyPr/>
        <a:lstStyle/>
        <a:p>
          <a:pPr>
            <a:lnSpc>
              <a:spcPct val="105000"/>
            </a:lnSpc>
          </a:pPr>
          <a:endParaRPr lang="en-US" sz="1900"/>
        </a:p>
      </dgm:t>
    </dgm:pt>
    <dgm:pt modelId="{A1FDB1D0-2680-4614-933E-6B8FD0D6872E}" type="sibTrans" cxnId="{7AD37FA0-BEA3-44FA-950C-5C17E512B4EE}">
      <dgm:prSet/>
      <dgm:spPr/>
      <dgm:t>
        <a:bodyPr/>
        <a:lstStyle/>
        <a:p>
          <a:pPr>
            <a:lnSpc>
              <a:spcPct val="105000"/>
            </a:lnSpc>
          </a:pPr>
          <a:endParaRPr lang="en-US" sz="1900"/>
        </a:p>
      </dgm:t>
    </dgm:pt>
    <dgm:pt modelId="{FAC29A3F-0A95-4BB0-B996-35ABF49B04AD}">
      <dgm:prSet phldrT="[Text]" custT="1"/>
      <dgm:spPr/>
      <dgm:t>
        <a:bodyPr/>
        <a:lstStyle/>
        <a:p>
          <a:pPr>
            <a:lnSpc>
              <a:spcPct val="105000"/>
            </a:lnSpc>
          </a:pPr>
          <a:r>
            <a:rPr lang="en-US" sz="1900" dirty="0" smtClean="0"/>
            <a:t>Personal protective equipment (PPE)</a:t>
          </a:r>
          <a:endParaRPr lang="en-US" sz="1900" dirty="0"/>
        </a:p>
      </dgm:t>
    </dgm:pt>
    <dgm:pt modelId="{D70B85E6-464A-41A1-9243-E2BC9750CEF6}" type="parTrans" cxnId="{F5F16CCA-1D72-42A5-81C2-1AFA9842FD1D}">
      <dgm:prSet/>
      <dgm:spPr/>
      <dgm:t>
        <a:bodyPr/>
        <a:lstStyle/>
        <a:p>
          <a:pPr>
            <a:lnSpc>
              <a:spcPct val="105000"/>
            </a:lnSpc>
          </a:pPr>
          <a:endParaRPr lang="en-US" sz="1900"/>
        </a:p>
      </dgm:t>
    </dgm:pt>
    <dgm:pt modelId="{E9BF59A3-E548-4CFB-AE51-F2B7AC43F756}" type="sibTrans" cxnId="{F5F16CCA-1D72-42A5-81C2-1AFA9842FD1D}">
      <dgm:prSet/>
      <dgm:spPr/>
      <dgm:t>
        <a:bodyPr/>
        <a:lstStyle/>
        <a:p>
          <a:pPr>
            <a:lnSpc>
              <a:spcPct val="105000"/>
            </a:lnSpc>
          </a:pPr>
          <a:endParaRPr lang="en-US" sz="1900"/>
        </a:p>
      </dgm:t>
    </dgm:pt>
    <dgm:pt modelId="{5FEC5D36-ACD5-4D35-83FB-FA7C0B7DCC51}">
      <dgm:prSet phldrT="[Text]" custT="1"/>
      <dgm:spPr/>
      <dgm:t>
        <a:bodyPr/>
        <a:lstStyle/>
        <a:p>
          <a:pPr>
            <a:lnSpc>
              <a:spcPct val="105000"/>
            </a:lnSpc>
          </a:pPr>
          <a:r>
            <a:rPr lang="en-US" sz="1900" dirty="0" smtClean="0"/>
            <a:t>  Typical barrier PPE,   Bunker gear</a:t>
          </a:r>
          <a:endParaRPr lang="en-US" sz="1900" dirty="0"/>
        </a:p>
      </dgm:t>
    </dgm:pt>
    <dgm:pt modelId="{27554D5A-26E7-476A-9D7A-065E9697E0DE}" type="parTrans" cxnId="{F0CEEE5A-A629-4208-A236-EE1CD5D9B591}">
      <dgm:prSet/>
      <dgm:spPr/>
      <dgm:t>
        <a:bodyPr/>
        <a:lstStyle/>
        <a:p>
          <a:pPr>
            <a:lnSpc>
              <a:spcPct val="105000"/>
            </a:lnSpc>
          </a:pPr>
          <a:endParaRPr lang="en-US" sz="1900"/>
        </a:p>
      </dgm:t>
    </dgm:pt>
    <dgm:pt modelId="{D38EBE94-D398-4925-B543-DBAC0E71C996}" type="sibTrans" cxnId="{F0CEEE5A-A629-4208-A236-EE1CD5D9B591}">
      <dgm:prSet/>
      <dgm:spPr/>
      <dgm:t>
        <a:bodyPr/>
        <a:lstStyle/>
        <a:p>
          <a:pPr>
            <a:lnSpc>
              <a:spcPct val="105000"/>
            </a:lnSpc>
          </a:pPr>
          <a:endParaRPr lang="en-US" sz="1900"/>
        </a:p>
      </dgm:t>
    </dgm:pt>
    <dgm:pt modelId="{9FDFDC8E-CC78-4D74-ACF7-0C846F139F5C}">
      <dgm:prSet phldrT="[Text]" custT="1"/>
      <dgm:spPr/>
      <dgm:t>
        <a:bodyPr/>
        <a:lstStyle/>
        <a:p>
          <a:pPr>
            <a:lnSpc>
              <a:spcPct val="105000"/>
            </a:lnSpc>
          </a:pPr>
          <a:r>
            <a:rPr lang="en-US" sz="1900" dirty="0" smtClean="0"/>
            <a:t>  Respiratory protection</a:t>
          </a:r>
          <a:endParaRPr lang="en-US" sz="1900" dirty="0"/>
        </a:p>
      </dgm:t>
    </dgm:pt>
    <dgm:pt modelId="{BA7CB67D-F0D0-45B2-8D12-C51BAFCAD5AF}" type="parTrans" cxnId="{70497A62-5942-4E55-A21D-D9F888806790}">
      <dgm:prSet/>
      <dgm:spPr/>
      <dgm:t>
        <a:bodyPr/>
        <a:lstStyle/>
        <a:p>
          <a:pPr>
            <a:lnSpc>
              <a:spcPct val="105000"/>
            </a:lnSpc>
          </a:pPr>
          <a:endParaRPr lang="en-US" sz="1900"/>
        </a:p>
      </dgm:t>
    </dgm:pt>
    <dgm:pt modelId="{6578243C-35CE-4461-BADE-6DF0174AB3BE}" type="sibTrans" cxnId="{70497A62-5942-4E55-A21D-D9F888806790}">
      <dgm:prSet/>
      <dgm:spPr/>
      <dgm:t>
        <a:bodyPr/>
        <a:lstStyle/>
        <a:p>
          <a:pPr>
            <a:lnSpc>
              <a:spcPct val="105000"/>
            </a:lnSpc>
          </a:pPr>
          <a:endParaRPr lang="en-US" sz="1900"/>
        </a:p>
      </dgm:t>
    </dgm:pt>
    <dgm:pt modelId="{098B790A-6D72-4C03-953C-A4B91A81645D}">
      <dgm:prSet custT="1"/>
      <dgm:spPr/>
      <dgm:t>
        <a:bodyPr/>
        <a:lstStyle/>
        <a:p>
          <a:pPr>
            <a:lnSpc>
              <a:spcPct val="105000"/>
            </a:lnSpc>
          </a:pPr>
          <a:r>
            <a:rPr lang="en-US" sz="1900" dirty="0" smtClean="0"/>
            <a:t>Radiation exposure monitoring</a:t>
          </a:r>
          <a:endParaRPr lang="en-US" sz="1900" dirty="0"/>
        </a:p>
      </dgm:t>
    </dgm:pt>
    <dgm:pt modelId="{6A81C445-66FD-4F8C-ADC5-667473BE806F}" type="parTrans" cxnId="{C91BA5AB-99C3-4BDA-A234-37809BE2FD56}">
      <dgm:prSet/>
      <dgm:spPr/>
      <dgm:t>
        <a:bodyPr/>
        <a:lstStyle/>
        <a:p>
          <a:pPr>
            <a:lnSpc>
              <a:spcPct val="105000"/>
            </a:lnSpc>
          </a:pPr>
          <a:endParaRPr lang="en-US" sz="1900"/>
        </a:p>
      </dgm:t>
    </dgm:pt>
    <dgm:pt modelId="{B07E37E7-76BF-4D3A-B76C-C5A9D16ACAE9}" type="sibTrans" cxnId="{C91BA5AB-99C3-4BDA-A234-37809BE2FD56}">
      <dgm:prSet/>
      <dgm:spPr/>
      <dgm:t>
        <a:bodyPr/>
        <a:lstStyle/>
        <a:p>
          <a:pPr>
            <a:lnSpc>
              <a:spcPct val="105000"/>
            </a:lnSpc>
          </a:pPr>
          <a:endParaRPr lang="en-US" sz="1900"/>
        </a:p>
      </dgm:t>
    </dgm:pt>
    <dgm:pt modelId="{6CE77791-15C1-4405-B3FF-6B215765C165}">
      <dgm:prSet custT="1"/>
      <dgm:spPr/>
      <dgm:t>
        <a:bodyPr/>
        <a:lstStyle/>
        <a:p>
          <a:pPr>
            <a:lnSpc>
              <a:spcPct val="105000"/>
            </a:lnSpc>
          </a:pPr>
          <a:r>
            <a:rPr lang="en-US" sz="1900" dirty="0" smtClean="0"/>
            <a:t>  Radiation exposure limits responders</a:t>
          </a:r>
          <a:endParaRPr lang="en-US" sz="1900" dirty="0"/>
        </a:p>
      </dgm:t>
    </dgm:pt>
    <dgm:pt modelId="{72ABF1A3-43CD-475D-871A-7F2E5E065285}" type="parTrans" cxnId="{86FD8AF1-9171-4277-ADD1-4AA20110A3F1}">
      <dgm:prSet/>
      <dgm:spPr/>
      <dgm:t>
        <a:bodyPr/>
        <a:lstStyle/>
        <a:p>
          <a:pPr>
            <a:lnSpc>
              <a:spcPct val="105000"/>
            </a:lnSpc>
          </a:pPr>
          <a:endParaRPr lang="en-US" sz="1900"/>
        </a:p>
      </dgm:t>
    </dgm:pt>
    <dgm:pt modelId="{C4D284E4-0247-44E1-AB6E-818419D9E86E}" type="sibTrans" cxnId="{86FD8AF1-9171-4277-ADD1-4AA20110A3F1}">
      <dgm:prSet/>
      <dgm:spPr/>
      <dgm:t>
        <a:bodyPr/>
        <a:lstStyle/>
        <a:p>
          <a:pPr>
            <a:lnSpc>
              <a:spcPct val="105000"/>
            </a:lnSpc>
          </a:pPr>
          <a:endParaRPr lang="en-US" sz="1900"/>
        </a:p>
      </dgm:t>
    </dgm:pt>
    <dgm:pt modelId="{D0420FD4-E110-41E4-BF09-BE9A93BBCA4A}">
      <dgm:prSet custT="1"/>
      <dgm:spPr/>
      <dgm:t>
        <a:bodyPr/>
        <a:lstStyle/>
        <a:p>
          <a:pPr>
            <a:lnSpc>
              <a:spcPct val="105000"/>
            </a:lnSpc>
          </a:pPr>
          <a:r>
            <a:rPr lang="en-US" sz="1900" dirty="0" smtClean="0"/>
            <a:t>Casualty decontamination</a:t>
          </a:r>
          <a:endParaRPr lang="en-US" sz="1900" dirty="0"/>
        </a:p>
      </dgm:t>
    </dgm:pt>
    <dgm:pt modelId="{1384F12A-77FE-4B73-88DD-E4F2A258EA25}" type="parTrans" cxnId="{8286C370-E6B9-40C4-A7E7-13FBEEBC4BE9}">
      <dgm:prSet/>
      <dgm:spPr/>
      <dgm:t>
        <a:bodyPr/>
        <a:lstStyle/>
        <a:p>
          <a:pPr>
            <a:lnSpc>
              <a:spcPct val="105000"/>
            </a:lnSpc>
          </a:pPr>
          <a:endParaRPr lang="en-US" sz="1900"/>
        </a:p>
      </dgm:t>
    </dgm:pt>
    <dgm:pt modelId="{AB9C4EC5-F735-42FE-B016-4F603EB099D3}" type="sibTrans" cxnId="{8286C370-E6B9-40C4-A7E7-13FBEEBC4BE9}">
      <dgm:prSet/>
      <dgm:spPr/>
      <dgm:t>
        <a:bodyPr/>
        <a:lstStyle/>
        <a:p>
          <a:pPr>
            <a:lnSpc>
              <a:spcPct val="105000"/>
            </a:lnSpc>
          </a:pPr>
          <a:endParaRPr lang="en-US" sz="1900"/>
        </a:p>
      </dgm:t>
    </dgm:pt>
    <dgm:pt modelId="{8A423127-0A2D-44A0-BC96-7945943D0CD9}">
      <dgm:prSet custT="1"/>
      <dgm:spPr/>
      <dgm:t>
        <a:bodyPr/>
        <a:lstStyle/>
        <a:p>
          <a:pPr>
            <a:lnSpc>
              <a:spcPct val="105000"/>
            </a:lnSpc>
          </a:pPr>
          <a:r>
            <a:rPr lang="en-US" sz="1900" dirty="0" smtClean="0"/>
            <a:t>  Contaminated persons unlikely to present radiation hazard</a:t>
          </a:r>
          <a:endParaRPr lang="en-US" sz="1900" dirty="0"/>
        </a:p>
      </dgm:t>
    </dgm:pt>
    <dgm:pt modelId="{FC9A4BE5-0CC3-41B5-B113-4F456EC7A02A}" type="parTrans" cxnId="{D1A490F9-679C-497C-A9D7-F450F44B9B9C}">
      <dgm:prSet/>
      <dgm:spPr/>
      <dgm:t>
        <a:bodyPr/>
        <a:lstStyle/>
        <a:p>
          <a:pPr>
            <a:lnSpc>
              <a:spcPct val="105000"/>
            </a:lnSpc>
          </a:pPr>
          <a:endParaRPr lang="en-US" sz="1900"/>
        </a:p>
      </dgm:t>
    </dgm:pt>
    <dgm:pt modelId="{CC22D1E1-16BD-4BAD-9BC5-267A6888C1B7}" type="sibTrans" cxnId="{D1A490F9-679C-497C-A9D7-F450F44B9B9C}">
      <dgm:prSet/>
      <dgm:spPr/>
      <dgm:t>
        <a:bodyPr/>
        <a:lstStyle/>
        <a:p>
          <a:pPr>
            <a:lnSpc>
              <a:spcPct val="105000"/>
            </a:lnSpc>
          </a:pPr>
          <a:endParaRPr lang="en-US" sz="1900"/>
        </a:p>
      </dgm:t>
    </dgm:pt>
    <dgm:pt modelId="{228DF1A8-16F5-44AE-A077-11EC5436BB51}">
      <dgm:prSet custT="1"/>
      <dgm:spPr/>
      <dgm:t>
        <a:bodyPr/>
        <a:lstStyle/>
        <a:p>
          <a:pPr>
            <a:lnSpc>
              <a:spcPct val="105000"/>
            </a:lnSpc>
          </a:pPr>
          <a:r>
            <a:rPr lang="en-US" sz="1900" dirty="0" smtClean="0"/>
            <a:t>  Not necessary to decontaminate before treatment</a:t>
          </a:r>
          <a:endParaRPr lang="en-US" sz="1900" dirty="0"/>
        </a:p>
      </dgm:t>
    </dgm:pt>
    <dgm:pt modelId="{D0ADAF01-FB15-4952-92ED-FF5590D2D048}" type="parTrans" cxnId="{371297A5-14F6-4B59-AB25-32CBCD855A33}">
      <dgm:prSet/>
      <dgm:spPr/>
      <dgm:t>
        <a:bodyPr/>
        <a:lstStyle/>
        <a:p>
          <a:pPr>
            <a:lnSpc>
              <a:spcPct val="105000"/>
            </a:lnSpc>
          </a:pPr>
          <a:endParaRPr lang="en-US" sz="1900"/>
        </a:p>
      </dgm:t>
    </dgm:pt>
    <dgm:pt modelId="{C109518D-3C44-4651-A214-7DAE4968D7AD}" type="sibTrans" cxnId="{371297A5-14F6-4B59-AB25-32CBCD855A33}">
      <dgm:prSet/>
      <dgm:spPr/>
      <dgm:t>
        <a:bodyPr/>
        <a:lstStyle/>
        <a:p>
          <a:pPr>
            <a:lnSpc>
              <a:spcPct val="105000"/>
            </a:lnSpc>
          </a:pPr>
          <a:endParaRPr lang="en-US" sz="1900"/>
        </a:p>
      </dgm:t>
    </dgm:pt>
    <dgm:pt modelId="{C36DE883-3169-4172-AF46-3B4E26D64C91}" type="pres">
      <dgm:prSet presAssocID="{B369AAA1-1009-4EDE-BDF6-F910A068FE6A}" presName="linear" presStyleCnt="0">
        <dgm:presLayoutVars>
          <dgm:animLvl val="lvl"/>
          <dgm:resizeHandles val="exact"/>
        </dgm:presLayoutVars>
      </dgm:prSet>
      <dgm:spPr/>
      <dgm:t>
        <a:bodyPr/>
        <a:lstStyle/>
        <a:p>
          <a:endParaRPr lang="en-US"/>
        </a:p>
      </dgm:t>
    </dgm:pt>
    <dgm:pt modelId="{2A770A54-4FA7-43AD-AB2D-043140BC3EA6}" type="pres">
      <dgm:prSet presAssocID="{E5C8D8FA-5E9C-4581-9EB6-CA26B1A8E7C3}" presName="parentText" presStyleLbl="node1" presStyleIdx="0" presStyleCnt="4">
        <dgm:presLayoutVars>
          <dgm:chMax val="0"/>
          <dgm:bulletEnabled val="1"/>
        </dgm:presLayoutVars>
      </dgm:prSet>
      <dgm:spPr>
        <a:prstGeom prst="rect">
          <a:avLst/>
        </a:prstGeom>
      </dgm:spPr>
      <dgm:t>
        <a:bodyPr/>
        <a:lstStyle/>
        <a:p>
          <a:endParaRPr lang="en-US"/>
        </a:p>
      </dgm:t>
    </dgm:pt>
    <dgm:pt modelId="{54216EBF-8496-4E3D-8712-60DB9F3BFFFA}" type="pres">
      <dgm:prSet presAssocID="{E5C8D8FA-5E9C-4581-9EB6-CA26B1A8E7C3}" presName="childText" presStyleLbl="revTx" presStyleIdx="0" presStyleCnt="4">
        <dgm:presLayoutVars>
          <dgm:bulletEnabled val="1"/>
        </dgm:presLayoutVars>
      </dgm:prSet>
      <dgm:spPr/>
      <dgm:t>
        <a:bodyPr/>
        <a:lstStyle/>
        <a:p>
          <a:endParaRPr lang="en-US"/>
        </a:p>
      </dgm:t>
    </dgm:pt>
    <dgm:pt modelId="{6E7E83F1-01CB-43F7-8314-A8DEE578BAAF}" type="pres">
      <dgm:prSet presAssocID="{FAC29A3F-0A95-4BB0-B996-35ABF49B04AD}" presName="parentText" presStyleLbl="node1" presStyleIdx="1" presStyleCnt="4">
        <dgm:presLayoutVars>
          <dgm:chMax val="0"/>
          <dgm:bulletEnabled val="1"/>
        </dgm:presLayoutVars>
      </dgm:prSet>
      <dgm:spPr>
        <a:prstGeom prst="rect">
          <a:avLst/>
        </a:prstGeom>
      </dgm:spPr>
      <dgm:t>
        <a:bodyPr/>
        <a:lstStyle/>
        <a:p>
          <a:endParaRPr lang="en-US"/>
        </a:p>
      </dgm:t>
    </dgm:pt>
    <dgm:pt modelId="{388BCBE9-657B-4F30-8A46-A2700EF74EB2}" type="pres">
      <dgm:prSet presAssocID="{FAC29A3F-0A95-4BB0-B996-35ABF49B04AD}" presName="childText" presStyleLbl="revTx" presStyleIdx="1" presStyleCnt="4">
        <dgm:presLayoutVars>
          <dgm:bulletEnabled val="1"/>
        </dgm:presLayoutVars>
      </dgm:prSet>
      <dgm:spPr/>
      <dgm:t>
        <a:bodyPr/>
        <a:lstStyle/>
        <a:p>
          <a:endParaRPr lang="en-US"/>
        </a:p>
      </dgm:t>
    </dgm:pt>
    <dgm:pt modelId="{300D0D6C-4CF7-4873-B601-8AA2B9738091}" type="pres">
      <dgm:prSet presAssocID="{098B790A-6D72-4C03-953C-A4B91A81645D}" presName="parentText" presStyleLbl="node1" presStyleIdx="2" presStyleCnt="4">
        <dgm:presLayoutVars>
          <dgm:chMax val="0"/>
          <dgm:bulletEnabled val="1"/>
        </dgm:presLayoutVars>
      </dgm:prSet>
      <dgm:spPr>
        <a:prstGeom prst="rect">
          <a:avLst/>
        </a:prstGeom>
      </dgm:spPr>
      <dgm:t>
        <a:bodyPr/>
        <a:lstStyle/>
        <a:p>
          <a:endParaRPr lang="en-US"/>
        </a:p>
      </dgm:t>
    </dgm:pt>
    <dgm:pt modelId="{97E17893-86C4-4FDE-879C-C194ACF1A222}" type="pres">
      <dgm:prSet presAssocID="{098B790A-6D72-4C03-953C-A4B91A81645D}" presName="childText" presStyleLbl="revTx" presStyleIdx="2" presStyleCnt="4">
        <dgm:presLayoutVars>
          <dgm:bulletEnabled val="1"/>
        </dgm:presLayoutVars>
      </dgm:prSet>
      <dgm:spPr/>
      <dgm:t>
        <a:bodyPr/>
        <a:lstStyle/>
        <a:p>
          <a:endParaRPr lang="en-US"/>
        </a:p>
      </dgm:t>
    </dgm:pt>
    <dgm:pt modelId="{32D4590A-7BAE-4A1E-B7D2-82DB74E07B68}" type="pres">
      <dgm:prSet presAssocID="{D0420FD4-E110-41E4-BF09-BE9A93BBCA4A}" presName="parentText" presStyleLbl="node1" presStyleIdx="3" presStyleCnt="4">
        <dgm:presLayoutVars>
          <dgm:chMax val="0"/>
          <dgm:bulletEnabled val="1"/>
        </dgm:presLayoutVars>
      </dgm:prSet>
      <dgm:spPr>
        <a:prstGeom prst="rect">
          <a:avLst/>
        </a:prstGeom>
      </dgm:spPr>
      <dgm:t>
        <a:bodyPr/>
        <a:lstStyle/>
        <a:p>
          <a:endParaRPr lang="en-US"/>
        </a:p>
      </dgm:t>
    </dgm:pt>
    <dgm:pt modelId="{9DC82154-B52C-4C55-B33A-086CBFB4141E}" type="pres">
      <dgm:prSet presAssocID="{D0420FD4-E110-41E4-BF09-BE9A93BBCA4A}" presName="childText" presStyleLbl="revTx" presStyleIdx="3" presStyleCnt="4">
        <dgm:presLayoutVars>
          <dgm:bulletEnabled val="1"/>
        </dgm:presLayoutVars>
      </dgm:prSet>
      <dgm:spPr/>
      <dgm:t>
        <a:bodyPr/>
        <a:lstStyle/>
        <a:p>
          <a:endParaRPr lang="en-US"/>
        </a:p>
      </dgm:t>
    </dgm:pt>
  </dgm:ptLst>
  <dgm:cxnLst>
    <dgm:cxn modelId="{7065A838-D838-4C66-B9DB-751E35CDC80C}" type="presOf" srcId="{228DF1A8-16F5-44AE-A077-11EC5436BB51}" destId="{9DC82154-B52C-4C55-B33A-086CBFB4141E}" srcOrd="0" destOrd="1" presId="urn:microsoft.com/office/officeart/2005/8/layout/vList2"/>
    <dgm:cxn modelId="{E70C231B-EF82-404F-93BE-2DBF10B310AA}" type="presOf" srcId="{D0420FD4-E110-41E4-BF09-BE9A93BBCA4A}" destId="{32D4590A-7BAE-4A1E-B7D2-82DB74E07B68}" srcOrd="0" destOrd="0" presId="urn:microsoft.com/office/officeart/2005/8/layout/vList2"/>
    <dgm:cxn modelId="{A1926AC3-6C82-4649-80A6-BA29BB90D2FF}" type="presOf" srcId="{5FEC5D36-ACD5-4D35-83FB-FA7C0B7DCC51}" destId="{388BCBE9-657B-4F30-8A46-A2700EF74EB2}" srcOrd="0" destOrd="0" presId="urn:microsoft.com/office/officeart/2005/8/layout/vList2"/>
    <dgm:cxn modelId="{371297A5-14F6-4B59-AB25-32CBCD855A33}" srcId="{D0420FD4-E110-41E4-BF09-BE9A93BBCA4A}" destId="{228DF1A8-16F5-44AE-A077-11EC5436BB51}" srcOrd="1" destOrd="0" parTransId="{D0ADAF01-FB15-4952-92ED-FF5590D2D048}" sibTransId="{C109518D-3C44-4651-A214-7DAE4968D7AD}"/>
    <dgm:cxn modelId="{5DF59D84-61D2-459E-B45A-9C116EA586BC}" type="presOf" srcId="{098B790A-6D72-4C03-953C-A4B91A81645D}" destId="{300D0D6C-4CF7-4873-B601-8AA2B9738091}" srcOrd="0" destOrd="0" presId="urn:microsoft.com/office/officeart/2005/8/layout/vList2"/>
    <dgm:cxn modelId="{4EBB1C20-992A-4714-88D2-462CD7DA90E7}" type="presOf" srcId="{FAC29A3F-0A95-4BB0-B996-35ABF49B04AD}" destId="{6E7E83F1-01CB-43F7-8314-A8DEE578BAAF}" srcOrd="0" destOrd="0" presId="urn:microsoft.com/office/officeart/2005/8/layout/vList2"/>
    <dgm:cxn modelId="{ACBB2B54-8E9D-48BD-8A8E-3C7962D691EC}" type="presOf" srcId="{52F44E94-AEA4-45FA-BC03-D62717026262}" destId="{54216EBF-8496-4E3D-8712-60DB9F3BFFFA}" srcOrd="0" destOrd="0" presId="urn:microsoft.com/office/officeart/2005/8/layout/vList2"/>
    <dgm:cxn modelId="{1460FCA8-D5C0-4F9E-887B-0634A6BA4DC2}" srcId="{B369AAA1-1009-4EDE-BDF6-F910A068FE6A}" destId="{E5C8D8FA-5E9C-4581-9EB6-CA26B1A8E7C3}" srcOrd="0" destOrd="0" parTransId="{09BDF2D9-0BA9-42A5-8406-DA44ACA9A2A8}" sibTransId="{D8FB03AD-09E2-48D9-9EA5-D5BEF57D0950}"/>
    <dgm:cxn modelId="{C91BA5AB-99C3-4BDA-A234-37809BE2FD56}" srcId="{B369AAA1-1009-4EDE-BDF6-F910A068FE6A}" destId="{098B790A-6D72-4C03-953C-A4B91A81645D}" srcOrd="2" destOrd="0" parTransId="{6A81C445-66FD-4F8C-ADC5-667473BE806F}" sibTransId="{B07E37E7-76BF-4D3A-B76C-C5A9D16ACAE9}"/>
    <dgm:cxn modelId="{D1A490F9-679C-497C-A9D7-F450F44B9B9C}" srcId="{D0420FD4-E110-41E4-BF09-BE9A93BBCA4A}" destId="{8A423127-0A2D-44A0-BC96-7945943D0CD9}" srcOrd="0" destOrd="0" parTransId="{FC9A4BE5-0CC3-41B5-B113-4F456EC7A02A}" sibTransId="{CC22D1E1-16BD-4BAD-9BC5-267A6888C1B7}"/>
    <dgm:cxn modelId="{F5F16CCA-1D72-42A5-81C2-1AFA9842FD1D}" srcId="{B369AAA1-1009-4EDE-BDF6-F910A068FE6A}" destId="{FAC29A3F-0A95-4BB0-B996-35ABF49B04AD}" srcOrd="1" destOrd="0" parTransId="{D70B85E6-464A-41A1-9243-E2BC9750CEF6}" sibTransId="{E9BF59A3-E548-4CFB-AE51-F2B7AC43F756}"/>
    <dgm:cxn modelId="{F0CEEE5A-A629-4208-A236-EE1CD5D9B591}" srcId="{FAC29A3F-0A95-4BB0-B996-35ABF49B04AD}" destId="{5FEC5D36-ACD5-4D35-83FB-FA7C0B7DCC51}" srcOrd="0" destOrd="0" parTransId="{27554D5A-26E7-476A-9D7A-065E9697E0DE}" sibTransId="{D38EBE94-D398-4925-B543-DBAC0E71C996}"/>
    <dgm:cxn modelId="{70497A62-5942-4E55-A21D-D9F888806790}" srcId="{FAC29A3F-0A95-4BB0-B996-35ABF49B04AD}" destId="{9FDFDC8E-CC78-4D74-ACF7-0C846F139F5C}" srcOrd="1" destOrd="0" parTransId="{BA7CB67D-F0D0-45B2-8D12-C51BAFCAD5AF}" sibTransId="{6578243C-35CE-4461-BADE-6DF0174AB3BE}"/>
    <dgm:cxn modelId="{E8812314-D6BB-47C0-9375-1CEE8619760B}" type="presOf" srcId="{9FDFDC8E-CC78-4D74-ACF7-0C846F139F5C}" destId="{388BCBE9-657B-4F30-8A46-A2700EF74EB2}" srcOrd="0" destOrd="1" presId="urn:microsoft.com/office/officeart/2005/8/layout/vList2"/>
    <dgm:cxn modelId="{32C40908-1BC6-4015-ACE8-047F01F57480}" type="presOf" srcId="{8A423127-0A2D-44A0-BC96-7945943D0CD9}" destId="{9DC82154-B52C-4C55-B33A-086CBFB4141E}" srcOrd="0" destOrd="0" presId="urn:microsoft.com/office/officeart/2005/8/layout/vList2"/>
    <dgm:cxn modelId="{7AD37FA0-BEA3-44FA-950C-5C17E512B4EE}" srcId="{E5C8D8FA-5E9C-4581-9EB6-CA26B1A8E7C3}" destId="{52F44E94-AEA4-45FA-BC03-D62717026262}" srcOrd="0" destOrd="0" parTransId="{87FD18F9-2627-4991-A980-A8F7F2CFEB63}" sibTransId="{A1FDB1D0-2680-4614-933E-6B8FD0D6872E}"/>
    <dgm:cxn modelId="{C62E8DA7-62AA-4879-BC00-64A55B70E38C}" type="presOf" srcId="{E5C8D8FA-5E9C-4581-9EB6-CA26B1A8E7C3}" destId="{2A770A54-4FA7-43AD-AB2D-043140BC3EA6}" srcOrd="0" destOrd="0" presId="urn:microsoft.com/office/officeart/2005/8/layout/vList2"/>
    <dgm:cxn modelId="{86FD8AF1-9171-4277-ADD1-4AA20110A3F1}" srcId="{098B790A-6D72-4C03-953C-A4B91A81645D}" destId="{6CE77791-15C1-4405-B3FF-6B215765C165}" srcOrd="0" destOrd="0" parTransId="{72ABF1A3-43CD-475D-871A-7F2E5E065285}" sibTransId="{C4D284E4-0247-44E1-AB6E-818419D9E86E}"/>
    <dgm:cxn modelId="{8286C370-E6B9-40C4-A7E7-13FBEEBC4BE9}" srcId="{B369AAA1-1009-4EDE-BDF6-F910A068FE6A}" destId="{D0420FD4-E110-41E4-BF09-BE9A93BBCA4A}" srcOrd="3" destOrd="0" parTransId="{1384F12A-77FE-4B73-88DD-E4F2A258EA25}" sibTransId="{AB9C4EC5-F735-42FE-B016-4F603EB099D3}"/>
    <dgm:cxn modelId="{49DE1A2A-F0EF-457A-83A7-56B1E23FF450}" type="presOf" srcId="{B369AAA1-1009-4EDE-BDF6-F910A068FE6A}" destId="{C36DE883-3169-4172-AF46-3B4E26D64C91}" srcOrd="0" destOrd="0" presId="urn:microsoft.com/office/officeart/2005/8/layout/vList2"/>
    <dgm:cxn modelId="{730342B0-CF87-444C-9432-AD8BA5FFE738}" type="presOf" srcId="{6CE77791-15C1-4405-B3FF-6B215765C165}" destId="{97E17893-86C4-4FDE-879C-C194ACF1A222}" srcOrd="0" destOrd="0" presId="urn:microsoft.com/office/officeart/2005/8/layout/vList2"/>
    <dgm:cxn modelId="{E63B7E93-7781-47D2-B1D4-C095F621E76E}" type="presParOf" srcId="{C36DE883-3169-4172-AF46-3B4E26D64C91}" destId="{2A770A54-4FA7-43AD-AB2D-043140BC3EA6}" srcOrd="0" destOrd="0" presId="urn:microsoft.com/office/officeart/2005/8/layout/vList2"/>
    <dgm:cxn modelId="{B623331A-2027-4810-A6B1-3EA21937C85F}" type="presParOf" srcId="{C36DE883-3169-4172-AF46-3B4E26D64C91}" destId="{54216EBF-8496-4E3D-8712-60DB9F3BFFFA}" srcOrd="1" destOrd="0" presId="urn:microsoft.com/office/officeart/2005/8/layout/vList2"/>
    <dgm:cxn modelId="{3DBDA9A4-21C0-4E7E-9083-EB61F7EBCC90}" type="presParOf" srcId="{C36DE883-3169-4172-AF46-3B4E26D64C91}" destId="{6E7E83F1-01CB-43F7-8314-A8DEE578BAAF}" srcOrd="2" destOrd="0" presId="urn:microsoft.com/office/officeart/2005/8/layout/vList2"/>
    <dgm:cxn modelId="{200D8371-3BD9-44CA-AD2E-1714C3D39E06}" type="presParOf" srcId="{C36DE883-3169-4172-AF46-3B4E26D64C91}" destId="{388BCBE9-657B-4F30-8A46-A2700EF74EB2}" srcOrd="3" destOrd="0" presId="urn:microsoft.com/office/officeart/2005/8/layout/vList2"/>
    <dgm:cxn modelId="{2C99D497-1ED6-48BB-B1D5-A728A3D76F21}" type="presParOf" srcId="{C36DE883-3169-4172-AF46-3B4E26D64C91}" destId="{300D0D6C-4CF7-4873-B601-8AA2B9738091}" srcOrd="4" destOrd="0" presId="urn:microsoft.com/office/officeart/2005/8/layout/vList2"/>
    <dgm:cxn modelId="{40C37F68-FC46-4D67-AFE6-81B617A4D164}" type="presParOf" srcId="{C36DE883-3169-4172-AF46-3B4E26D64C91}" destId="{97E17893-86C4-4FDE-879C-C194ACF1A222}" srcOrd="5" destOrd="0" presId="urn:microsoft.com/office/officeart/2005/8/layout/vList2"/>
    <dgm:cxn modelId="{61866F86-04E6-40CF-BB80-9827B781DFB9}" type="presParOf" srcId="{C36DE883-3169-4172-AF46-3B4E26D64C91}" destId="{32D4590A-7BAE-4A1E-B7D2-82DB74E07B68}" srcOrd="6" destOrd="0" presId="urn:microsoft.com/office/officeart/2005/8/layout/vList2"/>
    <dgm:cxn modelId="{3F328213-1E0E-4C6A-A455-D2EB3357CB08}" type="presParOf" srcId="{C36DE883-3169-4172-AF46-3B4E26D64C91}" destId="{9DC82154-B52C-4C55-B33A-086CBFB4141E}"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A4F3E0-FBBC-43EE-8755-CD2D2B282A55}" type="doc">
      <dgm:prSet loTypeId="urn:microsoft.com/office/officeart/2005/8/layout/hierarchy2" loCatId="hierarchy" qsTypeId="urn:microsoft.com/office/officeart/2005/8/quickstyle/simple2" qsCatId="simple" csTypeId="urn:microsoft.com/office/officeart/2005/8/colors/accent6_4" csCatId="accent6" phldr="1"/>
      <dgm:spPr/>
      <dgm:t>
        <a:bodyPr/>
        <a:lstStyle/>
        <a:p>
          <a:endParaRPr lang="en-US"/>
        </a:p>
      </dgm:t>
    </dgm:pt>
    <dgm:pt modelId="{6B0DE3EC-E73B-45E4-A994-5ECCEE2A6383}">
      <dgm:prSet phldrT="[Text]"/>
      <dgm:spPr/>
      <dgm:t>
        <a:bodyPr/>
        <a:lstStyle/>
        <a:p>
          <a:r>
            <a:rPr lang="en-US" dirty="0" smtClean="0"/>
            <a:t>Mass casualty triage</a:t>
          </a:r>
          <a:endParaRPr lang="en-US" dirty="0"/>
        </a:p>
      </dgm:t>
    </dgm:pt>
    <dgm:pt modelId="{E8128F47-77CD-4BB2-8260-0BDF7CF3A3BE}" type="parTrans" cxnId="{09A3542B-F3F3-470F-AEBC-80CC5FA093A4}">
      <dgm:prSet/>
      <dgm:spPr/>
      <dgm:t>
        <a:bodyPr/>
        <a:lstStyle/>
        <a:p>
          <a:endParaRPr lang="en-US"/>
        </a:p>
      </dgm:t>
    </dgm:pt>
    <dgm:pt modelId="{F104B5EA-71D5-4887-ACFB-0C214429E0DA}" type="sibTrans" cxnId="{09A3542B-F3F3-470F-AEBC-80CC5FA093A4}">
      <dgm:prSet/>
      <dgm:spPr/>
      <dgm:t>
        <a:bodyPr/>
        <a:lstStyle/>
        <a:p>
          <a:endParaRPr lang="en-US"/>
        </a:p>
      </dgm:t>
    </dgm:pt>
    <dgm:pt modelId="{6C60468D-B876-44AF-A43E-C6E84247D3AB}">
      <dgm:prSet phldrT="[Text]"/>
      <dgm:spPr/>
      <dgm:t>
        <a:bodyPr/>
        <a:lstStyle/>
        <a:p>
          <a:r>
            <a:rPr lang="en-US" dirty="0" smtClean="0"/>
            <a:t>Providing emergency care </a:t>
          </a:r>
          <a:endParaRPr lang="en-US" dirty="0"/>
        </a:p>
      </dgm:t>
    </dgm:pt>
    <dgm:pt modelId="{3AEE495B-07BA-4E5F-8F2A-482ED74AEFC8}" type="parTrans" cxnId="{EDFC514D-F2B5-4000-A69A-45FB12114466}">
      <dgm:prSet/>
      <dgm:spPr/>
      <dgm:t>
        <a:bodyPr/>
        <a:lstStyle/>
        <a:p>
          <a:endParaRPr lang="en-US" dirty="0"/>
        </a:p>
      </dgm:t>
    </dgm:pt>
    <dgm:pt modelId="{5E6C76EF-36FE-47B6-9AAA-B645F1DCC3A8}" type="sibTrans" cxnId="{EDFC514D-F2B5-4000-A69A-45FB12114466}">
      <dgm:prSet/>
      <dgm:spPr/>
      <dgm:t>
        <a:bodyPr/>
        <a:lstStyle/>
        <a:p>
          <a:endParaRPr lang="en-US"/>
        </a:p>
      </dgm:t>
    </dgm:pt>
    <dgm:pt modelId="{5D5E9A64-A76F-4F55-88B3-7C7006881F00}">
      <dgm:prSet phldrT="[Text]"/>
      <dgm:spPr/>
      <dgm:t>
        <a:bodyPr/>
        <a:lstStyle/>
        <a:p>
          <a:r>
            <a:rPr lang="en-US" dirty="0" smtClean="0"/>
            <a:t>Decontamination</a:t>
          </a:r>
          <a:endParaRPr lang="en-US" dirty="0"/>
        </a:p>
      </dgm:t>
    </dgm:pt>
    <dgm:pt modelId="{EA82A179-EEB5-4FFC-BD0E-A330132A0F9B}" type="parTrans" cxnId="{7B66C1CA-63A1-47E6-8418-53658A9531A3}">
      <dgm:prSet/>
      <dgm:spPr/>
      <dgm:t>
        <a:bodyPr/>
        <a:lstStyle/>
        <a:p>
          <a:endParaRPr lang="en-US" dirty="0"/>
        </a:p>
      </dgm:t>
    </dgm:pt>
    <dgm:pt modelId="{3C0D11DA-E94B-4E67-BB86-C821F66A730D}" type="sibTrans" cxnId="{7B66C1CA-63A1-47E6-8418-53658A9531A3}">
      <dgm:prSet/>
      <dgm:spPr/>
      <dgm:t>
        <a:bodyPr/>
        <a:lstStyle/>
        <a:p>
          <a:endParaRPr lang="en-US"/>
        </a:p>
      </dgm:t>
    </dgm:pt>
    <dgm:pt modelId="{85150CAE-CDA8-49B6-BA98-DB15669127FE}">
      <dgm:prSet/>
      <dgm:spPr/>
      <dgm:t>
        <a:bodyPr/>
        <a:lstStyle/>
        <a:p>
          <a:r>
            <a:rPr lang="en-US" dirty="0" smtClean="0"/>
            <a:t>Evacuation</a:t>
          </a:r>
          <a:endParaRPr lang="en-US" dirty="0"/>
        </a:p>
      </dgm:t>
    </dgm:pt>
    <dgm:pt modelId="{0DCD90DF-1244-4C68-96F3-2D6F13CF87BD}" type="parTrans" cxnId="{84C07768-EFEB-414B-A53C-A8E2453DA003}">
      <dgm:prSet/>
      <dgm:spPr/>
      <dgm:t>
        <a:bodyPr/>
        <a:lstStyle/>
        <a:p>
          <a:endParaRPr lang="en-US" dirty="0"/>
        </a:p>
      </dgm:t>
    </dgm:pt>
    <dgm:pt modelId="{5D1F7631-F2C1-4475-8AEE-48151D77CE10}" type="sibTrans" cxnId="{84C07768-EFEB-414B-A53C-A8E2453DA003}">
      <dgm:prSet/>
      <dgm:spPr/>
      <dgm:t>
        <a:bodyPr/>
        <a:lstStyle/>
        <a:p>
          <a:endParaRPr lang="en-US"/>
        </a:p>
      </dgm:t>
    </dgm:pt>
    <dgm:pt modelId="{3EABB1AE-9170-4271-AE4F-9B7AC9088C89}" type="pres">
      <dgm:prSet presAssocID="{79A4F3E0-FBBC-43EE-8755-CD2D2B282A55}" presName="diagram" presStyleCnt="0">
        <dgm:presLayoutVars>
          <dgm:chPref val="1"/>
          <dgm:dir/>
          <dgm:animOne val="branch"/>
          <dgm:animLvl val="lvl"/>
          <dgm:resizeHandles val="exact"/>
        </dgm:presLayoutVars>
      </dgm:prSet>
      <dgm:spPr/>
      <dgm:t>
        <a:bodyPr/>
        <a:lstStyle/>
        <a:p>
          <a:endParaRPr lang="en-US"/>
        </a:p>
      </dgm:t>
    </dgm:pt>
    <dgm:pt modelId="{A9036DDB-6D45-44C8-B382-29665AFCE2E3}" type="pres">
      <dgm:prSet presAssocID="{6B0DE3EC-E73B-45E4-A994-5ECCEE2A6383}" presName="root1" presStyleCnt="0"/>
      <dgm:spPr/>
    </dgm:pt>
    <dgm:pt modelId="{52814318-E20F-4935-9FBA-C0439E4B023C}" type="pres">
      <dgm:prSet presAssocID="{6B0DE3EC-E73B-45E4-A994-5ECCEE2A6383}" presName="LevelOneTextNode" presStyleLbl="node0" presStyleIdx="0" presStyleCnt="1">
        <dgm:presLayoutVars>
          <dgm:chPref val="3"/>
        </dgm:presLayoutVars>
      </dgm:prSet>
      <dgm:spPr>
        <a:prstGeom prst="rect">
          <a:avLst/>
        </a:prstGeom>
      </dgm:spPr>
      <dgm:t>
        <a:bodyPr/>
        <a:lstStyle/>
        <a:p>
          <a:endParaRPr lang="en-US"/>
        </a:p>
      </dgm:t>
    </dgm:pt>
    <dgm:pt modelId="{B3C4064A-21C3-43C9-9968-F239F35AE728}" type="pres">
      <dgm:prSet presAssocID="{6B0DE3EC-E73B-45E4-A994-5ECCEE2A6383}" presName="level2hierChild" presStyleCnt="0"/>
      <dgm:spPr/>
    </dgm:pt>
    <dgm:pt modelId="{3E9D3781-02C9-4B51-8228-0D493441F62D}" type="pres">
      <dgm:prSet presAssocID="{3AEE495B-07BA-4E5F-8F2A-482ED74AEFC8}" presName="conn2-1" presStyleLbl="parChTrans1D2" presStyleIdx="0" presStyleCnt="1"/>
      <dgm:spPr/>
      <dgm:t>
        <a:bodyPr/>
        <a:lstStyle/>
        <a:p>
          <a:endParaRPr lang="en-US"/>
        </a:p>
      </dgm:t>
    </dgm:pt>
    <dgm:pt modelId="{E601396D-FFF8-464A-81AE-288CA04EE8B5}" type="pres">
      <dgm:prSet presAssocID="{3AEE495B-07BA-4E5F-8F2A-482ED74AEFC8}" presName="connTx" presStyleLbl="parChTrans1D2" presStyleIdx="0" presStyleCnt="1"/>
      <dgm:spPr/>
      <dgm:t>
        <a:bodyPr/>
        <a:lstStyle/>
        <a:p>
          <a:endParaRPr lang="en-US"/>
        </a:p>
      </dgm:t>
    </dgm:pt>
    <dgm:pt modelId="{61355A74-2526-48CE-8E96-B67C1985D612}" type="pres">
      <dgm:prSet presAssocID="{6C60468D-B876-44AF-A43E-C6E84247D3AB}" presName="root2" presStyleCnt="0"/>
      <dgm:spPr/>
    </dgm:pt>
    <dgm:pt modelId="{82F3363B-67AE-4137-BB79-044CEEFE71C7}" type="pres">
      <dgm:prSet presAssocID="{6C60468D-B876-44AF-A43E-C6E84247D3AB}" presName="LevelTwoTextNode" presStyleLbl="node2" presStyleIdx="0" presStyleCnt="1">
        <dgm:presLayoutVars>
          <dgm:chPref val="3"/>
        </dgm:presLayoutVars>
      </dgm:prSet>
      <dgm:spPr>
        <a:prstGeom prst="rect">
          <a:avLst/>
        </a:prstGeom>
      </dgm:spPr>
      <dgm:t>
        <a:bodyPr/>
        <a:lstStyle/>
        <a:p>
          <a:endParaRPr lang="en-US"/>
        </a:p>
      </dgm:t>
    </dgm:pt>
    <dgm:pt modelId="{A7C3F6AC-9FE6-4C6F-A682-79767D9BC1BD}" type="pres">
      <dgm:prSet presAssocID="{6C60468D-B876-44AF-A43E-C6E84247D3AB}" presName="level3hierChild" presStyleCnt="0"/>
      <dgm:spPr/>
    </dgm:pt>
    <dgm:pt modelId="{08CD9065-6043-4AC1-8013-2CD20C707A73}" type="pres">
      <dgm:prSet presAssocID="{EA82A179-EEB5-4FFC-BD0E-A330132A0F9B}" presName="conn2-1" presStyleLbl="parChTrans1D3" presStyleIdx="0" presStyleCnt="2"/>
      <dgm:spPr/>
      <dgm:t>
        <a:bodyPr/>
        <a:lstStyle/>
        <a:p>
          <a:endParaRPr lang="en-US"/>
        </a:p>
      </dgm:t>
    </dgm:pt>
    <dgm:pt modelId="{EF0AC75A-6ED0-4C0A-8196-7E619B7C5379}" type="pres">
      <dgm:prSet presAssocID="{EA82A179-EEB5-4FFC-BD0E-A330132A0F9B}" presName="connTx" presStyleLbl="parChTrans1D3" presStyleIdx="0" presStyleCnt="2"/>
      <dgm:spPr/>
      <dgm:t>
        <a:bodyPr/>
        <a:lstStyle/>
        <a:p>
          <a:endParaRPr lang="en-US"/>
        </a:p>
      </dgm:t>
    </dgm:pt>
    <dgm:pt modelId="{EA89F277-270C-4C5F-B710-992A697314AE}" type="pres">
      <dgm:prSet presAssocID="{5D5E9A64-A76F-4F55-88B3-7C7006881F00}" presName="root2" presStyleCnt="0"/>
      <dgm:spPr/>
    </dgm:pt>
    <dgm:pt modelId="{DF320E5C-C098-4601-A352-DB4E6BF5BA67}" type="pres">
      <dgm:prSet presAssocID="{5D5E9A64-A76F-4F55-88B3-7C7006881F00}" presName="LevelTwoTextNode" presStyleLbl="node3" presStyleIdx="0" presStyleCnt="2">
        <dgm:presLayoutVars>
          <dgm:chPref val="3"/>
        </dgm:presLayoutVars>
      </dgm:prSet>
      <dgm:spPr>
        <a:prstGeom prst="rect">
          <a:avLst/>
        </a:prstGeom>
      </dgm:spPr>
      <dgm:t>
        <a:bodyPr/>
        <a:lstStyle/>
        <a:p>
          <a:endParaRPr lang="en-US"/>
        </a:p>
      </dgm:t>
    </dgm:pt>
    <dgm:pt modelId="{C024A4D6-DE3B-496F-B808-592CD85FE492}" type="pres">
      <dgm:prSet presAssocID="{5D5E9A64-A76F-4F55-88B3-7C7006881F00}" presName="level3hierChild" presStyleCnt="0"/>
      <dgm:spPr/>
    </dgm:pt>
    <dgm:pt modelId="{A16B4AD9-36D1-4CB8-9F9C-9AD931537249}" type="pres">
      <dgm:prSet presAssocID="{0DCD90DF-1244-4C68-96F3-2D6F13CF87BD}" presName="conn2-1" presStyleLbl="parChTrans1D3" presStyleIdx="1" presStyleCnt="2"/>
      <dgm:spPr/>
      <dgm:t>
        <a:bodyPr/>
        <a:lstStyle/>
        <a:p>
          <a:endParaRPr lang="en-US"/>
        </a:p>
      </dgm:t>
    </dgm:pt>
    <dgm:pt modelId="{02E09BEB-9266-4C24-B8C2-CAA764473E68}" type="pres">
      <dgm:prSet presAssocID="{0DCD90DF-1244-4C68-96F3-2D6F13CF87BD}" presName="connTx" presStyleLbl="parChTrans1D3" presStyleIdx="1" presStyleCnt="2"/>
      <dgm:spPr/>
      <dgm:t>
        <a:bodyPr/>
        <a:lstStyle/>
        <a:p>
          <a:endParaRPr lang="en-US"/>
        </a:p>
      </dgm:t>
    </dgm:pt>
    <dgm:pt modelId="{EF3EC9D1-EA57-4C60-8A85-30A642B8ABD3}" type="pres">
      <dgm:prSet presAssocID="{85150CAE-CDA8-49B6-BA98-DB15669127FE}" presName="root2" presStyleCnt="0"/>
      <dgm:spPr/>
    </dgm:pt>
    <dgm:pt modelId="{343F6D63-D317-4567-975D-80D7514C6591}" type="pres">
      <dgm:prSet presAssocID="{85150CAE-CDA8-49B6-BA98-DB15669127FE}" presName="LevelTwoTextNode" presStyleLbl="node3" presStyleIdx="1" presStyleCnt="2">
        <dgm:presLayoutVars>
          <dgm:chPref val="3"/>
        </dgm:presLayoutVars>
      </dgm:prSet>
      <dgm:spPr>
        <a:prstGeom prst="rect">
          <a:avLst/>
        </a:prstGeom>
      </dgm:spPr>
      <dgm:t>
        <a:bodyPr/>
        <a:lstStyle/>
        <a:p>
          <a:endParaRPr lang="en-US"/>
        </a:p>
      </dgm:t>
    </dgm:pt>
    <dgm:pt modelId="{78A414D2-1B39-43E1-92EE-9B087A7B3D1E}" type="pres">
      <dgm:prSet presAssocID="{85150CAE-CDA8-49B6-BA98-DB15669127FE}" presName="level3hierChild" presStyleCnt="0"/>
      <dgm:spPr/>
    </dgm:pt>
  </dgm:ptLst>
  <dgm:cxnLst>
    <dgm:cxn modelId="{5D78D5AF-75EB-46BA-808D-619704416867}" type="presOf" srcId="{EA82A179-EEB5-4FFC-BD0E-A330132A0F9B}" destId="{08CD9065-6043-4AC1-8013-2CD20C707A73}" srcOrd="0" destOrd="0" presId="urn:microsoft.com/office/officeart/2005/8/layout/hierarchy2"/>
    <dgm:cxn modelId="{156FE135-C2D6-4538-88AA-291C267F6C88}" type="presOf" srcId="{6C60468D-B876-44AF-A43E-C6E84247D3AB}" destId="{82F3363B-67AE-4137-BB79-044CEEFE71C7}" srcOrd="0" destOrd="0" presId="urn:microsoft.com/office/officeart/2005/8/layout/hierarchy2"/>
    <dgm:cxn modelId="{84C07768-EFEB-414B-A53C-A8E2453DA003}" srcId="{6C60468D-B876-44AF-A43E-C6E84247D3AB}" destId="{85150CAE-CDA8-49B6-BA98-DB15669127FE}" srcOrd="1" destOrd="0" parTransId="{0DCD90DF-1244-4C68-96F3-2D6F13CF87BD}" sibTransId="{5D1F7631-F2C1-4475-8AEE-48151D77CE10}"/>
    <dgm:cxn modelId="{712D0916-01C7-4DB8-A2DF-59EE7E198691}" type="presOf" srcId="{3AEE495B-07BA-4E5F-8F2A-482ED74AEFC8}" destId="{E601396D-FFF8-464A-81AE-288CA04EE8B5}" srcOrd="1" destOrd="0" presId="urn:microsoft.com/office/officeart/2005/8/layout/hierarchy2"/>
    <dgm:cxn modelId="{7B66C1CA-63A1-47E6-8418-53658A9531A3}" srcId="{6C60468D-B876-44AF-A43E-C6E84247D3AB}" destId="{5D5E9A64-A76F-4F55-88B3-7C7006881F00}" srcOrd="0" destOrd="0" parTransId="{EA82A179-EEB5-4FFC-BD0E-A330132A0F9B}" sibTransId="{3C0D11DA-E94B-4E67-BB86-C821F66A730D}"/>
    <dgm:cxn modelId="{5C130F93-64D7-4EF1-B77E-7001A87AD74E}" type="presOf" srcId="{5D5E9A64-A76F-4F55-88B3-7C7006881F00}" destId="{DF320E5C-C098-4601-A352-DB4E6BF5BA67}" srcOrd="0" destOrd="0" presId="urn:microsoft.com/office/officeart/2005/8/layout/hierarchy2"/>
    <dgm:cxn modelId="{EDFC514D-F2B5-4000-A69A-45FB12114466}" srcId="{6B0DE3EC-E73B-45E4-A994-5ECCEE2A6383}" destId="{6C60468D-B876-44AF-A43E-C6E84247D3AB}" srcOrd="0" destOrd="0" parTransId="{3AEE495B-07BA-4E5F-8F2A-482ED74AEFC8}" sibTransId="{5E6C76EF-36FE-47B6-9AAA-B645F1DCC3A8}"/>
    <dgm:cxn modelId="{5DE3E103-2DF1-48C1-BD38-0863368240B7}" type="presOf" srcId="{3AEE495B-07BA-4E5F-8F2A-482ED74AEFC8}" destId="{3E9D3781-02C9-4B51-8228-0D493441F62D}" srcOrd="0" destOrd="0" presId="urn:microsoft.com/office/officeart/2005/8/layout/hierarchy2"/>
    <dgm:cxn modelId="{3D835BFC-266A-4F9D-86A1-D794B04CD8B3}" type="presOf" srcId="{6B0DE3EC-E73B-45E4-A994-5ECCEE2A6383}" destId="{52814318-E20F-4935-9FBA-C0439E4B023C}" srcOrd="0" destOrd="0" presId="urn:microsoft.com/office/officeart/2005/8/layout/hierarchy2"/>
    <dgm:cxn modelId="{24DAAED8-F94E-4B65-AEF7-EAC39F7BFCEF}" type="presOf" srcId="{85150CAE-CDA8-49B6-BA98-DB15669127FE}" destId="{343F6D63-D317-4567-975D-80D7514C6591}" srcOrd="0" destOrd="0" presId="urn:microsoft.com/office/officeart/2005/8/layout/hierarchy2"/>
    <dgm:cxn modelId="{09A3542B-F3F3-470F-AEBC-80CC5FA093A4}" srcId="{79A4F3E0-FBBC-43EE-8755-CD2D2B282A55}" destId="{6B0DE3EC-E73B-45E4-A994-5ECCEE2A6383}" srcOrd="0" destOrd="0" parTransId="{E8128F47-77CD-4BB2-8260-0BDF7CF3A3BE}" sibTransId="{F104B5EA-71D5-4887-ACFB-0C214429E0DA}"/>
    <dgm:cxn modelId="{F78C8142-7292-48FD-AFBB-06250DAA7A7D}" type="presOf" srcId="{EA82A179-EEB5-4FFC-BD0E-A330132A0F9B}" destId="{EF0AC75A-6ED0-4C0A-8196-7E619B7C5379}" srcOrd="1" destOrd="0" presId="urn:microsoft.com/office/officeart/2005/8/layout/hierarchy2"/>
    <dgm:cxn modelId="{CFA2C83A-31BB-4860-87FA-E27A6B45F8C2}" type="presOf" srcId="{0DCD90DF-1244-4C68-96F3-2D6F13CF87BD}" destId="{A16B4AD9-36D1-4CB8-9F9C-9AD931537249}" srcOrd="0" destOrd="0" presId="urn:microsoft.com/office/officeart/2005/8/layout/hierarchy2"/>
    <dgm:cxn modelId="{2F521F11-A604-409F-817F-EFBE5423912F}" type="presOf" srcId="{79A4F3E0-FBBC-43EE-8755-CD2D2B282A55}" destId="{3EABB1AE-9170-4271-AE4F-9B7AC9088C89}" srcOrd="0" destOrd="0" presId="urn:microsoft.com/office/officeart/2005/8/layout/hierarchy2"/>
    <dgm:cxn modelId="{7C5DEF11-7BAC-490E-9EA2-999CC8A2F8CC}" type="presOf" srcId="{0DCD90DF-1244-4C68-96F3-2D6F13CF87BD}" destId="{02E09BEB-9266-4C24-B8C2-CAA764473E68}" srcOrd="1" destOrd="0" presId="urn:microsoft.com/office/officeart/2005/8/layout/hierarchy2"/>
    <dgm:cxn modelId="{FF48EF4E-8CD4-49C2-B00A-5C3F6B22804B}" type="presParOf" srcId="{3EABB1AE-9170-4271-AE4F-9B7AC9088C89}" destId="{A9036DDB-6D45-44C8-B382-29665AFCE2E3}" srcOrd="0" destOrd="0" presId="urn:microsoft.com/office/officeart/2005/8/layout/hierarchy2"/>
    <dgm:cxn modelId="{B85A3FAF-D04C-4E74-9240-22FAC2A1CA87}" type="presParOf" srcId="{A9036DDB-6D45-44C8-B382-29665AFCE2E3}" destId="{52814318-E20F-4935-9FBA-C0439E4B023C}" srcOrd="0" destOrd="0" presId="urn:microsoft.com/office/officeart/2005/8/layout/hierarchy2"/>
    <dgm:cxn modelId="{F5F53EE6-F367-4F9A-9591-0039BDAC32DB}" type="presParOf" srcId="{A9036DDB-6D45-44C8-B382-29665AFCE2E3}" destId="{B3C4064A-21C3-43C9-9968-F239F35AE728}" srcOrd="1" destOrd="0" presId="urn:microsoft.com/office/officeart/2005/8/layout/hierarchy2"/>
    <dgm:cxn modelId="{A2FCCF97-9842-4CC2-AB34-6CE581FAF0CD}" type="presParOf" srcId="{B3C4064A-21C3-43C9-9968-F239F35AE728}" destId="{3E9D3781-02C9-4B51-8228-0D493441F62D}" srcOrd="0" destOrd="0" presId="urn:microsoft.com/office/officeart/2005/8/layout/hierarchy2"/>
    <dgm:cxn modelId="{71390D8B-F5C1-49C4-B9D3-4562EDC90191}" type="presParOf" srcId="{3E9D3781-02C9-4B51-8228-0D493441F62D}" destId="{E601396D-FFF8-464A-81AE-288CA04EE8B5}" srcOrd="0" destOrd="0" presId="urn:microsoft.com/office/officeart/2005/8/layout/hierarchy2"/>
    <dgm:cxn modelId="{9E87A04D-A894-4C3D-945B-97830CE8EAE7}" type="presParOf" srcId="{B3C4064A-21C3-43C9-9968-F239F35AE728}" destId="{61355A74-2526-48CE-8E96-B67C1985D612}" srcOrd="1" destOrd="0" presId="urn:microsoft.com/office/officeart/2005/8/layout/hierarchy2"/>
    <dgm:cxn modelId="{EAC9A061-58FA-416B-8D6B-EE80312DAEBB}" type="presParOf" srcId="{61355A74-2526-48CE-8E96-B67C1985D612}" destId="{82F3363B-67AE-4137-BB79-044CEEFE71C7}" srcOrd="0" destOrd="0" presId="urn:microsoft.com/office/officeart/2005/8/layout/hierarchy2"/>
    <dgm:cxn modelId="{B9F039AD-53D7-4BEC-827D-C949BF193274}" type="presParOf" srcId="{61355A74-2526-48CE-8E96-B67C1985D612}" destId="{A7C3F6AC-9FE6-4C6F-A682-79767D9BC1BD}" srcOrd="1" destOrd="0" presId="urn:microsoft.com/office/officeart/2005/8/layout/hierarchy2"/>
    <dgm:cxn modelId="{FA725D37-7B52-4F54-BB60-F1CCEF37ED10}" type="presParOf" srcId="{A7C3F6AC-9FE6-4C6F-A682-79767D9BC1BD}" destId="{08CD9065-6043-4AC1-8013-2CD20C707A73}" srcOrd="0" destOrd="0" presId="urn:microsoft.com/office/officeart/2005/8/layout/hierarchy2"/>
    <dgm:cxn modelId="{C1970CD5-5257-4264-8C4C-8947B36B8EB6}" type="presParOf" srcId="{08CD9065-6043-4AC1-8013-2CD20C707A73}" destId="{EF0AC75A-6ED0-4C0A-8196-7E619B7C5379}" srcOrd="0" destOrd="0" presId="urn:microsoft.com/office/officeart/2005/8/layout/hierarchy2"/>
    <dgm:cxn modelId="{3AF49851-FC68-433A-894F-45F310A50A3A}" type="presParOf" srcId="{A7C3F6AC-9FE6-4C6F-A682-79767D9BC1BD}" destId="{EA89F277-270C-4C5F-B710-992A697314AE}" srcOrd="1" destOrd="0" presId="urn:microsoft.com/office/officeart/2005/8/layout/hierarchy2"/>
    <dgm:cxn modelId="{EDE56F87-9AB7-4F47-BEEE-49466B1DF9C3}" type="presParOf" srcId="{EA89F277-270C-4C5F-B710-992A697314AE}" destId="{DF320E5C-C098-4601-A352-DB4E6BF5BA67}" srcOrd="0" destOrd="0" presId="urn:microsoft.com/office/officeart/2005/8/layout/hierarchy2"/>
    <dgm:cxn modelId="{7CF09B5F-4E77-4F6E-B57B-03A9AD852228}" type="presParOf" srcId="{EA89F277-270C-4C5F-B710-992A697314AE}" destId="{C024A4D6-DE3B-496F-B808-592CD85FE492}" srcOrd="1" destOrd="0" presId="urn:microsoft.com/office/officeart/2005/8/layout/hierarchy2"/>
    <dgm:cxn modelId="{75BA7BF5-07A9-4740-A33F-EA576DDCBB8D}" type="presParOf" srcId="{A7C3F6AC-9FE6-4C6F-A682-79767D9BC1BD}" destId="{A16B4AD9-36D1-4CB8-9F9C-9AD931537249}" srcOrd="2" destOrd="0" presId="urn:microsoft.com/office/officeart/2005/8/layout/hierarchy2"/>
    <dgm:cxn modelId="{83A048AD-AB87-4BD0-A9C3-A238B967E07C}" type="presParOf" srcId="{A16B4AD9-36D1-4CB8-9F9C-9AD931537249}" destId="{02E09BEB-9266-4C24-B8C2-CAA764473E68}" srcOrd="0" destOrd="0" presId="urn:microsoft.com/office/officeart/2005/8/layout/hierarchy2"/>
    <dgm:cxn modelId="{EFCD1431-562F-4FE9-A9A7-CB1B382E9506}" type="presParOf" srcId="{A7C3F6AC-9FE6-4C6F-A682-79767D9BC1BD}" destId="{EF3EC9D1-EA57-4C60-8A85-30A642B8ABD3}" srcOrd="3" destOrd="0" presId="urn:microsoft.com/office/officeart/2005/8/layout/hierarchy2"/>
    <dgm:cxn modelId="{9250DE01-5F98-4332-B705-715CF8B220E5}" type="presParOf" srcId="{EF3EC9D1-EA57-4C60-8A85-30A642B8ABD3}" destId="{343F6D63-D317-4567-975D-80D7514C6591}" srcOrd="0" destOrd="0" presId="urn:microsoft.com/office/officeart/2005/8/layout/hierarchy2"/>
    <dgm:cxn modelId="{9CFC36C8-2DBE-4BD4-B52C-E6BD29E8CAD0}" type="presParOf" srcId="{EF3EC9D1-EA57-4C60-8A85-30A642B8ABD3}" destId="{78A414D2-1B39-43E1-92EE-9B087A7B3D1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085EC8-B9D5-4168-84F0-A0F7231F03BD}" type="doc">
      <dgm:prSet loTypeId="urn:microsoft.com/office/officeart/2005/8/layout/lProcess2" loCatId="list" qsTypeId="urn:microsoft.com/office/officeart/2005/8/quickstyle/simple1#10" qsCatId="simple" csTypeId="urn:microsoft.com/office/officeart/2005/8/colors/accent6_4" csCatId="accent6" phldr="1"/>
      <dgm:spPr/>
      <dgm:t>
        <a:bodyPr/>
        <a:lstStyle/>
        <a:p>
          <a:endParaRPr lang="en-US"/>
        </a:p>
      </dgm:t>
    </dgm:pt>
    <dgm:pt modelId="{6A7BCB71-899B-4E8E-845B-BDF86351B024}">
      <dgm:prSet phldrT="[Text]" custT="1"/>
      <dgm:spPr/>
      <dgm:t>
        <a:bodyPr/>
        <a:lstStyle/>
        <a:p>
          <a:r>
            <a:rPr lang="en-US" sz="2400" dirty="0" smtClean="0"/>
            <a:t>Trauma care </a:t>
          </a:r>
          <a:endParaRPr lang="en-US" sz="2400" dirty="0"/>
        </a:p>
      </dgm:t>
    </dgm:pt>
    <dgm:pt modelId="{EB972D74-8B95-4E0C-9931-0507DDBC32F8}" type="parTrans" cxnId="{96D2B8E5-64A1-4296-B82F-DF8AB6C5598B}">
      <dgm:prSet/>
      <dgm:spPr/>
      <dgm:t>
        <a:bodyPr/>
        <a:lstStyle/>
        <a:p>
          <a:endParaRPr lang="en-US"/>
        </a:p>
      </dgm:t>
    </dgm:pt>
    <dgm:pt modelId="{197DC774-BE3F-4AFD-B4DD-51059376CA12}" type="sibTrans" cxnId="{96D2B8E5-64A1-4296-B82F-DF8AB6C5598B}">
      <dgm:prSet/>
      <dgm:spPr/>
      <dgm:t>
        <a:bodyPr/>
        <a:lstStyle/>
        <a:p>
          <a:endParaRPr lang="en-US"/>
        </a:p>
      </dgm:t>
    </dgm:pt>
    <dgm:pt modelId="{B5955504-EC8F-4B71-8781-FEB33145528F}">
      <dgm:prSet phldrT="[Text]"/>
      <dgm:spPr/>
      <dgm:t>
        <a:bodyPr/>
        <a:lstStyle/>
        <a:p>
          <a:r>
            <a:rPr lang="en-US" dirty="0" smtClean="0"/>
            <a:t>ATLS®</a:t>
          </a:r>
          <a:endParaRPr lang="en-US" dirty="0"/>
        </a:p>
      </dgm:t>
    </dgm:pt>
    <dgm:pt modelId="{1F91877D-A5D9-47B4-83D0-6ED4CCDC5221}" type="parTrans" cxnId="{127D3AEF-FB68-4F3E-BD23-436069244220}">
      <dgm:prSet/>
      <dgm:spPr/>
      <dgm:t>
        <a:bodyPr/>
        <a:lstStyle/>
        <a:p>
          <a:endParaRPr lang="en-US"/>
        </a:p>
      </dgm:t>
    </dgm:pt>
    <dgm:pt modelId="{397325E5-A7A9-4FA2-8027-33111B3DC015}" type="sibTrans" cxnId="{127D3AEF-FB68-4F3E-BD23-436069244220}">
      <dgm:prSet/>
      <dgm:spPr/>
      <dgm:t>
        <a:bodyPr/>
        <a:lstStyle/>
        <a:p>
          <a:endParaRPr lang="en-US"/>
        </a:p>
      </dgm:t>
    </dgm:pt>
    <dgm:pt modelId="{2F6A7141-7C97-4D67-ABC4-00903021DB46}">
      <dgm:prSet phldrT="[Text]"/>
      <dgm:spPr/>
      <dgm:t>
        <a:bodyPr/>
        <a:lstStyle/>
        <a:p>
          <a:r>
            <a:rPr lang="en-US" dirty="0" smtClean="0"/>
            <a:t>Contaminated materials</a:t>
          </a:r>
          <a:endParaRPr lang="en-US" dirty="0"/>
        </a:p>
      </dgm:t>
    </dgm:pt>
    <dgm:pt modelId="{BED62E8B-BCD0-4279-8ADC-F1BA44309ED2}" type="parTrans" cxnId="{8EFEE538-E2A0-4D9D-AEA6-ED4697100267}">
      <dgm:prSet/>
      <dgm:spPr/>
      <dgm:t>
        <a:bodyPr/>
        <a:lstStyle/>
        <a:p>
          <a:endParaRPr lang="en-US"/>
        </a:p>
      </dgm:t>
    </dgm:pt>
    <dgm:pt modelId="{90403216-E484-43EA-8E60-F9E3DD5063B7}" type="sibTrans" cxnId="{8EFEE538-E2A0-4D9D-AEA6-ED4697100267}">
      <dgm:prSet/>
      <dgm:spPr/>
      <dgm:t>
        <a:bodyPr/>
        <a:lstStyle/>
        <a:p>
          <a:endParaRPr lang="en-US"/>
        </a:p>
      </dgm:t>
    </dgm:pt>
    <dgm:pt modelId="{CDA261A0-D199-4F9F-BCEF-635832160A56}">
      <dgm:prSet phldrT="[Text]" custT="1"/>
      <dgm:spPr/>
      <dgm:t>
        <a:bodyPr/>
        <a:lstStyle/>
        <a:p>
          <a:r>
            <a:rPr lang="en-US" sz="2400" dirty="0" smtClean="0"/>
            <a:t>Therapeutic Interventions</a:t>
          </a:r>
          <a:endParaRPr lang="en-US" sz="2400" dirty="0"/>
        </a:p>
      </dgm:t>
    </dgm:pt>
    <dgm:pt modelId="{F8B404BF-070D-48B4-BB1C-B807BB0E722F}" type="parTrans" cxnId="{206155F8-D268-43CD-BC93-40E72A73854A}">
      <dgm:prSet/>
      <dgm:spPr/>
      <dgm:t>
        <a:bodyPr/>
        <a:lstStyle/>
        <a:p>
          <a:endParaRPr lang="en-US"/>
        </a:p>
      </dgm:t>
    </dgm:pt>
    <dgm:pt modelId="{BDA6F5A5-D04C-4D87-8BE5-6FC6595B59D7}" type="sibTrans" cxnId="{206155F8-D268-43CD-BC93-40E72A73854A}">
      <dgm:prSet/>
      <dgm:spPr/>
      <dgm:t>
        <a:bodyPr/>
        <a:lstStyle/>
        <a:p>
          <a:endParaRPr lang="en-US"/>
        </a:p>
      </dgm:t>
    </dgm:pt>
    <dgm:pt modelId="{B30DEFD9-A179-4183-9D2E-78CC297DF52E}">
      <dgm:prSet phldrT="[Text]"/>
      <dgm:spPr/>
      <dgm:t>
        <a:bodyPr/>
        <a:lstStyle/>
        <a:p>
          <a:r>
            <a:rPr lang="en-US" dirty="0" smtClean="0"/>
            <a:t>Stopping further exposure</a:t>
          </a:r>
          <a:endParaRPr lang="en-US" dirty="0"/>
        </a:p>
      </dgm:t>
    </dgm:pt>
    <dgm:pt modelId="{E6542E92-0662-4981-A024-8089CE94163C}" type="parTrans" cxnId="{A1E439C4-CE35-487C-B181-9C3C39BF964C}">
      <dgm:prSet/>
      <dgm:spPr/>
      <dgm:t>
        <a:bodyPr/>
        <a:lstStyle/>
        <a:p>
          <a:endParaRPr lang="en-US"/>
        </a:p>
      </dgm:t>
    </dgm:pt>
    <dgm:pt modelId="{A0662D3D-E477-4E97-BA7E-BEC29A43BB15}" type="sibTrans" cxnId="{A1E439C4-CE35-487C-B181-9C3C39BF964C}">
      <dgm:prSet/>
      <dgm:spPr/>
      <dgm:t>
        <a:bodyPr/>
        <a:lstStyle/>
        <a:p>
          <a:endParaRPr lang="en-US"/>
        </a:p>
      </dgm:t>
    </dgm:pt>
    <dgm:pt modelId="{A3E42440-9A6E-4E54-BA8B-E538C9BFFC09}">
      <dgm:prSet phldrT="[Text]"/>
      <dgm:spPr/>
      <dgm:t>
        <a:bodyPr/>
        <a:lstStyle/>
        <a:p>
          <a:r>
            <a:rPr lang="en-US" dirty="0" smtClean="0"/>
            <a:t>Find other treatable conditions</a:t>
          </a:r>
          <a:endParaRPr lang="en-US" dirty="0"/>
        </a:p>
      </dgm:t>
    </dgm:pt>
    <dgm:pt modelId="{869AA6B8-AFD0-4250-BF5A-E5FA4F4E42AB}" type="parTrans" cxnId="{372548DF-996D-460D-8D08-6279D3990AC4}">
      <dgm:prSet/>
      <dgm:spPr/>
      <dgm:t>
        <a:bodyPr/>
        <a:lstStyle/>
        <a:p>
          <a:endParaRPr lang="en-US"/>
        </a:p>
      </dgm:t>
    </dgm:pt>
    <dgm:pt modelId="{3E00F710-55B3-4C1D-9209-73140E8A47BE}" type="sibTrans" cxnId="{372548DF-996D-460D-8D08-6279D3990AC4}">
      <dgm:prSet/>
      <dgm:spPr/>
      <dgm:t>
        <a:bodyPr/>
        <a:lstStyle/>
        <a:p>
          <a:endParaRPr lang="en-US"/>
        </a:p>
      </dgm:t>
    </dgm:pt>
    <dgm:pt modelId="{7A2CDBC8-6960-4ED3-9957-D06A7CFF3484}">
      <dgm:prSet phldrT="[Text]" custT="1"/>
      <dgm:spPr/>
      <dgm:t>
        <a:bodyPr/>
        <a:lstStyle/>
        <a:p>
          <a:r>
            <a:rPr lang="en-US" sz="2400" dirty="0" smtClean="0"/>
            <a:t>Altered Care Environment</a:t>
          </a:r>
          <a:endParaRPr lang="en-US" sz="2400" dirty="0"/>
        </a:p>
      </dgm:t>
    </dgm:pt>
    <dgm:pt modelId="{5CA05F68-FACD-4362-A2EC-73BCB1388587}" type="parTrans" cxnId="{E8BF8666-FE4A-44FB-8916-7706F040B7BA}">
      <dgm:prSet/>
      <dgm:spPr/>
      <dgm:t>
        <a:bodyPr/>
        <a:lstStyle/>
        <a:p>
          <a:endParaRPr lang="en-US"/>
        </a:p>
      </dgm:t>
    </dgm:pt>
    <dgm:pt modelId="{2C20AC4F-28F3-422D-8ED9-C516527FE114}" type="sibTrans" cxnId="{E8BF8666-FE4A-44FB-8916-7706F040B7BA}">
      <dgm:prSet/>
      <dgm:spPr/>
      <dgm:t>
        <a:bodyPr/>
        <a:lstStyle/>
        <a:p>
          <a:endParaRPr lang="en-US"/>
        </a:p>
      </dgm:t>
    </dgm:pt>
    <dgm:pt modelId="{2117BC8C-D3CD-4C48-9EA7-857F0C1F482F}">
      <dgm:prSet phldrT="[Text]"/>
      <dgm:spPr/>
      <dgm:t>
        <a:bodyPr/>
        <a:lstStyle/>
        <a:p>
          <a:r>
            <a:rPr lang="en-US" dirty="0" smtClean="0"/>
            <a:t>Ratio of medical providers to patients</a:t>
          </a:r>
          <a:endParaRPr lang="en-US" dirty="0"/>
        </a:p>
      </dgm:t>
    </dgm:pt>
    <dgm:pt modelId="{CFCF58F4-73BA-4997-8F27-4B1C2A9168E4}" type="parTrans" cxnId="{E8F1FF46-57F8-4872-A857-39A0C95BD574}">
      <dgm:prSet/>
      <dgm:spPr/>
      <dgm:t>
        <a:bodyPr/>
        <a:lstStyle/>
        <a:p>
          <a:endParaRPr lang="en-US"/>
        </a:p>
      </dgm:t>
    </dgm:pt>
    <dgm:pt modelId="{D0821AC7-F9A9-43C5-95DF-FF2C1A702D2A}" type="sibTrans" cxnId="{E8F1FF46-57F8-4872-A857-39A0C95BD574}">
      <dgm:prSet/>
      <dgm:spPr/>
      <dgm:t>
        <a:bodyPr/>
        <a:lstStyle/>
        <a:p>
          <a:endParaRPr lang="en-US"/>
        </a:p>
      </dgm:t>
    </dgm:pt>
    <dgm:pt modelId="{3A851E03-ED66-4AC9-A910-97AF9A622AF8}">
      <dgm:prSet phldrT="[Text]"/>
      <dgm:spPr/>
      <dgm:t>
        <a:bodyPr/>
        <a:lstStyle/>
        <a:p>
          <a:r>
            <a:rPr lang="en-US" dirty="0" smtClean="0"/>
            <a:t>Modified care standards</a:t>
          </a:r>
          <a:endParaRPr lang="en-US" dirty="0"/>
        </a:p>
      </dgm:t>
    </dgm:pt>
    <dgm:pt modelId="{56581AD6-10AE-4C1E-A820-02638A2C68CD}" type="parTrans" cxnId="{DC35D230-572F-4310-8098-75F454B9E3EE}">
      <dgm:prSet/>
      <dgm:spPr/>
      <dgm:t>
        <a:bodyPr/>
        <a:lstStyle/>
        <a:p>
          <a:endParaRPr lang="en-US"/>
        </a:p>
      </dgm:t>
    </dgm:pt>
    <dgm:pt modelId="{A127B01A-B048-40C1-A8CF-33AB60E4EF62}" type="sibTrans" cxnId="{DC35D230-572F-4310-8098-75F454B9E3EE}">
      <dgm:prSet/>
      <dgm:spPr/>
      <dgm:t>
        <a:bodyPr/>
        <a:lstStyle/>
        <a:p>
          <a:endParaRPr lang="en-US"/>
        </a:p>
      </dgm:t>
    </dgm:pt>
    <dgm:pt modelId="{0AAE2E62-1416-47DB-A8C1-9BBFCA3548E6}">
      <dgm:prSet custT="1"/>
      <dgm:spPr/>
      <dgm:t>
        <a:bodyPr/>
        <a:lstStyle/>
        <a:p>
          <a:r>
            <a:rPr lang="en-US" sz="2400" dirty="0" smtClean="0"/>
            <a:t>Diagnostic Testing</a:t>
          </a:r>
          <a:endParaRPr lang="en-US" sz="2400" dirty="0"/>
        </a:p>
      </dgm:t>
    </dgm:pt>
    <dgm:pt modelId="{E5EF21ED-2FFE-4773-9112-E506FDE3FE43}" type="parTrans" cxnId="{9C9CF8C7-81B7-4F13-9D59-B0D4DAA9FED9}">
      <dgm:prSet/>
      <dgm:spPr/>
      <dgm:t>
        <a:bodyPr/>
        <a:lstStyle/>
        <a:p>
          <a:endParaRPr lang="en-US"/>
        </a:p>
      </dgm:t>
    </dgm:pt>
    <dgm:pt modelId="{6A994E90-9B3E-4A32-A0FA-24CE0B86FD28}" type="sibTrans" cxnId="{9C9CF8C7-81B7-4F13-9D59-B0D4DAA9FED9}">
      <dgm:prSet/>
      <dgm:spPr/>
      <dgm:t>
        <a:bodyPr/>
        <a:lstStyle/>
        <a:p>
          <a:endParaRPr lang="en-US"/>
        </a:p>
      </dgm:t>
    </dgm:pt>
    <dgm:pt modelId="{D0E0FF9C-135C-487E-A4BA-98D698D0A93D}">
      <dgm:prSet/>
      <dgm:spPr/>
      <dgm:t>
        <a:bodyPr/>
        <a:lstStyle/>
        <a:p>
          <a:r>
            <a:rPr lang="en-US" dirty="0" smtClean="0"/>
            <a:t>Radioactive isotopes</a:t>
          </a:r>
          <a:endParaRPr lang="en-US" dirty="0"/>
        </a:p>
      </dgm:t>
    </dgm:pt>
    <dgm:pt modelId="{3F032573-D393-4D19-8DE8-08CE7A161C32}" type="parTrans" cxnId="{241E20F0-8309-4815-8A0D-FC3FB5440827}">
      <dgm:prSet/>
      <dgm:spPr/>
      <dgm:t>
        <a:bodyPr/>
        <a:lstStyle/>
        <a:p>
          <a:endParaRPr lang="en-US"/>
        </a:p>
      </dgm:t>
    </dgm:pt>
    <dgm:pt modelId="{DB7CDBA6-69A2-45FD-ADCA-22EBF4B4698C}" type="sibTrans" cxnId="{241E20F0-8309-4815-8A0D-FC3FB5440827}">
      <dgm:prSet/>
      <dgm:spPr/>
      <dgm:t>
        <a:bodyPr/>
        <a:lstStyle/>
        <a:p>
          <a:endParaRPr lang="en-US"/>
        </a:p>
      </dgm:t>
    </dgm:pt>
    <dgm:pt modelId="{9A5C85A5-F9D6-4CFC-8886-25FF0BB58160}">
      <dgm:prSet/>
      <dgm:spPr/>
      <dgm:t>
        <a:bodyPr/>
        <a:lstStyle/>
        <a:p>
          <a:r>
            <a:rPr lang="en-US" dirty="0" smtClean="0"/>
            <a:t>External radiation</a:t>
          </a:r>
          <a:endParaRPr lang="en-US" dirty="0"/>
        </a:p>
      </dgm:t>
    </dgm:pt>
    <dgm:pt modelId="{7145816E-8D2F-4263-A5B1-D16799FFD07B}" type="parTrans" cxnId="{484568BB-8DBD-47C1-81AD-2E107DE2DE26}">
      <dgm:prSet/>
      <dgm:spPr/>
      <dgm:t>
        <a:bodyPr/>
        <a:lstStyle/>
        <a:p>
          <a:endParaRPr lang="en-US"/>
        </a:p>
      </dgm:t>
    </dgm:pt>
    <dgm:pt modelId="{A2E3B99B-DE23-4B08-8A3A-63DB96EA15CB}" type="sibTrans" cxnId="{484568BB-8DBD-47C1-81AD-2E107DE2DE26}">
      <dgm:prSet/>
      <dgm:spPr/>
      <dgm:t>
        <a:bodyPr/>
        <a:lstStyle/>
        <a:p>
          <a:endParaRPr lang="en-US"/>
        </a:p>
      </dgm:t>
    </dgm:pt>
    <dgm:pt modelId="{095D83CF-B1AD-4E84-A357-D5BBF553BF9B}" type="pres">
      <dgm:prSet presAssocID="{EE085EC8-B9D5-4168-84F0-A0F7231F03BD}" presName="theList" presStyleCnt="0">
        <dgm:presLayoutVars>
          <dgm:dir/>
          <dgm:animLvl val="lvl"/>
          <dgm:resizeHandles val="exact"/>
        </dgm:presLayoutVars>
      </dgm:prSet>
      <dgm:spPr/>
      <dgm:t>
        <a:bodyPr/>
        <a:lstStyle/>
        <a:p>
          <a:endParaRPr lang="en-US"/>
        </a:p>
      </dgm:t>
    </dgm:pt>
    <dgm:pt modelId="{77D4F6E7-406E-4DDD-B620-135F065AE327}" type="pres">
      <dgm:prSet presAssocID="{6A7BCB71-899B-4E8E-845B-BDF86351B024}" presName="compNode" presStyleCnt="0"/>
      <dgm:spPr/>
    </dgm:pt>
    <dgm:pt modelId="{D7CC733C-F79F-4B81-8D62-D59B03B9B5F6}" type="pres">
      <dgm:prSet presAssocID="{6A7BCB71-899B-4E8E-845B-BDF86351B024}" presName="aNode" presStyleLbl="bgShp" presStyleIdx="0" presStyleCnt="4"/>
      <dgm:spPr/>
      <dgm:t>
        <a:bodyPr/>
        <a:lstStyle/>
        <a:p>
          <a:endParaRPr lang="en-US"/>
        </a:p>
      </dgm:t>
    </dgm:pt>
    <dgm:pt modelId="{ECDE7A86-8F90-47D4-A698-A8F295728615}" type="pres">
      <dgm:prSet presAssocID="{6A7BCB71-899B-4E8E-845B-BDF86351B024}" presName="textNode" presStyleLbl="bgShp" presStyleIdx="0" presStyleCnt="4"/>
      <dgm:spPr/>
      <dgm:t>
        <a:bodyPr/>
        <a:lstStyle/>
        <a:p>
          <a:endParaRPr lang="en-US"/>
        </a:p>
      </dgm:t>
    </dgm:pt>
    <dgm:pt modelId="{B3B9B231-5DDE-45DC-9CA9-C29B4FD92361}" type="pres">
      <dgm:prSet presAssocID="{6A7BCB71-899B-4E8E-845B-BDF86351B024}" presName="compChildNode" presStyleCnt="0"/>
      <dgm:spPr/>
    </dgm:pt>
    <dgm:pt modelId="{991DB717-555D-4F48-B03F-85F261341245}" type="pres">
      <dgm:prSet presAssocID="{6A7BCB71-899B-4E8E-845B-BDF86351B024}" presName="theInnerList" presStyleCnt="0"/>
      <dgm:spPr/>
    </dgm:pt>
    <dgm:pt modelId="{591179AE-EBBF-400A-A496-5955D3AAC724}" type="pres">
      <dgm:prSet presAssocID="{B5955504-EC8F-4B71-8781-FEB33145528F}" presName="childNode" presStyleLbl="node1" presStyleIdx="0" presStyleCnt="8">
        <dgm:presLayoutVars>
          <dgm:bulletEnabled val="1"/>
        </dgm:presLayoutVars>
      </dgm:prSet>
      <dgm:spPr/>
      <dgm:t>
        <a:bodyPr/>
        <a:lstStyle/>
        <a:p>
          <a:endParaRPr lang="en-US"/>
        </a:p>
      </dgm:t>
    </dgm:pt>
    <dgm:pt modelId="{111F1B94-A2C5-4AC0-97A2-355F1D1E39A1}" type="pres">
      <dgm:prSet presAssocID="{B5955504-EC8F-4B71-8781-FEB33145528F}" presName="aSpace2" presStyleCnt="0"/>
      <dgm:spPr/>
    </dgm:pt>
    <dgm:pt modelId="{49D064B7-88F2-43EA-B464-79F4DA1164EF}" type="pres">
      <dgm:prSet presAssocID="{2F6A7141-7C97-4D67-ABC4-00903021DB46}" presName="childNode" presStyleLbl="node1" presStyleIdx="1" presStyleCnt="8">
        <dgm:presLayoutVars>
          <dgm:bulletEnabled val="1"/>
        </dgm:presLayoutVars>
      </dgm:prSet>
      <dgm:spPr/>
      <dgm:t>
        <a:bodyPr/>
        <a:lstStyle/>
        <a:p>
          <a:endParaRPr lang="en-US"/>
        </a:p>
      </dgm:t>
    </dgm:pt>
    <dgm:pt modelId="{ABAD49D7-272F-46D9-AA87-1089692ED1A7}" type="pres">
      <dgm:prSet presAssocID="{6A7BCB71-899B-4E8E-845B-BDF86351B024}" presName="aSpace" presStyleCnt="0"/>
      <dgm:spPr/>
    </dgm:pt>
    <dgm:pt modelId="{48613BE8-9AA5-49E1-8409-3A4527165C33}" type="pres">
      <dgm:prSet presAssocID="{0AAE2E62-1416-47DB-A8C1-9BBFCA3548E6}" presName="compNode" presStyleCnt="0"/>
      <dgm:spPr/>
    </dgm:pt>
    <dgm:pt modelId="{AC25A946-9BD1-43A5-9542-7832F5B05580}" type="pres">
      <dgm:prSet presAssocID="{0AAE2E62-1416-47DB-A8C1-9BBFCA3548E6}" presName="aNode" presStyleLbl="bgShp" presStyleIdx="1" presStyleCnt="4"/>
      <dgm:spPr/>
      <dgm:t>
        <a:bodyPr/>
        <a:lstStyle/>
        <a:p>
          <a:endParaRPr lang="en-US"/>
        </a:p>
      </dgm:t>
    </dgm:pt>
    <dgm:pt modelId="{35B841D2-6C8D-4A07-A253-F0CB8DBAEF72}" type="pres">
      <dgm:prSet presAssocID="{0AAE2E62-1416-47DB-A8C1-9BBFCA3548E6}" presName="textNode" presStyleLbl="bgShp" presStyleIdx="1" presStyleCnt="4"/>
      <dgm:spPr/>
      <dgm:t>
        <a:bodyPr/>
        <a:lstStyle/>
        <a:p>
          <a:endParaRPr lang="en-US"/>
        </a:p>
      </dgm:t>
    </dgm:pt>
    <dgm:pt modelId="{3AFD2D2B-49CC-49CB-B962-1FECA1281AA4}" type="pres">
      <dgm:prSet presAssocID="{0AAE2E62-1416-47DB-A8C1-9BBFCA3548E6}" presName="compChildNode" presStyleCnt="0"/>
      <dgm:spPr/>
    </dgm:pt>
    <dgm:pt modelId="{5610C1F4-CA4C-4A9F-8A38-0E36B36D4FBB}" type="pres">
      <dgm:prSet presAssocID="{0AAE2E62-1416-47DB-A8C1-9BBFCA3548E6}" presName="theInnerList" presStyleCnt="0"/>
      <dgm:spPr/>
    </dgm:pt>
    <dgm:pt modelId="{EB53EE60-776D-4BDB-88F1-900276496A6C}" type="pres">
      <dgm:prSet presAssocID="{D0E0FF9C-135C-487E-A4BA-98D698D0A93D}" presName="childNode" presStyleLbl="node1" presStyleIdx="2" presStyleCnt="8">
        <dgm:presLayoutVars>
          <dgm:bulletEnabled val="1"/>
        </dgm:presLayoutVars>
      </dgm:prSet>
      <dgm:spPr/>
      <dgm:t>
        <a:bodyPr/>
        <a:lstStyle/>
        <a:p>
          <a:endParaRPr lang="en-US"/>
        </a:p>
      </dgm:t>
    </dgm:pt>
    <dgm:pt modelId="{1A03AE6F-CB4C-4255-8FDE-45FCE62EA4F8}" type="pres">
      <dgm:prSet presAssocID="{D0E0FF9C-135C-487E-A4BA-98D698D0A93D}" presName="aSpace2" presStyleCnt="0"/>
      <dgm:spPr/>
    </dgm:pt>
    <dgm:pt modelId="{E9B2891F-9613-43E6-BBF7-E2CF796A2CE9}" type="pres">
      <dgm:prSet presAssocID="{9A5C85A5-F9D6-4CFC-8886-25FF0BB58160}" presName="childNode" presStyleLbl="node1" presStyleIdx="3" presStyleCnt="8">
        <dgm:presLayoutVars>
          <dgm:bulletEnabled val="1"/>
        </dgm:presLayoutVars>
      </dgm:prSet>
      <dgm:spPr/>
      <dgm:t>
        <a:bodyPr/>
        <a:lstStyle/>
        <a:p>
          <a:endParaRPr lang="en-US"/>
        </a:p>
      </dgm:t>
    </dgm:pt>
    <dgm:pt modelId="{68100F29-5F41-431C-9393-A8B011B236E2}" type="pres">
      <dgm:prSet presAssocID="{0AAE2E62-1416-47DB-A8C1-9BBFCA3548E6}" presName="aSpace" presStyleCnt="0"/>
      <dgm:spPr/>
    </dgm:pt>
    <dgm:pt modelId="{47458338-033D-4289-BCEF-0AFB1CC22915}" type="pres">
      <dgm:prSet presAssocID="{CDA261A0-D199-4F9F-BCEF-635832160A56}" presName="compNode" presStyleCnt="0"/>
      <dgm:spPr/>
    </dgm:pt>
    <dgm:pt modelId="{DCDBDF29-3FA7-4B25-BA94-23F232A4D1A2}" type="pres">
      <dgm:prSet presAssocID="{CDA261A0-D199-4F9F-BCEF-635832160A56}" presName="aNode" presStyleLbl="bgShp" presStyleIdx="2" presStyleCnt="4"/>
      <dgm:spPr/>
      <dgm:t>
        <a:bodyPr/>
        <a:lstStyle/>
        <a:p>
          <a:endParaRPr lang="en-US"/>
        </a:p>
      </dgm:t>
    </dgm:pt>
    <dgm:pt modelId="{15A728AE-7AFD-4733-81A8-C7DD17DACF0E}" type="pres">
      <dgm:prSet presAssocID="{CDA261A0-D199-4F9F-BCEF-635832160A56}" presName="textNode" presStyleLbl="bgShp" presStyleIdx="2" presStyleCnt="4"/>
      <dgm:spPr/>
      <dgm:t>
        <a:bodyPr/>
        <a:lstStyle/>
        <a:p>
          <a:endParaRPr lang="en-US"/>
        </a:p>
      </dgm:t>
    </dgm:pt>
    <dgm:pt modelId="{F694E471-05AB-4E24-95C1-8D7A84C760AB}" type="pres">
      <dgm:prSet presAssocID="{CDA261A0-D199-4F9F-BCEF-635832160A56}" presName="compChildNode" presStyleCnt="0"/>
      <dgm:spPr/>
    </dgm:pt>
    <dgm:pt modelId="{838BDF4A-7655-49D6-95C8-D112FD5F04D5}" type="pres">
      <dgm:prSet presAssocID="{CDA261A0-D199-4F9F-BCEF-635832160A56}" presName="theInnerList" presStyleCnt="0"/>
      <dgm:spPr/>
    </dgm:pt>
    <dgm:pt modelId="{10DD3B3A-3BB4-45CE-8B47-5D3E41C7B5C5}" type="pres">
      <dgm:prSet presAssocID="{B30DEFD9-A179-4183-9D2E-78CC297DF52E}" presName="childNode" presStyleLbl="node1" presStyleIdx="4" presStyleCnt="8">
        <dgm:presLayoutVars>
          <dgm:bulletEnabled val="1"/>
        </dgm:presLayoutVars>
      </dgm:prSet>
      <dgm:spPr/>
      <dgm:t>
        <a:bodyPr/>
        <a:lstStyle/>
        <a:p>
          <a:endParaRPr lang="en-US"/>
        </a:p>
      </dgm:t>
    </dgm:pt>
    <dgm:pt modelId="{CACECD82-7389-447A-8C78-32A17305F1BA}" type="pres">
      <dgm:prSet presAssocID="{B30DEFD9-A179-4183-9D2E-78CC297DF52E}" presName="aSpace2" presStyleCnt="0"/>
      <dgm:spPr/>
    </dgm:pt>
    <dgm:pt modelId="{42DB56C2-B6A2-4792-A9BF-7CF5D3BFF47D}" type="pres">
      <dgm:prSet presAssocID="{A3E42440-9A6E-4E54-BA8B-E538C9BFFC09}" presName="childNode" presStyleLbl="node1" presStyleIdx="5" presStyleCnt="8">
        <dgm:presLayoutVars>
          <dgm:bulletEnabled val="1"/>
        </dgm:presLayoutVars>
      </dgm:prSet>
      <dgm:spPr/>
      <dgm:t>
        <a:bodyPr/>
        <a:lstStyle/>
        <a:p>
          <a:endParaRPr lang="en-US"/>
        </a:p>
      </dgm:t>
    </dgm:pt>
    <dgm:pt modelId="{2EB55130-2B4E-402C-8214-DDAAD798983B}" type="pres">
      <dgm:prSet presAssocID="{CDA261A0-D199-4F9F-BCEF-635832160A56}" presName="aSpace" presStyleCnt="0"/>
      <dgm:spPr/>
    </dgm:pt>
    <dgm:pt modelId="{25455064-D0E9-498A-A125-DD13A4C38E35}" type="pres">
      <dgm:prSet presAssocID="{7A2CDBC8-6960-4ED3-9957-D06A7CFF3484}" presName="compNode" presStyleCnt="0"/>
      <dgm:spPr/>
    </dgm:pt>
    <dgm:pt modelId="{861A469E-4922-436A-B19C-72821E6CDADA}" type="pres">
      <dgm:prSet presAssocID="{7A2CDBC8-6960-4ED3-9957-D06A7CFF3484}" presName="aNode" presStyleLbl="bgShp" presStyleIdx="3" presStyleCnt="4"/>
      <dgm:spPr/>
      <dgm:t>
        <a:bodyPr/>
        <a:lstStyle/>
        <a:p>
          <a:endParaRPr lang="en-US"/>
        </a:p>
      </dgm:t>
    </dgm:pt>
    <dgm:pt modelId="{400BBAE8-E1A6-4F51-8352-5C97235C8F65}" type="pres">
      <dgm:prSet presAssocID="{7A2CDBC8-6960-4ED3-9957-D06A7CFF3484}" presName="textNode" presStyleLbl="bgShp" presStyleIdx="3" presStyleCnt="4"/>
      <dgm:spPr/>
      <dgm:t>
        <a:bodyPr/>
        <a:lstStyle/>
        <a:p>
          <a:endParaRPr lang="en-US"/>
        </a:p>
      </dgm:t>
    </dgm:pt>
    <dgm:pt modelId="{06144577-8FD2-492C-9C4E-902D9AB61856}" type="pres">
      <dgm:prSet presAssocID="{7A2CDBC8-6960-4ED3-9957-D06A7CFF3484}" presName="compChildNode" presStyleCnt="0"/>
      <dgm:spPr/>
    </dgm:pt>
    <dgm:pt modelId="{1610CAE1-6129-4DB6-B284-38C2A3B5E756}" type="pres">
      <dgm:prSet presAssocID="{7A2CDBC8-6960-4ED3-9957-D06A7CFF3484}" presName="theInnerList" presStyleCnt="0"/>
      <dgm:spPr/>
    </dgm:pt>
    <dgm:pt modelId="{4D8B31E8-2362-41FC-97C1-F360D777F1FF}" type="pres">
      <dgm:prSet presAssocID="{2117BC8C-D3CD-4C48-9EA7-857F0C1F482F}" presName="childNode" presStyleLbl="node1" presStyleIdx="6" presStyleCnt="8">
        <dgm:presLayoutVars>
          <dgm:bulletEnabled val="1"/>
        </dgm:presLayoutVars>
      </dgm:prSet>
      <dgm:spPr/>
      <dgm:t>
        <a:bodyPr/>
        <a:lstStyle/>
        <a:p>
          <a:endParaRPr lang="en-US"/>
        </a:p>
      </dgm:t>
    </dgm:pt>
    <dgm:pt modelId="{67C41968-2A10-4B07-97EF-7118245D6B41}" type="pres">
      <dgm:prSet presAssocID="{2117BC8C-D3CD-4C48-9EA7-857F0C1F482F}" presName="aSpace2" presStyleCnt="0"/>
      <dgm:spPr/>
    </dgm:pt>
    <dgm:pt modelId="{40F8F782-4FE5-4A51-B3F5-0E288EF82BA9}" type="pres">
      <dgm:prSet presAssocID="{3A851E03-ED66-4AC9-A910-97AF9A622AF8}" presName="childNode" presStyleLbl="node1" presStyleIdx="7" presStyleCnt="8">
        <dgm:presLayoutVars>
          <dgm:bulletEnabled val="1"/>
        </dgm:presLayoutVars>
      </dgm:prSet>
      <dgm:spPr/>
      <dgm:t>
        <a:bodyPr/>
        <a:lstStyle/>
        <a:p>
          <a:endParaRPr lang="en-US"/>
        </a:p>
      </dgm:t>
    </dgm:pt>
  </dgm:ptLst>
  <dgm:cxnLst>
    <dgm:cxn modelId="{9C9CF8C7-81B7-4F13-9D59-B0D4DAA9FED9}" srcId="{EE085EC8-B9D5-4168-84F0-A0F7231F03BD}" destId="{0AAE2E62-1416-47DB-A8C1-9BBFCA3548E6}" srcOrd="1" destOrd="0" parTransId="{E5EF21ED-2FFE-4773-9112-E506FDE3FE43}" sibTransId="{6A994E90-9B3E-4A32-A0FA-24CE0B86FD28}"/>
    <dgm:cxn modelId="{96D2B8E5-64A1-4296-B82F-DF8AB6C5598B}" srcId="{EE085EC8-B9D5-4168-84F0-A0F7231F03BD}" destId="{6A7BCB71-899B-4E8E-845B-BDF86351B024}" srcOrd="0" destOrd="0" parTransId="{EB972D74-8B95-4E0C-9931-0507DDBC32F8}" sibTransId="{197DC774-BE3F-4AFD-B4DD-51059376CA12}"/>
    <dgm:cxn modelId="{3B5C3116-5726-4C3A-A1E9-3CB7B859713B}" type="presOf" srcId="{7A2CDBC8-6960-4ED3-9957-D06A7CFF3484}" destId="{861A469E-4922-436A-B19C-72821E6CDADA}" srcOrd="0" destOrd="0" presId="urn:microsoft.com/office/officeart/2005/8/layout/lProcess2"/>
    <dgm:cxn modelId="{E8F1FF46-57F8-4872-A857-39A0C95BD574}" srcId="{7A2CDBC8-6960-4ED3-9957-D06A7CFF3484}" destId="{2117BC8C-D3CD-4C48-9EA7-857F0C1F482F}" srcOrd="0" destOrd="0" parTransId="{CFCF58F4-73BA-4997-8F27-4B1C2A9168E4}" sibTransId="{D0821AC7-F9A9-43C5-95DF-FF2C1A702D2A}"/>
    <dgm:cxn modelId="{05755E55-DCB8-42B6-B11B-B535BC6520BF}" type="presOf" srcId="{EE085EC8-B9D5-4168-84F0-A0F7231F03BD}" destId="{095D83CF-B1AD-4E84-A357-D5BBF553BF9B}" srcOrd="0" destOrd="0" presId="urn:microsoft.com/office/officeart/2005/8/layout/lProcess2"/>
    <dgm:cxn modelId="{17EE0BBE-5B6C-4458-95F2-5CBA6BB00217}" type="presOf" srcId="{CDA261A0-D199-4F9F-BCEF-635832160A56}" destId="{DCDBDF29-3FA7-4B25-BA94-23F232A4D1A2}" srcOrd="0" destOrd="0" presId="urn:microsoft.com/office/officeart/2005/8/layout/lProcess2"/>
    <dgm:cxn modelId="{E8BF8666-FE4A-44FB-8916-7706F040B7BA}" srcId="{EE085EC8-B9D5-4168-84F0-A0F7231F03BD}" destId="{7A2CDBC8-6960-4ED3-9957-D06A7CFF3484}" srcOrd="3" destOrd="0" parTransId="{5CA05F68-FACD-4362-A2EC-73BCB1388587}" sibTransId="{2C20AC4F-28F3-422D-8ED9-C516527FE114}"/>
    <dgm:cxn modelId="{13E8999D-B137-47FA-A107-ABCAB2BBA7C4}" type="presOf" srcId="{2117BC8C-D3CD-4C48-9EA7-857F0C1F482F}" destId="{4D8B31E8-2362-41FC-97C1-F360D777F1FF}" srcOrd="0" destOrd="0" presId="urn:microsoft.com/office/officeart/2005/8/layout/lProcess2"/>
    <dgm:cxn modelId="{8EFEE538-E2A0-4D9D-AEA6-ED4697100267}" srcId="{6A7BCB71-899B-4E8E-845B-BDF86351B024}" destId="{2F6A7141-7C97-4D67-ABC4-00903021DB46}" srcOrd="1" destOrd="0" parTransId="{BED62E8B-BCD0-4279-8ADC-F1BA44309ED2}" sibTransId="{90403216-E484-43EA-8E60-F9E3DD5063B7}"/>
    <dgm:cxn modelId="{206155F8-D268-43CD-BC93-40E72A73854A}" srcId="{EE085EC8-B9D5-4168-84F0-A0F7231F03BD}" destId="{CDA261A0-D199-4F9F-BCEF-635832160A56}" srcOrd="2" destOrd="0" parTransId="{F8B404BF-070D-48B4-BB1C-B807BB0E722F}" sibTransId="{BDA6F5A5-D04C-4D87-8BE5-6FC6595B59D7}"/>
    <dgm:cxn modelId="{372548DF-996D-460D-8D08-6279D3990AC4}" srcId="{CDA261A0-D199-4F9F-BCEF-635832160A56}" destId="{A3E42440-9A6E-4E54-BA8B-E538C9BFFC09}" srcOrd="1" destOrd="0" parTransId="{869AA6B8-AFD0-4250-BF5A-E5FA4F4E42AB}" sibTransId="{3E00F710-55B3-4C1D-9209-73140E8A47BE}"/>
    <dgm:cxn modelId="{09E441CE-F109-492F-8936-7D14D9A1337B}" type="presOf" srcId="{0AAE2E62-1416-47DB-A8C1-9BBFCA3548E6}" destId="{AC25A946-9BD1-43A5-9542-7832F5B05580}" srcOrd="0" destOrd="0" presId="urn:microsoft.com/office/officeart/2005/8/layout/lProcess2"/>
    <dgm:cxn modelId="{C1AE2230-C133-4AD5-A6BA-C0378EDBF214}" type="presOf" srcId="{B30DEFD9-A179-4183-9D2E-78CC297DF52E}" destId="{10DD3B3A-3BB4-45CE-8B47-5D3E41C7B5C5}" srcOrd="0" destOrd="0" presId="urn:microsoft.com/office/officeart/2005/8/layout/lProcess2"/>
    <dgm:cxn modelId="{9C526939-F44A-46E8-A92E-3A06C6BD38BE}" type="presOf" srcId="{CDA261A0-D199-4F9F-BCEF-635832160A56}" destId="{15A728AE-7AFD-4733-81A8-C7DD17DACF0E}" srcOrd="1" destOrd="0" presId="urn:microsoft.com/office/officeart/2005/8/layout/lProcess2"/>
    <dgm:cxn modelId="{F8738441-541D-4438-8821-697CE60E6AD5}" type="presOf" srcId="{9A5C85A5-F9D6-4CFC-8886-25FF0BB58160}" destId="{E9B2891F-9613-43E6-BBF7-E2CF796A2CE9}" srcOrd="0" destOrd="0" presId="urn:microsoft.com/office/officeart/2005/8/layout/lProcess2"/>
    <dgm:cxn modelId="{484568BB-8DBD-47C1-81AD-2E107DE2DE26}" srcId="{0AAE2E62-1416-47DB-A8C1-9BBFCA3548E6}" destId="{9A5C85A5-F9D6-4CFC-8886-25FF0BB58160}" srcOrd="1" destOrd="0" parTransId="{7145816E-8D2F-4263-A5B1-D16799FFD07B}" sibTransId="{A2E3B99B-DE23-4B08-8A3A-63DB96EA15CB}"/>
    <dgm:cxn modelId="{E43DD0FE-02FC-4812-8435-1B8728066E55}" type="presOf" srcId="{B5955504-EC8F-4B71-8781-FEB33145528F}" destId="{591179AE-EBBF-400A-A496-5955D3AAC724}" srcOrd="0" destOrd="0" presId="urn:microsoft.com/office/officeart/2005/8/layout/lProcess2"/>
    <dgm:cxn modelId="{A1E439C4-CE35-487C-B181-9C3C39BF964C}" srcId="{CDA261A0-D199-4F9F-BCEF-635832160A56}" destId="{B30DEFD9-A179-4183-9D2E-78CC297DF52E}" srcOrd="0" destOrd="0" parTransId="{E6542E92-0662-4981-A024-8089CE94163C}" sibTransId="{A0662D3D-E477-4E97-BA7E-BEC29A43BB15}"/>
    <dgm:cxn modelId="{241E20F0-8309-4815-8A0D-FC3FB5440827}" srcId="{0AAE2E62-1416-47DB-A8C1-9BBFCA3548E6}" destId="{D0E0FF9C-135C-487E-A4BA-98D698D0A93D}" srcOrd="0" destOrd="0" parTransId="{3F032573-D393-4D19-8DE8-08CE7A161C32}" sibTransId="{DB7CDBA6-69A2-45FD-ADCA-22EBF4B4698C}"/>
    <dgm:cxn modelId="{127D3AEF-FB68-4F3E-BD23-436069244220}" srcId="{6A7BCB71-899B-4E8E-845B-BDF86351B024}" destId="{B5955504-EC8F-4B71-8781-FEB33145528F}" srcOrd="0" destOrd="0" parTransId="{1F91877D-A5D9-47B4-83D0-6ED4CCDC5221}" sibTransId="{397325E5-A7A9-4FA2-8027-33111B3DC015}"/>
    <dgm:cxn modelId="{DB4DFA8D-55F4-4724-B507-6253542DDBCF}" type="presOf" srcId="{2F6A7141-7C97-4D67-ABC4-00903021DB46}" destId="{49D064B7-88F2-43EA-B464-79F4DA1164EF}" srcOrd="0" destOrd="0" presId="urn:microsoft.com/office/officeart/2005/8/layout/lProcess2"/>
    <dgm:cxn modelId="{A9BDF1FE-4138-4C79-AA6F-563D5E2EBA79}" type="presOf" srcId="{D0E0FF9C-135C-487E-A4BA-98D698D0A93D}" destId="{EB53EE60-776D-4BDB-88F1-900276496A6C}" srcOrd="0" destOrd="0" presId="urn:microsoft.com/office/officeart/2005/8/layout/lProcess2"/>
    <dgm:cxn modelId="{497C0BD9-24A3-4F96-B7C6-2D9168DAB38E}" type="presOf" srcId="{3A851E03-ED66-4AC9-A910-97AF9A622AF8}" destId="{40F8F782-4FE5-4A51-B3F5-0E288EF82BA9}" srcOrd="0" destOrd="0" presId="urn:microsoft.com/office/officeart/2005/8/layout/lProcess2"/>
    <dgm:cxn modelId="{35BF7405-75BC-4C59-AE3E-6CE15AAD27B0}" type="presOf" srcId="{6A7BCB71-899B-4E8E-845B-BDF86351B024}" destId="{D7CC733C-F79F-4B81-8D62-D59B03B9B5F6}" srcOrd="0" destOrd="0" presId="urn:microsoft.com/office/officeart/2005/8/layout/lProcess2"/>
    <dgm:cxn modelId="{94B7A50F-1236-48A6-8074-654C65253DEA}" type="presOf" srcId="{6A7BCB71-899B-4E8E-845B-BDF86351B024}" destId="{ECDE7A86-8F90-47D4-A698-A8F295728615}" srcOrd="1" destOrd="0" presId="urn:microsoft.com/office/officeart/2005/8/layout/lProcess2"/>
    <dgm:cxn modelId="{9742597B-22E4-41D5-BDA6-BCD801707FF4}" type="presOf" srcId="{0AAE2E62-1416-47DB-A8C1-9BBFCA3548E6}" destId="{35B841D2-6C8D-4A07-A253-F0CB8DBAEF72}" srcOrd="1" destOrd="0" presId="urn:microsoft.com/office/officeart/2005/8/layout/lProcess2"/>
    <dgm:cxn modelId="{DC35D230-572F-4310-8098-75F454B9E3EE}" srcId="{7A2CDBC8-6960-4ED3-9957-D06A7CFF3484}" destId="{3A851E03-ED66-4AC9-A910-97AF9A622AF8}" srcOrd="1" destOrd="0" parTransId="{56581AD6-10AE-4C1E-A820-02638A2C68CD}" sibTransId="{A127B01A-B048-40C1-A8CF-33AB60E4EF62}"/>
    <dgm:cxn modelId="{BA7AD9EF-D077-45A0-ADD0-CFF966BEF119}" type="presOf" srcId="{7A2CDBC8-6960-4ED3-9957-D06A7CFF3484}" destId="{400BBAE8-E1A6-4F51-8352-5C97235C8F65}" srcOrd="1" destOrd="0" presId="urn:microsoft.com/office/officeart/2005/8/layout/lProcess2"/>
    <dgm:cxn modelId="{9017FBA3-CC1D-4E9F-8737-0D08F88C5BBF}" type="presOf" srcId="{A3E42440-9A6E-4E54-BA8B-E538C9BFFC09}" destId="{42DB56C2-B6A2-4792-A9BF-7CF5D3BFF47D}" srcOrd="0" destOrd="0" presId="urn:microsoft.com/office/officeart/2005/8/layout/lProcess2"/>
    <dgm:cxn modelId="{9473CAFB-83DD-49A9-9DC4-1B765E298B1E}" type="presParOf" srcId="{095D83CF-B1AD-4E84-A357-D5BBF553BF9B}" destId="{77D4F6E7-406E-4DDD-B620-135F065AE327}" srcOrd="0" destOrd="0" presId="urn:microsoft.com/office/officeart/2005/8/layout/lProcess2"/>
    <dgm:cxn modelId="{AE149EAF-4E0E-4D69-8B7D-356E5EB1A660}" type="presParOf" srcId="{77D4F6E7-406E-4DDD-B620-135F065AE327}" destId="{D7CC733C-F79F-4B81-8D62-D59B03B9B5F6}" srcOrd="0" destOrd="0" presId="urn:microsoft.com/office/officeart/2005/8/layout/lProcess2"/>
    <dgm:cxn modelId="{35DC1D75-0899-485A-AC2C-815AE1B1CEE2}" type="presParOf" srcId="{77D4F6E7-406E-4DDD-B620-135F065AE327}" destId="{ECDE7A86-8F90-47D4-A698-A8F295728615}" srcOrd="1" destOrd="0" presId="urn:microsoft.com/office/officeart/2005/8/layout/lProcess2"/>
    <dgm:cxn modelId="{3EEB4CE0-DEB5-4377-BB5F-4F16AC297494}" type="presParOf" srcId="{77D4F6E7-406E-4DDD-B620-135F065AE327}" destId="{B3B9B231-5DDE-45DC-9CA9-C29B4FD92361}" srcOrd="2" destOrd="0" presId="urn:microsoft.com/office/officeart/2005/8/layout/lProcess2"/>
    <dgm:cxn modelId="{449D2DB6-9F76-4B77-B480-21536446BCC8}" type="presParOf" srcId="{B3B9B231-5DDE-45DC-9CA9-C29B4FD92361}" destId="{991DB717-555D-4F48-B03F-85F261341245}" srcOrd="0" destOrd="0" presId="urn:microsoft.com/office/officeart/2005/8/layout/lProcess2"/>
    <dgm:cxn modelId="{8644A033-A019-48B1-A8ED-5C9CC9C7F2D2}" type="presParOf" srcId="{991DB717-555D-4F48-B03F-85F261341245}" destId="{591179AE-EBBF-400A-A496-5955D3AAC724}" srcOrd="0" destOrd="0" presId="urn:microsoft.com/office/officeart/2005/8/layout/lProcess2"/>
    <dgm:cxn modelId="{631133D0-88CE-44D4-B1A4-F7B033A9DE1C}" type="presParOf" srcId="{991DB717-555D-4F48-B03F-85F261341245}" destId="{111F1B94-A2C5-4AC0-97A2-355F1D1E39A1}" srcOrd="1" destOrd="0" presId="urn:microsoft.com/office/officeart/2005/8/layout/lProcess2"/>
    <dgm:cxn modelId="{71FAB0CB-9842-41D6-9ECA-F876F68EC094}" type="presParOf" srcId="{991DB717-555D-4F48-B03F-85F261341245}" destId="{49D064B7-88F2-43EA-B464-79F4DA1164EF}" srcOrd="2" destOrd="0" presId="urn:microsoft.com/office/officeart/2005/8/layout/lProcess2"/>
    <dgm:cxn modelId="{C9BAE19F-5249-4996-80FB-A87EA5F0C9D9}" type="presParOf" srcId="{095D83CF-B1AD-4E84-A357-D5BBF553BF9B}" destId="{ABAD49D7-272F-46D9-AA87-1089692ED1A7}" srcOrd="1" destOrd="0" presId="urn:microsoft.com/office/officeart/2005/8/layout/lProcess2"/>
    <dgm:cxn modelId="{0EE43EB9-2B2A-465D-B6B6-EC4450D82F87}" type="presParOf" srcId="{095D83CF-B1AD-4E84-A357-D5BBF553BF9B}" destId="{48613BE8-9AA5-49E1-8409-3A4527165C33}" srcOrd="2" destOrd="0" presId="urn:microsoft.com/office/officeart/2005/8/layout/lProcess2"/>
    <dgm:cxn modelId="{57855A92-2644-4B65-ABF9-1AB8C7650F22}" type="presParOf" srcId="{48613BE8-9AA5-49E1-8409-3A4527165C33}" destId="{AC25A946-9BD1-43A5-9542-7832F5B05580}" srcOrd="0" destOrd="0" presId="urn:microsoft.com/office/officeart/2005/8/layout/lProcess2"/>
    <dgm:cxn modelId="{A5E65453-EDED-4C92-BD38-4F70855A4DB2}" type="presParOf" srcId="{48613BE8-9AA5-49E1-8409-3A4527165C33}" destId="{35B841D2-6C8D-4A07-A253-F0CB8DBAEF72}" srcOrd="1" destOrd="0" presId="urn:microsoft.com/office/officeart/2005/8/layout/lProcess2"/>
    <dgm:cxn modelId="{EDEA944B-62A4-4DBD-B8DE-E4AB6D07A3D9}" type="presParOf" srcId="{48613BE8-9AA5-49E1-8409-3A4527165C33}" destId="{3AFD2D2B-49CC-49CB-B962-1FECA1281AA4}" srcOrd="2" destOrd="0" presId="urn:microsoft.com/office/officeart/2005/8/layout/lProcess2"/>
    <dgm:cxn modelId="{0F06052B-13EB-48ED-9B9F-4AC3B79D22DC}" type="presParOf" srcId="{3AFD2D2B-49CC-49CB-B962-1FECA1281AA4}" destId="{5610C1F4-CA4C-4A9F-8A38-0E36B36D4FBB}" srcOrd="0" destOrd="0" presId="urn:microsoft.com/office/officeart/2005/8/layout/lProcess2"/>
    <dgm:cxn modelId="{60BA1CE1-B815-4407-B95B-8C83B94A1CF7}" type="presParOf" srcId="{5610C1F4-CA4C-4A9F-8A38-0E36B36D4FBB}" destId="{EB53EE60-776D-4BDB-88F1-900276496A6C}" srcOrd="0" destOrd="0" presId="urn:microsoft.com/office/officeart/2005/8/layout/lProcess2"/>
    <dgm:cxn modelId="{9196B6B1-7693-46EE-BA67-137D736B0A9E}" type="presParOf" srcId="{5610C1F4-CA4C-4A9F-8A38-0E36B36D4FBB}" destId="{1A03AE6F-CB4C-4255-8FDE-45FCE62EA4F8}" srcOrd="1" destOrd="0" presId="urn:microsoft.com/office/officeart/2005/8/layout/lProcess2"/>
    <dgm:cxn modelId="{CA0D354B-0290-4BCB-BC3D-82C64E324FFF}" type="presParOf" srcId="{5610C1F4-CA4C-4A9F-8A38-0E36B36D4FBB}" destId="{E9B2891F-9613-43E6-BBF7-E2CF796A2CE9}" srcOrd="2" destOrd="0" presId="urn:microsoft.com/office/officeart/2005/8/layout/lProcess2"/>
    <dgm:cxn modelId="{F564E2A3-FD51-4A00-BE86-223D505BE759}" type="presParOf" srcId="{095D83CF-B1AD-4E84-A357-D5BBF553BF9B}" destId="{68100F29-5F41-431C-9393-A8B011B236E2}" srcOrd="3" destOrd="0" presId="urn:microsoft.com/office/officeart/2005/8/layout/lProcess2"/>
    <dgm:cxn modelId="{7F01CBC4-B693-47A6-A2C3-DE4D64C63DC2}" type="presParOf" srcId="{095D83CF-B1AD-4E84-A357-D5BBF553BF9B}" destId="{47458338-033D-4289-BCEF-0AFB1CC22915}" srcOrd="4" destOrd="0" presId="urn:microsoft.com/office/officeart/2005/8/layout/lProcess2"/>
    <dgm:cxn modelId="{24F36D94-63D7-4765-971C-0CA814DE939E}" type="presParOf" srcId="{47458338-033D-4289-BCEF-0AFB1CC22915}" destId="{DCDBDF29-3FA7-4B25-BA94-23F232A4D1A2}" srcOrd="0" destOrd="0" presId="urn:microsoft.com/office/officeart/2005/8/layout/lProcess2"/>
    <dgm:cxn modelId="{D10FB542-30D9-473D-AD64-DF4B61365398}" type="presParOf" srcId="{47458338-033D-4289-BCEF-0AFB1CC22915}" destId="{15A728AE-7AFD-4733-81A8-C7DD17DACF0E}" srcOrd="1" destOrd="0" presId="urn:microsoft.com/office/officeart/2005/8/layout/lProcess2"/>
    <dgm:cxn modelId="{E0E5ACCA-D981-459C-82F1-F699774D2657}" type="presParOf" srcId="{47458338-033D-4289-BCEF-0AFB1CC22915}" destId="{F694E471-05AB-4E24-95C1-8D7A84C760AB}" srcOrd="2" destOrd="0" presId="urn:microsoft.com/office/officeart/2005/8/layout/lProcess2"/>
    <dgm:cxn modelId="{047F618C-6C96-47AF-AAFA-1E82391ADF6E}" type="presParOf" srcId="{F694E471-05AB-4E24-95C1-8D7A84C760AB}" destId="{838BDF4A-7655-49D6-95C8-D112FD5F04D5}" srcOrd="0" destOrd="0" presId="urn:microsoft.com/office/officeart/2005/8/layout/lProcess2"/>
    <dgm:cxn modelId="{80AF8C0F-4FDF-4255-BA54-D0CC53D73FFB}" type="presParOf" srcId="{838BDF4A-7655-49D6-95C8-D112FD5F04D5}" destId="{10DD3B3A-3BB4-45CE-8B47-5D3E41C7B5C5}" srcOrd="0" destOrd="0" presId="urn:microsoft.com/office/officeart/2005/8/layout/lProcess2"/>
    <dgm:cxn modelId="{520B9579-8907-4AE4-B591-01EAEB47EF17}" type="presParOf" srcId="{838BDF4A-7655-49D6-95C8-D112FD5F04D5}" destId="{CACECD82-7389-447A-8C78-32A17305F1BA}" srcOrd="1" destOrd="0" presId="urn:microsoft.com/office/officeart/2005/8/layout/lProcess2"/>
    <dgm:cxn modelId="{4E9C2316-582B-4AE8-98DB-51DAB82F3CF1}" type="presParOf" srcId="{838BDF4A-7655-49D6-95C8-D112FD5F04D5}" destId="{42DB56C2-B6A2-4792-A9BF-7CF5D3BFF47D}" srcOrd="2" destOrd="0" presId="urn:microsoft.com/office/officeart/2005/8/layout/lProcess2"/>
    <dgm:cxn modelId="{E9193078-8E7A-40D5-8AF9-B409D3B434E8}" type="presParOf" srcId="{095D83CF-B1AD-4E84-A357-D5BBF553BF9B}" destId="{2EB55130-2B4E-402C-8214-DDAAD798983B}" srcOrd="5" destOrd="0" presId="urn:microsoft.com/office/officeart/2005/8/layout/lProcess2"/>
    <dgm:cxn modelId="{91FFAB75-2F40-4F76-A624-DB1910D62AD3}" type="presParOf" srcId="{095D83CF-B1AD-4E84-A357-D5BBF553BF9B}" destId="{25455064-D0E9-498A-A125-DD13A4C38E35}" srcOrd="6" destOrd="0" presId="urn:microsoft.com/office/officeart/2005/8/layout/lProcess2"/>
    <dgm:cxn modelId="{20A44E6A-B1F9-401E-939C-E687304C1419}" type="presParOf" srcId="{25455064-D0E9-498A-A125-DD13A4C38E35}" destId="{861A469E-4922-436A-B19C-72821E6CDADA}" srcOrd="0" destOrd="0" presId="urn:microsoft.com/office/officeart/2005/8/layout/lProcess2"/>
    <dgm:cxn modelId="{1A991F64-9793-45D0-8F7B-88745975F11E}" type="presParOf" srcId="{25455064-D0E9-498A-A125-DD13A4C38E35}" destId="{400BBAE8-E1A6-4F51-8352-5C97235C8F65}" srcOrd="1" destOrd="0" presId="urn:microsoft.com/office/officeart/2005/8/layout/lProcess2"/>
    <dgm:cxn modelId="{D8D3F778-130F-42BC-B670-020155271F46}" type="presParOf" srcId="{25455064-D0E9-498A-A125-DD13A4C38E35}" destId="{06144577-8FD2-492C-9C4E-902D9AB61856}" srcOrd="2" destOrd="0" presId="urn:microsoft.com/office/officeart/2005/8/layout/lProcess2"/>
    <dgm:cxn modelId="{3466DE7C-3541-4E6C-8259-EBE435B95DBD}" type="presParOf" srcId="{06144577-8FD2-492C-9C4E-902D9AB61856}" destId="{1610CAE1-6129-4DB6-B284-38C2A3B5E756}" srcOrd="0" destOrd="0" presId="urn:microsoft.com/office/officeart/2005/8/layout/lProcess2"/>
    <dgm:cxn modelId="{A7E87992-9924-4753-9FE2-D17E543197A4}" type="presParOf" srcId="{1610CAE1-6129-4DB6-B284-38C2A3B5E756}" destId="{4D8B31E8-2362-41FC-97C1-F360D777F1FF}" srcOrd="0" destOrd="0" presId="urn:microsoft.com/office/officeart/2005/8/layout/lProcess2"/>
    <dgm:cxn modelId="{9A559824-7AF1-4B7D-BFF2-61990A3F70EA}" type="presParOf" srcId="{1610CAE1-6129-4DB6-B284-38C2A3B5E756}" destId="{67C41968-2A10-4B07-97EF-7118245D6B41}" srcOrd="1" destOrd="0" presId="urn:microsoft.com/office/officeart/2005/8/layout/lProcess2"/>
    <dgm:cxn modelId="{C8BEEAE1-C526-4340-9A72-051878CA686D}" type="presParOf" srcId="{1610CAE1-6129-4DB6-B284-38C2A3B5E756}" destId="{40F8F782-4FE5-4A51-B3F5-0E288EF82BA9}"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6F9553-6A59-45D0-B193-76A80C0A3B70}" type="doc">
      <dgm:prSet loTypeId="urn:microsoft.com/office/officeart/2005/8/layout/hList6" loCatId="list" qsTypeId="urn:microsoft.com/office/officeart/2005/8/quickstyle/simple1#11" qsCatId="simple" csTypeId="urn:microsoft.com/office/officeart/2005/8/colors/accent6_4" csCatId="accent6" phldr="1"/>
      <dgm:spPr/>
      <dgm:t>
        <a:bodyPr/>
        <a:lstStyle/>
        <a:p>
          <a:endParaRPr lang="en-US"/>
        </a:p>
      </dgm:t>
    </dgm:pt>
    <dgm:pt modelId="{F61610A6-3F08-48AC-AF72-CF6AAA3AD208}">
      <dgm:prSet phldrT="[Text]"/>
      <dgm:spPr/>
      <dgm:t>
        <a:bodyPr/>
        <a:lstStyle/>
        <a:p>
          <a:r>
            <a:rPr lang="en-US" dirty="0" smtClean="0">
              <a:solidFill>
                <a:schemeClr val="tx1"/>
              </a:solidFill>
            </a:rPr>
            <a:t>Cardiovascular/CNS</a:t>
          </a:r>
          <a:endParaRPr lang="en-US" dirty="0">
            <a:solidFill>
              <a:schemeClr val="tx1"/>
            </a:solidFill>
          </a:endParaRPr>
        </a:p>
      </dgm:t>
    </dgm:pt>
    <dgm:pt modelId="{70FD99AC-50B1-42DB-A818-DEACE6F53C07}" type="parTrans" cxnId="{D0BFA499-F5AB-4479-928F-8E17EDEA4293}">
      <dgm:prSet/>
      <dgm:spPr/>
      <dgm:t>
        <a:bodyPr/>
        <a:lstStyle/>
        <a:p>
          <a:endParaRPr lang="en-US">
            <a:solidFill>
              <a:schemeClr val="tx1"/>
            </a:solidFill>
          </a:endParaRPr>
        </a:p>
      </dgm:t>
    </dgm:pt>
    <dgm:pt modelId="{BC9F13A2-D288-4CEA-A462-FF1AAB4E23E8}" type="sibTrans" cxnId="{D0BFA499-F5AB-4479-928F-8E17EDEA4293}">
      <dgm:prSet/>
      <dgm:spPr/>
      <dgm:t>
        <a:bodyPr/>
        <a:lstStyle/>
        <a:p>
          <a:endParaRPr lang="en-US">
            <a:solidFill>
              <a:schemeClr val="tx1"/>
            </a:solidFill>
          </a:endParaRPr>
        </a:p>
      </dgm:t>
    </dgm:pt>
    <dgm:pt modelId="{30BE99F8-AF99-42D6-8FDB-C6BE4CA6A1E8}">
      <dgm:prSet phldrT="[Text]"/>
      <dgm:spPr/>
      <dgm:t>
        <a:bodyPr/>
        <a:lstStyle/>
        <a:p>
          <a:r>
            <a:rPr lang="en-US" dirty="0" smtClean="0">
              <a:solidFill>
                <a:schemeClr val="tx1"/>
              </a:solidFill>
            </a:rPr>
            <a:t>Supportive care</a:t>
          </a:r>
          <a:endParaRPr lang="en-US" dirty="0">
            <a:solidFill>
              <a:schemeClr val="tx1"/>
            </a:solidFill>
          </a:endParaRPr>
        </a:p>
      </dgm:t>
    </dgm:pt>
    <dgm:pt modelId="{F8C5B6A1-4535-4516-9986-E9A4AA50763A}" type="parTrans" cxnId="{545836C9-60A1-4E5E-A319-77EDB7FE711B}">
      <dgm:prSet/>
      <dgm:spPr/>
      <dgm:t>
        <a:bodyPr/>
        <a:lstStyle/>
        <a:p>
          <a:endParaRPr lang="en-US">
            <a:solidFill>
              <a:schemeClr val="tx1"/>
            </a:solidFill>
          </a:endParaRPr>
        </a:p>
      </dgm:t>
    </dgm:pt>
    <dgm:pt modelId="{EF9112E0-A1B9-4067-A76C-D8BD6817F823}" type="sibTrans" cxnId="{545836C9-60A1-4E5E-A319-77EDB7FE711B}">
      <dgm:prSet/>
      <dgm:spPr/>
      <dgm:t>
        <a:bodyPr/>
        <a:lstStyle/>
        <a:p>
          <a:endParaRPr lang="en-US">
            <a:solidFill>
              <a:schemeClr val="tx1"/>
            </a:solidFill>
          </a:endParaRPr>
        </a:p>
      </dgm:t>
    </dgm:pt>
    <dgm:pt modelId="{1172603F-E4B4-4C35-B579-702302ED459A}">
      <dgm:prSet phldrT="[Text]"/>
      <dgm:spPr/>
      <dgm:t>
        <a:bodyPr/>
        <a:lstStyle/>
        <a:p>
          <a:pPr>
            <a:lnSpc>
              <a:spcPct val="90000"/>
            </a:lnSpc>
            <a:spcAft>
              <a:spcPct val="35000"/>
            </a:spcAft>
          </a:pPr>
          <a:r>
            <a:rPr lang="en-US" dirty="0" smtClean="0">
              <a:solidFill>
                <a:schemeClr val="tx1"/>
              </a:solidFill>
            </a:rPr>
            <a:t>Gastrointestinal </a:t>
          </a:r>
          <a:endParaRPr lang="en-US" dirty="0">
            <a:solidFill>
              <a:schemeClr val="tx1"/>
            </a:solidFill>
          </a:endParaRPr>
        </a:p>
      </dgm:t>
    </dgm:pt>
    <dgm:pt modelId="{42F0FB4A-E017-4795-B4CC-784CDF3006F7}" type="parTrans" cxnId="{582B19B2-8ADE-4179-B5E4-9C4E9E3721EB}">
      <dgm:prSet/>
      <dgm:spPr/>
      <dgm:t>
        <a:bodyPr/>
        <a:lstStyle/>
        <a:p>
          <a:endParaRPr lang="en-US">
            <a:solidFill>
              <a:schemeClr val="tx1"/>
            </a:solidFill>
          </a:endParaRPr>
        </a:p>
      </dgm:t>
    </dgm:pt>
    <dgm:pt modelId="{754BCCD3-9433-41EB-AAEB-21467084D953}" type="sibTrans" cxnId="{582B19B2-8ADE-4179-B5E4-9C4E9E3721EB}">
      <dgm:prSet/>
      <dgm:spPr/>
      <dgm:t>
        <a:bodyPr/>
        <a:lstStyle/>
        <a:p>
          <a:endParaRPr lang="en-US">
            <a:solidFill>
              <a:schemeClr val="tx1"/>
            </a:solidFill>
          </a:endParaRPr>
        </a:p>
      </dgm:t>
    </dgm:pt>
    <dgm:pt modelId="{D629CA2B-18ED-46AE-BAF9-B79173BBD444}">
      <dgm:prSet phldrT="[Text]"/>
      <dgm:spPr/>
      <dgm:t>
        <a:bodyPr/>
        <a:lstStyle/>
        <a:p>
          <a:pPr>
            <a:lnSpc>
              <a:spcPct val="114000"/>
            </a:lnSpc>
            <a:spcAft>
              <a:spcPts val="1200"/>
            </a:spcAft>
          </a:pPr>
          <a:r>
            <a:rPr lang="en-US" dirty="0" smtClean="0">
              <a:solidFill>
                <a:schemeClr val="tx1"/>
              </a:solidFill>
            </a:rPr>
            <a:t>Treatment of emesis and diarrhea</a:t>
          </a:r>
          <a:endParaRPr lang="en-US" dirty="0">
            <a:solidFill>
              <a:schemeClr val="tx1"/>
            </a:solidFill>
          </a:endParaRPr>
        </a:p>
      </dgm:t>
    </dgm:pt>
    <dgm:pt modelId="{EA21E711-FFE8-4F9D-BC02-A1F1F05D46F0}" type="parTrans" cxnId="{5E9E4482-81C0-4909-BDFB-27DE2645651E}">
      <dgm:prSet/>
      <dgm:spPr/>
      <dgm:t>
        <a:bodyPr/>
        <a:lstStyle/>
        <a:p>
          <a:endParaRPr lang="en-US">
            <a:solidFill>
              <a:schemeClr val="tx1"/>
            </a:solidFill>
          </a:endParaRPr>
        </a:p>
      </dgm:t>
    </dgm:pt>
    <dgm:pt modelId="{8C888DEF-8E32-4B92-9483-8DAE816EA217}" type="sibTrans" cxnId="{5E9E4482-81C0-4909-BDFB-27DE2645651E}">
      <dgm:prSet/>
      <dgm:spPr/>
      <dgm:t>
        <a:bodyPr/>
        <a:lstStyle/>
        <a:p>
          <a:endParaRPr lang="en-US">
            <a:solidFill>
              <a:schemeClr val="tx1"/>
            </a:solidFill>
          </a:endParaRPr>
        </a:p>
      </dgm:t>
    </dgm:pt>
    <dgm:pt modelId="{65D26F71-B75C-405C-9AFA-CC702E6E8A61}">
      <dgm:prSet phldrT="[Text]"/>
      <dgm:spPr/>
      <dgm:t>
        <a:bodyPr/>
        <a:lstStyle/>
        <a:p>
          <a:pPr>
            <a:lnSpc>
              <a:spcPct val="90000"/>
            </a:lnSpc>
            <a:spcAft>
              <a:spcPct val="35000"/>
            </a:spcAft>
          </a:pPr>
          <a:r>
            <a:rPr lang="en-US" dirty="0" smtClean="0">
              <a:solidFill>
                <a:schemeClr val="tx1"/>
              </a:solidFill>
            </a:rPr>
            <a:t>Hematopoietic</a:t>
          </a:r>
          <a:endParaRPr lang="en-US" dirty="0">
            <a:solidFill>
              <a:schemeClr val="tx1"/>
            </a:solidFill>
          </a:endParaRPr>
        </a:p>
      </dgm:t>
    </dgm:pt>
    <dgm:pt modelId="{FF51CCD6-C42A-4D34-AE7F-CA533DE87E95}" type="parTrans" cxnId="{E9632480-FCFD-4D04-BAEC-F340DD9CE654}">
      <dgm:prSet/>
      <dgm:spPr/>
      <dgm:t>
        <a:bodyPr/>
        <a:lstStyle/>
        <a:p>
          <a:endParaRPr lang="en-US">
            <a:solidFill>
              <a:schemeClr val="tx1"/>
            </a:solidFill>
          </a:endParaRPr>
        </a:p>
      </dgm:t>
    </dgm:pt>
    <dgm:pt modelId="{3FCFDDE5-B6BB-49D9-BAF8-6B976EFF8056}" type="sibTrans" cxnId="{E9632480-FCFD-4D04-BAEC-F340DD9CE654}">
      <dgm:prSet/>
      <dgm:spPr/>
      <dgm:t>
        <a:bodyPr/>
        <a:lstStyle/>
        <a:p>
          <a:endParaRPr lang="en-US">
            <a:solidFill>
              <a:schemeClr val="tx1"/>
            </a:solidFill>
          </a:endParaRPr>
        </a:p>
      </dgm:t>
    </dgm:pt>
    <dgm:pt modelId="{6EA56F41-1E43-43A8-9E08-694365EC0C09}">
      <dgm:prSet phldrT="[Text]"/>
      <dgm:spPr/>
      <dgm:t>
        <a:bodyPr/>
        <a:lstStyle/>
        <a:p>
          <a:pPr>
            <a:lnSpc>
              <a:spcPct val="114000"/>
            </a:lnSpc>
            <a:spcAft>
              <a:spcPts val="1200"/>
            </a:spcAft>
          </a:pPr>
          <a:r>
            <a:rPr lang="en-US" dirty="0" smtClean="0">
              <a:solidFill>
                <a:schemeClr val="tx1"/>
              </a:solidFill>
            </a:rPr>
            <a:t>Infection control</a:t>
          </a:r>
          <a:endParaRPr lang="en-US" dirty="0">
            <a:solidFill>
              <a:schemeClr val="tx1"/>
            </a:solidFill>
          </a:endParaRPr>
        </a:p>
      </dgm:t>
    </dgm:pt>
    <dgm:pt modelId="{81339BC8-701D-4BB7-AA6B-05AE4C0A9285}" type="sibTrans" cxnId="{97FC82FC-3EF3-44BE-AA6B-24634FDC77B7}">
      <dgm:prSet/>
      <dgm:spPr/>
      <dgm:t>
        <a:bodyPr/>
        <a:lstStyle/>
        <a:p>
          <a:endParaRPr lang="en-US">
            <a:solidFill>
              <a:schemeClr val="tx1"/>
            </a:solidFill>
          </a:endParaRPr>
        </a:p>
      </dgm:t>
    </dgm:pt>
    <dgm:pt modelId="{23A6F83F-9A8A-4F61-842E-4C278F06996D}" type="parTrans" cxnId="{97FC82FC-3EF3-44BE-AA6B-24634FDC77B7}">
      <dgm:prSet/>
      <dgm:spPr/>
      <dgm:t>
        <a:bodyPr/>
        <a:lstStyle/>
        <a:p>
          <a:endParaRPr lang="en-US">
            <a:solidFill>
              <a:schemeClr val="tx1"/>
            </a:solidFill>
          </a:endParaRPr>
        </a:p>
      </dgm:t>
    </dgm:pt>
    <dgm:pt modelId="{267B1238-2D6C-4A4B-A6CE-FDF688FF2A91}">
      <dgm:prSet phldrT="[Text]"/>
      <dgm:spPr/>
      <dgm:t>
        <a:bodyPr/>
        <a:lstStyle/>
        <a:p>
          <a:pPr>
            <a:lnSpc>
              <a:spcPct val="114000"/>
            </a:lnSpc>
            <a:spcAft>
              <a:spcPts val="1200"/>
            </a:spcAft>
          </a:pPr>
          <a:r>
            <a:rPr lang="en-US" dirty="0" smtClean="0">
              <a:solidFill>
                <a:schemeClr val="tx1"/>
              </a:solidFill>
            </a:rPr>
            <a:t>Cytokine therapy</a:t>
          </a:r>
          <a:endParaRPr lang="en-US" dirty="0">
            <a:solidFill>
              <a:schemeClr val="tx1"/>
            </a:solidFill>
          </a:endParaRPr>
        </a:p>
      </dgm:t>
    </dgm:pt>
    <dgm:pt modelId="{5E6E0ABD-AF32-4DC5-90E2-D93A6B3EEE7B}" type="parTrans" cxnId="{D3DDD303-F92F-4C75-8DC1-5EADD6ED3E57}">
      <dgm:prSet/>
      <dgm:spPr/>
      <dgm:t>
        <a:bodyPr/>
        <a:lstStyle/>
        <a:p>
          <a:endParaRPr lang="en-US">
            <a:solidFill>
              <a:schemeClr val="tx1"/>
            </a:solidFill>
          </a:endParaRPr>
        </a:p>
      </dgm:t>
    </dgm:pt>
    <dgm:pt modelId="{545B1549-F5E3-40C1-9957-E1E56DDA41F0}" type="sibTrans" cxnId="{D3DDD303-F92F-4C75-8DC1-5EADD6ED3E57}">
      <dgm:prSet/>
      <dgm:spPr/>
      <dgm:t>
        <a:bodyPr/>
        <a:lstStyle/>
        <a:p>
          <a:endParaRPr lang="en-US">
            <a:solidFill>
              <a:schemeClr val="tx1"/>
            </a:solidFill>
          </a:endParaRPr>
        </a:p>
      </dgm:t>
    </dgm:pt>
    <dgm:pt modelId="{CE9775FE-AF25-4547-A759-CFF66950BD93}">
      <dgm:prSet phldrT="[Text]"/>
      <dgm:spPr/>
      <dgm:t>
        <a:bodyPr/>
        <a:lstStyle/>
        <a:p>
          <a:pPr>
            <a:lnSpc>
              <a:spcPct val="114000"/>
            </a:lnSpc>
            <a:spcAft>
              <a:spcPts val="1200"/>
            </a:spcAft>
          </a:pPr>
          <a:r>
            <a:rPr lang="en-US" dirty="0" smtClean="0">
              <a:solidFill>
                <a:schemeClr val="tx1"/>
              </a:solidFill>
            </a:rPr>
            <a:t>Stem cell transplants</a:t>
          </a:r>
          <a:endParaRPr lang="en-US" dirty="0">
            <a:solidFill>
              <a:schemeClr val="tx1"/>
            </a:solidFill>
          </a:endParaRPr>
        </a:p>
      </dgm:t>
    </dgm:pt>
    <dgm:pt modelId="{B951DE2E-308B-45B8-9B38-508B9EC06744}" type="parTrans" cxnId="{91E1A0F3-11FB-4CE8-8EBF-5F794F01CDB6}">
      <dgm:prSet/>
      <dgm:spPr/>
      <dgm:t>
        <a:bodyPr/>
        <a:lstStyle/>
        <a:p>
          <a:endParaRPr lang="en-US">
            <a:solidFill>
              <a:schemeClr val="tx1"/>
            </a:solidFill>
          </a:endParaRPr>
        </a:p>
      </dgm:t>
    </dgm:pt>
    <dgm:pt modelId="{94B90905-190D-454E-941A-361B850BD50B}" type="sibTrans" cxnId="{91E1A0F3-11FB-4CE8-8EBF-5F794F01CDB6}">
      <dgm:prSet/>
      <dgm:spPr/>
      <dgm:t>
        <a:bodyPr/>
        <a:lstStyle/>
        <a:p>
          <a:endParaRPr lang="en-US">
            <a:solidFill>
              <a:schemeClr val="tx1"/>
            </a:solidFill>
          </a:endParaRPr>
        </a:p>
      </dgm:t>
    </dgm:pt>
    <dgm:pt modelId="{2FBA4F87-4FAB-4972-AA22-8C6E40C99018}">
      <dgm:prSet phldrT="[Text]"/>
      <dgm:spPr/>
      <dgm:t>
        <a:bodyPr/>
        <a:lstStyle/>
        <a:p>
          <a:pPr>
            <a:lnSpc>
              <a:spcPct val="114000"/>
            </a:lnSpc>
            <a:spcAft>
              <a:spcPts val="1200"/>
            </a:spcAft>
          </a:pPr>
          <a:r>
            <a:rPr lang="en-US" dirty="0" err="1" smtClean="0">
              <a:solidFill>
                <a:schemeClr val="tx1"/>
              </a:solidFill>
            </a:rPr>
            <a:t>Antiemetics</a:t>
          </a:r>
          <a:endParaRPr lang="en-US" dirty="0">
            <a:solidFill>
              <a:schemeClr val="tx1"/>
            </a:solidFill>
          </a:endParaRPr>
        </a:p>
      </dgm:t>
    </dgm:pt>
    <dgm:pt modelId="{961C4492-7E75-4D95-BD34-5408BE851854}" type="sibTrans" cxnId="{9B918119-B6AD-4FD2-9392-294CA94E8C2B}">
      <dgm:prSet/>
      <dgm:spPr/>
      <dgm:t>
        <a:bodyPr/>
        <a:lstStyle/>
        <a:p>
          <a:endParaRPr lang="en-US">
            <a:solidFill>
              <a:schemeClr val="tx1"/>
            </a:solidFill>
          </a:endParaRPr>
        </a:p>
      </dgm:t>
    </dgm:pt>
    <dgm:pt modelId="{B478DA2C-36D8-45BD-B358-2B6833E7CABA}" type="parTrans" cxnId="{9B918119-B6AD-4FD2-9392-294CA94E8C2B}">
      <dgm:prSet/>
      <dgm:spPr/>
      <dgm:t>
        <a:bodyPr/>
        <a:lstStyle/>
        <a:p>
          <a:endParaRPr lang="en-US">
            <a:solidFill>
              <a:schemeClr val="tx1"/>
            </a:solidFill>
          </a:endParaRPr>
        </a:p>
      </dgm:t>
    </dgm:pt>
    <dgm:pt modelId="{AAA6362D-E9DD-4805-9DD5-8422E44C74BC}">
      <dgm:prSet phldrT="[Text]"/>
      <dgm:spPr/>
      <dgm:t>
        <a:bodyPr/>
        <a:lstStyle/>
        <a:p>
          <a:pPr>
            <a:lnSpc>
              <a:spcPct val="114000"/>
            </a:lnSpc>
            <a:spcAft>
              <a:spcPts val="1200"/>
            </a:spcAft>
          </a:pPr>
          <a:r>
            <a:rPr lang="en-US" dirty="0" smtClean="0">
              <a:solidFill>
                <a:schemeClr val="tx1"/>
              </a:solidFill>
            </a:rPr>
            <a:t>Fluid and electrolyte therapy</a:t>
          </a:r>
          <a:endParaRPr lang="en-US" dirty="0">
            <a:solidFill>
              <a:schemeClr val="tx1"/>
            </a:solidFill>
          </a:endParaRPr>
        </a:p>
      </dgm:t>
    </dgm:pt>
    <dgm:pt modelId="{58200829-92CC-4EC3-8624-D545B571170F}" type="parTrans" cxnId="{7B62A23A-DCC4-4339-81DC-F2C4E8204B98}">
      <dgm:prSet/>
      <dgm:spPr/>
      <dgm:t>
        <a:bodyPr/>
        <a:lstStyle/>
        <a:p>
          <a:endParaRPr lang="en-US"/>
        </a:p>
      </dgm:t>
    </dgm:pt>
    <dgm:pt modelId="{5C3B7620-134A-4D30-82B4-1B23031A0EA3}" type="sibTrans" cxnId="{7B62A23A-DCC4-4339-81DC-F2C4E8204B98}">
      <dgm:prSet/>
      <dgm:spPr/>
      <dgm:t>
        <a:bodyPr/>
        <a:lstStyle/>
        <a:p>
          <a:endParaRPr lang="en-US"/>
        </a:p>
      </dgm:t>
    </dgm:pt>
    <dgm:pt modelId="{3F4E6ABA-F1EA-4058-A331-70EDB5E19E94}" type="pres">
      <dgm:prSet presAssocID="{DA6F9553-6A59-45D0-B193-76A80C0A3B70}" presName="Name0" presStyleCnt="0">
        <dgm:presLayoutVars>
          <dgm:dir/>
          <dgm:resizeHandles val="exact"/>
        </dgm:presLayoutVars>
      </dgm:prSet>
      <dgm:spPr/>
      <dgm:t>
        <a:bodyPr/>
        <a:lstStyle/>
        <a:p>
          <a:endParaRPr lang="en-US"/>
        </a:p>
      </dgm:t>
    </dgm:pt>
    <dgm:pt modelId="{E476854E-53A0-4074-A35B-D8CC6C5C36ED}" type="pres">
      <dgm:prSet presAssocID="{F61610A6-3F08-48AC-AF72-CF6AAA3AD208}" presName="node" presStyleLbl="node1" presStyleIdx="0" presStyleCnt="3">
        <dgm:presLayoutVars>
          <dgm:bulletEnabled val="1"/>
        </dgm:presLayoutVars>
      </dgm:prSet>
      <dgm:spPr/>
      <dgm:t>
        <a:bodyPr/>
        <a:lstStyle/>
        <a:p>
          <a:endParaRPr lang="en-US"/>
        </a:p>
      </dgm:t>
    </dgm:pt>
    <dgm:pt modelId="{D8E0F5B3-EBF4-4040-A632-30ABC9C28AE8}" type="pres">
      <dgm:prSet presAssocID="{BC9F13A2-D288-4CEA-A462-FF1AAB4E23E8}" presName="sibTrans" presStyleCnt="0"/>
      <dgm:spPr/>
    </dgm:pt>
    <dgm:pt modelId="{22F88A53-EC09-4BCB-8C07-310E778B61B3}" type="pres">
      <dgm:prSet presAssocID="{1172603F-E4B4-4C35-B579-702302ED459A}" presName="node" presStyleLbl="node1" presStyleIdx="1" presStyleCnt="3">
        <dgm:presLayoutVars>
          <dgm:bulletEnabled val="1"/>
        </dgm:presLayoutVars>
      </dgm:prSet>
      <dgm:spPr/>
      <dgm:t>
        <a:bodyPr/>
        <a:lstStyle/>
        <a:p>
          <a:endParaRPr lang="en-US"/>
        </a:p>
      </dgm:t>
    </dgm:pt>
    <dgm:pt modelId="{C79889C9-F05A-411A-B4CF-A1C5B67F7944}" type="pres">
      <dgm:prSet presAssocID="{754BCCD3-9433-41EB-AAEB-21467084D953}" presName="sibTrans" presStyleCnt="0"/>
      <dgm:spPr/>
    </dgm:pt>
    <dgm:pt modelId="{3DB56885-87C7-47B6-956C-9BAA65BAA9B4}" type="pres">
      <dgm:prSet presAssocID="{65D26F71-B75C-405C-9AFA-CC702E6E8A61}" presName="node" presStyleLbl="node1" presStyleIdx="2" presStyleCnt="3">
        <dgm:presLayoutVars>
          <dgm:bulletEnabled val="1"/>
        </dgm:presLayoutVars>
      </dgm:prSet>
      <dgm:spPr/>
      <dgm:t>
        <a:bodyPr/>
        <a:lstStyle/>
        <a:p>
          <a:endParaRPr lang="en-US"/>
        </a:p>
      </dgm:t>
    </dgm:pt>
  </dgm:ptLst>
  <dgm:cxnLst>
    <dgm:cxn modelId="{15BC1EFA-4E0F-49B6-A3C5-1DB2824FB956}" type="presOf" srcId="{65D26F71-B75C-405C-9AFA-CC702E6E8A61}" destId="{3DB56885-87C7-47B6-956C-9BAA65BAA9B4}" srcOrd="0" destOrd="0" presId="urn:microsoft.com/office/officeart/2005/8/layout/hList6"/>
    <dgm:cxn modelId="{D0BFA499-F5AB-4479-928F-8E17EDEA4293}" srcId="{DA6F9553-6A59-45D0-B193-76A80C0A3B70}" destId="{F61610A6-3F08-48AC-AF72-CF6AAA3AD208}" srcOrd="0" destOrd="0" parTransId="{70FD99AC-50B1-42DB-A818-DEACE6F53C07}" sibTransId="{BC9F13A2-D288-4CEA-A462-FF1AAB4E23E8}"/>
    <dgm:cxn modelId="{82480097-B08C-4C4B-B385-8EED5412625F}" type="presOf" srcId="{267B1238-2D6C-4A4B-A6CE-FDF688FF2A91}" destId="{3DB56885-87C7-47B6-956C-9BAA65BAA9B4}" srcOrd="0" destOrd="2" presId="urn:microsoft.com/office/officeart/2005/8/layout/hList6"/>
    <dgm:cxn modelId="{7B62A23A-DCC4-4339-81DC-F2C4E8204B98}" srcId="{D629CA2B-18ED-46AE-BAF9-B79173BBD444}" destId="{AAA6362D-E9DD-4805-9DD5-8422E44C74BC}" srcOrd="1" destOrd="0" parTransId="{58200829-92CC-4EC3-8624-D545B571170F}" sibTransId="{5C3B7620-134A-4D30-82B4-1B23031A0EA3}"/>
    <dgm:cxn modelId="{5E9E4482-81C0-4909-BDFB-27DE2645651E}" srcId="{1172603F-E4B4-4C35-B579-702302ED459A}" destId="{D629CA2B-18ED-46AE-BAF9-B79173BBD444}" srcOrd="0" destOrd="0" parTransId="{EA21E711-FFE8-4F9D-BC02-A1F1F05D46F0}" sibTransId="{8C888DEF-8E32-4B92-9483-8DAE816EA217}"/>
    <dgm:cxn modelId="{C3C8396A-F8C0-4E8F-96B5-808A75408240}" type="presOf" srcId="{2FBA4F87-4FAB-4972-AA22-8C6E40C99018}" destId="{22F88A53-EC09-4BCB-8C07-310E778B61B3}" srcOrd="0" destOrd="2" presId="urn:microsoft.com/office/officeart/2005/8/layout/hList6"/>
    <dgm:cxn modelId="{E9632480-FCFD-4D04-BAEC-F340DD9CE654}" srcId="{DA6F9553-6A59-45D0-B193-76A80C0A3B70}" destId="{65D26F71-B75C-405C-9AFA-CC702E6E8A61}" srcOrd="2" destOrd="0" parTransId="{FF51CCD6-C42A-4D34-AE7F-CA533DE87E95}" sibTransId="{3FCFDDE5-B6BB-49D9-BAF8-6B976EFF8056}"/>
    <dgm:cxn modelId="{91E1A0F3-11FB-4CE8-8EBF-5F794F01CDB6}" srcId="{65D26F71-B75C-405C-9AFA-CC702E6E8A61}" destId="{CE9775FE-AF25-4547-A759-CFF66950BD93}" srcOrd="2" destOrd="0" parTransId="{B951DE2E-308B-45B8-9B38-508B9EC06744}" sibTransId="{94B90905-190D-454E-941A-361B850BD50B}"/>
    <dgm:cxn modelId="{97FC82FC-3EF3-44BE-AA6B-24634FDC77B7}" srcId="{65D26F71-B75C-405C-9AFA-CC702E6E8A61}" destId="{6EA56F41-1E43-43A8-9E08-694365EC0C09}" srcOrd="0" destOrd="0" parTransId="{23A6F83F-9A8A-4F61-842E-4C278F06996D}" sibTransId="{81339BC8-701D-4BB7-AA6B-05AE4C0A9285}"/>
    <dgm:cxn modelId="{F0B7DDDB-2A5F-4649-B045-674C27EE6354}" type="presOf" srcId="{6EA56F41-1E43-43A8-9E08-694365EC0C09}" destId="{3DB56885-87C7-47B6-956C-9BAA65BAA9B4}" srcOrd="0" destOrd="1" presId="urn:microsoft.com/office/officeart/2005/8/layout/hList6"/>
    <dgm:cxn modelId="{9B918119-B6AD-4FD2-9392-294CA94E8C2B}" srcId="{D629CA2B-18ED-46AE-BAF9-B79173BBD444}" destId="{2FBA4F87-4FAB-4972-AA22-8C6E40C99018}" srcOrd="0" destOrd="0" parTransId="{B478DA2C-36D8-45BD-B358-2B6833E7CABA}" sibTransId="{961C4492-7E75-4D95-BD34-5408BE851854}"/>
    <dgm:cxn modelId="{A4785F35-557A-4C72-B45F-B217C524C120}" type="presOf" srcId="{1172603F-E4B4-4C35-B579-702302ED459A}" destId="{22F88A53-EC09-4BCB-8C07-310E778B61B3}" srcOrd="0" destOrd="0" presId="urn:microsoft.com/office/officeart/2005/8/layout/hList6"/>
    <dgm:cxn modelId="{CAFAC0A1-A1B5-4D3C-AB00-80F146656991}" type="presOf" srcId="{F61610A6-3F08-48AC-AF72-CF6AAA3AD208}" destId="{E476854E-53A0-4074-A35B-D8CC6C5C36ED}" srcOrd="0" destOrd="0" presId="urn:microsoft.com/office/officeart/2005/8/layout/hList6"/>
    <dgm:cxn modelId="{CFADEC52-8342-4565-B9ED-FC18D4A5BE34}" type="presOf" srcId="{CE9775FE-AF25-4547-A759-CFF66950BD93}" destId="{3DB56885-87C7-47B6-956C-9BAA65BAA9B4}" srcOrd="0" destOrd="3" presId="urn:microsoft.com/office/officeart/2005/8/layout/hList6"/>
    <dgm:cxn modelId="{D3DDD303-F92F-4C75-8DC1-5EADD6ED3E57}" srcId="{65D26F71-B75C-405C-9AFA-CC702E6E8A61}" destId="{267B1238-2D6C-4A4B-A6CE-FDF688FF2A91}" srcOrd="1" destOrd="0" parTransId="{5E6E0ABD-AF32-4DC5-90E2-D93A6B3EEE7B}" sibTransId="{545B1549-F5E3-40C1-9957-E1E56DDA41F0}"/>
    <dgm:cxn modelId="{D165517B-FF2E-4E84-9AC3-3593BD479370}" type="presOf" srcId="{DA6F9553-6A59-45D0-B193-76A80C0A3B70}" destId="{3F4E6ABA-F1EA-4058-A331-70EDB5E19E94}" srcOrd="0" destOrd="0" presId="urn:microsoft.com/office/officeart/2005/8/layout/hList6"/>
    <dgm:cxn modelId="{582B19B2-8ADE-4179-B5E4-9C4E9E3721EB}" srcId="{DA6F9553-6A59-45D0-B193-76A80C0A3B70}" destId="{1172603F-E4B4-4C35-B579-702302ED459A}" srcOrd="1" destOrd="0" parTransId="{42F0FB4A-E017-4795-B4CC-784CDF3006F7}" sibTransId="{754BCCD3-9433-41EB-AAEB-21467084D953}"/>
    <dgm:cxn modelId="{545836C9-60A1-4E5E-A319-77EDB7FE711B}" srcId="{F61610A6-3F08-48AC-AF72-CF6AAA3AD208}" destId="{30BE99F8-AF99-42D6-8FDB-C6BE4CA6A1E8}" srcOrd="0" destOrd="0" parTransId="{F8C5B6A1-4535-4516-9986-E9A4AA50763A}" sibTransId="{EF9112E0-A1B9-4067-A76C-D8BD6817F823}"/>
    <dgm:cxn modelId="{E032AE7B-29BA-48CA-B514-A67F5B1BAFFB}" type="presOf" srcId="{D629CA2B-18ED-46AE-BAF9-B79173BBD444}" destId="{22F88A53-EC09-4BCB-8C07-310E778B61B3}" srcOrd="0" destOrd="1" presId="urn:microsoft.com/office/officeart/2005/8/layout/hList6"/>
    <dgm:cxn modelId="{78572577-D439-429B-8EE1-9921849D18FD}" type="presOf" srcId="{30BE99F8-AF99-42D6-8FDB-C6BE4CA6A1E8}" destId="{E476854E-53A0-4074-A35B-D8CC6C5C36ED}" srcOrd="0" destOrd="1" presId="urn:microsoft.com/office/officeart/2005/8/layout/hList6"/>
    <dgm:cxn modelId="{9404E470-A99F-4818-A379-2B9963ACBD81}" type="presOf" srcId="{AAA6362D-E9DD-4805-9DD5-8422E44C74BC}" destId="{22F88A53-EC09-4BCB-8C07-310E778B61B3}" srcOrd="0" destOrd="3" presId="urn:microsoft.com/office/officeart/2005/8/layout/hList6"/>
    <dgm:cxn modelId="{562AA6D8-C1B8-4C60-97C1-1BFB8BE593BD}" type="presParOf" srcId="{3F4E6ABA-F1EA-4058-A331-70EDB5E19E94}" destId="{E476854E-53A0-4074-A35B-D8CC6C5C36ED}" srcOrd="0" destOrd="0" presId="urn:microsoft.com/office/officeart/2005/8/layout/hList6"/>
    <dgm:cxn modelId="{FD167F08-AEC1-4D4F-9909-4C133C8DFF74}" type="presParOf" srcId="{3F4E6ABA-F1EA-4058-A331-70EDB5E19E94}" destId="{D8E0F5B3-EBF4-4040-A632-30ABC9C28AE8}" srcOrd="1" destOrd="0" presId="urn:microsoft.com/office/officeart/2005/8/layout/hList6"/>
    <dgm:cxn modelId="{B6EF21C0-8D4F-41EE-A6AC-4FF8F6673B11}" type="presParOf" srcId="{3F4E6ABA-F1EA-4058-A331-70EDB5E19E94}" destId="{22F88A53-EC09-4BCB-8C07-310E778B61B3}" srcOrd="2" destOrd="0" presId="urn:microsoft.com/office/officeart/2005/8/layout/hList6"/>
    <dgm:cxn modelId="{D609A02E-2EB9-48D5-8348-E8EF742B078A}" type="presParOf" srcId="{3F4E6ABA-F1EA-4058-A331-70EDB5E19E94}" destId="{C79889C9-F05A-411A-B4CF-A1C5B67F7944}" srcOrd="3" destOrd="0" presId="urn:microsoft.com/office/officeart/2005/8/layout/hList6"/>
    <dgm:cxn modelId="{038F2018-E6F7-4781-A21F-60FFF74D3B61}" type="presParOf" srcId="{3F4E6ABA-F1EA-4058-A331-70EDB5E19E94}" destId="{3DB56885-87C7-47B6-956C-9BAA65BAA9B4}"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F2E71-6319-468C-BFDD-35758704D95C}">
      <dsp:nvSpPr>
        <dsp:cNvPr id="0" name=""/>
        <dsp:cNvSpPr/>
      </dsp:nvSpPr>
      <dsp:spPr>
        <a:xfrm rot="5400000">
          <a:off x="5238438" y="-2184500"/>
          <a:ext cx="715379" cy="5266944"/>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Overpressure of blast wave (ear, lung, intestines)</a:t>
          </a:r>
          <a:endParaRPr lang="en-US" sz="1700" kern="1200" dirty="0"/>
        </a:p>
      </dsp:txBody>
      <dsp:txXfrm rot="-5400000">
        <a:off x="2962656" y="126204"/>
        <a:ext cx="5232022" cy="645535"/>
      </dsp:txXfrm>
    </dsp:sp>
    <dsp:sp modelId="{F96CA1EB-A79A-4B47-8255-24AFD797AFF3}">
      <dsp:nvSpPr>
        <dsp:cNvPr id="0" name=""/>
        <dsp:cNvSpPr/>
      </dsp:nvSpPr>
      <dsp:spPr>
        <a:xfrm>
          <a:off x="0" y="1859"/>
          <a:ext cx="2962656" cy="894224"/>
        </a:xfrm>
        <a:prstGeom prst="round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Primary</a:t>
          </a:r>
          <a:endParaRPr lang="en-US" sz="2400" b="1" kern="1200" dirty="0"/>
        </a:p>
      </dsp:txBody>
      <dsp:txXfrm>
        <a:off x="43652" y="45511"/>
        <a:ext cx="2875352" cy="806920"/>
      </dsp:txXfrm>
    </dsp:sp>
    <dsp:sp modelId="{C3B19D07-3516-490D-9E9D-C0162AB08D59}">
      <dsp:nvSpPr>
        <dsp:cNvPr id="0" name=""/>
        <dsp:cNvSpPr/>
      </dsp:nvSpPr>
      <dsp:spPr>
        <a:xfrm rot="5400000">
          <a:off x="5238438" y="-1245565"/>
          <a:ext cx="715379" cy="5266944"/>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Penetrating injuries from blast wind (flying debris)</a:t>
          </a:r>
          <a:endParaRPr lang="en-US" sz="1700" kern="1200" dirty="0"/>
        </a:p>
      </dsp:txBody>
      <dsp:txXfrm rot="-5400000">
        <a:off x="2962656" y="1065139"/>
        <a:ext cx="5232022" cy="645535"/>
      </dsp:txXfrm>
    </dsp:sp>
    <dsp:sp modelId="{A6FE0222-63B2-4B38-85F1-6056B5A50BCD}">
      <dsp:nvSpPr>
        <dsp:cNvPr id="0" name=""/>
        <dsp:cNvSpPr/>
      </dsp:nvSpPr>
      <dsp:spPr>
        <a:xfrm>
          <a:off x="0" y="940794"/>
          <a:ext cx="2962656" cy="894224"/>
        </a:xfrm>
        <a:prstGeom prst="roundRect">
          <a:avLst/>
        </a:prstGeom>
        <a:solidFill>
          <a:schemeClr val="accent6">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Secondary</a:t>
          </a:r>
          <a:endParaRPr lang="en-US" sz="2400" b="1" kern="1200" dirty="0"/>
        </a:p>
      </dsp:txBody>
      <dsp:txXfrm>
        <a:off x="43652" y="984446"/>
        <a:ext cx="2875352" cy="806920"/>
      </dsp:txXfrm>
    </dsp:sp>
    <dsp:sp modelId="{19A1C3B9-7851-4BA4-9D7A-68A4A5543B95}">
      <dsp:nvSpPr>
        <dsp:cNvPr id="0" name=""/>
        <dsp:cNvSpPr/>
      </dsp:nvSpPr>
      <dsp:spPr>
        <a:xfrm rot="5400000">
          <a:off x="5238438" y="-306629"/>
          <a:ext cx="715379" cy="5266944"/>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Blunt injuries from blast wind (forceful impact)</a:t>
          </a:r>
          <a:endParaRPr lang="en-US" sz="1700" kern="1200" dirty="0"/>
        </a:p>
      </dsp:txBody>
      <dsp:txXfrm rot="-5400000">
        <a:off x="2962656" y="2004075"/>
        <a:ext cx="5232022" cy="645535"/>
      </dsp:txXfrm>
    </dsp:sp>
    <dsp:sp modelId="{B8C6AA5D-E5DA-4098-ABCA-5E69108937E2}">
      <dsp:nvSpPr>
        <dsp:cNvPr id="0" name=""/>
        <dsp:cNvSpPr/>
      </dsp:nvSpPr>
      <dsp:spPr>
        <a:xfrm>
          <a:off x="0" y="1879730"/>
          <a:ext cx="2962656" cy="894224"/>
        </a:xfrm>
        <a:prstGeom prst="roundRect">
          <a:avLst/>
        </a:prstGeom>
        <a:solidFill>
          <a:schemeClr val="accent6">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Tertiary</a:t>
          </a:r>
          <a:endParaRPr lang="en-US" sz="2400" b="1" kern="1200" dirty="0"/>
        </a:p>
      </dsp:txBody>
      <dsp:txXfrm>
        <a:off x="43652" y="1923382"/>
        <a:ext cx="2875352" cy="806920"/>
      </dsp:txXfrm>
    </dsp:sp>
    <dsp:sp modelId="{01C0BE2D-3885-4079-902C-0AF9AD3DFE3C}">
      <dsp:nvSpPr>
        <dsp:cNvPr id="0" name=""/>
        <dsp:cNvSpPr/>
      </dsp:nvSpPr>
      <dsp:spPr>
        <a:xfrm rot="5400000">
          <a:off x="5238438" y="632305"/>
          <a:ext cx="715379" cy="5266944"/>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All other blast injuries (burns, psychological trauma)</a:t>
          </a:r>
          <a:endParaRPr lang="en-US" sz="1700" kern="1200" dirty="0"/>
        </a:p>
      </dsp:txBody>
      <dsp:txXfrm rot="-5400000">
        <a:off x="2962656" y="2943009"/>
        <a:ext cx="5232022" cy="645535"/>
      </dsp:txXfrm>
    </dsp:sp>
    <dsp:sp modelId="{84C78B3D-6F57-42DE-B4D1-9F70C9C745CB}">
      <dsp:nvSpPr>
        <dsp:cNvPr id="0" name=""/>
        <dsp:cNvSpPr/>
      </dsp:nvSpPr>
      <dsp:spPr>
        <a:xfrm>
          <a:off x="0" y="2818665"/>
          <a:ext cx="2962656" cy="894224"/>
        </a:xfrm>
        <a:prstGeom prst="round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Quaternary</a:t>
          </a:r>
          <a:endParaRPr lang="en-US" sz="2400" b="1" kern="1200" dirty="0"/>
        </a:p>
      </dsp:txBody>
      <dsp:txXfrm>
        <a:off x="43652" y="2862317"/>
        <a:ext cx="2875352" cy="806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6B817-EE00-46A3-A1D2-3B5A5DA2E0C1}">
      <dsp:nvSpPr>
        <dsp:cNvPr id="0" name=""/>
        <dsp:cNvSpPr/>
      </dsp:nvSpPr>
      <dsp:spPr>
        <a:xfrm>
          <a:off x="735459" y="0"/>
          <a:ext cx="4167604" cy="1434649"/>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919D72-82FD-435A-B968-8AB384635F4F}">
      <dsp:nvSpPr>
        <dsp:cNvPr id="0" name=""/>
        <dsp:cNvSpPr/>
      </dsp:nvSpPr>
      <dsp:spPr>
        <a:xfrm>
          <a:off x="0" y="430394"/>
          <a:ext cx="1470919" cy="57385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Tissue edema </a:t>
          </a:r>
          <a:endParaRPr lang="en-US" sz="1500" b="1" kern="1200" dirty="0"/>
        </a:p>
      </dsp:txBody>
      <dsp:txXfrm>
        <a:off x="0" y="430394"/>
        <a:ext cx="1470919" cy="573859"/>
      </dsp:txXfrm>
    </dsp:sp>
    <dsp:sp modelId="{0625651B-BB93-4CE6-8906-BD58A83C7913}">
      <dsp:nvSpPr>
        <dsp:cNvPr id="0" name=""/>
        <dsp:cNvSpPr/>
      </dsp:nvSpPr>
      <dsp:spPr>
        <a:xfrm>
          <a:off x="1716072" y="430394"/>
          <a:ext cx="1470919" cy="57385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Increased pressure</a:t>
          </a:r>
          <a:endParaRPr lang="en-US" sz="1500" b="1" kern="1200" dirty="0"/>
        </a:p>
      </dsp:txBody>
      <dsp:txXfrm>
        <a:off x="1716072" y="430394"/>
        <a:ext cx="1470919" cy="573859"/>
      </dsp:txXfrm>
    </dsp:sp>
    <dsp:sp modelId="{5F3CA486-5D29-4E33-AD5D-8E386B361C05}">
      <dsp:nvSpPr>
        <dsp:cNvPr id="0" name=""/>
        <dsp:cNvSpPr/>
      </dsp:nvSpPr>
      <dsp:spPr>
        <a:xfrm>
          <a:off x="3432144" y="430394"/>
          <a:ext cx="1470919" cy="57385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Decreased blood flow</a:t>
          </a:r>
          <a:endParaRPr lang="en-US" sz="1500" b="1" kern="1200" dirty="0"/>
        </a:p>
      </dsp:txBody>
      <dsp:txXfrm>
        <a:off x="3432144" y="430394"/>
        <a:ext cx="1470919" cy="573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70A54-4FA7-43AD-AB2D-043140BC3EA6}">
      <dsp:nvSpPr>
        <dsp:cNvPr id="0" name=""/>
        <dsp:cNvSpPr/>
      </dsp:nvSpPr>
      <dsp:spPr>
        <a:xfrm>
          <a:off x="0" y="6180"/>
          <a:ext cx="8229600" cy="505440"/>
        </a:xfrm>
        <a:prstGeom prst="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105000"/>
            </a:lnSpc>
            <a:spcBef>
              <a:spcPct val="0"/>
            </a:spcBef>
            <a:spcAft>
              <a:spcPct val="35000"/>
            </a:spcAft>
          </a:pPr>
          <a:r>
            <a:rPr lang="en-US" sz="1900" kern="1200" dirty="0" smtClean="0"/>
            <a:t>Scene safety and security </a:t>
          </a:r>
          <a:endParaRPr lang="en-US" sz="1900" kern="1200" dirty="0"/>
        </a:p>
      </dsp:txBody>
      <dsp:txXfrm>
        <a:off x="0" y="6180"/>
        <a:ext cx="8229600" cy="505440"/>
      </dsp:txXfrm>
    </dsp:sp>
    <dsp:sp modelId="{54216EBF-8496-4E3D-8712-60DB9F3BFFFA}">
      <dsp:nvSpPr>
        <dsp:cNvPr id="0" name=""/>
        <dsp:cNvSpPr/>
      </dsp:nvSpPr>
      <dsp:spPr>
        <a:xfrm>
          <a:off x="0" y="511620"/>
          <a:ext cx="8229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71450" lvl="1" indent="-171450" algn="l" defTabSz="844550">
            <a:lnSpc>
              <a:spcPct val="105000"/>
            </a:lnSpc>
            <a:spcBef>
              <a:spcPct val="0"/>
            </a:spcBef>
            <a:spcAft>
              <a:spcPct val="20000"/>
            </a:spcAft>
            <a:buChar char="••"/>
          </a:pPr>
          <a:r>
            <a:rPr lang="en-US" sz="1900" kern="1200" dirty="0" smtClean="0"/>
            <a:t> Outer and inner perimeter</a:t>
          </a:r>
          <a:endParaRPr lang="en-US" sz="1900" kern="1200" dirty="0"/>
        </a:p>
      </dsp:txBody>
      <dsp:txXfrm>
        <a:off x="0" y="511620"/>
        <a:ext cx="8229600" cy="447120"/>
      </dsp:txXfrm>
    </dsp:sp>
    <dsp:sp modelId="{6E7E83F1-01CB-43F7-8314-A8DEE578BAAF}">
      <dsp:nvSpPr>
        <dsp:cNvPr id="0" name=""/>
        <dsp:cNvSpPr/>
      </dsp:nvSpPr>
      <dsp:spPr>
        <a:xfrm>
          <a:off x="0" y="958740"/>
          <a:ext cx="8229600" cy="505440"/>
        </a:xfrm>
        <a:prstGeom prst="rect">
          <a:avLst/>
        </a:prstGeom>
        <a:solidFill>
          <a:schemeClr val="accent6">
            <a:shade val="80000"/>
            <a:hueOff val="-127231"/>
            <a:satOff val="5670"/>
            <a:lumOff val="79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105000"/>
            </a:lnSpc>
            <a:spcBef>
              <a:spcPct val="0"/>
            </a:spcBef>
            <a:spcAft>
              <a:spcPct val="35000"/>
            </a:spcAft>
          </a:pPr>
          <a:r>
            <a:rPr lang="en-US" sz="1900" kern="1200" dirty="0" smtClean="0"/>
            <a:t>Personal protective equipment (PPE)</a:t>
          </a:r>
          <a:endParaRPr lang="en-US" sz="1900" kern="1200" dirty="0"/>
        </a:p>
      </dsp:txBody>
      <dsp:txXfrm>
        <a:off x="0" y="958740"/>
        <a:ext cx="8229600" cy="505440"/>
      </dsp:txXfrm>
    </dsp:sp>
    <dsp:sp modelId="{388BCBE9-657B-4F30-8A46-A2700EF74EB2}">
      <dsp:nvSpPr>
        <dsp:cNvPr id="0" name=""/>
        <dsp:cNvSpPr/>
      </dsp:nvSpPr>
      <dsp:spPr>
        <a:xfrm>
          <a:off x="0" y="1464180"/>
          <a:ext cx="82296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71450" lvl="1" indent="-171450" algn="l" defTabSz="844550">
            <a:lnSpc>
              <a:spcPct val="105000"/>
            </a:lnSpc>
            <a:spcBef>
              <a:spcPct val="0"/>
            </a:spcBef>
            <a:spcAft>
              <a:spcPct val="20000"/>
            </a:spcAft>
            <a:buChar char="••"/>
          </a:pPr>
          <a:r>
            <a:rPr lang="en-US" sz="1900" kern="1200" dirty="0" smtClean="0"/>
            <a:t>  Typical barrier PPE,   Bunker gear</a:t>
          </a:r>
          <a:endParaRPr lang="en-US" sz="1900" kern="1200" dirty="0"/>
        </a:p>
        <a:p>
          <a:pPr marL="171450" lvl="1" indent="-171450" algn="l" defTabSz="844550">
            <a:lnSpc>
              <a:spcPct val="105000"/>
            </a:lnSpc>
            <a:spcBef>
              <a:spcPct val="0"/>
            </a:spcBef>
            <a:spcAft>
              <a:spcPct val="20000"/>
            </a:spcAft>
            <a:buChar char="••"/>
          </a:pPr>
          <a:r>
            <a:rPr lang="en-US" sz="1900" kern="1200" dirty="0" smtClean="0"/>
            <a:t>  Respiratory protection</a:t>
          </a:r>
          <a:endParaRPr lang="en-US" sz="1900" kern="1200" dirty="0"/>
        </a:p>
      </dsp:txBody>
      <dsp:txXfrm>
        <a:off x="0" y="1464180"/>
        <a:ext cx="8229600" cy="726570"/>
      </dsp:txXfrm>
    </dsp:sp>
    <dsp:sp modelId="{300D0D6C-4CF7-4873-B601-8AA2B9738091}">
      <dsp:nvSpPr>
        <dsp:cNvPr id="0" name=""/>
        <dsp:cNvSpPr/>
      </dsp:nvSpPr>
      <dsp:spPr>
        <a:xfrm>
          <a:off x="0" y="2190750"/>
          <a:ext cx="8229600" cy="505440"/>
        </a:xfrm>
        <a:prstGeom prst="rect">
          <a:avLst/>
        </a:prstGeom>
        <a:solidFill>
          <a:schemeClr val="accent6">
            <a:shade val="80000"/>
            <a:hueOff val="-254461"/>
            <a:satOff val="11339"/>
            <a:lumOff val="158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105000"/>
            </a:lnSpc>
            <a:spcBef>
              <a:spcPct val="0"/>
            </a:spcBef>
            <a:spcAft>
              <a:spcPct val="35000"/>
            </a:spcAft>
          </a:pPr>
          <a:r>
            <a:rPr lang="en-US" sz="1900" kern="1200" dirty="0" smtClean="0"/>
            <a:t>Radiation exposure monitoring</a:t>
          </a:r>
          <a:endParaRPr lang="en-US" sz="1900" kern="1200" dirty="0"/>
        </a:p>
      </dsp:txBody>
      <dsp:txXfrm>
        <a:off x="0" y="2190750"/>
        <a:ext cx="8229600" cy="505440"/>
      </dsp:txXfrm>
    </dsp:sp>
    <dsp:sp modelId="{97E17893-86C4-4FDE-879C-C194ACF1A222}">
      <dsp:nvSpPr>
        <dsp:cNvPr id="0" name=""/>
        <dsp:cNvSpPr/>
      </dsp:nvSpPr>
      <dsp:spPr>
        <a:xfrm>
          <a:off x="0" y="2696190"/>
          <a:ext cx="8229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71450" lvl="1" indent="-171450" algn="l" defTabSz="844550">
            <a:lnSpc>
              <a:spcPct val="105000"/>
            </a:lnSpc>
            <a:spcBef>
              <a:spcPct val="0"/>
            </a:spcBef>
            <a:spcAft>
              <a:spcPct val="20000"/>
            </a:spcAft>
            <a:buChar char="••"/>
          </a:pPr>
          <a:r>
            <a:rPr lang="en-US" sz="1900" kern="1200" dirty="0" smtClean="0"/>
            <a:t>  Radiation exposure limits responders</a:t>
          </a:r>
          <a:endParaRPr lang="en-US" sz="1900" kern="1200" dirty="0"/>
        </a:p>
      </dsp:txBody>
      <dsp:txXfrm>
        <a:off x="0" y="2696190"/>
        <a:ext cx="8229600" cy="447120"/>
      </dsp:txXfrm>
    </dsp:sp>
    <dsp:sp modelId="{32D4590A-7BAE-4A1E-B7D2-82DB74E07B68}">
      <dsp:nvSpPr>
        <dsp:cNvPr id="0" name=""/>
        <dsp:cNvSpPr/>
      </dsp:nvSpPr>
      <dsp:spPr>
        <a:xfrm>
          <a:off x="0" y="3143310"/>
          <a:ext cx="8229600" cy="505440"/>
        </a:xfrm>
        <a:prstGeom prst="rect">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105000"/>
            </a:lnSpc>
            <a:spcBef>
              <a:spcPct val="0"/>
            </a:spcBef>
            <a:spcAft>
              <a:spcPct val="35000"/>
            </a:spcAft>
          </a:pPr>
          <a:r>
            <a:rPr lang="en-US" sz="1900" kern="1200" dirty="0" smtClean="0"/>
            <a:t>Casualty decontamination</a:t>
          </a:r>
          <a:endParaRPr lang="en-US" sz="1900" kern="1200" dirty="0"/>
        </a:p>
      </dsp:txBody>
      <dsp:txXfrm>
        <a:off x="0" y="3143310"/>
        <a:ext cx="8229600" cy="505440"/>
      </dsp:txXfrm>
    </dsp:sp>
    <dsp:sp modelId="{9DC82154-B52C-4C55-B33A-086CBFB4141E}">
      <dsp:nvSpPr>
        <dsp:cNvPr id="0" name=""/>
        <dsp:cNvSpPr/>
      </dsp:nvSpPr>
      <dsp:spPr>
        <a:xfrm>
          <a:off x="0" y="3648750"/>
          <a:ext cx="82296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71450" lvl="1" indent="-171450" algn="l" defTabSz="844550">
            <a:lnSpc>
              <a:spcPct val="105000"/>
            </a:lnSpc>
            <a:spcBef>
              <a:spcPct val="0"/>
            </a:spcBef>
            <a:spcAft>
              <a:spcPct val="20000"/>
            </a:spcAft>
            <a:buChar char="••"/>
          </a:pPr>
          <a:r>
            <a:rPr lang="en-US" sz="1900" kern="1200" dirty="0" smtClean="0"/>
            <a:t>  Contaminated persons unlikely to present radiation hazard</a:t>
          </a:r>
          <a:endParaRPr lang="en-US" sz="1900" kern="1200" dirty="0"/>
        </a:p>
        <a:p>
          <a:pPr marL="171450" lvl="1" indent="-171450" algn="l" defTabSz="844550">
            <a:lnSpc>
              <a:spcPct val="105000"/>
            </a:lnSpc>
            <a:spcBef>
              <a:spcPct val="0"/>
            </a:spcBef>
            <a:spcAft>
              <a:spcPct val="20000"/>
            </a:spcAft>
            <a:buChar char="••"/>
          </a:pPr>
          <a:r>
            <a:rPr lang="en-US" sz="1900" kern="1200" dirty="0" smtClean="0"/>
            <a:t>  Not necessary to decontaminate before treatment</a:t>
          </a:r>
          <a:endParaRPr lang="en-US" sz="1900" kern="1200" dirty="0"/>
        </a:p>
      </dsp:txBody>
      <dsp:txXfrm>
        <a:off x="0" y="3648750"/>
        <a:ext cx="8229600" cy="7265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14318-E20F-4935-9FBA-C0439E4B023C}">
      <dsp:nvSpPr>
        <dsp:cNvPr id="0" name=""/>
        <dsp:cNvSpPr/>
      </dsp:nvSpPr>
      <dsp:spPr>
        <a:xfrm>
          <a:off x="4085" y="1722097"/>
          <a:ext cx="2163534" cy="1081767"/>
        </a:xfrm>
        <a:prstGeom prst="rect">
          <a:avLst/>
        </a:prstGeom>
        <a:solidFill>
          <a:schemeClr val="accent6">
            <a:shade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Mass casualty triage</a:t>
          </a:r>
          <a:endParaRPr lang="en-US" sz="2300" kern="1200" dirty="0"/>
        </a:p>
      </dsp:txBody>
      <dsp:txXfrm>
        <a:off x="4085" y="1722097"/>
        <a:ext cx="2163534" cy="1081767"/>
      </dsp:txXfrm>
    </dsp:sp>
    <dsp:sp modelId="{3E9D3781-02C9-4B51-8228-0D493441F62D}">
      <dsp:nvSpPr>
        <dsp:cNvPr id="0" name=""/>
        <dsp:cNvSpPr/>
      </dsp:nvSpPr>
      <dsp:spPr>
        <a:xfrm>
          <a:off x="2167619" y="2241470"/>
          <a:ext cx="865413" cy="43022"/>
        </a:xfrm>
        <a:custGeom>
          <a:avLst/>
          <a:gdLst/>
          <a:ahLst/>
          <a:cxnLst/>
          <a:rect l="0" t="0" r="0" b="0"/>
          <a:pathLst>
            <a:path>
              <a:moveTo>
                <a:pt x="0" y="21511"/>
              </a:moveTo>
              <a:lnTo>
                <a:pt x="865413" y="21511"/>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78690" y="2241346"/>
        <a:ext cx="43270" cy="43270"/>
      </dsp:txXfrm>
    </dsp:sp>
    <dsp:sp modelId="{82F3363B-67AE-4137-BB79-044CEEFE71C7}">
      <dsp:nvSpPr>
        <dsp:cNvPr id="0" name=""/>
        <dsp:cNvSpPr/>
      </dsp:nvSpPr>
      <dsp:spPr>
        <a:xfrm>
          <a:off x="3033032" y="1722097"/>
          <a:ext cx="2163534" cy="1081767"/>
        </a:xfrm>
        <a:prstGeom prst="rect">
          <a:avLst/>
        </a:prstGeom>
        <a:solidFill>
          <a:schemeClr val="accent6">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Providing emergency care </a:t>
          </a:r>
          <a:endParaRPr lang="en-US" sz="2300" kern="1200" dirty="0"/>
        </a:p>
      </dsp:txBody>
      <dsp:txXfrm>
        <a:off x="3033032" y="1722097"/>
        <a:ext cx="2163534" cy="1081767"/>
      </dsp:txXfrm>
    </dsp:sp>
    <dsp:sp modelId="{08CD9065-6043-4AC1-8013-2CD20C707A73}">
      <dsp:nvSpPr>
        <dsp:cNvPr id="0" name=""/>
        <dsp:cNvSpPr/>
      </dsp:nvSpPr>
      <dsp:spPr>
        <a:xfrm rot="19457599">
          <a:off x="5096393" y="1930462"/>
          <a:ext cx="1065760" cy="43022"/>
        </a:xfrm>
        <a:custGeom>
          <a:avLst/>
          <a:gdLst/>
          <a:ahLst/>
          <a:cxnLst/>
          <a:rect l="0" t="0" r="0" b="0"/>
          <a:pathLst>
            <a:path>
              <a:moveTo>
                <a:pt x="0" y="21511"/>
              </a:moveTo>
              <a:lnTo>
                <a:pt x="1065760" y="21511"/>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602629" y="1925329"/>
        <a:ext cx="53288" cy="53288"/>
      </dsp:txXfrm>
    </dsp:sp>
    <dsp:sp modelId="{DF320E5C-C098-4601-A352-DB4E6BF5BA67}">
      <dsp:nvSpPr>
        <dsp:cNvPr id="0" name=""/>
        <dsp:cNvSpPr/>
      </dsp:nvSpPr>
      <dsp:spPr>
        <a:xfrm>
          <a:off x="6061980" y="1100081"/>
          <a:ext cx="2163534" cy="1081767"/>
        </a:xfrm>
        <a:prstGeom prst="rect">
          <a:avLst/>
        </a:prstGeom>
        <a:solidFill>
          <a:schemeClr val="accent6">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Decontamination</a:t>
          </a:r>
          <a:endParaRPr lang="en-US" sz="2300" kern="1200" dirty="0"/>
        </a:p>
      </dsp:txBody>
      <dsp:txXfrm>
        <a:off x="6061980" y="1100081"/>
        <a:ext cx="2163534" cy="1081767"/>
      </dsp:txXfrm>
    </dsp:sp>
    <dsp:sp modelId="{A16B4AD9-36D1-4CB8-9F9C-9AD931537249}">
      <dsp:nvSpPr>
        <dsp:cNvPr id="0" name=""/>
        <dsp:cNvSpPr/>
      </dsp:nvSpPr>
      <dsp:spPr>
        <a:xfrm rot="2142401">
          <a:off x="5096393" y="2552478"/>
          <a:ext cx="1065760" cy="43022"/>
        </a:xfrm>
        <a:custGeom>
          <a:avLst/>
          <a:gdLst/>
          <a:ahLst/>
          <a:cxnLst/>
          <a:rect l="0" t="0" r="0" b="0"/>
          <a:pathLst>
            <a:path>
              <a:moveTo>
                <a:pt x="0" y="21511"/>
              </a:moveTo>
              <a:lnTo>
                <a:pt x="1065760" y="21511"/>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602629" y="2547345"/>
        <a:ext cx="53288" cy="53288"/>
      </dsp:txXfrm>
    </dsp:sp>
    <dsp:sp modelId="{343F6D63-D317-4567-975D-80D7514C6591}">
      <dsp:nvSpPr>
        <dsp:cNvPr id="0" name=""/>
        <dsp:cNvSpPr/>
      </dsp:nvSpPr>
      <dsp:spPr>
        <a:xfrm>
          <a:off x="6061980" y="2344114"/>
          <a:ext cx="2163534" cy="1081767"/>
        </a:xfrm>
        <a:prstGeom prst="rect">
          <a:avLst/>
        </a:prstGeom>
        <a:solidFill>
          <a:schemeClr val="accent6">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Evacuation</a:t>
          </a:r>
          <a:endParaRPr lang="en-US" sz="2300" kern="1200" dirty="0"/>
        </a:p>
      </dsp:txBody>
      <dsp:txXfrm>
        <a:off x="6061980" y="2344114"/>
        <a:ext cx="2163534" cy="10817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C733C-F79F-4B81-8D62-D59B03B9B5F6}">
      <dsp:nvSpPr>
        <dsp:cNvPr id="0" name=""/>
        <dsp:cNvSpPr/>
      </dsp:nvSpPr>
      <dsp:spPr>
        <a:xfrm>
          <a:off x="1984" y="0"/>
          <a:ext cx="1946895" cy="3829050"/>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Trauma care </a:t>
          </a:r>
          <a:endParaRPr lang="en-US" sz="2400" kern="1200" dirty="0"/>
        </a:p>
      </dsp:txBody>
      <dsp:txXfrm>
        <a:off x="1984" y="0"/>
        <a:ext cx="1946895" cy="1148715"/>
      </dsp:txXfrm>
    </dsp:sp>
    <dsp:sp modelId="{591179AE-EBBF-400A-A496-5955D3AAC724}">
      <dsp:nvSpPr>
        <dsp:cNvPr id="0" name=""/>
        <dsp:cNvSpPr/>
      </dsp:nvSpPr>
      <dsp:spPr>
        <a:xfrm>
          <a:off x="196673" y="1149836"/>
          <a:ext cx="1557516" cy="1154510"/>
        </a:xfrm>
        <a:prstGeom prst="roundRect">
          <a:avLst>
            <a:gd name="adj" fmla="val 10000"/>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ATLS®</a:t>
          </a:r>
          <a:endParaRPr lang="en-US" sz="1800" kern="1200" dirty="0"/>
        </a:p>
      </dsp:txBody>
      <dsp:txXfrm>
        <a:off x="230487" y="1183650"/>
        <a:ext cx="1489888" cy="1086882"/>
      </dsp:txXfrm>
    </dsp:sp>
    <dsp:sp modelId="{49D064B7-88F2-43EA-B464-79F4DA1164EF}">
      <dsp:nvSpPr>
        <dsp:cNvPr id="0" name=""/>
        <dsp:cNvSpPr/>
      </dsp:nvSpPr>
      <dsp:spPr>
        <a:xfrm>
          <a:off x="196673" y="2481964"/>
          <a:ext cx="1557516" cy="1154510"/>
        </a:xfrm>
        <a:prstGeom prst="roundRect">
          <a:avLst>
            <a:gd name="adj" fmla="val 10000"/>
          </a:avLst>
        </a:prstGeom>
        <a:solidFill>
          <a:schemeClr val="accent6">
            <a:shade val="50000"/>
            <a:hueOff val="-115424"/>
            <a:satOff val="7695"/>
            <a:lumOff val="100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Contaminated materials</a:t>
          </a:r>
          <a:endParaRPr lang="en-US" sz="1800" kern="1200" dirty="0"/>
        </a:p>
      </dsp:txBody>
      <dsp:txXfrm>
        <a:off x="230487" y="2515778"/>
        <a:ext cx="1489888" cy="1086882"/>
      </dsp:txXfrm>
    </dsp:sp>
    <dsp:sp modelId="{AC25A946-9BD1-43A5-9542-7832F5B05580}">
      <dsp:nvSpPr>
        <dsp:cNvPr id="0" name=""/>
        <dsp:cNvSpPr/>
      </dsp:nvSpPr>
      <dsp:spPr>
        <a:xfrm>
          <a:off x="2094896" y="0"/>
          <a:ext cx="1946895" cy="3829050"/>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Diagnostic Testing</a:t>
          </a:r>
          <a:endParaRPr lang="en-US" sz="2400" kern="1200" dirty="0"/>
        </a:p>
      </dsp:txBody>
      <dsp:txXfrm>
        <a:off x="2094896" y="0"/>
        <a:ext cx="1946895" cy="1148715"/>
      </dsp:txXfrm>
    </dsp:sp>
    <dsp:sp modelId="{EB53EE60-776D-4BDB-88F1-900276496A6C}">
      <dsp:nvSpPr>
        <dsp:cNvPr id="0" name=""/>
        <dsp:cNvSpPr/>
      </dsp:nvSpPr>
      <dsp:spPr>
        <a:xfrm>
          <a:off x="2289585" y="1149836"/>
          <a:ext cx="1557516" cy="1154510"/>
        </a:xfrm>
        <a:prstGeom prst="roundRect">
          <a:avLst>
            <a:gd name="adj" fmla="val 10000"/>
          </a:avLst>
        </a:prstGeom>
        <a:solidFill>
          <a:schemeClr val="accent6">
            <a:shade val="50000"/>
            <a:hueOff val="-230848"/>
            <a:satOff val="15390"/>
            <a:lumOff val="200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Radioactive isotopes</a:t>
          </a:r>
          <a:endParaRPr lang="en-US" sz="1800" kern="1200" dirty="0"/>
        </a:p>
      </dsp:txBody>
      <dsp:txXfrm>
        <a:off x="2323399" y="1183650"/>
        <a:ext cx="1489888" cy="1086882"/>
      </dsp:txXfrm>
    </dsp:sp>
    <dsp:sp modelId="{E9B2891F-9613-43E6-BBF7-E2CF796A2CE9}">
      <dsp:nvSpPr>
        <dsp:cNvPr id="0" name=""/>
        <dsp:cNvSpPr/>
      </dsp:nvSpPr>
      <dsp:spPr>
        <a:xfrm>
          <a:off x="2289585" y="2481964"/>
          <a:ext cx="1557516" cy="1154510"/>
        </a:xfrm>
        <a:prstGeom prst="roundRect">
          <a:avLst>
            <a:gd name="adj" fmla="val 10000"/>
          </a:avLst>
        </a:prstGeom>
        <a:solidFill>
          <a:schemeClr val="accent6">
            <a:shade val="50000"/>
            <a:hueOff val="-346271"/>
            <a:satOff val="23085"/>
            <a:lumOff val="301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External radiation</a:t>
          </a:r>
          <a:endParaRPr lang="en-US" sz="1800" kern="1200" dirty="0"/>
        </a:p>
      </dsp:txBody>
      <dsp:txXfrm>
        <a:off x="2323399" y="2515778"/>
        <a:ext cx="1489888" cy="1086882"/>
      </dsp:txXfrm>
    </dsp:sp>
    <dsp:sp modelId="{DCDBDF29-3FA7-4B25-BA94-23F232A4D1A2}">
      <dsp:nvSpPr>
        <dsp:cNvPr id="0" name=""/>
        <dsp:cNvSpPr/>
      </dsp:nvSpPr>
      <dsp:spPr>
        <a:xfrm>
          <a:off x="4187808" y="0"/>
          <a:ext cx="1946895" cy="3829050"/>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Therapeutic Interventions</a:t>
          </a:r>
          <a:endParaRPr lang="en-US" sz="2400" kern="1200" dirty="0"/>
        </a:p>
      </dsp:txBody>
      <dsp:txXfrm>
        <a:off x="4187808" y="0"/>
        <a:ext cx="1946895" cy="1148715"/>
      </dsp:txXfrm>
    </dsp:sp>
    <dsp:sp modelId="{10DD3B3A-3BB4-45CE-8B47-5D3E41C7B5C5}">
      <dsp:nvSpPr>
        <dsp:cNvPr id="0" name=""/>
        <dsp:cNvSpPr/>
      </dsp:nvSpPr>
      <dsp:spPr>
        <a:xfrm>
          <a:off x="4382498" y="1149836"/>
          <a:ext cx="1557516" cy="1154510"/>
        </a:xfrm>
        <a:prstGeom prst="roundRect">
          <a:avLst>
            <a:gd name="adj" fmla="val 10000"/>
          </a:avLst>
        </a:prstGeom>
        <a:solidFill>
          <a:schemeClr val="accent6">
            <a:shade val="50000"/>
            <a:hueOff val="-461695"/>
            <a:satOff val="30780"/>
            <a:lumOff val="40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Stopping further exposure</a:t>
          </a:r>
          <a:endParaRPr lang="en-US" sz="1800" kern="1200" dirty="0"/>
        </a:p>
      </dsp:txBody>
      <dsp:txXfrm>
        <a:off x="4416312" y="1183650"/>
        <a:ext cx="1489888" cy="1086882"/>
      </dsp:txXfrm>
    </dsp:sp>
    <dsp:sp modelId="{42DB56C2-B6A2-4792-A9BF-7CF5D3BFF47D}">
      <dsp:nvSpPr>
        <dsp:cNvPr id="0" name=""/>
        <dsp:cNvSpPr/>
      </dsp:nvSpPr>
      <dsp:spPr>
        <a:xfrm>
          <a:off x="4382498" y="2481964"/>
          <a:ext cx="1557516" cy="1154510"/>
        </a:xfrm>
        <a:prstGeom prst="roundRect">
          <a:avLst>
            <a:gd name="adj" fmla="val 10000"/>
          </a:avLst>
        </a:prstGeom>
        <a:solidFill>
          <a:schemeClr val="accent6">
            <a:shade val="50000"/>
            <a:hueOff val="-346271"/>
            <a:satOff val="23085"/>
            <a:lumOff val="301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Find other treatable conditions</a:t>
          </a:r>
          <a:endParaRPr lang="en-US" sz="1800" kern="1200" dirty="0"/>
        </a:p>
      </dsp:txBody>
      <dsp:txXfrm>
        <a:off x="4416312" y="2515778"/>
        <a:ext cx="1489888" cy="1086882"/>
      </dsp:txXfrm>
    </dsp:sp>
    <dsp:sp modelId="{861A469E-4922-436A-B19C-72821E6CDADA}">
      <dsp:nvSpPr>
        <dsp:cNvPr id="0" name=""/>
        <dsp:cNvSpPr/>
      </dsp:nvSpPr>
      <dsp:spPr>
        <a:xfrm>
          <a:off x="6280720" y="0"/>
          <a:ext cx="1946895" cy="3829050"/>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Altered Care Environment</a:t>
          </a:r>
          <a:endParaRPr lang="en-US" sz="2400" kern="1200" dirty="0"/>
        </a:p>
      </dsp:txBody>
      <dsp:txXfrm>
        <a:off x="6280720" y="0"/>
        <a:ext cx="1946895" cy="1148715"/>
      </dsp:txXfrm>
    </dsp:sp>
    <dsp:sp modelId="{4D8B31E8-2362-41FC-97C1-F360D777F1FF}">
      <dsp:nvSpPr>
        <dsp:cNvPr id="0" name=""/>
        <dsp:cNvSpPr/>
      </dsp:nvSpPr>
      <dsp:spPr>
        <a:xfrm>
          <a:off x="6475410" y="1149836"/>
          <a:ext cx="1557516" cy="1154510"/>
        </a:xfrm>
        <a:prstGeom prst="roundRect">
          <a:avLst>
            <a:gd name="adj" fmla="val 10000"/>
          </a:avLst>
        </a:prstGeom>
        <a:solidFill>
          <a:schemeClr val="accent6">
            <a:shade val="50000"/>
            <a:hueOff val="-230848"/>
            <a:satOff val="15390"/>
            <a:lumOff val="200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Ratio of medical providers to patients</a:t>
          </a:r>
          <a:endParaRPr lang="en-US" sz="1800" kern="1200" dirty="0"/>
        </a:p>
      </dsp:txBody>
      <dsp:txXfrm>
        <a:off x="6509224" y="1183650"/>
        <a:ext cx="1489888" cy="1086882"/>
      </dsp:txXfrm>
    </dsp:sp>
    <dsp:sp modelId="{40F8F782-4FE5-4A51-B3F5-0E288EF82BA9}">
      <dsp:nvSpPr>
        <dsp:cNvPr id="0" name=""/>
        <dsp:cNvSpPr/>
      </dsp:nvSpPr>
      <dsp:spPr>
        <a:xfrm>
          <a:off x="6475410" y="2481964"/>
          <a:ext cx="1557516" cy="1154510"/>
        </a:xfrm>
        <a:prstGeom prst="roundRect">
          <a:avLst>
            <a:gd name="adj" fmla="val 10000"/>
          </a:avLst>
        </a:prstGeom>
        <a:solidFill>
          <a:schemeClr val="accent6">
            <a:shade val="50000"/>
            <a:hueOff val="-115424"/>
            <a:satOff val="7695"/>
            <a:lumOff val="100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Modified care standards</a:t>
          </a:r>
          <a:endParaRPr lang="en-US" sz="1800" kern="1200" dirty="0"/>
        </a:p>
      </dsp:txBody>
      <dsp:txXfrm>
        <a:off x="6509224" y="2515778"/>
        <a:ext cx="1489888" cy="10868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6854E-53A0-4074-A35B-D8CC6C5C36ED}">
      <dsp:nvSpPr>
        <dsp:cNvPr id="0" name=""/>
        <dsp:cNvSpPr/>
      </dsp:nvSpPr>
      <dsp:spPr>
        <a:xfrm rot="16200000">
          <a:off x="-645653" y="646658"/>
          <a:ext cx="3905250" cy="2611933"/>
        </a:xfrm>
        <a:prstGeom prst="flowChartManualOperation">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779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Cardiovascular/CNS</a:t>
          </a:r>
          <a:endParaRPr lang="en-US" sz="2200" kern="1200" dirty="0">
            <a:solidFill>
              <a:schemeClr val="tx1"/>
            </a:solidFill>
          </a:endParaRPr>
        </a:p>
        <a:p>
          <a:pPr marL="171450" lvl="1" indent="-171450" algn="l" defTabSz="755650">
            <a:lnSpc>
              <a:spcPct val="90000"/>
            </a:lnSpc>
            <a:spcBef>
              <a:spcPct val="0"/>
            </a:spcBef>
            <a:spcAft>
              <a:spcPct val="15000"/>
            </a:spcAft>
            <a:buChar char="••"/>
          </a:pPr>
          <a:r>
            <a:rPr lang="en-US" sz="1700" kern="1200" dirty="0" smtClean="0">
              <a:solidFill>
                <a:schemeClr val="tx1"/>
              </a:solidFill>
            </a:rPr>
            <a:t>Supportive care</a:t>
          </a:r>
          <a:endParaRPr lang="en-US" sz="1700" kern="1200" dirty="0">
            <a:solidFill>
              <a:schemeClr val="tx1"/>
            </a:solidFill>
          </a:endParaRPr>
        </a:p>
      </dsp:txBody>
      <dsp:txXfrm rot="5400000">
        <a:off x="1006" y="781049"/>
        <a:ext cx="2611933" cy="2343150"/>
      </dsp:txXfrm>
    </dsp:sp>
    <dsp:sp modelId="{22F88A53-EC09-4BCB-8C07-310E778B61B3}">
      <dsp:nvSpPr>
        <dsp:cNvPr id="0" name=""/>
        <dsp:cNvSpPr/>
      </dsp:nvSpPr>
      <dsp:spPr>
        <a:xfrm rot="16200000">
          <a:off x="2162174" y="646658"/>
          <a:ext cx="3905250" cy="2611933"/>
        </a:xfrm>
        <a:prstGeom prst="flowChartManualOperation">
          <a:avLst/>
        </a:prstGeom>
        <a:solidFill>
          <a:schemeClr val="accent6">
            <a:shade val="50000"/>
            <a:hueOff val="-307797"/>
            <a:satOff val="20520"/>
            <a:lumOff val="267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779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Gastrointestinal </a:t>
          </a:r>
          <a:endParaRPr lang="en-US" sz="2200" kern="1200" dirty="0">
            <a:solidFill>
              <a:schemeClr val="tx1"/>
            </a:solidFill>
          </a:endParaRPr>
        </a:p>
        <a:p>
          <a:pPr marL="171450" lvl="1" indent="-171450" algn="l" defTabSz="755650">
            <a:lnSpc>
              <a:spcPct val="114000"/>
            </a:lnSpc>
            <a:spcBef>
              <a:spcPct val="0"/>
            </a:spcBef>
            <a:spcAft>
              <a:spcPts val="1200"/>
            </a:spcAft>
            <a:buChar char="••"/>
          </a:pPr>
          <a:r>
            <a:rPr lang="en-US" sz="1700" kern="1200" dirty="0" smtClean="0">
              <a:solidFill>
                <a:schemeClr val="tx1"/>
              </a:solidFill>
            </a:rPr>
            <a:t>Treatment of emesis and diarrhea</a:t>
          </a:r>
          <a:endParaRPr lang="en-US" sz="1700" kern="1200" dirty="0">
            <a:solidFill>
              <a:schemeClr val="tx1"/>
            </a:solidFill>
          </a:endParaRPr>
        </a:p>
        <a:p>
          <a:pPr marL="342900" lvl="2" indent="-171450" algn="l" defTabSz="755650">
            <a:lnSpc>
              <a:spcPct val="114000"/>
            </a:lnSpc>
            <a:spcBef>
              <a:spcPct val="0"/>
            </a:spcBef>
            <a:spcAft>
              <a:spcPts val="1200"/>
            </a:spcAft>
            <a:buChar char="••"/>
          </a:pPr>
          <a:r>
            <a:rPr lang="en-US" sz="1700" kern="1200" dirty="0" err="1" smtClean="0">
              <a:solidFill>
                <a:schemeClr val="tx1"/>
              </a:solidFill>
            </a:rPr>
            <a:t>Antiemetics</a:t>
          </a:r>
          <a:endParaRPr lang="en-US" sz="1700" kern="1200" dirty="0">
            <a:solidFill>
              <a:schemeClr val="tx1"/>
            </a:solidFill>
          </a:endParaRPr>
        </a:p>
        <a:p>
          <a:pPr marL="342900" lvl="2" indent="-171450" algn="l" defTabSz="755650">
            <a:lnSpc>
              <a:spcPct val="114000"/>
            </a:lnSpc>
            <a:spcBef>
              <a:spcPct val="0"/>
            </a:spcBef>
            <a:spcAft>
              <a:spcPts val="1200"/>
            </a:spcAft>
            <a:buChar char="••"/>
          </a:pPr>
          <a:r>
            <a:rPr lang="en-US" sz="1700" kern="1200" dirty="0" smtClean="0">
              <a:solidFill>
                <a:schemeClr val="tx1"/>
              </a:solidFill>
            </a:rPr>
            <a:t>Fluid and electrolyte therapy</a:t>
          </a:r>
          <a:endParaRPr lang="en-US" sz="1700" kern="1200" dirty="0">
            <a:solidFill>
              <a:schemeClr val="tx1"/>
            </a:solidFill>
          </a:endParaRPr>
        </a:p>
      </dsp:txBody>
      <dsp:txXfrm rot="5400000">
        <a:off x="2808833" y="781049"/>
        <a:ext cx="2611933" cy="2343150"/>
      </dsp:txXfrm>
    </dsp:sp>
    <dsp:sp modelId="{3DB56885-87C7-47B6-956C-9BAA65BAA9B4}">
      <dsp:nvSpPr>
        <dsp:cNvPr id="0" name=""/>
        <dsp:cNvSpPr/>
      </dsp:nvSpPr>
      <dsp:spPr>
        <a:xfrm rot="16200000">
          <a:off x="4970003" y="646658"/>
          <a:ext cx="3905250" cy="2611933"/>
        </a:xfrm>
        <a:prstGeom prst="flowChartManualOperation">
          <a:avLst/>
        </a:prstGeom>
        <a:solidFill>
          <a:schemeClr val="accent6">
            <a:shade val="50000"/>
            <a:hueOff val="-307797"/>
            <a:satOff val="20520"/>
            <a:lumOff val="267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779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Hematopoietic</a:t>
          </a:r>
          <a:endParaRPr lang="en-US" sz="2200" kern="1200" dirty="0">
            <a:solidFill>
              <a:schemeClr val="tx1"/>
            </a:solidFill>
          </a:endParaRPr>
        </a:p>
        <a:p>
          <a:pPr marL="171450" lvl="1" indent="-171450" algn="l" defTabSz="755650">
            <a:lnSpc>
              <a:spcPct val="114000"/>
            </a:lnSpc>
            <a:spcBef>
              <a:spcPct val="0"/>
            </a:spcBef>
            <a:spcAft>
              <a:spcPts val="1200"/>
            </a:spcAft>
            <a:buChar char="••"/>
          </a:pPr>
          <a:r>
            <a:rPr lang="en-US" sz="1700" kern="1200" dirty="0" smtClean="0">
              <a:solidFill>
                <a:schemeClr val="tx1"/>
              </a:solidFill>
            </a:rPr>
            <a:t>Infection control</a:t>
          </a:r>
          <a:endParaRPr lang="en-US" sz="1700" kern="1200" dirty="0">
            <a:solidFill>
              <a:schemeClr val="tx1"/>
            </a:solidFill>
          </a:endParaRPr>
        </a:p>
        <a:p>
          <a:pPr marL="171450" lvl="1" indent="-171450" algn="l" defTabSz="755650">
            <a:lnSpc>
              <a:spcPct val="114000"/>
            </a:lnSpc>
            <a:spcBef>
              <a:spcPct val="0"/>
            </a:spcBef>
            <a:spcAft>
              <a:spcPts val="1200"/>
            </a:spcAft>
            <a:buChar char="••"/>
          </a:pPr>
          <a:r>
            <a:rPr lang="en-US" sz="1700" kern="1200" dirty="0" smtClean="0">
              <a:solidFill>
                <a:schemeClr val="tx1"/>
              </a:solidFill>
            </a:rPr>
            <a:t>Cytokine therapy</a:t>
          </a:r>
          <a:endParaRPr lang="en-US" sz="1700" kern="1200" dirty="0">
            <a:solidFill>
              <a:schemeClr val="tx1"/>
            </a:solidFill>
          </a:endParaRPr>
        </a:p>
        <a:p>
          <a:pPr marL="171450" lvl="1" indent="-171450" algn="l" defTabSz="755650">
            <a:lnSpc>
              <a:spcPct val="114000"/>
            </a:lnSpc>
            <a:spcBef>
              <a:spcPct val="0"/>
            </a:spcBef>
            <a:spcAft>
              <a:spcPts val="1200"/>
            </a:spcAft>
            <a:buChar char="••"/>
          </a:pPr>
          <a:r>
            <a:rPr lang="en-US" sz="1700" kern="1200" dirty="0" smtClean="0">
              <a:solidFill>
                <a:schemeClr val="tx1"/>
              </a:solidFill>
            </a:rPr>
            <a:t>Stem cell transplants</a:t>
          </a:r>
          <a:endParaRPr lang="en-US" sz="1700" kern="1200" dirty="0">
            <a:solidFill>
              <a:schemeClr val="tx1"/>
            </a:solidFill>
          </a:endParaRPr>
        </a:p>
      </dsp:txBody>
      <dsp:txXfrm rot="5400000">
        <a:off x="5616662" y="781049"/>
        <a:ext cx="2611933" cy="234315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2A1A022-6EF8-4B17-AFF1-C50D4AE16859}" type="datetimeFigureOut">
              <a:rPr lang="en-US"/>
              <a:pPr>
                <a:defRPr/>
              </a:pPr>
              <a:t>4/5/2017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1F85044-5464-4C05-8D2A-ABA1EB7D5AB8}" type="slidenum">
              <a:rPr lang="en-US"/>
              <a:pPr>
                <a:defRPr/>
              </a:pPr>
              <a:t>‹#›</a:t>
            </a:fld>
            <a:endParaRPr lang="en-US"/>
          </a:p>
        </p:txBody>
      </p:sp>
    </p:spTree>
    <p:extLst>
      <p:ext uri="{BB962C8B-B14F-4D97-AF65-F5344CB8AC3E}">
        <p14:creationId xmlns:p14="http://schemas.microsoft.com/office/powerpoint/2010/main" val="35580679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27.media.tumblr.com/tumblr_log5thmYji1qmyxvuo1_400.pn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Discuss background and epidemiology of explosions and traumatic disasters, including three primary types of explosions.</a:t>
            </a:r>
          </a:p>
          <a:p>
            <a:pPr>
              <a:spcBef>
                <a:spcPct val="0"/>
              </a:spcBef>
            </a:pPr>
            <a:r>
              <a:rPr lang="en-US" smtClean="0"/>
              <a:t> </a:t>
            </a:r>
          </a:p>
          <a:p>
            <a:pPr>
              <a:spcBef>
                <a:spcPct val="0"/>
              </a:spcBef>
            </a:pPr>
            <a:r>
              <a:rPr lang="en-US" smtClean="0"/>
              <a:t> Describe the four blast-related mechanisms of injury.</a:t>
            </a:r>
          </a:p>
          <a:p>
            <a:pPr>
              <a:spcBef>
                <a:spcPct val="0"/>
              </a:spcBef>
            </a:pPr>
            <a:endParaRPr lang="en-US" smtClean="0"/>
          </a:p>
          <a:p>
            <a:pPr>
              <a:spcBef>
                <a:spcPct val="0"/>
              </a:spcBef>
            </a:pPr>
            <a:r>
              <a:rPr lang="en-US" smtClean="0"/>
              <a:t> Identify important hazard-specific considerations involved in response to explosions disasters.</a:t>
            </a:r>
          </a:p>
          <a:p>
            <a:pPr>
              <a:spcBef>
                <a:spcPct val="0"/>
              </a:spcBef>
            </a:pPr>
            <a:endParaRPr lang="en-US" smtClean="0"/>
          </a:p>
          <a:p>
            <a:pPr>
              <a:spcBef>
                <a:spcPct val="0"/>
              </a:spcBef>
            </a:pPr>
            <a:r>
              <a:rPr lang="en-US" smtClean="0"/>
              <a:t> Discuss clinical decision making relevant to explosions and traumatic disasters.</a:t>
            </a:r>
          </a:p>
          <a:p>
            <a:pPr>
              <a:spcBef>
                <a:spcPct val="0"/>
              </a:spcBef>
            </a:pPr>
            <a:endParaRPr lang="en-US" smtClean="0"/>
          </a:p>
          <a:p>
            <a:pPr>
              <a:spcBef>
                <a:spcPct val="0"/>
              </a:spcBef>
            </a:pPr>
            <a:r>
              <a:rPr lang="en-US" smtClean="0"/>
              <a:t> Identify individuals who may be at increased health risk in an explosion or other traumatic disasters.</a:t>
            </a:r>
          </a:p>
        </p:txBody>
      </p:sp>
      <p:sp>
        <p:nvSpPr>
          <p:cNvPr id="9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0D09C7-9DFB-4B85-8444-C8776CCCF4EC}" type="slidenum">
              <a:rPr lang="en-US"/>
              <a:pPr fontAlgn="base">
                <a:spcBef>
                  <a:spcPct val="0"/>
                </a:spcBef>
                <a:spcAft>
                  <a:spcPct val="0"/>
                </a:spcAft>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Traumatic asphyxia occurs when the chest is suddenly and markedly compressed by a heavy object to such a degree that both respirations and venous return to the heart are impeded. The sharp increase in thoracic and superior vena cava pressure and the lack of valves in the vessels result in retrograde flow of blood and transmission of pressure from the right heart into the great veins of the head and neck.</a:t>
            </a:r>
          </a:p>
          <a:p>
            <a:pPr>
              <a:spcBef>
                <a:spcPct val="0"/>
              </a:spcBef>
            </a:pPr>
            <a:endParaRPr lang="en-US" dirty="0" smtClean="0"/>
          </a:p>
          <a:p>
            <a:pPr>
              <a:spcBef>
                <a:spcPct val="0"/>
              </a:spcBef>
            </a:pPr>
            <a:r>
              <a:rPr lang="en-US" dirty="0" smtClean="0"/>
              <a:t>Although individuals with traumatic asphyxiation often present quite dramatically, the condition itself is usually relatively benign and self-limiting in those who survive the initial </a:t>
            </a:r>
            <a:r>
              <a:rPr lang="en-US" dirty="0" err="1" smtClean="0"/>
              <a:t>asphyxial</a:t>
            </a:r>
            <a:r>
              <a:rPr lang="en-US" dirty="0" smtClean="0"/>
              <a:t> insult. Signs and symptoms may include respiratory distress, chest wall </a:t>
            </a:r>
            <a:r>
              <a:rPr lang="en-US" dirty="0" err="1" smtClean="0"/>
              <a:t>ecchymoses</a:t>
            </a:r>
            <a:r>
              <a:rPr lang="en-US" dirty="0" smtClean="0"/>
              <a:t>, facial edema or cyanosis, </a:t>
            </a:r>
            <a:r>
              <a:rPr lang="en-US" dirty="0" err="1" smtClean="0"/>
              <a:t>subconjunctival</a:t>
            </a:r>
            <a:r>
              <a:rPr lang="en-US" dirty="0" smtClean="0"/>
              <a:t> and retinal hemorrhages, and pinpoint </a:t>
            </a:r>
            <a:r>
              <a:rPr lang="en-US" dirty="0" err="1" smtClean="0"/>
              <a:t>petechiae</a:t>
            </a:r>
            <a:r>
              <a:rPr lang="en-US" dirty="0" smtClean="0"/>
              <a:t> of the head, neck, and chest.</a:t>
            </a:r>
          </a:p>
          <a:p>
            <a:pPr>
              <a:spcBef>
                <a:spcPct val="0"/>
              </a:spcBef>
            </a:pPr>
            <a:endParaRPr lang="en-US" dirty="0" smtClean="0"/>
          </a:p>
          <a:p>
            <a:pPr>
              <a:spcBef>
                <a:spcPct val="0"/>
              </a:spcBef>
            </a:pPr>
            <a:r>
              <a:rPr lang="en-US" dirty="0" smtClean="0"/>
              <a:t>Rapid extrication and release from compression is the single most important factor in improved survival. Treatment should focus on aggressive support of the respiratory and neurologic systems. Control of the airway and </a:t>
            </a:r>
            <a:r>
              <a:rPr lang="en-US" dirty="0" err="1" smtClean="0"/>
              <a:t>ventilatory</a:t>
            </a:r>
            <a:r>
              <a:rPr lang="en-US" dirty="0" smtClean="0"/>
              <a:t> support are paramount.</a:t>
            </a:r>
            <a:endParaRPr lang="en-US" u="sng" dirty="0" smtClean="0"/>
          </a:p>
          <a:p>
            <a:pPr marL="628650" lvl="1" indent="-171450">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781168-C3B1-44C1-B0FF-1E5609C228E2}" type="slidenum">
              <a:rPr lang="en-US"/>
              <a:pPr fontAlgn="base">
                <a:spcBef>
                  <a:spcPct val="0"/>
                </a:spcBef>
                <a:spcAft>
                  <a:spcPct val="0"/>
                </a:spcAft>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For traumatic amputation or severe mangling of an upper or lower extremity in domestic civilian practice, tourniquet use is indicated, based on extrapolation from military medical experience with commercially manufactured tourniquets such as the Combat Application Tourniquet.</a:t>
            </a:r>
          </a:p>
          <a:p>
            <a:pPr>
              <a:spcBef>
                <a:spcPct val="0"/>
              </a:spcBef>
            </a:pPr>
            <a:endParaRPr lang="en-US" dirty="0" smtClean="0"/>
          </a:p>
          <a:p>
            <a:pPr>
              <a:spcBef>
                <a:spcPct val="0"/>
              </a:spcBef>
            </a:pPr>
            <a:r>
              <a:rPr lang="en-US" dirty="0" smtClean="0"/>
              <a:t>IMAGE – </a:t>
            </a:r>
            <a:r>
              <a:rPr lang="en-US" baseline="0" dirty="0" smtClean="0"/>
              <a:t> Mangled Extremity  Richard Schwartz MD</a:t>
            </a:r>
            <a:r>
              <a:rPr lang="en-US" dirty="0" smtClean="0"/>
              <a:t>.</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1CB8A1-2F00-44D5-A2E2-51F81F5578F9}" type="slidenum">
              <a:rPr lang="en-US"/>
              <a:pPr fontAlgn="base">
                <a:spcBef>
                  <a:spcPct val="0"/>
                </a:spcBef>
                <a:spcAft>
                  <a:spcPct val="0"/>
                </a:spcAft>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indent="-171450">
              <a:spcBef>
                <a:spcPct val="0"/>
              </a:spcBef>
            </a:pPr>
            <a:r>
              <a:rPr lang="en-US" dirty="0" smtClean="0"/>
              <a:t>Compression of a large mass of skeletal muscle for as short a time as 20 minutes impedes tissue perfusion and leads to tissue ischemia and </a:t>
            </a:r>
            <a:r>
              <a:rPr lang="en-US" dirty="0" err="1" smtClean="0"/>
              <a:t>rhabdomyolysis</a:t>
            </a:r>
            <a:r>
              <a:rPr lang="en-US" dirty="0" smtClean="0"/>
              <a:t>.</a:t>
            </a:r>
          </a:p>
          <a:p>
            <a:pPr indent="-171450">
              <a:spcBef>
                <a:spcPct val="0"/>
              </a:spcBef>
            </a:pPr>
            <a:endParaRPr lang="en-US" dirty="0" smtClean="0"/>
          </a:p>
          <a:p>
            <a:pPr indent="-171450">
              <a:spcBef>
                <a:spcPct val="0"/>
              </a:spcBef>
            </a:pPr>
            <a:r>
              <a:rPr lang="en-US" i="1" dirty="0" smtClean="0"/>
              <a:t>Crush syndrome </a:t>
            </a:r>
            <a:r>
              <a:rPr lang="en-US" dirty="0" smtClean="0"/>
              <a:t>is an ischemia reperfusion injury and refers to the systemic complications of traumatic </a:t>
            </a:r>
            <a:r>
              <a:rPr lang="en-US" dirty="0" err="1" smtClean="0"/>
              <a:t>rhabdomyolysis</a:t>
            </a:r>
            <a:r>
              <a:rPr lang="en-US" dirty="0" smtClean="0"/>
              <a:t>. When an entrapped individual is extricated and blood flow into the damaged tissue is restored, toxins are released, leading to the various metabolic derangements characteristic of reperfusion injury. Severe hyperkalemia may also occur due to massive muscle breakdown (75% of body potassium is stored in skeletal muscle), potentially leading to cardiac dysrhythmia and cardiac arrest.</a:t>
            </a:r>
          </a:p>
          <a:p>
            <a:pPr indent="-171450">
              <a:spcBef>
                <a:spcPct val="0"/>
              </a:spcBef>
            </a:pPr>
            <a:endParaRPr lang="en-US" dirty="0" smtClean="0"/>
          </a:p>
          <a:p>
            <a:pPr marL="0" marR="0" lvl="1" indent="-171450" algn="l" defTabSz="914400" rtl="0" eaLnBrk="1" fontAlgn="base" latinLnBrk="0" hangingPunct="1">
              <a:lnSpc>
                <a:spcPct val="100000"/>
              </a:lnSpc>
              <a:spcBef>
                <a:spcPct val="0"/>
              </a:spcBef>
              <a:spcAft>
                <a:spcPct val="0"/>
              </a:spcAft>
              <a:buClrTx/>
              <a:buSzTx/>
              <a:buFontTx/>
              <a:buNone/>
              <a:tabLst/>
              <a:defRPr/>
            </a:pPr>
            <a:r>
              <a:rPr lang="en-US" sz="3200" dirty="0" smtClean="0">
                <a:solidFill>
                  <a:schemeClr val="tx1"/>
                </a:solidFill>
                <a:latin typeface="Arial" charset="0"/>
                <a:ea typeface="ＭＳ Ｐゴシック" charset="0"/>
              </a:rPr>
              <a:t>Sodium, Calcium, </a:t>
            </a:r>
            <a:r>
              <a:rPr lang="en-US" sz="3200" dirty="0" smtClean="0">
                <a:solidFill>
                  <a:srgbClr val="66FF33"/>
                </a:solidFill>
                <a:effectLst>
                  <a:outerShdw blurRad="38100" dist="38100" dir="2700000" algn="tl">
                    <a:srgbClr val="FFFFFF"/>
                  </a:outerShdw>
                </a:effectLst>
                <a:latin typeface="Arial" charset="0"/>
                <a:ea typeface="ＭＳ Ｐゴシック" charset="0"/>
              </a:rPr>
              <a:t>Water Shift</a:t>
            </a:r>
            <a:r>
              <a:rPr lang="en-US" sz="3200" dirty="0" smtClean="0">
                <a:solidFill>
                  <a:schemeClr val="tx1"/>
                </a:solidFill>
                <a:latin typeface="Arial" charset="0"/>
                <a:ea typeface="ＭＳ Ｐゴシック" charset="0"/>
              </a:rPr>
              <a:t> </a:t>
            </a:r>
            <a:r>
              <a:rPr lang="en-US" sz="3200" u="sng" dirty="0" smtClean="0">
                <a:solidFill>
                  <a:schemeClr val="tx1"/>
                </a:solidFill>
                <a:latin typeface="Arial" charset="0"/>
                <a:ea typeface="ＭＳ Ｐゴシック" charset="0"/>
              </a:rPr>
              <a:t>Into</a:t>
            </a:r>
            <a:r>
              <a:rPr lang="en-US" sz="3200" dirty="0" smtClean="0">
                <a:solidFill>
                  <a:schemeClr val="tx1"/>
                </a:solidFill>
                <a:latin typeface="Arial" charset="0"/>
                <a:ea typeface="ＭＳ Ｐゴシック" charset="0"/>
              </a:rPr>
              <a:t> Damaged Muscle Cells</a:t>
            </a:r>
          </a:p>
          <a:p>
            <a:pPr marL="0" marR="0" lvl="1" indent="-171450" algn="l" defTabSz="914400" rtl="0" eaLnBrk="1" fontAlgn="base" latinLnBrk="0" hangingPunct="1">
              <a:lnSpc>
                <a:spcPct val="100000"/>
              </a:lnSpc>
              <a:spcBef>
                <a:spcPct val="0"/>
              </a:spcBef>
              <a:spcAft>
                <a:spcPct val="0"/>
              </a:spcAft>
              <a:buClrTx/>
              <a:buSzTx/>
              <a:buFontTx/>
              <a:buNone/>
              <a:tabLst/>
              <a:defRPr/>
            </a:pPr>
            <a:endParaRPr lang="en-US" sz="3200" dirty="0" smtClean="0">
              <a:solidFill>
                <a:schemeClr val="tx1"/>
              </a:solidFill>
              <a:latin typeface="Arial" charset="0"/>
              <a:ea typeface="ＭＳ Ｐゴシック" charset="0"/>
            </a:endParaRPr>
          </a:p>
          <a:p>
            <a:pPr marL="0" marR="0" lvl="1" indent="-171450" algn="l" defTabSz="914400" rtl="0" eaLnBrk="1" fontAlgn="base" latinLnBrk="0" hangingPunct="1">
              <a:lnSpc>
                <a:spcPct val="100000"/>
              </a:lnSpc>
              <a:spcBef>
                <a:spcPct val="0"/>
              </a:spcBef>
              <a:spcAft>
                <a:spcPct val="0"/>
              </a:spcAft>
              <a:buClrTx/>
              <a:buSzTx/>
              <a:buFontTx/>
              <a:buNone/>
              <a:tabLst/>
              <a:defRPr/>
            </a:pPr>
            <a:r>
              <a:rPr lang="en-US" sz="3200" dirty="0" smtClean="0">
                <a:solidFill>
                  <a:schemeClr val="tx1"/>
                </a:solidFill>
                <a:latin typeface="Arial" charset="0"/>
                <a:ea typeface="ＭＳ Ｐゴシック" charset="0"/>
              </a:rPr>
              <a:t>Potassium, Phosphate, Lactate, Myoglobin Shift </a:t>
            </a:r>
            <a:r>
              <a:rPr lang="en-US" sz="3200" u="sng" dirty="0" smtClean="0">
                <a:solidFill>
                  <a:schemeClr val="tx1"/>
                </a:solidFill>
                <a:latin typeface="Arial" charset="0"/>
                <a:ea typeface="ＭＳ Ｐゴシック" charset="0"/>
              </a:rPr>
              <a:t>Out</a:t>
            </a:r>
            <a:r>
              <a:rPr lang="en-US" sz="3200" dirty="0" smtClean="0">
                <a:solidFill>
                  <a:schemeClr val="tx1"/>
                </a:solidFill>
                <a:latin typeface="Arial" charset="0"/>
                <a:ea typeface="ＭＳ Ｐゴシック" charset="0"/>
              </a:rPr>
              <a:t> of Cells</a:t>
            </a:r>
            <a:endParaRPr lang="en-US" dirty="0" smtClean="0"/>
          </a:p>
          <a:p>
            <a:pPr indent="-171450">
              <a:spcBef>
                <a:spcPct val="0"/>
              </a:spcBef>
            </a:pPr>
            <a:endParaRPr lang="en-US" dirty="0" smtClean="0"/>
          </a:p>
          <a:p>
            <a:pPr indent="-171450">
              <a:spcBef>
                <a:spcPct val="0"/>
              </a:spcBef>
            </a:pPr>
            <a:r>
              <a:rPr lang="en-US" dirty="0" smtClean="0"/>
              <a:t>Acute renal failure and disseminated intravascular coagulation (DIC) are late complications of crush injury, and both are associated with high rates of morbidity and mortality.</a:t>
            </a:r>
          </a:p>
          <a:p>
            <a:pPr indent="-171450">
              <a:spcBef>
                <a:spcPct val="0"/>
              </a:spcBef>
            </a:pPr>
            <a:endParaRPr lang="en-US" dirty="0" smtClean="0"/>
          </a:p>
          <a:p>
            <a:pPr indent="-171450">
              <a:spcBef>
                <a:spcPct val="0"/>
              </a:spcBef>
            </a:pPr>
            <a:r>
              <a:rPr lang="en-US" dirty="0" smtClean="0"/>
              <a:t>Prevention of crush syndrome by early and aggressive management of crush injury is the key to effective treatment. The principles of management of crush injury include urgent volume expansion, recognition and treatment of major metabolic derangements, prevention of acute renal failure due to </a:t>
            </a:r>
            <a:r>
              <a:rPr lang="en-US" dirty="0" err="1" smtClean="0"/>
              <a:t>rhabdomyolysis</a:t>
            </a:r>
            <a:r>
              <a:rPr lang="en-US" dirty="0" smtClean="0"/>
              <a:t>, and management of established acute renal failure.</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47212F-B7A1-4357-8EB6-061F6B40134A}" type="slidenum">
              <a:rPr lang="en-US"/>
              <a:pPr fontAlgn="base">
                <a:spcBef>
                  <a:spcPct val="0"/>
                </a:spcBef>
                <a:spcAft>
                  <a:spcPct val="0"/>
                </a:spcAft>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development of </a:t>
            </a:r>
            <a:r>
              <a:rPr lang="en-US" i="1" smtClean="0"/>
              <a:t>compartment syndrome </a:t>
            </a:r>
            <a:r>
              <a:rPr lang="en-US" smtClean="0"/>
              <a:t>is a complication of crush injury. Tissue edema inside of the confining fibrous sheath of a muscle compartment can cause an increase in pressure within the compartment, resulting in decreased blood flow and additional injury to the nerves and muscles within the compartment.</a:t>
            </a:r>
          </a:p>
          <a:p>
            <a:pPr>
              <a:spcBef>
                <a:spcPct val="0"/>
              </a:spcBef>
            </a:pPr>
            <a:endParaRPr lang="en-US" smtClean="0"/>
          </a:p>
          <a:p>
            <a:pPr>
              <a:spcBef>
                <a:spcPct val="0"/>
              </a:spcBef>
            </a:pPr>
            <a:r>
              <a:rPr lang="en-US" i="1" smtClean="0"/>
              <a:t>Erythema</a:t>
            </a:r>
            <a:r>
              <a:rPr lang="en-US" smtClean="0"/>
              <a:t> at the wound margins and blistering of the adjacent skin may also occur. As the compartment syndrome evolves, the individual may become hypotensive or show symptoms of shock. Marked tenderness, bruising, and swelling can be seen. Distal pulses may or may not be present.</a:t>
            </a:r>
          </a:p>
          <a:p>
            <a:pPr>
              <a:spcBef>
                <a:spcPct val="0"/>
              </a:spcBef>
            </a:pPr>
            <a:endParaRPr lang="en-US" smtClean="0"/>
          </a:p>
          <a:p>
            <a:pPr>
              <a:spcBef>
                <a:spcPct val="0"/>
              </a:spcBef>
            </a:pPr>
            <a:r>
              <a:rPr lang="en-US" smtClean="0"/>
              <a:t>Field </a:t>
            </a:r>
            <a:r>
              <a:rPr lang="en-US" i="1" smtClean="0"/>
              <a:t>fasciotomies</a:t>
            </a:r>
            <a:r>
              <a:rPr lang="en-US" smtClean="0"/>
              <a:t> are controversial; the risk of bleeding and infection must be weighed against the potential benefit. However, they should be performed as soon as possible by a qualified first receiver on arrival at a definitive care facility. </a:t>
            </a:r>
          </a:p>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FBDAF3-5AF5-4648-8F29-E2185F846B4B}" type="slidenum">
              <a:rPr lang="en-US"/>
              <a:pPr fontAlgn="base">
                <a:spcBef>
                  <a:spcPct val="0"/>
                </a:spcBef>
                <a:spcAft>
                  <a:spcPct val="0"/>
                </a:spcAft>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Gas-containing abdominal organs are injured in a similar manner and at similar overpressures as the lung.</a:t>
            </a:r>
          </a:p>
          <a:p>
            <a:pPr>
              <a:spcBef>
                <a:spcPct val="0"/>
              </a:spcBef>
            </a:pPr>
            <a:endParaRPr lang="en-US" smtClean="0"/>
          </a:p>
          <a:p>
            <a:pPr>
              <a:spcBef>
                <a:spcPct val="0"/>
              </a:spcBef>
            </a:pPr>
            <a:r>
              <a:rPr lang="en-US" smtClean="0"/>
              <a:t>However, primary blast injuries to the abdomen or “blast belly” may be overshadowed by the more immediately life-threatening manifestations of blast lung. Gastrointestinal injuries are even more common than pulmonary injuries in immersion or enclosed-space blasts.</a:t>
            </a:r>
          </a:p>
          <a:p>
            <a:pPr>
              <a:spcBef>
                <a:spcPct val="0"/>
              </a:spcBef>
            </a:pPr>
            <a:endParaRPr lang="en-US" smtClean="0"/>
          </a:p>
          <a:p>
            <a:pPr>
              <a:spcBef>
                <a:spcPct val="0"/>
              </a:spcBef>
            </a:pPr>
            <a:r>
              <a:rPr lang="en-US" smtClean="0"/>
              <a:t>A gastrointestinal blast injury tends to affect the colon and spare the small bowel, owing to the greater amount of gas in the former. </a:t>
            </a:r>
          </a:p>
          <a:p>
            <a:pPr>
              <a:spcBef>
                <a:spcPct val="0"/>
              </a:spcBef>
            </a:pPr>
            <a:endParaRPr lang="en-US" smtClean="0"/>
          </a:p>
          <a:p>
            <a:pPr>
              <a:spcBef>
                <a:spcPct val="0"/>
              </a:spcBef>
            </a:pPr>
            <a:r>
              <a:rPr lang="en-US" smtClean="0"/>
              <a:t>Damage may range from edema to hemorrhage to frank rupture. Colonic rupture, although possible acutely, is generally occult and delayed.</a:t>
            </a:r>
          </a:p>
          <a:p>
            <a:pPr>
              <a:spcBef>
                <a:spcPct val="0"/>
              </a:spcBef>
            </a:pPr>
            <a:endParaRPr lang="en-US" smtClean="0"/>
          </a:p>
          <a:p>
            <a:pPr>
              <a:spcBef>
                <a:spcPct val="0"/>
              </a:spcBef>
            </a:pPr>
            <a:r>
              <a:rPr lang="en-US" smtClean="0"/>
              <a:t>Signs and symptoms are nonspecific and include abdominal pain, nausea, vomiting, diarrhea, tenesmus, decreased bowel sounds, rebound tenderness, guarding, and rectal bleeding.</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69A804-C3F8-4066-90EF-A77952B7C472}" type="slidenum">
              <a:rPr lang="en-US"/>
              <a:pPr fontAlgn="base">
                <a:spcBef>
                  <a:spcPct val="0"/>
                </a:spcBef>
                <a:spcAft>
                  <a:spcPct val="0"/>
                </a:spcAft>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blast injury to the auditory system occurs at much lower overpressures than pulmonary or gastrointestinal injuries. </a:t>
            </a:r>
          </a:p>
          <a:p>
            <a:pPr>
              <a:spcBef>
                <a:spcPct val="0"/>
              </a:spcBef>
            </a:pPr>
            <a:r>
              <a:rPr lang="en-US" smtClean="0"/>
              <a:t>It is not predictive of underlying pulmonary or gastrointestinal blast injury.  </a:t>
            </a:r>
          </a:p>
          <a:p>
            <a:pPr>
              <a:spcBef>
                <a:spcPct val="0"/>
              </a:spcBef>
            </a:pPr>
            <a:endParaRPr lang="en-US" smtClean="0"/>
          </a:p>
          <a:p>
            <a:pPr>
              <a:spcBef>
                <a:spcPct val="0"/>
              </a:spcBef>
            </a:pPr>
            <a:r>
              <a:rPr lang="en-US" smtClean="0"/>
              <a:t>Tympanic membrane rupture can cause an acute sensorineural hearing loss that can be quite incapacitating in the moments following an explosion, often leading those affected to ignore oral instructions or even secondary explosions because of acute hearing loss. </a:t>
            </a:r>
          </a:p>
          <a:p>
            <a:pPr>
              <a:spcBef>
                <a:spcPct val="0"/>
              </a:spcBef>
            </a:pPr>
            <a:endParaRPr lang="en-US" smtClean="0"/>
          </a:p>
          <a:p>
            <a:pPr>
              <a:spcBef>
                <a:spcPct val="0"/>
              </a:spcBef>
            </a:pPr>
            <a:r>
              <a:rPr lang="en-US" smtClean="0"/>
              <a:t>Other common symptoms of auditory PBI include vertigo, tinnitus, and otalgia.</a:t>
            </a:r>
          </a:p>
          <a:p>
            <a:pPr>
              <a:spcBef>
                <a:spcPct val="0"/>
              </a:spcBef>
            </a:pPr>
            <a:endParaRPr lang="en-US" smtClean="0"/>
          </a:p>
          <a:p>
            <a:pPr>
              <a:spcBef>
                <a:spcPct val="0"/>
              </a:spcBef>
            </a:pPr>
            <a:r>
              <a:rPr lang="en-US" smtClean="0"/>
              <a:t>Initial treatment involves avoiding probing or irrigation of the canal. If the ear canal is full of debris, then a course of antibiotic drops is recommended.</a:t>
            </a:r>
          </a:p>
          <a:p>
            <a:pPr>
              <a:spcBef>
                <a:spcPct val="0"/>
              </a:spcBef>
              <a:buFontTx/>
              <a:buChar char="•"/>
            </a:pPr>
            <a:endParaRPr lang="en-US" smtClean="0"/>
          </a:p>
          <a:p>
            <a:pPr>
              <a:spcBef>
                <a:spcPct val="0"/>
              </a:spcBef>
              <a:buFontTx/>
              <a:buChar char="•"/>
            </a:pPr>
            <a:r>
              <a:rPr lang="en-US" smtClean="0"/>
              <a:t>IMAGE -- Custom Medical Stock Photo.</a:t>
            </a:r>
            <a:br>
              <a:rPr lang="en-US" smtClean="0"/>
            </a:br>
            <a:endParaRPr lang="en-US" smtClean="0"/>
          </a:p>
          <a:p>
            <a:pPr>
              <a:spcBef>
                <a:spcPct val="0"/>
              </a:spcBef>
              <a:buFontTx/>
              <a:buChar char="•"/>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937FBE-CF9F-4652-B5BD-8A3C5EE3034F}" type="slidenum">
              <a:rPr lang="en-US"/>
              <a:pPr fontAlgn="base">
                <a:spcBef>
                  <a:spcPct val="0"/>
                </a:spcBef>
                <a:spcAft>
                  <a:spcPct val="0"/>
                </a:spcAft>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indent="-171450" fontAlgn="auto">
              <a:spcBef>
                <a:spcPct val="0"/>
              </a:spcBef>
              <a:spcAft>
                <a:spcPts val="0"/>
              </a:spcAft>
              <a:defRPr/>
            </a:pPr>
            <a:r>
              <a:rPr lang="en-US" dirty="0" smtClean="0"/>
              <a:t>Eyes of blast casualties are most vulnerable to secondary and tertiary blast injuries, with up to 28% of these casualties experiencing serious injuries.</a:t>
            </a:r>
          </a:p>
          <a:p>
            <a:pPr indent="-171450" fontAlgn="auto">
              <a:spcBef>
                <a:spcPct val="0"/>
              </a:spcBef>
              <a:spcAft>
                <a:spcPts val="0"/>
              </a:spcAft>
              <a:defRPr/>
            </a:pPr>
            <a:endParaRPr lang="en-US" dirty="0" smtClean="0"/>
          </a:p>
          <a:p>
            <a:pPr marL="171450" indent="-171450" fontAlgn="auto">
              <a:spcBef>
                <a:spcPct val="0"/>
              </a:spcBef>
              <a:spcAft>
                <a:spcPts val="0"/>
              </a:spcAft>
              <a:defRPr/>
            </a:pPr>
            <a:r>
              <a:rPr lang="en-US" dirty="0" smtClean="0"/>
              <a:t>Symptoms include eye pain or irritation, foreign body sensation, altered vision, periorbital swelling, and contusions.</a:t>
            </a:r>
          </a:p>
          <a:p>
            <a:pPr marL="171450" indent="-171450" fontAlgn="auto">
              <a:spcBef>
                <a:spcPct val="0"/>
              </a:spcBef>
              <a:spcAft>
                <a:spcPts val="0"/>
              </a:spcAft>
              <a:defRPr/>
            </a:pPr>
            <a:endParaRPr lang="en-US" dirty="0" smtClean="0"/>
          </a:p>
          <a:p>
            <a:pPr marL="171450" indent="-171450" fontAlgn="auto">
              <a:spcBef>
                <a:spcPct val="0"/>
              </a:spcBef>
              <a:spcAft>
                <a:spcPts val="0"/>
              </a:spcAft>
              <a:defRPr/>
            </a:pPr>
            <a:r>
              <a:rPr lang="en-US" dirty="0" smtClean="0"/>
              <a:t>Some of these injuries include lid lacerations, hyphemas, retinitis, orbital fractures, and ruptured globe.</a:t>
            </a:r>
          </a:p>
          <a:p>
            <a:pPr marL="171450" indent="-171450" fontAlgn="auto">
              <a:spcBef>
                <a:spcPct val="0"/>
              </a:spcBef>
              <a:spcAft>
                <a:spcPts val="0"/>
              </a:spcAft>
              <a:defRPr/>
            </a:pPr>
            <a:endParaRPr lang="en-US" dirty="0" smtClean="0"/>
          </a:p>
          <a:p>
            <a:pPr marL="171450" indent="-171450" fontAlgn="auto">
              <a:spcBef>
                <a:spcPct val="0"/>
              </a:spcBef>
              <a:spcAft>
                <a:spcPts val="0"/>
              </a:spcAft>
              <a:defRPr/>
            </a:pPr>
            <a:r>
              <a:rPr lang="en-US" dirty="0" smtClean="0"/>
              <a:t>Referral to an ophthalmologist is mandatory.</a:t>
            </a:r>
          </a:p>
          <a:p>
            <a:pPr marL="171450" indent="-171450" fontAlgn="auto">
              <a:spcBef>
                <a:spcPct val="0"/>
              </a:spcBef>
              <a:spcAft>
                <a:spcPts val="0"/>
              </a:spcAft>
              <a:buFont typeface="Wingdings" pitchFamily="2" charset="2"/>
              <a:buChar char="§"/>
              <a:defRPr/>
            </a:pPr>
            <a:endParaRPr lang="en-US" u="sng" dirty="0" smtClean="0"/>
          </a:p>
          <a:p>
            <a:pPr marL="171450" indent="-171450" fontAlgn="auto">
              <a:spcBef>
                <a:spcPct val="0"/>
              </a:spcBef>
              <a:spcAft>
                <a:spcPts val="0"/>
              </a:spcAft>
              <a:defRPr/>
            </a:pPr>
            <a:r>
              <a:rPr lang="en-US" dirty="0" smtClean="0"/>
              <a:t>IMAGE --</a:t>
            </a:r>
            <a:r>
              <a:rPr lang="en-US" i="1" dirty="0" smtClean="0"/>
              <a:t>Disaster Medicine and Public Health Preparedness. </a:t>
            </a:r>
            <a:r>
              <a:rPr lang="en-US" dirty="0" smtClean="0"/>
              <a:t>June 2010. 4(2): p155.</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D1B7E3-B6BC-41E3-BE5C-34051DA872A9}" type="slidenum">
              <a:rPr lang="en-US"/>
              <a:pPr fontAlgn="base">
                <a:spcBef>
                  <a:spcPct val="0"/>
                </a:spcBef>
                <a:spcAft>
                  <a:spcPct val="0"/>
                </a:spcAft>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the absence of secondary fires, such burns usually only affect the individuals closest to the blast, tend to be superficial, and are confined to exposed areas of the body such as the face and hands.</a:t>
            </a:r>
          </a:p>
          <a:p>
            <a:pPr>
              <a:spcBef>
                <a:spcPct val="0"/>
              </a:spcBef>
            </a:pPr>
            <a:endParaRPr lang="en-US" smtClean="0"/>
          </a:p>
          <a:p>
            <a:pPr>
              <a:spcBef>
                <a:spcPct val="0"/>
              </a:spcBef>
            </a:pPr>
            <a:r>
              <a:rPr lang="en-US" smtClean="0"/>
              <a:t>Deeper or more extensive burns may occur if the clothes ignite.</a:t>
            </a:r>
          </a:p>
          <a:p>
            <a:pPr>
              <a:spcBef>
                <a:spcPct val="0"/>
              </a:spcBef>
            </a:pPr>
            <a:endParaRPr lang="en-US" smtClean="0"/>
          </a:p>
          <a:p>
            <a:pPr>
              <a:spcBef>
                <a:spcPct val="0"/>
              </a:spcBef>
            </a:pPr>
            <a:r>
              <a:rPr lang="en-US" smtClean="0"/>
              <a:t>Burns from explosions or traumatic disasters should be managed as other burns are, with fluid resuscitation, debridement, and antimicrobial prophylaxis. </a:t>
            </a:r>
          </a:p>
          <a:p>
            <a:pPr>
              <a:spcBef>
                <a:spcPct val="0"/>
              </a:spcBef>
            </a:pPr>
            <a:endParaRPr lang="en-US" smtClean="0"/>
          </a:p>
          <a:p>
            <a:pPr>
              <a:spcBef>
                <a:spcPct val="0"/>
              </a:spcBef>
            </a:pPr>
            <a:r>
              <a:rPr lang="en-US" smtClean="0"/>
              <a:t>IMAGES --</a:t>
            </a:r>
          </a:p>
          <a:p>
            <a:pPr>
              <a:spcBef>
                <a:spcPct val="0"/>
              </a:spcBef>
            </a:pPr>
            <a:endParaRPr lang="en-US" smtClean="0"/>
          </a:p>
          <a:p>
            <a:pPr>
              <a:spcBef>
                <a:spcPct val="0"/>
              </a:spcBef>
            </a:pPr>
            <a:r>
              <a:rPr lang="en-US" smtClean="0"/>
              <a:t>Upper: Boy getting a burn bandaged. US Marine Corps/Lance Cpl Joseph M. Peterson. </a:t>
            </a:r>
          </a:p>
          <a:p>
            <a:pPr>
              <a:spcBef>
                <a:spcPct val="0"/>
              </a:spcBef>
            </a:pPr>
            <a:endParaRPr lang="en-US" smtClean="0"/>
          </a:p>
          <a:p>
            <a:pPr>
              <a:spcBef>
                <a:spcPct val="0"/>
              </a:spcBef>
            </a:pPr>
            <a:r>
              <a:rPr lang="en-US" smtClean="0"/>
              <a:t>Lower: September 11, 2008 : A moulage (make-up) artist applies make up to a first-year medical student to give the appearance of a flash burn. First-year students act as patients for the fourth-year students during Operation Bushmaster. Photo Courtesy of Uniformed Services University.</a:t>
            </a:r>
          </a:p>
          <a:p>
            <a:pPr>
              <a:spcBef>
                <a:spcPct val="0"/>
              </a:spcBef>
            </a:pPr>
            <a:endParaRPr lang="en-US" smtClean="0"/>
          </a:p>
          <a:p>
            <a:pPr>
              <a:spcBef>
                <a:spcPct val="0"/>
              </a:spcBef>
            </a:pPr>
            <a:endParaRPr lang="en-US" smtClean="0"/>
          </a:p>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71F511-480A-4F11-8096-0AB6DEC744F2}" type="slidenum">
              <a:rPr lang="en-US"/>
              <a:pPr fontAlgn="base">
                <a:spcBef>
                  <a:spcPct val="0"/>
                </a:spcBef>
                <a:spcAft>
                  <a:spcPct val="0"/>
                </a:spcAft>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a:spcBef>
                <a:spcPct val="0"/>
              </a:spcBef>
            </a:pPr>
            <a:r>
              <a:rPr lang="en-US" dirty="0" smtClean="0"/>
              <a:t>Projectiles are customarily described as either low velocity or high velocity, with the arbitrary cutoff equal to the speed of sound:</a:t>
            </a:r>
          </a:p>
          <a:p>
            <a:pPr>
              <a:spcBef>
                <a:spcPct val="0"/>
              </a:spcBef>
            </a:pPr>
            <a:endParaRPr lang="en-US" dirty="0" smtClean="0"/>
          </a:p>
          <a:p>
            <a:pPr>
              <a:spcBef>
                <a:spcPct val="0"/>
              </a:spcBef>
              <a:buFontTx/>
              <a:buChar char="•"/>
            </a:pPr>
            <a:r>
              <a:rPr lang="en-US" dirty="0" smtClean="0"/>
              <a:t> High-velocity weapons of war tend to produce exponentially greater tissue destruction and cavitation than the low-velocity weapons typically used by civilians</a:t>
            </a:r>
          </a:p>
          <a:p>
            <a:pPr>
              <a:spcBef>
                <a:spcPct val="0"/>
              </a:spcBef>
              <a:buFontTx/>
              <a:buChar char="•"/>
            </a:pPr>
            <a:r>
              <a:rPr lang="en-US" dirty="0" smtClean="0"/>
              <a:t> The nature of the wound depends on the specific biological properties of the tissue involved and the physical characteristics of the projectile</a:t>
            </a:r>
          </a:p>
          <a:p>
            <a:pPr>
              <a:spcBef>
                <a:spcPct val="0"/>
              </a:spcBef>
              <a:buFontTx/>
              <a:buChar char="•"/>
            </a:pPr>
            <a:r>
              <a:rPr lang="en-US" dirty="0" smtClean="0"/>
              <a:t> The missile’s path can be estimated from the locations of the entrance and exit wounds or the position at which the projectile came to rest within the body</a:t>
            </a:r>
          </a:p>
          <a:p>
            <a:pPr>
              <a:spcBef>
                <a:spcPct val="0"/>
              </a:spcBef>
              <a:buFontTx/>
              <a:buChar char="•"/>
            </a:pPr>
            <a:r>
              <a:rPr lang="en-US" dirty="0" smtClean="0"/>
              <a:t> Penetrating ballistic wounds are generally extensively contaminated and adequate debridement is mandatory. All penetrating wounds to the chest or abdomen should be adequately explored. Tetanus prophylaxis and broad-spectrum antibiotics should be given.  Consider delayed primary closure with these wounds</a:t>
            </a:r>
          </a:p>
          <a:p>
            <a:pPr>
              <a:spcBef>
                <a:spcPct val="0"/>
              </a:spcBef>
            </a:pPr>
            <a:endParaRPr lang="en-US" dirty="0" smtClean="0"/>
          </a:p>
          <a:p>
            <a:pPr>
              <a:spcBef>
                <a:spcPct val="0"/>
              </a:spcBef>
            </a:pPr>
            <a:r>
              <a:rPr lang="en-US" dirty="0" smtClean="0"/>
              <a:t>The clinical injury depends on the size, shape, depth of penetration, and force with which the weapon strikes the body, and which part of the body is struck:</a:t>
            </a:r>
          </a:p>
          <a:p>
            <a:pPr>
              <a:spcBef>
                <a:spcPct val="0"/>
              </a:spcBef>
            </a:pPr>
            <a:endParaRPr lang="en-US" dirty="0" smtClean="0"/>
          </a:p>
          <a:p>
            <a:pPr>
              <a:spcBef>
                <a:spcPct val="0"/>
              </a:spcBef>
              <a:buFontTx/>
              <a:buChar char="•"/>
            </a:pPr>
            <a:r>
              <a:rPr lang="en-US" dirty="0" smtClean="0"/>
              <a:t> Impaled objects should not be removed in the field, but should be stabilized manually or with bulky dressings</a:t>
            </a:r>
          </a:p>
          <a:p>
            <a:pPr>
              <a:spcBef>
                <a:spcPct val="0"/>
              </a:spcBef>
              <a:buFontTx/>
              <a:buChar char="•"/>
            </a:pPr>
            <a:r>
              <a:rPr lang="en-US" dirty="0" smtClean="0"/>
              <a:t> Penetrating chest wounds require careful observation for the development of tension pneumothorax, open pneumothorax, massive </a:t>
            </a:r>
            <a:r>
              <a:rPr lang="en-US" dirty="0" err="1" smtClean="0"/>
              <a:t>hemothorax</a:t>
            </a:r>
            <a:r>
              <a:rPr lang="en-US" dirty="0" smtClean="0"/>
              <a:t>, and cardiac </a:t>
            </a:r>
            <a:r>
              <a:rPr lang="en-US" dirty="0" err="1" smtClean="0"/>
              <a:t>tamponade</a:t>
            </a:r>
            <a:r>
              <a:rPr lang="en-US" dirty="0" smtClean="0"/>
              <a:t> </a:t>
            </a:r>
          </a:p>
          <a:p>
            <a:pPr>
              <a:spcBef>
                <a:spcPct val="0"/>
              </a:spcBef>
              <a:buFontTx/>
              <a:buChar char="•"/>
            </a:pPr>
            <a:r>
              <a:rPr lang="en-US" dirty="0" smtClean="0"/>
              <a:t> Abdominal wounds require careful observation for the development of hemodynamic instability or peritoneal irritation</a:t>
            </a:r>
          </a:p>
          <a:p>
            <a:pPr>
              <a:spcBef>
                <a:spcPct val="0"/>
              </a:spcBef>
              <a:buFontTx/>
              <a:buChar char="•"/>
            </a:pPr>
            <a:r>
              <a:rPr lang="en-US" dirty="0" smtClean="0"/>
              <a:t> Penetrating soft-tissue wounds require little field management other than controlling hemorrhage and covering the wound to avoid further contamination</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9F21D9-FC16-4284-B61D-816F6F65EFF9}" type="slidenum">
              <a:rPr lang="en-US"/>
              <a:pPr fontAlgn="base">
                <a:spcBef>
                  <a:spcPct val="0"/>
                </a:spcBef>
                <a:spcAft>
                  <a:spcPct val="0"/>
                </a:spcAft>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Blunt trauma resulting from ballistic weapons may occur from the use of nonlethal weapons that result in blunt ballistic injuries including weapons that project rubber bullets, beanbag shotgun shells, etc. Blunt ballistic injuries may also occur from an intended penetrating projectile such as a standard bullet impacting a protective vest (“bulletproof” vest). </a:t>
            </a:r>
          </a:p>
          <a:p>
            <a:pPr>
              <a:spcBef>
                <a:spcPct val="0"/>
              </a:spcBef>
            </a:pPr>
            <a:r>
              <a:rPr lang="en-US" smtClean="0"/>
              <a:t> </a:t>
            </a:r>
          </a:p>
          <a:p>
            <a:pPr>
              <a:spcBef>
                <a:spcPct val="0"/>
              </a:spcBef>
            </a:pPr>
            <a:r>
              <a:rPr lang="en-US" smtClean="0"/>
              <a:t>Nonpenetrating, severe injuries may occur. Heart, liver, spleen, lung, and spinal cord are vulnerable. Injuries may occur beneath benign appearing skin lesions. The possibility of a delayed presentation warrants close observation.  </a:t>
            </a:r>
          </a:p>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2BE25F-7529-43DD-A036-80959E240DAB}" type="slidenum">
              <a:rPr lang="en-US"/>
              <a:pPr fontAlgn="base">
                <a:spcBef>
                  <a:spcPct val="0"/>
                </a:spcBef>
                <a:spcAft>
                  <a:spcPct val="0"/>
                </a:spcAft>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indent="-171450" fontAlgn="auto">
              <a:spcBef>
                <a:spcPct val="0"/>
              </a:spcBef>
              <a:spcAft>
                <a:spcPts val="0"/>
              </a:spcAft>
              <a:defRPr/>
            </a:pPr>
            <a:r>
              <a:rPr lang="en-US" dirty="0" smtClean="0"/>
              <a:t>Explosions may be attributed to terrorism, conflict-based disasters, industrial mishaps, transportation incidents, and structural collapse, among other causes. The more widespread use of bombs and improvised explosive devices (IEDs) contributes to the numbers of explosions.</a:t>
            </a:r>
          </a:p>
          <a:p>
            <a:pPr indent="-171450" fontAlgn="auto">
              <a:spcBef>
                <a:spcPct val="0"/>
              </a:spcBef>
              <a:spcAft>
                <a:spcPts val="0"/>
              </a:spcAft>
              <a:defRPr/>
            </a:pPr>
            <a:endParaRPr lang="en-US" dirty="0" smtClean="0"/>
          </a:p>
          <a:p>
            <a:pPr indent="-171450" fontAlgn="auto">
              <a:spcBef>
                <a:spcPct val="0"/>
              </a:spcBef>
              <a:spcAft>
                <a:spcPts val="0"/>
              </a:spcAft>
              <a:defRPr/>
            </a:pPr>
            <a:r>
              <a:rPr lang="en-US" dirty="0" smtClean="0"/>
              <a:t>Despite widespread concern over biological and chemical attacks, conventional explosive devices are by far the most commonly used terrorist weapons, accounting for about 75% of all terror events worldwide; firearms are responsible for most of the rest.</a:t>
            </a:r>
          </a:p>
          <a:p>
            <a:pPr indent="-171450" fontAlgn="auto">
              <a:spcBef>
                <a:spcPct val="0"/>
              </a:spcBef>
              <a:spcAft>
                <a:spcPts val="0"/>
              </a:spcAft>
              <a:defRPr/>
            </a:pPr>
            <a:endParaRPr lang="en-US" dirty="0" smtClean="0"/>
          </a:p>
          <a:p>
            <a:pPr indent="-171450" fontAlgn="auto">
              <a:spcBef>
                <a:spcPct val="0"/>
              </a:spcBef>
              <a:spcAft>
                <a:spcPts val="0"/>
              </a:spcAft>
              <a:defRPr/>
            </a:pPr>
            <a:r>
              <a:rPr lang="en-US" dirty="0" smtClean="0"/>
              <a:t>The majority of bombing threats have been thwarted in the United States, but despite this, the number of criminal bombings in the United States has doubled in the last decade.</a:t>
            </a:r>
          </a:p>
          <a:p>
            <a:pPr marL="171450" indent="-171450" fontAlgn="auto">
              <a:spcBef>
                <a:spcPct val="0"/>
              </a:spcBef>
              <a:spcAft>
                <a:spcPts val="0"/>
              </a:spcAft>
              <a:buFontTx/>
              <a:buChar char="•"/>
              <a:defRPr/>
            </a:pPr>
            <a:endParaRPr lang="en-US" dirty="0" smtClean="0"/>
          </a:p>
          <a:p>
            <a:pPr indent="-171450" fontAlgn="auto">
              <a:spcBef>
                <a:spcPct val="0"/>
              </a:spcBef>
              <a:spcAft>
                <a:spcPts val="0"/>
              </a:spcAft>
              <a:defRPr/>
            </a:pPr>
            <a:r>
              <a:rPr lang="en-US" dirty="0" smtClean="0"/>
              <a:t>IMAGE -- Arlington, VA, September 21, 2001: The exterior of one side of the Pentagon crash site is shown. Photo by Jocelyn Augustino/ FEMA News Photo </a:t>
            </a:r>
          </a:p>
          <a:p>
            <a:pPr marL="171450" indent="-171450" fontAlgn="auto">
              <a:spcBef>
                <a:spcPct val="0"/>
              </a:spcBef>
              <a:spcAft>
                <a:spcPts val="0"/>
              </a:spcAft>
              <a:defRPr/>
            </a:pPr>
            <a:endParaRPr lang="en-US" dirty="0" smtClean="0"/>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EA2FF2-509C-45AD-A6F4-898456B75B8C}" type="slidenum">
              <a:rPr lang="en-US"/>
              <a:pPr fontAlgn="base">
                <a:spcBef>
                  <a:spcPct val="0"/>
                </a:spcBef>
                <a:spcAft>
                  <a:spcPct val="0"/>
                </a:spcAft>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With respect to children, the priorities of care in pediatric blast trauma are no different from those in adults. However, as with other types of pediatric trauma, the application of these priorities to children may require slight modification, owing to their anatomic and physiologic differences from adults. That said, data from the Israeli Trauma Registry indicate that, with respect to other types of pediatric trauma, head injuries are more common in blast injury, older children and adolescents predominate, while blast injuries are three times more severe than other injuries, requiring more intensive care and rehabilitation days. Treatment in pediatric specialty hospitals is known to provide better outcomes owing to the availability of comprehensive pediatric specialty care, including pediatric intensive care.</a:t>
            </a:r>
          </a:p>
        </p:txBody>
      </p:sp>
      <p:sp>
        <p:nvSpPr>
          <p:cNvPr id="4813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5D154C9-D547-431D-937F-B2B531E45812}" type="slidenum">
              <a:rPr lang="en-US" sz="1200">
                <a:latin typeface="Calibri" pitchFamily="34" charset="0"/>
              </a:rPr>
              <a:pPr algn="r"/>
              <a:t>22</a:t>
            </a:fld>
            <a:endParaRPr lang="en-US"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lesson learning objectives include:</a:t>
            </a:r>
          </a:p>
          <a:p>
            <a:pPr>
              <a:spcBef>
                <a:spcPct val="0"/>
              </a:spcBef>
            </a:pPr>
            <a:endParaRPr lang="en-US" smtClean="0"/>
          </a:p>
          <a:p>
            <a:pPr>
              <a:spcBef>
                <a:spcPct val="0"/>
              </a:spcBef>
              <a:buFontTx/>
              <a:buChar char="•"/>
            </a:pPr>
            <a:r>
              <a:rPr lang="en-US" smtClean="0"/>
              <a:t> Discuss difference between nuclear and radiologic disasters with respect to magnitude and health outcomes</a:t>
            </a:r>
          </a:p>
          <a:p>
            <a:pPr>
              <a:spcBef>
                <a:spcPct val="0"/>
              </a:spcBef>
              <a:buFontTx/>
              <a:buChar char="•"/>
            </a:pPr>
            <a:r>
              <a:rPr lang="en-US" smtClean="0"/>
              <a:t> Define basic radiation terms, types, and units of measure important to health personnel</a:t>
            </a:r>
          </a:p>
          <a:p>
            <a:pPr>
              <a:spcBef>
                <a:spcPct val="0"/>
              </a:spcBef>
              <a:buFontTx/>
              <a:buChar char="•"/>
            </a:pPr>
            <a:r>
              <a:rPr lang="en-US" smtClean="0"/>
              <a:t> Describe rationale for time, distance, and shielding in radiation protection</a:t>
            </a:r>
          </a:p>
          <a:p>
            <a:pPr>
              <a:spcBef>
                <a:spcPct val="0"/>
              </a:spcBef>
              <a:buFontTx/>
              <a:buChar char="•"/>
            </a:pPr>
            <a:r>
              <a:rPr lang="en-US" smtClean="0"/>
              <a:t> Identify early clinical signs and symptoms suggestive of significant radiation exposure</a:t>
            </a:r>
          </a:p>
          <a:p>
            <a:pPr>
              <a:spcBef>
                <a:spcPct val="0"/>
              </a:spcBef>
              <a:buFontTx/>
              <a:buChar char="•"/>
            </a:pPr>
            <a:r>
              <a:rPr lang="en-US" smtClean="0"/>
              <a:t> Discuss general considerations for clinical management of radiation casualties</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0538B6-BD83-4F51-933F-8290F465E23D}" type="slidenum">
              <a:rPr lang="en-US"/>
              <a:pPr fontAlgn="base">
                <a:spcBef>
                  <a:spcPct val="0"/>
                </a:spcBef>
                <a:spcAft>
                  <a:spcPct val="0"/>
                </a:spcAft>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endParaRPr lang="en-US" smtClean="0"/>
          </a:p>
          <a:p>
            <a:pPr eaLnBrk="0" hangingPunct="0"/>
            <a:r>
              <a:rPr lang="en-US" smtClean="0"/>
              <a:t>The lesson learning objectives include:</a:t>
            </a:r>
          </a:p>
          <a:p>
            <a:pPr>
              <a:spcBef>
                <a:spcPct val="0"/>
              </a:spcBef>
              <a:buFontTx/>
              <a:buChar char="•"/>
            </a:pPr>
            <a:endParaRPr lang="en-US" smtClean="0"/>
          </a:p>
          <a:p>
            <a:pPr>
              <a:spcBef>
                <a:spcPct val="0"/>
              </a:spcBef>
              <a:buFontTx/>
              <a:buChar char="•"/>
            </a:pPr>
            <a:r>
              <a:rPr lang="en-US" smtClean="0"/>
              <a:t> Summarize the clinical features and treatment of acute radiation sickness and cutaneous radiation syndrome</a:t>
            </a:r>
          </a:p>
          <a:p>
            <a:pPr>
              <a:spcBef>
                <a:spcPct val="0"/>
              </a:spcBef>
              <a:buFontTx/>
              <a:buChar char="•"/>
            </a:pPr>
            <a:r>
              <a:rPr lang="en-US" smtClean="0"/>
              <a:t> Discuss decorporation techniques and countermeasures for the management of internal contamination with radioactive materials</a:t>
            </a:r>
          </a:p>
          <a:p>
            <a:pPr>
              <a:spcBef>
                <a:spcPct val="0"/>
              </a:spcBef>
              <a:buFontTx/>
              <a:buChar char="•"/>
            </a:pPr>
            <a:r>
              <a:rPr lang="en-US" smtClean="0"/>
              <a:t> Discuss the purpose of emergency public health response actions during a nuclear or radiologic disaster, including risk communication, care of populations with access or functional needs, and population exposure monitoring</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3D00F6-E318-4D9C-BEAC-334467243BFF}" type="slidenum">
              <a:rPr lang="en-US"/>
              <a:pPr fontAlgn="base">
                <a:spcBef>
                  <a:spcPct val="0"/>
                </a:spcBef>
                <a:spcAft>
                  <a:spcPct val="0"/>
                </a:spcAft>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the threat of the use of weapons of mass destruction on civilian populations continues to increase, clinical and public health providers and their supporting infrastructures are facing considerable preparedness challenges from the resulting mass casualties.</a:t>
            </a:r>
          </a:p>
          <a:p>
            <a:pPr>
              <a:spcBef>
                <a:spcPct val="0"/>
              </a:spcBef>
            </a:pPr>
            <a:endParaRPr lang="en-US" smtClean="0"/>
          </a:p>
          <a:p>
            <a:pPr>
              <a:spcBef>
                <a:spcPct val="0"/>
              </a:spcBef>
            </a:pPr>
            <a:r>
              <a:rPr lang="en-US" smtClean="0"/>
              <a:t>According to the federal interagency document “Planning Guidance for Response to a Nuclear Detonation,” “Local and state community preparedness to respond to a nuclear detonation could result in life-saving on the order of tens of thousands of lives.”</a:t>
            </a:r>
          </a:p>
          <a:p>
            <a:pPr>
              <a:spcBef>
                <a:spcPct val="0"/>
              </a:spcBef>
            </a:pPr>
            <a:endParaRPr lang="en-US" smtClean="0"/>
          </a:p>
          <a:p>
            <a:pPr>
              <a:spcBef>
                <a:spcPct val="0"/>
              </a:spcBef>
            </a:pPr>
            <a:r>
              <a:rPr lang="en-US" smtClean="0"/>
              <a:t>Nuclear and radiologic events are often confused with each other, but the two are vastly different in the magnitude and severity of health outcomes. Basically, nuclear events involve very large numbers of deaths and severe injuries, while radiologic events can be expected to have a much smaller or even no impact on morbidity and mortality in an affected population.</a:t>
            </a:r>
          </a:p>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3E8EC4-7B1E-4063-BACF-61A2F18B8615}" type="slidenum">
              <a:rPr lang="en-US"/>
              <a:pPr fontAlgn="base">
                <a:spcBef>
                  <a:spcPct val="0"/>
                </a:spcBef>
                <a:spcAft>
                  <a:spcPct val="0"/>
                </a:spcAft>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Alpha (α) particles </a:t>
            </a:r>
            <a:r>
              <a:rPr lang="en-US" dirty="0" smtClean="0"/>
              <a:t>have a very short range and are easy to shield against (even by a single sheet of paper). Alpha particles cannot penetrate the outer layers of skin and are not an external hazard. Radioactive materials that emit them are an internal hazard if ingested or inhaled.</a:t>
            </a:r>
          </a:p>
          <a:p>
            <a:pPr>
              <a:spcBef>
                <a:spcPct val="0"/>
              </a:spcBef>
            </a:pPr>
            <a:endParaRPr lang="en-US" dirty="0" smtClean="0"/>
          </a:p>
          <a:p>
            <a:pPr>
              <a:spcBef>
                <a:spcPct val="0"/>
              </a:spcBef>
            </a:pPr>
            <a:r>
              <a:rPr lang="en-US" i="1" dirty="0" smtClean="0"/>
              <a:t>Beta (β) particles </a:t>
            </a:r>
            <a:r>
              <a:rPr lang="en-US" dirty="0" smtClean="0"/>
              <a:t>have a longer range and are harder to shield against. Aluminum foil or glass will stop most beta particles. They can penetrate the outer layers of skin and are both an external and an internal hazard. Beta radiation travels only a short distance in tissue, depending on its energy, and can be a significant source of dose to the skin.</a:t>
            </a:r>
          </a:p>
          <a:p>
            <a:pPr>
              <a:spcBef>
                <a:spcPct val="0"/>
              </a:spcBef>
            </a:pPr>
            <a:endParaRPr lang="en-US" dirty="0" smtClean="0"/>
          </a:p>
          <a:p>
            <a:pPr>
              <a:spcBef>
                <a:spcPct val="0"/>
              </a:spcBef>
            </a:pPr>
            <a:r>
              <a:rPr lang="en-US" i="1" dirty="0" smtClean="0"/>
              <a:t>Gamma (</a:t>
            </a:r>
            <a:r>
              <a:rPr lang="en-US" i="1" dirty="0" err="1" smtClean="0"/>
              <a:t>γ</a:t>
            </a:r>
            <a:r>
              <a:rPr lang="en-US" i="1" dirty="0" smtClean="0"/>
              <a:t>) radiation</a:t>
            </a:r>
            <a:r>
              <a:rPr lang="en-US" dirty="0" smtClean="0"/>
              <a:t> has a very long range and is very difficult to shield against. Unlike alpha or beta particles, gamma rays are electromagnetic energy waves similar to x-rays. Concrete, lead, or steel is needed to shield against sources of gamma rays. Gamma radiation can penetrate through the whole body. It is an external and an internal hazard. High-energy gamma radiation can penetrate deeply into tissue. Most radioactive materials with current commercial applications emit high-energy gamma rays.</a:t>
            </a:r>
          </a:p>
          <a:p>
            <a:pPr>
              <a:spcBef>
                <a:spcPct val="0"/>
              </a:spcBef>
              <a:buFontTx/>
              <a:buChar char="•"/>
            </a:pPr>
            <a:endParaRPr lang="en-US" dirty="0" smtClean="0"/>
          </a:p>
          <a:p>
            <a:pPr>
              <a:spcBef>
                <a:spcPct val="0"/>
              </a:spcBef>
            </a:pPr>
            <a:r>
              <a:rPr lang="en-US" dirty="0" smtClean="0"/>
              <a:t>IMAGE -- Public Domain art from Tungsten.</a:t>
            </a:r>
            <a:endParaRPr lang="en-US" dirty="0" smtClean="0">
              <a:hlinkClick r:id="rId3"/>
            </a:endParaRP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AD2D07-4435-46EE-AFAA-E380422C59BA}" type="slidenum">
              <a:rPr lang="en-US"/>
              <a:pPr fontAlgn="base">
                <a:spcBef>
                  <a:spcPct val="0"/>
                </a:spcBef>
                <a:spcAft>
                  <a:spcPct val="0"/>
                </a:spcAft>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dirty="0" smtClean="0"/>
              <a:t>Trauma injuries:</a:t>
            </a:r>
          </a:p>
          <a:p>
            <a:pPr>
              <a:spcBef>
                <a:spcPct val="0"/>
              </a:spcBef>
            </a:pPr>
            <a:endParaRPr lang="en-US" dirty="0" smtClean="0"/>
          </a:p>
          <a:p>
            <a:pPr>
              <a:spcBef>
                <a:spcPct val="0"/>
              </a:spcBef>
              <a:buFontTx/>
              <a:buChar char="•"/>
            </a:pPr>
            <a:r>
              <a:rPr lang="en-US" dirty="0" smtClean="0"/>
              <a:t> As occurs with conventional explosion blasts, a nuclear blast would cause pressure change (albeit far exceeding that of a conventional blast in both peak intensity and duration) that would decrease in intensity with greater distance from the blast. It would also cover a much larger area.</a:t>
            </a:r>
          </a:p>
          <a:p>
            <a:pPr>
              <a:spcBef>
                <a:spcPct val="0"/>
              </a:spcBef>
              <a:buFontTx/>
              <a:buChar char="•"/>
            </a:pPr>
            <a:endParaRPr lang="en-US" dirty="0" smtClean="0"/>
          </a:p>
          <a:p>
            <a:pPr>
              <a:spcBef>
                <a:spcPct val="0"/>
              </a:spcBef>
            </a:pPr>
            <a:r>
              <a:rPr lang="en-US" dirty="0" smtClean="0"/>
              <a:t>Thermal burns:</a:t>
            </a:r>
          </a:p>
          <a:p>
            <a:pPr>
              <a:spcBef>
                <a:spcPct val="0"/>
              </a:spcBef>
            </a:pPr>
            <a:endParaRPr lang="en-US" dirty="0" smtClean="0"/>
          </a:p>
          <a:p>
            <a:pPr>
              <a:spcBef>
                <a:spcPct val="0"/>
              </a:spcBef>
              <a:buFontTx/>
              <a:buChar char="•"/>
            </a:pPr>
            <a:r>
              <a:rPr lang="en-US" dirty="0" smtClean="0"/>
              <a:t> A daunting spectrum of thermal burn injuries will be incurred from a nuclear blast as a result of the heat and electromagnetic radiation released by the explosion. Thermal burn injuries (flash burns), which would occur immediately after the detonation (resulting in both fatalities and survivors), should be distinguished from flame burns and also cutaneous radiation burns, which will not appear until hours and days after the event.</a:t>
            </a:r>
          </a:p>
          <a:p>
            <a:pPr>
              <a:spcBef>
                <a:spcPct val="0"/>
              </a:spcBef>
              <a:buFontTx/>
              <a:buChar char="•"/>
            </a:pPr>
            <a:endParaRPr lang="en-US" dirty="0" smtClean="0"/>
          </a:p>
          <a:p>
            <a:pPr>
              <a:spcBef>
                <a:spcPct val="0"/>
              </a:spcBef>
            </a:pPr>
            <a:r>
              <a:rPr lang="en-US" dirty="0" smtClean="0"/>
              <a:t>Radiation  toxicity:</a:t>
            </a:r>
          </a:p>
          <a:p>
            <a:pPr>
              <a:spcBef>
                <a:spcPct val="0"/>
              </a:spcBef>
            </a:pPr>
            <a:endParaRPr lang="en-US" u="sng" dirty="0" smtClean="0"/>
          </a:p>
          <a:p>
            <a:pPr>
              <a:spcBef>
                <a:spcPct val="0"/>
              </a:spcBef>
              <a:buFontTx/>
              <a:buChar char="•"/>
            </a:pPr>
            <a:r>
              <a:rPr lang="en-US" dirty="0" smtClean="0"/>
              <a:t> Both immediate and delayed radiation exposure occur after nuclear detonations. Gamma irradiation is released by the detonation, as well as from fission products resulting from the blast.</a:t>
            </a:r>
          </a:p>
          <a:p>
            <a:pPr>
              <a:spcBef>
                <a:spcPct val="0"/>
              </a:spcBef>
              <a:buFontTx/>
              <a:buChar char="•"/>
            </a:pPr>
            <a:endParaRPr lang="en-US" u="sng" dirty="0" smtClean="0"/>
          </a:p>
          <a:p>
            <a:pPr>
              <a:spcBef>
                <a:spcPct val="0"/>
              </a:spcBef>
            </a:pPr>
            <a:r>
              <a:rPr lang="en-US" dirty="0" smtClean="0"/>
              <a:t>Electromagnetic pulse:</a:t>
            </a:r>
          </a:p>
          <a:p>
            <a:pPr>
              <a:spcBef>
                <a:spcPct val="0"/>
              </a:spcBef>
            </a:pPr>
            <a:endParaRPr lang="en-US" u="sng" dirty="0" smtClean="0"/>
          </a:p>
          <a:p>
            <a:pPr>
              <a:spcBef>
                <a:spcPct val="0"/>
              </a:spcBef>
              <a:buFontTx/>
              <a:buChar char="•"/>
            </a:pPr>
            <a:r>
              <a:rPr lang="en-US" dirty="0" smtClean="0"/>
              <a:t> Detonation of a nuclear weapon above the atmosphere can generate a significant radiofrequency flash of 30 000 to 100 000 kV/m intensity with a rise time of less than 10 nanoseconds. This flash, called </a:t>
            </a:r>
            <a:r>
              <a:rPr lang="en-US" i="1" dirty="0" smtClean="0"/>
              <a:t>electromagnetic pulse</a:t>
            </a:r>
            <a:r>
              <a:rPr lang="en-US" dirty="0" smtClean="0"/>
              <a:t>, can disable or destroy medical equipment, communications equipment, computer-controlled vehicles, and power control systems.</a:t>
            </a:r>
            <a:endParaRPr lang="en-US" u="sng" dirty="0" smtClean="0"/>
          </a:p>
          <a:p>
            <a:pPr>
              <a:spcBef>
                <a:spcPct val="0"/>
              </a:spcBef>
              <a:buFontTx/>
              <a:buChar char="•"/>
            </a:pPr>
            <a:endParaRPr lang="en-US" dirty="0" smtClean="0"/>
          </a:p>
          <a:p>
            <a:pPr>
              <a:spcBef>
                <a:spcPct val="0"/>
              </a:spcBef>
            </a:pPr>
            <a:endParaRPr lang="en-US" dirty="0"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20D3D8-ABB5-46ED-8468-EDB940828390}" type="slidenum">
              <a:rPr lang="en-US"/>
              <a:pPr fontAlgn="base">
                <a:spcBef>
                  <a:spcPct val="0"/>
                </a:spcBef>
                <a:spcAft>
                  <a:spcPct val="0"/>
                </a:spcAft>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a:spcBef>
                <a:spcPct val="0"/>
              </a:spcBef>
            </a:pPr>
            <a:r>
              <a:rPr lang="en-US" dirty="0" smtClean="0"/>
              <a:t>After an explosion, first responders may not be aware they are entering an area in which radioactive material has been dispersed. A high index of suspicion, backed by appropriate radiation survey equipment, will enable them to detect the presence of radiation.</a:t>
            </a:r>
          </a:p>
          <a:p>
            <a:pPr>
              <a:spcBef>
                <a:spcPct val="0"/>
              </a:spcBef>
            </a:pPr>
            <a:r>
              <a:rPr lang="en-US" dirty="0" smtClean="0"/>
              <a:t>Visible clues such as markings on vehicles or </a:t>
            </a:r>
            <a:r>
              <a:rPr lang="en-US" dirty="0" err="1" smtClean="0"/>
              <a:t>containerscan</a:t>
            </a:r>
            <a:r>
              <a:rPr lang="en-US" dirty="0" smtClean="0"/>
              <a:t> hint at the possibility of radioactive contamination.</a:t>
            </a:r>
          </a:p>
          <a:p>
            <a:pPr>
              <a:spcBef>
                <a:spcPct val="0"/>
              </a:spcBef>
            </a:pPr>
            <a:endParaRPr lang="en-US" dirty="0" smtClean="0"/>
          </a:p>
          <a:p>
            <a:pPr>
              <a:spcBef>
                <a:spcPct val="0"/>
              </a:spcBef>
            </a:pPr>
            <a:r>
              <a:rPr lang="en-US" dirty="0" smtClean="0"/>
              <a:t>Two major elements of scene assessment are required:</a:t>
            </a:r>
          </a:p>
          <a:p>
            <a:pPr>
              <a:spcBef>
                <a:spcPct val="0"/>
              </a:spcBef>
            </a:pPr>
            <a:endParaRPr lang="en-US" dirty="0" smtClean="0"/>
          </a:p>
          <a:p>
            <a:pPr>
              <a:spcBef>
                <a:spcPct val="0"/>
              </a:spcBef>
              <a:buFontTx/>
              <a:buChar char="•"/>
            </a:pPr>
            <a:r>
              <a:rPr lang="en-US" dirty="0" smtClean="0"/>
              <a:t> Detection of the radiation field present</a:t>
            </a:r>
          </a:p>
          <a:p>
            <a:pPr>
              <a:spcBef>
                <a:spcPct val="0"/>
              </a:spcBef>
              <a:buFontTx/>
              <a:buChar char="•"/>
            </a:pPr>
            <a:r>
              <a:rPr lang="en-US" dirty="0" smtClean="0"/>
              <a:t> Identification of the radioactive isotopes present</a:t>
            </a:r>
          </a:p>
          <a:p>
            <a:pPr>
              <a:spcBef>
                <a:spcPct val="0"/>
              </a:spcBef>
            </a:pPr>
            <a:endParaRPr lang="en-US" dirty="0" smtClean="0"/>
          </a:p>
          <a:p>
            <a:pPr>
              <a:spcBef>
                <a:spcPct val="0"/>
              </a:spcBef>
            </a:pPr>
            <a:r>
              <a:rPr lang="en-US" dirty="0" smtClean="0"/>
              <a:t>The types of detection to be used are grouped generally into these categories: </a:t>
            </a:r>
          </a:p>
          <a:p>
            <a:pPr>
              <a:spcBef>
                <a:spcPct val="0"/>
              </a:spcBef>
            </a:pPr>
            <a:endParaRPr lang="en-US" dirty="0" smtClean="0"/>
          </a:p>
          <a:p>
            <a:pPr>
              <a:spcBef>
                <a:spcPct val="0"/>
              </a:spcBef>
              <a:buFontTx/>
              <a:buChar char="•"/>
            </a:pPr>
            <a:r>
              <a:rPr lang="en-US" i="1" dirty="0" smtClean="0"/>
              <a:t> Field detection devices (meters):</a:t>
            </a:r>
            <a:r>
              <a:rPr lang="en-US" dirty="0" smtClean="0"/>
              <a:t> A Geiger counter (which detects beta radiation and gamma radiation) or a scintillation detector (which detects gamma radiation only) is useful for scene management and can affect response personnel management</a:t>
            </a:r>
          </a:p>
          <a:p>
            <a:pPr>
              <a:spcBef>
                <a:spcPct val="0"/>
              </a:spcBef>
              <a:buFontTx/>
              <a:buChar char="•"/>
            </a:pPr>
            <a:r>
              <a:rPr lang="en-US" i="1" dirty="0" smtClean="0"/>
              <a:t> Isotope identifiers:</a:t>
            </a:r>
            <a:r>
              <a:rPr lang="en-US" dirty="0" smtClean="0"/>
              <a:t> An isotope identifier is a specific label that identifies the source of a particular isotope (</a:t>
            </a:r>
            <a:r>
              <a:rPr lang="en-US" dirty="0" err="1" smtClean="0"/>
              <a:t>ie</a:t>
            </a:r>
            <a:r>
              <a:rPr lang="en-US" dirty="0" smtClean="0"/>
              <a:t>, Cesium 137 has many isotopes that originated from different sources.</a:t>
            </a:r>
          </a:p>
          <a:p>
            <a:pPr>
              <a:spcBef>
                <a:spcPct val="0"/>
              </a:spcBef>
              <a:buFontTx/>
              <a:buChar char="•"/>
            </a:pPr>
            <a:r>
              <a:rPr lang="en-US" i="1" dirty="0" smtClean="0"/>
              <a:t> Airborne particulate detectors:</a:t>
            </a:r>
            <a:r>
              <a:rPr lang="en-US" dirty="0" smtClean="0"/>
              <a:t> If an alpha detector is available, it should be brought to the scene as soon as possible. Airborne alpha radiation can be extremely dangerous to response personnel and the affected population because of the potential for high specific activity and significant internal doses from ingestion of alpha-emitting isotopes.</a:t>
            </a:r>
          </a:p>
          <a:p>
            <a:pPr>
              <a:spcBef>
                <a:spcPct val="0"/>
              </a:spcBef>
              <a:buFontTx/>
              <a:buChar char="•"/>
            </a:pPr>
            <a:endParaRPr lang="en-US" u="sng" dirty="0" smtClean="0"/>
          </a:p>
          <a:p>
            <a:pPr>
              <a:spcBef>
                <a:spcPct val="0"/>
              </a:spcBef>
            </a:pPr>
            <a:r>
              <a:rPr lang="en-US" dirty="0" smtClean="0"/>
              <a:t>IMAGE --  ©2012 </a:t>
            </a:r>
            <a:r>
              <a:rPr lang="en-US" dirty="0" err="1" smtClean="0"/>
              <a:t>Thinkstock</a:t>
            </a:r>
            <a:r>
              <a:rPr lang="en-US" dirty="0" smtClean="0"/>
              <a:t>.</a:t>
            </a:r>
          </a:p>
          <a:p>
            <a:pPr>
              <a:spcBef>
                <a:spcPct val="0"/>
              </a:spcBef>
              <a:buFontTx/>
              <a:buChar char="•"/>
            </a:pPr>
            <a:endParaRPr lang="en-US" u="sng" dirty="0" smtClean="0"/>
          </a:p>
          <a:p>
            <a:pPr>
              <a:spcBef>
                <a:spcPct val="0"/>
              </a:spcBef>
            </a:pPr>
            <a:endParaRPr lang="en-US" dirty="0"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AA73E8-3C12-488C-99DA-098B6DCE50DB}" type="slidenum">
              <a:rPr lang="en-US"/>
              <a:pPr fontAlgn="base">
                <a:spcBef>
                  <a:spcPct val="0"/>
                </a:spcBef>
                <a:spcAft>
                  <a:spcPct val="0"/>
                </a:spcAft>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a:spcBef>
                <a:spcPct val="0"/>
              </a:spcBef>
            </a:pPr>
            <a:r>
              <a:rPr lang="en-US" dirty="0" smtClean="0"/>
              <a:t>In a nuclear detonation, first responders need to be aware of two types of hazards:</a:t>
            </a:r>
          </a:p>
          <a:p>
            <a:pPr>
              <a:spcBef>
                <a:spcPct val="0"/>
              </a:spcBef>
            </a:pPr>
            <a:endParaRPr lang="en-US" u="sng" dirty="0" smtClean="0">
              <a:ea typeface="Helvetica"/>
              <a:cs typeface="Helvetica"/>
            </a:endParaRPr>
          </a:p>
          <a:p>
            <a:pPr>
              <a:spcBef>
                <a:spcPct val="0"/>
              </a:spcBef>
            </a:pPr>
            <a:r>
              <a:rPr lang="en-US" dirty="0" smtClean="0">
                <a:ea typeface="Helvetica"/>
                <a:cs typeface="Helvetica"/>
              </a:rPr>
              <a:t>Nuclear detonation:</a:t>
            </a:r>
          </a:p>
          <a:p>
            <a:pPr>
              <a:spcBef>
                <a:spcPct val="0"/>
              </a:spcBef>
            </a:pPr>
            <a:endParaRPr lang="en-US" dirty="0" smtClean="0"/>
          </a:p>
          <a:p>
            <a:pPr>
              <a:spcBef>
                <a:spcPct val="0"/>
              </a:spcBef>
              <a:buFontTx/>
              <a:buChar char="•"/>
            </a:pPr>
            <a:r>
              <a:rPr lang="en-US" dirty="0" smtClean="0"/>
              <a:t> Prompt radiation:</a:t>
            </a:r>
          </a:p>
          <a:p>
            <a:pPr marL="628650" lvl="1" indent="-171450">
              <a:spcBef>
                <a:spcPct val="0"/>
              </a:spcBef>
              <a:buFont typeface="Wingdings" pitchFamily="2" charset="2"/>
              <a:buChar char="q"/>
            </a:pPr>
            <a:r>
              <a:rPr lang="en-US" dirty="0" smtClean="0"/>
              <a:t>As this occurs only within the first few seconds of device disassembly, it will not be a risk for first responders</a:t>
            </a:r>
          </a:p>
          <a:p>
            <a:pPr>
              <a:spcBef>
                <a:spcPct val="0"/>
              </a:spcBef>
              <a:buFontTx/>
              <a:buChar char="•"/>
            </a:pPr>
            <a:r>
              <a:rPr lang="en-US" dirty="0" smtClean="0"/>
              <a:t> Activation products (materials made radioactive by the neutron flux from the weapon):</a:t>
            </a:r>
          </a:p>
          <a:p>
            <a:pPr marL="628650" lvl="1" indent="-171450">
              <a:spcBef>
                <a:spcPct val="0"/>
              </a:spcBef>
              <a:buFont typeface="Wingdings" pitchFamily="2" charset="2"/>
              <a:buChar char="q"/>
            </a:pPr>
            <a:r>
              <a:rPr lang="en-US" dirty="0" smtClean="0"/>
              <a:t>Activation products are present near ground zero and are created almost immediately after detonation</a:t>
            </a:r>
          </a:p>
          <a:p>
            <a:pPr>
              <a:spcBef>
                <a:spcPct val="0"/>
              </a:spcBef>
              <a:buFontTx/>
              <a:buChar char="•"/>
            </a:pPr>
            <a:r>
              <a:rPr lang="en-US" dirty="0" smtClean="0"/>
              <a:t> Fallout (fission) products (</a:t>
            </a:r>
            <a:r>
              <a:rPr lang="en-US" dirty="0" err="1" smtClean="0"/>
              <a:t>ie</a:t>
            </a:r>
            <a:r>
              <a:rPr lang="en-US" dirty="0" smtClean="0"/>
              <a:t>, what uranium or plutonium atoms “split” or fission into):</a:t>
            </a:r>
          </a:p>
          <a:p>
            <a:pPr marL="628650" lvl="1" indent="-171450">
              <a:spcBef>
                <a:spcPct val="0"/>
              </a:spcBef>
              <a:buFont typeface="Wingdings" pitchFamily="2" charset="2"/>
              <a:buChar char="q"/>
            </a:pPr>
            <a:r>
              <a:rPr lang="en-US" dirty="0" smtClean="0"/>
              <a:t>Fallout is formed from fission products, as well as from activation products created in the nonfuel materials in the device that are vaporized, then cool, condense, agglomerate, and also coat nonradioactive particles in the cloud. They fall from the cloud, hence the name </a:t>
            </a:r>
            <a:r>
              <a:rPr lang="en-US" i="1" dirty="0" smtClean="0"/>
              <a:t>fallout.</a:t>
            </a:r>
          </a:p>
          <a:p>
            <a:pPr>
              <a:spcBef>
                <a:spcPct val="0"/>
              </a:spcBef>
            </a:pPr>
            <a:endParaRPr lang="en-US" dirty="0" smtClean="0"/>
          </a:p>
          <a:p>
            <a:pPr>
              <a:spcBef>
                <a:spcPct val="0"/>
              </a:spcBef>
            </a:pPr>
            <a:r>
              <a:rPr lang="en-US" dirty="0" smtClean="0">
                <a:ea typeface="Helvetica"/>
                <a:cs typeface="Helvetica"/>
              </a:rPr>
              <a:t>Radiation dispersal device:</a:t>
            </a:r>
          </a:p>
          <a:p>
            <a:pPr>
              <a:spcBef>
                <a:spcPct val="0"/>
              </a:spcBef>
            </a:pPr>
            <a:endParaRPr lang="en-US" u="sng" dirty="0" smtClean="0">
              <a:ea typeface="Helvetica"/>
              <a:cs typeface="Helvetica"/>
            </a:endParaRPr>
          </a:p>
          <a:p>
            <a:pPr>
              <a:spcBef>
                <a:spcPct val="0"/>
              </a:spcBef>
              <a:buFontTx/>
              <a:buChar char="•"/>
            </a:pPr>
            <a:r>
              <a:rPr lang="en-US" dirty="0" smtClean="0"/>
              <a:t>  No activation products </a:t>
            </a:r>
          </a:p>
          <a:p>
            <a:pPr>
              <a:spcBef>
                <a:spcPct val="0"/>
              </a:spcBef>
              <a:buFontTx/>
              <a:buChar char="•"/>
            </a:pPr>
            <a:r>
              <a:rPr lang="en-US" dirty="0" smtClean="0"/>
              <a:t>  As a rule, the lethal radius from the blast far exceeds that from the radiation, so uninjured persons will generally have relatively little radiation exposure</a:t>
            </a:r>
          </a:p>
          <a:p>
            <a:pPr>
              <a:spcBef>
                <a:spcPct val="0"/>
              </a:spcBef>
              <a:buFontTx/>
              <a:buChar char="•"/>
            </a:pPr>
            <a:r>
              <a:rPr lang="en-US" dirty="0" smtClean="0"/>
              <a:t>  Radiation from contamination, both of the environment and deposited on an individual’s clothing and body, can affect first responders</a:t>
            </a:r>
          </a:p>
          <a:p>
            <a:pPr>
              <a:spcBef>
                <a:spcPct val="0"/>
              </a:spcBef>
              <a:buFontTx/>
              <a:buChar char="•"/>
            </a:pPr>
            <a:endParaRPr lang="en-US" dirty="0" smtClean="0"/>
          </a:p>
          <a:p>
            <a:pPr>
              <a:spcBef>
                <a:spcPct val="0"/>
              </a:spcBef>
            </a:pPr>
            <a:r>
              <a:rPr lang="en-US" dirty="0" smtClean="0"/>
              <a:t>IMAGE -- ©2012 </a:t>
            </a:r>
            <a:r>
              <a:rPr lang="en-US" dirty="0" err="1" smtClean="0"/>
              <a:t>Thinkstock</a:t>
            </a:r>
            <a:r>
              <a:rPr lang="en-US" dirty="0" smtClean="0"/>
              <a:t>.</a:t>
            </a:r>
          </a:p>
          <a:p>
            <a:pPr>
              <a:spcBef>
                <a:spcPct val="0"/>
              </a:spcBef>
            </a:pPr>
            <a:endParaRPr lang="en-US"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059A8C-FFDF-41D3-A6F8-9459C9EBF94B}" type="slidenum">
              <a:rPr lang="en-US"/>
              <a:pPr fontAlgn="base">
                <a:spcBef>
                  <a:spcPct val="0"/>
                </a:spcBef>
                <a:spcAft>
                  <a:spcPct val="0"/>
                </a:spcAft>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eaLnBrk="0" hangingPunct="0"/>
            <a:r>
              <a:rPr lang="en-US" smtClean="0"/>
              <a:t>Nuclear and radiologic disasters will present challenges to the incident management system. </a:t>
            </a:r>
          </a:p>
          <a:p>
            <a:pPr defTabSz="457200" eaLnBrk="0" hangingPunct="0"/>
            <a:endParaRPr lang="en-US" smtClean="0"/>
          </a:p>
          <a:p>
            <a:pPr defTabSz="457200" eaLnBrk="0" hangingPunct="0"/>
            <a:r>
              <a:rPr lang="en-US" smtClean="0"/>
              <a:t>Early situational awareness regarding the radiation field, for example, is important in determining risk communication (information sharing, media cooperation for examples) AND guidance for such issues as evacuate vs. shelter-in-place instructions. Incident management will be challenged by available support, including personnel.  </a:t>
            </a:r>
          </a:p>
          <a:p>
            <a:pPr defTabSz="457200">
              <a:spcBef>
                <a:spcPct val="0"/>
              </a:spcBef>
            </a:pPr>
            <a:endParaRPr lang="en-US" smtClean="0"/>
          </a:p>
          <a:p>
            <a:pPr defTabSz="457200">
              <a:spcBef>
                <a:spcPct val="0"/>
              </a:spcBef>
            </a:pPr>
            <a:r>
              <a:rPr lang="en-US" smtClean="0"/>
              <a:t>IMAGE -- The NIMS cover pictured on this slide is from https://www.fema.gov/pdf/emergency/nims/NIMS_core.pdf, published December 2008, accessed June 11, 2012.</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E8A853-9028-4742-AE73-BCBC039F87EE}" type="slidenum">
              <a:rPr lang="en-US"/>
              <a:pPr fontAlgn="base">
                <a:spcBef>
                  <a:spcPct val="0"/>
                </a:spcBef>
                <a:spcAft>
                  <a:spcPct val="0"/>
                </a:spcAft>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spcBef>
                <a:spcPct val="0"/>
              </a:spcBef>
            </a:pPr>
            <a:r>
              <a:rPr lang="en-US" smtClean="0"/>
              <a:t>Determining the radiation field present should be viewed as an emergent action to ensure that emergency responders, including medical personnel, are aware of the steps needed to manage the radiation risk.</a:t>
            </a:r>
          </a:p>
          <a:p>
            <a:pPr>
              <a:spcBef>
                <a:spcPct val="0"/>
              </a:spcBef>
            </a:pPr>
            <a:endParaRPr lang="en-US" smtClean="0"/>
          </a:p>
          <a:p>
            <a:pPr>
              <a:spcBef>
                <a:spcPct val="0"/>
              </a:spcBef>
            </a:pPr>
            <a:r>
              <a:rPr lang="en-US" smtClean="0"/>
              <a:t>The tendency for workers to enter a hazardous environment regardless of personal risk must be addressed. First responders must be aware of the radiation hazards in their areas of operation. Two perimeters, or control zones, are recommended to facilitate casualty care:</a:t>
            </a:r>
          </a:p>
          <a:p>
            <a:pPr>
              <a:spcBef>
                <a:spcPct val="0"/>
              </a:spcBef>
            </a:pPr>
            <a:endParaRPr lang="en-US" smtClean="0"/>
          </a:p>
          <a:p>
            <a:pPr>
              <a:spcBef>
                <a:spcPct val="0"/>
              </a:spcBef>
              <a:buFontTx/>
              <a:buChar char="•"/>
            </a:pPr>
            <a:r>
              <a:rPr lang="en-US" smtClean="0"/>
              <a:t> An </a:t>
            </a:r>
            <a:r>
              <a:rPr lang="en-US" i="1" smtClean="0"/>
              <a:t>outer perimeter </a:t>
            </a:r>
            <a:r>
              <a:rPr lang="en-US" smtClean="0"/>
              <a:t>of 0.1 mSv/h (10 mrem/h) where casualties should be decontaminated, if medical conditions permit, and then transported as indicated. First responders and other personnel coming inside the outer perimeter must have monitoring devices (film badges, preferably “pagers”).</a:t>
            </a:r>
          </a:p>
          <a:p>
            <a:pPr>
              <a:spcBef>
                <a:spcPct val="0"/>
              </a:spcBef>
              <a:buFontTx/>
              <a:buChar char="•"/>
            </a:pPr>
            <a:r>
              <a:rPr lang="en-US" smtClean="0"/>
              <a:t> An </a:t>
            </a:r>
            <a:r>
              <a:rPr lang="en-US" i="1" smtClean="0"/>
              <a:t>inner perimeter </a:t>
            </a:r>
            <a:r>
              <a:rPr lang="en-US" smtClean="0"/>
              <a:t>of 0.1 Sv/h (10 rem/h). Responders should not go beyond this perimeter except to perform time-sensitive, mission-critical activities such as lifesaving. No one should go beyond this point without the explicit permission of the incident commander, and then only for short intervals to save lives. Time spent inside this area must be strictly monitored. The decision dose is 0.5 Sv (50 rem). </a:t>
            </a:r>
          </a:p>
          <a:p>
            <a:pPr>
              <a:spcBef>
                <a:spcPct val="0"/>
              </a:spcBef>
              <a:buFontTx/>
              <a:buChar char="•"/>
            </a:pPr>
            <a:endParaRPr lang="en-US" smtClean="0"/>
          </a:p>
          <a:p>
            <a:pPr>
              <a:spcBef>
                <a:spcPct val="0"/>
              </a:spcBef>
            </a:pPr>
            <a:r>
              <a:rPr lang="en-US" smtClean="0"/>
              <a:t>The incident commander must assess benefit, in terms of lives potentially saved vs increased risk to first responders.</a:t>
            </a:r>
          </a:p>
          <a:p>
            <a:pPr>
              <a:spcBef>
                <a:spcPct val="0"/>
              </a:spcBef>
            </a:pPr>
            <a:r>
              <a:rPr lang="en-US" smtClean="0"/>
              <a:t>In a radiation incident, typical barrier PPE may not be effective, because many isotopes produce gamma radiation capable of penetrating most clothing and protective equipment. </a:t>
            </a:r>
          </a:p>
          <a:p>
            <a:pPr>
              <a:spcBef>
                <a:spcPct val="0"/>
              </a:spcBef>
            </a:pPr>
            <a:endParaRPr lang="en-US" smtClean="0"/>
          </a:p>
          <a:p>
            <a:pPr>
              <a:spcBef>
                <a:spcPct val="0"/>
              </a:spcBef>
            </a:pPr>
            <a:r>
              <a:rPr lang="en-US" smtClean="0"/>
              <a:t>In general, firefighters are protected from beta radiation by the heavy nature of “bunker gear” or “turnout gear” (boots, trousers and coat, gloves, hood, mask).</a:t>
            </a:r>
          </a:p>
          <a:p>
            <a:pPr>
              <a:spcBef>
                <a:spcPct val="0"/>
              </a:spcBef>
            </a:pPr>
            <a:endParaRPr lang="en-US" smtClean="0"/>
          </a:p>
          <a:p>
            <a:pPr>
              <a:spcBef>
                <a:spcPct val="0"/>
              </a:spcBef>
            </a:pPr>
            <a:r>
              <a:rPr lang="en-US" smtClean="0"/>
              <a:t>The most significant component of any PPE is respiratory protection. An N95 mask or better is optimal. Keeping radioactive materials out of the body is paramount.</a:t>
            </a:r>
          </a:p>
          <a:p>
            <a:pPr>
              <a:spcBef>
                <a:spcPct val="0"/>
              </a:spcBef>
            </a:pPr>
            <a:endParaRPr lang="en-US" smtClean="0"/>
          </a:p>
          <a:p>
            <a:pPr>
              <a:spcBef>
                <a:spcPct val="0"/>
              </a:spcBef>
            </a:pPr>
            <a:r>
              <a:rPr lang="en-US" smtClean="0"/>
              <a:t>Close monitoring of radiation levels received by responders between the perimeters and inside the inner perimeter is mandatory.</a:t>
            </a:r>
          </a:p>
          <a:p>
            <a:pPr>
              <a:spcBef>
                <a:spcPct val="0"/>
              </a:spcBef>
            </a:pPr>
            <a:endParaRPr lang="en-US" smtClean="0"/>
          </a:p>
          <a:p>
            <a:pPr>
              <a:spcBef>
                <a:spcPct val="0"/>
              </a:spcBef>
            </a:pPr>
            <a:r>
              <a:rPr lang="en-US" smtClean="0"/>
              <a:t>Radiation exposure limits for responders:</a:t>
            </a:r>
          </a:p>
          <a:p>
            <a:pPr>
              <a:spcBef>
                <a:spcPct val="0"/>
              </a:spcBef>
            </a:pPr>
            <a:endParaRPr lang="en-US" i="1" smtClean="0"/>
          </a:p>
          <a:p>
            <a:pPr>
              <a:spcBef>
                <a:spcPct val="0"/>
              </a:spcBef>
              <a:buFontTx/>
              <a:buChar char="•"/>
            </a:pPr>
            <a:r>
              <a:rPr lang="nb-NO" smtClean="0"/>
              <a:t> All personnel: 50 mSv (5 rem)</a:t>
            </a:r>
          </a:p>
          <a:p>
            <a:pPr>
              <a:spcBef>
                <a:spcPct val="0"/>
              </a:spcBef>
              <a:buFontTx/>
              <a:buChar char="•"/>
            </a:pPr>
            <a:r>
              <a:rPr lang="en-US" smtClean="0"/>
              <a:t> Protecting major property: 100 mSv (10 rem)</a:t>
            </a:r>
          </a:p>
          <a:p>
            <a:pPr>
              <a:spcBef>
                <a:spcPct val="0"/>
              </a:spcBef>
              <a:buFontTx/>
              <a:buChar char="•"/>
            </a:pPr>
            <a:r>
              <a:rPr lang="en-US" smtClean="0"/>
              <a:t> Lifesaving/protecting large populations: 250 mSv (25 rem)</a:t>
            </a:r>
          </a:p>
          <a:p>
            <a:pPr>
              <a:spcBef>
                <a:spcPct val="0"/>
              </a:spcBef>
              <a:buFontTx/>
              <a:buChar char="•"/>
            </a:pPr>
            <a:r>
              <a:rPr lang="en-US" smtClean="0"/>
              <a:t> Lifesaving/protecting large populations: &gt;250 mSv (&gt;25 rem); only on a volunteer basis to persons fully aware of the risks involved</a:t>
            </a:r>
          </a:p>
          <a:p>
            <a:pPr>
              <a:spcBef>
                <a:spcPct val="0"/>
              </a:spcBef>
            </a:pPr>
            <a:endParaRPr lang="en-US" smtClean="0"/>
          </a:p>
          <a:p>
            <a:pPr>
              <a:spcBef>
                <a:spcPct val="0"/>
              </a:spcBef>
            </a:pPr>
            <a:r>
              <a:rPr lang="en-US" smtClean="0"/>
              <a:t>The medical provider should understand that contaminated persons are unlikely to present a radiation hazard to the personnel. It is not necessary or advised to delay emergent treatment to decontaminate the casualty.</a:t>
            </a:r>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45A054-3BFE-48EB-9B9C-9F9F36091B18}" type="slidenum">
              <a:rPr lang="en-US"/>
              <a:pPr fontAlgn="base">
                <a:spcBef>
                  <a:spcPct val="0"/>
                </a:spcBef>
                <a:spcAft>
                  <a:spcPct val="0"/>
                </a:spcAft>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indent="-171450">
              <a:spcBef>
                <a:spcPct val="0"/>
              </a:spcBef>
            </a:pPr>
            <a:r>
              <a:rPr lang="en-US" dirty="0" smtClean="0"/>
              <a:t>The most powerful type of explosion is </a:t>
            </a:r>
            <a:r>
              <a:rPr lang="en-US" i="1" dirty="0" smtClean="0"/>
              <a:t>nuclear.</a:t>
            </a:r>
            <a:r>
              <a:rPr lang="en-US" dirty="0" smtClean="0"/>
              <a:t> The explosive power from the alteration of atomic and subatomic structures is catastrophic in its destructive impact, with the force to destroy urban centers.</a:t>
            </a:r>
          </a:p>
          <a:p>
            <a:pPr indent="-171450">
              <a:spcBef>
                <a:spcPct val="0"/>
              </a:spcBef>
            </a:pPr>
            <a:endParaRPr lang="en-US" dirty="0" smtClean="0"/>
          </a:p>
          <a:p>
            <a:pPr indent="-171450">
              <a:spcBef>
                <a:spcPct val="0"/>
              </a:spcBef>
            </a:pPr>
            <a:r>
              <a:rPr lang="en-US" i="1" dirty="0" smtClean="0"/>
              <a:t>Mechanical explosions</a:t>
            </a:r>
            <a:r>
              <a:rPr lang="en-US" dirty="0" smtClean="0"/>
              <a:t> are the result of a physical process, rather than a nuclear or chemical reaction. A boiling liquid expanding vapor explosion (BLEVE) is an example of a mechanical explosion. When an enclosed vessel or container holding a liquid under pressure is exposed to heat sufficient to raise the temperature of the contained liquid above its boiling point, a BLEVE can occur.</a:t>
            </a:r>
          </a:p>
          <a:p>
            <a:pPr indent="-171450">
              <a:spcBef>
                <a:spcPct val="0"/>
              </a:spcBef>
            </a:pPr>
            <a:endParaRPr lang="en-US" dirty="0" smtClean="0"/>
          </a:p>
          <a:p>
            <a:pPr indent="-171450">
              <a:spcBef>
                <a:spcPct val="0"/>
              </a:spcBef>
            </a:pPr>
            <a:r>
              <a:rPr lang="en-US" i="1" dirty="0" smtClean="0"/>
              <a:t>Chemical explosions</a:t>
            </a:r>
            <a:r>
              <a:rPr lang="en-US" dirty="0" smtClean="0"/>
              <a:t> are the most common type of explosions. They result from the rapid chemical conversion of a solid or liquid explosive material into a rapidly expanding gas, with an ensuing energy release. Explosives are arbitrarily considered “high energy” or “low energy,” depending on whether the speed of the explosion exceeds the speed of sound.</a:t>
            </a:r>
          </a:p>
          <a:p>
            <a:pPr indent="-171450">
              <a:spcBef>
                <a:spcPct val="0"/>
              </a:spcBef>
            </a:pPr>
            <a:endParaRPr lang="en-US" dirty="0" smtClean="0"/>
          </a:p>
          <a:p>
            <a:pPr indent="-171450">
              <a:spcBef>
                <a:spcPct val="0"/>
              </a:spcBef>
            </a:pPr>
            <a:r>
              <a:rPr lang="en-US" dirty="0" smtClean="0"/>
              <a:t>IMAGES --  ©2012 </a:t>
            </a:r>
            <a:r>
              <a:rPr lang="en-US" dirty="0" err="1" smtClean="0"/>
              <a:t>Thinkstock</a:t>
            </a:r>
            <a:r>
              <a:rPr lang="en-US" dirty="0" smtClean="0"/>
              <a:t>.</a:t>
            </a:r>
          </a:p>
          <a:p>
            <a:pPr indent="-171450">
              <a:spcBef>
                <a:spcPct val="0"/>
              </a:spcBef>
            </a:pPr>
            <a:endParaRPr lang="en-US" dirty="0" smtClean="0"/>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513448-5CC1-4F48-A271-6D409162BBB5}" type="slidenum">
              <a:rPr lang="en-US"/>
              <a:pPr fontAlgn="base">
                <a:spcBef>
                  <a:spcPct val="0"/>
                </a:spcBef>
                <a:spcAft>
                  <a:spcPct val="0"/>
                </a:spcAft>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indent="-171450" fontAlgn="auto">
              <a:spcBef>
                <a:spcPct val="0"/>
              </a:spcBef>
              <a:spcAft>
                <a:spcPts val="0"/>
              </a:spcAft>
              <a:defRPr/>
            </a:pPr>
            <a:r>
              <a:rPr lang="en-US" dirty="0" smtClean="0"/>
              <a:t>The goal of triage is to evaluate and sort individuals by immediacy of treatment needed to do the greatest good for the most people.</a:t>
            </a:r>
          </a:p>
          <a:p>
            <a:pPr indent="-171450" fontAlgn="auto">
              <a:spcBef>
                <a:spcPct val="0"/>
              </a:spcBef>
              <a:spcAft>
                <a:spcPts val="0"/>
              </a:spcAft>
              <a:defRPr/>
            </a:pPr>
            <a:endParaRPr lang="en-US" dirty="0" smtClean="0"/>
          </a:p>
          <a:p>
            <a:pPr indent="-171450" fontAlgn="auto">
              <a:spcBef>
                <a:spcPct val="0"/>
              </a:spcBef>
              <a:spcAft>
                <a:spcPts val="0"/>
              </a:spcAft>
              <a:defRPr/>
            </a:pPr>
            <a:r>
              <a:rPr lang="en-US" dirty="0" smtClean="0"/>
              <a:t>The first responder team needs to sort, assess, perform lifesaving interventions, and then treat or transport the casualty. Risks to health care providers from contaminated patients, while greater than zero, are very low.</a:t>
            </a:r>
          </a:p>
          <a:p>
            <a:pPr indent="-171450" fontAlgn="auto">
              <a:spcBef>
                <a:spcPct val="0"/>
              </a:spcBef>
              <a:spcAft>
                <a:spcPts val="0"/>
              </a:spcAft>
              <a:defRPr/>
            </a:pPr>
            <a:endParaRPr lang="en-US" dirty="0" smtClean="0"/>
          </a:p>
          <a:p>
            <a:pPr indent="-171450" fontAlgn="auto">
              <a:spcBef>
                <a:spcPct val="0"/>
              </a:spcBef>
              <a:spcAft>
                <a:spcPts val="0"/>
              </a:spcAft>
              <a:defRPr/>
            </a:pPr>
            <a:r>
              <a:rPr lang="en-US" dirty="0" smtClean="0"/>
              <a:t>Decontamination can often be done simultaneously with treatment if the situation permits, but if sequencing of lifesaving care is necessary, decontamination comes last.</a:t>
            </a:r>
          </a:p>
          <a:p>
            <a:pPr indent="-171450" fontAlgn="auto">
              <a:spcBef>
                <a:spcPct val="0"/>
              </a:spcBef>
              <a:spcAft>
                <a:spcPts val="0"/>
              </a:spcAft>
              <a:defRPr/>
            </a:pPr>
            <a:endParaRPr lang="en-US" dirty="0" smtClean="0"/>
          </a:p>
          <a:p>
            <a:pPr indent="-171450" fontAlgn="auto">
              <a:spcBef>
                <a:spcPct val="0"/>
              </a:spcBef>
              <a:spcAft>
                <a:spcPts val="0"/>
              </a:spcAft>
              <a:defRPr/>
            </a:pPr>
            <a:r>
              <a:rPr lang="en-US" dirty="0" smtClean="0"/>
              <a:t>The injured public and many of those who are contaminated will require evacuation to a suitable medical treatment or decontamination facility. It is not necessary to decontaminate before evacuation if it delays transport for lifesaving treatment or if remaining in the area poses a ongoing risk from radiation.</a:t>
            </a:r>
          </a:p>
          <a:p>
            <a:pPr marL="171450" indent="-171450" fontAlgn="auto">
              <a:spcBef>
                <a:spcPct val="0"/>
              </a:spcBef>
              <a:spcAft>
                <a:spcPts val="0"/>
              </a:spcAft>
              <a:defRPr/>
            </a:pPr>
            <a:endParaRPr lang="en-US" dirty="0"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781962-C7AE-4461-857C-DA1A2F513BA1}" type="slidenum">
              <a:rPr lang="en-US"/>
              <a:pPr fontAlgn="base">
                <a:spcBef>
                  <a:spcPct val="0"/>
                </a:spcBef>
                <a:spcAft>
                  <a:spcPct val="0"/>
                </a:spcAft>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After a nuclear or radiologic disaster, there is a good possibility that casualties will arrive at health care facilities unaware that they have been exposed to radiation or that they may be contaminated.</a:t>
            </a:r>
          </a:p>
          <a:p>
            <a:pPr>
              <a:spcBef>
                <a:spcPct val="0"/>
              </a:spcBef>
            </a:pPr>
            <a:endParaRPr lang="en-US" smtClean="0"/>
          </a:p>
          <a:p>
            <a:pPr>
              <a:spcBef>
                <a:spcPct val="0"/>
              </a:spcBef>
            </a:pPr>
            <a:r>
              <a:rPr lang="en-US" smtClean="0"/>
              <a:t>The first symptoms of significant radiation exposure are generally nausea, vomiting, fatigue, and lassitude; these are rather “soft” symptoms that present with other illnesses as well as acute radiation sickness.</a:t>
            </a:r>
          </a:p>
          <a:p>
            <a:pPr>
              <a:spcBef>
                <a:spcPct val="0"/>
              </a:spcBef>
            </a:pPr>
            <a:endParaRPr lang="en-US" smtClean="0"/>
          </a:p>
          <a:p>
            <a:pPr>
              <a:spcBef>
                <a:spcPct val="0"/>
              </a:spcBef>
            </a:pPr>
            <a:r>
              <a:rPr lang="en-US" smtClean="0"/>
              <a:t>The best laboratory test to determine level of exposure is the complete blood cell count (CBC) with differential. Lymphocytes are the most sensitive tissue in the body to radiation exposure, and a serial drop can tell roughly how high a dose was received.</a:t>
            </a:r>
          </a:p>
          <a:p>
            <a:pPr>
              <a:spcBef>
                <a:spcPct val="0"/>
              </a:spcBef>
            </a:pPr>
            <a:endParaRPr lang="en-US" smtClean="0"/>
          </a:p>
          <a:p>
            <a:pPr>
              <a:spcBef>
                <a:spcPct val="0"/>
              </a:spcBef>
            </a:pPr>
            <a:r>
              <a:rPr lang="en-US" smtClean="0"/>
              <a:t>Table from </a:t>
            </a:r>
            <a:r>
              <a:rPr lang="en-US" i="1" smtClean="0"/>
              <a:t>BDLS v 3.0 Course Manual</a:t>
            </a:r>
            <a:r>
              <a:rPr lang="en-US" smtClean="0"/>
              <a:t>, Table 7-2.</a:t>
            </a:r>
          </a:p>
          <a:p>
            <a:pPr>
              <a:spcBef>
                <a:spcPct val="0"/>
              </a:spcBef>
            </a:pPr>
            <a:endParaRPr lang="en-US" smtClean="0"/>
          </a:p>
          <a:p>
            <a:pPr>
              <a:spcBef>
                <a:spcPct val="0"/>
              </a:spcBef>
            </a:pPr>
            <a:endParaRPr lang="en-US" smtClean="0"/>
          </a:p>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C3AAA1-E19A-4CBF-9880-11838E99AC14}" type="slidenum">
              <a:rPr lang="en-US"/>
              <a:pPr fontAlgn="base">
                <a:spcBef>
                  <a:spcPct val="0"/>
                </a:spcBef>
                <a:spcAft>
                  <a:spcPct val="0"/>
                </a:spcAft>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indent="-171450">
              <a:lnSpc>
                <a:spcPct val="90000"/>
              </a:lnSpc>
              <a:spcBef>
                <a:spcPct val="0"/>
              </a:spcBef>
            </a:pPr>
            <a:r>
              <a:rPr lang="en-US" sz="1100" dirty="0" smtClean="0"/>
              <a:t>Adherence to routine advanced trauma life support is the mainstay of care delivery. If contaminated material (</a:t>
            </a:r>
            <a:r>
              <a:rPr lang="en-US" sz="1100" dirty="0" err="1" smtClean="0"/>
              <a:t>eg</a:t>
            </a:r>
            <a:r>
              <a:rPr lang="en-US" sz="1100" dirty="0" smtClean="0"/>
              <a:t>, radioactive isotopes) is removed during treatment, the surgical staff will require medical physics support and radiation monitoring. Fragments should be handed off to the radiation safety officer or designate for disposition. </a:t>
            </a:r>
          </a:p>
          <a:p>
            <a:pPr indent="-171450">
              <a:lnSpc>
                <a:spcPct val="90000"/>
              </a:lnSpc>
              <a:spcBef>
                <a:spcPct val="0"/>
              </a:spcBef>
            </a:pPr>
            <a:endParaRPr lang="en-US" sz="1100" dirty="0" smtClean="0"/>
          </a:p>
          <a:p>
            <a:pPr indent="-171450">
              <a:lnSpc>
                <a:spcPct val="90000"/>
              </a:lnSpc>
              <a:spcBef>
                <a:spcPct val="0"/>
              </a:spcBef>
            </a:pPr>
            <a:r>
              <a:rPr lang="en-US" sz="1100" dirty="0" smtClean="0"/>
              <a:t>As the treatment for these radioactive isotopes is different (chelating agents for plutonium, </a:t>
            </a:r>
            <a:r>
              <a:rPr lang="en-US" sz="1100" dirty="0" err="1" smtClean="0"/>
              <a:t>alkalinization</a:t>
            </a:r>
            <a:r>
              <a:rPr lang="en-US" sz="1100" dirty="0" smtClean="0"/>
              <a:t> of urine with sodium bicarbonate for uranium), it is important to discern via bioassays of urine and stool which, if either, of these isotopes may have been inhaled.</a:t>
            </a:r>
          </a:p>
          <a:p>
            <a:pPr indent="-171450">
              <a:lnSpc>
                <a:spcPct val="90000"/>
              </a:lnSpc>
              <a:spcBef>
                <a:spcPct val="0"/>
              </a:spcBef>
            </a:pPr>
            <a:r>
              <a:rPr lang="en-US" sz="1100" dirty="0" smtClean="0"/>
              <a:t>For external radiation exposure, the critical parameter is dose received. Leukopenia, particularly </a:t>
            </a:r>
            <a:r>
              <a:rPr lang="en-US" sz="1100" dirty="0" err="1" smtClean="0"/>
              <a:t>lymphopenia</a:t>
            </a:r>
            <a:r>
              <a:rPr lang="en-US" sz="1100" dirty="0" smtClean="0"/>
              <a:t>, in serial CBCs is probably the quickest and easiest way to diagnose significant radiation exposure.</a:t>
            </a:r>
          </a:p>
          <a:p>
            <a:pPr indent="-171450">
              <a:lnSpc>
                <a:spcPct val="90000"/>
              </a:lnSpc>
              <a:spcBef>
                <a:spcPct val="0"/>
              </a:spcBef>
            </a:pPr>
            <a:endParaRPr lang="en-US" sz="1100" dirty="0" smtClean="0"/>
          </a:p>
          <a:p>
            <a:pPr indent="-171450">
              <a:lnSpc>
                <a:spcPct val="90000"/>
              </a:lnSpc>
              <a:spcBef>
                <a:spcPct val="0"/>
              </a:spcBef>
            </a:pPr>
            <a:r>
              <a:rPr lang="en-US" sz="1100" dirty="0" smtClean="0"/>
              <a:t>In any toxic exposure, the first step in therapeutic intervention generally includes stopping further exposure to the toxin. This is true in radiation exposure as well. For external whole-body irradiation, this means removing the patient from the area of radiation exposure and removing external contamination.</a:t>
            </a:r>
          </a:p>
          <a:p>
            <a:pPr indent="-171450">
              <a:lnSpc>
                <a:spcPct val="90000"/>
              </a:lnSpc>
              <a:spcBef>
                <a:spcPct val="0"/>
              </a:spcBef>
            </a:pPr>
            <a:endParaRPr lang="en-US" sz="1100" dirty="0" smtClean="0"/>
          </a:p>
          <a:p>
            <a:pPr indent="-171450">
              <a:lnSpc>
                <a:spcPct val="90000"/>
              </a:lnSpc>
              <a:spcBef>
                <a:spcPct val="0"/>
              </a:spcBef>
            </a:pPr>
            <a:r>
              <a:rPr lang="en-US" sz="1100" dirty="0" smtClean="0"/>
              <a:t>Ensure that there is not some other treatable condition causing this patient’s symptoms.</a:t>
            </a:r>
          </a:p>
          <a:p>
            <a:pPr indent="-171450">
              <a:lnSpc>
                <a:spcPct val="90000"/>
              </a:lnSpc>
              <a:spcBef>
                <a:spcPct val="0"/>
              </a:spcBef>
            </a:pPr>
            <a:endParaRPr lang="en-US" sz="1100" dirty="0" smtClean="0"/>
          </a:p>
          <a:p>
            <a:pPr indent="-171450">
              <a:lnSpc>
                <a:spcPct val="90000"/>
              </a:lnSpc>
              <a:spcBef>
                <a:spcPct val="0"/>
              </a:spcBef>
            </a:pPr>
            <a:r>
              <a:rPr lang="en-US" sz="1100" dirty="0" smtClean="0"/>
              <a:t>Therapy for ARS and cutaneous radiation syndrome will be covered later. </a:t>
            </a:r>
          </a:p>
          <a:p>
            <a:pPr indent="-171450">
              <a:lnSpc>
                <a:spcPct val="90000"/>
              </a:lnSpc>
              <a:spcBef>
                <a:spcPct val="0"/>
              </a:spcBef>
            </a:pPr>
            <a:endParaRPr lang="en-US" sz="1100" dirty="0" smtClean="0"/>
          </a:p>
          <a:p>
            <a:pPr indent="-171450">
              <a:lnSpc>
                <a:spcPct val="90000"/>
              </a:lnSpc>
              <a:spcBef>
                <a:spcPct val="0"/>
              </a:spcBef>
            </a:pPr>
            <a:r>
              <a:rPr lang="en-US" sz="1100" dirty="0" smtClean="0"/>
              <a:t>Altered care environment (ACE) refers to the concept of treating large numbers of casualties outside of a traditional setting because of limitations in existing traditional health care facility capacity.</a:t>
            </a:r>
          </a:p>
          <a:p>
            <a:pPr indent="-171450">
              <a:lnSpc>
                <a:spcPct val="90000"/>
              </a:lnSpc>
              <a:spcBef>
                <a:spcPct val="0"/>
              </a:spcBef>
            </a:pPr>
            <a:endParaRPr lang="en-US" sz="1100" dirty="0" smtClean="0"/>
          </a:p>
          <a:p>
            <a:pPr indent="-171450">
              <a:lnSpc>
                <a:spcPct val="90000"/>
              </a:lnSpc>
              <a:spcBef>
                <a:spcPct val="0"/>
              </a:spcBef>
            </a:pPr>
            <a:r>
              <a:rPr lang="en-US" sz="1100" dirty="0" smtClean="0"/>
              <a:t>The most striking difficulty will be with mass casualty burn care, as the ratio of medical personnel to patients will be so adverse relative to standard care.</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5F925A-1EDD-4C91-991B-B3DDF1F45DB1}" type="slidenum">
              <a:rPr lang="en-US"/>
              <a:pPr fontAlgn="base">
                <a:spcBef>
                  <a:spcPct val="0"/>
                </a:spcBef>
                <a:spcAft>
                  <a:spcPct val="0"/>
                </a:spcAft>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dirty="0" smtClean="0"/>
              <a:t>ARS is now regarded as a multisystem disorder, with radiation damage occurring to all systems at all doses sufficient to induce ARS.</a:t>
            </a:r>
          </a:p>
          <a:p>
            <a:pPr>
              <a:spcBef>
                <a:spcPct val="0"/>
              </a:spcBef>
            </a:pPr>
            <a:endParaRPr lang="en-US" dirty="0" smtClean="0"/>
          </a:p>
          <a:p>
            <a:pPr>
              <a:spcBef>
                <a:spcPct val="0"/>
              </a:spcBef>
            </a:pPr>
            <a:r>
              <a:rPr lang="en-US" dirty="0" smtClean="0"/>
              <a:t>The three </a:t>
            </a:r>
            <a:r>
              <a:rPr lang="en-US" dirty="0" err="1" smtClean="0"/>
              <a:t>subsyndromes</a:t>
            </a:r>
            <a:r>
              <a:rPr lang="en-US" dirty="0" smtClean="0"/>
              <a:t> of ARS are as follows:</a:t>
            </a:r>
          </a:p>
          <a:p>
            <a:pPr>
              <a:spcBef>
                <a:spcPct val="0"/>
              </a:spcBef>
            </a:pPr>
            <a:endParaRPr lang="en-US" dirty="0" smtClean="0"/>
          </a:p>
          <a:p>
            <a:pPr>
              <a:spcBef>
                <a:spcPct val="0"/>
              </a:spcBef>
              <a:buFontTx/>
              <a:buChar char="•"/>
            </a:pPr>
            <a:r>
              <a:rPr lang="en-US" dirty="0" smtClean="0"/>
              <a:t>Hematopoietic, generally occurring at 1 to 6 </a:t>
            </a:r>
            <a:r>
              <a:rPr lang="en-US" dirty="0" err="1" smtClean="0"/>
              <a:t>Sv</a:t>
            </a:r>
            <a:r>
              <a:rPr lang="en-US" dirty="0" smtClean="0"/>
              <a:t> (100–600 rem)</a:t>
            </a:r>
          </a:p>
          <a:p>
            <a:pPr>
              <a:spcBef>
                <a:spcPct val="0"/>
              </a:spcBef>
              <a:buFontTx/>
              <a:buChar char="•"/>
            </a:pPr>
            <a:r>
              <a:rPr lang="en-US" dirty="0" smtClean="0"/>
              <a:t>Gastrointestinal, from 6 to 20 </a:t>
            </a:r>
            <a:r>
              <a:rPr lang="en-US" dirty="0" err="1" smtClean="0"/>
              <a:t>Sv</a:t>
            </a:r>
            <a:r>
              <a:rPr lang="en-US" dirty="0" smtClean="0"/>
              <a:t> (600–2000 rem)</a:t>
            </a:r>
          </a:p>
          <a:p>
            <a:pPr>
              <a:spcBef>
                <a:spcPct val="0"/>
              </a:spcBef>
              <a:buFontTx/>
              <a:buChar char="•"/>
            </a:pPr>
            <a:r>
              <a:rPr lang="en-US" dirty="0" smtClean="0"/>
              <a:t>Cardiovascular/CNS, occurring above 20 </a:t>
            </a:r>
            <a:r>
              <a:rPr lang="en-US" dirty="0" err="1" smtClean="0"/>
              <a:t>Sv</a:t>
            </a:r>
            <a:r>
              <a:rPr lang="en-US" dirty="0" smtClean="0"/>
              <a:t> (2000 rem)</a:t>
            </a:r>
          </a:p>
          <a:p>
            <a:pPr>
              <a:spcBef>
                <a:spcPct val="0"/>
              </a:spcBef>
            </a:pPr>
            <a:endParaRPr lang="en-US" dirty="0" smtClean="0"/>
          </a:p>
          <a:p>
            <a:pPr>
              <a:spcBef>
                <a:spcPct val="0"/>
              </a:spcBef>
            </a:pPr>
            <a:r>
              <a:rPr lang="en-US" dirty="0" smtClean="0"/>
              <a:t>Treatment of emesis and diarrhea is </a:t>
            </a:r>
            <a:r>
              <a:rPr lang="en-US" dirty="0" err="1" smtClean="0"/>
              <a:t>antiemetics</a:t>
            </a:r>
            <a:r>
              <a:rPr lang="en-US" dirty="0" smtClean="0"/>
              <a:t> and fluid and electrolyte therapy. Consider the use of </a:t>
            </a:r>
            <a:r>
              <a:rPr lang="en-US" dirty="0" err="1" smtClean="0"/>
              <a:t>antidiarrheals</a:t>
            </a:r>
            <a:r>
              <a:rPr lang="en-US" dirty="0" smtClean="0"/>
              <a:t> and probiotics. Symptoms usually improve 24 to 48 hours after onset.</a:t>
            </a:r>
          </a:p>
          <a:p>
            <a:pPr>
              <a:spcBef>
                <a:spcPct val="0"/>
              </a:spcBef>
            </a:pPr>
            <a:endParaRPr lang="en-US" dirty="0" smtClean="0"/>
          </a:p>
          <a:p>
            <a:pPr>
              <a:spcBef>
                <a:spcPct val="0"/>
              </a:spcBef>
            </a:pPr>
            <a:r>
              <a:rPr lang="en-US" dirty="0" smtClean="0"/>
              <a:t>Infection control consists of reverse isolation precautions for persons receiving 3 </a:t>
            </a:r>
            <a:r>
              <a:rPr lang="en-US" dirty="0" err="1" smtClean="0"/>
              <a:t>Sv</a:t>
            </a:r>
            <a:r>
              <a:rPr lang="en-US" dirty="0" smtClean="0"/>
              <a:t> (300 rem) or more, and gut decontamination with quinolones. Neutropenia or signs of infection should prompt aggressive expansion in antimicrobial coverage.</a:t>
            </a:r>
          </a:p>
          <a:p>
            <a:pPr>
              <a:spcBef>
                <a:spcPct val="0"/>
              </a:spcBef>
            </a:pPr>
            <a:endParaRPr lang="en-US" dirty="0" smtClean="0"/>
          </a:p>
          <a:p>
            <a:pPr>
              <a:spcBef>
                <a:spcPct val="0"/>
              </a:spcBef>
            </a:pPr>
            <a:r>
              <a:rPr lang="en-US" dirty="0" smtClean="0"/>
              <a:t>Hematopoietic colony-stimulating factors (CSFs), which are cytokines, have received Food and Drug Administration (FDA) approval for management of medical treatment-induced neutropenia. Though they have not yet been formally approved for management of radiation-induced aplasia, these cytokines are in the Strategic National Stockpile (SNS), and their off-label use should be considered in casualties with significant radiation exposure.</a:t>
            </a:r>
          </a:p>
          <a:p>
            <a:pPr>
              <a:spcBef>
                <a:spcPct val="0"/>
              </a:spcBef>
            </a:pPr>
            <a:endParaRPr lang="en-US" dirty="0" smtClean="0"/>
          </a:p>
          <a:p>
            <a:pPr>
              <a:spcBef>
                <a:spcPct val="0"/>
              </a:spcBef>
            </a:pPr>
            <a:r>
              <a:rPr lang="en-US" dirty="0" smtClean="0"/>
              <a:t>Recommendations for cytokine administration are based, for mass casualty scenarios, on doses of 3 to 7 </a:t>
            </a:r>
            <a:r>
              <a:rPr lang="en-US" dirty="0" err="1" smtClean="0"/>
              <a:t>Sv</a:t>
            </a:r>
            <a:r>
              <a:rPr lang="en-US" dirty="0" smtClean="0"/>
              <a:t> (300-700 rem) in otherwise healthy persons.</a:t>
            </a:r>
          </a:p>
          <a:p>
            <a:pPr>
              <a:spcBef>
                <a:spcPct val="0"/>
              </a:spcBef>
            </a:pPr>
            <a:endParaRPr lang="en-US" dirty="0" smtClean="0"/>
          </a:p>
          <a:p>
            <a:pPr>
              <a:spcBef>
                <a:spcPct val="0"/>
              </a:spcBef>
            </a:pPr>
            <a:r>
              <a:rPr lang="en-US" dirty="0" smtClean="0"/>
              <a:t>While stem-cell transplantations have been used with success in patients with certain hematologic malignant conditions, the success of this treatment for radiation casualties is much less impressive. There is no convincing evidence that allogeneic stem-cell transplants would have much of a role in radiation mass casualty events</a:t>
            </a:r>
          </a:p>
          <a:p>
            <a:pPr>
              <a:spcBef>
                <a:spcPct val="0"/>
              </a:spcBef>
            </a:pPr>
            <a:endParaRPr lang="en-US" dirty="0"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553E94-234C-4188-ACE0-FE4A7E28089F}" type="slidenum">
              <a:rPr lang="en-US"/>
              <a:pPr fontAlgn="base">
                <a:spcBef>
                  <a:spcPct val="0"/>
                </a:spcBef>
                <a:spcAft>
                  <a:spcPct val="0"/>
                </a:spcAft>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CRS is a critical feature of highly irradiated casualties, often associated with expectant patients.</a:t>
            </a:r>
          </a:p>
          <a:p>
            <a:pPr>
              <a:spcBef>
                <a:spcPct val="0"/>
              </a:spcBef>
            </a:pPr>
            <a:endParaRPr lang="en-US" smtClean="0"/>
          </a:p>
          <a:p>
            <a:pPr>
              <a:spcBef>
                <a:spcPct val="0"/>
              </a:spcBef>
            </a:pPr>
            <a:r>
              <a:rPr lang="en-US" smtClean="0"/>
              <a:t>Generally, when there is significant whole-body radiation, there is significant local radiation injury, primarily CRS.</a:t>
            </a:r>
          </a:p>
          <a:p>
            <a:pPr>
              <a:spcBef>
                <a:spcPct val="0"/>
              </a:spcBef>
            </a:pPr>
            <a:endParaRPr lang="en-US" smtClean="0"/>
          </a:p>
          <a:p>
            <a:pPr>
              <a:spcBef>
                <a:spcPct val="0"/>
              </a:spcBef>
            </a:pPr>
            <a:r>
              <a:rPr lang="en-US" smtClean="0"/>
              <a:t>During the triage process, including the ongoing patient sorting at medical treatment facilities, clinicians must be aware that CRS will lower the prognosis for survival in casualties with ARS and other major injuries.</a:t>
            </a:r>
          </a:p>
          <a:p>
            <a:pPr>
              <a:spcBef>
                <a:spcPct val="0"/>
              </a:spcBef>
            </a:pPr>
            <a:endParaRPr lang="en-US" smtClean="0"/>
          </a:p>
          <a:p>
            <a:pPr>
              <a:spcBef>
                <a:spcPct val="0"/>
              </a:spcBef>
            </a:pPr>
            <a:r>
              <a:rPr lang="en-US" smtClean="0"/>
              <a:t>The two main approaches to managing CRS are conservative and surgical treatment.</a:t>
            </a:r>
          </a:p>
          <a:p>
            <a:pPr>
              <a:spcBef>
                <a:spcPct val="0"/>
              </a:spcBef>
            </a:pPr>
            <a:endParaRPr lang="en-US" smtClean="0"/>
          </a:p>
          <a:p>
            <a:pPr>
              <a:spcBef>
                <a:spcPct val="0"/>
              </a:spcBef>
            </a:pPr>
            <a:r>
              <a:rPr lang="en-US" smtClean="0"/>
              <a:t>For relatively intact skin, appropriate treatment is corticosteroid ointments, topical antibiotics with dressings if blistering is present, and other emollients. </a:t>
            </a:r>
          </a:p>
          <a:p>
            <a:pPr>
              <a:spcBef>
                <a:spcPct val="0"/>
              </a:spcBef>
            </a:pPr>
            <a:endParaRPr lang="en-US" smtClean="0"/>
          </a:p>
          <a:p>
            <a:pPr>
              <a:spcBef>
                <a:spcPct val="0"/>
              </a:spcBef>
            </a:pPr>
            <a:r>
              <a:rPr lang="en-US" smtClean="0"/>
              <a:t>If severe pain or necrosis or ulceration without signs of regeneration is present, conservative and surgical debridement and grafting can be performed.</a:t>
            </a:r>
          </a:p>
          <a:p>
            <a:pPr>
              <a:spcBef>
                <a:spcPct val="0"/>
              </a:spcBef>
            </a:pPr>
            <a:endParaRPr lang="en-US" smtClean="0"/>
          </a:p>
          <a:p>
            <a:pPr>
              <a:spcBef>
                <a:spcPct val="0"/>
              </a:spcBef>
            </a:pPr>
            <a:endParaRPr lang="en-US"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17955E-455B-466D-AA0A-46A45E2F827A}" type="slidenum">
              <a:rPr lang="en-US"/>
              <a:pPr fontAlgn="base">
                <a:spcBef>
                  <a:spcPct val="0"/>
                </a:spcBef>
                <a:spcAft>
                  <a:spcPct val="0"/>
                </a:spcAft>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r>
              <a:rPr lang="en-US" dirty="0" smtClean="0"/>
              <a:t>Whenever internal contamination is suspected, it is important to rapidly detect and identify the isotope(s) involved:</a:t>
            </a:r>
          </a:p>
          <a:p>
            <a:pPr>
              <a:spcBef>
                <a:spcPct val="0"/>
              </a:spcBef>
            </a:pPr>
            <a:endParaRPr lang="en-US" dirty="0" smtClean="0"/>
          </a:p>
          <a:p>
            <a:pPr>
              <a:spcBef>
                <a:spcPct val="0"/>
              </a:spcBef>
              <a:buFontTx/>
              <a:buChar char="•"/>
            </a:pPr>
            <a:r>
              <a:rPr lang="en-US" dirty="0" smtClean="0"/>
              <a:t> </a:t>
            </a:r>
            <a:r>
              <a:rPr lang="en-US" i="1" dirty="0" smtClean="0"/>
              <a:t>Thyroid scanning </a:t>
            </a:r>
            <a:r>
              <a:rPr lang="en-US" dirty="0" smtClean="0"/>
              <a:t>is useful in determining whether the thyroid has taken up a significant amount of one or more radioactive iodine isotopes</a:t>
            </a:r>
          </a:p>
          <a:p>
            <a:pPr>
              <a:spcBef>
                <a:spcPct val="0"/>
              </a:spcBef>
              <a:buFontTx/>
              <a:buChar char="•"/>
            </a:pPr>
            <a:r>
              <a:rPr lang="en-US" dirty="0" smtClean="0"/>
              <a:t> </a:t>
            </a:r>
            <a:r>
              <a:rPr lang="en-US" i="1" dirty="0" smtClean="0"/>
              <a:t>Sampling of the nose </a:t>
            </a:r>
            <a:r>
              <a:rPr lang="en-US" dirty="0" smtClean="0"/>
              <a:t>can detect isotopes that have been inhaled</a:t>
            </a:r>
          </a:p>
          <a:p>
            <a:pPr>
              <a:spcBef>
                <a:spcPct val="0"/>
              </a:spcBef>
              <a:buFontTx/>
              <a:buChar char="•"/>
            </a:pPr>
            <a:r>
              <a:rPr lang="en-US" dirty="0" smtClean="0"/>
              <a:t> </a:t>
            </a:r>
            <a:r>
              <a:rPr lang="en-US" i="1" dirty="0" smtClean="0"/>
              <a:t>Bioassays of the urine </a:t>
            </a:r>
            <a:r>
              <a:rPr lang="en-US" dirty="0" smtClean="0"/>
              <a:t>and stool will detect isotopes that are excreted; 24-hour urine and fecal collections are important in monitoring the remaining body burden if appropriate</a:t>
            </a:r>
          </a:p>
          <a:p>
            <a:pPr>
              <a:spcBef>
                <a:spcPct val="0"/>
              </a:spcBef>
            </a:pPr>
            <a:endParaRPr lang="en-US" dirty="0" smtClean="0"/>
          </a:p>
          <a:p>
            <a:pPr>
              <a:spcBef>
                <a:spcPct val="0"/>
              </a:spcBef>
            </a:pPr>
            <a:r>
              <a:rPr lang="en-US" dirty="0" err="1" smtClean="0"/>
              <a:t>Decorporation</a:t>
            </a:r>
            <a:r>
              <a:rPr lang="en-US" dirty="0" smtClean="0"/>
              <a:t> techniques and countermeasures take a variety of forms:</a:t>
            </a:r>
          </a:p>
          <a:p>
            <a:pPr>
              <a:spcBef>
                <a:spcPct val="0"/>
              </a:spcBef>
            </a:pPr>
            <a:endParaRPr lang="en-US" dirty="0" smtClean="0"/>
          </a:p>
          <a:p>
            <a:pPr>
              <a:spcBef>
                <a:spcPct val="0"/>
              </a:spcBef>
              <a:buFontTx/>
              <a:buChar char="•"/>
            </a:pPr>
            <a:r>
              <a:rPr lang="en-US" dirty="0" smtClean="0"/>
              <a:t> Lavage, or rinsing out a cavity (nose, </a:t>
            </a:r>
            <a:r>
              <a:rPr lang="en-US" dirty="0" err="1" smtClean="0"/>
              <a:t>nasopharynx</a:t>
            </a:r>
            <a:r>
              <a:rPr lang="en-US" dirty="0" smtClean="0"/>
              <a:t>, stomach, and even lungs) prevents uptake of isotopes that have entered the body (removal of radioactive fragments, such as from an RDD, would also fall in this category.</a:t>
            </a:r>
          </a:p>
          <a:p>
            <a:pPr>
              <a:spcBef>
                <a:spcPct val="0"/>
              </a:spcBef>
              <a:buFontTx/>
              <a:buChar char="•"/>
            </a:pPr>
            <a:r>
              <a:rPr lang="en-US" dirty="0" smtClean="0"/>
              <a:t> Deposition can be blocked with stable iodine for the thyroid or strontium for bone</a:t>
            </a:r>
          </a:p>
          <a:p>
            <a:pPr>
              <a:spcBef>
                <a:spcPct val="0"/>
              </a:spcBef>
              <a:buFontTx/>
              <a:buChar char="•"/>
            </a:pPr>
            <a:r>
              <a:rPr lang="en-US" dirty="0" smtClean="0"/>
              <a:t> Elimination of uranium can be increased by alkalinizing the urine. Hydrating the patient can increase the excretion rate of water-soluble isotopes. Accelerating the passage of certain ingested materials by enemas, laxatives, or cathartics will also reduce the time available for uptake.</a:t>
            </a:r>
          </a:p>
          <a:p>
            <a:pPr marL="0" marR="0" indent="0" algn="l" defTabSz="914400" rtl="0" eaLnBrk="1" fontAlgn="base" latinLnBrk="0" hangingPunct="1">
              <a:lnSpc>
                <a:spcPct val="100000"/>
              </a:lnSpc>
              <a:spcBef>
                <a:spcPct val="0"/>
              </a:spcBef>
              <a:spcAft>
                <a:spcPct val="0"/>
              </a:spcAft>
              <a:buClrTx/>
              <a:buSzTx/>
              <a:buFontTx/>
              <a:buChar char="•"/>
              <a:tabLst/>
              <a:defRPr/>
            </a:pPr>
            <a:r>
              <a:rPr lang="en-US" dirty="0" smtClean="0"/>
              <a:t>Elimination of Plutonium by use of DTPA (</a:t>
            </a:r>
            <a:r>
              <a:rPr lang="en-US" sz="1200" dirty="0" smtClean="0">
                <a:effectLst>
                  <a:outerShdw blurRad="38100" dist="38100" dir="2700000" algn="tl">
                    <a:srgbClr val="003366"/>
                  </a:outerShdw>
                </a:effectLst>
                <a:latin typeface="Arial" charset="0"/>
                <a:ea typeface="ＭＳ Ｐゴシック" charset="0"/>
                <a:cs typeface="ＭＳ Ｐゴシック" charset="0"/>
              </a:rPr>
              <a:t>DIETHYLENETRIAMINEPENTAACETATE)</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dirty="0" smtClean="0">
                <a:effectLst>
                  <a:outerShdw blurRad="38100" dist="38100" dir="2700000" algn="tl">
                    <a:srgbClr val="003366"/>
                  </a:outerShdw>
                </a:effectLst>
                <a:latin typeface="Arial" charset="0"/>
                <a:ea typeface="ＭＳ Ｐゴシック" charset="0"/>
                <a:cs typeface="ＭＳ Ｐゴシック" charset="0"/>
              </a:rPr>
              <a:t>Cesium use Prussian Blue</a:t>
            </a:r>
          </a:p>
          <a:p>
            <a:pPr>
              <a:spcBef>
                <a:spcPct val="0"/>
              </a:spcBef>
              <a:buFontTx/>
              <a:buChar char="•"/>
            </a:pPr>
            <a:endParaRPr lang="en-US" dirty="0" smtClean="0"/>
          </a:p>
          <a:p>
            <a:pPr>
              <a:spcBef>
                <a:spcPct val="0"/>
              </a:spcBef>
            </a:pPr>
            <a:endParaRPr lang="en-US" dirty="0"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BBF280-6C13-45BA-8DBD-AC8BB52D6C0C}" type="slidenum">
              <a:rPr lang="en-US"/>
              <a:pPr fontAlgn="base">
                <a:spcBef>
                  <a:spcPct val="0"/>
                </a:spcBef>
                <a:spcAft>
                  <a:spcPct val="0"/>
                </a:spcAft>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indent="-171450" fontAlgn="auto">
              <a:spcBef>
                <a:spcPct val="0"/>
              </a:spcBef>
              <a:spcAft>
                <a:spcPts val="0"/>
              </a:spcAft>
              <a:defRPr/>
            </a:pPr>
            <a:r>
              <a:rPr lang="en-US" dirty="0" smtClean="0"/>
              <a:t>Effective risk communication is essential to ensure that the public receives appropriate instructions to protect its health and safety Explicit explanations must be made in as simple terms as possible, avoiding complex technical arguments, for any recommendations regarding public activity in a radiologic incident.</a:t>
            </a:r>
          </a:p>
          <a:p>
            <a:pPr indent="-171450" fontAlgn="auto">
              <a:spcBef>
                <a:spcPct val="0"/>
              </a:spcBef>
              <a:spcAft>
                <a:spcPts val="0"/>
              </a:spcAft>
              <a:defRPr/>
            </a:pPr>
            <a:endParaRPr lang="en-US" dirty="0" smtClean="0"/>
          </a:p>
          <a:p>
            <a:pPr indent="-171450" fontAlgn="auto">
              <a:spcBef>
                <a:spcPct val="0"/>
              </a:spcBef>
              <a:spcAft>
                <a:spcPts val="0"/>
              </a:spcAft>
              <a:defRPr/>
            </a:pPr>
            <a:r>
              <a:rPr lang="en-US" dirty="0" smtClean="0"/>
              <a:t>In addition to the loss of medical care, among the anticipated outcomes for the general public will be fear of invisible agents and contagion, magical thinking about radiation, anger at perceived inadequacies by government entities, scapegoating, paranoia, social isolation, demoralization, and loss of faith in social institutions.</a:t>
            </a:r>
          </a:p>
          <a:p>
            <a:pPr indent="-171450" fontAlgn="auto">
              <a:spcBef>
                <a:spcPct val="0"/>
              </a:spcBef>
              <a:spcAft>
                <a:spcPts val="0"/>
              </a:spcAft>
              <a:defRPr/>
            </a:pPr>
            <a:endParaRPr lang="en-US" dirty="0" smtClean="0"/>
          </a:p>
          <a:p>
            <a:pPr indent="-171450" fontAlgn="auto">
              <a:spcBef>
                <a:spcPct val="0"/>
              </a:spcBef>
              <a:spcAft>
                <a:spcPts val="0"/>
              </a:spcAft>
              <a:defRPr/>
            </a:pPr>
            <a:r>
              <a:rPr lang="en-US" dirty="0" smtClean="0"/>
              <a:t>Special need considerations should include not only children, aged parents, and those requiring special home care, but also medical staff and all other responders and their families. If responders cannot assure the safety of their families, they will be ineffective. </a:t>
            </a:r>
          </a:p>
          <a:p>
            <a:pPr indent="-171450" fontAlgn="auto">
              <a:spcBef>
                <a:spcPct val="0"/>
              </a:spcBef>
              <a:spcAft>
                <a:spcPts val="0"/>
              </a:spcAft>
              <a:defRPr/>
            </a:pPr>
            <a:endParaRPr lang="en-US" dirty="0" smtClean="0"/>
          </a:p>
          <a:p>
            <a:pPr indent="-171450" fontAlgn="auto">
              <a:spcBef>
                <a:spcPct val="0"/>
              </a:spcBef>
              <a:spcAft>
                <a:spcPts val="0"/>
              </a:spcAft>
              <a:defRPr/>
            </a:pPr>
            <a:r>
              <a:rPr lang="en-US" dirty="0" smtClean="0"/>
              <a:t>With advancing age, the capacity to repair injuries and fight infection decreases. The treatment protocols for radiation only and combined injury are the same, but their likelihood of success decreases. The elderly are at lower risk of development of a radiation-induced cancer due to long latency.</a:t>
            </a:r>
          </a:p>
          <a:p>
            <a:pPr indent="-171450" fontAlgn="auto">
              <a:spcBef>
                <a:spcPct val="0"/>
              </a:spcBef>
              <a:spcAft>
                <a:spcPts val="0"/>
              </a:spcAft>
              <a:defRPr/>
            </a:pPr>
            <a:endParaRPr lang="en-US" dirty="0" smtClean="0"/>
          </a:p>
          <a:p>
            <a:pPr indent="-171450" fontAlgn="auto">
              <a:spcBef>
                <a:spcPct val="0"/>
              </a:spcBef>
              <a:spcAft>
                <a:spcPts val="0"/>
              </a:spcAft>
              <a:defRPr/>
            </a:pPr>
            <a:r>
              <a:rPr lang="en-US" dirty="0" smtClean="0"/>
              <a:t>One of the most misunderstood issues in radiation-contaminated environments is the relative risk to pregnant women and prenatally exposed infants.</a:t>
            </a:r>
            <a:r>
              <a:rPr lang="en-US" u="sng" dirty="0" smtClean="0"/>
              <a:t> </a:t>
            </a:r>
          </a:p>
          <a:p>
            <a:pPr indent="-171450" fontAlgn="auto">
              <a:spcBef>
                <a:spcPct val="0"/>
              </a:spcBef>
              <a:spcAft>
                <a:spcPts val="0"/>
              </a:spcAft>
              <a:defRPr/>
            </a:pPr>
            <a:endParaRPr lang="en-US" u="sng" dirty="0" smtClean="0"/>
          </a:p>
          <a:p>
            <a:pPr indent="-171450" fontAlgn="auto">
              <a:spcBef>
                <a:spcPct val="0"/>
              </a:spcBef>
              <a:spcAft>
                <a:spcPts val="0"/>
              </a:spcAft>
              <a:defRPr/>
            </a:pPr>
            <a:r>
              <a:rPr lang="en-US" dirty="0" smtClean="0"/>
              <a:t>A limited number of birth defects were reported in Hiroshima and Nagasaki atomic bomb survivors, but none was found from the Chernobyl incident. However, the risk of “beta” skin burns is higher in infants and small children owing to their thinner skin; the risk of late thyroid cancer is also higher in infants and children, owing to exposure to beta-emitting radioiodides from fallout, their uptake and concentration in the thyroid gland, and the shorter distances the emitted beta particles need to follow to damage the smaller pediatric thyroid gland. Public health officials will advise the community if prophylactic potassium iodide should be taken by exposed individuals in age-appropriate doses. There is some evidence that leukemias occur with greater frequency in children exposed to ionizing radiation.</a:t>
            </a:r>
          </a:p>
          <a:p>
            <a:pPr indent="-171450" fontAlgn="auto">
              <a:spcBef>
                <a:spcPct val="0"/>
              </a:spcBef>
              <a:spcAft>
                <a:spcPts val="0"/>
              </a:spcAft>
              <a:defRPr/>
            </a:pPr>
            <a:endParaRPr lang="en-US" dirty="0" smtClean="0"/>
          </a:p>
          <a:p>
            <a:pPr indent="-171450" fontAlgn="auto">
              <a:spcBef>
                <a:spcPct val="0"/>
              </a:spcBef>
              <a:spcAft>
                <a:spcPts val="0"/>
              </a:spcAft>
              <a:defRPr/>
            </a:pPr>
            <a:r>
              <a:rPr lang="en-US" dirty="0" smtClean="0"/>
              <a:t>The rate of radiogenic cancers does increase after fetal</a:t>
            </a:r>
            <a:r>
              <a:rPr lang="en-US" i="1" dirty="0" smtClean="0"/>
              <a:t> </a:t>
            </a:r>
            <a:r>
              <a:rPr lang="en-US" dirty="0" smtClean="0"/>
              <a:t>exposure to high doses of radiation.</a:t>
            </a:r>
            <a:endParaRPr lang="en-US" u="sng" dirty="0" smtClean="0"/>
          </a:p>
          <a:p>
            <a:pPr marL="171450" indent="-171450" fontAlgn="auto">
              <a:spcBef>
                <a:spcPct val="0"/>
              </a:spcBef>
              <a:spcAft>
                <a:spcPts val="0"/>
              </a:spcAft>
              <a:defRPr/>
            </a:pPr>
            <a:endParaRPr lang="en-US" dirty="0"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CD852-C3E7-46F2-9FCE-2014842CCE35}" type="slidenum">
              <a:rPr lang="en-US"/>
              <a:pPr fontAlgn="base">
                <a:spcBef>
                  <a:spcPct val="0"/>
                </a:spcBef>
                <a:spcAft>
                  <a:spcPct val="0"/>
                </a:spcAft>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management of casualties following a blast incident requires an understanding of the basic mechanisms of blast injury, including primary, secondary, tertiary, and quaternary injury. Understanding the likely hazards encountered in blast incidents is key, noting that additional explosive devices may be present. Initial care follows PHTLS</a:t>
            </a:r>
            <a:r>
              <a:rPr lang="en-US" baseline="30000" smtClean="0"/>
              <a:t>®</a:t>
            </a:r>
            <a:r>
              <a:rPr lang="en-US" smtClean="0"/>
              <a:t>/ATLS</a:t>
            </a:r>
            <a:r>
              <a:rPr lang="en-US" baseline="30000" smtClean="0"/>
              <a:t>®</a:t>
            </a:r>
            <a:r>
              <a:rPr lang="en-US" smtClean="0"/>
              <a:t>/ABLS guidelines. The blast-related casualty must be thoroughly assessed for the unique mechanisms previously reviewed to guide further management.</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226E32-EC02-4B29-81FC-24926921EB1C}" type="slidenum">
              <a:rPr lang="en-US"/>
              <a:pPr fontAlgn="base">
                <a:spcBef>
                  <a:spcPct val="0"/>
                </a:spcBef>
                <a:spcAft>
                  <a:spcPct val="0"/>
                </a:spcAft>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indent="-171450" fontAlgn="auto">
              <a:spcBef>
                <a:spcPct val="0"/>
              </a:spcBef>
              <a:spcAft>
                <a:spcPts val="0"/>
              </a:spcAft>
              <a:defRPr/>
            </a:pPr>
            <a:r>
              <a:rPr lang="en-US" dirty="0" smtClean="0"/>
              <a:t>Radiation provokes a special fear, but, with appropriate understanding and preparation, effective clinical care can be provided to exposed people.</a:t>
            </a:r>
          </a:p>
          <a:p>
            <a:pPr indent="-171450" fontAlgn="auto">
              <a:spcBef>
                <a:spcPct val="0"/>
              </a:spcBef>
              <a:spcAft>
                <a:spcPts val="0"/>
              </a:spcAft>
              <a:defRPr/>
            </a:pPr>
            <a:endParaRPr lang="en-US" dirty="0" smtClean="0"/>
          </a:p>
          <a:p>
            <a:pPr indent="-171450" fontAlgn="auto">
              <a:spcBef>
                <a:spcPct val="0"/>
              </a:spcBef>
              <a:spcAft>
                <a:spcPts val="0"/>
              </a:spcAft>
              <a:defRPr/>
            </a:pPr>
            <a:r>
              <a:rPr lang="en-US" dirty="0" smtClean="0"/>
              <a:t>In the event of a terrorist attack or other radiation disaster, clinicians will play vital roles as responders and as sources of accurate information for affected individuals and communities.</a:t>
            </a:r>
          </a:p>
          <a:p>
            <a:pPr indent="-171450" fontAlgn="auto">
              <a:spcBef>
                <a:spcPct val="0"/>
              </a:spcBef>
              <a:spcAft>
                <a:spcPts val="0"/>
              </a:spcAft>
              <a:defRPr/>
            </a:pPr>
            <a:endParaRPr lang="en-US" dirty="0" smtClean="0"/>
          </a:p>
          <a:p>
            <a:pPr indent="-171450" fontAlgn="auto">
              <a:spcBef>
                <a:spcPct val="0"/>
              </a:spcBef>
              <a:spcAft>
                <a:spcPts val="0"/>
              </a:spcAft>
              <a:defRPr/>
            </a:pPr>
            <a:r>
              <a:rPr lang="en-US" dirty="0" smtClean="0"/>
              <a:t>The health threat to response personnel is low and can be minimized by using universal safety precautions (mask, gown, gloves).</a:t>
            </a:r>
          </a:p>
          <a:p>
            <a:pPr indent="-171450" fontAlgn="auto">
              <a:spcBef>
                <a:spcPct val="0"/>
              </a:spcBef>
              <a:spcAft>
                <a:spcPts val="0"/>
              </a:spcAft>
              <a:defRPr/>
            </a:pPr>
            <a:endParaRPr lang="en-US" dirty="0" smtClean="0"/>
          </a:p>
          <a:p>
            <a:pPr indent="-171450" fontAlgn="auto">
              <a:spcBef>
                <a:spcPct val="0"/>
              </a:spcBef>
              <a:spcAft>
                <a:spcPts val="0"/>
              </a:spcAft>
              <a:defRPr/>
            </a:pPr>
            <a:r>
              <a:rPr lang="en-US" dirty="0" smtClean="0"/>
              <a:t>A basic clinically relevant knowledge of the unique terms, principles, mechanisms of injury, and common units of measure associated with ionizing radiation is a base on which to build understanding that facilitates workforce protection, as well as clinical decision making that fosters good casualty management.</a:t>
            </a:r>
          </a:p>
          <a:p>
            <a:pPr marL="171450" indent="-171450" fontAlgn="auto">
              <a:spcBef>
                <a:spcPct val="0"/>
              </a:spcBef>
              <a:spcAft>
                <a:spcPts val="0"/>
              </a:spcAft>
              <a:defRPr/>
            </a:pPr>
            <a:endParaRPr lang="en-US" dirty="0" smtClean="0"/>
          </a:p>
          <a:p>
            <a:pPr marL="171450" indent="-171450" fontAlgn="auto">
              <a:spcBef>
                <a:spcPct val="0"/>
              </a:spcBef>
              <a:spcAft>
                <a:spcPts val="0"/>
              </a:spcAft>
              <a:defRPr/>
            </a:pPr>
            <a:endParaRPr lang="en-US" dirty="0"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28AB6C-2303-416F-B6AD-C8AF201DF863}" type="slidenum">
              <a:rPr lang="en-US"/>
              <a:pPr fontAlgn="base">
                <a:spcBef>
                  <a:spcPct val="0"/>
                </a:spcBef>
                <a:spcAft>
                  <a:spcPct val="0"/>
                </a:spcAft>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92500" lnSpcReduction="20000"/>
          </a:bodyPr>
          <a:lstStyle/>
          <a:p>
            <a:pPr indent="-171450" fontAlgn="auto">
              <a:spcBef>
                <a:spcPct val="0"/>
              </a:spcBef>
              <a:spcAft>
                <a:spcPts val="0"/>
              </a:spcAft>
              <a:defRPr/>
            </a:pPr>
            <a:r>
              <a:rPr lang="en-US" i="1" dirty="0" smtClean="0"/>
              <a:t>Primary blast injury</a:t>
            </a:r>
            <a:r>
              <a:rPr lang="en-US" dirty="0" smtClean="0"/>
              <a:t> is caused by the blast wave. It is essentially a form of barotrauma that is unique to explosions and that causes damage to air-filled organs:</a:t>
            </a:r>
          </a:p>
          <a:p>
            <a:pPr indent="-171450" fontAlgn="auto">
              <a:spcBef>
                <a:spcPct val="0"/>
              </a:spcBef>
              <a:spcAft>
                <a:spcPts val="0"/>
              </a:spcAft>
              <a:defRPr/>
            </a:pPr>
            <a:endParaRPr lang="en-US" dirty="0" smtClean="0"/>
          </a:p>
          <a:p>
            <a:pPr marL="628650" lvl="1" indent="-171450" fontAlgn="auto">
              <a:spcBef>
                <a:spcPct val="0"/>
              </a:spcBef>
              <a:spcAft>
                <a:spcPts val="0"/>
              </a:spcAft>
              <a:buFontTx/>
              <a:buChar char="•"/>
              <a:defRPr/>
            </a:pPr>
            <a:r>
              <a:rPr lang="en-US" dirty="0" smtClean="0"/>
              <a:t>Blast ear: tympanic membrane rupture and middle ear damage</a:t>
            </a:r>
          </a:p>
          <a:p>
            <a:pPr marL="628650" lvl="1" indent="-171450" fontAlgn="auto">
              <a:spcBef>
                <a:spcPct val="0"/>
              </a:spcBef>
              <a:spcAft>
                <a:spcPts val="0"/>
              </a:spcAft>
              <a:buFontTx/>
              <a:buChar char="•"/>
              <a:defRPr/>
            </a:pPr>
            <a:r>
              <a:rPr lang="en-US" dirty="0" smtClean="0"/>
              <a:t>Blast lung: pulmonary barotrauma</a:t>
            </a:r>
          </a:p>
          <a:p>
            <a:pPr marL="628650" lvl="1" indent="-171450" fontAlgn="auto">
              <a:spcBef>
                <a:spcPct val="0"/>
              </a:spcBef>
              <a:spcAft>
                <a:spcPts val="0"/>
              </a:spcAft>
              <a:buFontTx/>
              <a:buChar char="•"/>
              <a:defRPr/>
            </a:pPr>
            <a:r>
              <a:rPr lang="en-US" dirty="0" smtClean="0"/>
              <a:t>Blast belly: abdominal hemorrhage and perforation</a:t>
            </a:r>
          </a:p>
          <a:p>
            <a:pPr marL="628650" lvl="1" indent="-171450" fontAlgn="auto">
              <a:spcBef>
                <a:spcPct val="0"/>
              </a:spcBef>
              <a:spcAft>
                <a:spcPts val="0"/>
              </a:spcAft>
              <a:buFontTx/>
              <a:buChar char="•"/>
              <a:defRPr/>
            </a:pPr>
            <a:r>
              <a:rPr lang="en-US" dirty="0" smtClean="0"/>
              <a:t>Blast eye: globe rupture</a:t>
            </a:r>
          </a:p>
          <a:p>
            <a:pPr marL="628650" lvl="1" indent="-171450" fontAlgn="auto">
              <a:spcBef>
                <a:spcPct val="0"/>
              </a:spcBef>
              <a:spcAft>
                <a:spcPts val="0"/>
              </a:spcAft>
              <a:buFontTx/>
              <a:buChar char="•"/>
              <a:defRPr/>
            </a:pPr>
            <a:r>
              <a:rPr lang="en-US" dirty="0" smtClean="0"/>
              <a:t>Blast brain: traumatic brain injury without physical signs of head injury</a:t>
            </a:r>
          </a:p>
          <a:p>
            <a:pPr marL="628650" lvl="1" indent="-171450" fontAlgn="auto">
              <a:spcBef>
                <a:spcPct val="0"/>
              </a:spcBef>
              <a:spcAft>
                <a:spcPts val="0"/>
              </a:spcAft>
              <a:defRPr/>
            </a:pPr>
            <a:endParaRPr lang="en-US" dirty="0" smtClean="0"/>
          </a:p>
          <a:p>
            <a:pPr indent="-171450" fontAlgn="auto">
              <a:spcBef>
                <a:spcPct val="0"/>
              </a:spcBef>
              <a:spcAft>
                <a:spcPts val="0"/>
              </a:spcAft>
              <a:defRPr/>
            </a:pPr>
            <a:r>
              <a:rPr lang="en-US" i="1" dirty="0" smtClean="0"/>
              <a:t>Secondary blast injury</a:t>
            </a:r>
            <a:r>
              <a:rPr lang="en-US" dirty="0" smtClean="0"/>
              <a:t> is caused by shrapnel (ie, fragmentation of the explosive device container and its contents) or secondary elements from the surrounding environment (ie, the powerful blowing of objects in the area of the explosion whose inertia is overcome by the force of the blast).</a:t>
            </a:r>
          </a:p>
          <a:p>
            <a:pPr indent="-171450" fontAlgn="auto">
              <a:spcBef>
                <a:spcPct val="0"/>
              </a:spcBef>
              <a:spcAft>
                <a:spcPts val="0"/>
              </a:spcAft>
              <a:defRPr/>
            </a:pPr>
            <a:endParaRPr lang="en-US" dirty="0" smtClean="0"/>
          </a:p>
          <a:p>
            <a:pPr indent="-171450" fontAlgn="auto">
              <a:spcBef>
                <a:spcPct val="0"/>
              </a:spcBef>
              <a:spcAft>
                <a:spcPts val="0"/>
              </a:spcAft>
              <a:defRPr/>
            </a:pPr>
            <a:r>
              <a:rPr lang="en-US" i="1" dirty="0" smtClean="0"/>
              <a:t>Tertiary blast injuries</a:t>
            </a:r>
            <a:r>
              <a:rPr lang="en-US" dirty="0" smtClean="0"/>
              <a:t> occur when the individual is propelled through the air (body displacement) by the blast wind or when a structure collapses with resultant casualties.</a:t>
            </a:r>
          </a:p>
          <a:p>
            <a:pPr indent="-171450" fontAlgn="auto">
              <a:spcBef>
                <a:spcPct val="0"/>
              </a:spcBef>
              <a:spcAft>
                <a:spcPts val="0"/>
              </a:spcAft>
              <a:defRPr/>
            </a:pPr>
            <a:endParaRPr lang="en-US" dirty="0" smtClean="0"/>
          </a:p>
          <a:p>
            <a:pPr indent="-171450" fontAlgn="auto">
              <a:spcBef>
                <a:spcPct val="0"/>
              </a:spcBef>
              <a:spcAft>
                <a:spcPts val="0"/>
              </a:spcAft>
              <a:defRPr/>
            </a:pPr>
            <a:r>
              <a:rPr lang="en-US" i="1" dirty="0" smtClean="0"/>
              <a:t>Quaternary blast injuries </a:t>
            </a:r>
            <a:r>
              <a:rPr lang="en-US" dirty="0" smtClean="0"/>
              <a:t>are described as additional injuries beyond primary, secondary, and tertiary injuries:</a:t>
            </a:r>
          </a:p>
          <a:p>
            <a:pPr indent="-171450" fontAlgn="auto">
              <a:spcBef>
                <a:spcPct val="0"/>
              </a:spcBef>
              <a:spcAft>
                <a:spcPts val="0"/>
              </a:spcAft>
              <a:defRPr/>
            </a:pPr>
            <a:endParaRPr lang="en-US" dirty="0" smtClean="0"/>
          </a:p>
          <a:p>
            <a:pPr marL="628650" lvl="1" indent="-171450" fontAlgn="auto">
              <a:spcBef>
                <a:spcPct val="0"/>
              </a:spcBef>
              <a:spcAft>
                <a:spcPts val="0"/>
              </a:spcAft>
              <a:buFontTx/>
              <a:buChar char="•"/>
              <a:defRPr/>
            </a:pPr>
            <a:r>
              <a:rPr lang="en-US" dirty="0" smtClean="0"/>
              <a:t>Burn injuries (flash, partial, and full thickness)</a:t>
            </a:r>
          </a:p>
          <a:p>
            <a:pPr marL="628650" lvl="1" indent="-171450" fontAlgn="auto">
              <a:spcBef>
                <a:spcPct val="0"/>
              </a:spcBef>
              <a:spcAft>
                <a:spcPts val="0"/>
              </a:spcAft>
              <a:buFontTx/>
              <a:buChar char="•"/>
              <a:defRPr/>
            </a:pPr>
            <a:r>
              <a:rPr lang="en-US" dirty="0" smtClean="0"/>
              <a:t>Toxidromes from chemical exposures</a:t>
            </a:r>
          </a:p>
          <a:p>
            <a:pPr marL="628650" lvl="1" indent="-171450" fontAlgn="auto">
              <a:spcBef>
                <a:spcPct val="0"/>
              </a:spcBef>
              <a:spcAft>
                <a:spcPts val="0"/>
              </a:spcAft>
              <a:buFontTx/>
              <a:buChar char="•"/>
              <a:defRPr/>
            </a:pPr>
            <a:r>
              <a:rPr lang="en-US" dirty="0" smtClean="0"/>
              <a:t>Inhalation injury</a:t>
            </a:r>
          </a:p>
          <a:p>
            <a:pPr marL="628650" lvl="1" indent="-171450" fontAlgn="auto">
              <a:spcBef>
                <a:spcPct val="0"/>
              </a:spcBef>
              <a:spcAft>
                <a:spcPts val="0"/>
              </a:spcAft>
              <a:buFontTx/>
              <a:buChar char="•"/>
              <a:defRPr/>
            </a:pPr>
            <a:r>
              <a:rPr lang="en-US" dirty="0" smtClean="0"/>
              <a:t>Respiratory distress from asthma or chronic obstructive pulmonary disease (COPD)</a:t>
            </a:r>
          </a:p>
          <a:p>
            <a:pPr marL="628650" lvl="1" indent="-171450" fontAlgn="auto">
              <a:spcBef>
                <a:spcPct val="0"/>
              </a:spcBef>
              <a:spcAft>
                <a:spcPts val="0"/>
              </a:spcAft>
              <a:buFontTx/>
              <a:buChar char="•"/>
              <a:defRPr/>
            </a:pPr>
            <a:r>
              <a:rPr lang="en-US" dirty="0" smtClean="0"/>
              <a:t>Acute coronary syndrome (ACS) or acute myocardial infarction (AMI)</a:t>
            </a:r>
          </a:p>
          <a:p>
            <a:pPr marL="628650" lvl="1" indent="-171450" fontAlgn="auto">
              <a:spcBef>
                <a:spcPct val="0"/>
              </a:spcBef>
              <a:spcAft>
                <a:spcPts val="0"/>
              </a:spcAft>
              <a:buFontTx/>
              <a:buChar char="•"/>
              <a:defRPr/>
            </a:pPr>
            <a:r>
              <a:rPr lang="en-US" dirty="0" smtClean="0"/>
              <a:t>Hypertensive emergencies</a:t>
            </a:r>
          </a:p>
          <a:p>
            <a:pPr marL="628650" lvl="1" indent="-171450" fontAlgn="auto">
              <a:spcBef>
                <a:spcPct val="0"/>
              </a:spcBef>
              <a:spcAft>
                <a:spcPts val="0"/>
              </a:spcAft>
              <a:buFontTx/>
              <a:buChar char="•"/>
              <a:defRPr/>
            </a:pPr>
            <a:r>
              <a:rPr lang="en-US" dirty="0" smtClean="0"/>
              <a:t>Psychosocial and behavioral emergencies</a:t>
            </a:r>
          </a:p>
          <a:p>
            <a:pPr marL="171450" indent="-171450" fontAlgn="auto">
              <a:spcBef>
                <a:spcPct val="0"/>
              </a:spcBef>
              <a:spcAft>
                <a:spcPts val="0"/>
              </a:spcAft>
              <a:buFontTx/>
              <a:buChar char="•"/>
              <a:defRPr/>
            </a:pPr>
            <a:r>
              <a:rPr lang="en-US" dirty="0" smtClean="0"/>
              <a:t>Some</a:t>
            </a:r>
            <a:r>
              <a:rPr lang="en-US" baseline="0" dirty="0" smtClean="0"/>
              <a:t> add an additional term </a:t>
            </a:r>
            <a:r>
              <a:rPr lang="en-US" baseline="0" dirty="0" err="1" smtClean="0"/>
              <a:t>Quinary</a:t>
            </a:r>
            <a:r>
              <a:rPr lang="en-US" baseline="0" dirty="0" smtClean="0"/>
              <a:t> Blast Injury which is the addition of adulterants to a blast such as a dirty bomb or the addition of infected biologic material to the bomb.</a:t>
            </a:r>
            <a:endParaRPr lang="en-US" dirty="0" smtClean="0"/>
          </a:p>
          <a:p>
            <a:pPr marL="171450" indent="-171450" fontAlgn="auto">
              <a:spcBef>
                <a:spcPct val="0"/>
              </a:spcBef>
              <a:spcAft>
                <a:spcPts val="0"/>
              </a:spcAft>
              <a:defRPr/>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A97573-8991-48AE-98A5-B89EA2040B3A}" type="slidenum">
              <a:rPr lang="en-US"/>
              <a:pPr fontAlgn="base">
                <a:spcBef>
                  <a:spcPct val="0"/>
                </a:spcBef>
                <a:spcAft>
                  <a:spcPct val="0"/>
                </a:spcAft>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p:txBody>
          <a:bodyPr wrap="square" numCol="1" anchor="t" anchorCtr="0" compatLnSpc="1">
            <a:prstTxWarp prst="textNoShape">
              <a:avLst/>
            </a:prstTxWarp>
            <a:normAutofit fontScale="92500"/>
          </a:bodyPr>
          <a:lstStyle/>
          <a:p>
            <a:pPr indent="-171450">
              <a:spcBef>
                <a:spcPct val="0"/>
              </a:spcBef>
            </a:pPr>
            <a:r>
              <a:rPr lang="en-US" smtClean="0"/>
              <a:t>The likelihood of intentional “targeting” of the emergency response community and health facilities (ie, “secondary devices”) must be considered during any explosion or traumatic disaster occurrence until appropriate law enforcement agencies have eliminated such threats.</a:t>
            </a:r>
          </a:p>
          <a:p>
            <a:pPr indent="-171450">
              <a:spcBef>
                <a:spcPct val="0"/>
              </a:spcBef>
            </a:pPr>
            <a:endParaRPr lang="en-US" smtClean="0"/>
          </a:p>
          <a:p>
            <a:pPr indent="-171450">
              <a:spcBef>
                <a:spcPct val="0"/>
              </a:spcBef>
            </a:pPr>
            <a:r>
              <a:rPr lang="en-US" smtClean="0"/>
              <a:t>Site safety: The threat of additional detonations or further collapse is of particular concern. This is demonstrated starkly by the fact that most of the fatalities among rescue personnel on September 11, 2001, occurred when the World Trade Center towers collapsed. </a:t>
            </a:r>
          </a:p>
          <a:p>
            <a:pPr indent="-171450">
              <a:spcBef>
                <a:spcPct val="0"/>
              </a:spcBef>
            </a:pPr>
            <a:endParaRPr lang="en-US" smtClean="0"/>
          </a:p>
          <a:p>
            <a:pPr indent="-171450">
              <a:spcBef>
                <a:spcPct val="0"/>
              </a:spcBef>
            </a:pPr>
            <a:r>
              <a:rPr lang="en-US" smtClean="0"/>
              <a:t>Assessing hazards:</a:t>
            </a:r>
          </a:p>
          <a:p>
            <a:pPr indent="-171450">
              <a:spcBef>
                <a:spcPct val="0"/>
              </a:spcBef>
            </a:pPr>
            <a:endParaRPr lang="en-US" i="1" smtClean="0"/>
          </a:p>
          <a:p>
            <a:pPr marL="628650" lvl="1" indent="-171450">
              <a:spcBef>
                <a:spcPct val="0"/>
              </a:spcBef>
              <a:buFontTx/>
              <a:buChar char="•"/>
            </a:pPr>
            <a:r>
              <a:rPr lang="en-US" smtClean="0"/>
              <a:t>Are there downed power lines?</a:t>
            </a:r>
          </a:p>
          <a:p>
            <a:pPr marL="628650" lvl="1" indent="-171450">
              <a:spcBef>
                <a:spcPct val="0"/>
              </a:spcBef>
              <a:buFontTx/>
              <a:buChar char="•"/>
            </a:pPr>
            <a:r>
              <a:rPr lang="en-US" smtClean="0"/>
              <a:t>Is there debris and trauma at the scene?</a:t>
            </a:r>
          </a:p>
          <a:p>
            <a:pPr marL="628650" lvl="1" indent="-171450">
              <a:spcBef>
                <a:spcPct val="0"/>
              </a:spcBef>
              <a:buFontTx/>
              <a:buChar char="•"/>
            </a:pPr>
            <a:r>
              <a:rPr lang="en-US" smtClean="0"/>
              <a:t>Do you see fire and people with burns?</a:t>
            </a:r>
          </a:p>
          <a:p>
            <a:pPr marL="628650" lvl="1" indent="-171450">
              <a:spcBef>
                <a:spcPct val="0"/>
              </a:spcBef>
              <a:buFontTx/>
              <a:buChar char="•"/>
            </a:pPr>
            <a:r>
              <a:rPr lang="en-US" smtClean="0"/>
              <a:t>Are blood and body fluids apparent on the scene?</a:t>
            </a:r>
          </a:p>
          <a:p>
            <a:pPr marL="628650" lvl="1" indent="-171450">
              <a:spcBef>
                <a:spcPct val="0"/>
              </a:spcBef>
              <a:buFontTx/>
              <a:buChar char="•"/>
            </a:pPr>
            <a:r>
              <a:rPr lang="en-US" smtClean="0"/>
              <a:t>Do you see any hazardous materials?</a:t>
            </a:r>
          </a:p>
          <a:p>
            <a:pPr marL="628650" lvl="1" indent="-171450">
              <a:spcBef>
                <a:spcPct val="0"/>
              </a:spcBef>
              <a:buFontTx/>
              <a:buChar char="•"/>
            </a:pPr>
            <a:r>
              <a:rPr lang="en-US" smtClean="0"/>
              <a:t>Is there smoke or toxic inhalants?</a:t>
            </a:r>
          </a:p>
          <a:p>
            <a:pPr marL="628650" lvl="1" indent="-171450">
              <a:spcBef>
                <a:spcPct val="0"/>
              </a:spcBef>
              <a:buFontTx/>
              <a:buChar char="•"/>
            </a:pPr>
            <a:r>
              <a:rPr lang="en-US" smtClean="0"/>
              <a:t>Do you see a structural collapse or a structure that looks like it could collapse?</a:t>
            </a:r>
          </a:p>
          <a:p>
            <a:pPr marL="628650" lvl="1" indent="-171450">
              <a:spcBef>
                <a:spcPct val="0"/>
              </a:spcBef>
              <a:buFontTx/>
              <a:buChar char="•"/>
            </a:pPr>
            <a:r>
              <a:rPr lang="en-US" smtClean="0"/>
              <a:t>Are there any reports of possible secondary devices on the scene?</a:t>
            </a:r>
          </a:p>
          <a:p>
            <a:pPr marL="628650" lvl="1" indent="-171450">
              <a:spcBef>
                <a:spcPct val="0"/>
              </a:spcBef>
              <a:buFontTx/>
              <a:buChar char="•"/>
            </a:pPr>
            <a:r>
              <a:rPr lang="en-US" smtClean="0"/>
              <a:t>Is there the possibility of exposure to chemical/biological/radioactive material?</a:t>
            </a:r>
          </a:p>
          <a:p>
            <a:pPr marL="628650" lvl="1" indent="-171450">
              <a:spcBef>
                <a:spcPct val="0"/>
              </a:spcBef>
              <a:buFontTx/>
              <a:buChar char="•"/>
            </a:pPr>
            <a:endParaRPr lang="en-US" smtClean="0"/>
          </a:p>
          <a:p>
            <a:pPr marL="628650" lvl="1" indent="-171450">
              <a:spcBef>
                <a:spcPct val="0"/>
              </a:spcBef>
            </a:pPr>
            <a:r>
              <a:rPr lang="en-US" smtClean="0"/>
              <a:t>IMAGE -- Arlington, VA, September 21, 2001: Debris is shown inside the Pentagon. Jocelyn Augustino/FEMA.</a:t>
            </a:r>
          </a:p>
          <a:p>
            <a:pPr marL="628650" lvl="1" indent="-171450">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0CB965-6ABC-4F6E-8267-7D53A4CBA716}" type="slidenum">
              <a:rPr lang="en-US"/>
              <a:pPr fontAlgn="base">
                <a:spcBef>
                  <a:spcPct val="0"/>
                </a:spcBef>
                <a:spcAft>
                  <a:spcPct val="0"/>
                </a:spcAft>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9458" name="Rectangle 3"/>
          <p:cNvSpPr>
            <a:spLocks noGrp="1" noChangeArrowheads="1"/>
          </p:cNvSpPr>
          <p:nvPr>
            <p:ph type="body" idx="1"/>
          </p:nvPr>
        </p:nvSpPr>
        <p:spPr bwMode="auto">
          <a:noFill/>
        </p:spPr>
        <p:txBody>
          <a:bodyPr wrap="square" lIns="91405" tIns="45702" rIns="91405" bIns="45702" numCol="1" anchor="t" anchorCtr="0" compatLnSpc="1">
            <a:prstTxWarp prst="textNoShape">
              <a:avLst/>
            </a:prstTxWarp>
          </a:bodyPr>
          <a:lstStyle/>
          <a:p>
            <a:pPr>
              <a:spcBef>
                <a:spcPct val="0"/>
              </a:spcBef>
            </a:pPr>
            <a:r>
              <a:rPr lang="en-US" smtClean="0"/>
              <a:t>Clinical decision making in explosion-based casualties always begins with performing basic lifesaving interventions as we learned in mass casualty triage.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smtClean="0"/>
              <a:t>Initial care of blast trauma follows currently accepted treatment guidelines such as established in Pre-hospital Trauma Life Support</a:t>
            </a:r>
            <a:r>
              <a:rPr lang="en-US" baseline="30000" smtClean="0"/>
              <a:t>®</a:t>
            </a:r>
            <a:r>
              <a:rPr lang="en-US" smtClean="0"/>
              <a:t>, Advanced Trauma Life Support</a:t>
            </a:r>
            <a:r>
              <a:rPr lang="en-US" baseline="30000" smtClean="0"/>
              <a:t>®</a:t>
            </a:r>
            <a:r>
              <a:rPr lang="en-US" smtClean="0"/>
              <a:t>, and Advanced Burn Life Support training programs and materials. </a:t>
            </a:r>
          </a:p>
          <a:p>
            <a:pPr>
              <a:spcBef>
                <a:spcPct val="0"/>
              </a:spcBef>
            </a:pPr>
            <a:endParaRPr lang="en-US" smtClean="0"/>
          </a:p>
          <a:p>
            <a:pPr>
              <a:spcBef>
                <a:spcPts val="600"/>
              </a:spcBef>
            </a:pPr>
            <a:r>
              <a:rPr lang="en-US" smtClean="0">
                <a:ea typeface="Helvetica"/>
                <a:cs typeface="Helvetica"/>
              </a:rPr>
              <a:t>Ongoing care follows specific clinical decision making, and may include one or more of these blunt, penetrating, blast and burn related topics: </a:t>
            </a:r>
          </a:p>
          <a:p>
            <a:pPr>
              <a:spcBef>
                <a:spcPts val="600"/>
              </a:spcBef>
            </a:pPr>
            <a:endParaRPr lang="en-US" smtClean="0">
              <a:ea typeface="Helvetica"/>
              <a:cs typeface="Helvetica"/>
            </a:endParaRPr>
          </a:p>
          <a:p>
            <a:pPr>
              <a:spcBef>
                <a:spcPct val="0"/>
              </a:spcBef>
              <a:buFontTx/>
              <a:buChar char="•"/>
            </a:pPr>
            <a:r>
              <a:rPr lang="en-US" smtClean="0"/>
              <a:t> Pulmonary blast injury</a:t>
            </a:r>
          </a:p>
          <a:p>
            <a:pPr>
              <a:spcBef>
                <a:spcPct val="0"/>
              </a:spcBef>
            </a:pPr>
            <a:r>
              <a:rPr lang="en-US" smtClean="0"/>
              <a:t>• Gastrointestinal blast injury</a:t>
            </a:r>
          </a:p>
          <a:p>
            <a:pPr>
              <a:spcBef>
                <a:spcPct val="0"/>
              </a:spcBef>
            </a:pPr>
            <a:r>
              <a:rPr lang="en-US" smtClean="0"/>
              <a:t>• Arterial gas embolism</a:t>
            </a:r>
          </a:p>
          <a:p>
            <a:pPr>
              <a:spcBef>
                <a:spcPct val="0"/>
              </a:spcBef>
            </a:pPr>
            <a:r>
              <a:rPr lang="en-US" smtClean="0"/>
              <a:t>• Auditory blast injury</a:t>
            </a:r>
          </a:p>
          <a:p>
            <a:pPr>
              <a:spcBef>
                <a:spcPct val="0"/>
              </a:spcBef>
            </a:pPr>
            <a:r>
              <a:rPr lang="en-US" smtClean="0"/>
              <a:t>• Traumatic asphyxiation</a:t>
            </a:r>
          </a:p>
          <a:p>
            <a:pPr>
              <a:spcBef>
                <a:spcPct val="0"/>
              </a:spcBef>
            </a:pPr>
            <a:r>
              <a:rPr lang="en-US" smtClean="0"/>
              <a:t>• Ocular blast injury</a:t>
            </a:r>
          </a:p>
          <a:p>
            <a:pPr>
              <a:spcBef>
                <a:spcPct val="0"/>
              </a:spcBef>
            </a:pPr>
            <a:r>
              <a:rPr lang="en-US" smtClean="0"/>
              <a:t>• Traumatic amputation</a:t>
            </a:r>
          </a:p>
          <a:p>
            <a:pPr>
              <a:spcBef>
                <a:spcPct val="0"/>
              </a:spcBef>
            </a:pPr>
            <a:r>
              <a:rPr lang="en-US" smtClean="0"/>
              <a:t>• Flash burns</a:t>
            </a:r>
          </a:p>
          <a:p>
            <a:pPr>
              <a:spcBef>
                <a:spcPct val="0"/>
              </a:spcBef>
            </a:pPr>
            <a:r>
              <a:rPr lang="en-US" smtClean="0"/>
              <a:t>• Crush injury/syndrome</a:t>
            </a:r>
          </a:p>
          <a:p>
            <a:pPr>
              <a:spcBef>
                <a:spcPct val="0"/>
              </a:spcBef>
            </a:pPr>
            <a:r>
              <a:rPr lang="en-US" smtClean="0"/>
              <a:t>• Penetrating injuries</a:t>
            </a:r>
          </a:p>
          <a:p>
            <a:pPr>
              <a:spcBef>
                <a:spcPct val="0"/>
              </a:spcBef>
            </a:pPr>
            <a:r>
              <a:rPr lang="en-US" smtClean="0"/>
              <a:t>• Compartment syndrome</a:t>
            </a:r>
          </a:p>
          <a:p>
            <a:pPr>
              <a:spcBef>
                <a:spcPct val="0"/>
              </a:spcBef>
            </a:pPr>
            <a:r>
              <a:rPr lang="en-US" smtClean="0"/>
              <a:t>• Blunt ballistic injuries</a:t>
            </a:r>
            <a:endParaRPr lang="en-US" smtClean="0">
              <a:ea typeface="Helvetica"/>
              <a:cs typeface="Helvetica"/>
            </a:endParaRPr>
          </a:p>
          <a:p>
            <a:pPr>
              <a:spcBef>
                <a:spcPts val="600"/>
              </a:spcBef>
            </a:pPr>
            <a:endParaRPr lang="en-US" smtClean="0">
              <a:ea typeface="Helvetica"/>
              <a:cs typeface="Helvetica"/>
            </a:endParaRPr>
          </a:p>
          <a:p>
            <a:pPr>
              <a:spcBef>
                <a:spcPct val="0"/>
              </a:spcBef>
            </a:pPr>
            <a:r>
              <a:rPr lang="en-US" smtClean="0">
                <a:solidFill>
                  <a:srgbClr val="000000"/>
                </a:solidFill>
              </a:rPr>
              <a:t>For example, patients with blast burn injury, consider early intubation if there is any evidence of respiratory distress, since airway swelling may occur rapidly following exposure to superheated gases. For patients with combined blast lung and blast burn injury, administer fluid judiciously, since too much fluid may compromise oxygenation, while too little fluid may compromise perfusion. </a:t>
            </a:r>
          </a:p>
          <a:p>
            <a:pPr marL="800100" lvl="1" indent="-342900">
              <a:spcBef>
                <a:spcPct val="0"/>
              </a:spcBef>
              <a:buFontTx/>
              <a:buChar char="-"/>
            </a:pPr>
            <a:endParaRPr lang="en-US" sz="2400" smtClean="0">
              <a:ea typeface="Helvetica"/>
              <a:cs typeface="Helvetica"/>
            </a:endParaRPr>
          </a:p>
          <a:p>
            <a:pPr>
              <a:spcBef>
                <a:spcPct val="0"/>
              </a:spcBef>
            </a:pPr>
            <a:r>
              <a:rPr lang="en-US" smtClean="0">
                <a:solidFill>
                  <a:srgbClr val="000000"/>
                </a:solidFill>
              </a:rPr>
              <a:t>Some of these topics are reviewed in the following series of slides.</a:t>
            </a:r>
          </a:p>
          <a:p>
            <a:pPr marL="800100" lvl="1" indent="-342900">
              <a:spcBef>
                <a:spcPct val="0"/>
              </a:spcBef>
              <a:buFontTx/>
              <a:buChar char="-"/>
            </a:pPr>
            <a:endParaRPr lang="en-US" sz="2400" smtClean="0">
              <a:ea typeface="Helvetica"/>
              <a:cs typeface="Helvetica"/>
            </a:endParaRPr>
          </a:p>
          <a:p>
            <a:pPr>
              <a:spcBef>
                <a:spcPct val="0"/>
              </a:spcBef>
            </a:pPr>
            <a:endParaRPr lang="en-US" smtClean="0"/>
          </a:p>
        </p:txBody>
      </p:sp>
      <p:sp>
        <p:nvSpPr>
          <p:cNvPr id="215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75523CB-84E0-4604-AD13-4B4D65C90F08}" type="slidenum">
              <a:rPr lang="en-US" sz="1200">
                <a:latin typeface="Calibri" pitchFamily="34" charset="0"/>
              </a:rPr>
              <a:pPr algn="r"/>
              <a:t>9</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a:spcBef>
                <a:spcPct val="0"/>
              </a:spcBef>
            </a:pPr>
            <a:r>
              <a:rPr lang="en-US" dirty="0" smtClean="0"/>
              <a:t>The enormous pressure differentials generated in explosions tear the delicate alveolar walls and disrupt alveolar capillary interface, leading to multifocal hemorrhage, </a:t>
            </a:r>
            <a:r>
              <a:rPr lang="en-US" dirty="0" err="1" smtClean="0"/>
              <a:t>hemothorax</a:t>
            </a:r>
            <a:r>
              <a:rPr lang="en-US" dirty="0" smtClean="0"/>
              <a:t>, pneumothorax, traumatic emphysema, or </a:t>
            </a:r>
            <a:r>
              <a:rPr lang="en-US" dirty="0" err="1" smtClean="0"/>
              <a:t>alveolovenous</a:t>
            </a:r>
            <a:r>
              <a:rPr lang="en-US" dirty="0" smtClean="0"/>
              <a:t> fistulae.</a:t>
            </a:r>
          </a:p>
          <a:p>
            <a:pPr>
              <a:spcBef>
                <a:spcPct val="0"/>
              </a:spcBef>
            </a:pPr>
            <a:endParaRPr lang="en-US" dirty="0" smtClean="0"/>
          </a:p>
          <a:p>
            <a:pPr>
              <a:spcBef>
                <a:spcPct val="0"/>
              </a:spcBef>
            </a:pPr>
            <a:r>
              <a:rPr lang="en-US" dirty="0" smtClean="0"/>
              <a:t>Signs and symptoms of pulmonary PBI may include difficulty completing sentences in one breath, rapid shallow respirations, poor chest wall expansion, hemoptysis, decreased breath sounds, or wheezes.</a:t>
            </a:r>
          </a:p>
          <a:p>
            <a:pPr>
              <a:spcBef>
                <a:spcPct val="0"/>
              </a:spcBef>
            </a:pPr>
            <a:endParaRPr lang="en-US" dirty="0" smtClean="0"/>
          </a:p>
          <a:p>
            <a:pPr>
              <a:spcBef>
                <a:spcPct val="0"/>
              </a:spcBef>
            </a:pPr>
            <a:r>
              <a:rPr lang="en-US" dirty="0" smtClean="0"/>
              <a:t> Chest radiograph may reveal:</a:t>
            </a:r>
          </a:p>
          <a:p>
            <a:pPr>
              <a:spcBef>
                <a:spcPct val="0"/>
              </a:spcBef>
            </a:pPr>
            <a:endParaRPr lang="en-US" dirty="0" smtClean="0"/>
          </a:p>
          <a:p>
            <a:pPr marL="628650" lvl="1" indent="-171450">
              <a:spcBef>
                <a:spcPct val="0"/>
              </a:spcBef>
              <a:buFontTx/>
              <a:buChar char="•"/>
            </a:pPr>
            <a:r>
              <a:rPr lang="en-US" dirty="0" smtClean="0"/>
              <a:t>“Butterfly” pattern of </a:t>
            </a:r>
            <a:r>
              <a:rPr lang="en-US" dirty="0" err="1" smtClean="0"/>
              <a:t>hilar</a:t>
            </a:r>
            <a:r>
              <a:rPr lang="en-US" dirty="0" smtClean="0"/>
              <a:t>-based, fluffy infiltrate</a:t>
            </a:r>
          </a:p>
          <a:p>
            <a:pPr marL="628650" lvl="1" indent="-171450">
              <a:spcBef>
                <a:spcPct val="0"/>
              </a:spcBef>
              <a:buFontTx/>
              <a:buChar char="•"/>
            </a:pPr>
            <a:r>
              <a:rPr lang="en-US" dirty="0" smtClean="0"/>
              <a:t>Pneumothorax</a:t>
            </a:r>
          </a:p>
          <a:p>
            <a:pPr marL="628650" lvl="1" indent="-171450">
              <a:spcBef>
                <a:spcPct val="0"/>
              </a:spcBef>
              <a:buFontTx/>
              <a:buChar char="•"/>
            </a:pPr>
            <a:r>
              <a:rPr lang="en-US" dirty="0" smtClean="0"/>
              <a:t>Pulmonary contusion</a:t>
            </a:r>
          </a:p>
          <a:p>
            <a:pPr marL="628650" lvl="1" indent="-171450">
              <a:spcBef>
                <a:spcPct val="0"/>
              </a:spcBef>
            </a:pPr>
            <a:endParaRPr lang="en-US" dirty="0" smtClean="0"/>
          </a:p>
          <a:p>
            <a:pPr>
              <a:spcBef>
                <a:spcPct val="0"/>
              </a:spcBef>
            </a:pPr>
            <a:r>
              <a:rPr lang="en-US" dirty="0" smtClean="0"/>
              <a:t>Treatment of pulmonary PBI focuses on correcting the effects of barotrauma and supporting gas exchange:</a:t>
            </a:r>
          </a:p>
          <a:p>
            <a:pPr>
              <a:spcBef>
                <a:spcPct val="0"/>
              </a:spcBef>
              <a:buFontTx/>
              <a:buChar char="•"/>
            </a:pPr>
            <a:endParaRPr lang="en-US" dirty="0" smtClean="0"/>
          </a:p>
          <a:p>
            <a:pPr marL="628650" lvl="1" indent="-171450">
              <a:spcBef>
                <a:spcPct val="0"/>
              </a:spcBef>
              <a:buFontTx/>
              <a:buChar char="•"/>
            </a:pPr>
            <a:r>
              <a:rPr lang="en-US" dirty="0" smtClean="0"/>
              <a:t>Oxygenation</a:t>
            </a:r>
          </a:p>
          <a:p>
            <a:pPr marL="628650" lvl="1" indent="-171450">
              <a:spcBef>
                <a:spcPct val="0"/>
              </a:spcBef>
              <a:buFontTx/>
              <a:buChar char="•"/>
            </a:pPr>
            <a:r>
              <a:rPr lang="en-US" dirty="0" smtClean="0"/>
              <a:t>Decompression of pneumothorax</a:t>
            </a:r>
          </a:p>
          <a:p>
            <a:pPr marL="628650" lvl="1" indent="-171450">
              <a:spcBef>
                <a:spcPct val="0"/>
              </a:spcBef>
              <a:buFontTx/>
              <a:buChar char="•"/>
            </a:pPr>
            <a:r>
              <a:rPr lang="en-US" dirty="0" smtClean="0"/>
              <a:t>Positive-pressure ventilation</a:t>
            </a:r>
          </a:p>
          <a:p>
            <a:pPr>
              <a:spcBef>
                <a:spcPct val="0"/>
              </a:spcBef>
            </a:pPr>
            <a:endParaRPr lang="en-US" dirty="0" smtClean="0"/>
          </a:p>
          <a:p>
            <a:pPr>
              <a:spcBef>
                <a:spcPct val="0"/>
              </a:spcBef>
            </a:pPr>
            <a:r>
              <a:rPr lang="en-US" dirty="0" smtClean="0"/>
              <a:t>If mechanical ventilation is unavoidable, use protocols that include:</a:t>
            </a:r>
          </a:p>
          <a:p>
            <a:pPr>
              <a:spcBef>
                <a:spcPct val="0"/>
              </a:spcBef>
            </a:pPr>
            <a:endParaRPr lang="en-US" dirty="0" smtClean="0"/>
          </a:p>
          <a:p>
            <a:pPr marL="628650" lvl="1" indent="-171450">
              <a:spcBef>
                <a:spcPct val="0"/>
              </a:spcBef>
              <a:buFontTx/>
              <a:buChar char="•"/>
            </a:pPr>
            <a:r>
              <a:rPr lang="en-US" dirty="0" smtClean="0"/>
              <a:t>Low tidal volumes</a:t>
            </a:r>
          </a:p>
          <a:p>
            <a:pPr marL="628650" lvl="1" indent="-171450">
              <a:spcBef>
                <a:spcPct val="0"/>
              </a:spcBef>
              <a:buFontTx/>
              <a:buChar char="•"/>
            </a:pPr>
            <a:r>
              <a:rPr lang="en-US" dirty="0" smtClean="0"/>
              <a:t>Permissive </a:t>
            </a:r>
            <a:r>
              <a:rPr lang="en-US" dirty="0" err="1" smtClean="0"/>
              <a:t>hypercapnia</a:t>
            </a:r>
            <a:endParaRPr lang="en-US" dirty="0" smtClean="0"/>
          </a:p>
          <a:p>
            <a:pPr marL="628650" lvl="1" indent="-171450">
              <a:spcBef>
                <a:spcPct val="0"/>
              </a:spcBef>
              <a:buFontTx/>
              <a:buChar char="•"/>
            </a:pPr>
            <a:r>
              <a:rPr lang="en-US" dirty="0" smtClean="0"/>
              <a:t>Pressure-controlled modes keeping airway pressures at less than 35 cm H</a:t>
            </a:r>
            <a:r>
              <a:rPr lang="en-US" baseline="-25000" dirty="0" smtClean="0"/>
              <a:t>2</a:t>
            </a:r>
            <a:r>
              <a:rPr lang="en-US" dirty="0" smtClean="0"/>
              <a:t>O</a:t>
            </a:r>
          </a:p>
          <a:p>
            <a:pPr marL="628650" lvl="1" indent="-171450">
              <a:spcBef>
                <a:spcPct val="0"/>
              </a:spcBef>
              <a:buFontTx/>
              <a:buChar char="•"/>
            </a:pPr>
            <a:endParaRPr lang="en-US" dirty="0" smtClean="0"/>
          </a:p>
          <a:p>
            <a:pPr marL="628650" lvl="1" indent="-171450">
              <a:spcBef>
                <a:spcPct val="0"/>
              </a:spcBef>
            </a:pPr>
            <a:r>
              <a:rPr lang="en-US" dirty="0" smtClean="0"/>
              <a:t>IMAGE -- Photo courtesy of CDC. </a:t>
            </a:r>
          </a:p>
          <a:p>
            <a:pPr marL="628650" lvl="1" indent="-171450">
              <a:spcBef>
                <a:spcPct val="0"/>
              </a:spcBef>
            </a:pPr>
            <a:endParaRPr lang="en-US" dirty="0" smtClean="0"/>
          </a:p>
          <a:p>
            <a:pPr marL="628650" lvl="1" indent="-171450">
              <a:spcBef>
                <a:spcPct val="0"/>
              </a:spcBef>
              <a:buFontTx/>
              <a:buChar char="•"/>
            </a:pPr>
            <a:endParaRPr lang="en-US" dirty="0" smtClean="0"/>
          </a:p>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B381B1-5BAE-47B8-BD89-AD1DCB5CC5AB}" type="slidenum">
              <a:rPr lang="en-US"/>
              <a:pPr fontAlgn="base">
                <a:spcBef>
                  <a:spcPct val="0"/>
                </a:spcBef>
                <a:spcAft>
                  <a:spcPct val="0"/>
                </a:spcAft>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p:txBody>
          <a:bodyPr wrap="square" numCol="1" anchor="t" anchorCtr="0" compatLnSpc="1">
            <a:prstTxWarp prst="textNoShape">
              <a:avLst/>
            </a:prstTxWarp>
          </a:bodyPr>
          <a:lstStyle/>
          <a:p>
            <a:pPr indent="-171450" fontAlgn="auto">
              <a:spcBef>
                <a:spcPct val="0"/>
              </a:spcBef>
              <a:spcAft>
                <a:spcPts val="0"/>
              </a:spcAft>
              <a:defRPr/>
            </a:pPr>
            <a:r>
              <a:rPr lang="en-US" i="1" dirty="0" smtClean="0"/>
              <a:t>Air emboli </a:t>
            </a:r>
            <a:r>
              <a:rPr lang="en-US" dirty="0" smtClean="0"/>
              <a:t>result from direct communication between the bronchial tree and disrupted pulmonary vasculature. Air may enter the pulmonary venous system as a result of a positive pressure gradient caused by low venous pressure (as in hypovolemia), increased airway pressure (as in positive-pressure ventilation or tension pneumothorax), or both.</a:t>
            </a:r>
          </a:p>
          <a:p>
            <a:pPr indent="-171450" fontAlgn="auto">
              <a:spcBef>
                <a:spcPct val="0"/>
              </a:spcBef>
              <a:spcAft>
                <a:spcPts val="0"/>
              </a:spcAft>
              <a:defRPr/>
            </a:pPr>
            <a:endParaRPr lang="en-US" dirty="0" smtClean="0"/>
          </a:p>
          <a:p>
            <a:pPr indent="-171450" fontAlgn="auto">
              <a:spcBef>
                <a:spcPct val="0"/>
              </a:spcBef>
              <a:spcAft>
                <a:spcPts val="0"/>
              </a:spcAft>
              <a:defRPr/>
            </a:pPr>
            <a:r>
              <a:rPr lang="en-US" i="1" dirty="0" smtClean="0"/>
              <a:t>Arterial gas embolism </a:t>
            </a:r>
            <a:r>
              <a:rPr lang="en-US" dirty="0" smtClean="0"/>
              <a:t>often manifests</a:t>
            </a:r>
            <a:r>
              <a:rPr lang="en-US" u="sng" dirty="0" smtClean="0"/>
              <a:t> </a:t>
            </a:r>
            <a:r>
              <a:rPr lang="en-US" dirty="0" smtClean="0"/>
              <a:t>as rapid decompensation immediately following intubation and positive-pressure ventilation. Such a collapse is usually unresponsive to resuscitation. While vascular obstruction from air bubbles may occur anywhere, the most catastrophic are those in the coronary or cerebral circulation.</a:t>
            </a:r>
          </a:p>
          <a:p>
            <a:pPr indent="-171450" fontAlgn="auto">
              <a:spcBef>
                <a:spcPct val="0"/>
              </a:spcBef>
              <a:spcAft>
                <a:spcPts val="0"/>
              </a:spcAft>
              <a:defRPr/>
            </a:pPr>
            <a:endParaRPr lang="en-US" dirty="0" smtClean="0"/>
          </a:p>
          <a:p>
            <a:pPr indent="-171450" fontAlgn="auto">
              <a:spcBef>
                <a:spcPct val="0"/>
              </a:spcBef>
              <a:spcAft>
                <a:spcPts val="0"/>
              </a:spcAft>
              <a:defRPr/>
            </a:pPr>
            <a:r>
              <a:rPr lang="en-US" dirty="0" smtClean="0"/>
              <a:t>Management of suspected air embolism begins with:</a:t>
            </a:r>
          </a:p>
          <a:p>
            <a:pPr marL="171450" indent="-171450" fontAlgn="auto">
              <a:spcBef>
                <a:spcPct val="0"/>
              </a:spcBef>
              <a:spcAft>
                <a:spcPts val="0"/>
              </a:spcAft>
              <a:defRPr/>
            </a:pPr>
            <a:endParaRPr lang="en-US" dirty="0" smtClean="0"/>
          </a:p>
          <a:p>
            <a:pPr marL="0" lvl="1" indent="-171450" fontAlgn="auto">
              <a:spcBef>
                <a:spcPct val="0"/>
              </a:spcBef>
              <a:spcAft>
                <a:spcPts val="0"/>
              </a:spcAft>
              <a:buFontTx/>
              <a:buChar char="•"/>
              <a:defRPr/>
            </a:pPr>
            <a:r>
              <a:rPr lang="en-US" dirty="0" smtClean="0"/>
              <a:t>Simultaneous placement in the left lateral decubitus and Trendelenburg positions, to sequester air bubbles in the tips of the right and left ventricles</a:t>
            </a:r>
          </a:p>
          <a:p>
            <a:pPr marL="0" lvl="1" indent="-171450" fontAlgn="auto">
              <a:spcBef>
                <a:spcPct val="0"/>
              </a:spcBef>
              <a:spcAft>
                <a:spcPts val="0"/>
              </a:spcAft>
              <a:buFontTx/>
              <a:buChar char="•"/>
              <a:defRPr/>
            </a:pPr>
            <a:r>
              <a:rPr lang="en-US" dirty="0" smtClean="0"/>
              <a:t>Administration of supplemental 100% oxygen, which promotes absorption of arterial bubbles</a:t>
            </a:r>
          </a:p>
          <a:p>
            <a:pPr marL="0" lvl="1" indent="-171450" fontAlgn="auto">
              <a:spcBef>
                <a:spcPct val="0"/>
              </a:spcBef>
              <a:spcAft>
                <a:spcPts val="0"/>
              </a:spcAft>
              <a:buFontTx/>
              <a:buChar char="•"/>
              <a:defRPr/>
            </a:pPr>
            <a:r>
              <a:rPr lang="en-US" dirty="0" smtClean="0"/>
              <a:t>Keeping airway pressure as low as possible, less than intravascular pressure</a:t>
            </a:r>
          </a:p>
          <a:p>
            <a:pPr marL="0" lvl="1" indent="-171450" fontAlgn="auto">
              <a:spcBef>
                <a:spcPct val="0"/>
              </a:spcBef>
              <a:spcAft>
                <a:spcPts val="0"/>
              </a:spcAft>
              <a:buFontTx/>
              <a:buChar char="•"/>
              <a:defRPr/>
            </a:pPr>
            <a:r>
              <a:rPr lang="en-US" dirty="0" smtClean="0"/>
              <a:t>Selective intubation of the uninjured lung if injury is unilateral</a:t>
            </a:r>
          </a:p>
          <a:p>
            <a:pPr marL="0" lvl="1" indent="-171450" fontAlgn="auto">
              <a:spcBef>
                <a:spcPct val="0"/>
              </a:spcBef>
              <a:spcAft>
                <a:spcPts val="0"/>
              </a:spcAft>
              <a:buFontTx/>
              <a:buChar char="•"/>
              <a:defRPr/>
            </a:pPr>
            <a:endParaRPr lang="en-US" dirty="0" smtClean="0"/>
          </a:p>
          <a:p>
            <a:pPr marL="0" lvl="1" indent="-171450" fontAlgn="auto">
              <a:spcBef>
                <a:spcPct val="0"/>
              </a:spcBef>
              <a:spcAft>
                <a:spcPts val="0"/>
              </a:spcAft>
              <a:buFontTx/>
              <a:buChar char="•"/>
              <a:defRPr/>
            </a:pPr>
            <a:r>
              <a:rPr lang="en-US" dirty="0" smtClean="0"/>
              <a:t>IMAGE --</a:t>
            </a:r>
            <a:r>
              <a:rPr lang="en-US" i="1" dirty="0" smtClean="0"/>
              <a:t>Physiology</a:t>
            </a:r>
            <a:r>
              <a:rPr lang="en-US" dirty="0" smtClean="0"/>
              <a:t> . 2002;17(2):77-81.</a:t>
            </a:r>
          </a:p>
          <a:p>
            <a:pPr marL="628650" lvl="1" indent="-171450" fontAlgn="auto">
              <a:spcBef>
                <a:spcPct val="0"/>
              </a:spcBef>
              <a:spcAft>
                <a:spcPts val="0"/>
              </a:spcAft>
              <a:buFontTx/>
              <a:buChar char="•"/>
              <a:defRPr/>
            </a:pP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CFBF66-95D7-4AF4-BD1B-FE618C3D8F1B}" type="slidenum">
              <a:rPr lang="en-US"/>
              <a:pPr fontAlgn="base">
                <a:spcBef>
                  <a:spcPct val="0"/>
                </a:spcBef>
                <a:spcAft>
                  <a:spcPct val="0"/>
                </a:spcAft>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n-lt"/>
                <a:cs typeface="Bernard MT Condensed"/>
              </a:defRPr>
            </a:lvl1pPr>
            <a:lvl2pPr>
              <a:defRPr>
                <a:latin typeface="+mn-lt"/>
                <a:cs typeface="Bernard MT Condensed"/>
              </a:defRPr>
            </a:lvl2pPr>
            <a:lvl3pPr>
              <a:defRPr>
                <a:latin typeface="+mn-lt"/>
                <a:cs typeface="Bernard MT Condensed"/>
              </a:defRPr>
            </a:lvl3pPr>
            <a:lvl4pPr>
              <a:defRPr>
                <a:latin typeface="+mn-lt"/>
                <a:cs typeface="Bernard MT Condensed"/>
              </a:defRPr>
            </a:lvl4pPr>
            <a:lvl5pPr>
              <a:defRPr>
                <a:latin typeface="+mn-lt"/>
                <a:cs typeface="Bernard MT Condense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A4DF770-6677-4026-A373-5073B92938D4}" type="datetimeFigureOut">
              <a:rPr lang="en-US"/>
              <a:pPr>
                <a:defRPr/>
              </a:pPr>
              <a:t>4/5/2017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D06A002-86A5-4EF9-9324-90D17A6F785B}" type="slidenum">
              <a:rPr lang="en-US"/>
              <a:pPr>
                <a:defRPr/>
              </a:pPr>
              <a:t>‹#›</a:t>
            </a:fld>
            <a:endParaRPr lang="en-US" dirty="0"/>
          </a:p>
        </p:txBody>
      </p:sp>
      <p:sp>
        <p:nvSpPr>
          <p:cNvPr id="8" name="TextBox 7"/>
          <p:cNvSpPr txBox="1"/>
          <p:nvPr userDrawn="1"/>
        </p:nvSpPr>
        <p:spPr>
          <a:xfrm>
            <a:off x="-41996" y="6295152"/>
            <a:ext cx="4077477" cy="215444"/>
          </a:xfrm>
          <a:prstGeom prst="rect">
            <a:avLst/>
          </a:prstGeom>
          <a:noFill/>
        </p:spPr>
        <p:txBody>
          <a:bodyPr wrap="square" rtlCol="0">
            <a:spAutoFit/>
          </a:bodyPr>
          <a:lstStyle/>
          <a:p>
            <a:pPr algn="ctr"/>
            <a:r>
              <a:rPr lang="en-US" sz="800" dirty="0" smtClean="0"/>
              <a:t>© 2015 National Disaster</a:t>
            </a:r>
            <a:r>
              <a:rPr lang="en-US" sz="800" baseline="0" dirty="0" smtClean="0"/>
              <a:t> Life Support Foundation, Inc. All rights reserved.</a:t>
            </a:r>
            <a:endParaRPr lang="en-US" sz="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8" name="BDLSpptBkgrd_noLogo-3.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w="9525">
            <a:noFill/>
            <a:miter lim="800000"/>
            <a:headEnd/>
            <a:tailEnd/>
          </a:ln>
        </p:spPr>
      </p:pic>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TextBox 4"/>
          <p:cNvSpPr txBox="1"/>
          <p:nvPr userDrawn="1"/>
        </p:nvSpPr>
        <p:spPr>
          <a:xfrm>
            <a:off x="6022542" y="6220779"/>
            <a:ext cx="2647666" cy="461665"/>
          </a:xfrm>
          <a:prstGeom prst="rect">
            <a:avLst/>
          </a:prstGeom>
          <a:noFill/>
        </p:spPr>
        <p:txBody>
          <a:bodyPr wrap="square" rtlCol="0">
            <a:spAutoFit/>
          </a:bodyPr>
          <a:lstStyle/>
          <a:p>
            <a:pPr algn="ctr"/>
            <a:r>
              <a:rPr lang="en-US" sz="2400" b="1" dirty="0" smtClean="0">
                <a:solidFill>
                  <a:schemeClr val="bg1"/>
                </a:solidFill>
              </a:rPr>
              <a:t>BDLS® v.3.2</a:t>
            </a:r>
            <a:endParaRPr lang="en-US" sz="2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4" r:id="rId1"/>
    <p:sldLayoutId id="2147483653" r:id="rId2"/>
    <p:sldLayoutId id="2147483652" r:id="rId3"/>
  </p:sldLayoutIdLst>
  <p:txStyles>
    <p:titleStyle>
      <a:lvl1pPr algn="l" defTabSz="457200" rtl="0" fontAlgn="base">
        <a:spcBef>
          <a:spcPct val="0"/>
        </a:spcBef>
        <a:spcAft>
          <a:spcPct val="0"/>
        </a:spcAft>
        <a:defRPr sz="4400" b="1" kern="1200">
          <a:solidFill>
            <a:schemeClr val="tx1"/>
          </a:solidFill>
          <a:latin typeface="Helvetica"/>
          <a:ea typeface="Helvetica"/>
          <a:cs typeface="Helvetica"/>
        </a:defRPr>
      </a:lvl1pPr>
      <a:lvl2pPr algn="l" defTabSz="457200" rtl="0" fontAlgn="base">
        <a:spcBef>
          <a:spcPct val="0"/>
        </a:spcBef>
        <a:spcAft>
          <a:spcPct val="0"/>
        </a:spcAft>
        <a:defRPr sz="4400" b="1">
          <a:solidFill>
            <a:schemeClr val="tx1"/>
          </a:solidFill>
          <a:latin typeface="Helvetica"/>
          <a:ea typeface="Helvetica"/>
          <a:cs typeface="Helvetica"/>
        </a:defRPr>
      </a:lvl2pPr>
      <a:lvl3pPr algn="l" defTabSz="457200" rtl="0" fontAlgn="base">
        <a:spcBef>
          <a:spcPct val="0"/>
        </a:spcBef>
        <a:spcAft>
          <a:spcPct val="0"/>
        </a:spcAft>
        <a:defRPr sz="4400" b="1">
          <a:solidFill>
            <a:schemeClr val="tx1"/>
          </a:solidFill>
          <a:latin typeface="Helvetica"/>
          <a:ea typeface="Helvetica"/>
          <a:cs typeface="Helvetica"/>
        </a:defRPr>
      </a:lvl3pPr>
      <a:lvl4pPr algn="l" defTabSz="457200" rtl="0" fontAlgn="base">
        <a:spcBef>
          <a:spcPct val="0"/>
        </a:spcBef>
        <a:spcAft>
          <a:spcPct val="0"/>
        </a:spcAft>
        <a:defRPr sz="4400" b="1">
          <a:solidFill>
            <a:schemeClr val="tx1"/>
          </a:solidFill>
          <a:latin typeface="Helvetica"/>
          <a:ea typeface="Helvetica"/>
          <a:cs typeface="Helvetica"/>
        </a:defRPr>
      </a:lvl4pPr>
      <a:lvl5pPr algn="l" defTabSz="457200" rtl="0" fontAlgn="base">
        <a:spcBef>
          <a:spcPct val="0"/>
        </a:spcBef>
        <a:spcAft>
          <a:spcPct val="0"/>
        </a:spcAft>
        <a:defRPr sz="4400" b="1">
          <a:solidFill>
            <a:schemeClr val="tx1"/>
          </a:solidFill>
          <a:latin typeface="Helvetica"/>
          <a:ea typeface="Helvetica"/>
          <a:cs typeface="Helvetica"/>
        </a:defRPr>
      </a:lvl5pPr>
      <a:lvl6pPr marL="457200" algn="l" defTabSz="457200" rtl="0" fontAlgn="base">
        <a:spcBef>
          <a:spcPct val="0"/>
        </a:spcBef>
        <a:spcAft>
          <a:spcPct val="0"/>
        </a:spcAft>
        <a:defRPr sz="4400" b="1">
          <a:solidFill>
            <a:schemeClr val="tx1"/>
          </a:solidFill>
          <a:latin typeface="Helvetica"/>
          <a:ea typeface="Helvetica"/>
          <a:cs typeface="Helvetica"/>
        </a:defRPr>
      </a:lvl6pPr>
      <a:lvl7pPr marL="914400" algn="l" defTabSz="457200" rtl="0" fontAlgn="base">
        <a:spcBef>
          <a:spcPct val="0"/>
        </a:spcBef>
        <a:spcAft>
          <a:spcPct val="0"/>
        </a:spcAft>
        <a:defRPr sz="4400" b="1">
          <a:solidFill>
            <a:schemeClr val="tx1"/>
          </a:solidFill>
          <a:latin typeface="Helvetica"/>
          <a:ea typeface="Helvetica"/>
          <a:cs typeface="Helvetica"/>
        </a:defRPr>
      </a:lvl7pPr>
      <a:lvl8pPr marL="1371600" algn="l" defTabSz="457200" rtl="0" fontAlgn="base">
        <a:spcBef>
          <a:spcPct val="0"/>
        </a:spcBef>
        <a:spcAft>
          <a:spcPct val="0"/>
        </a:spcAft>
        <a:defRPr sz="4400" b="1">
          <a:solidFill>
            <a:schemeClr val="tx1"/>
          </a:solidFill>
          <a:latin typeface="Helvetica"/>
          <a:ea typeface="Helvetica"/>
          <a:cs typeface="Helvetica"/>
        </a:defRPr>
      </a:lvl8pPr>
      <a:lvl9pPr marL="1828800" algn="l" defTabSz="457200" rtl="0" fontAlgn="base">
        <a:spcBef>
          <a:spcPct val="0"/>
        </a:spcBef>
        <a:spcAft>
          <a:spcPct val="0"/>
        </a:spcAft>
        <a:defRPr sz="4400" b="1">
          <a:solidFill>
            <a:schemeClr val="tx1"/>
          </a:solidFill>
          <a:latin typeface="Helvetica"/>
          <a:ea typeface="Helvetica"/>
          <a:cs typeface="Helvetica"/>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Helvetica"/>
          <a:ea typeface="Helvetica"/>
          <a:cs typeface="Helvetica"/>
        </a:defRPr>
      </a:lvl1pPr>
      <a:lvl2pPr marL="742950" indent="-285750" algn="l" defTabSz="457200" rtl="0" fontAlgn="base">
        <a:spcBef>
          <a:spcPct val="20000"/>
        </a:spcBef>
        <a:spcAft>
          <a:spcPct val="0"/>
        </a:spcAft>
        <a:buFont typeface="Arial" charset="0"/>
        <a:buChar char="–"/>
        <a:defRPr sz="2800" kern="1200">
          <a:solidFill>
            <a:schemeClr val="tx1"/>
          </a:solidFill>
          <a:latin typeface="Helvetica"/>
          <a:ea typeface="Helvetica"/>
          <a:cs typeface="Helvetica"/>
        </a:defRPr>
      </a:lvl2pPr>
      <a:lvl3pPr marL="1143000" indent="-228600" algn="l" defTabSz="457200" rtl="0" fontAlgn="base">
        <a:spcBef>
          <a:spcPct val="20000"/>
        </a:spcBef>
        <a:spcAft>
          <a:spcPct val="0"/>
        </a:spcAft>
        <a:buFont typeface="Arial" charset="0"/>
        <a:buChar char="•"/>
        <a:defRPr sz="2400" kern="1200">
          <a:solidFill>
            <a:schemeClr val="tx1"/>
          </a:solidFill>
          <a:latin typeface="Helvetica"/>
          <a:ea typeface="Helvetica"/>
          <a:cs typeface="Helvetica"/>
        </a:defRPr>
      </a:lvl3pPr>
      <a:lvl4pPr marL="1600200" indent="-228600" algn="l" defTabSz="457200" rtl="0" fontAlgn="base">
        <a:spcBef>
          <a:spcPct val="20000"/>
        </a:spcBef>
        <a:spcAft>
          <a:spcPct val="0"/>
        </a:spcAft>
        <a:buFont typeface="Arial" charset="0"/>
        <a:buChar char="–"/>
        <a:defRPr sz="2000" kern="1200">
          <a:solidFill>
            <a:schemeClr val="tx1"/>
          </a:solidFill>
          <a:latin typeface="Helvetica"/>
          <a:ea typeface="Helvetica"/>
          <a:cs typeface="Helvetica"/>
        </a:defRPr>
      </a:lvl4pPr>
      <a:lvl5pPr marL="2057400" indent="-228600" algn="l" defTabSz="457200" rtl="0" fontAlgn="base">
        <a:spcBef>
          <a:spcPct val="20000"/>
        </a:spcBef>
        <a:spcAft>
          <a:spcPct val="0"/>
        </a:spcAft>
        <a:buFont typeface="Arial" charset="0"/>
        <a:buChar char="»"/>
        <a:defRPr sz="2000" kern="1200">
          <a:solidFill>
            <a:schemeClr val="tx1"/>
          </a:solidFill>
          <a:latin typeface="Helvetica"/>
          <a:ea typeface="Helvetic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file:///\\localhost\Users\dfox\Documents\Dan's%20WIP\2012\12-0278%20DLS_ppt\BDLS\BDLSpptBkgrd_noLogo-2.png" TargetMode="External"/><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file:///\\localhost\Users\dfox\Documents\Dan's%20WIP\2012\12-0278%20DLS_ppt\NDLSF_logo_rgb.png"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file:///\\localhost\Users\dfox\Documents\Dan's%20WIP\2012\12-0278%20DLS_ppt\BDLS\BDLSpptBkgrd_noLogo-2.png" TargetMode="External"/><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file:///\\localhost\Users\dfox\Documents\Dan's%20WIP\2012\12-0278%20DLS_ppt\NDLSF_logo_rgb.png" TargetMode="Externa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file:///\\localhost\Users\dfox\Documents\Dan's%20WIP\2012\12-0278%20DLS_ppt\BDLS\BDLSpptBkgrd_noLogo-2.png" TargetMode="External"/><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file:///\\localhost\Users\dfox\Documents\Dan's%20WIP\2012\12-0278%20DLS_ppt\NDLSF_logo_rgb.png"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ea typeface="+mj-ea"/>
                <a:cs typeface="Helvetica" pitchFamily="34" charset="0"/>
              </a:rPr>
              <a:t>Clinical Decision Making</a:t>
            </a:r>
            <a:r>
              <a:rPr lang="en-US" sz="2800" dirty="0" smtClean="0">
                <a:ea typeface="+mj-ea"/>
                <a:cs typeface="Helvetica" pitchFamily="34" charset="0"/>
              </a:rPr>
              <a:t/>
            </a:r>
            <a:br>
              <a:rPr lang="en-US" sz="2800" dirty="0" smtClean="0">
                <a:ea typeface="+mj-ea"/>
                <a:cs typeface="Helvetica" pitchFamily="34" charset="0"/>
              </a:rPr>
            </a:br>
            <a:r>
              <a:rPr lang="en-US" sz="2800" dirty="0" smtClean="0">
                <a:ea typeface="+mj-ea"/>
                <a:cs typeface="Helvetica" pitchFamily="34" charset="0"/>
              </a:rPr>
              <a:t>Pulmonary Blast Injury (“Blast Lung”)</a:t>
            </a:r>
          </a:p>
        </p:txBody>
      </p:sp>
      <p:sp>
        <p:nvSpPr>
          <p:cNvPr id="3" name="Content Placeholder 2"/>
          <p:cNvSpPr>
            <a:spLocks noGrp="1"/>
          </p:cNvSpPr>
          <p:nvPr>
            <p:ph idx="1"/>
          </p:nvPr>
        </p:nvSpPr>
        <p:spPr>
          <a:xfrm>
            <a:off x="341752" y="1371872"/>
            <a:ext cx="8229600" cy="4525963"/>
          </a:xfrm>
        </p:spPr>
        <p:txBody>
          <a:bodyPr rtlCol="0">
            <a:normAutofit/>
          </a:bodyPr>
          <a:lstStyle/>
          <a:p>
            <a:pPr fontAlgn="auto">
              <a:lnSpc>
                <a:spcPct val="114000"/>
              </a:lnSpc>
              <a:spcBef>
                <a:spcPts val="1000"/>
              </a:spcBef>
              <a:spcAft>
                <a:spcPts val="0"/>
              </a:spcAft>
              <a:buSzPct val="85000"/>
              <a:buFont typeface="Wingdings" pitchFamily="2" charset="2"/>
              <a:buChar char="§"/>
              <a:defRPr/>
            </a:pPr>
            <a:r>
              <a:rPr lang="en-US" sz="2100" dirty="0" smtClean="0">
                <a:ea typeface="+mn-ea"/>
                <a:cs typeface="Helvetica"/>
              </a:rPr>
              <a:t>Explosions tear alveolar walls</a:t>
            </a:r>
          </a:p>
          <a:p>
            <a:pPr fontAlgn="auto">
              <a:lnSpc>
                <a:spcPct val="114000"/>
              </a:lnSpc>
              <a:spcBef>
                <a:spcPts val="1000"/>
              </a:spcBef>
              <a:spcAft>
                <a:spcPts val="0"/>
              </a:spcAft>
              <a:buSzPct val="85000"/>
              <a:buFont typeface="Wingdings" pitchFamily="2" charset="2"/>
              <a:buChar char="§"/>
              <a:defRPr/>
            </a:pPr>
            <a:r>
              <a:rPr lang="en-US" sz="2100" dirty="0" smtClean="0">
                <a:ea typeface="+mn-ea"/>
                <a:cs typeface="Helvetica"/>
              </a:rPr>
              <a:t>Hemorrhage, barotrauma, AV fistulae</a:t>
            </a:r>
          </a:p>
          <a:p>
            <a:pPr fontAlgn="auto">
              <a:lnSpc>
                <a:spcPct val="114000"/>
              </a:lnSpc>
              <a:spcBef>
                <a:spcPts val="1000"/>
              </a:spcBef>
              <a:spcAft>
                <a:spcPts val="0"/>
              </a:spcAft>
              <a:buSzPct val="85000"/>
              <a:buFont typeface="Wingdings" pitchFamily="2" charset="2"/>
              <a:buChar char="§"/>
              <a:defRPr/>
            </a:pPr>
            <a:r>
              <a:rPr lang="en-US" sz="2100" dirty="0" smtClean="0">
                <a:ea typeface="+mn-ea"/>
                <a:cs typeface="Helvetica"/>
              </a:rPr>
              <a:t>Signs and symptoms</a:t>
            </a:r>
          </a:p>
          <a:p>
            <a:pPr marL="914400" lvl="1" indent="-457200" fontAlgn="auto">
              <a:lnSpc>
                <a:spcPct val="114000"/>
              </a:lnSpc>
              <a:spcBef>
                <a:spcPts val="1000"/>
              </a:spcBef>
              <a:spcAft>
                <a:spcPts val="0"/>
              </a:spcAft>
              <a:buSzPct val="85000"/>
              <a:buFont typeface="Arial"/>
              <a:buChar char="–"/>
              <a:defRPr/>
            </a:pPr>
            <a:r>
              <a:rPr lang="en-US" sz="2100" dirty="0" smtClean="0">
                <a:ea typeface="+mn-ea"/>
                <a:cs typeface="Helvetica"/>
              </a:rPr>
              <a:t>Respiratory distress</a:t>
            </a:r>
          </a:p>
          <a:p>
            <a:pPr marL="914400" lvl="1" indent="-457200" fontAlgn="auto">
              <a:lnSpc>
                <a:spcPct val="114000"/>
              </a:lnSpc>
              <a:spcBef>
                <a:spcPts val="1000"/>
              </a:spcBef>
              <a:spcAft>
                <a:spcPts val="0"/>
              </a:spcAft>
              <a:buSzPct val="85000"/>
              <a:buFont typeface="Arial"/>
              <a:buChar char="–"/>
              <a:defRPr/>
            </a:pPr>
            <a:r>
              <a:rPr lang="en-US" sz="2100" dirty="0" smtClean="0">
                <a:ea typeface="+mn-ea"/>
                <a:cs typeface="Helvetica"/>
              </a:rPr>
              <a:t>X-ray findings</a:t>
            </a:r>
          </a:p>
          <a:p>
            <a:pPr fontAlgn="auto">
              <a:lnSpc>
                <a:spcPct val="114000"/>
              </a:lnSpc>
              <a:spcBef>
                <a:spcPts val="1000"/>
              </a:spcBef>
              <a:spcAft>
                <a:spcPts val="0"/>
              </a:spcAft>
              <a:buSzPct val="85000"/>
              <a:buFont typeface="Wingdings" pitchFamily="2" charset="2"/>
              <a:buChar char="§"/>
              <a:defRPr/>
            </a:pPr>
            <a:r>
              <a:rPr lang="en-US" sz="2100" dirty="0" smtClean="0">
                <a:ea typeface="+mn-ea"/>
                <a:cs typeface="Helvetica"/>
              </a:rPr>
              <a:t>Treatment </a:t>
            </a:r>
          </a:p>
          <a:p>
            <a:pPr marL="914400" lvl="1" indent="-457200" fontAlgn="auto">
              <a:lnSpc>
                <a:spcPct val="114000"/>
              </a:lnSpc>
              <a:spcBef>
                <a:spcPts val="1000"/>
              </a:spcBef>
              <a:spcAft>
                <a:spcPts val="0"/>
              </a:spcAft>
              <a:buSzPct val="85000"/>
              <a:buFont typeface="Arial"/>
              <a:buChar char="–"/>
              <a:defRPr/>
            </a:pPr>
            <a:r>
              <a:rPr lang="en-US" sz="2100" dirty="0" smtClean="0">
                <a:ea typeface="+mn-ea"/>
                <a:cs typeface="Helvetica"/>
              </a:rPr>
              <a:t>Airway and oxygen</a:t>
            </a:r>
          </a:p>
          <a:p>
            <a:pPr marL="914400" lvl="1" indent="-457200" fontAlgn="auto">
              <a:lnSpc>
                <a:spcPct val="114000"/>
              </a:lnSpc>
              <a:spcBef>
                <a:spcPts val="1000"/>
              </a:spcBef>
              <a:spcAft>
                <a:spcPts val="0"/>
              </a:spcAft>
              <a:buSzPct val="85000"/>
              <a:buFont typeface="Arial"/>
              <a:buChar char="–"/>
              <a:defRPr/>
            </a:pPr>
            <a:r>
              <a:rPr lang="en-US" sz="2100" dirty="0" smtClean="0">
                <a:ea typeface="+mn-ea"/>
                <a:cs typeface="Helvetica"/>
              </a:rPr>
              <a:t>Mechanical ventilation challenges</a:t>
            </a:r>
          </a:p>
          <a:p>
            <a:pPr marL="914400" lvl="1" indent="-457200" fontAlgn="auto">
              <a:lnSpc>
                <a:spcPct val="114000"/>
              </a:lnSpc>
              <a:spcBef>
                <a:spcPts val="1000"/>
              </a:spcBef>
              <a:spcAft>
                <a:spcPts val="0"/>
              </a:spcAft>
              <a:buSzPct val="85000"/>
              <a:buFont typeface="Arial"/>
              <a:buChar char="–"/>
              <a:defRPr/>
            </a:pPr>
            <a:r>
              <a:rPr lang="en-US" sz="2100" dirty="0" smtClean="0">
                <a:ea typeface="+mn-ea"/>
                <a:cs typeface="Helvetica"/>
              </a:rPr>
              <a:t>Avoid excessive positive ventilation</a:t>
            </a:r>
          </a:p>
          <a:p>
            <a:pPr lvl="1" fontAlgn="auto">
              <a:lnSpc>
                <a:spcPct val="104000"/>
              </a:lnSpc>
              <a:spcAft>
                <a:spcPts val="0"/>
              </a:spcAft>
              <a:buFont typeface="Arial" charset="0"/>
              <a:buNone/>
              <a:defRPr/>
            </a:pPr>
            <a:endParaRPr lang="en-US" sz="2600" dirty="0" smtClean="0">
              <a:ea typeface="+mn-ea"/>
              <a:cs typeface="Helvetica"/>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51475" y="1720850"/>
            <a:ext cx="3121025" cy="2827338"/>
          </a:xfrm>
          <a:prstGeom prst="rect">
            <a:avLst/>
          </a:prstGeom>
          <a:noFill/>
          <a:ln w="9525">
            <a:noFill/>
            <a:miter lim="800000"/>
            <a:headEnd/>
            <a:tailEnd/>
          </a:ln>
          <a:effectLst>
            <a:outerShdw dist="139700" dir="2700000" algn="tl" rotWithShape="0">
              <a:srgbClr val="333333">
                <a:alpha val="64999"/>
              </a:srgbClr>
            </a:outerShdw>
          </a:effectLst>
        </p:spPr>
      </p:pic>
      <p:sp>
        <p:nvSpPr>
          <p:cNvPr id="22532" name="TextBox 5"/>
          <p:cNvSpPr txBox="1">
            <a:spLocks noChangeArrowheads="1"/>
          </p:cNvSpPr>
          <p:nvPr/>
        </p:nvSpPr>
        <p:spPr bwMode="auto">
          <a:xfrm>
            <a:off x="8135938" y="4670425"/>
            <a:ext cx="1435100" cy="261938"/>
          </a:xfrm>
          <a:prstGeom prst="rect">
            <a:avLst/>
          </a:prstGeom>
          <a:noFill/>
          <a:ln w="9525">
            <a:noFill/>
            <a:miter lim="800000"/>
            <a:headEnd/>
            <a:tailEnd/>
          </a:ln>
        </p:spPr>
        <p:txBody>
          <a:bodyPr>
            <a:spAutoFit/>
          </a:bodyPr>
          <a:lstStyle/>
          <a:p>
            <a:r>
              <a:rPr lang="en-US" sz="1100" b="1">
                <a:latin typeface="Calibri" pitchFamily="34" charset="0"/>
              </a:rPr>
              <a:t>CDC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ea typeface="+mj-ea"/>
                <a:cs typeface="Helvetica" pitchFamily="34" charset="0"/>
              </a:rPr>
              <a:t>Clinical Decision Making</a:t>
            </a:r>
            <a:r>
              <a:rPr lang="en-US" sz="2800" dirty="0" smtClean="0">
                <a:ea typeface="+mj-ea"/>
                <a:cs typeface="Helvetica" pitchFamily="34" charset="0"/>
              </a:rPr>
              <a:t/>
            </a:r>
            <a:br>
              <a:rPr lang="en-US" sz="2800" dirty="0" smtClean="0">
                <a:ea typeface="+mj-ea"/>
                <a:cs typeface="Helvetica" pitchFamily="34" charset="0"/>
              </a:rPr>
            </a:br>
            <a:r>
              <a:rPr lang="en-US" sz="2800" dirty="0" smtClean="0">
                <a:ea typeface="+mj-ea"/>
                <a:cs typeface="Helvetica" pitchFamily="34" charset="0"/>
              </a:rPr>
              <a:t>Arterial Gas Embolism </a:t>
            </a:r>
          </a:p>
        </p:txBody>
      </p:sp>
      <p:sp>
        <p:nvSpPr>
          <p:cNvPr id="3" name="Content Placeholder 2"/>
          <p:cNvSpPr>
            <a:spLocks noGrp="1"/>
          </p:cNvSpPr>
          <p:nvPr>
            <p:ph idx="1"/>
          </p:nvPr>
        </p:nvSpPr>
        <p:spPr>
          <a:xfrm>
            <a:off x="4508500" y="1417638"/>
            <a:ext cx="4494213" cy="4525962"/>
          </a:xfrm>
        </p:spPr>
        <p:txBody>
          <a:bodyPr rtlCol="0">
            <a:normAutofit/>
          </a:bodyPr>
          <a:lstStyle/>
          <a:p>
            <a:pPr marL="457200" indent="-457200" fontAlgn="auto">
              <a:lnSpc>
                <a:spcPct val="114000"/>
              </a:lnSpc>
              <a:spcBef>
                <a:spcPts val="1000"/>
              </a:spcBef>
              <a:spcAft>
                <a:spcPts val="0"/>
              </a:spcAft>
              <a:buSzPct val="85000"/>
              <a:buFont typeface="Wingdings" pitchFamily="2" charset="2"/>
              <a:buChar char="§"/>
              <a:defRPr/>
            </a:pPr>
            <a:r>
              <a:rPr lang="en-US" sz="2100" dirty="0" smtClean="0">
                <a:latin typeface="+mj-lt"/>
                <a:ea typeface="+mn-ea"/>
                <a:cs typeface="Helvetica"/>
              </a:rPr>
              <a:t>Air embolizes directly between bronchial tree and disrupted pulmonary vasculature</a:t>
            </a:r>
          </a:p>
          <a:p>
            <a:pPr marL="457200" indent="-457200" fontAlgn="auto">
              <a:lnSpc>
                <a:spcPct val="114000"/>
              </a:lnSpc>
              <a:spcBef>
                <a:spcPts val="1000"/>
              </a:spcBef>
              <a:spcAft>
                <a:spcPts val="0"/>
              </a:spcAft>
              <a:buSzPct val="85000"/>
              <a:buFont typeface="Wingdings" pitchFamily="2" charset="2"/>
              <a:buChar char="§"/>
              <a:defRPr/>
            </a:pPr>
            <a:r>
              <a:rPr lang="en-US" sz="2100" dirty="0" smtClean="0">
                <a:latin typeface="+mj-lt"/>
                <a:ea typeface="+mn-ea"/>
                <a:cs typeface="Helvetica"/>
              </a:rPr>
              <a:t>Manifestation</a:t>
            </a:r>
          </a:p>
          <a:p>
            <a:pPr marL="914400" lvl="1" indent="-457200" fontAlgn="auto">
              <a:lnSpc>
                <a:spcPct val="114000"/>
              </a:lnSpc>
              <a:spcBef>
                <a:spcPts val="1000"/>
              </a:spcBef>
              <a:spcAft>
                <a:spcPts val="0"/>
              </a:spcAft>
              <a:buFont typeface="Arial"/>
              <a:buChar char="–"/>
              <a:defRPr/>
            </a:pPr>
            <a:r>
              <a:rPr lang="en-US" sz="2100" dirty="0" smtClean="0">
                <a:ea typeface="+mn-ea"/>
                <a:cs typeface="Helvetica"/>
              </a:rPr>
              <a:t>Rapid decompensation</a:t>
            </a:r>
          </a:p>
          <a:p>
            <a:pPr marL="914400" lvl="1" indent="-457200" fontAlgn="auto">
              <a:lnSpc>
                <a:spcPct val="114000"/>
              </a:lnSpc>
              <a:spcBef>
                <a:spcPts val="1000"/>
              </a:spcBef>
              <a:spcAft>
                <a:spcPts val="0"/>
              </a:spcAft>
              <a:buFont typeface="Arial"/>
              <a:buChar char="–"/>
              <a:defRPr/>
            </a:pPr>
            <a:r>
              <a:rPr lang="en-US" sz="2100" dirty="0" smtClean="0">
                <a:ea typeface="+mn-ea"/>
                <a:cs typeface="Helvetica"/>
              </a:rPr>
              <a:t>“Sudden death”</a:t>
            </a:r>
          </a:p>
          <a:p>
            <a:pPr marL="457200" indent="-457200" fontAlgn="auto">
              <a:lnSpc>
                <a:spcPct val="114000"/>
              </a:lnSpc>
              <a:spcBef>
                <a:spcPts val="1000"/>
              </a:spcBef>
              <a:spcAft>
                <a:spcPts val="0"/>
              </a:spcAft>
              <a:buSzPct val="85000"/>
              <a:buFont typeface="Wingdings" pitchFamily="2" charset="2"/>
              <a:buChar char="§"/>
              <a:defRPr/>
            </a:pPr>
            <a:r>
              <a:rPr lang="en-US" sz="2100" dirty="0" smtClean="0">
                <a:latin typeface="+mj-lt"/>
                <a:ea typeface="+mn-ea"/>
                <a:cs typeface="Helvetica"/>
              </a:rPr>
              <a:t>Management</a:t>
            </a:r>
          </a:p>
          <a:p>
            <a:pPr marL="914400" lvl="1" indent="-457200" fontAlgn="auto">
              <a:lnSpc>
                <a:spcPct val="114000"/>
              </a:lnSpc>
              <a:spcBef>
                <a:spcPts val="1000"/>
              </a:spcBef>
              <a:spcAft>
                <a:spcPts val="0"/>
              </a:spcAft>
              <a:buFont typeface="Arial"/>
              <a:buChar char="–"/>
              <a:defRPr/>
            </a:pPr>
            <a:r>
              <a:rPr lang="en-US" sz="2100" dirty="0" smtClean="0">
                <a:ea typeface="+mn-ea"/>
                <a:cs typeface="Helvetica"/>
              </a:rPr>
              <a:t>Positioning</a:t>
            </a:r>
          </a:p>
          <a:p>
            <a:pPr marL="914400" lvl="1" indent="-457200" fontAlgn="auto">
              <a:lnSpc>
                <a:spcPct val="114000"/>
              </a:lnSpc>
              <a:spcBef>
                <a:spcPts val="1000"/>
              </a:spcBef>
              <a:spcAft>
                <a:spcPts val="0"/>
              </a:spcAft>
              <a:buFont typeface="Arial"/>
              <a:buChar char="–"/>
              <a:defRPr/>
            </a:pPr>
            <a:r>
              <a:rPr lang="en-US" sz="2100" dirty="0" smtClean="0">
                <a:ea typeface="+mn-ea"/>
                <a:cs typeface="Helvetica"/>
              </a:rPr>
              <a:t>100% Oxygen</a:t>
            </a:r>
          </a:p>
          <a:p>
            <a:pPr lvl="1" fontAlgn="auto">
              <a:spcAft>
                <a:spcPts val="0"/>
              </a:spcAft>
              <a:buFont typeface="Arial" charset="0"/>
              <a:buNone/>
              <a:defRPr/>
            </a:pPr>
            <a:endParaRPr lang="en-US" dirty="0" smtClean="0">
              <a:ea typeface="+mn-ea"/>
              <a:cs typeface="Helvetica"/>
            </a:endParaRPr>
          </a:p>
        </p:txBody>
      </p:sp>
      <p:pic>
        <p:nvPicPr>
          <p:cNvPr id="5" name="Picture 4"/>
          <p:cNvPicPr>
            <a:picLocks noChangeAspect="1"/>
          </p:cNvPicPr>
          <p:nvPr/>
        </p:nvPicPr>
        <p:blipFill>
          <a:blip r:embed="rId3">
            <a:extLst/>
          </a:blip>
          <a:stretch>
            <a:fillRect/>
          </a:stretch>
        </p:blipFill>
        <p:spPr>
          <a:xfrm>
            <a:off x="426494" y="1505604"/>
            <a:ext cx="3781425" cy="4191000"/>
          </a:xfrm>
          <a:prstGeom prst="rect">
            <a:avLst/>
          </a:prstGeom>
          <a:ln>
            <a:noFill/>
          </a:ln>
          <a:effectLst>
            <a:softEdge rad="112500"/>
          </a:effectLst>
        </p:spPr>
      </p:pic>
      <p:sp>
        <p:nvSpPr>
          <p:cNvPr id="24580" name="TextBox 5"/>
          <p:cNvSpPr txBox="1">
            <a:spLocks noChangeArrowheads="1"/>
          </p:cNvSpPr>
          <p:nvPr/>
        </p:nvSpPr>
        <p:spPr bwMode="auto">
          <a:xfrm>
            <a:off x="427038" y="5695950"/>
            <a:ext cx="3294062" cy="261938"/>
          </a:xfrm>
          <a:prstGeom prst="rect">
            <a:avLst/>
          </a:prstGeom>
          <a:noFill/>
          <a:ln w="9525">
            <a:noFill/>
            <a:miter lim="800000"/>
            <a:headEnd/>
            <a:tailEnd/>
          </a:ln>
        </p:spPr>
        <p:txBody>
          <a:bodyPr>
            <a:spAutoFit/>
          </a:bodyPr>
          <a:lstStyle/>
          <a:p>
            <a:r>
              <a:rPr lang="en-US" sz="1100" b="1">
                <a:latin typeface="Calibri" pitchFamily="34" charset="0"/>
              </a:rPr>
              <a:t>Physiology, 2002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ea typeface="+mj-ea"/>
                <a:cs typeface="Helvetica" pitchFamily="34" charset="0"/>
              </a:rPr>
              <a:t>Clinical Decision Making</a:t>
            </a:r>
            <a:r>
              <a:rPr lang="en-US" sz="2800" dirty="0" smtClean="0">
                <a:ea typeface="+mj-ea"/>
                <a:cs typeface="Helvetica" pitchFamily="34" charset="0"/>
              </a:rPr>
              <a:t/>
            </a:r>
            <a:br>
              <a:rPr lang="en-US" sz="2800" dirty="0" smtClean="0">
                <a:ea typeface="+mj-ea"/>
                <a:cs typeface="Helvetica" pitchFamily="34" charset="0"/>
              </a:rPr>
            </a:br>
            <a:r>
              <a:rPr lang="en-US" sz="2800" dirty="0" smtClean="0">
                <a:ea typeface="+mj-ea"/>
                <a:cs typeface="Helvetica" pitchFamily="34" charset="0"/>
              </a:rPr>
              <a:t>Traumatic Asphyxiation </a:t>
            </a:r>
          </a:p>
        </p:txBody>
      </p:sp>
      <p:sp>
        <p:nvSpPr>
          <p:cNvPr id="3" name="Content Placeholder 2"/>
          <p:cNvSpPr>
            <a:spLocks noGrp="1"/>
          </p:cNvSpPr>
          <p:nvPr>
            <p:ph idx="1"/>
          </p:nvPr>
        </p:nvSpPr>
        <p:spPr>
          <a:xfrm>
            <a:off x="457200" y="1289565"/>
            <a:ext cx="8229600" cy="4941888"/>
          </a:xfrm>
        </p:spPr>
        <p:txBody>
          <a:bodyPr rtlCol="0">
            <a:noAutofit/>
          </a:bodyPr>
          <a:lstStyle/>
          <a:p>
            <a:pPr marL="457200" indent="-457200" fontAlgn="auto">
              <a:lnSpc>
                <a:spcPct val="114000"/>
              </a:lnSpc>
              <a:spcBef>
                <a:spcPts val="800"/>
              </a:spcBef>
              <a:spcAft>
                <a:spcPts val="0"/>
              </a:spcAft>
              <a:buSzPct val="85000"/>
              <a:buFont typeface="Wingdings" pitchFamily="2" charset="2"/>
              <a:buChar char="§"/>
              <a:defRPr/>
            </a:pPr>
            <a:r>
              <a:rPr lang="en-US" sz="2100" dirty="0" smtClean="0">
                <a:ea typeface="+mn-ea"/>
                <a:cs typeface="Helvetica" pitchFamily="34" charset="0"/>
              </a:rPr>
              <a:t>Mechanism of Injury</a:t>
            </a:r>
          </a:p>
          <a:p>
            <a:pPr marL="914400" lvl="1" indent="-457200" fontAlgn="auto">
              <a:lnSpc>
                <a:spcPct val="114000"/>
              </a:lnSpc>
              <a:spcBef>
                <a:spcPts val="800"/>
              </a:spcBef>
              <a:spcAft>
                <a:spcPts val="0"/>
              </a:spcAft>
              <a:buFont typeface="Arial"/>
              <a:buChar char="–"/>
              <a:defRPr/>
            </a:pPr>
            <a:r>
              <a:rPr lang="en-US" sz="2100" dirty="0" smtClean="0">
                <a:ea typeface="+mn-ea"/>
                <a:cs typeface="Helvetica" pitchFamily="34" charset="0"/>
              </a:rPr>
              <a:t>Compression of chest that impedes venous return to heart</a:t>
            </a:r>
          </a:p>
          <a:p>
            <a:pPr marL="457200" indent="-457200" fontAlgn="auto">
              <a:lnSpc>
                <a:spcPct val="114000"/>
              </a:lnSpc>
              <a:spcBef>
                <a:spcPts val="800"/>
              </a:spcBef>
              <a:spcAft>
                <a:spcPts val="0"/>
              </a:spcAft>
              <a:buSzPct val="85000"/>
              <a:buFont typeface="Wingdings" pitchFamily="2" charset="2"/>
              <a:buChar char="§"/>
              <a:defRPr/>
            </a:pPr>
            <a:r>
              <a:rPr lang="en-US" sz="2100" dirty="0" smtClean="0">
                <a:ea typeface="+mn-ea"/>
                <a:cs typeface="Helvetica" pitchFamily="34" charset="0"/>
              </a:rPr>
              <a:t>Signs and symptoms</a:t>
            </a:r>
          </a:p>
          <a:p>
            <a:pPr marL="914400" lvl="1" indent="-457200" fontAlgn="auto">
              <a:lnSpc>
                <a:spcPct val="114000"/>
              </a:lnSpc>
              <a:spcBef>
                <a:spcPts val="800"/>
              </a:spcBef>
              <a:spcAft>
                <a:spcPts val="0"/>
              </a:spcAft>
              <a:buFont typeface="Arial"/>
              <a:buChar char="–"/>
              <a:defRPr/>
            </a:pPr>
            <a:r>
              <a:rPr lang="en-US" sz="2100" dirty="0" smtClean="0">
                <a:ea typeface="+mn-ea"/>
                <a:cs typeface="Helvetica" pitchFamily="34" charset="0"/>
              </a:rPr>
              <a:t>HEENT: Facial edema or cyanosis, subconjunctival hemorrhages</a:t>
            </a:r>
          </a:p>
          <a:p>
            <a:pPr marL="914400" lvl="1" indent="-457200" fontAlgn="auto">
              <a:lnSpc>
                <a:spcPct val="114000"/>
              </a:lnSpc>
              <a:spcBef>
                <a:spcPts val="800"/>
              </a:spcBef>
              <a:spcAft>
                <a:spcPts val="0"/>
              </a:spcAft>
              <a:buFont typeface="Arial"/>
              <a:buChar char="–"/>
              <a:defRPr/>
            </a:pPr>
            <a:r>
              <a:rPr lang="en-US" sz="2100" dirty="0" smtClean="0">
                <a:ea typeface="+mn-ea"/>
                <a:cs typeface="Helvetica" pitchFamily="34" charset="0"/>
              </a:rPr>
              <a:t>Chest: Respiratory distress, chest wall ecchymosis</a:t>
            </a:r>
          </a:p>
          <a:p>
            <a:pPr marL="914400" lvl="1" indent="-457200" fontAlgn="auto">
              <a:lnSpc>
                <a:spcPct val="114000"/>
              </a:lnSpc>
              <a:spcBef>
                <a:spcPts val="800"/>
              </a:spcBef>
              <a:spcAft>
                <a:spcPts val="0"/>
              </a:spcAft>
              <a:buFont typeface="Arial"/>
              <a:buChar char="–"/>
              <a:defRPr/>
            </a:pPr>
            <a:r>
              <a:rPr lang="en-US" sz="2100" dirty="0" smtClean="0">
                <a:ea typeface="+mn-ea"/>
                <a:cs typeface="Helvetica" pitchFamily="34" charset="0"/>
              </a:rPr>
              <a:t>Skin: Petechiae of head, neck, and chest </a:t>
            </a:r>
          </a:p>
          <a:p>
            <a:pPr marL="457200" indent="-457200" fontAlgn="auto">
              <a:lnSpc>
                <a:spcPct val="114000"/>
              </a:lnSpc>
              <a:spcBef>
                <a:spcPts val="800"/>
              </a:spcBef>
              <a:spcAft>
                <a:spcPts val="0"/>
              </a:spcAft>
              <a:buSzPct val="85000"/>
              <a:buFont typeface="Wingdings" pitchFamily="2" charset="2"/>
              <a:buChar char="§"/>
              <a:defRPr/>
            </a:pPr>
            <a:r>
              <a:rPr lang="en-US" sz="2100" dirty="0" smtClean="0">
                <a:ea typeface="+mn-ea"/>
                <a:cs typeface="Helvetica" pitchFamily="34" charset="0"/>
              </a:rPr>
              <a:t>Treatment</a:t>
            </a:r>
          </a:p>
          <a:p>
            <a:pPr marL="914400" lvl="1" indent="-457200" fontAlgn="auto">
              <a:lnSpc>
                <a:spcPct val="114000"/>
              </a:lnSpc>
              <a:spcBef>
                <a:spcPts val="800"/>
              </a:spcBef>
              <a:spcAft>
                <a:spcPts val="0"/>
              </a:spcAft>
              <a:buFont typeface="Arial"/>
              <a:buChar char="–"/>
              <a:defRPr/>
            </a:pPr>
            <a:r>
              <a:rPr lang="en-US" sz="2100" dirty="0" smtClean="0">
                <a:ea typeface="+mn-ea"/>
                <a:cs typeface="Helvetica" pitchFamily="34" charset="0"/>
              </a:rPr>
              <a:t>Rapid extrication - </a:t>
            </a:r>
            <a:r>
              <a:rPr lang="en-US" sz="2100" b="1" i="1" dirty="0" smtClean="0">
                <a:ea typeface="+mn-ea"/>
                <a:cs typeface="Helvetica" pitchFamily="34" charset="0"/>
              </a:rPr>
              <a:t>The most important survival factor!</a:t>
            </a:r>
          </a:p>
          <a:p>
            <a:pPr marL="914400" lvl="1" indent="-457200" fontAlgn="auto">
              <a:lnSpc>
                <a:spcPct val="114000"/>
              </a:lnSpc>
              <a:spcBef>
                <a:spcPts val="800"/>
              </a:spcBef>
              <a:spcAft>
                <a:spcPts val="0"/>
              </a:spcAft>
              <a:buFont typeface="Arial"/>
              <a:buChar char="–"/>
              <a:defRPr/>
            </a:pPr>
            <a:r>
              <a:rPr lang="en-US" sz="2100" dirty="0" smtClean="0">
                <a:ea typeface="+mn-ea"/>
                <a:cs typeface="Helvetica" pitchFamily="34" charset="0"/>
              </a:rPr>
              <a:t>Evaluate for other life-threatening injuries</a:t>
            </a:r>
          </a:p>
          <a:p>
            <a:pPr marL="914400" lvl="1" indent="-457200" fontAlgn="auto">
              <a:lnSpc>
                <a:spcPct val="114000"/>
              </a:lnSpc>
              <a:spcBef>
                <a:spcPts val="800"/>
              </a:spcBef>
              <a:spcAft>
                <a:spcPts val="0"/>
              </a:spcAft>
              <a:buFont typeface="Arial"/>
              <a:buChar char="–"/>
              <a:defRPr/>
            </a:pPr>
            <a:r>
              <a:rPr lang="en-US" sz="2100" dirty="0" smtClean="0">
                <a:ea typeface="+mn-ea"/>
                <a:cs typeface="Helvetica" pitchFamily="34" charset="0"/>
              </a:rPr>
              <a:t>Supportive care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274638"/>
            <a:ext cx="5675151" cy="1143000"/>
          </a:xfrm>
        </p:spPr>
        <p:txBody>
          <a:bodyPr rtlCol="0">
            <a:normAutofit/>
          </a:bodyPr>
          <a:lstStyle/>
          <a:p>
            <a:pPr algn="ctr" fontAlgn="auto">
              <a:spcAft>
                <a:spcPts val="0"/>
              </a:spcAft>
              <a:defRPr/>
            </a:pPr>
            <a:r>
              <a:rPr lang="en-US" sz="2800" dirty="0" smtClean="0">
                <a:solidFill>
                  <a:schemeClr val="accent6">
                    <a:lumMod val="50000"/>
                  </a:schemeClr>
                </a:solidFill>
                <a:ea typeface="+mj-ea"/>
                <a:cs typeface="Helvetica" pitchFamily="34" charset="0"/>
              </a:rPr>
              <a:t>Clinical Decision Making</a:t>
            </a:r>
            <a:br>
              <a:rPr lang="en-US" sz="2800" dirty="0" smtClean="0">
                <a:solidFill>
                  <a:schemeClr val="accent6">
                    <a:lumMod val="50000"/>
                  </a:schemeClr>
                </a:solidFill>
                <a:ea typeface="+mj-ea"/>
                <a:cs typeface="Helvetica" pitchFamily="34" charset="0"/>
              </a:rPr>
            </a:br>
            <a:r>
              <a:rPr lang="en-US" sz="2800" dirty="0" smtClean="0">
                <a:ea typeface="+mj-ea"/>
                <a:cs typeface="Helvetica" pitchFamily="34" charset="0"/>
              </a:rPr>
              <a:t>Traumatic Amputation </a:t>
            </a:r>
          </a:p>
        </p:txBody>
      </p:sp>
      <p:sp>
        <p:nvSpPr>
          <p:cNvPr id="3" name="Content Placeholder 2"/>
          <p:cNvSpPr>
            <a:spLocks noGrp="1"/>
          </p:cNvSpPr>
          <p:nvPr>
            <p:ph idx="1"/>
          </p:nvPr>
        </p:nvSpPr>
        <p:spPr>
          <a:xfrm>
            <a:off x="457200" y="1600200"/>
            <a:ext cx="5121275" cy="4941888"/>
          </a:xfrm>
        </p:spPr>
        <p:txBody>
          <a:bodyPr rtlCol="0">
            <a:noAutofit/>
          </a:bodyPr>
          <a:lstStyle/>
          <a:p>
            <a:pPr marL="457200" indent="-457200" fontAlgn="auto">
              <a:lnSpc>
                <a:spcPct val="114000"/>
              </a:lnSpc>
              <a:spcBef>
                <a:spcPts val="1000"/>
              </a:spcBef>
              <a:spcAft>
                <a:spcPts val="0"/>
              </a:spcAft>
              <a:buSzPct val="85000"/>
              <a:buFont typeface="Wingdings" pitchFamily="2" charset="2"/>
              <a:buChar char="§"/>
              <a:defRPr/>
            </a:pPr>
            <a:r>
              <a:rPr lang="en-US" sz="2400" dirty="0" smtClean="0">
                <a:ea typeface="+mn-ea"/>
                <a:cs typeface="Helvetica" pitchFamily="34" charset="0"/>
              </a:rPr>
              <a:t>Control hemorrhage</a:t>
            </a:r>
          </a:p>
          <a:p>
            <a:pPr marL="457200" indent="-457200" fontAlgn="auto">
              <a:lnSpc>
                <a:spcPct val="114000"/>
              </a:lnSpc>
              <a:spcBef>
                <a:spcPts val="1000"/>
              </a:spcBef>
              <a:spcAft>
                <a:spcPts val="0"/>
              </a:spcAft>
              <a:buSzPct val="85000"/>
              <a:buFont typeface="Wingdings" pitchFamily="2" charset="2"/>
              <a:buChar char="§"/>
              <a:defRPr/>
            </a:pPr>
            <a:r>
              <a:rPr lang="en-US" sz="2400" dirty="0" smtClean="0">
                <a:ea typeface="+mn-ea"/>
                <a:cs typeface="Helvetica" pitchFamily="34" charset="0"/>
              </a:rPr>
              <a:t>Tourniquet should be first line treatment for life threatening extremity hemorrhage </a:t>
            </a:r>
          </a:p>
        </p:txBody>
      </p:sp>
      <p:sp>
        <p:nvSpPr>
          <p:cNvPr id="28676" name="TextBox 4"/>
          <p:cNvSpPr txBox="1">
            <a:spLocks noChangeArrowheads="1"/>
          </p:cNvSpPr>
          <p:nvPr/>
        </p:nvSpPr>
        <p:spPr bwMode="auto">
          <a:xfrm>
            <a:off x="6324068" y="5920906"/>
            <a:ext cx="2381250" cy="261937"/>
          </a:xfrm>
          <a:prstGeom prst="rect">
            <a:avLst/>
          </a:prstGeom>
          <a:noFill/>
          <a:ln w="9525">
            <a:noFill/>
            <a:miter lim="800000"/>
            <a:headEnd/>
            <a:tailEnd/>
          </a:ln>
        </p:spPr>
        <p:txBody>
          <a:bodyPr>
            <a:spAutoFit/>
          </a:bodyPr>
          <a:lstStyle/>
          <a:p>
            <a:r>
              <a:rPr lang="en-US" sz="1100" b="1" dirty="0" smtClean="0">
                <a:latin typeface="Calibri" pitchFamily="34" charset="0"/>
              </a:rPr>
              <a:t>Richard Schwartz</a:t>
            </a:r>
            <a:endParaRPr lang="en-US" sz="1100" b="1" dirty="0">
              <a:latin typeface="Calibri" pitchFamily="34" charset="0"/>
            </a:endParaRPr>
          </a:p>
        </p:txBody>
      </p:sp>
      <p:pic>
        <p:nvPicPr>
          <p:cNvPr id="2" name="Picture 1" descr="tourniquet photo cop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32351" y="146361"/>
            <a:ext cx="2912223" cy="577454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ea typeface="+mj-ea"/>
                <a:cs typeface="Helvetica" pitchFamily="34" charset="0"/>
              </a:rPr>
              <a:t>Clinical Decision Making</a:t>
            </a:r>
            <a:r>
              <a:rPr lang="en-US" sz="2800" dirty="0" smtClean="0">
                <a:ea typeface="+mj-ea"/>
                <a:cs typeface="Helvetica" pitchFamily="34" charset="0"/>
              </a:rPr>
              <a:t/>
            </a:r>
            <a:br>
              <a:rPr lang="en-US" sz="2800" dirty="0" smtClean="0">
                <a:ea typeface="+mj-ea"/>
                <a:cs typeface="Helvetica" pitchFamily="34" charset="0"/>
              </a:rPr>
            </a:br>
            <a:r>
              <a:rPr lang="en-US" sz="2800" dirty="0" smtClean="0">
                <a:ea typeface="+mj-ea"/>
                <a:cs typeface="Helvetica" pitchFamily="34" charset="0"/>
              </a:rPr>
              <a:t>Crush Injury and Crush Syndrome</a:t>
            </a:r>
          </a:p>
        </p:txBody>
      </p:sp>
      <p:sp>
        <p:nvSpPr>
          <p:cNvPr id="3" name="Content Placeholder 2"/>
          <p:cNvSpPr>
            <a:spLocks noGrp="1"/>
          </p:cNvSpPr>
          <p:nvPr>
            <p:ph idx="1"/>
          </p:nvPr>
        </p:nvSpPr>
        <p:spPr/>
        <p:txBody>
          <a:bodyPr rtlCol="0">
            <a:noAutofit/>
          </a:bodyPr>
          <a:lstStyle/>
          <a:p>
            <a:pPr marL="457200" indent="-457200" fontAlgn="auto">
              <a:lnSpc>
                <a:spcPct val="114000"/>
              </a:lnSpc>
              <a:spcBef>
                <a:spcPts val="1200"/>
              </a:spcBef>
              <a:spcAft>
                <a:spcPts val="0"/>
              </a:spcAft>
              <a:buSzPct val="85000"/>
              <a:buFont typeface="Wingdings" pitchFamily="2" charset="2"/>
              <a:buChar char="§"/>
              <a:defRPr/>
            </a:pPr>
            <a:r>
              <a:rPr lang="en-US" sz="2400" b="1" dirty="0" smtClean="0">
                <a:ea typeface="+mn-ea"/>
                <a:cs typeface="Helvetica" pitchFamily="34" charset="0"/>
              </a:rPr>
              <a:t>Crush injury </a:t>
            </a:r>
            <a:r>
              <a:rPr lang="en-US" sz="2400" dirty="0" smtClean="0">
                <a:ea typeface="+mn-ea"/>
                <a:cs typeface="Helvetica" pitchFamily="34" charset="0"/>
              </a:rPr>
              <a:t>- Compression of large mass of skeletal muscle</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Ongoing compression - Tissue ischemia and rhabdomyolysis, with toxins released from cellular breakdown</a:t>
            </a:r>
          </a:p>
          <a:p>
            <a:pPr marL="457200" indent="-457200" fontAlgn="auto">
              <a:lnSpc>
                <a:spcPct val="114000"/>
              </a:lnSpc>
              <a:spcBef>
                <a:spcPts val="1200"/>
              </a:spcBef>
              <a:spcAft>
                <a:spcPts val="0"/>
              </a:spcAft>
              <a:buSzPct val="85000"/>
              <a:buFont typeface="Wingdings" pitchFamily="2" charset="2"/>
              <a:buChar char="§"/>
              <a:defRPr/>
            </a:pPr>
            <a:r>
              <a:rPr lang="en-US" sz="2400" b="1" dirty="0" smtClean="0">
                <a:ea typeface="+mn-ea"/>
                <a:cs typeface="Helvetica" pitchFamily="34" charset="0"/>
              </a:rPr>
              <a:t>Crush syndrome </a:t>
            </a:r>
            <a:r>
              <a:rPr lang="en-US" sz="2400" dirty="0" smtClean="0">
                <a:ea typeface="+mn-ea"/>
                <a:cs typeface="Helvetica" pitchFamily="34" charset="0"/>
              </a:rPr>
              <a:t>- Systemic complication of rhabdomyolysis and ischemic reperfusion injury</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Life threatening - Hyperkalemia, hypovolemia, etc, leading to cardiac dysrhythmias and profound shock</a:t>
            </a:r>
          </a:p>
          <a:p>
            <a:pPr marL="1371600" lvl="2" indent="-457200" fontAlgn="auto">
              <a:spcBef>
                <a:spcPts val="1000"/>
              </a:spcBef>
              <a:spcAft>
                <a:spcPts val="0"/>
              </a:spcAft>
              <a:buFont typeface="Wingdings" pitchFamily="2" charset="2"/>
              <a:buChar char="§"/>
              <a:defRPr/>
            </a:pPr>
            <a:endParaRPr lang="en-US" sz="1700" dirty="0" smtClean="0">
              <a:ea typeface="+mn-ea"/>
              <a:cs typeface="Helvetica" pitchFamily="34" charset="0"/>
            </a:endParaRPr>
          </a:p>
          <a:p>
            <a:pPr fontAlgn="auto">
              <a:spcBef>
                <a:spcPts val="1000"/>
              </a:spcBef>
              <a:spcAft>
                <a:spcPts val="0"/>
              </a:spcAft>
              <a:buFont typeface="Arial"/>
              <a:buChar char="•"/>
              <a:defRPr/>
            </a:pPr>
            <a:endParaRPr lang="en-US" sz="2100" dirty="0" smtClean="0">
              <a:ea typeface="+mn-ea"/>
              <a:cs typeface="Helvetic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ea typeface="+mj-ea"/>
                <a:cs typeface="Helvetica" pitchFamily="34" charset="0"/>
              </a:rPr>
              <a:t>Clinical Decision Making</a:t>
            </a:r>
            <a:r>
              <a:rPr lang="en-US" sz="2800" dirty="0" smtClean="0">
                <a:ea typeface="+mj-ea"/>
                <a:cs typeface="Helvetica" pitchFamily="34" charset="0"/>
              </a:rPr>
              <a:t/>
            </a:r>
            <a:br>
              <a:rPr lang="en-US" sz="2800" dirty="0" smtClean="0">
                <a:ea typeface="+mj-ea"/>
                <a:cs typeface="Helvetica" pitchFamily="34" charset="0"/>
              </a:rPr>
            </a:br>
            <a:r>
              <a:rPr lang="en-US" sz="2800" dirty="0" smtClean="0">
                <a:ea typeface="+mj-ea"/>
                <a:cs typeface="Helvetica" pitchFamily="34" charset="0"/>
              </a:rPr>
              <a:t>Compartment Syndrome</a:t>
            </a:r>
          </a:p>
        </p:txBody>
      </p:sp>
      <p:sp>
        <p:nvSpPr>
          <p:cNvPr id="5" name="Content Placeholder 4"/>
          <p:cNvSpPr>
            <a:spLocks noGrp="1"/>
          </p:cNvSpPr>
          <p:nvPr>
            <p:ph idx="1"/>
          </p:nvPr>
        </p:nvSpPr>
        <p:spPr>
          <a:xfrm>
            <a:off x="282242" y="1600200"/>
            <a:ext cx="8686800" cy="4525963"/>
          </a:xfrm>
        </p:spPr>
        <p:txBody>
          <a:bodyPr rtlCol="0">
            <a:normAutofit/>
          </a:bodyPr>
          <a:lstStyle/>
          <a:p>
            <a:pPr marL="457200" indent="-457200" fontAlgn="auto">
              <a:lnSpc>
                <a:spcPct val="114000"/>
              </a:lnSpc>
              <a:spcBef>
                <a:spcPts val="1600"/>
              </a:spcBef>
              <a:spcAft>
                <a:spcPts val="0"/>
              </a:spcAft>
              <a:buSzPct val="85000"/>
              <a:buFont typeface="Wingdings" pitchFamily="2" charset="2"/>
              <a:buChar char="§"/>
              <a:defRPr/>
            </a:pPr>
            <a:r>
              <a:rPr lang="en-US" sz="2400" dirty="0" smtClean="0">
                <a:ea typeface="+mn-ea"/>
                <a:cs typeface="Helvetica" pitchFamily="34" charset="0"/>
              </a:rPr>
              <a:t>Compartment syndrome is complication of crush injury</a:t>
            </a:r>
          </a:p>
          <a:p>
            <a:pPr marL="457200" indent="-457200" fontAlgn="auto">
              <a:lnSpc>
                <a:spcPct val="114000"/>
              </a:lnSpc>
              <a:spcBef>
                <a:spcPts val="1600"/>
              </a:spcBef>
              <a:spcAft>
                <a:spcPts val="0"/>
              </a:spcAft>
              <a:buSzPct val="85000"/>
              <a:buFont typeface="Wingdings" pitchFamily="2" charset="2"/>
              <a:buChar char="§"/>
              <a:defRPr/>
            </a:pPr>
            <a:r>
              <a:rPr lang="en-US" sz="2400" dirty="0" smtClean="0">
                <a:ea typeface="+mn-ea"/>
                <a:cs typeface="Helvetica" pitchFamily="34" charset="0"/>
              </a:rPr>
              <a:t>Signs include </a:t>
            </a:r>
            <a:r>
              <a:rPr lang="en-US" sz="2400" i="1" dirty="0" smtClean="0">
                <a:ea typeface="+mn-ea"/>
                <a:cs typeface="Helvetica" pitchFamily="34" charset="0"/>
              </a:rPr>
              <a:t>severe</a:t>
            </a:r>
            <a:r>
              <a:rPr lang="en-US" sz="2400" dirty="0" smtClean="0">
                <a:ea typeface="+mn-ea"/>
                <a:cs typeface="Helvetica" pitchFamily="34" charset="0"/>
              </a:rPr>
              <a:t> pain, erythema, blistering, swelling, and diminished pulses  </a:t>
            </a:r>
          </a:p>
          <a:p>
            <a:pPr marL="457200" indent="-457200" fontAlgn="auto">
              <a:lnSpc>
                <a:spcPct val="114000"/>
              </a:lnSpc>
              <a:spcBef>
                <a:spcPts val="1600"/>
              </a:spcBef>
              <a:spcAft>
                <a:spcPts val="0"/>
              </a:spcAft>
              <a:buSzPct val="85000"/>
              <a:buFont typeface="Wingdings" pitchFamily="2" charset="2"/>
              <a:buChar char="§"/>
              <a:defRPr/>
            </a:pPr>
            <a:r>
              <a:rPr lang="en-US" sz="2400" dirty="0" smtClean="0">
                <a:ea typeface="+mn-ea"/>
                <a:cs typeface="Helvetica" pitchFamily="34" charset="0"/>
              </a:rPr>
              <a:t>Treatment</a:t>
            </a:r>
          </a:p>
          <a:p>
            <a:pPr marL="914400" lvl="1" indent="-457200" fontAlgn="auto">
              <a:lnSpc>
                <a:spcPct val="114000"/>
              </a:lnSpc>
              <a:spcBef>
                <a:spcPts val="1200"/>
              </a:spcBef>
              <a:spcAft>
                <a:spcPts val="0"/>
              </a:spcAft>
              <a:buSzPct val="85000"/>
              <a:buFont typeface="Calibri" pitchFamily="34" charset="0"/>
              <a:buChar char="‒"/>
              <a:defRPr/>
            </a:pPr>
            <a:r>
              <a:rPr lang="en-US" sz="2400" dirty="0" err="1" smtClean="0">
                <a:ea typeface="+mn-ea"/>
                <a:cs typeface="Helvetica" pitchFamily="34" charset="0"/>
              </a:rPr>
              <a:t>Fasciotomies</a:t>
            </a:r>
            <a:r>
              <a:rPr lang="en-US" sz="2400" dirty="0" smtClean="0">
                <a:ea typeface="+mn-ea"/>
                <a:cs typeface="Helvetica" pitchFamily="34" charset="0"/>
              </a:rPr>
              <a:t>, controversial in the field setting</a:t>
            </a:r>
          </a:p>
          <a:p>
            <a:pPr marL="1314450" lvl="2" indent="-457200" fontAlgn="auto">
              <a:lnSpc>
                <a:spcPct val="114000"/>
              </a:lnSpc>
              <a:spcBef>
                <a:spcPts val="1200"/>
              </a:spcBef>
              <a:spcAft>
                <a:spcPts val="0"/>
              </a:spcAft>
              <a:buSzPct val="85000"/>
              <a:buFont typeface="Calibri" pitchFamily="34" charset="0"/>
              <a:buChar char="‒"/>
              <a:defRPr/>
            </a:pPr>
            <a:r>
              <a:rPr lang="en-US" dirty="0" smtClean="0">
                <a:ea typeface="+mn-ea"/>
                <a:cs typeface="Helvetica" pitchFamily="34" charset="0"/>
              </a:rPr>
              <a:t>Transport to a facility that is capable of providing this care</a:t>
            </a:r>
          </a:p>
        </p:txBody>
      </p:sp>
      <p:graphicFrame>
        <p:nvGraphicFramePr>
          <p:cNvPr id="6" name="Content Placeholder 3"/>
          <p:cNvGraphicFramePr>
            <a:graphicFrameLocks/>
          </p:cNvGraphicFramePr>
          <p:nvPr>
            <p:extLst>
              <p:ext uri="{D42A27DB-BD31-4B8C-83A1-F6EECF244321}">
                <p14:modId xmlns:p14="http://schemas.microsoft.com/office/powerpoint/2010/main" val="1249791588"/>
              </p:ext>
            </p:extLst>
          </p:nvPr>
        </p:nvGraphicFramePr>
        <p:xfrm>
          <a:off x="3815269" y="2695919"/>
          <a:ext cx="4903064" cy="1434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ea typeface="+mj-ea"/>
                <a:cs typeface="Helvetica" pitchFamily="34" charset="0"/>
              </a:rPr>
              <a:t>Clinical Decision Making</a:t>
            </a:r>
            <a:r>
              <a:rPr lang="en-US" sz="2800" dirty="0" smtClean="0">
                <a:ea typeface="+mj-ea"/>
                <a:cs typeface="Helvetica" pitchFamily="34" charset="0"/>
              </a:rPr>
              <a:t/>
            </a:r>
            <a:br>
              <a:rPr lang="en-US" sz="2800" dirty="0" smtClean="0">
                <a:ea typeface="+mj-ea"/>
                <a:cs typeface="Helvetica" pitchFamily="34" charset="0"/>
              </a:rPr>
            </a:br>
            <a:r>
              <a:rPr lang="en-US" sz="2800" dirty="0" smtClean="0">
                <a:ea typeface="+mj-ea"/>
                <a:cs typeface="Helvetica" pitchFamily="34" charset="0"/>
              </a:rPr>
              <a:t>Gastrointestinal Blast Injury (“Blast Belly”) </a:t>
            </a:r>
          </a:p>
        </p:txBody>
      </p:sp>
      <p:sp>
        <p:nvSpPr>
          <p:cNvPr id="5" name="Content Placeholder 4"/>
          <p:cNvSpPr>
            <a:spLocks noGrp="1"/>
          </p:cNvSpPr>
          <p:nvPr>
            <p:ph idx="1"/>
          </p:nvPr>
        </p:nvSpPr>
        <p:spPr>
          <a:xfrm>
            <a:off x="457200" y="1600200"/>
            <a:ext cx="8229600" cy="5067300"/>
          </a:xfrm>
        </p:spPr>
        <p:txBody>
          <a:bodyPr rtlCol="0">
            <a:normAutofit/>
          </a:bodyPr>
          <a:lstStyle/>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Intestinal (usually colon) injury from stretching and ischemia resulting in bowel wall weakening, leading over time to bowel rupture </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Intra-abdominal trauma to liver, spleen, etc, from blunt or penetrating associated trauma following explosion</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Signs and symptoms</a:t>
            </a:r>
          </a:p>
          <a:p>
            <a:pPr marL="914400" lvl="1" indent="-457200" fontAlgn="auto">
              <a:lnSpc>
                <a:spcPct val="134000"/>
              </a:lnSpc>
              <a:spcBef>
                <a:spcPts val="500"/>
              </a:spcBef>
              <a:spcAft>
                <a:spcPts val="0"/>
              </a:spcAft>
              <a:buSzPct val="85000"/>
              <a:buFont typeface="Arial"/>
              <a:buChar char="–"/>
              <a:defRPr/>
            </a:pPr>
            <a:r>
              <a:rPr lang="en-US" sz="2400" dirty="0" smtClean="0">
                <a:ea typeface="+mn-ea"/>
                <a:cs typeface="Helvetica" pitchFamily="34" charset="0"/>
              </a:rPr>
              <a:t>Nausea and vomiting, Abdominal pain, Diarrhea</a:t>
            </a:r>
          </a:p>
          <a:p>
            <a:pPr lvl="1" fontAlgn="auto">
              <a:lnSpc>
                <a:spcPct val="134000"/>
              </a:lnSpc>
              <a:spcBef>
                <a:spcPts val="900"/>
              </a:spcBef>
              <a:spcAft>
                <a:spcPts val="0"/>
              </a:spcAft>
              <a:buFont typeface="Arial" charset="0"/>
              <a:buNone/>
              <a:defRPr/>
            </a:pPr>
            <a:endParaRPr lang="en-US" sz="2100" dirty="0" smtClean="0">
              <a:ea typeface="+mn-ea"/>
              <a:cs typeface="Helvetica" pitchFamily="34" charset="0"/>
            </a:endParaRPr>
          </a:p>
          <a:p>
            <a:pPr fontAlgn="auto">
              <a:spcBef>
                <a:spcPts val="900"/>
              </a:spcBef>
              <a:spcAft>
                <a:spcPts val="0"/>
              </a:spcAft>
              <a:buFont typeface="Arial"/>
              <a:buChar char="•"/>
              <a:defRPr/>
            </a:pPr>
            <a:endParaRPr lang="en-US" sz="2100" dirty="0" smtClean="0">
              <a:ea typeface="+mn-ea"/>
              <a:cs typeface="Helvetica" pitchFamily="34" charset="0"/>
            </a:endParaRPr>
          </a:p>
          <a:p>
            <a:pPr fontAlgn="auto">
              <a:spcAft>
                <a:spcPts val="0"/>
              </a:spcAft>
              <a:buFont typeface="Arial"/>
              <a:buChar char="•"/>
              <a:defRPr/>
            </a:pPr>
            <a:endParaRPr lang="en-US" sz="2100" dirty="0" smtClean="0">
              <a:ea typeface="+mn-ea"/>
              <a:cs typeface="Helvetica" pitchFamily="34" charset="0"/>
            </a:endParaRPr>
          </a:p>
          <a:p>
            <a:pPr fontAlgn="auto">
              <a:spcAft>
                <a:spcPts val="0"/>
              </a:spcAft>
              <a:buFont typeface="Arial"/>
              <a:buChar char="•"/>
              <a:defRPr/>
            </a:pPr>
            <a:endParaRPr lang="en-US" sz="2100" dirty="0" smtClean="0">
              <a:ea typeface="+mn-ea"/>
              <a:cs typeface="Helvetic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ea typeface="+mj-ea"/>
                <a:cs typeface="Helvetica" pitchFamily="34" charset="0"/>
              </a:rPr>
              <a:t>Clinical Decision Making</a:t>
            </a:r>
            <a:r>
              <a:rPr lang="en-US" sz="2800" dirty="0" smtClean="0">
                <a:ea typeface="+mj-ea"/>
                <a:cs typeface="Helvetica" pitchFamily="34" charset="0"/>
              </a:rPr>
              <a:t/>
            </a:r>
            <a:br>
              <a:rPr lang="en-US" sz="2800" dirty="0" smtClean="0">
                <a:ea typeface="+mj-ea"/>
                <a:cs typeface="Helvetica" pitchFamily="34" charset="0"/>
              </a:rPr>
            </a:br>
            <a:r>
              <a:rPr lang="en-US" sz="2800" dirty="0" smtClean="0">
                <a:ea typeface="+mj-ea"/>
                <a:cs typeface="Helvetica" pitchFamily="34" charset="0"/>
              </a:rPr>
              <a:t>Auditory Blast Injury </a:t>
            </a:r>
            <a:r>
              <a:rPr lang="en-US" sz="2800" dirty="0" smtClean="0">
                <a:ea typeface="Helvetica" pitchFamily="34" charset="0"/>
                <a:cs typeface="Helvetica" pitchFamily="34" charset="0"/>
              </a:rPr>
              <a:t>(“Blast Ear”)</a:t>
            </a:r>
            <a:r>
              <a:rPr lang="en-US" sz="2800" dirty="0" smtClean="0">
                <a:ea typeface="+mj-ea"/>
                <a:cs typeface="Helvetica" pitchFamily="34" charset="0"/>
              </a:rPr>
              <a:t> </a:t>
            </a:r>
          </a:p>
        </p:txBody>
      </p:sp>
      <p:sp>
        <p:nvSpPr>
          <p:cNvPr id="5" name="Content Placeholder 4"/>
          <p:cNvSpPr>
            <a:spLocks noGrp="1"/>
          </p:cNvSpPr>
          <p:nvPr>
            <p:ph idx="1"/>
          </p:nvPr>
        </p:nvSpPr>
        <p:spPr>
          <a:xfrm>
            <a:off x="364603" y="1600200"/>
            <a:ext cx="6030913" cy="4394200"/>
          </a:xfrm>
        </p:spPr>
        <p:txBody>
          <a:bodyPr rtlCol="0">
            <a:normAutofit/>
          </a:bodyPr>
          <a:lstStyle/>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Blast-related damage to inner ear </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Acute hearing loss</a:t>
            </a:r>
          </a:p>
          <a:p>
            <a:pPr lvl="1" fontAlgn="auto">
              <a:lnSpc>
                <a:spcPct val="114000"/>
              </a:lnSpc>
              <a:spcBef>
                <a:spcPts val="1200"/>
              </a:spcBef>
              <a:spcAft>
                <a:spcPts val="0"/>
              </a:spcAft>
              <a:buSzPct val="85000"/>
              <a:buFont typeface="Arial" pitchFamily="34" charset="0"/>
              <a:buChar char="–"/>
              <a:defRPr/>
            </a:pPr>
            <a:r>
              <a:rPr lang="en-US" sz="2400" dirty="0" smtClean="0">
                <a:ea typeface="+mn-ea"/>
                <a:cs typeface="Helvetica" pitchFamily="34" charset="0"/>
              </a:rPr>
              <a:t>May be unable to hear verbal instructions (complicates triage)</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Ear pain, vertigo, tinnitus</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Avoid irrigation and consider antibiotics</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May be associated with other blast injuries</a:t>
            </a:r>
            <a:endParaRPr lang="en-US" sz="2100" dirty="0" smtClean="0">
              <a:ea typeface="+mn-ea"/>
              <a:cs typeface="Helvetica" pitchFamily="34" charset="0"/>
            </a:endParaRPr>
          </a:p>
        </p:txBody>
      </p:sp>
      <p:pic>
        <p:nvPicPr>
          <p:cNvPr id="4" name="Picture 3" descr="801-467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4488" y="1417638"/>
            <a:ext cx="2655887" cy="2647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ea typeface="+mj-ea"/>
                <a:cs typeface="Helvetica" pitchFamily="34" charset="0"/>
              </a:rPr>
              <a:t>Clinical Decision Making</a:t>
            </a:r>
            <a:r>
              <a:rPr lang="en-US" sz="2800" dirty="0" smtClean="0">
                <a:ea typeface="+mj-ea"/>
                <a:cs typeface="Helvetica" pitchFamily="34" charset="0"/>
              </a:rPr>
              <a:t/>
            </a:r>
            <a:br>
              <a:rPr lang="en-US" sz="2800" dirty="0" smtClean="0">
                <a:ea typeface="+mj-ea"/>
                <a:cs typeface="Helvetica" pitchFamily="34" charset="0"/>
              </a:rPr>
            </a:br>
            <a:r>
              <a:rPr lang="en-US" sz="2800" dirty="0" smtClean="0">
                <a:ea typeface="+mj-ea"/>
                <a:cs typeface="Helvetica" pitchFamily="34" charset="0"/>
              </a:rPr>
              <a:t>Ocular Blast Injury </a:t>
            </a:r>
            <a:r>
              <a:rPr lang="en-US" sz="2800" dirty="0" smtClean="0">
                <a:ea typeface="Helvetica" pitchFamily="34" charset="0"/>
                <a:cs typeface="Helvetica" pitchFamily="34" charset="0"/>
              </a:rPr>
              <a:t>(“Blast Eye”)</a:t>
            </a:r>
            <a:r>
              <a:rPr lang="en-US" sz="2800" dirty="0" smtClean="0">
                <a:ea typeface="+mj-ea"/>
                <a:cs typeface="Helvetica" pitchFamily="34" charset="0"/>
              </a:rPr>
              <a:t> </a:t>
            </a:r>
          </a:p>
        </p:txBody>
      </p:sp>
      <p:sp>
        <p:nvSpPr>
          <p:cNvPr id="5" name="Content Placeholder 4"/>
          <p:cNvSpPr>
            <a:spLocks noGrp="1"/>
          </p:cNvSpPr>
          <p:nvPr>
            <p:ph idx="1"/>
          </p:nvPr>
        </p:nvSpPr>
        <p:spPr>
          <a:xfrm>
            <a:off x="457200" y="1600200"/>
            <a:ext cx="4713876" cy="5067300"/>
          </a:xfrm>
        </p:spPr>
        <p:txBody>
          <a:bodyPr rtlCol="0">
            <a:normAutofit/>
          </a:bodyPr>
          <a:lstStyle/>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rPr>
              <a:t>Vulnerable </a:t>
            </a:r>
            <a:r>
              <a:rPr lang="en-US" sz="2400" dirty="0">
                <a:ea typeface="+mn-ea"/>
              </a:rPr>
              <a:t>to secondary and </a:t>
            </a:r>
            <a:r>
              <a:rPr lang="en-US" sz="2400" dirty="0" smtClean="0">
                <a:ea typeface="+mn-ea"/>
              </a:rPr>
              <a:t>tertiary blast injuries</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rPr>
              <a:t>Symptoms –  </a:t>
            </a:r>
            <a:r>
              <a:rPr lang="en-US" sz="2400" dirty="0">
                <a:ea typeface="+mn-ea"/>
              </a:rPr>
              <a:t>foreign body </a:t>
            </a:r>
            <a:r>
              <a:rPr lang="en-US" sz="2400" dirty="0" smtClean="0">
                <a:ea typeface="+mn-ea"/>
              </a:rPr>
              <a:t>sensation, pain and  visual loss</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rPr>
              <a:t>Injuries – may be serious, globe rupture, penetrating FB</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rPr>
              <a:t>Referral to ophthalmologist</a:t>
            </a:r>
            <a:endParaRPr lang="en-US" sz="2400" dirty="0">
              <a:ea typeface="+mn-ea"/>
            </a:endParaRPr>
          </a:p>
          <a:p>
            <a:pPr marL="457200" lvl="1" indent="0" fontAlgn="auto">
              <a:lnSpc>
                <a:spcPct val="134000"/>
              </a:lnSpc>
              <a:spcBef>
                <a:spcPts val="900"/>
              </a:spcBef>
              <a:spcAft>
                <a:spcPts val="0"/>
              </a:spcAft>
              <a:buFont typeface="Arial"/>
              <a:buNone/>
              <a:defRPr/>
            </a:pPr>
            <a:endParaRPr lang="en-US" sz="2100" dirty="0" smtClean="0">
              <a:ea typeface="+mn-ea"/>
            </a:endParaRPr>
          </a:p>
          <a:p>
            <a:pPr fontAlgn="auto">
              <a:spcBef>
                <a:spcPts val="900"/>
              </a:spcBef>
              <a:spcAft>
                <a:spcPts val="0"/>
              </a:spcAft>
              <a:buFont typeface="Arial"/>
              <a:buChar char="•"/>
              <a:defRPr/>
            </a:pPr>
            <a:endParaRPr lang="en-US" sz="2100" dirty="0" smtClean="0">
              <a:ea typeface="+mn-ea"/>
            </a:endParaRPr>
          </a:p>
          <a:p>
            <a:pPr fontAlgn="auto">
              <a:spcAft>
                <a:spcPts val="0"/>
              </a:spcAft>
              <a:buFont typeface="Arial"/>
              <a:buChar char="•"/>
              <a:defRPr/>
            </a:pPr>
            <a:endParaRPr lang="en-US" sz="2100" dirty="0" smtClean="0">
              <a:ea typeface="+mn-ea"/>
            </a:endParaRPr>
          </a:p>
          <a:p>
            <a:pPr fontAlgn="auto">
              <a:spcAft>
                <a:spcPts val="0"/>
              </a:spcAft>
              <a:buFont typeface="Arial"/>
              <a:buChar char="•"/>
              <a:defRPr/>
            </a:pPr>
            <a:endParaRPr lang="en-US" sz="2100" dirty="0">
              <a:ea typeface="+mn-ea"/>
            </a:endParaRPr>
          </a:p>
        </p:txBody>
      </p:sp>
      <p:pic>
        <p:nvPicPr>
          <p:cNvPr id="4" name="Picture 3" descr="hra10003f1scan.t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1076" y="1743075"/>
            <a:ext cx="3515710" cy="26541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rtlCol="0">
            <a:normAutofit/>
          </a:bodyPr>
          <a:lstStyle/>
          <a:p>
            <a:pPr fontAlgn="auto">
              <a:spcAft>
                <a:spcPts val="0"/>
              </a:spcAft>
              <a:defRPr/>
            </a:pPr>
            <a:r>
              <a:rPr lang="en-US" sz="2800" dirty="0" smtClean="0">
                <a:solidFill>
                  <a:schemeClr val="accent6">
                    <a:lumMod val="50000"/>
                  </a:schemeClr>
                </a:solidFill>
                <a:ea typeface="+mj-ea"/>
                <a:cs typeface="Helvetica" pitchFamily="34" charset="0"/>
              </a:rPr>
              <a:t>Clinical Decision Making</a:t>
            </a:r>
            <a:r>
              <a:rPr lang="en-US" sz="2800" dirty="0" smtClean="0">
                <a:ea typeface="+mj-ea"/>
                <a:cs typeface="Helvetica" pitchFamily="34" charset="0"/>
              </a:rPr>
              <a:t/>
            </a:r>
            <a:br>
              <a:rPr lang="en-US" sz="2800" dirty="0" smtClean="0">
                <a:ea typeface="+mj-ea"/>
                <a:cs typeface="Helvetica" pitchFamily="34" charset="0"/>
              </a:rPr>
            </a:br>
            <a:r>
              <a:rPr lang="en-US" sz="2800" dirty="0" smtClean="0">
                <a:ea typeface="+mj-ea"/>
                <a:cs typeface="Helvetica" pitchFamily="34" charset="0"/>
              </a:rPr>
              <a:t>Flash Burns</a:t>
            </a:r>
          </a:p>
        </p:txBody>
      </p:sp>
      <p:sp>
        <p:nvSpPr>
          <p:cNvPr id="5" name="Content Placeholder 4"/>
          <p:cNvSpPr>
            <a:spLocks noGrp="1"/>
          </p:cNvSpPr>
          <p:nvPr>
            <p:ph idx="1"/>
          </p:nvPr>
        </p:nvSpPr>
        <p:spPr>
          <a:xfrm>
            <a:off x="457200" y="1600200"/>
            <a:ext cx="8686800" cy="5067300"/>
          </a:xfrm>
        </p:spPr>
        <p:txBody>
          <a:bodyPr rtlCol="0">
            <a:normAutofit/>
          </a:bodyPr>
          <a:lstStyle/>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Short-lived intense heat of blast</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Wounds tend to be superficial</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Confined to exposed areas of body</a:t>
            </a:r>
          </a:p>
          <a:p>
            <a:pPr marL="914400" lvl="1" indent="-457200" fontAlgn="auto">
              <a:lnSpc>
                <a:spcPct val="114000"/>
              </a:lnSpc>
              <a:spcBef>
                <a:spcPts val="1200"/>
              </a:spcBef>
              <a:spcAft>
                <a:spcPts val="0"/>
              </a:spcAft>
              <a:buSzPct val="85000"/>
              <a:buFont typeface="Arial"/>
              <a:buChar char="–"/>
              <a:defRPr/>
            </a:pPr>
            <a:r>
              <a:rPr lang="en-US" sz="2400" dirty="0" smtClean="0">
                <a:ea typeface="+mn-ea"/>
                <a:cs typeface="Helvetica" pitchFamily="34" charset="0"/>
              </a:rPr>
              <a:t>Face and hands most common</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Managed as other burns are</a:t>
            </a:r>
          </a:p>
          <a:p>
            <a:pPr fontAlgn="auto">
              <a:spcAft>
                <a:spcPts val="0"/>
              </a:spcAft>
              <a:buFont typeface="Arial"/>
              <a:buChar char="•"/>
              <a:defRPr/>
            </a:pPr>
            <a:endParaRPr lang="en-US" sz="2100" dirty="0" smtClean="0">
              <a:ea typeface="+mn-ea"/>
              <a:cs typeface="Helvetica" pitchFamily="34" charset="0"/>
            </a:endParaRPr>
          </a:p>
        </p:txBody>
      </p:sp>
      <p:pic>
        <p:nvPicPr>
          <p:cNvPr id="4" name="Picture 3"/>
          <p:cNvPicPr>
            <a:picLocks noChangeAspect="1"/>
          </p:cNvPicPr>
          <p:nvPr/>
        </p:nvPicPr>
        <p:blipFill>
          <a:blip r:embed="rId3"/>
          <a:stretch>
            <a:fillRect/>
          </a:stretch>
        </p:blipFill>
        <p:spPr>
          <a:xfrm>
            <a:off x="5814222" y="3097744"/>
            <a:ext cx="2525712" cy="2152650"/>
          </a:xfrm>
          <a:prstGeom prst="rect">
            <a:avLst/>
          </a:prstGeom>
          <a:ln>
            <a:noFill/>
          </a:ln>
          <a:effectLst>
            <a:outerShdw blurRad="292100" dist="139700" dir="2700000" algn="tl" rotWithShape="0">
              <a:srgbClr val="333333">
                <a:alpha val="65000"/>
              </a:srgbClr>
            </a:outerShdw>
          </a:effectLst>
        </p:spPr>
      </p:pic>
      <p:sp>
        <p:nvSpPr>
          <p:cNvPr id="40964" name="TextBox 5"/>
          <p:cNvSpPr txBox="1">
            <a:spLocks noChangeArrowheads="1"/>
          </p:cNvSpPr>
          <p:nvPr/>
        </p:nvSpPr>
        <p:spPr bwMode="auto">
          <a:xfrm>
            <a:off x="5751158" y="2772742"/>
            <a:ext cx="4256088" cy="261938"/>
          </a:xfrm>
          <a:prstGeom prst="rect">
            <a:avLst/>
          </a:prstGeom>
          <a:noFill/>
          <a:ln w="9525">
            <a:noFill/>
            <a:miter lim="800000"/>
            <a:headEnd/>
            <a:tailEnd/>
          </a:ln>
        </p:spPr>
        <p:txBody>
          <a:bodyPr>
            <a:spAutoFit/>
          </a:bodyPr>
          <a:lstStyle/>
          <a:p>
            <a:r>
              <a:rPr lang="en-US" sz="1100" b="1" dirty="0">
                <a:latin typeface="Calibri" pitchFamily="34" charset="0"/>
              </a:rPr>
              <a:t>Lance </a:t>
            </a:r>
            <a:r>
              <a:rPr lang="en-US" sz="1100" b="1" dirty="0" err="1">
                <a:latin typeface="Calibri" pitchFamily="34" charset="0"/>
              </a:rPr>
              <a:t>Cpl</a:t>
            </a:r>
            <a:r>
              <a:rPr lang="en-US" sz="1100" b="1" dirty="0">
                <a:latin typeface="Calibri" pitchFamily="34" charset="0"/>
              </a:rPr>
              <a:t> Joseph M. Peterson</a:t>
            </a:r>
          </a:p>
        </p:txBody>
      </p:sp>
      <p:pic>
        <p:nvPicPr>
          <p:cNvPr id="7" name="Picture 6" descr="6_19_US_Marine_Corps_Lance_Cpl_ Joseph_M_Peterso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4222" y="717210"/>
            <a:ext cx="2525712" cy="2039766"/>
          </a:xfrm>
          <a:prstGeom prst="rect">
            <a:avLst/>
          </a:prstGeom>
          <a:ln>
            <a:noFill/>
          </a:ln>
          <a:effectLst>
            <a:outerShdw blurRad="292100" dist="139700" dir="2700000" algn="tl" rotWithShape="0">
              <a:srgbClr val="333333">
                <a:alpha val="65000"/>
              </a:srgbClr>
            </a:outerShdw>
          </a:effectLst>
        </p:spPr>
      </p:pic>
      <p:sp>
        <p:nvSpPr>
          <p:cNvPr id="40966" name="TextBox 7"/>
          <p:cNvSpPr txBox="1">
            <a:spLocks noChangeArrowheads="1"/>
          </p:cNvSpPr>
          <p:nvPr/>
        </p:nvSpPr>
        <p:spPr bwMode="auto">
          <a:xfrm>
            <a:off x="5735392" y="5320738"/>
            <a:ext cx="3648075" cy="261937"/>
          </a:xfrm>
          <a:prstGeom prst="rect">
            <a:avLst/>
          </a:prstGeom>
          <a:noFill/>
          <a:ln w="9525">
            <a:noFill/>
            <a:miter lim="800000"/>
            <a:headEnd/>
            <a:tailEnd/>
          </a:ln>
        </p:spPr>
        <p:txBody>
          <a:bodyPr>
            <a:spAutoFit/>
          </a:bodyPr>
          <a:lstStyle/>
          <a:p>
            <a:r>
              <a:rPr lang="en-US" sz="1100" b="1" dirty="0">
                <a:latin typeface="Calibri" pitchFamily="34" charset="0"/>
              </a:rPr>
              <a:t>Uniformed Services University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localhost\Users\dfox\Documents\Dan's WIP\2012\12-0278 DLS_ppt\BDLS\BDLSpptBkgrd_noLogo-2.png"/>
          <p:cNvPicPr>
            <a:picLocks noChangeAspect="1"/>
          </p:cNvPicPr>
          <p:nvPr/>
        </p:nvPicPr>
        <p:blipFill>
          <a:blip r:embed="rId2" r:link="rId3"/>
          <a:srcRect/>
          <a:stretch>
            <a:fillRect/>
          </a:stretch>
        </p:blipFill>
        <p:spPr bwMode="auto">
          <a:xfrm>
            <a:off x="0" y="0"/>
            <a:ext cx="9144000" cy="6858000"/>
          </a:xfrm>
          <a:prstGeom prst="rect">
            <a:avLst/>
          </a:prstGeom>
          <a:noFill/>
          <a:ln w="9525">
            <a:noFill/>
            <a:miter lim="800000"/>
            <a:headEnd/>
            <a:tailEnd/>
          </a:ln>
        </p:spPr>
      </p:pic>
      <p:pic>
        <p:nvPicPr>
          <p:cNvPr id="7170" name="NDLSF_logo_rgb.png" descr="/Users/dfox/Documents/Dan's WIP/2012/12-0278 DLS_ppt/NDLSF_logo_rgb.png"/>
          <p:cNvPicPr>
            <a:picLocks noChangeAspect="1"/>
          </p:cNvPicPr>
          <p:nvPr/>
        </p:nvPicPr>
        <p:blipFill>
          <a:blip r:embed="rId4" r:link="rId5" cstate="screen">
            <a:extLst>
              <a:ext uri="{28A0092B-C50C-407E-A947-70E740481C1C}">
                <a14:useLocalDpi xmlns:a14="http://schemas.microsoft.com/office/drawing/2010/main"/>
              </a:ext>
            </a:extLst>
          </a:blip>
          <a:srcRect/>
          <a:stretch>
            <a:fillRect/>
          </a:stretch>
        </p:blipFill>
        <p:spPr bwMode="auto">
          <a:xfrm>
            <a:off x="3694113" y="795338"/>
            <a:ext cx="1714500" cy="795337"/>
          </a:xfrm>
          <a:prstGeom prst="rect">
            <a:avLst/>
          </a:prstGeom>
          <a:noFill/>
          <a:ln w="9525">
            <a:noFill/>
            <a:miter lim="800000"/>
            <a:headEnd/>
            <a:tailEnd/>
          </a:ln>
        </p:spPr>
      </p:pic>
      <p:cxnSp>
        <p:nvCxnSpPr>
          <p:cNvPr id="10" name="Straight Connector 9"/>
          <p:cNvCxnSpPr/>
          <p:nvPr/>
        </p:nvCxnSpPr>
        <p:spPr>
          <a:xfrm>
            <a:off x="2438400" y="2722563"/>
            <a:ext cx="4319588" cy="0"/>
          </a:xfrm>
          <a:prstGeom prst="line">
            <a:avLst/>
          </a:prstGeom>
        </p:spPr>
        <p:style>
          <a:lnRef idx="2">
            <a:schemeClr val="dk1"/>
          </a:lnRef>
          <a:fillRef idx="0">
            <a:schemeClr val="dk1"/>
          </a:fillRef>
          <a:effectRef idx="1">
            <a:schemeClr val="dk1"/>
          </a:effectRef>
          <a:fontRef idx="minor">
            <a:schemeClr val="tx1"/>
          </a:fontRef>
        </p:style>
      </p:cxnSp>
      <p:sp>
        <p:nvSpPr>
          <p:cNvPr id="8" name="Subtitle 2"/>
          <p:cNvSpPr txBox="1">
            <a:spLocks/>
          </p:cNvSpPr>
          <p:nvPr/>
        </p:nvSpPr>
        <p:spPr>
          <a:xfrm>
            <a:off x="1600200" y="2925763"/>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defRPr/>
            </a:pPr>
            <a:r>
              <a:rPr lang="en-US" sz="3600" b="1" dirty="0" smtClean="0">
                <a:latin typeface="+mj-lt"/>
              </a:rPr>
              <a:t>Explosive, Traumatic, Nuclear, and Radiologic Disasters</a:t>
            </a:r>
            <a:endParaRPr lang="en-US" sz="3600" b="1" dirty="0">
              <a:latin typeface="+mj-lt"/>
            </a:endParaRPr>
          </a:p>
        </p:txBody>
      </p:sp>
      <p:sp>
        <p:nvSpPr>
          <p:cNvPr id="7173" name="TextBox 11"/>
          <p:cNvSpPr txBox="1">
            <a:spLocks noChangeArrowheads="1"/>
          </p:cNvSpPr>
          <p:nvPr/>
        </p:nvSpPr>
        <p:spPr bwMode="auto">
          <a:xfrm>
            <a:off x="2703513" y="1870075"/>
            <a:ext cx="3609975" cy="1477963"/>
          </a:xfrm>
          <a:prstGeom prst="rect">
            <a:avLst/>
          </a:prstGeom>
          <a:noFill/>
          <a:ln w="9525">
            <a:noFill/>
            <a:miter lim="800000"/>
            <a:headEnd/>
            <a:tailEnd/>
          </a:ln>
        </p:spPr>
        <p:txBody>
          <a:bodyPr wrap="none">
            <a:spAutoFit/>
          </a:bodyPr>
          <a:lstStyle/>
          <a:p>
            <a:pPr algn="ctr"/>
            <a:r>
              <a:rPr lang="en-US" sz="2900" b="1">
                <a:latin typeface="Calibri" pitchFamily="34" charset="0"/>
                <a:ea typeface="Helvetica"/>
                <a:cs typeface="Helvetica"/>
              </a:rPr>
              <a:t>Session 3 – Lesson Six </a:t>
            </a:r>
          </a:p>
          <a:p>
            <a:pPr algn="ctr"/>
            <a:endParaRPr lang="en-US" sz="2900" b="1">
              <a:latin typeface="Calibri" pitchFamily="34" charset="0"/>
              <a:ea typeface="Helvetica"/>
              <a:cs typeface="Helvetica"/>
            </a:endParaRPr>
          </a:p>
          <a:p>
            <a:pPr algn="ctr"/>
            <a:endParaRPr lang="en-US" sz="3200" b="1">
              <a:latin typeface="Calibri" pitchFamily="34" charset="0"/>
              <a:ea typeface="Helvetica"/>
              <a:cs typeface="Helvetica"/>
            </a:endParaRPr>
          </a:p>
        </p:txBody>
      </p:sp>
      <p:sp>
        <p:nvSpPr>
          <p:cNvPr id="7174" name="Subtitle 2"/>
          <p:cNvSpPr txBox="1">
            <a:spLocks/>
          </p:cNvSpPr>
          <p:nvPr/>
        </p:nvSpPr>
        <p:spPr bwMode="auto">
          <a:xfrm>
            <a:off x="-622300" y="4946650"/>
            <a:ext cx="6400800" cy="1752600"/>
          </a:xfrm>
          <a:prstGeom prst="rect">
            <a:avLst/>
          </a:prstGeom>
          <a:noFill/>
          <a:ln w="9525">
            <a:noFill/>
            <a:miter lim="800000"/>
            <a:headEnd/>
            <a:tailEnd/>
          </a:ln>
        </p:spPr>
        <p:txBody>
          <a:bodyPr/>
          <a:lstStyle/>
          <a:p>
            <a:pPr marL="342900" indent="-342900" algn="ctr">
              <a:spcBef>
                <a:spcPct val="20000"/>
              </a:spcBef>
            </a:pPr>
            <a:r>
              <a:rPr lang="en-US" sz="2400" b="1" i="1" dirty="0">
                <a:solidFill>
                  <a:srgbClr val="898989"/>
                </a:solidFill>
                <a:latin typeface="+mj-lt"/>
                <a:ea typeface="Helvetica"/>
                <a:cs typeface="Helvetica"/>
              </a:rPr>
              <a:t>BDLS 3.0 Course Manual </a:t>
            </a:r>
          </a:p>
          <a:p>
            <a:pPr marL="342900" indent="-342900" algn="ctr">
              <a:spcBef>
                <a:spcPct val="20000"/>
              </a:spcBef>
            </a:pPr>
            <a:r>
              <a:rPr lang="en-US" sz="2400" b="1" dirty="0">
                <a:solidFill>
                  <a:srgbClr val="898989"/>
                </a:solidFill>
                <a:latin typeface="+mj-lt"/>
                <a:ea typeface="Helvetica"/>
                <a:cs typeface="Helvetica"/>
              </a:rPr>
              <a:t>Chapters 6 &amp; 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ea typeface="+mj-ea"/>
              </a:rPr>
              <a:t>Clinical Decision Making</a:t>
            </a:r>
            <a:r>
              <a:rPr lang="en-US" sz="2800" dirty="0">
                <a:solidFill>
                  <a:schemeClr val="accent6">
                    <a:lumMod val="50000"/>
                  </a:schemeClr>
                </a:solidFill>
                <a:ea typeface="+mj-ea"/>
              </a:rPr>
              <a:t/>
            </a:r>
            <a:br>
              <a:rPr lang="en-US" sz="2800" dirty="0">
                <a:solidFill>
                  <a:schemeClr val="accent6">
                    <a:lumMod val="50000"/>
                  </a:schemeClr>
                </a:solidFill>
                <a:ea typeface="+mj-ea"/>
              </a:rPr>
            </a:br>
            <a:r>
              <a:rPr lang="en-US" sz="2800" dirty="0" smtClean="0">
                <a:ea typeface="+mj-ea"/>
              </a:rPr>
              <a:t>Penetrating Ballistic, Stab, or Impaling Injuries</a:t>
            </a:r>
            <a:endParaRPr lang="en-US" sz="2800" dirty="0">
              <a:ea typeface="+mj-ea"/>
            </a:endParaRPr>
          </a:p>
        </p:txBody>
      </p:sp>
      <p:sp>
        <p:nvSpPr>
          <p:cNvPr id="5" name="Content Placeholder 4"/>
          <p:cNvSpPr>
            <a:spLocks noGrp="1"/>
          </p:cNvSpPr>
          <p:nvPr>
            <p:ph idx="1"/>
          </p:nvPr>
        </p:nvSpPr>
        <p:spPr>
          <a:xfrm>
            <a:off x="457200" y="1600200"/>
            <a:ext cx="7924800" cy="4241800"/>
          </a:xfrm>
        </p:spPr>
        <p:txBody>
          <a:bodyPr rtlCol="0">
            <a:normAutofit/>
          </a:bodyPr>
          <a:lstStyle/>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a:rPr>
              <a:t>”Low velocity” or “high velocity”</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a:rPr>
              <a:t>Injuries depend on tissue involved</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a:rPr>
              <a:t>Entrance and exit wounds </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a:rPr>
              <a:t>Extensively contaminated</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a:rPr>
              <a:t>Adequate debridement</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a:rPr>
              <a:t>Tetanus prophylaxis and broad-spectrum antibiotics</a:t>
            </a:r>
          </a:p>
          <a:p>
            <a:pPr fontAlgn="auto">
              <a:spcAft>
                <a:spcPts val="0"/>
              </a:spcAft>
              <a:buFont typeface="Wingdings" pitchFamily="2" charset="2"/>
              <a:buNone/>
              <a:defRPr/>
            </a:pPr>
            <a:endParaRPr lang="en-US" sz="2100" dirty="0" smtClean="0">
              <a:ea typeface="+mn-ea"/>
              <a:cs typeface="Helvetica"/>
            </a:endParaRPr>
          </a:p>
          <a:p>
            <a:pPr fontAlgn="auto">
              <a:spcAft>
                <a:spcPts val="0"/>
              </a:spcAft>
              <a:buFont typeface="Arial"/>
              <a:buChar char="•"/>
              <a:defRPr/>
            </a:pPr>
            <a:endParaRPr lang="en-US" sz="2100" dirty="0" smtClean="0">
              <a:ea typeface="+mn-ea"/>
              <a:cs typeface="Helvetic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rtlCol="0">
            <a:normAutofit/>
          </a:bodyPr>
          <a:lstStyle/>
          <a:p>
            <a:pPr algn="ctr" fontAlgn="auto">
              <a:spcAft>
                <a:spcPts val="0"/>
              </a:spcAft>
              <a:defRPr/>
            </a:pPr>
            <a:r>
              <a:rPr lang="en-US" sz="2800" smtClean="0">
                <a:solidFill>
                  <a:schemeClr val="accent6">
                    <a:lumMod val="50000"/>
                  </a:schemeClr>
                </a:solidFill>
                <a:ea typeface="+mj-ea"/>
                <a:cs typeface="Helvetica" pitchFamily="34" charset="0"/>
              </a:rPr>
              <a:t>Clinical Decision Making</a:t>
            </a:r>
            <a:r>
              <a:rPr lang="en-US" sz="2800" smtClean="0">
                <a:ea typeface="+mj-ea"/>
                <a:cs typeface="Helvetica" pitchFamily="34" charset="0"/>
              </a:rPr>
              <a:t/>
            </a:r>
            <a:br>
              <a:rPr lang="en-US" sz="2800" smtClean="0">
                <a:ea typeface="+mj-ea"/>
                <a:cs typeface="Helvetica" pitchFamily="34" charset="0"/>
              </a:rPr>
            </a:br>
            <a:r>
              <a:rPr lang="en-US" sz="2800" smtClean="0">
                <a:ea typeface="+mj-ea"/>
                <a:cs typeface="Helvetica" pitchFamily="34" charset="0"/>
              </a:rPr>
              <a:t>Blunt Ballistic Injuries</a:t>
            </a:r>
            <a:endParaRPr lang="en-US" sz="2800" dirty="0" smtClean="0">
              <a:ea typeface="+mj-ea"/>
              <a:cs typeface="Helvetica" pitchFamily="34" charset="0"/>
            </a:endParaRPr>
          </a:p>
        </p:txBody>
      </p:sp>
      <p:sp>
        <p:nvSpPr>
          <p:cNvPr id="5" name="Content Placeholder 4"/>
          <p:cNvSpPr>
            <a:spLocks noGrp="1"/>
          </p:cNvSpPr>
          <p:nvPr>
            <p:ph idx="1"/>
          </p:nvPr>
        </p:nvSpPr>
        <p:spPr>
          <a:xfrm>
            <a:off x="457200" y="1417638"/>
            <a:ext cx="7924800" cy="4462463"/>
          </a:xfrm>
        </p:spPr>
        <p:txBody>
          <a:bodyPr rtlCol="0">
            <a:noAutofit/>
          </a:bodyPr>
          <a:lstStyle/>
          <a:p>
            <a:pPr marL="457200" indent="-457200" fontAlgn="auto">
              <a:lnSpc>
                <a:spcPct val="114000"/>
              </a:lnSpc>
              <a:spcBef>
                <a:spcPts val="1200"/>
              </a:spcBef>
              <a:spcAft>
                <a:spcPts val="0"/>
              </a:spcAft>
              <a:buSzPct val="85000"/>
              <a:buFont typeface="Wingdings" pitchFamily="2" charset="2"/>
              <a:buChar char="§"/>
              <a:defRPr/>
            </a:pPr>
            <a:r>
              <a:rPr lang="en-US" sz="2800" dirty="0" smtClean="0">
                <a:ea typeface="+mn-ea"/>
                <a:cs typeface="Helvetica" pitchFamily="34" charset="0"/>
              </a:rPr>
              <a:t>Rubber bullets, beanbag shotgun shells, </a:t>
            </a:r>
            <a:r>
              <a:rPr lang="en-US" sz="2800" dirty="0" err="1" smtClean="0">
                <a:ea typeface="+mn-ea"/>
                <a:cs typeface="Helvetica" pitchFamily="34" charset="0"/>
              </a:rPr>
              <a:t>etc</a:t>
            </a:r>
            <a:r>
              <a:rPr lang="en-US" sz="2800" dirty="0" smtClean="0">
                <a:ea typeface="+mn-ea"/>
                <a:cs typeface="Helvetica" pitchFamily="34" charset="0"/>
              </a:rPr>
              <a:t> </a:t>
            </a:r>
          </a:p>
          <a:p>
            <a:pPr marL="457200" indent="-457200" fontAlgn="auto">
              <a:lnSpc>
                <a:spcPct val="114000"/>
              </a:lnSpc>
              <a:spcBef>
                <a:spcPts val="1200"/>
              </a:spcBef>
              <a:spcAft>
                <a:spcPts val="0"/>
              </a:spcAft>
              <a:buSzPct val="85000"/>
              <a:buFont typeface="Wingdings" pitchFamily="2" charset="2"/>
              <a:buChar char="§"/>
              <a:defRPr/>
            </a:pPr>
            <a:r>
              <a:rPr lang="en-US" sz="2800" dirty="0" smtClean="0">
                <a:ea typeface="+mn-ea"/>
                <a:cs typeface="Helvetica" pitchFamily="34" charset="0"/>
              </a:rPr>
              <a:t>Standard bullets impacting a protective vest</a:t>
            </a:r>
          </a:p>
          <a:p>
            <a:pPr marL="457200" indent="-457200" fontAlgn="auto">
              <a:lnSpc>
                <a:spcPct val="114000"/>
              </a:lnSpc>
              <a:spcBef>
                <a:spcPts val="1200"/>
              </a:spcBef>
              <a:spcAft>
                <a:spcPts val="0"/>
              </a:spcAft>
              <a:buSzPct val="85000"/>
              <a:buFont typeface="Wingdings" pitchFamily="2" charset="2"/>
              <a:buChar char="§"/>
              <a:defRPr/>
            </a:pPr>
            <a:r>
              <a:rPr lang="en-US" sz="2800" dirty="0" smtClean="0">
                <a:ea typeface="+mn-ea"/>
                <a:cs typeface="Helvetica" pitchFamily="34" charset="0"/>
              </a:rPr>
              <a:t>Heart, liver, spleen, lung, and spinal cord are vulnerable</a:t>
            </a:r>
          </a:p>
          <a:p>
            <a:pPr marL="457200" indent="-457200" fontAlgn="auto">
              <a:lnSpc>
                <a:spcPct val="114000"/>
              </a:lnSpc>
              <a:spcBef>
                <a:spcPts val="1200"/>
              </a:spcBef>
              <a:spcAft>
                <a:spcPts val="0"/>
              </a:spcAft>
              <a:buSzPct val="85000"/>
              <a:buFont typeface="Wingdings" pitchFamily="2" charset="2"/>
              <a:buChar char="§"/>
              <a:defRPr/>
            </a:pPr>
            <a:r>
              <a:rPr lang="en-US" sz="2800" dirty="0" smtClean="0">
                <a:ea typeface="+mn-ea"/>
                <a:cs typeface="Helvetica" pitchFamily="34" charset="0"/>
              </a:rPr>
              <a:t>Injuries may occur beneath benign-appearing skin lesions</a:t>
            </a:r>
          </a:p>
          <a:p>
            <a:pPr marL="457200" indent="-457200" fontAlgn="auto">
              <a:lnSpc>
                <a:spcPct val="114000"/>
              </a:lnSpc>
              <a:spcBef>
                <a:spcPts val="1200"/>
              </a:spcBef>
              <a:spcAft>
                <a:spcPts val="0"/>
              </a:spcAft>
              <a:buSzPct val="85000"/>
              <a:buFont typeface="Wingdings" pitchFamily="2" charset="2"/>
              <a:buChar char="§"/>
              <a:defRPr/>
            </a:pPr>
            <a:r>
              <a:rPr lang="en-US" sz="2800" dirty="0" smtClean="0">
                <a:ea typeface="+mn-ea"/>
                <a:cs typeface="Helvetica" pitchFamily="34" charset="0"/>
              </a:rPr>
              <a:t>Close observation due to possibility of delayed on-set of symptoms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idx="4294967295"/>
          </p:nvPr>
        </p:nvSpPr>
        <p:spPr>
          <a:xfrm>
            <a:off x="374650" y="274638"/>
            <a:ext cx="8229600" cy="1143000"/>
          </a:xfrm>
        </p:spPr>
        <p:txBody>
          <a:bodyPr rtlCol="0">
            <a:normAutofit/>
          </a:bodyPr>
          <a:lstStyle/>
          <a:p>
            <a:pPr algn="ctr" fontAlgn="auto">
              <a:spcAft>
                <a:spcPts val="0"/>
              </a:spcAft>
              <a:defRPr/>
            </a:pPr>
            <a:r>
              <a:rPr lang="en-US" sz="2800" dirty="0" smtClean="0">
                <a:solidFill>
                  <a:schemeClr val="accent6">
                    <a:lumMod val="50000"/>
                  </a:schemeClr>
                </a:solidFill>
                <a:latin typeface="+mj-lt"/>
                <a:ea typeface="Helvetica" pitchFamily="34" charset="0"/>
                <a:cs typeface="Helvetica" pitchFamily="34" charset="0"/>
              </a:rPr>
              <a:t>Casualty Management</a:t>
            </a:r>
            <a:br>
              <a:rPr lang="en-US" sz="2800" dirty="0" smtClean="0">
                <a:solidFill>
                  <a:schemeClr val="accent6">
                    <a:lumMod val="50000"/>
                  </a:schemeClr>
                </a:solidFill>
                <a:latin typeface="+mj-lt"/>
                <a:ea typeface="Helvetica" pitchFamily="34" charset="0"/>
                <a:cs typeface="Helvetica" pitchFamily="34" charset="0"/>
              </a:rPr>
            </a:br>
            <a:r>
              <a:rPr lang="en-US" sz="2800" dirty="0" smtClean="0">
                <a:latin typeface="+mj-lt"/>
                <a:ea typeface="Helvetica" pitchFamily="34" charset="0"/>
                <a:cs typeface="Helvetica" pitchFamily="34" charset="0"/>
              </a:rPr>
              <a:t>Pediatric Blast Trauma Considerations</a:t>
            </a:r>
          </a:p>
        </p:txBody>
      </p:sp>
      <p:sp>
        <p:nvSpPr>
          <p:cNvPr id="5" name="Content Placeholder 4"/>
          <p:cNvSpPr>
            <a:spLocks noGrp="1"/>
          </p:cNvSpPr>
          <p:nvPr>
            <p:ph idx="4294967295"/>
          </p:nvPr>
        </p:nvSpPr>
        <p:spPr>
          <a:xfrm>
            <a:off x="374650" y="1612900"/>
            <a:ext cx="8686800" cy="4724838"/>
          </a:xfrm>
        </p:spPr>
        <p:txBody>
          <a:bodyPr rtlCol="0">
            <a:normAutofit/>
          </a:bodyPr>
          <a:lstStyle/>
          <a:p>
            <a:pPr marL="457200" indent="-457200" fontAlgn="auto">
              <a:lnSpc>
                <a:spcPct val="114000"/>
              </a:lnSpc>
              <a:spcBef>
                <a:spcPts val="1200"/>
              </a:spcBef>
              <a:spcAft>
                <a:spcPts val="0"/>
              </a:spcAft>
              <a:buSzPct val="85000"/>
              <a:buFont typeface="Wingdings" pitchFamily="2" charset="2"/>
              <a:buChar char="§"/>
              <a:defRPr/>
            </a:pPr>
            <a:r>
              <a:rPr lang="en-US" sz="2400" dirty="0" smtClean="0">
                <a:latin typeface="+mn-lt"/>
                <a:ea typeface="Helvetica" pitchFamily="34" charset="0"/>
                <a:cs typeface="Helvetica" pitchFamily="34" charset="0"/>
              </a:rPr>
              <a:t>When compared with other types of pediatric trauma:</a:t>
            </a:r>
          </a:p>
          <a:p>
            <a:pPr marL="914400" lvl="1" indent="-457200" fontAlgn="auto">
              <a:lnSpc>
                <a:spcPct val="114000"/>
              </a:lnSpc>
              <a:spcBef>
                <a:spcPts val="1200"/>
              </a:spcBef>
              <a:spcAft>
                <a:spcPts val="0"/>
              </a:spcAft>
              <a:buSzPct val="85000"/>
              <a:buFont typeface="Arial"/>
              <a:buChar char="–"/>
              <a:defRPr/>
            </a:pPr>
            <a:r>
              <a:rPr lang="en-US" sz="2400" dirty="0" smtClean="0">
                <a:latin typeface="+mn-lt"/>
                <a:ea typeface="Helvetica" pitchFamily="34" charset="0"/>
                <a:cs typeface="Helvetica" pitchFamily="34" charset="0"/>
              </a:rPr>
              <a:t>Head injuries are more common</a:t>
            </a:r>
          </a:p>
          <a:p>
            <a:pPr marL="914400" lvl="1" indent="-457200" fontAlgn="auto">
              <a:lnSpc>
                <a:spcPct val="114000"/>
              </a:lnSpc>
              <a:spcBef>
                <a:spcPts val="1200"/>
              </a:spcBef>
              <a:spcAft>
                <a:spcPts val="0"/>
              </a:spcAft>
              <a:buSzPct val="85000"/>
              <a:buFont typeface="Arial"/>
              <a:buChar char="–"/>
              <a:defRPr/>
            </a:pPr>
            <a:r>
              <a:rPr lang="en-US" sz="2400" dirty="0" smtClean="0">
                <a:latin typeface="+mn-lt"/>
                <a:ea typeface="Helvetica" pitchFamily="34" charset="0"/>
                <a:cs typeface="Helvetica" pitchFamily="34" charset="0"/>
              </a:rPr>
              <a:t>Injuries are likely more severe</a:t>
            </a:r>
            <a:r>
              <a:rPr lang="en-US" sz="2400" dirty="0">
                <a:latin typeface="+mn-lt"/>
                <a:ea typeface="Helvetica" pitchFamily="34" charset="0"/>
                <a:cs typeface="Helvetica" pitchFamily="34" charset="0"/>
              </a:rPr>
              <a:t> </a:t>
            </a:r>
            <a:r>
              <a:rPr lang="en-US" sz="2400" dirty="0" smtClean="0">
                <a:latin typeface="+mn-lt"/>
                <a:ea typeface="Helvetica" pitchFamily="34" charset="0"/>
                <a:cs typeface="Helvetica" pitchFamily="34" charset="0"/>
              </a:rPr>
              <a:t>and consume more resources compared to adults</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latin typeface="+mn-lt"/>
                <a:ea typeface="Helvetica" pitchFamily="34" charset="0"/>
                <a:cs typeface="Helvetica" pitchFamily="34" charset="0"/>
              </a:rPr>
              <a:t>Provide care in pediatric specialty hospitals if possible</a:t>
            </a:r>
          </a:p>
          <a:p>
            <a:pPr marL="914400" lvl="1" indent="-457200" fontAlgn="auto">
              <a:lnSpc>
                <a:spcPct val="114000"/>
              </a:lnSpc>
              <a:spcBef>
                <a:spcPts val="1200"/>
              </a:spcBef>
              <a:spcAft>
                <a:spcPts val="0"/>
              </a:spcAft>
              <a:buSzPct val="85000"/>
              <a:buFont typeface="Arial" pitchFamily="34" charset="0"/>
              <a:buChar char="–"/>
              <a:defRPr/>
            </a:pPr>
            <a:r>
              <a:rPr lang="en-US" sz="2400" dirty="0" smtClean="0">
                <a:latin typeface="+mn-lt"/>
                <a:ea typeface="Helvetica" pitchFamily="34" charset="0"/>
                <a:cs typeface="Helvetica" pitchFamily="34" charset="0"/>
              </a:rPr>
              <a:t>Comprehensive pediatric specialty care</a:t>
            </a:r>
          </a:p>
          <a:p>
            <a:pPr marL="914400" lvl="1" indent="-457200" fontAlgn="auto">
              <a:lnSpc>
                <a:spcPct val="114000"/>
              </a:lnSpc>
              <a:spcBef>
                <a:spcPts val="1200"/>
              </a:spcBef>
              <a:spcAft>
                <a:spcPts val="0"/>
              </a:spcAft>
              <a:buSzPct val="85000"/>
              <a:buFont typeface="Arial" pitchFamily="34" charset="0"/>
              <a:buChar char="–"/>
              <a:defRPr/>
            </a:pPr>
            <a:r>
              <a:rPr lang="en-US" sz="2400" dirty="0" smtClean="0">
                <a:latin typeface="+mn-lt"/>
                <a:ea typeface="Helvetica" pitchFamily="34" charset="0"/>
                <a:cs typeface="Helvetica" pitchFamily="34" charset="0"/>
              </a:rPr>
              <a:t>Pediatric intensive care unit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localhost\Users\dfox\Documents\Dan's WIP\2012\12-0278 DLS_ppt\BDLS\BDLSpptBkgrd_noLogo-2.png"/>
          <p:cNvPicPr>
            <a:picLocks noChangeAspect="1"/>
          </p:cNvPicPr>
          <p:nvPr/>
        </p:nvPicPr>
        <p:blipFill>
          <a:blip r:embed="rId2" r:link="rId3"/>
          <a:srcRect/>
          <a:stretch>
            <a:fillRect/>
          </a:stretch>
        </p:blipFill>
        <p:spPr bwMode="auto">
          <a:xfrm>
            <a:off x="0" y="9525"/>
            <a:ext cx="9144000" cy="6858000"/>
          </a:xfrm>
          <a:prstGeom prst="rect">
            <a:avLst/>
          </a:prstGeom>
          <a:noFill/>
          <a:ln w="9525">
            <a:noFill/>
            <a:miter lim="800000"/>
            <a:headEnd/>
            <a:tailEnd/>
          </a:ln>
        </p:spPr>
      </p:pic>
      <p:pic>
        <p:nvPicPr>
          <p:cNvPr id="52226" name="NDLSF_logo_rgb.png" descr="/Users/dfox/Documents/Dan's WIP/2012/12-0278 DLS_ppt/NDLSF_logo_rgb.png"/>
          <p:cNvPicPr>
            <a:picLocks noChangeAspect="1"/>
          </p:cNvPicPr>
          <p:nvPr/>
        </p:nvPicPr>
        <p:blipFill>
          <a:blip r:embed="rId4" r:link="rId5" cstate="screen">
            <a:extLst>
              <a:ext uri="{28A0092B-C50C-407E-A947-70E740481C1C}">
                <a14:useLocalDpi xmlns:a14="http://schemas.microsoft.com/office/drawing/2010/main"/>
              </a:ext>
            </a:extLst>
          </a:blip>
          <a:srcRect/>
          <a:stretch>
            <a:fillRect/>
          </a:stretch>
        </p:blipFill>
        <p:spPr bwMode="auto">
          <a:xfrm>
            <a:off x="3694113" y="795338"/>
            <a:ext cx="1714500" cy="795337"/>
          </a:xfrm>
          <a:prstGeom prst="rect">
            <a:avLst/>
          </a:prstGeom>
          <a:noFill/>
          <a:ln w="9525">
            <a:noFill/>
            <a:miter lim="800000"/>
            <a:headEnd/>
            <a:tailEnd/>
          </a:ln>
        </p:spPr>
      </p:pic>
      <p:cxnSp>
        <p:nvCxnSpPr>
          <p:cNvPr id="10" name="Straight Connector 9"/>
          <p:cNvCxnSpPr/>
          <p:nvPr/>
        </p:nvCxnSpPr>
        <p:spPr>
          <a:xfrm>
            <a:off x="2438400" y="2722563"/>
            <a:ext cx="4319588" cy="0"/>
          </a:xfrm>
          <a:prstGeom prst="line">
            <a:avLst/>
          </a:prstGeom>
        </p:spPr>
        <p:style>
          <a:lnRef idx="2">
            <a:schemeClr val="dk1"/>
          </a:lnRef>
          <a:fillRef idx="0">
            <a:schemeClr val="dk1"/>
          </a:fillRef>
          <a:effectRef idx="1">
            <a:schemeClr val="dk1"/>
          </a:effectRef>
          <a:fontRef idx="minor">
            <a:schemeClr val="tx1"/>
          </a:fontRef>
        </p:style>
      </p:cxnSp>
      <p:sp>
        <p:nvSpPr>
          <p:cNvPr id="8" name="Subtitle 2"/>
          <p:cNvSpPr txBox="1">
            <a:spLocks/>
          </p:cNvSpPr>
          <p:nvPr/>
        </p:nvSpPr>
        <p:spPr>
          <a:xfrm>
            <a:off x="1600200" y="305435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defRPr/>
            </a:pPr>
            <a:r>
              <a:rPr lang="en-US" sz="3600" b="1" dirty="0" smtClean="0">
                <a:latin typeface="+mj-lt"/>
              </a:rPr>
              <a:t>Nuclear and </a:t>
            </a:r>
            <a:br>
              <a:rPr lang="en-US" sz="3600" b="1" dirty="0" smtClean="0">
                <a:latin typeface="+mj-lt"/>
              </a:rPr>
            </a:br>
            <a:r>
              <a:rPr lang="en-US" sz="3600" b="1" dirty="0" smtClean="0">
                <a:latin typeface="+mj-lt"/>
              </a:rPr>
              <a:t>Radiologic Disasters</a:t>
            </a:r>
            <a:endParaRPr lang="en-US" sz="3600" b="1" dirty="0">
              <a:latin typeface="+mj-lt"/>
            </a:endParaRPr>
          </a:p>
        </p:txBody>
      </p:sp>
      <p:sp>
        <p:nvSpPr>
          <p:cNvPr id="52229" name="TextBox 11"/>
          <p:cNvSpPr txBox="1">
            <a:spLocks noChangeArrowheads="1"/>
          </p:cNvSpPr>
          <p:nvPr/>
        </p:nvSpPr>
        <p:spPr bwMode="auto">
          <a:xfrm>
            <a:off x="2703513" y="1870075"/>
            <a:ext cx="3609975" cy="1477963"/>
          </a:xfrm>
          <a:prstGeom prst="rect">
            <a:avLst/>
          </a:prstGeom>
          <a:noFill/>
          <a:ln w="9525">
            <a:noFill/>
            <a:miter lim="800000"/>
            <a:headEnd/>
            <a:tailEnd/>
          </a:ln>
        </p:spPr>
        <p:txBody>
          <a:bodyPr wrap="none">
            <a:spAutoFit/>
          </a:bodyPr>
          <a:lstStyle/>
          <a:p>
            <a:pPr algn="ctr"/>
            <a:r>
              <a:rPr lang="en-US" sz="2900" b="1">
                <a:latin typeface="Calibri" pitchFamily="34" charset="0"/>
                <a:ea typeface="Helvetica"/>
                <a:cs typeface="Helvetica"/>
              </a:rPr>
              <a:t>Session 3 – Lesson Six </a:t>
            </a:r>
          </a:p>
          <a:p>
            <a:pPr algn="ctr"/>
            <a:endParaRPr lang="en-US" sz="2900" b="1">
              <a:latin typeface="Calibri" pitchFamily="34" charset="0"/>
              <a:ea typeface="Helvetica"/>
              <a:cs typeface="Helvetica"/>
            </a:endParaRPr>
          </a:p>
          <a:p>
            <a:pPr algn="ctr"/>
            <a:endParaRPr lang="en-US" sz="3200" b="1">
              <a:latin typeface="Calibri" pitchFamily="34" charset="0"/>
              <a:ea typeface="Helvetica"/>
              <a:cs typeface="Helvetica"/>
            </a:endParaRPr>
          </a:p>
        </p:txBody>
      </p:sp>
      <p:sp>
        <p:nvSpPr>
          <p:cNvPr id="52230" name="Subtitle 2"/>
          <p:cNvSpPr txBox="1">
            <a:spLocks/>
          </p:cNvSpPr>
          <p:nvPr/>
        </p:nvSpPr>
        <p:spPr bwMode="auto">
          <a:xfrm>
            <a:off x="-762000" y="4806950"/>
            <a:ext cx="6400800" cy="1752600"/>
          </a:xfrm>
          <a:prstGeom prst="rect">
            <a:avLst/>
          </a:prstGeom>
          <a:noFill/>
          <a:ln w="9525">
            <a:noFill/>
            <a:miter lim="800000"/>
            <a:headEnd/>
            <a:tailEnd/>
          </a:ln>
        </p:spPr>
        <p:txBody>
          <a:bodyPr/>
          <a:lstStyle/>
          <a:p>
            <a:pPr marL="342900" indent="-342900" algn="ctr">
              <a:spcBef>
                <a:spcPct val="20000"/>
              </a:spcBef>
            </a:pPr>
            <a:r>
              <a:rPr lang="en-US" sz="2400" b="1" i="1" dirty="0">
                <a:solidFill>
                  <a:srgbClr val="898989"/>
                </a:solidFill>
                <a:latin typeface="+mj-lt"/>
                <a:ea typeface="Helvetica"/>
                <a:cs typeface="Helvetica"/>
              </a:rPr>
              <a:t>BDLS 3.0 Course Manual </a:t>
            </a:r>
          </a:p>
          <a:p>
            <a:pPr marL="342900" indent="-342900" algn="ctr">
              <a:spcBef>
                <a:spcPct val="20000"/>
              </a:spcBef>
            </a:pPr>
            <a:r>
              <a:rPr lang="en-US" sz="2400" b="1" dirty="0">
                <a:solidFill>
                  <a:srgbClr val="898989"/>
                </a:solidFill>
                <a:latin typeface="+mj-lt"/>
                <a:ea typeface="Helvetica"/>
                <a:cs typeface="Helvetica"/>
              </a:rPr>
              <a:t>Chapter 7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3"/>
          <p:cNvSpPr>
            <a:spLocks noGrp="1"/>
          </p:cNvSpPr>
          <p:nvPr>
            <p:ph type="title"/>
          </p:nvPr>
        </p:nvSpPr>
        <p:spPr/>
        <p:txBody>
          <a:bodyPr rtlCol="0">
            <a:normAutofit/>
          </a:bodyPr>
          <a:lstStyle/>
          <a:p>
            <a:pPr algn="ctr" fontAlgn="auto">
              <a:spcAft>
                <a:spcPts val="0"/>
              </a:spcAft>
              <a:defRPr/>
            </a:pPr>
            <a:r>
              <a:rPr lang="en-US" sz="3600" dirty="0" smtClean="0">
                <a:solidFill>
                  <a:schemeClr val="accent6">
                    <a:lumMod val="50000"/>
                  </a:schemeClr>
                </a:solidFill>
                <a:ea typeface="+mj-ea"/>
                <a:cs typeface="Helvetica" pitchFamily="34" charset="0"/>
              </a:rPr>
              <a:t>Learning Objectives</a:t>
            </a:r>
          </a:p>
        </p:txBody>
      </p:sp>
      <p:sp>
        <p:nvSpPr>
          <p:cNvPr id="5" name="Content Placeholder 4"/>
          <p:cNvSpPr>
            <a:spLocks noGrp="1"/>
          </p:cNvSpPr>
          <p:nvPr>
            <p:ph idx="1"/>
          </p:nvPr>
        </p:nvSpPr>
        <p:spPr>
          <a:xfrm>
            <a:off x="457200" y="1153607"/>
            <a:ext cx="8534400" cy="4861034"/>
          </a:xfrm>
        </p:spPr>
        <p:txBody>
          <a:bodyPr rtlCol="0">
            <a:normAutofit/>
          </a:bodyPr>
          <a:lstStyle/>
          <a:p>
            <a:pPr marL="457200" indent="-457200" fontAlgn="auto">
              <a:lnSpc>
                <a:spcPct val="114000"/>
              </a:lnSpc>
              <a:spcBef>
                <a:spcPts val="1000"/>
              </a:spcBef>
              <a:spcAft>
                <a:spcPts val="0"/>
              </a:spcAft>
              <a:buSzPct val="85000"/>
              <a:buFont typeface="Wingdings" pitchFamily="2" charset="2"/>
              <a:buChar char="§"/>
              <a:defRPr/>
            </a:pPr>
            <a:r>
              <a:rPr lang="en-US" sz="2400" dirty="0" smtClean="0">
                <a:ea typeface="+mn-ea"/>
                <a:cs typeface="Helvetica"/>
              </a:rPr>
              <a:t>Discuss difference between nuclear and radiologic disasters with respect to magnitude and health outcomes</a:t>
            </a:r>
          </a:p>
          <a:p>
            <a:pPr marL="457200" indent="-457200" fontAlgn="auto">
              <a:lnSpc>
                <a:spcPct val="114000"/>
              </a:lnSpc>
              <a:spcBef>
                <a:spcPts val="1000"/>
              </a:spcBef>
              <a:spcAft>
                <a:spcPts val="0"/>
              </a:spcAft>
              <a:buSzPct val="85000"/>
              <a:buFont typeface="Wingdings" pitchFamily="2" charset="2"/>
              <a:buChar char="§"/>
              <a:defRPr/>
            </a:pPr>
            <a:r>
              <a:rPr lang="en-US" sz="2400" dirty="0" smtClean="0">
                <a:ea typeface="+mn-ea"/>
                <a:cs typeface="Helvetica"/>
              </a:rPr>
              <a:t>Define basic radiation terms, types, and units of measure important to health personnel</a:t>
            </a:r>
          </a:p>
          <a:p>
            <a:pPr marL="457200" indent="-457200" fontAlgn="auto">
              <a:lnSpc>
                <a:spcPct val="114000"/>
              </a:lnSpc>
              <a:spcBef>
                <a:spcPts val="1000"/>
              </a:spcBef>
              <a:spcAft>
                <a:spcPts val="0"/>
              </a:spcAft>
              <a:buSzPct val="85000"/>
              <a:buFont typeface="Wingdings" pitchFamily="2" charset="2"/>
              <a:buChar char="§"/>
              <a:defRPr/>
            </a:pPr>
            <a:r>
              <a:rPr lang="en-US" sz="2400" dirty="0" smtClean="0">
                <a:ea typeface="+mn-ea"/>
                <a:cs typeface="Helvetica"/>
              </a:rPr>
              <a:t>Describe rationale for time, distance, and shielding in radiation protection</a:t>
            </a:r>
          </a:p>
          <a:p>
            <a:pPr marL="457200" indent="-457200" fontAlgn="auto">
              <a:lnSpc>
                <a:spcPct val="114000"/>
              </a:lnSpc>
              <a:spcBef>
                <a:spcPts val="1000"/>
              </a:spcBef>
              <a:spcAft>
                <a:spcPts val="0"/>
              </a:spcAft>
              <a:buSzPct val="85000"/>
              <a:buFont typeface="Wingdings" pitchFamily="2" charset="2"/>
              <a:buChar char="§"/>
              <a:defRPr/>
            </a:pPr>
            <a:r>
              <a:rPr lang="en-US" sz="2400" dirty="0" smtClean="0">
                <a:ea typeface="+mn-ea"/>
                <a:cs typeface="Helvetica"/>
              </a:rPr>
              <a:t>Identify early clinical signs and symptoms suggestive of radiation exposure</a:t>
            </a:r>
          </a:p>
          <a:p>
            <a:pPr marL="457200" indent="-457200" fontAlgn="auto">
              <a:lnSpc>
                <a:spcPct val="114000"/>
              </a:lnSpc>
              <a:spcBef>
                <a:spcPts val="1000"/>
              </a:spcBef>
              <a:spcAft>
                <a:spcPts val="0"/>
              </a:spcAft>
              <a:buSzPct val="85000"/>
              <a:buFont typeface="Wingdings" pitchFamily="2" charset="2"/>
              <a:buChar char="§"/>
              <a:defRPr/>
            </a:pPr>
            <a:r>
              <a:rPr lang="en-US" sz="2400" dirty="0" smtClean="0">
                <a:ea typeface="+mn-ea"/>
                <a:cs typeface="Helvetica"/>
              </a:rPr>
              <a:t>Discuss general considerations for clinical management of radiation casualties</a:t>
            </a:r>
            <a:endParaRPr lang="en-US" dirty="0" smtClean="0">
              <a:ea typeface="+mn-ea"/>
              <a:cs typeface="Helvetic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3"/>
          <p:cNvSpPr>
            <a:spLocks noGrp="1"/>
          </p:cNvSpPr>
          <p:nvPr>
            <p:ph type="title"/>
          </p:nvPr>
        </p:nvSpPr>
        <p:spPr/>
        <p:txBody>
          <a:bodyPr rtlCol="0">
            <a:normAutofit/>
          </a:bodyPr>
          <a:lstStyle/>
          <a:p>
            <a:pPr algn="ctr" fontAlgn="auto">
              <a:spcAft>
                <a:spcPts val="0"/>
              </a:spcAft>
              <a:defRPr/>
            </a:pPr>
            <a:r>
              <a:rPr lang="en-US" sz="3600" dirty="0" smtClean="0">
                <a:solidFill>
                  <a:schemeClr val="accent6">
                    <a:lumMod val="50000"/>
                  </a:schemeClr>
                </a:solidFill>
                <a:ea typeface="+mj-ea"/>
                <a:cs typeface="Helvetica" pitchFamily="34" charset="0"/>
              </a:rPr>
              <a:t>Learning Objectives</a:t>
            </a:r>
          </a:p>
        </p:txBody>
      </p:sp>
      <p:sp>
        <p:nvSpPr>
          <p:cNvPr id="5" name="Content Placeholder 4"/>
          <p:cNvSpPr>
            <a:spLocks noGrp="1"/>
          </p:cNvSpPr>
          <p:nvPr>
            <p:ph idx="1"/>
          </p:nvPr>
        </p:nvSpPr>
        <p:spPr>
          <a:xfrm>
            <a:off x="457200" y="1417638"/>
            <a:ext cx="8534400" cy="4525962"/>
          </a:xfrm>
        </p:spPr>
        <p:txBody>
          <a:bodyPr rtlCol="0">
            <a:normAutofit/>
          </a:bodyPr>
          <a:lstStyle/>
          <a:p>
            <a:pPr marL="457200" indent="-457200" fontAlgn="auto">
              <a:lnSpc>
                <a:spcPct val="114000"/>
              </a:lnSpc>
              <a:spcBef>
                <a:spcPts val="1200"/>
              </a:spcBef>
              <a:spcAft>
                <a:spcPts val="0"/>
              </a:spcAft>
              <a:buSzPct val="85000"/>
              <a:buFont typeface="Wingdings" pitchFamily="2" charset="2"/>
              <a:buChar char="§"/>
              <a:defRPr/>
            </a:pPr>
            <a:r>
              <a:rPr lang="en-US" sz="2400" dirty="0">
                <a:ea typeface="+mn-ea"/>
              </a:rPr>
              <a:t>Summarize the clinical features and treatment of acute radiation sickness and cutaneous radiation </a:t>
            </a:r>
            <a:r>
              <a:rPr lang="en-US" sz="2400" dirty="0" smtClean="0">
                <a:ea typeface="+mn-ea"/>
              </a:rPr>
              <a:t>syndrome</a:t>
            </a:r>
            <a:endParaRPr lang="en-US" sz="2400" dirty="0">
              <a:ea typeface="+mn-ea"/>
            </a:endParaRPr>
          </a:p>
          <a:p>
            <a:pPr marL="457200" indent="-457200" fontAlgn="auto">
              <a:lnSpc>
                <a:spcPct val="114000"/>
              </a:lnSpc>
              <a:spcBef>
                <a:spcPts val="1200"/>
              </a:spcBef>
              <a:spcAft>
                <a:spcPts val="0"/>
              </a:spcAft>
              <a:buSzPct val="85000"/>
              <a:buFont typeface="Wingdings" pitchFamily="2" charset="2"/>
              <a:buChar char="§"/>
              <a:defRPr/>
            </a:pPr>
            <a:r>
              <a:rPr lang="en-US" sz="2400" dirty="0">
                <a:ea typeface="+mn-ea"/>
              </a:rPr>
              <a:t>Discuss decorporation techniques and countermeasures for the management of internal contamination with radioactive </a:t>
            </a:r>
            <a:r>
              <a:rPr lang="en-US" sz="2400" dirty="0" smtClean="0">
                <a:ea typeface="+mn-ea"/>
              </a:rPr>
              <a:t>materials</a:t>
            </a:r>
            <a:endParaRPr lang="en-US" sz="2400" dirty="0">
              <a:ea typeface="+mn-ea"/>
            </a:endParaRPr>
          </a:p>
          <a:p>
            <a:pPr marL="457200" indent="-457200" fontAlgn="auto">
              <a:lnSpc>
                <a:spcPct val="114000"/>
              </a:lnSpc>
              <a:spcBef>
                <a:spcPts val="1200"/>
              </a:spcBef>
              <a:spcAft>
                <a:spcPts val="0"/>
              </a:spcAft>
              <a:buSzPct val="85000"/>
              <a:buFont typeface="Wingdings" pitchFamily="2" charset="2"/>
              <a:buChar char="§"/>
              <a:defRPr/>
            </a:pPr>
            <a:r>
              <a:rPr lang="en-US" sz="2400" dirty="0">
                <a:ea typeface="+mn-ea"/>
              </a:rPr>
              <a:t>Discuss the purpose of emergency public health response actions during a nuclear or radiologic disaster, including risk communication, care of populations with access or functional needs, and population exposure </a:t>
            </a:r>
            <a:r>
              <a:rPr lang="en-US" sz="2400" dirty="0" smtClean="0">
                <a:ea typeface="+mn-ea"/>
              </a:rPr>
              <a:t>monitoring</a:t>
            </a:r>
            <a:endParaRPr lang="en-US" sz="2400" dirty="0">
              <a:ea typeface="+mn-ea"/>
            </a:endParaRPr>
          </a:p>
          <a:p>
            <a:pPr fontAlgn="auto">
              <a:spcAft>
                <a:spcPts val="0"/>
              </a:spcAft>
              <a:buFont typeface="Arial"/>
              <a:buChar char="•"/>
              <a:defRPr/>
            </a:pPr>
            <a:endParaRPr lang="en-US" dirty="0">
              <a:ea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rtlCol="0">
            <a:normAutofit/>
          </a:bodyPr>
          <a:lstStyle/>
          <a:p>
            <a:pPr algn="ctr" fontAlgn="auto">
              <a:spcAft>
                <a:spcPts val="0"/>
              </a:spcAft>
              <a:defRPr/>
            </a:pPr>
            <a:r>
              <a:rPr lang="en-US" sz="3600" dirty="0" smtClean="0">
                <a:solidFill>
                  <a:schemeClr val="accent6">
                    <a:lumMod val="50000"/>
                  </a:schemeClr>
                </a:solidFill>
                <a:ea typeface="+mj-ea"/>
                <a:cs typeface="Helvetica" pitchFamily="34" charset="0"/>
              </a:rPr>
              <a:t>Background</a:t>
            </a:r>
          </a:p>
        </p:txBody>
      </p:sp>
      <p:sp>
        <p:nvSpPr>
          <p:cNvPr id="3" name="Content Placeholder 2"/>
          <p:cNvSpPr>
            <a:spLocks noGrp="1"/>
          </p:cNvSpPr>
          <p:nvPr>
            <p:ph idx="1"/>
          </p:nvPr>
        </p:nvSpPr>
        <p:spPr>
          <a:xfrm>
            <a:off x="457200" y="1206659"/>
            <a:ext cx="8229600" cy="4525963"/>
          </a:xfrm>
        </p:spPr>
        <p:txBody>
          <a:bodyPr rtlCol="0">
            <a:noAutofit/>
          </a:bodyPr>
          <a:lstStyle/>
          <a:p>
            <a:pPr marL="457200" indent="-457200" fontAlgn="auto">
              <a:lnSpc>
                <a:spcPct val="114000"/>
              </a:lnSpc>
              <a:spcBef>
                <a:spcPts val="1200"/>
              </a:spcBef>
              <a:spcAft>
                <a:spcPts val="0"/>
              </a:spcAft>
              <a:buSzPct val="85000"/>
              <a:buFont typeface="Wingdings" pitchFamily="2" charset="2"/>
              <a:buChar char="§"/>
              <a:defRPr/>
            </a:pPr>
            <a:r>
              <a:rPr lang="en-US" sz="2400" dirty="0">
                <a:ea typeface="+mn-ea"/>
                <a:cs typeface="Helvetica" pitchFamily="34" charset="0"/>
              </a:rPr>
              <a:t>R</a:t>
            </a:r>
            <a:r>
              <a:rPr lang="en-US" sz="2400" dirty="0" smtClean="0">
                <a:ea typeface="+mn-ea"/>
                <a:cs typeface="Helvetica" pitchFamily="34" charset="0"/>
              </a:rPr>
              <a:t>adiologic and nuclear events represent unique challenge</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Local and state community preparedness to respond may result in saving of tens of thousands of lives</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Nuclear and radiologic events often confused:</a:t>
            </a:r>
          </a:p>
          <a:p>
            <a:pPr marL="914400" lvl="1" indent="-457200" fontAlgn="auto">
              <a:lnSpc>
                <a:spcPct val="114000"/>
              </a:lnSpc>
              <a:spcBef>
                <a:spcPts val="400"/>
              </a:spcBef>
              <a:spcAft>
                <a:spcPts val="0"/>
              </a:spcAft>
              <a:buSzPct val="85000"/>
              <a:buFont typeface="Arial"/>
              <a:buChar char="–"/>
              <a:defRPr/>
            </a:pPr>
            <a:r>
              <a:rPr lang="en-US" sz="2400" u="sng" dirty="0" smtClean="0">
                <a:ea typeface="+mn-ea"/>
                <a:cs typeface="Helvetica" pitchFamily="34" charset="0"/>
              </a:rPr>
              <a:t>Nuclear event</a:t>
            </a:r>
            <a:r>
              <a:rPr lang="en-US" sz="2400" dirty="0" smtClean="0">
                <a:ea typeface="+mn-ea"/>
                <a:cs typeface="Helvetica" pitchFamily="34" charset="0"/>
              </a:rPr>
              <a:t> involves nuclear detonation and  accompanying massive explosion</a:t>
            </a:r>
          </a:p>
          <a:p>
            <a:pPr marL="914400" lvl="1" indent="-457200" fontAlgn="auto">
              <a:lnSpc>
                <a:spcPct val="114000"/>
              </a:lnSpc>
              <a:spcBef>
                <a:spcPts val="400"/>
              </a:spcBef>
              <a:spcAft>
                <a:spcPts val="0"/>
              </a:spcAft>
              <a:buSzPct val="85000"/>
              <a:buFont typeface="Arial"/>
              <a:buChar char="–"/>
              <a:defRPr/>
            </a:pPr>
            <a:r>
              <a:rPr lang="en-US" sz="2400" u="sng" dirty="0" smtClean="0">
                <a:ea typeface="+mn-ea"/>
                <a:cs typeface="Helvetica" pitchFamily="34" charset="0"/>
              </a:rPr>
              <a:t>Radiologic event</a:t>
            </a:r>
            <a:r>
              <a:rPr lang="en-US" sz="2400" dirty="0" smtClean="0">
                <a:ea typeface="+mn-ea"/>
                <a:cs typeface="Helvetica" pitchFamily="34" charset="0"/>
              </a:rPr>
              <a:t> involve release of radioactive materials to populated areas  (with or without explosion)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rtlCol="0">
            <a:normAutofit/>
          </a:bodyPr>
          <a:lstStyle/>
          <a:p>
            <a:pPr fontAlgn="auto">
              <a:spcAft>
                <a:spcPts val="0"/>
              </a:spcAft>
              <a:defRPr/>
            </a:pPr>
            <a:r>
              <a:rPr lang="en-US" sz="3600" dirty="0" smtClean="0">
                <a:solidFill>
                  <a:schemeClr val="accent6">
                    <a:lumMod val="50000"/>
                  </a:schemeClr>
                </a:solidFill>
                <a:ea typeface="+mj-ea"/>
                <a:cs typeface="Helvetica" pitchFamily="34" charset="0"/>
              </a:rPr>
              <a:t>Radiation Basics</a:t>
            </a:r>
          </a:p>
        </p:txBody>
      </p:sp>
      <p:sp>
        <p:nvSpPr>
          <p:cNvPr id="3" name="Content Placeholder 2"/>
          <p:cNvSpPr>
            <a:spLocks noGrp="1"/>
          </p:cNvSpPr>
          <p:nvPr>
            <p:ph idx="1"/>
          </p:nvPr>
        </p:nvSpPr>
        <p:spPr/>
        <p:txBody>
          <a:bodyPr>
            <a:normAutofit/>
          </a:bodyPr>
          <a:lstStyle/>
          <a:p>
            <a:pPr marL="457200" indent="-457200">
              <a:lnSpc>
                <a:spcPct val="114000"/>
              </a:lnSpc>
              <a:spcBef>
                <a:spcPts val="1400"/>
              </a:spcBef>
              <a:buSzPct val="85000"/>
              <a:buFont typeface="Wingdings" pitchFamily="2" charset="2"/>
              <a:buChar char="§"/>
            </a:pPr>
            <a:r>
              <a:rPr lang="en-US" sz="2800" dirty="0" smtClean="0">
                <a:cs typeface="Helvetica"/>
              </a:rPr>
              <a:t>Alpha (α) particles </a:t>
            </a:r>
          </a:p>
          <a:p>
            <a:pPr marL="457200" indent="-457200">
              <a:lnSpc>
                <a:spcPct val="114000"/>
              </a:lnSpc>
              <a:spcBef>
                <a:spcPts val="1400"/>
              </a:spcBef>
              <a:buSzPct val="85000"/>
              <a:buFont typeface="Wingdings" pitchFamily="2" charset="2"/>
              <a:buChar char="§"/>
            </a:pPr>
            <a:r>
              <a:rPr lang="en-US" sz="2800" dirty="0" smtClean="0">
                <a:cs typeface="Helvetica"/>
              </a:rPr>
              <a:t>Beta (β) particles</a:t>
            </a:r>
          </a:p>
          <a:p>
            <a:pPr marL="457200" indent="-457200">
              <a:lnSpc>
                <a:spcPct val="114000"/>
              </a:lnSpc>
              <a:spcBef>
                <a:spcPts val="1400"/>
              </a:spcBef>
              <a:buSzPct val="85000"/>
              <a:buFont typeface="Wingdings" pitchFamily="2" charset="2"/>
              <a:buChar char="§"/>
            </a:pPr>
            <a:r>
              <a:rPr lang="en-US" sz="2800" dirty="0" smtClean="0">
                <a:cs typeface="Helvetica"/>
              </a:rPr>
              <a:t>Gamma (γ) radiation</a:t>
            </a:r>
          </a:p>
        </p:txBody>
      </p:sp>
      <p:pic>
        <p:nvPicPr>
          <p:cNvPr id="59395"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4846638" y="143"/>
            <a:ext cx="4297362" cy="531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ea typeface="+mj-ea"/>
              </a:rPr>
              <a:t>Characteristics of Injuries after </a:t>
            </a:r>
            <a:br>
              <a:rPr lang="en-US" sz="2800" dirty="0" smtClean="0">
                <a:solidFill>
                  <a:schemeClr val="accent6">
                    <a:lumMod val="50000"/>
                  </a:schemeClr>
                </a:solidFill>
                <a:ea typeface="+mj-ea"/>
              </a:rPr>
            </a:br>
            <a:r>
              <a:rPr lang="en-US" sz="2800" dirty="0" smtClean="0">
                <a:solidFill>
                  <a:schemeClr val="accent6">
                    <a:lumMod val="50000"/>
                  </a:schemeClr>
                </a:solidFill>
                <a:ea typeface="+mj-ea"/>
              </a:rPr>
              <a:t>Nuclear and Radiologic Disasters</a:t>
            </a:r>
          </a:p>
        </p:txBody>
      </p:sp>
      <p:sp>
        <p:nvSpPr>
          <p:cNvPr id="3" name="Content Placeholder 2"/>
          <p:cNvSpPr>
            <a:spLocks noGrp="1"/>
          </p:cNvSpPr>
          <p:nvPr>
            <p:ph idx="1"/>
          </p:nvPr>
        </p:nvSpPr>
        <p:spPr/>
        <p:txBody>
          <a:bodyPr rtlCol="0">
            <a:normAutofit/>
          </a:bodyPr>
          <a:lstStyle/>
          <a:p>
            <a:pPr marL="457200" indent="-457200" fontAlgn="auto">
              <a:lnSpc>
                <a:spcPct val="114000"/>
              </a:lnSpc>
              <a:spcBef>
                <a:spcPts val="1400"/>
              </a:spcBef>
              <a:spcAft>
                <a:spcPts val="0"/>
              </a:spcAft>
              <a:buSzPct val="85000"/>
              <a:buFont typeface="Wingdings" pitchFamily="2" charset="2"/>
              <a:buChar char="§"/>
              <a:defRPr/>
            </a:pPr>
            <a:r>
              <a:rPr lang="en-US" sz="2800" dirty="0" smtClean="0">
                <a:ea typeface="+mn-ea"/>
                <a:cs typeface="Helvetica" pitchFamily="34" charset="0"/>
              </a:rPr>
              <a:t>Blast injuries</a:t>
            </a:r>
          </a:p>
          <a:p>
            <a:pPr marL="457200" indent="-457200" fontAlgn="auto">
              <a:lnSpc>
                <a:spcPct val="114000"/>
              </a:lnSpc>
              <a:spcBef>
                <a:spcPts val="1400"/>
              </a:spcBef>
              <a:spcAft>
                <a:spcPts val="0"/>
              </a:spcAft>
              <a:buSzPct val="85000"/>
              <a:buFont typeface="Wingdings" pitchFamily="2" charset="2"/>
              <a:buChar char="§"/>
              <a:defRPr/>
            </a:pPr>
            <a:r>
              <a:rPr lang="en-US" sz="2800" dirty="0" smtClean="0">
                <a:ea typeface="+mn-ea"/>
                <a:cs typeface="Helvetica" pitchFamily="34" charset="0"/>
              </a:rPr>
              <a:t>Thermal burns</a:t>
            </a:r>
          </a:p>
          <a:p>
            <a:pPr marL="457200" indent="-457200" fontAlgn="auto">
              <a:lnSpc>
                <a:spcPct val="114000"/>
              </a:lnSpc>
              <a:spcBef>
                <a:spcPts val="1400"/>
              </a:spcBef>
              <a:spcAft>
                <a:spcPts val="0"/>
              </a:spcAft>
              <a:buSzPct val="85000"/>
              <a:buFont typeface="Wingdings" pitchFamily="2" charset="2"/>
              <a:buChar char="§"/>
              <a:defRPr/>
            </a:pPr>
            <a:r>
              <a:rPr lang="en-US" sz="2800" dirty="0" smtClean="0">
                <a:ea typeface="+mn-ea"/>
                <a:cs typeface="Helvetica" pitchFamily="34" charset="0"/>
              </a:rPr>
              <a:t>Radiation toxicity</a:t>
            </a:r>
          </a:p>
          <a:p>
            <a:pPr marL="457200" indent="-457200" fontAlgn="auto">
              <a:lnSpc>
                <a:spcPct val="114000"/>
              </a:lnSpc>
              <a:spcBef>
                <a:spcPts val="1400"/>
              </a:spcBef>
              <a:spcAft>
                <a:spcPts val="0"/>
              </a:spcAft>
              <a:buSzPct val="85000"/>
              <a:buFont typeface="Wingdings" pitchFamily="2" charset="2"/>
              <a:buChar char="§"/>
              <a:defRPr/>
            </a:pPr>
            <a:r>
              <a:rPr lang="en-US" sz="2800" dirty="0" smtClean="0">
                <a:ea typeface="+mn-ea"/>
                <a:cs typeface="Helvetica" pitchFamily="34" charset="0"/>
              </a:rPr>
              <a:t>Electromagnetic pulse</a:t>
            </a:r>
          </a:p>
          <a:p>
            <a:pPr fontAlgn="auto">
              <a:spcAft>
                <a:spcPts val="0"/>
              </a:spcAft>
              <a:buFont typeface="Wingdings" pitchFamily="2" charset="2"/>
              <a:buChar char="Ø"/>
              <a:defRPr/>
            </a:pPr>
            <a:endParaRPr lang="en-US" dirty="0" smtClean="0">
              <a:ea typeface="+mn-ea"/>
              <a:cs typeface="Helvetic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ea typeface="+mj-ea"/>
                <a:cs typeface="Helvetica" pitchFamily="34" charset="0"/>
              </a:rPr>
              <a:t>Situational Awareness and Detection</a:t>
            </a:r>
          </a:p>
        </p:txBody>
      </p:sp>
      <p:sp>
        <p:nvSpPr>
          <p:cNvPr id="3" name="Content Placeholder 2"/>
          <p:cNvSpPr>
            <a:spLocks noGrp="1"/>
          </p:cNvSpPr>
          <p:nvPr>
            <p:ph idx="1"/>
          </p:nvPr>
        </p:nvSpPr>
        <p:spPr>
          <a:xfrm>
            <a:off x="457200" y="1417638"/>
            <a:ext cx="8229600" cy="5086350"/>
          </a:xfrm>
        </p:spPr>
        <p:txBody>
          <a:bodyPr rtlCol="0">
            <a:normAutofit lnSpcReduction="10000"/>
          </a:bodyPr>
          <a:lstStyle/>
          <a:p>
            <a:pPr marL="0" indent="0" fontAlgn="auto">
              <a:lnSpc>
                <a:spcPct val="114000"/>
              </a:lnSpc>
              <a:spcBef>
                <a:spcPts val="1200"/>
              </a:spcBef>
              <a:spcAft>
                <a:spcPts val="0"/>
              </a:spcAft>
              <a:buFont typeface="Wingdings" pitchFamily="2" charset="2"/>
              <a:buNone/>
              <a:defRPr/>
            </a:pPr>
            <a:r>
              <a:rPr lang="en-US" sz="2400" u="sng" dirty="0" smtClean="0">
                <a:ea typeface="+mn-ea"/>
                <a:cs typeface="Helvetica" pitchFamily="34" charset="0"/>
              </a:rPr>
              <a:t>Scene assessment</a:t>
            </a:r>
          </a:p>
          <a:p>
            <a:pPr fontAlgn="auto">
              <a:lnSpc>
                <a:spcPct val="114000"/>
              </a:lnSpc>
              <a:spcBef>
                <a:spcPts val="800"/>
              </a:spcBef>
              <a:spcAft>
                <a:spcPts val="0"/>
              </a:spcAft>
              <a:buSzPct val="85000"/>
              <a:buFont typeface="Wingdings" pitchFamily="2" charset="2"/>
              <a:buChar char="§"/>
              <a:defRPr/>
            </a:pPr>
            <a:r>
              <a:rPr lang="en-US" sz="2400" dirty="0" smtClean="0">
                <a:ea typeface="+mn-ea"/>
                <a:cs typeface="Helvetica" pitchFamily="34" charset="0"/>
              </a:rPr>
              <a:t>High index of suspicion</a:t>
            </a:r>
          </a:p>
          <a:p>
            <a:pPr fontAlgn="auto">
              <a:lnSpc>
                <a:spcPct val="114000"/>
              </a:lnSpc>
              <a:spcBef>
                <a:spcPts val="800"/>
              </a:spcBef>
              <a:spcAft>
                <a:spcPts val="0"/>
              </a:spcAft>
              <a:buSzPct val="85000"/>
              <a:buFont typeface="Wingdings" pitchFamily="2" charset="2"/>
              <a:buChar char="§"/>
              <a:defRPr/>
            </a:pPr>
            <a:r>
              <a:rPr lang="en-US" sz="2400" dirty="0" smtClean="0">
                <a:ea typeface="+mn-ea"/>
                <a:cs typeface="Helvetica" pitchFamily="34" charset="0"/>
              </a:rPr>
              <a:t>Visible clues on vehicles or containers</a:t>
            </a:r>
          </a:p>
          <a:p>
            <a:pPr fontAlgn="auto">
              <a:lnSpc>
                <a:spcPct val="114000"/>
              </a:lnSpc>
              <a:spcBef>
                <a:spcPts val="800"/>
              </a:spcBef>
              <a:spcAft>
                <a:spcPts val="0"/>
              </a:spcAft>
              <a:buSzPct val="85000"/>
              <a:buFont typeface="Wingdings" pitchFamily="2" charset="2"/>
              <a:buChar char="§"/>
              <a:defRPr/>
            </a:pPr>
            <a:r>
              <a:rPr lang="en-US" sz="2400" dirty="0" smtClean="0">
                <a:ea typeface="+mn-ea"/>
                <a:cs typeface="Helvetica" pitchFamily="34" charset="0"/>
              </a:rPr>
              <a:t>Use detection equipment to</a:t>
            </a:r>
          </a:p>
          <a:p>
            <a:pPr lvl="1" fontAlgn="auto">
              <a:lnSpc>
                <a:spcPct val="114000"/>
              </a:lnSpc>
              <a:spcBef>
                <a:spcPts val="800"/>
              </a:spcBef>
              <a:spcAft>
                <a:spcPts val="0"/>
              </a:spcAft>
              <a:buSzPct val="85000"/>
              <a:buFont typeface="Wingdings" pitchFamily="2" charset="2"/>
              <a:buChar char="§"/>
              <a:defRPr/>
            </a:pPr>
            <a:r>
              <a:rPr lang="en-US" sz="2000" dirty="0" smtClean="0">
                <a:ea typeface="+mn-ea"/>
                <a:cs typeface="Helvetica" pitchFamily="34" charset="0"/>
              </a:rPr>
              <a:t>Detect radiation field present</a:t>
            </a:r>
          </a:p>
          <a:p>
            <a:pPr lvl="1" fontAlgn="auto">
              <a:lnSpc>
                <a:spcPct val="114000"/>
              </a:lnSpc>
              <a:spcBef>
                <a:spcPts val="800"/>
              </a:spcBef>
              <a:spcAft>
                <a:spcPts val="0"/>
              </a:spcAft>
              <a:buSzPct val="85000"/>
              <a:buFont typeface="Wingdings" pitchFamily="2" charset="2"/>
              <a:buChar char="§"/>
              <a:defRPr/>
            </a:pPr>
            <a:r>
              <a:rPr lang="en-US" sz="2000" dirty="0" smtClean="0">
                <a:ea typeface="+mn-ea"/>
                <a:cs typeface="Helvetica" pitchFamily="34" charset="0"/>
              </a:rPr>
              <a:t>Identify radioactive isotopes present</a:t>
            </a:r>
          </a:p>
          <a:p>
            <a:pPr marL="0" indent="0" fontAlgn="auto">
              <a:lnSpc>
                <a:spcPct val="114000"/>
              </a:lnSpc>
              <a:spcBef>
                <a:spcPts val="1200"/>
              </a:spcBef>
              <a:spcAft>
                <a:spcPts val="0"/>
              </a:spcAft>
              <a:buFont typeface="Wingdings" pitchFamily="2" charset="2"/>
              <a:buNone/>
              <a:defRPr/>
            </a:pPr>
            <a:r>
              <a:rPr lang="en-US" sz="2400" u="sng" dirty="0" smtClean="0">
                <a:ea typeface="+mn-ea"/>
                <a:cs typeface="Helvetica" pitchFamily="34" charset="0"/>
              </a:rPr>
              <a:t>Radiation detection technology</a:t>
            </a:r>
          </a:p>
          <a:p>
            <a:pPr fontAlgn="auto">
              <a:lnSpc>
                <a:spcPct val="114000"/>
              </a:lnSpc>
              <a:spcBef>
                <a:spcPts val="800"/>
              </a:spcBef>
              <a:spcAft>
                <a:spcPts val="0"/>
              </a:spcAft>
              <a:buSzPct val="85000"/>
              <a:buFont typeface="Wingdings" pitchFamily="2" charset="2"/>
              <a:buChar char="§"/>
              <a:defRPr/>
            </a:pPr>
            <a:r>
              <a:rPr lang="en-US" sz="2400" dirty="0" smtClean="0">
                <a:ea typeface="+mn-ea"/>
                <a:cs typeface="Helvetica" pitchFamily="34" charset="0"/>
              </a:rPr>
              <a:t>Field detection devices (meters) </a:t>
            </a:r>
          </a:p>
          <a:p>
            <a:pPr fontAlgn="auto">
              <a:lnSpc>
                <a:spcPct val="114000"/>
              </a:lnSpc>
              <a:spcBef>
                <a:spcPts val="800"/>
              </a:spcBef>
              <a:spcAft>
                <a:spcPts val="0"/>
              </a:spcAft>
              <a:buSzPct val="85000"/>
              <a:buFont typeface="Wingdings" pitchFamily="2" charset="2"/>
              <a:buChar char="§"/>
              <a:defRPr/>
            </a:pPr>
            <a:r>
              <a:rPr lang="en-US" sz="2400" dirty="0" smtClean="0">
                <a:ea typeface="+mn-ea"/>
                <a:cs typeface="Helvetica" pitchFamily="34" charset="0"/>
              </a:rPr>
              <a:t>Airborne particulate detectors</a:t>
            </a:r>
          </a:p>
          <a:p>
            <a:pPr fontAlgn="auto">
              <a:lnSpc>
                <a:spcPct val="114000"/>
              </a:lnSpc>
              <a:spcBef>
                <a:spcPts val="800"/>
              </a:spcBef>
              <a:spcAft>
                <a:spcPts val="0"/>
              </a:spcAft>
              <a:buSzPct val="85000"/>
              <a:buFont typeface="Wingdings" pitchFamily="2" charset="2"/>
              <a:buChar char="§"/>
              <a:defRPr/>
            </a:pPr>
            <a:r>
              <a:rPr lang="en-US" sz="2400" dirty="0" smtClean="0">
                <a:ea typeface="+mn-ea"/>
                <a:cs typeface="Helvetica" pitchFamily="34" charset="0"/>
              </a:rPr>
              <a:t>Isotope identifiers</a:t>
            </a:r>
          </a:p>
          <a:p>
            <a:pPr marL="0" indent="0" fontAlgn="auto">
              <a:lnSpc>
                <a:spcPct val="94000"/>
              </a:lnSpc>
              <a:spcAft>
                <a:spcPts val="0"/>
              </a:spcAft>
              <a:buFont typeface="Arial"/>
              <a:buChar char="•"/>
              <a:defRPr/>
            </a:pPr>
            <a:endParaRPr lang="en-US" sz="1500" dirty="0" smtClean="0">
              <a:ea typeface="+mn-ea"/>
              <a:cs typeface="Helvetica" pitchFamily="34" charset="0"/>
            </a:endParaRPr>
          </a:p>
        </p:txBody>
      </p:sp>
      <p:pic>
        <p:nvPicPr>
          <p:cNvPr id="5" name="Picture 4" descr="6_30_Geig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1352" y="1669895"/>
            <a:ext cx="2837774" cy="1899420"/>
          </a:xfrm>
          <a:prstGeom prst="rect">
            <a:avLst/>
          </a:prstGeom>
          <a:ln>
            <a:noFill/>
          </a:ln>
          <a:effectLst>
            <a:outerShdw blurRad="292100" dist="139700" dir="2700000" algn="tl" rotWithShape="0">
              <a:srgbClr val="333333">
                <a:alpha val="65000"/>
              </a:srgbClr>
            </a:outerShdw>
          </a:effectLst>
        </p:spPr>
      </p:pic>
      <p:sp>
        <p:nvSpPr>
          <p:cNvPr id="63492" name="TextBox 5"/>
          <p:cNvSpPr txBox="1">
            <a:spLocks noChangeArrowheads="1"/>
          </p:cNvSpPr>
          <p:nvPr/>
        </p:nvSpPr>
        <p:spPr bwMode="auto">
          <a:xfrm>
            <a:off x="7764013" y="3624855"/>
            <a:ext cx="2397125" cy="261938"/>
          </a:xfrm>
          <a:prstGeom prst="rect">
            <a:avLst/>
          </a:prstGeom>
          <a:noFill/>
          <a:ln w="9525">
            <a:noFill/>
            <a:miter lim="800000"/>
            <a:headEnd/>
            <a:tailEnd/>
          </a:ln>
        </p:spPr>
        <p:txBody>
          <a:bodyPr>
            <a:spAutoFit/>
          </a:bodyPr>
          <a:lstStyle/>
          <a:p>
            <a:r>
              <a:rPr lang="en-US" sz="1100" b="1" dirty="0" err="1">
                <a:latin typeface="Calibri" pitchFamily="34" charset="0"/>
              </a:rPr>
              <a:t>Thinkstock</a:t>
            </a:r>
            <a:endParaRPr lang="en-US" sz="1100" b="1"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p:txBody>
          <a:bodyPr rtlCol="0">
            <a:normAutofit/>
          </a:bodyPr>
          <a:lstStyle/>
          <a:p>
            <a:pPr algn="ctr" fontAlgn="auto">
              <a:spcAft>
                <a:spcPts val="0"/>
              </a:spcAft>
              <a:defRPr/>
            </a:pPr>
            <a:r>
              <a:rPr lang="en-US" sz="3600" dirty="0" smtClean="0">
                <a:solidFill>
                  <a:schemeClr val="accent6">
                    <a:lumMod val="50000"/>
                  </a:schemeClr>
                </a:solidFill>
                <a:ea typeface="+mj-ea"/>
                <a:cs typeface="Helvetica" pitchFamily="34" charset="0"/>
              </a:rPr>
              <a:t>Learning Objectives</a:t>
            </a:r>
          </a:p>
        </p:txBody>
      </p:sp>
      <p:sp>
        <p:nvSpPr>
          <p:cNvPr id="5" name="Content Placeholder 4"/>
          <p:cNvSpPr>
            <a:spLocks noGrp="1"/>
          </p:cNvSpPr>
          <p:nvPr>
            <p:ph idx="1"/>
          </p:nvPr>
        </p:nvSpPr>
        <p:spPr>
          <a:xfrm>
            <a:off x="457200" y="1354668"/>
            <a:ext cx="8534400" cy="4525963"/>
          </a:xfrm>
        </p:spPr>
        <p:txBody>
          <a:bodyPr rtlCol="0">
            <a:normAutofit/>
          </a:bodyPr>
          <a:lstStyle/>
          <a:p>
            <a:pPr marL="463550" indent="-463550" fontAlgn="auto">
              <a:lnSpc>
                <a:spcPct val="114000"/>
              </a:lnSpc>
              <a:spcBef>
                <a:spcPts val="1000"/>
              </a:spcBef>
              <a:spcAft>
                <a:spcPts val="0"/>
              </a:spcAft>
              <a:buSzPct val="85000"/>
              <a:buFont typeface="Wingdings" pitchFamily="2" charset="2"/>
              <a:buChar char="§"/>
              <a:defRPr/>
            </a:pPr>
            <a:r>
              <a:rPr lang="en-US" sz="2400" dirty="0" smtClean="0">
                <a:ea typeface="+mn-ea"/>
                <a:cs typeface="Helvetica" pitchFamily="34" charset="0"/>
              </a:rPr>
              <a:t>Discuss background and epidemiology of explosions and traumatic disasters, including three primary types of explosions </a:t>
            </a:r>
          </a:p>
          <a:p>
            <a:pPr marL="463550" indent="-463550" fontAlgn="auto">
              <a:lnSpc>
                <a:spcPct val="114000"/>
              </a:lnSpc>
              <a:spcBef>
                <a:spcPts val="1000"/>
              </a:spcBef>
              <a:spcAft>
                <a:spcPts val="0"/>
              </a:spcAft>
              <a:buSzPct val="85000"/>
              <a:buFont typeface="Wingdings" pitchFamily="2" charset="2"/>
              <a:buChar char="§"/>
              <a:defRPr/>
            </a:pPr>
            <a:r>
              <a:rPr lang="en-US" sz="2400" dirty="0" smtClean="0">
                <a:ea typeface="+mn-ea"/>
                <a:cs typeface="Helvetica" pitchFamily="34" charset="0"/>
              </a:rPr>
              <a:t>Describe the four blast-related mechanisms of injury</a:t>
            </a:r>
          </a:p>
          <a:p>
            <a:pPr marL="463550" indent="-463550" fontAlgn="auto">
              <a:lnSpc>
                <a:spcPct val="114000"/>
              </a:lnSpc>
              <a:spcBef>
                <a:spcPts val="1000"/>
              </a:spcBef>
              <a:spcAft>
                <a:spcPts val="0"/>
              </a:spcAft>
              <a:buSzPct val="85000"/>
              <a:buFont typeface="Wingdings" pitchFamily="2" charset="2"/>
              <a:buChar char="§"/>
              <a:defRPr/>
            </a:pPr>
            <a:r>
              <a:rPr lang="en-US" sz="2400" dirty="0" smtClean="0">
                <a:ea typeface="+mn-ea"/>
                <a:cs typeface="Helvetica" pitchFamily="34" charset="0"/>
              </a:rPr>
              <a:t>Identify important hazard-specific considerations involved in response to explosion disasters</a:t>
            </a:r>
          </a:p>
          <a:p>
            <a:pPr marL="463550" indent="-463550" fontAlgn="auto">
              <a:lnSpc>
                <a:spcPct val="114000"/>
              </a:lnSpc>
              <a:spcBef>
                <a:spcPts val="1000"/>
              </a:spcBef>
              <a:spcAft>
                <a:spcPts val="0"/>
              </a:spcAft>
              <a:buSzPct val="85000"/>
              <a:buFont typeface="Wingdings" pitchFamily="2" charset="2"/>
              <a:buChar char="§"/>
              <a:defRPr/>
            </a:pPr>
            <a:r>
              <a:rPr lang="en-US" sz="2400" dirty="0" smtClean="0">
                <a:ea typeface="+mn-ea"/>
                <a:cs typeface="Helvetica" pitchFamily="34" charset="0"/>
              </a:rPr>
              <a:t>Discuss clinical decision making relevant to explosions and traumatic disasters</a:t>
            </a:r>
          </a:p>
          <a:p>
            <a:pPr marL="463550" indent="-463550" fontAlgn="auto">
              <a:lnSpc>
                <a:spcPct val="114000"/>
              </a:lnSpc>
              <a:spcBef>
                <a:spcPts val="1000"/>
              </a:spcBef>
              <a:spcAft>
                <a:spcPts val="0"/>
              </a:spcAft>
              <a:buSzPct val="85000"/>
              <a:buFont typeface="Wingdings" pitchFamily="2" charset="2"/>
              <a:buChar char="§"/>
              <a:defRPr/>
            </a:pPr>
            <a:r>
              <a:rPr lang="en-US" sz="2400" dirty="0" smtClean="0">
                <a:ea typeface="+mn-ea"/>
                <a:cs typeface="Helvetica" pitchFamily="34" charset="0"/>
              </a:rPr>
              <a:t>Identify individuals who may be at increased health risk in an explosion or other traumatic disaster</a:t>
            </a:r>
          </a:p>
          <a:p>
            <a:pPr marL="457200" indent="-457200" fontAlgn="auto">
              <a:spcAft>
                <a:spcPts val="0"/>
              </a:spcAft>
              <a:buFont typeface="Arial"/>
              <a:buChar char="•"/>
              <a:defRPr/>
            </a:pPr>
            <a:endParaRPr lang="en-US" dirty="0" smtClean="0">
              <a:ea typeface="+mn-ea"/>
              <a:cs typeface="Helvetic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rtlCol="0">
            <a:normAutofit/>
          </a:bodyPr>
          <a:lstStyle/>
          <a:p>
            <a:pPr algn="ctr" fontAlgn="auto">
              <a:spcAft>
                <a:spcPts val="0"/>
              </a:spcAft>
              <a:defRPr/>
            </a:pPr>
            <a:r>
              <a:rPr lang="en-US" sz="3600" dirty="0" smtClean="0">
                <a:solidFill>
                  <a:schemeClr val="accent6">
                    <a:lumMod val="50000"/>
                  </a:schemeClr>
                </a:solidFill>
                <a:ea typeface="+mj-ea"/>
                <a:cs typeface="Helvetica" pitchFamily="34" charset="0"/>
              </a:rPr>
              <a:t>Hazard Assessment </a:t>
            </a:r>
          </a:p>
        </p:txBody>
      </p:sp>
      <p:sp>
        <p:nvSpPr>
          <p:cNvPr id="3" name="Content Placeholder 2"/>
          <p:cNvSpPr>
            <a:spLocks noGrp="1"/>
          </p:cNvSpPr>
          <p:nvPr>
            <p:ph idx="1"/>
          </p:nvPr>
        </p:nvSpPr>
        <p:spPr>
          <a:xfrm>
            <a:off x="457200" y="1432106"/>
            <a:ext cx="8229600" cy="4525963"/>
          </a:xfrm>
        </p:spPr>
        <p:txBody>
          <a:bodyPr rtlCol="0">
            <a:normAutofit/>
          </a:bodyPr>
          <a:lstStyle/>
          <a:p>
            <a:pPr marL="0" indent="0" fontAlgn="auto">
              <a:lnSpc>
                <a:spcPct val="104000"/>
              </a:lnSpc>
              <a:spcAft>
                <a:spcPts val="0"/>
              </a:spcAft>
              <a:buFont typeface="Wingdings" pitchFamily="2" charset="2"/>
              <a:buNone/>
              <a:defRPr/>
            </a:pPr>
            <a:r>
              <a:rPr lang="en-US" sz="2400" u="sng" dirty="0" smtClean="0">
                <a:ea typeface="+mn-ea"/>
                <a:cs typeface="Helvetica" pitchFamily="34" charset="0"/>
              </a:rPr>
              <a:t>Nuclear detonation</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Prompt radiation</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Activation products</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Fallout (fission) products</a:t>
            </a:r>
          </a:p>
          <a:p>
            <a:pPr marL="0" indent="0" fontAlgn="auto">
              <a:lnSpc>
                <a:spcPct val="104000"/>
              </a:lnSpc>
              <a:spcAft>
                <a:spcPts val="0"/>
              </a:spcAft>
              <a:buFont typeface="Wingdings" pitchFamily="2" charset="2"/>
              <a:buNone/>
              <a:defRPr/>
            </a:pPr>
            <a:r>
              <a:rPr lang="en-US" sz="2400" u="sng" dirty="0" smtClean="0">
                <a:ea typeface="+mn-ea"/>
                <a:cs typeface="Helvetica" pitchFamily="34" charset="0"/>
              </a:rPr>
              <a:t>Radiation dispersal device</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No activation products</a:t>
            </a:r>
            <a:endParaRPr lang="en-US" sz="2400" i="1" dirty="0" smtClean="0">
              <a:ea typeface="+mn-ea"/>
              <a:cs typeface="Helvetica" pitchFamily="34" charset="0"/>
            </a:endParaRP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Lethal radius from blast far exceeds that from radiation</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Radiation from contamination</a:t>
            </a:r>
          </a:p>
          <a:p>
            <a:pPr marL="0" indent="0" fontAlgn="auto">
              <a:lnSpc>
                <a:spcPct val="104000"/>
              </a:lnSpc>
              <a:spcAft>
                <a:spcPts val="0"/>
              </a:spcAft>
              <a:buFont typeface="Arial"/>
              <a:buChar char="•"/>
              <a:defRPr/>
            </a:pPr>
            <a:endParaRPr lang="en-US" sz="2600" dirty="0" smtClean="0">
              <a:ea typeface="+mn-ea"/>
              <a:cs typeface="Helvetica" pitchFamily="34" charset="0"/>
            </a:endParaRPr>
          </a:p>
        </p:txBody>
      </p:sp>
      <p:pic>
        <p:nvPicPr>
          <p:cNvPr id="4" name="Content Placeholder 5" descr="6_5_Nuclear.jpg"/>
          <p:cNvPicPr>
            <a:picLocks noChangeAspect="1"/>
          </p:cNvPicPr>
          <p:nvPr/>
        </p:nvPicPr>
        <p:blipFill>
          <a:blip r:embed="rId3"/>
          <a:stretch>
            <a:fillRect/>
          </a:stretch>
        </p:blipFill>
        <p:spPr bwMode="auto">
          <a:xfrm>
            <a:off x="5518662" y="1600200"/>
            <a:ext cx="3059112" cy="2589213"/>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65540" name="TextBox 7"/>
          <p:cNvSpPr txBox="1">
            <a:spLocks noChangeArrowheads="1"/>
          </p:cNvSpPr>
          <p:nvPr/>
        </p:nvSpPr>
        <p:spPr bwMode="auto">
          <a:xfrm>
            <a:off x="7804287" y="4220945"/>
            <a:ext cx="2238375" cy="260350"/>
          </a:xfrm>
          <a:prstGeom prst="rect">
            <a:avLst/>
          </a:prstGeom>
          <a:noFill/>
          <a:ln w="9525">
            <a:noFill/>
            <a:miter lim="800000"/>
            <a:headEnd/>
            <a:tailEnd/>
          </a:ln>
        </p:spPr>
        <p:txBody>
          <a:bodyPr>
            <a:spAutoFit/>
          </a:bodyPr>
          <a:lstStyle/>
          <a:p>
            <a:r>
              <a:rPr lang="en-US" sz="1100" b="1" dirty="0" err="1">
                <a:latin typeface="Calibri" pitchFamily="34" charset="0"/>
              </a:rPr>
              <a:t>Thinkstock</a:t>
            </a:r>
            <a:endParaRPr lang="en-US" sz="1100" b="1" dirty="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rtlCol="0">
            <a:normAutofit/>
          </a:bodyPr>
          <a:lstStyle/>
          <a:p>
            <a:pPr fontAlgn="auto">
              <a:spcAft>
                <a:spcPts val="0"/>
              </a:spcAft>
              <a:defRPr/>
            </a:pPr>
            <a:r>
              <a:rPr lang="en-US" sz="3200" dirty="0" smtClean="0">
                <a:solidFill>
                  <a:schemeClr val="accent6">
                    <a:lumMod val="50000"/>
                  </a:schemeClr>
                </a:solidFill>
                <a:ea typeface="+mj-ea"/>
                <a:cs typeface="Helvetica" pitchFamily="34" charset="0"/>
              </a:rPr>
              <a:t>Incident Management Challenges </a:t>
            </a:r>
          </a:p>
        </p:txBody>
      </p:sp>
      <p:sp>
        <p:nvSpPr>
          <p:cNvPr id="3" name="Content Placeholder 2"/>
          <p:cNvSpPr>
            <a:spLocks noGrp="1"/>
          </p:cNvSpPr>
          <p:nvPr>
            <p:ph idx="1"/>
          </p:nvPr>
        </p:nvSpPr>
        <p:spPr/>
        <p:txBody>
          <a:bodyPr rtlCol="0">
            <a:normAutofit/>
          </a:bodyPr>
          <a:lstStyle/>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Evacuate vs shelter in place</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Radiation field determination</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Logistical support services</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Personnel shortages</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Information sharing</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Media cooperation</a:t>
            </a:r>
          </a:p>
          <a:p>
            <a:pPr fontAlgn="auto">
              <a:spcAft>
                <a:spcPts val="0"/>
              </a:spcAft>
              <a:buFont typeface="Arial"/>
              <a:buChar char="•"/>
              <a:defRPr/>
            </a:pPr>
            <a:endParaRPr lang="en-US" dirty="0" smtClean="0">
              <a:ea typeface="+mn-ea"/>
              <a:cs typeface="Helvetica" pitchFamily="34" charset="0"/>
            </a:endParaRPr>
          </a:p>
        </p:txBody>
      </p:sp>
      <p:pic>
        <p:nvPicPr>
          <p:cNvPr id="4" name="Picture 3"/>
          <p:cNvPicPr>
            <a:picLocks noChangeAspect="1"/>
          </p:cNvPicPr>
          <p:nvPr/>
        </p:nvPicPr>
        <p:blipFill>
          <a:blip r:embed="rId3"/>
          <a:stretch>
            <a:fillRect/>
          </a:stretch>
        </p:blipFill>
        <p:spPr>
          <a:xfrm>
            <a:off x="5486400" y="1495581"/>
            <a:ext cx="2920891" cy="3762411"/>
          </a:xfrm>
          <a:prstGeom prst="rect">
            <a:avLst/>
          </a:prstGeom>
          <a:ln>
            <a:noFill/>
          </a:ln>
          <a:effectLst>
            <a:outerShdw blurRad="292100" dist="139700" dir="2700000" algn="tl" rotWithShape="0">
              <a:srgbClr val="333333">
                <a:alpha val="65000"/>
              </a:srgbClr>
            </a:outerShdw>
          </a:effectLst>
        </p:spPr>
      </p:pic>
      <p:sp>
        <p:nvSpPr>
          <p:cNvPr id="67588" name="TextBox 4"/>
          <p:cNvSpPr txBox="1">
            <a:spLocks noChangeArrowheads="1"/>
          </p:cNvSpPr>
          <p:nvPr/>
        </p:nvSpPr>
        <p:spPr bwMode="auto">
          <a:xfrm rot="5400000">
            <a:off x="6888926" y="3014436"/>
            <a:ext cx="3375025" cy="261938"/>
          </a:xfrm>
          <a:prstGeom prst="rect">
            <a:avLst/>
          </a:prstGeom>
          <a:noFill/>
          <a:ln w="9525">
            <a:noFill/>
            <a:miter lim="800000"/>
            <a:headEnd/>
            <a:tailEnd/>
          </a:ln>
        </p:spPr>
        <p:txBody>
          <a:bodyPr>
            <a:spAutoFit/>
          </a:bodyPr>
          <a:lstStyle/>
          <a:p>
            <a:r>
              <a:rPr lang="en-US" sz="1100" b="1" dirty="0">
                <a:latin typeface="Calibri" pitchFamily="34" charset="0"/>
              </a:rPr>
              <a:t>DHS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rtlCol="0">
            <a:normAutofit/>
          </a:bodyPr>
          <a:lstStyle/>
          <a:p>
            <a:pPr algn="ctr" fontAlgn="auto">
              <a:spcAft>
                <a:spcPts val="0"/>
              </a:spcAft>
              <a:defRPr/>
            </a:pPr>
            <a:r>
              <a:rPr lang="en-US" sz="3200" dirty="0" smtClean="0">
                <a:solidFill>
                  <a:schemeClr val="accent6">
                    <a:lumMod val="50000"/>
                  </a:schemeClr>
                </a:solidFill>
                <a:ea typeface="+mj-ea"/>
                <a:cs typeface="Helvetica" pitchFamily="34" charset="0"/>
              </a:rPr>
              <a:t>Workforce Preparedness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7412808"/>
              </p:ext>
            </p:extLst>
          </p:nvPr>
        </p:nvGraphicFramePr>
        <p:xfrm>
          <a:off x="457200" y="1325041"/>
          <a:ext cx="8229600" cy="4381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rtlCol="0">
            <a:normAutofit/>
          </a:bodyPr>
          <a:lstStyle/>
          <a:p>
            <a:pPr algn="ctr" fontAlgn="auto">
              <a:spcAft>
                <a:spcPts val="0"/>
              </a:spcAft>
              <a:defRPr/>
            </a:pPr>
            <a:r>
              <a:rPr lang="en-US" sz="3200" dirty="0" smtClean="0">
                <a:solidFill>
                  <a:schemeClr val="accent6">
                    <a:lumMod val="50000"/>
                  </a:schemeClr>
                </a:solidFill>
                <a:ea typeface="+mj-ea"/>
                <a:cs typeface="Helvetica" pitchFamily="34" charset="0"/>
              </a:rPr>
              <a:t>Casualty Management</a:t>
            </a:r>
          </a:p>
        </p:txBody>
      </p:sp>
      <p:graphicFrame>
        <p:nvGraphicFramePr>
          <p:cNvPr id="4" name="Content Placeholder 3"/>
          <p:cNvGraphicFramePr>
            <a:graphicFrameLocks noGrp="1"/>
          </p:cNvGraphicFramePr>
          <p:nvPr>
            <p:ph idx="1"/>
          </p:nvPr>
        </p:nvGraphicFramePr>
        <p:xfrm>
          <a:off x="457200" y="100965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ea typeface="+mj-ea"/>
                <a:cs typeface="Helvetica" pitchFamily="34" charset="0"/>
              </a:rPr>
              <a:t>Clinical Management of Radiation Casualties</a:t>
            </a:r>
            <a:br>
              <a:rPr lang="en-US" sz="2800" dirty="0" smtClean="0">
                <a:solidFill>
                  <a:schemeClr val="accent6">
                    <a:lumMod val="50000"/>
                  </a:schemeClr>
                </a:solidFill>
                <a:ea typeface="+mj-ea"/>
                <a:cs typeface="Helvetica" pitchFamily="34" charset="0"/>
              </a:rPr>
            </a:br>
            <a:r>
              <a:rPr lang="en-US" sz="2800" dirty="0" smtClean="0">
                <a:ea typeface="+mj-ea"/>
                <a:cs typeface="Helvetica" pitchFamily="34" charset="0"/>
              </a:rPr>
              <a:t>Basic Concepts and Principles</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endParaRPr lang="en-US" dirty="0" smtClean="0">
              <a:ea typeface="+mn-ea"/>
            </a:endParaRPr>
          </a:p>
          <a:p>
            <a:pPr fontAlgn="auto">
              <a:spcAft>
                <a:spcPts val="0"/>
              </a:spcAft>
              <a:buFont typeface="Arial"/>
              <a:buChar char="•"/>
              <a:defRPr/>
            </a:pPr>
            <a:endParaRPr lang="en-US" dirty="0" smtClean="0">
              <a:ea typeface="+mn-ea"/>
            </a:endParaRPr>
          </a:p>
          <a:p>
            <a:pPr fontAlgn="auto">
              <a:spcAft>
                <a:spcPts val="0"/>
              </a:spcAft>
              <a:buFont typeface="Arial"/>
              <a:buChar char="•"/>
              <a:defRPr/>
            </a:pPr>
            <a:endParaRPr lang="en-US" dirty="0" smtClean="0">
              <a:ea typeface="+mn-ea"/>
            </a:endParaRPr>
          </a:p>
          <a:p>
            <a:pPr fontAlgn="auto">
              <a:spcAft>
                <a:spcPts val="0"/>
              </a:spcAft>
              <a:buFont typeface="Arial"/>
              <a:buChar char="•"/>
              <a:defRPr/>
            </a:pPr>
            <a:endParaRPr lang="en-US" dirty="0" smtClean="0">
              <a:ea typeface="+mn-ea"/>
            </a:endParaRPr>
          </a:p>
          <a:p>
            <a:pPr fontAlgn="auto">
              <a:spcAft>
                <a:spcPts val="0"/>
              </a:spcAft>
              <a:buFont typeface="Arial"/>
              <a:buChar char="•"/>
              <a:defRPr/>
            </a:pPr>
            <a:endParaRPr lang="en-US" dirty="0" smtClean="0">
              <a:ea typeface="+mn-ea"/>
            </a:endParaRPr>
          </a:p>
          <a:p>
            <a:pPr fontAlgn="auto">
              <a:spcAft>
                <a:spcPts val="0"/>
              </a:spcAft>
              <a:buFont typeface="Arial"/>
              <a:buChar char="•"/>
              <a:defRPr/>
            </a:pPr>
            <a:endParaRPr lang="en-US" dirty="0">
              <a:ea typeface="+mn-ea"/>
            </a:endParaRPr>
          </a:p>
        </p:txBody>
      </p:sp>
      <p:graphicFrame>
        <p:nvGraphicFramePr>
          <p:cNvPr id="4" name="Table 3"/>
          <p:cNvGraphicFramePr>
            <a:graphicFrameLocks noGrp="1"/>
          </p:cNvGraphicFramePr>
          <p:nvPr>
            <p:extLst>
              <p:ext uri="{D42A27DB-BD31-4B8C-83A1-F6EECF244321}">
                <p14:modId xmlns:p14="http://schemas.microsoft.com/office/powerpoint/2010/main" val="4273531502"/>
              </p:ext>
            </p:extLst>
          </p:nvPr>
        </p:nvGraphicFramePr>
        <p:xfrm>
          <a:off x="457200" y="1924050"/>
          <a:ext cx="8229600" cy="3483523"/>
        </p:xfrm>
        <a:graphic>
          <a:graphicData uri="http://schemas.openxmlformats.org/drawingml/2006/table">
            <a:tbl>
              <a:tblPr/>
              <a:tblGrid>
                <a:gridCol w="3026979">
                  <a:extLst>
                    <a:ext uri="{9D8B030D-6E8A-4147-A177-3AD203B41FA5}">
                      <a16:colId xmlns:a16="http://schemas.microsoft.com/office/drawing/2014/main" val="20000"/>
                    </a:ext>
                  </a:extLst>
                </a:gridCol>
                <a:gridCol w="1245476">
                  <a:extLst>
                    <a:ext uri="{9D8B030D-6E8A-4147-A177-3AD203B41FA5}">
                      <a16:colId xmlns:a16="http://schemas.microsoft.com/office/drawing/2014/main" val="20001"/>
                    </a:ext>
                  </a:extLst>
                </a:gridCol>
                <a:gridCol w="1290145">
                  <a:extLst>
                    <a:ext uri="{9D8B030D-6E8A-4147-A177-3AD203B41FA5}">
                      <a16:colId xmlns:a16="http://schemas.microsoft.com/office/drawing/2014/main" val="20002"/>
                    </a:ext>
                  </a:extLst>
                </a:gridCol>
                <a:gridCol w="1352550">
                  <a:extLst>
                    <a:ext uri="{9D8B030D-6E8A-4147-A177-3AD203B41FA5}">
                      <a16:colId xmlns:a16="http://schemas.microsoft.com/office/drawing/2014/main" val="20003"/>
                    </a:ext>
                  </a:extLst>
                </a:gridCol>
                <a:gridCol w="1314450">
                  <a:extLst>
                    <a:ext uri="{9D8B030D-6E8A-4147-A177-3AD203B41FA5}">
                      <a16:colId xmlns:a16="http://schemas.microsoft.com/office/drawing/2014/main" val="20004"/>
                    </a:ext>
                  </a:extLst>
                </a:gridCol>
              </a:tblGrid>
              <a:tr h="8890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Helvetica"/>
                          <a:cs typeface="Helvetica"/>
                        </a:rPr>
                        <a:t>Sign/Symptom</a:t>
                      </a:r>
                    </a:p>
                  </a:txBody>
                  <a:tcPr anchor="ctr"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Helvetica"/>
                          <a:cs typeface="Helvetica"/>
                        </a:rPr>
                        <a:t>Mild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Calibri" pitchFamily="34" charset="0"/>
                          <a:ea typeface="Helvetica"/>
                          <a:cs typeface="Helvetica"/>
                        </a:rPr>
                        <a:t>1-2 </a:t>
                      </a:r>
                      <a:r>
                        <a:rPr kumimoji="0" lang="en-US" sz="1000" b="1" i="0" u="none" strike="noStrike" cap="none" normalizeH="0" baseline="0" dirty="0" err="1" smtClean="0">
                          <a:ln>
                            <a:noFill/>
                          </a:ln>
                          <a:solidFill>
                            <a:srgbClr val="FFFFFF"/>
                          </a:solidFill>
                          <a:effectLst/>
                          <a:latin typeface="Calibri" pitchFamily="34" charset="0"/>
                          <a:ea typeface="Helvetica"/>
                          <a:cs typeface="Helvetica"/>
                        </a:rPr>
                        <a:t>Sv</a:t>
                      </a:r>
                      <a:endParaRPr kumimoji="0" lang="en-US" sz="1000" b="1" i="0" u="none" strike="noStrike" cap="none" normalizeH="0" baseline="0" dirty="0" smtClean="0">
                        <a:ln>
                          <a:noFill/>
                        </a:ln>
                        <a:solidFill>
                          <a:srgbClr val="FFFFFF"/>
                        </a:solidFill>
                        <a:effectLst/>
                        <a:latin typeface="Calibri" pitchFamily="34" charset="0"/>
                        <a:ea typeface="Helvetica"/>
                        <a:cs typeface="Helvetic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Calibri" pitchFamily="34" charset="0"/>
                          <a:ea typeface="Helvetica"/>
                          <a:cs typeface="Helvetica"/>
                        </a:rPr>
                        <a:t>(100-200 rem)</a:t>
                      </a:r>
                    </a:p>
                  </a:txBody>
                  <a:tcPr anchor="ctr"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Helvetica"/>
                          <a:cs typeface="Helvetica"/>
                        </a:rPr>
                        <a:t>Moderate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Calibri" pitchFamily="34" charset="0"/>
                          <a:ea typeface="Helvetica"/>
                          <a:cs typeface="Helvetica"/>
                        </a:rPr>
                        <a:t>2-4 </a:t>
                      </a:r>
                      <a:r>
                        <a:rPr kumimoji="0" lang="en-US" sz="1000" b="1" i="0" u="none" strike="noStrike" cap="none" normalizeH="0" baseline="0" dirty="0" err="1" smtClean="0">
                          <a:ln>
                            <a:noFill/>
                          </a:ln>
                          <a:solidFill>
                            <a:srgbClr val="FFFFFF"/>
                          </a:solidFill>
                          <a:effectLst/>
                          <a:latin typeface="Calibri" pitchFamily="34" charset="0"/>
                          <a:ea typeface="Helvetica"/>
                          <a:cs typeface="Helvetica"/>
                        </a:rPr>
                        <a:t>Sv</a:t>
                      </a:r>
                      <a:endParaRPr kumimoji="0" lang="en-US" sz="1000" b="1" i="0" u="none" strike="noStrike" cap="none" normalizeH="0" baseline="0" dirty="0" smtClean="0">
                        <a:ln>
                          <a:noFill/>
                        </a:ln>
                        <a:solidFill>
                          <a:srgbClr val="FFFFFF"/>
                        </a:solidFill>
                        <a:effectLst/>
                        <a:latin typeface="Calibri" pitchFamily="34" charset="0"/>
                        <a:ea typeface="Helvetica"/>
                        <a:cs typeface="Helvetic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Calibri" pitchFamily="34" charset="0"/>
                          <a:ea typeface="Helvetica"/>
                          <a:cs typeface="Helvetica"/>
                        </a:rPr>
                        <a:t>(200-400 rem)</a:t>
                      </a:r>
                    </a:p>
                  </a:txBody>
                  <a:tcPr anchor="ctr"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Helvetica"/>
                          <a:cs typeface="Helvetica"/>
                        </a:rPr>
                        <a:t>Severe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Calibri" pitchFamily="34" charset="0"/>
                          <a:ea typeface="Helvetica"/>
                          <a:cs typeface="Helvetica"/>
                        </a:rPr>
                        <a:t>4-6 </a:t>
                      </a:r>
                      <a:r>
                        <a:rPr kumimoji="0" lang="en-US" sz="1000" b="1" i="0" u="none" strike="noStrike" cap="none" normalizeH="0" baseline="0" dirty="0" err="1" smtClean="0">
                          <a:ln>
                            <a:noFill/>
                          </a:ln>
                          <a:solidFill>
                            <a:srgbClr val="FFFFFF"/>
                          </a:solidFill>
                          <a:effectLst/>
                          <a:latin typeface="Calibri" pitchFamily="34" charset="0"/>
                          <a:ea typeface="Helvetica"/>
                          <a:cs typeface="Helvetica"/>
                        </a:rPr>
                        <a:t>Sv</a:t>
                      </a:r>
                      <a:endParaRPr kumimoji="0" lang="en-US" sz="1000" b="1" i="0" u="none" strike="noStrike" cap="none" normalizeH="0" baseline="0" dirty="0" smtClean="0">
                        <a:ln>
                          <a:noFill/>
                        </a:ln>
                        <a:solidFill>
                          <a:srgbClr val="FFFFFF"/>
                        </a:solidFill>
                        <a:effectLst/>
                        <a:latin typeface="Calibri" pitchFamily="34" charset="0"/>
                        <a:ea typeface="Helvetica"/>
                        <a:cs typeface="Helvetic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Calibri" pitchFamily="34" charset="0"/>
                          <a:ea typeface="Helvetica"/>
                          <a:cs typeface="Helvetica"/>
                        </a:rPr>
                        <a:t>(400-600 rem</a:t>
                      </a:r>
                      <a:r>
                        <a:rPr kumimoji="0" lang="en-US" sz="1500" b="1" i="0" u="none" strike="noStrike" cap="none" normalizeH="0" baseline="0" dirty="0" smtClean="0">
                          <a:ln>
                            <a:noFill/>
                          </a:ln>
                          <a:solidFill>
                            <a:srgbClr val="FFFFFF"/>
                          </a:solidFill>
                          <a:effectLst/>
                          <a:latin typeface="Calibri" pitchFamily="34" charset="0"/>
                          <a:ea typeface="Helvetica"/>
                          <a:cs typeface="Helvetica"/>
                        </a:rPr>
                        <a:t>)</a:t>
                      </a:r>
                    </a:p>
                  </a:txBody>
                  <a:tcPr anchor="ctr"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Helvetica"/>
                          <a:cs typeface="Helvetica"/>
                        </a:rPr>
                        <a:t>Very Severe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Calibri" pitchFamily="34" charset="0"/>
                          <a:ea typeface="Helvetica"/>
                          <a:cs typeface="Helvetica"/>
                        </a:rPr>
                        <a:t>&gt;6 </a:t>
                      </a:r>
                      <a:r>
                        <a:rPr kumimoji="0" lang="en-US" sz="1000" b="1" i="0" u="none" strike="noStrike" cap="none" normalizeH="0" baseline="0" dirty="0" err="1" smtClean="0">
                          <a:ln>
                            <a:noFill/>
                          </a:ln>
                          <a:solidFill>
                            <a:srgbClr val="FFFFFF"/>
                          </a:solidFill>
                          <a:effectLst/>
                          <a:latin typeface="Calibri" pitchFamily="34" charset="0"/>
                          <a:ea typeface="Helvetica"/>
                          <a:cs typeface="Helvetica"/>
                        </a:rPr>
                        <a:t>Sv</a:t>
                      </a:r>
                      <a:endParaRPr kumimoji="0" lang="en-US" sz="1000" b="1" i="0" u="none" strike="noStrike" cap="none" normalizeH="0" baseline="0" dirty="0" smtClean="0">
                        <a:ln>
                          <a:noFill/>
                        </a:ln>
                        <a:solidFill>
                          <a:srgbClr val="FFFFFF"/>
                        </a:solidFill>
                        <a:effectLst/>
                        <a:latin typeface="Calibri" pitchFamily="34" charset="0"/>
                        <a:ea typeface="Helvetica"/>
                        <a:cs typeface="Helvetic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Calibri" pitchFamily="34" charset="0"/>
                          <a:ea typeface="Helvetica"/>
                          <a:cs typeface="Helvetica"/>
                        </a:rPr>
                        <a:t>(&gt;600 rem)</a:t>
                      </a:r>
                    </a:p>
                  </a:txBody>
                  <a:tcPr anchor="ctr"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417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ea typeface="Helvetica"/>
                          <a:cs typeface="Helvetica"/>
                        </a:rPr>
                        <a:t>Emesis</a:t>
                      </a:r>
                    </a:p>
                  </a:txBody>
                  <a:tcPr anchor="ctr" horzOverflow="overflow">
                    <a:lnL>
                      <a:noFill/>
                    </a:lnL>
                    <a:lnR>
                      <a:noFill/>
                    </a:lnR>
                    <a:lnT w="3175"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pitchFamily="34" charset="0"/>
                          <a:ea typeface="Helvetica"/>
                          <a:cs typeface="Helvetica"/>
                        </a:rPr>
                        <a:t>&lt;35%</a:t>
                      </a:r>
                    </a:p>
                  </a:txBody>
                  <a:tcPr anchor="ctr" horzOverflow="overflow">
                    <a:lnL>
                      <a:noFill/>
                    </a:lnL>
                    <a:lnR>
                      <a:noFill/>
                    </a:lnR>
                    <a:lnT w="3175"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pitchFamily="34" charset="0"/>
                          <a:ea typeface="Helvetica"/>
                          <a:cs typeface="Helvetica"/>
                        </a:rPr>
                        <a:t>35%-72%</a:t>
                      </a:r>
                    </a:p>
                  </a:txBody>
                  <a:tcPr anchor="ctr" horzOverflow="overflow">
                    <a:lnL>
                      <a:noFill/>
                    </a:lnL>
                    <a:lnR>
                      <a:noFill/>
                    </a:lnR>
                    <a:lnT w="3175"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ea typeface="Helvetica"/>
                          <a:cs typeface="Helvetica"/>
                        </a:rPr>
                        <a:t>72%-95%</a:t>
                      </a:r>
                    </a:p>
                  </a:txBody>
                  <a:tcPr anchor="ctr" horzOverflow="overflow">
                    <a:lnL>
                      <a:noFill/>
                    </a:lnL>
                    <a:lnR>
                      <a:noFill/>
                    </a:lnR>
                    <a:lnT w="3175"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ea typeface="Helvetica"/>
                          <a:cs typeface="Helvetica"/>
                        </a:rPr>
                        <a:t>∙100%</a:t>
                      </a:r>
                    </a:p>
                  </a:txBody>
                  <a:tcPr anchor="ctr" horzOverflow="overflow">
                    <a:lnL>
                      <a:noFill/>
                    </a:lnL>
                    <a:lnR>
                      <a:noFill/>
                    </a:lnR>
                    <a:lnT w="3175"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72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pitchFamily="34" charset="0"/>
                          <a:ea typeface="Helvetica"/>
                          <a:cs typeface="Helvetica"/>
                        </a:rPr>
                        <a:t>Emesis (time to onset)</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pitchFamily="34" charset="0"/>
                          <a:ea typeface="Helvetica"/>
                          <a:cs typeface="Helvetica"/>
                        </a:rPr>
                        <a:t>≥2 h</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pitchFamily="34" charset="0"/>
                          <a:ea typeface="Helvetica"/>
                          <a:cs typeface="Helvetica"/>
                        </a:rPr>
                        <a:t>1-2 h</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pitchFamily="34" charset="0"/>
                          <a:ea typeface="Helvetica"/>
                          <a:cs typeface="Helvetica"/>
                        </a:rPr>
                        <a:t>&lt;1 hour</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ea typeface="Helvetica"/>
                          <a:cs typeface="Helvetica"/>
                        </a:rPr>
                        <a:t>&lt;30 minutes</a:t>
                      </a:r>
                    </a:p>
                  </a:txBody>
                  <a:tcPr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417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ea typeface="Helvetica"/>
                          <a:cs typeface="Helvetica"/>
                        </a:rPr>
                        <a:t>Survival (Chernobyl data)</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ea typeface="Helvetica"/>
                          <a:cs typeface="Helvetica"/>
                        </a:rPr>
                        <a:t>41/41</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pitchFamily="34" charset="0"/>
                          <a:ea typeface="Helvetica"/>
                          <a:cs typeface="Helvetica"/>
                        </a:rPr>
                        <a:t>49/50</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pitchFamily="34" charset="0"/>
                          <a:ea typeface="Helvetica"/>
                          <a:cs typeface="Helvetica"/>
                        </a:rPr>
                        <a:t>15/22</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alibri" pitchFamily="34" charset="0"/>
                          <a:ea typeface="Helvetica"/>
                          <a:cs typeface="Helvetica"/>
                        </a:rPr>
                        <a:t>1/21</a:t>
                      </a:r>
                    </a:p>
                  </a:txBody>
                  <a:tcPr anchor="ctr"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10341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pitchFamily="34" charset="0"/>
                          <a:ea typeface="Helvetica"/>
                          <a:cs typeface="Helvetica"/>
                        </a:rPr>
                        <a:t>Absolute lymphocyte count 24 hours after exposure (% normal)</a:t>
                      </a:r>
                    </a:p>
                  </a:txBody>
                  <a:tcPr anchor="ctr" horzOverflow="overflow">
                    <a:lnL>
                      <a:noFill/>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pitchFamily="34" charset="0"/>
                          <a:ea typeface="Helvetica"/>
                          <a:cs typeface="Helvetica"/>
                        </a:rPr>
                        <a:t>78%-100%</a:t>
                      </a:r>
                    </a:p>
                  </a:txBody>
                  <a:tcPr anchor="ctr" horzOverflow="overflow">
                    <a:lnL>
                      <a:noFill/>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pitchFamily="34" charset="0"/>
                          <a:ea typeface="Helvetica"/>
                          <a:cs typeface="Helvetica"/>
                        </a:rPr>
                        <a:t>60%-78%</a:t>
                      </a:r>
                    </a:p>
                  </a:txBody>
                  <a:tcPr anchor="ctr" horzOverflow="overflow">
                    <a:lnL>
                      <a:noFill/>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pitchFamily="34" charset="0"/>
                          <a:ea typeface="Helvetica"/>
                          <a:cs typeface="Helvetica"/>
                        </a:rPr>
                        <a:t>50%-60%</a:t>
                      </a:r>
                    </a:p>
                  </a:txBody>
                  <a:tcPr anchor="ctr" horzOverflow="overflow">
                    <a:lnL>
                      <a:noFill/>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pitchFamily="34" charset="0"/>
                          <a:ea typeface="Helvetica"/>
                          <a:cs typeface="Helvetica"/>
                        </a:rPr>
                        <a:t>&lt;50%</a:t>
                      </a:r>
                    </a:p>
                  </a:txBody>
                  <a:tcPr anchor="ctr" horzOverflow="overflow">
                    <a:lnL>
                      <a:noFill/>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rtlCol="0">
            <a:normAutofit/>
          </a:bodyPr>
          <a:lstStyle/>
          <a:p>
            <a:pPr algn="ctr" fontAlgn="auto">
              <a:spcAft>
                <a:spcPts val="0"/>
              </a:spcAft>
              <a:defRPr/>
            </a:pPr>
            <a:r>
              <a:rPr lang="en-US" sz="3200" dirty="0" smtClean="0">
                <a:solidFill>
                  <a:schemeClr val="accent6">
                    <a:lumMod val="50000"/>
                  </a:schemeClr>
                </a:solidFill>
                <a:ea typeface="+mj-ea"/>
                <a:cs typeface="Helvetica" pitchFamily="34" charset="0"/>
              </a:rPr>
              <a:t>Basic Concepts and Principles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5954095"/>
              </p:ext>
            </p:extLst>
          </p:nvPr>
        </p:nvGraphicFramePr>
        <p:xfrm>
          <a:off x="457200" y="1600201"/>
          <a:ext cx="8229600" cy="3829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rtlCol="0">
            <a:normAutofit/>
          </a:bodyPr>
          <a:lstStyle/>
          <a:p>
            <a:pPr algn="ctr" fontAlgn="auto">
              <a:spcAft>
                <a:spcPts val="0"/>
              </a:spcAft>
              <a:defRPr/>
            </a:pPr>
            <a:r>
              <a:rPr lang="en-US" sz="3200" dirty="0" smtClean="0">
                <a:solidFill>
                  <a:schemeClr val="accent6">
                    <a:lumMod val="50000"/>
                  </a:schemeClr>
                </a:solidFill>
                <a:ea typeface="+mj-ea"/>
                <a:cs typeface="Helvetica" pitchFamily="34" charset="0"/>
              </a:rPr>
              <a:t>Management of Acute Radiation Sickness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5622463"/>
              </p:ext>
            </p:extLst>
          </p:nvPr>
        </p:nvGraphicFramePr>
        <p:xfrm>
          <a:off x="457200" y="1485901"/>
          <a:ext cx="8229600" cy="3905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rtlCol="0">
            <a:normAutofit/>
          </a:bodyPr>
          <a:lstStyle/>
          <a:p>
            <a:pPr algn="ctr" fontAlgn="auto">
              <a:spcAft>
                <a:spcPts val="0"/>
              </a:spcAft>
              <a:defRPr/>
            </a:pPr>
            <a:r>
              <a:rPr lang="en-US" sz="3200" dirty="0" smtClean="0">
                <a:solidFill>
                  <a:schemeClr val="accent6">
                    <a:lumMod val="50000"/>
                  </a:schemeClr>
                </a:solidFill>
                <a:ea typeface="+mj-ea"/>
                <a:cs typeface="Helvetica" pitchFamily="34" charset="0"/>
              </a:rPr>
              <a:t>Cutaneous Radiation Syndrome (CRS)</a:t>
            </a:r>
          </a:p>
        </p:txBody>
      </p:sp>
      <p:sp>
        <p:nvSpPr>
          <p:cNvPr id="3" name="Content Placeholder 2"/>
          <p:cNvSpPr>
            <a:spLocks noGrp="1"/>
          </p:cNvSpPr>
          <p:nvPr>
            <p:ph idx="1"/>
          </p:nvPr>
        </p:nvSpPr>
        <p:spPr/>
        <p:txBody>
          <a:bodyPr rtlCol="0">
            <a:normAutofit/>
          </a:bodyPr>
          <a:lstStyle/>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Seen in highly irradiated casualties</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Patients often present with acute radiation sickness</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CRS worsens prognosis</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mn-ea"/>
                <a:cs typeface="Helvetica" pitchFamily="34" charset="0"/>
              </a:rPr>
              <a:t>Conservative vs surgical treatment</a:t>
            </a:r>
          </a:p>
          <a:p>
            <a:pPr marL="857250" lvl="1" indent="-457200" fontAlgn="auto">
              <a:lnSpc>
                <a:spcPct val="114000"/>
              </a:lnSpc>
              <a:spcBef>
                <a:spcPts val="1200"/>
              </a:spcBef>
              <a:spcAft>
                <a:spcPts val="0"/>
              </a:spcAft>
              <a:buSzPct val="85000"/>
              <a:buFont typeface="Wingdings" pitchFamily="2" charset="2"/>
              <a:buChar char="§"/>
              <a:defRPr/>
            </a:pPr>
            <a:r>
              <a:rPr lang="en-US" sz="2000" dirty="0" smtClean="0">
                <a:ea typeface="+mn-ea"/>
                <a:cs typeface="Helvetica" pitchFamily="34" charset="0"/>
              </a:rPr>
              <a:t>Anti-inflammatories and antimicrobials</a:t>
            </a:r>
          </a:p>
          <a:p>
            <a:pPr marL="857250" lvl="1" indent="-457200" fontAlgn="auto">
              <a:lnSpc>
                <a:spcPct val="114000"/>
              </a:lnSpc>
              <a:spcBef>
                <a:spcPts val="1200"/>
              </a:spcBef>
              <a:spcAft>
                <a:spcPts val="0"/>
              </a:spcAft>
              <a:buSzPct val="85000"/>
              <a:buFont typeface="Wingdings" pitchFamily="2" charset="2"/>
              <a:buChar char="§"/>
              <a:defRPr/>
            </a:pPr>
            <a:r>
              <a:rPr lang="en-US" sz="2000" dirty="0" smtClean="0">
                <a:ea typeface="+mn-ea"/>
                <a:cs typeface="Helvetica" pitchFamily="34" charset="0"/>
              </a:rPr>
              <a:t>Surgical debridement and grafting</a:t>
            </a:r>
          </a:p>
          <a:p>
            <a:pPr fontAlgn="auto">
              <a:spcAft>
                <a:spcPts val="0"/>
              </a:spcAft>
              <a:buFont typeface="Arial"/>
              <a:buChar char="•"/>
              <a:defRPr/>
            </a:pPr>
            <a:endParaRPr lang="en-US" dirty="0" smtClean="0">
              <a:ea typeface="+mn-ea"/>
              <a:cs typeface="Helvetic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ea typeface="+mj-ea"/>
                <a:cs typeface="Helvetica" pitchFamily="34" charset="0"/>
              </a:rPr>
              <a:t>Management of</a:t>
            </a:r>
            <a:br>
              <a:rPr lang="en-US" sz="2800" dirty="0" smtClean="0">
                <a:solidFill>
                  <a:schemeClr val="accent6">
                    <a:lumMod val="50000"/>
                  </a:schemeClr>
                </a:solidFill>
                <a:ea typeface="+mj-ea"/>
                <a:cs typeface="Helvetica" pitchFamily="34" charset="0"/>
              </a:rPr>
            </a:br>
            <a:r>
              <a:rPr lang="en-US" sz="2800" dirty="0" smtClean="0">
                <a:solidFill>
                  <a:schemeClr val="accent6">
                    <a:lumMod val="50000"/>
                  </a:schemeClr>
                </a:solidFill>
                <a:ea typeface="+mj-ea"/>
                <a:cs typeface="Helvetica" pitchFamily="34" charset="0"/>
              </a:rPr>
              <a:t>Internal Radioisotope Contamination </a:t>
            </a:r>
          </a:p>
        </p:txBody>
      </p:sp>
      <p:sp>
        <p:nvSpPr>
          <p:cNvPr id="3" name="Content Placeholder 2"/>
          <p:cNvSpPr>
            <a:spLocks noGrp="1"/>
          </p:cNvSpPr>
          <p:nvPr>
            <p:ph idx="1"/>
          </p:nvPr>
        </p:nvSpPr>
        <p:spPr/>
        <p:txBody>
          <a:bodyPr rtlCol="0">
            <a:normAutofit lnSpcReduction="10000"/>
          </a:bodyPr>
          <a:lstStyle/>
          <a:p>
            <a:pPr marL="0" indent="0" fontAlgn="auto">
              <a:lnSpc>
                <a:spcPct val="114000"/>
              </a:lnSpc>
              <a:spcBef>
                <a:spcPts val="1200"/>
              </a:spcBef>
              <a:spcAft>
                <a:spcPts val="0"/>
              </a:spcAft>
              <a:buFont typeface="Wingdings" pitchFamily="2" charset="2"/>
              <a:buNone/>
              <a:defRPr/>
            </a:pPr>
            <a:r>
              <a:rPr lang="en-US" sz="2600" dirty="0" smtClean="0">
                <a:ea typeface="+mn-ea"/>
                <a:cs typeface="Helvetica" pitchFamily="34" charset="0"/>
              </a:rPr>
              <a:t>Isotope determination</a:t>
            </a:r>
          </a:p>
          <a:p>
            <a:pPr marL="457200" indent="-457200" fontAlgn="auto">
              <a:lnSpc>
                <a:spcPct val="114000"/>
              </a:lnSpc>
              <a:spcBef>
                <a:spcPts val="1200"/>
              </a:spcBef>
              <a:spcAft>
                <a:spcPts val="0"/>
              </a:spcAft>
              <a:buSzPct val="85000"/>
              <a:buFont typeface="Wingdings" pitchFamily="2" charset="2"/>
              <a:buChar char="§"/>
              <a:defRPr/>
            </a:pPr>
            <a:r>
              <a:rPr lang="en-US" sz="2600" dirty="0" smtClean="0">
                <a:ea typeface="+mn-ea"/>
                <a:cs typeface="Helvetica" pitchFamily="34" charset="0"/>
              </a:rPr>
              <a:t>Organ scanning</a:t>
            </a:r>
          </a:p>
          <a:p>
            <a:pPr marL="457200" indent="-457200" fontAlgn="auto">
              <a:lnSpc>
                <a:spcPct val="114000"/>
              </a:lnSpc>
              <a:spcBef>
                <a:spcPts val="1200"/>
              </a:spcBef>
              <a:spcAft>
                <a:spcPts val="0"/>
              </a:spcAft>
              <a:buSzPct val="85000"/>
              <a:buFont typeface="Wingdings" pitchFamily="2" charset="2"/>
              <a:buChar char="§"/>
              <a:defRPr/>
            </a:pPr>
            <a:r>
              <a:rPr lang="en-US" sz="2600" dirty="0" smtClean="0">
                <a:ea typeface="+mn-ea"/>
                <a:cs typeface="Helvetica" pitchFamily="34" charset="0"/>
              </a:rPr>
              <a:t>Nose sampling</a:t>
            </a:r>
          </a:p>
          <a:p>
            <a:pPr marL="457200" indent="-457200" fontAlgn="auto">
              <a:lnSpc>
                <a:spcPct val="114000"/>
              </a:lnSpc>
              <a:spcBef>
                <a:spcPts val="1200"/>
              </a:spcBef>
              <a:spcAft>
                <a:spcPts val="0"/>
              </a:spcAft>
              <a:buSzPct val="85000"/>
              <a:buFont typeface="Wingdings" pitchFamily="2" charset="2"/>
              <a:buChar char="§"/>
              <a:defRPr/>
            </a:pPr>
            <a:r>
              <a:rPr lang="en-US" sz="2600" dirty="0" smtClean="0">
                <a:ea typeface="+mn-ea"/>
                <a:cs typeface="Helvetica" pitchFamily="34" charset="0"/>
              </a:rPr>
              <a:t>Bioassays </a:t>
            </a:r>
          </a:p>
          <a:p>
            <a:pPr marL="0" indent="0" fontAlgn="auto">
              <a:lnSpc>
                <a:spcPct val="114000"/>
              </a:lnSpc>
              <a:spcBef>
                <a:spcPts val="1200"/>
              </a:spcBef>
              <a:spcAft>
                <a:spcPts val="0"/>
              </a:spcAft>
              <a:buFont typeface="Wingdings" pitchFamily="2" charset="2"/>
              <a:buNone/>
              <a:defRPr/>
            </a:pPr>
            <a:r>
              <a:rPr lang="en-US" sz="2600" dirty="0" smtClean="0">
                <a:ea typeface="+mn-ea"/>
                <a:cs typeface="Helvetica" pitchFamily="34" charset="0"/>
              </a:rPr>
              <a:t>Decorporation techniques and countermeasures</a:t>
            </a:r>
          </a:p>
          <a:p>
            <a:pPr fontAlgn="auto">
              <a:lnSpc>
                <a:spcPct val="114000"/>
              </a:lnSpc>
              <a:spcBef>
                <a:spcPts val="1200"/>
              </a:spcBef>
              <a:spcAft>
                <a:spcPts val="0"/>
              </a:spcAft>
              <a:buSzPct val="85000"/>
              <a:buFont typeface="Wingdings" pitchFamily="2" charset="2"/>
              <a:buChar char="§"/>
              <a:defRPr/>
            </a:pPr>
            <a:r>
              <a:rPr lang="en-US" sz="2600" dirty="0" smtClean="0">
                <a:ea typeface="+mn-ea"/>
                <a:cs typeface="Helvetica" pitchFamily="34" charset="0"/>
              </a:rPr>
              <a:t>Lavage</a:t>
            </a:r>
          </a:p>
          <a:p>
            <a:pPr fontAlgn="auto">
              <a:lnSpc>
                <a:spcPct val="114000"/>
              </a:lnSpc>
              <a:spcBef>
                <a:spcPts val="1200"/>
              </a:spcBef>
              <a:spcAft>
                <a:spcPts val="0"/>
              </a:spcAft>
              <a:buSzPct val="85000"/>
              <a:buFont typeface="Wingdings" pitchFamily="2" charset="2"/>
              <a:buChar char="§"/>
              <a:defRPr/>
            </a:pPr>
            <a:r>
              <a:rPr lang="en-US" sz="2600" dirty="0" smtClean="0">
                <a:ea typeface="+mn-ea"/>
                <a:cs typeface="Helvetica" pitchFamily="34" charset="0"/>
              </a:rPr>
              <a:t>Blocking deposition </a:t>
            </a:r>
          </a:p>
          <a:p>
            <a:pPr fontAlgn="auto">
              <a:lnSpc>
                <a:spcPct val="114000"/>
              </a:lnSpc>
              <a:spcBef>
                <a:spcPts val="1200"/>
              </a:spcBef>
              <a:spcAft>
                <a:spcPts val="0"/>
              </a:spcAft>
              <a:buSzPct val="85000"/>
              <a:buFont typeface="Wingdings" pitchFamily="2" charset="2"/>
              <a:buChar char="§"/>
              <a:defRPr/>
            </a:pPr>
            <a:r>
              <a:rPr lang="en-US" sz="2600" dirty="0" smtClean="0">
                <a:ea typeface="+mn-ea"/>
                <a:cs typeface="Helvetica" pitchFamily="34" charset="0"/>
              </a:rPr>
              <a:t>Elimination </a:t>
            </a:r>
          </a:p>
          <a:p>
            <a:pPr marL="0" indent="0" fontAlgn="auto">
              <a:lnSpc>
                <a:spcPct val="94000"/>
              </a:lnSpc>
              <a:spcAft>
                <a:spcPts val="0"/>
              </a:spcAft>
              <a:buFont typeface="Arial"/>
              <a:buChar char="•"/>
              <a:defRPr/>
            </a:pPr>
            <a:endParaRPr lang="en-US" sz="2600" dirty="0" smtClean="0">
              <a:ea typeface="+mn-ea"/>
              <a:cs typeface="Helvetic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ea typeface="Helvetica" pitchFamily="34" charset="0"/>
                <a:cs typeface="Helvetica" pitchFamily="34" charset="0"/>
              </a:rPr>
              <a:t>Public Health Implications of</a:t>
            </a:r>
            <a:br>
              <a:rPr lang="en-US" sz="2800" dirty="0" smtClean="0">
                <a:solidFill>
                  <a:schemeClr val="accent6">
                    <a:lumMod val="50000"/>
                  </a:schemeClr>
                </a:solidFill>
                <a:ea typeface="Helvetica" pitchFamily="34" charset="0"/>
                <a:cs typeface="Helvetica" pitchFamily="34" charset="0"/>
              </a:rPr>
            </a:br>
            <a:r>
              <a:rPr lang="en-US" sz="2800" dirty="0" smtClean="0">
                <a:solidFill>
                  <a:schemeClr val="accent6">
                    <a:lumMod val="50000"/>
                  </a:schemeClr>
                </a:solidFill>
                <a:ea typeface="Helvetica" pitchFamily="34" charset="0"/>
                <a:cs typeface="Helvetica" pitchFamily="34" charset="0"/>
              </a:rPr>
              <a:t>Nuclear and Radiologic Disasters</a:t>
            </a:r>
          </a:p>
        </p:txBody>
      </p:sp>
      <p:sp>
        <p:nvSpPr>
          <p:cNvPr id="3" name="Content Placeholder 2"/>
          <p:cNvSpPr>
            <a:spLocks noGrp="1"/>
          </p:cNvSpPr>
          <p:nvPr>
            <p:ph idx="1"/>
          </p:nvPr>
        </p:nvSpPr>
        <p:spPr/>
        <p:txBody>
          <a:bodyPr rtlCol="0">
            <a:normAutofit/>
          </a:bodyPr>
          <a:lstStyle/>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Helvetica" pitchFamily="34" charset="0"/>
                <a:cs typeface="Helvetica" pitchFamily="34" charset="0"/>
              </a:rPr>
              <a:t>Crisis and emergency risk communication</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Helvetica" pitchFamily="34" charset="0"/>
                <a:cs typeface="Helvetica" pitchFamily="34" charset="0"/>
              </a:rPr>
              <a:t>Mental and behavioral health considerations</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Helvetica" pitchFamily="34" charset="0"/>
                <a:cs typeface="Helvetica" pitchFamily="34" charset="0"/>
              </a:rPr>
              <a:t>People with functional, access, or other special needs</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Helvetica" pitchFamily="34" charset="0"/>
                <a:cs typeface="Helvetica" pitchFamily="34" charset="0"/>
              </a:rPr>
              <a:t>Age-related vulnerabilities, both children and elders</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Helvetica" pitchFamily="34" charset="0"/>
                <a:cs typeface="Helvetica" pitchFamily="34" charset="0"/>
              </a:rPr>
              <a:t>Risk to pregnant women and fetuses</a:t>
            </a:r>
          </a:p>
          <a:p>
            <a:pPr fontAlgn="auto">
              <a:spcAft>
                <a:spcPts val="0"/>
              </a:spcAft>
              <a:buFont typeface="Arial"/>
              <a:buChar char="•"/>
              <a:defRPr/>
            </a:pPr>
            <a:endParaRPr lang="en-US" dirty="0" smtClean="0">
              <a:ea typeface="Helvetica" pitchFamily="34" charset="0"/>
              <a:cs typeface="Helvetic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rtlCol="0">
            <a:normAutofit/>
          </a:bodyPr>
          <a:lstStyle/>
          <a:p>
            <a:pPr fontAlgn="auto">
              <a:spcAft>
                <a:spcPts val="0"/>
              </a:spcAft>
              <a:defRPr/>
            </a:pPr>
            <a:r>
              <a:rPr lang="en-US" sz="3600" dirty="0" smtClean="0">
                <a:solidFill>
                  <a:schemeClr val="accent6">
                    <a:lumMod val="50000"/>
                  </a:schemeClr>
                </a:solidFill>
                <a:ea typeface="+mj-ea"/>
                <a:cs typeface="Helvetica" pitchFamily="34" charset="0"/>
              </a:rPr>
              <a:t>Background</a:t>
            </a:r>
          </a:p>
        </p:txBody>
      </p:sp>
      <p:sp>
        <p:nvSpPr>
          <p:cNvPr id="3" name="Content Placeholder 2"/>
          <p:cNvSpPr>
            <a:spLocks noGrp="1"/>
          </p:cNvSpPr>
          <p:nvPr>
            <p:ph idx="1"/>
          </p:nvPr>
        </p:nvSpPr>
        <p:spPr>
          <a:xfrm>
            <a:off x="457200" y="1524000"/>
            <a:ext cx="5260975" cy="4525963"/>
          </a:xfrm>
        </p:spPr>
        <p:txBody>
          <a:bodyPr rtlCol="0">
            <a:normAutofit/>
          </a:bodyPr>
          <a:lstStyle/>
          <a:p>
            <a:pPr marL="463550" indent="-463550" fontAlgn="auto">
              <a:lnSpc>
                <a:spcPct val="114000"/>
              </a:lnSpc>
              <a:spcBef>
                <a:spcPts val="1200"/>
              </a:spcBef>
              <a:spcAft>
                <a:spcPts val="0"/>
              </a:spcAft>
              <a:buSzPct val="85000"/>
              <a:buFont typeface="Wingdings" pitchFamily="2" charset="2"/>
              <a:buChar char="§"/>
              <a:defRPr/>
            </a:pPr>
            <a:r>
              <a:rPr lang="en-US" sz="2400" dirty="0">
                <a:ea typeface="+mn-ea"/>
              </a:rPr>
              <a:t>Explosions and traumatic disasters occur </a:t>
            </a:r>
            <a:r>
              <a:rPr lang="en-US" sz="2400" dirty="0" smtClean="0">
                <a:ea typeface="+mn-ea"/>
              </a:rPr>
              <a:t>throughout </a:t>
            </a:r>
            <a:r>
              <a:rPr lang="en-US" sz="2400" dirty="0">
                <a:ea typeface="+mn-ea"/>
              </a:rPr>
              <a:t>the </a:t>
            </a:r>
            <a:r>
              <a:rPr lang="en-US" sz="2400" dirty="0" smtClean="0">
                <a:ea typeface="+mn-ea"/>
              </a:rPr>
              <a:t>world</a:t>
            </a:r>
            <a:endParaRPr lang="en-US" sz="2400" dirty="0">
              <a:ea typeface="+mn-ea"/>
            </a:endParaRPr>
          </a:p>
          <a:p>
            <a:pPr marL="463550" indent="-463550" fontAlgn="auto">
              <a:lnSpc>
                <a:spcPct val="114000"/>
              </a:lnSpc>
              <a:spcBef>
                <a:spcPts val="1200"/>
              </a:spcBef>
              <a:spcAft>
                <a:spcPts val="0"/>
              </a:spcAft>
              <a:buSzPct val="85000"/>
              <a:buFont typeface="Wingdings" pitchFamily="2" charset="2"/>
              <a:buChar char="§"/>
              <a:defRPr/>
            </a:pPr>
            <a:r>
              <a:rPr lang="en-US" sz="2400" dirty="0" smtClean="0">
                <a:ea typeface="+mn-ea"/>
              </a:rPr>
              <a:t>Explosive </a:t>
            </a:r>
            <a:r>
              <a:rPr lang="en-US" sz="2400" dirty="0">
                <a:ea typeface="+mn-ea"/>
              </a:rPr>
              <a:t>devices </a:t>
            </a:r>
            <a:r>
              <a:rPr lang="en-US" sz="2400" dirty="0" smtClean="0">
                <a:ea typeface="+mn-ea"/>
              </a:rPr>
              <a:t>account </a:t>
            </a:r>
            <a:r>
              <a:rPr lang="en-US" sz="2400" dirty="0">
                <a:ea typeface="+mn-ea"/>
              </a:rPr>
              <a:t>for about 75% of </a:t>
            </a:r>
            <a:r>
              <a:rPr lang="en-US" sz="2400" dirty="0" smtClean="0">
                <a:ea typeface="+mn-ea"/>
              </a:rPr>
              <a:t>terror </a:t>
            </a:r>
            <a:r>
              <a:rPr lang="en-US" sz="2400" dirty="0">
                <a:ea typeface="+mn-ea"/>
              </a:rPr>
              <a:t>events </a:t>
            </a:r>
            <a:r>
              <a:rPr lang="en-US" sz="2400" dirty="0" smtClean="0">
                <a:ea typeface="+mn-ea"/>
              </a:rPr>
              <a:t>worldwide</a:t>
            </a:r>
            <a:endParaRPr lang="en-US" sz="2400" dirty="0">
              <a:ea typeface="+mn-ea"/>
            </a:endParaRPr>
          </a:p>
          <a:p>
            <a:pPr marL="463550" indent="-463550" fontAlgn="auto">
              <a:lnSpc>
                <a:spcPct val="114000"/>
              </a:lnSpc>
              <a:spcBef>
                <a:spcPts val="1200"/>
              </a:spcBef>
              <a:spcAft>
                <a:spcPts val="0"/>
              </a:spcAft>
              <a:buSzPct val="85000"/>
              <a:buFont typeface="Wingdings" pitchFamily="2" charset="2"/>
              <a:buChar char="§"/>
              <a:defRPr/>
            </a:pPr>
            <a:r>
              <a:rPr lang="en-US" sz="2400" dirty="0" smtClean="0">
                <a:ea typeface="+mn-ea"/>
              </a:rPr>
              <a:t>Number </a:t>
            </a:r>
            <a:r>
              <a:rPr lang="en-US" sz="2400" dirty="0">
                <a:ea typeface="+mn-ea"/>
              </a:rPr>
              <a:t>of criminal bombings in </a:t>
            </a:r>
            <a:r>
              <a:rPr lang="en-US" sz="2400" dirty="0" smtClean="0">
                <a:ea typeface="+mn-ea"/>
              </a:rPr>
              <a:t>United </a:t>
            </a:r>
            <a:r>
              <a:rPr lang="en-US" sz="2400" dirty="0">
                <a:ea typeface="+mn-ea"/>
              </a:rPr>
              <a:t>States </a:t>
            </a:r>
            <a:r>
              <a:rPr lang="en-US" sz="2400" dirty="0" smtClean="0">
                <a:ea typeface="+mn-ea"/>
              </a:rPr>
              <a:t>doubled </a:t>
            </a:r>
            <a:r>
              <a:rPr lang="en-US" sz="2400" dirty="0">
                <a:ea typeface="+mn-ea"/>
              </a:rPr>
              <a:t>in </a:t>
            </a:r>
            <a:r>
              <a:rPr lang="en-US" sz="2400" dirty="0" smtClean="0">
                <a:ea typeface="+mn-ea"/>
              </a:rPr>
              <a:t>last decade</a:t>
            </a:r>
            <a:r>
              <a:rPr lang="en-US" sz="2000" dirty="0" smtClean="0">
                <a:ea typeface="+mn-ea"/>
              </a:rPr>
              <a:t> </a:t>
            </a:r>
            <a:endParaRPr lang="en-US" sz="1800" dirty="0">
              <a:ea typeface="+mn-ea"/>
            </a:endParaRPr>
          </a:p>
          <a:p>
            <a:pPr fontAlgn="auto">
              <a:spcAft>
                <a:spcPts val="0"/>
              </a:spcAft>
              <a:buFont typeface="Wingdings" pitchFamily="2" charset="2"/>
              <a:buNone/>
              <a:defRPr/>
            </a:pPr>
            <a:endParaRPr lang="en-US" dirty="0">
              <a:ea typeface="+mn-ea"/>
            </a:endParaRPr>
          </a:p>
        </p:txBody>
      </p:sp>
      <p:pic>
        <p:nvPicPr>
          <p:cNvPr id="5" name="Picture 4" descr="Lesson 6 - Slide 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7400" y="773113"/>
            <a:ext cx="2819400" cy="4192587"/>
          </a:xfrm>
          <a:prstGeom prst="rect">
            <a:avLst/>
          </a:prstGeom>
          <a:ln>
            <a:noFill/>
          </a:ln>
          <a:effectLst>
            <a:outerShdw blurRad="292100" dist="139700" dir="2700000" algn="tl" rotWithShape="0">
              <a:srgbClr val="333333">
                <a:alpha val="65000"/>
              </a:srgbClr>
            </a:outerShdw>
          </a:effectLst>
        </p:spPr>
      </p:pic>
      <p:sp>
        <p:nvSpPr>
          <p:cNvPr id="10244" name="TextBox 5"/>
          <p:cNvSpPr txBox="1">
            <a:spLocks noChangeArrowheads="1"/>
          </p:cNvSpPr>
          <p:nvPr/>
        </p:nvSpPr>
        <p:spPr bwMode="auto">
          <a:xfrm>
            <a:off x="6735763" y="4965700"/>
            <a:ext cx="2897187" cy="261938"/>
          </a:xfrm>
          <a:prstGeom prst="rect">
            <a:avLst/>
          </a:prstGeom>
          <a:noFill/>
          <a:ln w="9525">
            <a:noFill/>
            <a:miter lim="800000"/>
            <a:headEnd/>
            <a:tailEnd/>
          </a:ln>
        </p:spPr>
        <p:txBody>
          <a:bodyPr>
            <a:spAutoFit/>
          </a:bodyPr>
          <a:lstStyle/>
          <a:p>
            <a:r>
              <a:rPr lang="en-US" sz="1100" b="1">
                <a:latin typeface="Calibri" pitchFamily="34" charset="0"/>
              </a:rPr>
              <a:t>Jocelyn Augustino/FEMA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rtlCol="0">
            <a:normAutofit fontScale="90000"/>
          </a:bodyPr>
          <a:lstStyle/>
          <a:p>
            <a:pPr algn="ctr" fontAlgn="auto">
              <a:spcAft>
                <a:spcPts val="0"/>
              </a:spcAft>
              <a:defRPr/>
            </a:pPr>
            <a:r>
              <a:rPr lang="en-US" sz="3600" dirty="0" smtClean="0">
                <a:solidFill>
                  <a:srgbClr val="800000"/>
                </a:solidFill>
                <a:ea typeface="Helvetica" pitchFamily="34" charset="0"/>
                <a:cs typeface="Helvetica" pitchFamily="34" charset="0"/>
              </a:rPr>
              <a:t>Lesson Summary: </a:t>
            </a:r>
            <a:r>
              <a:rPr lang="en-US" sz="3600" dirty="0">
                <a:solidFill>
                  <a:srgbClr val="800000"/>
                </a:solidFill>
              </a:rPr>
              <a:t>Explosive, Traumatic, Nuclear, and Radiologic Disasters</a:t>
            </a:r>
            <a:br>
              <a:rPr lang="en-US" sz="3600" dirty="0">
                <a:solidFill>
                  <a:srgbClr val="800000"/>
                </a:solidFill>
              </a:rPr>
            </a:br>
            <a:endParaRPr lang="en-US" sz="3600" dirty="0" smtClean="0">
              <a:solidFill>
                <a:srgbClr val="800000"/>
              </a:solidFill>
              <a:ea typeface="Helvetica" pitchFamily="34" charset="0"/>
              <a:cs typeface="Helvetica" pitchFamily="34" charset="0"/>
            </a:endParaRPr>
          </a:p>
        </p:txBody>
      </p:sp>
      <p:sp>
        <p:nvSpPr>
          <p:cNvPr id="3" name="Content Placeholder 2"/>
          <p:cNvSpPr>
            <a:spLocks noGrp="1"/>
          </p:cNvSpPr>
          <p:nvPr>
            <p:ph idx="1"/>
          </p:nvPr>
        </p:nvSpPr>
        <p:spPr/>
        <p:txBody>
          <a:bodyPr rtlCol="0">
            <a:noAutofit/>
          </a:bodyPr>
          <a:lstStyle/>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Helvetica" pitchFamily="34" charset="0"/>
                <a:cs typeface="Helvetica" pitchFamily="34" charset="0"/>
              </a:rPr>
              <a:t>Understanding the four basic blast-related injury mechanisms guides specific treatment </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Helvetica" pitchFamily="34" charset="0"/>
                <a:cs typeface="Helvetica" pitchFamily="34" charset="0"/>
              </a:rPr>
              <a:t>Situational awareness of the blast-related hazards is important for all response personnel </a:t>
            </a:r>
          </a:p>
          <a:p>
            <a:pPr marL="457200" indent="-457200" fontAlgn="auto">
              <a:lnSpc>
                <a:spcPct val="114000"/>
              </a:lnSpc>
              <a:spcBef>
                <a:spcPts val="1200"/>
              </a:spcBef>
              <a:spcAft>
                <a:spcPts val="0"/>
              </a:spcAft>
              <a:buSzPct val="85000"/>
              <a:buFont typeface="Wingdings" pitchFamily="2" charset="2"/>
              <a:buChar char="§"/>
              <a:defRPr/>
            </a:pPr>
            <a:r>
              <a:rPr lang="en-US" sz="2400" dirty="0" smtClean="0">
                <a:ea typeface="Helvetica" pitchFamily="34" charset="0"/>
                <a:cs typeface="Helvetica" pitchFamily="34" charset="0"/>
              </a:rPr>
              <a:t>Initial care follows accepted </a:t>
            </a:r>
            <a:r>
              <a:rPr lang="en-US" sz="2400" smtClean="0">
                <a:ea typeface="Helvetica" pitchFamily="34" charset="0"/>
                <a:cs typeface="Helvetica" pitchFamily="34" charset="0"/>
              </a:rPr>
              <a:t>guidelines </a:t>
            </a:r>
          </a:p>
          <a:p>
            <a:pPr marL="457200" indent="-457200" fontAlgn="auto">
              <a:lnSpc>
                <a:spcPct val="114000"/>
              </a:lnSpc>
              <a:spcBef>
                <a:spcPts val="1200"/>
              </a:spcBef>
              <a:spcAft>
                <a:spcPts val="0"/>
              </a:spcAft>
              <a:buSzPct val="85000"/>
              <a:buFont typeface="Wingdings" pitchFamily="2" charset="2"/>
              <a:buChar char="§"/>
              <a:defRPr/>
            </a:pPr>
            <a:r>
              <a:rPr lang="en-US" sz="2400" smtClean="0">
                <a:ea typeface="Helvetica" pitchFamily="34" charset="0"/>
                <a:cs typeface="Helvetica" pitchFamily="34" charset="0"/>
              </a:rPr>
              <a:t>Clinical </a:t>
            </a:r>
            <a:r>
              <a:rPr lang="en-US" sz="2400" dirty="0" smtClean="0">
                <a:ea typeface="Helvetica" pitchFamily="34" charset="0"/>
                <a:cs typeface="Helvetica" pitchFamily="34" charset="0"/>
              </a:rPr>
              <a:t>decision making must identify and address blast-related findings associated with increased risk</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rtlCol="0">
            <a:normAutofit fontScale="90000"/>
          </a:bodyPr>
          <a:lstStyle/>
          <a:p>
            <a:pPr algn="ctr" fontAlgn="auto">
              <a:spcAft>
                <a:spcPts val="0"/>
              </a:spcAft>
              <a:defRPr/>
            </a:pPr>
            <a:r>
              <a:rPr lang="en-US" sz="3200" dirty="0" smtClean="0">
                <a:solidFill>
                  <a:srgbClr val="800000"/>
                </a:solidFill>
                <a:ea typeface="+mj-ea"/>
                <a:cs typeface="Helvetica" pitchFamily="34" charset="0"/>
              </a:rPr>
              <a:t>Lesson Summary: </a:t>
            </a:r>
            <a:r>
              <a:rPr lang="en-US" sz="3200" dirty="0">
                <a:solidFill>
                  <a:srgbClr val="800000"/>
                </a:solidFill>
              </a:rPr>
              <a:t>Nuclear and </a:t>
            </a:r>
            <a:br>
              <a:rPr lang="en-US" sz="3200" dirty="0">
                <a:solidFill>
                  <a:srgbClr val="800000"/>
                </a:solidFill>
              </a:rPr>
            </a:br>
            <a:r>
              <a:rPr lang="en-US" sz="3200" dirty="0">
                <a:solidFill>
                  <a:srgbClr val="800000"/>
                </a:solidFill>
              </a:rPr>
              <a:t>Radiologic Disasters</a:t>
            </a:r>
            <a:br>
              <a:rPr lang="en-US" sz="3200" dirty="0">
                <a:solidFill>
                  <a:srgbClr val="800000"/>
                </a:solidFill>
              </a:rPr>
            </a:br>
            <a:endParaRPr lang="en-US" sz="3200" dirty="0" smtClean="0">
              <a:solidFill>
                <a:srgbClr val="800000"/>
              </a:solidFill>
              <a:ea typeface="+mj-ea"/>
              <a:cs typeface="Helvetica" pitchFamily="34" charset="0"/>
            </a:endParaRPr>
          </a:p>
        </p:txBody>
      </p:sp>
      <p:sp>
        <p:nvSpPr>
          <p:cNvPr id="3" name="Content Placeholder 2"/>
          <p:cNvSpPr>
            <a:spLocks noGrp="1"/>
          </p:cNvSpPr>
          <p:nvPr>
            <p:ph idx="1"/>
          </p:nvPr>
        </p:nvSpPr>
        <p:spPr/>
        <p:txBody>
          <a:bodyPr rtlCol="0">
            <a:normAutofit/>
          </a:bodyPr>
          <a:lstStyle/>
          <a:p>
            <a:pPr marL="457200" indent="-457200" fontAlgn="auto">
              <a:lnSpc>
                <a:spcPct val="114000"/>
              </a:lnSpc>
              <a:spcBef>
                <a:spcPts val="1400"/>
              </a:spcBef>
              <a:spcAft>
                <a:spcPts val="0"/>
              </a:spcAft>
              <a:buSzPct val="85000"/>
              <a:buFont typeface="Wingdings" pitchFamily="2" charset="2"/>
              <a:buChar char="§"/>
              <a:defRPr/>
            </a:pPr>
            <a:r>
              <a:rPr lang="en-US" sz="2800" dirty="0" smtClean="0">
                <a:ea typeface="+mn-ea"/>
                <a:cs typeface="Helvetica" pitchFamily="34" charset="0"/>
              </a:rPr>
              <a:t>Radiation provokes special fear</a:t>
            </a:r>
          </a:p>
          <a:p>
            <a:pPr marL="457200" indent="-457200" fontAlgn="auto">
              <a:lnSpc>
                <a:spcPct val="114000"/>
              </a:lnSpc>
              <a:spcBef>
                <a:spcPts val="1400"/>
              </a:spcBef>
              <a:spcAft>
                <a:spcPts val="0"/>
              </a:spcAft>
              <a:buSzPct val="85000"/>
              <a:buFont typeface="Wingdings" pitchFamily="2" charset="2"/>
              <a:buChar char="§"/>
              <a:defRPr/>
            </a:pPr>
            <a:r>
              <a:rPr lang="en-US" sz="2800" dirty="0" smtClean="0">
                <a:ea typeface="+mn-ea"/>
                <a:cs typeface="Helvetica" pitchFamily="34" charset="0"/>
              </a:rPr>
              <a:t>Clinicians will play role vital in radiation emergency </a:t>
            </a:r>
          </a:p>
          <a:p>
            <a:pPr marL="457200" indent="-457200" fontAlgn="auto">
              <a:lnSpc>
                <a:spcPct val="114000"/>
              </a:lnSpc>
              <a:spcBef>
                <a:spcPts val="1400"/>
              </a:spcBef>
              <a:spcAft>
                <a:spcPts val="0"/>
              </a:spcAft>
              <a:buSzPct val="85000"/>
              <a:buFont typeface="Wingdings" pitchFamily="2" charset="2"/>
              <a:buChar char="§"/>
              <a:defRPr/>
            </a:pPr>
            <a:r>
              <a:rPr lang="en-US" sz="2800" dirty="0" smtClean="0">
                <a:ea typeface="+mn-ea"/>
                <a:cs typeface="Helvetica" pitchFamily="34" charset="0"/>
              </a:rPr>
              <a:t>Health threat to response personnel is low</a:t>
            </a:r>
          </a:p>
          <a:p>
            <a:pPr marL="457200" indent="-457200" fontAlgn="auto">
              <a:lnSpc>
                <a:spcPct val="114000"/>
              </a:lnSpc>
              <a:spcBef>
                <a:spcPts val="1400"/>
              </a:spcBef>
              <a:spcAft>
                <a:spcPts val="0"/>
              </a:spcAft>
              <a:buSzPct val="85000"/>
              <a:buFont typeface="Wingdings" pitchFamily="2" charset="2"/>
              <a:buChar char="§"/>
              <a:defRPr/>
            </a:pPr>
            <a:r>
              <a:rPr lang="en-US" sz="2800" dirty="0" smtClean="0">
                <a:ea typeface="+mn-ea"/>
                <a:cs typeface="Helvetica" pitchFamily="34" charset="0"/>
              </a:rPr>
              <a:t>Basic clinically relevant knowledge is key</a:t>
            </a:r>
          </a:p>
          <a:p>
            <a:pPr fontAlgn="auto">
              <a:spcAft>
                <a:spcPts val="0"/>
              </a:spcAft>
              <a:buFont typeface="Arial"/>
              <a:buNone/>
              <a:defRPr/>
            </a:pPr>
            <a:endParaRPr lang="en-US" dirty="0" smtClean="0">
              <a:ea typeface="+mn-ea"/>
              <a:cs typeface="Helvetic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localhost\Users\dfox\Documents\Dan's WIP\2012\12-0278 DLS_ppt\BDLS\BDLSpptBkgrd_noLogo-2.png"/>
          <p:cNvPicPr>
            <a:picLocks noChangeAspect="1"/>
          </p:cNvPicPr>
          <p:nvPr/>
        </p:nvPicPr>
        <p:blipFill>
          <a:blip r:embed="rId2" r:link="rId3"/>
          <a:srcRect/>
          <a:stretch>
            <a:fillRect/>
          </a:stretch>
        </p:blipFill>
        <p:spPr bwMode="auto">
          <a:xfrm>
            <a:off x="0" y="0"/>
            <a:ext cx="9144000" cy="6858000"/>
          </a:xfrm>
          <a:prstGeom prst="rect">
            <a:avLst/>
          </a:prstGeom>
          <a:noFill/>
          <a:ln w="9525">
            <a:noFill/>
            <a:miter lim="800000"/>
            <a:headEnd/>
            <a:tailEnd/>
          </a:ln>
        </p:spPr>
      </p:pic>
      <p:pic>
        <p:nvPicPr>
          <p:cNvPr id="86018" name="NDLSF_logo_rgb.png" descr="/Users/dfox/Documents/Dan's WIP/2012/12-0278 DLS_ppt/NDLSF_logo_rgb.png"/>
          <p:cNvPicPr>
            <a:picLocks noChangeAspect="1"/>
          </p:cNvPicPr>
          <p:nvPr/>
        </p:nvPicPr>
        <p:blipFill>
          <a:blip r:embed="rId4" r:link="rId5" cstate="screen">
            <a:extLst>
              <a:ext uri="{28A0092B-C50C-407E-A947-70E740481C1C}">
                <a14:useLocalDpi xmlns:a14="http://schemas.microsoft.com/office/drawing/2010/main"/>
              </a:ext>
            </a:extLst>
          </a:blip>
          <a:srcRect/>
          <a:stretch>
            <a:fillRect/>
          </a:stretch>
        </p:blipFill>
        <p:spPr bwMode="auto">
          <a:xfrm>
            <a:off x="3694113" y="795338"/>
            <a:ext cx="1714500" cy="795337"/>
          </a:xfrm>
          <a:prstGeom prst="rect">
            <a:avLst/>
          </a:prstGeom>
          <a:noFill/>
          <a:ln w="9525">
            <a:noFill/>
            <a:miter lim="800000"/>
            <a:headEnd/>
            <a:tailEnd/>
          </a:ln>
        </p:spPr>
      </p:pic>
      <p:sp>
        <p:nvSpPr>
          <p:cNvPr id="86019" name="Rectangle 7"/>
          <p:cNvSpPr>
            <a:spLocks noChangeArrowheads="1"/>
          </p:cNvSpPr>
          <p:nvPr/>
        </p:nvSpPr>
        <p:spPr bwMode="auto">
          <a:xfrm>
            <a:off x="2544714" y="2722563"/>
            <a:ext cx="4054573" cy="1092607"/>
          </a:xfrm>
          <a:prstGeom prst="rect">
            <a:avLst/>
          </a:prstGeom>
          <a:noFill/>
          <a:ln w="9525">
            <a:noFill/>
            <a:miter lim="800000"/>
            <a:headEnd/>
            <a:tailEnd/>
          </a:ln>
        </p:spPr>
        <p:txBody>
          <a:bodyPr wrap="none">
            <a:spAutoFit/>
          </a:bodyPr>
          <a:lstStyle/>
          <a:p>
            <a:pPr algn="ctr"/>
            <a:r>
              <a:rPr lang="en-US" sz="6500" b="1" dirty="0">
                <a:latin typeface="Calibri" pitchFamily="34" charset="0"/>
              </a:rPr>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73075" y="385763"/>
            <a:ext cx="8229600" cy="1143000"/>
          </a:xfrm>
        </p:spPr>
        <p:txBody>
          <a:bodyPr rtlCol="0">
            <a:normAutofit/>
          </a:bodyPr>
          <a:lstStyle/>
          <a:p>
            <a:pPr algn="ctr" fontAlgn="auto">
              <a:spcAft>
                <a:spcPts val="0"/>
              </a:spcAft>
              <a:defRPr/>
            </a:pPr>
            <a:r>
              <a:rPr lang="en-US" sz="3600" dirty="0" smtClean="0">
                <a:solidFill>
                  <a:schemeClr val="accent6">
                    <a:lumMod val="50000"/>
                  </a:schemeClr>
                </a:solidFill>
                <a:ea typeface="+mj-ea"/>
                <a:cs typeface="Helvetica" pitchFamily="34" charset="0"/>
              </a:rPr>
              <a:t>Types of Explosions</a:t>
            </a:r>
          </a:p>
        </p:txBody>
      </p:sp>
      <p:pic>
        <p:nvPicPr>
          <p:cNvPr id="6" name="Content Placeholder 5" descr="6_5_Nuclear.jpg"/>
          <p:cNvPicPr>
            <a:picLocks noGrp="1" noChangeAspect="1"/>
          </p:cNvPicPr>
          <p:nvPr>
            <p:ph idx="1"/>
          </p:nvPr>
        </p:nvPicPr>
        <p:blipFill>
          <a:blip r:embed="rId3"/>
          <a:stretch>
            <a:fillRect/>
          </a:stretch>
        </p:blipFill>
        <p:spPr>
          <a:xfrm>
            <a:off x="6100762" y="2132013"/>
            <a:ext cx="3059113" cy="2587625"/>
          </a:xfrm>
          <a:effectLst>
            <a:outerShdw blurRad="292100" dist="139700" dir="2700000" algn="tl" rotWithShape="0">
              <a:srgbClr val="333333">
                <a:alpha val="65000"/>
              </a:srgbClr>
            </a:outerShdw>
          </a:effectLst>
        </p:spPr>
      </p:pic>
      <p:pic>
        <p:nvPicPr>
          <p:cNvPr id="7" name="Picture 6" descr="6_5_Mech.jpg"/>
          <p:cNvPicPr>
            <a:picLocks noChangeAspect="1"/>
          </p:cNvPicPr>
          <p:nvPr/>
        </p:nvPicPr>
        <p:blipFill>
          <a:blip r:embed="rId4"/>
          <a:stretch>
            <a:fillRect/>
          </a:stretch>
        </p:blipFill>
        <p:spPr>
          <a:xfrm>
            <a:off x="-3197" y="2104563"/>
            <a:ext cx="3113087" cy="2566987"/>
          </a:xfrm>
          <a:prstGeom prst="rect">
            <a:avLst/>
          </a:prstGeom>
          <a:ln>
            <a:noFill/>
          </a:ln>
          <a:effectLst>
            <a:outerShdw blurRad="292100" dist="139700" dir="2700000" algn="tl" rotWithShape="0">
              <a:srgbClr val="333333">
                <a:alpha val="65000"/>
              </a:srgbClr>
            </a:outerShdw>
          </a:effectLst>
        </p:spPr>
      </p:pic>
      <p:pic>
        <p:nvPicPr>
          <p:cNvPr id="12292" name="Picture 7" descr="6_5_Chem.jpg"/>
          <p:cNvPicPr>
            <a:picLocks noChangeAspect="1"/>
          </p:cNvPicPr>
          <p:nvPr/>
        </p:nvPicPr>
        <p:blipFill>
          <a:blip r:embed="rId5"/>
          <a:srcRect/>
          <a:stretch>
            <a:fillRect/>
          </a:stretch>
        </p:blipFill>
        <p:spPr bwMode="auto">
          <a:xfrm>
            <a:off x="3033239" y="2117583"/>
            <a:ext cx="3075311" cy="2587625"/>
          </a:xfrm>
          <a:prstGeom prst="rect">
            <a:avLst/>
          </a:prstGeom>
          <a:noFill/>
          <a:ln w="9525">
            <a:noFill/>
            <a:miter lim="800000"/>
            <a:headEnd/>
            <a:tailEnd/>
          </a:ln>
        </p:spPr>
      </p:pic>
      <p:sp>
        <p:nvSpPr>
          <p:cNvPr id="12293" name="Rectangle 1"/>
          <p:cNvSpPr>
            <a:spLocks noChangeArrowheads="1"/>
          </p:cNvSpPr>
          <p:nvPr/>
        </p:nvSpPr>
        <p:spPr bwMode="auto">
          <a:xfrm>
            <a:off x="8153400" y="4692650"/>
            <a:ext cx="1006475" cy="261938"/>
          </a:xfrm>
          <a:prstGeom prst="rect">
            <a:avLst/>
          </a:prstGeom>
          <a:noFill/>
          <a:ln w="9525">
            <a:noFill/>
            <a:miter lim="800000"/>
            <a:headEnd/>
            <a:tailEnd/>
          </a:ln>
        </p:spPr>
        <p:txBody>
          <a:bodyPr wrap="none" anchor="ctr">
            <a:spAutoFit/>
          </a:bodyPr>
          <a:lstStyle/>
          <a:p>
            <a:pPr defTabSz="914400"/>
            <a:r>
              <a:rPr lang="en-US" sz="1100" b="1">
                <a:ea typeface="Times New Roman" pitchFamily="18" charset="0"/>
                <a:cs typeface="Arial" charset="0"/>
              </a:rPr>
              <a:t> Thinkstock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rtlCol="0">
            <a:normAutofit/>
          </a:bodyPr>
          <a:lstStyle/>
          <a:p>
            <a:pPr algn="ctr" fontAlgn="auto">
              <a:spcAft>
                <a:spcPts val="0"/>
              </a:spcAft>
              <a:defRPr/>
            </a:pPr>
            <a:r>
              <a:rPr lang="en-US" sz="3600" dirty="0" smtClean="0">
                <a:solidFill>
                  <a:schemeClr val="accent6">
                    <a:lumMod val="50000"/>
                  </a:schemeClr>
                </a:solidFill>
                <a:ea typeface="+mj-ea"/>
                <a:cs typeface="Helvetica" pitchFamily="34" charset="0"/>
              </a:rPr>
              <a:t>Mechanism of Blast Injury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4919003"/>
              </p:ext>
            </p:extLst>
          </p:nvPr>
        </p:nvGraphicFramePr>
        <p:xfrm>
          <a:off x="457200" y="1600201"/>
          <a:ext cx="8229600" cy="3714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ea typeface="+mj-ea"/>
                <a:cs typeface="Helvetica" pitchFamily="34" charset="0"/>
              </a:rPr>
              <a:t>Situational Awareness </a:t>
            </a:r>
            <a:r>
              <a:rPr lang="en-US" sz="2800" dirty="0" smtClean="0">
                <a:ea typeface="+mj-ea"/>
                <a:cs typeface="Helvetica" pitchFamily="34" charset="0"/>
              </a:rPr>
              <a:t/>
            </a:r>
            <a:br>
              <a:rPr lang="en-US" sz="2800" dirty="0" smtClean="0">
                <a:ea typeface="+mj-ea"/>
                <a:cs typeface="Helvetica" pitchFamily="34" charset="0"/>
              </a:rPr>
            </a:br>
            <a:r>
              <a:rPr lang="en-US" sz="2800" dirty="0" smtClean="0">
                <a:ea typeface="+mj-ea"/>
                <a:cs typeface="Helvetica" pitchFamily="34" charset="0"/>
              </a:rPr>
              <a:t>Detection, Safety, Security, and Hazard Assessment</a:t>
            </a:r>
          </a:p>
        </p:txBody>
      </p:sp>
      <p:sp>
        <p:nvSpPr>
          <p:cNvPr id="3" name="Content Placeholder 2"/>
          <p:cNvSpPr>
            <a:spLocks noGrp="1"/>
          </p:cNvSpPr>
          <p:nvPr>
            <p:ph idx="1"/>
          </p:nvPr>
        </p:nvSpPr>
        <p:spPr>
          <a:xfrm>
            <a:off x="-1" y="1417638"/>
            <a:ext cx="6052086" cy="5105400"/>
          </a:xfrm>
        </p:spPr>
        <p:txBody>
          <a:bodyPr rtlCol="0">
            <a:normAutofit/>
          </a:bodyPr>
          <a:lstStyle/>
          <a:p>
            <a:pPr marL="463550" indent="-463550" fontAlgn="auto">
              <a:lnSpc>
                <a:spcPct val="114000"/>
              </a:lnSpc>
              <a:spcBef>
                <a:spcPts val="600"/>
              </a:spcBef>
              <a:spcAft>
                <a:spcPts val="0"/>
              </a:spcAft>
              <a:buSzPct val="85000"/>
              <a:buFont typeface="Wingdings" pitchFamily="2" charset="2"/>
              <a:buChar char="§"/>
              <a:defRPr/>
            </a:pPr>
            <a:r>
              <a:rPr lang="en-US" sz="2100" dirty="0" smtClean="0">
                <a:ea typeface="+mn-ea"/>
              </a:rPr>
              <a:t>Beware intentional “targeting” of first responders</a:t>
            </a:r>
          </a:p>
          <a:p>
            <a:pPr marL="463550" indent="-463550" fontAlgn="auto">
              <a:lnSpc>
                <a:spcPct val="114000"/>
              </a:lnSpc>
              <a:spcBef>
                <a:spcPts val="600"/>
              </a:spcBef>
              <a:spcAft>
                <a:spcPts val="0"/>
              </a:spcAft>
              <a:buSzPct val="85000"/>
              <a:buFont typeface="Wingdings" pitchFamily="2" charset="2"/>
              <a:buChar char="§"/>
              <a:defRPr/>
            </a:pPr>
            <a:r>
              <a:rPr lang="en-US" sz="2100" dirty="0" smtClean="0">
                <a:ea typeface="+mn-ea"/>
              </a:rPr>
              <a:t>Observe site safety</a:t>
            </a:r>
          </a:p>
          <a:p>
            <a:pPr marL="463550" indent="-463550" fontAlgn="auto">
              <a:lnSpc>
                <a:spcPct val="114000"/>
              </a:lnSpc>
              <a:spcBef>
                <a:spcPts val="600"/>
              </a:spcBef>
              <a:spcAft>
                <a:spcPts val="0"/>
              </a:spcAft>
              <a:buSzPct val="85000"/>
              <a:buFont typeface="Wingdings" pitchFamily="2" charset="2"/>
              <a:buChar char="§"/>
              <a:defRPr/>
            </a:pPr>
            <a:r>
              <a:rPr lang="en-US" sz="2100" dirty="0" smtClean="0">
                <a:ea typeface="+mn-ea"/>
              </a:rPr>
              <a:t>Assess hazards</a:t>
            </a:r>
          </a:p>
          <a:p>
            <a:pPr marL="914400" lvl="1" indent="-457200" fontAlgn="auto">
              <a:lnSpc>
                <a:spcPct val="114000"/>
              </a:lnSpc>
              <a:spcBef>
                <a:spcPts val="600"/>
              </a:spcBef>
              <a:spcAft>
                <a:spcPts val="0"/>
              </a:spcAft>
              <a:buFont typeface="Arial"/>
              <a:buChar char="–"/>
              <a:defRPr/>
            </a:pPr>
            <a:r>
              <a:rPr lang="en-US" sz="2100" dirty="0" smtClean="0">
                <a:ea typeface="+mn-ea"/>
              </a:rPr>
              <a:t>Downed power lines?</a:t>
            </a:r>
          </a:p>
          <a:p>
            <a:pPr marL="914400" lvl="1" indent="-457200" fontAlgn="auto">
              <a:lnSpc>
                <a:spcPct val="114000"/>
              </a:lnSpc>
              <a:spcBef>
                <a:spcPts val="600"/>
              </a:spcBef>
              <a:spcAft>
                <a:spcPts val="0"/>
              </a:spcAft>
              <a:buFont typeface="Arial"/>
              <a:buChar char="–"/>
              <a:defRPr/>
            </a:pPr>
            <a:r>
              <a:rPr lang="en-US" sz="2100" dirty="0" smtClean="0">
                <a:ea typeface="+mn-ea"/>
              </a:rPr>
              <a:t>Debris?</a:t>
            </a:r>
          </a:p>
          <a:p>
            <a:pPr marL="914400" lvl="1" indent="-457200" fontAlgn="auto">
              <a:lnSpc>
                <a:spcPct val="114000"/>
              </a:lnSpc>
              <a:spcBef>
                <a:spcPts val="600"/>
              </a:spcBef>
              <a:spcAft>
                <a:spcPts val="0"/>
              </a:spcAft>
              <a:buFont typeface="Arial"/>
              <a:buChar char="–"/>
              <a:defRPr/>
            </a:pPr>
            <a:r>
              <a:rPr lang="en-US" sz="2100" dirty="0" smtClean="0">
                <a:ea typeface="+mn-ea"/>
              </a:rPr>
              <a:t>Fire?</a:t>
            </a:r>
          </a:p>
          <a:p>
            <a:pPr marL="914400" lvl="1" indent="-457200" fontAlgn="auto">
              <a:lnSpc>
                <a:spcPct val="114000"/>
              </a:lnSpc>
              <a:spcBef>
                <a:spcPts val="600"/>
              </a:spcBef>
              <a:spcAft>
                <a:spcPts val="0"/>
              </a:spcAft>
              <a:buFont typeface="Arial"/>
              <a:buChar char="–"/>
              <a:defRPr/>
            </a:pPr>
            <a:r>
              <a:rPr lang="en-US" sz="2100" dirty="0" smtClean="0">
                <a:ea typeface="+mn-ea"/>
              </a:rPr>
              <a:t>Hazardous materials?</a:t>
            </a:r>
          </a:p>
          <a:p>
            <a:pPr marL="914400" lvl="1" indent="-457200" fontAlgn="auto">
              <a:lnSpc>
                <a:spcPct val="114000"/>
              </a:lnSpc>
              <a:spcBef>
                <a:spcPts val="600"/>
              </a:spcBef>
              <a:spcAft>
                <a:spcPts val="0"/>
              </a:spcAft>
              <a:buFont typeface="Arial"/>
              <a:buChar char="–"/>
              <a:defRPr/>
            </a:pPr>
            <a:r>
              <a:rPr lang="en-US" sz="2100" dirty="0" smtClean="0">
                <a:ea typeface="+mn-ea"/>
              </a:rPr>
              <a:t>Smoke or toxic inhalations?</a:t>
            </a:r>
          </a:p>
          <a:p>
            <a:pPr marL="914400" lvl="1" indent="-457200" fontAlgn="auto">
              <a:lnSpc>
                <a:spcPct val="114000"/>
              </a:lnSpc>
              <a:spcBef>
                <a:spcPts val="600"/>
              </a:spcBef>
              <a:spcAft>
                <a:spcPts val="0"/>
              </a:spcAft>
              <a:buFont typeface="Arial"/>
              <a:buChar char="–"/>
              <a:defRPr/>
            </a:pPr>
            <a:r>
              <a:rPr lang="en-US" sz="2100" dirty="0" smtClean="0">
                <a:ea typeface="+mn-ea"/>
              </a:rPr>
              <a:t>Structural?</a:t>
            </a:r>
          </a:p>
          <a:p>
            <a:pPr marL="914400" lvl="1" indent="-457200" fontAlgn="auto">
              <a:lnSpc>
                <a:spcPct val="114000"/>
              </a:lnSpc>
              <a:spcBef>
                <a:spcPts val="600"/>
              </a:spcBef>
              <a:spcAft>
                <a:spcPts val="0"/>
              </a:spcAft>
              <a:buFont typeface="Arial"/>
              <a:buChar char="–"/>
              <a:defRPr/>
            </a:pPr>
            <a:r>
              <a:rPr lang="en-US" sz="2100" dirty="0" smtClean="0">
                <a:ea typeface="+mn-ea"/>
              </a:rPr>
              <a:t>Secondary</a:t>
            </a:r>
            <a:endParaRPr lang="en-US" dirty="0">
              <a:ea typeface="+mn-ea"/>
            </a:endParaRPr>
          </a:p>
        </p:txBody>
      </p:sp>
      <p:pic>
        <p:nvPicPr>
          <p:cNvPr id="5" name="Picture 4" descr="Lesson 6 - Slide 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2085" y="1327844"/>
            <a:ext cx="2798762" cy="4162425"/>
          </a:xfrm>
          <a:prstGeom prst="rect">
            <a:avLst/>
          </a:prstGeom>
          <a:ln>
            <a:noFill/>
          </a:ln>
          <a:effectLst>
            <a:outerShdw blurRad="292100" dist="139700" dir="2700000" algn="tl" rotWithShape="0">
              <a:srgbClr val="333333">
                <a:alpha val="65000"/>
              </a:srgbClr>
            </a:outerShdw>
          </a:effectLst>
        </p:spPr>
      </p:pic>
      <p:sp>
        <p:nvSpPr>
          <p:cNvPr id="16388" name="TextBox 6"/>
          <p:cNvSpPr txBox="1">
            <a:spLocks noChangeArrowheads="1"/>
          </p:cNvSpPr>
          <p:nvPr/>
        </p:nvSpPr>
        <p:spPr bwMode="auto">
          <a:xfrm rot="-5400000">
            <a:off x="7072312" y="3859213"/>
            <a:ext cx="2759075" cy="260350"/>
          </a:xfrm>
          <a:prstGeom prst="rect">
            <a:avLst/>
          </a:prstGeom>
          <a:noFill/>
          <a:ln w="9525">
            <a:noFill/>
            <a:miter lim="800000"/>
            <a:headEnd/>
            <a:tailEnd/>
          </a:ln>
        </p:spPr>
        <p:txBody>
          <a:bodyPr>
            <a:spAutoFit/>
          </a:bodyPr>
          <a:lstStyle/>
          <a:p>
            <a:r>
              <a:rPr lang="en-US" sz="1100" b="1">
                <a:latin typeface="Calibri" pitchFamily="34" charset="0"/>
              </a:rPr>
              <a:t>Jocelyn Augustino/FEMA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a:xfrm>
            <a:off x="457200" y="381000"/>
            <a:ext cx="8229600" cy="1219200"/>
          </a:xfrm>
        </p:spPr>
        <p:txBody>
          <a:bodyPr rtlCol="0">
            <a:normAutofit fontScale="90000"/>
          </a:bodyPr>
          <a:lstStyle/>
          <a:p>
            <a:pPr algn="ctr" fontAlgn="auto">
              <a:spcAft>
                <a:spcPts val="0"/>
              </a:spcAft>
              <a:defRPr/>
            </a:pPr>
            <a:r>
              <a:rPr lang="en-US" sz="2800" dirty="0" smtClean="0">
                <a:solidFill>
                  <a:schemeClr val="accent6">
                    <a:lumMod val="50000"/>
                  </a:schemeClr>
                </a:solidFill>
                <a:latin typeface="+mj-lt"/>
                <a:ea typeface="Helvetica" pitchFamily="34" charset="0"/>
                <a:cs typeface="Helvetica" pitchFamily="34" charset="0"/>
              </a:rPr>
              <a:t>Casualty Management </a:t>
            </a:r>
            <a:r>
              <a:rPr lang="en-US" sz="2800" dirty="0" smtClean="0">
                <a:latin typeface="+mj-lt"/>
                <a:ea typeface="+mj-ea"/>
                <a:cs typeface="Helvetica" pitchFamily="34" charset="0"/>
              </a:rPr>
              <a:t/>
            </a:r>
            <a:br>
              <a:rPr lang="en-US" sz="2800" dirty="0" smtClean="0">
                <a:latin typeface="+mj-lt"/>
                <a:ea typeface="+mj-ea"/>
                <a:cs typeface="Helvetica" pitchFamily="34" charset="0"/>
              </a:rPr>
            </a:br>
            <a:r>
              <a:rPr lang="en-US" sz="2800" dirty="0" smtClean="0">
                <a:latin typeface="+mj-lt"/>
                <a:ea typeface="+mj-ea"/>
                <a:cs typeface="Helvetica" pitchFamily="34" charset="0"/>
              </a:rPr>
              <a:t>Begins with performing Life Saving Interventions </a:t>
            </a:r>
            <a:br>
              <a:rPr lang="en-US" sz="2800" dirty="0" smtClean="0">
                <a:latin typeface="+mj-lt"/>
                <a:ea typeface="+mj-ea"/>
                <a:cs typeface="Helvetica" pitchFamily="34" charset="0"/>
              </a:rPr>
            </a:br>
            <a:r>
              <a:rPr lang="en-US" sz="2800" dirty="0" smtClean="0">
                <a:latin typeface="+mj-lt"/>
                <a:ea typeface="+mj-ea"/>
                <a:cs typeface="Helvetica" pitchFamily="34" charset="0"/>
              </a:rPr>
              <a:t>during the triage process</a:t>
            </a:r>
          </a:p>
        </p:txBody>
      </p:sp>
      <p:grpSp>
        <p:nvGrpSpPr>
          <p:cNvPr id="18434" name="Group 11"/>
          <p:cNvGrpSpPr>
            <a:grpSpLocks/>
          </p:cNvGrpSpPr>
          <p:nvPr/>
        </p:nvGrpSpPr>
        <p:grpSpPr bwMode="auto">
          <a:xfrm>
            <a:off x="557213" y="1820863"/>
            <a:ext cx="7983537" cy="2941637"/>
            <a:chOff x="457200" y="1654348"/>
            <a:chExt cx="8229599" cy="3256292"/>
          </a:xfrm>
        </p:grpSpPr>
        <p:sp>
          <p:nvSpPr>
            <p:cNvPr id="13" name="Freeform 12"/>
            <p:cNvSpPr/>
            <p:nvPr/>
          </p:nvSpPr>
          <p:spPr>
            <a:xfrm>
              <a:off x="457200" y="1654348"/>
              <a:ext cx="828033" cy="1184426"/>
            </a:xfrm>
            <a:custGeom>
              <a:avLst/>
              <a:gdLst>
                <a:gd name="connsiteX0" fmla="*/ 0 w 1183916"/>
                <a:gd name="connsiteY0" fmla="*/ 0 h 828741"/>
                <a:gd name="connsiteX1" fmla="*/ 769546 w 1183916"/>
                <a:gd name="connsiteY1" fmla="*/ 0 h 828741"/>
                <a:gd name="connsiteX2" fmla="*/ 1183916 w 1183916"/>
                <a:gd name="connsiteY2" fmla="*/ 414371 h 828741"/>
                <a:gd name="connsiteX3" fmla="*/ 769546 w 1183916"/>
                <a:gd name="connsiteY3" fmla="*/ 828741 h 828741"/>
                <a:gd name="connsiteX4" fmla="*/ 0 w 1183916"/>
                <a:gd name="connsiteY4" fmla="*/ 828741 h 828741"/>
                <a:gd name="connsiteX5" fmla="*/ 414371 w 1183916"/>
                <a:gd name="connsiteY5" fmla="*/ 414371 h 828741"/>
                <a:gd name="connsiteX6" fmla="*/ 0 w 1183916"/>
                <a:gd name="connsiteY6" fmla="*/ 0 h 82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916" h="828741">
                  <a:moveTo>
                    <a:pt x="1183915" y="0"/>
                  </a:moveTo>
                  <a:lnTo>
                    <a:pt x="1183915" y="538682"/>
                  </a:lnTo>
                  <a:lnTo>
                    <a:pt x="591957" y="828741"/>
                  </a:lnTo>
                  <a:lnTo>
                    <a:pt x="1" y="538682"/>
                  </a:lnTo>
                  <a:lnTo>
                    <a:pt x="1" y="0"/>
                  </a:lnTo>
                  <a:lnTo>
                    <a:pt x="591957" y="290060"/>
                  </a:lnTo>
                  <a:lnTo>
                    <a:pt x="1183915" y="0"/>
                  </a:lnTo>
                  <a:close/>
                </a:path>
              </a:pathLst>
            </a:custGeom>
            <a:solidFill>
              <a:schemeClr val="accent6">
                <a:lumMod val="20000"/>
                <a:lumOff val="80000"/>
                <a:alpha val="90000"/>
              </a:schemeClr>
            </a:solidFill>
            <a:ln w="3175">
              <a:solidFill>
                <a:schemeClr val="tx1"/>
              </a:solidFill>
            </a:ln>
          </p:spPr>
          <p:style>
            <a:lnRef idx="2">
              <a:schemeClr val="accent2">
                <a:alpha val="90000"/>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lIns="14606" tIns="428977" rIns="14605" bIns="428975" spcCol="1270" anchor="ctr"/>
            <a:lstStyle/>
            <a:p>
              <a:pPr algn="ctr" defTabSz="1022350" fontAlgn="auto">
                <a:lnSpc>
                  <a:spcPct val="90000"/>
                </a:lnSpc>
                <a:spcBef>
                  <a:spcPts val="0"/>
                </a:spcBef>
                <a:spcAft>
                  <a:spcPct val="35000"/>
                </a:spcAft>
                <a:defRPr/>
              </a:pPr>
              <a:endParaRPr lang="en-US" sz="2300" dirty="0"/>
            </a:p>
          </p:txBody>
        </p:sp>
        <p:sp>
          <p:nvSpPr>
            <p:cNvPr id="14" name="Freeform 13"/>
            <p:cNvSpPr/>
            <p:nvPr/>
          </p:nvSpPr>
          <p:spPr>
            <a:xfrm>
              <a:off x="1285233" y="1654348"/>
              <a:ext cx="7401566" cy="769701"/>
            </a:xfrm>
            <a:custGeom>
              <a:avLst/>
              <a:gdLst>
                <a:gd name="connsiteX0" fmla="*/ 128260 w 769545"/>
                <a:gd name="connsiteY0" fmla="*/ 0 h 7400858"/>
                <a:gd name="connsiteX1" fmla="*/ 641285 w 769545"/>
                <a:gd name="connsiteY1" fmla="*/ 0 h 7400858"/>
                <a:gd name="connsiteX2" fmla="*/ 769545 w 769545"/>
                <a:gd name="connsiteY2" fmla="*/ 128260 h 7400858"/>
                <a:gd name="connsiteX3" fmla="*/ 769545 w 769545"/>
                <a:gd name="connsiteY3" fmla="*/ 7400858 h 7400858"/>
                <a:gd name="connsiteX4" fmla="*/ 769545 w 769545"/>
                <a:gd name="connsiteY4" fmla="*/ 7400858 h 7400858"/>
                <a:gd name="connsiteX5" fmla="*/ 0 w 769545"/>
                <a:gd name="connsiteY5" fmla="*/ 7400858 h 7400858"/>
                <a:gd name="connsiteX6" fmla="*/ 0 w 769545"/>
                <a:gd name="connsiteY6" fmla="*/ 7400858 h 7400858"/>
                <a:gd name="connsiteX7" fmla="*/ 0 w 769545"/>
                <a:gd name="connsiteY7" fmla="*/ 128260 h 7400858"/>
                <a:gd name="connsiteX8" fmla="*/ 128260 w 769545"/>
                <a:gd name="connsiteY8" fmla="*/ 0 h 740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545" h="7400858">
                  <a:moveTo>
                    <a:pt x="769545" y="1233504"/>
                  </a:moveTo>
                  <a:lnTo>
                    <a:pt x="769545" y="6167354"/>
                  </a:lnTo>
                  <a:cubicBezTo>
                    <a:pt x="769545" y="6848597"/>
                    <a:pt x="763574" y="7400853"/>
                    <a:pt x="756208" y="7400853"/>
                  </a:cubicBezTo>
                  <a:lnTo>
                    <a:pt x="0" y="7400853"/>
                  </a:lnTo>
                  <a:lnTo>
                    <a:pt x="0" y="7400853"/>
                  </a:lnTo>
                  <a:lnTo>
                    <a:pt x="0" y="5"/>
                  </a:lnTo>
                  <a:lnTo>
                    <a:pt x="0" y="5"/>
                  </a:lnTo>
                  <a:lnTo>
                    <a:pt x="756208" y="5"/>
                  </a:lnTo>
                  <a:cubicBezTo>
                    <a:pt x="763574" y="5"/>
                    <a:pt x="769545" y="552261"/>
                    <a:pt x="769545" y="1233504"/>
                  </a:cubicBezTo>
                  <a:close/>
                </a:path>
              </a:pathLst>
            </a:custGeom>
            <a:ln w="3175">
              <a:solidFill>
                <a:schemeClr val="tx1"/>
              </a:solidFill>
            </a:ln>
          </p:spPr>
          <p:style>
            <a:lnRef idx="2">
              <a:schemeClr val="accent2">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3577" tIns="52171" rIns="52171" bIns="52172" anchor="ctr"/>
            <a:lstStyle/>
            <a:p>
              <a:pPr marL="0" lvl="1" defTabSz="1022350" fontAlgn="auto">
                <a:lnSpc>
                  <a:spcPct val="90000"/>
                </a:lnSpc>
                <a:spcBef>
                  <a:spcPts val="0"/>
                </a:spcBef>
                <a:spcAft>
                  <a:spcPct val="15000"/>
                </a:spcAft>
                <a:defRPr/>
              </a:pPr>
              <a:r>
                <a:rPr lang="en-US" sz="2500" dirty="0">
                  <a:solidFill>
                    <a:srgbClr val="000000"/>
                  </a:solidFill>
                  <a:ea typeface="Helvetica"/>
                  <a:cs typeface="Helvetica"/>
                </a:rPr>
                <a:t>Control major hemorrhage </a:t>
              </a:r>
            </a:p>
          </p:txBody>
        </p:sp>
        <p:sp>
          <p:nvSpPr>
            <p:cNvPr id="15" name="Freeform 14"/>
            <p:cNvSpPr/>
            <p:nvPr/>
          </p:nvSpPr>
          <p:spPr>
            <a:xfrm>
              <a:off x="457200" y="2691160"/>
              <a:ext cx="828033" cy="1182668"/>
            </a:xfrm>
            <a:custGeom>
              <a:avLst/>
              <a:gdLst>
                <a:gd name="connsiteX0" fmla="*/ 0 w 1183916"/>
                <a:gd name="connsiteY0" fmla="*/ 0 h 828741"/>
                <a:gd name="connsiteX1" fmla="*/ 769546 w 1183916"/>
                <a:gd name="connsiteY1" fmla="*/ 0 h 828741"/>
                <a:gd name="connsiteX2" fmla="*/ 1183916 w 1183916"/>
                <a:gd name="connsiteY2" fmla="*/ 414371 h 828741"/>
                <a:gd name="connsiteX3" fmla="*/ 769546 w 1183916"/>
                <a:gd name="connsiteY3" fmla="*/ 828741 h 828741"/>
                <a:gd name="connsiteX4" fmla="*/ 0 w 1183916"/>
                <a:gd name="connsiteY4" fmla="*/ 828741 h 828741"/>
                <a:gd name="connsiteX5" fmla="*/ 414371 w 1183916"/>
                <a:gd name="connsiteY5" fmla="*/ 414371 h 828741"/>
                <a:gd name="connsiteX6" fmla="*/ 0 w 1183916"/>
                <a:gd name="connsiteY6" fmla="*/ 0 h 82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916" h="828741">
                  <a:moveTo>
                    <a:pt x="1183915" y="0"/>
                  </a:moveTo>
                  <a:lnTo>
                    <a:pt x="1183915" y="538682"/>
                  </a:lnTo>
                  <a:lnTo>
                    <a:pt x="591957" y="828741"/>
                  </a:lnTo>
                  <a:lnTo>
                    <a:pt x="1" y="538682"/>
                  </a:lnTo>
                  <a:lnTo>
                    <a:pt x="1" y="0"/>
                  </a:lnTo>
                  <a:lnTo>
                    <a:pt x="591957" y="290060"/>
                  </a:lnTo>
                  <a:lnTo>
                    <a:pt x="1183915" y="0"/>
                  </a:lnTo>
                  <a:close/>
                </a:path>
              </a:pathLst>
            </a:custGeom>
            <a:solidFill>
              <a:schemeClr val="accent6">
                <a:lumMod val="60000"/>
                <a:lumOff val="40000"/>
                <a:alpha val="76667"/>
              </a:schemeClr>
            </a:solidFill>
            <a:ln w="3175">
              <a:solidFill>
                <a:schemeClr val="tx1"/>
              </a:solidFill>
            </a:ln>
          </p:spPr>
          <p:style>
            <a:lnRef idx="2">
              <a:schemeClr val="accent2">
                <a:alpha val="90000"/>
                <a:hueOff val="0"/>
                <a:satOff val="0"/>
                <a:lumOff val="0"/>
                <a:alphaOff val="-13333"/>
              </a:schemeClr>
            </a:lnRef>
            <a:fillRef idx="1">
              <a:schemeClr val="accent2">
                <a:alpha val="90000"/>
                <a:hueOff val="0"/>
                <a:satOff val="0"/>
                <a:lumOff val="0"/>
                <a:alphaOff val="-13333"/>
              </a:schemeClr>
            </a:fillRef>
            <a:effectRef idx="0">
              <a:schemeClr val="accent2">
                <a:alpha val="90000"/>
                <a:hueOff val="0"/>
                <a:satOff val="0"/>
                <a:lumOff val="0"/>
                <a:alphaOff val="-13333"/>
              </a:schemeClr>
            </a:effectRef>
            <a:fontRef idx="minor">
              <a:schemeClr val="lt1"/>
            </a:fontRef>
          </p:style>
          <p:txBody>
            <a:bodyPr lIns="14606" tIns="428977" rIns="14605" bIns="428975" spcCol="1270" anchor="ctr"/>
            <a:lstStyle/>
            <a:p>
              <a:pPr algn="ctr" defTabSz="1022350" fontAlgn="auto">
                <a:lnSpc>
                  <a:spcPct val="90000"/>
                </a:lnSpc>
                <a:spcBef>
                  <a:spcPts val="0"/>
                </a:spcBef>
                <a:spcAft>
                  <a:spcPct val="35000"/>
                </a:spcAft>
                <a:defRPr/>
              </a:pPr>
              <a:r>
                <a:rPr lang="en-US" sz="2300" dirty="0"/>
                <a:t> </a:t>
              </a:r>
            </a:p>
          </p:txBody>
        </p:sp>
        <p:sp>
          <p:nvSpPr>
            <p:cNvPr id="16" name="Freeform 15"/>
            <p:cNvSpPr/>
            <p:nvPr/>
          </p:nvSpPr>
          <p:spPr>
            <a:xfrm>
              <a:off x="1285233" y="2691160"/>
              <a:ext cx="7401566" cy="767943"/>
            </a:xfrm>
            <a:custGeom>
              <a:avLst/>
              <a:gdLst>
                <a:gd name="connsiteX0" fmla="*/ 128260 w 769545"/>
                <a:gd name="connsiteY0" fmla="*/ 0 h 7400858"/>
                <a:gd name="connsiteX1" fmla="*/ 641285 w 769545"/>
                <a:gd name="connsiteY1" fmla="*/ 0 h 7400858"/>
                <a:gd name="connsiteX2" fmla="*/ 769545 w 769545"/>
                <a:gd name="connsiteY2" fmla="*/ 128260 h 7400858"/>
                <a:gd name="connsiteX3" fmla="*/ 769545 w 769545"/>
                <a:gd name="connsiteY3" fmla="*/ 7400858 h 7400858"/>
                <a:gd name="connsiteX4" fmla="*/ 769545 w 769545"/>
                <a:gd name="connsiteY4" fmla="*/ 7400858 h 7400858"/>
                <a:gd name="connsiteX5" fmla="*/ 0 w 769545"/>
                <a:gd name="connsiteY5" fmla="*/ 7400858 h 7400858"/>
                <a:gd name="connsiteX6" fmla="*/ 0 w 769545"/>
                <a:gd name="connsiteY6" fmla="*/ 7400858 h 7400858"/>
                <a:gd name="connsiteX7" fmla="*/ 0 w 769545"/>
                <a:gd name="connsiteY7" fmla="*/ 128260 h 7400858"/>
                <a:gd name="connsiteX8" fmla="*/ 128260 w 769545"/>
                <a:gd name="connsiteY8" fmla="*/ 0 h 740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545" h="7400858">
                  <a:moveTo>
                    <a:pt x="769545" y="1233504"/>
                  </a:moveTo>
                  <a:lnTo>
                    <a:pt x="769545" y="6167354"/>
                  </a:lnTo>
                  <a:cubicBezTo>
                    <a:pt x="769545" y="6848597"/>
                    <a:pt x="763574" y="7400853"/>
                    <a:pt x="756208" y="7400853"/>
                  </a:cubicBezTo>
                  <a:lnTo>
                    <a:pt x="0" y="7400853"/>
                  </a:lnTo>
                  <a:lnTo>
                    <a:pt x="0" y="7400853"/>
                  </a:lnTo>
                  <a:lnTo>
                    <a:pt x="0" y="5"/>
                  </a:lnTo>
                  <a:lnTo>
                    <a:pt x="0" y="5"/>
                  </a:lnTo>
                  <a:lnTo>
                    <a:pt x="756208" y="5"/>
                  </a:lnTo>
                  <a:cubicBezTo>
                    <a:pt x="763574" y="5"/>
                    <a:pt x="769545" y="552261"/>
                    <a:pt x="769545" y="1233504"/>
                  </a:cubicBezTo>
                  <a:close/>
                </a:path>
              </a:pathLst>
            </a:custGeom>
            <a:ln w="3175">
              <a:solidFill>
                <a:schemeClr val="tx1"/>
              </a:solidFill>
            </a:ln>
          </p:spPr>
          <p:style>
            <a:lnRef idx="2">
              <a:schemeClr val="accent2">
                <a:alpha val="90000"/>
                <a:hueOff val="0"/>
                <a:satOff val="0"/>
                <a:lumOff val="0"/>
                <a:alphaOff val="-13333"/>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3577" tIns="52171" rIns="52171" bIns="52172" anchor="ctr"/>
            <a:lstStyle/>
            <a:p>
              <a:pPr marL="0" lvl="1" defTabSz="1022350" fontAlgn="auto">
                <a:lnSpc>
                  <a:spcPct val="90000"/>
                </a:lnSpc>
                <a:spcBef>
                  <a:spcPts val="0"/>
                </a:spcBef>
                <a:spcAft>
                  <a:spcPct val="15000"/>
                </a:spcAft>
                <a:defRPr/>
              </a:pPr>
              <a:r>
                <a:rPr lang="en-US" sz="2500" dirty="0">
                  <a:solidFill>
                    <a:srgbClr val="000000"/>
                  </a:solidFill>
                  <a:ea typeface="Helvetica"/>
                  <a:cs typeface="Helvetica"/>
                </a:rPr>
                <a:t>Open airway</a:t>
              </a:r>
              <a:r>
                <a:rPr lang="en-US" sz="2800" dirty="0">
                  <a:solidFill>
                    <a:srgbClr val="000000"/>
                  </a:solidFill>
                  <a:ea typeface="Helvetica"/>
                  <a:cs typeface="Helvetica"/>
                </a:rPr>
                <a:t>	</a:t>
              </a:r>
            </a:p>
          </p:txBody>
        </p:sp>
        <p:sp>
          <p:nvSpPr>
            <p:cNvPr id="17" name="Freeform 16"/>
            <p:cNvSpPr/>
            <p:nvPr/>
          </p:nvSpPr>
          <p:spPr>
            <a:xfrm>
              <a:off x="457200" y="3727972"/>
              <a:ext cx="828033" cy="1182668"/>
            </a:xfrm>
            <a:custGeom>
              <a:avLst/>
              <a:gdLst>
                <a:gd name="connsiteX0" fmla="*/ 0 w 1183916"/>
                <a:gd name="connsiteY0" fmla="*/ 0 h 828741"/>
                <a:gd name="connsiteX1" fmla="*/ 769546 w 1183916"/>
                <a:gd name="connsiteY1" fmla="*/ 0 h 828741"/>
                <a:gd name="connsiteX2" fmla="*/ 1183916 w 1183916"/>
                <a:gd name="connsiteY2" fmla="*/ 414371 h 828741"/>
                <a:gd name="connsiteX3" fmla="*/ 769546 w 1183916"/>
                <a:gd name="connsiteY3" fmla="*/ 828741 h 828741"/>
                <a:gd name="connsiteX4" fmla="*/ 0 w 1183916"/>
                <a:gd name="connsiteY4" fmla="*/ 828741 h 828741"/>
                <a:gd name="connsiteX5" fmla="*/ 414371 w 1183916"/>
                <a:gd name="connsiteY5" fmla="*/ 414371 h 828741"/>
                <a:gd name="connsiteX6" fmla="*/ 0 w 1183916"/>
                <a:gd name="connsiteY6" fmla="*/ 0 h 82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916" h="828741">
                  <a:moveTo>
                    <a:pt x="1183915" y="0"/>
                  </a:moveTo>
                  <a:lnTo>
                    <a:pt x="1183915" y="538682"/>
                  </a:lnTo>
                  <a:lnTo>
                    <a:pt x="591957" y="828741"/>
                  </a:lnTo>
                  <a:lnTo>
                    <a:pt x="1" y="538682"/>
                  </a:lnTo>
                  <a:lnTo>
                    <a:pt x="1" y="0"/>
                  </a:lnTo>
                  <a:lnTo>
                    <a:pt x="591957" y="290060"/>
                  </a:lnTo>
                  <a:lnTo>
                    <a:pt x="1183915" y="0"/>
                  </a:lnTo>
                  <a:close/>
                </a:path>
              </a:pathLst>
            </a:custGeom>
            <a:solidFill>
              <a:schemeClr val="accent6">
                <a:lumMod val="75000"/>
                <a:alpha val="63333"/>
              </a:schemeClr>
            </a:solidFill>
            <a:ln w="3175">
              <a:solidFill>
                <a:schemeClr val="tx1"/>
              </a:solidFill>
            </a:ln>
          </p:spPr>
          <p:style>
            <a:lnRef idx="2">
              <a:schemeClr val="accent2">
                <a:alpha val="90000"/>
                <a:hueOff val="0"/>
                <a:satOff val="0"/>
                <a:lumOff val="0"/>
                <a:alphaOff val="-26667"/>
              </a:schemeClr>
            </a:lnRef>
            <a:fillRef idx="1">
              <a:schemeClr val="accent2">
                <a:alpha val="90000"/>
                <a:hueOff val="0"/>
                <a:satOff val="0"/>
                <a:lumOff val="0"/>
                <a:alphaOff val="-26667"/>
              </a:schemeClr>
            </a:fillRef>
            <a:effectRef idx="0">
              <a:schemeClr val="accent2">
                <a:alpha val="90000"/>
                <a:hueOff val="0"/>
                <a:satOff val="0"/>
                <a:lumOff val="0"/>
                <a:alphaOff val="-26667"/>
              </a:schemeClr>
            </a:effectRef>
            <a:fontRef idx="minor">
              <a:schemeClr val="lt1"/>
            </a:fontRef>
          </p:style>
          <p:txBody>
            <a:bodyPr lIns="14606" tIns="428977" rIns="14605" bIns="428975" spcCol="1270" anchor="ctr"/>
            <a:lstStyle/>
            <a:p>
              <a:pPr algn="ctr" defTabSz="1022350" fontAlgn="auto">
                <a:lnSpc>
                  <a:spcPct val="90000"/>
                </a:lnSpc>
                <a:spcBef>
                  <a:spcPts val="0"/>
                </a:spcBef>
                <a:spcAft>
                  <a:spcPct val="35000"/>
                </a:spcAft>
                <a:defRPr/>
              </a:pPr>
              <a:r>
                <a:rPr lang="en-US" sz="2300" dirty="0"/>
                <a:t> </a:t>
              </a:r>
            </a:p>
          </p:txBody>
        </p:sp>
        <p:sp>
          <p:nvSpPr>
            <p:cNvPr id="18" name="Freeform 17"/>
            <p:cNvSpPr/>
            <p:nvPr/>
          </p:nvSpPr>
          <p:spPr>
            <a:xfrm>
              <a:off x="1285233" y="3727972"/>
              <a:ext cx="7401566" cy="767943"/>
            </a:xfrm>
            <a:custGeom>
              <a:avLst/>
              <a:gdLst>
                <a:gd name="connsiteX0" fmla="*/ 128260 w 769545"/>
                <a:gd name="connsiteY0" fmla="*/ 0 h 7400858"/>
                <a:gd name="connsiteX1" fmla="*/ 641285 w 769545"/>
                <a:gd name="connsiteY1" fmla="*/ 0 h 7400858"/>
                <a:gd name="connsiteX2" fmla="*/ 769545 w 769545"/>
                <a:gd name="connsiteY2" fmla="*/ 128260 h 7400858"/>
                <a:gd name="connsiteX3" fmla="*/ 769545 w 769545"/>
                <a:gd name="connsiteY3" fmla="*/ 7400858 h 7400858"/>
                <a:gd name="connsiteX4" fmla="*/ 769545 w 769545"/>
                <a:gd name="connsiteY4" fmla="*/ 7400858 h 7400858"/>
                <a:gd name="connsiteX5" fmla="*/ 0 w 769545"/>
                <a:gd name="connsiteY5" fmla="*/ 7400858 h 7400858"/>
                <a:gd name="connsiteX6" fmla="*/ 0 w 769545"/>
                <a:gd name="connsiteY6" fmla="*/ 7400858 h 7400858"/>
                <a:gd name="connsiteX7" fmla="*/ 0 w 769545"/>
                <a:gd name="connsiteY7" fmla="*/ 128260 h 7400858"/>
                <a:gd name="connsiteX8" fmla="*/ 128260 w 769545"/>
                <a:gd name="connsiteY8" fmla="*/ 0 h 740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545" h="7400858">
                  <a:moveTo>
                    <a:pt x="769545" y="1233504"/>
                  </a:moveTo>
                  <a:lnTo>
                    <a:pt x="769545" y="6167354"/>
                  </a:lnTo>
                  <a:cubicBezTo>
                    <a:pt x="769545" y="6848597"/>
                    <a:pt x="763574" y="7400853"/>
                    <a:pt x="756208" y="7400853"/>
                  </a:cubicBezTo>
                  <a:lnTo>
                    <a:pt x="0" y="7400853"/>
                  </a:lnTo>
                  <a:lnTo>
                    <a:pt x="0" y="7400853"/>
                  </a:lnTo>
                  <a:lnTo>
                    <a:pt x="0" y="5"/>
                  </a:lnTo>
                  <a:lnTo>
                    <a:pt x="0" y="5"/>
                  </a:lnTo>
                  <a:lnTo>
                    <a:pt x="756208" y="5"/>
                  </a:lnTo>
                  <a:cubicBezTo>
                    <a:pt x="763574" y="5"/>
                    <a:pt x="769545" y="552261"/>
                    <a:pt x="769545" y="1233504"/>
                  </a:cubicBezTo>
                  <a:close/>
                </a:path>
              </a:pathLst>
            </a:custGeom>
            <a:ln w="3175">
              <a:solidFill>
                <a:schemeClr val="tx1"/>
              </a:solidFill>
            </a:ln>
          </p:spPr>
          <p:style>
            <a:lnRef idx="2">
              <a:schemeClr val="accent2">
                <a:alpha val="90000"/>
                <a:hueOff val="0"/>
                <a:satOff val="0"/>
                <a:lumOff val="0"/>
                <a:alphaOff val="-26667"/>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3577" tIns="52171" rIns="52171" bIns="52172" anchor="ctr"/>
            <a:lstStyle/>
            <a:p>
              <a:pPr marL="0" lvl="1" defTabSz="1022350" fontAlgn="auto">
                <a:lnSpc>
                  <a:spcPct val="90000"/>
                </a:lnSpc>
                <a:spcBef>
                  <a:spcPts val="0"/>
                </a:spcBef>
                <a:spcAft>
                  <a:spcPct val="15000"/>
                </a:spcAft>
                <a:defRPr/>
              </a:pPr>
              <a:r>
                <a:rPr lang="en-US" sz="2500" dirty="0">
                  <a:solidFill>
                    <a:srgbClr val="000000"/>
                  </a:solidFill>
                  <a:ea typeface="Helvetica"/>
                  <a:cs typeface="Helvetica"/>
                </a:rPr>
                <a:t>Needle chest decompression </a:t>
              </a:r>
            </a:p>
          </p:txBody>
        </p:sp>
      </p:grpSp>
      <p:sp>
        <p:nvSpPr>
          <p:cNvPr id="10" name="Freeform 9"/>
          <p:cNvSpPr/>
          <p:nvPr/>
        </p:nvSpPr>
        <p:spPr bwMode="auto">
          <a:xfrm>
            <a:off x="582613" y="4589463"/>
            <a:ext cx="803275" cy="1068387"/>
          </a:xfrm>
          <a:custGeom>
            <a:avLst/>
            <a:gdLst>
              <a:gd name="connsiteX0" fmla="*/ 0 w 1183916"/>
              <a:gd name="connsiteY0" fmla="*/ 0 h 828741"/>
              <a:gd name="connsiteX1" fmla="*/ 769546 w 1183916"/>
              <a:gd name="connsiteY1" fmla="*/ 0 h 828741"/>
              <a:gd name="connsiteX2" fmla="*/ 1183916 w 1183916"/>
              <a:gd name="connsiteY2" fmla="*/ 414371 h 828741"/>
              <a:gd name="connsiteX3" fmla="*/ 769546 w 1183916"/>
              <a:gd name="connsiteY3" fmla="*/ 828741 h 828741"/>
              <a:gd name="connsiteX4" fmla="*/ 0 w 1183916"/>
              <a:gd name="connsiteY4" fmla="*/ 828741 h 828741"/>
              <a:gd name="connsiteX5" fmla="*/ 414371 w 1183916"/>
              <a:gd name="connsiteY5" fmla="*/ 414371 h 828741"/>
              <a:gd name="connsiteX6" fmla="*/ 0 w 1183916"/>
              <a:gd name="connsiteY6" fmla="*/ 0 h 82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916" h="828741">
                <a:moveTo>
                  <a:pt x="1183915" y="0"/>
                </a:moveTo>
                <a:lnTo>
                  <a:pt x="1183915" y="538682"/>
                </a:lnTo>
                <a:lnTo>
                  <a:pt x="591957" y="828741"/>
                </a:lnTo>
                <a:lnTo>
                  <a:pt x="1" y="538682"/>
                </a:lnTo>
                <a:lnTo>
                  <a:pt x="1" y="0"/>
                </a:lnTo>
                <a:lnTo>
                  <a:pt x="591957" y="290060"/>
                </a:lnTo>
                <a:lnTo>
                  <a:pt x="1183915" y="0"/>
                </a:lnTo>
                <a:close/>
              </a:path>
            </a:pathLst>
          </a:custGeom>
          <a:solidFill>
            <a:schemeClr val="accent6">
              <a:lumMod val="50000"/>
              <a:alpha val="63333"/>
            </a:schemeClr>
          </a:solidFill>
          <a:ln w="3175">
            <a:solidFill>
              <a:schemeClr val="tx1"/>
            </a:solidFill>
          </a:ln>
        </p:spPr>
        <p:style>
          <a:lnRef idx="2">
            <a:schemeClr val="accent2">
              <a:alpha val="90000"/>
              <a:hueOff val="0"/>
              <a:satOff val="0"/>
              <a:lumOff val="0"/>
              <a:alphaOff val="-26667"/>
            </a:schemeClr>
          </a:lnRef>
          <a:fillRef idx="1">
            <a:schemeClr val="accent2">
              <a:alpha val="90000"/>
              <a:hueOff val="0"/>
              <a:satOff val="0"/>
              <a:lumOff val="0"/>
              <a:alphaOff val="-26667"/>
            </a:schemeClr>
          </a:fillRef>
          <a:effectRef idx="0">
            <a:schemeClr val="accent2">
              <a:alpha val="90000"/>
              <a:hueOff val="0"/>
              <a:satOff val="0"/>
              <a:lumOff val="0"/>
              <a:alphaOff val="-26667"/>
            </a:schemeClr>
          </a:effectRef>
          <a:fontRef idx="minor">
            <a:schemeClr val="lt1"/>
          </a:fontRef>
        </p:style>
        <p:txBody>
          <a:bodyPr lIns="14606" tIns="428977" rIns="14605" bIns="428975" spcCol="1270" anchor="ctr"/>
          <a:lstStyle/>
          <a:p>
            <a:pPr algn="ctr" defTabSz="1022350" fontAlgn="auto">
              <a:lnSpc>
                <a:spcPct val="90000"/>
              </a:lnSpc>
              <a:spcBef>
                <a:spcPts val="0"/>
              </a:spcBef>
              <a:spcAft>
                <a:spcPct val="35000"/>
              </a:spcAft>
              <a:defRPr/>
            </a:pPr>
            <a:r>
              <a:rPr lang="en-US" sz="2300" dirty="0"/>
              <a:t> </a:t>
            </a:r>
          </a:p>
        </p:txBody>
      </p:sp>
      <p:sp>
        <p:nvSpPr>
          <p:cNvPr id="11" name="Freeform 10"/>
          <p:cNvSpPr/>
          <p:nvPr/>
        </p:nvSpPr>
        <p:spPr bwMode="auto">
          <a:xfrm>
            <a:off x="1360488" y="4591050"/>
            <a:ext cx="7180262" cy="693738"/>
          </a:xfrm>
          <a:custGeom>
            <a:avLst/>
            <a:gdLst>
              <a:gd name="connsiteX0" fmla="*/ 128260 w 769545"/>
              <a:gd name="connsiteY0" fmla="*/ 0 h 7400858"/>
              <a:gd name="connsiteX1" fmla="*/ 641285 w 769545"/>
              <a:gd name="connsiteY1" fmla="*/ 0 h 7400858"/>
              <a:gd name="connsiteX2" fmla="*/ 769545 w 769545"/>
              <a:gd name="connsiteY2" fmla="*/ 128260 h 7400858"/>
              <a:gd name="connsiteX3" fmla="*/ 769545 w 769545"/>
              <a:gd name="connsiteY3" fmla="*/ 7400858 h 7400858"/>
              <a:gd name="connsiteX4" fmla="*/ 769545 w 769545"/>
              <a:gd name="connsiteY4" fmla="*/ 7400858 h 7400858"/>
              <a:gd name="connsiteX5" fmla="*/ 0 w 769545"/>
              <a:gd name="connsiteY5" fmla="*/ 7400858 h 7400858"/>
              <a:gd name="connsiteX6" fmla="*/ 0 w 769545"/>
              <a:gd name="connsiteY6" fmla="*/ 7400858 h 7400858"/>
              <a:gd name="connsiteX7" fmla="*/ 0 w 769545"/>
              <a:gd name="connsiteY7" fmla="*/ 128260 h 7400858"/>
              <a:gd name="connsiteX8" fmla="*/ 128260 w 769545"/>
              <a:gd name="connsiteY8" fmla="*/ 0 h 740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545" h="7400858">
                <a:moveTo>
                  <a:pt x="769545" y="1233504"/>
                </a:moveTo>
                <a:lnTo>
                  <a:pt x="769545" y="6167354"/>
                </a:lnTo>
                <a:cubicBezTo>
                  <a:pt x="769545" y="6848597"/>
                  <a:pt x="763574" y="7400853"/>
                  <a:pt x="756208" y="7400853"/>
                </a:cubicBezTo>
                <a:lnTo>
                  <a:pt x="0" y="7400853"/>
                </a:lnTo>
                <a:lnTo>
                  <a:pt x="0" y="7400853"/>
                </a:lnTo>
                <a:lnTo>
                  <a:pt x="0" y="5"/>
                </a:lnTo>
                <a:lnTo>
                  <a:pt x="0" y="5"/>
                </a:lnTo>
                <a:lnTo>
                  <a:pt x="756208" y="5"/>
                </a:lnTo>
                <a:cubicBezTo>
                  <a:pt x="763574" y="5"/>
                  <a:pt x="769545" y="552261"/>
                  <a:pt x="769545" y="1233504"/>
                </a:cubicBezTo>
                <a:close/>
              </a:path>
            </a:pathLst>
          </a:custGeom>
          <a:ln w="3175">
            <a:solidFill>
              <a:schemeClr val="tx1"/>
            </a:solidFill>
          </a:ln>
        </p:spPr>
        <p:style>
          <a:lnRef idx="2">
            <a:schemeClr val="accent2">
              <a:alpha val="90000"/>
              <a:hueOff val="0"/>
              <a:satOff val="0"/>
              <a:lumOff val="0"/>
              <a:alphaOff val="-26667"/>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3577" tIns="52171" rIns="52171" bIns="52172" anchor="ctr"/>
          <a:lstStyle/>
          <a:p>
            <a:pPr marL="0" lvl="1" defTabSz="1022350" fontAlgn="auto">
              <a:lnSpc>
                <a:spcPct val="90000"/>
              </a:lnSpc>
              <a:spcBef>
                <a:spcPts val="0"/>
              </a:spcBef>
              <a:spcAft>
                <a:spcPct val="15000"/>
              </a:spcAft>
              <a:defRPr/>
            </a:pPr>
            <a:r>
              <a:rPr lang="en-US" sz="2500" dirty="0" err="1">
                <a:solidFill>
                  <a:srgbClr val="000000"/>
                </a:solidFill>
                <a:ea typeface="Helvetica"/>
                <a:cs typeface="Helvetica"/>
              </a:rPr>
              <a:t>Autoinject</a:t>
            </a:r>
            <a:r>
              <a:rPr lang="en-US" sz="2500" dirty="0">
                <a:solidFill>
                  <a:srgbClr val="000000"/>
                </a:solidFill>
                <a:ea typeface="Helvetica"/>
                <a:cs typeface="Helvetica"/>
              </a:rPr>
              <a:t> antidotes </a:t>
            </a:r>
          </a:p>
        </p:txBody>
      </p:sp>
    </p:spTree>
    <p:custDataLst>
      <p:tags r:id="rId1"/>
    </p:custData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57200" y="1768475"/>
            <a:ext cx="8576441" cy="4708525"/>
          </a:xfrm>
        </p:spPr>
        <p:txBody>
          <a:bodyPr rtlCol="0">
            <a:normAutofit/>
          </a:bodyPr>
          <a:lstStyle/>
          <a:p>
            <a:pPr marL="457200" indent="-457200" fontAlgn="auto">
              <a:lnSpc>
                <a:spcPct val="114000"/>
              </a:lnSpc>
              <a:spcBef>
                <a:spcPts val="1000"/>
              </a:spcBef>
              <a:spcAft>
                <a:spcPts val="0"/>
              </a:spcAft>
              <a:buSzPct val="85000"/>
              <a:buFont typeface="Wingdings" pitchFamily="2" charset="2"/>
              <a:buChar char="§"/>
              <a:defRPr/>
            </a:pPr>
            <a:r>
              <a:rPr lang="en-US" sz="2400" dirty="0" smtClean="0">
                <a:latin typeface="+mn-lt"/>
                <a:ea typeface="Helvetica" pitchFamily="34" charset="0"/>
                <a:cs typeface="Helvetica" pitchFamily="34" charset="0"/>
              </a:rPr>
              <a:t>Initial care and decision making should follow established clinical guidelines</a:t>
            </a:r>
          </a:p>
          <a:p>
            <a:pPr marL="457200" indent="-457200" fontAlgn="auto">
              <a:lnSpc>
                <a:spcPct val="114000"/>
              </a:lnSpc>
              <a:spcBef>
                <a:spcPts val="1000"/>
              </a:spcBef>
              <a:spcAft>
                <a:spcPts val="0"/>
              </a:spcAft>
              <a:buSzPct val="85000"/>
              <a:buFont typeface="Wingdings" pitchFamily="2" charset="2"/>
              <a:buChar char="§"/>
              <a:defRPr/>
            </a:pPr>
            <a:r>
              <a:rPr lang="en-US" sz="2400" dirty="0" smtClean="0">
                <a:latin typeface="+mn-lt"/>
                <a:ea typeface="Helvetica" pitchFamily="34" charset="0"/>
                <a:cs typeface="Helvetica" pitchFamily="34" charset="0"/>
              </a:rPr>
              <a:t>Ongoing care follows specific clinical decision making related to mechanism of injury and injury patterns</a:t>
            </a:r>
          </a:p>
          <a:p>
            <a:pPr marL="914400" lvl="1" indent="-457200" fontAlgn="auto">
              <a:lnSpc>
                <a:spcPct val="114000"/>
              </a:lnSpc>
              <a:spcBef>
                <a:spcPts val="1000"/>
              </a:spcBef>
              <a:spcAft>
                <a:spcPts val="0"/>
              </a:spcAft>
              <a:buFont typeface="Arial"/>
              <a:buChar char="–"/>
              <a:defRPr/>
            </a:pPr>
            <a:r>
              <a:rPr lang="en-US" sz="2400" dirty="0">
                <a:latin typeface="+mn-lt"/>
                <a:ea typeface="Helvetica" pitchFamily="34" charset="0"/>
                <a:cs typeface="Helvetica" pitchFamily="34" charset="0"/>
              </a:rPr>
              <a:t>Consider early intubation for patients with inhalation injury</a:t>
            </a:r>
          </a:p>
          <a:p>
            <a:pPr marL="914400" lvl="1" indent="-457200" fontAlgn="auto">
              <a:lnSpc>
                <a:spcPct val="114000"/>
              </a:lnSpc>
              <a:spcBef>
                <a:spcPts val="1000"/>
              </a:spcBef>
              <a:spcAft>
                <a:spcPts val="0"/>
              </a:spcAft>
              <a:buFont typeface="Arial"/>
              <a:buChar char="–"/>
              <a:defRPr/>
            </a:pPr>
            <a:r>
              <a:rPr lang="en-US" sz="2400" dirty="0">
                <a:latin typeface="+mn-lt"/>
                <a:ea typeface="Helvetica" pitchFamily="34" charset="0"/>
                <a:cs typeface="Helvetica" pitchFamily="34" charset="0"/>
              </a:rPr>
              <a:t>Administer fluid judiciously in </a:t>
            </a:r>
            <a:r>
              <a:rPr lang="en-US" sz="2400" dirty="0" smtClean="0">
                <a:latin typeface="+mn-lt"/>
                <a:ea typeface="Helvetica" pitchFamily="34" charset="0"/>
                <a:cs typeface="Helvetica" pitchFamily="34" charset="0"/>
              </a:rPr>
              <a:t>combined </a:t>
            </a:r>
            <a:r>
              <a:rPr lang="en-US" sz="2400" dirty="0">
                <a:latin typeface="+mn-lt"/>
                <a:ea typeface="Helvetica" pitchFamily="34" charset="0"/>
                <a:cs typeface="Helvetica" pitchFamily="34" charset="0"/>
              </a:rPr>
              <a:t>blast lung and burn</a:t>
            </a:r>
          </a:p>
          <a:p>
            <a:pPr fontAlgn="auto">
              <a:spcBef>
                <a:spcPts val="600"/>
              </a:spcBef>
              <a:spcAft>
                <a:spcPts val="0"/>
              </a:spcAft>
              <a:buFont typeface="Arial"/>
              <a:buChar char="•"/>
              <a:defRPr/>
            </a:pPr>
            <a:endParaRPr lang="en-US" dirty="0" smtClean="0">
              <a:ea typeface="Helvetica" pitchFamily="34" charset="0"/>
              <a:cs typeface="Helvetica" pitchFamily="34" charset="0"/>
            </a:endParaRPr>
          </a:p>
        </p:txBody>
      </p:sp>
      <p:sp>
        <p:nvSpPr>
          <p:cNvPr id="20482" name="Rectangle 2"/>
          <p:cNvSpPr>
            <a:spLocks/>
          </p:cNvSpPr>
          <p:nvPr/>
        </p:nvSpPr>
        <p:spPr bwMode="auto">
          <a:xfrm>
            <a:off x="457200" y="381000"/>
            <a:ext cx="8229600" cy="1219200"/>
          </a:xfrm>
          <a:prstGeom prst="rect">
            <a:avLst/>
          </a:prstGeom>
          <a:noFill/>
          <a:ln w="9525">
            <a:noFill/>
            <a:miter lim="800000"/>
            <a:headEnd/>
            <a:tailEnd/>
          </a:ln>
        </p:spPr>
        <p:txBody>
          <a:bodyPr anchor="ctr"/>
          <a:lstStyle/>
          <a:p>
            <a:pPr algn="ctr"/>
            <a:r>
              <a:rPr lang="en-US" sz="2800" b="1" dirty="0">
                <a:solidFill>
                  <a:srgbClr val="984807"/>
                </a:solidFill>
                <a:latin typeface="+mj-lt"/>
                <a:ea typeface="Helvetica"/>
                <a:cs typeface="Helvetica"/>
              </a:rPr>
              <a:t>Casualty Management </a:t>
            </a:r>
            <a:br>
              <a:rPr lang="en-US" sz="2800" b="1" dirty="0">
                <a:solidFill>
                  <a:srgbClr val="984807"/>
                </a:solidFill>
                <a:latin typeface="+mj-lt"/>
                <a:ea typeface="Helvetica"/>
                <a:cs typeface="Helvetica"/>
              </a:rPr>
            </a:br>
            <a:endParaRPr lang="en-US" sz="2800" b="1" dirty="0">
              <a:latin typeface="+mj-lt"/>
              <a:ea typeface="Helvetica"/>
              <a:cs typeface="Helvetica"/>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ADLS 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1341</TotalTime>
  <Words>7813</Words>
  <Application>Microsoft Office PowerPoint</Application>
  <PresentationFormat>On-screen Show (4:3)</PresentationFormat>
  <Paragraphs>749</Paragraphs>
  <Slides>42</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ＭＳ Ｐゴシック</vt:lpstr>
      <vt:lpstr>Arial</vt:lpstr>
      <vt:lpstr>Bernard MT Condensed</vt:lpstr>
      <vt:lpstr>Calibri</vt:lpstr>
      <vt:lpstr>Helvetica</vt:lpstr>
      <vt:lpstr>Times New Roman</vt:lpstr>
      <vt:lpstr>Wingdings</vt:lpstr>
      <vt:lpstr>ADLS body</vt:lpstr>
      <vt:lpstr>PowerPoint Presentation</vt:lpstr>
      <vt:lpstr>PowerPoint Presentation</vt:lpstr>
      <vt:lpstr>Learning Objectives</vt:lpstr>
      <vt:lpstr>Background</vt:lpstr>
      <vt:lpstr>Types of Explosions</vt:lpstr>
      <vt:lpstr>Mechanism of Blast Injury</vt:lpstr>
      <vt:lpstr>Situational Awareness  Detection, Safety, Security, and Hazard Assessment</vt:lpstr>
      <vt:lpstr>Casualty Management  Begins with performing Life Saving Interventions  during the triage process</vt:lpstr>
      <vt:lpstr>PowerPoint Presentation</vt:lpstr>
      <vt:lpstr>Clinical Decision Making Pulmonary Blast Injury (“Blast Lung”)</vt:lpstr>
      <vt:lpstr>Clinical Decision Making Arterial Gas Embolism </vt:lpstr>
      <vt:lpstr>Clinical Decision Making Traumatic Asphyxiation </vt:lpstr>
      <vt:lpstr>Clinical Decision Making Traumatic Amputation </vt:lpstr>
      <vt:lpstr>Clinical Decision Making Crush Injury and Crush Syndrome</vt:lpstr>
      <vt:lpstr>Clinical Decision Making Compartment Syndrome</vt:lpstr>
      <vt:lpstr>Clinical Decision Making Gastrointestinal Blast Injury (“Blast Belly”) </vt:lpstr>
      <vt:lpstr>Clinical Decision Making Auditory Blast Injury (“Blast Ear”) </vt:lpstr>
      <vt:lpstr>Clinical Decision Making Ocular Blast Injury (“Blast Eye”) </vt:lpstr>
      <vt:lpstr>Clinical Decision Making Flash Burns</vt:lpstr>
      <vt:lpstr>Clinical Decision Making Penetrating Ballistic, Stab, or Impaling Injuries</vt:lpstr>
      <vt:lpstr>Clinical Decision Making Blunt Ballistic Injuries</vt:lpstr>
      <vt:lpstr>Casualty Management Pediatric Blast Trauma Considerations</vt:lpstr>
      <vt:lpstr>PowerPoint Presentation</vt:lpstr>
      <vt:lpstr>Learning Objectives</vt:lpstr>
      <vt:lpstr>Learning Objectives</vt:lpstr>
      <vt:lpstr>Background</vt:lpstr>
      <vt:lpstr>Radiation Basics</vt:lpstr>
      <vt:lpstr>Characteristics of Injuries after  Nuclear and Radiologic Disasters</vt:lpstr>
      <vt:lpstr>Situational Awareness and Detection</vt:lpstr>
      <vt:lpstr>Hazard Assessment </vt:lpstr>
      <vt:lpstr>Incident Management Challenges </vt:lpstr>
      <vt:lpstr>Workforce Preparedness</vt:lpstr>
      <vt:lpstr>Casualty Management</vt:lpstr>
      <vt:lpstr>Clinical Management of Radiation Casualties Basic Concepts and Principles</vt:lpstr>
      <vt:lpstr>Basic Concepts and Principles </vt:lpstr>
      <vt:lpstr>Management of Acute Radiation Sickness</vt:lpstr>
      <vt:lpstr>Cutaneous Radiation Syndrome (CRS)</vt:lpstr>
      <vt:lpstr>Management of Internal Radioisotope Contamination </vt:lpstr>
      <vt:lpstr>Public Health Implications of Nuclear and Radiologic Disasters</vt:lpstr>
      <vt:lpstr>Lesson Summary: Explosive, Traumatic, Nuclear, and Radiologic Disasters </vt:lpstr>
      <vt:lpstr>Lesson Summary: Nuclear and  Radiologic Disasters </vt:lpstr>
      <vt:lpstr>PowerPoint Presentation</vt:lpstr>
    </vt:vector>
  </TitlesOfParts>
  <Company>American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Fox</dc:creator>
  <cp:lastModifiedBy>Hunt, Christine  C.</cp:lastModifiedBy>
  <cp:revision>77</cp:revision>
  <dcterms:created xsi:type="dcterms:W3CDTF">2010-03-22T20:35:52Z</dcterms:created>
  <dcterms:modified xsi:type="dcterms:W3CDTF">2017-04-05T16:32:54Z</dcterms:modified>
</cp:coreProperties>
</file>