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7"/>
  </p:notesMasterIdLst>
  <p:sldIdLst>
    <p:sldId id="297" r:id="rId2"/>
    <p:sldId id="29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0" r:id="rId19"/>
    <p:sldId id="274" r:id="rId20"/>
    <p:sldId id="275" r:id="rId21"/>
    <p:sldId id="276" r:id="rId22"/>
    <p:sldId id="277" r:id="rId23"/>
    <p:sldId id="278" r:id="rId24"/>
    <p:sldId id="281" r:id="rId25"/>
    <p:sldId id="282" r:id="rId26"/>
    <p:sldId id="283" r:id="rId27"/>
    <p:sldId id="284" r:id="rId28"/>
    <p:sldId id="285" r:id="rId29"/>
    <p:sldId id="286" r:id="rId30"/>
    <p:sldId id="287" r:id="rId31"/>
    <p:sldId id="288" r:id="rId32"/>
    <p:sldId id="290" r:id="rId33"/>
    <p:sldId id="292" r:id="rId34"/>
    <p:sldId id="295" r:id="rId35"/>
    <p:sldId id="29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6" autoAdjust="0"/>
    <p:restoredTop sz="77160" autoAdjust="0"/>
  </p:normalViewPr>
  <p:slideViewPr>
    <p:cSldViewPr snapToGrid="0" snapToObjects="1">
      <p:cViewPr varScale="1">
        <p:scale>
          <a:sx n="44" d="100"/>
          <a:sy n="44" d="100"/>
        </p:scale>
        <p:origin x="1555"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AC56A-B3C4-40C0-8BC7-7DF3EF8ACF6C}" type="doc">
      <dgm:prSet loTypeId="urn:microsoft.com/office/officeart/2005/8/layout/chevron2" loCatId="list" qsTypeId="urn:microsoft.com/office/officeart/2005/8/quickstyle/simple1#1" qsCatId="simple" csTypeId="urn:microsoft.com/office/officeart/2005/8/colors/accent6_4" csCatId="accent6" phldr="1"/>
      <dgm:spPr/>
      <dgm:t>
        <a:bodyPr/>
        <a:lstStyle/>
        <a:p>
          <a:endParaRPr lang="en-US"/>
        </a:p>
      </dgm:t>
    </dgm:pt>
    <dgm:pt modelId="{4BBE11D6-8176-45ED-BAD8-3D0BE57811B1}">
      <dgm:prSet phldrT="[Text]"/>
      <dgm:spPr/>
      <dgm:t>
        <a:bodyPr/>
        <a:lstStyle/>
        <a:p>
          <a:r>
            <a:rPr lang="en-US" dirty="0" smtClean="0"/>
            <a:t> </a:t>
          </a:r>
          <a:endParaRPr lang="en-US" dirty="0"/>
        </a:p>
      </dgm:t>
    </dgm:pt>
    <dgm:pt modelId="{3C810DC1-1667-4C77-B344-DE98BC88C6DB}" type="parTrans" cxnId="{C771FA71-EE25-4971-9175-D5CC95565CD1}">
      <dgm:prSet/>
      <dgm:spPr/>
      <dgm:t>
        <a:bodyPr/>
        <a:lstStyle/>
        <a:p>
          <a:endParaRPr lang="en-US"/>
        </a:p>
      </dgm:t>
    </dgm:pt>
    <dgm:pt modelId="{34217B56-A0DE-40E2-BCD2-A9309568A326}" type="sibTrans" cxnId="{C771FA71-EE25-4971-9175-D5CC95565CD1}">
      <dgm:prSet/>
      <dgm:spPr/>
      <dgm:t>
        <a:bodyPr/>
        <a:lstStyle/>
        <a:p>
          <a:endParaRPr lang="en-US"/>
        </a:p>
      </dgm:t>
    </dgm:pt>
    <dgm:pt modelId="{44D6F488-F3C2-41BF-9F09-0FAAE07E197E}">
      <dgm:prSet phldrT="[Text]" custT="1"/>
      <dgm:spPr/>
      <dgm:t>
        <a:bodyPr/>
        <a:lstStyle/>
        <a:p>
          <a:r>
            <a:rPr lang="en-US" sz="2100" b="1" dirty="0" smtClean="0"/>
            <a:t>Damage to public health infrastructure</a:t>
          </a:r>
          <a:endParaRPr lang="en-US" sz="2100" b="1" dirty="0"/>
        </a:p>
      </dgm:t>
    </dgm:pt>
    <dgm:pt modelId="{246D3B56-6C15-4131-9A06-6DD01A332348}" type="parTrans" cxnId="{55673D4D-8DB6-436E-A743-B0D76DBAD282}">
      <dgm:prSet/>
      <dgm:spPr/>
      <dgm:t>
        <a:bodyPr/>
        <a:lstStyle/>
        <a:p>
          <a:endParaRPr lang="en-US"/>
        </a:p>
      </dgm:t>
    </dgm:pt>
    <dgm:pt modelId="{E77B01FD-E182-4635-A5FE-239064876D44}" type="sibTrans" cxnId="{55673D4D-8DB6-436E-A743-B0D76DBAD282}">
      <dgm:prSet/>
      <dgm:spPr/>
      <dgm:t>
        <a:bodyPr/>
        <a:lstStyle/>
        <a:p>
          <a:endParaRPr lang="en-US"/>
        </a:p>
      </dgm:t>
    </dgm:pt>
    <dgm:pt modelId="{6D057F44-9DA1-4D14-9E6D-8B5FEE7CBE8A}">
      <dgm:prSet phldrT="[Text]"/>
      <dgm:spPr/>
      <dgm:t>
        <a:bodyPr/>
        <a:lstStyle/>
        <a:p>
          <a:r>
            <a:rPr lang="en-US" dirty="0" smtClean="0"/>
            <a:t> </a:t>
          </a:r>
          <a:endParaRPr lang="en-US" dirty="0"/>
        </a:p>
      </dgm:t>
    </dgm:pt>
    <dgm:pt modelId="{EDF64AC6-5178-4F10-945D-193CB5D4CF95}" type="parTrans" cxnId="{05C6D3D9-D111-4493-B7F7-16D9AF3ED1DC}">
      <dgm:prSet/>
      <dgm:spPr/>
      <dgm:t>
        <a:bodyPr/>
        <a:lstStyle/>
        <a:p>
          <a:endParaRPr lang="en-US"/>
        </a:p>
      </dgm:t>
    </dgm:pt>
    <dgm:pt modelId="{0BC3FCEE-F159-4C71-BE4E-00840D746FA8}" type="sibTrans" cxnId="{05C6D3D9-D111-4493-B7F7-16D9AF3ED1DC}">
      <dgm:prSet/>
      <dgm:spPr/>
      <dgm:t>
        <a:bodyPr/>
        <a:lstStyle/>
        <a:p>
          <a:endParaRPr lang="en-US"/>
        </a:p>
      </dgm:t>
    </dgm:pt>
    <dgm:pt modelId="{EAC034E1-29BE-4B87-BD62-23345335096C}">
      <dgm:prSet phldrT="[Text]" custT="1"/>
      <dgm:spPr/>
      <dgm:t>
        <a:bodyPr/>
        <a:lstStyle/>
        <a:p>
          <a:r>
            <a:rPr lang="en-US" sz="2100" b="1" dirty="0" smtClean="0"/>
            <a:t>Health service disruption</a:t>
          </a:r>
          <a:endParaRPr lang="en-US" sz="2100" b="1" dirty="0"/>
        </a:p>
      </dgm:t>
    </dgm:pt>
    <dgm:pt modelId="{83F6BE2F-8207-482B-9C7B-3A64AA88C261}" type="parTrans" cxnId="{F65F5C4D-ADAB-4739-8127-F80C105C5AC9}">
      <dgm:prSet/>
      <dgm:spPr/>
      <dgm:t>
        <a:bodyPr/>
        <a:lstStyle/>
        <a:p>
          <a:endParaRPr lang="en-US"/>
        </a:p>
      </dgm:t>
    </dgm:pt>
    <dgm:pt modelId="{6D6EA158-7DA5-4164-918A-905C13C8AD4F}" type="sibTrans" cxnId="{F65F5C4D-ADAB-4739-8127-F80C105C5AC9}">
      <dgm:prSet/>
      <dgm:spPr/>
      <dgm:t>
        <a:bodyPr/>
        <a:lstStyle/>
        <a:p>
          <a:endParaRPr lang="en-US"/>
        </a:p>
      </dgm:t>
    </dgm:pt>
    <dgm:pt modelId="{95177104-E5E7-4BAD-96F1-92DAD9F91721}">
      <dgm:prSet phldrT="[Text]"/>
      <dgm:spPr/>
      <dgm:t>
        <a:bodyPr/>
        <a:lstStyle/>
        <a:p>
          <a:r>
            <a:rPr lang="en-US" dirty="0" smtClean="0"/>
            <a:t> </a:t>
          </a:r>
          <a:endParaRPr lang="en-US" dirty="0"/>
        </a:p>
      </dgm:t>
    </dgm:pt>
    <dgm:pt modelId="{B38CD423-DB94-43CB-8FA2-D13AFB83211E}" type="parTrans" cxnId="{AEEA3767-304F-44DE-A26A-E3FD9A898AF1}">
      <dgm:prSet/>
      <dgm:spPr/>
      <dgm:t>
        <a:bodyPr/>
        <a:lstStyle/>
        <a:p>
          <a:endParaRPr lang="en-US"/>
        </a:p>
      </dgm:t>
    </dgm:pt>
    <dgm:pt modelId="{B020FD38-A553-4A9E-86FE-ECBBBBBEAD8D}" type="sibTrans" cxnId="{AEEA3767-304F-44DE-A26A-E3FD9A898AF1}">
      <dgm:prSet/>
      <dgm:spPr/>
      <dgm:t>
        <a:bodyPr/>
        <a:lstStyle/>
        <a:p>
          <a:endParaRPr lang="en-US"/>
        </a:p>
      </dgm:t>
    </dgm:pt>
    <dgm:pt modelId="{ECAE5C7B-C248-4132-9C2F-87D226CEA3CD}">
      <dgm:prSet phldrT="[Text]" custT="1"/>
      <dgm:spPr/>
      <dgm:t>
        <a:bodyPr/>
        <a:lstStyle/>
        <a:p>
          <a:r>
            <a:rPr lang="en-US" sz="2100" b="1" dirty="0" smtClean="0"/>
            <a:t>Population resource disruption</a:t>
          </a:r>
          <a:endParaRPr lang="en-US" sz="2100" b="1" dirty="0"/>
        </a:p>
      </dgm:t>
    </dgm:pt>
    <dgm:pt modelId="{38E32B5F-8008-41D8-A8A1-03A102144514}" type="parTrans" cxnId="{D3339937-A089-4EBD-8797-0549764C02FA}">
      <dgm:prSet/>
      <dgm:spPr/>
      <dgm:t>
        <a:bodyPr/>
        <a:lstStyle/>
        <a:p>
          <a:endParaRPr lang="en-US"/>
        </a:p>
      </dgm:t>
    </dgm:pt>
    <dgm:pt modelId="{D1367C94-8620-4183-8133-310B04B88735}" type="sibTrans" cxnId="{D3339937-A089-4EBD-8797-0549764C02FA}">
      <dgm:prSet/>
      <dgm:spPr/>
      <dgm:t>
        <a:bodyPr/>
        <a:lstStyle/>
        <a:p>
          <a:endParaRPr lang="en-US"/>
        </a:p>
      </dgm:t>
    </dgm:pt>
    <dgm:pt modelId="{4608CF63-6810-4B34-814E-6AA1333F61D2}">
      <dgm:prSet custT="1"/>
      <dgm:spPr/>
      <dgm:t>
        <a:bodyPr/>
        <a:lstStyle/>
        <a:p>
          <a:r>
            <a:rPr lang="en-US" sz="2100" b="1" dirty="0" smtClean="0"/>
            <a:t>Widespread population displacement</a:t>
          </a:r>
          <a:endParaRPr lang="en-US" sz="2100" b="1" dirty="0"/>
        </a:p>
      </dgm:t>
    </dgm:pt>
    <dgm:pt modelId="{91B78CDB-7866-465C-AF6B-EB79DDAFC240}" type="parTrans" cxnId="{9A1EF3C8-77F5-4CE2-A66C-CA767447A83E}">
      <dgm:prSet/>
      <dgm:spPr/>
      <dgm:t>
        <a:bodyPr/>
        <a:lstStyle/>
        <a:p>
          <a:endParaRPr lang="en-US"/>
        </a:p>
      </dgm:t>
    </dgm:pt>
    <dgm:pt modelId="{A2D67993-A658-4C33-A364-C4C9ED7119D2}" type="sibTrans" cxnId="{9A1EF3C8-77F5-4CE2-A66C-CA767447A83E}">
      <dgm:prSet/>
      <dgm:spPr/>
      <dgm:t>
        <a:bodyPr/>
        <a:lstStyle/>
        <a:p>
          <a:endParaRPr lang="en-US"/>
        </a:p>
      </dgm:t>
    </dgm:pt>
    <dgm:pt modelId="{8795DB4A-347F-4414-9377-6D3EF97C96EB}">
      <dgm:prSet/>
      <dgm:spPr/>
      <dgm:t>
        <a:bodyPr/>
        <a:lstStyle/>
        <a:p>
          <a:endParaRPr lang="en-US" dirty="0"/>
        </a:p>
      </dgm:t>
    </dgm:pt>
    <dgm:pt modelId="{F096F76D-C4FA-4931-B2B4-03776FA00DA8}" type="parTrans" cxnId="{70BDC12E-2E41-4A34-A437-D89C5674E914}">
      <dgm:prSet/>
      <dgm:spPr/>
      <dgm:t>
        <a:bodyPr/>
        <a:lstStyle/>
        <a:p>
          <a:endParaRPr lang="en-US"/>
        </a:p>
      </dgm:t>
    </dgm:pt>
    <dgm:pt modelId="{0A14E183-B420-43C5-8BEC-C791BEC4C988}" type="sibTrans" cxnId="{70BDC12E-2E41-4A34-A437-D89C5674E914}">
      <dgm:prSet/>
      <dgm:spPr/>
      <dgm:t>
        <a:bodyPr/>
        <a:lstStyle/>
        <a:p>
          <a:endParaRPr lang="en-US"/>
        </a:p>
      </dgm:t>
    </dgm:pt>
    <dgm:pt modelId="{F8C751F5-8083-43A7-8D94-724F738B39CF}">
      <dgm:prSet/>
      <dgm:spPr/>
      <dgm:t>
        <a:bodyPr/>
        <a:lstStyle/>
        <a:p>
          <a:endParaRPr lang="en-US" dirty="0"/>
        </a:p>
      </dgm:t>
    </dgm:pt>
    <dgm:pt modelId="{B996ECA9-F449-4BF8-9C34-90F9DC61104F}" type="parTrans" cxnId="{07293650-A814-4557-BD6F-414E567CB62D}">
      <dgm:prSet/>
      <dgm:spPr/>
      <dgm:t>
        <a:bodyPr/>
        <a:lstStyle/>
        <a:p>
          <a:endParaRPr lang="en-US"/>
        </a:p>
      </dgm:t>
    </dgm:pt>
    <dgm:pt modelId="{5C9F8C7A-8FBE-4336-A6BD-48CF29051992}" type="sibTrans" cxnId="{07293650-A814-4557-BD6F-414E567CB62D}">
      <dgm:prSet/>
      <dgm:spPr/>
      <dgm:t>
        <a:bodyPr/>
        <a:lstStyle/>
        <a:p>
          <a:endParaRPr lang="en-US"/>
        </a:p>
      </dgm:t>
    </dgm:pt>
    <dgm:pt modelId="{DBCD9C60-BE1B-4F47-B9B8-BD39CCD4B2ED}">
      <dgm:prSet custT="1"/>
      <dgm:spPr/>
      <dgm:t>
        <a:bodyPr/>
        <a:lstStyle/>
        <a:p>
          <a:r>
            <a:rPr lang="en-US" sz="2100" b="1" dirty="0" smtClean="0"/>
            <a:t>Critical: Integration of public health and emergency care system </a:t>
          </a:r>
          <a:endParaRPr lang="en-US" sz="2100" b="1" dirty="0"/>
        </a:p>
      </dgm:t>
    </dgm:pt>
    <dgm:pt modelId="{F5F7A4D6-DB5F-47EF-AA57-1183546B3D6C}" type="parTrans" cxnId="{5D3BE240-3B8B-4D29-BF78-869BAD25C7DB}">
      <dgm:prSet/>
      <dgm:spPr/>
      <dgm:t>
        <a:bodyPr/>
        <a:lstStyle/>
        <a:p>
          <a:endParaRPr lang="en-US"/>
        </a:p>
      </dgm:t>
    </dgm:pt>
    <dgm:pt modelId="{623BC65F-B723-441F-931F-9BE15AA0F82B}" type="sibTrans" cxnId="{5D3BE240-3B8B-4D29-BF78-869BAD25C7DB}">
      <dgm:prSet/>
      <dgm:spPr/>
      <dgm:t>
        <a:bodyPr/>
        <a:lstStyle/>
        <a:p>
          <a:endParaRPr lang="en-US"/>
        </a:p>
      </dgm:t>
    </dgm:pt>
    <dgm:pt modelId="{66A56301-8596-4B87-9B2F-5DD7B1B56548}" type="pres">
      <dgm:prSet presAssocID="{F8CAC56A-B3C4-40C0-8BC7-7DF3EF8ACF6C}" presName="linearFlow" presStyleCnt="0">
        <dgm:presLayoutVars>
          <dgm:dir/>
          <dgm:animLvl val="lvl"/>
          <dgm:resizeHandles val="exact"/>
        </dgm:presLayoutVars>
      </dgm:prSet>
      <dgm:spPr/>
      <dgm:t>
        <a:bodyPr/>
        <a:lstStyle/>
        <a:p>
          <a:endParaRPr lang="en-US"/>
        </a:p>
      </dgm:t>
    </dgm:pt>
    <dgm:pt modelId="{CB8F05EC-54B6-47ED-B06D-63F21E37F408}" type="pres">
      <dgm:prSet presAssocID="{4BBE11D6-8176-45ED-BAD8-3D0BE57811B1}" presName="composite" presStyleCnt="0"/>
      <dgm:spPr/>
    </dgm:pt>
    <dgm:pt modelId="{4598F0F8-FCAF-42EF-99A0-1444BADC6CBE}" type="pres">
      <dgm:prSet presAssocID="{4BBE11D6-8176-45ED-BAD8-3D0BE57811B1}" presName="parentText" presStyleLbl="alignNode1" presStyleIdx="0" presStyleCnt="5">
        <dgm:presLayoutVars>
          <dgm:chMax val="1"/>
          <dgm:bulletEnabled val="1"/>
        </dgm:presLayoutVars>
      </dgm:prSet>
      <dgm:spPr/>
      <dgm:t>
        <a:bodyPr/>
        <a:lstStyle/>
        <a:p>
          <a:endParaRPr lang="en-US"/>
        </a:p>
      </dgm:t>
    </dgm:pt>
    <dgm:pt modelId="{AD8F6BD8-9BC9-4C55-90FF-76E55C4D3F74}" type="pres">
      <dgm:prSet presAssocID="{4BBE11D6-8176-45ED-BAD8-3D0BE57811B1}" presName="descendantText" presStyleLbl="alignAcc1" presStyleIdx="0" presStyleCnt="5">
        <dgm:presLayoutVars>
          <dgm:bulletEnabled val="1"/>
        </dgm:presLayoutVars>
      </dgm:prSet>
      <dgm:spPr/>
      <dgm:t>
        <a:bodyPr/>
        <a:lstStyle/>
        <a:p>
          <a:endParaRPr lang="en-US"/>
        </a:p>
      </dgm:t>
    </dgm:pt>
    <dgm:pt modelId="{B782C23D-B401-4584-89F1-27859F6EBE0B}" type="pres">
      <dgm:prSet presAssocID="{34217B56-A0DE-40E2-BCD2-A9309568A326}" presName="sp" presStyleCnt="0"/>
      <dgm:spPr/>
    </dgm:pt>
    <dgm:pt modelId="{B754AF0F-6033-4073-BE78-5EC6491436C1}" type="pres">
      <dgm:prSet presAssocID="{8795DB4A-347F-4414-9377-6D3EF97C96EB}" presName="composite" presStyleCnt="0"/>
      <dgm:spPr/>
    </dgm:pt>
    <dgm:pt modelId="{F9972A87-9A46-4202-BAC2-A8AD15EB7044}" type="pres">
      <dgm:prSet presAssocID="{8795DB4A-347F-4414-9377-6D3EF97C96EB}" presName="parentText" presStyleLbl="alignNode1" presStyleIdx="1" presStyleCnt="5">
        <dgm:presLayoutVars>
          <dgm:chMax val="1"/>
          <dgm:bulletEnabled val="1"/>
        </dgm:presLayoutVars>
      </dgm:prSet>
      <dgm:spPr/>
      <dgm:t>
        <a:bodyPr/>
        <a:lstStyle/>
        <a:p>
          <a:endParaRPr lang="en-US"/>
        </a:p>
      </dgm:t>
    </dgm:pt>
    <dgm:pt modelId="{FFDAD1CC-E3C1-49B9-B9F8-9920F7D36F9B}" type="pres">
      <dgm:prSet presAssocID="{8795DB4A-347F-4414-9377-6D3EF97C96EB}" presName="descendantText" presStyleLbl="alignAcc1" presStyleIdx="1" presStyleCnt="5">
        <dgm:presLayoutVars>
          <dgm:bulletEnabled val="1"/>
        </dgm:presLayoutVars>
      </dgm:prSet>
      <dgm:spPr/>
      <dgm:t>
        <a:bodyPr/>
        <a:lstStyle/>
        <a:p>
          <a:endParaRPr lang="en-US"/>
        </a:p>
      </dgm:t>
    </dgm:pt>
    <dgm:pt modelId="{F93ABF23-F6B3-4956-A787-87364E1477F5}" type="pres">
      <dgm:prSet presAssocID="{0A14E183-B420-43C5-8BEC-C791BEC4C988}" presName="sp" presStyleCnt="0"/>
      <dgm:spPr/>
    </dgm:pt>
    <dgm:pt modelId="{CF22D6A6-785E-47F7-8A7B-499970B870E3}" type="pres">
      <dgm:prSet presAssocID="{6D057F44-9DA1-4D14-9E6D-8B5FEE7CBE8A}" presName="composite" presStyleCnt="0"/>
      <dgm:spPr/>
    </dgm:pt>
    <dgm:pt modelId="{F204FBEE-2C98-4636-83A8-E25E26771D08}" type="pres">
      <dgm:prSet presAssocID="{6D057F44-9DA1-4D14-9E6D-8B5FEE7CBE8A}" presName="parentText" presStyleLbl="alignNode1" presStyleIdx="2" presStyleCnt="5">
        <dgm:presLayoutVars>
          <dgm:chMax val="1"/>
          <dgm:bulletEnabled val="1"/>
        </dgm:presLayoutVars>
      </dgm:prSet>
      <dgm:spPr/>
      <dgm:t>
        <a:bodyPr/>
        <a:lstStyle/>
        <a:p>
          <a:endParaRPr lang="en-US"/>
        </a:p>
      </dgm:t>
    </dgm:pt>
    <dgm:pt modelId="{66D27986-53BA-4FA7-9F1D-90EF2F7031E3}" type="pres">
      <dgm:prSet presAssocID="{6D057F44-9DA1-4D14-9E6D-8B5FEE7CBE8A}" presName="descendantText" presStyleLbl="alignAcc1" presStyleIdx="2" presStyleCnt="5">
        <dgm:presLayoutVars>
          <dgm:bulletEnabled val="1"/>
        </dgm:presLayoutVars>
      </dgm:prSet>
      <dgm:spPr/>
      <dgm:t>
        <a:bodyPr/>
        <a:lstStyle/>
        <a:p>
          <a:endParaRPr lang="en-US"/>
        </a:p>
      </dgm:t>
    </dgm:pt>
    <dgm:pt modelId="{3B569DD5-F396-4DC4-B09E-1E41E7B90CA9}" type="pres">
      <dgm:prSet presAssocID="{0BC3FCEE-F159-4C71-BE4E-00840D746FA8}" presName="sp" presStyleCnt="0"/>
      <dgm:spPr/>
    </dgm:pt>
    <dgm:pt modelId="{A107F78A-B721-4FFD-86B4-F6F2D8AD2E48}" type="pres">
      <dgm:prSet presAssocID="{95177104-E5E7-4BAD-96F1-92DAD9F91721}" presName="composite" presStyleCnt="0"/>
      <dgm:spPr/>
    </dgm:pt>
    <dgm:pt modelId="{BF91B219-32BF-4EC5-B364-7F8A0865E988}" type="pres">
      <dgm:prSet presAssocID="{95177104-E5E7-4BAD-96F1-92DAD9F91721}" presName="parentText" presStyleLbl="alignNode1" presStyleIdx="3" presStyleCnt="5">
        <dgm:presLayoutVars>
          <dgm:chMax val="1"/>
          <dgm:bulletEnabled val="1"/>
        </dgm:presLayoutVars>
      </dgm:prSet>
      <dgm:spPr/>
      <dgm:t>
        <a:bodyPr/>
        <a:lstStyle/>
        <a:p>
          <a:endParaRPr lang="en-US"/>
        </a:p>
      </dgm:t>
    </dgm:pt>
    <dgm:pt modelId="{CFEC6FD2-7EAC-4BAC-BB44-01D32247C10B}" type="pres">
      <dgm:prSet presAssocID="{95177104-E5E7-4BAD-96F1-92DAD9F91721}" presName="descendantText" presStyleLbl="alignAcc1" presStyleIdx="3" presStyleCnt="5">
        <dgm:presLayoutVars>
          <dgm:bulletEnabled val="1"/>
        </dgm:presLayoutVars>
      </dgm:prSet>
      <dgm:spPr/>
      <dgm:t>
        <a:bodyPr/>
        <a:lstStyle/>
        <a:p>
          <a:endParaRPr lang="en-US"/>
        </a:p>
      </dgm:t>
    </dgm:pt>
    <dgm:pt modelId="{E879724E-E2DD-426B-B8F2-7330C1FABA67}" type="pres">
      <dgm:prSet presAssocID="{B020FD38-A553-4A9E-86FE-ECBBBBBEAD8D}" presName="sp" presStyleCnt="0"/>
      <dgm:spPr/>
    </dgm:pt>
    <dgm:pt modelId="{F8D6410C-490C-4C43-A503-D6C0C8F36EE2}" type="pres">
      <dgm:prSet presAssocID="{F8C751F5-8083-43A7-8D94-724F738B39CF}" presName="composite" presStyleCnt="0"/>
      <dgm:spPr/>
    </dgm:pt>
    <dgm:pt modelId="{1F092ED1-4DAC-41E6-BBED-FB6BED4B9D7F}" type="pres">
      <dgm:prSet presAssocID="{F8C751F5-8083-43A7-8D94-724F738B39CF}" presName="parentText" presStyleLbl="alignNode1" presStyleIdx="4" presStyleCnt="5">
        <dgm:presLayoutVars>
          <dgm:chMax val="1"/>
          <dgm:bulletEnabled val="1"/>
        </dgm:presLayoutVars>
      </dgm:prSet>
      <dgm:spPr/>
      <dgm:t>
        <a:bodyPr/>
        <a:lstStyle/>
        <a:p>
          <a:endParaRPr lang="en-US"/>
        </a:p>
      </dgm:t>
    </dgm:pt>
    <dgm:pt modelId="{4123E987-BABF-4E66-BC5E-6477D807ED92}" type="pres">
      <dgm:prSet presAssocID="{F8C751F5-8083-43A7-8D94-724F738B39CF}" presName="descendantText" presStyleLbl="alignAcc1" presStyleIdx="4" presStyleCnt="5">
        <dgm:presLayoutVars>
          <dgm:bulletEnabled val="1"/>
        </dgm:presLayoutVars>
      </dgm:prSet>
      <dgm:spPr/>
      <dgm:t>
        <a:bodyPr/>
        <a:lstStyle/>
        <a:p>
          <a:endParaRPr lang="en-US"/>
        </a:p>
      </dgm:t>
    </dgm:pt>
  </dgm:ptLst>
  <dgm:cxnLst>
    <dgm:cxn modelId="{B29E87CD-A68D-47B3-A164-D6D831AE1390}" type="presOf" srcId="{4608CF63-6810-4B34-814E-6AA1333F61D2}" destId="{FFDAD1CC-E3C1-49B9-B9F8-9920F7D36F9B}" srcOrd="0" destOrd="0" presId="urn:microsoft.com/office/officeart/2005/8/layout/chevron2"/>
    <dgm:cxn modelId="{5D3BE240-3B8B-4D29-BF78-869BAD25C7DB}" srcId="{F8C751F5-8083-43A7-8D94-724F738B39CF}" destId="{DBCD9C60-BE1B-4F47-B9B8-BD39CCD4B2ED}" srcOrd="0" destOrd="0" parTransId="{F5F7A4D6-DB5F-47EF-AA57-1183546B3D6C}" sibTransId="{623BC65F-B723-441F-931F-9BE15AA0F82B}"/>
    <dgm:cxn modelId="{AEEA3767-304F-44DE-A26A-E3FD9A898AF1}" srcId="{F8CAC56A-B3C4-40C0-8BC7-7DF3EF8ACF6C}" destId="{95177104-E5E7-4BAD-96F1-92DAD9F91721}" srcOrd="3" destOrd="0" parTransId="{B38CD423-DB94-43CB-8FA2-D13AFB83211E}" sibTransId="{B020FD38-A553-4A9E-86FE-ECBBBBBEAD8D}"/>
    <dgm:cxn modelId="{5866A67C-E911-4400-BF7B-9363D4D63D9B}" type="presOf" srcId="{ECAE5C7B-C248-4132-9C2F-87D226CEA3CD}" destId="{CFEC6FD2-7EAC-4BAC-BB44-01D32247C10B}" srcOrd="0" destOrd="0" presId="urn:microsoft.com/office/officeart/2005/8/layout/chevron2"/>
    <dgm:cxn modelId="{DBDD14BE-EFC7-4CA4-AC13-48F692820693}" type="presOf" srcId="{DBCD9C60-BE1B-4F47-B9B8-BD39CCD4B2ED}" destId="{4123E987-BABF-4E66-BC5E-6477D807ED92}" srcOrd="0" destOrd="0" presId="urn:microsoft.com/office/officeart/2005/8/layout/chevron2"/>
    <dgm:cxn modelId="{E7C86F50-9B76-4311-9204-0120F060E6DD}" type="presOf" srcId="{EAC034E1-29BE-4B87-BD62-23345335096C}" destId="{66D27986-53BA-4FA7-9F1D-90EF2F7031E3}" srcOrd="0" destOrd="0" presId="urn:microsoft.com/office/officeart/2005/8/layout/chevron2"/>
    <dgm:cxn modelId="{9A760B16-3C63-4968-8732-F371AF14D8E8}" type="presOf" srcId="{F8C751F5-8083-43A7-8D94-724F738B39CF}" destId="{1F092ED1-4DAC-41E6-BBED-FB6BED4B9D7F}" srcOrd="0" destOrd="0" presId="urn:microsoft.com/office/officeart/2005/8/layout/chevron2"/>
    <dgm:cxn modelId="{1C9665BD-55ED-4B77-AB39-5C386E6951FF}" type="presOf" srcId="{4BBE11D6-8176-45ED-BAD8-3D0BE57811B1}" destId="{4598F0F8-FCAF-42EF-99A0-1444BADC6CBE}" srcOrd="0" destOrd="0" presId="urn:microsoft.com/office/officeart/2005/8/layout/chevron2"/>
    <dgm:cxn modelId="{E6F06DD7-4548-411D-8F10-58557957D5DB}" type="presOf" srcId="{8795DB4A-347F-4414-9377-6D3EF97C96EB}" destId="{F9972A87-9A46-4202-BAC2-A8AD15EB7044}" srcOrd="0" destOrd="0" presId="urn:microsoft.com/office/officeart/2005/8/layout/chevron2"/>
    <dgm:cxn modelId="{9A1EF3C8-77F5-4CE2-A66C-CA767447A83E}" srcId="{8795DB4A-347F-4414-9377-6D3EF97C96EB}" destId="{4608CF63-6810-4B34-814E-6AA1333F61D2}" srcOrd="0" destOrd="0" parTransId="{91B78CDB-7866-465C-AF6B-EB79DDAFC240}" sibTransId="{A2D67993-A658-4C33-A364-C4C9ED7119D2}"/>
    <dgm:cxn modelId="{C771FA71-EE25-4971-9175-D5CC95565CD1}" srcId="{F8CAC56A-B3C4-40C0-8BC7-7DF3EF8ACF6C}" destId="{4BBE11D6-8176-45ED-BAD8-3D0BE57811B1}" srcOrd="0" destOrd="0" parTransId="{3C810DC1-1667-4C77-B344-DE98BC88C6DB}" sibTransId="{34217B56-A0DE-40E2-BCD2-A9309568A326}"/>
    <dgm:cxn modelId="{F65F5C4D-ADAB-4739-8127-F80C105C5AC9}" srcId="{6D057F44-9DA1-4D14-9E6D-8B5FEE7CBE8A}" destId="{EAC034E1-29BE-4B87-BD62-23345335096C}" srcOrd="0" destOrd="0" parTransId="{83F6BE2F-8207-482B-9C7B-3A64AA88C261}" sibTransId="{6D6EA158-7DA5-4164-918A-905C13C8AD4F}"/>
    <dgm:cxn modelId="{65C80E6A-8F10-4248-80C9-51CE2BD9E17E}" type="presOf" srcId="{44D6F488-F3C2-41BF-9F09-0FAAE07E197E}" destId="{AD8F6BD8-9BC9-4C55-90FF-76E55C4D3F74}" srcOrd="0" destOrd="0" presId="urn:microsoft.com/office/officeart/2005/8/layout/chevron2"/>
    <dgm:cxn modelId="{A3E44CE3-A536-47DE-A278-7CF192E6631C}" type="presOf" srcId="{95177104-E5E7-4BAD-96F1-92DAD9F91721}" destId="{BF91B219-32BF-4EC5-B364-7F8A0865E988}" srcOrd="0" destOrd="0" presId="urn:microsoft.com/office/officeart/2005/8/layout/chevron2"/>
    <dgm:cxn modelId="{D3339937-A089-4EBD-8797-0549764C02FA}" srcId="{95177104-E5E7-4BAD-96F1-92DAD9F91721}" destId="{ECAE5C7B-C248-4132-9C2F-87D226CEA3CD}" srcOrd="0" destOrd="0" parTransId="{38E32B5F-8008-41D8-A8A1-03A102144514}" sibTransId="{D1367C94-8620-4183-8133-310B04B88735}"/>
    <dgm:cxn modelId="{05C6D3D9-D111-4493-B7F7-16D9AF3ED1DC}" srcId="{F8CAC56A-B3C4-40C0-8BC7-7DF3EF8ACF6C}" destId="{6D057F44-9DA1-4D14-9E6D-8B5FEE7CBE8A}" srcOrd="2" destOrd="0" parTransId="{EDF64AC6-5178-4F10-945D-193CB5D4CF95}" sibTransId="{0BC3FCEE-F159-4C71-BE4E-00840D746FA8}"/>
    <dgm:cxn modelId="{55673D4D-8DB6-436E-A743-B0D76DBAD282}" srcId="{4BBE11D6-8176-45ED-BAD8-3D0BE57811B1}" destId="{44D6F488-F3C2-41BF-9F09-0FAAE07E197E}" srcOrd="0" destOrd="0" parTransId="{246D3B56-6C15-4131-9A06-6DD01A332348}" sibTransId="{E77B01FD-E182-4635-A5FE-239064876D44}"/>
    <dgm:cxn modelId="{22AC835D-CF38-4A23-A197-CD13D49C49F8}" type="presOf" srcId="{6D057F44-9DA1-4D14-9E6D-8B5FEE7CBE8A}" destId="{F204FBEE-2C98-4636-83A8-E25E26771D08}" srcOrd="0" destOrd="0" presId="urn:microsoft.com/office/officeart/2005/8/layout/chevron2"/>
    <dgm:cxn modelId="{70BDC12E-2E41-4A34-A437-D89C5674E914}" srcId="{F8CAC56A-B3C4-40C0-8BC7-7DF3EF8ACF6C}" destId="{8795DB4A-347F-4414-9377-6D3EF97C96EB}" srcOrd="1" destOrd="0" parTransId="{F096F76D-C4FA-4931-B2B4-03776FA00DA8}" sibTransId="{0A14E183-B420-43C5-8BEC-C791BEC4C988}"/>
    <dgm:cxn modelId="{07293650-A814-4557-BD6F-414E567CB62D}" srcId="{F8CAC56A-B3C4-40C0-8BC7-7DF3EF8ACF6C}" destId="{F8C751F5-8083-43A7-8D94-724F738B39CF}" srcOrd="4" destOrd="0" parTransId="{B996ECA9-F449-4BF8-9C34-90F9DC61104F}" sibTransId="{5C9F8C7A-8FBE-4336-A6BD-48CF29051992}"/>
    <dgm:cxn modelId="{E6F55E63-AAFF-4880-8758-1B503B096207}" type="presOf" srcId="{F8CAC56A-B3C4-40C0-8BC7-7DF3EF8ACF6C}" destId="{66A56301-8596-4B87-9B2F-5DD7B1B56548}" srcOrd="0" destOrd="0" presId="urn:microsoft.com/office/officeart/2005/8/layout/chevron2"/>
    <dgm:cxn modelId="{E43C0F7C-F883-46FA-93C1-CFA35590A006}" type="presParOf" srcId="{66A56301-8596-4B87-9B2F-5DD7B1B56548}" destId="{CB8F05EC-54B6-47ED-B06D-63F21E37F408}" srcOrd="0" destOrd="0" presId="urn:microsoft.com/office/officeart/2005/8/layout/chevron2"/>
    <dgm:cxn modelId="{AC605CB3-5B25-48ED-BD9E-A2F7CC320B5A}" type="presParOf" srcId="{CB8F05EC-54B6-47ED-B06D-63F21E37F408}" destId="{4598F0F8-FCAF-42EF-99A0-1444BADC6CBE}" srcOrd="0" destOrd="0" presId="urn:microsoft.com/office/officeart/2005/8/layout/chevron2"/>
    <dgm:cxn modelId="{758D3B1C-B83A-4C35-BAB0-F13A8DC77293}" type="presParOf" srcId="{CB8F05EC-54B6-47ED-B06D-63F21E37F408}" destId="{AD8F6BD8-9BC9-4C55-90FF-76E55C4D3F74}" srcOrd="1" destOrd="0" presId="urn:microsoft.com/office/officeart/2005/8/layout/chevron2"/>
    <dgm:cxn modelId="{8819F9CD-30EE-4D58-B78B-CE1AE5C46EF8}" type="presParOf" srcId="{66A56301-8596-4B87-9B2F-5DD7B1B56548}" destId="{B782C23D-B401-4584-89F1-27859F6EBE0B}" srcOrd="1" destOrd="0" presId="urn:microsoft.com/office/officeart/2005/8/layout/chevron2"/>
    <dgm:cxn modelId="{74621443-71C5-4620-8477-43CB0B51ED15}" type="presParOf" srcId="{66A56301-8596-4B87-9B2F-5DD7B1B56548}" destId="{B754AF0F-6033-4073-BE78-5EC6491436C1}" srcOrd="2" destOrd="0" presId="urn:microsoft.com/office/officeart/2005/8/layout/chevron2"/>
    <dgm:cxn modelId="{67890FE0-1D7E-4E86-ADA3-FADACD88B6A9}" type="presParOf" srcId="{B754AF0F-6033-4073-BE78-5EC6491436C1}" destId="{F9972A87-9A46-4202-BAC2-A8AD15EB7044}" srcOrd="0" destOrd="0" presId="urn:microsoft.com/office/officeart/2005/8/layout/chevron2"/>
    <dgm:cxn modelId="{0CAD26D5-8A19-421A-A03B-A37663934F33}" type="presParOf" srcId="{B754AF0F-6033-4073-BE78-5EC6491436C1}" destId="{FFDAD1CC-E3C1-49B9-B9F8-9920F7D36F9B}" srcOrd="1" destOrd="0" presId="urn:microsoft.com/office/officeart/2005/8/layout/chevron2"/>
    <dgm:cxn modelId="{BD5071E5-2924-4EB5-AFE6-7F2842C64C51}" type="presParOf" srcId="{66A56301-8596-4B87-9B2F-5DD7B1B56548}" destId="{F93ABF23-F6B3-4956-A787-87364E1477F5}" srcOrd="3" destOrd="0" presId="urn:microsoft.com/office/officeart/2005/8/layout/chevron2"/>
    <dgm:cxn modelId="{C41EC0D3-04D8-480E-9B39-E91964247FDA}" type="presParOf" srcId="{66A56301-8596-4B87-9B2F-5DD7B1B56548}" destId="{CF22D6A6-785E-47F7-8A7B-499970B870E3}" srcOrd="4" destOrd="0" presId="urn:microsoft.com/office/officeart/2005/8/layout/chevron2"/>
    <dgm:cxn modelId="{921B2682-8EFD-4F12-91B9-4A65FE081AB1}" type="presParOf" srcId="{CF22D6A6-785E-47F7-8A7B-499970B870E3}" destId="{F204FBEE-2C98-4636-83A8-E25E26771D08}" srcOrd="0" destOrd="0" presId="urn:microsoft.com/office/officeart/2005/8/layout/chevron2"/>
    <dgm:cxn modelId="{56672ABF-30E5-48BC-BCC3-591993D66063}" type="presParOf" srcId="{CF22D6A6-785E-47F7-8A7B-499970B870E3}" destId="{66D27986-53BA-4FA7-9F1D-90EF2F7031E3}" srcOrd="1" destOrd="0" presId="urn:microsoft.com/office/officeart/2005/8/layout/chevron2"/>
    <dgm:cxn modelId="{70CF8528-74AD-450F-A304-725A43FB740D}" type="presParOf" srcId="{66A56301-8596-4B87-9B2F-5DD7B1B56548}" destId="{3B569DD5-F396-4DC4-B09E-1E41E7B90CA9}" srcOrd="5" destOrd="0" presId="urn:microsoft.com/office/officeart/2005/8/layout/chevron2"/>
    <dgm:cxn modelId="{42EAB767-8949-409A-9357-03F703B794F8}" type="presParOf" srcId="{66A56301-8596-4B87-9B2F-5DD7B1B56548}" destId="{A107F78A-B721-4FFD-86B4-F6F2D8AD2E48}" srcOrd="6" destOrd="0" presId="urn:microsoft.com/office/officeart/2005/8/layout/chevron2"/>
    <dgm:cxn modelId="{5346A97A-F963-4907-9E39-45A8C888E485}" type="presParOf" srcId="{A107F78A-B721-4FFD-86B4-F6F2D8AD2E48}" destId="{BF91B219-32BF-4EC5-B364-7F8A0865E988}" srcOrd="0" destOrd="0" presId="urn:microsoft.com/office/officeart/2005/8/layout/chevron2"/>
    <dgm:cxn modelId="{4E199FA2-E7F6-4E3A-A62D-03D5E219A529}" type="presParOf" srcId="{A107F78A-B721-4FFD-86B4-F6F2D8AD2E48}" destId="{CFEC6FD2-7EAC-4BAC-BB44-01D32247C10B}" srcOrd="1" destOrd="0" presId="urn:microsoft.com/office/officeart/2005/8/layout/chevron2"/>
    <dgm:cxn modelId="{5A1F08BB-A370-4A77-A908-C55F1A41BC57}" type="presParOf" srcId="{66A56301-8596-4B87-9B2F-5DD7B1B56548}" destId="{E879724E-E2DD-426B-B8F2-7330C1FABA67}" srcOrd="7" destOrd="0" presId="urn:microsoft.com/office/officeart/2005/8/layout/chevron2"/>
    <dgm:cxn modelId="{B3F349EB-1E1D-4CEB-9186-DAD0EFAFA34F}" type="presParOf" srcId="{66A56301-8596-4B87-9B2F-5DD7B1B56548}" destId="{F8D6410C-490C-4C43-A503-D6C0C8F36EE2}" srcOrd="8" destOrd="0" presId="urn:microsoft.com/office/officeart/2005/8/layout/chevron2"/>
    <dgm:cxn modelId="{A7E69581-9510-49A4-A2C0-575072206AA8}" type="presParOf" srcId="{F8D6410C-490C-4C43-A503-D6C0C8F36EE2}" destId="{1F092ED1-4DAC-41E6-BBED-FB6BED4B9D7F}" srcOrd="0" destOrd="0" presId="urn:microsoft.com/office/officeart/2005/8/layout/chevron2"/>
    <dgm:cxn modelId="{885C9477-4678-42DF-AA4B-E669A330CC2E}" type="presParOf" srcId="{F8D6410C-490C-4C43-A503-D6C0C8F36EE2}" destId="{4123E987-BABF-4E66-BC5E-6477D807ED9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3A7013-DCBB-4BA6-AACE-6CCF7EB89CAB}" type="doc">
      <dgm:prSet loTypeId="urn:microsoft.com/office/officeart/2005/8/layout/list1" loCatId="list" qsTypeId="urn:microsoft.com/office/officeart/2005/8/quickstyle/simple1#2" qsCatId="simple" csTypeId="urn:microsoft.com/office/officeart/2005/8/colors/accent6_5" csCatId="accent6" phldr="1"/>
      <dgm:spPr/>
      <dgm:t>
        <a:bodyPr/>
        <a:lstStyle/>
        <a:p>
          <a:endParaRPr lang="en-US"/>
        </a:p>
      </dgm:t>
    </dgm:pt>
    <dgm:pt modelId="{FAD5E5E1-CC01-4824-BE73-10E66232791A}">
      <dgm:prSet phldrT="[Text]"/>
      <dgm:spPr/>
      <dgm:t>
        <a:bodyPr/>
        <a:lstStyle/>
        <a:p>
          <a:r>
            <a:rPr lang="en-US" dirty="0" smtClean="0">
              <a:solidFill>
                <a:schemeClr val="tx1"/>
              </a:solidFill>
            </a:rPr>
            <a:t>Determine nature and scale of disaster</a:t>
          </a:r>
          <a:endParaRPr lang="en-US" dirty="0">
            <a:solidFill>
              <a:schemeClr val="tx1"/>
            </a:solidFill>
          </a:endParaRPr>
        </a:p>
      </dgm:t>
    </dgm:pt>
    <dgm:pt modelId="{B08FF764-0630-4CCC-96FD-8FDA8E3397C9}" type="parTrans" cxnId="{0EE35457-C118-45C9-AAC0-B39BF5840D31}">
      <dgm:prSet/>
      <dgm:spPr/>
      <dgm:t>
        <a:bodyPr/>
        <a:lstStyle/>
        <a:p>
          <a:endParaRPr lang="en-US">
            <a:solidFill>
              <a:schemeClr val="tx1"/>
            </a:solidFill>
          </a:endParaRPr>
        </a:p>
      </dgm:t>
    </dgm:pt>
    <dgm:pt modelId="{4D0C6ADA-803B-4A62-89BB-11B690B15B8D}" type="sibTrans" cxnId="{0EE35457-C118-45C9-AAC0-B39BF5840D31}">
      <dgm:prSet/>
      <dgm:spPr/>
      <dgm:t>
        <a:bodyPr/>
        <a:lstStyle/>
        <a:p>
          <a:endParaRPr lang="en-US">
            <a:solidFill>
              <a:schemeClr val="tx1"/>
            </a:solidFill>
          </a:endParaRPr>
        </a:p>
      </dgm:t>
    </dgm:pt>
    <dgm:pt modelId="{4042F9E0-879C-4F50-9E7F-FDF39B7FE3A2}">
      <dgm:prSet phldrT="[Text]"/>
      <dgm:spPr/>
      <dgm:t>
        <a:bodyPr/>
        <a:lstStyle/>
        <a:p>
          <a:r>
            <a:rPr lang="en-US" dirty="0" smtClean="0">
              <a:solidFill>
                <a:schemeClr val="tx1"/>
              </a:solidFill>
            </a:rPr>
            <a:t>Extent of population’s immediate needs </a:t>
          </a:r>
          <a:endParaRPr lang="en-US" dirty="0">
            <a:solidFill>
              <a:schemeClr val="tx1"/>
            </a:solidFill>
          </a:endParaRPr>
        </a:p>
      </dgm:t>
    </dgm:pt>
    <dgm:pt modelId="{484AFF5B-5489-4788-8D9D-09BADA80E476}" type="parTrans" cxnId="{A8A86739-763C-4F62-8E7D-1A703BA71BF4}">
      <dgm:prSet/>
      <dgm:spPr/>
      <dgm:t>
        <a:bodyPr/>
        <a:lstStyle/>
        <a:p>
          <a:endParaRPr lang="en-US">
            <a:solidFill>
              <a:schemeClr val="tx1"/>
            </a:solidFill>
          </a:endParaRPr>
        </a:p>
      </dgm:t>
    </dgm:pt>
    <dgm:pt modelId="{2FEE00A1-0094-4F2C-AC14-A74955150669}" type="sibTrans" cxnId="{A8A86739-763C-4F62-8E7D-1A703BA71BF4}">
      <dgm:prSet/>
      <dgm:spPr/>
      <dgm:t>
        <a:bodyPr/>
        <a:lstStyle/>
        <a:p>
          <a:endParaRPr lang="en-US">
            <a:solidFill>
              <a:schemeClr val="tx1"/>
            </a:solidFill>
          </a:endParaRPr>
        </a:p>
      </dgm:t>
    </dgm:pt>
    <dgm:pt modelId="{CAFFA48F-8D71-47B2-9370-2C94AB4A8B3F}">
      <dgm:prSet phldrT="[Text]"/>
      <dgm:spPr/>
      <dgm:t>
        <a:bodyPr/>
        <a:lstStyle/>
        <a:p>
          <a:r>
            <a:rPr lang="en-US" dirty="0" smtClean="0">
              <a:solidFill>
                <a:schemeClr val="tx1"/>
              </a:solidFill>
            </a:rPr>
            <a:t>Stability of health care infrastructure </a:t>
          </a:r>
          <a:endParaRPr lang="en-US" dirty="0">
            <a:solidFill>
              <a:schemeClr val="tx1"/>
            </a:solidFill>
          </a:endParaRPr>
        </a:p>
      </dgm:t>
    </dgm:pt>
    <dgm:pt modelId="{693DE810-3B1C-4E71-A150-767DCD7EDD6B}" type="parTrans" cxnId="{18EFB00C-1753-4A5E-9120-7AC6E6CD38D8}">
      <dgm:prSet/>
      <dgm:spPr/>
      <dgm:t>
        <a:bodyPr/>
        <a:lstStyle/>
        <a:p>
          <a:endParaRPr lang="en-US">
            <a:solidFill>
              <a:schemeClr val="tx1"/>
            </a:solidFill>
          </a:endParaRPr>
        </a:p>
      </dgm:t>
    </dgm:pt>
    <dgm:pt modelId="{C671A246-137C-495B-AB70-B468B6C593D1}" type="sibTrans" cxnId="{18EFB00C-1753-4A5E-9120-7AC6E6CD38D8}">
      <dgm:prSet/>
      <dgm:spPr/>
      <dgm:t>
        <a:bodyPr/>
        <a:lstStyle/>
        <a:p>
          <a:endParaRPr lang="en-US">
            <a:solidFill>
              <a:schemeClr val="tx1"/>
            </a:solidFill>
          </a:endParaRPr>
        </a:p>
      </dgm:t>
    </dgm:pt>
    <dgm:pt modelId="{82D87A83-6032-441F-862C-E3EF4F71CD63}">
      <dgm:prSet phldrT="[Text]"/>
      <dgm:spPr/>
      <dgm:t>
        <a:bodyPr/>
        <a:lstStyle/>
        <a:p>
          <a:r>
            <a:rPr lang="en-US" dirty="0" smtClean="0">
              <a:solidFill>
                <a:schemeClr val="tx1"/>
              </a:solidFill>
            </a:rPr>
            <a:t>Impact on essential human services</a:t>
          </a:r>
          <a:endParaRPr lang="en-US" dirty="0">
            <a:solidFill>
              <a:schemeClr val="tx1"/>
            </a:solidFill>
          </a:endParaRPr>
        </a:p>
      </dgm:t>
    </dgm:pt>
    <dgm:pt modelId="{9222D520-6B2B-46BB-9EE9-701C853E58EE}" type="parTrans" cxnId="{46D88567-90B3-49EA-890E-D3173A4BBB14}">
      <dgm:prSet/>
      <dgm:spPr/>
      <dgm:t>
        <a:bodyPr/>
        <a:lstStyle/>
        <a:p>
          <a:endParaRPr lang="en-US">
            <a:solidFill>
              <a:schemeClr val="tx1"/>
            </a:solidFill>
          </a:endParaRPr>
        </a:p>
      </dgm:t>
    </dgm:pt>
    <dgm:pt modelId="{6BA203E5-4730-4E3F-AFBE-71B81386223B}" type="sibTrans" cxnId="{46D88567-90B3-49EA-890E-D3173A4BBB14}">
      <dgm:prSet/>
      <dgm:spPr/>
      <dgm:t>
        <a:bodyPr/>
        <a:lstStyle/>
        <a:p>
          <a:endParaRPr lang="en-US">
            <a:solidFill>
              <a:schemeClr val="tx1"/>
            </a:solidFill>
          </a:endParaRPr>
        </a:p>
      </dgm:t>
    </dgm:pt>
    <dgm:pt modelId="{40B92DFD-D1FC-4411-9C6D-0E60B50CA039}" type="pres">
      <dgm:prSet presAssocID="{533A7013-DCBB-4BA6-AACE-6CCF7EB89CAB}" presName="linear" presStyleCnt="0">
        <dgm:presLayoutVars>
          <dgm:dir/>
          <dgm:animLvl val="lvl"/>
          <dgm:resizeHandles val="exact"/>
        </dgm:presLayoutVars>
      </dgm:prSet>
      <dgm:spPr/>
      <dgm:t>
        <a:bodyPr/>
        <a:lstStyle/>
        <a:p>
          <a:endParaRPr lang="en-US"/>
        </a:p>
      </dgm:t>
    </dgm:pt>
    <dgm:pt modelId="{FD5B6BE0-DE3C-4AD5-88F1-2ABB479F80B9}" type="pres">
      <dgm:prSet presAssocID="{FAD5E5E1-CC01-4824-BE73-10E66232791A}" presName="parentLin" presStyleCnt="0"/>
      <dgm:spPr/>
    </dgm:pt>
    <dgm:pt modelId="{8E7F503B-CFEB-4E67-9862-9EC861CEB468}" type="pres">
      <dgm:prSet presAssocID="{FAD5E5E1-CC01-4824-BE73-10E66232791A}" presName="parentLeftMargin" presStyleLbl="node1" presStyleIdx="0" presStyleCnt="4"/>
      <dgm:spPr/>
      <dgm:t>
        <a:bodyPr/>
        <a:lstStyle/>
        <a:p>
          <a:endParaRPr lang="en-US"/>
        </a:p>
      </dgm:t>
    </dgm:pt>
    <dgm:pt modelId="{91D1B597-0422-4118-BA18-76FA639CAA6F}" type="pres">
      <dgm:prSet presAssocID="{FAD5E5E1-CC01-4824-BE73-10E66232791A}" presName="parentText" presStyleLbl="node1" presStyleIdx="0" presStyleCnt="4" custLinFactNeighborX="11111" custLinFactNeighborY="40041">
        <dgm:presLayoutVars>
          <dgm:chMax val="0"/>
          <dgm:bulletEnabled val="1"/>
        </dgm:presLayoutVars>
      </dgm:prSet>
      <dgm:spPr>
        <a:prstGeom prst="rect">
          <a:avLst/>
        </a:prstGeom>
      </dgm:spPr>
      <dgm:t>
        <a:bodyPr/>
        <a:lstStyle/>
        <a:p>
          <a:endParaRPr lang="en-US"/>
        </a:p>
      </dgm:t>
    </dgm:pt>
    <dgm:pt modelId="{7FD3D013-46A9-4580-90C4-50BE4F8F2FF8}" type="pres">
      <dgm:prSet presAssocID="{FAD5E5E1-CC01-4824-BE73-10E66232791A}" presName="negativeSpace" presStyleCnt="0"/>
      <dgm:spPr/>
    </dgm:pt>
    <dgm:pt modelId="{9D4DABC6-C735-4B0C-AFA4-BAB302A32FFE}" type="pres">
      <dgm:prSet presAssocID="{FAD5E5E1-CC01-4824-BE73-10E66232791A}" presName="childText" presStyleLbl="conFgAcc1" presStyleIdx="0" presStyleCnt="4">
        <dgm:presLayoutVars>
          <dgm:bulletEnabled val="1"/>
        </dgm:presLayoutVars>
      </dgm:prSet>
      <dgm:spPr/>
    </dgm:pt>
    <dgm:pt modelId="{10B8A708-8D7C-4FE9-8C7F-7DF342EAD9CE}" type="pres">
      <dgm:prSet presAssocID="{4D0C6ADA-803B-4A62-89BB-11B690B15B8D}" presName="spaceBetweenRectangles" presStyleCnt="0"/>
      <dgm:spPr/>
    </dgm:pt>
    <dgm:pt modelId="{56ACDD21-B747-4113-81F9-C0C96A8D8D47}" type="pres">
      <dgm:prSet presAssocID="{4042F9E0-879C-4F50-9E7F-FDF39B7FE3A2}" presName="parentLin" presStyleCnt="0"/>
      <dgm:spPr/>
    </dgm:pt>
    <dgm:pt modelId="{9E195E6C-144E-4CD7-867F-5C79EAE10152}" type="pres">
      <dgm:prSet presAssocID="{4042F9E0-879C-4F50-9E7F-FDF39B7FE3A2}" presName="parentLeftMargin" presStyleLbl="node1" presStyleIdx="0" presStyleCnt="4"/>
      <dgm:spPr/>
      <dgm:t>
        <a:bodyPr/>
        <a:lstStyle/>
        <a:p>
          <a:endParaRPr lang="en-US"/>
        </a:p>
      </dgm:t>
    </dgm:pt>
    <dgm:pt modelId="{90E56F93-03FE-44A2-8869-958561A2B3D4}" type="pres">
      <dgm:prSet presAssocID="{4042F9E0-879C-4F50-9E7F-FDF39B7FE3A2}" presName="parentText" presStyleLbl="node1" presStyleIdx="1" presStyleCnt="4" custLinFactNeighborX="-7407" custLinFactNeighborY="46177">
        <dgm:presLayoutVars>
          <dgm:chMax val="0"/>
          <dgm:bulletEnabled val="1"/>
        </dgm:presLayoutVars>
      </dgm:prSet>
      <dgm:spPr>
        <a:prstGeom prst="rect">
          <a:avLst/>
        </a:prstGeom>
      </dgm:spPr>
      <dgm:t>
        <a:bodyPr/>
        <a:lstStyle/>
        <a:p>
          <a:endParaRPr lang="en-US"/>
        </a:p>
      </dgm:t>
    </dgm:pt>
    <dgm:pt modelId="{0D02A718-8107-4584-871C-5A2FF3B60D3E}" type="pres">
      <dgm:prSet presAssocID="{4042F9E0-879C-4F50-9E7F-FDF39B7FE3A2}" presName="negativeSpace" presStyleCnt="0"/>
      <dgm:spPr/>
    </dgm:pt>
    <dgm:pt modelId="{82980CDE-50E8-4FC4-8CFE-8AC7D89946FE}" type="pres">
      <dgm:prSet presAssocID="{4042F9E0-879C-4F50-9E7F-FDF39B7FE3A2}" presName="childText" presStyleLbl="conFgAcc1" presStyleIdx="1" presStyleCnt="4">
        <dgm:presLayoutVars>
          <dgm:bulletEnabled val="1"/>
        </dgm:presLayoutVars>
      </dgm:prSet>
      <dgm:spPr/>
    </dgm:pt>
    <dgm:pt modelId="{51D961E8-AAF2-4078-8778-F6F7A486D720}" type="pres">
      <dgm:prSet presAssocID="{2FEE00A1-0094-4F2C-AC14-A74955150669}" presName="spaceBetweenRectangles" presStyleCnt="0"/>
      <dgm:spPr/>
    </dgm:pt>
    <dgm:pt modelId="{CA950B3C-3CA7-4AD3-AB7E-49E2B5CA2487}" type="pres">
      <dgm:prSet presAssocID="{CAFFA48F-8D71-47B2-9370-2C94AB4A8B3F}" presName="parentLin" presStyleCnt="0"/>
      <dgm:spPr/>
    </dgm:pt>
    <dgm:pt modelId="{0991D9F7-45DB-4E8E-AE6D-E2DA0394A94F}" type="pres">
      <dgm:prSet presAssocID="{CAFFA48F-8D71-47B2-9370-2C94AB4A8B3F}" presName="parentLeftMargin" presStyleLbl="node1" presStyleIdx="1" presStyleCnt="4"/>
      <dgm:spPr/>
      <dgm:t>
        <a:bodyPr/>
        <a:lstStyle/>
        <a:p>
          <a:endParaRPr lang="en-US"/>
        </a:p>
      </dgm:t>
    </dgm:pt>
    <dgm:pt modelId="{97FEE6A4-C073-4620-BE15-AE524AA97CF2}" type="pres">
      <dgm:prSet presAssocID="{CAFFA48F-8D71-47B2-9370-2C94AB4A8B3F}" presName="parentText" presStyleLbl="node1" presStyleIdx="2" presStyleCnt="4" custLinFactNeighborX="11111" custLinFactNeighborY="40021">
        <dgm:presLayoutVars>
          <dgm:chMax val="0"/>
          <dgm:bulletEnabled val="1"/>
        </dgm:presLayoutVars>
      </dgm:prSet>
      <dgm:spPr>
        <a:prstGeom prst="rect">
          <a:avLst/>
        </a:prstGeom>
      </dgm:spPr>
      <dgm:t>
        <a:bodyPr/>
        <a:lstStyle/>
        <a:p>
          <a:endParaRPr lang="en-US"/>
        </a:p>
      </dgm:t>
    </dgm:pt>
    <dgm:pt modelId="{6342C3BA-92EC-4769-9A4E-754B350C402C}" type="pres">
      <dgm:prSet presAssocID="{CAFFA48F-8D71-47B2-9370-2C94AB4A8B3F}" presName="negativeSpace" presStyleCnt="0"/>
      <dgm:spPr/>
    </dgm:pt>
    <dgm:pt modelId="{5D7AD386-E991-41BF-B2D7-CEDD23C38B1F}" type="pres">
      <dgm:prSet presAssocID="{CAFFA48F-8D71-47B2-9370-2C94AB4A8B3F}" presName="childText" presStyleLbl="conFgAcc1" presStyleIdx="2" presStyleCnt="4">
        <dgm:presLayoutVars>
          <dgm:bulletEnabled val="1"/>
        </dgm:presLayoutVars>
      </dgm:prSet>
      <dgm:spPr/>
    </dgm:pt>
    <dgm:pt modelId="{580F30DD-B8DE-4A7C-B596-8635C689226E}" type="pres">
      <dgm:prSet presAssocID="{C671A246-137C-495B-AB70-B468B6C593D1}" presName="spaceBetweenRectangles" presStyleCnt="0"/>
      <dgm:spPr/>
    </dgm:pt>
    <dgm:pt modelId="{08B6ABDB-3B0B-4EDB-8B10-9F1D321C563D}" type="pres">
      <dgm:prSet presAssocID="{82D87A83-6032-441F-862C-E3EF4F71CD63}" presName="parentLin" presStyleCnt="0"/>
      <dgm:spPr/>
    </dgm:pt>
    <dgm:pt modelId="{06FDA648-FDDA-4813-B349-E2B50B23FDF2}" type="pres">
      <dgm:prSet presAssocID="{82D87A83-6032-441F-862C-E3EF4F71CD63}" presName="parentLeftMargin" presStyleLbl="node1" presStyleIdx="2" presStyleCnt="4"/>
      <dgm:spPr/>
      <dgm:t>
        <a:bodyPr/>
        <a:lstStyle/>
        <a:p>
          <a:endParaRPr lang="en-US"/>
        </a:p>
      </dgm:t>
    </dgm:pt>
    <dgm:pt modelId="{E4F65E86-EEE5-42FF-B1D2-160F12F1940C}" type="pres">
      <dgm:prSet presAssocID="{82D87A83-6032-441F-862C-E3EF4F71CD63}" presName="parentText" presStyleLbl="node1" presStyleIdx="3" presStyleCnt="4" custLinFactNeighborX="-7407" custLinFactNeighborY="33866">
        <dgm:presLayoutVars>
          <dgm:chMax val="0"/>
          <dgm:bulletEnabled val="1"/>
        </dgm:presLayoutVars>
      </dgm:prSet>
      <dgm:spPr>
        <a:prstGeom prst="rect">
          <a:avLst/>
        </a:prstGeom>
      </dgm:spPr>
      <dgm:t>
        <a:bodyPr/>
        <a:lstStyle/>
        <a:p>
          <a:endParaRPr lang="en-US"/>
        </a:p>
      </dgm:t>
    </dgm:pt>
    <dgm:pt modelId="{41D13BEE-BB87-4AA0-A63B-8C895D762B43}" type="pres">
      <dgm:prSet presAssocID="{82D87A83-6032-441F-862C-E3EF4F71CD63}" presName="negativeSpace" presStyleCnt="0"/>
      <dgm:spPr/>
    </dgm:pt>
    <dgm:pt modelId="{F5C958B7-F75C-4999-890A-518A189B9856}" type="pres">
      <dgm:prSet presAssocID="{82D87A83-6032-441F-862C-E3EF4F71CD63}" presName="childText" presStyleLbl="conFgAcc1" presStyleIdx="3" presStyleCnt="4">
        <dgm:presLayoutVars>
          <dgm:bulletEnabled val="1"/>
        </dgm:presLayoutVars>
      </dgm:prSet>
      <dgm:spPr/>
    </dgm:pt>
  </dgm:ptLst>
  <dgm:cxnLst>
    <dgm:cxn modelId="{2C958EFF-C450-4191-B574-363F1EC07D7C}" type="presOf" srcId="{CAFFA48F-8D71-47B2-9370-2C94AB4A8B3F}" destId="{97FEE6A4-C073-4620-BE15-AE524AA97CF2}" srcOrd="1" destOrd="0" presId="urn:microsoft.com/office/officeart/2005/8/layout/list1"/>
    <dgm:cxn modelId="{41BAD963-EF21-4C57-9AF6-3E7807D12AB4}" type="presOf" srcId="{82D87A83-6032-441F-862C-E3EF4F71CD63}" destId="{06FDA648-FDDA-4813-B349-E2B50B23FDF2}" srcOrd="0" destOrd="0" presId="urn:microsoft.com/office/officeart/2005/8/layout/list1"/>
    <dgm:cxn modelId="{9FF27E2D-915D-46AE-97C1-5E9D0B74D983}" type="presOf" srcId="{4042F9E0-879C-4F50-9E7F-FDF39B7FE3A2}" destId="{90E56F93-03FE-44A2-8869-958561A2B3D4}" srcOrd="1" destOrd="0" presId="urn:microsoft.com/office/officeart/2005/8/layout/list1"/>
    <dgm:cxn modelId="{04BEB3B2-CA63-423B-9EDF-892DA375C986}" type="presOf" srcId="{4042F9E0-879C-4F50-9E7F-FDF39B7FE3A2}" destId="{9E195E6C-144E-4CD7-867F-5C79EAE10152}" srcOrd="0" destOrd="0" presId="urn:microsoft.com/office/officeart/2005/8/layout/list1"/>
    <dgm:cxn modelId="{18EFB00C-1753-4A5E-9120-7AC6E6CD38D8}" srcId="{533A7013-DCBB-4BA6-AACE-6CCF7EB89CAB}" destId="{CAFFA48F-8D71-47B2-9370-2C94AB4A8B3F}" srcOrd="2" destOrd="0" parTransId="{693DE810-3B1C-4E71-A150-767DCD7EDD6B}" sibTransId="{C671A246-137C-495B-AB70-B468B6C593D1}"/>
    <dgm:cxn modelId="{FA826913-18B0-4C4A-A334-8173A734EC97}" type="presOf" srcId="{82D87A83-6032-441F-862C-E3EF4F71CD63}" destId="{E4F65E86-EEE5-42FF-B1D2-160F12F1940C}" srcOrd="1" destOrd="0" presId="urn:microsoft.com/office/officeart/2005/8/layout/list1"/>
    <dgm:cxn modelId="{ABEC42DA-1B94-40F5-BDDE-71E94FE05B05}" type="presOf" srcId="{CAFFA48F-8D71-47B2-9370-2C94AB4A8B3F}" destId="{0991D9F7-45DB-4E8E-AE6D-E2DA0394A94F}" srcOrd="0" destOrd="0" presId="urn:microsoft.com/office/officeart/2005/8/layout/list1"/>
    <dgm:cxn modelId="{A8A86739-763C-4F62-8E7D-1A703BA71BF4}" srcId="{533A7013-DCBB-4BA6-AACE-6CCF7EB89CAB}" destId="{4042F9E0-879C-4F50-9E7F-FDF39B7FE3A2}" srcOrd="1" destOrd="0" parTransId="{484AFF5B-5489-4788-8D9D-09BADA80E476}" sibTransId="{2FEE00A1-0094-4F2C-AC14-A74955150669}"/>
    <dgm:cxn modelId="{E0FC79A2-031F-47DF-A850-2F285DF23282}" type="presOf" srcId="{FAD5E5E1-CC01-4824-BE73-10E66232791A}" destId="{8E7F503B-CFEB-4E67-9862-9EC861CEB468}" srcOrd="0" destOrd="0" presId="urn:microsoft.com/office/officeart/2005/8/layout/list1"/>
    <dgm:cxn modelId="{12CFC7C0-239C-4E1D-9FE9-E9C3E25AC699}" type="presOf" srcId="{FAD5E5E1-CC01-4824-BE73-10E66232791A}" destId="{91D1B597-0422-4118-BA18-76FA639CAA6F}" srcOrd="1" destOrd="0" presId="urn:microsoft.com/office/officeart/2005/8/layout/list1"/>
    <dgm:cxn modelId="{46D88567-90B3-49EA-890E-D3173A4BBB14}" srcId="{533A7013-DCBB-4BA6-AACE-6CCF7EB89CAB}" destId="{82D87A83-6032-441F-862C-E3EF4F71CD63}" srcOrd="3" destOrd="0" parTransId="{9222D520-6B2B-46BB-9EE9-701C853E58EE}" sibTransId="{6BA203E5-4730-4E3F-AFBE-71B81386223B}"/>
    <dgm:cxn modelId="{0EE35457-C118-45C9-AAC0-B39BF5840D31}" srcId="{533A7013-DCBB-4BA6-AACE-6CCF7EB89CAB}" destId="{FAD5E5E1-CC01-4824-BE73-10E66232791A}" srcOrd="0" destOrd="0" parTransId="{B08FF764-0630-4CCC-96FD-8FDA8E3397C9}" sibTransId="{4D0C6ADA-803B-4A62-89BB-11B690B15B8D}"/>
    <dgm:cxn modelId="{C6C70989-A3F0-4401-BCC2-1ECA024E01C3}" type="presOf" srcId="{533A7013-DCBB-4BA6-AACE-6CCF7EB89CAB}" destId="{40B92DFD-D1FC-4411-9C6D-0E60B50CA039}" srcOrd="0" destOrd="0" presId="urn:microsoft.com/office/officeart/2005/8/layout/list1"/>
    <dgm:cxn modelId="{A00A21E1-35CD-4013-AC06-CCE140E64364}" type="presParOf" srcId="{40B92DFD-D1FC-4411-9C6D-0E60B50CA039}" destId="{FD5B6BE0-DE3C-4AD5-88F1-2ABB479F80B9}" srcOrd="0" destOrd="0" presId="urn:microsoft.com/office/officeart/2005/8/layout/list1"/>
    <dgm:cxn modelId="{2897F3ED-6007-4019-97BE-21673D314A26}" type="presParOf" srcId="{FD5B6BE0-DE3C-4AD5-88F1-2ABB479F80B9}" destId="{8E7F503B-CFEB-4E67-9862-9EC861CEB468}" srcOrd="0" destOrd="0" presId="urn:microsoft.com/office/officeart/2005/8/layout/list1"/>
    <dgm:cxn modelId="{17C749F4-11E4-4561-A80F-E712EFE33D83}" type="presParOf" srcId="{FD5B6BE0-DE3C-4AD5-88F1-2ABB479F80B9}" destId="{91D1B597-0422-4118-BA18-76FA639CAA6F}" srcOrd="1" destOrd="0" presId="urn:microsoft.com/office/officeart/2005/8/layout/list1"/>
    <dgm:cxn modelId="{2EA01CBC-6F1F-4E3B-AEAD-F8B0462CEA9E}" type="presParOf" srcId="{40B92DFD-D1FC-4411-9C6D-0E60B50CA039}" destId="{7FD3D013-46A9-4580-90C4-50BE4F8F2FF8}" srcOrd="1" destOrd="0" presId="urn:microsoft.com/office/officeart/2005/8/layout/list1"/>
    <dgm:cxn modelId="{272C545E-E3D5-496E-81CB-0BFE73C5524C}" type="presParOf" srcId="{40B92DFD-D1FC-4411-9C6D-0E60B50CA039}" destId="{9D4DABC6-C735-4B0C-AFA4-BAB302A32FFE}" srcOrd="2" destOrd="0" presId="urn:microsoft.com/office/officeart/2005/8/layout/list1"/>
    <dgm:cxn modelId="{A8251981-CD69-481A-86A0-C61F189DEF90}" type="presParOf" srcId="{40B92DFD-D1FC-4411-9C6D-0E60B50CA039}" destId="{10B8A708-8D7C-4FE9-8C7F-7DF342EAD9CE}" srcOrd="3" destOrd="0" presId="urn:microsoft.com/office/officeart/2005/8/layout/list1"/>
    <dgm:cxn modelId="{6892836D-9683-438C-B4A9-ABBC1CB6E8BC}" type="presParOf" srcId="{40B92DFD-D1FC-4411-9C6D-0E60B50CA039}" destId="{56ACDD21-B747-4113-81F9-C0C96A8D8D47}" srcOrd="4" destOrd="0" presId="urn:microsoft.com/office/officeart/2005/8/layout/list1"/>
    <dgm:cxn modelId="{CD7738D7-8CD8-4D63-AD7B-E7583D1E15D9}" type="presParOf" srcId="{56ACDD21-B747-4113-81F9-C0C96A8D8D47}" destId="{9E195E6C-144E-4CD7-867F-5C79EAE10152}" srcOrd="0" destOrd="0" presId="urn:microsoft.com/office/officeart/2005/8/layout/list1"/>
    <dgm:cxn modelId="{C72E21BF-B603-4535-B156-DFC6D5529AC1}" type="presParOf" srcId="{56ACDD21-B747-4113-81F9-C0C96A8D8D47}" destId="{90E56F93-03FE-44A2-8869-958561A2B3D4}" srcOrd="1" destOrd="0" presId="urn:microsoft.com/office/officeart/2005/8/layout/list1"/>
    <dgm:cxn modelId="{E41BD995-85BF-4598-8461-245B105C8C27}" type="presParOf" srcId="{40B92DFD-D1FC-4411-9C6D-0E60B50CA039}" destId="{0D02A718-8107-4584-871C-5A2FF3B60D3E}" srcOrd="5" destOrd="0" presId="urn:microsoft.com/office/officeart/2005/8/layout/list1"/>
    <dgm:cxn modelId="{6A78041B-B9A1-45EE-BD96-2E1624F97765}" type="presParOf" srcId="{40B92DFD-D1FC-4411-9C6D-0E60B50CA039}" destId="{82980CDE-50E8-4FC4-8CFE-8AC7D89946FE}" srcOrd="6" destOrd="0" presId="urn:microsoft.com/office/officeart/2005/8/layout/list1"/>
    <dgm:cxn modelId="{25729838-237C-4466-A32D-790C8EC5C0B7}" type="presParOf" srcId="{40B92DFD-D1FC-4411-9C6D-0E60B50CA039}" destId="{51D961E8-AAF2-4078-8778-F6F7A486D720}" srcOrd="7" destOrd="0" presId="urn:microsoft.com/office/officeart/2005/8/layout/list1"/>
    <dgm:cxn modelId="{45F2E7B6-E82D-44ED-B895-41BEA4DF915F}" type="presParOf" srcId="{40B92DFD-D1FC-4411-9C6D-0E60B50CA039}" destId="{CA950B3C-3CA7-4AD3-AB7E-49E2B5CA2487}" srcOrd="8" destOrd="0" presId="urn:microsoft.com/office/officeart/2005/8/layout/list1"/>
    <dgm:cxn modelId="{D9F227E8-1E59-4844-BF79-A0B195592526}" type="presParOf" srcId="{CA950B3C-3CA7-4AD3-AB7E-49E2B5CA2487}" destId="{0991D9F7-45DB-4E8E-AE6D-E2DA0394A94F}" srcOrd="0" destOrd="0" presId="urn:microsoft.com/office/officeart/2005/8/layout/list1"/>
    <dgm:cxn modelId="{1DD1E15E-AFE4-4E56-A6C8-A3F2EB2CD96A}" type="presParOf" srcId="{CA950B3C-3CA7-4AD3-AB7E-49E2B5CA2487}" destId="{97FEE6A4-C073-4620-BE15-AE524AA97CF2}" srcOrd="1" destOrd="0" presId="urn:microsoft.com/office/officeart/2005/8/layout/list1"/>
    <dgm:cxn modelId="{030DCB63-3BD1-45E3-BA61-A6D330227FBE}" type="presParOf" srcId="{40B92DFD-D1FC-4411-9C6D-0E60B50CA039}" destId="{6342C3BA-92EC-4769-9A4E-754B350C402C}" srcOrd="9" destOrd="0" presId="urn:microsoft.com/office/officeart/2005/8/layout/list1"/>
    <dgm:cxn modelId="{031BE47B-50E8-42EE-ADB1-03E71CCBE7E8}" type="presParOf" srcId="{40B92DFD-D1FC-4411-9C6D-0E60B50CA039}" destId="{5D7AD386-E991-41BF-B2D7-CEDD23C38B1F}" srcOrd="10" destOrd="0" presId="urn:microsoft.com/office/officeart/2005/8/layout/list1"/>
    <dgm:cxn modelId="{0D78F9DF-AF19-49B2-9D3B-DC16CD364BAB}" type="presParOf" srcId="{40B92DFD-D1FC-4411-9C6D-0E60B50CA039}" destId="{580F30DD-B8DE-4A7C-B596-8635C689226E}" srcOrd="11" destOrd="0" presId="urn:microsoft.com/office/officeart/2005/8/layout/list1"/>
    <dgm:cxn modelId="{F96B6C08-7215-4194-B975-54F4C13E6FA4}" type="presParOf" srcId="{40B92DFD-D1FC-4411-9C6D-0E60B50CA039}" destId="{08B6ABDB-3B0B-4EDB-8B10-9F1D321C563D}" srcOrd="12" destOrd="0" presId="urn:microsoft.com/office/officeart/2005/8/layout/list1"/>
    <dgm:cxn modelId="{496D9155-9A39-4E3F-9AE0-A7D362CB38AA}" type="presParOf" srcId="{08B6ABDB-3B0B-4EDB-8B10-9F1D321C563D}" destId="{06FDA648-FDDA-4813-B349-E2B50B23FDF2}" srcOrd="0" destOrd="0" presId="urn:microsoft.com/office/officeart/2005/8/layout/list1"/>
    <dgm:cxn modelId="{E931E25C-370F-412A-A083-B4C9B652CFF9}" type="presParOf" srcId="{08B6ABDB-3B0B-4EDB-8B10-9F1D321C563D}" destId="{E4F65E86-EEE5-42FF-B1D2-160F12F1940C}" srcOrd="1" destOrd="0" presId="urn:microsoft.com/office/officeart/2005/8/layout/list1"/>
    <dgm:cxn modelId="{6037E143-A857-4725-8003-18E747089A9F}" type="presParOf" srcId="{40B92DFD-D1FC-4411-9C6D-0E60B50CA039}" destId="{41D13BEE-BB87-4AA0-A63B-8C895D762B43}" srcOrd="13" destOrd="0" presId="urn:microsoft.com/office/officeart/2005/8/layout/list1"/>
    <dgm:cxn modelId="{6F8B7912-468D-4311-9BD7-E311BDE68D7C}" type="presParOf" srcId="{40B92DFD-D1FC-4411-9C6D-0E60B50CA039}" destId="{F5C958B7-F75C-4999-890A-518A189B985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8F0F8-FCAF-42EF-99A0-1444BADC6CBE}">
      <dsp:nvSpPr>
        <dsp:cNvPr id="0" name=""/>
        <dsp:cNvSpPr/>
      </dsp:nvSpPr>
      <dsp:spPr>
        <a:xfrm rot="5400000">
          <a:off x="-133208" y="134379"/>
          <a:ext cx="888057" cy="621640"/>
        </a:xfrm>
        <a:prstGeom prst="chevron">
          <a:avLst/>
        </a:prstGeom>
        <a:solidFill>
          <a:schemeClr val="accent6">
            <a:shade val="5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rot="-5400000">
        <a:off x="1" y="311990"/>
        <a:ext cx="621640" cy="266417"/>
      </dsp:txXfrm>
    </dsp:sp>
    <dsp:sp modelId="{AD8F6BD8-9BC9-4C55-90FF-76E55C4D3F74}">
      <dsp:nvSpPr>
        <dsp:cNvPr id="0" name=""/>
        <dsp:cNvSpPr/>
      </dsp:nvSpPr>
      <dsp:spPr>
        <a:xfrm rot="5400000">
          <a:off x="4137001" y="-3514190"/>
          <a:ext cx="577237" cy="7607959"/>
        </a:xfrm>
        <a:prstGeom prst="round2SameRect">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smtClean="0"/>
            <a:t>Damage to public health infrastructure</a:t>
          </a:r>
          <a:endParaRPr lang="en-US" sz="2100" b="1" kern="1200" dirty="0"/>
        </a:p>
      </dsp:txBody>
      <dsp:txXfrm rot="-5400000">
        <a:off x="621640" y="29349"/>
        <a:ext cx="7579781" cy="520881"/>
      </dsp:txXfrm>
    </dsp:sp>
    <dsp:sp modelId="{F9972A87-9A46-4202-BAC2-A8AD15EB7044}">
      <dsp:nvSpPr>
        <dsp:cNvPr id="0" name=""/>
        <dsp:cNvSpPr/>
      </dsp:nvSpPr>
      <dsp:spPr>
        <a:xfrm rot="5400000">
          <a:off x="-133208" y="902379"/>
          <a:ext cx="888057" cy="621640"/>
        </a:xfrm>
        <a:prstGeom prst="chevron">
          <a:avLst/>
        </a:prstGeom>
        <a:solidFill>
          <a:schemeClr val="accent6">
            <a:shade val="50000"/>
            <a:hueOff val="-184678"/>
            <a:satOff val="12312"/>
            <a:lumOff val="16074"/>
            <a:alphaOff val="0"/>
          </a:schemeClr>
        </a:solidFill>
        <a:ln w="25400" cap="flat" cmpd="sng" algn="ctr">
          <a:solidFill>
            <a:schemeClr val="accent6">
              <a:shade val="50000"/>
              <a:hueOff val="-184678"/>
              <a:satOff val="12312"/>
              <a:lumOff val="160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rot="-5400000">
        <a:off x="1" y="1079990"/>
        <a:ext cx="621640" cy="266417"/>
      </dsp:txXfrm>
    </dsp:sp>
    <dsp:sp modelId="{FFDAD1CC-E3C1-49B9-B9F8-9920F7D36F9B}">
      <dsp:nvSpPr>
        <dsp:cNvPr id="0" name=""/>
        <dsp:cNvSpPr/>
      </dsp:nvSpPr>
      <dsp:spPr>
        <a:xfrm rot="5400000">
          <a:off x="4137001" y="-2746190"/>
          <a:ext cx="577237" cy="7607959"/>
        </a:xfrm>
        <a:prstGeom prst="round2SameRect">
          <a:avLst/>
        </a:prstGeom>
        <a:solidFill>
          <a:schemeClr val="lt1">
            <a:alpha val="90000"/>
            <a:hueOff val="0"/>
            <a:satOff val="0"/>
            <a:lumOff val="0"/>
            <a:alphaOff val="0"/>
          </a:schemeClr>
        </a:solidFill>
        <a:ln w="25400" cap="flat" cmpd="sng" algn="ctr">
          <a:solidFill>
            <a:schemeClr val="accent6">
              <a:shade val="50000"/>
              <a:hueOff val="-184678"/>
              <a:satOff val="12312"/>
              <a:lumOff val="160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smtClean="0"/>
            <a:t>Widespread population displacement</a:t>
          </a:r>
          <a:endParaRPr lang="en-US" sz="2100" b="1" kern="1200" dirty="0"/>
        </a:p>
      </dsp:txBody>
      <dsp:txXfrm rot="-5400000">
        <a:off x="621640" y="797349"/>
        <a:ext cx="7579781" cy="520881"/>
      </dsp:txXfrm>
    </dsp:sp>
    <dsp:sp modelId="{F204FBEE-2C98-4636-83A8-E25E26771D08}">
      <dsp:nvSpPr>
        <dsp:cNvPr id="0" name=""/>
        <dsp:cNvSpPr/>
      </dsp:nvSpPr>
      <dsp:spPr>
        <a:xfrm rot="5400000">
          <a:off x="-133208" y="1670379"/>
          <a:ext cx="888057" cy="621640"/>
        </a:xfrm>
        <a:prstGeom prst="chevron">
          <a:avLst/>
        </a:prstGeom>
        <a:solidFill>
          <a:schemeClr val="accent6">
            <a:shade val="50000"/>
            <a:hueOff val="-369356"/>
            <a:satOff val="24624"/>
            <a:lumOff val="32148"/>
            <a:alphaOff val="0"/>
          </a:schemeClr>
        </a:solidFill>
        <a:ln w="25400" cap="flat" cmpd="sng" algn="ctr">
          <a:solidFill>
            <a:schemeClr val="accent6">
              <a:shade val="50000"/>
              <a:hueOff val="-369356"/>
              <a:satOff val="24624"/>
              <a:lumOff val="321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rot="-5400000">
        <a:off x="1" y="1847990"/>
        <a:ext cx="621640" cy="266417"/>
      </dsp:txXfrm>
    </dsp:sp>
    <dsp:sp modelId="{66D27986-53BA-4FA7-9F1D-90EF2F7031E3}">
      <dsp:nvSpPr>
        <dsp:cNvPr id="0" name=""/>
        <dsp:cNvSpPr/>
      </dsp:nvSpPr>
      <dsp:spPr>
        <a:xfrm rot="5400000">
          <a:off x="4137001" y="-1978189"/>
          <a:ext cx="577237" cy="7607959"/>
        </a:xfrm>
        <a:prstGeom prst="round2SameRect">
          <a:avLst/>
        </a:prstGeom>
        <a:solidFill>
          <a:schemeClr val="lt1">
            <a:alpha val="90000"/>
            <a:hueOff val="0"/>
            <a:satOff val="0"/>
            <a:lumOff val="0"/>
            <a:alphaOff val="0"/>
          </a:schemeClr>
        </a:solidFill>
        <a:ln w="25400" cap="flat" cmpd="sng" algn="ctr">
          <a:solidFill>
            <a:schemeClr val="accent6">
              <a:shade val="50000"/>
              <a:hueOff val="-369356"/>
              <a:satOff val="24624"/>
              <a:lumOff val="3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smtClean="0"/>
            <a:t>Health service disruption</a:t>
          </a:r>
          <a:endParaRPr lang="en-US" sz="2100" b="1" kern="1200" dirty="0"/>
        </a:p>
      </dsp:txBody>
      <dsp:txXfrm rot="-5400000">
        <a:off x="621640" y="1565350"/>
        <a:ext cx="7579781" cy="520881"/>
      </dsp:txXfrm>
    </dsp:sp>
    <dsp:sp modelId="{BF91B219-32BF-4EC5-B364-7F8A0865E988}">
      <dsp:nvSpPr>
        <dsp:cNvPr id="0" name=""/>
        <dsp:cNvSpPr/>
      </dsp:nvSpPr>
      <dsp:spPr>
        <a:xfrm rot="5400000">
          <a:off x="-133208" y="2438380"/>
          <a:ext cx="888057" cy="621640"/>
        </a:xfrm>
        <a:prstGeom prst="chevron">
          <a:avLst/>
        </a:prstGeom>
        <a:solidFill>
          <a:schemeClr val="accent6">
            <a:shade val="50000"/>
            <a:hueOff val="-369356"/>
            <a:satOff val="24624"/>
            <a:lumOff val="32148"/>
            <a:alphaOff val="0"/>
          </a:schemeClr>
        </a:solidFill>
        <a:ln w="25400" cap="flat" cmpd="sng" algn="ctr">
          <a:solidFill>
            <a:schemeClr val="accent6">
              <a:shade val="50000"/>
              <a:hueOff val="-369356"/>
              <a:satOff val="24624"/>
              <a:lumOff val="321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rot="-5400000">
        <a:off x="1" y="2615991"/>
        <a:ext cx="621640" cy="266417"/>
      </dsp:txXfrm>
    </dsp:sp>
    <dsp:sp modelId="{CFEC6FD2-7EAC-4BAC-BB44-01D32247C10B}">
      <dsp:nvSpPr>
        <dsp:cNvPr id="0" name=""/>
        <dsp:cNvSpPr/>
      </dsp:nvSpPr>
      <dsp:spPr>
        <a:xfrm rot="5400000">
          <a:off x="4137001" y="-1210189"/>
          <a:ext cx="577237" cy="7607959"/>
        </a:xfrm>
        <a:prstGeom prst="round2SameRect">
          <a:avLst/>
        </a:prstGeom>
        <a:solidFill>
          <a:schemeClr val="lt1">
            <a:alpha val="90000"/>
            <a:hueOff val="0"/>
            <a:satOff val="0"/>
            <a:lumOff val="0"/>
            <a:alphaOff val="0"/>
          </a:schemeClr>
        </a:solidFill>
        <a:ln w="25400" cap="flat" cmpd="sng" algn="ctr">
          <a:solidFill>
            <a:schemeClr val="accent6">
              <a:shade val="50000"/>
              <a:hueOff val="-369356"/>
              <a:satOff val="24624"/>
              <a:lumOff val="3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smtClean="0"/>
            <a:t>Population resource disruption</a:t>
          </a:r>
          <a:endParaRPr lang="en-US" sz="2100" b="1" kern="1200" dirty="0"/>
        </a:p>
      </dsp:txBody>
      <dsp:txXfrm rot="-5400000">
        <a:off x="621640" y="2333350"/>
        <a:ext cx="7579781" cy="520881"/>
      </dsp:txXfrm>
    </dsp:sp>
    <dsp:sp modelId="{1F092ED1-4DAC-41E6-BBED-FB6BED4B9D7F}">
      <dsp:nvSpPr>
        <dsp:cNvPr id="0" name=""/>
        <dsp:cNvSpPr/>
      </dsp:nvSpPr>
      <dsp:spPr>
        <a:xfrm rot="5400000">
          <a:off x="-133208" y="3206380"/>
          <a:ext cx="888057" cy="621640"/>
        </a:xfrm>
        <a:prstGeom prst="chevron">
          <a:avLst/>
        </a:prstGeom>
        <a:solidFill>
          <a:schemeClr val="accent6">
            <a:shade val="50000"/>
            <a:hueOff val="-184678"/>
            <a:satOff val="12312"/>
            <a:lumOff val="16074"/>
            <a:alphaOff val="0"/>
          </a:schemeClr>
        </a:solidFill>
        <a:ln w="25400" cap="flat" cmpd="sng" algn="ctr">
          <a:solidFill>
            <a:schemeClr val="accent6">
              <a:shade val="50000"/>
              <a:hueOff val="-184678"/>
              <a:satOff val="12312"/>
              <a:lumOff val="160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rot="-5400000">
        <a:off x="1" y="3383991"/>
        <a:ext cx="621640" cy="266417"/>
      </dsp:txXfrm>
    </dsp:sp>
    <dsp:sp modelId="{4123E987-BABF-4E66-BC5E-6477D807ED92}">
      <dsp:nvSpPr>
        <dsp:cNvPr id="0" name=""/>
        <dsp:cNvSpPr/>
      </dsp:nvSpPr>
      <dsp:spPr>
        <a:xfrm rot="5400000">
          <a:off x="4137001" y="-442189"/>
          <a:ext cx="577237" cy="7607959"/>
        </a:xfrm>
        <a:prstGeom prst="round2SameRect">
          <a:avLst/>
        </a:prstGeom>
        <a:solidFill>
          <a:schemeClr val="lt1">
            <a:alpha val="90000"/>
            <a:hueOff val="0"/>
            <a:satOff val="0"/>
            <a:lumOff val="0"/>
            <a:alphaOff val="0"/>
          </a:schemeClr>
        </a:solidFill>
        <a:ln w="25400" cap="flat" cmpd="sng" algn="ctr">
          <a:solidFill>
            <a:schemeClr val="accent6">
              <a:shade val="50000"/>
              <a:hueOff val="-184678"/>
              <a:satOff val="12312"/>
              <a:lumOff val="160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smtClean="0"/>
            <a:t>Critical: Integration of public health and emergency care system </a:t>
          </a:r>
          <a:endParaRPr lang="en-US" sz="2100" b="1" kern="1200" dirty="0"/>
        </a:p>
      </dsp:txBody>
      <dsp:txXfrm rot="-5400000">
        <a:off x="621640" y="3101350"/>
        <a:ext cx="7579781" cy="520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DABC6-C735-4B0C-AFA4-BAB302A32FFE}">
      <dsp:nvSpPr>
        <dsp:cNvPr id="0" name=""/>
        <dsp:cNvSpPr/>
      </dsp:nvSpPr>
      <dsp:spPr>
        <a:xfrm>
          <a:off x="0" y="366539"/>
          <a:ext cx="8229600" cy="529200"/>
        </a:xfrm>
        <a:prstGeom prst="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D1B597-0422-4118-BA18-76FA639CAA6F}">
      <dsp:nvSpPr>
        <dsp:cNvPr id="0" name=""/>
        <dsp:cNvSpPr/>
      </dsp:nvSpPr>
      <dsp:spPr>
        <a:xfrm>
          <a:off x="457199" y="304801"/>
          <a:ext cx="5760720" cy="619920"/>
        </a:xfrm>
        <a:prstGeom prst="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Determine nature and scale of disaster</a:t>
          </a:r>
          <a:endParaRPr lang="en-US" sz="2100" kern="1200" dirty="0">
            <a:solidFill>
              <a:schemeClr val="tx1"/>
            </a:solidFill>
          </a:endParaRPr>
        </a:p>
      </dsp:txBody>
      <dsp:txXfrm>
        <a:off x="457199" y="304801"/>
        <a:ext cx="5760720" cy="619920"/>
      </dsp:txXfrm>
    </dsp:sp>
    <dsp:sp modelId="{82980CDE-50E8-4FC4-8CFE-8AC7D89946FE}">
      <dsp:nvSpPr>
        <dsp:cNvPr id="0" name=""/>
        <dsp:cNvSpPr/>
      </dsp:nvSpPr>
      <dsp:spPr>
        <a:xfrm>
          <a:off x="0" y="1319099"/>
          <a:ext cx="8229600" cy="529200"/>
        </a:xfrm>
        <a:prstGeom prst="rect">
          <a:avLst/>
        </a:prstGeom>
        <a:solidFill>
          <a:schemeClr val="lt1">
            <a:alpha val="90000"/>
            <a:hueOff val="0"/>
            <a:satOff val="0"/>
            <a:lumOff val="0"/>
            <a:alphaOff val="0"/>
          </a:schemeClr>
        </a:solidFill>
        <a:ln w="25400" cap="flat" cmpd="sng" algn="ctr">
          <a:solidFill>
            <a:schemeClr val="accent6">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90E56F93-03FE-44A2-8869-958561A2B3D4}">
      <dsp:nvSpPr>
        <dsp:cNvPr id="0" name=""/>
        <dsp:cNvSpPr/>
      </dsp:nvSpPr>
      <dsp:spPr>
        <a:xfrm>
          <a:off x="381001" y="1295399"/>
          <a:ext cx="5760720" cy="619920"/>
        </a:xfrm>
        <a:prstGeom prst="rect">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Extent of population’s immediate needs </a:t>
          </a:r>
          <a:endParaRPr lang="en-US" sz="2100" kern="1200" dirty="0">
            <a:solidFill>
              <a:schemeClr val="tx1"/>
            </a:solidFill>
          </a:endParaRPr>
        </a:p>
      </dsp:txBody>
      <dsp:txXfrm>
        <a:off x="381001" y="1295399"/>
        <a:ext cx="5760720" cy="619920"/>
      </dsp:txXfrm>
    </dsp:sp>
    <dsp:sp modelId="{5D7AD386-E991-41BF-B2D7-CEDD23C38B1F}">
      <dsp:nvSpPr>
        <dsp:cNvPr id="0" name=""/>
        <dsp:cNvSpPr/>
      </dsp:nvSpPr>
      <dsp:spPr>
        <a:xfrm>
          <a:off x="0" y="2271659"/>
          <a:ext cx="8229600" cy="529200"/>
        </a:xfrm>
        <a:prstGeom prst="rect">
          <a:avLst/>
        </a:prstGeom>
        <a:solidFill>
          <a:schemeClr val="lt1">
            <a:alpha val="90000"/>
            <a:hueOff val="0"/>
            <a:satOff val="0"/>
            <a:lumOff val="0"/>
            <a:alphaOff val="0"/>
          </a:schemeClr>
        </a:solidFill>
        <a:ln w="25400" cap="flat" cmpd="sng" algn="ctr">
          <a:solidFill>
            <a:schemeClr val="accent6">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97FEE6A4-C073-4620-BE15-AE524AA97CF2}">
      <dsp:nvSpPr>
        <dsp:cNvPr id="0" name=""/>
        <dsp:cNvSpPr/>
      </dsp:nvSpPr>
      <dsp:spPr>
        <a:xfrm>
          <a:off x="457199" y="2209797"/>
          <a:ext cx="5760720" cy="619920"/>
        </a:xfrm>
        <a:prstGeom prst="rect">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Stability of health care infrastructure </a:t>
          </a:r>
          <a:endParaRPr lang="en-US" sz="2100" kern="1200" dirty="0">
            <a:solidFill>
              <a:schemeClr val="tx1"/>
            </a:solidFill>
          </a:endParaRPr>
        </a:p>
      </dsp:txBody>
      <dsp:txXfrm>
        <a:off x="457199" y="2209797"/>
        <a:ext cx="5760720" cy="619920"/>
      </dsp:txXfrm>
    </dsp:sp>
    <dsp:sp modelId="{F5C958B7-F75C-4999-890A-518A189B9856}">
      <dsp:nvSpPr>
        <dsp:cNvPr id="0" name=""/>
        <dsp:cNvSpPr/>
      </dsp:nvSpPr>
      <dsp:spPr>
        <a:xfrm>
          <a:off x="0" y="3224219"/>
          <a:ext cx="8229600" cy="529200"/>
        </a:xfrm>
        <a:prstGeom prst="rect">
          <a:avLst/>
        </a:prstGeom>
        <a:solidFill>
          <a:schemeClr val="lt1">
            <a:alpha val="90000"/>
            <a:hueOff val="0"/>
            <a:satOff val="0"/>
            <a:lumOff val="0"/>
            <a:alphaOff val="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E4F65E86-EEE5-42FF-B1D2-160F12F1940C}">
      <dsp:nvSpPr>
        <dsp:cNvPr id="0" name=""/>
        <dsp:cNvSpPr/>
      </dsp:nvSpPr>
      <dsp:spPr>
        <a:xfrm>
          <a:off x="381001" y="3124201"/>
          <a:ext cx="5760720" cy="619920"/>
        </a:xfrm>
        <a:prstGeom prst="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Impact on essential human services</a:t>
          </a:r>
          <a:endParaRPr lang="en-US" sz="2100" kern="1200" dirty="0">
            <a:solidFill>
              <a:schemeClr val="tx1"/>
            </a:solidFill>
          </a:endParaRPr>
        </a:p>
      </dsp:txBody>
      <dsp:txXfrm>
        <a:off x="381001" y="3124201"/>
        <a:ext cx="5760720" cy="6199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292E7-C8DB-493D-84CF-217EBB3EE147}" type="datetimeFigureOut">
              <a:rPr lang="en-US" smtClean="0"/>
              <a:pPr/>
              <a:t>4/5/2017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1E88FB-9745-4AE8-821F-57FB6821A3E9}" type="slidenum">
              <a:rPr lang="en-US" smtClean="0"/>
              <a:pPr/>
              <a:t>‹#›</a:t>
            </a:fld>
            <a:endParaRPr lang="en-US"/>
          </a:p>
        </p:txBody>
      </p:sp>
    </p:spTree>
    <p:extLst>
      <p:ext uri="{BB962C8B-B14F-4D97-AF65-F5344CB8AC3E}">
        <p14:creationId xmlns:p14="http://schemas.microsoft.com/office/powerpoint/2010/main" val="198456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1200"/>
              </a:spcBef>
              <a:buFontTx/>
              <a:buNone/>
            </a:pPr>
            <a:r>
              <a:rPr lang="en-US" sz="1200" dirty="0" smtClean="0">
                <a:cs typeface="Helvetica" pitchFamily="34" charset="0"/>
              </a:rPr>
              <a:t>Discuss emergency public health response actions that can be implemented in a disaster.</a:t>
            </a:r>
          </a:p>
          <a:p>
            <a:pPr eaLnBrk="1" hangingPunct="1">
              <a:spcBef>
                <a:spcPts val="1200"/>
              </a:spcBef>
              <a:buFontTx/>
              <a:buNone/>
            </a:pPr>
            <a:endParaRPr lang="en-US" sz="1200" dirty="0" smtClean="0">
              <a:cs typeface="Helvetica" pitchFamily="34" charset="0"/>
            </a:endParaRPr>
          </a:p>
          <a:p>
            <a:pPr eaLnBrk="1" hangingPunct="1">
              <a:spcBef>
                <a:spcPts val="1200"/>
              </a:spcBef>
              <a:buFontTx/>
              <a:buNone/>
            </a:pPr>
            <a:r>
              <a:rPr lang="en-US" sz="1200" dirty="0" smtClean="0">
                <a:cs typeface="Helvetica" pitchFamily="34" charset="0"/>
              </a:rPr>
              <a:t>Explain the rationale for a function- and access-based definition to address all individuals who may be more vulnerable to adverse health effects in a disaster or public health emergency.</a:t>
            </a:r>
          </a:p>
          <a:p>
            <a:pPr eaLnBrk="1" hangingPunct="1">
              <a:spcBef>
                <a:spcPts val="1200"/>
              </a:spcBef>
              <a:buFontTx/>
              <a:buNone/>
            </a:pPr>
            <a:endParaRPr lang="en-US" sz="1200" dirty="0" smtClean="0">
              <a:cs typeface="Helvetica" pitchFamily="34" charset="0"/>
            </a:endParaRPr>
          </a:p>
          <a:p>
            <a:pPr eaLnBrk="1" hangingPunct="1">
              <a:spcBef>
                <a:spcPts val="1200"/>
              </a:spcBef>
              <a:buFontTx/>
              <a:buNone/>
            </a:pPr>
            <a:r>
              <a:rPr lang="en-US" sz="1200" dirty="0" smtClean="0">
                <a:cs typeface="Helvetica" pitchFamily="34" charset="0"/>
              </a:rPr>
              <a:t>Describe pediatric vulnerabilities and challenges that need to be addressed in all-hazards disaster preparedness and response planning.</a:t>
            </a:r>
          </a:p>
          <a:p>
            <a:endParaRPr lang="en-US" dirty="0"/>
          </a:p>
        </p:txBody>
      </p:sp>
      <p:sp>
        <p:nvSpPr>
          <p:cNvPr id="4" name="Slide Number Placeholder 3"/>
          <p:cNvSpPr>
            <a:spLocks noGrp="1"/>
          </p:cNvSpPr>
          <p:nvPr>
            <p:ph type="sldNum" sz="quarter" idx="10"/>
          </p:nvPr>
        </p:nvSpPr>
        <p:spPr/>
        <p:txBody>
          <a:bodyPr/>
          <a:lstStyle/>
          <a:p>
            <a:pPr>
              <a:defRPr/>
            </a:pPr>
            <a:fld id="{03CB1F3C-D723-4042-90C3-D2C72723F9F6}"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It is important to complete a rapid needs assessment to determine the nature and scale of the disaster.  Identifying the extent of the population’s immediate needs as well as the status of the health care infrastructure are vital.  This will greatly assist in determining the impact on essential human services. </a:t>
            </a:r>
            <a:endParaRPr lang="en-US" dirty="0" smtClean="0"/>
          </a:p>
          <a:p>
            <a:pPr eaLnBrk="1" hangingPunct="1">
              <a:spcBef>
                <a:spcPct val="0"/>
              </a:spcBef>
            </a:pPr>
            <a:endParaRPr lang="en-US" dirty="0"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0602FC-2369-4F0A-9DAF-30B1A168C4B7}" type="slidenum">
              <a:rPr lang="en-US">
                <a:cs typeface="Arial" charset="0"/>
              </a:rPr>
              <a:pPr fontAlgn="base">
                <a:spcBef>
                  <a:spcPct val="0"/>
                </a:spcBef>
                <a:spcAft>
                  <a:spcPct val="0"/>
                </a:spcAft>
                <a:defRPr/>
              </a:pPr>
              <a:t>12</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In a major disaster or public health emergency, states have authority to exert reasonable control over citizens to directly secure and promote the welfare of the state and its people. </a:t>
            </a:r>
          </a:p>
          <a:p>
            <a:pPr marL="0" lvl="1" eaLnBrk="1" hangingPunct="1">
              <a:spcBef>
                <a:spcPct val="0"/>
              </a:spcBef>
            </a:pPr>
            <a:endParaRPr lang="en-US" dirty="0" smtClean="0"/>
          </a:p>
          <a:p>
            <a:pPr marL="0" lvl="1" eaLnBrk="1" hangingPunct="1">
              <a:spcBef>
                <a:spcPct val="0"/>
              </a:spcBef>
            </a:pPr>
            <a:r>
              <a:rPr lang="en-US" dirty="0" smtClean="0"/>
              <a:t>They must balance individual rights and freedoms with the common welfare. </a:t>
            </a:r>
          </a:p>
          <a:p>
            <a:pPr marL="0" lvl="1" eaLnBrk="1" hangingPunct="1">
              <a:spcBef>
                <a:spcPct val="0"/>
              </a:spcBef>
            </a:pPr>
            <a:endParaRPr lang="en-US" dirty="0" smtClean="0"/>
          </a:p>
          <a:p>
            <a:pPr marL="0" lvl="1" eaLnBrk="1" hangingPunct="1">
              <a:spcBef>
                <a:spcPct val="0"/>
              </a:spcBef>
            </a:pPr>
            <a:r>
              <a:rPr lang="en-US" dirty="0" smtClean="0"/>
              <a:t>Classically, there were two major ways that public health may exert power over individual freedom: quarantine and isolation. The goal of these is to decrease exposure and spread of contagious diseases.</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889E38-22FD-406A-BB5A-1139379B0034}" type="slidenum">
              <a:rPr lang="en-US">
                <a:cs typeface="Arial" charset="0"/>
              </a:rPr>
              <a:pPr fontAlgn="base">
                <a:spcBef>
                  <a:spcPct val="0"/>
                </a:spcBef>
                <a:spcAft>
                  <a:spcPct val="0"/>
                </a:spcAft>
                <a:defRPr/>
              </a:pPr>
              <a:t>13</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With disasters involving infectious disease outbreaks or other public health emergencies, public health agencies that usually oversee ESF-8 may actually take an overall leadership role in the incident command structure:</a:t>
            </a:r>
          </a:p>
          <a:p>
            <a:pPr eaLnBrk="1" hangingPunct="1">
              <a:spcBef>
                <a:spcPct val="0"/>
              </a:spcBef>
            </a:pPr>
            <a:endParaRPr lang="en-US" dirty="0" smtClean="0"/>
          </a:p>
          <a:p>
            <a:pPr eaLnBrk="1" hangingPunct="1">
              <a:spcBef>
                <a:spcPct val="0"/>
              </a:spcBef>
              <a:buFont typeface="Arial" pitchFamily="34" charset="0"/>
              <a:buChar char="•"/>
            </a:pPr>
            <a:r>
              <a:rPr lang="en-US" dirty="0" smtClean="0"/>
              <a:t> ESF-8 – Public Health and Medical Services: Public health; medical, mental health services; and mass fatality management </a:t>
            </a:r>
          </a:p>
          <a:p>
            <a:pPr eaLnBrk="1" hangingPunct="1">
              <a:spcBef>
                <a:spcPct val="0"/>
              </a:spcBef>
              <a:buFont typeface="Arial" pitchFamily="34" charset="0"/>
              <a:buChar char="•"/>
            </a:pPr>
            <a:r>
              <a:rPr lang="en-US" dirty="0" smtClean="0"/>
              <a:t> ESF-6 – Mass Care, Emergency Assistance, Housing, and Human Services: Mass care; emergency assistance; disaster housing, and human services </a:t>
            </a:r>
          </a:p>
          <a:p>
            <a:pPr eaLnBrk="1" hangingPunct="1">
              <a:spcBef>
                <a:spcPct val="0"/>
              </a:spcBef>
            </a:pP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8A2B4-B72B-4DEE-9600-840CBA10C013}" type="slidenum">
              <a:rPr lang="en-US">
                <a:cs typeface="Arial" charset="0"/>
              </a:rPr>
              <a:pPr fontAlgn="base">
                <a:spcBef>
                  <a:spcPct val="0"/>
                </a:spcBef>
                <a:spcAft>
                  <a:spcPct val="0"/>
                </a:spcAft>
                <a:defRPr/>
              </a:pPr>
              <a:t>14</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2.6.10 Public health plays a supporting role in the provision of services to the affected masses. The primary agency that helps coordinate mass care and sheltering in the United States is the American Red Cross.</a:t>
            </a:r>
          </a:p>
          <a:p>
            <a:pPr eaLnBrk="1" hangingPunct="1">
              <a:spcBef>
                <a:spcPct val="0"/>
              </a:spcBef>
            </a:pPr>
            <a:endParaRPr lang="en-US" dirty="0" smtClean="0"/>
          </a:p>
          <a:p>
            <a:pPr eaLnBrk="1" hangingPunct="1">
              <a:spcBef>
                <a:spcPct val="0"/>
              </a:spcBef>
            </a:pPr>
            <a:r>
              <a:rPr lang="en-US" dirty="0" smtClean="0"/>
              <a:t>However, public health may play several roles in this area, such as disease surveillance and core public health functions. This involves providing sheltering of displaced persons, distribution of clean water and food, provision of emergency first aid, and distribution of emergency relief items. In addition, they may be involved in assessing the needs of those with functional and access needs, vulnerable patients, and those with chronic medical conditions, and in many cases providing the services needed.   </a:t>
            </a:r>
          </a:p>
          <a:p>
            <a:pPr eaLnBrk="1" hangingPunct="1">
              <a:spcBef>
                <a:spcPct val="0"/>
              </a:spcBef>
            </a:pPr>
            <a:endParaRPr lang="en-US" dirty="0" smtClean="0"/>
          </a:p>
          <a:p>
            <a:pPr eaLnBrk="1" hangingPunct="1">
              <a:spcBef>
                <a:spcPct val="0"/>
              </a:spcBef>
            </a:pPr>
            <a:r>
              <a:rPr lang="en-US" dirty="0" smtClean="0"/>
              <a:t>IMAGE -- East Hartford, CT, November 3, 2011: Providing drinking water and ready-to-eat meals to residents recovering from the effects of a severe October storm that dumped snow in many parts of the state, downing trees and utility lines. FEMA is providing emergency protective measures including direct federal assistance. Norman Lenburg/FEMA.</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2C2B67-030B-4CDF-813C-0873A352CCB9}" type="slidenum">
              <a:rPr lang="en-US">
                <a:cs typeface="Arial" charset="0"/>
              </a:rPr>
              <a:pPr fontAlgn="base">
                <a:spcBef>
                  <a:spcPct val="0"/>
                </a:spcBef>
                <a:spcAft>
                  <a:spcPct val="0"/>
                </a:spcAft>
                <a:defRPr/>
              </a:pPr>
              <a:t>15</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Sheltering is an essential element of disaster response and recovery, a role largely assumed by public health agencies. Shelters are not without their own pitfalls, however. </a:t>
            </a:r>
          </a:p>
          <a:p>
            <a:pPr eaLnBrk="1" hangingPunct="1">
              <a:spcBef>
                <a:spcPct val="0"/>
              </a:spcBef>
            </a:pPr>
            <a:endParaRPr lang="en-US" dirty="0" smtClean="0"/>
          </a:p>
          <a:p>
            <a:pPr eaLnBrk="1" hangingPunct="1">
              <a:spcBef>
                <a:spcPct val="0"/>
              </a:spcBef>
            </a:pPr>
            <a:r>
              <a:rPr lang="en-US" dirty="0" smtClean="0"/>
              <a:t>The combination of crowding, limited resources, and a high-stress environment leads to many problems in shelters, most notably outbreaks of diseases (especially GI and respiratory illnesses), interpersonal violence, and worsening of chronic and mental illnesses.</a:t>
            </a:r>
          </a:p>
          <a:p>
            <a:pPr eaLnBrk="1" hangingPunct="1">
              <a:spcBef>
                <a:spcPct val="0"/>
              </a:spcBef>
            </a:pPr>
            <a:endParaRPr lang="en-US" dirty="0" smtClean="0"/>
          </a:p>
          <a:p>
            <a:pPr eaLnBrk="1" hangingPunct="1">
              <a:spcBef>
                <a:spcPct val="0"/>
              </a:spcBef>
            </a:pPr>
            <a:r>
              <a:rPr lang="en-US" dirty="0" smtClean="0"/>
              <a:t>IMAGE -- Houston, TX, September 5, 2005: Thomas John and baby brothers are among the 18,000 Hurricane Katrina survivors housed in the Red Cross shelter at the Astrodome and Reliant center after evacuating New Orleans. FEMA photo/Andrea Booher.</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1F8395-3284-41A3-892F-4AF961EEE010}" type="slidenum">
              <a:rPr lang="en-US">
                <a:cs typeface="Arial" charset="0"/>
              </a:rPr>
              <a:pPr fontAlgn="base">
                <a:spcBef>
                  <a:spcPct val="0"/>
                </a:spcBef>
                <a:spcAft>
                  <a:spcPct val="0"/>
                </a:spcAft>
                <a:defRPr/>
              </a:pPr>
              <a:t>16</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Assist emergency managers and shelter planners in understanding the requirements related to sheltering children and adults with functional support needs in general-population shelters.</a:t>
            </a:r>
          </a:p>
          <a:p>
            <a:pPr eaLnBrk="1" hangingPunct="1">
              <a:spcBef>
                <a:spcPct val="0"/>
              </a:spcBef>
            </a:pPr>
            <a:endParaRPr lang="en-US" dirty="0" smtClean="0"/>
          </a:p>
          <a:p>
            <a:pPr eaLnBrk="1" hangingPunct="1">
              <a:spcBef>
                <a:spcPct val="0"/>
              </a:spcBef>
            </a:pPr>
            <a:r>
              <a:rPr lang="en-US" dirty="0" smtClean="0"/>
              <a:t>IMAGE -- FEMA.</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A41791-EE0C-4F02-A525-29FC8715B9FD}" type="slidenum">
              <a:rPr lang="en-US">
                <a:cs typeface="Arial" charset="0"/>
              </a:rPr>
              <a:pPr fontAlgn="base">
                <a:spcBef>
                  <a:spcPct val="0"/>
                </a:spcBef>
                <a:spcAft>
                  <a:spcPct val="0"/>
                </a:spcAft>
                <a:defRPr/>
              </a:pPr>
              <a:t>17</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US" sz="1100" dirty="0" smtClean="0"/>
          </a:p>
          <a:p>
            <a:pPr eaLnBrk="1" hangingPunct="1">
              <a:lnSpc>
                <a:spcPct val="90000"/>
              </a:lnSpc>
              <a:spcBef>
                <a:spcPct val="0"/>
              </a:spcBef>
              <a:buFontTx/>
              <a:buChar char="•"/>
            </a:pPr>
            <a:r>
              <a:rPr lang="en-US" sz="1100" i="1" dirty="0" smtClean="0"/>
              <a:t> </a:t>
            </a:r>
            <a:r>
              <a:rPr lang="en-US" sz="1100" i="0" dirty="0" smtClean="0"/>
              <a:t>Lodging and shelter: Sleeping and bathing facilities with adequate privacy are needed. Women should feel comfortable bathing, breastfeeding, and caring for their families.</a:t>
            </a:r>
          </a:p>
          <a:p>
            <a:pPr eaLnBrk="1" hangingPunct="1">
              <a:lnSpc>
                <a:spcPct val="90000"/>
              </a:lnSpc>
              <a:spcBef>
                <a:spcPct val="0"/>
              </a:spcBef>
              <a:buFontTx/>
              <a:buChar char="•"/>
            </a:pPr>
            <a:r>
              <a:rPr lang="en-US" sz="1100" i="0" dirty="0" smtClean="0"/>
              <a:t> Pharmaceuticals: people will need access to medications that may have been lost in the disaster</a:t>
            </a:r>
            <a:r>
              <a:rPr lang="en-US" sz="1100" i="0" baseline="0" dirty="0" smtClean="0"/>
              <a:t> including</a:t>
            </a:r>
            <a:r>
              <a:rPr lang="en-US" sz="1100" i="0" dirty="0" smtClean="0"/>
              <a:t> birth control pills/supplies</a:t>
            </a:r>
          </a:p>
          <a:p>
            <a:pPr eaLnBrk="1" hangingPunct="1">
              <a:lnSpc>
                <a:spcPct val="90000"/>
              </a:lnSpc>
              <a:spcBef>
                <a:spcPct val="0"/>
              </a:spcBef>
              <a:buFontTx/>
              <a:buChar char="•"/>
            </a:pPr>
            <a:r>
              <a:rPr lang="en-US" sz="1100" i="0" dirty="0" smtClean="0"/>
              <a:t> Sanitation: adequate</a:t>
            </a:r>
            <a:r>
              <a:rPr lang="en-US" sz="1100" i="0" baseline="0" dirty="0" smtClean="0"/>
              <a:t> sanitation is critical to good health</a:t>
            </a:r>
            <a:endParaRPr lang="en-US" sz="1100" i="0" dirty="0" smtClean="0"/>
          </a:p>
          <a:p>
            <a:pPr eaLnBrk="1" hangingPunct="1">
              <a:lnSpc>
                <a:spcPct val="90000"/>
              </a:lnSpc>
              <a:spcBef>
                <a:spcPct val="0"/>
              </a:spcBef>
              <a:buFontTx/>
              <a:buChar char="•"/>
            </a:pPr>
            <a:r>
              <a:rPr lang="en-US" sz="1100" i="0" dirty="0" smtClean="0"/>
              <a:t> Hygiene supplies: Disasters do not stop menstrual cycles. Appropriate supplies must be available.</a:t>
            </a:r>
          </a:p>
          <a:p>
            <a:pPr eaLnBrk="1" hangingPunct="1">
              <a:lnSpc>
                <a:spcPct val="90000"/>
              </a:lnSpc>
              <a:spcBef>
                <a:spcPct val="0"/>
              </a:spcBef>
              <a:buFontTx/>
              <a:buChar char="•"/>
            </a:pPr>
            <a:r>
              <a:rPr lang="en-US" sz="1100" i="0" dirty="0" smtClean="0"/>
              <a:t> Pregnancy management: Pregnant women have many special needs, from obstetric care to special diets and medications. They may experience increased levels of stress due to concern over their unborn child. Safety and security: </a:t>
            </a:r>
            <a:r>
              <a:rPr lang="en-US" sz="1100" dirty="0" smtClean="0"/>
              <a:t>increased risk of physical and mental abuse, as well as sexual assault. </a:t>
            </a:r>
          </a:p>
          <a:p>
            <a:pPr eaLnBrk="1" hangingPunct="1">
              <a:lnSpc>
                <a:spcPct val="90000"/>
              </a:lnSpc>
              <a:spcBef>
                <a:spcPct val="0"/>
              </a:spcBef>
            </a:pPr>
            <a:endParaRPr lang="en-US" sz="1100" dirty="0" smtClean="0"/>
          </a:p>
          <a:p>
            <a:pPr eaLnBrk="1" hangingPunct="1">
              <a:lnSpc>
                <a:spcPct val="90000"/>
              </a:lnSpc>
              <a:spcBef>
                <a:spcPct val="0"/>
              </a:spcBef>
            </a:pPr>
            <a:r>
              <a:rPr lang="en-US" sz="1100" dirty="0" smtClean="0"/>
              <a:t>IMAGE -- Houston, TX, September 2, 2005: Hurricane Katrina survivors sheltered in the Red Cross shelter at the Astrodome reflect on their losses. Andrea Booher/FEMA.</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F9966C-F69F-4AFF-9915-8C10A4B60ABE}" type="slidenum">
              <a:rPr lang="en-US">
                <a:cs typeface="Arial" charset="0"/>
              </a:rPr>
              <a:pPr fontAlgn="base">
                <a:spcBef>
                  <a:spcPct val="0"/>
                </a:spcBef>
                <a:spcAft>
                  <a:spcPct val="0"/>
                </a:spcAft>
                <a:defRPr/>
              </a:pPr>
              <a:t>18</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Now we will transition from public health to population health. An important concept to remember is that disasters do not affect all people equally. There are certain groups of people that are more vulnerable to the effects of a disaster. The major groups are infants and children, the elderly, women, those with chronic diseases (including mental health issues), and people with functional or access needs.</a:t>
            </a:r>
          </a:p>
          <a:p>
            <a:pPr eaLnBrk="1" hangingPunct="1">
              <a:spcBef>
                <a:spcPct val="0"/>
              </a:spcBef>
            </a:pPr>
            <a:endParaRPr lang="en-US" dirty="0" smtClean="0"/>
          </a:p>
          <a:p>
            <a:pPr eaLnBrk="1" hangingPunct="1">
              <a:spcBef>
                <a:spcPct val="0"/>
              </a:spcBef>
            </a:pPr>
            <a:r>
              <a:rPr lang="en-US" dirty="0" smtClean="0"/>
              <a:t>It is essential to plan for the needs of these populations, as they each have different needs when it comes to post-disaster medical care, support services, and sheltering. </a:t>
            </a:r>
          </a:p>
          <a:p>
            <a:pPr eaLnBrk="1" hangingPunct="1">
              <a:spcBef>
                <a:spcPct val="0"/>
              </a:spcBef>
            </a:pPr>
            <a:endParaRPr lang="en-US" dirty="0" smtClean="0"/>
          </a:p>
          <a:p>
            <a:pPr eaLnBrk="1" hangingPunct="1">
              <a:spcBef>
                <a:spcPct val="0"/>
              </a:spcBef>
            </a:pPr>
            <a:r>
              <a:rPr lang="en-US" dirty="0" smtClean="0"/>
              <a:t>IMAGE -- Biloxi, MS, June 29, 2011: Photographer/videographer Howard Greenblatt (FEMA) conducts an interview with disabled person Cindy Singletary about her experiences during Katrina. FEMA works with local organizations to understand the special needs of the disabled community during a disaster. Chris Ragazzo/FEMA. </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0976C5-ECD9-44BF-9329-273D43ED86E4}" type="slidenum">
              <a:rPr lang="en-US">
                <a:cs typeface="Arial" charset="0"/>
              </a:rPr>
              <a:pPr fontAlgn="base">
                <a:spcBef>
                  <a:spcPct val="0"/>
                </a:spcBef>
                <a:spcAft>
                  <a:spcPct val="0"/>
                </a:spcAft>
                <a:defRPr/>
              </a:pPr>
              <a:t>19</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Disasters do not discriminate by age. Children and infants are uniquely vulnerable to the effects of disasters because of multiple factors, from anatomic to physiologic to developmental.</a:t>
            </a:r>
          </a:p>
          <a:p>
            <a:pPr eaLnBrk="1" hangingPunct="1">
              <a:spcBef>
                <a:spcPct val="0"/>
              </a:spcBef>
            </a:pPr>
            <a:endParaRPr lang="en-US" dirty="0" smtClean="0"/>
          </a:p>
          <a:p>
            <a:pPr eaLnBrk="1" hangingPunct="1">
              <a:spcBef>
                <a:spcPct val="0"/>
              </a:spcBef>
            </a:pPr>
            <a:r>
              <a:rPr lang="en-US" dirty="0" smtClean="0"/>
              <a:t>At the present time, few communities have plans in place to respond to the special needs of pediatric casualties of a disaster.</a:t>
            </a:r>
          </a:p>
          <a:p>
            <a:pPr eaLnBrk="1" hangingPunct="1">
              <a:spcBef>
                <a:spcPct val="0"/>
              </a:spcBef>
            </a:pPr>
            <a:endParaRPr lang="en-US" dirty="0" smtClean="0"/>
          </a:p>
          <a:p>
            <a:pPr eaLnBrk="1" hangingPunct="1">
              <a:spcBef>
                <a:spcPct val="0"/>
              </a:spcBef>
            </a:pPr>
            <a:r>
              <a:rPr lang="en-US" dirty="0" smtClean="0"/>
              <a:t>Every disaster responder must have a working knowledge of the care and support of pediatric patients, even if the care provider only takes care of adults in his or her usual job. </a:t>
            </a:r>
          </a:p>
          <a:p>
            <a:pPr eaLnBrk="1" hangingPunct="1">
              <a:spcBef>
                <a:spcPct val="0"/>
              </a:spcBef>
            </a:pPr>
            <a:endParaRPr lang="en-US" dirty="0" smtClean="0"/>
          </a:p>
          <a:p>
            <a:pPr eaLnBrk="1" hangingPunct="1">
              <a:spcBef>
                <a:spcPct val="0"/>
              </a:spcBef>
            </a:pPr>
            <a:r>
              <a:rPr lang="en-US" dirty="0" smtClean="0"/>
              <a:t>IMAGE -- New Orleans, LA, September 7, 2005: A mother and her three children receive medical care at the New Orleans airport where FEMA's D-MATs have set up operations. Michael Rieger/FEMA.</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7129AF-9F02-4F51-8B72-45AFDE65BDEA}" type="slidenum">
              <a:rPr lang="en-US">
                <a:cs typeface="Arial" charset="0"/>
              </a:rPr>
              <a:pPr fontAlgn="base">
                <a:spcBef>
                  <a:spcPct val="0"/>
                </a:spcBef>
                <a:spcAft>
                  <a:spcPct val="0"/>
                </a:spcAft>
                <a:defRPr/>
              </a:pPr>
              <a:t>20</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lnSpc>
                <a:spcPct val="90000"/>
              </a:lnSpc>
              <a:spcBef>
                <a:spcPct val="0"/>
              </a:spcBef>
            </a:pPr>
            <a:r>
              <a:rPr lang="en-US" dirty="0" smtClean="0"/>
              <a:t>Pediatric patients have unique anatomic, physiologic, developmental, behavioral, and familial vulnerabilities that make them prone to effects of disasters. Examples of these are below. </a:t>
            </a:r>
          </a:p>
          <a:p>
            <a:pPr eaLnBrk="1" hangingPunct="1">
              <a:lnSpc>
                <a:spcPct val="90000"/>
              </a:lnSpc>
              <a:spcBef>
                <a:spcPct val="0"/>
              </a:spcBef>
            </a:pPr>
            <a:endParaRPr lang="en-US" dirty="0" smtClean="0"/>
          </a:p>
          <a:p>
            <a:pPr eaLnBrk="1" hangingPunct="1">
              <a:lnSpc>
                <a:spcPct val="90000"/>
              </a:lnSpc>
              <a:spcBef>
                <a:spcPct val="0"/>
              </a:spcBef>
            </a:pPr>
            <a:r>
              <a:rPr lang="en-US" dirty="0" smtClean="0"/>
              <a:t>Children are more vulnerable to toxic exposures, especially with exposure to agents heavier than air, such as sarin or chlorine:</a:t>
            </a:r>
          </a:p>
          <a:p>
            <a:pPr eaLnBrk="1" hangingPunct="1">
              <a:lnSpc>
                <a:spcPct val="90000"/>
              </a:lnSpc>
              <a:spcBef>
                <a:spcPct val="0"/>
              </a:spcBef>
            </a:pPr>
            <a:endParaRPr lang="en-US" dirty="0" smtClean="0"/>
          </a:p>
          <a:p>
            <a:pPr eaLnBrk="1" hangingPunct="1">
              <a:lnSpc>
                <a:spcPct val="90000"/>
              </a:lnSpc>
              <a:spcBef>
                <a:spcPct val="0"/>
              </a:spcBef>
              <a:buFontTx/>
              <a:buChar char="•"/>
            </a:pPr>
            <a:r>
              <a:rPr lang="en-US" dirty="0" smtClean="0"/>
              <a:t> Agents accumulate close to the ground where children live</a:t>
            </a:r>
          </a:p>
          <a:p>
            <a:pPr eaLnBrk="1" hangingPunct="1">
              <a:lnSpc>
                <a:spcPct val="90000"/>
              </a:lnSpc>
              <a:spcBef>
                <a:spcPct val="0"/>
              </a:spcBef>
              <a:buFontTx/>
              <a:buChar char="•"/>
            </a:pPr>
            <a:r>
              <a:rPr lang="en-US" dirty="0" smtClean="0"/>
              <a:t> High body surface area increases the area of skin for absorption of toxins</a:t>
            </a:r>
          </a:p>
          <a:p>
            <a:pPr eaLnBrk="1" hangingPunct="1">
              <a:lnSpc>
                <a:spcPct val="90000"/>
              </a:lnSpc>
              <a:spcBef>
                <a:spcPct val="0"/>
              </a:spcBef>
              <a:buFontTx/>
              <a:buChar char="•"/>
            </a:pPr>
            <a:r>
              <a:rPr lang="en-US" dirty="0" smtClean="0"/>
              <a:t> Rapidly developing brain and nervous system are more easily damaged</a:t>
            </a:r>
          </a:p>
          <a:p>
            <a:pPr eaLnBrk="1" hangingPunct="1">
              <a:lnSpc>
                <a:spcPct val="90000"/>
              </a:lnSpc>
              <a:spcBef>
                <a:spcPct val="0"/>
              </a:spcBef>
              <a:buFontTx/>
              <a:buChar char="•"/>
            </a:pPr>
            <a:r>
              <a:rPr lang="en-US" dirty="0" smtClean="0"/>
              <a:t> Higher respiratory rate (minute ventilation) results in increased intake of gases</a:t>
            </a:r>
          </a:p>
          <a:p>
            <a:pPr eaLnBrk="1" hangingPunct="1">
              <a:lnSpc>
                <a:spcPct val="90000"/>
              </a:lnSpc>
              <a:spcBef>
                <a:spcPct val="0"/>
              </a:spcBef>
              <a:buFontTx/>
              <a:buChar char="•"/>
            </a:pPr>
            <a:endParaRPr lang="en-US" dirty="0" smtClean="0"/>
          </a:p>
          <a:p>
            <a:pPr eaLnBrk="1" hangingPunct="1">
              <a:lnSpc>
                <a:spcPct val="90000"/>
              </a:lnSpc>
              <a:spcBef>
                <a:spcPct val="0"/>
              </a:spcBef>
            </a:pPr>
            <a:r>
              <a:rPr lang="en-US" dirty="0" smtClean="0"/>
              <a:t>Children are more susceptible to trauma and burns:</a:t>
            </a:r>
          </a:p>
          <a:p>
            <a:pPr eaLnBrk="1" hangingPunct="1">
              <a:lnSpc>
                <a:spcPct val="90000"/>
              </a:lnSpc>
              <a:spcBef>
                <a:spcPct val="0"/>
              </a:spcBef>
            </a:pPr>
            <a:endParaRPr lang="en-US" dirty="0" smtClean="0"/>
          </a:p>
          <a:p>
            <a:pPr eaLnBrk="1" hangingPunct="1">
              <a:lnSpc>
                <a:spcPct val="90000"/>
              </a:lnSpc>
              <a:spcBef>
                <a:spcPct val="0"/>
              </a:spcBef>
              <a:buFontTx/>
              <a:buChar char="•"/>
            </a:pPr>
            <a:r>
              <a:rPr lang="en-US" dirty="0" smtClean="0"/>
              <a:t> Poor understanding of the situation and instructions from adults, along with poorer coordination, make children more likely to get injured</a:t>
            </a:r>
          </a:p>
          <a:p>
            <a:pPr eaLnBrk="1" hangingPunct="1">
              <a:lnSpc>
                <a:spcPct val="90000"/>
              </a:lnSpc>
              <a:spcBef>
                <a:spcPct val="0"/>
              </a:spcBef>
              <a:buFontTx/>
              <a:buChar char="•"/>
            </a:pPr>
            <a:r>
              <a:rPr lang="en-US" dirty="0" smtClean="0"/>
              <a:t> Their more flexible skeletal system enables them to have serious internal injuries with minimal external damage</a:t>
            </a:r>
          </a:p>
          <a:p>
            <a:pPr eaLnBrk="1" hangingPunct="1">
              <a:lnSpc>
                <a:spcPct val="90000"/>
              </a:lnSpc>
              <a:spcBef>
                <a:spcPct val="0"/>
              </a:spcBef>
              <a:buFontTx/>
              <a:buChar char="•"/>
            </a:pPr>
            <a:r>
              <a:rPr lang="en-US" dirty="0" smtClean="0"/>
              <a:t> Children have low tolerance to blood loss and shock, and they compensate well, so evidence of early shock may be missed by providers</a:t>
            </a:r>
          </a:p>
          <a:p>
            <a:pPr eaLnBrk="1" hangingPunct="1">
              <a:lnSpc>
                <a:spcPct val="90000"/>
              </a:lnSpc>
              <a:spcBef>
                <a:spcPct val="0"/>
              </a:spcBef>
              <a:buFontTx/>
              <a:buChar char="•"/>
            </a:pPr>
            <a:endParaRPr lang="en-US" dirty="0" smtClean="0"/>
          </a:p>
          <a:p>
            <a:pPr eaLnBrk="1" hangingPunct="1">
              <a:lnSpc>
                <a:spcPct val="90000"/>
              </a:lnSpc>
              <a:spcBef>
                <a:spcPct val="0"/>
              </a:spcBef>
            </a:pPr>
            <a:r>
              <a:rPr lang="en-US" dirty="0" smtClean="0"/>
              <a:t>Children have a higher risk of infection:</a:t>
            </a:r>
          </a:p>
          <a:p>
            <a:pPr eaLnBrk="1" hangingPunct="1">
              <a:lnSpc>
                <a:spcPct val="90000"/>
              </a:lnSpc>
              <a:spcBef>
                <a:spcPct val="0"/>
              </a:spcBef>
            </a:pPr>
            <a:endParaRPr lang="en-US" dirty="0" smtClean="0"/>
          </a:p>
          <a:p>
            <a:pPr eaLnBrk="1" hangingPunct="1">
              <a:lnSpc>
                <a:spcPct val="90000"/>
              </a:lnSpc>
              <a:spcBef>
                <a:spcPct val="0"/>
              </a:spcBef>
              <a:buFontTx/>
              <a:buChar char="•"/>
            </a:pPr>
            <a:r>
              <a:rPr lang="en-US" dirty="0" smtClean="0"/>
              <a:t> They have immature immune systems, especially younger children who do not have all of the vaccinations</a:t>
            </a:r>
          </a:p>
          <a:p>
            <a:pPr eaLnBrk="1" hangingPunct="1">
              <a:lnSpc>
                <a:spcPct val="90000"/>
              </a:lnSpc>
              <a:spcBef>
                <a:spcPct val="0"/>
              </a:spcBef>
              <a:buFontTx/>
              <a:buChar char="•"/>
            </a:pPr>
            <a:r>
              <a:rPr lang="en-US" dirty="0" smtClean="0"/>
              <a:t> They are not aware of the importance of sanitation and hand washing</a:t>
            </a:r>
          </a:p>
          <a:p>
            <a:pPr eaLnBrk="1" hangingPunct="1">
              <a:lnSpc>
                <a:spcPct val="90000"/>
              </a:lnSpc>
              <a:spcBef>
                <a:spcPct val="0"/>
              </a:spcBef>
            </a:pPr>
            <a:endParaRPr lang="en-US" dirty="0" smtClean="0"/>
          </a:p>
          <a:p>
            <a:pPr eaLnBrk="1" hangingPunct="1">
              <a:lnSpc>
                <a:spcPct val="90000"/>
              </a:lnSpc>
              <a:spcBef>
                <a:spcPct val="0"/>
              </a:spcBef>
            </a:pPr>
            <a:r>
              <a:rPr lang="en-US" dirty="0" smtClean="0"/>
              <a:t>Children are very prone to hypothermia (as well as heat illnesses):</a:t>
            </a:r>
          </a:p>
          <a:p>
            <a:pPr eaLnBrk="1" hangingPunct="1">
              <a:lnSpc>
                <a:spcPct val="90000"/>
              </a:lnSpc>
              <a:spcBef>
                <a:spcPct val="0"/>
              </a:spcBef>
            </a:pPr>
            <a:endParaRPr lang="en-US" dirty="0" smtClean="0"/>
          </a:p>
          <a:p>
            <a:pPr eaLnBrk="1" hangingPunct="1">
              <a:lnSpc>
                <a:spcPct val="90000"/>
              </a:lnSpc>
              <a:spcBef>
                <a:spcPct val="0"/>
              </a:spcBef>
              <a:buFontTx/>
              <a:buChar char="•"/>
            </a:pPr>
            <a:r>
              <a:rPr lang="en-US" dirty="0" smtClean="0"/>
              <a:t> They have thin skin and limited subcutaneous tissue</a:t>
            </a:r>
          </a:p>
          <a:p>
            <a:pPr eaLnBrk="1" hangingPunct="1">
              <a:lnSpc>
                <a:spcPct val="90000"/>
              </a:lnSpc>
              <a:spcBef>
                <a:spcPct val="0"/>
              </a:spcBef>
              <a:buFontTx/>
              <a:buChar char="•"/>
            </a:pPr>
            <a:r>
              <a:rPr lang="en-US" dirty="0" smtClean="0"/>
              <a:t> They have greater body surface area</a:t>
            </a:r>
          </a:p>
          <a:p>
            <a:pPr eaLnBrk="1" hangingPunct="1">
              <a:lnSpc>
                <a:spcPct val="90000"/>
              </a:lnSpc>
              <a:spcBef>
                <a:spcPct val="0"/>
              </a:spcBef>
              <a:buFontTx/>
              <a:buChar char="•"/>
            </a:pPr>
            <a:r>
              <a:rPr lang="en-US" dirty="0" smtClean="0"/>
              <a:t> They lack knowledge and behavioral traits to get out of the environment, change clothes, and ask for help</a:t>
            </a:r>
          </a:p>
          <a:p>
            <a:pPr eaLnBrk="1" hangingPunct="1">
              <a:lnSpc>
                <a:spcPct val="90000"/>
              </a:lnSpc>
              <a:spcBef>
                <a:spcPct val="0"/>
              </a:spcBef>
              <a:buFontTx/>
              <a:buChar char="•"/>
            </a:pPr>
            <a:endParaRPr lang="en-US" dirty="0" smtClean="0"/>
          </a:p>
          <a:p>
            <a:pPr eaLnBrk="1" hangingPunct="1">
              <a:lnSpc>
                <a:spcPct val="90000"/>
              </a:lnSpc>
              <a:spcBef>
                <a:spcPct val="0"/>
              </a:spcBef>
            </a:pPr>
            <a:r>
              <a:rPr lang="en-US" dirty="0" smtClean="0"/>
              <a:t>IMAGE --Orlando, FL, August 25, 2004: Kathy Taylor, National Disaster Medical System nurse practitioner, provides medical attention to a child at the Osceola Disaster Recovery Center. George Armstrong/FEMA.</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DED466-2849-478E-B102-819A3331DB64}" type="slidenum">
              <a:rPr lang="en-US">
                <a:cs typeface="Arial" charset="0"/>
              </a:rPr>
              <a:pPr fontAlgn="base">
                <a:spcBef>
                  <a:spcPct val="0"/>
                </a:spcBef>
                <a:spcAft>
                  <a:spcPct val="0"/>
                </a:spcAft>
                <a:defRPr/>
              </a:pPr>
              <a:t>21</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1200"/>
              </a:spcBef>
              <a:buFont typeface="Arial" pitchFamily="34" charset="0"/>
              <a:buNone/>
            </a:pPr>
            <a:r>
              <a:rPr lang="en-US" sz="1200" dirty="0" smtClean="0">
                <a:cs typeface="Helvetica" pitchFamily="34" charset="0"/>
              </a:rPr>
              <a:t>Discuss women’s health issues that need to be addressed in all-hazards disaster preparedness and response planning.</a:t>
            </a:r>
          </a:p>
          <a:p>
            <a:pPr eaLnBrk="1" hangingPunct="1">
              <a:spcBef>
                <a:spcPts val="1200"/>
              </a:spcBef>
              <a:buFont typeface="Arial" pitchFamily="34" charset="0"/>
              <a:buNone/>
            </a:pPr>
            <a:endParaRPr lang="en-US" sz="1200" dirty="0" smtClean="0">
              <a:cs typeface="Helvetica" pitchFamily="34" charset="0"/>
            </a:endParaRPr>
          </a:p>
          <a:p>
            <a:pPr eaLnBrk="1" hangingPunct="1">
              <a:spcBef>
                <a:spcPts val="1200"/>
              </a:spcBef>
              <a:buFont typeface="Arial" pitchFamily="34" charset="0"/>
              <a:buNone/>
            </a:pPr>
            <a:r>
              <a:rPr lang="en-US" sz="1200" dirty="0" smtClean="0">
                <a:cs typeface="Helvetica" pitchFamily="34" charset="0"/>
              </a:rPr>
              <a:t>Discuss the potential impact of disasters on individuals with chronic illnesses.</a:t>
            </a:r>
          </a:p>
          <a:p>
            <a:pPr eaLnBrk="1" hangingPunct="1">
              <a:spcBef>
                <a:spcPts val="1200"/>
              </a:spcBef>
              <a:buFont typeface="Arial" pitchFamily="34" charset="0"/>
              <a:buNone/>
            </a:pPr>
            <a:endParaRPr lang="en-US" sz="1200" dirty="0" smtClean="0">
              <a:cs typeface="Helvetica" pitchFamily="34" charset="0"/>
            </a:endParaRPr>
          </a:p>
          <a:p>
            <a:pPr eaLnBrk="1" hangingPunct="1">
              <a:spcBef>
                <a:spcPts val="1200"/>
              </a:spcBef>
              <a:buFont typeface="Arial" pitchFamily="34" charset="0"/>
              <a:buNone/>
            </a:pPr>
            <a:r>
              <a:rPr lang="en-US" sz="1200" dirty="0" smtClean="0">
                <a:cs typeface="Helvetica" pitchFamily="34" charset="0"/>
              </a:rPr>
              <a:t>Discuss mental and behavioral health consequences for children and adults affected by a disaster or public health emergency.</a:t>
            </a:r>
          </a:p>
          <a:p>
            <a:endParaRPr lang="en-US" dirty="0"/>
          </a:p>
        </p:txBody>
      </p:sp>
      <p:sp>
        <p:nvSpPr>
          <p:cNvPr id="4" name="Slide Number Placeholder 3"/>
          <p:cNvSpPr>
            <a:spLocks noGrp="1"/>
          </p:cNvSpPr>
          <p:nvPr>
            <p:ph type="sldNum" sz="quarter" idx="10"/>
          </p:nvPr>
        </p:nvSpPr>
        <p:spPr/>
        <p:txBody>
          <a:bodyPr/>
          <a:lstStyle/>
          <a:p>
            <a:pPr>
              <a:defRPr/>
            </a:pPr>
            <a:fld id="{03CB1F3C-D723-4042-90C3-D2C72723F9F6}"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For a variety of reasons, many providers are uncomfortable taking care of children, especially in the very stressful environment following a disaster. If all else fails, communicate and interact with the child as if he or she were your own child. Speak to and ask questions of children who are verbal. </a:t>
            </a:r>
          </a:p>
          <a:p>
            <a:pPr eaLnBrk="1" hangingPunct="1">
              <a:spcBef>
                <a:spcPct val="0"/>
              </a:spcBef>
            </a:pPr>
            <a:endParaRPr lang="en-US" dirty="0" smtClean="0"/>
          </a:p>
          <a:p>
            <a:pPr eaLnBrk="1" hangingPunct="1">
              <a:spcBef>
                <a:spcPct val="0"/>
              </a:spcBef>
            </a:pPr>
            <a:r>
              <a:rPr lang="en-US" dirty="0" smtClean="0"/>
              <a:t>If parents are available, include them in all aspects of evaluation and treatment. Parents will likely be afraid and possibly feel guilty or angry. They can be an asset in calming the child, encouraging participation in care, and giving background on the child’s health issues and medications.</a:t>
            </a:r>
          </a:p>
          <a:p>
            <a:pPr eaLnBrk="1" hangingPunct="1">
              <a:spcBef>
                <a:spcPct val="0"/>
              </a:spcBef>
            </a:pPr>
            <a:endParaRPr lang="en-US" dirty="0" smtClean="0"/>
          </a:p>
          <a:p>
            <a:pPr eaLnBrk="1" hangingPunct="1">
              <a:spcBef>
                <a:spcPct val="0"/>
              </a:spcBef>
            </a:pPr>
            <a:r>
              <a:rPr lang="en-US" dirty="0" smtClean="0"/>
              <a:t>When dealing with pediatrics, you must simultaneously provide clinical care as well as emotional and mental support.</a:t>
            </a:r>
          </a:p>
          <a:p>
            <a:pPr eaLnBrk="1" hangingPunct="1">
              <a:spcBef>
                <a:spcPct val="0"/>
              </a:spcBef>
            </a:pPr>
            <a:endParaRPr lang="en-US" dirty="0" smtClean="0"/>
          </a:p>
          <a:p>
            <a:pPr eaLnBrk="1" hangingPunct="1">
              <a:spcBef>
                <a:spcPct val="0"/>
              </a:spcBef>
            </a:pPr>
            <a:r>
              <a:rPr lang="en-US" dirty="0" smtClean="0"/>
              <a:t>Pediatric patients require specific doses of medications, and special sets of supplies and equipment for proper care. Many references are available to help with dosing. Planning should include stocks of supplies for mass pediatric casualties. </a:t>
            </a:r>
          </a:p>
          <a:p>
            <a:pPr eaLnBrk="1" hangingPunct="1">
              <a:spcBef>
                <a:spcPct val="0"/>
              </a:spcBef>
            </a:pPr>
            <a:endParaRPr lang="en-US" dirty="0" smtClean="0"/>
          </a:p>
          <a:p>
            <a:pPr eaLnBrk="1" hangingPunct="1">
              <a:spcBef>
                <a:spcPct val="0"/>
              </a:spcBef>
            </a:pPr>
            <a:r>
              <a:rPr lang="en-US" dirty="0" smtClean="0"/>
              <a:t>IMAGE -- Houston, TX, September 10, 2005: Vicki LaTour comforts lost child Antoine Edwards at the Houston Astrodome. Antoine’s family was evacuated from New Orleans because of Hurricane Katrina. Andrea Booher/FEMA.</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F8DF44-B9F5-47F3-AC5C-A7E6F71A9DC4}" type="slidenum">
              <a:rPr lang="en-US">
                <a:cs typeface="Arial" charset="0"/>
              </a:rPr>
              <a:pPr fontAlgn="base">
                <a:spcBef>
                  <a:spcPct val="0"/>
                </a:spcBef>
                <a:spcAft>
                  <a:spcPct val="0"/>
                </a:spcAft>
                <a:defRPr/>
              </a:pPr>
              <a:t>22</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It is essential to keep families together if at all possible. If children are separated from their families, reuniting them is a high priority.  </a:t>
            </a:r>
          </a:p>
          <a:p>
            <a:pPr eaLnBrk="1" hangingPunct="1">
              <a:spcBef>
                <a:spcPct val="0"/>
              </a:spcBef>
            </a:pPr>
            <a:endParaRPr lang="en-US" dirty="0" smtClean="0"/>
          </a:p>
          <a:p>
            <a:pPr eaLnBrk="1" hangingPunct="1">
              <a:spcBef>
                <a:spcPct val="0"/>
              </a:spcBef>
            </a:pPr>
            <a:r>
              <a:rPr lang="en-US" dirty="0" smtClean="0"/>
              <a:t>Sheltering children and their families requires significant forethought and planning. Children of various ages have various and special needs. Consider that infants and toddlers will require special food, diapers, and wipes. Some will not be able to safely sleep in cots and will require cribs or bassinets. Children are particularly vulnerable to violence and exploitation in the crowded environment of the shelters as well.</a:t>
            </a:r>
          </a:p>
          <a:p>
            <a:pPr eaLnBrk="1" hangingPunct="1">
              <a:spcBef>
                <a:spcPct val="0"/>
              </a:spcBef>
            </a:pPr>
            <a:endParaRPr lang="en-US" dirty="0" smtClean="0"/>
          </a:p>
          <a:p>
            <a:pPr eaLnBrk="1" hangingPunct="1">
              <a:spcBef>
                <a:spcPct val="0"/>
              </a:spcBef>
            </a:pPr>
            <a:r>
              <a:rPr lang="en-US" dirty="0" smtClean="0"/>
              <a:t>Nationwide, there is limited access to pediatric health care, especially specialty care and critical care units. How many pediatric ICU beds are available? To where will you transfer your sickest children? Where are the pediatric burn centers? </a:t>
            </a:r>
          </a:p>
          <a:p>
            <a:pPr eaLnBrk="1" hangingPunct="1">
              <a:spcBef>
                <a:spcPct val="0"/>
              </a:spcBef>
            </a:pPr>
            <a:endParaRPr lang="en-US" dirty="0" smtClean="0"/>
          </a:p>
          <a:p>
            <a:pPr eaLnBrk="1" hangingPunct="1">
              <a:spcBef>
                <a:spcPct val="0"/>
              </a:spcBef>
            </a:pPr>
            <a:r>
              <a:rPr lang="en-US" dirty="0" smtClean="0"/>
              <a:t>IMAGE -- New Orleans, LA, August 31, 2005: FEMA USAR member assists residents displaced by Hurricane Katrina. New Orleans is being evacuated following Hurricane Katrina and rising flood waters. Jocelyn Augustino/FEMA.</a:t>
            </a:r>
          </a:p>
          <a:p>
            <a:pPr eaLnBrk="1" hangingPunct="1">
              <a:spcBef>
                <a:spcPct val="0"/>
              </a:spcBef>
            </a:pPr>
            <a:endParaRPr lang="en-US"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9DF4DF-8938-447E-BABA-1F677630FAB5}" type="slidenum">
              <a:rPr lang="en-US">
                <a:cs typeface="Arial" charset="0"/>
              </a:rPr>
              <a:pPr fontAlgn="base">
                <a:spcBef>
                  <a:spcPct val="0"/>
                </a:spcBef>
                <a:spcAft>
                  <a:spcPct val="0"/>
                </a:spcAft>
                <a:defRPr/>
              </a:pPr>
              <a:t>23</a:t>
            </a:fld>
            <a:endParaRPr 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Traditionally disaster planning has focused on acute disaster-related illnesses and injuries and has largely not considered the needs of casualties with pre-existing conditions. This is very short-sighted, as the vast majority of older adults have one or multiple chronic medical conditions, many of which demand the close care of a physician, multiple medications, or special equipment to manage.</a:t>
            </a:r>
          </a:p>
          <a:p>
            <a:pPr eaLnBrk="1" hangingPunct="1">
              <a:spcBef>
                <a:spcPct val="0"/>
              </a:spcBef>
            </a:pPr>
            <a:endParaRPr lang="en-US" dirty="0" smtClean="0"/>
          </a:p>
          <a:p>
            <a:pPr eaLnBrk="1" hangingPunct="1">
              <a:spcBef>
                <a:spcPct val="0"/>
              </a:spcBef>
            </a:pPr>
            <a:r>
              <a:rPr lang="en-US" dirty="0" smtClean="0"/>
              <a:t>Disasters disrupt the basic infrastructure of health maintenance for many patients with chronic illnesses, including pharmacies, dialysis centers, oxygen supplies, refrigeration, electric wheelchairs, wheelchair ramps, and many more. </a:t>
            </a:r>
          </a:p>
          <a:p>
            <a:pPr eaLnBrk="1" hangingPunct="1">
              <a:spcBef>
                <a:spcPct val="0"/>
              </a:spcBef>
            </a:pPr>
            <a:endParaRPr lang="en-US" dirty="0" smtClean="0"/>
          </a:p>
          <a:p>
            <a:pPr eaLnBrk="1" hangingPunct="1">
              <a:spcBef>
                <a:spcPct val="0"/>
              </a:spcBef>
            </a:pPr>
            <a:r>
              <a:rPr lang="en-US" dirty="0" smtClean="0"/>
              <a:t>IMAGE -- New Orleans, LA, September 3, 2005: This man, an evacuee from New Orleans after Hurricane Katrina, waits to be seen by a DMAT team member at the airport. New Orleans is being evacuated because of flooding caused by Hurricane Katrina. Liz Roll/FEMA.</a:t>
            </a:r>
          </a:p>
          <a:p>
            <a:pPr eaLnBrk="1" hangingPunct="1">
              <a:spcBef>
                <a:spcPct val="0"/>
              </a:spcBef>
            </a:pPr>
            <a:endParaRPr lang="en-US" dirty="0"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479EA0-8962-476A-A993-81C57308C07B}" type="slidenum">
              <a:rPr lang="en-US">
                <a:cs typeface="Arial" charset="0"/>
              </a:rPr>
              <a:pPr fontAlgn="base">
                <a:spcBef>
                  <a:spcPct val="0"/>
                </a:spcBef>
                <a:spcAft>
                  <a:spcPct val="0"/>
                </a:spcAft>
                <a:defRPr/>
              </a:pPr>
              <a:t>24</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Patients with chronic illnesses can be dramatically affected by disasters. The emotional, physical, psychosocial, and environmental effects of the disaster itself can exacerbate chronic diseases. </a:t>
            </a:r>
          </a:p>
          <a:p>
            <a:pPr eaLnBrk="1" hangingPunct="1">
              <a:spcBef>
                <a:spcPct val="0"/>
              </a:spcBef>
            </a:pPr>
            <a:endParaRPr lang="en-US" dirty="0" smtClean="0"/>
          </a:p>
          <a:p>
            <a:pPr eaLnBrk="1" hangingPunct="1">
              <a:spcBef>
                <a:spcPct val="0"/>
              </a:spcBef>
            </a:pPr>
            <a:r>
              <a:rPr lang="en-US" dirty="0" smtClean="0"/>
              <a:t>Patients can lose equipment that is mandatory for their everyday functioning, such as wheelchairs, canes, walkers, and special foods, as well as life-sustaining equipment – oxygen, dialysis supplies, central lines, feeding tubes, ventilators.</a:t>
            </a:r>
          </a:p>
          <a:p>
            <a:pPr eaLnBrk="1" hangingPunct="1">
              <a:spcBef>
                <a:spcPct val="0"/>
              </a:spcBef>
            </a:pPr>
            <a:endParaRPr lang="en-US" dirty="0" smtClean="0"/>
          </a:p>
          <a:p>
            <a:pPr eaLnBrk="1" hangingPunct="1">
              <a:spcBef>
                <a:spcPct val="0"/>
              </a:spcBef>
            </a:pPr>
            <a:r>
              <a:rPr lang="en-US" dirty="0" smtClean="0"/>
              <a:t>Patients often present without any of their innumerable daily medications that are required for the maintenance of their often tenuous health. Medical records are often destroyed, and patients and their families may be unable to provide complete histories.</a:t>
            </a:r>
          </a:p>
          <a:p>
            <a:pPr eaLnBrk="1" hangingPunct="1">
              <a:spcBef>
                <a:spcPct val="0"/>
              </a:spcBef>
            </a:pPr>
            <a:endParaRPr lang="en-US" dirty="0" smtClean="0"/>
          </a:p>
          <a:p>
            <a:pPr eaLnBrk="1" hangingPunct="1">
              <a:spcBef>
                <a:spcPct val="0"/>
              </a:spcBef>
            </a:pPr>
            <a:r>
              <a:rPr lang="en-US" dirty="0" smtClean="0"/>
              <a:t>IMAGE -- Boynton Beach, FL, October 29, 2005: A FEMA Disaster Medical Assistance Team member returns a wheelchair at the JFK Medical Center. The DMAT is set up in the entryway of the hospital to assist in seeing the increase flow of patients due to Hurricane Wilma. Jocelyn Augustino/FEMA.</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E72BA8-1A0F-4A92-B67A-24FFA56B9672}" type="slidenum">
              <a:rPr lang="en-US">
                <a:cs typeface="Arial" charset="0"/>
              </a:rPr>
              <a:pPr fontAlgn="base">
                <a:spcBef>
                  <a:spcPct val="0"/>
                </a:spcBef>
                <a:spcAft>
                  <a:spcPct val="0"/>
                </a:spcAft>
                <a:defRPr/>
              </a:pPr>
              <a:t>25</a:t>
            </a:fld>
            <a:endParaRPr 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many issues relating to patients with chronic illnesses that must go into disaster planning. Preparedness should include education of these people to have current lists of medications, allergies, and medical history. Each should obtain or be provided medical alert bracelets or identification. If possible, additional </a:t>
            </a:r>
            <a:r>
              <a:rPr lang="en-US" sz="1200" kern="1200" dirty="0" smtClean="0">
                <a:solidFill>
                  <a:schemeClr val="tx1"/>
                </a:solidFill>
                <a:latin typeface="+mn-lt"/>
                <a:ea typeface="+mn-ea"/>
                <a:cs typeface="+mn-cs"/>
              </a:rPr>
              <a:t>commonly needed durable medical equipment,</a:t>
            </a:r>
            <a:r>
              <a:rPr lang="en-US" dirty="0" smtClean="0"/>
              <a:t> medications, and supplies are beneficial.</a:t>
            </a:r>
          </a:p>
          <a:p>
            <a:pPr eaLnBrk="1" hangingPunct="1">
              <a:spcBef>
                <a:spcPct val="0"/>
              </a:spcBef>
            </a:pPr>
            <a:endParaRPr lang="en-US" dirty="0" smtClean="0"/>
          </a:p>
          <a:p>
            <a:pPr eaLnBrk="1" hangingPunct="1">
              <a:spcBef>
                <a:spcPct val="0"/>
              </a:spcBef>
            </a:pPr>
            <a:r>
              <a:rPr lang="en-US" dirty="0" smtClean="0"/>
              <a:t>Ask yourself: where will patients obtain life-sustaining medical supplies, equipment, and services such as dialysis, chemotherapy, radiation, tube feedings, ventilators, specialty beds? </a:t>
            </a:r>
          </a:p>
          <a:p>
            <a:pPr eaLnBrk="1" hangingPunct="1">
              <a:spcBef>
                <a:spcPct val="0"/>
              </a:spcBef>
            </a:pPr>
            <a:endParaRPr lang="en-US" dirty="0" smtClean="0"/>
          </a:p>
          <a:p>
            <a:pPr eaLnBrk="1" hangingPunct="1">
              <a:spcBef>
                <a:spcPct val="0"/>
              </a:spcBef>
            </a:pPr>
            <a:r>
              <a:rPr lang="en-US" dirty="0" smtClean="0"/>
              <a:t>How will these patients be evacuated? Where will they go? How will you transport their special equipment?</a:t>
            </a:r>
          </a:p>
          <a:p>
            <a:pPr eaLnBrk="1" hangingPunct="1">
              <a:spcBef>
                <a:spcPct val="0"/>
              </a:spcBef>
            </a:pPr>
            <a:endParaRPr lang="en-US" dirty="0" smtClean="0"/>
          </a:p>
          <a:p>
            <a:pPr eaLnBrk="1" hangingPunct="1">
              <a:spcBef>
                <a:spcPct val="0"/>
              </a:spcBef>
            </a:pPr>
            <a:r>
              <a:rPr lang="en-US" dirty="0" smtClean="0"/>
              <a:t>IMAGE -- </a:t>
            </a:r>
            <a:r>
              <a:rPr lang="en-US" sz="1200" kern="1200" dirty="0" smtClean="0">
                <a:solidFill>
                  <a:schemeClr val="tx1"/>
                </a:solidFill>
                <a:latin typeface="+mn-lt"/>
                <a:ea typeface="+mn-ea"/>
                <a:cs typeface="+mn-cs"/>
              </a:rPr>
              <a:t>©</a:t>
            </a:r>
            <a:r>
              <a:rPr lang="en-US" dirty="0" smtClean="0"/>
              <a:t>2012 Thinkstock. </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FB3155-AA86-4F76-8BF6-E3A7B8BD5A7D}" type="slidenum">
              <a:rPr lang="en-US">
                <a:cs typeface="Arial" charset="0"/>
              </a:rPr>
              <a:pPr fontAlgn="base">
                <a:spcBef>
                  <a:spcPct val="0"/>
                </a:spcBef>
                <a:spcAft>
                  <a:spcPct val="0"/>
                </a:spcAft>
                <a:defRPr/>
              </a:pPr>
              <a:t>26</a:t>
            </a:fld>
            <a:endParaRPr lang="en-US"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Populations with functional or access needs require special assistance with maintaining independence, communication, transportation, supervision, or medical care. </a:t>
            </a:r>
          </a:p>
          <a:p>
            <a:pPr eaLnBrk="1" hangingPunct="1">
              <a:spcBef>
                <a:spcPct val="0"/>
              </a:spcBef>
            </a:pPr>
            <a:endParaRPr lang="en-US" dirty="0" smtClean="0"/>
          </a:p>
          <a:p>
            <a:pPr eaLnBrk="1" hangingPunct="1">
              <a:spcBef>
                <a:spcPct val="0"/>
              </a:spcBef>
            </a:pPr>
            <a:r>
              <a:rPr lang="en-US" dirty="0" smtClean="0"/>
              <a:t>These populations each have very different needs. It is important to assess your own community to understand the needs therein. Then you can appropriately plan for the myriad of issues that will come up in a disaster.</a:t>
            </a:r>
          </a:p>
          <a:p>
            <a:pPr eaLnBrk="1" hangingPunct="1">
              <a:spcBef>
                <a:spcPct val="0"/>
              </a:spcBef>
            </a:pPr>
            <a:endParaRPr lang="en-US" dirty="0" smtClean="0"/>
          </a:p>
          <a:p>
            <a:pPr eaLnBrk="1" hangingPunct="1">
              <a:spcBef>
                <a:spcPct val="0"/>
              </a:spcBef>
            </a:pPr>
            <a:r>
              <a:rPr lang="en-US" dirty="0" smtClean="0"/>
              <a:t>Special planning is needed for evacuation, sheltering, durable medical equipment, medical devices, medications, transportation, and more.</a:t>
            </a:r>
          </a:p>
          <a:p>
            <a:pPr eaLnBrk="1" hangingPunct="1">
              <a:spcBef>
                <a:spcPct val="0"/>
              </a:spcBef>
            </a:pPr>
            <a:endParaRPr lang="en-US" dirty="0" smtClean="0"/>
          </a:p>
          <a:p>
            <a:pPr eaLnBrk="1" hangingPunct="1">
              <a:spcBef>
                <a:spcPct val="0"/>
              </a:spcBef>
            </a:pPr>
            <a:r>
              <a:rPr lang="en-US" dirty="0" smtClean="0"/>
              <a:t>Professionals trained to take care of these populations within your community not only should be involved in the planning process, but also must be utilized in the care and supervision of care after the disaster. </a:t>
            </a:r>
          </a:p>
          <a:p>
            <a:pPr eaLnBrk="1" hangingPunct="1">
              <a:spcBef>
                <a:spcPct val="0"/>
              </a:spcBef>
            </a:pPr>
            <a:endParaRPr lang="en-US" dirty="0" smtClean="0"/>
          </a:p>
          <a:p>
            <a:pPr eaLnBrk="1" hangingPunct="1">
              <a:spcBef>
                <a:spcPct val="0"/>
              </a:spcBef>
            </a:pPr>
            <a:r>
              <a:rPr lang="en-US" dirty="0" smtClean="0"/>
              <a:t>IMAGE -- Baton Rouge, LA, January 21, 2006: This local resident writes suggestions on a sticky note at the Louisiana Recovery Planning Day Open House in Baton Rouge to give input identifying recovery issues unique to her community and parish affected by Hurricanes Katrina and Rita. Feedback forms and notes placed on maps and charts, as well as one-on-one discussions with planning team members, are methods used to gather information during this planning event. Robert Kaufmann/FEMA.</a:t>
            </a:r>
          </a:p>
          <a:p>
            <a:pPr eaLnBrk="1" hangingPunct="1">
              <a:spcBef>
                <a:spcPct val="0"/>
              </a:spcBef>
            </a:pPr>
            <a:endParaRPr lang="en-US" dirty="0"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5E660-270C-470B-98B1-DFF55D2F67D1}" type="slidenum">
              <a:rPr lang="en-US">
                <a:cs typeface="Arial" charset="0"/>
              </a:rPr>
              <a:pPr fontAlgn="base">
                <a:spcBef>
                  <a:spcPct val="0"/>
                </a:spcBef>
                <a:spcAft>
                  <a:spcPct val="0"/>
                </a:spcAft>
                <a:defRPr/>
              </a:pPr>
              <a:t>27</a:t>
            </a:fld>
            <a:endParaRPr 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Everyone involved in a disaster will have his or her own response to the event, whether that is psychiatric, psychosocial, or behavioral. Responders, too, are affected. This is normal. </a:t>
            </a:r>
          </a:p>
          <a:p>
            <a:pPr eaLnBrk="1" hangingPunct="1">
              <a:spcBef>
                <a:spcPct val="0"/>
              </a:spcBef>
            </a:pPr>
            <a:endParaRPr lang="en-US" dirty="0" smtClean="0"/>
          </a:p>
          <a:p>
            <a:pPr eaLnBrk="1" hangingPunct="1">
              <a:spcBef>
                <a:spcPct val="0"/>
              </a:spcBef>
            </a:pPr>
            <a:r>
              <a:rPr lang="en-US" dirty="0" smtClean="0"/>
              <a:t>Responses can vary, but some symptoms include </a:t>
            </a:r>
            <a:r>
              <a:rPr lang="en-US" i="1" dirty="0" smtClean="0"/>
              <a:t>fear, worry, anger, helplessness, confusion, anger, fatigue, loss of appetite, sleeplessness,</a:t>
            </a:r>
            <a:r>
              <a:rPr lang="en-US" dirty="0" smtClean="0"/>
              <a:t> and many more.</a:t>
            </a:r>
          </a:p>
          <a:p>
            <a:pPr eaLnBrk="1" hangingPunct="1">
              <a:spcBef>
                <a:spcPct val="0"/>
              </a:spcBef>
            </a:pPr>
            <a:endParaRPr lang="en-US" dirty="0"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1CD97B-79B8-4B16-AF0F-AB280AD0A375}" type="slidenum">
              <a:rPr lang="en-US">
                <a:cs typeface="Arial" charset="0"/>
              </a:rPr>
              <a:pPr fontAlgn="base">
                <a:spcBef>
                  <a:spcPct val="0"/>
                </a:spcBef>
                <a:spcAft>
                  <a:spcPct val="0"/>
                </a:spcAft>
                <a:defRPr/>
              </a:pPr>
              <a:t>28</a:t>
            </a:fld>
            <a:endParaRPr lang="en-US"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Disasters can induce a range of normal responses, including a sense of apprehension, worry, edginess, and difficulty concentrating on anything other than the source of the threat; rational and irrational attempts to remove, or escape from, the threat; and altruistic behaviors intended to ameliorate the situation.  In general, an abnormal response that impairs daily life may occur when symptoms are greater in duration or intensity, when symptoms result in avoidance of certain situations or objects, and if certain patterns of symptoms occur and persist.</a:t>
            </a:r>
          </a:p>
          <a:p>
            <a:pPr eaLnBrk="1" hangingPunct="1">
              <a:spcBef>
                <a:spcPct val="0"/>
              </a:spcBef>
            </a:pPr>
            <a:endParaRPr lang="en-US" sz="1200" kern="1200" dirty="0" smtClean="0">
              <a:solidFill>
                <a:schemeClr val="tx1"/>
              </a:solidFill>
              <a:latin typeface="+mn-lt"/>
              <a:ea typeface="+mn-ea"/>
              <a:cs typeface="+mn-cs"/>
            </a:endParaRPr>
          </a:p>
          <a:p>
            <a:pPr eaLnBrk="1" hangingPunct="1">
              <a:spcBef>
                <a:spcPct val="0"/>
              </a:spcBef>
            </a:pPr>
            <a:r>
              <a:rPr lang="en-US" dirty="0" smtClean="0"/>
              <a:t>IMAGE -- </a:t>
            </a:r>
            <a:r>
              <a:rPr lang="en-US" i="1" dirty="0" smtClean="0"/>
              <a:t>BDLS Course Manual v3.0</a:t>
            </a:r>
            <a:r>
              <a:rPr lang="en-US" dirty="0" smtClean="0"/>
              <a:t>, pp. 3-27. Chicago: American Medical Association, 2012.</a:t>
            </a:r>
          </a:p>
          <a:p>
            <a:pPr eaLnBrk="1" hangingPunct="1">
              <a:spcBef>
                <a:spcPct val="0"/>
              </a:spcBef>
            </a:pPr>
            <a:endParaRPr lang="en-US" dirty="0"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7E5A36-65D4-42A2-977C-7D92BA389837}" type="slidenum">
              <a:rPr lang="en-US">
                <a:cs typeface="Arial" charset="0"/>
              </a:rPr>
              <a:pPr fontAlgn="base">
                <a:spcBef>
                  <a:spcPct val="0"/>
                </a:spcBef>
                <a:spcAft>
                  <a:spcPct val="0"/>
                </a:spcAft>
                <a:defRPr/>
              </a:pPr>
              <a:t>29</a:t>
            </a:fld>
            <a:endParaRPr lang="en-US"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Emergency responders are susceptible to the same psychological reactions and trauma as everyone else. Responders should be closely monitored for dissociative symptoms of acute stress disorders as well as for impairment of functioning.</a:t>
            </a:r>
          </a:p>
          <a:p>
            <a:pPr eaLnBrk="1" hangingPunct="1">
              <a:spcBef>
                <a:spcPct val="0"/>
              </a:spcBef>
            </a:pPr>
            <a:endParaRPr lang="en-US" dirty="0" smtClean="0"/>
          </a:p>
          <a:p>
            <a:pPr eaLnBrk="1" hangingPunct="1">
              <a:spcBef>
                <a:spcPct val="0"/>
              </a:spcBef>
            </a:pPr>
            <a:r>
              <a:rPr lang="en-US" dirty="0" smtClean="0"/>
              <a:t>Formal </a:t>
            </a:r>
            <a:r>
              <a:rPr lang="en-US" sz="1200" kern="1200" dirty="0" smtClean="0">
                <a:solidFill>
                  <a:schemeClr val="tx1"/>
                </a:solidFill>
                <a:latin typeface="+mn-lt"/>
                <a:ea typeface="+mn-ea"/>
                <a:cs typeface="+mn-cs"/>
              </a:rPr>
              <a:t>critical incident stress debriefing (CISD) </a:t>
            </a:r>
            <a:r>
              <a:rPr lang="en-US" dirty="0" smtClean="0"/>
              <a:t>is no longer recommended, since research has failed to demonstrate any consistent benefit and indicates that it may in fact be psychologically harmful to some. Debriefing and sharing stories is still a helpful adjunct to help manage post-disaster psychological responses.</a:t>
            </a:r>
          </a:p>
          <a:p>
            <a:pPr eaLnBrk="1" hangingPunct="1">
              <a:spcBef>
                <a:spcPct val="0"/>
              </a:spcBef>
            </a:pPr>
            <a:endParaRPr lang="en-US" dirty="0" smtClean="0"/>
          </a:p>
          <a:p>
            <a:pPr eaLnBrk="1" hangingPunct="1">
              <a:spcBef>
                <a:spcPct val="0"/>
              </a:spcBef>
            </a:pPr>
            <a:r>
              <a:rPr lang="en-US" dirty="0" smtClean="0"/>
              <a:t>Realistic training and education prior to events can be helpful in building up individual and team resilience to traumatic events and disasters. </a:t>
            </a:r>
          </a:p>
          <a:p>
            <a:pPr eaLnBrk="1" hangingPunct="1">
              <a:spcBef>
                <a:spcPct val="0"/>
              </a:spcBef>
            </a:pPr>
            <a:endParaRPr lang="en-US" dirty="0" smtClean="0"/>
          </a:p>
          <a:p>
            <a:pPr eaLnBrk="1" hangingPunct="1">
              <a:spcBef>
                <a:spcPct val="0"/>
              </a:spcBef>
            </a:pPr>
            <a:r>
              <a:rPr lang="en-US" dirty="0" smtClean="0"/>
              <a:t>IMAGE -- New York, NY, September 16, 2001: Members of the New York Fire Department continue search for survivors among the wreckage. Andrea Booher/FEMA.</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948508-FEB7-4AFC-A5CC-3F8CFA701B55}" type="slidenum">
              <a:rPr lang="en-US">
                <a:cs typeface="Arial" charset="0"/>
              </a:rPr>
              <a:pPr fontAlgn="base">
                <a:spcBef>
                  <a:spcPct val="0"/>
                </a:spcBef>
                <a:spcAft>
                  <a:spcPct val="0"/>
                </a:spcAft>
                <a:defRPr/>
              </a:pPr>
              <a:t>30</a:t>
            </a:fld>
            <a:endParaRPr lang="en-US" dirty="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solidFill>
                  <a:schemeClr val="tx1"/>
                </a:solidFill>
                <a:cs typeface="Helvetica" pitchFamily="34" charset="0"/>
              </a:rPr>
              <a:t>Question 1:</a:t>
            </a:r>
          </a:p>
          <a:p>
            <a:r>
              <a:rPr lang="en-US" sz="1400" dirty="0" smtClean="0">
                <a:solidFill>
                  <a:schemeClr val="tx1"/>
                </a:solidFill>
                <a:cs typeface="Helvetica" pitchFamily="34" charset="0"/>
              </a:rPr>
              <a:t> </a:t>
            </a:r>
            <a:r>
              <a:rPr lang="en-US" sz="1400" dirty="0" smtClean="0">
                <a:cs typeface="Helvetica" pitchFamily="34" charset="0"/>
              </a:rPr>
              <a:t/>
            </a:r>
            <a:br>
              <a:rPr lang="en-US" sz="1400" dirty="0" smtClean="0">
                <a:cs typeface="Helvetica" pitchFamily="34" charset="0"/>
              </a:rPr>
            </a:br>
            <a:r>
              <a:rPr lang="en-US" sz="1200" dirty="0" smtClean="0">
                <a:cs typeface="Helvetica" pitchFamily="34" charset="0"/>
              </a:rPr>
              <a:t>Large-scale disaster and public health emergencies require health professionals to shift their perspective from individual provider relationships to ________ health.</a:t>
            </a:r>
            <a:endParaRPr lang="en-US" dirty="0"/>
          </a:p>
        </p:txBody>
      </p:sp>
      <p:sp>
        <p:nvSpPr>
          <p:cNvPr id="4" name="Slide Number Placeholder 3"/>
          <p:cNvSpPr>
            <a:spLocks noGrp="1"/>
          </p:cNvSpPr>
          <p:nvPr>
            <p:ph type="sldNum" sz="quarter" idx="10"/>
          </p:nvPr>
        </p:nvSpPr>
        <p:spPr/>
        <p:txBody>
          <a:bodyPr/>
          <a:lstStyle/>
          <a:p>
            <a:pPr>
              <a:defRPr/>
            </a:pPr>
            <a:fld id="{03CB1F3C-D723-4042-90C3-D2C72723F9F6}" type="slidenum">
              <a:rPr lang="en-US" smtClean="0"/>
              <a:pPr>
                <a:defRPr/>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IOM definition of the public health system can be found and reviewed on pp 2-3 of the </a:t>
            </a:r>
            <a:r>
              <a:rPr lang="en-US" i="1" dirty="0" smtClean="0"/>
              <a:t>BDLS 3.0 Course Manual</a:t>
            </a:r>
            <a:r>
              <a:rPr lang="en-US" dirty="0" smtClean="0"/>
              <a:t>.  </a:t>
            </a:r>
          </a:p>
          <a:p>
            <a:pPr eaLnBrk="1" hangingPunct="1">
              <a:spcBef>
                <a:spcPct val="0"/>
              </a:spcBef>
            </a:pPr>
            <a:endParaRPr lang="en-US" dirty="0" smtClean="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800180-F552-4EA6-B0A6-10405C7EA3B0}" type="slidenum">
              <a:rPr lang="en-US">
                <a:cs typeface="Arial" charset="0"/>
              </a:rPr>
              <a:pPr fontAlgn="base">
                <a:spcBef>
                  <a:spcPct val="0"/>
                </a:spcBef>
                <a:spcAft>
                  <a:spcPct val="0"/>
                </a:spcAft>
                <a:defRPr/>
              </a:pPr>
              <a:t>5</a:t>
            </a:fld>
            <a:endParaRPr lang="en-US"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Question 2:</a:t>
            </a:r>
          </a:p>
          <a:p>
            <a:r>
              <a:rPr lang="en-US" sz="1200" kern="1200" dirty="0" smtClean="0">
                <a:solidFill>
                  <a:schemeClr val="tx1"/>
                </a:solidFill>
                <a:latin typeface="+mn-lt"/>
                <a:ea typeface="+mn-ea"/>
                <a:cs typeface="+mn-cs"/>
              </a:rPr>
              <a:t>Which of the following is a function of public health during a disaster?</a:t>
            </a:r>
            <a:endParaRPr lang="en-US" dirty="0"/>
          </a:p>
        </p:txBody>
      </p:sp>
      <p:sp>
        <p:nvSpPr>
          <p:cNvPr id="4" name="Slide Number Placeholder 3"/>
          <p:cNvSpPr>
            <a:spLocks noGrp="1"/>
          </p:cNvSpPr>
          <p:nvPr>
            <p:ph type="sldNum" sz="quarter" idx="10"/>
          </p:nvPr>
        </p:nvSpPr>
        <p:spPr/>
        <p:txBody>
          <a:bodyPr/>
          <a:lstStyle/>
          <a:p>
            <a:pPr>
              <a:defRPr/>
            </a:pPr>
            <a:fld id="{03CB1F3C-D723-4042-90C3-D2C72723F9F6}" type="slidenum">
              <a:rPr lang="en-US" smtClean="0"/>
              <a:pPr>
                <a:defRPr/>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cs typeface="Helvetica" pitchFamily="34" charset="0"/>
              </a:rPr>
              <a:t>Question 3:</a:t>
            </a:r>
          </a:p>
          <a:p>
            <a:r>
              <a:rPr lang="en-US" sz="1200" dirty="0" smtClean="0">
                <a:cs typeface="Helvetica" pitchFamily="34" charset="0"/>
              </a:rPr>
              <a:t/>
            </a:r>
            <a:br>
              <a:rPr lang="en-US" sz="1200" dirty="0" smtClean="0">
                <a:cs typeface="Helvetica" pitchFamily="34" charset="0"/>
              </a:rPr>
            </a:br>
            <a:r>
              <a:rPr lang="en-US" sz="1200" dirty="0" smtClean="0">
                <a:cs typeface="Helvetica" pitchFamily="34" charset="0"/>
              </a:rPr>
              <a:t>Disasters disproportionately affect certain vulnerable populations, including all of the following </a:t>
            </a:r>
            <a:br>
              <a:rPr lang="en-US" sz="1200" dirty="0" smtClean="0">
                <a:cs typeface="Helvetica" pitchFamily="34" charset="0"/>
              </a:rPr>
            </a:br>
            <a:r>
              <a:rPr lang="en-US" sz="1200" dirty="0" smtClean="0">
                <a:cs typeface="Helvetica" pitchFamily="34" charset="0"/>
              </a:rPr>
              <a:t>except _______?</a:t>
            </a:r>
            <a:endParaRPr lang="en-US" dirty="0"/>
          </a:p>
        </p:txBody>
      </p:sp>
      <p:sp>
        <p:nvSpPr>
          <p:cNvPr id="4" name="Slide Number Placeholder 3"/>
          <p:cNvSpPr>
            <a:spLocks noGrp="1"/>
          </p:cNvSpPr>
          <p:nvPr>
            <p:ph type="sldNum" sz="quarter" idx="10"/>
          </p:nvPr>
        </p:nvSpPr>
        <p:spPr/>
        <p:txBody>
          <a:bodyPr/>
          <a:lstStyle/>
          <a:p>
            <a:pPr>
              <a:defRPr/>
            </a:pPr>
            <a:fld id="{03CB1F3C-D723-4042-90C3-D2C72723F9F6}"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None/>
            </a:pPr>
            <a:r>
              <a:rPr lang="en-US" dirty="0" smtClean="0">
                <a:cs typeface="Helvetica" pitchFamily="34" charset="0"/>
              </a:rPr>
              <a:t>Disasters require us to change our focus from the needs of the individual to those of the population as a whole.</a:t>
            </a:r>
          </a:p>
          <a:p>
            <a:pPr eaLnBrk="1" hangingPunct="1">
              <a:buFont typeface="Arial" pitchFamily="34" charset="0"/>
              <a:buNone/>
            </a:pPr>
            <a:endParaRPr lang="en-US" dirty="0" smtClean="0">
              <a:cs typeface="Helvetica" pitchFamily="34" charset="0"/>
            </a:endParaRPr>
          </a:p>
          <a:p>
            <a:pPr eaLnBrk="1" hangingPunct="1">
              <a:buFont typeface="Arial" pitchFamily="34" charset="0"/>
              <a:buNone/>
            </a:pPr>
            <a:r>
              <a:rPr lang="en-US" dirty="0" smtClean="0">
                <a:cs typeface="Helvetica" pitchFamily="34" charset="0"/>
              </a:rPr>
              <a:t>Integration of public health and emergency care is essential to response and recovery.</a:t>
            </a:r>
          </a:p>
          <a:p>
            <a:pPr eaLnBrk="1" hangingPunct="1">
              <a:buFont typeface="Arial" pitchFamily="34" charset="0"/>
              <a:buNone/>
            </a:pPr>
            <a:endParaRPr lang="en-US" dirty="0" smtClean="0">
              <a:cs typeface="Helvetica" pitchFamily="34" charset="0"/>
            </a:endParaRPr>
          </a:p>
          <a:p>
            <a:pPr eaLnBrk="1" hangingPunct="1">
              <a:buFont typeface="Arial" pitchFamily="34" charset="0"/>
              <a:buNone/>
            </a:pPr>
            <a:r>
              <a:rPr lang="en-US" dirty="0" smtClean="0">
                <a:cs typeface="Helvetica" pitchFamily="34" charset="0"/>
              </a:rPr>
              <a:t>Certain groups in our communities are especially vulnerable to the effects of disasters and require special planning.</a:t>
            </a:r>
          </a:p>
          <a:p>
            <a:endParaRPr lang="en-US" dirty="0"/>
          </a:p>
        </p:txBody>
      </p:sp>
      <p:sp>
        <p:nvSpPr>
          <p:cNvPr id="4" name="Slide Number Placeholder 3"/>
          <p:cNvSpPr>
            <a:spLocks noGrp="1"/>
          </p:cNvSpPr>
          <p:nvPr>
            <p:ph type="sldNum" sz="quarter" idx="10"/>
          </p:nvPr>
        </p:nvSpPr>
        <p:spPr/>
        <p:txBody>
          <a:bodyPr/>
          <a:lstStyle/>
          <a:p>
            <a:pPr>
              <a:defRPr/>
            </a:pPr>
            <a:fld id="{03CB1F3C-D723-4042-90C3-D2C72723F9F6}" type="slidenum">
              <a:rPr lang="en-US" smtClean="0"/>
              <a:pPr>
                <a:defRPr/>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role of the public health system is to protect the nation against injury, disease, and a myriad of environmental and occupational hazards. The distinct difference between emergency care and public health is that public health focuses its efforts on the population as a whole. The public health workforce is made of up of a wide variety of skill sets, educational backgrounds, and experience – from specially trained nurses to epidemiologists to postdoctoral researchers to lab technicians and social workers.</a:t>
            </a:r>
          </a:p>
          <a:p>
            <a:pPr eaLnBrk="1" hangingPunct="1">
              <a:spcBef>
                <a:spcPct val="0"/>
              </a:spcBef>
            </a:pPr>
            <a:endParaRPr lang="en-US" dirty="0" smtClean="0"/>
          </a:p>
          <a:p>
            <a:pPr eaLnBrk="1" hangingPunct="1">
              <a:spcBef>
                <a:spcPct val="0"/>
              </a:spcBef>
            </a:pPr>
            <a:r>
              <a:rPr lang="en-US" dirty="0" smtClean="0"/>
              <a:t>IMAGE -- http://www.health.gov/phfunctions/public.htm.</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C4CDB4-65B8-4BD5-982C-7A611567056D}" type="slidenum">
              <a:rPr lang="en-US">
                <a:cs typeface="Arial" charset="0"/>
              </a:rPr>
              <a:pPr fontAlgn="base">
                <a:spcBef>
                  <a:spcPct val="0"/>
                </a:spcBef>
                <a:spcAft>
                  <a:spcPct val="0"/>
                </a:spcAft>
                <a:defRPr/>
              </a:pPr>
              <a:t>6</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A large-scale disaster or a public health emergency may disrupt and impact important components of a community, including damage to the public health infrastructure, widespread displacement of the population affected, disruption of normal health and medical services, and destroying or disrupting access to key resources.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It is critical that during times of a large-scale disaster or public health emergency that the public health system and the emergency care system be integrated and working collaboratively.  </a:t>
            </a:r>
          </a:p>
          <a:p>
            <a:pPr eaLnBrk="1" hangingPunct="1">
              <a:spcBef>
                <a:spcPct val="0"/>
              </a:spcBef>
            </a:pPr>
            <a:endParaRPr lang="en-US"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E88672-BE1B-45A0-8C0A-AF58A8872240}" type="slidenum">
              <a:rPr lang="en-US">
                <a:cs typeface="Arial" charset="0"/>
              </a:rPr>
              <a:pPr fontAlgn="base">
                <a:spcBef>
                  <a:spcPct val="0"/>
                </a:spcBef>
                <a:spcAft>
                  <a:spcPct val="0"/>
                </a:spcAft>
                <a:defRPr/>
              </a:pPr>
              <a:t>7</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scope and scale of disasters may significantly exceed resources available for individual care. Large-scale disasters can readily become </a:t>
            </a:r>
            <a:r>
              <a:rPr lang="en-US" i="1" dirty="0" smtClean="0"/>
              <a:t>public health emergencies</a:t>
            </a:r>
            <a:r>
              <a:rPr lang="en-US" dirty="0" smtClean="0"/>
              <a:t>. These are defined broadly as any event that significantly threatens the health or safety of the public. </a:t>
            </a:r>
          </a:p>
          <a:p>
            <a:pPr eaLnBrk="1" hangingPunct="1">
              <a:spcBef>
                <a:spcPct val="0"/>
              </a:spcBef>
            </a:pPr>
            <a:endParaRPr lang="en-US" dirty="0" smtClean="0"/>
          </a:p>
          <a:p>
            <a:pPr eaLnBrk="1" hangingPunct="1">
              <a:spcBef>
                <a:spcPct val="0"/>
              </a:spcBef>
            </a:pPr>
            <a:r>
              <a:rPr lang="en-US" dirty="0" smtClean="0"/>
              <a:t>It is important at this stage for every disaster responder to have an understanding of public health and how we transition our thinking from treating an individual to taking care of an entire population, in order to provide the greatest good for the greatest number of people. This is in contrast to the traditional medical model of a physician having an independent relationship with each patient and providing all the care the patient needs regardless of effects on availability of these resources to others.</a:t>
            </a:r>
          </a:p>
          <a:p>
            <a:pPr eaLnBrk="1" hangingPunct="1">
              <a:spcBef>
                <a:spcPct val="0"/>
              </a:spcBef>
            </a:pPr>
            <a:endParaRPr lang="en-US" dirty="0" smtClean="0"/>
          </a:p>
          <a:p>
            <a:pPr eaLnBrk="1" hangingPunct="1">
              <a:spcBef>
                <a:spcPct val="0"/>
              </a:spcBef>
            </a:pPr>
            <a:r>
              <a:rPr lang="en-US" dirty="0" smtClean="0"/>
              <a:t>For example, a physician must make the difficult transition from a physician-patient relationship to a physician-population relationship.</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IMAGES -- </a:t>
            </a:r>
            <a:r>
              <a:rPr lang="en-US" sz="1200" kern="1200" dirty="0" smtClean="0">
                <a:solidFill>
                  <a:schemeClr val="tx1"/>
                </a:solidFill>
                <a:latin typeface="+mn-lt"/>
                <a:ea typeface="+mn-ea"/>
                <a:cs typeface="+mn-cs"/>
              </a:rPr>
              <a:t>Left: </a:t>
            </a:r>
            <a:r>
              <a:rPr lang="en-US" sz="1200" b="0" dirty="0" smtClean="0">
                <a:latin typeface="Calibri" pitchFamily="34" charset="0"/>
              </a:rPr>
              <a:t>Jocelyn Augustino/FEMA; right: Andrea Booher/FEMA.</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1" dirty="0" smtClean="0">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latin typeface="Calibri" pitchFamily="34" charset="0"/>
              </a:rPr>
              <a:t>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is a partial list of the functions of public health during a disaster. We will not cover all of these in this lecture, nor read through all of them right now. However, it is important that you get a sense of the essential role that public health plays in preparedness, response, and recovery of disasters. Shortly, we will highlight a few of the key functions of which every disaster responder should be aware.</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C9759C-2128-41A0-9A28-AE8728816ACC}" type="slidenum">
              <a:rPr lang="en-US">
                <a:cs typeface="Arial" charset="0"/>
              </a:rPr>
              <a:pPr fontAlgn="base">
                <a:spcBef>
                  <a:spcPct val="0"/>
                </a:spcBef>
                <a:spcAft>
                  <a:spcPct val="0"/>
                </a:spcAft>
                <a:defRPr/>
              </a:pPr>
              <a:t>9</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Public health surveillance and epidemiologic investigation are directed to the systematic, ongoing assessment of the health of a community. In some cases, an epidemiologist may suspect an outbreak by noticing unusual patterns or clusters of a disease in routine surveillance data.</a:t>
            </a:r>
          </a:p>
          <a:p>
            <a:pPr eaLnBrk="1" hangingPunct="1">
              <a:spcBef>
                <a:spcPct val="0"/>
              </a:spcBef>
            </a:pPr>
            <a:endParaRPr lang="en-US" dirty="0" smtClean="0"/>
          </a:p>
          <a:p>
            <a:pPr eaLnBrk="1" hangingPunct="1">
              <a:spcBef>
                <a:spcPct val="0"/>
              </a:spcBef>
            </a:pPr>
            <a:r>
              <a:rPr lang="en-US" dirty="0" smtClean="0"/>
              <a:t>Public health surveillance systems identify new health concerns, manage public information, and measure the effectiveness of ongoing interventions.</a:t>
            </a:r>
          </a:p>
          <a:p>
            <a:pPr eaLnBrk="1" hangingPunct="1">
              <a:spcBef>
                <a:spcPct val="0"/>
              </a:spcBef>
            </a:pPr>
            <a:endParaRPr lang="en-US" dirty="0" smtClean="0"/>
          </a:p>
          <a:p>
            <a:pPr eaLnBrk="1" hangingPunct="1">
              <a:spcBef>
                <a:spcPct val="0"/>
              </a:spcBef>
            </a:pPr>
            <a:r>
              <a:rPr lang="en-US" dirty="0" smtClean="0"/>
              <a:t>In a disaster or public health emergency, health assessment and monitoring programs increase dramatically.</a:t>
            </a:r>
          </a:p>
          <a:p>
            <a:pPr eaLnBrk="1" hangingPunct="1">
              <a:spcBef>
                <a:spcPct val="0"/>
              </a:spcBef>
            </a:pPr>
            <a:endParaRPr lang="en-US" dirty="0" smtClean="0"/>
          </a:p>
          <a:p>
            <a:pPr eaLnBrk="1" hangingPunct="1">
              <a:spcBef>
                <a:spcPct val="0"/>
              </a:spcBef>
            </a:pPr>
            <a:r>
              <a:rPr lang="en-US" dirty="0" smtClean="0"/>
              <a:t>IMAGE -- Under a high magnification of 12,483x, this scanning electron micrograph (SEM) depicted spores from the Sterne strain of </a:t>
            </a:r>
            <a:r>
              <a:rPr lang="en-US" i="1" dirty="0" smtClean="0"/>
              <a:t>Bacillus anthracis</a:t>
            </a:r>
            <a:r>
              <a:rPr lang="en-US" dirty="0" smtClean="0"/>
              <a:t> bacteria. </a:t>
            </a:r>
            <a:r>
              <a:rPr lang="en-US" sz="1200" b="0" dirty="0" smtClean="0">
                <a:latin typeface="+mn-lt"/>
                <a:cs typeface="+mn-cs"/>
              </a:rPr>
              <a:t>Laura Rose/CDC.</a:t>
            </a:r>
            <a:endParaRPr lang="en-US" b="0"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D9A0B0-C0EA-4FAC-A6BF-46FAABB7E4F9}" type="slidenum">
              <a:rPr lang="en-US">
                <a:cs typeface="Arial" charset="0"/>
              </a:rPr>
              <a:pPr fontAlgn="base">
                <a:spcBef>
                  <a:spcPct val="0"/>
                </a:spcBef>
                <a:spcAft>
                  <a:spcPct val="0"/>
                </a:spcAft>
                <a:defRPr/>
              </a:pPr>
              <a:t>10</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After surveillance identifies a problem, an investigation begins. These are comprehensive and involve a multidisciplinary team, including experts in clinical medicine, epidemiology, infection control, environmental health, microbiology, behavioral science, biostatistics, and health education. </a:t>
            </a:r>
          </a:p>
          <a:p>
            <a:pPr eaLnBrk="1" hangingPunct="1">
              <a:spcBef>
                <a:spcPct val="0"/>
              </a:spcBef>
            </a:pPr>
            <a:endParaRPr lang="en-US" dirty="0" smtClean="0"/>
          </a:p>
          <a:p>
            <a:pPr eaLnBrk="1" hangingPunct="1">
              <a:spcBef>
                <a:spcPct val="0"/>
              </a:spcBef>
            </a:pPr>
            <a:r>
              <a:rPr lang="en-US" dirty="0" smtClean="0"/>
              <a:t>Interviews provide epidemiologists with crucial data needed to map the spread of an outbreak (ie, source of the outbreak, mode of transmission). Through interviews and detective work, epidemiologists may identify the source of the outbreak, the first patient with the disease (the “index case”), mechanism of spread and possible control, morbidity, and mortality.</a:t>
            </a:r>
          </a:p>
          <a:p>
            <a:pPr eaLnBrk="1" hangingPunct="1">
              <a:spcBef>
                <a:spcPct val="0"/>
              </a:spcBef>
            </a:pPr>
            <a:endParaRPr lang="en-US" dirty="0" smtClean="0"/>
          </a:p>
          <a:p>
            <a:pPr eaLnBrk="1" hangingPunct="1">
              <a:spcBef>
                <a:spcPct val="0"/>
              </a:spcBef>
            </a:pPr>
            <a:r>
              <a:rPr lang="en-US" dirty="0" smtClean="0"/>
              <a:t>IMAGE -- CDC.</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6B8C8B-1EF7-416D-869E-ACFD35CF3812}" type="slidenum">
              <a:rPr lang="en-US">
                <a:cs typeface="Arial" charset="0"/>
              </a:rPr>
              <a:pPr fontAlgn="base">
                <a:spcBef>
                  <a:spcPct val="0"/>
                </a:spcBef>
                <a:spcAft>
                  <a:spcPct val="0"/>
                </a:spcAft>
                <a:defRPr/>
              </a:pPr>
              <a:t>11</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14000"/>
              </a:lnSpc>
              <a:spcBef>
                <a:spcPts val="1200"/>
              </a:spcBef>
              <a:buSzPct val="85000"/>
              <a:buFont typeface="Wingdings" pitchFamily="2" charset="2"/>
              <a:buChar char="§"/>
              <a:defRPr sz="2800">
                <a:latin typeface="+mj-lt"/>
              </a:defRPr>
            </a:lvl1pPr>
            <a:lvl2pPr marL="914400" indent="-457200">
              <a:lnSpc>
                <a:spcPct val="114000"/>
              </a:lnSpc>
              <a:spcBef>
                <a:spcPts val="1200"/>
              </a:spcBef>
              <a:buSzPct val="85000"/>
              <a:defRPr sz="2800">
                <a:latin typeface="+mj-lt"/>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0D0CB6-1C62-415C-958F-B34EF2D880A7}" type="datetimeFigureOut">
              <a:rPr lang="en-US"/>
              <a:pPr>
                <a:defRPr/>
              </a:pPr>
              <a:t>4/5/2017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6B5411C-2119-4BB9-A444-2E95C24414F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17DADEF-92D3-49BF-B028-E44059E1C49B}" type="datetimeFigureOut">
              <a:rPr lang="en-US"/>
              <a:pPr>
                <a:defRPr/>
              </a:pPr>
              <a:t>4/5/2017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BC3C712-B875-4E73-8459-6FCE92D4564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60B73A1-F150-42D9-896E-36C38C6F964F}" type="datetimeFigureOut">
              <a:rPr lang="en-US"/>
              <a:pPr>
                <a:defRPr/>
              </a:pPr>
              <a:t>4/5/2017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06C4D09-6D85-4896-922E-F6F46220F1D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DLSpptBkgrd_noLogo-3.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1996" y="6295152"/>
            <a:ext cx="4077477" cy="215444"/>
          </a:xfrm>
          <a:prstGeom prst="rect">
            <a:avLst/>
          </a:prstGeom>
          <a:noFill/>
        </p:spPr>
        <p:txBody>
          <a:bodyPr wrap="square" rtlCol="0">
            <a:spAutoFit/>
          </a:bodyPr>
          <a:lstStyle/>
          <a:p>
            <a:pPr algn="ctr"/>
            <a:r>
              <a:rPr lang="en-US" sz="800" dirty="0" smtClean="0"/>
              <a:t>© 2015 National Disaster</a:t>
            </a:r>
            <a:r>
              <a:rPr lang="en-US" sz="800" baseline="0" dirty="0" smtClean="0"/>
              <a:t> Life Support Foundation, Inc. All rights reserved.</a:t>
            </a:r>
            <a:endParaRPr lang="en-US" sz="800" dirty="0"/>
          </a:p>
        </p:txBody>
      </p:sp>
      <p:sp>
        <p:nvSpPr>
          <p:cNvPr id="6" name="TextBox 5"/>
          <p:cNvSpPr txBox="1"/>
          <p:nvPr userDrawn="1"/>
        </p:nvSpPr>
        <p:spPr>
          <a:xfrm>
            <a:off x="6022542" y="6220779"/>
            <a:ext cx="2647666" cy="461665"/>
          </a:xfrm>
          <a:prstGeom prst="rect">
            <a:avLst/>
          </a:prstGeom>
          <a:noFill/>
        </p:spPr>
        <p:txBody>
          <a:bodyPr wrap="square" rtlCol="0">
            <a:spAutoFit/>
          </a:bodyPr>
          <a:lstStyle/>
          <a:p>
            <a:pPr algn="ctr"/>
            <a:r>
              <a:rPr lang="en-US" sz="2400" b="1" dirty="0" smtClean="0">
                <a:solidFill>
                  <a:schemeClr val="bg1"/>
                </a:solidFill>
              </a:rPr>
              <a:t>BDLS® v.3.2</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Lst>
  <p:txStyles>
    <p:titleStyle>
      <a:lvl1pPr algn="l" defTabSz="457200" rtl="0" eaLnBrk="1" latinLnBrk="0" hangingPunct="1">
        <a:spcBef>
          <a:spcPct val="0"/>
        </a:spcBef>
        <a:buNone/>
        <a:defRPr sz="44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pPr algn="ctr" eaLnBrk="1" hangingPunct="1"/>
            <a:r>
              <a:rPr lang="en-US" dirty="0" smtClean="0">
                <a:solidFill>
                  <a:schemeClr val="accent6">
                    <a:lumMod val="50000"/>
                  </a:schemeClr>
                </a:solidFill>
                <a:cs typeface="Helvetica" pitchFamily="34" charset="0"/>
              </a:rPr>
              <a:t>Epidemiologic Surveillance</a:t>
            </a:r>
          </a:p>
        </p:txBody>
      </p:sp>
      <p:sp>
        <p:nvSpPr>
          <p:cNvPr id="23554" name="Content Placeholder 2"/>
          <p:cNvSpPr>
            <a:spLocks noGrp="1"/>
          </p:cNvSpPr>
          <p:nvPr>
            <p:ph idx="1"/>
          </p:nvPr>
        </p:nvSpPr>
        <p:spPr>
          <a:xfrm>
            <a:off x="457200" y="1600200"/>
            <a:ext cx="5257800" cy="3236843"/>
          </a:xfrm>
        </p:spPr>
        <p:txBody>
          <a:bodyPr>
            <a:normAutofit fontScale="47500" lnSpcReduction="20000"/>
          </a:bodyPr>
          <a:lstStyle/>
          <a:p>
            <a:pPr marL="463550" indent="-463550" eaLnBrk="1" hangingPunct="1">
              <a:spcBef>
                <a:spcPts val="1200"/>
              </a:spcBef>
            </a:pPr>
            <a:r>
              <a:rPr lang="en-US" sz="5900" dirty="0" smtClean="0">
                <a:latin typeface="+mn-lt"/>
                <a:cs typeface="Helvetica" pitchFamily="34" charset="0"/>
              </a:rPr>
              <a:t>Ongoing assessment of community health</a:t>
            </a:r>
          </a:p>
          <a:p>
            <a:pPr marL="463550" indent="-463550" eaLnBrk="1" hangingPunct="1">
              <a:spcBef>
                <a:spcPts val="1200"/>
              </a:spcBef>
            </a:pPr>
            <a:r>
              <a:rPr lang="en-US" sz="5900" dirty="0" smtClean="0">
                <a:latin typeface="+mn-lt"/>
                <a:cs typeface="Helvetica" pitchFamily="34" charset="0"/>
              </a:rPr>
              <a:t>Identify new health concerns/issues (look for patterns, oddities)</a:t>
            </a:r>
          </a:p>
          <a:p>
            <a:pPr marL="463550" indent="-463550" eaLnBrk="1" hangingPunct="1">
              <a:spcBef>
                <a:spcPts val="1200"/>
              </a:spcBef>
            </a:pPr>
            <a:r>
              <a:rPr lang="en-US" sz="5900" dirty="0" smtClean="0">
                <a:latin typeface="+mn-lt"/>
                <a:cs typeface="Helvetica" pitchFamily="34" charset="0"/>
              </a:rPr>
              <a:t>Track and document potential exposures</a:t>
            </a:r>
          </a:p>
          <a:p>
            <a:pPr eaLnBrk="1" hangingPunct="1"/>
            <a:endParaRPr lang="en-US" dirty="0" smtClean="0">
              <a:cs typeface="Helvetica" pitchFamily="34" charset="0"/>
            </a:endParaRP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1752600"/>
            <a:ext cx="2257425" cy="3276600"/>
          </a:xfrm>
          <a:prstGeom prst="rect">
            <a:avLst/>
          </a:prstGeom>
          <a:noFill/>
          <a:ln w="9525">
            <a:noFill/>
            <a:miter lim="800000"/>
            <a:headEnd/>
            <a:tailEnd/>
          </a:ln>
          <a:effectLst>
            <a:outerShdw dist="139700" dir="2700000" algn="tl" rotWithShape="0">
              <a:srgbClr val="333333">
                <a:alpha val="64999"/>
              </a:srgbClr>
            </a:outerShdw>
          </a:effectLst>
        </p:spPr>
      </p:pic>
      <p:sp>
        <p:nvSpPr>
          <p:cNvPr id="5" name="TextBox 4"/>
          <p:cNvSpPr txBox="1"/>
          <p:nvPr/>
        </p:nvSpPr>
        <p:spPr>
          <a:xfrm>
            <a:off x="6019800" y="5029200"/>
            <a:ext cx="1981200" cy="400110"/>
          </a:xfrm>
          <a:prstGeom prst="rect">
            <a:avLst/>
          </a:prstGeom>
          <a:noFill/>
        </p:spPr>
        <p:txBody>
          <a:bodyPr>
            <a:spAutoFit/>
          </a:bodyPr>
          <a:lstStyle/>
          <a:p>
            <a:pPr fontAlgn="auto">
              <a:spcBef>
                <a:spcPts val="0"/>
              </a:spcBef>
              <a:spcAft>
                <a:spcPts val="0"/>
              </a:spcAft>
              <a:defRPr/>
            </a:pPr>
            <a:r>
              <a:rPr lang="en-US" sz="2000" b="1" dirty="0">
                <a:latin typeface="+mn-lt"/>
                <a:cs typeface="+mn-cs"/>
              </a:rPr>
              <a:t> </a:t>
            </a:r>
            <a:r>
              <a:rPr lang="en-US" sz="1100" b="1" dirty="0">
                <a:latin typeface="+mn-lt"/>
                <a:cs typeface="+mn-cs"/>
              </a:rPr>
              <a:t>Laura Rose/CDC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pPr algn="ctr" eaLnBrk="1" hangingPunct="1"/>
            <a:r>
              <a:rPr lang="en-US" dirty="0" smtClean="0">
                <a:solidFill>
                  <a:schemeClr val="accent6">
                    <a:lumMod val="50000"/>
                  </a:schemeClr>
                </a:solidFill>
                <a:cs typeface="Helvetica" pitchFamily="34" charset="0"/>
              </a:rPr>
              <a:t>Epidemiologic Investigation</a:t>
            </a:r>
          </a:p>
        </p:txBody>
      </p:sp>
      <p:sp>
        <p:nvSpPr>
          <p:cNvPr id="25602" name="Content Placeholder 2"/>
          <p:cNvSpPr>
            <a:spLocks noGrp="1"/>
          </p:cNvSpPr>
          <p:nvPr>
            <p:ph idx="1"/>
          </p:nvPr>
        </p:nvSpPr>
        <p:spPr/>
        <p:txBody>
          <a:bodyPr>
            <a:normAutofit/>
          </a:bodyPr>
          <a:lstStyle/>
          <a:p>
            <a:pPr marL="463550" indent="-463550" eaLnBrk="1" hangingPunct="1">
              <a:tabLst>
                <a:tab pos="463550" algn="l"/>
              </a:tabLst>
            </a:pPr>
            <a:r>
              <a:rPr lang="en-US" sz="2400" dirty="0" smtClean="0">
                <a:latin typeface="+mn-lt"/>
                <a:cs typeface="Helvetica" pitchFamily="34" charset="0"/>
              </a:rPr>
              <a:t>Comprehensive and multidisciplinary</a:t>
            </a:r>
          </a:p>
          <a:p>
            <a:pPr marL="463550" indent="-463550" eaLnBrk="1" hangingPunct="1">
              <a:tabLst>
                <a:tab pos="463550" algn="l"/>
              </a:tabLst>
            </a:pPr>
            <a:r>
              <a:rPr lang="en-US" sz="2400" dirty="0" smtClean="0">
                <a:latin typeface="+mn-lt"/>
                <a:cs typeface="Helvetica" pitchFamily="34" charset="0"/>
              </a:rPr>
              <a:t>Investigative work</a:t>
            </a:r>
          </a:p>
          <a:p>
            <a:pPr marL="463550" indent="-463550" eaLnBrk="1" hangingPunct="1">
              <a:tabLst>
                <a:tab pos="463550" algn="l"/>
              </a:tabLst>
            </a:pPr>
            <a:r>
              <a:rPr lang="en-US" sz="2400" dirty="0" smtClean="0">
                <a:latin typeface="+mn-lt"/>
                <a:cs typeface="Helvetica" pitchFamily="34" charset="0"/>
              </a:rPr>
              <a:t>In outbreaks </a:t>
            </a:r>
          </a:p>
          <a:p>
            <a:pPr lvl="1" eaLnBrk="1" hangingPunct="1"/>
            <a:r>
              <a:rPr lang="en-US" sz="2400" dirty="0" smtClean="0">
                <a:latin typeface="+mn-lt"/>
                <a:cs typeface="Helvetica" pitchFamily="34" charset="0"/>
              </a:rPr>
              <a:t>Map spread of disease</a:t>
            </a:r>
          </a:p>
          <a:p>
            <a:pPr lvl="1" eaLnBrk="1" hangingPunct="1"/>
            <a:r>
              <a:rPr lang="en-US" sz="2400" dirty="0" smtClean="0">
                <a:latin typeface="+mn-lt"/>
                <a:cs typeface="Helvetica" pitchFamily="34" charset="0"/>
              </a:rPr>
              <a:t>Mechanism of spread</a:t>
            </a:r>
          </a:p>
          <a:p>
            <a:pPr lvl="1" eaLnBrk="1" hangingPunct="1"/>
            <a:r>
              <a:rPr lang="en-US" sz="2400" dirty="0" smtClean="0">
                <a:latin typeface="+mn-lt"/>
                <a:cs typeface="Helvetica" pitchFamily="34" charset="0"/>
              </a:rPr>
              <a:t>Identify the “index case”</a:t>
            </a:r>
          </a:p>
          <a:p>
            <a:pPr lvl="1" eaLnBrk="1" hangingPunct="1"/>
            <a:r>
              <a:rPr lang="en-US" sz="2400" dirty="0" smtClean="0">
                <a:latin typeface="+mn-lt"/>
                <a:cs typeface="Helvetica" pitchFamily="34" charset="0"/>
              </a:rPr>
              <a:t>Morbidity and mortality</a:t>
            </a:r>
          </a:p>
          <a:p>
            <a:pPr eaLnBrk="1" hangingPunct="1"/>
            <a:endParaRPr lang="en-US" dirty="0" smtClean="0">
              <a:cs typeface="Helvetica" pitchFamily="34" charset="0"/>
            </a:endParaRPr>
          </a:p>
        </p:txBody>
      </p:sp>
      <p:pic>
        <p:nvPicPr>
          <p:cNvPr id="5" name="Picture 4" descr="usmap2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8266" y="2324099"/>
            <a:ext cx="3956184" cy="275986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286750" y="4822031"/>
            <a:ext cx="12954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CDC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rmAutofit/>
          </a:bodyPr>
          <a:lstStyle/>
          <a:p>
            <a:pPr algn="ctr" eaLnBrk="1" hangingPunct="1"/>
            <a:r>
              <a:rPr lang="en-US" dirty="0" smtClean="0">
                <a:cs typeface="Helvetica" pitchFamily="34" charset="0"/>
              </a:rPr>
              <a:t>Rapid Needs Assessment</a:t>
            </a:r>
          </a:p>
        </p:txBody>
      </p:sp>
      <p:graphicFrame>
        <p:nvGraphicFramePr>
          <p:cNvPr id="4" name="Content Placeholder 3"/>
          <p:cNvGraphicFramePr>
            <a:graphicFrameLocks noGrp="1"/>
          </p:cNvGraphicFramePr>
          <p:nvPr>
            <p:ph idx="1"/>
          </p:nvPr>
        </p:nvGraphicFramePr>
        <p:xfrm>
          <a:off x="457200" y="1600201"/>
          <a:ext cx="82296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normAutofit/>
          </a:bodyPr>
          <a:lstStyle/>
          <a:p>
            <a:pPr algn="ctr" eaLnBrk="1" hangingPunct="1"/>
            <a:r>
              <a:rPr lang="en-US" sz="3200" dirty="0" smtClean="0">
                <a:solidFill>
                  <a:schemeClr val="accent6">
                    <a:lumMod val="50000"/>
                  </a:schemeClr>
                </a:solidFill>
                <a:cs typeface="Helvetica" pitchFamily="34" charset="0"/>
              </a:rPr>
              <a:t>Emergency Public Health Powers </a:t>
            </a:r>
          </a:p>
        </p:txBody>
      </p:sp>
      <p:sp>
        <p:nvSpPr>
          <p:cNvPr id="5" name="Content Placeholder 4"/>
          <p:cNvSpPr>
            <a:spLocks noGrp="1"/>
          </p:cNvSpPr>
          <p:nvPr>
            <p:ph idx="1"/>
          </p:nvPr>
        </p:nvSpPr>
        <p:spPr>
          <a:xfrm>
            <a:off x="457200" y="4648200"/>
            <a:ext cx="8229600" cy="1143000"/>
          </a:xfrm>
        </p:spPr>
        <p:txBody>
          <a:bodyPr/>
          <a:lstStyle/>
          <a:p>
            <a:pPr eaLnBrk="1" hangingPunct="1">
              <a:buFont typeface="Wingdings" pitchFamily="2" charset="2"/>
              <a:buNone/>
            </a:pPr>
            <a:r>
              <a:rPr lang="en-US" b="1" dirty="0" smtClean="0">
                <a:solidFill>
                  <a:srgbClr val="984807"/>
                </a:solidFill>
                <a:cs typeface="Helvetica" pitchFamily="34" charset="0"/>
              </a:rPr>
              <a:t>Individual rights vs. common welfare  </a:t>
            </a:r>
          </a:p>
        </p:txBody>
      </p:sp>
      <p:pic>
        <p:nvPicPr>
          <p:cNvPr id="75781" name="Picture 5" descr="C:\Documents and Settings\jsempek\Local Settings\Temporary Internet Files\Content.IE5\MCTXMAM1\MP900399201[1].jpg"/>
          <p:cNvPicPr>
            <a:picLocks noChangeAspect="1" noChangeArrowheads="1"/>
          </p:cNvPicPr>
          <p:nvPr/>
        </p:nvPicPr>
        <p:blipFill>
          <a:blip r:embed="rId3"/>
          <a:srcRect/>
          <a:stretch>
            <a:fillRect/>
          </a:stretch>
        </p:blipFill>
        <p:spPr bwMode="auto">
          <a:xfrm>
            <a:off x="457200" y="1600200"/>
            <a:ext cx="3733800" cy="2667000"/>
          </a:xfrm>
          <a:prstGeom prst="rect">
            <a:avLst/>
          </a:prstGeom>
          <a:ln>
            <a:noFill/>
          </a:ln>
          <a:effectLst>
            <a:outerShdw blurRad="292100" dist="139700" dir="2700000" algn="tl" rotWithShape="0">
              <a:srgbClr val="333333">
                <a:alpha val="65000"/>
              </a:srgbClr>
            </a:outerShdw>
          </a:effectLst>
        </p:spPr>
      </p:pic>
      <p:sp>
        <p:nvSpPr>
          <p:cNvPr id="29700" name="TextBox 10"/>
          <p:cNvSpPr txBox="1">
            <a:spLocks noChangeArrowheads="1"/>
          </p:cNvSpPr>
          <p:nvPr/>
        </p:nvSpPr>
        <p:spPr bwMode="auto">
          <a:xfrm>
            <a:off x="4648200" y="1636643"/>
            <a:ext cx="4310270" cy="2309863"/>
          </a:xfrm>
          <a:prstGeom prst="rect">
            <a:avLst/>
          </a:prstGeom>
          <a:noFill/>
          <a:ln w="9525">
            <a:noFill/>
            <a:miter lim="800000"/>
            <a:headEnd/>
            <a:tailEnd/>
          </a:ln>
        </p:spPr>
        <p:txBody>
          <a:bodyPr wrap="square">
            <a:spAutoFit/>
          </a:bodyPr>
          <a:lstStyle/>
          <a:p>
            <a:pPr marL="457200" indent="-457200">
              <a:lnSpc>
                <a:spcPct val="114000"/>
              </a:lnSpc>
              <a:spcAft>
                <a:spcPts val="1000"/>
              </a:spcAft>
              <a:buFont typeface="Wingdings" pitchFamily="2" charset="2"/>
              <a:buChar char="§"/>
            </a:pPr>
            <a:r>
              <a:rPr lang="en-US" sz="2400" dirty="0">
                <a:latin typeface="Calibri" pitchFamily="34" charset="0"/>
              </a:rPr>
              <a:t>Decrease exposure and spread of contagious disease</a:t>
            </a:r>
          </a:p>
          <a:p>
            <a:pPr marL="457200" indent="-457200">
              <a:lnSpc>
                <a:spcPct val="114000"/>
              </a:lnSpc>
              <a:spcAft>
                <a:spcPts val="1000"/>
              </a:spcAft>
              <a:buFont typeface="Wingdings" pitchFamily="2" charset="2"/>
              <a:buChar char="§"/>
            </a:pPr>
            <a:r>
              <a:rPr lang="en-US" sz="2400" dirty="0">
                <a:latin typeface="Calibri" pitchFamily="34" charset="0"/>
              </a:rPr>
              <a:t>Public health interventions:  quarantine and isolation</a:t>
            </a:r>
          </a:p>
          <a:p>
            <a:pPr marL="457200" indent="-457200"/>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ctr" eaLnBrk="1" hangingPunct="1"/>
            <a:r>
              <a:rPr lang="en-US" sz="2800" dirty="0" smtClean="0">
                <a:solidFill>
                  <a:schemeClr val="accent6">
                    <a:lumMod val="50000"/>
                  </a:schemeClr>
                </a:solidFill>
                <a:cs typeface="Helvetica" pitchFamily="34" charset="0"/>
              </a:rPr>
              <a:t>Incident Management </a:t>
            </a:r>
            <a:br>
              <a:rPr lang="en-US" sz="2800" dirty="0" smtClean="0">
                <a:solidFill>
                  <a:schemeClr val="accent6">
                    <a:lumMod val="50000"/>
                  </a:schemeClr>
                </a:solidFill>
                <a:cs typeface="Helvetica" pitchFamily="34" charset="0"/>
              </a:rPr>
            </a:br>
            <a:r>
              <a:rPr lang="en-US" sz="2800" dirty="0" smtClean="0">
                <a:solidFill>
                  <a:schemeClr val="accent6">
                    <a:lumMod val="50000"/>
                  </a:schemeClr>
                </a:solidFill>
                <a:cs typeface="Helvetica" pitchFamily="34" charset="0"/>
              </a:rPr>
              <a:t>Emergency Support Functions</a:t>
            </a:r>
          </a:p>
        </p:txBody>
      </p:sp>
      <p:sp>
        <p:nvSpPr>
          <p:cNvPr id="31746" name="Content Placeholder 2"/>
          <p:cNvSpPr>
            <a:spLocks noGrp="1"/>
          </p:cNvSpPr>
          <p:nvPr>
            <p:ph idx="1"/>
          </p:nvPr>
        </p:nvSpPr>
        <p:spPr/>
        <p:txBody>
          <a:bodyPr/>
          <a:lstStyle/>
          <a:p>
            <a:pPr marL="463550" indent="-463550" eaLnBrk="1" hangingPunct="1"/>
            <a:r>
              <a:rPr lang="en-US" sz="2600" dirty="0" smtClean="0">
                <a:latin typeface="+mn-lt"/>
                <a:cs typeface="Helvetica" pitchFamily="34" charset="0"/>
              </a:rPr>
              <a:t>ESF-6: Mass Care, Emergency Assistance, Housing, and Human Services</a:t>
            </a:r>
          </a:p>
          <a:p>
            <a:pPr lvl="1" eaLnBrk="1" hangingPunct="1"/>
            <a:r>
              <a:rPr lang="en-US" sz="2600" dirty="0" smtClean="0">
                <a:latin typeface="+mn-lt"/>
                <a:cs typeface="Helvetica" pitchFamily="34" charset="0"/>
              </a:rPr>
              <a:t>FEMA, American Red Cross, and Public Health</a:t>
            </a:r>
          </a:p>
          <a:p>
            <a:pPr marL="463550" indent="-463550" eaLnBrk="1" hangingPunct="1"/>
            <a:r>
              <a:rPr lang="en-US" sz="2600" dirty="0" smtClean="0">
                <a:latin typeface="+mn-lt"/>
                <a:cs typeface="Helvetica" pitchFamily="34" charset="0"/>
              </a:rPr>
              <a:t>ESF-8: Public Health and Medical Services</a:t>
            </a:r>
          </a:p>
          <a:p>
            <a:pPr lvl="1" eaLnBrk="1" hangingPunct="1"/>
            <a:r>
              <a:rPr lang="en-US" sz="2600" dirty="0" smtClean="0">
                <a:latin typeface="+mn-lt"/>
                <a:cs typeface="Helvetica" pitchFamily="34" charset="0"/>
              </a:rPr>
              <a:t>Public Health traditional lead agency of ESF-8</a:t>
            </a:r>
          </a:p>
          <a:p>
            <a:pPr marL="463550" indent="-463550" eaLnBrk="1" hangingPunct="1"/>
            <a:r>
              <a:rPr lang="en-US" sz="2600" dirty="0" smtClean="0">
                <a:latin typeface="+mn-lt"/>
                <a:cs typeface="Helvetica" pitchFamily="34" charset="0"/>
              </a:rPr>
              <a:t>During certain events Public Health takes incident command leadership roles </a:t>
            </a:r>
          </a:p>
          <a:p>
            <a:pPr lvl="1" eaLnBrk="1" hangingPunct="1"/>
            <a:r>
              <a:rPr lang="en-US" sz="2600" dirty="0" smtClean="0">
                <a:latin typeface="+mn-lt"/>
                <a:cs typeface="Helvetica" pitchFamily="34" charset="0"/>
              </a:rPr>
              <a:t>Biological disasters</a:t>
            </a:r>
          </a:p>
          <a:p>
            <a:pPr eaLnBrk="1" hangingPunct="1"/>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a:bodyPr>
          <a:lstStyle/>
          <a:p>
            <a:pPr algn="ctr" eaLnBrk="1" hangingPunct="1"/>
            <a:r>
              <a:rPr lang="en-US" sz="2800" dirty="0" smtClean="0">
                <a:solidFill>
                  <a:schemeClr val="accent6">
                    <a:lumMod val="50000"/>
                  </a:schemeClr>
                </a:solidFill>
                <a:cs typeface="Helvetica" pitchFamily="34" charset="0"/>
              </a:rPr>
              <a:t>ESF-6: Mass Care Services</a:t>
            </a:r>
            <a:br>
              <a:rPr lang="en-US" sz="2800" dirty="0" smtClean="0">
                <a:solidFill>
                  <a:schemeClr val="accent6">
                    <a:lumMod val="50000"/>
                  </a:schemeClr>
                </a:solidFill>
                <a:cs typeface="Helvetica" pitchFamily="34" charset="0"/>
              </a:rPr>
            </a:br>
            <a:r>
              <a:rPr lang="en-US" sz="2800" dirty="0" smtClean="0">
                <a:cs typeface="Helvetica" pitchFamily="34" charset="0"/>
              </a:rPr>
              <a:t>Public Health Supporting Role</a:t>
            </a:r>
          </a:p>
        </p:txBody>
      </p:sp>
      <p:sp>
        <p:nvSpPr>
          <p:cNvPr id="33794" name="Content Placeholder 2"/>
          <p:cNvSpPr>
            <a:spLocks noGrp="1"/>
          </p:cNvSpPr>
          <p:nvPr>
            <p:ph idx="1"/>
          </p:nvPr>
        </p:nvSpPr>
        <p:spPr>
          <a:xfrm>
            <a:off x="457200" y="1600200"/>
            <a:ext cx="4648200" cy="4525963"/>
          </a:xfrm>
        </p:spPr>
        <p:txBody>
          <a:bodyPr/>
          <a:lstStyle/>
          <a:p>
            <a:pPr marL="463550" indent="-463550" eaLnBrk="1" hangingPunct="1"/>
            <a:r>
              <a:rPr lang="en-US" sz="2400" dirty="0" smtClean="0">
                <a:latin typeface="+mn-lt"/>
                <a:cs typeface="Helvetica" pitchFamily="34" charset="0"/>
              </a:rPr>
              <a:t>Assessing health and medical needs of populations</a:t>
            </a:r>
          </a:p>
          <a:p>
            <a:pPr marL="463550" indent="-463550" eaLnBrk="1" hangingPunct="1"/>
            <a:r>
              <a:rPr lang="en-US" sz="2400" dirty="0" smtClean="0">
                <a:latin typeface="+mn-lt"/>
                <a:cs typeface="Helvetica" pitchFamily="34" charset="0"/>
              </a:rPr>
              <a:t>Provision of emergency medical care</a:t>
            </a:r>
          </a:p>
          <a:p>
            <a:pPr marL="463550" indent="-463550" eaLnBrk="1" hangingPunct="1"/>
            <a:r>
              <a:rPr lang="en-US" sz="2400" dirty="0" smtClean="0">
                <a:latin typeface="+mn-lt"/>
                <a:cs typeface="Helvetica" pitchFamily="34" charset="0"/>
              </a:rPr>
              <a:t>Surveillance in sheltering facilities</a:t>
            </a:r>
          </a:p>
        </p:txBody>
      </p:sp>
      <p:pic>
        <p:nvPicPr>
          <p:cNvPr id="13314" name="Picture 2"/>
          <p:cNvPicPr>
            <a:picLocks noGrp="1" noChangeAspect="1" noChangeArrowheads="1"/>
          </p:cNvPicPr>
          <p:nvPr>
            <p:ph sz="half" idx="4294967295"/>
          </p:nvPr>
        </p:nvPicPr>
        <p:blipFill>
          <a:blip r:embed="rId3"/>
          <a:stretch>
            <a:fillRect/>
          </a:stretch>
        </p:blipFill>
        <p:spPr>
          <a:xfrm>
            <a:off x="5181600" y="1828800"/>
            <a:ext cx="3670300" cy="2438400"/>
          </a:xfrm>
          <a:effectLst>
            <a:outerShdw blurRad="292100" dist="139700" dir="2700000" algn="tl" rotWithShape="0">
              <a:srgbClr val="333333">
                <a:alpha val="65000"/>
              </a:srgbClr>
            </a:outerShdw>
          </a:effectLst>
        </p:spPr>
      </p:pic>
      <p:sp>
        <p:nvSpPr>
          <p:cNvPr id="4" name="TextBox 3"/>
          <p:cNvSpPr txBox="1"/>
          <p:nvPr/>
        </p:nvSpPr>
        <p:spPr>
          <a:xfrm>
            <a:off x="838200" y="4832350"/>
            <a:ext cx="7467600" cy="461963"/>
          </a:xfrm>
          <a:prstGeom prst="rect">
            <a:avLst/>
          </a:prstGeom>
          <a:solidFill>
            <a:schemeClr val="accent6">
              <a:lumMod val="50000"/>
            </a:schemeClr>
          </a:solidFill>
          <a:effectLst>
            <a:outerShdw blurRad="50800" dist="38100" dir="2700000" algn="tl" rotWithShape="0">
              <a:prstClr val="black">
                <a:alpha val="40000"/>
              </a:prstClr>
            </a:outerShdw>
          </a:effectLst>
        </p:spPr>
        <p:txBody>
          <a:bodyPr anchor="ctr">
            <a:spAutoFit/>
          </a:bodyPr>
          <a:lstStyle/>
          <a:p>
            <a:pPr marL="177800" indent="-177800" algn="ctr" fontAlgn="auto">
              <a:spcBef>
                <a:spcPts val="0"/>
              </a:spcBef>
              <a:spcAft>
                <a:spcPts val="0"/>
              </a:spcAft>
              <a:defRPr/>
            </a:pPr>
            <a:r>
              <a:rPr lang="en-US" sz="2400" b="1" dirty="0">
                <a:solidFill>
                  <a:schemeClr val="bg1"/>
                </a:solidFill>
                <a:latin typeface="+mn-lt"/>
                <a:cs typeface="+mn-cs"/>
              </a:rPr>
              <a:t>Immediate needs:  Food, water, shelter, and sanitation</a:t>
            </a:r>
          </a:p>
        </p:txBody>
      </p:sp>
      <p:sp>
        <p:nvSpPr>
          <p:cNvPr id="6" name="TextBox 5"/>
          <p:cNvSpPr txBox="1"/>
          <p:nvPr/>
        </p:nvSpPr>
        <p:spPr>
          <a:xfrm>
            <a:off x="5181600" y="4419600"/>
            <a:ext cx="25146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Norman Lenburg/FEMA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79425" y="228600"/>
            <a:ext cx="8229600" cy="1143000"/>
          </a:xfrm>
        </p:spPr>
        <p:txBody>
          <a:bodyPr>
            <a:normAutofit/>
          </a:bodyPr>
          <a:lstStyle/>
          <a:p>
            <a:pPr algn="ctr" eaLnBrk="1" hangingPunct="1"/>
            <a:r>
              <a:rPr lang="en-US" sz="2800" dirty="0" smtClean="0">
                <a:solidFill>
                  <a:schemeClr val="accent6">
                    <a:lumMod val="50000"/>
                  </a:schemeClr>
                </a:solidFill>
              </a:rPr>
              <a:t>ESF-8: Public Health and Medical Services</a:t>
            </a:r>
            <a:br>
              <a:rPr lang="en-US" sz="2800" dirty="0" smtClean="0">
                <a:solidFill>
                  <a:schemeClr val="accent6">
                    <a:lumMod val="50000"/>
                  </a:schemeClr>
                </a:solidFill>
              </a:rPr>
            </a:br>
            <a:r>
              <a:rPr lang="en-US" sz="2800" dirty="0" smtClean="0"/>
              <a:t>Role in Sheltering Populations</a:t>
            </a:r>
          </a:p>
        </p:txBody>
      </p:sp>
      <p:sp>
        <p:nvSpPr>
          <p:cNvPr id="35842" name="Content Placeholder 2"/>
          <p:cNvSpPr>
            <a:spLocks noGrp="1"/>
          </p:cNvSpPr>
          <p:nvPr>
            <p:ph idx="1"/>
          </p:nvPr>
        </p:nvSpPr>
        <p:spPr/>
        <p:txBody>
          <a:bodyPr/>
          <a:lstStyle/>
          <a:p>
            <a:pPr marL="463550" indent="-463550" eaLnBrk="1" hangingPunct="1"/>
            <a:r>
              <a:rPr lang="en-US" sz="2400" dirty="0" smtClean="0">
                <a:latin typeface="+mn-lt"/>
              </a:rPr>
              <a:t>Disease outbreaks</a:t>
            </a:r>
          </a:p>
          <a:p>
            <a:pPr lvl="1" eaLnBrk="1" hangingPunct="1">
              <a:spcBef>
                <a:spcPts val="700"/>
              </a:spcBef>
            </a:pPr>
            <a:r>
              <a:rPr lang="en-US" sz="2400" dirty="0" smtClean="0">
                <a:latin typeface="+mn-lt"/>
              </a:rPr>
              <a:t>GI and respiratory</a:t>
            </a:r>
          </a:p>
          <a:p>
            <a:pPr marL="517525" indent="-517525" eaLnBrk="1" hangingPunct="1"/>
            <a:r>
              <a:rPr lang="en-US" sz="2400" dirty="0" smtClean="0">
                <a:latin typeface="+mn-lt"/>
              </a:rPr>
              <a:t>Injury safety</a:t>
            </a:r>
          </a:p>
          <a:p>
            <a:pPr lvl="1" eaLnBrk="1" hangingPunct="1">
              <a:spcBef>
                <a:spcPts val="700"/>
              </a:spcBef>
            </a:pPr>
            <a:r>
              <a:rPr lang="en-US" sz="2400" dirty="0" smtClean="0">
                <a:latin typeface="+mn-lt"/>
              </a:rPr>
              <a:t>Interpersonal violence</a:t>
            </a:r>
          </a:p>
          <a:p>
            <a:pPr marL="463550" indent="-463550" eaLnBrk="1" hangingPunct="1"/>
            <a:r>
              <a:rPr lang="en-US" sz="2400" dirty="0" smtClean="0">
                <a:latin typeface="+mn-lt"/>
              </a:rPr>
              <a:t>At-risk</a:t>
            </a:r>
          </a:p>
          <a:p>
            <a:pPr lvl="1" eaLnBrk="1" hangingPunct="1">
              <a:spcBef>
                <a:spcPts val="700"/>
              </a:spcBef>
            </a:pPr>
            <a:r>
              <a:rPr lang="en-US" sz="2400" dirty="0" smtClean="0">
                <a:latin typeface="+mn-lt"/>
              </a:rPr>
              <a:t>Worsening of chronic and mental illnesses</a:t>
            </a:r>
          </a:p>
        </p:txBody>
      </p:sp>
      <p:sp>
        <p:nvSpPr>
          <p:cNvPr id="6" name="TextBox 5"/>
          <p:cNvSpPr txBox="1">
            <a:spLocks noChangeArrowheads="1"/>
          </p:cNvSpPr>
          <p:nvPr/>
        </p:nvSpPr>
        <p:spPr bwMode="auto">
          <a:xfrm>
            <a:off x="0" y="4876800"/>
            <a:ext cx="9144000" cy="492125"/>
          </a:xfrm>
          <a:prstGeom prst="rect">
            <a:avLst/>
          </a:prstGeom>
          <a:solidFill>
            <a:srgbClr val="F79646"/>
          </a:solidFill>
          <a:ln w="9525">
            <a:noFill/>
            <a:miter lim="800000"/>
            <a:headEnd/>
            <a:tailEnd/>
          </a:ln>
        </p:spPr>
        <p:txBody>
          <a:bodyPr anchor="ctr">
            <a:spAutoFit/>
          </a:bodyPr>
          <a:lstStyle/>
          <a:p>
            <a:pPr algn="ctr"/>
            <a:r>
              <a:rPr lang="en-US" sz="2600" b="1" dirty="0">
                <a:latin typeface="Calibri" pitchFamily="34" charset="0"/>
                <a:ea typeface="Helvetica"/>
                <a:cs typeface="Helvetica"/>
              </a:rPr>
              <a:t>Crowding + limited resources = high-stress environment</a:t>
            </a:r>
            <a:endParaRPr lang="en-US" dirty="0">
              <a:latin typeface="Calibri" pitchFamily="34" charset="0"/>
            </a:endParaRPr>
          </a:p>
        </p:txBody>
      </p:sp>
      <p:pic>
        <p:nvPicPr>
          <p:cNvPr id="7" name="Picture 6" descr="7 - Slide 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7436" y="1702900"/>
            <a:ext cx="3568700" cy="238500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451725" y="4127665"/>
            <a:ext cx="25146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Andrea Booher/FEMA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a:xfrm>
            <a:off x="457200" y="54769"/>
            <a:ext cx="8229600" cy="1143000"/>
          </a:xfrm>
        </p:spPr>
        <p:txBody>
          <a:bodyPr>
            <a:normAutofit/>
          </a:bodyPr>
          <a:lstStyle/>
          <a:p>
            <a:pPr algn="ctr" eaLnBrk="1" hangingPunct="1"/>
            <a:r>
              <a:rPr lang="en-US" sz="3600" dirty="0" smtClean="0">
                <a:solidFill>
                  <a:schemeClr val="accent6">
                    <a:lumMod val="50000"/>
                  </a:schemeClr>
                </a:solidFill>
                <a:latin typeface="+mj-lt"/>
                <a:cs typeface="Helvetica" pitchFamily="34" charset="0"/>
              </a:rPr>
              <a:t>Sheltering Guidelines</a:t>
            </a:r>
          </a:p>
        </p:txBody>
      </p:sp>
      <p:sp>
        <p:nvSpPr>
          <p:cNvPr id="37890" name="Content Placeholder 5"/>
          <p:cNvSpPr>
            <a:spLocks noGrp="1"/>
          </p:cNvSpPr>
          <p:nvPr>
            <p:ph sz="half" idx="1"/>
          </p:nvPr>
        </p:nvSpPr>
        <p:spPr>
          <a:xfrm>
            <a:off x="457200" y="1600200"/>
            <a:ext cx="5029200" cy="4525963"/>
          </a:xfrm>
        </p:spPr>
        <p:txBody>
          <a:bodyPr/>
          <a:lstStyle/>
          <a:p>
            <a:pPr marL="463550" indent="-463550" eaLnBrk="1" hangingPunct="1">
              <a:lnSpc>
                <a:spcPct val="114000"/>
              </a:lnSpc>
              <a:spcBef>
                <a:spcPts val="1200"/>
              </a:spcBef>
              <a:buSzPct val="85000"/>
              <a:buFont typeface="Wingdings" pitchFamily="2" charset="2"/>
              <a:buChar char="§"/>
            </a:pPr>
            <a:r>
              <a:rPr lang="en-US" sz="2400" dirty="0" smtClean="0">
                <a:latin typeface="+mn-lt"/>
                <a:cs typeface="Helvetica" pitchFamily="34" charset="0"/>
              </a:rPr>
              <a:t>General population shelters</a:t>
            </a:r>
          </a:p>
          <a:p>
            <a:pPr marL="463550" indent="-463550" eaLnBrk="1" hangingPunct="1">
              <a:lnSpc>
                <a:spcPct val="114000"/>
              </a:lnSpc>
              <a:spcBef>
                <a:spcPts val="1200"/>
              </a:spcBef>
              <a:buSzPct val="85000"/>
              <a:buFont typeface="Wingdings" pitchFamily="2" charset="2"/>
              <a:buChar char="§"/>
            </a:pPr>
            <a:r>
              <a:rPr lang="en-US" sz="2400" dirty="0" smtClean="0">
                <a:latin typeface="+mn-lt"/>
                <a:cs typeface="Helvetica" pitchFamily="34" charset="0"/>
              </a:rPr>
              <a:t>Guidelines for sheltering children and adults with functional support needs</a:t>
            </a:r>
          </a:p>
          <a:p>
            <a:pPr marL="463550" indent="-463550" eaLnBrk="1" hangingPunct="1">
              <a:lnSpc>
                <a:spcPct val="114000"/>
              </a:lnSpc>
              <a:spcBef>
                <a:spcPts val="1200"/>
              </a:spcBef>
              <a:buSzPct val="85000"/>
              <a:buFont typeface="Wingdings" pitchFamily="2" charset="2"/>
              <a:buChar char="§"/>
            </a:pPr>
            <a:r>
              <a:rPr lang="en-US" sz="2400" dirty="0" smtClean="0">
                <a:latin typeface="+mn-lt"/>
                <a:cs typeface="Helvetica" pitchFamily="34" charset="0"/>
              </a:rPr>
              <a:t>Functional Needs Support Services - “FNSS”</a:t>
            </a:r>
          </a:p>
        </p:txBody>
      </p:sp>
      <p:pic>
        <p:nvPicPr>
          <p:cNvPr id="3584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1223169"/>
            <a:ext cx="3067050" cy="39624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95313" y="4849813"/>
            <a:ext cx="4456112" cy="738187"/>
          </a:xfrm>
          <a:prstGeom prst="rect">
            <a:avLst/>
          </a:prstGeom>
          <a:solidFill>
            <a:schemeClr val="accent6">
              <a:lumMod val="50000"/>
            </a:schemeClr>
          </a:solidFill>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sz="2100" b="1" dirty="0">
                <a:solidFill>
                  <a:schemeClr val="bg1"/>
                </a:solidFill>
                <a:latin typeface="+mn-lt"/>
                <a:cs typeface="+mn-cs"/>
              </a:rPr>
              <a:t>Services enabling individuals to maintain independence! </a:t>
            </a:r>
          </a:p>
        </p:txBody>
      </p:sp>
      <p:sp>
        <p:nvSpPr>
          <p:cNvPr id="7" name="TextBox 6"/>
          <p:cNvSpPr txBox="1"/>
          <p:nvPr/>
        </p:nvSpPr>
        <p:spPr>
          <a:xfrm>
            <a:off x="7943850" y="5160169"/>
            <a:ext cx="15240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FEMA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normAutofit/>
          </a:bodyPr>
          <a:lstStyle/>
          <a:p>
            <a:pPr algn="ctr" eaLnBrk="1" hangingPunct="1"/>
            <a:r>
              <a:rPr lang="en-US" sz="2800" dirty="0" smtClean="0">
                <a:solidFill>
                  <a:schemeClr val="accent6">
                    <a:lumMod val="50000"/>
                  </a:schemeClr>
                </a:solidFill>
                <a:latin typeface="+mj-lt"/>
              </a:rPr>
              <a:t>Health in Disasters</a:t>
            </a:r>
            <a:r>
              <a:rPr lang="en-US" sz="2800" dirty="0" smtClean="0">
                <a:latin typeface="+mj-lt"/>
              </a:rPr>
              <a:t/>
            </a:r>
            <a:br>
              <a:rPr lang="en-US" sz="2800" dirty="0" smtClean="0">
                <a:latin typeface="+mj-lt"/>
              </a:rPr>
            </a:br>
            <a:endParaRPr lang="en-US" sz="2800" dirty="0" smtClean="0">
              <a:latin typeface="+mj-lt"/>
            </a:endParaRPr>
          </a:p>
        </p:txBody>
      </p:sp>
      <p:sp>
        <p:nvSpPr>
          <p:cNvPr id="52226" name="Content Placeholder 2"/>
          <p:cNvSpPr>
            <a:spLocks noGrp="1"/>
          </p:cNvSpPr>
          <p:nvPr>
            <p:ph sz="half" idx="1"/>
          </p:nvPr>
        </p:nvSpPr>
        <p:spPr/>
        <p:txBody>
          <a:bodyPr/>
          <a:lstStyle/>
          <a:p>
            <a:pPr marL="457200" indent="-457200" eaLnBrk="1" hangingPunct="1">
              <a:lnSpc>
                <a:spcPct val="114000"/>
              </a:lnSpc>
              <a:spcBef>
                <a:spcPts val="1200"/>
              </a:spcBef>
              <a:buSzPct val="85000"/>
              <a:buFont typeface="Wingdings" pitchFamily="2" charset="2"/>
              <a:buChar char="§"/>
            </a:pPr>
            <a:r>
              <a:rPr lang="en-US" sz="2400" dirty="0" smtClean="0">
                <a:latin typeface="+mn-lt"/>
              </a:rPr>
              <a:t>Lodging and shelter</a:t>
            </a:r>
          </a:p>
          <a:p>
            <a:pPr marL="457200" indent="-457200" eaLnBrk="1" hangingPunct="1">
              <a:lnSpc>
                <a:spcPct val="114000"/>
              </a:lnSpc>
              <a:spcBef>
                <a:spcPts val="1200"/>
              </a:spcBef>
              <a:buSzPct val="85000"/>
              <a:buFont typeface="Wingdings" pitchFamily="2" charset="2"/>
              <a:buChar char="§"/>
            </a:pPr>
            <a:r>
              <a:rPr lang="en-US" sz="2400" dirty="0" smtClean="0">
                <a:latin typeface="+mn-lt"/>
              </a:rPr>
              <a:t>Sanitation, hygiene, and pharmaceutical supplies</a:t>
            </a:r>
          </a:p>
          <a:p>
            <a:pPr marL="457200" indent="-457200">
              <a:lnSpc>
                <a:spcPct val="114000"/>
              </a:lnSpc>
              <a:spcBef>
                <a:spcPts val="1200"/>
              </a:spcBef>
              <a:buSzPct val="85000"/>
              <a:buFont typeface="Wingdings" pitchFamily="2" charset="2"/>
              <a:buChar char="§"/>
            </a:pPr>
            <a:r>
              <a:rPr lang="en-US" sz="2400" dirty="0" smtClean="0">
                <a:latin typeface="+mn-lt"/>
              </a:rPr>
              <a:t>Health testing including </a:t>
            </a:r>
            <a:r>
              <a:rPr lang="en-US" sz="2400" dirty="0">
                <a:latin typeface="+mn-lt"/>
              </a:rPr>
              <a:t>p</a:t>
            </a:r>
            <a:r>
              <a:rPr lang="en-US" sz="2400" dirty="0" smtClean="0">
                <a:latin typeface="+mn-lt"/>
              </a:rPr>
              <a:t>regnancy management</a:t>
            </a:r>
          </a:p>
          <a:p>
            <a:pPr marL="457200" indent="-457200">
              <a:lnSpc>
                <a:spcPct val="114000"/>
              </a:lnSpc>
              <a:spcBef>
                <a:spcPts val="1200"/>
              </a:spcBef>
              <a:buSzPct val="85000"/>
              <a:buFont typeface="Wingdings" pitchFamily="2" charset="2"/>
              <a:buChar char="§"/>
            </a:pPr>
            <a:r>
              <a:rPr lang="en-US" sz="2400" dirty="0" smtClean="0">
                <a:latin typeface="+mn-lt"/>
              </a:rPr>
              <a:t>Protection from physical and sexual assault</a:t>
            </a:r>
          </a:p>
          <a:p>
            <a:pPr marL="457200" indent="-457200" eaLnBrk="1" hangingPunct="1">
              <a:lnSpc>
                <a:spcPct val="114000"/>
              </a:lnSpc>
              <a:spcBef>
                <a:spcPts val="1200"/>
              </a:spcBef>
              <a:buSzPct val="85000"/>
              <a:buFont typeface="Wingdings" pitchFamily="2" charset="2"/>
              <a:buChar char="§"/>
            </a:pPr>
            <a:r>
              <a:rPr lang="en-US" sz="2400" dirty="0" smtClean="0">
                <a:latin typeface="+mn-lt"/>
              </a:rPr>
              <a:t>Psychological impact</a:t>
            </a:r>
          </a:p>
          <a:p>
            <a:pPr eaLnBrk="1" hangingPunct="1"/>
            <a:endParaRPr lang="en-US" dirty="0" smtClean="0"/>
          </a:p>
        </p:txBody>
      </p:sp>
      <p:pic>
        <p:nvPicPr>
          <p:cNvPr id="6" name="Picture 5" descr="7 - Slide 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8200" y="1752600"/>
            <a:ext cx="4233863" cy="305435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467600" y="4876800"/>
            <a:ext cx="25146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Andrea Booher/FEMA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normAutofit/>
          </a:bodyPr>
          <a:lstStyle/>
          <a:p>
            <a:pPr algn="ctr" eaLnBrk="1" hangingPunct="1"/>
            <a:r>
              <a:rPr lang="en-US" dirty="0" smtClean="0">
                <a:solidFill>
                  <a:schemeClr val="accent6">
                    <a:lumMod val="50000"/>
                  </a:schemeClr>
                </a:solidFill>
                <a:cs typeface="Helvetica" pitchFamily="34" charset="0"/>
              </a:rPr>
              <a:t>Vulnerable Populations</a:t>
            </a:r>
          </a:p>
        </p:txBody>
      </p:sp>
      <p:sp>
        <p:nvSpPr>
          <p:cNvPr id="39938" name="Content Placeholder 3"/>
          <p:cNvSpPr>
            <a:spLocks noGrp="1"/>
          </p:cNvSpPr>
          <p:nvPr>
            <p:ph idx="1"/>
          </p:nvPr>
        </p:nvSpPr>
        <p:spPr/>
        <p:txBody>
          <a:bodyPr/>
          <a:lstStyle/>
          <a:p>
            <a:pPr eaLnBrk="1" hangingPunct="1">
              <a:buFont typeface="Wingdings" pitchFamily="2" charset="2"/>
              <a:buNone/>
            </a:pPr>
            <a:r>
              <a:rPr lang="en-US" sz="2400" b="1" dirty="0" smtClean="0">
                <a:latin typeface="+mn-lt"/>
                <a:cs typeface="Helvetica" pitchFamily="34" charset="0"/>
              </a:rPr>
              <a:t>Disasters disproportionately affect certain populations:</a:t>
            </a:r>
          </a:p>
          <a:p>
            <a:pPr marL="463550" indent="-463550" eaLnBrk="1" hangingPunct="1"/>
            <a:r>
              <a:rPr lang="en-US" sz="2400" dirty="0" smtClean="0">
                <a:latin typeface="+mn-lt"/>
                <a:cs typeface="Helvetica" pitchFamily="34" charset="0"/>
              </a:rPr>
              <a:t>Infants and children</a:t>
            </a:r>
          </a:p>
          <a:p>
            <a:pPr marL="463550" indent="-463550" eaLnBrk="1" hangingPunct="1"/>
            <a:r>
              <a:rPr lang="en-US" sz="2400" dirty="0" smtClean="0">
                <a:latin typeface="+mn-lt"/>
                <a:cs typeface="Helvetica" pitchFamily="34" charset="0"/>
              </a:rPr>
              <a:t>Pregnant women</a:t>
            </a:r>
          </a:p>
          <a:p>
            <a:pPr marL="463550" indent="-463550" eaLnBrk="1" hangingPunct="1"/>
            <a:r>
              <a:rPr lang="en-US" sz="2400" dirty="0" smtClean="0">
                <a:latin typeface="+mn-lt"/>
                <a:cs typeface="Helvetica" pitchFamily="34" charset="0"/>
              </a:rPr>
              <a:t>Elderly</a:t>
            </a:r>
          </a:p>
          <a:p>
            <a:pPr marL="463550" indent="-463550" eaLnBrk="1" hangingPunct="1"/>
            <a:r>
              <a:rPr lang="en-US" sz="2400" dirty="0" smtClean="0">
                <a:latin typeface="+mn-lt"/>
                <a:cs typeface="Helvetica" pitchFamily="34" charset="0"/>
              </a:rPr>
              <a:t>Those with chronic disease</a:t>
            </a:r>
          </a:p>
          <a:p>
            <a:pPr marL="463550" indent="-463550" eaLnBrk="1" hangingPunct="1"/>
            <a:r>
              <a:rPr lang="en-US" sz="2400" dirty="0" smtClean="0">
                <a:latin typeface="+mn-lt"/>
                <a:cs typeface="Helvetica" pitchFamily="34" charset="0"/>
              </a:rPr>
              <a:t>Those with functional and </a:t>
            </a:r>
            <a:br>
              <a:rPr lang="en-US" sz="2400" dirty="0" smtClean="0">
                <a:latin typeface="+mn-lt"/>
                <a:cs typeface="Helvetica" pitchFamily="34" charset="0"/>
              </a:rPr>
            </a:br>
            <a:r>
              <a:rPr lang="en-US" sz="2400" dirty="0" smtClean="0">
                <a:latin typeface="+mn-lt"/>
                <a:cs typeface="Helvetica" pitchFamily="34" charset="0"/>
              </a:rPr>
              <a:t>access needs</a:t>
            </a:r>
          </a:p>
          <a:p>
            <a:pPr eaLnBrk="1" hangingPunct="1"/>
            <a:endParaRPr lang="en-US" dirty="0" smtClean="0">
              <a:cs typeface="Helvetica" pitchFamily="34" charset="0"/>
            </a:endParaRPr>
          </a:p>
        </p:txBody>
      </p:sp>
      <p:pic>
        <p:nvPicPr>
          <p:cNvPr id="2050" name="Picture 2"/>
          <p:cNvPicPr>
            <a:picLocks noGrp="1" noChangeAspect="1" noChangeArrowheads="1"/>
          </p:cNvPicPr>
          <p:nvPr>
            <p:ph sz="half" idx="4294967295"/>
          </p:nvPr>
        </p:nvPicPr>
        <p:blipFill>
          <a:blip r:embed="rId3"/>
          <a:srcRect/>
          <a:stretch>
            <a:fillRect/>
          </a:stretch>
        </p:blipFill>
        <p:spPr>
          <a:xfrm>
            <a:off x="4953000" y="2362200"/>
            <a:ext cx="3886200" cy="2595563"/>
          </a:xfrm>
          <a:effectLst>
            <a:outerShdw blurRad="292100" dist="139700" dir="2700000" algn="tl" rotWithShape="0">
              <a:srgbClr val="333333">
                <a:alpha val="65000"/>
              </a:srgbClr>
            </a:outerShdw>
          </a:effectLst>
        </p:spPr>
      </p:pic>
      <p:sp>
        <p:nvSpPr>
          <p:cNvPr id="5" name="TextBox 4"/>
          <p:cNvSpPr txBox="1"/>
          <p:nvPr/>
        </p:nvSpPr>
        <p:spPr>
          <a:xfrm>
            <a:off x="7467600" y="5029200"/>
            <a:ext cx="22098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Chris Ragazzo/FEMA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r:link="rId3">
            <a:extLst>
              <a:ext uri="{28A0092B-C50C-407E-A947-70E740481C1C}">
                <a14:useLocalDpi xmlns:a14="http://schemas.microsoft.com/office/drawing/2010/main"/>
              </a:ext>
            </a:extLst>
          </a:blip>
          <a:stretch>
            <a:fillRect/>
          </a:stretch>
        </p:blipFill>
        <p:spPr>
          <a:xfrm>
            <a:off x="0" y="43339"/>
            <a:ext cx="9144000" cy="6858000"/>
          </a:xfrm>
          <a:prstGeom prst="rect">
            <a:avLst/>
          </a:prstGeom>
        </p:spPr>
      </p:pic>
      <p:pic>
        <p:nvPicPr>
          <p:cNvPr id="5" name="NDLSF_logo_rgb.png" descr="/Users/dfox/Documents/Dan's WIP/2012/12-0278 DLS_ppt/NDLSF_logo_rgb.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3566160" y="794832"/>
            <a:ext cx="1842770" cy="854939"/>
          </a:xfrm>
          <a:prstGeom prst="rect">
            <a:avLst/>
          </a:prstGeom>
        </p:spPr>
      </p:pic>
      <p:cxnSp>
        <p:nvCxnSpPr>
          <p:cNvPr id="10" name="Straight Connector 9"/>
          <p:cNvCxnSpPr/>
          <p:nvPr/>
        </p:nvCxnSpPr>
        <p:spPr>
          <a:xfrm>
            <a:off x="2362200" y="2847975"/>
            <a:ext cx="4319588" cy="0"/>
          </a:xfrm>
          <a:prstGeom prst="line">
            <a:avLst/>
          </a:prstGeom>
        </p:spPr>
        <p:style>
          <a:lnRef idx="2">
            <a:schemeClr val="dk1"/>
          </a:lnRef>
          <a:fillRef idx="0">
            <a:schemeClr val="dk1"/>
          </a:fillRef>
          <a:effectRef idx="1">
            <a:schemeClr val="dk1"/>
          </a:effectRef>
          <a:fontRef idx="minor">
            <a:schemeClr val="tx1"/>
          </a:fontRef>
        </p:style>
      </p:cxnSp>
      <p:sp>
        <p:nvSpPr>
          <p:cNvPr id="8" name="Subtitle 2"/>
          <p:cNvSpPr txBox="1">
            <a:spLocks/>
          </p:cNvSpPr>
          <p:nvPr/>
        </p:nvSpPr>
        <p:spPr>
          <a:xfrm>
            <a:off x="1289390" y="3095625"/>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3600" b="1" dirty="0" smtClean="0">
                <a:latin typeface="+mj-lt"/>
              </a:rPr>
              <a:t>Public Health and Population Health in Disasters</a:t>
            </a:r>
            <a:endParaRPr lang="en-US" sz="3600" b="1" dirty="0">
              <a:latin typeface="+mj-lt"/>
            </a:endParaRPr>
          </a:p>
        </p:txBody>
      </p:sp>
      <p:sp>
        <p:nvSpPr>
          <p:cNvPr id="12" name="TextBox 11"/>
          <p:cNvSpPr txBox="1"/>
          <p:nvPr/>
        </p:nvSpPr>
        <p:spPr>
          <a:xfrm>
            <a:off x="2476500" y="2109311"/>
            <a:ext cx="4008983" cy="1477328"/>
          </a:xfrm>
          <a:prstGeom prst="rect">
            <a:avLst/>
          </a:prstGeom>
          <a:noFill/>
        </p:spPr>
        <p:txBody>
          <a:bodyPr wrap="none" rtlCol="0">
            <a:spAutoFit/>
          </a:bodyPr>
          <a:lstStyle/>
          <a:p>
            <a:pPr algn="ctr"/>
            <a:r>
              <a:rPr lang="en-US" sz="2900" b="1" dirty="0" smtClean="0">
                <a:latin typeface="+mj-lt"/>
              </a:rPr>
              <a:t>Session 4 – Lesson Seven</a:t>
            </a:r>
            <a:endParaRPr lang="en-US" sz="2900" b="1" dirty="0" smtClean="0">
              <a:latin typeface="+mj-lt"/>
              <a:cs typeface="Helvetica" pitchFamily="34" charset="0"/>
            </a:endParaRPr>
          </a:p>
          <a:p>
            <a:pPr algn="ctr"/>
            <a:endParaRPr lang="en-US" sz="2900" b="1" dirty="0" smtClean="0">
              <a:latin typeface="Calibri" pitchFamily="34" charset="0"/>
              <a:cs typeface="Helvetica" pitchFamily="34" charset="0"/>
            </a:endParaRPr>
          </a:p>
          <a:p>
            <a:pPr algn="ctr" defTabSz="457200"/>
            <a:endParaRPr lang="en-US" sz="3200" b="1" dirty="0">
              <a:latin typeface="Calibri" pitchFamily="34" charset="0"/>
              <a:cs typeface="Helvetic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a:bodyPr>
          <a:lstStyle/>
          <a:p>
            <a:pPr algn="ctr" eaLnBrk="1" hangingPunct="1"/>
            <a:r>
              <a:rPr lang="en-US" dirty="0" smtClean="0">
                <a:solidFill>
                  <a:schemeClr val="accent6">
                    <a:lumMod val="50000"/>
                  </a:schemeClr>
                </a:solidFill>
                <a:cs typeface="Helvetica" pitchFamily="34" charset="0"/>
              </a:rPr>
              <a:t>Children in Disasters</a:t>
            </a:r>
          </a:p>
        </p:txBody>
      </p:sp>
      <p:sp>
        <p:nvSpPr>
          <p:cNvPr id="41986" name="Content Placeholder 2"/>
          <p:cNvSpPr>
            <a:spLocks noGrp="1"/>
          </p:cNvSpPr>
          <p:nvPr>
            <p:ph idx="1"/>
          </p:nvPr>
        </p:nvSpPr>
        <p:spPr>
          <a:xfrm>
            <a:off x="457200" y="1600200"/>
            <a:ext cx="5410200" cy="4525963"/>
          </a:xfrm>
        </p:spPr>
        <p:txBody>
          <a:bodyPr/>
          <a:lstStyle/>
          <a:p>
            <a:pPr marL="463550" indent="-463550" eaLnBrk="1" hangingPunct="1"/>
            <a:r>
              <a:rPr lang="en-US" sz="2400" dirty="0" smtClean="0">
                <a:latin typeface="+mn-lt"/>
                <a:cs typeface="Helvetica" pitchFamily="34" charset="0"/>
              </a:rPr>
              <a:t>Disasters do not discriminate by age</a:t>
            </a:r>
          </a:p>
          <a:p>
            <a:pPr marL="463550" indent="-463550" eaLnBrk="1" hangingPunct="1"/>
            <a:r>
              <a:rPr lang="en-US" sz="2400" dirty="0">
                <a:latin typeface="+mn-lt"/>
                <a:cs typeface="Helvetica" pitchFamily="34" charset="0"/>
              </a:rPr>
              <a:t>C</a:t>
            </a:r>
            <a:r>
              <a:rPr lang="en-US" sz="2400" dirty="0" smtClean="0">
                <a:latin typeface="+mn-lt"/>
                <a:cs typeface="Helvetica" pitchFamily="34" charset="0"/>
              </a:rPr>
              <a:t>ommunities need plans for the care of children in disasters</a:t>
            </a:r>
          </a:p>
          <a:p>
            <a:pPr marL="463550" indent="-463550" eaLnBrk="1" hangingPunct="1"/>
            <a:r>
              <a:rPr lang="en-US" sz="2400" dirty="0" smtClean="0">
                <a:latin typeface="+mn-lt"/>
                <a:cs typeface="Helvetica" pitchFamily="34" charset="0"/>
              </a:rPr>
              <a:t>Emergency managers and responders must be educated in needs of children</a:t>
            </a:r>
          </a:p>
        </p:txBody>
      </p:sp>
      <p:pic>
        <p:nvPicPr>
          <p:cNvPr id="317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1752600"/>
            <a:ext cx="2578100" cy="3276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58000" y="5181600"/>
            <a:ext cx="22860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Michael Reiger/FEMA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normAutofit/>
          </a:bodyPr>
          <a:lstStyle/>
          <a:p>
            <a:pPr algn="ctr" eaLnBrk="1" hangingPunct="1"/>
            <a:r>
              <a:rPr lang="en-US" sz="2800" dirty="0" smtClean="0">
                <a:solidFill>
                  <a:schemeClr val="accent6">
                    <a:lumMod val="50000"/>
                  </a:schemeClr>
                </a:solidFill>
                <a:latin typeface="+mj-lt"/>
              </a:rPr>
              <a:t>Children in Disasters</a:t>
            </a:r>
            <a:br>
              <a:rPr lang="en-US" sz="2800" dirty="0" smtClean="0">
                <a:solidFill>
                  <a:schemeClr val="accent6">
                    <a:lumMod val="50000"/>
                  </a:schemeClr>
                </a:solidFill>
                <a:latin typeface="+mj-lt"/>
              </a:rPr>
            </a:br>
            <a:r>
              <a:rPr lang="en-US" sz="2800" dirty="0" smtClean="0">
                <a:latin typeface="+mj-lt"/>
              </a:rPr>
              <a:t>Pediatric Vulnerabilities</a:t>
            </a:r>
          </a:p>
        </p:txBody>
      </p:sp>
      <p:sp>
        <p:nvSpPr>
          <p:cNvPr id="44034" name="Content Placeholder 2"/>
          <p:cNvSpPr>
            <a:spLocks noGrp="1"/>
          </p:cNvSpPr>
          <p:nvPr>
            <p:ph sz="half" idx="1"/>
          </p:nvPr>
        </p:nvSpPr>
        <p:spPr/>
        <p:txBody>
          <a:bodyPr>
            <a:normAutofit/>
          </a:bodyPr>
          <a:lstStyle/>
          <a:p>
            <a:pPr eaLnBrk="1" hangingPunct="1">
              <a:lnSpc>
                <a:spcPct val="114000"/>
              </a:lnSpc>
              <a:spcBef>
                <a:spcPts val="1200"/>
              </a:spcBef>
              <a:buFont typeface="Wingdings" pitchFamily="2" charset="2"/>
              <a:buNone/>
            </a:pPr>
            <a:r>
              <a:rPr lang="en-US" sz="2400" dirty="0" smtClean="0">
                <a:latin typeface="+mn-lt"/>
              </a:rPr>
              <a:t>  Unique Characteristics</a:t>
            </a:r>
          </a:p>
          <a:p>
            <a:pPr marL="622300" lvl="1" indent="-449263" eaLnBrk="1" hangingPunct="1">
              <a:lnSpc>
                <a:spcPct val="114000"/>
              </a:lnSpc>
              <a:spcBef>
                <a:spcPts val="1200"/>
              </a:spcBef>
            </a:pPr>
            <a:r>
              <a:rPr lang="en-US" dirty="0" smtClean="0">
                <a:latin typeface="+mn-lt"/>
              </a:rPr>
              <a:t>Anatomic</a:t>
            </a:r>
          </a:p>
          <a:p>
            <a:pPr marL="622300" lvl="1" indent="-449263" eaLnBrk="1" hangingPunct="1">
              <a:lnSpc>
                <a:spcPct val="114000"/>
              </a:lnSpc>
              <a:spcBef>
                <a:spcPts val="1200"/>
              </a:spcBef>
            </a:pPr>
            <a:r>
              <a:rPr lang="en-US" dirty="0" smtClean="0">
                <a:latin typeface="+mn-lt"/>
              </a:rPr>
              <a:t>Physiologic</a:t>
            </a:r>
          </a:p>
          <a:p>
            <a:pPr marL="622300" lvl="1" indent="-449263" eaLnBrk="1" hangingPunct="1">
              <a:lnSpc>
                <a:spcPct val="114000"/>
              </a:lnSpc>
              <a:spcBef>
                <a:spcPts val="1200"/>
              </a:spcBef>
            </a:pPr>
            <a:r>
              <a:rPr lang="en-US" dirty="0" smtClean="0">
                <a:latin typeface="+mn-lt"/>
              </a:rPr>
              <a:t>Developmental</a:t>
            </a:r>
          </a:p>
          <a:p>
            <a:pPr marL="622300" lvl="1" indent="-449263" eaLnBrk="1" hangingPunct="1">
              <a:lnSpc>
                <a:spcPct val="114000"/>
              </a:lnSpc>
              <a:spcBef>
                <a:spcPts val="1200"/>
              </a:spcBef>
            </a:pPr>
            <a:r>
              <a:rPr lang="en-US" dirty="0" smtClean="0">
                <a:latin typeface="+mn-lt"/>
              </a:rPr>
              <a:t>Behavioral</a:t>
            </a:r>
          </a:p>
          <a:p>
            <a:pPr marL="622300" lvl="1" indent="-449263" eaLnBrk="1" hangingPunct="1">
              <a:lnSpc>
                <a:spcPct val="114000"/>
              </a:lnSpc>
              <a:spcBef>
                <a:spcPts val="1200"/>
              </a:spcBef>
            </a:pPr>
            <a:r>
              <a:rPr lang="en-US" dirty="0" smtClean="0">
                <a:latin typeface="+mn-lt"/>
              </a:rPr>
              <a:t>Familial</a:t>
            </a:r>
          </a:p>
        </p:txBody>
      </p:sp>
      <p:pic>
        <p:nvPicPr>
          <p:cNvPr id="6" name="Content Placeholder 5" descr="7 - Slide 20.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949950" y="1562100"/>
            <a:ext cx="2508250" cy="3771900"/>
          </a:xfrm>
          <a:effectLst>
            <a:outerShdw blurRad="292100" dist="139700" dir="2700000" algn="tl" rotWithShape="0">
              <a:srgbClr val="333333">
                <a:alpha val="65000"/>
              </a:srgbClr>
            </a:outerShdw>
          </a:effectLst>
        </p:spPr>
      </p:pic>
      <p:sp>
        <p:nvSpPr>
          <p:cNvPr id="7" name="TextBox 6"/>
          <p:cNvSpPr txBox="1"/>
          <p:nvPr/>
        </p:nvSpPr>
        <p:spPr>
          <a:xfrm>
            <a:off x="5791200" y="5334000"/>
            <a:ext cx="25908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George Armstrong/FEMA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rmAutofit/>
          </a:bodyPr>
          <a:lstStyle/>
          <a:p>
            <a:pPr algn="ctr" eaLnBrk="1" hangingPunct="1"/>
            <a:r>
              <a:rPr lang="en-US" sz="2800" dirty="0" smtClean="0">
                <a:solidFill>
                  <a:schemeClr val="accent6">
                    <a:lumMod val="50000"/>
                  </a:schemeClr>
                </a:solidFill>
                <a:latin typeface="+mj-lt"/>
              </a:rPr>
              <a:t>Children in Disasters</a:t>
            </a:r>
            <a:r>
              <a:rPr lang="en-US" sz="2800" dirty="0" smtClean="0">
                <a:solidFill>
                  <a:schemeClr val="tx1"/>
                </a:solidFill>
                <a:latin typeface="+mj-lt"/>
              </a:rPr>
              <a:t/>
            </a:r>
            <a:br>
              <a:rPr lang="en-US" sz="2800" dirty="0" smtClean="0">
                <a:solidFill>
                  <a:schemeClr val="tx1"/>
                </a:solidFill>
                <a:latin typeface="+mj-lt"/>
              </a:rPr>
            </a:br>
            <a:r>
              <a:rPr lang="en-US" sz="2800" dirty="0" smtClean="0">
                <a:latin typeface="+mj-lt"/>
              </a:rPr>
              <a:t>Pediatric Care</a:t>
            </a:r>
          </a:p>
        </p:txBody>
      </p:sp>
      <p:sp>
        <p:nvSpPr>
          <p:cNvPr id="46082" name="Content Placeholder 3"/>
          <p:cNvSpPr>
            <a:spLocks noGrp="1"/>
          </p:cNvSpPr>
          <p:nvPr>
            <p:ph sz="half" idx="2"/>
          </p:nvPr>
        </p:nvSpPr>
        <p:spPr>
          <a:xfrm>
            <a:off x="4019550" y="1600200"/>
            <a:ext cx="4743450" cy="4525963"/>
          </a:xfrm>
        </p:spPr>
        <p:txBody>
          <a:bodyPr/>
          <a:lstStyle/>
          <a:p>
            <a:pPr marL="457200" indent="-457200" eaLnBrk="1" hangingPunct="1">
              <a:lnSpc>
                <a:spcPct val="114000"/>
              </a:lnSpc>
              <a:spcBef>
                <a:spcPts val="1200"/>
              </a:spcBef>
              <a:buSzPct val="85000"/>
              <a:buFont typeface="Wingdings" pitchFamily="2" charset="2"/>
              <a:buChar char="§"/>
              <a:tabLst>
                <a:tab pos="457200" algn="l"/>
              </a:tabLst>
            </a:pPr>
            <a:r>
              <a:rPr lang="en-US" sz="2400" dirty="0" smtClean="0">
                <a:latin typeface="+mn-lt"/>
              </a:rPr>
              <a:t>Communicate as if your own child</a:t>
            </a:r>
          </a:p>
          <a:p>
            <a:pPr marL="457200" indent="-457200" eaLnBrk="1" hangingPunct="1">
              <a:lnSpc>
                <a:spcPct val="114000"/>
              </a:lnSpc>
              <a:spcBef>
                <a:spcPts val="1200"/>
              </a:spcBef>
              <a:buSzPct val="85000"/>
              <a:buFont typeface="Wingdings" pitchFamily="2" charset="2"/>
              <a:buChar char="§"/>
              <a:tabLst>
                <a:tab pos="457200" algn="l"/>
              </a:tabLst>
            </a:pPr>
            <a:r>
              <a:rPr lang="en-US" sz="2400" dirty="0" smtClean="0">
                <a:latin typeface="+mn-lt"/>
              </a:rPr>
              <a:t>Provide clinical and emotional support</a:t>
            </a:r>
          </a:p>
          <a:p>
            <a:pPr marL="457200" indent="-457200" eaLnBrk="1" hangingPunct="1">
              <a:lnSpc>
                <a:spcPct val="114000"/>
              </a:lnSpc>
              <a:spcBef>
                <a:spcPts val="1200"/>
              </a:spcBef>
              <a:buSzPct val="85000"/>
              <a:buFont typeface="Wingdings" pitchFamily="2" charset="2"/>
              <a:buChar char="§"/>
              <a:tabLst>
                <a:tab pos="457200" algn="l"/>
              </a:tabLst>
            </a:pPr>
            <a:r>
              <a:rPr lang="en-US" sz="2400" dirty="0" smtClean="0">
                <a:latin typeface="+mn-lt"/>
              </a:rPr>
              <a:t>Remember special drug doses, equipment</a:t>
            </a:r>
          </a:p>
          <a:p>
            <a:pPr marL="457200" indent="-457200" eaLnBrk="1" hangingPunct="1">
              <a:lnSpc>
                <a:spcPct val="114000"/>
              </a:lnSpc>
              <a:spcBef>
                <a:spcPts val="1200"/>
              </a:spcBef>
              <a:buSzPct val="85000"/>
              <a:buFont typeface="Wingdings" pitchFamily="2" charset="2"/>
              <a:buChar char="§"/>
              <a:tabLst>
                <a:tab pos="457200" algn="l"/>
              </a:tabLst>
            </a:pPr>
            <a:r>
              <a:rPr lang="en-US" sz="2400" dirty="0" smtClean="0">
                <a:latin typeface="+mn-lt"/>
              </a:rPr>
              <a:t>If able, include parents</a:t>
            </a:r>
          </a:p>
          <a:p>
            <a:pPr eaLnBrk="1" hangingPunct="1">
              <a:buFont typeface="Wingdings" pitchFamily="2" charset="2"/>
              <a:buNone/>
            </a:pPr>
            <a:endParaRPr lang="en-US" sz="2400" dirty="0" smtClean="0"/>
          </a:p>
        </p:txBody>
      </p:sp>
      <p:pic>
        <p:nvPicPr>
          <p:cNvPr id="6" name="Content Placeholder 5" descr="7 - Slide 21.jpg"/>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969964" y="1600201"/>
            <a:ext cx="2511072" cy="3771900"/>
          </a:xfrm>
          <a:effectLst>
            <a:outerShdw blurRad="292100" dist="139700" dir="2700000" algn="tl" rotWithShape="0">
              <a:srgbClr val="333333">
                <a:alpha val="65000"/>
              </a:srgbClr>
            </a:outerShdw>
          </a:effectLst>
        </p:spPr>
      </p:pic>
      <p:sp>
        <p:nvSpPr>
          <p:cNvPr id="7" name="TextBox 6"/>
          <p:cNvSpPr txBox="1"/>
          <p:nvPr/>
        </p:nvSpPr>
        <p:spPr>
          <a:xfrm>
            <a:off x="874714" y="5383214"/>
            <a:ext cx="23622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Andrea Booher/FEMA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normAutofit/>
          </a:bodyPr>
          <a:lstStyle/>
          <a:p>
            <a:pPr algn="ctr" eaLnBrk="1" hangingPunct="1"/>
            <a:r>
              <a:rPr lang="en-US" sz="2800" dirty="0" smtClean="0">
                <a:solidFill>
                  <a:schemeClr val="accent6">
                    <a:lumMod val="50000"/>
                  </a:schemeClr>
                </a:solidFill>
              </a:rPr>
              <a:t>Children in Disasters</a:t>
            </a:r>
            <a:r>
              <a:rPr lang="en-US" sz="2800" dirty="0" smtClean="0">
                <a:solidFill>
                  <a:schemeClr val="tx1"/>
                </a:solidFill>
              </a:rPr>
              <a:t/>
            </a:r>
            <a:br>
              <a:rPr lang="en-US" sz="2800" dirty="0" smtClean="0">
                <a:solidFill>
                  <a:schemeClr val="tx1"/>
                </a:solidFill>
              </a:rPr>
            </a:br>
            <a:r>
              <a:rPr lang="en-US" sz="2800" dirty="0" smtClean="0"/>
              <a:t>Other Pediatric Considerations</a:t>
            </a:r>
          </a:p>
        </p:txBody>
      </p:sp>
      <p:sp>
        <p:nvSpPr>
          <p:cNvPr id="48130" name="Content Placeholder 2"/>
          <p:cNvSpPr>
            <a:spLocks noGrp="1"/>
          </p:cNvSpPr>
          <p:nvPr>
            <p:ph idx="1"/>
          </p:nvPr>
        </p:nvSpPr>
        <p:spPr>
          <a:xfrm>
            <a:off x="457200" y="1320800"/>
            <a:ext cx="8229600" cy="4525963"/>
          </a:xfrm>
        </p:spPr>
        <p:txBody>
          <a:bodyPr>
            <a:normAutofit lnSpcReduction="10000"/>
          </a:bodyPr>
          <a:lstStyle/>
          <a:p>
            <a:pPr marL="457200" indent="-457200" eaLnBrk="1" hangingPunct="1"/>
            <a:r>
              <a:rPr lang="en-US" sz="2400" dirty="0" smtClean="0">
                <a:latin typeface="+mn-lt"/>
              </a:rPr>
              <a:t>Sheltering requires planning</a:t>
            </a:r>
          </a:p>
          <a:p>
            <a:pPr lvl="1" eaLnBrk="1" hangingPunct="1">
              <a:spcBef>
                <a:spcPts val="700"/>
              </a:spcBef>
            </a:pPr>
            <a:r>
              <a:rPr lang="en-US" sz="2400" dirty="0" smtClean="0">
                <a:latin typeface="+mn-lt"/>
              </a:rPr>
              <a:t>Special food, diapers, sleeping furniture</a:t>
            </a:r>
          </a:p>
          <a:p>
            <a:pPr lvl="1" eaLnBrk="1" hangingPunct="1">
              <a:spcBef>
                <a:spcPts val="700"/>
              </a:spcBef>
            </a:pPr>
            <a:r>
              <a:rPr lang="en-US" sz="2400" dirty="0" smtClean="0">
                <a:latin typeface="+mn-lt"/>
              </a:rPr>
              <a:t>Prone to exploitation and violence</a:t>
            </a:r>
          </a:p>
          <a:p>
            <a:pPr marL="457200" indent="-457200" eaLnBrk="1" hangingPunct="1"/>
            <a:r>
              <a:rPr lang="en-US" sz="2400" dirty="0" smtClean="0">
                <a:latin typeface="+mn-lt"/>
              </a:rPr>
              <a:t>Must keep families together</a:t>
            </a:r>
          </a:p>
          <a:p>
            <a:pPr lvl="1" eaLnBrk="1" hangingPunct="1">
              <a:spcBef>
                <a:spcPts val="700"/>
              </a:spcBef>
            </a:pPr>
            <a:r>
              <a:rPr lang="en-US" sz="2400" dirty="0" smtClean="0">
                <a:latin typeface="+mn-lt"/>
              </a:rPr>
              <a:t>Reunification is a high priority</a:t>
            </a:r>
          </a:p>
          <a:p>
            <a:pPr lvl="1" eaLnBrk="1" hangingPunct="1">
              <a:spcBef>
                <a:spcPts val="700"/>
              </a:spcBef>
            </a:pPr>
            <a:r>
              <a:rPr lang="en-US" sz="2400" dirty="0" smtClean="0">
                <a:latin typeface="+mn-lt"/>
              </a:rPr>
              <a:t>Medical care, decontamination, shelters</a:t>
            </a:r>
          </a:p>
          <a:p>
            <a:pPr marL="457200" indent="-457200" eaLnBrk="1" hangingPunct="1"/>
            <a:r>
              <a:rPr lang="en-US" sz="2400" dirty="0" smtClean="0">
                <a:latin typeface="+mn-lt"/>
              </a:rPr>
              <a:t>Limited pediatric health access</a:t>
            </a:r>
          </a:p>
          <a:p>
            <a:pPr lvl="1" eaLnBrk="1" hangingPunct="1">
              <a:spcBef>
                <a:spcPts val="700"/>
              </a:spcBef>
            </a:pPr>
            <a:r>
              <a:rPr lang="en-US" sz="2400" dirty="0" smtClean="0">
                <a:latin typeface="+mn-lt"/>
              </a:rPr>
              <a:t>Specialty care and ICU beds</a:t>
            </a:r>
          </a:p>
          <a:p>
            <a:pPr>
              <a:spcBef>
                <a:spcPts val="700"/>
              </a:spcBef>
            </a:pPr>
            <a:r>
              <a:rPr lang="en-US" sz="2400" dirty="0" smtClean="0">
                <a:latin typeface="+mn-lt"/>
              </a:rPr>
              <a:t>Monitor pregnant women to ensure health of fetus</a:t>
            </a:r>
          </a:p>
        </p:txBody>
      </p:sp>
      <p:pic>
        <p:nvPicPr>
          <p:cNvPr id="5" name="Picture 4" descr="7 - Slide 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8600" y="1676400"/>
            <a:ext cx="2227263" cy="3352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086600" y="5029200"/>
            <a:ext cx="31242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Jocelyn Augustino/FEMA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rmAutofit/>
          </a:bodyPr>
          <a:lstStyle/>
          <a:p>
            <a:pPr algn="ctr" eaLnBrk="1" hangingPunct="1"/>
            <a:r>
              <a:rPr lang="en-US" sz="3600" dirty="0" smtClean="0">
                <a:solidFill>
                  <a:schemeClr val="accent6">
                    <a:lumMod val="50000"/>
                  </a:schemeClr>
                </a:solidFill>
                <a:latin typeface="+mj-lt"/>
                <a:cs typeface="Helvetica" pitchFamily="34" charset="0"/>
              </a:rPr>
              <a:t>People with Chronic Illnesses</a:t>
            </a:r>
          </a:p>
        </p:txBody>
      </p:sp>
      <p:sp>
        <p:nvSpPr>
          <p:cNvPr id="54274" name="Content Placeholder 2"/>
          <p:cNvSpPr>
            <a:spLocks noGrp="1"/>
          </p:cNvSpPr>
          <p:nvPr>
            <p:ph sz="half" idx="1"/>
          </p:nvPr>
        </p:nvSpPr>
        <p:spPr>
          <a:xfrm>
            <a:off x="457200" y="2209800"/>
            <a:ext cx="5791200" cy="3916363"/>
          </a:xfrm>
        </p:spPr>
        <p:txBody>
          <a:bodyPr/>
          <a:lstStyle/>
          <a:p>
            <a:pPr marL="457200" indent="-457200" eaLnBrk="1" hangingPunct="1">
              <a:lnSpc>
                <a:spcPct val="114000"/>
              </a:lnSpc>
              <a:spcBef>
                <a:spcPts val="1200"/>
              </a:spcBef>
              <a:buSzPct val="85000"/>
              <a:buFont typeface="Wingdings" pitchFamily="2" charset="2"/>
              <a:buChar char="§"/>
            </a:pPr>
            <a:r>
              <a:rPr lang="en-US" sz="2400" dirty="0" smtClean="0">
                <a:latin typeface="+mn-lt"/>
                <a:cs typeface="Helvetica" pitchFamily="34" charset="0"/>
              </a:rPr>
              <a:t>80% of adults over 65 have at least one</a:t>
            </a:r>
          </a:p>
          <a:p>
            <a:pPr marL="457200" indent="-457200" eaLnBrk="1" hangingPunct="1">
              <a:lnSpc>
                <a:spcPct val="114000"/>
              </a:lnSpc>
              <a:spcBef>
                <a:spcPts val="1200"/>
              </a:spcBef>
              <a:buSzPct val="85000"/>
              <a:buFont typeface="Wingdings" pitchFamily="2" charset="2"/>
              <a:buChar char="§"/>
            </a:pPr>
            <a:r>
              <a:rPr lang="en-US" sz="2400" dirty="0" smtClean="0">
                <a:latin typeface="+mn-lt"/>
                <a:cs typeface="Helvetica" pitchFamily="34" charset="0"/>
              </a:rPr>
              <a:t>Disaster planning is focused on acute issues</a:t>
            </a:r>
          </a:p>
          <a:p>
            <a:pPr marL="457200" indent="-457200" eaLnBrk="1" hangingPunct="1">
              <a:lnSpc>
                <a:spcPct val="114000"/>
              </a:lnSpc>
              <a:spcBef>
                <a:spcPts val="1200"/>
              </a:spcBef>
              <a:buSzPct val="85000"/>
              <a:buFont typeface="Wingdings" pitchFamily="2" charset="2"/>
              <a:buChar char="§"/>
            </a:pPr>
            <a:r>
              <a:rPr lang="en-US" sz="2400" dirty="0" smtClean="0">
                <a:latin typeface="+mn-lt"/>
                <a:cs typeface="Helvetica" pitchFamily="34" charset="0"/>
              </a:rPr>
              <a:t>Disasters disrupt:</a:t>
            </a:r>
          </a:p>
          <a:p>
            <a:pPr marL="914400" lvl="1" indent="-457200" eaLnBrk="1" hangingPunct="1">
              <a:lnSpc>
                <a:spcPct val="114000"/>
              </a:lnSpc>
              <a:spcBef>
                <a:spcPts val="1200"/>
              </a:spcBef>
            </a:pPr>
            <a:r>
              <a:rPr lang="en-US" dirty="0" smtClean="0">
                <a:latin typeface="+mn-lt"/>
                <a:cs typeface="Helvetica" pitchFamily="34" charset="0"/>
              </a:rPr>
              <a:t>Pharmacies, dialysis</a:t>
            </a:r>
          </a:p>
          <a:p>
            <a:pPr marL="914400" lvl="1" indent="-457200" eaLnBrk="1" hangingPunct="1">
              <a:lnSpc>
                <a:spcPct val="114000"/>
              </a:lnSpc>
              <a:spcBef>
                <a:spcPts val="1200"/>
              </a:spcBef>
            </a:pPr>
            <a:r>
              <a:rPr lang="en-US" dirty="0" smtClean="0">
                <a:latin typeface="+mn-lt"/>
                <a:cs typeface="Helvetica" pitchFamily="34" charset="0"/>
              </a:rPr>
              <a:t>Oxygen supplies, electricity </a:t>
            </a:r>
          </a:p>
          <a:p>
            <a:pPr marL="914400" lvl="1" indent="-457200" eaLnBrk="1" hangingPunct="1">
              <a:lnSpc>
                <a:spcPct val="114000"/>
              </a:lnSpc>
              <a:spcBef>
                <a:spcPts val="1200"/>
              </a:spcBef>
            </a:pPr>
            <a:r>
              <a:rPr lang="en-US" dirty="0" smtClean="0">
                <a:latin typeface="+mn-lt"/>
                <a:cs typeface="Helvetica" pitchFamily="34" charset="0"/>
              </a:rPr>
              <a:t>Medical infrastructure</a:t>
            </a:r>
          </a:p>
          <a:p>
            <a:pPr eaLnBrk="1" hangingPunct="1">
              <a:lnSpc>
                <a:spcPct val="104000"/>
              </a:lnSpc>
            </a:pPr>
            <a:endParaRPr lang="en-US" sz="2400" dirty="0" smtClean="0">
              <a:cs typeface="Helvetica" pitchFamily="34" charset="0"/>
            </a:endParaRPr>
          </a:p>
        </p:txBody>
      </p:sp>
      <p:sp>
        <p:nvSpPr>
          <p:cNvPr id="9" name="Rectangle 8"/>
          <p:cNvSpPr/>
          <p:nvPr/>
        </p:nvSpPr>
        <p:spPr>
          <a:xfrm>
            <a:off x="0" y="1676400"/>
            <a:ext cx="9144000" cy="4603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2"/>
          <p:cNvPicPr>
            <a:picLocks noGrp="1" noChangeAspect="1" noChangeArrowheads="1"/>
          </p:cNvPicPr>
          <p:nvPr>
            <p:ph sz="half" idx="2"/>
          </p:nvPr>
        </p:nvPicPr>
        <p:blipFill>
          <a:blip r:embed="rId3">
            <a:lum contrast="-10000"/>
          </a:blip>
          <a:stretch>
            <a:fillRect/>
          </a:stretch>
        </p:blipFill>
        <p:spPr>
          <a:xfrm>
            <a:off x="6324600" y="2057400"/>
            <a:ext cx="2066925" cy="3103563"/>
          </a:xfrm>
          <a:effectLst>
            <a:outerShdw blurRad="292100" dist="139700" dir="2700000" algn="tl" rotWithShape="0">
              <a:srgbClr val="333333">
                <a:alpha val="65000"/>
              </a:srgbClr>
            </a:outerShdw>
          </a:effectLst>
        </p:spPr>
      </p:pic>
      <p:sp>
        <p:nvSpPr>
          <p:cNvPr id="6" name="TextBox 5"/>
          <p:cNvSpPr txBox="1"/>
          <p:nvPr/>
        </p:nvSpPr>
        <p:spPr>
          <a:xfrm>
            <a:off x="7391400" y="5257800"/>
            <a:ext cx="27432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Liz Roll/FEMA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normAutofit/>
          </a:bodyPr>
          <a:lstStyle/>
          <a:p>
            <a:pPr algn="ctr" eaLnBrk="1" hangingPunct="1"/>
            <a:r>
              <a:rPr lang="en-US" sz="3600" dirty="0" smtClean="0">
                <a:solidFill>
                  <a:schemeClr val="accent6">
                    <a:lumMod val="50000"/>
                  </a:schemeClr>
                </a:solidFill>
                <a:latin typeface="+mj-lt"/>
                <a:cs typeface="Helvetica" pitchFamily="34" charset="0"/>
              </a:rPr>
              <a:t>People with Chronic Illnesses</a:t>
            </a:r>
          </a:p>
        </p:txBody>
      </p:sp>
      <p:sp>
        <p:nvSpPr>
          <p:cNvPr id="56322" name="Content Placeholder 2"/>
          <p:cNvSpPr>
            <a:spLocks noGrp="1"/>
          </p:cNvSpPr>
          <p:nvPr>
            <p:ph sz="half" idx="1"/>
          </p:nvPr>
        </p:nvSpPr>
        <p:spPr>
          <a:xfrm>
            <a:off x="3581400" y="2209800"/>
            <a:ext cx="5181600" cy="3916363"/>
          </a:xfrm>
        </p:spPr>
        <p:txBody>
          <a:bodyPr/>
          <a:lstStyle/>
          <a:p>
            <a:pPr marL="457200" indent="-457200" eaLnBrk="1" hangingPunct="1">
              <a:lnSpc>
                <a:spcPct val="114000"/>
              </a:lnSpc>
              <a:spcBef>
                <a:spcPts val="1200"/>
              </a:spcBef>
              <a:buSzPct val="85000"/>
              <a:buFont typeface="Wingdings" pitchFamily="2" charset="2"/>
              <a:buChar char="§"/>
            </a:pPr>
            <a:r>
              <a:rPr lang="en-US" sz="2400" dirty="0" smtClean="0">
                <a:latin typeface="+mn-lt"/>
                <a:cs typeface="Helvetica" pitchFamily="34" charset="0"/>
              </a:rPr>
              <a:t>Exacerbation of illness due to effects of disaster</a:t>
            </a:r>
          </a:p>
          <a:p>
            <a:pPr marL="457200" indent="-457200" eaLnBrk="1" hangingPunct="1">
              <a:lnSpc>
                <a:spcPct val="114000"/>
              </a:lnSpc>
              <a:spcBef>
                <a:spcPts val="1200"/>
              </a:spcBef>
              <a:buSzPct val="85000"/>
              <a:buFont typeface="Wingdings" pitchFamily="2" charset="2"/>
              <a:buChar char="§"/>
            </a:pPr>
            <a:r>
              <a:rPr lang="en-US" sz="2400" dirty="0" smtClean="0">
                <a:latin typeface="+mn-lt"/>
                <a:cs typeface="Helvetica" pitchFamily="34" charset="0"/>
              </a:rPr>
              <a:t>Loss of functional and life-sustaining equipment, medications, medical records</a:t>
            </a:r>
          </a:p>
          <a:p>
            <a:pPr marL="457200" indent="-457200" eaLnBrk="1" hangingPunct="1">
              <a:lnSpc>
                <a:spcPct val="114000"/>
              </a:lnSpc>
              <a:spcBef>
                <a:spcPts val="1200"/>
              </a:spcBef>
              <a:buSzPct val="85000"/>
              <a:buFont typeface="Wingdings" pitchFamily="2" charset="2"/>
              <a:buChar char="§"/>
            </a:pPr>
            <a:r>
              <a:rPr lang="en-US" sz="2400" dirty="0" smtClean="0">
                <a:latin typeface="+mn-lt"/>
                <a:cs typeface="Helvetica" pitchFamily="34" charset="0"/>
              </a:rPr>
              <a:t>Loss of access to usual health care</a:t>
            </a:r>
          </a:p>
          <a:p>
            <a:pPr eaLnBrk="1" hangingPunct="1"/>
            <a:endParaRPr lang="en-US" dirty="0" smtClean="0">
              <a:cs typeface="Helvetica" pitchFamily="34" charset="0"/>
            </a:endParaRPr>
          </a:p>
        </p:txBody>
      </p:sp>
      <p:pic>
        <p:nvPicPr>
          <p:cNvPr id="5" name="Picture 2"/>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2286000"/>
            <a:ext cx="2800350" cy="2514600"/>
          </a:xfrm>
          <a:effectLst>
            <a:outerShdw blurRad="292100" dist="139700" dir="2700000" algn="tl" rotWithShape="0">
              <a:srgbClr val="333333">
                <a:alpha val="65000"/>
              </a:srgbClr>
            </a:outerShdw>
          </a:effectLst>
        </p:spPr>
      </p:pic>
      <p:sp>
        <p:nvSpPr>
          <p:cNvPr id="9" name="Rectangle 8"/>
          <p:cNvSpPr/>
          <p:nvPr/>
        </p:nvSpPr>
        <p:spPr>
          <a:xfrm>
            <a:off x="0" y="1676400"/>
            <a:ext cx="9144000" cy="4603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a:xfrm>
            <a:off x="457200" y="4876800"/>
            <a:ext cx="25908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Jocelyn Augustino/FEMA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normAutofit/>
          </a:bodyPr>
          <a:lstStyle/>
          <a:p>
            <a:pPr algn="ctr" eaLnBrk="1" hangingPunct="1"/>
            <a:r>
              <a:rPr lang="en-US" sz="2800" dirty="0" smtClean="0">
                <a:solidFill>
                  <a:schemeClr val="accent6">
                    <a:lumMod val="50000"/>
                  </a:schemeClr>
                </a:solidFill>
                <a:cs typeface="Helvetica" pitchFamily="34" charset="0"/>
              </a:rPr>
              <a:t>People with Chronic Illnesses</a:t>
            </a:r>
            <a:r>
              <a:rPr lang="en-US" sz="2800" dirty="0" smtClean="0">
                <a:cs typeface="Helvetica" pitchFamily="34" charset="0"/>
              </a:rPr>
              <a:t/>
            </a:r>
            <a:br>
              <a:rPr lang="en-US" sz="2800" dirty="0" smtClean="0">
                <a:cs typeface="Helvetica" pitchFamily="34" charset="0"/>
              </a:rPr>
            </a:br>
            <a:r>
              <a:rPr lang="en-US" sz="2800" dirty="0" smtClean="0">
                <a:cs typeface="Helvetica" pitchFamily="34" charset="0"/>
              </a:rPr>
              <a:t>Considerations</a:t>
            </a:r>
          </a:p>
        </p:txBody>
      </p:sp>
      <p:sp>
        <p:nvSpPr>
          <p:cNvPr id="58370" name="Content Placeholder 2"/>
          <p:cNvSpPr>
            <a:spLocks noGrp="1"/>
          </p:cNvSpPr>
          <p:nvPr>
            <p:ph idx="1"/>
          </p:nvPr>
        </p:nvSpPr>
        <p:spPr>
          <a:xfrm>
            <a:off x="457200" y="1600200"/>
            <a:ext cx="8153400" cy="4876800"/>
          </a:xfrm>
        </p:spPr>
        <p:txBody>
          <a:bodyPr/>
          <a:lstStyle/>
          <a:p>
            <a:pPr marL="457200" indent="-457200" eaLnBrk="1" hangingPunct="1">
              <a:lnSpc>
                <a:spcPct val="124000"/>
              </a:lnSpc>
            </a:pPr>
            <a:r>
              <a:rPr lang="en-US" sz="2400" dirty="0" smtClean="0">
                <a:latin typeface="+mn-lt"/>
                <a:cs typeface="Helvetica" pitchFamily="34" charset="0"/>
              </a:rPr>
              <a:t>Individuals should prepare:</a:t>
            </a:r>
          </a:p>
          <a:p>
            <a:pPr lvl="1" eaLnBrk="1" hangingPunct="1">
              <a:spcBef>
                <a:spcPts val="400"/>
              </a:spcBef>
            </a:pPr>
            <a:r>
              <a:rPr lang="en-US" sz="2400" dirty="0" smtClean="0">
                <a:latin typeface="+mn-lt"/>
                <a:cs typeface="Helvetica" pitchFamily="34" charset="0"/>
              </a:rPr>
              <a:t>Medical alert   </a:t>
            </a:r>
          </a:p>
          <a:p>
            <a:pPr lvl="1" eaLnBrk="1" hangingPunct="1">
              <a:spcBef>
                <a:spcPts val="400"/>
              </a:spcBef>
            </a:pPr>
            <a:r>
              <a:rPr lang="en-US" sz="2400" dirty="0" smtClean="0">
                <a:latin typeface="+mn-lt"/>
                <a:cs typeface="Helvetica" pitchFamily="34" charset="0"/>
              </a:rPr>
              <a:t>Identification</a:t>
            </a:r>
          </a:p>
          <a:p>
            <a:pPr lvl="1" eaLnBrk="1" hangingPunct="1">
              <a:spcBef>
                <a:spcPts val="400"/>
              </a:spcBef>
            </a:pPr>
            <a:r>
              <a:rPr lang="en-US" sz="2400" dirty="0" smtClean="0">
                <a:latin typeface="+mn-lt"/>
                <a:cs typeface="Helvetica" pitchFamily="34" charset="0"/>
              </a:rPr>
              <a:t>Current list of medications</a:t>
            </a:r>
          </a:p>
          <a:p>
            <a:pPr lvl="1" eaLnBrk="1" hangingPunct="1">
              <a:spcBef>
                <a:spcPts val="400"/>
              </a:spcBef>
            </a:pPr>
            <a:r>
              <a:rPr lang="en-US" sz="2400" dirty="0" smtClean="0">
                <a:latin typeface="+mn-lt"/>
                <a:cs typeface="Helvetica" pitchFamily="34" charset="0"/>
              </a:rPr>
              <a:t>Allergies</a:t>
            </a:r>
          </a:p>
          <a:p>
            <a:pPr lvl="1" eaLnBrk="1" hangingPunct="1">
              <a:spcBef>
                <a:spcPts val="400"/>
              </a:spcBef>
            </a:pPr>
            <a:r>
              <a:rPr lang="en-US" sz="2400" dirty="0" smtClean="0">
                <a:latin typeface="+mn-lt"/>
                <a:cs typeface="Helvetica" pitchFamily="34" charset="0"/>
              </a:rPr>
              <a:t>History                 </a:t>
            </a:r>
          </a:p>
          <a:p>
            <a:pPr marL="457200" indent="-457200" eaLnBrk="1" hangingPunct="1">
              <a:lnSpc>
                <a:spcPct val="124000"/>
              </a:lnSpc>
            </a:pPr>
            <a:r>
              <a:rPr lang="en-US" sz="2400" dirty="0" smtClean="0">
                <a:latin typeface="+mn-lt"/>
                <a:cs typeface="Helvetica" pitchFamily="34" charset="0"/>
              </a:rPr>
              <a:t>Where will patients get dialysis, chemotherapy, tube feeds, ventilators, bariatric beds?</a:t>
            </a:r>
          </a:p>
          <a:p>
            <a:pPr marL="457200" indent="-457200" eaLnBrk="1" hangingPunct="1">
              <a:lnSpc>
                <a:spcPct val="124000"/>
              </a:lnSpc>
            </a:pPr>
            <a:r>
              <a:rPr lang="en-US" sz="2400" dirty="0" smtClean="0">
                <a:latin typeface="+mn-lt"/>
                <a:cs typeface="Helvetica" pitchFamily="34" charset="0"/>
              </a:rPr>
              <a:t>How to evacuate? </a:t>
            </a:r>
          </a:p>
          <a:p>
            <a:pPr eaLnBrk="1" hangingPunct="1">
              <a:buFont typeface="Wingdings" pitchFamily="2" charset="2"/>
              <a:buNone/>
            </a:pPr>
            <a:endParaRPr lang="en-US" dirty="0" smtClean="0">
              <a:cs typeface="Helvetica" pitchFamily="34" charset="0"/>
            </a:endParaRPr>
          </a:p>
        </p:txBody>
      </p:sp>
      <p:pic>
        <p:nvPicPr>
          <p:cNvPr id="5" name="Picture 4" descr="7_27_Med-aler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800" y="1723343"/>
            <a:ext cx="3313675" cy="268741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191500" y="4438650"/>
            <a:ext cx="2590800" cy="261610"/>
          </a:xfrm>
          <a:prstGeom prst="rect">
            <a:avLst/>
          </a:prstGeom>
          <a:noFill/>
        </p:spPr>
        <p:txBody>
          <a:bodyPr wrap="square" rtlCol="0">
            <a:spAutoFit/>
          </a:bodyPr>
          <a:lstStyle/>
          <a:p>
            <a:r>
              <a:rPr lang="en-US" sz="1100" b="1" dirty="0" smtClean="0"/>
              <a:t>Thinkstock</a:t>
            </a:r>
            <a:endParaRPr lang="en-US" sz="11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normAutofit/>
          </a:bodyPr>
          <a:lstStyle/>
          <a:p>
            <a:pPr algn="ctr" eaLnBrk="1" hangingPunct="1"/>
            <a:r>
              <a:rPr lang="en-US" sz="3200" dirty="0" smtClean="0">
                <a:solidFill>
                  <a:schemeClr val="accent6">
                    <a:lumMod val="50000"/>
                  </a:schemeClr>
                </a:solidFill>
                <a:latin typeface="+mj-lt"/>
                <a:cs typeface="Helvetica" pitchFamily="34" charset="0"/>
              </a:rPr>
              <a:t>People with Functional or Access Needs</a:t>
            </a:r>
          </a:p>
        </p:txBody>
      </p:sp>
      <p:sp>
        <p:nvSpPr>
          <p:cNvPr id="3" name="Content Placeholder 2"/>
          <p:cNvSpPr>
            <a:spLocks noGrp="1"/>
          </p:cNvSpPr>
          <p:nvPr>
            <p:ph sz="half" idx="1"/>
          </p:nvPr>
        </p:nvSpPr>
        <p:spPr>
          <a:xfrm>
            <a:off x="457200" y="1600200"/>
            <a:ext cx="4419600" cy="4525963"/>
          </a:xfrm>
        </p:spPr>
        <p:txBody>
          <a:bodyPr rtlCol="0">
            <a:normAutofit/>
          </a:bodyPr>
          <a:lstStyle/>
          <a:p>
            <a:pPr marL="0" indent="0" eaLnBrk="1" fontAlgn="auto" hangingPunct="1">
              <a:lnSpc>
                <a:spcPct val="114000"/>
              </a:lnSpc>
              <a:spcBef>
                <a:spcPts val="1200"/>
              </a:spcBef>
              <a:spcAft>
                <a:spcPts val="0"/>
              </a:spcAft>
              <a:buFont typeface="Wingdings" pitchFamily="2" charset="2"/>
              <a:buNone/>
              <a:defRPr/>
            </a:pPr>
            <a:r>
              <a:rPr lang="en-US" sz="2600" dirty="0" smtClean="0">
                <a:latin typeface="+mn-lt"/>
              </a:rPr>
              <a:t>Assistance with:</a:t>
            </a:r>
          </a:p>
          <a:p>
            <a:pPr marL="628650" lvl="1" indent="-400050" eaLnBrk="1" fontAlgn="auto" hangingPunct="1">
              <a:lnSpc>
                <a:spcPct val="114000"/>
              </a:lnSpc>
              <a:spcBef>
                <a:spcPts val="1200"/>
              </a:spcBef>
              <a:spcAft>
                <a:spcPts val="0"/>
              </a:spcAft>
              <a:buFont typeface="Arial"/>
              <a:buChar char="–"/>
              <a:defRPr/>
            </a:pPr>
            <a:r>
              <a:rPr lang="en-US" sz="2600" dirty="0" smtClean="0">
                <a:latin typeface="+mn-lt"/>
              </a:rPr>
              <a:t>Maintaining independence</a:t>
            </a:r>
          </a:p>
          <a:p>
            <a:pPr marL="628650" lvl="1" indent="-400050" eaLnBrk="1" fontAlgn="auto" hangingPunct="1">
              <a:lnSpc>
                <a:spcPct val="114000"/>
              </a:lnSpc>
              <a:spcBef>
                <a:spcPts val="1200"/>
              </a:spcBef>
              <a:spcAft>
                <a:spcPts val="0"/>
              </a:spcAft>
              <a:buFont typeface="Arial"/>
              <a:buChar char="–"/>
              <a:defRPr/>
            </a:pPr>
            <a:r>
              <a:rPr lang="en-US" sz="2600" dirty="0" smtClean="0">
                <a:latin typeface="+mn-lt"/>
              </a:rPr>
              <a:t>Communication</a:t>
            </a:r>
          </a:p>
          <a:p>
            <a:pPr marL="628650" lvl="1" indent="-400050" eaLnBrk="1" fontAlgn="auto" hangingPunct="1">
              <a:lnSpc>
                <a:spcPct val="114000"/>
              </a:lnSpc>
              <a:spcBef>
                <a:spcPts val="1200"/>
              </a:spcBef>
              <a:spcAft>
                <a:spcPts val="0"/>
              </a:spcAft>
              <a:buFont typeface="Arial"/>
              <a:buChar char="–"/>
              <a:defRPr/>
            </a:pPr>
            <a:r>
              <a:rPr lang="en-US" sz="2600" dirty="0" smtClean="0">
                <a:latin typeface="+mn-lt"/>
              </a:rPr>
              <a:t>Transportation</a:t>
            </a:r>
          </a:p>
          <a:p>
            <a:pPr marL="628650" lvl="1" indent="-400050" eaLnBrk="1" fontAlgn="auto" hangingPunct="1">
              <a:lnSpc>
                <a:spcPct val="114000"/>
              </a:lnSpc>
              <a:spcBef>
                <a:spcPts val="1200"/>
              </a:spcBef>
              <a:spcAft>
                <a:spcPts val="0"/>
              </a:spcAft>
              <a:buFont typeface="Arial"/>
              <a:buChar char="–"/>
              <a:defRPr/>
            </a:pPr>
            <a:r>
              <a:rPr lang="en-US" sz="2600" dirty="0" smtClean="0">
                <a:latin typeface="+mn-lt"/>
              </a:rPr>
              <a:t>Supervision</a:t>
            </a:r>
          </a:p>
          <a:p>
            <a:pPr marL="628650" lvl="1" indent="-400050" eaLnBrk="1" fontAlgn="auto" hangingPunct="1">
              <a:lnSpc>
                <a:spcPct val="114000"/>
              </a:lnSpc>
              <a:spcBef>
                <a:spcPts val="1200"/>
              </a:spcBef>
              <a:spcAft>
                <a:spcPts val="0"/>
              </a:spcAft>
              <a:buFont typeface="Arial"/>
              <a:buChar char="–"/>
              <a:defRPr/>
            </a:pPr>
            <a:r>
              <a:rPr lang="en-US" sz="2600" dirty="0" smtClean="0">
                <a:latin typeface="+mn-lt"/>
              </a:rPr>
              <a:t>Medical care</a:t>
            </a:r>
          </a:p>
          <a:p>
            <a:pPr marL="457200" indent="-457200" eaLnBrk="1" fontAlgn="auto" hangingPunct="1">
              <a:spcAft>
                <a:spcPts val="0"/>
              </a:spcAft>
              <a:defRPr/>
            </a:pPr>
            <a:endParaRPr lang="en-US" dirty="0"/>
          </a:p>
        </p:txBody>
      </p:sp>
      <p:pic>
        <p:nvPicPr>
          <p:cNvPr id="5" name="Picture 2"/>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181600" y="1752600"/>
            <a:ext cx="3387725" cy="2259013"/>
          </a:xfrm>
          <a:effectLst>
            <a:outerShdw blurRad="292100" dist="139700" dir="2700000" algn="tl" rotWithShape="0">
              <a:srgbClr val="333333">
                <a:alpha val="65000"/>
              </a:srgbClr>
            </a:outerShdw>
          </a:effectLst>
        </p:spPr>
      </p:pic>
      <p:sp>
        <p:nvSpPr>
          <p:cNvPr id="7" name="TextBox 6"/>
          <p:cNvSpPr txBox="1"/>
          <p:nvPr/>
        </p:nvSpPr>
        <p:spPr>
          <a:xfrm>
            <a:off x="7010400" y="4114800"/>
            <a:ext cx="25146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Robert Kaufmann/FEMA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normAutofit/>
          </a:bodyPr>
          <a:lstStyle/>
          <a:p>
            <a:pPr algn="ctr" eaLnBrk="1" hangingPunct="1"/>
            <a:r>
              <a:rPr lang="en-US" dirty="0" smtClean="0">
                <a:solidFill>
                  <a:schemeClr val="accent6">
                    <a:lumMod val="50000"/>
                  </a:schemeClr>
                </a:solidFill>
                <a:cs typeface="Helvetica" pitchFamily="34" charset="0"/>
              </a:rPr>
              <a:t>Mental Health Effects</a:t>
            </a:r>
          </a:p>
        </p:txBody>
      </p:sp>
      <p:sp>
        <p:nvSpPr>
          <p:cNvPr id="3" name="Content Placeholder 2"/>
          <p:cNvSpPr>
            <a:spLocks noGrp="1"/>
          </p:cNvSpPr>
          <p:nvPr>
            <p:ph idx="1"/>
          </p:nvPr>
        </p:nvSpPr>
        <p:spPr/>
        <p:txBody>
          <a:bodyPr rtlCol="0">
            <a:normAutofit/>
          </a:bodyPr>
          <a:lstStyle/>
          <a:p>
            <a:pPr algn="ctr" eaLnBrk="1" fontAlgn="auto" hangingPunct="1">
              <a:spcAft>
                <a:spcPts val="0"/>
              </a:spcAft>
              <a:buFont typeface="Wingdings" pitchFamily="2" charset="2"/>
              <a:buNone/>
              <a:defRPr/>
            </a:pPr>
            <a:r>
              <a:rPr lang="en-US" b="1" dirty="0" smtClean="0">
                <a:solidFill>
                  <a:schemeClr val="accent6">
                    <a:lumMod val="75000"/>
                  </a:schemeClr>
                </a:solidFill>
              </a:rPr>
              <a:t>Everyone involved will have own response to event</a:t>
            </a:r>
          </a:p>
          <a:p>
            <a:pPr algn="ctr" eaLnBrk="1" fontAlgn="auto" hangingPunct="1">
              <a:spcAft>
                <a:spcPts val="0"/>
              </a:spcAft>
              <a:buFont typeface="Wingdings" pitchFamily="2" charset="2"/>
              <a:buNone/>
              <a:defRPr/>
            </a:pPr>
            <a:endParaRPr lang="en-US" b="1" dirty="0" smtClean="0"/>
          </a:p>
          <a:p>
            <a:pPr algn="ctr" eaLnBrk="1" fontAlgn="auto" hangingPunct="1">
              <a:spcAft>
                <a:spcPts val="0"/>
              </a:spcAft>
              <a:buFont typeface="Wingdings" pitchFamily="2" charset="2"/>
              <a:buNone/>
              <a:defRPr/>
            </a:pPr>
            <a:endParaRPr lang="en-US" b="1" dirty="0" smtClean="0"/>
          </a:p>
          <a:p>
            <a:pPr algn="ctr" eaLnBrk="1" fontAlgn="auto" hangingPunct="1">
              <a:spcAft>
                <a:spcPts val="0"/>
              </a:spcAft>
              <a:buFont typeface="Wingdings" pitchFamily="2" charset="2"/>
              <a:buNone/>
              <a:defRPr/>
            </a:pPr>
            <a:endParaRPr lang="en-US" b="1" dirty="0" smtClean="0"/>
          </a:p>
          <a:p>
            <a:pPr algn="ctr" eaLnBrk="1" fontAlgn="auto" hangingPunct="1">
              <a:spcAft>
                <a:spcPts val="0"/>
              </a:spcAft>
              <a:buFont typeface="Wingdings" pitchFamily="2" charset="2"/>
              <a:buNone/>
              <a:defRPr/>
            </a:pPr>
            <a:endParaRPr lang="en-US" b="1" dirty="0" smtClean="0"/>
          </a:p>
          <a:p>
            <a:pPr eaLnBrk="1" fontAlgn="auto" hangingPunct="1">
              <a:spcAft>
                <a:spcPts val="0"/>
              </a:spcAft>
              <a:buFont typeface="Wingdings" pitchFamily="2" charset="2"/>
              <a:buNone/>
              <a:defRPr/>
            </a:pPr>
            <a:r>
              <a:rPr lang="en-US" b="1" dirty="0" smtClean="0"/>
              <a:t> </a:t>
            </a:r>
            <a:endParaRPr lang="en-US" b="1" dirty="0"/>
          </a:p>
        </p:txBody>
      </p:sp>
      <p:sp>
        <p:nvSpPr>
          <p:cNvPr id="5" name="TextBox 4"/>
          <p:cNvSpPr txBox="1">
            <a:spLocks noChangeArrowheads="1"/>
          </p:cNvSpPr>
          <p:nvPr/>
        </p:nvSpPr>
        <p:spPr bwMode="auto">
          <a:xfrm>
            <a:off x="1143000" y="2692400"/>
            <a:ext cx="1447800" cy="584200"/>
          </a:xfrm>
          <a:prstGeom prst="rect">
            <a:avLst/>
          </a:prstGeom>
          <a:noFill/>
          <a:ln w="9525">
            <a:noFill/>
            <a:miter lim="800000"/>
            <a:headEnd/>
            <a:tailEnd/>
          </a:ln>
        </p:spPr>
        <p:txBody>
          <a:bodyPr>
            <a:spAutoFit/>
          </a:bodyPr>
          <a:lstStyle/>
          <a:p>
            <a:pPr algn="ctr"/>
            <a:r>
              <a:rPr lang="en-US" sz="3200" dirty="0">
                <a:latin typeface="Algerian" pitchFamily="82" charset="0"/>
              </a:rPr>
              <a:t>Fear</a:t>
            </a:r>
          </a:p>
        </p:txBody>
      </p:sp>
      <p:sp>
        <p:nvSpPr>
          <p:cNvPr id="6" name="TextBox 5"/>
          <p:cNvSpPr txBox="1">
            <a:spLocks noChangeArrowheads="1"/>
          </p:cNvSpPr>
          <p:nvPr/>
        </p:nvSpPr>
        <p:spPr bwMode="auto">
          <a:xfrm>
            <a:off x="3276600" y="3352800"/>
            <a:ext cx="1447800" cy="584200"/>
          </a:xfrm>
          <a:prstGeom prst="rect">
            <a:avLst/>
          </a:prstGeom>
          <a:noFill/>
          <a:ln w="9525">
            <a:noFill/>
            <a:miter lim="800000"/>
            <a:headEnd/>
            <a:tailEnd/>
          </a:ln>
        </p:spPr>
        <p:txBody>
          <a:bodyPr>
            <a:spAutoFit/>
          </a:bodyPr>
          <a:lstStyle/>
          <a:p>
            <a:pPr algn="ctr"/>
            <a:r>
              <a:rPr lang="en-US" sz="3200" dirty="0">
                <a:latin typeface="Baskerville Old Face" pitchFamily="18" charset="0"/>
              </a:rPr>
              <a:t>Worry</a:t>
            </a:r>
          </a:p>
        </p:txBody>
      </p:sp>
      <p:sp>
        <p:nvSpPr>
          <p:cNvPr id="7" name="TextBox 6"/>
          <p:cNvSpPr txBox="1">
            <a:spLocks noChangeArrowheads="1"/>
          </p:cNvSpPr>
          <p:nvPr/>
        </p:nvSpPr>
        <p:spPr bwMode="auto">
          <a:xfrm>
            <a:off x="4800600" y="2819400"/>
            <a:ext cx="1676400" cy="708025"/>
          </a:xfrm>
          <a:prstGeom prst="rect">
            <a:avLst/>
          </a:prstGeom>
          <a:noFill/>
          <a:ln w="9525">
            <a:noFill/>
            <a:miter lim="800000"/>
            <a:headEnd/>
            <a:tailEnd/>
          </a:ln>
        </p:spPr>
        <p:txBody>
          <a:bodyPr>
            <a:spAutoFit/>
          </a:bodyPr>
          <a:lstStyle/>
          <a:p>
            <a:pPr algn="ctr"/>
            <a:r>
              <a:rPr lang="en-US" sz="4000" dirty="0">
                <a:latin typeface="Chiller" pitchFamily="82" charset="0"/>
              </a:rPr>
              <a:t>Anger</a:t>
            </a:r>
          </a:p>
        </p:txBody>
      </p:sp>
      <p:sp>
        <p:nvSpPr>
          <p:cNvPr id="8" name="TextBox 7"/>
          <p:cNvSpPr txBox="1">
            <a:spLocks noChangeArrowheads="1"/>
          </p:cNvSpPr>
          <p:nvPr/>
        </p:nvSpPr>
        <p:spPr bwMode="auto">
          <a:xfrm>
            <a:off x="457200" y="3581400"/>
            <a:ext cx="2590800" cy="584200"/>
          </a:xfrm>
          <a:prstGeom prst="rect">
            <a:avLst/>
          </a:prstGeom>
          <a:noFill/>
          <a:ln w="9525">
            <a:noFill/>
            <a:miter lim="800000"/>
            <a:headEnd/>
            <a:tailEnd/>
          </a:ln>
        </p:spPr>
        <p:txBody>
          <a:bodyPr>
            <a:spAutoFit/>
          </a:bodyPr>
          <a:lstStyle/>
          <a:p>
            <a:pPr algn="ctr"/>
            <a:r>
              <a:rPr lang="en-US" sz="3200" dirty="0">
                <a:latin typeface="Bernard MT Condensed" pitchFamily="18" charset="0"/>
              </a:rPr>
              <a:t>Helplessness</a:t>
            </a:r>
          </a:p>
        </p:txBody>
      </p:sp>
      <p:sp>
        <p:nvSpPr>
          <p:cNvPr id="9" name="TextBox 8"/>
          <p:cNvSpPr txBox="1">
            <a:spLocks noChangeArrowheads="1"/>
          </p:cNvSpPr>
          <p:nvPr/>
        </p:nvSpPr>
        <p:spPr bwMode="auto">
          <a:xfrm>
            <a:off x="6553200" y="3505200"/>
            <a:ext cx="2590800" cy="584200"/>
          </a:xfrm>
          <a:prstGeom prst="rect">
            <a:avLst/>
          </a:prstGeom>
          <a:noFill/>
          <a:ln w="9525">
            <a:noFill/>
            <a:miter lim="800000"/>
            <a:headEnd/>
            <a:tailEnd/>
          </a:ln>
        </p:spPr>
        <p:txBody>
          <a:bodyPr>
            <a:spAutoFit/>
          </a:bodyPr>
          <a:lstStyle/>
          <a:p>
            <a:pPr algn="ctr"/>
            <a:r>
              <a:rPr lang="en-US" sz="3200" dirty="0">
                <a:latin typeface="Forte" pitchFamily="66" charset="0"/>
              </a:rPr>
              <a:t>Confusion</a:t>
            </a:r>
          </a:p>
        </p:txBody>
      </p:sp>
      <p:sp>
        <p:nvSpPr>
          <p:cNvPr id="10" name="TextBox 9"/>
          <p:cNvSpPr txBox="1">
            <a:spLocks noChangeArrowheads="1"/>
          </p:cNvSpPr>
          <p:nvPr/>
        </p:nvSpPr>
        <p:spPr bwMode="auto">
          <a:xfrm>
            <a:off x="4267200" y="3810000"/>
            <a:ext cx="2590800" cy="584200"/>
          </a:xfrm>
          <a:prstGeom prst="rect">
            <a:avLst/>
          </a:prstGeom>
          <a:noFill/>
          <a:ln w="9525">
            <a:noFill/>
            <a:miter lim="800000"/>
            <a:headEnd/>
            <a:tailEnd/>
          </a:ln>
        </p:spPr>
        <p:txBody>
          <a:bodyPr>
            <a:spAutoFit/>
          </a:bodyPr>
          <a:lstStyle/>
          <a:p>
            <a:pPr algn="ctr"/>
            <a:r>
              <a:rPr lang="en-US" sz="3200" dirty="0">
                <a:latin typeface="Tw Cen MT" pitchFamily="34" charset="0"/>
              </a:rPr>
              <a:t>Fatigue</a:t>
            </a:r>
          </a:p>
        </p:txBody>
      </p:sp>
      <p:sp>
        <p:nvSpPr>
          <p:cNvPr id="11" name="TextBox 10"/>
          <p:cNvSpPr txBox="1">
            <a:spLocks noChangeArrowheads="1"/>
          </p:cNvSpPr>
          <p:nvPr/>
        </p:nvSpPr>
        <p:spPr bwMode="auto">
          <a:xfrm>
            <a:off x="2514600" y="2438400"/>
            <a:ext cx="2590800" cy="584200"/>
          </a:xfrm>
          <a:prstGeom prst="rect">
            <a:avLst/>
          </a:prstGeom>
          <a:noFill/>
          <a:ln w="9525">
            <a:noFill/>
            <a:miter lim="800000"/>
            <a:headEnd/>
            <a:tailEnd/>
          </a:ln>
        </p:spPr>
        <p:txBody>
          <a:bodyPr>
            <a:spAutoFit/>
          </a:bodyPr>
          <a:lstStyle/>
          <a:p>
            <a:pPr algn="ctr"/>
            <a:r>
              <a:rPr lang="en-US" sz="3200" dirty="0">
                <a:latin typeface="Freestyle Script" pitchFamily="66" charset="0"/>
              </a:rPr>
              <a:t>Loss of appetite</a:t>
            </a:r>
          </a:p>
        </p:txBody>
      </p:sp>
      <p:sp>
        <p:nvSpPr>
          <p:cNvPr id="12" name="TextBox 11"/>
          <p:cNvSpPr txBox="1">
            <a:spLocks noChangeArrowheads="1"/>
          </p:cNvSpPr>
          <p:nvPr/>
        </p:nvSpPr>
        <p:spPr bwMode="auto">
          <a:xfrm>
            <a:off x="2286000" y="4038600"/>
            <a:ext cx="2590800" cy="584200"/>
          </a:xfrm>
          <a:prstGeom prst="rect">
            <a:avLst/>
          </a:prstGeom>
          <a:noFill/>
          <a:ln w="9525">
            <a:noFill/>
            <a:miter lim="800000"/>
            <a:headEnd/>
            <a:tailEnd/>
          </a:ln>
        </p:spPr>
        <p:txBody>
          <a:bodyPr>
            <a:spAutoFit/>
          </a:bodyPr>
          <a:lstStyle/>
          <a:p>
            <a:pPr algn="ctr"/>
            <a:r>
              <a:rPr lang="en-US" sz="3200" dirty="0">
                <a:latin typeface="Tw Cen MT Condensed" pitchFamily="34" charset="0"/>
              </a:rPr>
              <a:t>Sleepiness</a:t>
            </a:r>
            <a:r>
              <a:rPr lang="en-US" sz="3200" dirty="0">
                <a:latin typeface="Bernard MT Condensed" pitchFamily="18" charset="0"/>
              </a:rPr>
              <a:t> </a:t>
            </a:r>
          </a:p>
        </p:txBody>
      </p:sp>
      <p:sp>
        <p:nvSpPr>
          <p:cNvPr id="13" name="TextBox 12"/>
          <p:cNvSpPr txBox="1">
            <a:spLocks noChangeArrowheads="1"/>
          </p:cNvSpPr>
          <p:nvPr/>
        </p:nvSpPr>
        <p:spPr bwMode="auto">
          <a:xfrm>
            <a:off x="6019800" y="2598738"/>
            <a:ext cx="2590800" cy="830262"/>
          </a:xfrm>
          <a:prstGeom prst="rect">
            <a:avLst/>
          </a:prstGeom>
          <a:noFill/>
          <a:ln w="9525">
            <a:noFill/>
            <a:miter lim="800000"/>
            <a:headEnd/>
            <a:tailEnd/>
          </a:ln>
        </p:spPr>
        <p:txBody>
          <a:bodyPr>
            <a:spAutoFit/>
          </a:bodyPr>
          <a:lstStyle/>
          <a:p>
            <a:pPr algn="ctr"/>
            <a:r>
              <a:rPr lang="en-US" sz="2400" dirty="0">
                <a:latin typeface="Calisto MT" pitchFamily="18" charset="0"/>
              </a:rPr>
              <a:t>Difficulty concentrating</a:t>
            </a:r>
          </a:p>
        </p:txBody>
      </p:sp>
      <p:sp>
        <p:nvSpPr>
          <p:cNvPr id="14" name="Content Placeholder 2"/>
          <p:cNvSpPr txBox="1">
            <a:spLocks/>
          </p:cNvSpPr>
          <p:nvPr/>
        </p:nvSpPr>
        <p:spPr>
          <a:xfrm>
            <a:off x="0" y="4876800"/>
            <a:ext cx="9144000" cy="457200"/>
          </a:xfrm>
          <a:prstGeom prst="rect">
            <a:avLst/>
          </a:prstGeom>
          <a:solidFill>
            <a:schemeClr val="accent6">
              <a:lumMod val="50000"/>
            </a:schemeClr>
          </a:solidFill>
        </p:spPr>
        <p:txBody>
          <a:bodyPr>
            <a:normAutofit/>
          </a:bodyPr>
          <a:lstStyle/>
          <a:p>
            <a:pPr marL="457200" indent="-457200" algn="ctr" defTabSz="457200" fontAlgn="auto">
              <a:lnSpc>
                <a:spcPct val="124000"/>
              </a:lnSpc>
              <a:spcBef>
                <a:spcPts val="0"/>
              </a:spcBef>
              <a:spcAft>
                <a:spcPts val="0"/>
              </a:spcAft>
              <a:buSzPct val="85000"/>
              <a:buFont typeface="Wingdings" pitchFamily="2" charset="2"/>
              <a:buNone/>
              <a:defRPr/>
            </a:pPr>
            <a:r>
              <a:rPr lang="en-US" sz="1900" b="1" dirty="0">
                <a:latin typeface="+mj-lt"/>
                <a:cs typeface="Helvetica"/>
              </a:rPr>
              <a:t>Reaction of </a:t>
            </a:r>
            <a:r>
              <a:rPr lang="en-US" sz="1900" b="1" dirty="0" smtClean="0">
                <a:latin typeface="+mj-lt"/>
                <a:cs typeface="Helvetica"/>
              </a:rPr>
              <a:t>Children  </a:t>
            </a:r>
            <a:r>
              <a:rPr lang="en-US" sz="1900" b="1" dirty="0">
                <a:latin typeface="+mj-lt"/>
                <a:cs typeface="Helvetica"/>
              </a:rPr>
              <a:t>= </a:t>
            </a:r>
            <a:r>
              <a:rPr lang="en-US" sz="1900" b="1" dirty="0" smtClean="0">
                <a:latin typeface="+mj-lt"/>
                <a:cs typeface="Helvetica"/>
              </a:rPr>
              <a:t> Own </a:t>
            </a:r>
            <a:r>
              <a:rPr lang="en-US" sz="1900" b="1" dirty="0">
                <a:latin typeface="+mj-lt"/>
                <a:cs typeface="Helvetica"/>
              </a:rPr>
              <a:t>Response </a:t>
            </a:r>
            <a:r>
              <a:rPr lang="en-US" sz="1900" b="1" dirty="0" smtClean="0">
                <a:latin typeface="+mj-lt"/>
                <a:cs typeface="Helvetica"/>
              </a:rPr>
              <a:t> +  Parents</a:t>
            </a:r>
            <a:r>
              <a:rPr lang="en-US" sz="1900" b="1" dirty="0">
                <a:latin typeface="+mj-lt"/>
                <a:cs typeface="Helvetica"/>
              </a:rPr>
              <a:t>’ Reaction</a:t>
            </a:r>
          </a:p>
          <a:p>
            <a:pPr marL="457200" indent="-457200" defTabSz="457200" fontAlgn="auto">
              <a:lnSpc>
                <a:spcPct val="114000"/>
              </a:lnSpc>
              <a:spcBef>
                <a:spcPts val="1400"/>
              </a:spcBef>
              <a:spcAft>
                <a:spcPts val="0"/>
              </a:spcAft>
              <a:buSzPct val="85000"/>
              <a:buFont typeface="Wingdings" pitchFamily="2" charset="2"/>
              <a:buNone/>
              <a:defRPr/>
            </a:pPr>
            <a:endParaRPr lang="en-US" sz="2800" dirty="0">
              <a:latin typeface="+mj-lt"/>
              <a:cs typeface="Helvetic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4"/>
          <p:cNvSpPr>
            <a:spLocks noGrp="1"/>
          </p:cNvSpPr>
          <p:nvPr>
            <p:ph type="title"/>
          </p:nvPr>
        </p:nvSpPr>
        <p:spPr/>
        <p:txBody>
          <a:bodyPr>
            <a:normAutofit/>
          </a:bodyPr>
          <a:lstStyle/>
          <a:p>
            <a:pPr algn="ctr" eaLnBrk="1" hangingPunct="1"/>
            <a:r>
              <a:rPr lang="en-US" sz="2800" dirty="0" smtClean="0">
                <a:solidFill>
                  <a:schemeClr val="accent6">
                    <a:lumMod val="50000"/>
                  </a:schemeClr>
                </a:solidFill>
                <a:cs typeface="Helvetica" pitchFamily="34" charset="0"/>
              </a:rPr>
              <a:t>Stress and Psychological Trauma</a:t>
            </a:r>
          </a:p>
        </p:txBody>
      </p:sp>
      <p:sp>
        <p:nvSpPr>
          <p:cNvPr id="6" name="Content Placeholder 5"/>
          <p:cNvSpPr>
            <a:spLocks noGrp="1"/>
          </p:cNvSpPr>
          <p:nvPr>
            <p:ph idx="1"/>
          </p:nvPr>
        </p:nvSpPr>
        <p:spPr>
          <a:xfrm>
            <a:off x="457200" y="5380038"/>
            <a:ext cx="5334000" cy="868362"/>
          </a:xfrm>
        </p:spPr>
        <p:txBody>
          <a:bodyPr rtlCol="0">
            <a:normAutofit/>
          </a:bodyPr>
          <a:lstStyle/>
          <a:p>
            <a:pPr marL="0" indent="0" eaLnBrk="1" fontAlgn="auto" hangingPunct="1">
              <a:spcAft>
                <a:spcPts val="0"/>
              </a:spcAft>
              <a:buFont typeface="Wingdings" pitchFamily="2" charset="2"/>
              <a:buNone/>
              <a:defRPr/>
            </a:pPr>
            <a:r>
              <a:rPr lang="en-US" sz="2100" b="1" dirty="0" smtClean="0">
                <a:latin typeface="+mn-lt"/>
              </a:rPr>
              <a:t>Psychological Consequences of Disasters               and Other Mass Trauma Events </a:t>
            </a:r>
          </a:p>
          <a:p>
            <a:pPr eaLnBrk="1" fontAlgn="auto" hangingPunct="1">
              <a:spcAft>
                <a:spcPts val="0"/>
              </a:spcAft>
              <a:buFont typeface="Wingdings" pitchFamily="2" charset="2"/>
              <a:buNone/>
              <a:defRPr/>
            </a:pPr>
            <a:endParaRPr lang="en-US" dirty="0"/>
          </a:p>
        </p:txBody>
      </p:sp>
      <p:pic>
        <p:nvPicPr>
          <p:cNvPr id="7" name="Picture 6"/>
          <p:cNvPicPr>
            <a:picLocks noChangeAspect="1"/>
          </p:cNvPicPr>
          <p:nvPr/>
        </p:nvPicPr>
        <p:blipFill>
          <a:blip r:embed="rId3"/>
          <a:stretch>
            <a:fillRect/>
          </a:stretch>
        </p:blipFill>
        <p:spPr>
          <a:xfrm>
            <a:off x="1981200" y="1447800"/>
            <a:ext cx="5105400" cy="37687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normAutofit/>
          </a:bodyPr>
          <a:lstStyle/>
          <a:p>
            <a:pPr algn="ctr" eaLnBrk="1" hangingPunct="1"/>
            <a:r>
              <a:rPr lang="en-US" dirty="0" smtClean="0">
                <a:solidFill>
                  <a:schemeClr val="accent6">
                    <a:lumMod val="50000"/>
                  </a:schemeClr>
                </a:solidFill>
                <a:cs typeface="Helvetica" pitchFamily="34" charset="0"/>
              </a:rPr>
              <a:t>Learning Objectives</a:t>
            </a:r>
          </a:p>
        </p:txBody>
      </p:sp>
      <p:sp>
        <p:nvSpPr>
          <p:cNvPr id="11266" name="Content Placeholder 4"/>
          <p:cNvSpPr>
            <a:spLocks noGrp="1"/>
          </p:cNvSpPr>
          <p:nvPr>
            <p:ph idx="1"/>
          </p:nvPr>
        </p:nvSpPr>
        <p:spPr/>
        <p:txBody>
          <a:bodyPr>
            <a:normAutofit/>
          </a:bodyPr>
          <a:lstStyle/>
          <a:p>
            <a:pPr eaLnBrk="1" hangingPunct="1">
              <a:spcBef>
                <a:spcPts val="1200"/>
              </a:spcBef>
            </a:pPr>
            <a:r>
              <a:rPr lang="en-US" sz="2400" dirty="0" smtClean="0">
                <a:latin typeface="+mn-lt"/>
                <a:cs typeface="Helvetica" pitchFamily="34" charset="0"/>
              </a:rPr>
              <a:t>Discuss emergency public health response actions that can be implemented in a disaster</a:t>
            </a:r>
          </a:p>
          <a:p>
            <a:r>
              <a:rPr lang="en-US" sz="2400" dirty="0">
                <a:cs typeface="Helvetica" pitchFamily="34" charset="0"/>
              </a:rPr>
              <a:t>Discuss health issues that need to be addressed in all-hazards disaster preparedness and response planning</a:t>
            </a:r>
          </a:p>
          <a:p>
            <a:pPr eaLnBrk="1" hangingPunct="1">
              <a:spcBef>
                <a:spcPts val="1200"/>
              </a:spcBef>
            </a:pPr>
            <a:r>
              <a:rPr lang="en-US" sz="2400" dirty="0" smtClean="0">
                <a:latin typeface="+mn-lt"/>
                <a:cs typeface="Helvetica" pitchFamily="34" charset="0"/>
              </a:rPr>
              <a:t>Explain the rationale for a function- and access-based definition to address all individuals who may be more vulnerable to adverse health effects in a disaster or public health emergency</a:t>
            </a:r>
          </a:p>
          <a:p>
            <a:pPr eaLnBrk="1" hangingPunct="1">
              <a:spcBef>
                <a:spcPts val="1200"/>
              </a:spcBef>
            </a:pPr>
            <a:endParaRPr lang="en-US" sz="2400" dirty="0" smtClean="0">
              <a:latin typeface="+mn-lt"/>
              <a:cs typeface="Helvetica" pitchFamily="34" charset="0"/>
            </a:endParaRPr>
          </a:p>
          <a:p>
            <a:pPr eaLnBrk="1" hangingPunct="1"/>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normAutofit/>
          </a:bodyPr>
          <a:lstStyle/>
          <a:p>
            <a:pPr algn="ctr" eaLnBrk="1" hangingPunct="1"/>
            <a:r>
              <a:rPr lang="en-US" sz="3200" dirty="0" smtClean="0">
                <a:solidFill>
                  <a:schemeClr val="accent6">
                    <a:lumMod val="50000"/>
                  </a:schemeClr>
                </a:solidFill>
                <a:latin typeface="+mj-lt"/>
                <a:cs typeface="Helvetica" pitchFamily="34" charset="0"/>
              </a:rPr>
              <a:t>Responder Mental Health Effects</a:t>
            </a:r>
          </a:p>
        </p:txBody>
      </p:sp>
      <p:sp>
        <p:nvSpPr>
          <p:cNvPr id="66562" name="Content Placeholder 3"/>
          <p:cNvSpPr>
            <a:spLocks noGrp="1"/>
          </p:cNvSpPr>
          <p:nvPr>
            <p:ph sz="half" idx="2"/>
          </p:nvPr>
        </p:nvSpPr>
        <p:spPr>
          <a:xfrm>
            <a:off x="3657600" y="1600200"/>
            <a:ext cx="4876800" cy="4525963"/>
          </a:xfrm>
        </p:spPr>
        <p:txBody>
          <a:bodyPr/>
          <a:lstStyle/>
          <a:p>
            <a:pPr marL="457200" indent="-457200" eaLnBrk="1" hangingPunct="1">
              <a:lnSpc>
                <a:spcPct val="114000"/>
              </a:lnSpc>
              <a:spcBef>
                <a:spcPts val="1200"/>
              </a:spcBef>
              <a:buSzPct val="85000"/>
              <a:buFont typeface="Wingdings" pitchFamily="2" charset="2"/>
              <a:buChar char="§"/>
              <a:tabLst>
                <a:tab pos="514350" algn="l"/>
              </a:tabLst>
            </a:pPr>
            <a:r>
              <a:rPr lang="en-US" sz="2400" dirty="0" smtClean="0">
                <a:latin typeface="+mn-lt"/>
                <a:cs typeface="Helvetica" pitchFamily="34" charset="0"/>
              </a:rPr>
              <a:t>Susceptible to same psychological traumas</a:t>
            </a:r>
          </a:p>
          <a:p>
            <a:pPr marL="457200" indent="-457200" eaLnBrk="1" hangingPunct="1">
              <a:lnSpc>
                <a:spcPct val="114000"/>
              </a:lnSpc>
              <a:spcBef>
                <a:spcPts val="1200"/>
              </a:spcBef>
              <a:buSzPct val="85000"/>
              <a:buFont typeface="Wingdings" pitchFamily="2" charset="2"/>
              <a:buChar char="§"/>
              <a:tabLst>
                <a:tab pos="514350" algn="l"/>
              </a:tabLst>
            </a:pPr>
            <a:r>
              <a:rPr lang="en-US" sz="2400" dirty="0" smtClean="0">
                <a:latin typeface="+mn-lt"/>
                <a:cs typeface="Helvetica" pitchFamily="34" charset="0"/>
              </a:rPr>
              <a:t>Should be monitored closely by team and trained mental health providers</a:t>
            </a:r>
          </a:p>
          <a:p>
            <a:pPr marL="457200" indent="-457200" eaLnBrk="1" hangingPunct="1">
              <a:lnSpc>
                <a:spcPct val="114000"/>
              </a:lnSpc>
              <a:spcBef>
                <a:spcPts val="1200"/>
              </a:spcBef>
              <a:buSzPct val="85000"/>
              <a:buFont typeface="Wingdings" pitchFamily="2" charset="2"/>
              <a:buChar char="§"/>
              <a:tabLst>
                <a:tab pos="514350" algn="l"/>
              </a:tabLst>
            </a:pPr>
            <a:r>
              <a:rPr lang="en-US" sz="2400" dirty="0" smtClean="0">
                <a:latin typeface="+mn-lt"/>
                <a:cs typeface="Helvetica" pitchFamily="34" charset="0"/>
              </a:rPr>
              <a:t>Realistic training and education can help</a:t>
            </a:r>
          </a:p>
          <a:p>
            <a:pPr eaLnBrk="1" hangingPunct="1"/>
            <a:endParaRPr lang="en-US" dirty="0" smtClean="0">
              <a:cs typeface="Helvetica" pitchFamily="34" charset="0"/>
            </a:endParaRPr>
          </a:p>
        </p:txBody>
      </p:sp>
      <p:pic>
        <p:nvPicPr>
          <p:cNvPr id="6" name="Picture 5" descr="8 - Slide 3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1447800"/>
            <a:ext cx="2998788" cy="4572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28600" y="6096000"/>
            <a:ext cx="2743200"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Andrea Booher/FEMA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274638"/>
            <a:ext cx="8229600" cy="1949450"/>
          </a:xfrm>
        </p:spPr>
        <p:txBody>
          <a:bodyPr>
            <a:noAutofit/>
          </a:bodyPr>
          <a:lstStyle/>
          <a:p>
            <a:pPr algn="ctr" eaLnBrk="1" hangingPunct="1"/>
            <a:r>
              <a:rPr lang="en-US" sz="2400" dirty="0" smtClean="0">
                <a:cs typeface="Helvetica" pitchFamily="34" charset="0"/>
              </a:rPr>
              <a:t>Question 1 </a:t>
            </a:r>
            <a:r>
              <a:rPr lang="en-US" sz="2400" dirty="0" smtClean="0">
                <a:solidFill>
                  <a:schemeClr val="accent6">
                    <a:lumMod val="50000"/>
                  </a:schemeClr>
                </a:solidFill>
                <a:cs typeface="Helvetica" pitchFamily="34" charset="0"/>
              </a:rPr>
              <a:t/>
            </a:r>
            <a:br>
              <a:rPr lang="en-US" sz="2400" dirty="0" smtClean="0">
                <a:solidFill>
                  <a:schemeClr val="accent6">
                    <a:lumMod val="50000"/>
                  </a:schemeClr>
                </a:solidFill>
                <a:cs typeface="Helvetica" pitchFamily="34" charset="0"/>
              </a:rPr>
            </a:br>
            <a:r>
              <a:rPr lang="en-US" sz="2400" dirty="0" smtClean="0">
                <a:solidFill>
                  <a:schemeClr val="accent6">
                    <a:lumMod val="50000"/>
                  </a:schemeClr>
                </a:solidFill>
                <a:cs typeface="Helvetica" pitchFamily="34" charset="0"/>
              </a:rPr>
              <a:t>Large-scale disaster and public health emergencies require health professionals to shift their perspective from individual provider relationships to ________ health.</a:t>
            </a:r>
          </a:p>
        </p:txBody>
      </p:sp>
      <p:sp>
        <p:nvSpPr>
          <p:cNvPr id="68610" name="Content Placeholder 2"/>
          <p:cNvSpPr>
            <a:spLocks noGrp="1"/>
          </p:cNvSpPr>
          <p:nvPr>
            <p:ph idx="1"/>
          </p:nvPr>
        </p:nvSpPr>
        <p:spPr>
          <a:xfrm>
            <a:off x="457200" y="2209800"/>
            <a:ext cx="8229600" cy="3641725"/>
          </a:xfrm>
        </p:spPr>
        <p:txBody>
          <a:bodyPr>
            <a:normAutofit/>
          </a:bodyPr>
          <a:lstStyle/>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Global </a:t>
            </a:r>
          </a:p>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Population </a:t>
            </a:r>
          </a:p>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Workforce</a:t>
            </a:r>
          </a:p>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Personal</a:t>
            </a:r>
          </a:p>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All of the above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68610">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274638"/>
            <a:ext cx="8229600" cy="1949450"/>
          </a:xfrm>
        </p:spPr>
        <p:txBody>
          <a:bodyPr/>
          <a:lstStyle/>
          <a:p>
            <a:pPr algn="ctr" eaLnBrk="1" hangingPunct="1"/>
            <a:r>
              <a:rPr lang="en-US" sz="2400" dirty="0" smtClean="0">
                <a:cs typeface="Helvetica" pitchFamily="34" charset="0"/>
              </a:rPr>
              <a:t>Question 2 </a:t>
            </a:r>
            <a:r>
              <a:rPr lang="en-US" sz="2400" dirty="0" smtClean="0">
                <a:solidFill>
                  <a:schemeClr val="accent6">
                    <a:lumMod val="50000"/>
                  </a:schemeClr>
                </a:solidFill>
                <a:cs typeface="Helvetica" pitchFamily="34" charset="0"/>
              </a:rPr>
              <a:t/>
            </a:r>
            <a:br>
              <a:rPr lang="en-US" sz="2400" dirty="0" smtClean="0">
                <a:solidFill>
                  <a:schemeClr val="accent6">
                    <a:lumMod val="50000"/>
                  </a:schemeClr>
                </a:solidFill>
                <a:cs typeface="Helvetica" pitchFamily="34" charset="0"/>
              </a:rPr>
            </a:br>
            <a:r>
              <a:rPr lang="en-US" sz="2400" dirty="0" smtClean="0">
                <a:solidFill>
                  <a:schemeClr val="accent6">
                    <a:lumMod val="50000"/>
                  </a:schemeClr>
                </a:solidFill>
                <a:cs typeface="Helvetica" pitchFamily="34" charset="0"/>
              </a:rPr>
              <a:t>Which of the following is a function of </a:t>
            </a:r>
            <a:br>
              <a:rPr lang="en-US" sz="2400" dirty="0" smtClean="0">
                <a:solidFill>
                  <a:schemeClr val="accent6">
                    <a:lumMod val="50000"/>
                  </a:schemeClr>
                </a:solidFill>
                <a:cs typeface="Helvetica" pitchFamily="34" charset="0"/>
              </a:rPr>
            </a:br>
            <a:r>
              <a:rPr lang="en-US" sz="2400" dirty="0" smtClean="0">
                <a:solidFill>
                  <a:schemeClr val="accent6">
                    <a:lumMod val="50000"/>
                  </a:schemeClr>
                </a:solidFill>
                <a:cs typeface="Helvetica" pitchFamily="34" charset="0"/>
              </a:rPr>
              <a:t>public health during a disaster?</a:t>
            </a:r>
            <a:r>
              <a:rPr lang="en-US" sz="2400" dirty="0" smtClean="0">
                <a:cs typeface="Helvetica" pitchFamily="34" charset="0"/>
              </a:rPr>
              <a:t/>
            </a:r>
            <a:br>
              <a:rPr lang="en-US" sz="2400" dirty="0" smtClean="0">
                <a:cs typeface="Helvetica" pitchFamily="34" charset="0"/>
              </a:rPr>
            </a:br>
            <a:endParaRPr lang="en-US" sz="2700" dirty="0" smtClean="0">
              <a:cs typeface="Helvetica" pitchFamily="34" charset="0"/>
            </a:endParaRPr>
          </a:p>
        </p:txBody>
      </p:sp>
      <p:sp>
        <p:nvSpPr>
          <p:cNvPr id="70658" name="Content Placeholder 2"/>
          <p:cNvSpPr>
            <a:spLocks noGrp="1"/>
          </p:cNvSpPr>
          <p:nvPr>
            <p:ph idx="1"/>
          </p:nvPr>
        </p:nvSpPr>
        <p:spPr>
          <a:xfrm>
            <a:off x="457200" y="2209800"/>
            <a:ext cx="8229600" cy="3641725"/>
          </a:xfrm>
        </p:spPr>
        <p:txBody>
          <a:bodyPr>
            <a:normAutofit/>
          </a:bodyPr>
          <a:lstStyle/>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Implement isolation and quarantine </a:t>
            </a:r>
          </a:p>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Conduct mass vaccination and prophylaxis </a:t>
            </a:r>
          </a:p>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Promote health and hygiene in shelter operations</a:t>
            </a:r>
          </a:p>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Provide emergency risk communication</a:t>
            </a:r>
          </a:p>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All of the above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0658">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274638"/>
            <a:ext cx="8229600" cy="1949450"/>
          </a:xfrm>
        </p:spPr>
        <p:txBody>
          <a:bodyPr>
            <a:normAutofit/>
          </a:bodyPr>
          <a:lstStyle/>
          <a:p>
            <a:pPr algn="ctr" eaLnBrk="1" hangingPunct="1"/>
            <a:r>
              <a:rPr lang="en-US" sz="2400" dirty="0" smtClean="0">
                <a:cs typeface="Helvetica" pitchFamily="34" charset="0"/>
              </a:rPr>
              <a:t>Question 3</a:t>
            </a:r>
            <a:r>
              <a:rPr lang="en-US" sz="2400" dirty="0" smtClean="0">
                <a:solidFill>
                  <a:schemeClr val="accent6">
                    <a:lumMod val="50000"/>
                  </a:schemeClr>
                </a:solidFill>
                <a:cs typeface="Helvetica" pitchFamily="34" charset="0"/>
              </a:rPr>
              <a:t/>
            </a:r>
            <a:br>
              <a:rPr lang="en-US" sz="2400" dirty="0" smtClean="0">
                <a:solidFill>
                  <a:schemeClr val="accent6">
                    <a:lumMod val="50000"/>
                  </a:schemeClr>
                </a:solidFill>
                <a:cs typeface="Helvetica" pitchFamily="34" charset="0"/>
              </a:rPr>
            </a:br>
            <a:r>
              <a:rPr lang="en-US" sz="2400" dirty="0" smtClean="0">
                <a:solidFill>
                  <a:schemeClr val="accent6">
                    <a:lumMod val="50000"/>
                  </a:schemeClr>
                </a:solidFill>
                <a:cs typeface="Helvetica" pitchFamily="34" charset="0"/>
              </a:rPr>
              <a:t>Disasters disproportionately affect certain vulnerable populations, including all of the following except _______?</a:t>
            </a:r>
          </a:p>
        </p:txBody>
      </p:sp>
      <p:sp>
        <p:nvSpPr>
          <p:cNvPr id="72706" name="Content Placeholder 2"/>
          <p:cNvSpPr>
            <a:spLocks noGrp="1"/>
          </p:cNvSpPr>
          <p:nvPr>
            <p:ph idx="1"/>
          </p:nvPr>
        </p:nvSpPr>
        <p:spPr>
          <a:xfrm>
            <a:off x="457200" y="2209800"/>
            <a:ext cx="8229600" cy="3641725"/>
          </a:xfrm>
        </p:spPr>
        <p:txBody>
          <a:bodyPr>
            <a:normAutofit/>
          </a:bodyPr>
          <a:lstStyle/>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Infants and children</a:t>
            </a:r>
          </a:p>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Elderly</a:t>
            </a:r>
          </a:p>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Truck Drivers</a:t>
            </a:r>
          </a:p>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Pregnant Women</a:t>
            </a:r>
          </a:p>
          <a:p>
            <a:pPr marL="514350" indent="-514350" eaLnBrk="1" hangingPunct="1">
              <a:spcBef>
                <a:spcPts val="1600"/>
              </a:spcBef>
              <a:buFont typeface="Wingdings" pitchFamily="2" charset="2"/>
              <a:buAutoNum type="alphaLcPeriod"/>
            </a:pPr>
            <a:r>
              <a:rPr lang="en-US" sz="2800" dirty="0" smtClean="0">
                <a:latin typeface="+mn-lt"/>
                <a:cs typeface="Helvetica" pitchFamily="34" charset="0"/>
              </a:rPr>
              <a:t>Those with chronic illnesses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2706">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normAutofit/>
          </a:bodyPr>
          <a:lstStyle/>
          <a:p>
            <a:pPr algn="ctr" eaLnBrk="1" hangingPunct="1"/>
            <a:r>
              <a:rPr lang="en-US" dirty="0" smtClean="0">
                <a:solidFill>
                  <a:schemeClr val="accent6">
                    <a:lumMod val="50000"/>
                  </a:schemeClr>
                </a:solidFill>
                <a:cs typeface="Helvetica" pitchFamily="34" charset="0"/>
              </a:rPr>
              <a:t>Lesson Summary</a:t>
            </a:r>
          </a:p>
        </p:txBody>
      </p:sp>
      <p:sp>
        <p:nvSpPr>
          <p:cNvPr id="76802" name="Content Placeholder 2"/>
          <p:cNvSpPr>
            <a:spLocks noGrp="1"/>
          </p:cNvSpPr>
          <p:nvPr>
            <p:ph idx="1"/>
          </p:nvPr>
        </p:nvSpPr>
        <p:spPr/>
        <p:txBody>
          <a:bodyPr/>
          <a:lstStyle/>
          <a:p>
            <a:pPr marL="457200" indent="-457200" eaLnBrk="1" hangingPunct="1"/>
            <a:r>
              <a:rPr lang="en-US" sz="2400" dirty="0" smtClean="0">
                <a:latin typeface="+mn-lt"/>
                <a:cs typeface="Helvetica" pitchFamily="34" charset="0"/>
              </a:rPr>
              <a:t>Disasters require us to change our focus from needs of individual to those of population as a whole</a:t>
            </a:r>
          </a:p>
          <a:p>
            <a:pPr marL="457200" indent="-457200" eaLnBrk="1" hangingPunct="1"/>
            <a:r>
              <a:rPr lang="en-US" sz="2400" dirty="0" smtClean="0">
                <a:latin typeface="+mn-lt"/>
                <a:cs typeface="Helvetica" pitchFamily="34" charset="0"/>
              </a:rPr>
              <a:t>Integration of public health and emergency care is essential to response and recovery</a:t>
            </a:r>
          </a:p>
          <a:p>
            <a:pPr marL="457200" indent="-457200" eaLnBrk="1" hangingPunct="1"/>
            <a:r>
              <a:rPr lang="en-US" sz="2400" dirty="0" smtClean="0">
                <a:latin typeface="+mn-lt"/>
                <a:cs typeface="Helvetica" pitchFamily="34" charset="0"/>
              </a:rPr>
              <a:t>Certain groups in our communities are especially vulnerable to the effects of disasters and require special planning</a:t>
            </a:r>
          </a:p>
          <a:p>
            <a:pPr eaLnBrk="1" hangingPunct="1"/>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r:link="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NDLSF_logo_rgb.png" descr="/Users/dfox/Documents/Dan's WIP/2012/12-0278 DLS_ppt/NDLSF_logo_rgb.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3694430" y="794832"/>
            <a:ext cx="1714500" cy="795429"/>
          </a:xfrm>
          <a:prstGeom prst="rect">
            <a:avLst/>
          </a:prstGeom>
        </p:spPr>
      </p:pic>
      <p:sp>
        <p:nvSpPr>
          <p:cNvPr id="8" name="Rectangle 7"/>
          <p:cNvSpPr/>
          <p:nvPr/>
        </p:nvSpPr>
        <p:spPr>
          <a:xfrm>
            <a:off x="2545000" y="2722880"/>
            <a:ext cx="4054573" cy="1092607"/>
          </a:xfrm>
          <a:prstGeom prst="rect">
            <a:avLst/>
          </a:prstGeom>
        </p:spPr>
        <p:txBody>
          <a:bodyPr wrap="none">
            <a:spAutoFit/>
          </a:bodyPr>
          <a:lstStyle/>
          <a:p>
            <a:pPr algn="ctr"/>
            <a:r>
              <a:rPr lang="en-US" sz="6500" b="1" dirty="0" smtClean="0"/>
              <a:t>Questions?</a:t>
            </a:r>
            <a:endParaRPr lang="en-US" sz="65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p:txBody>
          <a:bodyPr>
            <a:normAutofit/>
          </a:bodyPr>
          <a:lstStyle/>
          <a:p>
            <a:pPr algn="ctr" eaLnBrk="1" hangingPunct="1"/>
            <a:r>
              <a:rPr lang="en-US" dirty="0" smtClean="0">
                <a:solidFill>
                  <a:schemeClr val="accent6">
                    <a:lumMod val="50000"/>
                  </a:schemeClr>
                </a:solidFill>
                <a:cs typeface="Helvetica" pitchFamily="34" charset="0"/>
              </a:rPr>
              <a:t>Learning Objectives</a:t>
            </a:r>
          </a:p>
        </p:txBody>
      </p:sp>
      <p:sp>
        <p:nvSpPr>
          <p:cNvPr id="12290" name="Content Placeholder 4"/>
          <p:cNvSpPr>
            <a:spLocks noGrp="1"/>
          </p:cNvSpPr>
          <p:nvPr>
            <p:ph idx="1"/>
          </p:nvPr>
        </p:nvSpPr>
        <p:spPr/>
        <p:txBody>
          <a:bodyPr/>
          <a:lstStyle/>
          <a:p>
            <a:pPr marL="463550" indent="-463550"/>
            <a:r>
              <a:rPr lang="en-US" sz="2400" dirty="0">
                <a:cs typeface="Helvetica" pitchFamily="34" charset="0"/>
              </a:rPr>
              <a:t>Describe pediatric vulnerabilities and challenges that need to be addressed in all-hazards disaster preparedness and response </a:t>
            </a:r>
            <a:r>
              <a:rPr lang="en-US" sz="2400" dirty="0" smtClean="0">
                <a:cs typeface="Helvetica" pitchFamily="34" charset="0"/>
              </a:rPr>
              <a:t>planning</a:t>
            </a:r>
            <a:endParaRPr lang="en-US" sz="2400" dirty="0" smtClean="0">
              <a:latin typeface="+mn-lt"/>
              <a:cs typeface="Helvetica" pitchFamily="34" charset="0"/>
            </a:endParaRPr>
          </a:p>
          <a:p>
            <a:pPr marL="463550" indent="-463550" eaLnBrk="1" hangingPunct="1">
              <a:spcBef>
                <a:spcPts val="1200"/>
              </a:spcBef>
            </a:pPr>
            <a:r>
              <a:rPr lang="en-US" sz="2400" dirty="0" smtClean="0">
                <a:latin typeface="+mn-lt"/>
                <a:cs typeface="Helvetica" pitchFamily="34" charset="0"/>
              </a:rPr>
              <a:t>Discuss the potential impact of disasters on individuals with chronic illnesses</a:t>
            </a:r>
          </a:p>
          <a:p>
            <a:pPr marL="463550" indent="-463550" eaLnBrk="1" hangingPunct="1">
              <a:spcBef>
                <a:spcPts val="1200"/>
              </a:spcBef>
            </a:pPr>
            <a:r>
              <a:rPr lang="en-US" sz="2400" dirty="0" smtClean="0">
                <a:latin typeface="+mn-lt"/>
                <a:cs typeface="Helvetica" pitchFamily="34" charset="0"/>
              </a:rPr>
              <a:t>Discuss mental and behavioral health consequences for children and adults affected by a disaster or public health emergency</a:t>
            </a:r>
          </a:p>
          <a:p>
            <a:pPr eaLnBrk="1" hangingPunct="1"/>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normAutofit/>
          </a:bodyPr>
          <a:lstStyle/>
          <a:p>
            <a:pPr algn="ctr" eaLnBrk="1" hangingPunct="1"/>
            <a:r>
              <a:rPr lang="en-US" sz="3200" dirty="0" smtClean="0">
                <a:solidFill>
                  <a:schemeClr val="accent6">
                    <a:lumMod val="50000"/>
                  </a:schemeClr>
                </a:solidFill>
                <a:cs typeface="Helvetica" pitchFamily="34" charset="0"/>
              </a:rPr>
              <a:t>Definition of a Public Health System</a:t>
            </a:r>
          </a:p>
        </p:txBody>
      </p:sp>
      <p:sp>
        <p:nvSpPr>
          <p:cNvPr id="3" name="Content Placeholder 2"/>
          <p:cNvSpPr>
            <a:spLocks noGrp="1"/>
          </p:cNvSpPr>
          <p:nvPr>
            <p:ph idx="1"/>
          </p:nvPr>
        </p:nvSpPr>
        <p:spPr>
          <a:xfrm>
            <a:off x="457200" y="1600200"/>
            <a:ext cx="8153400" cy="4525963"/>
          </a:xfrm>
        </p:spPr>
        <p:txBody>
          <a:bodyPr rtlCol="0">
            <a:normAutofit/>
          </a:bodyPr>
          <a:lstStyle/>
          <a:p>
            <a:pPr eaLnBrk="1" fontAlgn="auto" hangingPunct="1">
              <a:spcAft>
                <a:spcPts val="0"/>
              </a:spcAft>
              <a:buFont typeface="Wingdings" pitchFamily="2" charset="2"/>
              <a:buNone/>
              <a:defRPr/>
            </a:pPr>
            <a:r>
              <a:rPr lang="en-US" i="1" dirty="0" smtClean="0"/>
              <a:t>	</a:t>
            </a:r>
          </a:p>
          <a:p>
            <a:pPr eaLnBrk="1" fontAlgn="auto" hangingPunct="1">
              <a:spcAft>
                <a:spcPts val="0"/>
              </a:spcAft>
              <a:buFont typeface="Wingdings" pitchFamily="2" charset="2"/>
              <a:buNone/>
              <a:defRPr/>
            </a:pPr>
            <a:r>
              <a:rPr lang="en-US" i="1" dirty="0" smtClean="0"/>
              <a:t>	</a:t>
            </a:r>
            <a:r>
              <a:rPr lang="en-US" sz="2400" i="1" dirty="0" smtClean="0">
                <a:latin typeface="+mn-lt"/>
              </a:rPr>
              <a:t>A complex network of individuals and organizations that, when working together, can represent what we as a society do collectively to ensure the conditions in which people can be healthy. </a:t>
            </a:r>
          </a:p>
          <a:p>
            <a:pPr marL="0" indent="0" algn="r" eaLnBrk="1" fontAlgn="auto" hangingPunct="1">
              <a:spcAft>
                <a:spcPts val="0"/>
              </a:spcAft>
              <a:buFont typeface="Wingdings" pitchFamily="2" charset="2"/>
              <a:buNone/>
              <a:defRPr/>
            </a:pPr>
            <a:r>
              <a:rPr lang="en-US" sz="2400" dirty="0" smtClean="0">
                <a:latin typeface="+mn-lt"/>
              </a:rPr>
              <a:t>Institute of Medicine (IOM), 1988</a:t>
            </a:r>
          </a:p>
          <a:p>
            <a:pPr eaLnBrk="1" fontAlgn="auto" hangingPunct="1">
              <a:spcAft>
                <a:spcPts val="0"/>
              </a:spcAft>
              <a:buFont typeface="Wingdings" pitchFamily="2" charset="2"/>
              <a:buNone/>
              <a:defRPr/>
            </a:pPr>
            <a:endParaRPr lang="en-US" dirty="0"/>
          </a:p>
        </p:txBody>
      </p:sp>
      <p:sp>
        <p:nvSpPr>
          <p:cNvPr id="4" name="Rectangle 3"/>
          <p:cNvSpPr/>
          <p:nvPr/>
        </p:nvSpPr>
        <p:spPr>
          <a:xfrm>
            <a:off x="0" y="1905000"/>
            <a:ext cx="9144000" cy="46038"/>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4953000"/>
            <a:ext cx="9144000" cy="46038"/>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algn="ctr" eaLnBrk="1" hangingPunct="1"/>
            <a:r>
              <a:rPr lang="en-US" dirty="0" smtClean="0">
                <a:solidFill>
                  <a:schemeClr val="accent6">
                    <a:lumMod val="50000"/>
                  </a:schemeClr>
                </a:solidFill>
                <a:cs typeface="Helvetica" pitchFamily="34" charset="0"/>
              </a:rPr>
              <a:t>Public Health System Basics</a:t>
            </a:r>
          </a:p>
        </p:txBody>
      </p:sp>
      <p:sp>
        <p:nvSpPr>
          <p:cNvPr id="15362" name="Content Placeholder 2"/>
          <p:cNvSpPr>
            <a:spLocks noGrp="1"/>
          </p:cNvSpPr>
          <p:nvPr>
            <p:ph idx="1"/>
          </p:nvPr>
        </p:nvSpPr>
        <p:spPr>
          <a:xfrm>
            <a:off x="457200" y="1600200"/>
            <a:ext cx="4953000" cy="4525963"/>
          </a:xfrm>
        </p:spPr>
        <p:txBody>
          <a:bodyPr/>
          <a:lstStyle/>
          <a:p>
            <a:pPr marL="463550" indent="-463550" eaLnBrk="1" hangingPunct="1"/>
            <a:r>
              <a:rPr lang="en-US" sz="2400" dirty="0" smtClean="0">
                <a:latin typeface="+mn-lt"/>
                <a:cs typeface="Helvetica" pitchFamily="34" charset="0"/>
              </a:rPr>
              <a:t>Function: </a:t>
            </a:r>
          </a:p>
          <a:p>
            <a:pPr lvl="1" eaLnBrk="1" hangingPunct="1"/>
            <a:r>
              <a:rPr lang="en-US" sz="2400" dirty="0" smtClean="0">
                <a:latin typeface="+mn-lt"/>
                <a:cs typeface="Helvetica" pitchFamily="34" charset="0"/>
              </a:rPr>
              <a:t>Protect populations against injury, disease, environmental and occupational hazards</a:t>
            </a:r>
          </a:p>
          <a:p>
            <a:pPr marL="463550" indent="-463550" eaLnBrk="1" hangingPunct="1"/>
            <a:r>
              <a:rPr lang="en-US" sz="2400" dirty="0" smtClean="0">
                <a:latin typeface="+mn-lt"/>
                <a:cs typeface="Helvetica" pitchFamily="34" charset="0"/>
              </a:rPr>
              <a:t>Workforce: </a:t>
            </a:r>
          </a:p>
          <a:p>
            <a:pPr lvl="1" eaLnBrk="1" hangingPunct="1"/>
            <a:r>
              <a:rPr lang="en-US" sz="2400" dirty="0" smtClean="0">
                <a:latin typeface="+mn-lt"/>
                <a:cs typeface="Helvetica" pitchFamily="34" charset="0"/>
              </a:rPr>
              <a:t>Diverse skill sets, backgrounds, and experience</a:t>
            </a:r>
          </a:p>
          <a:p>
            <a:pPr eaLnBrk="1" hangingPunct="1"/>
            <a:endParaRPr lang="en-US" dirty="0" smtClean="0">
              <a:cs typeface="Helvetica" pitchFamily="34" charset="0"/>
            </a:endParaRPr>
          </a:p>
        </p:txBody>
      </p:sp>
      <p:pic>
        <p:nvPicPr>
          <p:cNvPr id="1536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6400" y="1828800"/>
            <a:ext cx="325437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ctr" eaLnBrk="1" hangingPunct="1"/>
            <a:r>
              <a:rPr lang="en-US" sz="2800" dirty="0" smtClean="0">
                <a:solidFill>
                  <a:schemeClr val="accent6">
                    <a:lumMod val="50000"/>
                  </a:schemeClr>
                </a:solidFill>
                <a:cs typeface="Helvetica" pitchFamily="34" charset="0"/>
              </a:rPr>
              <a:t>Large-Scale Disasters</a:t>
            </a:r>
            <a:br>
              <a:rPr lang="en-US" sz="2800" dirty="0" smtClean="0">
                <a:solidFill>
                  <a:schemeClr val="accent6">
                    <a:lumMod val="50000"/>
                  </a:schemeClr>
                </a:solidFill>
                <a:cs typeface="Helvetica" pitchFamily="34" charset="0"/>
              </a:rPr>
            </a:br>
            <a:r>
              <a:rPr lang="en-US" sz="2800" dirty="0" smtClean="0">
                <a:solidFill>
                  <a:schemeClr val="accent6">
                    <a:lumMod val="50000"/>
                  </a:schemeClr>
                </a:solidFill>
                <a:cs typeface="Helvetica" pitchFamily="34" charset="0"/>
              </a:rPr>
              <a:t>and Public Health Emergencies</a:t>
            </a:r>
          </a:p>
        </p:txBody>
      </p:sp>
      <p:graphicFrame>
        <p:nvGraphicFramePr>
          <p:cNvPr id="4" name="Content Placeholder 3"/>
          <p:cNvGraphicFramePr>
            <a:graphicFrameLocks noGrp="1"/>
          </p:cNvGraphicFramePr>
          <p:nvPr>
            <p:ph idx="1"/>
          </p:nvPr>
        </p:nvGraphicFramePr>
        <p:xfrm>
          <a:off x="476250" y="1633538"/>
          <a:ext cx="8229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5" descr="18144"/>
          <p:cNvPicPr>
            <a:picLocks noChangeAspect="1" noChangeArrowheads="1"/>
          </p:cNvPicPr>
          <p:nvPr/>
        </p:nvPicPr>
        <p:blipFill>
          <a:blip r:embed="rId3">
            <a:grayscl/>
          </a:blip>
          <a:srcRect/>
          <a:stretch>
            <a:fillRect/>
          </a:stretch>
        </p:blipFill>
        <p:spPr bwMode="auto">
          <a:xfrm>
            <a:off x="660400" y="1609725"/>
            <a:ext cx="2130425" cy="3208338"/>
          </a:xfrm>
          <a:prstGeom prst="rect">
            <a:avLst/>
          </a:prstGeom>
          <a:ln>
            <a:noFill/>
          </a:ln>
          <a:effectLst>
            <a:outerShdw blurRad="292100" dist="139700" dir="2700000" algn="tl" rotWithShape="0">
              <a:srgbClr val="333333">
                <a:alpha val="65000"/>
              </a:srgbClr>
            </a:outerShdw>
          </a:effectLst>
        </p:spPr>
      </p:pic>
      <p:sp>
        <p:nvSpPr>
          <p:cNvPr id="19458" name="Rectangle 2"/>
          <p:cNvSpPr>
            <a:spLocks noGrp="1"/>
          </p:cNvSpPr>
          <p:nvPr>
            <p:ph type="title"/>
          </p:nvPr>
        </p:nvSpPr>
        <p:spPr/>
        <p:txBody>
          <a:bodyPr>
            <a:normAutofit/>
          </a:bodyPr>
          <a:lstStyle/>
          <a:p>
            <a:pPr algn="ctr" eaLnBrk="1" hangingPunct="1"/>
            <a:r>
              <a:rPr lang="en-US" dirty="0" smtClean="0">
                <a:solidFill>
                  <a:schemeClr val="accent6">
                    <a:lumMod val="50000"/>
                  </a:schemeClr>
                </a:solidFill>
                <a:cs typeface="Helvetica" pitchFamily="34" charset="0"/>
              </a:rPr>
              <a:t>Shift in Perspective</a:t>
            </a:r>
          </a:p>
        </p:txBody>
      </p:sp>
      <p:sp>
        <p:nvSpPr>
          <p:cNvPr id="19459" name="AutoShape 20"/>
          <p:cNvSpPr>
            <a:spLocks noChangeAspect="1" noChangeArrowheads="1" noTextEdit="1"/>
          </p:cNvSpPr>
          <p:nvPr/>
        </p:nvSpPr>
        <p:spPr bwMode="auto">
          <a:xfrm>
            <a:off x="457200" y="2019300"/>
            <a:ext cx="7958138" cy="2490788"/>
          </a:xfrm>
          <a:prstGeom prst="rect">
            <a:avLst/>
          </a:prstGeom>
          <a:noFill/>
          <a:ln w="9525">
            <a:noFill/>
            <a:miter lim="800000"/>
            <a:headEnd/>
            <a:tailEnd/>
          </a:ln>
        </p:spPr>
        <p:txBody>
          <a:bodyPr/>
          <a:lstStyle/>
          <a:p>
            <a:endParaRPr lang="en-US" dirty="0"/>
          </a:p>
        </p:txBody>
      </p:sp>
      <p:sp>
        <p:nvSpPr>
          <p:cNvPr id="44042" name="Text Box 29"/>
          <p:cNvSpPr txBox="1">
            <a:spLocks noChangeArrowheads="1"/>
          </p:cNvSpPr>
          <p:nvPr/>
        </p:nvSpPr>
        <p:spPr bwMode="auto">
          <a:xfrm>
            <a:off x="4953000" y="5029200"/>
            <a:ext cx="2425700" cy="523875"/>
          </a:xfrm>
          <a:prstGeom prst="rect">
            <a:avLst/>
          </a:prstGeom>
          <a:noFill/>
          <a:ln w="9525">
            <a:noFill/>
            <a:miter lim="800000"/>
            <a:headEnd/>
            <a:tailEnd/>
          </a:ln>
        </p:spPr>
        <p:txBody>
          <a:bodyPr>
            <a:spAutoFit/>
          </a:bodyPr>
          <a:lstStyle/>
          <a:p>
            <a:pPr algn="ctr">
              <a:spcBef>
                <a:spcPct val="50000"/>
              </a:spcBef>
            </a:pPr>
            <a:r>
              <a:rPr lang="en-US" sz="2800" dirty="0">
                <a:latin typeface="Calibri" pitchFamily="34" charset="0"/>
              </a:rPr>
              <a:t>Population</a:t>
            </a:r>
          </a:p>
        </p:txBody>
      </p:sp>
      <p:sp>
        <p:nvSpPr>
          <p:cNvPr id="44043" name="Text Box 27"/>
          <p:cNvSpPr txBox="1">
            <a:spLocks noChangeArrowheads="1"/>
          </p:cNvSpPr>
          <p:nvPr/>
        </p:nvSpPr>
        <p:spPr bwMode="auto">
          <a:xfrm>
            <a:off x="609600" y="5181600"/>
            <a:ext cx="2130425" cy="523875"/>
          </a:xfrm>
          <a:prstGeom prst="rect">
            <a:avLst/>
          </a:prstGeom>
          <a:noFill/>
          <a:ln w="9525">
            <a:noFill/>
            <a:miter lim="800000"/>
            <a:headEnd/>
            <a:tailEnd/>
          </a:ln>
        </p:spPr>
        <p:txBody>
          <a:bodyPr>
            <a:spAutoFit/>
          </a:bodyPr>
          <a:lstStyle/>
          <a:p>
            <a:pPr algn="ctr">
              <a:spcBef>
                <a:spcPct val="50000"/>
              </a:spcBef>
            </a:pPr>
            <a:r>
              <a:rPr lang="en-US" sz="2800" dirty="0">
                <a:latin typeface="Calibri" pitchFamily="34" charset="0"/>
              </a:rPr>
              <a:t>Individual</a:t>
            </a:r>
          </a:p>
        </p:txBody>
      </p:sp>
      <p:pic>
        <p:nvPicPr>
          <p:cNvPr id="14342" name="Picture 8" descr="15383"/>
          <p:cNvPicPr>
            <a:picLocks noChangeAspect="1" noChangeArrowheads="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a:off x="3644900" y="1600200"/>
            <a:ext cx="4808538" cy="3200400"/>
          </a:xfrm>
          <a:prstGeom prst="rect">
            <a:avLst/>
          </a:prstGeom>
          <a:ln>
            <a:noFill/>
          </a:ln>
          <a:effectLst>
            <a:outerShdw blurRad="292100" dist="139700" dir="2700000" algn="tl" rotWithShape="0">
              <a:srgbClr val="333333">
                <a:alpha val="65000"/>
              </a:srgbClr>
            </a:outerShdw>
          </a:effectLst>
        </p:spPr>
      </p:pic>
      <p:sp>
        <p:nvSpPr>
          <p:cNvPr id="44049" name="AutoShape 17"/>
          <p:cNvSpPr>
            <a:spLocks noChangeArrowheads="1"/>
          </p:cNvSpPr>
          <p:nvPr/>
        </p:nvSpPr>
        <p:spPr bwMode="auto">
          <a:xfrm>
            <a:off x="2243138" y="2628900"/>
            <a:ext cx="2125662" cy="1231900"/>
          </a:xfrm>
          <a:prstGeom prst="rightArrow">
            <a:avLst>
              <a:gd name="adj1" fmla="val 50000"/>
              <a:gd name="adj2" fmla="val 43138"/>
            </a:avLst>
          </a:prstGeom>
          <a:solidFill>
            <a:schemeClr val="accent6">
              <a:lumMod val="50000"/>
              <a:alpha val="85000"/>
            </a:schemeClr>
          </a:solidFill>
          <a:ln w="9525">
            <a:noFill/>
            <a:miter lim="800000"/>
            <a:headEnd/>
            <a:tailEnd/>
          </a:ln>
        </p:spPr>
        <p:txBody>
          <a:bodyPr wrap="none" anchor="ctr"/>
          <a:lstStyle/>
          <a:p>
            <a:pPr fontAlgn="auto">
              <a:spcBef>
                <a:spcPts val="0"/>
              </a:spcBef>
              <a:spcAft>
                <a:spcPts val="0"/>
              </a:spcAft>
              <a:defRPr/>
            </a:pPr>
            <a:endParaRPr lang="en-US" dirty="0">
              <a:latin typeface="+mn-lt"/>
              <a:cs typeface="+mn-cs"/>
            </a:endParaRPr>
          </a:p>
        </p:txBody>
      </p:sp>
      <p:sp>
        <p:nvSpPr>
          <p:cNvPr id="19464" name="Text Box 6"/>
          <p:cNvSpPr txBox="1">
            <a:spLocks noChangeArrowheads="1"/>
          </p:cNvSpPr>
          <p:nvPr/>
        </p:nvSpPr>
        <p:spPr bwMode="auto">
          <a:xfrm>
            <a:off x="2971800" y="4876800"/>
            <a:ext cx="2209800" cy="261610"/>
          </a:xfrm>
          <a:prstGeom prst="rect">
            <a:avLst/>
          </a:prstGeom>
          <a:noFill/>
          <a:ln w="9525">
            <a:noFill/>
            <a:miter lim="800000"/>
            <a:headEnd/>
            <a:tailEnd/>
          </a:ln>
        </p:spPr>
        <p:txBody>
          <a:bodyPr>
            <a:spAutoFit/>
          </a:bodyPr>
          <a:lstStyle/>
          <a:p>
            <a:pPr algn="r">
              <a:spcBef>
                <a:spcPct val="50000"/>
              </a:spcBef>
            </a:pPr>
            <a:r>
              <a:rPr lang="en-US" sz="1100" b="1" dirty="0">
                <a:latin typeface="Calibri" pitchFamily="34" charset="0"/>
              </a:rPr>
              <a:t>Andrea Booher/FEMA</a:t>
            </a:r>
          </a:p>
        </p:txBody>
      </p:sp>
      <p:sp>
        <p:nvSpPr>
          <p:cNvPr id="19465" name="Text Box 6"/>
          <p:cNvSpPr txBox="1">
            <a:spLocks noChangeArrowheads="1"/>
          </p:cNvSpPr>
          <p:nvPr/>
        </p:nvSpPr>
        <p:spPr bwMode="auto">
          <a:xfrm>
            <a:off x="457200" y="4876800"/>
            <a:ext cx="2209800" cy="261610"/>
          </a:xfrm>
          <a:prstGeom prst="rect">
            <a:avLst/>
          </a:prstGeom>
          <a:noFill/>
          <a:ln w="9525">
            <a:noFill/>
            <a:miter lim="800000"/>
            <a:headEnd/>
            <a:tailEnd/>
          </a:ln>
        </p:spPr>
        <p:txBody>
          <a:bodyPr>
            <a:spAutoFit/>
          </a:bodyPr>
          <a:lstStyle/>
          <a:p>
            <a:pPr algn="ctr">
              <a:spcBef>
                <a:spcPct val="50000"/>
              </a:spcBef>
            </a:pPr>
            <a:r>
              <a:rPr lang="en-US" sz="1100" b="1" dirty="0">
                <a:latin typeface="Calibri" pitchFamily="34" charset="0"/>
              </a:rPr>
              <a:t>Jocelyn Augustino/FEMA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4043"/>
                                        </p:tgtEl>
                                        <p:attrNameLst>
                                          <p:attrName>style.visibility</p:attrName>
                                        </p:attrNameLst>
                                      </p:cBhvr>
                                      <p:to>
                                        <p:strVal val="visible"/>
                                      </p:to>
                                    </p:set>
                                    <p:anim calcmode="lin" valueType="num">
                                      <p:cBhvr>
                                        <p:cTn id="7" dur="500" fill="hold"/>
                                        <p:tgtEl>
                                          <p:spTgt spid="44043"/>
                                        </p:tgtEl>
                                        <p:attrNameLst>
                                          <p:attrName>ppt_w</p:attrName>
                                        </p:attrNameLst>
                                      </p:cBhvr>
                                      <p:tavLst>
                                        <p:tav tm="0">
                                          <p:val>
                                            <p:fltVal val="0"/>
                                          </p:val>
                                        </p:tav>
                                        <p:tav tm="100000">
                                          <p:val>
                                            <p:strVal val="#ppt_w"/>
                                          </p:val>
                                        </p:tav>
                                      </p:tavLst>
                                    </p:anim>
                                    <p:anim calcmode="lin" valueType="num">
                                      <p:cBhvr>
                                        <p:cTn id="8" dur="500" fill="hold"/>
                                        <p:tgtEl>
                                          <p:spTgt spid="44043"/>
                                        </p:tgtEl>
                                        <p:attrNameLst>
                                          <p:attrName>ppt_h</p:attrName>
                                        </p:attrNameLst>
                                      </p:cBhvr>
                                      <p:tavLst>
                                        <p:tav tm="0">
                                          <p:val>
                                            <p:fltVal val="0"/>
                                          </p:val>
                                        </p:tav>
                                        <p:tav tm="100000">
                                          <p:val>
                                            <p:strVal val="#ppt_h"/>
                                          </p:val>
                                        </p:tav>
                                      </p:tavLst>
                                    </p:anim>
                                    <p:animEffect transition="in" filter="fade">
                                      <p:cBhvr>
                                        <p:cTn id="9" dur="500"/>
                                        <p:tgtEl>
                                          <p:spTgt spid="4404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4049"/>
                                        </p:tgtEl>
                                        <p:attrNameLst>
                                          <p:attrName>style.visibility</p:attrName>
                                        </p:attrNameLst>
                                      </p:cBhvr>
                                      <p:to>
                                        <p:strVal val="visible"/>
                                      </p:to>
                                    </p:set>
                                    <p:animEffect transition="in" filter="wipe(left)">
                                      <p:cBhvr>
                                        <p:cTn id="13" dur="500"/>
                                        <p:tgtEl>
                                          <p:spTgt spid="44049"/>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44042"/>
                                        </p:tgtEl>
                                        <p:attrNameLst>
                                          <p:attrName>style.visibility</p:attrName>
                                        </p:attrNameLst>
                                      </p:cBhvr>
                                      <p:to>
                                        <p:strVal val="visible"/>
                                      </p:to>
                                    </p:set>
                                    <p:anim calcmode="lin" valueType="num">
                                      <p:cBhvr>
                                        <p:cTn id="17" dur="500" fill="hold"/>
                                        <p:tgtEl>
                                          <p:spTgt spid="44042"/>
                                        </p:tgtEl>
                                        <p:attrNameLst>
                                          <p:attrName>ppt_w</p:attrName>
                                        </p:attrNameLst>
                                      </p:cBhvr>
                                      <p:tavLst>
                                        <p:tav tm="0">
                                          <p:val>
                                            <p:fltVal val="0"/>
                                          </p:val>
                                        </p:tav>
                                        <p:tav tm="100000">
                                          <p:val>
                                            <p:strVal val="#ppt_w"/>
                                          </p:val>
                                        </p:tav>
                                      </p:tavLst>
                                    </p:anim>
                                    <p:anim calcmode="lin" valueType="num">
                                      <p:cBhvr>
                                        <p:cTn id="18" dur="500" fill="hold"/>
                                        <p:tgtEl>
                                          <p:spTgt spid="44042"/>
                                        </p:tgtEl>
                                        <p:attrNameLst>
                                          <p:attrName>ppt_h</p:attrName>
                                        </p:attrNameLst>
                                      </p:cBhvr>
                                      <p:tavLst>
                                        <p:tav tm="0">
                                          <p:val>
                                            <p:fltVal val="0"/>
                                          </p:val>
                                        </p:tav>
                                        <p:tav tm="100000">
                                          <p:val>
                                            <p:strVal val="#ppt_h"/>
                                          </p:val>
                                        </p:tav>
                                      </p:tavLst>
                                    </p:anim>
                                    <p:animEffect transition="in" filter="fade">
                                      <p:cBhvr>
                                        <p:cTn id="19" dur="500"/>
                                        <p:tgtEl>
                                          <p:spTgt spid="44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p:bldP spid="44043" grpId="0"/>
      <p:bldP spid="440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4" name="Group 30"/>
          <p:cNvGraphicFramePr>
            <a:graphicFrameLocks noGrp="1"/>
          </p:cNvGraphicFramePr>
          <p:nvPr>
            <p:ph idx="1"/>
          </p:nvPr>
        </p:nvGraphicFramePr>
        <p:xfrm>
          <a:off x="457200" y="381000"/>
          <a:ext cx="8229600" cy="497083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2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cs typeface="Arial" charset="0"/>
                        </a:rPr>
                        <a:t>Public Health Functions in Disaster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extLst>
                  <a:ext uri="{0D108BD9-81ED-4DB2-BD59-A6C34878D82A}">
                    <a16:rowId xmlns:a16="http://schemas.microsoft.com/office/drawing/2014/main" val="10000"/>
                  </a:ext>
                </a:extLst>
              </a:tr>
              <a:tr h="666750">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Promote health and hygiene, prevent epidemics and spread of disease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Provide supply of food, clean water, sanitation supplies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1"/>
                  </a:ext>
                </a:extLst>
              </a:tr>
              <a:tr h="628650">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Conduct mass vaccination/prophylaxis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Implement environmental controls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10002"/>
                  </a:ext>
                </a:extLst>
              </a:tr>
              <a:tr h="628650">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Enhance epidemiologic surveillance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Ensure provision of health services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3"/>
                  </a:ext>
                </a:extLst>
              </a:tr>
              <a:tr h="628650">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Inform professionals about health issues and emerging diseases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Enforce laws and regulations relating to health and disease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10004"/>
                  </a:ext>
                </a:extLst>
              </a:tr>
              <a:tr h="628650">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Implement and enforce isolation and quarantines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Provide emergency risk communication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5"/>
                  </a:ext>
                </a:extLst>
              </a:tr>
              <a:tr h="628650">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Assist with community evacuation and sheltering operations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Manage incidents related to public health issues/epidemics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10006"/>
                  </a:ext>
                </a:extLst>
              </a:tr>
              <a:tr h="628650">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Collect health data and report to community, responders, and providers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cs typeface="Arial" charset="0"/>
                        </a:rPr>
                        <a:t>Develop new policies and plans to aid in preparedness for next disaster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DLS 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TotalTime>
  <Words>4554</Words>
  <Application>Microsoft Office PowerPoint</Application>
  <PresentationFormat>On-screen Show (4:3)</PresentationFormat>
  <Paragraphs>430</Paragraphs>
  <Slides>35</Slides>
  <Notes>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Algerian</vt:lpstr>
      <vt:lpstr>Arial</vt:lpstr>
      <vt:lpstr>Baskerville Old Face</vt:lpstr>
      <vt:lpstr>Bernard MT Condensed</vt:lpstr>
      <vt:lpstr>Calibri</vt:lpstr>
      <vt:lpstr>Calisto MT</vt:lpstr>
      <vt:lpstr>Chiller</vt:lpstr>
      <vt:lpstr>Forte</vt:lpstr>
      <vt:lpstr>Freestyle Script</vt:lpstr>
      <vt:lpstr>Helvetica</vt:lpstr>
      <vt:lpstr>Tw Cen MT</vt:lpstr>
      <vt:lpstr>Tw Cen MT Condensed</vt:lpstr>
      <vt:lpstr>Wingdings</vt:lpstr>
      <vt:lpstr>ADLS body</vt:lpstr>
      <vt:lpstr>PowerPoint Presentation</vt:lpstr>
      <vt:lpstr>PowerPoint Presentation</vt:lpstr>
      <vt:lpstr>Learning Objectives</vt:lpstr>
      <vt:lpstr>Learning Objectives</vt:lpstr>
      <vt:lpstr>Definition of a Public Health System</vt:lpstr>
      <vt:lpstr>Public Health System Basics</vt:lpstr>
      <vt:lpstr>Large-Scale Disasters and Public Health Emergencies</vt:lpstr>
      <vt:lpstr>Shift in Perspective</vt:lpstr>
      <vt:lpstr>PowerPoint Presentation</vt:lpstr>
      <vt:lpstr>Epidemiologic Surveillance</vt:lpstr>
      <vt:lpstr>Epidemiologic Investigation</vt:lpstr>
      <vt:lpstr>Rapid Needs Assessment</vt:lpstr>
      <vt:lpstr>Emergency Public Health Powers </vt:lpstr>
      <vt:lpstr>Incident Management  Emergency Support Functions</vt:lpstr>
      <vt:lpstr>ESF-6: Mass Care Services Public Health Supporting Role</vt:lpstr>
      <vt:lpstr>ESF-8: Public Health and Medical Services Role in Sheltering Populations</vt:lpstr>
      <vt:lpstr>Sheltering Guidelines</vt:lpstr>
      <vt:lpstr>Health in Disasters </vt:lpstr>
      <vt:lpstr>Vulnerable Populations</vt:lpstr>
      <vt:lpstr>Children in Disasters</vt:lpstr>
      <vt:lpstr>Children in Disasters Pediatric Vulnerabilities</vt:lpstr>
      <vt:lpstr>Children in Disasters Pediatric Care</vt:lpstr>
      <vt:lpstr>Children in Disasters Other Pediatric Considerations</vt:lpstr>
      <vt:lpstr>People with Chronic Illnesses</vt:lpstr>
      <vt:lpstr>People with Chronic Illnesses</vt:lpstr>
      <vt:lpstr>People with Chronic Illnesses Considerations</vt:lpstr>
      <vt:lpstr>People with Functional or Access Needs</vt:lpstr>
      <vt:lpstr>Mental Health Effects</vt:lpstr>
      <vt:lpstr>Stress and Psychological Trauma</vt:lpstr>
      <vt:lpstr>Responder Mental Health Effects</vt:lpstr>
      <vt:lpstr>Question 1  Large-scale disaster and public health emergencies require health professionals to shift their perspective from individual provider relationships to ________ health.</vt:lpstr>
      <vt:lpstr>Question 2  Which of the following is a function of  public health during a disaster? </vt:lpstr>
      <vt:lpstr>Question 3 Disasters disproportionately affect certain vulnerable populations, including all of the following except _______?</vt:lpstr>
      <vt:lpstr>Lesson Summary</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Fox</dc:creator>
  <cp:lastModifiedBy>Hunt, Christine  C.</cp:lastModifiedBy>
  <cp:revision>55</cp:revision>
  <dcterms:created xsi:type="dcterms:W3CDTF">2010-03-22T20:35:52Z</dcterms:created>
  <dcterms:modified xsi:type="dcterms:W3CDTF">2017-04-05T16:33:33Z</dcterms:modified>
</cp:coreProperties>
</file>