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78" r:id="rId2"/>
    <p:sldId id="279" r:id="rId3"/>
    <p:sldId id="270" r:id="rId4"/>
    <p:sldId id="271" r:id="rId5"/>
    <p:sldId id="272" r:id="rId6"/>
    <p:sldId id="273" r:id="rId7"/>
    <p:sldId id="284" r:id="rId8"/>
    <p:sldId id="257" r:id="rId9"/>
    <p:sldId id="258" r:id="rId10"/>
    <p:sldId id="259" r:id="rId11"/>
    <p:sldId id="260" r:id="rId12"/>
    <p:sldId id="261" r:id="rId13"/>
    <p:sldId id="286" r:id="rId14"/>
    <p:sldId id="263" r:id="rId15"/>
    <p:sldId id="268" r:id="rId16"/>
    <p:sldId id="264" r:id="rId17"/>
    <p:sldId id="265" r:id="rId18"/>
    <p:sldId id="266" r:id="rId19"/>
    <p:sldId id="267" r:id="rId20"/>
    <p:sldId id="285" r:id="rId21"/>
    <p:sldId id="281"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e" initials="" lastIdx="11" clrIdx="0"/>
  <p:cmAuthor id="1" name="Michael Ryder" initials="MR" lastIdx="1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100" autoAdjust="0"/>
  </p:normalViewPr>
  <p:slideViewPr>
    <p:cSldViewPr>
      <p:cViewPr varScale="1">
        <p:scale>
          <a:sx n="39" d="100"/>
          <a:sy n="39" d="100"/>
        </p:scale>
        <p:origin x="1747" y="77"/>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B32F567-4DFC-43FA-8381-957CBAFC75B7}" type="datetimeFigureOut">
              <a:rPr lang="en-US"/>
              <a:pPr>
                <a:defRPr/>
              </a:pPr>
              <a:t>4/5/2017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1E10B67-8311-4CC6-9EC5-619F548035E2}" type="slidenum">
              <a:rPr lang="en-US"/>
              <a:pPr>
                <a:defRPr/>
              </a:pPr>
              <a:t>‹#›</a:t>
            </a:fld>
            <a:endParaRPr lang="en-US"/>
          </a:p>
        </p:txBody>
      </p:sp>
    </p:spTree>
    <p:extLst>
      <p:ext uri="{BB962C8B-B14F-4D97-AF65-F5344CB8AC3E}">
        <p14:creationId xmlns:p14="http://schemas.microsoft.com/office/powerpoint/2010/main" val="2564609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p:cNvSpPr>
          <p:nvPr>
            <p:ph type="sldImg"/>
          </p:nvPr>
        </p:nvSpPr>
        <p:spPr bwMode="auto">
          <a:noFill/>
          <a:ln>
            <a:solidFill>
              <a:srgbClr val="000000"/>
            </a:solidFill>
            <a:miter lim="800000"/>
            <a:headEnd/>
            <a:tailEnd/>
          </a:ln>
        </p:spPr>
      </p:sp>
      <p:sp>
        <p:nvSpPr>
          <p:cNvPr id="71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Transition slide.</a:t>
            </a:r>
          </a:p>
        </p:txBody>
      </p:sp>
      <p:sp>
        <p:nvSpPr>
          <p:cNvPr id="71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7BA6DD-2788-4BFF-9BC5-734F0A86FFF6}" type="slidenum">
              <a:rPr lang="en-US">
                <a:cs typeface="Arial" charset="0"/>
              </a:rPr>
              <a:pPr fontAlgn="base">
                <a:spcBef>
                  <a:spcPct val="0"/>
                </a:spcBef>
                <a:spcAft>
                  <a:spcPct val="0"/>
                </a:spcAft>
                <a:defRPr/>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Education and training relevant to a biologic disaster include many areas: proper infection control and epidemiologic investigation; role of law enforcement; PPE; vaccination; prophylaxis; treatment; isolation and quarantine; understanding of vulnerabilities of special populations; care of children and elderly; awareness of specific biologic agents; individual medical skills; personal hygiene; interface between health care, public safety, and public health; and individual role in a disaster response.</a:t>
            </a:r>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D8F22-70C4-403E-887E-CA0DF1A75DED}" type="slidenum">
              <a:rPr lang="en-US">
                <a:cs typeface="Arial" charset="0"/>
              </a:rPr>
              <a:pPr fontAlgn="base">
                <a:spcBef>
                  <a:spcPct val="0"/>
                </a:spcBef>
                <a:spcAft>
                  <a:spcPct val="0"/>
                </a:spcAft>
                <a:defRPr/>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is important to maintain a healthy index of suspicion at all times. Initial detection of a public health emergency including emerging infection, pandemics, and epidemics in addition to a potential BT agent may occur days and weeks after initial exposure. Health professionals should know how to alert proper authorities about actual or perceived biologic emergencies.</a:t>
            </a:r>
          </a:p>
          <a:p>
            <a:pPr eaLnBrk="1" hangingPunct="1">
              <a:spcBef>
                <a:spcPct val="0"/>
              </a:spcBef>
            </a:pPr>
            <a:r>
              <a:rPr lang="en-US" smtClean="0"/>
              <a:t> </a:t>
            </a:r>
          </a:p>
          <a:p>
            <a:pPr eaLnBrk="1" hangingPunct="1">
              <a:spcBef>
                <a:spcPct val="0"/>
              </a:spcBef>
            </a:pPr>
            <a:r>
              <a:rPr lang="en-US" smtClean="0"/>
              <a:t>PH surveillance includes monitoring of routine data reported by area hospitals (number of patients, diagnoses), patterns in laboratory test ordering and results, pharmacy prescriptions, types of people affected (elderly, young, healthy, chronically ill, institutional, etc), death rates, and detection of sentinel events. Outbreaks in other communities should be monitored.</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09F9E0-673E-4F29-854D-89FD30C4CB94}" type="slidenum">
              <a:rPr lang="en-US">
                <a:cs typeface="Arial" charset="0"/>
              </a:rPr>
              <a:pPr fontAlgn="base">
                <a:spcBef>
                  <a:spcPct val="0"/>
                </a:spcBef>
                <a:spcAft>
                  <a:spcPct val="0"/>
                </a:spcAft>
                <a:defRPr/>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Who is in charge? Or will there be joint command? In a disease outbreak or public health emergency, the public health agency may act as incident commander or be a major part of the command structure. In the case of bioterrorism, federal agencies will likely be involved and assume command of the situation.</a:t>
            </a:r>
          </a:p>
          <a:p>
            <a:pPr eaLnBrk="1" hangingPunct="1">
              <a:spcBef>
                <a:spcPct val="0"/>
              </a:spcBef>
            </a:pPr>
            <a:endParaRPr lang="en-US" dirty="0" smtClean="0"/>
          </a:p>
          <a:p>
            <a:pPr eaLnBrk="1" hangingPunct="1">
              <a:spcBef>
                <a:spcPct val="0"/>
              </a:spcBef>
            </a:pPr>
            <a:r>
              <a:rPr lang="en-US" dirty="0" smtClean="0"/>
              <a:t>How much information do you put out to the public so that they are aware of the situation and know what to expect, but do not panic? Emergency risk communication must be planned in advance. All agencies and stakeholders that communicate to the public must do so with one voice, using the same message. </a:t>
            </a:r>
          </a:p>
          <a:p>
            <a:pPr eaLnBrk="1" hangingPunct="1">
              <a:spcBef>
                <a:spcPct val="0"/>
              </a:spcBef>
            </a:pPr>
            <a:endParaRPr lang="en-US" dirty="0" smtClean="0"/>
          </a:p>
          <a:p>
            <a:pPr eaLnBrk="1" hangingPunct="1">
              <a:spcBef>
                <a:spcPct val="0"/>
              </a:spcBef>
            </a:pPr>
            <a:r>
              <a:rPr lang="en-US" dirty="0" smtClean="0"/>
              <a:t>IMAGE -- La Crosse, WI, August 25, 2007: An incident command center monitors local activity. FEMA is working with state and local officials to help with recovery efforts. Patsy Lynch/FEMA.</a:t>
            </a:r>
          </a:p>
        </p:txBody>
      </p:sp>
      <p:sp>
        <p:nvSpPr>
          <p:cNvPr id="286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CD9D50-BCB0-4BF9-B840-E44150CCB036}" type="slidenum">
              <a:rPr lang="en-US">
                <a:cs typeface="Arial" charset="0"/>
              </a:rPr>
              <a:pPr fontAlgn="base">
                <a:spcBef>
                  <a:spcPct val="0"/>
                </a:spcBef>
                <a:spcAft>
                  <a:spcPct val="0"/>
                </a:spcAft>
                <a:defRPr/>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Personal protective equipment and hygiene are the cornerstones of infection control. Responders must be vigilant about wearing appropriate PPE and about good hand washing. These alone will eliminate the vast majority of infections and stop disease spread. Gloves, mask, gown, and eye protection will protect the responder from most infectious diseases.</a:t>
            </a:r>
          </a:p>
          <a:p>
            <a:pPr eaLnBrk="1" hangingPunct="1">
              <a:spcBef>
                <a:spcPct val="0"/>
              </a:spcBef>
            </a:pPr>
            <a:endParaRPr lang="en-US" dirty="0" smtClean="0"/>
          </a:p>
          <a:p>
            <a:pPr eaLnBrk="1" hangingPunct="1">
              <a:spcBef>
                <a:spcPct val="0"/>
              </a:spcBef>
            </a:pPr>
            <a:r>
              <a:rPr lang="en-US" dirty="0" smtClean="0"/>
              <a:t>It is very important not to become complacent with PPE and hand hygiene. It must be done 100% of the time. This becomes particularly difficult when supplies of appropriate PPE (such as N95 masks) become low.</a:t>
            </a:r>
          </a:p>
          <a:p>
            <a:pPr eaLnBrk="1" hangingPunct="1">
              <a:spcBef>
                <a:spcPct val="0"/>
              </a:spcBef>
            </a:pPr>
            <a:endParaRPr lang="en-US" i="1" dirty="0" smtClean="0"/>
          </a:p>
          <a:p>
            <a:pPr eaLnBrk="1" hangingPunct="1">
              <a:spcBef>
                <a:spcPct val="0"/>
              </a:spcBef>
            </a:pPr>
            <a:r>
              <a:rPr lang="en-US" i="0" dirty="0" smtClean="0"/>
              <a:t>Hand washing will prevent the spread of biologic agents from person to person in many cases. Although not completely effective, it is inexpensive, readily available, and reasonably effective. Similarly, appropriate hygiene and sanitation will generally decrease the spread of the agent from contaminated areas and decrease potential vectors such as rodents from proliferating.</a:t>
            </a:r>
          </a:p>
          <a:p>
            <a:pPr eaLnBrk="1" hangingPunct="1">
              <a:spcBef>
                <a:spcPct val="0"/>
              </a:spcBef>
            </a:pPr>
            <a:endParaRPr lang="en-US" dirty="0" smtClean="0"/>
          </a:p>
          <a:p>
            <a:pPr eaLnBrk="1" hangingPunct="1">
              <a:spcBef>
                <a:spcPct val="0"/>
              </a:spcBef>
            </a:pPr>
            <a:r>
              <a:rPr lang="en-US" dirty="0" smtClean="0"/>
              <a:t>Some diseases will require respiratory protection and negative-pressure rooms. In order to provide good infection control and worker protection, one must know the method of spread of the entity. In the absence of that knowledge one must protect against all methods, airborne, contact, etc.</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984D6C-1594-4752-A1A3-E3A86FFF928C}" type="slidenum">
              <a:rPr lang="en-US">
                <a:cs typeface="Arial" charset="0"/>
              </a:rPr>
              <a:pPr fontAlgn="base">
                <a:spcBef>
                  <a:spcPct val="0"/>
                </a:spcBef>
                <a:spcAft>
                  <a:spcPct val="0"/>
                </a:spcAft>
                <a:defRPr/>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There are no specific answers, but things to consider that greatly affect the way that you prepare and respond to the outbreak.</a:t>
            </a:r>
          </a:p>
          <a:p>
            <a:pPr eaLnBrk="1" hangingPunct="1">
              <a:spcBef>
                <a:spcPct val="0"/>
              </a:spcBef>
            </a:pPr>
            <a:endParaRPr lang="en-US" dirty="0" smtClean="0"/>
          </a:p>
          <a:p>
            <a:pPr eaLnBrk="1" hangingPunct="1">
              <a:spcBef>
                <a:spcPct val="0"/>
              </a:spcBef>
            </a:pPr>
            <a:r>
              <a:rPr lang="en-US" dirty="0" smtClean="0"/>
              <a:t>Consider issues such as infectivity, mortality and morbidity, methods of spread, available control methods, and availability and effectiveness of prophylaxis and treatment.</a:t>
            </a:r>
          </a:p>
          <a:p>
            <a:pPr eaLnBrk="1" hangingPunct="1">
              <a:spcBef>
                <a:spcPct val="0"/>
              </a:spcBef>
            </a:pPr>
            <a:endParaRPr lang="en-US" dirty="0" smtClean="0"/>
          </a:p>
          <a:p>
            <a:pPr eaLnBrk="1" hangingPunct="1">
              <a:spcBef>
                <a:spcPct val="0"/>
              </a:spcBef>
            </a:pPr>
            <a:r>
              <a:rPr lang="en-US" dirty="0" smtClean="0"/>
              <a:t>IMAGE --</a:t>
            </a:r>
            <a:r>
              <a:rPr lang="en-US" i="1" dirty="0" err="1" smtClean="0"/>
              <a:t>Yersinia</a:t>
            </a:r>
            <a:r>
              <a:rPr lang="en-US" i="1" dirty="0" smtClean="0"/>
              <a:t> </a:t>
            </a:r>
            <a:r>
              <a:rPr lang="en-US" i="1" dirty="0" err="1" smtClean="0"/>
              <a:t>pestis</a:t>
            </a:r>
            <a:r>
              <a:rPr lang="en-US" dirty="0" smtClean="0"/>
              <a:t> </a:t>
            </a:r>
            <a:r>
              <a:rPr lang="en-US" dirty="0" err="1" smtClean="0"/>
              <a:t>immunofluorescence</a:t>
            </a:r>
            <a:r>
              <a:rPr lang="en-US" dirty="0" smtClean="0"/>
              <a:t> (http://www.cdc.gov/ncidod/dvbid/plague/ifa.htm).</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C9AE87-4C58-4005-8C1E-ADCF4C181540}" type="slidenum">
              <a:rPr lang="en-US">
                <a:cs typeface="Arial" charset="0"/>
              </a:rPr>
              <a:pPr fontAlgn="base">
                <a:spcBef>
                  <a:spcPct val="0"/>
                </a:spcBef>
                <a:spcAft>
                  <a:spcPct val="0"/>
                </a:spcAft>
                <a:defRPr/>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What will you do with a surge of patients? Where will they go? How will you take care of them? From where will you obtain more supplies of linens, masks, gloves? Do you have agreements with suppliers for reliable resupply in case of an epidemic? What happens if an entire hospital in the region is quarantined?</a:t>
            </a:r>
          </a:p>
          <a:p>
            <a:pPr eaLnBrk="1" hangingPunct="1">
              <a:spcBef>
                <a:spcPct val="0"/>
              </a:spcBef>
            </a:pPr>
            <a:endParaRPr lang="en-US" dirty="0" smtClean="0"/>
          </a:p>
          <a:p>
            <a:pPr eaLnBrk="1" hangingPunct="1">
              <a:spcBef>
                <a:spcPct val="0"/>
              </a:spcBef>
            </a:pPr>
            <a:r>
              <a:rPr lang="en-US" dirty="0" smtClean="0"/>
              <a:t>IMAGE -- Beaumont, TX, August 31, 2008: Ambulances line up for assignments in Beaumont, Texas. These units transport patients with special medical needs out the area in advance of Hurricane Gustav's landfall. Patsy Lynch/FEMA.</a:t>
            </a:r>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189E5F-0E09-4DB0-A95E-9098DF818CEF}" type="slidenum">
              <a:rPr lang="en-US">
                <a:cs typeface="Arial" charset="0"/>
              </a:rPr>
              <a:pPr fontAlgn="base">
                <a:spcBef>
                  <a:spcPct val="0"/>
                </a:spcBef>
                <a:spcAft>
                  <a:spcPct val="0"/>
                </a:spcAft>
                <a:defRPr/>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 goal of triage in an infectious disease outbreak is both to triage scarce resources and to prevent secondary spread. Who is most vulnerable? Who is least likely to get sick? How do we do the most good for the most people?</a:t>
            </a:r>
          </a:p>
          <a:p>
            <a:pPr eaLnBrk="1" hangingPunct="1">
              <a:spcBef>
                <a:spcPct val="0"/>
              </a:spcBef>
            </a:pPr>
            <a:endParaRPr lang="en-US" dirty="0" smtClean="0"/>
          </a:p>
          <a:p>
            <a:pPr eaLnBrk="1" hangingPunct="1">
              <a:spcBef>
                <a:spcPct val="0"/>
              </a:spcBef>
            </a:pPr>
            <a:r>
              <a:rPr lang="en-US" dirty="0" smtClean="0"/>
              <a:t>Triage in this scenario involves not only determining who the sickest patients are, but also triaging who will receive your limited lifesaving equipment and medications. With many more patients in respiratory failure than you have ventilators, how will you decide which patients get put on a ventilator, and for how long? Your community has </a:t>
            </a:r>
            <a:r>
              <a:rPr lang="en-US" dirty="0" err="1" smtClean="0"/>
              <a:t>antivirals</a:t>
            </a:r>
            <a:r>
              <a:rPr lang="en-US" dirty="0" smtClean="0"/>
              <a:t> and vaccines for only about half of the population; who should get them? </a:t>
            </a:r>
          </a:p>
          <a:p>
            <a:pPr eaLnBrk="1" hangingPunct="1">
              <a:spcBef>
                <a:spcPct val="0"/>
              </a:spcBef>
            </a:pPr>
            <a:endParaRPr lang="en-US" dirty="0"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F5884B-AF86-4DC5-A52A-D481D34E53AA}" type="slidenum">
              <a:rPr lang="en-US">
                <a:cs typeface="Arial" charset="0"/>
              </a:rPr>
              <a:pPr fontAlgn="base">
                <a:spcBef>
                  <a:spcPct val="0"/>
                </a:spcBef>
                <a:spcAft>
                  <a:spcPct val="0"/>
                </a:spcAft>
                <a:defRPr/>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 you </a:t>
            </a:r>
            <a:r>
              <a:rPr lang="en-US" dirty="0" err="1" smtClean="0"/>
              <a:t>prophylactically</a:t>
            </a:r>
            <a:r>
              <a:rPr lang="en-US" dirty="0" smtClean="0"/>
              <a:t> treat or vaccinate your vulnerable populations? How about your potential responders? Do you save all of your medications for the ill?</a:t>
            </a:r>
          </a:p>
          <a:p>
            <a:pPr eaLnBrk="1" hangingPunct="1">
              <a:spcBef>
                <a:spcPct val="0"/>
              </a:spcBef>
            </a:pPr>
            <a:endParaRPr lang="en-US" dirty="0" smtClean="0"/>
          </a:p>
          <a:p>
            <a:pPr eaLnBrk="1" hangingPunct="1">
              <a:spcBef>
                <a:spcPct val="0"/>
              </a:spcBef>
            </a:pPr>
            <a:r>
              <a:rPr lang="en-US" dirty="0" smtClean="0"/>
              <a:t>How will you ensure compliance with complicated treatment regimens? Can you force people to take medications? </a:t>
            </a:r>
          </a:p>
          <a:p>
            <a:pPr eaLnBrk="1" hangingPunct="1">
              <a:spcBef>
                <a:spcPct val="0"/>
              </a:spcBef>
            </a:pPr>
            <a:endParaRPr lang="en-US" dirty="0" smtClean="0"/>
          </a:p>
          <a:p>
            <a:pPr eaLnBrk="1" hangingPunct="1">
              <a:spcBef>
                <a:spcPct val="0"/>
              </a:spcBef>
            </a:pPr>
            <a:r>
              <a:rPr lang="en-US" dirty="0" smtClean="0"/>
              <a:t>Can you mass vaccinate the population in time to make a difference? With smallpox, you have 3 days after exposure to vaccinate people. Can that be accomplished in your community? </a:t>
            </a:r>
          </a:p>
          <a:p>
            <a:pPr eaLnBrk="1" hangingPunct="1">
              <a:spcBef>
                <a:spcPct val="0"/>
              </a:spcBef>
            </a:pPr>
            <a:endParaRPr lang="en-US" dirty="0" smtClean="0"/>
          </a:p>
          <a:p>
            <a:pPr eaLnBrk="1" hangingPunct="1">
              <a:spcBef>
                <a:spcPct val="0"/>
              </a:spcBef>
            </a:pPr>
            <a:r>
              <a:rPr lang="en-US" dirty="0" smtClean="0"/>
              <a:t>IMAGE -- Biloxi, MS, September 20, 2005: Registered nurse Stephanie Lynn administers an inoculation to Rebecca Sanford at the FEMA Area Field Office (AFO) in Biloxi. Relief workers must be careful with serious diseases in disaster areas. Mark Wolfe/FEMA.</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380F94-F13E-4F32-879C-87FF8D9926D3}" type="slidenum">
              <a:rPr lang="en-US">
                <a:cs typeface="Arial" charset="0"/>
              </a:rPr>
              <a:pPr fontAlgn="base">
                <a:spcBef>
                  <a:spcPct val="0"/>
                </a:spcBef>
                <a:spcAft>
                  <a:spcPct val="0"/>
                </a:spcAft>
                <a:defRPr/>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Do you need to evacuate in the case of an infectious disease outbreak? Will members of the community take it upon themselves to leave the area when a disease breaks out? How can you ensure that those self-evacuating are not infected already and will take the disease with them to another community? </a:t>
            </a:r>
          </a:p>
          <a:p>
            <a:pPr eaLnBrk="1" hangingPunct="1">
              <a:spcBef>
                <a:spcPct val="0"/>
              </a:spcBef>
            </a:pPr>
            <a:endParaRPr lang="en-US" dirty="0" smtClean="0"/>
          </a:p>
          <a:p>
            <a:pPr eaLnBrk="1" hangingPunct="1">
              <a:spcBef>
                <a:spcPct val="0"/>
              </a:spcBef>
            </a:pPr>
            <a:r>
              <a:rPr lang="en-US" dirty="0" smtClean="0"/>
              <a:t>It is unlikely evacuation will be required in a BT or emerging pandemic. However, specific shelter-in-place may be recommended by local public health departments. It is very difficult to ensure that the unknown infected public does not leave town on their own, only to spread the disease to other communities. Public health likely will not recommend evacuation for this reason, but may suggest or require sheltering in place and social distancing measures (stay inside your home; do not go to areas with large crowds of people; cancel sporting events, concerts, church). Quarantine or isolation may also be implemented, which may be considered a type of evacuation to a fixed location.</a:t>
            </a:r>
          </a:p>
          <a:p>
            <a:pPr eaLnBrk="1" hangingPunct="1">
              <a:spcBef>
                <a:spcPct val="0"/>
              </a:spcBef>
            </a:pPr>
            <a:endParaRPr lang="en-US" dirty="0" smtClean="0"/>
          </a:p>
          <a:p>
            <a:pPr eaLnBrk="1" hangingPunct="1">
              <a:spcBef>
                <a:spcPct val="0"/>
              </a:spcBef>
            </a:pPr>
            <a:r>
              <a:rPr lang="en-US" dirty="0" smtClean="0"/>
              <a:t>IMAGE -- Marietta, GA, August 16, 2007: FEMA Federal Incident Response Support Team (FIRST) boards a US Coast Guard C130J cargo plane at Dobbins Air Reserve Base in preparation for flying to Puerto Rico to respond to impacts from Hurricane Dean. The FIRST Team leads FEMA's initial response to disasters. Mark Wolfe/FEMA.</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07866F-05A3-4334-91E1-55EB68909042}" type="slidenum">
              <a:rPr lang="en-US">
                <a:cs typeface="Arial" charset="0"/>
              </a:rPr>
              <a:pPr fontAlgn="base">
                <a:spcBef>
                  <a:spcPct val="0"/>
                </a:spcBef>
                <a:spcAft>
                  <a:spcPct val="0"/>
                </a:spcAft>
                <a:defRPr/>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lessons did you learn during this disaster that can help prevent or mitigate a future event?</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2A34D30-317D-4A56-892F-C20BB56846D2}" type="slidenum">
              <a:rPr lang="en-US">
                <a:cs typeface="Arial" charset="0"/>
              </a:rPr>
              <a:pPr fontAlgn="base">
                <a:spcBef>
                  <a:spcPct val="0"/>
                </a:spcBef>
                <a:spcAft>
                  <a:spcPct val="0"/>
                </a:spcAft>
                <a:defRPr/>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Transition slide.</a:t>
            </a:r>
            <a:endParaRPr lang="en-US" smtClean="0"/>
          </a:p>
          <a:p>
            <a:endParaRPr lang="en-US"/>
          </a:p>
        </p:txBody>
      </p:sp>
      <p:sp>
        <p:nvSpPr>
          <p:cNvPr id="4" name="Slide Number Placeholder 3"/>
          <p:cNvSpPr>
            <a:spLocks noGrp="1"/>
          </p:cNvSpPr>
          <p:nvPr>
            <p:ph type="sldNum" sz="quarter" idx="10"/>
          </p:nvPr>
        </p:nvSpPr>
        <p:spPr/>
        <p:txBody>
          <a:bodyPr/>
          <a:lstStyle/>
          <a:p>
            <a:pPr>
              <a:defRPr/>
            </a:pPr>
            <a:fld id="{51E10B67-8311-4CC6-9EC5-619F548035E2}"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pPr>
            <a:r>
              <a:rPr lang="en-US" sz="1100" dirty="0" smtClean="0"/>
              <a:t>After-action review: </a:t>
            </a:r>
          </a:p>
          <a:p>
            <a:pPr eaLnBrk="1" hangingPunct="1">
              <a:lnSpc>
                <a:spcPct val="80000"/>
              </a:lnSpc>
              <a:spcBef>
                <a:spcPct val="0"/>
              </a:spcBef>
              <a:buFont typeface="Arial" pitchFamily="34" charset="0"/>
              <a:buChar char="•"/>
            </a:pPr>
            <a:endParaRPr lang="en-US" sz="1100" i="0" dirty="0" smtClean="0"/>
          </a:p>
          <a:p>
            <a:pPr eaLnBrk="1" hangingPunct="1">
              <a:spcBef>
                <a:spcPts val="600"/>
              </a:spcBef>
              <a:buFont typeface="Arial" pitchFamily="34" charset="0"/>
              <a:buChar char="•"/>
            </a:pPr>
            <a:r>
              <a:rPr lang="en-US" sz="1100" i="0" dirty="0" smtClean="0">
                <a:cs typeface="Helvetica" pitchFamily="34" charset="0"/>
              </a:rPr>
              <a:t> Situational awareness--requires high index of suspicion, surveillance mechanisms, and clinical acumen</a:t>
            </a:r>
          </a:p>
          <a:p>
            <a:pPr eaLnBrk="1" hangingPunct="1">
              <a:spcBef>
                <a:spcPts val="600"/>
              </a:spcBef>
              <a:buFont typeface="Arial" pitchFamily="34" charset="0"/>
              <a:buChar char="•"/>
            </a:pPr>
            <a:r>
              <a:rPr lang="en-US" sz="1100" i="0" dirty="0" smtClean="0">
                <a:cs typeface="Helvetica" pitchFamily="34" charset="0"/>
              </a:rPr>
              <a:t> Risk communication--essential inform public, responders with one voice, accurate and timely</a:t>
            </a:r>
          </a:p>
          <a:p>
            <a:pPr eaLnBrk="1" hangingPunct="1">
              <a:spcBef>
                <a:spcPts val="600"/>
              </a:spcBef>
              <a:buFont typeface="Arial" pitchFamily="34" charset="0"/>
              <a:buChar char="•"/>
            </a:pPr>
            <a:r>
              <a:rPr lang="en-US" sz="1100" i="0" dirty="0" smtClean="0">
                <a:cs typeface="Helvetica" pitchFamily="34" charset="0"/>
              </a:rPr>
              <a:t> Allocation of scarce lifesaving or sustaining resources--must be anticipated and plans must provide guidance</a:t>
            </a:r>
          </a:p>
          <a:p>
            <a:pPr eaLnBrk="1" hangingPunct="1">
              <a:spcBef>
                <a:spcPts val="600"/>
              </a:spcBef>
              <a:buFont typeface="Arial" pitchFamily="34" charset="0"/>
              <a:buChar char="•"/>
            </a:pPr>
            <a:r>
              <a:rPr lang="en-US" sz="1100" i="0" dirty="0" smtClean="0">
                <a:cs typeface="Helvetica" pitchFamily="34" charset="0"/>
              </a:rPr>
              <a:t> Workforce protection--paramount to keeping functional health and medical services delivery</a:t>
            </a:r>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a:p>
            <a:pPr eaLnBrk="1" hangingPunct="1">
              <a:lnSpc>
                <a:spcPct val="80000"/>
              </a:lnSpc>
              <a:spcBef>
                <a:spcPct val="0"/>
              </a:spcBef>
            </a:pPr>
            <a:endParaRPr lang="en-US" sz="1100" dirty="0" smtClean="0"/>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5F0110-A3B7-45B7-8944-9B37617A7209}" type="slidenum">
              <a:rPr lang="en-US">
                <a:cs typeface="Arial" charset="0"/>
              </a:rPr>
              <a:pPr fontAlgn="base">
                <a:spcBef>
                  <a:spcPct val="0"/>
                </a:spcBef>
                <a:spcAft>
                  <a:spcPct val="0"/>
                </a:spcAft>
                <a:defRPr/>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baseline="0" dirty="0" smtClean="0">
                <a:solidFill>
                  <a:schemeClr val="tx1"/>
                </a:solidFill>
                <a:latin typeface="+mn-lt"/>
                <a:ea typeface="+mn-ea"/>
                <a:cs typeface="+mn-cs"/>
              </a:rPr>
              <a:t>Allow time at the conclusion of the lesson for participant questions.</a:t>
            </a:r>
            <a:endParaRPr lang="en-US" smtClean="0"/>
          </a:p>
          <a:p>
            <a:pPr eaLnBrk="1" hangingPunct="1">
              <a:spcBef>
                <a:spcPct val="0"/>
              </a:spcBef>
            </a:pPr>
            <a:endParaRPr lang="en-US" smtClean="0"/>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D94B02-1E02-4538-AC8B-639A0190B5F2}"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100" dirty="0" smtClean="0"/>
              <a:t>The cases occur all during one week in the late fall, right around the time when the influenza season is just starting up. Many early cases are misdiagnosed as the seasonal flu, and patients are mistakenly sent home. </a:t>
            </a:r>
          </a:p>
          <a:p>
            <a:pPr eaLnBrk="1" hangingPunct="1">
              <a:lnSpc>
                <a:spcPct val="80000"/>
              </a:lnSpc>
              <a:spcBef>
                <a:spcPct val="0"/>
              </a:spcBef>
            </a:pPr>
            <a:endParaRPr lang="en-US" sz="1100" dirty="0" smtClean="0"/>
          </a:p>
          <a:p>
            <a:pPr eaLnBrk="1" hangingPunct="1">
              <a:lnSpc>
                <a:spcPct val="80000"/>
              </a:lnSpc>
              <a:spcBef>
                <a:spcPct val="0"/>
              </a:spcBef>
            </a:pPr>
            <a:r>
              <a:rPr lang="en-US" sz="1100" dirty="0" smtClean="0"/>
              <a:t>IMAGE -- A still life composed of a number of cold remedies, including cold syrup at right, throat lozenges in the center foreground, a blue bottle of mentholated salve in the center, and a bottle of cooling emollient in the left background. A box of facial tissues can also be seen in the background, and a crumpled tissue has its place in the foreground. Debora Cartagena/CDC.</a:t>
            </a:r>
          </a:p>
          <a:p>
            <a:pPr eaLnBrk="1" hangingPunct="1">
              <a:lnSpc>
                <a:spcPct val="80000"/>
              </a:lnSpc>
              <a:spcBef>
                <a:spcPct val="0"/>
              </a:spcBef>
            </a:pPr>
            <a:endParaRPr lang="en-US" sz="1100" dirty="0" smtClean="0"/>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EABC5E-DFC5-4B9E-8C2E-6A4DABEA4631}" type="slidenum">
              <a:rPr lang="en-US">
                <a:cs typeface="Arial" charset="0"/>
              </a:rPr>
              <a:pPr fontAlgn="base">
                <a:spcBef>
                  <a:spcPct val="0"/>
                </a:spcBef>
                <a:spcAft>
                  <a:spcPct val="0"/>
                </a:spcAft>
                <a:defRPr/>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dirty="0" smtClean="0"/>
              <a:t>It is only when several people in short succession die in one hospital that some astute health care providers recognize that something is very wrong.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This is a very different flu. Patients present in droves, often multiple people from the same household. They have sudden onset of fever, chills, muscle aches, headache, and cough. The flu swabs are mostly negative, and in some patients severe pneumonias are seen on their x-rays. Emergency departments everywhere are overwhelmed with very sick patients and even more people who are terrified of the slightest sniffle. The hospital beds are nearly full, and the ICU is running out of ventilators.</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You learn from the media that the same scene is playing out in several major cities across the country. </a:t>
            </a:r>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46564D-0913-42E2-AFA9-CB9733A4E990}" type="slidenum">
              <a:rPr lang="en-US">
                <a:cs typeface="Arial" charset="0"/>
              </a:rPr>
              <a:pPr fontAlgn="base">
                <a:spcBef>
                  <a:spcPct val="0"/>
                </a:spcBef>
                <a:spcAft>
                  <a:spcPct val="0"/>
                </a:spcAft>
                <a:defRPr/>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en-US" sz="1100" dirty="0" smtClean="0"/>
              <a:t>The illness is spreading, too, with cases cropping in the suburbs and small towns.  </a:t>
            </a:r>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Days later, facts start to emerge that a similar illness had occurred a few months earlier in Australia and then in Asia. The disease multiplied rapidly. A nationwide pandemic has become a global crisis, as unbounded airline travel has allowed cases to pop up in major hubs of Europe and North America. </a:t>
            </a:r>
          </a:p>
          <a:p>
            <a:pPr eaLnBrk="1" hangingPunct="1">
              <a:lnSpc>
                <a:spcPct val="90000"/>
              </a:lnSpc>
              <a:spcBef>
                <a:spcPct val="0"/>
              </a:spcBef>
            </a:pPr>
            <a:endParaRPr lang="en-US" sz="1100" dirty="0" smtClean="0"/>
          </a:p>
          <a:p>
            <a:pPr eaLnBrk="1" hangingPunct="1">
              <a:lnSpc>
                <a:spcPct val="90000"/>
              </a:lnSpc>
              <a:spcBef>
                <a:spcPct val="0"/>
              </a:spcBef>
            </a:pPr>
            <a:endParaRPr lang="en-US" sz="1100" dirty="0" smtClean="0"/>
          </a:p>
          <a:p>
            <a:pPr eaLnBrk="1" hangingPunct="1">
              <a:lnSpc>
                <a:spcPct val="90000"/>
              </a:lnSpc>
              <a:spcBef>
                <a:spcPct val="0"/>
              </a:spcBef>
            </a:pPr>
            <a:r>
              <a:rPr lang="en-US" sz="1100" dirty="0" smtClean="0"/>
              <a:t>IMAGE -- Ewing, N.J., September 5, 2011: FEMA leadership coordinates its statewide response to requests for assistance from New Jersey disaster survivors as a result of the extensive wind and flooding damage inflicted by Hurricane Irene on August 28, 2011. FEMA's response team uses a map to identify "hot spots" of flooding activity as they work in a temporary office at New Jersey State Police Headquarters and the state's Emergency Operations Center (EOC) in Ewing where FEMA has set up an "Incident Command System" (ICS) while a Joint Field Office (JFO) is being prepared in Neptune by a FEMA Logistics team. Photo by Christopher </a:t>
            </a:r>
            <a:r>
              <a:rPr lang="en-US" sz="1100" dirty="0" err="1" smtClean="0"/>
              <a:t>Mardorf</a:t>
            </a:r>
            <a:r>
              <a:rPr lang="en-US" sz="1100" dirty="0" smtClean="0"/>
              <a:t>/FEMA. </a:t>
            </a: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94BD36-7204-4C83-A8FB-F8E6330C5F97}" type="slidenum">
              <a:rPr lang="en-US">
                <a:cs typeface="Arial" charset="0"/>
              </a:rPr>
              <a:pPr fontAlgn="base">
                <a:spcBef>
                  <a:spcPct val="0"/>
                </a:spcBef>
                <a:spcAft>
                  <a:spcPct val="0"/>
                </a:spcAft>
                <a:defRPr/>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r>
              <a:rPr lang="en-US" sz="1100" dirty="0" smtClean="0"/>
              <a:t>In your own medium-sized city, public health, public safety, EMS, and hospitals alike are scrambling to control the infection and take care of the ill. Staff are staying away from work for fear of getting sick; supplies of gloves, gowns, and masks are nearly exhausted; hospital beds are overflowing with patients; and the stock of appropriate antibiotics and respiratory treatments is dangerously low.</a:t>
            </a:r>
          </a:p>
          <a:p>
            <a:pPr eaLnBrk="1" hangingPunct="1">
              <a:lnSpc>
                <a:spcPct val="80000"/>
              </a:lnSpc>
              <a:spcBef>
                <a:spcPct val="0"/>
              </a:spcBef>
            </a:pPr>
            <a:endParaRPr lang="en-US" sz="1000" dirty="0" smtClean="0"/>
          </a:p>
          <a:p>
            <a:pPr eaLnBrk="1" hangingPunct="1">
              <a:lnSpc>
                <a:spcPct val="80000"/>
              </a:lnSpc>
              <a:spcBef>
                <a:spcPct val="0"/>
              </a:spcBef>
            </a:pPr>
            <a:endParaRPr lang="en-US" sz="1000" dirty="0" smtClean="0"/>
          </a:p>
          <a:p>
            <a:pPr eaLnBrk="1" hangingPunct="1">
              <a:lnSpc>
                <a:spcPct val="80000"/>
              </a:lnSpc>
              <a:spcBef>
                <a:spcPct val="0"/>
              </a:spcBef>
            </a:pPr>
            <a:endParaRPr lang="en-US" sz="1000"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B369C1-01B7-4734-95DE-EF28E02AFA54}"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r>
              <a:rPr lang="en-US" dirty="0" smtClean="0"/>
              <a:t>The applied learning exercise (ALE) is a facilitated discussion to provide an example applying the PRE-DISASTER Paradigm</a:t>
            </a:r>
            <a:r>
              <a:rPr lang="en-US" sz="1200" b="1" dirty="0" smtClean="0">
                <a:latin typeface="Calibri" pitchFamily="34" charset="0"/>
              </a:rPr>
              <a:t>™</a:t>
            </a:r>
            <a:r>
              <a:rPr lang="en-US" dirty="0" smtClean="0"/>
              <a:t> to practice.  Each chapter in the </a:t>
            </a:r>
            <a:r>
              <a:rPr lang="en-US" i="1" dirty="0" smtClean="0"/>
              <a:t>BDLS 3.0 Course Manual </a:t>
            </a:r>
            <a:r>
              <a:rPr lang="en-US" dirty="0" smtClean="0"/>
              <a:t>has a “Discussion Points” section at the end. These  “Discussion Points” will be a useful reference during the ALEs.  </a:t>
            </a:r>
          </a:p>
          <a:p>
            <a:pPr eaLnBrk="1" hangingPunct="1">
              <a:spcBef>
                <a:spcPct val="0"/>
              </a:spcBef>
              <a:buFontTx/>
              <a:buNone/>
            </a:pPr>
            <a:endParaRPr lang="en-US" dirty="0" smtClean="0"/>
          </a:p>
          <a:p>
            <a:pPr eaLnBrk="1" hangingPunct="1">
              <a:spcBef>
                <a:spcPct val="0"/>
              </a:spcBef>
              <a:buFontTx/>
              <a:buNone/>
            </a:pPr>
            <a:r>
              <a:rPr lang="en-US" dirty="0" smtClean="0"/>
              <a:t>As was explained in the first presentation, “Disaster Basics,” the PRE-DISASTER Paradigm</a:t>
            </a:r>
            <a:r>
              <a:rPr lang="en-US" sz="1200" b="1" dirty="0" smtClean="0">
                <a:latin typeface="Calibri" pitchFamily="34" charset="0"/>
              </a:rPr>
              <a:t>™</a:t>
            </a:r>
            <a:r>
              <a:rPr lang="en-US" dirty="0" smtClean="0"/>
              <a:t> is a useful tool to both learn and organize your approach to many of the key areas and topics relevant to being a prepared disaster health and medical personnel. Clearly, having excellent health and medical skills are essential to helping meet the needs of the casualties and impacted communities after a disaster; however, it is equally important that each health and medical provider be properly skilled in the basic tenets and practices of a disaster in order to be an effective asset to the situation.</a:t>
            </a:r>
          </a:p>
          <a:p>
            <a:pPr eaLnBrk="1" hangingPunct="1">
              <a:spcBef>
                <a:spcPct val="0"/>
              </a:spcBef>
              <a:buFontTx/>
              <a:buNone/>
            </a:pPr>
            <a:endParaRPr lang="en-US" dirty="0" smtClean="0"/>
          </a:p>
          <a:p>
            <a:pPr eaLnBrk="1" hangingPunct="1">
              <a:spcBef>
                <a:spcPct val="0"/>
              </a:spcBef>
              <a:buFontTx/>
              <a:buNone/>
            </a:pPr>
            <a:r>
              <a:rPr lang="en-US" dirty="0" smtClean="0"/>
              <a:t>Always be asking yourself with each step or area considered, am I in a needs &gt; resources situation?  If so, prioritize the action items and information sharing required to solve and address it.  </a:t>
            </a:r>
          </a:p>
          <a:p>
            <a:pPr eaLnBrk="1" hangingPunct="1">
              <a:spcBef>
                <a:spcPct val="0"/>
              </a:spcBef>
            </a:pPr>
            <a:endParaRPr lang="en-US"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CD89BD-F529-4B0B-9039-2EEA324DA77D}" type="slidenum">
              <a:rPr lang="en-US">
                <a:solidFill>
                  <a:srgbClr val="000000"/>
                </a:solidFill>
                <a:cs typeface="Arial" charset="0"/>
              </a:rPr>
              <a:pPr fontAlgn="base">
                <a:spcBef>
                  <a:spcPct val="0"/>
                </a:spcBef>
                <a:spcAft>
                  <a:spcPct val="0"/>
                </a:spcAft>
                <a:defRPr/>
              </a:pPr>
              <a:t>7</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Communities must anticipate public heath emergencies, including epidemics and pandemics or bioterrorism attacks, and plan accordingly. Communities must exercise the plans to ensure all stakeholders are prepared and on the same page. Issues include the following: identifying likely agents, epidemiologic investigation, control mechanisms, ensuring proper vaccination and treatment of community and responders as needed, training all responders on proper personal hygiene and PPE, etc. There are many ways to test the plans for a public health emergency or </a:t>
            </a:r>
            <a:r>
              <a:rPr lang="en-US" dirty="0" err="1" smtClean="0"/>
              <a:t>bioterror</a:t>
            </a:r>
            <a:r>
              <a:rPr lang="en-US" dirty="0" smtClean="0"/>
              <a:t> event, from tabletop exercises to full-scale drills involving hospitals, public health, public safety, and community stakeholders.</a:t>
            </a:r>
          </a:p>
          <a:p>
            <a:pPr eaLnBrk="1" hangingPunct="1">
              <a:spcBef>
                <a:spcPct val="0"/>
              </a:spcBef>
            </a:pPr>
            <a:endParaRPr lang="en-US" dirty="0" smtClean="0"/>
          </a:p>
          <a:p>
            <a:pPr eaLnBrk="1" hangingPunct="1">
              <a:spcBef>
                <a:spcPct val="0"/>
              </a:spcBef>
            </a:pPr>
            <a:r>
              <a:rPr lang="en-US" dirty="0" smtClean="0"/>
              <a:t>IMAGE -- Frankfort, KY, April 3, 2012: Michael Houston, FEMA Disability Integration Specialist, and Virginia Moore, Executive Director of the Kentucky Commission on the Deaf and Hard of Hearing, discuss ways FEMA and the Commonwealth can best meet the needs of disaster survivors with access and functional needs. FEMA collaborates with its state and government partners to integrate access and functional needs in disaster planning before, during, and after a disaster. Tim Tyson/FEMA.</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02A2CC-9B2E-4CCD-808C-87996EB20651}"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involves many layers including education of responders and populace about the threats, how to prepare, and what to expect in the event of a disaster. Preparation includes training for evacuation, sheltering in place, and personal hygiene.</a:t>
            </a:r>
          </a:p>
          <a:p>
            <a:pPr eaLnBrk="1" hangingPunct="1">
              <a:spcBef>
                <a:spcPct val="0"/>
              </a:spcBef>
            </a:pPr>
            <a:endParaRPr lang="en-US" smtClean="0"/>
          </a:p>
          <a:p>
            <a:pPr eaLnBrk="1" hangingPunct="1">
              <a:spcBef>
                <a:spcPct val="0"/>
              </a:spcBef>
            </a:pPr>
            <a:r>
              <a:rPr lang="en-US" smtClean="0"/>
              <a:t>Risk communication as the event unfolds is essential to resilience. The population must be well informed of what is happening, what will happen, and what they can do to protect themselves and their families.</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0E2A99-E15B-4FDB-9966-8809561E9CDF}"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chemeClr val="accent6">
                    <a:lumMod val="50000"/>
                  </a:schemeClr>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marL="457200" indent="-457200">
              <a:lnSpc>
                <a:spcPct val="114000"/>
              </a:lnSpc>
              <a:spcBef>
                <a:spcPts val="1400"/>
              </a:spcBef>
              <a:buSzPct val="85000"/>
              <a:buFont typeface="Wingdings" pitchFamily="2" charset="2"/>
              <a:buChar char="§"/>
              <a:defRPr sz="2800">
                <a:latin typeface="+mn-lt"/>
              </a:defRPr>
            </a:lvl1pPr>
            <a:lvl2pPr marL="914400" indent="-457200">
              <a:lnSpc>
                <a:spcPct val="114000"/>
              </a:lnSpc>
              <a:spcBef>
                <a:spcPts val="1400"/>
              </a:spcBef>
              <a:buSzPct val="85000"/>
              <a:defRPr sz="2800">
                <a:latin typeface="+mn-lt"/>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73520F4-2E97-4E05-BF0E-F175B934F1CE}" type="datetimeFigureOut">
              <a:rPr lang="en-US"/>
              <a:pPr>
                <a:defRPr/>
              </a:pPr>
              <a:t>4/5/2017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D34777-F090-4BB4-879C-08421B185C8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BF950B5-C59D-456C-B074-EFD98066AFEC}" type="datetimeFigureOut">
              <a:rPr lang="en-US"/>
              <a:pPr>
                <a:defRPr/>
              </a:pPr>
              <a:t>4/5/2017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C563F4-87D3-40DB-B5E9-79176E0334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bwMode="auto">
          <a:xfrm>
            <a:off x="1" y="0"/>
            <a:ext cx="9143998" cy="6857998"/>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6" name="TextBox 5"/>
          <p:cNvSpPr txBox="1"/>
          <p:nvPr userDrawn="1"/>
        </p:nvSpPr>
        <p:spPr>
          <a:xfrm>
            <a:off x="-41996" y="6295152"/>
            <a:ext cx="4077477" cy="215444"/>
          </a:xfrm>
          <a:prstGeom prst="rect">
            <a:avLst/>
          </a:prstGeom>
          <a:noFill/>
        </p:spPr>
        <p:txBody>
          <a:bodyPr wrap="square" rtlCol="0">
            <a:spAutoFit/>
          </a:bodyPr>
          <a:lstStyle/>
          <a:p>
            <a:pPr algn="ctr"/>
            <a:r>
              <a:rPr lang="en-US" sz="800" dirty="0" smtClean="0"/>
              <a:t>© 2015 National Disaster</a:t>
            </a:r>
            <a:r>
              <a:rPr lang="en-US" sz="800" baseline="0" dirty="0" smtClean="0"/>
              <a:t> Life Support Foundation, Inc. All rights reserved.</a:t>
            </a:r>
            <a:endParaRPr lang="en-US" sz="800" dirty="0"/>
          </a:p>
        </p:txBody>
      </p:sp>
      <p:sp>
        <p:nvSpPr>
          <p:cNvPr id="7" name="TextBox 6"/>
          <p:cNvSpPr txBox="1"/>
          <p:nvPr userDrawn="1"/>
        </p:nvSpPr>
        <p:spPr>
          <a:xfrm>
            <a:off x="6022542" y="6220779"/>
            <a:ext cx="2647666" cy="461665"/>
          </a:xfrm>
          <a:prstGeom prst="rect">
            <a:avLst/>
          </a:prstGeom>
          <a:noFill/>
        </p:spPr>
        <p:txBody>
          <a:bodyPr wrap="square" rtlCol="0">
            <a:spAutoFit/>
          </a:bodyPr>
          <a:lstStyle/>
          <a:p>
            <a:pPr algn="ctr"/>
            <a:r>
              <a:rPr lang="en-US" sz="2400" b="1" dirty="0" smtClean="0">
                <a:solidFill>
                  <a:schemeClr val="bg1"/>
                </a:solidFill>
              </a:rPr>
              <a:t>BDLS® v.3.2</a:t>
            </a:r>
            <a:endParaRPr lang="en-US" sz="24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Lst>
  <p:txStyles>
    <p:titleStyle>
      <a:lvl1pPr algn="ctr" defTabSz="457200" rtl="0" eaLnBrk="0" fontAlgn="base" hangingPunct="0">
        <a:spcBef>
          <a:spcPct val="0"/>
        </a:spcBef>
        <a:spcAft>
          <a:spcPct val="0"/>
        </a:spcAft>
        <a:defRPr sz="3600" b="1" kern="1200">
          <a:solidFill>
            <a:srgbClr val="984807"/>
          </a:solidFill>
          <a:latin typeface="+mj-lt"/>
          <a:ea typeface="+mj-ea"/>
          <a:cs typeface="Helvetica"/>
        </a:defRPr>
      </a:lvl1pPr>
      <a:lvl2pPr algn="ctr" defTabSz="457200" rtl="0" eaLnBrk="0" fontAlgn="base" hangingPunct="0">
        <a:spcBef>
          <a:spcPct val="0"/>
        </a:spcBef>
        <a:spcAft>
          <a:spcPct val="0"/>
        </a:spcAft>
        <a:defRPr sz="3600" b="1">
          <a:solidFill>
            <a:srgbClr val="984807"/>
          </a:solidFill>
          <a:latin typeface="Calibri" pitchFamily="34" charset="0"/>
          <a:cs typeface="Helvetica" pitchFamily="34" charset="0"/>
        </a:defRPr>
      </a:lvl2pPr>
      <a:lvl3pPr algn="ctr" defTabSz="457200" rtl="0" eaLnBrk="0" fontAlgn="base" hangingPunct="0">
        <a:spcBef>
          <a:spcPct val="0"/>
        </a:spcBef>
        <a:spcAft>
          <a:spcPct val="0"/>
        </a:spcAft>
        <a:defRPr sz="3600" b="1">
          <a:solidFill>
            <a:srgbClr val="984807"/>
          </a:solidFill>
          <a:latin typeface="Calibri" pitchFamily="34" charset="0"/>
          <a:cs typeface="Helvetica" pitchFamily="34" charset="0"/>
        </a:defRPr>
      </a:lvl3pPr>
      <a:lvl4pPr algn="ctr" defTabSz="457200" rtl="0" eaLnBrk="0" fontAlgn="base" hangingPunct="0">
        <a:spcBef>
          <a:spcPct val="0"/>
        </a:spcBef>
        <a:spcAft>
          <a:spcPct val="0"/>
        </a:spcAft>
        <a:defRPr sz="3600" b="1">
          <a:solidFill>
            <a:srgbClr val="984807"/>
          </a:solidFill>
          <a:latin typeface="Calibri" pitchFamily="34" charset="0"/>
          <a:cs typeface="Helvetica" pitchFamily="34" charset="0"/>
        </a:defRPr>
      </a:lvl4pPr>
      <a:lvl5pPr algn="ctr" defTabSz="457200" rtl="0" eaLnBrk="0" fontAlgn="base" hangingPunct="0">
        <a:spcBef>
          <a:spcPct val="0"/>
        </a:spcBef>
        <a:spcAft>
          <a:spcPct val="0"/>
        </a:spcAft>
        <a:defRPr sz="3600" b="1">
          <a:solidFill>
            <a:srgbClr val="984807"/>
          </a:solidFill>
          <a:latin typeface="Calibri" pitchFamily="34" charset="0"/>
          <a:cs typeface="Helvetica" pitchFamily="34" charset="0"/>
        </a:defRPr>
      </a:lvl5pPr>
      <a:lvl6pPr marL="457200" algn="ctr" defTabSz="457200" rtl="0" fontAlgn="base">
        <a:spcBef>
          <a:spcPct val="0"/>
        </a:spcBef>
        <a:spcAft>
          <a:spcPct val="0"/>
        </a:spcAft>
        <a:defRPr sz="3600" b="1">
          <a:solidFill>
            <a:srgbClr val="984807"/>
          </a:solidFill>
          <a:latin typeface="Calibri" pitchFamily="34" charset="0"/>
          <a:cs typeface="Helvetica" pitchFamily="34" charset="0"/>
        </a:defRPr>
      </a:lvl6pPr>
      <a:lvl7pPr marL="914400" algn="ctr" defTabSz="457200" rtl="0" fontAlgn="base">
        <a:spcBef>
          <a:spcPct val="0"/>
        </a:spcBef>
        <a:spcAft>
          <a:spcPct val="0"/>
        </a:spcAft>
        <a:defRPr sz="3600" b="1">
          <a:solidFill>
            <a:srgbClr val="984807"/>
          </a:solidFill>
          <a:latin typeface="Calibri" pitchFamily="34" charset="0"/>
          <a:cs typeface="Helvetica" pitchFamily="34" charset="0"/>
        </a:defRPr>
      </a:lvl7pPr>
      <a:lvl8pPr marL="1371600" algn="ctr" defTabSz="457200" rtl="0" fontAlgn="base">
        <a:spcBef>
          <a:spcPct val="0"/>
        </a:spcBef>
        <a:spcAft>
          <a:spcPct val="0"/>
        </a:spcAft>
        <a:defRPr sz="3600" b="1">
          <a:solidFill>
            <a:srgbClr val="984807"/>
          </a:solidFill>
          <a:latin typeface="Calibri" pitchFamily="34" charset="0"/>
          <a:cs typeface="Helvetica" pitchFamily="34" charset="0"/>
        </a:defRPr>
      </a:lvl8pPr>
      <a:lvl9pPr marL="1828800" algn="ctr" defTabSz="457200" rtl="0" fontAlgn="base">
        <a:spcBef>
          <a:spcPct val="0"/>
        </a:spcBef>
        <a:spcAft>
          <a:spcPct val="0"/>
        </a:spcAft>
        <a:defRPr sz="3600" b="1">
          <a:solidFill>
            <a:srgbClr val="984807"/>
          </a:solidFill>
          <a:latin typeface="Calibri" pitchFamily="34" charset="0"/>
          <a:cs typeface="Helvetica" pitchFamily="34" charset="0"/>
        </a:defRPr>
      </a:lvl9pPr>
    </p:titleStyle>
    <p:bodyStyle>
      <a:lvl1pPr marL="457200" indent="-457200" algn="l" defTabSz="457200" rtl="0" eaLnBrk="0" fontAlgn="base" hangingPunct="0">
        <a:lnSpc>
          <a:spcPct val="114000"/>
        </a:lnSpc>
        <a:spcBef>
          <a:spcPts val="1400"/>
        </a:spcBef>
        <a:spcAft>
          <a:spcPct val="0"/>
        </a:spcAft>
        <a:buSzPct val="85000"/>
        <a:buFont typeface="Wingdings" pitchFamily="2" charset="2"/>
        <a:buChar char="§"/>
        <a:defRPr sz="2800" kern="1200">
          <a:solidFill>
            <a:schemeClr val="tx1"/>
          </a:solidFill>
          <a:latin typeface="+mn-lt"/>
          <a:ea typeface="+mn-ea"/>
          <a:cs typeface="Helvetica"/>
        </a:defRPr>
      </a:lvl1pPr>
      <a:lvl2pPr marL="914400" indent="-457200" algn="l" defTabSz="457200" rtl="0" eaLnBrk="0" fontAlgn="base" hangingPunct="0">
        <a:lnSpc>
          <a:spcPct val="114000"/>
        </a:lnSpc>
        <a:spcBef>
          <a:spcPts val="1400"/>
        </a:spcBef>
        <a:spcAft>
          <a:spcPct val="0"/>
        </a:spcAft>
        <a:buSzPct val="85000"/>
        <a:buFont typeface="Arial" charset="0"/>
        <a:buChar char="–"/>
        <a:defRPr sz="2800" kern="1200">
          <a:solidFill>
            <a:schemeClr val="tx1"/>
          </a:solidFill>
          <a:latin typeface="+mn-lt"/>
          <a:ea typeface="+mn-ea"/>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mn-ea"/>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mn-ea"/>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fontScale="90000"/>
          </a:bodyPr>
          <a:lstStyle/>
          <a:p>
            <a:pPr algn="l" eaLnBrk="1" hangingPunct="1">
              <a:defRPr/>
            </a:pPr>
            <a:r>
              <a:rPr lang="en-US" sz="27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400" dirty="0" smtClean="0">
                <a:solidFill>
                  <a:srgbClr val="984807"/>
                </a:solidFill>
                <a:cs typeface="Helvetica" pitchFamily="34" charset="0"/>
              </a:rPr>
              <a:t>E</a:t>
            </a:r>
            <a:r>
              <a:rPr lang="en-US" sz="4400" dirty="0" smtClean="0">
                <a:solidFill>
                  <a:srgbClr val="000000"/>
                </a:solidFill>
                <a:cs typeface="Helvetica" pitchFamily="34" charset="0"/>
              </a:rPr>
              <a:t>ducation and Training</a:t>
            </a:r>
            <a:endParaRPr lang="en-US" sz="4400" dirty="0" smtClean="0">
              <a:solidFill>
                <a:srgbClr val="984807"/>
              </a:solidFill>
              <a:cs typeface="Helvetica" pitchFamily="34" charset="0"/>
            </a:endParaRPr>
          </a:p>
        </p:txBody>
      </p:sp>
      <p:sp>
        <p:nvSpPr>
          <p:cNvPr id="23554" name="Content Placeholder 2"/>
          <p:cNvSpPr>
            <a:spLocks noGrp="1"/>
          </p:cNvSpPr>
          <p:nvPr>
            <p:ph idx="1"/>
          </p:nvPr>
        </p:nvSpPr>
        <p:spPr>
          <a:xfrm>
            <a:off x="457200" y="1600200"/>
            <a:ext cx="8229600" cy="3200400"/>
          </a:xfrm>
        </p:spPr>
        <p:txBody>
          <a:bodyPr/>
          <a:lstStyle/>
          <a:p>
            <a:pPr eaLnBrk="1" hangingPunct="1">
              <a:buFont typeface="Wingdings" pitchFamily="2" charset="2"/>
              <a:buNone/>
            </a:pPr>
            <a:endParaRPr lang="en-US" dirty="0" smtClean="0">
              <a:cs typeface="Helvetica" pitchFamily="34" charset="0"/>
            </a:endParaRPr>
          </a:p>
          <a:p>
            <a:pPr eaLnBrk="1" hangingPunct="1">
              <a:buFont typeface="Wingdings" pitchFamily="2" charset="2"/>
              <a:buNone/>
            </a:pPr>
            <a:r>
              <a:rPr lang="en-US" dirty="0" smtClean="0">
                <a:cs typeface="Helvetica" pitchFamily="34" charset="0"/>
              </a:rPr>
              <a:t>List the education and training responders and providers should have in anticipation of a biologic disaster, whether public health emergency or terrorism event.</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normAutofit/>
          </a:bodyPr>
          <a:lstStyle/>
          <a:p>
            <a:pPr algn="l" eaLnBrk="1" hangingPunct="1"/>
            <a:r>
              <a:rPr lang="en-US" sz="2400" dirty="0" smtClean="0">
                <a:solidFill>
                  <a:srgbClr val="000000"/>
                </a:solidFill>
                <a:cs typeface="Helvetica" pitchFamily="34" charset="0"/>
              </a:rPr>
              <a:t>The DISASTER Paradigm™ </a:t>
            </a:r>
            <a:br>
              <a:rPr lang="en-US" sz="2400" dirty="0" smtClean="0">
                <a:solidFill>
                  <a:srgbClr val="000000"/>
                </a:solidFill>
                <a:cs typeface="Helvetica" pitchFamily="34" charset="0"/>
              </a:rPr>
            </a:br>
            <a:r>
              <a:rPr lang="en-US" sz="4000" dirty="0" smtClean="0">
                <a:solidFill>
                  <a:srgbClr val="984807"/>
                </a:solidFill>
                <a:cs typeface="Helvetica" pitchFamily="34" charset="0"/>
              </a:rPr>
              <a:t>D</a:t>
            </a:r>
            <a:r>
              <a:rPr lang="en-US" sz="4000" dirty="0" smtClean="0">
                <a:solidFill>
                  <a:srgbClr val="000000"/>
                </a:solidFill>
                <a:cs typeface="Helvetica" pitchFamily="34" charset="0"/>
              </a:rPr>
              <a:t>etection</a:t>
            </a:r>
            <a:endParaRPr lang="en-US" sz="4000" dirty="0" smtClean="0">
              <a:solidFill>
                <a:srgbClr val="984807"/>
              </a:solidFill>
              <a:cs typeface="Helvetica" pitchFamily="34" charset="0"/>
            </a:endParaRPr>
          </a:p>
        </p:txBody>
      </p:sp>
      <p:sp>
        <p:nvSpPr>
          <p:cNvPr id="25602" name="Content Placeholder 2"/>
          <p:cNvSpPr>
            <a:spLocks noGrp="1"/>
          </p:cNvSpPr>
          <p:nvPr>
            <p:ph idx="1"/>
          </p:nvPr>
        </p:nvSpPr>
        <p:spPr/>
        <p:txBody>
          <a:bodyPr/>
          <a:lstStyle/>
          <a:p>
            <a:pPr eaLnBrk="1" hangingPunct="1"/>
            <a:r>
              <a:rPr lang="en-US" dirty="0" smtClean="0">
                <a:cs typeface="Helvetica" pitchFamily="34" charset="0"/>
              </a:rPr>
              <a:t>How will you figure out that a biologic event is occurring? </a:t>
            </a:r>
          </a:p>
          <a:p>
            <a:pPr lvl="1" eaLnBrk="1" hangingPunct="1"/>
            <a:r>
              <a:rPr lang="en-US" dirty="0" smtClean="0">
                <a:cs typeface="Helvetica" pitchFamily="34" charset="0"/>
              </a:rPr>
              <a:t>What will you do next?</a:t>
            </a:r>
          </a:p>
          <a:p>
            <a:pPr lvl="1" eaLnBrk="1" hangingPunct="1"/>
            <a:r>
              <a:rPr lang="en-US" dirty="0" smtClean="0">
                <a:cs typeface="Helvetica" pitchFamily="34" charset="0"/>
              </a:rPr>
              <a:t>Who do you call? </a:t>
            </a:r>
          </a:p>
          <a:p>
            <a:pPr eaLnBrk="1" hangingPunct="1"/>
            <a:r>
              <a:rPr lang="en-US" dirty="0" smtClean="0">
                <a:cs typeface="Helvetica" pitchFamily="34" charset="0"/>
              </a:rPr>
              <a:t>What surveillance mechanisms need to be in place to detect and confirm an infectious disease outbreak?</a:t>
            </a:r>
          </a:p>
          <a:p>
            <a:pPr lvl="1" eaLnBrk="1" hangingPunct="1"/>
            <a:endParaRPr lang="en-US" dirty="0" smtClean="0">
              <a:cs typeface="Helvetic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I</a:t>
            </a:r>
            <a:r>
              <a:rPr lang="en-US" sz="4000" dirty="0" smtClean="0">
                <a:solidFill>
                  <a:srgbClr val="000000"/>
                </a:solidFill>
                <a:cs typeface="Helvetica" pitchFamily="34" charset="0"/>
              </a:rPr>
              <a:t>ncident Management</a:t>
            </a:r>
            <a:endParaRPr lang="en-US" sz="4000" dirty="0" smtClean="0">
              <a:solidFill>
                <a:srgbClr val="984807"/>
              </a:solidFill>
              <a:cs typeface="Helvetica" pitchFamily="34" charset="0"/>
            </a:endParaRPr>
          </a:p>
        </p:txBody>
      </p:sp>
      <p:sp>
        <p:nvSpPr>
          <p:cNvPr id="27650" name="Content Placeholder 2"/>
          <p:cNvSpPr>
            <a:spLocks noGrp="1"/>
          </p:cNvSpPr>
          <p:nvPr>
            <p:ph idx="1"/>
          </p:nvPr>
        </p:nvSpPr>
        <p:spPr>
          <a:xfrm>
            <a:off x="304800" y="1600200"/>
            <a:ext cx="4953000" cy="4525963"/>
          </a:xfrm>
        </p:spPr>
        <p:txBody>
          <a:bodyPr/>
          <a:lstStyle/>
          <a:p>
            <a:pPr eaLnBrk="1" hangingPunct="1"/>
            <a:r>
              <a:rPr lang="en-US" smtClean="0">
                <a:cs typeface="Helvetica" pitchFamily="34" charset="0"/>
              </a:rPr>
              <a:t>Who is the incident commander?</a:t>
            </a:r>
          </a:p>
          <a:p>
            <a:pPr eaLnBrk="1" hangingPunct="1"/>
            <a:r>
              <a:rPr lang="en-US" smtClean="0">
                <a:cs typeface="Helvetica" pitchFamily="34" charset="0"/>
              </a:rPr>
              <a:t>Who is in charge of getting </a:t>
            </a:r>
            <a:r>
              <a:rPr lang="en-US" b="1" smtClean="0">
                <a:cs typeface="Helvetica" pitchFamily="34" charset="0"/>
              </a:rPr>
              <a:t>key information </a:t>
            </a:r>
            <a:r>
              <a:rPr lang="en-US" smtClean="0">
                <a:cs typeface="Helvetica" pitchFamily="34" charset="0"/>
              </a:rPr>
              <a:t>out to the public, and feedback to hospitals and responders? </a:t>
            </a:r>
          </a:p>
        </p:txBody>
      </p:sp>
      <p:pic>
        <p:nvPicPr>
          <p:cNvPr id="24581"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762000"/>
            <a:ext cx="2832100" cy="4114800"/>
          </a:xfrm>
          <a:prstGeom prst="rect">
            <a:avLst/>
          </a:prstGeom>
          <a:ln>
            <a:noFill/>
          </a:ln>
          <a:effectLst>
            <a:outerShdw blurRad="292100" dist="139700" dir="2700000" algn="tl" rotWithShape="0">
              <a:srgbClr val="333333">
                <a:alpha val="65000"/>
              </a:srgbClr>
            </a:outerShdw>
          </a:effectLst>
        </p:spPr>
      </p:pic>
      <p:sp>
        <p:nvSpPr>
          <p:cNvPr id="27652" name="TextBox 4"/>
          <p:cNvSpPr txBox="1">
            <a:spLocks noChangeArrowheads="1"/>
          </p:cNvSpPr>
          <p:nvPr/>
        </p:nvSpPr>
        <p:spPr bwMode="auto">
          <a:xfrm flipH="1">
            <a:off x="6629400" y="5029200"/>
            <a:ext cx="1935163" cy="261938"/>
          </a:xfrm>
          <a:prstGeom prst="rect">
            <a:avLst/>
          </a:prstGeom>
          <a:noFill/>
          <a:ln w="9525">
            <a:noFill/>
            <a:miter lim="800000"/>
            <a:headEnd/>
            <a:tailEnd/>
          </a:ln>
        </p:spPr>
        <p:txBody>
          <a:bodyPr>
            <a:spAutoFit/>
          </a:bodyPr>
          <a:lstStyle/>
          <a:p>
            <a:r>
              <a:rPr lang="en-US" sz="1100" b="1">
                <a:latin typeface="Calibri" pitchFamily="34" charset="0"/>
              </a:rPr>
              <a:t>Patsy Lynch/FEMA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C:\Documents and Settings\jsempek\Local Settings\Temporary Internet Files\Content.IE5\NWIRFZFD\MP900439309[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0" y="1143000"/>
            <a:ext cx="3429000" cy="2286355"/>
          </a:xfrm>
          <a:prstGeom prst="rect">
            <a:avLst/>
          </a:prstGeom>
          <a:noFill/>
          <a:ln w="9525">
            <a:noFill/>
            <a:miter lim="800000"/>
            <a:headEnd/>
            <a:tailEnd/>
          </a:ln>
        </p:spPr>
      </p:pic>
      <p:sp>
        <p:nvSpPr>
          <p:cNvPr id="29698"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S</a:t>
            </a:r>
            <a:r>
              <a:rPr lang="en-US" sz="4000" dirty="0" smtClean="0">
                <a:solidFill>
                  <a:srgbClr val="000000"/>
                </a:solidFill>
                <a:cs typeface="Helvetica" pitchFamily="34" charset="0"/>
              </a:rPr>
              <a:t>afety and Security</a:t>
            </a:r>
            <a:endParaRPr lang="en-US" sz="4000" dirty="0" smtClean="0">
              <a:solidFill>
                <a:srgbClr val="984807"/>
              </a:solidFill>
              <a:cs typeface="Helvetica" pitchFamily="34" charset="0"/>
            </a:endParaRPr>
          </a:p>
        </p:txBody>
      </p:sp>
      <p:sp>
        <p:nvSpPr>
          <p:cNvPr id="29699" name="Content Placeholder 2"/>
          <p:cNvSpPr>
            <a:spLocks noGrp="1"/>
          </p:cNvSpPr>
          <p:nvPr>
            <p:ph idx="1"/>
          </p:nvPr>
        </p:nvSpPr>
        <p:spPr>
          <a:xfrm>
            <a:off x="457200" y="1600200"/>
            <a:ext cx="5486400" cy="4525963"/>
          </a:xfrm>
        </p:spPr>
        <p:txBody>
          <a:bodyPr/>
          <a:lstStyle/>
          <a:p>
            <a:pPr eaLnBrk="1" hangingPunct="1"/>
            <a:r>
              <a:rPr lang="en-US" smtClean="0">
                <a:cs typeface="Helvetica" pitchFamily="34" charset="0"/>
              </a:rPr>
              <a:t>How do you </a:t>
            </a:r>
            <a:r>
              <a:rPr lang="en-US" b="1" smtClean="0">
                <a:cs typeface="Helvetica" pitchFamily="34" charset="0"/>
              </a:rPr>
              <a:t>stop the spread </a:t>
            </a:r>
            <a:r>
              <a:rPr lang="en-US" smtClean="0">
                <a:cs typeface="Helvetica" pitchFamily="34" charset="0"/>
              </a:rPr>
              <a:t>of the disease? </a:t>
            </a:r>
          </a:p>
          <a:p>
            <a:pPr eaLnBrk="1" hangingPunct="1"/>
            <a:r>
              <a:rPr lang="en-US" smtClean="0">
                <a:cs typeface="Helvetica" pitchFamily="34" charset="0"/>
              </a:rPr>
              <a:t>How will providers and responders protect themselves?</a:t>
            </a:r>
          </a:p>
          <a:p>
            <a:pPr eaLnBrk="1" hangingPunct="1"/>
            <a:r>
              <a:rPr lang="en-US" smtClean="0">
                <a:cs typeface="Helvetica" pitchFamily="34" charset="0"/>
              </a:rPr>
              <a:t>Will health care providers show up?</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A</a:t>
            </a:r>
            <a:r>
              <a:rPr lang="en-US" sz="4000" dirty="0" smtClean="0">
                <a:solidFill>
                  <a:srgbClr val="000000"/>
                </a:solidFill>
                <a:cs typeface="Helvetica" pitchFamily="34" charset="0"/>
              </a:rPr>
              <a:t>ssess Hazards</a:t>
            </a:r>
            <a:endParaRPr lang="en-US" sz="4000" dirty="0" smtClean="0">
              <a:solidFill>
                <a:srgbClr val="984807"/>
              </a:solidFill>
              <a:cs typeface="Helvetica" pitchFamily="34" charset="0"/>
            </a:endParaRPr>
          </a:p>
        </p:txBody>
      </p:sp>
      <p:sp>
        <p:nvSpPr>
          <p:cNvPr id="4" name="Content Placeholder 3"/>
          <p:cNvSpPr>
            <a:spLocks noGrp="1"/>
          </p:cNvSpPr>
          <p:nvPr>
            <p:ph idx="1"/>
          </p:nvPr>
        </p:nvSpPr>
        <p:spPr>
          <a:xfrm>
            <a:off x="457200" y="1600200"/>
            <a:ext cx="7010400" cy="4525963"/>
          </a:xfrm>
        </p:spPr>
        <p:txBody>
          <a:bodyPr rtlCol="0">
            <a:normAutofit lnSpcReduction="10000"/>
          </a:bodyPr>
          <a:lstStyle/>
          <a:p>
            <a:pPr eaLnBrk="1" fontAlgn="auto" hangingPunct="1">
              <a:spcAft>
                <a:spcPts val="0"/>
              </a:spcAft>
              <a:defRPr/>
            </a:pPr>
            <a:r>
              <a:rPr lang="en-US" dirty="0" smtClean="0"/>
              <a:t>What is the disease?</a:t>
            </a:r>
          </a:p>
          <a:p>
            <a:pPr lvl="1" eaLnBrk="1" fontAlgn="auto" hangingPunct="1">
              <a:spcBef>
                <a:spcPts val="1000"/>
              </a:spcBef>
              <a:spcAft>
                <a:spcPts val="0"/>
              </a:spcAft>
              <a:buFont typeface="Arial"/>
              <a:buChar char="–"/>
              <a:defRPr/>
            </a:pPr>
            <a:r>
              <a:rPr lang="en-US" dirty="0" smtClean="0"/>
              <a:t>How contagious is it?</a:t>
            </a:r>
          </a:p>
          <a:p>
            <a:pPr lvl="1" eaLnBrk="1" fontAlgn="auto" hangingPunct="1">
              <a:spcBef>
                <a:spcPts val="1000"/>
              </a:spcBef>
              <a:spcAft>
                <a:spcPts val="0"/>
              </a:spcAft>
              <a:buFont typeface="Arial"/>
              <a:buChar char="–"/>
              <a:defRPr/>
            </a:pPr>
            <a:r>
              <a:rPr lang="en-US" dirty="0" smtClean="0"/>
              <a:t>How many people are affected?</a:t>
            </a:r>
          </a:p>
          <a:p>
            <a:pPr lvl="1" eaLnBrk="1" fontAlgn="auto" hangingPunct="1">
              <a:spcBef>
                <a:spcPts val="1000"/>
              </a:spcBef>
              <a:spcAft>
                <a:spcPts val="0"/>
              </a:spcAft>
              <a:buFont typeface="Arial"/>
              <a:buChar char="–"/>
              <a:defRPr/>
            </a:pPr>
            <a:r>
              <a:rPr lang="en-US" dirty="0" smtClean="0"/>
              <a:t>Mortality and morbidity?</a:t>
            </a:r>
          </a:p>
          <a:p>
            <a:pPr lvl="1" eaLnBrk="1" fontAlgn="auto" hangingPunct="1">
              <a:spcBef>
                <a:spcPts val="1000"/>
              </a:spcBef>
              <a:spcAft>
                <a:spcPts val="0"/>
              </a:spcAft>
              <a:buFont typeface="Arial"/>
              <a:buChar char="–"/>
              <a:defRPr/>
            </a:pPr>
            <a:r>
              <a:rPr lang="en-US" dirty="0" smtClean="0"/>
              <a:t>Methods of spread?</a:t>
            </a:r>
          </a:p>
          <a:p>
            <a:pPr eaLnBrk="1" fontAlgn="auto" hangingPunct="1">
              <a:spcAft>
                <a:spcPts val="0"/>
              </a:spcAft>
              <a:defRPr/>
            </a:pPr>
            <a:r>
              <a:rPr lang="en-US" dirty="0" smtClean="0"/>
              <a:t>Any populations particularly vulnerable?</a:t>
            </a:r>
          </a:p>
          <a:p>
            <a:pPr eaLnBrk="1" fontAlgn="auto" hangingPunct="1">
              <a:spcAft>
                <a:spcPts val="0"/>
              </a:spcAft>
              <a:defRPr/>
            </a:pPr>
            <a:r>
              <a:rPr lang="en-US" dirty="0" smtClean="0"/>
              <a:t>How effective are control methods, prophylaxis, treatment?</a:t>
            </a:r>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324600" y="1600200"/>
            <a:ext cx="2514600" cy="18859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924800" y="3581400"/>
            <a:ext cx="9144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CDC</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l" eaLnBrk="1" fontAlgn="auto" hangingPunct="1">
              <a:spcAft>
                <a:spcPts val="0"/>
              </a:spcAft>
              <a:defRPr/>
            </a:pPr>
            <a:r>
              <a:rPr lang="en-US" sz="2700" dirty="0">
                <a:solidFill>
                  <a:prstClr val="black"/>
                </a:solidFill>
              </a:rPr>
              <a:t>The DISASTER </a:t>
            </a:r>
            <a:r>
              <a:rPr lang="en-US" sz="2700" dirty="0" smtClean="0">
                <a:solidFill>
                  <a:prstClr val="black"/>
                </a:solidFill>
              </a:rPr>
              <a:t>Paradigm</a:t>
            </a:r>
            <a:r>
              <a:rPr lang="en-US" sz="2700" dirty="0" smtClean="0">
                <a:solidFill>
                  <a:srgbClr val="000000"/>
                </a:solidFill>
                <a:cs typeface="Helvetica" pitchFamily="34" charset="0"/>
              </a:rPr>
              <a:t>™ </a:t>
            </a:r>
            <a:r>
              <a:rPr lang="en-US" sz="3100" dirty="0">
                <a:solidFill>
                  <a:prstClr val="black"/>
                </a:solidFill>
              </a:rPr>
              <a:t/>
            </a:r>
            <a:br>
              <a:rPr lang="en-US" sz="3100" dirty="0">
                <a:solidFill>
                  <a:prstClr val="black"/>
                </a:solidFill>
              </a:rPr>
            </a:br>
            <a:r>
              <a:rPr lang="en-US" sz="4400" dirty="0" smtClean="0">
                <a:solidFill>
                  <a:srgbClr val="F79646">
                    <a:lumMod val="50000"/>
                  </a:srgbClr>
                </a:solidFill>
              </a:rPr>
              <a:t>S</a:t>
            </a:r>
            <a:r>
              <a:rPr lang="en-US" sz="4400" dirty="0" smtClean="0">
                <a:solidFill>
                  <a:prstClr val="black"/>
                </a:solidFill>
              </a:rPr>
              <a:t>upport</a:t>
            </a:r>
            <a:endParaRPr lang="en-US" sz="4400" dirty="0">
              <a:solidFill>
                <a:schemeClr val="accent6">
                  <a:lumMod val="50000"/>
                </a:schemeClr>
              </a:solidFill>
            </a:endParaRPr>
          </a:p>
        </p:txBody>
      </p:sp>
      <p:sp>
        <p:nvSpPr>
          <p:cNvPr id="33794" name="Content Placeholder 2"/>
          <p:cNvSpPr>
            <a:spLocks noGrp="1"/>
          </p:cNvSpPr>
          <p:nvPr>
            <p:ph sz="half" idx="1"/>
          </p:nvPr>
        </p:nvSpPr>
        <p:spPr>
          <a:xfrm>
            <a:off x="457200" y="1600200"/>
            <a:ext cx="8229600" cy="4525963"/>
          </a:xfrm>
        </p:spPr>
        <p:txBody>
          <a:bodyPr/>
          <a:lstStyle/>
          <a:p>
            <a:pPr eaLnBrk="1" hangingPunct="1"/>
            <a:r>
              <a:rPr lang="en-US" dirty="0" smtClean="0">
                <a:cs typeface="Helvetica" pitchFamily="34" charset="0"/>
              </a:rPr>
              <a:t>How will you handle the influx of patients?</a:t>
            </a:r>
          </a:p>
          <a:p>
            <a:pPr lvl="1" eaLnBrk="1" hangingPunct="1"/>
            <a:r>
              <a:rPr lang="en-US" sz="2800" dirty="0" smtClean="0">
                <a:cs typeface="Helvetica" pitchFamily="34" charset="0"/>
              </a:rPr>
              <a:t>Where will they go?</a:t>
            </a:r>
          </a:p>
          <a:p>
            <a:pPr lvl="1" eaLnBrk="1" hangingPunct="1"/>
            <a:r>
              <a:rPr lang="en-US" sz="2800" dirty="0" smtClean="0">
                <a:cs typeface="Helvetica" pitchFamily="34" charset="0"/>
              </a:rPr>
              <a:t>How will you care for                                                                                                 them?</a:t>
            </a:r>
          </a:p>
          <a:p>
            <a:pPr eaLnBrk="1" hangingPunct="1"/>
            <a:r>
              <a:rPr lang="en-US" dirty="0" smtClean="0">
                <a:cs typeface="Helvetica" pitchFamily="34" charset="0"/>
              </a:rPr>
              <a:t>Where will you get                                                                           equipment, supplies,                                                             manpower?</a:t>
            </a:r>
          </a:p>
        </p:txBody>
      </p:sp>
      <p:pic>
        <p:nvPicPr>
          <p:cNvPr id="5123" name="Picture 3"/>
          <p:cNvPicPr>
            <a:picLocks noGrp="1" noChangeAspect="1" noChangeArrowheads="1"/>
          </p:cNvPicPr>
          <p:nvPr>
            <p:ph sz="half" idx="2"/>
          </p:nvPr>
        </p:nvPicPr>
        <p:blipFill>
          <a:blip r:embed="rId3"/>
          <a:stretch>
            <a:fillRect/>
          </a:stretch>
        </p:blipFill>
        <p:spPr>
          <a:xfrm>
            <a:off x="4876800" y="2362200"/>
            <a:ext cx="4038600" cy="2683410"/>
          </a:xfrm>
          <a:effectLst>
            <a:outerShdw blurRad="292100" dist="139700" dir="2700000" algn="tl" rotWithShape="0">
              <a:srgbClr val="333333">
                <a:alpha val="65000"/>
              </a:srgbClr>
            </a:outerShdw>
          </a:effectLst>
        </p:spPr>
      </p:pic>
      <p:sp>
        <p:nvSpPr>
          <p:cNvPr id="5" name="TextBox 4"/>
          <p:cNvSpPr txBox="1"/>
          <p:nvPr/>
        </p:nvSpPr>
        <p:spPr>
          <a:xfrm>
            <a:off x="7772400" y="5105400"/>
            <a:ext cx="1905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Patsy Lynch/FEMA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T</a:t>
            </a:r>
            <a:r>
              <a:rPr lang="en-US" sz="4000" dirty="0" smtClean="0">
                <a:solidFill>
                  <a:srgbClr val="000000"/>
                </a:solidFill>
                <a:cs typeface="Helvetica" pitchFamily="34" charset="0"/>
              </a:rPr>
              <a:t>riage and </a:t>
            </a:r>
            <a:r>
              <a:rPr lang="en-US" sz="4000" dirty="0" smtClean="0">
                <a:solidFill>
                  <a:srgbClr val="984807"/>
                </a:solidFill>
                <a:cs typeface="Helvetica" pitchFamily="34" charset="0"/>
              </a:rPr>
              <a:t>T</a:t>
            </a:r>
            <a:r>
              <a:rPr lang="en-US" sz="4000" dirty="0" smtClean="0">
                <a:solidFill>
                  <a:srgbClr val="000000"/>
                </a:solidFill>
                <a:cs typeface="Helvetica" pitchFamily="34" charset="0"/>
              </a:rPr>
              <a:t>reatment</a:t>
            </a:r>
            <a:endParaRPr lang="en-US" sz="2800" dirty="0" smtClean="0">
              <a:solidFill>
                <a:srgbClr val="984807"/>
              </a:solidFill>
              <a:cs typeface="Helvetica" pitchFamily="34" charset="0"/>
            </a:endParaRPr>
          </a:p>
        </p:txBody>
      </p:sp>
      <p:sp>
        <p:nvSpPr>
          <p:cNvPr id="35842" name="Content Placeholder 2"/>
          <p:cNvSpPr>
            <a:spLocks noGrp="1"/>
          </p:cNvSpPr>
          <p:nvPr>
            <p:ph idx="1"/>
          </p:nvPr>
        </p:nvSpPr>
        <p:spPr>
          <a:xfrm>
            <a:off x="457200" y="1600200"/>
            <a:ext cx="8305800" cy="4525963"/>
          </a:xfrm>
        </p:spPr>
        <p:txBody>
          <a:bodyPr/>
          <a:lstStyle/>
          <a:p>
            <a:pPr eaLnBrk="1" hangingPunct="1">
              <a:spcBef>
                <a:spcPts val="1200"/>
              </a:spcBef>
            </a:pPr>
            <a:r>
              <a:rPr lang="en-US" smtClean="0">
                <a:cs typeface="Helvetica" pitchFamily="34" charset="0"/>
              </a:rPr>
              <a:t>What is the goal of triage in this case?</a:t>
            </a:r>
          </a:p>
          <a:p>
            <a:pPr eaLnBrk="1" hangingPunct="1">
              <a:spcBef>
                <a:spcPts val="1200"/>
              </a:spcBef>
            </a:pPr>
            <a:r>
              <a:rPr lang="en-US" smtClean="0">
                <a:cs typeface="Helvetica" pitchFamily="34" charset="0"/>
              </a:rPr>
              <a:t>How do you allocate scarce lifesaving equipment and medications?</a:t>
            </a:r>
          </a:p>
          <a:p>
            <a:pPr lvl="1" eaLnBrk="1" hangingPunct="1">
              <a:spcBef>
                <a:spcPts val="1200"/>
              </a:spcBef>
            </a:pPr>
            <a:r>
              <a:rPr lang="en-US" smtClean="0">
                <a:cs typeface="Helvetica" pitchFamily="34" charset="0"/>
              </a:rPr>
              <a:t>Who gets ventilators, and for how long?</a:t>
            </a:r>
          </a:p>
          <a:p>
            <a:pPr lvl="1" eaLnBrk="1" hangingPunct="1">
              <a:spcBef>
                <a:spcPts val="1200"/>
              </a:spcBef>
            </a:pPr>
            <a:r>
              <a:rPr lang="en-US" smtClean="0">
                <a:cs typeface="Helvetica" pitchFamily="34" charset="0"/>
              </a:rPr>
              <a:t>Vaccines, antivirals, antibiotics?</a:t>
            </a:r>
          </a:p>
          <a:p>
            <a:pPr lvl="1" eaLnBrk="1" hangingPunct="1">
              <a:spcBef>
                <a:spcPts val="1200"/>
              </a:spcBef>
            </a:pPr>
            <a:r>
              <a:rPr lang="en-US" smtClean="0">
                <a:cs typeface="Helvetica" pitchFamily="34" charset="0"/>
              </a:rPr>
              <a:t>What happens when you run low on N95s?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T</a:t>
            </a:r>
            <a:r>
              <a:rPr lang="en-US" sz="4000" dirty="0" smtClean="0">
                <a:solidFill>
                  <a:srgbClr val="000000"/>
                </a:solidFill>
                <a:cs typeface="Helvetica" pitchFamily="34" charset="0"/>
              </a:rPr>
              <a:t>riage and </a:t>
            </a:r>
            <a:r>
              <a:rPr lang="en-US" sz="4000" dirty="0" smtClean="0">
                <a:solidFill>
                  <a:srgbClr val="984807"/>
                </a:solidFill>
                <a:cs typeface="Helvetica" pitchFamily="34" charset="0"/>
              </a:rPr>
              <a:t>T</a:t>
            </a:r>
            <a:r>
              <a:rPr lang="en-US" sz="4000" dirty="0" smtClean="0">
                <a:solidFill>
                  <a:srgbClr val="000000"/>
                </a:solidFill>
                <a:cs typeface="Helvetica" pitchFamily="34" charset="0"/>
              </a:rPr>
              <a:t>reatment</a:t>
            </a:r>
            <a:endParaRPr lang="en-US" sz="2800" dirty="0" smtClean="0">
              <a:solidFill>
                <a:srgbClr val="984807"/>
              </a:solidFill>
              <a:cs typeface="Helvetica" pitchFamily="34" charset="0"/>
            </a:endParaRPr>
          </a:p>
        </p:txBody>
      </p:sp>
      <p:sp>
        <p:nvSpPr>
          <p:cNvPr id="37890" name="Content Placeholder 2"/>
          <p:cNvSpPr>
            <a:spLocks noGrp="1"/>
          </p:cNvSpPr>
          <p:nvPr>
            <p:ph idx="1"/>
          </p:nvPr>
        </p:nvSpPr>
        <p:spPr>
          <a:xfrm>
            <a:off x="457200" y="1600200"/>
            <a:ext cx="5410200" cy="4525963"/>
          </a:xfrm>
        </p:spPr>
        <p:txBody>
          <a:bodyPr/>
          <a:lstStyle/>
          <a:p>
            <a:pPr eaLnBrk="1" hangingPunct="1"/>
            <a:r>
              <a:rPr lang="en-US" smtClean="0">
                <a:cs typeface="Helvetica" pitchFamily="34" charset="0"/>
              </a:rPr>
              <a:t>How will you ensure compliance with vaccine and medication regimens?</a:t>
            </a:r>
          </a:p>
          <a:p>
            <a:pPr eaLnBrk="1" hangingPunct="1"/>
            <a:r>
              <a:rPr lang="en-US" smtClean="0">
                <a:cs typeface="Helvetica" pitchFamily="34" charset="0"/>
              </a:rPr>
              <a:t>How do you accomplish mass vaccination and/or prophylaxis? </a:t>
            </a:r>
          </a:p>
          <a:p>
            <a:pPr eaLnBrk="1" hangingPunct="1"/>
            <a:r>
              <a:rPr lang="en-US" smtClean="0">
                <a:cs typeface="Helvetica" pitchFamily="34" charset="0"/>
              </a:rPr>
              <a:t>Do you treat the ill, responders, vulnerable populations?</a:t>
            </a:r>
          </a:p>
        </p:txBody>
      </p:sp>
      <p:pic>
        <p:nvPicPr>
          <p:cNvPr id="81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19800" y="1828800"/>
            <a:ext cx="2667000" cy="324643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7467600" y="5181600"/>
            <a:ext cx="19812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Mark Wolfe/FEMA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The DISASTER Paradigm™ </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sz="4000" dirty="0" smtClean="0">
                <a:solidFill>
                  <a:srgbClr val="984807"/>
                </a:solidFill>
                <a:cs typeface="Helvetica" pitchFamily="34" charset="0"/>
              </a:rPr>
              <a:t>E</a:t>
            </a:r>
            <a:r>
              <a:rPr lang="en-US" sz="4000" dirty="0" smtClean="0">
                <a:solidFill>
                  <a:srgbClr val="000000"/>
                </a:solidFill>
                <a:cs typeface="Helvetica" pitchFamily="34" charset="0"/>
              </a:rPr>
              <a:t>vacuation</a:t>
            </a:r>
            <a:endParaRPr lang="en-US" sz="2800" dirty="0" smtClean="0">
              <a:solidFill>
                <a:srgbClr val="984807"/>
              </a:solidFill>
              <a:cs typeface="Helvetica" pitchFamily="34" charset="0"/>
            </a:endParaRPr>
          </a:p>
        </p:txBody>
      </p:sp>
      <p:sp>
        <p:nvSpPr>
          <p:cNvPr id="39938" name="Content Placeholder 2"/>
          <p:cNvSpPr>
            <a:spLocks noGrp="1"/>
          </p:cNvSpPr>
          <p:nvPr>
            <p:ph idx="1"/>
          </p:nvPr>
        </p:nvSpPr>
        <p:spPr/>
        <p:txBody>
          <a:bodyPr/>
          <a:lstStyle/>
          <a:p>
            <a:pPr eaLnBrk="1" hangingPunct="1"/>
            <a:r>
              <a:rPr lang="en-US" smtClean="0">
                <a:cs typeface="Helvetica" pitchFamily="34" charset="0"/>
              </a:rPr>
              <a:t>Do you need to evacuate?</a:t>
            </a:r>
          </a:p>
          <a:p>
            <a:pPr lvl="1" eaLnBrk="1" hangingPunct="1"/>
            <a:r>
              <a:rPr lang="en-US" smtClean="0">
                <a:cs typeface="Helvetica" pitchFamily="34" charset="0"/>
              </a:rPr>
              <a:t>Partial, total?</a:t>
            </a:r>
          </a:p>
          <a:p>
            <a:pPr lvl="1" eaLnBrk="1" hangingPunct="1"/>
            <a:r>
              <a:rPr lang="en-US" smtClean="0">
                <a:cs typeface="Helvetica" pitchFamily="34" charset="0"/>
              </a:rPr>
              <a:t>Who? To where? How?</a:t>
            </a:r>
          </a:p>
          <a:p>
            <a:pPr eaLnBrk="1" hangingPunct="1"/>
            <a:r>
              <a:rPr lang="en-US" smtClean="0">
                <a:cs typeface="Helvetica" pitchFamily="34" charset="0"/>
              </a:rPr>
              <a:t>Should you ban travel?</a:t>
            </a:r>
          </a:p>
          <a:p>
            <a:pPr eaLnBrk="1" hangingPunct="1"/>
            <a:r>
              <a:rPr lang="en-US" smtClean="0">
                <a:cs typeface="Helvetica" pitchFamily="34" charset="0"/>
              </a:rPr>
              <a:t>How do you prevent self-evacuation?</a:t>
            </a:r>
          </a:p>
          <a:p>
            <a:pPr lvl="1" eaLnBrk="1" hangingPunct="1"/>
            <a:r>
              <a:rPr lang="en-US" smtClean="0">
                <a:cs typeface="Helvetica" pitchFamily="34" charset="0"/>
              </a:rPr>
              <a:t>Are they infected?</a:t>
            </a:r>
          </a:p>
        </p:txBody>
      </p:sp>
      <p:pic>
        <p:nvPicPr>
          <p:cNvPr id="7" name="Picture 6" descr="8A - Slide 18.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3000" y="381000"/>
            <a:ext cx="3962400" cy="2635250"/>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696200" y="3124200"/>
            <a:ext cx="2286000" cy="261938"/>
          </a:xfrm>
          <a:prstGeom prst="rect">
            <a:avLst/>
          </a:prstGeom>
          <a:noFill/>
        </p:spPr>
        <p:txBody>
          <a:bodyPr>
            <a:spAutoFit/>
          </a:bodyPr>
          <a:lstStyle/>
          <a:p>
            <a:pPr fontAlgn="auto">
              <a:spcBef>
                <a:spcPts val="0"/>
              </a:spcBef>
              <a:spcAft>
                <a:spcPts val="0"/>
              </a:spcAft>
              <a:defRPr/>
            </a:pPr>
            <a:r>
              <a:rPr lang="en-US" sz="1100" b="1" dirty="0">
                <a:latin typeface="+mn-lt"/>
                <a:cs typeface="+mn-cs"/>
              </a:rPr>
              <a:t>Mark Wolfe/FEMA</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pPr algn="l" eaLnBrk="1" hangingPunct="1">
              <a:defRPr/>
            </a:pPr>
            <a:r>
              <a:rPr lang="en-US" sz="2700" dirty="0" smtClean="0">
                <a:solidFill>
                  <a:srgbClr val="000000"/>
                </a:solidFill>
                <a:cs typeface="Helvetica" pitchFamily="34" charset="0"/>
              </a:rPr>
              <a:t>The 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800" dirty="0" smtClean="0">
                <a:solidFill>
                  <a:srgbClr val="984807"/>
                </a:solidFill>
                <a:cs typeface="Helvetica" pitchFamily="34" charset="0"/>
              </a:rPr>
              <a:t>R</a:t>
            </a:r>
            <a:r>
              <a:rPr lang="en-US" sz="4000" dirty="0" smtClean="0">
                <a:solidFill>
                  <a:srgbClr val="000000"/>
                </a:solidFill>
                <a:cs typeface="Helvetica" pitchFamily="34" charset="0"/>
              </a:rPr>
              <a:t>ecovery</a:t>
            </a:r>
            <a:endParaRPr lang="en-US" sz="2800" dirty="0" smtClean="0">
              <a:solidFill>
                <a:srgbClr val="984807"/>
              </a:solidFill>
              <a:cs typeface="Helvetica" pitchFamily="34" charset="0"/>
            </a:endParaRPr>
          </a:p>
        </p:txBody>
      </p:sp>
      <p:sp>
        <p:nvSpPr>
          <p:cNvPr id="41986" name="Content Placeholder 2"/>
          <p:cNvSpPr>
            <a:spLocks noGrp="1"/>
          </p:cNvSpPr>
          <p:nvPr>
            <p:ph idx="1"/>
          </p:nvPr>
        </p:nvSpPr>
        <p:spPr/>
        <p:txBody>
          <a:bodyPr/>
          <a:lstStyle/>
          <a:p>
            <a:pPr eaLnBrk="1" hangingPunct="1"/>
            <a:r>
              <a:rPr lang="en-US" dirty="0" smtClean="0">
                <a:cs typeface="Helvetica" pitchFamily="34" charset="0"/>
              </a:rPr>
              <a:t>When does recovery begin?</a:t>
            </a:r>
          </a:p>
          <a:p>
            <a:pPr eaLnBrk="1" hangingPunct="1"/>
            <a:r>
              <a:rPr lang="en-US" dirty="0" smtClean="0">
                <a:cs typeface="Helvetica" pitchFamily="34" charset="0"/>
              </a:rPr>
              <a:t>How can you help heal the mental and physical scars of a biologic disaster?</a:t>
            </a:r>
          </a:p>
          <a:p>
            <a:pPr eaLnBrk="1" hangingPunct="1"/>
            <a:r>
              <a:rPr lang="en-US" dirty="0" smtClean="0">
                <a:cs typeface="Helvetica" pitchFamily="34" charset="0"/>
              </a:rPr>
              <a:t>When do you start scaling back mass care and alternate care sites?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195" name="Title 1"/>
          <p:cNvSpPr txBox="1">
            <a:spLocks/>
          </p:cNvSpPr>
          <p:nvPr/>
        </p:nvSpPr>
        <p:spPr bwMode="auto">
          <a:xfrm>
            <a:off x="685800" y="1914525"/>
            <a:ext cx="7772400" cy="1470025"/>
          </a:xfrm>
          <a:prstGeom prst="rect">
            <a:avLst/>
          </a:prstGeom>
          <a:noFill/>
          <a:ln w="9525">
            <a:noFill/>
            <a:miter lim="800000"/>
            <a:headEnd/>
            <a:tailEnd/>
          </a:ln>
        </p:spPr>
        <p:txBody>
          <a:bodyPr/>
          <a:lstStyle/>
          <a:p>
            <a:pPr algn="ctr" defTabSz="457200"/>
            <a:r>
              <a:rPr lang="en-US" sz="3500" b="1" dirty="0">
                <a:latin typeface="Calibri" pitchFamily="34" charset="0"/>
                <a:cs typeface="Helvetica" pitchFamily="34" charset="0"/>
              </a:rPr>
              <a:t>Session 4 – Lesson </a:t>
            </a:r>
            <a:r>
              <a:rPr lang="en-US" sz="3500" b="1" dirty="0" smtClean="0">
                <a:latin typeface="Calibri" pitchFamily="34" charset="0"/>
                <a:cs typeface="Helvetica" pitchFamily="34" charset="0"/>
              </a:rPr>
              <a:t>Eight A</a:t>
            </a:r>
            <a:r>
              <a:rPr lang="en-US" sz="3500" b="1" dirty="0">
                <a:latin typeface="Calibri" pitchFamily="34" charset="0"/>
                <a:cs typeface="Helvetica" pitchFamily="34" charset="0"/>
              </a:rPr>
              <a:t/>
            </a:r>
            <a:br>
              <a:rPr lang="en-US" sz="3500" b="1" dirty="0">
                <a:latin typeface="Calibri" pitchFamily="34" charset="0"/>
                <a:cs typeface="Helvetica" pitchFamily="34" charset="0"/>
              </a:rPr>
            </a:br>
            <a:r>
              <a:rPr lang="en-US" sz="3500" b="1" dirty="0" smtClean="0">
                <a:latin typeface="Calibri" pitchFamily="34" charset="0"/>
                <a:cs typeface="Helvetica" pitchFamily="34" charset="0"/>
              </a:rPr>
              <a:t>Biologic </a:t>
            </a:r>
            <a:r>
              <a:rPr lang="en-US" sz="3500" b="1" dirty="0">
                <a:latin typeface="Calibri" pitchFamily="34" charset="0"/>
                <a:cs typeface="Helvetica" pitchFamily="34" charset="0"/>
              </a:rPr>
              <a:t>Disasters</a:t>
            </a:r>
          </a:p>
        </p:txBody>
      </p:sp>
      <p:sp>
        <p:nvSpPr>
          <p:cNvPr id="7" name="Subtitle 2"/>
          <p:cNvSpPr txBox="1">
            <a:spLocks/>
          </p:cNvSpPr>
          <p:nvPr/>
        </p:nvSpPr>
        <p:spPr>
          <a:xfrm>
            <a:off x="1485900" y="3581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dirty="0" smtClean="0">
                <a:latin typeface="+mj-lt"/>
              </a:rPr>
              <a:t>Applied Learning Exercise</a:t>
            </a:r>
            <a:endParaRPr lang="en-US" dirty="0">
              <a:latin typeface="+mj-lt"/>
            </a:endParaRPr>
          </a:p>
        </p:txBody>
      </p:sp>
      <p:cxnSp>
        <p:nvCxnSpPr>
          <p:cNvPr id="8" name="Straight Connector 7"/>
          <p:cNvCxnSpPr/>
          <p:nvPr/>
        </p:nvCxnSpPr>
        <p:spPr>
          <a:xfrm>
            <a:off x="2428875" y="3352800"/>
            <a:ext cx="4319588" cy="0"/>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Biologic Disasters</a:t>
            </a:r>
            <a:r>
              <a:rPr lang="en-US" sz="2800" dirty="0" smtClean="0">
                <a:solidFill>
                  <a:srgbClr val="000000"/>
                </a:solidFill>
                <a:cs typeface="Helvetica" pitchFamily="34" charset="0"/>
              </a:rPr>
              <a:t/>
            </a:r>
            <a:br>
              <a:rPr lang="en-US" sz="2800" dirty="0" smtClean="0">
                <a:solidFill>
                  <a:srgbClr val="000000"/>
                </a:solidFill>
                <a:cs typeface="Helvetica" pitchFamily="34" charset="0"/>
              </a:rPr>
            </a:br>
            <a:r>
              <a:rPr lang="en-US" dirty="0" smtClean="0">
                <a:solidFill>
                  <a:srgbClr val="984807"/>
                </a:solidFill>
                <a:cs typeface="Helvetica" pitchFamily="34" charset="0"/>
              </a:rPr>
              <a:t>After-Action Review</a:t>
            </a:r>
          </a:p>
        </p:txBody>
      </p:sp>
      <p:sp>
        <p:nvSpPr>
          <p:cNvPr id="44034" name="Content Placeholder 3"/>
          <p:cNvSpPr>
            <a:spLocks noGrp="1"/>
          </p:cNvSpPr>
          <p:nvPr>
            <p:ph idx="1"/>
          </p:nvPr>
        </p:nvSpPr>
        <p:spPr/>
        <p:txBody>
          <a:bodyPr/>
          <a:lstStyle/>
          <a:p>
            <a:pPr eaLnBrk="1" hangingPunct="1">
              <a:spcBef>
                <a:spcPts val="600"/>
              </a:spcBef>
            </a:pPr>
            <a:r>
              <a:rPr lang="en-US" sz="2400" i="1" dirty="0" smtClean="0">
                <a:cs typeface="Helvetica" pitchFamily="34" charset="0"/>
              </a:rPr>
              <a:t>Situational awareness </a:t>
            </a:r>
            <a:r>
              <a:rPr lang="en-US" sz="2400" dirty="0" smtClean="0">
                <a:cs typeface="Helvetica" pitchFamily="34" charset="0"/>
              </a:rPr>
              <a:t>- requires high index of suspicion, surveillance mechanisms, and clinical acumen</a:t>
            </a:r>
          </a:p>
          <a:p>
            <a:pPr eaLnBrk="1" hangingPunct="1">
              <a:spcBef>
                <a:spcPts val="600"/>
              </a:spcBef>
            </a:pPr>
            <a:r>
              <a:rPr lang="en-US" sz="2400" i="1" dirty="0" smtClean="0">
                <a:cs typeface="Helvetica" pitchFamily="34" charset="0"/>
              </a:rPr>
              <a:t>Risk communication </a:t>
            </a:r>
            <a:r>
              <a:rPr lang="en-US" sz="2400" dirty="0" smtClean="0">
                <a:cs typeface="Helvetica" pitchFamily="34" charset="0"/>
              </a:rPr>
              <a:t>- essential inform public, responders with one voice, accurate and timely</a:t>
            </a:r>
          </a:p>
          <a:p>
            <a:pPr eaLnBrk="1" hangingPunct="1">
              <a:spcBef>
                <a:spcPts val="600"/>
              </a:spcBef>
            </a:pPr>
            <a:r>
              <a:rPr lang="en-US" sz="2400" i="1" dirty="0" smtClean="0">
                <a:cs typeface="Helvetica" pitchFamily="34" charset="0"/>
              </a:rPr>
              <a:t>Allocation of scarce lifesaving or sustaining resources </a:t>
            </a:r>
            <a:r>
              <a:rPr lang="en-US" sz="2400" dirty="0" smtClean="0">
                <a:cs typeface="Helvetica" pitchFamily="34" charset="0"/>
              </a:rPr>
              <a:t>- must be anticipated and plans must provide guidance</a:t>
            </a:r>
          </a:p>
          <a:p>
            <a:pPr eaLnBrk="1" hangingPunct="1">
              <a:spcBef>
                <a:spcPts val="600"/>
              </a:spcBef>
            </a:pPr>
            <a:r>
              <a:rPr lang="en-US" sz="2400" i="1" dirty="0" smtClean="0">
                <a:cs typeface="Helvetica" pitchFamily="34" charset="0"/>
              </a:rPr>
              <a:t>Workforce protection </a:t>
            </a:r>
            <a:r>
              <a:rPr lang="en-US" sz="2400" dirty="0" smtClean="0">
                <a:cs typeface="Helvetica" pitchFamily="34" charset="0"/>
              </a:rPr>
              <a:t>- paramount to keeping functional health and medical services delivery</a:t>
            </a:r>
          </a:p>
          <a:p>
            <a:pPr eaLnBrk="1" hangingPunct="1">
              <a:spcBef>
                <a:spcPts val="600"/>
              </a:spcBef>
            </a:pPr>
            <a:endParaRPr lang="en-US" sz="2400" dirty="0" smtClean="0">
              <a:cs typeface="Helvetica"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headEnd/>
            <a:tailEnd/>
          </a:ln>
        </p:spPr>
      </p:pic>
      <p:sp>
        <p:nvSpPr>
          <p:cNvPr id="7" name="Subtitle 2"/>
          <p:cNvSpPr txBox="1">
            <a:spLocks/>
          </p:cNvSpPr>
          <p:nvPr/>
        </p:nvSpPr>
        <p:spPr>
          <a:xfrm>
            <a:off x="1447800" y="2438400"/>
            <a:ext cx="6400800" cy="17526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auto">
              <a:spcAft>
                <a:spcPts val="0"/>
              </a:spcAft>
              <a:buFont typeface="Arial"/>
              <a:buNone/>
              <a:defRPr/>
            </a:pPr>
            <a:r>
              <a:rPr lang="en-US" sz="6500" b="1" dirty="0" smtClean="0">
                <a:latin typeface="+mj-lt"/>
              </a:rPr>
              <a:t>Questions?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Biologic Disasters</a:t>
            </a:r>
            <a:br>
              <a:rPr lang="en-US" sz="2400" dirty="0" smtClean="0">
                <a:solidFill>
                  <a:srgbClr val="000000"/>
                </a:solidFill>
                <a:cs typeface="Helvetica" pitchFamily="34" charset="0"/>
              </a:rPr>
            </a:br>
            <a:r>
              <a:rPr lang="en-US" dirty="0" smtClean="0">
                <a:solidFill>
                  <a:srgbClr val="984807"/>
                </a:solidFill>
                <a:cs typeface="Helvetica" pitchFamily="34" charset="0"/>
              </a:rPr>
              <a:t>Scenario</a:t>
            </a:r>
          </a:p>
        </p:txBody>
      </p:sp>
      <p:sp>
        <p:nvSpPr>
          <p:cNvPr id="9218" name="Content Placeholder 2"/>
          <p:cNvSpPr>
            <a:spLocks noGrp="1"/>
          </p:cNvSpPr>
          <p:nvPr>
            <p:ph idx="1"/>
          </p:nvPr>
        </p:nvSpPr>
        <p:spPr/>
        <p:txBody>
          <a:bodyPr/>
          <a:lstStyle/>
          <a:p>
            <a:pPr eaLnBrk="1" hangingPunct="1"/>
            <a:r>
              <a:rPr lang="en-US" smtClean="0">
                <a:cs typeface="Helvetica" pitchFamily="34" charset="0"/>
              </a:rPr>
              <a:t>Late fall – as flu season starts</a:t>
            </a:r>
          </a:p>
          <a:p>
            <a:pPr eaLnBrk="1" hangingPunct="1"/>
            <a:r>
              <a:rPr lang="en-US" smtClean="0">
                <a:cs typeface="Helvetica" pitchFamily="34" charset="0"/>
              </a:rPr>
              <a:t>Flu-like illnesses</a:t>
            </a:r>
          </a:p>
          <a:p>
            <a:pPr lvl="1" eaLnBrk="1" hangingPunct="1"/>
            <a:r>
              <a:rPr lang="en-US" smtClean="0">
                <a:cs typeface="Helvetica" pitchFamily="34" charset="0"/>
              </a:rPr>
              <a:t>More patients</a:t>
            </a:r>
          </a:p>
          <a:p>
            <a:pPr lvl="1" eaLnBrk="1" hangingPunct="1"/>
            <a:r>
              <a:rPr lang="en-US" smtClean="0">
                <a:cs typeface="Helvetica" pitchFamily="34" charset="0"/>
              </a:rPr>
              <a:t>Sicker</a:t>
            </a:r>
          </a:p>
          <a:p>
            <a:pPr lvl="1" eaLnBrk="1" hangingPunct="1"/>
            <a:r>
              <a:rPr lang="en-US" smtClean="0">
                <a:cs typeface="Helvetica" pitchFamily="34" charset="0"/>
              </a:rPr>
              <a:t>Negative flu swabs</a:t>
            </a:r>
          </a:p>
          <a:p>
            <a:pPr lvl="1" eaLnBrk="1" hangingPunct="1"/>
            <a:r>
              <a:rPr lang="en-US" smtClean="0">
                <a:cs typeface="Helvetica" pitchFamily="34" charset="0"/>
              </a:rPr>
              <a:t>Bad pneumonias</a:t>
            </a:r>
          </a:p>
        </p:txBody>
      </p:sp>
      <p:pic>
        <p:nvPicPr>
          <p:cNvPr id="1029" name="Picture 5" descr="PHIL Image 1444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38800" y="685800"/>
            <a:ext cx="2905125" cy="4419600"/>
          </a:xfrm>
          <a:prstGeom prst="rect">
            <a:avLst/>
          </a:prstGeom>
          <a:ln>
            <a:noFill/>
          </a:ln>
          <a:effectLst>
            <a:outerShdw blurRad="292100" dist="139700" dir="2700000" algn="tl" rotWithShape="0">
              <a:srgbClr val="333333">
                <a:alpha val="65000"/>
              </a:srgbClr>
            </a:outerShdw>
          </a:effectLst>
        </p:spPr>
      </p:pic>
      <p:sp>
        <p:nvSpPr>
          <p:cNvPr id="9220" name="TextBox 4"/>
          <p:cNvSpPr txBox="1">
            <a:spLocks noChangeArrowheads="1"/>
          </p:cNvSpPr>
          <p:nvPr/>
        </p:nvSpPr>
        <p:spPr bwMode="auto">
          <a:xfrm>
            <a:off x="6934200" y="5181600"/>
            <a:ext cx="2514600" cy="261938"/>
          </a:xfrm>
          <a:prstGeom prst="rect">
            <a:avLst/>
          </a:prstGeom>
          <a:noFill/>
          <a:ln w="9525">
            <a:noFill/>
            <a:miter lim="800000"/>
            <a:headEnd/>
            <a:tailEnd/>
          </a:ln>
        </p:spPr>
        <p:txBody>
          <a:bodyPr>
            <a:spAutoFit/>
          </a:bodyPr>
          <a:lstStyle/>
          <a:p>
            <a:r>
              <a:rPr lang="en-US" sz="1100" b="1" dirty="0">
                <a:latin typeface="Calibri" pitchFamily="34" charset="0"/>
              </a:rPr>
              <a:t>Debora  Cartagena/CDC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Status Report</a:t>
            </a:r>
          </a:p>
        </p:txBody>
      </p:sp>
      <p:sp>
        <p:nvSpPr>
          <p:cNvPr id="11266" name="Content Placeholder 2"/>
          <p:cNvSpPr>
            <a:spLocks noGrp="1"/>
          </p:cNvSpPr>
          <p:nvPr>
            <p:ph idx="1"/>
          </p:nvPr>
        </p:nvSpPr>
        <p:spPr>
          <a:xfrm>
            <a:off x="457200" y="2133600"/>
            <a:ext cx="8382000" cy="3992563"/>
          </a:xfrm>
        </p:spPr>
        <p:txBody>
          <a:bodyPr/>
          <a:lstStyle/>
          <a:p>
            <a:pPr eaLnBrk="1" hangingPunct="1"/>
            <a:r>
              <a:rPr lang="en-US" smtClean="0">
                <a:cs typeface="Helvetica" pitchFamily="34" charset="0"/>
              </a:rPr>
              <a:t>Many patients dying unexpectedly</a:t>
            </a:r>
          </a:p>
          <a:p>
            <a:pPr eaLnBrk="1" hangingPunct="1"/>
            <a:r>
              <a:rPr lang="en-US" smtClean="0">
                <a:cs typeface="Helvetica" pitchFamily="34" charset="0"/>
              </a:rPr>
              <a:t>Emergency departments full of sick and worried well</a:t>
            </a:r>
          </a:p>
          <a:p>
            <a:pPr eaLnBrk="1" hangingPunct="1"/>
            <a:r>
              <a:rPr lang="en-US" smtClean="0">
                <a:cs typeface="Helvetica" pitchFamily="34" charset="0"/>
              </a:rPr>
              <a:t>Occurring in multiple major cities</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CDC Epidemiologic Reports</a:t>
            </a:r>
          </a:p>
        </p:txBody>
      </p:sp>
      <p:sp>
        <p:nvSpPr>
          <p:cNvPr id="13314" name="Content Placeholder 2"/>
          <p:cNvSpPr>
            <a:spLocks noGrp="1"/>
          </p:cNvSpPr>
          <p:nvPr>
            <p:ph idx="1"/>
          </p:nvPr>
        </p:nvSpPr>
        <p:spPr>
          <a:xfrm>
            <a:off x="4114800" y="1600200"/>
            <a:ext cx="5029200" cy="4525963"/>
          </a:xfrm>
        </p:spPr>
        <p:txBody>
          <a:bodyPr/>
          <a:lstStyle/>
          <a:p>
            <a:pPr eaLnBrk="1" hangingPunct="1"/>
            <a:r>
              <a:rPr lang="en-US" smtClean="0">
                <a:cs typeface="Helvetica" pitchFamily="34" charset="0"/>
              </a:rPr>
              <a:t>Similar unusual flu illness earlier this year in Australia and then Asia</a:t>
            </a:r>
          </a:p>
          <a:p>
            <a:pPr eaLnBrk="1" hangingPunct="1"/>
            <a:r>
              <a:rPr lang="en-US" smtClean="0">
                <a:cs typeface="Helvetica" pitchFamily="34" charset="0"/>
              </a:rPr>
              <a:t>Cases now spreading in North America and Europe</a:t>
            </a:r>
          </a:p>
        </p:txBody>
      </p:sp>
      <p:pic>
        <p:nvPicPr>
          <p:cNvPr id="2054" name="Picture 6" descr="http://www.fema.gov/photodata/original/5116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500" y="1752600"/>
            <a:ext cx="3644900" cy="2432050"/>
          </a:xfrm>
          <a:prstGeom prst="rect">
            <a:avLst/>
          </a:prstGeom>
          <a:ln>
            <a:noFill/>
          </a:ln>
          <a:effectLst>
            <a:outerShdw blurRad="292100" dist="139700" dir="2700000" algn="tl" rotWithShape="0">
              <a:srgbClr val="333333">
                <a:alpha val="65000"/>
              </a:srgbClr>
            </a:outerShdw>
          </a:effectLst>
        </p:spPr>
      </p:pic>
      <p:sp>
        <p:nvSpPr>
          <p:cNvPr id="13316" name="TextBox 4"/>
          <p:cNvSpPr txBox="1">
            <a:spLocks noChangeArrowheads="1"/>
          </p:cNvSpPr>
          <p:nvPr/>
        </p:nvSpPr>
        <p:spPr bwMode="auto">
          <a:xfrm>
            <a:off x="304800" y="4267200"/>
            <a:ext cx="2209800" cy="261938"/>
          </a:xfrm>
          <a:prstGeom prst="rect">
            <a:avLst/>
          </a:prstGeom>
          <a:noFill/>
          <a:ln w="9525">
            <a:noFill/>
            <a:miter lim="800000"/>
            <a:headEnd/>
            <a:tailEnd/>
          </a:ln>
        </p:spPr>
        <p:txBody>
          <a:bodyPr>
            <a:spAutoFit/>
          </a:bodyPr>
          <a:lstStyle/>
          <a:p>
            <a:r>
              <a:rPr lang="en-US" sz="1100" b="1" dirty="0">
                <a:latin typeface="Calibri" pitchFamily="34" charset="0"/>
              </a:rPr>
              <a:t>Christopher </a:t>
            </a:r>
            <a:r>
              <a:rPr lang="en-US" sz="1100" b="1" dirty="0" err="1">
                <a:latin typeface="Calibri" pitchFamily="34" charset="0"/>
              </a:rPr>
              <a:t>Mardorf</a:t>
            </a:r>
            <a:r>
              <a:rPr lang="en-US" sz="1100" b="1" dirty="0">
                <a:latin typeface="Calibri" pitchFamily="34" charset="0"/>
              </a:rPr>
              <a:t>/FEMA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en-US" sz="2400" smtClean="0">
                <a:solidFill>
                  <a:srgbClr val="000000"/>
                </a:solidFill>
                <a:cs typeface="Helvetica" pitchFamily="34" charset="0"/>
              </a:rPr>
              <a:t>Biologic Disasters</a:t>
            </a:r>
            <a:br>
              <a:rPr lang="en-US" sz="2400" smtClean="0">
                <a:solidFill>
                  <a:srgbClr val="000000"/>
                </a:solidFill>
                <a:cs typeface="Helvetica" pitchFamily="34" charset="0"/>
              </a:rPr>
            </a:br>
            <a:r>
              <a:rPr lang="en-US" smtClean="0">
                <a:solidFill>
                  <a:srgbClr val="984807"/>
                </a:solidFill>
                <a:cs typeface="Helvetica" pitchFamily="34" charset="0"/>
              </a:rPr>
              <a:t>Scenario – SITREP</a:t>
            </a:r>
          </a:p>
        </p:txBody>
      </p:sp>
      <p:sp>
        <p:nvSpPr>
          <p:cNvPr id="15362" name="Content Placeholder 2"/>
          <p:cNvSpPr>
            <a:spLocks noGrp="1"/>
          </p:cNvSpPr>
          <p:nvPr>
            <p:ph idx="1"/>
          </p:nvPr>
        </p:nvSpPr>
        <p:spPr>
          <a:xfrm>
            <a:off x="457200" y="1600200"/>
            <a:ext cx="4953000" cy="4525963"/>
          </a:xfrm>
        </p:spPr>
        <p:txBody>
          <a:bodyPr/>
          <a:lstStyle/>
          <a:p>
            <a:pPr eaLnBrk="1" hangingPunct="1"/>
            <a:r>
              <a:rPr lang="en-US" smtClean="0">
                <a:cs typeface="Helvetica" pitchFamily="34" charset="0"/>
              </a:rPr>
              <a:t>Cases multiplying</a:t>
            </a:r>
          </a:p>
          <a:p>
            <a:pPr eaLnBrk="1" hangingPunct="1"/>
            <a:r>
              <a:rPr lang="en-US" smtClean="0">
                <a:cs typeface="Helvetica" pitchFamily="34" charset="0"/>
              </a:rPr>
              <a:t>Infections showing up on other continents</a:t>
            </a:r>
          </a:p>
          <a:p>
            <a:pPr eaLnBrk="1" hangingPunct="1"/>
            <a:r>
              <a:rPr lang="en-US" smtClean="0">
                <a:cs typeface="Helvetica" pitchFamily="34" charset="0"/>
              </a:rPr>
              <a:t>Town running out of staff, supplies, and space to put patients</a:t>
            </a:r>
          </a:p>
        </p:txBody>
      </p:sp>
      <p:pic>
        <p:nvPicPr>
          <p:cNvPr id="3080" name="Picture 8" descr="C:\Documents and Settings\jsempek\Local Settings\Temporary Internet Files\Content.IE5\GBF23TC9\MP900321050[1].jpg"/>
          <p:cNvPicPr>
            <a:picLocks noChangeAspect="1" noChangeArrowheads="1"/>
          </p:cNvPicPr>
          <p:nvPr/>
        </p:nvPicPr>
        <p:blipFill>
          <a:blip r:embed="rId3"/>
          <a:srcRect/>
          <a:stretch>
            <a:fillRect/>
          </a:stretch>
        </p:blipFill>
        <p:spPr bwMode="auto">
          <a:xfrm>
            <a:off x="5638800" y="1600200"/>
            <a:ext cx="260985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p:cNvGraphicFramePr>
            <a:graphicFrameLocks/>
          </p:cNvGraphicFramePr>
          <p:nvPr>
            <p:extLst>
              <p:ext uri="{D42A27DB-BD31-4B8C-83A1-F6EECF244321}">
                <p14:modId xmlns:p14="http://schemas.microsoft.com/office/powerpoint/2010/main" val="552859296"/>
              </p:ext>
            </p:extLst>
          </p:nvPr>
        </p:nvGraphicFramePr>
        <p:xfrm>
          <a:off x="378178" y="322623"/>
          <a:ext cx="3609833" cy="56997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408660">
                  <a:extLst>
                    <a:ext uri="{9D8B030D-6E8A-4147-A177-3AD203B41FA5}">
                      <a16:colId xmlns:a16="http://schemas.microsoft.com/office/drawing/2014/main" val="20000"/>
                    </a:ext>
                  </a:extLst>
                </a:gridCol>
                <a:gridCol w="3201173">
                  <a:extLst>
                    <a:ext uri="{9D8B030D-6E8A-4147-A177-3AD203B41FA5}">
                      <a16:colId xmlns:a16="http://schemas.microsoft.com/office/drawing/2014/main" val="20001"/>
                    </a:ext>
                  </a:extLst>
                </a:gridCol>
              </a:tblGrid>
              <a:tr h="386018">
                <a:tc>
                  <a:txBody>
                    <a:bodyPr/>
                    <a:lstStyle/>
                    <a:p>
                      <a:pPr algn="ctr"/>
                      <a:r>
                        <a:rPr lang="en-US" sz="2800" b="1" dirty="0" smtClean="0">
                          <a:solidFill>
                            <a:schemeClr val="bg1"/>
                          </a:solidFill>
                        </a:rPr>
                        <a:t>P</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lanning</a:t>
                      </a:r>
                      <a:r>
                        <a:rPr lang="en-US" sz="2400" b="0" dirty="0" smtClean="0">
                          <a:solidFill>
                            <a:schemeClr val="tx1"/>
                          </a:solidFill>
                        </a:rPr>
                        <a:t> and Preparation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esilience</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ducation</a:t>
                      </a:r>
                      <a:r>
                        <a:rPr lang="en-US" sz="2400" b="0" baseline="0" dirty="0" smtClean="0">
                          <a:solidFill>
                            <a:schemeClr val="tx1"/>
                          </a:solidFill>
                        </a:rPr>
                        <a:t> and Training</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6018">
                <a:tc>
                  <a:txBody>
                    <a:bodyPr/>
                    <a:lstStyle/>
                    <a:p>
                      <a:pPr algn="ctr"/>
                      <a:r>
                        <a:rPr lang="en-US" sz="2800" b="1" dirty="0" smtClean="0">
                          <a:solidFill>
                            <a:schemeClr val="bg1"/>
                          </a:solidFill>
                        </a:rPr>
                        <a:t>D</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etection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86018">
                <a:tc>
                  <a:txBody>
                    <a:bodyPr/>
                    <a:lstStyle/>
                    <a:p>
                      <a:pPr algn="ctr"/>
                      <a:r>
                        <a:rPr lang="en-US" sz="2800" b="1" dirty="0" smtClean="0">
                          <a:solidFill>
                            <a:schemeClr val="bg1"/>
                          </a:solidFill>
                        </a:rPr>
                        <a:t>I</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ncident</a:t>
                      </a:r>
                      <a:r>
                        <a:rPr lang="en-US" sz="2400" b="0" dirty="0" smtClean="0">
                          <a:solidFill>
                            <a:schemeClr val="tx1"/>
                          </a:solidFill>
                        </a:rPr>
                        <a:t> Management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afety</a:t>
                      </a:r>
                      <a:r>
                        <a:rPr lang="en-US" sz="2400" b="0" dirty="0" smtClean="0">
                          <a:solidFill>
                            <a:schemeClr val="tx1"/>
                          </a:solidFill>
                        </a:rPr>
                        <a:t> and Security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86018">
                <a:tc>
                  <a:txBody>
                    <a:bodyPr/>
                    <a:lstStyle/>
                    <a:p>
                      <a:pPr algn="ctr"/>
                      <a:r>
                        <a:rPr lang="en-US" sz="2800" b="1" dirty="0" smtClean="0">
                          <a:solidFill>
                            <a:schemeClr val="bg1"/>
                          </a:solidFill>
                        </a:rPr>
                        <a:t>A</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Ssess</a:t>
                      </a:r>
                      <a:r>
                        <a:rPr lang="en-US" sz="2400" b="0" baseline="0" dirty="0" smtClean="0">
                          <a:solidFill>
                            <a:schemeClr val="tx1"/>
                          </a:solidFill>
                        </a:rPr>
                        <a:t> Hazards</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6018">
                <a:tc>
                  <a:txBody>
                    <a:bodyPr/>
                    <a:lstStyle/>
                    <a:p>
                      <a:pPr algn="ctr"/>
                      <a:r>
                        <a:rPr lang="en-US" sz="2800" b="1" dirty="0" smtClean="0">
                          <a:solidFill>
                            <a:schemeClr val="bg1"/>
                          </a:solidFill>
                        </a:rPr>
                        <a:t>S</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upport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86018">
                <a:tc>
                  <a:txBody>
                    <a:bodyPr/>
                    <a:lstStyle/>
                    <a:p>
                      <a:pPr algn="ctr"/>
                      <a:r>
                        <a:rPr lang="en-US" sz="2800" b="1" dirty="0" smtClean="0">
                          <a:solidFill>
                            <a:schemeClr val="bg1"/>
                          </a:solidFill>
                        </a:rPr>
                        <a:t>T</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riage</a:t>
                      </a:r>
                      <a:r>
                        <a:rPr lang="en-US" sz="2400" b="0" dirty="0" smtClean="0">
                          <a:solidFill>
                            <a:schemeClr val="tx1"/>
                          </a:solidFill>
                        </a:rPr>
                        <a:t> and Treatment</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6018">
                <a:tc>
                  <a:txBody>
                    <a:bodyPr/>
                    <a:lstStyle/>
                    <a:p>
                      <a:pPr algn="ctr"/>
                      <a:r>
                        <a:rPr lang="en-US" sz="2800" b="1" dirty="0" smtClean="0">
                          <a:solidFill>
                            <a:schemeClr val="bg1"/>
                          </a:solidFill>
                        </a:rPr>
                        <a:t>E</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vacuation</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86018">
                <a:tc>
                  <a:txBody>
                    <a:bodyPr/>
                    <a:lstStyle/>
                    <a:p>
                      <a:pPr algn="ctr"/>
                      <a:r>
                        <a:rPr lang="en-US" sz="2800" b="1" dirty="0" smtClean="0">
                          <a:solidFill>
                            <a:schemeClr val="bg1"/>
                          </a:solidFill>
                        </a:rPr>
                        <a:t>R</a:t>
                      </a:r>
                      <a:endParaRPr lang="en-US" sz="28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r>
                        <a:rPr lang="en-US" sz="2400" b="0" dirty="0" err="1" smtClean="0">
                          <a:solidFill>
                            <a:schemeClr val="tx1"/>
                          </a:solidFill>
                        </a:rPr>
                        <a:t>ecovery</a:t>
                      </a:r>
                      <a:endParaRPr lang="en-US" sz="2400" b="0" dirty="0">
                        <a:solidFill>
                          <a:schemeClr val="tx1"/>
                        </a:solidFill>
                      </a:endParaRPr>
                    </a:p>
                  </a:txBody>
                  <a:tcPr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3043451" y="3701522"/>
          <a:ext cx="5887967" cy="870478"/>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5887967">
                  <a:extLst>
                    <a:ext uri="{9D8B030D-6E8A-4147-A177-3AD203B41FA5}">
                      <a16:colId xmlns:a16="http://schemas.microsoft.com/office/drawing/2014/main" val="20000"/>
                    </a:ext>
                  </a:extLst>
                </a:gridCol>
              </a:tblGrid>
              <a:tr h="870478">
                <a:tc>
                  <a:txBody>
                    <a:bodyPr/>
                    <a:lstStyle/>
                    <a:p>
                      <a:pPr algn="ctr"/>
                      <a:r>
                        <a:rPr lang="en-US" sz="2800" b="1" baseline="0" dirty="0" smtClean="0">
                          <a:solidFill>
                            <a:schemeClr val="bg1"/>
                          </a:solidFill>
                        </a:rPr>
                        <a:t>Are my needs &gt; resources?</a:t>
                      </a:r>
                      <a:endParaRPr lang="en-US" sz="2800" b="1" dirty="0">
                        <a:solidFill>
                          <a:schemeClr val="bg1"/>
                        </a:solidFill>
                      </a:endParaRPr>
                    </a:p>
                  </a:txBody>
                  <a:tcPr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0"/>
                  </a:ext>
                </a:extLst>
              </a:tr>
            </a:tbl>
          </a:graphicData>
        </a:graphic>
      </p:graphicFrame>
      <p:sp>
        <p:nvSpPr>
          <p:cNvPr id="17411" name="TextBox 1"/>
          <p:cNvSpPr txBox="1">
            <a:spLocks noChangeArrowheads="1"/>
          </p:cNvSpPr>
          <p:nvPr/>
        </p:nvSpPr>
        <p:spPr bwMode="auto">
          <a:xfrm rot="-652532">
            <a:off x="969636" y="5229856"/>
            <a:ext cx="7830926" cy="523220"/>
          </a:xfrm>
          <a:prstGeom prst="rect">
            <a:avLst/>
          </a:prstGeom>
          <a:noFill/>
          <a:ln w="9525">
            <a:noFill/>
            <a:miter lim="800000"/>
            <a:headEnd/>
            <a:tailEnd/>
          </a:ln>
        </p:spPr>
        <p:txBody>
          <a:bodyPr wrap="none">
            <a:spAutoFit/>
          </a:bodyPr>
          <a:lstStyle/>
          <a:p>
            <a:r>
              <a:rPr lang="en-US" sz="2800" b="1" dirty="0">
                <a:latin typeface="Calibri" pitchFamily="34" charset="0"/>
              </a:rPr>
              <a:t>Putting the PRE-DISASTER </a:t>
            </a:r>
            <a:r>
              <a:rPr lang="en-US" sz="2800" b="1" dirty="0" smtClean="0">
                <a:latin typeface="Calibri" pitchFamily="34" charset="0"/>
              </a:rPr>
              <a:t>Paradigm™ </a:t>
            </a:r>
            <a:r>
              <a:rPr lang="en-US" sz="2800" b="1" dirty="0">
                <a:latin typeface="Calibri" pitchFamily="34" charset="0"/>
              </a:rPr>
              <a:t>into practice!</a:t>
            </a:r>
          </a:p>
        </p:txBody>
      </p:sp>
      <p:cxnSp>
        <p:nvCxnSpPr>
          <p:cNvPr id="4" name="Straight Connector 3"/>
          <p:cNvCxnSpPr/>
          <p:nvPr/>
        </p:nvCxnSpPr>
        <p:spPr>
          <a:xfrm>
            <a:off x="304800" y="1828800"/>
            <a:ext cx="533400" cy="0"/>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Picture 2"/>
          <p:cNvPicPr>
            <a:picLocks noGrp="1" noChangeAspect="1" noChangeArrowheads="1"/>
          </p:cNvPicPr>
          <p:nvPr>
            <p:ph sz="half" idx="2"/>
          </p:nvPr>
        </p:nvPicPr>
        <p:blipFill>
          <a:blip r:embed="rId3"/>
          <a:srcRect/>
          <a:stretch>
            <a:fillRect/>
          </a:stretch>
        </p:blipFill>
        <p:spPr>
          <a:xfrm>
            <a:off x="4876800" y="533400"/>
            <a:ext cx="3252788" cy="2743200"/>
          </a:xfrm>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algn="l" eaLnBrk="1" hangingPunct="1"/>
            <a:r>
              <a:rPr lang="en-US" sz="24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000" dirty="0" smtClean="0">
                <a:cs typeface="Helvetica" pitchFamily="34" charset="0"/>
              </a:rPr>
              <a:t>P</a:t>
            </a:r>
            <a:r>
              <a:rPr lang="en-US" sz="4000" dirty="0" smtClean="0">
                <a:solidFill>
                  <a:srgbClr val="000000"/>
                </a:solidFill>
                <a:cs typeface="Helvetica" pitchFamily="34" charset="0"/>
              </a:rPr>
              <a:t>lanning and Practice</a:t>
            </a:r>
            <a:endParaRPr lang="en-US" sz="4000" dirty="0" smtClean="0">
              <a:cs typeface="Helvetica" pitchFamily="34" charset="0"/>
            </a:endParaRPr>
          </a:p>
        </p:txBody>
      </p:sp>
      <p:sp>
        <p:nvSpPr>
          <p:cNvPr id="19458" name="Content Placeholder 2"/>
          <p:cNvSpPr>
            <a:spLocks noGrp="1"/>
          </p:cNvSpPr>
          <p:nvPr>
            <p:ph sz="half" idx="1"/>
          </p:nvPr>
        </p:nvSpPr>
        <p:spPr>
          <a:xfrm>
            <a:off x="304800" y="1600200"/>
            <a:ext cx="4343400" cy="4525963"/>
          </a:xfrm>
        </p:spPr>
        <p:txBody>
          <a:bodyPr/>
          <a:lstStyle/>
          <a:p>
            <a:pPr eaLnBrk="1" hangingPunct="1"/>
            <a:r>
              <a:rPr lang="en-US" dirty="0" smtClean="0">
                <a:cs typeface="Helvetica" pitchFamily="34" charset="0"/>
              </a:rPr>
              <a:t>What issues must you consider when planning for a biologic event?</a:t>
            </a:r>
          </a:p>
          <a:p>
            <a:pPr eaLnBrk="1" hangingPunct="1"/>
            <a:r>
              <a:rPr lang="en-US" dirty="0" smtClean="0">
                <a:cs typeface="Helvetica" pitchFamily="34" charset="0"/>
              </a:rPr>
              <a:t>How do you drill a biologic disaster or bioterrorism scenario?</a:t>
            </a:r>
          </a:p>
        </p:txBody>
      </p:sp>
      <p:pic>
        <p:nvPicPr>
          <p:cNvPr id="32770" name="Picture 2" descr="http://www.fema.gov/photodata/original/56246.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0600" y="1676400"/>
            <a:ext cx="3686175" cy="2438400"/>
          </a:xfrm>
          <a:prstGeom prst="rect">
            <a:avLst/>
          </a:prstGeom>
          <a:ln>
            <a:noFill/>
          </a:ln>
          <a:effectLst>
            <a:outerShdw blurRad="292100" dist="139700" dir="2700000" algn="tl" rotWithShape="0">
              <a:srgbClr val="333333">
                <a:alpha val="65000"/>
              </a:srgbClr>
            </a:outerShdw>
          </a:effectLst>
        </p:spPr>
      </p:pic>
      <p:sp>
        <p:nvSpPr>
          <p:cNvPr id="19460" name="TextBox 4"/>
          <p:cNvSpPr txBox="1">
            <a:spLocks noChangeArrowheads="1"/>
          </p:cNvSpPr>
          <p:nvPr/>
        </p:nvSpPr>
        <p:spPr bwMode="auto">
          <a:xfrm>
            <a:off x="7315200" y="4191000"/>
            <a:ext cx="2286000" cy="261938"/>
          </a:xfrm>
          <a:prstGeom prst="rect">
            <a:avLst/>
          </a:prstGeom>
          <a:noFill/>
          <a:ln w="9525">
            <a:noFill/>
            <a:miter lim="800000"/>
            <a:headEnd/>
            <a:tailEnd/>
          </a:ln>
        </p:spPr>
        <p:txBody>
          <a:bodyPr>
            <a:spAutoFit/>
          </a:bodyPr>
          <a:lstStyle/>
          <a:p>
            <a:r>
              <a:rPr lang="en-US" sz="1100" b="1" dirty="0">
                <a:latin typeface="Calibri" pitchFamily="34" charset="0"/>
              </a:rPr>
              <a:t>Tim Tyson/FEMA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algn="l" eaLnBrk="1" hangingPunct="1">
              <a:defRPr/>
            </a:pPr>
            <a:r>
              <a:rPr lang="en-US" sz="2400" dirty="0" smtClean="0">
                <a:solidFill>
                  <a:srgbClr val="000000"/>
                </a:solidFill>
                <a:cs typeface="Helvetica" pitchFamily="34" charset="0"/>
              </a:rPr>
              <a:t>PRE-DISASTER Paradigm™ </a:t>
            </a:r>
            <a:r>
              <a:rPr lang="en-US" sz="3200" dirty="0" smtClean="0">
                <a:solidFill>
                  <a:srgbClr val="000000"/>
                </a:solidFill>
                <a:cs typeface="Helvetica" pitchFamily="34" charset="0"/>
              </a:rPr>
              <a:t/>
            </a:r>
            <a:br>
              <a:rPr lang="en-US" sz="3200" dirty="0" smtClean="0">
                <a:solidFill>
                  <a:srgbClr val="000000"/>
                </a:solidFill>
                <a:cs typeface="Helvetica" pitchFamily="34" charset="0"/>
              </a:rPr>
            </a:br>
            <a:r>
              <a:rPr lang="en-US" sz="4000" dirty="0" smtClean="0">
                <a:solidFill>
                  <a:srgbClr val="984807"/>
                </a:solidFill>
                <a:cs typeface="Helvetica" pitchFamily="34" charset="0"/>
              </a:rPr>
              <a:t>R</a:t>
            </a:r>
            <a:r>
              <a:rPr lang="en-US" sz="4000" dirty="0" smtClean="0">
                <a:solidFill>
                  <a:srgbClr val="000000"/>
                </a:solidFill>
                <a:cs typeface="Helvetica" pitchFamily="34" charset="0"/>
              </a:rPr>
              <a:t>esilience</a:t>
            </a:r>
            <a:endParaRPr lang="en-US" sz="4000" dirty="0" smtClean="0">
              <a:solidFill>
                <a:srgbClr val="984807"/>
              </a:solidFill>
              <a:cs typeface="Helvetica" pitchFamily="34" charset="0"/>
            </a:endParaRPr>
          </a:p>
        </p:txBody>
      </p:sp>
      <p:sp>
        <p:nvSpPr>
          <p:cNvPr id="21506" name="Content Placeholder 2"/>
          <p:cNvSpPr>
            <a:spLocks noGrp="1"/>
          </p:cNvSpPr>
          <p:nvPr>
            <p:ph idx="1"/>
          </p:nvPr>
        </p:nvSpPr>
        <p:spPr>
          <a:xfrm>
            <a:off x="457200" y="1600200"/>
            <a:ext cx="8229600" cy="3200400"/>
          </a:xfrm>
        </p:spPr>
        <p:txBody>
          <a:bodyPr anchor="ctr"/>
          <a:lstStyle/>
          <a:p>
            <a:pPr marL="0" indent="0" eaLnBrk="1" hangingPunct="1">
              <a:buFont typeface="Wingdings" pitchFamily="2" charset="2"/>
              <a:buNone/>
            </a:pPr>
            <a:r>
              <a:rPr lang="en-US" dirty="0" smtClean="0">
                <a:cs typeface="Helvetica" pitchFamily="34" charset="0"/>
              </a:rPr>
              <a:t>How would you </a:t>
            </a:r>
            <a:r>
              <a:rPr lang="en-US" b="1" dirty="0" smtClean="0">
                <a:cs typeface="Helvetica" pitchFamily="34" charset="0"/>
              </a:rPr>
              <a:t>emotionally</a:t>
            </a:r>
            <a:r>
              <a:rPr lang="en-US" dirty="0" smtClean="0">
                <a:cs typeface="Helvetica" pitchFamily="34" charset="0"/>
              </a:rPr>
              <a:t> and </a:t>
            </a:r>
            <a:r>
              <a:rPr lang="en-US" b="1" dirty="0" smtClean="0">
                <a:cs typeface="Helvetica" pitchFamily="34" charset="0"/>
              </a:rPr>
              <a:t>mentally</a:t>
            </a:r>
            <a:r>
              <a:rPr lang="en-US" dirty="0" smtClean="0">
                <a:cs typeface="Helvetica" pitchFamily="34" charset="0"/>
              </a:rPr>
              <a:t> prepare your population and responders for the effects of a pandemic? </a:t>
            </a:r>
          </a:p>
        </p:txBody>
      </p:sp>
      <p:sp>
        <p:nvSpPr>
          <p:cNvPr id="4" name="Rectangle 3"/>
          <p:cNvSpPr/>
          <p:nvPr/>
        </p:nvSpPr>
        <p:spPr>
          <a:xfrm>
            <a:off x="0" y="48006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9144000" cy="76200"/>
          </a:xfrm>
          <a:prstGeom prst="rect">
            <a:avLst/>
          </a:prstGeom>
          <a:solidFill>
            <a:schemeClr val="accent6">
              <a:lumMod val="50000"/>
            </a:schemeClr>
          </a:solid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DLS bo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Session 4 - Biologic Disasters</Template>
  <TotalTime>1054</TotalTime>
  <Words>2916</Words>
  <Application>Microsoft Office PowerPoint</Application>
  <PresentationFormat>On-screen Show (4:3)</PresentationFormat>
  <Paragraphs>212</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Helvetica</vt:lpstr>
      <vt:lpstr>Wingdings</vt:lpstr>
      <vt:lpstr>ADLS body</vt:lpstr>
      <vt:lpstr>PowerPoint Presentation</vt:lpstr>
      <vt:lpstr>PowerPoint Presentation</vt:lpstr>
      <vt:lpstr>Biologic Disasters Scenario</vt:lpstr>
      <vt:lpstr>Biologic Disasters Scenario – Status Report</vt:lpstr>
      <vt:lpstr>Biologic Disasters Scenario – CDC Epidemiologic Reports</vt:lpstr>
      <vt:lpstr>Biologic Disasters Scenario – SITREP</vt:lpstr>
      <vt:lpstr>PowerPoint Presentation</vt:lpstr>
      <vt:lpstr>PRE-DISASTER Paradigm™  Planning and Practice</vt:lpstr>
      <vt:lpstr>PRE-DISASTER Paradigm™  Resilience</vt:lpstr>
      <vt:lpstr>PRE-DISASTER Paradigm™  Education and Training</vt:lpstr>
      <vt:lpstr>The DISASTER Paradigm™  Detection</vt:lpstr>
      <vt:lpstr>The DISASTER Paradigm™  Incident Management</vt:lpstr>
      <vt:lpstr>The DISASTER Paradigm™  Safety and Security</vt:lpstr>
      <vt:lpstr>The DISASTER Paradigm™  Assess Hazards</vt:lpstr>
      <vt:lpstr>The DISASTER Paradigm™  Support</vt:lpstr>
      <vt:lpstr>The DISASTER Paradigm™ Triage and Treatment</vt:lpstr>
      <vt:lpstr>The DISASTER Paradigm™  Triage and Treatment</vt:lpstr>
      <vt:lpstr>The DISASTER Paradigm™  Evacuation</vt:lpstr>
      <vt:lpstr>The DISASTER Paradigm™  Recovery</vt:lpstr>
      <vt:lpstr>Biologic Disasters After-Action Review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Four – Applied Learning Exercise</dc:title>
  <dc:creator>Prrreston</dc:creator>
  <cp:lastModifiedBy>Hunt, Christine  C.</cp:lastModifiedBy>
  <cp:revision>163</cp:revision>
  <dcterms:created xsi:type="dcterms:W3CDTF">2006-08-16T00:00:00Z</dcterms:created>
  <dcterms:modified xsi:type="dcterms:W3CDTF">2017-04-05T16:34:43Z</dcterms:modified>
</cp:coreProperties>
</file>