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6" r:id="rId3"/>
    <p:sldId id="289" r:id="rId4"/>
    <p:sldId id="278" r:id="rId5"/>
    <p:sldId id="294" r:id="rId6"/>
    <p:sldId id="279" r:id="rId7"/>
    <p:sldId id="295" r:id="rId8"/>
    <p:sldId id="280" r:id="rId9"/>
    <p:sldId id="291" r:id="rId10"/>
    <p:sldId id="287" r:id="rId11"/>
    <p:sldId id="293" r:id="rId12"/>
    <p:sldId id="292"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1FB7"/>
    <a:srgbClr val="336600"/>
    <a:srgbClr val="990000"/>
    <a:srgbClr val="000066"/>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11" autoAdjust="0"/>
  </p:normalViewPr>
  <p:slideViewPr>
    <p:cSldViewPr>
      <p:cViewPr>
        <p:scale>
          <a:sx n="100" d="100"/>
          <a:sy n="100" d="100"/>
        </p:scale>
        <p:origin x="-2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defRPr>
            </a:lvl1pPr>
          </a:lstStyle>
          <a:p>
            <a:pPr>
              <a:defRPr/>
            </a:pPr>
            <a:fld id="{5F764598-F476-49A2-AE1D-45BE208965CE}" type="datetimeFigureOut">
              <a:rPr lang="en-US"/>
              <a:pPr>
                <a:defRPr/>
              </a:pPr>
              <a:t>1/21/2014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defRPr>
            </a:lvl1pPr>
          </a:lstStyle>
          <a:p>
            <a:pPr>
              <a:defRPr/>
            </a:pPr>
            <a:fld id="{1B71AADF-512C-4E88-9088-1700BD8FC24D}" type="slidenum">
              <a:rPr lang="en-US"/>
              <a:pPr>
                <a:defRPr/>
              </a:pPr>
              <a:t>‹#›</a:t>
            </a:fld>
            <a:endParaRPr lang="en-US" dirty="0"/>
          </a:p>
        </p:txBody>
      </p:sp>
    </p:spTree>
    <p:extLst>
      <p:ext uri="{BB962C8B-B14F-4D97-AF65-F5344CB8AC3E}">
        <p14:creationId xmlns:p14="http://schemas.microsoft.com/office/powerpoint/2010/main" val="766073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Say: Each facility will receive a number of wristbands, based on the licensed bed, and the corresponding log sheets. The barcodes provided will have a special sequence number used solely for your facility to allow for better patient and resident relocation management. Each wristband will contain the facility name, a </a:t>
            </a:r>
            <a:r>
              <a:rPr lang="en-US" dirty="0" err="1" smtClean="0"/>
              <a:t>scannable</a:t>
            </a:r>
            <a:r>
              <a:rPr lang="en-US" dirty="0" smtClean="0"/>
              <a:t> barcode, and the barcode number. If needed, you can even write on them.</a:t>
            </a:r>
          </a:p>
          <a:p>
            <a:pPr eaLnBrk="1" hangingPunct="1">
              <a:spcBef>
                <a:spcPct val="0"/>
              </a:spcBef>
            </a:pPr>
            <a:endParaRPr lang="en-US" dirty="0" smtClean="0"/>
          </a:p>
          <a:p>
            <a:pPr eaLnBrk="1" hangingPunct="1">
              <a:spcBef>
                <a:spcPct val="0"/>
              </a:spcBef>
            </a:pPr>
            <a:r>
              <a:rPr lang="en-US" dirty="0" smtClean="0"/>
              <a:t>The number of wristbands</a:t>
            </a:r>
            <a:r>
              <a:rPr lang="en-US" baseline="0" dirty="0" smtClean="0"/>
              <a:t> you receive is based on the number of licensed beds your facility has, not on any current census.</a:t>
            </a:r>
          </a:p>
          <a:p>
            <a:pPr eaLnBrk="1" hangingPunct="1">
              <a:spcBef>
                <a:spcPct val="0"/>
              </a:spcBef>
            </a:pPr>
            <a:endParaRPr lang="en-US" baseline="0" dirty="0" smtClean="0"/>
          </a:p>
          <a:p>
            <a:pPr eaLnBrk="1" hangingPunct="1">
              <a:spcBef>
                <a:spcPct val="0"/>
              </a:spcBef>
            </a:pPr>
            <a:r>
              <a:rPr lang="en-US" baseline="0" dirty="0" smtClean="0"/>
              <a:t>The barcodes on the wristband have a prefix that corresponds to the type of facility</a:t>
            </a:r>
          </a:p>
          <a:p>
            <a:pPr eaLnBrk="1" hangingPunct="1">
              <a:spcBef>
                <a:spcPct val="0"/>
              </a:spcBef>
            </a:pPr>
            <a:endParaRPr lang="en-US" baseline="0" dirty="0" smtClean="0"/>
          </a:p>
          <a:p>
            <a:pPr eaLnBrk="1" hangingPunct="1">
              <a:spcBef>
                <a:spcPct val="0"/>
              </a:spcBef>
            </a:pPr>
            <a:r>
              <a:rPr lang="en-US" baseline="0" dirty="0" smtClean="0"/>
              <a:t>HO for hospital</a:t>
            </a:r>
          </a:p>
          <a:p>
            <a:pPr eaLnBrk="1" hangingPunct="1">
              <a:spcBef>
                <a:spcPct val="0"/>
              </a:spcBef>
            </a:pPr>
            <a:r>
              <a:rPr lang="en-US" baseline="0" dirty="0" smtClean="0"/>
              <a:t>NH for nursing home</a:t>
            </a:r>
          </a:p>
          <a:p>
            <a:pPr eaLnBrk="1" hangingPunct="1">
              <a:spcBef>
                <a:spcPct val="0"/>
              </a:spcBef>
            </a:pPr>
            <a:r>
              <a:rPr lang="en-US" baseline="0" dirty="0" smtClean="0"/>
              <a:t>ACF for adult care facility</a:t>
            </a:r>
          </a:p>
          <a:p>
            <a:pPr eaLnBrk="1" hangingPunct="1">
              <a:spcBef>
                <a:spcPct val="0"/>
              </a:spcBef>
            </a:pPr>
            <a:endParaRPr lang="en-US" dirty="0" smtClean="0"/>
          </a:p>
          <a:p>
            <a:pPr eaLnBrk="1" hangingPunct="1">
              <a:spcBef>
                <a:spcPct val="0"/>
              </a:spcBef>
            </a:pPr>
            <a:r>
              <a:rPr lang="en-US" dirty="0" smtClean="0"/>
              <a:t>Facilities will also be receiving a small set of training bands. You will clearly know that they are for training, because they are marked for training in two places, and the barcode number ends in a D for demo. Training wristbands can only be used in the e-FINDS Demo application and the production bands are only recognized in the production e-FINDS. The bands cannot be used in the wrong application by mistake.</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State health has been working on printing the facility wristbands, printing the barcode logs that will accompany the wristbands, testing the hand-held scanners, and shipping to the MARO region facilities. The goal is to have the nursing homes in Southern NY (Sullivan Co down to Suffolk) completed by end of the month (July). Of course, this is a goal; not a promise.</a:t>
            </a:r>
          </a:p>
          <a:p>
            <a:pPr eaLnBrk="1" hangingPunct="1">
              <a:spcBef>
                <a:spcPct val="0"/>
              </a:spcBef>
            </a:pPr>
            <a:endParaRPr lang="en-US" dirty="0" smtClean="0"/>
          </a:p>
          <a:p>
            <a:pPr eaLnBrk="1" hangingPunct="1">
              <a:spcBef>
                <a:spcPct val="0"/>
              </a:spcBef>
            </a:pPr>
            <a:r>
              <a:rPr lang="en-US" dirty="0" smtClean="0"/>
              <a:t>Each facility is also</a:t>
            </a:r>
            <a:r>
              <a:rPr lang="en-US" baseline="0" dirty="0" smtClean="0"/>
              <a:t> receiving one bar code scanner select to work with the e-FINDS application. The budget only provides for one scanner per facility, Greater New York Health Association members can take advantage of a bulk purchase GNYHA has set up if you wish to purchase more scanners. </a:t>
            </a:r>
            <a:endParaRPr lang="en-US" dirty="0" smtClean="0"/>
          </a:p>
          <a:p>
            <a:pPr eaLnBrk="1" hangingPunct="1">
              <a:spcBef>
                <a:spcPct val="0"/>
              </a:spcBef>
            </a:pPr>
            <a:endParaRPr lang="en-US" dirty="0" smtClean="0"/>
          </a:p>
          <a:p>
            <a:pPr eaLnBrk="1" hangingPunct="1">
              <a:spcBef>
                <a:spcPct val="0"/>
              </a:spcBef>
            </a:pPr>
            <a:r>
              <a:rPr lang="en-US" dirty="0" smtClean="0"/>
              <a:t>I will show you what the paper logs look like, but they too contain our facility name, and a space for a patient/resident’s first name, last name, date of birth and gender. These logs can be used if a facility has no power or not internet.</a:t>
            </a:r>
          </a:p>
          <a:p>
            <a:pPr eaLnBrk="1" hangingPunct="1">
              <a:spcBef>
                <a:spcPct val="0"/>
              </a:spcBef>
            </a:pPr>
            <a:endParaRPr lang="en-US" dirty="0" smtClean="0"/>
          </a:p>
          <a:p>
            <a:pPr eaLnBrk="1" hangingPunct="1">
              <a:spcBef>
                <a:spcPct val="0"/>
              </a:spcBef>
            </a:pPr>
            <a:r>
              <a:rPr lang="en-US" dirty="0" smtClean="0"/>
              <a:t>Transition: OK so let’s get to it and actually see this e-FINDS application in action</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a:t>
            </a:fld>
            <a:endParaRPr lang="en-US" dirty="0"/>
          </a:p>
        </p:txBody>
      </p:sp>
    </p:spTree>
    <p:extLst>
      <p:ext uri="{BB962C8B-B14F-4D97-AF65-F5344CB8AC3E}">
        <p14:creationId xmlns:p14="http://schemas.microsoft.com/office/powerpoint/2010/main" val="54168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6836C-7FC2-4F27-B8C2-C8542AAE5BF8}" type="slidenum">
              <a:rPr lang="en-US">
                <a:solidFill>
                  <a:prstClr val="black"/>
                </a:solidFill>
              </a:rPr>
              <a:pPr/>
              <a:t>11</a:t>
            </a:fld>
            <a:endParaRPr 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spcBef>
                <a:spcPct val="0"/>
              </a:spcBef>
            </a:pPr>
            <a:r>
              <a:rPr lang="en-US" dirty="0" smtClean="0"/>
              <a:t>Thank you for participating in this training. Feel free to contact the Commerce Trainers with your technical questions. I always find it easier to just pick up the phone if you have questions, so I advise you to contact us anytime. If we cannot answer your questions, then we are most likely able to direct you to the program area that can.</a:t>
            </a:r>
          </a:p>
          <a:p>
            <a:pPr eaLnBrk="1" hangingPunct="1">
              <a:spcBef>
                <a:spcPct val="0"/>
              </a:spcBef>
            </a:pPr>
            <a:endParaRPr lang="en-US" dirty="0" smtClean="0"/>
          </a:p>
          <a:p>
            <a:pPr eaLnBrk="1" hangingPunct="1">
              <a:spcBef>
                <a:spcPct val="0"/>
              </a:spcBef>
            </a:pPr>
            <a:r>
              <a:rPr lang="en-US" dirty="0" smtClean="0"/>
              <a:t>Again we would like to thank your for your time. Have a good day.</a:t>
            </a:r>
          </a:p>
          <a:p>
            <a:endParaRPr lang="en-US" dirty="0" smtClean="0"/>
          </a:p>
          <a:p>
            <a:r>
              <a:rPr lang="en-US" dirty="0" smtClean="0"/>
              <a:t>Commerce Trainers:518-473-1809</a:t>
            </a:r>
            <a:r>
              <a:rPr lang="en-US" baseline="0" dirty="0" smtClean="0"/>
              <a:t> or hinweb@health.state.ny.us </a:t>
            </a:r>
          </a:p>
          <a:p>
            <a:endParaRPr lang="en-US" baseline="0" dirty="0" smtClean="0"/>
          </a:p>
          <a:p>
            <a:r>
              <a:rPr lang="en-US" dirty="0" smtClean="0"/>
              <a:t>Debra L. </a:t>
            </a:r>
            <a:r>
              <a:rPr lang="en-US" dirty="0" err="1" smtClean="0"/>
              <a:t>Sottolano</a:t>
            </a:r>
            <a:r>
              <a:rPr lang="en-US" dirty="0" smtClean="0"/>
              <a:t>, PhD, MBA</a:t>
            </a:r>
          </a:p>
          <a:p>
            <a:r>
              <a:rPr lang="en-US" dirty="0" smtClean="0"/>
              <a:t>OHSM Liaison to Public Health Emergency Preparedness</a:t>
            </a:r>
          </a:p>
          <a:p>
            <a:r>
              <a:rPr lang="en-US" dirty="0" smtClean="0"/>
              <a:t>Division of Standards and Surveillance</a:t>
            </a:r>
          </a:p>
          <a:p>
            <a:r>
              <a:rPr lang="en-US" dirty="0" smtClean="0"/>
              <a:t>NYS Department of Health</a:t>
            </a:r>
          </a:p>
          <a:p>
            <a:r>
              <a:rPr lang="en-US" dirty="0" smtClean="0"/>
              <a:t>875 Central Avenue </a:t>
            </a:r>
          </a:p>
          <a:p>
            <a:r>
              <a:rPr lang="en-US" dirty="0" smtClean="0"/>
              <a:t>Albany, NY 12206-1388</a:t>
            </a:r>
          </a:p>
          <a:p>
            <a:r>
              <a:rPr lang="en-US" dirty="0" smtClean="0"/>
              <a:t>(P) 518/402-1004, (F)518/402-1010</a:t>
            </a:r>
          </a:p>
          <a:p>
            <a:r>
              <a:rPr lang="en-US" dirty="0" smtClean="0"/>
              <a:t>Email:  dls20@health.state.ny.us</a:t>
            </a:r>
          </a:p>
          <a:p>
            <a:endParaRPr lang="en-US" baseline="0" dirty="0" smtClean="0"/>
          </a:p>
          <a:p>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C271DD-804F-42EB-8F00-D1617AD2DBBD}" type="slidenum">
              <a:rPr lang="en-US">
                <a:solidFill>
                  <a:prstClr val="black"/>
                </a:solidFill>
              </a:rPr>
              <a:pPr/>
              <a:t>2</a:t>
            </a:fld>
            <a:endParaRPr lang="en-US">
              <a:solidFill>
                <a:prstClr val="black"/>
              </a:solidFill>
            </a:endParaRPr>
          </a:p>
        </p:txBody>
      </p:sp>
      <p:sp>
        <p:nvSpPr>
          <p:cNvPr id="757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2" tIns="46582" rIns="93162" bIns="46582" anchor="b"/>
          <a:lstStyle/>
          <a:p>
            <a:pPr algn="r" defTabSz="930156"/>
            <a:fld id="{E3AA80B9-03CB-4A3A-A02D-186D1B90D0DD}" type="slidenum">
              <a:rPr lang="en-US" sz="1200">
                <a:solidFill>
                  <a:prstClr val="black"/>
                </a:solidFill>
              </a:rPr>
              <a:pPr algn="r" defTabSz="930156"/>
              <a:t>2</a:t>
            </a:fld>
            <a:endParaRPr lang="en-US"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lIns="93162" tIns="46582" rIns="93162" bIns="46582"/>
          <a:lstStyle/>
          <a:p>
            <a:r>
              <a:rPr lang="en-US" sz="1200" kern="1200" dirty="0" smtClean="0">
                <a:solidFill>
                  <a:schemeClr val="tx1"/>
                </a:solidFill>
                <a:effectLst/>
                <a:latin typeface="+mn-lt"/>
                <a:ea typeface="+mn-ea"/>
                <a:cs typeface="+mn-cs"/>
              </a:rPr>
              <a:t>Say: Good {insert time of day} everyone!  Thank you. Let me begin with a quick introduction of myself. My name is {insert name and credentials}</a:t>
            </a:r>
          </a:p>
          <a:p>
            <a:r>
              <a:rPr lang="en-US" sz="1200" kern="1200" dirty="0" smtClean="0">
                <a:solidFill>
                  <a:schemeClr val="tx1"/>
                </a:solidFill>
                <a:effectLst/>
                <a:latin typeface="+mn-lt"/>
                <a:ea typeface="+mn-ea"/>
                <a:cs typeface="+mn-cs"/>
              </a:rPr>
              <a:t>First, we do not want anyone to leave today’s session with any unanswered questions about the e-FINDS application. We will spend about 45 minutes with the demonstration of the new tool, so please feel free to raise you hand or interrupt me if you have a question or comment.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Transition: I also want to provide you with some contact information for technical and non-technical </a:t>
            </a:r>
            <a:r>
              <a:rPr lang="en-US" sz="1200" kern="1200" dirty="0" err="1" smtClean="0">
                <a:solidFill>
                  <a:schemeClr val="tx1"/>
                </a:solidFill>
                <a:effectLst/>
                <a:latin typeface="+mn-lt"/>
                <a:ea typeface="+mn-ea"/>
                <a:cs typeface="+mn-cs"/>
              </a:rPr>
              <a:t>eFINDS</a:t>
            </a:r>
            <a:r>
              <a:rPr lang="en-US" sz="1200" kern="1200" dirty="0" smtClean="0">
                <a:solidFill>
                  <a:schemeClr val="tx1"/>
                </a:solidFill>
                <a:effectLst/>
                <a:latin typeface="+mn-lt"/>
                <a:ea typeface="+mn-ea"/>
                <a:cs typeface="+mn-cs"/>
              </a:rPr>
              <a:t> questions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a:t>
            </a:r>
            <a:r>
              <a:rPr lang="en-US" b="1" baseline="0" dirty="0" smtClean="0"/>
              <a:t> </a:t>
            </a:r>
            <a:r>
              <a:rPr lang="en-US" b="0" baseline="0" dirty="0" smtClean="0"/>
              <a:t> The Health Commerce System trainers are the team responsible for providing technical assistance with </a:t>
            </a:r>
            <a:r>
              <a:rPr lang="en-US" b="0" baseline="0" dirty="0" err="1" smtClean="0"/>
              <a:t>eFINDS</a:t>
            </a:r>
            <a:r>
              <a:rPr lang="en-US" b="0" baseline="0" dirty="0" smtClean="0"/>
              <a:t>, so if you find that you are having a technical issue with </a:t>
            </a:r>
            <a:r>
              <a:rPr lang="en-US" b="0" baseline="0" dirty="0" err="1" smtClean="0"/>
              <a:t>eFINDS</a:t>
            </a:r>
            <a:r>
              <a:rPr lang="en-US" b="0" baseline="0" dirty="0" smtClean="0"/>
              <a:t> or the Health Commerce System in general you should contact the Health Commerce System Trainers at the number or email listed on the screen. These numbers are provided for you in your participant guide on page 5 of the guide.</a:t>
            </a:r>
          </a:p>
          <a:p>
            <a:pPr eaLnBrk="1" hangingPunct="1"/>
            <a:endParaRPr lang="en-US" b="0" baseline="0" dirty="0" smtClean="0"/>
          </a:p>
          <a:p>
            <a:pPr eaLnBrk="1" hangingPunct="1"/>
            <a:r>
              <a:rPr lang="en-US" b="0" baseline="0" dirty="0" smtClean="0"/>
              <a:t>Transition: Sometime however you will have questions that are non-technical and lean more towards operations and regulatory concerns. Those questions should be address to the NYSDOH Office of Health Systems Management Liaison to Public Health Emergency Preparedness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Dr. Debra </a:t>
            </a:r>
            <a:r>
              <a:rPr lang="en-US" baseline="0" dirty="0" err="1" smtClean="0"/>
              <a:t>Sottolano</a:t>
            </a:r>
            <a:r>
              <a:rPr lang="en-US" baseline="0" dirty="0" smtClean="0"/>
              <a:t>, whose contact information is also provided on page five of your guide. </a:t>
            </a:r>
          </a:p>
          <a:p>
            <a:endParaRPr lang="en-US" baseline="0" dirty="0" smtClean="0"/>
          </a:p>
          <a:p>
            <a:r>
              <a:rPr lang="en-US" baseline="0" dirty="0" smtClean="0"/>
              <a:t>Transition, so today I am going to show you how, but if you have questions about when or why your will need to contact Dr. </a:t>
            </a:r>
            <a:r>
              <a:rPr lang="en-US" baseline="0" dirty="0" err="1" smtClean="0"/>
              <a:t>Sottolano</a:t>
            </a:r>
            <a:r>
              <a:rPr lang="en-US" baseline="0" dirty="0" smtClean="0"/>
              <a:t>. </a:t>
            </a:r>
            <a:endParaRPr lang="en-US" dirty="0" smtClean="0"/>
          </a:p>
          <a:p>
            <a:endParaRPr lang="en-US" dirty="0" smtClean="0"/>
          </a:p>
          <a:p>
            <a:pPr eaLnBrk="1" hangingPunct="1"/>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 </a:t>
            </a:r>
            <a:r>
              <a:rPr lang="en-US" dirty="0" smtClean="0"/>
              <a:t>We will begin with what an evacuating facility can accomplish, that is, register a patient/resident with a scanner, without a scanner. Remember, that an evacuating facility may only have time to place wristbands on the people being relocated. So only if time allows, would the patient/resident information be entered and/or updated. </a:t>
            </a:r>
          </a:p>
          <a:p>
            <a:pPr eaLnBrk="1" hangingPunct="1"/>
            <a:endParaRPr lang="en-US" dirty="0" smtClean="0"/>
          </a:p>
          <a:p>
            <a:pPr eaLnBrk="1" hangingPunct="1"/>
            <a:r>
              <a:rPr lang="en-US" dirty="0" smtClean="0"/>
              <a:t>To demonstrate the complete process, I will also show you what a receiving facility will do. </a:t>
            </a:r>
          </a:p>
          <a:p>
            <a:pPr eaLnBrk="1" hangingPunct="1"/>
            <a:endParaRPr lang="en-US" dirty="0" smtClean="0"/>
          </a:p>
          <a:p>
            <a:pPr eaLnBrk="1" hangingPunct="1"/>
            <a:r>
              <a:rPr lang="en-US" dirty="0" smtClean="0"/>
              <a:t>I will also point out the menu differences of an e-FINDS Data Reporter and an e-FINDS Reporting Administrator, like how the Administrator can view what barcodes have been already assigned, and how to generate and save an e-FINDS spreadsheet that someone can complete and then the Data Reporter or Admin can upload.</a:t>
            </a:r>
          </a:p>
          <a:p>
            <a:pPr eaLnBrk="1" hangingPunct="1"/>
            <a:endParaRPr lang="en-US" dirty="0" smtClean="0"/>
          </a:p>
          <a:p>
            <a:pPr eaLnBrk="1" hangingPunct="1"/>
            <a:r>
              <a:rPr lang="en-US" b="1" dirty="0" smtClean="0"/>
              <a:t>Transition: </a:t>
            </a:r>
            <a:r>
              <a:rPr lang="en-US" dirty="0" smtClean="0"/>
              <a:t>Our goal is to have you leave today’s presentation feeling like a skilled operator of this new application. Let’s begin.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 </a:t>
            </a:r>
            <a:r>
              <a:rPr lang="en-US" dirty="0" smtClean="0"/>
              <a:t>We will begin with what an evacuating facility can accomplish, that is, register a patient/resident with a scanner, without a scanner. Remember, that an evacuating facility may only have time to place wristbands on the people being relocated. So only if time allows, would the patient/resident information be entered and/or updated. </a:t>
            </a:r>
          </a:p>
          <a:p>
            <a:pPr eaLnBrk="1" hangingPunct="1"/>
            <a:endParaRPr lang="en-US" dirty="0" smtClean="0"/>
          </a:p>
          <a:p>
            <a:pPr eaLnBrk="1" hangingPunct="1"/>
            <a:r>
              <a:rPr lang="en-US" dirty="0" smtClean="0"/>
              <a:t>To demonstrate the complete process, I will also show you what a receiving facility will do. </a:t>
            </a:r>
          </a:p>
          <a:p>
            <a:pPr eaLnBrk="1" hangingPunct="1"/>
            <a:endParaRPr lang="en-US" dirty="0" smtClean="0"/>
          </a:p>
          <a:p>
            <a:pPr eaLnBrk="1" hangingPunct="1"/>
            <a:r>
              <a:rPr lang="en-US" dirty="0" smtClean="0"/>
              <a:t>I will also point out the menu differences of an e-FINDS Data Reporter and an e-FINDS Reporting Administrator, like how the Administrator can view what barcodes have been already assigned, and how to generate and save an e-FINDS spreadsheet that someone can complete and then the Data Reporter or Admin can upload.</a:t>
            </a:r>
          </a:p>
          <a:p>
            <a:pPr eaLnBrk="1" hangingPunct="1"/>
            <a:endParaRPr lang="en-US" dirty="0" smtClean="0"/>
          </a:p>
          <a:p>
            <a:pPr eaLnBrk="1" hangingPunct="1"/>
            <a:r>
              <a:rPr lang="en-US" b="1" dirty="0" smtClean="0"/>
              <a:t>Transition: </a:t>
            </a:r>
            <a:r>
              <a:rPr lang="en-US" dirty="0" smtClean="0"/>
              <a:t>Our goal is to have you leave today’s presentation feeling like a skilled operator of this new application. Let’s begin.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 </a:t>
            </a:r>
            <a:r>
              <a:rPr lang="en-US" dirty="0" smtClean="0"/>
              <a:t>So what is e-FINDS? </a:t>
            </a:r>
          </a:p>
          <a:p>
            <a:pPr eaLnBrk="1" hangingPunct="1"/>
            <a:endParaRPr lang="en-US"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dirty="0" smtClean="0"/>
              <a:t>Secure, real time &amp; easy to use</a:t>
            </a:r>
            <a:r>
              <a:rPr lang="en-US" baseline="0" dirty="0" smtClean="0"/>
              <a:t> </a:t>
            </a:r>
          </a:p>
          <a:p>
            <a:pPr marL="0" marR="0" indent="0" algn="l" defTabSz="914400" rtl="0" eaLnBrk="1" fontAlgn="base" latinLnBrk="0" hangingPunct="1">
              <a:lnSpc>
                <a:spcPct val="100000"/>
              </a:lnSpc>
              <a:spcBef>
                <a:spcPts val="0"/>
              </a:spcBef>
              <a:spcAft>
                <a:spcPct val="0"/>
              </a:spcAft>
              <a:buClrTx/>
              <a:buSzTx/>
              <a:buFontTx/>
              <a:buNone/>
              <a:tabLst/>
              <a:defRPr/>
            </a:pPr>
            <a:r>
              <a:rPr lang="en-US" baseline="0" dirty="0" smtClean="0"/>
              <a:t>c</a:t>
            </a:r>
            <a:r>
              <a:rPr lang="en-US" dirty="0" smtClean="0"/>
              <a:t>ommon platform for sharing patient and resident location information</a:t>
            </a:r>
          </a:p>
          <a:p>
            <a:pPr eaLnBrk="1" hangingPunct="1">
              <a:spcBef>
                <a:spcPts val="0"/>
              </a:spcBef>
              <a:defRPr/>
            </a:pPr>
            <a:r>
              <a:rPr lang="en-US" dirty="0" smtClean="0"/>
              <a:t>It Promotes data accuracy</a:t>
            </a:r>
            <a:r>
              <a:rPr lang="en-US" baseline="0" dirty="0" smtClean="0"/>
              <a:t> a</a:t>
            </a:r>
            <a:r>
              <a:rPr lang="en-US" dirty="0" smtClean="0"/>
              <a:t>nd  saves Time </a:t>
            </a:r>
          </a:p>
          <a:p>
            <a:pPr eaLnBrk="1" hangingPunct="1">
              <a:spcBef>
                <a:spcPts val="0"/>
              </a:spcBef>
              <a:defRPr/>
            </a:pPr>
            <a:r>
              <a:rPr lang="en-US" dirty="0" smtClean="0"/>
              <a:t>Allowing collaboration between facilities.</a:t>
            </a:r>
          </a:p>
          <a:p>
            <a:pPr eaLnBrk="1" hangingPunct="1">
              <a:spcBef>
                <a:spcPts val="0"/>
              </a:spcBef>
              <a:defRPr/>
            </a:pPr>
            <a:r>
              <a:rPr lang="en-US" dirty="0" smtClean="0"/>
              <a:t>Used for incidents, events or practice exercises</a:t>
            </a:r>
          </a:p>
          <a:p>
            <a:pPr eaLnBrk="1" hangingPunct="1">
              <a:spcBef>
                <a:spcPts val="0"/>
              </a:spcBef>
              <a:defRPr/>
            </a:pPr>
            <a:endParaRPr lang="en-US" dirty="0" smtClean="0"/>
          </a:p>
          <a:p>
            <a:pPr eaLnBrk="1" hangingPunct="1"/>
            <a:r>
              <a:rPr lang="en-US" dirty="0" smtClean="0"/>
              <a:t>This is the Governor’s initiative from lessons learned after Hurricane Sandy. Essentially, it is to be used for patient and resident location information, when facilities need to relocate their patients or residents. The application is time saving, especially for the evacuating facilities. At the very minimum, the evacuating facilities will only need place the barcoded wristbands on their patient/residents and send them to a safe location. The receiving locations can scan wristbands, and update the location information when they arrive. </a:t>
            </a:r>
          </a:p>
          <a:p>
            <a:pPr eaLnBrk="1" hangingPunct="1"/>
            <a:endParaRPr lang="en-US" dirty="0" smtClean="0"/>
          </a:p>
          <a:p>
            <a:pPr eaLnBrk="1" hangingPunct="1"/>
            <a:r>
              <a:rPr lang="en-US" dirty="0" smtClean="0"/>
              <a:t>The system captures minimal amounts of data, can accommodate multiple updates and allow facilities to track their patient’s and resident’s movement to other facilities, including temporary shelters. More importantly, where ever the patient/resident resides, the system has hard coded the original location, that is, the location they will return to.</a:t>
            </a:r>
          </a:p>
          <a:p>
            <a:pPr eaLnBrk="1" hangingPunct="1"/>
            <a:endParaRPr lang="en-US" dirty="0" smtClean="0"/>
          </a:p>
          <a:p>
            <a:pPr eaLnBrk="1" hangingPunct="1"/>
            <a:r>
              <a:rPr lang="en-US" dirty="0" smtClean="0"/>
              <a:t>This is our first version, and we modeled it after the Department of Defense Joint Patient Tracking Application</a:t>
            </a:r>
            <a:r>
              <a:rPr lang="en-US" baseline="0" dirty="0" smtClean="0"/>
              <a:t> used to </a:t>
            </a:r>
            <a:r>
              <a:rPr lang="en-US" dirty="0" smtClean="0"/>
              <a:t>track the global location information of seriously wounded service members. Keep in mind that </a:t>
            </a:r>
            <a:r>
              <a:rPr lang="en-US" dirty="0" err="1" smtClean="0"/>
              <a:t>eFINDS</a:t>
            </a:r>
            <a:r>
              <a:rPr lang="en-US" baseline="0" dirty="0" smtClean="0"/>
              <a:t> merely tracks patients and in no way is meant to be an electronic medical record.</a:t>
            </a:r>
            <a:endParaRPr lang="en-US" dirty="0" smtClean="0"/>
          </a:p>
          <a:p>
            <a:pPr eaLnBrk="1" hangingPunct="1"/>
            <a:endParaRPr lang="en-US" dirty="0" smtClean="0"/>
          </a:p>
          <a:p>
            <a:pPr eaLnBrk="1" hangingPunct="1"/>
            <a:r>
              <a:rPr lang="en-US" dirty="0" smtClean="0"/>
              <a:t>Transition: </a:t>
            </a:r>
            <a:r>
              <a:rPr lang="en-US" dirty="0" err="1" smtClean="0"/>
              <a:t>eFINDS</a:t>
            </a:r>
            <a:r>
              <a:rPr lang="en-US" dirty="0" smtClean="0"/>
              <a:t> is</a:t>
            </a:r>
            <a:r>
              <a:rPr lang="en-US" baseline="0" dirty="0" smtClean="0"/>
              <a:t> a commerce based-application and relies on Communications Directory role assignments to access the system. There are three roles that provide access, one for State DOH employees, and two for healthcare facility employees. Let’s look at the state’s role first.</a:t>
            </a: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Say: </a:t>
            </a:r>
            <a:r>
              <a:rPr lang="en-US" dirty="0" smtClean="0"/>
              <a:t>There are two facility permission assignment: the e-FINDS Data Reporter and the e-FINDS Reporting Administrator role. Now because these roles are a mouth full to say every time, please remember that during this presentation, I will sometime refer to the e-FINDS Data Reporter as just a Data Reporter I am not referring to the HERDS data reporter, and the same goes for the e-FINDS Administrator role; not the facility’s Administrator.</a:t>
            </a:r>
          </a:p>
          <a:p>
            <a:pPr eaLnBrk="1" hangingPunct="1">
              <a:spcBef>
                <a:spcPct val="0"/>
              </a:spcBef>
            </a:pPr>
            <a:endParaRPr lang="en-US" dirty="0" smtClean="0"/>
          </a:p>
          <a:p>
            <a:pPr eaLnBrk="1" hangingPunct="1">
              <a:spcBef>
                <a:spcPct val="0"/>
              </a:spcBef>
            </a:pPr>
            <a:r>
              <a:rPr lang="en-US" dirty="0" smtClean="0"/>
              <a:t>The e-FINDS Data Reporter can register patients/residents in the system with or without a scanner, one at a time or multiples by using the e-FINDS spreadsheet provided by the e-FINDS Admin. They can also update with or without a scanner, one at a time or more than one.</a:t>
            </a:r>
          </a:p>
          <a:p>
            <a:pPr eaLnBrk="1" hangingPunct="1"/>
            <a:endParaRPr lang="en-US" dirty="0" smtClean="0"/>
          </a:p>
          <a:p>
            <a:pPr eaLnBrk="1" hangingPunct="1"/>
            <a:endParaRPr lang="en-US" b="1" dirty="0" smtClean="0"/>
          </a:p>
          <a:p>
            <a:pPr eaLnBrk="1" hangingPunct="1"/>
            <a:r>
              <a:rPr lang="en-US" b="1" dirty="0" smtClean="0"/>
              <a:t>Say: </a:t>
            </a:r>
            <a:r>
              <a:rPr lang="en-US" dirty="0" smtClean="0"/>
              <a:t>The functions that the e-FINDS Reporting Administrator role can accomplish, that the user role cannot, is to generate a PDF of used and unused barcodes, generate a spreadsheet that can be populated with patient/resident information and uploaded by the e-FINDS Data Reporter. The Admin also has the ability to register multiple patient/residents, at a time, without scanning the barcodes. Because the Admin can do everything that a data reporter can, you only need to be added to the admin role; both roles are not needed. Also, a facility can have more than one person assigned to either role.</a:t>
            </a:r>
          </a:p>
          <a:p>
            <a:pPr eaLnBrk="1" hangingPunct="1"/>
            <a:endParaRPr lang="en-US" dirty="0" smtClean="0"/>
          </a:p>
          <a:p>
            <a:pPr eaLnBrk="1" hangingPunct="1"/>
            <a:endParaRPr lang="en-US" dirty="0" smtClean="0"/>
          </a:p>
          <a:p>
            <a:pPr eaLnBrk="1" hangingPunct="1"/>
            <a:endParaRPr lang="en-US" dirty="0" smtClean="0"/>
          </a:p>
          <a:p>
            <a:pPr eaLnBrk="1" hangingPunct="1"/>
            <a:r>
              <a:rPr lang="en-US" b="1" dirty="0" smtClean="0"/>
              <a:t>Transition: </a:t>
            </a:r>
            <a:r>
              <a:rPr lang="en-US" dirty="0" smtClean="0"/>
              <a:t>Let’s go out to the Health Commerce System, and walk through some practice scenarios. For demonstration purposes, we will act as both an evacuating and receiving facility during concurrent events. The training scenarios are outlined in the participant guide, so please follow along.</a:t>
            </a:r>
          </a:p>
          <a:p>
            <a:pPr eaLnBrk="1" hangingPunct="1"/>
            <a:endParaRPr lang="en-US" dirty="0" smtClean="0"/>
          </a:p>
          <a:p>
            <a:pPr eaLnBrk="1" hangingPunct="1">
              <a:spcBef>
                <a:spcPct val="0"/>
              </a:spcBef>
            </a:pPr>
            <a:r>
              <a:rPr lang="en-US" b="1" dirty="0" smtClean="0"/>
              <a:t>***Demonstration Begins - Please refer to the Participant Guide for Scenarios***</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a:t>
            </a:fld>
            <a:endParaRPr lang="en-US" dirty="0"/>
          </a:p>
        </p:txBody>
      </p:sp>
    </p:spTree>
    <p:extLst>
      <p:ext uri="{BB962C8B-B14F-4D97-AF65-F5344CB8AC3E}">
        <p14:creationId xmlns:p14="http://schemas.microsoft.com/office/powerpoint/2010/main" val="419593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1" dirty="0" smtClean="0"/>
              <a:t>Say: </a:t>
            </a:r>
            <a:r>
              <a:rPr lang="en-US" sz="1000" dirty="0" smtClean="0"/>
              <a:t>Because e-FINDS is a role based application, once you are added to an e-FINDS role, the application will appear in your My Applications list in the left side panel. If you do not see the e-FINDS or e-FINDS Demo, then try closing your internet browser completely and log back in. If need e-FINDS can also be access from the main list of applications. </a:t>
            </a:r>
          </a:p>
          <a:p>
            <a:endParaRPr lang="en-US" sz="1000" dirty="0" smtClean="0"/>
          </a:p>
          <a:p>
            <a:r>
              <a:rPr lang="en-US" sz="1000" b="1" dirty="0" smtClean="0"/>
              <a:t>Action: </a:t>
            </a:r>
            <a:r>
              <a:rPr lang="en-US" sz="1000" dirty="0" smtClean="0"/>
              <a:t>Point to the </a:t>
            </a:r>
            <a:r>
              <a:rPr lang="en-US" sz="1000" u="sng" dirty="0" smtClean="0"/>
              <a:t>My Applications</a:t>
            </a:r>
            <a:r>
              <a:rPr lang="en-US" sz="1000" dirty="0" smtClean="0"/>
              <a:t> list, and then Applications from the top menu bar.</a:t>
            </a:r>
          </a:p>
          <a:p>
            <a:endParaRPr lang="en-US" sz="1000" dirty="0" smtClean="0"/>
          </a:p>
          <a:p>
            <a:r>
              <a:rPr lang="en-US" sz="1000" b="1" dirty="0" smtClean="0"/>
              <a:t>Say: </a:t>
            </a:r>
            <a:r>
              <a:rPr lang="en-US" sz="1000" dirty="0" smtClean="0"/>
              <a:t>To verify your role assignment, go to the My Account link and click </a:t>
            </a:r>
            <a:r>
              <a:rPr lang="en-US" sz="1000" u="sng" dirty="0" smtClean="0"/>
              <a:t>See what roles I hold</a:t>
            </a:r>
            <a:r>
              <a:rPr lang="en-US" sz="1000" dirty="0" smtClean="0"/>
              <a:t>. If you are not in an e-FINDS and would like to be, then click on the </a:t>
            </a:r>
            <a:r>
              <a:rPr lang="en-US" sz="1000" u="sng" dirty="0" smtClean="0"/>
              <a:t>Look up my coordinators</a:t>
            </a:r>
            <a:r>
              <a:rPr lang="en-US" sz="1000" dirty="0" smtClean="0"/>
              <a:t>. They are the ones who will add you to the role.</a:t>
            </a:r>
          </a:p>
          <a:p>
            <a:endParaRPr lang="en-US" sz="1000" dirty="0" smtClean="0"/>
          </a:p>
          <a:p>
            <a:r>
              <a:rPr lang="en-US" sz="1000" b="1" dirty="0" smtClean="0"/>
              <a:t>Action: </a:t>
            </a:r>
            <a:r>
              <a:rPr lang="en-US" sz="1000" dirty="0" smtClean="0"/>
              <a:t>Point to the </a:t>
            </a:r>
            <a:r>
              <a:rPr lang="en-US" sz="1000" u="sng" dirty="0" smtClean="0"/>
              <a:t>My Account</a:t>
            </a:r>
            <a:r>
              <a:rPr lang="en-US" sz="1000" dirty="0" smtClean="0"/>
              <a:t> link on the menu bar.</a:t>
            </a:r>
          </a:p>
          <a:p>
            <a:endParaRPr lang="en-US" sz="1000" dirty="0" smtClean="0"/>
          </a:p>
          <a:p>
            <a:r>
              <a:rPr lang="en-US" sz="1000" b="1" dirty="0" smtClean="0"/>
              <a:t>Say:</a:t>
            </a:r>
            <a:r>
              <a:rPr lang="en-US" sz="1000" b="1" baseline="0" dirty="0" smtClean="0"/>
              <a:t> </a:t>
            </a:r>
            <a:r>
              <a:rPr lang="en-US" sz="1000" b="0" baseline="0" dirty="0" smtClean="0"/>
              <a:t>How many people on the call today have looked at, updated or verified their contact information on commerce in the last three months? </a:t>
            </a:r>
          </a:p>
          <a:p>
            <a:endParaRPr lang="en-US" sz="1000" b="0" baseline="0" dirty="0" smtClean="0"/>
          </a:p>
          <a:p>
            <a:r>
              <a:rPr lang="en-US" sz="1000" dirty="0" smtClean="0"/>
              <a:t>Now, I will assume that you are participating in this training because you are either a facility administrator or in some kind of preparedness role. To be sure that you receive communications from your county health department or the state, please make sure your business and emergency contact information is correct. To do so, click on the Update or verify my contact information. I recommend that everyone does this after the presentation, and I will show you how I updated mine.</a:t>
            </a:r>
          </a:p>
          <a:p>
            <a:endParaRPr lang="en-US" sz="1000" dirty="0" smtClean="0"/>
          </a:p>
          <a:p>
            <a:r>
              <a:rPr lang="en-US" sz="1000" b="1" dirty="0" smtClean="0"/>
              <a:t>Action: </a:t>
            </a:r>
            <a:r>
              <a:rPr lang="en-US" sz="1000" dirty="0" smtClean="0"/>
              <a:t>Point to </a:t>
            </a:r>
            <a:r>
              <a:rPr lang="en-US" sz="1000" u="sng" dirty="0" smtClean="0"/>
              <a:t>Update or verify my contact information.</a:t>
            </a:r>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228600"/>
            <a:ext cx="6705600" cy="1470025"/>
          </a:xfrm>
        </p:spPr>
        <p:txBody>
          <a:bodyPr/>
          <a:lstStyle>
            <a:lvl1pPr>
              <a:defRPr sz="2800"/>
            </a:lvl1pPr>
          </a:lstStyle>
          <a:p>
            <a:r>
              <a:rPr lang="en-US" smtClean="0"/>
              <a:t>Click to edit Master title style</a:t>
            </a:r>
            <a:endParaRPr lang="en-US"/>
          </a:p>
        </p:txBody>
      </p:sp>
      <p:sp>
        <p:nvSpPr>
          <p:cNvPr id="89091" name="Rectangle 3"/>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smtClean="0"/>
              <a:t>Click to edit Master subtitle style</a:t>
            </a:r>
            <a:endParaRPr lang="en-US"/>
          </a:p>
        </p:txBody>
      </p:sp>
      <p:sp>
        <p:nvSpPr>
          <p:cNvPr id="8909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a:solidFill>
                <a:srgbClr val="000000"/>
              </a:solidFill>
            </a:endParaRPr>
          </a:p>
        </p:txBody>
      </p:sp>
      <p:sp>
        <p:nvSpPr>
          <p:cNvPr id="89097" name="Line 9"/>
          <p:cNvSpPr>
            <a:spLocks noChangeShapeType="1"/>
          </p:cNvSpPr>
          <p:nvPr/>
        </p:nvSpPr>
        <p:spPr bwMode="auto">
          <a:xfrm flipH="1">
            <a:off x="0" y="1841500"/>
            <a:ext cx="9144000" cy="0"/>
          </a:xfrm>
          <a:prstGeom prst="line">
            <a:avLst/>
          </a:prstGeom>
          <a:noFill/>
          <a:ln w="76200">
            <a:solidFill>
              <a:srgbClr val="006699"/>
            </a:solidFill>
            <a:round/>
            <a:headEnd/>
            <a:tailEnd/>
          </a:ln>
          <a:effectLst/>
        </p:spPr>
        <p:txBody>
          <a:bodyPr/>
          <a:lstStyle/>
          <a:p>
            <a:endParaRPr lang="en-US">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5" y="0"/>
            <a:ext cx="1819275" cy="1879600"/>
          </a:xfrm>
          <a:prstGeom prst="rect">
            <a:avLst/>
          </a:prstGeom>
          <a:noFill/>
        </p:spPr>
      </p:pic>
      <p:sp>
        <p:nvSpPr>
          <p:cNvPr id="89096" name="Line 8"/>
          <p:cNvSpPr>
            <a:spLocks noChangeShapeType="1"/>
          </p:cNvSpPr>
          <p:nvPr/>
        </p:nvSpPr>
        <p:spPr bwMode="auto">
          <a:xfrm flipH="1">
            <a:off x="0" y="18923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126163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B8A5BB-60F2-43F6-B225-E323AEA0D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311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5CEA3-6307-4785-BA5E-086B5F0E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115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228600"/>
            <a:ext cx="6705600" cy="1470025"/>
          </a:xfrm>
        </p:spPr>
        <p:txBody>
          <a:bodyPr/>
          <a:lstStyle>
            <a:lvl1pPr>
              <a:defRPr sz="2800"/>
            </a:lvl1pPr>
          </a:lstStyle>
          <a:p>
            <a:r>
              <a:rPr lang="en-US" smtClean="0"/>
              <a:t>Click to edit Master title style</a:t>
            </a:r>
            <a:endParaRPr lang="en-US"/>
          </a:p>
        </p:txBody>
      </p:sp>
      <p:sp>
        <p:nvSpPr>
          <p:cNvPr id="89091" name="Rectangle 3"/>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smtClean="0"/>
              <a:t>Click to edit Master subtitle style</a:t>
            </a:r>
            <a:endParaRPr lang="en-US"/>
          </a:p>
        </p:txBody>
      </p:sp>
      <p:sp>
        <p:nvSpPr>
          <p:cNvPr id="8909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a:solidFill>
                <a:srgbClr val="000000"/>
              </a:solidFill>
            </a:endParaRPr>
          </a:p>
        </p:txBody>
      </p:sp>
      <p:sp>
        <p:nvSpPr>
          <p:cNvPr id="89097" name="Line 9"/>
          <p:cNvSpPr>
            <a:spLocks noChangeShapeType="1"/>
          </p:cNvSpPr>
          <p:nvPr/>
        </p:nvSpPr>
        <p:spPr bwMode="auto">
          <a:xfrm flipH="1">
            <a:off x="0" y="1841500"/>
            <a:ext cx="9144000" cy="0"/>
          </a:xfrm>
          <a:prstGeom prst="line">
            <a:avLst/>
          </a:prstGeom>
          <a:noFill/>
          <a:ln w="76200">
            <a:solidFill>
              <a:srgbClr val="006699"/>
            </a:solidFill>
            <a:round/>
            <a:headEnd/>
            <a:tailEnd/>
          </a:ln>
          <a:effectLst/>
        </p:spPr>
        <p:txBody>
          <a:bodyPr/>
          <a:lstStyle/>
          <a:p>
            <a:endParaRPr lang="en-US">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5" y="0"/>
            <a:ext cx="1819275" cy="1879600"/>
          </a:xfrm>
          <a:prstGeom prst="rect">
            <a:avLst/>
          </a:prstGeom>
          <a:noFill/>
        </p:spPr>
      </p:pic>
      <p:sp>
        <p:nvSpPr>
          <p:cNvPr id="89096" name="Line 8"/>
          <p:cNvSpPr>
            <a:spLocks noChangeShapeType="1"/>
          </p:cNvSpPr>
          <p:nvPr/>
        </p:nvSpPr>
        <p:spPr bwMode="auto">
          <a:xfrm flipH="1">
            <a:off x="0" y="18923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234958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D3087-A9C7-4A51-BAB4-946D5C54D0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341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338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01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0B70-A3BB-4C6B-B684-6019D718DA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8450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EB5E63-A02D-4DF2-A6C5-8E096D19FC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228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CFE9FD-E7CE-4D2F-B9D8-9EC3179AD4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2372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EBC1B2-2DEF-4546-85D4-7DBD247CB3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43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D3087-A9C7-4A51-BAB4-946D5C54D0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954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4755B-8C72-4872-8A3A-467425FB2F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87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B8A5BB-60F2-43F6-B225-E323AEA0D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98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5CEA3-6307-4785-BA5E-086B5F0E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318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910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590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0B70-A3BB-4C6B-B684-6019D718DA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92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EB5E63-A02D-4DF2-A6C5-8E096D19FC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919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CFE9FD-E7CE-4D2F-B9D8-9EC3179AD4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77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EBC1B2-2DEF-4546-85D4-7DBD247CB3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469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4755B-8C72-4872-8A3A-467425FB2F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88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7D0F82-4690-4971-AD17-45AC9899B487}" type="slidenum">
              <a:rPr lang="en-US">
                <a:solidFill>
                  <a:srgbClr val="000000"/>
                </a:solidFill>
              </a:rPr>
              <a:pPr/>
              <a:t>‹#›</a:t>
            </a:fld>
            <a:endParaRPr lang="en-US">
              <a:solidFill>
                <a:srgbClr val="000000"/>
              </a:solidFill>
            </a:endParaRPr>
          </a:p>
        </p:txBody>
      </p:sp>
      <p:sp>
        <p:nvSpPr>
          <p:cNvPr id="64521" name="Line 9"/>
          <p:cNvSpPr>
            <a:spLocks noChangeShapeType="1"/>
          </p:cNvSpPr>
          <p:nvPr/>
        </p:nvSpPr>
        <p:spPr bwMode="auto">
          <a:xfrm flipH="1">
            <a:off x="0" y="1409700"/>
            <a:ext cx="9144000" cy="0"/>
          </a:xfrm>
          <a:prstGeom prst="line">
            <a:avLst/>
          </a:prstGeom>
          <a:noFill/>
          <a:ln w="76200">
            <a:solidFill>
              <a:srgbClr val="00669E"/>
            </a:solidFill>
            <a:round/>
            <a:headEnd/>
            <a:tailEnd/>
          </a:ln>
          <a:effectLst/>
        </p:spPr>
        <p:txBody>
          <a:bodyPr/>
          <a:lstStyle/>
          <a:p>
            <a:endParaRPr lang="en-US">
              <a:solidFill>
                <a:srgbClr val="000000"/>
              </a:solidFill>
            </a:endParaRPr>
          </a:p>
        </p:txBody>
      </p:sp>
      <p:pic>
        <p:nvPicPr>
          <p:cNvPr id="64519" name="Picture 7" descr="j0397102"/>
          <p:cNvPicPr>
            <a:picLocks noChangeAspect="1" noChangeArrowheads="1"/>
          </p:cNvPicPr>
          <p:nvPr/>
        </p:nvPicPr>
        <p:blipFill>
          <a:blip r:embed="rId13"/>
          <a:srcRect/>
          <a:stretch>
            <a:fillRect/>
          </a:stretch>
        </p:blipFill>
        <p:spPr bwMode="auto">
          <a:xfrm>
            <a:off x="7742238" y="0"/>
            <a:ext cx="1401762" cy="1447800"/>
          </a:xfrm>
          <a:prstGeom prst="rect">
            <a:avLst/>
          </a:prstGeom>
          <a:noFill/>
        </p:spPr>
      </p:pic>
      <p:sp>
        <p:nvSpPr>
          <p:cNvPr id="64520" name="Line 8"/>
          <p:cNvSpPr>
            <a:spLocks noChangeShapeType="1"/>
          </p:cNvSpPr>
          <p:nvPr/>
        </p:nvSpPr>
        <p:spPr bwMode="auto">
          <a:xfrm flipH="1">
            <a:off x="0" y="14478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
        <p:nvSpPr>
          <p:cNvPr id="64514" name="Rectangle 2"/>
          <p:cNvSpPr>
            <a:spLocks noGrp="1" noChangeArrowheads="1"/>
          </p:cNvSpPr>
          <p:nvPr>
            <p:ph type="title"/>
          </p:nvPr>
        </p:nvSpPr>
        <p:spPr bwMode="auto">
          <a:xfrm>
            <a:off x="457200" y="274638"/>
            <a:ext cx="708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834948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7D0F82-4690-4971-AD17-45AC9899B487}" type="slidenum">
              <a:rPr lang="en-US">
                <a:solidFill>
                  <a:srgbClr val="000000"/>
                </a:solidFill>
              </a:rPr>
              <a:pPr/>
              <a:t>‹#›</a:t>
            </a:fld>
            <a:endParaRPr lang="en-US">
              <a:solidFill>
                <a:srgbClr val="000000"/>
              </a:solidFill>
            </a:endParaRPr>
          </a:p>
        </p:txBody>
      </p:sp>
      <p:sp>
        <p:nvSpPr>
          <p:cNvPr id="64521" name="Line 9"/>
          <p:cNvSpPr>
            <a:spLocks noChangeShapeType="1"/>
          </p:cNvSpPr>
          <p:nvPr/>
        </p:nvSpPr>
        <p:spPr bwMode="auto">
          <a:xfrm flipH="1">
            <a:off x="0" y="1409700"/>
            <a:ext cx="9144000" cy="0"/>
          </a:xfrm>
          <a:prstGeom prst="line">
            <a:avLst/>
          </a:prstGeom>
          <a:noFill/>
          <a:ln w="76200">
            <a:solidFill>
              <a:srgbClr val="00669E"/>
            </a:solidFill>
            <a:round/>
            <a:headEnd/>
            <a:tailEnd/>
          </a:ln>
          <a:effectLst/>
        </p:spPr>
        <p:txBody>
          <a:bodyPr/>
          <a:lstStyle/>
          <a:p>
            <a:endParaRPr lang="en-US">
              <a:solidFill>
                <a:srgbClr val="000000"/>
              </a:solidFill>
            </a:endParaRPr>
          </a:p>
        </p:txBody>
      </p:sp>
      <p:pic>
        <p:nvPicPr>
          <p:cNvPr id="64519" name="Picture 7" descr="j0397102"/>
          <p:cNvPicPr>
            <a:picLocks noChangeAspect="1" noChangeArrowheads="1"/>
          </p:cNvPicPr>
          <p:nvPr/>
        </p:nvPicPr>
        <p:blipFill>
          <a:blip r:embed="rId13"/>
          <a:srcRect/>
          <a:stretch>
            <a:fillRect/>
          </a:stretch>
        </p:blipFill>
        <p:spPr bwMode="auto">
          <a:xfrm>
            <a:off x="7742238" y="0"/>
            <a:ext cx="1401762" cy="1447800"/>
          </a:xfrm>
          <a:prstGeom prst="rect">
            <a:avLst/>
          </a:prstGeom>
          <a:noFill/>
        </p:spPr>
      </p:pic>
      <p:sp>
        <p:nvSpPr>
          <p:cNvPr id="64520" name="Line 8"/>
          <p:cNvSpPr>
            <a:spLocks noChangeShapeType="1"/>
          </p:cNvSpPr>
          <p:nvPr/>
        </p:nvSpPr>
        <p:spPr bwMode="auto">
          <a:xfrm flipH="1">
            <a:off x="0" y="14478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
        <p:nvSpPr>
          <p:cNvPr id="64514" name="Rectangle 2"/>
          <p:cNvSpPr>
            <a:spLocks noGrp="1" noChangeArrowheads="1"/>
          </p:cNvSpPr>
          <p:nvPr>
            <p:ph type="title"/>
          </p:nvPr>
        </p:nvSpPr>
        <p:spPr bwMode="auto">
          <a:xfrm>
            <a:off x="457200" y="274638"/>
            <a:ext cx="708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761537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304800"/>
            <a:ext cx="10064664" cy="7620000"/>
          </a:xfrm>
          <a:prstGeom prst="rect">
            <a:avLst/>
          </a:prstGeom>
        </p:spPr>
      </p:pic>
      <p:sp>
        <p:nvSpPr>
          <p:cNvPr id="3" name="Subtitle 2"/>
          <p:cNvSpPr>
            <a:spLocks noGrp="1"/>
          </p:cNvSpPr>
          <p:nvPr>
            <p:ph type="subTitle" idx="1"/>
          </p:nvPr>
        </p:nvSpPr>
        <p:spPr>
          <a:xfrm>
            <a:off x="76200" y="5715000"/>
            <a:ext cx="3048000" cy="1066800"/>
          </a:xfrm>
          <a:solidFill>
            <a:schemeClr val="bg1"/>
          </a:solidFill>
          <a:ln w="6350" cap="rnd">
            <a:solidFill>
              <a:schemeClr val="bg1"/>
            </a:solidFill>
            <a:round/>
          </a:ln>
          <a:effectLst>
            <a:glow rad="63500">
              <a:schemeClr val="bg1">
                <a:alpha val="40000"/>
              </a:schemeClr>
            </a:glow>
            <a:outerShdw blurRad="50800" dist="38100" algn="l" rotWithShape="0">
              <a:schemeClr val="bg1">
                <a:lumMod val="75000"/>
                <a:alpha val="40000"/>
              </a:schemeClr>
            </a:outerShdw>
            <a:softEdge rad="63500"/>
          </a:effectLst>
        </p:spPr>
        <p:txBody>
          <a:bodyPr rtlCol="0">
            <a:normAutofit/>
          </a:bodyPr>
          <a:lstStyle/>
          <a:p>
            <a:pPr algn="r" eaLnBrk="1" fontAlgn="auto" hangingPunct="1">
              <a:spcBef>
                <a:spcPts val="0"/>
              </a:spcBef>
              <a:spcAft>
                <a:spcPts val="0"/>
              </a:spcAft>
              <a:buFont typeface="Arial" pitchFamily="34" charset="0"/>
              <a:buNone/>
              <a:defRPr/>
            </a:pPr>
            <a:r>
              <a:rPr lang="en-US" sz="1600" b="1" dirty="0" smtClean="0"/>
              <a:t>{Instructor Name}</a:t>
            </a:r>
            <a:endParaRPr lang="en-US" sz="1600" b="1" dirty="0" smtClean="0">
              <a:effectLst/>
            </a:endParaRPr>
          </a:p>
          <a:p>
            <a:pPr algn="r" eaLnBrk="1" fontAlgn="auto" hangingPunct="1">
              <a:spcBef>
                <a:spcPts val="0"/>
              </a:spcBef>
              <a:spcAft>
                <a:spcPts val="0"/>
              </a:spcAft>
              <a:buFont typeface="Arial" pitchFamily="34" charset="0"/>
              <a:buNone/>
              <a:defRPr/>
            </a:pPr>
            <a:r>
              <a:rPr lang="en-US" sz="1600" b="1" smtClean="0"/>
              <a:t>{Title </a:t>
            </a:r>
            <a:r>
              <a:rPr lang="en-US" sz="1600" b="1" dirty="0" smtClean="0"/>
              <a:t>&amp; Contact}</a:t>
            </a:r>
            <a:endParaRPr lang="en-US" sz="1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57200"/>
            <a:ext cx="8215874" cy="41396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086600" cy="1143000"/>
          </a:xfrm>
        </p:spPr>
        <p:txBody>
          <a:bodyPr/>
          <a:lstStyle/>
          <a:p>
            <a:r>
              <a:rPr lang="en-US" dirty="0" smtClean="0">
                <a:solidFill>
                  <a:srgbClr val="FFC000"/>
                </a:solidFill>
              </a:rPr>
              <a:t>So what’s in the box?</a:t>
            </a: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00199"/>
            <a:ext cx="5959450" cy="3927581"/>
          </a:xfrm>
          <a:prstGeom prst="rect">
            <a:avLst/>
          </a:prstGeom>
          <a:ln>
            <a:solidFill>
              <a:schemeClr val="accent1"/>
            </a:solidFill>
          </a:ln>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4625659" y="2199699"/>
            <a:ext cx="4531483" cy="422633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2634">
            <a:off x="623175" y="2605947"/>
            <a:ext cx="4989189" cy="38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4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04800"/>
            <a:ext cx="9144000" cy="639763"/>
          </a:xfrm>
        </p:spPr>
        <p:txBody>
          <a:bodyPr/>
          <a:lstStyle/>
          <a:p>
            <a:pPr algn="ctr"/>
            <a:r>
              <a:rPr lang="en-US" sz="6600">
                <a:solidFill>
                  <a:srgbClr val="660066"/>
                </a:solidFill>
              </a:rPr>
              <a:t>— </a:t>
            </a:r>
            <a:r>
              <a:rPr lang="en-US" sz="6600">
                <a:solidFill>
                  <a:srgbClr val="660066"/>
                </a:solidFill>
                <a:latin typeface="Algerian" pitchFamily="82" charset="0"/>
              </a:rPr>
              <a:t>Fin</a:t>
            </a:r>
            <a:r>
              <a:rPr lang="en-US" sz="6600">
                <a:solidFill>
                  <a:srgbClr val="660066"/>
                </a:solidFill>
              </a:rPr>
              <a:t> —</a:t>
            </a:r>
          </a:p>
        </p:txBody>
      </p:sp>
      <p:sp>
        <p:nvSpPr>
          <p:cNvPr id="39939" name="Rectangle 3"/>
          <p:cNvSpPr>
            <a:spLocks noGrp="1" noChangeArrowheads="1"/>
          </p:cNvSpPr>
          <p:nvPr>
            <p:ph type="body" idx="1"/>
          </p:nvPr>
        </p:nvSpPr>
        <p:spPr>
          <a:xfrm>
            <a:off x="457200" y="2667000"/>
            <a:ext cx="8229600" cy="3733800"/>
          </a:xfrm>
        </p:spPr>
        <p:txBody>
          <a:bodyPr/>
          <a:lstStyle/>
          <a:p>
            <a:pPr algn="ctr">
              <a:lnSpc>
                <a:spcPct val="80000"/>
              </a:lnSpc>
              <a:buFontTx/>
              <a:buNone/>
            </a:pPr>
            <a:r>
              <a:rPr lang="en-US" dirty="0">
                <a:solidFill>
                  <a:schemeClr val="accent2"/>
                </a:solidFill>
              </a:rPr>
              <a:t>Commerce Trainers</a:t>
            </a:r>
            <a:r>
              <a:rPr lang="en-US" dirty="0"/>
              <a:t> </a:t>
            </a:r>
          </a:p>
          <a:p>
            <a:pPr lvl="1" algn="ctr">
              <a:lnSpc>
                <a:spcPct val="80000"/>
              </a:lnSpc>
              <a:buFontTx/>
              <a:buNone/>
            </a:pPr>
            <a:r>
              <a:rPr lang="en-US" dirty="0">
                <a:solidFill>
                  <a:srgbClr val="A50021"/>
                </a:solidFill>
              </a:rPr>
              <a:t>518-473-1809</a:t>
            </a:r>
            <a:r>
              <a:rPr lang="en-US" dirty="0"/>
              <a:t> </a:t>
            </a:r>
            <a:r>
              <a:rPr lang="en-US" dirty="0">
                <a:solidFill>
                  <a:schemeClr val="accent2"/>
                </a:solidFill>
              </a:rPr>
              <a:t>or </a:t>
            </a:r>
            <a:r>
              <a:rPr lang="en-US" dirty="0" smtClean="0">
                <a:solidFill>
                  <a:schemeClr val="accent2"/>
                </a:solidFill>
              </a:rPr>
              <a:t>hinweb@health.state.ny.us</a:t>
            </a:r>
          </a:p>
          <a:p>
            <a:pPr lvl="1" algn="ctr">
              <a:lnSpc>
                <a:spcPct val="80000"/>
              </a:lnSpc>
              <a:buFontTx/>
              <a:buNone/>
            </a:pPr>
            <a:endParaRPr lang="en-US" dirty="0" smtClean="0">
              <a:solidFill>
                <a:schemeClr val="accent2"/>
              </a:solidFill>
            </a:endParaRPr>
          </a:p>
          <a:p>
            <a:pPr lvl="1" algn="ctr">
              <a:lnSpc>
                <a:spcPct val="80000"/>
              </a:lnSpc>
              <a:buFontTx/>
              <a:buNone/>
            </a:pPr>
            <a:r>
              <a:rPr lang="en-US" sz="3200" dirty="0" smtClean="0">
                <a:solidFill>
                  <a:schemeClr val="accent2"/>
                </a:solidFill>
              </a:rPr>
              <a:t>Account Issue</a:t>
            </a:r>
          </a:p>
          <a:p>
            <a:pPr lvl="1" algn="ctr">
              <a:lnSpc>
                <a:spcPct val="80000"/>
              </a:lnSpc>
              <a:buFontTx/>
              <a:buNone/>
            </a:pPr>
            <a:r>
              <a:rPr lang="en-US" dirty="0" smtClean="0">
                <a:solidFill>
                  <a:schemeClr val="accent2"/>
                </a:solidFill>
              </a:rPr>
              <a:t>CAMU </a:t>
            </a:r>
            <a:r>
              <a:rPr lang="en-US" dirty="0" smtClean="0">
                <a:solidFill>
                  <a:srgbClr val="A50021"/>
                </a:solidFill>
              </a:rPr>
              <a:t>1-866-529-1890</a:t>
            </a:r>
          </a:p>
          <a:p>
            <a:pPr lvl="1" algn="ctr">
              <a:lnSpc>
                <a:spcPct val="80000"/>
              </a:lnSpc>
              <a:buFontTx/>
              <a:buNone/>
            </a:pPr>
            <a:endParaRPr lang="en-US" dirty="0">
              <a:solidFill>
                <a:schemeClr val="accent2"/>
              </a:solidFill>
            </a:endParaRPr>
          </a:p>
          <a:p>
            <a:pPr algn="ctr">
              <a:lnSpc>
                <a:spcPct val="80000"/>
              </a:lnSpc>
              <a:buFontTx/>
              <a:buNone/>
            </a:pPr>
            <a:endParaRPr lang="en-US" sz="1800" dirty="0">
              <a:solidFill>
                <a:srgbClr val="A50021"/>
              </a:solidFill>
            </a:endParaRPr>
          </a:p>
        </p:txBody>
      </p:sp>
    </p:spTree>
    <p:extLst>
      <p:ext uri="{BB962C8B-B14F-4D97-AF65-F5344CB8AC3E}">
        <p14:creationId xmlns:p14="http://schemas.microsoft.com/office/powerpoint/2010/main" val="40086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40134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US" dirty="0" smtClean="0">
                <a:solidFill>
                  <a:srgbClr val="FFC000"/>
                </a:solidFill>
              </a:rPr>
              <a:t>Technical Questions</a:t>
            </a:r>
          </a:p>
        </p:txBody>
      </p:sp>
      <p:sp>
        <p:nvSpPr>
          <p:cNvPr id="4" name="Rectangle 3"/>
          <p:cNvSpPr>
            <a:spLocks noGrp="1" noRot="1" noChangeArrowheads="1"/>
          </p:cNvSpPr>
          <p:nvPr>
            <p:ph idx="1"/>
          </p:nvPr>
        </p:nvSpPr>
        <p:spPr>
          <a:xfrm>
            <a:off x="381000" y="1676400"/>
            <a:ext cx="8229600" cy="1981200"/>
          </a:xfrm>
        </p:spPr>
        <p:txBody>
          <a:bodyPr/>
          <a:lstStyle/>
          <a:p>
            <a:pPr marL="0" indent="0" eaLnBrk="1" hangingPunct="1">
              <a:spcBef>
                <a:spcPts val="0"/>
              </a:spcBef>
              <a:spcAft>
                <a:spcPts val="1800"/>
              </a:spcAft>
              <a:buNone/>
              <a:defRPr/>
            </a:pPr>
            <a:r>
              <a:rPr lang="en-US" sz="2400" dirty="0" smtClean="0">
                <a:solidFill>
                  <a:srgbClr val="7030A0"/>
                </a:solidFill>
              </a:rPr>
              <a:t>For example:</a:t>
            </a:r>
          </a:p>
          <a:p>
            <a:pPr eaLnBrk="1" hangingPunct="1">
              <a:lnSpc>
                <a:spcPts val="2200"/>
              </a:lnSpc>
              <a:spcBef>
                <a:spcPts val="0"/>
              </a:spcBef>
              <a:buFontTx/>
              <a:buChar char="•"/>
              <a:defRPr/>
            </a:pPr>
            <a:r>
              <a:rPr lang="en-US" sz="2400" dirty="0" smtClean="0">
                <a:solidFill>
                  <a:srgbClr val="00B0F0"/>
                </a:solidFill>
              </a:rPr>
              <a:t>I do not see my facility listed in </a:t>
            </a:r>
            <a:r>
              <a:rPr lang="en-US" sz="2400" dirty="0" err="1" smtClean="0">
                <a:solidFill>
                  <a:srgbClr val="00B0F0"/>
                </a:solidFill>
              </a:rPr>
              <a:t>eFINDS</a:t>
            </a:r>
            <a:r>
              <a:rPr lang="en-US" sz="2400" dirty="0" smtClean="0">
                <a:solidFill>
                  <a:srgbClr val="00B0F0"/>
                </a:solidFill>
              </a:rPr>
              <a:t>.</a:t>
            </a:r>
          </a:p>
          <a:p>
            <a:pPr eaLnBrk="1" hangingPunct="1">
              <a:lnSpc>
                <a:spcPts val="2200"/>
              </a:lnSpc>
              <a:spcBef>
                <a:spcPts val="0"/>
              </a:spcBef>
              <a:buFontTx/>
              <a:buChar char="•"/>
              <a:defRPr/>
            </a:pPr>
            <a:endParaRPr lang="en-US" sz="2400" dirty="0" smtClean="0">
              <a:solidFill>
                <a:schemeClr val="accent5">
                  <a:lumMod val="50000"/>
                </a:schemeClr>
              </a:solidFill>
            </a:endParaRPr>
          </a:p>
          <a:p>
            <a:pPr eaLnBrk="1" hangingPunct="1">
              <a:lnSpc>
                <a:spcPts val="2200"/>
              </a:lnSpc>
              <a:spcBef>
                <a:spcPts val="0"/>
              </a:spcBef>
              <a:buFontTx/>
              <a:buChar char="•"/>
              <a:defRPr/>
            </a:pPr>
            <a:r>
              <a:rPr lang="en-US" sz="2400" dirty="0" smtClean="0">
                <a:solidFill>
                  <a:srgbClr val="CB1FB7"/>
                </a:solidFill>
              </a:rPr>
              <a:t>I cannot log into the HCS.</a:t>
            </a:r>
          </a:p>
          <a:p>
            <a:pPr eaLnBrk="1" hangingPunct="1">
              <a:lnSpc>
                <a:spcPts val="2200"/>
              </a:lnSpc>
              <a:spcBef>
                <a:spcPts val="0"/>
              </a:spcBef>
              <a:buFontTx/>
              <a:buChar char="•"/>
              <a:defRPr/>
            </a:pPr>
            <a:endParaRPr lang="en-US" sz="2400" dirty="0" smtClean="0">
              <a:solidFill>
                <a:srgbClr val="002060"/>
              </a:solidFill>
            </a:endParaRPr>
          </a:p>
          <a:p>
            <a:pPr eaLnBrk="1" hangingPunct="1">
              <a:lnSpc>
                <a:spcPts val="2200"/>
              </a:lnSpc>
              <a:spcBef>
                <a:spcPts val="0"/>
              </a:spcBef>
              <a:buFontTx/>
              <a:buChar char="•"/>
              <a:defRPr/>
            </a:pPr>
            <a:r>
              <a:rPr lang="en-US" sz="2400" dirty="0" smtClean="0">
                <a:solidFill>
                  <a:srgbClr val="002060"/>
                </a:solidFill>
              </a:rPr>
              <a:t>I cannot find or open </a:t>
            </a:r>
            <a:r>
              <a:rPr lang="en-US" sz="2400" dirty="0" err="1" smtClean="0">
                <a:solidFill>
                  <a:srgbClr val="002060"/>
                </a:solidFill>
              </a:rPr>
              <a:t>eFINDS</a:t>
            </a:r>
            <a:r>
              <a:rPr lang="en-US" sz="2400" dirty="0" smtClean="0">
                <a:solidFill>
                  <a:srgbClr val="002060"/>
                </a:solidFill>
              </a:rPr>
              <a:t>.</a:t>
            </a:r>
          </a:p>
          <a:p>
            <a:pPr eaLnBrk="1" hangingPunct="1">
              <a:spcBef>
                <a:spcPts val="0"/>
              </a:spcBef>
              <a:buFontTx/>
              <a:buChar char="•"/>
              <a:defRPr/>
            </a:pPr>
            <a:endParaRPr lang="en-US" sz="2400" dirty="0" smtClean="0">
              <a:solidFill>
                <a:schemeClr val="accent5">
                  <a:lumMod val="40000"/>
                  <a:lumOff val="60000"/>
                </a:schemeClr>
              </a:solidFill>
            </a:endParaRPr>
          </a:p>
        </p:txBody>
      </p:sp>
      <p:sp>
        <p:nvSpPr>
          <p:cNvPr id="2" name="TextBox 1"/>
          <p:cNvSpPr txBox="1"/>
          <p:nvPr/>
        </p:nvSpPr>
        <p:spPr>
          <a:xfrm>
            <a:off x="381000" y="3886200"/>
            <a:ext cx="8458200" cy="1384995"/>
          </a:xfrm>
          <a:prstGeom prst="rect">
            <a:avLst/>
          </a:prstGeom>
          <a:noFill/>
        </p:spPr>
        <p:txBody>
          <a:bodyPr wrap="square" rtlCol="0">
            <a:spAutoFit/>
          </a:bodyPr>
          <a:lstStyle/>
          <a:p>
            <a:pPr>
              <a:lnSpc>
                <a:spcPts val="3600"/>
              </a:lnSpc>
            </a:pPr>
            <a:r>
              <a:rPr lang="en-US" dirty="0" smtClean="0"/>
              <a:t>Contact the </a:t>
            </a:r>
            <a:r>
              <a:rPr lang="en-US" sz="2800" dirty="0" smtClean="0">
                <a:solidFill>
                  <a:srgbClr val="000066"/>
                </a:solidFill>
              </a:rPr>
              <a:t>Health Commerce System Trainers</a:t>
            </a:r>
          </a:p>
          <a:p>
            <a:r>
              <a:rPr lang="en-US" dirty="0" smtClean="0">
                <a:solidFill>
                  <a:srgbClr val="0070C0"/>
                </a:solidFill>
              </a:rPr>
              <a:t>Usually available Monday—Friday 8:30 a.m. to 4:30 p.m.</a:t>
            </a:r>
          </a:p>
          <a:p>
            <a:r>
              <a:rPr lang="en-US" dirty="0" smtClean="0">
                <a:solidFill>
                  <a:srgbClr val="7030A0"/>
                </a:solidFill>
              </a:rPr>
              <a:t>518-473-1809 option 2</a:t>
            </a:r>
          </a:p>
          <a:p>
            <a:r>
              <a:rPr lang="en-US" dirty="0" smtClean="0">
                <a:solidFill>
                  <a:srgbClr val="000066"/>
                </a:solidFill>
              </a:rPr>
              <a:t>hcsoutreach@health.state.ny.us</a:t>
            </a:r>
            <a:endParaRPr lang="en-US" dirty="0">
              <a:solidFill>
                <a:srgbClr val="00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US" dirty="0" smtClean="0">
                <a:solidFill>
                  <a:srgbClr val="FFC000"/>
                </a:solidFill>
              </a:rPr>
              <a:t>Non-technical Questions</a:t>
            </a:r>
          </a:p>
        </p:txBody>
      </p:sp>
      <p:sp>
        <p:nvSpPr>
          <p:cNvPr id="4" name="Rectangle 3"/>
          <p:cNvSpPr>
            <a:spLocks noGrp="1" noRot="1" noChangeArrowheads="1"/>
          </p:cNvSpPr>
          <p:nvPr>
            <p:ph idx="1"/>
          </p:nvPr>
        </p:nvSpPr>
        <p:spPr>
          <a:xfrm>
            <a:off x="381000" y="1676400"/>
            <a:ext cx="8229600" cy="1981200"/>
          </a:xfrm>
        </p:spPr>
        <p:txBody>
          <a:bodyPr/>
          <a:lstStyle/>
          <a:p>
            <a:pPr marL="0" indent="0" eaLnBrk="1" hangingPunct="1">
              <a:spcBef>
                <a:spcPts val="0"/>
              </a:spcBef>
              <a:spcAft>
                <a:spcPts val="1800"/>
              </a:spcAft>
              <a:buNone/>
              <a:defRPr/>
            </a:pPr>
            <a:r>
              <a:rPr lang="en-US" sz="2400" dirty="0" smtClean="0">
                <a:solidFill>
                  <a:srgbClr val="7030A0"/>
                </a:solidFill>
              </a:rPr>
              <a:t>For example:</a:t>
            </a:r>
          </a:p>
          <a:p>
            <a:pPr eaLnBrk="1" hangingPunct="1">
              <a:lnSpc>
                <a:spcPts val="2200"/>
              </a:lnSpc>
              <a:spcBef>
                <a:spcPts val="0"/>
              </a:spcBef>
              <a:buFontTx/>
              <a:buChar char="•"/>
              <a:defRPr/>
            </a:pPr>
            <a:r>
              <a:rPr lang="en-US" sz="2400" dirty="0" smtClean="0">
                <a:solidFill>
                  <a:srgbClr val="00B0F0"/>
                </a:solidFill>
              </a:rPr>
              <a:t>What about the ED?</a:t>
            </a:r>
          </a:p>
          <a:p>
            <a:pPr eaLnBrk="1" hangingPunct="1">
              <a:lnSpc>
                <a:spcPts val="2200"/>
              </a:lnSpc>
              <a:spcBef>
                <a:spcPts val="0"/>
              </a:spcBef>
              <a:buFontTx/>
              <a:buChar char="•"/>
              <a:defRPr/>
            </a:pPr>
            <a:endParaRPr lang="en-US" sz="2400" dirty="0" smtClean="0">
              <a:solidFill>
                <a:schemeClr val="accent5">
                  <a:lumMod val="50000"/>
                </a:schemeClr>
              </a:solidFill>
            </a:endParaRPr>
          </a:p>
          <a:p>
            <a:pPr eaLnBrk="1" hangingPunct="1">
              <a:lnSpc>
                <a:spcPts val="2200"/>
              </a:lnSpc>
              <a:spcBef>
                <a:spcPts val="0"/>
              </a:spcBef>
              <a:buFontTx/>
              <a:buChar char="•"/>
              <a:defRPr/>
            </a:pPr>
            <a:r>
              <a:rPr lang="en-US" sz="2400" dirty="0" smtClean="0">
                <a:solidFill>
                  <a:srgbClr val="CB1FB7"/>
                </a:solidFill>
              </a:rPr>
              <a:t>Regulatory issues.</a:t>
            </a:r>
            <a:endParaRPr lang="en-US" sz="2400" dirty="0" smtClean="0">
              <a:solidFill>
                <a:srgbClr val="002060"/>
              </a:solidFill>
            </a:endParaRPr>
          </a:p>
          <a:p>
            <a:pPr eaLnBrk="1" hangingPunct="1">
              <a:spcBef>
                <a:spcPts val="0"/>
              </a:spcBef>
              <a:buFontTx/>
              <a:buChar char="•"/>
              <a:defRPr/>
            </a:pPr>
            <a:endParaRPr lang="en-US" sz="2400" dirty="0" smtClean="0">
              <a:solidFill>
                <a:schemeClr val="accent5">
                  <a:lumMod val="40000"/>
                  <a:lumOff val="60000"/>
                </a:schemeClr>
              </a:solidFill>
            </a:endParaRPr>
          </a:p>
        </p:txBody>
      </p:sp>
      <p:sp>
        <p:nvSpPr>
          <p:cNvPr id="2" name="TextBox 1"/>
          <p:cNvSpPr txBox="1"/>
          <p:nvPr/>
        </p:nvSpPr>
        <p:spPr>
          <a:xfrm>
            <a:off x="381000" y="3886200"/>
            <a:ext cx="8458200" cy="2126223"/>
          </a:xfrm>
          <a:prstGeom prst="rect">
            <a:avLst/>
          </a:prstGeom>
          <a:noFill/>
        </p:spPr>
        <p:txBody>
          <a:bodyPr wrap="square" rtlCol="0">
            <a:spAutoFit/>
          </a:bodyPr>
          <a:lstStyle/>
          <a:p>
            <a:r>
              <a:rPr lang="en-US" dirty="0" smtClean="0"/>
              <a:t>Contact the </a:t>
            </a:r>
          </a:p>
          <a:p>
            <a:pPr>
              <a:lnSpc>
                <a:spcPts val="2880"/>
              </a:lnSpc>
            </a:pPr>
            <a:r>
              <a:rPr lang="en-US" sz="2400" dirty="0" smtClean="0"/>
              <a:t>OHSM </a:t>
            </a:r>
            <a:r>
              <a:rPr lang="en-US" sz="2400" dirty="0"/>
              <a:t>Liaison to Public Health Emergency Preparedness</a:t>
            </a:r>
          </a:p>
          <a:p>
            <a:r>
              <a:rPr lang="en-US" dirty="0"/>
              <a:t>Debra L. </a:t>
            </a:r>
            <a:r>
              <a:rPr lang="en-US" dirty="0" err="1"/>
              <a:t>Sottolano</a:t>
            </a:r>
            <a:r>
              <a:rPr lang="en-US" dirty="0"/>
              <a:t>, PhD, MBA</a:t>
            </a:r>
          </a:p>
          <a:p>
            <a:r>
              <a:rPr lang="en-US" dirty="0" smtClean="0"/>
              <a:t>Division </a:t>
            </a:r>
            <a:r>
              <a:rPr lang="en-US" dirty="0"/>
              <a:t>of Standards and Surveillance</a:t>
            </a:r>
          </a:p>
          <a:p>
            <a:r>
              <a:rPr lang="en-US" dirty="0"/>
              <a:t>NYS Department of Health</a:t>
            </a:r>
          </a:p>
          <a:p>
            <a:r>
              <a:rPr lang="en-US" dirty="0" smtClean="0"/>
              <a:t>518-402-1004</a:t>
            </a:r>
          </a:p>
          <a:p>
            <a:r>
              <a:rPr lang="en-US" dirty="0" smtClean="0"/>
              <a:t>dls20@health.state.ny.us</a:t>
            </a:r>
            <a:endParaRPr lang="en-US" dirty="0"/>
          </a:p>
        </p:txBody>
      </p:sp>
    </p:spTree>
    <p:extLst>
      <p:ext uri="{BB962C8B-B14F-4D97-AF65-F5344CB8AC3E}">
        <p14:creationId xmlns:p14="http://schemas.microsoft.com/office/powerpoint/2010/main" val="354882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smtClean="0">
                <a:solidFill>
                  <a:srgbClr val="FFC000"/>
                </a:solidFill>
              </a:rPr>
              <a:t>Agenda</a:t>
            </a:r>
          </a:p>
        </p:txBody>
      </p:sp>
      <p:sp>
        <p:nvSpPr>
          <p:cNvPr id="2" name="TextBox 1"/>
          <p:cNvSpPr txBox="1"/>
          <p:nvPr/>
        </p:nvSpPr>
        <p:spPr>
          <a:xfrm>
            <a:off x="304800" y="1752600"/>
            <a:ext cx="8458200" cy="3416320"/>
          </a:xfrm>
          <a:prstGeom prst="rect">
            <a:avLst/>
          </a:prstGeom>
          <a:noFill/>
        </p:spPr>
        <p:txBody>
          <a:bodyPr wrap="square" rtlCol="0">
            <a:spAutoFit/>
          </a:bodyPr>
          <a:lstStyle/>
          <a:p>
            <a:pPr eaLnBrk="1" hangingPunct="1">
              <a:spcAft>
                <a:spcPts val="1200"/>
              </a:spcAft>
              <a:defRPr/>
            </a:pPr>
            <a:r>
              <a:rPr lang="en-US" sz="2400" dirty="0">
                <a:solidFill>
                  <a:srgbClr val="CB1FB7"/>
                </a:solidFill>
              </a:rPr>
              <a:t>Introduction to </a:t>
            </a:r>
            <a:r>
              <a:rPr lang="en-US" sz="2400" dirty="0" smtClean="0">
                <a:solidFill>
                  <a:srgbClr val="CB1FB7"/>
                </a:solidFill>
              </a:rPr>
              <a:t>e-FINDS</a:t>
            </a:r>
          </a:p>
          <a:p>
            <a:pPr eaLnBrk="1" hangingPunct="1">
              <a:spcAft>
                <a:spcPts val="1200"/>
              </a:spcAft>
              <a:tabLst>
                <a:tab pos="228600" algn="l"/>
              </a:tabLst>
              <a:defRPr/>
            </a:pPr>
            <a:r>
              <a:rPr lang="en-US" dirty="0"/>
              <a:t>	</a:t>
            </a:r>
            <a:r>
              <a:rPr lang="en-US" dirty="0" smtClean="0">
                <a:solidFill>
                  <a:srgbClr val="000066"/>
                </a:solidFill>
              </a:rPr>
              <a:t>What is eFINDS</a:t>
            </a:r>
          </a:p>
          <a:p>
            <a:pPr eaLnBrk="1" hangingPunct="1">
              <a:spcAft>
                <a:spcPts val="1200"/>
              </a:spcAft>
              <a:tabLst>
                <a:tab pos="228600" algn="l"/>
              </a:tabLst>
              <a:defRPr/>
            </a:pPr>
            <a:r>
              <a:rPr lang="en-US" dirty="0"/>
              <a:t>	</a:t>
            </a:r>
            <a:r>
              <a:rPr lang="en-US" dirty="0" smtClean="0">
                <a:solidFill>
                  <a:srgbClr val="00B050"/>
                </a:solidFill>
              </a:rPr>
              <a:t>What an evacuating facility can and is expected to do</a:t>
            </a:r>
          </a:p>
          <a:p>
            <a:pPr eaLnBrk="1" hangingPunct="1">
              <a:spcAft>
                <a:spcPts val="1200"/>
              </a:spcAft>
              <a:tabLst>
                <a:tab pos="228600" algn="l"/>
              </a:tabLst>
              <a:defRPr/>
            </a:pPr>
            <a:r>
              <a:rPr lang="en-US" dirty="0"/>
              <a:t>	</a:t>
            </a:r>
            <a:r>
              <a:rPr lang="en-US" dirty="0" smtClean="0">
                <a:solidFill>
                  <a:srgbClr val="990000"/>
                </a:solidFill>
              </a:rPr>
              <a:t>What a receiving facility can and is expected to do</a:t>
            </a:r>
          </a:p>
          <a:p>
            <a:pPr eaLnBrk="1" hangingPunct="1">
              <a:spcAft>
                <a:spcPts val="1200"/>
              </a:spcAft>
              <a:tabLst>
                <a:tab pos="228600" algn="l"/>
              </a:tabLst>
              <a:defRPr/>
            </a:pPr>
            <a:r>
              <a:rPr lang="en-US" dirty="0"/>
              <a:t>	</a:t>
            </a:r>
            <a:r>
              <a:rPr lang="en-US" dirty="0" smtClean="0">
                <a:solidFill>
                  <a:srgbClr val="336600"/>
                </a:solidFill>
              </a:rPr>
              <a:t>Accessing eFINDS</a:t>
            </a:r>
          </a:p>
          <a:p>
            <a:pPr eaLnBrk="1" hangingPunct="1">
              <a:spcAft>
                <a:spcPts val="1200"/>
              </a:spcAft>
              <a:tabLst>
                <a:tab pos="228600" algn="l"/>
              </a:tabLst>
              <a:defRPr/>
            </a:pPr>
            <a:r>
              <a:rPr lang="en-US" dirty="0"/>
              <a:t>	</a:t>
            </a:r>
            <a:r>
              <a:rPr lang="en-US" dirty="0" smtClean="0">
                <a:solidFill>
                  <a:srgbClr val="7030A0"/>
                </a:solidFill>
              </a:rPr>
              <a:t>What material you should have received from NYSDOH </a:t>
            </a:r>
            <a:br>
              <a:rPr lang="en-US" dirty="0" smtClean="0">
                <a:solidFill>
                  <a:srgbClr val="7030A0"/>
                </a:solidFill>
              </a:rPr>
            </a:br>
            <a:r>
              <a:rPr lang="en-US" dirty="0" smtClean="0">
                <a:solidFill>
                  <a:srgbClr val="7030A0"/>
                </a:solidFill>
              </a:rPr>
              <a:t>	(and what to do if you do not have it or did not get it).</a:t>
            </a:r>
            <a:endParaRPr lang="en-US" dirty="0">
              <a:solidFill>
                <a:srgbClr val="7030A0"/>
              </a:solidFill>
            </a:endParaRPr>
          </a:p>
          <a:p>
            <a:pPr eaLnBrk="1" hangingPunct="1">
              <a:spcAft>
                <a:spcPts val="1200"/>
              </a:spcAft>
              <a:defRPr/>
            </a:pPr>
            <a:r>
              <a:rPr lang="en-US" sz="2400" dirty="0" smtClean="0">
                <a:solidFill>
                  <a:srgbClr val="CB1FB7"/>
                </a:solidFill>
              </a:rPr>
              <a:t>Break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smtClean="0">
                <a:solidFill>
                  <a:srgbClr val="FFC000"/>
                </a:solidFill>
              </a:rPr>
              <a:t>Agenda</a:t>
            </a:r>
          </a:p>
        </p:txBody>
      </p:sp>
      <p:sp>
        <p:nvSpPr>
          <p:cNvPr id="2" name="TextBox 1"/>
          <p:cNvSpPr txBox="1"/>
          <p:nvPr/>
        </p:nvSpPr>
        <p:spPr>
          <a:xfrm>
            <a:off x="304800" y="1752600"/>
            <a:ext cx="8458200" cy="3908762"/>
          </a:xfrm>
          <a:prstGeom prst="rect">
            <a:avLst/>
          </a:prstGeom>
          <a:noFill/>
        </p:spPr>
        <p:txBody>
          <a:bodyPr wrap="square" rtlCol="0">
            <a:spAutoFit/>
          </a:bodyPr>
          <a:lstStyle/>
          <a:p>
            <a:pPr eaLnBrk="1" hangingPunct="1">
              <a:spcAft>
                <a:spcPts val="1200"/>
              </a:spcAft>
              <a:defRPr/>
            </a:pPr>
            <a:r>
              <a:rPr lang="en-US" sz="2400" dirty="0" smtClean="0">
                <a:solidFill>
                  <a:srgbClr val="CB1FB7"/>
                </a:solidFill>
              </a:rPr>
              <a:t>Practical work</a:t>
            </a:r>
          </a:p>
          <a:p>
            <a:pPr eaLnBrk="1" hangingPunct="1">
              <a:spcAft>
                <a:spcPts val="1200"/>
              </a:spcAft>
              <a:tabLst>
                <a:tab pos="228600" algn="l"/>
              </a:tabLst>
              <a:defRPr/>
            </a:pPr>
            <a:r>
              <a:rPr lang="en-US" dirty="0"/>
              <a:t>	</a:t>
            </a:r>
            <a:r>
              <a:rPr lang="en-US" dirty="0" smtClean="0">
                <a:solidFill>
                  <a:srgbClr val="000066"/>
                </a:solidFill>
              </a:rPr>
              <a:t>Evacuate a single patient or resident</a:t>
            </a:r>
          </a:p>
          <a:p>
            <a:pPr eaLnBrk="1" hangingPunct="1">
              <a:spcAft>
                <a:spcPts val="1200"/>
              </a:spcAft>
              <a:tabLst>
                <a:tab pos="228600" algn="l"/>
              </a:tabLst>
              <a:defRPr/>
            </a:pPr>
            <a:r>
              <a:rPr lang="en-US" dirty="0">
                <a:solidFill>
                  <a:srgbClr val="000066"/>
                </a:solidFill>
              </a:rPr>
              <a:t>	</a:t>
            </a:r>
            <a:r>
              <a:rPr lang="en-US" dirty="0" smtClean="0">
                <a:solidFill>
                  <a:srgbClr val="000066"/>
                </a:solidFill>
              </a:rPr>
              <a:t>Receive a single patient or resident</a:t>
            </a:r>
          </a:p>
          <a:p>
            <a:pPr eaLnBrk="1" hangingPunct="1">
              <a:spcAft>
                <a:spcPts val="1200"/>
              </a:spcAft>
              <a:tabLst>
                <a:tab pos="228600" algn="l"/>
              </a:tabLst>
              <a:defRPr/>
            </a:pPr>
            <a:r>
              <a:rPr lang="en-US" dirty="0"/>
              <a:t>	</a:t>
            </a:r>
            <a:r>
              <a:rPr lang="en-US" dirty="0" smtClean="0">
                <a:solidFill>
                  <a:srgbClr val="00B050"/>
                </a:solidFill>
              </a:rPr>
              <a:t>Search eFINDS for a patient or resident</a:t>
            </a:r>
          </a:p>
          <a:p>
            <a:pPr eaLnBrk="1" hangingPunct="1">
              <a:spcAft>
                <a:spcPts val="1200"/>
              </a:spcAft>
              <a:tabLst>
                <a:tab pos="228600" algn="l"/>
              </a:tabLst>
              <a:defRPr/>
            </a:pPr>
            <a:r>
              <a:rPr lang="en-US" dirty="0">
                <a:solidFill>
                  <a:srgbClr val="000066"/>
                </a:solidFill>
              </a:rPr>
              <a:t>	</a:t>
            </a:r>
            <a:r>
              <a:rPr lang="en-US" dirty="0" smtClean="0">
                <a:solidFill>
                  <a:srgbClr val="CC9900"/>
                </a:solidFill>
              </a:rPr>
              <a:t>Register multiple patients or residents through the web page (admins only)</a:t>
            </a:r>
          </a:p>
          <a:p>
            <a:pPr eaLnBrk="1" hangingPunct="1">
              <a:spcAft>
                <a:spcPts val="1200"/>
              </a:spcAft>
              <a:tabLst>
                <a:tab pos="228600" algn="l"/>
              </a:tabLst>
              <a:defRPr/>
            </a:pPr>
            <a:r>
              <a:rPr lang="en-US" dirty="0">
                <a:solidFill>
                  <a:srgbClr val="990000"/>
                </a:solidFill>
              </a:rPr>
              <a:t>	</a:t>
            </a:r>
            <a:r>
              <a:rPr lang="en-US" dirty="0" smtClean="0">
                <a:solidFill>
                  <a:srgbClr val="990000"/>
                </a:solidFill>
              </a:rPr>
              <a:t>Release a batch of patients or residents from the </a:t>
            </a:r>
            <a:r>
              <a:rPr lang="en-US" dirty="0" err="1" smtClean="0">
                <a:solidFill>
                  <a:srgbClr val="990000"/>
                </a:solidFill>
              </a:rPr>
              <a:t>evac</a:t>
            </a:r>
            <a:r>
              <a:rPr lang="en-US" dirty="0" smtClean="0">
                <a:solidFill>
                  <a:srgbClr val="990000"/>
                </a:solidFill>
              </a:rPr>
              <a:t>. facility.</a:t>
            </a:r>
          </a:p>
          <a:p>
            <a:pPr eaLnBrk="1" hangingPunct="1">
              <a:spcAft>
                <a:spcPts val="1200"/>
              </a:spcAft>
              <a:tabLst>
                <a:tab pos="228600" algn="l"/>
              </a:tabLst>
              <a:defRPr/>
            </a:pPr>
            <a:r>
              <a:rPr lang="en-US" dirty="0">
                <a:solidFill>
                  <a:srgbClr val="990000"/>
                </a:solidFill>
              </a:rPr>
              <a:t>	</a:t>
            </a:r>
            <a:r>
              <a:rPr lang="en-US" dirty="0" smtClean="0">
                <a:solidFill>
                  <a:srgbClr val="990000"/>
                </a:solidFill>
              </a:rPr>
              <a:t>Check in a batch of patients or residents at the receiving facility.</a:t>
            </a:r>
          </a:p>
          <a:p>
            <a:pPr eaLnBrk="1" hangingPunct="1">
              <a:spcAft>
                <a:spcPts val="1200"/>
              </a:spcAft>
              <a:tabLst>
                <a:tab pos="228600" algn="l"/>
              </a:tabLst>
              <a:defRPr/>
            </a:pPr>
            <a:r>
              <a:rPr lang="en-US" dirty="0"/>
              <a:t>	</a:t>
            </a:r>
            <a:r>
              <a:rPr lang="en-US" dirty="0" smtClean="0">
                <a:solidFill>
                  <a:srgbClr val="336600"/>
                </a:solidFill>
              </a:rPr>
              <a:t>Create a fillable spreadsheet (admins only), fill it in and upload.</a:t>
            </a:r>
          </a:p>
          <a:p>
            <a:pPr eaLnBrk="1" hangingPunct="1">
              <a:spcAft>
                <a:spcPts val="1200"/>
              </a:spcAft>
              <a:tabLst>
                <a:tab pos="228600" algn="l"/>
              </a:tabLst>
              <a:defRPr/>
            </a:pPr>
            <a:r>
              <a:rPr lang="en-US" dirty="0" smtClean="0"/>
              <a:t>	</a:t>
            </a:r>
            <a:r>
              <a:rPr lang="en-US" dirty="0" smtClean="0">
                <a:solidFill>
                  <a:schemeClr val="accent4">
                    <a:lumMod val="50000"/>
                    <a:lumOff val="50000"/>
                  </a:schemeClr>
                </a:solidFill>
              </a:rPr>
              <a:t>Create </a:t>
            </a:r>
            <a:r>
              <a:rPr lang="en-US" dirty="0">
                <a:solidFill>
                  <a:schemeClr val="accent4">
                    <a:lumMod val="50000"/>
                    <a:lumOff val="50000"/>
                  </a:schemeClr>
                </a:solidFill>
              </a:rPr>
              <a:t>a paper </a:t>
            </a:r>
            <a:r>
              <a:rPr lang="en-US" dirty="0" smtClean="0">
                <a:solidFill>
                  <a:schemeClr val="accent4">
                    <a:lumMod val="50000"/>
                    <a:lumOff val="50000"/>
                  </a:schemeClr>
                </a:solidFill>
              </a:rPr>
              <a:t>log. </a:t>
            </a:r>
            <a:r>
              <a:rPr lang="en-US" dirty="0"/>
              <a:t>	</a:t>
            </a:r>
          </a:p>
        </p:txBody>
      </p:sp>
    </p:spTree>
    <p:extLst>
      <p:ext uri="{BB962C8B-B14F-4D97-AF65-F5344CB8AC3E}">
        <p14:creationId xmlns:p14="http://schemas.microsoft.com/office/powerpoint/2010/main" val="290460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25400"/>
            <a:ext cx="8229600" cy="1143000"/>
          </a:xfrm>
        </p:spPr>
        <p:txBody>
          <a:bodyPr/>
          <a:lstStyle/>
          <a:p>
            <a:pPr eaLnBrk="1" hangingPunct="1"/>
            <a:r>
              <a:rPr lang="en-US" dirty="0" smtClean="0">
                <a:solidFill>
                  <a:srgbClr val="FFC000"/>
                </a:solidFill>
              </a:rPr>
              <a:t>e-FINDS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07776"/>
            <a:ext cx="7620000" cy="499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e-FINDS Roles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0470936"/>
              </p:ext>
            </p:extLst>
          </p:nvPr>
        </p:nvGraphicFramePr>
        <p:xfrm>
          <a:off x="228600" y="1600200"/>
          <a:ext cx="8763000" cy="5105400"/>
        </p:xfrm>
        <a:graphic>
          <a:graphicData uri="http://schemas.openxmlformats.org/drawingml/2006/table">
            <a:tbl>
              <a:tblPr firstRow="1" bandRow="1">
                <a:tableStyleId>{5C22544A-7EE6-4342-B048-85BDC9FD1C3A}</a:tableStyleId>
              </a:tblPr>
              <a:tblGrid>
                <a:gridCol w="4381500"/>
                <a:gridCol w="4381500"/>
              </a:tblGrid>
              <a:tr h="1118991">
                <a:tc>
                  <a:txBody>
                    <a:bodyPr/>
                    <a:lstStyle/>
                    <a:p>
                      <a:pPr algn="ctr"/>
                      <a:r>
                        <a:rPr lang="en-US" sz="2400" dirty="0" smtClean="0">
                          <a:solidFill>
                            <a:srgbClr val="002060"/>
                          </a:solidFill>
                        </a:rPr>
                        <a:t>Data Reporter</a:t>
                      </a:r>
                      <a:endParaRPr lang="en-US" sz="2400" dirty="0">
                        <a:solidFill>
                          <a:srgbClr val="002060"/>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rgbClr val="7030A0"/>
                          </a:solidFill>
                        </a:rPr>
                        <a:t>Reporting Administrator</a:t>
                      </a:r>
                      <a:endParaRPr lang="en-US" sz="2400" dirty="0">
                        <a:solidFill>
                          <a:srgbClr val="7030A0"/>
                        </a:solidFill>
                      </a:endParaRPr>
                    </a:p>
                  </a:txBody>
                  <a:tcPr anchor="ctr">
                    <a:lnB w="12700" cap="flat" cmpd="sng" algn="ctr">
                      <a:solidFill>
                        <a:schemeClr val="tx1"/>
                      </a:solidFill>
                      <a:prstDash val="solid"/>
                      <a:round/>
                      <a:headEnd type="none" w="med" len="med"/>
                      <a:tailEnd type="none" w="med" len="med"/>
                    </a:lnB>
                    <a:noFill/>
                  </a:tcPr>
                </a:tc>
              </a:tr>
              <a:tr h="3986409">
                <a:tc>
                  <a:txBody>
                    <a:bodyPr/>
                    <a:lstStyle/>
                    <a:p>
                      <a:pPr eaLnBrk="1" hangingPunct="1"/>
                      <a:r>
                        <a:rPr lang="en-US" dirty="0" smtClean="0"/>
                        <a:t>Register patient/resident</a:t>
                      </a:r>
                    </a:p>
                    <a:p>
                      <a:pPr eaLnBrk="1" hangingPunct="1">
                        <a:spcBef>
                          <a:spcPts val="1800"/>
                        </a:spcBef>
                      </a:pPr>
                      <a:r>
                        <a:rPr lang="en-US" dirty="0" smtClean="0"/>
                        <a:t>Update patient/resident Information</a:t>
                      </a:r>
                    </a:p>
                    <a:p>
                      <a:pPr eaLnBrk="1" hangingPunct="1">
                        <a:spcBef>
                          <a:spcPts val="1800"/>
                        </a:spcBef>
                      </a:pPr>
                      <a:r>
                        <a:rPr lang="en-US" dirty="0" smtClean="0"/>
                        <a:t>Upload patient/resident file</a:t>
                      </a:r>
                    </a:p>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eaLnBrk="1" hangingPunct="1">
                        <a:lnSpc>
                          <a:spcPct val="150000"/>
                        </a:lnSpc>
                      </a:pPr>
                      <a:r>
                        <a:rPr lang="en-US" dirty="0" smtClean="0"/>
                        <a:t>Same as facility user</a:t>
                      </a:r>
                    </a:p>
                    <a:p>
                      <a:pPr eaLnBrk="1" hangingPunct="1">
                        <a:lnSpc>
                          <a:spcPct val="150000"/>
                        </a:lnSpc>
                      </a:pPr>
                      <a:r>
                        <a:rPr lang="en-US" dirty="0" smtClean="0"/>
                        <a:t>Generate the paper log file</a:t>
                      </a:r>
                    </a:p>
                    <a:p>
                      <a:pPr eaLnBrk="1" hangingPunct="1">
                        <a:lnSpc>
                          <a:spcPct val="150000"/>
                        </a:lnSpc>
                        <a:spcBef>
                          <a:spcPts val="1200"/>
                        </a:spcBef>
                      </a:pPr>
                      <a:r>
                        <a:rPr lang="en-US" dirty="0" smtClean="0"/>
                        <a:t>Generate patient/resident barcodes spreadsheet</a:t>
                      </a:r>
                    </a:p>
                    <a:p>
                      <a:pPr eaLnBrk="1" hangingPunct="1">
                        <a:lnSpc>
                          <a:spcPct val="150000"/>
                        </a:lnSpc>
                        <a:spcBef>
                          <a:spcPts val="1200"/>
                        </a:spcBef>
                      </a:pPr>
                      <a:r>
                        <a:rPr lang="en-US" dirty="0" smtClean="0"/>
                        <a:t>Register multiple patients/residents without pre-printed  barcode wristbands via the website</a:t>
                      </a:r>
                    </a:p>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15539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solidFill>
                  <a:srgbClr val="FFC000"/>
                </a:solidFill>
              </a:rPr>
              <a:t>Your HCS Person Record</a:t>
            </a:r>
            <a:endParaRPr lang="en-US" dirty="0" smtClean="0"/>
          </a:p>
        </p:txBody>
      </p:sp>
      <p:pic>
        <p:nvPicPr>
          <p:cNvPr id="26626" name="Picture 3"/>
          <p:cNvPicPr>
            <a:picLocks noChangeArrowheads="1"/>
          </p:cNvPicPr>
          <p:nvPr/>
        </p:nvPicPr>
        <p:blipFill>
          <a:blip r:embed="rId3"/>
          <a:stretch>
            <a:fillRect/>
          </a:stretch>
        </p:blipFill>
        <p:spPr bwMode="auto">
          <a:xfrm>
            <a:off x="152400" y="1705447"/>
            <a:ext cx="8838096" cy="3780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TI">
  <a:themeElements>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1_CTI_HANTC_UD_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_CTI_HANTC_UD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_CTI_HANTC_UD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_CTI_HANTC_UD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_CTI_HANTC_UD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_CTI_HANTC_UD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_CTI_HANTC_UD_In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_CTI_HANTC_UD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_CTI_HANTC_UD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_CTI_HANTC_UD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_CTI_HANTC_UD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_CTI_HANTC_UD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TI">
  <a:themeElements>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1_CTI_HANTC_UD_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_CTI_HANTC_UD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_CTI_HANTC_UD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_CTI_HANTC_UD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_CTI_HANTC_UD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_CTI_HANTC_UD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_CTI_HANTC_UD_In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_CTI_HANTC_UD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_CTI_HANTC_UD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_CTI_HANTC_UD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_CTI_HANTC_UD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_CTI_HANTC_UD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3964</TotalTime>
  <Words>2163</Words>
  <Application>Microsoft Office PowerPoint</Application>
  <PresentationFormat>On-screen Show (4:3)</PresentationFormat>
  <Paragraphs>167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CTI</vt:lpstr>
      <vt:lpstr>1_CTI</vt:lpstr>
      <vt:lpstr>PowerPoint Presentation</vt:lpstr>
      <vt:lpstr>PowerPoint Presentation</vt:lpstr>
      <vt:lpstr>Technical Questions</vt:lpstr>
      <vt:lpstr>Non-technical Questions</vt:lpstr>
      <vt:lpstr>Agenda</vt:lpstr>
      <vt:lpstr>Agenda</vt:lpstr>
      <vt:lpstr>e-FINDS</vt:lpstr>
      <vt:lpstr>e-FINDS Roles</vt:lpstr>
      <vt:lpstr>Your HCS Person Record</vt:lpstr>
      <vt:lpstr>So what’s in the box?</vt:lpstr>
      <vt:lpstr>— Fin —</vt:lpstr>
    </vt:vector>
  </TitlesOfParts>
  <Company>New York State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Patient Tracking Application eFINDS</dc:title>
  <dc:creator>OHITS/HRI Business Solutions vas06</dc:creator>
  <cp:keywords>Evacuation of Facilities in Disaster Systems</cp:keywords>
  <cp:lastModifiedBy>DAngelo, Anne</cp:lastModifiedBy>
  <cp:revision>333</cp:revision>
  <cp:lastPrinted>2013-11-26T16:41:39Z</cp:lastPrinted>
  <dcterms:created xsi:type="dcterms:W3CDTF">2013-05-31T18:09:58Z</dcterms:created>
  <dcterms:modified xsi:type="dcterms:W3CDTF">2014-01-21T14:10:46Z</dcterms:modified>
</cp:coreProperties>
</file>