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6"/>
  </p:notesMasterIdLst>
  <p:handoutMasterIdLst>
    <p:handoutMasterId r:id="rId27"/>
  </p:handoutMasterIdLst>
  <p:sldIdLst>
    <p:sldId id="348" r:id="rId2"/>
    <p:sldId id="396" r:id="rId3"/>
    <p:sldId id="394" r:id="rId4"/>
    <p:sldId id="397" r:id="rId5"/>
    <p:sldId id="408" r:id="rId6"/>
    <p:sldId id="427" r:id="rId7"/>
    <p:sldId id="409" r:id="rId8"/>
    <p:sldId id="400" r:id="rId9"/>
    <p:sldId id="425" r:id="rId10"/>
    <p:sldId id="374" r:id="rId11"/>
    <p:sldId id="428" r:id="rId12"/>
    <p:sldId id="404" r:id="rId13"/>
    <p:sldId id="419" r:id="rId14"/>
    <p:sldId id="390" r:id="rId15"/>
    <p:sldId id="426" r:id="rId16"/>
    <p:sldId id="391" r:id="rId17"/>
    <p:sldId id="420" r:id="rId18"/>
    <p:sldId id="392" r:id="rId19"/>
    <p:sldId id="393" r:id="rId20"/>
    <p:sldId id="416" r:id="rId21"/>
    <p:sldId id="413" r:id="rId22"/>
    <p:sldId id="347" r:id="rId23"/>
    <p:sldId id="429" r:id="rId24"/>
    <p:sldId id="318"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2" autoAdjust="0"/>
    <p:restoredTop sz="72302" autoAdjust="0"/>
  </p:normalViewPr>
  <p:slideViewPr>
    <p:cSldViewPr>
      <p:cViewPr>
        <p:scale>
          <a:sx n="53" d="100"/>
          <a:sy n="53" d="100"/>
        </p:scale>
        <p:origin x="-2322" y="-360"/>
      </p:cViewPr>
      <p:guideLst>
        <p:guide orient="horz" pos="2160"/>
        <p:guide pos="2880"/>
      </p:guideLst>
    </p:cSldViewPr>
  </p:slideViewPr>
  <p:outlineViewPr>
    <p:cViewPr>
      <p:scale>
        <a:sx n="33" d="100"/>
        <a:sy n="33" d="100"/>
      </p:scale>
      <p:origin x="48" y="7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176"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Animal Decontamination:</a:t>
            </a:r>
            <a:br>
              <a:rPr lang="en-US" sz="1000" dirty="0" smtClean="0"/>
            </a:br>
            <a:r>
              <a:rPr lang="en-US" sz="1000" dirty="0" smtClean="0"/>
              <a:t> Natural Disasters and Chemical Emergencies</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smtClean="0"/>
              <a:t>June 2014</a:t>
            </a:r>
            <a:br>
              <a:rPr lang="en-US" sz="1000" smtClean="0"/>
            </a:br>
            <a:fld id="{E43E7F44-CF60-445B-AADF-8F267F8193CA}" type="slidenum">
              <a:rPr lang="en-US" sz="1000" smtClean="0"/>
              <a:pPr/>
              <a:t>‹#›</a:t>
            </a:fld>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6/1/2015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2014</a:t>
            </a:r>
          </a:p>
          <a:p>
            <a:pPr eaLnBrk="1" hangingPunct="1"/>
            <a:r>
              <a:rPr lang="en-US" b="0" i="0" dirty="0" smtClean="0">
                <a:solidFill>
                  <a:srgbClr val="000000"/>
                </a:solidFill>
              </a:rPr>
              <a:t>During</a:t>
            </a:r>
            <a:r>
              <a:rPr lang="en-US" b="0" i="0" baseline="0" dirty="0" smtClean="0">
                <a:solidFill>
                  <a:srgbClr val="000000"/>
                </a:solidFill>
              </a:rPr>
              <a:t> some animal health emergencies, animals may be exposed to toxic materials in the environment. Efforts to decontaminate animals may be necessary to prevent adverse health effects. This Just-In-Time training presentation will discuss animal decontamination procedures and considerations in the event of a chemical event or natural disaster.</a:t>
            </a:r>
            <a:endParaRPr lang="en-US" b="0" i="0" dirty="0" smtClean="0">
              <a:solidFill>
                <a:srgbClr val="000000"/>
              </a:solidFill>
            </a:endParaRP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Decontamination procedures</a:t>
            </a:r>
            <a:r>
              <a:rPr lang="en-US" sz="1200" kern="1200" baseline="0" dirty="0" smtClean="0">
                <a:solidFill>
                  <a:schemeClr val="tx1"/>
                </a:solidFill>
                <a:effectLst/>
                <a:latin typeface="Arial" pitchFamily="34" charset="0"/>
                <a:ea typeface="+mn-ea"/>
                <a:cs typeface="Arial" pitchFamily="34" charset="0"/>
              </a:rPr>
              <a:t> needed for </a:t>
            </a:r>
            <a:r>
              <a:rPr lang="en-US" sz="1200" kern="1200" dirty="0" smtClean="0">
                <a:solidFill>
                  <a:schemeClr val="tx1"/>
                </a:solidFill>
                <a:effectLst/>
                <a:latin typeface="Arial" pitchFamily="34" charset="0"/>
                <a:ea typeface="+mn-ea"/>
                <a:cs typeface="Arial" pitchFamily="34" charset="0"/>
              </a:rPr>
              <a:t>animals is determined on a case-by-case basis. Alterations may be necessary based on  the contaminant</a:t>
            </a:r>
            <a:r>
              <a:rPr lang="en-US" sz="1200" kern="1200" baseline="0" dirty="0" smtClean="0">
                <a:solidFill>
                  <a:schemeClr val="tx1"/>
                </a:solidFill>
                <a:effectLst/>
                <a:latin typeface="Arial" pitchFamily="34" charset="0"/>
                <a:ea typeface="+mn-ea"/>
                <a:cs typeface="Arial" pitchFamily="34" charset="0"/>
              </a:rPr>
              <a:t> involved and available resources.</a:t>
            </a:r>
            <a:r>
              <a:rPr lang="en-US" sz="1200" kern="1200" dirty="0" smtClean="0">
                <a:solidFill>
                  <a:schemeClr val="tx1"/>
                </a:solidFill>
                <a:effectLst/>
                <a:latin typeface="Arial" pitchFamily="34" charset="0"/>
                <a:ea typeface="+mn-ea"/>
                <a:cs typeface="Arial" pitchFamily="34" charset="0"/>
              </a:rPr>
              <a:t> </a:t>
            </a:r>
            <a:r>
              <a:rPr lang="en-US" dirty="0" smtClean="0"/>
              <a:t>Effective planning and preparation is needed</a:t>
            </a:r>
            <a:r>
              <a:rPr lang="en-US" baseline="0" dirty="0" smtClean="0"/>
              <a:t> for the smooth operation of any animal decontamination procedure. </a:t>
            </a:r>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253612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any hazardous situation, the establishment of site control zones is essential. Control zones aid in preventing unauthorized access to the hazard, containing the contaminant or agent, and providing functional boundaries for responders. Site control zones should be immediately designated and enforced at the start of the response. </a:t>
            </a:r>
          </a:p>
          <a:p>
            <a:endParaRPr lang="en-US" baseline="0" dirty="0" smtClean="0"/>
          </a:p>
          <a:p>
            <a:r>
              <a:rPr lang="en-US" baseline="0" dirty="0" smtClean="0"/>
              <a:t>Traditionally, three control zones are created at a hazardous site – the hot zone, the warm zone and the cold zone. </a:t>
            </a:r>
          </a:p>
          <a:p>
            <a:pPr marL="171450" indent="-171450">
              <a:buFont typeface="Arial" panose="020B0604020202020204" pitchFamily="34" charset="0"/>
              <a:buChar char="•"/>
            </a:pPr>
            <a:r>
              <a:rPr lang="en-US" baseline="0" dirty="0" smtClean="0"/>
              <a:t>The hot zone is the area where the actual hazard is located.</a:t>
            </a:r>
          </a:p>
          <a:p>
            <a:pPr marL="171450" indent="-171450">
              <a:buFont typeface="Arial" panose="020B0604020202020204" pitchFamily="34" charset="0"/>
              <a:buChar char="•"/>
            </a:pPr>
            <a:r>
              <a:rPr lang="en-US" baseline="0" dirty="0" smtClean="0"/>
              <a:t>The warm zone is located between the hot and cold zones. It is the area where animals (or people) will be brought for decontamination. The warm zone consists of three stations which will be described on subsequent slides. </a:t>
            </a:r>
          </a:p>
          <a:p>
            <a:pPr marL="171450" indent="-171450">
              <a:buFont typeface="Arial" panose="020B0604020202020204" pitchFamily="34" charset="0"/>
              <a:buChar char="•"/>
            </a:pPr>
            <a:r>
              <a:rPr lang="en-US" baseline="0" dirty="0" smtClean="0"/>
              <a:t>The cold zone is the area free from any contamination.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 zones should be clearly demarcated. The entry and exit to the zones should be well monitored to prevent tracking of contaminants. Natural obstacles or man-made barriers may be used, as well as temporary materials, such as snow fences or barrier tape.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6401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decontamination</a:t>
            </a:r>
            <a:r>
              <a:rPr lang="en-US" baseline="0" dirty="0" smtClean="0"/>
              <a:t> sites should be located at a safe and reasonable distance from the incident, yet close enough to allow easy access from the hot zone. The area should be located upwind and uphill from the hot zone. Decontamination setup should be on reasonably flat and level ground. Ensure sufficient size for the safe handling of the animals. </a:t>
            </a:r>
            <a:r>
              <a:rPr lang="en-US" dirty="0" smtClean="0"/>
              <a:t>The decontamination site will require </a:t>
            </a:r>
            <a:r>
              <a:rPr lang="en-US" baseline="0" dirty="0" smtClean="0"/>
              <a:t>a clean, potable water supply of sufficient quantity as well as a means for containing runoff generated during the decontamination procedure. </a:t>
            </a:r>
            <a:r>
              <a:rPr lang="en-US" sz="1200" kern="1200" dirty="0" smtClean="0">
                <a:solidFill>
                  <a:schemeClr val="tx1"/>
                </a:solidFill>
                <a:effectLst/>
                <a:latin typeface="Arial" pitchFamily="34" charset="0"/>
                <a:ea typeface="+mn-ea"/>
                <a:cs typeface="Arial" pitchFamily="34" charset="0"/>
              </a:rPr>
              <a:t>If the stations are set up indoors, adequate ventilation and air flow will be</a:t>
            </a:r>
            <a:r>
              <a:rPr lang="en-US" sz="1200" kern="1200" baseline="0" dirty="0" smtClean="0">
                <a:solidFill>
                  <a:schemeClr val="tx1"/>
                </a:solidFill>
                <a:effectLst/>
                <a:latin typeface="Arial" pitchFamily="34" charset="0"/>
                <a:ea typeface="+mn-ea"/>
                <a:cs typeface="Arial" pitchFamily="34" charset="0"/>
              </a:rPr>
              <a:t> necessary.</a:t>
            </a:r>
            <a:endParaRPr lang="en-US" sz="1200" kern="1200" dirty="0" smtClean="0">
              <a:solidFill>
                <a:schemeClr val="tx1"/>
              </a:solidFill>
              <a:effectLst/>
              <a:latin typeface="Arial" pitchFamily="34" charset="0"/>
              <a:ea typeface="+mn-ea"/>
              <a:cs typeface="Arial" pitchFamily="34" charset="0"/>
            </a:endParaRPr>
          </a:p>
          <a:p>
            <a:endParaRPr lang="en-US" dirty="0" smtClean="0"/>
          </a:p>
          <a:p>
            <a:r>
              <a:rPr lang="en-US" dirty="0" smtClean="0"/>
              <a:t>[Photos: Animal</a:t>
            </a:r>
            <a:r>
              <a:rPr lang="en-US" baseline="0" dirty="0" smtClean="0"/>
              <a:t> decontamination stations. Source: (Top) International Association of Fire Chiefs at www.iafc.org; (Bottom) Nature’s Way Animal Rescue and Rehabilitation at www.nwart.org]</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67307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The decontamination procedure involves leading contaminated animals through a series of sequential stages to dilute and remove contaminants or toxins. When decontamination</a:t>
            </a:r>
            <a:r>
              <a:rPr lang="en-US" sz="1200" kern="1200" baseline="0" dirty="0" smtClean="0">
                <a:solidFill>
                  <a:schemeClr val="tx1"/>
                </a:solidFill>
                <a:effectLst/>
                <a:latin typeface="Arial" pitchFamily="34" charset="0"/>
                <a:ea typeface="+mn-ea"/>
                <a:cs typeface="Arial" pitchFamily="34" charset="0"/>
              </a:rPr>
              <a:t> procedures are needed, o</a:t>
            </a:r>
            <a:r>
              <a:rPr lang="en-US" sz="1200" kern="1200" dirty="0" smtClean="0">
                <a:solidFill>
                  <a:schemeClr val="tx1"/>
                </a:solidFill>
                <a:effectLst/>
                <a:latin typeface="Arial" pitchFamily="34" charset="0"/>
                <a:ea typeface="+mn-ea"/>
                <a:cs typeface="Arial" pitchFamily="34" charset="0"/>
              </a:rPr>
              <a:t>wners</a:t>
            </a:r>
            <a:r>
              <a:rPr lang="en-US" sz="1200" kern="1200" baseline="0" dirty="0" smtClean="0">
                <a:solidFill>
                  <a:schemeClr val="tx1"/>
                </a:solidFill>
                <a:effectLst/>
                <a:latin typeface="Arial" pitchFamily="34" charset="0"/>
                <a:ea typeface="+mn-ea"/>
                <a:cs typeface="Arial" pitchFamily="34" charset="0"/>
              </a:rPr>
              <a:t> may be reluctant to part with their animals; running animal decontamination stations parallel to human decontamination stations can help to alleviate owner anxiety. </a:t>
            </a:r>
            <a:r>
              <a:rPr lang="en-US" dirty="0" smtClean="0"/>
              <a:t>Service animals should not be separated from their owner due to severe distress caused in an already stressful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87668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previously mentioned, the warm zone is the area where animals (or people) will be brought for decontamination. As animals enter Station 1 of the warm zone, they should be assessed for any emergency health issues, such as injury, dehydration or shock.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For animals requiring medical stabilization or life-saving intervention, full</a:t>
            </a:r>
            <a:r>
              <a:rPr lang="en-US" sz="1200" kern="1200" baseline="0" dirty="0" smtClean="0">
                <a:solidFill>
                  <a:schemeClr val="tx1"/>
                </a:solidFill>
                <a:effectLst/>
                <a:latin typeface="Arial" pitchFamily="34" charset="0"/>
                <a:ea typeface="+mn-ea"/>
                <a:cs typeface="Arial" pitchFamily="34" charset="0"/>
              </a:rPr>
              <a:t> decontamination may need to be delayed and </a:t>
            </a:r>
            <a:r>
              <a:rPr lang="en-US" sz="1200" kern="1200" dirty="0" smtClean="0">
                <a:solidFill>
                  <a:schemeClr val="tx1"/>
                </a:solidFill>
                <a:effectLst/>
                <a:latin typeface="Arial" pitchFamily="34" charset="0"/>
                <a:ea typeface="+mn-ea"/>
                <a:cs typeface="Arial" pitchFamily="34" charset="0"/>
              </a:rPr>
              <a:t>a preliminary </a:t>
            </a:r>
            <a:r>
              <a:rPr lang="en-US" sz="1200" kern="1200" baseline="0" dirty="0" smtClean="0">
                <a:solidFill>
                  <a:schemeClr val="tx1"/>
                </a:solidFill>
                <a:effectLst/>
                <a:latin typeface="Arial" pitchFamily="34" charset="0"/>
                <a:ea typeface="+mn-ea"/>
                <a:cs typeface="Arial" pitchFamily="34" charset="0"/>
              </a:rPr>
              <a:t>rinse may be all that is possible initially until the animal can be stabilized. T</a:t>
            </a:r>
            <a:r>
              <a:rPr lang="en-US" sz="1200" b="0" kern="1200" dirty="0" smtClean="0">
                <a:solidFill>
                  <a:schemeClr val="tx1"/>
                </a:solidFill>
                <a:effectLst/>
                <a:latin typeface="Arial" pitchFamily="34" charset="0"/>
                <a:ea typeface="+mn-ea"/>
                <a:cs typeface="Arial" pitchFamily="34" charset="0"/>
              </a:rPr>
              <a:t>horough</a:t>
            </a:r>
            <a:r>
              <a:rPr lang="en-US" sz="1200" b="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decontamination measures will be needed following triage treatment. </a:t>
            </a:r>
            <a:r>
              <a:rPr lang="en-US" sz="1200" b="0" i="0" u="none" strike="noStrike" kern="1200" baseline="0" dirty="0" smtClean="0">
                <a:solidFill>
                  <a:schemeClr val="tx1"/>
                </a:solidFill>
                <a:latin typeface="Arial" pitchFamily="34" charset="0"/>
                <a:ea typeface="+mn-ea"/>
                <a:cs typeface="Arial" pitchFamily="34" charset="0"/>
              </a:rPr>
              <a:t>Euthanasia should be considered for animals too severely affected to withstand the stress of decontamination.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Animals that are stable, should proceed through the warm zone stations and the decontamination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Photograph the animals with its current identification (collar, halter, etc.). Gather and record any animal (and owner) information, including the location found; this information can help to reunite the animal with its owner, and may provide information on the type and level of contaminant exposure.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Remove and discard any contaminated objects, such as leashes, collars or halters on the animal; t</a:t>
            </a:r>
            <a:r>
              <a:rPr lang="en-US" sz="1200" kern="1200" dirty="0" smtClean="0">
                <a:solidFill>
                  <a:schemeClr val="tx1"/>
                </a:solidFill>
                <a:effectLst/>
                <a:latin typeface="Arial" pitchFamily="34" charset="0"/>
                <a:ea typeface="+mn-ea"/>
                <a:cs typeface="Arial" pitchFamily="34" charset="0"/>
              </a:rPr>
              <a:t>hese items may trap contaminants against skin or hair coat of the</a:t>
            </a:r>
            <a:r>
              <a:rPr lang="en-US" sz="1200" kern="1200" baseline="0" dirty="0" smtClean="0">
                <a:solidFill>
                  <a:schemeClr val="tx1"/>
                </a:solidFill>
                <a:effectLst/>
                <a:latin typeface="Arial" pitchFamily="34" charset="0"/>
                <a:ea typeface="+mn-ea"/>
                <a:cs typeface="Arial" pitchFamily="34" charset="0"/>
              </a:rPr>
              <a:t> animal. </a:t>
            </a:r>
            <a:r>
              <a:rPr lang="en-US" sz="1200" kern="1200" dirty="0" smtClean="0">
                <a:solidFill>
                  <a:schemeClr val="tx1"/>
                </a:solidFill>
                <a:effectLst/>
                <a:latin typeface="Arial" pitchFamily="34" charset="0"/>
                <a:ea typeface="+mn-ea"/>
                <a:cs typeface="Arial" pitchFamily="34" charset="0"/>
              </a:rPr>
              <a:t>Place a clean</a:t>
            </a:r>
            <a:r>
              <a:rPr lang="en-US" sz="1200" kern="1200" baseline="0" dirty="0" smtClean="0">
                <a:solidFill>
                  <a:schemeClr val="tx1"/>
                </a:solidFill>
                <a:effectLst/>
                <a:latin typeface="Arial" pitchFamily="34" charset="0"/>
                <a:ea typeface="+mn-ea"/>
                <a:cs typeface="Arial" pitchFamily="34" charset="0"/>
              </a:rPr>
              <a:t> restraining device (e.g., </a:t>
            </a:r>
            <a:r>
              <a:rPr lang="en-US" sz="1200" kern="1200" dirty="0" smtClean="0">
                <a:solidFill>
                  <a:schemeClr val="tx1"/>
                </a:solidFill>
                <a:effectLst/>
                <a:latin typeface="Arial" pitchFamily="34" charset="0"/>
                <a:ea typeface="+mn-ea"/>
                <a:cs typeface="Arial" pitchFamily="34" charset="0"/>
              </a:rPr>
              <a:t>nylon lead) on the animal to lead them</a:t>
            </a:r>
            <a:r>
              <a:rPr lang="en-US" sz="1200" kern="1200" baseline="0" dirty="0" smtClean="0">
                <a:solidFill>
                  <a:schemeClr val="tx1"/>
                </a:solidFill>
                <a:effectLst/>
                <a:latin typeface="Arial" pitchFamily="34" charset="0"/>
                <a:ea typeface="+mn-ea"/>
                <a:cs typeface="Arial" pitchFamily="34" charset="0"/>
              </a:rPr>
              <a:t> through the decontamination stations</a:t>
            </a:r>
            <a:r>
              <a:rPr lang="en-US" sz="1200" kern="1200" dirty="0" smtClean="0">
                <a:solidFill>
                  <a:schemeClr val="tx1"/>
                </a:solidFill>
                <a:effectLst/>
                <a:latin typeface="Arial" pitchFamily="34" charset="0"/>
                <a:ea typeface="+mn-ea"/>
                <a:cs typeface="Arial" pitchFamily="34" charset="0"/>
              </a:rPr>
              <a:t>.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09388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A preliminary</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rinse (or gross decontamination) should be done. </a:t>
            </a:r>
            <a:r>
              <a:rPr lang="en-US" sz="1200" b="0" i="0" u="none" strike="noStrike" kern="1200" baseline="0" dirty="0" smtClean="0">
                <a:solidFill>
                  <a:schemeClr val="tx1"/>
                </a:solidFill>
                <a:latin typeface="Arial" pitchFamily="34" charset="0"/>
                <a:ea typeface="+mn-ea"/>
                <a:cs typeface="Arial" pitchFamily="34" charset="0"/>
              </a:rPr>
              <a:t>Flushing or flooding contaminated skin with water can remove or dilute many toxic agents. It also allows the washing stages to be much more effective. </a:t>
            </a:r>
            <a:r>
              <a:rPr lang="en-US" sz="1200" b="1" i="0" u="none" strike="noStrike" kern="1200" baseline="0" dirty="0" smtClean="0">
                <a:solidFill>
                  <a:schemeClr val="tx1"/>
                </a:solidFill>
                <a:latin typeface="Arial" pitchFamily="34" charset="0"/>
                <a:ea typeface="+mn-ea"/>
                <a:cs typeface="Arial" pitchFamily="34" charset="0"/>
              </a:rPr>
              <a:t>However, be aware that some contaminants may be reactive (and more dangerous) when mixed with water. </a:t>
            </a:r>
            <a:r>
              <a:rPr lang="en-US" sz="1200" b="0" i="0" u="none" strike="noStrike" kern="1200" baseline="0" dirty="0" smtClean="0">
                <a:solidFill>
                  <a:schemeClr val="tx1"/>
                </a:solidFill>
                <a:latin typeface="Arial" pitchFamily="34" charset="0"/>
                <a:ea typeface="+mn-ea"/>
                <a:cs typeface="Arial" pitchFamily="34" charset="0"/>
              </a:rPr>
              <a:t>The possible contaminants you are dealing with should always be identified before any decontamination procedure.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For</a:t>
            </a:r>
            <a:r>
              <a:rPr lang="en-US" sz="1200" kern="1200" baseline="0" dirty="0" smtClean="0">
                <a:solidFill>
                  <a:schemeClr val="tx1"/>
                </a:solidFill>
                <a:effectLst/>
                <a:latin typeface="Arial" pitchFamily="34" charset="0"/>
                <a:ea typeface="+mn-ea"/>
                <a:cs typeface="Arial" pitchFamily="34" charset="0"/>
              </a:rPr>
              <a:t> toxicants or contaminants that are reactive with water, physical removal by brushing or combing may possible; however, knowledge of the contaminant is necessary, as these actions can further aerosolize and increase inhalation exposure for responders. </a:t>
            </a:r>
            <a:r>
              <a:rPr lang="en-US" sz="1200" kern="1200" dirty="0" smtClean="0">
                <a:solidFill>
                  <a:schemeClr val="tx1"/>
                </a:solidFill>
                <a:effectLst/>
                <a:latin typeface="Arial" pitchFamily="34" charset="0"/>
                <a:ea typeface="+mn-ea"/>
                <a:cs typeface="Arial" pitchFamily="34" charset="0"/>
              </a:rPr>
              <a:t>Additionally, some dusts or powders</a:t>
            </a:r>
            <a:r>
              <a:rPr lang="en-US" sz="1200" kern="1200" baseline="0" dirty="0" smtClean="0">
                <a:solidFill>
                  <a:schemeClr val="tx1"/>
                </a:solidFill>
                <a:effectLst/>
                <a:latin typeface="Arial" pitchFamily="34" charset="0"/>
                <a:ea typeface="+mn-ea"/>
                <a:cs typeface="Arial" pitchFamily="34" charset="0"/>
              </a:rPr>
              <a:t> may clump when wet making them more difficult to remove. The use of vacuums may be possible for animals that will tolerate it or wiping with dry or slightly damp towels may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(Top) Decontamination of a llama. Source: International Association of Fire Chiefs at www.iafc.org; (Bottom) Decontamination of a dog. Source: Nature’s Way Animal Rescue Team at nwart.org</a:t>
            </a:r>
            <a:r>
              <a:rPr lang="en-US" i="0" baseline="0" dirty="0" smtClean="0"/>
              <a:t>]</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28990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Station 2 involves washing and rinsing the animal to remove organic matter and contaminants. </a:t>
            </a:r>
          </a:p>
          <a:p>
            <a:endParaRPr lang="en-US" baseline="0" dirty="0" smtClean="0"/>
          </a:p>
          <a:p>
            <a:r>
              <a:rPr lang="en-US" baseline="0" dirty="0" smtClean="0"/>
              <a:t>Before washing, flush the animal’s eyes with saline solution to remove any dust or debris, and dilute any chemical contaminants. Eye ointments should not be used until there is confirmation there is no contamination or ocular damage (e.g., corneal ulcers). Petroleum based ointments can absorb chemical agents and worsen the damage. </a:t>
            </a:r>
          </a:p>
          <a:p>
            <a:endParaRPr lang="en-US" baseline="0" dirty="0" smtClean="0"/>
          </a:p>
          <a:p>
            <a:r>
              <a:rPr lang="en-US" baseline="0" dirty="0" smtClean="0"/>
              <a:t>It is most helpful to have two areas available – one for the washing process, the other for rinsing. Wash basins, kiddie swimming pools or shower areas can be used (based on the size of the animal) and may help with wastewater containment. </a:t>
            </a:r>
          </a:p>
          <a:p>
            <a:endParaRPr lang="en-US" baseline="0" dirty="0" smtClean="0"/>
          </a:p>
          <a:p>
            <a:r>
              <a:rPr lang="en-US" baseline="0" dirty="0" smtClean="0"/>
              <a:t>Animals should be lead into wash basins or shower areas of appropriate size for the animal. It is best to have at least two personnel – one handler and one washer. Be sure n</a:t>
            </a:r>
            <a:r>
              <a:rPr lang="en-US" sz="1200" kern="1200" dirty="0" smtClean="0">
                <a:solidFill>
                  <a:schemeClr val="tx1"/>
                </a:solidFill>
                <a:effectLst/>
                <a:latin typeface="Arial" pitchFamily="34" charset="0"/>
                <a:ea typeface="+mn-ea"/>
                <a:cs typeface="Arial" pitchFamily="34" charset="0"/>
              </a:rPr>
              <a:t>onslip surfaces are provided to ensure</a:t>
            </a:r>
            <a:r>
              <a:rPr lang="en-US" sz="1200" kern="1200" baseline="0" dirty="0" smtClean="0">
                <a:solidFill>
                  <a:schemeClr val="tx1"/>
                </a:solidFill>
                <a:effectLst/>
                <a:latin typeface="Arial" pitchFamily="34" charset="0"/>
                <a:ea typeface="+mn-ea"/>
                <a:cs typeface="Arial" pitchFamily="34" charset="0"/>
              </a:rPr>
              <a:t> secure </a:t>
            </a:r>
            <a:r>
              <a:rPr lang="en-US" sz="1200" kern="1200" dirty="0" smtClean="0">
                <a:solidFill>
                  <a:schemeClr val="tx1"/>
                </a:solidFill>
                <a:effectLst/>
                <a:latin typeface="Arial" pitchFamily="34" charset="0"/>
                <a:ea typeface="+mn-ea"/>
                <a:cs typeface="Arial" pitchFamily="34" charset="0"/>
              </a:rPr>
              <a:t>footing for animals. Rubber mats or indoor-outdoor carpeting can be placed to over grates to protect toes, nails, or hooves from getting caught and to prevent slipping.</a:t>
            </a:r>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Wash the animal using a mild, liquid detergent (e.g., D</a:t>
            </a:r>
            <a:r>
              <a:rPr lang="en-US" sz="1200" kern="1200" dirty="0" smtClean="0">
                <a:solidFill>
                  <a:schemeClr val="tx1"/>
                </a:solidFill>
                <a:effectLst/>
                <a:latin typeface="Arial" pitchFamily="34" charset="0"/>
                <a:ea typeface="+mn-ea"/>
                <a:cs typeface="Arial" pitchFamily="34" charset="0"/>
              </a:rPr>
              <a:t>awn®, Palmolive®</a:t>
            </a:r>
            <a:r>
              <a:rPr lang="en-US" baseline="0" dirty="0" smtClean="0"/>
              <a:t>). </a:t>
            </a:r>
            <a:r>
              <a:rPr lang="en-US" sz="1200" kern="1200" dirty="0" smtClean="0">
                <a:solidFill>
                  <a:schemeClr val="tx1"/>
                </a:solidFill>
                <a:effectLst/>
                <a:latin typeface="Arial" pitchFamily="34" charset="0"/>
                <a:ea typeface="+mn-ea"/>
                <a:cs typeface="Arial" pitchFamily="34" charset="0"/>
              </a:rPr>
              <a:t>Household dish soaps can help remove oils in which some toxins may be dissolved; these products are also readily available,</a:t>
            </a:r>
            <a:r>
              <a:rPr lang="en-US" sz="1200" kern="1200" baseline="0" dirty="0" smtClean="0">
                <a:solidFill>
                  <a:schemeClr val="tx1"/>
                </a:solidFill>
                <a:effectLst/>
                <a:latin typeface="Arial" pitchFamily="34" charset="0"/>
                <a:ea typeface="+mn-ea"/>
                <a:cs typeface="Arial" pitchFamily="34" charset="0"/>
              </a:rPr>
              <a:t> economical, and minimally irritating or drying</a:t>
            </a:r>
            <a:r>
              <a:rPr lang="en-US" sz="1200" kern="1200" dirty="0" smtClean="0">
                <a:solidFill>
                  <a:schemeClr val="tx1"/>
                </a:solidFill>
                <a:effectLst/>
                <a:latin typeface="Arial" pitchFamily="34" charset="0"/>
                <a:ea typeface="+mn-ea"/>
                <a:cs typeface="Arial" pitchFamily="34" charset="0"/>
              </a:rPr>
              <a:t>. </a:t>
            </a:r>
            <a:r>
              <a:rPr lang="en-US" baseline="0" dirty="0" smtClean="0"/>
              <a:t>Use low pressure, lukewarm water when possible. G</a:t>
            </a:r>
            <a:r>
              <a:rPr lang="en-US" sz="1200" kern="1200" dirty="0" smtClean="0">
                <a:solidFill>
                  <a:schemeClr val="tx1"/>
                </a:solidFill>
                <a:effectLst/>
                <a:latin typeface="Arial" pitchFamily="34" charset="0"/>
                <a:ea typeface="+mn-ea"/>
                <a:cs typeface="Arial" pitchFamily="34" charset="0"/>
              </a:rPr>
              <a:t>ently scrub the detergent solution into the hair of</a:t>
            </a:r>
            <a:r>
              <a:rPr lang="en-US" sz="1200" kern="1200" baseline="0" dirty="0" smtClean="0">
                <a:solidFill>
                  <a:schemeClr val="tx1"/>
                </a:solidFill>
                <a:effectLst/>
                <a:latin typeface="Arial" pitchFamily="34" charset="0"/>
                <a:ea typeface="+mn-ea"/>
                <a:cs typeface="Arial" pitchFamily="34" charset="0"/>
              </a:rPr>
              <a:t> the animal </a:t>
            </a:r>
            <a:r>
              <a:rPr lang="en-US" sz="1200" kern="1200" dirty="0" smtClean="0">
                <a:solidFill>
                  <a:schemeClr val="tx1"/>
                </a:solidFill>
                <a:effectLst/>
                <a:latin typeface="Arial" pitchFamily="34" charset="0"/>
                <a:ea typeface="+mn-ea"/>
                <a:cs typeface="Arial" pitchFamily="34" charset="0"/>
              </a:rPr>
              <a:t>with a soft bristle brush or gloved fingers. </a:t>
            </a:r>
            <a:r>
              <a:rPr lang="en-US" baseline="0" dirty="0" smtClean="0"/>
              <a:t>A</a:t>
            </a:r>
            <a:r>
              <a:rPr lang="en-US" sz="1200" kern="1200" dirty="0" smtClean="0">
                <a:solidFill>
                  <a:schemeClr val="tx1"/>
                </a:solidFill>
                <a:effectLst/>
                <a:latin typeface="Arial" pitchFamily="34" charset="0"/>
                <a:ea typeface="+mn-ea"/>
                <a:cs typeface="Arial" pitchFamily="34" charset="0"/>
              </a:rPr>
              <a:t>void harsh</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or abrasive scrubbing as this may drive material deeper into tissues. Pay special attention to skin folds and creases,</a:t>
            </a:r>
            <a:r>
              <a:rPr lang="en-US" sz="1200" kern="1200" baseline="0" dirty="0" smtClean="0">
                <a:solidFill>
                  <a:schemeClr val="tx1"/>
                </a:solidFill>
                <a:effectLst/>
                <a:latin typeface="Arial" pitchFamily="34" charset="0"/>
                <a:ea typeface="+mn-ea"/>
                <a:cs typeface="Arial" pitchFamily="34" charset="0"/>
              </a:rPr>
              <a:t> as well as the feet (or hooves of large animals) where contaminants may become trapped.</a:t>
            </a:r>
            <a:endParaRPr lang="en-US" sz="1200" kern="1200" dirty="0" smtClean="0">
              <a:solidFill>
                <a:schemeClr val="tx1"/>
              </a:solidFill>
              <a:effectLst/>
              <a:latin typeface="Arial" pitchFamily="34" charset="0"/>
              <a:ea typeface="+mn-ea"/>
              <a:cs typeface="Arial" pitchFamily="34" charset="0"/>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Clean areas of</a:t>
            </a:r>
            <a:r>
              <a:rPr lang="en-US" sz="1200" kern="1200" baseline="0" dirty="0" smtClean="0">
                <a:solidFill>
                  <a:schemeClr val="tx1"/>
                </a:solidFill>
                <a:effectLst/>
                <a:latin typeface="Arial" pitchFamily="34" charset="0"/>
                <a:ea typeface="+mn-ea"/>
                <a:cs typeface="Arial" pitchFamily="34" charset="0"/>
              </a:rPr>
              <a:t> the head, </a:t>
            </a:r>
            <a:r>
              <a:rPr lang="en-US" sz="1200" kern="1200" dirty="0" smtClean="0">
                <a:solidFill>
                  <a:schemeClr val="tx1"/>
                </a:solidFill>
                <a:effectLst/>
                <a:latin typeface="Arial" pitchFamily="34" charset="0"/>
                <a:ea typeface="+mn-ea"/>
                <a:cs typeface="Arial" pitchFamily="34" charset="0"/>
              </a:rPr>
              <a:t>especially around the eyes, nose and mouth with non-alcoholic moist </a:t>
            </a:r>
            <a:r>
              <a:rPr lang="en-US" sz="1200" kern="1200" dirty="0" err="1" smtClean="0">
                <a:solidFill>
                  <a:schemeClr val="tx1"/>
                </a:solidFill>
                <a:effectLst/>
                <a:latin typeface="Arial" pitchFamily="34" charset="0"/>
                <a:ea typeface="+mn-ea"/>
                <a:cs typeface="Arial" pitchFamily="34" charset="0"/>
              </a:rPr>
              <a:t>towelettes</a:t>
            </a:r>
            <a:r>
              <a:rPr lang="en-US" sz="1200" kern="1200" dirty="0" smtClean="0">
                <a:solidFill>
                  <a:schemeClr val="tx1"/>
                </a:solidFill>
                <a:effectLst/>
                <a:latin typeface="Arial" pitchFamily="34" charset="0"/>
                <a:ea typeface="+mn-ea"/>
                <a:cs typeface="Arial" pitchFamily="34" charset="0"/>
              </a:rPr>
              <a:t> (e.g.,</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baby wipes) or gauze pads.</a:t>
            </a:r>
            <a:r>
              <a:rPr lang="en-US" sz="1200" b="0" i="0" u="none" strike="noStrike" kern="1200" baseline="0" dirty="0" smtClean="0">
                <a:solidFill>
                  <a:schemeClr val="tx1"/>
                </a:solidFill>
                <a:latin typeface="Arial" pitchFamily="34" charset="0"/>
                <a:ea typeface="+mn-ea"/>
                <a:cs typeface="Arial" pitchFamily="34" charset="0"/>
              </a:rPr>
              <a:t> Thick, bulky or sticky substances may require additional effort such as mechanics soap, mineral oil, or scraping with a wooden stick (e.g., a tongue depressor or popsicle stick) to remove the material by physical means. </a:t>
            </a:r>
            <a:r>
              <a:rPr lang="en-US" sz="1200" kern="1200" dirty="0" smtClean="0">
                <a:solidFill>
                  <a:schemeClr val="tx1"/>
                </a:solidFill>
                <a:effectLst/>
                <a:latin typeface="Arial" pitchFamily="34" charset="0"/>
                <a:ea typeface="+mn-ea"/>
                <a:cs typeface="Arial" pitchFamily="34" charset="0"/>
              </a:rPr>
              <a:t>Long or matted hair may need to be shaved or trimmed. </a:t>
            </a:r>
          </a:p>
          <a:p>
            <a:endParaRPr lang="en-US" baseline="0" dirty="0" smtClean="0"/>
          </a:p>
          <a:p>
            <a:r>
              <a:rPr lang="en-US" i="0" baseline="0" dirty="0" smtClean="0"/>
              <a:t>[Photo: </a:t>
            </a:r>
            <a:r>
              <a:rPr lang="en-US" dirty="0" smtClean="0"/>
              <a:t>Responders</a:t>
            </a:r>
            <a:r>
              <a:rPr lang="en-US" baseline="0" dirty="0" smtClean="0"/>
              <a:t> washing a dog. Source: Florida Search and Rescue Team at www.flsart.org]</a:t>
            </a:r>
            <a:endParaRPr lang="en-US" i="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220939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washing, lead the animal to the rinse basin or shower. Rinse the animal thoroughly with clean water to remove all residue and detergent. Repeat the wash/rinse process as necessary; three times for maximum benefit. For companion animals, a tarp may be laid on the ground between the wash and rinse basins to catch water dripping from the animal when transferring between the two locations. Larger animals may be startled and reluctant to walk over tarps. </a:t>
            </a:r>
            <a:r>
              <a:rPr lang="en-US" sz="1200" kern="1200" dirty="0" smtClean="0">
                <a:solidFill>
                  <a:schemeClr val="tx1"/>
                </a:solidFill>
                <a:effectLst/>
                <a:latin typeface="Arial" pitchFamily="34" charset="0"/>
                <a:ea typeface="+mn-ea"/>
                <a:cs typeface="Arial" pitchFamily="34" charset="0"/>
              </a:rPr>
              <a:t>Larger animals,</a:t>
            </a:r>
            <a:r>
              <a:rPr lang="en-US" sz="1200" kern="1200" baseline="0" dirty="0" smtClean="0">
                <a:solidFill>
                  <a:schemeClr val="tx1"/>
                </a:solidFill>
                <a:effectLst/>
                <a:latin typeface="Arial" pitchFamily="34" charset="0"/>
                <a:ea typeface="+mn-ea"/>
                <a:cs typeface="Arial" pitchFamily="34" charset="0"/>
              </a:rPr>
              <a:t> especially those generally kept outdoors, may also be hesitant to enter doorways, low-roofed structures such as tents, or enclosed areas. </a:t>
            </a:r>
            <a:r>
              <a:rPr lang="en-US" sz="1200" kern="1200" dirty="0" smtClean="0">
                <a:solidFill>
                  <a:schemeClr val="tx1"/>
                </a:solidFill>
                <a:effectLst/>
                <a:latin typeface="Arial" pitchFamily="34" charset="0"/>
                <a:ea typeface="+mn-ea"/>
                <a:cs typeface="Arial" pitchFamily="34" charset="0"/>
              </a:rPr>
              <a:t>Properly discard dirty water from the wash and rinse bins before the next animal arrives.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Depending on the temperament of the animal, muzzles or restraint measures may be needed. For larger species (i.e., livestock), the </a:t>
            </a:r>
            <a:r>
              <a:rPr lang="en-US" sz="1200" kern="1200" dirty="0" smtClean="0">
                <a:solidFill>
                  <a:schemeClr val="tx1"/>
                </a:solidFill>
                <a:effectLst/>
                <a:latin typeface="Arial" pitchFamily="34" charset="0"/>
                <a:ea typeface="+mn-ea"/>
                <a:cs typeface="Arial" pitchFamily="34" charset="0"/>
              </a:rPr>
              <a:t>animal may need to be placed in a head gate or chute. Chemical sedation may be needed to calm nervous or aggressive animals, and reduce the risk of injury, however, this method should only be used on a limited basis, and should not be used with severely injured or debilitated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[Photo: (Top) Bird</a:t>
            </a:r>
            <a:r>
              <a:rPr lang="en-US" sz="1200" kern="1200" baseline="0" dirty="0" smtClean="0">
                <a:solidFill>
                  <a:schemeClr val="tx1"/>
                </a:solidFill>
                <a:effectLst/>
                <a:latin typeface="Arial" pitchFamily="34" charset="0"/>
                <a:ea typeface="+mn-ea"/>
                <a:cs typeface="Arial" pitchFamily="34" charset="0"/>
              </a:rPr>
              <a:t> being rinsed after decontamination. Source: BP America; (Bottom) </a:t>
            </a:r>
            <a:r>
              <a:rPr lang="en-US" sz="1200" kern="1200" dirty="0" smtClean="0">
                <a:solidFill>
                  <a:schemeClr val="tx1"/>
                </a:solidFill>
                <a:effectLst/>
                <a:latin typeface="Arial" pitchFamily="34" charset="0"/>
                <a:ea typeface="+mn-ea"/>
                <a:cs typeface="Arial" pitchFamily="34" charset="0"/>
              </a:rPr>
              <a:t>A muzzled dog during decontamination.</a:t>
            </a:r>
            <a:r>
              <a:rPr lang="en-US" sz="1200" kern="1200" baseline="0" dirty="0" smtClean="0">
                <a:solidFill>
                  <a:schemeClr val="tx1"/>
                </a:solidFill>
                <a:effectLst/>
                <a:latin typeface="Arial" pitchFamily="34" charset="0"/>
                <a:ea typeface="+mn-ea"/>
                <a:cs typeface="Arial" pitchFamily="34" charset="0"/>
              </a:rPr>
              <a:t> Source: </a:t>
            </a:r>
            <a:r>
              <a:rPr lang="en-US" baseline="0" dirty="0" smtClean="0"/>
              <a:t>Heather Case – DMAT/CFSPH]</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249451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station of the decontamination procedure is for an antimicrobial washing of the animal to kill any microbial contaminants remaining after the initial wash. </a:t>
            </a:r>
            <a:r>
              <a:rPr lang="en-US" dirty="0" smtClean="0"/>
              <a:t>The set up is similar to </a:t>
            </a:r>
            <a:r>
              <a:rPr lang="en-US" baseline="0" dirty="0" smtClean="0"/>
              <a:t>station 2, with two basins or showers, one for washing and one for rinsing. The difference is that an antimicrobial solution is used in place of the detergent. As with station 2, the size of the basins or showers should be able to accommodate the animal and a minimum of two personnel, one for handling the animal and one for washing should be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Antimicrobial products can be deactivated by organic material, thereby making the initial wash-rinse step at Station 2 very important. </a:t>
            </a:r>
            <a:r>
              <a:rPr lang="en-US" sz="1200" kern="1200" dirty="0" smtClean="0">
                <a:solidFill>
                  <a:schemeClr val="tx1"/>
                </a:solidFill>
                <a:effectLst/>
                <a:latin typeface="Arial" pitchFamily="34" charset="0"/>
                <a:ea typeface="+mn-ea"/>
                <a:cs typeface="Arial" pitchFamily="34" charset="0"/>
              </a:rPr>
              <a:t>Additionally, it is important to allow the antimicrobial solution</a:t>
            </a:r>
            <a:r>
              <a:rPr lang="en-US" sz="1200" kern="1200" baseline="0" dirty="0" smtClean="0">
                <a:solidFill>
                  <a:schemeClr val="tx1"/>
                </a:solidFill>
                <a:effectLst/>
                <a:latin typeface="Arial" pitchFamily="34" charset="0"/>
                <a:ea typeface="+mn-ea"/>
                <a:cs typeface="Arial" pitchFamily="34" charset="0"/>
              </a:rPr>
              <a:t> to r</a:t>
            </a:r>
            <a:r>
              <a:rPr lang="en-US" sz="1200" kern="1200" dirty="0" smtClean="0">
                <a:solidFill>
                  <a:schemeClr val="tx1"/>
                </a:solidFill>
                <a:effectLst/>
                <a:latin typeface="Arial" pitchFamily="34" charset="0"/>
                <a:ea typeface="+mn-ea"/>
                <a:cs typeface="Arial" pitchFamily="34" charset="0"/>
              </a:rPr>
              <a:t>emain for the recommended contact time to adequately kill the microorganisms. Rinse thoroughly. Repeat the process if necessary.</a:t>
            </a:r>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animal has been decontaminated and rinsed, </a:t>
            </a:r>
            <a:r>
              <a:rPr lang="en-US" dirty="0" smtClean="0"/>
              <a:t>it is carefully re-examined</a:t>
            </a:r>
            <a:r>
              <a:rPr lang="en-US" baseline="0" dirty="0" smtClean="0"/>
              <a:t> for any residual contaminants, and if found, must be returned for additional decontamination.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[Photo: Rinsing horses. Source: Thomas </a:t>
            </a:r>
            <a:r>
              <a:rPr lang="en-US" i="0" baseline="0" dirty="0" err="1" smtClean="0"/>
              <a:t>Ratke</a:t>
            </a:r>
            <a:r>
              <a:rPr lang="en-US" i="0" baseline="0" dirty="0" smtClean="0"/>
              <a:t>/CFSPH Iowa State University]</a:t>
            </a:r>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180765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decontamination was successful and the animal passes visual inspection, it should be transferred to a handler in the cold zone to be dried.</a:t>
            </a:r>
            <a:r>
              <a:rPr lang="en-US" sz="1200" kern="1200" dirty="0" smtClean="0">
                <a:solidFill>
                  <a:schemeClr val="tx1"/>
                </a:solidFill>
                <a:effectLst/>
                <a:latin typeface="Arial" pitchFamily="34" charset="0"/>
                <a:ea typeface="+mn-ea"/>
                <a:cs typeface="Arial" pitchFamily="34" charset="0"/>
              </a:rPr>
              <a:t> Animals need to be dried</a:t>
            </a:r>
            <a:r>
              <a:rPr lang="en-US" sz="1200" kern="1200" baseline="0" dirty="0" smtClean="0">
                <a:solidFill>
                  <a:schemeClr val="tx1"/>
                </a:solidFill>
                <a:effectLst/>
                <a:latin typeface="Arial" pitchFamily="34" charset="0"/>
                <a:ea typeface="+mn-ea"/>
                <a:cs typeface="Arial" pitchFamily="34" charset="0"/>
              </a:rPr>
              <a:t> well to </a:t>
            </a:r>
            <a:r>
              <a:rPr lang="en-US" sz="1200" kern="1200" dirty="0" smtClean="0">
                <a:solidFill>
                  <a:schemeClr val="tx1"/>
                </a:solidFill>
                <a:effectLst/>
                <a:latin typeface="Arial" pitchFamily="34" charset="0"/>
                <a:ea typeface="+mn-ea"/>
                <a:cs typeface="Arial" pitchFamily="34" charset="0"/>
              </a:rPr>
              <a:t>avoid thermoregulatory issues; in cold temperatures, a warm dryer should be</a:t>
            </a:r>
            <a:r>
              <a:rPr lang="en-US" sz="1200" kern="1200" baseline="0" dirty="0" smtClean="0">
                <a:solidFill>
                  <a:schemeClr val="tx1"/>
                </a:solidFill>
                <a:effectLst/>
                <a:latin typeface="Arial" pitchFamily="34" charset="0"/>
                <a:ea typeface="+mn-ea"/>
                <a:cs typeface="Arial" pitchFamily="34" charset="0"/>
              </a:rPr>
              <a:t> used to avoid </a:t>
            </a:r>
            <a:r>
              <a:rPr lang="en-US" sz="1200" kern="1200" dirty="0" smtClean="0">
                <a:solidFill>
                  <a:schemeClr val="tx1"/>
                </a:solidFill>
                <a:effectLst/>
                <a:latin typeface="Arial" pitchFamily="34" charset="0"/>
                <a:ea typeface="+mn-ea"/>
                <a:cs typeface="Arial" pitchFamily="34" charset="0"/>
              </a:rPr>
              <a:t>hypothermia. The animal</a:t>
            </a:r>
            <a:r>
              <a:rPr lang="en-US" sz="1200" kern="1200" baseline="0" dirty="0" smtClean="0">
                <a:solidFill>
                  <a:schemeClr val="tx1"/>
                </a:solidFill>
                <a:effectLst/>
                <a:latin typeface="Arial" pitchFamily="34" charset="0"/>
                <a:ea typeface="+mn-ea"/>
                <a:cs typeface="Arial" pitchFamily="34" charset="0"/>
              </a:rPr>
              <a:t> is then taken to the triage room for assessment </a:t>
            </a:r>
            <a:r>
              <a:rPr lang="en-US" baseline="0" dirty="0" smtClean="0"/>
              <a:t>and examination for injuries or health issues </a:t>
            </a:r>
            <a:r>
              <a:rPr lang="en-US" sz="1200" kern="1200" baseline="0" dirty="0" smtClean="0">
                <a:solidFill>
                  <a:schemeClr val="tx1"/>
                </a:solidFill>
                <a:effectLst/>
                <a:latin typeface="Arial" pitchFamily="34" charset="0"/>
                <a:ea typeface="+mn-ea"/>
                <a:cs typeface="Arial" pitchFamily="34" charset="0"/>
              </a:rPr>
              <a:t>by the veterinary care team. </a:t>
            </a:r>
            <a:endParaRPr lang="en-US" baseline="0" dirty="0" smtClean="0"/>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Animals can then</a:t>
            </a:r>
            <a:r>
              <a:rPr lang="en-US" sz="1200" kern="1200" baseline="0" dirty="0" smtClean="0">
                <a:solidFill>
                  <a:schemeClr val="tx1"/>
                </a:solidFill>
                <a:effectLst/>
                <a:latin typeface="Arial" pitchFamily="34" charset="0"/>
                <a:ea typeface="+mn-ea"/>
                <a:cs typeface="Arial" pitchFamily="34" charset="0"/>
              </a:rPr>
              <a:t> be moved to </a:t>
            </a:r>
            <a:r>
              <a:rPr lang="en-US" sz="1200" kern="1200" dirty="0" smtClean="0">
                <a:solidFill>
                  <a:schemeClr val="tx1"/>
                </a:solidFill>
                <a:effectLst/>
                <a:latin typeface="Arial" pitchFamily="34" charset="0"/>
                <a:ea typeface="+mn-ea"/>
                <a:cs typeface="Arial" pitchFamily="34" charset="0"/>
              </a:rPr>
              <a:t>safe housing; they should be protected from excessive winds, or drafts, especially in cold weather. They should be monitored for any changes in health status, including signs of hypothermia or hyperthermia. Ill animals may require veterinary care and support.</a:t>
            </a:r>
          </a:p>
          <a:p>
            <a:endParaRPr lang="en-US" baseline="0" dirty="0" smtClean="0"/>
          </a:p>
          <a:p>
            <a:r>
              <a:rPr lang="en-US" i="0" baseline="0" dirty="0" smtClean="0"/>
              <a:t>[Photo: Veterinary assessment of a dog after a natural disaster situation.  source: Garry Goemann-VMAT-5]</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391464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itchFamily="34" charset="0"/>
                <a:ea typeface="+mn-ea"/>
                <a:cs typeface="Arial" pitchFamily="34" charset="0"/>
              </a:rPr>
              <a:t>The exposure of animals to </a:t>
            </a:r>
            <a:r>
              <a:rPr lang="en-US" sz="1200" b="0" kern="1200" baseline="0" dirty="0" smtClean="0">
                <a:solidFill>
                  <a:schemeClr val="tx1"/>
                </a:solidFill>
                <a:effectLst/>
                <a:latin typeface="Arial" pitchFamily="34" charset="0"/>
                <a:ea typeface="+mn-ea"/>
                <a:cs typeface="Arial" pitchFamily="34" charset="0"/>
              </a:rPr>
              <a:t>toxic contaminants present in the environment can occur during emergency situations. Following n</a:t>
            </a:r>
            <a:r>
              <a:rPr lang="en-US" baseline="0" dirty="0" smtClean="0"/>
              <a:t>atural disasters, such as floods, hurricanes, tornadoes, or earthquakes, animals may be exposed to </a:t>
            </a:r>
            <a:r>
              <a:rPr lang="en-US" sz="1200" b="0" kern="1200" baseline="0" dirty="0" smtClean="0">
                <a:solidFill>
                  <a:schemeClr val="tx1"/>
                </a:solidFill>
                <a:effectLst/>
                <a:latin typeface="Arial" pitchFamily="34" charset="0"/>
                <a:ea typeface="+mn-ea"/>
                <a:cs typeface="Arial" pitchFamily="34" charset="0"/>
              </a:rPr>
              <a:t>a variety of household or agricultural chemicals, petroleum products, heavy metals (e.g., lead), or </a:t>
            </a:r>
            <a:r>
              <a:rPr lang="en-US" baseline="0" dirty="0" smtClean="0"/>
              <a:t>harmful pathogens </a:t>
            </a:r>
            <a:r>
              <a:rPr lang="en-US" sz="1200" b="0" kern="1200" baseline="0" dirty="0" smtClean="0">
                <a:solidFill>
                  <a:schemeClr val="tx1"/>
                </a:solidFill>
                <a:effectLst/>
                <a:latin typeface="Arial" pitchFamily="34" charset="0"/>
                <a:ea typeface="+mn-ea"/>
                <a:cs typeface="Arial" pitchFamily="34" charset="0"/>
              </a:rPr>
              <a:t>from disrupted manure pits or septic tanks. Situations involving agricultural or industrial accidents may result in exposures to chemical spills or gas leaks. Terrorism or criminal events may involve chemical toxins or microbial pathogens that can cause subsequent </a:t>
            </a:r>
            <a:r>
              <a:rPr lang="en-US" sz="1200" kern="1200" dirty="0" smtClean="0">
                <a:solidFill>
                  <a:schemeClr val="tx1"/>
                </a:solidFill>
                <a:effectLst/>
                <a:latin typeface="Arial" pitchFamily="34" charset="0"/>
                <a:ea typeface="+mn-ea"/>
                <a:cs typeface="Arial" pitchFamily="34" charset="0"/>
              </a:rPr>
              <a:t>harm. </a:t>
            </a:r>
            <a:r>
              <a:rPr lang="en-US" sz="1200" kern="1200" baseline="0" dirty="0" smtClean="0">
                <a:solidFill>
                  <a:schemeClr val="tx1"/>
                </a:solidFill>
                <a:effectLst/>
                <a:latin typeface="Arial" pitchFamily="34" charset="0"/>
                <a:ea typeface="+mn-ea"/>
                <a:cs typeface="Arial" pitchFamily="34" charset="0"/>
              </a:rPr>
              <a:t>Decontamination efforts for exposed animals may be needed for a</a:t>
            </a:r>
            <a:r>
              <a:rPr lang="en-US" sz="1200" kern="1200" dirty="0" smtClean="0">
                <a:solidFill>
                  <a:schemeClr val="tx1"/>
                </a:solidFill>
                <a:effectLst/>
                <a:latin typeface="Arial" pitchFamily="34" charset="0"/>
                <a:ea typeface="+mn-ea"/>
                <a:cs typeface="Arial" pitchFamily="34" charset="0"/>
              </a:rPr>
              <a:t>ny of</a:t>
            </a:r>
            <a:r>
              <a:rPr lang="en-US" sz="1200" kern="1200" baseline="0" dirty="0" smtClean="0">
                <a:solidFill>
                  <a:schemeClr val="tx1"/>
                </a:solidFill>
                <a:effectLst/>
                <a:latin typeface="Arial" pitchFamily="34" charset="0"/>
                <a:ea typeface="+mn-ea"/>
                <a:cs typeface="Arial" pitchFamily="34" charset="0"/>
              </a:rPr>
              <a:t> these situations.</a:t>
            </a:r>
            <a:endParaRPr lang="en-US" sz="1200" b="0" kern="1200" baseline="0" dirty="0" smtClean="0">
              <a:solidFill>
                <a:schemeClr val="tx1"/>
              </a:solidFill>
              <a:effectLst/>
              <a:latin typeface="Arial" pitchFamily="34" charset="0"/>
              <a:ea typeface="+mn-ea"/>
              <a:cs typeface="Arial" pitchFamily="34" charset="0"/>
            </a:endParaRPr>
          </a:p>
          <a:p>
            <a:endParaRPr lang="en-US" sz="1200" b="0" kern="1200" baseline="0" dirty="0" smtClean="0">
              <a:solidFill>
                <a:schemeClr val="tx1"/>
              </a:solidFill>
              <a:effectLst/>
              <a:latin typeface="Arial" pitchFamily="34" charset="0"/>
              <a:ea typeface="+mn-ea"/>
              <a:cs typeface="Arial" pitchFamily="34" charset="0"/>
            </a:endParaRPr>
          </a:p>
          <a:p>
            <a:r>
              <a:rPr lang="en-US" sz="1200" b="0" kern="1200" baseline="0" dirty="0" smtClean="0">
                <a:solidFill>
                  <a:schemeClr val="tx1"/>
                </a:solidFill>
                <a:effectLst/>
                <a:latin typeface="Arial" pitchFamily="34" charset="0"/>
                <a:ea typeface="+mn-ea"/>
                <a:cs typeface="Arial" pitchFamily="34" charset="0"/>
              </a:rPr>
              <a:t>[Photo: (Top) A dog surrounded by contaminated floodwaters following Hurricane Katrina. Source: Garry </a:t>
            </a:r>
            <a:r>
              <a:rPr lang="en-US" sz="1200" b="0" kern="1200" baseline="0" dirty="0" err="1" smtClean="0">
                <a:solidFill>
                  <a:schemeClr val="tx1"/>
                </a:solidFill>
                <a:effectLst/>
                <a:latin typeface="Arial" pitchFamily="34" charset="0"/>
                <a:ea typeface="+mn-ea"/>
                <a:cs typeface="Arial" pitchFamily="34" charset="0"/>
              </a:rPr>
              <a:t>Goemann</a:t>
            </a:r>
            <a:r>
              <a:rPr lang="en-US" sz="1200" b="0" kern="1200" baseline="0" dirty="0" smtClean="0">
                <a:solidFill>
                  <a:schemeClr val="tx1"/>
                </a:solidFill>
                <a:effectLst/>
                <a:latin typeface="Arial" pitchFamily="34" charset="0"/>
                <a:ea typeface="+mn-ea"/>
                <a:cs typeface="Arial" pitchFamily="34" charset="0"/>
              </a:rPr>
              <a:t>, VMAT 5; (Bottom) Cattle in floodwaters. Source: Federal Emergency Management Photo Library #314.]</a:t>
            </a:r>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422443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Responders</a:t>
            </a:r>
            <a:r>
              <a:rPr lang="en-US" sz="1200" kern="1200" baseline="0" dirty="0" smtClean="0">
                <a:solidFill>
                  <a:schemeClr val="tx1"/>
                </a:solidFill>
                <a:effectLst/>
                <a:latin typeface="Arial" pitchFamily="34" charset="0"/>
                <a:ea typeface="+mn-ea"/>
                <a:cs typeface="Arial" pitchFamily="34" charset="0"/>
              </a:rPr>
              <a:t> assisting with animal decontamination procedures should have appropriate h</a:t>
            </a:r>
            <a:r>
              <a:rPr lang="en-US" sz="1200" kern="1200" dirty="0" smtClean="0">
                <a:solidFill>
                  <a:schemeClr val="tx1"/>
                </a:solidFill>
                <a:effectLst/>
                <a:latin typeface="Arial" pitchFamily="34" charset="0"/>
                <a:ea typeface="+mn-ea"/>
                <a:cs typeface="Arial" pitchFamily="34" charset="0"/>
              </a:rPr>
              <a:t>azardous materials training</a:t>
            </a:r>
            <a:r>
              <a:rPr lang="en-US" sz="1200" kern="1200" baseline="0" dirty="0" smtClean="0">
                <a:solidFill>
                  <a:schemeClr val="tx1"/>
                </a:solidFill>
                <a:effectLst/>
                <a:latin typeface="Arial" pitchFamily="34" charset="0"/>
                <a:ea typeface="+mn-ea"/>
                <a:cs typeface="Arial" pitchFamily="34" charset="0"/>
              </a:rPr>
              <a:t>; consulting and collaborating with trained </a:t>
            </a:r>
            <a:r>
              <a:rPr lang="en-US" sz="1200" kern="1200" dirty="0" smtClean="0">
                <a:solidFill>
                  <a:schemeClr val="tx1"/>
                </a:solidFill>
                <a:effectLst/>
                <a:latin typeface="Arial" pitchFamily="34" charset="0"/>
                <a:ea typeface="+mn-ea"/>
                <a:cs typeface="Arial" pitchFamily="34" charset="0"/>
              </a:rPr>
              <a:t>HAZMAT personnel, such as local hazardous materials response teams or fire departments can also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Personnel at all stations should have appropriate PPE for the level of hazard.</a:t>
            </a:r>
            <a:r>
              <a:rPr lang="en-US" sz="1200" kern="1200" baseline="0" dirty="0" smtClean="0">
                <a:solidFill>
                  <a:schemeClr val="tx1"/>
                </a:solidFill>
                <a:effectLst/>
                <a:latin typeface="Arial" pitchFamily="34" charset="0"/>
                <a:ea typeface="+mn-ea"/>
                <a:cs typeface="Arial" pitchFamily="34" charset="0"/>
              </a:rPr>
              <a:t> This should include </a:t>
            </a:r>
            <a:r>
              <a:rPr lang="en-US" sz="1200" kern="1200" dirty="0" smtClean="0">
                <a:solidFill>
                  <a:schemeClr val="tx1"/>
                </a:solidFill>
                <a:effectLst/>
                <a:latin typeface="Arial" pitchFamily="34" charset="0"/>
                <a:ea typeface="+mn-ea"/>
                <a:cs typeface="Arial" pitchFamily="34" charset="0"/>
              </a:rPr>
              <a:t>eye protection, gloves, and Tyvek or waterproof suit/coveralls; in some cases respirators may be needed. These items work to create a barrier against the hazardous</a:t>
            </a:r>
            <a:r>
              <a:rPr lang="en-US" sz="1200" kern="1200" baseline="0" dirty="0" smtClean="0">
                <a:solidFill>
                  <a:schemeClr val="tx1"/>
                </a:solidFill>
                <a:effectLst/>
                <a:latin typeface="Arial" pitchFamily="34" charset="0"/>
                <a:ea typeface="+mn-ea"/>
                <a:cs typeface="Arial" pitchFamily="34" charset="0"/>
              </a:rPr>
              <a:t> contaminant and the responder.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Responders knowledgeable about </a:t>
            </a:r>
            <a:r>
              <a:rPr lang="en-US" sz="1200" kern="1200" baseline="0" dirty="0" smtClean="0">
                <a:solidFill>
                  <a:schemeClr val="tx1"/>
                </a:solidFill>
                <a:effectLst/>
                <a:latin typeface="Arial" pitchFamily="34" charset="0"/>
                <a:ea typeface="+mn-ea"/>
                <a:cs typeface="Arial" pitchFamily="34" charset="0"/>
              </a:rPr>
              <a:t>proper animal handling and restraint should be used. </a:t>
            </a:r>
            <a:r>
              <a:rPr lang="en-US" sz="1200" kern="1200" dirty="0" smtClean="0">
                <a:solidFill>
                  <a:schemeClr val="tx1"/>
                </a:solidFill>
                <a:effectLst/>
                <a:latin typeface="Arial" pitchFamily="34" charset="0"/>
                <a:ea typeface="+mn-ea"/>
                <a:cs typeface="Arial" pitchFamily="34" charset="0"/>
              </a:rPr>
              <a:t>Animal owners should not decontaminate their own animals. Exceptions</a:t>
            </a:r>
            <a:r>
              <a:rPr lang="en-US" sz="1200" kern="1200" baseline="0" dirty="0" smtClean="0">
                <a:solidFill>
                  <a:schemeClr val="tx1"/>
                </a:solidFill>
                <a:effectLst/>
                <a:latin typeface="Arial" pitchFamily="34" charset="0"/>
                <a:ea typeface="+mn-ea"/>
                <a:cs typeface="Arial" pitchFamily="34" charset="0"/>
              </a:rPr>
              <a:t> are made for working dogs – as these animals are sometimes not safely separated from their handlers. </a:t>
            </a:r>
            <a:r>
              <a:rPr lang="en-US" sz="1200" kern="1200" dirty="0" smtClean="0">
                <a:solidFill>
                  <a:schemeClr val="tx1"/>
                </a:solidFill>
                <a:effectLst/>
                <a:latin typeface="Arial" pitchFamily="34" charset="0"/>
                <a:ea typeface="+mn-ea"/>
                <a:cs typeface="Arial" pitchFamily="34" charset="0"/>
              </a:rPr>
              <a:t>Additionally, search and rescue and other detection dog handlers may also be HAZMAT trained.</a:t>
            </a:r>
          </a:p>
          <a:p>
            <a:pPr lvl="0"/>
            <a:endParaRPr lang="en-US" sz="1200" kern="1200" baseline="0" dirty="0" smtClean="0">
              <a:solidFill>
                <a:schemeClr val="tx1"/>
              </a:solidFill>
              <a:effectLst/>
              <a:latin typeface="Arial" pitchFamily="34" charset="0"/>
              <a:ea typeface="+mn-ea"/>
              <a:cs typeface="Arial" pitchFamily="34" charset="0"/>
            </a:endParaRPr>
          </a:p>
          <a:p>
            <a:r>
              <a:rPr lang="en-US" dirty="0" smtClean="0"/>
              <a:t>[Photo: </a:t>
            </a:r>
            <a:r>
              <a:rPr lang="en-US" baseline="0" dirty="0" smtClean="0"/>
              <a:t>(Top) Decontamination of a llama. Source: International Association of Fire Chiefs at www.iafc.org; (Bottom) </a:t>
            </a:r>
            <a:r>
              <a:rPr lang="en-US" dirty="0" smtClean="0"/>
              <a:t>Decontamination</a:t>
            </a:r>
            <a:r>
              <a:rPr lang="en-US" baseline="0" dirty="0" smtClean="0"/>
              <a:t> of a dog. Source: Florida Small Animal Response Team at www.flsart.org]</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386582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471CD-B592-42B6-9463-7DE07EF6D393}" type="slidenum">
              <a:rPr lang="en-US" altLang="en-US"/>
              <a:pPr/>
              <a:t>21</a:t>
            </a:fld>
            <a:endParaRPr lang="en-US"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There are several safety issues responders need to remain aware of during the decontamination procedure. Any interaction with animals can lead to injury, including bites, scratches, kicks, or crushing incidents. Implement proper restraint and handling procedures for the animal when necessary to avoid a hazardous situation. Animals should also be handled to prevent contamination of emergency personnel. </a:t>
            </a:r>
            <a:r>
              <a:rPr lang="en-US" sz="1200" kern="1200" dirty="0" smtClean="0">
                <a:solidFill>
                  <a:schemeClr val="tx1"/>
                </a:solidFill>
                <a:effectLst/>
                <a:latin typeface="Arial" pitchFamily="34" charset="0"/>
                <a:ea typeface="+mn-ea"/>
                <a:cs typeface="Arial" pitchFamily="34" charset="0"/>
              </a:rPr>
              <a:t>Limit direct contact and prolonged exposure to contaminants to minimize potential for health impacts. </a:t>
            </a:r>
            <a:r>
              <a:rPr lang="en-US" sz="1200" b="0" i="0" u="none" strike="noStrike" kern="1200" baseline="0" dirty="0" smtClean="0">
                <a:solidFill>
                  <a:schemeClr val="tx1"/>
                </a:solidFill>
                <a:latin typeface="Arial" pitchFamily="34" charset="0"/>
                <a:ea typeface="+mn-ea"/>
                <a:cs typeface="Arial" pitchFamily="34" charset="0"/>
              </a:rPr>
              <a:t>Slips, trips and falls may occur when uneven or wet surfaces are present. Musculoskeletal injuries may occur following heavy, frequent or awkward lifting procedures. If a zoonotic disease (a pathogen of animals transmissible to humans) is involved, there can also be a potential threat to you or other responders. Personal protective equipment can limit your range of motion and vision predisposing to falls as well as l</a:t>
            </a:r>
            <a:r>
              <a:rPr lang="en-US" sz="1200" kern="1200" dirty="0" smtClean="0">
                <a:solidFill>
                  <a:schemeClr val="tx1"/>
                </a:solidFill>
                <a:effectLst/>
                <a:latin typeface="Arial" pitchFamily="34" charset="0"/>
                <a:ea typeface="+mn-ea"/>
                <a:cs typeface="Arial" pitchFamily="34" charset="0"/>
              </a:rPr>
              <a:t>oss of agility and dexterity.</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information on animal decontamination set-up and procedures can be found in these resources.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textbook</a:t>
            </a:r>
            <a:r>
              <a:rPr lang="en-US" baseline="0" dirty="0" smtClean="0"/>
              <a:t> chapters on animal decontamination are also available.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23</a:t>
            </a:fld>
            <a:endParaRPr lang="en-US"/>
          </a:p>
        </p:txBody>
      </p:sp>
    </p:spTree>
    <p:extLst>
      <p:ext uri="{BB962C8B-B14F-4D97-AF65-F5344CB8AC3E}">
        <p14:creationId xmlns:p14="http://schemas.microsoft.com/office/powerpoint/2010/main" val="311047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Decontamination involves the process of neutralizing and removing harmful materials that animals (or people)</a:t>
            </a:r>
            <a:r>
              <a:rPr lang="en-US" baseline="0" dirty="0" smtClean="0"/>
              <a:t> have been exposed to during or after a chemical or natural disaster situation. </a:t>
            </a:r>
            <a:r>
              <a:rPr lang="en-US" sz="1200" kern="1200" dirty="0" smtClean="0">
                <a:solidFill>
                  <a:schemeClr val="tx1"/>
                </a:solidFill>
                <a:effectLst/>
                <a:latin typeface="Arial" pitchFamily="34" charset="0"/>
                <a:ea typeface="+mn-ea"/>
                <a:cs typeface="Arial" pitchFamily="34" charset="0"/>
              </a:rPr>
              <a:t>Primary goals</a:t>
            </a:r>
            <a:r>
              <a:rPr lang="en-US" sz="1200" kern="1200" baseline="0" dirty="0" smtClean="0">
                <a:solidFill>
                  <a:schemeClr val="tx1"/>
                </a:solidFill>
                <a:effectLst/>
                <a:latin typeface="Arial" pitchFamily="34" charset="0"/>
                <a:ea typeface="+mn-ea"/>
                <a:cs typeface="Arial" pitchFamily="34" charset="0"/>
              </a:rPr>
              <a:t> for d</a:t>
            </a:r>
            <a:r>
              <a:rPr lang="en-US" sz="1200" kern="1200" dirty="0" smtClean="0">
                <a:solidFill>
                  <a:schemeClr val="tx1"/>
                </a:solidFill>
                <a:effectLst/>
                <a:latin typeface="Arial" pitchFamily="34" charset="0"/>
                <a:ea typeface="+mn-ea"/>
                <a:cs typeface="Arial" pitchFamily="34" charset="0"/>
              </a:rPr>
              <a:t>econtamination are to confine the hazardous substances to a specified area, and limit exposure time for animals and people to reduce absorption, tissue damage or</a:t>
            </a:r>
            <a:r>
              <a:rPr lang="en-US" sz="1200" kern="1200" baseline="0" dirty="0" smtClean="0">
                <a:solidFill>
                  <a:schemeClr val="tx1"/>
                </a:solidFill>
                <a:effectLst/>
                <a:latin typeface="Arial" pitchFamily="34" charset="0"/>
                <a:ea typeface="+mn-ea"/>
                <a:cs typeface="Arial" pitchFamily="34" charset="0"/>
              </a:rPr>
              <a:t> systemic poisoning. </a:t>
            </a:r>
            <a:r>
              <a:rPr lang="en-US" dirty="0" smtClean="0"/>
              <a:t>It also serves</a:t>
            </a:r>
            <a:r>
              <a:rPr lang="en-US" baseline="0" dirty="0" smtClean="0"/>
              <a:t> to minimize the further spread and distribution of contaminants through the movement of animals (or people).</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9582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This slide shows the wide variety of potential contaminants that may be present </a:t>
            </a:r>
            <a:r>
              <a:rPr lang="en-US" sz="1200" kern="1200" dirty="0" smtClean="0">
                <a:solidFill>
                  <a:schemeClr val="tx1"/>
                </a:solidFill>
                <a:effectLst/>
                <a:latin typeface="Arial" pitchFamily="34" charset="0"/>
                <a:ea typeface="+mn-ea"/>
                <a:cs typeface="Arial" pitchFamily="34" charset="0"/>
              </a:rPr>
              <a:t>following a particular animal health</a:t>
            </a:r>
            <a:r>
              <a:rPr lang="en-US" sz="1200" kern="1200" baseline="0" dirty="0" smtClean="0">
                <a:solidFill>
                  <a:schemeClr val="tx1"/>
                </a:solidFill>
                <a:effectLst/>
                <a:latin typeface="Arial" pitchFamily="34" charset="0"/>
                <a:ea typeface="+mn-ea"/>
                <a:cs typeface="Arial" pitchFamily="34" charset="0"/>
              </a:rPr>
              <a:t> emergency. Hazardous substances may be in the form of </a:t>
            </a:r>
            <a:r>
              <a:rPr lang="en-US" sz="1200" kern="1200" dirty="0" smtClean="0">
                <a:solidFill>
                  <a:schemeClr val="tx1"/>
                </a:solidFill>
                <a:effectLst/>
                <a:latin typeface="Arial" pitchFamily="34" charset="0"/>
                <a:ea typeface="+mn-ea"/>
                <a:cs typeface="Arial" pitchFamily="34" charset="0"/>
              </a:rPr>
              <a:t>solids, liquids,</a:t>
            </a:r>
            <a:r>
              <a:rPr lang="en-US" sz="1200" kern="1200" baseline="0" dirty="0" smtClean="0">
                <a:solidFill>
                  <a:schemeClr val="tx1"/>
                </a:solidFill>
                <a:effectLst/>
                <a:latin typeface="Arial" pitchFamily="34" charset="0"/>
                <a:ea typeface="+mn-ea"/>
                <a:cs typeface="Arial" pitchFamily="34" charset="0"/>
              </a:rPr>
              <a:t> particulates, or gases; many are also flammable, reactive with water, or toxic. It is very important to know the specific toxicant or contaminants involved. This will not only determine the level of risk and specific decontamination measures needed, but also any short-term or long-term impacts that may weigh on the decontamination decision. Additionally, </a:t>
            </a:r>
            <a:r>
              <a:rPr lang="en-US" sz="1200" kern="1200" dirty="0" smtClean="0">
                <a:solidFill>
                  <a:schemeClr val="tx1"/>
                </a:solidFill>
                <a:effectLst/>
                <a:latin typeface="Arial" pitchFamily="34" charset="0"/>
                <a:ea typeface="+mn-ea"/>
                <a:cs typeface="Arial" pitchFamily="34" charset="0"/>
              </a:rPr>
              <a:t>food animal exposure to certain chemicals (e.g., organochlorine, heavy metals, radioactive substances) raises concerns regarding the risk of residues in animal by-products (e.g., meat, milk, eggs) that may prevent affected animals from the human food chain. The loss of economic value of the animal may cause the owner to choose euthanasia over decontamination.</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42221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CEC00-1204-428B-8F5C-024E4FD383EC}" type="slidenum">
              <a:rPr lang="en-US" altLang="en-US"/>
              <a:pPr/>
              <a:t>5</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Animals can be exposed to contaminants in a number of ways. Most exposures will involve</a:t>
            </a:r>
            <a:r>
              <a:rPr lang="en-US" sz="1200" kern="1200" baseline="0" dirty="0" smtClean="0">
                <a:solidFill>
                  <a:schemeClr val="tx1"/>
                </a:solidFill>
                <a:effectLst/>
                <a:latin typeface="Arial" pitchFamily="34" charset="0"/>
                <a:ea typeface="+mn-ea"/>
                <a:cs typeface="Arial" pitchFamily="34" charset="0"/>
              </a:rPr>
              <a:t> direct contact with the material and subsequent absorption through the skin or mucous membranes. The hair coat of animals may be somewhat protective, but can be more difficult to decontaminate. N</a:t>
            </a:r>
            <a:r>
              <a:rPr lang="en-US" baseline="0" dirty="0" smtClean="0"/>
              <a:t>on-haired portions of the skin, such as the footpads or nose, or any damaged or inflamed skin present, are at a higher risk of absorbing a contaminating agent. Animals can also ingest toxic substances by eating contaminated food sources, drinking contaminated water, </a:t>
            </a:r>
            <a:r>
              <a:rPr lang="en-US" sz="1200" kern="1200" dirty="0" smtClean="0">
                <a:solidFill>
                  <a:schemeClr val="tx1"/>
                </a:solidFill>
                <a:effectLst/>
                <a:latin typeface="Arial" pitchFamily="34" charset="0"/>
                <a:ea typeface="+mn-ea"/>
                <a:cs typeface="Arial" pitchFamily="34" charset="0"/>
              </a:rPr>
              <a:t>licking contaminated surfaces or from </a:t>
            </a:r>
            <a:r>
              <a:rPr lang="en-US" sz="1200" kern="1200" baseline="0" dirty="0" smtClean="0">
                <a:solidFill>
                  <a:schemeClr val="tx1"/>
                </a:solidFill>
                <a:effectLst/>
                <a:latin typeface="Arial" pitchFamily="34" charset="0"/>
                <a:ea typeface="+mn-ea"/>
                <a:cs typeface="Arial" pitchFamily="34" charset="0"/>
              </a:rPr>
              <a:t>grooming or licking their own bodies</a:t>
            </a:r>
            <a:r>
              <a:rPr lang="en-US" sz="1200" kern="1200" dirty="0" smtClean="0">
                <a:solidFill>
                  <a:schemeClr val="tx1"/>
                </a:solidFill>
                <a:effectLst/>
                <a:latin typeface="Arial" pitchFamily="34" charset="0"/>
                <a:ea typeface="+mn-ea"/>
                <a:cs typeface="Arial" pitchFamily="34" charset="0"/>
              </a:rPr>
              <a:t>. Gas</a:t>
            </a:r>
            <a:r>
              <a:rPr lang="en-US" sz="1200" kern="1200" baseline="0" dirty="0" smtClean="0">
                <a:solidFill>
                  <a:schemeClr val="tx1"/>
                </a:solidFill>
                <a:effectLst/>
                <a:latin typeface="Arial" pitchFamily="34" charset="0"/>
                <a:ea typeface="+mn-ea"/>
                <a:cs typeface="Arial" pitchFamily="34" charset="0"/>
              </a:rPr>
              <a:t>, vapor, or aerosol c</a:t>
            </a:r>
            <a:r>
              <a:rPr lang="en-US" sz="1200" kern="1200" dirty="0" smtClean="0">
                <a:solidFill>
                  <a:schemeClr val="tx1"/>
                </a:solidFill>
                <a:effectLst/>
                <a:latin typeface="Arial" pitchFamily="34" charset="0"/>
                <a:ea typeface="+mn-ea"/>
                <a:cs typeface="Arial" pitchFamily="34" charset="0"/>
              </a:rPr>
              <a:t>ontaminants can also</a:t>
            </a:r>
            <a:r>
              <a:rPr lang="en-US" sz="1200" kern="1200" baseline="0" dirty="0" smtClean="0">
                <a:solidFill>
                  <a:schemeClr val="tx1"/>
                </a:solidFill>
                <a:effectLst/>
                <a:latin typeface="Arial" pitchFamily="34" charset="0"/>
                <a:ea typeface="+mn-ea"/>
                <a:cs typeface="Arial" pitchFamily="34" charset="0"/>
              </a:rPr>
              <a:t> be inhaled, resulting in exposure and absorption by the respiratory tract. </a:t>
            </a:r>
            <a:r>
              <a:rPr lang="en-US" baseline="0" dirty="0" smtClean="0"/>
              <a:t>This route is most likely to cause severe intoxication. </a:t>
            </a:r>
            <a:r>
              <a:rPr lang="en-US" sz="1200" kern="1200" baseline="0" dirty="0" smtClean="0">
                <a:solidFill>
                  <a:schemeClr val="tx1"/>
                </a:solidFill>
                <a:effectLst/>
                <a:latin typeface="Arial" pitchFamily="34" charset="0"/>
                <a:ea typeface="+mn-ea"/>
                <a:cs typeface="Arial" pitchFamily="34" charset="0"/>
              </a:rPr>
              <a:t>Fumes, dust, particulates or splashed liquids can enter the animal’s eyes, causing pain, irritation and possibly irreversible damage. Indirect exposures (or cross contamination) can occur when </a:t>
            </a:r>
            <a:r>
              <a:rPr lang="en-US" sz="1200" kern="1200" dirty="0" smtClean="0">
                <a:solidFill>
                  <a:schemeClr val="tx1"/>
                </a:solidFill>
                <a:effectLst/>
                <a:latin typeface="Arial" pitchFamily="34" charset="0"/>
                <a:ea typeface="+mn-ea"/>
                <a:cs typeface="Arial" pitchFamily="34" charset="0"/>
              </a:rPr>
              <a:t>hazardous substance on the feet, skin, or hair coat contaminate objects, people or other animals with which they come in contact.</a:t>
            </a:r>
          </a:p>
          <a:p>
            <a:endParaRPr lang="en-US" altLang="en-US" dirty="0" smtClean="0"/>
          </a:p>
          <a:p>
            <a:r>
              <a:rPr lang="en-US" altLang="en-US" dirty="0" smtClean="0"/>
              <a:t>[Photo: (Top) Cow and pigs immersed</a:t>
            </a:r>
            <a:r>
              <a:rPr lang="en-US" altLang="en-US" baseline="0" dirty="0" smtClean="0"/>
              <a:t> in flood waters. Source: Andrea </a:t>
            </a:r>
            <a:r>
              <a:rPr lang="en-US" altLang="en-US" baseline="0" dirty="0" err="1" smtClean="0"/>
              <a:t>Booher</a:t>
            </a:r>
            <a:r>
              <a:rPr lang="en-US" altLang="en-US" baseline="0" dirty="0" smtClean="0"/>
              <a:t>/FEMA Photo Library #3336. (Bottom) Horses escaping from a wildfire.]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A wide variety of animal species may require decontamination, including companion animal species – such as dogs, cats, rabbits, or pet birds – service animals, livestock – such as cattle, sheep, goats – horses and poultry.</a:t>
            </a:r>
            <a:r>
              <a:rPr lang="en-US" sz="1200" kern="1200" dirty="0" smtClean="0">
                <a:solidFill>
                  <a:schemeClr val="tx1"/>
                </a:solidFill>
                <a:effectLst/>
                <a:latin typeface="Arial" pitchFamily="34" charset="0"/>
                <a:ea typeface="+mn-ea"/>
                <a:cs typeface="Arial" pitchFamily="34" charset="0"/>
              </a:rPr>
              <a:t> </a:t>
            </a:r>
            <a:r>
              <a:rPr lang="en-US" dirty="0" smtClean="0"/>
              <a:t>Working dogs are at high risk of becoming contaminated during the course of their duties. </a:t>
            </a:r>
            <a:r>
              <a:rPr lang="en-US" sz="1200" kern="1200" dirty="0" smtClean="0">
                <a:solidFill>
                  <a:schemeClr val="tx1"/>
                </a:solidFill>
                <a:effectLst/>
                <a:latin typeface="Arial" pitchFamily="34" charset="0"/>
                <a:ea typeface="+mn-ea"/>
                <a:cs typeface="Arial" pitchFamily="34" charset="0"/>
              </a:rPr>
              <a:t>Captive or concentrated animal populations can also be affected by animal health emergencies. These include settings such as biomedical research facilities, zoos, sanctuaries, wildlife parks, commercial breeding operations, pet retailers, kennels and stables. Any number of</a:t>
            </a:r>
            <a:r>
              <a:rPr lang="en-US" sz="1200" kern="1200" baseline="0" dirty="0" smtClean="0">
                <a:solidFill>
                  <a:schemeClr val="tx1"/>
                </a:solidFill>
                <a:effectLst/>
                <a:latin typeface="Arial" pitchFamily="34" charset="0"/>
                <a:ea typeface="+mn-ea"/>
                <a:cs typeface="Arial" pitchFamily="34" charset="0"/>
              </a:rPr>
              <a:t> wildlife species in the area may be exposed. </a:t>
            </a:r>
            <a:r>
              <a:rPr lang="en-US" sz="1200" kern="1200" dirty="0" smtClean="0">
                <a:solidFill>
                  <a:schemeClr val="tx1"/>
                </a:solidFill>
                <a:effectLst/>
                <a:latin typeface="Arial" pitchFamily="34" charset="0"/>
                <a:ea typeface="+mn-ea"/>
                <a:cs typeface="Arial" pitchFamily="34" charset="0"/>
              </a:rPr>
              <a:t>Many</a:t>
            </a:r>
            <a:r>
              <a:rPr lang="en-US" sz="1200" kern="1200" baseline="0" dirty="0" smtClean="0">
                <a:solidFill>
                  <a:schemeClr val="tx1"/>
                </a:solidFill>
                <a:effectLst/>
                <a:latin typeface="Arial" pitchFamily="34" charset="0"/>
                <a:ea typeface="+mn-ea"/>
                <a:cs typeface="Arial" pitchFamily="34" charset="0"/>
              </a:rPr>
              <a:t> of these a</a:t>
            </a:r>
            <a:r>
              <a:rPr lang="en-US" sz="1200" kern="1200" dirty="0" smtClean="0">
                <a:solidFill>
                  <a:schemeClr val="tx1"/>
                </a:solidFill>
                <a:effectLst/>
                <a:latin typeface="Arial" pitchFamily="34" charset="0"/>
                <a:ea typeface="+mn-ea"/>
                <a:cs typeface="Arial" pitchFamily="34" charset="0"/>
              </a:rPr>
              <a:t>nimals will have high emotional, financial, and cultural value. </a:t>
            </a:r>
            <a:endParaRPr lang="en-US" dirty="0" smtClean="0"/>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[Photo: (Left) </a:t>
            </a:r>
            <a:r>
              <a:rPr lang="en-US" altLang="en-US" baseline="0" dirty="0" smtClean="0"/>
              <a:t>Search and rescue dog and handler. Source: FEMA; (Right) </a:t>
            </a:r>
            <a:r>
              <a:rPr lang="en-US" sz="1200" kern="1200" dirty="0" smtClean="0">
                <a:solidFill>
                  <a:schemeClr val="tx1"/>
                </a:solidFill>
                <a:effectLst/>
                <a:latin typeface="Arial" pitchFamily="34" charset="0"/>
                <a:ea typeface="+mn-ea"/>
                <a:cs typeface="Arial" pitchFamily="34" charset="0"/>
              </a:rPr>
              <a:t>Oily bird from the Deepwater</a:t>
            </a:r>
            <a:r>
              <a:rPr lang="en-US" sz="1200" kern="1200" baseline="0" dirty="0" smtClean="0">
                <a:solidFill>
                  <a:schemeClr val="tx1"/>
                </a:solidFill>
                <a:effectLst/>
                <a:latin typeface="Arial" pitchFamily="34" charset="0"/>
                <a:ea typeface="+mn-ea"/>
                <a:cs typeface="Arial" pitchFamily="34" charset="0"/>
              </a:rPr>
              <a:t> Horizon Gulf oil spill. Source: BP America]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9345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CAB7A-2DC3-4B96-A3B8-AB33F7FAA094}" type="slidenum">
              <a:rPr lang="en-US" altLang="en-US"/>
              <a:pPr/>
              <a:t>7</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dirty="0" smtClean="0"/>
              <a:t>Animals exposed to contaminants can be affected in</a:t>
            </a:r>
            <a:r>
              <a:rPr lang="en-US" altLang="en-US" baseline="0" dirty="0" smtClean="0"/>
              <a:t> the same manner as humans. Contaminants may cause immediate or acute damage to the skin, respiratory tract, eyes or the entire body.  Depending on exposure and contamination levels, animals may have skin irritation and redness, chemical burns and hair loss, or respiratory distress. Systemic  shock or even death are also possible. Some contaminants may cause long term or delayed damage. Contaminants can also be carcinogenic.</a:t>
            </a:r>
          </a:p>
          <a:p>
            <a:endParaRPr lang="en-US" altLang="en-US" baseline="0" dirty="0" smtClean="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The decision to decontaminate animals is driven by several considerations. Decontamination efforts should only be performed when it is possible to minimize the risk of injury for both the affected animals and responders performing decontamination procedures. </a:t>
            </a:r>
            <a:r>
              <a:rPr lang="en-US" baseline="0" dirty="0" smtClean="0"/>
              <a:t>During decontamination procedures, h</a:t>
            </a:r>
            <a:r>
              <a:rPr lang="en-US" sz="1200" kern="1200" dirty="0" smtClean="0">
                <a:solidFill>
                  <a:schemeClr val="tx1"/>
                </a:solidFill>
                <a:effectLst/>
                <a:latin typeface="Arial" pitchFamily="34" charset="0"/>
                <a:ea typeface="+mn-ea"/>
                <a:cs typeface="Arial" pitchFamily="34" charset="0"/>
              </a:rPr>
              <a:t>uman safety is always a primary goal and the most important consideration, followed by the welfare of affected animals. </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Decontamination procedures</a:t>
            </a:r>
            <a:r>
              <a:rPr lang="en-US" sz="1200" kern="1200" baseline="0" dirty="0" smtClean="0">
                <a:solidFill>
                  <a:schemeClr val="tx1"/>
                </a:solidFill>
                <a:effectLst/>
                <a:latin typeface="Arial" pitchFamily="34" charset="0"/>
                <a:ea typeface="+mn-ea"/>
                <a:cs typeface="Arial" pitchFamily="34" charset="0"/>
              </a:rPr>
              <a:t> will require a number of personnel to perform the task. In some situations, trained handlers may be needed to escort the animals through the decontamination stations. </a:t>
            </a:r>
            <a:r>
              <a:rPr lang="en-US" sz="1200" kern="1200" dirty="0" smtClean="0">
                <a:solidFill>
                  <a:schemeClr val="tx1"/>
                </a:solidFill>
                <a:effectLst/>
                <a:latin typeface="Arial" pitchFamily="34" charset="0"/>
                <a:ea typeface="+mn-ea"/>
                <a:cs typeface="Arial" pitchFamily="34" charset="0"/>
              </a:rPr>
              <a:t>The availability of adequate veterinary resources for triage, stabilization, decontamination and supportive care will also be an important consideration. </a:t>
            </a:r>
            <a:endParaRPr lang="en-US" sz="1200" kern="1200" baseline="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Decontamination decisions will also be driven by the known or suspected agent(s) involved. If a highly toxic chemical or zoonotic disease is involved, the risk to human health may be too great to proceed with an animal decontamination operation. Additionally, s</a:t>
            </a:r>
            <a:r>
              <a:rPr lang="en-US" sz="1200" kern="1200" dirty="0" smtClean="0">
                <a:solidFill>
                  <a:schemeClr val="tx1"/>
                </a:solidFill>
                <a:effectLst/>
                <a:latin typeface="Arial" pitchFamily="34" charset="0"/>
                <a:ea typeface="+mn-ea"/>
                <a:cs typeface="Arial" pitchFamily="34" charset="0"/>
              </a:rPr>
              <a:t>ituations involving</a:t>
            </a:r>
            <a:r>
              <a:rPr lang="en-US" sz="1200" kern="1200" baseline="0" dirty="0" smtClean="0">
                <a:solidFill>
                  <a:schemeClr val="tx1"/>
                </a:solidFill>
                <a:effectLst/>
                <a:latin typeface="Arial" pitchFamily="34" charset="0"/>
                <a:ea typeface="+mn-ea"/>
                <a:cs typeface="Arial" pitchFamily="34" charset="0"/>
              </a:rPr>
              <a:t> a large numbers of animals may place t</a:t>
            </a:r>
            <a:r>
              <a:rPr lang="en-US" sz="1200" kern="1200" dirty="0" smtClean="0">
                <a:solidFill>
                  <a:schemeClr val="tx1"/>
                </a:solidFill>
                <a:effectLst/>
                <a:latin typeface="Arial" pitchFamily="34" charset="0"/>
                <a:ea typeface="+mn-ea"/>
                <a:cs typeface="Arial" pitchFamily="34" charset="0"/>
              </a:rPr>
              <a:t>ime constraints in treating all animals before health impacts occur.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67541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Environmental concerns need to be taken into consideration. Extremely large volumes of contaminated waste water will be generated when washing and rinsing animals. </a:t>
            </a:r>
            <a:r>
              <a:rPr lang="en-US" sz="1200" kern="1200" dirty="0" smtClean="0">
                <a:solidFill>
                  <a:schemeClr val="tx1"/>
                </a:solidFill>
                <a:effectLst/>
                <a:latin typeface="Arial" pitchFamily="34" charset="0"/>
                <a:ea typeface="+mn-ea"/>
                <a:cs typeface="Arial" pitchFamily="34" charset="0"/>
              </a:rPr>
              <a:t>Appropriate drainage is needed to prevent further exposure of animals by drinking or prolonged contact with contaminated wastewater.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The containment and proper disposal of the wastewater as well as any contaminated objects (collars, leashes, halters, hair, feces) following decontamination procedures will be need to be addressed to avoid any environmental issues.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Any legal or jurisdictional issues should be understood; consult with environmental officials before decontamination procedures begin and after completed.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Weather conditions are also an important consideration. Dry, windy conditions may further aerosolized particles, dust or chemicals. </a:t>
            </a:r>
            <a:r>
              <a:rPr lang="en-US" sz="1200" kern="1200" dirty="0" smtClean="0">
                <a:solidFill>
                  <a:schemeClr val="tx1"/>
                </a:solidFill>
                <a:effectLst/>
                <a:latin typeface="Arial" pitchFamily="34" charset="0"/>
                <a:ea typeface="+mn-ea"/>
                <a:cs typeface="Arial" pitchFamily="34" charset="0"/>
              </a:rPr>
              <a:t>Prevent overheating in hot conditions</a:t>
            </a:r>
            <a:r>
              <a:rPr lang="en-US" sz="1200" kern="1200" baseline="0" dirty="0" smtClean="0">
                <a:solidFill>
                  <a:schemeClr val="tx1"/>
                </a:solidFill>
                <a:effectLst/>
                <a:latin typeface="Arial" pitchFamily="34" charset="0"/>
                <a:ea typeface="+mn-ea"/>
                <a:cs typeface="Arial" pitchFamily="34" charset="0"/>
              </a:rPr>
              <a:t> by providing </a:t>
            </a:r>
            <a:r>
              <a:rPr lang="en-US" baseline="0" dirty="0" smtClean="0"/>
              <a:t>protection against the sun.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Rainy conditions can </a:t>
            </a:r>
            <a:r>
              <a:rPr lang="en-US" sz="1200" kern="1200" dirty="0" smtClean="0">
                <a:solidFill>
                  <a:schemeClr val="tx1"/>
                </a:solidFill>
                <a:effectLst/>
                <a:latin typeface="Arial" pitchFamily="34" charset="0"/>
                <a:ea typeface="+mn-ea"/>
                <a:cs typeface="Arial" pitchFamily="34" charset="0"/>
              </a:rPr>
              <a:t>pool and concentrate contaminants. Cold</a:t>
            </a:r>
            <a:r>
              <a:rPr lang="en-US" sz="1200" kern="1200" baseline="0" dirty="0" smtClean="0">
                <a:solidFill>
                  <a:schemeClr val="tx1"/>
                </a:solidFill>
                <a:effectLst/>
                <a:latin typeface="Arial" pitchFamily="34" charset="0"/>
                <a:ea typeface="+mn-ea"/>
                <a:cs typeface="Arial" pitchFamily="34" charset="0"/>
              </a:rPr>
              <a:t> conditions will require measures to prevent hypothermia.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3986865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Decontamination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Decontamination</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earn.cfsph.iastate.edu/dr/node/15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k9team.org/files/articles/Canine%20Decontamination%20Guide.pdf" TargetMode="External"/><Relationship Id="rId5" Type="http://schemas.openxmlformats.org/officeDocument/2006/relationships/hyperlink" Target="http://www.training.fema.gov/emiweb/downloads/is10_a-6.pdf" TargetMode="External"/><Relationship Id="rId4" Type="http://schemas.openxmlformats.org/officeDocument/2006/relationships/hyperlink" Target="http://pennvetwdc.org/wp-content/uploads/2012/02/VMAT_DECON_SOP_APRIL2004.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Decontamination</a:t>
            </a:r>
            <a:endParaRPr lang="en-US" dirty="0"/>
          </a:p>
        </p:txBody>
      </p:sp>
      <p:sp>
        <p:nvSpPr>
          <p:cNvPr id="3" name="Subtitle 2"/>
          <p:cNvSpPr>
            <a:spLocks noGrp="1"/>
          </p:cNvSpPr>
          <p:nvPr>
            <p:ph type="subTitle" idx="1"/>
          </p:nvPr>
        </p:nvSpPr>
        <p:spPr/>
        <p:txBody>
          <a:bodyPr>
            <a:normAutofit/>
          </a:bodyPr>
          <a:lstStyle/>
          <a:p>
            <a:r>
              <a:rPr lang="en-US" i="1" dirty="0" smtClean="0"/>
              <a:t>Chemical Events and </a:t>
            </a:r>
            <a:br>
              <a:rPr lang="en-US" i="1" dirty="0" smtClean="0"/>
            </a:br>
            <a:r>
              <a:rPr lang="en-US" i="1" dirty="0" smtClean="0"/>
              <a:t>Natural Disasters</a:t>
            </a:r>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Decontamination Setup </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3763539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Site Control Zones</a:t>
            </a:r>
            <a:endParaRPr lang="en-US" altLang="en-US" dirty="0"/>
          </a:p>
        </p:txBody>
      </p:sp>
      <p:sp>
        <p:nvSpPr>
          <p:cNvPr id="57354" name="Rectangle 10"/>
          <p:cNvSpPr>
            <a:spLocks noGrp="1" noChangeArrowheads="1"/>
          </p:cNvSpPr>
          <p:nvPr>
            <p:ph idx="1"/>
          </p:nvPr>
        </p:nvSpPr>
        <p:spPr>
          <a:xfrm>
            <a:off x="457199" y="1600200"/>
            <a:ext cx="4724401" cy="4648200"/>
          </a:xfrm>
        </p:spPr>
        <p:txBody>
          <a:bodyPr>
            <a:normAutofit/>
          </a:bodyPr>
          <a:lstStyle/>
          <a:p>
            <a:r>
              <a:rPr lang="en-US" altLang="en-US" dirty="0" smtClean="0"/>
              <a:t>All areas should be clearly demarked</a:t>
            </a:r>
          </a:p>
          <a:p>
            <a:r>
              <a:rPr lang="en-US" altLang="en-US" dirty="0" smtClean="0"/>
              <a:t>Monitor access </a:t>
            </a:r>
          </a:p>
          <a:p>
            <a:pPr lvl="1"/>
            <a:r>
              <a:rPr lang="en-US" altLang="en-US" dirty="0" smtClean="0"/>
              <a:t>Prevent unauthorized access</a:t>
            </a:r>
          </a:p>
          <a:p>
            <a:pPr lvl="1"/>
            <a:r>
              <a:rPr lang="en-US" altLang="en-US" dirty="0" smtClean="0"/>
              <a:t>Contain contaminant</a:t>
            </a:r>
            <a:endParaRPr lang="en-US" altLang="en-US" dirty="0"/>
          </a:p>
        </p:txBody>
      </p:sp>
      <p:sp>
        <p:nvSpPr>
          <p:cNvPr id="11" name="Date Placeholder 3"/>
          <p:cNvSpPr>
            <a:spLocks noGrp="1"/>
          </p:cNvSpPr>
          <p:nvPr>
            <p:ph type="dt" sz="half" idx="2"/>
          </p:nvPr>
        </p:nvSpPr>
        <p:spPr/>
        <p:txBody>
          <a:bodyPr/>
          <a:lstStyle/>
          <a:p>
            <a:r>
              <a:rPr lang="en-US" altLang="en-US" dirty="0" smtClean="0"/>
              <a:t>Just In Time Training</a:t>
            </a:r>
            <a:endParaRPr lang="en-US" altLang="en-US" dirty="0"/>
          </a:p>
        </p:txBody>
      </p:sp>
      <p:sp>
        <p:nvSpPr>
          <p:cNvPr id="12"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sp>
        <p:nvSpPr>
          <p:cNvPr id="57348" name="Text Box 4"/>
          <p:cNvSpPr txBox="1">
            <a:spLocks noChangeArrowheads="1"/>
          </p:cNvSpPr>
          <p:nvPr/>
        </p:nvSpPr>
        <p:spPr bwMode="auto">
          <a:xfrm>
            <a:off x="914400" y="1981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7352" name="Text Box 8"/>
          <p:cNvSpPr txBox="1">
            <a:spLocks noChangeArrowheads="1"/>
          </p:cNvSpPr>
          <p:nvPr/>
        </p:nvSpPr>
        <p:spPr bwMode="auto">
          <a:xfrm>
            <a:off x="533400" y="5957888"/>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err="1"/>
              <a:t>Soric</a:t>
            </a:r>
            <a:r>
              <a:rPr lang="en-US" altLang="en-US" sz="1400" dirty="0"/>
              <a:t> S, Belanger MP, </a:t>
            </a:r>
            <a:r>
              <a:rPr lang="en-US" altLang="en-US" sz="1400" dirty="0" err="1"/>
              <a:t>Wittnich</a:t>
            </a:r>
            <a:r>
              <a:rPr lang="en-US" altLang="en-US" sz="1400" dirty="0"/>
              <a:t> C. A method for decontamination of </a:t>
            </a:r>
            <a:r>
              <a:rPr lang="en-US" altLang="en-US" sz="1400" dirty="0" smtClean="0"/>
              <a:t>animals</a:t>
            </a:r>
            <a:br>
              <a:rPr lang="en-US" altLang="en-US" sz="1400" dirty="0" smtClean="0"/>
            </a:br>
            <a:r>
              <a:rPr lang="en-US" altLang="en-US" sz="1400" dirty="0" smtClean="0"/>
              <a:t>involved </a:t>
            </a:r>
            <a:r>
              <a:rPr lang="en-US" altLang="en-US" sz="1400" dirty="0"/>
              <a:t>in floodwater disasters. JAVMA 2008 Feb 1; 232(3):364-370.</a:t>
            </a:r>
          </a:p>
        </p:txBody>
      </p:sp>
      <p:grpSp>
        <p:nvGrpSpPr>
          <p:cNvPr id="2" name="Group 1"/>
          <p:cNvGrpSpPr/>
          <p:nvPr/>
        </p:nvGrpSpPr>
        <p:grpSpPr>
          <a:xfrm>
            <a:off x="5334000" y="1600200"/>
            <a:ext cx="3352800" cy="4393546"/>
            <a:chOff x="5334000" y="1600200"/>
            <a:chExt cx="3352800" cy="4393546"/>
          </a:xfrm>
        </p:grpSpPr>
        <p:sp>
          <p:nvSpPr>
            <p:cNvPr id="57350" name="Text Box 6"/>
            <p:cNvSpPr txBox="1">
              <a:spLocks noChangeArrowheads="1"/>
            </p:cNvSpPr>
            <p:nvPr/>
          </p:nvSpPr>
          <p:spPr bwMode="auto">
            <a:xfrm>
              <a:off x="5336754" y="2286000"/>
              <a:ext cx="3348458" cy="707886"/>
            </a:xfrm>
            <a:prstGeom prst="rect">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dirty="0">
                  <a:latin typeface="Verdana" pitchFamily="34" charset="0"/>
                </a:rPr>
                <a:t>Hot Zone – </a:t>
              </a:r>
              <a:br>
                <a:rPr lang="en-US" altLang="en-US" sz="2000" b="1" dirty="0">
                  <a:latin typeface="Verdana" pitchFamily="34" charset="0"/>
                </a:rPr>
              </a:br>
              <a:r>
                <a:rPr lang="en-US" altLang="en-US" sz="2000" b="1" dirty="0">
                  <a:latin typeface="Verdana" pitchFamily="34" charset="0"/>
                </a:rPr>
                <a:t>contains hazard</a:t>
              </a:r>
            </a:p>
          </p:txBody>
        </p:sp>
        <p:sp>
          <p:nvSpPr>
            <p:cNvPr id="57351" name="Text Box 7"/>
            <p:cNvSpPr txBox="1">
              <a:spLocks noChangeArrowheads="1"/>
            </p:cNvSpPr>
            <p:nvPr/>
          </p:nvSpPr>
          <p:spPr bwMode="auto">
            <a:xfrm rot="10800000" flipV="1">
              <a:off x="5336753" y="3124201"/>
              <a:ext cx="3348458" cy="1015663"/>
            </a:xfrm>
            <a:prstGeom prst="rect">
              <a:avLst/>
            </a:prstGeom>
            <a:solidFill>
              <a:srgbClr val="FF9900"/>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dirty="0">
                  <a:latin typeface="Verdana" pitchFamily="34" charset="0"/>
                </a:rPr>
                <a:t>Warm Zone – decontamination </a:t>
              </a:r>
              <a:r>
                <a:rPr lang="en-US" altLang="en-US" sz="2000" b="1" dirty="0" smtClean="0">
                  <a:latin typeface="Verdana" pitchFamily="34" charset="0"/>
                </a:rPr>
                <a:t>area</a:t>
              </a:r>
            </a:p>
            <a:p>
              <a:pPr algn="ctr"/>
              <a:r>
                <a:rPr lang="en-US" altLang="en-US" sz="2000" b="1" dirty="0" smtClean="0">
                  <a:latin typeface="Verdana" pitchFamily="34" charset="0"/>
                </a:rPr>
                <a:t>3 stations</a:t>
              </a:r>
              <a:endParaRPr lang="en-US" altLang="en-US" sz="2000" b="1" dirty="0">
                <a:latin typeface="Verdana" pitchFamily="34" charset="0"/>
              </a:endParaRPr>
            </a:p>
          </p:txBody>
        </p:sp>
        <p:sp>
          <p:nvSpPr>
            <p:cNvPr id="57353" name="Text Box 9"/>
            <p:cNvSpPr txBox="1">
              <a:spLocks noChangeArrowheads="1"/>
            </p:cNvSpPr>
            <p:nvPr/>
          </p:nvSpPr>
          <p:spPr bwMode="auto">
            <a:xfrm rot="10800000" flipV="1">
              <a:off x="5334000" y="4253566"/>
              <a:ext cx="3352800" cy="1044575"/>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dirty="0">
                  <a:latin typeface="Verdana" pitchFamily="34" charset="0"/>
                </a:rPr>
                <a:t>Cold Zone – </a:t>
              </a:r>
              <a:br>
                <a:rPr lang="en-US" altLang="en-US" sz="2000" b="1" dirty="0">
                  <a:latin typeface="Verdana" pitchFamily="34" charset="0"/>
                </a:rPr>
              </a:br>
              <a:r>
                <a:rPr lang="en-US" altLang="en-US" sz="2000" b="1" dirty="0">
                  <a:latin typeface="Verdana" pitchFamily="34" charset="0"/>
                </a:rPr>
                <a:t>medical treatment, kennel area, quarters</a:t>
              </a:r>
            </a:p>
          </p:txBody>
        </p:sp>
        <p:sp>
          <p:nvSpPr>
            <p:cNvPr id="57355" name="AutoShape 11"/>
            <p:cNvSpPr>
              <a:spLocks noChangeArrowheads="1"/>
            </p:cNvSpPr>
            <p:nvPr/>
          </p:nvSpPr>
          <p:spPr bwMode="auto">
            <a:xfrm>
              <a:off x="6477000" y="1600200"/>
              <a:ext cx="838200" cy="564356"/>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7356" name="AutoShape 12"/>
            <p:cNvSpPr>
              <a:spLocks noChangeArrowheads="1"/>
            </p:cNvSpPr>
            <p:nvPr/>
          </p:nvSpPr>
          <p:spPr bwMode="auto">
            <a:xfrm>
              <a:off x="6477000" y="5369858"/>
              <a:ext cx="838200" cy="623888"/>
            </a:xfrm>
            <a:prstGeom prst="down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Tree>
    <p:extLst>
      <p:ext uri="{BB962C8B-B14F-4D97-AF65-F5344CB8AC3E}">
        <p14:creationId xmlns:p14="http://schemas.microsoft.com/office/powerpoint/2010/main" val="247153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Setup</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a:t>
            </a:r>
          </a:p>
          <a:p>
            <a:pPr lvl="1"/>
            <a:r>
              <a:rPr lang="en-US" dirty="0"/>
              <a:t>Upwind and </a:t>
            </a:r>
            <a:r>
              <a:rPr lang="en-US" dirty="0" smtClean="0"/>
              <a:t>uphill</a:t>
            </a:r>
          </a:p>
          <a:p>
            <a:pPr lvl="1"/>
            <a:r>
              <a:rPr lang="en-US" dirty="0" smtClean="0"/>
              <a:t>Close but safe distance</a:t>
            </a:r>
            <a:br>
              <a:rPr lang="en-US" dirty="0" smtClean="0"/>
            </a:br>
            <a:r>
              <a:rPr lang="en-US" dirty="0" smtClean="0"/>
              <a:t>from incident</a:t>
            </a:r>
            <a:endParaRPr lang="en-US" dirty="0"/>
          </a:p>
          <a:p>
            <a:pPr lvl="1"/>
            <a:r>
              <a:rPr lang="en-US" dirty="0" smtClean="0"/>
              <a:t>Flat</a:t>
            </a:r>
            <a:r>
              <a:rPr lang="en-US" dirty="0"/>
              <a:t>, level area</a:t>
            </a:r>
          </a:p>
          <a:p>
            <a:pPr lvl="1"/>
            <a:r>
              <a:rPr lang="en-US" dirty="0" smtClean="0"/>
              <a:t>Ample size</a:t>
            </a:r>
          </a:p>
          <a:p>
            <a:r>
              <a:rPr lang="en-US" dirty="0"/>
              <a:t>Water supply</a:t>
            </a:r>
          </a:p>
          <a:p>
            <a:r>
              <a:rPr lang="en-US" dirty="0" smtClean="0"/>
              <a:t>Runoff containment</a:t>
            </a:r>
          </a:p>
          <a:p>
            <a:pPr lvl="1"/>
            <a:r>
              <a:rPr lang="en-US" dirty="0" smtClean="0"/>
              <a:t>Avoid environmental impact</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1026" name="Picture 2" descr="C:\Users\gdvorak\Pictures\CFSPH Disasters-Preparedness\dog decontamination_iafc.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44165"/>
            <a:ext cx="2565400" cy="2032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C:\Users\gdvorak\Pictures\CFSPH Disasters-Preparedness\Horse decontamination_nwart-o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3886200"/>
            <a:ext cx="2857500" cy="157162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9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Decontamination procedure</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141394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Zone: Station 1</a:t>
            </a:r>
            <a:endParaRPr lang="en-US" dirty="0"/>
          </a:p>
        </p:txBody>
      </p:sp>
      <p:sp>
        <p:nvSpPr>
          <p:cNvPr id="3" name="Content Placeholder 2"/>
          <p:cNvSpPr>
            <a:spLocks noGrp="1"/>
          </p:cNvSpPr>
          <p:nvPr>
            <p:ph idx="1"/>
          </p:nvPr>
        </p:nvSpPr>
        <p:spPr>
          <a:xfrm>
            <a:off x="457200" y="1600200"/>
            <a:ext cx="8382000" cy="4648200"/>
          </a:xfrm>
        </p:spPr>
        <p:txBody>
          <a:bodyPr>
            <a:normAutofit/>
          </a:bodyPr>
          <a:lstStyle/>
          <a:p>
            <a:r>
              <a:rPr lang="en-US" dirty="0" smtClean="0"/>
              <a:t>Medical assessment</a:t>
            </a:r>
          </a:p>
          <a:p>
            <a:pPr lvl="1"/>
            <a:r>
              <a:rPr lang="en-US" dirty="0" smtClean="0"/>
              <a:t>Emergency decontamination</a:t>
            </a:r>
          </a:p>
          <a:p>
            <a:r>
              <a:rPr lang="en-US" dirty="0" smtClean="0"/>
              <a:t>Photograph and record information</a:t>
            </a:r>
          </a:p>
          <a:p>
            <a:pPr lvl="1"/>
            <a:r>
              <a:rPr lang="en-US" dirty="0" smtClean="0"/>
              <a:t>Owner, if available</a:t>
            </a:r>
          </a:p>
          <a:p>
            <a:pPr lvl="1"/>
            <a:r>
              <a:rPr lang="en-US" dirty="0" smtClean="0"/>
              <a:t>Location found</a:t>
            </a:r>
          </a:p>
          <a:p>
            <a:r>
              <a:rPr lang="en-US" dirty="0" smtClean="0"/>
              <a:t>Remove and discard contaminated items (e.g., collars, halters)</a:t>
            </a:r>
          </a:p>
          <a:p>
            <a:r>
              <a:rPr lang="en-US" dirty="0" smtClean="0"/>
              <a:t>Place clean restraining device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3955244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 continued</a:t>
            </a:r>
            <a:endParaRPr lang="en-US" dirty="0"/>
          </a:p>
        </p:txBody>
      </p:sp>
      <p:sp>
        <p:nvSpPr>
          <p:cNvPr id="3" name="Content Placeholder 2"/>
          <p:cNvSpPr>
            <a:spLocks noGrp="1"/>
          </p:cNvSpPr>
          <p:nvPr>
            <p:ph idx="1"/>
          </p:nvPr>
        </p:nvSpPr>
        <p:spPr>
          <a:xfrm>
            <a:off x="457200" y="1600200"/>
            <a:ext cx="5257800" cy="4648200"/>
          </a:xfrm>
        </p:spPr>
        <p:txBody>
          <a:bodyPr/>
          <a:lstStyle/>
          <a:p>
            <a:r>
              <a:rPr lang="en-US" dirty="0"/>
              <a:t>Preliminary </a:t>
            </a:r>
            <a:r>
              <a:rPr lang="en-US" dirty="0" smtClean="0"/>
              <a:t>rinse</a:t>
            </a:r>
          </a:p>
          <a:p>
            <a:pPr lvl="1"/>
            <a:r>
              <a:rPr lang="en-US" b="1" dirty="0" smtClean="0">
                <a:latin typeface="Arial" pitchFamily="34" charset="0"/>
                <a:cs typeface="Arial" pitchFamily="34" charset="0"/>
              </a:rPr>
              <a:t>Some </a:t>
            </a:r>
            <a:r>
              <a:rPr lang="en-US" b="1" dirty="0">
                <a:latin typeface="Arial" pitchFamily="34" charset="0"/>
                <a:cs typeface="Arial" pitchFamily="34" charset="0"/>
              </a:rPr>
              <a:t>contaminants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may </a:t>
            </a:r>
            <a:r>
              <a:rPr lang="en-US" b="1" dirty="0">
                <a:latin typeface="Arial" pitchFamily="34" charset="0"/>
                <a:cs typeface="Arial" pitchFamily="34" charset="0"/>
              </a:rPr>
              <a:t>be </a:t>
            </a:r>
            <a:r>
              <a:rPr lang="en-US" b="1" dirty="0" smtClean="0">
                <a:latin typeface="Arial" pitchFamily="34" charset="0"/>
                <a:cs typeface="Arial" pitchFamily="34" charset="0"/>
              </a:rPr>
              <a:t>reactive </a:t>
            </a:r>
            <a:br>
              <a:rPr lang="en-US" b="1" dirty="0" smtClean="0">
                <a:latin typeface="Arial" pitchFamily="34" charset="0"/>
                <a:cs typeface="Arial" pitchFamily="34" charset="0"/>
              </a:rPr>
            </a:br>
            <a:r>
              <a:rPr lang="en-US" b="1" dirty="0" smtClean="0">
                <a:latin typeface="Arial" pitchFamily="34" charset="0"/>
                <a:cs typeface="Arial" pitchFamily="34" charset="0"/>
              </a:rPr>
              <a:t>(</a:t>
            </a:r>
            <a:r>
              <a:rPr lang="en-US" b="1" dirty="0">
                <a:latin typeface="Arial" pitchFamily="34" charset="0"/>
                <a:cs typeface="Arial" pitchFamily="34" charset="0"/>
              </a:rPr>
              <a:t>and more dangerous)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when </a:t>
            </a:r>
            <a:r>
              <a:rPr lang="en-US" b="1" dirty="0">
                <a:latin typeface="Arial" pitchFamily="34" charset="0"/>
                <a:cs typeface="Arial" pitchFamily="34" charset="0"/>
              </a:rPr>
              <a:t>mixed </a:t>
            </a:r>
            <a:r>
              <a:rPr lang="en-US" b="1" dirty="0" smtClean="0">
                <a:latin typeface="Arial" pitchFamily="34" charset="0"/>
                <a:cs typeface="Arial" pitchFamily="34" charset="0"/>
              </a:rPr>
              <a:t>with water</a:t>
            </a:r>
            <a:endParaRPr lang="en-US" dirty="0" smtClean="0"/>
          </a:p>
          <a:p>
            <a:r>
              <a:rPr lang="en-US" dirty="0" smtClean="0"/>
              <a:t>Move to Station 2</a:t>
            </a:r>
          </a:p>
          <a:p>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1026" name="Picture 2" descr="C:\Users\gdvorak\Pictures\CFSPH Disasters-Preparedness\dog decontamination_nwart-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3017519" cy="165963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1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Zone: Station 2</a:t>
            </a:r>
            <a:endParaRPr lang="en-US" dirty="0"/>
          </a:p>
        </p:txBody>
      </p:sp>
      <p:sp>
        <p:nvSpPr>
          <p:cNvPr id="3" name="Content Placeholder 2"/>
          <p:cNvSpPr>
            <a:spLocks noGrp="1"/>
          </p:cNvSpPr>
          <p:nvPr>
            <p:ph idx="1"/>
          </p:nvPr>
        </p:nvSpPr>
        <p:spPr>
          <a:xfrm>
            <a:off x="457200" y="1600200"/>
            <a:ext cx="8191500" cy="4648200"/>
          </a:xfrm>
        </p:spPr>
        <p:txBody>
          <a:bodyPr>
            <a:normAutofit fontScale="92500"/>
          </a:bodyPr>
          <a:lstStyle/>
          <a:p>
            <a:r>
              <a:rPr lang="en-US" dirty="0" smtClean="0"/>
              <a:t>Flush animal’s eyes</a:t>
            </a:r>
          </a:p>
          <a:p>
            <a:pPr lvl="1"/>
            <a:r>
              <a:rPr lang="en-US" dirty="0" smtClean="0"/>
              <a:t>Saline </a:t>
            </a:r>
            <a:r>
              <a:rPr lang="en-US" u="sng" dirty="0" smtClean="0"/>
              <a:t>solution</a:t>
            </a:r>
          </a:p>
          <a:p>
            <a:pPr lvl="1"/>
            <a:r>
              <a:rPr lang="en-US" b="1" dirty="0" smtClean="0"/>
              <a:t>Not</a:t>
            </a:r>
            <a:r>
              <a:rPr lang="en-US" dirty="0" smtClean="0"/>
              <a:t> eye ointment</a:t>
            </a:r>
            <a:endParaRPr lang="en-US" b="1" dirty="0" smtClean="0"/>
          </a:p>
          <a:p>
            <a:r>
              <a:rPr lang="en-US" dirty="0" smtClean="0"/>
              <a:t>Wash-Rinse</a:t>
            </a:r>
          </a:p>
          <a:p>
            <a:pPr lvl="1"/>
            <a:r>
              <a:rPr lang="en-US" dirty="0" smtClean="0"/>
              <a:t>Mild liquid detergent</a:t>
            </a:r>
          </a:p>
          <a:p>
            <a:pPr lvl="1"/>
            <a:r>
              <a:rPr lang="en-US" dirty="0" smtClean="0"/>
              <a:t>Lukewarm water</a:t>
            </a:r>
          </a:p>
          <a:p>
            <a:pPr lvl="1"/>
            <a:r>
              <a:rPr lang="en-US" dirty="0" smtClean="0"/>
              <a:t>Wipe head area with moist </a:t>
            </a:r>
            <a:r>
              <a:rPr lang="en-US" dirty="0" err="1" smtClean="0"/>
              <a:t>towelette</a:t>
            </a:r>
            <a:r>
              <a:rPr lang="en-US" dirty="0" smtClean="0"/>
              <a:t>/gauze</a:t>
            </a:r>
          </a:p>
          <a:p>
            <a:pPr lvl="1"/>
            <a:r>
              <a:rPr lang="en-US" dirty="0" smtClean="0"/>
              <a:t>Careful attention to skin folds and creases</a:t>
            </a:r>
          </a:p>
          <a:p>
            <a:r>
              <a:rPr lang="en-US" dirty="0" smtClean="0"/>
              <a:t>Provide non-slip surface</a:t>
            </a:r>
          </a:p>
          <a:p>
            <a:pPr lvl="1"/>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2" descr="C:\Users\gdvorak\Pictures\CFSPH Disasters-Preparedness\dog decontamination2_www-flsart-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095" y="1911910"/>
            <a:ext cx="3017605" cy="235529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17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2, continued</a:t>
            </a:r>
            <a:endParaRPr lang="en-US" dirty="0"/>
          </a:p>
        </p:txBody>
      </p:sp>
      <p:sp>
        <p:nvSpPr>
          <p:cNvPr id="3" name="Content Placeholder 2"/>
          <p:cNvSpPr>
            <a:spLocks noGrp="1"/>
          </p:cNvSpPr>
          <p:nvPr>
            <p:ph idx="1"/>
          </p:nvPr>
        </p:nvSpPr>
        <p:spPr>
          <a:xfrm>
            <a:off x="457200" y="1600200"/>
            <a:ext cx="4800600" cy="4648200"/>
          </a:xfrm>
        </p:spPr>
        <p:txBody>
          <a:bodyPr>
            <a:normAutofit fontScale="92500" lnSpcReduction="20000"/>
          </a:bodyPr>
          <a:lstStyle/>
          <a:p>
            <a:r>
              <a:rPr lang="en-US" dirty="0" smtClean="0"/>
              <a:t>Rinse thoroughly</a:t>
            </a:r>
          </a:p>
          <a:p>
            <a:r>
              <a:rPr lang="en-US" dirty="0" smtClean="0"/>
              <a:t>Repeat process as necessary</a:t>
            </a:r>
          </a:p>
          <a:p>
            <a:pPr lvl="1"/>
            <a:r>
              <a:rPr lang="en-US" dirty="0" smtClean="0"/>
              <a:t>3 times for maximum benefit</a:t>
            </a:r>
          </a:p>
          <a:p>
            <a:r>
              <a:rPr lang="en-US" dirty="0" smtClean="0"/>
              <a:t>Animal temperament</a:t>
            </a:r>
          </a:p>
          <a:p>
            <a:pPr lvl="1"/>
            <a:r>
              <a:rPr lang="en-US" dirty="0" smtClean="0"/>
              <a:t>Muzzle or other restraint</a:t>
            </a:r>
          </a:p>
          <a:p>
            <a:pPr lvl="1"/>
            <a:r>
              <a:rPr lang="en-US" dirty="0" smtClean="0"/>
              <a:t>Head gate or chute for large animals</a:t>
            </a:r>
          </a:p>
          <a:p>
            <a:pPr lvl="1"/>
            <a:r>
              <a:rPr lang="en-US" dirty="0" smtClean="0"/>
              <a:t>Chemical sedation on limited basis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514600" cy="2843364"/>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gdvorak\Pictures\CFSPH Disasters-Preparedness\Katrina DMAT 2 067_HeatherCa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583289"/>
            <a:ext cx="2514600" cy="1893711"/>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2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Zone: Station 3</a:t>
            </a:r>
            <a:endParaRPr lang="en-US" dirty="0"/>
          </a:p>
        </p:txBody>
      </p:sp>
      <p:sp>
        <p:nvSpPr>
          <p:cNvPr id="3" name="Content Placeholder 2"/>
          <p:cNvSpPr>
            <a:spLocks noGrp="1"/>
          </p:cNvSpPr>
          <p:nvPr>
            <p:ph idx="1"/>
          </p:nvPr>
        </p:nvSpPr>
        <p:spPr/>
        <p:txBody>
          <a:bodyPr>
            <a:normAutofit fontScale="92500"/>
          </a:bodyPr>
          <a:lstStyle/>
          <a:p>
            <a:r>
              <a:rPr lang="en-US" dirty="0" smtClean="0"/>
              <a:t>Kill microbial contaminants</a:t>
            </a:r>
          </a:p>
          <a:p>
            <a:pPr lvl="1"/>
            <a:r>
              <a:rPr lang="en-US" dirty="0" smtClean="0"/>
              <a:t>Use antimicrobial solution</a:t>
            </a:r>
          </a:p>
          <a:p>
            <a:pPr lvl="1"/>
            <a:r>
              <a:rPr lang="en-US" dirty="0" smtClean="0"/>
              <a:t>Minimum </a:t>
            </a:r>
            <a:r>
              <a:rPr lang="en-US" dirty="0"/>
              <a:t>contact time </a:t>
            </a:r>
            <a:endParaRPr lang="en-US" dirty="0" smtClean="0"/>
          </a:p>
          <a:p>
            <a:r>
              <a:rPr lang="en-US" dirty="0" smtClean="0"/>
              <a:t>Set up like Station 2</a:t>
            </a:r>
          </a:p>
          <a:p>
            <a:pPr lvl="1"/>
            <a:r>
              <a:rPr lang="en-US" dirty="0" smtClean="0"/>
              <a:t>Wash basin/shower</a:t>
            </a:r>
          </a:p>
          <a:p>
            <a:pPr lvl="1"/>
            <a:r>
              <a:rPr lang="en-US" dirty="0" smtClean="0"/>
              <a:t>Rinse station</a:t>
            </a:r>
          </a:p>
          <a:p>
            <a:r>
              <a:rPr lang="en-US" dirty="0" smtClean="0"/>
              <a:t>Re-examine</a:t>
            </a:r>
          </a:p>
          <a:p>
            <a:pPr lvl="1"/>
            <a:r>
              <a:rPr lang="en-US" dirty="0"/>
              <a:t>Contaminant found – Re-decontamination</a:t>
            </a:r>
          </a:p>
          <a:p>
            <a:pPr lvl="1"/>
            <a:r>
              <a:rPr lang="en-US" dirty="0" smtClean="0"/>
              <a:t>No residual contaminant – Cold Zone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2" descr="C:\Users\gdvorak\Pictures\CFSPH Disasters-Preparedness\Horse Decon_IMG_1730_TJRatke-CFSPH.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791" t="7020" r="3842"/>
          <a:stretch/>
        </p:blipFill>
        <p:spPr bwMode="auto">
          <a:xfrm>
            <a:off x="5486400" y="2726108"/>
            <a:ext cx="3017520" cy="230309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Zone</a:t>
            </a:r>
            <a:endParaRPr lang="en-US" dirty="0"/>
          </a:p>
        </p:txBody>
      </p:sp>
      <p:sp>
        <p:nvSpPr>
          <p:cNvPr id="3" name="Content Placeholder 2"/>
          <p:cNvSpPr>
            <a:spLocks noGrp="1"/>
          </p:cNvSpPr>
          <p:nvPr>
            <p:ph idx="1"/>
          </p:nvPr>
        </p:nvSpPr>
        <p:spPr>
          <a:xfrm>
            <a:off x="457200" y="1600200"/>
            <a:ext cx="4648200" cy="4648200"/>
          </a:xfrm>
        </p:spPr>
        <p:txBody>
          <a:bodyPr>
            <a:normAutofit fontScale="92500" lnSpcReduction="10000"/>
          </a:bodyPr>
          <a:lstStyle/>
          <a:p>
            <a:r>
              <a:rPr lang="en-US" dirty="0" smtClean="0"/>
              <a:t>Re-examine for residual decontamination</a:t>
            </a:r>
          </a:p>
          <a:p>
            <a:pPr lvl="1"/>
            <a:r>
              <a:rPr lang="en-US" dirty="0" smtClean="0"/>
              <a:t>If found, repeat decontamination procedure</a:t>
            </a:r>
          </a:p>
          <a:p>
            <a:r>
              <a:rPr lang="en-US" dirty="0" smtClean="0"/>
              <a:t>If decontamination was adequate</a:t>
            </a:r>
          </a:p>
          <a:p>
            <a:pPr lvl="1"/>
            <a:r>
              <a:rPr lang="en-US" dirty="0" smtClean="0"/>
              <a:t>Move to cold zone</a:t>
            </a:r>
          </a:p>
          <a:p>
            <a:pPr lvl="1"/>
            <a:r>
              <a:rPr lang="en-US" dirty="0" smtClean="0"/>
              <a:t>Triage room for veterinary care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85950"/>
            <a:ext cx="3759200" cy="28194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767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Natural disasters</a:t>
            </a:r>
          </a:p>
          <a:p>
            <a:pPr lvl="1"/>
            <a:r>
              <a:rPr lang="en-US" dirty="0" smtClean="0"/>
              <a:t>Floods, hurricanes, </a:t>
            </a:r>
            <a:br>
              <a:rPr lang="en-US" dirty="0" smtClean="0"/>
            </a:br>
            <a:r>
              <a:rPr lang="en-US" dirty="0" smtClean="0"/>
              <a:t>tornadoes, earthquakes</a:t>
            </a:r>
          </a:p>
          <a:p>
            <a:r>
              <a:rPr lang="en-US" dirty="0" smtClean="0"/>
              <a:t>Agricultural or </a:t>
            </a:r>
            <a:br>
              <a:rPr lang="en-US" dirty="0" smtClean="0"/>
            </a:br>
            <a:r>
              <a:rPr lang="en-US" dirty="0" smtClean="0"/>
              <a:t>industrial </a:t>
            </a:r>
          </a:p>
          <a:p>
            <a:pPr lvl="1"/>
            <a:r>
              <a:rPr lang="en-US" dirty="0" smtClean="0"/>
              <a:t>Chemical spill</a:t>
            </a:r>
          </a:p>
          <a:p>
            <a:pPr lvl="1"/>
            <a:r>
              <a:rPr lang="en-US" dirty="0" smtClean="0"/>
              <a:t>Gas leak</a:t>
            </a:r>
          </a:p>
          <a:p>
            <a:r>
              <a:rPr lang="en-US" dirty="0" smtClean="0"/>
              <a:t>Terrorism/criminal event</a:t>
            </a:r>
          </a:p>
          <a:p>
            <a:pPr lvl="1"/>
            <a:r>
              <a:rPr lang="en-US" dirty="0" smtClean="0"/>
              <a:t>Chemical toxins</a:t>
            </a:r>
            <a:endParaRPr lang="en-US" dirty="0"/>
          </a:p>
          <a:p>
            <a:pPr lvl="1"/>
            <a:r>
              <a:rPr lang="en-US" dirty="0" smtClean="0"/>
              <a:t>Microbial pathogens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59" b="12455"/>
          <a:stretch/>
        </p:blipFill>
        <p:spPr bwMode="auto">
          <a:xfrm>
            <a:off x="5943600" y="1600201"/>
            <a:ext cx="2654426" cy="2225688"/>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C:\Users\gdvorak\Pictures\CFSPH Disasters-Preparedness\cattle_rescue_FEMA Photo Library-3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973468"/>
            <a:ext cx="2667000" cy="1665332"/>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23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Responders</a:t>
            </a:r>
            <a:endParaRPr lang="en-US" dirty="0"/>
          </a:p>
        </p:txBody>
      </p:sp>
      <p:sp>
        <p:nvSpPr>
          <p:cNvPr id="3" name="Content Placeholder 2"/>
          <p:cNvSpPr>
            <a:spLocks noGrp="1"/>
          </p:cNvSpPr>
          <p:nvPr>
            <p:ph idx="1"/>
          </p:nvPr>
        </p:nvSpPr>
        <p:spPr>
          <a:xfrm>
            <a:off x="457200" y="1600200"/>
            <a:ext cx="5375412" cy="4648200"/>
          </a:xfrm>
        </p:spPr>
        <p:txBody>
          <a:bodyPr/>
          <a:lstStyle/>
          <a:p>
            <a:pPr lvl="0"/>
            <a:r>
              <a:rPr lang="en-US" dirty="0" smtClean="0"/>
              <a:t>HAZMAT training</a:t>
            </a:r>
          </a:p>
          <a:p>
            <a:r>
              <a:rPr lang="en-US" dirty="0" smtClean="0"/>
              <a:t>Personal Protective Equipment</a:t>
            </a:r>
          </a:p>
          <a:p>
            <a:pPr lvl="1"/>
            <a:r>
              <a:rPr lang="en-US" dirty="0" smtClean="0"/>
              <a:t>Eye protection, gloves, waterproof clothing, respirator</a:t>
            </a:r>
          </a:p>
          <a:p>
            <a:pPr lvl="0"/>
            <a:r>
              <a:rPr lang="en-US" dirty="0" smtClean="0"/>
              <a:t>Animal handlers</a:t>
            </a:r>
          </a:p>
          <a:p>
            <a:pPr lvl="1"/>
            <a:r>
              <a:rPr lang="en-US" dirty="0" smtClean="0"/>
              <a:t>Not animal owner</a:t>
            </a:r>
          </a:p>
          <a:p>
            <a:pPr lvl="1"/>
            <a:r>
              <a:rPr lang="en-US" dirty="0" smtClean="0"/>
              <a:t>Except for working dogs</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pic>
        <p:nvPicPr>
          <p:cNvPr id="1026" name="Picture 2" descr="C:\Users\gdvorak\Pictures\CFSPH Disasters-Preparedness\Llama decontamination_www-iafc-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356" y="1701800"/>
            <a:ext cx="2971800" cy="2336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C:\Users\gdvorak\Pictures\CFSPH Disasters-Preparedness\dog decontamination_www-flsart-o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76700"/>
            <a:ext cx="2627313" cy="21209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Responder Safety</a:t>
            </a:r>
            <a:endParaRPr lang="en-US" altLang="en-US"/>
          </a:p>
        </p:txBody>
      </p:sp>
      <p:sp>
        <p:nvSpPr>
          <p:cNvPr id="60419" name="Rectangle 3"/>
          <p:cNvSpPr>
            <a:spLocks noGrp="1" noChangeArrowheads="1"/>
          </p:cNvSpPr>
          <p:nvPr>
            <p:ph idx="1"/>
          </p:nvPr>
        </p:nvSpPr>
        <p:spPr/>
        <p:txBody>
          <a:bodyPr>
            <a:normAutofit lnSpcReduction="10000"/>
          </a:bodyPr>
          <a:lstStyle/>
          <a:p>
            <a:r>
              <a:rPr lang="en-US" altLang="en-US" dirty="0" smtClean="0"/>
              <a:t>Injury </a:t>
            </a:r>
            <a:r>
              <a:rPr lang="en-US" altLang="en-US" dirty="0"/>
              <a:t>from animals</a:t>
            </a:r>
          </a:p>
          <a:p>
            <a:pPr lvl="1"/>
            <a:r>
              <a:rPr lang="en-US" altLang="en-US" dirty="0"/>
              <a:t>Bites, scratches, crushing, </a:t>
            </a:r>
            <a:r>
              <a:rPr lang="en-US" altLang="en-US" dirty="0" smtClean="0"/>
              <a:t>kicks</a:t>
            </a:r>
          </a:p>
          <a:p>
            <a:pPr lvl="1"/>
            <a:r>
              <a:rPr lang="en-US" altLang="en-US" dirty="0" smtClean="0"/>
              <a:t>Contaminant exposure</a:t>
            </a:r>
            <a:endParaRPr lang="en-US" altLang="en-US" dirty="0"/>
          </a:p>
          <a:p>
            <a:r>
              <a:rPr lang="en-US" altLang="en-US" dirty="0" smtClean="0"/>
              <a:t>Heavy lifting</a:t>
            </a:r>
          </a:p>
          <a:p>
            <a:pPr lvl="1"/>
            <a:r>
              <a:rPr lang="en-US" altLang="en-US" dirty="0" smtClean="0"/>
              <a:t>Back injuries, muscle strain</a:t>
            </a:r>
          </a:p>
          <a:p>
            <a:r>
              <a:rPr lang="en-US" altLang="en-US" dirty="0" smtClean="0"/>
              <a:t>Biological hazards</a:t>
            </a:r>
          </a:p>
          <a:p>
            <a:pPr lvl="1"/>
            <a:r>
              <a:rPr lang="en-US" altLang="en-US" dirty="0" smtClean="0"/>
              <a:t>Zoonoses</a:t>
            </a:r>
          </a:p>
          <a:p>
            <a:r>
              <a:rPr lang="en-US" altLang="en-US" dirty="0" smtClean="0"/>
              <a:t>PPE safety issues</a:t>
            </a:r>
          </a:p>
          <a:p>
            <a:pPr lvl="1"/>
            <a:r>
              <a:rPr lang="en-US" altLang="en-US" dirty="0" smtClean="0"/>
              <a:t>Slip, trips and falls</a:t>
            </a:r>
            <a:endParaRPr lang="en-US" altLang="en-US" dirty="0"/>
          </a:p>
        </p:txBody>
      </p:sp>
      <p:sp>
        <p:nvSpPr>
          <p:cNvPr id="4" name="Date Placeholder 3"/>
          <p:cNvSpPr>
            <a:spLocks noGrp="1"/>
          </p:cNvSpPr>
          <p:nvPr>
            <p:ph type="dt" sz="half" idx="2"/>
          </p:nvPr>
        </p:nvSpPr>
        <p:spPr/>
        <p:txBody>
          <a:bodyPr/>
          <a:lstStyle/>
          <a:p>
            <a:r>
              <a:rPr lang="en-US" altLang="en-US" smtClean="0"/>
              <a:t>Just In Time Training</a:t>
            </a:r>
            <a:endParaRPr lang="en-US" altLang="en-US"/>
          </a:p>
        </p:txBody>
      </p:sp>
      <p:sp>
        <p:nvSpPr>
          <p:cNvPr id="5"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spTree>
    <p:extLst>
      <p:ext uri="{BB962C8B-B14F-4D97-AF65-F5344CB8AC3E}">
        <p14:creationId xmlns:p14="http://schemas.microsoft.com/office/powerpoint/2010/main" val="162824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382000" cy="4648200"/>
          </a:xfrm>
        </p:spPr>
        <p:txBody>
          <a:bodyPr>
            <a:normAutofit fontScale="70000" lnSpcReduction="20000"/>
          </a:bodyPr>
          <a:lstStyle/>
          <a:p>
            <a:pPr>
              <a:spcAft>
                <a:spcPts val="600"/>
              </a:spcAft>
            </a:pPr>
            <a:r>
              <a:rPr lang="en-US" sz="2900" dirty="0"/>
              <a:t>National Alliance of State Animal and Agricultural Emergency Programs (NASAAEP). Animal Decontamination Best Practices. 2012. </a:t>
            </a:r>
            <a:r>
              <a:rPr lang="en-US" sz="2900" dirty="0" smtClean="0">
                <a:hlinkClick r:id="rId3"/>
              </a:rPr>
              <a:t>http</a:t>
            </a:r>
            <a:r>
              <a:rPr lang="en-US" sz="2900" dirty="0">
                <a:hlinkClick r:id="rId3"/>
              </a:rPr>
              <a:t>://www.learn.cfsph.iastate.edu/dr/node/157</a:t>
            </a:r>
            <a:r>
              <a:rPr lang="en-US" sz="2900" dirty="0"/>
              <a:t>.</a:t>
            </a:r>
          </a:p>
          <a:p>
            <a:pPr>
              <a:spcAft>
                <a:spcPts val="600"/>
              </a:spcAft>
            </a:pPr>
            <a:r>
              <a:rPr lang="en-US" sz="2900" dirty="0" err="1"/>
              <a:t>Soric</a:t>
            </a:r>
            <a:r>
              <a:rPr lang="en-US" sz="2900" dirty="0"/>
              <a:t> S, Belanger MP, </a:t>
            </a:r>
            <a:r>
              <a:rPr lang="en-US" sz="2900" dirty="0" err="1"/>
              <a:t>Wittnich</a:t>
            </a:r>
            <a:r>
              <a:rPr lang="en-US" sz="2900" dirty="0"/>
              <a:t> C. A method for decontamination of animals involved in floodwater disasters. J Am Vet Med Assoc. 2008 Feb 1; 232(3):364-70.</a:t>
            </a:r>
          </a:p>
          <a:p>
            <a:pPr>
              <a:spcAft>
                <a:spcPts val="600"/>
              </a:spcAft>
            </a:pPr>
            <a:r>
              <a:rPr lang="en-US" sz="2900" dirty="0"/>
              <a:t>VMAT Decontamination Standard Operating </a:t>
            </a:r>
            <a:r>
              <a:rPr lang="en-US" sz="2900" dirty="0" smtClean="0"/>
              <a:t>Procedure. </a:t>
            </a:r>
            <a:r>
              <a:rPr lang="en-US" sz="2900" dirty="0" smtClean="0">
                <a:hlinkClick r:id="rId4"/>
              </a:rPr>
              <a:t>http</a:t>
            </a:r>
            <a:r>
              <a:rPr lang="en-US" sz="2900" dirty="0">
                <a:hlinkClick r:id="rId4"/>
              </a:rPr>
              <a:t>://pennvetwdc.org/wp-content/uploads/2012/02</a:t>
            </a:r>
            <a:r>
              <a:rPr lang="en-US" sz="2900" dirty="0" smtClean="0">
                <a:hlinkClick r:id="rId4"/>
              </a:rPr>
              <a:t>/</a:t>
            </a:r>
            <a:br>
              <a:rPr lang="en-US" sz="2900" dirty="0" smtClean="0">
                <a:hlinkClick r:id="rId4"/>
              </a:rPr>
            </a:br>
            <a:r>
              <a:rPr lang="en-US" sz="2900" dirty="0" smtClean="0">
                <a:hlinkClick r:id="rId4"/>
              </a:rPr>
              <a:t>VMAT_DECON_SOP_APRIL2004.pdf</a:t>
            </a:r>
            <a:endParaRPr lang="en-US" sz="2900" dirty="0"/>
          </a:p>
          <a:p>
            <a:pPr>
              <a:spcAft>
                <a:spcPts val="600"/>
              </a:spcAft>
            </a:pPr>
            <a:r>
              <a:rPr lang="en-US" sz="2900" dirty="0"/>
              <a:t>FEMA Animals In Disasters – Technological Hazards at </a:t>
            </a:r>
            <a:r>
              <a:rPr lang="en-US" sz="2900" dirty="0">
                <a:hlinkClick r:id="rId5"/>
              </a:rPr>
              <a:t>http://www.training.fema.gov/emiweb/downloads/is10_a-6.pdf</a:t>
            </a:r>
            <a:endParaRPr lang="en-US" sz="2900" dirty="0"/>
          </a:p>
          <a:p>
            <a:pPr>
              <a:spcAft>
                <a:spcPts val="600"/>
              </a:spcAft>
            </a:pPr>
            <a:r>
              <a:rPr lang="en-US" sz="2900" dirty="0"/>
              <a:t>FEMA Canine </a:t>
            </a:r>
            <a:r>
              <a:rPr lang="en-US" sz="2900" dirty="0" smtClean="0"/>
              <a:t>Decontamination</a:t>
            </a:r>
            <a:br>
              <a:rPr lang="en-US" sz="2900" dirty="0" smtClean="0"/>
            </a:br>
            <a:r>
              <a:rPr lang="en-US" sz="2900" dirty="0" smtClean="0">
                <a:hlinkClick r:id="rId6"/>
              </a:rPr>
              <a:t>http</a:t>
            </a:r>
            <a:r>
              <a:rPr lang="en-US" sz="2900" dirty="0">
                <a:hlinkClick r:id="rId6"/>
              </a:rPr>
              <a:t>://</a:t>
            </a:r>
            <a:r>
              <a:rPr lang="en-US" sz="2900" dirty="0" smtClean="0">
                <a:hlinkClick r:id="rId6"/>
              </a:rPr>
              <a:t>www.k9team.org/files/articles/Canine%20Decontamination%20Guide.pdf</a:t>
            </a:r>
            <a:endParaRPr lang="en-US" sz="2000" u="sng" dirty="0" smtClean="0">
              <a:solidFill>
                <a:srgbClr val="FF0000"/>
              </a:solidFill>
            </a:endParaRP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Animal Decontamination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n-US" dirty="0" smtClean="0"/>
              <a:t>Murphy </a:t>
            </a:r>
            <a:r>
              <a:rPr lang="en-US" dirty="0"/>
              <a:t>L, </a:t>
            </a:r>
            <a:r>
              <a:rPr lang="en-US" dirty="0" err="1"/>
              <a:t>Slessman</a:t>
            </a:r>
            <a:r>
              <a:rPr lang="en-US" dirty="0"/>
              <a:t> D, </a:t>
            </a:r>
            <a:r>
              <a:rPr lang="en-US" dirty="0" err="1"/>
              <a:t>Mauck</a:t>
            </a:r>
            <a:r>
              <a:rPr lang="en-US" dirty="0"/>
              <a:t> B. Decontamination of Large Animals. In Technical Large Animal Emergency Rescue, Gimenez R, Gimenez T, May KA, editors. 2008. Wiley-Blackwell, Ames. ISBN#978-0-813801998-3.</a:t>
            </a:r>
          </a:p>
          <a:p>
            <a:pPr>
              <a:spcAft>
                <a:spcPts val="600"/>
              </a:spcAft>
            </a:pPr>
            <a:r>
              <a:rPr lang="en-US" dirty="0"/>
              <a:t>Murphy L.  Basic Veterinary Decontamination. In: Veterinary Disaster Response. </a:t>
            </a:r>
            <a:r>
              <a:rPr lang="en-US" dirty="0" err="1"/>
              <a:t>Wingfield</a:t>
            </a:r>
            <a:r>
              <a:rPr lang="en-US" dirty="0"/>
              <a:t> WE, Palmer SB, editors. 2009. Wiley-Blackwell: Ames. ISBN#978-0-8138-1014-0.</a:t>
            </a:r>
          </a:p>
          <a:p>
            <a:pPr>
              <a:spcAft>
                <a:spcPts val="600"/>
              </a:spcAft>
            </a:pPr>
            <a:r>
              <a:rPr lang="en-US" dirty="0"/>
              <a:t>Murphy L. Responding to Mass Exposures. In Small Animal Toxicology, 3</a:t>
            </a:r>
            <a:r>
              <a:rPr lang="en-US" baseline="30000" dirty="0"/>
              <a:t>rd</a:t>
            </a:r>
            <a:r>
              <a:rPr lang="en-US" dirty="0"/>
              <a:t> edition. Peterson ME, Talcott PA, editors. 2013. Elsevier Saunders: St Louis. ISBN#978-1-4557-0717-1.</a:t>
            </a:r>
          </a:p>
          <a:p>
            <a:pPr>
              <a:spcAft>
                <a:spcPts val="600"/>
              </a:spcAft>
            </a:pPr>
            <a:r>
              <a:rPr lang="en-US" dirty="0" err="1" smtClean="0"/>
              <a:t>Soric</a:t>
            </a:r>
            <a:r>
              <a:rPr lang="en-US" dirty="0" smtClean="0"/>
              <a:t> </a:t>
            </a:r>
            <a:r>
              <a:rPr lang="en-US" dirty="0"/>
              <a:t>S, Belanger MP, </a:t>
            </a:r>
            <a:r>
              <a:rPr lang="en-US" dirty="0" err="1"/>
              <a:t>Wittnich</a:t>
            </a:r>
            <a:r>
              <a:rPr lang="en-US" dirty="0"/>
              <a:t> C. A method for decontamination of animals involved in floodwater disasters. J Am Vet Med Assoc. 2008 Feb 1; 232(3):364-70.</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196355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Melissa Lang, BS; 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Decontamination</a:t>
            </a:r>
            <a:endParaRPr lang="en-US" dirty="0"/>
          </a:p>
        </p:txBody>
      </p:sp>
      <p:sp>
        <p:nvSpPr>
          <p:cNvPr id="3" name="Content Placeholder 2"/>
          <p:cNvSpPr>
            <a:spLocks noGrp="1"/>
          </p:cNvSpPr>
          <p:nvPr>
            <p:ph idx="1"/>
          </p:nvPr>
        </p:nvSpPr>
        <p:spPr/>
        <p:txBody>
          <a:bodyPr>
            <a:normAutofit/>
          </a:bodyPr>
          <a:lstStyle/>
          <a:p>
            <a:r>
              <a:rPr lang="en-US" dirty="0" smtClean="0"/>
              <a:t>Neutralize/remove harmful materials</a:t>
            </a:r>
          </a:p>
          <a:p>
            <a:r>
              <a:rPr lang="en-US" dirty="0" smtClean="0"/>
              <a:t>Confine to specified area</a:t>
            </a:r>
          </a:p>
          <a:p>
            <a:r>
              <a:rPr lang="en-US" dirty="0" smtClean="0"/>
              <a:t>Limit exposure time</a:t>
            </a:r>
          </a:p>
          <a:p>
            <a:pPr lvl="1"/>
            <a:r>
              <a:rPr lang="en-US" dirty="0" smtClean="0"/>
              <a:t>Limit tissue damage and absorption</a:t>
            </a:r>
          </a:p>
          <a:p>
            <a:pPr lvl="1"/>
            <a:r>
              <a:rPr lang="en-US" dirty="0" smtClean="0"/>
              <a:t>Prevent systemic poisoning</a:t>
            </a:r>
          </a:p>
          <a:p>
            <a:r>
              <a:rPr lang="en-US" dirty="0" smtClean="0"/>
              <a:t>Prevent secondary contamination to responders and other animals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59166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Contaminants of Concern</a:t>
            </a:r>
            <a:endParaRPr lang="en-US" dirty="0"/>
          </a:p>
        </p:txBody>
      </p:sp>
      <p:sp>
        <p:nvSpPr>
          <p:cNvPr id="3" name="Content Placeholder 2"/>
          <p:cNvSpPr>
            <a:spLocks noGrp="1"/>
          </p:cNvSpPr>
          <p:nvPr>
            <p:ph sz="half" idx="1"/>
          </p:nvPr>
        </p:nvSpPr>
        <p:spPr/>
        <p:txBody>
          <a:bodyPr>
            <a:noAutofit/>
          </a:bodyPr>
          <a:lstStyle/>
          <a:p>
            <a:r>
              <a:rPr lang="en-US" altLang="en-US" sz="1800" dirty="0" smtClean="0"/>
              <a:t>Solids</a:t>
            </a:r>
          </a:p>
          <a:p>
            <a:pPr lvl="1"/>
            <a:r>
              <a:rPr lang="en-US" altLang="en-US" sz="1600" dirty="0" smtClean="0"/>
              <a:t>Fecal materials from manure pits or septic tanks containing pathogenic microorganisms</a:t>
            </a:r>
          </a:p>
          <a:p>
            <a:pPr lvl="1"/>
            <a:r>
              <a:rPr lang="en-US" altLang="en-US" sz="1600" dirty="0" smtClean="0"/>
              <a:t>Mold spores</a:t>
            </a:r>
          </a:p>
          <a:p>
            <a:r>
              <a:rPr lang="en-US" altLang="en-US" sz="1800" dirty="0" smtClean="0"/>
              <a:t>Liquids</a:t>
            </a:r>
            <a:endParaRPr lang="en-US" altLang="en-US" sz="1600" dirty="0"/>
          </a:p>
          <a:p>
            <a:pPr lvl="1"/>
            <a:r>
              <a:rPr lang="en-US" altLang="en-US" sz="1600" dirty="0"/>
              <a:t>Gasoline, diesel fuel, motor oil, solvents, kerosene, propane</a:t>
            </a:r>
          </a:p>
          <a:p>
            <a:pPr lvl="1"/>
            <a:r>
              <a:rPr lang="en-US" altLang="en-US" sz="1600" dirty="0"/>
              <a:t>Insecticides, herbicides, fungicides, rodenticides</a:t>
            </a:r>
          </a:p>
          <a:p>
            <a:pPr lvl="1"/>
            <a:r>
              <a:rPr lang="en-US" altLang="en-US" sz="1600" dirty="0"/>
              <a:t>Soaps, </a:t>
            </a:r>
            <a:r>
              <a:rPr lang="en-US" altLang="en-US" sz="1600" dirty="0" smtClean="0"/>
              <a:t>detergents</a:t>
            </a:r>
            <a:r>
              <a:rPr lang="en-US" altLang="en-US" sz="1600" dirty="0"/>
              <a:t>, </a:t>
            </a:r>
            <a:r>
              <a:rPr lang="en-US" altLang="en-US" sz="1600" dirty="0" smtClean="0"/>
              <a:t>disinfectants, household cleaners</a:t>
            </a:r>
            <a:endParaRPr lang="en-US" altLang="en-US" sz="1600" dirty="0"/>
          </a:p>
          <a:p>
            <a:pPr lvl="1"/>
            <a:r>
              <a:rPr lang="en-US" altLang="en-US" sz="1600" dirty="0" smtClean="0"/>
              <a:t>Heavy metals</a:t>
            </a:r>
            <a:r>
              <a:rPr lang="en-US" altLang="en-US" sz="1600" dirty="0"/>
              <a:t>: Arsenic, lead</a:t>
            </a:r>
          </a:p>
          <a:p>
            <a:pPr lvl="1"/>
            <a:r>
              <a:rPr lang="en-US" altLang="en-US" sz="1600" dirty="0" smtClean="0"/>
              <a:t>Antifreeze</a:t>
            </a:r>
            <a:endParaRPr lang="en-US" altLang="en-US" sz="1600" dirty="0"/>
          </a:p>
        </p:txBody>
      </p:sp>
      <p:sp>
        <p:nvSpPr>
          <p:cNvPr id="6" name="Content Placeholder 5"/>
          <p:cNvSpPr>
            <a:spLocks noGrp="1"/>
          </p:cNvSpPr>
          <p:nvPr>
            <p:ph sz="half" idx="2"/>
          </p:nvPr>
        </p:nvSpPr>
        <p:spPr/>
        <p:txBody>
          <a:bodyPr>
            <a:noAutofit/>
          </a:bodyPr>
          <a:lstStyle/>
          <a:p>
            <a:r>
              <a:rPr lang="en-US" altLang="en-US" sz="1800" dirty="0"/>
              <a:t>Particulates</a:t>
            </a:r>
          </a:p>
          <a:p>
            <a:pPr lvl="1"/>
            <a:r>
              <a:rPr lang="en-US" sz="1600" dirty="0"/>
              <a:t>Dust, smoke, debris in air</a:t>
            </a:r>
          </a:p>
          <a:p>
            <a:pPr lvl="1"/>
            <a:r>
              <a:rPr lang="en-US" altLang="en-US" sz="1600" dirty="0"/>
              <a:t>Fiberglass and asbestos fibers</a:t>
            </a:r>
          </a:p>
          <a:p>
            <a:r>
              <a:rPr lang="en-US" altLang="en-US" sz="1800" dirty="0" smtClean="0"/>
              <a:t>Toxic </a:t>
            </a:r>
            <a:r>
              <a:rPr lang="en-US" altLang="en-US" sz="1800" dirty="0"/>
              <a:t>gases </a:t>
            </a:r>
          </a:p>
          <a:p>
            <a:pPr lvl="1"/>
            <a:r>
              <a:rPr lang="en-US" sz="1600" dirty="0"/>
              <a:t>Confined manure pits or </a:t>
            </a:r>
            <a:r>
              <a:rPr lang="en-US" sz="1600" dirty="0" smtClean="0"/>
              <a:t>tanks</a:t>
            </a:r>
          </a:p>
          <a:p>
            <a:pPr lvl="2"/>
            <a:r>
              <a:rPr lang="en-US" sz="1400" dirty="0" smtClean="0"/>
              <a:t>Methane</a:t>
            </a:r>
            <a:r>
              <a:rPr lang="en-US" sz="1400" dirty="0"/>
              <a:t>, hydrogen sulfide, carbon dioxide, ammonia</a:t>
            </a:r>
          </a:p>
          <a:p>
            <a:pPr lvl="1"/>
            <a:r>
              <a:rPr lang="en-US" sz="1600" dirty="0"/>
              <a:t>Anhydrous ammonia, chlorine </a:t>
            </a:r>
          </a:p>
          <a:p>
            <a:pPr lvl="1"/>
            <a:r>
              <a:rPr lang="en-US" altLang="en-US" sz="1600" dirty="0"/>
              <a:t>Toxic fumes from burning products</a:t>
            </a:r>
          </a:p>
          <a:p>
            <a:pPr lvl="1"/>
            <a:r>
              <a:rPr lang="en-US" altLang="en-US" sz="1600" dirty="0"/>
              <a:t>Chemical reactions </a:t>
            </a:r>
            <a:endParaRPr lang="en-US" altLang="en-US" sz="1600" dirty="0" smtClean="0"/>
          </a:p>
          <a:p>
            <a:pPr lvl="2"/>
            <a:r>
              <a:rPr lang="en-US" altLang="en-US" sz="1400" dirty="0" smtClean="0"/>
              <a:t>Ammonia + hypochlorite (bleach) = chlorine gas</a:t>
            </a:r>
          </a:p>
          <a:p>
            <a:pPr lvl="1"/>
            <a:r>
              <a:rPr lang="en-US" altLang="en-US" sz="1600" dirty="0" smtClean="0"/>
              <a:t>Pipeline </a:t>
            </a:r>
            <a:r>
              <a:rPr lang="en-US" altLang="en-US" sz="1600" dirty="0"/>
              <a:t>breakage</a:t>
            </a:r>
          </a:p>
          <a:p>
            <a:pPr lvl="1"/>
            <a:r>
              <a:rPr lang="en-US" altLang="en-US" sz="1600" dirty="0"/>
              <a:t>Gasoline/diesel exhaust </a:t>
            </a:r>
          </a:p>
          <a:p>
            <a:pPr lvl="1"/>
            <a:r>
              <a:rPr lang="en-US" altLang="en-US" sz="1600" dirty="0"/>
              <a:t>Welding/cutting torch </a:t>
            </a:r>
            <a:r>
              <a:rPr lang="en-US" altLang="en-US" sz="1600" dirty="0" smtClean="0"/>
              <a:t>fumes</a:t>
            </a:r>
            <a:endParaRPr lang="en-US" sz="1600"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spTree>
    <p:extLst>
      <p:ext uri="{BB962C8B-B14F-4D97-AF65-F5344CB8AC3E}">
        <p14:creationId xmlns:p14="http://schemas.microsoft.com/office/powerpoint/2010/main" val="249739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Exposure	</a:t>
            </a:r>
            <a:endParaRPr lang="en-US" altLang="en-US"/>
          </a:p>
        </p:txBody>
      </p:sp>
      <p:sp>
        <p:nvSpPr>
          <p:cNvPr id="48131" name="Rectangle 3"/>
          <p:cNvSpPr>
            <a:spLocks noGrp="1" noChangeArrowheads="1"/>
          </p:cNvSpPr>
          <p:nvPr>
            <p:ph idx="1"/>
          </p:nvPr>
        </p:nvSpPr>
        <p:spPr/>
        <p:txBody>
          <a:bodyPr>
            <a:normAutofit fontScale="92500" lnSpcReduction="10000"/>
          </a:bodyPr>
          <a:lstStyle/>
          <a:p>
            <a:r>
              <a:rPr lang="en-US" altLang="en-US" dirty="0" smtClean="0"/>
              <a:t>Contact with skin</a:t>
            </a:r>
          </a:p>
          <a:p>
            <a:r>
              <a:rPr lang="en-US" altLang="en-US" dirty="0" smtClean="0"/>
              <a:t>Ingestion</a:t>
            </a:r>
          </a:p>
          <a:p>
            <a:pPr lvl="1"/>
            <a:r>
              <a:rPr lang="en-US" altLang="en-US" dirty="0" smtClean="0"/>
              <a:t>Eating, drinking</a:t>
            </a:r>
          </a:p>
          <a:p>
            <a:pPr lvl="1"/>
            <a:r>
              <a:rPr lang="en-US" altLang="en-US" dirty="0" smtClean="0"/>
              <a:t>Licking fur or </a:t>
            </a:r>
            <a:br>
              <a:rPr lang="en-US" altLang="en-US" dirty="0" smtClean="0"/>
            </a:br>
            <a:r>
              <a:rPr lang="en-US" altLang="en-US" dirty="0" smtClean="0"/>
              <a:t>c</a:t>
            </a:r>
            <a:r>
              <a:rPr lang="en-US" dirty="0" smtClean="0"/>
              <a:t>ontaminated surface</a:t>
            </a:r>
            <a:endParaRPr lang="en-US" altLang="en-US" dirty="0" smtClean="0"/>
          </a:p>
          <a:p>
            <a:r>
              <a:rPr lang="en-US" altLang="en-US" dirty="0" smtClean="0"/>
              <a:t>Inhalation</a:t>
            </a:r>
          </a:p>
          <a:p>
            <a:r>
              <a:rPr lang="en-US" altLang="en-US" dirty="0" smtClean="0"/>
              <a:t>Ocular (eyes)</a:t>
            </a:r>
          </a:p>
          <a:p>
            <a:pPr lvl="1"/>
            <a:r>
              <a:rPr lang="en-US" altLang="en-US" dirty="0" smtClean="0"/>
              <a:t>Fumes, dust, particulates, </a:t>
            </a:r>
            <a:br>
              <a:rPr lang="en-US" altLang="en-US" dirty="0" smtClean="0"/>
            </a:br>
            <a:r>
              <a:rPr lang="en-US" altLang="en-US" dirty="0" smtClean="0"/>
              <a:t>splashing liquid</a:t>
            </a:r>
          </a:p>
          <a:p>
            <a:r>
              <a:rPr lang="en-US" altLang="en-US" dirty="0" smtClean="0"/>
              <a:t>Indirect cross contamination</a:t>
            </a:r>
            <a:endParaRPr lang="en-US" altLang="en-US" dirty="0"/>
          </a:p>
        </p:txBody>
      </p:sp>
      <p:sp>
        <p:nvSpPr>
          <p:cNvPr id="4" name="Date Placeholder 3"/>
          <p:cNvSpPr>
            <a:spLocks noGrp="1"/>
          </p:cNvSpPr>
          <p:nvPr>
            <p:ph type="dt" sz="half" idx="2"/>
          </p:nvPr>
        </p:nvSpPr>
        <p:spPr/>
        <p:txBody>
          <a:bodyPr/>
          <a:lstStyle/>
          <a:p>
            <a:r>
              <a:rPr lang="en-US" altLang="en-US" smtClean="0"/>
              <a:t>Just In Time Training</a:t>
            </a:r>
            <a:endParaRPr lang="en-US" altLang="en-US"/>
          </a:p>
        </p:txBody>
      </p:sp>
      <p:sp>
        <p:nvSpPr>
          <p:cNvPr id="5"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pic>
        <p:nvPicPr>
          <p:cNvPr id="1026" name="Picture 2" descr="C:\Users\gdvorak\Pictures\CFSPH Disasters-Preparedness\pig cow_rescue_FEMA Photo Library-33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1"/>
            <a:ext cx="2913062" cy="1934115"/>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660243_63628_24ce9b53ed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3276600"/>
            <a:ext cx="2200275" cy="30480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0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Affected</a:t>
            </a:r>
            <a:endParaRPr lang="en-US" dirty="0"/>
          </a:p>
        </p:txBody>
      </p:sp>
      <p:sp>
        <p:nvSpPr>
          <p:cNvPr id="3" name="Content Placeholder 2"/>
          <p:cNvSpPr>
            <a:spLocks noGrp="1"/>
          </p:cNvSpPr>
          <p:nvPr>
            <p:ph sz="half" idx="1"/>
          </p:nvPr>
        </p:nvSpPr>
        <p:spPr/>
        <p:txBody>
          <a:bodyPr>
            <a:normAutofit/>
          </a:bodyPr>
          <a:lstStyle/>
          <a:p>
            <a:r>
              <a:rPr lang="en-US" dirty="0" smtClean="0"/>
              <a:t>Pets</a:t>
            </a:r>
          </a:p>
          <a:p>
            <a:r>
              <a:rPr lang="en-US" dirty="0" smtClean="0"/>
              <a:t>Service animals</a:t>
            </a:r>
          </a:p>
          <a:p>
            <a:r>
              <a:rPr lang="en-US" dirty="0" smtClean="0"/>
              <a:t>Working dogs</a:t>
            </a:r>
          </a:p>
          <a:p>
            <a:r>
              <a:rPr lang="en-US" dirty="0" smtClean="0"/>
              <a:t>Livestock</a:t>
            </a:r>
            <a:r>
              <a:rPr lang="en-US" dirty="0"/>
              <a:t>, </a:t>
            </a:r>
            <a:r>
              <a:rPr lang="en-US" dirty="0" smtClean="0"/>
              <a:t>horses, poultry</a:t>
            </a:r>
            <a:endParaRPr lang="en-US" dirty="0"/>
          </a:p>
          <a:p>
            <a:endParaRPr lang="en-US" dirty="0" smtClean="0"/>
          </a:p>
          <a:p>
            <a:endParaRPr lang="en-US" dirty="0" smtClean="0"/>
          </a:p>
        </p:txBody>
      </p:sp>
      <p:sp>
        <p:nvSpPr>
          <p:cNvPr id="8" name="Content Placeholder 7"/>
          <p:cNvSpPr>
            <a:spLocks noGrp="1"/>
          </p:cNvSpPr>
          <p:nvPr>
            <p:ph sz="half" idx="2"/>
          </p:nvPr>
        </p:nvSpPr>
        <p:spPr/>
        <p:txBody>
          <a:bodyPr>
            <a:normAutofit/>
          </a:bodyPr>
          <a:lstStyle/>
          <a:p>
            <a:pPr lvl="0"/>
            <a:r>
              <a:rPr lang="en-US" dirty="0" smtClean="0"/>
              <a:t>Captive </a:t>
            </a:r>
            <a:r>
              <a:rPr lang="en-US" dirty="0"/>
              <a:t>and </a:t>
            </a:r>
            <a:r>
              <a:rPr lang="en-US" dirty="0" smtClean="0"/>
              <a:t>concentrated </a:t>
            </a:r>
            <a:r>
              <a:rPr lang="en-US" dirty="0"/>
              <a:t/>
            </a:r>
            <a:br>
              <a:rPr lang="en-US" dirty="0"/>
            </a:br>
            <a:r>
              <a:rPr lang="en-US" dirty="0" smtClean="0"/>
              <a:t>animal populations</a:t>
            </a:r>
            <a:endParaRPr lang="en-US" dirty="0"/>
          </a:p>
          <a:p>
            <a:pPr lvl="0"/>
            <a:r>
              <a:rPr lang="en-US" dirty="0"/>
              <a:t>Wildlife</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5" descr="Oily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84638"/>
            <a:ext cx="3352800" cy="2288346"/>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sar-do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2743200" cy="2221523"/>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6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Affects To Animals</a:t>
            </a:r>
            <a:endParaRPr lang="en-US" altLang="en-US" dirty="0"/>
          </a:p>
        </p:txBody>
      </p:sp>
      <p:sp>
        <p:nvSpPr>
          <p:cNvPr id="30723" name="Rectangle 3"/>
          <p:cNvSpPr>
            <a:spLocks noGrp="1" noChangeArrowheads="1"/>
          </p:cNvSpPr>
          <p:nvPr>
            <p:ph idx="1"/>
          </p:nvPr>
        </p:nvSpPr>
        <p:spPr/>
        <p:txBody>
          <a:bodyPr>
            <a:normAutofit lnSpcReduction="10000"/>
          </a:bodyPr>
          <a:lstStyle/>
          <a:p>
            <a:r>
              <a:rPr lang="en-US" altLang="en-US" dirty="0" smtClean="0"/>
              <a:t>Similar to humans</a:t>
            </a:r>
          </a:p>
          <a:p>
            <a:r>
              <a:rPr lang="en-US" altLang="en-US" dirty="0" smtClean="0"/>
              <a:t>Immediate (acute) damage</a:t>
            </a:r>
          </a:p>
          <a:p>
            <a:pPr lvl="1"/>
            <a:r>
              <a:rPr lang="en-US" altLang="en-US" dirty="0" smtClean="0"/>
              <a:t>Skin irritation, redness</a:t>
            </a:r>
          </a:p>
          <a:p>
            <a:pPr lvl="1"/>
            <a:r>
              <a:rPr lang="en-US" altLang="en-US" dirty="0"/>
              <a:t>Chemical </a:t>
            </a:r>
            <a:r>
              <a:rPr lang="en-US" altLang="en-US" dirty="0" smtClean="0"/>
              <a:t>burns, hair loss</a:t>
            </a:r>
          </a:p>
          <a:p>
            <a:pPr lvl="1"/>
            <a:r>
              <a:rPr lang="en-US" altLang="en-US" dirty="0" smtClean="0"/>
              <a:t>Respiratory distress</a:t>
            </a:r>
          </a:p>
          <a:p>
            <a:pPr lvl="1"/>
            <a:r>
              <a:rPr lang="en-US" altLang="en-US" dirty="0" smtClean="0"/>
              <a:t>Systemic shock, death</a:t>
            </a:r>
          </a:p>
          <a:p>
            <a:r>
              <a:rPr lang="en-US" altLang="en-US" dirty="0" smtClean="0"/>
              <a:t>Chronic injury</a:t>
            </a:r>
          </a:p>
          <a:p>
            <a:pPr lvl="1"/>
            <a:r>
              <a:rPr lang="en-US" altLang="en-US" dirty="0" smtClean="0"/>
              <a:t>Respiratory damage, scarring</a:t>
            </a:r>
          </a:p>
          <a:p>
            <a:r>
              <a:rPr lang="en-US" altLang="en-US" dirty="0" smtClean="0"/>
              <a:t>Carcinogenesis</a:t>
            </a:r>
            <a:endParaRPr lang="en-US" altLang="en-US" dirty="0"/>
          </a:p>
        </p:txBody>
      </p:sp>
      <p:sp>
        <p:nvSpPr>
          <p:cNvPr id="4" name="Date Placeholder 3"/>
          <p:cNvSpPr>
            <a:spLocks noGrp="1"/>
          </p:cNvSpPr>
          <p:nvPr>
            <p:ph type="dt" sz="half" idx="2"/>
          </p:nvPr>
        </p:nvSpPr>
        <p:spPr/>
        <p:txBody>
          <a:bodyPr/>
          <a:lstStyle/>
          <a:p>
            <a:r>
              <a:rPr lang="en-US" altLang="en-US" smtClean="0"/>
              <a:t>Just In Time Training</a:t>
            </a:r>
            <a:endParaRPr lang="en-US" altLang="en-US"/>
          </a:p>
        </p:txBody>
      </p:sp>
      <p:sp>
        <p:nvSpPr>
          <p:cNvPr id="5"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spTree>
    <p:extLst>
      <p:ext uri="{BB962C8B-B14F-4D97-AF65-F5344CB8AC3E}">
        <p14:creationId xmlns:p14="http://schemas.microsoft.com/office/powerpoint/2010/main" val="5263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Human safety</a:t>
            </a:r>
          </a:p>
          <a:p>
            <a:pPr lvl="1"/>
            <a:r>
              <a:rPr lang="en-US" dirty="0" smtClean="0"/>
              <a:t>Animal welfare and health</a:t>
            </a:r>
          </a:p>
          <a:p>
            <a:r>
              <a:rPr lang="en-US" dirty="0" smtClean="0"/>
              <a:t>Response needs</a:t>
            </a:r>
          </a:p>
          <a:p>
            <a:pPr lvl="1"/>
            <a:r>
              <a:rPr lang="en-US" dirty="0" smtClean="0"/>
              <a:t>Personnel and resources required</a:t>
            </a:r>
          </a:p>
          <a:p>
            <a:pPr lvl="1"/>
            <a:r>
              <a:rPr lang="en-US" dirty="0" smtClean="0"/>
              <a:t>Personnel safety</a:t>
            </a:r>
          </a:p>
          <a:p>
            <a:r>
              <a:rPr lang="en-US" dirty="0" smtClean="0"/>
              <a:t>Specific toxic substance</a:t>
            </a:r>
          </a:p>
          <a:p>
            <a:r>
              <a:rPr lang="en-US" dirty="0" smtClean="0"/>
              <a:t>Number and variety of species</a:t>
            </a:r>
          </a:p>
          <a:p>
            <a:pPr lvl="1"/>
            <a:r>
              <a:rPr lang="en-US" dirty="0" smtClean="0"/>
              <a:t>Time constraints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spTree>
    <p:extLst>
      <p:ext uri="{BB962C8B-B14F-4D97-AF65-F5344CB8AC3E}">
        <p14:creationId xmlns:p14="http://schemas.microsoft.com/office/powerpoint/2010/main" val="2045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Issues</a:t>
            </a:r>
            <a:endParaRPr lang="en-US" dirty="0"/>
          </a:p>
        </p:txBody>
      </p:sp>
      <p:sp>
        <p:nvSpPr>
          <p:cNvPr id="3" name="Content Placeholder 2"/>
          <p:cNvSpPr>
            <a:spLocks noGrp="1"/>
          </p:cNvSpPr>
          <p:nvPr>
            <p:ph idx="1"/>
          </p:nvPr>
        </p:nvSpPr>
        <p:spPr>
          <a:xfrm>
            <a:off x="457200" y="1600200"/>
            <a:ext cx="8458200" cy="4648200"/>
          </a:xfrm>
        </p:spPr>
        <p:txBody>
          <a:bodyPr>
            <a:normAutofit fontScale="92500"/>
          </a:bodyPr>
          <a:lstStyle/>
          <a:p>
            <a:r>
              <a:rPr lang="en-US" dirty="0" smtClean="0"/>
              <a:t>Large volumes of wastewater</a:t>
            </a:r>
          </a:p>
          <a:p>
            <a:r>
              <a:rPr lang="en-US" dirty="0" smtClean="0"/>
              <a:t>Contaminated objects</a:t>
            </a:r>
          </a:p>
          <a:p>
            <a:pPr lvl="1"/>
            <a:r>
              <a:rPr lang="en-US" dirty="0" smtClean="0"/>
              <a:t>Leashes, collars, halters, hair</a:t>
            </a:r>
          </a:p>
          <a:p>
            <a:r>
              <a:rPr lang="en-US" dirty="0" smtClean="0"/>
              <a:t>Legal or jurisdictional issues/regulations</a:t>
            </a:r>
          </a:p>
          <a:p>
            <a:pPr lvl="1"/>
            <a:r>
              <a:rPr lang="en-US" dirty="0" smtClean="0"/>
              <a:t>Consult with officials before and after regarding appropriate disposal measures</a:t>
            </a:r>
          </a:p>
          <a:p>
            <a:r>
              <a:rPr lang="en-US" dirty="0" smtClean="0"/>
              <a:t>Weather conditions</a:t>
            </a:r>
          </a:p>
          <a:p>
            <a:pPr lvl="1"/>
            <a:r>
              <a:rPr lang="en-US" dirty="0" smtClean="0"/>
              <a:t>Fans, shade, shelter to avoid overheating</a:t>
            </a:r>
          </a:p>
          <a:p>
            <a:pPr lvl="1"/>
            <a:r>
              <a:rPr lang="en-US" dirty="0" smtClean="0"/>
              <a:t>Dryer, heater, shelter to avoid hypothermia</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1617693104"/>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13557</TotalTime>
  <Words>4517</Words>
  <Application>Microsoft Office PowerPoint</Application>
  <PresentationFormat>On-screen Show (4:3)</PresentationFormat>
  <Paragraphs>348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Just In Time 2014</vt:lpstr>
      <vt:lpstr>Animal Decontamination</vt:lpstr>
      <vt:lpstr>Risks</vt:lpstr>
      <vt:lpstr>Goals of Decontamination</vt:lpstr>
      <vt:lpstr>Contaminants of Concern</vt:lpstr>
      <vt:lpstr>Exposure </vt:lpstr>
      <vt:lpstr>Animals Affected</vt:lpstr>
      <vt:lpstr>Affects To Animals</vt:lpstr>
      <vt:lpstr>Considerations</vt:lpstr>
      <vt:lpstr>Environmental Issues</vt:lpstr>
      <vt:lpstr>Decontamination Setup </vt:lpstr>
      <vt:lpstr>Site Control Zones</vt:lpstr>
      <vt:lpstr>Site Setup</vt:lpstr>
      <vt:lpstr>Decontamination procedure</vt:lpstr>
      <vt:lpstr>Warm Zone: Station 1</vt:lpstr>
      <vt:lpstr>Station 1, continued</vt:lpstr>
      <vt:lpstr>Warm Zone: Station 2</vt:lpstr>
      <vt:lpstr>Station 2, continued</vt:lpstr>
      <vt:lpstr>Warm Zone: Station 3</vt:lpstr>
      <vt:lpstr>Cold Zone</vt:lpstr>
      <vt:lpstr>Responders</vt:lpstr>
      <vt:lpstr>Responder Safety</vt:lpstr>
      <vt:lpstr>Resources</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Decontamination</dc:title>
  <dc:subject>Just In Time Training Resources</dc:subject>
  <dc:creator>Glenda Dvorak, DVM, MPH, DACVPM</dc:creator>
  <dc:description>Developed June 2010
Reviewed by: JPMogan, DVM, L Cole, DVM,</dc:description>
  <cp:lastModifiedBy>DAngelo, Anne</cp:lastModifiedBy>
  <cp:revision>519</cp:revision>
  <cp:lastPrinted>2012-06-08T20:48:48Z</cp:lastPrinted>
  <dcterms:created xsi:type="dcterms:W3CDTF">2010-02-26T02:19:00Z</dcterms:created>
  <dcterms:modified xsi:type="dcterms:W3CDTF">2015-06-02T00:32:49Z</dcterms:modified>
  <cp:category>MSP Just-In-Time Training</cp:category>
</cp:coreProperties>
</file>