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8" r:id="rId1"/>
    <p:sldMasterId id="2147483722" r:id="rId2"/>
  </p:sldMasterIdLst>
  <p:notesMasterIdLst>
    <p:notesMasterId r:id="rId141"/>
  </p:notesMasterIdLst>
  <p:handoutMasterIdLst>
    <p:handoutMasterId r:id="rId142"/>
  </p:handoutMasterIdLst>
  <p:sldIdLst>
    <p:sldId id="256" r:id="rId3"/>
    <p:sldId id="538" r:id="rId4"/>
    <p:sldId id="539" r:id="rId5"/>
    <p:sldId id="540" r:id="rId6"/>
    <p:sldId id="541" r:id="rId7"/>
    <p:sldId id="542" r:id="rId8"/>
    <p:sldId id="543" r:id="rId9"/>
    <p:sldId id="544" r:id="rId10"/>
    <p:sldId id="545" r:id="rId11"/>
    <p:sldId id="546" r:id="rId12"/>
    <p:sldId id="547" r:id="rId13"/>
    <p:sldId id="548" r:id="rId14"/>
    <p:sldId id="549" r:id="rId15"/>
    <p:sldId id="550" r:id="rId16"/>
    <p:sldId id="551" r:id="rId17"/>
    <p:sldId id="552" r:id="rId18"/>
    <p:sldId id="553" r:id="rId19"/>
    <p:sldId id="554" r:id="rId20"/>
    <p:sldId id="555" r:id="rId21"/>
    <p:sldId id="556" r:id="rId22"/>
    <p:sldId id="557" r:id="rId23"/>
    <p:sldId id="558" r:id="rId24"/>
    <p:sldId id="559" r:id="rId25"/>
    <p:sldId id="560" r:id="rId26"/>
    <p:sldId id="561" r:id="rId27"/>
    <p:sldId id="562" r:id="rId28"/>
    <p:sldId id="563" r:id="rId29"/>
    <p:sldId id="564" r:id="rId30"/>
    <p:sldId id="565" r:id="rId31"/>
    <p:sldId id="566" r:id="rId32"/>
    <p:sldId id="567" r:id="rId33"/>
    <p:sldId id="568" r:id="rId34"/>
    <p:sldId id="569" r:id="rId35"/>
    <p:sldId id="570" r:id="rId36"/>
    <p:sldId id="571" r:id="rId37"/>
    <p:sldId id="572" r:id="rId38"/>
    <p:sldId id="573" r:id="rId39"/>
    <p:sldId id="574" r:id="rId40"/>
    <p:sldId id="575" r:id="rId41"/>
    <p:sldId id="576" r:id="rId42"/>
    <p:sldId id="577" r:id="rId43"/>
    <p:sldId id="578" r:id="rId44"/>
    <p:sldId id="579" r:id="rId45"/>
    <p:sldId id="580" r:id="rId46"/>
    <p:sldId id="581" r:id="rId47"/>
    <p:sldId id="582" r:id="rId48"/>
    <p:sldId id="583" r:id="rId49"/>
    <p:sldId id="584" r:id="rId50"/>
    <p:sldId id="585" r:id="rId51"/>
    <p:sldId id="586" r:id="rId52"/>
    <p:sldId id="587" r:id="rId53"/>
    <p:sldId id="588" r:id="rId54"/>
    <p:sldId id="589" r:id="rId55"/>
    <p:sldId id="590" r:id="rId56"/>
    <p:sldId id="591" r:id="rId57"/>
    <p:sldId id="592" r:id="rId58"/>
    <p:sldId id="593" r:id="rId59"/>
    <p:sldId id="594" r:id="rId60"/>
    <p:sldId id="595" r:id="rId61"/>
    <p:sldId id="596" r:id="rId62"/>
    <p:sldId id="597" r:id="rId63"/>
    <p:sldId id="598" r:id="rId64"/>
    <p:sldId id="599" r:id="rId65"/>
    <p:sldId id="600" r:id="rId66"/>
    <p:sldId id="601" r:id="rId67"/>
    <p:sldId id="602" r:id="rId68"/>
    <p:sldId id="603" r:id="rId69"/>
    <p:sldId id="604" r:id="rId70"/>
    <p:sldId id="605" r:id="rId71"/>
    <p:sldId id="606" r:id="rId72"/>
    <p:sldId id="607" r:id="rId73"/>
    <p:sldId id="608" r:id="rId74"/>
    <p:sldId id="609" r:id="rId75"/>
    <p:sldId id="610" r:id="rId76"/>
    <p:sldId id="611" r:id="rId77"/>
    <p:sldId id="612" r:id="rId78"/>
    <p:sldId id="613" r:id="rId79"/>
    <p:sldId id="614" r:id="rId80"/>
    <p:sldId id="615" r:id="rId81"/>
    <p:sldId id="616" r:id="rId82"/>
    <p:sldId id="617" r:id="rId83"/>
    <p:sldId id="618" r:id="rId84"/>
    <p:sldId id="619" r:id="rId85"/>
    <p:sldId id="620" r:id="rId86"/>
    <p:sldId id="621" r:id="rId87"/>
    <p:sldId id="622" r:id="rId88"/>
    <p:sldId id="623" r:id="rId89"/>
    <p:sldId id="624" r:id="rId90"/>
    <p:sldId id="625" r:id="rId91"/>
    <p:sldId id="626" r:id="rId92"/>
    <p:sldId id="627" r:id="rId93"/>
    <p:sldId id="628" r:id="rId94"/>
    <p:sldId id="629" r:id="rId95"/>
    <p:sldId id="630" r:id="rId96"/>
    <p:sldId id="631" r:id="rId97"/>
    <p:sldId id="632" r:id="rId98"/>
    <p:sldId id="633" r:id="rId99"/>
    <p:sldId id="634" r:id="rId100"/>
    <p:sldId id="635" r:id="rId101"/>
    <p:sldId id="636" r:id="rId102"/>
    <p:sldId id="637" r:id="rId103"/>
    <p:sldId id="638" r:id="rId104"/>
    <p:sldId id="639" r:id="rId105"/>
    <p:sldId id="640" r:id="rId106"/>
    <p:sldId id="641" r:id="rId107"/>
    <p:sldId id="642" r:id="rId108"/>
    <p:sldId id="643" r:id="rId109"/>
    <p:sldId id="644" r:id="rId110"/>
    <p:sldId id="645" r:id="rId111"/>
    <p:sldId id="646" r:id="rId112"/>
    <p:sldId id="647" r:id="rId113"/>
    <p:sldId id="648" r:id="rId114"/>
    <p:sldId id="649" r:id="rId115"/>
    <p:sldId id="650" r:id="rId116"/>
    <p:sldId id="651" r:id="rId117"/>
    <p:sldId id="652" r:id="rId118"/>
    <p:sldId id="653" r:id="rId119"/>
    <p:sldId id="654" r:id="rId120"/>
    <p:sldId id="655" r:id="rId121"/>
    <p:sldId id="656" r:id="rId122"/>
    <p:sldId id="657" r:id="rId123"/>
    <p:sldId id="658" r:id="rId124"/>
    <p:sldId id="659" r:id="rId125"/>
    <p:sldId id="660" r:id="rId126"/>
    <p:sldId id="661" r:id="rId127"/>
    <p:sldId id="662" r:id="rId128"/>
    <p:sldId id="663" r:id="rId129"/>
    <p:sldId id="664" r:id="rId130"/>
    <p:sldId id="665" r:id="rId131"/>
    <p:sldId id="666" r:id="rId132"/>
    <p:sldId id="667" r:id="rId133"/>
    <p:sldId id="668" r:id="rId134"/>
    <p:sldId id="669" r:id="rId135"/>
    <p:sldId id="671" r:id="rId136"/>
    <p:sldId id="672" r:id="rId137"/>
    <p:sldId id="673" r:id="rId138"/>
    <p:sldId id="675" r:id="rId139"/>
    <p:sldId id="670" r:id="rId14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09" autoAdjust="0"/>
  </p:normalViewPr>
  <p:slideViewPr>
    <p:cSldViewPr>
      <p:cViewPr>
        <p:scale>
          <a:sx n="107" d="100"/>
          <a:sy n="107" d="100"/>
        </p:scale>
        <p:origin x="-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7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notesMaster" Target="notesMasters/notesMaster1.xml"/><Relationship Id="rId14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59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defRPr sz="1300">
                <a:cs typeface="+mn-cs"/>
              </a:defRPr>
            </a:lvl1pPr>
          </a:lstStyle>
          <a:p>
            <a:pPr>
              <a:defRPr/>
            </a:pPr>
            <a:endParaRPr lang="en-US"/>
          </a:p>
        </p:txBody>
      </p:sp>
      <p:sp>
        <p:nvSpPr>
          <p:cNvPr id="59597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a:cs typeface="+mn-cs"/>
              </a:defRPr>
            </a:lvl1pPr>
          </a:lstStyle>
          <a:p>
            <a:pPr>
              <a:defRPr/>
            </a:pPr>
            <a:endParaRPr lang="en-US"/>
          </a:p>
        </p:txBody>
      </p:sp>
      <p:sp>
        <p:nvSpPr>
          <p:cNvPr id="59597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defRPr sz="1300">
                <a:cs typeface="+mn-cs"/>
              </a:defRPr>
            </a:lvl1pPr>
          </a:lstStyle>
          <a:p>
            <a:pPr>
              <a:defRPr/>
            </a:pPr>
            <a:endParaRPr lang="en-US"/>
          </a:p>
        </p:txBody>
      </p:sp>
      <p:sp>
        <p:nvSpPr>
          <p:cNvPr id="59597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a:cs typeface="+mn-cs"/>
              </a:defRPr>
            </a:lvl1pPr>
          </a:lstStyle>
          <a:p>
            <a:pPr>
              <a:defRPr/>
            </a:pPr>
            <a:fld id="{4EEA1DF8-509A-4CEB-8556-2227823A168C}" type="slidenum">
              <a:rPr lang="en-US"/>
              <a:pPr>
                <a:defRPr/>
              </a:pPr>
              <a:t>‹#›</a:t>
            </a:fld>
            <a:endParaRPr lang="en-US"/>
          </a:p>
        </p:txBody>
      </p:sp>
    </p:spTree>
    <p:extLst>
      <p:ext uri="{BB962C8B-B14F-4D97-AF65-F5344CB8AC3E}">
        <p14:creationId xmlns:p14="http://schemas.microsoft.com/office/powerpoint/2010/main" val="2708652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defRPr sz="1300">
                <a:cs typeface="+mn-cs"/>
              </a:defRPr>
            </a:lvl1pPr>
          </a:lstStyle>
          <a:p>
            <a:pPr>
              <a:defRPr/>
            </a:pPr>
            <a:endParaRPr lang="en-US"/>
          </a:p>
        </p:txBody>
      </p:sp>
      <p:sp>
        <p:nvSpPr>
          <p:cNvPr id="6147"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a:cs typeface="+mn-cs"/>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defRPr sz="1300">
                <a:cs typeface="+mn-cs"/>
              </a:defRPr>
            </a:lvl1pPr>
          </a:lstStyle>
          <a:p>
            <a:pPr>
              <a:defRPr/>
            </a:pPr>
            <a:endParaRPr lang="en-US"/>
          </a:p>
        </p:txBody>
      </p:sp>
      <p:sp>
        <p:nvSpPr>
          <p:cNvPr id="6151"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a:cs typeface="+mn-cs"/>
              </a:defRPr>
            </a:lvl1pPr>
          </a:lstStyle>
          <a:p>
            <a:pPr>
              <a:defRPr/>
            </a:pPr>
            <a:fld id="{E0C90CEA-75FD-4EDC-81CA-E77949382E6C}" type="slidenum">
              <a:rPr lang="en-US"/>
              <a:pPr>
                <a:defRPr/>
              </a:pPr>
              <a:t>‹#›</a:t>
            </a:fld>
            <a:endParaRPr lang="en-US"/>
          </a:p>
        </p:txBody>
      </p:sp>
    </p:spTree>
    <p:extLst>
      <p:ext uri="{BB962C8B-B14F-4D97-AF65-F5344CB8AC3E}">
        <p14:creationId xmlns:p14="http://schemas.microsoft.com/office/powerpoint/2010/main" val="35469176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D4048FE3-C144-4406-B36D-382FF7B8C7C9}" type="slidenum">
              <a:rPr lang="en-US" smtClean="0">
                <a:cs typeface="Arial" charset="0"/>
              </a:rPr>
              <a:pPr/>
              <a:t>26</a:t>
            </a:fld>
            <a:endParaRPr lang="en-US" dirty="0">
              <a:cs typeface="Arial" charset="0"/>
            </a:endParaRPr>
          </a:p>
        </p:txBody>
      </p:sp>
      <p:sp>
        <p:nvSpPr>
          <p:cNvPr id="48130" name="Rectangle 2"/>
          <p:cNvSpPr>
            <a:spLocks noChangeArrowheads="1"/>
          </p:cNvSpPr>
          <p:nvPr/>
        </p:nvSpPr>
        <p:spPr bwMode="auto">
          <a:xfrm>
            <a:off x="4144963" y="-1588"/>
            <a:ext cx="3171825" cy="481013"/>
          </a:xfrm>
          <a:prstGeom prst="rect">
            <a:avLst/>
          </a:prstGeom>
          <a:noFill/>
          <a:ln w="9525">
            <a:noFill/>
            <a:miter lim="800000"/>
            <a:headEnd/>
            <a:tailEnd/>
          </a:ln>
        </p:spPr>
        <p:txBody>
          <a:bodyPr wrap="none" anchor="ctr"/>
          <a:lstStyle/>
          <a:p>
            <a:endParaRPr lang="en-US" dirty="0"/>
          </a:p>
        </p:txBody>
      </p:sp>
      <p:sp>
        <p:nvSpPr>
          <p:cNvPr id="48131" name="Rectangle 3"/>
          <p:cNvSpPr>
            <a:spLocks noChangeArrowheads="1"/>
          </p:cNvSpPr>
          <p:nvPr/>
        </p:nvSpPr>
        <p:spPr bwMode="auto">
          <a:xfrm>
            <a:off x="-1588" y="-1588"/>
            <a:ext cx="3171826" cy="481013"/>
          </a:xfrm>
          <a:prstGeom prst="rect">
            <a:avLst/>
          </a:prstGeom>
          <a:noFill/>
          <a:ln w="9525">
            <a:noFill/>
            <a:miter lim="800000"/>
            <a:headEnd/>
            <a:tailEnd/>
          </a:ln>
        </p:spPr>
        <p:txBody>
          <a:bodyPr wrap="none" anchor="ctr"/>
          <a:lstStyle/>
          <a:p>
            <a:endParaRPr lang="en-US" dirty="0"/>
          </a:p>
        </p:txBody>
      </p:sp>
      <p:sp>
        <p:nvSpPr>
          <p:cNvPr id="48132" name="Rectangle 4"/>
          <p:cNvSpPr>
            <a:spLocks noGrp="1" noRot="1" noChangeAspect="1" noChangeArrowheads="1" noTextEdit="1"/>
          </p:cNvSpPr>
          <p:nvPr>
            <p:ph type="sldImg"/>
          </p:nvPr>
        </p:nvSpPr>
        <p:spPr>
          <a:xfrm>
            <a:off x="1274763" y="736600"/>
            <a:ext cx="4765675" cy="3575050"/>
          </a:xfrm>
          <a:ln w="12700" cap="flat">
            <a:solidFill>
              <a:schemeClr val="tx1"/>
            </a:solidFill>
          </a:ln>
        </p:spPr>
      </p:sp>
      <p:sp>
        <p:nvSpPr>
          <p:cNvPr id="48133" name="Rectangle 5"/>
          <p:cNvSpPr>
            <a:spLocks noGrp="1" noChangeArrowheads="1"/>
          </p:cNvSpPr>
          <p:nvPr>
            <p:ph type="body" idx="1"/>
          </p:nvPr>
        </p:nvSpPr>
        <p:spPr>
          <a:xfrm>
            <a:off x="487363" y="4629150"/>
            <a:ext cx="6340475" cy="4270375"/>
          </a:xfrm>
          <a:noFill/>
          <a:ln/>
        </p:spPr>
        <p:txBody>
          <a:bodyPr lIns="79850" tIns="39926" rIns="79850" bIns="39926"/>
          <a:lstStyle/>
          <a:p>
            <a:r>
              <a:rPr lang="en-US" b="1" dirty="0"/>
              <a:t>FOCUS - NBC DELTA</a:t>
            </a:r>
          </a:p>
          <a:p>
            <a:endParaRPr lang="en-US" dirty="0"/>
          </a:p>
          <a:p>
            <a:r>
              <a:rPr lang="en-US" dirty="0"/>
              <a:t>The focus of the Domestic Preparedness Training Program is on the response to an incident involving NBC agents.  These agents are significant as they were designed and optimized specifically to kill or injure, and as a result will affect the response procedures normally employed at hazardous material incidents.  We will discuss the impact of NBC and potential changes to response procedures.  This is the NBC Delta (or difference) in emergency response.</a:t>
            </a:r>
          </a:p>
          <a:p>
            <a:endParaRPr lang="en-US" dirty="0"/>
          </a:p>
          <a:p>
            <a:r>
              <a:rPr lang="en-US" dirty="0"/>
              <a:t>Additionally, because many of these agents were invented for military use, the terminology associated with them is military in nature, and thus different from that normally encountered with respect to hazardous materials.  Your mission, to train responders to bring order from confusion and defeat the terrorist by minimizing the effects of these weapons, will rely heavily on an understanding of these differences.</a:t>
            </a:r>
          </a:p>
          <a:p>
            <a:endParaRPr lang="en-US" dirty="0"/>
          </a:p>
        </p:txBody>
      </p:sp>
    </p:spTree>
    <p:extLst>
      <p:ext uri="{BB962C8B-B14F-4D97-AF65-F5344CB8AC3E}">
        <p14:creationId xmlns:p14="http://schemas.microsoft.com/office/powerpoint/2010/main" val="2786536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E6975BF2-8A4B-4C73-A3D7-0CD113AC9848}" type="slidenum">
              <a:rPr lang="en-US" smtClean="0">
                <a:cs typeface="Arial" charset="0"/>
              </a:rPr>
              <a:pPr/>
              <a:t>45</a:t>
            </a:fld>
            <a:endParaRPr lang="en-US" dirty="0">
              <a:cs typeface="Arial" charset="0"/>
            </a:endParaRPr>
          </a:p>
        </p:txBody>
      </p:sp>
      <p:sp>
        <p:nvSpPr>
          <p:cNvPr id="78850" name="Rectangle 2"/>
          <p:cNvSpPr>
            <a:spLocks noGrp="1" noRot="1" noChangeAspect="1" noChangeArrowheads="1" noTextEdit="1"/>
          </p:cNvSpPr>
          <p:nvPr>
            <p:ph type="sldImg"/>
          </p:nvPr>
        </p:nvSpPr>
        <p:spPr>
          <a:xfrm>
            <a:off x="1266825" y="727075"/>
            <a:ext cx="4781550" cy="3586163"/>
          </a:xfrm>
          <a:ln/>
        </p:spPr>
      </p:sp>
      <p:sp>
        <p:nvSpPr>
          <p:cNvPr id="78851" name="Rectangle 3"/>
          <p:cNvSpPr>
            <a:spLocks noGrp="1" noChangeArrowheads="1"/>
          </p:cNvSpPr>
          <p:nvPr>
            <p:ph type="body" idx="1"/>
          </p:nvPr>
        </p:nvSpPr>
        <p:spPr>
          <a:xfrm>
            <a:off x="1195388" y="4557713"/>
            <a:ext cx="4919662" cy="4319587"/>
          </a:xfrm>
          <a:noFill/>
          <a:ln/>
        </p:spPr>
        <p:txBody>
          <a:bodyPr/>
          <a:lstStyle/>
          <a:p>
            <a:r>
              <a:rPr lang="en-US" sz="1000" dirty="0"/>
              <a:t>Phosgene is used extensively in the chemical industry as a precursor for chlorinated hydrocarbons like those found in plastics, herbicides and dyes. The facility in the photo is the Union Carbide plant in Bhopal, India. This plant was producing these types of compounds when, in 1984, a single release of methylisocyanate and phosgene killed thousands. Its sister facility in Chemical, West Virginia produces these same compounds.</a:t>
            </a:r>
          </a:p>
          <a:p>
            <a:endParaRPr lang="en-US" sz="1000" dirty="0"/>
          </a:p>
          <a:p>
            <a:r>
              <a:rPr lang="en-US" sz="1000" dirty="0"/>
              <a:t>When chlorinated hydrocarbon compounds like paint strippers and degreasers are burned, phosgene is one of the products of combustion. Because many tons of phosgene and related chemicals are used, stored and transported in this country daily, soldiers are probably at greater risk for exposure from peacetime release or fires, than from exposure by enemy action in war. </a:t>
            </a:r>
          </a:p>
        </p:txBody>
      </p:sp>
    </p:spTree>
    <p:extLst>
      <p:ext uri="{BB962C8B-B14F-4D97-AF65-F5344CB8AC3E}">
        <p14:creationId xmlns:p14="http://schemas.microsoft.com/office/powerpoint/2010/main" val="173417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6B39C7B3-5D26-4ADA-B0EC-16C3A072D5E2}" type="slidenum">
              <a:rPr lang="en-US" smtClean="0">
                <a:cs typeface="Arial" charset="0"/>
              </a:rPr>
              <a:pPr/>
              <a:t>46</a:t>
            </a:fld>
            <a:endParaRPr lang="en-US" dirty="0">
              <a:cs typeface="Arial" charset="0"/>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xfrm>
            <a:off x="161925" y="4560888"/>
            <a:ext cx="6991350" cy="1439862"/>
          </a:xfrm>
          <a:noFill/>
          <a:ln/>
        </p:spPr>
        <p:txBody>
          <a:bodyPr/>
          <a:lstStyle/>
          <a:p>
            <a:r>
              <a:rPr lang="en-US" dirty="0"/>
              <a:t>	The next category of chemical warfare agent is “Blood” agent represented entirely by </a:t>
            </a:r>
            <a:r>
              <a:rPr lang="en-US" b="1" dirty="0"/>
              <a:t>Cyanide</a:t>
            </a:r>
            <a:r>
              <a:rPr lang="en-US" dirty="0"/>
              <a:t>.  The two warfare representatives are Hydrogen Cyanide (AC) and Cyanogen Chloride (CK).</a:t>
            </a:r>
          </a:p>
          <a:p>
            <a:r>
              <a:rPr lang="en-US" dirty="0"/>
              <a:t>	The military term “blood agent” is actually a misnomer in that blood only transports cyanide to the mitochondria in the cell, where it interferes with the cytochrome oxidase system. The cyanides are thus better thought of as “cell” agents.</a:t>
            </a:r>
          </a:p>
          <a:p>
            <a:endParaRPr lang="en-US" dirty="0"/>
          </a:p>
        </p:txBody>
      </p:sp>
    </p:spTree>
    <p:extLst>
      <p:ext uri="{BB962C8B-B14F-4D97-AF65-F5344CB8AC3E}">
        <p14:creationId xmlns:p14="http://schemas.microsoft.com/office/powerpoint/2010/main" val="1354441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65B04624-FE5B-40D2-B89F-0072151379B6}" type="slidenum">
              <a:rPr lang="en-US" smtClean="0">
                <a:cs typeface="Arial" charset="0"/>
              </a:rPr>
              <a:pPr/>
              <a:t>48</a:t>
            </a:fld>
            <a:endParaRPr lang="en-US" dirty="0">
              <a:cs typeface="Arial" charset="0"/>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xfrm>
            <a:off x="161925" y="4560888"/>
            <a:ext cx="6908800" cy="2960687"/>
          </a:xfrm>
          <a:noFill/>
          <a:ln/>
        </p:spPr>
        <p:txBody>
          <a:bodyPr/>
          <a:lstStyle/>
          <a:p>
            <a:r>
              <a:rPr lang="en-US" dirty="0"/>
              <a:t>	Both forms, Hydrogen Cyanide and Cyanogen Chloride, are gases at standard temperature and pressure.  Hydrogen Cyanide is slightly lighter than air.</a:t>
            </a:r>
          </a:p>
          <a:p>
            <a:r>
              <a:rPr lang="en-US" dirty="0"/>
              <a:t>	Cyanide works rapidly to block cellular utilization of oxygen to form energy, ATP, in the mitochondria.  Cyanide asphyxiates the victim at the cellular level but does not deplete the blood of oxygen.  Therefore, the cyanide poisoned person can appear pink because the venous blood is oxygenated.</a:t>
            </a:r>
          </a:p>
          <a:p>
            <a:r>
              <a:rPr lang="en-US" dirty="0"/>
              <a:t>	Therapy requires the formation of methemoglobin. Methemoglobin pulls the cyanide out of the mitochondria, thereby allowing the cytochrome oxidases to resume ATP production. Sodium thiosulfate is given next to augment the systemic clearance of cyanide. Oxygen support helps.  Both antidotes are included in the Cyanide Antidote kit for cyanide toxicity.  Even severely symptomatic patients can be expected to recover fully if treated before circulatory collapse. </a:t>
            </a:r>
          </a:p>
          <a:p>
            <a:r>
              <a:rPr lang="en-US" dirty="0"/>
              <a:t>	</a:t>
            </a:r>
          </a:p>
          <a:p>
            <a:r>
              <a:rPr lang="en-US" dirty="0"/>
              <a:t>	</a:t>
            </a:r>
          </a:p>
          <a:p>
            <a:r>
              <a:rPr lang="en-US" dirty="0"/>
              <a:t>		</a:t>
            </a:r>
          </a:p>
          <a:p>
            <a:r>
              <a:rPr lang="en-US" dirty="0"/>
              <a:t>	</a:t>
            </a:r>
          </a:p>
        </p:txBody>
      </p:sp>
    </p:spTree>
    <p:extLst>
      <p:ext uri="{BB962C8B-B14F-4D97-AF65-F5344CB8AC3E}">
        <p14:creationId xmlns:p14="http://schemas.microsoft.com/office/powerpoint/2010/main" val="3437213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7"/>
          <p:cNvSpPr>
            <a:spLocks noGrp="1" noChangeArrowheads="1"/>
          </p:cNvSpPr>
          <p:nvPr>
            <p:ph type="sldNum" sz="quarter" idx="5"/>
          </p:nvPr>
        </p:nvSpPr>
        <p:spPr>
          <a:noFill/>
        </p:spPr>
        <p:txBody>
          <a:bodyPr/>
          <a:lstStyle/>
          <a:p>
            <a:fld id="{80279626-EC36-4879-9369-D7BB430B1C49}" type="slidenum">
              <a:rPr lang="en-US" smtClean="0">
                <a:cs typeface="Arial" charset="0"/>
              </a:rPr>
              <a:pPr/>
              <a:t>49</a:t>
            </a:fld>
            <a:endParaRPr lang="en-US" dirty="0">
              <a:cs typeface="Arial" charset="0"/>
            </a:endParaRPr>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xfrm>
            <a:off x="161925" y="4560888"/>
            <a:ext cx="6991350" cy="3360737"/>
          </a:xfrm>
          <a:noFill/>
          <a:ln/>
        </p:spPr>
        <p:txBody>
          <a:bodyPr/>
          <a:lstStyle/>
          <a:p>
            <a:r>
              <a:rPr lang="en-US" dirty="0"/>
              <a:t>	These are the major agents classified as </a:t>
            </a:r>
            <a:r>
              <a:rPr lang="en-US" b="1" dirty="0"/>
              <a:t>Vesicants </a:t>
            </a:r>
            <a:r>
              <a:rPr lang="en-US" dirty="0"/>
              <a:t>because they burn and blister the skin. </a:t>
            </a:r>
          </a:p>
          <a:p>
            <a:r>
              <a:rPr lang="en-US" dirty="0"/>
              <a:t>	 Sulfur Mustard (H, HD) is the major vesicant because of its ease of manufacture, effectiveness, and the existing stockpiles.  Twice as toxic as cyanide, but with injuries evolving over hours and days, mustard’s time to death can be several weeks.  Time for recovery can be weeks or months. </a:t>
            </a:r>
          </a:p>
          <a:p>
            <a:r>
              <a:rPr lang="en-US" dirty="0"/>
              <a:t>	Nitrogen Mustard (HN) was our first chemotherapeutic agent from the 1930</a:t>
            </a:r>
            <a:r>
              <a:rPr lang="en-US" sz="1000" dirty="0"/>
              <a:t>s </a:t>
            </a:r>
            <a:r>
              <a:rPr lang="en-US" dirty="0"/>
              <a:t>and is still used today occasionally for the skin lymphoma, mycosis fungoides.</a:t>
            </a:r>
          </a:p>
          <a:p>
            <a:r>
              <a:rPr lang="en-US" dirty="0"/>
              <a:t>	Lewisite (L) was invented during WWI by a U.S. Captain (Lewis), probably looking for a better treatment for syphilis. It contains arsenic, a known carcinogen.</a:t>
            </a:r>
          </a:p>
          <a:p>
            <a:r>
              <a:rPr lang="en-US" dirty="0"/>
              <a:t>	Mustard/Lewisite (HL) mixtures are made to lower the freezing point of sulfur mustard to around 10</a:t>
            </a:r>
            <a:r>
              <a:rPr lang="en-US" baseline="30000" dirty="0"/>
              <a:t>0</a:t>
            </a:r>
            <a:r>
              <a:rPr lang="en-US" dirty="0"/>
              <a:t> F.</a:t>
            </a:r>
          </a:p>
          <a:p>
            <a:r>
              <a:rPr lang="en-US" dirty="0"/>
              <a:t>	Phosgene oxime (CX) is a very corrosive substance stockpiled by the former USSR.</a:t>
            </a:r>
          </a:p>
          <a:p>
            <a:endParaRPr lang="en-US" dirty="0"/>
          </a:p>
        </p:txBody>
      </p:sp>
    </p:spTree>
    <p:extLst>
      <p:ext uri="{BB962C8B-B14F-4D97-AF65-F5344CB8AC3E}">
        <p14:creationId xmlns:p14="http://schemas.microsoft.com/office/powerpoint/2010/main" val="1629278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a:spLocks noGrp="1" noChangeArrowheads="1"/>
          </p:cNvSpPr>
          <p:nvPr>
            <p:ph type="sldNum" sz="quarter" idx="5"/>
          </p:nvPr>
        </p:nvSpPr>
        <p:spPr>
          <a:noFill/>
        </p:spPr>
        <p:txBody>
          <a:bodyPr/>
          <a:lstStyle/>
          <a:p>
            <a:fld id="{92BB9A1A-A42C-488E-A6E2-6B67E403F3C1}" type="slidenum">
              <a:rPr lang="en-US" smtClean="0">
                <a:cs typeface="Arial" charset="0"/>
              </a:rPr>
              <a:pPr/>
              <a:t>50</a:t>
            </a:fld>
            <a:endParaRPr lang="en-US" dirty="0">
              <a:cs typeface="Arial" charset="0"/>
            </a:endParaRPr>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xfrm>
            <a:off x="161925" y="4560888"/>
            <a:ext cx="6991350" cy="2560637"/>
          </a:xfrm>
          <a:noFill/>
          <a:ln/>
        </p:spPr>
        <p:txBody>
          <a:bodyPr/>
          <a:lstStyle/>
          <a:p>
            <a:r>
              <a:rPr lang="en-US" dirty="0"/>
              <a:t>	Sulfur Mustard is an oily liquid heavier than water, and its vapor is heavier than air.  Because it is an oily substance  which easily stays in the atmosphere longer than 24 hours, it is classified as a persistent agent and is primarily a liquid hazard. However, at warm temperatures or with aerosolization, it does become a vapor hazard.</a:t>
            </a:r>
          </a:p>
          <a:p>
            <a:r>
              <a:rPr lang="en-US" dirty="0"/>
              <a:t>	HD is an alkylating agent that rearranges carbon-carbon bonds in sensitive targets, such as the DNA of rapidly dividing cells, cell membranes, and other cellular proteins.  It causes severe burns of the eyes, skin and pulmonary system.  It also cause immune suppression at larger doses with the circulating lymphocytes being depressed within 24 hours or less.</a:t>
            </a:r>
          </a:p>
          <a:p>
            <a:r>
              <a:rPr lang="en-US" dirty="0"/>
              <a:t>	Therapy is entirely supportive with a severe casualty requiring all the capabilities of a modern intensive care burn unit.  Death is usually due to secondary pneumonia.</a:t>
            </a:r>
          </a:p>
          <a:p>
            <a:endParaRPr lang="en-US" dirty="0"/>
          </a:p>
        </p:txBody>
      </p:sp>
    </p:spTree>
    <p:extLst>
      <p:ext uri="{BB962C8B-B14F-4D97-AF65-F5344CB8AC3E}">
        <p14:creationId xmlns:p14="http://schemas.microsoft.com/office/powerpoint/2010/main" val="787632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7"/>
          <p:cNvSpPr>
            <a:spLocks noGrp="1" noChangeArrowheads="1"/>
          </p:cNvSpPr>
          <p:nvPr>
            <p:ph type="sldNum" sz="quarter" idx="5"/>
          </p:nvPr>
        </p:nvSpPr>
        <p:spPr>
          <a:noFill/>
        </p:spPr>
        <p:txBody>
          <a:bodyPr/>
          <a:lstStyle/>
          <a:p>
            <a:fld id="{C1CA9901-9D75-44CA-B7D8-C962EC4682BA}" type="slidenum">
              <a:rPr lang="en-US" smtClean="0">
                <a:cs typeface="Arial" charset="0"/>
              </a:rPr>
              <a:pPr/>
              <a:t>51</a:t>
            </a:fld>
            <a:endParaRPr lang="en-US" dirty="0">
              <a:cs typeface="Arial" charset="0"/>
            </a:endParaRPr>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xfrm>
            <a:off x="244475" y="4560888"/>
            <a:ext cx="6908800" cy="1279525"/>
          </a:xfrm>
          <a:noFill/>
          <a:ln/>
        </p:spPr>
        <p:txBody>
          <a:bodyPr/>
          <a:lstStyle/>
          <a:p>
            <a:r>
              <a:rPr lang="en-US" dirty="0"/>
              <a:t>	This is a famous photo from WWI showing soldiers with the Mustard eye injury.   Their convalescence ranged from two weeks to six months.  Most did not die.  One percent had permanent damage, and 0.1% would qualify as legally blind today.</a:t>
            </a:r>
          </a:p>
          <a:p>
            <a:endParaRPr lang="en-US" dirty="0"/>
          </a:p>
        </p:txBody>
      </p:sp>
    </p:spTree>
    <p:extLst>
      <p:ext uri="{BB962C8B-B14F-4D97-AF65-F5344CB8AC3E}">
        <p14:creationId xmlns:p14="http://schemas.microsoft.com/office/powerpoint/2010/main" val="2542897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7"/>
          <p:cNvSpPr>
            <a:spLocks noGrp="1" noChangeArrowheads="1"/>
          </p:cNvSpPr>
          <p:nvPr>
            <p:ph type="sldNum" sz="quarter" idx="5"/>
          </p:nvPr>
        </p:nvSpPr>
        <p:spPr>
          <a:noFill/>
        </p:spPr>
        <p:txBody>
          <a:bodyPr/>
          <a:lstStyle/>
          <a:p>
            <a:fld id="{EE127A49-8129-4324-B958-251F22B47F9C}" type="slidenum">
              <a:rPr lang="en-US" smtClean="0">
                <a:cs typeface="Arial" charset="0"/>
              </a:rPr>
              <a:pPr/>
              <a:t>52</a:t>
            </a:fld>
            <a:endParaRPr lang="en-US" dirty="0">
              <a:cs typeface="Arial" charset="0"/>
            </a:endParaRPr>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xfrm>
            <a:off x="161925" y="4560888"/>
            <a:ext cx="6991350" cy="1519237"/>
          </a:xfrm>
          <a:noFill/>
          <a:ln/>
        </p:spPr>
        <p:txBody>
          <a:bodyPr/>
          <a:lstStyle/>
          <a:p>
            <a:r>
              <a:rPr lang="en-US" dirty="0"/>
              <a:t>	This is a photo of a moderately severe conjunctivitis.  Note the ointment on the eyelids to prevent them from sticking together.  This allows the pus to drain and prevents the formation of an eye abscess. Judicious use of topical antibiotics with steroids is probably indicated and has been shown to work in research.  However, care must be given when using steroids and, when possible, is best prescribed by an Ophthalmologist.  This WWI casualty required an average of two months to heal.</a:t>
            </a:r>
          </a:p>
          <a:p>
            <a:endParaRPr lang="en-US" dirty="0"/>
          </a:p>
        </p:txBody>
      </p:sp>
    </p:spTree>
    <p:extLst>
      <p:ext uri="{BB962C8B-B14F-4D97-AF65-F5344CB8AC3E}">
        <p14:creationId xmlns:p14="http://schemas.microsoft.com/office/powerpoint/2010/main" val="896034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7"/>
          <p:cNvSpPr>
            <a:spLocks noGrp="1" noChangeArrowheads="1"/>
          </p:cNvSpPr>
          <p:nvPr>
            <p:ph type="sldNum" sz="quarter" idx="5"/>
          </p:nvPr>
        </p:nvSpPr>
        <p:spPr>
          <a:noFill/>
        </p:spPr>
        <p:txBody>
          <a:bodyPr/>
          <a:lstStyle/>
          <a:p>
            <a:fld id="{46C769BD-FA5B-4581-8376-C7EAD65727B1}" type="slidenum">
              <a:rPr lang="en-US" smtClean="0">
                <a:cs typeface="Arial" charset="0"/>
              </a:rPr>
              <a:pPr/>
              <a:t>53</a:t>
            </a:fld>
            <a:endParaRPr lang="en-US" dirty="0">
              <a:cs typeface="Arial" charset="0"/>
            </a:endParaRPr>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xfrm>
            <a:off x="161925" y="4560888"/>
            <a:ext cx="6908800" cy="879475"/>
          </a:xfrm>
          <a:noFill/>
          <a:ln/>
        </p:spPr>
        <p:txBody>
          <a:bodyPr/>
          <a:lstStyle/>
          <a:p>
            <a:r>
              <a:rPr lang="en-US" dirty="0"/>
              <a:t>	This unfortunate Iranian casualty had 90-95% body burns, pulmonary injury, bone marrow suppression, and sepsis. He died.</a:t>
            </a:r>
          </a:p>
          <a:p>
            <a:endParaRPr lang="en-US" dirty="0"/>
          </a:p>
        </p:txBody>
      </p:sp>
    </p:spTree>
    <p:extLst>
      <p:ext uri="{BB962C8B-B14F-4D97-AF65-F5344CB8AC3E}">
        <p14:creationId xmlns:p14="http://schemas.microsoft.com/office/powerpoint/2010/main" val="2437822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7"/>
          <p:cNvSpPr>
            <a:spLocks noGrp="1" noChangeArrowheads="1"/>
          </p:cNvSpPr>
          <p:nvPr>
            <p:ph type="sldNum" sz="quarter" idx="5"/>
          </p:nvPr>
        </p:nvSpPr>
        <p:spPr>
          <a:noFill/>
        </p:spPr>
        <p:txBody>
          <a:bodyPr/>
          <a:lstStyle/>
          <a:p>
            <a:fld id="{56159AA4-D15A-472D-92E2-C0658939DDE1}" type="slidenum">
              <a:rPr lang="en-US" smtClean="0">
                <a:cs typeface="Arial" charset="0"/>
              </a:rPr>
              <a:pPr/>
              <a:t>54</a:t>
            </a:fld>
            <a:endParaRPr lang="en-US" dirty="0">
              <a:cs typeface="Arial" charset="0"/>
            </a:endParaRPr>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xfrm>
            <a:off x="244475" y="4560888"/>
            <a:ext cx="6826250" cy="2719387"/>
          </a:xfrm>
          <a:noFill/>
          <a:ln/>
        </p:spPr>
        <p:txBody>
          <a:bodyPr/>
          <a:lstStyle/>
          <a:p>
            <a:r>
              <a:rPr lang="en-US" dirty="0"/>
              <a:t>	These are the five major Nerve Agents: Tabun, Sarin, Soman, GF, and VX.  They are listed in order of their invention.  The G stands for Germany.  VX was invented in Great Britain and developed by Great Britain and the United States.  The Russians have Russian V agent, which is very similar to VX.  Sarin is the most volatile and is similar to water in its consistency.  VX is oily and very persistent, easily hanging around for up to a month in the atmosphere.  VX is also the most toxic on a mg basis, but responds well to therapy because it essentially doesn’t permanently bind to the enzyme, acetylcholinesterase.  Soman is the most difficult nerve agent to treat medically because it binds irreversibly to acetylcholinesterase in two minutes.</a:t>
            </a:r>
          </a:p>
          <a:p>
            <a:r>
              <a:rPr lang="en-US" dirty="0"/>
              <a:t>	The liquid drop on the penny represents about three lethal doses of VX.</a:t>
            </a:r>
          </a:p>
          <a:p>
            <a:r>
              <a:rPr lang="en-US" dirty="0"/>
              <a:t>	The other photo on this slide is a computer generated model of acetylcholinesterase.</a:t>
            </a:r>
          </a:p>
          <a:p>
            <a:endParaRPr lang="en-US" dirty="0"/>
          </a:p>
        </p:txBody>
      </p:sp>
    </p:spTree>
    <p:extLst>
      <p:ext uri="{BB962C8B-B14F-4D97-AF65-F5344CB8AC3E}">
        <p14:creationId xmlns:p14="http://schemas.microsoft.com/office/powerpoint/2010/main" val="253621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7"/>
          <p:cNvSpPr>
            <a:spLocks noGrp="1" noChangeArrowheads="1"/>
          </p:cNvSpPr>
          <p:nvPr>
            <p:ph type="sldNum" sz="quarter" idx="5"/>
          </p:nvPr>
        </p:nvSpPr>
        <p:spPr>
          <a:noFill/>
        </p:spPr>
        <p:txBody>
          <a:bodyPr/>
          <a:lstStyle/>
          <a:p>
            <a:fld id="{7339759F-210C-46EF-BDA8-6FB6595CF514}" type="slidenum">
              <a:rPr lang="en-US" smtClean="0">
                <a:cs typeface="Arial" charset="0"/>
              </a:rPr>
              <a:pPr/>
              <a:t>55</a:t>
            </a:fld>
            <a:endParaRPr lang="en-US" dirty="0">
              <a:cs typeface="Arial" charset="0"/>
            </a:endParaRPr>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xfrm>
            <a:off x="161925" y="4560888"/>
            <a:ext cx="6991350" cy="4079875"/>
          </a:xfrm>
          <a:noFill/>
          <a:ln/>
        </p:spPr>
        <p:txBody>
          <a:bodyPr/>
          <a:lstStyle/>
          <a:p>
            <a:r>
              <a:rPr lang="en-US" dirty="0"/>
              <a:t>	All nerve agents are liquid at standard temperature and pressure. </a:t>
            </a:r>
          </a:p>
          <a:p>
            <a:endParaRPr lang="en-US" dirty="0"/>
          </a:p>
          <a:p>
            <a:r>
              <a:rPr lang="en-US" dirty="0"/>
              <a:t>	Nerve agents work by blocking the enzyme acetylcholinesterase.</a:t>
            </a:r>
          </a:p>
          <a:p>
            <a:endParaRPr lang="en-US" dirty="0"/>
          </a:p>
          <a:p>
            <a:r>
              <a:rPr lang="en-US" dirty="0"/>
              <a:t>	This results in a massive cholinergic crisis.  Pupils become pinpoint, glands greatly over secrete, muscles, (both smooth and striated) contract and spasm causing fasciculation's, spasm and eventually flaccid paralysis.  In the gastrointestinal tract vomiting and diarrhea are usual.  Bronchospasm, spasm of the diaphragm and central nervous system (CNS) respiratory effects cause marked difficulty breathing.  Larger exposures cause potentially life-threatening seizures.  All of this leads to pulmonary  death through several mechanisms without medical intervention.</a:t>
            </a:r>
          </a:p>
          <a:p>
            <a:r>
              <a:rPr lang="en-US" dirty="0"/>
              <a:t>	</a:t>
            </a:r>
            <a:r>
              <a:rPr lang="en-US" b="1" dirty="0"/>
              <a:t>Atropine</a:t>
            </a:r>
            <a:r>
              <a:rPr lang="en-US" dirty="0"/>
              <a:t>, the first line of therapy, blocks the effects of acetylcholine at muscarinic receptors. It makes breathing easier and decreases secretions.</a:t>
            </a:r>
          </a:p>
          <a:p>
            <a:r>
              <a:rPr lang="en-US" dirty="0"/>
              <a:t>	</a:t>
            </a:r>
            <a:r>
              <a:rPr lang="en-US" b="1" dirty="0"/>
              <a:t>2-PAM chloride (Oxime)</a:t>
            </a:r>
            <a:r>
              <a:rPr lang="en-US" dirty="0"/>
              <a:t> breaks the agent-enzyme bond to restore the normal activity of the enzyme. 	</a:t>
            </a:r>
          </a:p>
          <a:p>
            <a:r>
              <a:rPr lang="en-US" dirty="0"/>
              <a:t>	</a:t>
            </a:r>
            <a:r>
              <a:rPr lang="en-US" b="1" dirty="0"/>
              <a:t>Pyridostigmine</a:t>
            </a:r>
            <a:r>
              <a:rPr lang="en-US" dirty="0"/>
              <a:t> is taken prophylactically to allow for rescue of soman casualties.</a:t>
            </a:r>
          </a:p>
          <a:p>
            <a:r>
              <a:rPr lang="en-US" dirty="0"/>
              <a:t>	</a:t>
            </a:r>
            <a:r>
              <a:rPr lang="en-US" b="1" dirty="0"/>
              <a:t>Diazepam</a:t>
            </a:r>
            <a:r>
              <a:rPr lang="en-US" dirty="0"/>
              <a:t> is a good anti-seizure medication.</a:t>
            </a:r>
          </a:p>
          <a:p>
            <a:endParaRPr lang="en-US" dirty="0"/>
          </a:p>
        </p:txBody>
      </p:sp>
    </p:spTree>
    <p:extLst>
      <p:ext uri="{BB962C8B-B14F-4D97-AF65-F5344CB8AC3E}">
        <p14:creationId xmlns:p14="http://schemas.microsoft.com/office/powerpoint/2010/main" val="403418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15420A3F-6C25-432B-9C57-DB231838EA17}" type="slidenum">
              <a:rPr lang="en-US" smtClean="0">
                <a:cs typeface="Arial" charset="0"/>
              </a:rPr>
              <a:pPr/>
              <a:t>27</a:t>
            </a:fld>
            <a:endParaRPr lang="en-US" dirty="0">
              <a:cs typeface="Arial" charset="0"/>
            </a:endParaRPr>
          </a:p>
        </p:txBody>
      </p:sp>
      <p:sp>
        <p:nvSpPr>
          <p:cNvPr id="50178" name="Rectangle 2"/>
          <p:cNvSpPr>
            <a:spLocks noChangeArrowheads="1"/>
          </p:cNvSpPr>
          <p:nvPr/>
        </p:nvSpPr>
        <p:spPr bwMode="auto">
          <a:xfrm>
            <a:off x="4144963" y="0"/>
            <a:ext cx="3170237" cy="484188"/>
          </a:xfrm>
          <a:prstGeom prst="rect">
            <a:avLst/>
          </a:prstGeom>
          <a:noFill/>
          <a:ln w="9525">
            <a:noFill/>
            <a:miter lim="800000"/>
            <a:headEnd/>
            <a:tailEnd/>
          </a:ln>
        </p:spPr>
        <p:txBody>
          <a:bodyPr wrap="none" anchor="ctr"/>
          <a:lstStyle/>
          <a:p>
            <a:endParaRPr lang="en-US" dirty="0"/>
          </a:p>
        </p:txBody>
      </p:sp>
      <p:sp>
        <p:nvSpPr>
          <p:cNvPr id="50179" name="Rectangle 3"/>
          <p:cNvSpPr>
            <a:spLocks noChangeArrowheads="1"/>
          </p:cNvSpPr>
          <p:nvPr/>
        </p:nvSpPr>
        <p:spPr bwMode="auto">
          <a:xfrm>
            <a:off x="0" y="9183688"/>
            <a:ext cx="3170238" cy="484187"/>
          </a:xfrm>
          <a:prstGeom prst="rect">
            <a:avLst/>
          </a:prstGeom>
          <a:noFill/>
          <a:ln w="9525">
            <a:noFill/>
            <a:miter lim="800000"/>
            <a:headEnd/>
            <a:tailEnd/>
          </a:ln>
        </p:spPr>
        <p:txBody>
          <a:bodyPr wrap="none" anchor="ctr"/>
          <a:lstStyle/>
          <a:p>
            <a:endParaRPr lang="en-US" dirty="0"/>
          </a:p>
        </p:txBody>
      </p:sp>
      <p:sp>
        <p:nvSpPr>
          <p:cNvPr id="50180" name="Rectangle 4"/>
          <p:cNvSpPr>
            <a:spLocks noChangeArrowheads="1"/>
          </p:cNvSpPr>
          <p:nvPr/>
        </p:nvSpPr>
        <p:spPr bwMode="auto">
          <a:xfrm>
            <a:off x="0" y="0"/>
            <a:ext cx="3170238" cy="484188"/>
          </a:xfrm>
          <a:prstGeom prst="rect">
            <a:avLst/>
          </a:prstGeom>
          <a:noFill/>
          <a:ln w="9525">
            <a:noFill/>
            <a:miter lim="800000"/>
            <a:headEnd/>
            <a:tailEnd/>
          </a:ln>
        </p:spPr>
        <p:txBody>
          <a:bodyPr wrap="none" anchor="ctr"/>
          <a:lstStyle/>
          <a:p>
            <a:endParaRPr lang="en-US" dirty="0"/>
          </a:p>
        </p:txBody>
      </p:sp>
      <p:sp>
        <p:nvSpPr>
          <p:cNvPr id="50181" name="Rectangle 5"/>
          <p:cNvSpPr>
            <a:spLocks noGrp="1" noChangeArrowheads="1"/>
          </p:cNvSpPr>
          <p:nvPr>
            <p:ph type="body" idx="1"/>
          </p:nvPr>
        </p:nvSpPr>
        <p:spPr>
          <a:xfrm>
            <a:off x="487363" y="4616450"/>
            <a:ext cx="6340475" cy="4298950"/>
          </a:xfrm>
          <a:noFill/>
          <a:ln/>
        </p:spPr>
        <p:txBody>
          <a:bodyPr lIns="96486" tIns="46579" rIns="96486" bIns="46579"/>
          <a:lstStyle/>
          <a:p>
            <a:pPr defTabSz="769938">
              <a:spcBef>
                <a:spcPct val="50000"/>
              </a:spcBef>
            </a:pPr>
            <a:r>
              <a:rPr lang="en-US" b="1" dirty="0"/>
              <a:t>NBC AGENT SOURCES</a:t>
            </a:r>
            <a:endParaRPr lang="en-US" dirty="0"/>
          </a:p>
          <a:p>
            <a:pPr marL="288925" lvl="1" indent="-173038" defTabSz="769938">
              <a:spcBef>
                <a:spcPct val="50000"/>
              </a:spcBef>
            </a:pPr>
            <a:r>
              <a:rPr lang="en-US" dirty="0"/>
              <a:t>a.	A likely source of chemical and biological agents is the home laboratory.  This can mean low concentration, impure, inexpensive materials or fairly potent agents, depending on the processes used to produce and purify them.  In some cases, the process is as simple as an improperly preserved canned good (botulinum toxin) or very complex (nerve gas).  </a:t>
            </a:r>
          </a:p>
          <a:p>
            <a:pPr marL="288925" lvl="1" indent="-173038" defTabSz="769938">
              <a:spcBef>
                <a:spcPct val="50000"/>
              </a:spcBef>
            </a:pPr>
            <a:r>
              <a:rPr lang="en-US" dirty="0"/>
              <a:t>b.	Many terrorists rely on a legitimate laboratory to produce the agent, and simply attempt to either buy it or steal it.  </a:t>
            </a:r>
          </a:p>
          <a:p>
            <a:pPr marL="288925" lvl="1" indent="-173038" defTabSz="769938">
              <a:spcBef>
                <a:spcPct val="50000"/>
              </a:spcBef>
            </a:pPr>
            <a:r>
              <a:rPr lang="en-US" dirty="0"/>
              <a:t>c.	Stealing NBC agents or precursors from industries that use poisonous chemicals in bulk may be easier for terrorists than making these agents themselves.  Frequently, industries ship or store the chemicals in relatively accessible areas.  </a:t>
            </a:r>
          </a:p>
          <a:p>
            <a:pPr marL="288925" lvl="1" indent="-173038" defTabSz="769938">
              <a:spcBef>
                <a:spcPct val="50000"/>
              </a:spcBef>
            </a:pPr>
            <a:r>
              <a:rPr lang="en-US" dirty="0"/>
              <a:t>d.	Terrorists are less likely to obtain NBC agents from military authorities, although foreign military equipment can be obtained.  With the breakup of the Soviet Union, there are many establishments involved in NBC looking for a new market among the unscrupulous.</a:t>
            </a:r>
          </a:p>
          <a:p>
            <a:pPr marL="288925" lvl="1" indent="-173038" defTabSz="769938">
              <a:spcBef>
                <a:spcPct val="50000"/>
              </a:spcBef>
            </a:pPr>
            <a:r>
              <a:rPr lang="en-US" dirty="0"/>
              <a:t>e.	Medical and university research facilities are possible sources for small quantities of hard to obtain chemical or biological materials, and these are often poorly protected from theft.  The Ohio man who obtained bubonic plague bacteria bought it from a biological research supplier.</a:t>
            </a:r>
          </a:p>
        </p:txBody>
      </p:sp>
      <p:sp>
        <p:nvSpPr>
          <p:cNvPr id="50182" name="Rectangle 6"/>
          <p:cNvSpPr>
            <a:spLocks noGrp="1" noRot="1" noChangeAspect="1" noChangeArrowheads="1" noTextEdit="1"/>
          </p:cNvSpPr>
          <p:nvPr>
            <p:ph type="sldImg"/>
          </p:nvPr>
        </p:nvSpPr>
        <p:spPr>
          <a:xfrm>
            <a:off x="1258888" y="739775"/>
            <a:ext cx="4797425" cy="3597275"/>
          </a:xfrm>
          <a:ln w="12700" cap="flat">
            <a:solidFill>
              <a:schemeClr val="tx1"/>
            </a:solidFill>
          </a:ln>
        </p:spPr>
      </p:sp>
    </p:spTree>
    <p:extLst>
      <p:ext uri="{BB962C8B-B14F-4D97-AF65-F5344CB8AC3E}">
        <p14:creationId xmlns:p14="http://schemas.microsoft.com/office/powerpoint/2010/main" val="4179940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7"/>
          <p:cNvSpPr>
            <a:spLocks noGrp="1" noChangeArrowheads="1"/>
          </p:cNvSpPr>
          <p:nvPr>
            <p:ph type="sldNum" sz="quarter" idx="5"/>
          </p:nvPr>
        </p:nvSpPr>
        <p:spPr>
          <a:noFill/>
        </p:spPr>
        <p:txBody>
          <a:bodyPr/>
          <a:lstStyle/>
          <a:p>
            <a:fld id="{24C81E1C-97E2-4D14-B114-39785B48798B}" type="slidenum">
              <a:rPr lang="en-US" smtClean="0">
                <a:cs typeface="Arial" charset="0"/>
              </a:rPr>
              <a:pPr/>
              <a:t>63</a:t>
            </a:fld>
            <a:endParaRPr lang="en-US">
              <a:cs typeface="Arial" charset="0"/>
            </a:endParaRPr>
          </a:p>
        </p:txBody>
      </p:sp>
      <p:sp>
        <p:nvSpPr>
          <p:cNvPr id="246786" name="Rectangle 2"/>
          <p:cNvSpPr>
            <a:spLocks noGrp="1" noRot="1" noChangeAspect="1" noChangeArrowheads="1" noTextEdit="1"/>
          </p:cNvSpPr>
          <p:nvPr>
            <p:ph type="sldImg"/>
          </p:nvPr>
        </p:nvSpPr>
        <p:spPr>
          <a:xfrm>
            <a:off x="1236663" y="720725"/>
            <a:ext cx="4800600" cy="3600450"/>
          </a:xfrm>
          <a:ln/>
        </p:spPr>
      </p:sp>
      <p:sp>
        <p:nvSpPr>
          <p:cNvPr id="246787" name="Rectangle 3"/>
          <p:cNvSpPr>
            <a:spLocks noGrp="1" noChangeArrowheads="1"/>
          </p:cNvSpPr>
          <p:nvPr>
            <p:ph type="body" idx="1"/>
          </p:nvPr>
        </p:nvSpPr>
        <p:spPr>
          <a:xfrm>
            <a:off x="161925" y="4560888"/>
            <a:ext cx="6991350" cy="1679575"/>
          </a:xfrm>
          <a:noFill/>
          <a:ln/>
        </p:spPr>
        <p:txBody>
          <a:bodyPr/>
          <a:lstStyle/>
          <a:p>
            <a:r>
              <a:rPr lang="en-US"/>
              <a:t>	We are returning to this comparative toxicity chart for the last time. You can easily see how little GB and VX are required to cause death.  Remember, a liquid drop the size of a pinhead represents a lethal dose of VX.</a:t>
            </a:r>
          </a:p>
          <a:p>
            <a:r>
              <a:rPr lang="en-US"/>
              <a:t>	The pattern throughout history has been the development of more effective and deadly agents.  On the modern battlefield, our two greatest threat agents are nerve followed by mustard.</a:t>
            </a:r>
          </a:p>
          <a:p>
            <a:endParaRPr lang="en-US"/>
          </a:p>
        </p:txBody>
      </p:sp>
    </p:spTree>
    <p:extLst>
      <p:ext uri="{BB962C8B-B14F-4D97-AF65-F5344CB8AC3E}">
        <p14:creationId xmlns:p14="http://schemas.microsoft.com/office/powerpoint/2010/main" val="2654587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7"/>
          <p:cNvSpPr>
            <a:spLocks noGrp="1" noChangeArrowheads="1"/>
          </p:cNvSpPr>
          <p:nvPr>
            <p:ph type="sldNum" sz="quarter" idx="5"/>
          </p:nvPr>
        </p:nvSpPr>
        <p:spPr>
          <a:noFill/>
        </p:spPr>
        <p:txBody>
          <a:bodyPr/>
          <a:lstStyle/>
          <a:p>
            <a:fld id="{CC34066B-BB77-4733-B16E-EB51307992A7}" type="slidenum">
              <a:rPr lang="en-US" smtClean="0">
                <a:cs typeface="Arial" charset="0"/>
              </a:rPr>
              <a:pPr/>
              <a:t>65</a:t>
            </a:fld>
            <a:endParaRPr lang="en-US">
              <a:cs typeface="Arial" charset="0"/>
            </a:endParaRPr>
          </a:p>
        </p:txBody>
      </p:sp>
      <p:sp>
        <p:nvSpPr>
          <p:cNvPr id="275458" name="Rectangle 2"/>
          <p:cNvSpPr>
            <a:spLocks noChangeArrowheads="1"/>
          </p:cNvSpPr>
          <p:nvPr/>
        </p:nvSpPr>
        <p:spPr bwMode="auto">
          <a:xfrm>
            <a:off x="4144963" y="-1588"/>
            <a:ext cx="3170237" cy="481013"/>
          </a:xfrm>
          <a:prstGeom prst="rect">
            <a:avLst/>
          </a:prstGeom>
          <a:noFill/>
          <a:ln w="9525">
            <a:noFill/>
            <a:miter lim="800000"/>
            <a:headEnd/>
            <a:tailEnd/>
          </a:ln>
        </p:spPr>
        <p:txBody>
          <a:bodyPr wrap="none" anchor="ctr"/>
          <a:lstStyle/>
          <a:p>
            <a:endParaRPr lang="en-US"/>
          </a:p>
        </p:txBody>
      </p:sp>
      <p:sp>
        <p:nvSpPr>
          <p:cNvPr id="275459" name="Rectangle 3"/>
          <p:cNvSpPr>
            <a:spLocks noChangeArrowheads="1"/>
          </p:cNvSpPr>
          <p:nvPr/>
        </p:nvSpPr>
        <p:spPr bwMode="auto">
          <a:xfrm>
            <a:off x="0" y="9121775"/>
            <a:ext cx="3170238" cy="481013"/>
          </a:xfrm>
          <a:prstGeom prst="rect">
            <a:avLst/>
          </a:prstGeom>
          <a:noFill/>
          <a:ln w="9525">
            <a:noFill/>
            <a:miter lim="800000"/>
            <a:headEnd/>
            <a:tailEnd/>
          </a:ln>
        </p:spPr>
        <p:txBody>
          <a:bodyPr wrap="none" anchor="ctr"/>
          <a:lstStyle/>
          <a:p>
            <a:endParaRPr lang="en-US"/>
          </a:p>
        </p:txBody>
      </p:sp>
      <p:sp>
        <p:nvSpPr>
          <p:cNvPr id="275460" name="Rectangle 4"/>
          <p:cNvSpPr>
            <a:spLocks noChangeArrowheads="1"/>
          </p:cNvSpPr>
          <p:nvPr/>
        </p:nvSpPr>
        <p:spPr bwMode="auto">
          <a:xfrm>
            <a:off x="0" y="-1588"/>
            <a:ext cx="3170238" cy="481013"/>
          </a:xfrm>
          <a:prstGeom prst="rect">
            <a:avLst/>
          </a:prstGeom>
          <a:noFill/>
          <a:ln w="9525">
            <a:noFill/>
            <a:miter lim="800000"/>
            <a:headEnd/>
            <a:tailEnd/>
          </a:ln>
        </p:spPr>
        <p:txBody>
          <a:bodyPr wrap="none" anchor="ctr"/>
          <a:lstStyle/>
          <a:p>
            <a:endParaRPr lang="en-US"/>
          </a:p>
        </p:txBody>
      </p:sp>
      <p:sp>
        <p:nvSpPr>
          <p:cNvPr id="275461" name="Rectangle 5"/>
          <p:cNvSpPr>
            <a:spLocks noGrp="1" noRot="1" noChangeAspect="1" noChangeArrowheads="1" noTextEdit="1"/>
          </p:cNvSpPr>
          <p:nvPr>
            <p:ph type="sldImg"/>
          </p:nvPr>
        </p:nvSpPr>
        <p:spPr>
          <a:xfrm>
            <a:off x="1270000" y="652463"/>
            <a:ext cx="4775200" cy="3581400"/>
          </a:xfrm>
          <a:ln w="12700" cap="flat">
            <a:solidFill>
              <a:schemeClr val="tx1"/>
            </a:solidFill>
          </a:ln>
        </p:spPr>
      </p:sp>
      <p:sp>
        <p:nvSpPr>
          <p:cNvPr id="275462" name="Rectangle 6"/>
          <p:cNvSpPr>
            <a:spLocks noGrp="1" noChangeArrowheads="1"/>
          </p:cNvSpPr>
          <p:nvPr>
            <p:ph type="body" idx="1"/>
          </p:nvPr>
        </p:nvSpPr>
        <p:spPr>
          <a:xfrm>
            <a:off x="487363" y="4265613"/>
            <a:ext cx="6340475" cy="4268787"/>
          </a:xfrm>
          <a:noFill/>
          <a:ln/>
        </p:spPr>
        <p:txBody>
          <a:bodyPr lIns="216262" tIns="108131" rIns="216262" bIns="108131"/>
          <a:lstStyle/>
          <a:p>
            <a:pPr>
              <a:spcBef>
                <a:spcPct val="50000"/>
              </a:spcBef>
            </a:pPr>
            <a:r>
              <a:rPr lang="en-US" b="1"/>
              <a:t>BIOLOGICAL AGENTS</a:t>
            </a:r>
            <a:endParaRPr lang="en-US"/>
          </a:p>
          <a:p>
            <a:pPr>
              <a:spcBef>
                <a:spcPct val="50000"/>
              </a:spcBef>
            </a:pPr>
            <a:r>
              <a:rPr lang="en-US"/>
              <a:t>The time was April, 1979 - the place, Sverdlovsk, USSR.  Sverdlovsk (now Ekaterinburg) was located about two and one-half miles from a Soviet military facility.  On this particular day, the wind was blowing such that Sverdlovsk was downwind from the military facility when an accidental release of biological material occurred.  It was probably just another day in the lives of the people of Sverdlovsk, or so they thought.</a:t>
            </a:r>
          </a:p>
          <a:p>
            <a:pPr>
              <a:spcBef>
                <a:spcPct val="50000"/>
              </a:spcBef>
            </a:pPr>
            <a:r>
              <a:rPr lang="en-US"/>
              <a:t>A few days later, some of the townspeople started developing fevers, chills, and other symptoms; some were complaining about chest pains.  As time passed, more individuals started displaying these same symptoms and some of the earlier victims died.</a:t>
            </a:r>
          </a:p>
          <a:p>
            <a:pPr>
              <a:spcBef>
                <a:spcPct val="50000"/>
              </a:spcBef>
            </a:pPr>
            <a:r>
              <a:rPr lang="en-US"/>
              <a:t>What happened?  Attending medical personnel diagnosed this occurrence as an outbreak of anthrax.  The initial news releases coming from the Soviets said the anthrax outbreak was the result of ingesting contaminated meat purchased on the black market.</a:t>
            </a:r>
          </a:p>
          <a:p>
            <a:pPr>
              <a:spcBef>
                <a:spcPct val="50000"/>
              </a:spcBef>
            </a:pPr>
            <a:r>
              <a:rPr lang="en-US"/>
              <a:t>Eventually 77 cases of anthrax were reported, with 66 deaths resulting.  The autopsies listed anthrax as the cause of death. </a:t>
            </a:r>
          </a:p>
          <a:p>
            <a:pPr>
              <a:spcBef>
                <a:spcPct val="50000"/>
              </a:spcBef>
            </a:pPr>
            <a:r>
              <a:rPr lang="en-US"/>
              <a:t>In 1992, President Boris Yeltsin admitted that the nearby military installation had been part of an offensive biological weapons program and that an epidemic had been caused by a non-intentional release of one to two kilograms of anthrax spores during the process of uploading artillery shells.</a:t>
            </a:r>
          </a:p>
          <a:p>
            <a:pPr>
              <a:spcBef>
                <a:spcPct val="50000"/>
              </a:spcBef>
            </a:pPr>
            <a:r>
              <a:rPr lang="en-US"/>
              <a:t>This is a classic example of what a biological agent can do.</a:t>
            </a:r>
          </a:p>
        </p:txBody>
      </p:sp>
    </p:spTree>
    <p:extLst>
      <p:ext uri="{BB962C8B-B14F-4D97-AF65-F5344CB8AC3E}">
        <p14:creationId xmlns:p14="http://schemas.microsoft.com/office/powerpoint/2010/main" val="2817397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p:cNvSpPr>
            <a:spLocks noGrp="1" noChangeArrowheads="1"/>
          </p:cNvSpPr>
          <p:nvPr>
            <p:ph type="sldNum" sz="quarter" idx="5"/>
          </p:nvPr>
        </p:nvSpPr>
        <p:spPr>
          <a:noFill/>
        </p:spPr>
        <p:txBody>
          <a:bodyPr/>
          <a:lstStyle/>
          <a:p>
            <a:fld id="{0C1D981E-8095-4206-995D-CE5F7C3A9A5C}" type="slidenum">
              <a:rPr lang="en-US" smtClean="0">
                <a:cs typeface="Arial" charset="0"/>
              </a:rPr>
              <a:pPr/>
              <a:t>67</a:t>
            </a:fld>
            <a:endParaRPr lang="en-US">
              <a:cs typeface="Arial" charset="0"/>
            </a:endParaRPr>
          </a:p>
        </p:txBody>
      </p:sp>
      <p:sp>
        <p:nvSpPr>
          <p:cNvPr id="278530" name="Rectangle 2"/>
          <p:cNvSpPr>
            <a:spLocks noChangeArrowheads="1"/>
          </p:cNvSpPr>
          <p:nvPr/>
        </p:nvSpPr>
        <p:spPr bwMode="auto">
          <a:xfrm>
            <a:off x="4144963" y="-1588"/>
            <a:ext cx="3170237" cy="481013"/>
          </a:xfrm>
          <a:prstGeom prst="rect">
            <a:avLst/>
          </a:prstGeom>
          <a:noFill/>
          <a:ln w="9525">
            <a:noFill/>
            <a:miter lim="800000"/>
            <a:headEnd/>
            <a:tailEnd/>
          </a:ln>
        </p:spPr>
        <p:txBody>
          <a:bodyPr wrap="none" anchor="ctr"/>
          <a:lstStyle/>
          <a:p>
            <a:endParaRPr lang="en-US"/>
          </a:p>
        </p:txBody>
      </p:sp>
      <p:sp>
        <p:nvSpPr>
          <p:cNvPr id="278531" name="Rectangle 3"/>
          <p:cNvSpPr>
            <a:spLocks noChangeArrowheads="1"/>
          </p:cNvSpPr>
          <p:nvPr/>
        </p:nvSpPr>
        <p:spPr bwMode="auto">
          <a:xfrm>
            <a:off x="0" y="9121775"/>
            <a:ext cx="3170238" cy="481013"/>
          </a:xfrm>
          <a:prstGeom prst="rect">
            <a:avLst/>
          </a:prstGeom>
          <a:noFill/>
          <a:ln w="9525">
            <a:noFill/>
            <a:miter lim="800000"/>
            <a:headEnd/>
            <a:tailEnd/>
          </a:ln>
        </p:spPr>
        <p:txBody>
          <a:bodyPr wrap="none" anchor="ctr"/>
          <a:lstStyle/>
          <a:p>
            <a:endParaRPr lang="en-US"/>
          </a:p>
        </p:txBody>
      </p:sp>
      <p:sp>
        <p:nvSpPr>
          <p:cNvPr id="278532" name="Rectangle 4"/>
          <p:cNvSpPr>
            <a:spLocks noChangeArrowheads="1"/>
          </p:cNvSpPr>
          <p:nvPr/>
        </p:nvSpPr>
        <p:spPr bwMode="auto">
          <a:xfrm>
            <a:off x="0" y="-1588"/>
            <a:ext cx="3170238" cy="481013"/>
          </a:xfrm>
          <a:prstGeom prst="rect">
            <a:avLst/>
          </a:prstGeom>
          <a:noFill/>
          <a:ln w="9525">
            <a:noFill/>
            <a:miter lim="800000"/>
            <a:headEnd/>
            <a:tailEnd/>
          </a:ln>
        </p:spPr>
        <p:txBody>
          <a:bodyPr wrap="none" anchor="ctr"/>
          <a:lstStyle/>
          <a:p>
            <a:endParaRPr lang="en-US"/>
          </a:p>
        </p:txBody>
      </p:sp>
      <p:sp>
        <p:nvSpPr>
          <p:cNvPr id="278533" name="Rectangle 5"/>
          <p:cNvSpPr>
            <a:spLocks noGrp="1" noRot="1" noChangeAspect="1" noChangeArrowheads="1" noTextEdit="1"/>
          </p:cNvSpPr>
          <p:nvPr>
            <p:ph type="sldImg"/>
          </p:nvPr>
        </p:nvSpPr>
        <p:spPr>
          <a:xfrm>
            <a:off x="1270000" y="731838"/>
            <a:ext cx="4775200" cy="3581400"/>
          </a:xfrm>
          <a:ln w="12700" cap="flat">
            <a:solidFill>
              <a:schemeClr val="tx1"/>
            </a:solidFill>
          </a:ln>
        </p:spPr>
      </p:sp>
      <p:sp>
        <p:nvSpPr>
          <p:cNvPr id="278534" name="Rectangle 6"/>
          <p:cNvSpPr>
            <a:spLocks noGrp="1" noChangeArrowheads="1"/>
          </p:cNvSpPr>
          <p:nvPr>
            <p:ph type="body" idx="1"/>
          </p:nvPr>
        </p:nvSpPr>
        <p:spPr>
          <a:xfrm>
            <a:off x="487363" y="4503738"/>
            <a:ext cx="6340475" cy="4826000"/>
          </a:xfrm>
          <a:noFill/>
          <a:ln/>
        </p:spPr>
        <p:txBody>
          <a:bodyPr lIns="79850" tIns="39926" rIns="79850" bIns="39926"/>
          <a:lstStyle/>
          <a:p>
            <a:pPr>
              <a:spcBef>
                <a:spcPct val="50000"/>
              </a:spcBef>
            </a:pPr>
            <a:r>
              <a:rPr lang="en-US" b="1"/>
              <a:t>BIOLOGICAL AGENT CHARACTERISTICS </a:t>
            </a:r>
          </a:p>
          <a:p>
            <a:pPr>
              <a:spcBef>
                <a:spcPct val="50000"/>
              </a:spcBef>
            </a:pPr>
            <a:r>
              <a:rPr lang="en-US"/>
              <a:t>As we look at biological agents, you will see some similarities to hazardous chemicals, but you will also note some significant differences.</a:t>
            </a:r>
          </a:p>
          <a:p>
            <a:pPr>
              <a:spcBef>
                <a:spcPct val="50000"/>
              </a:spcBef>
            </a:pPr>
            <a:r>
              <a:rPr lang="en-US"/>
              <a:t>Biological agents:</a:t>
            </a:r>
            <a:endParaRPr lang="en-US" b="1"/>
          </a:p>
          <a:p>
            <a:pPr lvl="1">
              <a:spcBef>
                <a:spcPct val="50000"/>
              </a:spcBef>
            </a:pPr>
            <a:r>
              <a:rPr lang="en-US"/>
              <a:t>a.</a:t>
            </a:r>
            <a:r>
              <a:rPr lang="en-US" b="1"/>
              <a:t>	</a:t>
            </a:r>
            <a:r>
              <a:rPr lang="en-US"/>
              <a:t>Produce delayed effects.  From a responder's point of view, the biggest difference is </a:t>
            </a:r>
            <a:r>
              <a:rPr lang="en-US" u="sng"/>
              <a:t>time</a:t>
            </a:r>
            <a:r>
              <a:rPr lang="en-US"/>
              <a:t>.  Unlike chemical agents, most of which have an immediate effect, biological agents have a delayed effect ranging from several hours to days, and in some cases weeks.  This is due to the incubation period between the time a person is infected and the time symptoms develop. </a:t>
            </a:r>
          </a:p>
          <a:p>
            <a:pPr lvl="1">
              <a:spcBef>
                <a:spcPct val="50000"/>
              </a:spcBef>
            </a:pPr>
            <a:r>
              <a:rPr lang="en-US"/>
              <a:t>b.	Do not penetrate unbroken skin.  Unlike some of the chemical agents (nerve and blister agents), biological agents cannot penetrate healthy unbroken skin.  Some toxins affect the skin (e.g., poison ivy, mycotoxins).  To cause disease, most biological agents must be inhaled or ingested.  Our skin provides a good barrier to most agents, in contrast to some chemical agents which can cause toxic reactions and symptoms if placed on the skin.</a:t>
            </a:r>
          </a:p>
          <a:p>
            <a:pPr lvl="1">
              <a:spcBef>
                <a:spcPct val="50000"/>
              </a:spcBef>
            </a:pPr>
            <a:r>
              <a:rPr lang="en-US"/>
              <a:t>c.	Do not evaporate.  Unlike chemical agents, biological agents do not evaporate.  A container of biological material would be dependent on environmental factors to release particles into the atmosphere. 	</a:t>
            </a:r>
          </a:p>
          <a:p>
            <a:pPr lvl="1">
              <a:spcBef>
                <a:spcPct val="50000"/>
              </a:spcBef>
            </a:pPr>
            <a:r>
              <a:rPr lang="en-US"/>
              <a:t>d.	By weight are generally more toxic than chemical agents.  For	example, ricin, one of the biological toxins, is two to three times more toxic than VX, the most toxic nerve agent. Botulinum, another toxin, is 5,000 to 10,000 times more toxic than VX.</a:t>
            </a:r>
          </a:p>
        </p:txBody>
      </p:sp>
    </p:spTree>
    <p:extLst>
      <p:ext uri="{BB962C8B-B14F-4D97-AF65-F5344CB8AC3E}">
        <p14:creationId xmlns:p14="http://schemas.microsoft.com/office/powerpoint/2010/main" val="401996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7"/>
          <p:cNvSpPr>
            <a:spLocks noGrp="1" noChangeArrowheads="1"/>
          </p:cNvSpPr>
          <p:nvPr>
            <p:ph type="sldNum" sz="quarter" idx="5"/>
          </p:nvPr>
        </p:nvSpPr>
        <p:spPr>
          <a:noFill/>
        </p:spPr>
        <p:txBody>
          <a:bodyPr/>
          <a:lstStyle/>
          <a:p>
            <a:fld id="{99971635-687B-413C-BB3A-A65200E638D4}" type="slidenum">
              <a:rPr lang="en-US" smtClean="0">
                <a:cs typeface="Arial" charset="0"/>
              </a:rPr>
              <a:pPr/>
              <a:t>68</a:t>
            </a:fld>
            <a:endParaRPr lang="en-US">
              <a:cs typeface="Arial" charset="0"/>
            </a:endParaRPr>
          </a:p>
        </p:txBody>
      </p:sp>
      <p:sp>
        <p:nvSpPr>
          <p:cNvPr id="280578" name="Rectangle 2"/>
          <p:cNvSpPr>
            <a:spLocks noChangeArrowheads="1"/>
          </p:cNvSpPr>
          <p:nvPr/>
        </p:nvSpPr>
        <p:spPr bwMode="auto">
          <a:xfrm>
            <a:off x="4144963" y="-1588"/>
            <a:ext cx="3170237" cy="481013"/>
          </a:xfrm>
          <a:prstGeom prst="rect">
            <a:avLst/>
          </a:prstGeom>
          <a:noFill/>
          <a:ln w="9525">
            <a:noFill/>
            <a:miter lim="800000"/>
            <a:headEnd/>
            <a:tailEnd/>
          </a:ln>
        </p:spPr>
        <p:txBody>
          <a:bodyPr wrap="none" anchor="ctr"/>
          <a:lstStyle/>
          <a:p>
            <a:endParaRPr lang="en-US"/>
          </a:p>
        </p:txBody>
      </p:sp>
      <p:sp>
        <p:nvSpPr>
          <p:cNvPr id="280579" name="Rectangle 3"/>
          <p:cNvSpPr>
            <a:spLocks noChangeArrowheads="1"/>
          </p:cNvSpPr>
          <p:nvPr/>
        </p:nvSpPr>
        <p:spPr bwMode="auto">
          <a:xfrm>
            <a:off x="0" y="9121775"/>
            <a:ext cx="3170238" cy="481013"/>
          </a:xfrm>
          <a:prstGeom prst="rect">
            <a:avLst/>
          </a:prstGeom>
          <a:noFill/>
          <a:ln w="9525">
            <a:noFill/>
            <a:miter lim="800000"/>
            <a:headEnd/>
            <a:tailEnd/>
          </a:ln>
        </p:spPr>
        <p:txBody>
          <a:bodyPr wrap="none" anchor="ctr"/>
          <a:lstStyle/>
          <a:p>
            <a:endParaRPr lang="en-US"/>
          </a:p>
        </p:txBody>
      </p:sp>
      <p:sp>
        <p:nvSpPr>
          <p:cNvPr id="280580" name="Rectangle 4"/>
          <p:cNvSpPr>
            <a:spLocks noChangeArrowheads="1"/>
          </p:cNvSpPr>
          <p:nvPr/>
        </p:nvSpPr>
        <p:spPr bwMode="auto">
          <a:xfrm>
            <a:off x="0" y="-1588"/>
            <a:ext cx="3170238" cy="481013"/>
          </a:xfrm>
          <a:prstGeom prst="rect">
            <a:avLst/>
          </a:prstGeom>
          <a:noFill/>
          <a:ln w="9525">
            <a:noFill/>
            <a:miter lim="800000"/>
            <a:headEnd/>
            <a:tailEnd/>
          </a:ln>
        </p:spPr>
        <p:txBody>
          <a:bodyPr wrap="none" anchor="ctr"/>
          <a:lstStyle/>
          <a:p>
            <a:endParaRPr lang="en-US"/>
          </a:p>
        </p:txBody>
      </p:sp>
      <p:sp>
        <p:nvSpPr>
          <p:cNvPr id="280581" name="Rectangle 5"/>
          <p:cNvSpPr>
            <a:spLocks noGrp="1" noRot="1" noChangeAspect="1" noChangeArrowheads="1" noTextEdit="1"/>
          </p:cNvSpPr>
          <p:nvPr>
            <p:ph type="sldImg"/>
          </p:nvPr>
        </p:nvSpPr>
        <p:spPr>
          <a:xfrm>
            <a:off x="1270000" y="731838"/>
            <a:ext cx="4775200" cy="3581400"/>
          </a:xfrm>
          <a:ln w="12700" cap="flat">
            <a:solidFill>
              <a:schemeClr val="tx1"/>
            </a:solidFill>
          </a:ln>
        </p:spPr>
      </p:sp>
      <p:sp>
        <p:nvSpPr>
          <p:cNvPr id="280582" name="Rectangle 6"/>
          <p:cNvSpPr>
            <a:spLocks noGrp="1" noChangeArrowheads="1"/>
          </p:cNvSpPr>
          <p:nvPr>
            <p:ph type="body" idx="1"/>
          </p:nvPr>
        </p:nvSpPr>
        <p:spPr>
          <a:xfrm>
            <a:off x="487363" y="4583113"/>
            <a:ext cx="6340475" cy="3521075"/>
          </a:xfrm>
          <a:noFill/>
          <a:ln/>
        </p:spPr>
        <p:txBody>
          <a:bodyPr lIns="79850" tIns="39926" rIns="79850" bIns="39926"/>
          <a:lstStyle/>
          <a:p>
            <a:pPr>
              <a:spcBef>
                <a:spcPct val="50000"/>
              </a:spcBef>
            </a:pPr>
            <a:r>
              <a:rPr lang="en-US" b="1"/>
              <a:t>BIOLOGICAL AGENT CHARACTERISTICS </a:t>
            </a:r>
            <a:r>
              <a:rPr lang="en-US"/>
              <a:t>(continued)</a:t>
            </a:r>
          </a:p>
          <a:p>
            <a:pPr lvl="1">
              <a:spcBef>
                <a:spcPct val="50000"/>
              </a:spcBef>
            </a:pPr>
            <a:r>
              <a:rPr lang="en-US"/>
              <a:t>a.  Disseminated as aerosols.  Like the chemical agents, the terrorist will attempt to disseminate biological agents as aerosols in order to get them into the respiratory system.  Biological agents will be disseminated as either liquid or solid aerosols. 	</a:t>
            </a:r>
          </a:p>
          <a:p>
            <a:pPr lvl="1">
              <a:spcBef>
                <a:spcPct val="50000"/>
              </a:spcBef>
            </a:pPr>
            <a:r>
              <a:rPr lang="en-US"/>
              <a:t>b.	Have a range of effects.   Biological agents have a variety of effects depending on the organism and how it affects us, the dose we receive, and the route of entry.  These effects range from skin irritation to death.</a:t>
            </a:r>
          </a:p>
          <a:p>
            <a:pPr lvl="1">
              <a:spcBef>
                <a:spcPct val="50000"/>
              </a:spcBef>
            </a:pPr>
            <a:r>
              <a:rPr lang="en-US"/>
              <a:t>c.	Are obtained from nature.  Each of the biological agents has a natural host.  In some instances, with little training or equipment, a small amount of culture or material can be "grown" into larger quantities which are then placed in a dissemination device.</a:t>
            </a:r>
          </a:p>
          <a:p>
            <a:pPr lvl="1">
              <a:spcBef>
                <a:spcPct val="50000"/>
              </a:spcBef>
            </a:pPr>
            <a:r>
              <a:rPr lang="en-US"/>
              <a:t>d.	Multiple routes of entry.  Biological agents can enter the body 	through inhalation or ingestion, through a wound or break in the skin, or through other body openings or orifices.  In a terrorist use, inhalation would be the most likely targeted route of entry, followed by ingestion.</a:t>
            </a:r>
          </a:p>
          <a:p>
            <a:pPr lvl="1">
              <a:spcBef>
                <a:spcPct val="50000"/>
              </a:spcBef>
            </a:pPr>
            <a:r>
              <a:rPr lang="en-US"/>
              <a:t>e.   Destroyed by the environment.   Many biological agents are living organisms and adverse temperature and humidity will affect them.  The ultraviolet rays in sunlight will kill most of them within hours (an exception is anthrax, which can survive for extended periods in the environment).  Because of this, the use of biological agents is more likely at night or in enclosed areas.</a:t>
            </a:r>
          </a:p>
        </p:txBody>
      </p:sp>
    </p:spTree>
    <p:extLst>
      <p:ext uri="{BB962C8B-B14F-4D97-AF65-F5344CB8AC3E}">
        <p14:creationId xmlns:p14="http://schemas.microsoft.com/office/powerpoint/2010/main" val="3995143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7"/>
          <p:cNvSpPr>
            <a:spLocks noGrp="1" noChangeArrowheads="1"/>
          </p:cNvSpPr>
          <p:nvPr>
            <p:ph type="sldNum" sz="quarter" idx="5"/>
          </p:nvPr>
        </p:nvSpPr>
        <p:spPr>
          <a:noFill/>
        </p:spPr>
        <p:txBody>
          <a:bodyPr/>
          <a:lstStyle/>
          <a:p>
            <a:fld id="{B53D1251-C96C-41D2-8554-4537BDFAF169}" type="slidenum">
              <a:rPr lang="en-US" smtClean="0">
                <a:cs typeface="Arial" charset="0"/>
              </a:rPr>
              <a:pPr/>
              <a:t>69</a:t>
            </a:fld>
            <a:endParaRPr lang="en-US">
              <a:cs typeface="Arial" charset="0"/>
            </a:endParaRPr>
          </a:p>
        </p:txBody>
      </p:sp>
      <p:sp>
        <p:nvSpPr>
          <p:cNvPr id="282626" name="Rectangle 2"/>
          <p:cNvSpPr>
            <a:spLocks noGrp="1" noRot="1" noChangeAspect="1" noChangeArrowheads="1" noTextEdit="1"/>
          </p:cNvSpPr>
          <p:nvPr>
            <p:ph type="sldImg"/>
          </p:nvPr>
        </p:nvSpPr>
        <p:spPr>
          <a:xfrm>
            <a:off x="1270000" y="731838"/>
            <a:ext cx="4775200" cy="3581400"/>
          </a:xfrm>
          <a:ln w="12700" cap="flat">
            <a:solidFill>
              <a:schemeClr val="tx1"/>
            </a:solidFill>
          </a:ln>
        </p:spPr>
      </p:sp>
      <p:sp>
        <p:nvSpPr>
          <p:cNvPr id="282627" name="Rectangle 3"/>
          <p:cNvSpPr>
            <a:spLocks noGrp="1" noChangeArrowheads="1"/>
          </p:cNvSpPr>
          <p:nvPr>
            <p:ph type="body" idx="1"/>
          </p:nvPr>
        </p:nvSpPr>
        <p:spPr>
          <a:xfrm>
            <a:off x="487363" y="4583113"/>
            <a:ext cx="6340475" cy="1852612"/>
          </a:xfrm>
          <a:noFill/>
          <a:ln/>
        </p:spPr>
        <p:txBody>
          <a:bodyPr lIns="79850" tIns="39926" rIns="79850" bIns="39926"/>
          <a:lstStyle/>
          <a:p>
            <a:pPr>
              <a:spcBef>
                <a:spcPct val="50000"/>
              </a:spcBef>
            </a:pPr>
            <a:r>
              <a:rPr lang="en-US" b="1"/>
              <a:t>CLASSES OF BIOLOGICAL AGENTS</a:t>
            </a:r>
            <a:endParaRPr lang="en-US"/>
          </a:p>
          <a:p>
            <a:pPr>
              <a:spcBef>
                <a:spcPct val="50000"/>
              </a:spcBef>
            </a:pPr>
            <a:r>
              <a:rPr lang="en-US"/>
              <a:t>Biological agents considered for warfare fall into three primary classes:</a:t>
            </a:r>
          </a:p>
          <a:p>
            <a:pPr lvl="1">
              <a:spcBef>
                <a:spcPct val="50000"/>
              </a:spcBef>
            </a:pPr>
            <a:r>
              <a:rPr lang="en-US"/>
              <a:t>a.	Bacteria.  Bacteria are self-sufficient, living organisms.</a:t>
            </a:r>
          </a:p>
          <a:p>
            <a:pPr lvl="1">
              <a:spcBef>
                <a:spcPct val="50000"/>
              </a:spcBef>
            </a:pPr>
            <a:r>
              <a:rPr lang="en-US"/>
              <a:t>b.	Viruses.  Viruses are living organisms, but they need a “host” 	organism in order to survive.</a:t>
            </a:r>
          </a:p>
          <a:p>
            <a:pPr lvl="1">
              <a:spcBef>
                <a:spcPct val="50000"/>
              </a:spcBef>
            </a:pPr>
            <a:r>
              <a:rPr lang="en-US"/>
              <a:t>c.	Toxins.  Toxins are poisons produced by bacteria, viruses, plants, and animals.  Botulinum is a good example of a toxin.  Poison ivy is caused by a plant toxin.</a:t>
            </a:r>
          </a:p>
          <a:p>
            <a:pPr>
              <a:spcBef>
                <a:spcPct val="50000"/>
              </a:spcBef>
            </a:pPr>
            <a:endParaRPr lang="en-US"/>
          </a:p>
        </p:txBody>
      </p:sp>
    </p:spTree>
    <p:extLst>
      <p:ext uri="{BB962C8B-B14F-4D97-AF65-F5344CB8AC3E}">
        <p14:creationId xmlns:p14="http://schemas.microsoft.com/office/powerpoint/2010/main" val="1161032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7"/>
          <p:cNvSpPr>
            <a:spLocks noGrp="1" noChangeArrowheads="1"/>
          </p:cNvSpPr>
          <p:nvPr>
            <p:ph type="sldNum" sz="quarter" idx="5"/>
          </p:nvPr>
        </p:nvSpPr>
        <p:spPr>
          <a:noFill/>
        </p:spPr>
        <p:txBody>
          <a:bodyPr/>
          <a:lstStyle/>
          <a:p>
            <a:fld id="{A929DDF7-F528-49F1-A170-556582A38D5B}" type="slidenum">
              <a:rPr lang="en-US" smtClean="0">
                <a:cs typeface="Arial" charset="0"/>
              </a:rPr>
              <a:pPr/>
              <a:t>72</a:t>
            </a:fld>
            <a:endParaRPr lang="en-US">
              <a:cs typeface="Arial" charset="0"/>
            </a:endParaRPr>
          </a:p>
        </p:txBody>
      </p:sp>
      <p:sp>
        <p:nvSpPr>
          <p:cNvPr id="286722" name="Rectangle 2"/>
          <p:cNvSpPr>
            <a:spLocks noGrp="1" noRot="1" noChangeAspect="1" noChangeArrowheads="1" noTextEdit="1"/>
          </p:cNvSpPr>
          <p:nvPr>
            <p:ph type="sldImg"/>
          </p:nvPr>
        </p:nvSpPr>
        <p:spPr>
          <a:ln w="12700" cap="flat">
            <a:solidFill>
              <a:schemeClr val="tx1"/>
            </a:solidFill>
          </a:ln>
        </p:spPr>
      </p:sp>
      <p:sp>
        <p:nvSpPr>
          <p:cNvPr id="286723" name="Rectangle 3"/>
          <p:cNvSpPr>
            <a:spLocks noGrp="1" noChangeArrowheads="1"/>
          </p:cNvSpPr>
          <p:nvPr>
            <p:ph type="body" idx="1"/>
          </p:nvPr>
        </p:nvSpPr>
        <p:spPr>
          <a:xfrm>
            <a:off x="974725" y="4586288"/>
            <a:ext cx="5365750" cy="4270375"/>
          </a:xfrm>
          <a:noFill/>
          <a:ln/>
        </p:spPr>
        <p:txBody>
          <a:bodyPr lIns="95655" tIns="46988" rIns="95655" bIns="46988"/>
          <a:lstStyle/>
          <a:p>
            <a:r>
              <a:rPr lang="en-US" b="1"/>
              <a:t>2.  Biological agents.</a:t>
            </a:r>
            <a:r>
              <a:rPr lang="en-US"/>
              <a:t>  These can be considerably more lethal than chemical agents.  Because they are obtained from nature, they are far more accessible to the terrorist and relatively easy to produce.  They are primarily an inhalation threat and are usually dispersed in their aerosolized form in the 1 to 5 micron size.  They have effects that usually go undetected for days, until large numbers of the population begin to present with  similar patterns of symptoms.  They vary from incapacitating to lethal and fall into three categories:</a:t>
            </a:r>
          </a:p>
          <a:p>
            <a:endParaRPr lang="en-US"/>
          </a:p>
          <a:p>
            <a:r>
              <a:rPr lang="en-US"/>
              <a:t>   </a:t>
            </a:r>
          </a:p>
        </p:txBody>
      </p:sp>
    </p:spTree>
    <p:extLst>
      <p:ext uri="{BB962C8B-B14F-4D97-AF65-F5344CB8AC3E}">
        <p14:creationId xmlns:p14="http://schemas.microsoft.com/office/powerpoint/2010/main" val="368897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7"/>
          <p:cNvSpPr>
            <a:spLocks noGrp="1" noChangeArrowheads="1"/>
          </p:cNvSpPr>
          <p:nvPr>
            <p:ph type="sldNum" sz="quarter" idx="5"/>
          </p:nvPr>
        </p:nvSpPr>
        <p:spPr>
          <a:noFill/>
        </p:spPr>
        <p:txBody>
          <a:bodyPr/>
          <a:lstStyle/>
          <a:p>
            <a:fld id="{E87FF467-0CEE-4145-AB9A-1175C141C5F5}" type="slidenum">
              <a:rPr lang="en-US" smtClean="0">
                <a:cs typeface="Arial" charset="0"/>
              </a:rPr>
              <a:pPr/>
              <a:t>74</a:t>
            </a:fld>
            <a:endParaRPr lang="en-US">
              <a:cs typeface="Arial" charset="0"/>
            </a:endParaRPr>
          </a:p>
        </p:txBody>
      </p:sp>
      <p:sp>
        <p:nvSpPr>
          <p:cNvPr id="289794" name="Rectangle 2"/>
          <p:cNvSpPr>
            <a:spLocks noGrp="1" noRot="1" noChangeAspect="1" noChangeArrowheads="1" noTextEdit="1"/>
          </p:cNvSpPr>
          <p:nvPr>
            <p:ph type="sldImg"/>
          </p:nvPr>
        </p:nvSpPr>
        <p:spPr>
          <a:ln w="12700" cap="flat">
            <a:solidFill>
              <a:schemeClr val="tx1"/>
            </a:solidFill>
          </a:ln>
        </p:spPr>
      </p:sp>
      <p:sp>
        <p:nvSpPr>
          <p:cNvPr id="289795" name="Rectangle 3"/>
          <p:cNvSpPr>
            <a:spLocks noGrp="1" noChangeArrowheads="1"/>
          </p:cNvSpPr>
          <p:nvPr>
            <p:ph type="body" idx="1"/>
          </p:nvPr>
        </p:nvSpPr>
        <p:spPr>
          <a:noFill/>
          <a:ln/>
        </p:spPr>
        <p:txBody>
          <a:bodyPr lIns="82230" tIns="40276" rIns="82230" bIns="40276"/>
          <a:lstStyle/>
          <a:p>
            <a:r>
              <a:rPr lang="en-US" b="1"/>
              <a:t>II.  CHARACTERISTICS OF BIOLOGICAL WEAPONS</a:t>
            </a:r>
          </a:p>
          <a:p>
            <a:endParaRPr lang="en-US"/>
          </a:p>
          <a:p>
            <a:r>
              <a:rPr lang="en-US" b="1"/>
              <a:t>A.  General Properties</a:t>
            </a:r>
          </a:p>
          <a:p>
            <a:endParaRPr lang="en-US"/>
          </a:p>
          <a:p>
            <a:r>
              <a:rPr lang="en-US"/>
              <a:t>Despite differences between the various types of biological agents, these agents, bacteria, viruses, and toxins share some common characteristics.  The primary route of infection or “portal of entry” is by inhalation (pulmonary).  Since BWs are nonvolatile (do not evaporate), they must be dispersed in aerosols as 1 to 5 micron size particles (1/30,000 of the diameter of a hair follicle) which may remain suspended in the air for hours (depending on weather conditions).  If inhaled, the particles will deposit deep into the terminal air sacs of the lungs, causing disease. </a:t>
            </a:r>
          </a:p>
        </p:txBody>
      </p:sp>
    </p:spTree>
    <p:extLst>
      <p:ext uri="{BB962C8B-B14F-4D97-AF65-F5344CB8AC3E}">
        <p14:creationId xmlns:p14="http://schemas.microsoft.com/office/powerpoint/2010/main" val="254765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p:cNvSpPr>
            <a:spLocks noGrp="1" noChangeArrowheads="1"/>
          </p:cNvSpPr>
          <p:nvPr>
            <p:ph type="sldNum" sz="quarter" idx="5"/>
          </p:nvPr>
        </p:nvSpPr>
        <p:spPr>
          <a:noFill/>
        </p:spPr>
        <p:txBody>
          <a:bodyPr/>
          <a:lstStyle/>
          <a:p>
            <a:fld id="{F345DDF0-08A4-4BBD-8D29-4B2A49CDDDA4}" type="slidenum">
              <a:rPr lang="en-US" smtClean="0">
                <a:cs typeface="Arial" charset="0"/>
              </a:rPr>
              <a:pPr/>
              <a:t>76</a:t>
            </a:fld>
            <a:endParaRPr lang="en-US">
              <a:cs typeface="Arial" charset="0"/>
            </a:endParaRPr>
          </a:p>
        </p:txBody>
      </p:sp>
      <p:sp>
        <p:nvSpPr>
          <p:cNvPr id="292866" name="Rectangle 2"/>
          <p:cNvSpPr>
            <a:spLocks noGrp="1" noRot="1" noChangeAspect="1" noChangeArrowheads="1" noTextEdit="1"/>
          </p:cNvSpPr>
          <p:nvPr>
            <p:ph type="sldImg"/>
          </p:nvPr>
        </p:nvSpPr>
        <p:spPr>
          <a:ln w="12700" cap="flat">
            <a:solidFill>
              <a:schemeClr val="tx1"/>
            </a:solidFill>
          </a:ln>
        </p:spPr>
      </p:sp>
      <p:sp>
        <p:nvSpPr>
          <p:cNvPr id="292867" name="Rectangle 3"/>
          <p:cNvSpPr>
            <a:spLocks noGrp="1" noChangeArrowheads="1"/>
          </p:cNvSpPr>
          <p:nvPr>
            <p:ph type="body" idx="1"/>
          </p:nvPr>
        </p:nvSpPr>
        <p:spPr>
          <a:noFill/>
          <a:ln/>
        </p:spPr>
        <p:txBody>
          <a:bodyPr lIns="82230" tIns="40276" rIns="82230" bIns="40276"/>
          <a:lstStyle/>
          <a:p>
            <a:r>
              <a:rPr lang="en-US"/>
              <a:t>Outside of a few  professional groups and some military personnel, there is a very poor understanding of BWs.  Bacteria and viruses are often perceived by the public to be invisible agents that have the ability to attack at will and spread from person to person and against which there are no means of self-protection.  In the event of a real or threatened BW attack, many unaffected people will attribute various nonspecific symptoms to toxins or infectious agents.  When a BW agent is suspected and a call for assistance is made, the emergency response will cross jurisdictions and may include fire personnel, emergency medical service (EMS), law enforcement, specially trained response teams [Metropolitan Medical Strike Teams (MMSTs), Chemical/Biological Incident Response Force (CBIRF)], federal agencies, public health departments, and various experts in biological warfare.  </a:t>
            </a:r>
          </a:p>
          <a:p>
            <a:endParaRPr lang="en-US"/>
          </a:p>
          <a:p>
            <a:r>
              <a:rPr lang="en-US"/>
              <a:t>The public reaction to BW was manifested recently in Washington, D.C. (April 1997) when a package containing a Petri dish labeled with “anthrachs,” an apparent misspelling of the deadly bacterial disease, anthrax, and “yersinia” was sent to the international headquarters of B’nai Brith.  After being discovered and reported, 108 employees inside the building were “quarantined” for 8 hours, traffic to the area was diverted for miles, and two B’nai Brith employees and 12 firefighters were decontaminated in the streets with a chlorine solution as a precaution (Associated Press 4/25/97).</a:t>
            </a:r>
          </a:p>
          <a:p>
            <a:endParaRPr lang="en-US"/>
          </a:p>
          <a:p>
            <a:r>
              <a:rPr lang="en-US"/>
              <a:t>It may be appropriate to institute a quarantine if the agent is known to be contagious.</a:t>
            </a:r>
          </a:p>
        </p:txBody>
      </p:sp>
    </p:spTree>
    <p:extLst>
      <p:ext uri="{BB962C8B-B14F-4D97-AF65-F5344CB8AC3E}">
        <p14:creationId xmlns:p14="http://schemas.microsoft.com/office/powerpoint/2010/main" val="1670277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7"/>
          <p:cNvSpPr>
            <a:spLocks noGrp="1" noChangeArrowheads="1"/>
          </p:cNvSpPr>
          <p:nvPr>
            <p:ph type="sldNum" sz="quarter" idx="5"/>
          </p:nvPr>
        </p:nvSpPr>
        <p:spPr>
          <a:noFill/>
        </p:spPr>
        <p:txBody>
          <a:bodyPr/>
          <a:lstStyle/>
          <a:p>
            <a:fld id="{1CA0977E-2799-4C2A-89D3-A83321568854}" type="slidenum">
              <a:rPr lang="en-US" smtClean="0">
                <a:cs typeface="Arial" charset="0"/>
              </a:rPr>
              <a:pPr/>
              <a:t>78</a:t>
            </a:fld>
            <a:endParaRPr lang="en-US">
              <a:cs typeface="Arial" charset="0"/>
            </a:endParaRPr>
          </a:p>
        </p:txBody>
      </p:sp>
      <p:sp>
        <p:nvSpPr>
          <p:cNvPr id="295938" name="Rectangle 2"/>
          <p:cNvSpPr>
            <a:spLocks noGrp="1" noRot="1" noChangeAspect="1" noChangeArrowheads="1" noTextEdit="1"/>
          </p:cNvSpPr>
          <p:nvPr>
            <p:ph type="sldImg"/>
          </p:nvPr>
        </p:nvSpPr>
        <p:spPr>
          <a:ln w="12700" cap="flat">
            <a:solidFill>
              <a:schemeClr val="tx1"/>
            </a:solidFill>
          </a:ln>
        </p:spPr>
      </p:sp>
      <p:sp>
        <p:nvSpPr>
          <p:cNvPr id="295939" name="Rectangle 3"/>
          <p:cNvSpPr>
            <a:spLocks noGrp="1" noChangeArrowheads="1"/>
          </p:cNvSpPr>
          <p:nvPr>
            <p:ph type="body" idx="1"/>
          </p:nvPr>
        </p:nvSpPr>
        <p:spPr>
          <a:noFill/>
          <a:ln/>
        </p:spPr>
        <p:txBody>
          <a:bodyPr lIns="82230" tIns="40276" rIns="82230" bIns="40276"/>
          <a:lstStyle/>
          <a:p>
            <a:r>
              <a:rPr lang="en-US"/>
              <a:t> After a characteristic incubation period following aerosol exposure, most BW agents present as an initial influenza syndrome with fever, chills, malaise, headache, and myalgia.  Some BW agents rapidly develop into a pulmonary syndrome with dyspnea, cyanosis, chest pain, and radiological abnormalities.  Liver involvement is indicated by rising liver enzymes, with or without jaundice. Encephalitis may occur with some select viral agents, typified by  photophobia, confusion, nuchal rigidity.  Maculopapular, vesicular pustular, or ulcerative skin lesions with or without bleeding abnormalities may occur with some agents.  Unexplained death or flaccid paralysis may be indicative of the use of biological toxins.</a:t>
            </a:r>
          </a:p>
        </p:txBody>
      </p:sp>
    </p:spTree>
    <p:extLst>
      <p:ext uri="{BB962C8B-B14F-4D97-AF65-F5344CB8AC3E}">
        <p14:creationId xmlns:p14="http://schemas.microsoft.com/office/powerpoint/2010/main" val="4804419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7"/>
          <p:cNvSpPr>
            <a:spLocks noGrp="1" noChangeArrowheads="1"/>
          </p:cNvSpPr>
          <p:nvPr>
            <p:ph type="sldNum" sz="quarter" idx="5"/>
          </p:nvPr>
        </p:nvSpPr>
        <p:spPr>
          <a:noFill/>
        </p:spPr>
        <p:txBody>
          <a:bodyPr/>
          <a:lstStyle/>
          <a:p>
            <a:fld id="{652A4A2E-9BFC-476D-85E1-17484E26D18B}" type="slidenum">
              <a:rPr lang="en-US" smtClean="0">
                <a:cs typeface="Arial" charset="0"/>
              </a:rPr>
              <a:pPr/>
              <a:t>79</a:t>
            </a:fld>
            <a:endParaRPr lang="en-US">
              <a:cs typeface="Arial" charset="0"/>
            </a:endParaRPr>
          </a:p>
        </p:txBody>
      </p:sp>
      <p:sp>
        <p:nvSpPr>
          <p:cNvPr id="297986" name="Rectangle 2"/>
          <p:cNvSpPr>
            <a:spLocks noGrp="1" noRot="1" noChangeAspect="1" noChangeArrowheads="1" noTextEdit="1"/>
          </p:cNvSpPr>
          <p:nvPr>
            <p:ph type="sldImg"/>
          </p:nvPr>
        </p:nvSpPr>
        <p:spPr>
          <a:ln w="12700" cap="flat">
            <a:solidFill>
              <a:schemeClr val="tx1"/>
            </a:solidFill>
          </a:ln>
        </p:spPr>
      </p:sp>
      <p:sp>
        <p:nvSpPr>
          <p:cNvPr id="297987" name="Rectangle 3"/>
          <p:cNvSpPr>
            <a:spLocks noGrp="1" noChangeArrowheads="1"/>
          </p:cNvSpPr>
          <p:nvPr>
            <p:ph type="body" idx="1"/>
          </p:nvPr>
        </p:nvSpPr>
        <p:spPr>
          <a:noFill/>
          <a:ln/>
        </p:spPr>
        <p:txBody>
          <a:bodyPr lIns="82230" tIns="40276" rIns="82230" bIns="40276"/>
          <a:lstStyle/>
          <a:p>
            <a:r>
              <a:rPr lang="en-US"/>
              <a:t>Following a major attack, it is possible that cutaneous anthrax cases might appear in conjunction with inhalational cases.</a:t>
            </a:r>
          </a:p>
          <a:p>
            <a:endParaRPr lang="en-US"/>
          </a:p>
          <a:p>
            <a:r>
              <a:rPr lang="en-US"/>
              <a:t>The slide shows cutaneous anthrax of face with a black eschar formation and gross malignant edema. </a:t>
            </a:r>
          </a:p>
          <a:p>
            <a:endParaRPr lang="en-US"/>
          </a:p>
          <a:p>
            <a:r>
              <a:rPr lang="en-US"/>
              <a:t>Skin lesions appear 1 to 5 days after spores are introduced into skin abrasions. 1 to 2 cm vesicles with regional edema and lymphadenitis.  Most patients with small lesions maybe afebrile.  The lesions develop into a painless necrotic ulcer with a black eschar base.  The ulcer may spontaneously heal within 2 to 3 weeks, however, 20 percent of the cases may develop septicemia and death.</a:t>
            </a:r>
          </a:p>
        </p:txBody>
      </p:sp>
    </p:spTree>
    <p:extLst>
      <p:ext uri="{BB962C8B-B14F-4D97-AF65-F5344CB8AC3E}">
        <p14:creationId xmlns:p14="http://schemas.microsoft.com/office/powerpoint/2010/main" val="1996986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21CC159B-70DF-4087-AA5F-63CE4B984AF0}" type="slidenum">
              <a:rPr lang="en-US" smtClean="0">
                <a:cs typeface="Arial" charset="0"/>
              </a:rPr>
              <a:pPr/>
              <a:t>28</a:t>
            </a:fld>
            <a:endParaRPr lang="en-US" dirty="0">
              <a:cs typeface="Arial" charset="0"/>
            </a:endParaRPr>
          </a:p>
        </p:txBody>
      </p:sp>
      <p:sp>
        <p:nvSpPr>
          <p:cNvPr id="52226" name="Rectangle 2"/>
          <p:cNvSpPr>
            <a:spLocks noChangeArrowheads="1"/>
          </p:cNvSpPr>
          <p:nvPr/>
        </p:nvSpPr>
        <p:spPr bwMode="auto">
          <a:xfrm>
            <a:off x="4144963" y="0"/>
            <a:ext cx="3170237" cy="484188"/>
          </a:xfrm>
          <a:prstGeom prst="rect">
            <a:avLst/>
          </a:prstGeom>
          <a:noFill/>
          <a:ln w="9525">
            <a:noFill/>
            <a:miter lim="800000"/>
            <a:headEnd/>
            <a:tailEnd/>
          </a:ln>
        </p:spPr>
        <p:txBody>
          <a:bodyPr wrap="none" anchor="ctr"/>
          <a:lstStyle/>
          <a:p>
            <a:endParaRPr lang="en-US" dirty="0"/>
          </a:p>
        </p:txBody>
      </p:sp>
      <p:sp>
        <p:nvSpPr>
          <p:cNvPr id="52227" name="Rectangle 3"/>
          <p:cNvSpPr>
            <a:spLocks noChangeArrowheads="1"/>
          </p:cNvSpPr>
          <p:nvPr/>
        </p:nvSpPr>
        <p:spPr bwMode="auto">
          <a:xfrm>
            <a:off x="0" y="9183688"/>
            <a:ext cx="3170238" cy="484187"/>
          </a:xfrm>
          <a:prstGeom prst="rect">
            <a:avLst/>
          </a:prstGeom>
          <a:noFill/>
          <a:ln w="9525">
            <a:noFill/>
            <a:miter lim="800000"/>
            <a:headEnd/>
            <a:tailEnd/>
          </a:ln>
        </p:spPr>
        <p:txBody>
          <a:bodyPr wrap="none" anchor="ctr"/>
          <a:lstStyle/>
          <a:p>
            <a:endParaRPr lang="en-US" dirty="0"/>
          </a:p>
        </p:txBody>
      </p:sp>
      <p:sp>
        <p:nvSpPr>
          <p:cNvPr id="52228" name="Rectangle 4"/>
          <p:cNvSpPr>
            <a:spLocks noChangeArrowheads="1"/>
          </p:cNvSpPr>
          <p:nvPr/>
        </p:nvSpPr>
        <p:spPr bwMode="auto">
          <a:xfrm>
            <a:off x="0" y="0"/>
            <a:ext cx="3170238" cy="484188"/>
          </a:xfrm>
          <a:prstGeom prst="rect">
            <a:avLst/>
          </a:prstGeom>
          <a:noFill/>
          <a:ln w="9525">
            <a:noFill/>
            <a:miter lim="800000"/>
            <a:headEnd/>
            <a:tailEnd/>
          </a:ln>
        </p:spPr>
        <p:txBody>
          <a:bodyPr wrap="none" anchor="ctr"/>
          <a:lstStyle/>
          <a:p>
            <a:endParaRPr lang="en-US" dirty="0"/>
          </a:p>
        </p:txBody>
      </p:sp>
      <p:sp>
        <p:nvSpPr>
          <p:cNvPr id="52229" name="Rectangle 5"/>
          <p:cNvSpPr>
            <a:spLocks noGrp="1" noChangeArrowheads="1"/>
          </p:cNvSpPr>
          <p:nvPr>
            <p:ph type="body" idx="1"/>
          </p:nvPr>
        </p:nvSpPr>
        <p:spPr>
          <a:xfrm>
            <a:off x="487363" y="4640263"/>
            <a:ext cx="6340475" cy="4400550"/>
          </a:xfrm>
          <a:noFill/>
          <a:ln/>
        </p:spPr>
        <p:txBody>
          <a:bodyPr lIns="96486" tIns="46579" rIns="96486" bIns="46579"/>
          <a:lstStyle/>
          <a:p>
            <a:pPr defTabSz="769938">
              <a:spcBef>
                <a:spcPct val="50000"/>
              </a:spcBef>
            </a:pPr>
            <a:r>
              <a:rPr lang="en-US" b="1" dirty="0"/>
              <a:t>THE FALLACIES</a:t>
            </a:r>
            <a:endParaRPr lang="en-US" dirty="0"/>
          </a:p>
          <a:p>
            <a:pPr defTabSz="769938">
              <a:lnSpc>
                <a:spcPct val="40000"/>
              </a:lnSpc>
              <a:spcBef>
                <a:spcPct val="50000"/>
              </a:spcBef>
            </a:pPr>
            <a:endParaRPr lang="en-US" dirty="0"/>
          </a:p>
          <a:p>
            <a:pPr defTabSz="769938">
              <a:spcBef>
                <a:spcPct val="50000"/>
              </a:spcBef>
            </a:pPr>
            <a:r>
              <a:rPr lang="en-US" dirty="0"/>
              <a:t>There are three common perceptions about NBC agents that we can now debunk:  </a:t>
            </a:r>
          </a:p>
          <a:p>
            <a:pPr marL="288925" lvl="1" indent="-173038" defTabSz="769938">
              <a:spcBef>
                <a:spcPct val="50000"/>
              </a:spcBef>
            </a:pPr>
            <a:r>
              <a:rPr lang="en-US" dirty="0"/>
              <a:t>a.</a:t>
            </a:r>
            <a:r>
              <a:rPr lang="en-US" u="sng" dirty="0"/>
              <a:t>	It can’t happen to us</a:t>
            </a:r>
            <a:r>
              <a:rPr lang="en-US" dirty="0"/>
              <a:t>:  Yes, it can happen to you.  It already has in many states and in foreign nations.  If, in 1994, we had been asked to list the 10 cities most likely to be attacked by a terrorist, how many of us would have included Oklahoma City?</a:t>
            </a:r>
          </a:p>
          <a:p>
            <a:pPr marL="288925" lvl="1" indent="-173038" defTabSz="769938">
              <a:spcBef>
                <a:spcPct val="50000"/>
              </a:spcBef>
            </a:pPr>
            <a:r>
              <a:rPr lang="en-US" dirty="0"/>
              <a:t>b.	</a:t>
            </a:r>
            <a:r>
              <a:rPr lang="en-US" u="sng" dirty="0"/>
              <a:t>NBC agents are so deadly, the victims will all die anyway</a:t>
            </a:r>
            <a:r>
              <a:rPr lang="en-US" dirty="0"/>
              <a:t>:  NBC agents are not a doomsday machine.  The vast majority of people within the area affected by an NBC event are not going to be seriously injured.  Many won’t show any symptoms at all.  This does not lessen the severity of the injuries for those unlucky enough to become casualties; however, most of the survivors should eventually recover with proper medical treatment.  In spite of the magnitude of the Tokyo subway attack, only 12 people died.</a:t>
            </a:r>
          </a:p>
          <a:p>
            <a:pPr marL="288925" lvl="1" indent="-173038" defTabSz="769938">
              <a:spcBef>
                <a:spcPct val="50000"/>
              </a:spcBef>
            </a:pPr>
            <a:r>
              <a:rPr lang="en-US" dirty="0"/>
              <a:t>c.	</a:t>
            </a:r>
            <a:r>
              <a:rPr lang="en-US" u="sng" dirty="0"/>
              <a:t>There is nothing we can do</a:t>
            </a:r>
            <a:r>
              <a:rPr lang="en-US" dirty="0"/>
              <a:t>:  Yes, there is something you can do; you can begin preparing your HAZMAT team to identify and mitigate the NBC material hazard.  Once these skills are mastered your hospital can build on this capability to treat victims of a mass casualty incident.  Dealing with NBC agents as a part of the terrorist attack will certainly make that job harder, but not impossible.  The key is to train, prepare plans, and then exercise the training and plans.</a:t>
            </a:r>
          </a:p>
        </p:txBody>
      </p:sp>
      <p:sp>
        <p:nvSpPr>
          <p:cNvPr id="52230" name="Rectangle 6"/>
          <p:cNvSpPr>
            <a:spLocks noGrp="1" noRot="1" noChangeAspect="1" noChangeArrowheads="1" noTextEdit="1"/>
          </p:cNvSpPr>
          <p:nvPr>
            <p:ph type="sldImg"/>
          </p:nvPr>
        </p:nvSpPr>
        <p:spPr>
          <a:xfrm>
            <a:off x="1258888" y="739775"/>
            <a:ext cx="4797425" cy="3597275"/>
          </a:xfrm>
          <a:ln w="12700" cap="flat">
            <a:solidFill>
              <a:schemeClr val="tx1"/>
            </a:solidFill>
          </a:ln>
        </p:spPr>
      </p:sp>
    </p:spTree>
    <p:extLst>
      <p:ext uri="{BB962C8B-B14F-4D97-AF65-F5344CB8AC3E}">
        <p14:creationId xmlns:p14="http://schemas.microsoft.com/office/powerpoint/2010/main" val="1291032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7"/>
          <p:cNvSpPr>
            <a:spLocks noGrp="1" noChangeArrowheads="1"/>
          </p:cNvSpPr>
          <p:nvPr>
            <p:ph type="sldNum" sz="quarter" idx="5"/>
          </p:nvPr>
        </p:nvSpPr>
        <p:spPr>
          <a:noFill/>
        </p:spPr>
        <p:txBody>
          <a:bodyPr/>
          <a:lstStyle/>
          <a:p>
            <a:fld id="{CB1465FF-FFCC-44D6-8BFC-B9040B4D0F28}" type="slidenum">
              <a:rPr lang="en-US" smtClean="0">
                <a:cs typeface="Arial" charset="0"/>
              </a:rPr>
              <a:pPr/>
              <a:t>80</a:t>
            </a:fld>
            <a:endParaRPr lang="en-US">
              <a:cs typeface="Arial" charset="0"/>
            </a:endParaRPr>
          </a:p>
        </p:txBody>
      </p:sp>
      <p:sp>
        <p:nvSpPr>
          <p:cNvPr id="300034" name="Rectangle 2"/>
          <p:cNvSpPr>
            <a:spLocks noGrp="1" noRot="1" noChangeAspect="1" noChangeArrowheads="1" noTextEdit="1"/>
          </p:cNvSpPr>
          <p:nvPr>
            <p:ph type="sldImg"/>
          </p:nvPr>
        </p:nvSpPr>
        <p:spPr>
          <a:ln w="12700" cap="flat">
            <a:solidFill>
              <a:schemeClr val="tx1"/>
            </a:solidFill>
          </a:ln>
        </p:spPr>
      </p:sp>
      <p:sp>
        <p:nvSpPr>
          <p:cNvPr id="300035" name="Rectangle 3"/>
          <p:cNvSpPr>
            <a:spLocks noGrp="1" noChangeArrowheads="1"/>
          </p:cNvSpPr>
          <p:nvPr>
            <p:ph type="body" idx="1"/>
          </p:nvPr>
        </p:nvSpPr>
        <p:spPr>
          <a:noFill/>
          <a:ln/>
        </p:spPr>
        <p:txBody>
          <a:bodyPr lIns="82230" tIns="40276" rIns="82230" bIns="40276"/>
          <a:lstStyle/>
          <a:p>
            <a:r>
              <a:rPr lang="en-US" b="1"/>
              <a:t>d.</a:t>
            </a:r>
            <a:r>
              <a:rPr lang="en-US"/>
              <a:t>  </a:t>
            </a:r>
            <a:r>
              <a:rPr lang="en-US" b="1"/>
              <a:t>Prevention.  No cases of person-to-person transmission of inhalational anthrax have ever been reported.</a:t>
            </a:r>
            <a:r>
              <a:rPr lang="en-US"/>
              <a:t>  However, cutaneous transmissions have occurred.  Universal precautions should be maintained for the duration of illness for cutaneous and inhalation anthrax.</a:t>
            </a:r>
          </a:p>
          <a:p>
            <a:endParaRPr lang="en-US"/>
          </a:p>
        </p:txBody>
      </p:sp>
      <p:sp>
        <p:nvSpPr>
          <p:cNvPr id="300036" name="Rectangle 4"/>
          <p:cNvSpPr>
            <a:spLocks noChangeArrowheads="1"/>
          </p:cNvSpPr>
          <p:nvPr/>
        </p:nvSpPr>
        <p:spPr bwMode="auto">
          <a:xfrm>
            <a:off x="3484563" y="9355138"/>
            <a:ext cx="377825" cy="287337"/>
          </a:xfrm>
          <a:prstGeom prst="rect">
            <a:avLst/>
          </a:prstGeom>
          <a:noFill/>
          <a:ln w="9525">
            <a:noFill/>
            <a:miter lim="800000"/>
            <a:headEnd/>
            <a:tailEnd/>
          </a:ln>
        </p:spPr>
        <p:txBody>
          <a:bodyPr wrap="none" lIns="97332" tIns="48667" rIns="97332" bIns="48667">
            <a:spAutoFit/>
          </a:bodyPr>
          <a:lstStyle/>
          <a:p>
            <a:pPr defTabSz="966788" eaLnBrk="0" hangingPunct="0"/>
            <a:r>
              <a:rPr lang="en-US" sz="1300">
                <a:latin typeface="Arial" charset="0"/>
              </a:rPr>
              <a:t>28</a:t>
            </a:r>
          </a:p>
        </p:txBody>
      </p:sp>
    </p:spTree>
    <p:extLst>
      <p:ext uri="{BB962C8B-B14F-4D97-AF65-F5344CB8AC3E}">
        <p14:creationId xmlns:p14="http://schemas.microsoft.com/office/powerpoint/2010/main" val="210029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7"/>
          <p:cNvSpPr>
            <a:spLocks noGrp="1" noChangeArrowheads="1"/>
          </p:cNvSpPr>
          <p:nvPr>
            <p:ph type="sldNum" sz="quarter" idx="5"/>
          </p:nvPr>
        </p:nvSpPr>
        <p:spPr>
          <a:noFill/>
        </p:spPr>
        <p:txBody>
          <a:bodyPr/>
          <a:lstStyle/>
          <a:p>
            <a:fld id="{8590A821-2CBC-41F6-8872-B24918FB2143}" type="slidenum">
              <a:rPr lang="en-US" smtClean="0">
                <a:cs typeface="Arial" charset="0"/>
              </a:rPr>
              <a:pPr/>
              <a:t>81</a:t>
            </a:fld>
            <a:endParaRPr lang="en-US">
              <a:cs typeface="Arial" charset="0"/>
            </a:endParaRPr>
          </a:p>
        </p:txBody>
      </p:sp>
      <p:sp>
        <p:nvSpPr>
          <p:cNvPr id="302082" name="Rectangle 2"/>
          <p:cNvSpPr>
            <a:spLocks noGrp="1" noRot="1" noChangeAspect="1" noChangeArrowheads="1" noTextEdit="1"/>
          </p:cNvSpPr>
          <p:nvPr>
            <p:ph type="sldImg"/>
          </p:nvPr>
        </p:nvSpPr>
        <p:spPr>
          <a:ln w="12700" cap="flat">
            <a:solidFill>
              <a:schemeClr val="tx1"/>
            </a:solidFill>
          </a:ln>
        </p:spPr>
      </p:sp>
      <p:sp>
        <p:nvSpPr>
          <p:cNvPr id="302083" name="Rectangle 3"/>
          <p:cNvSpPr>
            <a:spLocks noGrp="1" noChangeArrowheads="1"/>
          </p:cNvSpPr>
          <p:nvPr>
            <p:ph type="body" idx="1"/>
          </p:nvPr>
        </p:nvSpPr>
        <p:spPr>
          <a:noFill/>
          <a:ln/>
        </p:spPr>
        <p:txBody>
          <a:bodyPr lIns="82230" tIns="40276" rIns="82230" bIns="40276"/>
          <a:lstStyle/>
          <a:p>
            <a:r>
              <a:rPr lang="en-US" b="1"/>
              <a:t>b.</a:t>
            </a:r>
            <a:r>
              <a:rPr lang="en-US"/>
              <a:t>  </a:t>
            </a:r>
            <a:r>
              <a:rPr lang="en-US" b="1"/>
              <a:t>Pathogenesis.</a:t>
            </a:r>
            <a:r>
              <a:rPr lang="en-US"/>
              <a:t>  The plague is spread to humans from either the bite of an infected flea or by inhaling the organism.  Infection occurs in three forms:  </a:t>
            </a:r>
            <a:r>
              <a:rPr lang="en-US" b="1"/>
              <a:t>bubonic</a:t>
            </a:r>
            <a:r>
              <a:rPr lang="en-US"/>
              <a:t>, which involves lymph nodes closest to the bite of infected fleas; </a:t>
            </a:r>
            <a:r>
              <a:rPr lang="en-US" b="1"/>
              <a:t>pneumonic</a:t>
            </a:r>
            <a:r>
              <a:rPr lang="en-US"/>
              <a:t>, which is an infection of the lungs; and </a:t>
            </a:r>
            <a:r>
              <a:rPr lang="en-US" b="1"/>
              <a:t>septicemia</a:t>
            </a:r>
            <a:r>
              <a:rPr lang="en-US"/>
              <a:t>, which is a generalized infection in the blood from the bacteria escaping through the lymph nodes or lungs. (In 2.5 percent of the cases plague septicemia may develop directly without a clinically apparent lymphadenitis.)</a:t>
            </a:r>
          </a:p>
          <a:p>
            <a:endParaRPr lang="en-US"/>
          </a:p>
          <a:p>
            <a:endParaRPr lang="en-US"/>
          </a:p>
          <a:p>
            <a:endParaRPr lang="en-US"/>
          </a:p>
        </p:txBody>
      </p:sp>
      <p:sp>
        <p:nvSpPr>
          <p:cNvPr id="302084" name="Rectangle 4"/>
          <p:cNvSpPr>
            <a:spLocks noChangeArrowheads="1"/>
          </p:cNvSpPr>
          <p:nvPr/>
        </p:nvSpPr>
        <p:spPr bwMode="auto">
          <a:xfrm>
            <a:off x="3484563" y="9355138"/>
            <a:ext cx="377825" cy="287337"/>
          </a:xfrm>
          <a:prstGeom prst="rect">
            <a:avLst/>
          </a:prstGeom>
          <a:noFill/>
          <a:ln w="9525">
            <a:noFill/>
            <a:miter lim="800000"/>
            <a:headEnd/>
            <a:tailEnd/>
          </a:ln>
        </p:spPr>
        <p:txBody>
          <a:bodyPr wrap="none" lIns="97332" tIns="48667" rIns="97332" bIns="48667">
            <a:spAutoFit/>
          </a:bodyPr>
          <a:lstStyle/>
          <a:p>
            <a:pPr defTabSz="966788" eaLnBrk="0" hangingPunct="0"/>
            <a:r>
              <a:rPr lang="en-US" sz="1300">
                <a:latin typeface="Arial" charset="0"/>
              </a:rPr>
              <a:t>34</a:t>
            </a:r>
          </a:p>
        </p:txBody>
      </p:sp>
    </p:spTree>
    <p:extLst>
      <p:ext uri="{BB962C8B-B14F-4D97-AF65-F5344CB8AC3E}">
        <p14:creationId xmlns:p14="http://schemas.microsoft.com/office/powerpoint/2010/main" val="2214391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7"/>
          <p:cNvSpPr>
            <a:spLocks noGrp="1" noChangeArrowheads="1"/>
          </p:cNvSpPr>
          <p:nvPr>
            <p:ph type="sldNum" sz="quarter" idx="5"/>
          </p:nvPr>
        </p:nvSpPr>
        <p:spPr>
          <a:noFill/>
        </p:spPr>
        <p:txBody>
          <a:bodyPr/>
          <a:lstStyle/>
          <a:p>
            <a:fld id="{5783F94B-F7C8-4720-8502-EC46946019D9}" type="slidenum">
              <a:rPr lang="en-US" smtClean="0">
                <a:cs typeface="Arial" charset="0"/>
              </a:rPr>
              <a:pPr/>
              <a:t>82</a:t>
            </a:fld>
            <a:endParaRPr lang="en-US">
              <a:cs typeface="Arial" charset="0"/>
            </a:endParaRPr>
          </a:p>
        </p:txBody>
      </p:sp>
      <p:sp>
        <p:nvSpPr>
          <p:cNvPr id="304130" name="Rectangle 2"/>
          <p:cNvSpPr>
            <a:spLocks noGrp="1" noRot="1" noChangeAspect="1" noChangeArrowheads="1" noTextEdit="1"/>
          </p:cNvSpPr>
          <p:nvPr>
            <p:ph type="sldImg"/>
          </p:nvPr>
        </p:nvSpPr>
        <p:spPr>
          <a:ln w="12700" cap="flat">
            <a:solidFill>
              <a:schemeClr val="tx1"/>
            </a:solidFill>
          </a:ln>
        </p:spPr>
      </p:sp>
      <p:sp>
        <p:nvSpPr>
          <p:cNvPr id="304131" name="Rectangle 3"/>
          <p:cNvSpPr>
            <a:spLocks noGrp="1" noChangeArrowheads="1"/>
          </p:cNvSpPr>
          <p:nvPr>
            <p:ph type="body" idx="1"/>
          </p:nvPr>
        </p:nvSpPr>
        <p:spPr>
          <a:noFill/>
          <a:ln/>
        </p:spPr>
        <p:txBody>
          <a:bodyPr lIns="82230" tIns="40276" rIns="82230" bIns="40276"/>
          <a:lstStyle/>
          <a:p>
            <a:r>
              <a:rPr lang="en-US"/>
              <a:t>Pneumonic plague may be highly communicable under appropriate climate conditions.  For patients with confirmed pneumonic plague, respiratory droplet isolation with precautions against airborne spread is required until sputum cultures are negative.</a:t>
            </a:r>
          </a:p>
          <a:p>
            <a:endParaRPr lang="en-US"/>
          </a:p>
          <a:p>
            <a:r>
              <a:rPr lang="en-US"/>
              <a:t>Accidental exposures to health care workers are managed by giving post-exposure tetracycline or doxycycline therapy for a </a:t>
            </a:r>
            <a:r>
              <a:rPr lang="en-US" u="sng"/>
              <a:t>minimum</a:t>
            </a:r>
            <a:r>
              <a:rPr lang="en-US"/>
              <a:t> of 7 days.</a:t>
            </a:r>
          </a:p>
          <a:p>
            <a:endParaRPr lang="en-US"/>
          </a:p>
          <a:p>
            <a:r>
              <a:rPr lang="en-US"/>
              <a:t>Vaccine is ineffective against aerosol exposures and is only effective against bubonic plague. </a:t>
            </a:r>
          </a:p>
          <a:p>
            <a:endParaRPr lang="en-US"/>
          </a:p>
        </p:txBody>
      </p:sp>
      <p:sp>
        <p:nvSpPr>
          <p:cNvPr id="304132" name="Rectangle 4"/>
          <p:cNvSpPr>
            <a:spLocks noChangeArrowheads="1"/>
          </p:cNvSpPr>
          <p:nvPr/>
        </p:nvSpPr>
        <p:spPr bwMode="auto">
          <a:xfrm>
            <a:off x="3484563" y="9355138"/>
            <a:ext cx="377825" cy="287337"/>
          </a:xfrm>
          <a:prstGeom prst="rect">
            <a:avLst/>
          </a:prstGeom>
          <a:noFill/>
          <a:ln w="9525">
            <a:noFill/>
            <a:miter lim="800000"/>
            <a:headEnd/>
            <a:tailEnd/>
          </a:ln>
        </p:spPr>
        <p:txBody>
          <a:bodyPr wrap="none" lIns="97332" tIns="48667" rIns="97332" bIns="48667">
            <a:spAutoFit/>
          </a:bodyPr>
          <a:lstStyle/>
          <a:p>
            <a:pPr defTabSz="966788" eaLnBrk="0" hangingPunct="0"/>
            <a:r>
              <a:rPr lang="en-US" sz="1300">
                <a:latin typeface="Arial" charset="0"/>
              </a:rPr>
              <a:t>43</a:t>
            </a:r>
          </a:p>
        </p:txBody>
      </p:sp>
    </p:spTree>
    <p:extLst>
      <p:ext uri="{BB962C8B-B14F-4D97-AF65-F5344CB8AC3E}">
        <p14:creationId xmlns:p14="http://schemas.microsoft.com/office/powerpoint/2010/main" val="813891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7"/>
          <p:cNvSpPr>
            <a:spLocks noGrp="1" noChangeArrowheads="1"/>
          </p:cNvSpPr>
          <p:nvPr>
            <p:ph type="sldNum" sz="quarter" idx="5"/>
          </p:nvPr>
        </p:nvSpPr>
        <p:spPr>
          <a:noFill/>
        </p:spPr>
        <p:txBody>
          <a:bodyPr/>
          <a:lstStyle/>
          <a:p>
            <a:fld id="{C33770BC-C938-4FBE-ABDC-284AFFD411A8}" type="slidenum">
              <a:rPr lang="en-US" smtClean="0">
                <a:cs typeface="Arial" charset="0"/>
              </a:rPr>
              <a:pPr/>
              <a:t>83</a:t>
            </a:fld>
            <a:endParaRPr lang="en-US">
              <a:cs typeface="Arial" charset="0"/>
            </a:endParaRPr>
          </a:p>
        </p:txBody>
      </p:sp>
      <p:sp>
        <p:nvSpPr>
          <p:cNvPr id="308226" name="Rectangle 2"/>
          <p:cNvSpPr>
            <a:spLocks noGrp="1" noRot="1" noChangeAspect="1" noChangeArrowheads="1" noTextEdit="1"/>
          </p:cNvSpPr>
          <p:nvPr>
            <p:ph type="sldImg"/>
          </p:nvPr>
        </p:nvSpPr>
        <p:spPr>
          <a:ln w="12700" cap="flat">
            <a:solidFill>
              <a:schemeClr val="tx1"/>
            </a:solidFill>
          </a:ln>
        </p:spPr>
      </p:sp>
      <p:sp>
        <p:nvSpPr>
          <p:cNvPr id="308227" name="Rectangle 3"/>
          <p:cNvSpPr>
            <a:spLocks noGrp="1" noChangeArrowheads="1"/>
          </p:cNvSpPr>
          <p:nvPr>
            <p:ph type="body" idx="1"/>
          </p:nvPr>
        </p:nvSpPr>
        <p:spPr>
          <a:noFill/>
          <a:ln/>
        </p:spPr>
        <p:txBody>
          <a:bodyPr lIns="82230" tIns="40276" rIns="82230" bIns="40276"/>
          <a:lstStyle/>
          <a:p>
            <a:r>
              <a:rPr lang="en-US" b="1"/>
              <a:t>b.  Pathogenesis.</a:t>
            </a:r>
            <a:r>
              <a:rPr lang="en-US"/>
              <a:t>  First described in Australia (“Query” fever).  Q fever typically causes infection in animals (sheep, cattle, and goats), but humans can acquire the disease by inhaling aerosols contaminated with the organism.  Lung macrophages engulf the organism and the rickettsia multiply inside the cell until the macrophage undergoes lysis and free organisms are liberated into the local tissue and blood stream.</a:t>
            </a:r>
          </a:p>
          <a:p>
            <a:endParaRPr lang="en-US"/>
          </a:p>
          <a:p>
            <a:r>
              <a:rPr lang="en-US"/>
              <a:t>The Q fever  agent is extremely infective by aerosol with only a low inoculating dose required to establish infection.</a:t>
            </a:r>
          </a:p>
          <a:p>
            <a:endParaRPr lang="en-US"/>
          </a:p>
        </p:txBody>
      </p:sp>
      <p:sp>
        <p:nvSpPr>
          <p:cNvPr id="308228" name="Rectangle 4"/>
          <p:cNvSpPr>
            <a:spLocks noChangeArrowheads="1"/>
          </p:cNvSpPr>
          <p:nvPr/>
        </p:nvSpPr>
        <p:spPr bwMode="auto">
          <a:xfrm>
            <a:off x="3338513" y="9237663"/>
            <a:ext cx="633412" cy="288925"/>
          </a:xfrm>
          <a:prstGeom prst="rect">
            <a:avLst/>
          </a:prstGeom>
          <a:noFill/>
          <a:ln w="9525">
            <a:noFill/>
            <a:miter lim="800000"/>
            <a:headEnd/>
            <a:tailEnd/>
          </a:ln>
        </p:spPr>
        <p:txBody>
          <a:bodyPr lIns="97332" tIns="48667" rIns="97332" bIns="48667">
            <a:spAutoFit/>
          </a:bodyPr>
          <a:lstStyle/>
          <a:p>
            <a:pPr algn="ctr" defTabSz="966788" eaLnBrk="0" hangingPunct="0"/>
            <a:r>
              <a:rPr lang="en-US" sz="1300">
                <a:latin typeface="Arial" charset="0"/>
              </a:rPr>
              <a:t>59</a:t>
            </a:r>
          </a:p>
        </p:txBody>
      </p:sp>
    </p:spTree>
    <p:extLst>
      <p:ext uri="{BB962C8B-B14F-4D97-AF65-F5344CB8AC3E}">
        <p14:creationId xmlns:p14="http://schemas.microsoft.com/office/powerpoint/2010/main" val="37201198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29" name="Rectangle 7"/>
          <p:cNvSpPr>
            <a:spLocks noGrp="1" noChangeArrowheads="1"/>
          </p:cNvSpPr>
          <p:nvPr>
            <p:ph type="sldNum" sz="quarter" idx="5"/>
          </p:nvPr>
        </p:nvSpPr>
        <p:spPr>
          <a:noFill/>
        </p:spPr>
        <p:txBody>
          <a:bodyPr/>
          <a:lstStyle/>
          <a:p>
            <a:fld id="{F8FFD654-7DA8-4256-875D-4778DBBF378D}" type="slidenum">
              <a:rPr lang="en-US" smtClean="0">
                <a:cs typeface="Arial" charset="0"/>
              </a:rPr>
              <a:pPr/>
              <a:t>84</a:t>
            </a:fld>
            <a:endParaRPr lang="en-US">
              <a:cs typeface="Arial" charset="0"/>
            </a:endParaRPr>
          </a:p>
        </p:txBody>
      </p:sp>
      <p:sp>
        <p:nvSpPr>
          <p:cNvPr id="406530" name="Rectangle 2"/>
          <p:cNvSpPr>
            <a:spLocks noGrp="1" noRot="1" noChangeAspect="1" noChangeArrowheads="1" noTextEdit="1"/>
          </p:cNvSpPr>
          <p:nvPr>
            <p:ph type="sldImg"/>
          </p:nvPr>
        </p:nvSpPr>
        <p:spPr>
          <a:ln w="12700" cap="flat">
            <a:solidFill>
              <a:schemeClr val="tx1"/>
            </a:solidFill>
          </a:ln>
        </p:spPr>
      </p:sp>
      <p:sp>
        <p:nvSpPr>
          <p:cNvPr id="406531" name="Rectangle 3"/>
          <p:cNvSpPr>
            <a:spLocks noGrp="1" noChangeArrowheads="1"/>
          </p:cNvSpPr>
          <p:nvPr>
            <p:ph type="body" idx="1"/>
          </p:nvPr>
        </p:nvSpPr>
        <p:spPr>
          <a:noFill/>
          <a:ln/>
        </p:spPr>
        <p:txBody>
          <a:bodyPr lIns="82230" tIns="40276" rIns="82230" bIns="40276"/>
          <a:lstStyle/>
          <a:p>
            <a:r>
              <a:rPr lang="en-US" b="1"/>
              <a:t>IV.  VIRUSES AS BIOLOGICAL AGENTS</a:t>
            </a:r>
          </a:p>
          <a:p>
            <a:endParaRPr lang="en-US" b="1"/>
          </a:p>
        </p:txBody>
      </p:sp>
      <p:sp>
        <p:nvSpPr>
          <p:cNvPr id="406532" name="Rectangle 4"/>
          <p:cNvSpPr>
            <a:spLocks noChangeArrowheads="1"/>
          </p:cNvSpPr>
          <p:nvPr/>
        </p:nvSpPr>
        <p:spPr bwMode="auto">
          <a:xfrm>
            <a:off x="3338513" y="9237663"/>
            <a:ext cx="633412" cy="288925"/>
          </a:xfrm>
          <a:prstGeom prst="rect">
            <a:avLst/>
          </a:prstGeom>
          <a:noFill/>
          <a:ln w="9525">
            <a:noFill/>
            <a:miter lim="800000"/>
            <a:headEnd/>
            <a:tailEnd/>
          </a:ln>
        </p:spPr>
        <p:txBody>
          <a:bodyPr lIns="97332" tIns="48667" rIns="97332" bIns="48667">
            <a:spAutoFit/>
          </a:bodyPr>
          <a:lstStyle/>
          <a:p>
            <a:pPr algn="ctr" defTabSz="966788" eaLnBrk="0" hangingPunct="0"/>
            <a:r>
              <a:rPr lang="en-US" sz="1300">
                <a:latin typeface="Arial" charset="0"/>
              </a:rPr>
              <a:t>64</a:t>
            </a:r>
          </a:p>
        </p:txBody>
      </p:sp>
    </p:spTree>
    <p:extLst>
      <p:ext uri="{BB962C8B-B14F-4D97-AF65-F5344CB8AC3E}">
        <p14:creationId xmlns:p14="http://schemas.microsoft.com/office/powerpoint/2010/main" val="33569560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Rectangle 7"/>
          <p:cNvSpPr>
            <a:spLocks noGrp="1" noChangeArrowheads="1"/>
          </p:cNvSpPr>
          <p:nvPr>
            <p:ph type="sldNum" sz="quarter" idx="5"/>
          </p:nvPr>
        </p:nvSpPr>
        <p:spPr>
          <a:noFill/>
        </p:spPr>
        <p:txBody>
          <a:bodyPr/>
          <a:lstStyle/>
          <a:p>
            <a:fld id="{0ECA497A-C52B-4CDB-B8D3-B526F06EB681}" type="slidenum">
              <a:rPr lang="en-US" smtClean="0">
                <a:cs typeface="Arial" charset="0"/>
              </a:rPr>
              <a:pPr/>
              <a:t>89</a:t>
            </a:fld>
            <a:endParaRPr lang="en-US">
              <a:cs typeface="Arial" charset="0"/>
            </a:endParaRPr>
          </a:p>
        </p:txBody>
      </p:sp>
      <p:sp>
        <p:nvSpPr>
          <p:cNvPr id="411650" name="Rectangle 2"/>
          <p:cNvSpPr>
            <a:spLocks noGrp="1" noRot="1" noChangeAspect="1" noChangeArrowheads="1" noTextEdit="1"/>
          </p:cNvSpPr>
          <p:nvPr>
            <p:ph type="sldImg"/>
          </p:nvPr>
        </p:nvSpPr>
        <p:spPr>
          <a:ln w="12700" cap="flat">
            <a:solidFill>
              <a:schemeClr val="tx1"/>
            </a:solidFill>
          </a:ln>
        </p:spPr>
      </p:sp>
      <p:sp>
        <p:nvSpPr>
          <p:cNvPr id="411651" name="Rectangle 3"/>
          <p:cNvSpPr>
            <a:spLocks noGrp="1" noChangeArrowheads="1"/>
          </p:cNvSpPr>
          <p:nvPr>
            <p:ph type="body" idx="1"/>
          </p:nvPr>
        </p:nvSpPr>
        <p:spPr>
          <a:noFill/>
          <a:ln/>
        </p:spPr>
        <p:txBody>
          <a:bodyPr lIns="82230" tIns="40276" rIns="82230" bIns="40276"/>
          <a:lstStyle/>
          <a:p>
            <a:r>
              <a:rPr lang="en-US"/>
              <a:t>Many scenarios involving the use of BW agents suggest an attack by aerosol dissemination.  Consequently, disease onset in a community would be rapid, and treatment would need to be implemented quickly to have any effect on mortality or to ensure effective prophylaxis by implementing PPE, antibiotic therapy, or vaccinations if available.</a:t>
            </a:r>
          </a:p>
          <a:p>
            <a:endParaRPr lang="en-US"/>
          </a:p>
          <a:p>
            <a:r>
              <a:rPr lang="en-US"/>
              <a:t>Emergency care physicians need to have a high index of suspicion, be aware of the clinical picture afforded by the most common BW agents, and the most effective clinical intervention.</a:t>
            </a:r>
          </a:p>
        </p:txBody>
      </p:sp>
      <p:sp>
        <p:nvSpPr>
          <p:cNvPr id="411652" name="Rectangle 4"/>
          <p:cNvSpPr>
            <a:spLocks noChangeArrowheads="1"/>
          </p:cNvSpPr>
          <p:nvPr/>
        </p:nvSpPr>
        <p:spPr bwMode="auto">
          <a:xfrm>
            <a:off x="3233738" y="9280525"/>
            <a:ext cx="911225" cy="288925"/>
          </a:xfrm>
          <a:prstGeom prst="rect">
            <a:avLst/>
          </a:prstGeom>
          <a:noFill/>
          <a:ln w="9525">
            <a:noFill/>
            <a:miter lim="800000"/>
            <a:headEnd/>
            <a:tailEnd/>
          </a:ln>
        </p:spPr>
        <p:txBody>
          <a:bodyPr lIns="97332" tIns="48667" rIns="97332" bIns="48667">
            <a:spAutoFit/>
          </a:bodyPr>
          <a:lstStyle/>
          <a:p>
            <a:pPr algn="ctr" defTabSz="966788" eaLnBrk="0" hangingPunct="0"/>
            <a:r>
              <a:rPr lang="en-US" sz="1300">
                <a:latin typeface="Arial" charset="0"/>
              </a:rPr>
              <a:t>93</a:t>
            </a:r>
          </a:p>
        </p:txBody>
      </p:sp>
    </p:spTree>
    <p:extLst>
      <p:ext uri="{BB962C8B-B14F-4D97-AF65-F5344CB8AC3E}">
        <p14:creationId xmlns:p14="http://schemas.microsoft.com/office/powerpoint/2010/main" val="41232178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Rectangle 7"/>
          <p:cNvSpPr>
            <a:spLocks noGrp="1" noChangeArrowheads="1"/>
          </p:cNvSpPr>
          <p:nvPr>
            <p:ph type="sldNum" sz="quarter" idx="5"/>
          </p:nvPr>
        </p:nvSpPr>
        <p:spPr>
          <a:noFill/>
        </p:spPr>
        <p:txBody>
          <a:bodyPr/>
          <a:lstStyle/>
          <a:p>
            <a:fld id="{61A720EE-F9F8-4719-84DD-FA5297279870}" type="slidenum">
              <a:rPr lang="en-US" smtClean="0">
                <a:cs typeface="Arial" charset="0"/>
              </a:rPr>
              <a:pPr/>
              <a:t>90</a:t>
            </a:fld>
            <a:endParaRPr lang="en-US">
              <a:cs typeface="Arial" charset="0"/>
            </a:endParaRPr>
          </a:p>
        </p:txBody>
      </p:sp>
      <p:sp>
        <p:nvSpPr>
          <p:cNvPr id="413698" name="Rectangle 2"/>
          <p:cNvSpPr>
            <a:spLocks noGrp="1" noRot="1" noChangeAspect="1" noChangeArrowheads="1" noTextEdit="1"/>
          </p:cNvSpPr>
          <p:nvPr>
            <p:ph type="sldImg"/>
          </p:nvPr>
        </p:nvSpPr>
        <p:spPr>
          <a:ln w="12700" cap="flat">
            <a:solidFill>
              <a:schemeClr val="tx1"/>
            </a:solidFill>
          </a:ln>
        </p:spPr>
      </p:sp>
      <p:sp>
        <p:nvSpPr>
          <p:cNvPr id="413699" name="Rectangle 3"/>
          <p:cNvSpPr>
            <a:spLocks noGrp="1" noChangeArrowheads="1"/>
          </p:cNvSpPr>
          <p:nvPr>
            <p:ph type="body" idx="1"/>
          </p:nvPr>
        </p:nvSpPr>
        <p:spPr>
          <a:noFill/>
          <a:ln/>
        </p:spPr>
        <p:txBody>
          <a:bodyPr lIns="82230" tIns="40276" rIns="82230" bIns="40276"/>
          <a:lstStyle/>
          <a:p>
            <a:r>
              <a:rPr lang="en-US" b="1"/>
              <a:t>V.  TOXINS AS BIOLOGICAL WEAPONS</a:t>
            </a:r>
          </a:p>
        </p:txBody>
      </p:sp>
      <p:sp>
        <p:nvSpPr>
          <p:cNvPr id="413700" name="Rectangle 4"/>
          <p:cNvSpPr>
            <a:spLocks noChangeArrowheads="1"/>
          </p:cNvSpPr>
          <p:nvPr/>
        </p:nvSpPr>
        <p:spPr bwMode="auto">
          <a:xfrm>
            <a:off x="3233738" y="9280525"/>
            <a:ext cx="911225" cy="288925"/>
          </a:xfrm>
          <a:prstGeom prst="rect">
            <a:avLst/>
          </a:prstGeom>
          <a:noFill/>
          <a:ln w="9525">
            <a:noFill/>
            <a:miter lim="800000"/>
            <a:headEnd/>
            <a:tailEnd/>
          </a:ln>
        </p:spPr>
        <p:txBody>
          <a:bodyPr lIns="97332" tIns="48667" rIns="97332" bIns="48667">
            <a:spAutoFit/>
          </a:bodyPr>
          <a:lstStyle/>
          <a:p>
            <a:pPr algn="ctr" defTabSz="966788" eaLnBrk="0" hangingPunct="0"/>
            <a:r>
              <a:rPr lang="en-US" sz="1300">
                <a:latin typeface="Arial" charset="0"/>
              </a:rPr>
              <a:t>95</a:t>
            </a:r>
          </a:p>
        </p:txBody>
      </p:sp>
    </p:spTree>
    <p:extLst>
      <p:ext uri="{BB962C8B-B14F-4D97-AF65-F5344CB8AC3E}">
        <p14:creationId xmlns:p14="http://schemas.microsoft.com/office/powerpoint/2010/main" val="7132978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Rectangle 7"/>
          <p:cNvSpPr>
            <a:spLocks noGrp="1" noChangeArrowheads="1"/>
          </p:cNvSpPr>
          <p:nvPr>
            <p:ph type="sldNum" sz="quarter" idx="5"/>
          </p:nvPr>
        </p:nvSpPr>
        <p:spPr>
          <a:noFill/>
        </p:spPr>
        <p:txBody>
          <a:bodyPr/>
          <a:lstStyle/>
          <a:p>
            <a:fld id="{885847D8-8AD5-4DCF-BD7A-C30476F4F531}" type="slidenum">
              <a:rPr lang="en-US" smtClean="0">
                <a:cs typeface="Arial" charset="0"/>
              </a:rPr>
              <a:pPr/>
              <a:t>91</a:t>
            </a:fld>
            <a:endParaRPr lang="en-US">
              <a:cs typeface="Arial" charset="0"/>
            </a:endParaRPr>
          </a:p>
        </p:txBody>
      </p:sp>
      <p:sp>
        <p:nvSpPr>
          <p:cNvPr id="415746" name="Rectangle 2"/>
          <p:cNvSpPr>
            <a:spLocks noGrp="1" noRot="1" noChangeAspect="1" noChangeArrowheads="1" noTextEdit="1"/>
          </p:cNvSpPr>
          <p:nvPr>
            <p:ph type="sldImg"/>
          </p:nvPr>
        </p:nvSpPr>
        <p:spPr>
          <a:ln w="12700" cap="flat">
            <a:solidFill>
              <a:schemeClr val="tx1"/>
            </a:solidFill>
          </a:ln>
        </p:spPr>
      </p:sp>
      <p:sp>
        <p:nvSpPr>
          <p:cNvPr id="415747" name="Rectangle 3"/>
          <p:cNvSpPr>
            <a:spLocks noGrp="1" noChangeArrowheads="1"/>
          </p:cNvSpPr>
          <p:nvPr>
            <p:ph type="body" idx="1"/>
          </p:nvPr>
        </p:nvSpPr>
        <p:spPr>
          <a:noFill/>
          <a:ln/>
        </p:spPr>
        <p:txBody>
          <a:bodyPr lIns="82230" tIns="40276" rIns="82230" bIns="40276"/>
          <a:lstStyle/>
          <a:p>
            <a:r>
              <a:rPr lang="en-US" b="1"/>
              <a:t>A.  General Characteristics</a:t>
            </a:r>
          </a:p>
          <a:p>
            <a:endParaRPr lang="en-US" b="1"/>
          </a:p>
          <a:p>
            <a:r>
              <a:rPr lang="en-US"/>
              <a:t>Biological toxins are nonliving, poisonous chemical compounds that are produced by living organisms (animals, plants, and microorganisms).  These agents are up to 1,000 times more lethal than standard chemical agents, but unlike chemicals, are not typically volatile or able to cause illness through skin absorption.  As a result, </a:t>
            </a:r>
            <a:r>
              <a:rPr lang="en-US" b="1"/>
              <a:t>toxins are not prone to </a:t>
            </a:r>
          </a:p>
          <a:p>
            <a:r>
              <a:rPr lang="en-US" b="1"/>
              <a:t>person-to-person transmission and are not very persistent when released.</a:t>
            </a:r>
            <a:r>
              <a:rPr lang="en-US"/>
              <a:t>  The toxicity of these agents varies by the route of entry (inhalation vs. ingestion vs. injection).</a:t>
            </a:r>
          </a:p>
          <a:p>
            <a:endParaRPr lang="en-US"/>
          </a:p>
        </p:txBody>
      </p:sp>
      <p:sp>
        <p:nvSpPr>
          <p:cNvPr id="415748" name="Rectangle 4"/>
          <p:cNvSpPr>
            <a:spLocks noChangeArrowheads="1"/>
          </p:cNvSpPr>
          <p:nvPr/>
        </p:nvSpPr>
        <p:spPr bwMode="auto">
          <a:xfrm>
            <a:off x="3233738" y="9280525"/>
            <a:ext cx="911225" cy="288925"/>
          </a:xfrm>
          <a:prstGeom prst="rect">
            <a:avLst/>
          </a:prstGeom>
          <a:noFill/>
          <a:ln w="9525">
            <a:noFill/>
            <a:miter lim="800000"/>
            <a:headEnd/>
            <a:tailEnd/>
          </a:ln>
        </p:spPr>
        <p:txBody>
          <a:bodyPr lIns="97332" tIns="48667" rIns="97332" bIns="48667">
            <a:spAutoFit/>
          </a:bodyPr>
          <a:lstStyle/>
          <a:p>
            <a:pPr algn="ctr" defTabSz="966788" eaLnBrk="0" hangingPunct="0"/>
            <a:r>
              <a:rPr lang="en-US" sz="1300">
                <a:latin typeface="Arial" charset="0"/>
              </a:rPr>
              <a:t>96</a:t>
            </a:r>
          </a:p>
        </p:txBody>
      </p:sp>
    </p:spTree>
    <p:extLst>
      <p:ext uri="{BB962C8B-B14F-4D97-AF65-F5344CB8AC3E}">
        <p14:creationId xmlns:p14="http://schemas.microsoft.com/office/powerpoint/2010/main" val="42494719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7"/>
          <p:cNvSpPr>
            <a:spLocks noGrp="1" noChangeArrowheads="1"/>
          </p:cNvSpPr>
          <p:nvPr>
            <p:ph type="sldNum" sz="quarter" idx="5"/>
          </p:nvPr>
        </p:nvSpPr>
        <p:spPr>
          <a:noFill/>
        </p:spPr>
        <p:txBody>
          <a:bodyPr/>
          <a:lstStyle/>
          <a:p>
            <a:fld id="{BC3B875F-4E27-471A-9CC5-72951E36B2FC}" type="slidenum">
              <a:rPr lang="en-US" smtClean="0">
                <a:cs typeface="Arial" charset="0"/>
              </a:rPr>
              <a:pPr/>
              <a:t>92</a:t>
            </a:fld>
            <a:endParaRPr lang="en-US">
              <a:cs typeface="Arial" charset="0"/>
            </a:endParaRPr>
          </a:p>
        </p:txBody>
      </p:sp>
      <p:sp>
        <p:nvSpPr>
          <p:cNvPr id="417794" name="Rectangle 2"/>
          <p:cNvSpPr>
            <a:spLocks noGrp="1" noRot="1" noChangeAspect="1" noChangeArrowheads="1" noTextEdit="1"/>
          </p:cNvSpPr>
          <p:nvPr>
            <p:ph type="sldImg"/>
          </p:nvPr>
        </p:nvSpPr>
        <p:spPr>
          <a:ln w="12700" cap="flat">
            <a:solidFill>
              <a:schemeClr val="tx1"/>
            </a:solidFill>
          </a:ln>
        </p:spPr>
      </p:sp>
      <p:sp>
        <p:nvSpPr>
          <p:cNvPr id="417795" name="Rectangle 3"/>
          <p:cNvSpPr>
            <a:spLocks noGrp="1" noChangeArrowheads="1"/>
          </p:cNvSpPr>
          <p:nvPr>
            <p:ph type="body" idx="1"/>
          </p:nvPr>
        </p:nvSpPr>
        <p:spPr>
          <a:noFill/>
          <a:ln/>
        </p:spPr>
        <p:txBody>
          <a:bodyPr lIns="82230" tIns="40276" rIns="82230" bIns="40276"/>
          <a:lstStyle/>
          <a:p>
            <a:r>
              <a:rPr lang="en-US"/>
              <a:t>In 1994, CDC reported 34 cases of food borne botulism in the U.S.  Most outbreaks result from eating improperly preserved home-canned foods, with vegetables (asparagus, green beans, and peppers) being the most common source.  In this case, the closed lid on the pot created the anaerobic environment necessary to allow spores of </a:t>
            </a:r>
            <a:r>
              <a:rPr lang="en-US" i="1"/>
              <a:t>Clostridium botulinum</a:t>
            </a:r>
            <a:r>
              <a:rPr lang="en-US"/>
              <a:t> to germinate and produce the toxin.  (MMWR Vol. 44, No. 11. 3/24/95)</a:t>
            </a:r>
          </a:p>
          <a:p>
            <a:endParaRPr lang="en-US"/>
          </a:p>
        </p:txBody>
      </p:sp>
      <p:sp>
        <p:nvSpPr>
          <p:cNvPr id="417796" name="Rectangle 4"/>
          <p:cNvSpPr>
            <a:spLocks noChangeArrowheads="1"/>
          </p:cNvSpPr>
          <p:nvPr/>
        </p:nvSpPr>
        <p:spPr bwMode="auto">
          <a:xfrm>
            <a:off x="3233738" y="9280525"/>
            <a:ext cx="911225" cy="288925"/>
          </a:xfrm>
          <a:prstGeom prst="rect">
            <a:avLst/>
          </a:prstGeom>
          <a:noFill/>
          <a:ln w="9525">
            <a:noFill/>
            <a:miter lim="800000"/>
            <a:headEnd/>
            <a:tailEnd/>
          </a:ln>
        </p:spPr>
        <p:txBody>
          <a:bodyPr lIns="97332" tIns="48667" rIns="97332" bIns="48667">
            <a:spAutoFit/>
          </a:bodyPr>
          <a:lstStyle/>
          <a:p>
            <a:pPr algn="ctr" defTabSz="966788" eaLnBrk="0" hangingPunct="0"/>
            <a:r>
              <a:rPr lang="en-US" sz="1300">
                <a:latin typeface="Arial" charset="0"/>
              </a:rPr>
              <a:t>100</a:t>
            </a:r>
          </a:p>
        </p:txBody>
      </p:sp>
    </p:spTree>
    <p:extLst>
      <p:ext uri="{BB962C8B-B14F-4D97-AF65-F5344CB8AC3E}">
        <p14:creationId xmlns:p14="http://schemas.microsoft.com/office/powerpoint/2010/main" val="40392211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Rectangle 7"/>
          <p:cNvSpPr>
            <a:spLocks noGrp="1" noChangeArrowheads="1"/>
          </p:cNvSpPr>
          <p:nvPr>
            <p:ph type="sldNum" sz="quarter" idx="5"/>
          </p:nvPr>
        </p:nvSpPr>
        <p:spPr>
          <a:noFill/>
        </p:spPr>
        <p:txBody>
          <a:bodyPr/>
          <a:lstStyle/>
          <a:p>
            <a:fld id="{C0C28E44-6DCA-4F93-9F66-E2EC26A6896B}" type="slidenum">
              <a:rPr lang="en-US" smtClean="0">
                <a:cs typeface="Arial" charset="0"/>
              </a:rPr>
              <a:pPr/>
              <a:t>93</a:t>
            </a:fld>
            <a:endParaRPr lang="en-US">
              <a:cs typeface="Arial" charset="0"/>
            </a:endParaRPr>
          </a:p>
        </p:txBody>
      </p:sp>
      <p:sp>
        <p:nvSpPr>
          <p:cNvPr id="428034" name="Rectangle 2"/>
          <p:cNvSpPr>
            <a:spLocks noGrp="1" noRot="1" noChangeAspect="1" noChangeArrowheads="1" noTextEdit="1"/>
          </p:cNvSpPr>
          <p:nvPr>
            <p:ph type="sldImg"/>
          </p:nvPr>
        </p:nvSpPr>
        <p:spPr>
          <a:ln w="12700" cap="flat">
            <a:solidFill>
              <a:schemeClr val="tx1"/>
            </a:solidFill>
          </a:ln>
        </p:spPr>
      </p:sp>
      <p:sp>
        <p:nvSpPr>
          <p:cNvPr id="428035" name="Rectangle 3"/>
          <p:cNvSpPr>
            <a:spLocks noGrp="1" noChangeArrowheads="1"/>
          </p:cNvSpPr>
          <p:nvPr>
            <p:ph type="body" idx="1"/>
          </p:nvPr>
        </p:nvSpPr>
        <p:spPr>
          <a:noFill/>
          <a:ln/>
        </p:spPr>
        <p:txBody>
          <a:bodyPr lIns="82230" tIns="40276" rIns="82230" bIns="40276"/>
          <a:lstStyle/>
          <a:p>
            <a:r>
              <a:rPr lang="en-US" b="1"/>
              <a:t>a.</a:t>
            </a:r>
            <a:r>
              <a:rPr lang="en-US"/>
              <a:t>  </a:t>
            </a:r>
            <a:r>
              <a:rPr lang="en-US" b="1"/>
              <a:t>Pathogenesis.</a:t>
            </a:r>
            <a:r>
              <a:rPr lang="en-US"/>
              <a:t>  Ricin is a potent cytotoxin that is derived from castor beans and is a </a:t>
            </a:r>
          </a:p>
          <a:p>
            <a:r>
              <a:rPr lang="en-US"/>
              <a:t>by-product in castor oil production.  When compared to the chemical warfare agent VX, ricin is over 200 times more toxic by weight.  This agent works by blocking protein synthesis within the cell and causes necrosis of the airway when inhaled.  Over a million tons of castor beans are processed yearly into castor oil (5 percent of the mash is ricin). </a:t>
            </a:r>
          </a:p>
        </p:txBody>
      </p:sp>
      <p:sp>
        <p:nvSpPr>
          <p:cNvPr id="428036" name="Rectangle 4"/>
          <p:cNvSpPr>
            <a:spLocks noChangeArrowheads="1"/>
          </p:cNvSpPr>
          <p:nvPr/>
        </p:nvSpPr>
        <p:spPr bwMode="auto">
          <a:xfrm>
            <a:off x="3233738" y="9280525"/>
            <a:ext cx="911225" cy="288925"/>
          </a:xfrm>
          <a:prstGeom prst="rect">
            <a:avLst/>
          </a:prstGeom>
          <a:noFill/>
          <a:ln w="9525">
            <a:noFill/>
            <a:miter lim="800000"/>
            <a:headEnd/>
            <a:tailEnd/>
          </a:ln>
        </p:spPr>
        <p:txBody>
          <a:bodyPr lIns="97332" tIns="48667" rIns="97332" bIns="48667">
            <a:spAutoFit/>
          </a:bodyPr>
          <a:lstStyle/>
          <a:p>
            <a:pPr algn="ctr" defTabSz="966788" eaLnBrk="0" hangingPunct="0"/>
            <a:r>
              <a:rPr lang="en-US" sz="1300">
                <a:latin typeface="Arial" charset="0"/>
              </a:rPr>
              <a:t>108</a:t>
            </a:r>
          </a:p>
        </p:txBody>
      </p:sp>
    </p:spTree>
    <p:extLst>
      <p:ext uri="{BB962C8B-B14F-4D97-AF65-F5344CB8AC3E}">
        <p14:creationId xmlns:p14="http://schemas.microsoft.com/office/powerpoint/2010/main" val="3594435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792926AF-ED4D-4ABB-A467-C4C330B005DF}" type="slidenum">
              <a:rPr lang="en-US" smtClean="0">
                <a:cs typeface="Arial" charset="0"/>
              </a:rPr>
              <a:pPr/>
              <a:t>29</a:t>
            </a:fld>
            <a:endParaRPr lang="en-US" dirty="0">
              <a:cs typeface="Arial" charset="0"/>
            </a:endParaRPr>
          </a:p>
        </p:txBody>
      </p:sp>
      <p:sp>
        <p:nvSpPr>
          <p:cNvPr id="54274" name="Rectangle 2"/>
          <p:cNvSpPr>
            <a:spLocks noChangeArrowheads="1"/>
          </p:cNvSpPr>
          <p:nvPr/>
        </p:nvSpPr>
        <p:spPr bwMode="auto">
          <a:xfrm>
            <a:off x="4144963" y="-1588"/>
            <a:ext cx="3171825" cy="481013"/>
          </a:xfrm>
          <a:prstGeom prst="rect">
            <a:avLst/>
          </a:prstGeom>
          <a:noFill/>
          <a:ln w="9525">
            <a:noFill/>
            <a:miter lim="800000"/>
            <a:headEnd/>
            <a:tailEnd/>
          </a:ln>
        </p:spPr>
        <p:txBody>
          <a:bodyPr wrap="none" anchor="ctr"/>
          <a:lstStyle/>
          <a:p>
            <a:endParaRPr lang="en-US" dirty="0"/>
          </a:p>
        </p:txBody>
      </p:sp>
      <p:sp>
        <p:nvSpPr>
          <p:cNvPr id="54275" name="Rectangle 3"/>
          <p:cNvSpPr>
            <a:spLocks noChangeArrowheads="1"/>
          </p:cNvSpPr>
          <p:nvPr/>
        </p:nvSpPr>
        <p:spPr bwMode="auto">
          <a:xfrm>
            <a:off x="-1588" y="-1588"/>
            <a:ext cx="3171826" cy="481013"/>
          </a:xfrm>
          <a:prstGeom prst="rect">
            <a:avLst/>
          </a:prstGeom>
          <a:noFill/>
          <a:ln w="9525">
            <a:noFill/>
            <a:miter lim="800000"/>
            <a:headEnd/>
            <a:tailEnd/>
          </a:ln>
        </p:spPr>
        <p:txBody>
          <a:bodyPr wrap="none" anchor="ctr"/>
          <a:lstStyle/>
          <a:p>
            <a:endParaRPr lang="en-US" dirty="0"/>
          </a:p>
        </p:txBody>
      </p:sp>
      <p:sp>
        <p:nvSpPr>
          <p:cNvPr id="54276" name="Rectangle 4"/>
          <p:cNvSpPr>
            <a:spLocks noGrp="1" noRot="1" noChangeAspect="1" noChangeArrowheads="1" noTextEdit="1"/>
          </p:cNvSpPr>
          <p:nvPr>
            <p:ph type="sldImg"/>
          </p:nvPr>
        </p:nvSpPr>
        <p:spPr>
          <a:xfrm>
            <a:off x="1270000" y="649288"/>
            <a:ext cx="4776788" cy="3582987"/>
          </a:xfrm>
          <a:ln w="12700" cap="flat">
            <a:solidFill>
              <a:schemeClr val="tx1"/>
            </a:solidFill>
          </a:ln>
        </p:spPr>
      </p:sp>
      <p:sp>
        <p:nvSpPr>
          <p:cNvPr id="54277" name="Rectangle 5"/>
          <p:cNvSpPr>
            <a:spLocks noGrp="1" noChangeArrowheads="1"/>
          </p:cNvSpPr>
          <p:nvPr>
            <p:ph type="body" idx="1"/>
          </p:nvPr>
        </p:nvSpPr>
        <p:spPr>
          <a:xfrm>
            <a:off x="487363" y="4267200"/>
            <a:ext cx="6340475" cy="4268788"/>
          </a:xfrm>
          <a:noFill/>
          <a:ln/>
        </p:spPr>
        <p:txBody>
          <a:bodyPr lIns="79850" tIns="39926" rIns="79850" bIns="39926"/>
          <a:lstStyle/>
          <a:p>
            <a:pPr defTabSz="760413" eaLnBrk="1" hangingPunct="1"/>
            <a:r>
              <a:rPr lang="en-US" b="1" dirty="0"/>
              <a:t>CHEMICAL AGENTS</a:t>
            </a:r>
          </a:p>
          <a:p>
            <a:pPr defTabSz="760413" eaLnBrk="1" hangingPunct="1"/>
            <a:r>
              <a:rPr lang="en-US" dirty="0"/>
              <a:t>March 20, 1995, 7:46 a.m.  Eleven devices containing the chemical agent Sarin were placed in five subway cars of the Tokyo metropolitan system.  Over 5,500 people were victims of the agent, 12 died.  This incident raised serious concern about the ability of any emergency response system to react to terrorist use of supertoxic chemicals.</a:t>
            </a:r>
          </a:p>
          <a:p>
            <a:pPr defTabSz="760413" eaLnBrk="1" hangingPunct="1"/>
            <a:r>
              <a:rPr lang="en-US" dirty="0"/>
              <a:t>During the next hour, this module will provide detailed information about the chemical agents that a potential terrorist would find most attractive to use.  As we discuss these agents, keep a few things in mind: </a:t>
            </a:r>
          </a:p>
          <a:p>
            <a:pPr lvl="1" defTabSz="760413" eaLnBrk="1" hangingPunct="1">
              <a:spcBef>
                <a:spcPct val="50000"/>
              </a:spcBef>
            </a:pPr>
            <a:r>
              <a:rPr lang="en-US" dirty="0"/>
              <a:t>a.	The response to an incident caused by a terrorist employing a chemical agent is in many ways similar to an “everyday” HAZMAT response, but with the addition of some very significant considerations:</a:t>
            </a:r>
          </a:p>
          <a:p>
            <a:pPr marL="742950" lvl="2" indent="171450" defTabSz="760413" eaLnBrk="1" hangingPunct="1">
              <a:spcBef>
                <a:spcPct val="50000"/>
              </a:spcBef>
            </a:pPr>
            <a:r>
              <a:rPr lang="en-US" dirty="0"/>
              <a:t>(1)	The materials considered chemical agents vary from those used during WWI, which are hazardous materials used in industry today (such as chlorine, hydrogen cyanide, and phosgene), to nerve agents which are 200-600 times more toxic than chlorine.</a:t>
            </a:r>
          </a:p>
          <a:p>
            <a:pPr marL="742950" lvl="2" indent="171450" defTabSz="760413" eaLnBrk="1" hangingPunct="1">
              <a:spcBef>
                <a:spcPct val="50000"/>
              </a:spcBef>
            </a:pPr>
            <a:r>
              <a:rPr lang="en-US" dirty="0"/>
              <a:t>(2)	There is a an elevated potential for casualties.</a:t>
            </a:r>
          </a:p>
          <a:p>
            <a:pPr marL="742950" lvl="2" indent="171450" defTabSz="760413" eaLnBrk="1" hangingPunct="1"/>
            <a:r>
              <a:rPr lang="en-US" dirty="0"/>
              <a:t>(3)	It is a crime scene. This is a deliberate act, not an accident.</a:t>
            </a:r>
          </a:p>
          <a:p>
            <a:pPr lvl="1" defTabSz="760413" eaLnBrk="1" hangingPunct="1"/>
            <a:r>
              <a:rPr lang="en-US" dirty="0"/>
              <a:t>b.	All of these add to the complexity of the incident, and make it less forgiving.</a:t>
            </a:r>
          </a:p>
          <a:p>
            <a:pPr lvl="1" defTabSz="760413" eaLnBrk="1" hangingPunct="1"/>
            <a:r>
              <a:rPr lang="en-US" dirty="0"/>
              <a:t>c.	We will be using military terms frequently during our discussion because they are the terms used with many of the detection instruments (most of which are military in origin).  Additionally, many of the supporting federal response teams also use these terms.</a:t>
            </a:r>
          </a:p>
        </p:txBody>
      </p:sp>
    </p:spTree>
    <p:extLst>
      <p:ext uri="{BB962C8B-B14F-4D97-AF65-F5344CB8AC3E}">
        <p14:creationId xmlns:p14="http://schemas.microsoft.com/office/powerpoint/2010/main" val="9180345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Rectangle 7"/>
          <p:cNvSpPr>
            <a:spLocks noGrp="1" noChangeArrowheads="1"/>
          </p:cNvSpPr>
          <p:nvPr>
            <p:ph type="sldNum" sz="quarter" idx="5"/>
          </p:nvPr>
        </p:nvSpPr>
        <p:spPr>
          <a:noFill/>
        </p:spPr>
        <p:txBody>
          <a:bodyPr/>
          <a:lstStyle/>
          <a:p>
            <a:fld id="{F589EC8C-8E93-43CD-8D57-ABD6F45388CF}" type="slidenum">
              <a:rPr lang="en-US" smtClean="0">
                <a:cs typeface="Arial" charset="0"/>
              </a:rPr>
              <a:pPr/>
              <a:t>94</a:t>
            </a:fld>
            <a:endParaRPr lang="en-US">
              <a:cs typeface="Arial" charset="0"/>
            </a:endParaRPr>
          </a:p>
        </p:txBody>
      </p:sp>
      <p:sp>
        <p:nvSpPr>
          <p:cNvPr id="430082" name="Rectangle 2"/>
          <p:cNvSpPr>
            <a:spLocks noGrp="1" noRot="1" noChangeAspect="1" noChangeArrowheads="1" noTextEdit="1"/>
          </p:cNvSpPr>
          <p:nvPr>
            <p:ph type="sldImg"/>
          </p:nvPr>
        </p:nvSpPr>
        <p:spPr>
          <a:ln w="12700" cap="flat">
            <a:solidFill>
              <a:schemeClr val="tx1"/>
            </a:solidFill>
          </a:ln>
        </p:spPr>
      </p:sp>
      <p:sp>
        <p:nvSpPr>
          <p:cNvPr id="430083" name="Rectangle 3"/>
          <p:cNvSpPr>
            <a:spLocks noGrp="1" noChangeArrowheads="1"/>
          </p:cNvSpPr>
          <p:nvPr>
            <p:ph type="body" idx="1"/>
          </p:nvPr>
        </p:nvSpPr>
        <p:spPr>
          <a:noFill/>
          <a:ln/>
        </p:spPr>
        <p:txBody>
          <a:bodyPr lIns="82230" tIns="40276" rIns="82230" bIns="40276"/>
          <a:lstStyle/>
          <a:p>
            <a:r>
              <a:rPr lang="en-US"/>
              <a:t>Ricin is a very stable compound and is extremely toxic by multiple routes of exposure. </a:t>
            </a:r>
          </a:p>
          <a:p>
            <a:endParaRPr lang="en-US"/>
          </a:p>
          <a:p>
            <a:r>
              <a:rPr lang="en-US"/>
              <a:t>Ricin can be dispersed as an aerosol and can produce signs and symptoms within 8 hours of exposure.  Ricin is also effective orally and by injection.  Some believe ricin is a likely agent for assassinations. </a:t>
            </a:r>
          </a:p>
          <a:p>
            <a:endParaRPr lang="en-US"/>
          </a:p>
        </p:txBody>
      </p:sp>
      <p:sp>
        <p:nvSpPr>
          <p:cNvPr id="430084" name="Rectangle 4"/>
          <p:cNvSpPr>
            <a:spLocks noChangeArrowheads="1"/>
          </p:cNvSpPr>
          <p:nvPr/>
        </p:nvSpPr>
        <p:spPr bwMode="auto">
          <a:xfrm>
            <a:off x="3233738" y="9280525"/>
            <a:ext cx="911225" cy="288925"/>
          </a:xfrm>
          <a:prstGeom prst="rect">
            <a:avLst/>
          </a:prstGeom>
          <a:noFill/>
          <a:ln w="9525">
            <a:noFill/>
            <a:miter lim="800000"/>
            <a:headEnd/>
            <a:tailEnd/>
          </a:ln>
        </p:spPr>
        <p:txBody>
          <a:bodyPr lIns="97332" tIns="48667" rIns="97332" bIns="48667">
            <a:spAutoFit/>
          </a:bodyPr>
          <a:lstStyle/>
          <a:p>
            <a:pPr algn="ctr" defTabSz="966788" eaLnBrk="0" hangingPunct="0"/>
            <a:r>
              <a:rPr lang="en-US" sz="1300">
                <a:latin typeface="Arial" charset="0"/>
              </a:rPr>
              <a:t>109</a:t>
            </a:r>
          </a:p>
        </p:txBody>
      </p:sp>
    </p:spTree>
    <p:extLst>
      <p:ext uri="{BB962C8B-B14F-4D97-AF65-F5344CB8AC3E}">
        <p14:creationId xmlns:p14="http://schemas.microsoft.com/office/powerpoint/2010/main" val="29865888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Rectangle 7"/>
          <p:cNvSpPr>
            <a:spLocks noGrp="1" noChangeArrowheads="1"/>
          </p:cNvSpPr>
          <p:nvPr>
            <p:ph type="sldNum" sz="quarter" idx="5"/>
          </p:nvPr>
        </p:nvSpPr>
        <p:spPr>
          <a:noFill/>
        </p:spPr>
        <p:txBody>
          <a:bodyPr/>
          <a:lstStyle/>
          <a:p>
            <a:fld id="{641DA961-1E1B-447C-B51D-B95DB7247755}" type="slidenum">
              <a:rPr lang="en-US" smtClean="0">
                <a:cs typeface="Arial" charset="0"/>
              </a:rPr>
              <a:pPr/>
              <a:t>95</a:t>
            </a:fld>
            <a:endParaRPr lang="en-US">
              <a:cs typeface="Arial" charset="0"/>
            </a:endParaRPr>
          </a:p>
        </p:txBody>
      </p:sp>
      <p:sp>
        <p:nvSpPr>
          <p:cNvPr id="432130" name="Rectangle 2"/>
          <p:cNvSpPr>
            <a:spLocks noGrp="1" noRot="1" noChangeAspect="1" noChangeArrowheads="1" noTextEdit="1"/>
          </p:cNvSpPr>
          <p:nvPr>
            <p:ph type="sldImg"/>
          </p:nvPr>
        </p:nvSpPr>
        <p:spPr>
          <a:ln w="12700" cap="flat">
            <a:solidFill>
              <a:schemeClr val="tx1"/>
            </a:solidFill>
          </a:ln>
        </p:spPr>
      </p:sp>
      <p:sp>
        <p:nvSpPr>
          <p:cNvPr id="432131" name="Rectangle 3"/>
          <p:cNvSpPr>
            <a:spLocks noGrp="1" noChangeArrowheads="1"/>
          </p:cNvSpPr>
          <p:nvPr>
            <p:ph type="body" idx="1"/>
          </p:nvPr>
        </p:nvSpPr>
        <p:spPr>
          <a:noFill/>
          <a:ln/>
        </p:spPr>
        <p:txBody>
          <a:bodyPr lIns="82230" tIns="40276" rIns="82230" bIns="40276"/>
          <a:lstStyle/>
          <a:p>
            <a:r>
              <a:rPr lang="en-US" b="1"/>
              <a:t>b.</a:t>
            </a:r>
            <a:r>
              <a:rPr lang="en-US"/>
              <a:t>  </a:t>
            </a:r>
            <a:r>
              <a:rPr lang="en-US" b="1"/>
              <a:t>Signs and symptoms.</a:t>
            </a:r>
            <a:r>
              <a:rPr lang="en-US"/>
              <a:t>  After inhalation, victims would begin to experience fever, chest tightness, cough, shortness of breath, nausea, and joint pain within 4 to 8 hours of exposure.  Ricin appears to cause necrosis of the lower airway epithelium and severe pulmonary edema following aerosol challenge in experimental animals.  Death may occur in 36 to 72 hours.  If ricin is ingested, victims often develop rapid onset of nausea, vomiting, severe diarrhea, and gastrointestinal hemorrhage with necrosis of the liver, spleen, and kidneys.  Shock typically ensues with death occurring in 3 days.  By injection, ricin causes marked death of muscles and LNs near the site of injection along with multiple organ failure leading to death.</a:t>
            </a:r>
          </a:p>
          <a:p>
            <a:endParaRPr lang="en-US"/>
          </a:p>
        </p:txBody>
      </p:sp>
      <p:sp>
        <p:nvSpPr>
          <p:cNvPr id="432132" name="Rectangle 4"/>
          <p:cNvSpPr>
            <a:spLocks noChangeArrowheads="1"/>
          </p:cNvSpPr>
          <p:nvPr/>
        </p:nvSpPr>
        <p:spPr bwMode="auto">
          <a:xfrm>
            <a:off x="3233738" y="9280525"/>
            <a:ext cx="911225" cy="288925"/>
          </a:xfrm>
          <a:prstGeom prst="rect">
            <a:avLst/>
          </a:prstGeom>
          <a:noFill/>
          <a:ln w="9525">
            <a:noFill/>
            <a:miter lim="800000"/>
            <a:headEnd/>
            <a:tailEnd/>
          </a:ln>
        </p:spPr>
        <p:txBody>
          <a:bodyPr lIns="97332" tIns="48667" rIns="97332" bIns="48667">
            <a:spAutoFit/>
          </a:bodyPr>
          <a:lstStyle/>
          <a:p>
            <a:pPr algn="ctr" defTabSz="966788" eaLnBrk="0" hangingPunct="0"/>
            <a:r>
              <a:rPr lang="en-US" sz="1300">
                <a:latin typeface="Arial" charset="0"/>
              </a:rPr>
              <a:t>111</a:t>
            </a:r>
          </a:p>
        </p:txBody>
      </p:sp>
    </p:spTree>
    <p:extLst>
      <p:ext uri="{BB962C8B-B14F-4D97-AF65-F5344CB8AC3E}">
        <p14:creationId xmlns:p14="http://schemas.microsoft.com/office/powerpoint/2010/main" val="29070248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3" name="Rectangle 7"/>
          <p:cNvSpPr>
            <a:spLocks noGrp="1" noChangeArrowheads="1"/>
          </p:cNvSpPr>
          <p:nvPr>
            <p:ph type="sldNum" sz="quarter" idx="5"/>
          </p:nvPr>
        </p:nvSpPr>
        <p:spPr>
          <a:noFill/>
        </p:spPr>
        <p:txBody>
          <a:bodyPr/>
          <a:lstStyle/>
          <a:p>
            <a:fld id="{BD404401-1893-4163-BF4B-5C505C0B28FD}" type="slidenum">
              <a:rPr lang="en-US" smtClean="0">
                <a:cs typeface="Arial" charset="0"/>
              </a:rPr>
              <a:pPr/>
              <a:t>96</a:t>
            </a:fld>
            <a:endParaRPr lang="en-US">
              <a:cs typeface="Arial" charset="0"/>
            </a:endParaRPr>
          </a:p>
        </p:txBody>
      </p:sp>
      <p:sp>
        <p:nvSpPr>
          <p:cNvPr id="484354" name="Rectangle 2"/>
          <p:cNvSpPr>
            <a:spLocks noGrp="1" noRot="1" noChangeAspect="1" noChangeArrowheads="1" noTextEdit="1"/>
          </p:cNvSpPr>
          <p:nvPr>
            <p:ph type="sldImg"/>
          </p:nvPr>
        </p:nvSpPr>
        <p:spPr>
          <a:ln w="12700" cap="flat">
            <a:solidFill>
              <a:schemeClr val="tx1"/>
            </a:solidFill>
          </a:ln>
        </p:spPr>
      </p:sp>
      <p:sp>
        <p:nvSpPr>
          <p:cNvPr id="484355" name="Rectangle 3"/>
          <p:cNvSpPr>
            <a:spLocks noGrp="1" noChangeArrowheads="1"/>
          </p:cNvSpPr>
          <p:nvPr>
            <p:ph type="body" idx="1"/>
          </p:nvPr>
        </p:nvSpPr>
        <p:spPr>
          <a:noFill/>
          <a:ln/>
        </p:spPr>
        <p:txBody>
          <a:bodyPr lIns="82230" tIns="40276" rIns="82230" bIns="40276"/>
          <a:lstStyle/>
          <a:p>
            <a:r>
              <a:rPr lang="en-US" b="1"/>
              <a:t>c.</a:t>
            </a:r>
            <a:r>
              <a:rPr lang="en-US"/>
              <a:t>  </a:t>
            </a:r>
            <a:r>
              <a:rPr lang="en-US" b="1"/>
              <a:t>Diagnosis and treatment.</a:t>
            </a:r>
            <a:r>
              <a:rPr lang="en-US"/>
              <a:t>  Diagnosis is often difficult since most routine laboratory findings are nonspecific.  ELISA testing of blood or immunohistochemical techniques may be used to confirm ricin intoxication.  Clinically, ricin inhalation will appear to be very similar to other inhaled corrosives such as phosgene. </a:t>
            </a:r>
          </a:p>
          <a:p>
            <a:endParaRPr lang="en-US"/>
          </a:p>
          <a:p>
            <a:r>
              <a:rPr lang="en-US"/>
              <a:t>Treatment is supportive, ensuring adequate oxygenation and hydration.  Gastric lavage and activated charcoal is probably indicated following accidental ingestion.  No antitoxin or vaccine is currently available.  If death has not occurred within 3 to 5 days, the patient usually recovers.</a:t>
            </a:r>
          </a:p>
          <a:p>
            <a:endParaRPr lang="en-US"/>
          </a:p>
        </p:txBody>
      </p:sp>
      <p:sp>
        <p:nvSpPr>
          <p:cNvPr id="484356" name="Rectangle 4"/>
          <p:cNvSpPr>
            <a:spLocks noChangeArrowheads="1"/>
          </p:cNvSpPr>
          <p:nvPr/>
        </p:nvSpPr>
        <p:spPr bwMode="auto">
          <a:xfrm>
            <a:off x="3233738" y="9280525"/>
            <a:ext cx="911225" cy="288925"/>
          </a:xfrm>
          <a:prstGeom prst="rect">
            <a:avLst/>
          </a:prstGeom>
          <a:noFill/>
          <a:ln w="9525">
            <a:noFill/>
            <a:miter lim="800000"/>
            <a:headEnd/>
            <a:tailEnd/>
          </a:ln>
        </p:spPr>
        <p:txBody>
          <a:bodyPr lIns="97332" tIns="48667" rIns="97332" bIns="48667">
            <a:spAutoFit/>
          </a:bodyPr>
          <a:lstStyle/>
          <a:p>
            <a:pPr algn="ctr" defTabSz="966788" eaLnBrk="0" hangingPunct="0"/>
            <a:r>
              <a:rPr lang="en-US" sz="1300">
                <a:latin typeface="Arial" charset="0"/>
              </a:rPr>
              <a:t>112</a:t>
            </a:r>
          </a:p>
        </p:txBody>
      </p:sp>
    </p:spTree>
    <p:extLst>
      <p:ext uri="{BB962C8B-B14F-4D97-AF65-F5344CB8AC3E}">
        <p14:creationId xmlns:p14="http://schemas.microsoft.com/office/powerpoint/2010/main" val="24223954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1" name="Rectangle 7"/>
          <p:cNvSpPr>
            <a:spLocks noGrp="1" noChangeArrowheads="1"/>
          </p:cNvSpPr>
          <p:nvPr>
            <p:ph type="sldNum" sz="quarter" idx="5"/>
          </p:nvPr>
        </p:nvSpPr>
        <p:spPr>
          <a:noFill/>
        </p:spPr>
        <p:txBody>
          <a:bodyPr/>
          <a:lstStyle/>
          <a:p>
            <a:fld id="{17224715-784F-4F68-9989-C5A48C991082}" type="slidenum">
              <a:rPr lang="en-US" smtClean="0">
                <a:cs typeface="Arial" charset="0"/>
              </a:rPr>
              <a:pPr/>
              <a:t>97</a:t>
            </a:fld>
            <a:endParaRPr lang="en-US">
              <a:cs typeface="Arial" charset="0"/>
            </a:endParaRPr>
          </a:p>
        </p:txBody>
      </p:sp>
      <p:sp>
        <p:nvSpPr>
          <p:cNvPr id="481282" name="Rectangle 2"/>
          <p:cNvSpPr>
            <a:spLocks noGrp="1" noRot="1" noChangeAspect="1" noChangeArrowheads="1" noTextEdit="1"/>
          </p:cNvSpPr>
          <p:nvPr>
            <p:ph type="sldImg"/>
          </p:nvPr>
        </p:nvSpPr>
        <p:spPr>
          <a:ln w="12700" cap="flat">
            <a:solidFill>
              <a:schemeClr val="tx1"/>
            </a:solidFill>
          </a:ln>
        </p:spPr>
      </p:sp>
      <p:sp>
        <p:nvSpPr>
          <p:cNvPr id="481283" name="Rectangle 3"/>
          <p:cNvSpPr>
            <a:spLocks noGrp="1" noChangeArrowheads="1"/>
          </p:cNvSpPr>
          <p:nvPr>
            <p:ph type="body" idx="1"/>
          </p:nvPr>
        </p:nvSpPr>
        <p:spPr>
          <a:noFill/>
          <a:ln/>
        </p:spPr>
        <p:txBody>
          <a:bodyPr lIns="82230" tIns="40276" rIns="82230" bIns="40276"/>
          <a:lstStyle/>
          <a:p>
            <a:r>
              <a:rPr lang="en-US" b="1"/>
              <a:t>3.</a:t>
            </a:r>
            <a:r>
              <a:rPr lang="en-US"/>
              <a:t>  </a:t>
            </a:r>
            <a:r>
              <a:rPr lang="en-US" b="1"/>
              <a:t>Staphylococcal Enterotoxin B.</a:t>
            </a:r>
          </a:p>
          <a:p>
            <a:endParaRPr lang="en-US"/>
          </a:p>
          <a:p>
            <a:r>
              <a:rPr lang="en-US" b="1"/>
              <a:t>a.</a:t>
            </a:r>
            <a:r>
              <a:rPr lang="en-US"/>
              <a:t>  </a:t>
            </a:r>
            <a:r>
              <a:rPr lang="en-US" b="1"/>
              <a:t>Pathogenesis.</a:t>
            </a:r>
            <a:r>
              <a:rPr lang="en-US"/>
              <a:t>  Staphylococcal Enterotoxin B (SEB) is a fever producing exotoxin (secreted from the organism) produced by the bacteria, </a:t>
            </a:r>
            <a:r>
              <a:rPr lang="en-US" i="1"/>
              <a:t>Staphylococcus aureus</a:t>
            </a:r>
            <a:r>
              <a:rPr lang="en-US"/>
              <a:t>.  This toxin commonly causes food poisoning in improperly handled foods that have an overgrowth of the staph organism and then are ingested.  SEB symptoms will vary with the route of exposure (inhaled versus ingested).  Inhalation of SEB does not occur naturally and the only experience is with animal models.  The toxin over stimulates certain components of the immune system, which causes a large proliferation of T-cell lymphocytes and stimulates the production and secretion of various cytokines (such as tumor necrosis factor, interferon, and interleukins).  These events are thought to mediate many of the toxic effects seen with SEB and a related staphylococcal toxin mediated disease called Toxic Shock Syndrome. </a:t>
            </a:r>
          </a:p>
          <a:p>
            <a:endParaRPr lang="en-US"/>
          </a:p>
          <a:p>
            <a:endParaRPr lang="en-US"/>
          </a:p>
          <a:p>
            <a:endParaRPr lang="en-US"/>
          </a:p>
        </p:txBody>
      </p:sp>
      <p:sp>
        <p:nvSpPr>
          <p:cNvPr id="481284" name="Rectangle 4"/>
          <p:cNvSpPr>
            <a:spLocks noChangeArrowheads="1"/>
          </p:cNvSpPr>
          <p:nvPr/>
        </p:nvSpPr>
        <p:spPr bwMode="auto">
          <a:xfrm>
            <a:off x="3233738" y="9280525"/>
            <a:ext cx="911225" cy="288925"/>
          </a:xfrm>
          <a:prstGeom prst="rect">
            <a:avLst/>
          </a:prstGeom>
          <a:noFill/>
          <a:ln w="9525">
            <a:noFill/>
            <a:miter lim="800000"/>
            <a:headEnd/>
            <a:tailEnd/>
          </a:ln>
        </p:spPr>
        <p:txBody>
          <a:bodyPr lIns="97332" tIns="48667" rIns="97332" bIns="48667">
            <a:spAutoFit/>
          </a:bodyPr>
          <a:lstStyle/>
          <a:p>
            <a:pPr algn="ctr" defTabSz="966788" eaLnBrk="0" hangingPunct="0"/>
            <a:r>
              <a:rPr lang="en-US" sz="1300">
                <a:latin typeface="Arial" charset="0"/>
              </a:rPr>
              <a:t>113</a:t>
            </a:r>
          </a:p>
        </p:txBody>
      </p:sp>
    </p:spTree>
    <p:extLst>
      <p:ext uri="{BB962C8B-B14F-4D97-AF65-F5344CB8AC3E}">
        <p14:creationId xmlns:p14="http://schemas.microsoft.com/office/powerpoint/2010/main" val="9568286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Rectangle 7"/>
          <p:cNvSpPr>
            <a:spLocks noGrp="1" noChangeArrowheads="1"/>
          </p:cNvSpPr>
          <p:nvPr>
            <p:ph type="sldNum" sz="quarter" idx="5"/>
          </p:nvPr>
        </p:nvSpPr>
        <p:spPr>
          <a:noFill/>
        </p:spPr>
        <p:txBody>
          <a:bodyPr/>
          <a:lstStyle/>
          <a:p>
            <a:fld id="{9F9EE0D7-323F-4715-B625-7FD16B02E14E}" type="slidenum">
              <a:rPr lang="en-US" smtClean="0">
                <a:cs typeface="Arial" charset="0"/>
              </a:rPr>
              <a:pPr/>
              <a:t>98</a:t>
            </a:fld>
            <a:endParaRPr lang="en-US">
              <a:cs typeface="Arial" charset="0"/>
            </a:endParaRPr>
          </a:p>
        </p:txBody>
      </p:sp>
      <p:sp>
        <p:nvSpPr>
          <p:cNvPr id="440322" name="Rectangle 2"/>
          <p:cNvSpPr>
            <a:spLocks noGrp="1" noRot="1" noChangeAspect="1" noChangeArrowheads="1" noTextEdit="1"/>
          </p:cNvSpPr>
          <p:nvPr>
            <p:ph type="sldImg"/>
          </p:nvPr>
        </p:nvSpPr>
        <p:spPr>
          <a:ln w="12700" cap="flat">
            <a:solidFill>
              <a:schemeClr val="tx1"/>
            </a:solidFill>
          </a:ln>
        </p:spPr>
      </p:sp>
      <p:sp>
        <p:nvSpPr>
          <p:cNvPr id="440323" name="Rectangle 3"/>
          <p:cNvSpPr>
            <a:spLocks noGrp="1" noChangeArrowheads="1"/>
          </p:cNvSpPr>
          <p:nvPr>
            <p:ph type="body" idx="1"/>
          </p:nvPr>
        </p:nvSpPr>
        <p:spPr>
          <a:noFill/>
          <a:ln/>
        </p:spPr>
        <p:txBody>
          <a:bodyPr lIns="82230" tIns="40276" rIns="82230" bIns="40276"/>
          <a:lstStyle/>
          <a:p>
            <a:r>
              <a:rPr lang="en-US" b="1"/>
              <a:t>b.  Signs and symptoms.</a:t>
            </a:r>
            <a:r>
              <a:rPr lang="en-US"/>
              <a:t>  After inhalation, symptoms would be expected to develop within </a:t>
            </a:r>
          </a:p>
          <a:p>
            <a:r>
              <a:rPr lang="en-US"/>
              <a:t>3 to 12 hours and include sudden onset of fever (103º  to 104º F), headache, chills, generalized myalgias, and a non-productive cough.  Severe shortness of breath and chest pain will develop with larger doses.  Nausea, vomiting, and diarrhea develop if the agent is swallowed and can be severe.  Chest examination is usually unremarkable as is the chest x-ray, but in severe cases, pulmonary edema (ARDS) may develop.</a:t>
            </a:r>
          </a:p>
        </p:txBody>
      </p:sp>
      <p:sp>
        <p:nvSpPr>
          <p:cNvPr id="440324" name="Rectangle 4"/>
          <p:cNvSpPr>
            <a:spLocks noChangeArrowheads="1"/>
          </p:cNvSpPr>
          <p:nvPr/>
        </p:nvSpPr>
        <p:spPr bwMode="auto">
          <a:xfrm>
            <a:off x="3233738" y="9280525"/>
            <a:ext cx="911225" cy="288925"/>
          </a:xfrm>
          <a:prstGeom prst="rect">
            <a:avLst/>
          </a:prstGeom>
          <a:noFill/>
          <a:ln w="9525">
            <a:noFill/>
            <a:miter lim="800000"/>
            <a:headEnd/>
            <a:tailEnd/>
          </a:ln>
        </p:spPr>
        <p:txBody>
          <a:bodyPr lIns="97332" tIns="48667" rIns="97332" bIns="48667">
            <a:spAutoFit/>
          </a:bodyPr>
          <a:lstStyle/>
          <a:p>
            <a:pPr algn="ctr" defTabSz="966788" eaLnBrk="0" hangingPunct="0"/>
            <a:r>
              <a:rPr lang="en-US" sz="1300">
                <a:latin typeface="Arial" charset="0"/>
              </a:rPr>
              <a:t>116</a:t>
            </a:r>
          </a:p>
        </p:txBody>
      </p:sp>
    </p:spTree>
    <p:extLst>
      <p:ext uri="{BB962C8B-B14F-4D97-AF65-F5344CB8AC3E}">
        <p14:creationId xmlns:p14="http://schemas.microsoft.com/office/powerpoint/2010/main" val="232329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69" name="Rectangle 7"/>
          <p:cNvSpPr>
            <a:spLocks noGrp="1" noChangeArrowheads="1"/>
          </p:cNvSpPr>
          <p:nvPr>
            <p:ph type="sldNum" sz="quarter" idx="5"/>
          </p:nvPr>
        </p:nvSpPr>
        <p:spPr>
          <a:noFill/>
        </p:spPr>
        <p:txBody>
          <a:bodyPr/>
          <a:lstStyle/>
          <a:p>
            <a:fld id="{45B85D97-B705-4608-9F1C-9B49EB344D93}" type="slidenum">
              <a:rPr lang="en-US" smtClean="0">
                <a:cs typeface="Arial" charset="0"/>
              </a:rPr>
              <a:pPr/>
              <a:t>99</a:t>
            </a:fld>
            <a:endParaRPr lang="en-US">
              <a:cs typeface="Arial" charset="0"/>
            </a:endParaRPr>
          </a:p>
        </p:txBody>
      </p:sp>
      <p:sp>
        <p:nvSpPr>
          <p:cNvPr id="442370" name="Rectangle 2"/>
          <p:cNvSpPr>
            <a:spLocks noGrp="1" noRot="1" noChangeAspect="1" noChangeArrowheads="1" noTextEdit="1"/>
          </p:cNvSpPr>
          <p:nvPr>
            <p:ph type="sldImg"/>
          </p:nvPr>
        </p:nvSpPr>
        <p:spPr>
          <a:ln w="12700" cap="flat">
            <a:solidFill>
              <a:schemeClr val="tx1"/>
            </a:solidFill>
          </a:ln>
        </p:spPr>
      </p:sp>
      <p:sp>
        <p:nvSpPr>
          <p:cNvPr id="442371" name="Rectangle 3"/>
          <p:cNvSpPr>
            <a:spLocks noGrp="1" noChangeArrowheads="1"/>
          </p:cNvSpPr>
          <p:nvPr>
            <p:ph type="body" idx="1"/>
          </p:nvPr>
        </p:nvSpPr>
        <p:spPr>
          <a:noFill/>
          <a:ln/>
        </p:spPr>
        <p:txBody>
          <a:bodyPr lIns="82230" tIns="40276" rIns="82230" bIns="40276"/>
          <a:lstStyle/>
          <a:p>
            <a:r>
              <a:rPr lang="en-US" b="1"/>
              <a:t>B.  Self-Protection</a:t>
            </a:r>
          </a:p>
          <a:p>
            <a:endParaRPr lang="en-US"/>
          </a:p>
          <a:p>
            <a:r>
              <a:rPr lang="en-US"/>
              <a:t>The best safeguard to prevent the spread of a biological agent is self-protection.  The first responder and medical caregiver must treat every patient with respiratory complaints (fever, cough, and shortness of breath) and open wounds as a possible infectious source.  All health care providers should wear eye protection follow standard blood and wound precautions when treating these patients.  Special protective garments are not required since clothing or disposable gowns provide reasonable protection against skin absorption.  (29 CFR 1910. 1030)</a:t>
            </a:r>
          </a:p>
          <a:p>
            <a:endParaRPr lang="en-US"/>
          </a:p>
        </p:txBody>
      </p:sp>
      <p:sp>
        <p:nvSpPr>
          <p:cNvPr id="442372" name="Rectangle 4"/>
          <p:cNvSpPr>
            <a:spLocks noChangeArrowheads="1"/>
          </p:cNvSpPr>
          <p:nvPr/>
        </p:nvSpPr>
        <p:spPr bwMode="auto">
          <a:xfrm>
            <a:off x="3233738" y="9280525"/>
            <a:ext cx="911225" cy="288925"/>
          </a:xfrm>
          <a:prstGeom prst="rect">
            <a:avLst/>
          </a:prstGeom>
          <a:noFill/>
          <a:ln w="9525">
            <a:noFill/>
            <a:miter lim="800000"/>
            <a:headEnd/>
            <a:tailEnd/>
          </a:ln>
        </p:spPr>
        <p:txBody>
          <a:bodyPr lIns="97332" tIns="48667" rIns="97332" bIns="48667">
            <a:spAutoFit/>
          </a:bodyPr>
          <a:lstStyle/>
          <a:p>
            <a:pPr algn="ctr" defTabSz="966788" eaLnBrk="0" hangingPunct="0"/>
            <a:r>
              <a:rPr lang="en-US" sz="1300">
                <a:latin typeface="Arial" charset="0"/>
              </a:rPr>
              <a:t>121</a:t>
            </a:r>
          </a:p>
        </p:txBody>
      </p:sp>
    </p:spTree>
    <p:extLst>
      <p:ext uri="{BB962C8B-B14F-4D97-AF65-F5344CB8AC3E}">
        <p14:creationId xmlns:p14="http://schemas.microsoft.com/office/powerpoint/2010/main" val="21784978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7" name="Rectangle 7"/>
          <p:cNvSpPr>
            <a:spLocks noGrp="1" noChangeArrowheads="1"/>
          </p:cNvSpPr>
          <p:nvPr>
            <p:ph type="sldNum" sz="quarter" idx="5"/>
          </p:nvPr>
        </p:nvSpPr>
        <p:spPr>
          <a:noFill/>
        </p:spPr>
        <p:txBody>
          <a:bodyPr/>
          <a:lstStyle/>
          <a:p>
            <a:fld id="{6BDFC65C-60C3-4E81-9252-C04204E9E5CE}" type="slidenum">
              <a:rPr lang="en-US" smtClean="0">
                <a:cs typeface="Arial" charset="0"/>
              </a:rPr>
              <a:pPr/>
              <a:t>100</a:t>
            </a:fld>
            <a:endParaRPr lang="en-US">
              <a:cs typeface="Arial" charset="0"/>
            </a:endParaRPr>
          </a:p>
        </p:txBody>
      </p:sp>
      <p:sp>
        <p:nvSpPr>
          <p:cNvPr id="444418" name="Rectangle 2"/>
          <p:cNvSpPr>
            <a:spLocks noGrp="1" noRot="1" noChangeAspect="1" noChangeArrowheads="1" noTextEdit="1"/>
          </p:cNvSpPr>
          <p:nvPr>
            <p:ph type="sldImg"/>
          </p:nvPr>
        </p:nvSpPr>
        <p:spPr>
          <a:ln w="12700" cap="flat">
            <a:solidFill>
              <a:schemeClr val="tx1"/>
            </a:solidFill>
          </a:ln>
        </p:spPr>
      </p:sp>
      <p:sp>
        <p:nvSpPr>
          <p:cNvPr id="444419" name="Rectangle 3"/>
          <p:cNvSpPr>
            <a:spLocks noGrp="1" noChangeArrowheads="1"/>
          </p:cNvSpPr>
          <p:nvPr>
            <p:ph type="body" idx="1"/>
          </p:nvPr>
        </p:nvSpPr>
        <p:spPr>
          <a:noFill/>
          <a:ln/>
        </p:spPr>
        <p:txBody>
          <a:bodyPr lIns="82230" tIns="40276" rIns="82230" bIns="40276"/>
          <a:lstStyle/>
          <a:p>
            <a:r>
              <a:rPr lang="en-US" b="1"/>
              <a:t>VII.  TRIAGE</a:t>
            </a:r>
          </a:p>
          <a:p>
            <a:endParaRPr lang="en-US" b="1"/>
          </a:p>
          <a:p>
            <a:r>
              <a:rPr lang="en-US"/>
              <a:t>Triage typically will not be implemented soon after a BW attack because of the lack of warning and the insidious nature of the illness.  When symptoms do begin to develop, patients will continue to present sporadically to health care facilities, unless a large epidemic occurs.  When the pattern of patient complaints is confirmed to be secondary to a BW attack and this information is made public, hospitals will become overwhelmed by infected patients and by individuals worried that they may have been exposed to the agent.  Triage will now be necessary to properly allocate existing resources, including isolation rooms, ventilators, PPE, and medications.  The triage method used will vary according to local jurisdictions and their standard operating procedures (SOPs).</a:t>
            </a:r>
          </a:p>
          <a:p>
            <a:endParaRPr lang="en-US"/>
          </a:p>
        </p:txBody>
      </p:sp>
      <p:sp>
        <p:nvSpPr>
          <p:cNvPr id="444420" name="Rectangle 4"/>
          <p:cNvSpPr>
            <a:spLocks noChangeArrowheads="1"/>
          </p:cNvSpPr>
          <p:nvPr/>
        </p:nvSpPr>
        <p:spPr bwMode="auto">
          <a:xfrm>
            <a:off x="3233738" y="9280525"/>
            <a:ext cx="911225" cy="288925"/>
          </a:xfrm>
          <a:prstGeom prst="rect">
            <a:avLst/>
          </a:prstGeom>
          <a:noFill/>
          <a:ln w="9525">
            <a:noFill/>
            <a:miter lim="800000"/>
            <a:headEnd/>
            <a:tailEnd/>
          </a:ln>
        </p:spPr>
        <p:txBody>
          <a:bodyPr lIns="97332" tIns="48667" rIns="97332" bIns="48667">
            <a:spAutoFit/>
          </a:bodyPr>
          <a:lstStyle/>
          <a:p>
            <a:pPr algn="ctr" defTabSz="966788" eaLnBrk="0" hangingPunct="0"/>
            <a:r>
              <a:rPr lang="en-US" sz="1300">
                <a:latin typeface="Arial" charset="0"/>
              </a:rPr>
              <a:t>123</a:t>
            </a:r>
          </a:p>
        </p:txBody>
      </p:sp>
    </p:spTree>
    <p:extLst>
      <p:ext uri="{BB962C8B-B14F-4D97-AF65-F5344CB8AC3E}">
        <p14:creationId xmlns:p14="http://schemas.microsoft.com/office/powerpoint/2010/main" val="33556824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3" name="Rectangle 7"/>
          <p:cNvSpPr>
            <a:spLocks noGrp="1" noChangeArrowheads="1"/>
          </p:cNvSpPr>
          <p:nvPr>
            <p:ph type="sldNum" sz="quarter" idx="5"/>
          </p:nvPr>
        </p:nvSpPr>
        <p:spPr>
          <a:noFill/>
        </p:spPr>
        <p:txBody>
          <a:bodyPr/>
          <a:lstStyle/>
          <a:p>
            <a:fld id="{DEA7F897-9AC4-401E-9F9B-D9011C51DDC8}" type="slidenum">
              <a:rPr lang="en-US" smtClean="0">
                <a:cs typeface="Arial" charset="0"/>
              </a:rPr>
              <a:pPr/>
              <a:t>101</a:t>
            </a:fld>
            <a:endParaRPr lang="en-US">
              <a:cs typeface="Arial" charset="0"/>
            </a:endParaRPr>
          </a:p>
        </p:txBody>
      </p:sp>
      <p:sp>
        <p:nvSpPr>
          <p:cNvPr id="474114" name="Rectangle 2"/>
          <p:cNvSpPr>
            <a:spLocks noGrp="1" noRot="1" noChangeAspect="1" noChangeArrowheads="1" noTextEdit="1"/>
          </p:cNvSpPr>
          <p:nvPr>
            <p:ph type="sldImg"/>
          </p:nvPr>
        </p:nvSpPr>
        <p:spPr>
          <a:ln w="12700" cap="flat">
            <a:solidFill>
              <a:schemeClr val="tx1"/>
            </a:solidFill>
          </a:ln>
        </p:spPr>
      </p:sp>
      <p:sp>
        <p:nvSpPr>
          <p:cNvPr id="474115" name="Rectangle 3"/>
          <p:cNvSpPr>
            <a:spLocks noGrp="1" noChangeArrowheads="1"/>
          </p:cNvSpPr>
          <p:nvPr>
            <p:ph type="body" idx="1"/>
          </p:nvPr>
        </p:nvSpPr>
        <p:spPr>
          <a:noFill/>
          <a:ln/>
        </p:spPr>
        <p:txBody>
          <a:bodyPr lIns="82230" tIns="40276" rIns="82230" bIns="40276"/>
          <a:lstStyle/>
          <a:p>
            <a:pPr>
              <a:lnSpc>
                <a:spcPct val="90000"/>
              </a:lnSpc>
            </a:pPr>
            <a:r>
              <a:rPr lang="en-US" b="1"/>
              <a:t>VIII.  KEY POINTS</a:t>
            </a:r>
          </a:p>
          <a:p>
            <a:pPr>
              <a:lnSpc>
                <a:spcPct val="90000"/>
              </a:lnSpc>
            </a:pPr>
            <a:endParaRPr lang="en-US"/>
          </a:p>
          <a:p>
            <a:pPr>
              <a:lnSpc>
                <a:spcPct val="90000"/>
              </a:lnSpc>
            </a:pPr>
            <a:r>
              <a:rPr lang="en-US"/>
              <a:t>The only means of limiting the continual spread of any infectious agent is by </a:t>
            </a:r>
          </a:p>
          <a:p>
            <a:pPr>
              <a:lnSpc>
                <a:spcPct val="90000"/>
              </a:lnSpc>
            </a:pPr>
            <a:r>
              <a:rPr lang="en-US"/>
              <a:t>self-protection, following universal wound and blood precautions, and decontaminating patients as necessary.  Therapy should be initiated for what is treatable, including the use of broad-spectrum antibiotics, such as ciprofloxacin. </a:t>
            </a:r>
          </a:p>
          <a:p>
            <a:pPr>
              <a:lnSpc>
                <a:spcPct val="90000"/>
              </a:lnSpc>
            </a:pPr>
            <a:endParaRPr lang="en-US"/>
          </a:p>
          <a:p>
            <a:pPr>
              <a:lnSpc>
                <a:spcPct val="90000"/>
              </a:lnSpc>
            </a:pPr>
            <a:r>
              <a:rPr lang="en-US"/>
              <a:t>Support and confirmation is available from the specialized laboratories at the USAMRIID and CDC.  If a BW attack is suspected or confirmed, hospital personnel should work to obtain information on the identification of the agent and its particular transmission and infectious properties, along with the BW immediate health consequences and specific management protocols.  Law enforcement officials and the local FBI also should be notified.</a:t>
            </a:r>
          </a:p>
          <a:p>
            <a:pPr>
              <a:lnSpc>
                <a:spcPct val="90000"/>
              </a:lnSpc>
            </a:pPr>
            <a:endParaRPr lang="en-US"/>
          </a:p>
        </p:txBody>
      </p:sp>
      <p:sp>
        <p:nvSpPr>
          <p:cNvPr id="474116" name="Rectangle 4"/>
          <p:cNvSpPr>
            <a:spLocks noChangeArrowheads="1"/>
          </p:cNvSpPr>
          <p:nvPr/>
        </p:nvSpPr>
        <p:spPr bwMode="auto">
          <a:xfrm>
            <a:off x="3233738" y="9280525"/>
            <a:ext cx="911225" cy="288925"/>
          </a:xfrm>
          <a:prstGeom prst="rect">
            <a:avLst/>
          </a:prstGeom>
          <a:noFill/>
          <a:ln w="9525">
            <a:noFill/>
            <a:miter lim="800000"/>
            <a:headEnd/>
            <a:tailEnd/>
          </a:ln>
        </p:spPr>
        <p:txBody>
          <a:bodyPr lIns="97332" tIns="48667" rIns="97332" bIns="48667">
            <a:spAutoFit/>
          </a:bodyPr>
          <a:lstStyle/>
          <a:p>
            <a:pPr algn="ctr" defTabSz="966788" eaLnBrk="0" hangingPunct="0"/>
            <a:r>
              <a:rPr lang="en-US" sz="1300">
                <a:latin typeface="Arial" charset="0"/>
              </a:rPr>
              <a:t>124</a:t>
            </a:r>
          </a:p>
        </p:txBody>
      </p:sp>
    </p:spTree>
    <p:extLst>
      <p:ext uri="{BB962C8B-B14F-4D97-AF65-F5344CB8AC3E}">
        <p14:creationId xmlns:p14="http://schemas.microsoft.com/office/powerpoint/2010/main" val="9284427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5" name="Rectangle 7"/>
          <p:cNvSpPr>
            <a:spLocks noGrp="1" noChangeArrowheads="1"/>
          </p:cNvSpPr>
          <p:nvPr>
            <p:ph type="sldNum" sz="quarter" idx="5"/>
          </p:nvPr>
        </p:nvSpPr>
        <p:spPr>
          <a:noFill/>
        </p:spPr>
        <p:txBody>
          <a:bodyPr/>
          <a:lstStyle/>
          <a:p>
            <a:fld id="{3D0632B4-4D3E-4BA8-BCDB-45EE027E0043}" type="slidenum">
              <a:rPr lang="en-US" smtClean="0">
                <a:cs typeface="Arial" charset="0"/>
              </a:rPr>
              <a:pPr/>
              <a:t>102</a:t>
            </a:fld>
            <a:endParaRPr lang="en-US">
              <a:cs typeface="Arial" charset="0"/>
            </a:endParaRPr>
          </a:p>
        </p:txBody>
      </p:sp>
      <p:sp>
        <p:nvSpPr>
          <p:cNvPr id="461826" name="Rectangle 2"/>
          <p:cNvSpPr>
            <a:spLocks noChangeArrowheads="1"/>
          </p:cNvSpPr>
          <p:nvPr/>
        </p:nvSpPr>
        <p:spPr bwMode="auto">
          <a:xfrm>
            <a:off x="4141788" y="0"/>
            <a:ext cx="3168650" cy="503238"/>
          </a:xfrm>
          <a:prstGeom prst="rect">
            <a:avLst/>
          </a:prstGeom>
          <a:noFill/>
          <a:ln w="9525">
            <a:noFill/>
            <a:miter lim="800000"/>
            <a:headEnd/>
            <a:tailEnd/>
          </a:ln>
        </p:spPr>
        <p:txBody>
          <a:bodyPr wrap="none" anchor="ctr"/>
          <a:lstStyle/>
          <a:p>
            <a:endParaRPr lang="en-US"/>
          </a:p>
        </p:txBody>
      </p:sp>
      <p:sp>
        <p:nvSpPr>
          <p:cNvPr id="461827" name="Rectangle 3"/>
          <p:cNvSpPr>
            <a:spLocks noChangeArrowheads="1"/>
          </p:cNvSpPr>
          <p:nvPr/>
        </p:nvSpPr>
        <p:spPr bwMode="auto">
          <a:xfrm>
            <a:off x="0" y="0"/>
            <a:ext cx="3168650" cy="503238"/>
          </a:xfrm>
          <a:prstGeom prst="rect">
            <a:avLst/>
          </a:prstGeom>
          <a:noFill/>
          <a:ln w="9525">
            <a:noFill/>
            <a:miter lim="800000"/>
            <a:headEnd/>
            <a:tailEnd/>
          </a:ln>
        </p:spPr>
        <p:txBody>
          <a:bodyPr wrap="none" anchor="ctr"/>
          <a:lstStyle/>
          <a:p>
            <a:endParaRPr lang="en-US"/>
          </a:p>
        </p:txBody>
      </p:sp>
      <p:sp>
        <p:nvSpPr>
          <p:cNvPr id="461828" name="Rectangle 4"/>
          <p:cNvSpPr>
            <a:spLocks noGrp="1" noRot="1" noChangeAspect="1" noChangeArrowheads="1" noTextEdit="1"/>
          </p:cNvSpPr>
          <p:nvPr>
            <p:ph type="sldImg"/>
          </p:nvPr>
        </p:nvSpPr>
        <p:spPr>
          <a:xfrm>
            <a:off x="1104900" y="557213"/>
            <a:ext cx="5102225" cy="3825875"/>
          </a:xfrm>
          <a:ln w="12700" cap="flat">
            <a:solidFill>
              <a:schemeClr val="tx1"/>
            </a:solidFill>
          </a:ln>
        </p:spPr>
      </p:sp>
      <p:sp>
        <p:nvSpPr>
          <p:cNvPr id="461829" name="Rectangle 5"/>
          <p:cNvSpPr>
            <a:spLocks noGrp="1" noChangeArrowheads="1"/>
          </p:cNvSpPr>
          <p:nvPr>
            <p:ph type="body" idx="1"/>
          </p:nvPr>
        </p:nvSpPr>
        <p:spPr>
          <a:xfrm>
            <a:off x="487363" y="4560888"/>
            <a:ext cx="6340475" cy="4560887"/>
          </a:xfrm>
          <a:noFill/>
          <a:ln/>
        </p:spPr>
        <p:txBody>
          <a:bodyPr lIns="86505" tIns="41589" rIns="86505" bIns="41589"/>
          <a:lstStyle/>
          <a:p>
            <a:pPr defTabSz="830263">
              <a:spcBef>
                <a:spcPct val="50000"/>
              </a:spcBef>
            </a:pPr>
            <a:r>
              <a:rPr lang="en-US" b="1"/>
              <a:t>RADIOLOGICAL MATERIALS</a:t>
            </a:r>
          </a:p>
          <a:p>
            <a:pPr defTabSz="830263">
              <a:spcBef>
                <a:spcPct val="50000"/>
              </a:spcBef>
            </a:pPr>
            <a:r>
              <a:rPr lang="en-US"/>
              <a:t> </a:t>
            </a:r>
          </a:p>
          <a:p>
            <a:pPr defTabSz="830263">
              <a:spcBef>
                <a:spcPct val="50000"/>
              </a:spcBef>
            </a:pPr>
            <a:r>
              <a:rPr lang="en-US"/>
              <a:t>Of the three types of threats (chemical, biological, or radiological) a nuclear weapon explosion is considered the least likely for a terrorist to be able to use; however, the potential exists for it to happen and even more potential exists for the use of radiological materials. </a:t>
            </a:r>
          </a:p>
        </p:txBody>
      </p:sp>
    </p:spTree>
    <p:extLst>
      <p:ext uri="{BB962C8B-B14F-4D97-AF65-F5344CB8AC3E}">
        <p14:creationId xmlns:p14="http://schemas.microsoft.com/office/powerpoint/2010/main" val="38590996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Rectangle 7"/>
          <p:cNvSpPr>
            <a:spLocks noGrp="1" noChangeArrowheads="1"/>
          </p:cNvSpPr>
          <p:nvPr>
            <p:ph type="sldNum" sz="quarter" idx="5"/>
          </p:nvPr>
        </p:nvSpPr>
        <p:spPr>
          <a:noFill/>
        </p:spPr>
        <p:txBody>
          <a:bodyPr/>
          <a:lstStyle/>
          <a:p>
            <a:fld id="{52D1ECC4-1892-43D2-884F-3E8C464212FE}" type="slidenum">
              <a:rPr lang="en-US" smtClean="0">
                <a:cs typeface="Arial" charset="0"/>
              </a:rPr>
              <a:pPr/>
              <a:t>103</a:t>
            </a:fld>
            <a:endParaRPr lang="en-US">
              <a:cs typeface="Arial" charset="0"/>
            </a:endParaRPr>
          </a:p>
        </p:txBody>
      </p:sp>
      <p:sp>
        <p:nvSpPr>
          <p:cNvPr id="463874" name="Rectangle 2"/>
          <p:cNvSpPr>
            <a:spLocks noGrp="1" noRot="1" noChangeAspect="1" noChangeArrowheads="1" noTextEdit="1"/>
          </p:cNvSpPr>
          <p:nvPr>
            <p:ph type="sldImg"/>
          </p:nvPr>
        </p:nvSpPr>
        <p:spPr>
          <a:xfrm>
            <a:off x="1195388" y="612775"/>
            <a:ext cx="4921250" cy="3690938"/>
          </a:xfrm>
          <a:ln w="12700" cap="flat">
            <a:solidFill>
              <a:schemeClr val="tx1"/>
            </a:solidFill>
          </a:ln>
        </p:spPr>
      </p:sp>
      <p:sp>
        <p:nvSpPr>
          <p:cNvPr id="463875" name="Rectangle 3"/>
          <p:cNvSpPr>
            <a:spLocks noGrp="1" noChangeArrowheads="1"/>
          </p:cNvSpPr>
          <p:nvPr>
            <p:ph type="body" idx="1"/>
          </p:nvPr>
        </p:nvSpPr>
        <p:spPr>
          <a:xfrm>
            <a:off x="487363" y="4332288"/>
            <a:ext cx="6340475" cy="3908425"/>
          </a:xfrm>
          <a:noFill/>
          <a:ln/>
        </p:spPr>
        <p:txBody>
          <a:bodyPr lIns="86505" tIns="41589" rIns="86505" bIns="41589"/>
          <a:lstStyle/>
          <a:p>
            <a:pPr defTabSz="830263">
              <a:lnSpc>
                <a:spcPct val="110000"/>
              </a:lnSpc>
            </a:pPr>
            <a:r>
              <a:rPr lang="en-US" b="1"/>
              <a:t>TERMS AND DEFINITIONS</a:t>
            </a:r>
            <a:endParaRPr lang="en-US"/>
          </a:p>
          <a:p>
            <a:pPr defTabSz="830263">
              <a:lnSpc>
                <a:spcPct val="110000"/>
              </a:lnSpc>
            </a:pPr>
            <a:endParaRPr lang="en-US"/>
          </a:p>
          <a:p>
            <a:pPr defTabSz="830263">
              <a:lnSpc>
                <a:spcPct val="110000"/>
              </a:lnSpc>
            </a:pPr>
            <a:r>
              <a:rPr lang="en-US" u="sng"/>
              <a:t>Ionizing Radiation</a:t>
            </a:r>
            <a:r>
              <a:rPr lang="en-US"/>
              <a:t>:  In its simplest definition, ionizing radiation can be defined as either electromagnetic or particulate emissions of energy from the disintegration of the nucleus of an atom.  This energy, when impacting on or passing through material, including us, can cause some form of reaction.  </a:t>
            </a:r>
          </a:p>
          <a:p>
            <a:pPr defTabSz="830263">
              <a:lnSpc>
                <a:spcPct val="110000"/>
              </a:lnSpc>
            </a:pPr>
            <a:r>
              <a:rPr lang="en-US" u="sng"/>
              <a:t>Radioactive material:</a:t>
            </a:r>
            <a:r>
              <a:rPr lang="en-US"/>
              <a:t>  This is simply any material which is giving off some form of ionizing radiation.</a:t>
            </a:r>
            <a:endParaRPr lang="en-US" b="1"/>
          </a:p>
          <a:p>
            <a:pPr defTabSz="830263">
              <a:lnSpc>
                <a:spcPct val="110000"/>
              </a:lnSpc>
            </a:pPr>
            <a:r>
              <a:rPr lang="en-US" u="sng"/>
              <a:t>Rem</a:t>
            </a:r>
            <a:r>
              <a:rPr lang="en-US"/>
              <a:t>: A unit of measurement, relating to biological effects, is the rem (Roentgen Equivalent Man). The term millirem is used frequently, and is equivalent to 1/1000th of a rem.</a:t>
            </a:r>
          </a:p>
          <a:p>
            <a:pPr defTabSz="830263">
              <a:lnSpc>
                <a:spcPct val="110000"/>
              </a:lnSpc>
            </a:pPr>
            <a:r>
              <a:rPr lang="en-US" u="sng"/>
              <a:t>Contamination:</a:t>
            </a:r>
            <a:r>
              <a:rPr lang="en-US"/>
              <a:t>  Radioactive particles inappropriately located on or</a:t>
            </a:r>
            <a:r>
              <a:rPr lang="en-US" u="sng"/>
              <a:t> </a:t>
            </a:r>
            <a:r>
              <a:rPr lang="en-US"/>
              <a:t>transferred to an object.</a:t>
            </a:r>
            <a:endParaRPr lang="en-US" u="sng"/>
          </a:p>
          <a:p>
            <a:pPr defTabSz="830263">
              <a:lnSpc>
                <a:spcPct val="110000"/>
              </a:lnSpc>
            </a:pPr>
            <a:r>
              <a:rPr lang="en-US" u="sng"/>
              <a:t>Exposure:</a:t>
            </a:r>
            <a:r>
              <a:rPr lang="en-US"/>
              <a:t> Subjected to the effects of ionizing radiation. The amount of exposure absorbed is referred to as the d</a:t>
            </a:r>
            <a:r>
              <a:rPr lang="en-US" u="sng"/>
              <a:t>ose</a:t>
            </a:r>
            <a:r>
              <a:rPr lang="en-US"/>
              <a:t>. The amount of exposure, or dose, is usually expressed in units of rem or milli-rem (mrem).</a:t>
            </a:r>
          </a:p>
        </p:txBody>
      </p:sp>
    </p:spTree>
    <p:extLst>
      <p:ext uri="{BB962C8B-B14F-4D97-AF65-F5344CB8AC3E}">
        <p14:creationId xmlns:p14="http://schemas.microsoft.com/office/powerpoint/2010/main" val="484472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69E6F6C2-400E-4BD0-A619-68BFCF18742D}" type="slidenum">
              <a:rPr lang="en-US" smtClean="0">
                <a:cs typeface="Arial" charset="0"/>
              </a:rPr>
              <a:pPr/>
              <a:t>31</a:t>
            </a:fld>
            <a:endParaRPr lang="en-US" dirty="0">
              <a:cs typeface="Arial" charset="0"/>
            </a:endParaRPr>
          </a:p>
        </p:txBody>
      </p:sp>
      <p:sp>
        <p:nvSpPr>
          <p:cNvPr id="57346" name="Rectangle 2"/>
          <p:cNvSpPr>
            <a:spLocks noGrp="1" noRot="1" noChangeAspect="1" noChangeArrowheads="1" noTextEdit="1"/>
          </p:cNvSpPr>
          <p:nvPr>
            <p:ph type="sldImg"/>
          </p:nvPr>
        </p:nvSpPr>
        <p:spPr>
          <a:xfrm>
            <a:off x="1111250" y="569913"/>
            <a:ext cx="5094288" cy="3821112"/>
          </a:xfrm>
          <a:ln/>
        </p:spPr>
      </p:sp>
      <p:sp>
        <p:nvSpPr>
          <p:cNvPr id="57347" name="Rectangle 3"/>
          <p:cNvSpPr>
            <a:spLocks noGrp="1" noChangeArrowheads="1"/>
          </p:cNvSpPr>
          <p:nvPr>
            <p:ph type="body" idx="1"/>
          </p:nvPr>
        </p:nvSpPr>
        <p:spPr>
          <a:xfrm>
            <a:off x="3779838" y="269875"/>
            <a:ext cx="3108325" cy="8910638"/>
          </a:xfrm>
          <a:noFill/>
          <a:ln/>
        </p:spPr>
        <p:txBody>
          <a:bodyPr lIns="96651" tIns="48325" rIns="96651" bIns="48325"/>
          <a:lstStyle/>
          <a:p>
            <a:endParaRPr lang="en-US" dirty="0"/>
          </a:p>
        </p:txBody>
      </p:sp>
    </p:spTree>
    <p:extLst>
      <p:ext uri="{BB962C8B-B14F-4D97-AF65-F5344CB8AC3E}">
        <p14:creationId xmlns:p14="http://schemas.microsoft.com/office/powerpoint/2010/main" val="26616780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1" name="Rectangle 7"/>
          <p:cNvSpPr>
            <a:spLocks noGrp="1" noChangeArrowheads="1"/>
          </p:cNvSpPr>
          <p:nvPr>
            <p:ph type="sldNum" sz="quarter" idx="5"/>
          </p:nvPr>
        </p:nvSpPr>
        <p:spPr>
          <a:noFill/>
        </p:spPr>
        <p:txBody>
          <a:bodyPr/>
          <a:lstStyle/>
          <a:p>
            <a:fld id="{2F271E10-0F7F-4952-A2F7-6CEE489A83FE}" type="slidenum">
              <a:rPr lang="en-US" smtClean="0">
                <a:cs typeface="Arial" charset="0"/>
              </a:rPr>
              <a:pPr/>
              <a:t>104</a:t>
            </a:fld>
            <a:endParaRPr lang="en-US">
              <a:cs typeface="Arial" charset="0"/>
            </a:endParaRPr>
          </a:p>
        </p:txBody>
      </p:sp>
      <p:sp>
        <p:nvSpPr>
          <p:cNvPr id="465922" name="Rectangle 2"/>
          <p:cNvSpPr>
            <a:spLocks noChangeArrowheads="1"/>
          </p:cNvSpPr>
          <p:nvPr/>
        </p:nvSpPr>
        <p:spPr bwMode="auto">
          <a:xfrm>
            <a:off x="4141788" y="0"/>
            <a:ext cx="3168650" cy="503238"/>
          </a:xfrm>
          <a:prstGeom prst="rect">
            <a:avLst/>
          </a:prstGeom>
          <a:noFill/>
          <a:ln w="9525">
            <a:noFill/>
            <a:miter lim="800000"/>
            <a:headEnd/>
            <a:tailEnd/>
          </a:ln>
        </p:spPr>
        <p:txBody>
          <a:bodyPr wrap="none" anchor="ctr"/>
          <a:lstStyle/>
          <a:p>
            <a:endParaRPr lang="en-US"/>
          </a:p>
        </p:txBody>
      </p:sp>
      <p:sp>
        <p:nvSpPr>
          <p:cNvPr id="465923" name="Rectangle 3"/>
          <p:cNvSpPr>
            <a:spLocks noChangeArrowheads="1"/>
          </p:cNvSpPr>
          <p:nvPr/>
        </p:nvSpPr>
        <p:spPr bwMode="auto">
          <a:xfrm>
            <a:off x="0" y="0"/>
            <a:ext cx="3168650" cy="503238"/>
          </a:xfrm>
          <a:prstGeom prst="rect">
            <a:avLst/>
          </a:prstGeom>
          <a:noFill/>
          <a:ln w="9525">
            <a:noFill/>
            <a:miter lim="800000"/>
            <a:headEnd/>
            <a:tailEnd/>
          </a:ln>
        </p:spPr>
        <p:txBody>
          <a:bodyPr wrap="none" anchor="ctr"/>
          <a:lstStyle/>
          <a:p>
            <a:endParaRPr lang="en-US"/>
          </a:p>
        </p:txBody>
      </p:sp>
      <p:sp>
        <p:nvSpPr>
          <p:cNvPr id="465924" name="Rectangle 4"/>
          <p:cNvSpPr>
            <a:spLocks noGrp="1" noRot="1" noChangeAspect="1" noChangeArrowheads="1" noTextEdit="1"/>
          </p:cNvSpPr>
          <p:nvPr>
            <p:ph type="sldImg"/>
          </p:nvPr>
        </p:nvSpPr>
        <p:spPr>
          <a:xfrm>
            <a:off x="1104900" y="557213"/>
            <a:ext cx="5102225" cy="3825875"/>
          </a:xfrm>
          <a:ln w="12700" cap="flat">
            <a:solidFill>
              <a:schemeClr val="tx1"/>
            </a:solidFill>
          </a:ln>
        </p:spPr>
      </p:sp>
      <p:sp>
        <p:nvSpPr>
          <p:cNvPr id="465925" name="Rectangle 5"/>
          <p:cNvSpPr>
            <a:spLocks noGrp="1" noChangeArrowheads="1"/>
          </p:cNvSpPr>
          <p:nvPr>
            <p:ph type="body" idx="1"/>
          </p:nvPr>
        </p:nvSpPr>
        <p:spPr>
          <a:xfrm>
            <a:off x="487363" y="4837113"/>
            <a:ext cx="6340475" cy="3884612"/>
          </a:xfrm>
          <a:noFill/>
          <a:ln/>
        </p:spPr>
        <p:txBody>
          <a:bodyPr lIns="86505" tIns="41589" rIns="86505" bIns="41589"/>
          <a:lstStyle/>
          <a:p>
            <a:pPr defTabSz="830263">
              <a:spcBef>
                <a:spcPct val="50000"/>
              </a:spcBef>
            </a:pPr>
            <a:r>
              <a:rPr lang="en-US" b="1"/>
              <a:t>IONIZING RADIATION</a:t>
            </a:r>
            <a:endParaRPr lang="en-US"/>
          </a:p>
          <a:p>
            <a:pPr defTabSz="830263">
              <a:spcBef>
                <a:spcPct val="50000"/>
              </a:spcBef>
            </a:pPr>
            <a:endParaRPr lang="en-US"/>
          </a:p>
          <a:p>
            <a:pPr defTabSz="830263">
              <a:spcBef>
                <a:spcPct val="50000"/>
              </a:spcBef>
            </a:pPr>
            <a:r>
              <a:rPr lang="en-US"/>
              <a:t>Now we need to examine the different types of ionizing radiation.  The reason for this examination is that each type of radiation has different properties.  Detection of the types of radiation varies as well as shielding needs and PPE.</a:t>
            </a:r>
          </a:p>
          <a:p>
            <a:pPr defTabSz="830263">
              <a:spcBef>
                <a:spcPct val="50000"/>
              </a:spcBef>
            </a:pPr>
            <a:endParaRPr lang="en-US"/>
          </a:p>
          <a:p>
            <a:pPr defTabSz="830263">
              <a:spcBef>
                <a:spcPct val="50000"/>
              </a:spcBef>
            </a:pPr>
            <a:r>
              <a:rPr lang="en-US"/>
              <a:t>For our purposes, this ionizing radiation can be classified as:</a:t>
            </a:r>
          </a:p>
          <a:p>
            <a:pPr lvl="1" defTabSz="830263">
              <a:spcBef>
                <a:spcPct val="50000"/>
              </a:spcBef>
              <a:buFontTx/>
              <a:buChar char="•"/>
            </a:pPr>
            <a:r>
              <a:rPr lang="en-US"/>
              <a:t>alpha particles</a:t>
            </a:r>
          </a:p>
          <a:p>
            <a:pPr lvl="1" defTabSz="830263">
              <a:spcBef>
                <a:spcPct val="50000"/>
              </a:spcBef>
              <a:buFontTx/>
              <a:buChar char="•"/>
            </a:pPr>
            <a:r>
              <a:rPr lang="en-US"/>
              <a:t>beta particles</a:t>
            </a:r>
          </a:p>
          <a:p>
            <a:pPr lvl="1" defTabSz="830263">
              <a:spcBef>
                <a:spcPct val="50000"/>
              </a:spcBef>
              <a:buFontTx/>
              <a:buChar char="•"/>
            </a:pPr>
            <a:r>
              <a:rPr lang="en-US"/>
              <a:t>gamma rays</a:t>
            </a:r>
          </a:p>
          <a:p>
            <a:pPr lvl="1" defTabSz="830263">
              <a:spcBef>
                <a:spcPct val="50000"/>
              </a:spcBef>
              <a:buFontTx/>
              <a:buChar char="•"/>
            </a:pPr>
            <a:r>
              <a:rPr lang="en-US"/>
              <a:t>neutrons</a:t>
            </a:r>
          </a:p>
          <a:p>
            <a:pPr defTabSz="830263">
              <a:spcBef>
                <a:spcPct val="50000"/>
              </a:spcBef>
            </a:pPr>
            <a:endParaRPr lang="en-US"/>
          </a:p>
          <a:p>
            <a:pPr defTabSz="830263">
              <a:spcBef>
                <a:spcPct val="50000"/>
              </a:spcBef>
            </a:pPr>
            <a:endParaRPr lang="en-US"/>
          </a:p>
        </p:txBody>
      </p:sp>
    </p:spTree>
    <p:extLst>
      <p:ext uri="{BB962C8B-B14F-4D97-AF65-F5344CB8AC3E}">
        <p14:creationId xmlns:p14="http://schemas.microsoft.com/office/powerpoint/2010/main" val="21822644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5" name="Rectangle 7"/>
          <p:cNvSpPr>
            <a:spLocks noGrp="1" noChangeArrowheads="1"/>
          </p:cNvSpPr>
          <p:nvPr>
            <p:ph type="sldNum" sz="quarter" idx="5"/>
          </p:nvPr>
        </p:nvSpPr>
        <p:spPr>
          <a:noFill/>
        </p:spPr>
        <p:txBody>
          <a:bodyPr/>
          <a:lstStyle/>
          <a:p>
            <a:fld id="{DFEDC32B-A9C8-471C-9247-60CAAFD6988B}" type="slidenum">
              <a:rPr lang="en-US" smtClean="0">
                <a:cs typeface="Arial" charset="0"/>
              </a:rPr>
              <a:pPr/>
              <a:t>105</a:t>
            </a:fld>
            <a:endParaRPr lang="en-US">
              <a:cs typeface="Arial" charset="0"/>
            </a:endParaRPr>
          </a:p>
        </p:txBody>
      </p:sp>
      <p:sp>
        <p:nvSpPr>
          <p:cNvPr id="477186" name="Rectangle 2"/>
          <p:cNvSpPr>
            <a:spLocks noGrp="1" noChangeArrowheads="1"/>
          </p:cNvSpPr>
          <p:nvPr>
            <p:ph type="body" idx="1"/>
          </p:nvPr>
        </p:nvSpPr>
        <p:spPr>
          <a:xfrm>
            <a:off x="568325" y="4560888"/>
            <a:ext cx="6259513" cy="4560887"/>
          </a:xfrm>
          <a:noFill/>
          <a:ln/>
        </p:spPr>
        <p:txBody>
          <a:bodyPr lIns="86505" tIns="41589" rIns="86505" bIns="41589"/>
          <a:lstStyle/>
          <a:p>
            <a:pPr defTabSz="830263">
              <a:spcBef>
                <a:spcPct val="36000"/>
              </a:spcBef>
              <a:spcAft>
                <a:spcPct val="22000"/>
              </a:spcAft>
            </a:pPr>
            <a:r>
              <a:rPr lang="en-US" b="1"/>
              <a:t>RADIATION EXPOSURES</a:t>
            </a:r>
            <a:endParaRPr lang="en-US"/>
          </a:p>
          <a:p>
            <a:pPr defTabSz="830263">
              <a:spcBef>
                <a:spcPct val="36000"/>
              </a:spcBef>
              <a:spcAft>
                <a:spcPct val="22000"/>
              </a:spcAft>
            </a:pPr>
            <a:endParaRPr lang="en-US"/>
          </a:p>
          <a:p>
            <a:pPr defTabSz="830263">
              <a:spcBef>
                <a:spcPct val="36000"/>
              </a:spcBef>
              <a:spcAft>
                <a:spcPct val="22000"/>
              </a:spcAft>
            </a:pPr>
            <a:r>
              <a:rPr lang="en-US"/>
              <a:t>This chart reflects naturally occurring radiation doses (and doses received during normal activities) to provide a point of reference and for comparison.  The threshold for any real consequences begins around 200,000 mrem (200 rem). Mild radiation sickness (i.e., nausea, vomiting, diarrhea, etc.) may onset after receiving a whole body dose of approximately 200 rem, in a short amount of time (generally less than 24 hours).  The lethal dose, known as the LD</a:t>
            </a:r>
            <a:r>
              <a:rPr lang="en-US" baseline="-25000"/>
              <a:t>50/60</a:t>
            </a:r>
            <a:r>
              <a:rPr lang="en-US"/>
              <a:t>  is a single, acute, whole body exposure of around 450,000 mrem (450 rem). The LD</a:t>
            </a:r>
            <a:r>
              <a:rPr lang="en-US" baseline="-25000"/>
              <a:t>50/60</a:t>
            </a:r>
            <a:r>
              <a:rPr lang="en-US"/>
              <a:t> is defined as: 50 percent of everyone present at an incident that received 450,000 mrem, without any medical treatment, will die within 60 days.</a:t>
            </a:r>
          </a:p>
          <a:p>
            <a:pPr defTabSz="830263">
              <a:spcBef>
                <a:spcPct val="36000"/>
              </a:spcBef>
              <a:spcAft>
                <a:spcPct val="22000"/>
              </a:spcAft>
            </a:pPr>
            <a:r>
              <a:rPr lang="en-US"/>
              <a:t>The average annual radiation exposure has been calculated as:</a:t>
            </a:r>
          </a:p>
          <a:p>
            <a:pPr defTabSz="830263">
              <a:spcBef>
                <a:spcPct val="50000"/>
              </a:spcBef>
            </a:pPr>
            <a:r>
              <a:rPr lang="en-US"/>
              <a:t>	Naturally occurring	295 mrem</a:t>
            </a:r>
          </a:p>
          <a:p>
            <a:pPr defTabSz="830263">
              <a:spcBef>
                <a:spcPct val="50000"/>
              </a:spcBef>
            </a:pPr>
            <a:r>
              <a:rPr lang="en-US"/>
              <a:t>	Medical		  52 mrem</a:t>
            </a:r>
          </a:p>
          <a:p>
            <a:pPr defTabSz="830263">
              <a:spcBef>
                <a:spcPct val="50000"/>
              </a:spcBef>
            </a:pPr>
            <a:r>
              <a:rPr lang="en-US"/>
              <a:t>	Consumer products	  10 mrem</a:t>
            </a:r>
          </a:p>
          <a:p>
            <a:pPr defTabSz="830263">
              <a:spcBef>
                <a:spcPct val="50000"/>
              </a:spcBef>
            </a:pPr>
            <a:r>
              <a:rPr lang="en-US"/>
              <a:t>	Other		    </a:t>
            </a:r>
            <a:r>
              <a:rPr lang="en-US" u="sng"/>
              <a:t>3 mrem</a:t>
            </a:r>
            <a:r>
              <a:rPr lang="en-US"/>
              <a:t>	</a:t>
            </a:r>
          </a:p>
          <a:p>
            <a:pPr defTabSz="830263">
              <a:spcBef>
                <a:spcPct val="50000"/>
              </a:spcBef>
            </a:pPr>
            <a:r>
              <a:rPr lang="en-US" i="1"/>
              <a:t>	Total		360 mrem</a:t>
            </a:r>
          </a:p>
        </p:txBody>
      </p:sp>
      <p:sp>
        <p:nvSpPr>
          <p:cNvPr id="477187" name="Rectangle 3"/>
          <p:cNvSpPr>
            <a:spLocks noGrp="1" noRot="1" noChangeAspect="1" noChangeArrowheads="1" noTextEdit="1"/>
          </p:cNvSpPr>
          <p:nvPr>
            <p:ph type="sldImg"/>
          </p:nvPr>
        </p:nvSpPr>
        <p:spPr>
          <a:xfrm>
            <a:off x="1104900" y="557213"/>
            <a:ext cx="5102225" cy="3825875"/>
          </a:xfrm>
          <a:ln w="12700" cap="flat">
            <a:solidFill>
              <a:schemeClr val="tx1"/>
            </a:solidFill>
          </a:ln>
        </p:spPr>
      </p:sp>
    </p:spTree>
    <p:extLst>
      <p:ext uri="{BB962C8B-B14F-4D97-AF65-F5344CB8AC3E}">
        <p14:creationId xmlns:p14="http://schemas.microsoft.com/office/powerpoint/2010/main" val="26713027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3" name="Rectangle 7"/>
          <p:cNvSpPr>
            <a:spLocks noGrp="1" noChangeArrowheads="1"/>
          </p:cNvSpPr>
          <p:nvPr>
            <p:ph type="sldNum" sz="quarter" idx="5"/>
          </p:nvPr>
        </p:nvSpPr>
        <p:spPr>
          <a:noFill/>
        </p:spPr>
        <p:txBody>
          <a:bodyPr/>
          <a:lstStyle/>
          <a:p>
            <a:fld id="{70CACD5B-2FF8-48AD-AC80-ECBA74874EDA}" type="slidenum">
              <a:rPr lang="en-US" smtClean="0">
                <a:cs typeface="Arial" charset="0"/>
              </a:rPr>
              <a:pPr/>
              <a:t>106</a:t>
            </a:fld>
            <a:endParaRPr lang="en-US">
              <a:cs typeface="Arial" charset="0"/>
            </a:endParaRPr>
          </a:p>
        </p:txBody>
      </p:sp>
      <p:sp>
        <p:nvSpPr>
          <p:cNvPr id="479234" name="Rectangle 2"/>
          <p:cNvSpPr>
            <a:spLocks noChangeArrowheads="1"/>
          </p:cNvSpPr>
          <p:nvPr/>
        </p:nvSpPr>
        <p:spPr bwMode="auto">
          <a:xfrm>
            <a:off x="4141788" y="0"/>
            <a:ext cx="3168650" cy="503238"/>
          </a:xfrm>
          <a:prstGeom prst="rect">
            <a:avLst/>
          </a:prstGeom>
          <a:noFill/>
          <a:ln w="9525">
            <a:noFill/>
            <a:miter lim="800000"/>
            <a:headEnd/>
            <a:tailEnd/>
          </a:ln>
        </p:spPr>
        <p:txBody>
          <a:bodyPr wrap="none" anchor="ctr"/>
          <a:lstStyle/>
          <a:p>
            <a:endParaRPr lang="en-US"/>
          </a:p>
        </p:txBody>
      </p:sp>
      <p:sp>
        <p:nvSpPr>
          <p:cNvPr id="479235" name="Rectangle 3"/>
          <p:cNvSpPr>
            <a:spLocks noChangeArrowheads="1"/>
          </p:cNvSpPr>
          <p:nvPr/>
        </p:nvSpPr>
        <p:spPr bwMode="auto">
          <a:xfrm>
            <a:off x="0" y="0"/>
            <a:ext cx="3168650" cy="503238"/>
          </a:xfrm>
          <a:prstGeom prst="rect">
            <a:avLst/>
          </a:prstGeom>
          <a:noFill/>
          <a:ln w="9525">
            <a:noFill/>
            <a:miter lim="800000"/>
            <a:headEnd/>
            <a:tailEnd/>
          </a:ln>
        </p:spPr>
        <p:txBody>
          <a:bodyPr wrap="none" anchor="ctr"/>
          <a:lstStyle/>
          <a:p>
            <a:endParaRPr lang="en-US"/>
          </a:p>
        </p:txBody>
      </p:sp>
      <p:sp>
        <p:nvSpPr>
          <p:cNvPr id="479236" name="Rectangle 4"/>
          <p:cNvSpPr>
            <a:spLocks noGrp="1" noRot="1" noChangeAspect="1" noChangeArrowheads="1" noTextEdit="1"/>
          </p:cNvSpPr>
          <p:nvPr>
            <p:ph type="sldImg"/>
          </p:nvPr>
        </p:nvSpPr>
        <p:spPr>
          <a:xfrm>
            <a:off x="1104900" y="557213"/>
            <a:ext cx="5102225" cy="3825875"/>
          </a:xfrm>
          <a:ln w="12700" cap="flat">
            <a:solidFill>
              <a:schemeClr val="tx1"/>
            </a:solidFill>
          </a:ln>
        </p:spPr>
      </p:sp>
      <p:sp>
        <p:nvSpPr>
          <p:cNvPr id="479237" name="Rectangle 5"/>
          <p:cNvSpPr>
            <a:spLocks noGrp="1" noChangeArrowheads="1"/>
          </p:cNvSpPr>
          <p:nvPr>
            <p:ph type="body" idx="1"/>
          </p:nvPr>
        </p:nvSpPr>
        <p:spPr>
          <a:xfrm>
            <a:off x="487363" y="4652963"/>
            <a:ext cx="6340475" cy="4357687"/>
          </a:xfrm>
          <a:noFill/>
          <a:ln/>
        </p:spPr>
        <p:txBody>
          <a:bodyPr lIns="86505" tIns="41589" rIns="86505" bIns="41589"/>
          <a:lstStyle/>
          <a:p>
            <a:pPr defTabSz="830263">
              <a:spcBef>
                <a:spcPct val="50000"/>
              </a:spcBef>
            </a:pPr>
            <a:r>
              <a:rPr lang="en-US" b="1"/>
              <a:t>HEALTH RISKS</a:t>
            </a:r>
          </a:p>
          <a:p>
            <a:pPr defTabSz="830263">
              <a:lnSpc>
                <a:spcPct val="80000"/>
              </a:lnSpc>
              <a:spcBef>
                <a:spcPct val="50000"/>
              </a:spcBef>
            </a:pPr>
            <a:endParaRPr lang="en-US"/>
          </a:p>
          <a:p>
            <a:pPr defTabSz="830263">
              <a:spcBef>
                <a:spcPct val="50000"/>
              </a:spcBef>
            </a:pPr>
            <a:r>
              <a:rPr lang="en-US"/>
              <a:t>Risk depends upon several factors:</a:t>
            </a:r>
          </a:p>
          <a:p>
            <a:pPr lvl="1" defTabSz="830263">
              <a:spcBef>
                <a:spcPct val="50000"/>
              </a:spcBef>
            </a:pPr>
            <a:r>
              <a:rPr lang="en-US"/>
              <a:t>a.	The dose (total amount of radiation received).  The larger the dose received, the greater the health risk becomes.   </a:t>
            </a:r>
          </a:p>
          <a:p>
            <a:pPr lvl="1" defTabSz="830263">
              <a:spcBef>
                <a:spcPct val="50000"/>
              </a:spcBef>
            </a:pPr>
            <a:r>
              <a:rPr lang="en-US"/>
              <a:t>b.	The dose rate (the length of time over which the dose is received).   Dose rate exposures are categorized as follows:</a:t>
            </a:r>
          </a:p>
          <a:p>
            <a:pPr marL="749300" lvl="2" indent="165100" defTabSz="830263">
              <a:spcBef>
                <a:spcPct val="50000"/>
              </a:spcBef>
            </a:pPr>
            <a:r>
              <a:rPr lang="en-US"/>
              <a:t>(1)	Acute - a large dose occurring over a short period of time.  Acute exposures normally pose a high health risk with symptoms occurring within hours or days.   Symptoms of acute radiation exposure are burns of the skin, vomiting, and diarrhea. </a:t>
            </a:r>
          </a:p>
          <a:p>
            <a:pPr marL="749300" lvl="2" indent="165100" defTabSz="830263">
              <a:spcBef>
                <a:spcPct val="50000"/>
              </a:spcBef>
            </a:pPr>
            <a:r>
              <a:rPr lang="en-US"/>
              <a:t>(2)	Chronic - small doses occurring over a long period of time.  Chronic exposures normally pose a smaller health risk with symptoms (tumors, etc.) delayed for years. </a:t>
            </a:r>
          </a:p>
          <a:p>
            <a:pPr lvl="1" defTabSz="830263">
              <a:spcBef>
                <a:spcPct val="50000"/>
              </a:spcBef>
            </a:pPr>
            <a:r>
              <a:rPr lang="en-US" sz="1300"/>
              <a:t>c.	As previously discussed, alpha and beta emitters generally pose only internal exposure hazards; however, gamma radiation poses an external hazard for a distance of hundreds of feet.  There are medical treatments available that can help reduce the internal exposure effects.</a:t>
            </a:r>
          </a:p>
        </p:txBody>
      </p:sp>
    </p:spTree>
    <p:extLst>
      <p:ext uri="{BB962C8B-B14F-4D97-AF65-F5344CB8AC3E}">
        <p14:creationId xmlns:p14="http://schemas.microsoft.com/office/powerpoint/2010/main" val="40505567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5" name="Rectangle 7"/>
          <p:cNvSpPr>
            <a:spLocks noGrp="1" noChangeArrowheads="1"/>
          </p:cNvSpPr>
          <p:nvPr>
            <p:ph type="sldNum" sz="quarter" idx="5"/>
          </p:nvPr>
        </p:nvSpPr>
        <p:spPr>
          <a:noFill/>
        </p:spPr>
        <p:txBody>
          <a:bodyPr/>
          <a:lstStyle/>
          <a:p>
            <a:fld id="{4616F5C3-E5CE-4D9E-92F0-A86CC6272AC5}" type="slidenum">
              <a:rPr lang="en-US" smtClean="0">
                <a:cs typeface="Arial" charset="0"/>
              </a:rPr>
              <a:pPr/>
              <a:t>107</a:t>
            </a:fld>
            <a:endParaRPr lang="en-US">
              <a:cs typeface="Arial" charset="0"/>
            </a:endParaRPr>
          </a:p>
        </p:txBody>
      </p:sp>
      <p:sp>
        <p:nvSpPr>
          <p:cNvPr id="482306" name="Rectangle 2"/>
          <p:cNvSpPr>
            <a:spLocks noChangeArrowheads="1"/>
          </p:cNvSpPr>
          <p:nvPr/>
        </p:nvSpPr>
        <p:spPr bwMode="auto">
          <a:xfrm>
            <a:off x="4141788" y="0"/>
            <a:ext cx="3168650" cy="503238"/>
          </a:xfrm>
          <a:prstGeom prst="rect">
            <a:avLst/>
          </a:prstGeom>
          <a:noFill/>
          <a:ln w="9525">
            <a:noFill/>
            <a:miter lim="800000"/>
            <a:headEnd/>
            <a:tailEnd/>
          </a:ln>
        </p:spPr>
        <p:txBody>
          <a:bodyPr wrap="none" anchor="ctr"/>
          <a:lstStyle/>
          <a:p>
            <a:endParaRPr lang="en-US"/>
          </a:p>
        </p:txBody>
      </p:sp>
      <p:sp>
        <p:nvSpPr>
          <p:cNvPr id="482307" name="Rectangle 3"/>
          <p:cNvSpPr>
            <a:spLocks noChangeArrowheads="1"/>
          </p:cNvSpPr>
          <p:nvPr/>
        </p:nvSpPr>
        <p:spPr bwMode="auto">
          <a:xfrm>
            <a:off x="0" y="0"/>
            <a:ext cx="3168650" cy="503238"/>
          </a:xfrm>
          <a:prstGeom prst="rect">
            <a:avLst/>
          </a:prstGeom>
          <a:noFill/>
          <a:ln w="9525">
            <a:noFill/>
            <a:miter lim="800000"/>
            <a:headEnd/>
            <a:tailEnd/>
          </a:ln>
        </p:spPr>
        <p:txBody>
          <a:bodyPr wrap="none" anchor="ctr"/>
          <a:lstStyle/>
          <a:p>
            <a:endParaRPr lang="en-US"/>
          </a:p>
        </p:txBody>
      </p:sp>
      <p:sp>
        <p:nvSpPr>
          <p:cNvPr id="482308" name="Rectangle 4"/>
          <p:cNvSpPr>
            <a:spLocks noGrp="1" noRot="1" noChangeAspect="1" noChangeArrowheads="1" noTextEdit="1"/>
          </p:cNvSpPr>
          <p:nvPr>
            <p:ph type="sldImg"/>
          </p:nvPr>
        </p:nvSpPr>
        <p:spPr>
          <a:xfrm>
            <a:off x="1104900" y="557213"/>
            <a:ext cx="5102225" cy="3825875"/>
          </a:xfrm>
          <a:ln w="12700" cap="flat">
            <a:solidFill>
              <a:schemeClr val="tx1"/>
            </a:solidFill>
          </a:ln>
        </p:spPr>
      </p:sp>
      <p:sp>
        <p:nvSpPr>
          <p:cNvPr id="482309" name="Rectangle 5"/>
          <p:cNvSpPr>
            <a:spLocks noGrp="1" noChangeArrowheads="1"/>
          </p:cNvSpPr>
          <p:nvPr>
            <p:ph type="body" idx="1"/>
          </p:nvPr>
        </p:nvSpPr>
        <p:spPr>
          <a:xfrm>
            <a:off x="487363" y="4560888"/>
            <a:ext cx="6340475" cy="2239962"/>
          </a:xfrm>
          <a:noFill/>
          <a:ln/>
        </p:spPr>
        <p:txBody>
          <a:bodyPr lIns="86505" tIns="41589" rIns="86505" bIns="41589"/>
          <a:lstStyle/>
          <a:p>
            <a:pPr defTabSz="830263">
              <a:spcBef>
                <a:spcPct val="50000"/>
              </a:spcBef>
            </a:pPr>
            <a:r>
              <a:rPr lang="en-US" b="1"/>
              <a:t>PROTECTION</a:t>
            </a:r>
            <a:endParaRPr lang="en-US"/>
          </a:p>
          <a:p>
            <a:pPr defTabSz="830263">
              <a:spcBef>
                <a:spcPct val="50000"/>
              </a:spcBef>
            </a:pPr>
            <a:endParaRPr lang="en-US"/>
          </a:p>
          <a:p>
            <a:pPr defTabSz="830263">
              <a:spcBef>
                <a:spcPct val="50000"/>
              </a:spcBef>
            </a:pPr>
            <a:r>
              <a:rPr lang="en-US"/>
              <a:t>The radiation exposure received will depend on the type and strength of the radiation source.   This exposure can be mitigated by the effective use of:</a:t>
            </a:r>
          </a:p>
          <a:p>
            <a:pPr marL="406400" lvl="1" indent="50800" defTabSz="830263">
              <a:spcBef>
                <a:spcPct val="50000"/>
              </a:spcBef>
            </a:pPr>
            <a:r>
              <a:rPr lang="en-US" sz="1300"/>
              <a:t>a.	Time</a:t>
            </a:r>
          </a:p>
          <a:p>
            <a:pPr marL="406400" lvl="1" indent="50800" defTabSz="830263">
              <a:spcBef>
                <a:spcPct val="50000"/>
              </a:spcBef>
            </a:pPr>
            <a:r>
              <a:rPr lang="en-US"/>
              <a:t>b.	Distance</a:t>
            </a:r>
          </a:p>
          <a:p>
            <a:pPr marL="406400" lvl="1" indent="50800" defTabSz="830263">
              <a:spcBef>
                <a:spcPct val="50000"/>
              </a:spcBef>
            </a:pPr>
            <a:r>
              <a:rPr lang="en-US"/>
              <a:t>c.	Shielding</a:t>
            </a:r>
          </a:p>
        </p:txBody>
      </p:sp>
    </p:spTree>
    <p:extLst>
      <p:ext uri="{BB962C8B-B14F-4D97-AF65-F5344CB8AC3E}">
        <p14:creationId xmlns:p14="http://schemas.microsoft.com/office/powerpoint/2010/main" val="4049128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09" name="Rectangle 7"/>
          <p:cNvSpPr>
            <a:spLocks noGrp="1" noChangeArrowheads="1"/>
          </p:cNvSpPr>
          <p:nvPr>
            <p:ph type="sldNum" sz="quarter" idx="5"/>
          </p:nvPr>
        </p:nvSpPr>
        <p:spPr>
          <a:noFill/>
        </p:spPr>
        <p:txBody>
          <a:bodyPr/>
          <a:lstStyle/>
          <a:p>
            <a:fld id="{90451F1A-F580-470B-805D-119011448967}" type="slidenum">
              <a:rPr lang="en-US" smtClean="0">
                <a:cs typeface="Arial" charset="0"/>
              </a:rPr>
              <a:pPr/>
              <a:t>120</a:t>
            </a:fld>
            <a:endParaRPr lang="en-US" dirty="0">
              <a:cs typeface="Arial" charset="0"/>
            </a:endParaRPr>
          </a:p>
        </p:txBody>
      </p:sp>
      <p:sp>
        <p:nvSpPr>
          <p:cNvPr id="503810" name="Rectangle 2"/>
          <p:cNvSpPr>
            <a:spLocks noGrp="1" noChangeArrowheads="1"/>
          </p:cNvSpPr>
          <p:nvPr>
            <p:ph type="body" idx="1"/>
          </p:nvPr>
        </p:nvSpPr>
        <p:spPr>
          <a:xfrm>
            <a:off x="498475" y="4454525"/>
            <a:ext cx="6481763" cy="2906713"/>
          </a:xfrm>
          <a:noFill/>
          <a:ln/>
        </p:spPr>
        <p:txBody>
          <a:bodyPr lIns="81514" tIns="39926" rIns="81514" bIns="39926"/>
          <a:lstStyle/>
          <a:p>
            <a:pPr defTabSz="781050" eaLnBrk="1" hangingPunct="1">
              <a:spcBef>
                <a:spcPct val="25000"/>
              </a:spcBef>
            </a:pPr>
            <a:r>
              <a:rPr lang="en-US" b="1" dirty="0"/>
              <a:t>LEVELS OF PROTECTION</a:t>
            </a:r>
          </a:p>
          <a:p>
            <a:pPr defTabSz="781050" eaLnBrk="1" hangingPunct="1">
              <a:lnSpc>
                <a:spcPct val="60000"/>
              </a:lnSpc>
              <a:spcBef>
                <a:spcPct val="25000"/>
              </a:spcBef>
            </a:pPr>
            <a:endParaRPr lang="en-US" b="1" dirty="0"/>
          </a:p>
          <a:p>
            <a:pPr defTabSz="781050" eaLnBrk="1" hangingPunct="1">
              <a:spcBef>
                <a:spcPct val="25000"/>
              </a:spcBef>
            </a:pPr>
            <a:r>
              <a:rPr lang="en-US" dirty="0"/>
              <a:t>This graphic depicts the various OSHA protection levels from A, the highest level of protection, to D, the lowest level of protection. </a:t>
            </a:r>
          </a:p>
          <a:p>
            <a:pPr defTabSz="781050" eaLnBrk="1" hangingPunct="1">
              <a:spcBef>
                <a:spcPct val="25000"/>
              </a:spcBef>
            </a:pPr>
            <a:r>
              <a:rPr lang="en-US" dirty="0"/>
              <a:t>Due to encumbrances resulting from wear of the equipment, the higher the level of protection, the more difficult it is to function.  Thus there must always be a risk/benefit analysis, made with consideration of regulations and policy, when selecting the equipment to be worn. </a:t>
            </a:r>
          </a:p>
          <a:p>
            <a:pPr defTabSz="781050" eaLnBrk="1" hangingPunct="1">
              <a:spcBef>
                <a:spcPct val="25000"/>
              </a:spcBef>
            </a:pPr>
            <a:r>
              <a:rPr lang="en-US" b="1" dirty="0"/>
              <a:t>Level A Protection</a:t>
            </a:r>
            <a:r>
              <a:rPr lang="en-US" dirty="0"/>
              <a:t> </a:t>
            </a:r>
          </a:p>
          <a:p>
            <a:pPr marL="342900" lvl="1" indent="-228600" defTabSz="781050" eaLnBrk="1" hangingPunct="1">
              <a:spcBef>
                <a:spcPct val="25000"/>
              </a:spcBef>
            </a:pPr>
            <a:r>
              <a:rPr lang="en-US" dirty="0"/>
              <a:t>a.   Level A includes a totally encapsulated chemical resistant suit, with SCBA or supplied air with escape mask.</a:t>
            </a:r>
          </a:p>
          <a:p>
            <a:pPr marL="342900" lvl="1" indent="-228600" defTabSz="781050" eaLnBrk="1" hangingPunct="1">
              <a:spcBef>
                <a:spcPct val="25000"/>
              </a:spcBef>
            </a:pPr>
            <a:r>
              <a:rPr lang="en-US" dirty="0"/>
              <a:t>b.	It provides maximum respiratory and skin protection.</a:t>
            </a:r>
          </a:p>
          <a:p>
            <a:pPr marL="342900" lvl="1" indent="-228600" defTabSz="781050" eaLnBrk="1" hangingPunct="1">
              <a:spcBef>
                <a:spcPct val="25000"/>
              </a:spcBef>
            </a:pPr>
            <a:r>
              <a:rPr lang="en-US" dirty="0"/>
              <a:t>c.	It is used when there is a high level of liquid splash potential, a toxic respiration and skin vapor hazard, or where the chemical agent is unidentified.</a:t>
            </a:r>
          </a:p>
        </p:txBody>
      </p:sp>
      <p:sp>
        <p:nvSpPr>
          <p:cNvPr id="503811" name="Rectangle 3"/>
          <p:cNvSpPr>
            <a:spLocks noGrp="1" noRot="1" noChangeAspect="1" noChangeArrowheads="1" noTextEdit="1"/>
          </p:cNvSpPr>
          <p:nvPr>
            <p:ph type="sldImg"/>
          </p:nvPr>
        </p:nvSpPr>
        <p:spPr>
          <a:xfrm>
            <a:off x="1316038" y="646113"/>
            <a:ext cx="4846637" cy="3635375"/>
          </a:xfrm>
          <a:ln w="12700" cap="flat">
            <a:solidFill>
              <a:schemeClr val="tx1"/>
            </a:solidFill>
          </a:ln>
        </p:spPr>
      </p:sp>
    </p:spTree>
    <p:extLst>
      <p:ext uri="{BB962C8B-B14F-4D97-AF65-F5344CB8AC3E}">
        <p14:creationId xmlns:p14="http://schemas.microsoft.com/office/powerpoint/2010/main" val="38344438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C90CEA-75FD-4EDC-81CA-E77949382E6C}" type="slidenum">
              <a:rPr lang="en-US" smtClean="0"/>
              <a:pPr>
                <a:defRPr/>
              </a:pPr>
              <a:t>121</a:t>
            </a:fld>
            <a:endParaRPr lang="en-US" dirty="0"/>
          </a:p>
        </p:txBody>
      </p:sp>
    </p:spTree>
    <p:extLst>
      <p:ext uri="{BB962C8B-B14F-4D97-AF65-F5344CB8AC3E}">
        <p14:creationId xmlns:p14="http://schemas.microsoft.com/office/powerpoint/2010/main" val="39027347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C90CEA-75FD-4EDC-81CA-E77949382E6C}" type="slidenum">
              <a:rPr lang="en-US" smtClean="0"/>
              <a:pPr>
                <a:defRPr/>
              </a:pPr>
              <a:t>134</a:t>
            </a:fld>
            <a:endParaRPr lang="en-US" dirty="0"/>
          </a:p>
        </p:txBody>
      </p:sp>
    </p:spTree>
    <p:extLst>
      <p:ext uri="{BB962C8B-B14F-4D97-AF65-F5344CB8AC3E}">
        <p14:creationId xmlns:p14="http://schemas.microsoft.com/office/powerpoint/2010/main" val="32953310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C90CEA-75FD-4EDC-81CA-E77949382E6C}" type="slidenum">
              <a:rPr lang="en-US" smtClean="0"/>
              <a:pPr>
                <a:defRPr/>
              </a:pPr>
              <a:t>135</a:t>
            </a:fld>
            <a:endParaRPr lang="en-US" dirty="0"/>
          </a:p>
        </p:txBody>
      </p:sp>
    </p:spTree>
    <p:extLst>
      <p:ext uri="{BB962C8B-B14F-4D97-AF65-F5344CB8AC3E}">
        <p14:creationId xmlns:p14="http://schemas.microsoft.com/office/powerpoint/2010/main" val="21551722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C90CEA-75FD-4EDC-81CA-E77949382E6C}" type="slidenum">
              <a:rPr lang="en-US" smtClean="0"/>
              <a:pPr>
                <a:defRPr/>
              </a:pPr>
              <a:t>136</a:t>
            </a:fld>
            <a:endParaRPr lang="en-US" dirty="0"/>
          </a:p>
        </p:txBody>
      </p:sp>
    </p:spTree>
    <p:extLst>
      <p:ext uri="{BB962C8B-B14F-4D97-AF65-F5344CB8AC3E}">
        <p14:creationId xmlns:p14="http://schemas.microsoft.com/office/powerpoint/2010/main" val="3563968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C90CEA-75FD-4EDC-81CA-E77949382E6C}" type="slidenum">
              <a:rPr lang="en-US" smtClean="0"/>
              <a:pPr>
                <a:defRPr/>
              </a:pPr>
              <a:t>137</a:t>
            </a:fld>
            <a:endParaRPr lang="en-US" dirty="0"/>
          </a:p>
        </p:txBody>
      </p:sp>
    </p:spTree>
    <p:extLst>
      <p:ext uri="{BB962C8B-B14F-4D97-AF65-F5344CB8AC3E}">
        <p14:creationId xmlns:p14="http://schemas.microsoft.com/office/powerpoint/2010/main" val="578717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69CEEE76-3E80-46E8-BB7C-B290DDC08C10}" type="slidenum">
              <a:rPr lang="en-US" smtClean="0">
                <a:cs typeface="Arial" charset="0"/>
              </a:rPr>
              <a:pPr/>
              <a:t>33</a:t>
            </a:fld>
            <a:endParaRPr lang="en-US" dirty="0">
              <a:cs typeface="Arial" charset="0"/>
            </a:endParaRPr>
          </a:p>
        </p:txBody>
      </p:sp>
      <p:sp>
        <p:nvSpPr>
          <p:cNvPr id="60418" name="Rectangle 2"/>
          <p:cNvSpPr>
            <a:spLocks noChangeArrowheads="1"/>
          </p:cNvSpPr>
          <p:nvPr/>
        </p:nvSpPr>
        <p:spPr bwMode="auto">
          <a:xfrm>
            <a:off x="4144963" y="-1588"/>
            <a:ext cx="3171825" cy="481013"/>
          </a:xfrm>
          <a:prstGeom prst="rect">
            <a:avLst/>
          </a:prstGeom>
          <a:noFill/>
          <a:ln w="9525">
            <a:noFill/>
            <a:miter lim="800000"/>
            <a:headEnd/>
            <a:tailEnd/>
          </a:ln>
        </p:spPr>
        <p:txBody>
          <a:bodyPr wrap="none" anchor="ctr"/>
          <a:lstStyle/>
          <a:p>
            <a:endParaRPr lang="en-US" dirty="0"/>
          </a:p>
        </p:txBody>
      </p:sp>
      <p:sp>
        <p:nvSpPr>
          <p:cNvPr id="60419" name="Rectangle 3"/>
          <p:cNvSpPr>
            <a:spLocks noChangeArrowheads="1"/>
          </p:cNvSpPr>
          <p:nvPr/>
        </p:nvSpPr>
        <p:spPr bwMode="auto">
          <a:xfrm>
            <a:off x="-1588" y="-1588"/>
            <a:ext cx="3171826" cy="481013"/>
          </a:xfrm>
          <a:prstGeom prst="rect">
            <a:avLst/>
          </a:prstGeom>
          <a:noFill/>
          <a:ln w="9525">
            <a:noFill/>
            <a:miter lim="800000"/>
            <a:headEnd/>
            <a:tailEnd/>
          </a:ln>
        </p:spPr>
        <p:txBody>
          <a:bodyPr wrap="none" anchor="ctr"/>
          <a:lstStyle/>
          <a:p>
            <a:endParaRPr lang="en-US" dirty="0"/>
          </a:p>
        </p:txBody>
      </p:sp>
      <p:sp>
        <p:nvSpPr>
          <p:cNvPr id="60420" name="Rectangle 4"/>
          <p:cNvSpPr>
            <a:spLocks noGrp="1" noRot="1" noChangeAspect="1" noChangeArrowheads="1" noTextEdit="1"/>
          </p:cNvSpPr>
          <p:nvPr>
            <p:ph type="sldImg"/>
          </p:nvPr>
        </p:nvSpPr>
        <p:spPr>
          <a:xfrm>
            <a:off x="1270000" y="730250"/>
            <a:ext cx="4775200" cy="3581400"/>
          </a:xfrm>
          <a:ln w="12700" cap="flat">
            <a:solidFill>
              <a:schemeClr val="tx1"/>
            </a:solidFill>
          </a:ln>
        </p:spPr>
      </p:sp>
      <p:sp>
        <p:nvSpPr>
          <p:cNvPr id="60421" name="Rectangle 5"/>
          <p:cNvSpPr>
            <a:spLocks noGrp="1" noChangeArrowheads="1"/>
          </p:cNvSpPr>
          <p:nvPr>
            <p:ph type="body" idx="1"/>
          </p:nvPr>
        </p:nvSpPr>
        <p:spPr>
          <a:xfrm>
            <a:off x="487363" y="4586288"/>
            <a:ext cx="6340475" cy="4268787"/>
          </a:xfrm>
          <a:noFill/>
          <a:ln/>
        </p:spPr>
        <p:txBody>
          <a:bodyPr lIns="79850" tIns="39926" rIns="79850" bIns="39926"/>
          <a:lstStyle/>
          <a:p>
            <a:pPr defTabSz="760413" eaLnBrk="1" hangingPunct="1">
              <a:spcBef>
                <a:spcPct val="50000"/>
              </a:spcBef>
            </a:pPr>
            <a:r>
              <a:rPr lang="en-US" b="1" dirty="0"/>
              <a:t>CHARACTERISTICS AND BEHAVIOR</a:t>
            </a:r>
          </a:p>
          <a:p>
            <a:pPr defTabSz="760413" eaLnBrk="1" hangingPunct="1">
              <a:spcBef>
                <a:spcPct val="50000"/>
              </a:spcBef>
            </a:pPr>
            <a:r>
              <a:rPr lang="en-US" dirty="0"/>
              <a:t>The chemical agents discussed in this module will have characteristics and behaviors which are understandable and predictable.  The better we understand these properties, the better equipped we will be to mitigate their effects.</a:t>
            </a:r>
          </a:p>
          <a:p>
            <a:pPr defTabSz="760413" eaLnBrk="1" hangingPunct="1">
              <a:spcBef>
                <a:spcPct val="50000"/>
              </a:spcBef>
            </a:pPr>
            <a:r>
              <a:rPr lang="en-US" dirty="0"/>
              <a:t>Chemical agents:</a:t>
            </a:r>
          </a:p>
          <a:p>
            <a:pPr lvl="1" defTabSz="760413" eaLnBrk="1" hangingPunct="1">
              <a:spcBef>
                <a:spcPct val="50000"/>
              </a:spcBef>
            </a:pPr>
            <a:r>
              <a:rPr lang="en-US" dirty="0"/>
              <a:t>a.	Are generally liquids when containerized; some boil at very low temperatures and are almost immediately released as vapors (gases).</a:t>
            </a:r>
          </a:p>
          <a:p>
            <a:pPr lvl="1" defTabSz="760413" eaLnBrk="1" hangingPunct="1">
              <a:spcBef>
                <a:spcPct val="50000"/>
              </a:spcBef>
            </a:pPr>
            <a:r>
              <a:rPr lang="en-US" dirty="0"/>
              <a:t>b.	Are normally disseminated as an aerosol or gas, since entry through the respiratory route is the most effective.</a:t>
            </a:r>
          </a:p>
          <a:p>
            <a:pPr lvl="1" defTabSz="760413" eaLnBrk="1" hangingPunct="1">
              <a:spcBef>
                <a:spcPct val="50000"/>
              </a:spcBef>
            </a:pPr>
            <a:r>
              <a:rPr lang="en-US" dirty="0"/>
              <a:t>c.	When disseminated as a liquid, many chemical agents present a hazard both through the respiratory tract and by contact with the skin.  This applies especially to the blister and nerve agents.</a:t>
            </a:r>
          </a:p>
          <a:p>
            <a:pPr lvl="1" defTabSz="760413" eaLnBrk="1" hangingPunct="1">
              <a:spcBef>
                <a:spcPct val="50000"/>
              </a:spcBef>
            </a:pPr>
            <a:r>
              <a:rPr lang="en-US" dirty="0"/>
              <a:t>d.	May have an identifiable odor and/or physical characteristics.  	However, the exact odor and physical characteristics are dependent on the purity of the agent.</a:t>
            </a:r>
          </a:p>
          <a:p>
            <a:pPr lvl="1" defTabSz="760413" eaLnBrk="1" hangingPunct="1">
              <a:spcBef>
                <a:spcPct val="50000"/>
              </a:spcBef>
            </a:pPr>
            <a:r>
              <a:rPr lang="en-US" dirty="0"/>
              <a:t>e.	Are influenced by weather conditions such as temperature, wind speed and direction, humidity, precipitation, and air stability.</a:t>
            </a:r>
          </a:p>
        </p:txBody>
      </p:sp>
    </p:spTree>
    <p:extLst>
      <p:ext uri="{BB962C8B-B14F-4D97-AF65-F5344CB8AC3E}">
        <p14:creationId xmlns:p14="http://schemas.microsoft.com/office/powerpoint/2010/main" val="633454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7BA38C60-59AE-4019-B06B-84CCAA82080F}" type="slidenum">
              <a:rPr lang="en-US" smtClean="0">
                <a:cs typeface="Arial" charset="0"/>
              </a:rPr>
              <a:pPr/>
              <a:t>41</a:t>
            </a:fld>
            <a:endParaRPr lang="en-US" dirty="0">
              <a:cs typeface="Arial"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161925" y="4560888"/>
            <a:ext cx="6908800" cy="3840162"/>
          </a:xfrm>
          <a:noFill/>
          <a:ln/>
        </p:spPr>
        <p:txBody>
          <a:bodyPr/>
          <a:lstStyle/>
          <a:p>
            <a:r>
              <a:rPr lang="en-US" dirty="0"/>
              <a:t>	Chlorine and Phosgene are the classic examples of </a:t>
            </a:r>
            <a:r>
              <a:rPr lang="en-US" b="1" dirty="0"/>
              <a:t>Lung Damaging </a:t>
            </a:r>
            <a:r>
              <a:rPr lang="en-US" dirty="0"/>
              <a:t>(Pulmonary) chemical warfare agents.  Both are gases at standard temperature and pressure, but in munitions or storage containers, are compressed liquids.</a:t>
            </a:r>
          </a:p>
          <a:p>
            <a:r>
              <a:rPr lang="en-US" dirty="0"/>
              <a:t>	They cause an alveolar-capillary membrane leakage resulting in non-cardiac pulmonary edema.  This is analogous to the Adult Respiratory Distress Syndrome (ARDS) seen in intensive care units every day. </a:t>
            </a:r>
          </a:p>
          <a:p>
            <a:r>
              <a:rPr lang="en-US" dirty="0"/>
              <a:t>	The clinical situation with pulmonary agents is greatly worsened if patients continue to work or exert themselves in the latent period immediately following the insult.  Even if the exposed person looks pretty good and has no objective evidence of lung damage, he or she must not be allowed to walk or otherwise exert him or herself.		</a:t>
            </a:r>
          </a:p>
          <a:p>
            <a:r>
              <a:rPr lang="en-US" dirty="0"/>
              <a:t>	Therapy is supportive, with use of O2 (oxygen) mechanical ventilation, positive end expiratory pressure (PEEP), IV fluids and antibiotics as needed.  Recovery may require prolonged hospitalization.</a:t>
            </a:r>
          </a:p>
          <a:p>
            <a:endParaRPr lang="en-US" dirty="0"/>
          </a:p>
          <a:p>
            <a:r>
              <a:rPr lang="en-US" dirty="0"/>
              <a:t>Diuretics are a relative contraindication since shock is frequently a complication of this non-cardiac pulmonary edema.</a:t>
            </a:r>
          </a:p>
          <a:p>
            <a:endParaRPr lang="en-US" dirty="0"/>
          </a:p>
          <a:p>
            <a:endParaRPr lang="en-US" dirty="0"/>
          </a:p>
        </p:txBody>
      </p:sp>
    </p:spTree>
    <p:extLst>
      <p:ext uri="{BB962C8B-B14F-4D97-AF65-F5344CB8AC3E}">
        <p14:creationId xmlns:p14="http://schemas.microsoft.com/office/powerpoint/2010/main" val="1388855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43C181A9-E68D-4936-AE25-02C3E2CE4072}" type="slidenum">
              <a:rPr lang="en-US" smtClean="0">
                <a:cs typeface="Arial" charset="0"/>
              </a:rPr>
              <a:pPr/>
              <a:t>42</a:t>
            </a:fld>
            <a:endParaRPr lang="en-US" dirty="0">
              <a:cs typeface="Arial"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xfrm>
            <a:off x="244475" y="4560888"/>
            <a:ext cx="6826250" cy="1439862"/>
          </a:xfrm>
          <a:noFill/>
          <a:ln/>
        </p:spPr>
        <p:txBody>
          <a:bodyPr/>
          <a:lstStyle/>
          <a:p>
            <a:r>
              <a:rPr lang="en-US" dirty="0"/>
              <a:t>	The Germans launched that first chemical agent attack--using chlorine gas-- on the battlefield of Ypres, Belgium in April 1915.  After they placed the chlorine canisters, they had to wait three weeks for the prevailing winds so they were blowing from East to West.  When correct wind conditions came, the Germans simply turned the valves on 6,000 chlorine tanks.</a:t>
            </a:r>
          </a:p>
          <a:p>
            <a:r>
              <a:rPr lang="en-US" dirty="0"/>
              <a:t>	</a:t>
            </a:r>
          </a:p>
        </p:txBody>
      </p:sp>
    </p:spTree>
    <p:extLst>
      <p:ext uri="{BB962C8B-B14F-4D97-AF65-F5344CB8AC3E}">
        <p14:creationId xmlns:p14="http://schemas.microsoft.com/office/powerpoint/2010/main" val="4089555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BF52ACF4-FD35-4039-979C-9DCB369A3F77}" type="slidenum">
              <a:rPr lang="en-US" smtClean="0">
                <a:cs typeface="Arial" charset="0"/>
              </a:rPr>
              <a:pPr/>
              <a:t>43</a:t>
            </a:fld>
            <a:endParaRPr lang="en-US" dirty="0">
              <a:cs typeface="Arial" charset="0"/>
            </a:endParaRPr>
          </a:p>
        </p:txBody>
      </p:sp>
      <p:sp>
        <p:nvSpPr>
          <p:cNvPr id="73730" name="Rectangle 2"/>
          <p:cNvSpPr>
            <a:spLocks noGrp="1" noRot="1" noChangeAspect="1" noChangeArrowheads="1" noTextEdit="1"/>
          </p:cNvSpPr>
          <p:nvPr>
            <p:ph type="sldImg"/>
          </p:nvPr>
        </p:nvSpPr>
        <p:spPr>
          <a:xfrm>
            <a:off x="1266825" y="727075"/>
            <a:ext cx="4781550" cy="3586163"/>
          </a:xfrm>
          <a:ln/>
        </p:spPr>
      </p:sp>
      <p:sp>
        <p:nvSpPr>
          <p:cNvPr id="73731" name="Rectangle 3"/>
          <p:cNvSpPr>
            <a:spLocks noGrp="1" noChangeArrowheads="1"/>
          </p:cNvSpPr>
          <p:nvPr>
            <p:ph type="body" idx="1"/>
          </p:nvPr>
        </p:nvSpPr>
        <p:spPr>
          <a:xfrm>
            <a:off x="1195388" y="4557713"/>
            <a:ext cx="4919662" cy="4319587"/>
          </a:xfrm>
          <a:noFill/>
          <a:ln/>
        </p:spPr>
        <p:txBody>
          <a:bodyPr/>
          <a:lstStyle/>
          <a:p>
            <a:r>
              <a:rPr lang="en-US" sz="1000" dirty="0"/>
              <a:t>We are all familiar with many of the uses of chlorine and we recognize its irritating effects on skin and mucous membranes from our contact with chlorine as a disinfectant and water purifying agent. Chlorine is also used extensively in the chemical industry as a precursor or building block compound for the chlorinated- hydrocarbon plastics we use everyday.</a:t>
            </a:r>
          </a:p>
        </p:txBody>
      </p:sp>
    </p:spTree>
    <p:extLst>
      <p:ext uri="{BB962C8B-B14F-4D97-AF65-F5344CB8AC3E}">
        <p14:creationId xmlns:p14="http://schemas.microsoft.com/office/powerpoint/2010/main" val="2356117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61C1AF-2D91-46B7-8593-B0B2A9E427E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797C8A-6C62-4F43-BED8-8693A89A9E0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081665-82F9-4B4A-8DD1-882539815BF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C8BFC082-280B-4717-B66A-E125F5A3DC6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761C1AF-2D91-46B7-8593-B0B2A9E427E0}" type="slidenum">
              <a:rPr lang="en-US"/>
              <a:pPr>
                <a:defRPr/>
              </a:pPr>
              <a:t>‹#›</a:t>
            </a:fld>
            <a:endParaRPr lang="en-US" dirty="0"/>
          </a:p>
        </p:txBody>
      </p:sp>
    </p:spTree>
    <p:extLst>
      <p:ext uri="{BB962C8B-B14F-4D97-AF65-F5344CB8AC3E}">
        <p14:creationId xmlns:p14="http://schemas.microsoft.com/office/powerpoint/2010/main" val="3376700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lvl1pPr>
              <a:defRPr sz="2800" b="1"/>
            </a:lvl1pPr>
            <a:lvl2pPr>
              <a:defRPr sz="2400" b="1"/>
            </a:lvl2pPr>
            <a:lvl3pPr>
              <a:defRPr sz="2000" b="1"/>
            </a:lvl3pPr>
            <a:lvl4pPr>
              <a:defRPr sz="1800" b="1"/>
            </a:lvl4pPr>
            <a:lvl5pPr>
              <a:defRPr sz="16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084A77E-ECDA-442C-8DE0-D6160BC751AF}" type="slidenum">
              <a:rPr lang="en-US"/>
              <a:pPr>
                <a:defRPr/>
              </a:pPr>
              <a:t>‹#›</a:t>
            </a:fld>
            <a:endParaRPr lang="en-US" dirty="0"/>
          </a:p>
        </p:txBody>
      </p:sp>
    </p:spTree>
    <p:extLst>
      <p:ext uri="{BB962C8B-B14F-4D97-AF65-F5344CB8AC3E}">
        <p14:creationId xmlns:p14="http://schemas.microsoft.com/office/powerpoint/2010/main" val="1779480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F868EA2-5106-4886-B16E-70DA3A5E6FFA}" type="slidenum">
              <a:rPr lang="en-US"/>
              <a:pPr>
                <a:defRPr/>
              </a:pPr>
              <a:t>‹#›</a:t>
            </a:fld>
            <a:endParaRPr lang="en-US" dirty="0"/>
          </a:p>
        </p:txBody>
      </p:sp>
    </p:spTree>
    <p:extLst>
      <p:ext uri="{BB962C8B-B14F-4D97-AF65-F5344CB8AC3E}">
        <p14:creationId xmlns:p14="http://schemas.microsoft.com/office/powerpoint/2010/main" val="218618408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DAEE41F-6FD6-4F67-BE83-B1677F718F50}" type="slidenum">
              <a:rPr lang="en-US"/>
              <a:pPr>
                <a:defRPr/>
              </a:pPr>
              <a:t>‹#›</a:t>
            </a:fld>
            <a:endParaRPr lang="en-US" dirty="0"/>
          </a:p>
        </p:txBody>
      </p:sp>
    </p:spTree>
    <p:extLst>
      <p:ext uri="{BB962C8B-B14F-4D97-AF65-F5344CB8AC3E}">
        <p14:creationId xmlns:p14="http://schemas.microsoft.com/office/powerpoint/2010/main" val="2800390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1F4FAC12-E5D4-4CE3-B2AD-07B14EA3EA2E}" type="slidenum">
              <a:rPr lang="en-US"/>
              <a:pPr>
                <a:defRPr/>
              </a:pPr>
              <a:t>‹#›</a:t>
            </a:fld>
            <a:endParaRPr lang="en-US" dirty="0"/>
          </a:p>
        </p:txBody>
      </p:sp>
    </p:spTree>
    <p:extLst>
      <p:ext uri="{BB962C8B-B14F-4D97-AF65-F5344CB8AC3E}">
        <p14:creationId xmlns:p14="http://schemas.microsoft.com/office/powerpoint/2010/main" val="3392049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ACA16BE-902B-4D43-89FB-1889F4291D0B}" type="slidenum">
              <a:rPr lang="en-US"/>
              <a:pPr>
                <a:defRPr/>
              </a:pPr>
              <a:t>‹#›</a:t>
            </a:fld>
            <a:endParaRPr lang="en-US" dirty="0"/>
          </a:p>
        </p:txBody>
      </p:sp>
    </p:spTree>
    <p:extLst>
      <p:ext uri="{BB962C8B-B14F-4D97-AF65-F5344CB8AC3E}">
        <p14:creationId xmlns:p14="http://schemas.microsoft.com/office/powerpoint/2010/main" val="1887590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00664A6-9C3F-46D2-BB51-C8981384633D}" type="slidenum">
              <a:rPr lang="en-US"/>
              <a:pPr>
                <a:defRPr/>
              </a:pPr>
              <a:t>‹#›</a:t>
            </a:fld>
            <a:endParaRPr lang="en-US" dirty="0"/>
          </a:p>
        </p:txBody>
      </p:sp>
    </p:spTree>
    <p:extLst>
      <p:ext uri="{BB962C8B-B14F-4D97-AF65-F5344CB8AC3E}">
        <p14:creationId xmlns:p14="http://schemas.microsoft.com/office/powerpoint/2010/main" val="381364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xmlns="" id="{FB696990-60DF-49C7-9B8D-2CC6DB9F67D7}"/>
              </a:ext>
            </a:extLst>
          </p:cNvPr>
          <p:cNvSpPr>
            <a:spLocks noGrp="1"/>
          </p:cNvSpPr>
          <p:nvPr>
            <p:ph type="title"/>
          </p:nvPr>
        </p:nvSpPr>
        <p:spPr/>
        <p:txBody>
          <a:bodyPr/>
          <a:lstStyle>
            <a:lvl1pPr>
              <a:defRPr b="1"/>
            </a:lvl1pPr>
          </a:lstStyle>
          <a:p>
            <a:r>
              <a:rPr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1EADFF2F-638E-437D-9683-ACF2FFAD9468}" type="slidenum">
              <a:rPr lang="en-US"/>
              <a:pPr>
                <a:defRPr/>
              </a:pPr>
              <a:t>‹#›</a:t>
            </a:fld>
            <a:endParaRPr lang="en-US" dirty="0"/>
          </a:p>
        </p:txBody>
      </p:sp>
    </p:spTree>
    <p:extLst>
      <p:ext uri="{BB962C8B-B14F-4D97-AF65-F5344CB8AC3E}">
        <p14:creationId xmlns:p14="http://schemas.microsoft.com/office/powerpoint/2010/main" val="3788245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E24A3E1-85CB-471F-86BF-1A877EC5A6DA}" type="slidenum">
              <a:rPr lang="en-US"/>
              <a:pPr>
                <a:defRPr/>
              </a:pPr>
              <a:t>‹#›</a:t>
            </a:fld>
            <a:endParaRPr lang="en-US" dirty="0"/>
          </a:p>
        </p:txBody>
      </p:sp>
    </p:spTree>
    <p:extLst>
      <p:ext uri="{BB962C8B-B14F-4D97-AF65-F5344CB8AC3E}">
        <p14:creationId xmlns:p14="http://schemas.microsoft.com/office/powerpoint/2010/main" val="3922231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7797C8A-6C62-4F43-BED8-8693A89A9E02}" type="slidenum">
              <a:rPr lang="en-US"/>
              <a:pPr>
                <a:defRPr/>
              </a:pPr>
              <a:t>‹#›</a:t>
            </a:fld>
            <a:endParaRPr lang="en-US" dirty="0"/>
          </a:p>
        </p:txBody>
      </p:sp>
    </p:spTree>
    <p:extLst>
      <p:ext uri="{BB962C8B-B14F-4D97-AF65-F5344CB8AC3E}">
        <p14:creationId xmlns:p14="http://schemas.microsoft.com/office/powerpoint/2010/main" val="1213424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1081665-82F9-4B4A-8DD1-882539815BF4}" type="slidenum">
              <a:rPr lang="en-US"/>
              <a:pPr>
                <a:defRPr/>
              </a:pPr>
              <a:t>‹#›</a:t>
            </a:fld>
            <a:endParaRPr lang="en-US" dirty="0"/>
          </a:p>
        </p:txBody>
      </p:sp>
    </p:spTree>
    <p:extLst>
      <p:ext uri="{BB962C8B-B14F-4D97-AF65-F5344CB8AC3E}">
        <p14:creationId xmlns:p14="http://schemas.microsoft.com/office/powerpoint/2010/main" val="1458562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lvl1pPr>
              <a:defRPr sz="2800" b="1"/>
            </a:lvl1pPr>
            <a:lvl2pPr>
              <a:defRPr sz="2400" b="1"/>
            </a:lvl2pPr>
            <a:lvl3pPr>
              <a:defRPr sz="2000" b="1"/>
            </a:lvl3pPr>
            <a:lvl4pPr>
              <a:defRPr sz="1800" b="1"/>
            </a:lvl4pPr>
            <a:lvl5pPr>
              <a:defRPr sz="16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a:lvl1pPr>
          </a:lstStyle>
          <a:p>
            <a:pPr>
              <a:defRPr/>
            </a:pPr>
            <a:fld id="{C8BFC082-280B-4717-B66A-E125F5A3DC6E}" type="slidenum">
              <a:rPr lang="en-US"/>
              <a:pPr>
                <a:defRPr/>
              </a:pPr>
              <a:t>‹#›</a:t>
            </a:fld>
            <a:endParaRPr lang="en-US" dirty="0"/>
          </a:p>
        </p:txBody>
      </p:sp>
    </p:spTree>
    <p:extLst>
      <p:ext uri="{BB962C8B-B14F-4D97-AF65-F5344CB8AC3E}">
        <p14:creationId xmlns:p14="http://schemas.microsoft.com/office/powerpoint/2010/main" val="20510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11699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1699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p:cNvSpPr>
            <a:spLocks noGrp="1" noChangeArrowheads="1"/>
          </p:cNvSpPr>
          <p:nvPr>
            <p:ph type="dt" sz="half" idx="10"/>
          </p:nvPr>
        </p:nvSpPr>
        <p:spPr/>
        <p:txBody>
          <a:bodyPr/>
          <a:lstStyle>
            <a:lvl1pPr>
              <a:defRPr/>
            </a:lvl1pPr>
          </a:lstStyle>
          <a:p>
            <a:pPr>
              <a:defRPr/>
            </a:pPr>
            <a:endParaRPr lang="en-US" dirty="0"/>
          </a:p>
        </p:txBody>
      </p:sp>
      <p:sp>
        <p:nvSpPr>
          <p:cNvPr id="8" name="Rectangle 36"/>
          <p:cNvSpPr>
            <a:spLocks noGrp="1" noChangeArrowheads="1"/>
          </p:cNvSpPr>
          <p:nvPr>
            <p:ph type="ftr" sz="quarter" idx="11"/>
          </p:nvPr>
        </p:nvSpPr>
        <p:spPr/>
        <p:txBody>
          <a:bodyPr/>
          <a:lstStyle>
            <a:lvl1pPr>
              <a:defRPr/>
            </a:lvl1pPr>
          </a:lstStyle>
          <a:p>
            <a:pPr>
              <a:defRPr/>
            </a:pPr>
            <a:endParaRPr lang="en-US" dirty="0"/>
          </a:p>
        </p:txBody>
      </p:sp>
      <p:sp>
        <p:nvSpPr>
          <p:cNvPr id="9" name="Rectangle 37"/>
          <p:cNvSpPr>
            <a:spLocks noGrp="1" noChangeArrowheads="1"/>
          </p:cNvSpPr>
          <p:nvPr>
            <p:ph type="sldNum" sz="quarter" idx="12"/>
          </p:nvPr>
        </p:nvSpPr>
        <p:spPr/>
        <p:txBody>
          <a:bodyPr/>
          <a:lstStyle>
            <a:lvl1pPr>
              <a:defRPr/>
            </a:lvl1pPr>
          </a:lstStyle>
          <a:p>
            <a:pPr>
              <a:defRPr/>
            </a:pPr>
            <a:fld id="{7A77122F-63B0-402F-BE79-7066A7CB8CC7}" type="slidenum">
              <a:rPr lang="en-US"/>
              <a:pPr>
                <a:defRPr/>
              </a:pPr>
              <a:t>‹#›</a:t>
            </a:fld>
            <a:endParaRPr lang="en-US" dirty="0"/>
          </a:p>
        </p:txBody>
      </p:sp>
    </p:spTree>
    <p:extLst>
      <p:ext uri="{BB962C8B-B14F-4D97-AF65-F5344CB8AC3E}">
        <p14:creationId xmlns:p14="http://schemas.microsoft.com/office/powerpoint/2010/main" val="436223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rtlCol="0">
            <a:normAutofit/>
          </a:bodyPr>
          <a:lstStyle/>
          <a:p>
            <a:pPr lvl="0"/>
            <a:endParaRPr lang="en-US" noProof="0" dirty="0"/>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a:lvl1pPr>
          </a:lstStyle>
          <a:p>
            <a:pPr>
              <a:defRPr/>
            </a:pPr>
            <a:fld id="{480785FF-823E-47CE-89A1-D25CD34B915A}" type="slidenum">
              <a:rPr lang="en-US"/>
              <a:pPr>
                <a:defRPr/>
              </a:pPr>
              <a:t>‹#›</a:t>
            </a:fld>
            <a:endParaRPr lang="en-US" dirty="0"/>
          </a:p>
        </p:txBody>
      </p:sp>
    </p:spTree>
    <p:extLst>
      <p:ext uri="{BB962C8B-B14F-4D97-AF65-F5344CB8AC3E}">
        <p14:creationId xmlns:p14="http://schemas.microsoft.com/office/powerpoint/2010/main" val="1778192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5"/>
          <p:cNvSpPr>
            <a:spLocks noGrp="1" noChangeArrowheads="1"/>
          </p:cNvSpPr>
          <p:nvPr>
            <p:ph type="dt" sz="half" idx="10"/>
          </p:nvPr>
        </p:nvSpPr>
        <p:spPr/>
        <p:txBody>
          <a:bodyPr/>
          <a:lstStyle>
            <a:lvl1pPr>
              <a:defRPr/>
            </a:lvl1pPr>
          </a:lstStyle>
          <a:p>
            <a:pPr>
              <a:defRPr/>
            </a:pPr>
            <a:endParaRPr lang="en-US" dirty="0"/>
          </a:p>
        </p:txBody>
      </p:sp>
      <p:sp>
        <p:nvSpPr>
          <p:cNvPr id="7" name="Rectangle 36"/>
          <p:cNvSpPr>
            <a:spLocks noGrp="1" noChangeArrowheads="1"/>
          </p:cNvSpPr>
          <p:nvPr>
            <p:ph type="ftr" sz="quarter" idx="11"/>
          </p:nvPr>
        </p:nvSpPr>
        <p:spPr/>
        <p:txBody>
          <a:bodyPr/>
          <a:lstStyle>
            <a:lvl1pPr>
              <a:defRPr/>
            </a:lvl1pPr>
          </a:lstStyle>
          <a:p>
            <a:pPr>
              <a:defRPr/>
            </a:pPr>
            <a:endParaRPr lang="en-US" dirty="0"/>
          </a:p>
        </p:txBody>
      </p:sp>
      <p:sp>
        <p:nvSpPr>
          <p:cNvPr id="8" name="Rectangle 37"/>
          <p:cNvSpPr>
            <a:spLocks noGrp="1" noChangeArrowheads="1"/>
          </p:cNvSpPr>
          <p:nvPr>
            <p:ph type="sldNum" sz="quarter" idx="12"/>
          </p:nvPr>
        </p:nvSpPr>
        <p:spPr/>
        <p:txBody>
          <a:bodyPr/>
          <a:lstStyle>
            <a:lvl1pPr>
              <a:defRPr/>
            </a:lvl1pPr>
          </a:lstStyle>
          <a:p>
            <a:pPr>
              <a:defRPr/>
            </a:pPr>
            <a:fld id="{8593DC3C-33AA-4E33-8C5A-105CEE3CF525}" type="slidenum">
              <a:rPr lang="en-US"/>
              <a:pPr>
                <a:defRPr/>
              </a:pPr>
              <a:t>‹#›</a:t>
            </a:fld>
            <a:endParaRPr lang="en-US" dirty="0"/>
          </a:p>
        </p:txBody>
      </p:sp>
    </p:spTree>
    <p:extLst>
      <p:ext uri="{BB962C8B-B14F-4D97-AF65-F5344CB8AC3E}">
        <p14:creationId xmlns:p14="http://schemas.microsoft.com/office/powerpoint/2010/main" val="3739843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868EA2-5106-4886-B16E-70DA3A5E6FF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DAEE41F-6FD6-4F67-BE83-B1677F718F5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1F4FAC12-E5D4-4CE3-B2AD-07B14EA3EA2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ACA16BE-902B-4D43-89FB-1889F4291D0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00664A6-9C3F-46D2-BB51-C8981384633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1EADFF2F-638E-437D-9683-ACF2FFAD946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24A3E1-85CB-471F-86BF-1A877EC5A6D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smtClean="0">
                <a:solidFill>
                  <a:srgbClr val="FFFFFF"/>
                </a:solidFill>
              </a:defRPr>
            </a:lvl1pPr>
          </a:lstStyle>
          <a:p>
            <a:pPr>
              <a:defRPr/>
            </a:pPr>
            <a:fld id="{E0590C1D-38BA-4489-80B3-F576D66DA4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07" r:id="rId2"/>
    <p:sldLayoutId id="2147483715" r:id="rId3"/>
    <p:sldLayoutId id="2147483708" r:id="rId4"/>
    <p:sldLayoutId id="2147483716" r:id="rId5"/>
    <p:sldLayoutId id="2147483709" r:id="rId6"/>
    <p:sldLayoutId id="2147483710" r:id="rId7"/>
    <p:sldLayoutId id="2147483717" r:id="rId8"/>
    <p:sldLayoutId id="2147483711" r:id="rId9"/>
    <p:sldLayoutId id="2147483712" r:id="rId10"/>
    <p:sldLayoutId id="2147483713" r:id="rId11"/>
    <p:sldLayoutId id="2147483718" r:id="rId12"/>
  </p:sldLayoutIdLst>
  <p:txStyles>
    <p:title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fontAlgn="base">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smtClean="0">
                <a:solidFill>
                  <a:srgbClr val="FFFFFF"/>
                </a:solidFill>
              </a:defRPr>
            </a:lvl1pPr>
          </a:lstStyle>
          <a:p>
            <a:pPr>
              <a:defRPr/>
            </a:pPr>
            <a:fld id="{E0590C1D-38BA-4489-80B3-F576D66DA456}" type="slidenum">
              <a:rPr lang="en-US"/>
              <a:pPr>
                <a:defRPr/>
              </a:pPr>
              <a:t>‹#›</a:t>
            </a:fld>
            <a:endParaRPr lang="en-US" dirty="0"/>
          </a:p>
        </p:txBody>
      </p:sp>
    </p:spTree>
    <p:extLst>
      <p:ext uri="{BB962C8B-B14F-4D97-AF65-F5344CB8AC3E}">
        <p14:creationId xmlns:p14="http://schemas.microsoft.com/office/powerpoint/2010/main" val="383057996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Lst>
  <p:txStyles>
    <p:titleStyle>
      <a:lvl1pPr algn="l" rtl="0" fontAlgn="base">
        <a:spcBef>
          <a:spcPct val="0"/>
        </a:spcBef>
        <a:spcAft>
          <a:spcPct val="0"/>
        </a:spcAft>
        <a:defRPr sz="4000" b="1"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fontAlgn="base">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61.wmf"/><Relationship Id="rId4" Type="http://schemas.openxmlformats.org/officeDocument/2006/relationships/oleObject" Target="../embeddings/oleObject5.bin"/></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62.wmf"/><Relationship Id="rId4" Type="http://schemas.openxmlformats.org/officeDocument/2006/relationships/oleObject" Target="../embeddings/oleObject6.bin"/></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oleObject" Target="../embeddings/oleObject7.bin"/></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atsdr.cdc.gov/HS/HSEES/annual2008.html#substances" TargetMode="External"/><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notesSlide" Target="../notesSlides/notesSlide54.xml"/><Relationship Id="rId1" Type="http://schemas.openxmlformats.org/officeDocument/2006/relationships/slideLayout" Target="../slideLayouts/slideLayout6.xml"/><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hyperlink" Target="mailto:eileen_spezio@urmc.rochester.edu" TargetMode="External"/><Relationship Id="rId7" Type="http://schemas.openxmlformats.org/officeDocument/2006/relationships/image" Target="../media/image78.jpeg"/><Relationship Id="rId2" Type="http://schemas.openxmlformats.org/officeDocument/2006/relationships/hyperlink" Target="mailto:anne_dangelo@urmc.rochester.edu" TargetMode="External"/><Relationship Id="rId1" Type="http://schemas.openxmlformats.org/officeDocument/2006/relationships/slideLayout" Target="../slideLayouts/slideLayout2.xml"/><Relationship Id="rId6" Type="http://schemas.openxmlformats.org/officeDocument/2006/relationships/hyperlink" Target="https://cms.mc.rochester.edu/emergency-preparedness/Preparedness-and-Response-Tools-Resources/Decontamination-Hazmat.aspx" TargetMode="External"/><Relationship Id="rId5" Type="http://schemas.openxmlformats.org/officeDocument/2006/relationships/hyperlink" Target="https://www.urmc.rochester.edu/emergency-preparedness/Preparedness-and-Response-Tools-Resources.aspx" TargetMode="External"/><Relationship Id="rId4" Type="http://schemas.openxmlformats.org/officeDocument/2006/relationships/hyperlink" Target="wrhepc.urmc.ed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mailto:Allan@trexplanning.com"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2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vmlDrawing" Target="../drawings/vmlDrawing1.vml"/><Relationship Id="rId5" Type="http://schemas.openxmlformats.org/officeDocument/2006/relationships/image" Target="../media/image24.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34.jpeg"/><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36.jpeg"/></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39.png"/><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notesSlide" Target="../notesSlides/notesSlide21.xml"/><Relationship Id="rId7" Type="http://schemas.openxmlformats.org/officeDocument/2006/relationships/image" Target="../media/image49.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oleObject" Target="../embeddings/oleObject3.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8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9.wmf"/><Relationship Id="rId4" Type="http://schemas.openxmlformats.org/officeDocument/2006/relationships/oleObject" Target="../embeddings/oleObject4.bin"/></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ctrTitle"/>
          </p:nvPr>
        </p:nvSpPr>
        <p:spPr>
          <a:xfrm>
            <a:off x="659219" y="1360968"/>
            <a:ext cx="7875181" cy="1937858"/>
          </a:xfrm>
        </p:spPr>
        <p:txBody>
          <a:bodyPr/>
          <a:lstStyle/>
          <a:p>
            <a:pPr fontAlgn="auto">
              <a:spcAft>
                <a:spcPts val="0"/>
              </a:spcAft>
              <a:defRPr/>
            </a:pPr>
            <a:r>
              <a:rPr lang="en-US" sz="4000" b="1" dirty="0"/>
              <a:t>Hazmat Training for the First Receiver (OSHA)</a:t>
            </a:r>
            <a:endParaRPr lang="en-US" sz="3600" b="1" dirty="0"/>
          </a:p>
        </p:txBody>
      </p:sp>
      <p:sp>
        <p:nvSpPr>
          <p:cNvPr id="2051" name="Rectangle 3"/>
          <p:cNvSpPr>
            <a:spLocks noGrp="1" noChangeArrowheads="1"/>
          </p:cNvSpPr>
          <p:nvPr>
            <p:ph type="subTitle" idx="1"/>
          </p:nvPr>
        </p:nvSpPr>
        <p:spPr/>
        <p:txBody>
          <a:bodyPr rtlCol="0">
            <a:normAutofit/>
          </a:bodyPr>
          <a:lstStyle/>
          <a:p>
            <a:pPr fontAlgn="auto">
              <a:spcAft>
                <a:spcPts val="0"/>
              </a:spcAft>
              <a:buClr>
                <a:schemeClr val="tx1"/>
              </a:buClr>
              <a:buFont typeface="Arial" pitchFamily="34" charset="0"/>
              <a:buNone/>
              <a:defRPr/>
            </a:pPr>
            <a:r>
              <a:rPr lang="en-US" b="1" dirty="0"/>
              <a:t>Finger Lakes Regional Training Center</a:t>
            </a:r>
          </a:p>
          <a:p>
            <a:pPr fontAlgn="auto">
              <a:spcAft>
                <a:spcPts val="0"/>
              </a:spcAft>
              <a:buClr>
                <a:schemeClr val="tx1"/>
              </a:buClr>
              <a:buFont typeface="Arial" pitchFamily="34" charset="0"/>
              <a:buNone/>
              <a:defRPr/>
            </a:pPr>
            <a:r>
              <a:rPr lang="en-US" b="1" dirty="0"/>
              <a:t>University of Rochester Medical Center</a:t>
            </a:r>
          </a:p>
          <a:p>
            <a:pPr fontAlgn="auto">
              <a:spcAft>
                <a:spcPts val="0"/>
              </a:spcAft>
              <a:buClr>
                <a:schemeClr val="tx1"/>
              </a:buClr>
              <a:buFont typeface="Arial" pitchFamily="34" charset="0"/>
              <a:buNone/>
              <a:defRPr/>
            </a:pPr>
            <a:r>
              <a:rPr lang="en-US" b="1" dirty="0"/>
              <a:t>Rochester, NY</a:t>
            </a:r>
          </a:p>
          <a:p>
            <a:pPr fontAlgn="auto">
              <a:spcAft>
                <a:spcPts val="0"/>
              </a:spcAft>
              <a:buFont typeface="Arial" pitchFamily="34" charset="0"/>
              <a:buNone/>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ctrTitle"/>
          </p:nvPr>
        </p:nvSpPr>
        <p:spPr/>
        <p:txBody>
          <a:bodyPr/>
          <a:lstStyle/>
          <a:p>
            <a:pPr fontAlgn="auto">
              <a:spcAft>
                <a:spcPts val="0"/>
              </a:spcAft>
              <a:defRPr/>
            </a:pPr>
            <a:r>
              <a:rPr lang="en-US" dirty="0"/>
              <a:t>Recognition &amp; Response</a:t>
            </a:r>
          </a:p>
        </p:txBody>
      </p:sp>
    </p:spTree>
    <p:extLst>
      <p:ext uri="{BB962C8B-B14F-4D97-AF65-F5344CB8AC3E}">
        <p14:creationId xmlns:p14="http://schemas.microsoft.com/office/powerpoint/2010/main" val="946696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3" name="Rectangle 4"/>
          <p:cNvSpPr>
            <a:spLocks noGrp="1" noChangeArrowheads="1"/>
          </p:cNvSpPr>
          <p:nvPr>
            <p:ph type="title"/>
          </p:nvPr>
        </p:nvSpPr>
        <p:spPr/>
        <p:txBody>
          <a:bodyPr/>
          <a:lstStyle/>
          <a:p>
            <a:pPr algn="ctr" fontAlgn="auto">
              <a:spcAft>
                <a:spcPts val="0"/>
              </a:spcAft>
              <a:defRPr/>
            </a:pPr>
            <a:r>
              <a:rPr lang="en-US"/>
              <a:t>Defense Against BA - Triage</a:t>
            </a:r>
          </a:p>
        </p:txBody>
      </p:sp>
      <p:sp>
        <p:nvSpPr>
          <p:cNvPr id="443394" name="Rectangle 5"/>
          <p:cNvSpPr>
            <a:spLocks noGrp="1" noChangeArrowheads="1"/>
          </p:cNvSpPr>
          <p:nvPr>
            <p:ph idx="1"/>
          </p:nvPr>
        </p:nvSpPr>
        <p:spPr/>
        <p:txBody>
          <a:bodyPr/>
          <a:lstStyle/>
          <a:p>
            <a:pPr>
              <a:lnSpc>
                <a:spcPct val="90000"/>
              </a:lnSpc>
            </a:pPr>
            <a:r>
              <a:rPr lang="en-US"/>
              <a:t>Initial triage of all biological casualties is Immediate</a:t>
            </a:r>
          </a:p>
          <a:p>
            <a:pPr>
              <a:lnSpc>
                <a:spcPct val="90000"/>
              </a:lnSpc>
            </a:pPr>
            <a:r>
              <a:rPr lang="en-US"/>
              <a:t>Highest priority will be allocating existing resources</a:t>
            </a:r>
          </a:p>
          <a:p>
            <a:pPr lvl="1">
              <a:lnSpc>
                <a:spcPct val="90000"/>
              </a:lnSpc>
            </a:pPr>
            <a:r>
              <a:rPr lang="en-US" sz="2400"/>
              <a:t>Isolation rooms away from other patients</a:t>
            </a:r>
          </a:p>
          <a:p>
            <a:pPr lvl="1">
              <a:lnSpc>
                <a:spcPct val="90000"/>
              </a:lnSpc>
            </a:pPr>
            <a:r>
              <a:rPr lang="en-US" sz="2400"/>
              <a:t>Mechanical ventilators</a:t>
            </a:r>
          </a:p>
          <a:p>
            <a:pPr lvl="1">
              <a:lnSpc>
                <a:spcPct val="90000"/>
              </a:lnSpc>
            </a:pPr>
            <a:r>
              <a:rPr lang="en-US" sz="2400"/>
              <a:t>Personal protective equipment for staff</a:t>
            </a:r>
          </a:p>
          <a:p>
            <a:pPr lvl="1">
              <a:lnSpc>
                <a:spcPct val="90000"/>
              </a:lnSpc>
            </a:pPr>
            <a:r>
              <a:rPr lang="en-US" sz="2400"/>
              <a:t>Medications</a:t>
            </a:r>
          </a:p>
          <a:p>
            <a:pPr>
              <a:lnSpc>
                <a:spcPct val="90000"/>
              </a:lnSpc>
            </a:pPr>
            <a:endParaRPr lang="en-US"/>
          </a:p>
        </p:txBody>
      </p:sp>
    </p:spTree>
    <p:extLst>
      <p:ext uri="{BB962C8B-B14F-4D97-AF65-F5344CB8AC3E}">
        <p14:creationId xmlns:p14="http://schemas.microsoft.com/office/powerpoint/2010/main" val="4115337543"/>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1" name="Rectangle 4"/>
          <p:cNvSpPr>
            <a:spLocks noGrp="1" noChangeArrowheads="1"/>
          </p:cNvSpPr>
          <p:nvPr>
            <p:ph type="title"/>
          </p:nvPr>
        </p:nvSpPr>
        <p:spPr/>
        <p:txBody>
          <a:bodyPr>
            <a:normAutofit fontScale="90000"/>
          </a:bodyPr>
          <a:lstStyle/>
          <a:p>
            <a:pPr algn="ctr" fontAlgn="auto">
              <a:spcAft>
                <a:spcPts val="0"/>
              </a:spcAft>
              <a:defRPr/>
            </a:pPr>
            <a:r>
              <a:rPr lang="en-US"/>
              <a:t>Key Points</a:t>
            </a:r>
            <a:br>
              <a:rPr lang="en-US"/>
            </a:br>
            <a:r>
              <a:rPr lang="en-US"/>
              <a:t>Medical Approach to BA Attack</a:t>
            </a:r>
          </a:p>
        </p:txBody>
      </p:sp>
      <p:sp>
        <p:nvSpPr>
          <p:cNvPr id="445442" name="Rectangle 5"/>
          <p:cNvSpPr>
            <a:spLocks noGrp="1" noChangeArrowheads="1"/>
          </p:cNvSpPr>
          <p:nvPr>
            <p:ph idx="1"/>
          </p:nvPr>
        </p:nvSpPr>
        <p:spPr/>
        <p:txBody>
          <a:bodyPr/>
          <a:lstStyle/>
          <a:p>
            <a:pPr>
              <a:lnSpc>
                <a:spcPct val="90000"/>
              </a:lnSpc>
            </a:pPr>
            <a:r>
              <a:rPr lang="en-US" dirty="0"/>
              <a:t>Mandatory universal precautions with all infectious patients prevents spread of infection by containing all bodily fluids and utilizing barrier-protection nursing procedures</a:t>
            </a:r>
          </a:p>
          <a:p>
            <a:pPr>
              <a:lnSpc>
                <a:spcPct val="90000"/>
              </a:lnSpc>
            </a:pPr>
            <a:r>
              <a:rPr lang="en-US" dirty="0"/>
              <a:t>Decontamination as appropriate (toxins)</a:t>
            </a:r>
          </a:p>
          <a:p>
            <a:pPr>
              <a:lnSpc>
                <a:spcPct val="90000"/>
              </a:lnSpc>
            </a:pPr>
            <a:r>
              <a:rPr lang="en-US" dirty="0"/>
              <a:t>Initiate therapy for what is treatable, but do not delay for infectious identification</a:t>
            </a:r>
          </a:p>
          <a:p>
            <a:pPr>
              <a:lnSpc>
                <a:spcPct val="90000"/>
              </a:lnSpc>
            </a:pPr>
            <a:endParaRPr lang="en-US" dirty="0"/>
          </a:p>
        </p:txBody>
      </p:sp>
    </p:spTree>
    <p:extLst>
      <p:ext uri="{BB962C8B-B14F-4D97-AF65-F5344CB8AC3E}">
        <p14:creationId xmlns:p14="http://schemas.microsoft.com/office/powerpoint/2010/main" val="3375660617"/>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7" name="Rectangle 2"/>
          <p:cNvSpPr>
            <a:spLocks noChangeArrowheads="1"/>
          </p:cNvSpPr>
          <p:nvPr/>
        </p:nvSpPr>
        <p:spPr bwMode="auto">
          <a:xfrm>
            <a:off x="711200" y="6248400"/>
            <a:ext cx="1897063" cy="457200"/>
          </a:xfrm>
          <a:prstGeom prst="rect">
            <a:avLst/>
          </a:prstGeom>
          <a:noFill/>
          <a:ln w="9525">
            <a:noFill/>
            <a:miter lim="800000"/>
            <a:headEnd/>
            <a:tailEnd/>
          </a:ln>
        </p:spPr>
        <p:txBody>
          <a:bodyPr wrap="none" lIns="90488" tIns="44450" rIns="90488" bIns="44450" anchor="ctr"/>
          <a:lstStyle/>
          <a:p>
            <a:pPr eaLnBrk="0" hangingPunct="0">
              <a:spcBef>
                <a:spcPct val="50000"/>
              </a:spcBef>
            </a:pPr>
            <a:endParaRPr lang="en-US"/>
          </a:p>
        </p:txBody>
      </p:sp>
      <p:sp>
        <p:nvSpPr>
          <p:cNvPr id="460806" name="Rectangle 7"/>
          <p:cNvSpPr>
            <a:spLocks noGrp="1" noChangeArrowheads="1"/>
          </p:cNvSpPr>
          <p:nvPr>
            <p:ph type="title"/>
          </p:nvPr>
        </p:nvSpPr>
        <p:spPr/>
        <p:txBody>
          <a:bodyPr/>
          <a:lstStyle/>
          <a:p>
            <a:pPr algn="ctr" fontAlgn="auto">
              <a:spcAft>
                <a:spcPts val="0"/>
              </a:spcAft>
              <a:defRPr/>
            </a:pPr>
            <a:r>
              <a:rPr lang="en-US"/>
              <a:t>Radiological Materials</a:t>
            </a:r>
          </a:p>
        </p:txBody>
      </p:sp>
      <p:graphicFrame>
        <p:nvGraphicFramePr>
          <p:cNvPr id="2" name="Object 6"/>
          <p:cNvGraphicFramePr>
            <a:graphicFrameLocks/>
          </p:cNvGraphicFramePr>
          <p:nvPr/>
        </p:nvGraphicFramePr>
        <p:xfrm>
          <a:off x="2743200" y="1925638"/>
          <a:ext cx="3673475" cy="3675062"/>
        </p:xfrm>
        <a:graphic>
          <a:graphicData uri="http://schemas.openxmlformats.org/presentationml/2006/ole">
            <mc:AlternateContent xmlns:mc="http://schemas.openxmlformats.org/markup-compatibility/2006">
              <mc:Choice xmlns:v="urn:schemas-microsoft-com:vml" Requires="v">
                <p:oleObj spid="_x0000_s465930" r:id="rId4" imgW="3675063" imgH="3675063" progId="">
                  <p:embed/>
                </p:oleObj>
              </mc:Choice>
              <mc:Fallback>
                <p:oleObj r:id="rId4" imgW="3675063" imgH="3675063" progId="">
                  <p:embed/>
                  <p:pic>
                    <p:nvPicPr>
                      <p:cNvPr id="2"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925638"/>
                        <a:ext cx="3673475" cy="367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09" name="Rectangle 5"/>
          <p:cNvSpPr>
            <a:spLocks noChangeArrowheads="1"/>
          </p:cNvSpPr>
          <p:nvPr/>
        </p:nvSpPr>
        <p:spPr bwMode="auto">
          <a:xfrm>
            <a:off x="711200" y="6248400"/>
            <a:ext cx="1897063" cy="457200"/>
          </a:xfrm>
          <a:prstGeom prst="rect">
            <a:avLst/>
          </a:prstGeom>
          <a:noFill/>
          <a:ln w="9525">
            <a:noFill/>
            <a:miter lim="800000"/>
            <a:headEnd/>
            <a:tailEnd/>
          </a:ln>
        </p:spPr>
        <p:txBody>
          <a:bodyPr lIns="90488" tIns="44450" rIns="90488" bIns="44450"/>
          <a:lstStyle/>
          <a:p>
            <a:pPr eaLnBrk="0" hangingPunct="0"/>
            <a:endParaRPr lang="en-US"/>
          </a:p>
        </p:txBody>
      </p:sp>
      <p:sp>
        <p:nvSpPr>
          <p:cNvPr id="460810" name="Rectangle 6"/>
          <p:cNvSpPr>
            <a:spLocks noChangeArrowheads="1"/>
          </p:cNvSpPr>
          <p:nvPr/>
        </p:nvSpPr>
        <p:spPr bwMode="auto">
          <a:xfrm>
            <a:off x="3149600" y="6248400"/>
            <a:ext cx="2844800" cy="457200"/>
          </a:xfrm>
          <a:prstGeom prst="rect">
            <a:avLst/>
          </a:prstGeom>
          <a:noFill/>
          <a:ln w="9525">
            <a:noFill/>
            <a:miter lim="800000"/>
            <a:headEnd/>
            <a:tailEnd/>
          </a:ln>
        </p:spPr>
        <p:txBody>
          <a:bodyPr wrap="none" lIns="92075" tIns="46038" rIns="92075" bIns="46038" anchor="ctr"/>
          <a:lstStyle/>
          <a:p>
            <a:pPr algn="ctr" eaLnBrk="0" hangingPunct="0"/>
            <a:endParaRPr lang="en-US"/>
          </a:p>
        </p:txBody>
      </p:sp>
    </p:spTree>
    <p:extLst>
      <p:ext uri="{BB962C8B-B14F-4D97-AF65-F5344CB8AC3E}">
        <p14:creationId xmlns:p14="http://schemas.microsoft.com/office/powerpoint/2010/main" val="193033297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49" name="Rectangle 6"/>
          <p:cNvSpPr>
            <a:spLocks noGrp="1" noChangeArrowheads="1"/>
          </p:cNvSpPr>
          <p:nvPr>
            <p:ph type="title"/>
          </p:nvPr>
        </p:nvSpPr>
        <p:spPr/>
        <p:txBody>
          <a:bodyPr/>
          <a:lstStyle/>
          <a:p>
            <a:pPr algn="ctr" fontAlgn="auto">
              <a:spcAft>
                <a:spcPts val="0"/>
              </a:spcAft>
              <a:defRPr/>
            </a:pPr>
            <a:r>
              <a:rPr lang="en-US"/>
              <a:t>Terms and Definitions</a:t>
            </a:r>
          </a:p>
        </p:txBody>
      </p:sp>
      <p:sp>
        <p:nvSpPr>
          <p:cNvPr id="462850" name="Rectangle 7"/>
          <p:cNvSpPr>
            <a:spLocks noGrp="1" noChangeArrowheads="1"/>
          </p:cNvSpPr>
          <p:nvPr>
            <p:ph idx="1"/>
          </p:nvPr>
        </p:nvSpPr>
        <p:spPr/>
        <p:txBody>
          <a:bodyPr/>
          <a:lstStyle/>
          <a:p>
            <a:r>
              <a:rPr lang="en-US"/>
              <a:t>Ionizing Radiation</a:t>
            </a:r>
          </a:p>
          <a:p>
            <a:r>
              <a:rPr lang="en-US"/>
              <a:t>Protection</a:t>
            </a:r>
          </a:p>
          <a:p>
            <a:r>
              <a:rPr lang="en-US"/>
              <a:t>Contamination vs. Exposed</a:t>
            </a:r>
          </a:p>
        </p:txBody>
      </p:sp>
      <p:sp>
        <p:nvSpPr>
          <p:cNvPr id="462851" name="Rectangle 4"/>
          <p:cNvSpPr>
            <a:spLocks noChangeArrowheads="1"/>
          </p:cNvSpPr>
          <p:nvPr/>
        </p:nvSpPr>
        <p:spPr bwMode="auto">
          <a:xfrm>
            <a:off x="711200" y="6248400"/>
            <a:ext cx="1897063" cy="457200"/>
          </a:xfrm>
          <a:prstGeom prst="rect">
            <a:avLst/>
          </a:prstGeom>
          <a:noFill/>
          <a:ln w="9525">
            <a:noFill/>
            <a:miter lim="800000"/>
            <a:headEnd/>
            <a:tailEnd/>
          </a:ln>
        </p:spPr>
        <p:txBody>
          <a:bodyPr lIns="90488" tIns="44450" rIns="90488" bIns="44450"/>
          <a:lstStyle/>
          <a:p>
            <a:pPr eaLnBrk="0" hangingPunct="0"/>
            <a:endParaRPr lang="en-US"/>
          </a:p>
        </p:txBody>
      </p:sp>
      <p:sp>
        <p:nvSpPr>
          <p:cNvPr id="462852" name="Rectangle 5"/>
          <p:cNvSpPr>
            <a:spLocks noChangeArrowheads="1"/>
          </p:cNvSpPr>
          <p:nvPr/>
        </p:nvSpPr>
        <p:spPr bwMode="auto">
          <a:xfrm>
            <a:off x="3149600" y="6248400"/>
            <a:ext cx="2844800" cy="457200"/>
          </a:xfrm>
          <a:prstGeom prst="rect">
            <a:avLst/>
          </a:prstGeom>
          <a:noFill/>
          <a:ln w="9525">
            <a:noFill/>
            <a:miter lim="800000"/>
            <a:headEnd/>
            <a:tailEnd/>
          </a:ln>
        </p:spPr>
        <p:txBody>
          <a:bodyPr wrap="none" lIns="92075" tIns="46038" rIns="92075" bIns="46038" anchor="ctr"/>
          <a:lstStyle/>
          <a:p>
            <a:pPr algn="ctr" eaLnBrk="0" hangingPunct="0"/>
            <a:endParaRPr lang="en-US"/>
          </a:p>
        </p:txBody>
      </p:sp>
    </p:spTree>
    <p:extLst>
      <p:ext uri="{BB962C8B-B14F-4D97-AF65-F5344CB8AC3E}">
        <p14:creationId xmlns:p14="http://schemas.microsoft.com/office/powerpoint/2010/main" val="32967782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61" name="Rectangle 24"/>
          <p:cNvSpPr>
            <a:spLocks noGrp="1" noChangeArrowheads="1"/>
          </p:cNvSpPr>
          <p:nvPr>
            <p:ph type="title"/>
          </p:nvPr>
        </p:nvSpPr>
        <p:spPr/>
        <p:txBody>
          <a:bodyPr/>
          <a:lstStyle/>
          <a:p>
            <a:pPr algn="ctr" fontAlgn="auto">
              <a:spcAft>
                <a:spcPts val="0"/>
              </a:spcAft>
              <a:defRPr/>
            </a:pPr>
            <a:r>
              <a:rPr lang="en-US"/>
              <a:t>Ionizing Radiation </a:t>
            </a:r>
          </a:p>
        </p:txBody>
      </p:sp>
      <p:sp>
        <p:nvSpPr>
          <p:cNvPr id="454659" name="Rectangle 3"/>
          <p:cNvSpPr>
            <a:spLocks noGrp="1" noChangeArrowheads="1"/>
          </p:cNvSpPr>
          <p:nvPr>
            <p:ph type="body" idx="4294967295"/>
          </p:nvPr>
        </p:nvSpPr>
        <p:spPr>
          <a:xfrm>
            <a:off x="4343400" y="1854200"/>
            <a:ext cx="3382963" cy="3860800"/>
          </a:xfrm>
        </p:spPr>
        <p:txBody>
          <a:bodyPr lIns="92075" tIns="46038" rIns="92075" bIns="46038" rtlCol="0">
            <a:normAutofit fontScale="77500" lnSpcReduction="20000"/>
          </a:bodyPr>
          <a:lstStyle/>
          <a:p>
            <a:pPr marL="182880" indent="-182880" fontAlgn="auto">
              <a:lnSpc>
                <a:spcPct val="90000"/>
              </a:lnSpc>
              <a:spcBef>
                <a:spcPct val="100000"/>
              </a:spcBef>
              <a:spcAft>
                <a:spcPts val="0"/>
              </a:spcAft>
              <a:buFont typeface="Arial" pitchFamily="34" charset="0"/>
              <a:buChar char="•"/>
              <a:defRPr/>
            </a:pPr>
            <a:r>
              <a:rPr lang="en-US" sz="2800" dirty="0"/>
              <a:t>Alpha particles</a:t>
            </a:r>
            <a:endParaRPr lang="en-US" sz="1200" dirty="0"/>
          </a:p>
          <a:p>
            <a:pPr marL="182880" indent="-182880" fontAlgn="auto">
              <a:lnSpc>
                <a:spcPct val="90000"/>
              </a:lnSpc>
              <a:spcBef>
                <a:spcPct val="100000"/>
              </a:spcBef>
              <a:spcAft>
                <a:spcPts val="0"/>
              </a:spcAft>
              <a:buFont typeface="Arial" pitchFamily="34" charset="0"/>
              <a:buChar char="•"/>
              <a:defRPr/>
            </a:pPr>
            <a:endParaRPr lang="en-US" sz="2800" dirty="0"/>
          </a:p>
          <a:p>
            <a:pPr marL="182880" indent="-182880" fontAlgn="auto">
              <a:lnSpc>
                <a:spcPct val="90000"/>
              </a:lnSpc>
              <a:spcBef>
                <a:spcPct val="100000"/>
              </a:spcBef>
              <a:spcAft>
                <a:spcPts val="0"/>
              </a:spcAft>
              <a:buFont typeface="Arial" pitchFamily="34" charset="0"/>
              <a:buChar char="•"/>
              <a:defRPr/>
            </a:pPr>
            <a:r>
              <a:rPr lang="en-US" sz="2800" dirty="0"/>
              <a:t>Beta particles</a:t>
            </a:r>
          </a:p>
          <a:p>
            <a:pPr marL="182880" indent="-182880" fontAlgn="auto">
              <a:lnSpc>
                <a:spcPct val="90000"/>
              </a:lnSpc>
              <a:spcBef>
                <a:spcPct val="100000"/>
              </a:spcBef>
              <a:spcAft>
                <a:spcPts val="0"/>
              </a:spcAft>
              <a:buFont typeface="Arial" pitchFamily="34" charset="0"/>
              <a:buChar char="•"/>
              <a:defRPr/>
            </a:pPr>
            <a:endParaRPr lang="en-US" sz="2800" dirty="0"/>
          </a:p>
          <a:p>
            <a:pPr marL="182880" indent="-182880" fontAlgn="auto">
              <a:lnSpc>
                <a:spcPct val="90000"/>
              </a:lnSpc>
              <a:spcBef>
                <a:spcPct val="100000"/>
              </a:spcBef>
              <a:spcAft>
                <a:spcPts val="0"/>
              </a:spcAft>
              <a:buFont typeface="Arial" pitchFamily="34" charset="0"/>
              <a:buChar char="•"/>
              <a:defRPr/>
            </a:pPr>
            <a:r>
              <a:rPr lang="en-US" sz="2800" dirty="0"/>
              <a:t>Gamma rays</a:t>
            </a:r>
          </a:p>
          <a:p>
            <a:pPr marL="182880" indent="-182880" fontAlgn="auto">
              <a:lnSpc>
                <a:spcPct val="90000"/>
              </a:lnSpc>
              <a:spcBef>
                <a:spcPct val="100000"/>
              </a:spcBef>
              <a:spcAft>
                <a:spcPts val="0"/>
              </a:spcAft>
              <a:buFont typeface="Arial" pitchFamily="34" charset="0"/>
              <a:buChar char="•"/>
              <a:defRPr/>
            </a:pPr>
            <a:endParaRPr lang="en-US" sz="2800" dirty="0"/>
          </a:p>
          <a:p>
            <a:pPr marL="182880" indent="-182880" fontAlgn="auto">
              <a:lnSpc>
                <a:spcPct val="90000"/>
              </a:lnSpc>
              <a:spcBef>
                <a:spcPct val="100000"/>
              </a:spcBef>
              <a:spcAft>
                <a:spcPts val="0"/>
              </a:spcAft>
              <a:buFont typeface="Arial" pitchFamily="34" charset="0"/>
              <a:buChar char="•"/>
              <a:defRPr/>
            </a:pPr>
            <a:r>
              <a:rPr lang="en-US" sz="2800" dirty="0"/>
              <a:t>Neutrons</a:t>
            </a:r>
          </a:p>
        </p:txBody>
      </p:sp>
      <p:graphicFrame>
        <p:nvGraphicFramePr>
          <p:cNvPr id="454663" name="Object 7"/>
          <p:cNvGraphicFramePr>
            <a:graphicFrameLocks/>
          </p:cNvGraphicFramePr>
          <p:nvPr/>
        </p:nvGraphicFramePr>
        <p:xfrm>
          <a:off x="846138" y="2068513"/>
          <a:ext cx="3270250" cy="3421062"/>
        </p:xfrm>
        <a:graphic>
          <a:graphicData uri="http://schemas.openxmlformats.org/presentationml/2006/ole">
            <mc:AlternateContent xmlns:mc="http://schemas.openxmlformats.org/markup-compatibility/2006">
              <mc:Choice xmlns:v="urn:schemas-microsoft-com:vml" Requires="v">
                <p:oleObj spid="_x0000_s466954" r:id="rId4" imgW="3270250" imgH="3421063" progId="">
                  <p:embed/>
                </p:oleObj>
              </mc:Choice>
              <mc:Fallback>
                <p:oleObj r:id="rId4" imgW="3270250" imgH="3421063" progId="">
                  <p:embed/>
                  <p:pic>
                    <p:nvPicPr>
                      <p:cNvPr id="454663" name="Object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138" y="2068513"/>
                        <a:ext cx="327025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4666" name="Freeform 6"/>
          <p:cNvSpPr>
            <a:spLocks/>
          </p:cNvSpPr>
          <p:nvPr/>
        </p:nvSpPr>
        <p:spPr bwMode="auto">
          <a:xfrm>
            <a:off x="6940550" y="4070350"/>
            <a:ext cx="1289050" cy="120650"/>
          </a:xfrm>
          <a:custGeom>
            <a:avLst/>
            <a:gdLst>
              <a:gd name="T0" fmla="*/ 0 w 913"/>
              <a:gd name="T1" fmla="*/ 2147483647 h 62"/>
              <a:gd name="T2" fmla="*/ 2147483647 w 913"/>
              <a:gd name="T3" fmla="*/ 0 h 62"/>
              <a:gd name="T4" fmla="*/ 2147483647 w 913"/>
              <a:gd name="T5" fmla="*/ 0 h 62"/>
              <a:gd name="T6" fmla="*/ 2147483647 w 913"/>
              <a:gd name="T7" fmla="*/ 0 h 62"/>
              <a:gd name="T8" fmla="*/ 2147483647 w 913"/>
              <a:gd name="T9" fmla="*/ 2147483647 h 62"/>
              <a:gd name="T10" fmla="*/ 2147483647 w 913"/>
              <a:gd name="T11" fmla="*/ 2147483647 h 62"/>
              <a:gd name="T12" fmla="*/ 2147483647 w 913"/>
              <a:gd name="T13" fmla="*/ 2147483647 h 62"/>
              <a:gd name="T14" fmla="*/ 2147483647 w 913"/>
              <a:gd name="T15" fmla="*/ 2147483647 h 62"/>
              <a:gd name="T16" fmla="*/ 2147483647 w 913"/>
              <a:gd name="T17" fmla="*/ 2147483647 h 62"/>
              <a:gd name="T18" fmla="*/ 2147483647 w 913"/>
              <a:gd name="T19" fmla="*/ 2147483647 h 62"/>
              <a:gd name="T20" fmla="*/ 2147483647 w 913"/>
              <a:gd name="T21" fmla="*/ 2147483647 h 62"/>
              <a:gd name="T22" fmla="*/ 2147483647 w 913"/>
              <a:gd name="T23" fmla="*/ 2147483647 h 62"/>
              <a:gd name="T24" fmla="*/ 2147483647 w 913"/>
              <a:gd name="T25" fmla="*/ 2147483647 h 62"/>
              <a:gd name="T26" fmla="*/ 2147483647 w 913"/>
              <a:gd name="T27" fmla="*/ 2147483647 h 62"/>
              <a:gd name="T28" fmla="*/ 2147483647 w 913"/>
              <a:gd name="T29" fmla="*/ 2147483647 h 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3"/>
              <a:gd name="T46" fmla="*/ 0 h 62"/>
              <a:gd name="T47" fmla="*/ 913 w 913"/>
              <a:gd name="T48" fmla="*/ 62 h 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3" h="62">
                <a:moveTo>
                  <a:pt x="0" y="61"/>
                </a:moveTo>
                <a:lnTo>
                  <a:pt x="102" y="0"/>
                </a:lnTo>
                <a:lnTo>
                  <a:pt x="139" y="0"/>
                </a:lnTo>
                <a:lnTo>
                  <a:pt x="193" y="0"/>
                </a:lnTo>
                <a:lnTo>
                  <a:pt x="248" y="19"/>
                </a:lnTo>
                <a:lnTo>
                  <a:pt x="302" y="55"/>
                </a:lnTo>
                <a:lnTo>
                  <a:pt x="357" y="55"/>
                </a:lnTo>
                <a:lnTo>
                  <a:pt x="429" y="55"/>
                </a:lnTo>
                <a:lnTo>
                  <a:pt x="466" y="37"/>
                </a:lnTo>
                <a:lnTo>
                  <a:pt x="611" y="37"/>
                </a:lnTo>
                <a:lnTo>
                  <a:pt x="648" y="55"/>
                </a:lnTo>
                <a:lnTo>
                  <a:pt x="702" y="55"/>
                </a:lnTo>
                <a:lnTo>
                  <a:pt x="739" y="55"/>
                </a:lnTo>
                <a:lnTo>
                  <a:pt x="793" y="55"/>
                </a:lnTo>
                <a:lnTo>
                  <a:pt x="912" y="13"/>
                </a:lnTo>
              </a:path>
            </a:pathLst>
          </a:custGeom>
          <a:noFill/>
          <a:ln w="12700" cap="rnd">
            <a:solidFill>
              <a:schemeClr val="tx1"/>
            </a:solidFill>
            <a:round/>
            <a:headEnd type="none" w="sm" len="sm"/>
            <a:tailEnd type="none" w="sm" len="sm"/>
          </a:ln>
        </p:spPr>
        <p:txBody>
          <a:bodyPr/>
          <a:lstStyle/>
          <a:p>
            <a:endParaRPr lang="en-US"/>
          </a:p>
        </p:txBody>
      </p:sp>
      <p:sp>
        <p:nvSpPr>
          <p:cNvPr id="454667" name="Freeform 7"/>
          <p:cNvSpPr>
            <a:spLocks/>
          </p:cNvSpPr>
          <p:nvPr/>
        </p:nvSpPr>
        <p:spPr bwMode="auto">
          <a:xfrm>
            <a:off x="6940550" y="4222750"/>
            <a:ext cx="1289050" cy="120650"/>
          </a:xfrm>
          <a:custGeom>
            <a:avLst/>
            <a:gdLst>
              <a:gd name="T0" fmla="*/ 0 w 913"/>
              <a:gd name="T1" fmla="*/ 2147483647 h 62"/>
              <a:gd name="T2" fmla="*/ 2147483647 w 913"/>
              <a:gd name="T3" fmla="*/ 0 h 62"/>
              <a:gd name="T4" fmla="*/ 2147483647 w 913"/>
              <a:gd name="T5" fmla="*/ 0 h 62"/>
              <a:gd name="T6" fmla="*/ 2147483647 w 913"/>
              <a:gd name="T7" fmla="*/ 0 h 62"/>
              <a:gd name="T8" fmla="*/ 2147483647 w 913"/>
              <a:gd name="T9" fmla="*/ 2147483647 h 62"/>
              <a:gd name="T10" fmla="*/ 2147483647 w 913"/>
              <a:gd name="T11" fmla="*/ 2147483647 h 62"/>
              <a:gd name="T12" fmla="*/ 2147483647 w 913"/>
              <a:gd name="T13" fmla="*/ 2147483647 h 62"/>
              <a:gd name="T14" fmla="*/ 2147483647 w 913"/>
              <a:gd name="T15" fmla="*/ 2147483647 h 62"/>
              <a:gd name="T16" fmla="*/ 2147483647 w 913"/>
              <a:gd name="T17" fmla="*/ 2147483647 h 62"/>
              <a:gd name="T18" fmla="*/ 2147483647 w 913"/>
              <a:gd name="T19" fmla="*/ 2147483647 h 62"/>
              <a:gd name="T20" fmla="*/ 2147483647 w 913"/>
              <a:gd name="T21" fmla="*/ 2147483647 h 62"/>
              <a:gd name="T22" fmla="*/ 2147483647 w 913"/>
              <a:gd name="T23" fmla="*/ 2147483647 h 62"/>
              <a:gd name="T24" fmla="*/ 2147483647 w 913"/>
              <a:gd name="T25" fmla="*/ 2147483647 h 62"/>
              <a:gd name="T26" fmla="*/ 2147483647 w 913"/>
              <a:gd name="T27" fmla="*/ 2147483647 h 62"/>
              <a:gd name="T28" fmla="*/ 2147483647 w 913"/>
              <a:gd name="T29" fmla="*/ 2147483647 h 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3"/>
              <a:gd name="T46" fmla="*/ 0 h 62"/>
              <a:gd name="T47" fmla="*/ 913 w 913"/>
              <a:gd name="T48" fmla="*/ 62 h 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3" h="62">
                <a:moveTo>
                  <a:pt x="0" y="61"/>
                </a:moveTo>
                <a:lnTo>
                  <a:pt x="102" y="0"/>
                </a:lnTo>
                <a:lnTo>
                  <a:pt x="139" y="0"/>
                </a:lnTo>
                <a:lnTo>
                  <a:pt x="193" y="0"/>
                </a:lnTo>
                <a:lnTo>
                  <a:pt x="248" y="19"/>
                </a:lnTo>
                <a:lnTo>
                  <a:pt x="302" y="55"/>
                </a:lnTo>
                <a:lnTo>
                  <a:pt x="357" y="55"/>
                </a:lnTo>
                <a:lnTo>
                  <a:pt x="429" y="55"/>
                </a:lnTo>
                <a:lnTo>
                  <a:pt x="466" y="37"/>
                </a:lnTo>
                <a:lnTo>
                  <a:pt x="611" y="37"/>
                </a:lnTo>
                <a:lnTo>
                  <a:pt x="648" y="55"/>
                </a:lnTo>
                <a:lnTo>
                  <a:pt x="702" y="55"/>
                </a:lnTo>
                <a:lnTo>
                  <a:pt x="739" y="55"/>
                </a:lnTo>
                <a:lnTo>
                  <a:pt x="793" y="55"/>
                </a:lnTo>
                <a:lnTo>
                  <a:pt x="912" y="13"/>
                </a:lnTo>
              </a:path>
            </a:pathLst>
          </a:custGeom>
          <a:noFill/>
          <a:ln w="12700" cap="rnd">
            <a:solidFill>
              <a:schemeClr val="tx1"/>
            </a:solidFill>
            <a:round/>
            <a:headEnd type="none" w="sm" len="sm"/>
            <a:tailEnd type="none" w="sm" len="sm"/>
          </a:ln>
        </p:spPr>
        <p:txBody>
          <a:bodyPr/>
          <a:lstStyle/>
          <a:p>
            <a:endParaRPr lang="en-US"/>
          </a:p>
        </p:txBody>
      </p:sp>
      <p:grpSp>
        <p:nvGrpSpPr>
          <p:cNvPr id="454668" name="Group 8"/>
          <p:cNvGrpSpPr>
            <a:grpSpLocks/>
          </p:cNvGrpSpPr>
          <p:nvPr/>
        </p:nvGrpSpPr>
        <p:grpSpPr bwMode="auto">
          <a:xfrm>
            <a:off x="7086600" y="2895600"/>
            <a:ext cx="541338" cy="381000"/>
            <a:chOff x="5112" y="1920"/>
            <a:chExt cx="384" cy="240"/>
          </a:xfrm>
        </p:grpSpPr>
        <p:sp>
          <p:nvSpPr>
            <p:cNvPr id="454682" name="Oval 9"/>
            <p:cNvSpPr>
              <a:spLocks noChangeArrowheads="1"/>
            </p:cNvSpPr>
            <p:nvPr/>
          </p:nvSpPr>
          <p:spPr bwMode="auto">
            <a:xfrm>
              <a:off x="5112" y="1920"/>
              <a:ext cx="240" cy="240"/>
            </a:xfrm>
            <a:prstGeom prst="ellipse">
              <a:avLst/>
            </a:prstGeom>
            <a:solidFill>
              <a:schemeClr val="hlink"/>
            </a:solidFill>
            <a:ln w="9525">
              <a:noFill/>
              <a:round/>
              <a:headEnd/>
              <a:tailEnd/>
            </a:ln>
          </p:spPr>
          <p:txBody>
            <a:bodyPr wrap="none" lIns="90488" tIns="44450" rIns="90488" bIns="44450" anchor="ctr"/>
            <a:lstStyle/>
            <a:p>
              <a:pPr eaLnBrk="0" hangingPunct="0">
                <a:spcBef>
                  <a:spcPct val="50000"/>
                </a:spcBef>
              </a:pPr>
              <a:endParaRPr lang="en-US"/>
            </a:p>
          </p:txBody>
        </p:sp>
        <p:sp>
          <p:nvSpPr>
            <p:cNvPr id="454683" name="Line 10"/>
            <p:cNvSpPr>
              <a:spLocks noChangeShapeType="1"/>
            </p:cNvSpPr>
            <p:nvPr/>
          </p:nvSpPr>
          <p:spPr bwMode="auto">
            <a:xfrm>
              <a:off x="5353" y="1920"/>
              <a:ext cx="143" cy="0"/>
            </a:xfrm>
            <a:prstGeom prst="line">
              <a:avLst/>
            </a:prstGeom>
            <a:noFill/>
            <a:ln w="12700">
              <a:solidFill>
                <a:schemeClr val="hlink"/>
              </a:solidFill>
              <a:round/>
              <a:headEnd type="none" w="sm" len="sm"/>
              <a:tailEnd type="none" w="sm" len="sm"/>
            </a:ln>
          </p:spPr>
          <p:txBody>
            <a:bodyPr/>
            <a:lstStyle/>
            <a:p>
              <a:endParaRPr lang="en-US"/>
            </a:p>
          </p:txBody>
        </p:sp>
      </p:grpSp>
      <p:grpSp>
        <p:nvGrpSpPr>
          <p:cNvPr id="454669" name="Group 11"/>
          <p:cNvGrpSpPr>
            <a:grpSpLocks/>
          </p:cNvGrpSpPr>
          <p:nvPr/>
        </p:nvGrpSpPr>
        <p:grpSpPr bwMode="auto">
          <a:xfrm>
            <a:off x="6953250" y="1219200"/>
            <a:ext cx="1306513" cy="1277938"/>
            <a:chOff x="4928" y="958"/>
            <a:chExt cx="924" cy="805"/>
          </a:xfrm>
        </p:grpSpPr>
        <p:sp>
          <p:nvSpPr>
            <p:cNvPr id="454675" name="Oval 12"/>
            <p:cNvSpPr>
              <a:spLocks noChangeArrowheads="1"/>
            </p:cNvSpPr>
            <p:nvPr/>
          </p:nvSpPr>
          <p:spPr bwMode="auto">
            <a:xfrm>
              <a:off x="4928" y="1320"/>
              <a:ext cx="240" cy="240"/>
            </a:xfrm>
            <a:prstGeom prst="ellipse">
              <a:avLst/>
            </a:prstGeom>
            <a:solidFill>
              <a:srgbClr val="00CC00"/>
            </a:solidFill>
            <a:ln w="9525">
              <a:noFill/>
              <a:round/>
              <a:headEnd/>
              <a:tailEnd/>
            </a:ln>
          </p:spPr>
          <p:txBody>
            <a:bodyPr wrap="none" lIns="90488" tIns="44450" rIns="90488" bIns="44450" anchor="ctr"/>
            <a:lstStyle/>
            <a:p>
              <a:pPr eaLnBrk="0" hangingPunct="0">
                <a:spcBef>
                  <a:spcPct val="50000"/>
                </a:spcBef>
              </a:pPr>
              <a:endParaRPr lang="en-US"/>
            </a:p>
          </p:txBody>
        </p:sp>
        <p:sp>
          <p:nvSpPr>
            <p:cNvPr id="454676" name="Oval 13"/>
            <p:cNvSpPr>
              <a:spLocks noChangeArrowheads="1"/>
            </p:cNvSpPr>
            <p:nvPr/>
          </p:nvSpPr>
          <p:spPr bwMode="auto">
            <a:xfrm>
              <a:off x="5304" y="1320"/>
              <a:ext cx="240" cy="240"/>
            </a:xfrm>
            <a:prstGeom prst="ellipse">
              <a:avLst/>
            </a:prstGeom>
            <a:solidFill>
              <a:srgbClr val="00CC00"/>
            </a:solidFill>
            <a:ln w="9525">
              <a:noFill/>
              <a:round/>
              <a:headEnd/>
              <a:tailEnd/>
            </a:ln>
          </p:spPr>
          <p:txBody>
            <a:bodyPr wrap="none" lIns="90488" tIns="44450" rIns="90488" bIns="44450" anchor="ctr"/>
            <a:lstStyle/>
            <a:p>
              <a:pPr eaLnBrk="0" hangingPunct="0">
                <a:spcBef>
                  <a:spcPct val="50000"/>
                </a:spcBef>
              </a:pPr>
              <a:endParaRPr lang="en-US"/>
            </a:p>
          </p:txBody>
        </p:sp>
        <p:sp>
          <p:nvSpPr>
            <p:cNvPr id="454677" name="Rectangle 14"/>
            <p:cNvSpPr>
              <a:spLocks noChangeArrowheads="1"/>
            </p:cNvSpPr>
            <p:nvPr/>
          </p:nvSpPr>
          <p:spPr bwMode="auto">
            <a:xfrm>
              <a:off x="5518" y="958"/>
              <a:ext cx="334" cy="288"/>
            </a:xfrm>
            <a:prstGeom prst="rect">
              <a:avLst/>
            </a:prstGeom>
            <a:noFill/>
            <a:ln w="9525">
              <a:noFill/>
              <a:miter lim="800000"/>
              <a:headEnd/>
              <a:tailEnd/>
            </a:ln>
          </p:spPr>
          <p:txBody>
            <a:bodyPr wrap="none" lIns="92075" tIns="46038" rIns="92075" bIns="46038">
              <a:spAutoFit/>
            </a:bodyPr>
            <a:lstStyle/>
            <a:p>
              <a:pPr eaLnBrk="0" hangingPunct="0"/>
              <a:r>
                <a:rPr lang="en-US" b="1">
                  <a:solidFill>
                    <a:srgbClr val="00CC00"/>
                  </a:solidFill>
                </a:rPr>
                <a:t>++</a:t>
              </a:r>
            </a:p>
          </p:txBody>
        </p:sp>
        <p:sp>
          <p:nvSpPr>
            <p:cNvPr id="454678" name="Oval 15"/>
            <p:cNvSpPr>
              <a:spLocks noChangeArrowheads="1"/>
            </p:cNvSpPr>
            <p:nvPr/>
          </p:nvSpPr>
          <p:spPr bwMode="auto">
            <a:xfrm>
              <a:off x="5125" y="1488"/>
              <a:ext cx="224" cy="224"/>
            </a:xfrm>
            <a:prstGeom prst="ellipse">
              <a:avLst/>
            </a:prstGeom>
            <a:noFill/>
            <a:ln w="12700">
              <a:solidFill>
                <a:schemeClr val="tx1"/>
              </a:solidFill>
              <a:round/>
              <a:headEnd/>
              <a:tailEnd/>
            </a:ln>
          </p:spPr>
          <p:txBody>
            <a:bodyPr wrap="none" lIns="90488" tIns="44450" rIns="90488" bIns="44450" anchor="ctr"/>
            <a:lstStyle/>
            <a:p>
              <a:pPr eaLnBrk="0" hangingPunct="0">
                <a:spcBef>
                  <a:spcPct val="50000"/>
                </a:spcBef>
              </a:pPr>
              <a:endParaRPr lang="en-US"/>
            </a:p>
          </p:txBody>
        </p:sp>
        <p:sp>
          <p:nvSpPr>
            <p:cNvPr id="454679" name="Rectangle 16"/>
            <p:cNvSpPr>
              <a:spLocks noChangeArrowheads="1"/>
            </p:cNvSpPr>
            <p:nvPr/>
          </p:nvSpPr>
          <p:spPr bwMode="auto">
            <a:xfrm>
              <a:off x="5130" y="1436"/>
              <a:ext cx="241" cy="327"/>
            </a:xfrm>
            <a:prstGeom prst="rect">
              <a:avLst/>
            </a:prstGeom>
            <a:noFill/>
            <a:ln w="9525">
              <a:noFill/>
              <a:miter lim="800000"/>
              <a:headEnd/>
              <a:tailEnd/>
            </a:ln>
          </p:spPr>
          <p:txBody>
            <a:bodyPr wrap="none" lIns="92075" tIns="46038" rIns="92075" bIns="46038">
              <a:spAutoFit/>
            </a:bodyPr>
            <a:lstStyle/>
            <a:p>
              <a:pPr eaLnBrk="0" hangingPunct="0"/>
              <a:r>
                <a:rPr lang="en-US" sz="2800" b="1">
                  <a:solidFill>
                    <a:srgbClr val="FFFFFF"/>
                  </a:solidFill>
                </a:rPr>
                <a:t>n</a:t>
              </a:r>
            </a:p>
          </p:txBody>
        </p:sp>
        <p:sp>
          <p:nvSpPr>
            <p:cNvPr id="454680" name="Oval 17"/>
            <p:cNvSpPr>
              <a:spLocks noChangeArrowheads="1"/>
            </p:cNvSpPr>
            <p:nvPr/>
          </p:nvSpPr>
          <p:spPr bwMode="auto">
            <a:xfrm>
              <a:off x="5125" y="1168"/>
              <a:ext cx="224" cy="224"/>
            </a:xfrm>
            <a:prstGeom prst="ellipse">
              <a:avLst/>
            </a:prstGeom>
            <a:noFill/>
            <a:ln w="12700">
              <a:solidFill>
                <a:schemeClr val="tx1"/>
              </a:solidFill>
              <a:round/>
              <a:headEnd/>
              <a:tailEnd/>
            </a:ln>
          </p:spPr>
          <p:txBody>
            <a:bodyPr wrap="none" lIns="90488" tIns="44450" rIns="90488" bIns="44450" anchor="ctr"/>
            <a:lstStyle/>
            <a:p>
              <a:pPr eaLnBrk="0" hangingPunct="0">
                <a:spcBef>
                  <a:spcPct val="50000"/>
                </a:spcBef>
              </a:pPr>
              <a:endParaRPr lang="en-US"/>
            </a:p>
          </p:txBody>
        </p:sp>
        <p:sp>
          <p:nvSpPr>
            <p:cNvPr id="454681" name="Rectangle 18"/>
            <p:cNvSpPr>
              <a:spLocks noChangeArrowheads="1"/>
            </p:cNvSpPr>
            <p:nvPr/>
          </p:nvSpPr>
          <p:spPr bwMode="auto">
            <a:xfrm>
              <a:off x="5126" y="1112"/>
              <a:ext cx="241" cy="327"/>
            </a:xfrm>
            <a:prstGeom prst="rect">
              <a:avLst/>
            </a:prstGeom>
            <a:noFill/>
            <a:ln w="9525">
              <a:noFill/>
              <a:miter lim="800000"/>
              <a:headEnd/>
              <a:tailEnd/>
            </a:ln>
          </p:spPr>
          <p:txBody>
            <a:bodyPr wrap="none" lIns="92075" tIns="46038" rIns="92075" bIns="46038">
              <a:spAutoFit/>
            </a:bodyPr>
            <a:lstStyle/>
            <a:p>
              <a:pPr eaLnBrk="0" hangingPunct="0"/>
              <a:r>
                <a:rPr lang="en-US" sz="2800" b="1">
                  <a:solidFill>
                    <a:srgbClr val="FFFFFF"/>
                  </a:solidFill>
                </a:rPr>
                <a:t>n</a:t>
              </a:r>
            </a:p>
          </p:txBody>
        </p:sp>
      </p:grpSp>
      <p:grpSp>
        <p:nvGrpSpPr>
          <p:cNvPr id="454670" name="Group 19"/>
          <p:cNvGrpSpPr>
            <a:grpSpLocks/>
          </p:cNvGrpSpPr>
          <p:nvPr/>
        </p:nvGrpSpPr>
        <p:grpSpPr bwMode="auto">
          <a:xfrm>
            <a:off x="7010400" y="5119688"/>
            <a:ext cx="388938" cy="519112"/>
            <a:chOff x="5125" y="2924"/>
            <a:chExt cx="276" cy="327"/>
          </a:xfrm>
        </p:grpSpPr>
        <p:sp>
          <p:nvSpPr>
            <p:cNvPr id="454673" name="Oval 20"/>
            <p:cNvSpPr>
              <a:spLocks noChangeArrowheads="1"/>
            </p:cNvSpPr>
            <p:nvPr/>
          </p:nvSpPr>
          <p:spPr bwMode="auto">
            <a:xfrm>
              <a:off x="5125" y="2976"/>
              <a:ext cx="224" cy="224"/>
            </a:xfrm>
            <a:prstGeom prst="ellipse">
              <a:avLst/>
            </a:prstGeom>
            <a:noFill/>
            <a:ln w="12700">
              <a:solidFill>
                <a:schemeClr val="tx1"/>
              </a:solidFill>
              <a:round/>
              <a:headEnd/>
              <a:tailEnd/>
            </a:ln>
          </p:spPr>
          <p:txBody>
            <a:bodyPr wrap="none" lIns="90488" tIns="44450" rIns="90488" bIns="44450" anchor="ctr"/>
            <a:lstStyle/>
            <a:p>
              <a:pPr eaLnBrk="0" hangingPunct="0">
                <a:spcBef>
                  <a:spcPct val="50000"/>
                </a:spcBef>
              </a:pPr>
              <a:endParaRPr lang="en-US"/>
            </a:p>
          </p:txBody>
        </p:sp>
        <p:sp>
          <p:nvSpPr>
            <p:cNvPr id="454674" name="Rectangle 21"/>
            <p:cNvSpPr>
              <a:spLocks noChangeArrowheads="1"/>
            </p:cNvSpPr>
            <p:nvPr/>
          </p:nvSpPr>
          <p:spPr bwMode="auto">
            <a:xfrm>
              <a:off x="5130" y="2924"/>
              <a:ext cx="271" cy="327"/>
            </a:xfrm>
            <a:prstGeom prst="rect">
              <a:avLst/>
            </a:prstGeom>
            <a:noFill/>
            <a:ln w="9525">
              <a:noFill/>
              <a:miter lim="800000"/>
              <a:headEnd/>
              <a:tailEnd/>
            </a:ln>
          </p:spPr>
          <p:txBody>
            <a:bodyPr wrap="none" lIns="92075" tIns="46038" rIns="92075" bIns="46038">
              <a:spAutoFit/>
            </a:bodyPr>
            <a:lstStyle/>
            <a:p>
              <a:pPr eaLnBrk="0" hangingPunct="0"/>
              <a:r>
                <a:rPr lang="en-US" sz="2800" b="1">
                  <a:solidFill>
                    <a:srgbClr val="FFFFFF"/>
                  </a:solidFill>
                </a:rPr>
                <a:t>n</a:t>
              </a:r>
            </a:p>
          </p:txBody>
        </p:sp>
      </p:grpSp>
      <p:sp>
        <p:nvSpPr>
          <p:cNvPr id="454671" name="Rectangle 22"/>
          <p:cNvSpPr>
            <a:spLocks noChangeArrowheads="1"/>
          </p:cNvSpPr>
          <p:nvPr/>
        </p:nvSpPr>
        <p:spPr bwMode="auto">
          <a:xfrm>
            <a:off x="711200" y="6248400"/>
            <a:ext cx="1897063" cy="457200"/>
          </a:xfrm>
          <a:prstGeom prst="rect">
            <a:avLst/>
          </a:prstGeom>
          <a:noFill/>
          <a:ln w="9525">
            <a:noFill/>
            <a:miter lim="800000"/>
            <a:headEnd/>
            <a:tailEnd/>
          </a:ln>
        </p:spPr>
        <p:txBody>
          <a:bodyPr lIns="90488" tIns="44450" rIns="90488" bIns="44450"/>
          <a:lstStyle/>
          <a:p>
            <a:pPr eaLnBrk="0" hangingPunct="0"/>
            <a:endParaRPr lang="en-US"/>
          </a:p>
        </p:txBody>
      </p:sp>
      <p:sp>
        <p:nvSpPr>
          <p:cNvPr id="454672" name="Rectangle 23"/>
          <p:cNvSpPr>
            <a:spLocks noChangeArrowheads="1"/>
          </p:cNvSpPr>
          <p:nvPr/>
        </p:nvSpPr>
        <p:spPr bwMode="auto">
          <a:xfrm>
            <a:off x="3149600" y="6248400"/>
            <a:ext cx="2844800" cy="457200"/>
          </a:xfrm>
          <a:prstGeom prst="rect">
            <a:avLst/>
          </a:prstGeom>
          <a:noFill/>
          <a:ln w="9525">
            <a:noFill/>
            <a:miter lim="800000"/>
            <a:headEnd/>
            <a:tailEnd/>
          </a:ln>
        </p:spPr>
        <p:txBody>
          <a:bodyPr wrap="none" lIns="92075" tIns="46038" rIns="92075" bIns="46038" anchor="ctr"/>
          <a:lstStyle/>
          <a:p>
            <a:pPr algn="ctr" eaLnBrk="0" hangingPunct="0"/>
            <a:endParaRPr lang="en-US"/>
          </a:p>
        </p:txBody>
      </p:sp>
    </p:spTree>
    <p:extLst>
      <p:ext uri="{BB962C8B-B14F-4D97-AF65-F5344CB8AC3E}">
        <p14:creationId xmlns:p14="http://schemas.microsoft.com/office/powerpoint/2010/main" val="17412586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1" name="Rectangle 13"/>
          <p:cNvSpPr>
            <a:spLocks noGrp="1" noChangeArrowheads="1"/>
          </p:cNvSpPr>
          <p:nvPr>
            <p:ph type="title"/>
          </p:nvPr>
        </p:nvSpPr>
        <p:spPr/>
        <p:txBody>
          <a:bodyPr/>
          <a:lstStyle/>
          <a:p>
            <a:pPr algn="ctr" fontAlgn="auto">
              <a:spcAft>
                <a:spcPts val="0"/>
              </a:spcAft>
              <a:defRPr/>
            </a:pPr>
            <a:r>
              <a:rPr lang="en-US"/>
              <a:t>Radiation Exposures</a:t>
            </a:r>
          </a:p>
        </p:txBody>
      </p:sp>
      <p:sp>
        <p:nvSpPr>
          <p:cNvPr id="476162" name="Rectangle 3"/>
          <p:cNvSpPr>
            <a:spLocks noGrp="1" noChangeArrowheads="1"/>
          </p:cNvSpPr>
          <p:nvPr>
            <p:ph type="body" idx="4294967295"/>
          </p:nvPr>
        </p:nvSpPr>
        <p:spPr>
          <a:xfrm>
            <a:off x="381000" y="5029200"/>
            <a:ext cx="8763000" cy="1574800"/>
          </a:xfrm>
        </p:spPr>
        <p:txBody>
          <a:bodyPr lIns="92075" tIns="46038" rIns="92075" bIns="46038"/>
          <a:lstStyle/>
          <a:p>
            <a:pPr defTabSz="457200">
              <a:lnSpc>
                <a:spcPct val="80000"/>
              </a:lnSpc>
              <a:buFont typeface="Wingdings" pitchFamily="2" charset="2"/>
              <a:buNone/>
              <a:tabLst>
                <a:tab pos="6167438" algn="l"/>
              </a:tabLst>
            </a:pPr>
            <a:r>
              <a:rPr lang="en-US"/>
              <a:t>DOE maximum annual occupational limit 	= 5,000 mrem</a:t>
            </a:r>
          </a:p>
          <a:p>
            <a:pPr defTabSz="457200">
              <a:lnSpc>
                <a:spcPct val="80000"/>
              </a:lnSpc>
              <a:buFont typeface="Wingdings" pitchFamily="2" charset="2"/>
              <a:buNone/>
              <a:tabLst>
                <a:tab pos="6167438" algn="l"/>
              </a:tabLst>
            </a:pPr>
            <a:r>
              <a:rPr lang="en-US"/>
              <a:t>DOE maximum emergency dose 	= 10,000 mrem (for saving property) </a:t>
            </a:r>
          </a:p>
          <a:p>
            <a:pPr defTabSz="457200">
              <a:lnSpc>
                <a:spcPct val="80000"/>
              </a:lnSpc>
              <a:buFont typeface="Wingdings" pitchFamily="2" charset="2"/>
              <a:buNone/>
              <a:tabLst>
                <a:tab pos="6167438" algn="l"/>
              </a:tabLst>
            </a:pPr>
            <a:r>
              <a:rPr lang="en-US"/>
              <a:t>Maximum emergency dose (for saving life)	= 25,000 mrem</a:t>
            </a:r>
          </a:p>
        </p:txBody>
      </p:sp>
      <p:grpSp>
        <p:nvGrpSpPr>
          <p:cNvPr id="476163" name="Group 14"/>
          <p:cNvGrpSpPr>
            <a:grpSpLocks/>
          </p:cNvGrpSpPr>
          <p:nvPr/>
        </p:nvGrpSpPr>
        <p:grpSpPr bwMode="auto">
          <a:xfrm>
            <a:off x="830263" y="1600200"/>
            <a:ext cx="8313737" cy="2971800"/>
            <a:chOff x="463" y="816"/>
            <a:chExt cx="5237" cy="1872"/>
          </a:xfrm>
        </p:grpSpPr>
        <p:sp>
          <p:nvSpPr>
            <p:cNvPr id="476165" name="Rectangle 4"/>
            <p:cNvSpPr>
              <a:spLocks noChangeArrowheads="1"/>
            </p:cNvSpPr>
            <p:nvPr/>
          </p:nvSpPr>
          <p:spPr bwMode="auto">
            <a:xfrm>
              <a:off x="466" y="836"/>
              <a:ext cx="4526" cy="1852"/>
            </a:xfrm>
            <a:prstGeom prst="rect">
              <a:avLst/>
            </a:prstGeom>
            <a:noFill/>
            <a:ln w="12700">
              <a:solidFill>
                <a:schemeClr val="tx1"/>
              </a:solidFill>
              <a:miter lim="800000"/>
              <a:headEnd/>
              <a:tailEnd/>
            </a:ln>
          </p:spPr>
          <p:txBody>
            <a:bodyPr wrap="none" lIns="90488" tIns="44450" rIns="90488" bIns="44450" anchor="ctr"/>
            <a:lstStyle/>
            <a:p>
              <a:pPr eaLnBrk="0" hangingPunct="0">
                <a:spcBef>
                  <a:spcPct val="50000"/>
                </a:spcBef>
              </a:pPr>
              <a:endParaRPr lang="en-US"/>
            </a:p>
          </p:txBody>
        </p:sp>
        <p:grpSp>
          <p:nvGrpSpPr>
            <p:cNvPr id="476166" name="Group 5"/>
            <p:cNvGrpSpPr>
              <a:grpSpLocks/>
            </p:cNvGrpSpPr>
            <p:nvPr/>
          </p:nvGrpSpPr>
          <p:grpSpPr bwMode="auto">
            <a:xfrm>
              <a:off x="463" y="816"/>
              <a:ext cx="5009" cy="1776"/>
              <a:chOff x="521" y="816"/>
              <a:chExt cx="5575" cy="1935"/>
            </a:xfrm>
          </p:grpSpPr>
          <p:sp>
            <p:nvSpPr>
              <p:cNvPr id="476169" name="Rectangle 6"/>
              <p:cNvSpPr>
                <a:spLocks noChangeArrowheads="1"/>
              </p:cNvSpPr>
              <p:nvPr/>
            </p:nvSpPr>
            <p:spPr bwMode="auto">
              <a:xfrm>
                <a:off x="528" y="816"/>
                <a:ext cx="5072" cy="1935"/>
              </a:xfrm>
              <a:prstGeom prst="rect">
                <a:avLst/>
              </a:prstGeom>
              <a:noFill/>
              <a:ln w="9525">
                <a:noFill/>
                <a:miter lim="800000"/>
                <a:headEnd/>
                <a:tailEnd/>
              </a:ln>
            </p:spPr>
            <p:txBody>
              <a:bodyPr lIns="92075" tIns="46038" rIns="92075" bIns="46038"/>
              <a:lstStyle/>
              <a:p>
                <a:pPr marL="342900" indent="-342900" eaLnBrk="0" hangingPunct="0">
                  <a:lnSpc>
                    <a:spcPct val="110000"/>
                  </a:lnSpc>
                  <a:spcBef>
                    <a:spcPct val="30000"/>
                  </a:spcBef>
                  <a:tabLst>
                    <a:tab pos="4733925" algn="l"/>
                  </a:tabLst>
                </a:pPr>
                <a:r>
                  <a:rPr lang="en-US" sz="2000" b="1">
                    <a:latin typeface="Arial" charset="0"/>
                  </a:rPr>
                  <a:t>Average Annual Exposure          360 mrem per year</a:t>
                </a:r>
              </a:p>
              <a:p>
                <a:pPr marL="342900" indent="-342900" eaLnBrk="0" hangingPunct="0">
                  <a:lnSpc>
                    <a:spcPct val="110000"/>
                  </a:lnSpc>
                  <a:spcBef>
                    <a:spcPct val="30000"/>
                  </a:spcBef>
                  <a:tabLst>
                    <a:tab pos="4733925" algn="l"/>
                  </a:tabLst>
                </a:pPr>
                <a:r>
                  <a:rPr lang="en-US" sz="2000" b="1">
                    <a:latin typeface="Arial" charset="0"/>
                  </a:rPr>
                  <a:t>Chest x-ray                                   10 to 30 mrem</a:t>
                </a:r>
              </a:p>
              <a:p>
                <a:pPr marL="342900" indent="-342900" eaLnBrk="0" hangingPunct="0">
                  <a:lnSpc>
                    <a:spcPct val="110000"/>
                  </a:lnSpc>
                  <a:spcBef>
                    <a:spcPct val="30000"/>
                  </a:spcBef>
                  <a:tabLst>
                    <a:tab pos="4733925" algn="l"/>
                  </a:tabLst>
                </a:pPr>
                <a:r>
                  <a:rPr lang="en-US" sz="2000" b="1">
                    <a:latin typeface="Arial" charset="0"/>
                  </a:rPr>
                  <a:t>Flight                                             0.5 mrem every hour</a:t>
                </a:r>
              </a:p>
              <a:p>
                <a:pPr marL="342900" indent="-342900" eaLnBrk="0" hangingPunct="0">
                  <a:lnSpc>
                    <a:spcPct val="110000"/>
                  </a:lnSpc>
                  <a:spcBef>
                    <a:spcPct val="30000"/>
                  </a:spcBef>
                  <a:tabLst>
                    <a:tab pos="4733925" algn="l"/>
                  </a:tabLst>
                </a:pPr>
                <a:r>
                  <a:rPr lang="en-US" sz="2000" b="1">
                    <a:latin typeface="Arial" charset="0"/>
                  </a:rPr>
                  <a:t>Smoking 1.5 packs per day        16,000 mrem per year</a:t>
                </a:r>
              </a:p>
              <a:p>
                <a:pPr marL="342900" indent="-342900" eaLnBrk="0" hangingPunct="0">
                  <a:lnSpc>
                    <a:spcPct val="110000"/>
                  </a:lnSpc>
                  <a:spcBef>
                    <a:spcPct val="30000"/>
                  </a:spcBef>
                  <a:tabLst>
                    <a:tab pos="4733925" algn="l"/>
                  </a:tabLst>
                </a:pPr>
                <a:r>
                  <a:rPr lang="en-US" sz="2000" b="1">
                    <a:latin typeface="Arial" charset="0"/>
                  </a:rPr>
                  <a:t>Mild radiation sickness*              200,000 mrem</a:t>
                </a:r>
              </a:p>
              <a:p>
                <a:pPr marL="342900" indent="-342900" eaLnBrk="0" hangingPunct="0">
                  <a:lnSpc>
                    <a:spcPct val="110000"/>
                  </a:lnSpc>
                  <a:spcBef>
                    <a:spcPct val="30000"/>
                  </a:spcBef>
                  <a:tabLst>
                    <a:tab pos="4733925" algn="l"/>
                  </a:tabLst>
                </a:pPr>
                <a:r>
                  <a:rPr lang="en-US" sz="2000" b="1">
                    <a:latin typeface="Arial" charset="0"/>
                  </a:rPr>
                  <a:t>Lethal Dose*                                 450,000 mrem</a:t>
                </a:r>
              </a:p>
              <a:p>
                <a:pPr marL="342900" indent="-342900" eaLnBrk="0" hangingPunct="0">
                  <a:lnSpc>
                    <a:spcPct val="60000"/>
                  </a:lnSpc>
                  <a:spcBef>
                    <a:spcPct val="30000"/>
                  </a:spcBef>
                  <a:tabLst>
                    <a:tab pos="4733925" algn="l"/>
                  </a:tabLst>
                </a:pPr>
                <a:r>
                  <a:rPr lang="en-US" sz="1800">
                    <a:latin typeface="Arial" charset="0"/>
                  </a:rPr>
                  <a:t>	* single acute exposure</a:t>
                </a:r>
              </a:p>
            </p:txBody>
          </p:sp>
          <p:sp>
            <p:nvSpPr>
              <p:cNvPr id="476170" name="Line 7"/>
              <p:cNvSpPr>
                <a:spLocks noChangeShapeType="1"/>
              </p:cNvSpPr>
              <p:nvPr/>
            </p:nvSpPr>
            <p:spPr bwMode="auto">
              <a:xfrm>
                <a:off x="521" y="1960"/>
                <a:ext cx="5087" cy="0"/>
              </a:xfrm>
              <a:prstGeom prst="line">
                <a:avLst/>
              </a:prstGeom>
              <a:noFill/>
              <a:ln w="9525">
                <a:noFill/>
                <a:round/>
                <a:headEnd type="none" w="sm" len="sm"/>
                <a:tailEnd type="none" w="sm" len="sm"/>
              </a:ln>
            </p:spPr>
            <p:txBody>
              <a:bodyPr/>
              <a:lstStyle/>
              <a:p>
                <a:endParaRPr lang="en-US"/>
              </a:p>
            </p:txBody>
          </p:sp>
          <p:sp>
            <p:nvSpPr>
              <p:cNvPr id="476171" name="Line 8"/>
              <p:cNvSpPr>
                <a:spLocks noChangeShapeType="1"/>
              </p:cNvSpPr>
              <p:nvPr/>
            </p:nvSpPr>
            <p:spPr bwMode="auto">
              <a:xfrm>
                <a:off x="529" y="2016"/>
                <a:ext cx="5567" cy="0"/>
              </a:xfrm>
              <a:prstGeom prst="line">
                <a:avLst/>
              </a:prstGeom>
              <a:noFill/>
              <a:ln w="12700">
                <a:solidFill>
                  <a:schemeClr val="tx1"/>
                </a:solidFill>
                <a:prstDash val="sysDot"/>
                <a:round/>
                <a:headEnd type="none" w="sm" len="sm"/>
                <a:tailEnd type="none" w="sm" len="sm"/>
              </a:ln>
            </p:spPr>
            <p:txBody>
              <a:bodyPr/>
              <a:lstStyle/>
              <a:p>
                <a:endParaRPr lang="en-US"/>
              </a:p>
            </p:txBody>
          </p:sp>
        </p:grpSp>
        <p:sp>
          <p:nvSpPr>
            <p:cNvPr id="476167" name="Rectangle 9"/>
            <p:cNvSpPr>
              <a:spLocks noChangeArrowheads="1"/>
            </p:cNvSpPr>
            <p:nvPr/>
          </p:nvSpPr>
          <p:spPr bwMode="auto">
            <a:xfrm>
              <a:off x="5042" y="1471"/>
              <a:ext cx="658" cy="229"/>
            </a:xfrm>
            <a:prstGeom prst="rect">
              <a:avLst/>
            </a:prstGeom>
            <a:noFill/>
            <a:ln w="9525">
              <a:noFill/>
              <a:miter lim="800000"/>
              <a:headEnd/>
              <a:tailEnd/>
            </a:ln>
          </p:spPr>
          <p:txBody>
            <a:bodyPr wrap="none" lIns="90488" tIns="44450" rIns="90488" bIns="44450">
              <a:spAutoFit/>
            </a:bodyPr>
            <a:lstStyle/>
            <a:p>
              <a:pPr eaLnBrk="0" hangingPunct="0"/>
              <a:r>
                <a:rPr lang="en-US" sz="1800" b="1">
                  <a:latin typeface="Arial" charset="0"/>
                </a:rPr>
                <a:t>Chronic</a:t>
              </a:r>
            </a:p>
          </p:txBody>
        </p:sp>
        <p:sp>
          <p:nvSpPr>
            <p:cNvPr id="476168" name="Rectangle 10"/>
            <p:cNvSpPr>
              <a:spLocks noChangeArrowheads="1"/>
            </p:cNvSpPr>
            <p:nvPr/>
          </p:nvSpPr>
          <p:spPr bwMode="auto">
            <a:xfrm>
              <a:off x="5042" y="2383"/>
              <a:ext cx="514" cy="229"/>
            </a:xfrm>
            <a:prstGeom prst="rect">
              <a:avLst/>
            </a:prstGeom>
            <a:noFill/>
            <a:ln w="9525">
              <a:noFill/>
              <a:miter lim="800000"/>
              <a:headEnd/>
              <a:tailEnd/>
            </a:ln>
          </p:spPr>
          <p:txBody>
            <a:bodyPr wrap="none" lIns="90488" tIns="44450" rIns="90488" bIns="44450">
              <a:spAutoFit/>
            </a:bodyPr>
            <a:lstStyle/>
            <a:p>
              <a:pPr eaLnBrk="0" hangingPunct="0"/>
              <a:r>
                <a:rPr lang="en-US" sz="1800" b="1">
                  <a:latin typeface="Arial" charset="0"/>
                </a:rPr>
                <a:t>Acute</a:t>
              </a:r>
            </a:p>
          </p:txBody>
        </p:sp>
      </p:grpSp>
      <p:sp>
        <p:nvSpPr>
          <p:cNvPr id="476164" name="Rectangle 11"/>
          <p:cNvSpPr>
            <a:spLocks noChangeArrowheads="1"/>
          </p:cNvSpPr>
          <p:nvPr/>
        </p:nvSpPr>
        <p:spPr bwMode="auto">
          <a:xfrm>
            <a:off x="711200" y="6248400"/>
            <a:ext cx="1897063" cy="457200"/>
          </a:xfrm>
          <a:prstGeom prst="rect">
            <a:avLst/>
          </a:prstGeom>
          <a:noFill/>
          <a:ln w="9525">
            <a:noFill/>
            <a:miter lim="800000"/>
            <a:headEnd/>
            <a:tailEnd/>
          </a:ln>
        </p:spPr>
        <p:txBody>
          <a:bodyPr lIns="90488" tIns="44450" rIns="90488" bIns="44450"/>
          <a:lstStyle/>
          <a:p>
            <a:pPr eaLnBrk="0" hangingPunct="0"/>
            <a:endParaRPr lang="en-US"/>
          </a:p>
        </p:txBody>
      </p:sp>
    </p:spTree>
    <p:extLst>
      <p:ext uri="{BB962C8B-B14F-4D97-AF65-F5344CB8AC3E}">
        <p14:creationId xmlns:p14="http://schemas.microsoft.com/office/powerpoint/2010/main" val="398390022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09" name="Rectangle 6"/>
          <p:cNvSpPr>
            <a:spLocks noGrp="1" noChangeArrowheads="1"/>
          </p:cNvSpPr>
          <p:nvPr>
            <p:ph type="title"/>
          </p:nvPr>
        </p:nvSpPr>
        <p:spPr/>
        <p:txBody>
          <a:bodyPr/>
          <a:lstStyle/>
          <a:p>
            <a:pPr algn="ctr" fontAlgn="auto">
              <a:spcAft>
                <a:spcPts val="0"/>
              </a:spcAft>
              <a:defRPr/>
            </a:pPr>
            <a:r>
              <a:rPr lang="en-US"/>
              <a:t>Health Risks</a:t>
            </a:r>
          </a:p>
        </p:txBody>
      </p:sp>
      <p:sp>
        <p:nvSpPr>
          <p:cNvPr id="478210" name="Rectangle 7"/>
          <p:cNvSpPr>
            <a:spLocks noGrp="1" noChangeArrowheads="1"/>
          </p:cNvSpPr>
          <p:nvPr>
            <p:ph idx="1"/>
          </p:nvPr>
        </p:nvSpPr>
        <p:spPr/>
        <p:txBody>
          <a:bodyPr/>
          <a:lstStyle/>
          <a:p>
            <a:r>
              <a:rPr lang="en-US"/>
              <a:t>Risks depend on:</a:t>
            </a:r>
          </a:p>
          <a:p>
            <a:pPr lvl="1"/>
            <a:r>
              <a:rPr lang="en-US"/>
              <a:t>Amount</a:t>
            </a:r>
          </a:p>
          <a:p>
            <a:pPr lvl="1"/>
            <a:r>
              <a:rPr lang="en-US"/>
              <a:t>Rate</a:t>
            </a:r>
          </a:p>
          <a:p>
            <a:r>
              <a:rPr lang="en-US"/>
              <a:t>Categorized as:</a:t>
            </a:r>
          </a:p>
          <a:p>
            <a:pPr lvl="1"/>
            <a:r>
              <a:rPr lang="en-US"/>
              <a:t>Acute</a:t>
            </a:r>
          </a:p>
          <a:p>
            <a:pPr lvl="1"/>
            <a:r>
              <a:rPr lang="en-US"/>
              <a:t>Chronic</a:t>
            </a:r>
          </a:p>
        </p:txBody>
      </p:sp>
      <p:sp>
        <p:nvSpPr>
          <p:cNvPr id="478211" name="Rectangle 4"/>
          <p:cNvSpPr>
            <a:spLocks noChangeArrowheads="1"/>
          </p:cNvSpPr>
          <p:nvPr/>
        </p:nvSpPr>
        <p:spPr bwMode="auto">
          <a:xfrm>
            <a:off x="711200" y="6248400"/>
            <a:ext cx="1897063" cy="457200"/>
          </a:xfrm>
          <a:prstGeom prst="rect">
            <a:avLst/>
          </a:prstGeom>
          <a:noFill/>
          <a:ln w="9525">
            <a:noFill/>
            <a:miter lim="800000"/>
            <a:headEnd/>
            <a:tailEnd/>
          </a:ln>
        </p:spPr>
        <p:txBody>
          <a:bodyPr lIns="90488" tIns="44450" rIns="90488" bIns="44450"/>
          <a:lstStyle/>
          <a:p>
            <a:pPr eaLnBrk="0" hangingPunct="0"/>
            <a:endParaRPr lang="en-US"/>
          </a:p>
        </p:txBody>
      </p:sp>
      <p:sp>
        <p:nvSpPr>
          <p:cNvPr id="478212" name="Rectangle 5"/>
          <p:cNvSpPr>
            <a:spLocks noChangeArrowheads="1"/>
          </p:cNvSpPr>
          <p:nvPr/>
        </p:nvSpPr>
        <p:spPr bwMode="auto">
          <a:xfrm>
            <a:off x="3149600" y="6248400"/>
            <a:ext cx="2844800" cy="457200"/>
          </a:xfrm>
          <a:prstGeom prst="rect">
            <a:avLst/>
          </a:prstGeom>
          <a:noFill/>
          <a:ln w="9525">
            <a:noFill/>
            <a:miter lim="800000"/>
            <a:headEnd/>
            <a:tailEnd/>
          </a:ln>
        </p:spPr>
        <p:txBody>
          <a:bodyPr wrap="none" lIns="92075" tIns="46038" rIns="92075" bIns="46038" anchor="ctr"/>
          <a:lstStyle/>
          <a:p>
            <a:pPr algn="ctr" eaLnBrk="0" hangingPunct="0"/>
            <a:endParaRPr lang="en-US"/>
          </a:p>
        </p:txBody>
      </p:sp>
    </p:spTree>
    <p:extLst>
      <p:ext uri="{BB962C8B-B14F-4D97-AF65-F5344CB8AC3E}">
        <p14:creationId xmlns:p14="http://schemas.microsoft.com/office/powerpoint/2010/main" val="14213643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9" name="Rectangle 21"/>
          <p:cNvSpPr>
            <a:spLocks noGrp="1" noChangeArrowheads="1"/>
          </p:cNvSpPr>
          <p:nvPr>
            <p:ph type="title"/>
          </p:nvPr>
        </p:nvSpPr>
        <p:spPr/>
        <p:txBody>
          <a:bodyPr/>
          <a:lstStyle/>
          <a:p>
            <a:pPr algn="ctr" fontAlgn="auto">
              <a:spcAft>
                <a:spcPts val="0"/>
              </a:spcAft>
              <a:defRPr/>
            </a:pPr>
            <a:r>
              <a:rPr lang="en-US"/>
              <a:t>Exposure Protection</a:t>
            </a:r>
          </a:p>
        </p:txBody>
      </p:sp>
      <p:sp>
        <p:nvSpPr>
          <p:cNvPr id="436227" name="Rectangle 3"/>
          <p:cNvSpPr>
            <a:spLocks noGrp="1" noChangeArrowheads="1"/>
          </p:cNvSpPr>
          <p:nvPr>
            <p:ph type="body" idx="4294967295"/>
          </p:nvPr>
        </p:nvSpPr>
        <p:spPr>
          <a:xfrm>
            <a:off x="766763" y="1981200"/>
            <a:ext cx="2281237" cy="3968750"/>
          </a:xfrm>
        </p:spPr>
        <p:txBody>
          <a:bodyPr lIns="92075" tIns="46038" rIns="92075" bIns="46038" rtlCol="0">
            <a:normAutofit fontScale="92500" lnSpcReduction="10000"/>
          </a:bodyPr>
          <a:lstStyle/>
          <a:p>
            <a:pPr marL="182880" indent="-182880" fontAlgn="auto">
              <a:lnSpc>
                <a:spcPct val="150000"/>
              </a:lnSpc>
              <a:spcAft>
                <a:spcPts val="0"/>
              </a:spcAft>
              <a:buFont typeface="Arial" pitchFamily="34" charset="0"/>
              <a:buChar char="•"/>
              <a:defRPr/>
            </a:pPr>
            <a:r>
              <a:rPr lang="en-US" sz="2800" dirty="0"/>
              <a:t>Time</a:t>
            </a:r>
          </a:p>
          <a:p>
            <a:pPr marL="182880" indent="-182880" fontAlgn="auto">
              <a:spcAft>
                <a:spcPts val="0"/>
              </a:spcAft>
              <a:buFont typeface="Wingdings" pitchFamily="2" charset="2"/>
              <a:buNone/>
              <a:defRPr/>
            </a:pPr>
            <a:endParaRPr lang="en-US" sz="2800" dirty="0"/>
          </a:p>
          <a:p>
            <a:pPr marL="182880" indent="-182880" fontAlgn="auto">
              <a:spcAft>
                <a:spcPts val="0"/>
              </a:spcAft>
              <a:buFont typeface="Wingdings" pitchFamily="2" charset="2"/>
              <a:buNone/>
              <a:defRPr/>
            </a:pPr>
            <a:endParaRPr lang="en-US" sz="2800" dirty="0"/>
          </a:p>
          <a:p>
            <a:pPr marL="182880" indent="-182880" fontAlgn="auto">
              <a:lnSpc>
                <a:spcPct val="150000"/>
              </a:lnSpc>
              <a:spcAft>
                <a:spcPts val="0"/>
              </a:spcAft>
              <a:buFont typeface="Arial" pitchFamily="34" charset="0"/>
              <a:buChar char="•"/>
              <a:defRPr/>
            </a:pPr>
            <a:r>
              <a:rPr lang="en-US" sz="2800" dirty="0"/>
              <a:t>Distance</a:t>
            </a:r>
          </a:p>
          <a:p>
            <a:pPr marL="0" indent="0" fontAlgn="auto">
              <a:lnSpc>
                <a:spcPct val="150000"/>
              </a:lnSpc>
              <a:spcAft>
                <a:spcPts val="0"/>
              </a:spcAft>
              <a:buFont typeface="Arial" pitchFamily="34" charset="0"/>
              <a:buNone/>
              <a:defRPr/>
            </a:pPr>
            <a:endParaRPr lang="en-US" sz="2800" dirty="0"/>
          </a:p>
          <a:p>
            <a:pPr marL="182880" indent="-182880" fontAlgn="auto">
              <a:lnSpc>
                <a:spcPct val="150000"/>
              </a:lnSpc>
              <a:spcAft>
                <a:spcPts val="0"/>
              </a:spcAft>
              <a:buFont typeface="Wingdings" pitchFamily="2" charset="2"/>
              <a:buNone/>
              <a:defRPr/>
            </a:pPr>
            <a:endParaRPr lang="en-US" sz="2800" dirty="0"/>
          </a:p>
          <a:p>
            <a:pPr marL="182880" indent="-182880" fontAlgn="auto">
              <a:lnSpc>
                <a:spcPct val="60000"/>
              </a:lnSpc>
              <a:spcAft>
                <a:spcPts val="0"/>
              </a:spcAft>
              <a:buFont typeface="Arial" pitchFamily="34" charset="0"/>
              <a:buChar char="•"/>
              <a:defRPr/>
            </a:pPr>
            <a:r>
              <a:rPr lang="en-US" sz="2800" dirty="0"/>
              <a:t>Shielding</a:t>
            </a:r>
          </a:p>
        </p:txBody>
      </p:sp>
      <p:graphicFrame>
        <p:nvGraphicFramePr>
          <p:cNvPr id="436230" name="Object 6"/>
          <p:cNvGraphicFramePr>
            <a:graphicFrameLocks/>
          </p:cNvGraphicFramePr>
          <p:nvPr/>
        </p:nvGraphicFramePr>
        <p:xfrm>
          <a:off x="4191000" y="1676400"/>
          <a:ext cx="1981200" cy="1571625"/>
        </p:xfrm>
        <a:graphic>
          <a:graphicData uri="http://schemas.openxmlformats.org/presentationml/2006/ole">
            <mc:AlternateContent xmlns:mc="http://schemas.openxmlformats.org/markup-compatibility/2006">
              <mc:Choice xmlns:v="urn:schemas-microsoft-com:vml" Requires="v">
                <p:oleObj spid="_x0000_s467978" name="Clip" r:id="rId4" imgW="1981200" imgH="1571625" progId="">
                  <p:embed/>
                </p:oleObj>
              </mc:Choice>
              <mc:Fallback>
                <p:oleObj name="Clip" r:id="rId4" imgW="1981200" imgH="1571625" progId="">
                  <p:embed/>
                  <p:pic>
                    <p:nvPicPr>
                      <p:cNvPr id="436230"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676400"/>
                        <a:ext cx="19812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36233" name="Group 5"/>
          <p:cNvGrpSpPr>
            <a:grpSpLocks/>
          </p:cNvGrpSpPr>
          <p:nvPr/>
        </p:nvGrpSpPr>
        <p:grpSpPr bwMode="auto">
          <a:xfrm>
            <a:off x="3962400" y="3657600"/>
            <a:ext cx="2879725" cy="595313"/>
            <a:chOff x="2784" y="2112"/>
            <a:chExt cx="2041" cy="375"/>
          </a:xfrm>
        </p:grpSpPr>
        <p:sp>
          <p:nvSpPr>
            <p:cNvPr id="436248" name="Freeform 6"/>
            <p:cNvSpPr>
              <a:spLocks/>
            </p:cNvSpPr>
            <p:nvPr/>
          </p:nvSpPr>
          <p:spPr bwMode="auto">
            <a:xfrm>
              <a:off x="2784" y="2112"/>
              <a:ext cx="2041" cy="375"/>
            </a:xfrm>
            <a:custGeom>
              <a:avLst/>
              <a:gdLst>
                <a:gd name="T0" fmla="*/ 3 w 2041"/>
                <a:gd name="T1" fmla="*/ 2 h 375"/>
                <a:gd name="T2" fmla="*/ 210 w 2041"/>
                <a:gd name="T3" fmla="*/ 0 h 375"/>
                <a:gd name="T4" fmla="*/ 412 w 2041"/>
                <a:gd name="T5" fmla="*/ 0 h 375"/>
                <a:gd name="T6" fmla="*/ 619 w 2041"/>
                <a:gd name="T7" fmla="*/ 0 h 375"/>
                <a:gd name="T8" fmla="*/ 824 w 2041"/>
                <a:gd name="T9" fmla="*/ 2 h 375"/>
                <a:gd name="T10" fmla="*/ 1028 w 2041"/>
                <a:gd name="T11" fmla="*/ 2 h 375"/>
                <a:gd name="T12" fmla="*/ 1232 w 2041"/>
                <a:gd name="T13" fmla="*/ 5 h 375"/>
                <a:gd name="T14" fmla="*/ 1436 w 2041"/>
                <a:gd name="T15" fmla="*/ 10 h 375"/>
                <a:gd name="T16" fmla="*/ 1638 w 2041"/>
                <a:gd name="T17" fmla="*/ 13 h 375"/>
                <a:gd name="T18" fmla="*/ 1840 w 2041"/>
                <a:gd name="T19" fmla="*/ 16 h 375"/>
                <a:gd name="T20" fmla="*/ 2040 w 2041"/>
                <a:gd name="T21" fmla="*/ 24 h 375"/>
                <a:gd name="T22" fmla="*/ 2037 w 2041"/>
                <a:gd name="T23" fmla="*/ 374 h 375"/>
                <a:gd name="T24" fmla="*/ 1836 w 2041"/>
                <a:gd name="T25" fmla="*/ 374 h 375"/>
                <a:gd name="T26" fmla="*/ 1632 w 2041"/>
                <a:gd name="T27" fmla="*/ 371 h 375"/>
                <a:gd name="T28" fmla="*/ 1430 w 2041"/>
                <a:gd name="T29" fmla="*/ 371 h 375"/>
                <a:gd name="T30" fmla="*/ 1229 w 2041"/>
                <a:gd name="T31" fmla="*/ 365 h 375"/>
                <a:gd name="T32" fmla="*/ 1025 w 2041"/>
                <a:gd name="T33" fmla="*/ 363 h 375"/>
                <a:gd name="T34" fmla="*/ 823 w 2041"/>
                <a:gd name="T35" fmla="*/ 357 h 375"/>
                <a:gd name="T36" fmla="*/ 616 w 2041"/>
                <a:gd name="T37" fmla="*/ 355 h 375"/>
                <a:gd name="T38" fmla="*/ 412 w 2041"/>
                <a:gd name="T39" fmla="*/ 352 h 375"/>
                <a:gd name="T40" fmla="*/ 205 w 2041"/>
                <a:gd name="T41" fmla="*/ 349 h 375"/>
                <a:gd name="T42" fmla="*/ 0 w 2041"/>
                <a:gd name="T43" fmla="*/ 349 h 375"/>
                <a:gd name="T44" fmla="*/ 1 w 2041"/>
                <a:gd name="T45" fmla="*/ 314 h 375"/>
                <a:gd name="T46" fmla="*/ 3 w 2041"/>
                <a:gd name="T47" fmla="*/ 278 h 375"/>
                <a:gd name="T48" fmla="*/ 3 w 2041"/>
                <a:gd name="T49" fmla="*/ 246 h 375"/>
                <a:gd name="T50" fmla="*/ 3 w 2041"/>
                <a:gd name="T51" fmla="*/ 209 h 375"/>
                <a:gd name="T52" fmla="*/ 3 w 2041"/>
                <a:gd name="T53" fmla="*/ 174 h 375"/>
                <a:gd name="T54" fmla="*/ 3 w 2041"/>
                <a:gd name="T55" fmla="*/ 141 h 375"/>
                <a:gd name="T56" fmla="*/ 3 w 2041"/>
                <a:gd name="T57" fmla="*/ 106 h 375"/>
                <a:gd name="T58" fmla="*/ 3 w 2041"/>
                <a:gd name="T59" fmla="*/ 69 h 375"/>
                <a:gd name="T60" fmla="*/ 3 w 2041"/>
                <a:gd name="T61" fmla="*/ 34 h 375"/>
                <a:gd name="T62" fmla="*/ 3 w 2041"/>
                <a:gd name="T63" fmla="*/ 2 h 3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41"/>
                <a:gd name="T97" fmla="*/ 0 h 375"/>
                <a:gd name="T98" fmla="*/ 2041 w 2041"/>
                <a:gd name="T99" fmla="*/ 375 h 3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41" h="375">
                  <a:moveTo>
                    <a:pt x="3" y="2"/>
                  </a:moveTo>
                  <a:lnTo>
                    <a:pt x="210" y="0"/>
                  </a:lnTo>
                  <a:lnTo>
                    <a:pt x="412" y="0"/>
                  </a:lnTo>
                  <a:lnTo>
                    <a:pt x="619" y="0"/>
                  </a:lnTo>
                  <a:lnTo>
                    <a:pt x="824" y="2"/>
                  </a:lnTo>
                  <a:lnTo>
                    <a:pt x="1028" y="2"/>
                  </a:lnTo>
                  <a:lnTo>
                    <a:pt x="1232" y="5"/>
                  </a:lnTo>
                  <a:lnTo>
                    <a:pt x="1436" y="10"/>
                  </a:lnTo>
                  <a:lnTo>
                    <a:pt x="1638" y="13"/>
                  </a:lnTo>
                  <a:lnTo>
                    <a:pt x="1840" y="16"/>
                  </a:lnTo>
                  <a:lnTo>
                    <a:pt x="2040" y="24"/>
                  </a:lnTo>
                  <a:lnTo>
                    <a:pt x="2037" y="374"/>
                  </a:lnTo>
                  <a:lnTo>
                    <a:pt x="1836" y="374"/>
                  </a:lnTo>
                  <a:lnTo>
                    <a:pt x="1632" y="371"/>
                  </a:lnTo>
                  <a:lnTo>
                    <a:pt x="1430" y="371"/>
                  </a:lnTo>
                  <a:lnTo>
                    <a:pt x="1229" y="365"/>
                  </a:lnTo>
                  <a:lnTo>
                    <a:pt x="1025" y="363"/>
                  </a:lnTo>
                  <a:lnTo>
                    <a:pt x="823" y="357"/>
                  </a:lnTo>
                  <a:lnTo>
                    <a:pt x="616" y="355"/>
                  </a:lnTo>
                  <a:lnTo>
                    <a:pt x="412" y="352"/>
                  </a:lnTo>
                  <a:lnTo>
                    <a:pt x="205" y="349"/>
                  </a:lnTo>
                  <a:lnTo>
                    <a:pt x="0" y="349"/>
                  </a:lnTo>
                  <a:lnTo>
                    <a:pt x="1" y="314"/>
                  </a:lnTo>
                  <a:lnTo>
                    <a:pt x="3" y="278"/>
                  </a:lnTo>
                  <a:lnTo>
                    <a:pt x="3" y="246"/>
                  </a:lnTo>
                  <a:lnTo>
                    <a:pt x="3" y="209"/>
                  </a:lnTo>
                  <a:lnTo>
                    <a:pt x="3" y="174"/>
                  </a:lnTo>
                  <a:lnTo>
                    <a:pt x="3" y="141"/>
                  </a:lnTo>
                  <a:lnTo>
                    <a:pt x="3" y="106"/>
                  </a:lnTo>
                  <a:lnTo>
                    <a:pt x="3" y="69"/>
                  </a:lnTo>
                  <a:lnTo>
                    <a:pt x="3" y="34"/>
                  </a:lnTo>
                  <a:lnTo>
                    <a:pt x="3" y="2"/>
                  </a:lnTo>
                </a:path>
              </a:pathLst>
            </a:custGeom>
            <a:solidFill>
              <a:srgbClr val="003600"/>
            </a:solidFill>
            <a:ln w="9525" cap="rnd">
              <a:noFill/>
              <a:round/>
              <a:headEnd type="none" w="sm" len="sm"/>
              <a:tailEnd type="none" w="sm" len="sm"/>
            </a:ln>
          </p:spPr>
          <p:txBody>
            <a:bodyPr/>
            <a:lstStyle/>
            <a:p>
              <a:endParaRPr lang="en-US"/>
            </a:p>
          </p:txBody>
        </p:sp>
        <p:sp>
          <p:nvSpPr>
            <p:cNvPr id="436249" name="Freeform 7"/>
            <p:cNvSpPr>
              <a:spLocks/>
            </p:cNvSpPr>
            <p:nvPr/>
          </p:nvSpPr>
          <p:spPr bwMode="auto">
            <a:xfrm>
              <a:off x="2818" y="2136"/>
              <a:ext cx="1976" cy="319"/>
            </a:xfrm>
            <a:custGeom>
              <a:avLst/>
              <a:gdLst>
                <a:gd name="T0" fmla="*/ 28 w 1976"/>
                <a:gd name="T1" fmla="*/ 84 h 319"/>
                <a:gd name="T2" fmla="*/ 60 w 1976"/>
                <a:gd name="T3" fmla="*/ 82 h 319"/>
                <a:gd name="T4" fmla="*/ 55 w 1976"/>
                <a:gd name="T5" fmla="*/ 10 h 319"/>
                <a:gd name="T6" fmla="*/ 90 w 1976"/>
                <a:gd name="T7" fmla="*/ 2 h 319"/>
                <a:gd name="T8" fmla="*/ 105 w 1976"/>
                <a:gd name="T9" fmla="*/ 59 h 319"/>
                <a:gd name="T10" fmla="*/ 159 w 1976"/>
                <a:gd name="T11" fmla="*/ 2 h 319"/>
                <a:gd name="T12" fmla="*/ 189 w 1976"/>
                <a:gd name="T13" fmla="*/ 117 h 319"/>
                <a:gd name="T14" fmla="*/ 201 w 1976"/>
                <a:gd name="T15" fmla="*/ 10 h 319"/>
                <a:gd name="T16" fmla="*/ 256 w 1976"/>
                <a:gd name="T17" fmla="*/ 51 h 319"/>
                <a:gd name="T18" fmla="*/ 274 w 1976"/>
                <a:gd name="T19" fmla="*/ 8 h 319"/>
                <a:gd name="T20" fmla="*/ 331 w 1976"/>
                <a:gd name="T21" fmla="*/ 101 h 319"/>
                <a:gd name="T22" fmla="*/ 361 w 1976"/>
                <a:gd name="T23" fmla="*/ 21 h 319"/>
                <a:gd name="T24" fmla="*/ 406 w 1976"/>
                <a:gd name="T25" fmla="*/ 43 h 319"/>
                <a:gd name="T26" fmla="*/ 432 w 1976"/>
                <a:gd name="T27" fmla="*/ 29 h 319"/>
                <a:gd name="T28" fmla="*/ 463 w 1976"/>
                <a:gd name="T29" fmla="*/ 84 h 319"/>
                <a:gd name="T30" fmla="*/ 501 w 1976"/>
                <a:gd name="T31" fmla="*/ 56 h 319"/>
                <a:gd name="T32" fmla="*/ 540 w 1976"/>
                <a:gd name="T33" fmla="*/ 35 h 319"/>
                <a:gd name="T34" fmla="*/ 562 w 1976"/>
                <a:gd name="T35" fmla="*/ 59 h 319"/>
                <a:gd name="T36" fmla="*/ 571 w 1976"/>
                <a:gd name="T37" fmla="*/ 29 h 319"/>
                <a:gd name="T38" fmla="*/ 607 w 1976"/>
                <a:gd name="T39" fmla="*/ 59 h 319"/>
                <a:gd name="T40" fmla="*/ 643 w 1976"/>
                <a:gd name="T41" fmla="*/ 82 h 319"/>
                <a:gd name="T42" fmla="*/ 684 w 1976"/>
                <a:gd name="T43" fmla="*/ 26 h 319"/>
                <a:gd name="T44" fmla="*/ 705 w 1976"/>
                <a:gd name="T45" fmla="*/ 51 h 319"/>
                <a:gd name="T46" fmla="*/ 721 w 1976"/>
                <a:gd name="T47" fmla="*/ 10 h 319"/>
                <a:gd name="T48" fmla="*/ 757 w 1976"/>
                <a:gd name="T49" fmla="*/ 48 h 319"/>
                <a:gd name="T50" fmla="*/ 793 w 1976"/>
                <a:gd name="T51" fmla="*/ 92 h 319"/>
                <a:gd name="T52" fmla="*/ 834 w 1976"/>
                <a:gd name="T53" fmla="*/ 21 h 319"/>
                <a:gd name="T54" fmla="*/ 852 w 1976"/>
                <a:gd name="T55" fmla="*/ 43 h 319"/>
                <a:gd name="T56" fmla="*/ 897 w 1976"/>
                <a:gd name="T57" fmla="*/ 37 h 319"/>
                <a:gd name="T58" fmla="*/ 928 w 1976"/>
                <a:gd name="T59" fmla="*/ 95 h 319"/>
                <a:gd name="T60" fmla="*/ 952 w 1976"/>
                <a:gd name="T61" fmla="*/ 10 h 319"/>
                <a:gd name="T62" fmla="*/ 972 w 1976"/>
                <a:gd name="T63" fmla="*/ 51 h 319"/>
                <a:gd name="T64" fmla="*/ 993 w 1976"/>
                <a:gd name="T65" fmla="*/ 51 h 319"/>
                <a:gd name="T66" fmla="*/ 1042 w 1976"/>
                <a:gd name="T67" fmla="*/ 43 h 319"/>
                <a:gd name="T68" fmla="*/ 1071 w 1976"/>
                <a:gd name="T69" fmla="*/ 90 h 319"/>
                <a:gd name="T70" fmla="*/ 1117 w 1976"/>
                <a:gd name="T71" fmla="*/ 29 h 319"/>
                <a:gd name="T72" fmla="*/ 1137 w 1976"/>
                <a:gd name="T73" fmla="*/ 43 h 319"/>
                <a:gd name="T74" fmla="*/ 1176 w 1976"/>
                <a:gd name="T75" fmla="*/ 32 h 319"/>
                <a:gd name="T76" fmla="*/ 1207 w 1976"/>
                <a:gd name="T77" fmla="*/ 103 h 319"/>
                <a:gd name="T78" fmla="*/ 1222 w 1976"/>
                <a:gd name="T79" fmla="*/ 8 h 319"/>
                <a:gd name="T80" fmla="*/ 1257 w 1976"/>
                <a:gd name="T81" fmla="*/ 32 h 319"/>
                <a:gd name="T82" fmla="*/ 1306 w 1976"/>
                <a:gd name="T83" fmla="*/ 32 h 319"/>
                <a:gd name="T84" fmla="*/ 1339 w 1976"/>
                <a:gd name="T85" fmla="*/ 109 h 319"/>
                <a:gd name="T86" fmla="*/ 1375 w 1976"/>
                <a:gd name="T87" fmla="*/ 21 h 319"/>
                <a:gd name="T88" fmla="*/ 1390 w 1976"/>
                <a:gd name="T89" fmla="*/ 56 h 319"/>
                <a:gd name="T90" fmla="*/ 1431 w 1976"/>
                <a:gd name="T91" fmla="*/ 21 h 319"/>
                <a:gd name="T92" fmla="*/ 1461 w 1976"/>
                <a:gd name="T93" fmla="*/ 106 h 319"/>
                <a:gd name="T94" fmla="*/ 1506 w 1976"/>
                <a:gd name="T95" fmla="*/ 10 h 319"/>
                <a:gd name="T96" fmla="*/ 1515 w 1976"/>
                <a:gd name="T97" fmla="*/ 59 h 319"/>
                <a:gd name="T98" fmla="*/ 1535 w 1976"/>
                <a:gd name="T99" fmla="*/ 10 h 319"/>
                <a:gd name="T100" fmla="*/ 1585 w 1976"/>
                <a:gd name="T101" fmla="*/ 125 h 319"/>
                <a:gd name="T102" fmla="*/ 1633 w 1976"/>
                <a:gd name="T103" fmla="*/ 10 h 319"/>
                <a:gd name="T104" fmla="*/ 1662 w 1976"/>
                <a:gd name="T105" fmla="*/ 59 h 319"/>
                <a:gd name="T106" fmla="*/ 1707 w 1976"/>
                <a:gd name="T107" fmla="*/ 21 h 319"/>
                <a:gd name="T108" fmla="*/ 1719 w 1976"/>
                <a:gd name="T109" fmla="*/ 125 h 319"/>
                <a:gd name="T110" fmla="*/ 1744 w 1976"/>
                <a:gd name="T111" fmla="*/ 21 h 319"/>
                <a:gd name="T112" fmla="*/ 1816 w 1976"/>
                <a:gd name="T113" fmla="*/ 21 h 319"/>
                <a:gd name="T114" fmla="*/ 1861 w 1976"/>
                <a:gd name="T115" fmla="*/ 119 h 319"/>
                <a:gd name="T116" fmla="*/ 1888 w 1976"/>
                <a:gd name="T117" fmla="*/ 35 h 319"/>
                <a:gd name="T118" fmla="*/ 1936 w 1976"/>
                <a:gd name="T119" fmla="*/ 61 h 319"/>
                <a:gd name="T120" fmla="*/ 1951 w 1976"/>
                <a:gd name="T121" fmla="*/ 32 h 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76"/>
                <a:gd name="T184" fmla="*/ 0 h 319"/>
                <a:gd name="T185" fmla="*/ 1976 w 1976"/>
                <a:gd name="T186" fmla="*/ 319 h 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76" h="319">
                  <a:moveTo>
                    <a:pt x="27" y="2"/>
                  </a:moveTo>
                  <a:lnTo>
                    <a:pt x="27" y="10"/>
                  </a:lnTo>
                  <a:lnTo>
                    <a:pt x="27" y="21"/>
                  </a:lnTo>
                  <a:lnTo>
                    <a:pt x="27" y="32"/>
                  </a:lnTo>
                  <a:lnTo>
                    <a:pt x="27" y="40"/>
                  </a:lnTo>
                  <a:lnTo>
                    <a:pt x="27" y="48"/>
                  </a:lnTo>
                  <a:lnTo>
                    <a:pt x="27" y="59"/>
                  </a:lnTo>
                  <a:lnTo>
                    <a:pt x="27" y="68"/>
                  </a:lnTo>
                  <a:lnTo>
                    <a:pt x="28" y="76"/>
                  </a:lnTo>
                  <a:lnTo>
                    <a:pt x="28" y="84"/>
                  </a:lnTo>
                  <a:lnTo>
                    <a:pt x="30" y="95"/>
                  </a:lnTo>
                  <a:lnTo>
                    <a:pt x="36" y="95"/>
                  </a:lnTo>
                  <a:lnTo>
                    <a:pt x="39" y="95"/>
                  </a:lnTo>
                  <a:lnTo>
                    <a:pt x="45" y="95"/>
                  </a:lnTo>
                  <a:lnTo>
                    <a:pt x="49" y="95"/>
                  </a:lnTo>
                  <a:lnTo>
                    <a:pt x="51" y="92"/>
                  </a:lnTo>
                  <a:lnTo>
                    <a:pt x="54" y="90"/>
                  </a:lnTo>
                  <a:lnTo>
                    <a:pt x="55" y="87"/>
                  </a:lnTo>
                  <a:lnTo>
                    <a:pt x="58" y="84"/>
                  </a:lnTo>
                  <a:lnTo>
                    <a:pt x="60" y="82"/>
                  </a:lnTo>
                  <a:lnTo>
                    <a:pt x="58" y="74"/>
                  </a:lnTo>
                  <a:lnTo>
                    <a:pt x="58" y="68"/>
                  </a:lnTo>
                  <a:lnTo>
                    <a:pt x="55" y="61"/>
                  </a:lnTo>
                  <a:lnTo>
                    <a:pt x="55" y="53"/>
                  </a:lnTo>
                  <a:lnTo>
                    <a:pt x="55" y="45"/>
                  </a:lnTo>
                  <a:lnTo>
                    <a:pt x="55" y="40"/>
                  </a:lnTo>
                  <a:lnTo>
                    <a:pt x="55" y="32"/>
                  </a:lnTo>
                  <a:lnTo>
                    <a:pt x="55" y="24"/>
                  </a:lnTo>
                  <a:lnTo>
                    <a:pt x="55" y="18"/>
                  </a:lnTo>
                  <a:lnTo>
                    <a:pt x="55" y="10"/>
                  </a:lnTo>
                  <a:lnTo>
                    <a:pt x="60" y="8"/>
                  </a:lnTo>
                  <a:lnTo>
                    <a:pt x="63" y="5"/>
                  </a:lnTo>
                  <a:lnTo>
                    <a:pt x="64" y="2"/>
                  </a:lnTo>
                  <a:lnTo>
                    <a:pt x="69" y="2"/>
                  </a:lnTo>
                  <a:lnTo>
                    <a:pt x="72" y="2"/>
                  </a:lnTo>
                  <a:lnTo>
                    <a:pt x="76" y="2"/>
                  </a:lnTo>
                  <a:lnTo>
                    <a:pt x="81" y="2"/>
                  </a:lnTo>
                  <a:lnTo>
                    <a:pt x="82" y="2"/>
                  </a:lnTo>
                  <a:lnTo>
                    <a:pt x="87" y="2"/>
                  </a:lnTo>
                  <a:lnTo>
                    <a:pt x="90" y="2"/>
                  </a:lnTo>
                  <a:lnTo>
                    <a:pt x="91" y="8"/>
                  </a:lnTo>
                  <a:lnTo>
                    <a:pt x="94" y="13"/>
                  </a:lnTo>
                  <a:lnTo>
                    <a:pt x="96" y="21"/>
                  </a:lnTo>
                  <a:lnTo>
                    <a:pt x="96" y="26"/>
                  </a:lnTo>
                  <a:lnTo>
                    <a:pt x="96" y="32"/>
                  </a:lnTo>
                  <a:lnTo>
                    <a:pt x="96" y="40"/>
                  </a:lnTo>
                  <a:lnTo>
                    <a:pt x="96" y="45"/>
                  </a:lnTo>
                  <a:lnTo>
                    <a:pt x="99" y="51"/>
                  </a:lnTo>
                  <a:lnTo>
                    <a:pt x="100" y="53"/>
                  </a:lnTo>
                  <a:lnTo>
                    <a:pt x="105" y="59"/>
                  </a:lnTo>
                  <a:lnTo>
                    <a:pt x="112" y="51"/>
                  </a:lnTo>
                  <a:lnTo>
                    <a:pt x="114" y="45"/>
                  </a:lnTo>
                  <a:lnTo>
                    <a:pt x="118" y="35"/>
                  </a:lnTo>
                  <a:lnTo>
                    <a:pt x="121" y="26"/>
                  </a:lnTo>
                  <a:lnTo>
                    <a:pt x="123" y="18"/>
                  </a:lnTo>
                  <a:lnTo>
                    <a:pt x="126" y="10"/>
                  </a:lnTo>
                  <a:lnTo>
                    <a:pt x="132" y="2"/>
                  </a:lnTo>
                  <a:lnTo>
                    <a:pt x="139" y="0"/>
                  </a:lnTo>
                  <a:lnTo>
                    <a:pt x="148" y="0"/>
                  </a:lnTo>
                  <a:lnTo>
                    <a:pt x="159" y="2"/>
                  </a:lnTo>
                  <a:lnTo>
                    <a:pt x="171" y="117"/>
                  </a:lnTo>
                  <a:lnTo>
                    <a:pt x="175" y="114"/>
                  </a:lnTo>
                  <a:lnTo>
                    <a:pt x="175" y="117"/>
                  </a:lnTo>
                  <a:lnTo>
                    <a:pt x="178" y="117"/>
                  </a:lnTo>
                  <a:lnTo>
                    <a:pt x="180" y="119"/>
                  </a:lnTo>
                  <a:lnTo>
                    <a:pt x="183" y="119"/>
                  </a:lnTo>
                  <a:lnTo>
                    <a:pt x="184" y="122"/>
                  </a:lnTo>
                  <a:lnTo>
                    <a:pt x="184" y="119"/>
                  </a:lnTo>
                  <a:lnTo>
                    <a:pt x="187" y="117"/>
                  </a:lnTo>
                  <a:lnTo>
                    <a:pt x="189" y="117"/>
                  </a:lnTo>
                  <a:lnTo>
                    <a:pt x="193" y="106"/>
                  </a:lnTo>
                  <a:lnTo>
                    <a:pt x="198" y="98"/>
                  </a:lnTo>
                  <a:lnTo>
                    <a:pt x="202" y="87"/>
                  </a:lnTo>
                  <a:lnTo>
                    <a:pt x="202" y="76"/>
                  </a:lnTo>
                  <a:lnTo>
                    <a:pt x="202" y="66"/>
                  </a:lnTo>
                  <a:lnTo>
                    <a:pt x="202" y="53"/>
                  </a:lnTo>
                  <a:lnTo>
                    <a:pt x="201" y="43"/>
                  </a:lnTo>
                  <a:lnTo>
                    <a:pt x="201" y="32"/>
                  </a:lnTo>
                  <a:lnTo>
                    <a:pt x="201" y="21"/>
                  </a:lnTo>
                  <a:lnTo>
                    <a:pt x="201" y="10"/>
                  </a:lnTo>
                  <a:lnTo>
                    <a:pt x="250" y="10"/>
                  </a:lnTo>
                  <a:lnTo>
                    <a:pt x="250" y="16"/>
                  </a:lnTo>
                  <a:lnTo>
                    <a:pt x="250" y="21"/>
                  </a:lnTo>
                  <a:lnTo>
                    <a:pt x="250" y="26"/>
                  </a:lnTo>
                  <a:lnTo>
                    <a:pt x="250" y="32"/>
                  </a:lnTo>
                  <a:lnTo>
                    <a:pt x="250" y="35"/>
                  </a:lnTo>
                  <a:lnTo>
                    <a:pt x="252" y="40"/>
                  </a:lnTo>
                  <a:lnTo>
                    <a:pt x="255" y="43"/>
                  </a:lnTo>
                  <a:lnTo>
                    <a:pt x="255" y="48"/>
                  </a:lnTo>
                  <a:lnTo>
                    <a:pt x="256" y="51"/>
                  </a:lnTo>
                  <a:lnTo>
                    <a:pt x="261" y="53"/>
                  </a:lnTo>
                  <a:lnTo>
                    <a:pt x="265" y="51"/>
                  </a:lnTo>
                  <a:lnTo>
                    <a:pt x="270" y="48"/>
                  </a:lnTo>
                  <a:lnTo>
                    <a:pt x="273" y="43"/>
                  </a:lnTo>
                  <a:lnTo>
                    <a:pt x="273" y="40"/>
                  </a:lnTo>
                  <a:lnTo>
                    <a:pt x="273" y="32"/>
                  </a:lnTo>
                  <a:lnTo>
                    <a:pt x="273" y="26"/>
                  </a:lnTo>
                  <a:lnTo>
                    <a:pt x="273" y="21"/>
                  </a:lnTo>
                  <a:lnTo>
                    <a:pt x="273" y="13"/>
                  </a:lnTo>
                  <a:lnTo>
                    <a:pt x="274" y="8"/>
                  </a:lnTo>
                  <a:lnTo>
                    <a:pt x="274" y="2"/>
                  </a:lnTo>
                  <a:lnTo>
                    <a:pt x="297" y="0"/>
                  </a:lnTo>
                  <a:lnTo>
                    <a:pt x="309" y="0"/>
                  </a:lnTo>
                  <a:lnTo>
                    <a:pt x="318" y="8"/>
                  </a:lnTo>
                  <a:lnTo>
                    <a:pt x="325" y="21"/>
                  </a:lnTo>
                  <a:lnTo>
                    <a:pt x="327" y="32"/>
                  </a:lnTo>
                  <a:lnTo>
                    <a:pt x="327" y="51"/>
                  </a:lnTo>
                  <a:lnTo>
                    <a:pt x="327" y="68"/>
                  </a:lnTo>
                  <a:lnTo>
                    <a:pt x="327" y="84"/>
                  </a:lnTo>
                  <a:lnTo>
                    <a:pt x="331" y="101"/>
                  </a:lnTo>
                  <a:lnTo>
                    <a:pt x="336" y="117"/>
                  </a:lnTo>
                  <a:lnTo>
                    <a:pt x="348" y="109"/>
                  </a:lnTo>
                  <a:lnTo>
                    <a:pt x="352" y="103"/>
                  </a:lnTo>
                  <a:lnTo>
                    <a:pt x="357" y="95"/>
                  </a:lnTo>
                  <a:lnTo>
                    <a:pt x="361" y="84"/>
                  </a:lnTo>
                  <a:lnTo>
                    <a:pt x="361" y="71"/>
                  </a:lnTo>
                  <a:lnTo>
                    <a:pt x="361" y="59"/>
                  </a:lnTo>
                  <a:lnTo>
                    <a:pt x="361" y="45"/>
                  </a:lnTo>
                  <a:lnTo>
                    <a:pt x="361" y="32"/>
                  </a:lnTo>
                  <a:lnTo>
                    <a:pt x="361" y="21"/>
                  </a:lnTo>
                  <a:lnTo>
                    <a:pt x="361" y="10"/>
                  </a:lnTo>
                  <a:lnTo>
                    <a:pt x="370" y="10"/>
                  </a:lnTo>
                  <a:lnTo>
                    <a:pt x="379" y="10"/>
                  </a:lnTo>
                  <a:lnTo>
                    <a:pt x="385" y="10"/>
                  </a:lnTo>
                  <a:lnTo>
                    <a:pt x="390" y="10"/>
                  </a:lnTo>
                  <a:lnTo>
                    <a:pt x="394" y="16"/>
                  </a:lnTo>
                  <a:lnTo>
                    <a:pt x="399" y="21"/>
                  </a:lnTo>
                  <a:lnTo>
                    <a:pt x="402" y="26"/>
                  </a:lnTo>
                  <a:lnTo>
                    <a:pt x="403" y="35"/>
                  </a:lnTo>
                  <a:lnTo>
                    <a:pt x="406" y="43"/>
                  </a:lnTo>
                  <a:lnTo>
                    <a:pt x="406" y="53"/>
                  </a:lnTo>
                  <a:lnTo>
                    <a:pt x="412" y="59"/>
                  </a:lnTo>
                  <a:lnTo>
                    <a:pt x="417" y="56"/>
                  </a:lnTo>
                  <a:lnTo>
                    <a:pt x="421" y="53"/>
                  </a:lnTo>
                  <a:lnTo>
                    <a:pt x="424" y="51"/>
                  </a:lnTo>
                  <a:lnTo>
                    <a:pt x="426" y="45"/>
                  </a:lnTo>
                  <a:lnTo>
                    <a:pt x="429" y="43"/>
                  </a:lnTo>
                  <a:lnTo>
                    <a:pt x="432" y="37"/>
                  </a:lnTo>
                  <a:lnTo>
                    <a:pt x="432" y="32"/>
                  </a:lnTo>
                  <a:lnTo>
                    <a:pt x="432" y="29"/>
                  </a:lnTo>
                  <a:lnTo>
                    <a:pt x="426" y="24"/>
                  </a:lnTo>
                  <a:lnTo>
                    <a:pt x="421" y="21"/>
                  </a:lnTo>
                  <a:lnTo>
                    <a:pt x="421" y="10"/>
                  </a:lnTo>
                  <a:lnTo>
                    <a:pt x="463" y="10"/>
                  </a:lnTo>
                  <a:lnTo>
                    <a:pt x="465" y="21"/>
                  </a:lnTo>
                  <a:lnTo>
                    <a:pt x="465" y="32"/>
                  </a:lnTo>
                  <a:lnTo>
                    <a:pt x="465" y="45"/>
                  </a:lnTo>
                  <a:lnTo>
                    <a:pt x="463" y="61"/>
                  </a:lnTo>
                  <a:lnTo>
                    <a:pt x="463" y="74"/>
                  </a:lnTo>
                  <a:lnTo>
                    <a:pt x="463" y="84"/>
                  </a:lnTo>
                  <a:lnTo>
                    <a:pt x="468" y="98"/>
                  </a:lnTo>
                  <a:lnTo>
                    <a:pt x="469" y="109"/>
                  </a:lnTo>
                  <a:lnTo>
                    <a:pt x="477" y="117"/>
                  </a:lnTo>
                  <a:lnTo>
                    <a:pt x="487" y="125"/>
                  </a:lnTo>
                  <a:lnTo>
                    <a:pt x="492" y="114"/>
                  </a:lnTo>
                  <a:lnTo>
                    <a:pt x="496" y="103"/>
                  </a:lnTo>
                  <a:lnTo>
                    <a:pt x="501" y="92"/>
                  </a:lnTo>
                  <a:lnTo>
                    <a:pt x="501" y="82"/>
                  </a:lnTo>
                  <a:lnTo>
                    <a:pt x="501" y="68"/>
                  </a:lnTo>
                  <a:lnTo>
                    <a:pt x="501" y="56"/>
                  </a:lnTo>
                  <a:lnTo>
                    <a:pt x="499" y="43"/>
                  </a:lnTo>
                  <a:lnTo>
                    <a:pt x="499" y="32"/>
                  </a:lnTo>
                  <a:lnTo>
                    <a:pt x="499" y="21"/>
                  </a:lnTo>
                  <a:lnTo>
                    <a:pt x="499" y="10"/>
                  </a:lnTo>
                  <a:lnTo>
                    <a:pt x="537" y="10"/>
                  </a:lnTo>
                  <a:lnTo>
                    <a:pt x="540" y="16"/>
                  </a:lnTo>
                  <a:lnTo>
                    <a:pt x="540" y="21"/>
                  </a:lnTo>
                  <a:lnTo>
                    <a:pt x="540" y="26"/>
                  </a:lnTo>
                  <a:lnTo>
                    <a:pt x="540" y="32"/>
                  </a:lnTo>
                  <a:lnTo>
                    <a:pt x="540" y="35"/>
                  </a:lnTo>
                  <a:lnTo>
                    <a:pt x="540" y="43"/>
                  </a:lnTo>
                  <a:lnTo>
                    <a:pt x="540" y="45"/>
                  </a:lnTo>
                  <a:lnTo>
                    <a:pt x="541" y="51"/>
                  </a:lnTo>
                  <a:lnTo>
                    <a:pt x="544" y="53"/>
                  </a:lnTo>
                  <a:lnTo>
                    <a:pt x="546" y="59"/>
                  </a:lnTo>
                  <a:lnTo>
                    <a:pt x="549" y="59"/>
                  </a:lnTo>
                  <a:lnTo>
                    <a:pt x="553" y="59"/>
                  </a:lnTo>
                  <a:lnTo>
                    <a:pt x="555" y="59"/>
                  </a:lnTo>
                  <a:lnTo>
                    <a:pt x="558" y="59"/>
                  </a:lnTo>
                  <a:lnTo>
                    <a:pt x="562" y="59"/>
                  </a:lnTo>
                  <a:lnTo>
                    <a:pt x="565" y="56"/>
                  </a:lnTo>
                  <a:lnTo>
                    <a:pt x="567" y="53"/>
                  </a:lnTo>
                  <a:lnTo>
                    <a:pt x="571" y="51"/>
                  </a:lnTo>
                  <a:lnTo>
                    <a:pt x="571" y="48"/>
                  </a:lnTo>
                  <a:lnTo>
                    <a:pt x="574" y="45"/>
                  </a:lnTo>
                  <a:lnTo>
                    <a:pt x="574" y="43"/>
                  </a:lnTo>
                  <a:lnTo>
                    <a:pt x="571" y="40"/>
                  </a:lnTo>
                  <a:lnTo>
                    <a:pt x="571" y="37"/>
                  </a:lnTo>
                  <a:lnTo>
                    <a:pt x="571" y="32"/>
                  </a:lnTo>
                  <a:lnTo>
                    <a:pt x="571" y="29"/>
                  </a:lnTo>
                  <a:lnTo>
                    <a:pt x="570" y="26"/>
                  </a:lnTo>
                  <a:lnTo>
                    <a:pt x="570" y="21"/>
                  </a:lnTo>
                  <a:lnTo>
                    <a:pt x="570" y="18"/>
                  </a:lnTo>
                  <a:lnTo>
                    <a:pt x="567" y="13"/>
                  </a:lnTo>
                  <a:lnTo>
                    <a:pt x="567" y="10"/>
                  </a:lnTo>
                  <a:lnTo>
                    <a:pt x="607" y="10"/>
                  </a:lnTo>
                  <a:lnTo>
                    <a:pt x="607" y="21"/>
                  </a:lnTo>
                  <a:lnTo>
                    <a:pt x="607" y="32"/>
                  </a:lnTo>
                  <a:lnTo>
                    <a:pt x="607" y="43"/>
                  </a:lnTo>
                  <a:lnTo>
                    <a:pt x="607" y="59"/>
                  </a:lnTo>
                  <a:lnTo>
                    <a:pt x="607" y="74"/>
                  </a:lnTo>
                  <a:lnTo>
                    <a:pt x="607" y="87"/>
                  </a:lnTo>
                  <a:lnTo>
                    <a:pt x="610" y="101"/>
                  </a:lnTo>
                  <a:lnTo>
                    <a:pt x="615" y="111"/>
                  </a:lnTo>
                  <a:lnTo>
                    <a:pt x="621" y="117"/>
                  </a:lnTo>
                  <a:lnTo>
                    <a:pt x="633" y="125"/>
                  </a:lnTo>
                  <a:lnTo>
                    <a:pt x="637" y="114"/>
                  </a:lnTo>
                  <a:lnTo>
                    <a:pt x="642" y="103"/>
                  </a:lnTo>
                  <a:lnTo>
                    <a:pt x="643" y="92"/>
                  </a:lnTo>
                  <a:lnTo>
                    <a:pt x="643" y="82"/>
                  </a:lnTo>
                  <a:lnTo>
                    <a:pt x="643" y="68"/>
                  </a:lnTo>
                  <a:lnTo>
                    <a:pt x="643" y="56"/>
                  </a:lnTo>
                  <a:lnTo>
                    <a:pt x="643" y="43"/>
                  </a:lnTo>
                  <a:lnTo>
                    <a:pt x="643" y="32"/>
                  </a:lnTo>
                  <a:lnTo>
                    <a:pt x="648" y="21"/>
                  </a:lnTo>
                  <a:lnTo>
                    <a:pt x="651" y="10"/>
                  </a:lnTo>
                  <a:lnTo>
                    <a:pt x="682" y="10"/>
                  </a:lnTo>
                  <a:lnTo>
                    <a:pt x="684" y="16"/>
                  </a:lnTo>
                  <a:lnTo>
                    <a:pt x="684" y="21"/>
                  </a:lnTo>
                  <a:lnTo>
                    <a:pt x="684" y="26"/>
                  </a:lnTo>
                  <a:lnTo>
                    <a:pt x="682" y="32"/>
                  </a:lnTo>
                  <a:lnTo>
                    <a:pt x="682" y="37"/>
                  </a:lnTo>
                  <a:lnTo>
                    <a:pt x="684" y="43"/>
                  </a:lnTo>
                  <a:lnTo>
                    <a:pt x="684" y="48"/>
                  </a:lnTo>
                  <a:lnTo>
                    <a:pt x="687" y="51"/>
                  </a:lnTo>
                  <a:lnTo>
                    <a:pt x="688" y="53"/>
                  </a:lnTo>
                  <a:lnTo>
                    <a:pt x="694" y="59"/>
                  </a:lnTo>
                  <a:lnTo>
                    <a:pt x="697" y="56"/>
                  </a:lnTo>
                  <a:lnTo>
                    <a:pt x="703" y="53"/>
                  </a:lnTo>
                  <a:lnTo>
                    <a:pt x="705" y="51"/>
                  </a:lnTo>
                  <a:lnTo>
                    <a:pt x="708" y="45"/>
                  </a:lnTo>
                  <a:lnTo>
                    <a:pt x="712" y="43"/>
                  </a:lnTo>
                  <a:lnTo>
                    <a:pt x="712" y="37"/>
                  </a:lnTo>
                  <a:lnTo>
                    <a:pt x="714" y="32"/>
                  </a:lnTo>
                  <a:lnTo>
                    <a:pt x="714" y="29"/>
                  </a:lnTo>
                  <a:lnTo>
                    <a:pt x="712" y="24"/>
                  </a:lnTo>
                  <a:lnTo>
                    <a:pt x="708" y="21"/>
                  </a:lnTo>
                  <a:lnTo>
                    <a:pt x="712" y="16"/>
                  </a:lnTo>
                  <a:lnTo>
                    <a:pt x="714" y="13"/>
                  </a:lnTo>
                  <a:lnTo>
                    <a:pt x="721" y="10"/>
                  </a:lnTo>
                  <a:lnTo>
                    <a:pt x="723" y="10"/>
                  </a:lnTo>
                  <a:lnTo>
                    <a:pt x="730" y="10"/>
                  </a:lnTo>
                  <a:lnTo>
                    <a:pt x="732" y="10"/>
                  </a:lnTo>
                  <a:lnTo>
                    <a:pt x="739" y="10"/>
                  </a:lnTo>
                  <a:lnTo>
                    <a:pt x="741" y="10"/>
                  </a:lnTo>
                  <a:lnTo>
                    <a:pt x="748" y="10"/>
                  </a:lnTo>
                  <a:lnTo>
                    <a:pt x="750" y="10"/>
                  </a:lnTo>
                  <a:lnTo>
                    <a:pt x="757" y="21"/>
                  </a:lnTo>
                  <a:lnTo>
                    <a:pt x="757" y="35"/>
                  </a:lnTo>
                  <a:lnTo>
                    <a:pt x="757" y="48"/>
                  </a:lnTo>
                  <a:lnTo>
                    <a:pt x="757" y="61"/>
                  </a:lnTo>
                  <a:lnTo>
                    <a:pt x="754" y="76"/>
                  </a:lnTo>
                  <a:lnTo>
                    <a:pt x="753" y="90"/>
                  </a:lnTo>
                  <a:lnTo>
                    <a:pt x="753" y="103"/>
                  </a:lnTo>
                  <a:lnTo>
                    <a:pt x="757" y="111"/>
                  </a:lnTo>
                  <a:lnTo>
                    <a:pt x="766" y="119"/>
                  </a:lnTo>
                  <a:lnTo>
                    <a:pt x="780" y="125"/>
                  </a:lnTo>
                  <a:lnTo>
                    <a:pt x="784" y="114"/>
                  </a:lnTo>
                  <a:lnTo>
                    <a:pt x="789" y="103"/>
                  </a:lnTo>
                  <a:lnTo>
                    <a:pt x="793" y="92"/>
                  </a:lnTo>
                  <a:lnTo>
                    <a:pt x="793" y="82"/>
                  </a:lnTo>
                  <a:lnTo>
                    <a:pt x="793" y="68"/>
                  </a:lnTo>
                  <a:lnTo>
                    <a:pt x="793" y="56"/>
                  </a:lnTo>
                  <a:lnTo>
                    <a:pt x="793" y="43"/>
                  </a:lnTo>
                  <a:lnTo>
                    <a:pt x="793" y="32"/>
                  </a:lnTo>
                  <a:lnTo>
                    <a:pt x="793" y="21"/>
                  </a:lnTo>
                  <a:lnTo>
                    <a:pt x="793" y="10"/>
                  </a:lnTo>
                  <a:lnTo>
                    <a:pt x="834" y="10"/>
                  </a:lnTo>
                  <a:lnTo>
                    <a:pt x="834" y="16"/>
                  </a:lnTo>
                  <a:lnTo>
                    <a:pt x="834" y="21"/>
                  </a:lnTo>
                  <a:lnTo>
                    <a:pt x="834" y="26"/>
                  </a:lnTo>
                  <a:lnTo>
                    <a:pt x="834" y="32"/>
                  </a:lnTo>
                  <a:lnTo>
                    <a:pt x="834" y="35"/>
                  </a:lnTo>
                  <a:lnTo>
                    <a:pt x="835" y="40"/>
                  </a:lnTo>
                  <a:lnTo>
                    <a:pt x="835" y="43"/>
                  </a:lnTo>
                  <a:lnTo>
                    <a:pt x="838" y="48"/>
                  </a:lnTo>
                  <a:lnTo>
                    <a:pt x="841" y="51"/>
                  </a:lnTo>
                  <a:lnTo>
                    <a:pt x="844" y="53"/>
                  </a:lnTo>
                  <a:lnTo>
                    <a:pt x="850" y="48"/>
                  </a:lnTo>
                  <a:lnTo>
                    <a:pt x="852" y="43"/>
                  </a:lnTo>
                  <a:lnTo>
                    <a:pt x="855" y="32"/>
                  </a:lnTo>
                  <a:lnTo>
                    <a:pt x="859" y="26"/>
                  </a:lnTo>
                  <a:lnTo>
                    <a:pt x="864" y="21"/>
                  </a:lnTo>
                  <a:lnTo>
                    <a:pt x="865" y="13"/>
                  </a:lnTo>
                  <a:lnTo>
                    <a:pt x="873" y="10"/>
                  </a:lnTo>
                  <a:lnTo>
                    <a:pt x="879" y="8"/>
                  </a:lnTo>
                  <a:lnTo>
                    <a:pt x="886" y="8"/>
                  </a:lnTo>
                  <a:lnTo>
                    <a:pt x="895" y="10"/>
                  </a:lnTo>
                  <a:lnTo>
                    <a:pt x="897" y="24"/>
                  </a:lnTo>
                  <a:lnTo>
                    <a:pt x="897" y="37"/>
                  </a:lnTo>
                  <a:lnTo>
                    <a:pt x="897" y="51"/>
                  </a:lnTo>
                  <a:lnTo>
                    <a:pt x="895" y="61"/>
                  </a:lnTo>
                  <a:lnTo>
                    <a:pt x="895" y="74"/>
                  </a:lnTo>
                  <a:lnTo>
                    <a:pt x="895" y="84"/>
                  </a:lnTo>
                  <a:lnTo>
                    <a:pt x="897" y="95"/>
                  </a:lnTo>
                  <a:lnTo>
                    <a:pt x="901" y="103"/>
                  </a:lnTo>
                  <a:lnTo>
                    <a:pt x="909" y="109"/>
                  </a:lnTo>
                  <a:lnTo>
                    <a:pt x="919" y="117"/>
                  </a:lnTo>
                  <a:lnTo>
                    <a:pt x="924" y="106"/>
                  </a:lnTo>
                  <a:lnTo>
                    <a:pt x="928" y="95"/>
                  </a:lnTo>
                  <a:lnTo>
                    <a:pt x="931" y="87"/>
                  </a:lnTo>
                  <a:lnTo>
                    <a:pt x="933" y="76"/>
                  </a:lnTo>
                  <a:lnTo>
                    <a:pt x="933" y="61"/>
                  </a:lnTo>
                  <a:lnTo>
                    <a:pt x="933" y="51"/>
                  </a:lnTo>
                  <a:lnTo>
                    <a:pt x="933" y="43"/>
                  </a:lnTo>
                  <a:lnTo>
                    <a:pt x="933" y="32"/>
                  </a:lnTo>
                  <a:lnTo>
                    <a:pt x="936" y="21"/>
                  </a:lnTo>
                  <a:lnTo>
                    <a:pt x="937" y="10"/>
                  </a:lnTo>
                  <a:lnTo>
                    <a:pt x="945" y="10"/>
                  </a:lnTo>
                  <a:lnTo>
                    <a:pt x="952" y="10"/>
                  </a:lnTo>
                  <a:lnTo>
                    <a:pt x="954" y="10"/>
                  </a:lnTo>
                  <a:lnTo>
                    <a:pt x="958" y="13"/>
                  </a:lnTo>
                  <a:lnTo>
                    <a:pt x="961" y="18"/>
                  </a:lnTo>
                  <a:lnTo>
                    <a:pt x="964" y="21"/>
                  </a:lnTo>
                  <a:lnTo>
                    <a:pt x="967" y="29"/>
                  </a:lnTo>
                  <a:lnTo>
                    <a:pt x="967" y="32"/>
                  </a:lnTo>
                  <a:lnTo>
                    <a:pt x="970" y="40"/>
                  </a:lnTo>
                  <a:lnTo>
                    <a:pt x="970" y="45"/>
                  </a:lnTo>
                  <a:lnTo>
                    <a:pt x="970" y="48"/>
                  </a:lnTo>
                  <a:lnTo>
                    <a:pt x="972" y="51"/>
                  </a:lnTo>
                  <a:lnTo>
                    <a:pt x="973" y="51"/>
                  </a:lnTo>
                  <a:lnTo>
                    <a:pt x="973" y="53"/>
                  </a:lnTo>
                  <a:lnTo>
                    <a:pt x="976" y="53"/>
                  </a:lnTo>
                  <a:lnTo>
                    <a:pt x="976" y="56"/>
                  </a:lnTo>
                  <a:lnTo>
                    <a:pt x="976" y="59"/>
                  </a:lnTo>
                  <a:lnTo>
                    <a:pt x="982" y="59"/>
                  </a:lnTo>
                  <a:lnTo>
                    <a:pt x="985" y="59"/>
                  </a:lnTo>
                  <a:lnTo>
                    <a:pt x="988" y="59"/>
                  </a:lnTo>
                  <a:lnTo>
                    <a:pt x="990" y="56"/>
                  </a:lnTo>
                  <a:lnTo>
                    <a:pt x="993" y="51"/>
                  </a:lnTo>
                  <a:lnTo>
                    <a:pt x="994" y="51"/>
                  </a:lnTo>
                  <a:lnTo>
                    <a:pt x="994" y="45"/>
                  </a:lnTo>
                  <a:lnTo>
                    <a:pt x="994" y="43"/>
                  </a:lnTo>
                  <a:lnTo>
                    <a:pt x="994" y="37"/>
                  </a:lnTo>
                  <a:lnTo>
                    <a:pt x="994" y="32"/>
                  </a:lnTo>
                  <a:lnTo>
                    <a:pt x="994" y="10"/>
                  </a:lnTo>
                  <a:lnTo>
                    <a:pt x="1039" y="10"/>
                  </a:lnTo>
                  <a:lnTo>
                    <a:pt x="1039" y="21"/>
                  </a:lnTo>
                  <a:lnTo>
                    <a:pt x="1042" y="32"/>
                  </a:lnTo>
                  <a:lnTo>
                    <a:pt x="1042" y="43"/>
                  </a:lnTo>
                  <a:lnTo>
                    <a:pt x="1039" y="53"/>
                  </a:lnTo>
                  <a:lnTo>
                    <a:pt x="1039" y="66"/>
                  </a:lnTo>
                  <a:lnTo>
                    <a:pt x="1042" y="76"/>
                  </a:lnTo>
                  <a:lnTo>
                    <a:pt x="1042" y="87"/>
                  </a:lnTo>
                  <a:lnTo>
                    <a:pt x="1044" y="101"/>
                  </a:lnTo>
                  <a:lnTo>
                    <a:pt x="1047" y="111"/>
                  </a:lnTo>
                  <a:lnTo>
                    <a:pt x="1053" y="125"/>
                  </a:lnTo>
                  <a:lnTo>
                    <a:pt x="1065" y="117"/>
                  </a:lnTo>
                  <a:lnTo>
                    <a:pt x="1069" y="106"/>
                  </a:lnTo>
                  <a:lnTo>
                    <a:pt x="1071" y="90"/>
                  </a:lnTo>
                  <a:lnTo>
                    <a:pt x="1069" y="74"/>
                  </a:lnTo>
                  <a:lnTo>
                    <a:pt x="1069" y="53"/>
                  </a:lnTo>
                  <a:lnTo>
                    <a:pt x="1069" y="40"/>
                  </a:lnTo>
                  <a:lnTo>
                    <a:pt x="1074" y="24"/>
                  </a:lnTo>
                  <a:lnTo>
                    <a:pt x="1078" y="13"/>
                  </a:lnTo>
                  <a:lnTo>
                    <a:pt x="1092" y="10"/>
                  </a:lnTo>
                  <a:lnTo>
                    <a:pt x="1110" y="10"/>
                  </a:lnTo>
                  <a:lnTo>
                    <a:pt x="1114" y="16"/>
                  </a:lnTo>
                  <a:lnTo>
                    <a:pt x="1117" y="21"/>
                  </a:lnTo>
                  <a:lnTo>
                    <a:pt x="1117" y="29"/>
                  </a:lnTo>
                  <a:lnTo>
                    <a:pt x="1117" y="35"/>
                  </a:lnTo>
                  <a:lnTo>
                    <a:pt x="1117" y="43"/>
                  </a:lnTo>
                  <a:lnTo>
                    <a:pt x="1117" y="48"/>
                  </a:lnTo>
                  <a:lnTo>
                    <a:pt x="1117" y="53"/>
                  </a:lnTo>
                  <a:lnTo>
                    <a:pt x="1119" y="56"/>
                  </a:lnTo>
                  <a:lnTo>
                    <a:pt x="1126" y="59"/>
                  </a:lnTo>
                  <a:lnTo>
                    <a:pt x="1132" y="59"/>
                  </a:lnTo>
                  <a:lnTo>
                    <a:pt x="1135" y="53"/>
                  </a:lnTo>
                  <a:lnTo>
                    <a:pt x="1137" y="48"/>
                  </a:lnTo>
                  <a:lnTo>
                    <a:pt x="1137" y="43"/>
                  </a:lnTo>
                  <a:lnTo>
                    <a:pt x="1140" y="37"/>
                  </a:lnTo>
                  <a:lnTo>
                    <a:pt x="1140" y="32"/>
                  </a:lnTo>
                  <a:lnTo>
                    <a:pt x="1140" y="24"/>
                  </a:lnTo>
                  <a:lnTo>
                    <a:pt x="1141" y="21"/>
                  </a:lnTo>
                  <a:lnTo>
                    <a:pt x="1144" y="16"/>
                  </a:lnTo>
                  <a:lnTo>
                    <a:pt x="1146" y="13"/>
                  </a:lnTo>
                  <a:lnTo>
                    <a:pt x="1150" y="10"/>
                  </a:lnTo>
                  <a:lnTo>
                    <a:pt x="1168" y="10"/>
                  </a:lnTo>
                  <a:lnTo>
                    <a:pt x="1173" y="21"/>
                  </a:lnTo>
                  <a:lnTo>
                    <a:pt x="1176" y="32"/>
                  </a:lnTo>
                  <a:lnTo>
                    <a:pt x="1176" y="43"/>
                  </a:lnTo>
                  <a:lnTo>
                    <a:pt x="1173" y="59"/>
                  </a:lnTo>
                  <a:lnTo>
                    <a:pt x="1171" y="74"/>
                  </a:lnTo>
                  <a:lnTo>
                    <a:pt x="1171" y="87"/>
                  </a:lnTo>
                  <a:lnTo>
                    <a:pt x="1173" y="101"/>
                  </a:lnTo>
                  <a:lnTo>
                    <a:pt x="1177" y="111"/>
                  </a:lnTo>
                  <a:lnTo>
                    <a:pt x="1185" y="117"/>
                  </a:lnTo>
                  <a:lnTo>
                    <a:pt x="1198" y="125"/>
                  </a:lnTo>
                  <a:lnTo>
                    <a:pt x="1203" y="114"/>
                  </a:lnTo>
                  <a:lnTo>
                    <a:pt x="1207" y="103"/>
                  </a:lnTo>
                  <a:lnTo>
                    <a:pt x="1210" y="92"/>
                  </a:lnTo>
                  <a:lnTo>
                    <a:pt x="1210" y="82"/>
                  </a:lnTo>
                  <a:lnTo>
                    <a:pt x="1210" y="68"/>
                  </a:lnTo>
                  <a:lnTo>
                    <a:pt x="1210" y="56"/>
                  </a:lnTo>
                  <a:lnTo>
                    <a:pt x="1207" y="43"/>
                  </a:lnTo>
                  <a:lnTo>
                    <a:pt x="1207" y="32"/>
                  </a:lnTo>
                  <a:lnTo>
                    <a:pt x="1207" y="21"/>
                  </a:lnTo>
                  <a:lnTo>
                    <a:pt x="1207" y="10"/>
                  </a:lnTo>
                  <a:lnTo>
                    <a:pt x="1216" y="8"/>
                  </a:lnTo>
                  <a:lnTo>
                    <a:pt x="1222" y="8"/>
                  </a:lnTo>
                  <a:lnTo>
                    <a:pt x="1230" y="10"/>
                  </a:lnTo>
                  <a:lnTo>
                    <a:pt x="1234" y="13"/>
                  </a:lnTo>
                  <a:lnTo>
                    <a:pt x="1240" y="18"/>
                  </a:lnTo>
                  <a:lnTo>
                    <a:pt x="1243" y="24"/>
                  </a:lnTo>
                  <a:lnTo>
                    <a:pt x="1248" y="32"/>
                  </a:lnTo>
                  <a:lnTo>
                    <a:pt x="1250" y="37"/>
                  </a:lnTo>
                  <a:lnTo>
                    <a:pt x="1252" y="45"/>
                  </a:lnTo>
                  <a:lnTo>
                    <a:pt x="1255" y="53"/>
                  </a:lnTo>
                  <a:lnTo>
                    <a:pt x="1255" y="43"/>
                  </a:lnTo>
                  <a:lnTo>
                    <a:pt x="1257" y="32"/>
                  </a:lnTo>
                  <a:lnTo>
                    <a:pt x="1259" y="26"/>
                  </a:lnTo>
                  <a:lnTo>
                    <a:pt x="1264" y="21"/>
                  </a:lnTo>
                  <a:lnTo>
                    <a:pt x="1268" y="16"/>
                  </a:lnTo>
                  <a:lnTo>
                    <a:pt x="1275" y="13"/>
                  </a:lnTo>
                  <a:lnTo>
                    <a:pt x="1282" y="10"/>
                  </a:lnTo>
                  <a:lnTo>
                    <a:pt x="1288" y="10"/>
                  </a:lnTo>
                  <a:lnTo>
                    <a:pt x="1297" y="10"/>
                  </a:lnTo>
                  <a:lnTo>
                    <a:pt x="1305" y="10"/>
                  </a:lnTo>
                  <a:lnTo>
                    <a:pt x="1306" y="21"/>
                  </a:lnTo>
                  <a:lnTo>
                    <a:pt x="1306" y="32"/>
                  </a:lnTo>
                  <a:lnTo>
                    <a:pt x="1305" y="43"/>
                  </a:lnTo>
                  <a:lnTo>
                    <a:pt x="1305" y="53"/>
                  </a:lnTo>
                  <a:lnTo>
                    <a:pt x="1305" y="68"/>
                  </a:lnTo>
                  <a:lnTo>
                    <a:pt x="1306" y="82"/>
                  </a:lnTo>
                  <a:lnTo>
                    <a:pt x="1309" y="95"/>
                  </a:lnTo>
                  <a:lnTo>
                    <a:pt x="1311" y="106"/>
                  </a:lnTo>
                  <a:lnTo>
                    <a:pt x="1315" y="117"/>
                  </a:lnTo>
                  <a:lnTo>
                    <a:pt x="1323" y="125"/>
                  </a:lnTo>
                  <a:lnTo>
                    <a:pt x="1332" y="117"/>
                  </a:lnTo>
                  <a:lnTo>
                    <a:pt x="1339" y="109"/>
                  </a:lnTo>
                  <a:lnTo>
                    <a:pt x="1339" y="98"/>
                  </a:lnTo>
                  <a:lnTo>
                    <a:pt x="1341" y="87"/>
                  </a:lnTo>
                  <a:lnTo>
                    <a:pt x="1341" y="76"/>
                  </a:lnTo>
                  <a:lnTo>
                    <a:pt x="1341" y="61"/>
                  </a:lnTo>
                  <a:lnTo>
                    <a:pt x="1341" y="51"/>
                  </a:lnTo>
                  <a:lnTo>
                    <a:pt x="1341" y="40"/>
                  </a:lnTo>
                  <a:lnTo>
                    <a:pt x="1342" y="29"/>
                  </a:lnTo>
                  <a:lnTo>
                    <a:pt x="1345" y="21"/>
                  </a:lnTo>
                  <a:lnTo>
                    <a:pt x="1372" y="21"/>
                  </a:lnTo>
                  <a:lnTo>
                    <a:pt x="1375" y="21"/>
                  </a:lnTo>
                  <a:lnTo>
                    <a:pt x="1375" y="26"/>
                  </a:lnTo>
                  <a:lnTo>
                    <a:pt x="1375" y="32"/>
                  </a:lnTo>
                  <a:lnTo>
                    <a:pt x="1375" y="35"/>
                  </a:lnTo>
                  <a:lnTo>
                    <a:pt x="1375" y="40"/>
                  </a:lnTo>
                  <a:lnTo>
                    <a:pt x="1375" y="43"/>
                  </a:lnTo>
                  <a:lnTo>
                    <a:pt x="1375" y="48"/>
                  </a:lnTo>
                  <a:lnTo>
                    <a:pt x="1377" y="51"/>
                  </a:lnTo>
                  <a:lnTo>
                    <a:pt x="1379" y="53"/>
                  </a:lnTo>
                  <a:lnTo>
                    <a:pt x="1381" y="59"/>
                  </a:lnTo>
                  <a:lnTo>
                    <a:pt x="1390" y="56"/>
                  </a:lnTo>
                  <a:lnTo>
                    <a:pt x="1395" y="51"/>
                  </a:lnTo>
                  <a:lnTo>
                    <a:pt x="1399" y="45"/>
                  </a:lnTo>
                  <a:lnTo>
                    <a:pt x="1399" y="37"/>
                  </a:lnTo>
                  <a:lnTo>
                    <a:pt x="1402" y="29"/>
                  </a:lnTo>
                  <a:lnTo>
                    <a:pt x="1404" y="21"/>
                  </a:lnTo>
                  <a:lnTo>
                    <a:pt x="1406" y="16"/>
                  </a:lnTo>
                  <a:lnTo>
                    <a:pt x="1411" y="10"/>
                  </a:lnTo>
                  <a:lnTo>
                    <a:pt x="1417" y="10"/>
                  </a:lnTo>
                  <a:lnTo>
                    <a:pt x="1426" y="10"/>
                  </a:lnTo>
                  <a:lnTo>
                    <a:pt x="1431" y="21"/>
                  </a:lnTo>
                  <a:lnTo>
                    <a:pt x="1431" y="32"/>
                  </a:lnTo>
                  <a:lnTo>
                    <a:pt x="1434" y="43"/>
                  </a:lnTo>
                  <a:lnTo>
                    <a:pt x="1434" y="56"/>
                  </a:lnTo>
                  <a:lnTo>
                    <a:pt x="1434" y="71"/>
                  </a:lnTo>
                  <a:lnTo>
                    <a:pt x="1435" y="82"/>
                  </a:lnTo>
                  <a:lnTo>
                    <a:pt x="1435" y="95"/>
                  </a:lnTo>
                  <a:lnTo>
                    <a:pt x="1443" y="103"/>
                  </a:lnTo>
                  <a:lnTo>
                    <a:pt x="1447" y="111"/>
                  </a:lnTo>
                  <a:lnTo>
                    <a:pt x="1456" y="117"/>
                  </a:lnTo>
                  <a:lnTo>
                    <a:pt x="1461" y="106"/>
                  </a:lnTo>
                  <a:lnTo>
                    <a:pt x="1465" y="98"/>
                  </a:lnTo>
                  <a:lnTo>
                    <a:pt x="1470" y="87"/>
                  </a:lnTo>
                  <a:lnTo>
                    <a:pt x="1470" y="76"/>
                  </a:lnTo>
                  <a:lnTo>
                    <a:pt x="1470" y="66"/>
                  </a:lnTo>
                  <a:lnTo>
                    <a:pt x="1470" y="53"/>
                  </a:lnTo>
                  <a:lnTo>
                    <a:pt x="1468" y="43"/>
                  </a:lnTo>
                  <a:lnTo>
                    <a:pt x="1468" y="32"/>
                  </a:lnTo>
                  <a:lnTo>
                    <a:pt x="1468" y="21"/>
                  </a:lnTo>
                  <a:lnTo>
                    <a:pt x="1468" y="10"/>
                  </a:lnTo>
                  <a:lnTo>
                    <a:pt x="1506" y="10"/>
                  </a:lnTo>
                  <a:lnTo>
                    <a:pt x="1506" y="16"/>
                  </a:lnTo>
                  <a:lnTo>
                    <a:pt x="1506" y="21"/>
                  </a:lnTo>
                  <a:lnTo>
                    <a:pt x="1506" y="26"/>
                  </a:lnTo>
                  <a:lnTo>
                    <a:pt x="1506" y="32"/>
                  </a:lnTo>
                  <a:lnTo>
                    <a:pt x="1506" y="35"/>
                  </a:lnTo>
                  <a:lnTo>
                    <a:pt x="1506" y="43"/>
                  </a:lnTo>
                  <a:lnTo>
                    <a:pt x="1508" y="45"/>
                  </a:lnTo>
                  <a:lnTo>
                    <a:pt x="1510" y="51"/>
                  </a:lnTo>
                  <a:lnTo>
                    <a:pt x="1513" y="53"/>
                  </a:lnTo>
                  <a:lnTo>
                    <a:pt x="1515" y="59"/>
                  </a:lnTo>
                  <a:lnTo>
                    <a:pt x="1522" y="59"/>
                  </a:lnTo>
                  <a:lnTo>
                    <a:pt x="1526" y="56"/>
                  </a:lnTo>
                  <a:lnTo>
                    <a:pt x="1531" y="53"/>
                  </a:lnTo>
                  <a:lnTo>
                    <a:pt x="1531" y="48"/>
                  </a:lnTo>
                  <a:lnTo>
                    <a:pt x="1531" y="43"/>
                  </a:lnTo>
                  <a:lnTo>
                    <a:pt x="1531" y="35"/>
                  </a:lnTo>
                  <a:lnTo>
                    <a:pt x="1531" y="29"/>
                  </a:lnTo>
                  <a:lnTo>
                    <a:pt x="1531" y="21"/>
                  </a:lnTo>
                  <a:lnTo>
                    <a:pt x="1533" y="16"/>
                  </a:lnTo>
                  <a:lnTo>
                    <a:pt x="1535" y="10"/>
                  </a:lnTo>
                  <a:lnTo>
                    <a:pt x="1558" y="10"/>
                  </a:lnTo>
                  <a:lnTo>
                    <a:pt x="1569" y="13"/>
                  </a:lnTo>
                  <a:lnTo>
                    <a:pt x="1576" y="21"/>
                  </a:lnTo>
                  <a:lnTo>
                    <a:pt x="1576" y="32"/>
                  </a:lnTo>
                  <a:lnTo>
                    <a:pt x="1576" y="48"/>
                  </a:lnTo>
                  <a:lnTo>
                    <a:pt x="1572" y="66"/>
                  </a:lnTo>
                  <a:lnTo>
                    <a:pt x="1569" y="84"/>
                  </a:lnTo>
                  <a:lnTo>
                    <a:pt x="1569" y="98"/>
                  </a:lnTo>
                  <a:lnTo>
                    <a:pt x="1576" y="114"/>
                  </a:lnTo>
                  <a:lnTo>
                    <a:pt x="1585" y="125"/>
                  </a:lnTo>
                  <a:lnTo>
                    <a:pt x="1597" y="114"/>
                  </a:lnTo>
                  <a:lnTo>
                    <a:pt x="1603" y="101"/>
                  </a:lnTo>
                  <a:lnTo>
                    <a:pt x="1606" y="87"/>
                  </a:lnTo>
                  <a:lnTo>
                    <a:pt x="1606" y="74"/>
                  </a:lnTo>
                  <a:lnTo>
                    <a:pt x="1603" y="53"/>
                  </a:lnTo>
                  <a:lnTo>
                    <a:pt x="1603" y="43"/>
                  </a:lnTo>
                  <a:lnTo>
                    <a:pt x="1606" y="29"/>
                  </a:lnTo>
                  <a:lnTo>
                    <a:pt x="1609" y="18"/>
                  </a:lnTo>
                  <a:lnTo>
                    <a:pt x="1618" y="10"/>
                  </a:lnTo>
                  <a:lnTo>
                    <a:pt x="1633" y="10"/>
                  </a:lnTo>
                  <a:lnTo>
                    <a:pt x="1637" y="16"/>
                  </a:lnTo>
                  <a:lnTo>
                    <a:pt x="1637" y="21"/>
                  </a:lnTo>
                  <a:lnTo>
                    <a:pt x="1639" y="29"/>
                  </a:lnTo>
                  <a:lnTo>
                    <a:pt x="1639" y="37"/>
                  </a:lnTo>
                  <a:lnTo>
                    <a:pt x="1642" y="43"/>
                  </a:lnTo>
                  <a:lnTo>
                    <a:pt x="1642" y="51"/>
                  </a:lnTo>
                  <a:lnTo>
                    <a:pt x="1646" y="56"/>
                  </a:lnTo>
                  <a:lnTo>
                    <a:pt x="1648" y="59"/>
                  </a:lnTo>
                  <a:lnTo>
                    <a:pt x="1655" y="61"/>
                  </a:lnTo>
                  <a:lnTo>
                    <a:pt x="1662" y="59"/>
                  </a:lnTo>
                  <a:lnTo>
                    <a:pt x="1664" y="53"/>
                  </a:lnTo>
                  <a:lnTo>
                    <a:pt x="1666" y="51"/>
                  </a:lnTo>
                  <a:lnTo>
                    <a:pt x="1669" y="48"/>
                  </a:lnTo>
                  <a:lnTo>
                    <a:pt x="1669" y="43"/>
                  </a:lnTo>
                  <a:lnTo>
                    <a:pt x="1669" y="40"/>
                  </a:lnTo>
                  <a:lnTo>
                    <a:pt x="1669" y="35"/>
                  </a:lnTo>
                  <a:lnTo>
                    <a:pt x="1669" y="32"/>
                  </a:lnTo>
                  <a:lnTo>
                    <a:pt x="1669" y="26"/>
                  </a:lnTo>
                  <a:lnTo>
                    <a:pt x="1669" y="21"/>
                  </a:lnTo>
                  <a:lnTo>
                    <a:pt x="1707" y="21"/>
                  </a:lnTo>
                  <a:lnTo>
                    <a:pt x="1710" y="29"/>
                  </a:lnTo>
                  <a:lnTo>
                    <a:pt x="1710" y="40"/>
                  </a:lnTo>
                  <a:lnTo>
                    <a:pt x="1707" y="51"/>
                  </a:lnTo>
                  <a:lnTo>
                    <a:pt x="1707" y="61"/>
                  </a:lnTo>
                  <a:lnTo>
                    <a:pt x="1707" y="74"/>
                  </a:lnTo>
                  <a:lnTo>
                    <a:pt x="1707" y="82"/>
                  </a:lnTo>
                  <a:lnTo>
                    <a:pt x="1707" y="92"/>
                  </a:lnTo>
                  <a:lnTo>
                    <a:pt x="1710" y="103"/>
                  </a:lnTo>
                  <a:lnTo>
                    <a:pt x="1714" y="114"/>
                  </a:lnTo>
                  <a:lnTo>
                    <a:pt x="1719" y="125"/>
                  </a:lnTo>
                  <a:lnTo>
                    <a:pt x="1728" y="117"/>
                  </a:lnTo>
                  <a:lnTo>
                    <a:pt x="1735" y="109"/>
                  </a:lnTo>
                  <a:lnTo>
                    <a:pt x="1735" y="98"/>
                  </a:lnTo>
                  <a:lnTo>
                    <a:pt x="1737" y="87"/>
                  </a:lnTo>
                  <a:lnTo>
                    <a:pt x="1737" y="76"/>
                  </a:lnTo>
                  <a:lnTo>
                    <a:pt x="1737" y="61"/>
                  </a:lnTo>
                  <a:lnTo>
                    <a:pt x="1737" y="51"/>
                  </a:lnTo>
                  <a:lnTo>
                    <a:pt x="1738" y="40"/>
                  </a:lnTo>
                  <a:lnTo>
                    <a:pt x="1741" y="29"/>
                  </a:lnTo>
                  <a:lnTo>
                    <a:pt x="1744" y="21"/>
                  </a:lnTo>
                  <a:lnTo>
                    <a:pt x="1762" y="10"/>
                  </a:lnTo>
                  <a:lnTo>
                    <a:pt x="1771" y="10"/>
                  </a:lnTo>
                  <a:lnTo>
                    <a:pt x="1780" y="21"/>
                  </a:lnTo>
                  <a:lnTo>
                    <a:pt x="1786" y="32"/>
                  </a:lnTo>
                  <a:lnTo>
                    <a:pt x="1791" y="45"/>
                  </a:lnTo>
                  <a:lnTo>
                    <a:pt x="1795" y="59"/>
                  </a:lnTo>
                  <a:lnTo>
                    <a:pt x="1800" y="66"/>
                  </a:lnTo>
                  <a:lnTo>
                    <a:pt x="1804" y="61"/>
                  </a:lnTo>
                  <a:lnTo>
                    <a:pt x="1809" y="48"/>
                  </a:lnTo>
                  <a:lnTo>
                    <a:pt x="1816" y="21"/>
                  </a:lnTo>
                  <a:lnTo>
                    <a:pt x="1858" y="24"/>
                  </a:lnTo>
                  <a:lnTo>
                    <a:pt x="1861" y="35"/>
                  </a:lnTo>
                  <a:lnTo>
                    <a:pt x="1861" y="48"/>
                  </a:lnTo>
                  <a:lnTo>
                    <a:pt x="1858" y="59"/>
                  </a:lnTo>
                  <a:lnTo>
                    <a:pt x="1857" y="71"/>
                  </a:lnTo>
                  <a:lnTo>
                    <a:pt x="1855" y="84"/>
                  </a:lnTo>
                  <a:lnTo>
                    <a:pt x="1855" y="95"/>
                  </a:lnTo>
                  <a:lnTo>
                    <a:pt x="1855" y="103"/>
                  </a:lnTo>
                  <a:lnTo>
                    <a:pt x="1857" y="111"/>
                  </a:lnTo>
                  <a:lnTo>
                    <a:pt x="1861" y="119"/>
                  </a:lnTo>
                  <a:lnTo>
                    <a:pt x="1870" y="129"/>
                  </a:lnTo>
                  <a:lnTo>
                    <a:pt x="1879" y="122"/>
                  </a:lnTo>
                  <a:lnTo>
                    <a:pt x="1884" y="117"/>
                  </a:lnTo>
                  <a:lnTo>
                    <a:pt x="1888" y="106"/>
                  </a:lnTo>
                  <a:lnTo>
                    <a:pt x="1891" y="95"/>
                  </a:lnTo>
                  <a:lnTo>
                    <a:pt x="1891" y="84"/>
                  </a:lnTo>
                  <a:lnTo>
                    <a:pt x="1888" y="74"/>
                  </a:lnTo>
                  <a:lnTo>
                    <a:pt x="1888" y="59"/>
                  </a:lnTo>
                  <a:lnTo>
                    <a:pt x="1888" y="45"/>
                  </a:lnTo>
                  <a:lnTo>
                    <a:pt x="1888" y="35"/>
                  </a:lnTo>
                  <a:lnTo>
                    <a:pt x="1888" y="24"/>
                  </a:lnTo>
                  <a:lnTo>
                    <a:pt x="1927" y="24"/>
                  </a:lnTo>
                  <a:lnTo>
                    <a:pt x="1927" y="29"/>
                  </a:lnTo>
                  <a:lnTo>
                    <a:pt x="1927" y="35"/>
                  </a:lnTo>
                  <a:lnTo>
                    <a:pt x="1927" y="40"/>
                  </a:lnTo>
                  <a:lnTo>
                    <a:pt x="1927" y="45"/>
                  </a:lnTo>
                  <a:lnTo>
                    <a:pt x="1929" y="51"/>
                  </a:lnTo>
                  <a:lnTo>
                    <a:pt x="1931" y="53"/>
                  </a:lnTo>
                  <a:lnTo>
                    <a:pt x="1933" y="59"/>
                  </a:lnTo>
                  <a:lnTo>
                    <a:pt x="1936" y="61"/>
                  </a:lnTo>
                  <a:lnTo>
                    <a:pt x="1942" y="66"/>
                  </a:lnTo>
                  <a:lnTo>
                    <a:pt x="1945" y="68"/>
                  </a:lnTo>
                  <a:lnTo>
                    <a:pt x="1947" y="61"/>
                  </a:lnTo>
                  <a:lnTo>
                    <a:pt x="1949" y="59"/>
                  </a:lnTo>
                  <a:lnTo>
                    <a:pt x="1951" y="53"/>
                  </a:lnTo>
                  <a:lnTo>
                    <a:pt x="1951" y="51"/>
                  </a:lnTo>
                  <a:lnTo>
                    <a:pt x="1951" y="45"/>
                  </a:lnTo>
                  <a:lnTo>
                    <a:pt x="1951" y="43"/>
                  </a:lnTo>
                  <a:lnTo>
                    <a:pt x="1951" y="35"/>
                  </a:lnTo>
                  <a:lnTo>
                    <a:pt x="1951" y="32"/>
                  </a:lnTo>
                  <a:lnTo>
                    <a:pt x="1949" y="26"/>
                  </a:lnTo>
                  <a:lnTo>
                    <a:pt x="1949" y="24"/>
                  </a:lnTo>
                  <a:lnTo>
                    <a:pt x="1975" y="24"/>
                  </a:lnTo>
                  <a:lnTo>
                    <a:pt x="1975" y="318"/>
                  </a:lnTo>
                  <a:lnTo>
                    <a:pt x="27" y="304"/>
                  </a:lnTo>
                  <a:lnTo>
                    <a:pt x="0" y="282"/>
                  </a:lnTo>
                  <a:lnTo>
                    <a:pt x="10" y="2"/>
                  </a:lnTo>
                  <a:lnTo>
                    <a:pt x="27" y="2"/>
                  </a:lnTo>
                </a:path>
              </a:pathLst>
            </a:custGeom>
            <a:solidFill>
              <a:srgbClr val="00FF59"/>
            </a:solidFill>
            <a:ln w="9525" cap="rnd">
              <a:noFill/>
              <a:round/>
              <a:headEnd type="none" w="sm" len="sm"/>
              <a:tailEnd type="none" w="sm" len="sm"/>
            </a:ln>
          </p:spPr>
          <p:txBody>
            <a:bodyPr/>
            <a:lstStyle/>
            <a:p>
              <a:endParaRPr lang="en-US"/>
            </a:p>
          </p:txBody>
        </p:sp>
      </p:grpSp>
      <p:grpSp>
        <p:nvGrpSpPr>
          <p:cNvPr id="436234" name="Group 22"/>
          <p:cNvGrpSpPr>
            <a:grpSpLocks/>
          </p:cNvGrpSpPr>
          <p:nvPr/>
        </p:nvGrpSpPr>
        <p:grpSpPr bwMode="auto">
          <a:xfrm>
            <a:off x="3886200" y="4876800"/>
            <a:ext cx="3995738" cy="1533525"/>
            <a:chOff x="2475" y="2880"/>
            <a:chExt cx="2517" cy="966"/>
          </a:xfrm>
        </p:grpSpPr>
        <p:grpSp>
          <p:nvGrpSpPr>
            <p:cNvPr id="436237" name="Group 8"/>
            <p:cNvGrpSpPr>
              <a:grpSpLocks/>
            </p:cNvGrpSpPr>
            <p:nvPr/>
          </p:nvGrpSpPr>
          <p:grpSpPr bwMode="auto">
            <a:xfrm>
              <a:off x="3156" y="2880"/>
              <a:ext cx="1836" cy="744"/>
              <a:chOff x="3551" y="2880"/>
              <a:chExt cx="2065" cy="744"/>
            </a:xfrm>
          </p:grpSpPr>
          <p:sp>
            <p:nvSpPr>
              <p:cNvPr id="436241" name="Line 9"/>
              <p:cNvSpPr>
                <a:spLocks noChangeShapeType="1"/>
              </p:cNvSpPr>
              <p:nvPr/>
            </p:nvSpPr>
            <p:spPr bwMode="auto">
              <a:xfrm>
                <a:off x="3577" y="3504"/>
                <a:ext cx="1535" cy="0"/>
              </a:xfrm>
              <a:prstGeom prst="line">
                <a:avLst/>
              </a:prstGeom>
              <a:noFill/>
              <a:ln w="25400">
                <a:solidFill>
                  <a:schemeClr val="tx1"/>
                </a:solidFill>
                <a:prstDash val="dashDot"/>
                <a:round/>
                <a:headEnd type="none" w="sm" len="sm"/>
                <a:tailEnd type="none" w="sm" len="sm"/>
              </a:ln>
            </p:spPr>
            <p:txBody>
              <a:bodyPr/>
              <a:lstStyle/>
              <a:p>
                <a:endParaRPr lang="en-US"/>
              </a:p>
            </p:txBody>
          </p:sp>
          <p:sp>
            <p:nvSpPr>
              <p:cNvPr id="436242" name="Line 10"/>
              <p:cNvSpPr>
                <a:spLocks noChangeShapeType="1"/>
              </p:cNvSpPr>
              <p:nvPr/>
            </p:nvSpPr>
            <p:spPr bwMode="auto">
              <a:xfrm>
                <a:off x="3551" y="3006"/>
                <a:ext cx="492" cy="0"/>
              </a:xfrm>
              <a:prstGeom prst="line">
                <a:avLst/>
              </a:prstGeom>
              <a:noFill/>
              <a:ln w="25400">
                <a:solidFill>
                  <a:schemeClr val="tx1"/>
                </a:solidFill>
                <a:prstDash val="dash"/>
                <a:round/>
                <a:headEnd type="none" w="sm" len="sm"/>
                <a:tailEnd type="none" w="sm" len="sm"/>
              </a:ln>
            </p:spPr>
            <p:txBody>
              <a:bodyPr/>
              <a:lstStyle/>
              <a:p>
                <a:endParaRPr lang="en-US"/>
              </a:p>
            </p:txBody>
          </p:sp>
          <p:pic>
            <p:nvPicPr>
              <p:cNvPr id="436243" name="Picture 11"/>
              <p:cNvPicPr>
                <a:picLocks noChangeArrowheads="1"/>
              </p:cNvPicPr>
              <p:nvPr/>
            </p:nvPicPr>
            <p:blipFill>
              <a:blip r:embed="rId6"/>
              <a:srcRect/>
              <a:stretch>
                <a:fillRect/>
              </a:stretch>
            </p:blipFill>
            <p:spPr bwMode="auto">
              <a:xfrm>
                <a:off x="4330" y="2880"/>
                <a:ext cx="644" cy="744"/>
              </a:xfrm>
              <a:prstGeom prst="rect">
                <a:avLst/>
              </a:prstGeom>
              <a:noFill/>
              <a:ln w="9525">
                <a:noFill/>
                <a:miter lim="800000"/>
                <a:headEnd/>
                <a:tailEnd/>
              </a:ln>
            </p:spPr>
          </p:pic>
          <p:sp>
            <p:nvSpPr>
              <p:cNvPr id="436244" name="Rectangle 12"/>
              <p:cNvSpPr>
                <a:spLocks noChangeArrowheads="1"/>
              </p:cNvSpPr>
              <p:nvPr/>
            </p:nvSpPr>
            <p:spPr bwMode="auto">
              <a:xfrm>
                <a:off x="3885" y="2924"/>
                <a:ext cx="270" cy="648"/>
              </a:xfrm>
              <a:prstGeom prst="rect">
                <a:avLst/>
              </a:prstGeom>
              <a:solidFill>
                <a:srgbClr val="FFFFFF"/>
              </a:solidFill>
              <a:ln w="12700">
                <a:solidFill>
                  <a:schemeClr val="tx1"/>
                </a:solidFill>
                <a:miter lim="800000"/>
                <a:headEnd/>
                <a:tailEnd/>
              </a:ln>
            </p:spPr>
            <p:txBody>
              <a:bodyPr wrap="none" lIns="90488" tIns="44450" rIns="90488" bIns="44450" anchor="ctr"/>
              <a:lstStyle/>
              <a:p>
                <a:pPr eaLnBrk="0" hangingPunct="0">
                  <a:spcBef>
                    <a:spcPct val="50000"/>
                  </a:spcBef>
                </a:pPr>
                <a:endParaRPr lang="en-US"/>
              </a:p>
            </p:txBody>
          </p:sp>
          <p:sp>
            <p:nvSpPr>
              <p:cNvPr id="436245" name="Rectangle 13"/>
              <p:cNvSpPr>
                <a:spLocks noChangeArrowheads="1"/>
              </p:cNvSpPr>
              <p:nvPr/>
            </p:nvSpPr>
            <p:spPr bwMode="auto">
              <a:xfrm>
                <a:off x="5123" y="2918"/>
                <a:ext cx="258" cy="682"/>
              </a:xfrm>
              <a:prstGeom prst="rect">
                <a:avLst/>
              </a:prstGeom>
              <a:solidFill>
                <a:srgbClr val="5F5F5F"/>
              </a:solidFill>
              <a:ln w="9525">
                <a:noFill/>
                <a:miter lim="800000"/>
                <a:headEnd/>
                <a:tailEnd/>
              </a:ln>
            </p:spPr>
            <p:txBody>
              <a:bodyPr wrap="none" lIns="90488" tIns="44450" rIns="90488" bIns="44450" anchor="ctr"/>
              <a:lstStyle/>
              <a:p>
                <a:pPr eaLnBrk="0" hangingPunct="0">
                  <a:spcBef>
                    <a:spcPct val="50000"/>
                  </a:spcBef>
                </a:pPr>
                <a:endParaRPr lang="en-US"/>
              </a:p>
            </p:txBody>
          </p:sp>
          <p:sp>
            <p:nvSpPr>
              <p:cNvPr id="436246" name="Line 14"/>
              <p:cNvSpPr>
                <a:spLocks noChangeShapeType="1"/>
              </p:cNvSpPr>
              <p:nvPr/>
            </p:nvSpPr>
            <p:spPr bwMode="auto">
              <a:xfrm>
                <a:off x="5312" y="3512"/>
                <a:ext cx="304" cy="0"/>
              </a:xfrm>
              <a:prstGeom prst="line">
                <a:avLst/>
              </a:prstGeom>
              <a:noFill/>
              <a:ln w="25400">
                <a:solidFill>
                  <a:schemeClr val="tx1"/>
                </a:solidFill>
                <a:prstDash val="sysDot"/>
                <a:round/>
                <a:headEnd type="none" w="sm" len="sm"/>
                <a:tailEnd type="none" w="sm" len="sm"/>
              </a:ln>
            </p:spPr>
            <p:txBody>
              <a:bodyPr/>
              <a:lstStyle/>
              <a:p>
                <a:endParaRPr lang="en-US"/>
              </a:p>
            </p:txBody>
          </p:sp>
          <p:sp>
            <p:nvSpPr>
              <p:cNvPr id="436247" name="Line 15"/>
              <p:cNvSpPr>
                <a:spLocks noChangeShapeType="1"/>
              </p:cNvSpPr>
              <p:nvPr/>
            </p:nvSpPr>
            <p:spPr bwMode="auto">
              <a:xfrm>
                <a:off x="3577" y="3265"/>
                <a:ext cx="983" cy="5"/>
              </a:xfrm>
              <a:prstGeom prst="line">
                <a:avLst/>
              </a:prstGeom>
              <a:noFill/>
              <a:ln w="25400">
                <a:solidFill>
                  <a:schemeClr val="tx1"/>
                </a:solidFill>
                <a:prstDash val="lgDash"/>
                <a:round/>
                <a:headEnd type="none" w="sm" len="sm"/>
                <a:tailEnd type="none" w="sm" len="sm"/>
              </a:ln>
            </p:spPr>
            <p:txBody>
              <a:bodyPr/>
              <a:lstStyle/>
              <a:p>
                <a:endParaRPr lang="en-US"/>
              </a:p>
            </p:txBody>
          </p:sp>
        </p:grpSp>
        <p:sp>
          <p:nvSpPr>
            <p:cNvPr id="436238" name="Rectangle 16"/>
            <p:cNvSpPr>
              <a:spLocks noChangeArrowheads="1"/>
            </p:cNvSpPr>
            <p:nvPr/>
          </p:nvSpPr>
          <p:spPr bwMode="auto">
            <a:xfrm>
              <a:off x="2475" y="2880"/>
              <a:ext cx="768" cy="864"/>
            </a:xfrm>
            <a:prstGeom prst="rect">
              <a:avLst/>
            </a:prstGeom>
            <a:noFill/>
            <a:ln w="9525">
              <a:noFill/>
              <a:miter lim="800000"/>
              <a:headEnd/>
              <a:tailEnd/>
            </a:ln>
          </p:spPr>
          <p:txBody>
            <a:bodyPr lIns="92075" tIns="46038" rIns="92075" bIns="46038"/>
            <a:lstStyle/>
            <a:p>
              <a:pPr marL="342900" indent="-342900" eaLnBrk="0" hangingPunct="0">
                <a:lnSpc>
                  <a:spcPct val="130000"/>
                </a:lnSpc>
                <a:spcBef>
                  <a:spcPct val="50000"/>
                </a:spcBef>
                <a:buFontTx/>
                <a:buChar char="•"/>
              </a:pPr>
              <a:r>
                <a:rPr lang="en-US" sz="1400">
                  <a:latin typeface="Arial" charset="0"/>
                </a:rPr>
                <a:t>Alpha</a:t>
              </a:r>
            </a:p>
            <a:p>
              <a:pPr marL="342900" indent="-342900" eaLnBrk="0" hangingPunct="0">
                <a:lnSpc>
                  <a:spcPct val="130000"/>
                </a:lnSpc>
                <a:spcBef>
                  <a:spcPct val="50000"/>
                </a:spcBef>
                <a:buFontTx/>
                <a:buChar char="•"/>
              </a:pPr>
              <a:r>
                <a:rPr lang="en-US" sz="1400">
                  <a:latin typeface="Arial" charset="0"/>
                </a:rPr>
                <a:t>Beta</a:t>
              </a:r>
            </a:p>
            <a:p>
              <a:pPr marL="342900" indent="-342900" eaLnBrk="0" hangingPunct="0">
                <a:lnSpc>
                  <a:spcPct val="130000"/>
                </a:lnSpc>
                <a:spcBef>
                  <a:spcPct val="50000"/>
                </a:spcBef>
                <a:buFontTx/>
                <a:buChar char="•"/>
              </a:pPr>
              <a:r>
                <a:rPr lang="en-US" sz="1400">
                  <a:latin typeface="Arial" charset="0"/>
                </a:rPr>
                <a:t>Gamma</a:t>
              </a:r>
            </a:p>
          </p:txBody>
        </p:sp>
        <p:sp>
          <p:nvSpPr>
            <p:cNvPr id="436239" name="Rectangle 17"/>
            <p:cNvSpPr>
              <a:spLocks noChangeArrowheads="1"/>
            </p:cNvSpPr>
            <p:nvPr/>
          </p:nvSpPr>
          <p:spPr bwMode="auto">
            <a:xfrm>
              <a:off x="3405" y="3656"/>
              <a:ext cx="399" cy="190"/>
            </a:xfrm>
            <a:prstGeom prst="rect">
              <a:avLst/>
            </a:prstGeom>
            <a:noFill/>
            <a:ln w="9525">
              <a:noFill/>
              <a:miter lim="800000"/>
              <a:headEnd/>
              <a:tailEnd/>
            </a:ln>
          </p:spPr>
          <p:txBody>
            <a:bodyPr wrap="none" lIns="90488" tIns="44450" rIns="90488" bIns="44450">
              <a:spAutoFit/>
            </a:bodyPr>
            <a:lstStyle/>
            <a:p>
              <a:pPr eaLnBrk="0" hangingPunct="0"/>
              <a:r>
                <a:rPr lang="en-US" sz="1400">
                  <a:latin typeface="Arial" charset="0"/>
                </a:rPr>
                <a:t>paper</a:t>
              </a:r>
            </a:p>
          </p:txBody>
        </p:sp>
        <p:sp>
          <p:nvSpPr>
            <p:cNvPr id="436240" name="Rectangle 18"/>
            <p:cNvSpPr>
              <a:spLocks noChangeArrowheads="1"/>
            </p:cNvSpPr>
            <p:nvPr/>
          </p:nvSpPr>
          <p:spPr bwMode="auto">
            <a:xfrm>
              <a:off x="4538" y="3656"/>
              <a:ext cx="325" cy="190"/>
            </a:xfrm>
            <a:prstGeom prst="rect">
              <a:avLst/>
            </a:prstGeom>
            <a:noFill/>
            <a:ln w="9525">
              <a:noFill/>
              <a:miter lim="800000"/>
              <a:headEnd/>
              <a:tailEnd/>
            </a:ln>
          </p:spPr>
          <p:txBody>
            <a:bodyPr wrap="none" lIns="90488" tIns="44450" rIns="90488" bIns="44450">
              <a:spAutoFit/>
            </a:bodyPr>
            <a:lstStyle/>
            <a:p>
              <a:pPr eaLnBrk="0" hangingPunct="0"/>
              <a:r>
                <a:rPr lang="en-US" sz="1400">
                  <a:latin typeface="Arial" charset="0"/>
                </a:rPr>
                <a:t>lead</a:t>
              </a:r>
            </a:p>
          </p:txBody>
        </p:sp>
      </p:grpSp>
      <p:sp>
        <p:nvSpPr>
          <p:cNvPr id="436235" name="Rectangle 19"/>
          <p:cNvSpPr>
            <a:spLocks noChangeArrowheads="1"/>
          </p:cNvSpPr>
          <p:nvPr/>
        </p:nvSpPr>
        <p:spPr bwMode="auto">
          <a:xfrm>
            <a:off x="711200" y="6248400"/>
            <a:ext cx="1897063" cy="457200"/>
          </a:xfrm>
          <a:prstGeom prst="rect">
            <a:avLst/>
          </a:prstGeom>
          <a:noFill/>
          <a:ln w="9525">
            <a:noFill/>
            <a:miter lim="800000"/>
            <a:headEnd/>
            <a:tailEnd/>
          </a:ln>
        </p:spPr>
        <p:txBody>
          <a:bodyPr lIns="90488" tIns="44450" rIns="90488" bIns="44450"/>
          <a:lstStyle/>
          <a:p>
            <a:pPr eaLnBrk="0" hangingPunct="0"/>
            <a:endParaRPr lang="en-US"/>
          </a:p>
        </p:txBody>
      </p:sp>
      <p:sp>
        <p:nvSpPr>
          <p:cNvPr id="436236" name="Rectangle 20"/>
          <p:cNvSpPr>
            <a:spLocks noChangeArrowheads="1"/>
          </p:cNvSpPr>
          <p:nvPr/>
        </p:nvSpPr>
        <p:spPr bwMode="auto">
          <a:xfrm>
            <a:off x="3149600" y="6248400"/>
            <a:ext cx="2844800" cy="457200"/>
          </a:xfrm>
          <a:prstGeom prst="rect">
            <a:avLst/>
          </a:prstGeom>
          <a:noFill/>
          <a:ln w="9525">
            <a:noFill/>
            <a:miter lim="800000"/>
            <a:headEnd/>
            <a:tailEnd/>
          </a:ln>
        </p:spPr>
        <p:txBody>
          <a:bodyPr wrap="none" lIns="92075" tIns="46038" rIns="92075" bIns="46038" anchor="ctr"/>
          <a:lstStyle/>
          <a:p>
            <a:pPr algn="ctr" eaLnBrk="0" hangingPunct="0"/>
            <a:endParaRPr lang="en-US"/>
          </a:p>
        </p:txBody>
      </p:sp>
    </p:spTree>
    <p:extLst>
      <p:ext uri="{BB962C8B-B14F-4D97-AF65-F5344CB8AC3E}">
        <p14:creationId xmlns:p14="http://schemas.microsoft.com/office/powerpoint/2010/main" val="25278902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7" name="Rectangle 2"/>
          <p:cNvSpPr>
            <a:spLocks noGrp="1" noChangeArrowheads="1"/>
          </p:cNvSpPr>
          <p:nvPr>
            <p:ph type="title"/>
          </p:nvPr>
        </p:nvSpPr>
        <p:spPr/>
        <p:txBody>
          <a:bodyPr/>
          <a:lstStyle/>
          <a:p>
            <a:pPr algn="ctr" fontAlgn="auto">
              <a:spcAft>
                <a:spcPts val="0"/>
              </a:spcAft>
              <a:defRPr/>
            </a:pPr>
            <a:r>
              <a:rPr lang="en-US"/>
              <a:t>Contaminated vs. Exposed	</a:t>
            </a:r>
          </a:p>
        </p:txBody>
      </p:sp>
      <p:sp>
        <p:nvSpPr>
          <p:cNvPr id="490498" name="Rectangle 3"/>
          <p:cNvSpPr>
            <a:spLocks noGrp="1" noChangeArrowheads="1"/>
          </p:cNvSpPr>
          <p:nvPr>
            <p:ph idx="1"/>
          </p:nvPr>
        </p:nvSpPr>
        <p:spPr/>
        <p:txBody>
          <a:bodyPr/>
          <a:lstStyle/>
          <a:p>
            <a:r>
              <a:rPr lang="en-US"/>
              <a:t>Contaminated victims pose a risk to others</a:t>
            </a:r>
          </a:p>
          <a:p>
            <a:r>
              <a:rPr lang="en-US"/>
              <a:t>If you are contaminated, you are also exposed</a:t>
            </a:r>
          </a:p>
          <a:p>
            <a:r>
              <a:rPr lang="en-US"/>
              <a:t>Exposed victims are not necessarily contaminated</a:t>
            </a:r>
          </a:p>
          <a:p>
            <a:r>
              <a:rPr lang="en-US"/>
              <a:t>Geiger counter to determine if victims are contaminated</a:t>
            </a:r>
          </a:p>
        </p:txBody>
      </p:sp>
    </p:spTree>
    <p:extLst>
      <p:ext uri="{BB962C8B-B14F-4D97-AF65-F5344CB8AC3E}">
        <p14:creationId xmlns:p14="http://schemas.microsoft.com/office/powerpoint/2010/main" val="17714480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7" name="Rectangle 2"/>
          <p:cNvSpPr>
            <a:spLocks noGrp="1" noChangeArrowheads="1"/>
          </p:cNvSpPr>
          <p:nvPr>
            <p:ph type="title"/>
          </p:nvPr>
        </p:nvSpPr>
        <p:spPr/>
        <p:txBody>
          <a:bodyPr/>
          <a:lstStyle/>
          <a:p>
            <a:pPr algn="ctr" fontAlgn="auto">
              <a:spcAft>
                <a:spcPts val="0"/>
              </a:spcAft>
              <a:defRPr/>
            </a:pPr>
            <a:r>
              <a:rPr lang="en-US"/>
              <a:t>Contaminated vs. Exposed	</a:t>
            </a:r>
          </a:p>
        </p:txBody>
      </p:sp>
      <p:sp>
        <p:nvSpPr>
          <p:cNvPr id="490498" name="Rectangle 3"/>
          <p:cNvSpPr>
            <a:spLocks noGrp="1" noChangeArrowheads="1"/>
          </p:cNvSpPr>
          <p:nvPr>
            <p:ph idx="1"/>
          </p:nvPr>
        </p:nvSpPr>
        <p:spPr>
          <a:xfrm>
            <a:off x="304800" y="1600200"/>
            <a:ext cx="8610600" cy="4876800"/>
          </a:xfrm>
        </p:spPr>
        <p:txBody>
          <a:bodyPr/>
          <a:lstStyle/>
          <a:p>
            <a:pPr marL="0" indent="0">
              <a:buNone/>
            </a:pPr>
            <a:r>
              <a:rPr lang="en-US" dirty="0"/>
              <a:t>Easiest way to remember the difference:</a:t>
            </a:r>
          </a:p>
          <a:p>
            <a:pPr marL="0" indent="0">
              <a:buNone/>
            </a:pPr>
            <a:endParaRPr lang="en-US" dirty="0"/>
          </a:p>
          <a:p>
            <a:r>
              <a:rPr lang="en-US" dirty="0"/>
              <a:t>If you have been near the site of a “Dirty Bomb”…you are assumed to be Contaminated.</a:t>
            </a:r>
          </a:p>
          <a:p>
            <a:endParaRPr lang="en-US" dirty="0"/>
          </a:p>
          <a:p>
            <a:endParaRPr lang="en-US" dirty="0"/>
          </a:p>
          <a:p>
            <a:r>
              <a:rPr lang="en-US" dirty="0"/>
              <a:t>If you have ever had an X-Ray, hiked the High Peaks or taken a commercial plane ride…you have been Exposed.</a:t>
            </a:r>
          </a:p>
        </p:txBody>
      </p:sp>
    </p:spTree>
    <p:extLst>
      <p:ext uri="{BB962C8B-B14F-4D97-AF65-F5344CB8AC3E}">
        <p14:creationId xmlns:p14="http://schemas.microsoft.com/office/powerpoint/2010/main" val="1394417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algn="ctr" fontAlgn="auto">
              <a:spcAft>
                <a:spcPts val="0"/>
              </a:spcAft>
              <a:defRPr/>
            </a:pPr>
            <a:r>
              <a:rPr lang="en-US" dirty="0"/>
              <a:t>Hazardous Substance</a:t>
            </a:r>
          </a:p>
        </p:txBody>
      </p:sp>
      <p:sp>
        <p:nvSpPr>
          <p:cNvPr id="29698" name="Rectangle 3"/>
          <p:cNvSpPr>
            <a:spLocks noGrp="1" noChangeArrowheads="1"/>
          </p:cNvSpPr>
          <p:nvPr>
            <p:ph idx="1"/>
          </p:nvPr>
        </p:nvSpPr>
        <p:spPr/>
        <p:txBody>
          <a:bodyPr/>
          <a:lstStyle/>
          <a:p>
            <a:pPr>
              <a:lnSpc>
                <a:spcPct val="90000"/>
              </a:lnSpc>
            </a:pPr>
            <a:r>
              <a:rPr lang="en-US" dirty="0"/>
              <a:t>Is any substance to which exposure may result in adverse effects on the health or safety of employees.  (OSHA)</a:t>
            </a:r>
          </a:p>
          <a:p>
            <a:pPr>
              <a:lnSpc>
                <a:spcPct val="90000"/>
              </a:lnSpc>
            </a:pPr>
            <a:r>
              <a:rPr lang="en-US" dirty="0"/>
              <a:t>Includes:</a:t>
            </a:r>
          </a:p>
          <a:p>
            <a:pPr lvl="1">
              <a:lnSpc>
                <a:spcPct val="90000"/>
              </a:lnSpc>
            </a:pPr>
            <a:r>
              <a:rPr lang="en-US" dirty="0"/>
              <a:t>Substances defined by CERCLA</a:t>
            </a:r>
          </a:p>
          <a:p>
            <a:pPr lvl="1">
              <a:lnSpc>
                <a:spcPct val="90000"/>
              </a:lnSpc>
            </a:pPr>
            <a:r>
              <a:rPr lang="en-US" dirty="0"/>
              <a:t>Biological agents with disease causing potential</a:t>
            </a:r>
          </a:p>
          <a:p>
            <a:pPr lvl="1">
              <a:lnSpc>
                <a:spcPct val="90000"/>
              </a:lnSpc>
            </a:pPr>
            <a:r>
              <a:rPr lang="en-US" dirty="0"/>
              <a:t>US DOT substance listed as hazardous</a:t>
            </a:r>
          </a:p>
          <a:p>
            <a:pPr lvl="1">
              <a:lnSpc>
                <a:spcPct val="90000"/>
              </a:lnSpc>
            </a:pPr>
            <a:r>
              <a:rPr lang="en-US" dirty="0"/>
              <a:t>Substances classified as hazardous waste</a:t>
            </a:r>
          </a:p>
        </p:txBody>
      </p:sp>
      <p:pic>
        <p:nvPicPr>
          <p:cNvPr id="462850" name="Picture 2" descr="C:\Users\katyo\AppData\Local\Microsoft\Windows\Temporary Internet Files\Content.IE5\XKVSQQZR\MC90038924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5105400"/>
            <a:ext cx="1600200" cy="1384670"/>
          </a:xfrm>
          <a:prstGeom prst="rect">
            <a:avLst/>
          </a:prstGeom>
          <a:noFill/>
          <a:extLst>
            <a:ext uri="{909E8E84-426E-40DD-AFC4-6F175D3DCCD1}">
              <a14:hiddenFill xmlns:a14="http://schemas.microsoft.com/office/drawing/2010/main">
                <a:solidFill>
                  <a:srgbClr val="FFFFFF"/>
                </a:solidFill>
              </a14:hiddenFill>
            </a:ext>
          </a:extLst>
        </p:spPr>
      </p:pic>
      <p:pic>
        <p:nvPicPr>
          <p:cNvPr id="462852" name="Picture 4" descr="http://cdn.printablesigns.net/samples/Danger_Chemical_Haza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4953000"/>
            <a:ext cx="2628900" cy="1724653"/>
          </a:xfrm>
          <a:prstGeom prst="rect">
            <a:avLst/>
          </a:prstGeom>
          <a:noFill/>
          <a:extLst>
            <a:ext uri="{909E8E84-426E-40DD-AFC4-6F175D3DCCD1}">
              <a14:hiddenFill xmlns:a14="http://schemas.microsoft.com/office/drawing/2010/main">
                <a:solidFill>
                  <a:srgbClr val="FFFFFF"/>
                </a:solidFill>
              </a14:hiddenFill>
            </a:ext>
          </a:extLst>
        </p:spPr>
      </p:pic>
      <p:pic>
        <p:nvPicPr>
          <p:cNvPr id="462854" name="Picture 6" descr="http://1.bp.blogspot.com/-TkTBerPUyXU/TnT-TPUuNiI/AAAAAAAADFo/n955CQWxaws/s1600/Radioactive_Warning_Symbol_HD_Wallpaper_Vvallpaper.N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4952999"/>
            <a:ext cx="1952456" cy="137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1030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5" name="Rectangle 2"/>
          <p:cNvSpPr>
            <a:spLocks noGrp="1" noChangeArrowheads="1"/>
          </p:cNvSpPr>
          <p:nvPr>
            <p:ph type="ctrTitle"/>
          </p:nvPr>
        </p:nvSpPr>
        <p:spPr/>
        <p:txBody>
          <a:bodyPr/>
          <a:lstStyle/>
          <a:p>
            <a:pPr fontAlgn="auto">
              <a:spcAft>
                <a:spcPts val="0"/>
              </a:spcAft>
              <a:defRPr/>
            </a:pPr>
            <a:r>
              <a:rPr lang="en-US" dirty="0"/>
              <a:t>Decontamination Team</a:t>
            </a:r>
          </a:p>
        </p:txBody>
      </p:sp>
      <p:sp>
        <p:nvSpPr>
          <p:cNvPr id="492546" name="Rectangle 3"/>
          <p:cNvSpPr>
            <a:spLocks noGrp="1" noChangeArrowheads="1"/>
          </p:cNvSpPr>
          <p:nvPr>
            <p:ph type="subTitle" idx="1"/>
          </p:nvPr>
        </p:nvSpPr>
        <p:spPr/>
        <p:txBody>
          <a:bodyPr rtlCol="0">
            <a:noAutofit/>
          </a:bodyPr>
          <a:lstStyle/>
          <a:p>
            <a:pPr fontAlgn="auto">
              <a:spcAft>
                <a:spcPts val="0"/>
              </a:spcAft>
              <a:buFont typeface="Arial" pitchFamily="34" charset="0"/>
              <a:buNone/>
              <a:defRPr/>
            </a:pPr>
            <a:r>
              <a:rPr lang="en-US" sz="2800" b="1" dirty="0"/>
              <a:t>Roles</a:t>
            </a:r>
          </a:p>
          <a:p>
            <a:pPr fontAlgn="auto">
              <a:spcAft>
                <a:spcPts val="0"/>
              </a:spcAft>
              <a:buFont typeface="Arial" pitchFamily="34" charset="0"/>
              <a:buNone/>
              <a:defRPr/>
            </a:pPr>
            <a:r>
              <a:rPr lang="en-US" sz="2800" b="1" dirty="0"/>
              <a:t>Chemical ID</a:t>
            </a:r>
          </a:p>
          <a:p>
            <a:pPr fontAlgn="auto">
              <a:spcAft>
                <a:spcPts val="0"/>
              </a:spcAft>
              <a:buFont typeface="Arial" pitchFamily="34" charset="0"/>
              <a:buNone/>
              <a:defRPr/>
            </a:pPr>
            <a:r>
              <a:rPr lang="en-US" sz="2800" b="1" dirty="0"/>
              <a:t>PPE</a:t>
            </a:r>
          </a:p>
          <a:p>
            <a:pPr fontAlgn="auto">
              <a:spcAft>
                <a:spcPts val="0"/>
              </a:spcAft>
              <a:buFont typeface="Arial" pitchFamily="34" charset="0"/>
              <a:buNone/>
              <a:defRPr/>
            </a:pPr>
            <a:r>
              <a:rPr lang="en-US" sz="2800" b="1" dirty="0"/>
              <a:t>Equipment</a:t>
            </a:r>
          </a:p>
          <a:p>
            <a:pPr fontAlgn="auto">
              <a:spcAft>
                <a:spcPts val="0"/>
              </a:spcAft>
              <a:buFont typeface="Arial" pitchFamily="34" charset="0"/>
              <a:buNone/>
              <a:defRPr/>
            </a:pPr>
            <a:r>
              <a:rPr lang="en-US" sz="2800" b="1" dirty="0"/>
              <a:t>Patient Flow</a:t>
            </a:r>
          </a:p>
        </p:txBody>
      </p:sp>
    </p:spTree>
    <p:extLst>
      <p:ext uri="{BB962C8B-B14F-4D97-AF65-F5344CB8AC3E}">
        <p14:creationId xmlns:p14="http://schemas.microsoft.com/office/powerpoint/2010/main" val="256068291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69" name="Rectangle 4"/>
          <p:cNvSpPr>
            <a:spLocks noGrp="1" noChangeArrowheads="1"/>
          </p:cNvSpPr>
          <p:nvPr>
            <p:ph type="title"/>
          </p:nvPr>
        </p:nvSpPr>
        <p:spPr/>
        <p:txBody>
          <a:bodyPr/>
          <a:lstStyle/>
          <a:p>
            <a:pPr algn="ctr" fontAlgn="auto">
              <a:spcAft>
                <a:spcPts val="0"/>
              </a:spcAft>
              <a:defRPr/>
            </a:pPr>
            <a:r>
              <a:rPr lang="en-US" dirty="0"/>
              <a:t>Decon Team Roles	</a:t>
            </a:r>
          </a:p>
        </p:txBody>
      </p:sp>
      <p:sp>
        <p:nvSpPr>
          <p:cNvPr id="492546" name="Rectangle 5"/>
          <p:cNvSpPr>
            <a:spLocks noGrp="1" noChangeArrowheads="1"/>
          </p:cNvSpPr>
          <p:nvPr>
            <p:ph idx="1"/>
          </p:nvPr>
        </p:nvSpPr>
        <p:spPr>
          <a:xfrm>
            <a:off x="228600" y="1447800"/>
            <a:ext cx="8686800" cy="5029200"/>
          </a:xfrm>
        </p:spPr>
        <p:txBody>
          <a:bodyPr/>
          <a:lstStyle/>
          <a:p>
            <a:pPr marL="0" indent="0" algn="ctr">
              <a:buNone/>
            </a:pPr>
            <a:r>
              <a:rPr lang="en-US" sz="4800" dirty="0"/>
              <a:t>HICS 2014</a:t>
            </a:r>
          </a:p>
          <a:p>
            <a:r>
              <a:rPr lang="en-US" dirty="0" err="1"/>
              <a:t>HazMat</a:t>
            </a:r>
            <a:r>
              <a:rPr lang="en-US" dirty="0"/>
              <a:t> Branch Director</a:t>
            </a:r>
          </a:p>
          <a:p>
            <a:r>
              <a:rPr lang="en-US" dirty="0"/>
              <a:t>Detection And Monitoring Unit Leader</a:t>
            </a:r>
          </a:p>
          <a:p>
            <a:r>
              <a:rPr lang="en-US" dirty="0"/>
              <a:t>Spill Response Unit Leader</a:t>
            </a:r>
          </a:p>
          <a:p>
            <a:r>
              <a:rPr lang="en-US" dirty="0"/>
              <a:t>Victim Decontamination Unit Leader</a:t>
            </a:r>
          </a:p>
          <a:p>
            <a:r>
              <a:rPr lang="en-US" dirty="0"/>
              <a:t>Facility/Equipment Decontamination Unit Leader</a:t>
            </a:r>
          </a:p>
          <a:p>
            <a:endParaRPr lang="en-US" dirty="0"/>
          </a:p>
          <a:p>
            <a:pPr marL="0" indent="0" algn="ctr">
              <a:buNone/>
            </a:pPr>
            <a:r>
              <a:rPr lang="en-US" sz="2000" dirty="0">
                <a:solidFill>
                  <a:srgbClr val="FF0000"/>
                </a:solidFill>
              </a:rPr>
              <a:t>http://www.emsa.ca.gov/disaster_medical_services_division_hospital_incident_command_system</a:t>
            </a:r>
          </a:p>
        </p:txBody>
      </p:sp>
    </p:spTree>
    <p:extLst>
      <p:ext uri="{BB962C8B-B14F-4D97-AF65-F5344CB8AC3E}">
        <p14:creationId xmlns:p14="http://schemas.microsoft.com/office/powerpoint/2010/main" val="42629532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7" name="Rectangle 2"/>
          <p:cNvSpPr>
            <a:spLocks noGrp="1" noChangeArrowheads="1"/>
          </p:cNvSpPr>
          <p:nvPr>
            <p:ph type="title"/>
          </p:nvPr>
        </p:nvSpPr>
        <p:spPr/>
        <p:txBody>
          <a:bodyPr/>
          <a:lstStyle/>
          <a:p>
            <a:pPr algn="ctr" fontAlgn="auto">
              <a:spcAft>
                <a:spcPts val="0"/>
              </a:spcAft>
              <a:defRPr/>
            </a:pPr>
            <a:r>
              <a:rPr lang="en-US" dirty="0"/>
              <a:t>Decon Team Members </a:t>
            </a:r>
          </a:p>
        </p:txBody>
      </p:sp>
      <p:sp>
        <p:nvSpPr>
          <p:cNvPr id="494594" name="Rectangle 3"/>
          <p:cNvSpPr>
            <a:spLocks noGrp="1" noChangeArrowheads="1"/>
          </p:cNvSpPr>
          <p:nvPr>
            <p:ph idx="1"/>
          </p:nvPr>
        </p:nvSpPr>
        <p:spPr/>
        <p:txBody>
          <a:bodyPr/>
          <a:lstStyle/>
          <a:p>
            <a:pPr>
              <a:lnSpc>
                <a:spcPct val="90000"/>
              </a:lnSpc>
            </a:pPr>
            <a:r>
              <a:rPr lang="en-US" dirty="0"/>
              <a:t>Pre-entry assessment</a:t>
            </a:r>
          </a:p>
          <a:p>
            <a:pPr>
              <a:lnSpc>
                <a:spcPct val="90000"/>
              </a:lnSpc>
            </a:pPr>
            <a:r>
              <a:rPr lang="en-US" dirty="0"/>
              <a:t>Inspect equipment</a:t>
            </a:r>
          </a:p>
          <a:p>
            <a:pPr>
              <a:lnSpc>
                <a:spcPct val="90000"/>
              </a:lnSpc>
            </a:pPr>
            <a:r>
              <a:rPr lang="en-US" dirty="0"/>
              <a:t>Don PPE</a:t>
            </a:r>
          </a:p>
          <a:p>
            <a:pPr>
              <a:lnSpc>
                <a:spcPct val="90000"/>
              </a:lnSpc>
            </a:pPr>
            <a:r>
              <a:rPr lang="en-US" dirty="0"/>
              <a:t>Decontaminate as needed</a:t>
            </a:r>
          </a:p>
          <a:p>
            <a:pPr>
              <a:lnSpc>
                <a:spcPct val="90000"/>
              </a:lnSpc>
            </a:pPr>
            <a:r>
              <a:rPr lang="en-US" dirty="0"/>
              <a:t>Provide BLS</a:t>
            </a:r>
          </a:p>
          <a:p>
            <a:pPr>
              <a:lnSpc>
                <a:spcPct val="90000"/>
              </a:lnSpc>
            </a:pPr>
            <a:r>
              <a:rPr lang="en-US" dirty="0"/>
              <a:t>Clean self/room</a:t>
            </a:r>
          </a:p>
          <a:p>
            <a:pPr>
              <a:lnSpc>
                <a:spcPct val="90000"/>
              </a:lnSpc>
            </a:pPr>
            <a:r>
              <a:rPr lang="en-US" dirty="0"/>
              <a:t>Doff PPE</a:t>
            </a:r>
          </a:p>
          <a:p>
            <a:pPr>
              <a:lnSpc>
                <a:spcPct val="90000"/>
              </a:lnSpc>
            </a:pPr>
            <a:r>
              <a:rPr lang="en-US" dirty="0"/>
              <a:t>Post-entry assessment</a:t>
            </a:r>
          </a:p>
          <a:p>
            <a:pPr>
              <a:lnSpc>
                <a:spcPct val="90000"/>
              </a:lnSpc>
            </a:pPr>
            <a:r>
              <a:rPr lang="en-US" dirty="0"/>
              <a:t>Shower</a:t>
            </a:r>
          </a:p>
          <a:p>
            <a:pPr>
              <a:lnSpc>
                <a:spcPct val="90000"/>
              </a:lnSpc>
            </a:pPr>
            <a:r>
              <a:rPr lang="en-US" dirty="0"/>
              <a:t>Debrief </a:t>
            </a:r>
          </a:p>
        </p:txBody>
      </p:sp>
    </p:spTree>
    <p:extLst>
      <p:ext uri="{BB962C8B-B14F-4D97-AF65-F5344CB8AC3E}">
        <p14:creationId xmlns:p14="http://schemas.microsoft.com/office/powerpoint/2010/main" val="35261193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Rectangle 2"/>
          <p:cNvSpPr>
            <a:spLocks noGrp="1" noChangeArrowheads="1"/>
          </p:cNvSpPr>
          <p:nvPr>
            <p:ph type="title"/>
          </p:nvPr>
        </p:nvSpPr>
        <p:spPr/>
        <p:txBody>
          <a:bodyPr/>
          <a:lstStyle/>
          <a:p>
            <a:pPr algn="ctr" fontAlgn="auto">
              <a:spcAft>
                <a:spcPts val="0"/>
              </a:spcAft>
              <a:defRPr/>
            </a:pPr>
            <a:r>
              <a:rPr lang="en-US" dirty="0"/>
              <a:t>Donning / Doffing Assistance</a:t>
            </a:r>
          </a:p>
        </p:txBody>
      </p:sp>
      <p:sp>
        <p:nvSpPr>
          <p:cNvPr id="495618" name="Rectangle 3"/>
          <p:cNvSpPr>
            <a:spLocks noGrp="1" noChangeArrowheads="1"/>
          </p:cNvSpPr>
          <p:nvPr>
            <p:ph idx="1"/>
          </p:nvPr>
        </p:nvSpPr>
        <p:spPr/>
        <p:txBody>
          <a:bodyPr/>
          <a:lstStyle/>
          <a:p>
            <a:r>
              <a:rPr lang="en-US" dirty="0"/>
              <a:t>Utilize appropriate PPE (splash protection)</a:t>
            </a:r>
          </a:p>
          <a:p>
            <a:r>
              <a:rPr lang="en-US" dirty="0"/>
              <a:t>Prepare PPE</a:t>
            </a:r>
          </a:p>
          <a:p>
            <a:r>
              <a:rPr lang="en-US" dirty="0"/>
              <a:t>Assist donning/doffing PPE</a:t>
            </a:r>
          </a:p>
          <a:p>
            <a:r>
              <a:rPr lang="en-US" dirty="0"/>
              <a:t>Monitor team</a:t>
            </a:r>
          </a:p>
          <a:p>
            <a:r>
              <a:rPr lang="en-US" dirty="0"/>
              <a:t>Assist moving cleaned patients</a:t>
            </a:r>
          </a:p>
          <a:p>
            <a:r>
              <a:rPr lang="en-US" dirty="0"/>
              <a:t>Assist in PPE removal and exit of Decon team</a:t>
            </a:r>
          </a:p>
          <a:p>
            <a:endParaRPr lang="en-US" dirty="0"/>
          </a:p>
        </p:txBody>
      </p:sp>
    </p:spTree>
    <p:extLst>
      <p:ext uri="{BB962C8B-B14F-4D97-AF65-F5344CB8AC3E}">
        <p14:creationId xmlns:p14="http://schemas.microsoft.com/office/powerpoint/2010/main" val="26739200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5" name="Rectangle 2"/>
          <p:cNvSpPr>
            <a:spLocks noGrp="1" noChangeArrowheads="1"/>
          </p:cNvSpPr>
          <p:nvPr>
            <p:ph type="title"/>
          </p:nvPr>
        </p:nvSpPr>
        <p:spPr/>
        <p:txBody>
          <a:bodyPr/>
          <a:lstStyle/>
          <a:p>
            <a:pPr algn="ctr" fontAlgn="auto">
              <a:spcAft>
                <a:spcPts val="0"/>
              </a:spcAft>
              <a:defRPr/>
            </a:pPr>
            <a:r>
              <a:rPr lang="en-US" dirty="0"/>
              <a:t>Key Questions Prior to Decon</a:t>
            </a:r>
          </a:p>
        </p:txBody>
      </p:sp>
      <p:sp>
        <p:nvSpPr>
          <p:cNvPr id="496642" name="Rectangle 3"/>
          <p:cNvSpPr>
            <a:spLocks noGrp="1" noChangeArrowheads="1"/>
          </p:cNvSpPr>
          <p:nvPr>
            <p:ph idx="1"/>
          </p:nvPr>
        </p:nvSpPr>
        <p:spPr/>
        <p:txBody>
          <a:bodyPr/>
          <a:lstStyle/>
          <a:p>
            <a:r>
              <a:rPr lang="en-US" dirty="0"/>
              <a:t>Water compatibility of substance</a:t>
            </a:r>
          </a:p>
          <a:p>
            <a:pPr lvl="1"/>
            <a:r>
              <a:rPr lang="en-US" dirty="0"/>
              <a:t>Most OK</a:t>
            </a:r>
          </a:p>
          <a:p>
            <a:r>
              <a:rPr lang="en-US" dirty="0"/>
              <a:t>Dry vs Wet Decon</a:t>
            </a:r>
          </a:p>
          <a:p>
            <a:r>
              <a:rPr lang="en-US" dirty="0"/>
              <a:t>Level of PPE required</a:t>
            </a:r>
          </a:p>
          <a:p>
            <a:r>
              <a:rPr lang="en-US" dirty="0"/>
              <a:t>Signs and symptoms of acute exposure</a:t>
            </a:r>
          </a:p>
          <a:p>
            <a:r>
              <a:rPr lang="en-US" dirty="0"/>
              <a:t>Cleanup and disposal requirements</a:t>
            </a:r>
          </a:p>
        </p:txBody>
      </p:sp>
    </p:spTree>
    <p:extLst>
      <p:ext uri="{BB962C8B-B14F-4D97-AF65-F5344CB8AC3E}">
        <p14:creationId xmlns:p14="http://schemas.microsoft.com/office/powerpoint/2010/main" val="351968046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89" name="Rectangle 2"/>
          <p:cNvSpPr>
            <a:spLocks noGrp="1" noChangeArrowheads="1"/>
          </p:cNvSpPr>
          <p:nvPr>
            <p:ph type="title"/>
          </p:nvPr>
        </p:nvSpPr>
        <p:spPr/>
        <p:txBody>
          <a:bodyPr/>
          <a:lstStyle/>
          <a:p>
            <a:pPr fontAlgn="auto">
              <a:spcAft>
                <a:spcPts val="0"/>
              </a:spcAft>
              <a:defRPr/>
            </a:pPr>
            <a:r>
              <a:rPr lang="en-US" dirty="0"/>
              <a:t>Personal Protective Equipment</a:t>
            </a:r>
          </a:p>
        </p:txBody>
      </p:sp>
      <p:pic>
        <p:nvPicPr>
          <p:cNvPr id="497666" name="Picture 5" descr="zoomS1113"/>
          <p:cNvPicPr>
            <a:picLocks noChangeAspect="1" noChangeArrowheads="1"/>
          </p:cNvPicPr>
          <p:nvPr/>
        </p:nvPicPr>
        <p:blipFill>
          <a:blip r:embed="rId2"/>
          <a:srcRect/>
          <a:stretch>
            <a:fillRect/>
          </a:stretch>
        </p:blipFill>
        <p:spPr bwMode="auto">
          <a:xfrm>
            <a:off x="2819400" y="1600200"/>
            <a:ext cx="3706813" cy="4829175"/>
          </a:xfrm>
          <a:prstGeom prst="rect">
            <a:avLst/>
          </a:prstGeom>
          <a:noFill/>
          <a:ln w="15875">
            <a:solidFill>
              <a:schemeClr val="tx1"/>
            </a:solidFill>
            <a:miter lim="800000"/>
            <a:headEnd/>
            <a:tailEnd/>
          </a:ln>
        </p:spPr>
      </p:pic>
    </p:spTree>
    <p:extLst>
      <p:ext uri="{BB962C8B-B14F-4D97-AF65-F5344CB8AC3E}">
        <p14:creationId xmlns:p14="http://schemas.microsoft.com/office/powerpoint/2010/main" val="309212001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Text Box 2"/>
          <p:cNvSpPr txBox="1">
            <a:spLocks noChangeArrowheads="1"/>
          </p:cNvSpPr>
          <p:nvPr/>
        </p:nvSpPr>
        <p:spPr bwMode="auto">
          <a:xfrm>
            <a:off x="773113" y="228600"/>
            <a:ext cx="2017712" cy="769938"/>
          </a:xfrm>
          <a:prstGeom prst="rect">
            <a:avLst/>
          </a:prstGeom>
          <a:noFill/>
          <a:ln w="9525">
            <a:noFill/>
            <a:miter lim="800000"/>
            <a:headEnd/>
            <a:tailEnd/>
          </a:ln>
          <a:effectLst>
            <a:outerShdw dist="45791" dir="3378596" algn="ctr" rotWithShape="0">
              <a:schemeClr val="tx1"/>
            </a:outerShdw>
          </a:effectLst>
        </p:spPr>
        <p:txBody>
          <a:bodyPr wrap="none">
            <a:spAutoFit/>
          </a:bodyPr>
          <a:lstStyle/>
          <a:p>
            <a:pPr algn="ctr" eaLnBrk="0" hangingPunct="0">
              <a:defRPr/>
            </a:pPr>
            <a:r>
              <a:rPr lang="en-US" sz="4400" b="1" dirty="0">
                <a:solidFill>
                  <a:srgbClr val="FF0000"/>
                </a:solidFill>
                <a:effectLst>
                  <a:outerShdw blurRad="38100" dist="38100" dir="2700000" algn="tl">
                    <a:srgbClr val="000000"/>
                  </a:outerShdw>
                </a:effectLst>
                <a:cs typeface="+mn-cs"/>
              </a:rPr>
              <a:t>Level A</a:t>
            </a:r>
          </a:p>
        </p:txBody>
      </p:sp>
      <p:pic>
        <p:nvPicPr>
          <p:cNvPr id="537603" name="Picture 3"/>
          <p:cNvPicPr>
            <a:picLocks noChangeArrowheads="1"/>
          </p:cNvPicPr>
          <p:nvPr/>
        </p:nvPicPr>
        <p:blipFill>
          <a:blip r:embed="rId2">
            <a:lum bright="12000"/>
          </a:blip>
          <a:srcRect l="10081" r="15121" b="5600"/>
          <a:stretch>
            <a:fillRect/>
          </a:stretch>
        </p:blipFill>
        <p:spPr bwMode="auto">
          <a:xfrm>
            <a:off x="4572000" y="990600"/>
            <a:ext cx="4191000" cy="4875213"/>
          </a:xfrm>
          <a:prstGeom prst="rect">
            <a:avLst/>
          </a:prstGeom>
          <a:noFill/>
          <a:ln w="12700">
            <a:solidFill>
              <a:schemeClr val="tx1"/>
            </a:solidFill>
            <a:miter lim="800000"/>
            <a:headEnd/>
            <a:tailEnd/>
          </a:ln>
        </p:spPr>
      </p:pic>
      <p:sp>
        <p:nvSpPr>
          <p:cNvPr id="537604" name="Text Box 4"/>
          <p:cNvSpPr txBox="1">
            <a:spLocks noChangeArrowheads="1"/>
          </p:cNvSpPr>
          <p:nvPr/>
        </p:nvSpPr>
        <p:spPr bwMode="auto">
          <a:xfrm>
            <a:off x="838200" y="1524000"/>
            <a:ext cx="3502882" cy="3539430"/>
          </a:xfrm>
          <a:prstGeom prst="rect">
            <a:avLst/>
          </a:prstGeom>
          <a:noFill/>
          <a:ln w="9525">
            <a:noFill/>
            <a:miter lim="800000"/>
            <a:headEnd/>
            <a:tailEnd/>
          </a:ln>
          <a:effectLst/>
        </p:spPr>
        <p:txBody>
          <a:bodyPr wrap="none">
            <a:spAutoFit/>
          </a:bodyPr>
          <a:lstStyle/>
          <a:p>
            <a:pPr eaLnBrk="0" hangingPunct="0">
              <a:defRPr/>
            </a:pPr>
            <a:r>
              <a:rPr lang="en-US" sz="2800" b="1" dirty="0">
                <a:latin typeface="+mn-lt"/>
                <a:cs typeface="+mn-cs"/>
              </a:rPr>
              <a:t>Required when the </a:t>
            </a:r>
          </a:p>
          <a:p>
            <a:pPr eaLnBrk="0" hangingPunct="0">
              <a:defRPr/>
            </a:pPr>
            <a:r>
              <a:rPr lang="en-US" sz="2800" b="1" dirty="0">
                <a:latin typeface="+mn-lt"/>
                <a:cs typeface="+mn-cs"/>
              </a:rPr>
              <a:t>highest potential </a:t>
            </a:r>
          </a:p>
          <a:p>
            <a:pPr eaLnBrk="0" hangingPunct="0">
              <a:defRPr/>
            </a:pPr>
            <a:r>
              <a:rPr lang="en-US" sz="2800" b="1" dirty="0">
                <a:latin typeface="+mn-lt"/>
                <a:cs typeface="+mn-cs"/>
              </a:rPr>
              <a:t>for exposure to </a:t>
            </a:r>
          </a:p>
          <a:p>
            <a:pPr eaLnBrk="0" hangingPunct="0">
              <a:defRPr/>
            </a:pPr>
            <a:r>
              <a:rPr lang="en-US" sz="2800" b="1" dirty="0">
                <a:latin typeface="+mn-lt"/>
                <a:cs typeface="+mn-cs"/>
              </a:rPr>
              <a:t>hazards exists and </a:t>
            </a:r>
          </a:p>
          <a:p>
            <a:pPr eaLnBrk="0" hangingPunct="0">
              <a:defRPr/>
            </a:pPr>
            <a:r>
              <a:rPr lang="en-US" sz="2800" b="1" dirty="0">
                <a:latin typeface="+mn-lt"/>
                <a:cs typeface="+mn-cs"/>
              </a:rPr>
              <a:t>the highest level </a:t>
            </a:r>
          </a:p>
          <a:p>
            <a:pPr eaLnBrk="0" hangingPunct="0">
              <a:defRPr/>
            </a:pPr>
            <a:r>
              <a:rPr lang="en-US" sz="2800" b="1" dirty="0">
                <a:latin typeface="+mn-lt"/>
                <a:cs typeface="+mn-cs"/>
              </a:rPr>
              <a:t>of skin, respiratory,</a:t>
            </a:r>
          </a:p>
          <a:p>
            <a:pPr eaLnBrk="0" hangingPunct="0">
              <a:defRPr/>
            </a:pPr>
            <a:r>
              <a:rPr lang="en-US" sz="2800" b="1" dirty="0">
                <a:latin typeface="+mn-lt"/>
                <a:cs typeface="+mn-cs"/>
              </a:rPr>
              <a:t>and eye protection</a:t>
            </a:r>
          </a:p>
          <a:p>
            <a:pPr eaLnBrk="0" hangingPunct="0">
              <a:defRPr/>
            </a:pPr>
            <a:r>
              <a:rPr lang="en-US" sz="2800" b="1" dirty="0">
                <a:latin typeface="+mn-lt"/>
                <a:cs typeface="+mn-cs"/>
              </a:rPr>
              <a:t>is called for</a:t>
            </a:r>
          </a:p>
        </p:txBody>
      </p:sp>
      <p:sp>
        <p:nvSpPr>
          <p:cNvPr id="537605" name="Text Box 5"/>
          <p:cNvSpPr txBox="1">
            <a:spLocks noChangeArrowheads="1"/>
          </p:cNvSpPr>
          <p:nvPr/>
        </p:nvSpPr>
        <p:spPr bwMode="auto">
          <a:xfrm>
            <a:off x="2667000" y="6019800"/>
            <a:ext cx="3863975" cy="457200"/>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hangingPunct="0">
              <a:defRPr/>
            </a:pPr>
            <a:r>
              <a:rPr lang="en-US" b="1" dirty="0">
                <a:solidFill>
                  <a:srgbClr val="FF0000"/>
                </a:solidFill>
                <a:effectLst>
                  <a:outerShdw blurRad="38100" dist="38100" dir="2700000" algn="tl">
                    <a:srgbClr val="000000"/>
                  </a:outerShdw>
                </a:effectLst>
                <a:cs typeface="+mn-cs"/>
              </a:rPr>
              <a:t>VAPOR PROTECTION</a:t>
            </a:r>
          </a:p>
        </p:txBody>
      </p:sp>
    </p:spTree>
    <p:extLst>
      <p:ext uri="{BB962C8B-B14F-4D97-AF65-F5344CB8AC3E}">
        <p14:creationId xmlns:p14="http://schemas.microsoft.com/office/powerpoint/2010/main" val="5931353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Text Box 2"/>
          <p:cNvSpPr txBox="1">
            <a:spLocks noChangeArrowheads="1"/>
          </p:cNvSpPr>
          <p:nvPr/>
        </p:nvSpPr>
        <p:spPr bwMode="auto">
          <a:xfrm>
            <a:off x="685800" y="228600"/>
            <a:ext cx="2136775" cy="762000"/>
          </a:xfrm>
          <a:prstGeom prst="rect">
            <a:avLst/>
          </a:prstGeom>
          <a:noFill/>
          <a:ln w="9525">
            <a:noFill/>
            <a:miter lim="800000"/>
            <a:headEnd/>
            <a:tailEnd/>
          </a:ln>
          <a:effectLst>
            <a:outerShdw dist="45791" dir="3378596" algn="ctr" rotWithShape="0">
              <a:schemeClr val="tx1"/>
            </a:outerShdw>
          </a:effectLst>
        </p:spPr>
        <p:txBody>
          <a:bodyPr wrap="none">
            <a:spAutoFit/>
          </a:bodyPr>
          <a:lstStyle/>
          <a:p>
            <a:pPr eaLnBrk="0" hangingPunct="0">
              <a:defRPr/>
            </a:pPr>
            <a:r>
              <a:rPr lang="en-US" sz="4400" b="1" dirty="0">
                <a:solidFill>
                  <a:srgbClr val="FF0000"/>
                </a:solidFill>
                <a:effectLst>
                  <a:outerShdw blurRad="38100" dist="38100" dir="2700000" algn="tl">
                    <a:srgbClr val="000000"/>
                  </a:outerShdw>
                </a:effectLst>
                <a:cs typeface="+mn-cs"/>
              </a:rPr>
              <a:t>Level B</a:t>
            </a:r>
          </a:p>
        </p:txBody>
      </p:sp>
      <p:pic>
        <p:nvPicPr>
          <p:cNvPr id="538627" name="Picture 3" descr="HAZCAT"/>
          <p:cNvPicPr>
            <a:picLocks noChangeAspect="1" noChangeArrowheads="1"/>
          </p:cNvPicPr>
          <p:nvPr/>
        </p:nvPicPr>
        <p:blipFill>
          <a:blip r:embed="rId2"/>
          <a:srcRect l="5624" r="25313"/>
          <a:stretch>
            <a:fillRect/>
          </a:stretch>
        </p:blipFill>
        <p:spPr bwMode="auto">
          <a:xfrm>
            <a:off x="4498387" y="1219200"/>
            <a:ext cx="4140788" cy="4495800"/>
          </a:xfrm>
          <a:prstGeom prst="rect">
            <a:avLst/>
          </a:prstGeom>
          <a:noFill/>
          <a:ln w="12700">
            <a:solidFill>
              <a:schemeClr val="tx1"/>
            </a:solidFill>
            <a:miter lim="800000"/>
            <a:headEnd/>
            <a:tailEnd/>
          </a:ln>
        </p:spPr>
      </p:pic>
      <p:sp>
        <p:nvSpPr>
          <p:cNvPr id="538628" name="Text Box 4"/>
          <p:cNvSpPr txBox="1">
            <a:spLocks noChangeArrowheads="1"/>
          </p:cNvSpPr>
          <p:nvPr/>
        </p:nvSpPr>
        <p:spPr bwMode="auto">
          <a:xfrm>
            <a:off x="390271" y="1219200"/>
            <a:ext cx="4001416" cy="3970318"/>
          </a:xfrm>
          <a:prstGeom prst="rect">
            <a:avLst/>
          </a:prstGeom>
          <a:noFill/>
          <a:ln w="9525">
            <a:noFill/>
            <a:miter lim="800000"/>
            <a:headEnd/>
            <a:tailEnd/>
          </a:ln>
          <a:effectLst/>
        </p:spPr>
        <p:txBody>
          <a:bodyPr wrap="none">
            <a:spAutoFit/>
          </a:bodyPr>
          <a:lstStyle/>
          <a:p>
            <a:pPr eaLnBrk="0" hangingPunct="0">
              <a:defRPr/>
            </a:pPr>
            <a:r>
              <a:rPr lang="en-US" sz="2800" b="1" dirty="0">
                <a:latin typeface="+mn-lt"/>
                <a:cs typeface="+mn-cs"/>
              </a:rPr>
              <a:t>Required when the </a:t>
            </a:r>
          </a:p>
          <a:p>
            <a:pPr eaLnBrk="0" hangingPunct="0">
              <a:defRPr/>
            </a:pPr>
            <a:r>
              <a:rPr lang="en-US" sz="2800" b="1" dirty="0">
                <a:latin typeface="+mn-lt"/>
                <a:cs typeface="+mn-cs"/>
              </a:rPr>
              <a:t>highest level of </a:t>
            </a:r>
          </a:p>
          <a:p>
            <a:pPr eaLnBrk="0" hangingPunct="0">
              <a:defRPr/>
            </a:pPr>
            <a:r>
              <a:rPr lang="en-US" sz="2800" b="1" dirty="0">
                <a:latin typeface="+mn-lt"/>
                <a:cs typeface="+mn-cs"/>
              </a:rPr>
              <a:t>respiratory </a:t>
            </a:r>
          </a:p>
          <a:p>
            <a:pPr eaLnBrk="0" hangingPunct="0">
              <a:defRPr/>
            </a:pPr>
            <a:r>
              <a:rPr lang="en-US" sz="2800" b="1" dirty="0">
                <a:latin typeface="+mn-lt"/>
                <a:cs typeface="+mn-cs"/>
              </a:rPr>
              <a:t>protection but a </a:t>
            </a:r>
          </a:p>
          <a:p>
            <a:pPr eaLnBrk="0" hangingPunct="0">
              <a:defRPr/>
            </a:pPr>
            <a:r>
              <a:rPr lang="en-US" sz="2800" b="1" dirty="0">
                <a:latin typeface="+mn-lt"/>
                <a:cs typeface="+mn-cs"/>
              </a:rPr>
              <a:t>lesser level of skin </a:t>
            </a:r>
          </a:p>
          <a:p>
            <a:pPr eaLnBrk="0" hangingPunct="0">
              <a:defRPr/>
            </a:pPr>
            <a:r>
              <a:rPr lang="en-US" sz="2800" b="1" dirty="0">
                <a:latin typeface="+mn-lt"/>
                <a:cs typeface="+mn-cs"/>
              </a:rPr>
              <a:t>protection is needed</a:t>
            </a:r>
          </a:p>
          <a:p>
            <a:pPr eaLnBrk="0" hangingPunct="0">
              <a:defRPr/>
            </a:pPr>
            <a:r>
              <a:rPr lang="en-US" sz="2800" b="1" dirty="0">
                <a:latin typeface="+mn-lt"/>
                <a:cs typeface="+mn-cs"/>
              </a:rPr>
              <a:t> </a:t>
            </a:r>
          </a:p>
          <a:p>
            <a:pPr eaLnBrk="0" hangingPunct="0">
              <a:defRPr/>
            </a:pPr>
            <a:r>
              <a:rPr lang="en-US" sz="2800" b="1" dirty="0">
                <a:latin typeface="+mn-lt"/>
                <a:cs typeface="+mn-cs"/>
              </a:rPr>
              <a:t>Can be encapsulating </a:t>
            </a:r>
          </a:p>
          <a:p>
            <a:pPr eaLnBrk="0" hangingPunct="0">
              <a:defRPr/>
            </a:pPr>
            <a:r>
              <a:rPr lang="en-US" sz="2800" b="1" dirty="0">
                <a:latin typeface="+mn-lt"/>
                <a:cs typeface="+mn-cs"/>
              </a:rPr>
              <a:t>or non-encapsulating </a:t>
            </a:r>
          </a:p>
        </p:txBody>
      </p:sp>
      <p:sp>
        <p:nvSpPr>
          <p:cNvPr id="538629" name="Text Box 5"/>
          <p:cNvSpPr txBox="1">
            <a:spLocks noChangeArrowheads="1"/>
          </p:cNvSpPr>
          <p:nvPr/>
        </p:nvSpPr>
        <p:spPr bwMode="auto">
          <a:xfrm>
            <a:off x="2209800" y="5791200"/>
            <a:ext cx="4930775" cy="45720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eaLnBrk="0" hangingPunct="0">
              <a:defRPr/>
            </a:pPr>
            <a:r>
              <a:rPr lang="en-US" b="1" dirty="0">
                <a:solidFill>
                  <a:srgbClr val="FF0000"/>
                </a:solidFill>
                <a:effectLst>
                  <a:outerShdw blurRad="38100" dist="38100" dir="2700000" algn="tl">
                    <a:srgbClr val="000000"/>
                  </a:outerShdw>
                </a:effectLst>
                <a:cs typeface="+mn-cs"/>
              </a:rPr>
              <a:t>LIQUID SPLASH PROTECTION</a:t>
            </a:r>
          </a:p>
        </p:txBody>
      </p:sp>
    </p:spTree>
    <p:extLst>
      <p:ext uri="{BB962C8B-B14F-4D97-AF65-F5344CB8AC3E}">
        <p14:creationId xmlns:p14="http://schemas.microsoft.com/office/powerpoint/2010/main" val="23269136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Text Box 2"/>
          <p:cNvSpPr txBox="1">
            <a:spLocks noChangeArrowheads="1"/>
          </p:cNvSpPr>
          <p:nvPr/>
        </p:nvSpPr>
        <p:spPr bwMode="auto">
          <a:xfrm>
            <a:off x="685800" y="228600"/>
            <a:ext cx="2130425" cy="762000"/>
          </a:xfrm>
          <a:prstGeom prst="rect">
            <a:avLst/>
          </a:prstGeom>
          <a:noFill/>
          <a:ln w="9525">
            <a:noFill/>
            <a:miter lim="800000"/>
            <a:headEnd/>
            <a:tailEnd/>
          </a:ln>
          <a:effectLst>
            <a:outerShdw dist="45791" dir="3378596" algn="ctr" rotWithShape="0">
              <a:schemeClr val="tx1"/>
            </a:outerShdw>
          </a:effectLst>
        </p:spPr>
        <p:txBody>
          <a:bodyPr wrap="none">
            <a:spAutoFit/>
          </a:bodyPr>
          <a:lstStyle/>
          <a:p>
            <a:pPr eaLnBrk="0" hangingPunct="0">
              <a:defRPr/>
            </a:pPr>
            <a:r>
              <a:rPr lang="en-US" sz="4400" b="1" dirty="0">
                <a:solidFill>
                  <a:srgbClr val="FF0000"/>
                </a:solidFill>
                <a:effectLst>
                  <a:outerShdw blurRad="38100" dist="38100" dir="2700000" algn="tl">
                    <a:srgbClr val="000000"/>
                  </a:outerShdw>
                </a:effectLst>
                <a:cs typeface="+mn-cs"/>
              </a:rPr>
              <a:t>Level C</a:t>
            </a:r>
          </a:p>
        </p:txBody>
      </p:sp>
      <p:sp>
        <p:nvSpPr>
          <p:cNvPr id="539652" name="Text Box 4"/>
          <p:cNvSpPr txBox="1">
            <a:spLocks noChangeArrowheads="1"/>
          </p:cNvSpPr>
          <p:nvPr/>
        </p:nvSpPr>
        <p:spPr bwMode="auto">
          <a:xfrm>
            <a:off x="304800" y="1014290"/>
            <a:ext cx="4343400" cy="4832092"/>
          </a:xfrm>
          <a:prstGeom prst="rect">
            <a:avLst/>
          </a:prstGeom>
          <a:noFill/>
          <a:ln w="9525">
            <a:noFill/>
            <a:miter lim="800000"/>
            <a:headEnd/>
            <a:tailEnd/>
          </a:ln>
          <a:effectLst/>
        </p:spPr>
        <p:txBody>
          <a:bodyPr wrap="square">
            <a:spAutoFit/>
          </a:bodyPr>
          <a:lstStyle/>
          <a:p>
            <a:pPr eaLnBrk="0" hangingPunct="0">
              <a:defRPr/>
            </a:pPr>
            <a:r>
              <a:rPr lang="en-US" sz="2800" b="1" dirty="0">
                <a:latin typeface="+mn-lt"/>
                <a:cs typeface="+mn-cs"/>
              </a:rPr>
              <a:t>Required under</a:t>
            </a:r>
          </a:p>
          <a:p>
            <a:pPr eaLnBrk="0" hangingPunct="0">
              <a:defRPr/>
            </a:pPr>
            <a:r>
              <a:rPr lang="en-US" sz="2800" b="1" dirty="0">
                <a:latin typeface="+mn-lt"/>
                <a:cs typeface="+mn-cs"/>
              </a:rPr>
              <a:t>circumstances that</a:t>
            </a:r>
          </a:p>
          <a:p>
            <a:pPr eaLnBrk="0" hangingPunct="0">
              <a:defRPr/>
            </a:pPr>
            <a:r>
              <a:rPr lang="en-US" sz="2800" b="1" dirty="0">
                <a:latin typeface="+mn-lt"/>
                <a:cs typeface="+mn-cs"/>
              </a:rPr>
              <a:t>call for lesser levels</a:t>
            </a:r>
          </a:p>
          <a:p>
            <a:pPr eaLnBrk="0" hangingPunct="0">
              <a:defRPr/>
            </a:pPr>
            <a:r>
              <a:rPr lang="en-US" sz="2800" b="1" dirty="0">
                <a:latin typeface="+mn-lt"/>
                <a:cs typeface="+mn-cs"/>
              </a:rPr>
              <a:t>of respiratory and</a:t>
            </a:r>
          </a:p>
          <a:p>
            <a:pPr eaLnBrk="0" hangingPunct="0">
              <a:defRPr/>
            </a:pPr>
            <a:r>
              <a:rPr lang="en-US" sz="2800" b="1" dirty="0">
                <a:latin typeface="+mn-lt"/>
                <a:cs typeface="+mn-cs"/>
              </a:rPr>
              <a:t>skin protection</a:t>
            </a:r>
          </a:p>
          <a:p>
            <a:pPr eaLnBrk="0" hangingPunct="0">
              <a:defRPr/>
            </a:pPr>
            <a:endParaRPr lang="en-US" sz="2800" b="1" dirty="0">
              <a:latin typeface="+mn-lt"/>
              <a:cs typeface="+mn-cs"/>
            </a:endParaRPr>
          </a:p>
          <a:p>
            <a:pPr eaLnBrk="0" hangingPunct="0">
              <a:defRPr/>
            </a:pPr>
            <a:r>
              <a:rPr lang="en-US" sz="2800" b="1" dirty="0">
                <a:latin typeface="+mn-lt"/>
                <a:cs typeface="+mn-cs"/>
              </a:rPr>
              <a:t>Can be used with</a:t>
            </a:r>
          </a:p>
          <a:p>
            <a:pPr eaLnBrk="0" hangingPunct="0">
              <a:defRPr/>
            </a:pPr>
            <a:r>
              <a:rPr lang="en-US" sz="2800" b="1" dirty="0">
                <a:latin typeface="+mn-lt"/>
                <a:cs typeface="+mn-cs"/>
              </a:rPr>
              <a:t>SCBA’s or APR’s</a:t>
            </a:r>
          </a:p>
          <a:p>
            <a:pPr eaLnBrk="0" hangingPunct="0">
              <a:defRPr/>
            </a:pPr>
            <a:endParaRPr lang="en-US" sz="2800" b="1" dirty="0">
              <a:latin typeface="+mn-lt"/>
              <a:cs typeface="+mn-cs"/>
            </a:endParaRPr>
          </a:p>
          <a:p>
            <a:pPr eaLnBrk="0" hangingPunct="0">
              <a:defRPr/>
            </a:pPr>
            <a:r>
              <a:rPr lang="en-US" sz="2800" b="1" dirty="0">
                <a:latin typeface="+mn-lt"/>
                <a:cs typeface="+mn-cs"/>
              </a:rPr>
              <a:t>First Receivers Ensemble</a:t>
            </a:r>
          </a:p>
        </p:txBody>
      </p:sp>
      <p:sp>
        <p:nvSpPr>
          <p:cNvPr id="539653" name="Text Box 5"/>
          <p:cNvSpPr txBox="1">
            <a:spLocks noChangeArrowheads="1"/>
          </p:cNvSpPr>
          <p:nvPr/>
        </p:nvSpPr>
        <p:spPr bwMode="auto">
          <a:xfrm>
            <a:off x="1965325" y="5837238"/>
            <a:ext cx="4930775" cy="45720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eaLnBrk="0" hangingPunct="0">
              <a:defRPr/>
            </a:pPr>
            <a:r>
              <a:rPr lang="en-US" b="1" dirty="0">
                <a:solidFill>
                  <a:srgbClr val="FF0000"/>
                </a:solidFill>
                <a:effectLst>
                  <a:outerShdw blurRad="38100" dist="38100" dir="2700000" algn="tl">
                    <a:srgbClr val="000000"/>
                  </a:outerShdw>
                </a:effectLst>
                <a:cs typeface="+mn-cs"/>
              </a:rPr>
              <a:t>DUST &amp; SOLIDS PROTECTION</a:t>
            </a:r>
          </a:p>
        </p:txBody>
      </p:sp>
      <p:pic>
        <p:nvPicPr>
          <p:cNvPr id="500740" name="Picture 6" descr="100_1061"/>
          <p:cNvPicPr>
            <a:picLocks noChangeAspect="1" noChangeArrowheads="1"/>
          </p:cNvPicPr>
          <p:nvPr/>
        </p:nvPicPr>
        <p:blipFill>
          <a:blip r:embed="rId2"/>
          <a:srcRect l="52409" t="20099" r="8485"/>
          <a:stretch>
            <a:fillRect/>
          </a:stretch>
        </p:blipFill>
        <p:spPr bwMode="auto">
          <a:xfrm>
            <a:off x="5129213" y="754063"/>
            <a:ext cx="3328987" cy="5102225"/>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345775788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Text Box 2"/>
          <p:cNvSpPr txBox="1">
            <a:spLocks noChangeArrowheads="1"/>
          </p:cNvSpPr>
          <p:nvPr/>
        </p:nvSpPr>
        <p:spPr bwMode="auto">
          <a:xfrm>
            <a:off x="685800" y="228600"/>
            <a:ext cx="2187575" cy="762000"/>
          </a:xfrm>
          <a:prstGeom prst="rect">
            <a:avLst/>
          </a:prstGeom>
          <a:noFill/>
          <a:ln w="9525">
            <a:noFill/>
            <a:miter lim="800000"/>
            <a:headEnd/>
            <a:tailEnd/>
          </a:ln>
          <a:effectLst>
            <a:outerShdw dist="45791" dir="3378596" algn="ctr" rotWithShape="0">
              <a:schemeClr val="tx1"/>
            </a:outerShdw>
          </a:effectLst>
        </p:spPr>
        <p:txBody>
          <a:bodyPr wrap="none">
            <a:spAutoFit/>
          </a:bodyPr>
          <a:lstStyle/>
          <a:p>
            <a:pPr eaLnBrk="0" hangingPunct="0">
              <a:defRPr/>
            </a:pPr>
            <a:r>
              <a:rPr lang="en-US" sz="4400" b="1" dirty="0">
                <a:solidFill>
                  <a:srgbClr val="FF0000"/>
                </a:solidFill>
                <a:effectLst>
                  <a:outerShdw blurRad="38100" dist="38100" dir="2700000" algn="tl">
                    <a:srgbClr val="000000"/>
                  </a:outerShdw>
                </a:effectLst>
                <a:cs typeface="+mn-cs"/>
              </a:rPr>
              <a:t>Level D</a:t>
            </a:r>
          </a:p>
        </p:txBody>
      </p:sp>
      <p:sp>
        <p:nvSpPr>
          <p:cNvPr id="540677" name="Text Box 5"/>
          <p:cNvSpPr txBox="1">
            <a:spLocks noChangeArrowheads="1"/>
          </p:cNvSpPr>
          <p:nvPr/>
        </p:nvSpPr>
        <p:spPr bwMode="auto">
          <a:xfrm>
            <a:off x="381000" y="2005013"/>
            <a:ext cx="3978974" cy="3108543"/>
          </a:xfrm>
          <a:prstGeom prst="rect">
            <a:avLst/>
          </a:prstGeom>
          <a:noFill/>
          <a:ln w="9525">
            <a:noFill/>
            <a:miter lim="800000"/>
            <a:headEnd/>
            <a:tailEnd/>
          </a:ln>
          <a:effectLst/>
        </p:spPr>
        <p:txBody>
          <a:bodyPr wrap="none">
            <a:spAutoFit/>
          </a:bodyPr>
          <a:lstStyle/>
          <a:p>
            <a:pPr eaLnBrk="0" hangingPunct="0">
              <a:defRPr/>
            </a:pPr>
            <a:r>
              <a:rPr lang="en-US" sz="2800" b="1" dirty="0">
                <a:latin typeface="+mn-lt"/>
                <a:cs typeface="+mn-cs"/>
              </a:rPr>
              <a:t>Appropriate </a:t>
            </a:r>
          </a:p>
          <a:p>
            <a:pPr eaLnBrk="0" hangingPunct="0">
              <a:defRPr/>
            </a:pPr>
            <a:r>
              <a:rPr lang="en-US" sz="2800" b="1" dirty="0">
                <a:latin typeface="+mn-lt"/>
                <a:cs typeface="+mn-cs"/>
              </a:rPr>
              <a:t>when minimal </a:t>
            </a:r>
          </a:p>
          <a:p>
            <a:pPr eaLnBrk="0" hangingPunct="0">
              <a:defRPr/>
            </a:pPr>
            <a:r>
              <a:rPr lang="en-US" sz="2800" b="1" dirty="0">
                <a:latin typeface="+mn-lt"/>
                <a:cs typeface="+mn-cs"/>
              </a:rPr>
              <a:t>skin protection </a:t>
            </a:r>
          </a:p>
          <a:p>
            <a:pPr eaLnBrk="0" hangingPunct="0">
              <a:defRPr/>
            </a:pPr>
            <a:r>
              <a:rPr lang="en-US" sz="2800" b="1" dirty="0">
                <a:latin typeface="+mn-lt"/>
                <a:cs typeface="+mn-cs"/>
              </a:rPr>
              <a:t>and no respiratory </a:t>
            </a:r>
          </a:p>
          <a:p>
            <a:pPr eaLnBrk="0" hangingPunct="0">
              <a:defRPr/>
            </a:pPr>
            <a:r>
              <a:rPr lang="en-US" sz="2800" b="1" dirty="0">
                <a:latin typeface="+mn-lt"/>
                <a:cs typeface="+mn-cs"/>
              </a:rPr>
              <a:t>protection is required.</a:t>
            </a:r>
          </a:p>
          <a:p>
            <a:pPr eaLnBrk="0" hangingPunct="0">
              <a:defRPr/>
            </a:pPr>
            <a:endParaRPr lang="en-US" sz="2800" b="1" dirty="0">
              <a:latin typeface="+mn-lt"/>
              <a:cs typeface="+mn-cs"/>
            </a:endParaRPr>
          </a:p>
          <a:p>
            <a:pPr eaLnBrk="0" hangingPunct="0">
              <a:defRPr/>
            </a:pPr>
            <a:r>
              <a:rPr lang="en-US" sz="2800" b="1" dirty="0">
                <a:latin typeface="+mn-lt"/>
                <a:cs typeface="+mn-cs"/>
              </a:rPr>
              <a:t>Every day uniform!</a:t>
            </a:r>
          </a:p>
        </p:txBody>
      </p:sp>
      <p:sp>
        <p:nvSpPr>
          <p:cNvPr id="540678" name="Text Box 6"/>
          <p:cNvSpPr txBox="1">
            <a:spLocks noChangeArrowheads="1"/>
          </p:cNvSpPr>
          <p:nvPr/>
        </p:nvSpPr>
        <p:spPr bwMode="auto">
          <a:xfrm>
            <a:off x="1600200" y="5867400"/>
            <a:ext cx="3787775" cy="45720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eaLnBrk="0" hangingPunct="0">
              <a:defRPr/>
            </a:pPr>
            <a:r>
              <a:rPr lang="en-US" b="1" dirty="0">
                <a:solidFill>
                  <a:srgbClr val="FF0000"/>
                </a:solidFill>
                <a:effectLst>
                  <a:outerShdw blurRad="38100" dist="38100" dir="2700000" algn="tl">
                    <a:srgbClr val="000000"/>
                  </a:outerShdw>
                </a:effectLst>
                <a:cs typeface="+mn-cs"/>
              </a:rPr>
              <a:t>SUPPORT PROTECTION</a:t>
            </a:r>
          </a:p>
        </p:txBody>
      </p:sp>
      <p:pic>
        <p:nvPicPr>
          <p:cNvPr id="501764" name="Picture 5" descr="600-phil-01"/>
          <p:cNvPicPr>
            <a:picLocks noChangeAspect="1" noChangeArrowheads="1"/>
          </p:cNvPicPr>
          <p:nvPr/>
        </p:nvPicPr>
        <p:blipFill>
          <a:blip r:embed="rId2"/>
          <a:srcRect/>
          <a:stretch>
            <a:fillRect/>
          </a:stretch>
        </p:blipFill>
        <p:spPr bwMode="auto">
          <a:xfrm>
            <a:off x="4495800" y="914400"/>
            <a:ext cx="3924300" cy="2482850"/>
          </a:xfrm>
          <a:prstGeom prst="rect">
            <a:avLst/>
          </a:prstGeom>
          <a:noFill/>
          <a:ln w="12700">
            <a:solidFill>
              <a:schemeClr val="tx1"/>
            </a:solidFill>
            <a:miter lim="800000"/>
            <a:headEnd/>
            <a:tailEnd/>
          </a:ln>
        </p:spPr>
      </p:pic>
      <p:pic>
        <p:nvPicPr>
          <p:cNvPr id="501765" name="Picture 7" descr="Disp-med-ppe"/>
          <p:cNvPicPr>
            <a:picLocks noChangeAspect="1" noChangeArrowheads="1"/>
          </p:cNvPicPr>
          <p:nvPr/>
        </p:nvPicPr>
        <p:blipFill>
          <a:blip r:embed="rId3"/>
          <a:srcRect/>
          <a:stretch>
            <a:fillRect/>
          </a:stretch>
        </p:blipFill>
        <p:spPr bwMode="auto">
          <a:xfrm>
            <a:off x="5715000" y="3657600"/>
            <a:ext cx="2297113" cy="2871788"/>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4054817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algn="ctr" fontAlgn="auto">
              <a:spcAft>
                <a:spcPts val="0"/>
              </a:spcAft>
              <a:defRPr/>
            </a:pPr>
            <a:r>
              <a:rPr lang="en-US" dirty="0"/>
              <a:t>Chemical Hazards</a:t>
            </a:r>
          </a:p>
        </p:txBody>
      </p:sp>
      <p:sp>
        <p:nvSpPr>
          <p:cNvPr id="30722" name="Rectangle 3"/>
          <p:cNvSpPr>
            <a:spLocks noGrp="1" noChangeArrowheads="1"/>
          </p:cNvSpPr>
          <p:nvPr>
            <p:ph idx="1"/>
          </p:nvPr>
        </p:nvSpPr>
        <p:spPr/>
        <p:txBody>
          <a:bodyPr/>
          <a:lstStyle/>
          <a:p>
            <a:pPr>
              <a:lnSpc>
                <a:spcPct val="90000"/>
              </a:lnSpc>
            </a:pPr>
            <a:r>
              <a:rPr lang="en-US" dirty="0"/>
              <a:t>69% occur at fixed sites (ATSDR,2007-2008)</a:t>
            </a:r>
          </a:p>
          <a:p>
            <a:pPr>
              <a:lnSpc>
                <a:spcPct val="90000"/>
              </a:lnSpc>
            </a:pPr>
            <a:r>
              <a:rPr lang="en-US" dirty="0"/>
              <a:t>91% involve one substance(ATSDR2007-2008)</a:t>
            </a:r>
          </a:p>
          <a:p>
            <a:pPr>
              <a:lnSpc>
                <a:spcPct val="90000"/>
              </a:lnSpc>
            </a:pPr>
            <a:r>
              <a:rPr lang="en-US" dirty="0"/>
              <a:t>Most are liquid (40%) or vapors (41%)</a:t>
            </a:r>
          </a:p>
          <a:p>
            <a:pPr lvl="1">
              <a:lnSpc>
                <a:spcPct val="90000"/>
              </a:lnSpc>
            </a:pPr>
            <a:r>
              <a:rPr lang="en-US" dirty="0"/>
              <a:t>Corrosives</a:t>
            </a:r>
          </a:p>
          <a:p>
            <a:pPr lvl="1">
              <a:lnSpc>
                <a:spcPct val="90000"/>
              </a:lnSpc>
            </a:pPr>
            <a:r>
              <a:rPr lang="en-US" dirty="0"/>
              <a:t>Pesticides</a:t>
            </a:r>
          </a:p>
          <a:p>
            <a:pPr lvl="1">
              <a:lnSpc>
                <a:spcPct val="90000"/>
              </a:lnSpc>
            </a:pPr>
            <a:r>
              <a:rPr lang="en-US" dirty="0"/>
              <a:t>Gases</a:t>
            </a:r>
          </a:p>
          <a:p>
            <a:pPr lvl="1">
              <a:lnSpc>
                <a:spcPct val="90000"/>
              </a:lnSpc>
            </a:pPr>
            <a:r>
              <a:rPr lang="en-US" dirty="0"/>
              <a:t>Paints and dyes</a:t>
            </a:r>
          </a:p>
          <a:p>
            <a:pPr lvl="1">
              <a:lnSpc>
                <a:spcPct val="90000"/>
              </a:lnSpc>
            </a:pPr>
            <a:r>
              <a:rPr lang="en-US" dirty="0"/>
              <a:t>Volatile organic hydrocarbons</a:t>
            </a:r>
          </a:p>
          <a:p>
            <a:pPr lvl="1">
              <a:lnSpc>
                <a:spcPct val="90000"/>
              </a:lnSpc>
            </a:pPr>
            <a:r>
              <a:rPr lang="en-US" dirty="0"/>
              <a:t>Other inorganic chemicals</a:t>
            </a:r>
          </a:p>
          <a:p>
            <a:pPr lvl="1">
              <a:lnSpc>
                <a:spcPct val="90000"/>
              </a:lnSpc>
            </a:pPr>
            <a:endParaRPr lang="en-US" dirty="0"/>
          </a:p>
          <a:p>
            <a:pPr lvl="1">
              <a:lnSpc>
                <a:spcPct val="90000"/>
              </a:lnSpc>
            </a:pPr>
            <a:endParaRPr lang="en-US" dirty="0"/>
          </a:p>
          <a:p>
            <a:pPr marL="274637" lvl="1" indent="0">
              <a:lnSpc>
                <a:spcPct val="90000"/>
              </a:lnSpc>
              <a:buNone/>
            </a:pPr>
            <a:r>
              <a:rPr lang="en-US" sz="1800" dirty="0">
                <a:hlinkClick r:id="rId2"/>
              </a:rPr>
              <a:t>http://www.atsdr.cdc.gov/HS/HSEES/annual2008.html#substances</a:t>
            </a:r>
            <a:endParaRPr lang="en-US" sz="1800" dirty="0"/>
          </a:p>
          <a:p>
            <a:pPr marL="274637" lvl="1" indent="0">
              <a:lnSpc>
                <a:spcPct val="90000"/>
              </a:lnSpc>
              <a:buNone/>
            </a:pPr>
            <a:endParaRPr lang="en-US" dirty="0"/>
          </a:p>
        </p:txBody>
      </p:sp>
    </p:spTree>
    <p:extLst>
      <p:ext uri="{BB962C8B-B14F-4D97-AF65-F5344CB8AC3E}">
        <p14:creationId xmlns:p14="http://schemas.microsoft.com/office/powerpoint/2010/main" val="428206023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09" name="Rectangle 18"/>
          <p:cNvSpPr>
            <a:spLocks noGrp="1" noChangeArrowheads="1"/>
          </p:cNvSpPr>
          <p:nvPr>
            <p:ph type="title"/>
          </p:nvPr>
        </p:nvSpPr>
        <p:spPr/>
        <p:txBody>
          <a:bodyPr/>
          <a:lstStyle/>
          <a:p>
            <a:pPr algn="ctr" fontAlgn="auto">
              <a:spcAft>
                <a:spcPts val="0"/>
              </a:spcAft>
              <a:defRPr/>
            </a:pPr>
            <a:r>
              <a:rPr lang="en-US" dirty="0"/>
              <a:t>Levels of Protection</a:t>
            </a:r>
          </a:p>
        </p:txBody>
      </p:sp>
      <p:sp>
        <p:nvSpPr>
          <p:cNvPr id="502786" name="Rectangle 3"/>
          <p:cNvSpPr>
            <a:spLocks noChangeArrowheads="1"/>
          </p:cNvSpPr>
          <p:nvPr/>
        </p:nvSpPr>
        <p:spPr bwMode="auto">
          <a:xfrm>
            <a:off x="1752600" y="1447800"/>
            <a:ext cx="2286000" cy="457200"/>
          </a:xfrm>
          <a:prstGeom prst="rect">
            <a:avLst/>
          </a:prstGeom>
          <a:noFill/>
          <a:ln w="9525">
            <a:noFill/>
            <a:miter lim="800000"/>
            <a:headEnd/>
            <a:tailEnd/>
          </a:ln>
        </p:spPr>
        <p:txBody>
          <a:bodyPr wrap="none" lIns="92075" tIns="46038" rIns="92075" bIns="46038">
            <a:spAutoFit/>
          </a:bodyPr>
          <a:lstStyle/>
          <a:p>
            <a:pPr eaLnBrk="0" hangingPunct="0"/>
            <a:r>
              <a:rPr lang="en-US" dirty="0">
                <a:latin typeface="Arial" charset="0"/>
              </a:rPr>
              <a:t>Greater Hazard</a:t>
            </a:r>
          </a:p>
        </p:txBody>
      </p:sp>
      <p:sp>
        <p:nvSpPr>
          <p:cNvPr id="502787" name="Line 4"/>
          <p:cNvSpPr>
            <a:spLocks noChangeShapeType="1"/>
          </p:cNvSpPr>
          <p:nvPr/>
        </p:nvSpPr>
        <p:spPr bwMode="auto">
          <a:xfrm flipH="1">
            <a:off x="4800600" y="1676400"/>
            <a:ext cx="2641600" cy="0"/>
          </a:xfrm>
          <a:prstGeom prst="line">
            <a:avLst/>
          </a:prstGeom>
          <a:noFill/>
          <a:ln w="50800">
            <a:solidFill>
              <a:schemeClr val="tx1"/>
            </a:solidFill>
            <a:round/>
            <a:headEnd type="none" w="sm" len="sm"/>
            <a:tailEnd type="stealth" w="med" len="lg"/>
          </a:ln>
        </p:spPr>
        <p:txBody>
          <a:bodyPr/>
          <a:lstStyle/>
          <a:p>
            <a:endParaRPr lang="en-US" dirty="0"/>
          </a:p>
        </p:txBody>
      </p:sp>
      <p:sp>
        <p:nvSpPr>
          <p:cNvPr id="502788" name="Line 5"/>
          <p:cNvSpPr>
            <a:spLocks noChangeShapeType="1"/>
          </p:cNvSpPr>
          <p:nvPr/>
        </p:nvSpPr>
        <p:spPr bwMode="auto">
          <a:xfrm flipH="1">
            <a:off x="4495800" y="5791200"/>
            <a:ext cx="2913063" cy="0"/>
          </a:xfrm>
          <a:prstGeom prst="line">
            <a:avLst/>
          </a:prstGeom>
          <a:noFill/>
          <a:ln w="50800">
            <a:solidFill>
              <a:schemeClr val="tx1"/>
            </a:solidFill>
            <a:round/>
            <a:headEnd type="none" w="sm" len="sm"/>
            <a:tailEnd type="stealth" w="med" len="lg"/>
          </a:ln>
        </p:spPr>
        <p:txBody>
          <a:bodyPr/>
          <a:lstStyle/>
          <a:p>
            <a:endParaRPr lang="en-US" dirty="0"/>
          </a:p>
        </p:txBody>
      </p:sp>
      <p:sp>
        <p:nvSpPr>
          <p:cNvPr id="502789" name="Rectangle 6"/>
          <p:cNvSpPr>
            <a:spLocks noChangeArrowheads="1"/>
          </p:cNvSpPr>
          <p:nvPr/>
        </p:nvSpPr>
        <p:spPr bwMode="auto">
          <a:xfrm>
            <a:off x="1885950" y="5559425"/>
            <a:ext cx="2152650" cy="457200"/>
          </a:xfrm>
          <a:prstGeom prst="rect">
            <a:avLst/>
          </a:prstGeom>
          <a:noFill/>
          <a:ln w="9525">
            <a:noFill/>
            <a:miter lim="800000"/>
            <a:headEnd/>
            <a:tailEnd/>
          </a:ln>
        </p:spPr>
        <p:txBody>
          <a:bodyPr wrap="none" lIns="92075" tIns="46038" rIns="92075" bIns="46038">
            <a:spAutoFit/>
          </a:bodyPr>
          <a:lstStyle/>
          <a:p>
            <a:pPr eaLnBrk="0" hangingPunct="0"/>
            <a:r>
              <a:rPr lang="en-US" dirty="0">
                <a:latin typeface="Arial" charset="0"/>
              </a:rPr>
              <a:t>Higher Burden</a:t>
            </a:r>
          </a:p>
        </p:txBody>
      </p:sp>
      <p:sp>
        <p:nvSpPr>
          <p:cNvPr id="502790" name="Rectangle 7"/>
          <p:cNvSpPr>
            <a:spLocks noChangeArrowheads="1"/>
          </p:cNvSpPr>
          <p:nvPr/>
        </p:nvSpPr>
        <p:spPr bwMode="auto">
          <a:xfrm>
            <a:off x="969963" y="1917700"/>
            <a:ext cx="703262" cy="701675"/>
          </a:xfrm>
          <a:prstGeom prst="rect">
            <a:avLst/>
          </a:prstGeom>
          <a:noFill/>
          <a:ln w="9525">
            <a:noFill/>
            <a:miter lim="800000"/>
            <a:headEnd/>
            <a:tailEnd/>
          </a:ln>
        </p:spPr>
        <p:txBody>
          <a:bodyPr wrap="none" lIns="92075" tIns="46038" rIns="92075" bIns="46038">
            <a:spAutoFit/>
          </a:bodyPr>
          <a:lstStyle/>
          <a:p>
            <a:pPr algn="ctr" eaLnBrk="0" hangingPunct="0"/>
            <a:r>
              <a:rPr lang="en-US" sz="2000" dirty="0">
                <a:latin typeface="Arial" charset="0"/>
              </a:rPr>
              <a:t>Level</a:t>
            </a:r>
          </a:p>
          <a:p>
            <a:pPr algn="ctr" eaLnBrk="0" hangingPunct="0"/>
            <a:r>
              <a:rPr lang="en-US" sz="2000" dirty="0">
                <a:latin typeface="Arial" charset="0"/>
              </a:rPr>
              <a:t>A</a:t>
            </a:r>
          </a:p>
        </p:txBody>
      </p:sp>
      <p:sp>
        <p:nvSpPr>
          <p:cNvPr id="502791" name="Rectangle 8"/>
          <p:cNvSpPr>
            <a:spLocks noChangeArrowheads="1"/>
          </p:cNvSpPr>
          <p:nvPr/>
        </p:nvSpPr>
        <p:spPr bwMode="auto">
          <a:xfrm>
            <a:off x="2713038" y="1981200"/>
            <a:ext cx="792162" cy="701675"/>
          </a:xfrm>
          <a:prstGeom prst="rect">
            <a:avLst/>
          </a:prstGeom>
          <a:noFill/>
          <a:ln w="9525">
            <a:noFill/>
            <a:miter lim="800000"/>
            <a:headEnd/>
            <a:tailEnd/>
          </a:ln>
        </p:spPr>
        <p:txBody>
          <a:bodyPr wrap="none" lIns="92075" tIns="46038" rIns="92075" bIns="46038">
            <a:spAutoFit/>
          </a:bodyPr>
          <a:lstStyle/>
          <a:p>
            <a:pPr algn="ctr" eaLnBrk="0" hangingPunct="0"/>
            <a:r>
              <a:rPr lang="en-US" sz="2000" dirty="0">
                <a:latin typeface="Arial" charset="0"/>
              </a:rPr>
              <a:t>Level</a:t>
            </a:r>
          </a:p>
          <a:p>
            <a:pPr algn="ctr" eaLnBrk="0" hangingPunct="0"/>
            <a:r>
              <a:rPr lang="en-US" sz="2000" dirty="0">
                <a:latin typeface="Arial" charset="0"/>
              </a:rPr>
              <a:t>B</a:t>
            </a:r>
          </a:p>
        </p:txBody>
      </p:sp>
      <p:sp>
        <p:nvSpPr>
          <p:cNvPr id="502792" name="Rectangle 9"/>
          <p:cNvSpPr>
            <a:spLocks noChangeArrowheads="1"/>
          </p:cNvSpPr>
          <p:nvPr/>
        </p:nvSpPr>
        <p:spPr bwMode="auto">
          <a:xfrm>
            <a:off x="4452938" y="1905000"/>
            <a:ext cx="792162" cy="701675"/>
          </a:xfrm>
          <a:prstGeom prst="rect">
            <a:avLst/>
          </a:prstGeom>
          <a:noFill/>
          <a:ln w="9525">
            <a:noFill/>
            <a:miter lim="800000"/>
            <a:headEnd/>
            <a:tailEnd/>
          </a:ln>
        </p:spPr>
        <p:txBody>
          <a:bodyPr wrap="none" lIns="92075" tIns="46038" rIns="92075" bIns="46038">
            <a:spAutoFit/>
          </a:bodyPr>
          <a:lstStyle/>
          <a:p>
            <a:pPr algn="ctr" eaLnBrk="0" hangingPunct="0"/>
            <a:r>
              <a:rPr lang="en-US" sz="2000" dirty="0">
                <a:latin typeface="Arial" charset="0"/>
              </a:rPr>
              <a:t>Level</a:t>
            </a:r>
          </a:p>
          <a:p>
            <a:pPr algn="ctr" eaLnBrk="0" hangingPunct="0"/>
            <a:r>
              <a:rPr lang="en-US" sz="2000" dirty="0">
                <a:latin typeface="Arial" charset="0"/>
              </a:rPr>
              <a:t>C</a:t>
            </a:r>
          </a:p>
        </p:txBody>
      </p:sp>
      <p:sp>
        <p:nvSpPr>
          <p:cNvPr id="502793" name="Rectangle 10"/>
          <p:cNvSpPr>
            <a:spLocks noChangeArrowheads="1"/>
          </p:cNvSpPr>
          <p:nvPr/>
        </p:nvSpPr>
        <p:spPr bwMode="auto">
          <a:xfrm>
            <a:off x="6586538" y="1828800"/>
            <a:ext cx="792162" cy="701675"/>
          </a:xfrm>
          <a:prstGeom prst="rect">
            <a:avLst/>
          </a:prstGeom>
          <a:noFill/>
          <a:ln w="9525">
            <a:noFill/>
            <a:miter lim="800000"/>
            <a:headEnd/>
            <a:tailEnd/>
          </a:ln>
        </p:spPr>
        <p:txBody>
          <a:bodyPr wrap="none" lIns="92075" tIns="46038" rIns="92075" bIns="46038">
            <a:spAutoFit/>
          </a:bodyPr>
          <a:lstStyle/>
          <a:p>
            <a:pPr algn="ctr" eaLnBrk="0" hangingPunct="0"/>
            <a:r>
              <a:rPr lang="en-US" sz="2000" dirty="0">
                <a:latin typeface="Arial" charset="0"/>
              </a:rPr>
              <a:t>Level</a:t>
            </a:r>
          </a:p>
          <a:p>
            <a:pPr algn="ctr" eaLnBrk="0" hangingPunct="0"/>
            <a:r>
              <a:rPr lang="en-US" sz="2000" dirty="0">
                <a:latin typeface="Arial" charset="0"/>
              </a:rPr>
              <a:t>D</a:t>
            </a:r>
          </a:p>
        </p:txBody>
      </p:sp>
      <p:sp>
        <p:nvSpPr>
          <p:cNvPr id="502794" name="Line 12"/>
          <p:cNvSpPr>
            <a:spLocks noChangeShapeType="1"/>
          </p:cNvSpPr>
          <p:nvPr/>
        </p:nvSpPr>
        <p:spPr bwMode="auto">
          <a:xfrm>
            <a:off x="8229600" y="2209800"/>
            <a:ext cx="0" cy="3197225"/>
          </a:xfrm>
          <a:prstGeom prst="line">
            <a:avLst/>
          </a:prstGeom>
          <a:noFill/>
          <a:ln w="50800">
            <a:solidFill>
              <a:schemeClr val="tx1"/>
            </a:solidFill>
            <a:prstDash val="sysDot"/>
            <a:round/>
            <a:headEnd type="none" w="sm" len="sm"/>
            <a:tailEnd type="none" w="sm" len="sm"/>
          </a:ln>
        </p:spPr>
        <p:txBody>
          <a:bodyPr/>
          <a:lstStyle/>
          <a:p>
            <a:endParaRPr lang="en-US" dirty="0"/>
          </a:p>
        </p:txBody>
      </p:sp>
      <p:pic>
        <p:nvPicPr>
          <p:cNvPr id="502795" name="Picture 13"/>
          <p:cNvPicPr>
            <a:picLocks noChangeArrowheads="1"/>
          </p:cNvPicPr>
          <p:nvPr/>
        </p:nvPicPr>
        <p:blipFill>
          <a:blip r:embed="rId3"/>
          <a:srcRect/>
          <a:stretch>
            <a:fillRect/>
          </a:stretch>
        </p:blipFill>
        <p:spPr bwMode="auto">
          <a:xfrm>
            <a:off x="2667000" y="2667000"/>
            <a:ext cx="904875" cy="2732088"/>
          </a:xfrm>
          <a:prstGeom prst="rect">
            <a:avLst/>
          </a:prstGeom>
          <a:noFill/>
          <a:ln w="12700">
            <a:solidFill>
              <a:schemeClr val="tx1"/>
            </a:solidFill>
            <a:miter lim="800000"/>
            <a:headEnd/>
            <a:tailEnd/>
          </a:ln>
        </p:spPr>
      </p:pic>
      <p:pic>
        <p:nvPicPr>
          <p:cNvPr id="502796" name="Picture 14"/>
          <p:cNvPicPr>
            <a:picLocks noChangeArrowheads="1"/>
          </p:cNvPicPr>
          <p:nvPr/>
        </p:nvPicPr>
        <p:blipFill>
          <a:blip r:embed="rId4"/>
          <a:srcRect/>
          <a:stretch>
            <a:fillRect/>
          </a:stretch>
        </p:blipFill>
        <p:spPr bwMode="auto">
          <a:xfrm>
            <a:off x="576263" y="2667000"/>
            <a:ext cx="1512887" cy="2727325"/>
          </a:xfrm>
          <a:prstGeom prst="rect">
            <a:avLst/>
          </a:prstGeom>
          <a:noFill/>
          <a:ln w="12700">
            <a:solidFill>
              <a:schemeClr val="tx1"/>
            </a:solidFill>
            <a:miter lim="800000"/>
            <a:headEnd/>
            <a:tailEnd/>
          </a:ln>
        </p:spPr>
      </p:pic>
      <p:pic>
        <p:nvPicPr>
          <p:cNvPr id="502797" name="Picture 16"/>
          <p:cNvPicPr>
            <a:picLocks noChangeArrowheads="1"/>
          </p:cNvPicPr>
          <p:nvPr/>
        </p:nvPicPr>
        <p:blipFill>
          <a:blip r:embed="rId5"/>
          <a:srcRect/>
          <a:stretch>
            <a:fillRect/>
          </a:stretch>
        </p:blipFill>
        <p:spPr bwMode="auto">
          <a:xfrm>
            <a:off x="6477000" y="2590800"/>
            <a:ext cx="1044575" cy="2768600"/>
          </a:xfrm>
          <a:prstGeom prst="rect">
            <a:avLst/>
          </a:prstGeom>
          <a:noFill/>
          <a:ln w="12700">
            <a:solidFill>
              <a:schemeClr val="tx1"/>
            </a:solidFill>
            <a:miter lim="800000"/>
            <a:headEnd/>
            <a:tailEnd/>
          </a:ln>
        </p:spPr>
      </p:pic>
      <p:pic>
        <p:nvPicPr>
          <p:cNvPr id="502798" name="Picture 17"/>
          <p:cNvPicPr>
            <a:picLocks noChangeArrowheads="1"/>
          </p:cNvPicPr>
          <p:nvPr/>
        </p:nvPicPr>
        <p:blipFill>
          <a:blip r:embed="rId6"/>
          <a:srcRect/>
          <a:stretch>
            <a:fillRect/>
          </a:stretch>
        </p:blipFill>
        <p:spPr bwMode="auto">
          <a:xfrm>
            <a:off x="4419600" y="2590800"/>
            <a:ext cx="1393825" cy="2873375"/>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33833030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7" name="Rectangle 2"/>
          <p:cNvSpPr>
            <a:spLocks noGrp="1" noChangeArrowheads="1"/>
          </p:cNvSpPr>
          <p:nvPr>
            <p:ph type="title"/>
          </p:nvPr>
        </p:nvSpPr>
        <p:spPr/>
        <p:txBody>
          <a:bodyPr/>
          <a:lstStyle/>
          <a:p>
            <a:pPr algn="ctr" fontAlgn="auto">
              <a:spcAft>
                <a:spcPts val="0"/>
              </a:spcAft>
              <a:defRPr/>
            </a:pPr>
            <a:r>
              <a:rPr lang="en-US" dirty="0"/>
              <a:t>Equipment Needs</a:t>
            </a:r>
          </a:p>
        </p:txBody>
      </p:sp>
      <p:sp>
        <p:nvSpPr>
          <p:cNvPr id="504834" name="Rectangle 3"/>
          <p:cNvSpPr>
            <a:spLocks noGrp="1" noChangeArrowheads="1"/>
          </p:cNvSpPr>
          <p:nvPr>
            <p:ph idx="1"/>
          </p:nvPr>
        </p:nvSpPr>
        <p:spPr/>
        <p:txBody>
          <a:bodyPr/>
          <a:lstStyle/>
          <a:p>
            <a:r>
              <a:rPr lang="en-US" dirty="0"/>
              <a:t>Emergency Equipment / anti-dotes in Cold / Cool Zone just outside of the Decon area.</a:t>
            </a:r>
          </a:p>
          <a:p>
            <a:r>
              <a:rPr lang="en-US" dirty="0"/>
              <a:t>Rescue team should be available in same level PPE or immediately available.</a:t>
            </a:r>
          </a:p>
          <a:p>
            <a:r>
              <a:rPr lang="en-US" dirty="0"/>
              <a:t>Continuity of Decon Operations</a:t>
            </a:r>
          </a:p>
          <a:p>
            <a:r>
              <a:rPr lang="en-US" dirty="0"/>
              <a:t>Maintain personnel protection!</a:t>
            </a:r>
          </a:p>
          <a:p>
            <a:r>
              <a:rPr lang="en-US" dirty="0"/>
              <a:t>Batteries, Cartridges, Soap, Collection Containers (clothes &amp; water) &amp;…</a:t>
            </a:r>
          </a:p>
          <a:p>
            <a:pPr marL="0" indent="0" algn="ctr">
              <a:buNone/>
            </a:pPr>
            <a:r>
              <a:rPr lang="en-US" sz="3600" i="1" u="sng" dirty="0">
                <a:solidFill>
                  <a:srgbClr val="FF0000"/>
                </a:solidFill>
              </a:rPr>
              <a:t>Back-up or Relief Staff</a:t>
            </a:r>
          </a:p>
        </p:txBody>
      </p:sp>
    </p:spTree>
    <p:extLst>
      <p:ext uri="{BB962C8B-B14F-4D97-AF65-F5344CB8AC3E}">
        <p14:creationId xmlns:p14="http://schemas.microsoft.com/office/powerpoint/2010/main" val="53866351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1" name="Rectangle 2"/>
          <p:cNvSpPr>
            <a:spLocks noGrp="1" noChangeArrowheads="1"/>
          </p:cNvSpPr>
          <p:nvPr>
            <p:ph type="title"/>
          </p:nvPr>
        </p:nvSpPr>
        <p:spPr/>
        <p:txBody>
          <a:bodyPr/>
          <a:lstStyle/>
          <a:p>
            <a:pPr algn="ctr" fontAlgn="auto">
              <a:spcAft>
                <a:spcPts val="0"/>
              </a:spcAft>
              <a:defRPr/>
            </a:pPr>
            <a:r>
              <a:rPr lang="en-US" dirty="0"/>
              <a:t>Radios</a:t>
            </a:r>
          </a:p>
        </p:txBody>
      </p:sp>
      <p:sp>
        <p:nvSpPr>
          <p:cNvPr id="505858" name="Rectangle 3"/>
          <p:cNvSpPr>
            <a:spLocks noGrp="1" noChangeArrowheads="1"/>
          </p:cNvSpPr>
          <p:nvPr>
            <p:ph idx="1"/>
          </p:nvPr>
        </p:nvSpPr>
        <p:spPr/>
        <p:txBody>
          <a:bodyPr/>
          <a:lstStyle/>
          <a:p>
            <a:pPr marL="0" indent="0">
              <a:buNone/>
            </a:pPr>
            <a:r>
              <a:rPr lang="en-US" sz="3600" dirty="0"/>
              <a:t>IF USED:</a:t>
            </a:r>
          </a:p>
          <a:p>
            <a:r>
              <a:rPr lang="en-US" dirty="0"/>
              <a:t>Must go on UNDER PPE </a:t>
            </a:r>
          </a:p>
          <a:p>
            <a:r>
              <a:rPr lang="en-US" dirty="0"/>
              <a:t>Make sure all on ONE channel</a:t>
            </a:r>
          </a:p>
          <a:p>
            <a:r>
              <a:rPr lang="en-US" dirty="0"/>
              <a:t>Test before putting on, after dressed</a:t>
            </a:r>
          </a:p>
          <a:p>
            <a:r>
              <a:rPr lang="en-US" dirty="0"/>
              <a:t>Have backup procedures for communication </a:t>
            </a:r>
            <a:r>
              <a:rPr lang="en-US" sz="3200" u="sng" dirty="0">
                <a:solidFill>
                  <a:srgbClr val="FF0000"/>
                </a:solidFill>
              </a:rPr>
              <a:t>should radios fail!</a:t>
            </a:r>
          </a:p>
          <a:p>
            <a:r>
              <a:rPr lang="en-US" dirty="0"/>
              <a:t>Hand signals, Megaphones or PA Systems</a:t>
            </a:r>
            <a:endParaRPr lang="en-US" sz="2400" dirty="0"/>
          </a:p>
        </p:txBody>
      </p:sp>
    </p:spTree>
    <p:extLst>
      <p:ext uri="{BB962C8B-B14F-4D97-AF65-F5344CB8AC3E}">
        <p14:creationId xmlns:p14="http://schemas.microsoft.com/office/powerpoint/2010/main" val="91350837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5" name="Rectangle 2"/>
          <p:cNvSpPr>
            <a:spLocks noGrp="1" noChangeArrowheads="1"/>
          </p:cNvSpPr>
          <p:nvPr>
            <p:ph type="title"/>
          </p:nvPr>
        </p:nvSpPr>
        <p:spPr/>
        <p:txBody>
          <a:bodyPr/>
          <a:lstStyle/>
          <a:p>
            <a:pPr algn="ctr" fontAlgn="auto">
              <a:spcAft>
                <a:spcPts val="0"/>
              </a:spcAft>
              <a:defRPr/>
            </a:pPr>
            <a:r>
              <a:rPr lang="en-US" dirty="0"/>
              <a:t>Cautions</a:t>
            </a:r>
          </a:p>
        </p:txBody>
      </p:sp>
      <p:sp>
        <p:nvSpPr>
          <p:cNvPr id="506882" name="Rectangle 3"/>
          <p:cNvSpPr>
            <a:spLocks noGrp="1" noChangeArrowheads="1"/>
          </p:cNvSpPr>
          <p:nvPr>
            <p:ph idx="1"/>
          </p:nvPr>
        </p:nvSpPr>
        <p:spPr/>
        <p:txBody>
          <a:bodyPr/>
          <a:lstStyle/>
          <a:p>
            <a:r>
              <a:rPr lang="en-US" dirty="0"/>
              <a:t>Risks to person conducting Decon.</a:t>
            </a:r>
          </a:p>
          <a:p>
            <a:r>
              <a:rPr lang="en-US" dirty="0"/>
              <a:t>PPE survey &amp; exam</a:t>
            </a:r>
          </a:p>
          <a:p>
            <a:r>
              <a:rPr lang="en-US" dirty="0"/>
              <a:t>Personnel: vital signs before &amp; after!</a:t>
            </a:r>
          </a:p>
          <a:p>
            <a:r>
              <a:rPr lang="en-US" dirty="0"/>
              <a:t>Risks:</a:t>
            </a:r>
          </a:p>
          <a:p>
            <a:pPr lvl="1"/>
            <a:r>
              <a:rPr lang="en-US" dirty="0"/>
              <a:t>Heat</a:t>
            </a:r>
          </a:p>
          <a:p>
            <a:pPr lvl="1"/>
            <a:r>
              <a:rPr lang="en-US" dirty="0"/>
              <a:t>Chemical</a:t>
            </a:r>
          </a:p>
          <a:p>
            <a:pPr lvl="1"/>
            <a:r>
              <a:rPr lang="en-US" dirty="0"/>
              <a:t>Equipment malfunction</a:t>
            </a:r>
          </a:p>
          <a:p>
            <a:pPr lvl="1"/>
            <a:r>
              <a:rPr lang="en-US" dirty="0"/>
              <a:t>Slips, trips &amp; falls</a:t>
            </a:r>
          </a:p>
        </p:txBody>
      </p:sp>
      <p:pic>
        <p:nvPicPr>
          <p:cNvPr id="468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7532" y="3429000"/>
            <a:ext cx="2060216"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855085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29" name="Rectangle 2"/>
          <p:cNvSpPr>
            <a:spLocks noGrp="1" noChangeArrowheads="1"/>
          </p:cNvSpPr>
          <p:nvPr>
            <p:ph type="title"/>
          </p:nvPr>
        </p:nvSpPr>
        <p:spPr/>
        <p:txBody>
          <a:bodyPr/>
          <a:lstStyle/>
          <a:p>
            <a:pPr algn="ctr" fontAlgn="auto">
              <a:spcAft>
                <a:spcPts val="0"/>
              </a:spcAft>
              <a:defRPr/>
            </a:pPr>
            <a:r>
              <a:rPr lang="en-US" dirty="0"/>
              <a:t>Patient Flow</a:t>
            </a:r>
          </a:p>
        </p:txBody>
      </p:sp>
      <p:pic>
        <p:nvPicPr>
          <p:cNvPr id="470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419600"/>
            <a:ext cx="38100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7906" name="Rectangle 3"/>
          <p:cNvSpPr>
            <a:spLocks noGrp="1" noChangeArrowheads="1"/>
          </p:cNvSpPr>
          <p:nvPr>
            <p:ph idx="1"/>
          </p:nvPr>
        </p:nvSpPr>
        <p:spPr/>
        <p:txBody>
          <a:bodyPr/>
          <a:lstStyle/>
          <a:p>
            <a:pPr>
              <a:spcBef>
                <a:spcPts val="0"/>
              </a:spcBef>
              <a:spcAft>
                <a:spcPts val="300"/>
              </a:spcAft>
            </a:pPr>
            <a:r>
              <a:rPr lang="en-US" dirty="0"/>
              <a:t>“Hot” zone:</a:t>
            </a:r>
          </a:p>
          <a:p>
            <a:pPr lvl="1">
              <a:spcBef>
                <a:spcPts val="0"/>
              </a:spcBef>
              <a:spcAft>
                <a:spcPts val="300"/>
              </a:spcAft>
            </a:pPr>
            <a:r>
              <a:rPr lang="en-US" sz="2400" dirty="0"/>
              <a:t>Undress</a:t>
            </a:r>
          </a:p>
          <a:p>
            <a:pPr lvl="1">
              <a:spcBef>
                <a:spcPts val="0"/>
              </a:spcBef>
              <a:spcAft>
                <a:spcPts val="300"/>
              </a:spcAft>
            </a:pPr>
            <a:r>
              <a:rPr lang="en-US" sz="2400" dirty="0"/>
              <a:t>Collect contaminated clothing</a:t>
            </a:r>
          </a:p>
          <a:p>
            <a:pPr>
              <a:spcBef>
                <a:spcPts val="0"/>
              </a:spcBef>
              <a:spcAft>
                <a:spcPts val="300"/>
              </a:spcAft>
            </a:pPr>
            <a:r>
              <a:rPr lang="en-US" dirty="0"/>
              <a:t>“Warm” zone: under shower, on stretcher</a:t>
            </a:r>
          </a:p>
          <a:p>
            <a:pPr lvl="1">
              <a:spcBef>
                <a:spcPts val="0"/>
              </a:spcBef>
              <a:spcAft>
                <a:spcPts val="300"/>
              </a:spcAft>
            </a:pPr>
            <a:r>
              <a:rPr lang="en-US" sz="2400" dirty="0"/>
              <a:t>Shower or wash</a:t>
            </a:r>
          </a:p>
          <a:p>
            <a:pPr>
              <a:spcBef>
                <a:spcPts val="0"/>
              </a:spcBef>
              <a:spcAft>
                <a:spcPts val="300"/>
              </a:spcAft>
            </a:pPr>
            <a:r>
              <a:rPr lang="en-US" dirty="0"/>
              <a:t>“Cold” or Cool zone: by door to hallway</a:t>
            </a:r>
          </a:p>
          <a:p>
            <a:pPr lvl="1">
              <a:spcBef>
                <a:spcPts val="0"/>
              </a:spcBef>
              <a:spcAft>
                <a:spcPts val="300"/>
              </a:spcAft>
            </a:pPr>
            <a:r>
              <a:rPr lang="en-US" sz="2400" dirty="0"/>
              <a:t>Pass to clean stretcher, etc.</a:t>
            </a:r>
          </a:p>
          <a:p>
            <a:pPr lvl="1">
              <a:spcBef>
                <a:spcPts val="0"/>
              </a:spcBef>
              <a:spcAft>
                <a:spcPts val="300"/>
              </a:spcAft>
            </a:pPr>
            <a:r>
              <a:rPr lang="en-US" sz="2400" dirty="0"/>
              <a:t>Assistants to help</a:t>
            </a:r>
          </a:p>
        </p:txBody>
      </p:sp>
    </p:spTree>
    <p:extLst>
      <p:ext uri="{BB962C8B-B14F-4D97-AF65-F5344CB8AC3E}">
        <p14:creationId xmlns:p14="http://schemas.microsoft.com/office/powerpoint/2010/main" val="261982112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3" name="Rectangle 4"/>
          <p:cNvSpPr>
            <a:spLocks noGrp="1" noChangeArrowheads="1"/>
          </p:cNvSpPr>
          <p:nvPr>
            <p:ph type="title"/>
          </p:nvPr>
        </p:nvSpPr>
        <p:spPr/>
        <p:txBody>
          <a:bodyPr/>
          <a:lstStyle/>
          <a:p>
            <a:pPr algn="ctr" fontAlgn="auto">
              <a:spcAft>
                <a:spcPts val="0"/>
              </a:spcAft>
              <a:defRPr/>
            </a:pPr>
            <a:r>
              <a:rPr lang="en-US" dirty="0"/>
              <a:t>Patient Flow</a:t>
            </a:r>
          </a:p>
        </p:txBody>
      </p:sp>
      <p:sp>
        <p:nvSpPr>
          <p:cNvPr id="508930" name="Rectangle 5"/>
          <p:cNvSpPr>
            <a:spLocks noChangeArrowheads="1"/>
          </p:cNvSpPr>
          <p:nvPr/>
        </p:nvSpPr>
        <p:spPr bwMode="auto">
          <a:xfrm>
            <a:off x="2209800" y="2819400"/>
            <a:ext cx="4343400" cy="2743200"/>
          </a:xfrm>
          <a:prstGeom prst="rect">
            <a:avLst/>
          </a:prstGeom>
          <a:solidFill>
            <a:schemeClr val="accent1"/>
          </a:solidFill>
          <a:ln w="9525">
            <a:solidFill>
              <a:schemeClr val="tx1"/>
            </a:solidFill>
            <a:miter lim="800000"/>
            <a:headEnd/>
            <a:tailEnd/>
          </a:ln>
        </p:spPr>
        <p:txBody>
          <a:bodyPr wrap="none" anchor="ctr"/>
          <a:lstStyle/>
          <a:p>
            <a:pPr algn="ctr"/>
            <a:r>
              <a:rPr lang="en-US" dirty="0"/>
              <a:t>Shower/hose</a:t>
            </a:r>
          </a:p>
          <a:p>
            <a:pPr algn="ctr"/>
            <a:r>
              <a:rPr lang="en-US" dirty="0"/>
              <a:t>(decontaminating)</a:t>
            </a:r>
          </a:p>
        </p:txBody>
      </p:sp>
      <p:sp>
        <p:nvSpPr>
          <p:cNvPr id="508931" name="Rectangle 6"/>
          <p:cNvSpPr>
            <a:spLocks noChangeArrowheads="1"/>
          </p:cNvSpPr>
          <p:nvPr/>
        </p:nvSpPr>
        <p:spPr bwMode="auto">
          <a:xfrm>
            <a:off x="2209800" y="2819400"/>
            <a:ext cx="1752600" cy="914400"/>
          </a:xfrm>
          <a:prstGeom prst="rect">
            <a:avLst/>
          </a:prstGeom>
          <a:solidFill>
            <a:srgbClr val="FF0000"/>
          </a:solidFill>
          <a:ln w="9525">
            <a:solidFill>
              <a:schemeClr val="tx1"/>
            </a:solidFill>
            <a:miter lim="800000"/>
            <a:headEnd/>
            <a:tailEnd/>
          </a:ln>
        </p:spPr>
        <p:txBody>
          <a:bodyPr wrap="none" anchor="ctr"/>
          <a:lstStyle/>
          <a:p>
            <a:pPr algn="ctr"/>
            <a:r>
              <a:rPr lang="en-US" dirty="0"/>
              <a:t>Undress</a:t>
            </a:r>
          </a:p>
          <a:p>
            <a:pPr algn="ctr"/>
            <a:r>
              <a:rPr lang="en-US" sz="1800" dirty="0"/>
              <a:t>(contaminated)</a:t>
            </a:r>
          </a:p>
        </p:txBody>
      </p:sp>
      <p:sp>
        <p:nvSpPr>
          <p:cNvPr id="508932" name="Rectangle 7"/>
          <p:cNvSpPr>
            <a:spLocks noChangeArrowheads="1"/>
          </p:cNvSpPr>
          <p:nvPr/>
        </p:nvSpPr>
        <p:spPr bwMode="auto">
          <a:xfrm>
            <a:off x="4876800" y="4800600"/>
            <a:ext cx="1676400" cy="762000"/>
          </a:xfrm>
          <a:prstGeom prst="rect">
            <a:avLst/>
          </a:prstGeom>
          <a:solidFill>
            <a:srgbClr val="00FF00"/>
          </a:solidFill>
          <a:ln w="9525">
            <a:solidFill>
              <a:schemeClr val="tx1"/>
            </a:solidFill>
            <a:miter lim="800000"/>
            <a:headEnd/>
            <a:tailEnd/>
          </a:ln>
        </p:spPr>
        <p:txBody>
          <a:bodyPr wrap="none" anchor="ctr"/>
          <a:lstStyle/>
          <a:p>
            <a:pPr algn="ctr"/>
            <a:r>
              <a:rPr lang="en-US" dirty="0"/>
              <a:t>Dry/re-dress</a:t>
            </a:r>
          </a:p>
        </p:txBody>
      </p:sp>
      <p:sp>
        <p:nvSpPr>
          <p:cNvPr id="508933" name="Line 8"/>
          <p:cNvSpPr>
            <a:spLocks noChangeShapeType="1"/>
          </p:cNvSpPr>
          <p:nvPr/>
        </p:nvSpPr>
        <p:spPr bwMode="auto">
          <a:xfrm>
            <a:off x="2667000" y="2057400"/>
            <a:ext cx="0" cy="762000"/>
          </a:xfrm>
          <a:prstGeom prst="line">
            <a:avLst/>
          </a:prstGeom>
          <a:noFill/>
          <a:ln w="63500">
            <a:solidFill>
              <a:schemeClr val="tx1"/>
            </a:solidFill>
            <a:round/>
            <a:headEnd/>
            <a:tailEnd type="triangle" w="med" len="med"/>
          </a:ln>
        </p:spPr>
        <p:txBody>
          <a:bodyPr wrap="none"/>
          <a:lstStyle/>
          <a:p>
            <a:endParaRPr lang="en-US" dirty="0"/>
          </a:p>
        </p:txBody>
      </p:sp>
      <p:sp>
        <p:nvSpPr>
          <p:cNvPr id="508934" name="Line 9"/>
          <p:cNvSpPr>
            <a:spLocks noChangeShapeType="1"/>
          </p:cNvSpPr>
          <p:nvPr/>
        </p:nvSpPr>
        <p:spPr bwMode="auto">
          <a:xfrm>
            <a:off x="5638800" y="5562600"/>
            <a:ext cx="0" cy="533400"/>
          </a:xfrm>
          <a:prstGeom prst="line">
            <a:avLst/>
          </a:prstGeom>
          <a:noFill/>
          <a:ln w="63500">
            <a:solidFill>
              <a:schemeClr val="tx1"/>
            </a:solidFill>
            <a:round/>
            <a:headEnd/>
            <a:tailEnd type="triangle" w="med" len="med"/>
          </a:ln>
        </p:spPr>
        <p:txBody>
          <a:bodyPr wrap="none"/>
          <a:lstStyle/>
          <a:p>
            <a:endParaRPr lang="en-US" dirty="0"/>
          </a:p>
        </p:txBody>
      </p:sp>
      <p:sp>
        <p:nvSpPr>
          <p:cNvPr id="508935" name="Text Box 10"/>
          <p:cNvSpPr txBox="1">
            <a:spLocks noChangeArrowheads="1"/>
          </p:cNvSpPr>
          <p:nvPr/>
        </p:nvSpPr>
        <p:spPr bwMode="auto">
          <a:xfrm>
            <a:off x="5013325" y="5984875"/>
            <a:ext cx="2043113" cy="457200"/>
          </a:xfrm>
          <a:prstGeom prst="rect">
            <a:avLst/>
          </a:prstGeom>
          <a:noFill/>
          <a:ln w="9525">
            <a:noFill/>
            <a:miter lim="800000"/>
            <a:headEnd/>
            <a:tailEnd/>
          </a:ln>
        </p:spPr>
        <p:txBody>
          <a:bodyPr wrap="none">
            <a:spAutoFit/>
          </a:bodyPr>
          <a:lstStyle/>
          <a:p>
            <a:r>
              <a:rPr lang="en-US" dirty="0"/>
              <a:t>Exit to hospital</a:t>
            </a:r>
          </a:p>
        </p:txBody>
      </p:sp>
      <p:sp>
        <p:nvSpPr>
          <p:cNvPr id="508936" name="Text Box 13"/>
          <p:cNvSpPr txBox="1">
            <a:spLocks noChangeArrowheads="1"/>
          </p:cNvSpPr>
          <p:nvPr/>
        </p:nvSpPr>
        <p:spPr bwMode="auto">
          <a:xfrm>
            <a:off x="762000" y="1905000"/>
            <a:ext cx="1646238" cy="457200"/>
          </a:xfrm>
          <a:prstGeom prst="rect">
            <a:avLst/>
          </a:prstGeom>
          <a:noFill/>
          <a:ln w="9525">
            <a:noFill/>
            <a:miter lim="800000"/>
            <a:headEnd/>
            <a:tailEnd/>
          </a:ln>
        </p:spPr>
        <p:txBody>
          <a:bodyPr wrap="none">
            <a:spAutoFit/>
          </a:bodyPr>
          <a:lstStyle/>
          <a:p>
            <a:r>
              <a:rPr lang="en-US" dirty="0"/>
              <a:t>Enter decon</a:t>
            </a:r>
          </a:p>
        </p:txBody>
      </p:sp>
    </p:spTree>
    <p:extLst>
      <p:ext uri="{BB962C8B-B14F-4D97-AF65-F5344CB8AC3E}">
        <p14:creationId xmlns:p14="http://schemas.microsoft.com/office/powerpoint/2010/main" val="29166184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7" name="Rectangle 2"/>
          <p:cNvSpPr>
            <a:spLocks noGrp="1" noChangeArrowheads="1"/>
          </p:cNvSpPr>
          <p:nvPr>
            <p:ph type="title"/>
          </p:nvPr>
        </p:nvSpPr>
        <p:spPr/>
        <p:txBody>
          <a:bodyPr/>
          <a:lstStyle/>
          <a:p>
            <a:pPr algn="ctr" fontAlgn="auto">
              <a:spcAft>
                <a:spcPts val="0"/>
              </a:spcAft>
              <a:defRPr/>
            </a:pPr>
            <a:r>
              <a:rPr lang="en-US" dirty="0"/>
              <a:t>Tent (if applicable)</a:t>
            </a:r>
          </a:p>
        </p:txBody>
      </p:sp>
      <p:sp>
        <p:nvSpPr>
          <p:cNvPr id="509954" name="Rectangle 3"/>
          <p:cNvSpPr>
            <a:spLocks noGrp="1" noChangeArrowheads="1"/>
          </p:cNvSpPr>
          <p:nvPr>
            <p:ph type="body" sz="half" idx="1"/>
          </p:nvPr>
        </p:nvSpPr>
        <p:spPr/>
        <p:txBody>
          <a:bodyPr/>
          <a:lstStyle/>
          <a:p>
            <a:r>
              <a:rPr lang="en-US" dirty="0"/>
              <a:t>Additional training in setting up</a:t>
            </a:r>
          </a:p>
          <a:p>
            <a:r>
              <a:rPr lang="en-US" dirty="0"/>
              <a:t>Know your facilities policy!</a:t>
            </a:r>
          </a:p>
        </p:txBody>
      </p:sp>
      <p:pic>
        <p:nvPicPr>
          <p:cNvPr id="509955" name="Picture 5" descr="Mvc-0035s"/>
          <p:cNvPicPr>
            <a:picLocks noGrp="1" noChangeAspect="1" noChangeArrowheads="1"/>
          </p:cNvPicPr>
          <p:nvPr>
            <p:ph sz="half" idx="2"/>
          </p:nvPr>
        </p:nvPicPr>
        <p:blipFill>
          <a:blip r:embed="rId2"/>
          <a:srcRect/>
          <a:stretch>
            <a:fillRect/>
          </a:stretch>
        </p:blipFill>
        <p:spPr>
          <a:xfrm>
            <a:off x="5132388" y="2574925"/>
            <a:ext cx="3810000" cy="2857500"/>
          </a:xfrm>
          <a:ln w="12700">
            <a:solidFill>
              <a:schemeClr val="tx1"/>
            </a:solidFill>
          </a:ln>
        </p:spPr>
      </p:pic>
    </p:spTree>
    <p:extLst>
      <p:ext uri="{BB962C8B-B14F-4D97-AF65-F5344CB8AC3E}">
        <p14:creationId xmlns:p14="http://schemas.microsoft.com/office/powerpoint/2010/main" val="49835265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1" name="Rectangle 2"/>
          <p:cNvSpPr>
            <a:spLocks noGrp="1" noChangeArrowheads="1"/>
          </p:cNvSpPr>
          <p:nvPr>
            <p:ph type="title"/>
          </p:nvPr>
        </p:nvSpPr>
        <p:spPr/>
        <p:txBody>
          <a:bodyPr/>
          <a:lstStyle/>
          <a:p>
            <a:pPr algn="ctr" fontAlgn="auto">
              <a:spcAft>
                <a:spcPts val="0"/>
              </a:spcAft>
              <a:defRPr/>
            </a:pPr>
            <a:r>
              <a:rPr lang="en-US" dirty="0"/>
              <a:t>Conclusion</a:t>
            </a:r>
          </a:p>
        </p:txBody>
      </p:sp>
      <p:sp>
        <p:nvSpPr>
          <p:cNvPr id="510978" name="Rectangle 3"/>
          <p:cNvSpPr>
            <a:spLocks noGrp="1" noChangeArrowheads="1"/>
          </p:cNvSpPr>
          <p:nvPr>
            <p:ph idx="1"/>
          </p:nvPr>
        </p:nvSpPr>
        <p:spPr/>
        <p:txBody>
          <a:bodyPr/>
          <a:lstStyle/>
          <a:p>
            <a:pPr>
              <a:lnSpc>
                <a:spcPct val="150000"/>
              </a:lnSpc>
            </a:pPr>
            <a:r>
              <a:rPr lang="en-US" dirty="0"/>
              <a:t>Keep yourself safe!</a:t>
            </a:r>
          </a:p>
          <a:p>
            <a:pPr>
              <a:lnSpc>
                <a:spcPct val="150000"/>
              </a:lnSpc>
            </a:pPr>
            <a:r>
              <a:rPr lang="en-US" dirty="0"/>
              <a:t>Keep institution safe!</a:t>
            </a:r>
          </a:p>
          <a:p>
            <a:pPr>
              <a:lnSpc>
                <a:spcPct val="150000"/>
              </a:lnSpc>
            </a:pPr>
            <a:r>
              <a:rPr lang="en-US" dirty="0"/>
              <a:t>Only in this manner can we take care of patients.</a:t>
            </a:r>
          </a:p>
          <a:p>
            <a:pPr>
              <a:lnSpc>
                <a:spcPct val="150000"/>
              </a:lnSpc>
            </a:pPr>
            <a:r>
              <a:rPr lang="en-US" dirty="0"/>
              <a:t>What is appropriate PPE?</a:t>
            </a:r>
          </a:p>
          <a:p>
            <a:pPr>
              <a:lnSpc>
                <a:spcPct val="150000"/>
              </a:lnSpc>
            </a:pPr>
            <a:r>
              <a:rPr lang="en-US" dirty="0"/>
              <a:t>What is our appropriate response?</a:t>
            </a:r>
          </a:p>
        </p:txBody>
      </p:sp>
    </p:spTree>
    <p:extLst>
      <p:ext uri="{BB962C8B-B14F-4D97-AF65-F5344CB8AC3E}">
        <p14:creationId xmlns:p14="http://schemas.microsoft.com/office/powerpoint/2010/main" val="341892004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pPr algn="ctr"/>
            <a:r>
              <a:rPr lang="en-US" dirty="0"/>
              <a:t>REVIEW </a:t>
            </a:r>
          </a:p>
        </p:txBody>
      </p:sp>
      <p:sp>
        <p:nvSpPr>
          <p:cNvPr id="3" name="Content Placeholder 2"/>
          <p:cNvSpPr>
            <a:spLocks noGrp="1"/>
          </p:cNvSpPr>
          <p:nvPr>
            <p:ph idx="1"/>
          </p:nvPr>
        </p:nvSpPr>
        <p:spPr>
          <a:xfrm>
            <a:off x="457200" y="1371600"/>
            <a:ext cx="8229600" cy="4876800"/>
          </a:xfrm>
        </p:spPr>
        <p:txBody>
          <a:bodyPr/>
          <a:lstStyle/>
          <a:p>
            <a:pPr marL="0" indent="0">
              <a:buNone/>
            </a:pPr>
            <a:r>
              <a:rPr lang="en-US" sz="2400" dirty="0"/>
              <a:t>1. People exposed to certain biological agents (viruses or bacteria) may not become ill until many days later. </a:t>
            </a:r>
          </a:p>
          <a:p>
            <a:pPr marL="0" indent="0">
              <a:buNone/>
            </a:pPr>
            <a:r>
              <a:rPr lang="en-US" sz="2400" dirty="0">
                <a:solidFill>
                  <a:srgbClr val="FF0000"/>
                </a:solidFill>
              </a:rPr>
              <a:t>True</a:t>
            </a:r>
          </a:p>
          <a:p>
            <a:pPr marL="0" indent="0">
              <a:buNone/>
            </a:pPr>
            <a:r>
              <a:rPr lang="en-US" sz="2400" dirty="0"/>
              <a:t>2. Following any chemical, biological, or radiation incident, all victims will be decontaminated before arriving at medical care facilities. </a:t>
            </a:r>
          </a:p>
          <a:p>
            <a:pPr marL="0" indent="0">
              <a:buNone/>
            </a:pPr>
            <a:r>
              <a:rPr lang="en-US" sz="2400" dirty="0">
                <a:solidFill>
                  <a:srgbClr val="FF0000"/>
                </a:solidFill>
              </a:rPr>
              <a:t>False</a:t>
            </a:r>
          </a:p>
          <a:p>
            <a:pPr marL="0" indent="0">
              <a:buNone/>
            </a:pPr>
            <a:r>
              <a:rPr lang="en-US" sz="2400" dirty="0"/>
              <a:t>3. Standard latex medical gloves provide adequate  </a:t>
            </a:r>
            <a:br>
              <a:rPr lang="en-US" sz="2400" dirty="0"/>
            </a:br>
            <a:r>
              <a:rPr lang="en-US" sz="2400" dirty="0"/>
              <a:t>protection for disposing of waste contaminated by a </a:t>
            </a:r>
            <a:br>
              <a:rPr lang="en-US" sz="2400" dirty="0"/>
            </a:br>
            <a:r>
              <a:rPr lang="en-US" sz="2400" dirty="0"/>
              <a:t>chemical. </a:t>
            </a:r>
          </a:p>
          <a:p>
            <a:pPr marL="0" indent="0">
              <a:buNone/>
            </a:pPr>
            <a:r>
              <a:rPr lang="en-US" sz="2400" dirty="0">
                <a:solidFill>
                  <a:srgbClr val="FF0000"/>
                </a:solidFill>
              </a:rPr>
              <a:t>False</a:t>
            </a:r>
          </a:p>
        </p:txBody>
      </p:sp>
    </p:spTree>
    <p:extLst>
      <p:ext uri="{BB962C8B-B14F-4D97-AF65-F5344CB8AC3E}">
        <p14:creationId xmlns:p14="http://schemas.microsoft.com/office/powerpoint/2010/main" val="90631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REVIEW </a:t>
            </a:r>
          </a:p>
        </p:txBody>
      </p:sp>
      <p:sp>
        <p:nvSpPr>
          <p:cNvPr id="3" name="Content Placeholder 2"/>
          <p:cNvSpPr>
            <a:spLocks noGrp="1"/>
          </p:cNvSpPr>
          <p:nvPr>
            <p:ph idx="1"/>
          </p:nvPr>
        </p:nvSpPr>
        <p:spPr>
          <a:xfrm>
            <a:off x="457200" y="1600200"/>
            <a:ext cx="8229600" cy="5105400"/>
          </a:xfrm>
        </p:spPr>
        <p:txBody>
          <a:bodyPr/>
          <a:lstStyle/>
          <a:p>
            <a:pPr marL="0" indent="0" algn="just">
              <a:buNone/>
            </a:pPr>
            <a:r>
              <a:rPr lang="en-US" sz="2400" dirty="0"/>
              <a:t>4. A Department of Transportation (DOT) placard on the</a:t>
            </a:r>
            <a:br>
              <a:rPr lang="en-US" sz="2400" dirty="0"/>
            </a:br>
            <a:r>
              <a:rPr lang="en-US" sz="2400" dirty="0"/>
              <a:t>    back/side of a tanker trunk will not provide any </a:t>
            </a:r>
            <a:br>
              <a:rPr lang="en-US" sz="2400" dirty="0"/>
            </a:br>
            <a:r>
              <a:rPr lang="en-US" sz="2400" dirty="0"/>
              <a:t>    information that could identify the chemical being </a:t>
            </a:r>
            <a:br>
              <a:rPr lang="en-US" sz="2400" dirty="0"/>
            </a:br>
            <a:r>
              <a:rPr lang="en-US" sz="2400" dirty="0"/>
              <a:t>    transported. </a:t>
            </a:r>
          </a:p>
          <a:p>
            <a:pPr marL="0" indent="0">
              <a:buNone/>
            </a:pPr>
            <a:r>
              <a:rPr lang="en-US" sz="2400" dirty="0">
                <a:solidFill>
                  <a:srgbClr val="FF0000"/>
                </a:solidFill>
              </a:rPr>
              <a:t>False</a:t>
            </a:r>
          </a:p>
          <a:p>
            <a:pPr marL="0" indent="0">
              <a:buNone/>
            </a:pPr>
            <a:endParaRPr lang="en-US" sz="2400" dirty="0">
              <a:solidFill>
                <a:srgbClr val="FF0000"/>
              </a:solidFill>
            </a:endParaRPr>
          </a:p>
          <a:p>
            <a:pPr marL="0" indent="0" algn="just">
              <a:buNone/>
            </a:pPr>
            <a:r>
              <a:rPr lang="en-US" sz="2400" dirty="0"/>
              <a:t>5. Chemical, biological, and radiation attacks are crimes, and victims' clothing should be saved because it may be used as evidence.</a:t>
            </a:r>
          </a:p>
          <a:p>
            <a:pPr marL="0" indent="0">
              <a:buNone/>
            </a:pPr>
            <a:r>
              <a:rPr lang="en-US" sz="2400" dirty="0">
                <a:solidFill>
                  <a:srgbClr val="FF0000"/>
                </a:solidFill>
              </a:rPr>
              <a:t>True</a:t>
            </a:r>
          </a:p>
          <a:p>
            <a:pPr marL="0" indent="0">
              <a:buNone/>
            </a:pPr>
            <a:endParaRPr lang="en-US" sz="2400" dirty="0"/>
          </a:p>
        </p:txBody>
      </p:sp>
    </p:spTree>
    <p:extLst>
      <p:ext uri="{BB962C8B-B14F-4D97-AF65-F5344CB8AC3E}">
        <p14:creationId xmlns:p14="http://schemas.microsoft.com/office/powerpoint/2010/main" val="143781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algn="ctr" fontAlgn="auto">
              <a:spcAft>
                <a:spcPts val="0"/>
              </a:spcAft>
              <a:defRPr/>
            </a:pPr>
            <a:r>
              <a:rPr lang="en-US" dirty="0"/>
              <a:t>Contamination Event</a:t>
            </a:r>
          </a:p>
        </p:txBody>
      </p:sp>
      <p:sp>
        <p:nvSpPr>
          <p:cNvPr id="31746" name="Rectangle 3"/>
          <p:cNvSpPr>
            <a:spLocks noGrp="1" noChangeArrowheads="1"/>
          </p:cNvSpPr>
          <p:nvPr>
            <p:ph idx="1"/>
          </p:nvPr>
        </p:nvSpPr>
        <p:spPr/>
        <p:txBody>
          <a:bodyPr/>
          <a:lstStyle/>
          <a:p>
            <a:r>
              <a:rPr lang="en-US" sz="2800" dirty="0"/>
              <a:t>VERY common</a:t>
            </a:r>
          </a:p>
          <a:p>
            <a:r>
              <a:rPr lang="en-US" sz="2800" dirty="0"/>
              <a:t>Patients go to CLOSEST* hospital – Self Extricate!</a:t>
            </a:r>
          </a:p>
          <a:p>
            <a:r>
              <a:rPr lang="en-US" sz="2800" dirty="0"/>
              <a:t>Risk to hospital</a:t>
            </a:r>
          </a:p>
          <a:p>
            <a:pPr lvl="1"/>
            <a:r>
              <a:rPr lang="en-US" sz="2400" dirty="0"/>
              <a:t>Contamination of staff and facilities</a:t>
            </a:r>
          </a:p>
          <a:p>
            <a:pPr lvl="1"/>
            <a:r>
              <a:rPr lang="en-US" sz="2400" dirty="0"/>
              <a:t>Need emergency plan</a:t>
            </a:r>
          </a:p>
          <a:p>
            <a:pPr lvl="1"/>
            <a:r>
              <a:rPr lang="en-US" sz="2400" dirty="0"/>
              <a:t>Need decontamination facility and team</a:t>
            </a:r>
            <a:endParaRPr lang="en-US" dirty="0"/>
          </a:p>
        </p:txBody>
      </p:sp>
    </p:spTree>
    <p:extLst>
      <p:ext uri="{BB962C8B-B14F-4D97-AF65-F5344CB8AC3E}">
        <p14:creationId xmlns:p14="http://schemas.microsoft.com/office/powerpoint/2010/main" val="201639863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REVIEW </a:t>
            </a:r>
          </a:p>
        </p:txBody>
      </p:sp>
      <p:sp>
        <p:nvSpPr>
          <p:cNvPr id="3" name="Content Placeholder 2"/>
          <p:cNvSpPr>
            <a:spLocks noGrp="1"/>
          </p:cNvSpPr>
          <p:nvPr>
            <p:ph idx="1"/>
          </p:nvPr>
        </p:nvSpPr>
        <p:spPr>
          <a:xfrm>
            <a:off x="457200" y="1600200"/>
            <a:ext cx="8229600" cy="5029200"/>
          </a:xfrm>
        </p:spPr>
        <p:txBody>
          <a:bodyPr>
            <a:normAutofit lnSpcReduction="10000"/>
          </a:bodyPr>
          <a:lstStyle/>
          <a:p>
            <a:pPr marL="0" indent="0">
              <a:buNone/>
            </a:pPr>
            <a:r>
              <a:rPr lang="en-US" dirty="0"/>
              <a:t>6. Level D personal protective equipment (PPE) provides </a:t>
            </a:r>
            <a:br>
              <a:rPr lang="en-US" dirty="0"/>
            </a:br>
            <a:r>
              <a:rPr lang="en-US" dirty="0"/>
              <a:t>    the highest level of protection and is appropriate for </a:t>
            </a:r>
            <a:br>
              <a:rPr lang="en-US" dirty="0"/>
            </a:br>
            <a:r>
              <a:rPr lang="en-US" dirty="0"/>
              <a:t>    highly dangerous chemicals.</a:t>
            </a:r>
          </a:p>
          <a:p>
            <a:pPr marL="0" indent="0">
              <a:buNone/>
            </a:pPr>
            <a:r>
              <a:rPr lang="en-US" dirty="0">
                <a:solidFill>
                  <a:srgbClr val="FF0000"/>
                </a:solidFill>
              </a:rPr>
              <a:t>False</a:t>
            </a:r>
          </a:p>
          <a:p>
            <a:pPr marL="0" indent="0">
              <a:buNone/>
            </a:pPr>
            <a:r>
              <a:rPr lang="en-US" dirty="0"/>
              <a:t>7. The main effects of all the following chemical agents </a:t>
            </a:r>
            <a:br>
              <a:rPr lang="en-US" dirty="0"/>
            </a:br>
            <a:r>
              <a:rPr lang="en-US" dirty="0"/>
              <a:t>    occur within seconds to a few minutes except one: </a:t>
            </a:r>
          </a:p>
          <a:p>
            <a:r>
              <a:rPr lang="en-US" dirty="0"/>
              <a:t>a. Sarin (nerve agent) </a:t>
            </a:r>
          </a:p>
          <a:p>
            <a:r>
              <a:rPr lang="en-US" dirty="0"/>
              <a:t>b. Cyanide (blood or tissue agent) </a:t>
            </a:r>
          </a:p>
          <a:p>
            <a:r>
              <a:rPr lang="en-US" dirty="0"/>
              <a:t>c. Chlorine (choking agent) </a:t>
            </a:r>
          </a:p>
          <a:p>
            <a:r>
              <a:rPr lang="en-US" dirty="0"/>
              <a:t>d. Sulfur mustard (blister agent) </a:t>
            </a:r>
          </a:p>
          <a:p>
            <a:r>
              <a:rPr lang="en-US" dirty="0"/>
              <a:t>e. Mace (tearing agent) </a:t>
            </a:r>
          </a:p>
          <a:p>
            <a:pPr marL="0" indent="0">
              <a:buNone/>
            </a:pPr>
            <a:r>
              <a:rPr lang="en-US" dirty="0">
                <a:solidFill>
                  <a:srgbClr val="FF0000"/>
                </a:solidFill>
              </a:rPr>
              <a:t>d. Sulfur mustard (blister agent)</a:t>
            </a:r>
          </a:p>
          <a:p>
            <a:endParaRPr lang="en-US" dirty="0"/>
          </a:p>
        </p:txBody>
      </p:sp>
    </p:spTree>
    <p:extLst>
      <p:ext uri="{BB962C8B-B14F-4D97-AF65-F5344CB8AC3E}">
        <p14:creationId xmlns:p14="http://schemas.microsoft.com/office/powerpoint/2010/main" val="321303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REVIEW</a:t>
            </a:r>
          </a:p>
        </p:txBody>
      </p:sp>
      <p:sp>
        <p:nvSpPr>
          <p:cNvPr id="3" name="Content Placeholder 2"/>
          <p:cNvSpPr>
            <a:spLocks noGrp="1"/>
          </p:cNvSpPr>
          <p:nvPr>
            <p:ph idx="1"/>
          </p:nvPr>
        </p:nvSpPr>
        <p:spPr>
          <a:xfrm>
            <a:off x="304800" y="1600200"/>
            <a:ext cx="8610600" cy="5029200"/>
          </a:xfrm>
        </p:spPr>
        <p:txBody>
          <a:bodyPr/>
          <a:lstStyle/>
          <a:p>
            <a:pPr marL="0" indent="0">
              <a:buNone/>
            </a:pPr>
            <a:r>
              <a:rPr lang="en-US" sz="1800" dirty="0"/>
              <a:t>8. You hear through other employees that a patient that you cared</a:t>
            </a:r>
            <a:br>
              <a:rPr lang="en-US" sz="1800" dirty="0"/>
            </a:br>
            <a:r>
              <a:rPr lang="en-US" sz="1800" dirty="0"/>
              <a:t>    for yesterday has now been diagnosed as having pneumonic plague. </a:t>
            </a:r>
            <a:br>
              <a:rPr lang="en-US" sz="1800" dirty="0"/>
            </a:br>
            <a:r>
              <a:rPr lang="en-US" sz="1800" dirty="0"/>
              <a:t>    The patient had a fever and a cough when you cared for her. What </a:t>
            </a:r>
            <a:br>
              <a:rPr lang="en-US" sz="1800" dirty="0"/>
            </a:br>
            <a:r>
              <a:rPr lang="en-US" sz="1800" dirty="0"/>
              <a:t>    actions should you take? </a:t>
            </a:r>
          </a:p>
          <a:p>
            <a:pPr marL="0" indent="0">
              <a:buNone/>
            </a:pPr>
            <a:r>
              <a:rPr lang="en-US" sz="1800" dirty="0"/>
              <a:t>    a. No action is necessary since pneumonic plague can not be spread </a:t>
            </a:r>
            <a:br>
              <a:rPr lang="en-US" sz="1800" dirty="0"/>
            </a:br>
            <a:r>
              <a:rPr lang="en-US" sz="1800" dirty="0"/>
              <a:t>        person- to-person. </a:t>
            </a:r>
          </a:p>
          <a:p>
            <a:pPr marL="0" indent="0">
              <a:buNone/>
            </a:pPr>
            <a:r>
              <a:rPr lang="en-US" sz="1800" dirty="0"/>
              <a:t>    b. Ensure that you get vaccinated with the plague vaccine at once so </a:t>
            </a:r>
            <a:br>
              <a:rPr lang="en-US" sz="1800" dirty="0"/>
            </a:br>
            <a:r>
              <a:rPr lang="en-US" sz="1800" dirty="0"/>
              <a:t>        that you do not become ill. </a:t>
            </a:r>
          </a:p>
          <a:p>
            <a:pPr marL="0" indent="0">
              <a:buNone/>
            </a:pPr>
            <a:r>
              <a:rPr lang="en-US" sz="1800" dirty="0"/>
              <a:t>    c. Notify employer so you can begin a course of antibiotics at once so</a:t>
            </a:r>
            <a:br>
              <a:rPr lang="en-US" sz="1800" dirty="0"/>
            </a:br>
            <a:r>
              <a:rPr lang="en-US" sz="1800" dirty="0"/>
              <a:t>        that you do not become ill.</a:t>
            </a:r>
          </a:p>
          <a:p>
            <a:pPr marL="0" indent="0">
              <a:buNone/>
            </a:pPr>
            <a:r>
              <a:rPr lang="en-US" sz="1800" dirty="0"/>
              <a:t>    d. Notify your family that you must be quarantined until it becomes </a:t>
            </a:r>
            <a:br>
              <a:rPr lang="en-US" sz="1800" dirty="0"/>
            </a:br>
            <a:r>
              <a:rPr lang="en-US" sz="1800" dirty="0"/>
              <a:t>        known if you will develop plague.</a:t>
            </a:r>
          </a:p>
          <a:p>
            <a:pPr marL="0" indent="0">
              <a:buNone/>
            </a:pPr>
            <a:r>
              <a:rPr lang="en-US" sz="1800" dirty="0"/>
              <a:t>    e. None of the above </a:t>
            </a:r>
          </a:p>
          <a:p>
            <a:pPr marL="0" indent="0">
              <a:buNone/>
            </a:pPr>
            <a:r>
              <a:rPr lang="en-US" sz="1800" dirty="0">
                <a:solidFill>
                  <a:srgbClr val="FF0000"/>
                </a:solidFill>
              </a:rPr>
              <a:t>c.  Notify employer so you can begin a course of antibiotics at once so you</a:t>
            </a:r>
            <a:br>
              <a:rPr lang="en-US" sz="1800" dirty="0">
                <a:solidFill>
                  <a:srgbClr val="FF0000"/>
                </a:solidFill>
              </a:rPr>
            </a:br>
            <a:r>
              <a:rPr lang="en-US" sz="1800" dirty="0">
                <a:solidFill>
                  <a:srgbClr val="FF0000"/>
                </a:solidFill>
              </a:rPr>
              <a:t>     you do not become ill.</a:t>
            </a:r>
          </a:p>
          <a:p>
            <a:endParaRPr lang="en-US" sz="2400" dirty="0"/>
          </a:p>
        </p:txBody>
      </p:sp>
    </p:spTree>
    <p:extLst>
      <p:ext uri="{BB962C8B-B14F-4D97-AF65-F5344CB8AC3E}">
        <p14:creationId xmlns:p14="http://schemas.microsoft.com/office/powerpoint/2010/main" val="34869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REVIEW</a:t>
            </a:r>
          </a:p>
        </p:txBody>
      </p:sp>
      <p:sp>
        <p:nvSpPr>
          <p:cNvPr id="3" name="Content Placeholder 2"/>
          <p:cNvSpPr>
            <a:spLocks noGrp="1"/>
          </p:cNvSpPr>
          <p:nvPr>
            <p:ph idx="1"/>
          </p:nvPr>
        </p:nvSpPr>
        <p:spPr/>
        <p:txBody>
          <a:bodyPr/>
          <a:lstStyle/>
          <a:p>
            <a:pPr marL="0" indent="0">
              <a:buNone/>
            </a:pPr>
            <a:r>
              <a:rPr lang="en-US" sz="2400" dirty="0"/>
              <a:t>9.  Atropine should be administered as soon as possible to victims suffering from which class of chemical agents? </a:t>
            </a:r>
          </a:p>
          <a:p>
            <a:pPr marL="0" indent="573088">
              <a:buNone/>
            </a:pPr>
            <a:r>
              <a:rPr lang="en-US" sz="2400" dirty="0"/>
              <a:t>a. Vomiting agents </a:t>
            </a:r>
          </a:p>
          <a:p>
            <a:pPr marL="573088" indent="0">
              <a:buNone/>
            </a:pPr>
            <a:r>
              <a:rPr lang="en-US" sz="2400" dirty="0"/>
              <a:t>b. Nerve agents</a:t>
            </a:r>
            <a:br>
              <a:rPr lang="en-US" sz="2400" dirty="0"/>
            </a:br>
            <a:r>
              <a:rPr lang="en-US" sz="2400" dirty="0"/>
              <a:t>c. Blood agents </a:t>
            </a:r>
          </a:p>
          <a:p>
            <a:pPr marL="0" indent="573088">
              <a:buNone/>
            </a:pPr>
            <a:r>
              <a:rPr lang="en-US" sz="2400" dirty="0"/>
              <a:t>d. Blister agents </a:t>
            </a:r>
          </a:p>
          <a:p>
            <a:pPr marL="0" indent="573088">
              <a:buNone/>
            </a:pPr>
            <a:r>
              <a:rPr lang="en-US" sz="2400" dirty="0"/>
              <a:t>e. Choking agents </a:t>
            </a:r>
          </a:p>
          <a:p>
            <a:pPr marL="0" indent="55563">
              <a:buNone/>
            </a:pPr>
            <a:r>
              <a:rPr lang="en-US" sz="2400" dirty="0">
                <a:solidFill>
                  <a:srgbClr val="FF0000"/>
                </a:solidFill>
              </a:rPr>
              <a:t>b. Nerve Agents</a:t>
            </a:r>
          </a:p>
        </p:txBody>
      </p:sp>
    </p:spTree>
    <p:extLst>
      <p:ext uri="{BB962C8B-B14F-4D97-AF65-F5344CB8AC3E}">
        <p14:creationId xmlns:p14="http://schemas.microsoft.com/office/powerpoint/2010/main" val="54880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990600"/>
          </a:xfrm>
        </p:spPr>
        <p:txBody>
          <a:bodyPr/>
          <a:lstStyle/>
          <a:p>
            <a:pPr algn="ctr"/>
            <a:r>
              <a:rPr lang="en-US" dirty="0"/>
              <a:t>QUESTIONS?</a:t>
            </a:r>
          </a:p>
        </p:txBody>
      </p:sp>
    </p:spTree>
    <p:extLst>
      <p:ext uri="{BB962C8B-B14F-4D97-AF65-F5344CB8AC3E}">
        <p14:creationId xmlns:p14="http://schemas.microsoft.com/office/powerpoint/2010/main" val="314539988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7" name="Rectangle 2"/>
          <p:cNvSpPr>
            <a:spLocks noGrp="1" noChangeArrowheads="1"/>
          </p:cNvSpPr>
          <p:nvPr>
            <p:ph type="title"/>
          </p:nvPr>
        </p:nvSpPr>
        <p:spPr/>
        <p:txBody>
          <a:bodyPr/>
          <a:lstStyle/>
          <a:p>
            <a:pPr algn="ctr" fontAlgn="auto">
              <a:spcAft>
                <a:spcPts val="0"/>
              </a:spcAft>
              <a:defRPr/>
            </a:pPr>
            <a:r>
              <a:rPr lang="en-US" dirty="0"/>
              <a:t>Instructor Information</a:t>
            </a:r>
          </a:p>
        </p:txBody>
      </p:sp>
      <p:sp>
        <p:nvSpPr>
          <p:cNvPr id="504834" name="Rectangle 3"/>
          <p:cNvSpPr>
            <a:spLocks noGrp="1" noChangeArrowheads="1"/>
          </p:cNvSpPr>
          <p:nvPr>
            <p:ph idx="1"/>
          </p:nvPr>
        </p:nvSpPr>
        <p:spPr/>
        <p:txBody>
          <a:bodyPr/>
          <a:lstStyle/>
          <a:p>
            <a:r>
              <a:rPr lang="en-US" sz="3200" dirty="0"/>
              <a:t>Now what do I do??</a:t>
            </a:r>
          </a:p>
          <a:p>
            <a:endParaRPr lang="en-US" sz="3200" dirty="0"/>
          </a:p>
          <a:p>
            <a:r>
              <a:rPr lang="en-US" sz="3200" dirty="0"/>
              <a:t>What do I need to document?</a:t>
            </a:r>
          </a:p>
          <a:p>
            <a:endParaRPr lang="en-US" sz="3200" dirty="0"/>
          </a:p>
          <a:p>
            <a:r>
              <a:rPr lang="en-US" sz="3200" dirty="0"/>
              <a:t>Can you help me???</a:t>
            </a:r>
          </a:p>
        </p:txBody>
      </p:sp>
    </p:spTree>
    <p:extLst>
      <p:ext uri="{BB962C8B-B14F-4D97-AF65-F5344CB8AC3E}">
        <p14:creationId xmlns:p14="http://schemas.microsoft.com/office/powerpoint/2010/main" val="86366353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7" name="Rectangle 2"/>
          <p:cNvSpPr>
            <a:spLocks noGrp="1" noChangeArrowheads="1"/>
          </p:cNvSpPr>
          <p:nvPr>
            <p:ph type="title"/>
          </p:nvPr>
        </p:nvSpPr>
        <p:spPr/>
        <p:txBody>
          <a:bodyPr>
            <a:normAutofit/>
          </a:bodyPr>
          <a:lstStyle/>
          <a:p>
            <a:pPr algn="ctr" fontAlgn="auto">
              <a:spcAft>
                <a:spcPts val="0"/>
              </a:spcAft>
              <a:defRPr/>
            </a:pPr>
            <a:r>
              <a:rPr lang="en-US" dirty="0"/>
              <a:t>Now what do I do??</a:t>
            </a:r>
          </a:p>
        </p:txBody>
      </p:sp>
      <p:sp>
        <p:nvSpPr>
          <p:cNvPr id="504834" name="Rectangle 3"/>
          <p:cNvSpPr>
            <a:spLocks noGrp="1" noChangeArrowheads="1"/>
          </p:cNvSpPr>
          <p:nvPr>
            <p:ph idx="1"/>
          </p:nvPr>
        </p:nvSpPr>
        <p:spPr/>
        <p:txBody>
          <a:bodyPr/>
          <a:lstStyle/>
          <a:p>
            <a:r>
              <a:rPr lang="en-US" sz="3200" dirty="0"/>
              <a:t>Needs assessment</a:t>
            </a:r>
          </a:p>
          <a:p>
            <a:r>
              <a:rPr lang="en-US" sz="3200" dirty="0"/>
              <a:t>Recruit Team Members</a:t>
            </a:r>
          </a:p>
          <a:p>
            <a:r>
              <a:rPr lang="en-US" sz="3200" dirty="0"/>
              <a:t>Schedule a Class</a:t>
            </a:r>
          </a:p>
          <a:p>
            <a:r>
              <a:rPr lang="en-US" sz="3200" dirty="0"/>
              <a:t>Ask SME’s / Other Instructors to HELP</a:t>
            </a:r>
          </a:p>
          <a:p>
            <a:r>
              <a:rPr lang="en-US" sz="3200" dirty="0"/>
              <a:t>Gather Materials</a:t>
            </a:r>
          </a:p>
          <a:p>
            <a:pPr lvl="1"/>
            <a:r>
              <a:rPr lang="en-US" sz="2800" dirty="0"/>
              <a:t>Handouts</a:t>
            </a:r>
          </a:p>
          <a:p>
            <a:pPr lvl="1"/>
            <a:r>
              <a:rPr lang="en-US" sz="2800" dirty="0"/>
              <a:t>Gear</a:t>
            </a:r>
          </a:p>
          <a:p>
            <a:pPr lvl="1"/>
            <a:r>
              <a:rPr lang="en-US" sz="2800" dirty="0"/>
              <a:t>DECON Area</a:t>
            </a:r>
          </a:p>
        </p:txBody>
      </p:sp>
    </p:spTree>
    <p:extLst>
      <p:ext uri="{BB962C8B-B14F-4D97-AF65-F5344CB8AC3E}">
        <p14:creationId xmlns:p14="http://schemas.microsoft.com/office/powerpoint/2010/main" val="343830341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7" name="Rectangle 2"/>
          <p:cNvSpPr>
            <a:spLocks noGrp="1" noChangeArrowheads="1"/>
          </p:cNvSpPr>
          <p:nvPr>
            <p:ph type="title"/>
          </p:nvPr>
        </p:nvSpPr>
        <p:spPr/>
        <p:txBody>
          <a:bodyPr>
            <a:normAutofit/>
          </a:bodyPr>
          <a:lstStyle/>
          <a:p>
            <a:pPr algn="ctr" fontAlgn="auto">
              <a:spcAft>
                <a:spcPts val="0"/>
              </a:spcAft>
              <a:defRPr/>
            </a:pPr>
            <a:r>
              <a:rPr lang="en-US" dirty="0"/>
              <a:t>What do I need to document?</a:t>
            </a:r>
          </a:p>
        </p:txBody>
      </p:sp>
      <p:sp>
        <p:nvSpPr>
          <p:cNvPr id="504834" name="Rectangle 3"/>
          <p:cNvSpPr>
            <a:spLocks noGrp="1" noChangeArrowheads="1"/>
          </p:cNvSpPr>
          <p:nvPr>
            <p:ph idx="1"/>
          </p:nvPr>
        </p:nvSpPr>
        <p:spPr/>
        <p:txBody>
          <a:bodyPr/>
          <a:lstStyle/>
          <a:p>
            <a:r>
              <a:rPr lang="en-US" sz="3200" dirty="0"/>
              <a:t>Attendance Sheets</a:t>
            </a:r>
          </a:p>
          <a:p>
            <a:r>
              <a:rPr lang="en-US" sz="3200" dirty="0"/>
              <a:t>Practice</a:t>
            </a:r>
          </a:p>
          <a:p>
            <a:r>
              <a:rPr lang="en-US" sz="3200" dirty="0"/>
              <a:t>Donning &amp; Doffing</a:t>
            </a:r>
          </a:p>
          <a:p>
            <a:r>
              <a:rPr lang="en-US" sz="3200" dirty="0"/>
              <a:t>DECON Line</a:t>
            </a:r>
          </a:p>
          <a:p>
            <a:r>
              <a:rPr lang="en-US" sz="3200" dirty="0"/>
              <a:t>Updates – Yearly OSHA</a:t>
            </a:r>
          </a:p>
          <a:p>
            <a:r>
              <a:rPr lang="en-US" sz="3200" dirty="0"/>
              <a:t>Regular Updates</a:t>
            </a:r>
          </a:p>
          <a:p>
            <a:r>
              <a:rPr lang="en-US" sz="3200" dirty="0"/>
              <a:t>REAL EVENTS</a:t>
            </a:r>
          </a:p>
          <a:p>
            <a:r>
              <a:rPr lang="en-US" sz="3200" dirty="0"/>
              <a:t>Exercises</a:t>
            </a:r>
          </a:p>
        </p:txBody>
      </p:sp>
    </p:spTree>
    <p:extLst>
      <p:ext uri="{BB962C8B-B14F-4D97-AF65-F5344CB8AC3E}">
        <p14:creationId xmlns:p14="http://schemas.microsoft.com/office/powerpoint/2010/main" val="166362485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7" name="Rectangle 2"/>
          <p:cNvSpPr>
            <a:spLocks noGrp="1" noChangeArrowheads="1"/>
          </p:cNvSpPr>
          <p:nvPr>
            <p:ph type="title"/>
          </p:nvPr>
        </p:nvSpPr>
        <p:spPr/>
        <p:txBody>
          <a:bodyPr>
            <a:normAutofit/>
          </a:bodyPr>
          <a:lstStyle/>
          <a:p>
            <a:pPr algn="ctr" fontAlgn="auto">
              <a:spcAft>
                <a:spcPts val="0"/>
              </a:spcAft>
              <a:defRPr/>
            </a:pPr>
            <a:r>
              <a:rPr lang="en-US" dirty="0"/>
              <a:t>Can you help me???</a:t>
            </a:r>
          </a:p>
        </p:txBody>
      </p:sp>
      <p:sp>
        <p:nvSpPr>
          <p:cNvPr id="504834" name="Rectangle 3"/>
          <p:cNvSpPr>
            <a:spLocks noGrp="1" noChangeArrowheads="1"/>
          </p:cNvSpPr>
          <p:nvPr>
            <p:ph idx="1"/>
          </p:nvPr>
        </p:nvSpPr>
        <p:spPr>
          <a:xfrm>
            <a:off x="0" y="1600200"/>
            <a:ext cx="9144000" cy="4876800"/>
          </a:xfrm>
        </p:spPr>
        <p:txBody>
          <a:bodyPr/>
          <a:lstStyle/>
          <a:p>
            <a:pPr marL="0" indent="0" algn="ctr">
              <a:buNone/>
            </a:pPr>
            <a:endParaRPr lang="en-US" sz="2800" dirty="0"/>
          </a:p>
          <a:p>
            <a:pPr marL="0" indent="0" algn="ctr">
              <a:buNone/>
            </a:pPr>
            <a:r>
              <a:rPr lang="en-US" sz="3200" dirty="0"/>
              <a:t>Visit Our Website at:</a:t>
            </a:r>
          </a:p>
          <a:p>
            <a:pPr marL="0" indent="0" algn="ctr">
              <a:buNone/>
            </a:pPr>
            <a:r>
              <a:rPr lang="en-US" b="1" dirty="0"/>
              <a:t>WRHEPC.URMC.EDU</a:t>
            </a:r>
          </a:p>
          <a:p>
            <a:pPr marL="0" indent="0" algn="ctr">
              <a:buNone/>
            </a:pPr>
            <a:r>
              <a:rPr lang="en-US" dirty="0"/>
              <a:t>-Select </a:t>
            </a:r>
            <a:r>
              <a:rPr lang="en-US" b="1" dirty="0"/>
              <a:t>Preparedness &amp; Response Tools / Resources</a:t>
            </a:r>
          </a:p>
          <a:p>
            <a:pPr marL="0" indent="0" algn="ctr">
              <a:buNone/>
            </a:pPr>
            <a:r>
              <a:rPr lang="en-US" dirty="0"/>
              <a:t>-Select </a:t>
            </a:r>
            <a:r>
              <a:rPr lang="en-US" b="1" dirty="0"/>
              <a:t>OSHA/Hazmat/Decon</a:t>
            </a:r>
          </a:p>
          <a:p>
            <a:pPr algn="ctr"/>
            <a:endParaRPr lang="en-US" sz="2800" dirty="0"/>
          </a:p>
          <a:p>
            <a:pPr marL="0" indent="0" algn="ctr">
              <a:buNone/>
            </a:pPr>
            <a:r>
              <a:rPr lang="en-US" b="1" dirty="0"/>
              <a:t>http://www.emsa.ca.gov/hospital_incident_command_system_job_action_sheets_2014_Operations</a:t>
            </a:r>
          </a:p>
        </p:txBody>
      </p:sp>
    </p:spTree>
    <p:extLst>
      <p:ext uri="{BB962C8B-B14F-4D97-AF65-F5344CB8AC3E}">
        <p14:creationId xmlns:p14="http://schemas.microsoft.com/office/powerpoint/2010/main" val="257373517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You!</a:t>
            </a:r>
          </a:p>
        </p:txBody>
      </p:sp>
      <p:sp>
        <p:nvSpPr>
          <p:cNvPr id="3" name="Content Placeholder 2"/>
          <p:cNvSpPr>
            <a:spLocks noGrp="1"/>
          </p:cNvSpPr>
          <p:nvPr>
            <p:ph idx="1"/>
          </p:nvPr>
        </p:nvSpPr>
        <p:spPr>
          <a:xfrm>
            <a:off x="457200" y="1315188"/>
            <a:ext cx="8229600" cy="4876800"/>
          </a:xfrm>
        </p:spPr>
        <p:txBody>
          <a:bodyPr/>
          <a:lstStyle/>
          <a:p>
            <a:pPr marL="0" indent="0" algn="ctr">
              <a:buNone/>
            </a:pPr>
            <a:endParaRPr lang="en-US" sz="2400" dirty="0"/>
          </a:p>
          <a:p>
            <a:pPr marL="0" indent="0" algn="ctr">
              <a:buNone/>
            </a:pPr>
            <a:r>
              <a:rPr lang="en-US" sz="2400" dirty="0"/>
              <a:t>Finger Lakes Regional Training Center</a:t>
            </a:r>
          </a:p>
          <a:p>
            <a:pPr marL="0" indent="0" algn="ctr">
              <a:buNone/>
            </a:pPr>
            <a:r>
              <a:rPr lang="en-US" sz="2400" dirty="0"/>
              <a:t>Anne D’Angelo: </a:t>
            </a:r>
            <a:r>
              <a:rPr lang="en-US" sz="2400" dirty="0">
                <a:hlinkClick r:id="rId2"/>
              </a:rPr>
              <a:t>anne_dangelo@urmc.rochester.edu</a:t>
            </a:r>
            <a:endParaRPr lang="en-US" sz="2400" dirty="0"/>
          </a:p>
          <a:p>
            <a:pPr marL="0" indent="0" algn="ctr">
              <a:buNone/>
            </a:pPr>
            <a:r>
              <a:rPr lang="en-US" sz="2400" dirty="0"/>
              <a:t>Eileen Spezio:  </a:t>
            </a:r>
            <a:r>
              <a:rPr lang="en-US" sz="2400" dirty="0">
                <a:hlinkClick r:id="rId3"/>
              </a:rPr>
              <a:t>eileen_spezio@urmc.rochester.edu</a:t>
            </a:r>
            <a:endParaRPr lang="en-US" sz="2400" dirty="0"/>
          </a:p>
          <a:p>
            <a:pPr marL="0" indent="0" algn="ctr">
              <a:buNone/>
            </a:pPr>
            <a:r>
              <a:rPr lang="en-US" sz="2400" dirty="0"/>
              <a:t>585-758-7640</a:t>
            </a:r>
          </a:p>
          <a:p>
            <a:pPr marL="0" indent="0" algn="ctr">
              <a:buNone/>
            </a:pPr>
            <a:endParaRPr lang="en-US" sz="2400" dirty="0"/>
          </a:p>
          <a:p>
            <a:pPr marL="0" indent="0" algn="ctr">
              <a:buNone/>
            </a:pPr>
            <a:r>
              <a:rPr lang="en-US" sz="2400" dirty="0"/>
              <a:t>Visit Our Website at:</a:t>
            </a:r>
          </a:p>
          <a:p>
            <a:pPr marL="0" indent="0" algn="ctr">
              <a:buNone/>
            </a:pPr>
            <a:r>
              <a:rPr lang="en-US" sz="2400" u="sng" dirty="0">
                <a:hlinkClick r:id="rId4" action="ppaction://hlinkfile"/>
              </a:rPr>
              <a:t>WRHEPC.URMC.EDU</a:t>
            </a:r>
            <a:endParaRPr lang="en-US" sz="2400" u="sng" dirty="0"/>
          </a:p>
          <a:p>
            <a:pPr marL="0" indent="0" algn="ctr">
              <a:buNone/>
            </a:pPr>
            <a:r>
              <a:rPr lang="en-US" sz="2400" dirty="0"/>
              <a:t>-Select </a:t>
            </a:r>
            <a:r>
              <a:rPr lang="en-US" sz="2400" dirty="0">
                <a:hlinkClick r:id="rId5"/>
              </a:rPr>
              <a:t>Preparedness &amp; Response Tools/Resources</a:t>
            </a:r>
            <a:endParaRPr lang="en-US" sz="2400" dirty="0"/>
          </a:p>
          <a:p>
            <a:pPr marL="0" indent="0" algn="ctr">
              <a:buNone/>
            </a:pPr>
            <a:r>
              <a:rPr lang="en-US" sz="2400" dirty="0"/>
              <a:t>-Select </a:t>
            </a:r>
            <a:r>
              <a:rPr lang="en-US" sz="2400" dirty="0">
                <a:hlinkClick r:id="rId6"/>
              </a:rPr>
              <a:t>OSHA/Hazmat/Decon</a:t>
            </a:r>
            <a:endParaRPr lang="en-US" sz="2400" dirty="0"/>
          </a:p>
          <a:p>
            <a:pPr marL="0" indent="0" algn="ctr">
              <a:buNone/>
            </a:pPr>
            <a:endParaRPr lang="en-US" sz="2400" dirty="0"/>
          </a:p>
          <a:p>
            <a:pPr marL="0" indent="0" algn="ctr">
              <a:buNone/>
            </a:pPr>
            <a:r>
              <a:rPr lang="en-US" sz="2400" dirty="0"/>
              <a:t> </a:t>
            </a:r>
          </a:p>
        </p:txBody>
      </p:sp>
      <p:pic>
        <p:nvPicPr>
          <p:cNvPr id="4" name="Picture 3" descr="URMC Logo 20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5672879"/>
            <a:ext cx="2819400" cy="104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187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algn="ctr" fontAlgn="auto">
              <a:spcAft>
                <a:spcPts val="0"/>
              </a:spcAft>
              <a:defRPr/>
            </a:pPr>
            <a:r>
              <a:rPr lang="en-US" dirty="0"/>
              <a:t>Emergency Response Plan</a:t>
            </a:r>
          </a:p>
        </p:txBody>
      </p:sp>
      <p:sp>
        <p:nvSpPr>
          <p:cNvPr id="32770" name="Rectangle 3"/>
          <p:cNvSpPr>
            <a:spLocks noGrp="1" noChangeArrowheads="1"/>
          </p:cNvSpPr>
          <p:nvPr>
            <p:ph idx="1"/>
          </p:nvPr>
        </p:nvSpPr>
        <p:spPr/>
        <p:txBody>
          <a:bodyPr/>
          <a:lstStyle/>
          <a:p>
            <a:pPr>
              <a:lnSpc>
                <a:spcPct val="90000"/>
              </a:lnSpc>
            </a:pPr>
            <a:r>
              <a:rPr lang="en-US" sz="2800" dirty="0"/>
              <a:t>Train everyone to AWARENESS level</a:t>
            </a:r>
          </a:p>
          <a:p>
            <a:pPr lvl="1">
              <a:lnSpc>
                <a:spcPct val="90000"/>
              </a:lnSpc>
            </a:pPr>
            <a:r>
              <a:rPr lang="en-US" sz="2400" dirty="0"/>
              <a:t>All ED staff</a:t>
            </a:r>
          </a:p>
          <a:p>
            <a:pPr lvl="1">
              <a:lnSpc>
                <a:spcPct val="90000"/>
              </a:lnSpc>
            </a:pPr>
            <a:r>
              <a:rPr lang="en-US" sz="2400" dirty="0"/>
              <a:t>Valet</a:t>
            </a:r>
          </a:p>
          <a:p>
            <a:pPr lvl="1">
              <a:lnSpc>
                <a:spcPct val="90000"/>
              </a:lnSpc>
            </a:pPr>
            <a:r>
              <a:rPr lang="en-US" sz="2400" dirty="0"/>
              <a:t>Security</a:t>
            </a:r>
          </a:p>
          <a:p>
            <a:pPr lvl="1">
              <a:lnSpc>
                <a:spcPct val="90000"/>
              </a:lnSpc>
            </a:pPr>
            <a:r>
              <a:rPr lang="en-US" sz="2400" dirty="0"/>
              <a:t>Information Staff</a:t>
            </a:r>
          </a:p>
          <a:p>
            <a:pPr>
              <a:lnSpc>
                <a:spcPct val="90000"/>
              </a:lnSpc>
            </a:pPr>
            <a:r>
              <a:rPr lang="en-US" sz="2800" dirty="0"/>
              <a:t>Decon Team Policies, Procedures &amp; Guidelines</a:t>
            </a:r>
          </a:p>
          <a:p>
            <a:pPr>
              <a:lnSpc>
                <a:spcPct val="90000"/>
              </a:lnSpc>
            </a:pPr>
            <a:r>
              <a:rPr lang="en-US" sz="2800" dirty="0"/>
              <a:t>Notification Procedure – </a:t>
            </a:r>
            <a:r>
              <a:rPr lang="en-US" sz="2800" i="1" dirty="0"/>
              <a:t>After hours &amp; Weekends</a:t>
            </a:r>
          </a:p>
          <a:p>
            <a:pPr>
              <a:lnSpc>
                <a:spcPct val="90000"/>
              </a:lnSpc>
            </a:pPr>
            <a:r>
              <a:rPr lang="en-US" sz="2800" dirty="0"/>
              <a:t>ASSUME all are contaminated</a:t>
            </a:r>
          </a:p>
        </p:txBody>
      </p:sp>
    </p:spTree>
    <p:extLst>
      <p:ext uri="{BB962C8B-B14F-4D97-AF65-F5344CB8AC3E}">
        <p14:creationId xmlns:p14="http://schemas.microsoft.com/office/powerpoint/2010/main" val="525975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algn="ctr" fontAlgn="auto">
              <a:spcAft>
                <a:spcPts val="0"/>
              </a:spcAft>
              <a:defRPr/>
            </a:pPr>
            <a:r>
              <a:rPr lang="en-US" dirty="0"/>
              <a:t>Notification System</a:t>
            </a:r>
          </a:p>
        </p:txBody>
      </p:sp>
      <p:sp>
        <p:nvSpPr>
          <p:cNvPr id="33794" name="Rectangle 3"/>
          <p:cNvSpPr>
            <a:spLocks noGrp="1" noChangeArrowheads="1"/>
          </p:cNvSpPr>
          <p:nvPr>
            <p:ph idx="1"/>
          </p:nvPr>
        </p:nvSpPr>
        <p:spPr>
          <a:xfrm>
            <a:off x="457200" y="1600200"/>
            <a:ext cx="8229600" cy="4876800"/>
          </a:xfrm>
        </p:spPr>
        <p:txBody>
          <a:bodyPr/>
          <a:lstStyle/>
          <a:p>
            <a:r>
              <a:rPr lang="en-US" sz="2800" dirty="0"/>
              <a:t>Notifies all in ED/Hospital </a:t>
            </a:r>
          </a:p>
          <a:p>
            <a:pPr lvl="1"/>
            <a:r>
              <a:rPr lang="en-US" sz="2400" dirty="0"/>
              <a:t>HICS / HCC Staff</a:t>
            </a:r>
          </a:p>
          <a:p>
            <a:pPr lvl="1"/>
            <a:r>
              <a:rPr lang="en-US" sz="2400" dirty="0"/>
              <a:t>Decon members</a:t>
            </a:r>
          </a:p>
          <a:p>
            <a:pPr lvl="1"/>
            <a:r>
              <a:rPr lang="en-US" sz="2400" dirty="0"/>
              <a:t>Support staff – Security, Engineering</a:t>
            </a:r>
          </a:p>
          <a:p>
            <a:pPr lvl="1"/>
            <a:r>
              <a:rPr lang="en-US" sz="2400" dirty="0"/>
              <a:t>Specific responsibilities - JAS</a:t>
            </a:r>
          </a:p>
          <a:p>
            <a:r>
              <a:rPr lang="en-US" sz="2800" dirty="0"/>
              <a:t>Activates Decon team</a:t>
            </a:r>
          </a:p>
          <a:p>
            <a:r>
              <a:rPr lang="en-US" sz="2800" dirty="0"/>
              <a:t>Access Control/Lockdown </a:t>
            </a:r>
          </a:p>
          <a:p>
            <a:endParaRPr lang="en-US" sz="2800" dirty="0"/>
          </a:p>
        </p:txBody>
      </p:sp>
    </p:spTree>
    <p:extLst>
      <p:ext uri="{BB962C8B-B14F-4D97-AF65-F5344CB8AC3E}">
        <p14:creationId xmlns:p14="http://schemas.microsoft.com/office/powerpoint/2010/main" val="3369413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algn="ctr" fontAlgn="auto">
              <a:spcAft>
                <a:spcPts val="0"/>
              </a:spcAft>
              <a:defRPr/>
            </a:pPr>
            <a:r>
              <a:rPr lang="en-US" dirty="0"/>
              <a:t>Activation/Response</a:t>
            </a:r>
          </a:p>
        </p:txBody>
      </p:sp>
      <p:sp>
        <p:nvSpPr>
          <p:cNvPr id="35842" name="Rectangle 3"/>
          <p:cNvSpPr>
            <a:spLocks noGrp="1" noChangeArrowheads="1"/>
          </p:cNvSpPr>
          <p:nvPr>
            <p:ph idx="1"/>
          </p:nvPr>
        </p:nvSpPr>
        <p:spPr/>
        <p:txBody>
          <a:bodyPr/>
          <a:lstStyle/>
          <a:p>
            <a:r>
              <a:rPr lang="en-US" dirty="0"/>
              <a:t>Decon Team members and support staff</a:t>
            </a:r>
          </a:p>
          <a:p>
            <a:pPr lvl="1"/>
            <a:r>
              <a:rPr lang="en-US" dirty="0"/>
              <a:t>Prepares the </a:t>
            </a:r>
            <a:r>
              <a:rPr lang="en-US" dirty="0" err="1"/>
              <a:t>decon</a:t>
            </a:r>
            <a:r>
              <a:rPr lang="en-US" dirty="0"/>
              <a:t> room  / area ready</a:t>
            </a:r>
          </a:p>
          <a:p>
            <a:pPr lvl="1"/>
            <a:r>
              <a:rPr lang="en-US" dirty="0"/>
              <a:t>Gets partially dressed, except respirator</a:t>
            </a:r>
          </a:p>
          <a:p>
            <a:pPr lvl="1"/>
            <a:r>
              <a:rPr lang="en-US" dirty="0"/>
              <a:t>Finalizes PPE and decontaminates victim(s)</a:t>
            </a:r>
          </a:p>
        </p:txBody>
      </p:sp>
    </p:spTree>
    <p:extLst>
      <p:ext uri="{BB962C8B-B14F-4D97-AF65-F5344CB8AC3E}">
        <p14:creationId xmlns:p14="http://schemas.microsoft.com/office/powerpoint/2010/main" val="2209749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algn="ctr" fontAlgn="auto">
              <a:spcAft>
                <a:spcPts val="0"/>
              </a:spcAft>
              <a:defRPr/>
            </a:pPr>
            <a:r>
              <a:rPr lang="en-US" dirty="0"/>
              <a:t>Incident Command System</a:t>
            </a:r>
          </a:p>
        </p:txBody>
      </p:sp>
      <p:sp>
        <p:nvSpPr>
          <p:cNvPr id="36866" name="Rectangle 3"/>
          <p:cNvSpPr>
            <a:spLocks noGrp="1" noChangeArrowheads="1"/>
          </p:cNvSpPr>
          <p:nvPr>
            <p:ph idx="1"/>
          </p:nvPr>
        </p:nvSpPr>
        <p:spPr/>
        <p:txBody>
          <a:bodyPr/>
          <a:lstStyle/>
          <a:p>
            <a:r>
              <a:rPr lang="en-US" dirty="0"/>
              <a:t>ICS should be followed at ALL levels</a:t>
            </a:r>
          </a:p>
          <a:p>
            <a:r>
              <a:rPr lang="en-US" dirty="0"/>
              <a:t>Hospital</a:t>
            </a:r>
          </a:p>
          <a:p>
            <a:pPr lvl="1"/>
            <a:r>
              <a:rPr lang="en-US" dirty="0"/>
              <a:t>Departmental</a:t>
            </a:r>
          </a:p>
          <a:p>
            <a:pPr lvl="2"/>
            <a:r>
              <a:rPr lang="en-US" dirty="0"/>
              <a:t>Specific team (ie, Decontamination)</a:t>
            </a:r>
          </a:p>
          <a:p>
            <a:r>
              <a:rPr lang="en-US" dirty="0"/>
              <a:t>At each level, designated person to communicate with.</a:t>
            </a:r>
          </a:p>
        </p:txBody>
      </p:sp>
      <p:pic>
        <p:nvPicPr>
          <p:cNvPr id="5" name="Picture 4" descr="ICS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343400"/>
            <a:ext cx="6324600" cy="21399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50876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algn="ctr" fontAlgn="auto">
              <a:spcAft>
                <a:spcPts val="0"/>
              </a:spcAft>
              <a:defRPr/>
            </a:pPr>
            <a:r>
              <a:rPr lang="en-US" dirty="0"/>
              <a:t>ICS – Decon Team</a:t>
            </a:r>
          </a:p>
        </p:txBody>
      </p:sp>
      <p:sp>
        <p:nvSpPr>
          <p:cNvPr id="591875" name="Rectangle 3"/>
          <p:cNvSpPr>
            <a:spLocks noGrp="1" noChangeArrowheads="1"/>
          </p:cNvSpPr>
          <p:nvPr>
            <p:ph idx="1"/>
          </p:nvPr>
        </p:nvSpPr>
        <p:spPr/>
        <p:txBody>
          <a:bodyPr rtlCol="0">
            <a:normAutofit/>
          </a:bodyPr>
          <a:lstStyle/>
          <a:p>
            <a:pPr marL="182880" indent="-182880" fontAlgn="auto">
              <a:lnSpc>
                <a:spcPct val="150000"/>
              </a:lnSpc>
              <a:spcAft>
                <a:spcPts val="0"/>
              </a:spcAft>
              <a:buFont typeface="Arial" pitchFamily="34" charset="0"/>
              <a:buChar char="•"/>
              <a:defRPr/>
            </a:pPr>
            <a:r>
              <a:rPr lang="en-US" b="1" cap="small" dirty="0"/>
              <a:t>Command</a:t>
            </a:r>
            <a:r>
              <a:rPr lang="en-US" dirty="0"/>
              <a:t> </a:t>
            </a:r>
          </a:p>
          <a:p>
            <a:pPr marL="182880" indent="-182880" fontAlgn="auto">
              <a:lnSpc>
                <a:spcPct val="150000"/>
              </a:lnSpc>
              <a:spcAft>
                <a:spcPts val="0"/>
              </a:spcAft>
              <a:buFont typeface="Arial" pitchFamily="34" charset="0"/>
              <a:buChar char="•"/>
              <a:defRPr/>
            </a:pPr>
            <a:r>
              <a:rPr lang="en-US" b="1" cap="small" dirty="0"/>
              <a:t>Safety Officer (Asst. Safety Officer-Decon)</a:t>
            </a:r>
          </a:p>
          <a:p>
            <a:pPr marL="182880" indent="-182880" fontAlgn="auto">
              <a:lnSpc>
                <a:spcPct val="150000"/>
              </a:lnSpc>
              <a:spcAft>
                <a:spcPts val="0"/>
              </a:spcAft>
              <a:buFont typeface="Arial" pitchFamily="34" charset="0"/>
              <a:buChar char="•"/>
              <a:defRPr/>
            </a:pPr>
            <a:r>
              <a:rPr lang="en-US" b="1" cap="small" dirty="0"/>
              <a:t>Operations</a:t>
            </a:r>
            <a:r>
              <a:rPr lang="en-US" dirty="0"/>
              <a:t> (Haz-Mat Branch Director, Victim Decon Unit Leader)</a:t>
            </a:r>
          </a:p>
          <a:p>
            <a:pPr marL="182880" indent="-182880" fontAlgn="auto">
              <a:lnSpc>
                <a:spcPct val="150000"/>
              </a:lnSpc>
              <a:spcAft>
                <a:spcPts val="0"/>
              </a:spcAft>
              <a:buFont typeface="Arial" pitchFamily="34" charset="0"/>
              <a:buChar char="•"/>
              <a:defRPr/>
            </a:pPr>
            <a:r>
              <a:rPr lang="en-US" b="1" cap="small" dirty="0"/>
              <a:t>Logistics</a:t>
            </a:r>
            <a:r>
              <a:rPr lang="en-US" cap="small" dirty="0"/>
              <a:t> </a:t>
            </a:r>
            <a:r>
              <a:rPr lang="en-US" dirty="0"/>
              <a:t>(Decon team suit/equipment support)</a:t>
            </a:r>
          </a:p>
          <a:p>
            <a:pPr marL="0" indent="0" fontAlgn="auto">
              <a:lnSpc>
                <a:spcPct val="150000"/>
              </a:lnSpc>
              <a:spcAft>
                <a:spcPts val="0"/>
              </a:spcAft>
              <a:buNone/>
              <a:defRPr/>
            </a:pPr>
            <a:endParaRPr lang="en-US" dirty="0"/>
          </a:p>
        </p:txBody>
      </p:sp>
    </p:spTree>
    <p:extLst>
      <p:ext uri="{BB962C8B-B14F-4D97-AF65-F5344CB8AC3E}">
        <p14:creationId xmlns:p14="http://schemas.microsoft.com/office/powerpoint/2010/main" val="303261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p:cNvSpPr>
            <a:spLocks noGrp="1" noChangeArrowheads="1"/>
          </p:cNvSpPr>
          <p:nvPr>
            <p:ph type="ctrTitle"/>
          </p:nvPr>
        </p:nvSpPr>
        <p:spPr/>
        <p:txBody>
          <a:bodyPr/>
          <a:lstStyle/>
          <a:p>
            <a:pPr fontAlgn="auto">
              <a:spcAft>
                <a:spcPts val="0"/>
              </a:spcAft>
              <a:defRPr/>
            </a:pPr>
            <a:r>
              <a:rPr lang="en-US" sz="4800" dirty="0"/>
              <a:t>Agent Identification</a:t>
            </a:r>
          </a:p>
        </p:txBody>
      </p:sp>
    </p:spTree>
    <p:extLst>
      <p:ext uri="{BB962C8B-B14F-4D97-AF65-F5344CB8AC3E}">
        <p14:creationId xmlns:p14="http://schemas.microsoft.com/office/powerpoint/2010/main" val="2099376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wrap="square" numCol="1" anchorCtr="0" compatLnSpc="1">
            <a:prstTxWarp prst="textNoShape">
              <a:avLst/>
            </a:prstTxWarp>
          </a:bodyPr>
          <a:lstStyle/>
          <a:p>
            <a:pPr algn="ctr"/>
            <a:r>
              <a:rPr lang="en-US" b="1" dirty="0"/>
              <a:t>Instructor</a:t>
            </a:r>
          </a:p>
        </p:txBody>
      </p:sp>
      <p:sp>
        <p:nvSpPr>
          <p:cNvPr id="20482" name="Rectangle 3"/>
          <p:cNvSpPr>
            <a:spLocks noGrp="1" noChangeArrowheads="1"/>
          </p:cNvSpPr>
          <p:nvPr>
            <p:ph idx="1"/>
          </p:nvPr>
        </p:nvSpPr>
        <p:spPr>
          <a:xfrm>
            <a:off x="457200" y="1676400"/>
            <a:ext cx="8229600" cy="4876800"/>
          </a:xfrm>
        </p:spPr>
        <p:txBody>
          <a:bodyPr/>
          <a:lstStyle/>
          <a:p>
            <a:r>
              <a:rPr lang="en-US" sz="2800" b="1" dirty="0"/>
              <a:t>Allan Chrysler, CHEP, MEP</a:t>
            </a:r>
          </a:p>
          <a:p>
            <a:endParaRPr lang="en-US" sz="2800" b="1" dirty="0"/>
          </a:p>
          <a:p>
            <a:pPr lvl="1"/>
            <a:r>
              <a:rPr lang="en-US" sz="2400" b="1" dirty="0">
                <a:hlinkClick r:id="rId2"/>
              </a:rPr>
              <a:t>Allan@trexplanning.com</a:t>
            </a:r>
            <a:endParaRPr lang="en-US" sz="2400" b="1" dirty="0"/>
          </a:p>
          <a:p>
            <a:pPr lvl="1"/>
            <a:endParaRPr lang="en-US" sz="2400" b="1" dirty="0"/>
          </a:p>
          <a:p>
            <a:pPr lvl="1"/>
            <a:r>
              <a:rPr lang="en-US" sz="2400" b="1" dirty="0"/>
              <a:t>315-272-9352</a:t>
            </a:r>
          </a:p>
          <a:p>
            <a:pPr marL="274637" lvl="1" indent="0">
              <a:buNone/>
            </a:pPr>
            <a:endParaRPr lang="en-US" sz="2400" b="1" dirty="0"/>
          </a:p>
        </p:txBody>
      </p:sp>
    </p:spTree>
    <p:extLst>
      <p:ext uri="{BB962C8B-B14F-4D97-AF65-F5344CB8AC3E}">
        <p14:creationId xmlns:p14="http://schemas.microsoft.com/office/powerpoint/2010/main" val="803917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algn="ctr" fontAlgn="auto">
              <a:spcAft>
                <a:spcPts val="0"/>
              </a:spcAft>
              <a:defRPr/>
            </a:pPr>
            <a:r>
              <a:rPr lang="en-US" dirty="0"/>
              <a:t>Labels/warnings…</a:t>
            </a:r>
          </a:p>
        </p:txBody>
      </p:sp>
      <p:sp>
        <p:nvSpPr>
          <p:cNvPr id="39938" name="Rectangle 3"/>
          <p:cNvSpPr>
            <a:spLocks noGrp="1" noChangeArrowheads="1"/>
          </p:cNvSpPr>
          <p:nvPr>
            <p:ph idx="1"/>
          </p:nvPr>
        </p:nvSpPr>
        <p:spPr/>
        <p:txBody>
          <a:bodyPr/>
          <a:lstStyle/>
          <a:p>
            <a:pPr>
              <a:lnSpc>
                <a:spcPct val="150000"/>
              </a:lnSpc>
            </a:pPr>
            <a:r>
              <a:rPr lang="en-US" dirty="0"/>
              <a:t>CAS numbers </a:t>
            </a:r>
            <a:br>
              <a:rPr lang="en-US" dirty="0"/>
            </a:br>
            <a:r>
              <a:rPr lang="en-US" dirty="0"/>
              <a:t>(Chemical Abstract Service #)</a:t>
            </a:r>
          </a:p>
          <a:p>
            <a:pPr>
              <a:lnSpc>
                <a:spcPct val="150000"/>
              </a:lnSpc>
            </a:pPr>
            <a:r>
              <a:rPr lang="en-US" dirty="0"/>
              <a:t>Shipping manifesto/label</a:t>
            </a:r>
          </a:p>
          <a:p>
            <a:pPr>
              <a:lnSpc>
                <a:spcPct val="150000"/>
              </a:lnSpc>
            </a:pPr>
            <a:r>
              <a:rPr lang="en-US" dirty="0"/>
              <a:t>Container label</a:t>
            </a:r>
          </a:p>
          <a:p>
            <a:pPr>
              <a:lnSpc>
                <a:spcPct val="150000"/>
              </a:lnSpc>
            </a:pPr>
            <a:r>
              <a:rPr lang="en-US" dirty="0"/>
              <a:t>DOT placards</a:t>
            </a:r>
          </a:p>
          <a:p>
            <a:pPr>
              <a:lnSpc>
                <a:spcPct val="150000"/>
              </a:lnSpc>
            </a:pPr>
            <a:r>
              <a:rPr lang="en-US" dirty="0"/>
              <a:t>Name of product on container</a:t>
            </a:r>
          </a:p>
        </p:txBody>
      </p:sp>
    </p:spTree>
    <p:extLst>
      <p:ext uri="{BB962C8B-B14F-4D97-AF65-F5344CB8AC3E}">
        <p14:creationId xmlns:p14="http://schemas.microsoft.com/office/powerpoint/2010/main" val="2436544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algn="ctr" fontAlgn="auto">
              <a:spcAft>
                <a:spcPts val="0"/>
              </a:spcAft>
              <a:defRPr/>
            </a:pPr>
            <a:r>
              <a:rPr lang="en-US" dirty="0"/>
              <a:t>Initial ID/precautions</a:t>
            </a:r>
          </a:p>
        </p:txBody>
      </p:sp>
      <p:sp>
        <p:nvSpPr>
          <p:cNvPr id="40962" name="Rectangle 3"/>
          <p:cNvSpPr>
            <a:spLocks noGrp="1" noChangeArrowheads="1"/>
          </p:cNvSpPr>
          <p:nvPr>
            <p:ph type="body" sz="half" idx="1"/>
          </p:nvPr>
        </p:nvSpPr>
        <p:spPr>
          <a:xfrm>
            <a:off x="1169988" y="1946275"/>
            <a:ext cx="3814762" cy="4114800"/>
          </a:xfrm>
        </p:spPr>
        <p:txBody>
          <a:bodyPr/>
          <a:lstStyle/>
          <a:p>
            <a:r>
              <a:rPr lang="en-US" dirty="0"/>
              <a:t>Emergency Response Guidebook</a:t>
            </a:r>
          </a:p>
          <a:p>
            <a:r>
              <a:rPr lang="en-US" dirty="0"/>
              <a:t>Quick guide</a:t>
            </a:r>
          </a:p>
          <a:p>
            <a:pPr lvl="1"/>
            <a:r>
              <a:rPr lang="en-US" sz="2400" dirty="0"/>
              <a:t>General ID</a:t>
            </a:r>
          </a:p>
          <a:p>
            <a:pPr lvl="1"/>
            <a:r>
              <a:rPr lang="en-US" sz="2400" dirty="0"/>
              <a:t>Occasional specific ID</a:t>
            </a:r>
          </a:p>
          <a:p>
            <a:pPr lvl="1"/>
            <a:r>
              <a:rPr lang="en-US" sz="2400" dirty="0"/>
              <a:t>General guidance for class of chemical</a:t>
            </a:r>
          </a:p>
          <a:p>
            <a:pPr lvl="1">
              <a:buFont typeface="Wingdings" pitchFamily="2" charset="2"/>
              <a:buNone/>
            </a:pP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828800"/>
            <a:ext cx="2590800" cy="3854605"/>
          </a:xfrm>
          <a:prstGeom prst="rect">
            <a:avLst/>
          </a:prstGeom>
        </p:spPr>
      </p:pic>
    </p:spTree>
    <p:extLst>
      <p:ext uri="{BB962C8B-B14F-4D97-AF65-F5344CB8AC3E}">
        <p14:creationId xmlns:p14="http://schemas.microsoft.com/office/powerpoint/2010/main" val="3285395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sz="quarter"/>
          </p:nvPr>
        </p:nvSpPr>
        <p:spPr>
          <a:xfrm>
            <a:off x="685800" y="609600"/>
            <a:ext cx="7772400" cy="1143000"/>
          </a:xfrm>
        </p:spPr>
        <p:txBody>
          <a:bodyPr/>
          <a:lstStyle/>
          <a:p>
            <a:pPr algn="ctr" fontAlgn="auto">
              <a:spcAft>
                <a:spcPts val="0"/>
              </a:spcAft>
              <a:defRPr/>
            </a:pPr>
            <a:r>
              <a:rPr lang="en-US" dirty="0"/>
              <a:t>Placards and Labels</a:t>
            </a:r>
          </a:p>
        </p:txBody>
      </p:sp>
      <p:pic>
        <p:nvPicPr>
          <p:cNvPr id="41986" name="Picture 3" descr="explosivesdot"/>
          <p:cNvPicPr>
            <a:picLocks noGrp="1" noChangeAspect="1" noChangeArrowheads="1"/>
          </p:cNvPicPr>
          <p:nvPr>
            <p:ph sz="quarter" idx="1"/>
          </p:nvPr>
        </p:nvPicPr>
        <p:blipFill>
          <a:blip r:embed="rId2"/>
          <a:srcRect/>
          <a:stretch>
            <a:fillRect/>
          </a:stretch>
        </p:blipFill>
        <p:spPr>
          <a:xfrm>
            <a:off x="838200" y="2246313"/>
            <a:ext cx="1062038" cy="1030287"/>
          </a:xfrm>
        </p:spPr>
      </p:pic>
      <p:pic>
        <p:nvPicPr>
          <p:cNvPr id="41987" name="Picture 4" descr="firedot"/>
          <p:cNvPicPr>
            <a:picLocks noGrp="1" noChangeAspect="1" noChangeArrowheads="1"/>
          </p:cNvPicPr>
          <p:nvPr>
            <p:ph sz="quarter" idx="2"/>
          </p:nvPr>
        </p:nvPicPr>
        <p:blipFill>
          <a:blip r:embed="rId3"/>
          <a:srcRect/>
          <a:stretch>
            <a:fillRect/>
          </a:stretch>
        </p:blipFill>
        <p:spPr>
          <a:xfrm>
            <a:off x="4953000" y="2255838"/>
            <a:ext cx="1069975" cy="1020762"/>
          </a:xfrm>
        </p:spPr>
      </p:pic>
      <p:pic>
        <p:nvPicPr>
          <p:cNvPr id="41988" name="Picture 5" descr="oxidizerdot"/>
          <p:cNvPicPr>
            <a:picLocks noChangeAspect="1" noChangeArrowheads="1"/>
          </p:cNvPicPr>
          <p:nvPr/>
        </p:nvPicPr>
        <p:blipFill>
          <a:blip r:embed="rId4"/>
          <a:srcRect/>
          <a:stretch>
            <a:fillRect/>
          </a:stretch>
        </p:blipFill>
        <p:spPr bwMode="auto">
          <a:xfrm>
            <a:off x="762000" y="3733800"/>
            <a:ext cx="1123950" cy="1133475"/>
          </a:xfrm>
          <a:prstGeom prst="rect">
            <a:avLst/>
          </a:prstGeom>
          <a:noFill/>
          <a:ln w="9525">
            <a:noFill/>
            <a:miter lim="800000"/>
            <a:headEnd/>
            <a:tailEnd/>
          </a:ln>
        </p:spPr>
      </p:pic>
      <p:pic>
        <p:nvPicPr>
          <p:cNvPr id="41989" name="Picture 6" descr="toxicdot"/>
          <p:cNvPicPr>
            <a:picLocks noChangeAspect="1" noChangeArrowheads="1"/>
          </p:cNvPicPr>
          <p:nvPr/>
        </p:nvPicPr>
        <p:blipFill>
          <a:blip r:embed="rId5"/>
          <a:srcRect/>
          <a:stretch>
            <a:fillRect/>
          </a:stretch>
        </p:blipFill>
        <p:spPr bwMode="auto">
          <a:xfrm>
            <a:off x="2362200" y="3733800"/>
            <a:ext cx="1133475" cy="1123950"/>
          </a:xfrm>
          <a:prstGeom prst="rect">
            <a:avLst/>
          </a:prstGeom>
          <a:noFill/>
          <a:ln w="9525">
            <a:noFill/>
            <a:miter lim="800000"/>
            <a:headEnd/>
            <a:tailEnd/>
          </a:ln>
        </p:spPr>
      </p:pic>
      <p:pic>
        <p:nvPicPr>
          <p:cNvPr id="41990" name="Picture 7" descr="radioactivedot"/>
          <p:cNvPicPr>
            <a:picLocks noChangeAspect="1" noChangeArrowheads="1"/>
          </p:cNvPicPr>
          <p:nvPr/>
        </p:nvPicPr>
        <p:blipFill>
          <a:blip r:embed="rId6"/>
          <a:srcRect/>
          <a:stretch>
            <a:fillRect/>
          </a:stretch>
        </p:blipFill>
        <p:spPr bwMode="auto">
          <a:xfrm>
            <a:off x="3886200" y="3733800"/>
            <a:ext cx="1143000" cy="1152525"/>
          </a:xfrm>
          <a:prstGeom prst="rect">
            <a:avLst/>
          </a:prstGeom>
          <a:noFill/>
          <a:ln w="9525">
            <a:noFill/>
            <a:miter lim="800000"/>
            <a:headEnd/>
            <a:tailEnd/>
          </a:ln>
        </p:spPr>
      </p:pic>
      <p:grpSp>
        <p:nvGrpSpPr>
          <p:cNvPr id="41991" name="Group 21"/>
          <p:cNvGrpSpPr>
            <a:grpSpLocks/>
          </p:cNvGrpSpPr>
          <p:nvPr/>
        </p:nvGrpSpPr>
        <p:grpSpPr bwMode="auto">
          <a:xfrm>
            <a:off x="2362200" y="1600200"/>
            <a:ext cx="2200275" cy="1743075"/>
            <a:chOff x="1488" y="1008"/>
            <a:chExt cx="1386" cy="1098"/>
          </a:xfrm>
        </p:grpSpPr>
        <p:pic>
          <p:nvPicPr>
            <p:cNvPr id="42001" name="Picture 9" descr="toxicgasdot"/>
            <p:cNvPicPr>
              <a:picLocks noChangeAspect="1" noChangeArrowheads="1"/>
            </p:cNvPicPr>
            <p:nvPr/>
          </p:nvPicPr>
          <p:blipFill>
            <a:blip r:embed="rId7"/>
            <a:srcRect/>
            <a:stretch>
              <a:fillRect/>
            </a:stretch>
          </p:blipFill>
          <p:spPr bwMode="auto">
            <a:xfrm>
              <a:off x="1824" y="1008"/>
              <a:ext cx="674" cy="644"/>
            </a:xfrm>
            <a:prstGeom prst="rect">
              <a:avLst/>
            </a:prstGeom>
            <a:noFill/>
            <a:ln w="9525">
              <a:noFill/>
              <a:miter lim="800000"/>
              <a:headEnd/>
              <a:tailEnd/>
            </a:ln>
          </p:spPr>
        </p:pic>
        <p:pic>
          <p:nvPicPr>
            <p:cNvPr id="42002" name="Picture 10" descr="firegasdot"/>
            <p:cNvPicPr>
              <a:picLocks noChangeAspect="1" noChangeArrowheads="1"/>
            </p:cNvPicPr>
            <p:nvPr/>
          </p:nvPicPr>
          <p:blipFill>
            <a:blip r:embed="rId8"/>
            <a:srcRect/>
            <a:stretch>
              <a:fillRect/>
            </a:stretch>
          </p:blipFill>
          <p:spPr bwMode="auto">
            <a:xfrm>
              <a:off x="2160" y="1392"/>
              <a:ext cx="714" cy="708"/>
            </a:xfrm>
            <a:prstGeom prst="rect">
              <a:avLst/>
            </a:prstGeom>
            <a:noFill/>
            <a:ln w="9525">
              <a:noFill/>
              <a:miter lim="800000"/>
              <a:headEnd/>
              <a:tailEnd/>
            </a:ln>
          </p:spPr>
        </p:pic>
        <p:pic>
          <p:nvPicPr>
            <p:cNvPr id="42003" name="Picture 11" descr="nonflammgasdot"/>
            <p:cNvPicPr>
              <a:picLocks noChangeAspect="1" noChangeArrowheads="1"/>
            </p:cNvPicPr>
            <p:nvPr/>
          </p:nvPicPr>
          <p:blipFill>
            <a:blip r:embed="rId9"/>
            <a:srcRect/>
            <a:stretch>
              <a:fillRect/>
            </a:stretch>
          </p:blipFill>
          <p:spPr bwMode="auto">
            <a:xfrm>
              <a:off x="1488" y="1392"/>
              <a:ext cx="708" cy="714"/>
            </a:xfrm>
            <a:prstGeom prst="rect">
              <a:avLst/>
            </a:prstGeom>
            <a:noFill/>
            <a:ln w="9525">
              <a:noFill/>
              <a:miter lim="800000"/>
              <a:headEnd/>
              <a:tailEnd/>
            </a:ln>
          </p:spPr>
        </p:pic>
      </p:grpSp>
      <p:grpSp>
        <p:nvGrpSpPr>
          <p:cNvPr id="41992" name="Group 12"/>
          <p:cNvGrpSpPr>
            <a:grpSpLocks/>
          </p:cNvGrpSpPr>
          <p:nvPr/>
        </p:nvGrpSpPr>
        <p:grpSpPr bwMode="auto">
          <a:xfrm>
            <a:off x="6324600" y="1600200"/>
            <a:ext cx="2343150" cy="1752600"/>
            <a:chOff x="4080" y="912"/>
            <a:chExt cx="1476" cy="1104"/>
          </a:xfrm>
        </p:grpSpPr>
        <p:pic>
          <p:nvPicPr>
            <p:cNvPr id="41998" name="Picture 13" descr="spontaneousdot"/>
            <p:cNvPicPr>
              <a:picLocks noChangeAspect="1" noChangeArrowheads="1"/>
            </p:cNvPicPr>
            <p:nvPr/>
          </p:nvPicPr>
          <p:blipFill>
            <a:blip r:embed="rId10"/>
            <a:srcRect/>
            <a:stretch>
              <a:fillRect/>
            </a:stretch>
          </p:blipFill>
          <p:spPr bwMode="auto">
            <a:xfrm>
              <a:off x="4416" y="912"/>
              <a:ext cx="756" cy="714"/>
            </a:xfrm>
            <a:prstGeom prst="rect">
              <a:avLst/>
            </a:prstGeom>
            <a:noFill/>
            <a:ln w="9525">
              <a:noFill/>
              <a:miter lim="800000"/>
              <a:headEnd/>
              <a:tailEnd/>
            </a:ln>
          </p:spPr>
        </p:pic>
        <p:pic>
          <p:nvPicPr>
            <p:cNvPr id="41999" name="Picture 14" descr="flamsolidsdot"/>
            <p:cNvPicPr>
              <a:picLocks noChangeAspect="1" noChangeArrowheads="1"/>
            </p:cNvPicPr>
            <p:nvPr/>
          </p:nvPicPr>
          <p:blipFill>
            <a:blip r:embed="rId11"/>
            <a:srcRect/>
            <a:stretch>
              <a:fillRect/>
            </a:stretch>
          </p:blipFill>
          <p:spPr bwMode="auto">
            <a:xfrm>
              <a:off x="4080" y="1296"/>
              <a:ext cx="720" cy="720"/>
            </a:xfrm>
            <a:prstGeom prst="rect">
              <a:avLst/>
            </a:prstGeom>
            <a:noFill/>
            <a:ln w="9525">
              <a:noFill/>
              <a:miter lim="800000"/>
              <a:headEnd/>
              <a:tailEnd/>
            </a:ln>
          </p:spPr>
        </p:pic>
        <p:pic>
          <p:nvPicPr>
            <p:cNvPr id="42000" name="Picture 15" descr="wetdot"/>
            <p:cNvPicPr>
              <a:picLocks noChangeAspect="1" noChangeArrowheads="1"/>
            </p:cNvPicPr>
            <p:nvPr/>
          </p:nvPicPr>
          <p:blipFill>
            <a:blip r:embed="rId12"/>
            <a:srcRect/>
            <a:stretch>
              <a:fillRect/>
            </a:stretch>
          </p:blipFill>
          <p:spPr bwMode="auto">
            <a:xfrm>
              <a:off x="4848" y="1296"/>
              <a:ext cx="708" cy="714"/>
            </a:xfrm>
            <a:prstGeom prst="rect">
              <a:avLst/>
            </a:prstGeom>
            <a:noFill/>
            <a:ln w="9525">
              <a:noFill/>
              <a:miter lim="800000"/>
              <a:headEnd/>
              <a:tailEnd/>
            </a:ln>
          </p:spPr>
        </p:pic>
      </p:grpSp>
      <p:pic>
        <p:nvPicPr>
          <p:cNvPr id="41993" name="Picture 16" descr="corrosivedot"/>
          <p:cNvPicPr>
            <a:picLocks noChangeAspect="1" noChangeArrowheads="1"/>
          </p:cNvPicPr>
          <p:nvPr/>
        </p:nvPicPr>
        <p:blipFill>
          <a:blip r:embed="rId13"/>
          <a:srcRect/>
          <a:stretch>
            <a:fillRect/>
          </a:stretch>
        </p:blipFill>
        <p:spPr bwMode="auto">
          <a:xfrm>
            <a:off x="5486400" y="3733800"/>
            <a:ext cx="1133475" cy="1123950"/>
          </a:xfrm>
          <a:prstGeom prst="rect">
            <a:avLst/>
          </a:prstGeom>
          <a:noFill/>
          <a:ln w="9525">
            <a:noFill/>
            <a:miter lim="800000"/>
            <a:headEnd/>
            <a:tailEnd/>
          </a:ln>
        </p:spPr>
      </p:pic>
      <p:pic>
        <p:nvPicPr>
          <p:cNvPr id="41994" name="Picture 17" descr="CLASS9DOT"/>
          <p:cNvPicPr>
            <a:picLocks noChangeAspect="1" noChangeArrowheads="1"/>
          </p:cNvPicPr>
          <p:nvPr/>
        </p:nvPicPr>
        <p:blipFill>
          <a:blip r:embed="rId14"/>
          <a:srcRect/>
          <a:stretch>
            <a:fillRect/>
          </a:stretch>
        </p:blipFill>
        <p:spPr bwMode="auto">
          <a:xfrm>
            <a:off x="7010400" y="3733800"/>
            <a:ext cx="1143000" cy="1143000"/>
          </a:xfrm>
          <a:prstGeom prst="rect">
            <a:avLst/>
          </a:prstGeom>
          <a:noFill/>
          <a:ln w="9525">
            <a:noFill/>
            <a:miter lim="800000"/>
            <a:headEnd/>
            <a:tailEnd/>
          </a:ln>
        </p:spPr>
      </p:pic>
      <p:pic>
        <p:nvPicPr>
          <p:cNvPr id="41995" name="Picture 18" descr="DANGEROUSDOT"/>
          <p:cNvPicPr>
            <a:picLocks noChangeAspect="1" noChangeArrowheads="1"/>
          </p:cNvPicPr>
          <p:nvPr/>
        </p:nvPicPr>
        <p:blipFill>
          <a:blip r:embed="rId15"/>
          <a:srcRect/>
          <a:stretch>
            <a:fillRect/>
          </a:stretch>
        </p:blipFill>
        <p:spPr bwMode="auto">
          <a:xfrm>
            <a:off x="2362200" y="5257800"/>
            <a:ext cx="1143000" cy="1143000"/>
          </a:xfrm>
          <a:prstGeom prst="rect">
            <a:avLst/>
          </a:prstGeom>
          <a:noFill/>
          <a:ln w="9525">
            <a:noFill/>
            <a:miter lim="800000"/>
            <a:headEnd/>
            <a:tailEnd/>
          </a:ln>
        </p:spPr>
      </p:pic>
      <p:pic>
        <p:nvPicPr>
          <p:cNvPr id="41996" name="Picture 19" descr="idfiredot"/>
          <p:cNvPicPr>
            <a:picLocks noChangeAspect="1" noChangeArrowheads="1"/>
          </p:cNvPicPr>
          <p:nvPr/>
        </p:nvPicPr>
        <p:blipFill>
          <a:blip r:embed="rId16"/>
          <a:srcRect/>
          <a:stretch>
            <a:fillRect/>
          </a:stretch>
        </p:blipFill>
        <p:spPr bwMode="auto">
          <a:xfrm>
            <a:off x="3581400" y="5257800"/>
            <a:ext cx="1524000" cy="1152525"/>
          </a:xfrm>
          <a:prstGeom prst="rect">
            <a:avLst/>
          </a:prstGeom>
          <a:noFill/>
          <a:ln w="9525">
            <a:noFill/>
            <a:miter lim="800000"/>
            <a:headEnd/>
            <a:tailEnd/>
          </a:ln>
        </p:spPr>
      </p:pic>
      <p:pic>
        <p:nvPicPr>
          <p:cNvPr id="41997" name="Picture 20" descr="id"/>
          <p:cNvPicPr>
            <a:picLocks noChangeAspect="1" noChangeArrowheads="1"/>
          </p:cNvPicPr>
          <p:nvPr/>
        </p:nvPicPr>
        <p:blipFill>
          <a:blip r:embed="rId17"/>
          <a:srcRect/>
          <a:stretch>
            <a:fillRect/>
          </a:stretch>
        </p:blipFill>
        <p:spPr bwMode="auto">
          <a:xfrm>
            <a:off x="5715000" y="5715000"/>
            <a:ext cx="752475" cy="342900"/>
          </a:xfrm>
          <a:prstGeom prst="rect">
            <a:avLst/>
          </a:prstGeom>
          <a:noFill/>
          <a:ln w="9525">
            <a:noFill/>
            <a:miter lim="800000"/>
            <a:headEnd/>
            <a:tailEnd/>
          </a:ln>
        </p:spPr>
      </p:pic>
    </p:spTree>
    <p:extLst>
      <p:ext uri="{BB962C8B-B14F-4D97-AF65-F5344CB8AC3E}">
        <p14:creationId xmlns:p14="http://schemas.microsoft.com/office/powerpoint/2010/main" val="3343236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algn="ctr" fontAlgn="auto">
              <a:spcAft>
                <a:spcPts val="0"/>
              </a:spcAft>
              <a:defRPr/>
            </a:pPr>
            <a:r>
              <a:rPr lang="en-US" dirty="0"/>
              <a:t>Other patient’s warning…</a:t>
            </a:r>
          </a:p>
        </p:txBody>
      </p:sp>
      <p:sp>
        <p:nvSpPr>
          <p:cNvPr id="43010" name="Rectangle 3"/>
          <p:cNvSpPr>
            <a:spLocks noGrp="1" noChangeArrowheads="1"/>
          </p:cNvSpPr>
          <p:nvPr>
            <p:ph idx="1"/>
          </p:nvPr>
        </p:nvSpPr>
        <p:spPr/>
        <p:txBody>
          <a:bodyPr/>
          <a:lstStyle/>
          <a:p>
            <a:r>
              <a:rPr lang="en-US" dirty="0"/>
              <a:t>I was doing…</a:t>
            </a:r>
          </a:p>
          <a:p>
            <a:r>
              <a:rPr lang="en-US" dirty="0"/>
              <a:t>It smelled like…</a:t>
            </a:r>
          </a:p>
          <a:p>
            <a:r>
              <a:rPr lang="en-US" dirty="0"/>
              <a:t>It is used for…</a:t>
            </a:r>
          </a:p>
          <a:p>
            <a:r>
              <a:rPr lang="en-US" dirty="0"/>
              <a:t>You HAVE TO USE A RESPIRATOR to…</a:t>
            </a:r>
          </a:p>
          <a:p>
            <a:r>
              <a:rPr lang="en-US" dirty="0"/>
              <a:t>It tasted like…</a:t>
            </a:r>
          </a:p>
          <a:p>
            <a:r>
              <a:rPr lang="en-US" dirty="0"/>
              <a:t>There’s a &lt;color&gt; warning/placard on it…</a:t>
            </a:r>
          </a:p>
          <a:p>
            <a:r>
              <a:rPr lang="en-US" dirty="0"/>
              <a:t>Use Safety Data Sheets (SDS)</a:t>
            </a:r>
          </a:p>
          <a:p>
            <a:r>
              <a:rPr lang="en-US" dirty="0"/>
              <a:t>Shipping information – if available</a:t>
            </a:r>
          </a:p>
        </p:txBody>
      </p:sp>
    </p:spTree>
    <p:extLst>
      <p:ext uri="{BB962C8B-B14F-4D97-AF65-F5344CB8AC3E}">
        <p14:creationId xmlns:p14="http://schemas.microsoft.com/office/powerpoint/2010/main" val="1585919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fontAlgn="auto">
              <a:spcAft>
                <a:spcPts val="0"/>
              </a:spcAft>
              <a:defRPr/>
            </a:pPr>
            <a:r>
              <a:rPr lang="en-US" dirty="0"/>
              <a:t>Poison Center will…</a:t>
            </a:r>
          </a:p>
        </p:txBody>
      </p:sp>
      <p:sp>
        <p:nvSpPr>
          <p:cNvPr id="44034" name="Rectangle 3"/>
          <p:cNvSpPr>
            <a:spLocks noGrp="1" noChangeArrowheads="1"/>
          </p:cNvSpPr>
          <p:nvPr>
            <p:ph idx="1"/>
          </p:nvPr>
        </p:nvSpPr>
        <p:spPr/>
        <p:txBody>
          <a:bodyPr/>
          <a:lstStyle/>
          <a:p>
            <a:r>
              <a:rPr lang="en-US" dirty="0"/>
              <a:t>ID chemical</a:t>
            </a:r>
          </a:p>
          <a:p>
            <a:pPr lvl="1"/>
            <a:r>
              <a:rPr lang="en-US" dirty="0"/>
              <a:t>Based on placard information you find</a:t>
            </a:r>
          </a:p>
          <a:p>
            <a:pPr lvl="1"/>
            <a:r>
              <a:rPr lang="en-US" dirty="0"/>
              <a:t>Based on signs and symptoms displayed</a:t>
            </a:r>
          </a:p>
          <a:p>
            <a:r>
              <a:rPr lang="en-US" dirty="0"/>
              <a:t>Healthcare information	</a:t>
            </a:r>
          </a:p>
          <a:p>
            <a:pPr lvl="1"/>
            <a:r>
              <a:rPr lang="en-US" dirty="0"/>
              <a:t>Signs and symptoms to watch out for</a:t>
            </a:r>
          </a:p>
          <a:p>
            <a:pPr lvl="1"/>
            <a:r>
              <a:rPr lang="en-US" dirty="0"/>
              <a:t>Treatments that may be needed</a:t>
            </a:r>
          </a:p>
          <a:p>
            <a:r>
              <a:rPr lang="en-US" dirty="0"/>
              <a:t> </a:t>
            </a:r>
            <a:r>
              <a:rPr lang="en-US" b="1" dirty="0"/>
              <a:t>1-800-222-1222</a:t>
            </a:r>
          </a:p>
        </p:txBody>
      </p:sp>
    </p:spTree>
    <p:extLst>
      <p:ext uri="{BB962C8B-B14F-4D97-AF65-F5344CB8AC3E}">
        <p14:creationId xmlns:p14="http://schemas.microsoft.com/office/powerpoint/2010/main" val="2621655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algn="ctr" fontAlgn="auto">
              <a:spcAft>
                <a:spcPts val="0"/>
              </a:spcAft>
              <a:defRPr/>
            </a:pPr>
            <a:r>
              <a:rPr lang="en-US" dirty="0"/>
              <a:t>WHY???</a:t>
            </a:r>
          </a:p>
        </p:txBody>
      </p:sp>
      <p:sp>
        <p:nvSpPr>
          <p:cNvPr id="45058" name="Rectangle 3"/>
          <p:cNvSpPr>
            <a:spLocks noGrp="1" noChangeArrowheads="1"/>
          </p:cNvSpPr>
          <p:nvPr>
            <p:ph idx="1"/>
          </p:nvPr>
        </p:nvSpPr>
        <p:spPr/>
        <p:txBody>
          <a:bodyPr/>
          <a:lstStyle/>
          <a:p>
            <a:r>
              <a:rPr lang="en-US" dirty="0"/>
              <a:t>Types of PPE</a:t>
            </a:r>
          </a:p>
          <a:p>
            <a:r>
              <a:rPr lang="en-US" dirty="0"/>
              <a:t>Types of hazards to providers</a:t>
            </a:r>
          </a:p>
          <a:p>
            <a:r>
              <a:rPr lang="en-US" dirty="0"/>
              <a:t>Type of Decon </a:t>
            </a:r>
          </a:p>
          <a:p>
            <a:pPr lvl="1"/>
            <a:r>
              <a:rPr lang="en-US" dirty="0"/>
              <a:t>Dry- removal of clothing</a:t>
            </a:r>
          </a:p>
          <a:p>
            <a:pPr lvl="1"/>
            <a:r>
              <a:rPr lang="en-US" dirty="0"/>
              <a:t>Wet- removal of clothing and shower</a:t>
            </a:r>
          </a:p>
        </p:txBody>
      </p:sp>
    </p:spTree>
    <p:extLst>
      <p:ext uri="{BB962C8B-B14F-4D97-AF65-F5344CB8AC3E}">
        <p14:creationId xmlns:p14="http://schemas.microsoft.com/office/powerpoint/2010/main" val="2074189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6" name="Rectangle 2"/>
          <p:cNvSpPr>
            <a:spLocks noChangeArrowheads="1"/>
          </p:cNvSpPr>
          <p:nvPr/>
        </p:nvSpPr>
        <p:spPr bwMode="auto">
          <a:xfrm>
            <a:off x="711200" y="6248400"/>
            <a:ext cx="1897063" cy="457200"/>
          </a:xfrm>
          <a:prstGeom prst="rect">
            <a:avLst/>
          </a:prstGeom>
          <a:noFill/>
          <a:ln w="9525">
            <a:noFill/>
            <a:miter lim="800000"/>
            <a:headEnd/>
            <a:tailEnd/>
          </a:ln>
        </p:spPr>
        <p:txBody>
          <a:bodyPr wrap="none" anchor="ctr"/>
          <a:lstStyle/>
          <a:p>
            <a:endParaRPr lang="en-US" dirty="0"/>
          </a:p>
        </p:txBody>
      </p:sp>
      <p:sp>
        <p:nvSpPr>
          <p:cNvPr id="17415" name="Rectangle 58"/>
          <p:cNvSpPr>
            <a:spLocks noGrp="1" noChangeArrowheads="1"/>
          </p:cNvSpPr>
          <p:nvPr>
            <p:ph type="title"/>
          </p:nvPr>
        </p:nvSpPr>
        <p:spPr/>
        <p:txBody>
          <a:bodyPr/>
          <a:lstStyle/>
          <a:p>
            <a:pPr algn="ctr" fontAlgn="auto">
              <a:spcAft>
                <a:spcPts val="0"/>
              </a:spcAft>
              <a:defRPr/>
            </a:pPr>
            <a:r>
              <a:rPr lang="en-US" dirty="0"/>
              <a:t>CBRNE</a:t>
            </a:r>
          </a:p>
        </p:txBody>
      </p:sp>
      <p:sp>
        <p:nvSpPr>
          <p:cNvPr id="17418" name="Rectangle 59"/>
          <p:cNvSpPr>
            <a:spLocks noGrp="1" noChangeArrowheads="1"/>
          </p:cNvSpPr>
          <p:nvPr>
            <p:ph type="body" sz="half" idx="1"/>
          </p:nvPr>
        </p:nvSpPr>
        <p:spPr>
          <a:xfrm>
            <a:off x="838200" y="1905000"/>
            <a:ext cx="3810000" cy="4114800"/>
          </a:xfrm>
        </p:spPr>
        <p:txBody>
          <a:bodyPr/>
          <a:lstStyle/>
          <a:p>
            <a:r>
              <a:rPr lang="en-US" sz="2800" b="1" dirty="0"/>
              <a:t>Define</a:t>
            </a:r>
          </a:p>
          <a:p>
            <a:pPr lvl="1"/>
            <a:r>
              <a:rPr lang="en-US" sz="2800" b="1" dirty="0"/>
              <a:t>WMD</a:t>
            </a:r>
          </a:p>
          <a:p>
            <a:pPr lvl="1"/>
            <a:r>
              <a:rPr lang="en-US" sz="2800" b="1" dirty="0"/>
              <a:t>NBC</a:t>
            </a:r>
          </a:p>
          <a:p>
            <a:pPr lvl="1"/>
            <a:r>
              <a:rPr lang="en-US" sz="2800" b="1" dirty="0"/>
              <a:t>CBRNE</a:t>
            </a:r>
          </a:p>
          <a:p>
            <a:r>
              <a:rPr lang="en-US" sz="2800" b="1" dirty="0"/>
              <a:t>Nuclear Devices</a:t>
            </a:r>
          </a:p>
          <a:p>
            <a:r>
              <a:rPr lang="en-US" sz="2800" b="1" dirty="0"/>
              <a:t>Biological Weapons</a:t>
            </a:r>
          </a:p>
          <a:p>
            <a:r>
              <a:rPr lang="en-US" sz="2800" b="1" dirty="0"/>
              <a:t>Chemical Weapons</a:t>
            </a:r>
          </a:p>
        </p:txBody>
      </p:sp>
      <p:graphicFrame>
        <p:nvGraphicFramePr>
          <p:cNvPr id="2" name="Object 7"/>
          <p:cNvGraphicFramePr>
            <a:graphicFrameLocks/>
          </p:cNvGraphicFramePr>
          <p:nvPr/>
        </p:nvGraphicFramePr>
        <p:xfrm>
          <a:off x="6858000" y="1981200"/>
          <a:ext cx="2003425" cy="1873250"/>
        </p:xfrm>
        <a:graphic>
          <a:graphicData uri="http://schemas.openxmlformats.org/presentationml/2006/ole">
            <mc:AlternateContent xmlns:mc="http://schemas.openxmlformats.org/markup-compatibility/2006">
              <mc:Choice xmlns:v="urn:schemas-microsoft-com:vml" Requires="v">
                <p:oleObj spid="_x0000_s461836" name="CorelDRAW 6.0 Graphic" r:id="rId4" imgW="1873250" imgH="1873250" progId="">
                  <p:embed/>
                </p:oleObj>
              </mc:Choice>
              <mc:Fallback>
                <p:oleObj name="CorelDRAW 6.0 Graphic" r:id="rId4" imgW="1873250" imgH="1873250" progId="">
                  <p:embed/>
                  <p:pic>
                    <p:nvPicPr>
                      <p:cNvPr id="2" name="Object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981200"/>
                        <a:ext cx="2003425"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7419" name="Group 56"/>
          <p:cNvGrpSpPr>
            <a:grpSpLocks/>
          </p:cNvGrpSpPr>
          <p:nvPr/>
        </p:nvGrpSpPr>
        <p:grpSpPr bwMode="auto">
          <a:xfrm>
            <a:off x="4572000" y="1981200"/>
            <a:ext cx="1865313" cy="1797050"/>
            <a:chOff x="3097" y="1120"/>
            <a:chExt cx="1006" cy="1132"/>
          </a:xfrm>
        </p:grpSpPr>
        <p:sp>
          <p:nvSpPr>
            <p:cNvPr id="17445" name="Freeform 6"/>
            <p:cNvSpPr>
              <a:spLocks/>
            </p:cNvSpPr>
            <p:nvPr/>
          </p:nvSpPr>
          <p:spPr bwMode="auto">
            <a:xfrm>
              <a:off x="3100" y="1124"/>
              <a:ext cx="1000" cy="1124"/>
            </a:xfrm>
            <a:custGeom>
              <a:avLst/>
              <a:gdLst>
                <a:gd name="T0" fmla="*/ 243 w 1124"/>
                <a:gd name="T1" fmla="*/ 1120 h 1124"/>
                <a:gd name="T2" fmla="*/ 276 w 1124"/>
                <a:gd name="T3" fmla="*/ 1106 h 1124"/>
                <a:gd name="T4" fmla="*/ 305 w 1124"/>
                <a:gd name="T5" fmla="*/ 1079 h 1124"/>
                <a:gd name="T6" fmla="*/ 335 w 1124"/>
                <a:gd name="T7" fmla="*/ 1042 h 1124"/>
                <a:gd name="T8" fmla="*/ 361 w 1124"/>
                <a:gd name="T9" fmla="*/ 995 h 1124"/>
                <a:gd name="T10" fmla="*/ 383 w 1124"/>
                <a:gd name="T11" fmla="*/ 939 h 1124"/>
                <a:gd name="T12" fmla="*/ 403 w 1124"/>
                <a:gd name="T13" fmla="*/ 876 h 1124"/>
                <a:gd name="T14" fmla="*/ 419 w 1124"/>
                <a:gd name="T15" fmla="*/ 805 h 1124"/>
                <a:gd name="T16" fmla="*/ 431 w 1124"/>
                <a:gd name="T17" fmla="*/ 728 h 1124"/>
                <a:gd name="T18" fmla="*/ 438 w 1124"/>
                <a:gd name="T19" fmla="*/ 647 h 1124"/>
                <a:gd name="T20" fmla="*/ 441 w 1124"/>
                <a:gd name="T21" fmla="*/ 561 h 1124"/>
                <a:gd name="T22" fmla="*/ 438 w 1124"/>
                <a:gd name="T23" fmla="*/ 476 h 1124"/>
                <a:gd name="T24" fmla="*/ 431 w 1124"/>
                <a:gd name="T25" fmla="*/ 394 h 1124"/>
                <a:gd name="T26" fmla="*/ 419 w 1124"/>
                <a:gd name="T27" fmla="*/ 318 h 1124"/>
                <a:gd name="T28" fmla="*/ 403 w 1124"/>
                <a:gd name="T29" fmla="*/ 247 h 1124"/>
                <a:gd name="T30" fmla="*/ 383 w 1124"/>
                <a:gd name="T31" fmla="*/ 184 h 1124"/>
                <a:gd name="T32" fmla="*/ 361 w 1124"/>
                <a:gd name="T33" fmla="*/ 128 h 1124"/>
                <a:gd name="T34" fmla="*/ 335 w 1124"/>
                <a:gd name="T35" fmla="*/ 81 h 1124"/>
                <a:gd name="T36" fmla="*/ 305 w 1124"/>
                <a:gd name="T37" fmla="*/ 44 h 1124"/>
                <a:gd name="T38" fmla="*/ 276 w 1124"/>
                <a:gd name="T39" fmla="*/ 17 h 1124"/>
                <a:gd name="T40" fmla="*/ 243 w 1124"/>
                <a:gd name="T41" fmla="*/ 3 h 1124"/>
                <a:gd name="T42" fmla="*/ 209 w 1124"/>
                <a:gd name="T43" fmla="*/ 0 h 1124"/>
                <a:gd name="T44" fmla="*/ 176 w 1124"/>
                <a:gd name="T45" fmla="*/ 11 h 1124"/>
                <a:gd name="T46" fmla="*/ 144 w 1124"/>
                <a:gd name="T47" fmla="*/ 34 h 1124"/>
                <a:gd name="T48" fmla="*/ 116 w 1124"/>
                <a:gd name="T49" fmla="*/ 68 h 1124"/>
                <a:gd name="T50" fmla="*/ 88 w 1124"/>
                <a:gd name="T51" fmla="*/ 111 h 1124"/>
                <a:gd name="T52" fmla="*/ 65 w 1124"/>
                <a:gd name="T53" fmla="*/ 164 h 1124"/>
                <a:gd name="T54" fmla="*/ 43 w 1124"/>
                <a:gd name="T55" fmla="*/ 225 h 1124"/>
                <a:gd name="T56" fmla="*/ 26 w 1124"/>
                <a:gd name="T57" fmla="*/ 294 h 1124"/>
                <a:gd name="T58" fmla="*/ 13 w 1124"/>
                <a:gd name="T59" fmla="*/ 368 h 1124"/>
                <a:gd name="T60" fmla="*/ 4 w 1124"/>
                <a:gd name="T61" fmla="*/ 448 h 1124"/>
                <a:gd name="T62" fmla="*/ 0 w 1124"/>
                <a:gd name="T63" fmla="*/ 532 h 1124"/>
                <a:gd name="T64" fmla="*/ 3 w 1124"/>
                <a:gd name="T65" fmla="*/ 619 h 1124"/>
                <a:gd name="T66" fmla="*/ 7 w 1124"/>
                <a:gd name="T67" fmla="*/ 702 h 1124"/>
                <a:gd name="T68" fmla="*/ 18 w 1124"/>
                <a:gd name="T69" fmla="*/ 780 h 1124"/>
                <a:gd name="T70" fmla="*/ 32 w 1124"/>
                <a:gd name="T71" fmla="*/ 853 h 1124"/>
                <a:gd name="T72" fmla="*/ 50 w 1124"/>
                <a:gd name="T73" fmla="*/ 919 h 1124"/>
                <a:gd name="T74" fmla="*/ 73 w 1124"/>
                <a:gd name="T75" fmla="*/ 977 h 1124"/>
                <a:gd name="T76" fmla="*/ 97 w 1124"/>
                <a:gd name="T77" fmla="*/ 1027 h 1124"/>
                <a:gd name="T78" fmla="*/ 125 w 1124"/>
                <a:gd name="T79" fmla="*/ 1068 h 1124"/>
                <a:gd name="T80" fmla="*/ 155 w 1124"/>
                <a:gd name="T81" fmla="*/ 1098 h 1124"/>
                <a:gd name="T82" fmla="*/ 187 w 1124"/>
                <a:gd name="T83" fmla="*/ 1117 h 1124"/>
                <a:gd name="T84" fmla="*/ 220 w 1124"/>
                <a:gd name="T85" fmla="*/ 1123 h 1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24"/>
                <a:gd name="T130" fmla="*/ 0 h 1124"/>
                <a:gd name="T131" fmla="*/ 1124 w 1124"/>
                <a:gd name="T132" fmla="*/ 1124 h 1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24" h="1124">
                  <a:moveTo>
                    <a:pt x="562" y="1123"/>
                  </a:moveTo>
                  <a:lnTo>
                    <a:pt x="591" y="1123"/>
                  </a:lnTo>
                  <a:lnTo>
                    <a:pt x="619" y="1120"/>
                  </a:lnTo>
                  <a:lnTo>
                    <a:pt x="647" y="1117"/>
                  </a:lnTo>
                  <a:lnTo>
                    <a:pt x="675" y="1112"/>
                  </a:lnTo>
                  <a:lnTo>
                    <a:pt x="702" y="1106"/>
                  </a:lnTo>
                  <a:lnTo>
                    <a:pt x="729" y="1098"/>
                  </a:lnTo>
                  <a:lnTo>
                    <a:pt x="755" y="1089"/>
                  </a:lnTo>
                  <a:lnTo>
                    <a:pt x="780" y="1079"/>
                  </a:lnTo>
                  <a:lnTo>
                    <a:pt x="805" y="1068"/>
                  </a:lnTo>
                  <a:lnTo>
                    <a:pt x="829" y="1055"/>
                  </a:lnTo>
                  <a:lnTo>
                    <a:pt x="853" y="1042"/>
                  </a:lnTo>
                  <a:lnTo>
                    <a:pt x="876" y="1027"/>
                  </a:lnTo>
                  <a:lnTo>
                    <a:pt x="898" y="1012"/>
                  </a:lnTo>
                  <a:lnTo>
                    <a:pt x="919" y="995"/>
                  </a:lnTo>
                  <a:lnTo>
                    <a:pt x="939" y="977"/>
                  </a:lnTo>
                  <a:lnTo>
                    <a:pt x="959" y="959"/>
                  </a:lnTo>
                  <a:lnTo>
                    <a:pt x="977" y="939"/>
                  </a:lnTo>
                  <a:lnTo>
                    <a:pt x="995" y="919"/>
                  </a:lnTo>
                  <a:lnTo>
                    <a:pt x="1012" y="898"/>
                  </a:lnTo>
                  <a:lnTo>
                    <a:pt x="1027" y="876"/>
                  </a:lnTo>
                  <a:lnTo>
                    <a:pt x="1042" y="853"/>
                  </a:lnTo>
                  <a:lnTo>
                    <a:pt x="1055" y="829"/>
                  </a:lnTo>
                  <a:lnTo>
                    <a:pt x="1068" y="805"/>
                  </a:lnTo>
                  <a:lnTo>
                    <a:pt x="1079" y="780"/>
                  </a:lnTo>
                  <a:lnTo>
                    <a:pt x="1089" y="755"/>
                  </a:lnTo>
                  <a:lnTo>
                    <a:pt x="1098" y="728"/>
                  </a:lnTo>
                  <a:lnTo>
                    <a:pt x="1106" y="702"/>
                  </a:lnTo>
                  <a:lnTo>
                    <a:pt x="1112" y="675"/>
                  </a:lnTo>
                  <a:lnTo>
                    <a:pt x="1117" y="647"/>
                  </a:lnTo>
                  <a:lnTo>
                    <a:pt x="1120" y="619"/>
                  </a:lnTo>
                  <a:lnTo>
                    <a:pt x="1123" y="590"/>
                  </a:lnTo>
                  <a:lnTo>
                    <a:pt x="1123" y="561"/>
                  </a:lnTo>
                  <a:lnTo>
                    <a:pt x="1123" y="532"/>
                  </a:lnTo>
                  <a:lnTo>
                    <a:pt x="1120" y="504"/>
                  </a:lnTo>
                  <a:lnTo>
                    <a:pt x="1117" y="476"/>
                  </a:lnTo>
                  <a:lnTo>
                    <a:pt x="1112" y="448"/>
                  </a:lnTo>
                  <a:lnTo>
                    <a:pt x="1106" y="421"/>
                  </a:lnTo>
                  <a:lnTo>
                    <a:pt x="1098" y="394"/>
                  </a:lnTo>
                  <a:lnTo>
                    <a:pt x="1089" y="368"/>
                  </a:lnTo>
                  <a:lnTo>
                    <a:pt x="1079" y="343"/>
                  </a:lnTo>
                  <a:lnTo>
                    <a:pt x="1068" y="318"/>
                  </a:lnTo>
                  <a:lnTo>
                    <a:pt x="1055" y="294"/>
                  </a:lnTo>
                  <a:lnTo>
                    <a:pt x="1042" y="270"/>
                  </a:lnTo>
                  <a:lnTo>
                    <a:pt x="1027" y="247"/>
                  </a:lnTo>
                  <a:lnTo>
                    <a:pt x="1012" y="225"/>
                  </a:lnTo>
                  <a:lnTo>
                    <a:pt x="995" y="204"/>
                  </a:lnTo>
                  <a:lnTo>
                    <a:pt x="977" y="184"/>
                  </a:lnTo>
                  <a:lnTo>
                    <a:pt x="959" y="164"/>
                  </a:lnTo>
                  <a:lnTo>
                    <a:pt x="939" y="146"/>
                  </a:lnTo>
                  <a:lnTo>
                    <a:pt x="919" y="128"/>
                  </a:lnTo>
                  <a:lnTo>
                    <a:pt x="898" y="111"/>
                  </a:lnTo>
                  <a:lnTo>
                    <a:pt x="876" y="96"/>
                  </a:lnTo>
                  <a:lnTo>
                    <a:pt x="853" y="81"/>
                  </a:lnTo>
                  <a:lnTo>
                    <a:pt x="829" y="68"/>
                  </a:lnTo>
                  <a:lnTo>
                    <a:pt x="805" y="55"/>
                  </a:lnTo>
                  <a:lnTo>
                    <a:pt x="780" y="44"/>
                  </a:lnTo>
                  <a:lnTo>
                    <a:pt x="755" y="34"/>
                  </a:lnTo>
                  <a:lnTo>
                    <a:pt x="729" y="25"/>
                  </a:lnTo>
                  <a:lnTo>
                    <a:pt x="702" y="17"/>
                  </a:lnTo>
                  <a:lnTo>
                    <a:pt x="675" y="11"/>
                  </a:lnTo>
                  <a:lnTo>
                    <a:pt x="647" y="6"/>
                  </a:lnTo>
                  <a:lnTo>
                    <a:pt x="619" y="3"/>
                  </a:lnTo>
                  <a:lnTo>
                    <a:pt x="591" y="0"/>
                  </a:lnTo>
                  <a:lnTo>
                    <a:pt x="562" y="0"/>
                  </a:lnTo>
                  <a:lnTo>
                    <a:pt x="533" y="0"/>
                  </a:lnTo>
                  <a:lnTo>
                    <a:pt x="504" y="3"/>
                  </a:lnTo>
                  <a:lnTo>
                    <a:pt x="476" y="6"/>
                  </a:lnTo>
                  <a:lnTo>
                    <a:pt x="448" y="11"/>
                  </a:lnTo>
                  <a:lnTo>
                    <a:pt x="421" y="17"/>
                  </a:lnTo>
                  <a:lnTo>
                    <a:pt x="395" y="25"/>
                  </a:lnTo>
                  <a:lnTo>
                    <a:pt x="368" y="34"/>
                  </a:lnTo>
                  <a:lnTo>
                    <a:pt x="343" y="44"/>
                  </a:lnTo>
                  <a:lnTo>
                    <a:pt x="318" y="55"/>
                  </a:lnTo>
                  <a:lnTo>
                    <a:pt x="294" y="68"/>
                  </a:lnTo>
                  <a:lnTo>
                    <a:pt x="270" y="81"/>
                  </a:lnTo>
                  <a:lnTo>
                    <a:pt x="247" y="96"/>
                  </a:lnTo>
                  <a:lnTo>
                    <a:pt x="225" y="111"/>
                  </a:lnTo>
                  <a:lnTo>
                    <a:pt x="204" y="128"/>
                  </a:lnTo>
                  <a:lnTo>
                    <a:pt x="184" y="146"/>
                  </a:lnTo>
                  <a:lnTo>
                    <a:pt x="164" y="164"/>
                  </a:lnTo>
                  <a:lnTo>
                    <a:pt x="146" y="184"/>
                  </a:lnTo>
                  <a:lnTo>
                    <a:pt x="128" y="204"/>
                  </a:lnTo>
                  <a:lnTo>
                    <a:pt x="111" y="225"/>
                  </a:lnTo>
                  <a:lnTo>
                    <a:pt x="96" y="247"/>
                  </a:lnTo>
                  <a:lnTo>
                    <a:pt x="81" y="270"/>
                  </a:lnTo>
                  <a:lnTo>
                    <a:pt x="68" y="294"/>
                  </a:lnTo>
                  <a:lnTo>
                    <a:pt x="55" y="318"/>
                  </a:lnTo>
                  <a:lnTo>
                    <a:pt x="44" y="343"/>
                  </a:lnTo>
                  <a:lnTo>
                    <a:pt x="34" y="368"/>
                  </a:lnTo>
                  <a:lnTo>
                    <a:pt x="25" y="394"/>
                  </a:lnTo>
                  <a:lnTo>
                    <a:pt x="17" y="421"/>
                  </a:lnTo>
                  <a:lnTo>
                    <a:pt x="11" y="448"/>
                  </a:lnTo>
                  <a:lnTo>
                    <a:pt x="6" y="476"/>
                  </a:lnTo>
                  <a:lnTo>
                    <a:pt x="3" y="504"/>
                  </a:lnTo>
                  <a:lnTo>
                    <a:pt x="0" y="532"/>
                  </a:lnTo>
                  <a:lnTo>
                    <a:pt x="0" y="561"/>
                  </a:lnTo>
                  <a:lnTo>
                    <a:pt x="0" y="590"/>
                  </a:lnTo>
                  <a:lnTo>
                    <a:pt x="3" y="619"/>
                  </a:lnTo>
                  <a:lnTo>
                    <a:pt x="6" y="647"/>
                  </a:lnTo>
                  <a:lnTo>
                    <a:pt x="11" y="675"/>
                  </a:lnTo>
                  <a:lnTo>
                    <a:pt x="17" y="702"/>
                  </a:lnTo>
                  <a:lnTo>
                    <a:pt x="25" y="728"/>
                  </a:lnTo>
                  <a:lnTo>
                    <a:pt x="34" y="755"/>
                  </a:lnTo>
                  <a:lnTo>
                    <a:pt x="44" y="780"/>
                  </a:lnTo>
                  <a:lnTo>
                    <a:pt x="55" y="805"/>
                  </a:lnTo>
                  <a:lnTo>
                    <a:pt x="68" y="829"/>
                  </a:lnTo>
                  <a:lnTo>
                    <a:pt x="81" y="853"/>
                  </a:lnTo>
                  <a:lnTo>
                    <a:pt x="96" y="876"/>
                  </a:lnTo>
                  <a:lnTo>
                    <a:pt x="111" y="898"/>
                  </a:lnTo>
                  <a:lnTo>
                    <a:pt x="128" y="919"/>
                  </a:lnTo>
                  <a:lnTo>
                    <a:pt x="146" y="939"/>
                  </a:lnTo>
                  <a:lnTo>
                    <a:pt x="164" y="959"/>
                  </a:lnTo>
                  <a:lnTo>
                    <a:pt x="184" y="977"/>
                  </a:lnTo>
                  <a:lnTo>
                    <a:pt x="204" y="995"/>
                  </a:lnTo>
                  <a:lnTo>
                    <a:pt x="225" y="1012"/>
                  </a:lnTo>
                  <a:lnTo>
                    <a:pt x="247" y="1027"/>
                  </a:lnTo>
                  <a:lnTo>
                    <a:pt x="270" y="1042"/>
                  </a:lnTo>
                  <a:lnTo>
                    <a:pt x="294" y="1055"/>
                  </a:lnTo>
                  <a:lnTo>
                    <a:pt x="318" y="1068"/>
                  </a:lnTo>
                  <a:lnTo>
                    <a:pt x="343" y="1079"/>
                  </a:lnTo>
                  <a:lnTo>
                    <a:pt x="368" y="1089"/>
                  </a:lnTo>
                  <a:lnTo>
                    <a:pt x="395" y="1098"/>
                  </a:lnTo>
                  <a:lnTo>
                    <a:pt x="421" y="1106"/>
                  </a:lnTo>
                  <a:lnTo>
                    <a:pt x="448" y="1112"/>
                  </a:lnTo>
                  <a:lnTo>
                    <a:pt x="476" y="1117"/>
                  </a:lnTo>
                  <a:lnTo>
                    <a:pt x="504" y="1120"/>
                  </a:lnTo>
                  <a:lnTo>
                    <a:pt x="533" y="1123"/>
                  </a:lnTo>
                  <a:lnTo>
                    <a:pt x="562" y="1123"/>
                  </a:lnTo>
                </a:path>
              </a:pathLst>
            </a:custGeom>
            <a:solidFill>
              <a:srgbClr val="FFF233"/>
            </a:solidFill>
            <a:ln w="9525" cap="rnd">
              <a:noFill/>
              <a:round/>
              <a:headEnd type="none" w="sm" len="sm"/>
              <a:tailEnd type="none" w="sm" len="sm"/>
            </a:ln>
          </p:spPr>
          <p:txBody>
            <a:bodyPr/>
            <a:lstStyle/>
            <a:p>
              <a:endParaRPr lang="en-US" dirty="0"/>
            </a:p>
          </p:txBody>
        </p:sp>
        <p:sp>
          <p:nvSpPr>
            <p:cNvPr id="17446" name="Freeform 7"/>
            <p:cNvSpPr>
              <a:spLocks/>
            </p:cNvSpPr>
            <p:nvPr/>
          </p:nvSpPr>
          <p:spPr bwMode="auto">
            <a:xfrm>
              <a:off x="3600" y="1685"/>
              <a:ext cx="503" cy="567"/>
            </a:xfrm>
            <a:custGeom>
              <a:avLst/>
              <a:gdLst>
                <a:gd name="T0" fmla="*/ 217 w 566"/>
                <a:gd name="T1" fmla="*/ 0 h 567"/>
                <a:gd name="T2" fmla="*/ 216 w 566"/>
                <a:gd name="T3" fmla="*/ 57 h 567"/>
                <a:gd name="T4" fmla="*/ 212 w 566"/>
                <a:gd name="T5" fmla="*/ 113 h 567"/>
                <a:gd name="T6" fmla="*/ 206 w 566"/>
                <a:gd name="T7" fmla="*/ 166 h 567"/>
                <a:gd name="T8" fmla="*/ 200 w 566"/>
                <a:gd name="T9" fmla="*/ 218 h 567"/>
                <a:gd name="T10" fmla="*/ 191 w 566"/>
                <a:gd name="T11" fmla="*/ 267 h 567"/>
                <a:gd name="T12" fmla="*/ 180 w 566"/>
                <a:gd name="T13" fmla="*/ 313 h 567"/>
                <a:gd name="T14" fmla="*/ 167 w 566"/>
                <a:gd name="T15" fmla="*/ 356 h 567"/>
                <a:gd name="T16" fmla="*/ 153 w 566"/>
                <a:gd name="T17" fmla="*/ 395 h 567"/>
                <a:gd name="T18" fmla="*/ 138 w 566"/>
                <a:gd name="T19" fmla="*/ 431 h 567"/>
                <a:gd name="T20" fmla="*/ 122 w 566"/>
                <a:gd name="T21" fmla="*/ 463 h 567"/>
                <a:gd name="T22" fmla="*/ 104 w 566"/>
                <a:gd name="T23" fmla="*/ 491 h 567"/>
                <a:gd name="T24" fmla="*/ 85 w 566"/>
                <a:gd name="T25" fmla="*/ 515 h 567"/>
                <a:gd name="T26" fmla="*/ 65 w 566"/>
                <a:gd name="T27" fmla="*/ 533 h 567"/>
                <a:gd name="T28" fmla="*/ 44 w 566"/>
                <a:gd name="T29" fmla="*/ 547 h 567"/>
                <a:gd name="T30" fmla="*/ 22 w 566"/>
                <a:gd name="T31" fmla="*/ 556 h 567"/>
                <a:gd name="T32" fmla="*/ 0 w 566"/>
                <a:gd name="T33" fmla="*/ 559 h 567"/>
                <a:gd name="T34" fmla="*/ 11 w 566"/>
                <a:gd name="T35" fmla="*/ 565 h 567"/>
                <a:gd name="T36" fmla="*/ 33 w 566"/>
                <a:gd name="T37" fmla="*/ 559 h 567"/>
                <a:gd name="T38" fmla="*/ 54 w 566"/>
                <a:gd name="T39" fmla="*/ 548 h 567"/>
                <a:gd name="T40" fmla="*/ 76 w 566"/>
                <a:gd name="T41" fmla="*/ 532 h 567"/>
                <a:gd name="T42" fmla="*/ 96 w 566"/>
                <a:gd name="T43" fmla="*/ 510 h 567"/>
                <a:gd name="T44" fmla="*/ 114 w 566"/>
                <a:gd name="T45" fmla="*/ 484 h 567"/>
                <a:gd name="T46" fmla="*/ 132 w 566"/>
                <a:gd name="T47" fmla="*/ 454 h 567"/>
                <a:gd name="T48" fmla="*/ 148 w 566"/>
                <a:gd name="T49" fmla="*/ 419 h 567"/>
                <a:gd name="T50" fmla="*/ 162 w 566"/>
                <a:gd name="T51" fmla="*/ 381 h 567"/>
                <a:gd name="T52" fmla="*/ 177 w 566"/>
                <a:gd name="T53" fmla="*/ 339 h 567"/>
                <a:gd name="T54" fmla="*/ 188 w 566"/>
                <a:gd name="T55" fmla="*/ 294 h 567"/>
                <a:gd name="T56" fmla="*/ 198 w 566"/>
                <a:gd name="T57" fmla="*/ 245 h 567"/>
                <a:gd name="T58" fmla="*/ 206 w 566"/>
                <a:gd name="T59" fmla="*/ 195 h 567"/>
                <a:gd name="T60" fmla="*/ 212 w 566"/>
                <a:gd name="T61" fmla="*/ 142 h 567"/>
                <a:gd name="T62" fmla="*/ 217 w 566"/>
                <a:gd name="T63" fmla="*/ 86 h 567"/>
                <a:gd name="T64" fmla="*/ 219 w 566"/>
                <a:gd name="T65" fmla="*/ 29 h 567"/>
                <a:gd name="T66" fmla="*/ 217 w 566"/>
                <a:gd name="T67" fmla="*/ 0 h 5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6"/>
                <a:gd name="T103" fmla="*/ 0 h 567"/>
                <a:gd name="T104" fmla="*/ 566 w 566"/>
                <a:gd name="T105" fmla="*/ 567 h 5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6" h="567">
                  <a:moveTo>
                    <a:pt x="558" y="0"/>
                  </a:moveTo>
                  <a:lnTo>
                    <a:pt x="558" y="0"/>
                  </a:lnTo>
                  <a:lnTo>
                    <a:pt x="557" y="29"/>
                  </a:lnTo>
                  <a:lnTo>
                    <a:pt x="555" y="57"/>
                  </a:lnTo>
                  <a:lnTo>
                    <a:pt x="551" y="85"/>
                  </a:lnTo>
                  <a:lnTo>
                    <a:pt x="546" y="113"/>
                  </a:lnTo>
                  <a:lnTo>
                    <a:pt x="540" y="140"/>
                  </a:lnTo>
                  <a:lnTo>
                    <a:pt x="532" y="166"/>
                  </a:lnTo>
                  <a:lnTo>
                    <a:pt x="524" y="193"/>
                  </a:lnTo>
                  <a:lnTo>
                    <a:pt x="514" y="218"/>
                  </a:lnTo>
                  <a:lnTo>
                    <a:pt x="503" y="242"/>
                  </a:lnTo>
                  <a:lnTo>
                    <a:pt x="490" y="267"/>
                  </a:lnTo>
                  <a:lnTo>
                    <a:pt x="477" y="290"/>
                  </a:lnTo>
                  <a:lnTo>
                    <a:pt x="462" y="313"/>
                  </a:lnTo>
                  <a:lnTo>
                    <a:pt x="447" y="335"/>
                  </a:lnTo>
                  <a:lnTo>
                    <a:pt x="430" y="356"/>
                  </a:lnTo>
                  <a:lnTo>
                    <a:pt x="413" y="376"/>
                  </a:lnTo>
                  <a:lnTo>
                    <a:pt x="394" y="395"/>
                  </a:lnTo>
                  <a:lnTo>
                    <a:pt x="375" y="414"/>
                  </a:lnTo>
                  <a:lnTo>
                    <a:pt x="355" y="431"/>
                  </a:lnTo>
                  <a:lnTo>
                    <a:pt x="334" y="448"/>
                  </a:lnTo>
                  <a:lnTo>
                    <a:pt x="312" y="463"/>
                  </a:lnTo>
                  <a:lnTo>
                    <a:pt x="289" y="478"/>
                  </a:lnTo>
                  <a:lnTo>
                    <a:pt x="266" y="491"/>
                  </a:lnTo>
                  <a:lnTo>
                    <a:pt x="242" y="504"/>
                  </a:lnTo>
                  <a:lnTo>
                    <a:pt x="217" y="515"/>
                  </a:lnTo>
                  <a:lnTo>
                    <a:pt x="192" y="525"/>
                  </a:lnTo>
                  <a:lnTo>
                    <a:pt x="166" y="533"/>
                  </a:lnTo>
                  <a:lnTo>
                    <a:pt x="139" y="541"/>
                  </a:lnTo>
                  <a:lnTo>
                    <a:pt x="112" y="547"/>
                  </a:lnTo>
                  <a:lnTo>
                    <a:pt x="85" y="552"/>
                  </a:lnTo>
                  <a:lnTo>
                    <a:pt x="57" y="556"/>
                  </a:lnTo>
                  <a:lnTo>
                    <a:pt x="29" y="558"/>
                  </a:lnTo>
                  <a:lnTo>
                    <a:pt x="0" y="559"/>
                  </a:lnTo>
                  <a:lnTo>
                    <a:pt x="0" y="566"/>
                  </a:lnTo>
                  <a:lnTo>
                    <a:pt x="29" y="565"/>
                  </a:lnTo>
                  <a:lnTo>
                    <a:pt x="58" y="563"/>
                  </a:lnTo>
                  <a:lnTo>
                    <a:pt x="86" y="559"/>
                  </a:lnTo>
                  <a:lnTo>
                    <a:pt x="113" y="554"/>
                  </a:lnTo>
                  <a:lnTo>
                    <a:pt x="141" y="548"/>
                  </a:lnTo>
                  <a:lnTo>
                    <a:pt x="168" y="540"/>
                  </a:lnTo>
                  <a:lnTo>
                    <a:pt x="194" y="532"/>
                  </a:lnTo>
                  <a:lnTo>
                    <a:pt x="220" y="521"/>
                  </a:lnTo>
                  <a:lnTo>
                    <a:pt x="245" y="510"/>
                  </a:lnTo>
                  <a:lnTo>
                    <a:pt x="269" y="497"/>
                  </a:lnTo>
                  <a:lnTo>
                    <a:pt x="293" y="484"/>
                  </a:lnTo>
                  <a:lnTo>
                    <a:pt x="316" y="469"/>
                  </a:lnTo>
                  <a:lnTo>
                    <a:pt x="338" y="454"/>
                  </a:lnTo>
                  <a:lnTo>
                    <a:pt x="359" y="436"/>
                  </a:lnTo>
                  <a:lnTo>
                    <a:pt x="380" y="419"/>
                  </a:lnTo>
                  <a:lnTo>
                    <a:pt x="399" y="400"/>
                  </a:lnTo>
                  <a:lnTo>
                    <a:pt x="418" y="381"/>
                  </a:lnTo>
                  <a:lnTo>
                    <a:pt x="435" y="360"/>
                  </a:lnTo>
                  <a:lnTo>
                    <a:pt x="453" y="339"/>
                  </a:lnTo>
                  <a:lnTo>
                    <a:pt x="468" y="317"/>
                  </a:lnTo>
                  <a:lnTo>
                    <a:pt x="483" y="294"/>
                  </a:lnTo>
                  <a:lnTo>
                    <a:pt x="496" y="270"/>
                  </a:lnTo>
                  <a:lnTo>
                    <a:pt x="509" y="245"/>
                  </a:lnTo>
                  <a:lnTo>
                    <a:pt x="520" y="221"/>
                  </a:lnTo>
                  <a:lnTo>
                    <a:pt x="531" y="195"/>
                  </a:lnTo>
                  <a:lnTo>
                    <a:pt x="539" y="168"/>
                  </a:lnTo>
                  <a:lnTo>
                    <a:pt x="547" y="142"/>
                  </a:lnTo>
                  <a:lnTo>
                    <a:pt x="553" y="114"/>
                  </a:lnTo>
                  <a:lnTo>
                    <a:pt x="558" y="86"/>
                  </a:lnTo>
                  <a:lnTo>
                    <a:pt x="562" y="58"/>
                  </a:lnTo>
                  <a:lnTo>
                    <a:pt x="564" y="29"/>
                  </a:lnTo>
                  <a:lnTo>
                    <a:pt x="565" y="0"/>
                  </a:lnTo>
                  <a:lnTo>
                    <a:pt x="558" y="0"/>
                  </a:lnTo>
                </a:path>
              </a:pathLst>
            </a:custGeom>
            <a:solidFill>
              <a:srgbClr val="000000"/>
            </a:solidFill>
            <a:ln w="9525" cap="rnd">
              <a:noFill/>
              <a:round/>
              <a:headEnd type="none" w="sm" len="sm"/>
              <a:tailEnd type="none" w="sm" len="sm"/>
            </a:ln>
          </p:spPr>
          <p:txBody>
            <a:bodyPr/>
            <a:lstStyle/>
            <a:p>
              <a:endParaRPr lang="en-US" dirty="0"/>
            </a:p>
          </p:txBody>
        </p:sp>
        <p:sp>
          <p:nvSpPr>
            <p:cNvPr id="17447" name="Freeform 8"/>
            <p:cNvSpPr>
              <a:spLocks/>
            </p:cNvSpPr>
            <p:nvPr/>
          </p:nvSpPr>
          <p:spPr bwMode="auto">
            <a:xfrm>
              <a:off x="3600" y="1120"/>
              <a:ext cx="503" cy="566"/>
            </a:xfrm>
            <a:custGeom>
              <a:avLst/>
              <a:gdLst>
                <a:gd name="T0" fmla="*/ 0 w 566"/>
                <a:gd name="T1" fmla="*/ 7 h 566"/>
                <a:gd name="T2" fmla="*/ 22 w 566"/>
                <a:gd name="T3" fmla="*/ 10 h 566"/>
                <a:gd name="T4" fmla="*/ 44 w 566"/>
                <a:gd name="T5" fmla="*/ 19 h 566"/>
                <a:gd name="T6" fmla="*/ 65 w 566"/>
                <a:gd name="T7" fmla="*/ 33 h 566"/>
                <a:gd name="T8" fmla="*/ 85 w 566"/>
                <a:gd name="T9" fmla="*/ 51 h 566"/>
                <a:gd name="T10" fmla="*/ 104 w 566"/>
                <a:gd name="T11" fmla="*/ 75 h 566"/>
                <a:gd name="T12" fmla="*/ 122 w 566"/>
                <a:gd name="T13" fmla="*/ 103 h 566"/>
                <a:gd name="T14" fmla="*/ 138 w 566"/>
                <a:gd name="T15" fmla="*/ 135 h 566"/>
                <a:gd name="T16" fmla="*/ 153 w 566"/>
                <a:gd name="T17" fmla="*/ 171 h 566"/>
                <a:gd name="T18" fmla="*/ 167 w 566"/>
                <a:gd name="T19" fmla="*/ 210 h 566"/>
                <a:gd name="T20" fmla="*/ 180 w 566"/>
                <a:gd name="T21" fmla="*/ 253 h 566"/>
                <a:gd name="T22" fmla="*/ 191 w 566"/>
                <a:gd name="T23" fmla="*/ 299 h 566"/>
                <a:gd name="T24" fmla="*/ 200 w 566"/>
                <a:gd name="T25" fmla="*/ 348 h 566"/>
                <a:gd name="T26" fmla="*/ 206 w 566"/>
                <a:gd name="T27" fmla="*/ 399 h 566"/>
                <a:gd name="T28" fmla="*/ 212 w 566"/>
                <a:gd name="T29" fmla="*/ 453 h 566"/>
                <a:gd name="T30" fmla="*/ 216 w 566"/>
                <a:gd name="T31" fmla="*/ 508 h 566"/>
                <a:gd name="T32" fmla="*/ 217 w 566"/>
                <a:gd name="T33" fmla="*/ 565 h 566"/>
                <a:gd name="T34" fmla="*/ 219 w 566"/>
                <a:gd name="T35" fmla="*/ 536 h 566"/>
                <a:gd name="T36" fmla="*/ 217 w 566"/>
                <a:gd name="T37" fmla="*/ 479 h 566"/>
                <a:gd name="T38" fmla="*/ 212 w 566"/>
                <a:gd name="T39" fmla="*/ 424 h 566"/>
                <a:gd name="T40" fmla="*/ 206 w 566"/>
                <a:gd name="T41" fmla="*/ 371 h 566"/>
                <a:gd name="T42" fmla="*/ 198 w 566"/>
                <a:gd name="T43" fmla="*/ 320 h 566"/>
                <a:gd name="T44" fmla="*/ 188 w 566"/>
                <a:gd name="T45" fmla="*/ 272 h 566"/>
                <a:gd name="T46" fmla="*/ 177 w 566"/>
                <a:gd name="T47" fmla="*/ 227 h 566"/>
                <a:gd name="T48" fmla="*/ 162 w 566"/>
                <a:gd name="T49" fmla="*/ 185 h 566"/>
                <a:gd name="T50" fmla="*/ 148 w 566"/>
                <a:gd name="T51" fmla="*/ 147 h 566"/>
                <a:gd name="T52" fmla="*/ 132 w 566"/>
                <a:gd name="T53" fmla="*/ 112 h 566"/>
                <a:gd name="T54" fmla="*/ 114 w 566"/>
                <a:gd name="T55" fmla="*/ 82 h 566"/>
                <a:gd name="T56" fmla="*/ 96 w 566"/>
                <a:gd name="T57" fmla="*/ 56 h 566"/>
                <a:gd name="T58" fmla="*/ 76 w 566"/>
                <a:gd name="T59" fmla="*/ 34 h 566"/>
                <a:gd name="T60" fmla="*/ 54 w 566"/>
                <a:gd name="T61" fmla="*/ 18 h 566"/>
                <a:gd name="T62" fmla="*/ 33 w 566"/>
                <a:gd name="T63" fmla="*/ 7 h 566"/>
                <a:gd name="T64" fmla="*/ 11 w 566"/>
                <a:gd name="T65" fmla="*/ 1 h 566"/>
                <a:gd name="T66" fmla="*/ 0 w 566"/>
                <a:gd name="T67" fmla="*/ 7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6"/>
                <a:gd name="T103" fmla="*/ 0 h 566"/>
                <a:gd name="T104" fmla="*/ 566 w 566"/>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6" h="566">
                  <a:moveTo>
                    <a:pt x="0" y="7"/>
                  </a:moveTo>
                  <a:lnTo>
                    <a:pt x="0" y="7"/>
                  </a:lnTo>
                  <a:lnTo>
                    <a:pt x="29" y="8"/>
                  </a:lnTo>
                  <a:lnTo>
                    <a:pt x="57" y="10"/>
                  </a:lnTo>
                  <a:lnTo>
                    <a:pt x="85" y="14"/>
                  </a:lnTo>
                  <a:lnTo>
                    <a:pt x="112" y="19"/>
                  </a:lnTo>
                  <a:lnTo>
                    <a:pt x="139" y="25"/>
                  </a:lnTo>
                  <a:lnTo>
                    <a:pt x="166" y="33"/>
                  </a:lnTo>
                  <a:lnTo>
                    <a:pt x="192" y="41"/>
                  </a:lnTo>
                  <a:lnTo>
                    <a:pt x="217" y="51"/>
                  </a:lnTo>
                  <a:lnTo>
                    <a:pt x="242" y="62"/>
                  </a:lnTo>
                  <a:lnTo>
                    <a:pt x="266" y="75"/>
                  </a:lnTo>
                  <a:lnTo>
                    <a:pt x="289" y="88"/>
                  </a:lnTo>
                  <a:lnTo>
                    <a:pt x="312" y="103"/>
                  </a:lnTo>
                  <a:lnTo>
                    <a:pt x="334" y="118"/>
                  </a:lnTo>
                  <a:lnTo>
                    <a:pt x="355" y="135"/>
                  </a:lnTo>
                  <a:lnTo>
                    <a:pt x="375" y="152"/>
                  </a:lnTo>
                  <a:lnTo>
                    <a:pt x="394" y="171"/>
                  </a:lnTo>
                  <a:lnTo>
                    <a:pt x="413" y="190"/>
                  </a:lnTo>
                  <a:lnTo>
                    <a:pt x="430" y="210"/>
                  </a:lnTo>
                  <a:lnTo>
                    <a:pt x="447" y="231"/>
                  </a:lnTo>
                  <a:lnTo>
                    <a:pt x="462" y="253"/>
                  </a:lnTo>
                  <a:lnTo>
                    <a:pt x="477" y="276"/>
                  </a:lnTo>
                  <a:lnTo>
                    <a:pt x="490" y="299"/>
                  </a:lnTo>
                  <a:lnTo>
                    <a:pt x="503" y="323"/>
                  </a:lnTo>
                  <a:lnTo>
                    <a:pt x="514" y="348"/>
                  </a:lnTo>
                  <a:lnTo>
                    <a:pt x="524" y="373"/>
                  </a:lnTo>
                  <a:lnTo>
                    <a:pt x="532" y="399"/>
                  </a:lnTo>
                  <a:lnTo>
                    <a:pt x="540" y="426"/>
                  </a:lnTo>
                  <a:lnTo>
                    <a:pt x="546" y="453"/>
                  </a:lnTo>
                  <a:lnTo>
                    <a:pt x="551" y="480"/>
                  </a:lnTo>
                  <a:lnTo>
                    <a:pt x="555" y="508"/>
                  </a:lnTo>
                  <a:lnTo>
                    <a:pt x="557" y="536"/>
                  </a:lnTo>
                  <a:lnTo>
                    <a:pt x="558" y="565"/>
                  </a:lnTo>
                  <a:lnTo>
                    <a:pt x="565" y="565"/>
                  </a:lnTo>
                  <a:lnTo>
                    <a:pt x="564" y="536"/>
                  </a:lnTo>
                  <a:lnTo>
                    <a:pt x="562" y="507"/>
                  </a:lnTo>
                  <a:lnTo>
                    <a:pt x="558" y="479"/>
                  </a:lnTo>
                  <a:lnTo>
                    <a:pt x="553" y="452"/>
                  </a:lnTo>
                  <a:lnTo>
                    <a:pt x="547" y="424"/>
                  </a:lnTo>
                  <a:lnTo>
                    <a:pt x="539" y="397"/>
                  </a:lnTo>
                  <a:lnTo>
                    <a:pt x="531" y="371"/>
                  </a:lnTo>
                  <a:lnTo>
                    <a:pt x="520" y="345"/>
                  </a:lnTo>
                  <a:lnTo>
                    <a:pt x="509" y="320"/>
                  </a:lnTo>
                  <a:lnTo>
                    <a:pt x="496" y="296"/>
                  </a:lnTo>
                  <a:lnTo>
                    <a:pt x="483" y="272"/>
                  </a:lnTo>
                  <a:lnTo>
                    <a:pt x="468" y="249"/>
                  </a:lnTo>
                  <a:lnTo>
                    <a:pt x="453" y="227"/>
                  </a:lnTo>
                  <a:lnTo>
                    <a:pt x="435" y="206"/>
                  </a:lnTo>
                  <a:lnTo>
                    <a:pt x="418" y="185"/>
                  </a:lnTo>
                  <a:lnTo>
                    <a:pt x="399" y="166"/>
                  </a:lnTo>
                  <a:lnTo>
                    <a:pt x="380" y="147"/>
                  </a:lnTo>
                  <a:lnTo>
                    <a:pt x="359" y="130"/>
                  </a:lnTo>
                  <a:lnTo>
                    <a:pt x="338" y="112"/>
                  </a:lnTo>
                  <a:lnTo>
                    <a:pt x="316" y="97"/>
                  </a:lnTo>
                  <a:lnTo>
                    <a:pt x="293" y="82"/>
                  </a:lnTo>
                  <a:lnTo>
                    <a:pt x="269" y="69"/>
                  </a:lnTo>
                  <a:lnTo>
                    <a:pt x="245" y="56"/>
                  </a:lnTo>
                  <a:lnTo>
                    <a:pt x="220" y="45"/>
                  </a:lnTo>
                  <a:lnTo>
                    <a:pt x="194" y="34"/>
                  </a:lnTo>
                  <a:lnTo>
                    <a:pt x="168" y="26"/>
                  </a:lnTo>
                  <a:lnTo>
                    <a:pt x="141" y="18"/>
                  </a:lnTo>
                  <a:lnTo>
                    <a:pt x="113" y="12"/>
                  </a:lnTo>
                  <a:lnTo>
                    <a:pt x="86" y="7"/>
                  </a:lnTo>
                  <a:lnTo>
                    <a:pt x="58" y="3"/>
                  </a:lnTo>
                  <a:lnTo>
                    <a:pt x="29" y="1"/>
                  </a:lnTo>
                  <a:lnTo>
                    <a:pt x="0" y="0"/>
                  </a:lnTo>
                  <a:lnTo>
                    <a:pt x="0" y="7"/>
                  </a:lnTo>
                </a:path>
              </a:pathLst>
            </a:custGeom>
            <a:solidFill>
              <a:srgbClr val="000000"/>
            </a:solidFill>
            <a:ln w="9525" cap="rnd">
              <a:noFill/>
              <a:round/>
              <a:headEnd type="none" w="sm" len="sm"/>
              <a:tailEnd type="none" w="sm" len="sm"/>
            </a:ln>
          </p:spPr>
          <p:txBody>
            <a:bodyPr/>
            <a:lstStyle/>
            <a:p>
              <a:endParaRPr lang="en-US" dirty="0"/>
            </a:p>
          </p:txBody>
        </p:sp>
        <p:sp>
          <p:nvSpPr>
            <p:cNvPr id="17448" name="Freeform 9"/>
            <p:cNvSpPr>
              <a:spLocks/>
            </p:cNvSpPr>
            <p:nvPr/>
          </p:nvSpPr>
          <p:spPr bwMode="auto">
            <a:xfrm>
              <a:off x="3097" y="1120"/>
              <a:ext cx="504" cy="566"/>
            </a:xfrm>
            <a:custGeom>
              <a:avLst/>
              <a:gdLst>
                <a:gd name="T0" fmla="*/ 4 w 567"/>
                <a:gd name="T1" fmla="*/ 565 h 566"/>
                <a:gd name="T2" fmla="*/ 4 w 567"/>
                <a:gd name="T3" fmla="*/ 508 h 566"/>
                <a:gd name="T4" fmla="*/ 8 w 567"/>
                <a:gd name="T5" fmla="*/ 453 h 566"/>
                <a:gd name="T6" fmla="*/ 12 w 567"/>
                <a:gd name="T7" fmla="*/ 399 h 566"/>
                <a:gd name="T8" fmla="*/ 20 w 567"/>
                <a:gd name="T9" fmla="*/ 348 h 566"/>
                <a:gd name="T10" fmla="*/ 29 w 567"/>
                <a:gd name="T11" fmla="*/ 299 h 566"/>
                <a:gd name="T12" fmla="*/ 41 w 567"/>
                <a:gd name="T13" fmla="*/ 253 h 566"/>
                <a:gd name="T14" fmla="*/ 53 w 567"/>
                <a:gd name="T15" fmla="*/ 210 h 566"/>
                <a:gd name="T16" fmla="*/ 67 w 567"/>
                <a:gd name="T17" fmla="*/ 171 h 566"/>
                <a:gd name="T18" fmla="*/ 82 w 567"/>
                <a:gd name="T19" fmla="*/ 135 h 566"/>
                <a:gd name="T20" fmla="*/ 98 w 567"/>
                <a:gd name="T21" fmla="*/ 103 h 566"/>
                <a:gd name="T22" fmla="*/ 117 w 567"/>
                <a:gd name="T23" fmla="*/ 75 h 566"/>
                <a:gd name="T24" fmla="*/ 136 w 567"/>
                <a:gd name="T25" fmla="*/ 51 h 566"/>
                <a:gd name="T26" fmla="*/ 156 w 567"/>
                <a:gd name="T27" fmla="*/ 33 h 566"/>
                <a:gd name="T28" fmla="*/ 177 w 567"/>
                <a:gd name="T29" fmla="*/ 19 h 566"/>
                <a:gd name="T30" fmla="*/ 198 w 567"/>
                <a:gd name="T31" fmla="*/ 10 h 566"/>
                <a:gd name="T32" fmla="*/ 220 w 567"/>
                <a:gd name="T33" fmla="*/ 7 h 566"/>
                <a:gd name="T34" fmla="*/ 210 w 567"/>
                <a:gd name="T35" fmla="*/ 1 h 566"/>
                <a:gd name="T36" fmla="*/ 188 w 567"/>
                <a:gd name="T37" fmla="*/ 7 h 566"/>
                <a:gd name="T38" fmla="*/ 166 w 567"/>
                <a:gd name="T39" fmla="*/ 18 h 566"/>
                <a:gd name="T40" fmla="*/ 144 w 567"/>
                <a:gd name="T41" fmla="*/ 34 h 566"/>
                <a:gd name="T42" fmla="*/ 124 w 567"/>
                <a:gd name="T43" fmla="*/ 56 h 566"/>
                <a:gd name="T44" fmla="*/ 106 w 567"/>
                <a:gd name="T45" fmla="*/ 82 h 566"/>
                <a:gd name="T46" fmla="*/ 89 w 567"/>
                <a:gd name="T47" fmla="*/ 112 h 566"/>
                <a:gd name="T48" fmla="*/ 73 w 567"/>
                <a:gd name="T49" fmla="*/ 147 h 566"/>
                <a:gd name="T50" fmla="*/ 58 w 567"/>
                <a:gd name="T51" fmla="*/ 185 h 566"/>
                <a:gd name="T52" fmla="*/ 44 w 567"/>
                <a:gd name="T53" fmla="*/ 227 h 566"/>
                <a:gd name="T54" fmla="*/ 32 w 567"/>
                <a:gd name="T55" fmla="*/ 272 h 566"/>
                <a:gd name="T56" fmla="*/ 22 w 567"/>
                <a:gd name="T57" fmla="*/ 320 h 566"/>
                <a:gd name="T58" fmla="*/ 13 w 567"/>
                <a:gd name="T59" fmla="*/ 371 h 566"/>
                <a:gd name="T60" fmla="*/ 7 w 567"/>
                <a:gd name="T61" fmla="*/ 424 h 566"/>
                <a:gd name="T62" fmla="*/ 4 w 567"/>
                <a:gd name="T63" fmla="*/ 479 h 566"/>
                <a:gd name="T64" fmla="*/ 1 w 567"/>
                <a:gd name="T65" fmla="*/ 536 h 566"/>
                <a:gd name="T66" fmla="*/ 4 w 567"/>
                <a:gd name="T67" fmla="*/ 565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7"/>
                <a:gd name="T103" fmla="*/ 0 h 566"/>
                <a:gd name="T104" fmla="*/ 567 w 567"/>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7" h="566">
                  <a:moveTo>
                    <a:pt x="7" y="565"/>
                  </a:moveTo>
                  <a:lnTo>
                    <a:pt x="7" y="565"/>
                  </a:lnTo>
                  <a:lnTo>
                    <a:pt x="8" y="536"/>
                  </a:lnTo>
                  <a:lnTo>
                    <a:pt x="10" y="508"/>
                  </a:lnTo>
                  <a:lnTo>
                    <a:pt x="14" y="480"/>
                  </a:lnTo>
                  <a:lnTo>
                    <a:pt x="19" y="453"/>
                  </a:lnTo>
                  <a:lnTo>
                    <a:pt x="25" y="426"/>
                  </a:lnTo>
                  <a:lnTo>
                    <a:pt x="33" y="399"/>
                  </a:lnTo>
                  <a:lnTo>
                    <a:pt x="41" y="373"/>
                  </a:lnTo>
                  <a:lnTo>
                    <a:pt x="51" y="348"/>
                  </a:lnTo>
                  <a:lnTo>
                    <a:pt x="62" y="323"/>
                  </a:lnTo>
                  <a:lnTo>
                    <a:pt x="75" y="299"/>
                  </a:lnTo>
                  <a:lnTo>
                    <a:pt x="88" y="276"/>
                  </a:lnTo>
                  <a:lnTo>
                    <a:pt x="103" y="253"/>
                  </a:lnTo>
                  <a:lnTo>
                    <a:pt x="118" y="231"/>
                  </a:lnTo>
                  <a:lnTo>
                    <a:pt x="135" y="210"/>
                  </a:lnTo>
                  <a:lnTo>
                    <a:pt x="152" y="190"/>
                  </a:lnTo>
                  <a:lnTo>
                    <a:pt x="171" y="171"/>
                  </a:lnTo>
                  <a:lnTo>
                    <a:pt x="190" y="152"/>
                  </a:lnTo>
                  <a:lnTo>
                    <a:pt x="210" y="135"/>
                  </a:lnTo>
                  <a:lnTo>
                    <a:pt x="231" y="118"/>
                  </a:lnTo>
                  <a:lnTo>
                    <a:pt x="253" y="103"/>
                  </a:lnTo>
                  <a:lnTo>
                    <a:pt x="276" y="88"/>
                  </a:lnTo>
                  <a:lnTo>
                    <a:pt x="299" y="75"/>
                  </a:lnTo>
                  <a:lnTo>
                    <a:pt x="324" y="62"/>
                  </a:lnTo>
                  <a:lnTo>
                    <a:pt x="348" y="51"/>
                  </a:lnTo>
                  <a:lnTo>
                    <a:pt x="373" y="41"/>
                  </a:lnTo>
                  <a:lnTo>
                    <a:pt x="400" y="33"/>
                  </a:lnTo>
                  <a:lnTo>
                    <a:pt x="426" y="25"/>
                  </a:lnTo>
                  <a:lnTo>
                    <a:pt x="453" y="19"/>
                  </a:lnTo>
                  <a:lnTo>
                    <a:pt x="481" y="14"/>
                  </a:lnTo>
                  <a:lnTo>
                    <a:pt x="509" y="10"/>
                  </a:lnTo>
                  <a:lnTo>
                    <a:pt x="537" y="8"/>
                  </a:lnTo>
                  <a:lnTo>
                    <a:pt x="566" y="7"/>
                  </a:lnTo>
                  <a:lnTo>
                    <a:pt x="566" y="0"/>
                  </a:lnTo>
                  <a:lnTo>
                    <a:pt x="537" y="1"/>
                  </a:lnTo>
                  <a:lnTo>
                    <a:pt x="508" y="3"/>
                  </a:lnTo>
                  <a:lnTo>
                    <a:pt x="480" y="7"/>
                  </a:lnTo>
                  <a:lnTo>
                    <a:pt x="452" y="12"/>
                  </a:lnTo>
                  <a:lnTo>
                    <a:pt x="424" y="18"/>
                  </a:lnTo>
                  <a:lnTo>
                    <a:pt x="398" y="26"/>
                  </a:lnTo>
                  <a:lnTo>
                    <a:pt x="371" y="34"/>
                  </a:lnTo>
                  <a:lnTo>
                    <a:pt x="345" y="45"/>
                  </a:lnTo>
                  <a:lnTo>
                    <a:pt x="321" y="56"/>
                  </a:lnTo>
                  <a:lnTo>
                    <a:pt x="296" y="69"/>
                  </a:lnTo>
                  <a:lnTo>
                    <a:pt x="272" y="82"/>
                  </a:lnTo>
                  <a:lnTo>
                    <a:pt x="249" y="97"/>
                  </a:lnTo>
                  <a:lnTo>
                    <a:pt x="227" y="112"/>
                  </a:lnTo>
                  <a:lnTo>
                    <a:pt x="206" y="130"/>
                  </a:lnTo>
                  <a:lnTo>
                    <a:pt x="185" y="147"/>
                  </a:lnTo>
                  <a:lnTo>
                    <a:pt x="166" y="166"/>
                  </a:lnTo>
                  <a:lnTo>
                    <a:pt x="147" y="185"/>
                  </a:lnTo>
                  <a:lnTo>
                    <a:pt x="130" y="206"/>
                  </a:lnTo>
                  <a:lnTo>
                    <a:pt x="112" y="227"/>
                  </a:lnTo>
                  <a:lnTo>
                    <a:pt x="97" y="249"/>
                  </a:lnTo>
                  <a:lnTo>
                    <a:pt x="82" y="272"/>
                  </a:lnTo>
                  <a:lnTo>
                    <a:pt x="69" y="296"/>
                  </a:lnTo>
                  <a:lnTo>
                    <a:pt x="56" y="320"/>
                  </a:lnTo>
                  <a:lnTo>
                    <a:pt x="45" y="345"/>
                  </a:lnTo>
                  <a:lnTo>
                    <a:pt x="34" y="371"/>
                  </a:lnTo>
                  <a:lnTo>
                    <a:pt x="26" y="397"/>
                  </a:lnTo>
                  <a:lnTo>
                    <a:pt x="18" y="424"/>
                  </a:lnTo>
                  <a:lnTo>
                    <a:pt x="12" y="452"/>
                  </a:lnTo>
                  <a:lnTo>
                    <a:pt x="7" y="479"/>
                  </a:lnTo>
                  <a:lnTo>
                    <a:pt x="3" y="507"/>
                  </a:lnTo>
                  <a:lnTo>
                    <a:pt x="1" y="536"/>
                  </a:lnTo>
                  <a:lnTo>
                    <a:pt x="0" y="565"/>
                  </a:lnTo>
                  <a:lnTo>
                    <a:pt x="7" y="565"/>
                  </a:lnTo>
                </a:path>
              </a:pathLst>
            </a:custGeom>
            <a:solidFill>
              <a:srgbClr val="000000"/>
            </a:solidFill>
            <a:ln w="9525" cap="rnd">
              <a:noFill/>
              <a:round/>
              <a:headEnd type="none" w="sm" len="sm"/>
              <a:tailEnd type="none" w="sm" len="sm"/>
            </a:ln>
          </p:spPr>
          <p:txBody>
            <a:bodyPr/>
            <a:lstStyle/>
            <a:p>
              <a:endParaRPr lang="en-US" dirty="0"/>
            </a:p>
          </p:txBody>
        </p:sp>
        <p:sp>
          <p:nvSpPr>
            <p:cNvPr id="17449" name="Freeform 10"/>
            <p:cNvSpPr>
              <a:spLocks/>
            </p:cNvSpPr>
            <p:nvPr/>
          </p:nvSpPr>
          <p:spPr bwMode="auto">
            <a:xfrm>
              <a:off x="3097" y="1685"/>
              <a:ext cx="504" cy="567"/>
            </a:xfrm>
            <a:custGeom>
              <a:avLst/>
              <a:gdLst>
                <a:gd name="T0" fmla="*/ 220 w 567"/>
                <a:gd name="T1" fmla="*/ 559 h 567"/>
                <a:gd name="T2" fmla="*/ 198 w 567"/>
                <a:gd name="T3" fmla="*/ 556 h 567"/>
                <a:gd name="T4" fmla="*/ 177 w 567"/>
                <a:gd name="T5" fmla="*/ 547 h 567"/>
                <a:gd name="T6" fmla="*/ 156 w 567"/>
                <a:gd name="T7" fmla="*/ 533 h 567"/>
                <a:gd name="T8" fmla="*/ 136 w 567"/>
                <a:gd name="T9" fmla="*/ 515 h 567"/>
                <a:gd name="T10" fmla="*/ 117 w 567"/>
                <a:gd name="T11" fmla="*/ 491 h 567"/>
                <a:gd name="T12" fmla="*/ 98 w 567"/>
                <a:gd name="T13" fmla="*/ 463 h 567"/>
                <a:gd name="T14" fmla="*/ 82 w 567"/>
                <a:gd name="T15" fmla="*/ 431 h 567"/>
                <a:gd name="T16" fmla="*/ 67 w 567"/>
                <a:gd name="T17" fmla="*/ 395 h 567"/>
                <a:gd name="T18" fmla="*/ 53 w 567"/>
                <a:gd name="T19" fmla="*/ 356 h 567"/>
                <a:gd name="T20" fmla="*/ 41 w 567"/>
                <a:gd name="T21" fmla="*/ 313 h 567"/>
                <a:gd name="T22" fmla="*/ 29 w 567"/>
                <a:gd name="T23" fmla="*/ 267 h 567"/>
                <a:gd name="T24" fmla="*/ 20 w 567"/>
                <a:gd name="T25" fmla="*/ 218 h 567"/>
                <a:gd name="T26" fmla="*/ 12 w 567"/>
                <a:gd name="T27" fmla="*/ 166 h 567"/>
                <a:gd name="T28" fmla="*/ 8 w 567"/>
                <a:gd name="T29" fmla="*/ 113 h 567"/>
                <a:gd name="T30" fmla="*/ 4 w 567"/>
                <a:gd name="T31" fmla="*/ 57 h 567"/>
                <a:gd name="T32" fmla="*/ 4 w 567"/>
                <a:gd name="T33" fmla="*/ 0 h 567"/>
                <a:gd name="T34" fmla="*/ 1 w 567"/>
                <a:gd name="T35" fmla="*/ 29 h 567"/>
                <a:gd name="T36" fmla="*/ 4 w 567"/>
                <a:gd name="T37" fmla="*/ 86 h 567"/>
                <a:gd name="T38" fmla="*/ 7 w 567"/>
                <a:gd name="T39" fmla="*/ 142 h 567"/>
                <a:gd name="T40" fmla="*/ 13 w 567"/>
                <a:gd name="T41" fmla="*/ 195 h 567"/>
                <a:gd name="T42" fmla="*/ 22 w 567"/>
                <a:gd name="T43" fmla="*/ 245 h 567"/>
                <a:gd name="T44" fmla="*/ 32 w 567"/>
                <a:gd name="T45" fmla="*/ 294 h 567"/>
                <a:gd name="T46" fmla="*/ 44 w 567"/>
                <a:gd name="T47" fmla="*/ 339 h 567"/>
                <a:gd name="T48" fmla="*/ 58 w 567"/>
                <a:gd name="T49" fmla="*/ 381 h 567"/>
                <a:gd name="T50" fmla="*/ 73 w 567"/>
                <a:gd name="T51" fmla="*/ 419 h 567"/>
                <a:gd name="T52" fmla="*/ 89 w 567"/>
                <a:gd name="T53" fmla="*/ 454 h 567"/>
                <a:gd name="T54" fmla="*/ 106 w 567"/>
                <a:gd name="T55" fmla="*/ 484 h 567"/>
                <a:gd name="T56" fmla="*/ 124 w 567"/>
                <a:gd name="T57" fmla="*/ 510 h 567"/>
                <a:gd name="T58" fmla="*/ 144 w 567"/>
                <a:gd name="T59" fmla="*/ 532 h 567"/>
                <a:gd name="T60" fmla="*/ 166 w 567"/>
                <a:gd name="T61" fmla="*/ 548 h 567"/>
                <a:gd name="T62" fmla="*/ 188 w 567"/>
                <a:gd name="T63" fmla="*/ 559 h 567"/>
                <a:gd name="T64" fmla="*/ 210 w 567"/>
                <a:gd name="T65" fmla="*/ 565 h 567"/>
                <a:gd name="T66" fmla="*/ 220 w 567"/>
                <a:gd name="T67" fmla="*/ 559 h 5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7"/>
                <a:gd name="T103" fmla="*/ 0 h 567"/>
                <a:gd name="T104" fmla="*/ 567 w 567"/>
                <a:gd name="T105" fmla="*/ 567 h 5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7" h="567">
                  <a:moveTo>
                    <a:pt x="566" y="559"/>
                  </a:moveTo>
                  <a:lnTo>
                    <a:pt x="566" y="559"/>
                  </a:lnTo>
                  <a:lnTo>
                    <a:pt x="537" y="558"/>
                  </a:lnTo>
                  <a:lnTo>
                    <a:pt x="509" y="556"/>
                  </a:lnTo>
                  <a:lnTo>
                    <a:pt x="481" y="552"/>
                  </a:lnTo>
                  <a:lnTo>
                    <a:pt x="453" y="547"/>
                  </a:lnTo>
                  <a:lnTo>
                    <a:pt x="426" y="541"/>
                  </a:lnTo>
                  <a:lnTo>
                    <a:pt x="400" y="533"/>
                  </a:lnTo>
                  <a:lnTo>
                    <a:pt x="373" y="525"/>
                  </a:lnTo>
                  <a:lnTo>
                    <a:pt x="348" y="515"/>
                  </a:lnTo>
                  <a:lnTo>
                    <a:pt x="324" y="504"/>
                  </a:lnTo>
                  <a:lnTo>
                    <a:pt x="299" y="491"/>
                  </a:lnTo>
                  <a:lnTo>
                    <a:pt x="276" y="478"/>
                  </a:lnTo>
                  <a:lnTo>
                    <a:pt x="253" y="463"/>
                  </a:lnTo>
                  <a:lnTo>
                    <a:pt x="231" y="448"/>
                  </a:lnTo>
                  <a:lnTo>
                    <a:pt x="210" y="431"/>
                  </a:lnTo>
                  <a:lnTo>
                    <a:pt x="190" y="414"/>
                  </a:lnTo>
                  <a:lnTo>
                    <a:pt x="171" y="395"/>
                  </a:lnTo>
                  <a:lnTo>
                    <a:pt x="152" y="376"/>
                  </a:lnTo>
                  <a:lnTo>
                    <a:pt x="135" y="356"/>
                  </a:lnTo>
                  <a:lnTo>
                    <a:pt x="118" y="335"/>
                  </a:lnTo>
                  <a:lnTo>
                    <a:pt x="103" y="313"/>
                  </a:lnTo>
                  <a:lnTo>
                    <a:pt x="88" y="290"/>
                  </a:lnTo>
                  <a:lnTo>
                    <a:pt x="75" y="267"/>
                  </a:lnTo>
                  <a:lnTo>
                    <a:pt x="62" y="242"/>
                  </a:lnTo>
                  <a:lnTo>
                    <a:pt x="51" y="218"/>
                  </a:lnTo>
                  <a:lnTo>
                    <a:pt x="41" y="193"/>
                  </a:lnTo>
                  <a:lnTo>
                    <a:pt x="33" y="166"/>
                  </a:lnTo>
                  <a:lnTo>
                    <a:pt x="25" y="140"/>
                  </a:lnTo>
                  <a:lnTo>
                    <a:pt x="19" y="113"/>
                  </a:lnTo>
                  <a:lnTo>
                    <a:pt x="14" y="85"/>
                  </a:lnTo>
                  <a:lnTo>
                    <a:pt x="10" y="57"/>
                  </a:lnTo>
                  <a:lnTo>
                    <a:pt x="8" y="29"/>
                  </a:lnTo>
                  <a:lnTo>
                    <a:pt x="7" y="0"/>
                  </a:lnTo>
                  <a:lnTo>
                    <a:pt x="0" y="0"/>
                  </a:lnTo>
                  <a:lnTo>
                    <a:pt x="1" y="29"/>
                  </a:lnTo>
                  <a:lnTo>
                    <a:pt x="3" y="58"/>
                  </a:lnTo>
                  <a:lnTo>
                    <a:pt x="7" y="86"/>
                  </a:lnTo>
                  <a:lnTo>
                    <a:pt x="12" y="114"/>
                  </a:lnTo>
                  <a:lnTo>
                    <a:pt x="18" y="142"/>
                  </a:lnTo>
                  <a:lnTo>
                    <a:pt x="26" y="168"/>
                  </a:lnTo>
                  <a:lnTo>
                    <a:pt x="34" y="195"/>
                  </a:lnTo>
                  <a:lnTo>
                    <a:pt x="45" y="221"/>
                  </a:lnTo>
                  <a:lnTo>
                    <a:pt x="56" y="245"/>
                  </a:lnTo>
                  <a:lnTo>
                    <a:pt x="69" y="270"/>
                  </a:lnTo>
                  <a:lnTo>
                    <a:pt x="82" y="294"/>
                  </a:lnTo>
                  <a:lnTo>
                    <a:pt x="97" y="317"/>
                  </a:lnTo>
                  <a:lnTo>
                    <a:pt x="112" y="339"/>
                  </a:lnTo>
                  <a:lnTo>
                    <a:pt x="130" y="360"/>
                  </a:lnTo>
                  <a:lnTo>
                    <a:pt x="147" y="381"/>
                  </a:lnTo>
                  <a:lnTo>
                    <a:pt x="166" y="400"/>
                  </a:lnTo>
                  <a:lnTo>
                    <a:pt x="185" y="419"/>
                  </a:lnTo>
                  <a:lnTo>
                    <a:pt x="206" y="436"/>
                  </a:lnTo>
                  <a:lnTo>
                    <a:pt x="227" y="454"/>
                  </a:lnTo>
                  <a:lnTo>
                    <a:pt x="249" y="469"/>
                  </a:lnTo>
                  <a:lnTo>
                    <a:pt x="272" y="484"/>
                  </a:lnTo>
                  <a:lnTo>
                    <a:pt x="296" y="497"/>
                  </a:lnTo>
                  <a:lnTo>
                    <a:pt x="321" y="510"/>
                  </a:lnTo>
                  <a:lnTo>
                    <a:pt x="345" y="521"/>
                  </a:lnTo>
                  <a:lnTo>
                    <a:pt x="371" y="532"/>
                  </a:lnTo>
                  <a:lnTo>
                    <a:pt x="398" y="540"/>
                  </a:lnTo>
                  <a:lnTo>
                    <a:pt x="424" y="548"/>
                  </a:lnTo>
                  <a:lnTo>
                    <a:pt x="452" y="554"/>
                  </a:lnTo>
                  <a:lnTo>
                    <a:pt x="480" y="559"/>
                  </a:lnTo>
                  <a:lnTo>
                    <a:pt x="508" y="563"/>
                  </a:lnTo>
                  <a:lnTo>
                    <a:pt x="537" y="565"/>
                  </a:lnTo>
                  <a:lnTo>
                    <a:pt x="566" y="566"/>
                  </a:lnTo>
                  <a:lnTo>
                    <a:pt x="566" y="559"/>
                  </a:lnTo>
                </a:path>
              </a:pathLst>
            </a:custGeom>
            <a:solidFill>
              <a:srgbClr val="000000"/>
            </a:solidFill>
            <a:ln w="9525" cap="rnd">
              <a:noFill/>
              <a:round/>
              <a:headEnd type="none" w="sm" len="sm"/>
              <a:tailEnd type="none" w="sm" len="sm"/>
            </a:ln>
          </p:spPr>
          <p:txBody>
            <a:bodyPr/>
            <a:lstStyle/>
            <a:p>
              <a:endParaRPr lang="en-US" dirty="0"/>
            </a:p>
          </p:txBody>
        </p:sp>
        <p:sp>
          <p:nvSpPr>
            <p:cNvPr id="17450" name="Freeform 11"/>
            <p:cNvSpPr>
              <a:spLocks/>
            </p:cNvSpPr>
            <p:nvPr/>
          </p:nvSpPr>
          <p:spPr bwMode="auto">
            <a:xfrm>
              <a:off x="3497" y="1566"/>
              <a:ext cx="209" cy="235"/>
            </a:xfrm>
            <a:custGeom>
              <a:avLst/>
              <a:gdLst>
                <a:gd name="T0" fmla="*/ 51 w 235"/>
                <a:gd name="T1" fmla="*/ 233 h 235"/>
                <a:gd name="T2" fmla="*/ 60 w 235"/>
                <a:gd name="T3" fmla="*/ 229 h 235"/>
                <a:gd name="T4" fmla="*/ 68 w 235"/>
                <a:gd name="T5" fmla="*/ 220 h 235"/>
                <a:gd name="T6" fmla="*/ 75 w 235"/>
                <a:gd name="T7" fmla="*/ 207 h 235"/>
                <a:gd name="T8" fmla="*/ 82 w 235"/>
                <a:gd name="T9" fmla="*/ 191 h 235"/>
                <a:gd name="T10" fmla="*/ 86 w 235"/>
                <a:gd name="T11" fmla="*/ 173 h 235"/>
                <a:gd name="T12" fmla="*/ 89 w 235"/>
                <a:gd name="T13" fmla="*/ 152 h 235"/>
                <a:gd name="T14" fmla="*/ 92 w 235"/>
                <a:gd name="T15" fmla="*/ 129 h 235"/>
                <a:gd name="T16" fmla="*/ 92 w 235"/>
                <a:gd name="T17" fmla="*/ 105 h 235"/>
                <a:gd name="T18" fmla="*/ 89 w 235"/>
                <a:gd name="T19" fmla="*/ 82 h 235"/>
                <a:gd name="T20" fmla="*/ 86 w 235"/>
                <a:gd name="T21" fmla="*/ 61 h 235"/>
                <a:gd name="T22" fmla="*/ 82 w 235"/>
                <a:gd name="T23" fmla="*/ 42 h 235"/>
                <a:gd name="T24" fmla="*/ 75 w 235"/>
                <a:gd name="T25" fmla="*/ 27 h 235"/>
                <a:gd name="T26" fmla="*/ 68 w 235"/>
                <a:gd name="T27" fmla="*/ 14 h 235"/>
                <a:gd name="T28" fmla="*/ 60 w 235"/>
                <a:gd name="T29" fmla="*/ 5 h 235"/>
                <a:gd name="T30" fmla="*/ 51 w 235"/>
                <a:gd name="T31" fmla="*/ 0 h 235"/>
                <a:gd name="T32" fmla="*/ 41 w 235"/>
                <a:gd name="T33" fmla="*/ 0 h 235"/>
                <a:gd name="T34" fmla="*/ 32 w 235"/>
                <a:gd name="T35" fmla="*/ 5 h 235"/>
                <a:gd name="T36" fmla="*/ 24 w 235"/>
                <a:gd name="T37" fmla="*/ 14 h 235"/>
                <a:gd name="T38" fmla="*/ 16 w 235"/>
                <a:gd name="T39" fmla="*/ 27 h 235"/>
                <a:gd name="T40" fmla="*/ 11 w 235"/>
                <a:gd name="T41" fmla="*/ 42 h 235"/>
                <a:gd name="T42" fmla="*/ 5 w 235"/>
                <a:gd name="T43" fmla="*/ 61 h 235"/>
                <a:gd name="T44" fmla="*/ 4 w 235"/>
                <a:gd name="T45" fmla="*/ 82 h 235"/>
                <a:gd name="T46" fmla="*/ 0 w 235"/>
                <a:gd name="T47" fmla="*/ 105 h 235"/>
                <a:gd name="T48" fmla="*/ 0 w 235"/>
                <a:gd name="T49" fmla="*/ 129 h 235"/>
                <a:gd name="T50" fmla="*/ 4 w 235"/>
                <a:gd name="T51" fmla="*/ 152 h 235"/>
                <a:gd name="T52" fmla="*/ 5 w 235"/>
                <a:gd name="T53" fmla="*/ 173 h 235"/>
                <a:gd name="T54" fmla="*/ 11 w 235"/>
                <a:gd name="T55" fmla="*/ 191 h 235"/>
                <a:gd name="T56" fmla="*/ 16 w 235"/>
                <a:gd name="T57" fmla="*/ 207 h 235"/>
                <a:gd name="T58" fmla="*/ 24 w 235"/>
                <a:gd name="T59" fmla="*/ 220 h 235"/>
                <a:gd name="T60" fmla="*/ 32 w 235"/>
                <a:gd name="T61" fmla="*/ 229 h 235"/>
                <a:gd name="T62" fmla="*/ 41 w 235"/>
                <a:gd name="T63" fmla="*/ 233 h 2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5"/>
                <a:gd name="T97" fmla="*/ 0 h 235"/>
                <a:gd name="T98" fmla="*/ 235 w 235"/>
                <a:gd name="T99" fmla="*/ 235 h 2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5" h="235">
                  <a:moveTo>
                    <a:pt x="117" y="234"/>
                  </a:moveTo>
                  <a:lnTo>
                    <a:pt x="129" y="233"/>
                  </a:lnTo>
                  <a:lnTo>
                    <a:pt x="140" y="231"/>
                  </a:lnTo>
                  <a:lnTo>
                    <a:pt x="151" y="229"/>
                  </a:lnTo>
                  <a:lnTo>
                    <a:pt x="162" y="225"/>
                  </a:lnTo>
                  <a:lnTo>
                    <a:pt x="172" y="220"/>
                  </a:lnTo>
                  <a:lnTo>
                    <a:pt x="182" y="214"/>
                  </a:lnTo>
                  <a:lnTo>
                    <a:pt x="191" y="207"/>
                  </a:lnTo>
                  <a:lnTo>
                    <a:pt x="199" y="200"/>
                  </a:lnTo>
                  <a:lnTo>
                    <a:pt x="207" y="191"/>
                  </a:lnTo>
                  <a:lnTo>
                    <a:pt x="214" y="182"/>
                  </a:lnTo>
                  <a:lnTo>
                    <a:pt x="220" y="173"/>
                  </a:lnTo>
                  <a:lnTo>
                    <a:pt x="225" y="162"/>
                  </a:lnTo>
                  <a:lnTo>
                    <a:pt x="228" y="152"/>
                  </a:lnTo>
                  <a:lnTo>
                    <a:pt x="231" y="140"/>
                  </a:lnTo>
                  <a:lnTo>
                    <a:pt x="233" y="129"/>
                  </a:lnTo>
                  <a:lnTo>
                    <a:pt x="234" y="117"/>
                  </a:lnTo>
                  <a:lnTo>
                    <a:pt x="233" y="105"/>
                  </a:lnTo>
                  <a:lnTo>
                    <a:pt x="231" y="93"/>
                  </a:lnTo>
                  <a:lnTo>
                    <a:pt x="228" y="82"/>
                  </a:lnTo>
                  <a:lnTo>
                    <a:pt x="225" y="71"/>
                  </a:lnTo>
                  <a:lnTo>
                    <a:pt x="220" y="61"/>
                  </a:lnTo>
                  <a:lnTo>
                    <a:pt x="214" y="51"/>
                  </a:lnTo>
                  <a:lnTo>
                    <a:pt x="207" y="42"/>
                  </a:lnTo>
                  <a:lnTo>
                    <a:pt x="199" y="34"/>
                  </a:lnTo>
                  <a:lnTo>
                    <a:pt x="191" y="27"/>
                  </a:lnTo>
                  <a:lnTo>
                    <a:pt x="182" y="20"/>
                  </a:lnTo>
                  <a:lnTo>
                    <a:pt x="172" y="14"/>
                  </a:lnTo>
                  <a:lnTo>
                    <a:pt x="162" y="9"/>
                  </a:lnTo>
                  <a:lnTo>
                    <a:pt x="151" y="5"/>
                  </a:lnTo>
                  <a:lnTo>
                    <a:pt x="140" y="2"/>
                  </a:lnTo>
                  <a:lnTo>
                    <a:pt x="129" y="0"/>
                  </a:lnTo>
                  <a:lnTo>
                    <a:pt x="117" y="0"/>
                  </a:lnTo>
                  <a:lnTo>
                    <a:pt x="105" y="0"/>
                  </a:lnTo>
                  <a:lnTo>
                    <a:pt x="93" y="2"/>
                  </a:lnTo>
                  <a:lnTo>
                    <a:pt x="82" y="5"/>
                  </a:lnTo>
                  <a:lnTo>
                    <a:pt x="71" y="9"/>
                  </a:lnTo>
                  <a:lnTo>
                    <a:pt x="61" y="14"/>
                  </a:lnTo>
                  <a:lnTo>
                    <a:pt x="51" y="20"/>
                  </a:lnTo>
                  <a:lnTo>
                    <a:pt x="42" y="27"/>
                  </a:lnTo>
                  <a:lnTo>
                    <a:pt x="34" y="34"/>
                  </a:lnTo>
                  <a:lnTo>
                    <a:pt x="27" y="42"/>
                  </a:lnTo>
                  <a:lnTo>
                    <a:pt x="20" y="51"/>
                  </a:lnTo>
                  <a:lnTo>
                    <a:pt x="14" y="61"/>
                  </a:lnTo>
                  <a:lnTo>
                    <a:pt x="9" y="71"/>
                  </a:lnTo>
                  <a:lnTo>
                    <a:pt x="5" y="82"/>
                  </a:lnTo>
                  <a:lnTo>
                    <a:pt x="2" y="93"/>
                  </a:lnTo>
                  <a:lnTo>
                    <a:pt x="0" y="105"/>
                  </a:lnTo>
                  <a:lnTo>
                    <a:pt x="0" y="117"/>
                  </a:lnTo>
                  <a:lnTo>
                    <a:pt x="0" y="129"/>
                  </a:lnTo>
                  <a:lnTo>
                    <a:pt x="2" y="140"/>
                  </a:lnTo>
                  <a:lnTo>
                    <a:pt x="5" y="152"/>
                  </a:lnTo>
                  <a:lnTo>
                    <a:pt x="9" y="162"/>
                  </a:lnTo>
                  <a:lnTo>
                    <a:pt x="14" y="173"/>
                  </a:lnTo>
                  <a:lnTo>
                    <a:pt x="20" y="182"/>
                  </a:lnTo>
                  <a:lnTo>
                    <a:pt x="27" y="191"/>
                  </a:lnTo>
                  <a:lnTo>
                    <a:pt x="34" y="200"/>
                  </a:lnTo>
                  <a:lnTo>
                    <a:pt x="42" y="207"/>
                  </a:lnTo>
                  <a:lnTo>
                    <a:pt x="51" y="214"/>
                  </a:lnTo>
                  <a:lnTo>
                    <a:pt x="61" y="220"/>
                  </a:lnTo>
                  <a:lnTo>
                    <a:pt x="71" y="225"/>
                  </a:lnTo>
                  <a:lnTo>
                    <a:pt x="82" y="229"/>
                  </a:lnTo>
                  <a:lnTo>
                    <a:pt x="93" y="231"/>
                  </a:lnTo>
                  <a:lnTo>
                    <a:pt x="105" y="233"/>
                  </a:lnTo>
                  <a:lnTo>
                    <a:pt x="117" y="234"/>
                  </a:lnTo>
                </a:path>
              </a:pathLst>
            </a:custGeom>
            <a:solidFill>
              <a:srgbClr val="E519E5"/>
            </a:solidFill>
            <a:ln w="9525" cap="rnd">
              <a:noFill/>
              <a:round/>
              <a:headEnd type="none" w="sm" len="sm"/>
              <a:tailEnd type="none" w="sm" len="sm"/>
            </a:ln>
          </p:spPr>
          <p:txBody>
            <a:bodyPr/>
            <a:lstStyle/>
            <a:p>
              <a:endParaRPr lang="en-US" dirty="0"/>
            </a:p>
          </p:txBody>
        </p:sp>
        <p:sp>
          <p:nvSpPr>
            <p:cNvPr id="17451" name="Freeform 12"/>
            <p:cNvSpPr>
              <a:spLocks/>
            </p:cNvSpPr>
            <p:nvPr/>
          </p:nvSpPr>
          <p:spPr bwMode="auto">
            <a:xfrm>
              <a:off x="3601" y="1683"/>
              <a:ext cx="107" cy="121"/>
            </a:xfrm>
            <a:custGeom>
              <a:avLst/>
              <a:gdLst>
                <a:gd name="T0" fmla="*/ 42 w 121"/>
                <a:gd name="T1" fmla="*/ 0 h 121"/>
                <a:gd name="T2" fmla="*/ 42 w 121"/>
                <a:gd name="T3" fmla="*/ 0 h 121"/>
                <a:gd name="T4" fmla="*/ 42 w 121"/>
                <a:gd name="T5" fmla="*/ 11 h 121"/>
                <a:gd name="T6" fmla="*/ 42 w 121"/>
                <a:gd name="T7" fmla="*/ 23 h 121"/>
                <a:gd name="T8" fmla="*/ 40 w 121"/>
                <a:gd name="T9" fmla="*/ 34 h 121"/>
                <a:gd name="T10" fmla="*/ 39 w 121"/>
                <a:gd name="T11" fmla="*/ 44 h 121"/>
                <a:gd name="T12" fmla="*/ 37 w 121"/>
                <a:gd name="T13" fmla="*/ 54 h 121"/>
                <a:gd name="T14" fmla="*/ 34 w 121"/>
                <a:gd name="T15" fmla="*/ 63 h 121"/>
                <a:gd name="T16" fmla="*/ 33 w 121"/>
                <a:gd name="T17" fmla="*/ 72 h 121"/>
                <a:gd name="T18" fmla="*/ 30 w 121"/>
                <a:gd name="T19" fmla="*/ 80 h 121"/>
                <a:gd name="T20" fmla="*/ 27 w 121"/>
                <a:gd name="T21" fmla="*/ 88 h 121"/>
                <a:gd name="T22" fmla="*/ 24 w 121"/>
                <a:gd name="T23" fmla="*/ 94 h 121"/>
                <a:gd name="T24" fmla="*/ 20 w 121"/>
                <a:gd name="T25" fmla="*/ 100 h 121"/>
                <a:gd name="T26" fmla="*/ 17 w 121"/>
                <a:gd name="T27" fmla="*/ 105 h 121"/>
                <a:gd name="T28" fmla="*/ 12 w 121"/>
                <a:gd name="T29" fmla="*/ 108 h 121"/>
                <a:gd name="T30" fmla="*/ 9 w 121"/>
                <a:gd name="T31" fmla="*/ 111 h 121"/>
                <a:gd name="T32" fmla="*/ 4 w 121"/>
                <a:gd name="T33" fmla="*/ 113 h 121"/>
                <a:gd name="T34" fmla="*/ 0 w 121"/>
                <a:gd name="T35" fmla="*/ 113 h 121"/>
                <a:gd name="T36" fmla="*/ 0 w 121"/>
                <a:gd name="T37" fmla="*/ 120 h 121"/>
                <a:gd name="T38" fmla="*/ 4 w 121"/>
                <a:gd name="T39" fmla="*/ 120 h 121"/>
                <a:gd name="T40" fmla="*/ 9 w 121"/>
                <a:gd name="T41" fmla="*/ 118 h 121"/>
                <a:gd name="T42" fmla="*/ 13 w 121"/>
                <a:gd name="T43" fmla="*/ 115 h 121"/>
                <a:gd name="T44" fmla="*/ 18 w 121"/>
                <a:gd name="T45" fmla="*/ 111 h 121"/>
                <a:gd name="T46" fmla="*/ 21 w 121"/>
                <a:gd name="T47" fmla="*/ 106 h 121"/>
                <a:gd name="T48" fmla="*/ 25 w 121"/>
                <a:gd name="T49" fmla="*/ 100 h 121"/>
                <a:gd name="T50" fmla="*/ 28 w 121"/>
                <a:gd name="T51" fmla="*/ 93 h 121"/>
                <a:gd name="T52" fmla="*/ 31 w 121"/>
                <a:gd name="T53" fmla="*/ 85 h 121"/>
                <a:gd name="T54" fmla="*/ 34 w 121"/>
                <a:gd name="T55" fmla="*/ 76 h 121"/>
                <a:gd name="T56" fmla="*/ 37 w 121"/>
                <a:gd name="T57" fmla="*/ 67 h 121"/>
                <a:gd name="T58" fmla="*/ 39 w 121"/>
                <a:gd name="T59" fmla="*/ 57 h 121"/>
                <a:gd name="T60" fmla="*/ 42 w 121"/>
                <a:gd name="T61" fmla="*/ 47 h 121"/>
                <a:gd name="T62" fmla="*/ 44 w 121"/>
                <a:gd name="T63" fmla="*/ 36 h 121"/>
                <a:gd name="T64" fmla="*/ 44 w 121"/>
                <a:gd name="T65" fmla="*/ 24 h 121"/>
                <a:gd name="T66" fmla="*/ 44 w 121"/>
                <a:gd name="T67" fmla="*/ 12 h 121"/>
                <a:gd name="T68" fmla="*/ 44 w 121"/>
                <a:gd name="T69" fmla="*/ 0 h 121"/>
                <a:gd name="T70" fmla="*/ 42 w 121"/>
                <a:gd name="T71" fmla="*/ 0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1"/>
                <a:gd name="T109" fmla="*/ 0 h 121"/>
                <a:gd name="T110" fmla="*/ 121 w 121"/>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1" h="121">
                  <a:moveTo>
                    <a:pt x="113" y="0"/>
                  </a:moveTo>
                  <a:lnTo>
                    <a:pt x="113" y="0"/>
                  </a:lnTo>
                  <a:lnTo>
                    <a:pt x="113" y="11"/>
                  </a:lnTo>
                  <a:lnTo>
                    <a:pt x="111" y="23"/>
                  </a:lnTo>
                  <a:lnTo>
                    <a:pt x="108" y="34"/>
                  </a:lnTo>
                  <a:lnTo>
                    <a:pt x="105" y="44"/>
                  </a:lnTo>
                  <a:lnTo>
                    <a:pt x="100" y="54"/>
                  </a:lnTo>
                  <a:lnTo>
                    <a:pt x="94" y="63"/>
                  </a:lnTo>
                  <a:lnTo>
                    <a:pt x="87" y="72"/>
                  </a:lnTo>
                  <a:lnTo>
                    <a:pt x="80" y="80"/>
                  </a:lnTo>
                  <a:lnTo>
                    <a:pt x="72" y="88"/>
                  </a:lnTo>
                  <a:lnTo>
                    <a:pt x="63" y="94"/>
                  </a:lnTo>
                  <a:lnTo>
                    <a:pt x="54" y="100"/>
                  </a:lnTo>
                  <a:lnTo>
                    <a:pt x="44" y="105"/>
                  </a:lnTo>
                  <a:lnTo>
                    <a:pt x="33" y="108"/>
                  </a:lnTo>
                  <a:lnTo>
                    <a:pt x="23" y="111"/>
                  </a:lnTo>
                  <a:lnTo>
                    <a:pt x="11" y="113"/>
                  </a:lnTo>
                  <a:lnTo>
                    <a:pt x="0" y="113"/>
                  </a:lnTo>
                  <a:lnTo>
                    <a:pt x="0" y="120"/>
                  </a:lnTo>
                  <a:lnTo>
                    <a:pt x="12" y="120"/>
                  </a:lnTo>
                  <a:lnTo>
                    <a:pt x="24" y="118"/>
                  </a:lnTo>
                  <a:lnTo>
                    <a:pt x="35" y="115"/>
                  </a:lnTo>
                  <a:lnTo>
                    <a:pt x="47" y="111"/>
                  </a:lnTo>
                  <a:lnTo>
                    <a:pt x="57" y="106"/>
                  </a:lnTo>
                  <a:lnTo>
                    <a:pt x="67" y="100"/>
                  </a:lnTo>
                  <a:lnTo>
                    <a:pt x="76" y="93"/>
                  </a:lnTo>
                  <a:lnTo>
                    <a:pt x="85" y="85"/>
                  </a:lnTo>
                  <a:lnTo>
                    <a:pt x="92" y="76"/>
                  </a:lnTo>
                  <a:lnTo>
                    <a:pt x="100" y="67"/>
                  </a:lnTo>
                  <a:lnTo>
                    <a:pt x="106" y="57"/>
                  </a:lnTo>
                  <a:lnTo>
                    <a:pt x="111" y="47"/>
                  </a:lnTo>
                  <a:lnTo>
                    <a:pt x="115" y="36"/>
                  </a:lnTo>
                  <a:lnTo>
                    <a:pt x="118" y="24"/>
                  </a:lnTo>
                  <a:lnTo>
                    <a:pt x="120" y="12"/>
                  </a:lnTo>
                  <a:lnTo>
                    <a:pt x="120" y="0"/>
                  </a:lnTo>
                  <a:lnTo>
                    <a:pt x="113" y="0"/>
                  </a:lnTo>
                </a:path>
              </a:pathLst>
            </a:custGeom>
            <a:solidFill>
              <a:srgbClr val="000000"/>
            </a:solidFill>
            <a:ln w="9525" cap="rnd">
              <a:noFill/>
              <a:round/>
              <a:headEnd type="none" w="sm" len="sm"/>
              <a:tailEnd type="none" w="sm" len="sm"/>
            </a:ln>
          </p:spPr>
          <p:txBody>
            <a:bodyPr/>
            <a:lstStyle/>
            <a:p>
              <a:endParaRPr lang="en-US" dirty="0"/>
            </a:p>
          </p:txBody>
        </p:sp>
        <p:sp>
          <p:nvSpPr>
            <p:cNvPr id="17452" name="Freeform 13"/>
            <p:cNvSpPr>
              <a:spLocks/>
            </p:cNvSpPr>
            <p:nvPr/>
          </p:nvSpPr>
          <p:spPr bwMode="auto">
            <a:xfrm>
              <a:off x="3601" y="1562"/>
              <a:ext cx="107" cy="122"/>
            </a:xfrm>
            <a:custGeom>
              <a:avLst/>
              <a:gdLst>
                <a:gd name="T0" fmla="*/ 0 w 121"/>
                <a:gd name="T1" fmla="*/ 7 h 122"/>
                <a:gd name="T2" fmla="*/ 0 w 121"/>
                <a:gd name="T3" fmla="*/ 7 h 122"/>
                <a:gd name="T4" fmla="*/ 4 w 121"/>
                <a:gd name="T5" fmla="*/ 8 h 122"/>
                <a:gd name="T6" fmla="*/ 8 w 121"/>
                <a:gd name="T7" fmla="*/ 10 h 122"/>
                <a:gd name="T8" fmla="*/ 12 w 121"/>
                <a:gd name="T9" fmla="*/ 13 h 122"/>
                <a:gd name="T10" fmla="*/ 17 w 121"/>
                <a:gd name="T11" fmla="*/ 16 h 122"/>
                <a:gd name="T12" fmla="*/ 20 w 121"/>
                <a:gd name="T13" fmla="*/ 21 h 122"/>
                <a:gd name="T14" fmla="*/ 24 w 121"/>
                <a:gd name="T15" fmla="*/ 27 h 122"/>
                <a:gd name="T16" fmla="*/ 27 w 121"/>
                <a:gd name="T17" fmla="*/ 33 h 122"/>
                <a:gd name="T18" fmla="*/ 30 w 121"/>
                <a:gd name="T19" fmla="*/ 41 h 122"/>
                <a:gd name="T20" fmla="*/ 33 w 121"/>
                <a:gd name="T21" fmla="*/ 49 h 122"/>
                <a:gd name="T22" fmla="*/ 34 w 121"/>
                <a:gd name="T23" fmla="*/ 57 h 122"/>
                <a:gd name="T24" fmla="*/ 37 w 121"/>
                <a:gd name="T25" fmla="*/ 67 h 122"/>
                <a:gd name="T26" fmla="*/ 39 w 121"/>
                <a:gd name="T27" fmla="*/ 77 h 122"/>
                <a:gd name="T28" fmla="*/ 40 w 121"/>
                <a:gd name="T29" fmla="*/ 87 h 122"/>
                <a:gd name="T30" fmla="*/ 42 w 121"/>
                <a:gd name="T31" fmla="*/ 98 h 122"/>
                <a:gd name="T32" fmla="*/ 42 w 121"/>
                <a:gd name="T33" fmla="*/ 109 h 122"/>
                <a:gd name="T34" fmla="*/ 42 w 121"/>
                <a:gd name="T35" fmla="*/ 121 h 122"/>
                <a:gd name="T36" fmla="*/ 44 w 121"/>
                <a:gd name="T37" fmla="*/ 121 h 122"/>
                <a:gd name="T38" fmla="*/ 44 w 121"/>
                <a:gd name="T39" fmla="*/ 108 h 122"/>
                <a:gd name="T40" fmla="*/ 44 w 121"/>
                <a:gd name="T41" fmla="*/ 96 h 122"/>
                <a:gd name="T42" fmla="*/ 44 w 121"/>
                <a:gd name="T43" fmla="*/ 85 h 122"/>
                <a:gd name="T44" fmla="*/ 42 w 121"/>
                <a:gd name="T45" fmla="*/ 74 h 122"/>
                <a:gd name="T46" fmla="*/ 39 w 121"/>
                <a:gd name="T47" fmla="*/ 64 h 122"/>
                <a:gd name="T48" fmla="*/ 37 w 121"/>
                <a:gd name="T49" fmla="*/ 53 h 122"/>
                <a:gd name="T50" fmla="*/ 34 w 121"/>
                <a:gd name="T51" fmla="*/ 44 h 122"/>
                <a:gd name="T52" fmla="*/ 31 w 121"/>
                <a:gd name="T53" fmla="*/ 36 h 122"/>
                <a:gd name="T54" fmla="*/ 29 w 121"/>
                <a:gd name="T55" fmla="*/ 28 h 122"/>
                <a:gd name="T56" fmla="*/ 25 w 121"/>
                <a:gd name="T57" fmla="*/ 21 h 122"/>
                <a:gd name="T58" fmla="*/ 21 w 121"/>
                <a:gd name="T59" fmla="*/ 15 h 122"/>
                <a:gd name="T60" fmla="*/ 18 w 121"/>
                <a:gd name="T61" fmla="*/ 10 h 122"/>
                <a:gd name="T62" fmla="*/ 13 w 121"/>
                <a:gd name="T63" fmla="*/ 6 h 122"/>
                <a:gd name="T64" fmla="*/ 9 w 121"/>
                <a:gd name="T65" fmla="*/ 3 h 122"/>
                <a:gd name="T66" fmla="*/ 4 w 121"/>
                <a:gd name="T67" fmla="*/ 1 h 122"/>
                <a:gd name="T68" fmla="*/ 0 w 121"/>
                <a:gd name="T69" fmla="*/ 0 h 122"/>
                <a:gd name="T70" fmla="*/ 0 w 121"/>
                <a:gd name="T71" fmla="*/ 7 h 1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1"/>
                <a:gd name="T109" fmla="*/ 0 h 122"/>
                <a:gd name="T110" fmla="*/ 121 w 121"/>
                <a:gd name="T111" fmla="*/ 122 h 1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1" h="122">
                  <a:moveTo>
                    <a:pt x="0" y="7"/>
                  </a:moveTo>
                  <a:lnTo>
                    <a:pt x="0" y="7"/>
                  </a:lnTo>
                  <a:lnTo>
                    <a:pt x="11" y="8"/>
                  </a:lnTo>
                  <a:lnTo>
                    <a:pt x="22" y="10"/>
                  </a:lnTo>
                  <a:lnTo>
                    <a:pt x="33" y="13"/>
                  </a:lnTo>
                  <a:lnTo>
                    <a:pt x="44" y="16"/>
                  </a:lnTo>
                  <a:lnTo>
                    <a:pt x="54" y="21"/>
                  </a:lnTo>
                  <a:lnTo>
                    <a:pt x="63" y="27"/>
                  </a:lnTo>
                  <a:lnTo>
                    <a:pt x="72" y="33"/>
                  </a:lnTo>
                  <a:lnTo>
                    <a:pt x="80" y="41"/>
                  </a:lnTo>
                  <a:lnTo>
                    <a:pt x="87" y="49"/>
                  </a:lnTo>
                  <a:lnTo>
                    <a:pt x="94" y="57"/>
                  </a:lnTo>
                  <a:lnTo>
                    <a:pt x="100" y="67"/>
                  </a:lnTo>
                  <a:lnTo>
                    <a:pt x="105" y="77"/>
                  </a:lnTo>
                  <a:lnTo>
                    <a:pt x="108" y="87"/>
                  </a:lnTo>
                  <a:lnTo>
                    <a:pt x="111" y="98"/>
                  </a:lnTo>
                  <a:lnTo>
                    <a:pt x="113" y="109"/>
                  </a:lnTo>
                  <a:lnTo>
                    <a:pt x="113" y="121"/>
                  </a:lnTo>
                  <a:lnTo>
                    <a:pt x="120" y="121"/>
                  </a:lnTo>
                  <a:lnTo>
                    <a:pt x="120" y="108"/>
                  </a:lnTo>
                  <a:lnTo>
                    <a:pt x="118" y="96"/>
                  </a:lnTo>
                  <a:lnTo>
                    <a:pt x="115" y="85"/>
                  </a:lnTo>
                  <a:lnTo>
                    <a:pt x="111" y="74"/>
                  </a:lnTo>
                  <a:lnTo>
                    <a:pt x="106" y="64"/>
                  </a:lnTo>
                  <a:lnTo>
                    <a:pt x="100" y="53"/>
                  </a:lnTo>
                  <a:lnTo>
                    <a:pt x="92" y="44"/>
                  </a:lnTo>
                  <a:lnTo>
                    <a:pt x="85" y="36"/>
                  </a:lnTo>
                  <a:lnTo>
                    <a:pt x="77" y="28"/>
                  </a:lnTo>
                  <a:lnTo>
                    <a:pt x="67" y="21"/>
                  </a:lnTo>
                  <a:lnTo>
                    <a:pt x="57" y="15"/>
                  </a:lnTo>
                  <a:lnTo>
                    <a:pt x="47" y="10"/>
                  </a:lnTo>
                  <a:lnTo>
                    <a:pt x="35" y="6"/>
                  </a:lnTo>
                  <a:lnTo>
                    <a:pt x="24" y="3"/>
                  </a:lnTo>
                  <a:lnTo>
                    <a:pt x="12" y="1"/>
                  </a:lnTo>
                  <a:lnTo>
                    <a:pt x="0" y="0"/>
                  </a:lnTo>
                  <a:lnTo>
                    <a:pt x="0" y="7"/>
                  </a:lnTo>
                </a:path>
              </a:pathLst>
            </a:custGeom>
            <a:solidFill>
              <a:srgbClr val="000000"/>
            </a:solidFill>
            <a:ln w="9525" cap="rnd">
              <a:noFill/>
              <a:round/>
              <a:headEnd type="none" w="sm" len="sm"/>
              <a:tailEnd type="none" w="sm" len="sm"/>
            </a:ln>
          </p:spPr>
          <p:txBody>
            <a:bodyPr/>
            <a:lstStyle/>
            <a:p>
              <a:endParaRPr lang="en-US" dirty="0"/>
            </a:p>
          </p:txBody>
        </p:sp>
        <p:sp>
          <p:nvSpPr>
            <p:cNvPr id="17453" name="Freeform 14"/>
            <p:cNvSpPr>
              <a:spLocks/>
            </p:cNvSpPr>
            <p:nvPr/>
          </p:nvSpPr>
          <p:spPr bwMode="auto">
            <a:xfrm>
              <a:off x="3493" y="1562"/>
              <a:ext cx="109" cy="122"/>
            </a:xfrm>
            <a:custGeom>
              <a:avLst/>
              <a:gdLst>
                <a:gd name="T0" fmla="*/ 4 w 122"/>
                <a:gd name="T1" fmla="*/ 121 h 122"/>
                <a:gd name="T2" fmla="*/ 4 w 122"/>
                <a:gd name="T3" fmla="*/ 121 h 122"/>
                <a:gd name="T4" fmla="*/ 4 w 122"/>
                <a:gd name="T5" fmla="*/ 109 h 122"/>
                <a:gd name="T6" fmla="*/ 4 w 122"/>
                <a:gd name="T7" fmla="*/ 98 h 122"/>
                <a:gd name="T8" fmla="*/ 5 w 122"/>
                <a:gd name="T9" fmla="*/ 87 h 122"/>
                <a:gd name="T10" fmla="*/ 7 w 122"/>
                <a:gd name="T11" fmla="*/ 77 h 122"/>
                <a:gd name="T12" fmla="*/ 9 w 122"/>
                <a:gd name="T13" fmla="*/ 67 h 122"/>
                <a:gd name="T14" fmla="*/ 11 w 122"/>
                <a:gd name="T15" fmla="*/ 57 h 122"/>
                <a:gd name="T16" fmla="*/ 13 w 122"/>
                <a:gd name="T17" fmla="*/ 49 h 122"/>
                <a:gd name="T18" fmla="*/ 17 w 122"/>
                <a:gd name="T19" fmla="*/ 41 h 122"/>
                <a:gd name="T20" fmla="*/ 20 w 122"/>
                <a:gd name="T21" fmla="*/ 33 h 122"/>
                <a:gd name="T22" fmla="*/ 23 w 122"/>
                <a:gd name="T23" fmla="*/ 27 h 122"/>
                <a:gd name="T24" fmla="*/ 27 w 122"/>
                <a:gd name="T25" fmla="*/ 21 h 122"/>
                <a:gd name="T26" fmla="*/ 31 w 122"/>
                <a:gd name="T27" fmla="*/ 16 h 122"/>
                <a:gd name="T28" fmla="*/ 36 w 122"/>
                <a:gd name="T29" fmla="*/ 13 h 122"/>
                <a:gd name="T30" fmla="*/ 40 w 122"/>
                <a:gd name="T31" fmla="*/ 10 h 122"/>
                <a:gd name="T32" fmla="*/ 45 w 122"/>
                <a:gd name="T33" fmla="*/ 8 h 122"/>
                <a:gd name="T34" fmla="*/ 49 w 122"/>
                <a:gd name="T35" fmla="*/ 7 h 122"/>
                <a:gd name="T36" fmla="*/ 49 w 122"/>
                <a:gd name="T37" fmla="*/ 0 h 122"/>
                <a:gd name="T38" fmla="*/ 44 w 122"/>
                <a:gd name="T39" fmla="*/ 1 h 122"/>
                <a:gd name="T40" fmla="*/ 39 w 122"/>
                <a:gd name="T41" fmla="*/ 3 h 122"/>
                <a:gd name="T42" fmla="*/ 35 w 122"/>
                <a:gd name="T43" fmla="*/ 6 h 122"/>
                <a:gd name="T44" fmla="*/ 30 w 122"/>
                <a:gd name="T45" fmla="*/ 10 h 122"/>
                <a:gd name="T46" fmla="*/ 26 w 122"/>
                <a:gd name="T47" fmla="*/ 15 h 122"/>
                <a:gd name="T48" fmla="*/ 21 w 122"/>
                <a:gd name="T49" fmla="*/ 21 h 122"/>
                <a:gd name="T50" fmla="*/ 18 w 122"/>
                <a:gd name="T51" fmla="*/ 28 h 122"/>
                <a:gd name="T52" fmla="*/ 15 w 122"/>
                <a:gd name="T53" fmla="*/ 36 h 122"/>
                <a:gd name="T54" fmla="*/ 12 w 122"/>
                <a:gd name="T55" fmla="*/ 44 h 122"/>
                <a:gd name="T56" fmla="*/ 9 w 122"/>
                <a:gd name="T57" fmla="*/ 53 h 122"/>
                <a:gd name="T58" fmla="*/ 6 w 122"/>
                <a:gd name="T59" fmla="*/ 64 h 122"/>
                <a:gd name="T60" fmla="*/ 4 w 122"/>
                <a:gd name="T61" fmla="*/ 74 h 122"/>
                <a:gd name="T62" fmla="*/ 4 w 122"/>
                <a:gd name="T63" fmla="*/ 85 h 122"/>
                <a:gd name="T64" fmla="*/ 3 w 122"/>
                <a:gd name="T65" fmla="*/ 96 h 122"/>
                <a:gd name="T66" fmla="*/ 1 w 122"/>
                <a:gd name="T67" fmla="*/ 108 h 122"/>
                <a:gd name="T68" fmla="*/ 0 w 122"/>
                <a:gd name="T69" fmla="*/ 121 h 122"/>
                <a:gd name="T70" fmla="*/ 4 w 122"/>
                <a:gd name="T71" fmla="*/ 121 h 1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2"/>
                <a:gd name="T109" fmla="*/ 0 h 122"/>
                <a:gd name="T110" fmla="*/ 122 w 122"/>
                <a:gd name="T111" fmla="*/ 122 h 1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2" h="122">
                  <a:moveTo>
                    <a:pt x="7" y="121"/>
                  </a:moveTo>
                  <a:lnTo>
                    <a:pt x="7" y="121"/>
                  </a:lnTo>
                  <a:lnTo>
                    <a:pt x="8" y="109"/>
                  </a:lnTo>
                  <a:lnTo>
                    <a:pt x="10" y="98"/>
                  </a:lnTo>
                  <a:lnTo>
                    <a:pt x="13" y="87"/>
                  </a:lnTo>
                  <a:lnTo>
                    <a:pt x="16" y="77"/>
                  </a:lnTo>
                  <a:lnTo>
                    <a:pt x="21" y="67"/>
                  </a:lnTo>
                  <a:lnTo>
                    <a:pt x="27" y="57"/>
                  </a:lnTo>
                  <a:lnTo>
                    <a:pt x="33" y="49"/>
                  </a:lnTo>
                  <a:lnTo>
                    <a:pt x="41" y="41"/>
                  </a:lnTo>
                  <a:lnTo>
                    <a:pt x="49" y="33"/>
                  </a:lnTo>
                  <a:lnTo>
                    <a:pt x="57" y="27"/>
                  </a:lnTo>
                  <a:lnTo>
                    <a:pt x="67" y="21"/>
                  </a:lnTo>
                  <a:lnTo>
                    <a:pt x="77" y="16"/>
                  </a:lnTo>
                  <a:lnTo>
                    <a:pt x="87" y="13"/>
                  </a:lnTo>
                  <a:lnTo>
                    <a:pt x="98" y="10"/>
                  </a:lnTo>
                  <a:lnTo>
                    <a:pt x="109" y="8"/>
                  </a:lnTo>
                  <a:lnTo>
                    <a:pt x="121" y="7"/>
                  </a:lnTo>
                  <a:lnTo>
                    <a:pt x="121" y="0"/>
                  </a:lnTo>
                  <a:lnTo>
                    <a:pt x="108" y="1"/>
                  </a:lnTo>
                  <a:lnTo>
                    <a:pt x="96" y="3"/>
                  </a:lnTo>
                  <a:lnTo>
                    <a:pt x="85" y="6"/>
                  </a:lnTo>
                  <a:lnTo>
                    <a:pt x="74" y="10"/>
                  </a:lnTo>
                  <a:lnTo>
                    <a:pt x="64" y="15"/>
                  </a:lnTo>
                  <a:lnTo>
                    <a:pt x="53" y="21"/>
                  </a:lnTo>
                  <a:lnTo>
                    <a:pt x="44" y="28"/>
                  </a:lnTo>
                  <a:lnTo>
                    <a:pt x="36" y="36"/>
                  </a:lnTo>
                  <a:lnTo>
                    <a:pt x="28" y="44"/>
                  </a:lnTo>
                  <a:lnTo>
                    <a:pt x="21" y="53"/>
                  </a:lnTo>
                  <a:lnTo>
                    <a:pt x="15" y="64"/>
                  </a:lnTo>
                  <a:lnTo>
                    <a:pt x="10" y="74"/>
                  </a:lnTo>
                  <a:lnTo>
                    <a:pt x="6" y="85"/>
                  </a:lnTo>
                  <a:lnTo>
                    <a:pt x="3" y="96"/>
                  </a:lnTo>
                  <a:lnTo>
                    <a:pt x="1" y="108"/>
                  </a:lnTo>
                  <a:lnTo>
                    <a:pt x="0" y="121"/>
                  </a:lnTo>
                  <a:lnTo>
                    <a:pt x="7" y="121"/>
                  </a:lnTo>
                </a:path>
              </a:pathLst>
            </a:custGeom>
            <a:solidFill>
              <a:srgbClr val="000000"/>
            </a:solidFill>
            <a:ln w="9525" cap="rnd">
              <a:noFill/>
              <a:round/>
              <a:headEnd type="none" w="sm" len="sm"/>
              <a:tailEnd type="none" w="sm" len="sm"/>
            </a:ln>
          </p:spPr>
          <p:txBody>
            <a:bodyPr/>
            <a:lstStyle/>
            <a:p>
              <a:endParaRPr lang="en-US" dirty="0"/>
            </a:p>
          </p:txBody>
        </p:sp>
        <p:sp>
          <p:nvSpPr>
            <p:cNvPr id="17454" name="Freeform 15"/>
            <p:cNvSpPr>
              <a:spLocks/>
            </p:cNvSpPr>
            <p:nvPr/>
          </p:nvSpPr>
          <p:spPr bwMode="auto">
            <a:xfrm>
              <a:off x="3493" y="1683"/>
              <a:ext cx="109" cy="121"/>
            </a:xfrm>
            <a:custGeom>
              <a:avLst/>
              <a:gdLst>
                <a:gd name="T0" fmla="*/ 49 w 122"/>
                <a:gd name="T1" fmla="*/ 113 h 121"/>
                <a:gd name="T2" fmla="*/ 49 w 122"/>
                <a:gd name="T3" fmla="*/ 113 h 121"/>
                <a:gd name="T4" fmla="*/ 45 w 122"/>
                <a:gd name="T5" fmla="*/ 113 h 121"/>
                <a:gd name="T6" fmla="*/ 40 w 122"/>
                <a:gd name="T7" fmla="*/ 111 h 121"/>
                <a:gd name="T8" fmla="*/ 36 w 122"/>
                <a:gd name="T9" fmla="*/ 108 h 121"/>
                <a:gd name="T10" fmla="*/ 31 w 122"/>
                <a:gd name="T11" fmla="*/ 105 h 121"/>
                <a:gd name="T12" fmla="*/ 27 w 122"/>
                <a:gd name="T13" fmla="*/ 100 h 121"/>
                <a:gd name="T14" fmla="*/ 23 w 122"/>
                <a:gd name="T15" fmla="*/ 94 h 121"/>
                <a:gd name="T16" fmla="*/ 19 w 122"/>
                <a:gd name="T17" fmla="*/ 88 h 121"/>
                <a:gd name="T18" fmla="*/ 17 w 122"/>
                <a:gd name="T19" fmla="*/ 80 h 121"/>
                <a:gd name="T20" fmla="*/ 13 w 122"/>
                <a:gd name="T21" fmla="*/ 72 h 121"/>
                <a:gd name="T22" fmla="*/ 11 w 122"/>
                <a:gd name="T23" fmla="*/ 63 h 121"/>
                <a:gd name="T24" fmla="*/ 9 w 122"/>
                <a:gd name="T25" fmla="*/ 54 h 121"/>
                <a:gd name="T26" fmla="*/ 7 w 122"/>
                <a:gd name="T27" fmla="*/ 44 h 121"/>
                <a:gd name="T28" fmla="*/ 5 w 122"/>
                <a:gd name="T29" fmla="*/ 34 h 121"/>
                <a:gd name="T30" fmla="*/ 4 w 122"/>
                <a:gd name="T31" fmla="*/ 23 h 121"/>
                <a:gd name="T32" fmla="*/ 4 w 122"/>
                <a:gd name="T33" fmla="*/ 11 h 121"/>
                <a:gd name="T34" fmla="*/ 4 w 122"/>
                <a:gd name="T35" fmla="*/ 0 h 121"/>
                <a:gd name="T36" fmla="*/ 0 w 122"/>
                <a:gd name="T37" fmla="*/ 0 h 121"/>
                <a:gd name="T38" fmla="*/ 1 w 122"/>
                <a:gd name="T39" fmla="*/ 12 h 121"/>
                <a:gd name="T40" fmla="*/ 3 w 122"/>
                <a:gd name="T41" fmla="*/ 24 h 121"/>
                <a:gd name="T42" fmla="*/ 4 w 122"/>
                <a:gd name="T43" fmla="*/ 36 h 121"/>
                <a:gd name="T44" fmla="*/ 4 w 122"/>
                <a:gd name="T45" fmla="*/ 47 h 121"/>
                <a:gd name="T46" fmla="*/ 6 w 122"/>
                <a:gd name="T47" fmla="*/ 57 h 121"/>
                <a:gd name="T48" fmla="*/ 9 w 122"/>
                <a:gd name="T49" fmla="*/ 67 h 121"/>
                <a:gd name="T50" fmla="*/ 12 w 122"/>
                <a:gd name="T51" fmla="*/ 76 h 121"/>
                <a:gd name="T52" fmla="*/ 15 w 122"/>
                <a:gd name="T53" fmla="*/ 85 h 121"/>
                <a:gd name="T54" fmla="*/ 18 w 122"/>
                <a:gd name="T55" fmla="*/ 93 h 121"/>
                <a:gd name="T56" fmla="*/ 21 w 122"/>
                <a:gd name="T57" fmla="*/ 100 h 121"/>
                <a:gd name="T58" fmla="*/ 26 w 122"/>
                <a:gd name="T59" fmla="*/ 106 h 121"/>
                <a:gd name="T60" fmla="*/ 30 w 122"/>
                <a:gd name="T61" fmla="*/ 111 h 121"/>
                <a:gd name="T62" fmla="*/ 35 w 122"/>
                <a:gd name="T63" fmla="*/ 115 h 121"/>
                <a:gd name="T64" fmla="*/ 40 w 122"/>
                <a:gd name="T65" fmla="*/ 118 h 121"/>
                <a:gd name="T66" fmla="*/ 44 w 122"/>
                <a:gd name="T67" fmla="*/ 120 h 121"/>
                <a:gd name="T68" fmla="*/ 49 w 122"/>
                <a:gd name="T69" fmla="*/ 120 h 121"/>
                <a:gd name="T70" fmla="*/ 49 w 122"/>
                <a:gd name="T71" fmla="*/ 113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2"/>
                <a:gd name="T109" fmla="*/ 0 h 121"/>
                <a:gd name="T110" fmla="*/ 122 w 122"/>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2" h="121">
                  <a:moveTo>
                    <a:pt x="121" y="113"/>
                  </a:moveTo>
                  <a:lnTo>
                    <a:pt x="121" y="113"/>
                  </a:lnTo>
                  <a:lnTo>
                    <a:pt x="109" y="113"/>
                  </a:lnTo>
                  <a:lnTo>
                    <a:pt x="98" y="111"/>
                  </a:lnTo>
                  <a:lnTo>
                    <a:pt x="87" y="108"/>
                  </a:lnTo>
                  <a:lnTo>
                    <a:pt x="77" y="105"/>
                  </a:lnTo>
                  <a:lnTo>
                    <a:pt x="67" y="100"/>
                  </a:lnTo>
                  <a:lnTo>
                    <a:pt x="57" y="94"/>
                  </a:lnTo>
                  <a:lnTo>
                    <a:pt x="48" y="88"/>
                  </a:lnTo>
                  <a:lnTo>
                    <a:pt x="41" y="80"/>
                  </a:lnTo>
                  <a:lnTo>
                    <a:pt x="33" y="72"/>
                  </a:lnTo>
                  <a:lnTo>
                    <a:pt x="27" y="63"/>
                  </a:lnTo>
                  <a:lnTo>
                    <a:pt x="21" y="54"/>
                  </a:lnTo>
                  <a:lnTo>
                    <a:pt x="16" y="44"/>
                  </a:lnTo>
                  <a:lnTo>
                    <a:pt x="13" y="34"/>
                  </a:lnTo>
                  <a:lnTo>
                    <a:pt x="10" y="23"/>
                  </a:lnTo>
                  <a:lnTo>
                    <a:pt x="8" y="11"/>
                  </a:lnTo>
                  <a:lnTo>
                    <a:pt x="7" y="0"/>
                  </a:lnTo>
                  <a:lnTo>
                    <a:pt x="0" y="0"/>
                  </a:lnTo>
                  <a:lnTo>
                    <a:pt x="1" y="12"/>
                  </a:lnTo>
                  <a:lnTo>
                    <a:pt x="3" y="24"/>
                  </a:lnTo>
                  <a:lnTo>
                    <a:pt x="6" y="36"/>
                  </a:lnTo>
                  <a:lnTo>
                    <a:pt x="10" y="47"/>
                  </a:lnTo>
                  <a:lnTo>
                    <a:pt x="15" y="57"/>
                  </a:lnTo>
                  <a:lnTo>
                    <a:pt x="21" y="67"/>
                  </a:lnTo>
                  <a:lnTo>
                    <a:pt x="28" y="76"/>
                  </a:lnTo>
                  <a:lnTo>
                    <a:pt x="36" y="85"/>
                  </a:lnTo>
                  <a:lnTo>
                    <a:pt x="44" y="93"/>
                  </a:lnTo>
                  <a:lnTo>
                    <a:pt x="53" y="100"/>
                  </a:lnTo>
                  <a:lnTo>
                    <a:pt x="64" y="106"/>
                  </a:lnTo>
                  <a:lnTo>
                    <a:pt x="74" y="111"/>
                  </a:lnTo>
                  <a:lnTo>
                    <a:pt x="85" y="115"/>
                  </a:lnTo>
                  <a:lnTo>
                    <a:pt x="97" y="118"/>
                  </a:lnTo>
                  <a:lnTo>
                    <a:pt x="108" y="120"/>
                  </a:lnTo>
                  <a:lnTo>
                    <a:pt x="121" y="120"/>
                  </a:lnTo>
                  <a:lnTo>
                    <a:pt x="121" y="113"/>
                  </a:lnTo>
                </a:path>
              </a:pathLst>
            </a:custGeom>
            <a:solidFill>
              <a:srgbClr val="000000"/>
            </a:solidFill>
            <a:ln w="9525" cap="rnd">
              <a:noFill/>
              <a:round/>
              <a:headEnd type="none" w="sm" len="sm"/>
              <a:tailEnd type="none" w="sm" len="sm"/>
            </a:ln>
          </p:spPr>
          <p:txBody>
            <a:bodyPr/>
            <a:lstStyle/>
            <a:p>
              <a:endParaRPr lang="en-US" dirty="0"/>
            </a:p>
          </p:txBody>
        </p:sp>
        <p:sp>
          <p:nvSpPr>
            <p:cNvPr id="17455" name="Freeform 16"/>
            <p:cNvSpPr>
              <a:spLocks/>
            </p:cNvSpPr>
            <p:nvPr/>
          </p:nvSpPr>
          <p:spPr bwMode="auto">
            <a:xfrm>
              <a:off x="3384" y="1813"/>
              <a:ext cx="436" cy="366"/>
            </a:xfrm>
            <a:custGeom>
              <a:avLst/>
              <a:gdLst>
                <a:gd name="T0" fmla="*/ 0 w 491"/>
                <a:gd name="T1" fmla="*/ 299 h 366"/>
                <a:gd name="T2" fmla="*/ 72 w 491"/>
                <a:gd name="T3" fmla="*/ 0 h 366"/>
                <a:gd name="T4" fmla="*/ 74 w 491"/>
                <a:gd name="T5" fmla="*/ 4 h 366"/>
                <a:gd name="T6" fmla="*/ 77 w 491"/>
                <a:gd name="T7" fmla="*/ 7 h 366"/>
                <a:gd name="T8" fmla="*/ 81 w 491"/>
                <a:gd name="T9" fmla="*/ 10 h 366"/>
                <a:gd name="T10" fmla="*/ 83 w 491"/>
                <a:gd name="T11" fmla="*/ 12 h 366"/>
                <a:gd name="T12" fmla="*/ 86 w 491"/>
                <a:gd name="T13" fmla="*/ 13 h 366"/>
                <a:gd name="T14" fmla="*/ 91 w 491"/>
                <a:gd name="T15" fmla="*/ 14 h 366"/>
                <a:gd name="T16" fmla="*/ 92 w 491"/>
                <a:gd name="T17" fmla="*/ 15 h 366"/>
                <a:gd name="T18" fmla="*/ 96 w 491"/>
                <a:gd name="T19" fmla="*/ 15 h 366"/>
                <a:gd name="T20" fmla="*/ 98 w 491"/>
                <a:gd name="T21" fmla="*/ 14 h 366"/>
                <a:gd name="T22" fmla="*/ 102 w 491"/>
                <a:gd name="T23" fmla="*/ 14 h 366"/>
                <a:gd name="T24" fmla="*/ 105 w 491"/>
                <a:gd name="T25" fmla="*/ 12 h 366"/>
                <a:gd name="T26" fmla="*/ 107 w 491"/>
                <a:gd name="T27" fmla="*/ 11 h 366"/>
                <a:gd name="T28" fmla="*/ 110 w 491"/>
                <a:gd name="T29" fmla="*/ 9 h 366"/>
                <a:gd name="T30" fmla="*/ 114 w 491"/>
                <a:gd name="T31" fmla="*/ 7 h 366"/>
                <a:gd name="T32" fmla="*/ 116 w 491"/>
                <a:gd name="T33" fmla="*/ 4 h 366"/>
                <a:gd name="T34" fmla="*/ 119 w 491"/>
                <a:gd name="T35" fmla="*/ 2 h 366"/>
                <a:gd name="T36" fmla="*/ 190 w 491"/>
                <a:gd name="T37" fmla="*/ 299 h 366"/>
                <a:gd name="T38" fmla="*/ 185 w 491"/>
                <a:gd name="T39" fmla="*/ 307 h 366"/>
                <a:gd name="T40" fmla="*/ 178 w 491"/>
                <a:gd name="T41" fmla="*/ 315 h 366"/>
                <a:gd name="T42" fmla="*/ 172 w 491"/>
                <a:gd name="T43" fmla="*/ 322 h 366"/>
                <a:gd name="T44" fmla="*/ 165 w 491"/>
                <a:gd name="T45" fmla="*/ 329 h 366"/>
                <a:gd name="T46" fmla="*/ 160 w 491"/>
                <a:gd name="T47" fmla="*/ 335 h 366"/>
                <a:gd name="T48" fmla="*/ 154 w 491"/>
                <a:gd name="T49" fmla="*/ 340 h 366"/>
                <a:gd name="T50" fmla="*/ 147 w 491"/>
                <a:gd name="T51" fmla="*/ 345 h 366"/>
                <a:gd name="T52" fmla="*/ 142 w 491"/>
                <a:gd name="T53" fmla="*/ 349 h 366"/>
                <a:gd name="T54" fmla="*/ 136 w 491"/>
                <a:gd name="T55" fmla="*/ 353 h 366"/>
                <a:gd name="T56" fmla="*/ 131 w 491"/>
                <a:gd name="T57" fmla="*/ 356 h 366"/>
                <a:gd name="T58" fmla="*/ 123 w 491"/>
                <a:gd name="T59" fmla="*/ 359 h 366"/>
                <a:gd name="T60" fmla="*/ 118 w 491"/>
                <a:gd name="T61" fmla="*/ 361 h 366"/>
                <a:gd name="T62" fmla="*/ 111 w 491"/>
                <a:gd name="T63" fmla="*/ 363 h 366"/>
                <a:gd name="T64" fmla="*/ 106 w 491"/>
                <a:gd name="T65" fmla="*/ 364 h 366"/>
                <a:gd name="T66" fmla="*/ 99 w 491"/>
                <a:gd name="T67" fmla="*/ 365 h 366"/>
                <a:gd name="T68" fmla="*/ 93 w 491"/>
                <a:gd name="T69" fmla="*/ 365 h 366"/>
                <a:gd name="T70" fmla="*/ 87 w 491"/>
                <a:gd name="T71" fmla="*/ 364 h 366"/>
                <a:gd name="T72" fmla="*/ 81 w 491"/>
                <a:gd name="T73" fmla="*/ 364 h 366"/>
                <a:gd name="T74" fmla="*/ 75 w 491"/>
                <a:gd name="T75" fmla="*/ 362 h 366"/>
                <a:gd name="T76" fmla="*/ 68 w 491"/>
                <a:gd name="T77" fmla="*/ 360 h 366"/>
                <a:gd name="T78" fmla="*/ 64 w 491"/>
                <a:gd name="T79" fmla="*/ 358 h 366"/>
                <a:gd name="T80" fmla="*/ 57 w 491"/>
                <a:gd name="T81" fmla="*/ 355 h 366"/>
                <a:gd name="T82" fmla="*/ 52 w 491"/>
                <a:gd name="T83" fmla="*/ 352 h 366"/>
                <a:gd name="T84" fmla="*/ 45 w 491"/>
                <a:gd name="T85" fmla="*/ 348 h 366"/>
                <a:gd name="T86" fmla="*/ 39 w 491"/>
                <a:gd name="T87" fmla="*/ 343 h 366"/>
                <a:gd name="T88" fmla="*/ 32 w 491"/>
                <a:gd name="T89" fmla="*/ 338 h 366"/>
                <a:gd name="T90" fmla="*/ 28 w 491"/>
                <a:gd name="T91" fmla="*/ 333 h 366"/>
                <a:gd name="T92" fmla="*/ 22 w 491"/>
                <a:gd name="T93" fmla="*/ 327 h 366"/>
                <a:gd name="T94" fmla="*/ 16 w 491"/>
                <a:gd name="T95" fmla="*/ 321 h 366"/>
                <a:gd name="T96" fmla="*/ 11 w 491"/>
                <a:gd name="T97" fmla="*/ 314 h 366"/>
                <a:gd name="T98" fmla="*/ 5 w 491"/>
                <a:gd name="T99" fmla="*/ 307 h 366"/>
                <a:gd name="T100" fmla="*/ 0 w 491"/>
                <a:gd name="T101" fmla="*/ 299 h 3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1"/>
                <a:gd name="T154" fmla="*/ 0 h 366"/>
                <a:gd name="T155" fmla="*/ 491 w 491"/>
                <a:gd name="T156" fmla="*/ 366 h 3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1" h="366">
                  <a:moveTo>
                    <a:pt x="0" y="299"/>
                  </a:moveTo>
                  <a:lnTo>
                    <a:pt x="185" y="0"/>
                  </a:lnTo>
                  <a:lnTo>
                    <a:pt x="192" y="4"/>
                  </a:lnTo>
                  <a:lnTo>
                    <a:pt x="200" y="7"/>
                  </a:lnTo>
                  <a:lnTo>
                    <a:pt x="208" y="10"/>
                  </a:lnTo>
                  <a:lnTo>
                    <a:pt x="216" y="12"/>
                  </a:lnTo>
                  <a:lnTo>
                    <a:pt x="224" y="13"/>
                  </a:lnTo>
                  <a:lnTo>
                    <a:pt x="232" y="14"/>
                  </a:lnTo>
                  <a:lnTo>
                    <a:pt x="240" y="15"/>
                  </a:lnTo>
                  <a:lnTo>
                    <a:pt x="248" y="15"/>
                  </a:lnTo>
                  <a:lnTo>
                    <a:pt x="255" y="14"/>
                  </a:lnTo>
                  <a:lnTo>
                    <a:pt x="263" y="14"/>
                  </a:lnTo>
                  <a:lnTo>
                    <a:pt x="271" y="12"/>
                  </a:lnTo>
                  <a:lnTo>
                    <a:pt x="278" y="11"/>
                  </a:lnTo>
                  <a:lnTo>
                    <a:pt x="286" y="9"/>
                  </a:lnTo>
                  <a:lnTo>
                    <a:pt x="293" y="7"/>
                  </a:lnTo>
                  <a:lnTo>
                    <a:pt x="300" y="4"/>
                  </a:lnTo>
                  <a:lnTo>
                    <a:pt x="307" y="2"/>
                  </a:lnTo>
                  <a:lnTo>
                    <a:pt x="490" y="299"/>
                  </a:lnTo>
                  <a:lnTo>
                    <a:pt x="475" y="307"/>
                  </a:lnTo>
                  <a:lnTo>
                    <a:pt x="460" y="315"/>
                  </a:lnTo>
                  <a:lnTo>
                    <a:pt x="445" y="322"/>
                  </a:lnTo>
                  <a:lnTo>
                    <a:pt x="430" y="329"/>
                  </a:lnTo>
                  <a:lnTo>
                    <a:pt x="414" y="335"/>
                  </a:lnTo>
                  <a:lnTo>
                    <a:pt x="399" y="340"/>
                  </a:lnTo>
                  <a:lnTo>
                    <a:pt x="383" y="345"/>
                  </a:lnTo>
                  <a:lnTo>
                    <a:pt x="368" y="349"/>
                  </a:lnTo>
                  <a:lnTo>
                    <a:pt x="352" y="353"/>
                  </a:lnTo>
                  <a:lnTo>
                    <a:pt x="336" y="356"/>
                  </a:lnTo>
                  <a:lnTo>
                    <a:pt x="320" y="359"/>
                  </a:lnTo>
                  <a:lnTo>
                    <a:pt x="305" y="361"/>
                  </a:lnTo>
                  <a:lnTo>
                    <a:pt x="289" y="363"/>
                  </a:lnTo>
                  <a:lnTo>
                    <a:pt x="273" y="364"/>
                  </a:lnTo>
                  <a:lnTo>
                    <a:pt x="257" y="365"/>
                  </a:lnTo>
                  <a:lnTo>
                    <a:pt x="241" y="365"/>
                  </a:lnTo>
                  <a:lnTo>
                    <a:pt x="225" y="364"/>
                  </a:lnTo>
                  <a:lnTo>
                    <a:pt x="209" y="364"/>
                  </a:lnTo>
                  <a:lnTo>
                    <a:pt x="194" y="362"/>
                  </a:lnTo>
                  <a:lnTo>
                    <a:pt x="178" y="360"/>
                  </a:lnTo>
                  <a:lnTo>
                    <a:pt x="163" y="358"/>
                  </a:lnTo>
                  <a:lnTo>
                    <a:pt x="147" y="355"/>
                  </a:lnTo>
                  <a:lnTo>
                    <a:pt x="132" y="352"/>
                  </a:lnTo>
                  <a:lnTo>
                    <a:pt x="116" y="348"/>
                  </a:lnTo>
                  <a:lnTo>
                    <a:pt x="101" y="343"/>
                  </a:lnTo>
                  <a:lnTo>
                    <a:pt x="86" y="338"/>
                  </a:lnTo>
                  <a:lnTo>
                    <a:pt x="72" y="333"/>
                  </a:lnTo>
                  <a:lnTo>
                    <a:pt x="57" y="327"/>
                  </a:lnTo>
                  <a:lnTo>
                    <a:pt x="42" y="321"/>
                  </a:lnTo>
                  <a:lnTo>
                    <a:pt x="28" y="314"/>
                  </a:lnTo>
                  <a:lnTo>
                    <a:pt x="14" y="307"/>
                  </a:lnTo>
                  <a:lnTo>
                    <a:pt x="0" y="299"/>
                  </a:lnTo>
                </a:path>
              </a:pathLst>
            </a:custGeom>
            <a:solidFill>
              <a:srgbClr val="E519E5"/>
            </a:solidFill>
            <a:ln w="9525" cap="rnd">
              <a:noFill/>
              <a:round/>
              <a:headEnd type="none" w="sm" len="sm"/>
              <a:tailEnd type="none" w="sm" len="sm"/>
            </a:ln>
          </p:spPr>
          <p:txBody>
            <a:bodyPr/>
            <a:lstStyle/>
            <a:p>
              <a:endParaRPr lang="en-US" dirty="0"/>
            </a:p>
          </p:txBody>
        </p:sp>
        <p:sp>
          <p:nvSpPr>
            <p:cNvPr id="17456" name="Freeform 17"/>
            <p:cNvSpPr>
              <a:spLocks/>
            </p:cNvSpPr>
            <p:nvPr/>
          </p:nvSpPr>
          <p:spPr bwMode="auto">
            <a:xfrm>
              <a:off x="3381" y="1809"/>
              <a:ext cx="171" cy="306"/>
            </a:xfrm>
            <a:custGeom>
              <a:avLst/>
              <a:gdLst>
                <a:gd name="T0" fmla="*/ 75 w 192"/>
                <a:gd name="T1" fmla="*/ 1 h 306"/>
                <a:gd name="T2" fmla="*/ 74 w 192"/>
                <a:gd name="T3" fmla="*/ 2 h 306"/>
                <a:gd name="T4" fmla="*/ 0 w 192"/>
                <a:gd name="T5" fmla="*/ 301 h 306"/>
                <a:gd name="T6" fmla="*/ 4 w 192"/>
                <a:gd name="T7" fmla="*/ 305 h 306"/>
                <a:gd name="T8" fmla="*/ 75 w 192"/>
                <a:gd name="T9" fmla="*/ 6 h 306"/>
                <a:gd name="T10" fmla="*/ 75 w 192"/>
                <a:gd name="T11" fmla="*/ 7 h 306"/>
                <a:gd name="T12" fmla="*/ 75 w 192"/>
                <a:gd name="T13" fmla="*/ 1 h 306"/>
                <a:gd name="T14" fmla="*/ 75 w 192"/>
                <a:gd name="T15" fmla="*/ 0 h 306"/>
                <a:gd name="T16" fmla="*/ 74 w 192"/>
                <a:gd name="T17" fmla="*/ 2 h 306"/>
                <a:gd name="T18" fmla="*/ 75 w 192"/>
                <a:gd name="T19" fmla="*/ 1 h 3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306"/>
                <a:gd name="T32" fmla="*/ 192 w 192"/>
                <a:gd name="T33" fmla="*/ 306 h 3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306">
                  <a:moveTo>
                    <a:pt x="189" y="1"/>
                  </a:moveTo>
                  <a:lnTo>
                    <a:pt x="185" y="2"/>
                  </a:lnTo>
                  <a:lnTo>
                    <a:pt x="0" y="301"/>
                  </a:lnTo>
                  <a:lnTo>
                    <a:pt x="6" y="305"/>
                  </a:lnTo>
                  <a:lnTo>
                    <a:pt x="191" y="6"/>
                  </a:lnTo>
                  <a:lnTo>
                    <a:pt x="186" y="7"/>
                  </a:lnTo>
                  <a:lnTo>
                    <a:pt x="189" y="1"/>
                  </a:lnTo>
                  <a:lnTo>
                    <a:pt x="187" y="0"/>
                  </a:lnTo>
                  <a:lnTo>
                    <a:pt x="185" y="2"/>
                  </a:lnTo>
                  <a:lnTo>
                    <a:pt x="189" y="1"/>
                  </a:lnTo>
                </a:path>
              </a:pathLst>
            </a:custGeom>
            <a:solidFill>
              <a:srgbClr val="000000"/>
            </a:solidFill>
            <a:ln w="9525" cap="rnd">
              <a:noFill/>
              <a:round/>
              <a:headEnd type="none" w="sm" len="sm"/>
              <a:tailEnd type="none" w="sm" len="sm"/>
            </a:ln>
          </p:spPr>
          <p:txBody>
            <a:bodyPr/>
            <a:lstStyle/>
            <a:p>
              <a:endParaRPr lang="en-US" dirty="0"/>
            </a:p>
          </p:txBody>
        </p:sp>
        <p:sp>
          <p:nvSpPr>
            <p:cNvPr id="17457" name="Freeform 18"/>
            <p:cNvSpPr>
              <a:spLocks/>
            </p:cNvSpPr>
            <p:nvPr/>
          </p:nvSpPr>
          <p:spPr bwMode="auto">
            <a:xfrm>
              <a:off x="3547" y="1810"/>
              <a:ext cx="113" cy="22"/>
            </a:xfrm>
            <a:custGeom>
              <a:avLst/>
              <a:gdLst>
                <a:gd name="T0" fmla="*/ 47 w 128"/>
                <a:gd name="T1" fmla="*/ 3 h 22"/>
                <a:gd name="T2" fmla="*/ 44 w 128"/>
                <a:gd name="T3" fmla="*/ 2 h 22"/>
                <a:gd name="T4" fmla="*/ 43 w 128"/>
                <a:gd name="T5" fmla="*/ 4 h 22"/>
                <a:gd name="T6" fmla="*/ 40 w 128"/>
                <a:gd name="T7" fmla="*/ 6 h 22"/>
                <a:gd name="T8" fmla="*/ 38 w 128"/>
                <a:gd name="T9" fmla="*/ 9 h 22"/>
                <a:gd name="T10" fmla="*/ 34 w 128"/>
                <a:gd name="T11" fmla="*/ 10 h 22"/>
                <a:gd name="T12" fmla="*/ 32 w 128"/>
                <a:gd name="T13" fmla="*/ 12 h 22"/>
                <a:gd name="T14" fmla="*/ 30 w 128"/>
                <a:gd name="T15" fmla="*/ 13 h 22"/>
                <a:gd name="T16" fmla="*/ 26 w 128"/>
                <a:gd name="T17" fmla="*/ 14 h 22"/>
                <a:gd name="T18" fmla="*/ 23 w 128"/>
                <a:gd name="T19" fmla="*/ 14 h 22"/>
                <a:gd name="T20" fmla="*/ 20 w 128"/>
                <a:gd name="T21" fmla="*/ 14 h 22"/>
                <a:gd name="T22" fmla="*/ 18 w 128"/>
                <a:gd name="T23" fmla="*/ 14 h 22"/>
                <a:gd name="T24" fmla="*/ 15 w 128"/>
                <a:gd name="T25" fmla="*/ 13 h 22"/>
                <a:gd name="T26" fmla="*/ 12 w 128"/>
                <a:gd name="T27" fmla="*/ 11 h 22"/>
                <a:gd name="T28" fmla="*/ 10 w 128"/>
                <a:gd name="T29" fmla="*/ 9 h 22"/>
                <a:gd name="T30" fmla="*/ 7 w 128"/>
                <a:gd name="T31" fmla="*/ 7 h 22"/>
                <a:gd name="T32" fmla="*/ 4 w 128"/>
                <a:gd name="T33" fmla="*/ 4 h 22"/>
                <a:gd name="T34" fmla="*/ 3 w 128"/>
                <a:gd name="T35" fmla="*/ 0 h 22"/>
                <a:gd name="T36" fmla="*/ 0 w 128"/>
                <a:gd name="T37" fmla="*/ 6 h 22"/>
                <a:gd name="T38" fmla="*/ 4 w 128"/>
                <a:gd name="T39" fmla="*/ 10 h 22"/>
                <a:gd name="T40" fmla="*/ 6 w 128"/>
                <a:gd name="T41" fmla="*/ 14 h 22"/>
                <a:gd name="T42" fmla="*/ 9 w 128"/>
                <a:gd name="T43" fmla="*/ 16 h 22"/>
                <a:gd name="T44" fmla="*/ 11 w 128"/>
                <a:gd name="T45" fmla="*/ 18 h 22"/>
                <a:gd name="T46" fmla="*/ 15 w 128"/>
                <a:gd name="T47" fmla="*/ 20 h 22"/>
                <a:gd name="T48" fmla="*/ 18 w 128"/>
                <a:gd name="T49" fmla="*/ 21 h 22"/>
                <a:gd name="T50" fmla="*/ 20 w 128"/>
                <a:gd name="T51" fmla="*/ 21 h 22"/>
                <a:gd name="T52" fmla="*/ 23 w 128"/>
                <a:gd name="T53" fmla="*/ 21 h 22"/>
                <a:gd name="T54" fmla="*/ 26 w 128"/>
                <a:gd name="T55" fmla="*/ 21 h 22"/>
                <a:gd name="T56" fmla="*/ 30 w 128"/>
                <a:gd name="T57" fmla="*/ 20 h 22"/>
                <a:gd name="T58" fmla="*/ 33 w 128"/>
                <a:gd name="T59" fmla="*/ 19 h 22"/>
                <a:gd name="T60" fmla="*/ 35 w 128"/>
                <a:gd name="T61" fmla="*/ 17 h 22"/>
                <a:gd name="T62" fmla="*/ 39 w 128"/>
                <a:gd name="T63" fmla="*/ 16 h 22"/>
                <a:gd name="T64" fmla="*/ 41 w 128"/>
                <a:gd name="T65" fmla="*/ 13 h 22"/>
                <a:gd name="T66" fmla="*/ 44 w 128"/>
                <a:gd name="T67" fmla="*/ 11 h 22"/>
                <a:gd name="T68" fmla="*/ 46 w 128"/>
                <a:gd name="T69" fmla="*/ 8 h 22"/>
                <a:gd name="T70" fmla="*/ 44 w 128"/>
                <a:gd name="T71" fmla="*/ 7 h 22"/>
                <a:gd name="T72" fmla="*/ 47 w 128"/>
                <a:gd name="T73" fmla="*/ 3 h 22"/>
                <a:gd name="T74" fmla="*/ 46 w 128"/>
                <a:gd name="T75" fmla="*/ 0 h 22"/>
                <a:gd name="T76" fmla="*/ 44 w 128"/>
                <a:gd name="T77" fmla="*/ 2 h 22"/>
                <a:gd name="T78" fmla="*/ 47 w 128"/>
                <a:gd name="T79" fmla="*/ 3 h 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
                <a:gd name="T121" fmla="*/ 0 h 22"/>
                <a:gd name="T122" fmla="*/ 128 w 128"/>
                <a:gd name="T123" fmla="*/ 22 h 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 h="22">
                  <a:moveTo>
                    <a:pt x="127" y="3"/>
                  </a:moveTo>
                  <a:lnTo>
                    <a:pt x="122" y="2"/>
                  </a:lnTo>
                  <a:lnTo>
                    <a:pt x="116" y="4"/>
                  </a:lnTo>
                  <a:lnTo>
                    <a:pt x="109" y="6"/>
                  </a:lnTo>
                  <a:lnTo>
                    <a:pt x="102" y="9"/>
                  </a:lnTo>
                  <a:lnTo>
                    <a:pt x="95" y="10"/>
                  </a:lnTo>
                  <a:lnTo>
                    <a:pt x="87" y="12"/>
                  </a:lnTo>
                  <a:lnTo>
                    <a:pt x="80" y="13"/>
                  </a:lnTo>
                  <a:lnTo>
                    <a:pt x="72" y="14"/>
                  </a:lnTo>
                  <a:lnTo>
                    <a:pt x="65" y="14"/>
                  </a:lnTo>
                  <a:lnTo>
                    <a:pt x="57" y="14"/>
                  </a:lnTo>
                  <a:lnTo>
                    <a:pt x="49" y="14"/>
                  </a:lnTo>
                  <a:lnTo>
                    <a:pt x="41" y="13"/>
                  </a:lnTo>
                  <a:lnTo>
                    <a:pt x="34" y="11"/>
                  </a:lnTo>
                  <a:lnTo>
                    <a:pt x="26" y="9"/>
                  </a:lnTo>
                  <a:lnTo>
                    <a:pt x="18" y="7"/>
                  </a:lnTo>
                  <a:lnTo>
                    <a:pt x="11" y="4"/>
                  </a:lnTo>
                  <a:lnTo>
                    <a:pt x="3" y="0"/>
                  </a:lnTo>
                  <a:lnTo>
                    <a:pt x="0" y="6"/>
                  </a:lnTo>
                  <a:lnTo>
                    <a:pt x="8" y="10"/>
                  </a:lnTo>
                  <a:lnTo>
                    <a:pt x="16" y="14"/>
                  </a:lnTo>
                  <a:lnTo>
                    <a:pt x="24" y="16"/>
                  </a:lnTo>
                  <a:lnTo>
                    <a:pt x="32" y="18"/>
                  </a:lnTo>
                  <a:lnTo>
                    <a:pt x="40" y="20"/>
                  </a:lnTo>
                  <a:lnTo>
                    <a:pt x="48" y="21"/>
                  </a:lnTo>
                  <a:lnTo>
                    <a:pt x="57" y="21"/>
                  </a:lnTo>
                  <a:lnTo>
                    <a:pt x="65" y="21"/>
                  </a:lnTo>
                  <a:lnTo>
                    <a:pt x="72" y="21"/>
                  </a:lnTo>
                  <a:lnTo>
                    <a:pt x="81" y="20"/>
                  </a:lnTo>
                  <a:lnTo>
                    <a:pt x="88" y="19"/>
                  </a:lnTo>
                  <a:lnTo>
                    <a:pt x="96" y="17"/>
                  </a:lnTo>
                  <a:lnTo>
                    <a:pt x="104" y="16"/>
                  </a:lnTo>
                  <a:lnTo>
                    <a:pt x="111" y="13"/>
                  </a:lnTo>
                  <a:lnTo>
                    <a:pt x="118" y="11"/>
                  </a:lnTo>
                  <a:lnTo>
                    <a:pt x="125" y="8"/>
                  </a:lnTo>
                  <a:lnTo>
                    <a:pt x="121" y="7"/>
                  </a:lnTo>
                  <a:lnTo>
                    <a:pt x="127" y="3"/>
                  </a:lnTo>
                  <a:lnTo>
                    <a:pt x="125" y="0"/>
                  </a:lnTo>
                  <a:lnTo>
                    <a:pt x="122" y="2"/>
                  </a:lnTo>
                  <a:lnTo>
                    <a:pt x="127" y="3"/>
                  </a:lnTo>
                </a:path>
              </a:pathLst>
            </a:custGeom>
            <a:solidFill>
              <a:srgbClr val="000000"/>
            </a:solidFill>
            <a:ln w="9525" cap="rnd">
              <a:noFill/>
              <a:round/>
              <a:headEnd type="none" w="sm" len="sm"/>
              <a:tailEnd type="none" w="sm" len="sm"/>
            </a:ln>
          </p:spPr>
          <p:txBody>
            <a:bodyPr/>
            <a:lstStyle/>
            <a:p>
              <a:endParaRPr lang="en-US" dirty="0"/>
            </a:p>
          </p:txBody>
        </p:sp>
        <p:sp>
          <p:nvSpPr>
            <p:cNvPr id="17458" name="Freeform 19"/>
            <p:cNvSpPr>
              <a:spLocks/>
            </p:cNvSpPr>
            <p:nvPr/>
          </p:nvSpPr>
          <p:spPr bwMode="auto">
            <a:xfrm>
              <a:off x="3654" y="1813"/>
              <a:ext cx="171" cy="303"/>
            </a:xfrm>
            <a:custGeom>
              <a:avLst/>
              <a:gdLst>
                <a:gd name="T0" fmla="*/ 75 w 192"/>
                <a:gd name="T1" fmla="*/ 302 h 303"/>
                <a:gd name="T2" fmla="*/ 75 w 192"/>
                <a:gd name="T3" fmla="*/ 297 h 303"/>
                <a:gd name="T4" fmla="*/ 4 w 192"/>
                <a:gd name="T5" fmla="*/ 0 h 303"/>
                <a:gd name="T6" fmla="*/ 0 w 192"/>
                <a:gd name="T7" fmla="*/ 4 h 303"/>
                <a:gd name="T8" fmla="*/ 72 w 192"/>
                <a:gd name="T9" fmla="*/ 301 h 303"/>
                <a:gd name="T10" fmla="*/ 73 w 192"/>
                <a:gd name="T11" fmla="*/ 296 h 303"/>
                <a:gd name="T12" fmla="*/ 75 w 192"/>
                <a:gd name="T13" fmla="*/ 302 h 303"/>
                <a:gd name="T14" fmla="*/ 75 w 192"/>
                <a:gd name="T15" fmla="*/ 300 h 303"/>
                <a:gd name="T16" fmla="*/ 75 w 192"/>
                <a:gd name="T17" fmla="*/ 297 h 303"/>
                <a:gd name="T18" fmla="*/ 75 w 192"/>
                <a:gd name="T19" fmla="*/ 302 h 3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303"/>
                <a:gd name="T32" fmla="*/ 192 w 192"/>
                <a:gd name="T33" fmla="*/ 303 h 3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303">
                  <a:moveTo>
                    <a:pt x="187" y="302"/>
                  </a:moveTo>
                  <a:lnTo>
                    <a:pt x="189" y="297"/>
                  </a:lnTo>
                  <a:lnTo>
                    <a:pt x="6" y="0"/>
                  </a:lnTo>
                  <a:lnTo>
                    <a:pt x="0" y="4"/>
                  </a:lnTo>
                  <a:lnTo>
                    <a:pt x="183" y="301"/>
                  </a:lnTo>
                  <a:lnTo>
                    <a:pt x="184" y="296"/>
                  </a:lnTo>
                  <a:lnTo>
                    <a:pt x="187" y="302"/>
                  </a:lnTo>
                  <a:lnTo>
                    <a:pt x="191" y="300"/>
                  </a:lnTo>
                  <a:lnTo>
                    <a:pt x="189" y="297"/>
                  </a:lnTo>
                  <a:lnTo>
                    <a:pt x="187" y="302"/>
                  </a:lnTo>
                </a:path>
              </a:pathLst>
            </a:custGeom>
            <a:solidFill>
              <a:srgbClr val="000000"/>
            </a:solidFill>
            <a:ln w="9525" cap="rnd">
              <a:noFill/>
              <a:round/>
              <a:headEnd type="none" w="sm" len="sm"/>
              <a:tailEnd type="none" w="sm" len="sm"/>
            </a:ln>
          </p:spPr>
          <p:txBody>
            <a:bodyPr/>
            <a:lstStyle/>
            <a:p>
              <a:endParaRPr lang="en-US" dirty="0"/>
            </a:p>
          </p:txBody>
        </p:sp>
        <p:sp>
          <p:nvSpPr>
            <p:cNvPr id="17459" name="Freeform 20"/>
            <p:cNvSpPr>
              <a:spLocks/>
            </p:cNvSpPr>
            <p:nvPr/>
          </p:nvSpPr>
          <p:spPr bwMode="auto">
            <a:xfrm>
              <a:off x="3380" y="2109"/>
              <a:ext cx="441" cy="73"/>
            </a:xfrm>
            <a:custGeom>
              <a:avLst/>
              <a:gdLst>
                <a:gd name="T0" fmla="*/ 4 w 497"/>
                <a:gd name="T1" fmla="*/ 6 h 73"/>
                <a:gd name="T2" fmla="*/ 12 w 497"/>
                <a:gd name="T3" fmla="*/ 21 h 73"/>
                <a:gd name="T4" fmla="*/ 23 w 497"/>
                <a:gd name="T5" fmla="*/ 34 h 73"/>
                <a:gd name="T6" fmla="*/ 35 w 497"/>
                <a:gd name="T7" fmla="*/ 46 h 73"/>
                <a:gd name="T8" fmla="*/ 46 w 497"/>
                <a:gd name="T9" fmla="*/ 55 h 73"/>
                <a:gd name="T10" fmla="*/ 59 w 497"/>
                <a:gd name="T11" fmla="*/ 62 h 73"/>
                <a:gd name="T12" fmla="*/ 71 w 497"/>
                <a:gd name="T13" fmla="*/ 68 h 73"/>
                <a:gd name="T14" fmla="*/ 83 w 497"/>
                <a:gd name="T15" fmla="*/ 71 h 73"/>
                <a:gd name="T16" fmla="*/ 94 w 497"/>
                <a:gd name="T17" fmla="*/ 72 h 73"/>
                <a:gd name="T18" fmla="*/ 107 w 497"/>
                <a:gd name="T19" fmla="*/ 72 h 73"/>
                <a:gd name="T20" fmla="*/ 120 w 497"/>
                <a:gd name="T21" fmla="*/ 69 h 73"/>
                <a:gd name="T22" fmla="*/ 131 w 497"/>
                <a:gd name="T23" fmla="*/ 64 h 73"/>
                <a:gd name="T24" fmla="*/ 144 w 497"/>
                <a:gd name="T25" fmla="*/ 57 h 73"/>
                <a:gd name="T26" fmla="*/ 156 w 497"/>
                <a:gd name="T27" fmla="*/ 48 h 73"/>
                <a:gd name="T28" fmla="*/ 168 w 497"/>
                <a:gd name="T29" fmla="*/ 36 h 73"/>
                <a:gd name="T30" fmla="*/ 178 w 497"/>
                <a:gd name="T31" fmla="*/ 22 h 73"/>
                <a:gd name="T32" fmla="*/ 190 w 497"/>
                <a:gd name="T33" fmla="*/ 6 h 73"/>
                <a:gd name="T34" fmla="*/ 184 w 497"/>
                <a:gd name="T35" fmla="*/ 8 h 73"/>
                <a:gd name="T36" fmla="*/ 172 w 497"/>
                <a:gd name="T37" fmla="*/ 23 h 73"/>
                <a:gd name="T38" fmla="*/ 161 w 497"/>
                <a:gd name="T39" fmla="*/ 35 h 73"/>
                <a:gd name="T40" fmla="*/ 149 w 497"/>
                <a:gd name="T41" fmla="*/ 45 h 73"/>
                <a:gd name="T42" fmla="*/ 137 w 497"/>
                <a:gd name="T43" fmla="*/ 54 h 73"/>
                <a:gd name="T44" fmla="*/ 124 w 497"/>
                <a:gd name="T45" fmla="*/ 60 h 73"/>
                <a:gd name="T46" fmla="*/ 113 w 497"/>
                <a:gd name="T47" fmla="*/ 63 h 73"/>
                <a:gd name="T48" fmla="*/ 101 w 497"/>
                <a:gd name="T49" fmla="*/ 65 h 73"/>
                <a:gd name="T50" fmla="*/ 89 w 497"/>
                <a:gd name="T51" fmla="*/ 65 h 73"/>
                <a:gd name="T52" fmla="*/ 76 w 497"/>
                <a:gd name="T53" fmla="*/ 63 h 73"/>
                <a:gd name="T54" fmla="*/ 65 w 497"/>
                <a:gd name="T55" fmla="*/ 58 h 73"/>
                <a:gd name="T56" fmla="*/ 52 w 497"/>
                <a:gd name="T57" fmla="*/ 52 h 73"/>
                <a:gd name="T58" fmla="*/ 41 w 497"/>
                <a:gd name="T59" fmla="*/ 44 h 73"/>
                <a:gd name="T60" fmla="*/ 30 w 497"/>
                <a:gd name="T61" fmla="*/ 34 h 73"/>
                <a:gd name="T62" fmla="*/ 19 w 497"/>
                <a:gd name="T63" fmla="*/ 22 h 73"/>
                <a:gd name="T64" fmla="*/ 9 w 497"/>
                <a:gd name="T65" fmla="*/ 8 h 73"/>
                <a:gd name="T66" fmla="*/ 4 w 497"/>
                <a:gd name="T67" fmla="*/ 5 h 73"/>
                <a:gd name="T68" fmla="*/ 0 w 497"/>
                <a:gd name="T69" fmla="*/ 4 h 73"/>
                <a:gd name="T70" fmla="*/ 2 w 497"/>
                <a:gd name="T71" fmla="*/ 1 h 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73"/>
                <a:gd name="T110" fmla="*/ 497 w 497"/>
                <a:gd name="T111" fmla="*/ 73 h 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73">
                  <a:moveTo>
                    <a:pt x="2" y="1"/>
                  </a:moveTo>
                  <a:lnTo>
                    <a:pt x="4" y="6"/>
                  </a:lnTo>
                  <a:lnTo>
                    <a:pt x="18" y="14"/>
                  </a:lnTo>
                  <a:lnTo>
                    <a:pt x="32" y="21"/>
                  </a:lnTo>
                  <a:lnTo>
                    <a:pt x="46" y="28"/>
                  </a:lnTo>
                  <a:lnTo>
                    <a:pt x="60" y="34"/>
                  </a:lnTo>
                  <a:lnTo>
                    <a:pt x="76" y="41"/>
                  </a:lnTo>
                  <a:lnTo>
                    <a:pt x="90" y="46"/>
                  </a:lnTo>
                  <a:lnTo>
                    <a:pt x="105" y="51"/>
                  </a:lnTo>
                  <a:lnTo>
                    <a:pt x="120" y="55"/>
                  </a:lnTo>
                  <a:lnTo>
                    <a:pt x="136" y="59"/>
                  </a:lnTo>
                  <a:lnTo>
                    <a:pt x="152" y="62"/>
                  </a:lnTo>
                  <a:lnTo>
                    <a:pt x="167" y="65"/>
                  </a:lnTo>
                  <a:lnTo>
                    <a:pt x="183" y="68"/>
                  </a:lnTo>
                  <a:lnTo>
                    <a:pt x="198" y="70"/>
                  </a:lnTo>
                  <a:lnTo>
                    <a:pt x="214" y="71"/>
                  </a:lnTo>
                  <a:lnTo>
                    <a:pt x="230" y="72"/>
                  </a:lnTo>
                  <a:lnTo>
                    <a:pt x="246" y="72"/>
                  </a:lnTo>
                  <a:lnTo>
                    <a:pt x="262" y="72"/>
                  </a:lnTo>
                  <a:lnTo>
                    <a:pt x="278" y="72"/>
                  </a:lnTo>
                  <a:lnTo>
                    <a:pt x="294" y="70"/>
                  </a:lnTo>
                  <a:lnTo>
                    <a:pt x="310" y="69"/>
                  </a:lnTo>
                  <a:lnTo>
                    <a:pt x="326" y="67"/>
                  </a:lnTo>
                  <a:lnTo>
                    <a:pt x="342" y="64"/>
                  </a:lnTo>
                  <a:lnTo>
                    <a:pt x="358" y="61"/>
                  </a:lnTo>
                  <a:lnTo>
                    <a:pt x="374" y="57"/>
                  </a:lnTo>
                  <a:lnTo>
                    <a:pt x="389" y="52"/>
                  </a:lnTo>
                  <a:lnTo>
                    <a:pt x="405" y="48"/>
                  </a:lnTo>
                  <a:lnTo>
                    <a:pt x="420" y="42"/>
                  </a:lnTo>
                  <a:lnTo>
                    <a:pt x="436" y="36"/>
                  </a:lnTo>
                  <a:lnTo>
                    <a:pt x="451" y="29"/>
                  </a:lnTo>
                  <a:lnTo>
                    <a:pt x="466" y="22"/>
                  </a:lnTo>
                  <a:lnTo>
                    <a:pt x="481" y="14"/>
                  </a:lnTo>
                  <a:lnTo>
                    <a:pt x="496" y="6"/>
                  </a:lnTo>
                  <a:lnTo>
                    <a:pt x="493" y="0"/>
                  </a:lnTo>
                  <a:lnTo>
                    <a:pt x="478" y="8"/>
                  </a:lnTo>
                  <a:lnTo>
                    <a:pt x="463" y="16"/>
                  </a:lnTo>
                  <a:lnTo>
                    <a:pt x="448" y="23"/>
                  </a:lnTo>
                  <a:lnTo>
                    <a:pt x="433" y="30"/>
                  </a:lnTo>
                  <a:lnTo>
                    <a:pt x="418" y="35"/>
                  </a:lnTo>
                  <a:lnTo>
                    <a:pt x="403" y="41"/>
                  </a:lnTo>
                  <a:lnTo>
                    <a:pt x="387" y="45"/>
                  </a:lnTo>
                  <a:lnTo>
                    <a:pt x="372" y="50"/>
                  </a:lnTo>
                  <a:lnTo>
                    <a:pt x="356" y="54"/>
                  </a:lnTo>
                  <a:lnTo>
                    <a:pt x="341" y="57"/>
                  </a:lnTo>
                  <a:lnTo>
                    <a:pt x="325" y="60"/>
                  </a:lnTo>
                  <a:lnTo>
                    <a:pt x="309" y="62"/>
                  </a:lnTo>
                  <a:lnTo>
                    <a:pt x="293" y="63"/>
                  </a:lnTo>
                  <a:lnTo>
                    <a:pt x="278" y="65"/>
                  </a:lnTo>
                  <a:lnTo>
                    <a:pt x="262" y="65"/>
                  </a:lnTo>
                  <a:lnTo>
                    <a:pt x="246" y="65"/>
                  </a:lnTo>
                  <a:lnTo>
                    <a:pt x="230" y="65"/>
                  </a:lnTo>
                  <a:lnTo>
                    <a:pt x="214" y="64"/>
                  </a:lnTo>
                  <a:lnTo>
                    <a:pt x="199" y="63"/>
                  </a:lnTo>
                  <a:lnTo>
                    <a:pt x="184" y="61"/>
                  </a:lnTo>
                  <a:lnTo>
                    <a:pt x="168" y="58"/>
                  </a:lnTo>
                  <a:lnTo>
                    <a:pt x="153" y="55"/>
                  </a:lnTo>
                  <a:lnTo>
                    <a:pt x="138" y="52"/>
                  </a:lnTo>
                  <a:lnTo>
                    <a:pt x="122" y="48"/>
                  </a:lnTo>
                  <a:lnTo>
                    <a:pt x="107" y="44"/>
                  </a:lnTo>
                  <a:lnTo>
                    <a:pt x="92" y="39"/>
                  </a:lnTo>
                  <a:lnTo>
                    <a:pt x="78" y="34"/>
                  </a:lnTo>
                  <a:lnTo>
                    <a:pt x="63" y="28"/>
                  </a:lnTo>
                  <a:lnTo>
                    <a:pt x="49" y="22"/>
                  </a:lnTo>
                  <a:lnTo>
                    <a:pt x="35" y="15"/>
                  </a:lnTo>
                  <a:lnTo>
                    <a:pt x="21" y="8"/>
                  </a:lnTo>
                  <a:lnTo>
                    <a:pt x="7" y="0"/>
                  </a:lnTo>
                  <a:lnTo>
                    <a:pt x="8" y="5"/>
                  </a:lnTo>
                  <a:lnTo>
                    <a:pt x="2" y="1"/>
                  </a:lnTo>
                  <a:lnTo>
                    <a:pt x="0" y="4"/>
                  </a:lnTo>
                  <a:lnTo>
                    <a:pt x="4" y="6"/>
                  </a:lnTo>
                  <a:lnTo>
                    <a:pt x="2" y="1"/>
                  </a:lnTo>
                </a:path>
              </a:pathLst>
            </a:custGeom>
            <a:solidFill>
              <a:srgbClr val="000000"/>
            </a:solidFill>
            <a:ln w="9525" cap="rnd">
              <a:noFill/>
              <a:round/>
              <a:headEnd type="none" w="sm" len="sm"/>
              <a:tailEnd type="none" w="sm" len="sm"/>
            </a:ln>
          </p:spPr>
          <p:txBody>
            <a:bodyPr/>
            <a:lstStyle/>
            <a:p>
              <a:endParaRPr lang="en-US" dirty="0"/>
            </a:p>
          </p:txBody>
        </p:sp>
        <p:sp>
          <p:nvSpPr>
            <p:cNvPr id="17460" name="Freeform 21"/>
            <p:cNvSpPr>
              <a:spLocks/>
            </p:cNvSpPr>
            <p:nvPr/>
          </p:nvSpPr>
          <p:spPr bwMode="auto">
            <a:xfrm>
              <a:off x="3676" y="1253"/>
              <a:ext cx="365" cy="424"/>
            </a:xfrm>
            <a:custGeom>
              <a:avLst/>
              <a:gdLst>
                <a:gd name="T0" fmla="*/ 159 w 411"/>
                <a:gd name="T1" fmla="*/ 423 h 424"/>
                <a:gd name="T2" fmla="*/ 22 w 411"/>
                <a:gd name="T3" fmla="*/ 414 h 424"/>
                <a:gd name="T4" fmla="*/ 22 w 411"/>
                <a:gd name="T5" fmla="*/ 405 h 424"/>
                <a:gd name="T6" fmla="*/ 22 w 411"/>
                <a:gd name="T7" fmla="*/ 397 h 424"/>
                <a:gd name="T8" fmla="*/ 22 w 411"/>
                <a:gd name="T9" fmla="*/ 389 h 424"/>
                <a:gd name="T10" fmla="*/ 21 w 411"/>
                <a:gd name="T11" fmla="*/ 381 h 424"/>
                <a:gd name="T12" fmla="*/ 20 w 411"/>
                <a:gd name="T13" fmla="*/ 373 h 424"/>
                <a:gd name="T14" fmla="*/ 19 w 411"/>
                <a:gd name="T15" fmla="*/ 366 h 424"/>
                <a:gd name="T16" fmla="*/ 18 w 411"/>
                <a:gd name="T17" fmla="*/ 359 h 424"/>
                <a:gd name="T18" fmla="*/ 16 w 411"/>
                <a:gd name="T19" fmla="*/ 352 h 424"/>
                <a:gd name="T20" fmla="*/ 14 w 411"/>
                <a:gd name="T21" fmla="*/ 345 h 424"/>
                <a:gd name="T22" fmla="*/ 12 w 411"/>
                <a:gd name="T23" fmla="*/ 339 h 424"/>
                <a:gd name="T24" fmla="*/ 11 w 411"/>
                <a:gd name="T25" fmla="*/ 333 h 424"/>
                <a:gd name="T26" fmla="*/ 9 w 411"/>
                <a:gd name="T27" fmla="*/ 327 h 424"/>
                <a:gd name="T28" fmla="*/ 6 w 411"/>
                <a:gd name="T29" fmla="*/ 322 h 424"/>
                <a:gd name="T30" fmla="*/ 4 w 411"/>
                <a:gd name="T31" fmla="*/ 317 h 424"/>
                <a:gd name="T32" fmla="*/ 4 w 411"/>
                <a:gd name="T33" fmla="*/ 312 h 424"/>
                <a:gd name="T34" fmla="*/ 0 w 411"/>
                <a:gd name="T35" fmla="*/ 307 h 424"/>
                <a:gd name="T36" fmla="*/ 64 w 411"/>
                <a:gd name="T37" fmla="*/ 0 h 424"/>
                <a:gd name="T38" fmla="*/ 69 w 411"/>
                <a:gd name="T39" fmla="*/ 8 h 424"/>
                <a:gd name="T40" fmla="*/ 75 w 411"/>
                <a:gd name="T41" fmla="*/ 18 h 424"/>
                <a:gd name="T42" fmla="*/ 81 w 411"/>
                <a:gd name="T43" fmla="*/ 27 h 424"/>
                <a:gd name="T44" fmla="*/ 86 w 411"/>
                <a:gd name="T45" fmla="*/ 37 h 424"/>
                <a:gd name="T46" fmla="*/ 91 w 411"/>
                <a:gd name="T47" fmla="*/ 47 h 424"/>
                <a:gd name="T48" fmla="*/ 95 w 411"/>
                <a:gd name="T49" fmla="*/ 58 h 424"/>
                <a:gd name="T50" fmla="*/ 100 w 411"/>
                <a:gd name="T51" fmla="*/ 69 h 424"/>
                <a:gd name="T52" fmla="*/ 104 w 411"/>
                <a:gd name="T53" fmla="*/ 80 h 424"/>
                <a:gd name="T54" fmla="*/ 109 w 411"/>
                <a:gd name="T55" fmla="*/ 92 h 424"/>
                <a:gd name="T56" fmla="*/ 113 w 411"/>
                <a:gd name="T57" fmla="*/ 104 h 424"/>
                <a:gd name="T58" fmla="*/ 116 w 411"/>
                <a:gd name="T59" fmla="*/ 116 h 424"/>
                <a:gd name="T60" fmla="*/ 121 w 411"/>
                <a:gd name="T61" fmla="*/ 129 h 424"/>
                <a:gd name="T62" fmla="*/ 124 w 411"/>
                <a:gd name="T63" fmla="*/ 142 h 424"/>
                <a:gd name="T64" fmla="*/ 128 w 411"/>
                <a:gd name="T65" fmla="*/ 155 h 424"/>
                <a:gd name="T66" fmla="*/ 131 w 411"/>
                <a:gd name="T67" fmla="*/ 169 h 424"/>
                <a:gd name="T68" fmla="*/ 135 w 411"/>
                <a:gd name="T69" fmla="*/ 182 h 424"/>
                <a:gd name="T70" fmla="*/ 137 w 411"/>
                <a:gd name="T71" fmla="*/ 196 h 424"/>
                <a:gd name="T72" fmla="*/ 140 w 411"/>
                <a:gd name="T73" fmla="*/ 210 h 424"/>
                <a:gd name="T74" fmla="*/ 142 w 411"/>
                <a:gd name="T75" fmla="*/ 225 h 424"/>
                <a:gd name="T76" fmla="*/ 145 w 411"/>
                <a:gd name="T77" fmla="*/ 239 h 424"/>
                <a:gd name="T78" fmla="*/ 147 w 411"/>
                <a:gd name="T79" fmla="*/ 254 h 424"/>
                <a:gd name="T80" fmla="*/ 149 w 411"/>
                <a:gd name="T81" fmla="*/ 269 h 424"/>
                <a:gd name="T82" fmla="*/ 151 w 411"/>
                <a:gd name="T83" fmla="*/ 284 h 424"/>
                <a:gd name="T84" fmla="*/ 153 w 411"/>
                <a:gd name="T85" fmla="*/ 299 h 424"/>
                <a:gd name="T86" fmla="*/ 153 w 411"/>
                <a:gd name="T87" fmla="*/ 314 h 424"/>
                <a:gd name="T88" fmla="*/ 155 w 411"/>
                <a:gd name="T89" fmla="*/ 329 h 424"/>
                <a:gd name="T90" fmla="*/ 156 w 411"/>
                <a:gd name="T91" fmla="*/ 345 h 424"/>
                <a:gd name="T92" fmla="*/ 158 w 411"/>
                <a:gd name="T93" fmla="*/ 360 h 424"/>
                <a:gd name="T94" fmla="*/ 158 w 411"/>
                <a:gd name="T95" fmla="*/ 376 h 424"/>
                <a:gd name="T96" fmla="*/ 159 w 411"/>
                <a:gd name="T97" fmla="*/ 392 h 424"/>
                <a:gd name="T98" fmla="*/ 159 w 411"/>
                <a:gd name="T99" fmla="*/ 407 h 424"/>
                <a:gd name="T100" fmla="*/ 159 w 411"/>
                <a:gd name="T101" fmla="*/ 423 h 4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1"/>
                <a:gd name="T154" fmla="*/ 0 h 424"/>
                <a:gd name="T155" fmla="*/ 411 w 411"/>
                <a:gd name="T156" fmla="*/ 424 h 4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1" h="424">
                  <a:moveTo>
                    <a:pt x="410" y="423"/>
                  </a:moveTo>
                  <a:lnTo>
                    <a:pt x="59" y="414"/>
                  </a:lnTo>
                  <a:lnTo>
                    <a:pt x="59" y="405"/>
                  </a:lnTo>
                  <a:lnTo>
                    <a:pt x="58" y="397"/>
                  </a:lnTo>
                  <a:lnTo>
                    <a:pt x="56" y="389"/>
                  </a:lnTo>
                  <a:lnTo>
                    <a:pt x="54" y="381"/>
                  </a:lnTo>
                  <a:lnTo>
                    <a:pt x="51" y="373"/>
                  </a:lnTo>
                  <a:lnTo>
                    <a:pt x="48" y="366"/>
                  </a:lnTo>
                  <a:lnTo>
                    <a:pt x="44" y="359"/>
                  </a:lnTo>
                  <a:lnTo>
                    <a:pt x="40" y="352"/>
                  </a:lnTo>
                  <a:lnTo>
                    <a:pt x="36" y="345"/>
                  </a:lnTo>
                  <a:lnTo>
                    <a:pt x="32" y="339"/>
                  </a:lnTo>
                  <a:lnTo>
                    <a:pt x="27" y="333"/>
                  </a:lnTo>
                  <a:lnTo>
                    <a:pt x="22" y="327"/>
                  </a:lnTo>
                  <a:lnTo>
                    <a:pt x="16" y="322"/>
                  </a:lnTo>
                  <a:lnTo>
                    <a:pt x="11" y="317"/>
                  </a:lnTo>
                  <a:lnTo>
                    <a:pt x="5" y="312"/>
                  </a:lnTo>
                  <a:lnTo>
                    <a:pt x="0" y="307"/>
                  </a:lnTo>
                  <a:lnTo>
                    <a:pt x="166" y="0"/>
                  </a:lnTo>
                  <a:lnTo>
                    <a:pt x="180" y="8"/>
                  </a:lnTo>
                  <a:lnTo>
                    <a:pt x="194" y="18"/>
                  </a:lnTo>
                  <a:lnTo>
                    <a:pt x="208" y="27"/>
                  </a:lnTo>
                  <a:lnTo>
                    <a:pt x="221" y="37"/>
                  </a:lnTo>
                  <a:lnTo>
                    <a:pt x="234" y="47"/>
                  </a:lnTo>
                  <a:lnTo>
                    <a:pt x="247" y="58"/>
                  </a:lnTo>
                  <a:lnTo>
                    <a:pt x="259" y="69"/>
                  </a:lnTo>
                  <a:lnTo>
                    <a:pt x="270" y="80"/>
                  </a:lnTo>
                  <a:lnTo>
                    <a:pt x="281" y="92"/>
                  </a:lnTo>
                  <a:lnTo>
                    <a:pt x="292" y="104"/>
                  </a:lnTo>
                  <a:lnTo>
                    <a:pt x="302" y="116"/>
                  </a:lnTo>
                  <a:lnTo>
                    <a:pt x="312" y="129"/>
                  </a:lnTo>
                  <a:lnTo>
                    <a:pt x="321" y="142"/>
                  </a:lnTo>
                  <a:lnTo>
                    <a:pt x="330" y="155"/>
                  </a:lnTo>
                  <a:lnTo>
                    <a:pt x="339" y="169"/>
                  </a:lnTo>
                  <a:lnTo>
                    <a:pt x="347" y="182"/>
                  </a:lnTo>
                  <a:lnTo>
                    <a:pt x="354" y="196"/>
                  </a:lnTo>
                  <a:lnTo>
                    <a:pt x="362" y="210"/>
                  </a:lnTo>
                  <a:lnTo>
                    <a:pt x="368" y="225"/>
                  </a:lnTo>
                  <a:lnTo>
                    <a:pt x="374" y="239"/>
                  </a:lnTo>
                  <a:lnTo>
                    <a:pt x="380" y="254"/>
                  </a:lnTo>
                  <a:lnTo>
                    <a:pt x="385" y="269"/>
                  </a:lnTo>
                  <a:lnTo>
                    <a:pt x="390" y="284"/>
                  </a:lnTo>
                  <a:lnTo>
                    <a:pt x="394" y="299"/>
                  </a:lnTo>
                  <a:lnTo>
                    <a:pt x="398" y="314"/>
                  </a:lnTo>
                  <a:lnTo>
                    <a:pt x="401" y="329"/>
                  </a:lnTo>
                  <a:lnTo>
                    <a:pt x="404" y="345"/>
                  </a:lnTo>
                  <a:lnTo>
                    <a:pt x="406" y="360"/>
                  </a:lnTo>
                  <a:lnTo>
                    <a:pt x="408" y="376"/>
                  </a:lnTo>
                  <a:lnTo>
                    <a:pt x="409" y="392"/>
                  </a:lnTo>
                  <a:lnTo>
                    <a:pt x="410" y="407"/>
                  </a:lnTo>
                  <a:lnTo>
                    <a:pt x="410" y="423"/>
                  </a:lnTo>
                </a:path>
              </a:pathLst>
            </a:custGeom>
            <a:solidFill>
              <a:srgbClr val="E519E5"/>
            </a:solidFill>
            <a:ln w="9525" cap="rnd">
              <a:noFill/>
              <a:round/>
              <a:headEnd type="none" w="sm" len="sm"/>
              <a:tailEnd type="none" w="sm" len="sm"/>
            </a:ln>
          </p:spPr>
          <p:txBody>
            <a:bodyPr/>
            <a:lstStyle/>
            <a:p>
              <a:endParaRPr lang="en-US" dirty="0"/>
            </a:p>
          </p:txBody>
        </p:sp>
        <p:sp>
          <p:nvSpPr>
            <p:cNvPr id="17461" name="Freeform 22"/>
            <p:cNvSpPr>
              <a:spLocks/>
            </p:cNvSpPr>
            <p:nvPr/>
          </p:nvSpPr>
          <p:spPr bwMode="auto">
            <a:xfrm>
              <a:off x="3725" y="1663"/>
              <a:ext cx="316" cy="18"/>
            </a:xfrm>
            <a:custGeom>
              <a:avLst/>
              <a:gdLst>
                <a:gd name="T0" fmla="*/ 0 w 355"/>
                <a:gd name="T1" fmla="*/ 4 h 18"/>
                <a:gd name="T2" fmla="*/ 3 w 355"/>
                <a:gd name="T3" fmla="*/ 7 h 18"/>
                <a:gd name="T4" fmla="*/ 140 w 355"/>
                <a:gd name="T5" fmla="*/ 17 h 18"/>
                <a:gd name="T6" fmla="*/ 140 w 355"/>
                <a:gd name="T7" fmla="*/ 10 h 18"/>
                <a:gd name="T8" fmla="*/ 3 w 355"/>
                <a:gd name="T9" fmla="*/ 0 h 18"/>
                <a:gd name="T10" fmla="*/ 4 w 355"/>
                <a:gd name="T11" fmla="*/ 4 h 18"/>
                <a:gd name="T12" fmla="*/ 0 w 355"/>
                <a:gd name="T13" fmla="*/ 4 h 18"/>
                <a:gd name="T14" fmla="*/ 0 w 355"/>
                <a:gd name="T15" fmla="*/ 7 h 18"/>
                <a:gd name="T16" fmla="*/ 3 w 355"/>
                <a:gd name="T17" fmla="*/ 7 h 18"/>
                <a:gd name="T18" fmla="*/ 0 w 355"/>
                <a:gd name="T19" fmla="*/ 4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5"/>
                <a:gd name="T31" fmla="*/ 0 h 18"/>
                <a:gd name="T32" fmla="*/ 355 w 355"/>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5" h="18">
                  <a:moveTo>
                    <a:pt x="0" y="4"/>
                  </a:moveTo>
                  <a:lnTo>
                    <a:pt x="3" y="7"/>
                  </a:lnTo>
                  <a:lnTo>
                    <a:pt x="354" y="17"/>
                  </a:lnTo>
                  <a:lnTo>
                    <a:pt x="354" y="10"/>
                  </a:lnTo>
                  <a:lnTo>
                    <a:pt x="3" y="0"/>
                  </a:lnTo>
                  <a:lnTo>
                    <a:pt x="7" y="4"/>
                  </a:lnTo>
                  <a:lnTo>
                    <a:pt x="0" y="4"/>
                  </a:lnTo>
                  <a:lnTo>
                    <a:pt x="0" y="7"/>
                  </a:lnTo>
                  <a:lnTo>
                    <a:pt x="3" y="7"/>
                  </a:lnTo>
                  <a:lnTo>
                    <a:pt x="0" y="4"/>
                  </a:lnTo>
                </a:path>
              </a:pathLst>
            </a:custGeom>
            <a:solidFill>
              <a:srgbClr val="000000"/>
            </a:solidFill>
            <a:ln w="9525" cap="rnd">
              <a:noFill/>
              <a:round/>
              <a:headEnd type="none" w="sm" len="sm"/>
              <a:tailEnd type="none" w="sm" len="sm"/>
            </a:ln>
          </p:spPr>
          <p:txBody>
            <a:bodyPr/>
            <a:lstStyle/>
            <a:p>
              <a:endParaRPr lang="en-US" dirty="0"/>
            </a:p>
          </p:txBody>
        </p:sp>
        <p:sp>
          <p:nvSpPr>
            <p:cNvPr id="17462" name="Freeform 23"/>
            <p:cNvSpPr>
              <a:spLocks/>
            </p:cNvSpPr>
            <p:nvPr/>
          </p:nvSpPr>
          <p:spPr bwMode="auto">
            <a:xfrm>
              <a:off x="3671" y="1557"/>
              <a:ext cx="61" cy="111"/>
            </a:xfrm>
            <a:custGeom>
              <a:avLst/>
              <a:gdLst>
                <a:gd name="T0" fmla="*/ 2 w 69"/>
                <a:gd name="T1" fmla="*/ 2 h 111"/>
                <a:gd name="T2" fmla="*/ 3 w 69"/>
                <a:gd name="T3" fmla="*/ 6 h 111"/>
                <a:gd name="T4" fmla="*/ 4 w 69"/>
                <a:gd name="T5" fmla="*/ 10 h 111"/>
                <a:gd name="T6" fmla="*/ 5 w 69"/>
                <a:gd name="T7" fmla="*/ 15 h 111"/>
                <a:gd name="T8" fmla="*/ 7 w 69"/>
                <a:gd name="T9" fmla="*/ 20 h 111"/>
                <a:gd name="T10" fmla="*/ 9 w 69"/>
                <a:gd name="T11" fmla="*/ 26 h 111"/>
                <a:gd name="T12" fmla="*/ 11 w 69"/>
                <a:gd name="T13" fmla="*/ 31 h 111"/>
                <a:gd name="T14" fmla="*/ 13 w 69"/>
                <a:gd name="T15" fmla="*/ 37 h 111"/>
                <a:gd name="T16" fmla="*/ 15 w 69"/>
                <a:gd name="T17" fmla="*/ 43 h 111"/>
                <a:gd name="T18" fmla="*/ 16 w 69"/>
                <a:gd name="T19" fmla="*/ 50 h 111"/>
                <a:gd name="T20" fmla="*/ 17 w 69"/>
                <a:gd name="T21" fmla="*/ 56 h 111"/>
                <a:gd name="T22" fmla="*/ 19 w 69"/>
                <a:gd name="T23" fmla="*/ 63 h 111"/>
                <a:gd name="T24" fmla="*/ 20 w 69"/>
                <a:gd name="T25" fmla="*/ 71 h 111"/>
                <a:gd name="T26" fmla="*/ 21 w 69"/>
                <a:gd name="T27" fmla="*/ 78 h 111"/>
                <a:gd name="T28" fmla="*/ 21 w 69"/>
                <a:gd name="T29" fmla="*/ 86 h 111"/>
                <a:gd name="T30" fmla="*/ 22 w 69"/>
                <a:gd name="T31" fmla="*/ 93 h 111"/>
                <a:gd name="T32" fmla="*/ 23 w 69"/>
                <a:gd name="T33" fmla="*/ 102 h 111"/>
                <a:gd name="T34" fmla="*/ 23 w 69"/>
                <a:gd name="T35" fmla="*/ 110 h 111"/>
                <a:gd name="T36" fmla="*/ 26 w 69"/>
                <a:gd name="T37" fmla="*/ 110 h 111"/>
                <a:gd name="T38" fmla="*/ 25 w 69"/>
                <a:gd name="T39" fmla="*/ 101 h 111"/>
                <a:gd name="T40" fmla="*/ 24 w 69"/>
                <a:gd name="T41" fmla="*/ 92 h 111"/>
                <a:gd name="T42" fmla="*/ 24 w 69"/>
                <a:gd name="T43" fmla="*/ 84 h 111"/>
                <a:gd name="T44" fmla="*/ 24 w 69"/>
                <a:gd name="T45" fmla="*/ 76 h 111"/>
                <a:gd name="T46" fmla="*/ 22 w 69"/>
                <a:gd name="T47" fmla="*/ 68 h 111"/>
                <a:gd name="T48" fmla="*/ 21 w 69"/>
                <a:gd name="T49" fmla="*/ 60 h 111"/>
                <a:gd name="T50" fmla="*/ 19 w 69"/>
                <a:gd name="T51" fmla="*/ 53 h 111"/>
                <a:gd name="T52" fmla="*/ 18 w 69"/>
                <a:gd name="T53" fmla="*/ 46 h 111"/>
                <a:gd name="T54" fmla="*/ 17 w 69"/>
                <a:gd name="T55" fmla="*/ 39 h 111"/>
                <a:gd name="T56" fmla="*/ 15 w 69"/>
                <a:gd name="T57" fmla="*/ 33 h 111"/>
                <a:gd name="T58" fmla="*/ 13 w 69"/>
                <a:gd name="T59" fmla="*/ 26 h 111"/>
                <a:gd name="T60" fmla="*/ 11 w 69"/>
                <a:gd name="T61" fmla="*/ 21 h 111"/>
                <a:gd name="T62" fmla="*/ 9 w 69"/>
                <a:gd name="T63" fmla="*/ 15 h 111"/>
                <a:gd name="T64" fmla="*/ 7 w 69"/>
                <a:gd name="T65" fmla="*/ 10 h 111"/>
                <a:gd name="T66" fmla="*/ 4 w 69"/>
                <a:gd name="T67" fmla="*/ 5 h 111"/>
                <a:gd name="T68" fmla="*/ 4 w 69"/>
                <a:gd name="T69" fmla="*/ 0 h 111"/>
                <a:gd name="T70" fmla="*/ 4 w 69"/>
                <a:gd name="T71" fmla="*/ 5 h 111"/>
                <a:gd name="T72" fmla="*/ 2 w 69"/>
                <a:gd name="T73" fmla="*/ 2 h 111"/>
                <a:gd name="T74" fmla="*/ 0 w 69"/>
                <a:gd name="T75" fmla="*/ 4 h 111"/>
                <a:gd name="T76" fmla="*/ 3 w 69"/>
                <a:gd name="T77" fmla="*/ 6 h 111"/>
                <a:gd name="T78" fmla="*/ 2 w 69"/>
                <a:gd name="T79" fmla="*/ 2 h 1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111"/>
                <a:gd name="T122" fmla="*/ 69 w 69"/>
                <a:gd name="T123" fmla="*/ 111 h 1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111">
                  <a:moveTo>
                    <a:pt x="2" y="2"/>
                  </a:moveTo>
                  <a:lnTo>
                    <a:pt x="3" y="6"/>
                  </a:lnTo>
                  <a:lnTo>
                    <a:pt x="8" y="10"/>
                  </a:lnTo>
                  <a:lnTo>
                    <a:pt x="14" y="15"/>
                  </a:lnTo>
                  <a:lnTo>
                    <a:pt x="19" y="20"/>
                  </a:lnTo>
                  <a:lnTo>
                    <a:pt x="24" y="26"/>
                  </a:lnTo>
                  <a:lnTo>
                    <a:pt x="29" y="31"/>
                  </a:lnTo>
                  <a:lnTo>
                    <a:pt x="34" y="37"/>
                  </a:lnTo>
                  <a:lnTo>
                    <a:pt x="38" y="43"/>
                  </a:lnTo>
                  <a:lnTo>
                    <a:pt x="42" y="50"/>
                  </a:lnTo>
                  <a:lnTo>
                    <a:pt x="46" y="56"/>
                  </a:lnTo>
                  <a:lnTo>
                    <a:pt x="50" y="63"/>
                  </a:lnTo>
                  <a:lnTo>
                    <a:pt x="53" y="71"/>
                  </a:lnTo>
                  <a:lnTo>
                    <a:pt x="55" y="78"/>
                  </a:lnTo>
                  <a:lnTo>
                    <a:pt x="57" y="86"/>
                  </a:lnTo>
                  <a:lnTo>
                    <a:pt x="59" y="93"/>
                  </a:lnTo>
                  <a:lnTo>
                    <a:pt x="60" y="102"/>
                  </a:lnTo>
                  <a:lnTo>
                    <a:pt x="61" y="110"/>
                  </a:lnTo>
                  <a:lnTo>
                    <a:pt x="68" y="110"/>
                  </a:lnTo>
                  <a:lnTo>
                    <a:pt x="67" y="101"/>
                  </a:lnTo>
                  <a:lnTo>
                    <a:pt x="66" y="92"/>
                  </a:lnTo>
                  <a:lnTo>
                    <a:pt x="64" y="84"/>
                  </a:lnTo>
                  <a:lnTo>
                    <a:pt x="62" y="76"/>
                  </a:lnTo>
                  <a:lnTo>
                    <a:pt x="59" y="68"/>
                  </a:lnTo>
                  <a:lnTo>
                    <a:pt x="56" y="60"/>
                  </a:lnTo>
                  <a:lnTo>
                    <a:pt x="52" y="53"/>
                  </a:lnTo>
                  <a:lnTo>
                    <a:pt x="48" y="46"/>
                  </a:lnTo>
                  <a:lnTo>
                    <a:pt x="44" y="39"/>
                  </a:lnTo>
                  <a:lnTo>
                    <a:pt x="40" y="33"/>
                  </a:lnTo>
                  <a:lnTo>
                    <a:pt x="34" y="26"/>
                  </a:lnTo>
                  <a:lnTo>
                    <a:pt x="29" y="21"/>
                  </a:lnTo>
                  <a:lnTo>
                    <a:pt x="24" y="15"/>
                  </a:lnTo>
                  <a:lnTo>
                    <a:pt x="19" y="10"/>
                  </a:lnTo>
                  <a:lnTo>
                    <a:pt x="12" y="5"/>
                  </a:lnTo>
                  <a:lnTo>
                    <a:pt x="7" y="0"/>
                  </a:lnTo>
                  <a:lnTo>
                    <a:pt x="8" y="5"/>
                  </a:lnTo>
                  <a:lnTo>
                    <a:pt x="2" y="2"/>
                  </a:lnTo>
                  <a:lnTo>
                    <a:pt x="0" y="4"/>
                  </a:lnTo>
                  <a:lnTo>
                    <a:pt x="3" y="6"/>
                  </a:lnTo>
                  <a:lnTo>
                    <a:pt x="2" y="2"/>
                  </a:lnTo>
                </a:path>
              </a:pathLst>
            </a:custGeom>
            <a:solidFill>
              <a:srgbClr val="000000"/>
            </a:solidFill>
            <a:ln w="9525" cap="rnd">
              <a:noFill/>
              <a:round/>
              <a:headEnd type="none" w="sm" len="sm"/>
              <a:tailEnd type="none" w="sm" len="sm"/>
            </a:ln>
          </p:spPr>
          <p:txBody>
            <a:bodyPr/>
            <a:lstStyle/>
            <a:p>
              <a:endParaRPr lang="en-US" dirty="0"/>
            </a:p>
          </p:txBody>
        </p:sp>
        <p:sp>
          <p:nvSpPr>
            <p:cNvPr id="17463" name="Freeform 24"/>
            <p:cNvSpPr>
              <a:spLocks/>
            </p:cNvSpPr>
            <p:nvPr/>
          </p:nvSpPr>
          <p:spPr bwMode="auto">
            <a:xfrm>
              <a:off x="3673" y="1248"/>
              <a:ext cx="154" cy="315"/>
            </a:xfrm>
            <a:custGeom>
              <a:avLst/>
              <a:gdLst>
                <a:gd name="T0" fmla="*/ 67 w 173"/>
                <a:gd name="T1" fmla="*/ 2 h 315"/>
                <a:gd name="T2" fmla="*/ 66 w 173"/>
                <a:gd name="T3" fmla="*/ 3 h 315"/>
                <a:gd name="T4" fmla="*/ 0 w 173"/>
                <a:gd name="T5" fmla="*/ 311 h 315"/>
                <a:gd name="T6" fmla="*/ 4 w 173"/>
                <a:gd name="T7" fmla="*/ 314 h 315"/>
                <a:gd name="T8" fmla="*/ 68 w 173"/>
                <a:gd name="T9" fmla="*/ 6 h 315"/>
                <a:gd name="T10" fmla="*/ 66 w 173"/>
                <a:gd name="T11" fmla="*/ 8 h 315"/>
                <a:gd name="T12" fmla="*/ 67 w 173"/>
                <a:gd name="T13" fmla="*/ 2 h 315"/>
                <a:gd name="T14" fmla="*/ 66 w 173"/>
                <a:gd name="T15" fmla="*/ 0 h 315"/>
                <a:gd name="T16" fmla="*/ 66 w 173"/>
                <a:gd name="T17" fmla="*/ 3 h 315"/>
                <a:gd name="T18" fmla="*/ 67 w 173"/>
                <a:gd name="T19" fmla="*/ 2 h 3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
                <a:gd name="T31" fmla="*/ 0 h 315"/>
                <a:gd name="T32" fmla="*/ 173 w 173"/>
                <a:gd name="T33" fmla="*/ 315 h 3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 h="315">
                  <a:moveTo>
                    <a:pt x="170" y="2"/>
                  </a:moveTo>
                  <a:lnTo>
                    <a:pt x="166" y="3"/>
                  </a:lnTo>
                  <a:lnTo>
                    <a:pt x="0" y="311"/>
                  </a:lnTo>
                  <a:lnTo>
                    <a:pt x="6" y="314"/>
                  </a:lnTo>
                  <a:lnTo>
                    <a:pt x="172" y="6"/>
                  </a:lnTo>
                  <a:lnTo>
                    <a:pt x="167" y="8"/>
                  </a:lnTo>
                  <a:lnTo>
                    <a:pt x="170" y="2"/>
                  </a:lnTo>
                  <a:lnTo>
                    <a:pt x="167" y="0"/>
                  </a:lnTo>
                  <a:lnTo>
                    <a:pt x="166" y="3"/>
                  </a:lnTo>
                  <a:lnTo>
                    <a:pt x="170" y="2"/>
                  </a:lnTo>
                </a:path>
              </a:pathLst>
            </a:custGeom>
            <a:solidFill>
              <a:srgbClr val="000000"/>
            </a:solidFill>
            <a:ln w="9525" cap="rnd">
              <a:noFill/>
              <a:round/>
              <a:headEnd type="none" w="sm" len="sm"/>
              <a:tailEnd type="none" w="sm" len="sm"/>
            </a:ln>
          </p:spPr>
          <p:txBody>
            <a:bodyPr/>
            <a:lstStyle/>
            <a:p>
              <a:endParaRPr lang="en-US" dirty="0"/>
            </a:p>
          </p:txBody>
        </p:sp>
        <p:sp>
          <p:nvSpPr>
            <p:cNvPr id="17464" name="Freeform 25"/>
            <p:cNvSpPr>
              <a:spLocks/>
            </p:cNvSpPr>
            <p:nvPr/>
          </p:nvSpPr>
          <p:spPr bwMode="auto">
            <a:xfrm>
              <a:off x="3821" y="1250"/>
              <a:ext cx="223" cy="431"/>
            </a:xfrm>
            <a:custGeom>
              <a:avLst/>
              <a:gdLst>
                <a:gd name="T0" fmla="*/ 97 w 251"/>
                <a:gd name="T1" fmla="*/ 426 h 431"/>
                <a:gd name="T2" fmla="*/ 97 w 251"/>
                <a:gd name="T3" fmla="*/ 395 h 431"/>
                <a:gd name="T4" fmla="*/ 96 w 251"/>
                <a:gd name="T5" fmla="*/ 363 h 431"/>
                <a:gd name="T6" fmla="*/ 93 w 251"/>
                <a:gd name="T7" fmla="*/ 332 h 431"/>
                <a:gd name="T8" fmla="*/ 91 w 251"/>
                <a:gd name="T9" fmla="*/ 301 h 431"/>
                <a:gd name="T10" fmla="*/ 87 w 251"/>
                <a:gd name="T11" fmla="*/ 271 h 431"/>
                <a:gd name="T12" fmla="*/ 83 w 251"/>
                <a:gd name="T13" fmla="*/ 241 h 431"/>
                <a:gd name="T14" fmla="*/ 78 w 251"/>
                <a:gd name="T15" fmla="*/ 212 h 431"/>
                <a:gd name="T16" fmla="*/ 73 w 251"/>
                <a:gd name="T17" fmla="*/ 184 h 431"/>
                <a:gd name="T18" fmla="*/ 66 w 251"/>
                <a:gd name="T19" fmla="*/ 156 h 431"/>
                <a:gd name="T20" fmla="*/ 60 w 251"/>
                <a:gd name="T21" fmla="*/ 130 h 431"/>
                <a:gd name="T22" fmla="*/ 52 w 251"/>
                <a:gd name="T23" fmla="*/ 105 h 431"/>
                <a:gd name="T24" fmla="*/ 42 w 251"/>
                <a:gd name="T25" fmla="*/ 81 h 431"/>
                <a:gd name="T26" fmla="*/ 33 w 251"/>
                <a:gd name="T27" fmla="*/ 58 h 431"/>
                <a:gd name="T28" fmla="*/ 22 w 251"/>
                <a:gd name="T29" fmla="*/ 37 h 431"/>
                <a:gd name="T30" fmla="*/ 12 w 251"/>
                <a:gd name="T31" fmla="*/ 18 h 431"/>
                <a:gd name="T32" fmla="*/ 3 w 251"/>
                <a:gd name="T33" fmla="*/ 0 h 431"/>
                <a:gd name="T34" fmla="*/ 5 w 251"/>
                <a:gd name="T35" fmla="*/ 14 h 431"/>
                <a:gd name="T36" fmla="*/ 16 w 251"/>
                <a:gd name="T37" fmla="*/ 33 h 431"/>
                <a:gd name="T38" fmla="*/ 26 w 251"/>
                <a:gd name="T39" fmla="*/ 53 h 431"/>
                <a:gd name="T40" fmla="*/ 36 w 251"/>
                <a:gd name="T41" fmla="*/ 75 h 431"/>
                <a:gd name="T42" fmla="*/ 45 w 251"/>
                <a:gd name="T43" fmla="*/ 98 h 431"/>
                <a:gd name="T44" fmla="*/ 53 w 251"/>
                <a:gd name="T45" fmla="*/ 121 h 431"/>
                <a:gd name="T46" fmla="*/ 60 w 251"/>
                <a:gd name="T47" fmla="*/ 147 h 431"/>
                <a:gd name="T48" fmla="*/ 68 w 251"/>
                <a:gd name="T49" fmla="*/ 174 h 431"/>
                <a:gd name="T50" fmla="*/ 73 w 251"/>
                <a:gd name="T51" fmla="*/ 201 h 431"/>
                <a:gd name="T52" fmla="*/ 78 w 251"/>
                <a:gd name="T53" fmla="*/ 229 h 431"/>
                <a:gd name="T54" fmla="*/ 82 w 251"/>
                <a:gd name="T55" fmla="*/ 258 h 431"/>
                <a:gd name="T56" fmla="*/ 86 w 251"/>
                <a:gd name="T57" fmla="*/ 288 h 431"/>
                <a:gd name="T58" fmla="*/ 89 w 251"/>
                <a:gd name="T59" fmla="*/ 318 h 431"/>
                <a:gd name="T60" fmla="*/ 92 w 251"/>
                <a:gd name="T61" fmla="*/ 348 h 431"/>
                <a:gd name="T62" fmla="*/ 92 w 251"/>
                <a:gd name="T63" fmla="*/ 380 h 431"/>
                <a:gd name="T64" fmla="*/ 94 w 251"/>
                <a:gd name="T65" fmla="*/ 410 h 431"/>
                <a:gd name="T66" fmla="*/ 96 w 251"/>
                <a:gd name="T67" fmla="*/ 423 h 431"/>
                <a:gd name="T68" fmla="*/ 97 w 251"/>
                <a:gd name="T69" fmla="*/ 430 h 431"/>
                <a:gd name="T70" fmla="*/ 96 w 251"/>
                <a:gd name="T71" fmla="*/ 430 h 4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1"/>
                <a:gd name="T109" fmla="*/ 0 h 431"/>
                <a:gd name="T110" fmla="*/ 251 w 251"/>
                <a:gd name="T111" fmla="*/ 431 h 4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1" h="431">
                  <a:moveTo>
                    <a:pt x="246" y="430"/>
                  </a:moveTo>
                  <a:lnTo>
                    <a:pt x="250" y="426"/>
                  </a:lnTo>
                  <a:lnTo>
                    <a:pt x="249" y="410"/>
                  </a:lnTo>
                  <a:lnTo>
                    <a:pt x="249" y="395"/>
                  </a:lnTo>
                  <a:lnTo>
                    <a:pt x="247" y="379"/>
                  </a:lnTo>
                  <a:lnTo>
                    <a:pt x="246" y="363"/>
                  </a:lnTo>
                  <a:lnTo>
                    <a:pt x="243" y="347"/>
                  </a:lnTo>
                  <a:lnTo>
                    <a:pt x="241" y="332"/>
                  </a:lnTo>
                  <a:lnTo>
                    <a:pt x="237" y="316"/>
                  </a:lnTo>
                  <a:lnTo>
                    <a:pt x="234" y="301"/>
                  </a:lnTo>
                  <a:lnTo>
                    <a:pt x="229" y="286"/>
                  </a:lnTo>
                  <a:lnTo>
                    <a:pt x="225" y="271"/>
                  </a:lnTo>
                  <a:lnTo>
                    <a:pt x="219" y="256"/>
                  </a:lnTo>
                  <a:lnTo>
                    <a:pt x="214" y="241"/>
                  </a:lnTo>
                  <a:lnTo>
                    <a:pt x="207" y="226"/>
                  </a:lnTo>
                  <a:lnTo>
                    <a:pt x="201" y="212"/>
                  </a:lnTo>
                  <a:lnTo>
                    <a:pt x="193" y="198"/>
                  </a:lnTo>
                  <a:lnTo>
                    <a:pt x="186" y="184"/>
                  </a:lnTo>
                  <a:lnTo>
                    <a:pt x="178" y="170"/>
                  </a:lnTo>
                  <a:lnTo>
                    <a:pt x="169" y="156"/>
                  </a:lnTo>
                  <a:lnTo>
                    <a:pt x="160" y="143"/>
                  </a:lnTo>
                  <a:lnTo>
                    <a:pt x="151" y="130"/>
                  </a:lnTo>
                  <a:lnTo>
                    <a:pt x="141" y="117"/>
                  </a:lnTo>
                  <a:lnTo>
                    <a:pt x="131" y="105"/>
                  </a:lnTo>
                  <a:lnTo>
                    <a:pt x="120" y="93"/>
                  </a:lnTo>
                  <a:lnTo>
                    <a:pt x="109" y="81"/>
                  </a:lnTo>
                  <a:lnTo>
                    <a:pt x="97" y="70"/>
                  </a:lnTo>
                  <a:lnTo>
                    <a:pt x="85" y="58"/>
                  </a:lnTo>
                  <a:lnTo>
                    <a:pt x="72" y="48"/>
                  </a:lnTo>
                  <a:lnTo>
                    <a:pt x="59" y="37"/>
                  </a:lnTo>
                  <a:lnTo>
                    <a:pt x="46" y="27"/>
                  </a:lnTo>
                  <a:lnTo>
                    <a:pt x="32" y="18"/>
                  </a:lnTo>
                  <a:lnTo>
                    <a:pt x="18" y="8"/>
                  </a:lnTo>
                  <a:lnTo>
                    <a:pt x="3" y="0"/>
                  </a:lnTo>
                  <a:lnTo>
                    <a:pt x="0" y="6"/>
                  </a:lnTo>
                  <a:lnTo>
                    <a:pt x="14" y="14"/>
                  </a:lnTo>
                  <a:lnTo>
                    <a:pt x="28" y="24"/>
                  </a:lnTo>
                  <a:lnTo>
                    <a:pt x="42" y="33"/>
                  </a:lnTo>
                  <a:lnTo>
                    <a:pt x="55" y="43"/>
                  </a:lnTo>
                  <a:lnTo>
                    <a:pt x="68" y="53"/>
                  </a:lnTo>
                  <a:lnTo>
                    <a:pt x="80" y="63"/>
                  </a:lnTo>
                  <a:lnTo>
                    <a:pt x="92" y="75"/>
                  </a:lnTo>
                  <a:lnTo>
                    <a:pt x="104" y="86"/>
                  </a:lnTo>
                  <a:lnTo>
                    <a:pt x="115" y="98"/>
                  </a:lnTo>
                  <a:lnTo>
                    <a:pt x="126" y="110"/>
                  </a:lnTo>
                  <a:lnTo>
                    <a:pt x="136" y="121"/>
                  </a:lnTo>
                  <a:lnTo>
                    <a:pt x="145" y="134"/>
                  </a:lnTo>
                  <a:lnTo>
                    <a:pt x="154" y="147"/>
                  </a:lnTo>
                  <a:lnTo>
                    <a:pt x="163" y="160"/>
                  </a:lnTo>
                  <a:lnTo>
                    <a:pt x="172" y="174"/>
                  </a:lnTo>
                  <a:lnTo>
                    <a:pt x="180" y="187"/>
                  </a:lnTo>
                  <a:lnTo>
                    <a:pt x="187" y="201"/>
                  </a:lnTo>
                  <a:lnTo>
                    <a:pt x="195" y="215"/>
                  </a:lnTo>
                  <a:lnTo>
                    <a:pt x="201" y="229"/>
                  </a:lnTo>
                  <a:lnTo>
                    <a:pt x="207" y="244"/>
                  </a:lnTo>
                  <a:lnTo>
                    <a:pt x="212" y="258"/>
                  </a:lnTo>
                  <a:lnTo>
                    <a:pt x="218" y="273"/>
                  </a:lnTo>
                  <a:lnTo>
                    <a:pt x="222" y="288"/>
                  </a:lnTo>
                  <a:lnTo>
                    <a:pt x="227" y="303"/>
                  </a:lnTo>
                  <a:lnTo>
                    <a:pt x="230" y="318"/>
                  </a:lnTo>
                  <a:lnTo>
                    <a:pt x="234" y="333"/>
                  </a:lnTo>
                  <a:lnTo>
                    <a:pt x="236" y="348"/>
                  </a:lnTo>
                  <a:lnTo>
                    <a:pt x="239" y="364"/>
                  </a:lnTo>
                  <a:lnTo>
                    <a:pt x="240" y="380"/>
                  </a:lnTo>
                  <a:lnTo>
                    <a:pt x="242" y="395"/>
                  </a:lnTo>
                  <a:lnTo>
                    <a:pt x="242" y="410"/>
                  </a:lnTo>
                  <a:lnTo>
                    <a:pt x="243" y="426"/>
                  </a:lnTo>
                  <a:lnTo>
                    <a:pt x="246" y="423"/>
                  </a:lnTo>
                  <a:lnTo>
                    <a:pt x="246" y="430"/>
                  </a:lnTo>
                  <a:lnTo>
                    <a:pt x="250" y="430"/>
                  </a:lnTo>
                  <a:lnTo>
                    <a:pt x="250" y="426"/>
                  </a:lnTo>
                  <a:lnTo>
                    <a:pt x="246" y="430"/>
                  </a:lnTo>
                </a:path>
              </a:pathLst>
            </a:custGeom>
            <a:solidFill>
              <a:srgbClr val="000000"/>
            </a:solidFill>
            <a:ln w="9525" cap="rnd">
              <a:noFill/>
              <a:round/>
              <a:headEnd type="none" w="sm" len="sm"/>
              <a:tailEnd type="none" w="sm" len="sm"/>
            </a:ln>
          </p:spPr>
          <p:txBody>
            <a:bodyPr/>
            <a:lstStyle/>
            <a:p>
              <a:endParaRPr lang="en-US" dirty="0"/>
            </a:p>
          </p:txBody>
        </p:sp>
        <p:sp>
          <p:nvSpPr>
            <p:cNvPr id="17465" name="Freeform 26"/>
            <p:cNvSpPr>
              <a:spLocks/>
            </p:cNvSpPr>
            <p:nvPr/>
          </p:nvSpPr>
          <p:spPr bwMode="auto">
            <a:xfrm>
              <a:off x="3156" y="1256"/>
              <a:ext cx="368" cy="425"/>
            </a:xfrm>
            <a:custGeom>
              <a:avLst/>
              <a:gdLst>
                <a:gd name="T0" fmla="*/ 97 w 413"/>
                <a:gd name="T1" fmla="*/ 0 h 425"/>
                <a:gd name="T2" fmla="*/ 164 w 413"/>
                <a:gd name="T3" fmla="*/ 309 h 425"/>
                <a:gd name="T4" fmla="*/ 161 w 413"/>
                <a:gd name="T5" fmla="*/ 314 h 425"/>
                <a:gd name="T6" fmla="*/ 159 w 413"/>
                <a:gd name="T7" fmla="*/ 319 h 425"/>
                <a:gd name="T8" fmla="*/ 156 w 413"/>
                <a:gd name="T9" fmla="*/ 324 h 425"/>
                <a:gd name="T10" fmla="*/ 153 w 413"/>
                <a:gd name="T11" fmla="*/ 330 h 425"/>
                <a:gd name="T12" fmla="*/ 151 w 413"/>
                <a:gd name="T13" fmla="*/ 336 h 425"/>
                <a:gd name="T14" fmla="*/ 150 w 413"/>
                <a:gd name="T15" fmla="*/ 343 h 425"/>
                <a:gd name="T16" fmla="*/ 148 w 413"/>
                <a:gd name="T17" fmla="*/ 349 h 425"/>
                <a:gd name="T18" fmla="*/ 146 w 413"/>
                <a:gd name="T19" fmla="*/ 356 h 425"/>
                <a:gd name="T20" fmla="*/ 145 w 413"/>
                <a:gd name="T21" fmla="*/ 363 h 425"/>
                <a:gd name="T22" fmla="*/ 143 w 413"/>
                <a:gd name="T23" fmla="*/ 370 h 425"/>
                <a:gd name="T24" fmla="*/ 142 w 413"/>
                <a:gd name="T25" fmla="*/ 377 h 425"/>
                <a:gd name="T26" fmla="*/ 142 w 413"/>
                <a:gd name="T27" fmla="*/ 385 h 425"/>
                <a:gd name="T28" fmla="*/ 141 w 413"/>
                <a:gd name="T29" fmla="*/ 392 h 425"/>
                <a:gd name="T30" fmla="*/ 140 w 413"/>
                <a:gd name="T31" fmla="*/ 399 h 425"/>
                <a:gd name="T32" fmla="*/ 140 w 413"/>
                <a:gd name="T33" fmla="*/ 407 h 425"/>
                <a:gd name="T34" fmla="*/ 140 w 413"/>
                <a:gd name="T35" fmla="*/ 414 h 425"/>
                <a:gd name="T36" fmla="*/ 0 w 413"/>
                <a:gd name="T37" fmla="*/ 424 h 425"/>
                <a:gd name="T38" fmla="*/ 1 w 413"/>
                <a:gd name="T39" fmla="*/ 407 h 425"/>
                <a:gd name="T40" fmla="*/ 1 w 413"/>
                <a:gd name="T41" fmla="*/ 390 h 425"/>
                <a:gd name="T42" fmla="*/ 3 w 413"/>
                <a:gd name="T43" fmla="*/ 373 h 425"/>
                <a:gd name="T44" fmla="*/ 4 w 413"/>
                <a:gd name="T45" fmla="*/ 357 h 425"/>
                <a:gd name="T46" fmla="*/ 4 w 413"/>
                <a:gd name="T47" fmla="*/ 341 h 425"/>
                <a:gd name="T48" fmla="*/ 4 w 413"/>
                <a:gd name="T49" fmla="*/ 325 h 425"/>
                <a:gd name="T50" fmla="*/ 5 w 413"/>
                <a:gd name="T51" fmla="*/ 309 h 425"/>
                <a:gd name="T52" fmla="*/ 7 w 413"/>
                <a:gd name="T53" fmla="*/ 293 h 425"/>
                <a:gd name="T54" fmla="*/ 9 w 413"/>
                <a:gd name="T55" fmla="*/ 278 h 425"/>
                <a:gd name="T56" fmla="*/ 11 w 413"/>
                <a:gd name="T57" fmla="*/ 262 h 425"/>
                <a:gd name="T58" fmla="*/ 12 w 413"/>
                <a:gd name="T59" fmla="*/ 247 h 425"/>
                <a:gd name="T60" fmla="*/ 16 w 413"/>
                <a:gd name="T61" fmla="*/ 232 h 425"/>
                <a:gd name="T62" fmla="*/ 18 w 413"/>
                <a:gd name="T63" fmla="*/ 218 h 425"/>
                <a:gd name="T64" fmla="*/ 20 w 413"/>
                <a:gd name="T65" fmla="*/ 203 h 425"/>
                <a:gd name="T66" fmla="*/ 23 w 413"/>
                <a:gd name="T67" fmla="*/ 189 h 425"/>
                <a:gd name="T68" fmla="*/ 27 w 413"/>
                <a:gd name="T69" fmla="*/ 176 h 425"/>
                <a:gd name="T70" fmla="*/ 30 w 413"/>
                <a:gd name="T71" fmla="*/ 162 h 425"/>
                <a:gd name="T72" fmla="*/ 34 w 413"/>
                <a:gd name="T73" fmla="*/ 149 h 425"/>
                <a:gd name="T74" fmla="*/ 37 w 413"/>
                <a:gd name="T75" fmla="*/ 136 h 425"/>
                <a:gd name="T76" fmla="*/ 41 w 413"/>
                <a:gd name="T77" fmla="*/ 123 h 425"/>
                <a:gd name="T78" fmla="*/ 45 w 413"/>
                <a:gd name="T79" fmla="*/ 111 h 425"/>
                <a:gd name="T80" fmla="*/ 49 w 413"/>
                <a:gd name="T81" fmla="*/ 99 h 425"/>
                <a:gd name="T82" fmla="*/ 53 w 413"/>
                <a:gd name="T83" fmla="*/ 87 h 425"/>
                <a:gd name="T84" fmla="*/ 57 w 413"/>
                <a:gd name="T85" fmla="*/ 76 h 425"/>
                <a:gd name="T86" fmla="*/ 62 w 413"/>
                <a:gd name="T87" fmla="*/ 65 h 425"/>
                <a:gd name="T88" fmla="*/ 67 w 413"/>
                <a:gd name="T89" fmla="*/ 55 h 425"/>
                <a:gd name="T90" fmla="*/ 71 w 413"/>
                <a:gd name="T91" fmla="*/ 45 h 425"/>
                <a:gd name="T92" fmla="*/ 76 w 413"/>
                <a:gd name="T93" fmla="*/ 35 h 425"/>
                <a:gd name="T94" fmla="*/ 81 w 413"/>
                <a:gd name="T95" fmla="*/ 25 h 425"/>
                <a:gd name="T96" fmla="*/ 86 w 413"/>
                <a:gd name="T97" fmla="*/ 16 h 425"/>
                <a:gd name="T98" fmla="*/ 92 w 413"/>
                <a:gd name="T99" fmla="*/ 8 h 425"/>
                <a:gd name="T100" fmla="*/ 97 w 413"/>
                <a:gd name="T101" fmla="*/ 0 h 4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3"/>
                <a:gd name="T154" fmla="*/ 0 h 425"/>
                <a:gd name="T155" fmla="*/ 413 w 413"/>
                <a:gd name="T156" fmla="*/ 425 h 4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3" h="425">
                  <a:moveTo>
                    <a:pt x="245" y="0"/>
                  </a:moveTo>
                  <a:lnTo>
                    <a:pt x="412" y="309"/>
                  </a:lnTo>
                  <a:lnTo>
                    <a:pt x="405" y="314"/>
                  </a:lnTo>
                  <a:lnTo>
                    <a:pt x="398" y="319"/>
                  </a:lnTo>
                  <a:lnTo>
                    <a:pt x="392" y="324"/>
                  </a:lnTo>
                  <a:lnTo>
                    <a:pt x="386" y="330"/>
                  </a:lnTo>
                  <a:lnTo>
                    <a:pt x="381" y="336"/>
                  </a:lnTo>
                  <a:lnTo>
                    <a:pt x="376" y="343"/>
                  </a:lnTo>
                  <a:lnTo>
                    <a:pt x="372" y="349"/>
                  </a:lnTo>
                  <a:lnTo>
                    <a:pt x="368" y="356"/>
                  </a:lnTo>
                  <a:lnTo>
                    <a:pt x="364" y="363"/>
                  </a:lnTo>
                  <a:lnTo>
                    <a:pt x="361" y="370"/>
                  </a:lnTo>
                  <a:lnTo>
                    <a:pt x="358" y="377"/>
                  </a:lnTo>
                  <a:lnTo>
                    <a:pt x="356" y="385"/>
                  </a:lnTo>
                  <a:lnTo>
                    <a:pt x="354" y="392"/>
                  </a:lnTo>
                  <a:lnTo>
                    <a:pt x="352" y="399"/>
                  </a:lnTo>
                  <a:lnTo>
                    <a:pt x="351" y="407"/>
                  </a:lnTo>
                  <a:lnTo>
                    <a:pt x="350" y="414"/>
                  </a:lnTo>
                  <a:lnTo>
                    <a:pt x="0" y="424"/>
                  </a:lnTo>
                  <a:lnTo>
                    <a:pt x="1" y="407"/>
                  </a:lnTo>
                  <a:lnTo>
                    <a:pt x="1" y="390"/>
                  </a:lnTo>
                  <a:lnTo>
                    <a:pt x="3" y="373"/>
                  </a:lnTo>
                  <a:lnTo>
                    <a:pt x="5" y="357"/>
                  </a:lnTo>
                  <a:lnTo>
                    <a:pt x="7" y="341"/>
                  </a:lnTo>
                  <a:lnTo>
                    <a:pt x="10" y="325"/>
                  </a:lnTo>
                  <a:lnTo>
                    <a:pt x="14" y="309"/>
                  </a:lnTo>
                  <a:lnTo>
                    <a:pt x="18" y="293"/>
                  </a:lnTo>
                  <a:lnTo>
                    <a:pt x="22" y="278"/>
                  </a:lnTo>
                  <a:lnTo>
                    <a:pt x="28" y="262"/>
                  </a:lnTo>
                  <a:lnTo>
                    <a:pt x="33" y="247"/>
                  </a:lnTo>
                  <a:lnTo>
                    <a:pt x="39" y="232"/>
                  </a:lnTo>
                  <a:lnTo>
                    <a:pt x="46" y="218"/>
                  </a:lnTo>
                  <a:lnTo>
                    <a:pt x="53" y="203"/>
                  </a:lnTo>
                  <a:lnTo>
                    <a:pt x="60" y="189"/>
                  </a:lnTo>
                  <a:lnTo>
                    <a:pt x="68" y="176"/>
                  </a:lnTo>
                  <a:lnTo>
                    <a:pt x="76" y="162"/>
                  </a:lnTo>
                  <a:lnTo>
                    <a:pt x="85" y="149"/>
                  </a:lnTo>
                  <a:lnTo>
                    <a:pt x="94" y="136"/>
                  </a:lnTo>
                  <a:lnTo>
                    <a:pt x="103" y="123"/>
                  </a:lnTo>
                  <a:lnTo>
                    <a:pt x="113" y="111"/>
                  </a:lnTo>
                  <a:lnTo>
                    <a:pt x="123" y="99"/>
                  </a:lnTo>
                  <a:lnTo>
                    <a:pt x="134" y="87"/>
                  </a:lnTo>
                  <a:lnTo>
                    <a:pt x="145" y="76"/>
                  </a:lnTo>
                  <a:lnTo>
                    <a:pt x="156" y="65"/>
                  </a:lnTo>
                  <a:lnTo>
                    <a:pt x="168" y="55"/>
                  </a:lnTo>
                  <a:lnTo>
                    <a:pt x="180" y="45"/>
                  </a:lnTo>
                  <a:lnTo>
                    <a:pt x="192" y="35"/>
                  </a:lnTo>
                  <a:lnTo>
                    <a:pt x="205" y="25"/>
                  </a:lnTo>
                  <a:lnTo>
                    <a:pt x="218" y="16"/>
                  </a:lnTo>
                  <a:lnTo>
                    <a:pt x="231" y="8"/>
                  </a:lnTo>
                  <a:lnTo>
                    <a:pt x="245" y="0"/>
                  </a:lnTo>
                </a:path>
              </a:pathLst>
            </a:custGeom>
            <a:solidFill>
              <a:srgbClr val="E519E5"/>
            </a:solidFill>
            <a:ln w="9525" cap="rnd">
              <a:noFill/>
              <a:round/>
              <a:headEnd type="none" w="sm" len="sm"/>
              <a:tailEnd type="none" w="sm" len="sm"/>
            </a:ln>
          </p:spPr>
          <p:txBody>
            <a:bodyPr/>
            <a:lstStyle/>
            <a:p>
              <a:endParaRPr lang="en-US" dirty="0"/>
            </a:p>
          </p:txBody>
        </p:sp>
        <p:sp>
          <p:nvSpPr>
            <p:cNvPr id="17466" name="Freeform 27"/>
            <p:cNvSpPr>
              <a:spLocks/>
            </p:cNvSpPr>
            <p:nvPr/>
          </p:nvSpPr>
          <p:spPr bwMode="auto">
            <a:xfrm>
              <a:off x="3372" y="1254"/>
              <a:ext cx="156" cy="315"/>
            </a:xfrm>
            <a:custGeom>
              <a:avLst/>
              <a:gdLst>
                <a:gd name="T0" fmla="*/ 66 w 176"/>
                <a:gd name="T1" fmla="*/ 314 h 315"/>
                <a:gd name="T2" fmla="*/ 66 w 176"/>
                <a:gd name="T3" fmla="*/ 309 h 315"/>
                <a:gd name="T4" fmla="*/ 4 w 176"/>
                <a:gd name="T5" fmla="*/ 0 h 315"/>
                <a:gd name="T6" fmla="*/ 0 w 176"/>
                <a:gd name="T7" fmla="*/ 3 h 315"/>
                <a:gd name="T8" fmla="*/ 64 w 176"/>
                <a:gd name="T9" fmla="*/ 312 h 315"/>
                <a:gd name="T10" fmla="*/ 65 w 176"/>
                <a:gd name="T11" fmla="*/ 308 h 315"/>
                <a:gd name="T12" fmla="*/ 66 w 176"/>
                <a:gd name="T13" fmla="*/ 314 h 315"/>
                <a:gd name="T14" fmla="*/ 66 w 176"/>
                <a:gd name="T15" fmla="*/ 312 h 315"/>
                <a:gd name="T16" fmla="*/ 66 w 176"/>
                <a:gd name="T17" fmla="*/ 309 h 315"/>
                <a:gd name="T18" fmla="*/ 66 w 176"/>
                <a:gd name="T19" fmla="*/ 314 h 3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315"/>
                <a:gd name="T32" fmla="*/ 176 w 176"/>
                <a:gd name="T33" fmla="*/ 315 h 3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315">
                  <a:moveTo>
                    <a:pt x="172" y="314"/>
                  </a:moveTo>
                  <a:lnTo>
                    <a:pt x="173" y="309"/>
                  </a:lnTo>
                  <a:lnTo>
                    <a:pt x="6" y="0"/>
                  </a:lnTo>
                  <a:lnTo>
                    <a:pt x="0" y="3"/>
                  </a:lnTo>
                  <a:lnTo>
                    <a:pt x="167" y="312"/>
                  </a:lnTo>
                  <a:lnTo>
                    <a:pt x="168" y="308"/>
                  </a:lnTo>
                  <a:lnTo>
                    <a:pt x="172" y="314"/>
                  </a:lnTo>
                  <a:lnTo>
                    <a:pt x="175" y="312"/>
                  </a:lnTo>
                  <a:lnTo>
                    <a:pt x="173" y="309"/>
                  </a:lnTo>
                  <a:lnTo>
                    <a:pt x="172" y="314"/>
                  </a:lnTo>
                </a:path>
              </a:pathLst>
            </a:custGeom>
            <a:solidFill>
              <a:srgbClr val="000000"/>
            </a:solidFill>
            <a:ln w="9525" cap="rnd">
              <a:noFill/>
              <a:round/>
              <a:headEnd type="none" w="sm" len="sm"/>
              <a:tailEnd type="none" w="sm" len="sm"/>
            </a:ln>
          </p:spPr>
          <p:txBody>
            <a:bodyPr/>
            <a:lstStyle/>
            <a:p>
              <a:endParaRPr lang="en-US" dirty="0"/>
            </a:p>
          </p:txBody>
        </p:sp>
        <p:sp>
          <p:nvSpPr>
            <p:cNvPr id="17467" name="Freeform 28"/>
            <p:cNvSpPr>
              <a:spLocks/>
            </p:cNvSpPr>
            <p:nvPr/>
          </p:nvSpPr>
          <p:spPr bwMode="auto">
            <a:xfrm>
              <a:off x="3464" y="1562"/>
              <a:ext cx="61" cy="112"/>
            </a:xfrm>
            <a:custGeom>
              <a:avLst/>
              <a:gdLst>
                <a:gd name="T0" fmla="*/ 4 w 69"/>
                <a:gd name="T1" fmla="*/ 111 h 112"/>
                <a:gd name="T2" fmla="*/ 4 w 69"/>
                <a:gd name="T3" fmla="*/ 108 h 112"/>
                <a:gd name="T4" fmla="*/ 4 w 69"/>
                <a:gd name="T5" fmla="*/ 101 h 112"/>
                <a:gd name="T6" fmla="*/ 4 w 69"/>
                <a:gd name="T7" fmla="*/ 94 h 112"/>
                <a:gd name="T8" fmla="*/ 4 w 69"/>
                <a:gd name="T9" fmla="*/ 87 h 112"/>
                <a:gd name="T10" fmla="*/ 4 w 69"/>
                <a:gd name="T11" fmla="*/ 80 h 112"/>
                <a:gd name="T12" fmla="*/ 6 w 69"/>
                <a:gd name="T13" fmla="*/ 72 h 112"/>
                <a:gd name="T14" fmla="*/ 7 w 69"/>
                <a:gd name="T15" fmla="*/ 66 h 112"/>
                <a:gd name="T16" fmla="*/ 8 w 69"/>
                <a:gd name="T17" fmla="*/ 59 h 112"/>
                <a:gd name="T18" fmla="*/ 9 w 69"/>
                <a:gd name="T19" fmla="*/ 52 h 112"/>
                <a:gd name="T20" fmla="*/ 11 w 69"/>
                <a:gd name="T21" fmla="*/ 45 h 112"/>
                <a:gd name="T22" fmla="*/ 12 w 69"/>
                <a:gd name="T23" fmla="*/ 39 h 112"/>
                <a:gd name="T24" fmla="*/ 14 w 69"/>
                <a:gd name="T25" fmla="*/ 32 h 112"/>
                <a:gd name="T26" fmla="*/ 17 w 69"/>
                <a:gd name="T27" fmla="*/ 27 h 112"/>
                <a:gd name="T28" fmla="*/ 19 w 69"/>
                <a:gd name="T29" fmla="*/ 21 h 112"/>
                <a:gd name="T30" fmla="*/ 20 w 69"/>
                <a:gd name="T31" fmla="*/ 15 h 112"/>
                <a:gd name="T32" fmla="*/ 23 w 69"/>
                <a:gd name="T33" fmla="*/ 11 h 112"/>
                <a:gd name="T34" fmla="*/ 26 w 69"/>
                <a:gd name="T35" fmla="*/ 6 h 112"/>
                <a:gd name="T36" fmla="*/ 24 w 69"/>
                <a:gd name="T37" fmla="*/ 0 h 112"/>
                <a:gd name="T38" fmla="*/ 21 w 69"/>
                <a:gd name="T39" fmla="*/ 5 h 112"/>
                <a:gd name="T40" fmla="*/ 19 w 69"/>
                <a:gd name="T41" fmla="*/ 10 h 112"/>
                <a:gd name="T42" fmla="*/ 17 w 69"/>
                <a:gd name="T43" fmla="*/ 16 h 112"/>
                <a:gd name="T44" fmla="*/ 15 w 69"/>
                <a:gd name="T45" fmla="*/ 22 h 112"/>
                <a:gd name="T46" fmla="*/ 11 w 69"/>
                <a:gd name="T47" fmla="*/ 28 h 112"/>
                <a:gd name="T48" fmla="*/ 10 w 69"/>
                <a:gd name="T49" fmla="*/ 35 h 112"/>
                <a:gd name="T50" fmla="*/ 9 w 69"/>
                <a:gd name="T51" fmla="*/ 41 h 112"/>
                <a:gd name="T52" fmla="*/ 7 w 69"/>
                <a:gd name="T53" fmla="*/ 49 h 112"/>
                <a:gd name="T54" fmla="*/ 5 w 69"/>
                <a:gd name="T55" fmla="*/ 56 h 112"/>
                <a:gd name="T56" fmla="*/ 4 w 69"/>
                <a:gd name="T57" fmla="*/ 63 h 112"/>
                <a:gd name="T58" fmla="*/ 4 w 69"/>
                <a:gd name="T59" fmla="*/ 70 h 112"/>
                <a:gd name="T60" fmla="*/ 4 w 69"/>
                <a:gd name="T61" fmla="*/ 78 h 112"/>
                <a:gd name="T62" fmla="*/ 4 w 69"/>
                <a:gd name="T63" fmla="*/ 85 h 112"/>
                <a:gd name="T64" fmla="*/ 3 w 69"/>
                <a:gd name="T65" fmla="*/ 93 h 112"/>
                <a:gd name="T66" fmla="*/ 1 w 69"/>
                <a:gd name="T67" fmla="*/ 100 h 112"/>
                <a:gd name="T68" fmla="*/ 0 w 69"/>
                <a:gd name="T69" fmla="*/ 107 h 112"/>
                <a:gd name="T70" fmla="*/ 4 w 69"/>
                <a:gd name="T71" fmla="*/ 104 h 112"/>
                <a:gd name="T72" fmla="*/ 4 w 69"/>
                <a:gd name="T73" fmla="*/ 111 h 112"/>
                <a:gd name="T74" fmla="*/ 4 w 69"/>
                <a:gd name="T75" fmla="*/ 111 h 112"/>
                <a:gd name="T76" fmla="*/ 4 w 69"/>
                <a:gd name="T77" fmla="*/ 108 h 112"/>
                <a:gd name="T78" fmla="*/ 4 w 69"/>
                <a:gd name="T79" fmla="*/ 111 h 1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112"/>
                <a:gd name="T122" fmla="*/ 69 w 69"/>
                <a:gd name="T123" fmla="*/ 112 h 1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112">
                  <a:moveTo>
                    <a:pt x="4" y="111"/>
                  </a:moveTo>
                  <a:lnTo>
                    <a:pt x="7" y="108"/>
                  </a:lnTo>
                  <a:lnTo>
                    <a:pt x="8" y="101"/>
                  </a:lnTo>
                  <a:lnTo>
                    <a:pt x="10" y="94"/>
                  </a:lnTo>
                  <a:lnTo>
                    <a:pt x="11" y="87"/>
                  </a:lnTo>
                  <a:lnTo>
                    <a:pt x="13" y="80"/>
                  </a:lnTo>
                  <a:lnTo>
                    <a:pt x="16" y="72"/>
                  </a:lnTo>
                  <a:lnTo>
                    <a:pt x="18" y="66"/>
                  </a:lnTo>
                  <a:lnTo>
                    <a:pt x="21" y="59"/>
                  </a:lnTo>
                  <a:lnTo>
                    <a:pt x="25" y="52"/>
                  </a:lnTo>
                  <a:lnTo>
                    <a:pt x="29" y="45"/>
                  </a:lnTo>
                  <a:lnTo>
                    <a:pt x="33" y="39"/>
                  </a:lnTo>
                  <a:lnTo>
                    <a:pt x="37" y="32"/>
                  </a:lnTo>
                  <a:lnTo>
                    <a:pt x="43" y="27"/>
                  </a:lnTo>
                  <a:lnTo>
                    <a:pt x="49" y="21"/>
                  </a:lnTo>
                  <a:lnTo>
                    <a:pt x="54" y="15"/>
                  </a:lnTo>
                  <a:lnTo>
                    <a:pt x="61" y="11"/>
                  </a:lnTo>
                  <a:lnTo>
                    <a:pt x="68" y="6"/>
                  </a:lnTo>
                  <a:lnTo>
                    <a:pt x="64" y="0"/>
                  </a:lnTo>
                  <a:lnTo>
                    <a:pt x="57" y="5"/>
                  </a:lnTo>
                  <a:lnTo>
                    <a:pt x="50" y="10"/>
                  </a:lnTo>
                  <a:lnTo>
                    <a:pt x="44" y="16"/>
                  </a:lnTo>
                  <a:lnTo>
                    <a:pt x="38" y="22"/>
                  </a:lnTo>
                  <a:lnTo>
                    <a:pt x="32" y="28"/>
                  </a:lnTo>
                  <a:lnTo>
                    <a:pt x="27" y="35"/>
                  </a:lnTo>
                  <a:lnTo>
                    <a:pt x="23" y="41"/>
                  </a:lnTo>
                  <a:lnTo>
                    <a:pt x="19" y="49"/>
                  </a:lnTo>
                  <a:lnTo>
                    <a:pt x="15" y="56"/>
                  </a:lnTo>
                  <a:lnTo>
                    <a:pt x="12" y="63"/>
                  </a:lnTo>
                  <a:lnTo>
                    <a:pt x="9" y="70"/>
                  </a:lnTo>
                  <a:lnTo>
                    <a:pt x="6" y="78"/>
                  </a:lnTo>
                  <a:lnTo>
                    <a:pt x="4" y="85"/>
                  </a:lnTo>
                  <a:lnTo>
                    <a:pt x="3" y="93"/>
                  </a:lnTo>
                  <a:lnTo>
                    <a:pt x="1" y="100"/>
                  </a:lnTo>
                  <a:lnTo>
                    <a:pt x="0" y="107"/>
                  </a:lnTo>
                  <a:lnTo>
                    <a:pt x="4" y="104"/>
                  </a:lnTo>
                  <a:lnTo>
                    <a:pt x="4" y="111"/>
                  </a:lnTo>
                  <a:lnTo>
                    <a:pt x="7" y="111"/>
                  </a:lnTo>
                  <a:lnTo>
                    <a:pt x="7" y="108"/>
                  </a:lnTo>
                  <a:lnTo>
                    <a:pt x="4" y="111"/>
                  </a:lnTo>
                </a:path>
              </a:pathLst>
            </a:custGeom>
            <a:solidFill>
              <a:srgbClr val="000000"/>
            </a:solidFill>
            <a:ln w="9525" cap="rnd">
              <a:noFill/>
              <a:round/>
              <a:headEnd type="none" w="sm" len="sm"/>
              <a:tailEnd type="none" w="sm" len="sm"/>
            </a:ln>
          </p:spPr>
          <p:txBody>
            <a:bodyPr/>
            <a:lstStyle/>
            <a:p>
              <a:endParaRPr lang="en-US" dirty="0"/>
            </a:p>
          </p:txBody>
        </p:sp>
        <p:sp>
          <p:nvSpPr>
            <p:cNvPr id="17468" name="Freeform 29"/>
            <p:cNvSpPr>
              <a:spLocks/>
            </p:cNvSpPr>
            <p:nvPr/>
          </p:nvSpPr>
          <p:spPr bwMode="auto">
            <a:xfrm>
              <a:off x="3154" y="1666"/>
              <a:ext cx="314" cy="18"/>
            </a:xfrm>
            <a:custGeom>
              <a:avLst/>
              <a:gdLst>
                <a:gd name="T0" fmla="*/ 0 w 354"/>
                <a:gd name="T1" fmla="*/ 14 h 18"/>
                <a:gd name="T2" fmla="*/ 3 w 354"/>
                <a:gd name="T3" fmla="*/ 17 h 18"/>
                <a:gd name="T4" fmla="*/ 136 w 354"/>
                <a:gd name="T5" fmla="*/ 7 h 18"/>
                <a:gd name="T6" fmla="*/ 136 w 354"/>
                <a:gd name="T7" fmla="*/ 0 h 18"/>
                <a:gd name="T8" fmla="*/ 3 w 354"/>
                <a:gd name="T9" fmla="*/ 10 h 18"/>
                <a:gd name="T10" fmla="*/ 4 w 354"/>
                <a:gd name="T11" fmla="*/ 14 h 18"/>
                <a:gd name="T12" fmla="*/ 0 w 354"/>
                <a:gd name="T13" fmla="*/ 14 h 18"/>
                <a:gd name="T14" fmla="*/ 0 w 354"/>
                <a:gd name="T15" fmla="*/ 17 h 18"/>
                <a:gd name="T16" fmla="*/ 3 w 354"/>
                <a:gd name="T17" fmla="*/ 17 h 18"/>
                <a:gd name="T18" fmla="*/ 0 w 354"/>
                <a:gd name="T19" fmla="*/ 14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
                <a:gd name="T31" fmla="*/ 0 h 18"/>
                <a:gd name="T32" fmla="*/ 354 w 354"/>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 h="18">
                  <a:moveTo>
                    <a:pt x="0" y="14"/>
                  </a:moveTo>
                  <a:lnTo>
                    <a:pt x="3" y="17"/>
                  </a:lnTo>
                  <a:lnTo>
                    <a:pt x="353" y="7"/>
                  </a:lnTo>
                  <a:lnTo>
                    <a:pt x="353" y="0"/>
                  </a:lnTo>
                  <a:lnTo>
                    <a:pt x="3" y="10"/>
                  </a:lnTo>
                  <a:lnTo>
                    <a:pt x="7" y="14"/>
                  </a:lnTo>
                  <a:lnTo>
                    <a:pt x="0" y="14"/>
                  </a:lnTo>
                  <a:lnTo>
                    <a:pt x="0" y="17"/>
                  </a:lnTo>
                  <a:lnTo>
                    <a:pt x="3" y="17"/>
                  </a:lnTo>
                  <a:lnTo>
                    <a:pt x="0" y="14"/>
                  </a:lnTo>
                </a:path>
              </a:pathLst>
            </a:custGeom>
            <a:solidFill>
              <a:srgbClr val="000000"/>
            </a:solidFill>
            <a:ln w="9525" cap="rnd">
              <a:noFill/>
              <a:round/>
              <a:headEnd type="none" w="sm" len="sm"/>
              <a:tailEnd type="none" w="sm" len="sm"/>
            </a:ln>
          </p:spPr>
          <p:txBody>
            <a:bodyPr/>
            <a:lstStyle/>
            <a:p>
              <a:endParaRPr lang="en-US" dirty="0"/>
            </a:p>
          </p:txBody>
        </p:sp>
        <p:sp>
          <p:nvSpPr>
            <p:cNvPr id="17469" name="Freeform 30"/>
            <p:cNvSpPr>
              <a:spLocks/>
            </p:cNvSpPr>
            <p:nvPr/>
          </p:nvSpPr>
          <p:spPr bwMode="auto">
            <a:xfrm>
              <a:off x="3154" y="1251"/>
              <a:ext cx="224" cy="430"/>
            </a:xfrm>
            <a:custGeom>
              <a:avLst/>
              <a:gdLst>
                <a:gd name="T0" fmla="*/ 96 w 252"/>
                <a:gd name="T1" fmla="*/ 2 h 430"/>
                <a:gd name="T2" fmla="*/ 85 w 252"/>
                <a:gd name="T3" fmla="*/ 18 h 430"/>
                <a:gd name="T4" fmla="*/ 76 w 252"/>
                <a:gd name="T5" fmla="*/ 37 h 430"/>
                <a:gd name="T6" fmla="*/ 65 w 252"/>
                <a:gd name="T7" fmla="*/ 57 h 430"/>
                <a:gd name="T8" fmla="*/ 57 w 252"/>
                <a:gd name="T9" fmla="*/ 79 h 430"/>
                <a:gd name="T10" fmla="*/ 47 w 252"/>
                <a:gd name="T11" fmla="*/ 102 h 430"/>
                <a:gd name="T12" fmla="*/ 41 w 252"/>
                <a:gd name="T13" fmla="*/ 126 h 430"/>
                <a:gd name="T14" fmla="*/ 33 w 252"/>
                <a:gd name="T15" fmla="*/ 152 h 430"/>
                <a:gd name="T16" fmla="*/ 26 w 252"/>
                <a:gd name="T17" fmla="*/ 179 h 430"/>
                <a:gd name="T18" fmla="*/ 20 w 252"/>
                <a:gd name="T19" fmla="*/ 207 h 430"/>
                <a:gd name="T20" fmla="*/ 16 w 252"/>
                <a:gd name="T21" fmla="*/ 236 h 430"/>
                <a:gd name="T22" fmla="*/ 11 w 252"/>
                <a:gd name="T23" fmla="*/ 266 h 430"/>
                <a:gd name="T24" fmla="*/ 7 w 252"/>
                <a:gd name="T25" fmla="*/ 297 h 430"/>
                <a:gd name="T26" fmla="*/ 4 w 252"/>
                <a:gd name="T27" fmla="*/ 329 h 430"/>
                <a:gd name="T28" fmla="*/ 4 w 252"/>
                <a:gd name="T29" fmla="*/ 362 h 430"/>
                <a:gd name="T30" fmla="*/ 1 w 252"/>
                <a:gd name="T31" fmla="*/ 395 h 430"/>
                <a:gd name="T32" fmla="*/ 0 w 252"/>
                <a:gd name="T33" fmla="*/ 429 h 430"/>
                <a:gd name="T34" fmla="*/ 4 w 252"/>
                <a:gd name="T35" fmla="*/ 412 h 430"/>
                <a:gd name="T36" fmla="*/ 4 w 252"/>
                <a:gd name="T37" fmla="*/ 379 h 430"/>
                <a:gd name="T38" fmla="*/ 5 w 252"/>
                <a:gd name="T39" fmla="*/ 346 h 430"/>
                <a:gd name="T40" fmla="*/ 8 w 252"/>
                <a:gd name="T41" fmla="*/ 315 h 430"/>
                <a:gd name="T42" fmla="*/ 11 w 252"/>
                <a:gd name="T43" fmla="*/ 284 h 430"/>
                <a:gd name="T44" fmla="*/ 16 w 252"/>
                <a:gd name="T45" fmla="*/ 253 h 430"/>
                <a:gd name="T46" fmla="*/ 20 w 252"/>
                <a:gd name="T47" fmla="*/ 224 h 430"/>
                <a:gd name="T48" fmla="*/ 25 w 252"/>
                <a:gd name="T49" fmla="*/ 196 h 430"/>
                <a:gd name="T50" fmla="*/ 32 w 252"/>
                <a:gd name="T51" fmla="*/ 169 h 430"/>
                <a:gd name="T52" fmla="*/ 39 w 252"/>
                <a:gd name="T53" fmla="*/ 143 h 430"/>
                <a:gd name="T54" fmla="*/ 47 w 252"/>
                <a:gd name="T55" fmla="*/ 118 h 430"/>
                <a:gd name="T56" fmla="*/ 53 w 252"/>
                <a:gd name="T57" fmla="*/ 95 h 430"/>
                <a:gd name="T58" fmla="*/ 63 w 252"/>
                <a:gd name="T59" fmla="*/ 73 h 430"/>
                <a:gd name="T60" fmla="*/ 73 w 252"/>
                <a:gd name="T61" fmla="*/ 52 h 430"/>
                <a:gd name="T62" fmla="*/ 82 w 252"/>
                <a:gd name="T63" fmla="*/ 33 h 430"/>
                <a:gd name="T64" fmla="*/ 92 w 252"/>
                <a:gd name="T65" fmla="*/ 16 h 430"/>
                <a:gd name="T66" fmla="*/ 96 w 252"/>
                <a:gd name="T67" fmla="*/ 6 h 430"/>
                <a:gd name="T68" fmla="*/ 97 w 252"/>
                <a:gd name="T69" fmla="*/ 0 h 430"/>
                <a:gd name="T70" fmla="*/ 98 w 252"/>
                <a:gd name="T71" fmla="*/ 3 h 4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2"/>
                <a:gd name="T109" fmla="*/ 0 h 430"/>
                <a:gd name="T110" fmla="*/ 252 w 252"/>
                <a:gd name="T111" fmla="*/ 430 h 4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2" h="430">
                  <a:moveTo>
                    <a:pt x="251" y="3"/>
                  </a:moveTo>
                  <a:lnTo>
                    <a:pt x="246" y="2"/>
                  </a:lnTo>
                  <a:lnTo>
                    <a:pt x="232" y="10"/>
                  </a:lnTo>
                  <a:lnTo>
                    <a:pt x="219" y="18"/>
                  </a:lnTo>
                  <a:lnTo>
                    <a:pt x="206" y="27"/>
                  </a:lnTo>
                  <a:lnTo>
                    <a:pt x="193" y="37"/>
                  </a:lnTo>
                  <a:lnTo>
                    <a:pt x="181" y="47"/>
                  </a:lnTo>
                  <a:lnTo>
                    <a:pt x="168" y="57"/>
                  </a:lnTo>
                  <a:lnTo>
                    <a:pt x="157" y="68"/>
                  </a:lnTo>
                  <a:lnTo>
                    <a:pt x="145" y="79"/>
                  </a:lnTo>
                  <a:lnTo>
                    <a:pt x="134" y="90"/>
                  </a:lnTo>
                  <a:lnTo>
                    <a:pt x="124" y="102"/>
                  </a:lnTo>
                  <a:lnTo>
                    <a:pt x="114" y="114"/>
                  </a:lnTo>
                  <a:lnTo>
                    <a:pt x="104" y="126"/>
                  </a:lnTo>
                  <a:lnTo>
                    <a:pt x="94" y="139"/>
                  </a:lnTo>
                  <a:lnTo>
                    <a:pt x="85" y="152"/>
                  </a:lnTo>
                  <a:lnTo>
                    <a:pt x="76" y="165"/>
                  </a:lnTo>
                  <a:lnTo>
                    <a:pt x="68" y="179"/>
                  </a:lnTo>
                  <a:lnTo>
                    <a:pt x="60" y="193"/>
                  </a:lnTo>
                  <a:lnTo>
                    <a:pt x="53" y="207"/>
                  </a:lnTo>
                  <a:lnTo>
                    <a:pt x="46" y="221"/>
                  </a:lnTo>
                  <a:lnTo>
                    <a:pt x="39" y="236"/>
                  </a:lnTo>
                  <a:lnTo>
                    <a:pt x="33" y="251"/>
                  </a:lnTo>
                  <a:lnTo>
                    <a:pt x="27" y="266"/>
                  </a:lnTo>
                  <a:lnTo>
                    <a:pt x="22" y="282"/>
                  </a:lnTo>
                  <a:lnTo>
                    <a:pt x="17" y="297"/>
                  </a:lnTo>
                  <a:lnTo>
                    <a:pt x="13" y="313"/>
                  </a:lnTo>
                  <a:lnTo>
                    <a:pt x="10" y="329"/>
                  </a:lnTo>
                  <a:lnTo>
                    <a:pt x="7" y="345"/>
                  </a:lnTo>
                  <a:lnTo>
                    <a:pt x="4" y="362"/>
                  </a:lnTo>
                  <a:lnTo>
                    <a:pt x="2" y="378"/>
                  </a:lnTo>
                  <a:lnTo>
                    <a:pt x="1" y="395"/>
                  </a:lnTo>
                  <a:lnTo>
                    <a:pt x="0" y="412"/>
                  </a:lnTo>
                  <a:lnTo>
                    <a:pt x="0" y="429"/>
                  </a:lnTo>
                  <a:lnTo>
                    <a:pt x="7" y="429"/>
                  </a:lnTo>
                  <a:lnTo>
                    <a:pt x="7" y="412"/>
                  </a:lnTo>
                  <a:lnTo>
                    <a:pt x="8" y="395"/>
                  </a:lnTo>
                  <a:lnTo>
                    <a:pt x="9" y="379"/>
                  </a:lnTo>
                  <a:lnTo>
                    <a:pt x="11" y="363"/>
                  </a:lnTo>
                  <a:lnTo>
                    <a:pt x="14" y="346"/>
                  </a:lnTo>
                  <a:lnTo>
                    <a:pt x="17" y="330"/>
                  </a:lnTo>
                  <a:lnTo>
                    <a:pt x="20" y="315"/>
                  </a:lnTo>
                  <a:lnTo>
                    <a:pt x="24" y="299"/>
                  </a:lnTo>
                  <a:lnTo>
                    <a:pt x="29" y="284"/>
                  </a:lnTo>
                  <a:lnTo>
                    <a:pt x="34" y="268"/>
                  </a:lnTo>
                  <a:lnTo>
                    <a:pt x="40" y="253"/>
                  </a:lnTo>
                  <a:lnTo>
                    <a:pt x="45" y="239"/>
                  </a:lnTo>
                  <a:lnTo>
                    <a:pt x="52" y="224"/>
                  </a:lnTo>
                  <a:lnTo>
                    <a:pt x="59" y="210"/>
                  </a:lnTo>
                  <a:lnTo>
                    <a:pt x="66" y="196"/>
                  </a:lnTo>
                  <a:lnTo>
                    <a:pt x="74" y="183"/>
                  </a:lnTo>
                  <a:lnTo>
                    <a:pt x="82" y="169"/>
                  </a:lnTo>
                  <a:lnTo>
                    <a:pt x="91" y="156"/>
                  </a:lnTo>
                  <a:lnTo>
                    <a:pt x="100" y="143"/>
                  </a:lnTo>
                  <a:lnTo>
                    <a:pt x="109" y="130"/>
                  </a:lnTo>
                  <a:lnTo>
                    <a:pt x="119" y="118"/>
                  </a:lnTo>
                  <a:lnTo>
                    <a:pt x="129" y="107"/>
                  </a:lnTo>
                  <a:lnTo>
                    <a:pt x="139" y="95"/>
                  </a:lnTo>
                  <a:lnTo>
                    <a:pt x="150" y="84"/>
                  </a:lnTo>
                  <a:lnTo>
                    <a:pt x="162" y="73"/>
                  </a:lnTo>
                  <a:lnTo>
                    <a:pt x="173" y="62"/>
                  </a:lnTo>
                  <a:lnTo>
                    <a:pt x="185" y="52"/>
                  </a:lnTo>
                  <a:lnTo>
                    <a:pt x="197" y="42"/>
                  </a:lnTo>
                  <a:lnTo>
                    <a:pt x="210" y="33"/>
                  </a:lnTo>
                  <a:lnTo>
                    <a:pt x="223" y="24"/>
                  </a:lnTo>
                  <a:lnTo>
                    <a:pt x="236" y="16"/>
                  </a:lnTo>
                  <a:lnTo>
                    <a:pt x="250" y="8"/>
                  </a:lnTo>
                  <a:lnTo>
                    <a:pt x="245" y="6"/>
                  </a:lnTo>
                  <a:lnTo>
                    <a:pt x="251" y="3"/>
                  </a:lnTo>
                  <a:lnTo>
                    <a:pt x="249" y="0"/>
                  </a:lnTo>
                  <a:lnTo>
                    <a:pt x="246" y="2"/>
                  </a:lnTo>
                  <a:lnTo>
                    <a:pt x="251" y="3"/>
                  </a:lnTo>
                </a:path>
              </a:pathLst>
            </a:custGeom>
            <a:solidFill>
              <a:srgbClr val="000000"/>
            </a:solidFill>
            <a:ln w="9525" cap="rnd">
              <a:noFill/>
              <a:round/>
              <a:headEnd type="none" w="sm" len="sm"/>
              <a:tailEnd type="none" w="sm" len="sm"/>
            </a:ln>
          </p:spPr>
          <p:txBody>
            <a:bodyPr/>
            <a:lstStyle/>
            <a:p>
              <a:endParaRPr lang="en-US" dirty="0"/>
            </a:p>
          </p:txBody>
        </p:sp>
      </p:grpSp>
      <p:grpSp>
        <p:nvGrpSpPr>
          <p:cNvPr id="17420" name="Group 31"/>
          <p:cNvGrpSpPr>
            <a:grpSpLocks/>
          </p:cNvGrpSpPr>
          <p:nvPr/>
        </p:nvGrpSpPr>
        <p:grpSpPr bwMode="auto">
          <a:xfrm>
            <a:off x="5562600" y="3810000"/>
            <a:ext cx="2393950" cy="2209800"/>
            <a:chOff x="4081" y="2200"/>
            <a:chExt cx="1392" cy="1392"/>
          </a:xfrm>
        </p:grpSpPr>
        <p:sp>
          <p:nvSpPr>
            <p:cNvPr id="17421" name="Freeform 32"/>
            <p:cNvSpPr>
              <a:spLocks/>
            </p:cNvSpPr>
            <p:nvPr/>
          </p:nvSpPr>
          <p:spPr bwMode="auto">
            <a:xfrm>
              <a:off x="4081" y="2200"/>
              <a:ext cx="1392" cy="1392"/>
            </a:xfrm>
            <a:custGeom>
              <a:avLst/>
              <a:gdLst>
                <a:gd name="T0" fmla="*/ 1363 w 1392"/>
                <a:gd name="T1" fmla="*/ 628 h 1392"/>
                <a:gd name="T2" fmla="*/ 1375 w 1392"/>
                <a:gd name="T3" fmla="*/ 643 h 1392"/>
                <a:gd name="T4" fmla="*/ 1384 w 1392"/>
                <a:gd name="T5" fmla="*/ 660 h 1392"/>
                <a:gd name="T6" fmla="*/ 1389 w 1392"/>
                <a:gd name="T7" fmla="*/ 677 h 1392"/>
                <a:gd name="T8" fmla="*/ 1391 w 1392"/>
                <a:gd name="T9" fmla="*/ 696 h 1392"/>
                <a:gd name="T10" fmla="*/ 1389 w 1392"/>
                <a:gd name="T11" fmla="*/ 714 h 1392"/>
                <a:gd name="T12" fmla="*/ 1384 w 1392"/>
                <a:gd name="T13" fmla="*/ 732 h 1392"/>
                <a:gd name="T14" fmla="*/ 1376 w 1392"/>
                <a:gd name="T15" fmla="*/ 749 h 1392"/>
                <a:gd name="T16" fmla="*/ 1363 w 1392"/>
                <a:gd name="T17" fmla="*/ 764 h 1392"/>
                <a:gd name="T18" fmla="*/ 756 w 1392"/>
                <a:gd name="T19" fmla="*/ 1370 h 1392"/>
                <a:gd name="T20" fmla="*/ 740 w 1392"/>
                <a:gd name="T21" fmla="*/ 1380 h 1392"/>
                <a:gd name="T22" fmla="*/ 723 w 1392"/>
                <a:gd name="T23" fmla="*/ 1387 h 1392"/>
                <a:gd name="T24" fmla="*/ 705 w 1392"/>
                <a:gd name="T25" fmla="*/ 1391 h 1392"/>
                <a:gd name="T26" fmla="*/ 686 w 1392"/>
                <a:gd name="T27" fmla="*/ 1391 h 1392"/>
                <a:gd name="T28" fmla="*/ 668 w 1392"/>
                <a:gd name="T29" fmla="*/ 1387 h 1392"/>
                <a:gd name="T30" fmla="*/ 651 w 1392"/>
                <a:gd name="T31" fmla="*/ 1380 h 1392"/>
                <a:gd name="T32" fmla="*/ 635 w 1392"/>
                <a:gd name="T33" fmla="*/ 1370 h 1392"/>
                <a:gd name="T34" fmla="*/ 28 w 1392"/>
                <a:gd name="T35" fmla="*/ 763 h 1392"/>
                <a:gd name="T36" fmla="*/ 15 w 1392"/>
                <a:gd name="T37" fmla="*/ 748 h 1392"/>
                <a:gd name="T38" fmla="*/ 7 w 1392"/>
                <a:gd name="T39" fmla="*/ 731 h 1392"/>
                <a:gd name="T40" fmla="*/ 1 w 1392"/>
                <a:gd name="T41" fmla="*/ 714 h 1392"/>
                <a:gd name="T42" fmla="*/ 0 w 1392"/>
                <a:gd name="T43" fmla="*/ 695 h 1392"/>
                <a:gd name="T44" fmla="*/ 1 w 1392"/>
                <a:gd name="T45" fmla="*/ 677 h 1392"/>
                <a:gd name="T46" fmla="*/ 7 w 1392"/>
                <a:gd name="T47" fmla="*/ 659 h 1392"/>
                <a:gd name="T48" fmla="*/ 15 w 1392"/>
                <a:gd name="T49" fmla="*/ 642 h 1392"/>
                <a:gd name="T50" fmla="*/ 28 w 1392"/>
                <a:gd name="T51" fmla="*/ 627 h 1392"/>
                <a:gd name="T52" fmla="*/ 635 w 1392"/>
                <a:gd name="T53" fmla="*/ 21 h 1392"/>
                <a:gd name="T54" fmla="*/ 651 w 1392"/>
                <a:gd name="T55" fmla="*/ 11 h 1392"/>
                <a:gd name="T56" fmla="*/ 668 w 1392"/>
                <a:gd name="T57" fmla="*/ 4 h 1392"/>
                <a:gd name="T58" fmla="*/ 686 w 1392"/>
                <a:gd name="T59" fmla="*/ 0 h 1392"/>
                <a:gd name="T60" fmla="*/ 704 w 1392"/>
                <a:gd name="T61" fmla="*/ 0 h 1392"/>
                <a:gd name="T62" fmla="*/ 723 w 1392"/>
                <a:gd name="T63" fmla="*/ 4 h 1392"/>
                <a:gd name="T64" fmla="*/ 740 w 1392"/>
                <a:gd name="T65" fmla="*/ 11 h 1392"/>
                <a:gd name="T66" fmla="*/ 756 w 1392"/>
                <a:gd name="T67" fmla="*/ 21 h 13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92"/>
                <a:gd name="T103" fmla="*/ 0 h 1392"/>
                <a:gd name="T104" fmla="*/ 1392 w 1392"/>
                <a:gd name="T105" fmla="*/ 1392 h 139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92" h="1392">
                  <a:moveTo>
                    <a:pt x="763" y="28"/>
                  </a:moveTo>
                  <a:lnTo>
                    <a:pt x="1363" y="628"/>
                  </a:lnTo>
                  <a:lnTo>
                    <a:pt x="1369" y="635"/>
                  </a:lnTo>
                  <a:lnTo>
                    <a:pt x="1375" y="643"/>
                  </a:lnTo>
                  <a:lnTo>
                    <a:pt x="1380" y="651"/>
                  </a:lnTo>
                  <a:lnTo>
                    <a:pt x="1384" y="660"/>
                  </a:lnTo>
                  <a:lnTo>
                    <a:pt x="1387" y="668"/>
                  </a:lnTo>
                  <a:lnTo>
                    <a:pt x="1389" y="677"/>
                  </a:lnTo>
                  <a:lnTo>
                    <a:pt x="1391" y="687"/>
                  </a:lnTo>
                  <a:lnTo>
                    <a:pt x="1391" y="696"/>
                  </a:lnTo>
                  <a:lnTo>
                    <a:pt x="1391" y="705"/>
                  </a:lnTo>
                  <a:lnTo>
                    <a:pt x="1389" y="714"/>
                  </a:lnTo>
                  <a:lnTo>
                    <a:pt x="1387" y="723"/>
                  </a:lnTo>
                  <a:lnTo>
                    <a:pt x="1384" y="732"/>
                  </a:lnTo>
                  <a:lnTo>
                    <a:pt x="1380" y="740"/>
                  </a:lnTo>
                  <a:lnTo>
                    <a:pt x="1376" y="749"/>
                  </a:lnTo>
                  <a:lnTo>
                    <a:pt x="1370" y="756"/>
                  </a:lnTo>
                  <a:lnTo>
                    <a:pt x="1363" y="764"/>
                  </a:lnTo>
                  <a:lnTo>
                    <a:pt x="763" y="1363"/>
                  </a:lnTo>
                  <a:lnTo>
                    <a:pt x="756" y="1370"/>
                  </a:lnTo>
                  <a:lnTo>
                    <a:pt x="748" y="1376"/>
                  </a:lnTo>
                  <a:lnTo>
                    <a:pt x="740" y="1380"/>
                  </a:lnTo>
                  <a:lnTo>
                    <a:pt x="731" y="1384"/>
                  </a:lnTo>
                  <a:lnTo>
                    <a:pt x="723" y="1387"/>
                  </a:lnTo>
                  <a:lnTo>
                    <a:pt x="714" y="1390"/>
                  </a:lnTo>
                  <a:lnTo>
                    <a:pt x="705" y="1391"/>
                  </a:lnTo>
                  <a:lnTo>
                    <a:pt x="696" y="1391"/>
                  </a:lnTo>
                  <a:lnTo>
                    <a:pt x="686" y="1391"/>
                  </a:lnTo>
                  <a:lnTo>
                    <a:pt x="677" y="1390"/>
                  </a:lnTo>
                  <a:lnTo>
                    <a:pt x="668" y="1387"/>
                  </a:lnTo>
                  <a:lnTo>
                    <a:pt x="659" y="1384"/>
                  </a:lnTo>
                  <a:lnTo>
                    <a:pt x="651" y="1380"/>
                  </a:lnTo>
                  <a:lnTo>
                    <a:pt x="642" y="1376"/>
                  </a:lnTo>
                  <a:lnTo>
                    <a:pt x="635" y="1370"/>
                  </a:lnTo>
                  <a:lnTo>
                    <a:pt x="627" y="1363"/>
                  </a:lnTo>
                  <a:lnTo>
                    <a:pt x="28" y="763"/>
                  </a:lnTo>
                  <a:lnTo>
                    <a:pt x="21" y="756"/>
                  </a:lnTo>
                  <a:lnTo>
                    <a:pt x="15" y="748"/>
                  </a:lnTo>
                  <a:lnTo>
                    <a:pt x="11" y="740"/>
                  </a:lnTo>
                  <a:lnTo>
                    <a:pt x="7" y="731"/>
                  </a:lnTo>
                  <a:lnTo>
                    <a:pt x="4" y="723"/>
                  </a:lnTo>
                  <a:lnTo>
                    <a:pt x="1" y="714"/>
                  </a:lnTo>
                  <a:lnTo>
                    <a:pt x="0" y="704"/>
                  </a:lnTo>
                  <a:lnTo>
                    <a:pt x="0" y="695"/>
                  </a:lnTo>
                  <a:lnTo>
                    <a:pt x="0" y="686"/>
                  </a:lnTo>
                  <a:lnTo>
                    <a:pt x="1" y="677"/>
                  </a:lnTo>
                  <a:lnTo>
                    <a:pt x="4" y="668"/>
                  </a:lnTo>
                  <a:lnTo>
                    <a:pt x="7" y="659"/>
                  </a:lnTo>
                  <a:lnTo>
                    <a:pt x="11" y="651"/>
                  </a:lnTo>
                  <a:lnTo>
                    <a:pt x="15" y="642"/>
                  </a:lnTo>
                  <a:lnTo>
                    <a:pt x="21" y="635"/>
                  </a:lnTo>
                  <a:lnTo>
                    <a:pt x="28" y="627"/>
                  </a:lnTo>
                  <a:lnTo>
                    <a:pt x="627" y="28"/>
                  </a:lnTo>
                  <a:lnTo>
                    <a:pt x="635" y="21"/>
                  </a:lnTo>
                  <a:lnTo>
                    <a:pt x="642" y="15"/>
                  </a:lnTo>
                  <a:lnTo>
                    <a:pt x="651" y="11"/>
                  </a:lnTo>
                  <a:lnTo>
                    <a:pt x="659" y="7"/>
                  </a:lnTo>
                  <a:lnTo>
                    <a:pt x="668" y="4"/>
                  </a:lnTo>
                  <a:lnTo>
                    <a:pt x="677" y="1"/>
                  </a:lnTo>
                  <a:lnTo>
                    <a:pt x="686" y="0"/>
                  </a:lnTo>
                  <a:lnTo>
                    <a:pt x="696" y="0"/>
                  </a:lnTo>
                  <a:lnTo>
                    <a:pt x="704" y="0"/>
                  </a:lnTo>
                  <a:lnTo>
                    <a:pt x="714" y="1"/>
                  </a:lnTo>
                  <a:lnTo>
                    <a:pt x="723" y="4"/>
                  </a:lnTo>
                  <a:lnTo>
                    <a:pt x="731" y="7"/>
                  </a:lnTo>
                  <a:lnTo>
                    <a:pt x="740" y="11"/>
                  </a:lnTo>
                  <a:lnTo>
                    <a:pt x="748" y="15"/>
                  </a:lnTo>
                  <a:lnTo>
                    <a:pt x="756" y="21"/>
                  </a:lnTo>
                  <a:lnTo>
                    <a:pt x="763" y="28"/>
                  </a:lnTo>
                </a:path>
              </a:pathLst>
            </a:custGeom>
            <a:solidFill>
              <a:srgbClr val="FFFFFF"/>
            </a:solidFill>
            <a:ln w="9525" cap="rnd">
              <a:noFill/>
              <a:round/>
              <a:headEnd type="none" w="sm" len="sm"/>
              <a:tailEnd type="none" w="sm" len="sm"/>
            </a:ln>
          </p:spPr>
          <p:txBody>
            <a:bodyPr/>
            <a:lstStyle/>
            <a:p>
              <a:endParaRPr lang="en-US" dirty="0"/>
            </a:p>
          </p:txBody>
        </p:sp>
        <p:sp>
          <p:nvSpPr>
            <p:cNvPr id="17422" name="Freeform 33"/>
            <p:cNvSpPr>
              <a:spLocks/>
            </p:cNvSpPr>
            <p:nvPr/>
          </p:nvSpPr>
          <p:spPr bwMode="auto">
            <a:xfrm>
              <a:off x="4157" y="2276"/>
              <a:ext cx="1240" cy="1240"/>
            </a:xfrm>
            <a:custGeom>
              <a:avLst/>
              <a:gdLst>
                <a:gd name="T0" fmla="*/ 620 w 1240"/>
                <a:gd name="T1" fmla="*/ 0 h 1240"/>
                <a:gd name="T2" fmla="*/ 1239 w 1240"/>
                <a:gd name="T3" fmla="*/ 620 h 1240"/>
                <a:gd name="T4" fmla="*/ 620 w 1240"/>
                <a:gd name="T5" fmla="*/ 1239 h 1240"/>
                <a:gd name="T6" fmla="*/ 0 w 1240"/>
                <a:gd name="T7" fmla="*/ 620 h 1240"/>
                <a:gd name="T8" fmla="*/ 620 w 1240"/>
                <a:gd name="T9" fmla="*/ 0 h 1240"/>
                <a:gd name="T10" fmla="*/ 0 60000 65536"/>
                <a:gd name="T11" fmla="*/ 0 60000 65536"/>
                <a:gd name="T12" fmla="*/ 0 60000 65536"/>
                <a:gd name="T13" fmla="*/ 0 60000 65536"/>
                <a:gd name="T14" fmla="*/ 0 60000 65536"/>
                <a:gd name="T15" fmla="*/ 0 w 1240"/>
                <a:gd name="T16" fmla="*/ 0 h 1240"/>
                <a:gd name="T17" fmla="*/ 1240 w 1240"/>
                <a:gd name="T18" fmla="*/ 1240 h 1240"/>
              </a:gdLst>
              <a:ahLst/>
              <a:cxnLst>
                <a:cxn ang="T10">
                  <a:pos x="T0" y="T1"/>
                </a:cxn>
                <a:cxn ang="T11">
                  <a:pos x="T2" y="T3"/>
                </a:cxn>
                <a:cxn ang="T12">
                  <a:pos x="T4" y="T5"/>
                </a:cxn>
                <a:cxn ang="T13">
                  <a:pos x="T6" y="T7"/>
                </a:cxn>
                <a:cxn ang="T14">
                  <a:pos x="T8" y="T9"/>
                </a:cxn>
              </a:cxnLst>
              <a:rect l="T15" t="T16" r="T17" b="T18"/>
              <a:pathLst>
                <a:path w="1240" h="1240">
                  <a:moveTo>
                    <a:pt x="620" y="0"/>
                  </a:moveTo>
                  <a:lnTo>
                    <a:pt x="1239" y="620"/>
                  </a:lnTo>
                  <a:lnTo>
                    <a:pt x="620" y="1239"/>
                  </a:lnTo>
                  <a:lnTo>
                    <a:pt x="0" y="620"/>
                  </a:lnTo>
                  <a:lnTo>
                    <a:pt x="620" y="0"/>
                  </a:lnTo>
                </a:path>
              </a:pathLst>
            </a:custGeom>
            <a:solidFill>
              <a:srgbClr val="FFFF00"/>
            </a:solidFill>
            <a:ln w="9525" cap="rnd">
              <a:noFill/>
              <a:round/>
              <a:headEnd type="none" w="sm" len="sm"/>
              <a:tailEnd type="none" w="sm" len="sm"/>
            </a:ln>
          </p:spPr>
          <p:txBody>
            <a:bodyPr/>
            <a:lstStyle/>
            <a:p>
              <a:endParaRPr lang="en-US" dirty="0"/>
            </a:p>
          </p:txBody>
        </p:sp>
        <p:grpSp>
          <p:nvGrpSpPr>
            <p:cNvPr id="17423" name="Group 34"/>
            <p:cNvGrpSpPr>
              <a:grpSpLocks/>
            </p:cNvGrpSpPr>
            <p:nvPr/>
          </p:nvGrpSpPr>
          <p:grpSpPr bwMode="auto">
            <a:xfrm>
              <a:off x="4546" y="2544"/>
              <a:ext cx="461" cy="311"/>
              <a:chOff x="4546" y="2544"/>
              <a:chExt cx="461" cy="311"/>
            </a:xfrm>
          </p:grpSpPr>
          <p:sp>
            <p:nvSpPr>
              <p:cNvPr id="17425" name="Freeform 35"/>
              <p:cNvSpPr>
                <a:spLocks/>
              </p:cNvSpPr>
              <p:nvPr/>
            </p:nvSpPr>
            <p:spPr bwMode="auto">
              <a:xfrm>
                <a:off x="4713" y="2774"/>
                <a:ext cx="135" cy="43"/>
              </a:xfrm>
              <a:custGeom>
                <a:avLst/>
                <a:gdLst>
                  <a:gd name="T0" fmla="*/ 0 w 135"/>
                  <a:gd name="T1" fmla="*/ 0 h 43"/>
                  <a:gd name="T2" fmla="*/ 30 w 135"/>
                  <a:gd name="T3" fmla="*/ 12 h 43"/>
                  <a:gd name="T4" fmla="*/ 56 w 135"/>
                  <a:gd name="T5" fmla="*/ 18 h 43"/>
                  <a:gd name="T6" fmla="*/ 84 w 135"/>
                  <a:gd name="T7" fmla="*/ 20 h 43"/>
                  <a:gd name="T8" fmla="*/ 114 w 135"/>
                  <a:gd name="T9" fmla="*/ 14 h 43"/>
                  <a:gd name="T10" fmla="*/ 134 w 135"/>
                  <a:gd name="T11" fmla="*/ 3 h 43"/>
                  <a:gd name="T12" fmla="*/ 134 w 135"/>
                  <a:gd name="T13" fmla="*/ 24 h 43"/>
                  <a:gd name="T14" fmla="*/ 123 w 135"/>
                  <a:gd name="T15" fmla="*/ 15 h 43"/>
                  <a:gd name="T16" fmla="*/ 123 w 135"/>
                  <a:gd name="T17" fmla="*/ 32 h 43"/>
                  <a:gd name="T18" fmla="*/ 111 w 135"/>
                  <a:gd name="T19" fmla="*/ 24 h 43"/>
                  <a:gd name="T20" fmla="*/ 107 w 135"/>
                  <a:gd name="T21" fmla="*/ 38 h 43"/>
                  <a:gd name="T22" fmla="*/ 99 w 135"/>
                  <a:gd name="T23" fmla="*/ 27 h 43"/>
                  <a:gd name="T24" fmla="*/ 93 w 135"/>
                  <a:gd name="T25" fmla="*/ 39 h 43"/>
                  <a:gd name="T26" fmla="*/ 87 w 135"/>
                  <a:gd name="T27" fmla="*/ 30 h 43"/>
                  <a:gd name="T28" fmla="*/ 78 w 135"/>
                  <a:gd name="T29" fmla="*/ 42 h 43"/>
                  <a:gd name="T30" fmla="*/ 74 w 135"/>
                  <a:gd name="T31" fmla="*/ 30 h 43"/>
                  <a:gd name="T32" fmla="*/ 68 w 135"/>
                  <a:gd name="T33" fmla="*/ 41 h 43"/>
                  <a:gd name="T34" fmla="*/ 59 w 135"/>
                  <a:gd name="T35" fmla="*/ 30 h 43"/>
                  <a:gd name="T36" fmla="*/ 51 w 135"/>
                  <a:gd name="T37" fmla="*/ 38 h 43"/>
                  <a:gd name="T38" fmla="*/ 48 w 135"/>
                  <a:gd name="T39" fmla="*/ 26 h 43"/>
                  <a:gd name="T40" fmla="*/ 39 w 135"/>
                  <a:gd name="T41" fmla="*/ 36 h 43"/>
                  <a:gd name="T42" fmla="*/ 38 w 135"/>
                  <a:gd name="T43" fmla="*/ 24 h 43"/>
                  <a:gd name="T44" fmla="*/ 27 w 135"/>
                  <a:gd name="T45" fmla="*/ 32 h 43"/>
                  <a:gd name="T46" fmla="*/ 24 w 135"/>
                  <a:gd name="T47" fmla="*/ 20 h 43"/>
                  <a:gd name="T48" fmla="*/ 15 w 135"/>
                  <a:gd name="T49" fmla="*/ 27 h 43"/>
                  <a:gd name="T50" fmla="*/ 15 w 135"/>
                  <a:gd name="T51" fmla="*/ 15 h 43"/>
                  <a:gd name="T52" fmla="*/ 3 w 135"/>
                  <a:gd name="T53" fmla="*/ 23 h 43"/>
                  <a:gd name="T54" fmla="*/ 0 w 135"/>
                  <a:gd name="T55" fmla="*/ 0 h 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5"/>
                  <a:gd name="T85" fmla="*/ 0 h 43"/>
                  <a:gd name="T86" fmla="*/ 135 w 135"/>
                  <a:gd name="T87" fmla="*/ 43 h 4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5" h="43">
                    <a:moveTo>
                      <a:pt x="0" y="0"/>
                    </a:moveTo>
                    <a:lnTo>
                      <a:pt x="30" y="12"/>
                    </a:lnTo>
                    <a:lnTo>
                      <a:pt x="56" y="18"/>
                    </a:lnTo>
                    <a:lnTo>
                      <a:pt x="84" y="20"/>
                    </a:lnTo>
                    <a:lnTo>
                      <a:pt x="114" y="14"/>
                    </a:lnTo>
                    <a:lnTo>
                      <a:pt x="134" y="3"/>
                    </a:lnTo>
                    <a:lnTo>
                      <a:pt x="134" y="24"/>
                    </a:lnTo>
                    <a:lnTo>
                      <a:pt x="123" y="15"/>
                    </a:lnTo>
                    <a:lnTo>
                      <a:pt x="123" y="32"/>
                    </a:lnTo>
                    <a:lnTo>
                      <a:pt x="111" y="24"/>
                    </a:lnTo>
                    <a:lnTo>
                      <a:pt x="107" y="38"/>
                    </a:lnTo>
                    <a:lnTo>
                      <a:pt x="99" y="27"/>
                    </a:lnTo>
                    <a:lnTo>
                      <a:pt x="93" y="39"/>
                    </a:lnTo>
                    <a:lnTo>
                      <a:pt x="87" y="30"/>
                    </a:lnTo>
                    <a:lnTo>
                      <a:pt x="78" y="42"/>
                    </a:lnTo>
                    <a:lnTo>
                      <a:pt x="74" y="30"/>
                    </a:lnTo>
                    <a:lnTo>
                      <a:pt x="68" y="41"/>
                    </a:lnTo>
                    <a:lnTo>
                      <a:pt x="59" y="30"/>
                    </a:lnTo>
                    <a:lnTo>
                      <a:pt x="51" y="38"/>
                    </a:lnTo>
                    <a:lnTo>
                      <a:pt x="48" y="26"/>
                    </a:lnTo>
                    <a:lnTo>
                      <a:pt x="39" y="36"/>
                    </a:lnTo>
                    <a:lnTo>
                      <a:pt x="38" y="24"/>
                    </a:lnTo>
                    <a:lnTo>
                      <a:pt x="27" y="32"/>
                    </a:lnTo>
                    <a:lnTo>
                      <a:pt x="24" y="20"/>
                    </a:lnTo>
                    <a:lnTo>
                      <a:pt x="15" y="27"/>
                    </a:lnTo>
                    <a:lnTo>
                      <a:pt x="15" y="15"/>
                    </a:lnTo>
                    <a:lnTo>
                      <a:pt x="3" y="23"/>
                    </a:lnTo>
                    <a:lnTo>
                      <a:pt x="0" y="0"/>
                    </a:lnTo>
                  </a:path>
                </a:pathLst>
              </a:custGeom>
              <a:solidFill>
                <a:schemeClr val="tx1"/>
              </a:solidFill>
              <a:ln w="9525" cap="rnd">
                <a:noFill/>
                <a:round/>
                <a:headEnd type="none" w="sm" len="sm"/>
                <a:tailEnd type="none" w="sm" len="sm"/>
              </a:ln>
            </p:spPr>
            <p:txBody>
              <a:bodyPr/>
              <a:lstStyle/>
              <a:p>
                <a:endParaRPr lang="en-US" dirty="0"/>
              </a:p>
            </p:txBody>
          </p:sp>
          <p:sp>
            <p:nvSpPr>
              <p:cNvPr id="17426" name="Oval 36"/>
              <p:cNvSpPr>
                <a:spLocks noChangeArrowheads="1"/>
              </p:cNvSpPr>
              <p:nvPr/>
            </p:nvSpPr>
            <p:spPr bwMode="auto">
              <a:xfrm>
                <a:off x="4734" y="2703"/>
                <a:ext cx="30" cy="30"/>
              </a:xfrm>
              <a:prstGeom prst="ellipse">
                <a:avLst/>
              </a:prstGeom>
              <a:solidFill>
                <a:schemeClr val="tx1"/>
              </a:solidFill>
              <a:ln w="9525">
                <a:noFill/>
                <a:round/>
                <a:headEnd/>
                <a:tailEnd/>
              </a:ln>
            </p:spPr>
            <p:txBody>
              <a:bodyPr wrap="none" lIns="90488" tIns="44450" rIns="90488" bIns="44450" anchor="ctr"/>
              <a:lstStyle/>
              <a:p>
                <a:pPr eaLnBrk="0" hangingPunct="0">
                  <a:spcBef>
                    <a:spcPct val="50000"/>
                  </a:spcBef>
                </a:pPr>
                <a:endParaRPr lang="en-US" dirty="0"/>
              </a:p>
            </p:txBody>
          </p:sp>
          <p:sp>
            <p:nvSpPr>
              <p:cNvPr id="17427" name="Oval 37"/>
              <p:cNvSpPr>
                <a:spLocks noChangeArrowheads="1"/>
              </p:cNvSpPr>
              <p:nvPr/>
            </p:nvSpPr>
            <p:spPr bwMode="auto">
              <a:xfrm>
                <a:off x="4802" y="2703"/>
                <a:ext cx="30" cy="30"/>
              </a:xfrm>
              <a:prstGeom prst="ellipse">
                <a:avLst/>
              </a:prstGeom>
              <a:solidFill>
                <a:schemeClr val="tx1"/>
              </a:solidFill>
              <a:ln w="9525">
                <a:noFill/>
                <a:round/>
                <a:headEnd/>
                <a:tailEnd/>
              </a:ln>
            </p:spPr>
            <p:txBody>
              <a:bodyPr wrap="none" lIns="90488" tIns="44450" rIns="90488" bIns="44450" anchor="ctr"/>
              <a:lstStyle/>
              <a:p>
                <a:pPr eaLnBrk="0" hangingPunct="0">
                  <a:spcBef>
                    <a:spcPct val="50000"/>
                  </a:spcBef>
                </a:pPr>
                <a:endParaRPr lang="en-US" dirty="0"/>
              </a:p>
            </p:txBody>
          </p:sp>
          <p:sp>
            <p:nvSpPr>
              <p:cNvPr id="17428" name="Freeform 38"/>
              <p:cNvSpPr>
                <a:spLocks/>
              </p:cNvSpPr>
              <p:nvPr/>
            </p:nvSpPr>
            <p:spPr bwMode="auto">
              <a:xfrm>
                <a:off x="4554" y="2544"/>
                <a:ext cx="453" cy="307"/>
              </a:xfrm>
              <a:custGeom>
                <a:avLst/>
                <a:gdLst>
                  <a:gd name="T0" fmla="*/ 420 w 453"/>
                  <a:gd name="T1" fmla="*/ 242 h 307"/>
                  <a:gd name="T2" fmla="*/ 406 w 453"/>
                  <a:gd name="T3" fmla="*/ 237 h 307"/>
                  <a:gd name="T4" fmla="*/ 73 w 453"/>
                  <a:gd name="T5" fmla="*/ 52 h 307"/>
                  <a:gd name="T6" fmla="*/ 63 w 453"/>
                  <a:gd name="T7" fmla="*/ 41 h 307"/>
                  <a:gd name="T8" fmla="*/ 56 w 453"/>
                  <a:gd name="T9" fmla="*/ 31 h 307"/>
                  <a:gd name="T10" fmla="*/ 52 w 453"/>
                  <a:gd name="T11" fmla="*/ 24 h 307"/>
                  <a:gd name="T12" fmla="*/ 47 w 453"/>
                  <a:gd name="T13" fmla="*/ 18 h 307"/>
                  <a:gd name="T14" fmla="*/ 45 w 453"/>
                  <a:gd name="T15" fmla="*/ 12 h 307"/>
                  <a:gd name="T16" fmla="*/ 41 w 453"/>
                  <a:gd name="T17" fmla="*/ 7 h 307"/>
                  <a:gd name="T18" fmla="*/ 38 w 453"/>
                  <a:gd name="T19" fmla="*/ 4 h 307"/>
                  <a:gd name="T20" fmla="*/ 30 w 453"/>
                  <a:gd name="T21" fmla="*/ 0 h 307"/>
                  <a:gd name="T22" fmla="*/ 23 w 453"/>
                  <a:gd name="T23" fmla="*/ 0 h 307"/>
                  <a:gd name="T24" fmla="*/ 17 w 453"/>
                  <a:gd name="T25" fmla="*/ 2 h 307"/>
                  <a:gd name="T26" fmla="*/ 12 w 453"/>
                  <a:gd name="T27" fmla="*/ 5 h 307"/>
                  <a:gd name="T28" fmla="*/ 6 w 453"/>
                  <a:gd name="T29" fmla="*/ 13 h 307"/>
                  <a:gd name="T30" fmla="*/ 4 w 453"/>
                  <a:gd name="T31" fmla="*/ 23 h 307"/>
                  <a:gd name="T32" fmla="*/ 4 w 453"/>
                  <a:gd name="T33" fmla="*/ 29 h 307"/>
                  <a:gd name="T34" fmla="*/ 6 w 453"/>
                  <a:gd name="T35" fmla="*/ 36 h 307"/>
                  <a:gd name="T36" fmla="*/ 2 w 453"/>
                  <a:gd name="T37" fmla="*/ 41 h 307"/>
                  <a:gd name="T38" fmla="*/ 0 w 453"/>
                  <a:gd name="T39" fmla="*/ 46 h 307"/>
                  <a:gd name="T40" fmla="*/ 0 w 453"/>
                  <a:gd name="T41" fmla="*/ 54 h 307"/>
                  <a:gd name="T42" fmla="*/ 2 w 453"/>
                  <a:gd name="T43" fmla="*/ 63 h 307"/>
                  <a:gd name="T44" fmla="*/ 7 w 453"/>
                  <a:gd name="T45" fmla="*/ 68 h 307"/>
                  <a:gd name="T46" fmla="*/ 14 w 453"/>
                  <a:gd name="T47" fmla="*/ 71 h 307"/>
                  <a:gd name="T48" fmla="*/ 23 w 453"/>
                  <a:gd name="T49" fmla="*/ 72 h 307"/>
                  <a:gd name="T50" fmla="*/ 32 w 453"/>
                  <a:gd name="T51" fmla="*/ 72 h 307"/>
                  <a:gd name="T52" fmla="*/ 47 w 453"/>
                  <a:gd name="T53" fmla="*/ 76 h 307"/>
                  <a:gd name="T54" fmla="*/ 67 w 453"/>
                  <a:gd name="T55" fmla="*/ 85 h 307"/>
                  <a:gd name="T56" fmla="*/ 384 w 453"/>
                  <a:gd name="T57" fmla="*/ 262 h 307"/>
                  <a:gd name="T58" fmla="*/ 394 w 453"/>
                  <a:gd name="T59" fmla="*/ 272 h 307"/>
                  <a:gd name="T60" fmla="*/ 406 w 453"/>
                  <a:gd name="T61" fmla="*/ 287 h 307"/>
                  <a:gd name="T62" fmla="*/ 412 w 453"/>
                  <a:gd name="T63" fmla="*/ 294 h 307"/>
                  <a:gd name="T64" fmla="*/ 417 w 453"/>
                  <a:gd name="T65" fmla="*/ 300 h 307"/>
                  <a:gd name="T66" fmla="*/ 422 w 453"/>
                  <a:gd name="T67" fmla="*/ 304 h 307"/>
                  <a:gd name="T68" fmla="*/ 429 w 453"/>
                  <a:gd name="T69" fmla="*/ 306 h 307"/>
                  <a:gd name="T70" fmla="*/ 435 w 453"/>
                  <a:gd name="T71" fmla="*/ 304 h 307"/>
                  <a:gd name="T72" fmla="*/ 441 w 453"/>
                  <a:gd name="T73" fmla="*/ 300 h 307"/>
                  <a:gd name="T74" fmla="*/ 445 w 453"/>
                  <a:gd name="T75" fmla="*/ 295 h 307"/>
                  <a:gd name="T76" fmla="*/ 446 w 453"/>
                  <a:gd name="T77" fmla="*/ 287 h 307"/>
                  <a:gd name="T78" fmla="*/ 446 w 453"/>
                  <a:gd name="T79" fmla="*/ 281 h 307"/>
                  <a:gd name="T80" fmla="*/ 445 w 453"/>
                  <a:gd name="T81" fmla="*/ 278 h 307"/>
                  <a:gd name="T82" fmla="*/ 449 w 453"/>
                  <a:gd name="T83" fmla="*/ 274 h 307"/>
                  <a:gd name="T84" fmla="*/ 452 w 453"/>
                  <a:gd name="T85" fmla="*/ 267 h 307"/>
                  <a:gd name="T86" fmla="*/ 452 w 453"/>
                  <a:gd name="T87" fmla="*/ 263 h 307"/>
                  <a:gd name="T88" fmla="*/ 450 w 453"/>
                  <a:gd name="T89" fmla="*/ 254 h 307"/>
                  <a:gd name="T90" fmla="*/ 446 w 453"/>
                  <a:gd name="T91" fmla="*/ 249 h 307"/>
                  <a:gd name="T92" fmla="*/ 440 w 453"/>
                  <a:gd name="T93" fmla="*/ 245 h 307"/>
                  <a:gd name="T94" fmla="*/ 432 w 453"/>
                  <a:gd name="T95" fmla="*/ 245 h 307"/>
                  <a:gd name="T96" fmla="*/ 420 w 453"/>
                  <a:gd name="T97" fmla="*/ 242 h 3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3"/>
                  <a:gd name="T148" fmla="*/ 0 h 307"/>
                  <a:gd name="T149" fmla="*/ 453 w 453"/>
                  <a:gd name="T150" fmla="*/ 307 h 3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3" h="307">
                    <a:moveTo>
                      <a:pt x="420" y="242"/>
                    </a:moveTo>
                    <a:lnTo>
                      <a:pt x="406" y="237"/>
                    </a:lnTo>
                    <a:lnTo>
                      <a:pt x="73" y="52"/>
                    </a:lnTo>
                    <a:lnTo>
                      <a:pt x="63" y="41"/>
                    </a:lnTo>
                    <a:lnTo>
                      <a:pt x="56" y="31"/>
                    </a:lnTo>
                    <a:lnTo>
                      <a:pt x="52" y="24"/>
                    </a:lnTo>
                    <a:lnTo>
                      <a:pt x="47" y="18"/>
                    </a:lnTo>
                    <a:lnTo>
                      <a:pt x="45" y="12"/>
                    </a:lnTo>
                    <a:lnTo>
                      <a:pt x="41" y="7"/>
                    </a:lnTo>
                    <a:lnTo>
                      <a:pt x="38" y="4"/>
                    </a:lnTo>
                    <a:lnTo>
                      <a:pt x="30" y="0"/>
                    </a:lnTo>
                    <a:lnTo>
                      <a:pt x="23" y="0"/>
                    </a:lnTo>
                    <a:lnTo>
                      <a:pt x="17" y="2"/>
                    </a:lnTo>
                    <a:lnTo>
                      <a:pt x="12" y="5"/>
                    </a:lnTo>
                    <a:lnTo>
                      <a:pt x="6" y="13"/>
                    </a:lnTo>
                    <a:lnTo>
                      <a:pt x="4" y="23"/>
                    </a:lnTo>
                    <a:lnTo>
                      <a:pt x="4" y="29"/>
                    </a:lnTo>
                    <a:lnTo>
                      <a:pt x="6" y="36"/>
                    </a:lnTo>
                    <a:lnTo>
                      <a:pt x="2" y="41"/>
                    </a:lnTo>
                    <a:lnTo>
                      <a:pt x="0" y="46"/>
                    </a:lnTo>
                    <a:lnTo>
                      <a:pt x="0" y="54"/>
                    </a:lnTo>
                    <a:lnTo>
                      <a:pt x="2" y="63"/>
                    </a:lnTo>
                    <a:lnTo>
                      <a:pt x="7" y="68"/>
                    </a:lnTo>
                    <a:lnTo>
                      <a:pt x="14" y="71"/>
                    </a:lnTo>
                    <a:lnTo>
                      <a:pt x="23" y="72"/>
                    </a:lnTo>
                    <a:lnTo>
                      <a:pt x="32" y="72"/>
                    </a:lnTo>
                    <a:lnTo>
                      <a:pt x="47" y="76"/>
                    </a:lnTo>
                    <a:lnTo>
                      <a:pt x="67" y="85"/>
                    </a:lnTo>
                    <a:lnTo>
                      <a:pt x="384" y="262"/>
                    </a:lnTo>
                    <a:lnTo>
                      <a:pt x="394" y="272"/>
                    </a:lnTo>
                    <a:lnTo>
                      <a:pt x="406" y="287"/>
                    </a:lnTo>
                    <a:lnTo>
                      <a:pt x="412" y="294"/>
                    </a:lnTo>
                    <a:lnTo>
                      <a:pt x="417" y="300"/>
                    </a:lnTo>
                    <a:lnTo>
                      <a:pt x="422" y="304"/>
                    </a:lnTo>
                    <a:lnTo>
                      <a:pt x="429" y="306"/>
                    </a:lnTo>
                    <a:lnTo>
                      <a:pt x="435" y="304"/>
                    </a:lnTo>
                    <a:lnTo>
                      <a:pt x="441" y="300"/>
                    </a:lnTo>
                    <a:lnTo>
                      <a:pt x="445" y="295"/>
                    </a:lnTo>
                    <a:lnTo>
                      <a:pt x="446" y="287"/>
                    </a:lnTo>
                    <a:lnTo>
                      <a:pt x="446" y="281"/>
                    </a:lnTo>
                    <a:lnTo>
                      <a:pt x="445" y="278"/>
                    </a:lnTo>
                    <a:lnTo>
                      <a:pt x="449" y="274"/>
                    </a:lnTo>
                    <a:lnTo>
                      <a:pt x="452" y="267"/>
                    </a:lnTo>
                    <a:lnTo>
                      <a:pt x="452" y="263"/>
                    </a:lnTo>
                    <a:lnTo>
                      <a:pt x="450" y="254"/>
                    </a:lnTo>
                    <a:lnTo>
                      <a:pt x="446" y="249"/>
                    </a:lnTo>
                    <a:lnTo>
                      <a:pt x="440" y="245"/>
                    </a:lnTo>
                    <a:lnTo>
                      <a:pt x="432" y="245"/>
                    </a:lnTo>
                    <a:lnTo>
                      <a:pt x="420" y="242"/>
                    </a:lnTo>
                  </a:path>
                </a:pathLst>
              </a:custGeom>
              <a:solidFill>
                <a:srgbClr val="C0C0C0"/>
              </a:solidFill>
              <a:ln w="9525" cap="rnd">
                <a:noFill/>
                <a:round/>
                <a:headEnd type="none" w="sm" len="sm"/>
                <a:tailEnd type="none" w="sm" len="sm"/>
              </a:ln>
            </p:spPr>
            <p:txBody>
              <a:bodyPr/>
              <a:lstStyle/>
              <a:p>
                <a:endParaRPr lang="en-US" dirty="0"/>
              </a:p>
            </p:txBody>
          </p:sp>
          <p:sp>
            <p:nvSpPr>
              <p:cNvPr id="17429" name="Freeform 39"/>
              <p:cNvSpPr>
                <a:spLocks/>
              </p:cNvSpPr>
              <p:nvPr/>
            </p:nvSpPr>
            <p:spPr bwMode="auto">
              <a:xfrm>
                <a:off x="4546" y="2547"/>
                <a:ext cx="454" cy="308"/>
              </a:xfrm>
              <a:custGeom>
                <a:avLst/>
                <a:gdLst>
                  <a:gd name="T0" fmla="*/ 45 w 454"/>
                  <a:gd name="T1" fmla="*/ 239 h 308"/>
                  <a:gd name="T2" fmla="*/ 378 w 454"/>
                  <a:gd name="T3" fmla="*/ 53 h 308"/>
                  <a:gd name="T4" fmla="*/ 386 w 454"/>
                  <a:gd name="T5" fmla="*/ 44 h 308"/>
                  <a:gd name="T6" fmla="*/ 395 w 454"/>
                  <a:gd name="T7" fmla="*/ 34 h 308"/>
                  <a:gd name="T8" fmla="*/ 404 w 454"/>
                  <a:gd name="T9" fmla="*/ 21 h 308"/>
                  <a:gd name="T10" fmla="*/ 407 w 454"/>
                  <a:gd name="T11" fmla="*/ 12 h 308"/>
                  <a:gd name="T12" fmla="*/ 412 w 454"/>
                  <a:gd name="T13" fmla="*/ 5 h 308"/>
                  <a:gd name="T14" fmla="*/ 418 w 454"/>
                  <a:gd name="T15" fmla="*/ 1 h 308"/>
                  <a:gd name="T16" fmla="*/ 425 w 454"/>
                  <a:gd name="T17" fmla="*/ 0 h 308"/>
                  <a:gd name="T18" fmla="*/ 433 w 454"/>
                  <a:gd name="T19" fmla="*/ 1 h 308"/>
                  <a:gd name="T20" fmla="*/ 440 w 454"/>
                  <a:gd name="T21" fmla="*/ 6 h 308"/>
                  <a:gd name="T22" fmla="*/ 445 w 454"/>
                  <a:gd name="T23" fmla="*/ 11 h 308"/>
                  <a:gd name="T24" fmla="*/ 448 w 454"/>
                  <a:gd name="T25" fmla="*/ 19 h 308"/>
                  <a:gd name="T26" fmla="*/ 448 w 454"/>
                  <a:gd name="T27" fmla="*/ 24 h 308"/>
                  <a:gd name="T28" fmla="*/ 448 w 454"/>
                  <a:gd name="T29" fmla="*/ 31 h 308"/>
                  <a:gd name="T30" fmla="*/ 445 w 454"/>
                  <a:gd name="T31" fmla="*/ 36 h 308"/>
                  <a:gd name="T32" fmla="*/ 448 w 454"/>
                  <a:gd name="T33" fmla="*/ 40 h 308"/>
                  <a:gd name="T34" fmla="*/ 451 w 454"/>
                  <a:gd name="T35" fmla="*/ 45 h 308"/>
                  <a:gd name="T36" fmla="*/ 453 w 454"/>
                  <a:gd name="T37" fmla="*/ 55 h 308"/>
                  <a:gd name="T38" fmla="*/ 450 w 454"/>
                  <a:gd name="T39" fmla="*/ 63 h 308"/>
                  <a:gd name="T40" fmla="*/ 446 w 454"/>
                  <a:gd name="T41" fmla="*/ 67 h 308"/>
                  <a:gd name="T42" fmla="*/ 442 w 454"/>
                  <a:gd name="T43" fmla="*/ 70 h 308"/>
                  <a:gd name="T44" fmla="*/ 437 w 454"/>
                  <a:gd name="T45" fmla="*/ 73 h 308"/>
                  <a:gd name="T46" fmla="*/ 427 w 454"/>
                  <a:gd name="T47" fmla="*/ 73 h 308"/>
                  <a:gd name="T48" fmla="*/ 419 w 454"/>
                  <a:gd name="T49" fmla="*/ 73 h 308"/>
                  <a:gd name="T50" fmla="*/ 413 w 454"/>
                  <a:gd name="T51" fmla="*/ 75 h 308"/>
                  <a:gd name="T52" fmla="*/ 388 w 454"/>
                  <a:gd name="T53" fmla="*/ 85 h 308"/>
                  <a:gd name="T54" fmla="*/ 72 w 454"/>
                  <a:gd name="T55" fmla="*/ 261 h 308"/>
                  <a:gd name="T56" fmla="*/ 60 w 454"/>
                  <a:gd name="T57" fmla="*/ 272 h 308"/>
                  <a:gd name="T58" fmla="*/ 50 w 454"/>
                  <a:gd name="T59" fmla="*/ 282 h 308"/>
                  <a:gd name="T60" fmla="*/ 41 w 454"/>
                  <a:gd name="T61" fmla="*/ 295 h 308"/>
                  <a:gd name="T62" fmla="*/ 38 w 454"/>
                  <a:gd name="T63" fmla="*/ 299 h 308"/>
                  <a:gd name="T64" fmla="*/ 33 w 454"/>
                  <a:gd name="T65" fmla="*/ 304 h 308"/>
                  <a:gd name="T66" fmla="*/ 28 w 454"/>
                  <a:gd name="T67" fmla="*/ 306 h 308"/>
                  <a:gd name="T68" fmla="*/ 24 w 454"/>
                  <a:gd name="T69" fmla="*/ 307 h 308"/>
                  <a:gd name="T70" fmla="*/ 19 w 454"/>
                  <a:gd name="T71" fmla="*/ 306 h 308"/>
                  <a:gd name="T72" fmla="*/ 12 w 454"/>
                  <a:gd name="T73" fmla="*/ 302 h 308"/>
                  <a:gd name="T74" fmla="*/ 7 w 454"/>
                  <a:gd name="T75" fmla="*/ 295 h 308"/>
                  <a:gd name="T76" fmla="*/ 6 w 454"/>
                  <a:gd name="T77" fmla="*/ 288 h 308"/>
                  <a:gd name="T78" fmla="*/ 6 w 454"/>
                  <a:gd name="T79" fmla="*/ 284 h 308"/>
                  <a:gd name="T80" fmla="*/ 7 w 454"/>
                  <a:gd name="T81" fmla="*/ 279 h 308"/>
                  <a:gd name="T82" fmla="*/ 2 w 454"/>
                  <a:gd name="T83" fmla="*/ 274 h 308"/>
                  <a:gd name="T84" fmla="*/ 0 w 454"/>
                  <a:gd name="T85" fmla="*/ 267 h 308"/>
                  <a:gd name="T86" fmla="*/ 0 w 454"/>
                  <a:gd name="T87" fmla="*/ 260 h 308"/>
                  <a:gd name="T88" fmla="*/ 2 w 454"/>
                  <a:gd name="T89" fmla="*/ 254 h 308"/>
                  <a:gd name="T90" fmla="*/ 6 w 454"/>
                  <a:gd name="T91" fmla="*/ 249 h 308"/>
                  <a:gd name="T92" fmla="*/ 13 w 454"/>
                  <a:gd name="T93" fmla="*/ 246 h 308"/>
                  <a:gd name="T94" fmla="*/ 19 w 454"/>
                  <a:gd name="T95" fmla="*/ 246 h 308"/>
                  <a:gd name="T96" fmla="*/ 32 w 454"/>
                  <a:gd name="T97" fmla="*/ 242 h 308"/>
                  <a:gd name="T98" fmla="*/ 45 w 454"/>
                  <a:gd name="T99" fmla="*/ 239 h 3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54"/>
                  <a:gd name="T151" fmla="*/ 0 h 308"/>
                  <a:gd name="T152" fmla="*/ 454 w 454"/>
                  <a:gd name="T153" fmla="*/ 308 h 3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54" h="308">
                    <a:moveTo>
                      <a:pt x="45" y="239"/>
                    </a:moveTo>
                    <a:lnTo>
                      <a:pt x="378" y="53"/>
                    </a:lnTo>
                    <a:lnTo>
                      <a:pt x="386" y="44"/>
                    </a:lnTo>
                    <a:lnTo>
                      <a:pt x="395" y="34"/>
                    </a:lnTo>
                    <a:lnTo>
                      <a:pt x="404" y="21"/>
                    </a:lnTo>
                    <a:lnTo>
                      <a:pt x="407" y="12"/>
                    </a:lnTo>
                    <a:lnTo>
                      <a:pt x="412" y="5"/>
                    </a:lnTo>
                    <a:lnTo>
                      <a:pt x="418" y="1"/>
                    </a:lnTo>
                    <a:lnTo>
                      <a:pt x="425" y="0"/>
                    </a:lnTo>
                    <a:lnTo>
                      <a:pt x="433" y="1"/>
                    </a:lnTo>
                    <a:lnTo>
                      <a:pt x="440" y="6"/>
                    </a:lnTo>
                    <a:lnTo>
                      <a:pt x="445" y="11"/>
                    </a:lnTo>
                    <a:lnTo>
                      <a:pt x="448" y="19"/>
                    </a:lnTo>
                    <a:lnTo>
                      <a:pt x="448" y="24"/>
                    </a:lnTo>
                    <a:lnTo>
                      <a:pt x="448" y="31"/>
                    </a:lnTo>
                    <a:lnTo>
                      <a:pt x="445" y="36"/>
                    </a:lnTo>
                    <a:lnTo>
                      <a:pt x="448" y="40"/>
                    </a:lnTo>
                    <a:lnTo>
                      <a:pt x="451" y="45"/>
                    </a:lnTo>
                    <a:lnTo>
                      <a:pt x="453" y="55"/>
                    </a:lnTo>
                    <a:lnTo>
                      <a:pt x="450" y="63"/>
                    </a:lnTo>
                    <a:lnTo>
                      <a:pt x="446" y="67"/>
                    </a:lnTo>
                    <a:lnTo>
                      <a:pt x="442" y="70"/>
                    </a:lnTo>
                    <a:lnTo>
                      <a:pt x="437" y="73"/>
                    </a:lnTo>
                    <a:lnTo>
                      <a:pt x="427" y="73"/>
                    </a:lnTo>
                    <a:lnTo>
                      <a:pt x="419" y="73"/>
                    </a:lnTo>
                    <a:lnTo>
                      <a:pt x="413" y="75"/>
                    </a:lnTo>
                    <a:lnTo>
                      <a:pt x="388" y="85"/>
                    </a:lnTo>
                    <a:lnTo>
                      <a:pt x="72" y="261"/>
                    </a:lnTo>
                    <a:lnTo>
                      <a:pt x="60" y="272"/>
                    </a:lnTo>
                    <a:lnTo>
                      <a:pt x="50" y="282"/>
                    </a:lnTo>
                    <a:lnTo>
                      <a:pt x="41" y="295"/>
                    </a:lnTo>
                    <a:lnTo>
                      <a:pt x="38" y="299"/>
                    </a:lnTo>
                    <a:lnTo>
                      <a:pt x="33" y="304"/>
                    </a:lnTo>
                    <a:lnTo>
                      <a:pt x="28" y="306"/>
                    </a:lnTo>
                    <a:lnTo>
                      <a:pt x="24" y="307"/>
                    </a:lnTo>
                    <a:lnTo>
                      <a:pt x="19" y="306"/>
                    </a:lnTo>
                    <a:lnTo>
                      <a:pt x="12" y="302"/>
                    </a:lnTo>
                    <a:lnTo>
                      <a:pt x="7" y="295"/>
                    </a:lnTo>
                    <a:lnTo>
                      <a:pt x="6" y="288"/>
                    </a:lnTo>
                    <a:lnTo>
                      <a:pt x="6" y="284"/>
                    </a:lnTo>
                    <a:lnTo>
                      <a:pt x="7" y="279"/>
                    </a:lnTo>
                    <a:lnTo>
                      <a:pt x="2" y="274"/>
                    </a:lnTo>
                    <a:lnTo>
                      <a:pt x="0" y="267"/>
                    </a:lnTo>
                    <a:lnTo>
                      <a:pt x="0" y="260"/>
                    </a:lnTo>
                    <a:lnTo>
                      <a:pt x="2" y="254"/>
                    </a:lnTo>
                    <a:lnTo>
                      <a:pt x="6" y="249"/>
                    </a:lnTo>
                    <a:lnTo>
                      <a:pt x="13" y="246"/>
                    </a:lnTo>
                    <a:lnTo>
                      <a:pt x="19" y="246"/>
                    </a:lnTo>
                    <a:lnTo>
                      <a:pt x="32" y="242"/>
                    </a:lnTo>
                    <a:lnTo>
                      <a:pt x="45" y="239"/>
                    </a:lnTo>
                  </a:path>
                </a:pathLst>
              </a:custGeom>
              <a:solidFill>
                <a:srgbClr val="C0C0C0"/>
              </a:solidFill>
              <a:ln w="9525" cap="rnd">
                <a:noFill/>
                <a:round/>
                <a:headEnd type="none" w="sm" len="sm"/>
                <a:tailEnd type="none" w="sm" len="sm"/>
              </a:ln>
            </p:spPr>
            <p:txBody>
              <a:bodyPr/>
              <a:lstStyle/>
              <a:p>
                <a:endParaRPr lang="en-US" dirty="0"/>
              </a:p>
            </p:txBody>
          </p:sp>
          <p:sp>
            <p:nvSpPr>
              <p:cNvPr id="17430" name="Freeform 40"/>
              <p:cNvSpPr>
                <a:spLocks/>
              </p:cNvSpPr>
              <p:nvPr/>
            </p:nvSpPr>
            <p:spPr bwMode="auto">
              <a:xfrm>
                <a:off x="4699" y="2725"/>
                <a:ext cx="25" cy="32"/>
              </a:xfrm>
              <a:custGeom>
                <a:avLst/>
                <a:gdLst>
                  <a:gd name="T0" fmla="*/ 0 w 25"/>
                  <a:gd name="T1" fmla="*/ 4 h 32"/>
                  <a:gd name="T2" fmla="*/ 1 w 25"/>
                  <a:gd name="T3" fmla="*/ 10 h 32"/>
                  <a:gd name="T4" fmla="*/ 3 w 25"/>
                  <a:gd name="T5" fmla="*/ 15 h 32"/>
                  <a:gd name="T6" fmla="*/ 5 w 25"/>
                  <a:gd name="T7" fmla="*/ 20 h 32"/>
                  <a:gd name="T8" fmla="*/ 8 w 25"/>
                  <a:gd name="T9" fmla="*/ 24 h 32"/>
                  <a:gd name="T10" fmla="*/ 11 w 25"/>
                  <a:gd name="T11" fmla="*/ 28 h 32"/>
                  <a:gd name="T12" fmla="*/ 14 w 25"/>
                  <a:gd name="T13" fmla="*/ 31 h 32"/>
                  <a:gd name="T14" fmla="*/ 24 w 25"/>
                  <a:gd name="T15" fmla="*/ 25 h 32"/>
                  <a:gd name="T16" fmla="*/ 7 w 25"/>
                  <a:gd name="T17" fmla="*/ 0 h 32"/>
                  <a:gd name="T18" fmla="*/ 0 w 25"/>
                  <a:gd name="T19" fmla="*/ 4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32"/>
                  <a:gd name="T32" fmla="*/ 25 w 25"/>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32">
                    <a:moveTo>
                      <a:pt x="0" y="4"/>
                    </a:moveTo>
                    <a:lnTo>
                      <a:pt x="1" y="10"/>
                    </a:lnTo>
                    <a:lnTo>
                      <a:pt x="3" y="15"/>
                    </a:lnTo>
                    <a:lnTo>
                      <a:pt x="5" y="20"/>
                    </a:lnTo>
                    <a:lnTo>
                      <a:pt x="8" y="24"/>
                    </a:lnTo>
                    <a:lnTo>
                      <a:pt x="11" y="28"/>
                    </a:lnTo>
                    <a:lnTo>
                      <a:pt x="14" y="31"/>
                    </a:lnTo>
                    <a:lnTo>
                      <a:pt x="24" y="25"/>
                    </a:lnTo>
                    <a:lnTo>
                      <a:pt x="7" y="0"/>
                    </a:lnTo>
                    <a:lnTo>
                      <a:pt x="0" y="4"/>
                    </a:lnTo>
                  </a:path>
                </a:pathLst>
              </a:custGeom>
              <a:solidFill>
                <a:srgbClr val="A0A0A0"/>
              </a:solidFill>
              <a:ln w="9525" cap="rnd">
                <a:noFill/>
                <a:round/>
                <a:headEnd type="none" w="sm" len="sm"/>
                <a:tailEnd type="none" w="sm" len="sm"/>
              </a:ln>
            </p:spPr>
            <p:txBody>
              <a:bodyPr/>
              <a:lstStyle/>
              <a:p>
                <a:endParaRPr lang="en-US" dirty="0"/>
              </a:p>
            </p:txBody>
          </p:sp>
          <p:sp>
            <p:nvSpPr>
              <p:cNvPr id="17431" name="Freeform 41"/>
              <p:cNvSpPr>
                <a:spLocks/>
              </p:cNvSpPr>
              <p:nvPr/>
            </p:nvSpPr>
            <p:spPr bwMode="auto">
              <a:xfrm>
                <a:off x="4834" y="2722"/>
                <a:ext cx="24" cy="33"/>
              </a:xfrm>
              <a:custGeom>
                <a:avLst/>
                <a:gdLst>
                  <a:gd name="T0" fmla="*/ 23 w 24"/>
                  <a:gd name="T1" fmla="*/ 5 h 33"/>
                  <a:gd name="T2" fmla="*/ 21 w 24"/>
                  <a:gd name="T3" fmla="*/ 11 h 33"/>
                  <a:gd name="T4" fmla="*/ 19 w 24"/>
                  <a:gd name="T5" fmla="*/ 16 h 33"/>
                  <a:gd name="T6" fmla="*/ 17 w 24"/>
                  <a:gd name="T7" fmla="*/ 21 h 33"/>
                  <a:gd name="T8" fmla="*/ 14 w 24"/>
                  <a:gd name="T9" fmla="*/ 25 h 33"/>
                  <a:gd name="T10" fmla="*/ 11 w 24"/>
                  <a:gd name="T11" fmla="*/ 29 h 33"/>
                  <a:gd name="T12" fmla="*/ 8 w 24"/>
                  <a:gd name="T13" fmla="*/ 32 h 33"/>
                  <a:gd name="T14" fmla="*/ 0 w 24"/>
                  <a:gd name="T15" fmla="*/ 26 h 33"/>
                  <a:gd name="T16" fmla="*/ 14 w 24"/>
                  <a:gd name="T17" fmla="*/ 0 h 33"/>
                  <a:gd name="T18" fmla="*/ 23 w 24"/>
                  <a:gd name="T19" fmla="*/ 5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33"/>
                  <a:gd name="T32" fmla="*/ 24 w 24"/>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33">
                    <a:moveTo>
                      <a:pt x="23" y="5"/>
                    </a:moveTo>
                    <a:lnTo>
                      <a:pt x="21" y="11"/>
                    </a:lnTo>
                    <a:lnTo>
                      <a:pt x="19" y="16"/>
                    </a:lnTo>
                    <a:lnTo>
                      <a:pt x="17" y="21"/>
                    </a:lnTo>
                    <a:lnTo>
                      <a:pt x="14" y="25"/>
                    </a:lnTo>
                    <a:lnTo>
                      <a:pt x="11" y="29"/>
                    </a:lnTo>
                    <a:lnTo>
                      <a:pt x="8" y="32"/>
                    </a:lnTo>
                    <a:lnTo>
                      <a:pt x="0" y="26"/>
                    </a:lnTo>
                    <a:lnTo>
                      <a:pt x="14" y="0"/>
                    </a:lnTo>
                    <a:lnTo>
                      <a:pt x="23" y="5"/>
                    </a:lnTo>
                  </a:path>
                </a:pathLst>
              </a:custGeom>
              <a:solidFill>
                <a:srgbClr val="A0A0A0"/>
              </a:solidFill>
              <a:ln w="9525" cap="rnd">
                <a:noFill/>
                <a:round/>
                <a:headEnd type="none" w="sm" len="sm"/>
                <a:tailEnd type="none" w="sm" len="sm"/>
              </a:ln>
            </p:spPr>
            <p:txBody>
              <a:bodyPr/>
              <a:lstStyle/>
              <a:p>
                <a:endParaRPr lang="en-US" dirty="0"/>
              </a:p>
            </p:txBody>
          </p:sp>
          <p:sp>
            <p:nvSpPr>
              <p:cNvPr id="17432" name="Freeform 42"/>
              <p:cNvSpPr>
                <a:spLocks/>
              </p:cNvSpPr>
              <p:nvPr/>
            </p:nvSpPr>
            <p:spPr bwMode="auto">
              <a:xfrm>
                <a:off x="4701" y="2640"/>
                <a:ext cx="17" cy="39"/>
              </a:xfrm>
              <a:custGeom>
                <a:avLst/>
                <a:gdLst>
                  <a:gd name="T0" fmla="*/ 2 w 17"/>
                  <a:gd name="T1" fmla="*/ 0 h 39"/>
                  <a:gd name="T2" fmla="*/ 1 w 17"/>
                  <a:gd name="T3" fmla="*/ 4 h 39"/>
                  <a:gd name="T4" fmla="*/ 1 w 17"/>
                  <a:gd name="T5" fmla="*/ 8 h 39"/>
                  <a:gd name="T6" fmla="*/ 1 w 17"/>
                  <a:gd name="T7" fmla="*/ 10 h 39"/>
                  <a:gd name="T8" fmla="*/ 2 w 17"/>
                  <a:gd name="T9" fmla="*/ 12 h 39"/>
                  <a:gd name="T10" fmla="*/ 2 w 17"/>
                  <a:gd name="T11" fmla="*/ 15 h 39"/>
                  <a:gd name="T12" fmla="*/ 2 w 17"/>
                  <a:gd name="T13" fmla="*/ 18 h 39"/>
                  <a:gd name="T14" fmla="*/ 4 w 17"/>
                  <a:gd name="T15" fmla="*/ 21 h 39"/>
                  <a:gd name="T16" fmla="*/ 2 w 17"/>
                  <a:gd name="T17" fmla="*/ 24 h 39"/>
                  <a:gd name="T18" fmla="*/ 2 w 17"/>
                  <a:gd name="T19" fmla="*/ 27 h 39"/>
                  <a:gd name="T20" fmla="*/ 0 w 17"/>
                  <a:gd name="T21" fmla="*/ 31 h 39"/>
                  <a:gd name="T22" fmla="*/ 0 w 17"/>
                  <a:gd name="T23" fmla="*/ 33 h 39"/>
                  <a:gd name="T24" fmla="*/ 11 w 17"/>
                  <a:gd name="T25" fmla="*/ 38 h 39"/>
                  <a:gd name="T26" fmla="*/ 16 w 17"/>
                  <a:gd name="T27" fmla="*/ 13 h 39"/>
                  <a:gd name="T28" fmla="*/ 16 w 17"/>
                  <a:gd name="T29" fmla="*/ 5 h 39"/>
                  <a:gd name="T30" fmla="*/ 2 w 17"/>
                  <a:gd name="T31" fmla="*/ 0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39"/>
                  <a:gd name="T50" fmla="*/ 17 w 17"/>
                  <a:gd name="T51" fmla="*/ 39 h 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39">
                    <a:moveTo>
                      <a:pt x="2" y="0"/>
                    </a:moveTo>
                    <a:lnTo>
                      <a:pt x="1" y="4"/>
                    </a:lnTo>
                    <a:lnTo>
                      <a:pt x="1" y="8"/>
                    </a:lnTo>
                    <a:lnTo>
                      <a:pt x="1" y="10"/>
                    </a:lnTo>
                    <a:lnTo>
                      <a:pt x="2" y="12"/>
                    </a:lnTo>
                    <a:lnTo>
                      <a:pt x="2" y="15"/>
                    </a:lnTo>
                    <a:lnTo>
                      <a:pt x="2" y="18"/>
                    </a:lnTo>
                    <a:lnTo>
                      <a:pt x="4" y="21"/>
                    </a:lnTo>
                    <a:lnTo>
                      <a:pt x="2" y="24"/>
                    </a:lnTo>
                    <a:lnTo>
                      <a:pt x="2" y="27"/>
                    </a:lnTo>
                    <a:lnTo>
                      <a:pt x="0" y="31"/>
                    </a:lnTo>
                    <a:lnTo>
                      <a:pt x="0" y="33"/>
                    </a:lnTo>
                    <a:lnTo>
                      <a:pt x="11" y="38"/>
                    </a:lnTo>
                    <a:lnTo>
                      <a:pt x="16" y="13"/>
                    </a:lnTo>
                    <a:lnTo>
                      <a:pt x="16" y="5"/>
                    </a:lnTo>
                    <a:lnTo>
                      <a:pt x="2" y="0"/>
                    </a:lnTo>
                  </a:path>
                </a:pathLst>
              </a:custGeom>
              <a:solidFill>
                <a:srgbClr val="A0A0A0"/>
              </a:solidFill>
              <a:ln w="9525" cap="rnd">
                <a:noFill/>
                <a:round/>
                <a:headEnd type="none" w="sm" len="sm"/>
                <a:tailEnd type="none" w="sm" len="sm"/>
              </a:ln>
            </p:spPr>
            <p:txBody>
              <a:bodyPr/>
              <a:lstStyle/>
              <a:p>
                <a:endParaRPr lang="en-US" dirty="0"/>
              </a:p>
            </p:txBody>
          </p:sp>
          <p:sp>
            <p:nvSpPr>
              <p:cNvPr id="17433" name="Freeform 43"/>
              <p:cNvSpPr>
                <a:spLocks/>
              </p:cNvSpPr>
              <p:nvPr/>
            </p:nvSpPr>
            <p:spPr bwMode="auto">
              <a:xfrm>
                <a:off x="4844" y="2644"/>
                <a:ext cx="17" cy="39"/>
              </a:xfrm>
              <a:custGeom>
                <a:avLst/>
                <a:gdLst>
                  <a:gd name="T0" fmla="*/ 11 w 17"/>
                  <a:gd name="T1" fmla="*/ 0 h 39"/>
                  <a:gd name="T2" fmla="*/ 13 w 17"/>
                  <a:gd name="T3" fmla="*/ 4 h 39"/>
                  <a:gd name="T4" fmla="*/ 13 w 17"/>
                  <a:gd name="T5" fmla="*/ 8 h 39"/>
                  <a:gd name="T6" fmla="*/ 13 w 17"/>
                  <a:gd name="T7" fmla="*/ 10 h 39"/>
                  <a:gd name="T8" fmla="*/ 11 w 17"/>
                  <a:gd name="T9" fmla="*/ 12 h 39"/>
                  <a:gd name="T10" fmla="*/ 11 w 17"/>
                  <a:gd name="T11" fmla="*/ 15 h 39"/>
                  <a:gd name="T12" fmla="*/ 11 w 17"/>
                  <a:gd name="T13" fmla="*/ 18 h 39"/>
                  <a:gd name="T14" fmla="*/ 10 w 17"/>
                  <a:gd name="T15" fmla="*/ 21 h 39"/>
                  <a:gd name="T16" fmla="*/ 11 w 17"/>
                  <a:gd name="T17" fmla="*/ 24 h 39"/>
                  <a:gd name="T18" fmla="*/ 11 w 17"/>
                  <a:gd name="T19" fmla="*/ 27 h 39"/>
                  <a:gd name="T20" fmla="*/ 14 w 17"/>
                  <a:gd name="T21" fmla="*/ 31 h 39"/>
                  <a:gd name="T22" fmla="*/ 16 w 17"/>
                  <a:gd name="T23" fmla="*/ 33 h 39"/>
                  <a:gd name="T24" fmla="*/ 2 w 17"/>
                  <a:gd name="T25" fmla="*/ 38 h 39"/>
                  <a:gd name="T26" fmla="*/ 0 w 17"/>
                  <a:gd name="T27" fmla="*/ 13 h 39"/>
                  <a:gd name="T28" fmla="*/ 0 w 17"/>
                  <a:gd name="T29" fmla="*/ 5 h 39"/>
                  <a:gd name="T30" fmla="*/ 11 w 17"/>
                  <a:gd name="T31" fmla="*/ 0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39"/>
                  <a:gd name="T50" fmla="*/ 17 w 17"/>
                  <a:gd name="T51" fmla="*/ 39 h 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39">
                    <a:moveTo>
                      <a:pt x="11" y="0"/>
                    </a:moveTo>
                    <a:lnTo>
                      <a:pt x="13" y="4"/>
                    </a:lnTo>
                    <a:lnTo>
                      <a:pt x="13" y="8"/>
                    </a:lnTo>
                    <a:lnTo>
                      <a:pt x="13" y="10"/>
                    </a:lnTo>
                    <a:lnTo>
                      <a:pt x="11" y="12"/>
                    </a:lnTo>
                    <a:lnTo>
                      <a:pt x="11" y="15"/>
                    </a:lnTo>
                    <a:lnTo>
                      <a:pt x="11" y="18"/>
                    </a:lnTo>
                    <a:lnTo>
                      <a:pt x="10" y="21"/>
                    </a:lnTo>
                    <a:lnTo>
                      <a:pt x="11" y="24"/>
                    </a:lnTo>
                    <a:lnTo>
                      <a:pt x="11" y="27"/>
                    </a:lnTo>
                    <a:lnTo>
                      <a:pt x="14" y="31"/>
                    </a:lnTo>
                    <a:lnTo>
                      <a:pt x="16" y="33"/>
                    </a:lnTo>
                    <a:lnTo>
                      <a:pt x="2" y="38"/>
                    </a:lnTo>
                    <a:lnTo>
                      <a:pt x="0" y="13"/>
                    </a:lnTo>
                    <a:lnTo>
                      <a:pt x="0" y="5"/>
                    </a:lnTo>
                    <a:lnTo>
                      <a:pt x="11" y="0"/>
                    </a:lnTo>
                  </a:path>
                </a:pathLst>
              </a:custGeom>
              <a:solidFill>
                <a:srgbClr val="A0A0A0"/>
              </a:solidFill>
              <a:ln w="9525" cap="rnd">
                <a:noFill/>
                <a:round/>
                <a:headEnd type="none" w="sm" len="sm"/>
                <a:tailEnd type="none" w="sm" len="sm"/>
              </a:ln>
            </p:spPr>
            <p:txBody>
              <a:bodyPr/>
              <a:lstStyle/>
              <a:p>
                <a:endParaRPr lang="en-US" dirty="0"/>
              </a:p>
            </p:txBody>
          </p:sp>
          <p:sp>
            <p:nvSpPr>
              <p:cNvPr id="17434" name="Freeform 44"/>
              <p:cNvSpPr>
                <a:spLocks/>
              </p:cNvSpPr>
              <p:nvPr/>
            </p:nvSpPr>
            <p:spPr bwMode="auto">
              <a:xfrm>
                <a:off x="4720" y="2752"/>
                <a:ext cx="17" cy="54"/>
              </a:xfrm>
              <a:custGeom>
                <a:avLst/>
                <a:gdLst>
                  <a:gd name="T0" fmla="*/ 0 w 17"/>
                  <a:gd name="T1" fmla="*/ 0 h 54"/>
                  <a:gd name="T2" fmla="*/ 1 w 17"/>
                  <a:gd name="T3" fmla="*/ 5 h 54"/>
                  <a:gd name="T4" fmla="*/ 2 w 17"/>
                  <a:gd name="T5" fmla="*/ 13 h 54"/>
                  <a:gd name="T6" fmla="*/ 3 w 17"/>
                  <a:gd name="T7" fmla="*/ 25 h 54"/>
                  <a:gd name="T8" fmla="*/ 3 w 17"/>
                  <a:gd name="T9" fmla="*/ 33 h 54"/>
                  <a:gd name="T10" fmla="*/ 3 w 17"/>
                  <a:gd name="T11" fmla="*/ 40 h 54"/>
                  <a:gd name="T12" fmla="*/ 5 w 17"/>
                  <a:gd name="T13" fmla="*/ 47 h 54"/>
                  <a:gd name="T14" fmla="*/ 7 w 17"/>
                  <a:gd name="T15" fmla="*/ 53 h 54"/>
                  <a:gd name="T16" fmla="*/ 7 w 17"/>
                  <a:gd name="T17" fmla="*/ 48 h 54"/>
                  <a:gd name="T18" fmla="*/ 8 w 17"/>
                  <a:gd name="T19" fmla="*/ 42 h 54"/>
                  <a:gd name="T20" fmla="*/ 9 w 17"/>
                  <a:gd name="T21" fmla="*/ 36 h 54"/>
                  <a:gd name="T22" fmla="*/ 11 w 17"/>
                  <a:gd name="T23" fmla="*/ 31 h 54"/>
                  <a:gd name="T24" fmla="*/ 12 w 17"/>
                  <a:gd name="T25" fmla="*/ 27 h 54"/>
                  <a:gd name="T26" fmla="*/ 13 w 17"/>
                  <a:gd name="T27" fmla="*/ 22 h 54"/>
                  <a:gd name="T28" fmla="*/ 14 w 17"/>
                  <a:gd name="T29" fmla="*/ 17 h 54"/>
                  <a:gd name="T30" fmla="*/ 16 w 17"/>
                  <a:gd name="T31" fmla="*/ 12 h 54"/>
                  <a:gd name="T32" fmla="*/ 13 w 17"/>
                  <a:gd name="T33" fmla="*/ 8 h 54"/>
                  <a:gd name="T34" fmla="*/ 11 w 17"/>
                  <a:gd name="T35" fmla="*/ 3 h 54"/>
                  <a:gd name="T36" fmla="*/ 10 w 17"/>
                  <a:gd name="T37" fmla="*/ 1 h 54"/>
                  <a:gd name="T38" fmla="*/ 6 w 17"/>
                  <a:gd name="T39" fmla="*/ 0 h 54"/>
                  <a:gd name="T40" fmla="*/ 0 w 17"/>
                  <a:gd name="T41" fmla="*/ 0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54"/>
                  <a:gd name="T65" fmla="*/ 17 w 17"/>
                  <a:gd name="T66" fmla="*/ 54 h 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54">
                    <a:moveTo>
                      <a:pt x="0" y="0"/>
                    </a:moveTo>
                    <a:lnTo>
                      <a:pt x="1" y="5"/>
                    </a:lnTo>
                    <a:lnTo>
                      <a:pt x="2" y="13"/>
                    </a:lnTo>
                    <a:lnTo>
                      <a:pt x="3" y="25"/>
                    </a:lnTo>
                    <a:lnTo>
                      <a:pt x="3" y="33"/>
                    </a:lnTo>
                    <a:lnTo>
                      <a:pt x="3" y="40"/>
                    </a:lnTo>
                    <a:lnTo>
                      <a:pt x="5" y="47"/>
                    </a:lnTo>
                    <a:lnTo>
                      <a:pt x="7" y="53"/>
                    </a:lnTo>
                    <a:lnTo>
                      <a:pt x="7" y="48"/>
                    </a:lnTo>
                    <a:lnTo>
                      <a:pt x="8" y="42"/>
                    </a:lnTo>
                    <a:lnTo>
                      <a:pt x="9" y="36"/>
                    </a:lnTo>
                    <a:lnTo>
                      <a:pt x="11" y="31"/>
                    </a:lnTo>
                    <a:lnTo>
                      <a:pt x="12" y="27"/>
                    </a:lnTo>
                    <a:lnTo>
                      <a:pt x="13" y="22"/>
                    </a:lnTo>
                    <a:lnTo>
                      <a:pt x="14" y="17"/>
                    </a:lnTo>
                    <a:lnTo>
                      <a:pt x="16" y="12"/>
                    </a:lnTo>
                    <a:lnTo>
                      <a:pt x="13" y="8"/>
                    </a:lnTo>
                    <a:lnTo>
                      <a:pt x="11" y="3"/>
                    </a:lnTo>
                    <a:lnTo>
                      <a:pt x="10" y="1"/>
                    </a:lnTo>
                    <a:lnTo>
                      <a:pt x="6" y="0"/>
                    </a:lnTo>
                    <a:lnTo>
                      <a:pt x="0" y="0"/>
                    </a:lnTo>
                  </a:path>
                </a:pathLst>
              </a:custGeom>
              <a:solidFill>
                <a:srgbClr val="808080"/>
              </a:solidFill>
              <a:ln w="9525" cap="rnd">
                <a:noFill/>
                <a:round/>
                <a:headEnd type="none" w="sm" len="sm"/>
                <a:tailEnd type="none" w="sm" len="sm"/>
              </a:ln>
            </p:spPr>
            <p:txBody>
              <a:bodyPr/>
              <a:lstStyle/>
              <a:p>
                <a:endParaRPr lang="en-US" dirty="0"/>
              </a:p>
            </p:txBody>
          </p:sp>
          <p:sp>
            <p:nvSpPr>
              <p:cNvPr id="17435" name="Freeform 45"/>
              <p:cNvSpPr>
                <a:spLocks/>
              </p:cNvSpPr>
              <p:nvPr/>
            </p:nvSpPr>
            <p:spPr bwMode="auto">
              <a:xfrm>
                <a:off x="4820" y="2751"/>
                <a:ext cx="17" cy="54"/>
              </a:xfrm>
              <a:custGeom>
                <a:avLst/>
                <a:gdLst>
                  <a:gd name="T0" fmla="*/ 16 w 17"/>
                  <a:gd name="T1" fmla="*/ 0 h 54"/>
                  <a:gd name="T2" fmla="*/ 12 w 17"/>
                  <a:gd name="T3" fmla="*/ 7 h 54"/>
                  <a:gd name="T4" fmla="*/ 11 w 17"/>
                  <a:gd name="T5" fmla="*/ 15 h 54"/>
                  <a:gd name="T6" fmla="*/ 11 w 17"/>
                  <a:gd name="T7" fmla="*/ 27 h 54"/>
                  <a:gd name="T8" fmla="*/ 11 w 17"/>
                  <a:gd name="T9" fmla="*/ 35 h 54"/>
                  <a:gd name="T10" fmla="*/ 10 w 17"/>
                  <a:gd name="T11" fmla="*/ 42 h 54"/>
                  <a:gd name="T12" fmla="*/ 9 w 17"/>
                  <a:gd name="T13" fmla="*/ 49 h 54"/>
                  <a:gd name="T14" fmla="*/ 6 w 17"/>
                  <a:gd name="T15" fmla="*/ 53 h 54"/>
                  <a:gd name="T16" fmla="*/ 8 w 17"/>
                  <a:gd name="T17" fmla="*/ 49 h 54"/>
                  <a:gd name="T18" fmla="*/ 6 w 17"/>
                  <a:gd name="T19" fmla="*/ 43 h 54"/>
                  <a:gd name="T20" fmla="*/ 4 w 17"/>
                  <a:gd name="T21" fmla="*/ 38 h 54"/>
                  <a:gd name="T22" fmla="*/ 3 w 17"/>
                  <a:gd name="T23" fmla="*/ 32 h 54"/>
                  <a:gd name="T24" fmla="*/ 2 w 17"/>
                  <a:gd name="T25" fmla="*/ 27 h 54"/>
                  <a:gd name="T26" fmla="*/ 1 w 17"/>
                  <a:gd name="T27" fmla="*/ 23 h 54"/>
                  <a:gd name="T28" fmla="*/ 0 w 17"/>
                  <a:gd name="T29" fmla="*/ 19 h 54"/>
                  <a:gd name="T30" fmla="*/ 0 w 17"/>
                  <a:gd name="T31" fmla="*/ 13 h 54"/>
                  <a:gd name="T32" fmla="*/ 0 w 17"/>
                  <a:gd name="T33" fmla="*/ 9 h 54"/>
                  <a:gd name="T34" fmla="*/ 1 w 17"/>
                  <a:gd name="T35" fmla="*/ 5 h 54"/>
                  <a:gd name="T36" fmla="*/ 3 w 17"/>
                  <a:gd name="T37" fmla="*/ 2 h 54"/>
                  <a:gd name="T38" fmla="*/ 9 w 17"/>
                  <a:gd name="T39" fmla="*/ 1 h 54"/>
                  <a:gd name="T40" fmla="*/ 16 w 17"/>
                  <a:gd name="T41" fmla="*/ 0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54"/>
                  <a:gd name="T65" fmla="*/ 17 w 17"/>
                  <a:gd name="T66" fmla="*/ 54 h 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54">
                    <a:moveTo>
                      <a:pt x="16" y="0"/>
                    </a:moveTo>
                    <a:lnTo>
                      <a:pt x="12" y="7"/>
                    </a:lnTo>
                    <a:lnTo>
                      <a:pt x="11" y="15"/>
                    </a:lnTo>
                    <a:lnTo>
                      <a:pt x="11" y="27"/>
                    </a:lnTo>
                    <a:lnTo>
                      <a:pt x="11" y="35"/>
                    </a:lnTo>
                    <a:lnTo>
                      <a:pt x="10" y="42"/>
                    </a:lnTo>
                    <a:lnTo>
                      <a:pt x="9" y="49"/>
                    </a:lnTo>
                    <a:lnTo>
                      <a:pt x="6" y="53"/>
                    </a:lnTo>
                    <a:lnTo>
                      <a:pt x="8" y="49"/>
                    </a:lnTo>
                    <a:lnTo>
                      <a:pt x="6" y="43"/>
                    </a:lnTo>
                    <a:lnTo>
                      <a:pt x="4" y="38"/>
                    </a:lnTo>
                    <a:lnTo>
                      <a:pt x="3" y="32"/>
                    </a:lnTo>
                    <a:lnTo>
                      <a:pt x="2" y="27"/>
                    </a:lnTo>
                    <a:lnTo>
                      <a:pt x="1" y="23"/>
                    </a:lnTo>
                    <a:lnTo>
                      <a:pt x="0" y="19"/>
                    </a:lnTo>
                    <a:lnTo>
                      <a:pt x="0" y="13"/>
                    </a:lnTo>
                    <a:lnTo>
                      <a:pt x="0" y="9"/>
                    </a:lnTo>
                    <a:lnTo>
                      <a:pt x="1" y="5"/>
                    </a:lnTo>
                    <a:lnTo>
                      <a:pt x="3" y="2"/>
                    </a:lnTo>
                    <a:lnTo>
                      <a:pt x="9" y="1"/>
                    </a:lnTo>
                    <a:lnTo>
                      <a:pt x="16" y="0"/>
                    </a:lnTo>
                  </a:path>
                </a:pathLst>
              </a:custGeom>
              <a:solidFill>
                <a:srgbClr val="808080"/>
              </a:solidFill>
              <a:ln w="9525" cap="rnd">
                <a:noFill/>
                <a:round/>
                <a:headEnd type="none" w="sm" len="sm"/>
                <a:tailEnd type="none" w="sm" len="sm"/>
              </a:ln>
            </p:spPr>
            <p:txBody>
              <a:bodyPr/>
              <a:lstStyle/>
              <a:p>
                <a:endParaRPr lang="en-US" dirty="0"/>
              </a:p>
            </p:txBody>
          </p:sp>
          <p:sp>
            <p:nvSpPr>
              <p:cNvPr id="17436" name="Freeform 46"/>
              <p:cNvSpPr>
                <a:spLocks/>
              </p:cNvSpPr>
              <p:nvPr/>
            </p:nvSpPr>
            <p:spPr bwMode="auto">
              <a:xfrm>
                <a:off x="4704" y="2575"/>
                <a:ext cx="147" cy="266"/>
              </a:xfrm>
              <a:custGeom>
                <a:avLst/>
                <a:gdLst>
                  <a:gd name="T0" fmla="*/ 140 w 147"/>
                  <a:gd name="T1" fmla="*/ 84 h 266"/>
                  <a:gd name="T2" fmla="*/ 138 w 147"/>
                  <a:gd name="T3" fmla="*/ 61 h 266"/>
                  <a:gd name="T4" fmla="*/ 130 w 147"/>
                  <a:gd name="T5" fmla="*/ 35 h 266"/>
                  <a:gd name="T6" fmla="*/ 114 w 147"/>
                  <a:gd name="T7" fmla="*/ 15 h 266"/>
                  <a:gd name="T8" fmla="*/ 95 w 147"/>
                  <a:gd name="T9" fmla="*/ 4 h 266"/>
                  <a:gd name="T10" fmla="*/ 74 w 147"/>
                  <a:gd name="T11" fmla="*/ 0 h 266"/>
                  <a:gd name="T12" fmla="*/ 50 w 147"/>
                  <a:gd name="T13" fmla="*/ 4 h 266"/>
                  <a:gd name="T14" fmla="*/ 29 w 147"/>
                  <a:gd name="T15" fmla="*/ 17 h 266"/>
                  <a:gd name="T16" fmla="*/ 15 w 147"/>
                  <a:gd name="T17" fmla="*/ 35 h 266"/>
                  <a:gd name="T18" fmla="*/ 6 w 147"/>
                  <a:gd name="T19" fmla="*/ 60 h 266"/>
                  <a:gd name="T20" fmla="*/ 6 w 147"/>
                  <a:gd name="T21" fmla="*/ 83 h 266"/>
                  <a:gd name="T22" fmla="*/ 5 w 147"/>
                  <a:gd name="T23" fmla="*/ 98 h 266"/>
                  <a:gd name="T24" fmla="*/ 0 w 147"/>
                  <a:gd name="T25" fmla="*/ 115 h 266"/>
                  <a:gd name="T26" fmla="*/ 0 w 147"/>
                  <a:gd name="T27" fmla="*/ 139 h 266"/>
                  <a:gd name="T28" fmla="*/ 6 w 147"/>
                  <a:gd name="T29" fmla="*/ 161 h 266"/>
                  <a:gd name="T30" fmla="*/ 16 w 147"/>
                  <a:gd name="T31" fmla="*/ 175 h 266"/>
                  <a:gd name="T32" fmla="*/ 26 w 147"/>
                  <a:gd name="T33" fmla="*/ 177 h 266"/>
                  <a:gd name="T34" fmla="*/ 31 w 147"/>
                  <a:gd name="T35" fmla="*/ 186 h 266"/>
                  <a:gd name="T36" fmla="*/ 29 w 147"/>
                  <a:gd name="T37" fmla="*/ 202 h 266"/>
                  <a:gd name="T38" fmla="*/ 25 w 147"/>
                  <a:gd name="T39" fmla="*/ 215 h 266"/>
                  <a:gd name="T40" fmla="*/ 24 w 147"/>
                  <a:gd name="T41" fmla="*/ 229 h 266"/>
                  <a:gd name="T42" fmla="*/ 28 w 147"/>
                  <a:gd name="T43" fmla="*/ 243 h 266"/>
                  <a:gd name="T44" fmla="*/ 40 w 147"/>
                  <a:gd name="T45" fmla="*/ 256 h 266"/>
                  <a:gd name="T46" fmla="*/ 61 w 147"/>
                  <a:gd name="T47" fmla="*/ 263 h 266"/>
                  <a:gd name="T48" fmla="*/ 85 w 147"/>
                  <a:gd name="T49" fmla="*/ 264 h 266"/>
                  <a:gd name="T50" fmla="*/ 105 w 147"/>
                  <a:gd name="T51" fmla="*/ 257 h 266"/>
                  <a:gd name="T52" fmla="*/ 116 w 147"/>
                  <a:gd name="T53" fmla="*/ 245 h 266"/>
                  <a:gd name="T54" fmla="*/ 121 w 147"/>
                  <a:gd name="T55" fmla="*/ 230 h 266"/>
                  <a:gd name="T56" fmla="*/ 120 w 147"/>
                  <a:gd name="T57" fmla="*/ 217 h 266"/>
                  <a:gd name="T58" fmla="*/ 117 w 147"/>
                  <a:gd name="T59" fmla="*/ 203 h 266"/>
                  <a:gd name="T60" fmla="*/ 115 w 147"/>
                  <a:gd name="T61" fmla="*/ 189 h 266"/>
                  <a:gd name="T62" fmla="*/ 116 w 147"/>
                  <a:gd name="T63" fmla="*/ 179 h 266"/>
                  <a:gd name="T64" fmla="*/ 125 w 147"/>
                  <a:gd name="T65" fmla="*/ 176 h 266"/>
                  <a:gd name="T66" fmla="*/ 134 w 147"/>
                  <a:gd name="T67" fmla="*/ 170 h 266"/>
                  <a:gd name="T68" fmla="*/ 140 w 147"/>
                  <a:gd name="T69" fmla="*/ 158 h 266"/>
                  <a:gd name="T70" fmla="*/ 145 w 147"/>
                  <a:gd name="T71" fmla="*/ 139 h 266"/>
                  <a:gd name="T72" fmla="*/ 145 w 147"/>
                  <a:gd name="T73" fmla="*/ 120 h 266"/>
                  <a:gd name="T74" fmla="*/ 142 w 147"/>
                  <a:gd name="T75" fmla="*/ 106 h 2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7"/>
                  <a:gd name="T115" fmla="*/ 0 h 266"/>
                  <a:gd name="T116" fmla="*/ 147 w 147"/>
                  <a:gd name="T117" fmla="*/ 266 h 2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7" h="266">
                    <a:moveTo>
                      <a:pt x="138" y="93"/>
                    </a:moveTo>
                    <a:lnTo>
                      <a:pt x="140" y="84"/>
                    </a:lnTo>
                    <a:lnTo>
                      <a:pt x="140" y="71"/>
                    </a:lnTo>
                    <a:lnTo>
                      <a:pt x="138" y="61"/>
                    </a:lnTo>
                    <a:lnTo>
                      <a:pt x="135" y="49"/>
                    </a:lnTo>
                    <a:lnTo>
                      <a:pt x="130" y="35"/>
                    </a:lnTo>
                    <a:lnTo>
                      <a:pt x="123" y="24"/>
                    </a:lnTo>
                    <a:lnTo>
                      <a:pt x="114" y="15"/>
                    </a:lnTo>
                    <a:lnTo>
                      <a:pt x="106" y="8"/>
                    </a:lnTo>
                    <a:lnTo>
                      <a:pt x="95" y="4"/>
                    </a:lnTo>
                    <a:lnTo>
                      <a:pt x="84" y="1"/>
                    </a:lnTo>
                    <a:lnTo>
                      <a:pt x="74" y="0"/>
                    </a:lnTo>
                    <a:lnTo>
                      <a:pt x="61" y="1"/>
                    </a:lnTo>
                    <a:lnTo>
                      <a:pt x="50" y="4"/>
                    </a:lnTo>
                    <a:lnTo>
                      <a:pt x="38" y="10"/>
                    </a:lnTo>
                    <a:lnTo>
                      <a:pt x="29" y="17"/>
                    </a:lnTo>
                    <a:lnTo>
                      <a:pt x="21" y="25"/>
                    </a:lnTo>
                    <a:lnTo>
                      <a:pt x="15" y="35"/>
                    </a:lnTo>
                    <a:lnTo>
                      <a:pt x="10" y="47"/>
                    </a:lnTo>
                    <a:lnTo>
                      <a:pt x="6" y="60"/>
                    </a:lnTo>
                    <a:lnTo>
                      <a:pt x="5" y="76"/>
                    </a:lnTo>
                    <a:lnTo>
                      <a:pt x="6" y="83"/>
                    </a:lnTo>
                    <a:lnTo>
                      <a:pt x="6" y="92"/>
                    </a:lnTo>
                    <a:lnTo>
                      <a:pt x="5" y="98"/>
                    </a:lnTo>
                    <a:lnTo>
                      <a:pt x="2" y="106"/>
                    </a:lnTo>
                    <a:lnTo>
                      <a:pt x="0" y="115"/>
                    </a:lnTo>
                    <a:lnTo>
                      <a:pt x="0" y="127"/>
                    </a:lnTo>
                    <a:lnTo>
                      <a:pt x="0" y="139"/>
                    </a:lnTo>
                    <a:lnTo>
                      <a:pt x="2" y="149"/>
                    </a:lnTo>
                    <a:lnTo>
                      <a:pt x="6" y="161"/>
                    </a:lnTo>
                    <a:lnTo>
                      <a:pt x="11" y="169"/>
                    </a:lnTo>
                    <a:lnTo>
                      <a:pt x="16" y="175"/>
                    </a:lnTo>
                    <a:lnTo>
                      <a:pt x="21" y="175"/>
                    </a:lnTo>
                    <a:lnTo>
                      <a:pt x="26" y="177"/>
                    </a:lnTo>
                    <a:lnTo>
                      <a:pt x="29" y="180"/>
                    </a:lnTo>
                    <a:lnTo>
                      <a:pt x="31" y="186"/>
                    </a:lnTo>
                    <a:lnTo>
                      <a:pt x="31" y="193"/>
                    </a:lnTo>
                    <a:lnTo>
                      <a:pt x="29" y="202"/>
                    </a:lnTo>
                    <a:lnTo>
                      <a:pt x="27" y="209"/>
                    </a:lnTo>
                    <a:lnTo>
                      <a:pt x="25" y="215"/>
                    </a:lnTo>
                    <a:lnTo>
                      <a:pt x="24" y="223"/>
                    </a:lnTo>
                    <a:lnTo>
                      <a:pt x="24" y="229"/>
                    </a:lnTo>
                    <a:lnTo>
                      <a:pt x="25" y="236"/>
                    </a:lnTo>
                    <a:lnTo>
                      <a:pt x="28" y="243"/>
                    </a:lnTo>
                    <a:lnTo>
                      <a:pt x="33" y="251"/>
                    </a:lnTo>
                    <a:lnTo>
                      <a:pt x="40" y="256"/>
                    </a:lnTo>
                    <a:lnTo>
                      <a:pt x="48" y="260"/>
                    </a:lnTo>
                    <a:lnTo>
                      <a:pt x="61" y="263"/>
                    </a:lnTo>
                    <a:lnTo>
                      <a:pt x="72" y="265"/>
                    </a:lnTo>
                    <a:lnTo>
                      <a:pt x="85" y="264"/>
                    </a:lnTo>
                    <a:lnTo>
                      <a:pt x="97" y="261"/>
                    </a:lnTo>
                    <a:lnTo>
                      <a:pt x="105" y="257"/>
                    </a:lnTo>
                    <a:lnTo>
                      <a:pt x="111" y="252"/>
                    </a:lnTo>
                    <a:lnTo>
                      <a:pt x="116" y="245"/>
                    </a:lnTo>
                    <a:lnTo>
                      <a:pt x="119" y="238"/>
                    </a:lnTo>
                    <a:lnTo>
                      <a:pt x="121" y="230"/>
                    </a:lnTo>
                    <a:lnTo>
                      <a:pt x="121" y="223"/>
                    </a:lnTo>
                    <a:lnTo>
                      <a:pt x="120" y="217"/>
                    </a:lnTo>
                    <a:lnTo>
                      <a:pt x="119" y="209"/>
                    </a:lnTo>
                    <a:lnTo>
                      <a:pt x="117" y="203"/>
                    </a:lnTo>
                    <a:lnTo>
                      <a:pt x="116" y="198"/>
                    </a:lnTo>
                    <a:lnTo>
                      <a:pt x="115" y="189"/>
                    </a:lnTo>
                    <a:lnTo>
                      <a:pt x="114" y="184"/>
                    </a:lnTo>
                    <a:lnTo>
                      <a:pt x="116" y="179"/>
                    </a:lnTo>
                    <a:lnTo>
                      <a:pt x="120" y="177"/>
                    </a:lnTo>
                    <a:lnTo>
                      <a:pt x="125" y="176"/>
                    </a:lnTo>
                    <a:lnTo>
                      <a:pt x="130" y="174"/>
                    </a:lnTo>
                    <a:lnTo>
                      <a:pt x="134" y="170"/>
                    </a:lnTo>
                    <a:lnTo>
                      <a:pt x="137" y="166"/>
                    </a:lnTo>
                    <a:lnTo>
                      <a:pt x="140" y="158"/>
                    </a:lnTo>
                    <a:lnTo>
                      <a:pt x="143" y="150"/>
                    </a:lnTo>
                    <a:lnTo>
                      <a:pt x="145" y="139"/>
                    </a:lnTo>
                    <a:lnTo>
                      <a:pt x="146" y="129"/>
                    </a:lnTo>
                    <a:lnTo>
                      <a:pt x="145" y="120"/>
                    </a:lnTo>
                    <a:lnTo>
                      <a:pt x="144" y="112"/>
                    </a:lnTo>
                    <a:lnTo>
                      <a:pt x="142" y="106"/>
                    </a:lnTo>
                    <a:lnTo>
                      <a:pt x="138" y="93"/>
                    </a:lnTo>
                  </a:path>
                </a:pathLst>
              </a:custGeom>
              <a:solidFill>
                <a:srgbClr val="E0E0E0"/>
              </a:solidFill>
              <a:ln w="9525" cap="rnd">
                <a:noFill/>
                <a:round/>
                <a:headEnd type="none" w="sm" len="sm"/>
                <a:tailEnd type="none" w="sm" len="sm"/>
              </a:ln>
            </p:spPr>
            <p:txBody>
              <a:bodyPr/>
              <a:lstStyle/>
              <a:p>
                <a:endParaRPr lang="en-US" dirty="0"/>
              </a:p>
            </p:txBody>
          </p:sp>
          <p:sp>
            <p:nvSpPr>
              <p:cNvPr id="17437" name="Freeform 47"/>
              <p:cNvSpPr>
                <a:spLocks/>
              </p:cNvSpPr>
              <p:nvPr/>
            </p:nvSpPr>
            <p:spPr bwMode="auto">
              <a:xfrm>
                <a:off x="4761" y="2695"/>
                <a:ext cx="34" cy="47"/>
              </a:xfrm>
              <a:custGeom>
                <a:avLst/>
                <a:gdLst>
                  <a:gd name="T0" fmla="*/ 16 w 34"/>
                  <a:gd name="T1" fmla="*/ 0 h 47"/>
                  <a:gd name="T2" fmla="*/ 13 w 34"/>
                  <a:gd name="T3" fmla="*/ 0 h 47"/>
                  <a:gd name="T4" fmla="*/ 11 w 34"/>
                  <a:gd name="T5" fmla="*/ 3 h 47"/>
                  <a:gd name="T6" fmla="*/ 10 w 34"/>
                  <a:gd name="T7" fmla="*/ 6 h 47"/>
                  <a:gd name="T8" fmla="*/ 2 w 34"/>
                  <a:gd name="T9" fmla="*/ 33 h 47"/>
                  <a:gd name="T10" fmla="*/ 0 w 34"/>
                  <a:gd name="T11" fmla="*/ 35 h 47"/>
                  <a:gd name="T12" fmla="*/ 0 w 34"/>
                  <a:gd name="T13" fmla="*/ 39 h 47"/>
                  <a:gd name="T14" fmla="*/ 0 w 34"/>
                  <a:gd name="T15" fmla="*/ 43 h 47"/>
                  <a:gd name="T16" fmla="*/ 3 w 34"/>
                  <a:gd name="T17" fmla="*/ 45 h 47"/>
                  <a:gd name="T18" fmla="*/ 5 w 34"/>
                  <a:gd name="T19" fmla="*/ 46 h 47"/>
                  <a:gd name="T20" fmla="*/ 28 w 34"/>
                  <a:gd name="T21" fmla="*/ 46 h 47"/>
                  <a:gd name="T22" fmla="*/ 30 w 34"/>
                  <a:gd name="T23" fmla="*/ 45 h 47"/>
                  <a:gd name="T24" fmla="*/ 32 w 34"/>
                  <a:gd name="T25" fmla="*/ 42 h 47"/>
                  <a:gd name="T26" fmla="*/ 33 w 34"/>
                  <a:gd name="T27" fmla="*/ 39 h 47"/>
                  <a:gd name="T28" fmla="*/ 32 w 34"/>
                  <a:gd name="T29" fmla="*/ 36 h 47"/>
                  <a:gd name="T30" fmla="*/ 22 w 34"/>
                  <a:gd name="T31" fmla="*/ 5 h 47"/>
                  <a:gd name="T32" fmla="*/ 20 w 34"/>
                  <a:gd name="T33" fmla="*/ 1 h 47"/>
                  <a:gd name="T34" fmla="*/ 16 w 34"/>
                  <a:gd name="T35" fmla="*/ 0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47"/>
                  <a:gd name="T56" fmla="*/ 34 w 34"/>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47">
                    <a:moveTo>
                      <a:pt x="16" y="0"/>
                    </a:moveTo>
                    <a:lnTo>
                      <a:pt x="13" y="0"/>
                    </a:lnTo>
                    <a:lnTo>
                      <a:pt x="11" y="3"/>
                    </a:lnTo>
                    <a:lnTo>
                      <a:pt x="10" y="6"/>
                    </a:lnTo>
                    <a:lnTo>
                      <a:pt x="2" y="33"/>
                    </a:lnTo>
                    <a:lnTo>
                      <a:pt x="0" y="35"/>
                    </a:lnTo>
                    <a:lnTo>
                      <a:pt x="0" y="39"/>
                    </a:lnTo>
                    <a:lnTo>
                      <a:pt x="0" y="43"/>
                    </a:lnTo>
                    <a:lnTo>
                      <a:pt x="3" y="45"/>
                    </a:lnTo>
                    <a:lnTo>
                      <a:pt x="5" y="46"/>
                    </a:lnTo>
                    <a:lnTo>
                      <a:pt x="28" y="46"/>
                    </a:lnTo>
                    <a:lnTo>
                      <a:pt x="30" y="45"/>
                    </a:lnTo>
                    <a:lnTo>
                      <a:pt x="32" y="42"/>
                    </a:lnTo>
                    <a:lnTo>
                      <a:pt x="33" y="39"/>
                    </a:lnTo>
                    <a:lnTo>
                      <a:pt x="32" y="36"/>
                    </a:lnTo>
                    <a:lnTo>
                      <a:pt x="22" y="5"/>
                    </a:lnTo>
                    <a:lnTo>
                      <a:pt x="20" y="1"/>
                    </a:lnTo>
                    <a:lnTo>
                      <a:pt x="16" y="0"/>
                    </a:lnTo>
                  </a:path>
                </a:pathLst>
              </a:custGeom>
              <a:solidFill>
                <a:srgbClr val="C0C0C0"/>
              </a:solidFill>
              <a:ln w="9525" cap="rnd">
                <a:noFill/>
                <a:round/>
                <a:headEnd type="none" w="sm" len="sm"/>
                <a:tailEnd type="none" w="sm" len="sm"/>
              </a:ln>
            </p:spPr>
            <p:txBody>
              <a:bodyPr/>
              <a:lstStyle/>
              <a:p>
                <a:endParaRPr lang="en-US" dirty="0"/>
              </a:p>
            </p:txBody>
          </p:sp>
          <p:sp>
            <p:nvSpPr>
              <p:cNvPr id="17438" name="Freeform 48"/>
              <p:cNvSpPr>
                <a:spLocks/>
              </p:cNvSpPr>
              <p:nvPr/>
            </p:nvSpPr>
            <p:spPr bwMode="auto">
              <a:xfrm>
                <a:off x="4766" y="2724"/>
                <a:ext cx="17" cy="17"/>
              </a:xfrm>
              <a:custGeom>
                <a:avLst/>
                <a:gdLst>
                  <a:gd name="T0" fmla="*/ 16 w 17"/>
                  <a:gd name="T1" fmla="*/ 1 h 17"/>
                  <a:gd name="T2" fmla="*/ 8 w 17"/>
                  <a:gd name="T3" fmla="*/ 0 h 17"/>
                  <a:gd name="T4" fmla="*/ 0 w 17"/>
                  <a:gd name="T5" fmla="*/ 8 h 17"/>
                  <a:gd name="T6" fmla="*/ 0 w 17"/>
                  <a:gd name="T7" fmla="*/ 11 h 17"/>
                  <a:gd name="T8" fmla="*/ 1 w 17"/>
                  <a:gd name="T9" fmla="*/ 13 h 17"/>
                  <a:gd name="T10" fmla="*/ 5 w 17"/>
                  <a:gd name="T11" fmla="*/ 16 h 17"/>
                  <a:gd name="T12" fmla="*/ 8 w 17"/>
                  <a:gd name="T13" fmla="*/ 16 h 17"/>
                  <a:gd name="T14" fmla="*/ 10 w 17"/>
                  <a:gd name="T15" fmla="*/ 13 h 17"/>
                  <a:gd name="T16" fmla="*/ 12 w 17"/>
                  <a:gd name="T17" fmla="*/ 11 h 17"/>
                  <a:gd name="T18" fmla="*/ 16 w 17"/>
                  <a:gd name="T19" fmla="*/ 1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16" y="1"/>
                    </a:moveTo>
                    <a:lnTo>
                      <a:pt x="8" y="0"/>
                    </a:lnTo>
                    <a:lnTo>
                      <a:pt x="0" y="8"/>
                    </a:lnTo>
                    <a:lnTo>
                      <a:pt x="0" y="11"/>
                    </a:lnTo>
                    <a:lnTo>
                      <a:pt x="1" y="13"/>
                    </a:lnTo>
                    <a:lnTo>
                      <a:pt x="5" y="16"/>
                    </a:lnTo>
                    <a:lnTo>
                      <a:pt x="8" y="16"/>
                    </a:lnTo>
                    <a:lnTo>
                      <a:pt x="10" y="13"/>
                    </a:lnTo>
                    <a:lnTo>
                      <a:pt x="12" y="11"/>
                    </a:lnTo>
                    <a:lnTo>
                      <a:pt x="16" y="1"/>
                    </a:lnTo>
                  </a:path>
                </a:pathLst>
              </a:custGeom>
              <a:solidFill>
                <a:srgbClr val="000000"/>
              </a:solidFill>
              <a:ln w="9525" cap="rnd">
                <a:noFill/>
                <a:round/>
                <a:headEnd type="none" w="sm" len="sm"/>
                <a:tailEnd type="none" w="sm" len="sm"/>
              </a:ln>
            </p:spPr>
            <p:txBody>
              <a:bodyPr/>
              <a:lstStyle/>
              <a:p>
                <a:endParaRPr lang="en-US" dirty="0"/>
              </a:p>
            </p:txBody>
          </p:sp>
          <p:sp>
            <p:nvSpPr>
              <p:cNvPr id="17439" name="Freeform 49"/>
              <p:cNvSpPr>
                <a:spLocks/>
              </p:cNvSpPr>
              <p:nvPr/>
            </p:nvSpPr>
            <p:spPr bwMode="auto">
              <a:xfrm>
                <a:off x="4782" y="2725"/>
                <a:ext cx="17" cy="17"/>
              </a:xfrm>
              <a:custGeom>
                <a:avLst/>
                <a:gdLst>
                  <a:gd name="T0" fmla="*/ 0 w 17"/>
                  <a:gd name="T1" fmla="*/ 1 h 17"/>
                  <a:gd name="T2" fmla="*/ 5 w 17"/>
                  <a:gd name="T3" fmla="*/ 0 h 17"/>
                  <a:gd name="T4" fmla="*/ 14 w 17"/>
                  <a:gd name="T5" fmla="*/ 8 h 17"/>
                  <a:gd name="T6" fmla="*/ 16 w 17"/>
                  <a:gd name="T7" fmla="*/ 11 h 17"/>
                  <a:gd name="T8" fmla="*/ 12 w 17"/>
                  <a:gd name="T9" fmla="*/ 13 h 17"/>
                  <a:gd name="T10" fmla="*/ 10 w 17"/>
                  <a:gd name="T11" fmla="*/ 16 h 17"/>
                  <a:gd name="T12" fmla="*/ 5 w 17"/>
                  <a:gd name="T13" fmla="*/ 16 h 17"/>
                  <a:gd name="T14" fmla="*/ 3 w 17"/>
                  <a:gd name="T15" fmla="*/ 13 h 17"/>
                  <a:gd name="T16" fmla="*/ 1 w 17"/>
                  <a:gd name="T17" fmla="*/ 11 h 17"/>
                  <a:gd name="T18" fmla="*/ 0 w 17"/>
                  <a:gd name="T19" fmla="*/ 1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1"/>
                    </a:moveTo>
                    <a:lnTo>
                      <a:pt x="5" y="0"/>
                    </a:lnTo>
                    <a:lnTo>
                      <a:pt x="14" y="8"/>
                    </a:lnTo>
                    <a:lnTo>
                      <a:pt x="16" y="11"/>
                    </a:lnTo>
                    <a:lnTo>
                      <a:pt x="12" y="13"/>
                    </a:lnTo>
                    <a:lnTo>
                      <a:pt x="10" y="16"/>
                    </a:lnTo>
                    <a:lnTo>
                      <a:pt x="5" y="16"/>
                    </a:lnTo>
                    <a:lnTo>
                      <a:pt x="3" y="13"/>
                    </a:lnTo>
                    <a:lnTo>
                      <a:pt x="1" y="11"/>
                    </a:lnTo>
                    <a:lnTo>
                      <a:pt x="0" y="1"/>
                    </a:lnTo>
                  </a:path>
                </a:pathLst>
              </a:custGeom>
              <a:solidFill>
                <a:srgbClr val="000000"/>
              </a:solidFill>
              <a:ln w="9525" cap="rnd">
                <a:noFill/>
                <a:round/>
                <a:headEnd type="none" w="sm" len="sm"/>
                <a:tailEnd type="none" w="sm" len="sm"/>
              </a:ln>
            </p:spPr>
            <p:txBody>
              <a:bodyPr/>
              <a:lstStyle/>
              <a:p>
                <a:endParaRPr lang="en-US" dirty="0"/>
              </a:p>
            </p:txBody>
          </p:sp>
          <p:sp>
            <p:nvSpPr>
              <p:cNvPr id="17440" name="Freeform 50"/>
              <p:cNvSpPr>
                <a:spLocks/>
              </p:cNvSpPr>
              <p:nvPr/>
            </p:nvSpPr>
            <p:spPr bwMode="auto">
              <a:xfrm>
                <a:off x="4795" y="2662"/>
                <a:ext cx="40" cy="43"/>
              </a:xfrm>
              <a:custGeom>
                <a:avLst/>
                <a:gdLst>
                  <a:gd name="T0" fmla="*/ 10 w 40"/>
                  <a:gd name="T1" fmla="*/ 2 h 43"/>
                  <a:gd name="T2" fmla="*/ 6 w 40"/>
                  <a:gd name="T3" fmla="*/ 7 h 43"/>
                  <a:gd name="T4" fmla="*/ 2 w 40"/>
                  <a:gd name="T5" fmla="*/ 15 h 43"/>
                  <a:gd name="T6" fmla="*/ 2 w 40"/>
                  <a:gd name="T7" fmla="*/ 22 h 43"/>
                  <a:gd name="T8" fmla="*/ 0 w 40"/>
                  <a:gd name="T9" fmla="*/ 25 h 43"/>
                  <a:gd name="T10" fmla="*/ 1 w 40"/>
                  <a:gd name="T11" fmla="*/ 32 h 43"/>
                  <a:gd name="T12" fmla="*/ 6 w 40"/>
                  <a:gd name="T13" fmla="*/ 37 h 43"/>
                  <a:gd name="T14" fmla="*/ 11 w 40"/>
                  <a:gd name="T15" fmla="*/ 39 h 43"/>
                  <a:gd name="T16" fmla="*/ 17 w 40"/>
                  <a:gd name="T17" fmla="*/ 41 h 43"/>
                  <a:gd name="T18" fmla="*/ 24 w 40"/>
                  <a:gd name="T19" fmla="*/ 42 h 43"/>
                  <a:gd name="T20" fmla="*/ 29 w 40"/>
                  <a:gd name="T21" fmla="*/ 41 h 43"/>
                  <a:gd name="T22" fmla="*/ 34 w 40"/>
                  <a:gd name="T23" fmla="*/ 38 h 43"/>
                  <a:gd name="T24" fmla="*/ 36 w 40"/>
                  <a:gd name="T25" fmla="*/ 32 h 43"/>
                  <a:gd name="T26" fmla="*/ 39 w 40"/>
                  <a:gd name="T27" fmla="*/ 25 h 43"/>
                  <a:gd name="T28" fmla="*/ 39 w 40"/>
                  <a:gd name="T29" fmla="*/ 16 h 43"/>
                  <a:gd name="T30" fmla="*/ 36 w 40"/>
                  <a:gd name="T31" fmla="*/ 10 h 43"/>
                  <a:gd name="T32" fmla="*/ 31 w 40"/>
                  <a:gd name="T33" fmla="*/ 5 h 43"/>
                  <a:gd name="T34" fmla="*/ 25 w 40"/>
                  <a:gd name="T35" fmla="*/ 1 h 43"/>
                  <a:gd name="T36" fmla="*/ 18 w 40"/>
                  <a:gd name="T37" fmla="*/ 0 h 43"/>
                  <a:gd name="T38" fmla="*/ 10 w 40"/>
                  <a:gd name="T39" fmla="*/ 2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43"/>
                  <a:gd name="T62" fmla="*/ 40 w 40"/>
                  <a:gd name="T63" fmla="*/ 43 h 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43">
                    <a:moveTo>
                      <a:pt x="10" y="2"/>
                    </a:moveTo>
                    <a:lnTo>
                      <a:pt x="6" y="7"/>
                    </a:lnTo>
                    <a:lnTo>
                      <a:pt x="2" y="15"/>
                    </a:lnTo>
                    <a:lnTo>
                      <a:pt x="2" y="22"/>
                    </a:lnTo>
                    <a:lnTo>
                      <a:pt x="0" y="25"/>
                    </a:lnTo>
                    <a:lnTo>
                      <a:pt x="1" y="32"/>
                    </a:lnTo>
                    <a:lnTo>
                      <a:pt x="6" y="37"/>
                    </a:lnTo>
                    <a:lnTo>
                      <a:pt x="11" y="39"/>
                    </a:lnTo>
                    <a:lnTo>
                      <a:pt x="17" y="41"/>
                    </a:lnTo>
                    <a:lnTo>
                      <a:pt x="24" y="42"/>
                    </a:lnTo>
                    <a:lnTo>
                      <a:pt x="29" y="41"/>
                    </a:lnTo>
                    <a:lnTo>
                      <a:pt x="34" y="38"/>
                    </a:lnTo>
                    <a:lnTo>
                      <a:pt x="36" y="32"/>
                    </a:lnTo>
                    <a:lnTo>
                      <a:pt x="39" y="25"/>
                    </a:lnTo>
                    <a:lnTo>
                      <a:pt x="39" y="16"/>
                    </a:lnTo>
                    <a:lnTo>
                      <a:pt x="36" y="10"/>
                    </a:lnTo>
                    <a:lnTo>
                      <a:pt x="31" y="5"/>
                    </a:lnTo>
                    <a:lnTo>
                      <a:pt x="25" y="1"/>
                    </a:lnTo>
                    <a:lnTo>
                      <a:pt x="18" y="0"/>
                    </a:lnTo>
                    <a:lnTo>
                      <a:pt x="10" y="2"/>
                    </a:lnTo>
                  </a:path>
                </a:pathLst>
              </a:custGeom>
              <a:solidFill>
                <a:srgbClr val="000000"/>
              </a:solidFill>
              <a:ln w="9525" cap="rnd">
                <a:noFill/>
                <a:round/>
                <a:headEnd type="none" w="sm" len="sm"/>
                <a:tailEnd type="none" w="sm" len="sm"/>
              </a:ln>
            </p:spPr>
            <p:txBody>
              <a:bodyPr/>
              <a:lstStyle/>
              <a:p>
                <a:endParaRPr lang="en-US" dirty="0"/>
              </a:p>
            </p:txBody>
          </p:sp>
          <p:sp>
            <p:nvSpPr>
              <p:cNvPr id="17441" name="Freeform 51"/>
              <p:cNvSpPr>
                <a:spLocks/>
              </p:cNvSpPr>
              <p:nvPr/>
            </p:nvSpPr>
            <p:spPr bwMode="auto">
              <a:xfrm>
                <a:off x="4724" y="2661"/>
                <a:ext cx="40" cy="42"/>
              </a:xfrm>
              <a:custGeom>
                <a:avLst/>
                <a:gdLst>
                  <a:gd name="T0" fmla="*/ 27 w 40"/>
                  <a:gd name="T1" fmla="*/ 1 h 42"/>
                  <a:gd name="T2" fmla="*/ 34 w 40"/>
                  <a:gd name="T3" fmla="*/ 7 h 42"/>
                  <a:gd name="T4" fmla="*/ 36 w 40"/>
                  <a:gd name="T5" fmla="*/ 14 h 42"/>
                  <a:gd name="T6" fmla="*/ 36 w 40"/>
                  <a:gd name="T7" fmla="*/ 21 h 42"/>
                  <a:gd name="T8" fmla="*/ 39 w 40"/>
                  <a:gd name="T9" fmla="*/ 25 h 42"/>
                  <a:gd name="T10" fmla="*/ 37 w 40"/>
                  <a:gd name="T11" fmla="*/ 31 h 42"/>
                  <a:gd name="T12" fmla="*/ 33 w 40"/>
                  <a:gd name="T13" fmla="*/ 36 h 42"/>
                  <a:gd name="T14" fmla="*/ 28 w 40"/>
                  <a:gd name="T15" fmla="*/ 39 h 42"/>
                  <a:gd name="T16" fmla="*/ 21 w 40"/>
                  <a:gd name="T17" fmla="*/ 40 h 42"/>
                  <a:gd name="T18" fmla="*/ 15 w 40"/>
                  <a:gd name="T19" fmla="*/ 41 h 42"/>
                  <a:gd name="T20" fmla="*/ 9 w 40"/>
                  <a:gd name="T21" fmla="*/ 41 h 42"/>
                  <a:gd name="T22" fmla="*/ 5 w 40"/>
                  <a:gd name="T23" fmla="*/ 38 h 42"/>
                  <a:gd name="T24" fmla="*/ 2 w 40"/>
                  <a:gd name="T25" fmla="*/ 32 h 42"/>
                  <a:gd name="T26" fmla="*/ 0 w 40"/>
                  <a:gd name="T27" fmla="*/ 24 h 42"/>
                  <a:gd name="T28" fmla="*/ 0 w 40"/>
                  <a:gd name="T29" fmla="*/ 15 h 42"/>
                  <a:gd name="T30" fmla="*/ 2 w 40"/>
                  <a:gd name="T31" fmla="*/ 9 h 42"/>
                  <a:gd name="T32" fmla="*/ 7 w 40"/>
                  <a:gd name="T33" fmla="*/ 4 h 42"/>
                  <a:gd name="T34" fmla="*/ 12 w 40"/>
                  <a:gd name="T35" fmla="*/ 1 h 42"/>
                  <a:gd name="T36" fmla="*/ 19 w 40"/>
                  <a:gd name="T37" fmla="*/ 0 h 42"/>
                  <a:gd name="T38" fmla="*/ 27 w 40"/>
                  <a:gd name="T39" fmla="*/ 1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42"/>
                  <a:gd name="T62" fmla="*/ 40 w 40"/>
                  <a:gd name="T63" fmla="*/ 42 h 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42">
                    <a:moveTo>
                      <a:pt x="27" y="1"/>
                    </a:moveTo>
                    <a:lnTo>
                      <a:pt x="34" y="7"/>
                    </a:lnTo>
                    <a:lnTo>
                      <a:pt x="36" y="14"/>
                    </a:lnTo>
                    <a:lnTo>
                      <a:pt x="36" y="21"/>
                    </a:lnTo>
                    <a:lnTo>
                      <a:pt x="39" y="25"/>
                    </a:lnTo>
                    <a:lnTo>
                      <a:pt x="37" y="31"/>
                    </a:lnTo>
                    <a:lnTo>
                      <a:pt x="33" y="36"/>
                    </a:lnTo>
                    <a:lnTo>
                      <a:pt x="28" y="39"/>
                    </a:lnTo>
                    <a:lnTo>
                      <a:pt x="21" y="40"/>
                    </a:lnTo>
                    <a:lnTo>
                      <a:pt x="15" y="41"/>
                    </a:lnTo>
                    <a:lnTo>
                      <a:pt x="9" y="41"/>
                    </a:lnTo>
                    <a:lnTo>
                      <a:pt x="5" y="38"/>
                    </a:lnTo>
                    <a:lnTo>
                      <a:pt x="2" y="32"/>
                    </a:lnTo>
                    <a:lnTo>
                      <a:pt x="0" y="24"/>
                    </a:lnTo>
                    <a:lnTo>
                      <a:pt x="0" y="15"/>
                    </a:lnTo>
                    <a:lnTo>
                      <a:pt x="2" y="9"/>
                    </a:lnTo>
                    <a:lnTo>
                      <a:pt x="7" y="4"/>
                    </a:lnTo>
                    <a:lnTo>
                      <a:pt x="12" y="1"/>
                    </a:lnTo>
                    <a:lnTo>
                      <a:pt x="19" y="0"/>
                    </a:lnTo>
                    <a:lnTo>
                      <a:pt x="27" y="1"/>
                    </a:lnTo>
                  </a:path>
                </a:pathLst>
              </a:custGeom>
              <a:solidFill>
                <a:srgbClr val="000000"/>
              </a:solidFill>
              <a:ln w="9525" cap="rnd">
                <a:noFill/>
                <a:round/>
                <a:headEnd type="none" w="sm" len="sm"/>
                <a:tailEnd type="none" w="sm" len="sm"/>
              </a:ln>
            </p:spPr>
            <p:txBody>
              <a:bodyPr/>
              <a:lstStyle/>
              <a:p>
                <a:endParaRPr lang="en-US" dirty="0"/>
              </a:p>
            </p:txBody>
          </p:sp>
          <p:sp>
            <p:nvSpPr>
              <p:cNvPr id="17442" name="Freeform 52"/>
              <p:cNvSpPr>
                <a:spLocks/>
              </p:cNvSpPr>
              <p:nvPr/>
            </p:nvSpPr>
            <p:spPr bwMode="auto">
              <a:xfrm>
                <a:off x="4740" y="2754"/>
                <a:ext cx="77" cy="31"/>
              </a:xfrm>
              <a:custGeom>
                <a:avLst/>
                <a:gdLst>
                  <a:gd name="T0" fmla="*/ 1 w 77"/>
                  <a:gd name="T1" fmla="*/ 5 h 31"/>
                  <a:gd name="T2" fmla="*/ 5 w 77"/>
                  <a:gd name="T3" fmla="*/ 3 h 31"/>
                  <a:gd name="T4" fmla="*/ 13 w 77"/>
                  <a:gd name="T5" fmla="*/ 1 h 31"/>
                  <a:gd name="T6" fmla="*/ 19 w 77"/>
                  <a:gd name="T7" fmla="*/ 0 h 31"/>
                  <a:gd name="T8" fmla="*/ 25 w 77"/>
                  <a:gd name="T9" fmla="*/ 0 h 31"/>
                  <a:gd name="T10" fmla="*/ 32 w 77"/>
                  <a:gd name="T11" fmla="*/ 0 h 31"/>
                  <a:gd name="T12" fmla="*/ 43 w 77"/>
                  <a:gd name="T13" fmla="*/ 0 h 31"/>
                  <a:gd name="T14" fmla="*/ 51 w 77"/>
                  <a:gd name="T15" fmla="*/ 0 h 31"/>
                  <a:gd name="T16" fmla="*/ 59 w 77"/>
                  <a:gd name="T17" fmla="*/ 2 h 31"/>
                  <a:gd name="T18" fmla="*/ 65 w 77"/>
                  <a:gd name="T19" fmla="*/ 3 h 31"/>
                  <a:gd name="T20" fmla="*/ 73 w 77"/>
                  <a:gd name="T21" fmla="*/ 6 h 31"/>
                  <a:gd name="T22" fmla="*/ 75 w 77"/>
                  <a:gd name="T23" fmla="*/ 9 h 31"/>
                  <a:gd name="T24" fmla="*/ 76 w 77"/>
                  <a:gd name="T25" fmla="*/ 19 h 31"/>
                  <a:gd name="T26" fmla="*/ 76 w 77"/>
                  <a:gd name="T27" fmla="*/ 23 h 31"/>
                  <a:gd name="T28" fmla="*/ 74 w 77"/>
                  <a:gd name="T29" fmla="*/ 30 h 31"/>
                  <a:gd name="T30" fmla="*/ 69 w 77"/>
                  <a:gd name="T31" fmla="*/ 29 h 31"/>
                  <a:gd name="T32" fmla="*/ 57 w 77"/>
                  <a:gd name="T33" fmla="*/ 29 h 31"/>
                  <a:gd name="T34" fmla="*/ 46 w 77"/>
                  <a:gd name="T35" fmla="*/ 29 h 31"/>
                  <a:gd name="T36" fmla="*/ 33 w 77"/>
                  <a:gd name="T37" fmla="*/ 29 h 31"/>
                  <a:gd name="T38" fmla="*/ 4 w 77"/>
                  <a:gd name="T39" fmla="*/ 28 h 31"/>
                  <a:gd name="T40" fmla="*/ 2 w 77"/>
                  <a:gd name="T41" fmla="*/ 25 h 31"/>
                  <a:gd name="T42" fmla="*/ 0 w 77"/>
                  <a:gd name="T43" fmla="*/ 22 h 31"/>
                  <a:gd name="T44" fmla="*/ 0 w 77"/>
                  <a:gd name="T45" fmla="*/ 18 h 31"/>
                  <a:gd name="T46" fmla="*/ 0 w 77"/>
                  <a:gd name="T47" fmla="*/ 13 h 31"/>
                  <a:gd name="T48" fmla="*/ 1 w 77"/>
                  <a:gd name="T49" fmla="*/ 5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7"/>
                  <a:gd name="T76" fmla="*/ 0 h 31"/>
                  <a:gd name="T77" fmla="*/ 77 w 77"/>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7" h="31">
                    <a:moveTo>
                      <a:pt x="1" y="5"/>
                    </a:moveTo>
                    <a:lnTo>
                      <a:pt x="5" y="3"/>
                    </a:lnTo>
                    <a:lnTo>
                      <a:pt x="13" y="1"/>
                    </a:lnTo>
                    <a:lnTo>
                      <a:pt x="19" y="0"/>
                    </a:lnTo>
                    <a:lnTo>
                      <a:pt x="25" y="0"/>
                    </a:lnTo>
                    <a:lnTo>
                      <a:pt x="32" y="0"/>
                    </a:lnTo>
                    <a:lnTo>
                      <a:pt x="43" y="0"/>
                    </a:lnTo>
                    <a:lnTo>
                      <a:pt x="51" y="0"/>
                    </a:lnTo>
                    <a:lnTo>
                      <a:pt x="59" y="2"/>
                    </a:lnTo>
                    <a:lnTo>
                      <a:pt x="65" y="3"/>
                    </a:lnTo>
                    <a:lnTo>
                      <a:pt x="73" y="6"/>
                    </a:lnTo>
                    <a:lnTo>
                      <a:pt x="75" y="9"/>
                    </a:lnTo>
                    <a:lnTo>
                      <a:pt x="76" y="19"/>
                    </a:lnTo>
                    <a:lnTo>
                      <a:pt x="76" y="23"/>
                    </a:lnTo>
                    <a:lnTo>
                      <a:pt x="74" y="30"/>
                    </a:lnTo>
                    <a:lnTo>
                      <a:pt x="69" y="29"/>
                    </a:lnTo>
                    <a:lnTo>
                      <a:pt x="57" y="29"/>
                    </a:lnTo>
                    <a:lnTo>
                      <a:pt x="46" y="29"/>
                    </a:lnTo>
                    <a:lnTo>
                      <a:pt x="33" y="29"/>
                    </a:lnTo>
                    <a:lnTo>
                      <a:pt x="4" y="28"/>
                    </a:lnTo>
                    <a:lnTo>
                      <a:pt x="2" y="25"/>
                    </a:lnTo>
                    <a:lnTo>
                      <a:pt x="0" y="22"/>
                    </a:lnTo>
                    <a:lnTo>
                      <a:pt x="0" y="18"/>
                    </a:lnTo>
                    <a:lnTo>
                      <a:pt x="0" y="13"/>
                    </a:lnTo>
                    <a:lnTo>
                      <a:pt x="1" y="5"/>
                    </a:lnTo>
                  </a:path>
                </a:pathLst>
              </a:custGeom>
              <a:solidFill>
                <a:srgbClr val="000000"/>
              </a:solidFill>
              <a:ln w="9525" cap="rnd">
                <a:noFill/>
                <a:round/>
                <a:headEnd type="none" w="sm" len="sm"/>
                <a:tailEnd type="none" w="sm" len="sm"/>
              </a:ln>
            </p:spPr>
            <p:txBody>
              <a:bodyPr/>
              <a:lstStyle/>
              <a:p>
                <a:endParaRPr lang="en-US" dirty="0"/>
              </a:p>
            </p:txBody>
          </p:sp>
          <p:sp>
            <p:nvSpPr>
              <p:cNvPr id="17443" name="Freeform 53"/>
              <p:cNvSpPr>
                <a:spLocks/>
              </p:cNvSpPr>
              <p:nvPr/>
            </p:nvSpPr>
            <p:spPr bwMode="auto">
              <a:xfrm>
                <a:off x="4740" y="2753"/>
                <a:ext cx="78" cy="21"/>
              </a:xfrm>
              <a:custGeom>
                <a:avLst/>
                <a:gdLst>
                  <a:gd name="T0" fmla="*/ 1 w 78"/>
                  <a:gd name="T1" fmla="*/ 5 h 21"/>
                  <a:gd name="T2" fmla="*/ 5 w 78"/>
                  <a:gd name="T3" fmla="*/ 3 h 21"/>
                  <a:gd name="T4" fmla="*/ 12 w 78"/>
                  <a:gd name="T5" fmla="*/ 2 h 21"/>
                  <a:gd name="T6" fmla="*/ 17 w 78"/>
                  <a:gd name="T7" fmla="*/ 0 h 21"/>
                  <a:gd name="T8" fmla="*/ 22 w 78"/>
                  <a:gd name="T9" fmla="*/ 0 h 21"/>
                  <a:gd name="T10" fmla="*/ 33 w 78"/>
                  <a:gd name="T11" fmla="*/ 0 h 21"/>
                  <a:gd name="T12" fmla="*/ 40 w 78"/>
                  <a:gd name="T13" fmla="*/ 0 h 21"/>
                  <a:gd name="T14" fmla="*/ 49 w 78"/>
                  <a:gd name="T15" fmla="*/ 0 h 21"/>
                  <a:gd name="T16" fmla="*/ 56 w 78"/>
                  <a:gd name="T17" fmla="*/ 1 h 21"/>
                  <a:gd name="T18" fmla="*/ 62 w 78"/>
                  <a:gd name="T19" fmla="*/ 3 h 21"/>
                  <a:gd name="T20" fmla="*/ 67 w 78"/>
                  <a:gd name="T21" fmla="*/ 4 h 21"/>
                  <a:gd name="T22" fmla="*/ 74 w 78"/>
                  <a:gd name="T23" fmla="*/ 6 h 21"/>
                  <a:gd name="T24" fmla="*/ 77 w 78"/>
                  <a:gd name="T25" fmla="*/ 10 h 21"/>
                  <a:gd name="T26" fmla="*/ 76 w 78"/>
                  <a:gd name="T27" fmla="*/ 13 h 21"/>
                  <a:gd name="T28" fmla="*/ 76 w 78"/>
                  <a:gd name="T29" fmla="*/ 20 h 21"/>
                  <a:gd name="T30" fmla="*/ 73 w 78"/>
                  <a:gd name="T31" fmla="*/ 20 h 21"/>
                  <a:gd name="T32" fmla="*/ 72 w 78"/>
                  <a:gd name="T33" fmla="*/ 16 h 21"/>
                  <a:gd name="T34" fmla="*/ 71 w 78"/>
                  <a:gd name="T35" fmla="*/ 19 h 21"/>
                  <a:gd name="T36" fmla="*/ 67 w 78"/>
                  <a:gd name="T37" fmla="*/ 19 h 21"/>
                  <a:gd name="T38" fmla="*/ 66 w 78"/>
                  <a:gd name="T39" fmla="*/ 14 h 21"/>
                  <a:gd name="T40" fmla="*/ 66 w 78"/>
                  <a:gd name="T41" fmla="*/ 18 h 21"/>
                  <a:gd name="T42" fmla="*/ 62 w 78"/>
                  <a:gd name="T43" fmla="*/ 17 h 21"/>
                  <a:gd name="T44" fmla="*/ 60 w 78"/>
                  <a:gd name="T45" fmla="*/ 11 h 21"/>
                  <a:gd name="T46" fmla="*/ 60 w 78"/>
                  <a:gd name="T47" fmla="*/ 18 h 21"/>
                  <a:gd name="T48" fmla="*/ 55 w 78"/>
                  <a:gd name="T49" fmla="*/ 18 h 21"/>
                  <a:gd name="T50" fmla="*/ 53 w 78"/>
                  <a:gd name="T51" fmla="*/ 15 h 21"/>
                  <a:gd name="T52" fmla="*/ 53 w 78"/>
                  <a:gd name="T53" fmla="*/ 18 h 21"/>
                  <a:gd name="T54" fmla="*/ 47 w 78"/>
                  <a:gd name="T55" fmla="*/ 18 h 21"/>
                  <a:gd name="T56" fmla="*/ 46 w 78"/>
                  <a:gd name="T57" fmla="*/ 11 h 21"/>
                  <a:gd name="T58" fmla="*/ 44 w 78"/>
                  <a:gd name="T59" fmla="*/ 17 h 21"/>
                  <a:gd name="T60" fmla="*/ 37 w 78"/>
                  <a:gd name="T61" fmla="*/ 17 h 21"/>
                  <a:gd name="T62" fmla="*/ 35 w 78"/>
                  <a:gd name="T63" fmla="*/ 9 h 21"/>
                  <a:gd name="T64" fmla="*/ 33 w 78"/>
                  <a:gd name="T65" fmla="*/ 17 h 21"/>
                  <a:gd name="T66" fmla="*/ 28 w 78"/>
                  <a:gd name="T67" fmla="*/ 15 h 21"/>
                  <a:gd name="T68" fmla="*/ 24 w 78"/>
                  <a:gd name="T69" fmla="*/ 16 h 21"/>
                  <a:gd name="T70" fmla="*/ 24 w 78"/>
                  <a:gd name="T71" fmla="*/ 9 h 21"/>
                  <a:gd name="T72" fmla="*/ 21 w 78"/>
                  <a:gd name="T73" fmla="*/ 16 h 21"/>
                  <a:gd name="T74" fmla="*/ 17 w 78"/>
                  <a:gd name="T75" fmla="*/ 16 h 21"/>
                  <a:gd name="T76" fmla="*/ 16 w 78"/>
                  <a:gd name="T77" fmla="*/ 12 h 21"/>
                  <a:gd name="T78" fmla="*/ 15 w 78"/>
                  <a:gd name="T79" fmla="*/ 16 h 21"/>
                  <a:gd name="T80" fmla="*/ 11 w 78"/>
                  <a:gd name="T81" fmla="*/ 16 h 21"/>
                  <a:gd name="T82" fmla="*/ 9 w 78"/>
                  <a:gd name="T83" fmla="*/ 13 h 21"/>
                  <a:gd name="T84" fmla="*/ 8 w 78"/>
                  <a:gd name="T85" fmla="*/ 16 h 21"/>
                  <a:gd name="T86" fmla="*/ 5 w 78"/>
                  <a:gd name="T87" fmla="*/ 16 h 21"/>
                  <a:gd name="T88" fmla="*/ 5 w 78"/>
                  <a:gd name="T89" fmla="*/ 13 h 21"/>
                  <a:gd name="T90" fmla="*/ 3 w 78"/>
                  <a:gd name="T91" fmla="*/ 16 h 21"/>
                  <a:gd name="T92" fmla="*/ 0 w 78"/>
                  <a:gd name="T93" fmla="*/ 16 h 21"/>
                  <a:gd name="T94" fmla="*/ 0 w 78"/>
                  <a:gd name="T95" fmla="*/ 13 h 21"/>
                  <a:gd name="T96" fmla="*/ 1 w 78"/>
                  <a:gd name="T97" fmla="*/ 5 h 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21"/>
                  <a:gd name="T149" fmla="*/ 78 w 78"/>
                  <a:gd name="T150" fmla="*/ 21 h 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21">
                    <a:moveTo>
                      <a:pt x="1" y="5"/>
                    </a:moveTo>
                    <a:lnTo>
                      <a:pt x="5" y="3"/>
                    </a:lnTo>
                    <a:lnTo>
                      <a:pt x="12" y="2"/>
                    </a:lnTo>
                    <a:lnTo>
                      <a:pt x="17" y="0"/>
                    </a:lnTo>
                    <a:lnTo>
                      <a:pt x="22" y="0"/>
                    </a:lnTo>
                    <a:lnTo>
                      <a:pt x="33" y="0"/>
                    </a:lnTo>
                    <a:lnTo>
                      <a:pt x="40" y="0"/>
                    </a:lnTo>
                    <a:lnTo>
                      <a:pt x="49" y="0"/>
                    </a:lnTo>
                    <a:lnTo>
                      <a:pt x="56" y="1"/>
                    </a:lnTo>
                    <a:lnTo>
                      <a:pt x="62" y="3"/>
                    </a:lnTo>
                    <a:lnTo>
                      <a:pt x="67" y="4"/>
                    </a:lnTo>
                    <a:lnTo>
                      <a:pt x="74" y="6"/>
                    </a:lnTo>
                    <a:lnTo>
                      <a:pt x="77" y="10"/>
                    </a:lnTo>
                    <a:lnTo>
                      <a:pt x="76" y="13"/>
                    </a:lnTo>
                    <a:lnTo>
                      <a:pt x="76" y="20"/>
                    </a:lnTo>
                    <a:lnTo>
                      <a:pt x="73" y="20"/>
                    </a:lnTo>
                    <a:lnTo>
                      <a:pt x="72" y="16"/>
                    </a:lnTo>
                    <a:lnTo>
                      <a:pt x="71" y="19"/>
                    </a:lnTo>
                    <a:lnTo>
                      <a:pt x="67" y="19"/>
                    </a:lnTo>
                    <a:lnTo>
                      <a:pt x="66" y="14"/>
                    </a:lnTo>
                    <a:lnTo>
                      <a:pt x="66" y="18"/>
                    </a:lnTo>
                    <a:lnTo>
                      <a:pt x="62" y="17"/>
                    </a:lnTo>
                    <a:lnTo>
                      <a:pt x="60" y="11"/>
                    </a:lnTo>
                    <a:lnTo>
                      <a:pt x="60" y="18"/>
                    </a:lnTo>
                    <a:lnTo>
                      <a:pt x="55" y="18"/>
                    </a:lnTo>
                    <a:lnTo>
                      <a:pt x="53" y="15"/>
                    </a:lnTo>
                    <a:lnTo>
                      <a:pt x="53" y="18"/>
                    </a:lnTo>
                    <a:lnTo>
                      <a:pt x="47" y="18"/>
                    </a:lnTo>
                    <a:lnTo>
                      <a:pt x="46" y="11"/>
                    </a:lnTo>
                    <a:lnTo>
                      <a:pt x="44" y="17"/>
                    </a:lnTo>
                    <a:lnTo>
                      <a:pt x="37" y="17"/>
                    </a:lnTo>
                    <a:lnTo>
                      <a:pt x="35" y="9"/>
                    </a:lnTo>
                    <a:lnTo>
                      <a:pt x="33" y="17"/>
                    </a:lnTo>
                    <a:lnTo>
                      <a:pt x="28" y="15"/>
                    </a:lnTo>
                    <a:lnTo>
                      <a:pt x="24" y="16"/>
                    </a:lnTo>
                    <a:lnTo>
                      <a:pt x="24" y="9"/>
                    </a:lnTo>
                    <a:lnTo>
                      <a:pt x="21" y="16"/>
                    </a:lnTo>
                    <a:lnTo>
                      <a:pt x="17" y="16"/>
                    </a:lnTo>
                    <a:lnTo>
                      <a:pt x="16" y="12"/>
                    </a:lnTo>
                    <a:lnTo>
                      <a:pt x="15" y="16"/>
                    </a:lnTo>
                    <a:lnTo>
                      <a:pt x="11" y="16"/>
                    </a:lnTo>
                    <a:lnTo>
                      <a:pt x="9" y="13"/>
                    </a:lnTo>
                    <a:lnTo>
                      <a:pt x="8" y="16"/>
                    </a:lnTo>
                    <a:lnTo>
                      <a:pt x="5" y="16"/>
                    </a:lnTo>
                    <a:lnTo>
                      <a:pt x="5" y="13"/>
                    </a:lnTo>
                    <a:lnTo>
                      <a:pt x="3" y="16"/>
                    </a:lnTo>
                    <a:lnTo>
                      <a:pt x="0" y="16"/>
                    </a:lnTo>
                    <a:lnTo>
                      <a:pt x="0" y="13"/>
                    </a:lnTo>
                    <a:lnTo>
                      <a:pt x="1" y="5"/>
                    </a:lnTo>
                  </a:path>
                </a:pathLst>
              </a:custGeom>
              <a:solidFill>
                <a:srgbClr val="C0C0C0"/>
              </a:solidFill>
              <a:ln w="9525" cap="rnd">
                <a:noFill/>
                <a:round/>
                <a:headEnd type="none" w="sm" len="sm"/>
                <a:tailEnd type="none" w="sm" len="sm"/>
              </a:ln>
            </p:spPr>
            <p:txBody>
              <a:bodyPr/>
              <a:lstStyle/>
              <a:p>
                <a:endParaRPr lang="en-US" dirty="0"/>
              </a:p>
            </p:txBody>
          </p:sp>
          <p:sp>
            <p:nvSpPr>
              <p:cNvPr id="17444" name="Freeform 54"/>
              <p:cNvSpPr>
                <a:spLocks/>
              </p:cNvSpPr>
              <p:nvPr/>
            </p:nvSpPr>
            <p:spPr bwMode="auto">
              <a:xfrm>
                <a:off x="4741" y="2772"/>
                <a:ext cx="76" cy="17"/>
              </a:xfrm>
              <a:custGeom>
                <a:avLst/>
                <a:gdLst>
                  <a:gd name="T0" fmla="*/ 0 w 76"/>
                  <a:gd name="T1" fmla="*/ 0 h 17"/>
                  <a:gd name="T2" fmla="*/ 0 w 76"/>
                  <a:gd name="T3" fmla="*/ 3 h 17"/>
                  <a:gd name="T4" fmla="*/ 0 w 76"/>
                  <a:gd name="T5" fmla="*/ 9 h 17"/>
                  <a:gd name="T6" fmla="*/ 3 w 76"/>
                  <a:gd name="T7" fmla="*/ 13 h 17"/>
                  <a:gd name="T8" fmla="*/ 7 w 76"/>
                  <a:gd name="T9" fmla="*/ 13 h 17"/>
                  <a:gd name="T10" fmla="*/ 12 w 76"/>
                  <a:gd name="T11" fmla="*/ 13 h 17"/>
                  <a:gd name="T12" fmla="*/ 14 w 76"/>
                  <a:gd name="T13" fmla="*/ 11 h 17"/>
                  <a:gd name="T14" fmla="*/ 16 w 76"/>
                  <a:gd name="T15" fmla="*/ 14 h 17"/>
                  <a:gd name="T16" fmla="*/ 20 w 76"/>
                  <a:gd name="T17" fmla="*/ 14 h 17"/>
                  <a:gd name="T18" fmla="*/ 26 w 76"/>
                  <a:gd name="T19" fmla="*/ 14 h 17"/>
                  <a:gd name="T20" fmla="*/ 28 w 76"/>
                  <a:gd name="T21" fmla="*/ 12 h 17"/>
                  <a:gd name="T22" fmla="*/ 31 w 76"/>
                  <a:gd name="T23" fmla="*/ 11 h 17"/>
                  <a:gd name="T24" fmla="*/ 33 w 76"/>
                  <a:gd name="T25" fmla="*/ 14 h 17"/>
                  <a:gd name="T26" fmla="*/ 38 w 76"/>
                  <a:gd name="T27" fmla="*/ 14 h 17"/>
                  <a:gd name="T28" fmla="*/ 40 w 76"/>
                  <a:gd name="T29" fmla="*/ 14 h 17"/>
                  <a:gd name="T30" fmla="*/ 42 w 76"/>
                  <a:gd name="T31" fmla="*/ 12 h 17"/>
                  <a:gd name="T32" fmla="*/ 45 w 76"/>
                  <a:gd name="T33" fmla="*/ 14 h 17"/>
                  <a:gd name="T34" fmla="*/ 47 w 76"/>
                  <a:gd name="T35" fmla="*/ 14 h 17"/>
                  <a:gd name="T36" fmla="*/ 50 w 76"/>
                  <a:gd name="T37" fmla="*/ 13 h 17"/>
                  <a:gd name="T38" fmla="*/ 52 w 76"/>
                  <a:gd name="T39" fmla="*/ 11 h 17"/>
                  <a:gd name="T40" fmla="*/ 54 w 76"/>
                  <a:gd name="T41" fmla="*/ 9 h 17"/>
                  <a:gd name="T42" fmla="*/ 55 w 76"/>
                  <a:gd name="T43" fmla="*/ 14 h 17"/>
                  <a:gd name="T44" fmla="*/ 57 w 76"/>
                  <a:gd name="T45" fmla="*/ 14 h 17"/>
                  <a:gd name="T46" fmla="*/ 63 w 76"/>
                  <a:gd name="T47" fmla="*/ 14 h 17"/>
                  <a:gd name="T48" fmla="*/ 66 w 76"/>
                  <a:gd name="T49" fmla="*/ 14 h 17"/>
                  <a:gd name="T50" fmla="*/ 69 w 76"/>
                  <a:gd name="T51" fmla="*/ 14 h 17"/>
                  <a:gd name="T52" fmla="*/ 70 w 76"/>
                  <a:gd name="T53" fmla="*/ 11 h 17"/>
                  <a:gd name="T54" fmla="*/ 73 w 76"/>
                  <a:gd name="T55" fmla="*/ 16 h 17"/>
                  <a:gd name="T56" fmla="*/ 74 w 76"/>
                  <a:gd name="T57" fmla="*/ 12 h 17"/>
                  <a:gd name="T58" fmla="*/ 75 w 76"/>
                  <a:gd name="T59" fmla="*/ 7 h 17"/>
                  <a:gd name="T60" fmla="*/ 72 w 76"/>
                  <a:gd name="T61" fmla="*/ 4 h 17"/>
                  <a:gd name="T62" fmla="*/ 70 w 76"/>
                  <a:gd name="T63" fmla="*/ 4 h 17"/>
                  <a:gd name="T64" fmla="*/ 68 w 76"/>
                  <a:gd name="T65" fmla="*/ 7 h 17"/>
                  <a:gd name="T66" fmla="*/ 68 w 76"/>
                  <a:gd name="T67" fmla="*/ 3 h 17"/>
                  <a:gd name="T68" fmla="*/ 64 w 76"/>
                  <a:gd name="T69" fmla="*/ 2 h 17"/>
                  <a:gd name="T70" fmla="*/ 62 w 76"/>
                  <a:gd name="T71" fmla="*/ 7 h 17"/>
                  <a:gd name="T72" fmla="*/ 62 w 76"/>
                  <a:gd name="T73" fmla="*/ 2 h 17"/>
                  <a:gd name="T74" fmla="*/ 56 w 76"/>
                  <a:gd name="T75" fmla="*/ 2 h 17"/>
                  <a:gd name="T76" fmla="*/ 56 w 76"/>
                  <a:gd name="T77" fmla="*/ 4 h 17"/>
                  <a:gd name="T78" fmla="*/ 54 w 76"/>
                  <a:gd name="T79" fmla="*/ 2 h 17"/>
                  <a:gd name="T80" fmla="*/ 47 w 76"/>
                  <a:gd name="T81" fmla="*/ 2 h 17"/>
                  <a:gd name="T82" fmla="*/ 46 w 76"/>
                  <a:gd name="T83" fmla="*/ 4 h 17"/>
                  <a:gd name="T84" fmla="*/ 41 w 76"/>
                  <a:gd name="T85" fmla="*/ 4 h 17"/>
                  <a:gd name="T86" fmla="*/ 40 w 76"/>
                  <a:gd name="T87" fmla="*/ 1 h 17"/>
                  <a:gd name="T88" fmla="*/ 35 w 76"/>
                  <a:gd name="T89" fmla="*/ 1 h 17"/>
                  <a:gd name="T90" fmla="*/ 34 w 76"/>
                  <a:gd name="T91" fmla="*/ 3 h 17"/>
                  <a:gd name="T92" fmla="*/ 31 w 76"/>
                  <a:gd name="T93" fmla="*/ 1 h 17"/>
                  <a:gd name="T94" fmla="*/ 25 w 76"/>
                  <a:gd name="T95" fmla="*/ 1 h 17"/>
                  <a:gd name="T96" fmla="*/ 22 w 76"/>
                  <a:gd name="T97" fmla="*/ 3 h 17"/>
                  <a:gd name="T98" fmla="*/ 19 w 76"/>
                  <a:gd name="T99" fmla="*/ 0 h 17"/>
                  <a:gd name="T100" fmla="*/ 16 w 76"/>
                  <a:gd name="T101" fmla="*/ 0 h 17"/>
                  <a:gd name="T102" fmla="*/ 14 w 76"/>
                  <a:gd name="T103" fmla="*/ 3 h 17"/>
                  <a:gd name="T104" fmla="*/ 12 w 76"/>
                  <a:gd name="T105" fmla="*/ 0 h 17"/>
                  <a:gd name="T106" fmla="*/ 10 w 76"/>
                  <a:gd name="T107" fmla="*/ 0 h 17"/>
                  <a:gd name="T108" fmla="*/ 9 w 76"/>
                  <a:gd name="T109" fmla="*/ 3 h 17"/>
                  <a:gd name="T110" fmla="*/ 6 w 76"/>
                  <a:gd name="T111" fmla="*/ 0 h 17"/>
                  <a:gd name="T112" fmla="*/ 4 w 76"/>
                  <a:gd name="T113" fmla="*/ 2 h 17"/>
                  <a:gd name="T114" fmla="*/ 0 w 76"/>
                  <a:gd name="T115" fmla="*/ 0 h 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6"/>
                  <a:gd name="T175" fmla="*/ 0 h 17"/>
                  <a:gd name="T176" fmla="*/ 76 w 76"/>
                  <a:gd name="T177" fmla="*/ 17 h 1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6" h="17">
                    <a:moveTo>
                      <a:pt x="0" y="0"/>
                    </a:moveTo>
                    <a:lnTo>
                      <a:pt x="0" y="3"/>
                    </a:lnTo>
                    <a:lnTo>
                      <a:pt x="0" y="9"/>
                    </a:lnTo>
                    <a:lnTo>
                      <a:pt x="3" y="13"/>
                    </a:lnTo>
                    <a:lnTo>
                      <a:pt x="7" y="13"/>
                    </a:lnTo>
                    <a:lnTo>
                      <a:pt x="12" y="13"/>
                    </a:lnTo>
                    <a:lnTo>
                      <a:pt x="14" y="11"/>
                    </a:lnTo>
                    <a:lnTo>
                      <a:pt x="16" y="14"/>
                    </a:lnTo>
                    <a:lnTo>
                      <a:pt x="20" y="14"/>
                    </a:lnTo>
                    <a:lnTo>
                      <a:pt x="26" y="14"/>
                    </a:lnTo>
                    <a:lnTo>
                      <a:pt x="28" y="12"/>
                    </a:lnTo>
                    <a:lnTo>
                      <a:pt x="31" y="11"/>
                    </a:lnTo>
                    <a:lnTo>
                      <a:pt x="33" y="14"/>
                    </a:lnTo>
                    <a:lnTo>
                      <a:pt x="38" y="14"/>
                    </a:lnTo>
                    <a:lnTo>
                      <a:pt x="40" y="14"/>
                    </a:lnTo>
                    <a:lnTo>
                      <a:pt x="42" y="12"/>
                    </a:lnTo>
                    <a:lnTo>
                      <a:pt x="45" y="14"/>
                    </a:lnTo>
                    <a:lnTo>
                      <a:pt x="47" y="14"/>
                    </a:lnTo>
                    <a:lnTo>
                      <a:pt x="50" y="13"/>
                    </a:lnTo>
                    <a:lnTo>
                      <a:pt x="52" y="11"/>
                    </a:lnTo>
                    <a:lnTo>
                      <a:pt x="54" y="9"/>
                    </a:lnTo>
                    <a:lnTo>
                      <a:pt x="55" y="14"/>
                    </a:lnTo>
                    <a:lnTo>
                      <a:pt x="57" y="14"/>
                    </a:lnTo>
                    <a:lnTo>
                      <a:pt x="63" y="14"/>
                    </a:lnTo>
                    <a:lnTo>
                      <a:pt x="66" y="14"/>
                    </a:lnTo>
                    <a:lnTo>
                      <a:pt x="69" y="14"/>
                    </a:lnTo>
                    <a:lnTo>
                      <a:pt x="70" y="11"/>
                    </a:lnTo>
                    <a:lnTo>
                      <a:pt x="73" y="16"/>
                    </a:lnTo>
                    <a:lnTo>
                      <a:pt x="74" y="12"/>
                    </a:lnTo>
                    <a:lnTo>
                      <a:pt x="75" y="7"/>
                    </a:lnTo>
                    <a:lnTo>
                      <a:pt x="72" y="4"/>
                    </a:lnTo>
                    <a:lnTo>
                      <a:pt x="70" y="4"/>
                    </a:lnTo>
                    <a:lnTo>
                      <a:pt x="68" y="7"/>
                    </a:lnTo>
                    <a:lnTo>
                      <a:pt x="68" y="3"/>
                    </a:lnTo>
                    <a:lnTo>
                      <a:pt x="64" y="2"/>
                    </a:lnTo>
                    <a:lnTo>
                      <a:pt x="62" y="7"/>
                    </a:lnTo>
                    <a:lnTo>
                      <a:pt x="62" y="2"/>
                    </a:lnTo>
                    <a:lnTo>
                      <a:pt x="56" y="2"/>
                    </a:lnTo>
                    <a:lnTo>
                      <a:pt x="56" y="4"/>
                    </a:lnTo>
                    <a:lnTo>
                      <a:pt x="54" y="2"/>
                    </a:lnTo>
                    <a:lnTo>
                      <a:pt x="47" y="2"/>
                    </a:lnTo>
                    <a:lnTo>
                      <a:pt x="46" y="4"/>
                    </a:lnTo>
                    <a:lnTo>
                      <a:pt x="41" y="4"/>
                    </a:lnTo>
                    <a:lnTo>
                      <a:pt x="40" y="1"/>
                    </a:lnTo>
                    <a:lnTo>
                      <a:pt x="35" y="1"/>
                    </a:lnTo>
                    <a:lnTo>
                      <a:pt x="34" y="3"/>
                    </a:lnTo>
                    <a:lnTo>
                      <a:pt x="31" y="1"/>
                    </a:lnTo>
                    <a:lnTo>
                      <a:pt x="25" y="1"/>
                    </a:lnTo>
                    <a:lnTo>
                      <a:pt x="22" y="3"/>
                    </a:lnTo>
                    <a:lnTo>
                      <a:pt x="19" y="0"/>
                    </a:lnTo>
                    <a:lnTo>
                      <a:pt x="16" y="0"/>
                    </a:lnTo>
                    <a:lnTo>
                      <a:pt x="14" y="3"/>
                    </a:lnTo>
                    <a:lnTo>
                      <a:pt x="12" y="0"/>
                    </a:lnTo>
                    <a:lnTo>
                      <a:pt x="10" y="0"/>
                    </a:lnTo>
                    <a:lnTo>
                      <a:pt x="9" y="3"/>
                    </a:lnTo>
                    <a:lnTo>
                      <a:pt x="6" y="0"/>
                    </a:lnTo>
                    <a:lnTo>
                      <a:pt x="4" y="2"/>
                    </a:lnTo>
                    <a:lnTo>
                      <a:pt x="0" y="0"/>
                    </a:lnTo>
                  </a:path>
                </a:pathLst>
              </a:custGeom>
              <a:solidFill>
                <a:srgbClr val="C0C0C0"/>
              </a:solidFill>
              <a:ln w="9525" cap="rnd">
                <a:noFill/>
                <a:round/>
                <a:headEnd type="none" w="sm" len="sm"/>
                <a:tailEnd type="none" w="sm" len="sm"/>
              </a:ln>
            </p:spPr>
            <p:txBody>
              <a:bodyPr/>
              <a:lstStyle/>
              <a:p>
                <a:endParaRPr lang="en-US" dirty="0"/>
              </a:p>
            </p:txBody>
          </p:sp>
        </p:grpSp>
        <p:sp>
          <p:nvSpPr>
            <p:cNvPr id="17424" name="Rectangle 55"/>
            <p:cNvSpPr>
              <a:spLocks noChangeArrowheads="1"/>
            </p:cNvSpPr>
            <p:nvPr/>
          </p:nvSpPr>
          <p:spPr bwMode="auto">
            <a:xfrm>
              <a:off x="4346" y="2870"/>
              <a:ext cx="863" cy="288"/>
            </a:xfrm>
            <a:prstGeom prst="rect">
              <a:avLst/>
            </a:prstGeom>
            <a:noFill/>
            <a:ln w="9525">
              <a:noFill/>
              <a:miter lim="800000"/>
              <a:headEnd/>
              <a:tailEnd/>
            </a:ln>
          </p:spPr>
          <p:txBody>
            <a:bodyPr lIns="92075" tIns="46038" rIns="92075" bIns="46038">
              <a:spAutoFit/>
            </a:bodyPr>
            <a:lstStyle/>
            <a:p>
              <a:pPr algn="ctr" eaLnBrk="0" hangingPunct="0"/>
              <a:r>
                <a:rPr lang="en-US" b="1" dirty="0">
                  <a:solidFill>
                    <a:srgbClr val="000000"/>
                  </a:solidFill>
                  <a:latin typeface="Arial" charset="0"/>
                </a:rPr>
                <a:t>POISON</a:t>
              </a:r>
            </a:p>
          </p:txBody>
        </p:sp>
      </p:grpSp>
    </p:spTree>
    <p:extLst>
      <p:ext uri="{BB962C8B-B14F-4D97-AF65-F5344CB8AC3E}">
        <p14:creationId xmlns:p14="http://schemas.microsoft.com/office/powerpoint/2010/main" val="2160609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p:cNvSpPr>
          <p:nvPr/>
        </p:nvSpPr>
        <p:spPr bwMode="auto">
          <a:xfrm>
            <a:off x="711200" y="6248400"/>
            <a:ext cx="1897063" cy="457200"/>
          </a:xfrm>
          <a:prstGeom prst="rect">
            <a:avLst/>
          </a:prstGeom>
          <a:noFill/>
          <a:ln w="9525">
            <a:noFill/>
            <a:miter lim="800000"/>
            <a:headEnd/>
            <a:tailEnd/>
          </a:ln>
        </p:spPr>
        <p:txBody>
          <a:bodyPr wrap="none" lIns="92075" tIns="46038" rIns="92075" bIns="46038" anchor="ctr"/>
          <a:lstStyle/>
          <a:p>
            <a:pPr eaLnBrk="0" hangingPunct="0"/>
            <a:endParaRPr lang="en-US" dirty="0"/>
          </a:p>
        </p:txBody>
      </p:sp>
      <p:sp>
        <p:nvSpPr>
          <p:cNvPr id="49154" name="Rectangle 3"/>
          <p:cNvSpPr>
            <a:spLocks noChangeArrowheads="1"/>
          </p:cNvSpPr>
          <p:nvPr/>
        </p:nvSpPr>
        <p:spPr bwMode="auto">
          <a:xfrm>
            <a:off x="3149600" y="6248400"/>
            <a:ext cx="2844800" cy="457200"/>
          </a:xfrm>
          <a:prstGeom prst="rect">
            <a:avLst/>
          </a:prstGeom>
          <a:noFill/>
          <a:ln w="9525">
            <a:noFill/>
            <a:miter lim="800000"/>
            <a:headEnd/>
            <a:tailEnd/>
          </a:ln>
        </p:spPr>
        <p:txBody>
          <a:bodyPr wrap="none" lIns="92075" tIns="46038" rIns="92075" bIns="46038" anchor="ctr"/>
          <a:lstStyle/>
          <a:p>
            <a:pPr algn="ctr" eaLnBrk="0" hangingPunct="0"/>
            <a:endParaRPr lang="en-US" dirty="0"/>
          </a:p>
        </p:txBody>
      </p:sp>
      <p:sp>
        <p:nvSpPr>
          <p:cNvPr id="49155" name="Rectangle 4"/>
          <p:cNvSpPr>
            <a:spLocks noChangeArrowheads="1"/>
          </p:cNvSpPr>
          <p:nvPr/>
        </p:nvSpPr>
        <p:spPr bwMode="auto">
          <a:xfrm>
            <a:off x="711200" y="6248400"/>
            <a:ext cx="1897063" cy="457200"/>
          </a:xfrm>
          <a:prstGeom prst="rect">
            <a:avLst/>
          </a:prstGeom>
          <a:noFill/>
          <a:ln w="9525">
            <a:noFill/>
            <a:miter lim="800000"/>
            <a:headEnd/>
            <a:tailEnd/>
          </a:ln>
        </p:spPr>
        <p:txBody>
          <a:bodyPr wrap="none" lIns="90488" tIns="44450" rIns="90488" bIns="44450" anchor="ctr"/>
          <a:lstStyle/>
          <a:p>
            <a:pPr eaLnBrk="0" hangingPunct="0">
              <a:spcBef>
                <a:spcPct val="50000"/>
              </a:spcBef>
            </a:pPr>
            <a:endParaRPr lang="en-US" dirty="0"/>
          </a:p>
        </p:txBody>
      </p:sp>
      <p:sp>
        <p:nvSpPr>
          <p:cNvPr id="49156" name="Rectangle 7"/>
          <p:cNvSpPr>
            <a:spLocks noGrp="1" noChangeArrowheads="1"/>
          </p:cNvSpPr>
          <p:nvPr>
            <p:ph type="title"/>
          </p:nvPr>
        </p:nvSpPr>
        <p:spPr/>
        <p:txBody>
          <a:bodyPr/>
          <a:lstStyle/>
          <a:p>
            <a:pPr algn="ctr" fontAlgn="auto">
              <a:spcAft>
                <a:spcPts val="0"/>
              </a:spcAft>
              <a:defRPr/>
            </a:pPr>
            <a:r>
              <a:rPr lang="en-US" dirty="0"/>
              <a:t>NBC/CBRNE Agent Sources</a:t>
            </a:r>
          </a:p>
        </p:txBody>
      </p:sp>
      <p:sp>
        <p:nvSpPr>
          <p:cNvPr id="49157" name="Rectangle 8"/>
          <p:cNvSpPr>
            <a:spLocks noGrp="1" noChangeArrowheads="1"/>
          </p:cNvSpPr>
          <p:nvPr>
            <p:ph idx="1"/>
          </p:nvPr>
        </p:nvSpPr>
        <p:spPr/>
        <p:txBody>
          <a:bodyPr/>
          <a:lstStyle/>
          <a:p>
            <a:r>
              <a:rPr lang="en-US" dirty="0"/>
              <a:t>Home production</a:t>
            </a:r>
          </a:p>
          <a:p>
            <a:r>
              <a:rPr lang="en-US" dirty="0"/>
              <a:t>Laboratory / commercial production</a:t>
            </a:r>
          </a:p>
          <a:p>
            <a:r>
              <a:rPr lang="en-US" dirty="0"/>
              <a:t>Industrial facilities</a:t>
            </a:r>
          </a:p>
          <a:p>
            <a:r>
              <a:rPr lang="en-US" dirty="0"/>
              <a:t>Military sources</a:t>
            </a:r>
          </a:p>
          <a:p>
            <a:r>
              <a:rPr lang="en-US" dirty="0"/>
              <a:t>Medical / university research facilities</a:t>
            </a:r>
          </a:p>
        </p:txBody>
      </p:sp>
    </p:spTree>
    <p:extLst>
      <p:ext uri="{BB962C8B-B14F-4D97-AF65-F5344CB8AC3E}">
        <p14:creationId xmlns:p14="http://schemas.microsoft.com/office/powerpoint/2010/main" val="1729040165"/>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p:cNvSpPr>
          <p:nvPr/>
        </p:nvSpPr>
        <p:spPr bwMode="auto">
          <a:xfrm>
            <a:off x="711200" y="6248400"/>
            <a:ext cx="1897063" cy="457200"/>
          </a:xfrm>
          <a:prstGeom prst="rect">
            <a:avLst/>
          </a:prstGeom>
          <a:noFill/>
          <a:ln w="9525">
            <a:noFill/>
            <a:miter lim="800000"/>
            <a:headEnd/>
            <a:tailEnd/>
          </a:ln>
        </p:spPr>
        <p:txBody>
          <a:bodyPr wrap="none" lIns="92075" tIns="46038" rIns="92075" bIns="46038" anchor="ctr"/>
          <a:lstStyle/>
          <a:p>
            <a:pPr eaLnBrk="0" hangingPunct="0"/>
            <a:endParaRPr lang="en-US" dirty="0"/>
          </a:p>
        </p:txBody>
      </p:sp>
      <p:sp>
        <p:nvSpPr>
          <p:cNvPr id="51202" name="Rectangle 3"/>
          <p:cNvSpPr>
            <a:spLocks noChangeArrowheads="1"/>
          </p:cNvSpPr>
          <p:nvPr/>
        </p:nvSpPr>
        <p:spPr bwMode="auto">
          <a:xfrm>
            <a:off x="3149600" y="6248400"/>
            <a:ext cx="2844800" cy="457200"/>
          </a:xfrm>
          <a:prstGeom prst="rect">
            <a:avLst/>
          </a:prstGeom>
          <a:noFill/>
          <a:ln w="9525">
            <a:noFill/>
            <a:miter lim="800000"/>
            <a:headEnd/>
            <a:tailEnd/>
          </a:ln>
        </p:spPr>
        <p:txBody>
          <a:bodyPr wrap="none" lIns="92075" tIns="46038" rIns="92075" bIns="46038" anchor="ctr"/>
          <a:lstStyle/>
          <a:p>
            <a:pPr algn="ctr" eaLnBrk="0" hangingPunct="0"/>
            <a:endParaRPr lang="en-US" dirty="0"/>
          </a:p>
        </p:txBody>
      </p:sp>
      <p:sp>
        <p:nvSpPr>
          <p:cNvPr id="51203" name="Rectangle 4"/>
          <p:cNvSpPr>
            <a:spLocks noChangeArrowheads="1"/>
          </p:cNvSpPr>
          <p:nvPr/>
        </p:nvSpPr>
        <p:spPr bwMode="auto">
          <a:xfrm>
            <a:off x="711200" y="6248400"/>
            <a:ext cx="1897063" cy="457200"/>
          </a:xfrm>
          <a:prstGeom prst="rect">
            <a:avLst/>
          </a:prstGeom>
          <a:noFill/>
          <a:ln w="9525">
            <a:noFill/>
            <a:miter lim="800000"/>
            <a:headEnd/>
            <a:tailEnd/>
          </a:ln>
        </p:spPr>
        <p:txBody>
          <a:bodyPr wrap="none" lIns="90488" tIns="44450" rIns="90488" bIns="44450" anchor="ctr"/>
          <a:lstStyle/>
          <a:p>
            <a:pPr eaLnBrk="0" hangingPunct="0">
              <a:spcBef>
                <a:spcPct val="50000"/>
              </a:spcBef>
            </a:pPr>
            <a:endParaRPr lang="en-US" dirty="0"/>
          </a:p>
        </p:txBody>
      </p:sp>
      <p:sp>
        <p:nvSpPr>
          <p:cNvPr id="51204" name="Rectangle 7"/>
          <p:cNvSpPr>
            <a:spLocks noGrp="1" noChangeArrowheads="1"/>
          </p:cNvSpPr>
          <p:nvPr>
            <p:ph type="title"/>
          </p:nvPr>
        </p:nvSpPr>
        <p:spPr/>
        <p:txBody>
          <a:bodyPr/>
          <a:lstStyle/>
          <a:p>
            <a:pPr algn="ctr" fontAlgn="auto">
              <a:spcAft>
                <a:spcPts val="0"/>
              </a:spcAft>
              <a:defRPr/>
            </a:pPr>
            <a:r>
              <a:rPr lang="en-US" dirty="0"/>
              <a:t>The Fallacies</a:t>
            </a:r>
          </a:p>
        </p:txBody>
      </p:sp>
      <p:sp>
        <p:nvSpPr>
          <p:cNvPr id="51205" name="Rectangle 8"/>
          <p:cNvSpPr>
            <a:spLocks noGrp="1" noChangeArrowheads="1"/>
          </p:cNvSpPr>
          <p:nvPr>
            <p:ph idx="1"/>
          </p:nvPr>
        </p:nvSpPr>
        <p:spPr/>
        <p:txBody>
          <a:bodyPr/>
          <a:lstStyle/>
          <a:p>
            <a:r>
              <a:rPr lang="en-US" dirty="0"/>
              <a:t>It can’t happen to us</a:t>
            </a:r>
          </a:p>
          <a:p>
            <a:r>
              <a:rPr lang="en-US" dirty="0"/>
              <a:t>NBC agents are so deadly the victims will all die anyway</a:t>
            </a:r>
          </a:p>
          <a:p>
            <a:r>
              <a:rPr lang="en-US" dirty="0"/>
              <a:t>There is nothing we can do</a:t>
            </a:r>
          </a:p>
          <a:p>
            <a:pPr marL="0" indent="0" algn="ctr">
              <a:buNone/>
            </a:pPr>
            <a:r>
              <a:rPr lang="en-US" sz="4000" i="1" u="sng" dirty="0">
                <a:solidFill>
                  <a:srgbClr val="FF0000"/>
                </a:solidFill>
              </a:rPr>
              <a:t>Many of the following terrorist examples can happen more commonly right in our own communities.</a:t>
            </a:r>
          </a:p>
        </p:txBody>
      </p:sp>
    </p:spTree>
    <p:extLst>
      <p:ext uri="{BB962C8B-B14F-4D97-AF65-F5344CB8AC3E}">
        <p14:creationId xmlns:p14="http://schemas.microsoft.com/office/powerpoint/2010/main" val="3620846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5"/>
          <p:cNvSpPr>
            <a:spLocks noGrp="1" noChangeArrowheads="1"/>
          </p:cNvSpPr>
          <p:nvPr>
            <p:ph type="title"/>
          </p:nvPr>
        </p:nvSpPr>
        <p:spPr/>
        <p:txBody>
          <a:bodyPr/>
          <a:lstStyle/>
          <a:p>
            <a:pPr algn="ctr" fontAlgn="auto">
              <a:spcAft>
                <a:spcPts val="0"/>
              </a:spcAft>
              <a:defRPr/>
            </a:pPr>
            <a:r>
              <a:rPr lang="en-US" dirty="0"/>
              <a:t>Chemical Agents</a:t>
            </a:r>
          </a:p>
        </p:txBody>
      </p:sp>
      <p:pic>
        <p:nvPicPr>
          <p:cNvPr id="462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836" y="1981200"/>
            <a:ext cx="4834328"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1693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pPr algn="ctr" fontAlgn="auto">
              <a:spcAft>
                <a:spcPts val="0"/>
              </a:spcAft>
              <a:defRPr/>
            </a:pPr>
            <a:r>
              <a:rPr lang="en-US" b="1" dirty="0"/>
              <a:t>Acknowledgements</a:t>
            </a:r>
          </a:p>
        </p:txBody>
      </p:sp>
      <p:sp>
        <p:nvSpPr>
          <p:cNvPr id="21506" name="Rectangle 3"/>
          <p:cNvSpPr>
            <a:spLocks noGrp="1" noChangeArrowheads="1"/>
          </p:cNvSpPr>
          <p:nvPr>
            <p:ph idx="1"/>
          </p:nvPr>
        </p:nvSpPr>
        <p:spPr/>
        <p:txBody>
          <a:bodyPr/>
          <a:lstStyle/>
          <a:p>
            <a:pPr>
              <a:lnSpc>
                <a:spcPct val="90000"/>
              </a:lnSpc>
            </a:pPr>
            <a:r>
              <a:rPr lang="en-US" dirty="0"/>
              <a:t>USAMRICD, USAMRIID</a:t>
            </a:r>
          </a:p>
          <a:p>
            <a:pPr>
              <a:lnSpc>
                <a:spcPct val="90000"/>
              </a:lnSpc>
            </a:pPr>
            <a:r>
              <a:rPr lang="en-US" dirty="0"/>
              <a:t>John G. Benitez, MD, MPH (Vanderbilt)</a:t>
            </a:r>
          </a:p>
          <a:p>
            <a:pPr>
              <a:lnSpc>
                <a:spcPct val="90000"/>
              </a:lnSpc>
            </a:pPr>
            <a:r>
              <a:rPr lang="en-US" dirty="0"/>
              <a:t>Ruth A. Lawrence Poison &amp; Drug Information Center (URMC)</a:t>
            </a:r>
          </a:p>
          <a:p>
            <a:pPr>
              <a:lnSpc>
                <a:spcPct val="90000"/>
              </a:lnSpc>
            </a:pPr>
            <a:r>
              <a:rPr lang="en-US" dirty="0"/>
              <a:t>Center for Disaster and Emergency Preparedness (URMC)</a:t>
            </a:r>
          </a:p>
          <a:p>
            <a:pPr>
              <a:lnSpc>
                <a:spcPct val="90000"/>
              </a:lnSpc>
            </a:pPr>
            <a:r>
              <a:rPr lang="en-US" dirty="0"/>
              <a:t>Gail Quinlan, RN, MS (URMC)</a:t>
            </a:r>
          </a:p>
          <a:p>
            <a:pPr>
              <a:lnSpc>
                <a:spcPct val="90000"/>
              </a:lnSpc>
            </a:pPr>
            <a:r>
              <a:rPr lang="en-US" dirty="0"/>
              <a:t>Robert Passalugo, CIH, Darlene Ace, CIH </a:t>
            </a:r>
            <a:br>
              <a:rPr lang="en-US" dirty="0"/>
            </a:br>
            <a:r>
              <a:rPr lang="en-US" dirty="0"/>
              <a:t>(U of R)</a:t>
            </a:r>
          </a:p>
          <a:p>
            <a:pPr>
              <a:lnSpc>
                <a:spcPct val="90000"/>
              </a:lnSpc>
            </a:pPr>
            <a:r>
              <a:rPr lang="en-US" dirty="0"/>
              <a:t>Kathee Tyo, MS, RN (URMC)</a:t>
            </a:r>
          </a:p>
          <a:p>
            <a:pPr marL="0" indent="0">
              <a:lnSpc>
                <a:spcPct val="90000"/>
              </a:lnSpc>
              <a:buNone/>
            </a:pPr>
            <a:endParaRPr lang="en-US" sz="2800" dirty="0"/>
          </a:p>
        </p:txBody>
      </p:sp>
    </p:spTree>
    <p:extLst>
      <p:ext uri="{BB962C8B-B14F-4D97-AF65-F5344CB8AC3E}">
        <p14:creationId xmlns:p14="http://schemas.microsoft.com/office/powerpoint/2010/main" val="1675510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algn="ctr" fontAlgn="auto">
              <a:spcAft>
                <a:spcPts val="0"/>
              </a:spcAft>
              <a:defRPr/>
            </a:pPr>
            <a:r>
              <a:rPr lang="en-US" dirty="0"/>
              <a:t>Chemical Agents</a:t>
            </a:r>
          </a:p>
        </p:txBody>
      </p:sp>
      <p:sp>
        <p:nvSpPr>
          <p:cNvPr id="55298" name="Rectangle 3"/>
          <p:cNvSpPr>
            <a:spLocks noGrp="1" noChangeArrowheads="1"/>
          </p:cNvSpPr>
          <p:nvPr>
            <p:ph idx="1"/>
          </p:nvPr>
        </p:nvSpPr>
        <p:spPr/>
        <p:txBody>
          <a:bodyPr/>
          <a:lstStyle/>
          <a:p>
            <a:r>
              <a:rPr lang="en-US" dirty="0"/>
              <a:t>General Information</a:t>
            </a:r>
          </a:p>
          <a:p>
            <a:r>
              <a:rPr lang="en-US" dirty="0"/>
              <a:t>Pulmonary Agents</a:t>
            </a:r>
          </a:p>
          <a:p>
            <a:r>
              <a:rPr lang="en-US" dirty="0"/>
              <a:t>“Blood” Agents</a:t>
            </a:r>
          </a:p>
          <a:p>
            <a:r>
              <a:rPr lang="en-US" dirty="0"/>
              <a:t>Blister Agents</a:t>
            </a:r>
          </a:p>
          <a:p>
            <a:r>
              <a:rPr lang="en-US" dirty="0"/>
              <a:t>Nerve Agents</a:t>
            </a:r>
          </a:p>
        </p:txBody>
      </p:sp>
    </p:spTree>
    <p:extLst>
      <p:ext uri="{BB962C8B-B14F-4D97-AF65-F5344CB8AC3E}">
        <p14:creationId xmlns:p14="http://schemas.microsoft.com/office/powerpoint/2010/main" val="1780631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8"/>
          <p:cNvSpPr>
            <a:spLocks noGrp="1" noChangeArrowheads="1"/>
          </p:cNvSpPr>
          <p:nvPr>
            <p:ph type="title"/>
          </p:nvPr>
        </p:nvSpPr>
        <p:spPr/>
        <p:txBody>
          <a:bodyPr/>
          <a:lstStyle/>
          <a:p>
            <a:pPr fontAlgn="auto">
              <a:spcAft>
                <a:spcPts val="0"/>
              </a:spcAft>
              <a:defRPr/>
            </a:pPr>
            <a:r>
              <a:rPr lang="en-US" dirty="0"/>
              <a:t>Tokyo Sarin Attack</a:t>
            </a:r>
          </a:p>
        </p:txBody>
      </p:sp>
      <p:sp>
        <p:nvSpPr>
          <p:cNvPr id="611337" name="Rectangle 9"/>
          <p:cNvSpPr>
            <a:spLocks noGrp="1" noChangeArrowheads="1"/>
          </p:cNvSpPr>
          <p:nvPr>
            <p:ph type="body" sz="half" idx="1"/>
          </p:nvPr>
        </p:nvSpPr>
        <p:spPr>
          <a:xfrm>
            <a:off x="533400" y="1905000"/>
            <a:ext cx="3810000" cy="4495800"/>
          </a:xfrm>
        </p:spPr>
        <p:txBody>
          <a:bodyPr rtlCol="0">
            <a:normAutofit lnSpcReduction="10000"/>
          </a:bodyPr>
          <a:lstStyle/>
          <a:p>
            <a:pPr marL="182880" indent="-182880" fontAlgn="auto">
              <a:lnSpc>
                <a:spcPct val="90000"/>
              </a:lnSpc>
              <a:spcAft>
                <a:spcPts val="0"/>
              </a:spcAft>
              <a:buFont typeface="Arial" pitchFamily="34" charset="0"/>
              <a:buChar char="•"/>
              <a:defRPr/>
            </a:pPr>
            <a:r>
              <a:rPr lang="en-US" sz="2000" b="1" dirty="0"/>
              <a:t>Numbers seeking medical care:</a:t>
            </a:r>
          </a:p>
          <a:p>
            <a:pPr lvl="1" indent="-182880" fontAlgn="auto">
              <a:lnSpc>
                <a:spcPct val="90000"/>
              </a:lnSpc>
              <a:spcAft>
                <a:spcPts val="0"/>
              </a:spcAft>
              <a:buFont typeface="Arial" pitchFamily="34" charset="0"/>
              <a:buChar char="•"/>
              <a:defRPr/>
            </a:pPr>
            <a:r>
              <a:rPr lang="en-US" b="1" dirty="0"/>
              <a:t>5,510 total at 278 health-care facilities</a:t>
            </a:r>
          </a:p>
          <a:p>
            <a:pPr marL="731520" lvl="2" indent="-182880" fontAlgn="auto">
              <a:lnSpc>
                <a:spcPct val="90000"/>
              </a:lnSpc>
              <a:spcAft>
                <a:spcPts val="0"/>
              </a:spcAft>
              <a:buFont typeface="Arial" pitchFamily="34" charset="0"/>
              <a:buChar char="•"/>
              <a:defRPr/>
            </a:pPr>
            <a:r>
              <a:rPr lang="en-US" sz="2000" b="1" dirty="0"/>
              <a:t>Mild:  		984</a:t>
            </a:r>
          </a:p>
          <a:p>
            <a:pPr marL="731520" lvl="2" indent="-182880" fontAlgn="auto">
              <a:lnSpc>
                <a:spcPct val="90000"/>
              </a:lnSpc>
              <a:spcAft>
                <a:spcPts val="0"/>
              </a:spcAft>
              <a:buFont typeface="Arial" pitchFamily="34" charset="0"/>
              <a:buChar char="•"/>
              <a:defRPr/>
            </a:pPr>
            <a:r>
              <a:rPr lang="en-US" sz="2000" b="1" dirty="0"/>
              <a:t>Moderate:   	37</a:t>
            </a:r>
          </a:p>
          <a:p>
            <a:pPr marL="731520" lvl="2" indent="-182880" fontAlgn="auto">
              <a:lnSpc>
                <a:spcPct val="90000"/>
              </a:lnSpc>
              <a:spcAft>
                <a:spcPts val="0"/>
              </a:spcAft>
              <a:buFont typeface="Arial" pitchFamily="34" charset="0"/>
              <a:buChar char="•"/>
              <a:defRPr/>
            </a:pPr>
            <a:r>
              <a:rPr lang="en-US" sz="2000" b="1" dirty="0"/>
              <a:t>Severe:    	17</a:t>
            </a:r>
          </a:p>
          <a:p>
            <a:pPr marL="731520" lvl="2" indent="-182880" fontAlgn="auto">
              <a:lnSpc>
                <a:spcPct val="90000"/>
              </a:lnSpc>
              <a:spcAft>
                <a:spcPts val="0"/>
              </a:spcAft>
              <a:buFont typeface="Arial" pitchFamily="34" charset="0"/>
              <a:buChar char="•"/>
              <a:defRPr/>
            </a:pPr>
            <a:r>
              <a:rPr lang="en-US" sz="2000" b="1" dirty="0"/>
              <a:t>Deaths:  	  	12</a:t>
            </a:r>
          </a:p>
          <a:p>
            <a:pPr marL="731520" lvl="2" indent="-182880" fontAlgn="auto">
              <a:lnSpc>
                <a:spcPct val="90000"/>
              </a:lnSpc>
              <a:spcAft>
                <a:spcPts val="0"/>
              </a:spcAft>
              <a:buFont typeface="Arial" pitchFamily="34" charset="0"/>
              <a:buChar char="•"/>
              <a:defRPr/>
            </a:pPr>
            <a:r>
              <a:rPr lang="en-US" sz="2000" b="1" dirty="0"/>
              <a:t>Status unknown: &gt;300</a:t>
            </a:r>
          </a:p>
          <a:p>
            <a:pPr marL="182880" indent="-182880" fontAlgn="auto">
              <a:lnSpc>
                <a:spcPct val="90000"/>
              </a:lnSpc>
              <a:spcAft>
                <a:spcPts val="0"/>
              </a:spcAft>
              <a:buFont typeface="Arial" pitchFamily="34" charset="0"/>
              <a:buChar char="•"/>
              <a:defRPr/>
            </a:pPr>
            <a:endParaRPr lang="en-US" sz="2000" b="1" dirty="0"/>
          </a:p>
          <a:p>
            <a:pPr marL="182880" indent="-182880" fontAlgn="auto">
              <a:lnSpc>
                <a:spcPct val="90000"/>
              </a:lnSpc>
              <a:spcAft>
                <a:spcPts val="0"/>
              </a:spcAft>
              <a:buFont typeface="Arial" pitchFamily="34" charset="0"/>
              <a:buChar char="•"/>
              <a:defRPr/>
            </a:pPr>
            <a:r>
              <a:rPr lang="en-US" sz="2000" b="1" dirty="0"/>
              <a:t>No secondary contamination of</a:t>
            </a:r>
            <a:br>
              <a:rPr lang="en-US" sz="2000" b="1" dirty="0"/>
            </a:br>
            <a:r>
              <a:rPr lang="en-US" sz="2000" b="1" dirty="0"/>
              <a:t>health-care workers,</a:t>
            </a:r>
            <a:br>
              <a:rPr lang="en-US" sz="2000" b="1" dirty="0"/>
            </a:br>
            <a:r>
              <a:rPr lang="en-US" sz="2000" b="1" dirty="0"/>
              <a:t>but 2 vapor-exposed physicians</a:t>
            </a:r>
          </a:p>
        </p:txBody>
      </p:sp>
      <p:pic>
        <p:nvPicPr>
          <p:cNvPr id="56323" name="Picture 10"/>
          <p:cNvPicPr>
            <a:picLocks noGrp="1" noChangeAspect="1" noChangeArrowheads="1"/>
          </p:cNvPicPr>
          <p:nvPr>
            <p:ph sz="quarter" idx="2"/>
          </p:nvPr>
        </p:nvPicPr>
        <p:blipFill>
          <a:blip r:embed="rId3"/>
          <a:srcRect/>
          <a:stretch>
            <a:fillRect/>
          </a:stretch>
        </p:blipFill>
        <p:spPr>
          <a:xfrm>
            <a:off x="5604932" y="1143000"/>
            <a:ext cx="2777067" cy="2343150"/>
          </a:xfrm>
          <a:ln w="12700">
            <a:solidFill>
              <a:schemeClr val="tx1"/>
            </a:solidFill>
          </a:ln>
        </p:spPr>
      </p:pic>
      <p:pic>
        <p:nvPicPr>
          <p:cNvPr id="56324" name="Picture 5"/>
          <p:cNvPicPr>
            <a:picLocks noChangeAspect="1" noChangeArrowheads="1"/>
          </p:cNvPicPr>
          <p:nvPr/>
        </p:nvPicPr>
        <p:blipFill>
          <a:blip r:embed="rId4"/>
          <a:srcRect/>
          <a:stretch>
            <a:fillRect/>
          </a:stretch>
        </p:blipFill>
        <p:spPr bwMode="auto">
          <a:xfrm>
            <a:off x="4495800" y="4513263"/>
            <a:ext cx="2514600" cy="2116137"/>
          </a:xfrm>
          <a:prstGeom prst="rect">
            <a:avLst/>
          </a:prstGeom>
          <a:noFill/>
          <a:ln w="12700">
            <a:solidFill>
              <a:schemeClr val="tx1"/>
            </a:solidFill>
            <a:miter lim="800000"/>
            <a:headEnd/>
            <a:tailEnd/>
          </a:ln>
        </p:spPr>
      </p:pic>
      <p:pic>
        <p:nvPicPr>
          <p:cNvPr id="56325" name="Picture 6"/>
          <p:cNvPicPr>
            <a:picLocks noChangeAspect="1" noChangeArrowheads="1"/>
          </p:cNvPicPr>
          <p:nvPr/>
        </p:nvPicPr>
        <p:blipFill>
          <a:blip r:embed="rId5"/>
          <a:srcRect/>
          <a:stretch>
            <a:fillRect/>
          </a:stretch>
        </p:blipFill>
        <p:spPr bwMode="auto">
          <a:xfrm>
            <a:off x="7086600" y="3333750"/>
            <a:ext cx="1527175" cy="2609850"/>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28336319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algn="ctr" fontAlgn="auto">
              <a:spcAft>
                <a:spcPts val="0"/>
              </a:spcAft>
              <a:defRPr/>
            </a:pPr>
            <a:r>
              <a:rPr lang="en-US" dirty="0"/>
              <a:t>Real Life </a:t>
            </a:r>
          </a:p>
        </p:txBody>
      </p:sp>
      <p:sp>
        <p:nvSpPr>
          <p:cNvPr id="58370" name="Content Placeholder 2"/>
          <p:cNvSpPr>
            <a:spLocks noGrp="1"/>
          </p:cNvSpPr>
          <p:nvPr>
            <p:ph idx="1"/>
          </p:nvPr>
        </p:nvSpPr>
        <p:spPr/>
        <p:txBody>
          <a:bodyPr/>
          <a:lstStyle/>
          <a:p>
            <a:r>
              <a:rPr lang="en-US" dirty="0"/>
              <a:t>Most will not wait for EMS to arrive</a:t>
            </a:r>
          </a:p>
          <a:p>
            <a:r>
              <a:rPr lang="en-US" dirty="0"/>
              <a:t>Most will go to hospitals without decontamination</a:t>
            </a:r>
          </a:p>
          <a:p>
            <a:endParaRPr lang="en-US" dirty="0"/>
          </a:p>
        </p:txBody>
      </p:sp>
      <p:sp>
        <p:nvSpPr>
          <p:cNvPr id="58371" name="Rectangle 3"/>
          <p:cNvSpPr>
            <a:spLocks noChangeArrowheads="1"/>
          </p:cNvSpPr>
          <p:nvPr/>
        </p:nvSpPr>
        <p:spPr bwMode="auto">
          <a:xfrm>
            <a:off x="1295400" y="3810000"/>
            <a:ext cx="6629400" cy="1600200"/>
          </a:xfrm>
          <a:prstGeom prst="rect">
            <a:avLst/>
          </a:prstGeom>
          <a:solidFill>
            <a:schemeClr val="accent1"/>
          </a:solidFill>
          <a:ln w="9525" algn="ctr">
            <a:solidFill>
              <a:schemeClr val="tx1"/>
            </a:solidFill>
            <a:round/>
            <a:headEnd/>
            <a:tailEnd/>
          </a:ln>
        </p:spPr>
        <p:txBody>
          <a:bodyPr wrap="none"/>
          <a:lstStyle/>
          <a:p>
            <a:endParaRPr lang="en-US" dirty="0"/>
          </a:p>
        </p:txBody>
      </p:sp>
      <p:sp>
        <p:nvSpPr>
          <p:cNvPr id="58372" name="TextBox 4"/>
          <p:cNvSpPr txBox="1">
            <a:spLocks noChangeArrowheads="1"/>
          </p:cNvSpPr>
          <p:nvPr/>
        </p:nvSpPr>
        <p:spPr bwMode="auto">
          <a:xfrm>
            <a:off x="1447800" y="4038600"/>
            <a:ext cx="6324600" cy="1066800"/>
          </a:xfrm>
          <a:prstGeom prst="rect">
            <a:avLst/>
          </a:prstGeom>
          <a:noFill/>
          <a:ln w="9525">
            <a:noFill/>
            <a:miter lim="800000"/>
            <a:headEnd/>
            <a:tailEnd/>
          </a:ln>
        </p:spPr>
        <p:txBody>
          <a:bodyPr>
            <a:spAutoFit/>
          </a:bodyPr>
          <a:lstStyle/>
          <a:p>
            <a:r>
              <a:rPr lang="en-US" sz="3200" dirty="0">
                <a:solidFill>
                  <a:srgbClr val="000099"/>
                </a:solidFill>
              </a:rPr>
              <a:t>About 80 % of victims arrive without decontamination</a:t>
            </a:r>
          </a:p>
        </p:txBody>
      </p:sp>
    </p:spTree>
    <p:extLst>
      <p:ext uri="{BB962C8B-B14F-4D97-AF65-F5344CB8AC3E}">
        <p14:creationId xmlns:p14="http://schemas.microsoft.com/office/powerpoint/2010/main" val="2540279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4"/>
          <p:cNvSpPr>
            <a:spLocks noGrp="1" noChangeArrowheads="1"/>
          </p:cNvSpPr>
          <p:nvPr>
            <p:ph type="title"/>
          </p:nvPr>
        </p:nvSpPr>
        <p:spPr/>
        <p:txBody>
          <a:bodyPr/>
          <a:lstStyle/>
          <a:p>
            <a:pPr algn="ctr" fontAlgn="auto">
              <a:spcAft>
                <a:spcPts val="0"/>
              </a:spcAft>
              <a:defRPr/>
            </a:pPr>
            <a:r>
              <a:rPr lang="en-US" dirty="0"/>
              <a:t>Characteristics and Behavior</a:t>
            </a:r>
          </a:p>
        </p:txBody>
      </p:sp>
      <p:sp>
        <p:nvSpPr>
          <p:cNvPr id="59394" name="Rectangle 5"/>
          <p:cNvSpPr>
            <a:spLocks noGrp="1" noChangeArrowheads="1"/>
          </p:cNvSpPr>
          <p:nvPr>
            <p:ph idx="1"/>
          </p:nvPr>
        </p:nvSpPr>
        <p:spPr/>
        <p:txBody>
          <a:bodyPr/>
          <a:lstStyle/>
          <a:p>
            <a:pPr marL="238125" indent="-238125"/>
            <a:r>
              <a:rPr lang="en-US" dirty="0"/>
              <a:t>Generally liquid (when containerized)</a:t>
            </a:r>
          </a:p>
          <a:p>
            <a:pPr marL="238125" indent="-238125"/>
            <a:r>
              <a:rPr lang="en-US" dirty="0"/>
              <a:t>Normally disseminated as aerosol or gas</a:t>
            </a:r>
          </a:p>
          <a:p>
            <a:pPr marL="238125" indent="-238125"/>
            <a:r>
              <a:rPr lang="en-US" dirty="0"/>
              <a:t>Present both a respiratory and skin contact hazard </a:t>
            </a:r>
          </a:p>
          <a:p>
            <a:pPr marL="238125" indent="-238125"/>
            <a:r>
              <a:rPr lang="en-US" dirty="0"/>
              <a:t>May be detectable by the senses (especially smell)</a:t>
            </a:r>
          </a:p>
          <a:p>
            <a:pPr marL="238125" indent="-238125"/>
            <a:r>
              <a:rPr lang="en-US" dirty="0"/>
              <a:t>Influenced by weather conditions</a:t>
            </a:r>
          </a:p>
        </p:txBody>
      </p:sp>
      <p:pic>
        <p:nvPicPr>
          <p:cNvPr id="464898" name="Picture 2" descr="C:\Users\katyo\AppData\Local\Microsoft\Windows\Temporary Internet Files\Content.IE5\62BXQXFY\MC90035196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3874" y="4419600"/>
            <a:ext cx="1309047" cy="148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511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algn="ctr" fontAlgn="auto">
              <a:spcAft>
                <a:spcPts val="0"/>
              </a:spcAft>
              <a:defRPr/>
            </a:pPr>
            <a:r>
              <a:rPr lang="en-US" dirty="0"/>
              <a:t>Characteristics and Behavior</a:t>
            </a:r>
          </a:p>
        </p:txBody>
      </p:sp>
      <p:sp>
        <p:nvSpPr>
          <p:cNvPr id="61442" name="Rectangle 9"/>
          <p:cNvSpPr>
            <a:spLocks noGrp="1" noChangeArrowheads="1"/>
          </p:cNvSpPr>
          <p:nvPr>
            <p:ph idx="1"/>
          </p:nvPr>
        </p:nvSpPr>
        <p:spPr/>
        <p:txBody>
          <a:bodyPr/>
          <a:lstStyle/>
          <a:p>
            <a:r>
              <a:rPr lang="en-US" dirty="0"/>
              <a:t>Irritant/Corrosive vs. Drug-Like Effects</a:t>
            </a:r>
          </a:p>
          <a:p>
            <a:r>
              <a:rPr lang="en-US" dirty="0"/>
              <a:t>Physical States</a:t>
            </a:r>
          </a:p>
          <a:p>
            <a:pPr lvl="1"/>
            <a:r>
              <a:rPr lang="en-US" dirty="0"/>
              <a:t>Vapor/Gases act quickly</a:t>
            </a:r>
          </a:p>
          <a:p>
            <a:pPr lvl="1"/>
            <a:r>
              <a:rPr lang="en-US" dirty="0"/>
              <a:t>Liquids act slower</a:t>
            </a:r>
          </a:p>
          <a:p>
            <a:pPr lvl="1"/>
            <a:r>
              <a:rPr lang="en-US" dirty="0"/>
              <a:t>Solids</a:t>
            </a:r>
          </a:p>
          <a:p>
            <a:r>
              <a:rPr lang="en-US" dirty="0"/>
              <a:t>Normally disseminated as aerosol or gas</a:t>
            </a:r>
          </a:p>
        </p:txBody>
      </p:sp>
      <p:pic>
        <p:nvPicPr>
          <p:cNvPr id="465922" name="Picture 2" descr="C:\Users\katyo\AppData\Local\Microsoft\Windows\Temporary Internet Files\Content.IE5\62BXQXFY\MC90035196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4191000"/>
            <a:ext cx="1578321" cy="178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89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algn="ctr" fontAlgn="auto">
              <a:spcAft>
                <a:spcPts val="0"/>
              </a:spcAft>
              <a:defRPr/>
            </a:pPr>
            <a:r>
              <a:rPr lang="en-US" dirty="0"/>
              <a:t>Characteristics and Behavior</a:t>
            </a:r>
          </a:p>
        </p:txBody>
      </p:sp>
      <p:sp>
        <p:nvSpPr>
          <p:cNvPr id="62466" name="Content Placeholder 2"/>
          <p:cNvSpPr>
            <a:spLocks noGrp="1"/>
          </p:cNvSpPr>
          <p:nvPr>
            <p:ph idx="1"/>
          </p:nvPr>
        </p:nvSpPr>
        <p:spPr/>
        <p:txBody>
          <a:bodyPr/>
          <a:lstStyle/>
          <a:p>
            <a:r>
              <a:rPr lang="en-US" dirty="0"/>
              <a:t>Present both a respiratory and skin contact hazard</a:t>
            </a:r>
          </a:p>
          <a:p>
            <a:r>
              <a:rPr lang="en-US" dirty="0"/>
              <a:t>May be detected by the senses (especially smell)</a:t>
            </a:r>
          </a:p>
          <a:p>
            <a:r>
              <a:rPr lang="en-US" dirty="0"/>
              <a:t>All forms of chemicals may cause contamination</a:t>
            </a:r>
          </a:p>
          <a:p>
            <a:r>
              <a:rPr lang="en-US" dirty="0"/>
              <a:t>Personnel must wear protective equipment during decontamination and immediate patient care</a:t>
            </a:r>
          </a:p>
        </p:txBody>
      </p:sp>
    </p:spTree>
    <p:extLst>
      <p:ext uri="{BB962C8B-B14F-4D97-AF65-F5344CB8AC3E}">
        <p14:creationId xmlns:p14="http://schemas.microsoft.com/office/powerpoint/2010/main" val="1682205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algn="ctr" fontAlgn="auto">
              <a:spcAft>
                <a:spcPts val="0"/>
              </a:spcAft>
              <a:defRPr/>
            </a:pPr>
            <a:r>
              <a:rPr lang="en-US" dirty="0"/>
              <a:t>Chemical Agent Clues</a:t>
            </a:r>
          </a:p>
        </p:txBody>
      </p:sp>
      <p:sp>
        <p:nvSpPr>
          <p:cNvPr id="63490" name="Content Placeholder 2"/>
          <p:cNvSpPr>
            <a:spLocks noGrp="1"/>
          </p:cNvSpPr>
          <p:nvPr>
            <p:ph idx="1"/>
          </p:nvPr>
        </p:nvSpPr>
        <p:spPr/>
        <p:txBody>
          <a:bodyPr/>
          <a:lstStyle/>
          <a:p>
            <a:r>
              <a:rPr lang="en-US" dirty="0"/>
              <a:t>Rapid onset of symptoms</a:t>
            </a:r>
          </a:p>
          <a:p>
            <a:r>
              <a:rPr lang="en-US" dirty="0"/>
              <a:t>Similar signs and symptoms</a:t>
            </a:r>
          </a:p>
          <a:p>
            <a:r>
              <a:rPr lang="en-US" dirty="0"/>
              <a:t>Absence of traumatic injury</a:t>
            </a:r>
          </a:p>
          <a:p>
            <a:r>
              <a:rPr lang="en-US" dirty="0"/>
              <a:t>Emergency responders may be affected</a:t>
            </a:r>
          </a:p>
          <a:p>
            <a:r>
              <a:rPr lang="en-US" dirty="0"/>
              <a:t>Animal or insect die-off</a:t>
            </a:r>
          </a:p>
          <a:p>
            <a:r>
              <a:rPr lang="en-US" dirty="0"/>
              <a:t>Report of cloud or vapor release</a:t>
            </a:r>
          </a:p>
        </p:txBody>
      </p:sp>
    </p:spTree>
    <p:extLst>
      <p:ext uri="{BB962C8B-B14F-4D97-AF65-F5344CB8AC3E}">
        <p14:creationId xmlns:p14="http://schemas.microsoft.com/office/powerpoint/2010/main" val="527801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4"/>
          <p:cNvSpPr>
            <a:spLocks noGrp="1" noChangeArrowheads="1"/>
          </p:cNvSpPr>
          <p:nvPr>
            <p:ph type="title"/>
          </p:nvPr>
        </p:nvSpPr>
        <p:spPr/>
        <p:txBody>
          <a:bodyPr/>
          <a:lstStyle/>
          <a:p>
            <a:pPr algn="ctr" fontAlgn="auto">
              <a:spcAft>
                <a:spcPts val="0"/>
              </a:spcAft>
              <a:defRPr/>
            </a:pPr>
            <a:r>
              <a:rPr lang="en-US" dirty="0"/>
              <a:t>Routes of Entry</a:t>
            </a:r>
          </a:p>
        </p:txBody>
      </p:sp>
      <p:sp>
        <p:nvSpPr>
          <p:cNvPr id="191493" name="Rectangle 5"/>
          <p:cNvSpPr>
            <a:spLocks noGrp="1" noChangeArrowheads="1"/>
          </p:cNvSpPr>
          <p:nvPr>
            <p:ph idx="1"/>
          </p:nvPr>
        </p:nvSpPr>
        <p:spPr/>
        <p:txBody>
          <a:bodyPr rtlCol="0">
            <a:normAutofit/>
          </a:bodyPr>
          <a:lstStyle/>
          <a:p>
            <a:pPr marL="182880" indent="-182880" fontAlgn="auto">
              <a:lnSpc>
                <a:spcPct val="150000"/>
              </a:lnSpc>
              <a:spcAft>
                <a:spcPts val="0"/>
              </a:spcAft>
              <a:buFont typeface="Arial" pitchFamily="34" charset="0"/>
              <a:buChar char="•"/>
              <a:defRPr/>
            </a:pPr>
            <a:r>
              <a:rPr lang="en-US" dirty="0"/>
              <a:t>Inhalation - vapor or aerosol</a:t>
            </a:r>
          </a:p>
          <a:p>
            <a:pPr marL="182880" indent="-182880" fontAlgn="auto">
              <a:lnSpc>
                <a:spcPct val="150000"/>
              </a:lnSpc>
              <a:spcAft>
                <a:spcPts val="0"/>
              </a:spcAft>
              <a:buFont typeface="Arial" pitchFamily="34" charset="0"/>
              <a:buChar char="•"/>
              <a:defRPr/>
            </a:pPr>
            <a:r>
              <a:rPr lang="en-US" dirty="0"/>
              <a:t>Skin (percutaneous) - liquid or vapor </a:t>
            </a:r>
            <a:br>
              <a:rPr lang="en-US" dirty="0"/>
            </a:br>
            <a:r>
              <a:rPr lang="en-US" dirty="0"/>
              <a:t>	(vapor if prolonged contact with skin)</a:t>
            </a:r>
          </a:p>
          <a:p>
            <a:pPr marL="182880" indent="-182880" fontAlgn="auto">
              <a:lnSpc>
                <a:spcPct val="150000"/>
              </a:lnSpc>
              <a:spcAft>
                <a:spcPts val="0"/>
              </a:spcAft>
              <a:buFont typeface="Arial" pitchFamily="34" charset="0"/>
              <a:buChar char="•"/>
              <a:defRPr/>
            </a:pPr>
            <a:r>
              <a:rPr lang="en-US" dirty="0"/>
              <a:t>Ingestion - liquid or solid</a:t>
            </a:r>
          </a:p>
          <a:p>
            <a:pPr marL="182880" indent="-182880" fontAlgn="auto">
              <a:lnSpc>
                <a:spcPct val="150000"/>
              </a:lnSpc>
              <a:spcAft>
                <a:spcPts val="0"/>
              </a:spcAft>
              <a:buFont typeface="Arial" pitchFamily="34" charset="0"/>
              <a:buChar char="•"/>
              <a:defRPr/>
            </a:pPr>
            <a:r>
              <a:rPr lang="en-US" dirty="0"/>
              <a:t>Injection - intravenous or intramuscular</a:t>
            </a:r>
          </a:p>
        </p:txBody>
      </p:sp>
    </p:spTree>
    <p:extLst>
      <p:ext uri="{BB962C8B-B14F-4D97-AF65-F5344CB8AC3E}">
        <p14:creationId xmlns:p14="http://schemas.microsoft.com/office/powerpoint/2010/main" val="3884782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algn="ctr" fontAlgn="auto">
              <a:spcAft>
                <a:spcPts val="0"/>
              </a:spcAft>
              <a:defRPr/>
            </a:pPr>
            <a:r>
              <a:rPr lang="en-US" dirty="0"/>
              <a:t>Volatility</a:t>
            </a:r>
          </a:p>
        </p:txBody>
      </p:sp>
      <p:sp>
        <p:nvSpPr>
          <p:cNvPr id="65538" name="Rectangle 3"/>
          <p:cNvSpPr>
            <a:spLocks noGrp="1" noChangeArrowheads="1"/>
          </p:cNvSpPr>
          <p:nvPr>
            <p:ph idx="1"/>
          </p:nvPr>
        </p:nvSpPr>
        <p:spPr/>
        <p:txBody>
          <a:bodyPr/>
          <a:lstStyle/>
          <a:p>
            <a:r>
              <a:rPr lang="en-US" dirty="0"/>
              <a:t>Tendency of a liquid agent to form vapor </a:t>
            </a:r>
          </a:p>
          <a:p>
            <a:r>
              <a:rPr lang="en-US" dirty="0"/>
              <a:t>Volatility proportional to vapor pressure</a:t>
            </a:r>
          </a:p>
          <a:p>
            <a:r>
              <a:rPr lang="en-US" dirty="0"/>
              <a:t>Affected especially by:</a:t>
            </a:r>
          </a:p>
          <a:p>
            <a:pPr lvl="1"/>
            <a:r>
              <a:rPr lang="en-US" dirty="0"/>
              <a:t>Temperature</a:t>
            </a:r>
          </a:p>
          <a:p>
            <a:pPr lvl="1"/>
            <a:r>
              <a:rPr lang="en-US" dirty="0"/>
              <a:t>Wind</a:t>
            </a:r>
          </a:p>
          <a:p>
            <a:pPr lvl="1"/>
            <a:r>
              <a:rPr lang="en-US" dirty="0"/>
              <a:t>Method of delivery</a:t>
            </a:r>
            <a:br>
              <a:rPr lang="en-US" dirty="0"/>
            </a:br>
            <a:r>
              <a:rPr lang="en-US" dirty="0"/>
              <a:t>	</a:t>
            </a:r>
          </a:p>
        </p:txBody>
      </p:sp>
    </p:spTree>
    <p:extLst>
      <p:ext uri="{BB962C8B-B14F-4D97-AF65-F5344CB8AC3E}">
        <p14:creationId xmlns:p14="http://schemas.microsoft.com/office/powerpoint/2010/main" val="3913093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4"/>
          <p:cNvSpPr>
            <a:spLocks noGrp="1" noChangeArrowheads="1"/>
          </p:cNvSpPr>
          <p:nvPr>
            <p:ph type="title"/>
          </p:nvPr>
        </p:nvSpPr>
        <p:spPr/>
        <p:txBody>
          <a:bodyPr/>
          <a:lstStyle/>
          <a:p>
            <a:pPr algn="ctr" fontAlgn="auto">
              <a:spcAft>
                <a:spcPts val="0"/>
              </a:spcAft>
              <a:defRPr/>
            </a:pPr>
            <a:r>
              <a:rPr lang="en-US" dirty="0"/>
              <a:t>Persistence</a:t>
            </a:r>
          </a:p>
        </p:txBody>
      </p:sp>
      <p:sp>
        <p:nvSpPr>
          <p:cNvPr id="66562" name="Rectangle 5"/>
          <p:cNvSpPr>
            <a:spLocks noGrp="1" noChangeArrowheads="1"/>
          </p:cNvSpPr>
          <p:nvPr>
            <p:ph idx="1"/>
          </p:nvPr>
        </p:nvSpPr>
        <p:spPr/>
        <p:txBody>
          <a:bodyPr/>
          <a:lstStyle/>
          <a:p>
            <a:pPr>
              <a:lnSpc>
                <a:spcPct val="90000"/>
              </a:lnSpc>
            </a:pPr>
            <a:r>
              <a:rPr lang="en-US" dirty="0"/>
              <a:t>Tendency of a liquid agent to remain on terrain, other surfaces, material, clothing, skin</a:t>
            </a:r>
          </a:p>
          <a:p>
            <a:pPr>
              <a:lnSpc>
                <a:spcPct val="90000"/>
              </a:lnSpc>
            </a:pPr>
            <a:r>
              <a:rPr lang="en-US" dirty="0"/>
              <a:t>Affected especially by</a:t>
            </a:r>
          </a:p>
          <a:p>
            <a:pPr lvl="1">
              <a:lnSpc>
                <a:spcPct val="90000"/>
              </a:lnSpc>
            </a:pPr>
            <a:r>
              <a:rPr lang="en-US" dirty="0"/>
              <a:t>Temperature</a:t>
            </a:r>
          </a:p>
          <a:p>
            <a:pPr lvl="1">
              <a:lnSpc>
                <a:spcPct val="90000"/>
              </a:lnSpc>
            </a:pPr>
            <a:r>
              <a:rPr lang="en-US" dirty="0"/>
              <a:t>Surface material</a:t>
            </a:r>
            <a:br>
              <a:rPr lang="en-US" dirty="0"/>
            </a:br>
            <a:r>
              <a:rPr lang="en-US" dirty="0"/>
              <a:t>	</a:t>
            </a:r>
          </a:p>
          <a:p>
            <a:pPr>
              <a:lnSpc>
                <a:spcPct val="90000"/>
              </a:lnSpc>
            </a:pPr>
            <a:r>
              <a:rPr lang="en-US" dirty="0"/>
              <a:t>Persistence is inversely proportional to volatility</a:t>
            </a:r>
          </a:p>
          <a:p>
            <a:pPr>
              <a:lnSpc>
                <a:spcPct val="90000"/>
              </a:lnSpc>
            </a:pPr>
            <a:endParaRPr lang="en-US" dirty="0"/>
          </a:p>
        </p:txBody>
      </p:sp>
    </p:spTree>
    <p:extLst>
      <p:ext uri="{BB962C8B-B14F-4D97-AF65-F5344CB8AC3E}">
        <p14:creationId xmlns:p14="http://schemas.microsoft.com/office/powerpoint/2010/main" val="841851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algn="ctr" fontAlgn="auto">
              <a:spcAft>
                <a:spcPts val="0"/>
              </a:spcAft>
              <a:defRPr/>
            </a:pPr>
            <a:r>
              <a:rPr lang="en-US" b="1" dirty="0"/>
              <a:t>General Principles of Decon</a:t>
            </a:r>
          </a:p>
        </p:txBody>
      </p:sp>
      <p:sp>
        <p:nvSpPr>
          <p:cNvPr id="23554" name="Rectangle 3"/>
          <p:cNvSpPr>
            <a:spLocks noGrp="1" noChangeArrowheads="1"/>
          </p:cNvSpPr>
          <p:nvPr>
            <p:ph idx="1"/>
          </p:nvPr>
        </p:nvSpPr>
        <p:spPr/>
        <p:txBody>
          <a:bodyPr/>
          <a:lstStyle/>
          <a:p>
            <a:pPr>
              <a:lnSpc>
                <a:spcPct val="200000"/>
              </a:lnSpc>
            </a:pPr>
            <a:r>
              <a:rPr lang="en-US" b="1" dirty="0"/>
              <a:t>Training Requirements</a:t>
            </a:r>
          </a:p>
          <a:p>
            <a:pPr>
              <a:lnSpc>
                <a:spcPct val="200000"/>
              </a:lnSpc>
            </a:pPr>
            <a:r>
              <a:rPr lang="en-US" b="1" dirty="0"/>
              <a:t>Recognition and Response</a:t>
            </a:r>
          </a:p>
          <a:p>
            <a:pPr>
              <a:lnSpc>
                <a:spcPct val="200000"/>
              </a:lnSpc>
            </a:pPr>
            <a:r>
              <a:rPr lang="en-US" b="1" dirty="0"/>
              <a:t>Chemical Identification</a:t>
            </a:r>
          </a:p>
        </p:txBody>
      </p:sp>
    </p:spTree>
    <p:extLst>
      <p:ext uri="{BB962C8B-B14F-4D97-AF65-F5344CB8AC3E}">
        <p14:creationId xmlns:p14="http://schemas.microsoft.com/office/powerpoint/2010/main" val="7883115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p:cNvSpPr>
            <a:spLocks noGrp="1" noChangeArrowheads="1"/>
          </p:cNvSpPr>
          <p:nvPr>
            <p:ph type="title"/>
          </p:nvPr>
        </p:nvSpPr>
        <p:spPr/>
        <p:txBody>
          <a:bodyPr/>
          <a:lstStyle/>
          <a:p>
            <a:pPr algn="ctr" fontAlgn="auto">
              <a:spcAft>
                <a:spcPts val="0"/>
              </a:spcAft>
              <a:defRPr/>
            </a:pPr>
            <a:r>
              <a:rPr lang="en-US" dirty="0"/>
              <a:t>Examples</a:t>
            </a:r>
          </a:p>
        </p:txBody>
      </p:sp>
      <p:sp>
        <p:nvSpPr>
          <p:cNvPr id="67586" name="Rectangle 5"/>
          <p:cNvSpPr>
            <a:spLocks noGrp="1" noChangeArrowheads="1"/>
          </p:cNvSpPr>
          <p:nvPr>
            <p:ph idx="1"/>
          </p:nvPr>
        </p:nvSpPr>
        <p:spPr/>
        <p:txBody>
          <a:bodyPr/>
          <a:lstStyle/>
          <a:p>
            <a:r>
              <a:rPr lang="en-US" dirty="0"/>
              <a:t>Non-persistent agents (less than 24 hours)</a:t>
            </a:r>
            <a:br>
              <a:rPr lang="en-US" dirty="0"/>
            </a:br>
            <a:r>
              <a:rPr lang="en-US" dirty="0" err="1"/>
              <a:t>tabun</a:t>
            </a:r>
            <a:r>
              <a:rPr lang="en-US" dirty="0"/>
              <a:t>, sarin, soman, cyanide, phosgene</a:t>
            </a:r>
            <a:br>
              <a:rPr lang="en-US" dirty="0"/>
            </a:br>
            <a:endParaRPr lang="en-US" dirty="0"/>
          </a:p>
          <a:p>
            <a:r>
              <a:rPr lang="en-US" dirty="0"/>
              <a:t>Persistent agents (greater than 24 hours)</a:t>
            </a:r>
            <a:br>
              <a:rPr lang="en-US" dirty="0"/>
            </a:br>
            <a:r>
              <a:rPr lang="en-US" dirty="0"/>
              <a:t>mustard, VX</a:t>
            </a:r>
          </a:p>
        </p:txBody>
      </p:sp>
    </p:spTree>
    <p:extLst>
      <p:ext uri="{BB962C8B-B14F-4D97-AF65-F5344CB8AC3E}">
        <p14:creationId xmlns:p14="http://schemas.microsoft.com/office/powerpoint/2010/main" val="1200596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09" name="Rectangle 4"/>
          <p:cNvSpPr>
            <a:spLocks noGrp="1" noChangeArrowheads="1"/>
          </p:cNvSpPr>
          <p:nvPr>
            <p:ph type="title"/>
          </p:nvPr>
        </p:nvSpPr>
        <p:spPr/>
        <p:txBody>
          <a:bodyPr>
            <a:normAutofit fontScale="90000"/>
          </a:bodyPr>
          <a:lstStyle/>
          <a:p>
            <a:pPr algn="ctr" fontAlgn="auto">
              <a:spcAft>
                <a:spcPts val="0"/>
              </a:spcAft>
              <a:defRPr/>
            </a:pPr>
            <a:r>
              <a:rPr lang="en-US" dirty="0"/>
              <a:t>CHOKING (PULMONARY) AGENTS</a:t>
            </a:r>
          </a:p>
        </p:txBody>
      </p:sp>
      <p:sp>
        <p:nvSpPr>
          <p:cNvPr id="68610" name="Rectangle 5"/>
          <p:cNvSpPr>
            <a:spLocks noGrp="1" noChangeArrowheads="1"/>
          </p:cNvSpPr>
          <p:nvPr>
            <p:ph type="body" sz="half" idx="1"/>
          </p:nvPr>
        </p:nvSpPr>
        <p:spPr>
          <a:xfrm>
            <a:off x="533400" y="1981200"/>
            <a:ext cx="4267200" cy="4114800"/>
          </a:xfrm>
        </p:spPr>
        <p:txBody>
          <a:bodyPr/>
          <a:lstStyle/>
          <a:p>
            <a:r>
              <a:rPr lang="en-US" dirty="0"/>
              <a:t>Disrupts pulmonary function</a:t>
            </a:r>
          </a:p>
          <a:p>
            <a:pPr lvl="1"/>
            <a:r>
              <a:rPr lang="en-US" sz="2400" dirty="0"/>
              <a:t>Non cardiogenic pulmonary edema</a:t>
            </a:r>
          </a:p>
          <a:p>
            <a:pPr lvl="1"/>
            <a:r>
              <a:rPr lang="en-US" sz="2400" dirty="0"/>
              <a:t>ARDS (Adult Respiratory Distress Syndrome)</a:t>
            </a:r>
          </a:p>
          <a:p>
            <a:r>
              <a:rPr lang="en-US" dirty="0"/>
              <a:t>Treatment: Supportive</a:t>
            </a:r>
          </a:p>
        </p:txBody>
      </p:sp>
      <p:pic>
        <p:nvPicPr>
          <p:cNvPr id="68611" name="Picture 6" descr="overview7"/>
          <p:cNvPicPr>
            <a:picLocks noGrp="1" noChangeAspect="1" noChangeArrowheads="1"/>
          </p:cNvPicPr>
          <p:nvPr>
            <p:ph sz="half" idx="2"/>
          </p:nvPr>
        </p:nvPicPr>
        <p:blipFill>
          <a:blip r:embed="rId3"/>
          <a:srcRect/>
          <a:stretch>
            <a:fillRect/>
          </a:stretch>
        </p:blipFill>
        <p:spPr>
          <a:xfrm>
            <a:off x="5627688" y="2022475"/>
            <a:ext cx="2819400" cy="3962400"/>
          </a:xfrm>
          <a:ln w="12700">
            <a:solidFill>
              <a:schemeClr val="tx1"/>
            </a:solidFill>
          </a:ln>
        </p:spPr>
      </p:pic>
    </p:spTree>
    <p:extLst>
      <p:ext uri="{BB962C8B-B14F-4D97-AF65-F5344CB8AC3E}">
        <p14:creationId xmlns:p14="http://schemas.microsoft.com/office/powerpoint/2010/main" val="1658957250"/>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dirty="0"/>
          </a:p>
        </p:txBody>
      </p:sp>
      <p:sp>
        <p:nvSpPr>
          <p:cNvPr id="70658"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dirty="0"/>
          </a:p>
        </p:txBody>
      </p:sp>
      <p:sp>
        <p:nvSpPr>
          <p:cNvPr id="70659" name="Rectangle 4"/>
          <p:cNvSpPr>
            <a:spLocks noGrp="1" noChangeArrowheads="1"/>
          </p:cNvSpPr>
          <p:nvPr>
            <p:ph type="title"/>
          </p:nvPr>
        </p:nvSpPr>
        <p:spPr/>
        <p:txBody>
          <a:bodyPr/>
          <a:lstStyle/>
          <a:p>
            <a:pPr algn="ctr" defTabSz="820738" fontAlgn="auto">
              <a:spcAft>
                <a:spcPts val="0"/>
              </a:spcAft>
              <a:defRPr/>
            </a:pPr>
            <a:r>
              <a:rPr lang="en-US" sz="3600" dirty="0"/>
              <a:t>CHLORINE CYLINDERS</a:t>
            </a:r>
          </a:p>
        </p:txBody>
      </p:sp>
      <p:pic>
        <p:nvPicPr>
          <p:cNvPr id="70660" name="Picture 5" descr="overview8"/>
          <p:cNvPicPr>
            <a:picLocks noGrp="1" noChangeAspect="1" noChangeArrowheads="1"/>
          </p:cNvPicPr>
          <p:nvPr>
            <p:ph idx="4294967295"/>
          </p:nvPr>
        </p:nvPicPr>
        <p:blipFill>
          <a:blip r:embed="rId3"/>
          <a:srcRect/>
          <a:stretch>
            <a:fillRect/>
          </a:stretch>
        </p:blipFill>
        <p:spPr>
          <a:xfrm>
            <a:off x="1524000" y="1447800"/>
            <a:ext cx="5715000" cy="4330700"/>
          </a:xfrm>
          <a:ln w="12700">
            <a:solidFill>
              <a:schemeClr val="tx1"/>
            </a:solidFill>
          </a:ln>
        </p:spPr>
      </p:pic>
      <p:sp>
        <p:nvSpPr>
          <p:cNvPr id="70661" name="Text Box 6"/>
          <p:cNvSpPr txBox="1">
            <a:spLocks noChangeArrowheads="1"/>
          </p:cNvSpPr>
          <p:nvPr/>
        </p:nvSpPr>
        <p:spPr bwMode="auto">
          <a:xfrm>
            <a:off x="2590800" y="5867400"/>
            <a:ext cx="3733800" cy="396875"/>
          </a:xfrm>
          <a:prstGeom prst="rect">
            <a:avLst/>
          </a:prstGeom>
          <a:noFill/>
          <a:ln w="9525">
            <a:noFill/>
            <a:miter lim="800000"/>
            <a:headEnd/>
            <a:tailEnd/>
          </a:ln>
        </p:spPr>
        <p:txBody>
          <a:bodyPr>
            <a:spAutoFit/>
          </a:bodyPr>
          <a:lstStyle/>
          <a:p>
            <a:pPr eaLnBrk="0" hangingPunct="0"/>
            <a:r>
              <a:rPr lang="en-US" sz="2000" dirty="0"/>
              <a:t>Ypres, Belgium, April 1915</a:t>
            </a:r>
          </a:p>
        </p:txBody>
      </p:sp>
    </p:spTree>
    <p:extLst>
      <p:ext uri="{BB962C8B-B14F-4D97-AF65-F5344CB8AC3E}">
        <p14:creationId xmlns:p14="http://schemas.microsoft.com/office/powerpoint/2010/main" val="2269391911"/>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5" name="Rectangle 5"/>
          <p:cNvSpPr>
            <a:spLocks noGrp="1" noChangeArrowheads="1"/>
          </p:cNvSpPr>
          <p:nvPr>
            <p:ph type="title"/>
          </p:nvPr>
        </p:nvSpPr>
        <p:spPr/>
        <p:txBody>
          <a:bodyPr/>
          <a:lstStyle/>
          <a:p>
            <a:pPr algn="ctr" fontAlgn="auto">
              <a:spcAft>
                <a:spcPts val="0"/>
              </a:spcAft>
              <a:defRPr/>
            </a:pPr>
            <a:r>
              <a:rPr lang="en-US" dirty="0"/>
              <a:t>CHLORINE - Civilian Uses</a:t>
            </a:r>
          </a:p>
        </p:txBody>
      </p:sp>
      <p:sp>
        <p:nvSpPr>
          <p:cNvPr id="72706" name="Rectangle 6"/>
          <p:cNvSpPr>
            <a:spLocks noGrp="1" noChangeArrowheads="1"/>
          </p:cNvSpPr>
          <p:nvPr>
            <p:ph type="body" sz="half" idx="1"/>
          </p:nvPr>
        </p:nvSpPr>
        <p:spPr>
          <a:xfrm>
            <a:off x="1169988" y="1600200"/>
            <a:ext cx="3810000" cy="4724400"/>
          </a:xfrm>
        </p:spPr>
        <p:txBody>
          <a:bodyPr/>
          <a:lstStyle/>
          <a:p>
            <a:pPr>
              <a:lnSpc>
                <a:spcPct val="90000"/>
              </a:lnSpc>
            </a:pPr>
            <a:r>
              <a:rPr lang="en-US" sz="2800" b="1" dirty="0"/>
              <a:t>Chlorinated lime (bleaching powder)</a:t>
            </a:r>
          </a:p>
          <a:p>
            <a:pPr>
              <a:lnSpc>
                <a:spcPct val="90000"/>
              </a:lnSpc>
            </a:pPr>
            <a:r>
              <a:rPr lang="en-US" sz="2800" b="1" dirty="0"/>
              <a:t>Water purification</a:t>
            </a:r>
          </a:p>
          <a:p>
            <a:pPr>
              <a:lnSpc>
                <a:spcPct val="90000"/>
              </a:lnSpc>
            </a:pPr>
            <a:r>
              <a:rPr lang="en-US" sz="2800" b="1" dirty="0"/>
              <a:t>Disinfection</a:t>
            </a:r>
          </a:p>
          <a:p>
            <a:pPr>
              <a:lnSpc>
                <a:spcPct val="90000"/>
              </a:lnSpc>
            </a:pPr>
            <a:r>
              <a:rPr lang="en-US" sz="2800" b="1" dirty="0"/>
              <a:t>Synthesis of other compounds</a:t>
            </a:r>
          </a:p>
          <a:p>
            <a:pPr lvl="1">
              <a:lnSpc>
                <a:spcPct val="90000"/>
              </a:lnSpc>
            </a:pPr>
            <a:r>
              <a:rPr lang="en-US" sz="2800" b="1" dirty="0"/>
              <a:t>synthetic rubber</a:t>
            </a:r>
          </a:p>
          <a:p>
            <a:pPr lvl="1">
              <a:lnSpc>
                <a:spcPct val="90000"/>
              </a:lnSpc>
            </a:pPr>
            <a:r>
              <a:rPr lang="en-US" sz="2800" b="1" dirty="0"/>
              <a:t>plastics</a:t>
            </a:r>
          </a:p>
          <a:p>
            <a:pPr lvl="1">
              <a:lnSpc>
                <a:spcPct val="90000"/>
              </a:lnSpc>
            </a:pPr>
            <a:r>
              <a:rPr lang="en-US" sz="2800" b="1" dirty="0"/>
              <a:t>chlorinated hydrocarbons</a:t>
            </a:r>
          </a:p>
        </p:txBody>
      </p:sp>
      <p:pic>
        <p:nvPicPr>
          <p:cNvPr id="463875" name="Picture 3"/>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5334000" y="16002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38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3432" y="4542473"/>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38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3337560"/>
            <a:ext cx="2679265" cy="2005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1281982"/>
      </p:ext>
    </p:extLst>
  </p:cSld>
  <p:clrMapOvr>
    <a:masterClrMapping/>
  </p:clrMapOvr>
  <p:transition advTm="23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1143000" y="609600"/>
            <a:ext cx="7772400" cy="1143000"/>
          </a:xfrm>
        </p:spPr>
        <p:txBody>
          <a:bodyPr>
            <a:normAutofit fontScale="90000"/>
          </a:bodyPr>
          <a:lstStyle/>
          <a:p>
            <a:pPr algn="ctr" fontAlgn="auto">
              <a:spcAft>
                <a:spcPts val="0"/>
              </a:spcAft>
              <a:defRPr/>
            </a:pPr>
            <a:r>
              <a:rPr lang="en-US" dirty="0"/>
              <a:t>CHOKING (PULMONARY) AGENTS</a:t>
            </a:r>
          </a:p>
        </p:txBody>
      </p:sp>
      <p:sp>
        <p:nvSpPr>
          <p:cNvPr id="74754" name="Text Placeholder 2"/>
          <p:cNvSpPr>
            <a:spLocks noGrp="1"/>
          </p:cNvSpPr>
          <p:nvPr>
            <p:ph type="body" idx="1"/>
          </p:nvPr>
        </p:nvSpPr>
        <p:spPr>
          <a:xfrm>
            <a:off x="609600" y="1535113"/>
            <a:ext cx="4040188" cy="639762"/>
          </a:xfrm>
          <a:ln w="9525"/>
        </p:spPr>
        <p:txBody>
          <a:bodyPr/>
          <a:lstStyle/>
          <a:p>
            <a:r>
              <a:rPr lang="en-US" sz="3200" b="1" dirty="0"/>
              <a:t>Phosgene</a:t>
            </a:r>
          </a:p>
        </p:txBody>
      </p:sp>
      <p:sp>
        <p:nvSpPr>
          <p:cNvPr id="74755" name="Content Placeholder 3"/>
          <p:cNvSpPr>
            <a:spLocks noGrp="1"/>
          </p:cNvSpPr>
          <p:nvPr>
            <p:ph sz="half" idx="2"/>
          </p:nvPr>
        </p:nvSpPr>
        <p:spPr>
          <a:xfrm>
            <a:off x="914400" y="2057400"/>
            <a:ext cx="3630613" cy="3962400"/>
          </a:xfrm>
        </p:spPr>
        <p:txBody>
          <a:bodyPr/>
          <a:lstStyle/>
          <a:p>
            <a:r>
              <a:rPr lang="en-US" sz="2800" b="1" dirty="0"/>
              <a:t>Odor: Newly cut hay</a:t>
            </a:r>
          </a:p>
          <a:p>
            <a:r>
              <a:rPr lang="en-US" sz="2800" b="1" dirty="0"/>
              <a:t>Symptoms: Coughing, choking, vomiting</a:t>
            </a:r>
          </a:p>
        </p:txBody>
      </p:sp>
      <p:sp>
        <p:nvSpPr>
          <p:cNvPr id="74756" name="Text Placeholder 4"/>
          <p:cNvSpPr>
            <a:spLocks noGrp="1"/>
          </p:cNvSpPr>
          <p:nvPr>
            <p:ph type="body" sz="quarter" idx="3"/>
          </p:nvPr>
        </p:nvSpPr>
        <p:spPr>
          <a:xfrm>
            <a:off x="4724400" y="1524000"/>
            <a:ext cx="4041775" cy="639763"/>
          </a:xfrm>
          <a:ln w="9525"/>
        </p:spPr>
        <p:txBody>
          <a:bodyPr/>
          <a:lstStyle/>
          <a:p>
            <a:r>
              <a:rPr sz="3200" b="1" dirty="0"/>
              <a:t>Chlorine</a:t>
            </a:r>
          </a:p>
        </p:txBody>
      </p:sp>
      <p:sp>
        <p:nvSpPr>
          <p:cNvPr id="74757" name="Content Placeholder 5"/>
          <p:cNvSpPr>
            <a:spLocks noGrp="1"/>
          </p:cNvSpPr>
          <p:nvPr>
            <p:ph sz="quarter" idx="4"/>
          </p:nvPr>
        </p:nvSpPr>
        <p:spPr>
          <a:xfrm>
            <a:off x="4800600" y="1981200"/>
            <a:ext cx="3810000" cy="4114800"/>
          </a:xfrm>
        </p:spPr>
        <p:txBody>
          <a:bodyPr/>
          <a:lstStyle/>
          <a:p>
            <a:r>
              <a:rPr lang="en-US" sz="2800" b="1" dirty="0"/>
              <a:t>Odor: Swimming pool</a:t>
            </a:r>
          </a:p>
          <a:p>
            <a:r>
              <a:rPr lang="en-US" sz="2800" b="1" dirty="0"/>
              <a:t>Symptoms: Coughing, choking, vomiting</a:t>
            </a:r>
          </a:p>
        </p:txBody>
      </p:sp>
    </p:spTree>
    <p:extLst>
      <p:ext uri="{BB962C8B-B14F-4D97-AF65-F5344CB8AC3E}">
        <p14:creationId xmlns:p14="http://schemas.microsoft.com/office/powerpoint/2010/main" val="15573447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5" name="Rectangle 5"/>
          <p:cNvSpPr>
            <a:spLocks noGrp="1" noChangeArrowheads="1"/>
          </p:cNvSpPr>
          <p:nvPr>
            <p:ph type="title"/>
          </p:nvPr>
        </p:nvSpPr>
        <p:spPr/>
        <p:txBody>
          <a:bodyPr/>
          <a:lstStyle/>
          <a:p>
            <a:pPr algn="ctr" fontAlgn="auto">
              <a:spcAft>
                <a:spcPts val="0"/>
              </a:spcAft>
              <a:defRPr/>
            </a:pPr>
            <a:r>
              <a:rPr lang="en-US" dirty="0"/>
              <a:t>PHOSGENE - Uses/Sources</a:t>
            </a:r>
          </a:p>
        </p:txBody>
      </p:sp>
      <p:sp>
        <p:nvSpPr>
          <p:cNvPr id="77826" name="Rectangle 6"/>
          <p:cNvSpPr>
            <a:spLocks noGrp="1" noChangeArrowheads="1"/>
          </p:cNvSpPr>
          <p:nvPr>
            <p:ph type="body" sz="half" idx="1"/>
          </p:nvPr>
        </p:nvSpPr>
        <p:spPr>
          <a:xfrm>
            <a:off x="838200" y="1905000"/>
            <a:ext cx="3810000" cy="4419600"/>
          </a:xfrm>
        </p:spPr>
        <p:txBody>
          <a:bodyPr/>
          <a:lstStyle/>
          <a:p>
            <a:pPr>
              <a:lnSpc>
                <a:spcPct val="80000"/>
              </a:lnSpc>
            </a:pPr>
            <a:r>
              <a:rPr lang="en-US" b="1" dirty="0"/>
              <a:t>Chemical industry</a:t>
            </a:r>
          </a:p>
          <a:p>
            <a:pPr lvl="1">
              <a:lnSpc>
                <a:spcPct val="80000"/>
              </a:lnSpc>
            </a:pPr>
            <a:r>
              <a:rPr lang="en-US" sz="2400" b="1" dirty="0"/>
              <a:t>foam plastics (isocyanates)</a:t>
            </a:r>
          </a:p>
          <a:p>
            <a:pPr lvl="1">
              <a:lnSpc>
                <a:spcPct val="80000"/>
              </a:lnSpc>
            </a:pPr>
            <a:r>
              <a:rPr lang="en-US" sz="2400" b="1" dirty="0"/>
              <a:t>herbicides, pesticides</a:t>
            </a:r>
          </a:p>
          <a:p>
            <a:pPr lvl="1">
              <a:lnSpc>
                <a:spcPct val="80000"/>
              </a:lnSpc>
            </a:pPr>
            <a:r>
              <a:rPr lang="en-US" sz="2400" b="1" dirty="0"/>
              <a:t>dyes</a:t>
            </a:r>
          </a:p>
          <a:p>
            <a:pPr>
              <a:lnSpc>
                <a:spcPct val="80000"/>
              </a:lnSpc>
            </a:pPr>
            <a:r>
              <a:rPr lang="en-US" b="1" dirty="0"/>
              <a:t>Burning of:</a:t>
            </a:r>
          </a:p>
          <a:p>
            <a:pPr lvl="1">
              <a:lnSpc>
                <a:spcPct val="80000"/>
              </a:lnSpc>
            </a:pPr>
            <a:r>
              <a:rPr lang="en-US" sz="2400" b="1" dirty="0"/>
              <a:t>plastics</a:t>
            </a:r>
          </a:p>
          <a:p>
            <a:pPr lvl="1">
              <a:lnSpc>
                <a:spcPct val="80000"/>
              </a:lnSpc>
            </a:pPr>
            <a:r>
              <a:rPr lang="en-US" sz="2400" b="1" dirty="0"/>
              <a:t>carbon tetrachloride</a:t>
            </a:r>
          </a:p>
          <a:p>
            <a:pPr lvl="1">
              <a:lnSpc>
                <a:spcPct val="80000"/>
              </a:lnSpc>
            </a:pPr>
            <a:r>
              <a:rPr lang="en-US" sz="2400" b="1" dirty="0"/>
              <a:t>methylene chloride (paint stripper)</a:t>
            </a:r>
          </a:p>
          <a:p>
            <a:pPr lvl="1">
              <a:lnSpc>
                <a:spcPct val="80000"/>
              </a:lnSpc>
            </a:pPr>
            <a:r>
              <a:rPr lang="en-US" sz="2400" b="1" dirty="0"/>
              <a:t>degreasers</a:t>
            </a:r>
          </a:p>
        </p:txBody>
      </p:sp>
      <p:pic>
        <p:nvPicPr>
          <p:cNvPr id="464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733800"/>
            <a:ext cx="3581400" cy="2383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27" name="Picture 7"/>
          <p:cNvPicPr>
            <a:picLocks noGrp="1" noChangeAspect="1" noChangeArrowheads="1"/>
          </p:cNvPicPr>
          <p:nvPr>
            <p:ph type="clipArt" sz="half" idx="2"/>
          </p:nvPr>
        </p:nvPicPr>
        <p:blipFill>
          <a:blip r:embed="rId4"/>
          <a:srcRect/>
          <a:stretch>
            <a:fillRect/>
          </a:stretch>
        </p:blipFill>
        <p:spPr>
          <a:xfrm>
            <a:off x="5334000" y="1676400"/>
            <a:ext cx="3456331" cy="2362200"/>
          </a:xfrm>
          <a:ln w="12700">
            <a:solidFill>
              <a:schemeClr val="tx1"/>
            </a:solidFill>
          </a:ln>
        </p:spPr>
      </p:pic>
    </p:spTree>
    <p:extLst>
      <p:ext uri="{BB962C8B-B14F-4D97-AF65-F5344CB8AC3E}">
        <p14:creationId xmlns:p14="http://schemas.microsoft.com/office/powerpoint/2010/main" val="4264830328"/>
      </p:ext>
    </p:extLst>
  </p:cSld>
  <p:clrMapOvr>
    <a:masterClrMapping/>
  </p:clrMapOvr>
  <p:transition advTm="49000"/>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3"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79874"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79875" name="Rectangle 8"/>
          <p:cNvSpPr>
            <a:spLocks noGrp="1" noChangeArrowheads="1"/>
          </p:cNvSpPr>
          <p:nvPr>
            <p:ph type="title"/>
          </p:nvPr>
        </p:nvSpPr>
        <p:spPr/>
        <p:txBody>
          <a:bodyPr/>
          <a:lstStyle/>
          <a:p>
            <a:pPr fontAlgn="auto">
              <a:spcAft>
                <a:spcPts val="0"/>
              </a:spcAft>
              <a:defRPr/>
            </a:pPr>
            <a:r>
              <a:rPr lang="en-US" dirty="0"/>
              <a:t>“BLOOD” AGENTS (CYANIDE)</a:t>
            </a:r>
          </a:p>
        </p:txBody>
      </p:sp>
      <p:pic>
        <p:nvPicPr>
          <p:cNvPr id="79876" name="Picture 7" descr="overview10"/>
          <p:cNvPicPr>
            <a:picLocks noGrp="1" noChangeAspect="1" noChangeArrowheads="1"/>
          </p:cNvPicPr>
          <p:nvPr>
            <p:ph idx="1"/>
          </p:nvPr>
        </p:nvPicPr>
        <p:blipFill>
          <a:blip r:embed="rId3"/>
          <a:srcRect/>
          <a:stretch>
            <a:fillRect/>
          </a:stretch>
        </p:blipFill>
        <p:spPr>
          <a:xfrm>
            <a:off x="6019800" y="1828800"/>
            <a:ext cx="2628900" cy="3986213"/>
          </a:xfrm>
          <a:ln w="12700">
            <a:solidFill>
              <a:schemeClr val="tx1"/>
            </a:solidFill>
          </a:ln>
        </p:spPr>
      </p:pic>
      <p:sp>
        <p:nvSpPr>
          <p:cNvPr id="79877" name="Rectangle 9"/>
          <p:cNvSpPr>
            <a:spLocks noGrp="1" noChangeArrowheads="1"/>
          </p:cNvSpPr>
          <p:nvPr>
            <p:ph type="body" idx="4294967295"/>
          </p:nvPr>
        </p:nvSpPr>
        <p:spPr>
          <a:xfrm>
            <a:off x="381000" y="1905000"/>
            <a:ext cx="8763000" cy="4156075"/>
          </a:xfrm>
        </p:spPr>
        <p:txBody>
          <a:bodyPr/>
          <a:lstStyle/>
          <a:p>
            <a:r>
              <a:rPr lang="en-US" sz="2800" b="1" dirty="0"/>
              <a:t>Hydrogen Cyanide (AC)</a:t>
            </a:r>
          </a:p>
          <a:p>
            <a:endParaRPr lang="en-US" sz="2800" b="1" dirty="0"/>
          </a:p>
          <a:p>
            <a:r>
              <a:rPr lang="en-US" sz="2800" b="1" dirty="0"/>
              <a:t>Cyanogen Chloride (CK)</a:t>
            </a:r>
          </a:p>
        </p:txBody>
      </p:sp>
      <p:pic>
        <p:nvPicPr>
          <p:cNvPr id="79878" name="Picture 6" descr="overview4"/>
          <p:cNvPicPr>
            <a:picLocks noChangeAspect="1" noChangeArrowheads="1"/>
          </p:cNvPicPr>
          <p:nvPr/>
        </p:nvPicPr>
        <p:blipFill>
          <a:blip r:embed="rId4"/>
          <a:srcRect/>
          <a:stretch>
            <a:fillRect/>
          </a:stretch>
        </p:blipFill>
        <p:spPr bwMode="auto">
          <a:xfrm>
            <a:off x="1447800" y="3886200"/>
            <a:ext cx="3962400" cy="2636838"/>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67927934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algn="ctr" fontAlgn="auto">
              <a:spcAft>
                <a:spcPts val="0"/>
              </a:spcAft>
              <a:defRPr/>
            </a:pPr>
            <a:r>
              <a:rPr lang="en-US" dirty="0"/>
              <a:t>Blood Agents</a:t>
            </a:r>
          </a:p>
        </p:txBody>
      </p:sp>
      <p:sp>
        <p:nvSpPr>
          <p:cNvPr id="81922" name="Content Placeholder 2"/>
          <p:cNvSpPr>
            <a:spLocks noGrp="1"/>
          </p:cNvSpPr>
          <p:nvPr>
            <p:ph idx="1"/>
          </p:nvPr>
        </p:nvSpPr>
        <p:spPr/>
        <p:txBody>
          <a:bodyPr/>
          <a:lstStyle/>
          <a:p>
            <a:r>
              <a:rPr lang="en-US" dirty="0"/>
              <a:t>Cyanide Gas</a:t>
            </a:r>
          </a:p>
          <a:p>
            <a:r>
              <a:rPr lang="en-US" dirty="0"/>
              <a:t>Odor: Bitter almonds/musty</a:t>
            </a:r>
          </a:p>
          <a:p>
            <a:r>
              <a:rPr lang="en-US" dirty="0"/>
              <a:t>Symptom Onset: Rapid</a:t>
            </a:r>
          </a:p>
          <a:p>
            <a:r>
              <a:rPr lang="en-US" dirty="0"/>
              <a:t>Symptoms: Normal skin color, gasping for air, shock, seizure</a:t>
            </a:r>
          </a:p>
        </p:txBody>
      </p:sp>
    </p:spTree>
    <p:extLst>
      <p:ext uri="{BB962C8B-B14F-4D97-AF65-F5344CB8AC3E}">
        <p14:creationId xmlns:p14="http://schemas.microsoft.com/office/powerpoint/2010/main" val="18186904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5" name="Rectangle 4"/>
          <p:cNvSpPr>
            <a:spLocks noGrp="1" noChangeArrowheads="1"/>
          </p:cNvSpPr>
          <p:nvPr>
            <p:ph type="title"/>
          </p:nvPr>
        </p:nvSpPr>
        <p:spPr/>
        <p:txBody>
          <a:bodyPr/>
          <a:lstStyle/>
          <a:p>
            <a:pPr fontAlgn="auto">
              <a:spcAft>
                <a:spcPts val="0"/>
              </a:spcAft>
              <a:defRPr/>
            </a:pPr>
            <a:r>
              <a:rPr lang="en-US" dirty="0"/>
              <a:t>CYANIDE (BLOOD AGENTS)</a:t>
            </a:r>
          </a:p>
        </p:txBody>
      </p:sp>
      <p:sp>
        <p:nvSpPr>
          <p:cNvPr id="82946" name="Rectangle 5"/>
          <p:cNvSpPr>
            <a:spLocks noGrp="1" noChangeArrowheads="1"/>
          </p:cNvSpPr>
          <p:nvPr>
            <p:ph idx="1"/>
          </p:nvPr>
        </p:nvSpPr>
        <p:spPr/>
        <p:txBody>
          <a:bodyPr/>
          <a:lstStyle/>
          <a:p>
            <a:pPr>
              <a:lnSpc>
                <a:spcPct val="90000"/>
              </a:lnSpc>
            </a:pPr>
            <a:r>
              <a:rPr lang="en-US" dirty="0"/>
              <a:t>Hydrogen Cyanide (AC), Cyanogen Chloride (CK)</a:t>
            </a:r>
          </a:p>
          <a:p>
            <a:pPr>
              <a:lnSpc>
                <a:spcPct val="90000"/>
              </a:lnSpc>
            </a:pPr>
            <a:r>
              <a:rPr lang="en-US" dirty="0"/>
              <a:t>Gas at STP, lighter than air</a:t>
            </a:r>
          </a:p>
          <a:p>
            <a:pPr>
              <a:lnSpc>
                <a:spcPct val="90000"/>
              </a:lnSpc>
            </a:pPr>
            <a:r>
              <a:rPr lang="en-US" dirty="0"/>
              <a:t>Mechanism: blocks cell utilization of oxygen</a:t>
            </a:r>
          </a:p>
          <a:p>
            <a:pPr>
              <a:lnSpc>
                <a:spcPct val="90000"/>
              </a:lnSpc>
            </a:pPr>
            <a:r>
              <a:rPr lang="en-US" dirty="0"/>
              <a:t>Old treatment: amyl/sodium nitrite and sodium thiosulfate</a:t>
            </a:r>
          </a:p>
          <a:p>
            <a:pPr>
              <a:lnSpc>
                <a:spcPct val="90000"/>
              </a:lnSpc>
            </a:pPr>
            <a:r>
              <a:rPr lang="en-US" dirty="0"/>
              <a:t>New treatment: hydroxocobalamin</a:t>
            </a:r>
          </a:p>
        </p:txBody>
      </p:sp>
    </p:spTree>
    <p:extLst>
      <p:ext uri="{BB962C8B-B14F-4D97-AF65-F5344CB8AC3E}">
        <p14:creationId xmlns:p14="http://schemas.microsoft.com/office/powerpoint/2010/main" val="350899402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3003"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213004"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213002" name="Rectangle 9"/>
          <p:cNvSpPr>
            <a:spLocks noGrp="1" noChangeArrowheads="1"/>
          </p:cNvSpPr>
          <p:nvPr>
            <p:ph type="title"/>
          </p:nvPr>
        </p:nvSpPr>
        <p:spPr/>
        <p:txBody>
          <a:bodyPr/>
          <a:lstStyle/>
          <a:p>
            <a:pPr algn="ctr" fontAlgn="auto">
              <a:spcAft>
                <a:spcPts val="0"/>
              </a:spcAft>
              <a:defRPr/>
            </a:pPr>
            <a:r>
              <a:rPr lang="en-US" dirty="0"/>
              <a:t>BLISTER AGENTS (VESICANTS)</a:t>
            </a:r>
          </a:p>
        </p:txBody>
      </p:sp>
      <p:sp>
        <p:nvSpPr>
          <p:cNvPr id="213006" name="Rectangle 10"/>
          <p:cNvSpPr>
            <a:spLocks noGrp="1" noChangeArrowheads="1"/>
          </p:cNvSpPr>
          <p:nvPr>
            <p:ph idx="1"/>
          </p:nvPr>
        </p:nvSpPr>
        <p:spPr>
          <a:xfrm>
            <a:off x="457200" y="1579563"/>
            <a:ext cx="8229600" cy="4876800"/>
          </a:xfrm>
        </p:spPr>
        <p:txBody>
          <a:bodyPr/>
          <a:lstStyle/>
          <a:p>
            <a:r>
              <a:rPr lang="en-US" dirty="0"/>
              <a:t>Sulfur Mustard (H,HD)</a:t>
            </a:r>
          </a:p>
          <a:p>
            <a:r>
              <a:rPr lang="en-US" dirty="0"/>
              <a:t>Nitrogen Mustard (HN1, HN2, HN3)</a:t>
            </a:r>
          </a:p>
          <a:p>
            <a:r>
              <a:rPr lang="en-US" dirty="0"/>
              <a:t>Lewisite = chlorovinyldichloroarsine (L)</a:t>
            </a:r>
          </a:p>
          <a:p>
            <a:r>
              <a:rPr lang="en-US" dirty="0"/>
              <a:t>Mustard / Lewisite mixtures (HL,HT,TL)</a:t>
            </a:r>
          </a:p>
          <a:p>
            <a:r>
              <a:rPr lang="en-US" dirty="0"/>
              <a:t>Phosgene oxime (CX)</a:t>
            </a:r>
          </a:p>
        </p:txBody>
      </p:sp>
      <p:graphicFrame>
        <p:nvGraphicFramePr>
          <p:cNvPr id="2" name="Object 10"/>
          <p:cNvGraphicFramePr>
            <a:graphicFrameLocks noChangeAspect="1"/>
          </p:cNvGraphicFramePr>
          <p:nvPr/>
        </p:nvGraphicFramePr>
        <p:xfrm>
          <a:off x="5181600" y="4191000"/>
          <a:ext cx="3048000" cy="2203450"/>
        </p:xfrm>
        <a:graphic>
          <a:graphicData uri="http://schemas.openxmlformats.org/presentationml/2006/ole">
            <mc:AlternateContent xmlns:mc="http://schemas.openxmlformats.org/markup-compatibility/2006">
              <mc:Choice xmlns:v="urn:schemas-microsoft-com:vml" Requires="v">
                <p:oleObj spid="_x0000_s462860" name="CorelPhotoPaint.Image.9" r:id="rId4" imgW="2565079" imgH="1853968" progId="">
                  <p:embed/>
                </p:oleObj>
              </mc:Choice>
              <mc:Fallback>
                <p:oleObj name="CorelPhotoPaint.Image.9" r:id="rId4" imgW="2565079" imgH="1853968" progId="">
                  <p:embed/>
                  <p:pic>
                    <p:nvPicPr>
                      <p:cNvPr id="2"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191000"/>
                        <a:ext cx="3048000" cy="22034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2264426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normAutofit/>
          </a:bodyPr>
          <a:lstStyle/>
          <a:p>
            <a:pPr algn="ctr" fontAlgn="auto">
              <a:spcAft>
                <a:spcPts val="0"/>
              </a:spcAft>
              <a:defRPr/>
            </a:pPr>
            <a:r>
              <a:rPr lang="en-US" b="1" dirty="0"/>
              <a:t>Awareness Level Training</a:t>
            </a:r>
          </a:p>
        </p:txBody>
      </p:sp>
      <p:sp>
        <p:nvSpPr>
          <p:cNvPr id="24578" name="Rectangle 3"/>
          <p:cNvSpPr>
            <a:spLocks noGrp="1" noChangeArrowheads="1"/>
          </p:cNvSpPr>
          <p:nvPr>
            <p:ph idx="1"/>
          </p:nvPr>
        </p:nvSpPr>
        <p:spPr/>
        <p:txBody>
          <a:bodyPr/>
          <a:lstStyle/>
          <a:p>
            <a:r>
              <a:rPr lang="en-US" sz="2800" b="1" dirty="0"/>
              <a:t>WHO: Everyone</a:t>
            </a:r>
          </a:p>
          <a:p>
            <a:r>
              <a:rPr lang="en-US" sz="2800" b="1" dirty="0"/>
              <a:t>WHAT:</a:t>
            </a:r>
          </a:p>
          <a:p>
            <a:pPr lvl="1"/>
            <a:r>
              <a:rPr lang="en-US" sz="2400" b="1" dirty="0"/>
              <a:t>How to know if someone…</a:t>
            </a:r>
          </a:p>
          <a:p>
            <a:pPr lvl="1"/>
            <a:r>
              <a:rPr lang="en-US" sz="2400" b="1" dirty="0"/>
              <a:t>How to keep safe</a:t>
            </a:r>
          </a:p>
          <a:p>
            <a:pPr lvl="1"/>
            <a:r>
              <a:rPr lang="en-US" sz="2400" b="1" dirty="0"/>
              <a:t>How to alert</a:t>
            </a:r>
          </a:p>
          <a:p>
            <a:endParaRPr lang="en-US" sz="2800" b="1" dirty="0"/>
          </a:p>
        </p:txBody>
      </p:sp>
    </p:spTree>
    <p:extLst>
      <p:ext uri="{BB962C8B-B14F-4D97-AF65-F5344CB8AC3E}">
        <p14:creationId xmlns:p14="http://schemas.microsoft.com/office/powerpoint/2010/main" val="19848008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1" name="Rectangle 4"/>
          <p:cNvSpPr>
            <a:spLocks noGrp="1" noChangeArrowheads="1"/>
          </p:cNvSpPr>
          <p:nvPr>
            <p:ph type="title"/>
          </p:nvPr>
        </p:nvSpPr>
        <p:spPr/>
        <p:txBody>
          <a:bodyPr/>
          <a:lstStyle/>
          <a:p>
            <a:pPr algn="ctr" fontAlgn="auto">
              <a:spcAft>
                <a:spcPts val="0"/>
              </a:spcAft>
              <a:defRPr/>
            </a:pPr>
            <a:r>
              <a:rPr lang="en-US" dirty="0"/>
              <a:t>VESICANTS: SULFUR MUSTARD</a:t>
            </a:r>
          </a:p>
        </p:txBody>
      </p:sp>
      <p:sp>
        <p:nvSpPr>
          <p:cNvPr id="215042" name="Rectangle 5"/>
          <p:cNvSpPr>
            <a:spLocks noGrp="1" noChangeArrowheads="1"/>
          </p:cNvSpPr>
          <p:nvPr>
            <p:ph idx="1"/>
          </p:nvPr>
        </p:nvSpPr>
        <p:spPr/>
        <p:txBody>
          <a:bodyPr/>
          <a:lstStyle/>
          <a:p>
            <a:r>
              <a:rPr lang="en-US" dirty="0"/>
              <a:t>Sulfur Mustard, Nitrogen Mustard</a:t>
            </a:r>
          </a:p>
          <a:p>
            <a:r>
              <a:rPr lang="en-US" dirty="0"/>
              <a:t>Oily liquid, heavier than air and water, persistent</a:t>
            </a:r>
          </a:p>
          <a:p>
            <a:r>
              <a:rPr lang="en-US" dirty="0"/>
              <a:t>Garlic Odor</a:t>
            </a:r>
          </a:p>
          <a:p>
            <a:r>
              <a:rPr lang="en-US" dirty="0"/>
              <a:t>Mechanism: alkylating agent, DNA and proteins most sensitive targets</a:t>
            </a:r>
          </a:p>
          <a:p>
            <a:r>
              <a:rPr lang="en-US" dirty="0"/>
              <a:t>Symptom onset delayed</a:t>
            </a:r>
          </a:p>
          <a:p>
            <a:r>
              <a:rPr lang="en-US" dirty="0"/>
              <a:t>Symptom: Tearing, eye irritation, cough, blisters, and runny nose</a:t>
            </a:r>
          </a:p>
          <a:p>
            <a:r>
              <a:rPr lang="en-US" dirty="0"/>
              <a:t>Treatment: Treat similarly to burn patients</a:t>
            </a:r>
          </a:p>
        </p:txBody>
      </p:sp>
    </p:spTree>
    <p:extLst>
      <p:ext uri="{BB962C8B-B14F-4D97-AF65-F5344CB8AC3E}">
        <p14:creationId xmlns:p14="http://schemas.microsoft.com/office/powerpoint/2010/main" val="3170089781"/>
      </p:ext>
    </p:extLst>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89"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dirty="0"/>
          </a:p>
        </p:txBody>
      </p:sp>
      <p:sp>
        <p:nvSpPr>
          <p:cNvPr id="217090"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dirty="0"/>
          </a:p>
        </p:txBody>
      </p:sp>
      <p:sp>
        <p:nvSpPr>
          <p:cNvPr id="217091" name="Rectangle 7"/>
          <p:cNvSpPr>
            <a:spLocks noGrp="1" noChangeArrowheads="1"/>
          </p:cNvSpPr>
          <p:nvPr>
            <p:ph type="title"/>
          </p:nvPr>
        </p:nvSpPr>
        <p:spPr/>
        <p:txBody>
          <a:bodyPr/>
          <a:lstStyle/>
          <a:p>
            <a:pPr algn="ctr" fontAlgn="auto">
              <a:spcAft>
                <a:spcPts val="0"/>
              </a:spcAft>
              <a:defRPr/>
            </a:pPr>
            <a:r>
              <a:rPr lang="en-US" dirty="0"/>
              <a:t>BLIND LEADING THE BLIND</a:t>
            </a:r>
          </a:p>
        </p:txBody>
      </p:sp>
      <p:pic>
        <p:nvPicPr>
          <p:cNvPr id="217092" name="Picture 5" descr="overview14"/>
          <p:cNvPicPr>
            <a:picLocks noGrp="1" noChangeAspect="1" noChangeArrowheads="1"/>
          </p:cNvPicPr>
          <p:nvPr>
            <p:ph idx="4294967295"/>
          </p:nvPr>
        </p:nvPicPr>
        <p:blipFill>
          <a:blip r:embed="rId3"/>
          <a:srcRect/>
          <a:stretch>
            <a:fillRect/>
          </a:stretch>
        </p:blipFill>
        <p:spPr>
          <a:xfrm>
            <a:off x="1219200" y="1447800"/>
            <a:ext cx="6442075" cy="4654550"/>
          </a:xfrm>
          <a:ln w="12700">
            <a:solidFill>
              <a:schemeClr val="tx1"/>
            </a:solidFill>
          </a:ln>
        </p:spPr>
      </p:pic>
      <p:sp>
        <p:nvSpPr>
          <p:cNvPr id="217093" name="Text Box 6"/>
          <p:cNvSpPr txBox="1">
            <a:spLocks noChangeArrowheads="1"/>
          </p:cNvSpPr>
          <p:nvPr/>
        </p:nvSpPr>
        <p:spPr bwMode="auto">
          <a:xfrm>
            <a:off x="2514600" y="6172200"/>
            <a:ext cx="3663950" cy="400050"/>
          </a:xfrm>
          <a:prstGeom prst="rect">
            <a:avLst/>
          </a:prstGeom>
          <a:noFill/>
          <a:ln w="9525">
            <a:noFill/>
            <a:miter lim="800000"/>
            <a:headEnd/>
            <a:tailEnd/>
          </a:ln>
        </p:spPr>
        <p:txBody>
          <a:bodyPr wrap="none">
            <a:spAutoFit/>
          </a:bodyPr>
          <a:lstStyle/>
          <a:p>
            <a:pPr eaLnBrk="0" hangingPunct="0">
              <a:defRPr/>
            </a:pPr>
            <a:r>
              <a:rPr lang="en-US" sz="2000" dirty="0">
                <a:latin typeface="+mn-lt"/>
              </a:rPr>
              <a:t>Convalescence 2wks-6months</a:t>
            </a:r>
          </a:p>
        </p:txBody>
      </p:sp>
    </p:spTree>
    <p:extLst>
      <p:ext uri="{BB962C8B-B14F-4D97-AF65-F5344CB8AC3E}">
        <p14:creationId xmlns:p14="http://schemas.microsoft.com/office/powerpoint/2010/main" val="1703979803"/>
      </p:ext>
    </p:extLst>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9137" name="Rectangle 4"/>
          <p:cNvSpPr>
            <a:spLocks noGrp="1" noChangeArrowheads="1"/>
          </p:cNvSpPr>
          <p:nvPr>
            <p:ph type="title"/>
          </p:nvPr>
        </p:nvSpPr>
        <p:spPr/>
        <p:txBody>
          <a:bodyPr/>
          <a:lstStyle/>
          <a:p>
            <a:pPr algn="ctr" fontAlgn="auto">
              <a:spcAft>
                <a:spcPts val="0"/>
              </a:spcAft>
              <a:defRPr/>
            </a:pPr>
            <a:r>
              <a:rPr lang="en-US" dirty="0"/>
              <a:t>MUSTARD: EYE</a:t>
            </a:r>
          </a:p>
        </p:txBody>
      </p:sp>
      <p:pic>
        <p:nvPicPr>
          <p:cNvPr id="219138" name="Picture 3" descr="overview16"/>
          <p:cNvPicPr>
            <a:picLocks noGrp="1" noChangeAspect="1" noChangeArrowheads="1"/>
          </p:cNvPicPr>
          <p:nvPr>
            <p:ph idx="4294967295"/>
          </p:nvPr>
        </p:nvPicPr>
        <p:blipFill>
          <a:blip r:embed="rId3"/>
          <a:srcRect/>
          <a:stretch>
            <a:fillRect/>
          </a:stretch>
        </p:blipFill>
        <p:spPr>
          <a:xfrm>
            <a:off x="1600200" y="1577975"/>
            <a:ext cx="6019800" cy="4608513"/>
          </a:xfrm>
          <a:ln w="12700">
            <a:solidFill>
              <a:schemeClr val="tx1"/>
            </a:solidFill>
          </a:ln>
        </p:spPr>
      </p:pic>
    </p:spTree>
    <p:extLst>
      <p:ext uri="{BB962C8B-B14F-4D97-AF65-F5344CB8AC3E}">
        <p14:creationId xmlns:p14="http://schemas.microsoft.com/office/powerpoint/2010/main" val="1477893459"/>
      </p:ext>
    </p:extLst>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185" name="Rectangle 6"/>
          <p:cNvSpPr>
            <a:spLocks noGrp="1" noChangeArrowheads="1"/>
          </p:cNvSpPr>
          <p:nvPr>
            <p:ph type="title"/>
          </p:nvPr>
        </p:nvSpPr>
        <p:spPr/>
        <p:txBody>
          <a:bodyPr/>
          <a:lstStyle/>
          <a:p>
            <a:pPr algn="ctr" fontAlgn="auto">
              <a:spcAft>
                <a:spcPts val="0"/>
              </a:spcAft>
              <a:defRPr/>
            </a:pPr>
            <a:r>
              <a:rPr lang="en-US" dirty="0"/>
              <a:t>VESICANT EFFECTS</a:t>
            </a:r>
          </a:p>
        </p:txBody>
      </p:sp>
      <p:pic>
        <p:nvPicPr>
          <p:cNvPr id="221186" name="Picture 3" descr="overview17"/>
          <p:cNvPicPr>
            <a:picLocks noGrp="1" noChangeAspect="1" noChangeArrowheads="1"/>
          </p:cNvPicPr>
          <p:nvPr>
            <p:ph idx="4294967295"/>
          </p:nvPr>
        </p:nvPicPr>
        <p:blipFill>
          <a:blip r:embed="rId3"/>
          <a:srcRect/>
          <a:stretch>
            <a:fillRect/>
          </a:stretch>
        </p:blipFill>
        <p:spPr>
          <a:xfrm>
            <a:off x="1295400" y="1447800"/>
            <a:ext cx="7010400" cy="4297363"/>
          </a:xfrm>
          <a:ln w="12700">
            <a:solidFill>
              <a:schemeClr val="tx1"/>
            </a:solidFill>
          </a:ln>
        </p:spPr>
      </p:pic>
      <p:sp>
        <p:nvSpPr>
          <p:cNvPr id="221187" name="Text Box 4"/>
          <p:cNvSpPr txBox="1">
            <a:spLocks noChangeArrowheads="1"/>
          </p:cNvSpPr>
          <p:nvPr/>
        </p:nvSpPr>
        <p:spPr bwMode="auto">
          <a:xfrm>
            <a:off x="1981200" y="5867400"/>
            <a:ext cx="5532438" cy="677863"/>
          </a:xfrm>
          <a:prstGeom prst="rect">
            <a:avLst/>
          </a:prstGeom>
          <a:noFill/>
          <a:ln w="9525">
            <a:noFill/>
            <a:miter lim="800000"/>
            <a:headEnd/>
            <a:tailEnd/>
          </a:ln>
        </p:spPr>
        <p:txBody>
          <a:bodyPr wrap="none">
            <a:spAutoFit/>
          </a:bodyPr>
          <a:lstStyle/>
          <a:p>
            <a:pPr eaLnBrk="0" hangingPunct="0">
              <a:defRPr/>
            </a:pPr>
            <a:r>
              <a:rPr lang="en-US" sz="1800" dirty="0">
                <a:latin typeface="+mn-lt"/>
              </a:rPr>
              <a:t>Iran/Iraq War: 90-95% burns, pulmonary injury, bone</a:t>
            </a:r>
          </a:p>
          <a:p>
            <a:pPr eaLnBrk="0" hangingPunct="0">
              <a:defRPr/>
            </a:pPr>
            <a:r>
              <a:rPr lang="en-US" sz="1800" dirty="0">
                <a:latin typeface="+mn-lt"/>
              </a:rPr>
              <a:t>marrow suppression, sepsis, and eventually died</a:t>
            </a:r>
            <a:r>
              <a:rPr lang="en-US" sz="2000" dirty="0"/>
              <a:t>.</a:t>
            </a:r>
          </a:p>
        </p:txBody>
      </p:sp>
    </p:spTree>
    <p:extLst>
      <p:ext uri="{BB962C8B-B14F-4D97-AF65-F5344CB8AC3E}">
        <p14:creationId xmlns:p14="http://schemas.microsoft.com/office/powerpoint/2010/main" val="105413336"/>
      </p:ext>
    </p:extLst>
  </p:cSld>
  <p:clrMapOvr>
    <a:masterClrMapping/>
  </p:clrMapOvr>
  <p:transition advClick="0"/>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3"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223234"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223235" name="Rectangle 9"/>
          <p:cNvSpPr>
            <a:spLocks noGrp="1" noChangeArrowheads="1"/>
          </p:cNvSpPr>
          <p:nvPr>
            <p:ph type="title"/>
          </p:nvPr>
        </p:nvSpPr>
        <p:spPr/>
        <p:txBody>
          <a:bodyPr>
            <a:normAutofit fontScale="90000"/>
          </a:bodyPr>
          <a:lstStyle/>
          <a:p>
            <a:pPr algn="ctr" fontAlgn="auto">
              <a:spcAft>
                <a:spcPts val="0"/>
              </a:spcAft>
              <a:defRPr/>
            </a:pPr>
            <a:r>
              <a:rPr lang="en-US" dirty="0"/>
              <a:t>NERVE AGENTS</a:t>
            </a:r>
            <a:br>
              <a:rPr lang="en-US" dirty="0"/>
            </a:br>
            <a:r>
              <a:rPr lang="en-US" dirty="0"/>
              <a:t>(ANTICHOLINESTERASES)</a:t>
            </a:r>
          </a:p>
        </p:txBody>
      </p:sp>
      <p:pic>
        <p:nvPicPr>
          <p:cNvPr id="223236" name="Picture 7" descr="PENNY"/>
          <p:cNvPicPr>
            <a:picLocks noGrp="1" noChangeAspect="1" noChangeArrowheads="1"/>
          </p:cNvPicPr>
          <p:nvPr>
            <p:ph idx="1"/>
          </p:nvPr>
        </p:nvPicPr>
        <p:blipFill>
          <a:blip r:embed="rId3"/>
          <a:srcRect/>
          <a:stretch>
            <a:fillRect/>
          </a:stretch>
        </p:blipFill>
        <p:spPr>
          <a:xfrm>
            <a:off x="5741988" y="2174875"/>
            <a:ext cx="3048000" cy="2943225"/>
          </a:xfrm>
          <a:ln w="12700">
            <a:solidFill>
              <a:schemeClr val="tx1"/>
            </a:solidFill>
          </a:ln>
        </p:spPr>
      </p:pic>
      <p:sp>
        <p:nvSpPr>
          <p:cNvPr id="223237" name="Rectangle 10"/>
          <p:cNvSpPr>
            <a:spLocks noGrp="1" noChangeArrowheads="1"/>
          </p:cNvSpPr>
          <p:nvPr>
            <p:ph type="body" idx="4294967295"/>
          </p:nvPr>
        </p:nvSpPr>
        <p:spPr>
          <a:xfrm>
            <a:off x="1371600" y="1946275"/>
            <a:ext cx="7772400" cy="4114800"/>
          </a:xfrm>
        </p:spPr>
        <p:txBody>
          <a:bodyPr/>
          <a:lstStyle/>
          <a:p>
            <a:r>
              <a:rPr lang="en-US" sz="2800" b="1" dirty="0"/>
              <a:t>Tabun (GA)</a:t>
            </a:r>
          </a:p>
          <a:p>
            <a:r>
              <a:rPr lang="en-US" sz="2800" b="1" dirty="0"/>
              <a:t>Sarin (GB)</a:t>
            </a:r>
          </a:p>
          <a:p>
            <a:r>
              <a:rPr lang="en-US" sz="2800" b="1" dirty="0"/>
              <a:t>Soman (GD)</a:t>
            </a:r>
          </a:p>
          <a:p>
            <a:r>
              <a:rPr lang="en-US" sz="2800" b="1" dirty="0"/>
              <a:t>GF</a:t>
            </a:r>
          </a:p>
          <a:p>
            <a:r>
              <a:rPr lang="en-US" sz="2800" b="1" dirty="0"/>
              <a:t>VX </a:t>
            </a:r>
          </a:p>
        </p:txBody>
      </p:sp>
      <p:sp>
        <p:nvSpPr>
          <p:cNvPr id="223238" name="Text Box 11"/>
          <p:cNvSpPr txBox="1">
            <a:spLocks noChangeArrowheads="1"/>
          </p:cNvSpPr>
          <p:nvPr/>
        </p:nvSpPr>
        <p:spPr bwMode="auto">
          <a:xfrm>
            <a:off x="5715000" y="5105400"/>
            <a:ext cx="3276600" cy="307975"/>
          </a:xfrm>
          <a:prstGeom prst="rect">
            <a:avLst/>
          </a:prstGeom>
          <a:noFill/>
          <a:ln w="9525">
            <a:noFill/>
            <a:miter lim="800000"/>
            <a:headEnd/>
            <a:tailEnd/>
          </a:ln>
        </p:spPr>
        <p:txBody>
          <a:bodyPr>
            <a:spAutoFit/>
          </a:bodyPr>
          <a:lstStyle/>
          <a:p>
            <a:pPr>
              <a:spcBef>
                <a:spcPct val="50000"/>
              </a:spcBef>
              <a:defRPr/>
            </a:pPr>
            <a:r>
              <a:rPr lang="en-US" sz="1400" dirty="0">
                <a:latin typeface="+mn-lt"/>
              </a:rPr>
              <a:t>Represents three lethal doses of VX</a:t>
            </a:r>
          </a:p>
        </p:txBody>
      </p:sp>
    </p:spTree>
    <p:extLst>
      <p:ext uri="{BB962C8B-B14F-4D97-AF65-F5344CB8AC3E}">
        <p14:creationId xmlns:p14="http://schemas.microsoft.com/office/powerpoint/2010/main" val="345403255"/>
      </p:ext>
    </p:extLst>
  </p:cSld>
  <p:clrMapOvr>
    <a:masterClrMapping/>
  </p:clrMapOvr>
  <p:transition advClick="0"/>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1" name="Rectangle 4"/>
          <p:cNvSpPr>
            <a:spLocks noGrp="1" noChangeArrowheads="1"/>
          </p:cNvSpPr>
          <p:nvPr>
            <p:ph type="title"/>
          </p:nvPr>
        </p:nvSpPr>
        <p:spPr/>
        <p:txBody>
          <a:bodyPr/>
          <a:lstStyle/>
          <a:p>
            <a:pPr fontAlgn="auto">
              <a:spcAft>
                <a:spcPts val="0"/>
              </a:spcAft>
              <a:defRPr/>
            </a:pPr>
            <a:r>
              <a:rPr lang="en-US" dirty="0"/>
              <a:t>NERVE AGENTS</a:t>
            </a:r>
          </a:p>
        </p:txBody>
      </p:sp>
      <p:sp>
        <p:nvSpPr>
          <p:cNvPr id="225282" name="Rectangle 5"/>
          <p:cNvSpPr>
            <a:spLocks noGrp="1" noChangeArrowheads="1"/>
          </p:cNvSpPr>
          <p:nvPr>
            <p:ph idx="1"/>
          </p:nvPr>
        </p:nvSpPr>
        <p:spPr/>
        <p:txBody>
          <a:bodyPr/>
          <a:lstStyle/>
          <a:p>
            <a:r>
              <a:rPr lang="en-US" dirty="0"/>
              <a:t>Sarin (GB), VX (persistent)</a:t>
            </a:r>
          </a:p>
          <a:p>
            <a:r>
              <a:rPr lang="en-US" dirty="0"/>
              <a:t>All liquids initially at STP</a:t>
            </a:r>
          </a:p>
          <a:p>
            <a:r>
              <a:rPr lang="en-US" dirty="0"/>
              <a:t>Mechanism: inhibits acetylcholinesterase, causes massive cholinergic crisis</a:t>
            </a:r>
          </a:p>
          <a:p>
            <a:r>
              <a:rPr lang="en-US" dirty="0"/>
              <a:t>More common - Organophosphate Poisoning</a:t>
            </a:r>
          </a:p>
          <a:p>
            <a:endParaRPr lang="en-US" dirty="0"/>
          </a:p>
          <a:p>
            <a:r>
              <a:rPr lang="en-US" dirty="0"/>
              <a:t>Treatment: atropine, oxime, diazepam</a:t>
            </a:r>
          </a:p>
        </p:txBody>
      </p:sp>
    </p:spTree>
    <p:extLst>
      <p:ext uri="{BB962C8B-B14F-4D97-AF65-F5344CB8AC3E}">
        <p14:creationId xmlns:p14="http://schemas.microsoft.com/office/powerpoint/2010/main" val="136553661"/>
      </p:ext>
    </p:extLst>
  </p:cSld>
  <p:clrMapOvr>
    <a:masterClrMapping/>
  </p:clrMapOvr>
  <p:transition advClick="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title"/>
          </p:nvPr>
        </p:nvSpPr>
        <p:spPr/>
        <p:txBody>
          <a:bodyPr/>
          <a:lstStyle/>
          <a:p>
            <a:pPr algn="ctr" fontAlgn="auto">
              <a:spcAft>
                <a:spcPts val="0"/>
              </a:spcAft>
              <a:defRPr/>
            </a:pPr>
            <a:r>
              <a:rPr lang="en-US" dirty="0"/>
              <a:t>Nerve Agents</a:t>
            </a:r>
          </a:p>
        </p:txBody>
      </p:sp>
      <p:sp>
        <p:nvSpPr>
          <p:cNvPr id="227330" name="Text Placeholder 2"/>
          <p:cNvSpPr>
            <a:spLocks noGrp="1"/>
          </p:cNvSpPr>
          <p:nvPr>
            <p:ph type="body" idx="1"/>
          </p:nvPr>
        </p:nvSpPr>
        <p:spPr>
          <a:xfrm>
            <a:off x="914400" y="1570038"/>
            <a:ext cx="3278188" cy="639762"/>
          </a:xfrm>
          <a:ln w="9525"/>
        </p:spPr>
        <p:txBody>
          <a:bodyPr/>
          <a:lstStyle/>
          <a:p>
            <a:r>
              <a:rPr lang="en-US" sz="3200" b="1" dirty="0">
                <a:solidFill>
                  <a:schemeClr val="tx1"/>
                </a:solidFill>
              </a:rPr>
              <a:t>Odor</a:t>
            </a:r>
          </a:p>
        </p:txBody>
      </p:sp>
      <p:sp>
        <p:nvSpPr>
          <p:cNvPr id="227331" name="Content Placeholder 3"/>
          <p:cNvSpPr>
            <a:spLocks noGrp="1"/>
          </p:cNvSpPr>
          <p:nvPr>
            <p:ph sz="half" idx="2"/>
          </p:nvPr>
        </p:nvSpPr>
        <p:spPr>
          <a:xfrm>
            <a:off x="838200" y="2209799"/>
            <a:ext cx="3582988" cy="3916363"/>
          </a:xfrm>
        </p:spPr>
        <p:txBody>
          <a:bodyPr/>
          <a:lstStyle/>
          <a:p>
            <a:r>
              <a:rPr lang="en-US" sz="2800" b="1" dirty="0"/>
              <a:t>Tabun, Sarin: None or fruity</a:t>
            </a:r>
          </a:p>
          <a:p>
            <a:endParaRPr lang="en-US" sz="2800" b="1" dirty="0"/>
          </a:p>
          <a:p>
            <a:r>
              <a:rPr lang="en-US" sz="2800" b="1" dirty="0"/>
              <a:t>Soman: None</a:t>
            </a:r>
          </a:p>
          <a:p>
            <a:endParaRPr lang="en-US" sz="2800" b="1" dirty="0"/>
          </a:p>
          <a:p>
            <a:r>
              <a:rPr lang="en-US" sz="2800" b="1" dirty="0"/>
              <a:t>VX: None/Sulfur</a:t>
            </a:r>
          </a:p>
          <a:p>
            <a:pPr>
              <a:buFont typeface="Wingdings" pitchFamily="2" charset="2"/>
              <a:buNone/>
            </a:pPr>
            <a:endParaRPr lang="en-US" b="1" dirty="0"/>
          </a:p>
        </p:txBody>
      </p:sp>
      <p:sp>
        <p:nvSpPr>
          <p:cNvPr id="227332" name="Text Placeholder 4"/>
          <p:cNvSpPr>
            <a:spLocks noGrp="1"/>
          </p:cNvSpPr>
          <p:nvPr>
            <p:ph type="body" sz="quarter" idx="3"/>
          </p:nvPr>
        </p:nvSpPr>
        <p:spPr>
          <a:xfrm>
            <a:off x="5181600" y="1535113"/>
            <a:ext cx="2670175" cy="639762"/>
          </a:xfrm>
          <a:ln w="9525"/>
        </p:spPr>
        <p:txBody>
          <a:bodyPr/>
          <a:lstStyle/>
          <a:p>
            <a:r>
              <a:rPr sz="3200" b="1" dirty="0">
                <a:solidFill>
                  <a:schemeClr val="tx1"/>
                </a:solidFill>
              </a:rPr>
              <a:t>Properties</a:t>
            </a:r>
          </a:p>
        </p:txBody>
      </p:sp>
      <p:sp>
        <p:nvSpPr>
          <p:cNvPr id="227333" name="Content Placeholder 5"/>
          <p:cNvSpPr>
            <a:spLocks noGrp="1"/>
          </p:cNvSpPr>
          <p:nvPr>
            <p:ph sz="quarter" idx="4"/>
          </p:nvPr>
        </p:nvSpPr>
        <p:spPr>
          <a:xfrm>
            <a:off x="5029200" y="2133600"/>
            <a:ext cx="3508375" cy="3951288"/>
          </a:xfrm>
        </p:spPr>
        <p:txBody>
          <a:bodyPr/>
          <a:lstStyle/>
          <a:p>
            <a:r>
              <a:rPr lang="en-US" sz="2800" b="1" dirty="0"/>
              <a:t>Volatile</a:t>
            </a:r>
          </a:p>
          <a:p>
            <a:endParaRPr lang="en-US" sz="2800" b="1" dirty="0"/>
          </a:p>
          <a:p>
            <a:endParaRPr lang="en-US" sz="2800" b="1" dirty="0"/>
          </a:p>
          <a:p>
            <a:r>
              <a:rPr lang="en-US" sz="2800" b="1" dirty="0"/>
              <a:t>Volatile</a:t>
            </a:r>
          </a:p>
          <a:p>
            <a:endParaRPr lang="en-US" sz="2800" b="1" dirty="0"/>
          </a:p>
          <a:p>
            <a:r>
              <a:rPr lang="en-US" sz="2800" b="1" dirty="0"/>
              <a:t>Persistent</a:t>
            </a:r>
          </a:p>
        </p:txBody>
      </p:sp>
    </p:spTree>
    <p:extLst>
      <p:ext uri="{BB962C8B-B14F-4D97-AF65-F5344CB8AC3E}">
        <p14:creationId xmlns:p14="http://schemas.microsoft.com/office/powerpoint/2010/main" val="25158250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ChangeArrowheads="1"/>
          </p:cNvSpPr>
          <p:nvPr>
            <p:ph type="title"/>
          </p:nvPr>
        </p:nvSpPr>
        <p:spPr/>
        <p:txBody>
          <a:bodyPr>
            <a:normAutofit fontScale="90000"/>
          </a:bodyPr>
          <a:lstStyle/>
          <a:p>
            <a:pPr algn="ctr" fontAlgn="auto">
              <a:spcAft>
                <a:spcPts val="0"/>
              </a:spcAft>
              <a:defRPr/>
            </a:pPr>
            <a:r>
              <a:rPr lang="en-US" dirty="0"/>
              <a:t>Signs and Symptoms of NA Exposure</a:t>
            </a:r>
          </a:p>
        </p:txBody>
      </p:sp>
      <p:sp>
        <p:nvSpPr>
          <p:cNvPr id="230402" name="Rectangle 3"/>
          <p:cNvSpPr>
            <a:spLocks noGrp="1" noChangeArrowheads="1"/>
          </p:cNvSpPr>
          <p:nvPr>
            <p:ph sz="half" idx="1"/>
          </p:nvPr>
        </p:nvSpPr>
        <p:spPr>
          <a:xfrm>
            <a:off x="457200" y="1673225"/>
            <a:ext cx="4038600" cy="4718050"/>
          </a:xfrm>
        </p:spPr>
        <p:txBody>
          <a:bodyPr/>
          <a:lstStyle/>
          <a:p>
            <a:r>
              <a:rPr lang="en-US" b="1" dirty="0"/>
              <a:t>D </a:t>
            </a:r>
            <a:r>
              <a:rPr lang="en-US" b="1" dirty="0" err="1"/>
              <a:t>iarrhea</a:t>
            </a:r>
            <a:endParaRPr lang="en-US" b="1" dirty="0"/>
          </a:p>
          <a:p>
            <a:r>
              <a:rPr lang="en-US" b="1" dirty="0"/>
              <a:t>U </a:t>
            </a:r>
            <a:r>
              <a:rPr lang="en-US" b="1" dirty="0" err="1"/>
              <a:t>rination</a:t>
            </a:r>
            <a:endParaRPr lang="en-US" b="1" dirty="0"/>
          </a:p>
          <a:p>
            <a:r>
              <a:rPr lang="en-US" b="1" dirty="0"/>
              <a:t>M </a:t>
            </a:r>
            <a:r>
              <a:rPr lang="en-US" b="1" dirty="0" err="1"/>
              <a:t>iosis</a:t>
            </a:r>
            <a:endParaRPr lang="en-US" b="1" dirty="0"/>
          </a:p>
          <a:p>
            <a:r>
              <a:rPr lang="en-US" b="1" dirty="0"/>
              <a:t>B </a:t>
            </a:r>
            <a:r>
              <a:rPr lang="en-US" b="1" dirty="0" err="1"/>
              <a:t>radycardia</a:t>
            </a:r>
            <a:endParaRPr lang="en-US" b="1" dirty="0"/>
          </a:p>
          <a:p>
            <a:r>
              <a:rPr lang="en-US" b="1" dirty="0"/>
              <a:t>B </a:t>
            </a:r>
            <a:r>
              <a:rPr lang="en-US" b="1" dirty="0" err="1"/>
              <a:t>ronchospasm</a:t>
            </a:r>
            <a:endParaRPr lang="en-US" b="1" dirty="0"/>
          </a:p>
          <a:p>
            <a:r>
              <a:rPr lang="en-US" b="1" dirty="0"/>
              <a:t>B </a:t>
            </a:r>
            <a:r>
              <a:rPr lang="en-US" b="1" dirty="0" err="1"/>
              <a:t>rhochorrhea</a:t>
            </a:r>
            <a:endParaRPr lang="en-US" b="1" dirty="0"/>
          </a:p>
          <a:p>
            <a:r>
              <a:rPr lang="en-US" b="1" dirty="0"/>
              <a:t>E </a:t>
            </a:r>
            <a:r>
              <a:rPr lang="en-US" b="1" dirty="0" err="1"/>
              <a:t>mesis</a:t>
            </a:r>
            <a:endParaRPr lang="en-US" b="1" dirty="0"/>
          </a:p>
          <a:p>
            <a:r>
              <a:rPr lang="en-US" b="1" dirty="0"/>
              <a:t>L </a:t>
            </a:r>
            <a:r>
              <a:rPr lang="en-US" b="1" dirty="0" err="1"/>
              <a:t>acrimation</a:t>
            </a:r>
            <a:endParaRPr lang="en-US" b="1" dirty="0"/>
          </a:p>
          <a:p>
            <a:r>
              <a:rPr lang="en-US" b="1" dirty="0"/>
              <a:t>S </a:t>
            </a:r>
            <a:r>
              <a:rPr lang="en-US" b="1" dirty="0" err="1"/>
              <a:t>alivation</a:t>
            </a:r>
            <a:endParaRPr lang="en-US" b="1" dirty="0"/>
          </a:p>
        </p:txBody>
      </p:sp>
      <p:sp>
        <p:nvSpPr>
          <p:cNvPr id="230403" name="Rectangle 4"/>
          <p:cNvSpPr>
            <a:spLocks noGrp="1" noChangeArrowheads="1"/>
          </p:cNvSpPr>
          <p:nvPr>
            <p:ph sz="half" idx="2"/>
          </p:nvPr>
        </p:nvSpPr>
        <p:spPr>
          <a:xfrm>
            <a:off x="4648200" y="1673225"/>
            <a:ext cx="4038600" cy="4718050"/>
          </a:xfrm>
        </p:spPr>
        <p:txBody>
          <a:bodyPr/>
          <a:lstStyle/>
          <a:p>
            <a:pPr>
              <a:buFont typeface="Wingdings" pitchFamily="2" charset="2"/>
              <a:buNone/>
            </a:pPr>
            <a:r>
              <a:rPr lang="en-US" b="1" dirty="0"/>
              <a:t>and:</a:t>
            </a:r>
          </a:p>
          <a:p>
            <a:pPr>
              <a:buFont typeface="Wingdings" pitchFamily="2" charset="2"/>
              <a:buNone/>
            </a:pPr>
            <a:r>
              <a:rPr lang="en-US" b="1" dirty="0"/>
              <a:t>	Seizures</a:t>
            </a:r>
          </a:p>
          <a:p>
            <a:pPr>
              <a:buFont typeface="Wingdings" pitchFamily="2" charset="2"/>
              <a:buNone/>
            </a:pPr>
            <a:r>
              <a:rPr lang="en-US" b="1" dirty="0"/>
              <a:t>	Coma</a:t>
            </a:r>
          </a:p>
          <a:p>
            <a:pPr>
              <a:buFont typeface="Wingdings" pitchFamily="2" charset="2"/>
              <a:buNone/>
            </a:pPr>
            <a:r>
              <a:rPr lang="en-US" b="1" dirty="0"/>
              <a:t>	Death</a:t>
            </a:r>
          </a:p>
        </p:txBody>
      </p:sp>
    </p:spTree>
    <p:extLst>
      <p:ext uri="{BB962C8B-B14F-4D97-AF65-F5344CB8AC3E}">
        <p14:creationId xmlns:p14="http://schemas.microsoft.com/office/powerpoint/2010/main" val="23833121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2"/>
          <p:cNvSpPr>
            <a:spLocks noGrp="1" noChangeArrowheads="1"/>
          </p:cNvSpPr>
          <p:nvPr>
            <p:ph type="title"/>
          </p:nvPr>
        </p:nvSpPr>
        <p:spPr/>
        <p:txBody>
          <a:bodyPr/>
          <a:lstStyle/>
          <a:p>
            <a:pPr algn="ctr" fontAlgn="auto">
              <a:spcAft>
                <a:spcPts val="0"/>
              </a:spcAft>
              <a:defRPr/>
            </a:pPr>
            <a:r>
              <a:rPr lang="en-US"/>
              <a:t>MARK I Kit</a:t>
            </a:r>
          </a:p>
        </p:txBody>
      </p:sp>
      <p:pic>
        <p:nvPicPr>
          <p:cNvPr id="234498" name="Picture 3" descr="DCP00827"/>
          <p:cNvPicPr>
            <a:picLocks noChangeAspect="1" noChangeArrowheads="1"/>
          </p:cNvPicPr>
          <p:nvPr/>
        </p:nvPicPr>
        <p:blipFill>
          <a:blip r:embed="rId2"/>
          <a:srcRect/>
          <a:stretch>
            <a:fillRect/>
          </a:stretch>
        </p:blipFill>
        <p:spPr bwMode="auto">
          <a:xfrm>
            <a:off x="1905000" y="1600200"/>
            <a:ext cx="6096000" cy="4572000"/>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34944859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2"/>
          <p:cNvSpPr>
            <a:spLocks noGrp="1" noChangeArrowheads="1"/>
          </p:cNvSpPr>
          <p:nvPr>
            <p:ph type="title"/>
          </p:nvPr>
        </p:nvSpPr>
        <p:spPr/>
        <p:txBody>
          <a:bodyPr/>
          <a:lstStyle/>
          <a:p>
            <a:pPr algn="ctr" fontAlgn="auto">
              <a:spcAft>
                <a:spcPts val="0"/>
              </a:spcAft>
              <a:defRPr/>
            </a:pPr>
            <a:r>
              <a:rPr lang="en-US" dirty="0" err="1"/>
              <a:t>DuoDote</a:t>
            </a:r>
            <a:endParaRPr lang="en-US" dirty="0"/>
          </a:p>
        </p:txBody>
      </p:sp>
      <p:pic>
        <p:nvPicPr>
          <p:cNvPr id="465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307" y="1752600"/>
            <a:ext cx="7077386"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6232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algn="ctr" fontAlgn="auto">
              <a:spcAft>
                <a:spcPts val="0"/>
              </a:spcAft>
              <a:defRPr/>
            </a:pPr>
            <a:r>
              <a:rPr lang="en-US" b="1" dirty="0"/>
              <a:t>Operations Level Training</a:t>
            </a:r>
          </a:p>
        </p:txBody>
      </p:sp>
      <p:sp>
        <p:nvSpPr>
          <p:cNvPr id="25602" name="Rectangle 3"/>
          <p:cNvSpPr>
            <a:spLocks noGrp="1" noChangeArrowheads="1"/>
          </p:cNvSpPr>
          <p:nvPr>
            <p:ph idx="1"/>
          </p:nvPr>
        </p:nvSpPr>
        <p:spPr/>
        <p:txBody>
          <a:bodyPr/>
          <a:lstStyle/>
          <a:p>
            <a:r>
              <a:rPr lang="en-US" sz="2800" b="1" dirty="0"/>
              <a:t>WHO: Decon Team Members</a:t>
            </a:r>
          </a:p>
          <a:p>
            <a:r>
              <a:rPr lang="en-US" sz="2800" b="1" dirty="0"/>
              <a:t>WHAT:</a:t>
            </a:r>
          </a:p>
          <a:p>
            <a:pPr lvl="1"/>
            <a:r>
              <a:rPr lang="en-US" sz="2800" b="1" dirty="0"/>
              <a:t>Didactic and Practical</a:t>
            </a:r>
          </a:p>
          <a:p>
            <a:pPr lvl="2"/>
            <a:r>
              <a:rPr lang="en-US" sz="2400" b="1" dirty="0"/>
              <a:t>Recognition of chemicals</a:t>
            </a:r>
          </a:p>
          <a:p>
            <a:pPr lvl="2"/>
            <a:r>
              <a:rPr lang="en-US" sz="2400" b="1" dirty="0"/>
              <a:t>PPE</a:t>
            </a:r>
          </a:p>
          <a:p>
            <a:pPr lvl="2"/>
            <a:r>
              <a:rPr lang="en-US" sz="2400" b="1" dirty="0"/>
              <a:t>Recognition of symptoms</a:t>
            </a:r>
          </a:p>
          <a:p>
            <a:pPr lvl="2"/>
            <a:r>
              <a:rPr lang="en-US" sz="2400" b="1" dirty="0"/>
              <a:t>Clean up</a:t>
            </a:r>
          </a:p>
          <a:p>
            <a:r>
              <a:rPr lang="en-US" sz="2800" b="1" dirty="0"/>
              <a:t>When:</a:t>
            </a:r>
          </a:p>
          <a:p>
            <a:pPr lvl="1"/>
            <a:r>
              <a:rPr lang="en-US" sz="2400" b="1" dirty="0"/>
              <a:t>Must be completed annually along with a respiratory questionnaire</a:t>
            </a:r>
          </a:p>
        </p:txBody>
      </p:sp>
    </p:spTree>
    <p:extLst>
      <p:ext uri="{BB962C8B-B14F-4D97-AF65-F5344CB8AC3E}">
        <p14:creationId xmlns:p14="http://schemas.microsoft.com/office/powerpoint/2010/main" val="20562255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noChangeArrowheads="1"/>
          </p:cNvSpPr>
          <p:nvPr>
            <p:ph type="title"/>
          </p:nvPr>
        </p:nvSpPr>
        <p:spPr/>
        <p:txBody>
          <a:bodyPr/>
          <a:lstStyle/>
          <a:p>
            <a:pPr algn="ctr" fontAlgn="auto">
              <a:spcAft>
                <a:spcPts val="0"/>
              </a:spcAft>
              <a:defRPr/>
            </a:pPr>
            <a:r>
              <a:rPr lang="en-US" dirty="0"/>
              <a:t>Auto-Injectors</a:t>
            </a:r>
          </a:p>
        </p:txBody>
      </p:sp>
      <p:sp>
        <p:nvSpPr>
          <p:cNvPr id="242690" name="Rectangle 3"/>
          <p:cNvSpPr>
            <a:spLocks noGrp="1" noChangeArrowheads="1"/>
          </p:cNvSpPr>
          <p:nvPr>
            <p:ph idx="1"/>
          </p:nvPr>
        </p:nvSpPr>
        <p:spPr/>
        <p:txBody>
          <a:bodyPr/>
          <a:lstStyle/>
          <a:p>
            <a:r>
              <a:rPr lang="en-US" dirty="0"/>
              <a:t>Finish decontamination after administration</a:t>
            </a:r>
          </a:p>
          <a:p>
            <a:r>
              <a:rPr lang="en-US" dirty="0"/>
              <a:t>Observe for further symptoms</a:t>
            </a:r>
          </a:p>
          <a:p>
            <a:r>
              <a:rPr lang="en-US" dirty="0"/>
              <a:t>If needed repeat with another kit</a:t>
            </a:r>
            <a:br>
              <a:rPr lang="en-US" dirty="0"/>
            </a:br>
            <a:endParaRPr lang="en-US" dirty="0"/>
          </a:p>
          <a:p>
            <a:r>
              <a:rPr lang="en-US" dirty="0"/>
              <a:t>Children</a:t>
            </a:r>
          </a:p>
          <a:p>
            <a:pPr lvl="1"/>
            <a:r>
              <a:rPr lang="en-US" dirty="0"/>
              <a:t>Will need size appropriate dosing</a:t>
            </a:r>
          </a:p>
          <a:p>
            <a:pPr lvl="1"/>
            <a:r>
              <a:rPr lang="en-US" dirty="0"/>
              <a:t>No auto-injectors at this time</a:t>
            </a:r>
          </a:p>
        </p:txBody>
      </p:sp>
    </p:spTree>
    <p:extLst>
      <p:ext uri="{BB962C8B-B14F-4D97-AF65-F5344CB8AC3E}">
        <p14:creationId xmlns:p14="http://schemas.microsoft.com/office/powerpoint/2010/main" val="37891649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2"/>
          <p:cNvSpPr>
            <a:spLocks noGrp="1" noChangeArrowheads="1"/>
          </p:cNvSpPr>
          <p:nvPr>
            <p:ph type="title"/>
          </p:nvPr>
        </p:nvSpPr>
        <p:spPr/>
        <p:txBody>
          <a:bodyPr/>
          <a:lstStyle/>
          <a:p>
            <a:pPr algn="ctr" fontAlgn="auto">
              <a:spcAft>
                <a:spcPts val="0"/>
              </a:spcAft>
              <a:defRPr/>
            </a:pPr>
            <a:r>
              <a:rPr lang="en-US"/>
              <a:t>Follow-up Care</a:t>
            </a:r>
          </a:p>
        </p:txBody>
      </p:sp>
      <p:sp>
        <p:nvSpPr>
          <p:cNvPr id="243714" name="Rectangle 3"/>
          <p:cNvSpPr>
            <a:spLocks noGrp="1" noChangeArrowheads="1"/>
          </p:cNvSpPr>
          <p:nvPr>
            <p:ph idx="1"/>
          </p:nvPr>
        </p:nvSpPr>
        <p:spPr/>
        <p:txBody>
          <a:bodyPr/>
          <a:lstStyle/>
          <a:p>
            <a:r>
              <a:rPr lang="en-US" dirty="0"/>
              <a:t>Notify </a:t>
            </a:r>
            <a:r>
              <a:rPr lang="en-US" dirty="0" err="1"/>
              <a:t>HazMat</a:t>
            </a:r>
            <a:r>
              <a:rPr lang="en-US" dirty="0"/>
              <a:t> Branch Director or Victim Decon Unit Leader</a:t>
            </a:r>
          </a:p>
          <a:p>
            <a:r>
              <a:rPr lang="en-US" dirty="0"/>
              <a:t>Receiving team and rest of ED should be ready with:</a:t>
            </a:r>
          </a:p>
          <a:p>
            <a:pPr lvl="1"/>
            <a:r>
              <a:rPr lang="en-US" dirty="0"/>
              <a:t>IV</a:t>
            </a:r>
          </a:p>
          <a:p>
            <a:pPr lvl="1"/>
            <a:r>
              <a:rPr lang="en-US" dirty="0"/>
              <a:t>Atropine</a:t>
            </a:r>
          </a:p>
          <a:p>
            <a:pPr lvl="1"/>
            <a:r>
              <a:rPr lang="en-US" dirty="0" err="1"/>
              <a:t>Pralidoxime</a:t>
            </a:r>
            <a:endParaRPr lang="en-US" dirty="0"/>
          </a:p>
          <a:p>
            <a:pPr lvl="1"/>
            <a:r>
              <a:rPr lang="en-US" dirty="0"/>
              <a:t>Benzodiazepine</a:t>
            </a:r>
          </a:p>
          <a:p>
            <a:pPr lvl="1"/>
            <a:r>
              <a:rPr lang="en-US" dirty="0"/>
              <a:t>Airway</a:t>
            </a:r>
          </a:p>
        </p:txBody>
      </p:sp>
    </p:spTree>
    <p:extLst>
      <p:ext uri="{BB962C8B-B14F-4D97-AF65-F5344CB8AC3E}">
        <p14:creationId xmlns:p14="http://schemas.microsoft.com/office/powerpoint/2010/main" val="2253598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2"/>
          <p:cNvSpPr>
            <a:spLocks noGrp="1" noChangeArrowheads="1"/>
          </p:cNvSpPr>
          <p:nvPr>
            <p:ph type="title"/>
          </p:nvPr>
        </p:nvSpPr>
        <p:spPr/>
        <p:txBody>
          <a:bodyPr/>
          <a:lstStyle/>
          <a:p>
            <a:pPr algn="ctr" fontAlgn="auto">
              <a:spcAft>
                <a:spcPts val="0"/>
              </a:spcAft>
              <a:defRPr/>
            </a:pPr>
            <a:r>
              <a:rPr lang="en-US"/>
              <a:t>Other Use</a:t>
            </a:r>
          </a:p>
        </p:txBody>
      </p:sp>
      <p:sp>
        <p:nvSpPr>
          <p:cNvPr id="244738" name="Rectangle 3"/>
          <p:cNvSpPr>
            <a:spLocks noGrp="1" noChangeArrowheads="1"/>
          </p:cNvSpPr>
          <p:nvPr>
            <p:ph idx="1"/>
          </p:nvPr>
        </p:nvSpPr>
        <p:spPr/>
        <p:txBody>
          <a:bodyPr/>
          <a:lstStyle/>
          <a:p>
            <a:r>
              <a:rPr lang="en-US" dirty="0"/>
              <a:t>IF YOU OR ANY DECON TEAM MEMBER BECOMES SYMPTOMATIC:</a:t>
            </a:r>
          </a:p>
          <a:p>
            <a:pPr lvl="1"/>
            <a:r>
              <a:rPr lang="en-US" sz="2800" dirty="0"/>
              <a:t>Notify </a:t>
            </a:r>
            <a:r>
              <a:rPr lang="en-US" sz="2800" dirty="0" err="1"/>
              <a:t>HazMat</a:t>
            </a:r>
            <a:r>
              <a:rPr lang="en-US" sz="2800" dirty="0"/>
              <a:t> Branch Director or Victim Decon Unit Leader </a:t>
            </a:r>
          </a:p>
          <a:p>
            <a:pPr lvl="1"/>
            <a:r>
              <a:rPr lang="en-US" sz="2800" dirty="0"/>
              <a:t>Use Auto-Injector kit</a:t>
            </a:r>
          </a:p>
          <a:p>
            <a:pPr lvl="1"/>
            <a:r>
              <a:rPr lang="en-US" sz="2800" dirty="0"/>
              <a:t>Assist member to </a:t>
            </a:r>
            <a:r>
              <a:rPr lang="en-US" sz="2800" dirty="0" err="1"/>
              <a:t>decon</a:t>
            </a:r>
            <a:r>
              <a:rPr lang="en-US" sz="2800" dirty="0"/>
              <a:t> </a:t>
            </a:r>
          </a:p>
          <a:p>
            <a:pPr lvl="1"/>
            <a:r>
              <a:rPr lang="en-US" sz="2800" dirty="0"/>
              <a:t>Assist member out of </a:t>
            </a:r>
            <a:r>
              <a:rPr lang="en-US" sz="2800" dirty="0" err="1"/>
              <a:t>decon</a:t>
            </a:r>
            <a:r>
              <a:rPr lang="en-US" sz="2800" dirty="0"/>
              <a:t> for further care</a:t>
            </a:r>
          </a:p>
        </p:txBody>
      </p:sp>
    </p:spTree>
    <p:extLst>
      <p:ext uri="{BB962C8B-B14F-4D97-AF65-F5344CB8AC3E}">
        <p14:creationId xmlns:p14="http://schemas.microsoft.com/office/powerpoint/2010/main" val="20752305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61" name="Rectangle 2"/>
          <p:cNvSpPr>
            <a:spLocks noGrp="1" noChangeArrowheads="1"/>
          </p:cNvSpPr>
          <p:nvPr>
            <p:ph type="title"/>
          </p:nvPr>
        </p:nvSpPr>
        <p:spPr>
          <a:xfrm>
            <a:off x="1524000" y="609600"/>
            <a:ext cx="6934200" cy="838200"/>
          </a:xfrm>
        </p:spPr>
        <p:txBody>
          <a:bodyPr lIns="76129" tIns="37396" rIns="76129" bIns="37396">
            <a:normAutofit fontScale="90000"/>
          </a:bodyPr>
          <a:lstStyle/>
          <a:p>
            <a:pPr algn="ctr" defTabSz="820738" fontAlgn="auto">
              <a:spcAft>
                <a:spcPts val="0"/>
              </a:spcAft>
              <a:defRPr/>
            </a:pPr>
            <a:r>
              <a:rPr lang="en-US" sz="3200"/>
              <a:t>COMPARATIVE TOXICITY OF AGENTS</a:t>
            </a:r>
          </a:p>
        </p:txBody>
      </p:sp>
      <p:sp>
        <p:nvSpPr>
          <p:cNvPr id="245762" name="Freeform 3"/>
          <p:cNvSpPr>
            <a:spLocks/>
          </p:cNvSpPr>
          <p:nvPr/>
        </p:nvSpPr>
        <p:spPr bwMode="auto">
          <a:xfrm>
            <a:off x="2678113" y="4926013"/>
            <a:ext cx="4298950" cy="74612"/>
          </a:xfrm>
          <a:custGeom>
            <a:avLst/>
            <a:gdLst>
              <a:gd name="T0" fmla="*/ 0 w 3993"/>
              <a:gd name="T1" fmla="*/ 2147483647 h 53"/>
              <a:gd name="T2" fmla="*/ 2147483647 w 3993"/>
              <a:gd name="T3" fmla="*/ 0 h 53"/>
              <a:gd name="T4" fmla="*/ 2147483647 w 3993"/>
              <a:gd name="T5" fmla="*/ 0 h 53"/>
              <a:gd name="T6" fmla="*/ 2147483647 w 3993"/>
              <a:gd name="T7" fmla="*/ 2147483647 h 53"/>
              <a:gd name="T8" fmla="*/ 0 w 3993"/>
              <a:gd name="T9" fmla="*/ 2147483647 h 53"/>
              <a:gd name="T10" fmla="*/ 0 60000 65536"/>
              <a:gd name="T11" fmla="*/ 0 60000 65536"/>
              <a:gd name="T12" fmla="*/ 0 60000 65536"/>
              <a:gd name="T13" fmla="*/ 0 60000 65536"/>
              <a:gd name="T14" fmla="*/ 0 60000 65536"/>
              <a:gd name="T15" fmla="*/ 0 w 3993"/>
              <a:gd name="T16" fmla="*/ 0 h 53"/>
              <a:gd name="T17" fmla="*/ 3993 w 3993"/>
              <a:gd name="T18" fmla="*/ 53 h 53"/>
            </a:gdLst>
            <a:ahLst/>
            <a:cxnLst>
              <a:cxn ang="T10">
                <a:pos x="T0" y="T1"/>
              </a:cxn>
              <a:cxn ang="T11">
                <a:pos x="T2" y="T3"/>
              </a:cxn>
              <a:cxn ang="T12">
                <a:pos x="T4" y="T5"/>
              </a:cxn>
              <a:cxn ang="T13">
                <a:pos x="T6" y="T7"/>
              </a:cxn>
              <a:cxn ang="T14">
                <a:pos x="T8" y="T9"/>
              </a:cxn>
            </a:cxnLst>
            <a:rect l="T15" t="T16" r="T17" b="T18"/>
            <a:pathLst>
              <a:path w="3993" h="53">
                <a:moveTo>
                  <a:pt x="0" y="53"/>
                </a:moveTo>
                <a:lnTo>
                  <a:pt x="68" y="0"/>
                </a:lnTo>
                <a:lnTo>
                  <a:pt x="3993" y="0"/>
                </a:lnTo>
                <a:lnTo>
                  <a:pt x="3926" y="53"/>
                </a:lnTo>
                <a:lnTo>
                  <a:pt x="0" y="53"/>
                </a:lnTo>
                <a:close/>
              </a:path>
            </a:pathLst>
          </a:custGeom>
          <a:solidFill>
            <a:srgbClr val="808080"/>
          </a:solidFill>
          <a:ln w="9525">
            <a:noFill/>
            <a:round/>
            <a:headEnd/>
            <a:tailEnd/>
          </a:ln>
        </p:spPr>
        <p:txBody>
          <a:bodyPr/>
          <a:lstStyle/>
          <a:p>
            <a:endParaRPr lang="en-US"/>
          </a:p>
        </p:txBody>
      </p:sp>
      <p:sp>
        <p:nvSpPr>
          <p:cNvPr id="245763" name="Freeform 4"/>
          <p:cNvSpPr>
            <a:spLocks/>
          </p:cNvSpPr>
          <p:nvPr/>
        </p:nvSpPr>
        <p:spPr bwMode="auto">
          <a:xfrm>
            <a:off x="2678113" y="2071688"/>
            <a:ext cx="95250" cy="2928937"/>
          </a:xfrm>
          <a:custGeom>
            <a:avLst/>
            <a:gdLst>
              <a:gd name="T0" fmla="*/ 0 w 68"/>
              <a:gd name="T1" fmla="*/ 2147483647 h 1845"/>
              <a:gd name="T2" fmla="*/ 0 w 68"/>
              <a:gd name="T3" fmla="*/ 2147483647 h 1845"/>
              <a:gd name="T4" fmla="*/ 2147483647 w 68"/>
              <a:gd name="T5" fmla="*/ 0 h 1845"/>
              <a:gd name="T6" fmla="*/ 2147483647 w 68"/>
              <a:gd name="T7" fmla="*/ 2147483647 h 1845"/>
              <a:gd name="T8" fmla="*/ 0 w 68"/>
              <a:gd name="T9" fmla="*/ 2147483647 h 1845"/>
              <a:gd name="T10" fmla="*/ 0 60000 65536"/>
              <a:gd name="T11" fmla="*/ 0 60000 65536"/>
              <a:gd name="T12" fmla="*/ 0 60000 65536"/>
              <a:gd name="T13" fmla="*/ 0 60000 65536"/>
              <a:gd name="T14" fmla="*/ 0 60000 65536"/>
              <a:gd name="T15" fmla="*/ 0 w 68"/>
              <a:gd name="T16" fmla="*/ 0 h 1845"/>
              <a:gd name="T17" fmla="*/ 68 w 68"/>
              <a:gd name="T18" fmla="*/ 1845 h 1845"/>
            </a:gdLst>
            <a:ahLst/>
            <a:cxnLst>
              <a:cxn ang="T10">
                <a:pos x="T0" y="T1"/>
              </a:cxn>
              <a:cxn ang="T11">
                <a:pos x="T2" y="T3"/>
              </a:cxn>
              <a:cxn ang="T12">
                <a:pos x="T4" y="T5"/>
              </a:cxn>
              <a:cxn ang="T13">
                <a:pos x="T6" y="T7"/>
              </a:cxn>
              <a:cxn ang="T14">
                <a:pos x="T8" y="T9"/>
              </a:cxn>
            </a:cxnLst>
            <a:rect l="T15" t="T16" r="T17" b="T18"/>
            <a:pathLst>
              <a:path w="68" h="1845">
                <a:moveTo>
                  <a:pt x="0" y="1845"/>
                </a:moveTo>
                <a:lnTo>
                  <a:pt x="0" y="53"/>
                </a:lnTo>
                <a:lnTo>
                  <a:pt x="68" y="0"/>
                </a:lnTo>
                <a:lnTo>
                  <a:pt x="68" y="1792"/>
                </a:lnTo>
                <a:lnTo>
                  <a:pt x="0" y="1845"/>
                </a:lnTo>
                <a:close/>
              </a:path>
            </a:pathLst>
          </a:custGeom>
          <a:noFill/>
          <a:ln w="9525">
            <a:noFill/>
            <a:round/>
            <a:headEnd/>
            <a:tailEnd/>
          </a:ln>
        </p:spPr>
        <p:txBody>
          <a:bodyPr/>
          <a:lstStyle/>
          <a:p>
            <a:endParaRPr lang="en-US"/>
          </a:p>
        </p:txBody>
      </p:sp>
      <p:sp>
        <p:nvSpPr>
          <p:cNvPr id="245764" name="Rectangle 5"/>
          <p:cNvSpPr>
            <a:spLocks noChangeArrowheads="1"/>
          </p:cNvSpPr>
          <p:nvPr/>
        </p:nvSpPr>
        <p:spPr bwMode="auto">
          <a:xfrm>
            <a:off x="2773363" y="2071688"/>
            <a:ext cx="5538787" cy="2844800"/>
          </a:xfrm>
          <a:prstGeom prst="rect">
            <a:avLst/>
          </a:prstGeom>
          <a:noFill/>
          <a:ln w="9525">
            <a:noFill/>
            <a:miter lim="800000"/>
            <a:headEnd/>
            <a:tailEnd/>
          </a:ln>
        </p:spPr>
        <p:txBody>
          <a:bodyPr/>
          <a:lstStyle/>
          <a:p>
            <a:endParaRPr lang="en-US"/>
          </a:p>
        </p:txBody>
      </p:sp>
      <p:sp>
        <p:nvSpPr>
          <p:cNvPr id="245765" name="Line 6"/>
          <p:cNvSpPr>
            <a:spLocks noChangeShapeType="1"/>
          </p:cNvSpPr>
          <p:nvPr/>
        </p:nvSpPr>
        <p:spPr bwMode="auto">
          <a:xfrm flipH="1">
            <a:off x="3027363" y="4916488"/>
            <a:ext cx="96837" cy="84137"/>
          </a:xfrm>
          <a:prstGeom prst="line">
            <a:avLst/>
          </a:prstGeom>
          <a:noFill/>
          <a:ln w="9525">
            <a:solidFill>
              <a:srgbClr val="000000"/>
            </a:solidFill>
            <a:round/>
            <a:headEnd/>
            <a:tailEnd/>
          </a:ln>
        </p:spPr>
        <p:txBody>
          <a:bodyPr/>
          <a:lstStyle/>
          <a:p>
            <a:endParaRPr lang="en-US"/>
          </a:p>
        </p:txBody>
      </p:sp>
      <p:sp>
        <p:nvSpPr>
          <p:cNvPr id="245766" name="Line 7"/>
          <p:cNvSpPr>
            <a:spLocks noChangeShapeType="1"/>
          </p:cNvSpPr>
          <p:nvPr/>
        </p:nvSpPr>
        <p:spPr bwMode="auto">
          <a:xfrm flipH="1">
            <a:off x="3721100" y="4916488"/>
            <a:ext cx="96838" cy="84137"/>
          </a:xfrm>
          <a:prstGeom prst="line">
            <a:avLst/>
          </a:prstGeom>
          <a:noFill/>
          <a:ln w="9525">
            <a:solidFill>
              <a:srgbClr val="000000"/>
            </a:solidFill>
            <a:round/>
            <a:headEnd/>
            <a:tailEnd/>
          </a:ln>
        </p:spPr>
        <p:txBody>
          <a:bodyPr/>
          <a:lstStyle/>
          <a:p>
            <a:endParaRPr lang="en-US"/>
          </a:p>
        </p:txBody>
      </p:sp>
      <p:sp>
        <p:nvSpPr>
          <p:cNvPr id="245767" name="Line 8"/>
          <p:cNvSpPr>
            <a:spLocks noChangeShapeType="1"/>
          </p:cNvSpPr>
          <p:nvPr/>
        </p:nvSpPr>
        <p:spPr bwMode="auto">
          <a:xfrm flipH="1">
            <a:off x="4413250" y="4916488"/>
            <a:ext cx="95250" cy="84137"/>
          </a:xfrm>
          <a:prstGeom prst="line">
            <a:avLst/>
          </a:prstGeom>
          <a:noFill/>
          <a:ln w="9525">
            <a:solidFill>
              <a:srgbClr val="000000"/>
            </a:solidFill>
            <a:round/>
            <a:headEnd/>
            <a:tailEnd/>
          </a:ln>
        </p:spPr>
        <p:txBody>
          <a:bodyPr/>
          <a:lstStyle/>
          <a:p>
            <a:endParaRPr lang="en-US"/>
          </a:p>
        </p:txBody>
      </p:sp>
      <p:sp>
        <p:nvSpPr>
          <p:cNvPr id="245768" name="Line 9"/>
          <p:cNvSpPr>
            <a:spLocks noChangeShapeType="1"/>
          </p:cNvSpPr>
          <p:nvPr/>
        </p:nvSpPr>
        <p:spPr bwMode="auto">
          <a:xfrm flipH="1">
            <a:off x="5105400" y="4916488"/>
            <a:ext cx="87313" cy="84137"/>
          </a:xfrm>
          <a:prstGeom prst="line">
            <a:avLst/>
          </a:prstGeom>
          <a:noFill/>
          <a:ln w="9525">
            <a:solidFill>
              <a:srgbClr val="000000"/>
            </a:solidFill>
            <a:round/>
            <a:headEnd/>
            <a:tailEnd/>
          </a:ln>
        </p:spPr>
        <p:txBody>
          <a:bodyPr/>
          <a:lstStyle/>
          <a:p>
            <a:endParaRPr lang="en-US"/>
          </a:p>
        </p:txBody>
      </p:sp>
      <p:sp>
        <p:nvSpPr>
          <p:cNvPr id="245769" name="Line 10"/>
          <p:cNvSpPr>
            <a:spLocks noChangeShapeType="1"/>
          </p:cNvSpPr>
          <p:nvPr/>
        </p:nvSpPr>
        <p:spPr bwMode="auto">
          <a:xfrm flipH="1">
            <a:off x="5799138" y="4916488"/>
            <a:ext cx="85725" cy="84137"/>
          </a:xfrm>
          <a:prstGeom prst="line">
            <a:avLst/>
          </a:prstGeom>
          <a:noFill/>
          <a:ln w="9525">
            <a:solidFill>
              <a:srgbClr val="000000"/>
            </a:solidFill>
            <a:round/>
            <a:headEnd/>
            <a:tailEnd/>
          </a:ln>
        </p:spPr>
        <p:txBody>
          <a:bodyPr/>
          <a:lstStyle/>
          <a:p>
            <a:endParaRPr lang="en-US"/>
          </a:p>
        </p:txBody>
      </p:sp>
      <p:sp>
        <p:nvSpPr>
          <p:cNvPr id="245770" name="Line 11"/>
          <p:cNvSpPr>
            <a:spLocks noChangeShapeType="1"/>
          </p:cNvSpPr>
          <p:nvPr/>
        </p:nvSpPr>
        <p:spPr bwMode="auto">
          <a:xfrm flipH="1">
            <a:off x="6483350" y="4916488"/>
            <a:ext cx="95250" cy="84137"/>
          </a:xfrm>
          <a:prstGeom prst="line">
            <a:avLst/>
          </a:prstGeom>
          <a:noFill/>
          <a:ln w="9525">
            <a:solidFill>
              <a:srgbClr val="000000"/>
            </a:solidFill>
            <a:round/>
            <a:headEnd/>
            <a:tailEnd/>
          </a:ln>
        </p:spPr>
        <p:txBody>
          <a:bodyPr/>
          <a:lstStyle/>
          <a:p>
            <a:endParaRPr lang="en-US"/>
          </a:p>
        </p:txBody>
      </p:sp>
      <p:sp>
        <p:nvSpPr>
          <p:cNvPr id="245771" name="Line 12"/>
          <p:cNvSpPr>
            <a:spLocks noChangeShapeType="1"/>
          </p:cNvSpPr>
          <p:nvPr/>
        </p:nvSpPr>
        <p:spPr bwMode="auto">
          <a:xfrm flipH="1">
            <a:off x="2678113" y="4916488"/>
            <a:ext cx="95250" cy="84137"/>
          </a:xfrm>
          <a:prstGeom prst="line">
            <a:avLst/>
          </a:prstGeom>
          <a:noFill/>
          <a:ln w="9525">
            <a:solidFill>
              <a:srgbClr val="000000"/>
            </a:solidFill>
            <a:round/>
            <a:headEnd/>
            <a:tailEnd/>
          </a:ln>
        </p:spPr>
        <p:txBody>
          <a:bodyPr/>
          <a:lstStyle/>
          <a:p>
            <a:endParaRPr lang="en-US"/>
          </a:p>
        </p:txBody>
      </p:sp>
      <p:sp>
        <p:nvSpPr>
          <p:cNvPr id="245772" name="Line 13"/>
          <p:cNvSpPr>
            <a:spLocks noChangeShapeType="1"/>
          </p:cNvSpPr>
          <p:nvPr/>
        </p:nvSpPr>
        <p:spPr bwMode="auto">
          <a:xfrm flipH="1">
            <a:off x="3371850" y="4916488"/>
            <a:ext cx="93663" cy="84137"/>
          </a:xfrm>
          <a:prstGeom prst="line">
            <a:avLst/>
          </a:prstGeom>
          <a:noFill/>
          <a:ln w="9525">
            <a:solidFill>
              <a:srgbClr val="000000"/>
            </a:solidFill>
            <a:round/>
            <a:headEnd/>
            <a:tailEnd/>
          </a:ln>
        </p:spPr>
        <p:txBody>
          <a:bodyPr/>
          <a:lstStyle/>
          <a:p>
            <a:endParaRPr lang="en-US"/>
          </a:p>
        </p:txBody>
      </p:sp>
      <p:sp>
        <p:nvSpPr>
          <p:cNvPr id="245773" name="Line 14"/>
          <p:cNvSpPr>
            <a:spLocks noChangeShapeType="1"/>
          </p:cNvSpPr>
          <p:nvPr/>
        </p:nvSpPr>
        <p:spPr bwMode="auto">
          <a:xfrm flipH="1">
            <a:off x="4062413" y="4916488"/>
            <a:ext cx="96837" cy="84137"/>
          </a:xfrm>
          <a:prstGeom prst="line">
            <a:avLst/>
          </a:prstGeom>
          <a:noFill/>
          <a:ln w="9525">
            <a:solidFill>
              <a:srgbClr val="000000"/>
            </a:solidFill>
            <a:round/>
            <a:headEnd/>
            <a:tailEnd/>
          </a:ln>
        </p:spPr>
        <p:txBody>
          <a:bodyPr/>
          <a:lstStyle/>
          <a:p>
            <a:endParaRPr lang="en-US"/>
          </a:p>
        </p:txBody>
      </p:sp>
      <p:sp>
        <p:nvSpPr>
          <p:cNvPr id="245774" name="Line 15"/>
          <p:cNvSpPr>
            <a:spLocks noChangeShapeType="1"/>
          </p:cNvSpPr>
          <p:nvPr/>
        </p:nvSpPr>
        <p:spPr bwMode="auto">
          <a:xfrm flipH="1">
            <a:off x="4754563" y="4916488"/>
            <a:ext cx="96837" cy="84137"/>
          </a:xfrm>
          <a:prstGeom prst="line">
            <a:avLst/>
          </a:prstGeom>
          <a:noFill/>
          <a:ln w="9525">
            <a:solidFill>
              <a:srgbClr val="000000"/>
            </a:solidFill>
            <a:round/>
            <a:headEnd/>
            <a:tailEnd/>
          </a:ln>
        </p:spPr>
        <p:txBody>
          <a:bodyPr/>
          <a:lstStyle/>
          <a:p>
            <a:endParaRPr lang="en-US"/>
          </a:p>
        </p:txBody>
      </p:sp>
      <p:sp>
        <p:nvSpPr>
          <p:cNvPr id="245775" name="Line 16"/>
          <p:cNvSpPr>
            <a:spLocks noChangeShapeType="1"/>
          </p:cNvSpPr>
          <p:nvPr/>
        </p:nvSpPr>
        <p:spPr bwMode="auto">
          <a:xfrm flipH="1">
            <a:off x="5448300" y="4916488"/>
            <a:ext cx="96838" cy="84137"/>
          </a:xfrm>
          <a:prstGeom prst="line">
            <a:avLst/>
          </a:prstGeom>
          <a:noFill/>
          <a:ln w="9525">
            <a:solidFill>
              <a:srgbClr val="000000"/>
            </a:solidFill>
            <a:round/>
            <a:headEnd/>
            <a:tailEnd/>
          </a:ln>
        </p:spPr>
        <p:txBody>
          <a:bodyPr/>
          <a:lstStyle/>
          <a:p>
            <a:endParaRPr lang="en-US"/>
          </a:p>
        </p:txBody>
      </p:sp>
      <p:sp>
        <p:nvSpPr>
          <p:cNvPr id="245776" name="Line 17"/>
          <p:cNvSpPr>
            <a:spLocks noChangeShapeType="1"/>
          </p:cNvSpPr>
          <p:nvPr/>
        </p:nvSpPr>
        <p:spPr bwMode="auto">
          <a:xfrm flipH="1">
            <a:off x="6140450" y="4916488"/>
            <a:ext cx="95250" cy="84137"/>
          </a:xfrm>
          <a:prstGeom prst="line">
            <a:avLst/>
          </a:prstGeom>
          <a:noFill/>
          <a:ln w="9525">
            <a:solidFill>
              <a:srgbClr val="000000"/>
            </a:solidFill>
            <a:round/>
            <a:headEnd/>
            <a:tailEnd/>
          </a:ln>
        </p:spPr>
        <p:txBody>
          <a:bodyPr/>
          <a:lstStyle/>
          <a:p>
            <a:endParaRPr lang="en-US"/>
          </a:p>
        </p:txBody>
      </p:sp>
      <p:sp>
        <p:nvSpPr>
          <p:cNvPr id="245777" name="Line 18"/>
          <p:cNvSpPr>
            <a:spLocks noChangeShapeType="1"/>
          </p:cNvSpPr>
          <p:nvPr/>
        </p:nvSpPr>
        <p:spPr bwMode="auto">
          <a:xfrm flipH="1">
            <a:off x="6832600" y="4916488"/>
            <a:ext cx="96838" cy="84137"/>
          </a:xfrm>
          <a:prstGeom prst="line">
            <a:avLst/>
          </a:prstGeom>
          <a:noFill/>
          <a:ln w="9525">
            <a:solidFill>
              <a:srgbClr val="000000"/>
            </a:solidFill>
            <a:round/>
            <a:headEnd/>
            <a:tailEnd/>
          </a:ln>
        </p:spPr>
        <p:txBody>
          <a:bodyPr/>
          <a:lstStyle/>
          <a:p>
            <a:endParaRPr lang="en-US"/>
          </a:p>
        </p:txBody>
      </p:sp>
      <p:sp>
        <p:nvSpPr>
          <p:cNvPr id="245778" name="Line 19"/>
          <p:cNvSpPr>
            <a:spLocks noChangeShapeType="1"/>
          </p:cNvSpPr>
          <p:nvPr/>
        </p:nvSpPr>
        <p:spPr bwMode="auto">
          <a:xfrm flipV="1">
            <a:off x="3124200" y="2071688"/>
            <a:ext cx="1588" cy="2844800"/>
          </a:xfrm>
          <a:prstGeom prst="line">
            <a:avLst/>
          </a:prstGeom>
          <a:noFill/>
          <a:ln w="9525">
            <a:solidFill>
              <a:srgbClr val="000000"/>
            </a:solidFill>
            <a:round/>
            <a:headEnd/>
            <a:tailEnd/>
          </a:ln>
        </p:spPr>
        <p:txBody>
          <a:bodyPr/>
          <a:lstStyle/>
          <a:p>
            <a:endParaRPr lang="en-US"/>
          </a:p>
        </p:txBody>
      </p:sp>
      <p:sp>
        <p:nvSpPr>
          <p:cNvPr id="245779" name="Line 20"/>
          <p:cNvSpPr>
            <a:spLocks noChangeShapeType="1"/>
          </p:cNvSpPr>
          <p:nvPr/>
        </p:nvSpPr>
        <p:spPr bwMode="auto">
          <a:xfrm flipV="1">
            <a:off x="3817938" y="2071688"/>
            <a:ext cx="0" cy="2844800"/>
          </a:xfrm>
          <a:prstGeom prst="line">
            <a:avLst/>
          </a:prstGeom>
          <a:noFill/>
          <a:ln w="9525">
            <a:solidFill>
              <a:srgbClr val="000000"/>
            </a:solidFill>
            <a:round/>
            <a:headEnd/>
            <a:tailEnd/>
          </a:ln>
        </p:spPr>
        <p:txBody>
          <a:bodyPr/>
          <a:lstStyle/>
          <a:p>
            <a:endParaRPr lang="en-US"/>
          </a:p>
        </p:txBody>
      </p:sp>
      <p:sp>
        <p:nvSpPr>
          <p:cNvPr id="245780" name="Line 21"/>
          <p:cNvSpPr>
            <a:spLocks noChangeShapeType="1"/>
          </p:cNvSpPr>
          <p:nvPr/>
        </p:nvSpPr>
        <p:spPr bwMode="auto">
          <a:xfrm flipV="1">
            <a:off x="4508500" y="2071688"/>
            <a:ext cx="1588" cy="2844800"/>
          </a:xfrm>
          <a:prstGeom prst="line">
            <a:avLst/>
          </a:prstGeom>
          <a:noFill/>
          <a:ln w="9525">
            <a:solidFill>
              <a:srgbClr val="000000"/>
            </a:solidFill>
            <a:round/>
            <a:headEnd/>
            <a:tailEnd/>
          </a:ln>
        </p:spPr>
        <p:txBody>
          <a:bodyPr/>
          <a:lstStyle/>
          <a:p>
            <a:endParaRPr lang="en-US"/>
          </a:p>
        </p:txBody>
      </p:sp>
      <p:sp>
        <p:nvSpPr>
          <p:cNvPr id="245781" name="Line 22"/>
          <p:cNvSpPr>
            <a:spLocks noChangeShapeType="1"/>
          </p:cNvSpPr>
          <p:nvPr/>
        </p:nvSpPr>
        <p:spPr bwMode="auto">
          <a:xfrm flipV="1">
            <a:off x="5192713" y="2071688"/>
            <a:ext cx="1587" cy="2844800"/>
          </a:xfrm>
          <a:prstGeom prst="line">
            <a:avLst/>
          </a:prstGeom>
          <a:noFill/>
          <a:ln w="9525">
            <a:solidFill>
              <a:srgbClr val="000000"/>
            </a:solidFill>
            <a:round/>
            <a:headEnd/>
            <a:tailEnd/>
          </a:ln>
        </p:spPr>
        <p:txBody>
          <a:bodyPr/>
          <a:lstStyle/>
          <a:p>
            <a:endParaRPr lang="en-US"/>
          </a:p>
        </p:txBody>
      </p:sp>
      <p:sp>
        <p:nvSpPr>
          <p:cNvPr id="245782" name="Line 23"/>
          <p:cNvSpPr>
            <a:spLocks noChangeShapeType="1"/>
          </p:cNvSpPr>
          <p:nvPr/>
        </p:nvSpPr>
        <p:spPr bwMode="auto">
          <a:xfrm flipV="1">
            <a:off x="5884863" y="2071688"/>
            <a:ext cx="1587" cy="2844800"/>
          </a:xfrm>
          <a:prstGeom prst="line">
            <a:avLst/>
          </a:prstGeom>
          <a:noFill/>
          <a:ln w="9525">
            <a:solidFill>
              <a:srgbClr val="000000"/>
            </a:solidFill>
            <a:round/>
            <a:headEnd/>
            <a:tailEnd/>
          </a:ln>
        </p:spPr>
        <p:txBody>
          <a:bodyPr/>
          <a:lstStyle/>
          <a:p>
            <a:endParaRPr lang="en-US"/>
          </a:p>
        </p:txBody>
      </p:sp>
      <p:sp>
        <p:nvSpPr>
          <p:cNvPr id="245783" name="Line 24"/>
          <p:cNvSpPr>
            <a:spLocks noChangeShapeType="1"/>
          </p:cNvSpPr>
          <p:nvPr/>
        </p:nvSpPr>
        <p:spPr bwMode="auto">
          <a:xfrm flipV="1">
            <a:off x="6578600" y="2071688"/>
            <a:ext cx="1588" cy="2844800"/>
          </a:xfrm>
          <a:prstGeom prst="line">
            <a:avLst/>
          </a:prstGeom>
          <a:noFill/>
          <a:ln w="9525">
            <a:solidFill>
              <a:srgbClr val="000000"/>
            </a:solidFill>
            <a:round/>
            <a:headEnd/>
            <a:tailEnd/>
          </a:ln>
        </p:spPr>
        <p:txBody>
          <a:bodyPr/>
          <a:lstStyle/>
          <a:p>
            <a:endParaRPr lang="en-US"/>
          </a:p>
        </p:txBody>
      </p:sp>
      <p:sp>
        <p:nvSpPr>
          <p:cNvPr id="245784" name="Line 25"/>
          <p:cNvSpPr>
            <a:spLocks noChangeShapeType="1"/>
          </p:cNvSpPr>
          <p:nvPr/>
        </p:nvSpPr>
        <p:spPr bwMode="auto">
          <a:xfrm flipV="1">
            <a:off x="2773363" y="2071688"/>
            <a:ext cx="1587" cy="2844800"/>
          </a:xfrm>
          <a:prstGeom prst="line">
            <a:avLst/>
          </a:prstGeom>
          <a:noFill/>
          <a:ln w="9525">
            <a:solidFill>
              <a:srgbClr val="000000"/>
            </a:solidFill>
            <a:round/>
            <a:headEnd/>
            <a:tailEnd/>
          </a:ln>
        </p:spPr>
        <p:txBody>
          <a:bodyPr/>
          <a:lstStyle/>
          <a:p>
            <a:endParaRPr lang="en-US"/>
          </a:p>
        </p:txBody>
      </p:sp>
      <p:sp>
        <p:nvSpPr>
          <p:cNvPr id="245785" name="Line 26"/>
          <p:cNvSpPr>
            <a:spLocks noChangeShapeType="1"/>
          </p:cNvSpPr>
          <p:nvPr/>
        </p:nvSpPr>
        <p:spPr bwMode="auto">
          <a:xfrm flipV="1">
            <a:off x="3465513" y="2071688"/>
            <a:ext cx="1587" cy="2844800"/>
          </a:xfrm>
          <a:prstGeom prst="line">
            <a:avLst/>
          </a:prstGeom>
          <a:noFill/>
          <a:ln w="9525">
            <a:solidFill>
              <a:srgbClr val="000000"/>
            </a:solidFill>
            <a:round/>
            <a:headEnd/>
            <a:tailEnd/>
          </a:ln>
        </p:spPr>
        <p:txBody>
          <a:bodyPr/>
          <a:lstStyle/>
          <a:p>
            <a:endParaRPr lang="en-US"/>
          </a:p>
        </p:txBody>
      </p:sp>
      <p:sp>
        <p:nvSpPr>
          <p:cNvPr id="245786" name="Line 27"/>
          <p:cNvSpPr>
            <a:spLocks noChangeShapeType="1"/>
          </p:cNvSpPr>
          <p:nvPr/>
        </p:nvSpPr>
        <p:spPr bwMode="auto">
          <a:xfrm flipV="1">
            <a:off x="4159250" y="2071688"/>
            <a:ext cx="0" cy="2844800"/>
          </a:xfrm>
          <a:prstGeom prst="line">
            <a:avLst/>
          </a:prstGeom>
          <a:noFill/>
          <a:ln w="9525">
            <a:solidFill>
              <a:srgbClr val="000000"/>
            </a:solidFill>
            <a:round/>
            <a:headEnd/>
            <a:tailEnd/>
          </a:ln>
        </p:spPr>
        <p:txBody>
          <a:bodyPr/>
          <a:lstStyle/>
          <a:p>
            <a:endParaRPr lang="en-US"/>
          </a:p>
        </p:txBody>
      </p:sp>
      <p:sp>
        <p:nvSpPr>
          <p:cNvPr id="245787" name="Line 28"/>
          <p:cNvSpPr>
            <a:spLocks noChangeShapeType="1"/>
          </p:cNvSpPr>
          <p:nvPr/>
        </p:nvSpPr>
        <p:spPr bwMode="auto">
          <a:xfrm flipV="1">
            <a:off x="4851400" y="2071688"/>
            <a:ext cx="1588" cy="2844800"/>
          </a:xfrm>
          <a:prstGeom prst="line">
            <a:avLst/>
          </a:prstGeom>
          <a:noFill/>
          <a:ln w="9525">
            <a:solidFill>
              <a:srgbClr val="000000"/>
            </a:solidFill>
            <a:round/>
            <a:headEnd/>
            <a:tailEnd/>
          </a:ln>
        </p:spPr>
        <p:txBody>
          <a:bodyPr/>
          <a:lstStyle/>
          <a:p>
            <a:endParaRPr lang="en-US"/>
          </a:p>
        </p:txBody>
      </p:sp>
      <p:sp>
        <p:nvSpPr>
          <p:cNvPr id="245788" name="Line 29"/>
          <p:cNvSpPr>
            <a:spLocks noChangeShapeType="1"/>
          </p:cNvSpPr>
          <p:nvPr/>
        </p:nvSpPr>
        <p:spPr bwMode="auto">
          <a:xfrm flipV="1">
            <a:off x="5545138" y="2071688"/>
            <a:ext cx="1587" cy="2844800"/>
          </a:xfrm>
          <a:prstGeom prst="line">
            <a:avLst/>
          </a:prstGeom>
          <a:noFill/>
          <a:ln w="9525">
            <a:solidFill>
              <a:srgbClr val="000000"/>
            </a:solidFill>
            <a:round/>
            <a:headEnd/>
            <a:tailEnd/>
          </a:ln>
        </p:spPr>
        <p:txBody>
          <a:bodyPr/>
          <a:lstStyle/>
          <a:p>
            <a:endParaRPr lang="en-US"/>
          </a:p>
        </p:txBody>
      </p:sp>
      <p:sp>
        <p:nvSpPr>
          <p:cNvPr id="245789" name="Line 30"/>
          <p:cNvSpPr>
            <a:spLocks noChangeShapeType="1"/>
          </p:cNvSpPr>
          <p:nvPr/>
        </p:nvSpPr>
        <p:spPr bwMode="auto">
          <a:xfrm flipV="1">
            <a:off x="6235700" y="2071688"/>
            <a:ext cx="1588" cy="2844800"/>
          </a:xfrm>
          <a:prstGeom prst="line">
            <a:avLst/>
          </a:prstGeom>
          <a:noFill/>
          <a:ln w="9525">
            <a:solidFill>
              <a:srgbClr val="000000"/>
            </a:solidFill>
            <a:round/>
            <a:headEnd/>
            <a:tailEnd/>
          </a:ln>
        </p:spPr>
        <p:txBody>
          <a:bodyPr/>
          <a:lstStyle/>
          <a:p>
            <a:endParaRPr lang="en-US"/>
          </a:p>
        </p:txBody>
      </p:sp>
      <p:sp>
        <p:nvSpPr>
          <p:cNvPr id="245790" name="Freeform 31"/>
          <p:cNvSpPr>
            <a:spLocks/>
          </p:cNvSpPr>
          <p:nvPr/>
        </p:nvSpPr>
        <p:spPr bwMode="auto">
          <a:xfrm>
            <a:off x="2678113" y="4926013"/>
            <a:ext cx="4298950" cy="74612"/>
          </a:xfrm>
          <a:custGeom>
            <a:avLst/>
            <a:gdLst>
              <a:gd name="T0" fmla="*/ 0 w 708"/>
              <a:gd name="T1" fmla="*/ 2147483647 h 9"/>
              <a:gd name="T2" fmla="*/ 2147483647 w 708"/>
              <a:gd name="T3" fmla="*/ 0 h 9"/>
              <a:gd name="T4" fmla="*/ 2147483647 w 708"/>
              <a:gd name="T5" fmla="*/ 0 h 9"/>
              <a:gd name="T6" fmla="*/ 0 60000 65536"/>
              <a:gd name="T7" fmla="*/ 0 60000 65536"/>
              <a:gd name="T8" fmla="*/ 0 60000 65536"/>
              <a:gd name="T9" fmla="*/ 0 w 708"/>
              <a:gd name="T10" fmla="*/ 0 h 9"/>
              <a:gd name="T11" fmla="*/ 708 w 708"/>
              <a:gd name="T12" fmla="*/ 9 h 9"/>
            </a:gdLst>
            <a:ahLst/>
            <a:cxnLst>
              <a:cxn ang="T6">
                <a:pos x="T0" y="T1"/>
              </a:cxn>
              <a:cxn ang="T7">
                <a:pos x="T2" y="T3"/>
              </a:cxn>
              <a:cxn ang="T8">
                <a:pos x="T4" y="T5"/>
              </a:cxn>
            </a:cxnLst>
            <a:rect l="T9" t="T10" r="T11" b="T12"/>
            <a:pathLst>
              <a:path w="708" h="9">
                <a:moveTo>
                  <a:pt x="0" y="9"/>
                </a:moveTo>
                <a:lnTo>
                  <a:pt x="12" y="0"/>
                </a:lnTo>
                <a:lnTo>
                  <a:pt x="708" y="0"/>
                </a:lnTo>
              </a:path>
            </a:pathLst>
          </a:custGeom>
          <a:noFill/>
          <a:ln w="9525">
            <a:solidFill>
              <a:srgbClr val="000000"/>
            </a:solidFill>
            <a:round/>
            <a:headEnd/>
            <a:tailEnd/>
          </a:ln>
        </p:spPr>
        <p:txBody>
          <a:bodyPr/>
          <a:lstStyle/>
          <a:p>
            <a:endParaRPr lang="en-US"/>
          </a:p>
        </p:txBody>
      </p:sp>
      <p:sp>
        <p:nvSpPr>
          <p:cNvPr id="245791" name="Freeform 32"/>
          <p:cNvSpPr>
            <a:spLocks/>
          </p:cNvSpPr>
          <p:nvPr/>
        </p:nvSpPr>
        <p:spPr bwMode="auto">
          <a:xfrm>
            <a:off x="2678113" y="4460875"/>
            <a:ext cx="4298950" cy="74613"/>
          </a:xfrm>
          <a:custGeom>
            <a:avLst/>
            <a:gdLst>
              <a:gd name="T0" fmla="*/ 0 w 708"/>
              <a:gd name="T1" fmla="*/ 2147483647 h 9"/>
              <a:gd name="T2" fmla="*/ 2147483647 w 708"/>
              <a:gd name="T3" fmla="*/ 0 h 9"/>
              <a:gd name="T4" fmla="*/ 2147483647 w 708"/>
              <a:gd name="T5" fmla="*/ 0 h 9"/>
              <a:gd name="T6" fmla="*/ 0 60000 65536"/>
              <a:gd name="T7" fmla="*/ 0 60000 65536"/>
              <a:gd name="T8" fmla="*/ 0 60000 65536"/>
              <a:gd name="T9" fmla="*/ 0 w 708"/>
              <a:gd name="T10" fmla="*/ 0 h 9"/>
              <a:gd name="T11" fmla="*/ 708 w 708"/>
              <a:gd name="T12" fmla="*/ 9 h 9"/>
            </a:gdLst>
            <a:ahLst/>
            <a:cxnLst>
              <a:cxn ang="T6">
                <a:pos x="T0" y="T1"/>
              </a:cxn>
              <a:cxn ang="T7">
                <a:pos x="T2" y="T3"/>
              </a:cxn>
              <a:cxn ang="T8">
                <a:pos x="T4" y="T5"/>
              </a:cxn>
            </a:cxnLst>
            <a:rect l="T9" t="T10" r="T11" b="T12"/>
            <a:pathLst>
              <a:path w="708" h="9">
                <a:moveTo>
                  <a:pt x="0" y="9"/>
                </a:moveTo>
                <a:lnTo>
                  <a:pt x="12" y="0"/>
                </a:lnTo>
                <a:lnTo>
                  <a:pt x="708" y="0"/>
                </a:lnTo>
              </a:path>
            </a:pathLst>
          </a:custGeom>
          <a:noFill/>
          <a:ln w="9525">
            <a:solidFill>
              <a:srgbClr val="000000"/>
            </a:solidFill>
            <a:round/>
            <a:headEnd/>
            <a:tailEnd/>
          </a:ln>
        </p:spPr>
        <p:txBody>
          <a:bodyPr/>
          <a:lstStyle/>
          <a:p>
            <a:endParaRPr lang="en-US"/>
          </a:p>
        </p:txBody>
      </p:sp>
      <p:sp>
        <p:nvSpPr>
          <p:cNvPr id="245792" name="Freeform 33"/>
          <p:cNvSpPr>
            <a:spLocks/>
          </p:cNvSpPr>
          <p:nvPr/>
        </p:nvSpPr>
        <p:spPr bwMode="auto">
          <a:xfrm>
            <a:off x="2678113" y="3962400"/>
            <a:ext cx="4298950" cy="96838"/>
          </a:xfrm>
          <a:custGeom>
            <a:avLst/>
            <a:gdLst>
              <a:gd name="T0" fmla="*/ 0 w 708"/>
              <a:gd name="T1" fmla="*/ 2147483647 h 9"/>
              <a:gd name="T2" fmla="*/ 2147483647 w 708"/>
              <a:gd name="T3" fmla="*/ 0 h 9"/>
              <a:gd name="T4" fmla="*/ 2147483647 w 708"/>
              <a:gd name="T5" fmla="*/ 0 h 9"/>
              <a:gd name="T6" fmla="*/ 0 60000 65536"/>
              <a:gd name="T7" fmla="*/ 0 60000 65536"/>
              <a:gd name="T8" fmla="*/ 0 60000 65536"/>
              <a:gd name="T9" fmla="*/ 0 w 708"/>
              <a:gd name="T10" fmla="*/ 0 h 9"/>
              <a:gd name="T11" fmla="*/ 708 w 708"/>
              <a:gd name="T12" fmla="*/ 9 h 9"/>
            </a:gdLst>
            <a:ahLst/>
            <a:cxnLst>
              <a:cxn ang="T6">
                <a:pos x="T0" y="T1"/>
              </a:cxn>
              <a:cxn ang="T7">
                <a:pos x="T2" y="T3"/>
              </a:cxn>
              <a:cxn ang="T8">
                <a:pos x="T4" y="T5"/>
              </a:cxn>
            </a:cxnLst>
            <a:rect l="T9" t="T10" r="T11" b="T12"/>
            <a:pathLst>
              <a:path w="708" h="9">
                <a:moveTo>
                  <a:pt x="0" y="9"/>
                </a:moveTo>
                <a:lnTo>
                  <a:pt x="12" y="0"/>
                </a:lnTo>
                <a:lnTo>
                  <a:pt x="708" y="0"/>
                </a:lnTo>
              </a:path>
            </a:pathLst>
          </a:custGeom>
          <a:noFill/>
          <a:ln w="9525">
            <a:solidFill>
              <a:srgbClr val="000000"/>
            </a:solidFill>
            <a:round/>
            <a:headEnd/>
            <a:tailEnd/>
          </a:ln>
        </p:spPr>
        <p:txBody>
          <a:bodyPr/>
          <a:lstStyle/>
          <a:p>
            <a:endParaRPr lang="en-US"/>
          </a:p>
        </p:txBody>
      </p:sp>
      <p:sp>
        <p:nvSpPr>
          <p:cNvPr id="245793" name="Freeform 34"/>
          <p:cNvSpPr>
            <a:spLocks/>
          </p:cNvSpPr>
          <p:nvPr/>
        </p:nvSpPr>
        <p:spPr bwMode="auto">
          <a:xfrm>
            <a:off x="2678113" y="3517900"/>
            <a:ext cx="4298950" cy="153988"/>
          </a:xfrm>
          <a:custGeom>
            <a:avLst/>
            <a:gdLst>
              <a:gd name="T0" fmla="*/ 0 w 708"/>
              <a:gd name="T1" fmla="*/ 2147483647 h 10"/>
              <a:gd name="T2" fmla="*/ 2147483647 w 708"/>
              <a:gd name="T3" fmla="*/ 0 h 10"/>
              <a:gd name="T4" fmla="*/ 2147483647 w 708"/>
              <a:gd name="T5" fmla="*/ 0 h 10"/>
              <a:gd name="T6" fmla="*/ 0 60000 65536"/>
              <a:gd name="T7" fmla="*/ 0 60000 65536"/>
              <a:gd name="T8" fmla="*/ 0 60000 65536"/>
              <a:gd name="T9" fmla="*/ 0 w 708"/>
              <a:gd name="T10" fmla="*/ 0 h 10"/>
              <a:gd name="T11" fmla="*/ 708 w 708"/>
              <a:gd name="T12" fmla="*/ 10 h 10"/>
            </a:gdLst>
            <a:ahLst/>
            <a:cxnLst>
              <a:cxn ang="T6">
                <a:pos x="T0" y="T1"/>
              </a:cxn>
              <a:cxn ang="T7">
                <a:pos x="T2" y="T3"/>
              </a:cxn>
              <a:cxn ang="T8">
                <a:pos x="T4" y="T5"/>
              </a:cxn>
            </a:cxnLst>
            <a:rect l="T9" t="T10" r="T11" b="T12"/>
            <a:pathLst>
              <a:path w="708" h="10">
                <a:moveTo>
                  <a:pt x="0" y="10"/>
                </a:moveTo>
                <a:lnTo>
                  <a:pt x="12" y="0"/>
                </a:lnTo>
                <a:lnTo>
                  <a:pt x="708" y="0"/>
                </a:lnTo>
              </a:path>
            </a:pathLst>
          </a:custGeom>
          <a:noFill/>
          <a:ln w="9525">
            <a:solidFill>
              <a:srgbClr val="000000"/>
            </a:solidFill>
            <a:round/>
            <a:headEnd/>
            <a:tailEnd/>
          </a:ln>
        </p:spPr>
        <p:txBody>
          <a:bodyPr/>
          <a:lstStyle/>
          <a:p>
            <a:endParaRPr lang="en-US"/>
          </a:p>
        </p:txBody>
      </p:sp>
      <p:sp>
        <p:nvSpPr>
          <p:cNvPr id="245794" name="Freeform 35"/>
          <p:cNvSpPr>
            <a:spLocks/>
          </p:cNvSpPr>
          <p:nvPr/>
        </p:nvSpPr>
        <p:spPr bwMode="auto">
          <a:xfrm>
            <a:off x="2678113" y="3032125"/>
            <a:ext cx="4298950" cy="74613"/>
          </a:xfrm>
          <a:custGeom>
            <a:avLst/>
            <a:gdLst>
              <a:gd name="T0" fmla="*/ 0 w 708"/>
              <a:gd name="T1" fmla="*/ 2147483647 h 9"/>
              <a:gd name="T2" fmla="*/ 2147483647 w 708"/>
              <a:gd name="T3" fmla="*/ 0 h 9"/>
              <a:gd name="T4" fmla="*/ 2147483647 w 708"/>
              <a:gd name="T5" fmla="*/ 0 h 9"/>
              <a:gd name="T6" fmla="*/ 0 60000 65536"/>
              <a:gd name="T7" fmla="*/ 0 60000 65536"/>
              <a:gd name="T8" fmla="*/ 0 60000 65536"/>
              <a:gd name="T9" fmla="*/ 0 w 708"/>
              <a:gd name="T10" fmla="*/ 0 h 9"/>
              <a:gd name="T11" fmla="*/ 708 w 708"/>
              <a:gd name="T12" fmla="*/ 9 h 9"/>
            </a:gdLst>
            <a:ahLst/>
            <a:cxnLst>
              <a:cxn ang="T6">
                <a:pos x="T0" y="T1"/>
              </a:cxn>
              <a:cxn ang="T7">
                <a:pos x="T2" y="T3"/>
              </a:cxn>
              <a:cxn ang="T8">
                <a:pos x="T4" y="T5"/>
              </a:cxn>
            </a:cxnLst>
            <a:rect l="T9" t="T10" r="T11" b="T12"/>
            <a:pathLst>
              <a:path w="708" h="9">
                <a:moveTo>
                  <a:pt x="0" y="9"/>
                </a:moveTo>
                <a:lnTo>
                  <a:pt x="12" y="0"/>
                </a:lnTo>
                <a:lnTo>
                  <a:pt x="708" y="0"/>
                </a:lnTo>
              </a:path>
            </a:pathLst>
          </a:custGeom>
          <a:noFill/>
          <a:ln w="9525">
            <a:solidFill>
              <a:srgbClr val="000000"/>
            </a:solidFill>
            <a:round/>
            <a:headEnd/>
            <a:tailEnd/>
          </a:ln>
        </p:spPr>
        <p:txBody>
          <a:bodyPr/>
          <a:lstStyle/>
          <a:p>
            <a:endParaRPr lang="en-US"/>
          </a:p>
        </p:txBody>
      </p:sp>
      <p:sp>
        <p:nvSpPr>
          <p:cNvPr id="245795" name="Freeform 36"/>
          <p:cNvSpPr>
            <a:spLocks/>
          </p:cNvSpPr>
          <p:nvPr/>
        </p:nvSpPr>
        <p:spPr bwMode="auto">
          <a:xfrm>
            <a:off x="2678113" y="2555875"/>
            <a:ext cx="4298950" cy="74613"/>
          </a:xfrm>
          <a:custGeom>
            <a:avLst/>
            <a:gdLst>
              <a:gd name="T0" fmla="*/ 0 w 708"/>
              <a:gd name="T1" fmla="*/ 2147483647 h 9"/>
              <a:gd name="T2" fmla="*/ 2147483647 w 708"/>
              <a:gd name="T3" fmla="*/ 0 h 9"/>
              <a:gd name="T4" fmla="*/ 2147483647 w 708"/>
              <a:gd name="T5" fmla="*/ 0 h 9"/>
              <a:gd name="T6" fmla="*/ 0 60000 65536"/>
              <a:gd name="T7" fmla="*/ 0 60000 65536"/>
              <a:gd name="T8" fmla="*/ 0 60000 65536"/>
              <a:gd name="T9" fmla="*/ 0 w 708"/>
              <a:gd name="T10" fmla="*/ 0 h 9"/>
              <a:gd name="T11" fmla="*/ 708 w 708"/>
              <a:gd name="T12" fmla="*/ 9 h 9"/>
            </a:gdLst>
            <a:ahLst/>
            <a:cxnLst>
              <a:cxn ang="T6">
                <a:pos x="T0" y="T1"/>
              </a:cxn>
              <a:cxn ang="T7">
                <a:pos x="T2" y="T3"/>
              </a:cxn>
              <a:cxn ang="T8">
                <a:pos x="T4" y="T5"/>
              </a:cxn>
            </a:cxnLst>
            <a:rect l="T9" t="T10" r="T11" b="T12"/>
            <a:pathLst>
              <a:path w="708" h="9">
                <a:moveTo>
                  <a:pt x="0" y="9"/>
                </a:moveTo>
                <a:lnTo>
                  <a:pt x="12" y="0"/>
                </a:lnTo>
                <a:lnTo>
                  <a:pt x="708" y="0"/>
                </a:lnTo>
              </a:path>
            </a:pathLst>
          </a:custGeom>
          <a:noFill/>
          <a:ln w="9525">
            <a:solidFill>
              <a:srgbClr val="000000"/>
            </a:solidFill>
            <a:round/>
            <a:headEnd/>
            <a:tailEnd/>
          </a:ln>
        </p:spPr>
        <p:txBody>
          <a:bodyPr/>
          <a:lstStyle/>
          <a:p>
            <a:endParaRPr lang="en-US"/>
          </a:p>
        </p:txBody>
      </p:sp>
      <p:sp>
        <p:nvSpPr>
          <p:cNvPr id="245796" name="Freeform 37"/>
          <p:cNvSpPr>
            <a:spLocks/>
          </p:cNvSpPr>
          <p:nvPr/>
        </p:nvSpPr>
        <p:spPr bwMode="auto">
          <a:xfrm>
            <a:off x="2678113" y="4916488"/>
            <a:ext cx="4298950" cy="84137"/>
          </a:xfrm>
          <a:custGeom>
            <a:avLst/>
            <a:gdLst>
              <a:gd name="T0" fmla="*/ 2147483647 w 3993"/>
              <a:gd name="T1" fmla="*/ 0 h 53"/>
              <a:gd name="T2" fmla="*/ 2147483647 w 3993"/>
              <a:gd name="T3" fmla="*/ 2147483647 h 53"/>
              <a:gd name="T4" fmla="*/ 0 w 3993"/>
              <a:gd name="T5" fmla="*/ 2147483647 h 53"/>
              <a:gd name="T6" fmla="*/ 2147483647 w 3993"/>
              <a:gd name="T7" fmla="*/ 0 h 53"/>
              <a:gd name="T8" fmla="*/ 2147483647 w 3993"/>
              <a:gd name="T9" fmla="*/ 0 h 53"/>
              <a:gd name="T10" fmla="*/ 0 60000 65536"/>
              <a:gd name="T11" fmla="*/ 0 60000 65536"/>
              <a:gd name="T12" fmla="*/ 0 60000 65536"/>
              <a:gd name="T13" fmla="*/ 0 60000 65536"/>
              <a:gd name="T14" fmla="*/ 0 60000 65536"/>
              <a:gd name="T15" fmla="*/ 0 w 3993"/>
              <a:gd name="T16" fmla="*/ 0 h 53"/>
              <a:gd name="T17" fmla="*/ 3993 w 3993"/>
              <a:gd name="T18" fmla="*/ 53 h 53"/>
            </a:gdLst>
            <a:ahLst/>
            <a:cxnLst>
              <a:cxn ang="T10">
                <a:pos x="T0" y="T1"/>
              </a:cxn>
              <a:cxn ang="T11">
                <a:pos x="T2" y="T3"/>
              </a:cxn>
              <a:cxn ang="T12">
                <a:pos x="T4" y="T5"/>
              </a:cxn>
              <a:cxn ang="T13">
                <a:pos x="T6" y="T7"/>
              </a:cxn>
              <a:cxn ang="T14">
                <a:pos x="T8" y="T9"/>
              </a:cxn>
            </a:cxnLst>
            <a:rect l="T15" t="T16" r="T17" b="T18"/>
            <a:pathLst>
              <a:path w="3993" h="53">
                <a:moveTo>
                  <a:pt x="3993" y="0"/>
                </a:moveTo>
                <a:lnTo>
                  <a:pt x="3926" y="53"/>
                </a:lnTo>
                <a:lnTo>
                  <a:pt x="0" y="53"/>
                </a:lnTo>
                <a:lnTo>
                  <a:pt x="68" y="0"/>
                </a:lnTo>
                <a:lnTo>
                  <a:pt x="3993" y="0"/>
                </a:lnTo>
                <a:close/>
              </a:path>
            </a:pathLst>
          </a:custGeom>
          <a:noFill/>
          <a:ln w="9525">
            <a:solidFill>
              <a:srgbClr val="000000"/>
            </a:solidFill>
            <a:round/>
            <a:headEnd/>
            <a:tailEnd/>
          </a:ln>
        </p:spPr>
        <p:txBody>
          <a:bodyPr/>
          <a:lstStyle/>
          <a:p>
            <a:endParaRPr lang="en-US"/>
          </a:p>
        </p:txBody>
      </p:sp>
      <p:sp>
        <p:nvSpPr>
          <p:cNvPr id="245797" name="Freeform 38"/>
          <p:cNvSpPr>
            <a:spLocks/>
          </p:cNvSpPr>
          <p:nvPr/>
        </p:nvSpPr>
        <p:spPr bwMode="auto">
          <a:xfrm>
            <a:off x="2678113" y="2071688"/>
            <a:ext cx="95250" cy="2928937"/>
          </a:xfrm>
          <a:custGeom>
            <a:avLst/>
            <a:gdLst>
              <a:gd name="T0" fmla="*/ 0 w 68"/>
              <a:gd name="T1" fmla="*/ 2147483647 h 1845"/>
              <a:gd name="T2" fmla="*/ 0 w 68"/>
              <a:gd name="T3" fmla="*/ 2147483647 h 1845"/>
              <a:gd name="T4" fmla="*/ 2147483647 w 68"/>
              <a:gd name="T5" fmla="*/ 0 h 1845"/>
              <a:gd name="T6" fmla="*/ 2147483647 w 68"/>
              <a:gd name="T7" fmla="*/ 2147483647 h 1845"/>
              <a:gd name="T8" fmla="*/ 0 w 68"/>
              <a:gd name="T9" fmla="*/ 2147483647 h 1845"/>
              <a:gd name="T10" fmla="*/ 0 60000 65536"/>
              <a:gd name="T11" fmla="*/ 0 60000 65536"/>
              <a:gd name="T12" fmla="*/ 0 60000 65536"/>
              <a:gd name="T13" fmla="*/ 0 60000 65536"/>
              <a:gd name="T14" fmla="*/ 0 60000 65536"/>
              <a:gd name="T15" fmla="*/ 0 w 68"/>
              <a:gd name="T16" fmla="*/ 0 h 1845"/>
              <a:gd name="T17" fmla="*/ 68 w 68"/>
              <a:gd name="T18" fmla="*/ 1845 h 1845"/>
            </a:gdLst>
            <a:ahLst/>
            <a:cxnLst>
              <a:cxn ang="T10">
                <a:pos x="T0" y="T1"/>
              </a:cxn>
              <a:cxn ang="T11">
                <a:pos x="T2" y="T3"/>
              </a:cxn>
              <a:cxn ang="T12">
                <a:pos x="T4" y="T5"/>
              </a:cxn>
              <a:cxn ang="T13">
                <a:pos x="T6" y="T7"/>
              </a:cxn>
              <a:cxn ang="T14">
                <a:pos x="T8" y="T9"/>
              </a:cxn>
            </a:cxnLst>
            <a:rect l="T15" t="T16" r="T17" b="T18"/>
            <a:pathLst>
              <a:path w="68" h="1845">
                <a:moveTo>
                  <a:pt x="0" y="1845"/>
                </a:moveTo>
                <a:lnTo>
                  <a:pt x="0" y="53"/>
                </a:lnTo>
                <a:lnTo>
                  <a:pt x="68" y="0"/>
                </a:lnTo>
                <a:lnTo>
                  <a:pt x="68" y="1792"/>
                </a:lnTo>
                <a:lnTo>
                  <a:pt x="0" y="1845"/>
                </a:lnTo>
                <a:close/>
              </a:path>
            </a:pathLst>
          </a:custGeom>
          <a:noFill/>
          <a:ln w="9525">
            <a:solidFill>
              <a:srgbClr val="000000"/>
            </a:solidFill>
            <a:round/>
            <a:headEnd/>
            <a:tailEnd/>
          </a:ln>
        </p:spPr>
        <p:txBody>
          <a:bodyPr/>
          <a:lstStyle/>
          <a:p>
            <a:endParaRPr lang="en-US"/>
          </a:p>
        </p:txBody>
      </p:sp>
      <p:sp>
        <p:nvSpPr>
          <p:cNvPr id="245798" name="Rectangle 39"/>
          <p:cNvSpPr>
            <a:spLocks noChangeArrowheads="1"/>
          </p:cNvSpPr>
          <p:nvPr/>
        </p:nvSpPr>
        <p:spPr bwMode="auto">
          <a:xfrm>
            <a:off x="2773363" y="2071688"/>
            <a:ext cx="4203700" cy="2844800"/>
          </a:xfrm>
          <a:prstGeom prst="rect">
            <a:avLst/>
          </a:prstGeom>
          <a:noFill/>
          <a:ln w="9525">
            <a:solidFill>
              <a:srgbClr val="000000"/>
            </a:solidFill>
            <a:miter lim="800000"/>
            <a:headEnd/>
            <a:tailEnd/>
          </a:ln>
        </p:spPr>
        <p:txBody>
          <a:bodyPr/>
          <a:lstStyle/>
          <a:p>
            <a:endParaRPr lang="en-US"/>
          </a:p>
        </p:txBody>
      </p:sp>
      <p:sp>
        <p:nvSpPr>
          <p:cNvPr id="245799" name="Freeform 40"/>
          <p:cNvSpPr>
            <a:spLocks/>
          </p:cNvSpPr>
          <p:nvPr/>
        </p:nvSpPr>
        <p:spPr bwMode="auto">
          <a:xfrm>
            <a:off x="3163888" y="2071688"/>
            <a:ext cx="96837" cy="2928937"/>
          </a:xfrm>
          <a:custGeom>
            <a:avLst/>
            <a:gdLst>
              <a:gd name="T0" fmla="*/ 0 w 68"/>
              <a:gd name="T1" fmla="*/ 2147483647 h 1845"/>
              <a:gd name="T2" fmla="*/ 0 w 68"/>
              <a:gd name="T3" fmla="*/ 2147483647 h 1845"/>
              <a:gd name="T4" fmla="*/ 2147483647 w 68"/>
              <a:gd name="T5" fmla="*/ 0 h 1845"/>
              <a:gd name="T6" fmla="*/ 2147483647 w 68"/>
              <a:gd name="T7" fmla="*/ 2147483647 h 1845"/>
              <a:gd name="T8" fmla="*/ 0 w 68"/>
              <a:gd name="T9" fmla="*/ 2147483647 h 1845"/>
              <a:gd name="T10" fmla="*/ 0 60000 65536"/>
              <a:gd name="T11" fmla="*/ 0 60000 65536"/>
              <a:gd name="T12" fmla="*/ 0 60000 65536"/>
              <a:gd name="T13" fmla="*/ 0 60000 65536"/>
              <a:gd name="T14" fmla="*/ 0 60000 65536"/>
              <a:gd name="T15" fmla="*/ 0 w 68"/>
              <a:gd name="T16" fmla="*/ 0 h 1845"/>
              <a:gd name="T17" fmla="*/ 68 w 68"/>
              <a:gd name="T18" fmla="*/ 1845 h 1845"/>
            </a:gdLst>
            <a:ahLst/>
            <a:cxnLst>
              <a:cxn ang="T10">
                <a:pos x="T0" y="T1"/>
              </a:cxn>
              <a:cxn ang="T11">
                <a:pos x="T2" y="T3"/>
              </a:cxn>
              <a:cxn ang="T12">
                <a:pos x="T4" y="T5"/>
              </a:cxn>
              <a:cxn ang="T13">
                <a:pos x="T6" y="T7"/>
              </a:cxn>
              <a:cxn ang="T14">
                <a:pos x="T8" y="T9"/>
              </a:cxn>
            </a:cxnLst>
            <a:rect l="T15" t="T16" r="T17" b="T18"/>
            <a:pathLst>
              <a:path w="68" h="1845">
                <a:moveTo>
                  <a:pt x="0" y="1845"/>
                </a:moveTo>
                <a:lnTo>
                  <a:pt x="0" y="53"/>
                </a:lnTo>
                <a:lnTo>
                  <a:pt x="68" y="0"/>
                </a:lnTo>
                <a:lnTo>
                  <a:pt x="68" y="1792"/>
                </a:lnTo>
                <a:lnTo>
                  <a:pt x="0" y="1845"/>
                </a:lnTo>
                <a:close/>
              </a:path>
            </a:pathLst>
          </a:custGeom>
          <a:solidFill>
            <a:srgbClr val="803300"/>
          </a:solidFill>
          <a:ln w="9525">
            <a:solidFill>
              <a:srgbClr val="000000"/>
            </a:solidFill>
            <a:round/>
            <a:headEnd/>
            <a:tailEnd/>
          </a:ln>
        </p:spPr>
        <p:txBody>
          <a:bodyPr/>
          <a:lstStyle/>
          <a:p>
            <a:endParaRPr lang="en-US"/>
          </a:p>
        </p:txBody>
      </p:sp>
      <p:sp>
        <p:nvSpPr>
          <p:cNvPr id="245800" name="Rectangle 41"/>
          <p:cNvSpPr>
            <a:spLocks noChangeArrowheads="1"/>
          </p:cNvSpPr>
          <p:nvPr/>
        </p:nvSpPr>
        <p:spPr bwMode="auto">
          <a:xfrm>
            <a:off x="2886075" y="2155825"/>
            <a:ext cx="277813" cy="2844800"/>
          </a:xfrm>
          <a:prstGeom prst="rect">
            <a:avLst/>
          </a:prstGeom>
          <a:solidFill>
            <a:srgbClr val="FF6600"/>
          </a:solidFill>
          <a:ln w="9525">
            <a:solidFill>
              <a:srgbClr val="000000"/>
            </a:solidFill>
            <a:miter lim="800000"/>
            <a:headEnd/>
            <a:tailEnd/>
          </a:ln>
        </p:spPr>
        <p:txBody>
          <a:bodyPr/>
          <a:lstStyle/>
          <a:p>
            <a:endParaRPr lang="en-US"/>
          </a:p>
        </p:txBody>
      </p:sp>
      <p:sp>
        <p:nvSpPr>
          <p:cNvPr id="245801" name="Freeform 42"/>
          <p:cNvSpPr>
            <a:spLocks/>
          </p:cNvSpPr>
          <p:nvPr/>
        </p:nvSpPr>
        <p:spPr bwMode="auto">
          <a:xfrm>
            <a:off x="2886075" y="2071688"/>
            <a:ext cx="374650" cy="84137"/>
          </a:xfrm>
          <a:custGeom>
            <a:avLst/>
            <a:gdLst>
              <a:gd name="T0" fmla="*/ 2147483647 w 265"/>
              <a:gd name="T1" fmla="*/ 2147483647 h 53"/>
              <a:gd name="T2" fmla="*/ 2147483647 w 265"/>
              <a:gd name="T3" fmla="*/ 0 h 53"/>
              <a:gd name="T4" fmla="*/ 2147483647 w 265"/>
              <a:gd name="T5" fmla="*/ 0 h 53"/>
              <a:gd name="T6" fmla="*/ 0 w 265"/>
              <a:gd name="T7" fmla="*/ 2147483647 h 53"/>
              <a:gd name="T8" fmla="*/ 2147483647 w 265"/>
              <a:gd name="T9" fmla="*/ 2147483647 h 53"/>
              <a:gd name="T10" fmla="*/ 0 60000 65536"/>
              <a:gd name="T11" fmla="*/ 0 60000 65536"/>
              <a:gd name="T12" fmla="*/ 0 60000 65536"/>
              <a:gd name="T13" fmla="*/ 0 60000 65536"/>
              <a:gd name="T14" fmla="*/ 0 60000 65536"/>
              <a:gd name="T15" fmla="*/ 0 w 265"/>
              <a:gd name="T16" fmla="*/ 0 h 53"/>
              <a:gd name="T17" fmla="*/ 265 w 265"/>
              <a:gd name="T18" fmla="*/ 53 h 53"/>
            </a:gdLst>
            <a:ahLst/>
            <a:cxnLst>
              <a:cxn ang="T10">
                <a:pos x="T0" y="T1"/>
              </a:cxn>
              <a:cxn ang="T11">
                <a:pos x="T2" y="T3"/>
              </a:cxn>
              <a:cxn ang="T12">
                <a:pos x="T4" y="T5"/>
              </a:cxn>
              <a:cxn ang="T13">
                <a:pos x="T6" y="T7"/>
              </a:cxn>
              <a:cxn ang="T14">
                <a:pos x="T8" y="T9"/>
              </a:cxn>
            </a:cxnLst>
            <a:rect l="T15" t="T16" r="T17" b="T18"/>
            <a:pathLst>
              <a:path w="265" h="53">
                <a:moveTo>
                  <a:pt x="197" y="53"/>
                </a:moveTo>
                <a:lnTo>
                  <a:pt x="265" y="0"/>
                </a:lnTo>
                <a:lnTo>
                  <a:pt x="67" y="0"/>
                </a:lnTo>
                <a:lnTo>
                  <a:pt x="0" y="53"/>
                </a:lnTo>
                <a:lnTo>
                  <a:pt x="197" y="53"/>
                </a:lnTo>
                <a:close/>
              </a:path>
            </a:pathLst>
          </a:custGeom>
          <a:solidFill>
            <a:srgbClr val="BF4D00"/>
          </a:solidFill>
          <a:ln w="9525">
            <a:solidFill>
              <a:srgbClr val="000000"/>
            </a:solidFill>
            <a:round/>
            <a:headEnd/>
            <a:tailEnd/>
          </a:ln>
        </p:spPr>
        <p:txBody>
          <a:bodyPr/>
          <a:lstStyle/>
          <a:p>
            <a:endParaRPr lang="en-US"/>
          </a:p>
        </p:txBody>
      </p:sp>
      <p:sp>
        <p:nvSpPr>
          <p:cNvPr id="245802" name="Freeform 43"/>
          <p:cNvSpPr>
            <a:spLocks/>
          </p:cNvSpPr>
          <p:nvPr/>
        </p:nvSpPr>
        <p:spPr bwMode="auto">
          <a:xfrm>
            <a:off x="3856038" y="3489325"/>
            <a:ext cx="96837" cy="1511300"/>
          </a:xfrm>
          <a:custGeom>
            <a:avLst/>
            <a:gdLst>
              <a:gd name="T0" fmla="*/ 0 w 68"/>
              <a:gd name="T1" fmla="*/ 2147483647 h 952"/>
              <a:gd name="T2" fmla="*/ 0 w 68"/>
              <a:gd name="T3" fmla="*/ 2147483647 h 952"/>
              <a:gd name="T4" fmla="*/ 2147483647 w 68"/>
              <a:gd name="T5" fmla="*/ 0 h 952"/>
              <a:gd name="T6" fmla="*/ 2147483647 w 68"/>
              <a:gd name="T7" fmla="*/ 2147483647 h 952"/>
              <a:gd name="T8" fmla="*/ 0 w 68"/>
              <a:gd name="T9" fmla="*/ 2147483647 h 952"/>
              <a:gd name="T10" fmla="*/ 0 60000 65536"/>
              <a:gd name="T11" fmla="*/ 0 60000 65536"/>
              <a:gd name="T12" fmla="*/ 0 60000 65536"/>
              <a:gd name="T13" fmla="*/ 0 60000 65536"/>
              <a:gd name="T14" fmla="*/ 0 60000 65536"/>
              <a:gd name="T15" fmla="*/ 0 w 68"/>
              <a:gd name="T16" fmla="*/ 0 h 952"/>
              <a:gd name="T17" fmla="*/ 68 w 68"/>
              <a:gd name="T18" fmla="*/ 952 h 952"/>
            </a:gdLst>
            <a:ahLst/>
            <a:cxnLst>
              <a:cxn ang="T10">
                <a:pos x="T0" y="T1"/>
              </a:cxn>
              <a:cxn ang="T11">
                <a:pos x="T2" y="T3"/>
              </a:cxn>
              <a:cxn ang="T12">
                <a:pos x="T4" y="T5"/>
              </a:cxn>
              <a:cxn ang="T13">
                <a:pos x="T6" y="T7"/>
              </a:cxn>
              <a:cxn ang="T14">
                <a:pos x="T8" y="T9"/>
              </a:cxn>
            </a:cxnLst>
            <a:rect l="T15" t="T16" r="T17" b="T18"/>
            <a:pathLst>
              <a:path w="68" h="952">
                <a:moveTo>
                  <a:pt x="0" y="952"/>
                </a:moveTo>
                <a:lnTo>
                  <a:pt x="0" y="59"/>
                </a:lnTo>
                <a:lnTo>
                  <a:pt x="68" y="0"/>
                </a:lnTo>
                <a:lnTo>
                  <a:pt x="68" y="899"/>
                </a:lnTo>
                <a:lnTo>
                  <a:pt x="0" y="952"/>
                </a:lnTo>
                <a:close/>
              </a:path>
            </a:pathLst>
          </a:custGeom>
          <a:solidFill>
            <a:srgbClr val="008000"/>
          </a:solidFill>
          <a:ln w="9525">
            <a:solidFill>
              <a:srgbClr val="000000"/>
            </a:solidFill>
            <a:round/>
            <a:headEnd/>
            <a:tailEnd/>
          </a:ln>
        </p:spPr>
        <p:txBody>
          <a:bodyPr/>
          <a:lstStyle/>
          <a:p>
            <a:endParaRPr lang="en-US"/>
          </a:p>
        </p:txBody>
      </p:sp>
      <p:sp>
        <p:nvSpPr>
          <p:cNvPr id="245803" name="Rectangle 44"/>
          <p:cNvSpPr>
            <a:spLocks noChangeArrowheads="1"/>
          </p:cNvSpPr>
          <p:nvPr/>
        </p:nvSpPr>
        <p:spPr bwMode="auto">
          <a:xfrm>
            <a:off x="3578225" y="3582988"/>
            <a:ext cx="277813" cy="1417637"/>
          </a:xfrm>
          <a:prstGeom prst="rect">
            <a:avLst/>
          </a:prstGeom>
          <a:solidFill>
            <a:srgbClr val="00FF00"/>
          </a:solidFill>
          <a:ln w="9525">
            <a:solidFill>
              <a:srgbClr val="000000"/>
            </a:solidFill>
            <a:miter lim="800000"/>
            <a:headEnd/>
            <a:tailEnd/>
          </a:ln>
        </p:spPr>
        <p:txBody>
          <a:bodyPr/>
          <a:lstStyle/>
          <a:p>
            <a:endParaRPr lang="en-US"/>
          </a:p>
        </p:txBody>
      </p:sp>
      <p:sp>
        <p:nvSpPr>
          <p:cNvPr id="245804" name="Freeform 45"/>
          <p:cNvSpPr>
            <a:spLocks/>
          </p:cNvSpPr>
          <p:nvPr/>
        </p:nvSpPr>
        <p:spPr bwMode="auto">
          <a:xfrm>
            <a:off x="3578225" y="3489325"/>
            <a:ext cx="374650" cy="93663"/>
          </a:xfrm>
          <a:custGeom>
            <a:avLst/>
            <a:gdLst>
              <a:gd name="T0" fmla="*/ 2147483647 w 266"/>
              <a:gd name="T1" fmla="*/ 2147483647 h 59"/>
              <a:gd name="T2" fmla="*/ 2147483647 w 266"/>
              <a:gd name="T3" fmla="*/ 0 h 59"/>
              <a:gd name="T4" fmla="*/ 2147483647 w 266"/>
              <a:gd name="T5" fmla="*/ 0 h 59"/>
              <a:gd name="T6" fmla="*/ 0 w 266"/>
              <a:gd name="T7" fmla="*/ 2147483647 h 59"/>
              <a:gd name="T8" fmla="*/ 2147483647 w 266"/>
              <a:gd name="T9" fmla="*/ 2147483647 h 59"/>
              <a:gd name="T10" fmla="*/ 0 60000 65536"/>
              <a:gd name="T11" fmla="*/ 0 60000 65536"/>
              <a:gd name="T12" fmla="*/ 0 60000 65536"/>
              <a:gd name="T13" fmla="*/ 0 60000 65536"/>
              <a:gd name="T14" fmla="*/ 0 60000 65536"/>
              <a:gd name="T15" fmla="*/ 0 w 266"/>
              <a:gd name="T16" fmla="*/ 0 h 59"/>
              <a:gd name="T17" fmla="*/ 266 w 266"/>
              <a:gd name="T18" fmla="*/ 59 h 59"/>
            </a:gdLst>
            <a:ahLst/>
            <a:cxnLst>
              <a:cxn ang="T10">
                <a:pos x="T0" y="T1"/>
              </a:cxn>
              <a:cxn ang="T11">
                <a:pos x="T2" y="T3"/>
              </a:cxn>
              <a:cxn ang="T12">
                <a:pos x="T4" y="T5"/>
              </a:cxn>
              <a:cxn ang="T13">
                <a:pos x="T6" y="T7"/>
              </a:cxn>
              <a:cxn ang="T14">
                <a:pos x="T8" y="T9"/>
              </a:cxn>
            </a:cxnLst>
            <a:rect l="T15" t="T16" r="T17" b="T18"/>
            <a:pathLst>
              <a:path w="266" h="59">
                <a:moveTo>
                  <a:pt x="198" y="59"/>
                </a:moveTo>
                <a:lnTo>
                  <a:pt x="266" y="0"/>
                </a:lnTo>
                <a:lnTo>
                  <a:pt x="68" y="0"/>
                </a:lnTo>
                <a:lnTo>
                  <a:pt x="0" y="59"/>
                </a:lnTo>
                <a:lnTo>
                  <a:pt x="198" y="59"/>
                </a:lnTo>
                <a:close/>
              </a:path>
            </a:pathLst>
          </a:custGeom>
          <a:solidFill>
            <a:srgbClr val="00BF00"/>
          </a:solidFill>
          <a:ln w="9525">
            <a:solidFill>
              <a:srgbClr val="000000"/>
            </a:solidFill>
            <a:round/>
            <a:headEnd/>
            <a:tailEnd/>
          </a:ln>
        </p:spPr>
        <p:txBody>
          <a:bodyPr/>
          <a:lstStyle/>
          <a:p>
            <a:endParaRPr lang="en-US"/>
          </a:p>
        </p:txBody>
      </p:sp>
      <p:sp>
        <p:nvSpPr>
          <p:cNvPr id="245805" name="Freeform 46"/>
          <p:cNvSpPr>
            <a:spLocks/>
          </p:cNvSpPr>
          <p:nvPr/>
        </p:nvSpPr>
        <p:spPr bwMode="auto">
          <a:xfrm>
            <a:off x="4548188" y="3732213"/>
            <a:ext cx="95250" cy="1268412"/>
          </a:xfrm>
          <a:custGeom>
            <a:avLst/>
            <a:gdLst>
              <a:gd name="T0" fmla="*/ 0 w 67"/>
              <a:gd name="T1" fmla="*/ 2147483647 h 799"/>
              <a:gd name="T2" fmla="*/ 0 w 67"/>
              <a:gd name="T3" fmla="*/ 2147483647 h 799"/>
              <a:gd name="T4" fmla="*/ 2147483647 w 67"/>
              <a:gd name="T5" fmla="*/ 0 h 799"/>
              <a:gd name="T6" fmla="*/ 2147483647 w 67"/>
              <a:gd name="T7" fmla="*/ 2147483647 h 799"/>
              <a:gd name="T8" fmla="*/ 0 w 67"/>
              <a:gd name="T9" fmla="*/ 2147483647 h 799"/>
              <a:gd name="T10" fmla="*/ 0 60000 65536"/>
              <a:gd name="T11" fmla="*/ 0 60000 65536"/>
              <a:gd name="T12" fmla="*/ 0 60000 65536"/>
              <a:gd name="T13" fmla="*/ 0 60000 65536"/>
              <a:gd name="T14" fmla="*/ 0 60000 65536"/>
              <a:gd name="T15" fmla="*/ 0 w 67"/>
              <a:gd name="T16" fmla="*/ 0 h 799"/>
              <a:gd name="T17" fmla="*/ 67 w 67"/>
              <a:gd name="T18" fmla="*/ 799 h 799"/>
            </a:gdLst>
            <a:ahLst/>
            <a:cxnLst>
              <a:cxn ang="T10">
                <a:pos x="T0" y="T1"/>
              </a:cxn>
              <a:cxn ang="T11">
                <a:pos x="T2" y="T3"/>
              </a:cxn>
              <a:cxn ang="T12">
                <a:pos x="T4" y="T5"/>
              </a:cxn>
              <a:cxn ang="T13">
                <a:pos x="T6" y="T7"/>
              </a:cxn>
              <a:cxn ang="T14">
                <a:pos x="T8" y="T9"/>
              </a:cxn>
            </a:cxnLst>
            <a:rect l="T15" t="T16" r="T17" b="T18"/>
            <a:pathLst>
              <a:path w="67" h="799">
                <a:moveTo>
                  <a:pt x="0" y="799"/>
                </a:moveTo>
                <a:lnTo>
                  <a:pt x="0" y="53"/>
                </a:lnTo>
                <a:lnTo>
                  <a:pt x="67" y="0"/>
                </a:lnTo>
                <a:lnTo>
                  <a:pt x="67" y="746"/>
                </a:lnTo>
                <a:lnTo>
                  <a:pt x="0" y="799"/>
                </a:lnTo>
                <a:close/>
              </a:path>
            </a:pathLst>
          </a:custGeom>
          <a:solidFill>
            <a:srgbClr val="806600"/>
          </a:solidFill>
          <a:ln w="9525">
            <a:solidFill>
              <a:srgbClr val="000000"/>
            </a:solidFill>
            <a:round/>
            <a:headEnd/>
            <a:tailEnd/>
          </a:ln>
        </p:spPr>
        <p:txBody>
          <a:bodyPr/>
          <a:lstStyle/>
          <a:p>
            <a:endParaRPr lang="en-US"/>
          </a:p>
        </p:txBody>
      </p:sp>
      <p:sp>
        <p:nvSpPr>
          <p:cNvPr id="245806" name="Rectangle 47"/>
          <p:cNvSpPr>
            <a:spLocks noChangeArrowheads="1"/>
          </p:cNvSpPr>
          <p:nvPr/>
        </p:nvSpPr>
        <p:spPr bwMode="auto">
          <a:xfrm>
            <a:off x="4270375" y="3816350"/>
            <a:ext cx="277813" cy="1184275"/>
          </a:xfrm>
          <a:prstGeom prst="rect">
            <a:avLst/>
          </a:prstGeom>
          <a:solidFill>
            <a:srgbClr val="FFCC00"/>
          </a:solidFill>
          <a:ln w="9525">
            <a:solidFill>
              <a:srgbClr val="000000"/>
            </a:solidFill>
            <a:miter lim="800000"/>
            <a:headEnd/>
            <a:tailEnd/>
          </a:ln>
        </p:spPr>
        <p:txBody>
          <a:bodyPr/>
          <a:lstStyle/>
          <a:p>
            <a:endParaRPr lang="en-US"/>
          </a:p>
        </p:txBody>
      </p:sp>
      <p:sp>
        <p:nvSpPr>
          <p:cNvPr id="245807" name="Freeform 48"/>
          <p:cNvSpPr>
            <a:spLocks/>
          </p:cNvSpPr>
          <p:nvPr/>
        </p:nvSpPr>
        <p:spPr bwMode="auto">
          <a:xfrm>
            <a:off x="4270375" y="3732213"/>
            <a:ext cx="373063" cy="84137"/>
          </a:xfrm>
          <a:custGeom>
            <a:avLst/>
            <a:gdLst>
              <a:gd name="T0" fmla="*/ 2147483647 w 265"/>
              <a:gd name="T1" fmla="*/ 2147483647 h 53"/>
              <a:gd name="T2" fmla="*/ 2147483647 w 265"/>
              <a:gd name="T3" fmla="*/ 0 h 53"/>
              <a:gd name="T4" fmla="*/ 2147483647 w 265"/>
              <a:gd name="T5" fmla="*/ 0 h 53"/>
              <a:gd name="T6" fmla="*/ 0 w 265"/>
              <a:gd name="T7" fmla="*/ 2147483647 h 53"/>
              <a:gd name="T8" fmla="*/ 2147483647 w 265"/>
              <a:gd name="T9" fmla="*/ 2147483647 h 53"/>
              <a:gd name="T10" fmla="*/ 0 60000 65536"/>
              <a:gd name="T11" fmla="*/ 0 60000 65536"/>
              <a:gd name="T12" fmla="*/ 0 60000 65536"/>
              <a:gd name="T13" fmla="*/ 0 60000 65536"/>
              <a:gd name="T14" fmla="*/ 0 60000 65536"/>
              <a:gd name="T15" fmla="*/ 0 w 265"/>
              <a:gd name="T16" fmla="*/ 0 h 53"/>
              <a:gd name="T17" fmla="*/ 265 w 265"/>
              <a:gd name="T18" fmla="*/ 53 h 53"/>
            </a:gdLst>
            <a:ahLst/>
            <a:cxnLst>
              <a:cxn ang="T10">
                <a:pos x="T0" y="T1"/>
              </a:cxn>
              <a:cxn ang="T11">
                <a:pos x="T2" y="T3"/>
              </a:cxn>
              <a:cxn ang="T12">
                <a:pos x="T4" y="T5"/>
              </a:cxn>
              <a:cxn ang="T13">
                <a:pos x="T6" y="T7"/>
              </a:cxn>
              <a:cxn ang="T14">
                <a:pos x="T8" y="T9"/>
              </a:cxn>
            </a:cxnLst>
            <a:rect l="T15" t="T16" r="T17" b="T18"/>
            <a:pathLst>
              <a:path w="265" h="53">
                <a:moveTo>
                  <a:pt x="198" y="53"/>
                </a:moveTo>
                <a:lnTo>
                  <a:pt x="265" y="0"/>
                </a:lnTo>
                <a:lnTo>
                  <a:pt x="68" y="0"/>
                </a:lnTo>
                <a:lnTo>
                  <a:pt x="0" y="53"/>
                </a:lnTo>
                <a:lnTo>
                  <a:pt x="198" y="53"/>
                </a:lnTo>
                <a:close/>
              </a:path>
            </a:pathLst>
          </a:custGeom>
          <a:solidFill>
            <a:srgbClr val="BF9900"/>
          </a:solidFill>
          <a:ln w="9525">
            <a:solidFill>
              <a:srgbClr val="000000"/>
            </a:solidFill>
            <a:round/>
            <a:headEnd/>
            <a:tailEnd/>
          </a:ln>
        </p:spPr>
        <p:txBody>
          <a:bodyPr/>
          <a:lstStyle/>
          <a:p>
            <a:endParaRPr lang="en-US"/>
          </a:p>
        </p:txBody>
      </p:sp>
      <p:sp>
        <p:nvSpPr>
          <p:cNvPr id="245808" name="Freeform 49"/>
          <p:cNvSpPr>
            <a:spLocks/>
          </p:cNvSpPr>
          <p:nvPr/>
        </p:nvSpPr>
        <p:spPr bwMode="auto">
          <a:xfrm>
            <a:off x="5240338" y="4208463"/>
            <a:ext cx="96837" cy="792162"/>
          </a:xfrm>
          <a:custGeom>
            <a:avLst/>
            <a:gdLst>
              <a:gd name="T0" fmla="*/ 0 w 68"/>
              <a:gd name="T1" fmla="*/ 2147483647 h 499"/>
              <a:gd name="T2" fmla="*/ 0 w 68"/>
              <a:gd name="T3" fmla="*/ 2147483647 h 499"/>
              <a:gd name="T4" fmla="*/ 2147483647 w 68"/>
              <a:gd name="T5" fmla="*/ 0 h 499"/>
              <a:gd name="T6" fmla="*/ 2147483647 w 68"/>
              <a:gd name="T7" fmla="*/ 2147483647 h 499"/>
              <a:gd name="T8" fmla="*/ 0 w 68"/>
              <a:gd name="T9" fmla="*/ 2147483647 h 499"/>
              <a:gd name="T10" fmla="*/ 0 60000 65536"/>
              <a:gd name="T11" fmla="*/ 0 60000 65536"/>
              <a:gd name="T12" fmla="*/ 0 60000 65536"/>
              <a:gd name="T13" fmla="*/ 0 60000 65536"/>
              <a:gd name="T14" fmla="*/ 0 60000 65536"/>
              <a:gd name="T15" fmla="*/ 0 w 68"/>
              <a:gd name="T16" fmla="*/ 0 h 499"/>
              <a:gd name="T17" fmla="*/ 68 w 68"/>
              <a:gd name="T18" fmla="*/ 499 h 499"/>
            </a:gdLst>
            <a:ahLst/>
            <a:cxnLst>
              <a:cxn ang="T10">
                <a:pos x="T0" y="T1"/>
              </a:cxn>
              <a:cxn ang="T11">
                <a:pos x="T2" y="T3"/>
              </a:cxn>
              <a:cxn ang="T12">
                <a:pos x="T4" y="T5"/>
              </a:cxn>
              <a:cxn ang="T13">
                <a:pos x="T6" y="T7"/>
              </a:cxn>
              <a:cxn ang="T14">
                <a:pos x="T8" y="T9"/>
              </a:cxn>
            </a:cxnLst>
            <a:rect l="T15" t="T16" r="T17" b="T18"/>
            <a:pathLst>
              <a:path w="68" h="499">
                <a:moveTo>
                  <a:pt x="0" y="499"/>
                </a:moveTo>
                <a:lnTo>
                  <a:pt x="0" y="53"/>
                </a:lnTo>
                <a:lnTo>
                  <a:pt x="68" y="0"/>
                </a:lnTo>
                <a:lnTo>
                  <a:pt x="68" y="446"/>
                </a:lnTo>
                <a:lnTo>
                  <a:pt x="0" y="499"/>
                </a:lnTo>
                <a:close/>
              </a:path>
            </a:pathLst>
          </a:custGeom>
          <a:solidFill>
            <a:srgbClr val="800000"/>
          </a:solidFill>
          <a:ln w="9525">
            <a:solidFill>
              <a:srgbClr val="000000"/>
            </a:solidFill>
            <a:round/>
            <a:headEnd/>
            <a:tailEnd/>
          </a:ln>
        </p:spPr>
        <p:txBody>
          <a:bodyPr/>
          <a:lstStyle/>
          <a:p>
            <a:endParaRPr lang="en-US"/>
          </a:p>
        </p:txBody>
      </p:sp>
      <p:sp>
        <p:nvSpPr>
          <p:cNvPr id="245809" name="Rectangle 50"/>
          <p:cNvSpPr>
            <a:spLocks noChangeArrowheads="1"/>
          </p:cNvSpPr>
          <p:nvPr/>
        </p:nvSpPr>
        <p:spPr bwMode="auto">
          <a:xfrm>
            <a:off x="4962525" y="4292600"/>
            <a:ext cx="277813" cy="708025"/>
          </a:xfrm>
          <a:prstGeom prst="rect">
            <a:avLst/>
          </a:prstGeom>
          <a:solidFill>
            <a:srgbClr val="FF0000"/>
          </a:solidFill>
          <a:ln w="9525">
            <a:solidFill>
              <a:srgbClr val="000000"/>
            </a:solidFill>
            <a:miter lim="800000"/>
            <a:headEnd/>
            <a:tailEnd/>
          </a:ln>
        </p:spPr>
        <p:txBody>
          <a:bodyPr/>
          <a:lstStyle/>
          <a:p>
            <a:endParaRPr lang="en-US"/>
          </a:p>
        </p:txBody>
      </p:sp>
      <p:sp>
        <p:nvSpPr>
          <p:cNvPr id="245810" name="Freeform 51"/>
          <p:cNvSpPr>
            <a:spLocks/>
          </p:cNvSpPr>
          <p:nvPr/>
        </p:nvSpPr>
        <p:spPr bwMode="auto">
          <a:xfrm>
            <a:off x="4962525" y="4208463"/>
            <a:ext cx="374650" cy="84137"/>
          </a:xfrm>
          <a:custGeom>
            <a:avLst/>
            <a:gdLst>
              <a:gd name="T0" fmla="*/ 2147483647 w 265"/>
              <a:gd name="T1" fmla="*/ 2147483647 h 53"/>
              <a:gd name="T2" fmla="*/ 2147483647 w 265"/>
              <a:gd name="T3" fmla="*/ 0 h 53"/>
              <a:gd name="T4" fmla="*/ 2147483647 w 265"/>
              <a:gd name="T5" fmla="*/ 0 h 53"/>
              <a:gd name="T6" fmla="*/ 0 w 265"/>
              <a:gd name="T7" fmla="*/ 2147483647 h 53"/>
              <a:gd name="T8" fmla="*/ 2147483647 w 265"/>
              <a:gd name="T9" fmla="*/ 2147483647 h 53"/>
              <a:gd name="T10" fmla="*/ 0 60000 65536"/>
              <a:gd name="T11" fmla="*/ 0 60000 65536"/>
              <a:gd name="T12" fmla="*/ 0 60000 65536"/>
              <a:gd name="T13" fmla="*/ 0 60000 65536"/>
              <a:gd name="T14" fmla="*/ 0 60000 65536"/>
              <a:gd name="T15" fmla="*/ 0 w 265"/>
              <a:gd name="T16" fmla="*/ 0 h 53"/>
              <a:gd name="T17" fmla="*/ 265 w 265"/>
              <a:gd name="T18" fmla="*/ 53 h 53"/>
            </a:gdLst>
            <a:ahLst/>
            <a:cxnLst>
              <a:cxn ang="T10">
                <a:pos x="T0" y="T1"/>
              </a:cxn>
              <a:cxn ang="T11">
                <a:pos x="T2" y="T3"/>
              </a:cxn>
              <a:cxn ang="T12">
                <a:pos x="T4" y="T5"/>
              </a:cxn>
              <a:cxn ang="T13">
                <a:pos x="T6" y="T7"/>
              </a:cxn>
              <a:cxn ang="T14">
                <a:pos x="T8" y="T9"/>
              </a:cxn>
            </a:cxnLst>
            <a:rect l="T15" t="T16" r="T17" b="T18"/>
            <a:pathLst>
              <a:path w="265" h="53">
                <a:moveTo>
                  <a:pt x="197" y="53"/>
                </a:moveTo>
                <a:lnTo>
                  <a:pt x="265" y="0"/>
                </a:lnTo>
                <a:lnTo>
                  <a:pt x="68" y="0"/>
                </a:lnTo>
                <a:lnTo>
                  <a:pt x="0" y="53"/>
                </a:lnTo>
                <a:lnTo>
                  <a:pt x="197" y="53"/>
                </a:lnTo>
                <a:close/>
              </a:path>
            </a:pathLst>
          </a:custGeom>
          <a:solidFill>
            <a:srgbClr val="BF0000"/>
          </a:solidFill>
          <a:ln w="9525">
            <a:solidFill>
              <a:srgbClr val="000000"/>
            </a:solidFill>
            <a:round/>
            <a:headEnd/>
            <a:tailEnd/>
          </a:ln>
        </p:spPr>
        <p:txBody>
          <a:bodyPr/>
          <a:lstStyle/>
          <a:p>
            <a:endParaRPr lang="en-US"/>
          </a:p>
        </p:txBody>
      </p:sp>
      <p:sp>
        <p:nvSpPr>
          <p:cNvPr id="245811" name="Freeform 52"/>
          <p:cNvSpPr>
            <a:spLocks/>
          </p:cNvSpPr>
          <p:nvPr/>
        </p:nvSpPr>
        <p:spPr bwMode="auto">
          <a:xfrm>
            <a:off x="5934075" y="4851400"/>
            <a:ext cx="95250" cy="149225"/>
          </a:xfrm>
          <a:custGeom>
            <a:avLst/>
            <a:gdLst>
              <a:gd name="T0" fmla="*/ 0 w 68"/>
              <a:gd name="T1" fmla="*/ 2147483647 h 94"/>
              <a:gd name="T2" fmla="*/ 0 w 68"/>
              <a:gd name="T3" fmla="*/ 2147483647 h 94"/>
              <a:gd name="T4" fmla="*/ 2147483647 w 68"/>
              <a:gd name="T5" fmla="*/ 0 h 94"/>
              <a:gd name="T6" fmla="*/ 2147483647 w 68"/>
              <a:gd name="T7" fmla="*/ 2147483647 h 94"/>
              <a:gd name="T8" fmla="*/ 0 w 68"/>
              <a:gd name="T9" fmla="*/ 2147483647 h 94"/>
              <a:gd name="T10" fmla="*/ 0 60000 65536"/>
              <a:gd name="T11" fmla="*/ 0 60000 65536"/>
              <a:gd name="T12" fmla="*/ 0 60000 65536"/>
              <a:gd name="T13" fmla="*/ 0 60000 65536"/>
              <a:gd name="T14" fmla="*/ 0 60000 65536"/>
              <a:gd name="T15" fmla="*/ 0 w 68"/>
              <a:gd name="T16" fmla="*/ 0 h 94"/>
              <a:gd name="T17" fmla="*/ 68 w 68"/>
              <a:gd name="T18" fmla="*/ 94 h 94"/>
            </a:gdLst>
            <a:ahLst/>
            <a:cxnLst>
              <a:cxn ang="T10">
                <a:pos x="T0" y="T1"/>
              </a:cxn>
              <a:cxn ang="T11">
                <a:pos x="T2" y="T3"/>
              </a:cxn>
              <a:cxn ang="T12">
                <a:pos x="T4" y="T5"/>
              </a:cxn>
              <a:cxn ang="T13">
                <a:pos x="T6" y="T7"/>
              </a:cxn>
              <a:cxn ang="T14">
                <a:pos x="T8" y="T9"/>
              </a:cxn>
            </a:cxnLst>
            <a:rect l="T15" t="T16" r="T17" b="T18"/>
            <a:pathLst>
              <a:path w="68" h="94">
                <a:moveTo>
                  <a:pt x="0" y="94"/>
                </a:moveTo>
                <a:lnTo>
                  <a:pt x="0" y="53"/>
                </a:lnTo>
                <a:lnTo>
                  <a:pt x="68" y="0"/>
                </a:lnTo>
                <a:lnTo>
                  <a:pt x="68" y="41"/>
                </a:lnTo>
                <a:lnTo>
                  <a:pt x="0" y="94"/>
                </a:lnTo>
                <a:close/>
              </a:path>
            </a:pathLst>
          </a:custGeom>
          <a:solidFill>
            <a:srgbClr val="666680"/>
          </a:solidFill>
          <a:ln w="9525">
            <a:solidFill>
              <a:srgbClr val="000000"/>
            </a:solidFill>
            <a:round/>
            <a:headEnd/>
            <a:tailEnd/>
          </a:ln>
        </p:spPr>
        <p:txBody>
          <a:bodyPr/>
          <a:lstStyle/>
          <a:p>
            <a:endParaRPr lang="en-US"/>
          </a:p>
        </p:txBody>
      </p:sp>
      <p:sp>
        <p:nvSpPr>
          <p:cNvPr id="245812" name="Rectangle 53"/>
          <p:cNvSpPr>
            <a:spLocks noChangeArrowheads="1"/>
          </p:cNvSpPr>
          <p:nvPr/>
        </p:nvSpPr>
        <p:spPr bwMode="auto">
          <a:xfrm>
            <a:off x="5656263" y="4935538"/>
            <a:ext cx="277812" cy="65087"/>
          </a:xfrm>
          <a:prstGeom prst="rect">
            <a:avLst/>
          </a:prstGeom>
          <a:solidFill>
            <a:srgbClr val="CCCCFF"/>
          </a:solidFill>
          <a:ln w="9525">
            <a:solidFill>
              <a:srgbClr val="000000"/>
            </a:solidFill>
            <a:miter lim="800000"/>
            <a:headEnd/>
            <a:tailEnd/>
          </a:ln>
        </p:spPr>
        <p:txBody>
          <a:bodyPr/>
          <a:lstStyle/>
          <a:p>
            <a:endParaRPr lang="en-US"/>
          </a:p>
        </p:txBody>
      </p:sp>
      <p:sp>
        <p:nvSpPr>
          <p:cNvPr id="245813" name="Freeform 54"/>
          <p:cNvSpPr>
            <a:spLocks/>
          </p:cNvSpPr>
          <p:nvPr/>
        </p:nvSpPr>
        <p:spPr bwMode="auto">
          <a:xfrm>
            <a:off x="5656263" y="4851400"/>
            <a:ext cx="373062" cy="84138"/>
          </a:xfrm>
          <a:custGeom>
            <a:avLst/>
            <a:gdLst>
              <a:gd name="T0" fmla="*/ 2147483647 w 265"/>
              <a:gd name="T1" fmla="*/ 2147483647 h 53"/>
              <a:gd name="T2" fmla="*/ 2147483647 w 265"/>
              <a:gd name="T3" fmla="*/ 0 h 53"/>
              <a:gd name="T4" fmla="*/ 2147483647 w 265"/>
              <a:gd name="T5" fmla="*/ 0 h 53"/>
              <a:gd name="T6" fmla="*/ 0 w 265"/>
              <a:gd name="T7" fmla="*/ 2147483647 h 53"/>
              <a:gd name="T8" fmla="*/ 2147483647 w 265"/>
              <a:gd name="T9" fmla="*/ 2147483647 h 53"/>
              <a:gd name="T10" fmla="*/ 0 60000 65536"/>
              <a:gd name="T11" fmla="*/ 0 60000 65536"/>
              <a:gd name="T12" fmla="*/ 0 60000 65536"/>
              <a:gd name="T13" fmla="*/ 0 60000 65536"/>
              <a:gd name="T14" fmla="*/ 0 60000 65536"/>
              <a:gd name="T15" fmla="*/ 0 w 265"/>
              <a:gd name="T16" fmla="*/ 0 h 53"/>
              <a:gd name="T17" fmla="*/ 265 w 265"/>
              <a:gd name="T18" fmla="*/ 53 h 53"/>
            </a:gdLst>
            <a:ahLst/>
            <a:cxnLst>
              <a:cxn ang="T10">
                <a:pos x="T0" y="T1"/>
              </a:cxn>
              <a:cxn ang="T11">
                <a:pos x="T2" y="T3"/>
              </a:cxn>
              <a:cxn ang="T12">
                <a:pos x="T4" y="T5"/>
              </a:cxn>
              <a:cxn ang="T13">
                <a:pos x="T6" y="T7"/>
              </a:cxn>
              <a:cxn ang="T14">
                <a:pos x="T8" y="T9"/>
              </a:cxn>
            </a:cxnLst>
            <a:rect l="T15" t="T16" r="T17" b="T18"/>
            <a:pathLst>
              <a:path w="265" h="53">
                <a:moveTo>
                  <a:pt x="197" y="53"/>
                </a:moveTo>
                <a:lnTo>
                  <a:pt x="265" y="0"/>
                </a:lnTo>
                <a:lnTo>
                  <a:pt x="67" y="0"/>
                </a:lnTo>
                <a:lnTo>
                  <a:pt x="0" y="53"/>
                </a:lnTo>
                <a:lnTo>
                  <a:pt x="197" y="53"/>
                </a:lnTo>
                <a:close/>
              </a:path>
            </a:pathLst>
          </a:custGeom>
          <a:solidFill>
            <a:srgbClr val="9999BF"/>
          </a:solidFill>
          <a:ln w="9525">
            <a:solidFill>
              <a:srgbClr val="000000"/>
            </a:solidFill>
            <a:round/>
            <a:headEnd/>
            <a:tailEnd/>
          </a:ln>
        </p:spPr>
        <p:txBody>
          <a:bodyPr/>
          <a:lstStyle/>
          <a:p>
            <a:endParaRPr lang="en-US"/>
          </a:p>
        </p:txBody>
      </p:sp>
      <p:sp>
        <p:nvSpPr>
          <p:cNvPr id="245814" name="Freeform 55"/>
          <p:cNvSpPr>
            <a:spLocks/>
          </p:cNvSpPr>
          <p:nvPr/>
        </p:nvSpPr>
        <p:spPr bwMode="auto">
          <a:xfrm>
            <a:off x="6627813" y="4908550"/>
            <a:ext cx="93662" cy="92075"/>
          </a:xfrm>
          <a:custGeom>
            <a:avLst/>
            <a:gdLst>
              <a:gd name="T0" fmla="*/ 0 w 67"/>
              <a:gd name="T1" fmla="*/ 2147483647 h 58"/>
              <a:gd name="T2" fmla="*/ 0 w 67"/>
              <a:gd name="T3" fmla="*/ 2147483647 h 58"/>
              <a:gd name="T4" fmla="*/ 2147483647 w 67"/>
              <a:gd name="T5" fmla="*/ 0 h 58"/>
              <a:gd name="T6" fmla="*/ 2147483647 w 67"/>
              <a:gd name="T7" fmla="*/ 2147483647 h 58"/>
              <a:gd name="T8" fmla="*/ 0 w 67"/>
              <a:gd name="T9" fmla="*/ 2147483647 h 58"/>
              <a:gd name="T10" fmla="*/ 0 60000 65536"/>
              <a:gd name="T11" fmla="*/ 0 60000 65536"/>
              <a:gd name="T12" fmla="*/ 0 60000 65536"/>
              <a:gd name="T13" fmla="*/ 0 60000 65536"/>
              <a:gd name="T14" fmla="*/ 0 60000 65536"/>
              <a:gd name="T15" fmla="*/ 0 w 67"/>
              <a:gd name="T16" fmla="*/ 0 h 58"/>
              <a:gd name="T17" fmla="*/ 67 w 67"/>
              <a:gd name="T18" fmla="*/ 58 h 58"/>
            </a:gdLst>
            <a:ahLst/>
            <a:cxnLst>
              <a:cxn ang="T10">
                <a:pos x="T0" y="T1"/>
              </a:cxn>
              <a:cxn ang="T11">
                <a:pos x="T2" y="T3"/>
              </a:cxn>
              <a:cxn ang="T12">
                <a:pos x="T4" y="T5"/>
              </a:cxn>
              <a:cxn ang="T13">
                <a:pos x="T6" y="T7"/>
              </a:cxn>
              <a:cxn ang="T14">
                <a:pos x="T8" y="T9"/>
              </a:cxn>
            </a:cxnLst>
            <a:rect l="T15" t="T16" r="T17" b="T18"/>
            <a:pathLst>
              <a:path w="67" h="58">
                <a:moveTo>
                  <a:pt x="0" y="58"/>
                </a:moveTo>
                <a:lnTo>
                  <a:pt x="0" y="53"/>
                </a:lnTo>
                <a:lnTo>
                  <a:pt x="67" y="0"/>
                </a:lnTo>
                <a:lnTo>
                  <a:pt x="67" y="5"/>
                </a:lnTo>
                <a:lnTo>
                  <a:pt x="0" y="58"/>
                </a:lnTo>
                <a:close/>
              </a:path>
            </a:pathLst>
          </a:custGeom>
          <a:solidFill>
            <a:srgbClr val="800080"/>
          </a:solidFill>
          <a:ln w="9525">
            <a:solidFill>
              <a:srgbClr val="000000"/>
            </a:solidFill>
            <a:round/>
            <a:headEnd/>
            <a:tailEnd/>
          </a:ln>
        </p:spPr>
        <p:txBody>
          <a:bodyPr/>
          <a:lstStyle/>
          <a:p>
            <a:endParaRPr lang="en-US"/>
          </a:p>
        </p:txBody>
      </p:sp>
      <p:sp>
        <p:nvSpPr>
          <p:cNvPr id="245815" name="Rectangle 56"/>
          <p:cNvSpPr>
            <a:spLocks noChangeArrowheads="1"/>
          </p:cNvSpPr>
          <p:nvPr/>
        </p:nvSpPr>
        <p:spPr bwMode="auto">
          <a:xfrm>
            <a:off x="6346825" y="4992688"/>
            <a:ext cx="280988" cy="7937"/>
          </a:xfrm>
          <a:prstGeom prst="rect">
            <a:avLst/>
          </a:prstGeom>
          <a:solidFill>
            <a:srgbClr val="FF00FF"/>
          </a:solidFill>
          <a:ln w="9525">
            <a:solidFill>
              <a:srgbClr val="000000"/>
            </a:solidFill>
            <a:miter lim="800000"/>
            <a:headEnd/>
            <a:tailEnd/>
          </a:ln>
        </p:spPr>
        <p:txBody>
          <a:bodyPr/>
          <a:lstStyle/>
          <a:p>
            <a:endParaRPr lang="en-US"/>
          </a:p>
        </p:txBody>
      </p:sp>
      <p:sp>
        <p:nvSpPr>
          <p:cNvPr id="245816" name="Freeform 57"/>
          <p:cNvSpPr>
            <a:spLocks/>
          </p:cNvSpPr>
          <p:nvPr/>
        </p:nvSpPr>
        <p:spPr bwMode="auto">
          <a:xfrm>
            <a:off x="6346825" y="4908550"/>
            <a:ext cx="374650" cy="84138"/>
          </a:xfrm>
          <a:custGeom>
            <a:avLst/>
            <a:gdLst>
              <a:gd name="T0" fmla="*/ 2147483647 w 265"/>
              <a:gd name="T1" fmla="*/ 2147483647 h 53"/>
              <a:gd name="T2" fmla="*/ 2147483647 w 265"/>
              <a:gd name="T3" fmla="*/ 0 h 53"/>
              <a:gd name="T4" fmla="*/ 2147483647 w 265"/>
              <a:gd name="T5" fmla="*/ 0 h 53"/>
              <a:gd name="T6" fmla="*/ 0 w 265"/>
              <a:gd name="T7" fmla="*/ 2147483647 h 53"/>
              <a:gd name="T8" fmla="*/ 2147483647 w 265"/>
              <a:gd name="T9" fmla="*/ 2147483647 h 53"/>
              <a:gd name="T10" fmla="*/ 0 60000 65536"/>
              <a:gd name="T11" fmla="*/ 0 60000 65536"/>
              <a:gd name="T12" fmla="*/ 0 60000 65536"/>
              <a:gd name="T13" fmla="*/ 0 60000 65536"/>
              <a:gd name="T14" fmla="*/ 0 60000 65536"/>
              <a:gd name="T15" fmla="*/ 0 w 265"/>
              <a:gd name="T16" fmla="*/ 0 h 53"/>
              <a:gd name="T17" fmla="*/ 265 w 265"/>
              <a:gd name="T18" fmla="*/ 53 h 53"/>
            </a:gdLst>
            <a:ahLst/>
            <a:cxnLst>
              <a:cxn ang="T10">
                <a:pos x="T0" y="T1"/>
              </a:cxn>
              <a:cxn ang="T11">
                <a:pos x="T2" y="T3"/>
              </a:cxn>
              <a:cxn ang="T12">
                <a:pos x="T4" y="T5"/>
              </a:cxn>
              <a:cxn ang="T13">
                <a:pos x="T6" y="T7"/>
              </a:cxn>
              <a:cxn ang="T14">
                <a:pos x="T8" y="T9"/>
              </a:cxn>
            </a:cxnLst>
            <a:rect l="T15" t="T16" r="T17" b="T18"/>
            <a:pathLst>
              <a:path w="265" h="53">
                <a:moveTo>
                  <a:pt x="198" y="53"/>
                </a:moveTo>
                <a:lnTo>
                  <a:pt x="265" y="0"/>
                </a:lnTo>
                <a:lnTo>
                  <a:pt x="68" y="0"/>
                </a:lnTo>
                <a:lnTo>
                  <a:pt x="0" y="53"/>
                </a:lnTo>
                <a:lnTo>
                  <a:pt x="198" y="53"/>
                </a:lnTo>
                <a:close/>
              </a:path>
            </a:pathLst>
          </a:custGeom>
          <a:solidFill>
            <a:srgbClr val="BF00BF"/>
          </a:solidFill>
          <a:ln w="9525">
            <a:solidFill>
              <a:srgbClr val="000000"/>
            </a:solidFill>
            <a:round/>
            <a:headEnd/>
            <a:tailEnd/>
          </a:ln>
        </p:spPr>
        <p:txBody>
          <a:bodyPr/>
          <a:lstStyle/>
          <a:p>
            <a:endParaRPr lang="en-US"/>
          </a:p>
        </p:txBody>
      </p:sp>
      <p:sp>
        <p:nvSpPr>
          <p:cNvPr id="245817" name="Line 58"/>
          <p:cNvSpPr>
            <a:spLocks noChangeShapeType="1"/>
          </p:cNvSpPr>
          <p:nvPr/>
        </p:nvSpPr>
        <p:spPr bwMode="auto">
          <a:xfrm flipV="1">
            <a:off x="2678113" y="2155825"/>
            <a:ext cx="1587" cy="2844800"/>
          </a:xfrm>
          <a:prstGeom prst="line">
            <a:avLst/>
          </a:prstGeom>
          <a:noFill/>
          <a:ln w="9525">
            <a:solidFill>
              <a:srgbClr val="000000"/>
            </a:solidFill>
            <a:round/>
            <a:headEnd/>
            <a:tailEnd/>
          </a:ln>
        </p:spPr>
        <p:txBody>
          <a:bodyPr/>
          <a:lstStyle/>
          <a:p>
            <a:endParaRPr lang="en-US"/>
          </a:p>
        </p:txBody>
      </p:sp>
      <p:sp>
        <p:nvSpPr>
          <p:cNvPr id="245818" name="Line 59"/>
          <p:cNvSpPr>
            <a:spLocks noChangeShapeType="1"/>
          </p:cNvSpPr>
          <p:nvPr/>
        </p:nvSpPr>
        <p:spPr bwMode="auto">
          <a:xfrm flipH="1">
            <a:off x="2638425" y="5000625"/>
            <a:ext cx="39688" cy="1588"/>
          </a:xfrm>
          <a:prstGeom prst="line">
            <a:avLst/>
          </a:prstGeom>
          <a:noFill/>
          <a:ln w="9525">
            <a:solidFill>
              <a:srgbClr val="000000"/>
            </a:solidFill>
            <a:round/>
            <a:headEnd/>
            <a:tailEnd/>
          </a:ln>
        </p:spPr>
        <p:txBody>
          <a:bodyPr/>
          <a:lstStyle/>
          <a:p>
            <a:endParaRPr lang="en-US"/>
          </a:p>
        </p:txBody>
      </p:sp>
      <p:sp>
        <p:nvSpPr>
          <p:cNvPr id="245819" name="Line 60"/>
          <p:cNvSpPr>
            <a:spLocks noChangeShapeType="1"/>
          </p:cNvSpPr>
          <p:nvPr/>
        </p:nvSpPr>
        <p:spPr bwMode="auto">
          <a:xfrm flipH="1">
            <a:off x="2638425" y="4535488"/>
            <a:ext cx="39688" cy="1587"/>
          </a:xfrm>
          <a:prstGeom prst="line">
            <a:avLst/>
          </a:prstGeom>
          <a:noFill/>
          <a:ln w="9525">
            <a:solidFill>
              <a:srgbClr val="000000"/>
            </a:solidFill>
            <a:round/>
            <a:headEnd/>
            <a:tailEnd/>
          </a:ln>
        </p:spPr>
        <p:txBody>
          <a:bodyPr/>
          <a:lstStyle/>
          <a:p>
            <a:endParaRPr lang="en-US"/>
          </a:p>
        </p:txBody>
      </p:sp>
      <p:sp>
        <p:nvSpPr>
          <p:cNvPr id="245820" name="Line 61"/>
          <p:cNvSpPr>
            <a:spLocks noChangeShapeType="1"/>
          </p:cNvSpPr>
          <p:nvPr/>
        </p:nvSpPr>
        <p:spPr bwMode="auto">
          <a:xfrm flipH="1">
            <a:off x="2638425" y="4059238"/>
            <a:ext cx="39688" cy="1587"/>
          </a:xfrm>
          <a:prstGeom prst="line">
            <a:avLst/>
          </a:prstGeom>
          <a:noFill/>
          <a:ln w="9525">
            <a:solidFill>
              <a:srgbClr val="000000"/>
            </a:solidFill>
            <a:round/>
            <a:headEnd/>
            <a:tailEnd/>
          </a:ln>
        </p:spPr>
        <p:txBody>
          <a:bodyPr/>
          <a:lstStyle/>
          <a:p>
            <a:endParaRPr lang="en-US"/>
          </a:p>
        </p:txBody>
      </p:sp>
      <p:sp>
        <p:nvSpPr>
          <p:cNvPr id="245821" name="Line 62"/>
          <p:cNvSpPr>
            <a:spLocks noChangeShapeType="1"/>
          </p:cNvSpPr>
          <p:nvPr/>
        </p:nvSpPr>
        <p:spPr bwMode="auto">
          <a:xfrm flipH="1">
            <a:off x="2638425" y="3582988"/>
            <a:ext cx="39688" cy="1587"/>
          </a:xfrm>
          <a:prstGeom prst="line">
            <a:avLst/>
          </a:prstGeom>
          <a:noFill/>
          <a:ln w="9525">
            <a:solidFill>
              <a:srgbClr val="000000"/>
            </a:solidFill>
            <a:round/>
            <a:headEnd/>
            <a:tailEnd/>
          </a:ln>
        </p:spPr>
        <p:txBody>
          <a:bodyPr/>
          <a:lstStyle/>
          <a:p>
            <a:endParaRPr lang="en-US"/>
          </a:p>
        </p:txBody>
      </p:sp>
      <p:sp>
        <p:nvSpPr>
          <p:cNvPr id="245822" name="Line 63"/>
          <p:cNvSpPr>
            <a:spLocks noChangeShapeType="1"/>
          </p:cNvSpPr>
          <p:nvPr/>
        </p:nvSpPr>
        <p:spPr bwMode="auto">
          <a:xfrm flipH="1">
            <a:off x="2638425" y="3106738"/>
            <a:ext cx="39688" cy="1587"/>
          </a:xfrm>
          <a:prstGeom prst="line">
            <a:avLst/>
          </a:prstGeom>
          <a:noFill/>
          <a:ln w="9525">
            <a:solidFill>
              <a:srgbClr val="000000"/>
            </a:solidFill>
            <a:round/>
            <a:headEnd/>
            <a:tailEnd/>
          </a:ln>
        </p:spPr>
        <p:txBody>
          <a:bodyPr/>
          <a:lstStyle/>
          <a:p>
            <a:endParaRPr lang="en-US"/>
          </a:p>
        </p:txBody>
      </p:sp>
      <p:sp>
        <p:nvSpPr>
          <p:cNvPr id="245823" name="Line 64"/>
          <p:cNvSpPr>
            <a:spLocks noChangeShapeType="1"/>
          </p:cNvSpPr>
          <p:nvPr/>
        </p:nvSpPr>
        <p:spPr bwMode="auto">
          <a:xfrm flipH="1">
            <a:off x="2638425" y="2630488"/>
            <a:ext cx="39688" cy="1587"/>
          </a:xfrm>
          <a:prstGeom prst="line">
            <a:avLst/>
          </a:prstGeom>
          <a:noFill/>
          <a:ln w="9525">
            <a:solidFill>
              <a:srgbClr val="000000"/>
            </a:solidFill>
            <a:round/>
            <a:headEnd/>
            <a:tailEnd/>
          </a:ln>
        </p:spPr>
        <p:txBody>
          <a:bodyPr/>
          <a:lstStyle/>
          <a:p>
            <a:endParaRPr lang="en-US"/>
          </a:p>
        </p:txBody>
      </p:sp>
      <p:sp>
        <p:nvSpPr>
          <p:cNvPr id="245824" name="Line 65"/>
          <p:cNvSpPr>
            <a:spLocks noChangeShapeType="1"/>
          </p:cNvSpPr>
          <p:nvPr/>
        </p:nvSpPr>
        <p:spPr bwMode="auto">
          <a:xfrm flipH="1">
            <a:off x="2638425" y="2155825"/>
            <a:ext cx="39688" cy="1588"/>
          </a:xfrm>
          <a:prstGeom prst="line">
            <a:avLst/>
          </a:prstGeom>
          <a:noFill/>
          <a:ln w="9525">
            <a:solidFill>
              <a:srgbClr val="000000"/>
            </a:solidFill>
            <a:round/>
            <a:headEnd/>
            <a:tailEnd/>
          </a:ln>
        </p:spPr>
        <p:txBody>
          <a:bodyPr/>
          <a:lstStyle/>
          <a:p>
            <a:endParaRPr lang="en-US"/>
          </a:p>
        </p:txBody>
      </p:sp>
      <p:sp>
        <p:nvSpPr>
          <p:cNvPr id="245825" name="Rectangle 66"/>
          <p:cNvSpPr>
            <a:spLocks noChangeArrowheads="1"/>
          </p:cNvSpPr>
          <p:nvPr/>
        </p:nvSpPr>
        <p:spPr bwMode="auto">
          <a:xfrm>
            <a:off x="2517775" y="4879975"/>
            <a:ext cx="103188" cy="246063"/>
          </a:xfrm>
          <a:prstGeom prst="rect">
            <a:avLst/>
          </a:prstGeom>
          <a:noFill/>
          <a:ln w="9525">
            <a:noFill/>
            <a:miter lim="800000"/>
            <a:headEnd/>
            <a:tailEnd/>
          </a:ln>
        </p:spPr>
        <p:txBody>
          <a:bodyPr wrap="none" lIns="0" tIns="0" rIns="0" bIns="0">
            <a:spAutoFit/>
          </a:bodyPr>
          <a:lstStyle/>
          <a:p>
            <a:pPr defTabSz="820738" eaLnBrk="0" hangingPunct="0"/>
            <a:r>
              <a:rPr lang="en-US" sz="1600" b="1"/>
              <a:t>0</a:t>
            </a:r>
            <a:endParaRPr lang="en-US" sz="2200"/>
          </a:p>
        </p:txBody>
      </p:sp>
      <p:sp>
        <p:nvSpPr>
          <p:cNvPr id="245826" name="Rectangle 67"/>
          <p:cNvSpPr>
            <a:spLocks noChangeArrowheads="1"/>
          </p:cNvSpPr>
          <p:nvPr/>
        </p:nvSpPr>
        <p:spPr bwMode="auto">
          <a:xfrm>
            <a:off x="2232025" y="4413250"/>
            <a:ext cx="411163" cy="246063"/>
          </a:xfrm>
          <a:prstGeom prst="rect">
            <a:avLst/>
          </a:prstGeom>
          <a:noFill/>
          <a:ln w="9525">
            <a:noFill/>
            <a:miter lim="800000"/>
            <a:headEnd/>
            <a:tailEnd/>
          </a:ln>
        </p:spPr>
        <p:txBody>
          <a:bodyPr wrap="none" lIns="0" tIns="0" rIns="0" bIns="0">
            <a:spAutoFit/>
          </a:bodyPr>
          <a:lstStyle/>
          <a:p>
            <a:pPr defTabSz="820738" eaLnBrk="0" hangingPunct="0"/>
            <a:r>
              <a:rPr lang="en-US" sz="1600" b="1"/>
              <a:t>1000</a:t>
            </a:r>
            <a:endParaRPr lang="en-US" sz="2200"/>
          </a:p>
        </p:txBody>
      </p:sp>
      <p:sp>
        <p:nvSpPr>
          <p:cNvPr id="245827" name="Rectangle 68"/>
          <p:cNvSpPr>
            <a:spLocks noChangeArrowheads="1"/>
          </p:cNvSpPr>
          <p:nvPr/>
        </p:nvSpPr>
        <p:spPr bwMode="auto">
          <a:xfrm>
            <a:off x="2232025" y="3937000"/>
            <a:ext cx="411163" cy="246063"/>
          </a:xfrm>
          <a:prstGeom prst="rect">
            <a:avLst/>
          </a:prstGeom>
          <a:noFill/>
          <a:ln w="9525">
            <a:noFill/>
            <a:miter lim="800000"/>
            <a:headEnd/>
            <a:tailEnd/>
          </a:ln>
        </p:spPr>
        <p:txBody>
          <a:bodyPr wrap="none" lIns="0" tIns="0" rIns="0" bIns="0">
            <a:spAutoFit/>
          </a:bodyPr>
          <a:lstStyle/>
          <a:p>
            <a:pPr defTabSz="820738" eaLnBrk="0" hangingPunct="0"/>
            <a:r>
              <a:rPr lang="en-US" sz="1600" b="1"/>
              <a:t>2000</a:t>
            </a:r>
            <a:endParaRPr lang="en-US" sz="2200"/>
          </a:p>
        </p:txBody>
      </p:sp>
      <p:sp>
        <p:nvSpPr>
          <p:cNvPr id="245828" name="Rectangle 69"/>
          <p:cNvSpPr>
            <a:spLocks noChangeArrowheads="1"/>
          </p:cNvSpPr>
          <p:nvPr/>
        </p:nvSpPr>
        <p:spPr bwMode="auto">
          <a:xfrm>
            <a:off x="2232025" y="3462338"/>
            <a:ext cx="411163" cy="246062"/>
          </a:xfrm>
          <a:prstGeom prst="rect">
            <a:avLst/>
          </a:prstGeom>
          <a:noFill/>
          <a:ln w="9525">
            <a:noFill/>
            <a:miter lim="800000"/>
            <a:headEnd/>
            <a:tailEnd/>
          </a:ln>
        </p:spPr>
        <p:txBody>
          <a:bodyPr wrap="none" lIns="0" tIns="0" rIns="0" bIns="0">
            <a:spAutoFit/>
          </a:bodyPr>
          <a:lstStyle/>
          <a:p>
            <a:pPr defTabSz="820738" eaLnBrk="0" hangingPunct="0"/>
            <a:r>
              <a:rPr lang="en-US" sz="1600" b="1"/>
              <a:t>3000</a:t>
            </a:r>
            <a:endParaRPr lang="en-US" sz="2200"/>
          </a:p>
        </p:txBody>
      </p:sp>
      <p:sp>
        <p:nvSpPr>
          <p:cNvPr id="245829" name="Rectangle 70"/>
          <p:cNvSpPr>
            <a:spLocks noChangeArrowheads="1"/>
          </p:cNvSpPr>
          <p:nvPr/>
        </p:nvSpPr>
        <p:spPr bwMode="auto">
          <a:xfrm>
            <a:off x="2232025" y="2986088"/>
            <a:ext cx="411163" cy="246062"/>
          </a:xfrm>
          <a:prstGeom prst="rect">
            <a:avLst/>
          </a:prstGeom>
          <a:noFill/>
          <a:ln w="9525">
            <a:noFill/>
            <a:miter lim="800000"/>
            <a:headEnd/>
            <a:tailEnd/>
          </a:ln>
        </p:spPr>
        <p:txBody>
          <a:bodyPr wrap="none" lIns="0" tIns="0" rIns="0" bIns="0">
            <a:spAutoFit/>
          </a:bodyPr>
          <a:lstStyle/>
          <a:p>
            <a:pPr defTabSz="820738" eaLnBrk="0" hangingPunct="0"/>
            <a:r>
              <a:rPr lang="en-US" sz="1600" b="1"/>
              <a:t>4000</a:t>
            </a:r>
            <a:endParaRPr lang="en-US" sz="2200"/>
          </a:p>
        </p:txBody>
      </p:sp>
      <p:sp>
        <p:nvSpPr>
          <p:cNvPr id="245830" name="Rectangle 71"/>
          <p:cNvSpPr>
            <a:spLocks noChangeArrowheads="1"/>
          </p:cNvSpPr>
          <p:nvPr/>
        </p:nvSpPr>
        <p:spPr bwMode="auto">
          <a:xfrm>
            <a:off x="2232025" y="2509838"/>
            <a:ext cx="411163" cy="246062"/>
          </a:xfrm>
          <a:prstGeom prst="rect">
            <a:avLst/>
          </a:prstGeom>
          <a:noFill/>
          <a:ln w="9525">
            <a:noFill/>
            <a:miter lim="800000"/>
            <a:headEnd/>
            <a:tailEnd/>
          </a:ln>
        </p:spPr>
        <p:txBody>
          <a:bodyPr wrap="none" lIns="0" tIns="0" rIns="0" bIns="0">
            <a:spAutoFit/>
          </a:bodyPr>
          <a:lstStyle/>
          <a:p>
            <a:pPr defTabSz="820738" eaLnBrk="0" hangingPunct="0"/>
            <a:r>
              <a:rPr lang="en-US" sz="1600" b="1"/>
              <a:t>5000</a:t>
            </a:r>
            <a:endParaRPr lang="en-US" sz="2200"/>
          </a:p>
        </p:txBody>
      </p:sp>
      <p:sp>
        <p:nvSpPr>
          <p:cNvPr id="245831" name="Rectangle 72"/>
          <p:cNvSpPr>
            <a:spLocks noChangeArrowheads="1"/>
          </p:cNvSpPr>
          <p:nvPr/>
        </p:nvSpPr>
        <p:spPr bwMode="auto">
          <a:xfrm>
            <a:off x="2232025" y="2033588"/>
            <a:ext cx="411163" cy="246062"/>
          </a:xfrm>
          <a:prstGeom prst="rect">
            <a:avLst/>
          </a:prstGeom>
          <a:noFill/>
          <a:ln w="9525">
            <a:noFill/>
            <a:miter lim="800000"/>
            <a:headEnd/>
            <a:tailEnd/>
          </a:ln>
        </p:spPr>
        <p:txBody>
          <a:bodyPr wrap="none" lIns="0" tIns="0" rIns="0" bIns="0">
            <a:spAutoFit/>
          </a:bodyPr>
          <a:lstStyle/>
          <a:p>
            <a:pPr defTabSz="820738" eaLnBrk="0" hangingPunct="0"/>
            <a:r>
              <a:rPr lang="en-US" sz="1600" b="1"/>
              <a:t>6000</a:t>
            </a:r>
            <a:endParaRPr lang="en-US" sz="2200"/>
          </a:p>
        </p:txBody>
      </p:sp>
      <p:sp>
        <p:nvSpPr>
          <p:cNvPr id="245832" name="Line 73"/>
          <p:cNvSpPr>
            <a:spLocks noChangeShapeType="1"/>
          </p:cNvSpPr>
          <p:nvPr/>
        </p:nvSpPr>
        <p:spPr bwMode="auto">
          <a:xfrm>
            <a:off x="2678113" y="5000625"/>
            <a:ext cx="1587" cy="47625"/>
          </a:xfrm>
          <a:prstGeom prst="line">
            <a:avLst/>
          </a:prstGeom>
          <a:noFill/>
          <a:ln w="9525">
            <a:solidFill>
              <a:srgbClr val="000000"/>
            </a:solidFill>
            <a:round/>
            <a:headEnd/>
            <a:tailEnd/>
          </a:ln>
        </p:spPr>
        <p:txBody>
          <a:bodyPr/>
          <a:lstStyle/>
          <a:p>
            <a:endParaRPr lang="en-US"/>
          </a:p>
        </p:txBody>
      </p:sp>
      <p:sp>
        <p:nvSpPr>
          <p:cNvPr id="245833" name="Rectangle 74"/>
          <p:cNvSpPr>
            <a:spLocks noChangeArrowheads="1"/>
          </p:cNvSpPr>
          <p:nvPr/>
        </p:nvSpPr>
        <p:spPr bwMode="auto">
          <a:xfrm>
            <a:off x="2900363" y="5103813"/>
            <a:ext cx="284162" cy="246062"/>
          </a:xfrm>
          <a:prstGeom prst="rect">
            <a:avLst/>
          </a:prstGeom>
          <a:noFill/>
          <a:ln w="9525">
            <a:noFill/>
            <a:miter lim="800000"/>
            <a:headEnd/>
            <a:tailEnd/>
          </a:ln>
        </p:spPr>
        <p:txBody>
          <a:bodyPr wrap="none" lIns="0" tIns="0" rIns="0" bIns="0">
            <a:spAutoFit/>
          </a:bodyPr>
          <a:lstStyle/>
          <a:p>
            <a:pPr defTabSz="820738" eaLnBrk="0" hangingPunct="0"/>
            <a:r>
              <a:rPr lang="en-US" sz="1600" b="1"/>
              <a:t>CL</a:t>
            </a:r>
            <a:endParaRPr lang="en-US" sz="2200"/>
          </a:p>
        </p:txBody>
      </p:sp>
      <p:sp>
        <p:nvSpPr>
          <p:cNvPr id="245834" name="Rectangle 75"/>
          <p:cNvSpPr>
            <a:spLocks noChangeArrowheads="1"/>
          </p:cNvSpPr>
          <p:nvPr/>
        </p:nvSpPr>
        <p:spPr bwMode="auto">
          <a:xfrm>
            <a:off x="3586163" y="5103813"/>
            <a:ext cx="307975" cy="246062"/>
          </a:xfrm>
          <a:prstGeom prst="rect">
            <a:avLst/>
          </a:prstGeom>
          <a:noFill/>
          <a:ln w="9525">
            <a:noFill/>
            <a:miter lim="800000"/>
            <a:headEnd/>
            <a:tailEnd/>
          </a:ln>
        </p:spPr>
        <p:txBody>
          <a:bodyPr wrap="none" lIns="0" tIns="0" rIns="0" bIns="0">
            <a:spAutoFit/>
          </a:bodyPr>
          <a:lstStyle/>
          <a:p>
            <a:pPr defTabSz="820738" eaLnBrk="0" hangingPunct="0"/>
            <a:r>
              <a:rPr lang="en-US" sz="1600" b="1"/>
              <a:t>CG</a:t>
            </a:r>
            <a:endParaRPr lang="en-US" sz="2200"/>
          </a:p>
        </p:txBody>
      </p:sp>
      <p:sp>
        <p:nvSpPr>
          <p:cNvPr id="245835" name="Rectangle 76"/>
          <p:cNvSpPr>
            <a:spLocks noChangeArrowheads="1"/>
          </p:cNvSpPr>
          <p:nvPr/>
        </p:nvSpPr>
        <p:spPr bwMode="auto">
          <a:xfrm>
            <a:off x="4278313" y="5103813"/>
            <a:ext cx="295275" cy="246062"/>
          </a:xfrm>
          <a:prstGeom prst="rect">
            <a:avLst/>
          </a:prstGeom>
          <a:noFill/>
          <a:ln w="9525">
            <a:noFill/>
            <a:miter lim="800000"/>
            <a:headEnd/>
            <a:tailEnd/>
          </a:ln>
        </p:spPr>
        <p:txBody>
          <a:bodyPr wrap="none" lIns="0" tIns="0" rIns="0" bIns="0">
            <a:spAutoFit/>
          </a:bodyPr>
          <a:lstStyle/>
          <a:p>
            <a:pPr defTabSz="820738" eaLnBrk="0" hangingPunct="0"/>
            <a:r>
              <a:rPr lang="en-US" sz="1600" b="1"/>
              <a:t>AC</a:t>
            </a:r>
            <a:endParaRPr lang="en-US" sz="2200"/>
          </a:p>
        </p:txBody>
      </p:sp>
      <p:sp>
        <p:nvSpPr>
          <p:cNvPr id="245836" name="Rectangle 77"/>
          <p:cNvSpPr>
            <a:spLocks noChangeArrowheads="1"/>
          </p:cNvSpPr>
          <p:nvPr/>
        </p:nvSpPr>
        <p:spPr bwMode="auto">
          <a:xfrm>
            <a:off x="5035550" y="5103813"/>
            <a:ext cx="160338" cy="246062"/>
          </a:xfrm>
          <a:prstGeom prst="rect">
            <a:avLst/>
          </a:prstGeom>
          <a:noFill/>
          <a:ln w="9525">
            <a:noFill/>
            <a:miter lim="800000"/>
            <a:headEnd/>
            <a:tailEnd/>
          </a:ln>
        </p:spPr>
        <p:txBody>
          <a:bodyPr wrap="none" lIns="0" tIns="0" rIns="0" bIns="0">
            <a:spAutoFit/>
          </a:bodyPr>
          <a:lstStyle/>
          <a:p>
            <a:pPr defTabSz="820738" eaLnBrk="0" hangingPunct="0"/>
            <a:r>
              <a:rPr lang="en-US" sz="1600" b="1"/>
              <a:t>H</a:t>
            </a:r>
            <a:endParaRPr lang="en-US" sz="2200"/>
          </a:p>
        </p:txBody>
      </p:sp>
      <p:sp>
        <p:nvSpPr>
          <p:cNvPr id="245837" name="Rectangle 78"/>
          <p:cNvSpPr>
            <a:spLocks noChangeArrowheads="1"/>
          </p:cNvSpPr>
          <p:nvPr/>
        </p:nvSpPr>
        <p:spPr bwMode="auto">
          <a:xfrm>
            <a:off x="5662613" y="5103813"/>
            <a:ext cx="296862" cy="246062"/>
          </a:xfrm>
          <a:prstGeom prst="rect">
            <a:avLst/>
          </a:prstGeom>
          <a:noFill/>
          <a:ln w="9525">
            <a:noFill/>
            <a:miter lim="800000"/>
            <a:headEnd/>
            <a:tailEnd/>
          </a:ln>
        </p:spPr>
        <p:txBody>
          <a:bodyPr wrap="none" lIns="0" tIns="0" rIns="0" bIns="0">
            <a:spAutoFit/>
          </a:bodyPr>
          <a:lstStyle/>
          <a:p>
            <a:pPr defTabSz="820738" eaLnBrk="0" hangingPunct="0"/>
            <a:r>
              <a:rPr lang="en-US" sz="1600" b="1"/>
              <a:t>GB</a:t>
            </a:r>
            <a:endParaRPr lang="en-US" sz="2200"/>
          </a:p>
        </p:txBody>
      </p:sp>
      <p:sp>
        <p:nvSpPr>
          <p:cNvPr id="245838" name="Rectangle 79"/>
          <p:cNvSpPr>
            <a:spLocks noChangeArrowheads="1"/>
          </p:cNvSpPr>
          <p:nvPr/>
        </p:nvSpPr>
        <p:spPr bwMode="auto">
          <a:xfrm>
            <a:off x="6356350" y="5103813"/>
            <a:ext cx="295275" cy="246062"/>
          </a:xfrm>
          <a:prstGeom prst="rect">
            <a:avLst/>
          </a:prstGeom>
          <a:noFill/>
          <a:ln w="9525">
            <a:noFill/>
            <a:miter lim="800000"/>
            <a:headEnd/>
            <a:tailEnd/>
          </a:ln>
        </p:spPr>
        <p:txBody>
          <a:bodyPr wrap="none" lIns="0" tIns="0" rIns="0" bIns="0">
            <a:spAutoFit/>
          </a:bodyPr>
          <a:lstStyle/>
          <a:p>
            <a:pPr defTabSz="820738" eaLnBrk="0" hangingPunct="0"/>
            <a:r>
              <a:rPr lang="en-US" sz="1600" b="1"/>
              <a:t>VX</a:t>
            </a:r>
            <a:endParaRPr lang="en-US" sz="2200"/>
          </a:p>
        </p:txBody>
      </p:sp>
      <p:sp>
        <p:nvSpPr>
          <p:cNvPr id="245839" name="Rectangle 80"/>
          <p:cNvSpPr>
            <a:spLocks noChangeArrowheads="1"/>
          </p:cNvSpPr>
          <p:nvPr/>
        </p:nvSpPr>
        <p:spPr bwMode="auto">
          <a:xfrm>
            <a:off x="1962150" y="5410200"/>
            <a:ext cx="752475" cy="276225"/>
          </a:xfrm>
          <a:prstGeom prst="rect">
            <a:avLst/>
          </a:prstGeom>
          <a:noFill/>
          <a:ln w="12700">
            <a:noFill/>
            <a:miter lim="800000"/>
            <a:headEnd/>
            <a:tailEnd/>
          </a:ln>
        </p:spPr>
        <p:txBody>
          <a:bodyPr lIns="76129" tIns="37396" rIns="76129" bIns="37396">
            <a:spAutoFit/>
          </a:bodyPr>
          <a:lstStyle/>
          <a:p>
            <a:pPr defTabSz="769938" eaLnBrk="0" hangingPunct="0"/>
            <a:r>
              <a:rPr lang="en-US" sz="1300" b="1"/>
              <a:t>AGENT</a:t>
            </a:r>
          </a:p>
        </p:txBody>
      </p:sp>
      <p:sp>
        <p:nvSpPr>
          <p:cNvPr id="245840" name="Rectangle 81"/>
          <p:cNvSpPr>
            <a:spLocks noChangeArrowheads="1"/>
          </p:cNvSpPr>
          <p:nvPr/>
        </p:nvSpPr>
        <p:spPr bwMode="auto">
          <a:xfrm>
            <a:off x="2776538" y="5410200"/>
            <a:ext cx="376237" cy="276225"/>
          </a:xfrm>
          <a:prstGeom prst="rect">
            <a:avLst/>
          </a:prstGeom>
          <a:noFill/>
          <a:ln w="12700">
            <a:noFill/>
            <a:miter lim="800000"/>
            <a:headEnd/>
            <a:tailEnd/>
          </a:ln>
        </p:spPr>
        <p:txBody>
          <a:bodyPr wrap="none" lIns="76129" tIns="37396" rIns="76129" bIns="37396">
            <a:spAutoFit/>
          </a:bodyPr>
          <a:lstStyle/>
          <a:p>
            <a:pPr defTabSz="769938" eaLnBrk="0" hangingPunct="0"/>
            <a:r>
              <a:rPr lang="en-US" sz="1300" b="1"/>
              <a:t>(L)</a:t>
            </a:r>
          </a:p>
        </p:txBody>
      </p:sp>
      <p:sp>
        <p:nvSpPr>
          <p:cNvPr id="245841" name="Rectangle 82"/>
          <p:cNvSpPr>
            <a:spLocks noChangeArrowheads="1"/>
          </p:cNvSpPr>
          <p:nvPr/>
        </p:nvSpPr>
        <p:spPr bwMode="auto">
          <a:xfrm>
            <a:off x="6313488" y="5410200"/>
            <a:ext cx="376237" cy="276225"/>
          </a:xfrm>
          <a:prstGeom prst="rect">
            <a:avLst/>
          </a:prstGeom>
          <a:noFill/>
          <a:ln w="12700">
            <a:noFill/>
            <a:miter lim="800000"/>
            <a:headEnd/>
            <a:tailEnd/>
          </a:ln>
        </p:spPr>
        <p:txBody>
          <a:bodyPr wrap="none" lIns="76129" tIns="37396" rIns="76129" bIns="37396">
            <a:spAutoFit/>
          </a:bodyPr>
          <a:lstStyle/>
          <a:p>
            <a:pPr defTabSz="769938" eaLnBrk="0" hangingPunct="0"/>
            <a:r>
              <a:rPr lang="en-US" sz="1300" b="1"/>
              <a:t>(L)</a:t>
            </a:r>
          </a:p>
        </p:txBody>
      </p:sp>
      <p:sp>
        <p:nvSpPr>
          <p:cNvPr id="245842" name="Rectangle 83"/>
          <p:cNvSpPr>
            <a:spLocks noChangeArrowheads="1"/>
          </p:cNvSpPr>
          <p:nvPr/>
        </p:nvSpPr>
        <p:spPr bwMode="auto">
          <a:xfrm>
            <a:off x="5599113" y="5410200"/>
            <a:ext cx="376237" cy="276225"/>
          </a:xfrm>
          <a:prstGeom prst="rect">
            <a:avLst/>
          </a:prstGeom>
          <a:noFill/>
          <a:ln w="12700">
            <a:noFill/>
            <a:miter lim="800000"/>
            <a:headEnd/>
            <a:tailEnd/>
          </a:ln>
        </p:spPr>
        <p:txBody>
          <a:bodyPr wrap="none" lIns="76129" tIns="37396" rIns="76129" bIns="37396">
            <a:spAutoFit/>
          </a:bodyPr>
          <a:lstStyle/>
          <a:p>
            <a:pPr defTabSz="769938" eaLnBrk="0" hangingPunct="0"/>
            <a:r>
              <a:rPr lang="en-US" sz="1300" b="1"/>
              <a:t>(L)</a:t>
            </a:r>
          </a:p>
        </p:txBody>
      </p:sp>
      <p:sp>
        <p:nvSpPr>
          <p:cNvPr id="245843" name="Rectangle 84"/>
          <p:cNvSpPr>
            <a:spLocks noChangeArrowheads="1"/>
          </p:cNvSpPr>
          <p:nvPr/>
        </p:nvSpPr>
        <p:spPr bwMode="auto">
          <a:xfrm>
            <a:off x="4902200" y="5410200"/>
            <a:ext cx="376238" cy="276225"/>
          </a:xfrm>
          <a:prstGeom prst="rect">
            <a:avLst/>
          </a:prstGeom>
          <a:noFill/>
          <a:ln w="12700">
            <a:noFill/>
            <a:miter lim="800000"/>
            <a:headEnd/>
            <a:tailEnd/>
          </a:ln>
        </p:spPr>
        <p:txBody>
          <a:bodyPr wrap="none" lIns="76129" tIns="37396" rIns="76129" bIns="37396">
            <a:spAutoFit/>
          </a:bodyPr>
          <a:lstStyle/>
          <a:p>
            <a:pPr defTabSz="769938" eaLnBrk="0" hangingPunct="0"/>
            <a:r>
              <a:rPr lang="en-US" sz="1300" b="1"/>
              <a:t>(L)</a:t>
            </a:r>
          </a:p>
        </p:txBody>
      </p:sp>
      <p:sp>
        <p:nvSpPr>
          <p:cNvPr id="245844" name="Rectangle 85"/>
          <p:cNvSpPr>
            <a:spLocks noChangeArrowheads="1"/>
          </p:cNvSpPr>
          <p:nvPr/>
        </p:nvSpPr>
        <p:spPr bwMode="auto">
          <a:xfrm>
            <a:off x="4171950" y="5410200"/>
            <a:ext cx="376238" cy="276225"/>
          </a:xfrm>
          <a:prstGeom prst="rect">
            <a:avLst/>
          </a:prstGeom>
          <a:noFill/>
          <a:ln w="12700">
            <a:noFill/>
            <a:miter lim="800000"/>
            <a:headEnd/>
            <a:tailEnd/>
          </a:ln>
        </p:spPr>
        <p:txBody>
          <a:bodyPr wrap="none" lIns="76129" tIns="37396" rIns="76129" bIns="37396">
            <a:spAutoFit/>
          </a:bodyPr>
          <a:lstStyle/>
          <a:p>
            <a:pPr defTabSz="769938" eaLnBrk="0" hangingPunct="0"/>
            <a:r>
              <a:rPr lang="en-US" sz="1300" b="1"/>
              <a:t>(L)</a:t>
            </a:r>
          </a:p>
        </p:txBody>
      </p:sp>
      <p:sp>
        <p:nvSpPr>
          <p:cNvPr id="245845" name="Rectangle 86"/>
          <p:cNvSpPr>
            <a:spLocks noChangeArrowheads="1"/>
          </p:cNvSpPr>
          <p:nvPr/>
        </p:nvSpPr>
        <p:spPr bwMode="auto">
          <a:xfrm>
            <a:off x="3495675" y="5410200"/>
            <a:ext cx="376238" cy="276225"/>
          </a:xfrm>
          <a:prstGeom prst="rect">
            <a:avLst/>
          </a:prstGeom>
          <a:noFill/>
          <a:ln w="12700">
            <a:noFill/>
            <a:miter lim="800000"/>
            <a:headEnd/>
            <a:tailEnd/>
          </a:ln>
        </p:spPr>
        <p:txBody>
          <a:bodyPr wrap="none" lIns="76129" tIns="37396" rIns="76129" bIns="37396">
            <a:spAutoFit/>
          </a:bodyPr>
          <a:lstStyle/>
          <a:p>
            <a:pPr defTabSz="769938" eaLnBrk="0" hangingPunct="0"/>
            <a:r>
              <a:rPr lang="en-US" sz="1300" b="1"/>
              <a:t>(L)</a:t>
            </a:r>
          </a:p>
        </p:txBody>
      </p:sp>
      <p:sp>
        <p:nvSpPr>
          <p:cNvPr id="245846" name="Rectangle 87"/>
          <p:cNvSpPr>
            <a:spLocks noChangeArrowheads="1"/>
          </p:cNvSpPr>
          <p:nvPr/>
        </p:nvSpPr>
        <p:spPr bwMode="auto">
          <a:xfrm>
            <a:off x="668338" y="3429000"/>
            <a:ext cx="1339850" cy="598488"/>
          </a:xfrm>
          <a:prstGeom prst="rect">
            <a:avLst/>
          </a:prstGeom>
          <a:noFill/>
          <a:ln w="12700">
            <a:noFill/>
            <a:miter lim="800000"/>
            <a:headEnd/>
            <a:tailEnd/>
          </a:ln>
        </p:spPr>
        <p:txBody>
          <a:bodyPr wrap="none" lIns="76129" tIns="37396" rIns="76129" bIns="37396">
            <a:spAutoFit/>
          </a:bodyPr>
          <a:lstStyle/>
          <a:p>
            <a:pPr algn="ctr" defTabSz="769938" eaLnBrk="0" hangingPunct="0"/>
            <a:r>
              <a:rPr lang="en-US" sz="1700" b="1"/>
              <a:t>Ct</a:t>
            </a:r>
            <a:r>
              <a:rPr lang="en-US" sz="1700" b="1" baseline="-25000"/>
              <a:t>50</a:t>
            </a:r>
            <a:endParaRPr lang="en-US" sz="1700" b="1"/>
          </a:p>
          <a:p>
            <a:pPr algn="ctr" defTabSz="769938" eaLnBrk="0" hangingPunct="0"/>
            <a:r>
              <a:rPr lang="en-US" sz="1700" b="1"/>
              <a:t>(mg-min/m</a:t>
            </a:r>
            <a:r>
              <a:rPr lang="en-US" sz="1700" b="1" baseline="30000"/>
              <a:t>3</a:t>
            </a:r>
            <a:r>
              <a:rPr lang="en-US" sz="1700" b="1"/>
              <a:t>)</a:t>
            </a:r>
          </a:p>
        </p:txBody>
      </p:sp>
      <p:sp>
        <p:nvSpPr>
          <p:cNvPr id="245847" name="Line 88"/>
          <p:cNvSpPr>
            <a:spLocks noChangeShapeType="1"/>
          </p:cNvSpPr>
          <p:nvPr/>
        </p:nvSpPr>
        <p:spPr bwMode="auto">
          <a:xfrm>
            <a:off x="5756275" y="5791200"/>
            <a:ext cx="0" cy="304800"/>
          </a:xfrm>
          <a:prstGeom prst="line">
            <a:avLst/>
          </a:prstGeom>
          <a:noFill/>
          <a:ln w="38100">
            <a:solidFill>
              <a:schemeClr val="tx1"/>
            </a:solidFill>
            <a:round/>
            <a:headEnd type="triangle" w="med" len="med"/>
            <a:tailEnd type="none" w="med" len="lg"/>
          </a:ln>
        </p:spPr>
        <p:txBody>
          <a:bodyPr wrap="none" anchor="ctr"/>
          <a:lstStyle/>
          <a:p>
            <a:endParaRPr lang="en-US"/>
          </a:p>
        </p:txBody>
      </p:sp>
      <p:sp>
        <p:nvSpPr>
          <p:cNvPr id="245848" name="Line 89"/>
          <p:cNvSpPr>
            <a:spLocks noChangeShapeType="1"/>
          </p:cNvSpPr>
          <p:nvPr/>
        </p:nvSpPr>
        <p:spPr bwMode="auto">
          <a:xfrm>
            <a:off x="6502400" y="5791200"/>
            <a:ext cx="0" cy="304800"/>
          </a:xfrm>
          <a:prstGeom prst="line">
            <a:avLst/>
          </a:prstGeom>
          <a:noFill/>
          <a:ln w="38100">
            <a:solidFill>
              <a:schemeClr val="tx1"/>
            </a:solidFill>
            <a:round/>
            <a:headEnd type="triangle" w="med" len="med"/>
            <a:tailEnd/>
          </a:ln>
        </p:spPr>
        <p:txBody>
          <a:bodyPr wrap="none" anchor="ctr"/>
          <a:lstStyle/>
          <a:p>
            <a:endParaRPr lang="en-US"/>
          </a:p>
        </p:txBody>
      </p:sp>
    </p:spTree>
    <p:extLst>
      <p:ext uri="{BB962C8B-B14F-4D97-AF65-F5344CB8AC3E}">
        <p14:creationId xmlns:p14="http://schemas.microsoft.com/office/powerpoint/2010/main" val="863936482"/>
      </p:ext>
    </p:extLst>
  </p:cSld>
  <p:clrMapOvr>
    <a:masterClrMapping/>
  </p:clrMapOvr>
  <p:transition advClick="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4"/>
          <p:cNvSpPr>
            <a:spLocks noGrp="1" noChangeArrowheads="1"/>
          </p:cNvSpPr>
          <p:nvPr>
            <p:ph type="ctrTitle"/>
          </p:nvPr>
        </p:nvSpPr>
        <p:spPr>
          <a:xfrm>
            <a:off x="762000" y="2667000"/>
            <a:ext cx="7772400" cy="914400"/>
          </a:xfrm>
        </p:spPr>
        <p:txBody>
          <a:bodyPr/>
          <a:lstStyle/>
          <a:p>
            <a:pPr fontAlgn="auto">
              <a:spcAft>
                <a:spcPts val="0"/>
              </a:spcAft>
              <a:defRPr/>
            </a:pPr>
            <a:r>
              <a:rPr lang="en-US" sz="6000" dirty="0"/>
              <a:t>Break</a:t>
            </a:r>
          </a:p>
        </p:txBody>
      </p:sp>
      <p:pic>
        <p:nvPicPr>
          <p:cNvPr id="466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200400"/>
            <a:ext cx="4357687" cy="3280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18302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9" name="Rectangle 2"/>
          <p:cNvSpPr>
            <a:spLocks noChangeArrowheads="1"/>
          </p:cNvSpPr>
          <p:nvPr/>
        </p:nvSpPr>
        <p:spPr bwMode="auto">
          <a:xfrm>
            <a:off x="711200" y="6248400"/>
            <a:ext cx="1897063" cy="457200"/>
          </a:xfrm>
          <a:prstGeom prst="rect">
            <a:avLst/>
          </a:prstGeom>
          <a:noFill/>
          <a:ln w="9525">
            <a:noFill/>
            <a:miter lim="800000"/>
            <a:headEnd/>
            <a:tailEnd/>
          </a:ln>
        </p:spPr>
        <p:txBody>
          <a:bodyPr wrap="none" anchor="ctr"/>
          <a:lstStyle/>
          <a:p>
            <a:endParaRPr lang="en-US"/>
          </a:p>
        </p:txBody>
      </p:sp>
      <p:sp>
        <p:nvSpPr>
          <p:cNvPr id="274438" name="Rectangle 14"/>
          <p:cNvSpPr>
            <a:spLocks noGrp="1" noChangeArrowheads="1"/>
          </p:cNvSpPr>
          <p:nvPr>
            <p:ph type="title"/>
          </p:nvPr>
        </p:nvSpPr>
        <p:spPr/>
        <p:txBody>
          <a:bodyPr/>
          <a:lstStyle/>
          <a:p>
            <a:pPr algn="ctr" fontAlgn="auto">
              <a:spcAft>
                <a:spcPts val="0"/>
              </a:spcAft>
              <a:defRPr/>
            </a:pPr>
            <a:r>
              <a:rPr lang="en-US"/>
              <a:t>Biological Agents</a:t>
            </a:r>
          </a:p>
        </p:txBody>
      </p:sp>
      <p:grpSp>
        <p:nvGrpSpPr>
          <p:cNvPr id="274441" name="Group 15"/>
          <p:cNvGrpSpPr>
            <a:grpSpLocks/>
          </p:cNvGrpSpPr>
          <p:nvPr/>
        </p:nvGrpSpPr>
        <p:grpSpPr bwMode="auto">
          <a:xfrm>
            <a:off x="1371600" y="1600200"/>
            <a:ext cx="6211888" cy="4559300"/>
            <a:chOff x="883" y="820"/>
            <a:chExt cx="3913" cy="2872"/>
          </a:xfrm>
        </p:grpSpPr>
        <p:graphicFrame>
          <p:nvGraphicFramePr>
            <p:cNvPr id="2" name="Object 6"/>
            <p:cNvGraphicFramePr>
              <a:graphicFrameLocks/>
            </p:cNvGraphicFramePr>
            <p:nvPr/>
          </p:nvGraphicFramePr>
          <p:xfrm>
            <a:off x="883" y="1065"/>
            <a:ext cx="1203" cy="2289"/>
          </p:xfrm>
          <a:graphic>
            <a:graphicData uri="http://schemas.openxmlformats.org/presentationml/2006/ole">
              <mc:AlternateContent xmlns:mc="http://schemas.openxmlformats.org/markup-compatibility/2006">
                <mc:Choice xmlns:v="urn:schemas-microsoft-com:vml" Requires="v">
                  <p:oleObj spid="_x0000_s463882" name="CorelDRAW 6.0 Graphic" r:id="rId4" imgW="1909763" imgH="3633788" progId="">
                    <p:embed/>
                  </p:oleObj>
                </mc:Choice>
                <mc:Fallback>
                  <p:oleObj name="CorelDRAW 6.0 Graphic" r:id="rId4" imgW="1909763" imgH="3633788" progId="">
                    <p:embed/>
                    <p:pic>
                      <p:nvPicPr>
                        <p:cNvPr id="2"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 y="1065"/>
                          <a:ext cx="1203" cy="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4442" name="Oval 5"/>
            <p:cNvSpPr>
              <a:spLocks noChangeArrowheads="1"/>
            </p:cNvSpPr>
            <p:nvPr/>
          </p:nvSpPr>
          <p:spPr bwMode="auto">
            <a:xfrm>
              <a:off x="2926" y="820"/>
              <a:ext cx="974" cy="1096"/>
            </a:xfrm>
            <a:prstGeom prst="ellipse">
              <a:avLst/>
            </a:prstGeom>
            <a:solidFill>
              <a:srgbClr val="FFFFFF"/>
            </a:solidFill>
            <a:ln w="12700">
              <a:solidFill>
                <a:schemeClr val="tx1"/>
              </a:solidFill>
              <a:round/>
              <a:headEnd/>
              <a:tailEnd/>
            </a:ln>
          </p:spPr>
          <p:txBody>
            <a:bodyPr wrap="none" anchor="ctr"/>
            <a:lstStyle/>
            <a:p>
              <a:endParaRPr lang="en-US"/>
            </a:p>
          </p:txBody>
        </p:sp>
        <p:sp>
          <p:nvSpPr>
            <p:cNvPr id="274443" name="Oval 6"/>
            <p:cNvSpPr>
              <a:spLocks noChangeArrowheads="1"/>
            </p:cNvSpPr>
            <p:nvPr/>
          </p:nvSpPr>
          <p:spPr bwMode="auto">
            <a:xfrm>
              <a:off x="3097" y="2596"/>
              <a:ext cx="974" cy="1096"/>
            </a:xfrm>
            <a:prstGeom prst="ellipse">
              <a:avLst/>
            </a:prstGeom>
            <a:solidFill>
              <a:srgbClr val="FFFFFF"/>
            </a:solidFill>
            <a:ln w="12700">
              <a:solidFill>
                <a:schemeClr val="tx1"/>
              </a:solidFill>
              <a:round/>
              <a:headEnd/>
              <a:tailEnd/>
            </a:ln>
          </p:spPr>
          <p:txBody>
            <a:bodyPr wrap="none" anchor="ctr"/>
            <a:lstStyle/>
            <a:p>
              <a:endParaRPr lang="en-US"/>
            </a:p>
          </p:txBody>
        </p:sp>
        <p:sp>
          <p:nvSpPr>
            <p:cNvPr id="274444" name="Line 7"/>
            <p:cNvSpPr>
              <a:spLocks noChangeShapeType="1"/>
            </p:cNvSpPr>
            <p:nvPr/>
          </p:nvSpPr>
          <p:spPr bwMode="auto">
            <a:xfrm flipV="1">
              <a:off x="1470" y="1535"/>
              <a:ext cx="1493" cy="1007"/>
            </a:xfrm>
            <a:prstGeom prst="line">
              <a:avLst/>
            </a:prstGeom>
            <a:noFill/>
            <a:ln w="50800">
              <a:solidFill>
                <a:schemeClr val="tx1"/>
              </a:solidFill>
              <a:round/>
              <a:headEnd type="none" w="sm" len="sm"/>
              <a:tailEnd type="none" w="sm" len="sm"/>
            </a:ln>
          </p:spPr>
          <p:txBody>
            <a:bodyPr/>
            <a:lstStyle/>
            <a:p>
              <a:endParaRPr lang="en-US"/>
            </a:p>
          </p:txBody>
        </p:sp>
        <p:sp>
          <p:nvSpPr>
            <p:cNvPr id="274445" name="Line 8"/>
            <p:cNvSpPr>
              <a:spLocks noChangeShapeType="1"/>
            </p:cNvSpPr>
            <p:nvPr/>
          </p:nvSpPr>
          <p:spPr bwMode="auto">
            <a:xfrm flipV="1">
              <a:off x="1470" y="2255"/>
              <a:ext cx="2858" cy="287"/>
            </a:xfrm>
            <a:prstGeom prst="line">
              <a:avLst/>
            </a:prstGeom>
            <a:noFill/>
            <a:ln w="50800">
              <a:solidFill>
                <a:schemeClr val="tx1"/>
              </a:solidFill>
              <a:round/>
              <a:headEnd type="none" w="sm" len="sm"/>
              <a:tailEnd type="none" w="sm" len="sm"/>
            </a:ln>
          </p:spPr>
          <p:txBody>
            <a:bodyPr/>
            <a:lstStyle/>
            <a:p>
              <a:endParaRPr lang="en-US"/>
            </a:p>
          </p:txBody>
        </p:sp>
        <p:sp>
          <p:nvSpPr>
            <p:cNvPr id="274446" name="Line 9"/>
            <p:cNvSpPr>
              <a:spLocks noChangeShapeType="1"/>
            </p:cNvSpPr>
            <p:nvPr/>
          </p:nvSpPr>
          <p:spPr bwMode="auto">
            <a:xfrm>
              <a:off x="1473" y="2497"/>
              <a:ext cx="1620" cy="623"/>
            </a:xfrm>
            <a:prstGeom prst="line">
              <a:avLst/>
            </a:prstGeom>
            <a:noFill/>
            <a:ln w="50800">
              <a:solidFill>
                <a:schemeClr val="tx1"/>
              </a:solidFill>
              <a:round/>
              <a:headEnd type="none" w="sm" len="sm"/>
              <a:tailEnd type="none" w="sm" len="sm"/>
            </a:ln>
          </p:spPr>
          <p:txBody>
            <a:bodyPr/>
            <a:lstStyle/>
            <a:p>
              <a:endParaRPr lang="en-US"/>
            </a:p>
          </p:txBody>
        </p:sp>
        <p:sp>
          <p:nvSpPr>
            <p:cNvPr id="274447" name="Oval 10"/>
            <p:cNvSpPr>
              <a:spLocks noChangeArrowheads="1"/>
            </p:cNvSpPr>
            <p:nvPr/>
          </p:nvSpPr>
          <p:spPr bwMode="auto">
            <a:xfrm>
              <a:off x="3822" y="1636"/>
              <a:ext cx="974" cy="1096"/>
            </a:xfrm>
            <a:prstGeom prst="ellipse">
              <a:avLst/>
            </a:prstGeom>
            <a:solidFill>
              <a:srgbClr val="FFFFFF"/>
            </a:solidFill>
            <a:ln w="12700">
              <a:solidFill>
                <a:schemeClr val="tx1"/>
              </a:solidFill>
              <a:round/>
              <a:headEnd/>
              <a:tailEnd/>
            </a:ln>
          </p:spPr>
          <p:txBody>
            <a:bodyPr wrap="none" anchor="ctr"/>
            <a:lstStyle/>
            <a:p>
              <a:endParaRPr lang="en-US"/>
            </a:p>
          </p:txBody>
        </p:sp>
        <p:pic>
          <p:nvPicPr>
            <p:cNvPr id="274448" name="Picture 11"/>
            <p:cNvPicPr>
              <a:picLocks noChangeArrowheads="1"/>
            </p:cNvPicPr>
            <p:nvPr/>
          </p:nvPicPr>
          <p:blipFill>
            <a:blip r:embed="rId6"/>
            <a:srcRect/>
            <a:stretch>
              <a:fillRect/>
            </a:stretch>
          </p:blipFill>
          <p:spPr bwMode="auto">
            <a:xfrm>
              <a:off x="3216" y="2878"/>
              <a:ext cx="795" cy="598"/>
            </a:xfrm>
            <a:prstGeom prst="rect">
              <a:avLst/>
            </a:prstGeom>
            <a:noFill/>
            <a:ln w="9525">
              <a:noFill/>
              <a:miter lim="800000"/>
              <a:headEnd/>
              <a:tailEnd/>
            </a:ln>
          </p:spPr>
        </p:pic>
        <p:pic>
          <p:nvPicPr>
            <p:cNvPr id="274449" name="Picture 12"/>
            <p:cNvPicPr>
              <a:picLocks noChangeArrowheads="1"/>
            </p:cNvPicPr>
            <p:nvPr/>
          </p:nvPicPr>
          <p:blipFill>
            <a:blip r:embed="rId7"/>
            <a:srcRect/>
            <a:stretch>
              <a:fillRect/>
            </a:stretch>
          </p:blipFill>
          <p:spPr bwMode="auto">
            <a:xfrm>
              <a:off x="3048" y="1056"/>
              <a:ext cx="753" cy="648"/>
            </a:xfrm>
            <a:prstGeom prst="rect">
              <a:avLst/>
            </a:prstGeom>
            <a:noFill/>
            <a:ln w="9525">
              <a:noFill/>
              <a:miter lim="800000"/>
              <a:headEnd/>
              <a:tailEnd/>
            </a:ln>
          </p:spPr>
        </p:pic>
        <p:pic>
          <p:nvPicPr>
            <p:cNvPr id="274450" name="Picture 13"/>
            <p:cNvPicPr>
              <a:picLocks noChangeArrowheads="1"/>
            </p:cNvPicPr>
            <p:nvPr/>
          </p:nvPicPr>
          <p:blipFill>
            <a:blip r:embed="rId8"/>
            <a:srcRect/>
            <a:stretch>
              <a:fillRect/>
            </a:stretch>
          </p:blipFill>
          <p:spPr bwMode="auto">
            <a:xfrm>
              <a:off x="3953" y="1850"/>
              <a:ext cx="743" cy="702"/>
            </a:xfrm>
            <a:prstGeom prst="rect">
              <a:avLst/>
            </a:prstGeom>
            <a:noFill/>
            <a:ln w="9525">
              <a:noFill/>
              <a:miter lim="800000"/>
              <a:headEnd/>
              <a:tailEnd/>
            </a:ln>
          </p:spPr>
        </p:pic>
      </p:grpSp>
    </p:spTree>
    <p:extLst>
      <p:ext uri="{BB962C8B-B14F-4D97-AF65-F5344CB8AC3E}">
        <p14:creationId xmlns:p14="http://schemas.microsoft.com/office/powerpoint/2010/main" val="10489598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2"/>
          <p:cNvSpPr>
            <a:spLocks noGrp="1" noChangeArrowheads="1"/>
          </p:cNvSpPr>
          <p:nvPr>
            <p:ph type="title"/>
          </p:nvPr>
        </p:nvSpPr>
        <p:spPr/>
        <p:txBody>
          <a:bodyPr/>
          <a:lstStyle/>
          <a:p>
            <a:pPr algn="ctr" fontAlgn="auto">
              <a:spcAft>
                <a:spcPts val="0"/>
              </a:spcAft>
              <a:defRPr/>
            </a:pPr>
            <a:r>
              <a:rPr lang="en-US"/>
              <a:t>Biological Agents</a:t>
            </a:r>
          </a:p>
        </p:txBody>
      </p:sp>
      <p:sp>
        <p:nvSpPr>
          <p:cNvPr id="276482" name="Rectangle 3"/>
          <p:cNvSpPr>
            <a:spLocks noGrp="1" noChangeArrowheads="1"/>
          </p:cNvSpPr>
          <p:nvPr>
            <p:ph idx="1"/>
          </p:nvPr>
        </p:nvSpPr>
        <p:spPr/>
        <p:txBody>
          <a:bodyPr/>
          <a:lstStyle/>
          <a:p>
            <a:pPr>
              <a:lnSpc>
                <a:spcPct val="150000"/>
              </a:lnSpc>
            </a:pPr>
            <a:r>
              <a:rPr lang="en-US" dirty="0"/>
              <a:t>General Information</a:t>
            </a:r>
          </a:p>
          <a:p>
            <a:pPr>
              <a:lnSpc>
                <a:spcPct val="150000"/>
              </a:lnSpc>
            </a:pPr>
            <a:r>
              <a:rPr lang="en-US" dirty="0"/>
              <a:t>Bacterial Agents</a:t>
            </a:r>
          </a:p>
          <a:p>
            <a:pPr>
              <a:lnSpc>
                <a:spcPct val="150000"/>
              </a:lnSpc>
            </a:pPr>
            <a:r>
              <a:rPr lang="en-US" dirty="0"/>
              <a:t>Viral Agents</a:t>
            </a:r>
          </a:p>
          <a:p>
            <a:pPr>
              <a:lnSpc>
                <a:spcPct val="150000"/>
              </a:lnSpc>
            </a:pPr>
            <a:r>
              <a:rPr lang="en-US" dirty="0"/>
              <a:t>Toxin Agents</a:t>
            </a:r>
          </a:p>
        </p:txBody>
      </p:sp>
    </p:spTree>
    <p:extLst>
      <p:ext uri="{BB962C8B-B14F-4D97-AF65-F5344CB8AC3E}">
        <p14:creationId xmlns:p14="http://schemas.microsoft.com/office/powerpoint/2010/main" val="11318319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4"/>
          <p:cNvSpPr>
            <a:spLocks noGrp="1" noChangeArrowheads="1"/>
          </p:cNvSpPr>
          <p:nvPr>
            <p:ph type="title"/>
          </p:nvPr>
        </p:nvSpPr>
        <p:spPr/>
        <p:txBody>
          <a:bodyPr/>
          <a:lstStyle/>
          <a:p>
            <a:pPr algn="ctr" fontAlgn="auto">
              <a:spcAft>
                <a:spcPts val="0"/>
              </a:spcAft>
              <a:defRPr/>
            </a:pPr>
            <a:r>
              <a:rPr lang="en-US"/>
              <a:t>Biological Agent Characteristics</a:t>
            </a:r>
          </a:p>
        </p:txBody>
      </p:sp>
      <p:sp>
        <p:nvSpPr>
          <p:cNvPr id="277506" name="Rectangle 5"/>
          <p:cNvSpPr>
            <a:spLocks noGrp="1" noChangeArrowheads="1"/>
          </p:cNvSpPr>
          <p:nvPr>
            <p:ph idx="1"/>
          </p:nvPr>
        </p:nvSpPr>
        <p:spPr/>
        <p:txBody>
          <a:bodyPr/>
          <a:lstStyle/>
          <a:p>
            <a:r>
              <a:rPr lang="en-US"/>
              <a:t>Produce delayed effects</a:t>
            </a:r>
          </a:p>
          <a:p>
            <a:r>
              <a:rPr lang="en-US"/>
              <a:t>Do not penetrate unbroken skin</a:t>
            </a:r>
          </a:p>
          <a:p>
            <a:r>
              <a:rPr lang="en-US"/>
              <a:t>Non-specific symptoms</a:t>
            </a:r>
          </a:p>
          <a:p>
            <a:r>
              <a:rPr lang="en-US"/>
              <a:t>Undetectable by senses</a:t>
            </a:r>
          </a:p>
          <a:p>
            <a:r>
              <a:rPr lang="en-US"/>
              <a:t>Difficult to detect in the field</a:t>
            </a:r>
          </a:p>
          <a:p>
            <a:r>
              <a:rPr lang="en-US"/>
              <a:t>Do not evaporate</a:t>
            </a:r>
          </a:p>
          <a:p>
            <a:r>
              <a:rPr lang="en-US"/>
              <a:t>Long incubation period</a:t>
            </a:r>
          </a:p>
        </p:txBody>
      </p:sp>
    </p:spTree>
    <p:extLst>
      <p:ext uri="{BB962C8B-B14F-4D97-AF65-F5344CB8AC3E}">
        <p14:creationId xmlns:p14="http://schemas.microsoft.com/office/powerpoint/2010/main" val="21144433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4"/>
          <p:cNvSpPr>
            <a:spLocks noGrp="1" noChangeArrowheads="1"/>
          </p:cNvSpPr>
          <p:nvPr>
            <p:ph type="title"/>
          </p:nvPr>
        </p:nvSpPr>
        <p:spPr/>
        <p:txBody>
          <a:bodyPr>
            <a:normAutofit fontScale="90000"/>
          </a:bodyPr>
          <a:lstStyle/>
          <a:p>
            <a:pPr algn="ctr" fontAlgn="auto">
              <a:spcAft>
                <a:spcPts val="0"/>
              </a:spcAft>
              <a:defRPr/>
            </a:pPr>
            <a:r>
              <a:rPr lang="en-US"/>
              <a:t>Biological Agent Characteristics (continued)</a:t>
            </a:r>
          </a:p>
        </p:txBody>
      </p:sp>
      <p:sp>
        <p:nvSpPr>
          <p:cNvPr id="279554" name="Rectangle 5"/>
          <p:cNvSpPr>
            <a:spLocks noGrp="1" noChangeArrowheads="1"/>
          </p:cNvSpPr>
          <p:nvPr>
            <p:ph idx="1"/>
          </p:nvPr>
        </p:nvSpPr>
        <p:spPr/>
        <p:txBody>
          <a:bodyPr/>
          <a:lstStyle/>
          <a:p>
            <a:r>
              <a:rPr lang="en-US"/>
              <a:t>Most effectively disseminated as aerosols</a:t>
            </a:r>
          </a:p>
          <a:p>
            <a:r>
              <a:rPr lang="en-US"/>
              <a:t>Range of effects</a:t>
            </a:r>
          </a:p>
          <a:p>
            <a:r>
              <a:rPr lang="en-US"/>
              <a:t>Obtained from nature</a:t>
            </a:r>
          </a:p>
          <a:p>
            <a:r>
              <a:rPr lang="en-US"/>
              <a:t>Multiple routes of entry</a:t>
            </a:r>
          </a:p>
          <a:p>
            <a:r>
              <a:rPr lang="en-US"/>
              <a:t>Destroyed by environment</a:t>
            </a:r>
          </a:p>
          <a:p>
            <a:r>
              <a:rPr lang="en-US"/>
              <a:t>Some are contagious</a:t>
            </a:r>
          </a:p>
        </p:txBody>
      </p:sp>
    </p:spTree>
    <p:extLst>
      <p:ext uri="{BB962C8B-B14F-4D97-AF65-F5344CB8AC3E}">
        <p14:creationId xmlns:p14="http://schemas.microsoft.com/office/powerpoint/2010/main" val="12788511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16"/>
          <p:cNvSpPr>
            <a:spLocks noGrp="1" noChangeArrowheads="1"/>
          </p:cNvSpPr>
          <p:nvPr>
            <p:ph type="title"/>
          </p:nvPr>
        </p:nvSpPr>
        <p:spPr/>
        <p:txBody>
          <a:bodyPr/>
          <a:lstStyle/>
          <a:p>
            <a:pPr algn="ctr" fontAlgn="auto">
              <a:spcAft>
                <a:spcPts val="0"/>
              </a:spcAft>
              <a:defRPr/>
            </a:pPr>
            <a:r>
              <a:rPr lang="en-US"/>
              <a:t>Classes of Biological Agents</a:t>
            </a:r>
          </a:p>
        </p:txBody>
      </p:sp>
      <p:sp>
        <p:nvSpPr>
          <p:cNvPr id="281602" name="Line 3"/>
          <p:cNvSpPr>
            <a:spLocks noChangeShapeType="1"/>
          </p:cNvSpPr>
          <p:nvPr/>
        </p:nvSpPr>
        <p:spPr bwMode="auto">
          <a:xfrm>
            <a:off x="1816100" y="3787775"/>
            <a:ext cx="1588" cy="269875"/>
          </a:xfrm>
          <a:prstGeom prst="line">
            <a:avLst/>
          </a:prstGeom>
          <a:noFill/>
          <a:ln w="12700">
            <a:solidFill>
              <a:schemeClr val="tx1"/>
            </a:solidFill>
            <a:round/>
            <a:headEnd type="none" w="sm" len="sm"/>
            <a:tailEnd type="none" w="sm" len="sm"/>
          </a:ln>
        </p:spPr>
        <p:txBody>
          <a:bodyPr/>
          <a:lstStyle/>
          <a:p>
            <a:endParaRPr lang="en-US"/>
          </a:p>
        </p:txBody>
      </p:sp>
      <p:sp>
        <p:nvSpPr>
          <p:cNvPr id="281603" name="Line 4"/>
          <p:cNvSpPr>
            <a:spLocks noChangeShapeType="1"/>
          </p:cNvSpPr>
          <p:nvPr/>
        </p:nvSpPr>
        <p:spPr bwMode="auto">
          <a:xfrm>
            <a:off x="7315200" y="3787775"/>
            <a:ext cx="1588" cy="269875"/>
          </a:xfrm>
          <a:prstGeom prst="line">
            <a:avLst/>
          </a:prstGeom>
          <a:noFill/>
          <a:ln w="12700">
            <a:solidFill>
              <a:schemeClr val="tx1"/>
            </a:solidFill>
            <a:round/>
            <a:headEnd type="none" w="sm" len="sm"/>
            <a:tailEnd type="none" w="sm" len="sm"/>
          </a:ln>
        </p:spPr>
        <p:txBody>
          <a:bodyPr/>
          <a:lstStyle/>
          <a:p>
            <a:endParaRPr lang="en-US"/>
          </a:p>
        </p:txBody>
      </p:sp>
      <p:sp>
        <p:nvSpPr>
          <p:cNvPr id="281604" name="Line 5"/>
          <p:cNvSpPr>
            <a:spLocks noChangeShapeType="1"/>
          </p:cNvSpPr>
          <p:nvPr/>
        </p:nvSpPr>
        <p:spPr bwMode="auto">
          <a:xfrm>
            <a:off x="1817688" y="3786188"/>
            <a:ext cx="2747962" cy="1587"/>
          </a:xfrm>
          <a:prstGeom prst="line">
            <a:avLst/>
          </a:prstGeom>
          <a:noFill/>
          <a:ln w="12700">
            <a:solidFill>
              <a:schemeClr val="tx1"/>
            </a:solidFill>
            <a:round/>
            <a:headEnd type="none" w="sm" len="sm"/>
            <a:tailEnd type="none" w="sm" len="sm"/>
          </a:ln>
        </p:spPr>
        <p:txBody>
          <a:bodyPr/>
          <a:lstStyle/>
          <a:p>
            <a:endParaRPr lang="en-US"/>
          </a:p>
        </p:txBody>
      </p:sp>
      <p:sp>
        <p:nvSpPr>
          <p:cNvPr id="281605" name="Line 6"/>
          <p:cNvSpPr>
            <a:spLocks noChangeShapeType="1"/>
          </p:cNvSpPr>
          <p:nvPr/>
        </p:nvSpPr>
        <p:spPr bwMode="auto">
          <a:xfrm>
            <a:off x="4567238" y="3786188"/>
            <a:ext cx="2747962" cy="1587"/>
          </a:xfrm>
          <a:prstGeom prst="line">
            <a:avLst/>
          </a:prstGeom>
          <a:noFill/>
          <a:ln w="12700">
            <a:solidFill>
              <a:schemeClr val="tx1"/>
            </a:solidFill>
            <a:round/>
            <a:headEnd type="none" w="sm" len="sm"/>
            <a:tailEnd type="none" w="sm" len="sm"/>
          </a:ln>
        </p:spPr>
        <p:txBody>
          <a:bodyPr/>
          <a:lstStyle/>
          <a:p>
            <a:endParaRPr lang="en-US"/>
          </a:p>
        </p:txBody>
      </p:sp>
      <p:sp>
        <p:nvSpPr>
          <p:cNvPr id="281606" name="Rectangle 7"/>
          <p:cNvSpPr>
            <a:spLocks noChangeArrowheads="1"/>
          </p:cNvSpPr>
          <p:nvPr/>
        </p:nvSpPr>
        <p:spPr bwMode="auto">
          <a:xfrm>
            <a:off x="588963" y="4057650"/>
            <a:ext cx="2466975" cy="893763"/>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81607" name="Rectangle 8"/>
          <p:cNvSpPr>
            <a:spLocks noChangeArrowheads="1"/>
          </p:cNvSpPr>
          <p:nvPr/>
        </p:nvSpPr>
        <p:spPr bwMode="auto">
          <a:xfrm>
            <a:off x="1089025" y="4302125"/>
            <a:ext cx="1250950" cy="427038"/>
          </a:xfrm>
          <a:prstGeom prst="rect">
            <a:avLst/>
          </a:prstGeom>
          <a:noFill/>
          <a:ln w="9525">
            <a:noFill/>
            <a:miter lim="800000"/>
            <a:headEnd/>
            <a:tailEnd/>
          </a:ln>
        </p:spPr>
        <p:txBody>
          <a:bodyPr wrap="none" lIns="0" tIns="0" rIns="0" bIns="0">
            <a:spAutoFit/>
          </a:bodyPr>
          <a:lstStyle/>
          <a:p>
            <a:pPr eaLnBrk="0" hangingPunct="0"/>
            <a:r>
              <a:rPr lang="en-US" sz="2800" b="1">
                <a:solidFill>
                  <a:srgbClr val="FFFF00"/>
                </a:solidFill>
                <a:latin typeface="Arial" charset="0"/>
              </a:rPr>
              <a:t>Bacteria</a:t>
            </a:r>
          </a:p>
        </p:txBody>
      </p:sp>
      <p:sp>
        <p:nvSpPr>
          <p:cNvPr id="281608" name="Rectangle 9"/>
          <p:cNvSpPr>
            <a:spLocks noChangeArrowheads="1"/>
          </p:cNvSpPr>
          <p:nvPr/>
        </p:nvSpPr>
        <p:spPr bwMode="auto">
          <a:xfrm>
            <a:off x="3352800" y="4057650"/>
            <a:ext cx="2466975" cy="893763"/>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81609" name="Rectangle 10"/>
          <p:cNvSpPr>
            <a:spLocks noChangeArrowheads="1"/>
          </p:cNvSpPr>
          <p:nvPr/>
        </p:nvSpPr>
        <p:spPr bwMode="auto">
          <a:xfrm>
            <a:off x="3971925" y="4302125"/>
            <a:ext cx="1143000" cy="427038"/>
          </a:xfrm>
          <a:prstGeom prst="rect">
            <a:avLst/>
          </a:prstGeom>
          <a:noFill/>
          <a:ln w="9525">
            <a:noFill/>
            <a:miter lim="800000"/>
            <a:headEnd/>
            <a:tailEnd/>
          </a:ln>
        </p:spPr>
        <p:txBody>
          <a:bodyPr wrap="none" lIns="0" tIns="0" rIns="0" bIns="0">
            <a:spAutoFit/>
          </a:bodyPr>
          <a:lstStyle/>
          <a:p>
            <a:pPr eaLnBrk="0" hangingPunct="0"/>
            <a:r>
              <a:rPr lang="en-US" sz="2800" b="1">
                <a:solidFill>
                  <a:srgbClr val="FFFF00"/>
                </a:solidFill>
                <a:latin typeface="Arial" charset="0"/>
              </a:rPr>
              <a:t>Viruses</a:t>
            </a:r>
          </a:p>
        </p:txBody>
      </p:sp>
      <p:sp>
        <p:nvSpPr>
          <p:cNvPr id="281610" name="Rectangle 11"/>
          <p:cNvSpPr>
            <a:spLocks noChangeArrowheads="1"/>
          </p:cNvSpPr>
          <p:nvPr/>
        </p:nvSpPr>
        <p:spPr bwMode="auto">
          <a:xfrm>
            <a:off x="6088063" y="4057650"/>
            <a:ext cx="2466975" cy="893763"/>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81611" name="Rectangle 12"/>
          <p:cNvSpPr>
            <a:spLocks noChangeArrowheads="1"/>
          </p:cNvSpPr>
          <p:nvPr/>
        </p:nvSpPr>
        <p:spPr bwMode="auto">
          <a:xfrm>
            <a:off x="6705600" y="4302125"/>
            <a:ext cx="1020763" cy="427038"/>
          </a:xfrm>
          <a:prstGeom prst="rect">
            <a:avLst/>
          </a:prstGeom>
          <a:noFill/>
          <a:ln w="9525">
            <a:noFill/>
            <a:miter lim="800000"/>
            <a:headEnd/>
            <a:tailEnd/>
          </a:ln>
        </p:spPr>
        <p:txBody>
          <a:bodyPr wrap="none" lIns="0" tIns="0" rIns="0" bIns="0">
            <a:spAutoFit/>
          </a:bodyPr>
          <a:lstStyle/>
          <a:p>
            <a:pPr eaLnBrk="0" hangingPunct="0"/>
            <a:r>
              <a:rPr lang="en-US" sz="2800" b="1">
                <a:solidFill>
                  <a:srgbClr val="FFFF00"/>
                </a:solidFill>
                <a:latin typeface="Arial" charset="0"/>
              </a:rPr>
              <a:t>Toxins</a:t>
            </a:r>
          </a:p>
        </p:txBody>
      </p:sp>
      <p:sp>
        <p:nvSpPr>
          <p:cNvPr id="281612" name="Rectangle 13"/>
          <p:cNvSpPr>
            <a:spLocks noChangeArrowheads="1"/>
          </p:cNvSpPr>
          <p:nvPr/>
        </p:nvSpPr>
        <p:spPr bwMode="auto">
          <a:xfrm>
            <a:off x="1828800" y="2514600"/>
            <a:ext cx="5486400" cy="1000125"/>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81613" name="Rectangle 14"/>
          <p:cNvSpPr>
            <a:spLocks noChangeArrowheads="1"/>
          </p:cNvSpPr>
          <p:nvPr/>
        </p:nvSpPr>
        <p:spPr bwMode="auto">
          <a:xfrm>
            <a:off x="2349500" y="2806700"/>
            <a:ext cx="3938588" cy="427038"/>
          </a:xfrm>
          <a:prstGeom prst="rect">
            <a:avLst/>
          </a:prstGeom>
          <a:noFill/>
          <a:ln w="9525">
            <a:noFill/>
            <a:miter lim="800000"/>
            <a:headEnd/>
            <a:tailEnd/>
          </a:ln>
        </p:spPr>
        <p:txBody>
          <a:bodyPr wrap="none" lIns="0" tIns="0" rIns="0" bIns="0">
            <a:spAutoFit/>
          </a:bodyPr>
          <a:lstStyle/>
          <a:p>
            <a:pPr eaLnBrk="0" hangingPunct="0"/>
            <a:r>
              <a:rPr lang="en-US" sz="2800" b="1">
                <a:solidFill>
                  <a:srgbClr val="FFFF00"/>
                </a:solidFill>
                <a:latin typeface="Arial" charset="0"/>
              </a:rPr>
              <a:t>Biological Warfare Agents</a:t>
            </a:r>
          </a:p>
        </p:txBody>
      </p:sp>
      <p:sp>
        <p:nvSpPr>
          <p:cNvPr id="281614" name="Line 15"/>
          <p:cNvSpPr>
            <a:spLocks noChangeShapeType="1"/>
          </p:cNvSpPr>
          <p:nvPr/>
        </p:nvSpPr>
        <p:spPr bwMode="auto">
          <a:xfrm>
            <a:off x="4572000" y="3505200"/>
            <a:ext cx="0" cy="533400"/>
          </a:xfrm>
          <a:prstGeom prst="line">
            <a:avLst/>
          </a:prstGeom>
          <a:noFill/>
          <a:ln w="12700">
            <a:solidFill>
              <a:schemeClr val="tx1"/>
            </a:solidFill>
            <a:round/>
            <a:headEnd type="none" w="sm" len="sm"/>
            <a:tailEnd type="none" w="sm" len="sm"/>
          </a:ln>
        </p:spPr>
        <p:txBody>
          <a:bodyPr/>
          <a:lstStyle/>
          <a:p>
            <a:endParaRPr lang="en-US"/>
          </a:p>
        </p:txBody>
      </p:sp>
    </p:spTree>
    <p:extLst>
      <p:ext uri="{BB962C8B-B14F-4D97-AF65-F5344CB8AC3E}">
        <p14:creationId xmlns:p14="http://schemas.microsoft.com/office/powerpoint/2010/main" val="3000205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algn="ctr" fontAlgn="auto">
              <a:spcAft>
                <a:spcPts val="0"/>
              </a:spcAft>
              <a:defRPr/>
            </a:pPr>
            <a:r>
              <a:rPr lang="en-US" b="1" dirty="0"/>
              <a:t>Decontamination</a:t>
            </a:r>
          </a:p>
        </p:txBody>
      </p:sp>
      <p:sp>
        <p:nvSpPr>
          <p:cNvPr id="26626" name="Content Placeholder 2"/>
          <p:cNvSpPr>
            <a:spLocks noGrp="1"/>
          </p:cNvSpPr>
          <p:nvPr>
            <p:ph idx="1"/>
          </p:nvPr>
        </p:nvSpPr>
        <p:spPr/>
        <p:txBody>
          <a:bodyPr/>
          <a:lstStyle/>
          <a:p>
            <a:r>
              <a:rPr lang="en-US" sz="2800" b="1" dirty="0"/>
              <a:t>Who: Anyone that is contaminated</a:t>
            </a:r>
          </a:p>
          <a:p>
            <a:pPr lvl="1"/>
            <a:r>
              <a:rPr lang="en-US" sz="2800" b="1" dirty="0"/>
              <a:t>Victims</a:t>
            </a:r>
          </a:p>
          <a:p>
            <a:pPr lvl="1"/>
            <a:r>
              <a:rPr lang="en-US" sz="2800" b="1" dirty="0"/>
              <a:t>Responders</a:t>
            </a:r>
          </a:p>
          <a:p>
            <a:pPr marL="274637" lvl="1" indent="0">
              <a:buNone/>
            </a:pPr>
            <a:endParaRPr lang="en-US" sz="2800" b="1" dirty="0"/>
          </a:p>
          <a:p>
            <a:r>
              <a:rPr lang="en-US" sz="2800" b="1" dirty="0"/>
              <a:t>What: Anything that is necessary for your hospital to function</a:t>
            </a:r>
          </a:p>
          <a:p>
            <a:pPr lvl="1"/>
            <a:r>
              <a:rPr lang="en-US" sz="2800" b="1" dirty="0"/>
              <a:t>Equipment</a:t>
            </a:r>
          </a:p>
          <a:p>
            <a:pPr lvl="1"/>
            <a:r>
              <a:rPr lang="en-US" sz="2800" b="1" dirty="0"/>
              <a:t>Structures</a:t>
            </a:r>
          </a:p>
        </p:txBody>
      </p:sp>
    </p:spTree>
    <p:extLst>
      <p:ext uri="{BB962C8B-B14F-4D97-AF65-F5344CB8AC3E}">
        <p14:creationId xmlns:p14="http://schemas.microsoft.com/office/powerpoint/2010/main" val="547382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4"/>
          <p:cNvSpPr>
            <a:spLocks noGrp="1" noChangeArrowheads="1"/>
          </p:cNvSpPr>
          <p:nvPr>
            <p:ph type="title"/>
          </p:nvPr>
        </p:nvSpPr>
        <p:spPr/>
        <p:txBody>
          <a:bodyPr/>
          <a:lstStyle/>
          <a:p>
            <a:pPr algn="ctr" fontAlgn="auto">
              <a:spcAft>
                <a:spcPts val="0"/>
              </a:spcAft>
              <a:defRPr/>
            </a:pPr>
            <a:r>
              <a:rPr lang="en-US"/>
              <a:t>Agents Considered for BW  </a:t>
            </a:r>
          </a:p>
        </p:txBody>
      </p:sp>
      <p:sp>
        <p:nvSpPr>
          <p:cNvPr id="283650" name="Rectangle 5"/>
          <p:cNvSpPr>
            <a:spLocks noGrp="1" noChangeArrowheads="1"/>
          </p:cNvSpPr>
          <p:nvPr>
            <p:ph idx="1"/>
          </p:nvPr>
        </p:nvSpPr>
        <p:spPr/>
        <p:txBody>
          <a:bodyPr/>
          <a:lstStyle/>
          <a:p>
            <a:pPr>
              <a:lnSpc>
                <a:spcPct val="90000"/>
              </a:lnSpc>
            </a:pPr>
            <a:r>
              <a:rPr lang="en-US"/>
              <a:t>Bacteria and Rickettsiae</a:t>
            </a:r>
            <a:br>
              <a:rPr lang="en-US"/>
            </a:br>
            <a:r>
              <a:rPr lang="en-US"/>
              <a:t>Anthrax spores, Tularemia, Plague, Brucella, </a:t>
            </a:r>
            <a:br>
              <a:rPr lang="en-US"/>
            </a:br>
            <a:r>
              <a:rPr lang="en-US"/>
              <a:t>Q Fever</a:t>
            </a:r>
          </a:p>
          <a:p>
            <a:pPr>
              <a:lnSpc>
                <a:spcPct val="90000"/>
              </a:lnSpc>
            </a:pPr>
            <a:r>
              <a:rPr lang="en-US"/>
              <a:t>Viruses: </a:t>
            </a:r>
            <a:br>
              <a:rPr lang="en-US"/>
            </a:br>
            <a:r>
              <a:rPr lang="en-US"/>
              <a:t>Smallpox,VEE, Hemorrhagic fevers</a:t>
            </a:r>
          </a:p>
          <a:p>
            <a:pPr>
              <a:lnSpc>
                <a:spcPct val="90000"/>
              </a:lnSpc>
            </a:pPr>
            <a:r>
              <a:rPr lang="en-US"/>
              <a:t>Toxins: </a:t>
            </a:r>
            <a:br>
              <a:rPr lang="en-US"/>
            </a:br>
            <a:r>
              <a:rPr lang="en-US"/>
              <a:t>Botulinum toxin, SEB, Ricin, Saxitoxin</a:t>
            </a:r>
          </a:p>
        </p:txBody>
      </p:sp>
    </p:spTree>
    <p:extLst>
      <p:ext uri="{BB962C8B-B14F-4D97-AF65-F5344CB8AC3E}">
        <p14:creationId xmlns:p14="http://schemas.microsoft.com/office/powerpoint/2010/main" val="13894770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2"/>
          <p:cNvSpPr>
            <a:spLocks noGrp="1" noChangeArrowheads="1"/>
          </p:cNvSpPr>
          <p:nvPr>
            <p:ph type="title"/>
          </p:nvPr>
        </p:nvSpPr>
        <p:spPr/>
        <p:txBody>
          <a:bodyPr/>
          <a:lstStyle/>
          <a:p>
            <a:pPr algn="ctr" fontAlgn="auto">
              <a:spcAft>
                <a:spcPts val="0"/>
              </a:spcAft>
              <a:defRPr/>
            </a:pPr>
            <a:r>
              <a:rPr lang="en-US"/>
              <a:t>Acquisition of Etiological Agents</a:t>
            </a:r>
          </a:p>
        </p:txBody>
      </p:sp>
      <p:sp>
        <p:nvSpPr>
          <p:cNvPr id="284674" name="Rectangle 3"/>
          <p:cNvSpPr>
            <a:spLocks noGrp="1" noChangeArrowheads="1"/>
          </p:cNvSpPr>
          <p:nvPr>
            <p:ph idx="1"/>
          </p:nvPr>
        </p:nvSpPr>
        <p:spPr/>
        <p:txBody>
          <a:bodyPr/>
          <a:lstStyle/>
          <a:p>
            <a:r>
              <a:rPr lang="en-US"/>
              <a:t>Multiple culture collections</a:t>
            </a:r>
          </a:p>
          <a:p>
            <a:r>
              <a:rPr lang="en-US"/>
              <a:t>Universities</a:t>
            </a:r>
          </a:p>
          <a:p>
            <a:r>
              <a:rPr lang="en-US"/>
              <a:t>Commercial biological supply houses,</a:t>
            </a:r>
            <a:br>
              <a:rPr lang="en-US"/>
            </a:br>
            <a:r>
              <a:rPr lang="en-US"/>
              <a:t>e.g. Iraq</a:t>
            </a:r>
          </a:p>
          <a:p>
            <a:r>
              <a:rPr lang="en-US"/>
              <a:t>Foreign laboratories</a:t>
            </a:r>
          </a:p>
          <a:p>
            <a:r>
              <a:rPr lang="en-US"/>
              <a:t>Field samples or clinical specimens,</a:t>
            </a:r>
            <a:br>
              <a:rPr lang="en-US"/>
            </a:br>
            <a:r>
              <a:rPr lang="en-US"/>
              <a:t>e.g. Ricin</a:t>
            </a:r>
          </a:p>
        </p:txBody>
      </p:sp>
    </p:spTree>
    <p:extLst>
      <p:ext uri="{BB962C8B-B14F-4D97-AF65-F5344CB8AC3E}">
        <p14:creationId xmlns:p14="http://schemas.microsoft.com/office/powerpoint/2010/main" val="6257859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4"/>
          <p:cNvSpPr>
            <a:spLocks noGrp="1" noChangeArrowheads="1"/>
          </p:cNvSpPr>
          <p:nvPr>
            <p:ph type="title"/>
          </p:nvPr>
        </p:nvSpPr>
        <p:spPr/>
        <p:txBody>
          <a:bodyPr/>
          <a:lstStyle/>
          <a:p>
            <a:pPr algn="ctr" fontAlgn="auto">
              <a:spcAft>
                <a:spcPts val="0"/>
              </a:spcAft>
              <a:defRPr/>
            </a:pPr>
            <a:r>
              <a:rPr lang="en-US"/>
              <a:t>Biological Agents</a:t>
            </a:r>
          </a:p>
        </p:txBody>
      </p:sp>
      <p:sp>
        <p:nvSpPr>
          <p:cNvPr id="285698" name="Rectangle 5"/>
          <p:cNvSpPr>
            <a:spLocks noGrp="1" noChangeArrowheads="1"/>
          </p:cNvSpPr>
          <p:nvPr>
            <p:ph idx="1"/>
          </p:nvPr>
        </p:nvSpPr>
        <p:spPr/>
        <p:txBody>
          <a:bodyPr/>
          <a:lstStyle/>
          <a:p>
            <a:r>
              <a:rPr lang="en-US"/>
              <a:t>Most toxic per weight</a:t>
            </a:r>
          </a:p>
          <a:p>
            <a:r>
              <a:rPr lang="en-US"/>
              <a:t>Production technology is easily accessible</a:t>
            </a:r>
          </a:p>
          <a:p>
            <a:r>
              <a:rPr lang="en-US"/>
              <a:t>Inhalation threat – 1 to 5 micron aerosol</a:t>
            </a:r>
          </a:p>
          <a:p>
            <a:r>
              <a:rPr lang="en-US"/>
              <a:t>Undetected until numerous casualties</a:t>
            </a:r>
          </a:p>
          <a:p>
            <a:r>
              <a:rPr lang="en-US"/>
              <a:t>Incapacitating to lethal effects</a:t>
            </a:r>
          </a:p>
        </p:txBody>
      </p:sp>
    </p:spTree>
    <p:extLst>
      <p:ext uri="{BB962C8B-B14F-4D97-AF65-F5344CB8AC3E}">
        <p14:creationId xmlns:p14="http://schemas.microsoft.com/office/powerpoint/2010/main" val="4169269201"/>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2"/>
          <p:cNvSpPr>
            <a:spLocks noGrp="1" noChangeArrowheads="1"/>
          </p:cNvSpPr>
          <p:nvPr>
            <p:ph type="title"/>
          </p:nvPr>
        </p:nvSpPr>
        <p:spPr/>
        <p:txBody>
          <a:bodyPr/>
          <a:lstStyle/>
          <a:p>
            <a:pPr algn="ctr" fontAlgn="auto">
              <a:spcAft>
                <a:spcPts val="0"/>
              </a:spcAft>
              <a:defRPr/>
            </a:pPr>
            <a:r>
              <a:rPr lang="en-US"/>
              <a:t>BW General Properties</a:t>
            </a:r>
          </a:p>
        </p:txBody>
      </p:sp>
      <p:sp>
        <p:nvSpPr>
          <p:cNvPr id="287746" name="Rectangle 3"/>
          <p:cNvSpPr>
            <a:spLocks noGrp="1" noChangeArrowheads="1"/>
          </p:cNvSpPr>
          <p:nvPr>
            <p:ph idx="1"/>
          </p:nvPr>
        </p:nvSpPr>
        <p:spPr/>
        <p:txBody>
          <a:bodyPr/>
          <a:lstStyle/>
          <a:p>
            <a:pPr>
              <a:lnSpc>
                <a:spcPct val="90000"/>
              </a:lnSpc>
            </a:pPr>
            <a:r>
              <a:rPr lang="en-US"/>
              <a:t>Not volatile, must be dispersed as an aerosol</a:t>
            </a:r>
          </a:p>
          <a:p>
            <a:pPr>
              <a:lnSpc>
                <a:spcPct val="90000"/>
              </a:lnSpc>
            </a:pPr>
            <a:r>
              <a:rPr lang="en-US"/>
              <a:t>Silent, odorless, tasteless</a:t>
            </a:r>
          </a:p>
          <a:p>
            <a:pPr>
              <a:lnSpc>
                <a:spcPct val="90000"/>
              </a:lnSpc>
            </a:pPr>
            <a:r>
              <a:rPr lang="en-US"/>
              <a:t>Relatively inexpensive to produce</a:t>
            </a:r>
          </a:p>
          <a:p>
            <a:pPr>
              <a:lnSpc>
                <a:spcPct val="90000"/>
              </a:lnSpc>
            </a:pPr>
            <a:r>
              <a:rPr lang="en-US"/>
              <a:t>Simple delivery technology</a:t>
            </a:r>
          </a:p>
          <a:p>
            <a:pPr lvl="1">
              <a:lnSpc>
                <a:spcPct val="90000"/>
              </a:lnSpc>
            </a:pPr>
            <a:r>
              <a:rPr lang="en-US"/>
              <a:t>Point source - aerosol generator</a:t>
            </a:r>
          </a:p>
          <a:p>
            <a:pPr lvl="1">
              <a:lnSpc>
                <a:spcPct val="90000"/>
              </a:lnSpc>
            </a:pPr>
            <a:r>
              <a:rPr lang="en-US"/>
              <a:t>Line source - moving aerosol generator: </a:t>
            </a:r>
            <a:br>
              <a:rPr lang="en-US"/>
            </a:br>
            <a:r>
              <a:rPr lang="en-US"/>
              <a:t>	auto, airplane, etc</a:t>
            </a:r>
          </a:p>
        </p:txBody>
      </p:sp>
    </p:spTree>
    <p:extLst>
      <p:ext uri="{BB962C8B-B14F-4D97-AF65-F5344CB8AC3E}">
        <p14:creationId xmlns:p14="http://schemas.microsoft.com/office/powerpoint/2010/main" val="20649965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4"/>
          <p:cNvSpPr>
            <a:spLocks noGrp="1" noChangeArrowheads="1"/>
          </p:cNvSpPr>
          <p:nvPr>
            <p:ph type="title"/>
          </p:nvPr>
        </p:nvSpPr>
        <p:spPr/>
        <p:txBody>
          <a:bodyPr/>
          <a:lstStyle/>
          <a:p>
            <a:pPr algn="ctr" fontAlgn="auto">
              <a:spcAft>
                <a:spcPts val="0"/>
              </a:spcAft>
              <a:defRPr/>
            </a:pPr>
            <a:r>
              <a:rPr lang="en-US"/>
              <a:t>BW - General Properties 2</a:t>
            </a:r>
          </a:p>
        </p:txBody>
      </p:sp>
      <p:sp>
        <p:nvSpPr>
          <p:cNvPr id="288770" name="Rectangle 5"/>
          <p:cNvSpPr>
            <a:spLocks noGrp="1" noChangeArrowheads="1"/>
          </p:cNvSpPr>
          <p:nvPr>
            <p:ph idx="1"/>
          </p:nvPr>
        </p:nvSpPr>
        <p:spPr/>
        <p:txBody>
          <a:bodyPr/>
          <a:lstStyle/>
          <a:p>
            <a:r>
              <a:rPr lang="en-US"/>
              <a:t>Inhalation is the most significant route of transmission for BW</a:t>
            </a:r>
          </a:p>
          <a:p>
            <a:r>
              <a:rPr lang="en-US"/>
              <a:t>Aerosol - 1 to 5 microns ideal size</a:t>
            </a:r>
          </a:p>
          <a:p>
            <a:r>
              <a:rPr lang="en-US"/>
              <a:t>Other routes of entry:  oral, dermal abrasion, or intentional percutaneous</a:t>
            </a:r>
          </a:p>
        </p:txBody>
      </p:sp>
    </p:spTree>
    <p:extLst>
      <p:ext uri="{BB962C8B-B14F-4D97-AF65-F5344CB8AC3E}">
        <p14:creationId xmlns:p14="http://schemas.microsoft.com/office/powerpoint/2010/main" val="1851608593"/>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Title 1"/>
          <p:cNvSpPr>
            <a:spLocks noGrp="1"/>
          </p:cNvSpPr>
          <p:nvPr>
            <p:ph type="title"/>
          </p:nvPr>
        </p:nvSpPr>
        <p:spPr/>
        <p:txBody>
          <a:bodyPr/>
          <a:lstStyle/>
          <a:p>
            <a:pPr algn="ctr" fontAlgn="auto">
              <a:spcAft>
                <a:spcPts val="0"/>
              </a:spcAft>
              <a:defRPr/>
            </a:pPr>
            <a:r>
              <a:rPr lang="en-US"/>
              <a:t>Biological Detection</a:t>
            </a:r>
          </a:p>
        </p:txBody>
      </p:sp>
      <p:sp>
        <p:nvSpPr>
          <p:cNvPr id="290818" name="Content Placeholder 2"/>
          <p:cNvSpPr>
            <a:spLocks noGrp="1"/>
          </p:cNvSpPr>
          <p:nvPr>
            <p:ph idx="1"/>
          </p:nvPr>
        </p:nvSpPr>
        <p:spPr/>
        <p:txBody>
          <a:bodyPr/>
          <a:lstStyle/>
          <a:p>
            <a:r>
              <a:rPr lang="en-US" dirty="0"/>
              <a:t>Mainly of clinical diagnosis</a:t>
            </a:r>
          </a:p>
          <a:p>
            <a:r>
              <a:rPr lang="en-US" dirty="0"/>
              <a:t>Lab confirmation may be delayed</a:t>
            </a:r>
          </a:p>
          <a:p>
            <a:r>
              <a:rPr lang="en-US" dirty="0"/>
              <a:t>Unusually bad cases</a:t>
            </a:r>
          </a:p>
          <a:p>
            <a:r>
              <a:rPr lang="en-US" dirty="0"/>
              <a:t>Syndromic Surveillance - HCS</a:t>
            </a:r>
          </a:p>
        </p:txBody>
      </p:sp>
      <p:sp>
        <p:nvSpPr>
          <p:cNvPr id="290819" name="Rectangle 3"/>
          <p:cNvSpPr>
            <a:spLocks noChangeArrowheads="1"/>
          </p:cNvSpPr>
          <p:nvPr/>
        </p:nvSpPr>
        <p:spPr bwMode="auto">
          <a:xfrm>
            <a:off x="1045464" y="4381500"/>
            <a:ext cx="6705600" cy="1295400"/>
          </a:xfrm>
          <a:prstGeom prst="rect">
            <a:avLst/>
          </a:prstGeom>
          <a:solidFill>
            <a:schemeClr val="accent1"/>
          </a:solidFill>
          <a:ln w="9525" algn="ctr">
            <a:solidFill>
              <a:schemeClr val="tx1"/>
            </a:solidFill>
            <a:round/>
            <a:headEnd/>
            <a:tailEnd/>
          </a:ln>
        </p:spPr>
        <p:txBody>
          <a:bodyPr wrap="none"/>
          <a:lstStyle/>
          <a:p>
            <a:endParaRPr lang="en-US"/>
          </a:p>
        </p:txBody>
      </p:sp>
      <p:sp>
        <p:nvSpPr>
          <p:cNvPr id="290820" name="TextBox 4"/>
          <p:cNvSpPr txBox="1">
            <a:spLocks noChangeArrowheads="1"/>
          </p:cNvSpPr>
          <p:nvPr/>
        </p:nvSpPr>
        <p:spPr bwMode="auto">
          <a:xfrm>
            <a:off x="1350264" y="4495800"/>
            <a:ext cx="6400800" cy="1066800"/>
          </a:xfrm>
          <a:prstGeom prst="rect">
            <a:avLst/>
          </a:prstGeom>
          <a:noFill/>
          <a:ln w="9525">
            <a:noFill/>
            <a:miter lim="800000"/>
            <a:headEnd/>
            <a:tailEnd/>
          </a:ln>
        </p:spPr>
        <p:txBody>
          <a:bodyPr>
            <a:spAutoFit/>
          </a:bodyPr>
          <a:lstStyle/>
          <a:p>
            <a:r>
              <a:rPr lang="en-US" sz="3200">
                <a:solidFill>
                  <a:srgbClr val="000099"/>
                </a:solidFill>
              </a:rPr>
              <a:t>Beware of multiple healthy people with similar complaints</a:t>
            </a:r>
          </a:p>
        </p:txBody>
      </p:sp>
    </p:spTree>
    <p:extLst>
      <p:ext uri="{BB962C8B-B14F-4D97-AF65-F5344CB8AC3E}">
        <p14:creationId xmlns:p14="http://schemas.microsoft.com/office/powerpoint/2010/main" val="427831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4"/>
          <p:cNvSpPr>
            <a:spLocks noGrp="1" noChangeArrowheads="1"/>
          </p:cNvSpPr>
          <p:nvPr>
            <p:ph type="title"/>
          </p:nvPr>
        </p:nvSpPr>
        <p:spPr/>
        <p:txBody>
          <a:bodyPr/>
          <a:lstStyle/>
          <a:p>
            <a:pPr algn="ctr" fontAlgn="auto">
              <a:spcAft>
                <a:spcPts val="0"/>
              </a:spcAft>
              <a:defRPr/>
            </a:pPr>
            <a:r>
              <a:rPr lang="en-US"/>
              <a:t>Impact of a BW Release</a:t>
            </a:r>
          </a:p>
        </p:txBody>
      </p:sp>
      <p:sp>
        <p:nvSpPr>
          <p:cNvPr id="291842" name="Rectangle 5"/>
          <p:cNvSpPr>
            <a:spLocks noGrp="1" noChangeArrowheads="1"/>
          </p:cNvSpPr>
          <p:nvPr>
            <p:ph idx="1"/>
          </p:nvPr>
        </p:nvSpPr>
        <p:spPr/>
        <p:txBody>
          <a:bodyPr/>
          <a:lstStyle/>
          <a:p>
            <a:r>
              <a:rPr lang="en-US"/>
              <a:t>Extensive and prolonged need for medical services</a:t>
            </a:r>
          </a:p>
          <a:p>
            <a:r>
              <a:rPr lang="en-US"/>
              <a:t>Increased need for PPE </a:t>
            </a:r>
          </a:p>
          <a:p>
            <a:r>
              <a:rPr lang="en-US"/>
              <a:t>Possibility of a quarantine</a:t>
            </a:r>
          </a:p>
          <a:p>
            <a:r>
              <a:rPr lang="en-US"/>
              <a:t>Handling remains/mortuary facilities</a:t>
            </a:r>
          </a:p>
          <a:p>
            <a:r>
              <a:rPr lang="en-US"/>
              <a:t>Multiple jurisdictional challenges </a:t>
            </a:r>
          </a:p>
          <a:p>
            <a:r>
              <a:rPr lang="en-US"/>
              <a:t>Responding to a “hoax” can be expensive</a:t>
            </a:r>
          </a:p>
        </p:txBody>
      </p:sp>
    </p:spTree>
    <p:extLst>
      <p:ext uri="{BB962C8B-B14F-4D97-AF65-F5344CB8AC3E}">
        <p14:creationId xmlns:p14="http://schemas.microsoft.com/office/powerpoint/2010/main" val="332974162"/>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4"/>
          <p:cNvSpPr>
            <a:spLocks noGrp="1" noChangeArrowheads="1"/>
          </p:cNvSpPr>
          <p:nvPr>
            <p:ph type="title"/>
          </p:nvPr>
        </p:nvSpPr>
        <p:spPr/>
        <p:txBody>
          <a:bodyPr/>
          <a:lstStyle/>
          <a:p>
            <a:pPr algn="ctr" fontAlgn="auto">
              <a:spcAft>
                <a:spcPts val="0"/>
              </a:spcAft>
              <a:defRPr/>
            </a:pPr>
            <a:r>
              <a:rPr lang="en-US"/>
              <a:t>Physical Protection (PPE)</a:t>
            </a:r>
          </a:p>
        </p:txBody>
      </p:sp>
      <p:sp>
        <p:nvSpPr>
          <p:cNvPr id="293890" name="Rectangle 5"/>
          <p:cNvSpPr>
            <a:spLocks noGrp="1" noChangeArrowheads="1"/>
          </p:cNvSpPr>
          <p:nvPr>
            <p:ph idx="1"/>
          </p:nvPr>
        </p:nvSpPr>
        <p:spPr/>
        <p:txBody>
          <a:bodyPr/>
          <a:lstStyle/>
          <a:p>
            <a:pPr>
              <a:lnSpc>
                <a:spcPct val="90000"/>
              </a:lnSpc>
            </a:pPr>
            <a:r>
              <a:rPr lang="en-US"/>
              <a:t>Only foolproof means of protection</a:t>
            </a:r>
          </a:p>
          <a:p>
            <a:pPr>
              <a:lnSpc>
                <a:spcPct val="90000"/>
              </a:lnSpc>
            </a:pPr>
            <a:r>
              <a:rPr lang="en-US"/>
              <a:t>Present equipment is effective </a:t>
            </a:r>
          </a:p>
          <a:p>
            <a:pPr>
              <a:lnSpc>
                <a:spcPct val="90000"/>
              </a:lnSpc>
            </a:pPr>
            <a:r>
              <a:rPr lang="en-US"/>
              <a:t>Problem is knowing when to put protective mask on</a:t>
            </a:r>
          </a:p>
          <a:p>
            <a:pPr>
              <a:lnSpc>
                <a:spcPct val="90000"/>
              </a:lnSpc>
            </a:pPr>
            <a:r>
              <a:rPr lang="en-US"/>
              <a:t>No universal protection for civilian populations</a:t>
            </a:r>
          </a:p>
          <a:p>
            <a:pPr>
              <a:lnSpc>
                <a:spcPct val="90000"/>
              </a:lnSpc>
            </a:pPr>
            <a:r>
              <a:rPr lang="en-US"/>
              <a:t>Limited education programs for civilian populations</a:t>
            </a:r>
          </a:p>
        </p:txBody>
      </p:sp>
    </p:spTree>
    <p:extLst>
      <p:ext uri="{BB962C8B-B14F-4D97-AF65-F5344CB8AC3E}">
        <p14:creationId xmlns:p14="http://schemas.microsoft.com/office/powerpoint/2010/main" val="12087545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4"/>
          <p:cNvSpPr>
            <a:spLocks noGrp="1" noChangeArrowheads="1"/>
          </p:cNvSpPr>
          <p:nvPr>
            <p:ph type="title"/>
          </p:nvPr>
        </p:nvSpPr>
        <p:spPr/>
        <p:txBody>
          <a:bodyPr>
            <a:normAutofit fontScale="90000"/>
          </a:bodyPr>
          <a:lstStyle/>
          <a:p>
            <a:pPr algn="ctr" fontAlgn="auto">
              <a:spcAft>
                <a:spcPts val="0"/>
              </a:spcAft>
              <a:defRPr/>
            </a:pPr>
            <a:r>
              <a:rPr lang="en-US"/>
              <a:t>Possible Epidemic Syndromes in BW</a:t>
            </a:r>
          </a:p>
        </p:txBody>
      </p:sp>
      <p:sp>
        <p:nvSpPr>
          <p:cNvPr id="294914" name="Rectangle 5"/>
          <p:cNvSpPr>
            <a:spLocks noGrp="1" noChangeArrowheads="1"/>
          </p:cNvSpPr>
          <p:nvPr>
            <p:ph idx="1"/>
          </p:nvPr>
        </p:nvSpPr>
        <p:spPr/>
        <p:txBody>
          <a:bodyPr/>
          <a:lstStyle/>
          <a:p>
            <a:r>
              <a:rPr lang="en-US"/>
              <a:t>Influenza syndrome</a:t>
            </a:r>
          </a:p>
          <a:p>
            <a:r>
              <a:rPr lang="en-US"/>
              <a:t>Pulmonary syndrome</a:t>
            </a:r>
          </a:p>
          <a:p>
            <a:r>
              <a:rPr lang="en-US"/>
              <a:t>Jaundice syndrome</a:t>
            </a:r>
          </a:p>
          <a:p>
            <a:r>
              <a:rPr lang="en-US"/>
              <a:t>Encephalitis syndrome</a:t>
            </a:r>
          </a:p>
          <a:p>
            <a:r>
              <a:rPr lang="en-US"/>
              <a:t>Rash syndrome or cutaneous lesions</a:t>
            </a:r>
          </a:p>
          <a:p>
            <a:r>
              <a:rPr lang="en-US"/>
              <a:t>Unexplained death or paralysis</a:t>
            </a:r>
          </a:p>
          <a:p>
            <a:r>
              <a:rPr lang="en-US"/>
              <a:t>Septicemia/toxic shock</a:t>
            </a:r>
          </a:p>
        </p:txBody>
      </p:sp>
    </p:spTree>
    <p:extLst>
      <p:ext uri="{BB962C8B-B14F-4D97-AF65-F5344CB8AC3E}">
        <p14:creationId xmlns:p14="http://schemas.microsoft.com/office/powerpoint/2010/main" val="26336143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4"/>
          <p:cNvSpPr>
            <a:spLocks noGrp="1" noChangeArrowheads="1"/>
          </p:cNvSpPr>
          <p:nvPr>
            <p:ph type="title"/>
          </p:nvPr>
        </p:nvSpPr>
        <p:spPr/>
        <p:txBody>
          <a:bodyPr/>
          <a:lstStyle/>
          <a:p>
            <a:pPr algn="ctr" fontAlgn="auto">
              <a:spcAft>
                <a:spcPts val="0"/>
              </a:spcAft>
              <a:defRPr/>
            </a:pPr>
            <a:r>
              <a:rPr lang="en-US"/>
              <a:t>Cutaneous Anthrax</a:t>
            </a:r>
          </a:p>
        </p:txBody>
      </p:sp>
      <p:pic>
        <p:nvPicPr>
          <p:cNvPr id="296962" name="Picture 3"/>
          <p:cNvPicPr>
            <a:picLocks noChangeArrowheads="1"/>
          </p:cNvPicPr>
          <p:nvPr/>
        </p:nvPicPr>
        <p:blipFill>
          <a:blip r:embed="rId3"/>
          <a:srcRect/>
          <a:stretch>
            <a:fillRect/>
          </a:stretch>
        </p:blipFill>
        <p:spPr bwMode="auto">
          <a:xfrm>
            <a:off x="2667000" y="1752600"/>
            <a:ext cx="3722688" cy="4648200"/>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110200531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algn="ctr" fontAlgn="auto">
              <a:spcAft>
                <a:spcPts val="0"/>
              </a:spcAft>
              <a:defRPr/>
            </a:pPr>
            <a:r>
              <a:rPr lang="en-US" b="1" dirty="0"/>
              <a:t>Decontamination</a:t>
            </a:r>
          </a:p>
        </p:txBody>
      </p:sp>
      <p:sp>
        <p:nvSpPr>
          <p:cNvPr id="27650" name="Content Placeholder 2"/>
          <p:cNvSpPr>
            <a:spLocks noGrp="1"/>
          </p:cNvSpPr>
          <p:nvPr>
            <p:ph idx="1"/>
          </p:nvPr>
        </p:nvSpPr>
        <p:spPr/>
        <p:txBody>
          <a:bodyPr/>
          <a:lstStyle/>
          <a:p>
            <a:r>
              <a:rPr lang="en-US" dirty="0"/>
              <a:t>Where</a:t>
            </a:r>
          </a:p>
          <a:p>
            <a:pPr lvl="1"/>
            <a:r>
              <a:rPr lang="en-US" sz="2400" dirty="0"/>
              <a:t>Uphill, Upwind when possible</a:t>
            </a:r>
          </a:p>
          <a:p>
            <a:pPr lvl="1"/>
            <a:r>
              <a:rPr lang="en-US" sz="2400" dirty="0"/>
              <a:t>Designated external sites</a:t>
            </a:r>
          </a:p>
          <a:p>
            <a:pPr marL="0" indent="0">
              <a:buNone/>
            </a:pPr>
            <a:endParaRPr lang="en-US" dirty="0"/>
          </a:p>
          <a:p>
            <a:r>
              <a:rPr lang="en-US" dirty="0"/>
              <a:t>When: Anytime you suspect contamination</a:t>
            </a:r>
          </a:p>
          <a:p>
            <a:pPr lvl="1"/>
            <a:r>
              <a:rPr lang="en-US" sz="2400" dirty="0"/>
              <a:t>Victim complains of pain, odor, etc.</a:t>
            </a:r>
          </a:p>
          <a:p>
            <a:pPr lvl="1"/>
            <a:r>
              <a:rPr lang="en-US" sz="2400" dirty="0"/>
              <a:t>Victims near release site</a:t>
            </a:r>
          </a:p>
          <a:p>
            <a:pPr lvl="1"/>
            <a:r>
              <a:rPr lang="en-US" sz="2400" dirty="0"/>
              <a:t>Visible material</a:t>
            </a:r>
          </a:p>
        </p:txBody>
      </p:sp>
    </p:spTree>
    <p:extLst>
      <p:ext uri="{BB962C8B-B14F-4D97-AF65-F5344CB8AC3E}">
        <p14:creationId xmlns:p14="http://schemas.microsoft.com/office/powerpoint/2010/main" val="12768350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4"/>
          <p:cNvSpPr>
            <a:spLocks noGrp="1" noChangeArrowheads="1"/>
          </p:cNvSpPr>
          <p:nvPr>
            <p:ph type="title"/>
          </p:nvPr>
        </p:nvSpPr>
        <p:spPr/>
        <p:txBody>
          <a:bodyPr/>
          <a:lstStyle/>
          <a:p>
            <a:pPr algn="ctr" fontAlgn="auto">
              <a:spcAft>
                <a:spcPts val="0"/>
              </a:spcAft>
              <a:defRPr/>
            </a:pPr>
            <a:r>
              <a:rPr lang="en-US"/>
              <a:t>Anthrax - Prevention</a:t>
            </a:r>
          </a:p>
        </p:txBody>
      </p:sp>
      <p:sp>
        <p:nvSpPr>
          <p:cNvPr id="299010" name="Rectangle 5"/>
          <p:cNvSpPr>
            <a:spLocks noGrp="1" noChangeArrowheads="1"/>
          </p:cNvSpPr>
          <p:nvPr>
            <p:ph idx="1"/>
          </p:nvPr>
        </p:nvSpPr>
        <p:spPr/>
        <p:txBody>
          <a:bodyPr/>
          <a:lstStyle/>
          <a:p>
            <a:r>
              <a:rPr lang="en-US"/>
              <a:t>No documented cases of person-to-person transmission of inhalational anthrax has ever occurred </a:t>
            </a:r>
          </a:p>
          <a:p>
            <a:r>
              <a:rPr lang="en-US"/>
              <a:t>Cutaneous transmissions are possible</a:t>
            </a:r>
          </a:p>
          <a:p>
            <a:r>
              <a:rPr lang="en-US"/>
              <a:t>Universal precautions required</a:t>
            </a:r>
          </a:p>
        </p:txBody>
      </p:sp>
    </p:spTree>
    <p:extLst>
      <p:ext uri="{BB962C8B-B14F-4D97-AF65-F5344CB8AC3E}">
        <p14:creationId xmlns:p14="http://schemas.microsoft.com/office/powerpoint/2010/main" val="876249304"/>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4"/>
          <p:cNvSpPr>
            <a:spLocks noGrp="1" noChangeArrowheads="1"/>
          </p:cNvSpPr>
          <p:nvPr>
            <p:ph type="title"/>
          </p:nvPr>
        </p:nvSpPr>
        <p:spPr/>
        <p:txBody>
          <a:bodyPr/>
          <a:lstStyle/>
          <a:p>
            <a:pPr algn="ctr" fontAlgn="auto">
              <a:spcAft>
                <a:spcPts val="0"/>
              </a:spcAft>
              <a:defRPr/>
            </a:pPr>
            <a:r>
              <a:rPr lang="en-US"/>
              <a:t>Plague - Pathogenesis</a:t>
            </a:r>
          </a:p>
        </p:txBody>
      </p:sp>
      <p:sp>
        <p:nvSpPr>
          <p:cNvPr id="301058" name="Rectangle 5"/>
          <p:cNvSpPr>
            <a:spLocks noGrp="1" noChangeArrowheads="1"/>
          </p:cNvSpPr>
          <p:nvPr>
            <p:ph idx="1"/>
          </p:nvPr>
        </p:nvSpPr>
        <p:spPr/>
        <p:txBody>
          <a:bodyPr/>
          <a:lstStyle/>
          <a:p>
            <a:pPr>
              <a:lnSpc>
                <a:spcPct val="90000"/>
              </a:lnSpc>
            </a:pPr>
            <a:r>
              <a:rPr lang="en-US"/>
              <a:t>Humans develop disease from either the bite of an infected flea or by inhaling the organism</a:t>
            </a:r>
          </a:p>
          <a:p>
            <a:pPr lvl="1">
              <a:lnSpc>
                <a:spcPct val="90000"/>
              </a:lnSpc>
            </a:pPr>
            <a:r>
              <a:rPr lang="en-US" sz="2400"/>
              <a:t>Bubonic - infection of a lymph node       </a:t>
            </a:r>
            <a:br>
              <a:rPr lang="en-US" sz="2400"/>
            </a:br>
            <a:r>
              <a:rPr lang="en-US" sz="2400"/>
              <a:t>(usually lower legs)</a:t>
            </a:r>
          </a:p>
          <a:p>
            <a:pPr lvl="1">
              <a:lnSpc>
                <a:spcPct val="90000"/>
              </a:lnSpc>
            </a:pPr>
            <a:r>
              <a:rPr lang="en-US" sz="2400"/>
              <a:t>Pneumonic - infection of the lungs</a:t>
            </a:r>
          </a:p>
          <a:p>
            <a:pPr lvl="1">
              <a:lnSpc>
                <a:spcPct val="90000"/>
              </a:lnSpc>
            </a:pPr>
            <a:r>
              <a:rPr lang="en-US" sz="2400"/>
              <a:t>Septicemia - generalized infection from bacteria escaping from the lymph node:   toxic shock</a:t>
            </a:r>
          </a:p>
          <a:p>
            <a:pPr lvl="1">
              <a:lnSpc>
                <a:spcPct val="90000"/>
              </a:lnSpc>
            </a:pPr>
            <a:r>
              <a:rPr lang="en-US" sz="2400"/>
              <a:t>Orophangeal infections are rare, but reported</a:t>
            </a:r>
          </a:p>
        </p:txBody>
      </p:sp>
    </p:spTree>
    <p:extLst>
      <p:ext uri="{BB962C8B-B14F-4D97-AF65-F5344CB8AC3E}">
        <p14:creationId xmlns:p14="http://schemas.microsoft.com/office/powerpoint/2010/main" val="902148617"/>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10"/>
          <p:cNvSpPr>
            <a:spLocks noGrp="1" noChangeArrowheads="1"/>
          </p:cNvSpPr>
          <p:nvPr>
            <p:ph type="title"/>
          </p:nvPr>
        </p:nvSpPr>
        <p:spPr/>
        <p:txBody>
          <a:bodyPr>
            <a:normAutofit fontScale="90000"/>
          </a:bodyPr>
          <a:lstStyle/>
          <a:p>
            <a:pPr algn="ctr" fontAlgn="auto">
              <a:spcAft>
                <a:spcPts val="0"/>
              </a:spcAft>
              <a:defRPr/>
            </a:pPr>
            <a:r>
              <a:rPr lang="en-US"/>
              <a:t>Pneumonic Plague</a:t>
            </a:r>
            <a:br>
              <a:rPr lang="en-US"/>
            </a:br>
            <a:r>
              <a:rPr lang="en-US"/>
              <a:t>Prevention</a:t>
            </a:r>
          </a:p>
        </p:txBody>
      </p:sp>
      <p:sp>
        <p:nvSpPr>
          <p:cNvPr id="303106" name="Rectangle 11"/>
          <p:cNvSpPr>
            <a:spLocks noGrp="1" noChangeArrowheads="1"/>
          </p:cNvSpPr>
          <p:nvPr>
            <p:ph type="body" sz="half" idx="1"/>
          </p:nvPr>
        </p:nvSpPr>
        <p:spPr>
          <a:xfrm>
            <a:off x="990600" y="1946275"/>
            <a:ext cx="3810000" cy="4114800"/>
          </a:xfrm>
        </p:spPr>
        <p:txBody>
          <a:bodyPr/>
          <a:lstStyle/>
          <a:p>
            <a:r>
              <a:rPr lang="en-US" sz="2600"/>
              <a:t>Secondary transmission is possible</a:t>
            </a:r>
          </a:p>
          <a:p>
            <a:pPr>
              <a:spcBef>
                <a:spcPct val="0"/>
              </a:spcBef>
            </a:pPr>
            <a:r>
              <a:rPr lang="en-US" sz="2600"/>
              <a:t>Standard, contact, and aerosol precautions for at least 48 hrs until sputum cultures are negative or pneumonic plague is excluded</a:t>
            </a:r>
          </a:p>
          <a:p>
            <a:endParaRPr lang="en-US" sz="2800"/>
          </a:p>
        </p:txBody>
      </p:sp>
      <p:pic>
        <p:nvPicPr>
          <p:cNvPr id="303107" name="Picture 5"/>
          <p:cNvPicPr>
            <a:picLocks noChangeArrowheads="1"/>
          </p:cNvPicPr>
          <p:nvPr/>
        </p:nvPicPr>
        <p:blipFill>
          <a:blip r:embed="rId3"/>
          <a:srcRect/>
          <a:stretch>
            <a:fillRect/>
          </a:stretch>
        </p:blipFill>
        <p:spPr bwMode="auto">
          <a:xfrm>
            <a:off x="5257800" y="2514600"/>
            <a:ext cx="3352800" cy="3581400"/>
          </a:xfrm>
          <a:prstGeom prst="rect">
            <a:avLst/>
          </a:prstGeom>
          <a:noFill/>
          <a:ln w="15875">
            <a:solidFill>
              <a:schemeClr val="tx1"/>
            </a:solidFill>
            <a:miter lim="800000"/>
            <a:headEnd/>
            <a:tailEnd/>
          </a:ln>
        </p:spPr>
      </p:pic>
    </p:spTree>
    <p:extLst>
      <p:ext uri="{BB962C8B-B14F-4D97-AF65-F5344CB8AC3E}">
        <p14:creationId xmlns:p14="http://schemas.microsoft.com/office/powerpoint/2010/main" val="1537574147"/>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6"/>
          <p:cNvSpPr>
            <a:spLocks noGrp="1" noChangeArrowheads="1"/>
          </p:cNvSpPr>
          <p:nvPr>
            <p:ph type="title"/>
          </p:nvPr>
        </p:nvSpPr>
        <p:spPr/>
        <p:txBody>
          <a:bodyPr/>
          <a:lstStyle/>
          <a:p>
            <a:pPr algn="ctr" fontAlgn="auto">
              <a:spcAft>
                <a:spcPts val="0"/>
              </a:spcAft>
              <a:defRPr/>
            </a:pPr>
            <a:r>
              <a:rPr lang="en-US"/>
              <a:t>Q Fever - Pathogenesis</a:t>
            </a:r>
          </a:p>
        </p:txBody>
      </p:sp>
      <p:sp>
        <p:nvSpPr>
          <p:cNvPr id="307202" name="Rectangle 7"/>
          <p:cNvSpPr>
            <a:spLocks noGrp="1" noChangeArrowheads="1"/>
          </p:cNvSpPr>
          <p:nvPr>
            <p:ph idx="1"/>
          </p:nvPr>
        </p:nvSpPr>
        <p:spPr/>
        <p:txBody>
          <a:bodyPr/>
          <a:lstStyle/>
          <a:p>
            <a:r>
              <a:rPr lang="en-US"/>
              <a:t>Causes disease in animals (sheep, cattle, goats)</a:t>
            </a:r>
          </a:p>
          <a:p>
            <a:r>
              <a:rPr lang="en-US"/>
              <a:t>Humans acquire disease by inhaling aerosols contaminated with the organism.</a:t>
            </a:r>
          </a:p>
        </p:txBody>
      </p:sp>
      <p:pic>
        <p:nvPicPr>
          <p:cNvPr id="307203" name="Picture 4"/>
          <p:cNvPicPr>
            <a:picLocks noChangeArrowheads="1"/>
          </p:cNvPicPr>
          <p:nvPr/>
        </p:nvPicPr>
        <p:blipFill>
          <a:blip r:embed="rId3"/>
          <a:srcRect/>
          <a:stretch>
            <a:fillRect/>
          </a:stretch>
        </p:blipFill>
        <p:spPr bwMode="auto">
          <a:xfrm>
            <a:off x="1143000" y="3886200"/>
            <a:ext cx="2819400" cy="2057400"/>
          </a:xfrm>
          <a:prstGeom prst="rect">
            <a:avLst/>
          </a:prstGeom>
          <a:noFill/>
          <a:ln w="12700">
            <a:solidFill>
              <a:schemeClr val="tx1"/>
            </a:solidFill>
            <a:miter lim="800000"/>
            <a:headEnd/>
            <a:tailEnd/>
          </a:ln>
        </p:spPr>
      </p:pic>
      <p:pic>
        <p:nvPicPr>
          <p:cNvPr id="307204" name="Picture 5"/>
          <p:cNvPicPr>
            <a:picLocks noChangeArrowheads="1"/>
          </p:cNvPicPr>
          <p:nvPr/>
        </p:nvPicPr>
        <p:blipFill>
          <a:blip r:embed="rId4"/>
          <a:srcRect/>
          <a:stretch>
            <a:fillRect/>
          </a:stretch>
        </p:blipFill>
        <p:spPr bwMode="auto">
          <a:xfrm>
            <a:off x="5334000" y="3886200"/>
            <a:ext cx="2895600" cy="2133600"/>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407489142"/>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9" name="Rectangle 5"/>
          <p:cNvSpPr>
            <a:spLocks noGrp="1" noChangeArrowheads="1"/>
          </p:cNvSpPr>
          <p:nvPr>
            <p:ph type="title"/>
          </p:nvPr>
        </p:nvSpPr>
        <p:spPr/>
        <p:txBody>
          <a:bodyPr/>
          <a:lstStyle/>
          <a:p>
            <a:pPr algn="ctr" fontAlgn="auto">
              <a:spcAft>
                <a:spcPts val="0"/>
              </a:spcAft>
              <a:defRPr/>
            </a:pPr>
            <a:r>
              <a:rPr lang="en-US"/>
              <a:t>Viruses as Biological Agents</a:t>
            </a:r>
          </a:p>
        </p:txBody>
      </p:sp>
      <p:sp>
        <p:nvSpPr>
          <p:cNvPr id="405513" name="Rectangle 6"/>
          <p:cNvSpPr>
            <a:spLocks noGrp="1" noChangeArrowheads="1"/>
          </p:cNvSpPr>
          <p:nvPr>
            <p:ph idx="1"/>
          </p:nvPr>
        </p:nvSpPr>
        <p:spPr/>
        <p:txBody>
          <a:bodyPr/>
          <a:lstStyle/>
          <a:p>
            <a:r>
              <a:rPr lang="en-US" dirty="0"/>
              <a:t>Smallpox</a:t>
            </a:r>
          </a:p>
          <a:p>
            <a:r>
              <a:rPr lang="en-US" dirty="0"/>
              <a:t>Venezuelan Equine Encephalitis (VEE)</a:t>
            </a:r>
          </a:p>
          <a:p>
            <a:r>
              <a:rPr lang="en-US" dirty="0"/>
              <a:t>Viral Hemorrhagic Fevers</a:t>
            </a:r>
          </a:p>
          <a:p>
            <a:r>
              <a:rPr lang="en-US" i="1" u="sng" dirty="0">
                <a:solidFill>
                  <a:srgbClr val="FF0000"/>
                </a:solidFill>
              </a:rPr>
              <a:t>Non-Agents we see:</a:t>
            </a:r>
          </a:p>
          <a:p>
            <a:pPr lvl="1"/>
            <a:r>
              <a:rPr lang="en-US" dirty="0"/>
              <a:t>Eastern Equine Encephalitis (EEE)</a:t>
            </a:r>
          </a:p>
          <a:p>
            <a:pPr lvl="1"/>
            <a:r>
              <a:rPr lang="en-US" dirty="0"/>
              <a:t>West Nile Virus</a:t>
            </a:r>
          </a:p>
          <a:p>
            <a:pPr lvl="1"/>
            <a:r>
              <a:rPr lang="en-US" dirty="0"/>
              <a:t>Lyme Disease</a:t>
            </a:r>
          </a:p>
          <a:p>
            <a:pPr lvl="1"/>
            <a:r>
              <a:rPr lang="en-US" dirty="0"/>
              <a:t>Ebola (EVD)</a:t>
            </a:r>
          </a:p>
        </p:txBody>
      </p:sp>
      <p:pic>
        <p:nvPicPr>
          <p:cNvPr id="405548"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114800"/>
            <a:ext cx="457200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2631238"/>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Rectangle 4"/>
          <p:cNvSpPr>
            <a:spLocks noGrp="1" noChangeArrowheads="1"/>
          </p:cNvSpPr>
          <p:nvPr>
            <p:ph type="title"/>
          </p:nvPr>
        </p:nvSpPr>
        <p:spPr/>
        <p:txBody>
          <a:bodyPr/>
          <a:lstStyle/>
          <a:p>
            <a:pPr algn="ctr" fontAlgn="auto">
              <a:spcAft>
                <a:spcPts val="0"/>
              </a:spcAft>
              <a:defRPr/>
            </a:pPr>
            <a:r>
              <a:rPr lang="en-US"/>
              <a:t>Smallpox - Clinical Course</a:t>
            </a:r>
          </a:p>
        </p:txBody>
      </p:sp>
      <p:sp>
        <p:nvSpPr>
          <p:cNvPr id="407554" name="Rectangle 5"/>
          <p:cNvSpPr>
            <a:spLocks noGrp="1" noChangeArrowheads="1"/>
          </p:cNvSpPr>
          <p:nvPr>
            <p:ph idx="1"/>
          </p:nvPr>
        </p:nvSpPr>
        <p:spPr/>
        <p:txBody>
          <a:bodyPr/>
          <a:lstStyle/>
          <a:p>
            <a:pPr>
              <a:lnSpc>
                <a:spcPct val="90000"/>
              </a:lnSpc>
            </a:pPr>
            <a:r>
              <a:rPr lang="en-US"/>
              <a:t>7-17 day incubation period followed by myalgias, fever, rigors, vomiting, HA, and backache</a:t>
            </a:r>
          </a:p>
          <a:p>
            <a:pPr>
              <a:lnSpc>
                <a:spcPct val="90000"/>
              </a:lnSpc>
            </a:pPr>
            <a:r>
              <a:rPr lang="en-US"/>
              <a:t>May have mental status changes</a:t>
            </a:r>
          </a:p>
          <a:p>
            <a:pPr>
              <a:lnSpc>
                <a:spcPct val="90000"/>
              </a:lnSpc>
            </a:pPr>
            <a:r>
              <a:rPr lang="en-US"/>
              <a:t>Discrete rash with pustules develops over face and extremities and spreads to trunk</a:t>
            </a:r>
          </a:p>
          <a:p>
            <a:pPr>
              <a:lnSpc>
                <a:spcPct val="90000"/>
              </a:lnSpc>
            </a:pPr>
            <a:r>
              <a:rPr lang="en-US"/>
              <a:t>Infectious until all scabs healed over</a:t>
            </a:r>
          </a:p>
          <a:p>
            <a:pPr>
              <a:lnSpc>
                <a:spcPct val="90000"/>
              </a:lnSpc>
            </a:pPr>
            <a:r>
              <a:rPr lang="en-US"/>
              <a:t>All contacts quarantined for at least 17 days</a:t>
            </a:r>
          </a:p>
        </p:txBody>
      </p:sp>
    </p:spTree>
    <p:extLst>
      <p:ext uri="{BB962C8B-B14F-4D97-AF65-F5344CB8AC3E}">
        <p14:creationId xmlns:p14="http://schemas.microsoft.com/office/powerpoint/2010/main" val="704539991"/>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Rectangle 4"/>
          <p:cNvSpPr>
            <a:spLocks noGrp="1" noChangeArrowheads="1"/>
          </p:cNvSpPr>
          <p:nvPr>
            <p:ph type="title"/>
          </p:nvPr>
        </p:nvSpPr>
        <p:spPr/>
        <p:txBody>
          <a:bodyPr/>
          <a:lstStyle/>
          <a:p>
            <a:pPr algn="ctr" fontAlgn="auto">
              <a:spcAft>
                <a:spcPts val="0"/>
              </a:spcAft>
              <a:defRPr/>
            </a:pPr>
            <a:r>
              <a:rPr lang="en-US" dirty="0"/>
              <a:t>West Nile Virus</a:t>
            </a:r>
          </a:p>
        </p:txBody>
      </p:sp>
      <p:pic>
        <p:nvPicPr>
          <p:cNvPr id="4720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7772399"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123759"/>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Rectangle 4"/>
          <p:cNvSpPr>
            <a:spLocks noGrp="1" noChangeArrowheads="1"/>
          </p:cNvSpPr>
          <p:nvPr>
            <p:ph type="title"/>
          </p:nvPr>
        </p:nvSpPr>
        <p:spPr/>
        <p:txBody>
          <a:bodyPr/>
          <a:lstStyle/>
          <a:p>
            <a:pPr algn="ctr" fontAlgn="auto">
              <a:spcAft>
                <a:spcPts val="0"/>
              </a:spcAft>
              <a:defRPr/>
            </a:pPr>
            <a:r>
              <a:rPr lang="en-US" dirty="0"/>
              <a:t>Ebola </a:t>
            </a:r>
          </a:p>
        </p:txBody>
      </p:sp>
      <p:sp>
        <p:nvSpPr>
          <p:cNvPr id="407554" name="Rectangle 5"/>
          <p:cNvSpPr>
            <a:spLocks noGrp="1" noChangeArrowheads="1"/>
          </p:cNvSpPr>
          <p:nvPr>
            <p:ph idx="1"/>
          </p:nvPr>
        </p:nvSpPr>
        <p:spPr/>
        <p:txBody>
          <a:bodyPr/>
          <a:lstStyle/>
          <a:p>
            <a:pPr>
              <a:lnSpc>
                <a:spcPct val="90000"/>
              </a:lnSpc>
            </a:pPr>
            <a:endParaRPr lang="en-US" dirty="0"/>
          </a:p>
        </p:txBody>
      </p:sp>
      <p:pic>
        <p:nvPicPr>
          <p:cNvPr id="471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458200"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0191632"/>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Rectangle 4"/>
          <p:cNvSpPr>
            <a:spLocks noGrp="1" noChangeArrowheads="1"/>
          </p:cNvSpPr>
          <p:nvPr>
            <p:ph type="title"/>
          </p:nvPr>
        </p:nvSpPr>
        <p:spPr/>
        <p:txBody>
          <a:bodyPr/>
          <a:lstStyle/>
          <a:p>
            <a:pPr algn="ctr" fontAlgn="auto">
              <a:spcAft>
                <a:spcPts val="0"/>
              </a:spcAft>
              <a:defRPr/>
            </a:pPr>
            <a:r>
              <a:rPr lang="en-US" dirty="0"/>
              <a:t>Other Viruses</a:t>
            </a:r>
          </a:p>
        </p:txBody>
      </p:sp>
      <p:pic>
        <p:nvPicPr>
          <p:cNvPr id="473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80772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2715411"/>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5" name="Rectangle 4"/>
          <p:cNvSpPr>
            <a:spLocks noGrp="1" noChangeArrowheads="1"/>
          </p:cNvSpPr>
          <p:nvPr>
            <p:ph type="title"/>
          </p:nvPr>
        </p:nvSpPr>
        <p:spPr/>
        <p:txBody>
          <a:bodyPr>
            <a:normAutofit fontScale="90000"/>
          </a:bodyPr>
          <a:lstStyle/>
          <a:p>
            <a:pPr algn="ctr" fontAlgn="auto">
              <a:spcAft>
                <a:spcPts val="0"/>
              </a:spcAft>
              <a:defRPr/>
            </a:pPr>
            <a:r>
              <a:rPr lang="en-US"/>
              <a:t>Terrorist Use of Infectious BW Agents</a:t>
            </a:r>
          </a:p>
        </p:txBody>
      </p:sp>
      <p:sp>
        <p:nvSpPr>
          <p:cNvPr id="410626" name="Rectangle 5"/>
          <p:cNvSpPr>
            <a:spLocks noGrp="1" noChangeArrowheads="1"/>
          </p:cNvSpPr>
          <p:nvPr>
            <p:ph idx="1"/>
          </p:nvPr>
        </p:nvSpPr>
        <p:spPr/>
        <p:txBody>
          <a:bodyPr/>
          <a:lstStyle/>
          <a:p>
            <a:pPr>
              <a:lnSpc>
                <a:spcPct val="90000"/>
              </a:lnSpc>
            </a:pPr>
            <a:r>
              <a:rPr lang="en-US"/>
              <a:t>Provisional diagnosis needs to be made quickly</a:t>
            </a:r>
          </a:p>
          <a:p>
            <a:pPr>
              <a:lnSpc>
                <a:spcPct val="90000"/>
              </a:lnSpc>
            </a:pPr>
            <a:r>
              <a:rPr lang="en-US"/>
              <a:t>High index of suspicion that BW agents have been used</a:t>
            </a:r>
          </a:p>
          <a:p>
            <a:pPr>
              <a:lnSpc>
                <a:spcPct val="90000"/>
              </a:lnSpc>
            </a:pPr>
            <a:r>
              <a:rPr lang="en-US"/>
              <a:t>No time to wait on laboratory results to establish a definitive diagnosis</a:t>
            </a:r>
          </a:p>
          <a:p>
            <a:pPr>
              <a:lnSpc>
                <a:spcPct val="90000"/>
              </a:lnSpc>
            </a:pPr>
            <a:r>
              <a:rPr lang="en-US"/>
              <a:t>The time course of the epidemic may aid in diagnosis</a:t>
            </a:r>
          </a:p>
        </p:txBody>
      </p:sp>
    </p:spTree>
    <p:extLst>
      <p:ext uri="{BB962C8B-B14F-4D97-AF65-F5344CB8AC3E}">
        <p14:creationId xmlns:p14="http://schemas.microsoft.com/office/powerpoint/2010/main" val="3946826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Decontamination</a:t>
            </a:r>
          </a:p>
        </p:txBody>
      </p:sp>
      <p:sp>
        <p:nvSpPr>
          <p:cNvPr id="3" name="Content Placeholder 2"/>
          <p:cNvSpPr>
            <a:spLocks noGrp="1"/>
          </p:cNvSpPr>
          <p:nvPr>
            <p:ph idx="1"/>
          </p:nvPr>
        </p:nvSpPr>
        <p:spPr/>
        <p:txBody>
          <a:bodyPr/>
          <a:lstStyle/>
          <a:p>
            <a:r>
              <a:rPr lang="en-US" dirty="0"/>
              <a:t>Why: Prevent worsening of problem</a:t>
            </a:r>
          </a:p>
          <a:p>
            <a:pPr lvl="1"/>
            <a:r>
              <a:rPr lang="en-US" sz="2400" dirty="0"/>
              <a:t>Remove toxic agent</a:t>
            </a:r>
          </a:p>
          <a:p>
            <a:pPr lvl="1"/>
            <a:r>
              <a:rPr lang="en-US" sz="2400" dirty="0"/>
              <a:t>Prevent staff/facility contamination</a:t>
            </a:r>
          </a:p>
          <a:p>
            <a:pPr marL="0" indent="0">
              <a:buNone/>
            </a:pPr>
            <a:endParaRPr lang="en-US" dirty="0"/>
          </a:p>
        </p:txBody>
      </p:sp>
      <p:pic>
        <p:nvPicPr>
          <p:cNvPr id="4618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3810000"/>
            <a:ext cx="3562350" cy="2378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19163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6599" name="Object 7">
            <a:hlinkClick r:id="" action="ppaction://ole?verb=0"/>
          </p:cNvPr>
          <p:cNvGraphicFramePr>
            <a:graphicFrameLocks/>
          </p:cNvGraphicFramePr>
          <p:nvPr/>
        </p:nvGraphicFramePr>
        <p:xfrm>
          <a:off x="5867400" y="2667000"/>
          <a:ext cx="1949450" cy="3695700"/>
        </p:xfrm>
        <a:graphic>
          <a:graphicData uri="http://schemas.openxmlformats.org/presentationml/2006/ole">
            <mc:AlternateContent xmlns:mc="http://schemas.openxmlformats.org/markup-compatibility/2006">
              <mc:Choice xmlns:v="urn:schemas-microsoft-com:vml" Requires="v">
                <p:oleObj spid="_x0000_s464906" name="Clip" r:id="rId4" imgW="2330450" imgH="4152900" progId="">
                  <p:embed/>
                </p:oleObj>
              </mc:Choice>
              <mc:Fallback>
                <p:oleObj name="Clip" r:id="rId4" imgW="2330450" imgH="4152900" progId="">
                  <p:embed/>
                  <p:pic>
                    <p:nvPicPr>
                      <p:cNvPr id="366599" name="Object 7">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667000"/>
                        <a:ext cx="194945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6597" name="Rectangle 5"/>
          <p:cNvSpPr>
            <a:spLocks noGrp="1" noChangeArrowheads="1"/>
          </p:cNvSpPr>
          <p:nvPr>
            <p:ph type="title"/>
          </p:nvPr>
        </p:nvSpPr>
        <p:spPr/>
        <p:txBody>
          <a:bodyPr/>
          <a:lstStyle/>
          <a:p>
            <a:pPr algn="ctr" fontAlgn="auto">
              <a:spcAft>
                <a:spcPts val="0"/>
              </a:spcAft>
              <a:defRPr/>
            </a:pPr>
            <a:r>
              <a:rPr lang="en-US"/>
              <a:t>Toxins as Biological Agents</a:t>
            </a:r>
          </a:p>
        </p:txBody>
      </p:sp>
      <p:sp>
        <p:nvSpPr>
          <p:cNvPr id="366601" name="Rectangle 6"/>
          <p:cNvSpPr>
            <a:spLocks noGrp="1" noChangeArrowheads="1"/>
          </p:cNvSpPr>
          <p:nvPr>
            <p:ph idx="1"/>
          </p:nvPr>
        </p:nvSpPr>
        <p:spPr/>
        <p:txBody>
          <a:bodyPr/>
          <a:lstStyle/>
          <a:p>
            <a:r>
              <a:rPr lang="en-US"/>
              <a:t>Think of them as chemicals!</a:t>
            </a:r>
          </a:p>
          <a:p>
            <a:pPr lvl="1"/>
            <a:r>
              <a:rPr lang="en-US"/>
              <a:t>Botulinum</a:t>
            </a:r>
          </a:p>
          <a:p>
            <a:pPr lvl="1"/>
            <a:r>
              <a:rPr lang="en-US"/>
              <a:t>Ricin</a:t>
            </a:r>
          </a:p>
          <a:p>
            <a:pPr lvl="1"/>
            <a:r>
              <a:rPr lang="en-US"/>
              <a:t>Staphylococcal Enterotoxin B</a:t>
            </a:r>
          </a:p>
        </p:txBody>
      </p:sp>
    </p:spTree>
    <p:extLst>
      <p:ext uri="{BB962C8B-B14F-4D97-AF65-F5344CB8AC3E}">
        <p14:creationId xmlns:p14="http://schemas.microsoft.com/office/powerpoint/2010/main" val="3832067498"/>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1" name="Rectangle 4"/>
          <p:cNvSpPr>
            <a:spLocks noGrp="1" noChangeArrowheads="1"/>
          </p:cNvSpPr>
          <p:nvPr>
            <p:ph type="title"/>
          </p:nvPr>
        </p:nvSpPr>
        <p:spPr/>
        <p:txBody>
          <a:bodyPr/>
          <a:lstStyle/>
          <a:p>
            <a:pPr algn="ctr" fontAlgn="auto">
              <a:spcAft>
                <a:spcPts val="0"/>
              </a:spcAft>
              <a:defRPr/>
            </a:pPr>
            <a:r>
              <a:rPr lang="en-US" dirty="0"/>
              <a:t>Toxins General Characteristics</a:t>
            </a:r>
          </a:p>
        </p:txBody>
      </p:sp>
      <p:sp>
        <p:nvSpPr>
          <p:cNvPr id="414722" name="Rectangle 5"/>
          <p:cNvSpPr>
            <a:spLocks noGrp="1" noChangeArrowheads="1"/>
          </p:cNvSpPr>
          <p:nvPr>
            <p:ph idx="1"/>
          </p:nvPr>
        </p:nvSpPr>
        <p:spPr>
          <a:xfrm>
            <a:off x="457200" y="1447800"/>
            <a:ext cx="8229600" cy="4876800"/>
          </a:xfrm>
        </p:spPr>
        <p:txBody>
          <a:bodyPr/>
          <a:lstStyle/>
          <a:p>
            <a:pPr>
              <a:lnSpc>
                <a:spcPct val="90000"/>
              </a:lnSpc>
            </a:pPr>
            <a:r>
              <a:rPr lang="en-US" dirty="0"/>
              <a:t>Poisons produced by living organisms that cause effects in humans, animals or plants</a:t>
            </a:r>
          </a:p>
          <a:p>
            <a:pPr>
              <a:lnSpc>
                <a:spcPct val="90000"/>
              </a:lnSpc>
            </a:pPr>
            <a:r>
              <a:rPr lang="en-US" dirty="0"/>
              <a:t>More toxic per weight than chemical agents</a:t>
            </a:r>
          </a:p>
          <a:p>
            <a:pPr>
              <a:lnSpc>
                <a:spcPct val="90000"/>
              </a:lnSpc>
            </a:pPr>
            <a:r>
              <a:rPr lang="en-US" dirty="0"/>
              <a:t>Not volatile and minimal absorption in intact skin</a:t>
            </a:r>
          </a:p>
          <a:p>
            <a:pPr>
              <a:lnSpc>
                <a:spcPct val="90000"/>
              </a:lnSpc>
            </a:pPr>
            <a:r>
              <a:rPr lang="en-US" dirty="0"/>
              <a:t>Not prone to person-to-person transmission</a:t>
            </a:r>
          </a:p>
          <a:p>
            <a:pPr>
              <a:lnSpc>
                <a:spcPct val="90000"/>
              </a:lnSpc>
            </a:pPr>
            <a:r>
              <a:rPr lang="en-US" dirty="0"/>
              <a:t>Sudden onset of symptoms, prostration or death</a:t>
            </a:r>
          </a:p>
          <a:p>
            <a:pPr>
              <a:lnSpc>
                <a:spcPct val="90000"/>
              </a:lnSpc>
            </a:pPr>
            <a:r>
              <a:rPr lang="en-US" dirty="0"/>
              <a:t>Effects:  interfere with nerve conduction; interact with immune system; inhibit protein synthesis</a:t>
            </a:r>
          </a:p>
          <a:p>
            <a:pPr>
              <a:lnSpc>
                <a:spcPct val="90000"/>
              </a:lnSpc>
            </a:pPr>
            <a:r>
              <a:rPr lang="en-US" dirty="0"/>
              <a:t>THINK OF IT AS A </a:t>
            </a:r>
            <a:r>
              <a:rPr lang="en-US" b="1" dirty="0"/>
              <a:t>CHEMICAL!!!!!</a:t>
            </a:r>
          </a:p>
          <a:p>
            <a:pPr>
              <a:lnSpc>
                <a:spcPct val="90000"/>
              </a:lnSpc>
            </a:pPr>
            <a:endParaRPr lang="en-US" sz="2800" dirty="0"/>
          </a:p>
          <a:p>
            <a:pPr>
              <a:lnSpc>
                <a:spcPct val="90000"/>
              </a:lnSpc>
            </a:pPr>
            <a:endParaRPr lang="en-US" dirty="0"/>
          </a:p>
        </p:txBody>
      </p:sp>
    </p:spTree>
    <p:extLst>
      <p:ext uri="{BB962C8B-B14F-4D97-AF65-F5344CB8AC3E}">
        <p14:creationId xmlns:p14="http://schemas.microsoft.com/office/powerpoint/2010/main" val="2428917134"/>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Rectangle 4"/>
          <p:cNvSpPr>
            <a:spLocks noGrp="1" noChangeArrowheads="1"/>
          </p:cNvSpPr>
          <p:nvPr>
            <p:ph type="title"/>
          </p:nvPr>
        </p:nvSpPr>
        <p:spPr/>
        <p:txBody>
          <a:bodyPr>
            <a:normAutofit fontScale="90000"/>
          </a:bodyPr>
          <a:lstStyle/>
          <a:p>
            <a:pPr algn="ctr" fontAlgn="auto">
              <a:spcAft>
                <a:spcPts val="0"/>
              </a:spcAft>
              <a:defRPr/>
            </a:pPr>
            <a:r>
              <a:rPr lang="en-US"/>
              <a:t>Botulism Poisoning - Epidemiology</a:t>
            </a:r>
          </a:p>
        </p:txBody>
      </p:sp>
      <p:sp>
        <p:nvSpPr>
          <p:cNvPr id="416770" name="Rectangle 5"/>
          <p:cNvSpPr>
            <a:spLocks noGrp="1" noChangeArrowheads="1"/>
          </p:cNvSpPr>
          <p:nvPr>
            <p:ph idx="1"/>
          </p:nvPr>
        </p:nvSpPr>
        <p:spPr/>
        <p:txBody>
          <a:bodyPr/>
          <a:lstStyle/>
          <a:p>
            <a:r>
              <a:rPr lang="en-US"/>
              <a:t>Most outbreaks of foodborne botulism result from eating improperly preserved home-canned foods, with vegetables canned in oil being the most common source.</a:t>
            </a:r>
          </a:p>
          <a:p>
            <a:r>
              <a:rPr lang="en-US"/>
              <a:t>145 cases/year in the United States</a:t>
            </a:r>
          </a:p>
          <a:p>
            <a:pPr lvl="1"/>
            <a:r>
              <a:rPr lang="en-US" sz="1600"/>
              <a:t>15% foodborne</a:t>
            </a:r>
          </a:p>
          <a:p>
            <a:pPr lvl="1"/>
            <a:r>
              <a:rPr lang="en-US" sz="1600"/>
              <a:t>65% infantile botulism</a:t>
            </a:r>
          </a:p>
          <a:p>
            <a:pPr lvl="1"/>
            <a:r>
              <a:rPr lang="en-US" sz="1600"/>
              <a:t>20% wound</a:t>
            </a:r>
          </a:p>
          <a:p>
            <a:r>
              <a:rPr lang="en-US"/>
              <a:t>Toxin can be harvested and delivered as aerosol</a:t>
            </a:r>
          </a:p>
          <a:p>
            <a:r>
              <a:rPr lang="en-US"/>
              <a:t>No person to person transmission</a:t>
            </a:r>
          </a:p>
        </p:txBody>
      </p:sp>
    </p:spTree>
    <p:extLst>
      <p:ext uri="{BB962C8B-B14F-4D97-AF65-F5344CB8AC3E}">
        <p14:creationId xmlns:p14="http://schemas.microsoft.com/office/powerpoint/2010/main" val="1949322348"/>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Rectangle 4"/>
          <p:cNvSpPr>
            <a:spLocks noGrp="1" noChangeArrowheads="1"/>
          </p:cNvSpPr>
          <p:nvPr>
            <p:ph type="title"/>
          </p:nvPr>
        </p:nvSpPr>
        <p:spPr/>
        <p:txBody>
          <a:bodyPr/>
          <a:lstStyle/>
          <a:p>
            <a:pPr algn="ctr" fontAlgn="auto">
              <a:spcAft>
                <a:spcPts val="0"/>
              </a:spcAft>
              <a:defRPr/>
            </a:pPr>
            <a:r>
              <a:rPr lang="en-US"/>
              <a:t>Ricin - Pathogenesis</a:t>
            </a:r>
          </a:p>
        </p:txBody>
      </p:sp>
      <p:sp>
        <p:nvSpPr>
          <p:cNvPr id="427010" name="Rectangle 5"/>
          <p:cNvSpPr>
            <a:spLocks noGrp="1" noChangeArrowheads="1"/>
          </p:cNvSpPr>
          <p:nvPr>
            <p:ph idx="1"/>
          </p:nvPr>
        </p:nvSpPr>
        <p:spPr/>
        <p:txBody>
          <a:bodyPr/>
          <a:lstStyle/>
          <a:p>
            <a:r>
              <a:rPr lang="en-US"/>
              <a:t>Potent cytotoxin - a by-product of castor oil production: 5% of mash after oil removed</a:t>
            </a:r>
          </a:p>
          <a:p>
            <a:r>
              <a:rPr lang="en-US"/>
              <a:t>Over a million tons of castor beans are processed yearly into castor oil</a:t>
            </a:r>
          </a:p>
          <a:p>
            <a:r>
              <a:rPr lang="en-US"/>
              <a:t>200 times more toxic by weight than VX</a:t>
            </a:r>
          </a:p>
          <a:p>
            <a:r>
              <a:rPr lang="en-US"/>
              <a:t>Blocks protein synthesis within the cell and</a:t>
            </a:r>
            <a:br>
              <a:rPr lang="en-US"/>
            </a:br>
            <a:r>
              <a:rPr lang="en-US"/>
              <a:t>thus tissue death</a:t>
            </a:r>
          </a:p>
          <a:p>
            <a:r>
              <a:rPr lang="en-US"/>
              <a:t>Causes airway necrosis and edema when inhaled</a:t>
            </a:r>
          </a:p>
        </p:txBody>
      </p:sp>
    </p:spTree>
    <p:extLst>
      <p:ext uri="{BB962C8B-B14F-4D97-AF65-F5344CB8AC3E}">
        <p14:creationId xmlns:p14="http://schemas.microsoft.com/office/powerpoint/2010/main" val="1844662712"/>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Rectangle 5"/>
          <p:cNvSpPr>
            <a:spLocks noGrp="1" noChangeArrowheads="1"/>
          </p:cNvSpPr>
          <p:nvPr>
            <p:ph type="title"/>
          </p:nvPr>
        </p:nvSpPr>
        <p:spPr/>
        <p:txBody>
          <a:bodyPr/>
          <a:lstStyle/>
          <a:p>
            <a:pPr algn="ctr" fontAlgn="auto">
              <a:spcAft>
                <a:spcPts val="0"/>
              </a:spcAft>
              <a:defRPr/>
            </a:pPr>
            <a:r>
              <a:rPr lang="en-US"/>
              <a:t>Ricin - Pathogenesis </a:t>
            </a:r>
          </a:p>
        </p:txBody>
      </p:sp>
      <p:sp>
        <p:nvSpPr>
          <p:cNvPr id="429058" name="Rectangle 6"/>
          <p:cNvSpPr>
            <a:spLocks noGrp="1" noChangeArrowheads="1"/>
          </p:cNvSpPr>
          <p:nvPr>
            <p:ph idx="1"/>
          </p:nvPr>
        </p:nvSpPr>
        <p:spPr/>
        <p:txBody>
          <a:bodyPr/>
          <a:lstStyle/>
          <a:p>
            <a:r>
              <a:rPr lang="en-US"/>
              <a:t>Toxic by multiple routes of exposure</a:t>
            </a:r>
          </a:p>
          <a:p>
            <a:r>
              <a:rPr lang="en-US"/>
              <a:t>Can be dispersed as an aerosol</a:t>
            </a:r>
          </a:p>
          <a:p>
            <a:r>
              <a:rPr lang="en-US"/>
              <a:t>Effective by inhalation, ingestion, injection</a:t>
            </a:r>
          </a:p>
        </p:txBody>
      </p:sp>
      <p:pic>
        <p:nvPicPr>
          <p:cNvPr id="429059" name="Picture 4"/>
          <p:cNvPicPr>
            <a:picLocks noChangeArrowheads="1"/>
          </p:cNvPicPr>
          <p:nvPr/>
        </p:nvPicPr>
        <p:blipFill>
          <a:blip r:embed="rId3"/>
          <a:srcRect/>
          <a:stretch>
            <a:fillRect/>
          </a:stretch>
        </p:blipFill>
        <p:spPr bwMode="auto">
          <a:xfrm>
            <a:off x="2514600" y="3505200"/>
            <a:ext cx="3886200" cy="2879725"/>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2969071529"/>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Rectangle 4"/>
          <p:cNvSpPr>
            <a:spLocks noGrp="1" noChangeArrowheads="1"/>
          </p:cNvSpPr>
          <p:nvPr>
            <p:ph type="title"/>
          </p:nvPr>
        </p:nvSpPr>
        <p:spPr/>
        <p:txBody>
          <a:bodyPr/>
          <a:lstStyle/>
          <a:p>
            <a:pPr algn="ctr" fontAlgn="auto">
              <a:spcAft>
                <a:spcPts val="0"/>
              </a:spcAft>
              <a:defRPr/>
            </a:pPr>
            <a:r>
              <a:rPr lang="en-US"/>
              <a:t>Ricin - Signs &amp; Symptoms</a:t>
            </a:r>
          </a:p>
        </p:txBody>
      </p:sp>
      <p:sp>
        <p:nvSpPr>
          <p:cNvPr id="431106" name="Rectangle 5"/>
          <p:cNvSpPr>
            <a:spLocks noGrp="1" noChangeArrowheads="1"/>
          </p:cNvSpPr>
          <p:nvPr>
            <p:ph idx="1"/>
          </p:nvPr>
        </p:nvSpPr>
        <p:spPr/>
        <p:txBody>
          <a:bodyPr/>
          <a:lstStyle/>
          <a:p>
            <a:r>
              <a:rPr lang="en-US"/>
              <a:t>Fever, chest tightness, cough, SOB, nausea, and joint pain 4 to 8 hours after inhalation </a:t>
            </a:r>
            <a:br>
              <a:rPr lang="en-US"/>
            </a:br>
            <a:r>
              <a:rPr lang="en-US"/>
              <a:t>Airway necrosis and edema leads to death </a:t>
            </a:r>
            <a:br>
              <a:rPr lang="en-US"/>
            </a:br>
            <a:r>
              <a:rPr lang="en-US"/>
              <a:t>in 36 to 72 hours</a:t>
            </a:r>
          </a:p>
          <a:p>
            <a:r>
              <a:rPr lang="en-US"/>
              <a:t>Ingestion causes N,V, severe diarrhea, GI hemorrhage, and necrosis of the liver, spleen, and kidneys - shock and death within 3 days</a:t>
            </a:r>
          </a:p>
          <a:p>
            <a:r>
              <a:rPr lang="en-US"/>
              <a:t>Injection causes necrosis of muscles and lymph nodes with multiple organ failure leading to death</a:t>
            </a:r>
          </a:p>
        </p:txBody>
      </p:sp>
    </p:spTree>
    <p:extLst>
      <p:ext uri="{BB962C8B-B14F-4D97-AF65-F5344CB8AC3E}">
        <p14:creationId xmlns:p14="http://schemas.microsoft.com/office/powerpoint/2010/main" val="3616822762"/>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Rectangle 5"/>
          <p:cNvSpPr>
            <a:spLocks noGrp="1" noChangeArrowheads="1"/>
          </p:cNvSpPr>
          <p:nvPr>
            <p:ph type="title"/>
          </p:nvPr>
        </p:nvSpPr>
        <p:spPr/>
        <p:txBody>
          <a:bodyPr/>
          <a:lstStyle/>
          <a:p>
            <a:pPr algn="ctr" fontAlgn="auto">
              <a:spcAft>
                <a:spcPts val="0"/>
              </a:spcAft>
              <a:defRPr/>
            </a:pPr>
            <a:r>
              <a:rPr lang="en-US"/>
              <a:t>Ricin - Diagnosis &amp; Treatment</a:t>
            </a:r>
          </a:p>
        </p:txBody>
      </p:sp>
      <p:sp>
        <p:nvSpPr>
          <p:cNvPr id="433154" name="Rectangle 6"/>
          <p:cNvSpPr>
            <a:spLocks noGrp="1" noChangeArrowheads="1"/>
          </p:cNvSpPr>
          <p:nvPr>
            <p:ph idx="1"/>
          </p:nvPr>
        </p:nvSpPr>
        <p:spPr/>
        <p:txBody>
          <a:bodyPr/>
          <a:lstStyle/>
          <a:p>
            <a:r>
              <a:rPr lang="en-US"/>
              <a:t>DIAGNOSIS</a:t>
            </a:r>
          </a:p>
          <a:p>
            <a:pPr lvl="1"/>
            <a:r>
              <a:rPr lang="en-US" sz="2400"/>
              <a:t>Difficult</a:t>
            </a:r>
          </a:p>
          <a:p>
            <a:pPr lvl="1"/>
            <a:r>
              <a:rPr lang="en-US" sz="2400"/>
              <a:t>Routine labs are nonspecific</a:t>
            </a:r>
            <a:br>
              <a:rPr lang="en-US" sz="2400"/>
            </a:br>
            <a:endParaRPr lang="en-US" sz="2400"/>
          </a:p>
          <a:p>
            <a:r>
              <a:rPr lang="en-US"/>
              <a:t>TREATMENT</a:t>
            </a:r>
          </a:p>
          <a:p>
            <a:pPr lvl="1"/>
            <a:r>
              <a:rPr lang="en-US" sz="2400"/>
              <a:t>Supportive - oxygenation and hydration</a:t>
            </a:r>
          </a:p>
          <a:p>
            <a:pPr lvl="1"/>
            <a:r>
              <a:rPr lang="en-US" sz="2400"/>
              <a:t>No antitoxin or vaccine available</a:t>
            </a:r>
          </a:p>
          <a:p>
            <a:pPr lvl="1"/>
            <a:r>
              <a:rPr lang="en-US" sz="2400"/>
              <a:t>Not contagious</a:t>
            </a:r>
          </a:p>
        </p:txBody>
      </p:sp>
      <p:sp>
        <p:nvSpPr>
          <p:cNvPr id="433155" name="Rectangle 4"/>
          <p:cNvSpPr>
            <a:spLocks noChangeArrowheads="1"/>
          </p:cNvSpPr>
          <p:nvPr/>
        </p:nvSpPr>
        <p:spPr bwMode="auto">
          <a:xfrm flipH="1" flipV="1">
            <a:off x="8482013" y="5905500"/>
            <a:ext cx="74612" cy="74613"/>
          </a:xfrm>
          <a:prstGeom prst="rect">
            <a:avLst/>
          </a:prstGeom>
          <a:noFill/>
          <a:ln w="9525">
            <a:noFill/>
            <a:miter lim="800000"/>
            <a:headEnd/>
            <a:tailEnd/>
          </a:ln>
        </p:spPr>
        <p:txBody>
          <a:bodyPr lIns="101600" tIns="50800" rIns="101600" bIns="50800"/>
          <a:lstStyle/>
          <a:p>
            <a:pPr marL="427038" indent="-427038" defTabSz="1135063" eaLnBrk="0" hangingPunct="0">
              <a:lnSpc>
                <a:spcPct val="90000"/>
              </a:lnSpc>
              <a:spcBef>
                <a:spcPct val="50000"/>
              </a:spcBef>
            </a:pPr>
            <a:r>
              <a:rPr lang="en-US" sz="2800" u="sng">
                <a:latin typeface="Arial" charset="0"/>
              </a:rPr>
              <a:t>	</a:t>
            </a:r>
            <a:endParaRPr lang="en-US" sz="2800">
              <a:latin typeface="Arial" charset="0"/>
            </a:endParaRPr>
          </a:p>
        </p:txBody>
      </p:sp>
    </p:spTree>
    <p:extLst>
      <p:ext uri="{BB962C8B-B14F-4D97-AF65-F5344CB8AC3E}">
        <p14:creationId xmlns:p14="http://schemas.microsoft.com/office/powerpoint/2010/main" val="673644816"/>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Rectangle 4"/>
          <p:cNvSpPr>
            <a:spLocks noGrp="1" noChangeArrowheads="1"/>
          </p:cNvSpPr>
          <p:nvPr>
            <p:ph type="title"/>
          </p:nvPr>
        </p:nvSpPr>
        <p:spPr/>
        <p:txBody>
          <a:bodyPr>
            <a:normAutofit fontScale="90000"/>
          </a:bodyPr>
          <a:lstStyle/>
          <a:p>
            <a:pPr algn="ctr" fontAlgn="auto">
              <a:spcAft>
                <a:spcPts val="0"/>
              </a:spcAft>
              <a:defRPr/>
            </a:pPr>
            <a:r>
              <a:rPr lang="en-US"/>
              <a:t>Staphylococcal Enterotoxin B (SEB)</a:t>
            </a:r>
            <a:br>
              <a:rPr lang="en-US"/>
            </a:br>
            <a:r>
              <a:rPr lang="en-US"/>
              <a:t>Pathogenesis</a:t>
            </a:r>
          </a:p>
        </p:txBody>
      </p:sp>
      <p:sp>
        <p:nvSpPr>
          <p:cNvPr id="435202" name="Rectangle 5"/>
          <p:cNvSpPr>
            <a:spLocks noGrp="1" noChangeArrowheads="1"/>
          </p:cNvSpPr>
          <p:nvPr>
            <p:ph idx="1"/>
          </p:nvPr>
        </p:nvSpPr>
        <p:spPr>
          <a:xfrm>
            <a:off x="457200" y="1752600"/>
            <a:ext cx="8229600" cy="4876800"/>
          </a:xfrm>
        </p:spPr>
        <p:txBody>
          <a:bodyPr/>
          <a:lstStyle/>
          <a:p>
            <a:r>
              <a:rPr lang="en-US"/>
              <a:t>Fever producing exotoxin secreted by Staphylococcus aureus - has endotoxin effects</a:t>
            </a:r>
          </a:p>
          <a:p>
            <a:r>
              <a:rPr lang="en-US"/>
              <a:t>Common cause of food poisoning in improperly handled foods</a:t>
            </a:r>
          </a:p>
          <a:p>
            <a:r>
              <a:rPr lang="en-US"/>
              <a:t>Symptoms vary by route of exposure</a:t>
            </a:r>
          </a:p>
          <a:p>
            <a:r>
              <a:rPr lang="en-US"/>
              <a:t>Causes proliferation of T-cells and massive production of various interleukins and cytokines, which mediate the toxic effects</a:t>
            </a:r>
          </a:p>
        </p:txBody>
      </p:sp>
    </p:spTree>
    <p:extLst>
      <p:ext uri="{BB962C8B-B14F-4D97-AF65-F5344CB8AC3E}">
        <p14:creationId xmlns:p14="http://schemas.microsoft.com/office/powerpoint/2010/main" val="2083485227"/>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Rectangle 4"/>
          <p:cNvSpPr>
            <a:spLocks noGrp="1" noChangeArrowheads="1"/>
          </p:cNvSpPr>
          <p:nvPr>
            <p:ph type="title"/>
          </p:nvPr>
        </p:nvSpPr>
        <p:spPr/>
        <p:txBody>
          <a:bodyPr/>
          <a:lstStyle/>
          <a:p>
            <a:pPr algn="ctr" fontAlgn="auto">
              <a:spcAft>
                <a:spcPts val="0"/>
              </a:spcAft>
              <a:defRPr/>
            </a:pPr>
            <a:r>
              <a:rPr lang="en-US"/>
              <a:t>SEB - Signs &amp; Symptoms</a:t>
            </a:r>
          </a:p>
        </p:txBody>
      </p:sp>
      <p:sp>
        <p:nvSpPr>
          <p:cNvPr id="439298" name="Rectangle 5"/>
          <p:cNvSpPr>
            <a:spLocks noGrp="1" noChangeArrowheads="1"/>
          </p:cNvSpPr>
          <p:nvPr>
            <p:ph idx="1"/>
          </p:nvPr>
        </p:nvSpPr>
        <p:spPr/>
        <p:txBody>
          <a:bodyPr/>
          <a:lstStyle/>
          <a:p>
            <a:r>
              <a:rPr lang="en-US"/>
              <a:t>3 to 12 hours after inhalation </a:t>
            </a:r>
          </a:p>
          <a:p>
            <a:pPr lvl="1"/>
            <a:r>
              <a:rPr lang="en-US" sz="2400"/>
              <a:t>Sudden onset of high fever, HA, chills, myalgias, and nonproductive cough </a:t>
            </a:r>
          </a:p>
          <a:p>
            <a:pPr lvl="1"/>
            <a:r>
              <a:rPr lang="en-US" sz="2400"/>
              <a:t>Severe SOB and chest pain with larger doses</a:t>
            </a:r>
          </a:p>
          <a:p>
            <a:pPr lvl="1"/>
            <a:r>
              <a:rPr lang="en-US" sz="2400"/>
              <a:t>Chest x-ray usually nonspecific - ARDS in severe cases</a:t>
            </a:r>
          </a:p>
          <a:p>
            <a:r>
              <a:rPr lang="en-US"/>
              <a:t>Ingestion - Nausea, vomiting and diarrhea develops, which may be severe</a:t>
            </a:r>
          </a:p>
          <a:p>
            <a:endParaRPr lang="en-US" sz="2800"/>
          </a:p>
        </p:txBody>
      </p:sp>
    </p:spTree>
    <p:extLst>
      <p:ext uri="{BB962C8B-B14F-4D97-AF65-F5344CB8AC3E}">
        <p14:creationId xmlns:p14="http://schemas.microsoft.com/office/powerpoint/2010/main" val="4098221523"/>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Rectangle 4"/>
          <p:cNvSpPr>
            <a:spLocks noGrp="1" noChangeArrowheads="1"/>
          </p:cNvSpPr>
          <p:nvPr>
            <p:ph type="title"/>
          </p:nvPr>
        </p:nvSpPr>
        <p:spPr/>
        <p:txBody>
          <a:bodyPr>
            <a:normAutofit fontScale="90000"/>
          </a:bodyPr>
          <a:lstStyle/>
          <a:p>
            <a:pPr algn="ctr" fontAlgn="auto">
              <a:spcAft>
                <a:spcPts val="0"/>
              </a:spcAft>
              <a:defRPr/>
            </a:pPr>
            <a:r>
              <a:rPr lang="en-US"/>
              <a:t>Defense Against BA – </a:t>
            </a:r>
            <a:br>
              <a:rPr lang="en-US"/>
            </a:br>
            <a:r>
              <a:rPr lang="en-US"/>
              <a:t>Self-Protection</a:t>
            </a:r>
          </a:p>
        </p:txBody>
      </p:sp>
      <p:sp>
        <p:nvSpPr>
          <p:cNvPr id="441346" name="Rectangle 5"/>
          <p:cNvSpPr>
            <a:spLocks noGrp="1" noChangeArrowheads="1"/>
          </p:cNvSpPr>
          <p:nvPr>
            <p:ph idx="1"/>
          </p:nvPr>
        </p:nvSpPr>
        <p:spPr/>
        <p:txBody>
          <a:bodyPr/>
          <a:lstStyle/>
          <a:p>
            <a:pPr>
              <a:lnSpc>
                <a:spcPct val="80000"/>
              </a:lnSpc>
            </a:pPr>
            <a:r>
              <a:rPr lang="en-US"/>
              <a:t>Treat every patient with respiratory complaints, a rash or open wounds as an “Infectious Source”</a:t>
            </a:r>
          </a:p>
          <a:p>
            <a:pPr>
              <a:lnSpc>
                <a:spcPct val="80000"/>
              </a:lnSpc>
            </a:pPr>
            <a:r>
              <a:rPr lang="en-US"/>
              <a:t>Normal standard universal precautions for most biological agents</a:t>
            </a:r>
          </a:p>
          <a:p>
            <a:pPr>
              <a:lnSpc>
                <a:spcPct val="80000"/>
              </a:lnSpc>
            </a:pPr>
            <a:r>
              <a:rPr lang="en-US"/>
              <a:t>HEPA filter mask upgrade for Pneumonic Plague/Smallpox/VHF</a:t>
            </a:r>
          </a:p>
          <a:p>
            <a:pPr>
              <a:lnSpc>
                <a:spcPct val="80000"/>
              </a:lnSpc>
            </a:pPr>
            <a:r>
              <a:rPr lang="en-US"/>
              <a:t>Special protective garments are not necessary</a:t>
            </a:r>
          </a:p>
          <a:p>
            <a:pPr>
              <a:lnSpc>
                <a:spcPct val="80000"/>
              </a:lnSpc>
            </a:pPr>
            <a:r>
              <a:rPr lang="en-US"/>
              <a:t>Precaution upgrades in areas of the hospital where aerosols could be generated:  Lab centrifuges, autopsy facilities</a:t>
            </a:r>
          </a:p>
        </p:txBody>
      </p:sp>
    </p:spTree>
    <p:extLst>
      <p:ext uri="{BB962C8B-B14F-4D97-AF65-F5344CB8AC3E}">
        <p14:creationId xmlns:p14="http://schemas.microsoft.com/office/powerpoint/2010/main" val="232716712"/>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emplate>
  <TotalTime>3684</TotalTime>
  <Words>7198</Words>
  <Application>Microsoft Office PowerPoint</Application>
  <PresentationFormat>On-screen Show (4:3)</PresentationFormat>
  <Paragraphs>1181</Paragraphs>
  <Slides>138</Slides>
  <Notes>59</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138</vt:i4>
      </vt:variant>
    </vt:vector>
  </HeadingPairs>
  <TitlesOfParts>
    <vt:vector size="143" baseType="lpstr">
      <vt:lpstr>Clarity</vt:lpstr>
      <vt:lpstr>1_Clarity</vt:lpstr>
      <vt:lpstr>CorelDRAW 6.0 Graphic</vt:lpstr>
      <vt:lpstr>CorelPhotoPaint.Image.9</vt:lpstr>
      <vt:lpstr>Clip</vt:lpstr>
      <vt:lpstr>Hazmat Training for the First Receiver (OSHA)</vt:lpstr>
      <vt:lpstr>Instructor</vt:lpstr>
      <vt:lpstr>Acknowledgements</vt:lpstr>
      <vt:lpstr>General Principles of Decon</vt:lpstr>
      <vt:lpstr>Awareness Level Training</vt:lpstr>
      <vt:lpstr>Operations Level Training</vt:lpstr>
      <vt:lpstr>Decontamination</vt:lpstr>
      <vt:lpstr>Decontamination</vt:lpstr>
      <vt:lpstr>Decontamination</vt:lpstr>
      <vt:lpstr>Recognition &amp; Response</vt:lpstr>
      <vt:lpstr>Hazardous Substance</vt:lpstr>
      <vt:lpstr>Chemical Hazards</vt:lpstr>
      <vt:lpstr>Contamination Event</vt:lpstr>
      <vt:lpstr>Emergency Response Plan</vt:lpstr>
      <vt:lpstr>Notification System</vt:lpstr>
      <vt:lpstr>Activation/Response</vt:lpstr>
      <vt:lpstr>Incident Command System</vt:lpstr>
      <vt:lpstr>ICS – Decon Team</vt:lpstr>
      <vt:lpstr>Agent Identification</vt:lpstr>
      <vt:lpstr>Labels/warnings…</vt:lpstr>
      <vt:lpstr>Initial ID/precautions</vt:lpstr>
      <vt:lpstr>Placards and Labels</vt:lpstr>
      <vt:lpstr>Other patient’s warning…</vt:lpstr>
      <vt:lpstr>Poison Center will…</vt:lpstr>
      <vt:lpstr>WHY???</vt:lpstr>
      <vt:lpstr>CBRNE</vt:lpstr>
      <vt:lpstr>NBC/CBRNE Agent Sources</vt:lpstr>
      <vt:lpstr>The Fallacies</vt:lpstr>
      <vt:lpstr>Chemical Agents</vt:lpstr>
      <vt:lpstr>Chemical Agents</vt:lpstr>
      <vt:lpstr>Tokyo Sarin Attack</vt:lpstr>
      <vt:lpstr>Real Life </vt:lpstr>
      <vt:lpstr>Characteristics and Behavior</vt:lpstr>
      <vt:lpstr>Characteristics and Behavior</vt:lpstr>
      <vt:lpstr>Characteristics and Behavior</vt:lpstr>
      <vt:lpstr>Chemical Agent Clues</vt:lpstr>
      <vt:lpstr>Routes of Entry</vt:lpstr>
      <vt:lpstr>Volatility</vt:lpstr>
      <vt:lpstr>Persistence</vt:lpstr>
      <vt:lpstr>Examples</vt:lpstr>
      <vt:lpstr>CHOKING (PULMONARY) AGENTS</vt:lpstr>
      <vt:lpstr>CHLORINE CYLINDERS</vt:lpstr>
      <vt:lpstr>CHLORINE - Civilian Uses</vt:lpstr>
      <vt:lpstr>CHOKING (PULMONARY) AGENTS</vt:lpstr>
      <vt:lpstr>PHOSGENE - Uses/Sources</vt:lpstr>
      <vt:lpstr>“BLOOD” AGENTS (CYANIDE)</vt:lpstr>
      <vt:lpstr>Blood Agents</vt:lpstr>
      <vt:lpstr>CYANIDE (BLOOD AGENTS)</vt:lpstr>
      <vt:lpstr>BLISTER AGENTS (VESICANTS)</vt:lpstr>
      <vt:lpstr>VESICANTS: SULFUR MUSTARD</vt:lpstr>
      <vt:lpstr>BLIND LEADING THE BLIND</vt:lpstr>
      <vt:lpstr>MUSTARD: EYE</vt:lpstr>
      <vt:lpstr>VESICANT EFFECTS</vt:lpstr>
      <vt:lpstr>NERVE AGENTS (ANTICHOLINESTERASES)</vt:lpstr>
      <vt:lpstr>NERVE AGENTS</vt:lpstr>
      <vt:lpstr>Nerve Agents</vt:lpstr>
      <vt:lpstr>Signs and Symptoms of NA Exposure</vt:lpstr>
      <vt:lpstr>MARK I Kit</vt:lpstr>
      <vt:lpstr>DuoDote</vt:lpstr>
      <vt:lpstr>Auto-Injectors</vt:lpstr>
      <vt:lpstr>Follow-up Care</vt:lpstr>
      <vt:lpstr>Other Use</vt:lpstr>
      <vt:lpstr>COMPARATIVE TOXICITY OF AGENTS</vt:lpstr>
      <vt:lpstr>Break</vt:lpstr>
      <vt:lpstr>Biological Agents</vt:lpstr>
      <vt:lpstr>Biological Agents</vt:lpstr>
      <vt:lpstr>Biological Agent Characteristics</vt:lpstr>
      <vt:lpstr>Biological Agent Characteristics (continued)</vt:lpstr>
      <vt:lpstr>Classes of Biological Agents</vt:lpstr>
      <vt:lpstr>Agents Considered for BW  </vt:lpstr>
      <vt:lpstr>Acquisition of Etiological Agents</vt:lpstr>
      <vt:lpstr>Biological Agents</vt:lpstr>
      <vt:lpstr>BW General Properties</vt:lpstr>
      <vt:lpstr>BW - General Properties 2</vt:lpstr>
      <vt:lpstr>Biological Detection</vt:lpstr>
      <vt:lpstr>Impact of a BW Release</vt:lpstr>
      <vt:lpstr>Physical Protection (PPE)</vt:lpstr>
      <vt:lpstr>Possible Epidemic Syndromes in BW</vt:lpstr>
      <vt:lpstr>Cutaneous Anthrax</vt:lpstr>
      <vt:lpstr>Anthrax - Prevention</vt:lpstr>
      <vt:lpstr>Plague - Pathogenesis</vt:lpstr>
      <vt:lpstr>Pneumonic Plague Prevention</vt:lpstr>
      <vt:lpstr>Q Fever - Pathogenesis</vt:lpstr>
      <vt:lpstr>Viruses as Biological Agents</vt:lpstr>
      <vt:lpstr>Smallpox - Clinical Course</vt:lpstr>
      <vt:lpstr>West Nile Virus</vt:lpstr>
      <vt:lpstr>Ebola </vt:lpstr>
      <vt:lpstr>Other Viruses</vt:lpstr>
      <vt:lpstr>Terrorist Use of Infectious BW Agents</vt:lpstr>
      <vt:lpstr>Toxins as Biological Agents</vt:lpstr>
      <vt:lpstr>Toxins General Characteristics</vt:lpstr>
      <vt:lpstr>Botulism Poisoning - Epidemiology</vt:lpstr>
      <vt:lpstr>Ricin - Pathogenesis</vt:lpstr>
      <vt:lpstr>Ricin - Pathogenesis </vt:lpstr>
      <vt:lpstr>Ricin - Signs &amp; Symptoms</vt:lpstr>
      <vt:lpstr>Ricin - Diagnosis &amp; Treatment</vt:lpstr>
      <vt:lpstr>Staphylococcal Enterotoxin B (SEB) Pathogenesis</vt:lpstr>
      <vt:lpstr>SEB - Signs &amp; Symptoms</vt:lpstr>
      <vt:lpstr>Defense Against BA –  Self-Protection</vt:lpstr>
      <vt:lpstr>Defense Against BA - Triage</vt:lpstr>
      <vt:lpstr>Key Points Medical Approach to BA Attack</vt:lpstr>
      <vt:lpstr>Radiological Materials</vt:lpstr>
      <vt:lpstr>Terms and Definitions</vt:lpstr>
      <vt:lpstr>Ionizing Radiation </vt:lpstr>
      <vt:lpstr>Radiation Exposures</vt:lpstr>
      <vt:lpstr>Health Risks</vt:lpstr>
      <vt:lpstr>Exposure Protection</vt:lpstr>
      <vt:lpstr>Contaminated vs. Exposed </vt:lpstr>
      <vt:lpstr>Contaminated vs. Exposed </vt:lpstr>
      <vt:lpstr>Decontamination Team</vt:lpstr>
      <vt:lpstr>Decon Team Roles </vt:lpstr>
      <vt:lpstr>Decon Team Members </vt:lpstr>
      <vt:lpstr>Donning / Doffing Assistance</vt:lpstr>
      <vt:lpstr>Key Questions Prior to Decon</vt:lpstr>
      <vt:lpstr>Personal Protective Equipment</vt:lpstr>
      <vt:lpstr>PowerPoint Presentation</vt:lpstr>
      <vt:lpstr>PowerPoint Presentation</vt:lpstr>
      <vt:lpstr>PowerPoint Presentation</vt:lpstr>
      <vt:lpstr>PowerPoint Presentation</vt:lpstr>
      <vt:lpstr>Levels of Protection</vt:lpstr>
      <vt:lpstr>Equipment Needs</vt:lpstr>
      <vt:lpstr>Radios</vt:lpstr>
      <vt:lpstr>Cautions</vt:lpstr>
      <vt:lpstr>Patient Flow</vt:lpstr>
      <vt:lpstr>Patient Flow</vt:lpstr>
      <vt:lpstr>Tent (if applicable)</vt:lpstr>
      <vt:lpstr>Conclusion</vt:lpstr>
      <vt:lpstr>REVIEW </vt:lpstr>
      <vt:lpstr>REVIEW </vt:lpstr>
      <vt:lpstr>REVIEW </vt:lpstr>
      <vt:lpstr>REVIEW</vt:lpstr>
      <vt:lpstr>REVIEW</vt:lpstr>
      <vt:lpstr>QUESTIONS?</vt:lpstr>
      <vt:lpstr>Instructor Information</vt:lpstr>
      <vt:lpstr>Now what do I do??</vt:lpstr>
      <vt:lpstr>What do I need to document?</vt:lpstr>
      <vt:lpstr>Can you help me???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Decontamination Training</dc:title>
  <dc:creator>Gail Quinlan</dc:creator>
  <cp:lastModifiedBy>DAngelo, Anne</cp:lastModifiedBy>
  <cp:revision>114</cp:revision>
  <dcterms:created xsi:type="dcterms:W3CDTF">2005-01-25T01:07:57Z</dcterms:created>
  <dcterms:modified xsi:type="dcterms:W3CDTF">2017-10-30T18:46:20Z</dcterms:modified>
</cp:coreProperties>
</file>