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7" r:id="rId2"/>
    <p:sldId id="262" r:id="rId3"/>
    <p:sldId id="261" r:id="rId4"/>
    <p:sldId id="269" r:id="rId5"/>
    <p:sldId id="257" r:id="rId6"/>
    <p:sldId id="266" r:id="rId7"/>
    <p:sldId id="258" r:id="rId8"/>
    <p:sldId id="281" r:id="rId9"/>
    <p:sldId id="282" r:id="rId10"/>
    <p:sldId id="284" r:id="rId11"/>
    <p:sldId id="276" r:id="rId12"/>
    <p:sldId id="277" r:id="rId13"/>
    <p:sldId id="273" r:id="rId14"/>
    <p:sldId id="275" r:id="rId15"/>
    <p:sldId id="280" r:id="rId16"/>
    <p:sldId id="259" r:id="rId17"/>
    <p:sldId id="270" r:id="rId18"/>
    <p:sldId id="260"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25"/>
  </p:normalViewPr>
  <p:slideViewPr>
    <p:cSldViewPr showGuides="1">
      <p:cViewPr varScale="1">
        <p:scale>
          <a:sx n="109" d="100"/>
          <a:sy n="109" d="100"/>
        </p:scale>
        <p:origin x="1878" y="126"/>
      </p:cViewPr>
      <p:guideLst>
        <p:guide orient="horz" pos="2160"/>
        <p:guide pos="2880"/>
      </p:guideLst>
    </p:cSldViewPr>
  </p:slideViewPr>
  <p:notesTextViewPr>
    <p:cViewPr>
      <p:scale>
        <a:sx n="1" d="1"/>
        <a:sy n="1" d="1"/>
      </p:scale>
      <p:origin x="0" y="0"/>
    </p:cViewPr>
  </p:notesTextViewPr>
  <p:sorterViewPr>
    <p:cViewPr>
      <p:scale>
        <a:sx n="100" d="100"/>
        <a:sy n="100" d="100"/>
      </p:scale>
      <p:origin x="0" y="-30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28A7AF0-38C8-433C-938C-1A28193658C2}" type="datetimeFigureOut">
              <a:rPr lang="en-US" smtClean="0"/>
              <a:t>10/5/2018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A26F3D5-6A69-482D-9D8C-75D60969EBFF}" type="slidenum">
              <a:rPr lang="en-US" smtClean="0"/>
              <a:t>‹#›</a:t>
            </a:fld>
            <a:endParaRPr lang="en-US"/>
          </a:p>
        </p:txBody>
      </p:sp>
    </p:spTree>
    <p:extLst>
      <p:ext uri="{BB962C8B-B14F-4D97-AF65-F5344CB8AC3E}">
        <p14:creationId xmlns:p14="http://schemas.microsoft.com/office/powerpoint/2010/main" val="2721643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097157E-D742-4955-8CE8-C6DC0BEF560D}" type="datetimeFigureOut">
              <a:rPr lang="en-US" smtClean="0"/>
              <a:t>10/5/2018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461D8AA-2604-41EF-9289-D353B31FA651}" type="slidenum">
              <a:rPr lang="en-US" smtClean="0"/>
              <a:t>‹#›</a:t>
            </a:fld>
            <a:endParaRPr lang="en-US"/>
          </a:p>
        </p:txBody>
      </p:sp>
    </p:spTree>
    <p:extLst>
      <p:ext uri="{BB962C8B-B14F-4D97-AF65-F5344CB8AC3E}">
        <p14:creationId xmlns:p14="http://schemas.microsoft.com/office/powerpoint/2010/main" val="1547669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AF4C0A0-492B-429C-B0B4-87F3F336F054}" type="slidenum">
              <a:rPr lang="en-US" altLang="zh-CN">
                <a:latin typeface="Times New Roman" pitchFamily="18" charset="0"/>
              </a:rPr>
              <a:pPr algn="r" eaLnBrk="1" hangingPunct="1">
                <a:spcBef>
                  <a:spcPct val="0"/>
                </a:spcBef>
              </a:pPr>
              <a:t>1</a:t>
            </a:fld>
            <a:endParaRPr lang="en-US" altLang="zh-CN">
              <a:latin typeface="Times New Roman"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944204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414463" y="1162050"/>
            <a:ext cx="4181475" cy="3136900"/>
          </a:xfrm>
        </p:spPr>
      </p:sp>
      <p:sp>
        <p:nvSpPr>
          <p:cNvPr id="3" name="ノート プレースホルダ 2"/>
          <p:cNvSpPr>
            <a:spLocks noGrp="1"/>
          </p:cNvSpPr>
          <p:nvPr>
            <p:ph type="body" idx="1"/>
          </p:nvPr>
        </p:nvSpPr>
        <p:spPr/>
        <p:txBody>
          <a:bodyPr>
            <a:normAutofit/>
          </a:bodyPr>
          <a:lstStyle/>
          <a:p>
            <a:pPr defTabSz="465887">
              <a:defRPr/>
            </a:pPr>
            <a:r>
              <a:rPr lang="en-US" altLang="ja-JP" baseline="0" dirty="0" smtClean="0"/>
              <a:t>Fig. 2A, B</a:t>
            </a:r>
          </a:p>
          <a:p>
            <a:endParaRPr lang="ja-JP" altLang="en-US" dirty="0"/>
          </a:p>
        </p:txBody>
      </p:sp>
      <p:sp>
        <p:nvSpPr>
          <p:cNvPr id="4" name="スライド番号プレースホルダ 3"/>
          <p:cNvSpPr>
            <a:spLocks noGrp="1"/>
          </p:cNvSpPr>
          <p:nvPr>
            <p:ph type="sldNum" sz="quarter" idx="10"/>
          </p:nvPr>
        </p:nvSpPr>
        <p:spPr/>
        <p:txBody>
          <a:bodyPr/>
          <a:lstStyle/>
          <a:p>
            <a:fld id="{99100E9D-62FD-354F-B80C-EE1D4453B64F}" type="slidenum">
              <a:rPr lang="ja-JP" altLang="en-US" smtClean="0"/>
              <a:pPr/>
              <a:t>13</a:t>
            </a:fld>
            <a:endParaRPr lang="ja-JP" altLang="en-US"/>
          </a:p>
        </p:txBody>
      </p:sp>
    </p:spTree>
    <p:extLst>
      <p:ext uri="{BB962C8B-B14F-4D97-AF65-F5344CB8AC3E}">
        <p14:creationId xmlns:p14="http://schemas.microsoft.com/office/powerpoint/2010/main" val="1207119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414463" y="1162050"/>
            <a:ext cx="4181475" cy="3136900"/>
          </a:xfrm>
        </p:spPr>
      </p:sp>
      <p:sp>
        <p:nvSpPr>
          <p:cNvPr id="3" name="ノート プレースホルダ 2"/>
          <p:cNvSpPr>
            <a:spLocks noGrp="1"/>
          </p:cNvSpPr>
          <p:nvPr>
            <p:ph type="body" idx="1"/>
          </p:nvPr>
        </p:nvSpPr>
        <p:spPr/>
        <p:txBody>
          <a:bodyPr>
            <a:normAutofit/>
          </a:bodyPr>
          <a:lstStyle/>
          <a:p>
            <a:pPr defTabSz="465887">
              <a:defRPr/>
            </a:pPr>
            <a:r>
              <a:rPr lang="en-US" altLang="ja-JP" baseline="0" dirty="0" smtClean="0"/>
              <a:t>Fig. 4A, B</a:t>
            </a:r>
          </a:p>
          <a:p>
            <a:endParaRPr lang="ja-JP" altLang="en-US" dirty="0"/>
          </a:p>
        </p:txBody>
      </p:sp>
      <p:sp>
        <p:nvSpPr>
          <p:cNvPr id="4" name="スライド番号プレースホルダ 3"/>
          <p:cNvSpPr>
            <a:spLocks noGrp="1"/>
          </p:cNvSpPr>
          <p:nvPr>
            <p:ph type="sldNum" sz="quarter" idx="10"/>
          </p:nvPr>
        </p:nvSpPr>
        <p:spPr/>
        <p:txBody>
          <a:bodyPr/>
          <a:lstStyle/>
          <a:p>
            <a:fld id="{99100E9D-62FD-354F-B80C-EE1D4453B64F}" type="slidenum">
              <a:rPr lang="ja-JP" altLang="en-US" smtClean="0"/>
              <a:pPr/>
              <a:t>14</a:t>
            </a:fld>
            <a:endParaRPr lang="ja-JP" altLang="en-US"/>
          </a:p>
        </p:txBody>
      </p:sp>
    </p:spTree>
    <p:extLst>
      <p:ext uri="{BB962C8B-B14F-4D97-AF65-F5344CB8AC3E}">
        <p14:creationId xmlns:p14="http://schemas.microsoft.com/office/powerpoint/2010/main" val="3624037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4C6F1E0D-DD57-BB49-9641-A705BCF08C8A}" type="slidenum">
              <a:rPr lang="en-US" smtClean="0"/>
              <a:pPr/>
              <a:t>17</a:t>
            </a:fld>
            <a:endParaRPr lang="en-US"/>
          </a:p>
        </p:txBody>
      </p:sp>
    </p:spTree>
    <p:extLst>
      <p:ext uri="{BB962C8B-B14F-4D97-AF65-F5344CB8AC3E}">
        <p14:creationId xmlns:p14="http://schemas.microsoft.com/office/powerpoint/2010/main" val="9981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4010025" y="8894763"/>
            <a:ext cx="306705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AEB5D75D-0CE3-4641-90E1-DDE8524E631B}" type="slidenum">
              <a:rPr lang="en-US" altLang="zh-CN">
                <a:latin typeface="Times New Roman" pitchFamily="18" charset="0"/>
              </a:rPr>
              <a:pPr algn="r" eaLnBrk="1" hangingPunct="1">
                <a:spcBef>
                  <a:spcPct val="0"/>
                </a:spcBef>
              </a:pPr>
              <a:t>2</a:t>
            </a:fld>
            <a:endParaRPr lang="en-US" altLang="zh-CN">
              <a:latin typeface="Times New Roman"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itchFamily="34" charset="0"/>
            </a:endParaRPr>
          </a:p>
        </p:txBody>
      </p:sp>
    </p:spTree>
    <p:extLst>
      <p:ext uri="{BB962C8B-B14F-4D97-AF65-F5344CB8AC3E}">
        <p14:creationId xmlns:p14="http://schemas.microsoft.com/office/powerpoint/2010/main" val="121141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9124CD4-EB5F-461F-87A6-D2BEA310749E}" type="slidenum">
              <a:rPr lang="en-US" altLang="zh-CN" smtClean="0">
                <a:latin typeface="Times New Roman" pitchFamily="18" charset="0"/>
                <a:cs typeface="Arial" pitchFamily="34" charset="0"/>
              </a:rPr>
              <a:pPr eaLnBrk="1" hangingPunct="1">
                <a:spcBef>
                  <a:spcPct val="0"/>
                </a:spcBef>
              </a:pPr>
              <a:t>3</a:t>
            </a:fld>
            <a:endParaRPr lang="en-US" altLang="zh-CN" smtClean="0">
              <a:latin typeface="Times New Roman" pitchFamily="18" charset="0"/>
              <a:cs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latin typeface="Arial" pitchFamily="34" charset="0"/>
            </a:endParaRPr>
          </a:p>
        </p:txBody>
      </p:sp>
    </p:spTree>
    <p:extLst>
      <p:ext uri="{BB962C8B-B14F-4D97-AF65-F5344CB8AC3E}">
        <p14:creationId xmlns:p14="http://schemas.microsoft.com/office/powerpoint/2010/main" val="8658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2E9432-2194-4E1A-B071-E7EF2FEB28AC}" type="slidenum">
              <a:rPr lang="en-US" altLang="zh-CN" smtClean="0"/>
              <a:pPr>
                <a:defRPr/>
              </a:pPr>
              <a:t>4</a:t>
            </a:fld>
            <a:endParaRPr lang="en-US" altLang="zh-CN"/>
          </a:p>
        </p:txBody>
      </p:sp>
    </p:spTree>
    <p:extLst>
      <p:ext uri="{BB962C8B-B14F-4D97-AF65-F5344CB8AC3E}">
        <p14:creationId xmlns:p14="http://schemas.microsoft.com/office/powerpoint/2010/main" val="3192871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2E9432-2194-4E1A-B071-E7EF2FEB28AC}" type="slidenum">
              <a:rPr lang="en-US" altLang="zh-CN" smtClean="0"/>
              <a:pPr>
                <a:defRPr/>
              </a:pPr>
              <a:t>6</a:t>
            </a:fld>
            <a:endParaRPr lang="en-US" altLang="zh-CN"/>
          </a:p>
        </p:txBody>
      </p:sp>
    </p:spTree>
    <p:extLst>
      <p:ext uri="{BB962C8B-B14F-4D97-AF65-F5344CB8AC3E}">
        <p14:creationId xmlns:p14="http://schemas.microsoft.com/office/powerpoint/2010/main" val="2528630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60" rIns="93921" bIns="46960" anchor="b"/>
          <a:lstStyle>
            <a:lvl1pPr defTabSz="939800" eaLnBrk="0" hangingPunct="0">
              <a:spcBef>
                <a:spcPct val="30000"/>
              </a:spcBef>
              <a:defRPr sz="1200">
                <a:solidFill>
                  <a:schemeClr val="tx1"/>
                </a:solidFill>
                <a:latin typeface="Arial" charset="0"/>
              </a:defRPr>
            </a:lvl1pPr>
            <a:lvl2pPr marL="742950" indent="-285750" defTabSz="939800" eaLnBrk="0" hangingPunct="0">
              <a:spcBef>
                <a:spcPct val="30000"/>
              </a:spcBef>
              <a:defRPr sz="1200">
                <a:solidFill>
                  <a:schemeClr val="tx1"/>
                </a:solidFill>
                <a:latin typeface="Arial" charset="0"/>
              </a:defRPr>
            </a:lvl2pPr>
            <a:lvl3pPr marL="1143000" indent="-228600" defTabSz="939800" eaLnBrk="0" hangingPunct="0">
              <a:spcBef>
                <a:spcPct val="30000"/>
              </a:spcBef>
              <a:defRPr sz="1200">
                <a:solidFill>
                  <a:schemeClr val="tx1"/>
                </a:solidFill>
                <a:latin typeface="Arial" charset="0"/>
              </a:defRPr>
            </a:lvl3pPr>
            <a:lvl4pPr marL="1600200" indent="-228600" defTabSz="939800" eaLnBrk="0" hangingPunct="0">
              <a:spcBef>
                <a:spcPct val="30000"/>
              </a:spcBef>
              <a:defRPr sz="1200">
                <a:solidFill>
                  <a:schemeClr val="tx1"/>
                </a:solidFill>
                <a:latin typeface="Arial" charset="0"/>
              </a:defRPr>
            </a:lvl4pPr>
            <a:lvl5pPr marL="2057400" indent="-228600" defTabSz="939800" eaLnBrk="0" hangingPunct="0">
              <a:spcBef>
                <a:spcPct val="30000"/>
              </a:spcBef>
              <a:defRPr sz="1200">
                <a:solidFill>
                  <a:schemeClr val="tx1"/>
                </a:solidFill>
                <a:latin typeface="Arial" charset="0"/>
              </a:defRPr>
            </a:lvl5pPr>
            <a:lvl6pPr marL="2514600" indent="-228600" defTabSz="939800" eaLnBrk="0" fontAlgn="base" hangingPunct="0">
              <a:spcBef>
                <a:spcPct val="30000"/>
              </a:spcBef>
              <a:spcAft>
                <a:spcPct val="0"/>
              </a:spcAft>
              <a:defRPr sz="1200">
                <a:solidFill>
                  <a:schemeClr val="tx1"/>
                </a:solidFill>
                <a:latin typeface="Arial" charset="0"/>
              </a:defRPr>
            </a:lvl6pPr>
            <a:lvl7pPr marL="2971800" indent="-228600" defTabSz="939800" eaLnBrk="0" fontAlgn="base" hangingPunct="0">
              <a:spcBef>
                <a:spcPct val="30000"/>
              </a:spcBef>
              <a:spcAft>
                <a:spcPct val="0"/>
              </a:spcAft>
              <a:defRPr sz="1200">
                <a:solidFill>
                  <a:schemeClr val="tx1"/>
                </a:solidFill>
                <a:latin typeface="Arial" charset="0"/>
              </a:defRPr>
            </a:lvl7pPr>
            <a:lvl8pPr marL="3429000" indent="-228600" defTabSz="939800" eaLnBrk="0" fontAlgn="base" hangingPunct="0">
              <a:spcBef>
                <a:spcPct val="30000"/>
              </a:spcBef>
              <a:spcAft>
                <a:spcPct val="0"/>
              </a:spcAft>
              <a:defRPr sz="1200">
                <a:solidFill>
                  <a:schemeClr val="tx1"/>
                </a:solidFill>
                <a:latin typeface="Arial" charset="0"/>
              </a:defRPr>
            </a:lvl8pPr>
            <a:lvl9pPr marL="3886200" indent="-228600" defTabSz="9398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5370E25-3B79-4DEC-818C-83B8CB8041BD}" type="slidenum">
              <a:rPr lang="zh-CN" altLang="en-US"/>
              <a:pPr algn="r" eaLnBrk="1" hangingPunct="1">
                <a:spcBef>
                  <a:spcPct val="0"/>
                </a:spcBef>
              </a:pPr>
              <a:t>8</a:t>
            </a:fld>
            <a:endParaRPr lang="en-US" altLang="zh-CN"/>
          </a:p>
        </p:txBody>
      </p:sp>
      <p:sp>
        <p:nvSpPr>
          <p:cNvPr id="177155" name="Rectangle 2"/>
          <p:cNvSpPr>
            <a:spLocks noGrp="1" noRot="1" noChangeAspect="1" noChangeArrowheads="1" noTextEdit="1"/>
          </p:cNvSpPr>
          <p:nvPr>
            <p:ph type="sldImg"/>
          </p:nvPr>
        </p:nvSpPr>
        <p:spPr>
          <a:xfrm>
            <a:off x="1198563" y="701675"/>
            <a:ext cx="4681537" cy="3511550"/>
          </a:xfrm>
          <a:ln/>
        </p:spPr>
      </p:sp>
      <p:sp>
        <p:nvSpPr>
          <p:cNvPr id="177156" name="Rectangle 3"/>
          <p:cNvSpPr>
            <a:spLocks noGrp="1" noChangeArrowheads="1"/>
          </p:cNvSpPr>
          <p:nvPr>
            <p:ph type="body" idx="1"/>
          </p:nvPr>
        </p:nvSpPr>
        <p:spPr>
          <a:xfrm>
            <a:off x="708025" y="4448175"/>
            <a:ext cx="5661025"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60" rIns="93921" bIns="46960"/>
          <a:lstStyle/>
          <a:p>
            <a:pPr eaLnBrk="1" hangingPunct="1"/>
            <a:endParaRPr lang="en-US" altLang="zh-CN" dirty="0" smtClean="0"/>
          </a:p>
        </p:txBody>
      </p:sp>
    </p:spTree>
    <p:extLst>
      <p:ext uri="{BB962C8B-B14F-4D97-AF65-F5344CB8AC3E}">
        <p14:creationId xmlns:p14="http://schemas.microsoft.com/office/powerpoint/2010/main" val="4208004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xfrm>
            <a:off x="1371600" y="1143000"/>
            <a:ext cx="4114800" cy="3086100"/>
          </a:xfrm>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dirty="0" smtClean="0"/>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DB5311-C398-4928-93BF-8D3F6E1DA47C}" type="slidenum">
              <a:rPr lang="en-US" altLang="ja-JP" smtClean="0">
                <a:latin typeface="Calibri" pitchFamily="34" charset="0"/>
              </a:rPr>
              <a:pPr eaLnBrk="1" hangingPunct="1">
                <a:spcBef>
                  <a:spcPct val="0"/>
                </a:spcBef>
              </a:pPr>
              <a:t>9</a:t>
            </a:fld>
            <a:endParaRPr lang="en-US" altLang="ja-JP" smtClean="0">
              <a:latin typeface="Calibri" pitchFamily="34" charset="0"/>
            </a:endParaRPr>
          </a:p>
        </p:txBody>
      </p:sp>
    </p:spTree>
    <p:extLst>
      <p:ext uri="{BB962C8B-B14F-4D97-AF65-F5344CB8AC3E}">
        <p14:creationId xmlns:p14="http://schemas.microsoft.com/office/powerpoint/2010/main" val="314341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2E9432-2194-4E1A-B071-E7EF2FEB28AC}" type="slidenum">
              <a:rPr lang="en-US" altLang="zh-CN" smtClean="0"/>
              <a:pPr>
                <a:defRPr/>
              </a:pPr>
              <a:t>11</a:t>
            </a:fld>
            <a:endParaRPr lang="en-US" altLang="zh-CN"/>
          </a:p>
        </p:txBody>
      </p:sp>
    </p:spTree>
    <p:extLst>
      <p:ext uri="{BB962C8B-B14F-4D97-AF65-F5344CB8AC3E}">
        <p14:creationId xmlns:p14="http://schemas.microsoft.com/office/powerpoint/2010/main" val="3069812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2E9432-2194-4E1A-B071-E7EF2FEB28AC}" type="slidenum">
              <a:rPr lang="en-US" altLang="zh-CN" smtClean="0"/>
              <a:pPr>
                <a:defRPr/>
              </a:pPr>
              <a:t>12</a:t>
            </a:fld>
            <a:endParaRPr lang="en-US" altLang="zh-CN"/>
          </a:p>
        </p:txBody>
      </p:sp>
    </p:spTree>
    <p:extLst>
      <p:ext uri="{BB962C8B-B14F-4D97-AF65-F5344CB8AC3E}">
        <p14:creationId xmlns:p14="http://schemas.microsoft.com/office/powerpoint/2010/main" val="1541794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35FD37-63FD-4628-B742-E58A40AF5D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404274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FD37-63FD-4628-B742-E58A40AF5D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2805304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FD37-63FD-4628-B742-E58A40AF5D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239025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35FD37-63FD-4628-B742-E58A40AF5D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2222406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35FD37-63FD-4628-B742-E58A40AF5D5C}" type="datetimeFigureOut">
              <a:rPr lang="en-US" smtClean="0"/>
              <a:t>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3746042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35FD37-63FD-4628-B742-E58A40AF5D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4089433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35FD37-63FD-4628-B742-E58A40AF5D5C}" type="datetimeFigureOut">
              <a:rPr lang="en-US" smtClean="0"/>
              <a:t>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1169756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35FD37-63FD-4628-B742-E58A40AF5D5C}" type="datetimeFigureOut">
              <a:rPr lang="en-US" smtClean="0"/>
              <a:t>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427991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5FD37-63FD-4628-B742-E58A40AF5D5C}" type="datetimeFigureOut">
              <a:rPr lang="en-US" smtClean="0"/>
              <a:t>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149608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FD37-63FD-4628-B742-E58A40AF5D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509683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35FD37-63FD-4628-B742-E58A40AF5D5C}" type="datetimeFigureOut">
              <a:rPr lang="en-US" smtClean="0"/>
              <a:t>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40C110-870D-4D89-AC63-7A72335C603A}" type="slidenum">
              <a:rPr lang="en-US" smtClean="0"/>
              <a:t>‹#›</a:t>
            </a:fld>
            <a:endParaRPr lang="en-US"/>
          </a:p>
        </p:txBody>
      </p:sp>
    </p:spTree>
    <p:extLst>
      <p:ext uri="{BB962C8B-B14F-4D97-AF65-F5344CB8AC3E}">
        <p14:creationId xmlns:p14="http://schemas.microsoft.com/office/powerpoint/2010/main" val="108436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FD37-63FD-4628-B742-E58A40AF5D5C}" type="datetimeFigureOut">
              <a:rPr lang="en-US" smtClean="0"/>
              <a:t>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C110-870D-4D89-AC63-7A72335C603A}" type="slidenum">
              <a:rPr lang="en-US" smtClean="0"/>
              <a:t>‹#›</a:t>
            </a:fld>
            <a:endParaRPr lang="en-US"/>
          </a:p>
        </p:txBody>
      </p:sp>
    </p:spTree>
    <p:extLst>
      <p:ext uri="{BB962C8B-B14F-4D97-AF65-F5344CB8AC3E}">
        <p14:creationId xmlns:p14="http://schemas.microsoft.com/office/powerpoint/2010/main" val="2428246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76200"/>
            <a:ext cx="91440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ko-KR" sz="2300" b="1" dirty="0">
                <a:solidFill>
                  <a:srgbClr val="0000FF"/>
                </a:solidFill>
                <a:latin typeface="Comic Sans MS" panose="030F0702030302020204" pitchFamily="66" charset="0"/>
                <a:ea typeface="굴림" pitchFamily="34" charset="-127"/>
              </a:rPr>
              <a:t>Model for </a:t>
            </a:r>
            <a:r>
              <a:rPr lang="en-US" altLang="ko-KR" sz="2300" b="1" dirty="0" smtClean="0">
                <a:solidFill>
                  <a:srgbClr val="0000FF"/>
                </a:solidFill>
                <a:latin typeface="Comic Sans MS" panose="030F0702030302020204" pitchFamily="66" charset="0"/>
                <a:ea typeface="굴림" pitchFamily="34" charset="-127"/>
              </a:rPr>
              <a:t>mammalian-cell NMD: Pioneer round of translation</a:t>
            </a:r>
            <a:r>
              <a:rPr lang="en-US" altLang="ko-KR" sz="2300" b="1" baseline="30000" dirty="0" smtClean="0">
                <a:solidFill>
                  <a:srgbClr val="0000FF"/>
                </a:solidFill>
                <a:latin typeface="Comic Sans MS" panose="030F0702030302020204" pitchFamily="66" charset="0"/>
                <a:ea typeface="굴림" pitchFamily="34" charset="-127"/>
              </a:rPr>
              <a:t>1</a:t>
            </a:r>
            <a:r>
              <a:rPr lang="en-US" altLang="ko-KR" sz="2300" b="1" dirty="0" smtClean="0">
                <a:solidFill>
                  <a:srgbClr val="0000FF"/>
                </a:solidFill>
                <a:latin typeface="Comic Sans MS" panose="030F0702030302020204" pitchFamily="66" charset="0"/>
                <a:ea typeface="굴림" pitchFamily="34" charset="-127"/>
              </a:rPr>
              <a:t>, the splicing-dependent mark (EJC)</a:t>
            </a:r>
            <a:r>
              <a:rPr lang="en-US" altLang="ko-KR" sz="2300" b="1" baseline="30000" dirty="0" smtClean="0">
                <a:solidFill>
                  <a:srgbClr val="0000FF"/>
                </a:solidFill>
                <a:latin typeface="Comic Sans MS" panose="030F0702030302020204" pitchFamily="66" charset="0"/>
                <a:ea typeface="굴림" pitchFamily="34" charset="-127"/>
              </a:rPr>
              <a:t>2</a:t>
            </a:r>
            <a:r>
              <a:rPr lang="en-US" altLang="ko-KR" sz="2300" b="1" dirty="0" smtClean="0">
                <a:solidFill>
                  <a:srgbClr val="0000FF"/>
                </a:solidFill>
                <a:latin typeface="Comic Sans MS" panose="030F0702030302020204" pitchFamily="66" charset="0"/>
                <a:ea typeface="굴림" pitchFamily="34" charset="-127"/>
              </a:rPr>
              <a:t>, and the 50-55-nt rule</a:t>
            </a:r>
            <a:r>
              <a:rPr lang="en-US" altLang="ko-KR" sz="2300" b="1" baseline="30000" dirty="0" smtClean="0">
                <a:solidFill>
                  <a:srgbClr val="0000FF"/>
                </a:solidFill>
                <a:latin typeface="Comic Sans MS" panose="030F0702030302020204" pitchFamily="66" charset="0"/>
                <a:ea typeface="굴림" pitchFamily="34" charset="-127"/>
              </a:rPr>
              <a:t>3</a:t>
            </a:r>
            <a:endParaRPr lang="en-US" altLang="ko-KR" sz="2300" b="1" dirty="0">
              <a:solidFill>
                <a:srgbClr val="0000FF"/>
              </a:solidFill>
              <a:latin typeface="Comic Sans MS" panose="030F0702030302020204" pitchFamily="66" charset="0"/>
              <a:ea typeface="굴림" pitchFamily="34" charset="-127"/>
            </a:endParaRPr>
          </a:p>
        </p:txBody>
      </p:sp>
      <p:sp>
        <p:nvSpPr>
          <p:cNvPr id="28677" name="TextBox 186"/>
          <p:cNvSpPr txBox="1">
            <a:spLocks noChangeArrowheads="1"/>
          </p:cNvSpPr>
          <p:nvPr/>
        </p:nvSpPr>
        <p:spPr bwMode="auto">
          <a:xfrm>
            <a:off x="565150" y="1257300"/>
            <a:ext cx="3260725" cy="10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600" dirty="0">
                <a:latin typeface="Comic Sans MS" panose="030F0702030302020204" pitchFamily="66" charset="0"/>
                <a:ea typeface="SimSun" pitchFamily="2" charset="-122"/>
              </a:rPr>
              <a:t>Initiation of pioneer round of </a:t>
            </a:r>
            <a:r>
              <a:rPr lang="en-US" altLang="zh-CN" sz="1600" dirty="0" smtClean="0">
                <a:latin typeface="Comic Sans MS" panose="030F0702030302020204" pitchFamily="66" charset="0"/>
                <a:ea typeface="SimSun" pitchFamily="2" charset="-122"/>
              </a:rPr>
              <a:t>translation</a:t>
            </a:r>
          </a:p>
          <a:p>
            <a:endParaRPr lang="en-US" sz="1400" dirty="0"/>
          </a:p>
          <a:p>
            <a:pPr>
              <a:spcBef>
                <a:spcPct val="0"/>
              </a:spcBef>
              <a:buFontTx/>
              <a:buNone/>
            </a:pPr>
            <a:endParaRPr lang="en-US" altLang="zh-CN" sz="1400" b="1" dirty="0">
              <a:ea typeface="SimSun" pitchFamily="2" charset="-122"/>
            </a:endParaRPr>
          </a:p>
        </p:txBody>
      </p:sp>
      <p:grpSp>
        <p:nvGrpSpPr>
          <p:cNvPr id="28678" name="Group 59"/>
          <p:cNvGrpSpPr>
            <a:grpSpLocks/>
          </p:cNvGrpSpPr>
          <p:nvPr/>
        </p:nvGrpSpPr>
        <p:grpSpPr bwMode="auto">
          <a:xfrm>
            <a:off x="7232650" y="1174750"/>
            <a:ext cx="1450975" cy="334962"/>
            <a:chOff x="3886" y="812"/>
            <a:chExt cx="914" cy="211"/>
          </a:xfrm>
        </p:grpSpPr>
        <p:sp>
          <p:nvSpPr>
            <p:cNvPr id="28844"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28845" name="Group 61"/>
            <p:cNvGrpSpPr>
              <a:grpSpLocks/>
            </p:cNvGrpSpPr>
            <p:nvPr/>
          </p:nvGrpSpPr>
          <p:grpSpPr bwMode="auto">
            <a:xfrm>
              <a:off x="3925" y="812"/>
              <a:ext cx="671" cy="127"/>
              <a:chOff x="3849" y="1445"/>
              <a:chExt cx="671" cy="127"/>
            </a:xfrm>
          </p:grpSpPr>
          <p:sp>
            <p:nvSpPr>
              <p:cNvPr id="8"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47"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9"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49"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sp>
        <p:nvSpPr>
          <p:cNvPr id="428" name="Rectangle 427"/>
          <p:cNvSpPr/>
          <p:nvPr/>
        </p:nvSpPr>
        <p:spPr>
          <a:xfrm>
            <a:off x="4492625" y="1357312"/>
            <a:ext cx="2393950" cy="8731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429" name="Rectangle 428"/>
          <p:cNvSpPr/>
          <p:nvPr/>
        </p:nvSpPr>
        <p:spPr>
          <a:xfrm>
            <a:off x="6946900" y="1357312"/>
            <a:ext cx="327025" cy="8731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681" name="TextBox 9"/>
          <p:cNvSpPr txBox="1">
            <a:spLocks noChangeAspect="1" noChangeArrowheads="1"/>
          </p:cNvSpPr>
          <p:nvPr/>
        </p:nvSpPr>
        <p:spPr bwMode="auto">
          <a:xfrm>
            <a:off x="4119563" y="1314450"/>
            <a:ext cx="48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sp>
        <p:nvSpPr>
          <p:cNvPr id="437" name="Oval 17"/>
          <p:cNvSpPr/>
          <p:nvPr/>
        </p:nvSpPr>
        <p:spPr bwMode="auto">
          <a:xfrm>
            <a:off x="4713288" y="1087437"/>
            <a:ext cx="323850" cy="223838"/>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438" name="Oval 437"/>
          <p:cNvSpPr/>
          <p:nvPr/>
        </p:nvSpPr>
        <p:spPr bwMode="auto">
          <a:xfrm>
            <a:off x="4743450" y="1236662"/>
            <a:ext cx="269875" cy="17780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684" name="TextBox 15"/>
          <p:cNvSpPr txBox="1">
            <a:spLocks noChangeAspect="1" noChangeArrowheads="1"/>
          </p:cNvSpPr>
          <p:nvPr/>
        </p:nvSpPr>
        <p:spPr bwMode="auto">
          <a:xfrm>
            <a:off x="6624638" y="969962"/>
            <a:ext cx="5905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Exon-Exon </a:t>
            </a:r>
          </a:p>
          <a:p>
            <a:pPr algn="ctr">
              <a:spcBef>
                <a:spcPct val="0"/>
              </a:spcBef>
              <a:buFontTx/>
              <a:buNone/>
            </a:pPr>
            <a:r>
              <a:rPr lang="en-US" altLang="zh-CN" sz="700">
                <a:ea typeface="SimSun" pitchFamily="2" charset="-122"/>
              </a:rPr>
              <a:t>Junction</a:t>
            </a:r>
          </a:p>
        </p:txBody>
      </p:sp>
      <p:sp>
        <p:nvSpPr>
          <p:cNvPr id="28685" name="TextBox 15"/>
          <p:cNvSpPr txBox="1">
            <a:spLocks noChangeAspect="1" noChangeArrowheads="1"/>
          </p:cNvSpPr>
          <p:nvPr/>
        </p:nvSpPr>
        <p:spPr bwMode="auto">
          <a:xfrm>
            <a:off x="6374330" y="1503601"/>
            <a:ext cx="650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dirty="0">
                <a:ea typeface="SimSun" pitchFamily="2" charset="-122"/>
              </a:rPr>
              <a:t>~20-24 </a:t>
            </a:r>
            <a:r>
              <a:rPr lang="en-US" altLang="zh-CN" sz="700" dirty="0" err="1">
                <a:ea typeface="SimSun" pitchFamily="2" charset="-122"/>
              </a:rPr>
              <a:t>nt</a:t>
            </a:r>
            <a:endParaRPr lang="en-US" altLang="zh-CN" sz="700" dirty="0">
              <a:ea typeface="SimSun" pitchFamily="2" charset="-122"/>
            </a:endParaRPr>
          </a:p>
        </p:txBody>
      </p:sp>
      <p:sp>
        <p:nvSpPr>
          <p:cNvPr id="28686" name="AutoShape 53"/>
          <p:cNvSpPr>
            <a:spLocks noChangeAspect="1"/>
          </p:cNvSpPr>
          <p:nvPr/>
        </p:nvSpPr>
        <p:spPr bwMode="auto">
          <a:xfrm rot="5400000">
            <a:off x="6630194" y="1285081"/>
            <a:ext cx="73025" cy="442913"/>
          </a:xfrm>
          <a:prstGeom prst="rightBrace">
            <a:avLst>
              <a:gd name="adj1" fmla="val 50544"/>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700">
              <a:ea typeface="SimSun" pitchFamily="2" charset="-122"/>
            </a:endParaRPr>
          </a:p>
        </p:txBody>
      </p:sp>
      <p:sp>
        <p:nvSpPr>
          <p:cNvPr id="28687" name="TextBox 29"/>
          <p:cNvSpPr txBox="1">
            <a:spLocks noChangeAspect="1" noChangeArrowheads="1"/>
          </p:cNvSpPr>
          <p:nvPr/>
        </p:nvSpPr>
        <p:spPr bwMode="auto">
          <a:xfrm>
            <a:off x="4681538" y="1120775"/>
            <a:ext cx="4000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80S</a:t>
            </a:r>
          </a:p>
        </p:txBody>
      </p:sp>
      <p:grpSp>
        <p:nvGrpSpPr>
          <p:cNvPr id="28688" name="Group 126"/>
          <p:cNvGrpSpPr>
            <a:grpSpLocks noChangeAspect="1"/>
          </p:cNvGrpSpPr>
          <p:nvPr/>
        </p:nvGrpSpPr>
        <p:grpSpPr bwMode="auto">
          <a:xfrm>
            <a:off x="3905250" y="1231900"/>
            <a:ext cx="601663" cy="430212"/>
            <a:chOff x="990600" y="3875088"/>
            <a:chExt cx="839788" cy="601662"/>
          </a:xfrm>
        </p:grpSpPr>
        <p:sp>
          <p:nvSpPr>
            <p:cNvPr id="28842" name="Oval 179"/>
            <p:cNvSpPr>
              <a:spLocks noChangeAspect="1"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28843" name="Rectangle 180"/>
            <p:cNvSpPr>
              <a:spLocks noChangeAspect="1"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grpSp>
      <p:grpSp>
        <p:nvGrpSpPr>
          <p:cNvPr id="28689" name="Group 67"/>
          <p:cNvGrpSpPr>
            <a:grpSpLocks noChangeAspect="1"/>
          </p:cNvGrpSpPr>
          <p:nvPr/>
        </p:nvGrpSpPr>
        <p:grpSpPr bwMode="auto">
          <a:xfrm>
            <a:off x="6240463" y="1190625"/>
            <a:ext cx="280987" cy="268287"/>
            <a:chOff x="1956" y="1150"/>
            <a:chExt cx="301" cy="317"/>
          </a:xfrm>
        </p:grpSpPr>
        <p:sp>
          <p:nvSpPr>
            <p:cNvPr id="28837"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38"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39"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40"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41"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sp>
        <p:nvSpPr>
          <p:cNvPr id="28690" name="AutoShape 73"/>
          <p:cNvSpPr>
            <a:spLocks noChangeAspect="1" noChangeArrowheads="1"/>
          </p:cNvSpPr>
          <p:nvPr/>
        </p:nvSpPr>
        <p:spPr bwMode="auto">
          <a:xfrm>
            <a:off x="6142038" y="1050925"/>
            <a:ext cx="603250" cy="139700"/>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691" name="Text Box 74"/>
          <p:cNvSpPr txBox="1">
            <a:spLocks noChangeAspect="1" noChangeArrowheads="1"/>
          </p:cNvSpPr>
          <p:nvPr/>
        </p:nvSpPr>
        <p:spPr bwMode="auto">
          <a:xfrm>
            <a:off x="6078538" y="1022350"/>
            <a:ext cx="744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28692" name="AutoShape 75"/>
          <p:cNvSpPr>
            <a:spLocks noChangeAspect="1" noChangeArrowheads="1"/>
          </p:cNvSpPr>
          <p:nvPr/>
        </p:nvSpPr>
        <p:spPr bwMode="auto">
          <a:xfrm>
            <a:off x="6215063" y="820738"/>
            <a:ext cx="287337" cy="171450"/>
          </a:xfrm>
          <a:prstGeom prst="hexagon">
            <a:avLst>
              <a:gd name="adj" fmla="val 35062"/>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225" name="Oval 224"/>
          <p:cNvSpPr/>
          <p:nvPr/>
        </p:nvSpPr>
        <p:spPr>
          <a:xfrm>
            <a:off x="6046788" y="793750"/>
            <a:ext cx="708025" cy="606425"/>
          </a:xfrm>
          <a:prstGeom prst="ellipse">
            <a:avLst/>
          </a:prstGeom>
          <a:no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694" name="TextBox 12"/>
          <p:cNvSpPr txBox="1">
            <a:spLocks noChangeAspect="1" noChangeArrowheads="1"/>
          </p:cNvSpPr>
          <p:nvPr/>
        </p:nvSpPr>
        <p:spPr bwMode="auto">
          <a:xfrm>
            <a:off x="5710238" y="906462"/>
            <a:ext cx="5445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i="1">
                <a:ea typeface="SimSun" pitchFamily="2" charset="-122"/>
              </a:rPr>
              <a:t>EJC</a:t>
            </a:r>
          </a:p>
        </p:txBody>
      </p:sp>
      <p:sp>
        <p:nvSpPr>
          <p:cNvPr id="28695" name="TextBox 12"/>
          <p:cNvSpPr txBox="1">
            <a:spLocks noChangeAspect="1" noChangeArrowheads="1"/>
          </p:cNvSpPr>
          <p:nvPr/>
        </p:nvSpPr>
        <p:spPr bwMode="auto">
          <a:xfrm>
            <a:off x="6761162" y="1595437"/>
            <a:ext cx="7381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dirty="0">
                <a:ea typeface="SimSun" pitchFamily="2" charset="-122"/>
              </a:rPr>
              <a:t>Norm </a:t>
            </a:r>
            <a:r>
              <a:rPr lang="en-US" altLang="zh-CN" sz="700" dirty="0" err="1">
                <a:ea typeface="SimSun" pitchFamily="2" charset="-122"/>
              </a:rPr>
              <a:t>Ter</a:t>
            </a:r>
            <a:endParaRPr lang="en-US" altLang="zh-CN" sz="700" dirty="0">
              <a:ea typeface="SimSun" pitchFamily="2" charset="-122"/>
            </a:endParaRPr>
          </a:p>
        </p:txBody>
      </p:sp>
      <p:cxnSp>
        <p:nvCxnSpPr>
          <p:cNvPr id="28696" name="Straight Arrow Connector 343"/>
          <p:cNvCxnSpPr>
            <a:cxnSpLocks noChangeAspect="1" noChangeShapeType="1"/>
          </p:cNvCxnSpPr>
          <p:nvPr/>
        </p:nvCxnSpPr>
        <p:spPr bwMode="auto">
          <a:xfrm rot="5400000" flipH="1" flipV="1">
            <a:off x="7009606" y="1550194"/>
            <a:ext cx="19526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697" name="TextBox 15"/>
          <p:cNvSpPr txBox="1">
            <a:spLocks noChangeAspect="1" noChangeArrowheads="1"/>
          </p:cNvSpPr>
          <p:nvPr/>
        </p:nvSpPr>
        <p:spPr bwMode="auto">
          <a:xfrm>
            <a:off x="5518150" y="1612900"/>
            <a:ext cx="4191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28698" name="Straight Arrow Connector 345"/>
          <p:cNvCxnSpPr>
            <a:cxnSpLocks noChangeAspect="1" noChangeShapeType="1"/>
          </p:cNvCxnSpPr>
          <p:nvPr/>
        </p:nvCxnSpPr>
        <p:spPr bwMode="auto">
          <a:xfrm rot="5400000" flipH="1" flipV="1">
            <a:off x="5634831" y="1550194"/>
            <a:ext cx="19526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699" name="TextBox 15"/>
          <p:cNvSpPr txBox="1">
            <a:spLocks noChangeAspect="1" noChangeArrowheads="1"/>
          </p:cNvSpPr>
          <p:nvPr/>
        </p:nvSpPr>
        <p:spPr bwMode="auto">
          <a:xfrm>
            <a:off x="4684713" y="1620837"/>
            <a:ext cx="4175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28700" name="Straight Arrow Connector 416"/>
          <p:cNvCxnSpPr>
            <a:cxnSpLocks noChangeAspect="1" noChangeShapeType="1"/>
          </p:cNvCxnSpPr>
          <p:nvPr/>
        </p:nvCxnSpPr>
        <p:spPr bwMode="auto">
          <a:xfrm rot="5400000" flipH="1" flipV="1">
            <a:off x="4795838" y="1557337"/>
            <a:ext cx="19685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6" name="Group 99"/>
          <p:cNvGrpSpPr>
            <a:grpSpLocks/>
          </p:cNvGrpSpPr>
          <p:nvPr/>
        </p:nvGrpSpPr>
        <p:grpSpPr bwMode="auto">
          <a:xfrm>
            <a:off x="4695825" y="5892800"/>
            <a:ext cx="2651125" cy="812800"/>
            <a:chOff x="2746" y="3778"/>
            <a:chExt cx="1670" cy="512"/>
          </a:xfrm>
        </p:grpSpPr>
        <p:grpSp>
          <p:nvGrpSpPr>
            <p:cNvPr id="28832" name="Group 100"/>
            <p:cNvGrpSpPr>
              <a:grpSpLocks/>
            </p:cNvGrpSpPr>
            <p:nvPr/>
          </p:nvGrpSpPr>
          <p:grpSpPr bwMode="auto">
            <a:xfrm>
              <a:off x="2746" y="4059"/>
              <a:ext cx="904" cy="231"/>
              <a:chOff x="1872" y="3969"/>
              <a:chExt cx="904" cy="231"/>
            </a:xfrm>
          </p:grpSpPr>
          <p:sp>
            <p:nvSpPr>
              <p:cNvPr id="207" name="16-Point Star 206"/>
              <p:cNvSpPr/>
              <p:nvPr/>
            </p:nvSpPr>
            <p:spPr>
              <a:xfrm>
                <a:off x="1872" y="3969"/>
                <a:ext cx="904" cy="231"/>
              </a:xfrm>
              <a:prstGeom prst="star16">
                <a:avLst/>
              </a:prstGeom>
              <a:solidFill>
                <a:schemeClr val="accent6">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36" name="TextBox 292"/>
              <p:cNvSpPr txBox="1">
                <a:spLocks noChangeAspect="1" noChangeArrowheads="1"/>
              </p:cNvSpPr>
              <p:nvPr/>
            </p:nvSpPr>
            <p:spPr bwMode="auto">
              <a:xfrm>
                <a:off x="1929" y="3998"/>
                <a:ext cx="8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i="1">
                    <a:ea typeface="SimSun" pitchFamily="2" charset="-122"/>
                  </a:rPr>
                  <a:t>mRNA decay</a:t>
                </a:r>
              </a:p>
            </p:txBody>
          </p:sp>
        </p:grpSp>
        <p:sp>
          <p:nvSpPr>
            <p:cNvPr id="28833" name="TextBox 292"/>
            <p:cNvSpPr txBox="1">
              <a:spLocks noChangeAspect="1" noChangeArrowheads="1"/>
            </p:cNvSpPr>
            <p:nvPr/>
          </p:nvSpPr>
          <p:spPr bwMode="auto">
            <a:xfrm>
              <a:off x="3366" y="3851"/>
              <a:ext cx="1050" cy="160"/>
            </a:xfrm>
            <a:prstGeom prst="rect">
              <a:avLst/>
            </a:prstGeom>
            <a:solidFill>
              <a:srgbClr val="FF99FF"/>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Translational repression</a:t>
              </a:r>
            </a:p>
          </p:txBody>
        </p:sp>
        <p:cxnSp>
          <p:nvCxnSpPr>
            <p:cNvPr id="10" name="Straight Arrow Connector 489"/>
            <p:cNvCxnSpPr/>
            <p:nvPr/>
          </p:nvCxnSpPr>
          <p:spPr bwMode="auto">
            <a:xfrm rot="5400000">
              <a:off x="3085" y="3893"/>
              <a:ext cx="230"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grpSp>
        <p:nvGrpSpPr>
          <p:cNvPr id="28702" name="Group 147"/>
          <p:cNvGrpSpPr>
            <a:grpSpLocks/>
          </p:cNvGrpSpPr>
          <p:nvPr/>
        </p:nvGrpSpPr>
        <p:grpSpPr bwMode="auto">
          <a:xfrm>
            <a:off x="4584700" y="1247775"/>
            <a:ext cx="82550" cy="301625"/>
            <a:chOff x="2684" y="708"/>
            <a:chExt cx="52" cy="346"/>
          </a:xfrm>
        </p:grpSpPr>
        <p:sp useBgFill="1">
          <p:nvSpPr>
            <p:cNvPr id="28829" name="Rectangle 35"/>
            <p:cNvSpPr>
              <a:spLocks noChangeArrowheads="1"/>
            </p:cNvSpPr>
            <p:nvPr/>
          </p:nvSpPr>
          <p:spPr bwMode="auto">
            <a:xfrm rot="1649079">
              <a:off x="2684" y="788"/>
              <a:ext cx="52" cy="1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28830" name="Line 36"/>
            <p:cNvSpPr>
              <a:spLocks noChangeShapeType="1"/>
            </p:cNvSpPr>
            <p:nvPr/>
          </p:nvSpPr>
          <p:spPr bwMode="auto">
            <a:xfrm rot="1649079">
              <a:off x="2686" y="708"/>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31" name="Line 37"/>
            <p:cNvSpPr>
              <a:spLocks noChangeShapeType="1"/>
            </p:cNvSpPr>
            <p:nvPr/>
          </p:nvSpPr>
          <p:spPr bwMode="auto">
            <a:xfrm rot="1649079">
              <a:off x="2733" y="731"/>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296"/>
          <p:cNvGrpSpPr>
            <a:grpSpLocks/>
          </p:cNvGrpSpPr>
          <p:nvPr/>
        </p:nvGrpSpPr>
        <p:grpSpPr bwMode="auto">
          <a:xfrm>
            <a:off x="565150" y="4633912"/>
            <a:ext cx="8116888" cy="1227138"/>
            <a:chOff x="228601" y="4562475"/>
            <a:chExt cx="8116887" cy="1226344"/>
          </a:xfrm>
        </p:grpSpPr>
        <p:sp>
          <p:nvSpPr>
            <p:cNvPr id="28791" name="TextBox 292"/>
            <p:cNvSpPr txBox="1">
              <a:spLocks noChangeArrowheads="1"/>
            </p:cNvSpPr>
            <p:nvPr/>
          </p:nvSpPr>
          <p:spPr bwMode="auto">
            <a:xfrm>
              <a:off x="228601" y="5231967"/>
              <a:ext cx="3152775" cy="30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400" b="1" dirty="0">
                  <a:latin typeface="Comic Sans MS" panose="030F0702030302020204" pitchFamily="66" charset="0"/>
                  <a:ea typeface="SimSun" pitchFamily="2" charset="-122"/>
                </a:rPr>
                <a:t>SMG1 phosphorylates UPF1</a:t>
              </a:r>
            </a:p>
          </p:txBody>
        </p:sp>
        <p:grpSp>
          <p:nvGrpSpPr>
            <p:cNvPr id="28792" name="Group 153"/>
            <p:cNvGrpSpPr>
              <a:grpSpLocks/>
            </p:cNvGrpSpPr>
            <p:nvPr/>
          </p:nvGrpSpPr>
          <p:grpSpPr bwMode="auto">
            <a:xfrm>
              <a:off x="5500688" y="4796632"/>
              <a:ext cx="263525" cy="198437"/>
              <a:chOff x="1920" y="2960"/>
              <a:chExt cx="166" cy="125"/>
            </a:xfrm>
          </p:grpSpPr>
          <p:sp>
            <p:nvSpPr>
              <p:cNvPr id="174" name="Oval 173"/>
              <p:cNvSpPr/>
              <p:nvPr/>
            </p:nvSpPr>
            <p:spPr bwMode="auto">
              <a:xfrm>
                <a:off x="1959" y="2986"/>
                <a:ext cx="73" cy="72"/>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28" name="TextBox 278"/>
              <p:cNvSpPr txBox="1">
                <a:spLocks noChangeAspect="1" noChangeArrowheads="1"/>
              </p:cNvSpPr>
              <p:nvPr/>
            </p:nvSpPr>
            <p:spPr bwMode="auto">
              <a:xfrm>
                <a:off x="1920" y="2960"/>
                <a:ext cx="1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ea typeface="SimSun" pitchFamily="2" charset="-122"/>
                  </a:rPr>
                  <a:t>P</a:t>
                </a:r>
              </a:p>
            </p:txBody>
          </p:sp>
        </p:grpSp>
        <p:sp>
          <p:nvSpPr>
            <p:cNvPr id="136" name="Rectangle 135"/>
            <p:cNvSpPr/>
            <p:nvPr/>
          </p:nvSpPr>
          <p:spPr bwMode="auto">
            <a:xfrm>
              <a:off x="4159251" y="5311290"/>
              <a:ext cx="2413000" cy="9042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37" name="Rectangle 136"/>
            <p:cNvSpPr/>
            <p:nvPr/>
          </p:nvSpPr>
          <p:spPr bwMode="auto">
            <a:xfrm>
              <a:off x="6619875" y="5311290"/>
              <a:ext cx="344488" cy="90429"/>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95" name="TextBox 9"/>
            <p:cNvSpPr txBox="1">
              <a:spLocks noChangeAspect="1" noChangeArrowheads="1"/>
            </p:cNvSpPr>
            <p:nvPr/>
          </p:nvSpPr>
          <p:spPr bwMode="auto">
            <a:xfrm>
              <a:off x="3736975" y="5245894"/>
              <a:ext cx="5080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sp>
          <p:nvSpPr>
            <p:cNvPr id="28796" name="Oval 68"/>
            <p:cNvSpPr>
              <a:spLocks noChangeAspect="1" noChangeArrowheads="1"/>
            </p:cNvSpPr>
            <p:nvPr/>
          </p:nvSpPr>
          <p:spPr bwMode="auto">
            <a:xfrm>
              <a:off x="6184900" y="5260182"/>
              <a:ext cx="146050" cy="187325"/>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97" name="AutoShape 69"/>
            <p:cNvSpPr>
              <a:spLocks noChangeAspect="1" noChangeArrowheads="1"/>
            </p:cNvSpPr>
            <p:nvPr/>
          </p:nvSpPr>
          <p:spPr bwMode="auto">
            <a:xfrm rot="-3425602">
              <a:off x="6053138" y="5252244"/>
              <a:ext cx="211137" cy="155575"/>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98" name="Oval 70"/>
            <p:cNvSpPr>
              <a:spLocks noChangeAspect="1" noChangeArrowheads="1"/>
            </p:cNvSpPr>
            <p:nvPr/>
          </p:nvSpPr>
          <p:spPr bwMode="auto">
            <a:xfrm rot="5400000">
              <a:off x="6154738" y="5104607"/>
              <a:ext cx="87312" cy="212725"/>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99" name="AutoShape 71"/>
            <p:cNvSpPr>
              <a:spLocks noChangeAspect="1" noChangeArrowheads="1"/>
            </p:cNvSpPr>
            <p:nvPr/>
          </p:nvSpPr>
          <p:spPr bwMode="auto">
            <a:xfrm>
              <a:off x="6202363" y="5199857"/>
              <a:ext cx="158750" cy="95250"/>
            </a:xfrm>
            <a:prstGeom prst="hexagon">
              <a:avLst>
                <a:gd name="adj" fmla="val 4166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00" name="AutoShape 72"/>
            <p:cNvSpPr>
              <a:spLocks noChangeAspect="1" noChangeArrowheads="1"/>
            </p:cNvSpPr>
            <p:nvPr/>
          </p:nvSpPr>
          <p:spPr bwMode="auto">
            <a:xfrm flipV="1">
              <a:off x="6067425" y="5247482"/>
              <a:ext cx="179388" cy="114300"/>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01" name="AutoShape 73"/>
            <p:cNvSpPr>
              <a:spLocks noChangeAspect="1" noChangeArrowheads="1"/>
            </p:cNvSpPr>
            <p:nvPr/>
          </p:nvSpPr>
          <p:spPr bwMode="auto">
            <a:xfrm>
              <a:off x="5857875" y="5020469"/>
              <a:ext cx="636588" cy="144462"/>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802" name="Text Box 74"/>
            <p:cNvSpPr txBox="1">
              <a:spLocks noChangeAspect="1" noChangeArrowheads="1"/>
            </p:cNvSpPr>
            <p:nvPr/>
          </p:nvSpPr>
          <p:spPr bwMode="auto">
            <a:xfrm>
              <a:off x="5857875" y="4995069"/>
              <a:ext cx="6699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28803" name="AutoShape 75"/>
            <p:cNvSpPr>
              <a:spLocks noChangeAspect="1" noChangeArrowheads="1"/>
            </p:cNvSpPr>
            <p:nvPr/>
          </p:nvSpPr>
          <p:spPr bwMode="auto">
            <a:xfrm>
              <a:off x="5935663" y="4852194"/>
              <a:ext cx="301625" cy="180975"/>
            </a:xfrm>
            <a:prstGeom prst="hexagon">
              <a:avLst>
                <a:gd name="adj" fmla="val 34869"/>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28804" name="AutoShape 76"/>
            <p:cNvSpPr>
              <a:spLocks noChangeAspect="1" noChangeArrowheads="1"/>
            </p:cNvSpPr>
            <p:nvPr/>
          </p:nvSpPr>
          <p:spPr bwMode="auto">
            <a:xfrm>
              <a:off x="5659438" y="4817269"/>
              <a:ext cx="319088" cy="225425"/>
            </a:xfrm>
            <a:prstGeom prst="hexagon">
              <a:avLst>
                <a:gd name="adj" fmla="val 35387"/>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28805" name="Text Box 78"/>
            <p:cNvSpPr txBox="1">
              <a:spLocks noChangeAspect="1" noChangeArrowheads="1"/>
            </p:cNvSpPr>
            <p:nvPr/>
          </p:nvSpPr>
          <p:spPr bwMode="auto">
            <a:xfrm>
              <a:off x="5626100" y="4850607"/>
              <a:ext cx="4095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sp>
          <p:nvSpPr>
            <p:cNvPr id="28806" name="Oval 179"/>
            <p:cNvSpPr>
              <a:spLocks noChangeAspect="1" noChangeArrowheads="1"/>
            </p:cNvSpPr>
            <p:nvPr/>
          </p:nvSpPr>
          <p:spPr bwMode="auto">
            <a:xfrm>
              <a:off x="3748088" y="5417344"/>
              <a:ext cx="411163" cy="201612"/>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28807" name="Rectangle 180"/>
            <p:cNvSpPr>
              <a:spLocks noChangeAspect="1" noChangeArrowheads="1"/>
            </p:cNvSpPr>
            <p:nvPr/>
          </p:nvSpPr>
          <p:spPr bwMode="auto">
            <a:xfrm>
              <a:off x="3525838" y="5164932"/>
              <a:ext cx="211138" cy="419100"/>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sp>
          <p:nvSpPr>
            <p:cNvPr id="28808" name="AutoShape 54"/>
            <p:cNvSpPr>
              <a:spLocks noChangeAspect="1" noChangeArrowheads="1"/>
            </p:cNvSpPr>
            <p:nvPr/>
          </p:nvSpPr>
          <p:spPr bwMode="auto">
            <a:xfrm>
              <a:off x="5745163" y="4726782"/>
              <a:ext cx="379413" cy="161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28809" name="TextBox 15"/>
            <p:cNvSpPr txBox="1">
              <a:spLocks noChangeAspect="1" noChangeArrowheads="1"/>
            </p:cNvSpPr>
            <p:nvPr/>
          </p:nvSpPr>
          <p:spPr bwMode="auto">
            <a:xfrm>
              <a:off x="5708650" y="4687094"/>
              <a:ext cx="461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28810" name="TextBox 12"/>
            <p:cNvSpPr txBox="1">
              <a:spLocks noChangeAspect="1" noChangeArrowheads="1"/>
            </p:cNvSpPr>
            <p:nvPr/>
          </p:nvSpPr>
          <p:spPr bwMode="auto">
            <a:xfrm>
              <a:off x="6483350" y="5590382"/>
              <a:ext cx="57308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28811" name="Straight Arrow Connector 343"/>
            <p:cNvCxnSpPr>
              <a:cxnSpLocks noChangeAspect="1" noChangeShapeType="1"/>
            </p:cNvCxnSpPr>
            <p:nvPr/>
          </p:nvCxnSpPr>
          <p:spPr bwMode="auto">
            <a:xfrm rot="5400000" flipH="1" flipV="1">
              <a:off x="6665913" y="5522119"/>
              <a:ext cx="206375"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812" name="TextBox 15"/>
            <p:cNvSpPr txBox="1">
              <a:spLocks noChangeAspect="1" noChangeArrowheads="1"/>
            </p:cNvSpPr>
            <p:nvPr/>
          </p:nvSpPr>
          <p:spPr bwMode="auto">
            <a:xfrm>
              <a:off x="5143500" y="5576094"/>
              <a:ext cx="3889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28813" name="Straight Arrow Connector 345"/>
            <p:cNvCxnSpPr>
              <a:cxnSpLocks noChangeAspect="1" noChangeShapeType="1"/>
            </p:cNvCxnSpPr>
            <p:nvPr/>
          </p:nvCxnSpPr>
          <p:spPr bwMode="auto">
            <a:xfrm rot="5400000" flipH="1" flipV="1">
              <a:off x="5238750" y="5522119"/>
              <a:ext cx="206375"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814" name="TextBox 15"/>
            <p:cNvSpPr txBox="1">
              <a:spLocks noChangeAspect="1" noChangeArrowheads="1"/>
            </p:cNvSpPr>
            <p:nvPr/>
          </p:nvSpPr>
          <p:spPr bwMode="auto">
            <a:xfrm>
              <a:off x="4164013" y="5590382"/>
              <a:ext cx="4413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28815" name="Straight Arrow Connector 416"/>
            <p:cNvCxnSpPr>
              <a:cxnSpLocks noChangeAspect="1" noChangeShapeType="1"/>
            </p:cNvCxnSpPr>
            <p:nvPr/>
          </p:nvCxnSpPr>
          <p:spPr bwMode="auto">
            <a:xfrm rot="5400000" flipH="1" flipV="1">
              <a:off x="4284663" y="5523707"/>
              <a:ext cx="206375"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28816" name="Group 179"/>
            <p:cNvGrpSpPr>
              <a:grpSpLocks/>
            </p:cNvGrpSpPr>
            <p:nvPr/>
          </p:nvGrpSpPr>
          <p:grpSpPr bwMode="auto">
            <a:xfrm>
              <a:off x="6894513" y="5109369"/>
              <a:ext cx="1450975" cy="334962"/>
              <a:chOff x="3886" y="812"/>
              <a:chExt cx="914" cy="211"/>
            </a:xfrm>
          </p:grpSpPr>
          <p:sp>
            <p:nvSpPr>
              <p:cNvPr id="28821"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28822" name="Group 181"/>
              <p:cNvGrpSpPr>
                <a:grpSpLocks/>
              </p:cNvGrpSpPr>
              <p:nvPr/>
            </p:nvGrpSpPr>
            <p:grpSpPr bwMode="auto">
              <a:xfrm>
                <a:off x="3925" y="812"/>
                <a:ext cx="671" cy="127"/>
                <a:chOff x="3849" y="1445"/>
                <a:chExt cx="671" cy="127"/>
              </a:xfrm>
            </p:grpSpPr>
            <p:sp>
              <p:nvSpPr>
                <p:cNvPr id="397"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24"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399"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826"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cxnSp>
          <p:nvCxnSpPr>
            <p:cNvPr id="490" name="Straight Arrow Connector 489"/>
            <p:cNvCxnSpPr/>
            <p:nvPr/>
          </p:nvCxnSpPr>
          <p:spPr bwMode="auto">
            <a:xfrm rot="5400000">
              <a:off x="4895969" y="4743332"/>
              <a:ext cx="364889" cy="3175"/>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useBgFill="1">
          <p:nvSpPr>
            <p:cNvPr id="28818" name="Rectangle 35"/>
            <p:cNvSpPr>
              <a:spLocks noChangeArrowheads="1"/>
            </p:cNvSpPr>
            <p:nvPr/>
          </p:nvSpPr>
          <p:spPr bwMode="auto">
            <a:xfrm rot="1649079">
              <a:off x="4244975" y="5276057"/>
              <a:ext cx="82550" cy="163512"/>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28819" name="Line 36"/>
            <p:cNvSpPr>
              <a:spLocks noChangeShapeType="1"/>
            </p:cNvSpPr>
            <p:nvPr/>
          </p:nvSpPr>
          <p:spPr bwMode="auto">
            <a:xfrm rot="1649079">
              <a:off x="4248150" y="5206207"/>
              <a:ext cx="0" cy="280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20" name="Line 37"/>
            <p:cNvSpPr>
              <a:spLocks noChangeShapeType="1"/>
            </p:cNvSpPr>
            <p:nvPr/>
          </p:nvSpPr>
          <p:spPr bwMode="auto">
            <a:xfrm rot="1649079">
              <a:off x="4322763" y="5226844"/>
              <a:ext cx="0" cy="280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7" name="Group 295"/>
          <p:cNvGrpSpPr>
            <a:grpSpLocks/>
          </p:cNvGrpSpPr>
          <p:nvPr/>
        </p:nvGrpSpPr>
        <p:grpSpPr bwMode="auto">
          <a:xfrm>
            <a:off x="565151" y="3244849"/>
            <a:ext cx="8120062" cy="1344719"/>
            <a:chOff x="228601" y="3173907"/>
            <a:chExt cx="8120416" cy="1343572"/>
          </a:xfrm>
        </p:grpSpPr>
        <p:cxnSp>
          <p:nvCxnSpPr>
            <p:cNvPr id="11" name="Straight Arrow Connector 489"/>
            <p:cNvCxnSpPr/>
            <p:nvPr/>
          </p:nvCxnSpPr>
          <p:spPr bwMode="auto">
            <a:xfrm rot="5400000">
              <a:off x="4922412" y="3355520"/>
              <a:ext cx="364813" cy="1587"/>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753" name="TextBox 292"/>
            <p:cNvSpPr txBox="1">
              <a:spLocks noChangeArrowheads="1"/>
            </p:cNvSpPr>
            <p:nvPr/>
          </p:nvSpPr>
          <p:spPr bwMode="auto">
            <a:xfrm>
              <a:off x="228601" y="3687191"/>
              <a:ext cx="3150099" cy="8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2000" b="1" dirty="0">
                  <a:solidFill>
                    <a:srgbClr val="FF0000"/>
                  </a:solidFill>
                  <a:latin typeface="Comic Sans MS" panose="030F0702030302020204" pitchFamily="66" charset="0"/>
                  <a:ea typeface="SimSun" pitchFamily="2" charset="-122"/>
                </a:rPr>
                <a:t>Step 2:</a:t>
              </a:r>
            </a:p>
            <a:p>
              <a:pPr>
                <a:spcBef>
                  <a:spcPct val="0"/>
                </a:spcBef>
                <a:buFontTx/>
                <a:buNone/>
              </a:pPr>
              <a:r>
                <a:rPr lang="en-US" altLang="zh-CN" sz="1400" b="1" dirty="0">
                  <a:latin typeface="Comic Sans MS" panose="030F0702030302020204" pitchFamily="66" charset="0"/>
                  <a:ea typeface="SimSun" pitchFamily="2" charset="-122"/>
                </a:rPr>
                <a:t>SMG1-UPF1 bind to a PTC-distal EJC</a:t>
              </a:r>
            </a:p>
          </p:txBody>
        </p:sp>
        <p:grpSp>
          <p:nvGrpSpPr>
            <p:cNvPr id="28754" name="Group 59"/>
            <p:cNvGrpSpPr>
              <a:grpSpLocks/>
            </p:cNvGrpSpPr>
            <p:nvPr/>
          </p:nvGrpSpPr>
          <p:grpSpPr bwMode="auto">
            <a:xfrm>
              <a:off x="6898042" y="3777678"/>
              <a:ext cx="1450975" cy="334963"/>
              <a:chOff x="3886" y="812"/>
              <a:chExt cx="914" cy="211"/>
            </a:xfrm>
          </p:grpSpPr>
          <p:sp>
            <p:nvSpPr>
              <p:cNvPr id="28785"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28786" name="Group 61"/>
              <p:cNvGrpSpPr>
                <a:grpSpLocks/>
              </p:cNvGrpSpPr>
              <p:nvPr/>
            </p:nvGrpSpPr>
            <p:grpSpPr bwMode="auto">
              <a:xfrm>
                <a:off x="3925" y="812"/>
                <a:ext cx="671" cy="127"/>
                <a:chOff x="3849" y="1445"/>
                <a:chExt cx="671" cy="127"/>
              </a:xfrm>
            </p:grpSpPr>
            <p:sp>
              <p:nvSpPr>
                <p:cNvPr id="252"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88"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254"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90"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sp>
          <p:nvSpPr>
            <p:cNvPr id="256" name="Rectangle 255"/>
            <p:cNvSpPr/>
            <p:nvPr/>
          </p:nvSpPr>
          <p:spPr>
            <a:xfrm>
              <a:off x="4157834" y="3960635"/>
              <a:ext cx="2394054" cy="8723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57" name="Rectangle 256"/>
            <p:cNvSpPr/>
            <p:nvPr/>
          </p:nvSpPr>
          <p:spPr>
            <a:xfrm>
              <a:off x="6612216" y="3960635"/>
              <a:ext cx="327039" cy="8723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57" name="TextBox 9"/>
            <p:cNvSpPr txBox="1">
              <a:spLocks noChangeAspect="1" noChangeArrowheads="1"/>
            </p:cNvSpPr>
            <p:nvPr/>
          </p:nvSpPr>
          <p:spPr bwMode="auto">
            <a:xfrm>
              <a:off x="3784955" y="3917378"/>
              <a:ext cx="48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grpSp>
          <p:nvGrpSpPr>
            <p:cNvPr id="28758" name="Group 126"/>
            <p:cNvGrpSpPr>
              <a:grpSpLocks noChangeAspect="1"/>
            </p:cNvGrpSpPr>
            <p:nvPr/>
          </p:nvGrpSpPr>
          <p:grpSpPr bwMode="auto">
            <a:xfrm>
              <a:off x="3570642" y="3834828"/>
              <a:ext cx="601663" cy="430213"/>
              <a:chOff x="990600" y="3875088"/>
              <a:chExt cx="839788" cy="601662"/>
            </a:xfrm>
          </p:grpSpPr>
          <p:sp>
            <p:nvSpPr>
              <p:cNvPr id="28783" name="Oval 179"/>
              <p:cNvSpPr>
                <a:spLocks noChangeAspect="1"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28784" name="Rectangle 180"/>
              <p:cNvSpPr>
                <a:spLocks noChangeAspect="1"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grpSp>
        <p:grpSp>
          <p:nvGrpSpPr>
            <p:cNvPr id="28759" name="Group 67"/>
            <p:cNvGrpSpPr>
              <a:grpSpLocks noChangeAspect="1"/>
            </p:cNvGrpSpPr>
            <p:nvPr/>
          </p:nvGrpSpPr>
          <p:grpSpPr bwMode="auto">
            <a:xfrm>
              <a:off x="5905855" y="3793553"/>
              <a:ext cx="280987" cy="268288"/>
              <a:chOff x="1956" y="1150"/>
              <a:chExt cx="301" cy="317"/>
            </a:xfrm>
          </p:grpSpPr>
          <p:sp>
            <p:nvSpPr>
              <p:cNvPr id="28778"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79"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80"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81"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82"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sp>
          <p:nvSpPr>
            <p:cNvPr id="28760" name="AutoShape 73"/>
            <p:cNvSpPr>
              <a:spLocks noChangeAspect="1" noChangeArrowheads="1"/>
            </p:cNvSpPr>
            <p:nvPr/>
          </p:nvSpPr>
          <p:spPr bwMode="auto">
            <a:xfrm>
              <a:off x="5807430" y="3653853"/>
              <a:ext cx="603250" cy="139700"/>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61" name="Text Box 74"/>
            <p:cNvSpPr txBox="1">
              <a:spLocks noChangeAspect="1" noChangeArrowheads="1"/>
            </p:cNvSpPr>
            <p:nvPr/>
          </p:nvSpPr>
          <p:spPr bwMode="auto">
            <a:xfrm>
              <a:off x="5743930" y="3625278"/>
              <a:ext cx="744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28762" name="AutoShape 75"/>
            <p:cNvSpPr>
              <a:spLocks noChangeAspect="1" noChangeArrowheads="1"/>
            </p:cNvSpPr>
            <p:nvPr/>
          </p:nvSpPr>
          <p:spPr bwMode="auto">
            <a:xfrm>
              <a:off x="5880455" y="3495103"/>
              <a:ext cx="287337" cy="171450"/>
            </a:xfrm>
            <a:prstGeom prst="hexagon">
              <a:avLst>
                <a:gd name="adj" fmla="val 35062"/>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28763" name="TextBox 12"/>
            <p:cNvSpPr txBox="1">
              <a:spLocks noChangeAspect="1" noChangeArrowheads="1"/>
            </p:cNvSpPr>
            <p:nvPr/>
          </p:nvSpPr>
          <p:spPr bwMode="auto">
            <a:xfrm>
              <a:off x="6396392" y="4219003"/>
              <a:ext cx="738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28764" name="Straight Arrow Connector 271"/>
            <p:cNvCxnSpPr>
              <a:cxnSpLocks noChangeAspect="1" noChangeShapeType="1"/>
            </p:cNvCxnSpPr>
            <p:nvPr/>
          </p:nvCxnSpPr>
          <p:spPr bwMode="auto">
            <a:xfrm rot="5400000" flipH="1" flipV="1">
              <a:off x="6674999" y="4153122"/>
              <a:ext cx="19526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765" name="TextBox 15"/>
            <p:cNvSpPr txBox="1">
              <a:spLocks noChangeAspect="1" noChangeArrowheads="1"/>
            </p:cNvSpPr>
            <p:nvPr/>
          </p:nvSpPr>
          <p:spPr bwMode="auto">
            <a:xfrm>
              <a:off x="5183542" y="4215828"/>
              <a:ext cx="419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28766" name="Straight Arrow Connector 273"/>
            <p:cNvCxnSpPr>
              <a:cxnSpLocks noChangeAspect="1" noChangeShapeType="1"/>
            </p:cNvCxnSpPr>
            <p:nvPr/>
          </p:nvCxnSpPr>
          <p:spPr bwMode="auto">
            <a:xfrm rot="5400000" flipH="1" flipV="1">
              <a:off x="5300224" y="4153122"/>
              <a:ext cx="19526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767" name="TextBox 15"/>
            <p:cNvSpPr txBox="1">
              <a:spLocks noChangeAspect="1" noChangeArrowheads="1"/>
            </p:cNvSpPr>
            <p:nvPr/>
          </p:nvSpPr>
          <p:spPr bwMode="auto">
            <a:xfrm>
              <a:off x="4350105" y="4223766"/>
              <a:ext cx="4175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28768" name="Straight Arrow Connector 275"/>
            <p:cNvCxnSpPr>
              <a:cxnSpLocks noChangeAspect="1" noChangeShapeType="1"/>
            </p:cNvCxnSpPr>
            <p:nvPr/>
          </p:nvCxnSpPr>
          <p:spPr bwMode="auto">
            <a:xfrm rot="5400000" flipH="1" flipV="1">
              <a:off x="4461230" y="4160266"/>
              <a:ext cx="19685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28769" name="Group 147"/>
            <p:cNvGrpSpPr>
              <a:grpSpLocks/>
            </p:cNvGrpSpPr>
            <p:nvPr/>
          </p:nvGrpSpPr>
          <p:grpSpPr bwMode="auto">
            <a:xfrm>
              <a:off x="4250092" y="3850703"/>
              <a:ext cx="82550" cy="301625"/>
              <a:chOff x="2684" y="708"/>
              <a:chExt cx="52" cy="346"/>
            </a:xfrm>
          </p:grpSpPr>
          <p:sp useBgFill="1">
            <p:nvSpPr>
              <p:cNvPr id="28775" name="Rectangle 35"/>
              <p:cNvSpPr>
                <a:spLocks noChangeArrowheads="1"/>
              </p:cNvSpPr>
              <p:nvPr/>
            </p:nvSpPr>
            <p:spPr bwMode="auto">
              <a:xfrm rot="1649079">
                <a:off x="2684" y="788"/>
                <a:ext cx="52" cy="1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28776" name="Line 36"/>
              <p:cNvSpPr>
                <a:spLocks noChangeShapeType="1"/>
              </p:cNvSpPr>
              <p:nvPr/>
            </p:nvSpPr>
            <p:spPr bwMode="auto">
              <a:xfrm rot="1649079">
                <a:off x="2686" y="708"/>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 name="Line 37"/>
              <p:cNvSpPr>
                <a:spLocks noChangeShapeType="1"/>
              </p:cNvSpPr>
              <p:nvPr/>
            </p:nvSpPr>
            <p:spPr bwMode="auto">
              <a:xfrm rot="1649079">
                <a:off x="2733" y="731"/>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70" name="Group 125"/>
            <p:cNvGrpSpPr>
              <a:grpSpLocks/>
            </p:cNvGrpSpPr>
            <p:nvPr/>
          </p:nvGrpSpPr>
          <p:grpSpPr bwMode="auto">
            <a:xfrm>
              <a:off x="5546894" y="3456294"/>
              <a:ext cx="409575" cy="231775"/>
              <a:chOff x="2683" y="2452"/>
              <a:chExt cx="258" cy="146"/>
            </a:xfrm>
          </p:grpSpPr>
          <p:sp>
            <p:nvSpPr>
              <p:cNvPr id="28773" name="AutoShape 76"/>
              <p:cNvSpPr>
                <a:spLocks noChangeAspect="1" noChangeArrowheads="1"/>
              </p:cNvSpPr>
              <p:nvPr/>
            </p:nvSpPr>
            <p:spPr bwMode="auto">
              <a:xfrm>
                <a:off x="2694" y="2452"/>
                <a:ext cx="220" cy="140"/>
              </a:xfrm>
              <a:prstGeom prst="hexagon">
                <a:avLst>
                  <a:gd name="adj" fmla="val 39286"/>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28774" name="Text Box 78"/>
              <p:cNvSpPr txBox="1">
                <a:spLocks noChangeAspect="1" noChangeArrowheads="1"/>
              </p:cNvSpPr>
              <p:nvPr/>
            </p:nvSpPr>
            <p:spPr bwMode="auto">
              <a:xfrm>
                <a:off x="2683" y="2473"/>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grpSp>
        <p:sp>
          <p:nvSpPr>
            <p:cNvPr id="28771" name="AutoShape 54"/>
            <p:cNvSpPr>
              <a:spLocks noChangeAspect="1" noChangeArrowheads="1"/>
            </p:cNvSpPr>
            <p:nvPr/>
          </p:nvSpPr>
          <p:spPr bwMode="auto">
            <a:xfrm>
              <a:off x="5678654" y="3373438"/>
              <a:ext cx="379413" cy="1619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28772" name="TextBox 15"/>
            <p:cNvSpPr txBox="1">
              <a:spLocks noChangeAspect="1" noChangeArrowheads="1"/>
            </p:cNvSpPr>
            <p:nvPr/>
          </p:nvSpPr>
          <p:spPr bwMode="auto">
            <a:xfrm>
              <a:off x="5642141" y="3333750"/>
              <a:ext cx="461963"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grpSp>
      <p:grpSp>
        <p:nvGrpSpPr>
          <p:cNvPr id="24" name="Group 181"/>
          <p:cNvGrpSpPr>
            <a:grpSpLocks/>
          </p:cNvGrpSpPr>
          <p:nvPr/>
        </p:nvGrpSpPr>
        <p:grpSpPr bwMode="auto">
          <a:xfrm>
            <a:off x="565150" y="1701800"/>
            <a:ext cx="8121650" cy="1536700"/>
            <a:chOff x="144" y="1027"/>
            <a:chExt cx="5116" cy="968"/>
          </a:xfrm>
        </p:grpSpPr>
        <p:cxnSp>
          <p:nvCxnSpPr>
            <p:cNvPr id="427" name="Straight Arrow Connector 426"/>
            <p:cNvCxnSpPr/>
            <p:nvPr/>
          </p:nvCxnSpPr>
          <p:spPr bwMode="auto">
            <a:xfrm rot="5400000">
              <a:off x="3026" y="1198"/>
              <a:ext cx="345" cy="3"/>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8707" name="TextBox 184"/>
            <p:cNvSpPr txBox="1">
              <a:spLocks noChangeArrowheads="1"/>
            </p:cNvSpPr>
            <p:nvPr/>
          </p:nvSpPr>
          <p:spPr bwMode="auto">
            <a:xfrm>
              <a:off x="144" y="1537"/>
              <a:ext cx="204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2000" b="1" dirty="0">
                  <a:solidFill>
                    <a:srgbClr val="FF0000"/>
                  </a:solidFill>
                  <a:latin typeface="Comic Sans MS" panose="030F0702030302020204" pitchFamily="66" charset="0"/>
                  <a:ea typeface="SimSun" pitchFamily="2" charset="-122"/>
                </a:rPr>
                <a:t>Step 1:</a:t>
              </a:r>
            </a:p>
            <a:p>
              <a:pPr>
                <a:spcBef>
                  <a:spcPct val="0"/>
                </a:spcBef>
                <a:buFontTx/>
                <a:buNone/>
              </a:pPr>
              <a:r>
                <a:rPr lang="en-US" altLang="zh-CN" sz="1400" b="1" dirty="0">
                  <a:latin typeface="Comic Sans MS" panose="030F0702030302020204" pitchFamily="66" charset="0"/>
                  <a:ea typeface="SimSun" pitchFamily="2" charset="-122"/>
                </a:rPr>
                <a:t>SURF complex formation at a PTC</a:t>
              </a:r>
            </a:p>
          </p:txBody>
        </p:sp>
        <p:grpSp>
          <p:nvGrpSpPr>
            <p:cNvPr id="28708" name="Group 59"/>
            <p:cNvGrpSpPr>
              <a:grpSpLocks/>
            </p:cNvGrpSpPr>
            <p:nvPr/>
          </p:nvGrpSpPr>
          <p:grpSpPr bwMode="auto">
            <a:xfrm>
              <a:off x="4346" y="1589"/>
              <a:ext cx="914" cy="211"/>
              <a:chOff x="3886" y="812"/>
              <a:chExt cx="914" cy="211"/>
            </a:xfrm>
          </p:grpSpPr>
          <p:sp>
            <p:nvSpPr>
              <p:cNvPr id="28746"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28747" name="Group 61"/>
              <p:cNvGrpSpPr>
                <a:grpSpLocks/>
              </p:cNvGrpSpPr>
              <p:nvPr/>
            </p:nvGrpSpPr>
            <p:grpSpPr bwMode="auto">
              <a:xfrm>
                <a:off x="3925" y="812"/>
                <a:ext cx="671" cy="127"/>
                <a:chOff x="3849" y="1445"/>
                <a:chExt cx="671" cy="127"/>
              </a:xfrm>
            </p:grpSpPr>
            <p:sp>
              <p:nvSpPr>
                <p:cNvPr id="191"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49"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193"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51"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sp>
          <p:nvSpPr>
            <p:cNvPr id="198" name="Rectangle 197"/>
            <p:cNvSpPr/>
            <p:nvPr/>
          </p:nvSpPr>
          <p:spPr>
            <a:xfrm>
              <a:off x="2620" y="1704"/>
              <a:ext cx="1508" cy="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99" name="Rectangle 198"/>
            <p:cNvSpPr/>
            <p:nvPr/>
          </p:nvSpPr>
          <p:spPr>
            <a:xfrm>
              <a:off x="4166" y="1704"/>
              <a:ext cx="206" cy="55"/>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11" name="TextBox 9"/>
            <p:cNvSpPr txBox="1">
              <a:spLocks noChangeAspect="1" noChangeArrowheads="1"/>
            </p:cNvSpPr>
            <p:nvPr/>
          </p:nvSpPr>
          <p:spPr bwMode="auto">
            <a:xfrm>
              <a:off x="2385" y="1677"/>
              <a:ext cx="30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grpSp>
          <p:nvGrpSpPr>
            <p:cNvPr id="28712" name="Group 126"/>
            <p:cNvGrpSpPr>
              <a:grpSpLocks noChangeAspect="1"/>
            </p:cNvGrpSpPr>
            <p:nvPr/>
          </p:nvGrpSpPr>
          <p:grpSpPr bwMode="auto">
            <a:xfrm>
              <a:off x="2250" y="1625"/>
              <a:ext cx="379" cy="271"/>
              <a:chOff x="990600" y="3875088"/>
              <a:chExt cx="839788" cy="601662"/>
            </a:xfrm>
          </p:grpSpPr>
          <p:sp>
            <p:nvSpPr>
              <p:cNvPr id="28744" name="Oval 179"/>
              <p:cNvSpPr>
                <a:spLocks noChangeAspect="1"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28745" name="Rectangle 180"/>
              <p:cNvSpPr>
                <a:spLocks noChangeAspect="1"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grpSp>
        <p:grpSp>
          <p:nvGrpSpPr>
            <p:cNvPr id="28713" name="Group 67"/>
            <p:cNvGrpSpPr>
              <a:grpSpLocks noChangeAspect="1"/>
            </p:cNvGrpSpPr>
            <p:nvPr/>
          </p:nvGrpSpPr>
          <p:grpSpPr bwMode="auto">
            <a:xfrm>
              <a:off x="3721" y="1599"/>
              <a:ext cx="177" cy="169"/>
              <a:chOff x="1956" y="1150"/>
              <a:chExt cx="301" cy="317"/>
            </a:xfrm>
          </p:grpSpPr>
          <p:sp>
            <p:nvSpPr>
              <p:cNvPr id="28739"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40"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41"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42"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43"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sp>
          <p:nvSpPr>
            <p:cNvPr id="28714" name="AutoShape 73"/>
            <p:cNvSpPr>
              <a:spLocks noChangeAspect="1" noChangeArrowheads="1"/>
            </p:cNvSpPr>
            <p:nvPr/>
          </p:nvSpPr>
          <p:spPr bwMode="auto">
            <a:xfrm>
              <a:off x="3659" y="1511"/>
              <a:ext cx="380" cy="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28715" name="Text Box 74"/>
            <p:cNvSpPr txBox="1">
              <a:spLocks noChangeAspect="1" noChangeArrowheads="1"/>
            </p:cNvSpPr>
            <p:nvPr/>
          </p:nvSpPr>
          <p:spPr bwMode="auto">
            <a:xfrm>
              <a:off x="3619" y="1493"/>
              <a:ext cx="4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28716" name="AutoShape 75"/>
            <p:cNvSpPr>
              <a:spLocks noChangeAspect="1" noChangeArrowheads="1"/>
            </p:cNvSpPr>
            <p:nvPr/>
          </p:nvSpPr>
          <p:spPr bwMode="auto">
            <a:xfrm>
              <a:off x="3705" y="1411"/>
              <a:ext cx="181" cy="108"/>
            </a:xfrm>
            <a:prstGeom prst="hexagon">
              <a:avLst>
                <a:gd name="adj" fmla="val 35063"/>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28717" name="TextBox 12"/>
            <p:cNvSpPr txBox="1">
              <a:spLocks noChangeAspect="1" noChangeArrowheads="1"/>
            </p:cNvSpPr>
            <p:nvPr/>
          </p:nvSpPr>
          <p:spPr bwMode="auto">
            <a:xfrm>
              <a:off x="4030" y="1867"/>
              <a:ext cx="46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28718" name="Straight Arrow Connector 223"/>
            <p:cNvCxnSpPr>
              <a:cxnSpLocks noChangeAspect="1" noChangeShapeType="1"/>
            </p:cNvCxnSpPr>
            <p:nvPr/>
          </p:nvCxnSpPr>
          <p:spPr bwMode="auto">
            <a:xfrm rot="5400000" flipH="1" flipV="1">
              <a:off x="4205" y="1826"/>
              <a:ext cx="12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719" name="TextBox 15"/>
            <p:cNvSpPr txBox="1">
              <a:spLocks noChangeAspect="1" noChangeArrowheads="1"/>
            </p:cNvSpPr>
            <p:nvPr/>
          </p:nvSpPr>
          <p:spPr bwMode="auto">
            <a:xfrm>
              <a:off x="3266" y="1865"/>
              <a:ext cx="26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28720" name="Straight Arrow Connector 227"/>
            <p:cNvCxnSpPr>
              <a:cxnSpLocks noChangeAspect="1" noChangeShapeType="1"/>
            </p:cNvCxnSpPr>
            <p:nvPr/>
          </p:nvCxnSpPr>
          <p:spPr bwMode="auto">
            <a:xfrm rot="5400000" flipH="1" flipV="1">
              <a:off x="3339" y="1826"/>
              <a:ext cx="12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28721" name="TextBox 15"/>
            <p:cNvSpPr txBox="1">
              <a:spLocks noChangeAspect="1" noChangeArrowheads="1"/>
            </p:cNvSpPr>
            <p:nvPr/>
          </p:nvSpPr>
          <p:spPr bwMode="auto">
            <a:xfrm>
              <a:off x="2741" y="1870"/>
              <a:ext cx="2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28722" name="Straight Arrow Connector 230"/>
            <p:cNvCxnSpPr>
              <a:cxnSpLocks noChangeAspect="1" noChangeShapeType="1"/>
            </p:cNvCxnSpPr>
            <p:nvPr/>
          </p:nvCxnSpPr>
          <p:spPr bwMode="auto">
            <a:xfrm rot="5400000" flipH="1" flipV="1">
              <a:off x="2811" y="1830"/>
              <a:ext cx="124"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28723" name="Group 147"/>
            <p:cNvGrpSpPr>
              <a:grpSpLocks/>
            </p:cNvGrpSpPr>
            <p:nvPr/>
          </p:nvGrpSpPr>
          <p:grpSpPr bwMode="auto">
            <a:xfrm>
              <a:off x="2678" y="1635"/>
              <a:ext cx="52" cy="190"/>
              <a:chOff x="2684" y="708"/>
              <a:chExt cx="52" cy="346"/>
            </a:xfrm>
          </p:grpSpPr>
          <p:sp useBgFill="1">
            <p:nvSpPr>
              <p:cNvPr id="28736" name="Rectangle 35"/>
              <p:cNvSpPr>
                <a:spLocks noChangeArrowheads="1"/>
              </p:cNvSpPr>
              <p:nvPr/>
            </p:nvSpPr>
            <p:spPr bwMode="auto">
              <a:xfrm rot="1649079">
                <a:off x="2684" y="788"/>
                <a:ext cx="52" cy="1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28737" name="Line 36"/>
              <p:cNvSpPr>
                <a:spLocks noChangeShapeType="1"/>
              </p:cNvSpPr>
              <p:nvPr/>
            </p:nvSpPr>
            <p:spPr bwMode="auto">
              <a:xfrm rot="1649079">
                <a:off x="2686" y="708"/>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37"/>
              <p:cNvSpPr>
                <a:spLocks noChangeShapeType="1"/>
              </p:cNvSpPr>
              <p:nvPr/>
            </p:nvSpPr>
            <p:spPr bwMode="auto">
              <a:xfrm rot="1649079">
                <a:off x="2733" y="731"/>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36" name="Oval 17"/>
            <p:cNvSpPr/>
            <p:nvPr/>
          </p:nvSpPr>
          <p:spPr bwMode="auto">
            <a:xfrm>
              <a:off x="3293" y="1563"/>
              <a:ext cx="214" cy="15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37" name="Oval 236"/>
            <p:cNvSpPr/>
            <p:nvPr/>
          </p:nvSpPr>
          <p:spPr bwMode="auto">
            <a:xfrm>
              <a:off x="3313" y="1663"/>
              <a:ext cx="177" cy="118"/>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grpSp>
          <p:nvGrpSpPr>
            <p:cNvPr id="28726" name="Group 14"/>
            <p:cNvGrpSpPr>
              <a:grpSpLocks/>
            </p:cNvGrpSpPr>
            <p:nvPr/>
          </p:nvGrpSpPr>
          <p:grpSpPr bwMode="auto">
            <a:xfrm>
              <a:off x="3397" y="1559"/>
              <a:ext cx="274" cy="202"/>
              <a:chOff x="2634" y="1738"/>
              <a:chExt cx="274" cy="202"/>
            </a:xfrm>
          </p:grpSpPr>
          <p:sp>
            <p:nvSpPr>
              <p:cNvPr id="239" name="Snip Same Side Corner Rectangle 238"/>
              <p:cNvSpPr/>
              <p:nvPr/>
            </p:nvSpPr>
            <p:spPr bwMode="auto">
              <a:xfrm>
                <a:off x="2669" y="1759"/>
                <a:ext cx="207" cy="154"/>
              </a:xfrm>
              <a:prstGeom prst="snip2SameRect">
                <a:avLst/>
              </a:prstGeom>
              <a:solidFill>
                <a:srgbClr val="FFEFD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cs typeface="Arial" pitchFamily="34" charset="0"/>
                </a:endParaRPr>
              </a:p>
            </p:txBody>
          </p:sp>
          <p:sp>
            <p:nvSpPr>
              <p:cNvPr id="28735" name="TextBox 24"/>
              <p:cNvSpPr txBox="1">
                <a:spLocks noChangeAspect="1" noChangeArrowheads="1"/>
              </p:cNvSpPr>
              <p:nvPr/>
            </p:nvSpPr>
            <p:spPr bwMode="auto">
              <a:xfrm>
                <a:off x="2634" y="1738"/>
                <a:ext cx="27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eRF3</a:t>
                </a:r>
                <a:r>
                  <a:rPr lang="en-US" altLang="zh-CN" sz="800" b="1">
                    <a:ea typeface="SimSun" pitchFamily="2" charset="-122"/>
                  </a:rPr>
                  <a:t>/</a:t>
                </a:r>
                <a:r>
                  <a:rPr lang="en-US" altLang="zh-CN" sz="700" b="1">
                    <a:ea typeface="SimSun" pitchFamily="2" charset="-122"/>
                  </a:rPr>
                  <a:t>eRF1</a:t>
                </a:r>
              </a:p>
            </p:txBody>
          </p:sp>
        </p:grpSp>
        <p:grpSp>
          <p:nvGrpSpPr>
            <p:cNvPr id="28727" name="Group 216"/>
            <p:cNvGrpSpPr>
              <a:grpSpLocks noChangeAspect="1"/>
            </p:cNvGrpSpPr>
            <p:nvPr/>
          </p:nvGrpSpPr>
          <p:grpSpPr bwMode="auto">
            <a:xfrm>
              <a:off x="3310" y="1438"/>
              <a:ext cx="258" cy="146"/>
              <a:chOff x="3840163" y="3134598"/>
              <a:chExt cx="485052" cy="342530"/>
            </a:xfrm>
          </p:grpSpPr>
          <p:sp>
            <p:nvSpPr>
              <p:cNvPr id="28732" name="AutoShape 76"/>
              <p:cNvSpPr>
                <a:spLocks noChangeAspect="1"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28733" name="Text Box 78"/>
              <p:cNvSpPr txBox="1">
                <a:spLocks noChangeAspect="1" noChangeArrowheads="1"/>
              </p:cNvSpPr>
              <p:nvPr/>
            </p:nvSpPr>
            <p:spPr bwMode="auto">
              <a:xfrm>
                <a:off x="3840163" y="3183866"/>
                <a:ext cx="485052" cy="29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grpSp>
        <p:sp>
          <p:nvSpPr>
            <p:cNvPr id="28728" name="AutoShape 54"/>
            <p:cNvSpPr>
              <a:spLocks noChangeAspect="1" noChangeArrowheads="1"/>
            </p:cNvSpPr>
            <p:nvPr/>
          </p:nvSpPr>
          <p:spPr bwMode="auto">
            <a:xfrm>
              <a:off x="3412" y="1380"/>
              <a:ext cx="240" cy="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69 h 21600"/>
                <a:gd name="T14" fmla="*/ 17100 w 21600"/>
                <a:gd name="T15" fmla="*/ 170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28729" name="TextBox 15"/>
            <p:cNvSpPr txBox="1">
              <a:spLocks noChangeAspect="1" noChangeArrowheads="1"/>
            </p:cNvSpPr>
            <p:nvPr/>
          </p:nvSpPr>
          <p:spPr bwMode="auto">
            <a:xfrm>
              <a:off x="3389" y="1367"/>
              <a:ext cx="2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246" name="Rectangle 245"/>
            <p:cNvSpPr/>
            <p:nvPr/>
          </p:nvSpPr>
          <p:spPr bwMode="auto">
            <a:xfrm>
              <a:off x="3307" y="1341"/>
              <a:ext cx="352" cy="430"/>
            </a:xfrm>
            <a:prstGeom prst="rect">
              <a:avLst/>
            </a:prstGeom>
            <a:no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28731" name="TextBox 12"/>
            <p:cNvSpPr txBox="1">
              <a:spLocks noChangeAspect="1" noChangeArrowheads="1"/>
            </p:cNvSpPr>
            <p:nvPr/>
          </p:nvSpPr>
          <p:spPr bwMode="auto">
            <a:xfrm>
              <a:off x="3332" y="1232"/>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i="1">
                  <a:ea typeface="SimSun" pitchFamily="2" charset="-122"/>
                </a:rPr>
                <a:t>SURF</a:t>
              </a:r>
            </a:p>
          </p:txBody>
        </p:sp>
      </p:grpSp>
      <p:sp>
        <p:nvSpPr>
          <p:cNvPr id="5" name="TextBox 4"/>
          <p:cNvSpPr txBox="1"/>
          <p:nvPr/>
        </p:nvSpPr>
        <p:spPr>
          <a:xfrm>
            <a:off x="29605" y="5954814"/>
            <a:ext cx="4551920" cy="646331"/>
          </a:xfrm>
          <a:prstGeom prst="rect">
            <a:avLst/>
          </a:prstGeom>
          <a:noFill/>
          <a:ln>
            <a:solidFill>
              <a:srgbClr val="0000FF"/>
            </a:solidFill>
          </a:ln>
        </p:spPr>
        <p:txBody>
          <a:bodyPr wrap="square" rtlCol="0">
            <a:spAutoFit/>
          </a:bodyPr>
          <a:lstStyle/>
          <a:p>
            <a:pPr>
              <a:spcBef>
                <a:spcPct val="0"/>
              </a:spcBef>
              <a:buNone/>
            </a:pPr>
            <a:r>
              <a:rPr lang="en-US" altLang="ko-KR" sz="1200" b="1" baseline="30000" dirty="0" smtClean="0">
                <a:solidFill>
                  <a:srgbClr val="0000FF"/>
                </a:solidFill>
                <a:latin typeface="Comic Sans MS" panose="030F0702030302020204" pitchFamily="66" charset="0"/>
                <a:ea typeface="굴림" pitchFamily="34" charset="-127"/>
              </a:rPr>
              <a:t>1 </a:t>
            </a:r>
            <a:r>
              <a:rPr lang="en-US" altLang="zh-CN" sz="1200" b="1" dirty="0" smtClean="0">
                <a:latin typeface="Comic Sans MS" panose="030F0702030302020204" pitchFamily="66" charset="0"/>
                <a:ea typeface="SimSun" pitchFamily="2" charset="-122"/>
              </a:rPr>
              <a:t>Ishigaki</a:t>
            </a:r>
            <a:r>
              <a:rPr lang="en-US" altLang="zh-CN" sz="1200" b="1" dirty="0">
                <a:latin typeface="Comic Sans MS" panose="030F0702030302020204" pitchFamily="66" charset="0"/>
                <a:ea typeface="SimSun" pitchFamily="2" charset="-122"/>
              </a:rPr>
              <a:t>, Li, Serin, Maquat (2001) </a:t>
            </a:r>
            <a:r>
              <a:rPr lang="en-US" altLang="zh-CN" sz="1200" b="1" i="1" dirty="0" smtClean="0">
                <a:latin typeface="Comic Sans MS" panose="030F0702030302020204" pitchFamily="66" charset="0"/>
                <a:ea typeface="SimSun" pitchFamily="2" charset="-122"/>
              </a:rPr>
              <a:t>Cell. </a:t>
            </a:r>
            <a:r>
              <a:rPr lang="en-US" altLang="zh-CN" sz="1200" b="1" dirty="0">
                <a:latin typeface="Comic Sans MS" panose="030F0702030302020204" pitchFamily="66" charset="0"/>
                <a:ea typeface="SimSun" pitchFamily="2" charset="-122"/>
              </a:rPr>
              <a:t>106:607-17</a:t>
            </a:r>
          </a:p>
          <a:p>
            <a:pPr>
              <a:spcBef>
                <a:spcPct val="0"/>
              </a:spcBef>
            </a:pPr>
            <a:r>
              <a:rPr lang="en-US" altLang="ko-KR" sz="1200" b="1" baseline="30000" dirty="0" smtClean="0">
                <a:solidFill>
                  <a:srgbClr val="0000FF"/>
                </a:solidFill>
                <a:latin typeface="Comic Sans MS" panose="030F0702030302020204" pitchFamily="66" charset="0"/>
                <a:ea typeface="굴림" pitchFamily="34" charset="-127"/>
              </a:rPr>
              <a:t>2 </a:t>
            </a:r>
            <a:r>
              <a:rPr lang="en-US" altLang="zh-CN" sz="1200" b="1" dirty="0" smtClean="0">
                <a:latin typeface="Comic Sans MS" panose="030F0702030302020204" pitchFamily="66" charset="0"/>
                <a:ea typeface="SimSun" pitchFamily="2" charset="-122"/>
              </a:rPr>
              <a:t>Le </a:t>
            </a:r>
            <a:r>
              <a:rPr lang="en-US" altLang="zh-CN" sz="1200" b="1" dirty="0">
                <a:latin typeface="Comic Sans MS" panose="030F0702030302020204" pitchFamily="66" charset="0"/>
                <a:ea typeface="SimSun" pitchFamily="2" charset="-122"/>
              </a:rPr>
              <a:t>Hir, Moore, Maquat (2000) </a:t>
            </a:r>
            <a:r>
              <a:rPr lang="en-US" altLang="zh-CN" sz="1200" b="1" i="1" dirty="0">
                <a:latin typeface="Comic Sans MS" panose="030F0702030302020204" pitchFamily="66" charset="0"/>
                <a:ea typeface="SimSun" pitchFamily="2" charset="-122"/>
              </a:rPr>
              <a:t>Genes Dev.</a:t>
            </a:r>
            <a:r>
              <a:rPr lang="en-US" altLang="zh-CN" sz="1200" b="1" dirty="0">
                <a:latin typeface="Comic Sans MS" panose="030F0702030302020204" pitchFamily="66" charset="0"/>
                <a:ea typeface="SimSun" pitchFamily="2" charset="-122"/>
              </a:rPr>
              <a:t> </a:t>
            </a:r>
            <a:r>
              <a:rPr lang="en-US" altLang="zh-CN" sz="1200" b="1" dirty="0" smtClean="0">
                <a:latin typeface="Comic Sans MS" panose="030F0702030302020204" pitchFamily="66" charset="0"/>
                <a:ea typeface="SimSun" pitchFamily="2" charset="-122"/>
              </a:rPr>
              <a:t>14:1098-108</a:t>
            </a:r>
          </a:p>
          <a:p>
            <a:pPr>
              <a:spcBef>
                <a:spcPct val="0"/>
              </a:spcBef>
            </a:pPr>
            <a:r>
              <a:rPr lang="en-US" altLang="ko-KR" sz="1200" b="1" baseline="30000" dirty="0" smtClean="0">
                <a:solidFill>
                  <a:srgbClr val="0000FF"/>
                </a:solidFill>
                <a:latin typeface="Comic Sans MS" panose="030F0702030302020204" pitchFamily="66" charset="0"/>
                <a:ea typeface="굴림" pitchFamily="34" charset="-127"/>
              </a:rPr>
              <a:t>3 </a:t>
            </a:r>
            <a:r>
              <a:rPr lang="en-US" altLang="zh-CN" sz="1200" b="1" dirty="0" smtClean="0">
                <a:latin typeface="Comic Sans MS" panose="030F0702030302020204" pitchFamily="66" charset="0"/>
                <a:ea typeface="SimSun" pitchFamily="2" charset="-122"/>
              </a:rPr>
              <a:t>Nagy </a:t>
            </a:r>
            <a:r>
              <a:rPr lang="en-US" altLang="zh-CN" sz="1200" b="1" dirty="0">
                <a:latin typeface="Comic Sans MS" panose="030F0702030302020204" pitchFamily="66" charset="0"/>
                <a:ea typeface="SimSun" pitchFamily="2" charset="-122"/>
              </a:rPr>
              <a:t>and Maquat (1998) </a:t>
            </a:r>
            <a:r>
              <a:rPr lang="en-US" altLang="zh-CN" sz="1200" b="1" i="1" dirty="0" smtClean="0">
                <a:latin typeface="Comic Sans MS" panose="030F0702030302020204" pitchFamily="66" charset="0"/>
                <a:ea typeface="SimSun" pitchFamily="2" charset="-122"/>
              </a:rPr>
              <a:t>TIBS</a:t>
            </a:r>
            <a:r>
              <a:rPr lang="en-US" altLang="zh-CN" sz="1200" b="1" dirty="0" smtClean="0">
                <a:latin typeface="Comic Sans MS" panose="030F0702030302020204" pitchFamily="66" charset="0"/>
                <a:ea typeface="SimSun" pitchFamily="2" charset="-122"/>
              </a:rPr>
              <a:t> 23:198-9</a:t>
            </a:r>
            <a:endParaRPr lang="en-US" sz="1400" dirty="0"/>
          </a:p>
        </p:txBody>
      </p:sp>
      <p:sp>
        <p:nvSpPr>
          <p:cNvPr id="177" name="TextBox 15"/>
          <p:cNvSpPr txBox="1">
            <a:spLocks noChangeAspect="1" noChangeArrowheads="1"/>
          </p:cNvSpPr>
          <p:nvPr/>
        </p:nvSpPr>
        <p:spPr bwMode="auto">
          <a:xfrm>
            <a:off x="6014966" y="1845826"/>
            <a:ext cx="6508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dirty="0" smtClean="0">
                <a:ea typeface="SimSun" pitchFamily="2" charset="-122"/>
              </a:rPr>
              <a:t>~50-55 </a:t>
            </a:r>
            <a:r>
              <a:rPr lang="en-US" altLang="zh-CN" sz="700" dirty="0" err="1">
                <a:ea typeface="SimSun" pitchFamily="2" charset="-122"/>
              </a:rPr>
              <a:t>nt</a:t>
            </a:r>
            <a:endParaRPr lang="en-US" altLang="zh-CN" sz="700" dirty="0">
              <a:ea typeface="SimSun" pitchFamily="2" charset="-122"/>
            </a:endParaRPr>
          </a:p>
        </p:txBody>
      </p:sp>
      <p:sp>
        <p:nvSpPr>
          <p:cNvPr id="178" name="AutoShape 53"/>
          <p:cNvSpPr>
            <a:spLocks noChangeAspect="1"/>
          </p:cNvSpPr>
          <p:nvPr/>
        </p:nvSpPr>
        <p:spPr bwMode="auto">
          <a:xfrm rot="5400000">
            <a:off x="6253959" y="1244159"/>
            <a:ext cx="107945" cy="1157287"/>
          </a:xfrm>
          <a:prstGeom prst="rightBrace">
            <a:avLst>
              <a:gd name="adj1" fmla="val 50544"/>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700">
              <a:ea typeface="SimSun" pitchFamily="2" charset="-122"/>
            </a:endParaRPr>
          </a:p>
        </p:txBody>
      </p:sp>
    </p:spTree>
    <p:extLst>
      <p:ext uri="{BB962C8B-B14F-4D97-AF65-F5344CB8AC3E}">
        <p14:creationId xmlns:p14="http://schemas.microsoft.com/office/powerpoint/2010/main" val="4263526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5250656" y="1678781"/>
            <a:ext cx="1949054" cy="30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571" tIns="50285" rIns="100571" bIns="50285">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dirty="0">
                <a:latin typeface="Comic Sans MS" pitchFamily="66" charset="0"/>
                <a:ea typeface="SimSun" pitchFamily="2" charset="-122"/>
              </a:rPr>
              <a:t>3'UTR IR</a:t>
            </a:r>
            <a:r>
              <a:rPr lang="en-US" altLang="zh-CN" sz="1350" i="1" dirty="0">
                <a:latin typeface="Comic Sans MS" pitchFamily="66" charset="0"/>
                <a:ea typeface="SimSun" pitchFamily="2" charset="-122"/>
              </a:rPr>
              <a:t>Alu</a:t>
            </a:r>
            <a:r>
              <a:rPr lang="en-US" altLang="zh-CN" sz="1350" dirty="0">
                <a:latin typeface="Comic Sans MS" pitchFamily="66" charset="0"/>
                <a:ea typeface="SimSun" pitchFamily="2" charset="-122"/>
              </a:rPr>
              <a:t>s mRNA</a:t>
            </a:r>
          </a:p>
        </p:txBody>
      </p:sp>
      <p:grpSp>
        <p:nvGrpSpPr>
          <p:cNvPr id="5" name="Group 57"/>
          <p:cNvGrpSpPr>
            <a:grpSpLocks/>
          </p:cNvGrpSpPr>
          <p:nvPr/>
        </p:nvGrpSpPr>
        <p:grpSpPr bwMode="auto">
          <a:xfrm>
            <a:off x="3689747" y="1447800"/>
            <a:ext cx="1946672" cy="891175"/>
            <a:chOff x="161925" y="31632"/>
            <a:chExt cx="2007976" cy="850219"/>
          </a:xfrm>
        </p:grpSpPr>
        <p:grpSp>
          <p:nvGrpSpPr>
            <p:cNvPr id="59547" name="Group 58"/>
            <p:cNvGrpSpPr>
              <a:grpSpLocks/>
            </p:cNvGrpSpPr>
            <p:nvPr/>
          </p:nvGrpSpPr>
          <p:grpSpPr bwMode="auto">
            <a:xfrm>
              <a:off x="161925" y="31632"/>
              <a:ext cx="1483803" cy="801887"/>
              <a:chOff x="0" y="31632"/>
              <a:chExt cx="1483803" cy="801887"/>
            </a:xfrm>
          </p:grpSpPr>
          <p:cxnSp>
            <p:nvCxnSpPr>
              <p:cNvPr id="8" name="Straight Connector 7"/>
              <p:cNvCxnSpPr/>
              <p:nvPr/>
            </p:nvCxnSpPr>
            <p:spPr bwMode="auto">
              <a:xfrm>
                <a:off x="90881" y="765428"/>
                <a:ext cx="18299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0" y="717281"/>
                <a:ext cx="99081" cy="914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10" name="Straight Connector 9"/>
              <p:cNvCxnSpPr/>
              <p:nvPr/>
            </p:nvCxnSpPr>
            <p:spPr bwMode="auto">
              <a:xfrm>
                <a:off x="727047" y="765428"/>
                <a:ext cx="341417"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554" name="Group 297"/>
              <p:cNvGrpSpPr>
                <a:grpSpLocks/>
              </p:cNvGrpSpPr>
              <p:nvPr/>
            </p:nvGrpSpPr>
            <p:grpSpPr bwMode="auto">
              <a:xfrm>
                <a:off x="949598" y="31632"/>
                <a:ext cx="304151" cy="727908"/>
                <a:chOff x="4786278" y="1589380"/>
                <a:chExt cx="280695" cy="373647"/>
              </a:xfrm>
            </p:grpSpPr>
            <p:cxnSp>
              <p:nvCxnSpPr>
                <p:cNvPr id="14" name="Straight Connector 13"/>
                <p:cNvCxnSpPr/>
                <p:nvPr/>
              </p:nvCxnSpPr>
              <p:spPr>
                <a:xfrm>
                  <a:off x="4959449" y="1728153"/>
                  <a:ext cx="0" cy="234981"/>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Arc 14"/>
                <p:cNvSpPr/>
                <p:nvPr/>
              </p:nvSpPr>
              <p:spPr>
                <a:xfrm rot="4279003">
                  <a:off x="4853694" y="1521722"/>
                  <a:ext cx="145770" cy="281086"/>
                </a:xfrm>
                <a:prstGeom prst="arc">
                  <a:avLst>
                    <a:gd name="adj1" fmla="val 1575235"/>
                    <a:gd name="adj2" fmla="val 0"/>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16" name="Straight Connector 15"/>
                <p:cNvCxnSpPr/>
                <p:nvPr/>
              </p:nvCxnSpPr>
              <p:spPr>
                <a:xfrm>
                  <a:off x="4895978" y="1728153"/>
                  <a:ext cx="0" cy="234981"/>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bwMode="auto">
              <a:xfrm>
                <a:off x="1143380" y="765428"/>
                <a:ext cx="34019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255691" y="696401"/>
                <a:ext cx="457200" cy="137118"/>
              </a:xfrm>
              <a:prstGeom prst="rect">
                <a:avLst/>
              </a:prstGeom>
              <a:solidFill>
                <a:schemeClr val="tx1"/>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grpSp>
        <p:sp>
          <p:nvSpPr>
            <p:cNvPr id="59548" name="TextBox 388"/>
            <p:cNvSpPr txBox="1">
              <a:spLocks noChangeArrowheads="1"/>
            </p:cNvSpPr>
            <p:nvPr/>
          </p:nvSpPr>
          <p:spPr bwMode="auto">
            <a:xfrm>
              <a:off x="1394596" y="639604"/>
              <a:ext cx="775305" cy="24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1050">
                  <a:latin typeface="Comic Sans MS" pitchFamily="66" charset="0"/>
                  <a:ea typeface="SimSun" pitchFamily="2" charset="-122"/>
                </a:rPr>
                <a:t>(A)n</a:t>
              </a:r>
            </a:p>
          </p:txBody>
        </p:sp>
      </p:grpSp>
      <p:cxnSp>
        <p:nvCxnSpPr>
          <p:cNvPr id="17" name="Straight Connector 16"/>
          <p:cNvCxnSpPr/>
          <p:nvPr/>
        </p:nvCxnSpPr>
        <p:spPr>
          <a:xfrm>
            <a:off x="6238235" y="3524484"/>
            <a:ext cx="1772529" cy="0"/>
          </a:xfrm>
          <a:prstGeom prst="line">
            <a:avLst/>
          </a:prstGeom>
          <a:ln w="57150">
            <a:solidFill>
              <a:schemeClr val="tx1"/>
            </a:solidFill>
          </a:ln>
          <a:effectLst>
            <a:glow rad="25400">
              <a:schemeClr val="tx1"/>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Box 88"/>
          <p:cNvSpPr txBox="1">
            <a:spLocks noChangeArrowheads="1"/>
          </p:cNvSpPr>
          <p:nvPr/>
        </p:nvSpPr>
        <p:spPr bwMode="auto">
          <a:xfrm>
            <a:off x="4055269" y="3144674"/>
            <a:ext cx="1014413"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650" b="1" dirty="0">
                <a:latin typeface="Comic Sans MS" pitchFamily="66" charset="0"/>
                <a:ea typeface="SimSun" pitchFamily="2" charset="-122"/>
              </a:rPr>
              <a:t>Nucleus</a:t>
            </a:r>
          </a:p>
        </p:txBody>
      </p:sp>
      <p:sp>
        <p:nvSpPr>
          <p:cNvPr id="19" name="TextBox 88"/>
          <p:cNvSpPr txBox="1">
            <a:spLocks noChangeArrowheads="1"/>
          </p:cNvSpPr>
          <p:nvPr/>
        </p:nvSpPr>
        <p:spPr bwMode="auto">
          <a:xfrm>
            <a:off x="3935020" y="3566155"/>
            <a:ext cx="1350169"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650" b="1">
                <a:latin typeface="Comic Sans MS" pitchFamily="66" charset="0"/>
                <a:ea typeface="SimSun" pitchFamily="2" charset="-122"/>
              </a:rPr>
              <a:t>Cytoplasm</a:t>
            </a:r>
          </a:p>
        </p:txBody>
      </p:sp>
      <p:cxnSp>
        <p:nvCxnSpPr>
          <p:cNvPr id="40" name="Straight Arrow Connector 39"/>
          <p:cNvCxnSpPr/>
          <p:nvPr/>
        </p:nvCxnSpPr>
        <p:spPr>
          <a:xfrm>
            <a:off x="6090047" y="3369028"/>
            <a:ext cx="0" cy="496490"/>
          </a:xfrm>
          <a:prstGeom prst="straightConnector1">
            <a:avLst/>
          </a:prstGeom>
          <a:ln w="38100">
            <a:solidFill>
              <a:schemeClr val="tx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1" name="Group 140"/>
          <p:cNvGrpSpPr>
            <a:grpSpLocks/>
          </p:cNvGrpSpPr>
          <p:nvPr/>
        </p:nvGrpSpPr>
        <p:grpSpPr bwMode="auto">
          <a:xfrm>
            <a:off x="5131598" y="2207422"/>
            <a:ext cx="2126456" cy="990191"/>
            <a:chOff x="5760726" y="2185485"/>
            <a:chExt cx="3071812" cy="1144708"/>
          </a:xfrm>
        </p:grpSpPr>
        <p:grpSp>
          <p:nvGrpSpPr>
            <p:cNvPr id="59526" name="Group 210"/>
            <p:cNvGrpSpPr>
              <a:grpSpLocks/>
            </p:cNvGrpSpPr>
            <p:nvPr/>
          </p:nvGrpSpPr>
          <p:grpSpPr bwMode="auto">
            <a:xfrm>
              <a:off x="5760726" y="2185485"/>
              <a:ext cx="3071812" cy="1144708"/>
              <a:chOff x="161925" y="31741"/>
              <a:chExt cx="2194530" cy="817494"/>
            </a:xfrm>
          </p:grpSpPr>
          <p:grpSp>
            <p:nvGrpSpPr>
              <p:cNvPr id="59532" name="Group 211"/>
              <p:cNvGrpSpPr>
                <a:grpSpLocks/>
              </p:cNvGrpSpPr>
              <p:nvPr/>
            </p:nvGrpSpPr>
            <p:grpSpPr bwMode="auto">
              <a:xfrm>
                <a:off x="161925" y="31741"/>
                <a:ext cx="1484318" cy="801778"/>
                <a:chOff x="0" y="31741"/>
                <a:chExt cx="1484318" cy="801778"/>
              </a:xfrm>
            </p:grpSpPr>
            <p:cxnSp>
              <p:nvCxnSpPr>
                <p:cNvPr id="31" name="Straight Connector 30"/>
                <p:cNvCxnSpPr/>
                <p:nvPr/>
              </p:nvCxnSpPr>
              <p:spPr bwMode="auto">
                <a:xfrm>
                  <a:off x="90927" y="766021"/>
                  <a:ext cx="183083"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Oval 31"/>
                <p:cNvSpPr/>
                <p:nvPr/>
              </p:nvSpPr>
              <p:spPr bwMode="auto">
                <a:xfrm>
                  <a:off x="0" y="717281"/>
                  <a:ext cx="99081" cy="91412"/>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33" name="Straight Connector 32"/>
                <p:cNvCxnSpPr/>
                <p:nvPr/>
              </p:nvCxnSpPr>
              <p:spPr bwMode="auto">
                <a:xfrm>
                  <a:off x="727414" y="766021"/>
                  <a:ext cx="34159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539" name="Group 297"/>
                <p:cNvGrpSpPr>
                  <a:grpSpLocks/>
                </p:cNvGrpSpPr>
                <p:nvPr/>
              </p:nvGrpSpPr>
              <p:grpSpPr bwMode="auto">
                <a:xfrm>
                  <a:off x="949823" y="31741"/>
                  <a:ext cx="303499" cy="738212"/>
                  <a:chOff x="4786480" y="1589439"/>
                  <a:chExt cx="280093" cy="378937"/>
                </a:xfrm>
              </p:grpSpPr>
              <p:cxnSp>
                <p:nvCxnSpPr>
                  <p:cNvPr id="37" name="Straight Connector 36"/>
                  <p:cNvCxnSpPr/>
                  <p:nvPr/>
                </p:nvCxnSpPr>
                <p:spPr>
                  <a:xfrm>
                    <a:off x="4959973" y="1729207"/>
                    <a:ext cx="0" cy="23916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Arc 37"/>
                  <p:cNvSpPr/>
                  <p:nvPr/>
                </p:nvSpPr>
                <p:spPr>
                  <a:xfrm rot="4622770">
                    <a:off x="4854366" y="1521547"/>
                    <a:ext cx="144309" cy="280092"/>
                  </a:xfrm>
                  <a:prstGeom prst="arc">
                    <a:avLst>
                      <a:gd name="adj1" fmla="val 1362522"/>
                      <a:gd name="adj2" fmla="val 0"/>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39" name="Straight Connector 38"/>
                  <p:cNvCxnSpPr/>
                  <p:nvPr/>
                </p:nvCxnSpPr>
                <p:spPr>
                  <a:xfrm>
                    <a:off x="4896470" y="1729207"/>
                    <a:ext cx="0" cy="239169"/>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nvCxnSpPr>
              <p:spPr bwMode="auto">
                <a:xfrm>
                  <a:off x="1143957" y="766021"/>
                  <a:ext cx="340361"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255691" y="696401"/>
                  <a:ext cx="457200" cy="137118"/>
                </a:xfrm>
                <a:prstGeom prst="rect">
                  <a:avLst/>
                </a:prstGeom>
                <a:solidFill>
                  <a:schemeClr val="tx1"/>
                </a:solidFill>
                <a:ln>
                  <a:noFill/>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grpSp>
          <p:sp>
            <p:nvSpPr>
              <p:cNvPr id="59533" name="TextBox 388"/>
              <p:cNvSpPr txBox="1">
                <a:spLocks noChangeArrowheads="1"/>
              </p:cNvSpPr>
              <p:nvPr/>
            </p:nvSpPr>
            <p:spPr bwMode="auto">
              <a:xfrm>
                <a:off x="1581150" y="639604"/>
                <a:ext cx="775305" cy="20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050">
                    <a:latin typeface="Comic Sans MS" pitchFamily="66" charset="0"/>
                    <a:ea typeface="SimSun" pitchFamily="2" charset="-122"/>
                  </a:rPr>
                  <a:t>(A)n</a:t>
                </a:r>
              </a:p>
            </p:txBody>
          </p:sp>
        </p:grpSp>
        <p:grpSp>
          <p:nvGrpSpPr>
            <p:cNvPr id="59527" name="Group 222"/>
            <p:cNvGrpSpPr>
              <a:grpSpLocks/>
            </p:cNvGrpSpPr>
            <p:nvPr/>
          </p:nvGrpSpPr>
          <p:grpSpPr bwMode="auto">
            <a:xfrm>
              <a:off x="6833876" y="2856507"/>
              <a:ext cx="1120775" cy="346910"/>
              <a:chOff x="5017841" y="1066800"/>
              <a:chExt cx="738855" cy="248487"/>
            </a:xfrm>
          </p:grpSpPr>
          <p:sp>
            <p:nvSpPr>
              <p:cNvPr id="44" name="Oval 43"/>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531" name="TextBox 19"/>
              <p:cNvSpPr txBox="1">
                <a:spLocks noChangeArrowheads="1"/>
              </p:cNvSpPr>
              <p:nvPr/>
            </p:nvSpPr>
            <p:spPr bwMode="auto">
              <a:xfrm>
                <a:off x="5017841" y="1066800"/>
                <a:ext cx="738855" cy="24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grpSp>
      <p:grpSp>
        <p:nvGrpSpPr>
          <p:cNvPr id="21" name="Group 125"/>
          <p:cNvGrpSpPr>
            <a:grpSpLocks/>
          </p:cNvGrpSpPr>
          <p:nvPr/>
        </p:nvGrpSpPr>
        <p:grpSpPr bwMode="auto">
          <a:xfrm>
            <a:off x="5245894" y="2333623"/>
            <a:ext cx="776288" cy="300082"/>
            <a:chOff x="5017841" y="943644"/>
            <a:chExt cx="738855" cy="287397"/>
          </a:xfrm>
        </p:grpSpPr>
        <p:sp>
          <p:nvSpPr>
            <p:cNvPr id="22" name="Oval 21"/>
            <p:cNvSpPr/>
            <p:nvPr/>
          </p:nvSpPr>
          <p:spPr bwMode="auto">
            <a:xfrm>
              <a:off x="5063647" y="972885"/>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525" name="TextBox 19"/>
            <p:cNvSpPr txBox="1">
              <a:spLocks noChangeArrowheads="1"/>
            </p:cNvSpPr>
            <p:nvPr/>
          </p:nvSpPr>
          <p:spPr bwMode="auto">
            <a:xfrm>
              <a:off x="5017841" y="943644"/>
              <a:ext cx="738855" cy="28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cxnSp>
        <p:nvCxnSpPr>
          <p:cNvPr id="24" name="Straight Arrow Connector 23"/>
          <p:cNvCxnSpPr/>
          <p:nvPr/>
        </p:nvCxnSpPr>
        <p:spPr>
          <a:xfrm flipH="1">
            <a:off x="3432576" y="2499126"/>
            <a:ext cx="902494" cy="48220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5" name="Group 81"/>
          <p:cNvGrpSpPr>
            <a:grpSpLocks/>
          </p:cNvGrpSpPr>
          <p:nvPr/>
        </p:nvGrpSpPr>
        <p:grpSpPr bwMode="auto">
          <a:xfrm>
            <a:off x="3470672" y="2315760"/>
            <a:ext cx="614363" cy="419346"/>
            <a:chOff x="5518365" y="2236147"/>
            <a:chExt cx="635019" cy="398051"/>
          </a:xfrm>
        </p:grpSpPr>
        <p:sp>
          <p:nvSpPr>
            <p:cNvPr id="26" name="Oval 25"/>
            <p:cNvSpPr/>
            <p:nvPr/>
          </p:nvSpPr>
          <p:spPr>
            <a:xfrm>
              <a:off x="5591310" y="2303883"/>
              <a:ext cx="457200" cy="148491"/>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521" name="TextBox 154"/>
            <p:cNvSpPr txBox="1">
              <a:spLocks noChangeArrowheads="1"/>
            </p:cNvSpPr>
            <p:nvPr/>
          </p:nvSpPr>
          <p:spPr bwMode="auto">
            <a:xfrm>
              <a:off x="5518365" y="2236147"/>
              <a:ext cx="635019" cy="39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275" b="1">
                  <a:latin typeface="Comic Sans MS" pitchFamily="66" charset="0"/>
                  <a:ea typeface="SimSun" pitchFamily="2" charset="-122"/>
                </a:rPr>
                <a:t>p54</a:t>
              </a:r>
              <a:r>
                <a:rPr lang="en-US" altLang="zh-CN" sz="1275" b="1" baseline="30000">
                  <a:latin typeface="Comic Sans MS" pitchFamily="66" charset="0"/>
                  <a:ea typeface="SimSun" pitchFamily="2" charset="-122"/>
                </a:rPr>
                <a:t>nrb</a:t>
              </a:r>
            </a:p>
          </p:txBody>
        </p:sp>
      </p:grpSp>
      <p:sp>
        <p:nvSpPr>
          <p:cNvPr id="41" name="Arc 40"/>
          <p:cNvSpPr/>
          <p:nvPr/>
        </p:nvSpPr>
        <p:spPr>
          <a:xfrm rot="2281491">
            <a:off x="3331369" y="2520553"/>
            <a:ext cx="390525" cy="384572"/>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6012" tIns="48006" rIns="96012" bIns="48006" anchor="ctr"/>
          <a:lstStyle/>
          <a:p>
            <a:pPr algn="ctr">
              <a:defRPr/>
            </a:pPr>
            <a:endParaRPr lang="en-US" sz="1350">
              <a:latin typeface="Comic Sans MS" pitchFamily="66" charset="0"/>
            </a:endParaRPr>
          </a:p>
        </p:txBody>
      </p:sp>
      <p:sp>
        <p:nvSpPr>
          <p:cNvPr id="42" name="Arc 41"/>
          <p:cNvSpPr/>
          <p:nvPr/>
        </p:nvSpPr>
        <p:spPr>
          <a:xfrm rot="14427916">
            <a:off x="5185768" y="2533059"/>
            <a:ext cx="422672" cy="354806"/>
          </a:xfrm>
          <a:prstGeom prst="arc">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6012" tIns="48006" rIns="96012" bIns="48006" anchor="ctr"/>
          <a:lstStyle/>
          <a:p>
            <a:pPr algn="ctr">
              <a:defRPr/>
            </a:pPr>
            <a:endParaRPr lang="en-US" sz="1350">
              <a:latin typeface="Comic Sans MS" pitchFamily="66" charset="0"/>
            </a:endParaRPr>
          </a:p>
        </p:txBody>
      </p:sp>
      <p:cxnSp>
        <p:nvCxnSpPr>
          <p:cNvPr id="64" name="Straight Connector 63"/>
          <p:cNvCxnSpPr/>
          <p:nvPr/>
        </p:nvCxnSpPr>
        <p:spPr>
          <a:xfrm>
            <a:off x="1133342" y="3542343"/>
            <a:ext cx="1202788" cy="0"/>
          </a:xfrm>
          <a:prstGeom prst="line">
            <a:avLst/>
          </a:prstGeom>
          <a:ln w="57150">
            <a:solidFill>
              <a:schemeClr val="tx1"/>
            </a:solidFill>
          </a:ln>
          <a:effectLst>
            <a:glow rad="25400">
              <a:schemeClr val="tx1"/>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854919" y="3534009"/>
            <a:ext cx="3101927" cy="0"/>
          </a:xfrm>
          <a:prstGeom prst="line">
            <a:avLst/>
          </a:prstGeom>
          <a:ln w="57150">
            <a:solidFill>
              <a:schemeClr val="tx1"/>
            </a:solidFill>
          </a:ln>
          <a:effectLst>
            <a:glow rad="25400">
              <a:schemeClr val="tx1"/>
            </a:glow>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0" name="TextBox 235"/>
          <p:cNvSpPr txBox="1">
            <a:spLocks noChangeArrowheads="1"/>
          </p:cNvSpPr>
          <p:nvPr/>
        </p:nvSpPr>
        <p:spPr bwMode="auto">
          <a:xfrm>
            <a:off x="1433517" y="2184798"/>
            <a:ext cx="118943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Paraspeckle</a:t>
            </a:r>
          </a:p>
        </p:txBody>
      </p:sp>
      <p:grpSp>
        <p:nvGrpSpPr>
          <p:cNvPr id="142" name="Group 141"/>
          <p:cNvGrpSpPr>
            <a:grpSpLocks/>
          </p:cNvGrpSpPr>
          <p:nvPr/>
        </p:nvGrpSpPr>
        <p:grpSpPr bwMode="auto">
          <a:xfrm>
            <a:off x="1394222" y="1572817"/>
            <a:ext cx="1990725" cy="1865708"/>
            <a:chOff x="408894" y="1178154"/>
            <a:chExt cx="2874858" cy="2486957"/>
          </a:xfrm>
        </p:grpSpPr>
        <p:grpSp>
          <p:nvGrpSpPr>
            <p:cNvPr id="59494" name="Group 30"/>
            <p:cNvGrpSpPr>
              <a:grpSpLocks/>
            </p:cNvGrpSpPr>
            <p:nvPr/>
          </p:nvGrpSpPr>
          <p:grpSpPr bwMode="auto">
            <a:xfrm>
              <a:off x="2282933" y="2118416"/>
              <a:ext cx="425958" cy="1015542"/>
              <a:chOff x="4775977" y="1610488"/>
              <a:chExt cx="303265" cy="372029"/>
            </a:xfrm>
          </p:grpSpPr>
          <p:cxnSp>
            <p:nvCxnSpPr>
              <p:cNvPr id="47" name="Straight Connector 46"/>
              <p:cNvCxnSpPr/>
              <p:nvPr/>
            </p:nvCxnSpPr>
            <p:spPr>
              <a:xfrm>
                <a:off x="4958462" y="1748021"/>
                <a:ext cx="0" cy="234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rot="4279003">
                <a:off x="4855764" y="1530527"/>
                <a:ext cx="144188" cy="303590"/>
              </a:xfrm>
              <a:prstGeom prst="arc">
                <a:avLst>
                  <a:gd name="adj1" fmla="val 157523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49" name="Straight Connector 48"/>
              <p:cNvCxnSpPr/>
              <p:nvPr/>
            </p:nvCxnSpPr>
            <p:spPr>
              <a:xfrm>
                <a:off x="4897254" y="1748021"/>
                <a:ext cx="0" cy="234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bwMode="auto">
            <a:xfrm>
              <a:off x="2167584" y="2818383"/>
              <a:ext cx="640227" cy="20793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98" name="TextBox 160"/>
            <p:cNvSpPr txBox="1">
              <a:spLocks noChangeArrowheads="1"/>
            </p:cNvSpPr>
            <p:nvPr/>
          </p:nvSpPr>
          <p:spPr bwMode="auto">
            <a:xfrm>
              <a:off x="2076715" y="2735491"/>
              <a:ext cx="954086" cy="390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275" b="1">
                  <a:latin typeface="Comic Sans MS" pitchFamily="66" charset="0"/>
                  <a:ea typeface="SimSun" pitchFamily="2" charset="-122"/>
                </a:rPr>
                <a:t>p54</a:t>
              </a:r>
              <a:r>
                <a:rPr lang="en-US" altLang="zh-CN" sz="1275" b="1" baseline="30000">
                  <a:latin typeface="Comic Sans MS" pitchFamily="66" charset="0"/>
                  <a:ea typeface="SimSun" pitchFamily="2" charset="-122"/>
                </a:rPr>
                <a:t>nrb</a:t>
              </a:r>
            </a:p>
          </p:txBody>
        </p:sp>
        <p:sp>
          <p:nvSpPr>
            <p:cNvPr id="59499" name="TextBox 48"/>
            <p:cNvSpPr txBox="1">
              <a:spLocks noChangeArrowheads="1"/>
            </p:cNvSpPr>
            <p:nvPr/>
          </p:nvSpPr>
          <p:spPr bwMode="auto">
            <a:xfrm rot="14538820">
              <a:off x="1376627" y="1492334"/>
              <a:ext cx="1001713" cy="37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050">
                  <a:latin typeface="Comic Sans MS" pitchFamily="66" charset="0"/>
                  <a:ea typeface="SimSun" pitchFamily="2" charset="-122"/>
                </a:rPr>
                <a:t>(A)n</a:t>
              </a:r>
            </a:p>
          </p:txBody>
        </p:sp>
        <p:cxnSp>
          <p:nvCxnSpPr>
            <p:cNvPr id="54" name="Straight Connector 53"/>
            <p:cNvCxnSpPr/>
            <p:nvPr/>
          </p:nvCxnSpPr>
          <p:spPr bwMode="auto">
            <a:xfrm>
              <a:off x="2013105" y="3139787"/>
              <a:ext cx="441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auto">
            <a:xfrm>
              <a:off x="2546123" y="3139787"/>
              <a:ext cx="4418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1112133" y="3144548"/>
              <a:ext cx="2544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bwMode="auto">
            <a:xfrm>
              <a:off x="983261" y="3082611"/>
              <a:ext cx="128045" cy="1280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8" name="Freeform 57"/>
            <p:cNvSpPr/>
            <p:nvPr/>
          </p:nvSpPr>
          <p:spPr bwMode="auto">
            <a:xfrm rot="19515731">
              <a:off x="1043357" y="2328787"/>
              <a:ext cx="1432271" cy="909399"/>
            </a:xfrm>
            <a:custGeom>
              <a:avLst/>
              <a:gdLst>
                <a:gd name="connsiteX0" fmla="*/ 1981571 w 1981571"/>
                <a:gd name="connsiteY0" fmla="*/ 2930 h 1430941"/>
                <a:gd name="connsiteX1" fmla="*/ 1482808 w 1981571"/>
                <a:gd name="connsiteY1" fmla="*/ 1429948 h 1430941"/>
                <a:gd name="connsiteX2" fmla="*/ 194335 w 1981571"/>
                <a:gd name="connsiteY2" fmla="*/ 224603 h 1430941"/>
                <a:gd name="connsiteX3" fmla="*/ 28080 w 1981571"/>
                <a:gd name="connsiteY3" fmla="*/ 2930 h 1430941"/>
              </a:gdLst>
              <a:ahLst/>
              <a:cxnLst>
                <a:cxn ang="0">
                  <a:pos x="connsiteX0" y="connsiteY0"/>
                </a:cxn>
                <a:cxn ang="0">
                  <a:pos x="connsiteX1" y="connsiteY1"/>
                </a:cxn>
                <a:cxn ang="0">
                  <a:pos x="connsiteX2" y="connsiteY2"/>
                </a:cxn>
                <a:cxn ang="0">
                  <a:pos x="connsiteX3" y="connsiteY3"/>
                </a:cxn>
              </a:cxnLst>
              <a:rect l="l" t="t" r="r" b="b"/>
              <a:pathLst>
                <a:path w="1981571" h="1430941">
                  <a:moveTo>
                    <a:pt x="1981571" y="2930"/>
                  </a:moveTo>
                  <a:cubicBezTo>
                    <a:pt x="1881126" y="697966"/>
                    <a:pt x="1780681" y="1393003"/>
                    <a:pt x="1482808" y="1429948"/>
                  </a:cubicBezTo>
                  <a:cubicBezTo>
                    <a:pt x="1184935" y="1466893"/>
                    <a:pt x="436790" y="462439"/>
                    <a:pt x="194335" y="224603"/>
                  </a:cubicBezTo>
                  <a:cubicBezTo>
                    <a:pt x="-48120" y="-13233"/>
                    <a:pt x="-10020" y="-5152"/>
                    <a:pt x="28080" y="29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p>
              <a:pPr algn="ctr">
                <a:defRPr/>
              </a:pPr>
              <a:endParaRPr lang="en-US" sz="1350">
                <a:latin typeface="Comic Sans MS" pitchFamily="66" charset="0"/>
              </a:endParaRPr>
            </a:p>
          </p:txBody>
        </p:sp>
        <p:sp>
          <p:nvSpPr>
            <p:cNvPr id="59" name="Oval 58"/>
            <p:cNvSpPr/>
            <p:nvPr/>
          </p:nvSpPr>
          <p:spPr bwMode="auto">
            <a:xfrm>
              <a:off x="770632" y="2753687"/>
              <a:ext cx="128045" cy="12804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60" name="Oval 59"/>
            <p:cNvSpPr/>
            <p:nvPr/>
          </p:nvSpPr>
          <p:spPr bwMode="auto">
            <a:xfrm>
              <a:off x="408894" y="1425738"/>
              <a:ext cx="2874858" cy="22393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61" name="Rectangle 60"/>
            <p:cNvSpPr/>
            <p:nvPr/>
          </p:nvSpPr>
          <p:spPr bwMode="auto">
            <a:xfrm>
              <a:off x="1381655" y="3053660"/>
              <a:ext cx="640080" cy="19207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6012" tIns="48006" rIns="96012" bIns="48006"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514" name="TextBox 280"/>
            <p:cNvSpPr txBox="1">
              <a:spLocks noChangeArrowheads="1"/>
            </p:cNvSpPr>
            <p:nvPr/>
          </p:nvSpPr>
          <p:spPr bwMode="auto">
            <a:xfrm rot="600000">
              <a:off x="852752" y="2551462"/>
              <a:ext cx="1290639" cy="406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hNEAT1</a:t>
              </a:r>
            </a:p>
          </p:txBody>
        </p:sp>
      </p:grpSp>
      <p:grpSp>
        <p:nvGrpSpPr>
          <p:cNvPr id="70" name="Group 69"/>
          <p:cNvGrpSpPr>
            <a:grpSpLocks/>
          </p:cNvGrpSpPr>
          <p:nvPr/>
        </p:nvGrpSpPr>
        <p:grpSpPr bwMode="auto">
          <a:xfrm>
            <a:off x="2450311" y="3408314"/>
            <a:ext cx="316706" cy="471488"/>
            <a:chOff x="3400585" y="3845100"/>
            <a:chExt cx="457200" cy="629135"/>
          </a:xfrm>
        </p:grpSpPr>
        <p:cxnSp>
          <p:nvCxnSpPr>
            <p:cNvPr id="66" name="Straight Connector 65"/>
            <p:cNvCxnSpPr/>
            <p:nvPr/>
          </p:nvCxnSpPr>
          <p:spPr>
            <a:xfrm>
              <a:off x="3629186" y="3845100"/>
              <a:ext cx="0" cy="6148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400585" y="4474235"/>
              <a:ext cx="457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504"/>
          <p:cNvSpPr txBox="1">
            <a:spLocks noChangeArrowheads="1"/>
          </p:cNvSpPr>
          <p:nvPr/>
        </p:nvSpPr>
        <p:spPr bwMode="auto">
          <a:xfrm>
            <a:off x="4617248" y="5694997"/>
            <a:ext cx="69294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050">
                <a:latin typeface="Comic Sans MS" pitchFamily="66" charset="0"/>
                <a:ea typeface="SimSun" pitchFamily="2" charset="-122"/>
              </a:rPr>
              <a:t>(A)n</a:t>
            </a:r>
          </a:p>
        </p:txBody>
      </p:sp>
      <p:grpSp>
        <p:nvGrpSpPr>
          <p:cNvPr id="143" name="Group 142"/>
          <p:cNvGrpSpPr>
            <a:grpSpLocks/>
          </p:cNvGrpSpPr>
          <p:nvPr/>
        </p:nvGrpSpPr>
        <p:grpSpPr bwMode="auto">
          <a:xfrm>
            <a:off x="3256360" y="5047297"/>
            <a:ext cx="1551384" cy="883444"/>
            <a:chOff x="3052763" y="5309952"/>
            <a:chExt cx="2240589" cy="1178161"/>
          </a:xfrm>
        </p:grpSpPr>
        <p:grpSp>
          <p:nvGrpSpPr>
            <p:cNvPr id="73" name="Group 72"/>
            <p:cNvGrpSpPr/>
            <p:nvPr/>
          </p:nvGrpSpPr>
          <p:grpSpPr bwMode="auto">
            <a:xfrm>
              <a:off x="4369189" y="5309952"/>
              <a:ext cx="425959" cy="1078775"/>
              <a:chOff x="4753984" y="1585909"/>
              <a:chExt cx="304368" cy="395291"/>
            </a:xfrm>
            <a:effectLst>
              <a:outerShdw blurRad="50800" dist="38100" dir="2700000" algn="tl" rotWithShape="0">
                <a:prstClr val="black">
                  <a:alpha val="40000"/>
                </a:prstClr>
              </a:outerShdw>
            </a:effectLst>
          </p:grpSpPr>
          <p:cxnSp>
            <p:nvCxnSpPr>
              <p:cNvPr id="89" name="Straight Connector 88"/>
              <p:cNvCxnSpPr/>
              <p:nvPr/>
            </p:nvCxnSpPr>
            <p:spPr>
              <a:xfrm>
                <a:off x="4959930" y="1728457"/>
                <a:ext cx="0" cy="25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Arc 89"/>
              <p:cNvSpPr/>
              <p:nvPr/>
            </p:nvSpPr>
            <p:spPr>
              <a:xfrm rot="4279003">
                <a:off x="4834130" y="1505763"/>
                <a:ext cx="144076" cy="304368"/>
              </a:xfrm>
              <a:prstGeom prst="arc">
                <a:avLst>
                  <a:gd name="adj1" fmla="val 1575235"/>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91" name="Straight Connector 90"/>
              <p:cNvCxnSpPr/>
              <p:nvPr/>
            </p:nvCxnSpPr>
            <p:spPr>
              <a:xfrm>
                <a:off x="4897585" y="1728457"/>
                <a:ext cx="0" cy="25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Rectangle 73"/>
            <p:cNvSpPr/>
            <p:nvPr/>
          </p:nvSpPr>
          <p:spPr bwMode="auto">
            <a:xfrm>
              <a:off x="3460206" y="6296028"/>
              <a:ext cx="639845" cy="19208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75" name="Oval 74"/>
            <p:cNvSpPr/>
            <p:nvPr/>
          </p:nvSpPr>
          <p:spPr bwMode="auto">
            <a:xfrm>
              <a:off x="3052763" y="6328042"/>
              <a:ext cx="127969" cy="128057"/>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76" name="Straight Connector 75"/>
            <p:cNvCxnSpPr/>
            <p:nvPr/>
          </p:nvCxnSpPr>
          <p:spPr bwMode="auto">
            <a:xfrm>
              <a:off x="4113732" y="6389668"/>
              <a:ext cx="441928"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bwMode="auto">
            <a:xfrm>
              <a:off x="4663992" y="6389668"/>
              <a:ext cx="441928"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481" name="Group 499"/>
            <p:cNvGrpSpPr>
              <a:grpSpLocks/>
            </p:cNvGrpSpPr>
            <p:nvPr/>
          </p:nvGrpSpPr>
          <p:grpSpPr bwMode="auto">
            <a:xfrm>
              <a:off x="4190693" y="5666966"/>
              <a:ext cx="1102659" cy="400189"/>
              <a:chOff x="5019505" y="5752849"/>
              <a:chExt cx="787903" cy="285758"/>
            </a:xfrm>
          </p:grpSpPr>
          <p:sp>
            <p:nvSpPr>
              <p:cNvPr id="87" name="Oval 86"/>
              <p:cNvSpPr/>
              <p:nvPr/>
            </p:nvSpPr>
            <p:spPr bwMode="auto">
              <a:xfrm>
                <a:off x="5019505" y="5785403"/>
                <a:ext cx="599863" cy="197091"/>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91" name="TextBox 19"/>
              <p:cNvSpPr txBox="1">
                <a:spLocks noChangeArrowheads="1"/>
              </p:cNvSpPr>
              <p:nvPr/>
            </p:nvSpPr>
            <p:spPr bwMode="auto">
              <a:xfrm>
                <a:off x="5080281" y="5752849"/>
                <a:ext cx="727127" cy="28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PKR</a:t>
                </a:r>
              </a:p>
            </p:txBody>
          </p:sp>
        </p:grpSp>
        <p:grpSp>
          <p:nvGrpSpPr>
            <p:cNvPr id="59482" name="Group 514"/>
            <p:cNvGrpSpPr>
              <a:grpSpLocks/>
            </p:cNvGrpSpPr>
            <p:nvPr/>
          </p:nvGrpSpPr>
          <p:grpSpPr bwMode="auto">
            <a:xfrm>
              <a:off x="4166703" y="6018170"/>
              <a:ext cx="1120185" cy="400189"/>
              <a:chOff x="5017841" y="1038225"/>
              <a:chExt cx="738855" cy="285759"/>
            </a:xfrm>
          </p:grpSpPr>
          <p:sp>
            <p:nvSpPr>
              <p:cNvPr id="81" name="Oval 80"/>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87" name="TextBox 19"/>
              <p:cNvSpPr txBox="1">
                <a:spLocks noChangeArrowheads="1"/>
              </p:cNvSpPr>
              <p:nvPr/>
            </p:nvSpPr>
            <p:spPr bwMode="auto">
              <a:xfrm>
                <a:off x="5017841" y="1038225"/>
                <a:ext cx="738855" cy="28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cxnSp>
          <p:nvCxnSpPr>
            <p:cNvPr id="80" name="Straight Connector 79"/>
            <p:cNvCxnSpPr/>
            <p:nvPr/>
          </p:nvCxnSpPr>
          <p:spPr bwMode="auto">
            <a:xfrm>
              <a:off x="3180011" y="6389668"/>
              <a:ext cx="256214"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92" name="Group 362"/>
          <p:cNvGrpSpPr>
            <a:grpSpLocks/>
          </p:cNvGrpSpPr>
          <p:nvPr/>
        </p:nvGrpSpPr>
        <p:grpSpPr bwMode="auto">
          <a:xfrm>
            <a:off x="4519617" y="4819873"/>
            <a:ext cx="764381" cy="300081"/>
            <a:chOff x="5019505" y="5752819"/>
            <a:chExt cx="787903" cy="286163"/>
          </a:xfrm>
        </p:grpSpPr>
        <p:sp>
          <p:nvSpPr>
            <p:cNvPr id="93" name="Oval 92"/>
            <p:cNvSpPr/>
            <p:nvPr/>
          </p:nvSpPr>
          <p:spPr bwMode="auto">
            <a:xfrm>
              <a:off x="5019505" y="5785403"/>
              <a:ext cx="599863" cy="197091"/>
            </a:xfrm>
            <a:prstGeom prst="ellipse">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71" name="TextBox 19"/>
            <p:cNvSpPr txBox="1">
              <a:spLocks noChangeArrowheads="1"/>
            </p:cNvSpPr>
            <p:nvPr/>
          </p:nvSpPr>
          <p:spPr bwMode="auto">
            <a:xfrm>
              <a:off x="5080281" y="5752819"/>
              <a:ext cx="727127" cy="2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PKR</a:t>
              </a:r>
            </a:p>
          </p:txBody>
        </p:sp>
      </p:grpSp>
      <p:grpSp>
        <p:nvGrpSpPr>
          <p:cNvPr id="95" name="Group 354"/>
          <p:cNvGrpSpPr>
            <a:grpSpLocks/>
          </p:cNvGrpSpPr>
          <p:nvPr/>
        </p:nvGrpSpPr>
        <p:grpSpPr bwMode="auto">
          <a:xfrm>
            <a:off x="5885264" y="4822269"/>
            <a:ext cx="773906" cy="300082"/>
            <a:chOff x="5017841" y="1047750"/>
            <a:chExt cx="738855" cy="287396"/>
          </a:xfrm>
        </p:grpSpPr>
        <p:sp>
          <p:nvSpPr>
            <p:cNvPr id="96" name="Oval 95"/>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67" name="TextBox 19"/>
            <p:cNvSpPr txBox="1">
              <a:spLocks noChangeArrowheads="1"/>
            </p:cNvSpPr>
            <p:nvPr/>
          </p:nvSpPr>
          <p:spPr bwMode="auto">
            <a:xfrm>
              <a:off x="5017841" y="1047750"/>
              <a:ext cx="738855" cy="28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grpSp>
        <p:nvGrpSpPr>
          <p:cNvPr id="98" name="Group 652"/>
          <p:cNvGrpSpPr>
            <a:grpSpLocks/>
          </p:cNvGrpSpPr>
          <p:nvPr/>
        </p:nvGrpSpPr>
        <p:grpSpPr bwMode="auto">
          <a:xfrm>
            <a:off x="5882879" y="5058013"/>
            <a:ext cx="2065734" cy="890358"/>
            <a:chOff x="4709160" y="6857007"/>
            <a:chExt cx="2130733" cy="848340"/>
          </a:xfrm>
        </p:grpSpPr>
        <p:cxnSp>
          <p:nvCxnSpPr>
            <p:cNvPr id="99" name="Straight Connector 98"/>
            <p:cNvCxnSpPr/>
            <p:nvPr/>
          </p:nvCxnSpPr>
          <p:spPr>
            <a:xfrm>
              <a:off x="4807407" y="7614811"/>
              <a:ext cx="184213"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4709160" y="7561549"/>
              <a:ext cx="91440" cy="914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101" name="Straight Connector 100"/>
            <p:cNvCxnSpPr/>
            <p:nvPr/>
          </p:nvCxnSpPr>
          <p:spPr>
            <a:xfrm flipV="1">
              <a:off x="5477943" y="7614811"/>
              <a:ext cx="326672" cy="1134"/>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447" name="Group 261"/>
            <p:cNvGrpSpPr>
              <a:grpSpLocks/>
            </p:cNvGrpSpPr>
            <p:nvPr/>
          </p:nvGrpSpPr>
          <p:grpSpPr bwMode="auto">
            <a:xfrm>
              <a:off x="5660900" y="6857007"/>
              <a:ext cx="304267" cy="760131"/>
              <a:chOff x="4754435" y="1590902"/>
              <a:chExt cx="304267" cy="390067"/>
            </a:xfrm>
          </p:grpSpPr>
          <p:cxnSp>
            <p:nvCxnSpPr>
              <p:cNvPr id="112" name="Straight Connector 111"/>
              <p:cNvCxnSpPr/>
              <p:nvPr/>
            </p:nvCxnSpPr>
            <p:spPr>
              <a:xfrm>
                <a:off x="4960781" y="1728288"/>
                <a:ext cx="0" cy="252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Arc 112"/>
              <p:cNvSpPr/>
              <p:nvPr/>
            </p:nvSpPr>
            <p:spPr>
              <a:xfrm rot="4279003">
                <a:off x="4834851" y="1510514"/>
                <a:ext cx="143790" cy="304566"/>
              </a:xfrm>
              <a:prstGeom prst="arc">
                <a:avLst>
                  <a:gd name="adj1" fmla="val 1575235"/>
                  <a:gd name="adj2" fmla="val 0"/>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114" name="Straight Connector 113"/>
              <p:cNvCxnSpPr/>
              <p:nvPr/>
            </p:nvCxnSpPr>
            <p:spPr>
              <a:xfrm>
                <a:off x="4898149" y="1728288"/>
                <a:ext cx="0" cy="252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p:nvPr/>
          </p:nvCxnSpPr>
          <p:spPr>
            <a:xfrm>
              <a:off x="5870932" y="7615945"/>
              <a:ext cx="315618"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9449" name="TextBox 264"/>
            <p:cNvSpPr txBox="1">
              <a:spLocks noChangeArrowheads="1"/>
            </p:cNvSpPr>
            <p:nvPr/>
          </p:nvSpPr>
          <p:spPr bwMode="auto">
            <a:xfrm>
              <a:off x="6124268" y="7463414"/>
              <a:ext cx="715625" cy="24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050">
                  <a:latin typeface="Comic Sans MS" pitchFamily="66" charset="0"/>
                  <a:ea typeface="SimSun" pitchFamily="2" charset="-122"/>
                </a:rPr>
                <a:t>(A)n</a:t>
              </a:r>
            </a:p>
          </p:txBody>
        </p:sp>
        <p:sp>
          <p:nvSpPr>
            <p:cNvPr id="105" name="Rectangle 104"/>
            <p:cNvSpPr/>
            <p:nvPr/>
          </p:nvSpPr>
          <p:spPr>
            <a:xfrm>
              <a:off x="5010041" y="7551282"/>
              <a:ext cx="458077" cy="1372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grpSp>
          <p:nvGrpSpPr>
            <p:cNvPr id="59451" name="Group 351"/>
            <p:cNvGrpSpPr>
              <a:grpSpLocks/>
            </p:cNvGrpSpPr>
            <p:nvPr/>
          </p:nvGrpSpPr>
          <p:grpSpPr bwMode="auto">
            <a:xfrm>
              <a:off x="5521870" y="7086530"/>
              <a:ext cx="800426" cy="285920"/>
              <a:chOff x="5017841" y="1038225"/>
              <a:chExt cx="738855" cy="285920"/>
            </a:xfrm>
          </p:grpSpPr>
          <p:sp>
            <p:nvSpPr>
              <p:cNvPr id="110" name="Oval 109"/>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60" name="TextBox 19"/>
              <p:cNvSpPr txBox="1">
                <a:spLocks noChangeArrowheads="1"/>
              </p:cNvSpPr>
              <p:nvPr/>
            </p:nvSpPr>
            <p:spPr bwMode="auto">
              <a:xfrm>
                <a:off x="5017841" y="1038225"/>
                <a:ext cx="738855" cy="2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grpSp>
          <p:nvGrpSpPr>
            <p:cNvPr id="59452" name="Group 345"/>
            <p:cNvGrpSpPr>
              <a:grpSpLocks/>
            </p:cNvGrpSpPr>
            <p:nvPr/>
          </p:nvGrpSpPr>
          <p:grpSpPr bwMode="auto">
            <a:xfrm>
              <a:off x="5527130" y="7346662"/>
              <a:ext cx="800426" cy="285920"/>
              <a:chOff x="5017841" y="1038225"/>
              <a:chExt cx="738855" cy="285920"/>
            </a:xfrm>
          </p:grpSpPr>
          <p:sp>
            <p:nvSpPr>
              <p:cNvPr id="108" name="Oval 107"/>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56" name="TextBox 19"/>
              <p:cNvSpPr txBox="1">
                <a:spLocks noChangeArrowheads="1"/>
              </p:cNvSpPr>
              <p:nvPr/>
            </p:nvSpPr>
            <p:spPr bwMode="auto">
              <a:xfrm>
                <a:off x="5017841" y="1038225"/>
                <a:ext cx="738855" cy="28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grpSp>
      <p:cxnSp>
        <p:nvCxnSpPr>
          <p:cNvPr id="116" name="Straight Arrow Connector 115"/>
          <p:cNvCxnSpPr/>
          <p:nvPr/>
        </p:nvCxnSpPr>
        <p:spPr>
          <a:xfrm flipH="1">
            <a:off x="4830370" y="4977051"/>
            <a:ext cx="548878" cy="43100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8" name="TextBox 1"/>
          <p:cNvSpPr txBox="1">
            <a:spLocks noChangeArrowheads="1"/>
          </p:cNvSpPr>
          <p:nvPr/>
        </p:nvSpPr>
        <p:spPr bwMode="auto">
          <a:xfrm>
            <a:off x="7336091" y="5354160"/>
            <a:ext cx="1862138"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1350" dirty="0">
                <a:latin typeface="Comic Sans MS" pitchFamily="66" charset="0"/>
                <a:ea typeface="SimSun" pitchFamily="2" charset="-122"/>
              </a:rPr>
              <a:t>Active Translation</a:t>
            </a:r>
          </a:p>
        </p:txBody>
      </p:sp>
      <p:sp>
        <p:nvSpPr>
          <p:cNvPr id="119" name="TextBox 400"/>
          <p:cNvSpPr txBox="1">
            <a:spLocks noChangeArrowheads="1"/>
          </p:cNvSpPr>
          <p:nvPr/>
        </p:nvSpPr>
        <p:spPr bwMode="auto">
          <a:xfrm>
            <a:off x="1402083" y="5350563"/>
            <a:ext cx="30003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6" rIns="96012" bIns="4800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zh-CN" sz="1350" dirty="0">
                <a:latin typeface="Comic Sans MS" pitchFamily="66" charset="0"/>
                <a:ea typeface="SimSun" pitchFamily="2" charset="-122"/>
              </a:rPr>
              <a:t>Translational Repression </a:t>
            </a:r>
          </a:p>
        </p:txBody>
      </p:sp>
      <p:grpSp>
        <p:nvGrpSpPr>
          <p:cNvPr id="120" name="Group 16"/>
          <p:cNvGrpSpPr>
            <a:grpSpLocks/>
          </p:cNvGrpSpPr>
          <p:nvPr/>
        </p:nvGrpSpPr>
        <p:grpSpPr bwMode="auto">
          <a:xfrm>
            <a:off x="5032776" y="3940014"/>
            <a:ext cx="2055019" cy="895989"/>
            <a:chOff x="4685304" y="6008021"/>
            <a:chExt cx="2120091" cy="852545"/>
          </a:xfrm>
        </p:grpSpPr>
        <p:grpSp>
          <p:nvGrpSpPr>
            <p:cNvPr id="121" name="Group 120"/>
            <p:cNvGrpSpPr/>
            <p:nvPr/>
          </p:nvGrpSpPr>
          <p:grpSpPr>
            <a:xfrm>
              <a:off x="5647222" y="6008021"/>
              <a:ext cx="304205" cy="765116"/>
              <a:chOff x="4775255" y="1588575"/>
              <a:chExt cx="304205" cy="392625"/>
            </a:xfrm>
            <a:effectLst>
              <a:outerShdw blurRad="50800" dist="38100" dir="2700000" algn="tl" rotWithShape="0">
                <a:prstClr val="black">
                  <a:alpha val="40000"/>
                </a:prstClr>
              </a:outerShdw>
            </a:effectLst>
          </p:grpSpPr>
          <p:cxnSp>
            <p:nvCxnSpPr>
              <p:cNvPr id="131" name="Straight Connector 130"/>
              <p:cNvCxnSpPr/>
              <p:nvPr/>
            </p:nvCxnSpPr>
            <p:spPr>
              <a:xfrm>
                <a:off x="4959930" y="1728457"/>
                <a:ext cx="0" cy="25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Arc 131"/>
              <p:cNvSpPr/>
              <p:nvPr/>
            </p:nvSpPr>
            <p:spPr>
              <a:xfrm rot="4636355">
                <a:off x="4855320" y="1508510"/>
                <a:ext cx="144075" cy="304205"/>
              </a:xfrm>
              <a:prstGeom prst="arc">
                <a:avLst>
                  <a:gd name="adj1" fmla="val 1356399"/>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350">
                  <a:latin typeface="Comic Sans MS" pitchFamily="66" charset="0"/>
                </a:endParaRPr>
              </a:p>
            </p:txBody>
          </p:sp>
          <p:cxnSp>
            <p:nvCxnSpPr>
              <p:cNvPr id="133" name="Straight Connector 132"/>
              <p:cNvCxnSpPr/>
              <p:nvPr/>
            </p:nvCxnSpPr>
            <p:spPr>
              <a:xfrm>
                <a:off x="4897585" y="1728457"/>
                <a:ext cx="0" cy="2527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427" name="TextBox 252"/>
            <p:cNvSpPr txBox="1">
              <a:spLocks noChangeArrowheads="1"/>
            </p:cNvSpPr>
            <p:nvPr/>
          </p:nvSpPr>
          <p:spPr bwMode="auto">
            <a:xfrm>
              <a:off x="6089770" y="6618962"/>
              <a:ext cx="715625" cy="241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050">
                  <a:latin typeface="Comic Sans MS" pitchFamily="66" charset="0"/>
                  <a:ea typeface="SimSun" pitchFamily="2" charset="-122"/>
                </a:rPr>
                <a:t>(A)n</a:t>
              </a:r>
            </a:p>
          </p:txBody>
        </p:sp>
        <p:sp>
          <p:nvSpPr>
            <p:cNvPr id="123" name="Rectangle 122"/>
            <p:cNvSpPr/>
            <p:nvPr/>
          </p:nvSpPr>
          <p:spPr>
            <a:xfrm>
              <a:off x="4976442" y="6706937"/>
              <a:ext cx="457200" cy="13716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124" name="Straight Connector 123"/>
            <p:cNvCxnSpPr/>
            <p:nvPr/>
          </p:nvCxnSpPr>
          <p:spPr>
            <a:xfrm>
              <a:off x="4783570" y="6773858"/>
              <a:ext cx="184249"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5" name="Oval 124"/>
            <p:cNvSpPr/>
            <p:nvPr/>
          </p:nvSpPr>
          <p:spPr>
            <a:xfrm>
              <a:off x="4685304" y="6729797"/>
              <a:ext cx="91440" cy="91440"/>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cxnSp>
          <p:nvCxnSpPr>
            <p:cNvPr id="126" name="Straight Connector 125"/>
            <p:cNvCxnSpPr/>
            <p:nvPr/>
          </p:nvCxnSpPr>
          <p:spPr>
            <a:xfrm>
              <a:off x="5443181" y="6773858"/>
              <a:ext cx="326735" cy="1133"/>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836245" y="6773858"/>
              <a:ext cx="315680" cy="0"/>
            </a:xfrm>
            <a:prstGeom prst="line">
              <a:avLst/>
            </a:prstGeom>
            <a:ln>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9437" name="Group 342"/>
            <p:cNvGrpSpPr>
              <a:grpSpLocks/>
            </p:cNvGrpSpPr>
            <p:nvPr/>
          </p:nvGrpSpPr>
          <p:grpSpPr bwMode="auto">
            <a:xfrm>
              <a:off x="5472069" y="6499006"/>
              <a:ext cx="800426" cy="285532"/>
              <a:chOff x="5017841" y="1047750"/>
              <a:chExt cx="738855" cy="285532"/>
            </a:xfrm>
          </p:grpSpPr>
          <p:sp>
            <p:nvSpPr>
              <p:cNvPr id="129" name="Oval 128"/>
              <p:cNvSpPr/>
              <p:nvPr/>
            </p:nvSpPr>
            <p:spPr bwMode="auto">
              <a:xfrm>
                <a:off x="5048671" y="1081314"/>
                <a:ext cx="557784" cy="201168"/>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defRPr/>
                </a:pPr>
                <a:endParaRPr lang="zh-CN" altLang="zh-CN" sz="1500">
                  <a:solidFill>
                    <a:srgbClr val="FFFFFF"/>
                  </a:solidFill>
                  <a:latin typeface="Comic Sans MS" pitchFamily="66" charset="0"/>
                  <a:ea typeface="SimSun" pitchFamily="2" charset="-122"/>
                </a:endParaRPr>
              </a:p>
            </p:txBody>
          </p:sp>
          <p:sp>
            <p:nvSpPr>
              <p:cNvPr id="59441" name="TextBox 19"/>
              <p:cNvSpPr txBox="1">
                <a:spLocks noChangeArrowheads="1"/>
              </p:cNvSpPr>
              <p:nvPr/>
            </p:nvSpPr>
            <p:spPr bwMode="auto">
              <a:xfrm>
                <a:off x="5017841" y="1047750"/>
                <a:ext cx="738855" cy="285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1350">
                    <a:latin typeface="Comic Sans MS" pitchFamily="66" charset="0"/>
                    <a:ea typeface="SimSun" pitchFamily="2" charset="-122"/>
                  </a:rPr>
                  <a:t>STAU1</a:t>
                </a:r>
              </a:p>
            </p:txBody>
          </p:sp>
        </p:grpSp>
      </p:grpSp>
      <p:sp>
        <p:nvSpPr>
          <p:cNvPr id="134" name="Arc 133"/>
          <p:cNvSpPr/>
          <p:nvPr/>
        </p:nvSpPr>
        <p:spPr>
          <a:xfrm rot="13596598">
            <a:off x="5992416" y="5047293"/>
            <a:ext cx="275034" cy="253604"/>
          </a:xfrm>
          <a:prstGeom prst="arc">
            <a:avLst/>
          </a:prstGeom>
          <a:ln w="28575">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6012" tIns="48006" rIns="96012" bIns="48006" anchor="ctr"/>
          <a:lstStyle/>
          <a:p>
            <a:pPr algn="ctr">
              <a:defRPr/>
            </a:pPr>
            <a:endParaRPr lang="en-US" sz="1350">
              <a:latin typeface="Comic Sans MS" pitchFamily="66" charset="0"/>
            </a:endParaRPr>
          </a:p>
        </p:txBody>
      </p:sp>
      <p:sp>
        <p:nvSpPr>
          <p:cNvPr id="135" name="Arc 134"/>
          <p:cNvSpPr/>
          <p:nvPr/>
        </p:nvSpPr>
        <p:spPr>
          <a:xfrm rot="2893700">
            <a:off x="4794052" y="5006216"/>
            <a:ext cx="261938" cy="253604"/>
          </a:xfrm>
          <a:prstGeom prst="arc">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lIns="96012" tIns="48006" rIns="96012" bIns="48006" anchor="ctr"/>
          <a:lstStyle/>
          <a:p>
            <a:pPr algn="ctr">
              <a:defRPr/>
            </a:pPr>
            <a:endParaRPr lang="en-US" sz="1350">
              <a:latin typeface="Comic Sans MS" pitchFamily="66" charset="0"/>
            </a:endParaRPr>
          </a:p>
        </p:txBody>
      </p:sp>
      <p:cxnSp>
        <p:nvCxnSpPr>
          <p:cNvPr id="136" name="Straight Arrow Connector 135"/>
          <p:cNvCxnSpPr/>
          <p:nvPr/>
        </p:nvCxnSpPr>
        <p:spPr>
          <a:xfrm>
            <a:off x="5636423" y="4969907"/>
            <a:ext cx="589360" cy="49649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18240000" flipH="1">
            <a:off x="5106591" y="2272907"/>
            <a:ext cx="0" cy="907256"/>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p:cNvSpPr txBox="1">
            <a:spLocks noChangeArrowheads="1"/>
          </p:cNvSpPr>
          <p:nvPr/>
        </p:nvSpPr>
        <p:spPr bwMode="auto">
          <a:xfrm rot="5400000">
            <a:off x="4291013" y="1796995"/>
            <a:ext cx="55959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dirty="0">
                <a:solidFill>
                  <a:srgbClr val="FF0000"/>
                </a:solidFill>
              </a:rPr>
              <a:t>Alu</a:t>
            </a:r>
          </a:p>
        </p:txBody>
      </p:sp>
      <p:sp>
        <p:nvSpPr>
          <p:cNvPr id="3" name="TextBox 2"/>
          <p:cNvSpPr txBox="1">
            <a:spLocks noChangeArrowheads="1"/>
          </p:cNvSpPr>
          <p:nvPr/>
        </p:nvSpPr>
        <p:spPr bwMode="auto">
          <a:xfrm rot="-5400000">
            <a:off x="4804632" y="1634687"/>
            <a:ext cx="4658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500" dirty="0">
                <a:solidFill>
                  <a:srgbClr val="FF0000"/>
                </a:solidFill>
              </a:rPr>
              <a:t>Alu</a:t>
            </a:r>
          </a:p>
          <a:p>
            <a:pPr eaLnBrk="1" hangingPunct="1">
              <a:spcBef>
                <a:spcPct val="0"/>
              </a:spcBef>
              <a:buFontTx/>
              <a:buNone/>
            </a:pPr>
            <a:endParaRPr lang="en-US" altLang="en-US" sz="1500" dirty="0"/>
          </a:p>
        </p:txBody>
      </p:sp>
      <p:sp>
        <p:nvSpPr>
          <p:cNvPr id="6" name="TextBox 5"/>
          <p:cNvSpPr txBox="1"/>
          <p:nvPr/>
        </p:nvSpPr>
        <p:spPr>
          <a:xfrm>
            <a:off x="-16327" y="76200"/>
            <a:ext cx="9166859" cy="1384995"/>
          </a:xfrm>
          <a:prstGeom prst="rect">
            <a:avLst/>
          </a:prstGeom>
          <a:noFill/>
        </p:spPr>
        <p:txBody>
          <a:bodyPr wrap="square" rtlCol="0">
            <a:spAutoFit/>
          </a:bodyPr>
          <a:lstStyle/>
          <a:p>
            <a:pPr algn="ctr"/>
            <a:r>
              <a:rPr lang="en-US" altLang="ko-KR" sz="2800" b="1" dirty="0" smtClean="0">
                <a:solidFill>
                  <a:srgbClr val="3333FF"/>
                </a:solidFill>
                <a:latin typeface="Comic Sans MS" panose="030F0702030302020204" pitchFamily="66" charset="0"/>
                <a:ea typeface="굴림" pitchFamily="34" charset="-127"/>
              </a:rPr>
              <a:t>Staufen </a:t>
            </a:r>
            <a:r>
              <a:rPr lang="en-US" altLang="ko-KR" sz="2800" b="1" dirty="0">
                <a:solidFill>
                  <a:srgbClr val="3333FF"/>
                </a:solidFill>
                <a:latin typeface="Comic Sans MS" panose="030F0702030302020204" pitchFamily="66" charset="0"/>
                <a:ea typeface="굴림" pitchFamily="34" charset="-127"/>
              </a:rPr>
              <a:t>binding 3</a:t>
            </a:r>
            <a:r>
              <a:rPr lang="en-US" altLang="zh-CN" sz="2800" b="1" dirty="0">
                <a:solidFill>
                  <a:srgbClr val="3333FF"/>
                </a:solidFill>
                <a:latin typeface="Comic Sans MS" panose="030F0702030302020204" pitchFamily="66" charset="0"/>
                <a:ea typeface="SimSun" pitchFamily="2" charset="-122"/>
              </a:rPr>
              <a:t>'</a:t>
            </a:r>
            <a:r>
              <a:rPr lang="en-US" altLang="ko-KR" sz="2800" b="1" dirty="0">
                <a:solidFill>
                  <a:srgbClr val="3333FF"/>
                </a:solidFill>
                <a:latin typeface="Comic Sans MS" panose="030F0702030302020204" pitchFamily="66" charset="0"/>
                <a:ea typeface="굴림" pitchFamily="34" charset="-127"/>
              </a:rPr>
              <a:t>UTR IR</a:t>
            </a:r>
            <a:r>
              <a:rPr lang="en-US" altLang="ko-KR" sz="2800" b="1" i="1" dirty="0">
                <a:solidFill>
                  <a:srgbClr val="3333FF"/>
                </a:solidFill>
                <a:latin typeface="Comic Sans MS" panose="030F0702030302020204" pitchFamily="66" charset="0"/>
                <a:ea typeface="굴림" pitchFamily="34" charset="-127"/>
              </a:rPr>
              <a:t>Alu</a:t>
            </a:r>
            <a:r>
              <a:rPr lang="en-US" altLang="ko-KR" sz="2800" b="1" dirty="0">
                <a:solidFill>
                  <a:srgbClr val="3333FF"/>
                </a:solidFill>
                <a:latin typeface="Comic Sans MS" panose="030F0702030302020204" pitchFamily="66" charset="0"/>
                <a:ea typeface="굴림" pitchFamily="34" charset="-127"/>
              </a:rPr>
              <a:t>s complements nuclear retention, obviating PKR-mediated translational </a:t>
            </a:r>
            <a:r>
              <a:rPr lang="en-US" altLang="ko-KR" sz="2800" b="1" dirty="0" smtClean="0">
                <a:solidFill>
                  <a:srgbClr val="3333FF"/>
                </a:solidFill>
                <a:latin typeface="Comic Sans MS" panose="030F0702030302020204" pitchFamily="66" charset="0"/>
                <a:ea typeface="굴림" pitchFamily="34" charset="-127"/>
              </a:rPr>
              <a:t>shutdown</a:t>
            </a:r>
            <a:endParaRPr lang="en-US" sz="2800" dirty="0">
              <a:solidFill>
                <a:srgbClr val="3333FF"/>
              </a:solidFill>
            </a:endParaRPr>
          </a:p>
        </p:txBody>
      </p:sp>
      <p:sp>
        <p:nvSpPr>
          <p:cNvPr id="7" name="TextBox 6"/>
          <p:cNvSpPr txBox="1"/>
          <p:nvPr/>
        </p:nvSpPr>
        <p:spPr>
          <a:xfrm>
            <a:off x="103352" y="6096000"/>
            <a:ext cx="8964448" cy="492443"/>
          </a:xfrm>
          <a:prstGeom prst="rect">
            <a:avLst/>
          </a:prstGeom>
          <a:noFill/>
          <a:ln>
            <a:solidFill>
              <a:srgbClr val="0000FF"/>
            </a:solidFill>
          </a:ln>
        </p:spPr>
        <p:txBody>
          <a:bodyPr wrap="square" rtlCol="0">
            <a:spAutoFit/>
          </a:bodyPr>
          <a:lstStyle/>
          <a:p>
            <a:r>
              <a:rPr lang="en-US" altLang="ko-KR" sz="1300" b="1" dirty="0">
                <a:latin typeface="Comic Sans MS" panose="030F0702030302020204" pitchFamily="66" charset="0"/>
                <a:ea typeface="굴림" pitchFamily="34" charset="-127"/>
              </a:rPr>
              <a:t>Elbarbary, Li, Tian, Maquat (2013</a:t>
            </a:r>
            <a:r>
              <a:rPr lang="en-US" altLang="ko-KR" sz="1300" b="1" dirty="0" smtClean="0">
                <a:latin typeface="Comic Sans MS" panose="030F0702030302020204" pitchFamily="66" charset="0"/>
                <a:ea typeface="굴림" pitchFamily="34" charset="-127"/>
              </a:rPr>
              <a:t>) </a:t>
            </a:r>
            <a:r>
              <a:rPr lang="en-US" sz="1300" b="1" dirty="0" smtClean="0">
                <a:latin typeface="Comic Sans MS" panose="030F0702030302020204" pitchFamily="66" charset="0"/>
              </a:rPr>
              <a:t>STAU1 </a:t>
            </a:r>
            <a:r>
              <a:rPr lang="en-US" sz="1300" b="1" dirty="0">
                <a:latin typeface="Comic Sans MS" panose="030F0702030302020204" pitchFamily="66" charset="0"/>
              </a:rPr>
              <a:t>binding 3' UTR IRAlus </a:t>
            </a:r>
            <a:r>
              <a:rPr lang="en-US" sz="1300" b="1" dirty="0" smtClean="0">
                <a:latin typeface="Comic Sans MS" panose="030F0702030302020204" pitchFamily="66" charset="0"/>
              </a:rPr>
              <a:t>complements </a:t>
            </a:r>
            <a:r>
              <a:rPr lang="en-US" sz="1300" b="1" dirty="0">
                <a:latin typeface="Comic Sans MS" panose="030F0702030302020204" pitchFamily="66" charset="0"/>
              </a:rPr>
              <a:t>nuclear retention to protect </a:t>
            </a:r>
            <a:r>
              <a:rPr lang="en-US" sz="1300" b="1" dirty="0" smtClean="0">
                <a:latin typeface="Comic Sans MS" panose="030F0702030302020204" pitchFamily="66" charset="0"/>
              </a:rPr>
              <a:t>nuclear </a:t>
            </a:r>
            <a:r>
              <a:rPr lang="en-US" sz="1300" b="1" dirty="0">
                <a:latin typeface="Comic Sans MS" panose="030F0702030302020204" pitchFamily="66" charset="0"/>
              </a:rPr>
              <a:t>retention to protect cells </a:t>
            </a:r>
            <a:r>
              <a:rPr lang="en-US" sz="1300" b="1" dirty="0" smtClean="0">
                <a:latin typeface="Comic Sans MS" panose="030F0702030302020204" pitchFamily="66" charset="0"/>
              </a:rPr>
              <a:t>from PKR-mediated </a:t>
            </a:r>
            <a:r>
              <a:rPr lang="en-US" sz="1300" b="1" dirty="0">
                <a:latin typeface="Comic Sans MS" panose="030F0702030302020204" pitchFamily="66" charset="0"/>
              </a:rPr>
              <a:t>translational </a:t>
            </a:r>
            <a:r>
              <a:rPr lang="en-US" sz="1300" b="1" dirty="0" smtClean="0">
                <a:latin typeface="Comic Sans MS" panose="030F0702030302020204" pitchFamily="66" charset="0"/>
              </a:rPr>
              <a:t>shutdown. </a:t>
            </a:r>
            <a:r>
              <a:rPr lang="en-US" altLang="ko-KR" sz="1300" b="1" i="1" dirty="0" smtClean="0">
                <a:latin typeface="Comic Sans MS" panose="030F0702030302020204" pitchFamily="66" charset="0"/>
                <a:ea typeface="굴림" pitchFamily="34" charset="-127"/>
              </a:rPr>
              <a:t>Genes </a:t>
            </a:r>
            <a:r>
              <a:rPr lang="en-US" altLang="ko-KR" sz="1300" b="1" i="1" dirty="0">
                <a:latin typeface="Comic Sans MS" panose="030F0702030302020204" pitchFamily="66" charset="0"/>
                <a:ea typeface="굴림" pitchFamily="34" charset="-127"/>
              </a:rPr>
              <a:t>Dev. </a:t>
            </a:r>
            <a:r>
              <a:rPr lang="en-US" altLang="ko-KR" sz="1300" b="1" dirty="0" smtClean="0">
                <a:latin typeface="Comic Sans MS" panose="030F0702030302020204" pitchFamily="66" charset="0"/>
                <a:ea typeface="굴림" pitchFamily="34" charset="-127"/>
              </a:rPr>
              <a:t>27:1495-1510</a:t>
            </a:r>
            <a:endParaRPr lang="en-US" sz="1300" dirty="0"/>
          </a:p>
        </p:txBody>
      </p:sp>
    </p:spTree>
    <p:extLst>
      <p:ext uri="{BB962C8B-B14F-4D97-AF65-F5344CB8AC3E}">
        <p14:creationId xmlns:p14="http://schemas.microsoft.com/office/powerpoint/2010/main" val="4237296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120"/>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9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19"/>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0"/>
                                          </p:stCondLst>
                                        </p:cTn>
                                        <p:tgtEl>
                                          <p:spTgt spid="9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34"/>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50" grpId="0"/>
      <p:bldP spid="72" grpId="0"/>
      <p:bldP spid="118" grpId="0"/>
      <p:bldP spid="119"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Line 2"/>
          <p:cNvSpPr>
            <a:spLocks noChangeShapeType="1"/>
          </p:cNvSpPr>
          <p:nvPr/>
        </p:nvSpPr>
        <p:spPr bwMode="auto">
          <a:xfrm flipH="1">
            <a:off x="2487491" y="3736768"/>
            <a:ext cx="2193131"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35" name="Line 3"/>
          <p:cNvSpPr>
            <a:spLocks noChangeShapeType="1"/>
          </p:cNvSpPr>
          <p:nvPr/>
        </p:nvSpPr>
        <p:spPr bwMode="auto">
          <a:xfrm flipH="1">
            <a:off x="2487490" y="1785729"/>
            <a:ext cx="2867025" cy="4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36" name="Text Box 4"/>
          <p:cNvSpPr txBox="1">
            <a:spLocks noChangeArrowheads="1"/>
          </p:cNvSpPr>
          <p:nvPr/>
        </p:nvSpPr>
        <p:spPr bwMode="auto">
          <a:xfrm>
            <a:off x="0" y="762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3200" b="1" dirty="0">
                <a:solidFill>
                  <a:srgbClr val="0000FF"/>
                </a:solidFill>
                <a:latin typeface="Comic Sans MS" panose="030F0702030302020204" pitchFamily="66" charset="0"/>
              </a:rPr>
              <a:t>Competition between </a:t>
            </a:r>
            <a:r>
              <a:rPr lang="en-US" altLang="en-US" sz="3200" b="1" dirty="0" smtClean="0">
                <a:solidFill>
                  <a:srgbClr val="0000FF"/>
                </a:solidFill>
                <a:latin typeface="Comic Sans MS" panose="030F0702030302020204" pitchFamily="66" charset="0"/>
              </a:rPr>
              <a:t>Staufen-mediated mRNA decay (SMD)</a:t>
            </a:r>
            <a:r>
              <a:rPr lang="en-US" altLang="en-US" sz="3200" b="1" baseline="30000" dirty="0" smtClean="0">
                <a:solidFill>
                  <a:srgbClr val="0000FF"/>
                </a:solidFill>
                <a:latin typeface="Comic Sans MS" panose="030F0702030302020204" pitchFamily="66" charset="0"/>
              </a:rPr>
              <a:t>1-4</a:t>
            </a:r>
            <a:r>
              <a:rPr lang="en-US" altLang="en-US" sz="3200" b="1" dirty="0" smtClean="0">
                <a:solidFill>
                  <a:srgbClr val="0000FF"/>
                </a:solidFill>
                <a:latin typeface="Comic Sans MS" panose="030F0702030302020204" pitchFamily="66" charset="0"/>
              </a:rPr>
              <a:t> </a:t>
            </a:r>
            <a:r>
              <a:rPr lang="en-US" altLang="en-US" sz="3200" b="1" dirty="0">
                <a:solidFill>
                  <a:srgbClr val="0000FF"/>
                </a:solidFill>
                <a:latin typeface="Comic Sans MS" panose="030F0702030302020204" pitchFamily="66" charset="0"/>
              </a:rPr>
              <a:t>and NMD</a:t>
            </a:r>
          </a:p>
        </p:txBody>
      </p:sp>
      <p:sp>
        <p:nvSpPr>
          <p:cNvPr id="607239" name="AutoShape 7"/>
          <p:cNvSpPr>
            <a:spLocks noChangeArrowheads="1"/>
          </p:cNvSpPr>
          <p:nvPr/>
        </p:nvSpPr>
        <p:spPr bwMode="auto">
          <a:xfrm>
            <a:off x="4627045" y="2892216"/>
            <a:ext cx="915590" cy="274638"/>
          </a:xfrm>
          <a:prstGeom prst="curvedDownArrow">
            <a:avLst>
              <a:gd name="adj1" fmla="val 73447"/>
              <a:gd name="adj2" fmla="val 162348"/>
              <a:gd name="adj3" fmla="val 31032"/>
            </a:avLst>
          </a:prstGeom>
          <a:gradFill rotWithShape="0">
            <a:gsLst>
              <a:gs pos="0">
                <a:srgbClr val="FF0000"/>
              </a:gs>
              <a:gs pos="100000">
                <a:srgbClr val="FF0000">
                  <a:gamma/>
                  <a:tint val="30196"/>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0" name="AutoShape 8"/>
          <p:cNvSpPr>
            <a:spLocks noChangeArrowheads="1"/>
          </p:cNvSpPr>
          <p:nvPr/>
        </p:nvSpPr>
        <p:spPr bwMode="auto">
          <a:xfrm flipV="1">
            <a:off x="4619901" y="2168316"/>
            <a:ext cx="915590" cy="274638"/>
          </a:xfrm>
          <a:prstGeom prst="curvedDownArrow">
            <a:avLst>
              <a:gd name="adj1" fmla="val 73447"/>
              <a:gd name="adj2" fmla="val 162348"/>
              <a:gd name="adj3" fmla="val 31032"/>
            </a:avLst>
          </a:prstGeom>
          <a:gradFill rotWithShape="0">
            <a:gsLst>
              <a:gs pos="0">
                <a:srgbClr val="0000FF"/>
              </a:gs>
              <a:gs pos="100000">
                <a:srgbClr val="0000FF">
                  <a:gamma/>
                  <a:tint val="15294"/>
                  <a:invGamma/>
                </a:srgbClr>
              </a:gs>
            </a:gsLst>
            <a:path path="rect">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41" name="Text Box 9"/>
          <p:cNvSpPr txBox="1">
            <a:spLocks noChangeArrowheads="1"/>
          </p:cNvSpPr>
          <p:nvPr/>
        </p:nvSpPr>
        <p:spPr bwMode="auto">
          <a:xfrm>
            <a:off x="5415238" y="1785594"/>
            <a:ext cx="1176909" cy="5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3200" b="1" dirty="0">
                <a:solidFill>
                  <a:srgbClr val="3399FF"/>
                </a:solidFill>
                <a:latin typeface="Comic Sans MS" panose="030F0702030302020204" pitchFamily="66" charset="0"/>
              </a:rPr>
              <a:t>NMD</a:t>
            </a:r>
          </a:p>
        </p:txBody>
      </p:sp>
      <p:sp>
        <p:nvSpPr>
          <p:cNvPr id="607242" name="Text Box 10"/>
          <p:cNvSpPr txBox="1">
            <a:spLocks noChangeArrowheads="1"/>
          </p:cNvSpPr>
          <p:nvPr/>
        </p:nvSpPr>
        <p:spPr bwMode="auto">
          <a:xfrm>
            <a:off x="5303425" y="3077956"/>
            <a:ext cx="1128819" cy="584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3200" b="1" dirty="0">
                <a:solidFill>
                  <a:srgbClr val="FF7C80"/>
                </a:solidFill>
                <a:latin typeface="Comic Sans MS" panose="030F0702030302020204" pitchFamily="66" charset="0"/>
              </a:rPr>
              <a:t>SMD</a:t>
            </a:r>
          </a:p>
        </p:txBody>
      </p:sp>
      <p:sp>
        <p:nvSpPr>
          <p:cNvPr id="607245" name="Line 13"/>
          <p:cNvSpPr>
            <a:spLocks noChangeShapeType="1"/>
          </p:cNvSpPr>
          <p:nvPr/>
        </p:nvSpPr>
        <p:spPr bwMode="auto">
          <a:xfrm>
            <a:off x="3867426" y="1668256"/>
            <a:ext cx="1190" cy="10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46" name="Text Box 14"/>
          <p:cNvSpPr txBox="1">
            <a:spLocks noChangeArrowheads="1"/>
          </p:cNvSpPr>
          <p:nvPr/>
        </p:nvSpPr>
        <p:spPr bwMode="auto">
          <a:xfrm>
            <a:off x="3700737" y="1252329"/>
            <a:ext cx="440554"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eaLnBrk="0" hangingPunct="0"/>
            <a:r>
              <a:rPr lang="en-US" altLang="zh-CN" sz="1600"/>
              <a:t>Ter</a:t>
            </a:r>
            <a:endParaRPr lang="en-US" altLang="ko-KR" sz="1600"/>
          </a:p>
        </p:txBody>
      </p:sp>
      <p:sp>
        <p:nvSpPr>
          <p:cNvPr id="607247" name="Freeform 15"/>
          <p:cNvSpPr>
            <a:spLocks/>
          </p:cNvSpPr>
          <p:nvPr/>
        </p:nvSpPr>
        <p:spPr bwMode="auto">
          <a:xfrm rot="3511746" flipH="1">
            <a:off x="4587753" y="1542326"/>
            <a:ext cx="247650" cy="369332"/>
          </a:xfrm>
          <a:custGeom>
            <a:avLst/>
            <a:gdLst>
              <a:gd name="T0" fmla="*/ 24 w 244"/>
              <a:gd name="T1" fmla="*/ 62 h 159"/>
              <a:gd name="T2" fmla="*/ 74 w 244"/>
              <a:gd name="T3" fmla="*/ 41 h 159"/>
              <a:gd name="T4" fmla="*/ 153 w 244"/>
              <a:gd name="T5" fmla="*/ 70 h 159"/>
              <a:gd name="T6" fmla="*/ 183 w 244"/>
              <a:gd name="T7" fmla="*/ 103 h 159"/>
              <a:gd name="T8" fmla="*/ 216 w 244"/>
              <a:gd name="T9" fmla="*/ 158 h 159"/>
              <a:gd name="T10" fmla="*/ 236 w 244"/>
              <a:gd name="T11" fmla="*/ 98 h 159"/>
              <a:gd name="T12" fmla="*/ 168 w 244"/>
              <a:gd name="T13" fmla="*/ 14 h 159"/>
              <a:gd name="T14" fmla="*/ 24 w 244"/>
              <a:gd name="T15" fmla="*/ 14 h 159"/>
              <a:gd name="T16" fmla="*/ 24 w 244"/>
              <a:gd name="T17" fmla="*/ 6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4" h="159">
                <a:moveTo>
                  <a:pt x="24" y="62"/>
                </a:moveTo>
                <a:cubicBezTo>
                  <a:pt x="32" y="66"/>
                  <a:pt x="53" y="40"/>
                  <a:pt x="74" y="41"/>
                </a:cubicBezTo>
                <a:cubicBezTo>
                  <a:pt x="95" y="42"/>
                  <a:pt x="135" y="60"/>
                  <a:pt x="153" y="70"/>
                </a:cubicBezTo>
                <a:cubicBezTo>
                  <a:pt x="171" y="80"/>
                  <a:pt x="172" y="88"/>
                  <a:pt x="183" y="103"/>
                </a:cubicBezTo>
                <a:cubicBezTo>
                  <a:pt x="194" y="118"/>
                  <a:pt x="207" y="159"/>
                  <a:pt x="216" y="158"/>
                </a:cubicBezTo>
                <a:cubicBezTo>
                  <a:pt x="225" y="157"/>
                  <a:pt x="244" y="122"/>
                  <a:pt x="236" y="98"/>
                </a:cubicBezTo>
                <a:cubicBezTo>
                  <a:pt x="228" y="74"/>
                  <a:pt x="203" y="28"/>
                  <a:pt x="168" y="14"/>
                </a:cubicBezTo>
                <a:cubicBezTo>
                  <a:pt x="133" y="0"/>
                  <a:pt x="48" y="6"/>
                  <a:pt x="24" y="14"/>
                </a:cubicBezTo>
                <a:cubicBezTo>
                  <a:pt x="0" y="22"/>
                  <a:pt x="16" y="58"/>
                  <a:pt x="24" y="62"/>
                </a:cubicBezTo>
                <a:close/>
              </a:path>
            </a:pathLst>
          </a:custGeom>
          <a:gradFill rotWithShape="0">
            <a:gsLst>
              <a:gs pos="0">
                <a:schemeClr val="tx1"/>
              </a:gs>
              <a:gs pos="50000">
                <a:schemeClr val="bg1"/>
              </a:gs>
              <a:gs pos="100000">
                <a:schemeClr val="tx1"/>
              </a:gs>
            </a:gsLst>
            <a:lin ang="0" scaled="1"/>
          </a:gradFill>
          <a:ln w="12700"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7248" name="Freeform 16"/>
          <p:cNvSpPr>
            <a:spLocks/>
          </p:cNvSpPr>
          <p:nvPr/>
        </p:nvSpPr>
        <p:spPr bwMode="auto">
          <a:xfrm rot="5718084" flipH="1">
            <a:off x="4662367" y="1554233"/>
            <a:ext cx="198437" cy="369332"/>
          </a:xfrm>
          <a:custGeom>
            <a:avLst/>
            <a:gdLst>
              <a:gd name="T0" fmla="*/ 3 w 268"/>
              <a:gd name="T1" fmla="*/ 107 h 268"/>
              <a:gd name="T2" fmla="*/ 71 w 268"/>
              <a:gd name="T3" fmla="*/ 143 h 268"/>
              <a:gd name="T4" fmla="*/ 95 w 268"/>
              <a:gd name="T5" fmla="*/ 263 h 268"/>
              <a:gd name="T6" fmla="*/ 267 w 268"/>
              <a:gd name="T7" fmla="*/ 170 h 268"/>
              <a:gd name="T8" fmla="*/ 87 w 268"/>
              <a:gd name="T9" fmla="*/ 10 h 268"/>
              <a:gd name="T10" fmla="*/ 3 w 268"/>
              <a:gd name="T11" fmla="*/ 107 h 268"/>
            </a:gdLst>
            <a:ahLst/>
            <a:cxnLst>
              <a:cxn ang="0">
                <a:pos x="T0" y="T1"/>
              </a:cxn>
              <a:cxn ang="0">
                <a:pos x="T2" y="T3"/>
              </a:cxn>
              <a:cxn ang="0">
                <a:pos x="T4" y="T5"/>
              </a:cxn>
              <a:cxn ang="0">
                <a:pos x="T6" y="T7"/>
              </a:cxn>
              <a:cxn ang="0">
                <a:pos x="T8" y="T9"/>
              </a:cxn>
              <a:cxn ang="0">
                <a:pos x="T10" y="T11"/>
              </a:cxn>
            </a:cxnLst>
            <a:rect l="0" t="0" r="r" b="b"/>
            <a:pathLst>
              <a:path w="268" h="268">
                <a:moveTo>
                  <a:pt x="3" y="107"/>
                </a:moveTo>
                <a:cubicBezTo>
                  <a:pt x="0" y="129"/>
                  <a:pt x="56" y="117"/>
                  <a:pt x="71" y="143"/>
                </a:cubicBezTo>
                <a:cubicBezTo>
                  <a:pt x="86" y="169"/>
                  <a:pt x="62" y="258"/>
                  <a:pt x="95" y="263"/>
                </a:cubicBezTo>
                <a:cubicBezTo>
                  <a:pt x="128" y="268"/>
                  <a:pt x="268" y="212"/>
                  <a:pt x="267" y="170"/>
                </a:cubicBezTo>
                <a:cubicBezTo>
                  <a:pt x="266" y="128"/>
                  <a:pt x="131" y="20"/>
                  <a:pt x="87" y="10"/>
                </a:cubicBezTo>
                <a:cubicBezTo>
                  <a:pt x="43" y="0"/>
                  <a:pt x="6" y="85"/>
                  <a:pt x="3" y="107"/>
                </a:cubicBezTo>
                <a:close/>
              </a:path>
            </a:pathLst>
          </a:custGeom>
          <a:solidFill>
            <a:srgbClr val="9933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7249" name="AutoShape 17"/>
          <p:cNvSpPr>
            <a:spLocks noChangeArrowheads="1"/>
          </p:cNvSpPr>
          <p:nvPr/>
        </p:nvSpPr>
        <p:spPr bwMode="auto">
          <a:xfrm rot="2164388" flipH="1">
            <a:off x="4617520" y="1769856"/>
            <a:ext cx="130969" cy="128587"/>
          </a:xfrm>
          <a:prstGeom prst="plaque">
            <a:avLst>
              <a:gd name="adj" fmla="val 16667"/>
            </a:avLst>
          </a:prstGeom>
          <a:solidFill>
            <a:srgbClr val="00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0" name="AutoShape 18"/>
          <p:cNvSpPr>
            <a:spLocks noChangeArrowheads="1"/>
          </p:cNvSpPr>
          <p:nvPr/>
        </p:nvSpPr>
        <p:spPr bwMode="auto">
          <a:xfrm flipH="1">
            <a:off x="4668715" y="1680956"/>
            <a:ext cx="109538" cy="223837"/>
          </a:xfrm>
          <a:prstGeom prst="diamond">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1" name="AutoShape 19"/>
          <p:cNvSpPr>
            <a:spLocks noChangeArrowheads="1"/>
          </p:cNvSpPr>
          <p:nvPr/>
        </p:nvSpPr>
        <p:spPr bwMode="auto">
          <a:xfrm flipH="1">
            <a:off x="4590134" y="1798431"/>
            <a:ext cx="134541" cy="115887"/>
          </a:xfrm>
          <a:prstGeom prst="flowChartDisplay">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2" name="AutoShape 20"/>
          <p:cNvSpPr>
            <a:spLocks noChangeArrowheads="1"/>
          </p:cNvSpPr>
          <p:nvPr/>
        </p:nvSpPr>
        <p:spPr bwMode="auto">
          <a:xfrm flipH="1">
            <a:off x="4618709" y="1690481"/>
            <a:ext cx="109538" cy="117475"/>
          </a:xfrm>
          <a:prstGeom prst="pentagon">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3" name="AutoShape 21"/>
          <p:cNvSpPr>
            <a:spLocks noChangeArrowheads="1"/>
          </p:cNvSpPr>
          <p:nvPr/>
        </p:nvSpPr>
        <p:spPr bwMode="auto">
          <a:xfrm flipH="1">
            <a:off x="4711577" y="1807956"/>
            <a:ext cx="72629" cy="115887"/>
          </a:xfrm>
          <a:prstGeom prst="hexagon">
            <a:avLst>
              <a:gd name="adj" fmla="val 25000"/>
              <a:gd name="vf" fmla="val 11547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4" name="Oval 22"/>
          <p:cNvSpPr>
            <a:spLocks noChangeArrowheads="1"/>
          </p:cNvSpPr>
          <p:nvPr/>
        </p:nvSpPr>
        <p:spPr bwMode="auto">
          <a:xfrm flipH="1">
            <a:off x="4680621" y="1809543"/>
            <a:ext cx="61913" cy="80963"/>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5" name="AutoShape 23"/>
          <p:cNvSpPr>
            <a:spLocks noChangeArrowheads="1"/>
          </p:cNvSpPr>
          <p:nvPr/>
        </p:nvSpPr>
        <p:spPr bwMode="auto">
          <a:xfrm flipH="1">
            <a:off x="4646093" y="1784143"/>
            <a:ext cx="80963" cy="136525"/>
          </a:xfrm>
          <a:prstGeom prst="triangle">
            <a:avLst>
              <a:gd name="adj" fmla="val 50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6" name="AutoShape 24"/>
          <p:cNvSpPr>
            <a:spLocks noChangeArrowheads="1"/>
          </p:cNvSpPr>
          <p:nvPr/>
        </p:nvSpPr>
        <p:spPr bwMode="auto">
          <a:xfrm rot="18000000" flipH="1">
            <a:off x="4544296" y="1751797"/>
            <a:ext cx="157162" cy="91678"/>
          </a:xfrm>
          <a:prstGeom prst="pentagon">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57" name="Freeform 25"/>
          <p:cNvSpPr>
            <a:spLocks/>
          </p:cNvSpPr>
          <p:nvPr/>
        </p:nvSpPr>
        <p:spPr bwMode="auto">
          <a:xfrm flipH="1">
            <a:off x="4524651" y="1572488"/>
            <a:ext cx="183356" cy="369332"/>
          </a:xfrm>
          <a:custGeom>
            <a:avLst/>
            <a:gdLst>
              <a:gd name="T0" fmla="*/ 10 w 361"/>
              <a:gd name="T1" fmla="*/ 17 h 247"/>
              <a:gd name="T2" fmla="*/ 133 w 361"/>
              <a:gd name="T3" fmla="*/ 83 h 247"/>
              <a:gd name="T4" fmla="*/ 208 w 361"/>
              <a:gd name="T5" fmla="*/ 140 h 247"/>
              <a:gd name="T6" fmla="*/ 193 w 361"/>
              <a:gd name="T7" fmla="*/ 242 h 247"/>
              <a:gd name="T8" fmla="*/ 361 w 361"/>
              <a:gd name="T9" fmla="*/ 173 h 247"/>
              <a:gd name="T10" fmla="*/ 193 w 361"/>
              <a:gd name="T11" fmla="*/ 26 h 247"/>
              <a:gd name="T12" fmla="*/ 10 w 361"/>
              <a:gd name="T13" fmla="*/ 17 h 247"/>
            </a:gdLst>
            <a:ahLst/>
            <a:cxnLst>
              <a:cxn ang="0">
                <a:pos x="T0" y="T1"/>
              </a:cxn>
              <a:cxn ang="0">
                <a:pos x="T2" y="T3"/>
              </a:cxn>
              <a:cxn ang="0">
                <a:pos x="T4" y="T5"/>
              </a:cxn>
              <a:cxn ang="0">
                <a:pos x="T6" y="T7"/>
              </a:cxn>
              <a:cxn ang="0">
                <a:pos x="T8" y="T9"/>
              </a:cxn>
              <a:cxn ang="0">
                <a:pos x="T10" y="T11"/>
              </a:cxn>
              <a:cxn ang="0">
                <a:pos x="T12" y="T13"/>
              </a:cxn>
            </a:cxnLst>
            <a:rect l="0" t="0" r="r" b="b"/>
            <a:pathLst>
              <a:path w="361" h="247">
                <a:moveTo>
                  <a:pt x="10" y="17"/>
                </a:moveTo>
                <a:cubicBezTo>
                  <a:pt x="0" y="26"/>
                  <a:pt x="100" y="63"/>
                  <a:pt x="133" y="83"/>
                </a:cubicBezTo>
                <a:cubicBezTo>
                  <a:pt x="166" y="103"/>
                  <a:pt x="198" y="114"/>
                  <a:pt x="208" y="140"/>
                </a:cubicBezTo>
                <a:cubicBezTo>
                  <a:pt x="218" y="166"/>
                  <a:pt x="168" y="237"/>
                  <a:pt x="193" y="242"/>
                </a:cubicBezTo>
                <a:cubicBezTo>
                  <a:pt x="218" y="247"/>
                  <a:pt x="361" y="209"/>
                  <a:pt x="361" y="173"/>
                </a:cubicBezTo>
                <a:cubicBezTo>
                  <a:pt x="361" y="137"/>
                  <a:pt x="250" y="52"/>
                  <a:pt x="193" y="26"/>
                </a:cubicBezTo>
                <a:cubicBezTo>
                  <a:pt x="136" y="0"/>
                  <a:pt x="20" y="8"/>
                  <a:pt x="10" y="17"/>
                </a:cubicBezTo>
                <a:close/>
              </a:path>
            </a:pathLst>
          </a:custGeom>
          <a:gradFill rotWithShape="0">
            <a:gsLst>
              <a:gs pos="0">
                <a:schemeClr val="bg1"/>
              </a:gs>
              <a:gs pos="100000">
                <a:srgbClr val="3333FF"/>
              </a:gs>
            </a:gsLst>
            <a:path path="rect">
              <a:fillToRect l="50000" t="50000" r="50000" b="50000"/>
            </a:path>
          </a:gra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7258" name="Text Box 26"/>
          <p:cNvSpPr txBox="1">
            <a:spLocks noChangeArrowheads="1"/>
          </p:cNvSpPr>
          <p:nvPr/>
        </p:nvSpPr>
        <p:spPr bwMode="auto">
          <a:xfrm>
            <a:off x="4357448" y="1143000"/>
            <a:ext cx="870735"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2800" b="1" dirty="0">
                <a:solidFill>
                  <a:srgbClr val="C00000"/>
                </a:solidFill>
                <a:latin typeface="Comic Sans MS" panose="030F0702030302020204" pitchFamily="66" charset="0"/>
              </a:rPr>
              <a:t>EJC</a:t>
            </a:r>
          </a:p>
        </p:txBody>
      </p:sp>
      <p:sp>
        <p:nvSpPr>
          <p:cNvPr id="607259" name="Text Box 27"/>
          <p:cNvSpPr txBox="1">
            <a:spLocks noChangeArrowheads="1"/>
          </p:cNvSpPr>
          <p:nvPr/>
        </p:nvSpPr>
        <p:spPr bwMode="auto">
          <a:xfrm>
            <a:off x="3998727" y="2041521"/>
            <a:ext cx="631888"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400" b="1" dirty="0">
                <a:latin typeface="Comic Sans MS" panose="030F0702030302020204" pitchFamily="66" charset="0"/>
              </a:rPr>
              <a:t>UPF2</a:t>
            </a:r>
          </a:p>
        </p:txBody>
      </p:sp>
      <p:sp>
        <p:nvSpPr>
          <p:cNvPr id="607260" name="Line 28"/>
          <p:cNvSpPr>
            <a:spLocks noChangeShapeType="1"/>
          </p:cNvSpPr>
          <p:nvPr/>
        </p:nvSpPr>
        <p:spPr bwMode="auto">
          <a:xfrm rot="1715124" flipH="1">
            <a:off x="4552035" y="2058779"/>
            <a:ext cx="65485" cy="952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7261" name="Group 29"/>
          <p:cNvGrpSpPr>
            <a:grpSpLocks/>
          </p:cNvGrpSpPr>
          <p:nvPr/>
        </p:nvGrpSpPr>
        <p:grpSpPr bwMode="auto">
          <a:xfrm>
            <a:off x="4628234" y="3352593"/>
            <a:ext cx="157163" cy="392113"/>
            <a:chOff x="1990" y="845"/>
            <a:chExt cx="105" cy="395"/>
          </a:xfrm>
        </p:grpSpPr>
        <p:sp>
          <p:nvSpPr>
            <p:cNvPr id="607262" name="Line 30"/>
            <p:cNvSpPr>
              <a:spLocks noChangeShapeType="1"/>
            </p:cNvSpPr>
            <p:nvPr/>
          </p:nvSpPr>
          <p:spPr bwMode="auto">
            <a:xfrm>
              <a:off x="2019" y="1031"/>
              <a:ext cx="0" cy="2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63" name="Line 31"/>
            <p:cNvSpPr>
              <a:spLocks noChangeShapeType="1"/>
            </p:cNvSpPr>
            <p:nvPr/>
          </p:nvSpPr>
          <p:spPr bwMode="auto">
            <a:xfrm>
              <a:off x="2066" y="1031"/>
              <a:ext cx="0" cy="20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07264" name="Group 32"/>
            <p:cNvGrpSpPr>
              <a:grpSpLocks/>
            </p:cNvGrpSpPr>
            <p:nvPr/>
          </p:nvGrpSpPr>
          <p:grpSpPr bwMode="auto">
            <a:xfrm>
              <a:off x="1990" y="845"/>
              <a:ext cx="105" cy="192"/>
              <a:chOff x="1248" y="1632"/>
              <a:chExt cx="288" cy="277"/>
            </a:xfrm>
          </p:grpSpPr>
          <p:sp>
            <p:nvSpPr>
              <p:cNvPr id="607265" name="Arc 33"/>
              <p:cNvSpPr>
                <a:spLocks/>
              </p:cNvSpPr>
              <p:nvPr/>
            </p:nvSpPr>
            <p:spPr bwMode="auto">
              <a:xfrm>
                <a:off x="1392" y="1632"/>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6" name="Arc 34"/>
              <p:cNvSpPr>
                <a:spLocks/>
              </p:cNvSpPr>
              <p:nvPr/>
            </p:nvSpPr>
            <p:spPr bwMode="auto">
              <a:xfrm flipH="1">
                <a:off x="1248" y="1632"/>
                <a:ext cx="144" cy="14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7" name="Arc 35"/>
              <p:cNvSpPr>
                <a:spLocks/>
              </p:cNvSpPr>
              <p:nvPr/>
            </p:nvSpPr>
            <p:spPr bwMode="auto">
              <a:xfrm flipV="1">
                <a:off x="1392" y="1776"/>
                <a:ext cx="144" cy="133"/>
              </a:xfrm>
              <a:custGeom>
                <a:avLst/>
                <a:gdLst>
                  <a:gd name="G0" fmla="+- 0 0 0"/>
                  <a:gd name="G1" fmla="+- 19939 0 0"/>
                  <a:gd name="G2" fmla="+- 21600 0 0"/>
                  <a:gd name="T0" fmla="*/ 8307 w 21600"/>
                  <a:gd name="T1" fmla="*/ 0 h 19939"/>
                  <a:gd name="T2" fmla="*/ 21600 w 21600"/>
                  <a:gd name="T3" fmla="*/ 19939 h 19939"/>
                  <a:gd name="T4" fmla="*/ 0 w 21600"/>
                  <a:gd name="T5" fmla="*/ 19939 h 19939"/>
                </a:gdLst>
                <a:ahLst/>
                <a:cxnLst>
                  <a:cxn ang="0">
                    <a:pos x="T0" y="T1"/>
                  </a:cxn>
                  <a:cxn ang="0">
                    <a:pos x="T2" y="T3"/>
                  </a:cxn>
                  <a:cxn ang="0">
                    <a:pos x="T4" y="T5"/>
                  </a:cxn>
                </a:cxnLst>
                <a:rect l="0" t="0" r="r" b="b"/>
                <a:pathLst>
                  <a:path w="21600" h="19939" fill="none" extrusionOk="0">
                    <a:moveTo>
                      <a:pt x="8306" y="0"/>
                    </a:moveTo>
                    <a:cubicBezTo>
                      <a:pt x="16356" y="3353"/>
                      <a:pt x="21600" y="11218"/>
                      <a:pt x="21600" y="19939"/>
                    </a:cubicBezTo>
                  </a:path>
                  <a:path w="21600" h="19939" stroke="0" extrusionOk="0">
                    <a:moveTo>
                      <a:pt x="8306" y="0"/>
                    </a:moveTo>
                    <a:cubicBezTo>
                      <a:pt x="16356" y="3353"/>
                      <a:pt x="21600" y="11218"/>
                      <a:pt x="21600" y="19939"/>
                    </a:cubicBezTo>
                    <a:lnTo>
                      <a:pt x="0" y="19939"/>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68" name="Arc 36"/>
              <p:cNvSpPr>
                <a:spLocks/>
              </p:cNvSpPr>
              <p:nvPr/>
            </p:nvSpPr>
            <p:spPr bwMode="auto">
              <a:xfrm flipH="1" flipV="1">
                <a:off x="1248" y="1776"/>
                <a:ext cx="144" cy="133"/>
              </a:xfrm>
              <a:custGeom>
                <a:avLst/>
                <a:gdLst>
                  <a:gd name="G0" fmla="+- 0 0 0"/>
                  <a:gd name="G1" fmla="+- 19939 0 0"/>
                  <a:gd name="G2" fmla="+- 21600 0 0"/>
                  <a:gd name="T0" fmla="*/ 8307 w 21600"/>
                  <a:gd name="T1" fmla="*/ 0 h 19939"/>
                  <a:gd name="T2" fmla="*/ 21600 w 21600"/>
                  <a:gd name="T3" fmla="*/ 19939 h 19939"/>
                  <a:gd name="T4" fmla="*/ 0 w 21600"/>
                  <a:gd name="T5" fmla="*/ 19939 h 19939"/>
                </a:gdLst>
                <a:ahLst/>
                <a:cxnLst>
                  <a:cxn ang="0">
                    <a:pos x="T0" y="T1"/>
                  </a:cxn>
                  <a:cxn ang="0">
                    <a:pos x="T2" y="T3"/>
                  </a:cxn>
                  <a:cxn ang="0">
                    <a:pos x="T4" y="T5"/>
                  </a:cxn>
                </a:cxnLst>
                <a:rect l="0" t="0" r="r" b="b"/>
                <a:pathLst>
                  <a:path w="21600" h="19939" fill="none" extrusionOk="0">
                    <a:moveTo>
                      <a:pt x="8306" y="0"/>
                    </a:moveTo>
                    <a:cubicBezTo>
                      <a:pt x="16356" y="3353"/>
                      <a:pt x="21600" y="11218"/>
                      <a:pt x="21600" y="19939"/>
                    </a:cubicBezTo>
                  </a:path>
                  <a:path w="21600" h="19939" stroke="0" extrusionOk="0">
                    <a:moveTo>
                      <a:pt x="8306" y="0"/>
                    </a:moveTo>
                    <a:cubicBezTo>
                      <a:pt x="16356" y="3353"/>
                      <a:pt x="21600" y="11218"/>
                      <a:pt x="21600" y="19939"/>
                    </a:cubicBezTo>
                    <a:lnTo>
                      <a:pt x="0" y="19939"/>
                    </a:lnTo>
                    <a:close/>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607269" name="Freeform 37"/>
          <p:cNvSpPr>
            <a:spLocks/>
          </p:cNvSpPr>
          <p:nvPr/>
        </p:nvSpPr>
        <p:spPr bwMode="auto">
          <a:xfrm>
            <a:off x="4597278" y="3208131"/>
            <a:ext cx="238125" cy="161925"/>
          </a:xfrm>
          <a:custGeom>
            <a:avLst/>
            <a:gdLst>
              <a:gd name="T0" fmla="*/ 11 w 339"/>
              <a:gd name="T1" fmla="*/ 182 h 200"/>
              <a:gd name="T2" fmla="*/ 64 w 339"/>
              <a:gd name="T3" fmla="*/ 143 h 200"/>
              <a:gd name="T4" fmla="*/ 130 w 339"/>
              <a:gd name="T5" fmla="*/ 122 h 200"/>
              <a:gd name="T6" fmla="*/ 199 w 339"/>
              <a:gd name="T7" fmla="*/ 124 h 200"/>
              <a:gd name="T8" fmla="*/ 257 w 339"/>
              <a:gd name="T9" fmla="*/ 158 h 200"/>
              <a:gd name="T10" fmla="*/ 275 w 339"/>
              <a:gd name="T11" fmla="*/ 194 h 200"/>
              <a:gd name="T12" fmla="*/ 334 w 339"/>
              <a:gd name="T13" fmla="*/ 121 h 200"/>
              <a:gd name="T14" fmla="*/ 245 w 339"/>
              <a:gd name="T15" fmla="*/ 38 h 200"/>
              <a:gd name="T16" fmla="*/ 86 w 339"/>
              <a:gd name="T17" fmla="*/ 16 h 200"/>
              <a:gd name="T18" fmla="*/ 13 w 339"/>
              <a:gd name="T19" fmla="*/ 134 h 200"/>
              <a:gd name="T20" fmla="*/ 11 w 339"/>
              <a:gd name="T21" fmla="*/ 1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9" h="200">
                <a:moveTo>
                  <a:pt x="11" y="182"/>
                </a:moveTo>
                <a:cubicBezTo>
                  <a:pt x="19" y="184"/>
                  <a:pt x="44" y="153"/>
                  <a:pt x="64" y="143"/>
                </a:cubicBezTo>
                <a:cubicBezTo>
                  <a:pt x="84" y="133"/>
                  <a:pt x="108" y="125"/>
                  <a:pt x="130" y="122"/>
                </a:cubicBezTo>
                <a:cubicBezTo>
                  <a:pt x="152" y="119"/>
                  <a:pt x="178" y="118"/>
                  <a:pt x="199" y="124"/>
                </a:cubicBezTo>
                <a:cubicBezTo>
                  <a:pt x="220" y="130"/>
                  <a:pt x="244" y="146"/>
                  <a:pt x="257" y="158"/>
                </a:cubicBezTo>
                <a:cubicBezTo>
                  <a:pt x="270" y="170"/>
                  <a:pt x="262" y="200"/>
                  <a:pt x="275" y="194"/>
                </a:cubicBezTo>
                <a:cubicBezTo>
                  <a:pt x="288" y="188"/>
                  <a:pt x="339" y="147"/>
                  <a:pt x="334" y="121"/>
                </a:cubicBezTo>
                <a:cubicBezTo>
                  <a:pt x="329" y="95"/>
                  <a:pt x="286" y="55"/>
                  <a:pt x="245" y="38"/>
                </a:cubicBezTo>
                <a:cubicBezTo>
                  <a:pt x="204" y="21"/>
                  <a:pt x="125" y="0"/>
                  <a:pt x="86" y="16"/>
                </a:cubicBezTo>
                <a:cubicBezTo>
                  <a:pt x="47" y="32"/>
                  <a:pt x="26" y="106"/>
                  <a:pt x="13" y="134"/>
                </a:cubicBezTo>
                <a:cubicBezTo>
                  <a:pt x="0" y="162"/>
                  <a:pt x="3" y="180"/>
                  <a:pt x="11" y="182"/>
                </a:cubicBezTo>
                <a:close/>
              </a:path>
            </a:pathLst>
          </a:cu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0" name="Text Box 38"/>
          <p:cNvSpPr txBox="1">
            <a:spLocks noChangeArrowheads="1"/>
          </p:cNvSpPr>
          <p:nvPr/>
        </p:nvSpPr>
        <p:spPr bwMode="auto">
          <a:xfrm>
            <a:off x="3716215" y="2883796"/>
            <a:ext cx="971725"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b="1" dirty="0">
                <a:latin typeface="Comic Sans MS" panose="030F0702030302020204" pitchFamily="66" charset="0"/>
              </a:rPr>
              <a:t>Staufen</a:t>
            </a:r>
          </a:p>
        </p:txBody>
      </p:sp>
      <p:sp>
        <p:nvSpPr>
          <p:cNvPr id="607271" name="Line 39"/>
          <p:cNvSpPr>
            <a:spLocks noChangeShapeType="1"/>
          </p:cNvSpPr>
          <p:nvPr/>
        </p:nvSpPr>
        <p:spPr bwMode="auto">
          <a:xfrm>
            <a:off x="4548462" y="3170029"/>
            <a:ext cx="75009" cy="1000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2" name="Text Box 40"/>
          <p:cNvSpPr txBox="1">
            <a:spLocks noChangeArrowheads="1"/>
          </p:cNvSpPr>
          <p:nvPr/>
        </p:nvSpPr>
        <p:spPr bwMode="auto">
          <a:xfrm>
            <a:off x="2096965" y="1620629"/>
            <a:ext cx="498838"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a:t>Cap</a:t>
            </a:r>
          </a:p>
        </p:txBody>
      </p:sp>
      <p:sp>
        <p:nvSpPr>
          <p:cNvPr id="607273" name="Text Box 41"/>
          <p:cNvSpPr txBox="1">
            <a:spLocks noChangeArrowheads="1"/>
          </p:cNvSpPr>
          <p:nvPr/>
        </p:nvSpPr>
        <p:spPr bwMode="auto">
          <a:xfrm>
            <a:off x="2096965" y="3568491"/>
            <a:ext cx="498838"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a:t>Cap</a:t>
            </a:r>
          </a:p>
        </p:txBody>
      </p:sp>
      <p:sp>
        <p:nvSpPr>
          <p:cNvPr id="607274" name="Text Box 42"/>
          <p:cNvSpPr txBox="1">
            <a:spLocks noChangeArrowheads="1"/>
          </p:cNvSpPr>
          <p:nvPr/>
        </p:nvSpPr>
        <p:spPr bwMode="auto">
          <a:xfrm>
            <a:off x="2363665" y="1252329"/>
            <a:ext cx="561356"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a:t>AUG</a:t>
            </a:r>
          </a:p>
        </p:txBody>
      </p:sp>
      <p:sp>
        <p:nvSpPr>
          <p:cNvPr id="607275" name="Text Box 43"/>
          <p:cNvSpPr txBox="1">
            <a:spLocks noChangeArrowheads="1"/>
          </p:cNvSpPr>
          <p:nvPr/>
        </p:nvSpPr>
        <p:spPr bwMode="auto">
          <a:xfrm>
            <a:off x="2363665" y="3201779"/>
            <a:ext cx="561356"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dirty="0"/>
              <a:t>AUG</a:t>
            </a:r>
          </a:p>
        </p:txBody>
      </p:sp>
      <p:sp>
        <p:nvSpPr>
          <p:cNvPr id="607276" name="Oval 44"/>
          <p:cNvSpPr>
            <a:spLocks noChangeArrowheads="1"/>
          </p:cNvSpPr>
          <p:nvPr/>
        </p:nvSpPr>
        <p:spPr bwMode="auto">
          <a:xfrm>
            <a:off x="3769793" y="1568243"/>
            <a:ext cx="222647" cy="195263"/>
          </a:xfrm>
          <a:prstGeom prst="ellipse">
            <a:avLst/>
          </a:prstGeom>
          <a:solidFill>
            <a:srgbClr val="C007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7" name="Oval 45"/>
          <p:cNvSpPr>
            <a:spLocks noChangeArrowheads="1"/>
          </p:cNvSpPr>
          <p:nvPr/>
        </p:nvSpPr>
        <p:spPr bwMode="auto">
          <a:xfrm>
            <a:off x="3806702" y="1761918"/>
            <a:ext cx="148829" cy="98425"/>
          </a:xfrm>
          <a:prstGeom prst="ellipse">
            <a:avLst/>
          </a:prstGeom>
          <a:solidFill>
            <a:srgbClr val="C007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78" name="Freeform 46"/>
          <p:cNvSpPr>
            <a:spLocks/>
          </p:cNvSpPr>
          <p:nvPr/>
        </p:nvSpPr>
        <p:spPr bwMode="auto">
          <a:xfrm>
            <a:off x="3869807" y="1763506"/>
            <a:ext cx="97631" cy="350837"/>
          </a:xfrm>
          <a:custGeom>
            <a:avLst/>
            <a:gdLst>
              <a:gd name="T0" fmla="*/ 6 w 60"/>
              <a:gd name="T1" fmla="*/ 0 h 161"/>
              <a:gd name="T2" fmla="*/ 21 w 60"/>
              <a:gd name="T3" fmla="*/ 72 h 161"/>
              <a:gd name="T4" fmla="*/ 27 w 60"/>
              <a:gd name="T5" fmla="*/ 48 h 161"/>
              <a:gd name="T6" fmla="*/ 27 w 60"/>
              <a:gd name="T7" fmla="*/ 120 h 161"/>
              <a:gd name="T8" fmla="*/ 45 w 60"/>
              <a:gd name="T9" fmla="*/ 99 h 161"/>
              <a:gd name="T10" fmla="*/ 42 w 60"/>
              <a:gd name="T11" fmla="*/ 159 h 161"/>
              <a:gd name="T12" fmla="*/ 60 w 60"/>
              <a:gd name="T13" fmla="*/ 159 h 161"/>
            </a:gdLst>
            <a:ahLst/>
            <a:cxnLst>
              <a:cxn ang="0">
                <a:pos x="T0" y="T1"/>
              </a:cxn>
              <a:cxn ang="0">
                <a:pos x="T2" y="T3"/>
              </a:cxn>
              <a:cxn ang="0">
                <a:pos x="T4" y="T5"/>
              </a:cxn>
              <a:cxn ang="0">
                <a:pos x="T6" y="T7"/>
              </a:cxn>
              <a:cxn ang="0">
                <a:pos x="T8" y="T9"/>
              </a:cxn>
              <a:cxn ang="0">
                <a:pos x="T10" y="T11"/>
              </a:cxn>
              <a:cxn ang="0">
                <a:pos x="T12" y="T13"/>
              </a:cxn>
            </a:cxnLst>
            <a:rect l="0" t="0" r="r" b="b"/>
            <a:pathLst>
              <a:path w="60" h="161">
                <a:moveTo>
                  <a:pt x="6" y="0"/>
                </a:moveTo>
                <a:cubicBezTo>
                  <a:pt x="7" y="12"/>
                  <a:pt x="0" y="65"/>
                  <a:pt x="21" y="72"/>
                </a:cubicBezTo>
                <a:cubicBezTo>
                  <a:pt x="46" y="68"/>
                  <a:pt x="49" y="63"/>
                  <a:pt x="27" y="48"/>
                </a:cubicBezTo>
                <a:cubicBezTo>
                  <a:pt x="1" y="57"/>
                  <a:pt x="5" y="105"/>
                  <a:pt x="27" y="120"/>
                </a:cubicBezTo>
                <a:cubicBezTo>
                  <a:pt x="46" y="117"/>
                  <a:pt x="51" y="117"/>
                  <a:pt x="45" y="99"/>
                </a:cubicBezTo>
                <a:cubicBezTo>
                  <a:pt x="27" y="105"/>
                  <a:pt x="23" y="152"/>
                  <a:pt x="42" y="159"/>
                </a:cubicBezTo>
                <a:cubicBezTo>
                  <a:pt x="48" y="161"/>
                  <a:pt x="54" y="159"/>
                  <a:pt x="60" y="159"/>
                </a:cubicBezTo>
              </a:path>
            </a:pathLst>
          </a:custGeom>
          <a:noFill/>
          <a:ln w="19050" cmpd="sng">
            <a:solidFill>
              <a:srgbClr val="21FB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79" name="Text Box 47"/>
          <p:cNvSpPr txBox="1">
            <a:spLocks noChangeArrowheads="1"/>
          </p:cNvSpPr>
          <p:nvPr/>
        </p:nvSpPr>
        <p:spPr bwMode="auto">
          <a:xfrm>
            <a:off x="4500838" y="3757818"/>
            <a:ext cx="907605"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2800" b="1" dirty="0">
                <a:solidFill>
                  <a:srgbClr val="C00000"/>
                </a:solidFill>
                <a:latin typeface="Comic Sans MS" panose="030F0702030302020204" pitchFamily="66" charset="0"/>
              </a:rPr>
              <a:t>SBS</a:t>
            </a:r>
          </a:p>
        </p:txBody>
      </p:sp>
      <p:sp>
        <p:nvSpPr>
          <p:cNvPr id="607280" name="Line 48"/>
          <p:cNvSpPr>
            <a:spLocks noChangeShapeType="1"/>
          </p:cNvSpPr>
          <p:nvPr/>
        </p:nvSpPr>
        <p:spPr bwMode="auto">
          <a:xfrm>
            <a:off x="3867426" y="3619293"/>
            <a:ext cx="1190" cy="104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81" name="Text Box 49"/>
          <p:cNvSpPr txBox="1">
            <a:spLocks noChangeArrowheads="1"/>
          </p:cNvSpPr>
          <p:nvPr/>
        </p:nvSpPr>
        <p:spPr bwMode="auto">
          <a:xfrm>
            <a:off x="3700737" y="3201779"/>
            <a:ext cx="440554"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eaLnBrk="0" hangingPunct="0"/>
            <a:r>
              <a:rPr lang="en-US" altLang="zh-CN" sz="1600"/>
              <a:t>Ter</a:t>
            </a:r>
            <a:endParaRPr lang="en-US" altLang="ko-KR" sz="1600"/>
          </a:p>
        </p:txBody>
      </p:sp>
      <p:sp>
        <p:nvSpPr>
          <p:cNvPr id="607282" name="Oval 50"/>
          <p:cNvSpPr>
            <a:spLocks noChangeArrowheads="1"/>
          </p:cNvSpPr>
          <p:nvPr/>
        </p:nvSpPr>
        <p:spPr bwMode="auto">
          <a:xfrm>
            <a:off x="3769793" y="3519279"/>
            <a:ext cx="222647" cy="195262"/>
          </a:xfrm>
          <a:prstGeom prst="ellipse">
            <a:avLst/>
          </a:prstGeom>
          <a:solidFill>
            <a:srgbClr val="C007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3" name="Oval 51"/>
          <p:cNvSpPr>
            <a:spLocks noChangeArrowheads="1"/>
          </p:cNvSpPr>
          <p:nvPr/>
        </p:nvSpPr>
        <p:spPr bwMode="auto">
          <a:xfrm>
            <a:off x="3806702" y="3712956"/>
            <a:ext cx="148829" cy="98425"/>
          </a:xfrm>
          <a:prstGeom prst="ellipse">
            <a:avLst/>
          </a:prstGeom>
          <a:solidFill>
            <a:srgbClr val="C007F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7284" name="Freeform 52"/>
          <p:cNvSpPr>
            <a:spLocks/>
          </p:cNvSpPr>
          <p:nvPr/>
        </p:nvSpPr>
        <p:spPr bwMode="auto">
          <a:xfrm>
            <a:off x="3869807" y="3714541"/>
            <a:ext cx="97631" cy="350838"/>
          </a:xfrm>
          <a:custGeom>
            <a:avLst/>
            <a:gdLst>
              <a:gd name="T0" fmla="*/ 6 w 60"/>
              <a:gd name="T1" fmla="*/ 0 h 161"/>
              <a:gd name="T2" fmla="*/ 21 w 60"/>
              <a:gd name="T3" fmla="*/ 72 h 161"/>
              <a:gd name="T4" fmla="*/ 27 w 60"/>
              <a:gd name="T5" fmla="*/ 48 h 161"/>
              <a:gd name="T6" fmla="*/ 27 w 60"/>
              <a:gd name="T7" fmla="*/ 120 h 161"/>
              <a:gd name="T8" fmla="*/ 45 w 60"/>
              <a:gd name="T9" fmla="*/ 99 h 161"/>
              <a:gd name="T10" fmla="*/ 42 w 60"/>
              <a:gd name="T11" fmla="*/ 159 h 161"/>
              <a:gd name="T12" fmla="*/ 60 w 60"/>
              <a:gd name="T13" fmla="*/ 159 h 161"/>
            </a:gdLst>
            <a:ahLst/>
            <a:cxnLst>
              <a:cxn ang="0">
                <a:pos x="T0" y="T1"/>
              </a:cxn>
              <a:cxn ang="0">
                <a:pos x="T2" y="T3"/>
              </a:cxn>
              <a:cxn ang="0">
                <a:pos x="T4" y="T5"/>
              </a:cxn>
              <a:cxn ang="0">
                <a:pos x="T6" y="T7"/>
              </a:cxn>
              <a:cxn ang="0">
                <a:pos x="T8" y="T9"/>
              </a:cxn>
              <a:cxn ang="0">
                <a:pos x="T10" y="T11"/>
              </a:cxn>
              <a:cxn ang="0">
                <a:pos x="T12" y="T13"/>
              </a:cxn>
            </a:cxnLst>
            <a:rect l="0" t="0" r="r" b="b"/>
            <a:pathLst>
              <a:path w="60" h="161">
                <a:moveTo>
                  <a:pt x="6" y="0"/>
                </a:moveTo>
                <a:cubicBezTo>
                  <a:pt x="7" y="12"/>
                  <a:pt x="0" y="65"/>
                  <a:pt x="21" y="72"/>
                </a:cubicBezTo>
                <a:cubicBezTo>
                  <a:pt x="46" y="68"/>
                  <a:pt x="49" y="63"/>
                  <a:pt x="27" y="48"/>
                </a:cubicBezTo>
                <a:cubicBezTo>
                  <a:pt x="1" y="57"/>
                  <a:pt x="5" y="105"/>
                  <a:pt x="27" y="120"/>
                </a:cubicBezTo>
                <a:cubicBezTo>
                  <a:pt x="46" y="117"/>
                  <a:pt x="51" y="117"/>
                  <a:pt x="45" y="99"/>
                </a:cubicBezTo>
                <a:cubicBezTo>
                  <a:pt x="27" y="105"/>
                  <a:pt x="23" y="152"/>
                  <a:pt x="42" y="159"/>
                </a:cubicBezTo>
                <a:cubicBezTo>
                  <a:pt x="48" y="161"/>
                  <a:pt x="54" y="159"/>
                  <a:pt x="60" y="159"/>
                </a:cubicBezTo>
              </a:path>
            </a:pathLst>
          </a:custGeom>
          <a:noFill/>
          <a:ln w="19050" cmpd="sng">
            <a:solidFill>
              <a:srgbClr val="21FB0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87" name="Line 55"/>
          <p:cNvSpPr>
            <a:spLocks noChangeShapeType="1"/>
          </p:cNvSpPr>
          <p:nvPr/>
        </p:nvSpPr>
        <p:spPr bwMode="auto">
          <a:xfrm rot="3741072" flipH="1">
            <a:off x="4527428" y="1927016"/>
            <a:ext cx="87312" cy="714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88" name="Text Box 56"/>
          <p:cNvSpPr txBox="1">
            <a:spLocks noChangeArrowheads="1"/>
          </p:cNvSpPr>
          <p:nvPr/>
        </p:nvSpPr>
        <p:spPr bwMode="auto">
          <a:xfrm>
            <a:off x="3868615" y="1812921"/>
            <a:ext cx="761731" cy="30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400" b="1" dirty="0">
                <a:latin typeface="Comic Sans MS" panose="030F0702030302020204" pitchFamily="66" charset="0"/>
              </a:rPr>
              <a:t>UPF3X</a:t>
            </a:r>
          </a:p>
        </p:txBody>
      </p:sp>
      <p:sp>
        <p:nvSpPr>
          <p:cNvPr id="607289" name="Text Box 57"/>
          <p:cNvSpPr txBox="1">
            <a:spLocks noChangeArrowheads="1"/>
          </p:cNvSpPr>
          <p:nvPr/>
        </p:nvSpPr>
        <p:spPr bwMode="auto">
          <a:xfrm>
            <a:off x="5286283" y="1610964"/>
            <a:ext cx="535708"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dirty="0"/>
              <a:t>A(n)</a:t>
            </a:r>
          </a:p>
        </p:txBody>
      </p:sp>
      <p:sp>
        <p:nvSpPr>
          <p:cNvPr id="607290" name="Line 58"/>
          <p:cNvSpPr>
            <a:spLocks noChangeShapeType="1"/>
          </p:cNvSpPr>
          <p:nvPr/>
        </p:nvSpPr>
        <p:spPr bwMode="auto">
          <a:xfrm>
            <a:off x="2597028" y="1644443"/>
            <a:ext cx="1191"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91" name="Text Box 59"/>
          <p:cNvSpPr txBox="1">
            <a:spLocks noChangeArrowheads="1"/>
          </p:cNvSpPr>
          <p:nvPr/>
        </p:nvSpPr>
        <p:spPr bwMode="auto">
          <a:xfrm>
            <a:off x="5353377" y="3540536"/>
            <a:ext cx="535708" cy="338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1600" dirty="0"/>
              <a:t>A(n)</a:t>
            </a:r>
          </a:p>
        </p:txBody>
      </p:sp>
      <p:sp>
        <p:nvSpPr>
          <p:cNvPr id="607292" name="Line 60"/>
          <p:cNvSpPr>
            <a:spLocks noChangeShapeType="1"/>
          </p:cNvSpPr>
          <p:nvPr/>
        </p:nvSpPr>
        <p:spPr bwMode="auto">
          <a:xfrm>
            <a:off x="2597028" y="3593893"/>
            <a:ext cx="1191" cy="14446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293" name="Line 61"/>
          <p:cNvSpPr>
            <a:spLocks noChangeShapeType="1"/>
          </p:cNvSpPr>
          <p:nvPr/>
        </p:nvSpPr>
        <p:spPr bwMode="auto">
          <a:xfrm flipH="1">
            <a:off x="4748488" y="3735181"/>
            <a:ext cx="606028" cy="1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7304" name="Oval 72"/>
          <p:cNvSpPr>
            <a:spLocks noChangeArrowheads="1"/>
          </p:cNvSpPr>
          <p:nvPr/>
        </p:nvSpPr>
        <p:spPr bwMode="auto">
          <a:xfrm flipH="1">
            <a:off x="4618709" y="1898441"/>
            <a:ext cx="248841" cy="198438"/>
          </a:xfrm>
          <a:prstGeom prst="ellipse">
            <a:avLst/>
          </a:prstGeom>
          <a:solidFill>
            <a:srgbClr val="00FF5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07302" name="Group 70"/>
          <p:cNvGrpSpPr>
            <a:grpSpLocks/>
          </p:cNvGrpSpPr>
          <p:nvPr/>
        </p:nvGrpSpPr>
        <p:grpSpPr bwMode="auto">
          <a:xfrm>
            <a:off x="4835403" y="2414383"/>
            <a:ext cx="1314450" cy="519113"/>
            <a:chOff x="3588" y="2037"/>
            <a:chExt cx="1104" cy="327"/>
          </a:xfrm>
        </p:grpSpPr>
        <p:sp>
          <p:nvSpPr>
            <p:cNvPr id="607298" name="AutoShape 66"/>
            <p:cNvSpPr>
              <a:spLocks noChangeArrowheads="1"/>
            </p:cNvSpPr>
            <p:nvPr/>
          </p:nvSpPr>
          <p:spPr bwMode="auto">
            <a:xfrm>
              <a:off x="3780" y="2037"/>
              <a:ext cx="912" cy="327"/>
            </a:xfrm>
            <a:prstGeom prst="roundRect">
              <a:avLst>
                <a:gd name="adj" fmla="val 50000"/>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7299" name="AutoShape 67"/>
            <p:cNvSpPr>
              <a:spLocks noChangeArrowheads="1"/>
            </p:cNvSpPr>
            <p:nvPr/>
          </p:nvSpPr>
          <p:spPr bwMode="auto">
            <a:xfrm>
              <a:off x="3588" y="2047"/>
              <a:ext cx="336" cy="305"/>
            </a:xfrm>
            <a:prstGeom prst="roundRect">
              <a:avLst>
                <a:gd name="adj" fmla="val 50000"/>
              </a:avLst>
            </a:prstGeom>
            <a:solidFill>
              <a:srgbClr val="FF99CC"/>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607300" name="Text Box 68"/>
            <p:cNvSpPr txBox="1">
              <a:spLocks noChangeArrowheads="1"/>
            </p:cNvSpPr>
            <p:nvPr/>
          </p:nvSpPr>
          <p:spPr bwMode="auto">
            <a:xfrm>
              <a:off x="3614" y="2106"/>
              <a:ext cx="361"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chemeClr val="bg1"/>
                  </a:solidFill>
                  <a:latin typeface="Comic Sans MS" panose="030F0702030302020204" pitchFamily="66" charset="0"/>
                </a:rPr>
                <a:t>CH</a:t>
              </a:r>
            </a:p>
          </p:txBody>
        </p:sp>
        <p:sp>
          <p:nvSpPr>
            <p:cNvPr id="607301" name="Text Box 69"/>
            <p:cNvSpPr txBox="1">
              <a:spLocks noChangeArrowheads="1"/>
            </p:cNvSpPr>
            <p:nvPr/>
          </p:nvSpPr>
          <p:spPr bwMode="auto">
            <a:xfrm>
              <a:off x="4059" y="2106"/>
              <a:ext cx="504"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solidFill>
                    <a:schemeClr val="bg1"/>
                  </a:solidFill>
                  <a:latin typeface="Comic Sans MS" panose="030F0702030302020204" pitchFamily="66" charset="0"/>
                </a:rPr>
                <a:t>UPF1</a:t>
              </a:r>
            </a:p>
          </p:txBody>
        </p:sp>
      </p:grpSp>
      <p:sp>
        <p:nvSpPr>
          <p:cNvPr id="607303" name="Text Box 71"/>
          <p:cNvSpPr txBox="1">
            <a:spLocks noChangeArrowheads="1"/>
          </p:cNvSpPr>
          <p:nvPr/>
        </p:nvSpPr>
        <p:spPr bwMode="auto">
          <a:xfrm>
            <a:off x="6748064" y="2385805"/>
            <a:ext cx="2186801" cy="52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p>
            <a:pPr algn="l" eaLnBrk="0" hangingPunct="0"/>
            <a:r>
              <a:rPr lang="en-US" altLang="ko-KR" sz="2800" b="1" dirty="0">
                <a:solidFill>
                  <a:srgbClr val="1C1C1C"/>
                </a:solidFill>
                <a:latin typeface="Comic Sans MS" panose="030F0702030302020204" pitchFamily="66" charset="0"/>
              </a:rPr>
              <a:t>Competition</a:t>
            </a:r>
          </a:p>
        </p:txBody>
      </p:sp>
      <p:sp>
        <p:nvSpPr>
          <p:cNvPr id="607286" name="Oval 54"/>
          <p:cNvSpPr>
            <a:spLocks noChangeArrowheads="1"/>
          </p:cNvSpPr>
          <p:nvPr/>
        </p:nvSpPr>
        <p:spPr bwMode="auto">
          <a:xfrm flipH="1">
            <a:off x="4617520" y="1974641"/>
            <a:ext cx="164306" cy="14128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07306" name="AutoShape 74"/>
          <p:cNvCxnSpPr>
            <a:cxnSpLocks noChangeShapeType="1"/>
            <a:stCxn id="607241" idx="3"/>
            <a:endCxn id="607303" idx="0"/>
          </p:cNvCxnSpPr>
          <p:nvPr/>
        </p:nvCxnSpPr>
        <p:spPr bwMode="auto">
          <a:xfrm>
            <a:off x="6592147" y="2077978"/>
            <a:ext cx="1249318" cy="307827"/>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7307" name="AutoShape 75"/>
          <p:cNvCxnSpPr>
            <a:cxnSpLocks noChangeShapeType="1"/>
            <a:stCxn id="607242" idx="3"/>
            <a:endCxn id="607303" idx="2"/>
          </p:cNvCxnSpPr>
          <p:nvPr/>
        </p:nvCxnSpPr>
        <p:spPr bwMode="auto">
          <a:xfrm flipV="1">
            <a:off x="6432244" y="2909017"/>
            <a:ext cx="1409221" cy="461323"/>
          </a:xfrm>
          <a:prstGeom prst="bentConnector2">
            <a:avLst/>
          </a:prstGeom>
          <a:noFill/>
          <a:ln w="285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7308" name="AutoShape 76"/>
          <p:cNvSpPr>
            <a:spLocks noChangeArrowheads="1"/>
          </p:cNvSpPr>
          <p:nvPr/>
        </p:nvSpPr>
        <p:spPr bwMode="auto">
          <a:xfrm>
            <a:off x="6230816" y="3505200"/>
            <a:ext cx="2704049" cy="1676401"/>
          </a:xfrm>
          <a:prstGeom prst="star24">
            <a:avLst>
              <a:gd name="adj" fmla="val 43699"/>
            </a:avLst>
          </a:prstGeom>
          <a:solidFill>
            <a:srgbClr val="FF66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en-US"/>
          </a:p>
        </p:txBody>
      </p:sp>
      <p:sp>
        <p:nvSpPr>
          <p:cNvPr id="607309" name="Text Box 77"/>
          <p:cNvSpPr txBox="1">
            <a:spLocks noChangeArrowheads="1"/>
          </p:cNvSpPr>
          <p:nvPr/>
        </p:nvSpPr>
        <p:spPr bwMode="auto">
          <a:xfrm>
            <a:off x="6840043" y="3657600"/>
            <a:ext cx="157996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b="1" dirty="0">
                <a:latin typeface="Comic Sans MS" panose="030F0702030302020204" pitchFamily="66" charset="0"/>
              </a:rPr>
              <a:t>Since UPF2 and Staufen compete for binding to     UPF1</a:t>
            </a:r>
          </a:p>
        </p:txBody>
      </p:sp>
      <p:sp>
        <p:nvSpPr>
          <p:cNvPr id="2" name="TextBox 1"/>
          <p:cNvSpPr txBox="1"/>
          <p:nvPr/>
        </p:nvSpPr>
        <p:spPr>
          <a:xfrm>
            <a:off x="3505200" y="4095269"/>
            <a:ext cx="2725615" cy="369332"/>
          </a:xfrm>
          <a:prstGeom prst="rect">
            <a:avLst/>
          </a:prstGeom>
          <a:noFill/>
        </p:spPr>
        <p:txBody>
          <a:bodyPr wrap="square" rtlCol="0">
            <a:spAutoFit/>
          </a:bodyPr>
          <a:lstStyle/>
          <a:p>
            <a:r>
              <a:rPr lang="en-US" b="1" dirty="0">
                <a:solidFill>
                  <a:srgbClr val="C00000"/>
                </a:solidFill>
                <a:latin typeface="Comic Sans MS" panose="030F0702030302020204" pitchFamily="66" charset="0"/>
              </a:rPr>
              <a:t>(</a:t>
            </a:r>
            <a:r>
              <a:rPr lang="en-US" b="1" dirty="0" smtClean="0">
                <a:solidFill>
                  <a:srgbClr val="C00000"/>
                </a:solidFill>
                <a:latin typeface="Comic Sans MS" panose="030F0702030302020204" pitchFamily="66" charset="0"/>
              </a:rPr>
              <a:t>Staufen-binding site</a:t>
            </a:r>
            <a:r>
              <a:rPr lang="en-US" b="1" dirty="0">
                <a:solidFill>
                  <a:srgbClr val="C00000"/>
                </a:solidFill>
                <a:latin typeface="Comic Sans MS" panose="030F0702030302020204" pitchFamily="66" charset="0"/>
              </a:rPr>
              <a:t>)</a:t>
            </a:r>
          </a:p>
        </p:txBody>
      </p:sp>
      <p:sp>
        <p:nvSpPr>
          <p:cNvPr id="3" name="TextBox 2"/>
          <p:cNvSpPr txBox="1"/>
          <p:nvPr/>
        </p:nvSpPr>
        <p:spPr>
          <a:xfrm>
            <a:off x="76200" y="5228591"/>
            <a:ext cx="8938324" cy="1590179"/>
          </a:xfrm>
          <a:prstGeom prst="rect">
            <a:avLst/>
          </a:prstGeom>
          <a:noFill/>
          <a:ln>
            <a:solidFill>
              <a:srgbClr val="0000FF"/>
            </a:solidFill>
          </a:ln>
        </p:spPr>
        <p:txBody>
          <a:bodyPr wrap="square" rtlCol="0">
            <a:spAutoFit/>
          </a:bodyPr>
          <a:lstStyle/>
          <a:p>
            <a:r>
              <a:rPr lang="en-US" sz="2000" b="1" baseline="30000" dirty="0" smtClean="0">
                <a:solidFill>
                  <a:srgbClr val="0000FF"/>
                </a:solidFill>
                <a:latin typeface="Comic Sans MS" panose="030F0702030302020204" pitchFamily="66" charset="0"/>
              </a:rPr>
              <a:t>1 </a:t>
            </a:r>
            <a:r>
              <a:rPr lang="en-US" sz="1200" b="1" dirty="0" smtClean="0">
                <a:latin typeface="Comic Sans MS" panose="030F0702030302020204" pitchFamily="66" charset="0"/>
              </a:rPr>
              <a:t>Kim</a:t>
            </a:r>
            <a:r>
              <a:rPr lang="fr-FR" sz="1200" b="1" dirty="0" smtClean="0">
                <a:latin typeface="Comic Sans MS" panose="030F0702030302020204" pitchFamily="66" charset="0"/>
              </a:rPr>
              <a:t>, Furic, Desgroseillers,</a:t>
            </a:r>
            <a:r>
              <a:rPr lang="fr-FR" sz="1200" b="1" dirty="0">
                <a:latin typeface="Comic Sans MS" panose="030F0702030302020204" pitchFamily="66" charset="0"/>
              </a:rPr>
              <a:t> </a:t>
            </a:r>
            <a:r>
              <a:rPr lang="fr-FR" sz="1200" b="1" dirty="0" smtClean="0">
                <a:latin typeface="Comic Sans MS" panose="030F0702030302020204" pitchFamily="66" charset="0"/>
              </a:rPr>
              <a:t>Maquat (2005) </a:t>
            </a:r>
            <a:r>
              <a:rPr lang="en-US" sz="1200" b="1" dirty="0">
                <a:latin typeface="Comic Sans MS" panose="030F0702030302020204" pitchFamily="66" charset="0"/>
              </a:rPr>
              <a:t>Mammalian Staufen1 recruits Upf1 to specific mRNA 3'UTRs so as to </a:t>
            </a:r>
            <a:r>
              <a:rPr lang="en-US" sz="1200" b="1" dirty="0" smtClean="0">
                <a:latin typeface="Comic Sans MS" panose="030F0702030302020204" pitchFamily="66" charset="0"/>
              </a:rPr>
              <a:t>	elicit </a:t>
            </a:r>
            <a:r>
              <a:rPr lang="en-US" sz="1200" b="1" dirty="0">
                <a:latin typeface="Comic Sans MS" panose="030F0702030302020204" pitchFamily="66" charset="0"/>
              </a:rPr>
              <a:t>mRNA </a:t>
            </a:r>
            <a:r>
              <a:rPr lang="en-US" sz="1200" b="1" dirty="0" smtClean="0">
                <a:latin typeface="Comic Sans MS" panose="030F0702030302020204" pitchFamily="66" charset="0"/>
              </a:rPr>
              <a:t>decay.</a:t>
            </a:r>
            <a:r>
              <a:rPr lang="en-US" sz="1200" b="1" dirty="0">
                <a:latin typeface="Comic Sans MS" panose="030F0702030302020204" pitchFamily="66" charset="0"/>
              </a:rPr>
              <a:t> </a:t>
            </a:r>
            <a:r>
              <a:rPr lang="fr-FR" sz="1200" b="1" i="1" dirty="0" smtClean="0">
                <a:latin typeface="Comic Sans MS" panose="030F0702030302020204" pitchFamily="66" charset="0"/>
              </a:rPr>
              <a:t>Cell. </a:t>
            </a:r>
            <a:r>
              <a:rPr lang="fr-FR" sz="1200" b="1" dirty="0" smtClean="0">
                <a:latin typeface="Comic Sans MS" panose="030F0702030302020204" pitchFamily="66" charset="0"/>
              </a:rPr>
              <a:t>120:195-208</a:t>
            </a:r>
            <a:endParaRPr lang="fr-FR" sz="1200" b="1" dirty="0">
              <a:latin typeface="Comic Sans MS" panose="030F0702030302020204" pitchFamily="66" charset="0"/>
            </a:endParaRPr>
          </a:p>
          <a:p>
            <a:r>
              <a:rPr lang="en-US" b="1" baseline="30000" dirty="0" smtClean="0">
                <a:solidFill>
                  <a:srgbClr val="0000FF"/>
                </a:solidFill>
                <a:latin typeface="Comic Sans MS" panose="030F0702030302020204" pitchFamily="66" charset="0"/>
              </a:rPr>
              <a:t>2 </a:t>
            </a:r>
            <a:r>
              <a:rPr lang="en-US" sz="1200" b="1" dirty="0" smtClean="0">
                <a:latin typeface="Comic Sans MS" panose="030F0702030302020204" pitchFamily="66" charset="0"/>
              </a:rPr>
              <a:t>Kim, Furic, Parisien, Major, DesGroseillers,</a:t>
            </a:r>
            <a:r>
              <a:rPr lang="en-US" sz="1200" b="1" dirty="0">
                <a:latin typeface="Comic Sans MS" panose="030F0702030302020204" pitchFamily="66" charset="0"/>
              </a:rPr>
              <a:t> </a:t>
            </a:r>
            <a:r>
              <a:rPr lang="en-US" sz="1200" b="1" dirty="0" smtClean="0">
                <a:latin typeface="Comic Sans MS" panose="030F0702030302020204" pitchFamily="66" charset="0"/>
              </a:rPr>
              <a:t>Maquat (2007) </a:t>
            </a:r>
            <a:r>
              <a:rPr lang="en-US" sz="1200" b="1" dirty="0">
                <a:latin typeface="Comic Sans MS" panose="030F0702030302020204" pitchFamily="66" charset="0"/>
              </a:rPr>
              <a:t>Staufen1 regulates diverse classes of mammalian </a:t>
            </a:r>
            <a:r>
              <a:rPr lang="en-US" sz="1200" b="1" dirty="0" smtClean="0">
                <a:latin typeface="Comic Sans MS" panose="030F0702030302020204" pitchFamily="66" charset="0"/>
              </a:rPr>
              <a:t>	transcripts. </a:t>
            </a:r>
            <a:r>
              <a:rPr lang="en-US" sz="1200" b="1" i="1" dirty="0" smtClean="0">
                <a:latin typeface="Comic Sans MS" panose="030F0702030302020204" pitchFamily="66" charset="0"/>
              </a:rPr>
              <a:t>EMBO J</a:t>
            </a:r>
            <a:r>
              <a:rPr lang="en-US" sz="1200" b="1" dirty="0" smtClean="0">
                <a:latin typeface="Comic Sans MS" panose="030F0702030302020204" pitchFamily="66" charset="0"/>
              </a:rPr>
              <a:t>. 26:2670-2681</a:t>
            </a:r>
            <a:endParaRPr lang="en-US" sz="1200" b="1" dirty="0">
              <a:latin typeface="Comic Sans MS" panose="030F0702030302020204" pitchFamily="66" charset="0"/>
            </a:endParaRPr>
          </a:p>
          <a:p>
            <a:r>
              <a:rPr lang="en-US" b="1" baseline="30000" dirty="0" smtClean="0">
                <a:solidFill>
                  <a:srgbClr val="0000FF"/>
                </a:solidFill>
                <a:latin typeface="Comic Sans MS" panose="030F0702030302020204" pitchFamily="66" charset="0"/>
              </a:rPr>
              <a:t>3 </a:t>
            </a:r>
            <a:r>
              <a:rPr lang="en-US" sz="1200" b="1" dirty="0" smtClean="0">
                <a:latin typeface="Comic Sans MS" panose="030F0702030302020204" pitchFamily="66" charset="0"/>
              </a:rPr>
              <a:t>Gong and Maquat (2011) </a:t>
            </a:r>
            <a:r>
              <a:rPr lang="en-US" sz="1200" b="1" dirty="0">
                <a:latin typeface="Comic Sans MS" panose="030F0702030302020204" pitchFamily="66" charset="0"/>
              </a:rPr>
              <a:t>lncRNAs transactivate STAU1-mediated mRNA decay by duplexing with 3' UTRs via </a:t>
            </a:r>
            <a:r>
              <a:rPr lang="en-US" sz="1200" b="1" i="1" dirty="0">
                <a:latin typeface="Comic Sans MS" panose="030F0702030302020204" pitchFamily="66" charset="0"/>
              </a:rPr>
              <a:t>Alu</a:t>
            </a:r>
            <a:r>
              <a:rPr lang="en-US" sz="1200" b="1" dirty="0">
                <a:latin typeface="Comic Sans MS" panose="030F0702030302020204" pitchFamily="66" charset="0"/>
              </a:rPr>
              <a:t> </a:t>
            </a:r>
            <a:r>
              <a:rPr lang="en-US" sz="1200" b="1" dirty="0" smtClean="0">
                <a:latin typeface="Comic Sans MS" panose="030F0702030302020204" pitchFamily="66" charset="0"/>
              </a:rPr>
              <a:t>	elements. </a:t>
            </a:r>
            <a:r>
              <a:rPr lang="da-DK" sz="1200" b="1" i="1" dirty="0" smtClean="0">
                <a:latin typeface="Comic Sans MS" panose="030F0702030302020204" pitchFamily="66" charset="0"/>
              </a:rPr>
              <a:t>Nature.</a:t>
            </a:r>
            <a:r>
              <a:rPr lang="da-DK" sz="1200" b="1" dirty="0" smtClean="0">
                <a:latin typeface="Comic Sans MS" panose="030F0702030302020204" pitchFamily="66" charset="0"/>
              </a:rPr>
              <a:t> 470:284-288</a:t>
            </a:r>
            <a:endParaRPr lang="en-US" sz="1200" b="1" dirty="0" smtClean="0">
              <a:latin typeface="Comic Sans MS" panose="030F0702030302020204" pitchFamily="66" charset="0"/>
            </a:endParaRPr>
          </a:p>
          <a:p>
            <a:r>
              <a:rPr lang="en-US" b="1" baseline="30000" dirty="0" smtClean="0">
                <a:solidFill>
                  <a:srgbClr val="0000FF"/>
                </a:solidFill>
                <a:latin typeface="Comic Sans MS" panose="030F0702030302020204" pitchFamily="66" charset="0"/>
              </a:rPr>
              <a:t>4 </a:t>
            </a:r>
            <a:r>
              <a:rPr lang="en-US" sz="1200" b="1" dirty="0" smtClean="0">
                <a:latin typeface="Comic Sans MS" panose="030F0702030302020204" pitchFamily="66" charset="0"/>
              </a:rPr>
              <a:t>Gong, Tang, Maquat (2013) mRNA-mRNA duplexes that autoelicit Staufen1-mediated mRNA decay.</a:t>
            </a:r>
          </a:p>
          <a:p>
            <a:r>
              <a:rPr lang="en-US" sz="1200" b="1" dirty="0" smtClean="0">
                <a:latin typeface="Comic Sans MS" panose="030F0702030302020204" pitchFamily="66" charset="0"/>
              </a:rPr>
              <a:t>	</a:t>
            </a:r>
            <a:r>
              <a:rPr lang="en-US" sz="1200" b="1" i="1" dirty="0" smtClean="0">
                <a:latin typeface="Comic Sans MS" panose="030F0702030302020204" pitchFamily="66" charset="0"/>
              </a:rPr>
              <a:t>Nat </a:t>
            </a:r>
            <a:r>
              <a:rPr lang="en-US" sz="1200" b="1" i="1" dirty="0">
                <a:latin typeface="Comic Sans MS" panose="030F0702030302020204" pitchFamily="66" charset="0"/>
              </a:rPr>
              <a:t>Struct Mol </a:t>
            </a:r>
            <a:r>
              <a:rPr lang="en-US" sz="1200" b="1" i="1" dirty="0" smtClean="0">
                <a:latin typeface="Comic Sans MS" panose="030F0702030302020204" pitchFamily="66" charset="0"/>
              </a:rPr>
              <a:t>Biol. </a:t>
            </a:r>
            <a:r>
              <a:rPr lang="en-US" sz="1200" b="1" dirty="0" smtClean="0">
                <a:latin typeface="Comic Sans MS" panose="030F0702030302020204" pitchFamily="66" charset="0"/>
              </a:rPr>
              <a:t>20:1214-1220</a:t>
            </a:r>
            <a:endParaRPr lang="en-US" sz="1200" b="1" dirty="0">
              <a:latin typeface="Comic Sans MS" panose="030F0702030302020204" pitchFamily="66" charset="0"/>
            </a:endParaRPr>
          </a:p>
        </p:txBody>
      </p:sp>
      <p:sp>
        <p:nvSpPr>
          <p:cNvPr id="5" name="TextBox 4"/>
          <p:cNvSpPr txBox="1"/>
          <p:nvPr/>
        </p:nvSpPr>
        <p:spPr>
          <a:xfrm>
            <a:off x="76200" y="2072794"/>
            <a:ext cx="3661236" cy="954107"/>
          </a:xfrm>
          <a:prstGeom prst="rect">
            <a:avLst/>
          </a:prstGeom>
          <a:noFill/>
          <a:ln>
            <a:solidFill>
              <a:srgbClr val="0000FF"/>
            </a:solidFill>
          </a:ln>
        </p:spPr>
        <p:txBody>
          <a:bodyPr wrap="square" rtlCol="0">
            <a:spAutoFit/>
          </a:bodyPr>
          <a:lstStyle/>
          <a:p>
            <a:r>
              <a:rPr lang="en-US" sz="1400" b="1" dirty="0" smtClean="0">
                <a:latin typeface="Comic Sans MS" panose="030F0702030302020204" pitchFamily="66" charset="0"/>
              </a:rPr>
              <a:t>Gong, Kim, Woeller, Tang,</a:t>
            </a:r>
            <a:r>
              <a:rPr lang="en-US" sz="1400" b="1" dirty="0">
                <a:latin typeface="Comic Sans MS" panose="030F0702030302020204" pitchFamily="66" charset="0"/>
              </a:rPr>
              <a:t> </a:t>
            </a:r>
            <a:r>
              <a:rPr lang="en-US" sz="1400" b="1" dirty="0" smtClean="0">
                <a:latin typeface="Comic Sans MS" panose="030F0702030302020204" pitchFamily="66" charset="0"/>
              </a:rPr>
              <a:t>Maquat</a:t>
            </a:r>
          </a:p>
          <a:p>
            <a:r>
              <a:rPr lang="en-US" sz="1400" b="1" dirty="0" smtClean="0">
                <a:latin typeface="Comic Sans MS" panose="030F0702030302020204" pitchFamily="66" charset="0"/>
              </a:rPr>
              <a:t>(2009) SMD </a:t>
            </a:r>
            <a:r>
              <a:rPr lang="en-US" sz="1400" b="1" dirty="0">
                <a:latin typeface="Comic Sans MS" panose="030F0702030302020204" pitchFamily="66" charset="0"/>
              </a:rPr>
              <a:t>and NMD are competitive </a:t>
            </a:r>
            <a:r>
              <a:rPr lang="en-US" sz="1400" b="1" dirty="0" smtClean="0">
                <a:latin typeface="Comic Sans MS" panose="030F0702030302020204" pitchFamily="66" charset="0"/>
              </a:rPr>
              <a:t>pathways that </a:t>
            </a:r>
            <a:r>
              <a:rPr lang="en-US" sz="1400" b="1" dirty="0">
                <a:latin typeface="Comic Sans MS" panose="030F0702030302020204" pitchFamily="66" charset="0"/>
              </a:rPr>
              <a:t>contribute to </a:t>
            </a:r>
            <a:r>
              <a:rPr lang="en-US" sz="1400" b="1" dirty="0" smtClean="0">
                <a:latin typeface="Comic Sans MS" panose="030F0702030302020204" pitchFamily="66" charset="0"/>
              </a:rPr>
              <a:t>myogenesis. </a:t>
            </a:r>
            <a:r>
              <a:rPr lang="en-US" sz="1400" b="1" i="1" dirty="0" smtClean="0">
                <a:latin typeface="Comic Sans MS" panose="030F0702030302020204" pitchFamily="66" charset="0"/>
              </a:rPr>
              <a:t>Genes Dev. </a:t>
            </a:r>
            <a:r>
              <a:rPr lang="en-US" sz="1400" b="1" dirty="0" smtClean="0">
                <a:latin typeface="Comic Sans MS" panose="030F0702030302020204" pitchFamily="66" charset="0"/>
              </a:rPr>
              <a:t>23:54-66</a:t>
            </a:r>
            <a:endParaRPr lang="en-US" dirty="0"/>
          </a:p>
        </p:txBody>
      </p:sp>
    </p:spTree>
    <p:extLst>
      <p:ext uri="{BB962C8B-B14F-4D97-AF65-F5344CB8AC3E}">
        <p14:creationId xmlns:p14="http://schemas.microsoft.com/office/powerpoint/2010/main" val="194770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4"/>
          <p:cNvSpPr txBox="1">
            <a:spLocks noChangeArrowheads="1"/>
          </p:cNvSpPr>
          <p:nvPr/>
        </p:nvSpPr>
        <p:spPr bwMode="auto">
          <a:xfrm>
            <a:off x="-76199" y="0"/>
            <a:ext cx="9296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altLang="en-US" sz="2800" b="1" dirty="0">
                <a:solidFill>
                  <a:srgbClr val="0000FF"/>
                </a:solidFill>
                <a:latin typeface="Comic Sans MS" pitchFamily="66" charset="0"/>
              </a:rPr>
              <a:t>NMD is a molecular valve enabling cellular </a:t>
            </a:r>
            <a:r>
              <a:rPr lang="en-US" altLang="en-US" sz="2800" b="1" dirty="0" smtClean="0">
                <a:solidFill>
                  <a:srgbClr val="0000FF"/>
                </a:solidFill>
                <a:latin typeface="Comic Sans MS" pitchFamily="66" charset="0"/>
              </a:rPr>
              <a:t>responses</a:t>
            </a:r>
            <a:endParaRPr lang="en-US" altLang="en-US" sz="2800" b="1" dirty="0">
              <a:solidFill>
                <a:srgbClr val="0000FF"/>
              </a:solidFill>
              <a:latin typeface="Comic Sans MS" pitchFamily="66" charset="0"/>
            </a:endParaRPr>
          </a:p>
        </p:txBody>
      </p:sp>
      <p:sp>
        <p:nvSpPr>
          <p:cNvPr id="9" name="Rectangle 8"/>
          <p:cNvSpPr/>
          <p:nvPr/>
        </p:nvSpPr>
        <p:spPr>
          <a:xfrm>
            <a:off x="2000180" y="3484326"/>
            <a:ext cx="1185444" cy="891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pic>
        <p:nvPicPr>
          <p:cNvPr id="7" name="Picture 6"/>
          <p:cNvPicPr>
            <a:picLocks noChangeAspect="1"/>
          </p:cNvPicPr>
          <p:nvPr/>
        </p:nvPicPr>
        <p:blipFill>
          <a:blip r:embed="rId3"/>
          <a:stretch>
            <a:fillRect/>
          </a:stretch>
        </p:blipFill>
        <p:spPr>
          <a:xfrm>
            <a:off x="522303" y="609600"/>
            <a:ext cx="8088297" cy="4131329"/>
          </a:xfrm>
          <a:prstGeom prst="rect">
            <a:avLst/>
          </a:prstGeom>
        </p:spPr>
      </p:pic>
      <p:sp>
        <p:nvSpPr>
          <p:cNvPr id="2" name="TextBox 1"/>
          <p:cNvSpPr txBox="1"/>
          <p:nvPr/>
        </p:nvSpPr>
        <p:spPr>
          <a:xfrm>
            <a:off x="152401" y="4827310"/>
            <a:ext cx="9143999" cy="1138774"/>
          </a:xfrm>
          <a:prstGeom prst="rect">
            <a:avLst/>
          </a:prstGeom>
          <a:noFill/>
        </p:spPr>
        <p:txBody>
          <a:bodyPr wrap="square" rtlCol="0">
            <a:spAutoFit/>
          </a:bodyPr>
          <a:lstStyle/>
          <a:p>
            <a:r>
              <a:rPr lang="en-US" sz="1700" dirty="0" smtClean="0">
                <a:latin typeface="Comic Sans MS" panose="030F0702030302020204" pitchFamily="66" charset="0"/>
              </a:rPr>
              <a:t>During myogenesis, SMD targets, including PAX3 mRNA, which maintains MBs in an undifferentiated state, are degraded and lost from polysomes, whereas NMD targets, including myogenin mRNA, which promotes myogenesis, are not degraded and are translated.</a:t>
            </a:r>
            <a:endParaRPr lang="en-US" sz="1700" dirty="0">
              <a:latin typeface="Comic Sans MS" panose="030F0702030302020204" pitchFamily="66" charset="0"/>
            </a:endParaRPr>
          </a:p>
        </p:txBody>
      </p:sp>
      <p:sp>
        <p:nvSpPr>
          <p:cNvPr id="4" name="TextBox 3"/>
          <p:cNvSpPr txBox="1"/>
          <p:nvPr/>
        </p:nvSpPr>
        <p:spPr>
          <a:xfrm>
            <a:off x="6505304" y="6043749"/>
            <a:ext cx="184731" cy="369332"/>
          </a:xfrm>
          <a:prstGeom prst="rect">
            <a:avLst/>
          </a:prstGeom>
          <a:noFill/>
        </p:spPr>
        <p:txBody>
          <a:bodyPr wrap="none" rtlCol="0">
            <a:spAutoFit/>
          </a:bodyPr>
          <a:lstStyle/>
          <a:p>
            <a:endParaRPr lang="en-US" dirty="0"/>
          </a:p>
        </p:txBody>
      </p:sp>
      <p:sp>
        <p:nvSpPr>
          <p:cNvPr id="3" name="TextBox 2"/>
          <p:cNvSpPr txBox="1"/>
          <p:nvPr/>
        </p:nvSpPr>
        <p:spPr>
          <a:xfrm>
            <a:off x="381000" y="6043136"/>
            <a:ext cx="5715000" cy="738664"/>
          </a:xfrm>
          <a:prstGeom prst="rect">
            <a:avLst/>
          </a:prstGeom>
          <a:noFill/>
          <a:ln>
            <a:solidFill>
              <a:srgbClr val="0000FF"/>
            </a:solidFill>
          </a:ln>
        </p:spPr>
        <p:txBody>
          <a:bodyPr wrap="square" rtlCol="0">
            <a:spAutoFit/>
          </a:bodyPr>
          <a:lstStyle/>
          <a:p>
            <a:r>
              <a:rPr lang="en-US" sz="1400" b="1" dirty="0">
                <a:latin typeface="Comic Sans MS" panose="030F0702030302020204" pitchFamily="66" charset="0"/>
              </a:rPr>
              <a:t>Gong </a:t>
            </a:r>
            <a:r>
              <a:rPr lang="en-US" sz="1400" b="1" dirty="0" smtClean="0">
                <a:latin typeface="Comic Sans MS" panose="030F0702030302020204" pitchFamily="66" charset="0"/>
              </a:rPr>
              <a:t>, Kim, Woeller, Tang, </a:t>
            </a:r>
            <a:r>
              <a:rPr lang="en-US" sz="1400" b="1" dirty="0">
                <a:latin typeface="Comic Sans MS" panose="030F0702030302020204" pitchFamily="66" charset="0"/>
              </a:rPr>
              <a:t>Maquat </a:t>
            </a:r>
            <a:r>
              <a:rPr lang="en-US" sz="1400" b="1" dirty="0" smtClean="0">
                <a:latin typeface="Comic Sans MS" panose="030F0702030302020204" pitchFamily="66" charset="0"/>
              </a:rPr>
              <a:t>(2009) </a:t>
            </a:r>
            <a:r>
              <a:rPr lang="en-US" sz="1400" b="1" dirty="0">
                <a:latin typeface="Comic Sans MS" panose="030F0702030302020204" pitchFamily="66" charset="0"/>
              </a:rPr>
              <a:t>SMD and </a:t>
            </a:r>
            <a:r>
              <a:rPr lang="en-US" sz="1400" b="1" dirty="0" smtClean="0">
                <a:latin typeface="Comic Sans MS" panose="030F0702030302020204" pitchFamily="66" charset="0"/>
              </a:rPr>
              <a:t>NMD</a:t>
            </a:r>
          </a:p>
          <a:p>
            <a:r>
              <a:rPr lang="en-US" sz="1400" b="1" dirty="0" smtClean="0">
                <a:latin typeface="Comic Sans MS" panose="030F0702030302020204" pitchFamily="66" charset="0"/>
              </a:rPr>
              <a:t>are </a:t>
            </a:r>
            <a:r>
              <a:rPr lang="en-US" sz="1400" b="1" dirty="0">
                <a:latin typeface="Comic Sans MS" panose="030F0702030302020204" pitchFamily="66" charset="0"/>
              </a:rPr>
              <a:t>competitive pathways that contribute to myogenesis</a:t>
            </a:r>
            <a:r>
              <a:rPr lang="en-US" sz="1400" b="1" dirty="0" smtClean="0">
                <a:latin typeface="Comic Sans MS" panose="030F0702030302020204" pitchFamily="66" charset="0"/>
              </a:rPr>
              <a:t>:</a:t>
            </a:r>
          </a:p>
          <a:p>
            <a:r>
              <a:rPr lang="en-US" sz="1400" b="1" dirty="0" smtClean="0">
                <a:latin typeface="Comic Sans MS" panose="030F0702030302020204" pitchFamily="66" charset="0"/>
              </a:rPr>
              <a:t>effects </a:t>
            </a:r>
            <a:r>
              <a:rPr lang="en-US" sz="1400" b="1" dirty="0">
                <a:latin typeface="Comic Sans MS" panose="030F0702030302020204" pitchFamily="66" charset="0"/>
              </a:rPr>
              <a:t>on PAX3 and myogenin mRNAs</a:t>
            </a:r>
            <a:r>
              <a:rPr lang="en-US" sz="1400" b="1" dirty="0" smtClean="0">
                <a:latin typeface="Comic Sans MS" panose="030F0702030302020204" pitchFamily="66" charset="0"/>
              </a:rPr>
              <a:t>. </a:t>
            </a:r>
            <a:r>
              <a:rPr lang="en-US" sz="1400" b="1" i="1" dirty="0" smtClean="0">
                <a:latin typeface="Comic Sans MS" panose="030F0702030302020204" pitchFamily="66" charset="0"/>
              </a:rPr>
              <a:t>Genes </a:t>
            </a:r>
            <a:r>
              <a:rPr lang="en-US" sz="1400" b="1" i="1" dirty="0" smtClean="0">
                <a:latin typeface="Comic Sans MS" panose="030F0702030302020204" pitchFamily="66" charset="0"/>
              </a:rPr>
              <a:t>Dev. </a:t>
            </a:r>
            <a:r>
              <a:rPr lang="en-US" sz="1400" b="1" dirty="0" smtClean="0">
                <a:latin typeface="Comic Sans MS" panose="030F0702030302020204" pitchFamily="66" charset="0"/>
              </a:rPr>
              <a:t>23:54-66</a:t>
            </a:r>
            <a:endParaRPr lang="en-US" b="1" dirty="0"/>
          </a:p>
        </p:txBody>
      </p:sp>
    </p:spTree>
    <p:extLst>
      <p:ext uri="{BB962C8B-B14F-4D97-AF65-F5344CB8AC3E}">
        <p14:creationId xmlns:p14="http://schemas.microsoft.com/office/powerpoint/2010/main" val="3226518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101" y="55584"/>
            <a:ext cx="9143999" cy="651321"/>
          </a:xfrm>
          <a:prstGeom prst="rect">
            <a:avLst/>
          </a:prstGeom>
          <a:solidFill>
            <a:srgbClr val="FFFD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 y="122130"/>
            <a:ext cx="9183099" cy="584775"/>
          </a:xfrm>
          <a:prstGeom prst="rect">
            <a:avLst/>
          </a:prstGeom>
          <a:noFill/>
        </p:spPr>
        <p:txBody>
          <a:bodyPr wrap="square" rtlCol="0">
            <a:spAutoFit/>
          </a:bodyPr>
          <a:lstStyle/>
          <a:p>
            <a:pPr algn="ctr"/>
            <a:r>
              <a:rPr lang="en-US" altLang="ja-JP" sz="3200" b="1" dirty="0">
                <a:solidFill>
                  <a:srgbClr val="0000FF"/>
                </a:solidFill>
                <a:latin typeface="Comic Sans MS" panose="030F0702030302020204" pitchFamily="66" charset="0"/>
              </a:rPr>
              <a:t>TumiD: </a:t>
            </a:r>
            <a:r>
              <a:rPr lang="en-US" altLang="ja-JP" sz="3200" b="1" u="sng" dirty="0">
                <a:solidFill>
                  <a:srgbClr val="0000FF"/>
                </a:solidFill>
                <a:latin typeface="Comic Sans MS" panose="030F0702030302020204" pitchFamily="66" charset="0"/>
              </a:rPr>
              <a:t>Tu</a:t>
            </a:r>
            <a:r>
              <a:rPr lang="en-US" altLang="ja-JP" sz="3200" b="1" dirty="0">
                <a:solidFill>
                  <a:srgbClr val="0000FF"/>
                </a:solidFill>
                <a:latin typeface="Comic Sans MS" panose="030F0702030302020204" pitchFamily="66" charset="0"/>
              </a:rPr>
              <a:t>dor-SN-mediated </a:t>
            </a:r>
            <a:r>
              <a:rPr lang="en-US" altLang="ja-JP" sz="3200" b="1" u="sng" dirty="0">
                <a:solidFill>
                  <a:srgbClr val="0000FF"/>
                </a:solidFill>
                <a:latin typeface="Comic Sans MS" panose="030F0702030302020204" pitchFamily="66" charset="0"/>
              </a:rPr>
              <a:t>mi</a:t>
            </a:r>
            <a:r>
              <a:rPr lang="en-US" altLang="ja-JP" sz="3200" b="1" dirty="0">
                <a:solidFill>
                  <a:srgbClr val="0000FF"/>
                </a:solidFill>
                <a:latin typeface="Comic Sans MS" panose="030F0702030302020204" pitchFamily="66" charset="0"/>
              </a:rPr>
              <a:t>RNA </a:t>
            </a:r>
            <a:r>
              <a:rPr lang="en-US" altLang="ja-JP" sz="3200" b="1" u="sng" dirty="0">
                <a:solidFill>
                  <a:srgbClr val="0000FF"/>
                </a:solidFill>
                <a:latin typeface="Comic Sans MS" panose="030F0702030302020204" pitchFamily="66" charset="0"/>
              </a:rPr>
              <a:t>d</a:t>
            </a:r>
            <a:r>
              <a:rPr lang="en-US" altLang="ja-JP" sz="3200" b="1" dirty="0">
                <a:solidFill>
                  <a:srgbClr val="0000FF"/>
                </a:solidFill>
                <a:latin typeface="Comic Sans MS" panose="030F0702030302020204" pitchFamily="66" charset="0"/>
              </a:rPr>
              <a:t>ecay</a:t>
            </a:r>
            <a:endParaRPr lang="ja-JP" altLang="en-US" sz="3200" b="1" dirty="0">
              <a:solidFill>
                <a:srgbClr val="0000FF"/>
              </a:solidFill>
              <a:latin typeface="Comic Sans MS" panose="030F0702030302020204" pitchFamily="66" charset="0"/>
            </a:endParaRPr>
          </a:p>
        </p:txBody>
      </p:sp>
      <p:pic>
        <p:nvPicPr>
          <p:cNvPr id="6" name="図 5"/>
          <p:cNvPicPr>
            <a:picLocks noChangeAspect="1"/>
          </p:cNvPicPr>
          <p:nvPr/>
        </p:nvPicPr>
        <p:blipFill>
          <a:blip r:embed="rId3"/>
          <a:stretch>
            <a:fillRect/>
          </a:stretch>
        </p:blipFill>
        <p:spPr>
          <a:xfrm>
            <a:off x="3229312" y="1661024"/>
            <a:ext cx="270000" cy="1321341"/>
          </a:xfrm>
          <a:prstGeom prst="rect">
            <a:avLst/>
          </a:prstGeom>
        </p:spPr>
      </p:pic>
      <p:grpSp>
        <p:nvGrpSpPr>
          <p:cNvPr id="2" name="図形グループ 15"/>
          <p:cNvGrpSpPr/>
          <p:nvPr/>
        </p:nvGrpSpPr>
        <p:grpSpPr>
          <a:xfrm>
            <a:off x="3562541" y="911544"/>
            <a:ext cx="2430000" cy="5458411"/>
            <a:chOff x="878275" y="861808"/>
            <a:chExt cx="3240000" cy="5458411"/>
          </a:xfrm>
        </p:grpSpPr>
        <p:grpSp>
          <p:nvGrpSpPr>
            <p:cNvPr id="5" name="図形グループ 11"/>
            <p:cNvGrpSpPr/>
            <p:nvPr/>
          </p:nvGrpSpPr>
          <p:grpSpPr>
            <a:xfrm>
              <a:off x="878275" y="861808"/>
              <a:ext cx="3240000" cy="5300832"/>
              <a:chOff x="878275" y="1319008"/>
              <a:chExt cx="3240000" cy="5300832"/>
            </a:xfrm>
          </p:grpSpPr>
          <p:pic>
            <p:nvPicPr>
              <p:cNvPr id="10" name="図 9"/>
              <p:cNvPicPr>
                <a:picLocks noChangeAspect="1"/>
              </p:cNvPicPr>
              <p:nvPr/>
            </p:nvPicPr>
            <p:blipFill>
              <a:blip r:embed="rId4"/>
              <a:stretch>
                <a:fillRect/>
              </a:stretch>
            </p:blipFill>
            <p:spPr>
              <a:xfrm>
                <a:off x="878275" y="1936194"/>
                <a:ext cx="3240000" cy="4683646"/>
              </a:xfrm>
              <a:prstGeom prst="rect">
                <a:avLst/>
              </a:prstGeom>
            </p:spPr>
          </p:pic>
          <p:pic>
            <p:nvPicPr>
              <p:cNvPr id="11" name="図 10"/>
              <p:cNvPicPr>
                <a:picLocks noChangeAspect="1"/>
              </p:cNvPicPr>
              <p:nvPr/>
            </p:nvPicPr>
            <p:blipFill>
              <a:blip r:embed="rId5"/>
              <a:stretch>
                <a:fillRect/>
              </a:stretch>
            </p:blipFill>
            <p:spPr>
              <a:xfrm>
                <a:off x="1421404" y="1319008"/>
                <a:ext cx="1830294" cy="634118"/>
              </a:xfrm>
              <a:prstGeom prst="rect">
                <a:avLst/>
              </a:prstGeom>
            </p:spPr>
          </p:pic>
        </p:grpSp>
        <p:sp>
          <p:nvSpPr>
            <p:cNvPr id="14" name="正方形/長方形 13"/>
            <p:cNvSpPr/>
            <p:nvPr/>
          </p:nvSpPr>
          <p:spPr>
            <a:xfrm>
              <a:off x="2253611" y="6031407"/>
              <a:ext cx="899441" cy="28881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a:solidFill>
                    <a:schemeClr val="tx1"/>
                  </a:solidFill>
                  <a:latin typeface="Comic Sans MS" panose="030F0702030302020204" pitchFamily="66" charset="0"/>
                  <a:cs typeface="Helvetica"/>
                </a:rPr>
                <a:t>TSN</a:t>
              </a:r>
              <a:endParaRPr kumimoji="1" lang="ja-JP" altLang="en-US" sz="1600" b="1" dirty="0">
                <a:solidFill>
                  <a:schemeClr val="tx1"/>
                </a:solidFill>
                <a:latin typeface="Comic Sans MS" panose="030F0702030302020204" pitchFamily="66" charset="0"/>
                <a:cs typeface="Helvetica"/>
              </a:endParaRPr>
            </a:p>
          </p:txBody>
        </p:sp>
        <p:sp>
          <p:nvSpPr>
            <p:cNvPr id="15" name="正方形/長方形 14"/>
            <p:cNvSpPr/>
            <p:nvPr/>
          </p:nvSpPr>
          <p:spPr>
            <a:xfrm>
              <a:off x="1553139" y="6031407"/>
              <a:ext cx="648198" cy="23706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600" b="1" dirty="0">
                  <a:solidFill>
                    <a:schemeClr val="tx1"/>
                  </a:solidFill>
                  <a:latin typeface="Comic Sans MS" panose="030F0702030302020204" pitchFamily="66" charset="0"/>
                  <a:cs typeface="Helvetica"/>
                </a:rPr>
                <a:t>Ctl</a:t>
              </a:r>
              <a:endParaRPr kumimoji="1" lang="ja-JP" altLang="en-US" sz="1600" b="1" dirty="0">
                <a:solidFill>
                  <a:schemeClr val="tx1"/>
                </a:solidFill>
                <a:latin typeface="Comic Sans MS" panose="030F0702030302020204" pitchFamily="66" charset="0"/>
                <a:cs typeface="Helvetica"/>
              </a:endParaRPr>
            </a:p>
          </p:txBody>
        </p:sp>
      </p:grpSp>
      <p:sp>
        <p:nvSpPr>
          <p:cNvPr id="9" name="TextBox 8"/>
          <p:cNvSpPr txBox="1"/>
          <p:nvPr/>
        </p:nvSpPr>
        <p:spPr>
          <a:xfrm>
            <a:off x="5321178" y="6031401"/>
            <a:ext cx="790601" cy="338554"/>
          </a:xfrm>
          <a:prstGeom prst="rect">
            <a:avLst/>
          </a:prstGeom>
          <a:solidFill>
            <a:schemeClr val="bg1"/>
          </a:solidFill>
        </p:spPr>
        <p:txBody>
          <a:bodyPr wrap="none" rtlCol="0">
            <a:spAutoFit/>
          </a:bodyPr>
          <a:lstStyle/>
          <a:p>
            <a:r>
              <a:rPr lang="en-US" sz="1600" b="1" dirty="0">
                <a:latin typeface="Comic Sans MS" panose="030F0702030302020204" pitchFamily="66" charset="0"/>
              </a:rPr>
              <a:t>siRNA</a:t>
            </a:r>
          </a:p>
        </p:txBody>
      </p:sp>
      <p:sp>
        <p:nvSpPr>
          <p:cNvPr id="16" name="TextBox 15"/>
          <p:cNvSpPr txBox="1"/>
          <p:nvPr/>
        </p:nvSpPr>
        <p:spPr>
          <a:xfrm>
            <a:off x="5222231" y="838200"/>
            <a:ext cx="2016769" cy="646331"/>
          </a:xfrm>
          <a:prstGeom prst="rect">
            <a:avLst/>
          </a:prstGeom>
          <a:noFill/>
        </p:spPr>
        <p:txBody>
          <a:bodyPr wrap="square" rtlCol="0">
            <a:spAutoFit/>
          </a:bodyPr>
          <a:lstStyle/>
          <a:p>
            <a:r>
              <a:rPr lang="en-US" b="1" dirty="0">
                <a:latin typeface="Comic Sans MS" panose="030F0702030302020204" pitchFamily="66" charset="0"/>
              </a:rPr>
              <a:t>Candidate</a:t>
            </a:r>
          </a:p>
          <a:p>
            <a:r>
              <a:rPr lang="en-US" b="1" dirty="0">
                <a:latin typeface="Comic Sans MS" panose="030F0702030302020204" pitchFamily="66" charset="0"/>
              </a:rPr>
              <a:t>TumiD Targets</a:t>
            </a:r>
          </a:p>
        </p:txBody>
      </p:sp>
      <p:sp>
        <p:nvSpPr>
          <p:cNvPr id="8" name="TextBox 7"/>
          <p:cNvSpPr txBox="1"/>
          <p:nvPr/>
        </p:nvSpPr>
        <p:spPr>
          <a:xfrm>
            <a:off x="6368469" y="2228295"/>
            <a:ext cx="184731" cy="369332"/>
          </a:xfrm>
          <a:prstGeom prst="rect">
            <a:avLst/>
          </a:prstGeom>
          <a:noFill/>
        </p:spPr>
        <p:txBody>
          <a:bodyPr wrap="none" rtlCol="0">
            <a:spAutoFit/>
          </a:bodyPr>
          <a:lstStyle/>
          <a:p>
            <a:endParaRPr lang="en-US" dirty="0"/>
          </a:p>
        </p:txBody>
      </p:sp>
      <p:sp>
        <p:nvSpPr>
          <p:cNvPr id="13" name="TextBox 12"/>
          <p:cNvSpPr txBox="1"/>
          <p:nvPr/>
        </p:nvSpPr>
        <p:spPr>
          <a:xfrm>
            <a:off x="6110425" y="1997476"/>
            <a:ext cx="3033575" cy="3139321"/>
          </a:xfrm>
          <a:prstGeom prst="rect">
            <a:avLst/>
          </a:prstGeom>
          <a:noFill/>
        </p:spPr>
        <p:txBody>
          <a:bodyPr wrap="square" rtlCol="0">
            <a:spAutoFit/>
          </a:bodyPr>
          <a:lstStyle/>
          <a:p>
            <a:r>
              <a:rPr lang="en-US" dirty="0">
                <a:latin typeface="Comic Sans MS" panose="030F0702030302020204" pitchFamily="66" charset="0"/>
              </a:rPr>
              <a:t>Conclusion: </a:t>
            </a:r>
          </a:p>
          <a:p>
            <a:r>
              <a:rPr lang="en-US" dirty="0">
                <a:latin typeface="Comic Sans MS" panose="030F0702030302020204" pitchFamily="66" charset="0"/>
              </a:rPr>
              <a:t>By miR-seq,~28% of </a:t>
            </a:r>
            <a:r>
              <a:rPr lang="en-US" dirty="0" smtClean="0">
                <a:latin typeface="Comic Sans MS" panose="030F0702030302020204" pitchFamily="66" charset="0"/>
              </a:rPr>
              <a:t>HEK</a:t>
            </a:r>
          </a:p>
          <a:p>
            <a:r>
              <a:rPr lang="en-US" dirty="0" smtClean="0">
                <a:latin typeface="Comic Sans MS" panose="030F0702030302020204" pitchFamily="66" charset="0"/>
              </a:rPr>
              <a:t>293-cell miRNAs are</a:t>
            </a:r>
          </a:p>
          <a:p>
            <a:r>
              <a:rPr lang="en-US" dirty="0" smtClean="0">
                <a:latin typeface="Comic Sans MS" panose="030F0702030302020204" pitchFamily="66" charset="0"/>
              </a:rPr>
              <a:t>Candidate TumiD </a:t>
            </a:r>
            <a:r>
              <a:rPr lang="en-US" dirty="0">
                <a:latin typeface="Comic Sans MS" panose="030F0702030302020204" pitchFamily="66" charset="0"/>
              </a:rPr>
              <a:t>targets.</a:t>
            </a:r>
          </a:p>
          <a:p>
            <a:r>
              <a:rPr lang="en-US" dirty="0">
                <a:latin typeface="Comic Sans MS" panose="030F0702030302020204" pitchFamily="66" charset="0"/>
              </a:rPr>
              <a:t>Note, however, that</a:t>
            </a:r>
          </a:p>
          <a:p>
            <a:r>
              <a:rPr lang="en-US" dirty="0">
                <a:latin typeface="Comic Sans MS" panose="030F0702030302020204" pitchFamily="66" charset="0"/>
              </a:rPr>
              <a:t>the miR-seq data</a:t>
            </a:r>
          </a:p>
          <a:p>
            <a:r>
              <a:rPr lang="en-US" dirty="0">
                <a:latin typeface="Comic Sans MS" panose="030F0702030302020204" pitchFamily="66" charset="0"/>
              </a:rPr>
              <a:t>underestimate the number</a:t>
            </a:r>
          </a:p>
          <a:p>
            <a:r>
              <a:rPr lang="en-US" dirty="0">
                <a:latin typeface="Comic Sans MS" panose="030F0702030302020204" pitchFamily="66" charset="0"/>
              </a:rPr>
              <a:t>of TumiD targets since</a:t>
            </a:r>
          </a:p>
          <a:p>
            <a:r>
              <a:rPr lang="en-US" dirty="0">
                <a:latin typeface="Comic Sans MS" panose="030F0702030302020204" pitchFamily="66" charset="0"/>
              </a:rPr>
              <a:t>TSN KD was limited to</a:t>
            </a:r>
          </a:p>
          <a:p>
            <a:r>
              <a:rPr lang="en-US" dirty="0">
                <a:latin typeface="Comic Sans MS" panose="030F0702030302020204" pitchFamily="66" charset="0"/>
                <a:sym typeface="Symbol" panose="05050102010706020507" pitchFamily="18" charset="2"/>
              </a:rPr>
              <a:t> </a:t>
            </a:r>
            <a:r>
              <a:rPr lang="en-US" dirty="0">
                <a:latin typeface="Comic Sans MS" panose="030F0702030302020204" pitchFamily="66" charset="0"/>
              </a:rPr>
              <a:t>4 days. </a:t>
            </a:r>
          </a:p>
          <a:p>
            <a:endParaRPr lang="en-US" dirty="0"/>
          </a:p>
        </p:txBody>
      </p:sp>
      <p:sp>
        <p:nvSpPr>
          <p:cNvPr id="7" name="TextBox 6"/>
          <p:cNvSpPr txBox="1"/>
          <p:nvPr/>
        </p:nvSpPr>
        <p:spPr>
          <a:xfrm>
            <a:off x="68271" y="4933215"/>
            <a:ext cx="3460211" cy="1384995"/>
          </a:xfrm>
          <a:prstGeom prst="rect">
            <a:avLst/>
          </a:prstGeom>
          <a:noFill/>
          <a:ln>
            <a:solidFill>
              <a:srgbClr val="0000FF"/>
            </a:solidFill>
          </a:ln>
        </p:spPr>
        <p:txBody>
          <a:bodyPr wrap="square" rtlCol="0">
            <a:spAutoFit/>
          </a:bodyPr>
          <a:lstStyle/>
          <a:p>
            <a:r>
              <a:rPr lang="en-US" sz="1400" b="1" dirty="0" smtClean="0">
                <a:latin typeface="Comic Sans MS" panose="030F0702030302020204" pitchFamily="66" charset="0"/>
              </a:rPr>
              <a:t>Elbarbary, Miyoshi, Myers, Du,</a:t>
            </a:r>
          </a:p>
          <a:p>
            <a:r>
              <a:rPr lang="en-US" sz="1400" b="1" dirty="0" smtClean="0">
                <a:latin typeface="Comic Sans MS" panose="030F0702030302020204" pitchFamily="66" charset="0"/>
              </a:rPr>
              <a:t>Ashton, Tian,</a:t>
            </a:r>
            <a:r>
              <a:rPr lang="en-US" sz="1400" b="1" dirty="0">
                <a:latin typeface="Comic Sans MS" panose="030F0702030302020204" pitchFamily="66" charset="0"/>
              </a:rPr>
              <a:t> </a:t>
            </a:r>
            <a:r>
              <a:rPr lang="en-US" sz="1400" b="1" dirty="0" smtClean="0">
                <a:latin typeface="Comic Sans MS" panose="030F0702030302020204" pitchFamily="66" charset="0"/>
              </a:rPr>
              <a:t>Maquat (2017)</a:t>
            </a:r>
          </a:p>
          <a:p>
            <a:r>
              <a:rPr lang="en-US" sz="1400" b="1" dirty="0" smtClean="0">
                <a:latin typeface="Comic Sans MS" panose="030F0702030302020204" pitchFamily="66" charset="0"/>
              </a:rPr>
              <a:t>Tudor-SN-mediated endonucleolytic decay </a:t>
            </a:r>
            <a:r>
              <a:rPr lang="en-US" sz="1400" b="1" dirty="0">
                <a:latin typeface="Comic Sans MS" panose="030F0702030302020204" pitchFamily="66" charset="0"/>
              </a:rPr>
              <a:t>of human cell </a:t>
            </a:r>
            <a:r>
              <a:rPr lang="en-US" sz="1400" b="1" dirty="0" smtClean="0">
                <a:latin typeface="Comic Sans MS" panose="030F0702030302020204" pitchFamily="66" charset="0"/>
              </a:rPr>
              <a:t>microRNAs promotes </a:t>
            </a:r>
            <a:r>
              <a:rPr lang="en-US" sz="1400" b="1" dirty="0">
                <a:latin typeface="Comic Sans MS" panose="030F0702030302020204" pitchFamily="66" charset="0"/>
              </a:rPr>
              <a:t>G</a:t>
            </a:r>
            <a:r>
              <a:rPr lang="en-US" sz="1400" b="1" baseline="-25000" dirty="0">
                <a:latin typeface="Comic Sans MS" panose="030F0702030302020204" pitchFamily="66" charset="0"/>
              </a:rPr>
              <a:t>1</a:t>
            </a:r>
            <a:r>
              <a:rPr lang="en-US" sz="1400" b="1" dirty="0">
                <a:latin typeface="Comic Sans MS" panose="030F0702030302020204" pitchFamily="66" charset="0"/>
              </a:rPr>
              <a:t>/S phase transition</a:t>
            </a:r>
            <a:r>
              <a:rPr lang="en-US" sz="1400" b="1" dirty="0" smtClean="0">
                <a:latin typeface="Comic Sans MS" panose="030F0702030302020204" pitchFamily="66" charset="0"/>
              </a:rPr>
              <a:t>. </a:t>
            </a:r>
            <a:endParaRPr lang="en-US" sz="1400" b="1" dirty="0">
              <a:latin typeface="Comic Sans MS" panose="030F0702030302020204" pitchFamily="66" charset="0"/>
            </a:endParaRPr>
          </a:p>
          <a:p>
            <a:r>
              <a:rPr lang="en-US" sz="1400" b="1" i="1" dirty="0" smtClean="0">
                <a:latin typeface="Comic Sans MS" panose="030F0702030302020204" pitchFamily="66" charset="0"/>
              </a:rPr>
              <a:t>Science. </a:t>
            </a:r>
            <a:r>
              <a:rPr lang="en-US" sz="1400" b="1" dirty="0" smtClean="0">
                <a:latin typeface="Comic Sans MS" panose="030F0702030302020204" pitchFamily="66" charset="0"/>
              </a:rPr>
              <a:t>356:859-862</a:t>
            </a:r>
            <a:endParaRPr lang="en-US" sz="1400" b="1" dirty="0">
              <a:latin typeface="Comic Sans MS" panose="030F0702030302020204" pitchFamily="66" charset="0"/>
            </a:endParaRPr>
          </a:p>
        </p:txBody>
      </p:sp>
    </p:spTree>
    <p:extLst>
      <p:ext uri="{BB962C8B-B14F-4D97-AF65-F5344CB8AC3E}">
        <p14:creationId xmlns:p14="http://schemas.microsoft.com/office/powerpoint/2010/main" val="286102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847" y="815164"/>
            <a:ext cx="2950676" cy="3197186"/>
          </a:xfrm>
          <a:prstGeom prst="rect">
            <a:avLst/>
          </a:prstGeom>
        </p:spPr>
      </p:pic>
      <p:pic>
        <p:nvPicPr>
          <p:cNvPr id="4" name="図 3"/>
          <p:cNvPicPr>
            <a:picLocks noChangeAspect="1"/>
          </p:cNvPicPr>
          <p:nvPr/>
        </p:nvPicPr>
        <p:blipFill>
          <a:blip r:embed="rId4"/>
          <a:stretch>
            <a:fillRect/>
          </a:stretch>
        </p:blipFill>
        <p:spPr>
          <a:xfrm>
            <a:off x="4657565" y="838200"/>
            <a:ext cx="3114835" cy="5400000"/>
          </a:xfrm>
          <a:prstGeom prst="rect">
            <a:avLst/>
          </a:prstGeom>
        </p:spPr>
      </p:pic>
      <p:sp>
        <p:nvSpPr>
          <p:cNvPr id="5" name="正方形/長方形 4"/>
          <p:cNvSpPr/>
          <p:nvPr/>
        </p:nvSpPr>
        <p:spPr>
          <a:xfrm>
            <a:off x="16564" y="-90800"/>
            <a:ext cx="9127435" cy="882679"/>
          </a:xfrm>
          <a:prstGeom prst="rect">
            <a:avLst/>
          </a:prstGeom>
          <a:solidFill>
            <a:srgbClr val="FFFD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28318" y="140567"/>
            <a:ext cx="8887369" cy="461665"/>
          </a:xfrm>
          <a:prstGeom prst="rect">
            <a:avLst/>
          </a:prstGeom>
          <a:noFill/>
        </p:spPr>
        <p:txBody>
          <a:bodyPr wrap="none" rtlCol="0" anchor="ctr">
            <a:spAutoFit/>
          </a:bodyPr>
          <a:lstStyle/>
          <a:p>
            <a:pPr algn="ctr"/>
            <a:r>
              <a:rPr lang="en-US" sz="2400" b="1" dirty="0">
                <a:solidFill>
                  <a:srgbClr val="0000FF"/>
                </a:solidFill>
                <a:latin typeface="Comic Sans MS" panose="030F0702030302020204" pitchFamily="66" charset="0"/>
              </a:rPr>
              <a:t>TSN-KO cells</a:t>
            </a:r>
            <a:r>
              <a:rPr lang="ja-JP" altLang="en-US" sz="2400" b="1" dirty="0">
                <a:solidFill>
                  <a:srgbClr val="0000FF"/>
                </a:solidFill>
                <a:latin typeface="Comic Sans MS" panose="030F0702030302020204" pitchFamily="66" charset="0"/>
              </a:rPr>
              <a:t> </a:t>
            </a:r>
            <a:r>
              <a:rPr lang="en-US" altLang="ja-JP" sz="2400" b="1" dirty="0">
                <a:solidFill>
                  <a:srgbClr val="0000FF"/>
                </a:solidFill>
                <a:latin typeface="Comic Sans MS" panose="030F0702030302020204" pitchFamily="66" charset="0"/>
              </a:rPr>
              <a:t>s</a:t>
            </a:r>
            <a:r>
              <a:rPr lang="en-US" sz="2400" b="1" dirty="0">
                <a:solidFill>
                  <a:srgbClr val="0000FF"/>
                </a:solidFill>
                <a:latin typeface="Comic Sans MS" panose="030F0702030302020204" pitchFamily="66" charset="0"/>
              </a:rPr>
              <a:t>how a delay in G1-to-S phase progression</a:t>
            </a:r>
            <a:endParaRPr lang="ja-JP" altLang="en-US" sz="2400" b="1" dirty="0">
              <a:solidFill>
                <a:srgbClr val="0000FF"/>
              </a:solidFill>
              <a:latin typeface="Comic Sans MS" panose="030F0702030302020204" pitchFamily="66" charset="0"/>
            </a:endParaRPr>
          </a:p>
        </p:txBody>
      </p:sp>
      <p:sp>
        <p:nvSpPr>
          <p:cNvPr id="7" name="テキスト ボックス 6"/>
          <p:cNvSpPr txBox="1"/>
          <p:nvPr/>
        </p:nvSpPr>
        <p:spPr>
          <a:xfrm>
            <a:off x="304800" y="815164"/>
            <a:ext cx="168653" cy="256101"/>
          </a:xfrm>
          <a:prstGeom prst="rect">
            <a:avLst/>
          </a:prstGeom>
          <a:solidFill>
            <a:schemeClr val="bg1"/>
          </a:solidFill>
        </p:spPr>
        <p:txBody>
          <a:bodyPr wrap="square" rtlCol="0">
            <a:spAutoFit/>
          </a:bodyPr>
          <a:lstStyle/>
          <a:p>
            <a:endParaRPr kumimoji="1" lang="ja-JP" altLang="en-US" sz="2400" dirty="0"/>
          </a:p>
        </p:txBody>
      </p:sp>
      <p:sp>
        <p:nvSpPr>
          <p:cNvPr id="8" name="テキスト ボックス 7"/>
          <p:cNvSpPr txBox="1"/>
          <p:nvPr/>
        </p:nvSpPr>
        <p:spPr>
          <a:xfrm>
            <a:off x="3275231" y="1006971"/>
            <a:ext cx="184731" cy="461665"/>
          </a:xfrm>
          <a:prstGeom prst="rect">
            <a:avLst/>
          </a:prstGeom>
          <a:solidFill>
            <a:schemeClr val="bg1"/>
          </a:solidFill>
        </p:spPr>
        <p:txBody>
          <a:bodyPr wrap="none" rtlCol="0">
            <a:spAutoFit/>
          </a:bodyPr>
          <a:lstStyle/>
          <a:p>
            <a:endParaRPr kumimoji="1" lang="ja-JP" altLang="en-US" sz="2400" dirty="0"/>
          </a:p>
        </p:txBody>
      </p:sp>
      <p:sp>
        <p:nvSpPr>
          <p:cNvPr id="10" name="テキスト ボックス 9"/>
          <p:cNvSpPr txBox="1"/>
          <p:nvPr/>
        </p:nvSpPr>
        <p:spPr>
          <a:xfrm>
            <a:off x="473454" y="3886200"/>
            <a:ext cx="2894142" cy="646331"/>
          </a:xfrm>
          <a:prstGeom prst="rect">
            <a:avLst/>
          </a:prstGeom>
          <a:noFill/>
        </p:spPr>
        <p:txBody>
          <a:bodyPr wrap="square" rtlCol="0">
            <a:spAutoFit/>
          </a:bodyPr>
          <a:lstStyle/>
          <a:p>
            <a:r>
              <a:rPr lang="en-US" altLang="ja-JP" b="1" dirty="0">
                <a:solidFill>
                  <a:schemeClr val="accent2"/>
                </a:solidFill>
                <a:latin typeface="Comic Sans MS" panose="030F0702030302020204" pitchFamily="66" charset="0"/>
              </a:rPr>
              <a:t>CRISPR/Cas9-mediated deletion of TSN</a:t>
            </a:r>
          </a:p>
        </p:txBody>
      </p:sp>
      <p:sp>
        <p:nvSpPr>
          <p:cNvPr id="3" name="TextBox 2"/>
          <p:cNvSpPr txBox="1"/>
          <p:nvPr/>
        </p:nvSpPr>
        <p:spPr>
          <a:xfrm>
            <a:off x="5736057" y="4066674"/>
            <a:ext cx="184731" cy="369332"/>
          </a:xfrm>
          <a:prstGeom prst="rect">
            <a:avLst/>
          </a:prstGeom>
          <a:noFill/>
        </p:spPr>
        <p:txBody>
          <a:bodyPr wrap="none" rtlCol="0">
            <a:spAutoFit/>
          </a:bodyPr>
          <a:lstStyle/>
          <a:p>
            <a:endParaRPr lang="en-US" dirty="0"/>
          </a:p>
        </p:txBody>
      </p:sp>
      <p:sp>
        <p:nvSpPr>
          <p:cNvPr id="9" name="TextBox 8"/>
          <p:cNvSpPr txBox="1"/>
          <p:nvPr/>
        </p:nvSpPr>
        <p:spPr>
          <a:xfrm>
            <a:off x="4461478" y="6184224"/>
            <a:ext cx="3844322" cy="646331"/>
          </a:xfrm>
          <a:prstGeom prst="rect">
            <a:avLst/>
          </a:prstGeom>
          <a:noFill/>
        </p:spPr>
        <p:txBody>
          <a:bodyPr wrap="none" rtlCol="0">
            <a:spAutoFit/>
          </a:bodyPr>
          <a:lstStyle/>
          <a:p>
            <a:pPr algn="ctr"/>
            <a:r>
              <a:rPr lang="en-US" b="1" dirty="0">
                <a:solidFill>
                  <a:srgbClr val="0070C0"/>
                </a:solidFill>
                <a:latin typeface="Comic Sans MS" panose="030F0702030302020204" pitchFamily="66" charset="0"/>
              </a:rPr>
              <a:t>Cells were synchronized in G2/M</a:t>
            </a:r>
          </a:p>
          <a:p>
            <a:pPr algn="ctr"/>
            <a:r>
              <a:rPr lang="en-US" b="1" dirty="0">
                <a:solidFill>
                  <a:srgbClr val="0070C0"/>
                </a:solidFill>
                <a:latin typeface="Comic Sans MS" panose="030F0702030302020204" pitchFamily="66" charset="0"/>
              </a:rPr>
              <a:t> using nocodazole</a:t>
            </a:r>
          </a:p>
        </p:txBody>
      </p:sp>
      <p:sp>
        <p:nvSpPr>
          <p:cNvPr id="11" name="正方形/長方形 10"/>
          <p:cNvSpPr/>
          <p:nvPr/>
        </p:nvSpPr>
        <p:spPr>
          <a:xfrm>
            <a:off x="5376180" y="2362200"/>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6782707" y="2362200"/>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TextBox 12"/>
          <p:cNvSpPr txBox="1"/>
          <p:nvPr/>
        </p:nvSpPr>
        <p:spPr>
          <a:xfrm>
            <a:off x="381000" y="6324600"/>
            <a:ext cx="184731" cy="369332"/>
          </a:xfrm>
          <a:prstGeom prst="rect">
            <a:avLst/>
          </a:prstGeom>
          <a:noFill/>
        </p:spPr>
        <p:txBody>
          <a:bodyPr wrap="none" rtlCol="0">
            <a:spAutoFit/>
          </a:bodyPr>
          <a:lstStyle/>
          <a:p>
            <a:endParaRPr lang="en-US" dirty="0"/>
          </a:p>
        </p:txBody>
      </p:sp>
      <p:sp>
        <p:nvSpPr>
          <p:cNvPr id="15" name="TextBox 14"/>
          <p:cNvSpPr txBox="1"/>
          <p:nvPr/>
        </p:nvSpPr>
        <p:spPr>
          <a:xfrm>
            <a:off x="170484" y="5132981"/>
            <a:ext cx="4104560" cy="1569660"/>
          </a:xfrm>
          <a:prstGeom prst="rect">
            <a:avLst/>
          </a:prstGeom>
          <a:noFill/>
          <a:ln>
            <a:solidFill>
              <a:srgbClr val="0000FF"/>
            </a:solidFill>
          </a:ln>
        </p:spPr>
        <p:txBody>
          <a:bodyPr wrap="square" rtlCol="0">
            <a:spAutoFit/>
          </a:bodyPr>
          <a:lstStyle/>
          <a:p>
            <a:r>
              <a:rPr lang="en-US" sz="1600" b="1" dirty="0" smtClean="0">
                <a:latin typeface="Comic Sans MS" panose="030F0702030302020204" pitchFamily="66" charset="0"/>
              </a:rPr>
              <a:t>Elbarbary, Miyoshi, Myers, Du,</a:t>
            </a:r>
          </a:p>
          <a:p>
            <a:r>
              <a:rPr lang="en-US" sz="1600" b="1" dirty="0" smtClean="0">
                <a:latin typeface="Comic Sans MS" panose="030F0702030302020204" pitchFamily="66" charset="0"/>
              </a:rPr>
              <a:t>Ashton, Tian,</a:t>
            </a:r>
            <a:r>
              <a:rPr lang="en-US" sz="1600" b="1" dirty="0">
                <a:latin typeface="Comic Sans MS" panose="030F0702030302020204" pitchFamily="66" charset="0"/>
              </a:rPr>
              <a:t> </a:t>
            </a:r>
            <a:r>
              <a:rPr lang="en-US" sz="1600" b="1" dirty="0" smtClean="0">
                <a:latin typeface="Comic Sans MS" panose="030F0702030302020204" pitchFamily="66" charset="0"/>
              </a:rPr>
              <a:t>Maquat (2017)</a:t>
            </a:r>
          </a:p>
          <a:p>
            <a:r>
              <a:rPr lang="en-US" sz="1600" b="1" dirty="0" smtClean="0">
                <a:latin typeface="Comic Sans MS" panose="030F0702030302020204" pitchFamily="66" charset="0"/>
              </a:rPr>
              <a:t>Tudor-SN-mediated endonucleolytic decay </a:t>
            </a:r>
            <a:r>
              <a:rPr lang="en-US" sz="1600" b="1" dirty="0">
                <a:latin typeface="Comic Sans MS" panose="030F0702030302020204" pitchFamily="66" charset="0"/>
              </a:rPr>
              <a:t>of human cell </a:t>
            </a:r>
            <a:r>
              <a:rPr lang="en-US" sz="1600" b="1" dirty="0" smtClean="0">
                <a:latin typeface="Comic Sans MS" panose="030F0702030302020204" pitchFamily="66" charset="0"/>
              </a:rPr>
              <a:t>microRNAs promotes </a:t>
            </a:r>
            <a:r>
              <a:rPr lang="en-US" sz="1600" b="1" dirty="0">
                <a:latin typeface="Comic Sans MS" panose="030F0702030302020204" pitchFamily="66" charset="0"/>
              </a:rPr>
              <a:t>G</a:t>
            </a:r>
            <a:r>
              <a:rPr lang="en-US" sz="1600" b="1" baseline="-25000" dirty="0">
                <a:latin typeface="Comic Sans MS" panose="030F0702030302020204" pitchFamily="66" charset="0"/>
              </a:rPr>
              <a:t>1</a:t>
            </a:r>
            <a:r>
              <a:rPr lang="en-US" sz="1600" b="1" dirty="0">
                <a:latin typeface="Comic Sans MS" panose="030F0702030302020204" pitchFamily="66" charset="0"/>
              </a:rPr>
              <a:t>/S phase transition</a:t>
            </a:r>
            <a:r>
              <a:rPr lang="en-US" sz="1600" b="1" dirty="0" smtClean="0">
                <a:latin typeface="Comic Sans MS" panose="030F0702030302020204" pitchFamily="66" charset="0"/>
              </a:rPr>
              <a:t>. </a:t>
            </a:r>
            <a:endParaRPr lang="en-US" sz="1600" b="1" dirty="0">
              <a:latin typeface="Comic Sans MS" panose="030F0702030302020204" pitchFamily="66" charset="0"/>
            </a:endParaRPr>
          </a:p>
          <a:p>
            <a:r>
              <a:rPr lang="en-US" sz="1600" b="1" i="1" dirty="0" smtClean="0">
                <a:latin typeface="Comic Sans MS" panose="030F0702030302020204" pitchFamily="66" charset="0"/>
              </a:rPr>
              <a:t>Science. </a:t>
            </a:r>
            <a:r>
              <a:rPr lang="en-US" sz="1600" b="1" dirty="0" smtClean="0">
                <a:latin typeface="Comic Sans MS" panose="030F0702030302020204" pitchFamily="66" charset="0"/>
              </a:rPr>
              <a:t>356:859-862</a:t>
            </a:r>
            <a:endParaRPr lang="en-US" sz="1600" b="1" dirty="0">
              <a:latin typeface="Comic Sans MS" panose="030F0702030302020204" pitchFamily="66" charset="0"/>
            </a:endParaRPr>
          </a:p>
        </p:txBody>
      </p:sp>
      <p:sp>
        <p:nvSpPr>
          <p:cNvPr id="16" name="正方形/長方形 10"/>
          <p:cNvSpPr/>
          <p:nvPr/>
        </p:nvSpPr>
        <p:spPr>
          <a:xfrm>
            <a:off x="5399075" y="2971800"/>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正方形/長方形 10"/>
          <p:cNvSpPr/>
          <p:nvPr/>
        </p:nvSpPr>
        <p:spPr>
          <a:xfrm>
            <a:off x="5399075" y="3623733"/>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正方形/長方形 10"/>
          <p:cNvSpPr/>
          <p:nvPr/>
        </p:nvSpPr>
        <p:spPr>
          <a:xfrm>
            <a:off x="5399075" y="4233333"/>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正方形/長方形 10"/>
          <p:cNvSpPr/>
          <p:nvPr/>
        </p:nvSpPr>
        <p:spPr>
          <a:xfrm>
            <a:off x="6846875" y="2971800"/>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0"/>
          <p:cNvSpPr/>
          <p:nvPr/>
        </p:nvSpPr>
        <p:spPr>
          <a:xfrm>
            <a:off x="6846875" y="3623733"/>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正方形/長方形 10"/>
          <p:cNvSpPr/>
          <p:nvPr/>
        </p:nvSpPr>
        <p:spPr>
          <a:xfrm>
            <a:off x="6846875" y="4267200"/>
            <a:ext cx="620725" cy="186267"/>
          </a:xfrm>
          <a:prstGeom prst="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Rectangle 21"/>
          <p:cNvSpPr/>
          <p:nvPr/>
        </p:nvSpPr>
        <p:spPr>
          <a:xfrm>
            <a:off x="4579288" y="838200"/>
            <a:ext cx="221312" cy="4688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962048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3446" y="308292"/>
            <a:ext cx="9158654" cy="769441"/>
          </a:xfrm>
          <a:prstGeom prst="rect">
            <a:avLst/>
          </a:prstGeom>
          <a:solidFill>
            <a:srgbClr val="FFFD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350"/>
          </a:p>
        </p:txBody>
      </p:sp>
      <p:pic>
        <p:nvPicPr>
          <p:cNvPr id="3" name="図 2"/>
          <p:cNvPicPr>
            <a:picLocks noChangeAspect="1"/>
          </p:cNvPicPr>
          <p:nvPr/>
        </p:nvPicPr>
        <p:blipFill>
          <a:blip r:embed="rId2"/>
          <a:stretch>
            <a:fillRect/>
          </a:stretch>
        </p:blipFill>
        <p:spPr>
          <a:xfrm>
            <a:off x="1181100" y="1202126"/>
            <a:ext cx="6400800" cy="3959289"/>
          </a:xfrm>
          <a:prstGeom prst="rect">
            <a:avLst/>
          </a:prstGeom>
        </p:spPr>
      </p:pic>
      <p:sp>
        <p:nvSpPr>
          <p:cNvPr id="4" name="正方形/長方形 3"/>
          <p:cNvSpPr/>
          <p:nvPr/>
        </p:nvSpPr>
        <p:spPr>
          <a:xfrm>
            <a:off x="228600" y="323238"/>
            <a:ext cx="8534399" cy="769441"/>
          </a:xfrm>
          <a:prstGeom prst="rect">
            <a:avLst/>
          </a:prstGeom>
        </p:spPr>
        <p:txBody>
          <a:bodyPr wrap="square" anchor="ctr">
            <a:spAutoFit/>
          </a:bodyPr>
          <a:lstStyle/>
          <a:p>
            <a:pPr algn="ctr"/>
            <a:r>
              <a:rPr lang="en-US" altLang="ja-JP" sz="2200" b="1" dirty="0">
                <a:solidFill>
                  <a:srgbClr val="0000FF"/>
                </a:solidFill>
                <a:latin typeface="Comic Sans MS"/>
                <a:cs typeface="Comic Sans MS"/>
              </a:rPr>
              <a:t>Model for TumiD, in which the complex </a:t>
            </a:r>
            <a:r>
              <a:rPr lang="en-US" altLang="ja-JP" sz="2200" b="1" dirty="0" smtClean="0">
                <a:solidFill>
                  <a:srgbClr val="0000FF"/>
                </a:solidFill>
                <a:latin typeface="Comic Sans MS"/>
                <a:cs typeface="Comic Sans MS"/>
              </a:rPr>
              <a:t>of TSN–UPF1 </a:t>
            </a:r>
            <a:r>
              <a:rPr lang="en-US" altLang="ja-JP" sz="2200" b="1" dirty="0">
                <a:solidFill>
                  <a:srgbClr val="0000FF"/>
                </a:solidFill>
                <a:latin typeface="Comic Sans MS"/>
                <a:cs typeface="Comic Sans MS"/>
              </a:rPr>
              <a:t>might be a core component of RISC or recruited to RISC</a:t>
            </a:r>
            <a:endParaRPr lang="ja-JP" altLang="en-US" sz="2200" b="1" dirty="0">
              <a:solidFill>
                <a:srgbClr val="0000FF"/>
              </a:solidFill>
              <a:latin typeface="Comic Sans MS"/>
              <a:cs typeface="Comic Sans MS"/>
            </a:endParaRPr>
          </a:p>
        </p:txBody>
      </p:sp>
      <p:sp>
        <p:nvSpPr>
          <p:cNvPr id="5" name="TextBox 4"/>
          <p:cNvSpPr txBox="1"/>
          <p:nvPr/>
        </p:nvSpPr>
        <p:spPr>
          <a:xfrm>
            <a:off x="304801" y="5410200"/>
            <a:ext cx="6400800" cy="914400"/>
          </a:xfrm>
          <a:prstGeom prst="rect">
            <a:avLst/>
          </a:prstGeom>
          <a:noFill/>
          <a:ln>
            <a:solidFill>
              <a:srgbClr val="0000FF"/>
            </a:solidFill>
          </a:ln>
        </p:spPr>
        <p:txBody>
          <a:bodyPr wrap="square" rtlCol="0">
            <a:spAutoFit/>
          </a:bodyPr>
          <a:lstStyle/>
          <a:p>
            <a:r>
              <a:rPr lang="en-US" b="1" dirty="0">
                <a:latin typeface="Comic Sans MS" panose="030F0702030302020204" pitchFamily="66" charset="0"/>
              </a:rPr>
              <a:t>Elbarbary, Miyoshi, Hedaya, Myers, Maquat (2017)</a:t>
            </a:r>
          </a:p>
          <a:p>
            <a:r>
              <a:rPr lang="en-US" b="1" dirty="0">
                <a:latin typeface="Comic Sans MS" panose="030F0702030302020204" pitchFamily="66" charset="0"/>
              </a:rPr>
              <a:t>UPF1 helicase promotes TSN-mediated miRNA decay.</a:t>
            </a:r>
          </a:p>
          <a:p>
            <a:r>
              <a:rPr lang="en-US" b="1" i="1" dirty="0">
                <a:latin typeface="Comic Sans MS" panose="030F0702030302020204" pitchFamily="66" charset="0"/>
              </a:rPr>
              <a:t>Genes </a:t>
            </a:r>
            <a:r>
              <a:rPr lang="en-US" b="1" i="1" dirty="0" smtClean="0">
                <a:latin typeface="Comic Sans MS" panose="030F0702030302020204" pitchFamily="66" charset="0"/>
              </a:rPr>
              <a:t>Dev. </a:t>
            </a:r>
            <a:r>
              <a:rPr lang="en-US" b="1" dirty="0">
                <a:latin typeface="Comic Sans MS" panose="030F0702030302020204" pitchFamily="66" charset="0"/>
              </a:rPr>
              <a:t>31: 1483-1493</a:t>
            </a:r>
          </a:p>
        </p:txBody>
      </p:sp>
    </p:spTree>
    <p:extLst>
      <p:ext uri="{BB962C8B-B14F-4D97-AF65-F5344CB8AC3E}">
        <p14:creationId xmlns:p14="http://schemas.microsoft.com/office/powerpoint/2010/main" val="304331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692D23-41F6-8643-834B-D1C884369B0C}"/>
              </a:ext>
            </a:extLst>
          </p:cNvPr>
          <p:cNvSpPr txBox="1"/>
          <p:nvPr/>
        </p:nvSpPr>
        <p:spPr>
          <a:xfrm>
            <a:off x="-76200" y="0"/>
            <a:ext cx="9296400" cy="1384995"/>
          </a:xfrm>
          <a:prstGeom prst="rect">
            <a:avLst/>
          </a:prstGeom>
          <a:noFill/>
        </p:spPr>
        <p:txBody>
          <a:bodyPr wrap="square" rtlCol="0">
            <a:spAutoFit/>
          </a:bodyPr>
          <a:lstStyle/>
          <a:p>
            <a:pPr algn="ctr"/>
            <a:r>
              <a:rPr lang="en-US" sz="2800" b="1" dirty="0">
                <a:solidFill>
                  <a:srgbClr val="0000FF"/>
                </a:solidFill>
                <a:latin typeface="Comic Sans MS" panose="030F0702030302020204" pitchFamily="66" charset="0"/>
                <a:cs typeface="Arial" pitchFamily="34" charset="0"/>
              </a:rPr>
              <a:t>Solving the structure of the interface </a:t>
            </a:r>
            <a:r>
              <a:rPr lang="en-US" sz="2800" b="1" dirty="0" smtClean="0">
                <a:solidFill>
                  <a:srgbClr val="0000FF"/>
                </a:solidFill>
                <a:latin typeface="Comic Sans MS" panose="030F0702030302020204" pitchFamily="66" charset="0"/>
                <a:cs typeface="Arial" pitchFamily="34" charset="0"/>
              </a:rPr>
              <a:t>between the transcriptional </a:t>
            </a:r>
            <a:r>
              <a:rPr lang="en-US" sz="2800" b="1" dirty="0">
                <a:solidFill>
                  <a:srgbClr val="0000FF"/>
                </a:solidFill>
                <a:latin typeface="Comic Sans MS" panose="030F0702030302020204" pitchFamily="66" charset="0"/>
                <a:cs typeface="Arial" pitchFamily="34" charset="0"/>
              </a:rPr>
              <a:t>coactivator PGC-1β and </a:t>
            </a:r>
            <a:r>
              <a:rPr lang="en-US" sz="2800" b="1" dirty="0" smtClean="0">
                <a:solidFill>
                  <a:srgbClr val="0000FF"/>
                </a:solidFill>
                <a:latin typeface="Comic Sans MS" panose="030F0702030302020204" pitchFamily="66" charset="0"/>
                <a:cs typeface="Arial" pitchFamily="34" charset="0"/>
              </a:rPr>
              <a:t>the </a:t>
            </a:r>
            <a:endParaRPr lang="en-US" sz="2800" b="1" dirty="0">
              <a:solidFill>
                <a:srgbClr val="0000FF"/>
              </a:solidFill>
              <a:latin typeface="Comic Sans MS" panose="030F0702030302020204" pitchFamily="66" charset="0"/>
              <a:cs typeface="Arial" pitchFamily="34" charset="0"/>
            </a:endParaRPr>
          </a:p>
          <a:p>
            <a:pPr algn="ctr"/>
            <a:r>
              <a:rPr lang="en-US" sz="2800" b="1" dirty="0" smtClean="0">
                <a:solidFill>
                  <a:srgbClr val="0000FF"/>
                </a:solidFill>
                <a:latin typeface="Comic Sans MS" panose="030F0702030302020204" pitchFamily="66" charset="0"/>
                <a:cs typeface="Arial" pitchFamily="34" charset="0"/>
              </a:rPr>
              <a:t>CBP80−CBP20 cap-binding complex (CBC)</a:t>
            </a:r>
            <a:endParaRPr lang="en-US" sz="2800" b="1" dirty="0">
              <a:solidFill>
                <a:srgbClr val="0000FF"/>
              </a:solidFill>
              <a:latin typeface="Comic Sans MS" panose="030F0702030302020204" pitchFamily="66" charset="0"/>
              <a:cs typeface="Arial" pitchFamily="34" charset="0"/>
            </a:endParaRPr>
          </a:p>
        </p:txBody>
      </p:sp>
      <p:pic>
        <p:nvPicPr>
          <p:cNvPr id="13" name="Picture 12">
            <a:extLst>
              <a:ext uri="{FF2B5EF4-FFF2-40B4-BE49-F238E27FC236}">
                <a16:creationId xmlns:a16="http://schemas.microsoft.com/office/drawing/2014/main" id="{B4C7D126-B3A5-454D-B307-ECA396748B38}"/>
              </a:ext>
            </a:extLst>
          </p:cNvPr>
          <p:cNvPicPr>
            <a:picLocks noChangeAspect="1"/>
          </p:cNvPicPr>
          <p:nvPr/>
        </p:nvPicPr>
        <p:blipFill>
          <a:blip r:embed="rId2"/>
          <a:stretch>
            <a:fillRect/>
          </a:stretch>
        </p:blipFill>
        <p:spPr>
          <a:xfrm>
            <a:off x="685347" y="1295400"/>
            <a:ext cx="7773307" cy="3619500"/>
          </a:xfrm>
          <a:prstGeom prst="rect">
            <a:avLst/>
          </a:prstGeom>
        </p:spPr>
      </p:pic>
      <p:sp>
        <p:nvSpPr>
          <p:cNvPr id="14" name="Rectangle 13">
            <a:extLst>
              <a:ext uri="{FF2B5EF4-FFF2-40B4-BE49-F238E27FC236}">
                <a16:creationId xmlns:a16="http://schemas.microsoft.com/office/drawing/2014/main" id="{89CE88F8-0F2E-3C4B-A11A-EF1776914188}"/>
              </a:ext>
            </a:extLst>
          </p:cNvPr>
          <p:cNvSpPr/>
          <p:nvPr/>
        </p:nvSpPr>
        <p:spPr>
          <a:xfrm>
            <a:off x="152400" y="4953000"/>
            <a:ext cx="8991600" cy="984885"/>
          </a:xfrm>
          <a:prstGeom prst="rect">
            <a:avLst/>
          </a:prstGeom>
        </p:spPr>
        <p:txBody>
          <a:bodyPr wrap="square">
            <a:spAutoFit/>
          </a:bodyPr>
          <a:lstStyle/>
          <a:p>
            <a:r>
              <a:rPr lang="en-US" sz="1450" dirty="0">
                <a:latin typeface="Comic Sans MS" panose="030F0702030302020204" pitchFamily="66" charset="0"/>
              </a:rPr>
              <a:t>Crystal structure of PGC-1</a:t>
            </a:r>
            <a:r>
              <a:rPr lang="el-GR" sz="1450" dirty="0">
                <a:latin typeface="Comic Sans MS" panose="030F0702030302020204" pitchFamily="66" charset="0"/>
              </a:rPr>
              <a:t>β−</a:t>
            </a:r>
            <a:r>
              <a:rPr lang="en-US" sz="1450" dirty="0">
                <a:latin typeface="Comic Sans MS" panose="030F0702030302020204" pitchFamily="66" charset="0"/>
              </a:rPr>
              <a:t>CBC−</a:t>
            </a:r>
            <a:r>
              <a:rPr lang="en-US" sz="1450" dirty="0" smtClean="0">
                <a:latin typeface="Comic Sans MS" panose="030F0702030302020204" pitchFamily="66" charset="0"/>
              </a:rPr>
              <a:t>m</a:t>
            </a:r>
            <a:r>
              <a:rPr lang="en-US" sz="1450" baseline="30000" dirty="0" smtClean="0">
                <a:latin typeface="Comic Sans MS" panose="030F0702030302020204" pitchFamily="66" charset="0"/>
              </a:rPr>
              <a:t>7</a:t>
            </a:r>
            <a:r>
              <a:rPr lang="en-US" sz="1450" dirty="0" smtClean="0">
                <a:latin typeface="Comic Sans MS" panose="030F0702030302020204" pitchFamily="66" charset="0"/>
              </a:rPr>
              <a:t>GpppA. The </a:t>
            </a:r>
            <a:r>
              <a:rPr lang="en-US" sz="1450" dirty="0">
                <a:latin typeface="Comic Sans MS" panose="030F0702030302020204" pitchFamily="66" charset="0"/>
              </a:rPr>
              <a:t>box encompasses the </a:t>
            </a:r>
            <a:r>
              <a:rPr lang="en-US" sz="1450" dirty="0" smtClean="0">
                <a:latin typeface="Comic Sans MS" panose="030F0702030302020204" pitchFamily="66" charset="0"/>
              </a:rPr>
              <a:t>PGC-1</a:t>
            </a:r>
            <a:r>
              <a:rPr lang="el-GR" sz="1450" dirty="0">
                <a:latin typeface="Comic Sans MS" panose="030F0702030302020204" pitchFamily="66" charset="0"/>
              </a:rPr>
              <a:t>β−</a:t>
            </a:r>
            <a:r>
              <a:rPr lang="en-US" sz="1450" dirty="0">
                <a:latin typeface="Comic Sans MS" panose="030F0702030302020204" pitchFamily="66" charset="0"/>
              </a:rPr>
              <a:t>CBP80 interface </a:t>
            </a:r>
            <a:r>
              <a:rPr lang="en-US" sz="1450" dirty="0" smtClean="0">
                <a:latin typeface="Comic Sans MS" panose="030F0702030302020204" pitchFamily="66" charset="0"/>
              </a:rPr>
              <a:t>(enlarged, left). </a:t>
            </a:r>
            <a:r>
              <a:rPr lang="en-US" sz="1450" dirty="0">
                <a:latin typeface="Comic Sans MS" panose="030F0702030302020204" pitchFamily="66" charset="0"/>
              </a:rPr>
              <a:t>CBP80, green; CBP20, blue; m</a:t>
            </a:r>
            <a:r>
              <a:rPr lang="en-US" sz="1450" baseline="30000" dirty="0">
                <a:latin typeface="Comic Sans MS" panose="030F0702030302020204" pitchFamily="66" charset="0"/>
              </a:rPr>
              <a:t>7</a:t>
            </a:r>
            <a:r>
              <a:rPr lang="en-US" sz="1450" dirty="0">
                <a:latin typeface="Comic Sans MS" panose="030F0702030302020204" pitchFamily="66" charset="0"/>
              </a:rPr>
              <a:t>GpppA, black; and PGC-1</a:t>
            </a:r>
            <a:r>
              <a:rPr lang="el-GR" sz="1450" dirty="0">
                <a:latin typeface="Comic Sans MS" panose="030F0702030302020204" pitchFamily="66" charset="0"/>
              </a:rPr>
              <a:t>β </a:t>
            </a:r>
            <a:r>
              <a:rPr lang="en-US" sz="1450" dirty="0">
                <a:latin typeface="Comic Sans MS" panose="030F0702030302020204" pitchFamily="66" charset="0"/>
              </a:rPr>
              <a:t>peptide, golden-brown, which includes the nine (FDSLLKEAQ) amino acids at residues 1011-1019 that comprise the CBP80-binding motif (CBM). </a:t>
            </a:r>
            <a:r>
              <a:rPr lang="en-US" sz="1450" dirty="0" smtClean="0">
                <a:latin typeface="Comic Sans MS" panose="030F0702030302020204" pitchFamily="66" charset="0"/>
              </a:rPr>
              <a:t>CBP80 </a:t>
            </a:r>
            <a:r>
              <a:rPr lang="en-US" sz="1450" dirty="0">
                <a:latin typeface="Comic Sans MS" panose="030F0702030302020204" pitchFamily="66" charset="0"/>
              </a:rPr>
              <a:t>and PGC-1</a:t>
            </a:r>
            <a:r>
              <a:rPr lang="el-GR" sz="1450" dirty="0">
                <a:latin typeface="Comic Sans MS" panose="030F0702030302020204" pitchFamily="66" charset="0"/>
              </a:rPr>
              <a:t>β </a:t>
            </a:r>
            <a:r>
              <a:rPr lang="en-US" sz="1450" dirty="0" smtClean="0">
                <a:latin typeface="Comic Sans MS" panose="030F0702030302020204" pitchFamily="66" charset="0"/>
              </a:rPr>
              <a:t>interacting residues </a:t>
            </a:r>
            <a:r>
              <a:rPr lang="en-US" sz="1450" dirty="0">
                <a:latin typeface="Comic Sans MS" panose="030F0702030302020204" pitchFamily="66" charset="0"/>
              </a:rPr>
              <a:t>are detailed and labeled</a:t>
            </a:r>
            <a:r>
              <a:rPr lang="en-US" sz="1450" dirty="0" smtClean="0">
                <a:latin typeface="Comic Sans MS" panose="030F0702030302020204" pitchFamily="66" charset="0"/>
              </a:rPr>
              <a:t>. 	</a:t>
            </a:r>
            <a:endParaRPr lang="en-US" sz="1450" b="1" dirty="0">
              <a:latin typeface="Comic Sans MS" panose="030F0702030302020204" pitchFamily="66" charset="0"/>
            </a:endParaRPr>
          </a:p>
        </p:txBody>
      </p:sp>
      <p:sp>
        <p:nvSpPr>
          <p:cNvPr id="2" name="TextBox 1"/>
          <p:cNvSpPr txBox="1"/>
          <p:nvPr/>
        </p:nvSpPr>
        <p:spPr>
          <a:xfrm>
            <a:off x="152400" y="5987708"/>
            <a:ext cx="8138766" cy="738664"/>
          </a:xfrm>
          <a:prstGeom prst="rect">
            <a:avLst/>
          </a:prstGeom>
          <a:noFill/>
          <a:ln>
            <a:solidFill>
              <a:srgbClr val="0000FF"/>
            </a:solidFill>
          </a:ln>
        </p:spPr>
        <p:txBody>
          <a:bodyPr wrap="none" rtlCol="0">
            <a:spAutoFit/>
          </a:bodyPr>
          <a:lstStyle/>
          <a:p>
            <a:r>
              <a:rPr lang="en-US" sz="1400" b="1" dirty="0">
                <a:latin typeface="Comic Sans MS" panose="030F0702030302020204" pitchFamily="66" charset="0"/>
              </a:rPr>
              <a:t>Cho, Rambout, Gleghorn, Nguyen, Phipp, </a:t>
            </a:r>
            <a:r>
              <a:rPr lang="en-US" sz="1400" b="1" dirty="0" smtClean="0">
                <a:latin typeface="Comic Sans MS" panose="030F0702030302020204" pitchFamily="66" charset="0"/>
              </a:rPr>
              <a:t>Miyoshi</a:t>
            </a:r>
            <a:r>
              <a:rPr lang="en-US" sz="1400" b="1" dirty="0">
                <a:latin typeface="Comic Sans MS" panose="030F0702030302020204" pitchFamily="66" charset="0"/>
              </a:rPr>
              <a:t>, Myers, Kataoka, Fasan, Maquat 	(2018</a:t>
            </a:r>
            <a:r>
              <a:rPr lang="en-US" sz="1400" b="1" dirty="0" smtClean="0">
                <a:latin typeface="Comic Sans MS" panose="030F0702030302020204" pitchFamily="66" charset="0"/>
              </a:rPr>
              <a:t>)</a:t>
            </a:r>
          </a:p>
          <a:p>
            <a:r>
              <a:rPr lang="en-US" sz="1400" b="1" dirty="0" smtClean="0">
                <a:latin typeface="Comic Sans MS" panose="030F0702030302020204" pitchFamily="66" charset="0"/>
              </a:rPr>
              <a:t>Transcriptional </a:t>
            </a:r>
            <a:r>
              <a:rPr lang="en-US" sz="1400" b="1" dirty="0">
                <a:latin typeface="Comic Sans MS" panose="030F0702030302020204" pitchFamily="66" charset="0"/>
              </a:rPr>
              <a:t>PGC-1</a:t>
            </a:r>
            <a:r>
              <a:rPr lang="el-GR" sz="1400" b="1" dirty="0">
                <a:latin typeface="Comic Sans MS" panose="030F0702030302020204" pitchFamily="66" charset="0"/>
              </a:rPr>
              <a:t>α</a:t>
            </a:r>
            <a:r>
              <a:rPr lang="en-US" sz="1400" b="1" dirty="0">
                <a:latin typeface="Comic Sans MS" panose="030F0702030302020204" pitchFamily="66" charset="0"/>
              </a:rPr>
              <a:t> coactivator contains a novel CBP80-binding motif </a:t>
            </a:r>
            <a:r>
              <a:rPr lang="en-US" sz="1400" b="1" dirty="0" smtClean="0">
                <a:latin typeface="Comic Sans MS" panose="030F0702030302020204" pitchFamily="66" charset="0"/>
              </a:rPr>
              <a:t>that</a:t>
            </a:r>
          </a:p>
          <a:p>
            <a:r>
              <a:rPr lang="en-US" sz="1400" b="1" dirty="0" smtClean="0">
                <a:latin typeface="Comic Sans MS" panose="030F0702030302020204" pitchFamily="66" charset="0"/>
              </a:rPr>
              <a:t> orchestrates </a:t>
            </a:r>
            <a:r>
              <a:rPr lang="en-US" sz="1400" b="1" dirty="0">
                <a:latin typeface="Comic Sans MS" panose="030F0702030302020204" pitchFamily="66" charset="0"/>
              </a:rPr>
              <a:t>efficient target gene expression. </a:t>
            </a:r>
            <a:r>
              <a:rPr lang="en-US" sz="1400" b="1" i="1" dirty="0">
                <a:latin typeface="Comic Sans MS" panose="030F0702030302020204" pitchFamily="66" charset="0"/>
              </a:rPr>
              <a:t>Genes Dev. </a:t>
            </a:r>
            <a:r>
              <a:rPr lang="en-US" sz="1400" b="1" dirty="0">
                <a:latin typeface="Comic Sans MS" panose="030F0702030302020204" pitchFamily="66" charset="0"/>
              </a:rPr>
              <a:t>32: </a:t>
            </a:r>
            <a:r>
              <a:rPr lang="en-US" sz="1400" b="1" dirty="0" smtClean="0">
                <a:latin typeface="Comic Sans MS" panose="030F0702030302020204" pitchFamily="66" charset="0"/>
              </a:rPr>
              <a:t>555-567</a:t>
            </a:r>
            <a:endParaRPr lang="en-US" dirty="0"/>
          </a:p>
        </p:txBody>
      </p:sp>
    </p:spTree>
    <p:extLst>
      <p:ext uri="{BB962C8B-B14F-4D97-AF65-F5344CB8AC3E}">
        <p14:creationId xmlns:p14="http://schemas.microsoft.com/office/powerpoint/2010/main" val="3724010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691680" y="1066800"/>
            <a:ext cx="2771710" cy="1312658"/>
            <a:chOff x="1921460" y="2557204"/>
            <a:chExt cx="2315844" cy="1096764"/>
          </a:xfrm>
        </p:grpSpPr>
        <p:sp>
          <p:nvSpPr>
            <p:cNvPr id="404" name="Shape 81"/>
            <p:cNvSpPr/>
            <p:nvPr/>
          </p:nvSpPr>
          <p:spPr>
            <a:xfrm rot="4904367">
              <a:off x="2912402" y="3217536"/>
              <a:ext cx="587598" cy="45807"/>
            </a:xfrm>
            <a:custGeom>
              <a:avLst/>
              <a:gdLst/>
              <a:ahLst/>
              <a:cxnLst/>
              <a:rect l="0" t="0" r="0" b="0"/>
              <a:pathLst>
                <a:path w="120000" h="120000" extrusionOk="0">
                  <a:moveTo>
                    <a:pt x="0" y="27692"/>
                  </a:moveTo>
                  <a:cubicBezTo>
                    <a:pt x="8492" y="73846"/>
                    <a:pt x="16984" y="119999"/>
                    <a:pt x="22857" y="119999"/>
                  </a:cubicBezTo>
                  <a:cubicBezTo>
                    <a:pt x="28730" y="119999"/>
                    <a:pt x="30000" y="30768"/>
                    <a:pt x="35238" y="27692"/>
                  </a:cubicBezTo>
                  <a:cubicBezTo>
                    <a:pt x="40476" y="24615"/>
                    <a:pt x="48730" y="106153"/>
                    <a:pt x="54285" y="101538"/>
                  </a:cubicBezTo>
                  <a:cubicBezTo>
                    <a:pt x="59841" y="96923"/>
                    <a:pt x="63333" y="0"/>
                    <a:pt x="68571" y="0"/>
                  </a:cubicBezTo>
                  <a:cubicBezTo>
                    <a:pt x="73809" y="0"/>
                    <a:pt x="78888" y="99999"/>
                    <a:pt x="85714" y="101538"/>
                  </a:cubicBezTo>
                  <a:cubicBezTo>
                    <a:pt x="92539" y="103077"/>
                    <a:pt x="103809" y="9230"/>
                    <a:pt x="109523" y="9230"/>
                  </a:cubicBezTo>
                  <a:cubicBezTo>
                    <a:pt x="115237" y="9230"/>
                    <a:pt x="117618" y="55384"/>
                    <a:pt x="120000" y="101538"/>
                  </a:cubicBezTo>
                </a:path>
              </a:pathLst>
            </a:custGeom>
            <a:noFill/>
            <a:ln w="19050" cap="flat" cmpd="sng">
              <a:solidFill>
                <a:srgbClr val="000000"/>
              </a:solidFill>
              <a:prstDash val="solid"/>
              <a:round/>
              <a:headEnd type="oval" w="med" len="med"/>
              <a:tailEnd type="none" w="med" len="med"/>
            </a:ln>
          </p:spPr>
          <p:txBody>
            <a:bodyPr lIns="102600" tIns="51275" rIns="102600" bIns="512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rgbClr val="FFFFFF"/>
                </a:solidFill>
                <a:effectLst/>
                <a:uLnTx/>
                <a:uFillTx/>
                <a:latin typeface="Arial"/>
                <a:ea typeface="Arial"/>
                <a:cs typeface="Arial"/>
                <a:sym typeface="Arial"/>
              </a:endParaRPr>
            </a:p>
          </p:txBody>
        </p:sp>
        <p:grpSp>
          <p:nvGrpSpPr>
            <p:cNvPr id="405" name="Grouper 3"/>
            <p:cNvGrpSpPr/>
            <p:nvPr/>
          </p:nvGrpSpPr>
          <p:grpSpPr>
            <a:xfrm>
              <a:off x="1921460" y="3438054"/>
              <a:ext cx="881270" cy="138705"/>
              <a:chOff x="4375006" y="6058561"/>
              <a:chExt cx="1357004" cy="189840"/>
            </a:xfrm>
          </p:grpSpPr>
          <p:sp>
            <p:nvSpPr>
              <p:cNvPr id="454" name="Freeform 10"/>
              <p:cNvSpPr>
                <a:spLocks noChangeAspect="1"/>
              </p:cNvSpPr>
              <p:nvPr/>
            </p:nvSpPr>
            <p:spPr bwMode="auto">
              <a:xfrm>
                <a:off x="5324665"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5" name="Freeform 9"/>
              <p:cNvSpPr>
                <a:spLocks noChangeAspect="1"/>
              </p:cNvSpPr>
              <p:nvPr/>
            </p:nvSpPr>
            <p:spPr bwMode="auto">
              <a:xfrm>
                <a:off x="5526970"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6" name="Freeform 10"/>
              <p:cNvSpPr>
                <a:spLocks noChangeAspect="1"/>
              </p:cNvSpPr>
              <p:nvPr/>
            </p:nvSpPr>
            <p:spPr bwMode="auto">
              <a:xfrm>
                <a:off x="5009911" y="6058561"/>
                <a:ext cx="205040"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7" name="Freeform 14"/>
              <p:cNvSpPr>
                <a:spLocks noChangeAspect="1"/>
              </p:cNvSpPr>
              <p:nvPr/>
            </p:nvSpPr>
            <p:spPr bwMode="auto">
              <a:xfrm>
                <a:off x="4687962"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8" name="Freeform 457"/>
              <p:cNvSpPr>
                <a:spLocks noChangeAspect="1"/>
              </p:cNvSpPr>
              <p:nvPr/>
            </p:nvSpPr>
            <p:spPr bwMode="auto">
              <a:xfrm>
                <a:off x="4375006"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9" name="Freeform 13"/>
              <p:cNvSpPr>
                <a:spLocks noChangeAspect="1"/>
              </p:cNvSpPr>
              <p:nvPr/>
            </p:nvSpPr>
            <p:spPr bwMode="auto">
              <a:xfrm>
                <a:off x="4892065"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0" name="Freeform 9"/>
              <p:cNvSpPr>
                <a:spLocks noChangeAspect="1"/>
              </p:cNvSpPr>
              <p:nvPr/>
            </p:nvSpPr>
            <p:spPr bwMode="auto">
              <a:xfrm>
                <a:off x="4577311"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1" name="Freeform 460"/>
              <p:cNvSpPr>
                <a:spLocks noChangeAspect="1"/>
              </p:cNvSpPr>
              <p:nvPr/>
            </p:nvSpPr>
            <p:spPr bwMode="auto">
              <a:xfrm>
                <a:off x="5214014"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2" name="Freeform 8"/>
              <p:cNvSpPr>
                <a:spLocks noChangeAspect="1"/>
              </p:cNvSpPr>
              <p:nvPr/>
            </p:nvSpPr>
            <p:spPr bwMode="auto">
              <a:xfrm>
                <a:off x="4422631" y="6058561"/>
                <a:ext cx="203242"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3" name="Freeform 12"/>
              <p:cNvSpPr>
                <a:spLocks noChangeAspect="1"/>
              </p:cNvSpPr>
              <p:nvPr/>
            </p:nvSpPr>
            <p:spPr bwMode="auto">
              <a:xfrm>
                <a:off x="4735587"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4" name="Freeform 8"/>
              <p:cNvSpPr>
                <a:spLocks noChangeAspect="1"/>
              </p:cNvSpPr>
              <p:nvPr/>
            </p:nvSpPr>
            <p:spPr bwMode="auto">
              <a:xfrm>
                <a:off x="5057536" y="6058561"/>
                <a:ext cx="205040"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5" name="Freeform 8"/>
              <p:cNvSpPr>
                <a:spLocks noChangeAspect="1"/>
              </p:cNvSpPr>
              <p:nvPr/>
            </p:nvSpPr>
            <p:spPr bwMode="auto">
              <a:xfrm>
                <a:off x="5372290"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6" name="Freeform 7"/>
              <p:cNvSpPr>
                <a:spLocks noChangeAspect="1"/>
              </p:cNvSpPr>
              <p:nvPr/>
            </p:nvSpPr>
            <p:spPr bwMode="auto">
              <a:xfrm>
                <a:off x="5479345"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7" name="Freeform 7"/>
              <p:cNvSpPr>
                <a:spLocks noChangeAspect="1"/>
              </p:cNvSpPr>
              <p:nvPr/>
            </p:nvSpPr>
            <p:spPr bwMode="auto">
              <a:xfrm>
                <a:off x="4529686"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8" name="Freeform 11"/>
              <p:cNvSpPr>
                <a:spLocks noChangeAspect="1"/>
              </p:cNvSpPr>
              <p:nvPr/>
            </p:nvSpPr>
            <p:spPr bwMode="auto">
              <a:xfrm>
                <a:off x="4844440" y="6058561"/>
                <a:ext cx="203241" cy="189840"/>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69" name="Freeform 7"/>
              <p:cNvSpPr>
                <a:spLocks noChangeAspect="1"/>
              </p:cNvSpPr>
              <p:nvPr/>
            </p:nvSpPr>
            <p:spPr bwMode="auto">
              <a:xfrm>
                <a:off x="5166389" y="6059223"/>
                <a:ext cx="203241"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grpSp>
          <p:nvGrpSpPr>
            <p:cNvPr id="406" name="Grouper 4"/>
            <p:cNvGrpSpPr/>
            <p:nvPr/>
          </p:nvGrpSpPr>
          <p:grpSpPr>
            <a:xfrm>
              <a:off x="2740952" y="3438054"/>
              <a:ext cx="881270" cy="138705"/>
              <a:chOff x="4375006" y="6058561"/>
              <a:chExt cx="1357004" cy="189840"/>
            </a:xfrm>
          </p:grpSpPr>
          <p:sp>
            <p:nvSpPr>
              <p:cNvPr id="438" name="Freeform 10"/>
              <p:cNvSpPr>
                <a:spLocks noChangeAspect="1"/>
              </p:cNvSpPr>
              <p:nvPr/>
            </p:nvSpPr>
            <p:spPr bwMode="auto">
              <a:xfrm>
                <a:off x="5324665"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9" name="Freeform 9"/>
              <p:cNvSpPr>
                <a:spLocks noChangeAspect="1"/>
              </p:cNvSpPr>
              <p:nvPr/>
            </p:nvSpPr>
            <p:spPr bwMode="auto">
              <a:xfrm>
                <a:off x="5526970"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0" name="Freeform 10"/>
              <p:cNvSpPr>
                <a:spLocks noChangeAspect="1"/>
              </p:cNvSpPr>
              <p:nvPr/>
            </p:nvSpPr>
            <p:spPr bwMode="auto">
              <a:xfrm>
                <a:off x="5009911" y="6058561"/>
                <a:ext cx="205040"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1" name="Freeform 14"/>
              <p:cNvSpPr>
                <a:spLocks noChangeAspect="1"/>
              </p:cNvSpPr>
              <p:nvPr/>
            </p:nvSpPr>
            <p:spPr bwMode="auto">
              <a:xfrm>
                <a:off x="4687962"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2" name="Freeform 10"/>
              <p:cNvSpPr>
                <a:spLocks noChangeAspect="1"/>
              </p:cNvSpPr>
              <p:nvPr/>
            </p:nvSpPr>
            <p:spPr bwMode="auto">
              <a:xfrm>
                <a:off x="4375006"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3" name="Freeform 13"/>
              <p:cNvSpPr>
                <a:spLocks noChangeAspect="1"/>
              </p:cNvSpPr>
              <p:nvPr/>
            </p:nvSpPr>
            <p:spPr bwMode="auto">
              <a:xfrm>
                <a:off x="4892065"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4" name="Freeform 9"/>
              <p:cNvSpPr>
                <a:spLocks noChangeAspect="1"/>
              </p:cNvSpPr>
              <p:nvPr/>
            </p:nvSpPr>
            <p:spPr bwMode="auto">
              <a:xfrm>
                <a:off x="4577311"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5" name="Freeform 9"/>
              <p:cNvSpPr>
                <a:spLocks noChangeAspect="1"/>
              </p:cNvSpPr>
              <p:nvPr/>
            </p:nvSpPr>
            <p:spPr bwMode="auto">
              <a:xfrm>
                <a:off x="5214014"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6" name="Freeform 8"/>
              <p:cNvSpPr>
                <a:spLocks noChangeAspect="1"/>
              </p:cNvSpPr>
              <p:nvPr/>
            </p:nvSpPr>
            <p:spPr bwMode="auto">
              <a:xfrm>
                <a:off x="4422631" y="6058561"/>
                <a:ext cx="203242"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7" name="Freeform 12"/>
              <p:cNvSpPr>
                <a:spLocks noChangeAspect="1"/>
              </p:cNvSpPr>
              <p:nvPr/>
            </p:nvSpPr>
            <p:spPr bwMode="auto">
              <a:xfrm>
                <a:off x="4735587"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8" name="Freeform 8"/>
              <p:cNvSpPr>
                <a:spLocks noChangeAspect="1"/>
              </p:cNvSpPr>
              <p:nvPr/>
            </p:nvSpPr>
            <p:spPr bwMode="auto">
              <a:xfrm>
                <a:off x="5057536" y="6058561"/>
                <a:ext cx="205040"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49" name="Freeform 8"/>
              <p:cNvSpPr>
                <a:spLocks noChangeAspect="1"/>
              </p:cNvSpPr>
              <p:nvPr/>
            </p:nvSpPr>
            <p:spPr bwMode="auto">
              <a:xfrm>
                <a:off x="5372290"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0" name="Freeform 7"/>
              <p:cNvSpPr>
                <a:spLocks noChangeAspect="1"/>
              </p:cNvSpPr>
              <p:nvPr/>
            </p:nvSpPr>
            <p:spPr bwMode="auto">
              <a:xfrm>
                <a:off x="5479345"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1" name="Freeform 7"/>
              <p:cNvSpPr>
                <a:spLocks noChangeAspect="1"/>
              </p:cNvSpPr>
              <p:nvPr/>
            </p:nvSpPr>
            <p:spPr bwMode="auto">
              <a:xfrm>
                <a:off x="4529686"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2" name="Freeform 11"/>
              <p:cNvSpPr>
                <a:spLocks noChangeAspect="1"/>
              </p:cNvSpPr>
              <p:nvPr/>
            </p:nvSpPr>
            <p:spPr bwMode="auto">
              <a:xfrm>
                <a:off x="4844440" y="6058561"/>
                <a:ext cx="203241" cy="189840"/>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53" name="Freeform 7"/>
              <p:cNvSpPr>
                <a:spLocks noChangeAspect="1"/>
              </p:cNvSpPr>
              <p:nvPr/>
            </p:nvSpPr>
            <p:spPr bwMode="auto">
              <a:xfrm>
                <a:off x="5166389" y="6059223"/>
                <a:ext cx="203241"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grpSp>
          <p:nvGrpSpPr>
            <p:cNvPr id="407" name="Group 406"/>
            <p:cNvGrpSpPr/>
            <p:nvPr/>
          </p:nvGrpSpPr>
          <p:grpSpPr>
            <a:xfrm>
              <a:off x="3560443" y="3438055"/>
              <a:ext cx="676861" cy="138706"/>
              <a:chOff x="2625018" y="4812952"/>
              <a:chExt cx="692955" cy="142004"/>
            </a:xfrm>
          </p:grpSpPr>
          <p:sp>
            <p:nvSpPr>
              <p:cNvPr id="426" name="Freeform 10"/>
              <p:cNvSpPr>
                <a:spLocks noChangeAspect="1"/>
              </p:cNvSpPr>
              <p:nvPr/>
            </p:nvSpPr>
            <p:spPr bwMode="auto">
              <a:xfrm>
                <a:off x="3047144" y="4812952"/>
                <a:ext cx="136324"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27" name="Freeform 14"/>
              <p:cNvSpPr>
                <a:spLocks noChangeAspect="1"/>
              </p:cNvSpPr>
              <p:nvPr/>
            </p:nvSpPr>
            <p:spPr bwMode="auto">
              <a:xfrm>
                <a:off x="2833092" y="4812952"/>
                <a:ext cx="135128"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28" name="Freeform 10"/>
              <p:cNvSpPr>
                <a:spLocks noChangeAspect="1"/>
              </p:cNvSpPr>
              <p:nvPr/>
            </p:nvSpPr>
            <p:spPr bwMode="auto">
              <a:xfrm>
                <a:off x="2625018" y="4812952"/>
                <a:ext cx="135128"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29" name="Freeform 13"/>
              <p:cNvSpPr>
                <a:spLocks noChangeAspect="1"/>
              </p:cNvSpPr>
              <p:nvPr/>
            </p:nvSpPr>
            <p:spPr bwMode="auto">
              <a:xfrm>
                <a:off x="2968793" y="4812952"/>
                <a:ext cx="135128"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0" name="Freeform 9"/>
              <p:cNvSpPr>
                <a:spLocks noChangeAspect="1"/>
              </p:cNvSpPr>
              <p:nvPr/>
            </p:nvSpPr>
            <p:spPr bwMode="auto">
              <a:xfrm>
                <a:off x="2759524" y="4812952"/>
                <a:ext cx="136324"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1" name="Freeform 9"/>
              <p:cNvSpPr>
                <a:spLocks noChangeAspect="1"/>
              </p:cNvSpPr>
              <p:nvPr/>
            </p:nvSpPr>
            <p:spPr bwMode="auto">
              <a:xfrm>
                <a:off x="3182845" y="4812952"/>
                <a:ext cx="135128"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2" name="Freeform 8"/>
              <p:cNvSpPr>
                <a:spLocks noChangeAspect="1"/>
              </p:cNvSpPr>
              <p:nvPr/>
            </p:nvSpPr>
            <p:spPr bwMode="auto">
              <a:xfrm>
                <a:off x="2656682" y="4812952"/>
                <a:ext cx="135129"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3" name="Freeform 12"/>
              <p:cNvSpPr>
                <a:spLocks noChangeAspect="1"/>
              </p:cNvSpPr>
              <p:nvPr/>
            </p:nvSpPr>
            <p:spPr bwMode="auto">
              <a:xfrm>
                <a:off x="2864756" y="4812952"/>
                <a:ext cx="135128"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4" name="Freeform 8"/>
              <p:cNvSpPr>
                <a:spLocks noChangeAspect="1"/>
              </p:cNvSpPr>
              <p:nvPr/>
            </p:nvSpPr>
            <p:spPr bwMode="auto">
              <a:xfrm>
                <a:off x="3078809" y="4812952"/>
                <a:ext cx="136324"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5" name="Freeform 7"/>
              <p:cNvSpPr>
                <a:spLocks noChangeAspect="1"/>
              </p:cNvSpPr>
              <p:nvPr/>
            </p:nvSpPr>
            <p:spPr bwMode="auto">
              <a:xfrm>
                <a:off x="2727859" y="4813447"/>
                <a:ext cx="136324" cy="14150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6" name="Freeform 11"/>
              <p:cNvSpPr>
                <a:spLocks noChangeAspect="1"/>
              </p:cNvSpPr>
              <p:nvPr/>
            </p:nvSpPr>
            <p:spPr bwMode="auto">
              <a:xfrm>
                <a:off x="2937128" y="4812952"/>
                <a:ext cx="135128" cy="142003"/>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437" name="Freeform 7"/>
              <p:cNvSpPr>
                <a:spLocks noChangeAspect="1"/>
              </p:cNvSpPr>
              <p:nvPr/>
            </p:nvSpPr>
            <p:spPr bwMode="auto">
              <a:xfrm>
                <a:off x="3151181" y="4813448"/>
                <a:ext cx="135128" cy="14150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sp>
          <p:nvSpPr>
            <p:cNvPr id="408" name="Ellipse 214"/>
            <p:cNvSpPr/>
            <p:nvPr/>
          </p:nvSpPr>
          <p:spPr>
            <a:xfrm>
              <a:off x="2025481" y="3358375"/>
              <a:ext cx="461864" cy="295593"/>
            </a:xfrm>
            <a:prstGeom prst="ellipse">
              <a:avLst/>
            </a:prstGeom>
            <a:gradFill flip="none" rotWithShape="1">
              <a:gsLst>
                <a:gs pos="0">
                  <a:srgbClr val="9BBB59">
                    <a:lumMod val="20000"/>
                    <a:lumOff val="80000"/>
                  </a:srgbClr>
                </a:gs>
                <a:gs pos="100000">
                  <a:srgbClr val="9BBB59"/>
                </a:gs>
                <a:gs pos="50000">
                  <a:srgbClr val="9BBB59">
                    <a:lumMod val="40000"/>
                    <a:lumOff val="60000"/>
                  </a:srgbClr>
                </a:gs>
              </a:gsLst>
              <a:path path="shape">
                <a:fillToRect l="50000" t="50000" r="50000" b="50000"/>
              </a:path>
              <a:tileRect/>
            </a:gradFill>
            <a:ln w="12700" cap="flat" cmpd="sng" algn="ctr">
              <a:solidFill>
                <a:srgbClr val="2E361C"/>
              </a:solidFill>
              <a:prstDash val="solid"/>
            </a:ln>
            <a:effectLst/>
          </p:spPr>
          <p:txBody>
            <a:bodyPr wrap="none"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Helvetica"/>
                  <a:ea typeface=""/>
                  <a:cs typeface="Helvetica"/>
                </a:rPr>
                <a:t>TF</a:t>
              </a:r>
            </a:p>
          </p:txBody>
        </p:sp>
        <p:sp>
          <p:nvSpPr>
            <p:cNvPr id="409" name="Shape 79"/>
            <p:cNvSpPr/>
            <p:nvPr/>
          </p:nvSpPr>
          <p:spPr>
            <a:xfrm>
              <a:off x="2478433" y="2557204"/>
              <a:ext cx="680894" cy="252705"/>
            </a:xfrm>
            <a:prstGeom prst="ellipse">
              <a:avLst/>
            </a:prstGeom>
            <a:gradFill flip="none" rotWithShape="1">
              <a:gsLst>
                <a:gs pos="100000">
                  <a:srgbClr val="00B0F0">
                    <a:lumMod val="100000"/>
                  </a:srgbClr>
                </a:gs>
                <a:gs pos="50000">
                  <a:srgbClr val="00B0F0">
                    <a:lumMod val="50000"/>
                    <a:lumOff val="50000"/>
                  </a:srgbClr>
                </a:gs>
                <a:gs pos="0">
                  <a:srgbClr val="00B0F0">
                    <a:lumMod val="0"/>
                    <a:lumOff val="100000"/>
                  </a:srgbClr>
                </a:gs>
              </a:gsLst>
              <a:path path="circle">
                <a:fillToRect l="50000" t="50000" r="50000" b="50000"/>
              </a:path>
              <a:tileRect/>
            </a:gradFill>
            <a:ln w="38100">
              <a:solidFill>
                <a:srgbClr val="1F497D">
                  <a:lumMod val="75000"/>
                </a:srgbClr>
              </a:solidFill>
            </a:ln>
          </p:spPr>
          <p:txBody>
            <a:bodyPr wrap="none" lIns="102600" tIns="51275" rIns="102600" bIns="51275" anchor="ctr" anchorCtr="0">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rPr>
                <a:t>PGC-1α </a:t>
              </a:r>
            </a:p>
          </p:txBody>
        </p:sp>
        <p:sp>
          <p:nvSpPr>
            <p:cNvPr id="410" name="Forme libre 446"/>
            <p:cNvSpPr/>
            <p:nvPr/>
          </p:nvSpPr>
          <p:spPr>
            <a:xfrm>
              <a:off x="2918034" y="3232637"/>
              <a:ext cx="783023" cy="410834"/>
            </a:xfrm>
            <a:custGeom>
              <a:avLst/>
              <a:gdLst>
                <a:gd name="connsiteX0" fmla="*/ 933514 w 2895824"/>
                <a:gd name="connsiteY0" fmla="*/ 543126 h 1506502"/>
                <a:gd name="connsiteX1" fmla="*/ 892239 w 2895824"/>
                <a:gd name="connsiteY1" fmla="*/ 416126 h 1506502"/>
                <a:gd name="connsiteX2" fmla="*/ 692214 w 2895824"/>
                <a:gd name="connsiteY2" fmla="*/ 387551 h 1506502"/>
                <a:gd name="connsiteX3" fmla="*/ 447739 w 2895824"/>
                <a:gd name="connsiteY3" fmla="*/ 381201 h 1506502"/>
                <a:gd name="connsiteX4" fmla="*/ 161989 w 2895824"/>
                <a:gd name="connsiteY4" fmla="*/ 324051 h 1506502"/>
                <a:gd name="connsiteX5" fmla="*/ 25464 w 2895824"/>
                <a:gd name="connsiteY5" fmla="*/ 241501 h 1506502"/>
                <a:gd name="connsiteX6" fmla="*/ 9589 w 2895824"/>
                <a:gd name="connsiteY6" fmla="*/ 165301 h 1506502"/>
                <a:gd name="connsiteX7" fmla="*/ 133414 w 2895824"/>
                <a:gd name="connsiteY7" fmla="*/ 85926 h 1506502"/>
                <a:gd name="connsiteX8" fmla="*/ 314389 w 2895824"/>
                <a:gd name="connsiteY8" fmla="*/ 31951 h 1506502"/>
                <a:gd name="connsiteX9" fmla="*/ 527114 w 2895824"/>
                <a:gd name="connsiteY9" fmla="*/ 3376 h 1506502"/>
                <a:gd name="connsiteX10" fmla="*/ 790639 w 2895824"/>
                <a:gd name="connsiteY10" fmla="*/ 3376 h 1506502"/>
                <a:gd name="connsiteX11" fmla="*/ 1022414 w 2895824"/>
                <a:gd name="connsiteY11" fmla="*/ 28776 h 1506502"/>
                <a:gd name="connsiteX12" fmla="*/ 1184339 w 2895824"/>
                <a:gd name="connsiteY12" fmla="*/ 76401 h 1506502"/>
                <a:gd name="connsiteX13" fmla="*/ 1352614 w 2895824"/>
                <a:gd name="connsiteY13" fmla="*/ 76401 h 1506502"/>
                <a:gd name="connsiteX14" fmla="*/ 1524064 w 2895824"/>
                <a:gd name="connsiteY14" fmla="*/ 28776 h 1506502"/>
                <a:gd name="connsiteX15" fmla="*/ 1739964 w 2895824"/>
                <a:gd name="connsiteY15" fmla="*/ 9726 h 1506502"/>
                <a:gd name="connsiteX16" fmla="*/ 2013014 w 2895824"/>
                <a:gd name="connsiteY16" fmla="*/ 19251 h 1506502"/>
                <a:gd name="connsiteX17" fmla="*/ 2228914 w 2895824"/>
                <a:gd name="connsiteY17" fmla="*/ 63701 h 1506502"/>
                <a:gd name="connsiteX18" fmla="*/ 2413064 w 2895824"/>
                <a:gd name="connsiteY18" fmla="*/ 133551 h 1506502"/>
                <a:gd name="connsiteX19" fmla="*/ 2559114 w 2895824"/>
                <a:gd name="connsiteY19" fmla="*/ 225626 h 1506502"/>
                <a:gd name="connsiteX20" fmla="*/ 2654364 w 2895824"/>
                <a:gd name="connsiteY20" fmla="*/ 330401 h 1506502"/>
                <a:gd name="connsiteX21" fmla="*/ 2689289 w 2895824"/>
                <a:gd name="connsiteY21" fmla="*/ 501851 h 1506502"/>
                <a:gd name="connsiteX22" fmla="*/ 2717864 w 2895824"/>
                <a:gd name="connsiteY22" fmla="*/ 644726 h 1506502"/>
                <a:gd name="connsiteX23" fmla="*/ 2838514 w 2895824"/>
                <a:gd name="connsiteY23" fmla="*/ 781251 h 1506502"/>
                <a:gd name="connsiteX24" fmla="*/ 2895664 w 2895824"/>
                <a:gd name="connsiteY24" fmla="*/ 933651 h 1506502"/>
                <a:gd name="connsiteX25" fmla="*/ 2851214 w 2895824"/>
                <a:gd name="connsiteY25" fmla="*/ 1105101 h 1506502"/>
                <a:gd name="connsiteX26" fmla="*/ 2730564 w 2895824"/>
                <a:gd name="connsiteY26" fmla="*/ 1241626 h 1506502"/>
                <a:gd name="connsiteX27" fmla="*/ 2540064 w 2895824"/>
                <a:gd name="connsiteY27" fmla="*/ 1362276 h 1506502"/>
                <a:gd name="connsiteX28" fmla="*/ 2270189 w 2895824"/>
                <a:gd name="connsiteY28" fmla="*/ 1457526 h 1506502"/>
                <a:gd name="connsiteX29" fmla="*/ 1914589 w 2895824"/>
                <a:gd name="connsiteY29" fmla="*/ 1501976 h 1506502"/>
                <a:gd name="connsiteX30" fmla="*/ 1495489 w 2895824"/>
                <a:gd name="connsiteY30" fmla="*/ 1492451 h 1506502"/>
                <a:gd name="connsiteX31" fmla="*/ 1082739 w 2895824"/>
                <a:gd name="connsiteY31" fmla="*/ 1390851 h 1506502"/>
                <a:gd name="connsiteX32" fmla="*/ 762064 w 2895824"/>
                <a:gd name="connsiteY32" fmla="*/ 1187651 h 1506502"/>
                <a:gd name="connsiteX33" fmla="*/ 660464 w 2895824"/>
                <a:gd name="connsiteY33" fmla="*/ 955876 h 1506502"/>
                <a:gd name="connsiteX34" fmla="*/ 730314 w 2895824"/>
                <a:gd name="connsiteY34" fmla="*/ 749501 h 1506502"/>
                <a:gd name="connsiteX35" fmla="*/ 901764 w 2895824"/>
                <a:gd name="connsiteY35" fmla="*/ 616151 h 1506502"/>
                <a:gd name="connsiteX36" fmla="*/ 933514 w 2895824"/>
                <a:gd name="connsiteY36" fmla="*/ 543126 h 150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95824" h="1506502">
                  <a:moveTo>
                    <a:pt x="933514" y="543126"/>
                  </a:moveTo>
                  <a:cubicBezTo>
                    <a:pt x="931927" y="509789"/>
                    <a:pt x="932456" y="442055"/>
                    <a:pt x="892239" y="416126"/>
                  </a:cubicBezTo>
                  <a:cubicBezTo>
                    <a:pt x="852022" y="390197"/>
                    <a:pt x="766297" y="393372"/>
                    <a:pt x="692214" y="387551"/>
                  </a:cubicBezTo>
                  <a:cubicBezTo>
                    <a:pt x="618131" y="381730"/>
                    <a:pt x="536110" y="391784"/>
                    <a:pt x="447739" y="381201"/>
                  </a:cubicBezTo>
                  <a:cubicBezTo>
                    <a:pt x="359368" y="370618"/>
                    <a:pt x="232368" y="347334"/>
                    <a:pt x="161989" y="324051"/>
                  </a:cubicBezTo>
                  <a:cubicBezTo>
                    <a:pt x="91610" y="300768"/>
                    <a:pt x="50864" y="267959"/>
                    <a:pt x="25464" y="241501"/>
                  </a:cubicBezTo>
                  <a:cubicBezTo>
                    <a:pt x="64" y="215043"/>
                    <a:pt x="-8403" y="191230"/>
                    <a:pt x="9589" y="165301"/>
                  </a:cubicBezTo>
                  <a:cubicBezTo>
                    <a:pt x="27581" y="139372"/>
                    <a:pt x="82614" y="108151"/>
                    <a:pt x="133414" y="85926"/>
                  </a:cubicBezTo>
                  <a:cubicBezTo>
                    <a:pt x="184214" y="63701"/>
                    <a:pt x="248772" y="45709"/>
                    <a:pt x="314389" y="31951"/>
                  </a:cubicBezTo>
                  <a:cubicBezTo>
                    <a:pt x="380006" y="18193"/>
                    <a:pt x="447739" y="8138"/>
                    <a:pt x="527114" y="3376"/>
                  </a:cubicBezTo>
                  <a:cubicBezTo>
                    <a:pt x="606489" y="-1386"/>
                    <a:pt x="708089" y="-857"/>
                    <a:pt x="790639" y="3376"/>
                  </a:cubicBezTo>
                  <a:cubicBezTo>
                    <a:pt x="873189" y="7609"/>
                    <a:pt x="956797" y="16605"/>
                    <a:pt x="1022414" y="28776"/>
                  </a:cubicBezTo>
                  <a:cubicBezTo>
                    <a:pt x="1088031" y="40947"/>
                    <a:pt x="1129306" y="68464"/>
                    <a:pt x="1184339" y="76401"/>
                  </a:cubicBezTo>
                  <a:cubicBezTo>
                    <a:pt x="1239372" y="84338"/>
                    <a:pt x="1295993" y="84338"/>
                    <a:pt x="1352614" y="76401"/>
                  </a:cubicBezTo>
                  <a:cubicBezTo>
                    <a:pt x="1409235" y="68464"/>
                    <a:pt x="1459506" y="39888"/>
                    <a:pt x="1524064" y="28776"/>
                  </a:cubicBezTo>
                  <a:cubicBezTo>
                    <a:pt x="1588622" y="17663"/>
                    <a:pt x="1658472" y="11313"/>
                    <a:pt x="1739964" y="9726"/>
                  </a:cubicBezTo>
                  <a:cubicBezTo>
                    <a:pt x="1821456" y="8138"/>
                    <a:pt x="1931522" y="10255"/>
                    <a:pt x="2013014" y="19251"/>
                  </a:cubicBezTo>
                  <a:cubicBezTo>
                    <a:pt x="2094506" y="28247"/>
                    <a:pt x="2162239" y="44651"/>
                    <a:pt x="2228914" y="63701"/>
                  </a:cubicBezTo>
                  <a:cubicBezTo>
                    <a:pt x="2295589" y="82751"/>
                    <a:pt x="2358031" y="106564"/>
                    <a:pt x="2413064" y="133551"/>
                  </a:cubicBezTo>
                  <a:cubicBezTo>
                    <a:pt x="2468097" y="160538"/>
                    <a:pt x="2518897" y="192818"/>
                    <a:pt x="2559114" y="225626"/>
                  </a:cubicBezTo>
                  <a:cubicBezTo>
                    <a:pt x="2599331" y="258434"/>
                    <a:pt x="2632668" y="284363"/>
                    <a:pt x="2654364" y="330401"/>
                  </a:cubicBezTo>
                  <a:cubicBezTo>
                    <a:pt x="2676060" y="376438"/>
                    <a:pt x="2678706" y="449463"/>
                    <a:pt x="2689289" y="501851"/>
                  </a:cubicBezTo>
                  <a:cubicBezTo>
                    <a:pt x="2699872" y="554239"/>
                    <a:pt x="2692993" y="598159"/>
                    <a:pt x="2717864" y="644726"/>
                  </a:cubicBezTo>
                  <a:cubicBezTo>
                    <a:pt x="2742735" y="691293"/>
                    <a:pt x="2808881" y="733097"/>
                    <a:pt x="2838514" y="781251"/>
                  </a:cubicBezTo>
                  <a:cubicBezTo>
                    <a:pt x="2868147" y="829405"/>
                    <a:pt x="2893547" y="879676"/>
                    <a:pt x="2895664" y="933651"/>
                  </a:cubicBezTo>
                  <a:cubicBezTo>
                    <a:pt x="2897781" y="987626"/>
                    <a:pt x="2878731" y="1053772"/>
                    <a:pt x="2851214" y="1105101"/>
                  </a:cubicBezTo>
                  <a:cubicBezTo>
                    <a:pt x="2823697" y="1156430"/>
                    <a:pt x="2782422" y="1198764"/>
                    <a:pt x="2730564" y="1241626"/>
                  </a:cubicBezTo>
                  <a:cubicBezTo>
                    <a:pt x="2678706" y="1284488"/>
                    <a:pt x="2616793" y="1326293"/>
                    <a:pt x="2540064" y="1362276"/>
                  </a:cubicBezTo>
                  <a:cubicBezTo>
                    <a:pt x="2463335" y="1398259"/>
                    <a:pt x="2374435" y="1434243"/>
                    <a:pt x="2270189" y="1457526"/>
                  </a:cubicBezTo>
                  <a:cubicBezTo>
                    <a:pt x="2165943" y="1480809"/>
                    <a:pt x="2043706" y="1496155"/>
                    <a:pt x="1914589" y="1501976"/>
                  </a:cubicBezTo>
                  <a:cubicBezTo>
                    <a:pt x="1785472" y="1507797"/>
                    <a:pt x="1634131" y="1510972"/>
                    <a:pt x="1495489" y="1492451"/>
                  </a:cubicBezTo>
                  <a:cubicBezTo>
                    <a:pt x="1356847" y="1473930"/>
                    <a:pt x="1204976" y="1441651"/>
                    <a:pt x="1082739" y="1390851"/>
                  </a:cubicBezTo>
                  <a:cubicBezTo>
                    <a:pt x="960502" y="1340051"/>
                    <a:pt x="832443" y="1260147"/>
                    <a:pt x="762064" y="1187651"/>
                  </a:cubicBezTo>
                  <a:cubicBezTo>
                    <a:pt x="691685" y="1115155"/>
                    <a:pt x="665756" y="1028901"/>
                    <a:pt x="660464" y="955876"/>
                  </a:cubicBezTo>
                  <a:cubicBezTo>
                    <a:pt x="655172" y="882851"/>
                    <a:pt x="690097" y="806122"/>
                    <a:pt x="730314" y="749501"/>
                  </a:cubicBezTo>
                  <a:cubicBezTo>
                    <a:pt x="770531" y="692880"/>
                    <a:pt x="868427" y="649488"/>
                    <a:pt x="901764" y="616151"/>
                  </a:cubicBezTo>
                  <a:cubicBezTo>
                    <a:pt x="935101" y="582814"/>
                    <a:pt x="935101" y="576463"/>
                    <a:pt x="933514" y="543126"/>
                  </a:cubicBezTo>
                  <a:close/>
                </a:path>
              </a:pathLst>
            </a:custGeom>
            <a:gradFill flip="none" rotWithShape="1">
              <a:gsLst>
                <a:gs pos="0">
                  <a:srgbClr val="C0504D">
                    <a:lumMod val="20000"/>
                    <a:lumOff val="80000"/>
                  </a:srgbClr>
                </a:gs>
                <a:gs pos="100000">
                  <a:srgbClr val="C0504D"/>
                </a:gs>
                <a:gs pos="50000">
                  <a:srgbClr val="C0504D">
                    <a:lumMod val="60000"/>
                    <a:lumOff val="40000"/>
                  </a:srgbClr>
                </a:gs>
              </a:gsLst>
              <a:path path="shape">
                <a:fillToRect l="50000" t="50000" r="50000" b="50000"/>
              </a:path>
              <a:tileRect/>
            </a:gradFill>
            <a:ln w="12700" cap="flat" cmpd="sng" algn="ctr">
              <a:solidFill>
                <a:srgbClr val="451F1E"/>
              </a:solidFill>
              <a:prstDash val="solid"/>
            </a:ln>
            <a:effectLst/>
          </p:spPr>
          <p:txBody>
            <a:bodyPr wrap="none"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Helvetica"/>
                  <a:ea typeface=""/>
                  <a:cs typeface="Helvetica"/>
                </a:rPr>
                <a:t>    </a:t>
              </a:r>
              <a:r>
                <a:rPr kumimoji="0" lang="fr-FR" sz="1400" b="0" i="0" u="none" strike="noStrike" kern="0" cap="none" spc="0" normalizeH="0" baseline="0" noProof="0" dirty="0" smtClean="0">
                  <a:ln>
                    <a:noFill/>
                  </a:ln>
                  <a:solidFill>
                    <a:prstClr val="black"/>
                  </a:solidFill>
                  <a:effectLst/>
                  <a:uLnTx/>
                  <a:uFillTx/>
                  <a:latin typeface="Helvetica"/>
                  <a:ea typeface=""/>
                  <a:cs typeface="Helvetica"/>
                </a:rPr>
                <a:t>RNAPII</a:t>
              </a:r>
              <a:endParaRPr kumimoji="0" lang="fr-FR" sz="1600" b="0" i="0" u="none" strike="noStrike" kern="0" cap="none" spc="0" normalizeH="0" baseline="0" noProof="0" dirty="0" smtClean="0">
                <a:ln>
                  <a:noFill/>
                </a:ln>
                <a:solidFill>
                  <a:prstClr val="black"/>
                </a:solidFill>
                <a:effectLst/>
                <a:uLnTx/>
                <a:uFillTx/>
                <a:latin typeface="Helvetica"/>
                <a:ea typeface=""/>
                <a:cs typeface="Helvetica"/>
              </a:endParaRPr>
            </a:p>
          </p:txBody>
        </p:sp>
        <p:sp>
          <p:nvSpPr>
            <p:cNvPr id="412" name="Shape 82"/>
            <p:cNvSpPr/>
            <p:nvPr/>
          </p:nvSpPr>
          <p:spPr>
            <a:xfrm>
              <a:off x="3008403" y="2668901"/>
              <a:ext cx="378673" cy="256366"/>
            </a:xfrm>
            <a:prstGeom prst="ellipse">
              <a:avLst/>
            </a:prstGeom>
            <a:gradFill>
              <a:gsLst>
                <a:gs pos="100000">
                  <a:srgbClr val="FFCCFF"/>
                </a:gs>
                <a:gs pos="50000">
                  <a:srgbClr val="FFCCFF">
                    <a:lumMod val="50000"/>
                    <a:lumOff val="50000"/>
                  </a:srgbClr>
                </a:gs>
                <a:gs pos="0">
                  <a:srgbClr val="00B0F0">
                    <a:lumMod val="0"/>
                    <a:lumOff val="100000"/>
                  </a:srgbClr>
                </a:gs>
              </a:gsLst>
              <a:path path="circle">
                <a:fillToRect l="50000" t="50000" r="50000" b="50000"/>
              </a:path>
            </a:gradFill>
            <a:ln w="3175">
              <a:solidFill>
                <a:srgbClr val="C0504D">
                  <a:lumMod val="75000"/>
                </a:srgbClr>
              </a:solidFill>
            </a:ln>
          </p:spPr>
          <p:txBody>
            <a:bodyPr wrap="none" lIns="102600" tIns="51275" rIns="102600" bIns="512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sym typeface="Arial"/>
                </a:rPr>
                <a:t>CBC</a:t>
              </a:r>
              <a:endParaRPr kumimoji="0"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sym typeface="Arial"/>
              </a:endParaRPr>
            </a:p>
          </p:txBody>
        </p:sp>
        <p:sp>
          <p:nvSpPr>
            <p:cNvPr id="414" name="Shape 79"/>
            <p:cNvSpPr/>
            <p:nvPr/>
          </p:nvSpPr>
          <p:spPr>
            <a:xfrm rot="20371295">
              <a:off x="2098905" y="3106013"/>
              <a:ext cx="681583" cy="252705"/>
            </a:xfrm>
            <a:prstGeom prst="ellipse">
              <a:avLst/>
            </a:prstGeom>
            <a:gradFill flip="none" rotWithShape="1">
              <a:gsLst>
                <a:gs pos="100000">
                  <a:srgbClr val="00B0F0">
                    <a:lumMod val="100000"/>
                  </a:srgbClr>
                </a:gs>
                <a:gs pos="50000">
                  <a:srgbClr val="00B0F0">
                    <a:lumMod val="50000"/>
                    <a:lumOff val="50000"/>
                  </a:srgbClr>
                </a:gs>
                <a:gs pos="0">
                  <a:srgbClr val="00B0F0">
                    <a:lumMod val="0"/>
                    <a:lumOff val="100000"/>
                  </a:srgbClr>
                </a:gs>
              </a:gsLst>
              <a:path path="circle">
                <a:fillToRect l="50000" t="50000" r="50000" b="50000"/>
              </a:path>
              <a:tileRect/>
            </a:gradFill>
            <a:ln w="38100">
              <a:solidFill>
                <a:srgbClr val="1F497D">
                  <a:lumMod val="75000"/>
                </a:srgbClr>
              </a:solidFill>
            </a:ln>
          </p:spPr>
          <p:txBody>
            <a:bodyPr wrap="none" lIns="102600" tIns="51275" rIns="102600" bIns="51275" anchor="ctr" anchorCtr="0">
              <a:noAutofit/>
            </a:body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rPr>
                <a:t>PGC-1α </a:t>
              </a:r>
            </a:p>
          </p:txBody>
        </p:sp>
        <p:sp>
          <p:nvSpPr>
            <p:cNvPr id="415" name="Freeform 414"/>
            <p:cNvSpPr/>
            <p:nvPr/>
          </p:nvSpPr>
          <p:spPr>
            <a:xfrm rot="19959155">
              <a:off x="2307219" y="2870608"/>
              <a:ext cx="312070" cy="151580"/>
            </a:xfrm>
            <a:custGeom>
              <a:avLst/>
              <a:gdLst>
                <a:gd name="connsiteX0" fmla="*/ 0 w 319490"/>
                <a:gd name="connsiteY0" fmla="*/ 155184 h 155184"/>
                <a:gd name="connsiteX1" fmla="*/ 110169 w 319490"/>
                <a:gd name="connsiteY1" fmla="*/ 22982 h 155184"/>
                <a:gd name="connsiteX2" fmla="*/ 319490 w 319490"/>
                <a:gd name="connsiteY2" fmla="*/ 948 h 155184"/>
              </a:gdLst>
              <a:ahLst/>
              <a:cxnLst>
                <a:cxn ang="0">
                  <a:pos x="connsiteX0" y="connsiteY0"/>
                </a:cxn>
                <a:cxn ang="0">
                  <a:pos x="connsiteX1" y="connsiteY1"/>
                </a:cxn>
                <a:cxn ang="0">
                  <a:pos x="connsiteX2" y="connsiteY2"/>
                </a:cxn>
              </a:cxnLst>
              <a:rect l="l" t="t" r="r" b="b"/>
              <a:pathLst>
                <a:path w="319490" h="155184">
                  <a:moveTo>
                    <a:pt x="0" y="155184"/>
                  </a:moveTo>
                  <a:cubicBezTo>
                    <a:pt x="28460" y="101936"/>
                    <a:pt x="56921" y="48688"/>
                    <a:pt x="110169" y="22982"/>
                  </a:cubicBezTo>
                  <a:cubicBezTo>
                    <a:pt x="163417" y="-2724"/>
                    <a:pt x="241453" y="-888"/>
                    <a:pt x="319490" y="948"/>
                  </a:cubicBezTo>
                </a:path>
              </a:pathLst>
            </a:custGeom>
            <a:noFill/>
            <a:ln w="19050" cmpd="sng">
              <a:solidFill>
                <a:sysClr val="windowText" lastClr="000000"/>
              </a:solidFill>
              <a:round/>
              <a:headEnd/>
              <a:tailEnd type="triangle" w="lg" len="lg"/>
            </a:ln>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black"/>
                </a:solidFill>
                <a:effectLst/>
                <a:uLnTx/>
                <a:uFillTx/>
                <a:latin typeface="맑은 고딕"/>
                <a:ea typeface=""/>
                <a:cs typeface=""/>
              </a:endParaRPr>
            </a:p>
          </p:txBody>
        </p:sp>
        <p:grpSp>
          <p:nvGrpSpPr>
            <p:cNvPr id="417" name="Group 416"/>
            <p:cNvGrpSpPr/>
            <p:nvPr/>
          </p:nvGrpSpPr>
          <p:grpSpPr>
            <a:xfrm>
              <a:off x="3951232" y="2714314"/>
              <a:ext cx="246147" cy="595013"/>
              <a:chOff x="6573917" y="4236078"/>
              <a:chExt cx="252000" cy="609161"/>
            </a:xfrm>
          </p:grpSpPr>
          <p:sp>
            <p:nvSpPr>
              <p:cNvPr id="420" name="Rectangle 419"/>
              <p:cNvSpPr>
                <a:spLocks/>
              </p:cNvSpPr>
              <p:nvPr/>
            </p:nvSpPr>
            <p:spPr>
              <a:xfrm>
                <a:off x="6573917" y="4354731"/>
                <a:ext cx="252000" cy="371856"/>
              </a:xfrm>
              <a:prstGeom prst="rect">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421" name="Oval 420"/>
              <p:cNvSpPr>
                <a:spLocks/>
              </p:cNvSpPr>
              <p:nvPr/>
            </p:nvSpPr>
            <p:spPr>
              <a:xfrm>
                <a:off x="6573917" y="4236078"/>
                <a:ext cx="252000" cy="25200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맑은 고딕"/>
                  <a:ea typeface=""/>
                  <a:cs typeface=""/>
                </a:endParaRPr>
              </a:p>
            </p:txBody>
          </p:sp>
          <p:sp>
            <p:nvSpPr>
              <p:cNvPr id="422" name="Oval 421"/>
              <p:cNvSpPr/>
              <p:nvPr/>
            </p:nvSpPr>
            <p:spPr>
              <a:xfrm>
                <a:off x="6627917" y="4290078"/>
                <a:ext cx="144000" cy="144000"/>
              </a:xfrm>
              <a:prstGeom prst="ellipse">
                <a:avLst/>
              </a:prstGeom>
              <a:solidFill>
                <a:sysClr val="window" lastClr="FFFFFF">
                  <a:lumMod val="50000"/>
                </a:sysClr>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423" name="Oval 422"/>
              <p:cNvSpPr>
                <a:spLocks/>
              </p:cNvSpPr>
              <p:nvPr/>
            </p:nvSpPr>
            <p:spPr>
              <a:xfrm>
                <a:off x="6573917" y="4593239"/>
                <a:ext cx="252000" cy="25200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424" name="Oval 423"/>
              <p:cNvSpPr/>
              <p:nvPr/>
            </p:nvSpPr>
            <p:spPr>
              <a:xfrm>
                <a:off x="6627917" y="4647239"/>
                <a:ext cx="144000" cy="144000"/>
              </a:xfrm>
              <a:prstGeom prst="ellipse">
                <a:avLst/>
              </a:prstGeom>
              <a:solidFill>
                <a:srgbClr val="00B05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425" name="Oval 424"/>
              <p:cNvSpPr/>
              <p:nvPr/>
            </p:nvSpPr>
            <p:spPr>
              <a:xfrm>
                <a:off x="6627917" y="4468659"/>
                <a:ext cx="144000" cy="144000"/>
              </a:xfrm>
              <a:prstGeom prst="ellipse">
                <a:avLst/>
              </a:prstGeom>
              <a:solidFill>
                <a:sysClr val="window" lastClr="FFFFFF">
                  <a:lumMod val="50000"/>
                </a:sysClr>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grpSp>
      </p:grpSp>
      <p:grpSp>
        <p:nvGrpSpPr>
          <p:cNvPr id="16" name="Group 15"/>
          <p:cNvGrpSpPr/>
          <p:nvPr/>
        </p:nvGrpSpPr>
        <p:grpSpPr>
          <a:xfrm>
            <a:off x="5052798" y="1200484"/>
            <a:ext cx="2771710" cy="1178974"/>
            <a:chOff x="4906696" y="2668901"/>
            <a:chExt cx="2315844" cy="985067"/>
          </a:xfrm>
        </p:grpSpPr>
        <p:sp>
          <p:nvSpPr>
            <p:cNvPr id="541" name="Shape 81"/>
            <p:cNvSpPr/>
            <p:nvPr/>
          </p:nvSpPr>
          <p:spPr>
            <a:xfrm rot="4904367">
              <a:off x="5897638" y="3217536"/>
              <a:ext cx="587598" cy="45807"/>
            </a:xfrm>
            <a:custGeom>
              <a:avLst/>
              <a:gdLst/>
              <a:ahLst/>
              <a:cxnLst/>
              <a:rect l="0" t="0" r="0" b="0"/>
              <a:pathLst>
                <a:path w="120000" h="120000" extrusionOk="0">
                  <a:moveTo>
                    <a:pt x="0" y="27692"/>
                  </a:moveTo>
                  <a:cubicBezTo>
                    <a:pt x="8492" y="73846"/>
                    <a:pt x="16984" y="119999"/>
                    <a:pt x="22857" y="119999"/>
                  </a:cubicBezTo>
                  <a:cubicBezTo>
                    <a:pt x="28730" y="119999"/>
                    <a:pt x="30000" y="30768"/>
                    <a:pt x="35238" y="27692"/>
                  </a:cubicBezTo>
                  <a:cubicBezTo>
                    <a:pt x="40476" y="24615"/>
                    <a:pt x="48730" y="106153"/>
                    <a:pt x="54285" y="101538"/>
                  </a:cubicBezTo>
                  <a:cubicBezTo>
                    <a:pt x="59841" y="96923"/>
                    <a:pt x="63333" y="0"/>
                    <a:pt x="68571" y="0"/>
                  </a:cubicBezTo>
                  <a:cubicBezTo>
                    <a:pt x="73809" y="0"/>
                    <a:pt x="78888" y="99999"/>
                    <a:pt x="85714" y="101538"/>
                  </a:cubicBezTo>
                  <a:cubicBezTo>
                    <a:pt x="92539" y="103077"/>
                    <a:pt x="103809" y="9230"/>
                    <a:pt x="109523" y="9230"/>
                  </a:cubicBezTo>
                  <a:cubicBezTo>
                    <a:pt x="115237" y="9230"/>
                    <a:pt x="117618" y="55384"/>
                    <a:pt x="120000" y="101538"/>
                  </a:cubicBezTo>
                </a:path>
              </a:pathLst>
            </a:custGeom>
            <a:noFill/>
            <a:ln w="19050" cap="flat" cmpd="sng">
              <a:solidFill>
                <a:srgbClr val="000000"/>
              </a:solidFill>
              <a:prstDash val="solid"/>
              <a:round/>
              <a:headEnd type="oval" w="med" len="med"/>
              <a:tailEnd type="none" w="med" len="med"/>
            </a:ln>
          </p:spPr>
          <p:txBody>
            <a:bodyPr lIns="102600" tIns="51275" rIns="102600" bIns="512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b="0" i="0" u="none" strike="noStrike" kern="0" cap="none" spc="0" normalizeH="0" baseline="0" noProof="0" smtClean="0">
                <a:ln>
                  <a:noFill/>
                </a:ln>
                <a:solidFill>
                  <a:srgbClr val="FFFFFF"/>
                </a:solidFill>
                <a:effectLst/>
                <a:uLnTx/>
                <a:uFillTx/>
                <a:latin typeface="Arial"/>
                <a:ea typeface="Arial"/>
                <a:cs typeface="Arial"/>
                <a:sym typeface="Arial"/>
              </a:endParaRPr>
            </a:p>
          </p:txBody>
        </p:sp>
        <p:grpSp>
          <p:nvGrpSpPr>
            <p:cNvPr id="542" name="Grouper 3"/>
            <p:cNvGrpSpPr/>
            <p:nvPr/>
          </p:nvGrpSpPr>
          <p:grpSpPr>
            <a:xfrm>
              <a:off x="4906696" y="3438054"/>
              <a:ext cx="881270" cy="138705"/>
              <a:chOff x="4375006" y="6058561"/>
              <a:chExt cx="1357004" cy="189840"/>
            </a:xfrm>
          </p:grpSpPr>
          <p:sp>
            <p:nvSpPr>
              <p:cNvPr id="543" name="Freeform 10"/>
              <p:cNvSpPr>
                <a:spLocks noChangeAspect="1"/>
              </p:cNvSpPr>
              <p:nvPr/>
            </p:nvSpPr>
            <p:spPr bwMode="auto">
              <a:xfrm>
                <a:off x="5324665"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4" name="Freeform 9"/>
              <p:cNvSpPr>
                <a:spLocks noChangeAspect="1"/>
              </p:cNvSpPr>
              <p:nvPr/>
            </p:nvSpPr>
            <p:spPr bwMode="auto">
              <a:xfrm>
                <a:off x="5526970"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5" name="Freeform 10"/>
              <p:cNvSpPr>
                <a:spLocks noChangeAspect="1"/>
              </p:cNvSpPr>
              <p:nvPr/>
            </p:nvSpPr>
            <p:spPr bwMode="auto">
              <a:xfrm>
                <a:off x="5009911" y="6058561"/>
                <a:ext cx="205040"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6" name="Freeform 14"/>
              <p:cNvSpPr>
                <a:spLocks noChangeAspect="1"/>
              </p:cNvSpPr>
              <p:nvPr/>
            </p:nvSpPr>
            <p:spPr bwMode="auto">
              <a:xfrm>
                <a:off x="4687962"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7" name="Freeform 546"/>
              <p:cNvSpPr>
                <a:spLocks noChangeAspect="1"/>
              </p:cNvSpPr>
              <p:nvPr/>
            </p:nvSpPr>
            <p:spPr bwMode="auto">
              <a:xfrm>
                <a:off x="4375006"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8" name="Freeform 13"/>
              <p:cNvSpPr>
                <a:spLocks noChangeAspect="1"/>
              </p:cNvSpPr>
              <p:nvPr/>
            </p:nvSpPr>
            <p:spPr bwMode="auto">
              <a:xfrm>
                <a:off x="4892065"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49" name="Freeform 9"/>
              <p:cNvSpPr>
                <a:spLocks noChangeAspect="1"/>
              </p:cNvSpPr>
              <p:nvPr/>
            </p:nvSpPr>
            <p:spPr bwMode="auto">
              <a:xfrm>
                <a:off x="4577311"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0" name="Freeform 549"/>
              <p:cNvSpPr>
                <a:spLocks noChangeAspect="1"/>
              </p:cNvSpPr>
              <p:nvPr/>
            </p:nvSpPr>
            <p:spPr bwMode="auto">
              <a:xfrm>
                <a:off x="5214014"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1" name="Freeform 8"/>
              <p:cNvSpPr>
                <a:spLocks noChangeAspect="1"/>
              </p:cNvSpPr>
              <p:nvPr/>
            </p:nvSpPr>
            <p:spPr bwMode="auto">
              <a:xfrm>
                <a:off x="4422631" y="6058561"/>
                <a:ext cx="203242"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2" name="Freeform 12"/>
              <p:cNvSpPr>
                <a:spLocks noChangeAspect="1"/>
              </p:cNvSpPr>
              <p:nvPr/>
            </p:nvSpPr>
            <p:spPr bwMode="auto">
              <a:xfrm>
                <a:off x="4735587"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3" name="Freeform 8"/>
              <p:cNvSpPr>
                <a:spLocks noChangeAspect="1"/>
              </p:cNvSpPr>
              <p:nvPr/>
            </p:nvSpPr>
            <p:spPr bwMode="auto">
              <a:xfrm>
                <a:off x="5057536" y="6058561"/>
                <a:ext cx="205040"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4" name="Freeform 8"/>
              <p:cNvSpPr>
                <a:spLocks noChangeAspect="1"/>
              </p:cNvSpPr>
              <p:nvPr/>
            </p:nvSpPr>
            <p:spPr bwMode="auto">
              <a:xfrm>
                <a:off x="5372290"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5" name="Freeform 7"/>
              <p:cNvSpPr>
                <a:spLocks noChangeAspect="1"/>
              </p:cNvSpPr>
              <p:nvPr/>
            </p:nvSpPr>
            <p:spPr bwMode="auto">
              <a:xfrm>
                <a:off x="5479345"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6" name="Freeform 7"/>
              <p:cNvSpPr>
                <a:spLocks noChangeAspect="1"/>
              </p:cNvSpPr>
              <p:nvPr/>
            </p:nvSpPr>
            <p:spPr bwMode="auto">
              <a:xfrm>
                <a:off x="4529686"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7" name="Freeform 11"/>
              <p:cNvSpPr>
                <a:spLocks noChangeAspect="1"/>
              </p:cNvSpPr>
              <p:nvPr/>
            </p:nvSpPr>
            <p:spPr bwMode="auto">
              <a:xfrm>
                <a:off x="4844440" y="6058561"/>
                <a:ext cx="203241" cy="189840"/>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58" name="Freeform 7"/>
              <p:cNvSpPr>
                <a:spLocks noChangeAspect="1"/>
              </p:cNvSpPr>
              <p:nvPr/>
            </p:nvSpPr>
            <p:spPr bwMode="auto">
              <a:xfrm>
                <a:off x="5166389" y="6059223"/>
                <a:ext cx="203241"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grpSp>
          <p:nvGrpSpPr>
            <p:cNvPr id="559" name="Grouper 4"/>
            <p:cNvGrpSpPr/>
            <p:nvPr/>
          </p:nvGrpSpPr>
          <p:grpSpPr>
            <a:xfrm>
              <a:off x="5726188" y="3438054"/>
              <a:ext cx="881270" cy="138705"/>
              <a:chOff x="4375006" y="6058561"/>
              <a:chExt cx="1357004" cy="189840"/>
            </a:xfrm>
          </p:grpSpPr>
          <p:sp>
            <p:nvSpPr>
              <p:cNvPr id="560" name="Freeform 10"/>
              <p:cNvSpPr>
                <a:spLocks noChangeAspect="1"/>
              </p:cNvSpPr>
              <p:nvPr/>
            </p:nvSpPr>
            <p:spPr bwMode="auto">
              <a:xfrm>
                <a:off x="5324665"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1" name="Freeform 9"/>
              <p:cNvSpPr>
                <a:spLocks noChangeAspect="1"/>
              </p:cNvSpPr>
              <p:nvPr/>
            </p:nvSpPr>
            <p:spPr bwMode="auto">
              <a:xfrm>
                <a:off x="5526970"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2" name="Freeform 10"/>
              <p:cNvSpPr>
                <a:spLocks noChangeAspect="1"/>
              </p:cNvSpPr>
              <p:nvPr/>
            </p:nvSpPr>
            <p:spPr bwMode="auto">
              <a:xfrm>
                <a:off x="5009911" y="6058561"/>
                <a:ext cx="205040"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3" name="Freeform 14"/>
              <p:cNvSpPr>
                <a:spLocks noChangeAspect="1"/>
              </p:cNvSpPr>
              <p:nvPr/>
            </p:nvSpPr>
            <p:spPr bwMode="auto">
              <a:xfrm>
                <a:off x="4687962"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4" name="Freeform 10"/>
              <p:cNvSpPr>
                <a:spLocks noChangeAspect="1"/>
              </p:cNvSpPr>
              <p:nvPr/>
            </p:nvSpPr>
            <p:spPr bwMode="auto">
              <a:xfrm>
                <a:off x="4375006" y="6058561"/>
                <a:ext cx="203241" cy="189840"/>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5" name="Freeform 13"/>
              <p:cNvSpPr>
                <a:spLocks noChangeAspect="1"/>
              </p:cNvSpPr>
              <p:nvPr/>
            </p:nvSpPr>
            <p:spPr bwMode="auto">
              <a:xfrm>
                <a:off x="4892065"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6" name="Freeform 9"/>
              <p:cNvSpPr>
                <a:spLocks noChangeAspect="1"/>
              </p:cNvSpPr>
              <p:nvPr/>
            </p:nvSpPr>
            <p:spPr bwMode="auto">
              <a:xfrm>
                <a:off x="4577311" y="6058561"/>
                <a:ext cx="205040"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7" name="Freeform 9"/>
              <p:cNvSpPr>
                <a:spLocks noChangeAspect="1"/>
              </p:cNvSpPr>
              <p:nvPr/>
            </p:nvSpPr>
            <p:spPr bwMode="auto">
              <a:xfrm>
                <a:off x="5214014" y="6058561"/>
                <a:ext cx="203241" cy="189840"/>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8" name="Freeform 8"/>
              <p:cNvSpPr>
                <a:spLocks noChangeAspect="1"/>
              </p:cNvSpPr>
              <p:nvPr/>
            </p:nvSpPr>
            <p:spPr bwMode="auto">
              <a:xfrm>
                <a:off x="4422631" y="6058561"/>
                <a:ext cx="203242"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69" name="Freeform 12"/>
              <p:cNvSpPr>
                <a:spLocks noChangeAspect="1"/>
              </p:cNvSpPr>
              <p:nvPr/>
            </p:nvSpPr>
            <p:spPr bwMode="auto">
              <a:xfrm>
                <a:off x="4735587"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0" name="Freeform 8"/>
              <p:cNvSpPr>
                <a:spLocks noChangeAspect="1"/>
              </p:cNvSpPr>
              <p:nvPr/>
            </p:nvSpPr>
            <p:spPr bwMode="auto">
              <a:xfrm>
                <a:off x="5057536" y="6058561"/>
                <a:ext cx="205040"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1" name="Freeform 8"/>
              <p:cNvSpPr>
                <a:spLocks noChangeAspect="1"/>
              </p:cNvSpPr>
              <p:nvPr/>
            </p:nvSpPr>
            <p:spPr bwMode="auto">
              <a:xfrm>
                <a:off x="5372290" y="6058561"/>
                <a:ext cx="203241" cy="189840"/>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2" name="Freeform 7"/>
              <p:cNvSpPr>
                <a:spLocks noChangeAspect="1"/>
              </p:cNvSpPr>
              <p:nvPr/>
            </p:nvSpPr>
            <p:spPr bwMode="auto">
              <a:xfrm>
                <a:off x="5479345"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3" name="Freeform 7"/>
              <p:cNvSpPr>
                <a:spLocks noChangeAspect="1"/>
              </p:cNvSpPr>
              <p:nvPr/>
            </p:nvSpPr>
            <p:spPr bwMode="auto">
              <a:xfrm>
                <a:off x="4529686" y="6059223"/>
                <a:ext cx="205040"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4" name="Freeform 11"/>
              <p:cNvSpPr>
                <a:spLocks noChangeAspect="1"/>
              </p:cNvSpPr>
              <p:nvPr/>
            </p:nvSpPr>
            <p:spPr bwMode="auto">
              <a:xfrm>
                <a:off x="4844440" y="6058561"/>
                <a:ext cx="203241" cy="189840"/>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5" name="Freeform 7"/>
              <p:cNvSpPr>
                <a:spLocks noChangeAspect="1"/>
              </p:cNvSpPr>
              <p:nvPr/>
            </p:nvSpPr>
            <p:spPr bwMode="auto">
              <a:xfrm>
                <a:off x="5166389" y="6059223"/>
                <a:ext cx="203241" cy="18917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grpSp>
          <p:nvGrpSpPr>
            <p:cNvPr id="576" name="Group 575"/>
            <p:cNvGrpSpPr/>
            <p:nvPr/>
          </p:nvGrpSpPr>
          <p:grpSpPr>
            <a:xfrm>
              <a:off x="6545679" y="3438055"/>
              <a:ext cx="676861" cy="138706"/>
              <a:chOff x="2625018" y="4812952"/>
              <a:chExt cx="692955" cy="142004"/>
            </a:xfrm>
          </p:grpSpPr>
          <p:sp>
            <p:nvSpPr>
              <p:cNvPr id="577" name="Freeform 10"/>
              <p:cNvSpPr>
                <a:spLocks noChangeAspect="1"/>
              </p:cNvSpPr>
              <p:nvPr/>
            </p:nvSpPr>
            <p:spPr bwMode="auto">
              <a:xfrm>
                <a:off x="3047144" y="4812952"/>
                <a:ext cx="136324"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8" name="Freeform 14"/>
              <p:cNvSpPr>
                <a:spLocks noChangeAspect="1"/>
              </p:cNvSpPr>
              <p:nvPr/>
            </p:nvSpPr>
            <p:spPr bwMode="auto">
              <a:xfrm>
                <a:off x="2833092" y="4812952"/>
                <a:ext cx="135128"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2"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79" name="Freeform 10"/>
              <p:cNvSpPr>
                <a:spLocks noChangeAspect="1"/>
              </p:cNvSpPr>
              <p:nvPr/>
            </p:nvSpPr>
            <p:spPr bwMode="auto">
              <a:xfrm>
                <a:off x="2625018" y="4812952"/>
                <a:ext cx="135128" cy="142003"/>
              </a:xfrm>
              <a:custGeom>
                <a:avLst/>
                <a:gdLst>
                  <a:gd name="T0" fmla="*/ 2147483647 w 3615"/>
                  <a:gd name="T1" fmla="*/ 0 h 10500"/>
                  <a:gd name="T2" fmla="*/ 2147483647 w 3615"/>
                  <a:gd name="T3" fmla="*/ 2147483647 h 10500"/>
                  <a:gd name="T4" fmla="*/ 0 w 3615"/>
                  <a:gd name="T5" fmla="*/ 2147483647 h 10500"/>
                  <a:gd name="T6" fmla="*/ 2147483647 w 3615"/>
                  <a:gd name="T7" fmla="*/ 0 h 10500"/>
                  <a:gd name="T8" fmla="*/ 2147483647 w 3615"/>
                  <a:gd name="T9" fmla="*/ 0 h 10500"/>
                  <a:gd name="T10" fmla="*/ 0 60000 65536"/>
                  <a:gd name="T11" fmla="*/ 0 60000 65536"/>
                  <a:gd name="T12" fmla="*/ 0 60000 65536"/>
                  <a:gd name="T13" fmla="*/ 0 60000 65536"/>
                  <a:gd name="T14" fmla="*/ 0 60000 65536"/>
                  <a:gd name="T15" fmla="*/ 0 w 3615"/>
                  <a:gd name="T16" fmla="*/ 0 h 10500"/>
                  <a:gd name="T17" fmla="*/ 3615 w 3615"/>
                  <a:gd name="T18" fmla="*/ 10500 h 10500"/>
                </a:gdLst>
                <a:ahLst/>
                <a:cxnLst>
                  <a:cxn ang="T10">
                    <a:pos x="T0" y="T1"/>
                  </a:cxn>
                  <a:cxn ang="T11">
                    <a:pos x="T2" y="T3"/>
                  </a:cxn>
                  <a:cxn ang="T12">
                    <a:pos x="T4" y="T5"/>
                  </a:cxn>
                  <a:cxn ang="T13">
                    <a:pos x="T6" y="T7"/>
                  </a:cxn>
                  <a:cxn ang="T14">
                    <a:pos x="T8" y="T9"/>
                  </a:cxn>
                </a:cxnLst>
                <a:rect l="T15" t="T16" r="T17" b="T18"/>
                <a:pathLst>
                  <a:path w="3615" h="10500">
                    <a:moveTo>
                      <a:pt x="3615" y="0"/>
                    </a:moveTo>
                    <a:cubicBezTo>
                      <a:pt x="1941" y="0"/>
                      <a:pt x="2489" y="10500"/>
                      <a:pt x="827" y="10500"/>
                    </a:cubicBezTo>
                    <a:cubicBezTo>
                      <a:pt x="0" y="10500"/>
                      <a:pt x="0" y="10500"/>
                      <a:pt x="0" y="10500"/>
                    </a:cubicBezTo>
                    <a:cubicBezTo>
                      <a:pt x="1662" y="10500"/>
                      <a:pt x="1117"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0" name="Freeform 13"/>
              <p:cNvSpPr>
                <a:spLocks noChangeAspect="1"/>
              </p:cNvSpPr>
              <p:nvPr/>
            </p:nvSpPr>
            <p:spPr bwMode="auto">
              <a:xfrm>
                <a:off x="2968793" y="4812952"/>
                <a:ext cx="135128"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90" y="10475"/>
                      <a:pt x="827" y="10475"/>
                    </a:cubicBezTo>
                    <a:cubicBezTo>
                      <a:pt x="0" y="10475"/>
                      <a:pt x="0" y="10475"/>
                      <a:pt x="0" y="10475"/>
                    </a:cubicBezTo>
                    <a:cubicBezTo>
                      <a:pt x="1663"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1" name="Freeform 9"/>
              <p:cNvSpPr>
                <a:spLocks noChangeAspect="1"/>
              </p:cNvSpPr>
              <p:nvPr/>
            </p:nvSpPr>
            <p:spPr bwMode="auto">
              <a:xfrm>
                <a:off x="2759524" y="4812952"/>
                <a:ext cx="136324"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2" name="Freeform 9"/>
              <p:cNvSpPr>
                <a:spLocks noChangeAspect="1"/>
              </p:cNvSpPr>
              <p:nvPr/>
            </p:nvSpPr>
            <p:spPr bwMode="auto">
              <a:xfrm>
                <a:off x="3182845" y="4812952"/>
                <a:ext cx="135128" cy="142003"/>
              </a:xfrm>
              <a:custGeom>
                <a:avLst/>
                <a:gdLst>
                  <a:gd name="T0" fmla="*/ 2147483647 w 3615"/>
                  <a:gd name="T1" fmla="*/ 0 h 10475"/>
                  <a:gd name="T2" fmla="*/ 2147483647 w 3615"/>
                  <a:gd name="T3" fmla="*/ 2147483647 h 10475"/>
                  <a:gd name="T4" fmla="*/ 0 w 3615"/>
                  <a:gd name="T5" fmla="*/ 2147483647 h 10475"/>
                  <a:gd name="T6" fmla="*/ 2147483647 w 3615"/>
                  <a:gd name="T7" fmla="*/ 0 h 10475"/>
                  <a:gd name="T8" fmla="*/ 2147483647 w 3615"/>
                  <a:gd name="T9" fmla="*/ 0 h 10475"/>
                  <a:gd name="T10" fmla="*/ 0 60000 65536"/>
                  <a:gd name="T11" fmla="*/ 0 60000 65536"/>
                  <a:gd name="T12" fmla="*/ 0 60000 65536"/>
                  <a:gd name="T13" fmla="*/ 0 60000 65536"/>
                  <a:gd name="T14" fmla="*/ 0 60000 65536"/>
                  <a:gd name="T15" fmla="*/ 0 w 3615"/>
                  <a:gd name="T16" fmla="*/ 0 h 10475"/>
                  <a:gd name="T17" fmla="*/ 3615 w 3615"/>
                  <a:gd name="T18" fmla="*/ 10475 h 10475"/>
                </a:gdLst>
                <a:ahLst/>
                <a:cxnLst>
                  <a:cxn ang="T10">
                    <a:pos x="T0" y="T1"/>
                  </a:cxn>
                  <a:cxn ang="T11">
                    <a:pos x="T2" y="T3"/>
                  </a:cxn>
                  <a:cxn ang="T12">
                    <a:pos x="T4" y="T5"/>
                  </a:cxn>
                  <a:cxn ang="T13">
                    <a:pos x="T6" y="T7"/>
                  </a:cxn>
                  <a:cxn ang="T14">
                    <a:pos x="T8" y="T9"/>
                  </a:cxn>
                </a:cxnLst>
                <a:rect l="T15" t="T16" r="T17" b="T18"/>
                <a:pathLst>
                  <a:path w="3615" h="10475">
                    <a:moveTo>
                      <a:pt x="3615" y="0"/>
                    </a:moveTo>
                    <a:cubicBezTo>
                      <a:pt x="1942" y="0"/>
                      <a:pt x="2489" y="10475"/>
                      <a:pt x="827" y="10475"/>
                    </a:cubicBezTo>
                    <a:cubicBezTo>
                      <a:pt x="0" y="10475"/>
                      <a:pt x="0" y="10475"/>
                      <a:pt x="0" y="10475"/>
                    </a:cubicBezTo>
                    <a:cubicBezTo>
                      <a:pt x="1662" y="10475"/>
                      <a:pt x="1118" y="0"/>
                      <a:pt x="2788" y="0"/>
                    </a:cubicBezTo>
                    <a:lnTo>
                      <a:pt x="3615" y="0"/>
                    </a:lnTo>
                    <a:close/>
                  </a:path>
                </a:pathLst>
              </a:custGeom>
              <a:solidFill>
                <a:sysClr val="window" lastClr="FFFFFF">
                  <a:lumMod val="75000"/>
                </a:sysClr>
              </a:solidFill>
              <a:ln>
                <a:noFill/>
              </a:ln>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3" name="Freeform 8"/>
              <p:cNvSpPr>
                <a:spLocks noChangeAspect="1"/>
              </p:cNvSpPr>
              <p:nvPr/>
            </p:nvSpPr>
            <p:spPr bwMode="auto">
              <a:xfrm>
                <a:off x="2656682" y="4812952"/>
                <a:ext cx="135129"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4" name="Freeform 12"/>
              <p:cNvSpPr>
                <a:spLocks noChangeAspect="1"/>
              </p:cNvSpPr>
              <p:nvPr/>
            </p:nvSpPr>
            <p:spPr bwMode="auto">
              <a:xfrm>
                <a:off x="2864756" y="4812952"/>
                <a:ext cx="135128"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5" name="Freeform 8"/>
              <p:cNvSpPr>
                <a:spLocks noChangeAspect="1"/>
              </p:cNvSpPr>
              <p:nvPr/>
            </p:nvSpPr>
            <p:spPr bwMode="auto">
              <a:xfrm>
                <a:off x="3078809" y="4812952"/>
                <a:ext cx="136324" cy="142003"/>
              </a:xfrm>
              <a:custGeom>
                <a:avLst/>
                <a:gdLst>
                  <a:gd name="T0" fmla="*/ 2147483647 w 3607"/>
                  <a:gd name="T1" fmla="*/ 2147483647 h 10500"/>
                  <a:gd name="T2" fmla="*/ 2147483647 w 3607"/>
                  <a:gd name="T3" fmla="*/ 0 h 10500"/>
                  <a:gd name="T4" fmla="*/ 0 w 3607"/>
                  <a:gd name="T5" fmla="*/ 0 h 10500"/>
                  <a:gd name="T6" fmla="*/ 2147483647 w 3607"/>
                  <a:gd name="T7" fmla="*/ 2147483647 h 10500"/>
                  <a:gd name="T8" fmla="*/ 2147483647 w 3607"/>
                  <a:gd name="T9" fmla="*/ 2147483647 h 10500"/>
                  <a:gd name="T10" fmla="*/ 0 60000 65536"/>
                  <a:gd name="T11" fmla="*/ 0 60000 65536"/>
                  <a:gd name="T12" fmla="*/ 0 60000 65536"/>
                  <a:gd name="T13" fmla="*/ 0 60000 65536"/>
                  <a:gd name="T14" fmla="*/ 0 60000 65536"/>
                  <a:gd name="T15" fmla="*/ 0 w 3607"/>
                  <a:gd name="T16" fmla="*/ 0 h 10500"/>
                  <a:gd name="T17" fmla="*/ 3607 w 3607"/>
                  <a:gd name="T18" fmla="*/ 10500 h 10500"/>
                </a:gdLst>
                <a:ahLst/>
                <a:cxnLst>
                  <a:cxn ang="T10">
                    <a:pos x="T0" y="T1"/>
                  </a:cxn>
                  <a:cxn ang="T11">
                    <a:pos x="T2" y="T3"/>
                  </a:cxn>
                  <a:cxn ang="T12">
                    <a:pos x="T4" y="T5"/>
                  </a:cxn>
                  <a:cxn ang="T13">
                    <a:pos x="T6" y="T7"/>
                  </a:cxn>
                  <a:cxn ang="T14">
                    <a:pos x="T8" y="T9"/>
                  </a:cxn>
                </a:cxnLst>
                <a:rect l="T15" t="T16" r="T17" b="T18"/>
                <a:pathLst>
                  <a:path w="3607" h="10500">
                    <a:moveTo>
                      <a:pt x="3607" y="10500"/>
                    </a:moveTo>
                    <a:cubicBezTo>
                      <a:pt x="1937" y="10500"/>
                      <a:pt x="2484" y="0"/>
                      <a:pt x="825" y="0"/>
                    </a:cubicBezTo>
                    <a:cubicBezTo>
                      <a:pt x="0" y="0"/>
                      <a:pt x="0" y="0"/>
                      <a:pt x="0" y="0"/>
                    </a:cubicBezTo>
                    <a:cubicBezTo>
                      <a:pt x="1659" y="0"/>
                      <a:pt x="1115" y="10500"/>
                      <a:pt x="2782" y="10500"/>
                    </a:cubicBezTo>
                    <a:lnTo>
                      <a:pt x="3607" y="10500"/>
                    </a:lnTo>
                    <a:close/>
                  </a:path>
                </a:pathLst>
              </a:custGeom>
              <a:solidFill>
                <a:srgbClr val="404040"/>
              </a:solidFill>
              <a:ln>
                <a:noFill/>
              </a:ln>
              <a:extLst>
                <a:ext uri="{91240B29-F687-4F45-9708-019B960494DF}">
                  <a14:hiddenLine xmlns:a14="http://schemas.microsoft.com/office/drawing/2010/main" w="6350">
                    <a:solidFill>
                      <a:srgbClr val="FF6600"/>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6" name="Freeform 7"/>
              <p:cNvSpPr>
                <a:spLocks noChangeAspect="1"/>
              </p:cNvSpPr>
              <p:nvPr/>
            </p:nvSpPr>
            <p:spPr bwMode="auto">
              <a:xfrm>
                <a:off x="2727859" y="4813447"/>
                <a:ext cx="136324" cy="14150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7" name="Freeform 11"/>
              <p:cNvSpPr>
                <a:spLocks noChangeAspect="1"/>
              </p:cNvSpPr>
              <p:nvPr/>
            </p:nvSpPr>
            <p:spPr bwMode="auto">
              <a:xfrm>
                <a:off x="2937128" y="4812952"/>
                <a:ext cx="135128" cy="142003"/>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sp>
            <p:nvSpPr>
              <p:cNvPr id="588" name="Freeform 7"/>
              <p:cNvSpPr>
                <a:spLocks noChangeAspect="1"/>
              </p:cNvSpPr>
              <p:nvPr/>
            </p:nvSpPr>
            <p:spPr bwMode="auto">
              <a:xfrm>
                <a:off x="3151181" y="4813448"/>
                <a:ext cx="135128" cy="141508"/>
              </a:xfrm>
              <a:custGeom>
                <a:avLst/>
                <a:gdLst>
                  <a:gd name="T0" fmla="*/ 2147483647 w 3607"/>
                  <a:gd name="T1" fmla="*/ 2147483647 h 10475"/>
                  <a:gd name="T2" fmla="*/ 2147483647 w 3607"/>
                  <a:gd name="T3" fmla="*/ 0 h 10475"/>
                  <a:gd name="T4" fmla="*/ 0 w 3607"/>
                  <a:gd name="T5" fmla="*/ 0 h 10475"/>
                  <a:gd name="T6" fmla="*/ 2147483647 w 3607"/>
                  <a:gd name="T7" fmla="*/ 2147483647 h 10475"/>
                  <a:gd name="T8" fmla="*/ 2147483647 w 3607"/>
                  <a:gd name="T9" fmla="*/ 2147483647 h 10475"/>
                  <a:gd name="T10" fmla="*/ 0 60000 65536"/>
                  <a:gd name="T11" fmla="*/ 0 60000 65536"/>
                  <a:gd name="T12" fmla="*/ 0 60000 65536"/>
                  <a:gd name="T13" fmla="*/ 0 60000 65536"/>
                  <a:gd name="T14" fmla="*/ 0 60000 65536"/>
                  <a:gd name="T15" fmla="*/ 0 w 3607"/>
                  <a:gd name="T16" fmla="*/ 0 h 10475"/>
                  <a:gd name="T17" fmla="*/ 3607 w 3607"/>
                  <a:gd name="T18" fmla="*/ 10475 h 10475"/>
                </a:gdLst>
                <a:ahLst/>
                <a:cxnLst>
                  <a:cxn ang="T10">
                    <a:pos x="T0" y="T1"/>
                  </a:cxn>
                  <a:cxn ang="T11">
                    <a:pos x="T2" y="T3"/>
                  </a:cxn>
                  <a:cxn ang="T12">
                    <a:pos x="T4" y="T5"/>
                  </a:cxn>
                  <a:cxn ang="T13">
                    <a:pos x="T6" y="T7"/>
                  </a:cxn>
                  <a:cxn ang="T14">
                    <a:pos x="T8" y="T9"/>
                  </a:cxn>
                </a:cxnLst>
                <a:rect l="T15" t="T16" r="T17" b="T18"/>
                <a:pathLst>
                  <a:path w="3607" h="10475">
                    <a:moveTo>
                      <a:pt x="3607" y="10475"/>
                    </a:moveTo>
                    <a:cubicBezTo>
                      <a:pt x="1937" y="10475"/>
                      <a:pt x="2484" y="0"/>
                      <a:pt x="825" y="0"/>
                    </a:cubicBezTo>
                    <a:cubicBezTo>
                      <a:pt x="0" y="0"/>
                      <a:pt x="0" y="0"/>
                      <a:pt x="0" y="0"/>
                    </a:cubicBezTo>
                    <a:cubicBezTo>
                      <a:pt x="1659" y="0"/>
                      <a:pt x="1115" y="10475"/>
                      <a:pt x="2782" y="10475"/>
                    </a:cubicBezTo>
                    <a:lnTo>
                      <a:pt x="3607" y="10475"/>
                    </a:lnTo>
                    <a:close/>
                  </a:path>
                </a:pathLst>
              </a:custGeom>
              <a:solidFill>
                <a:srgbClr val="404040"/>
              </a:solidFill>
              <a:ln>
                <a:noFill/>
              </a:ln>
              <a:extLst>
                <a:ext uri="{91240B29-F687-4F45-9708-019B960494DF}">
                  <a14:hiddenLine xmlns:a14="http://schemas.microsoft.com/office/drawing/2010/main" w="6350">
                    <a:solidFill>
                      <a:srgbClr val="3366FF"/>
                    </a:solidFill>
                    <a:round/>
                    <a:headEnd/>
                    <a:tailEnd/>
                  </a14:hiddenLine>
                </a:ext>
              </a:extLst>
            </p:spPr>
            <p:txBody>
              <a:bodyP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black"/>
                  </a:solidFill>
                  <a:effectLst/>
                  <a:uLnTx/>
                  <a:uFillTx/>
                  <a:latin typeface="맑은 고딕"/>
                  <a:ea typeface=""/>
                  <a:cs typeface=""/>
                </a:endParaRPr>
              </a:p>
            </p:txBody>
          </p:sp>
        </p:grpSp>
        <p:sp>
          <p:nvSpPr>
            <p:cNvPr id="589" name="Ellipse 214"/>
            <p:cNvSpPr/>
            <p:nvPr/>
          </p:nvSpPr>
          <p:spPr>
            <a:xfrm>
              <a:off x="5010717" y="3358375"/>
              <a:ext cx="461864" cy="295593"/>
            </a:xfrm>
            <a:prstGeom prst="ellipse">
              <a:avLst/>
            </a:prstGeom>
            <a:gradFill flip="none" rotWithShape="1">
              <a:gsLst>
                <a:gs pos="0">
                  <a:srgbClr val="9BBB59">
                    <a:lumMod val="20000"/>
                    <a:lumOff val="80000"/>
                  </a:srgbClr>
                </a:gs>
                <a:gs pos="100000">
                  <a:srgbClr val="9BBB59"/>
                </a:gs>
                <a:gs pos="50000">
                  <a:srgbClr val="9BBB59">
                    <a:lumMod val="40000"/>
                    <a:lumOff val="60000"/>
                  </a:srgbClr>
                </a:gs>
              </a:gsLst>
              <a:path path="shape">
                <a:fillToRect l="50000" t="50000" r="50000" b="50000"/>
              </a:path>
              <a:tileRect/>
            </a:gradFill>
            <a:ln w="12700" cap="flat" cmpd="sng" algn="ctr">
              <a:solidFill>
                <a:srgbClr val="2E361C"/>
              </a:solidFill>
              <a:prstDash val="solid"/>
            </a:ln>
            <a:effectLst/>
          </p:spPr>
          <p:txBody>
            <a:bodyPr wrap="none"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Helvetica"/>
                  <a:ea typeface=""/>
                  <a:cs typeface="Helvetica"/>
                </a:rPr>
                <a:t>TF</a:t>
              </a:r>
            </a:p>
          </p:txBody>
        </p:sp>
        <p:sp>
          <p:nvSpPr>
            <p:cNvPr id="591" name="Forme libre 446"/>
            <p:cNvSpPr/>
            <p:nvPr/>
          </p:nvSpPr>
          <p:spPr>
            <a:xfrm>
              <a:off x="5903270" y="3232637"/>
              <a:ext cx="783023" cy="410834"/>
            </a:xfrm>
            <a:custGeom>
              <a:avLst/>
              <a:gdLst>
                <a:gd name="connsiteX0" fmla="*/ 933514 w 2895824"/>
                <a:gd name="connsiteY0" fmla="*/ 543126 h 1506502"/>
                <a:gd name="connsiteX1" fmla="*/ 892239 w 2895824"/>
                <a:gd name="connsiteY1" fmla="*/ 416126 h 1506502"/>
                <a:gd name="connsiteX2" fmla="*/ 692214 w 2895824"/>
                <a:gd name="connsiteY2" fmla="*/ 387551 h 1506502"/>
                <a:gd name="connsiteX3" fmla="*/ 447739 w 2895824"/>
                <a:gd name="connsiteY3" fmla="*/ 381201 h 1506502"/>
                <a:gd name="connsiteX4" fmla="*/ 161989 w 2895824"/>
                <a:gd name="connsiteY4" fmla="*/ 324051 h 1506502"/>
                <a:gd name="connsiteX5" fmla="*/ 25464 w 2895824"/>
                <a:gd name="connsiteY5" fmla="*/ 241501 h 1506502"/>
                <a:gd name="connsiteX6" fmla="*/ 9589 w 2895824"/>
                <a:gd name="connsiteY6" fmla="*/ 165301 h 1506502"/>
                <a:gd name="connsiteX7" fmla="*/ 133414 w 2895824"/>
                <a:gd name="connsiteY7" fmla="*/ 85926 h 1506502"/>
                <a:gd name="connsiteX8" fmla="*/ 314389 w 2895824"/>
                <a:gd name="connsiteY8" fmla="*/ 31951 h 1506502"/>
                <a:gd name="connsiteX9" fmla="*/ 527114 w 2895824"/>
                <a:gd name="connsiteY9" fmla="*/ 3376 h 1506502"/>
                <a:gd name="connsiteX10" fmla="*/ 790639 w 2895824"/>
                <a:gd name="connsiteY10" fmla="*/ 3376 h 1506502"/>
                <a:gd name="connsiteX11" fmla="*/ 1022414 w 2895824"/>
                <a:gd name="connsiteY11" fmla="*/ 28776 h 1506502"/>
                <a:gd name="connsiteX12" fmla="*/ 1184339 w 2895824"/>
                <a:gd name="connsiteY12" fmla="*/ 76401 h 1506502"/>
                <a:gd name="connsiteX13" fmla="*/ 1352614 w 2895824"/>
                <a:gd name="connsiteY13" fmla="*/ 76401 h 1506502"/>
                <a:gd name="connsiteX14" fmla="*/ 1524064 w 2895824"/>
                <a:gd name="connsiteY14" fmla="*/ 28776 h 1506502"/>
                <a:gd name="connsiteX15" fmla="*/ 1739964 w 2895824"/>
                <a:gd name="connsiteY15" fmla="*/ 9726 h 1506502"/>
                <a:gd name="connsiteX16" fmla="*/ 2013014 w 2895824"/>
                <a:gd name="connsiteY16" fmla="*/ 19251 h 1506502"/>
                <a:gd name="connsiteX17" fmla="*/ 2228914 w 2895824"/>
                <a:gd name="connsiteY17" fmla="*/ 63701 h 1506502"/>
                <a:gd name="connsiteX18" fmla="*/ 2413064 w 2895824"/>
                <a:gd name="connsiteY18" fmla="*/ 133551 h 1506502"/>
                <a:gd name="connsiteX19" fmla="*/ 2559114 w 2895824"/>
                <a:gd name="connsiteY19" fmla="*/ 225626 h 1506502"/>
                <a:gd name="connsiteX20" fmla="*/ 2654364 w 2895824"/>
                <a:gd name="connsiteY20" fmla="*/ 330401 h 1506502"/>
                <a:gd name="connsiteX21" fmla="*/ 2689289 w 2895824"/>
                <a:gd name="connsiteY21" fmla="*/ 501851 h 1506502"/>
                <a:gd name="connsiteX22" fmla="*/ 2717864 w 2895824"/>
                <a:gd name="connsiteY22" fmla="*/ 644726 h 1506502"/>
                <a:gd name="connsiteX23" fmla="*/ 2838514 w 2895824"/>
                <a:gd name="connsiteY23" fmla="*/ 781251 h 1506502"/>
                <a:gd name="connsiteX24" fmla="*/ 2895664 w 2895824"/>
                <a:gd name="connsiteY24" fmla="*/ 933651 h 1506502"/>
                <a:gd name="connsiteX25" fmla="*/ 2851214 w 2895824"/>
                <a:gd name="connsiteY25" fmla="*/ 1105101 h 1506502"/>
                <a:gd name="connsiteX26" fmla="*/ 2730564 w 2895824"/>
                <a:gd name="connsiteY26" fmla="*/ 1241626 h 1506502"/>
                <a:gd name="connsiteX27" fmla="*/ 2540064 w 2895824"/>
                <a:gd name="connsiteY27" fmla="*/ 1362276 h 1506502"/>
                <a:gd name="connsiteX28" fmla="*/ 2270189 w 2895824"/>
                <a:gd name="connsiteY28" fmla="*/ 1457526 h 1506502"/>
                <a:gd name="connsiteX29" fmla="*/ 1914589 w 2895824"/>
                <a:gd name="connsiteY29" fmla="*/ 1501976 h 1506502"/>
                <a:gd name="connsiteX30" fmla="*/ 1495489 w 2895824"/>
                <a:gd name="connsiteY30" fmla="*/ 1492451 h 1506502"/>
                <a:gd name="connsiteX31" fmla="*/ 1082739 w 2895824"/>
                <a:gd name="connsiteY31" fmla="*/ 1390851 h 1506502"/>
                <a:gd name="connsiteX32" fmla="*/ 762064 w 2895824"/>
                <a:gd name="connsiteY32" fmla="*/ 1187651 h 1506502"/>
                <a:gd name="connsiteX33" fmla="*/ 660464 w 2895824"/>
                <a:gd name="connsiteY33" fmla="*/ 955876 h 1506502"/>
                <a:gd name="connsiteX34" fmla="*/ 730314 w 2895824"/>
                <a:gd name="connsiteY34" fmla="*/ 749501 h 1506502"/>
                <a:gd name="connsiteX35" fmla="*/ 901764 w 2895824"/>
                <a:gd name="connsiteY35" fmla="*/ 616151 h 1506502"/>
                <a:gd name="connsiteX36" fmla="*/ 933514 w 2895824"/>
                <a:gd name="connsiteY36" fmla="*/ 543126 h 150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95824" h="1506502">
                  <a:moveTo>
                    <a:pt x="933514" y="543126"/>
                  </a:moveTo>
                  <a:cubicBezTo>
                    <a:pt x="931927" y="509789"/>
                    <a:pt x="932456" y="442055"/>
                    <a:pt x="892239" y="416126"/>
                  </a:cubicBezTo>
                  <a:cubicBezTo>
                    <a:pt x="852022" y="390197"/>
                    <a:pt x="766297" y="393372"/>
                    <a:pt x="692214" y="387551"/>
                  </a:cubicBezTo>
                  <a:cubicBezTo>
                    <a:pt x="618131" y="381730"/>
                    <a:pt x="536110" y="391784"/>
                    <a:pt x="447739" y="381201"/>
                  </a:cubicBezTo>
                  <a:cubicBezTo>
                    <a:pt x="359368" y="370618"/>
                    <a:pt x="232368" y="347334"/>
                    <a:pt x="161989" y="324051"/>
                  </a:cubicBezTo>
                  <a:cubicBezTo>
                    <a:pt x="91610" y="300768"/>
                    <a:pt x="50864" y="267959"/>
                    <a:pt x="25464" y="241501"/>
                  </a:cubicBezTo>
                  <a:cubicBezTo>
                    <a:pt x="64" y="215043"/>
                    <a:pt x="-8403" y="191230"/>
                    <a:pt x="9589" y="165301"/>
                  </a:cubicBezTo>
                  <a:cubicBezTo>
                    <a:pt x="27581" y="139372"/>
                    <a:pt x="82614" y="108151"/>
                    <a:pt x="133414" y="85926"/>
                  </a:cubicBezTo>
                  <a:cubicBezTo>
                    <a:pt x="184214" y="63701"/>
                    <a:pt x="248772" y="45709"/>
                    <a:pt x="314389" y="31951"/>
                  </a:cubicBezTo>
                  <a:cubicBezTo>
                    <a:pt x="380006" y="18193"/>
                    <a:pt x="447739" y="8138"/>
                    <a:pt x="527114" y="3376"/>
                  </a:cubicBezTo>
                  <a:cubicBezTo>
                    <a:pt x="606489" y="-1386"/>
                    <a:pt x="708089" y="-857"/>
                    <a:pt x="790639" y="3376"/>
                  </a:cubicBezTo>
                  <a:cubicBezTo>
                    <a:pt x="873189" y="7609"/>
                    <a:pt x="956797" y="16605"/>
                    <a:pt x="1022414" y="28776"/>
                  </a:cubicBezTo>
                  <a:cubicBezTo>
                    <a:pt x="1088031" y="40947"/>
                    <a:pt x="1129306" y="68464"/>
                    <a:pt x="1184339" y="76401"/>
                  </a:cubicBezTo>
                  <a:cubicBezTo>
                    <a:pt x="1239372" y="84338"/>
                    <a:pt x="1295993" y="84338"/>
                    <a:pt x="1352614" y="76401"/>
                  </a:cubicBezTo>
                  <a:cubicBezTo>
                    <a:pt x="1409235" y="68464"/>
                    <a:pt x="1459506" y="39888"/>
                    <a:pt x="1524064" y="28776"/>
                  </a:cubicBezTo>
                  <a:cubicBezTo>
                    <a:pt x="1588622" y="17663"/>
                    <a:pt x="1658472" y="11313"/>
                    <a:pt x="1739964" y="9726"/>
                  </a:cubicBezTo>
                  <a:cubicBezTo>
                    <a:pt x="1821456" y="8138"/>
                    <a:pt x="1931522" y="10255"/>
                    <a:pt x="2013014" y="19251"/>
                  </a:cubicBezTo>
                  <a:cubicBezTo>
                    <a:pt x="2094506" y="28247"/>
                    <a:pt x="2162239" y="44651"/>
                    <a:pt x="2228914" y="63701"/>
                  </a:cubicBezTo>
                  <a:cubicBezTo>
                    <a:pt x="2295589" y="82751"/>
                    <a:pt x="2358031" y="106564"/>
                    <a:pt x="2413064" y="133551"/>
                  </a:cubicBezTo>
                  <a:cubicBezTo>
                    <a:pt x="2468097" y="160538"/>
                    <a:pt x="2518897" y="192818"/>
                    <a:pt x="2559114" y="225626"/>
                  </a:cubicBezTo>
                  <a:cubicBezTo>
                    <a:pt x="2599331" y="258434"/>
                    <a:pt x="2632668" y="284363"/>
                    <a:pt x="2654364" y="330401"/>
                  </a:cubicBezTo>
                  <a:cubicBezTo>
                    <a:pt x="2676060" y="376438"/>
                    <a:pt x="2678706" y="449463"/>
                    <a:pt x="2689289" y="501851"/>
                  </a:cubicBezTo>
                  <a:cubicBezTo>
                    <a:pt x="2699872" y="554239"/>
                    <a:pt x="2692993" y="598159"/>
                    <a:pt x="2717864" y="644726"/>
                  </a:cubicBezTo>
                  <a:cubicBezTo>
                    <a:pt x="2742735" y="691293"/>
                    <a:pt x="2808881" y="733097"/>
                    <a:pt x="2838514" y="781251"/>
                  </a:cubicBezTo>
                  <a:cubicBezTo>
                    <a:pt x="2868147" y="829405"/>
                    <a:pt x="2893547" y="879676"/>
                    <a:pt x="2895664" y="933651"/>
                  </a:cubicBezTo>
                  <a:cubicBezTo>
                    <a:pt x="2897781" y="987626"/>
                    <a:pt x="2878731" y="1053772"/>
                    <a:pt x="2851214" y="1105101"/>
                  </a:cubicBezTo>
                  <a:cubicBezTo>
                    <a:pt x="2823697" y="1156430"/>
                    <a:pt x="2782422" y="1198764"/>
                    <a:pt x="2730564" y="1241626"/>
                  </a:cubicBezTo>
                  <a:cubicBezTo>
                    <a:pt x="2678706" y="1284488"/>
                    <a:pt x="2616793" y="1326293"/>
                    <a:pt x="2540064" y="1362276"/>
                  </a:cubicBezTo>
                  <a:cubicBezTo>
                    <a:pt x="2463335" y="1398259"/>
                    <a:pt x="2374435" y="1434243"/>
                    <a:pt x="2270189" y="1457526"/>
                  </a:cubicBezTo>
                  <a:cubicBezTo>
                    <a:pt x="2165943" y="1480809"/>
                    <a:pt x="2043706" y="1496155"/>
                    <a:pt x="1914589" y="1501976"/>
                  </a:cubicBezTo>
                  <a:cubicBezTo>
                    <a:pt x="1785472" y="1507797"/>
                    <a:pt x="1634131" y="1510972"/>
                    <a:pt x="1495489" y="1492451"/>
                  </a:cubicBezTo>
                  <a:cubicBezTo>
                    <a:pt x="1356847" y="1473930"/>
                    <a:pt x="1204976" y="1441651"/>
                    <a:pt x="1082739" y="1390851"/>
                  </a:cubicBezTo>
                  <a:cubicBezTo>
                    <a:pt x="960502" y="1340051"/>
                    <a:pt x="832443" y="1260147"/>
                    <a:pt x="762064" y="1187651"/>
                  </a:cubicBezTo>
                  <a:cubicBezTo>
                    <a:pt x="691685" y="1115155"/>
                    <a:pt x="665756" y="1028901"/>
                    <a:pt x="660464" y="955876"/>
                  </a:cubicBezTo>
                  <a:cubicBezTo>
                    <a:pt x="655172" y="882851"/>
                    <a:pt x="690097" y="806122"/>
                    <a:pt x="730314" y="749501"/>
                  </a:cubicBezTo>
                  <a:cubicBezTo>
                    <a:pt x="770531" y="692880"/>
                    <a:pt x="868427" y="649488"/>
                    <a:pt x="901764" y="616151"/>
                  </a:cubicBezTo>
                  <a:cubicBezTo>
                    <a:pt x="935101" y="582814"/>
                    <a:pt x="935101" y="576463"/>
                    <a:pt x="933514" y="543126"/>
                  </a:cubicBezTo>
                  <a:close/>
                </a:path>
              </a:pathLst>
            </a:custGeom>
            <a:gradFill flip="none" rotWithShape="1">
              <a:gsLst>
                <a:gs pos="0">
                  <a:srgbClr val="C0504D">
                    <a:lumMod val="20000"/>
                    <a:lumOff val="80000"/>
                  </a:srgbClr>
                </a:gs>
                <a:gs pos="100000">
                  <a:srgbClr val="C0504D"/>
                </a:gs>
                <a:gs pos="50000">
                  <a:srgbClr val="C0504D">
                    <a:lumMod val="60000"/>
                    <a:lumOff val="40000"/>
                  </a:srgbClr>
                </a:gs>
              </a:gsLst>
              <a:path path="shape">
                <a:fillToRect l="50000" t="50000" r="50000" b="50000"/>
              </a:path>
              <a:tileRect/>
            </a:gradFill>
            <a:ln w="12700" cap="flat" cmpd="sng" algn="ctr">
              <a:solidFill>
                <a:srgbClr val="451F1E"/>
              </a:solidFill>
              <a:prstDash val="solid"/>
            </a:ln>
            <a:effectLst/>
          </p:spPr>
          <p:txBody>
            <a:bodyPr wrap="none"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fr-FR" sz="1600" b="0" i="0" u="none" strike="noStrike" kern="0" cap="none" spc="0" normalizeH="0" baseline="0" noProof="0" dirty="0" smtClean="0">
                  <a:ln>
                    <a:noFill/>
                  </a:ln>
                  <a:solidFill>
                    <a:prstClr val="black"/>
                  </a:solidFill>
                  <a:effectLst/>
                  <a:uLnTx/>
                  <a:uFillTx/>
                  <a:latin typeface="Helvetica"/>
                  <a:ea typeface=""/>
                  <a:cs typeface="Helvetica"/>
                </a:rPr>
                <a:t>    </a:t>
              </a:r>
              <a:r>
                <a:rPr kumimoji="0" lang="fr-FR" sz="1400" b="0" i="0" u="none" strike="noStrike" kern="0" cap="none" spc="0" normalizeH="0" baseline="0" noProof="0" dirty="0" smtClean="0">
                  <a:ln>
                    <a:noFill/>
                  </a:ln>
                  <a:solidFill>
                    <a:prstClr val="black"/>
                  </a:solidFill>
                  <a:effectLst/>
                  <a:uLnTx/>
                  <a:uFillTx/>
                  <a:latin typeface="Helvetica"/>
                  <a:ea typeface=""/>
                  <a:cs typeface="Helvetica"/>
                </a:rPr>
                <a:t>RNAPII</a:t>
              </a:r>
              <a:endParaRPr kumimoji="0" lang="fr-FR" sz="1600" b="0" i="0" u="none" strike="noStrike" kern="0" cap="none" spc="0" normalizeH="0" baseline="0" noProof="0" dirty="0" smtClean="0">
                <a:ln>
                  <a:noFill/>
                </a:ln>
                <a:solidFill>
                  <a:prstClr val="black"/>
                </a:solidFill>
                <a:effectLst/>
                <a:uLnTx/>
                <a:uFillTx/>
                <a:latin typeface="Helvetica"/>
                <a:ea typeface=""/>
                <a:cs typeface="Helvetica"/>
              </a:endParaRPr>
            </a:p>
          </p:txBody>
        </p:sp>
        <p:sp>
          <p:nvSpPr>
            <p:cNvPr id="592" name="Shape 82"/>
            <p:cNvSpPr/>
            <p:nvPr/>
          </p:nvSpPr>
          <p:spPr>
            <a:xfrm>
              <a:off x="5993639" y="2668901"/>
              <a:ext cx="378673" cy="256366"/>
            </a:xfrm>
            <a:prstGeom prst="ellipse">
              <a:avLst/>
            </a:prstGeom>
            <a:gradFill>
              <a:gsLst>
                <a:gs pos="100000">
                  <a:srgbClr val="FFCCFF"/>
                </a:gs>
                <a:gs pos="50000">
                  <a:srgbClr val="FFCCFF">
                    <a:lumMod val="50000"/>
                    <a:lumOff val="50000"/>
                  </a:srgbClr>
                </a:gs>
                <a:gs pos="0">
                  <a:srgbClr val="00B0F0">
                    <a:lumMod val="0"/>
                    <a:lumOff val="100000"/>
                  </a:srgbClr>
                </a:gs>
              </a:gsLst>
              <a:path path="circle">
                <a:fillToRect l="50000" t="50000" r="50000" b="50000"/>
              </a:path>
            </a:gradFill>
            <a:ln w="3175">
              <a:solidFill>
                <a:srgbClr val="C0504D">
                  <a:lumMod val="75000"/>
                </a:srgbClr>
              </a:solidFill>
            </a:ln>
          </p:spPr>
          <p:txBody>
            <a:bodyPr wrap="none" lIns="102600" tIns="51275" rIns="102600" bIns="51275"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sym typeface="Arial"/>
                </a:rPr>
                <a:t>CBC</a:t>
              </a:r>
              <a:endParaRPr kumimoji="0" sz="1400" b="0" i="0" u="none" strike="noStrike" kern="0" cap="none" spc="0" normalizeH="0" baseline="0" noProof="0" dirty="0" smtClean="0">
                <a:ln>
                  <a:noFill/>
                </a:ln>
                <a:solidFill>
                  <a:prstClr val="black"/>
                </a:solidFill>
                <a:effectLst/>
                <a:uLnTx/>
                <a:uFillTx/>
                <a:latin typeface="Helvetica" charset="0"/>
                <a:ea typeface="Helvetica" charset="0"/>
                <a:cs typeface="Helvetica" charset="0"/>
                <a:sym typeface="Arial"/>
              </a:endParaRPr>
            </a:p>
          </p:txBody>
        </p:sp>
        <p:grpSp>
          <p:nvGrpSpPr>
            <p:cNvPr id="595" name="Group 594"/>
            <p:cNvGrpSpPr/>
            <p:nvPr/>
          </p:nvGrpSpPr>
          <p:grpSpPr>
            <a:xfrm>
              <a:off x="6936468" y="2714314"/>
              <a:ext cx="246147" cy="595013"/>
              <a:chOff x="6573917" y="4236078"/>
              <a:chExt cx="252000" cy="609161"/>
            </a:xfrm>
          </p:grpSpPr>
          <p:sp>
            <p:nvSpPr>
              <p:cNvPr id="596" name="Rectangle 595"/>
              <p:cNvSpPr>
                <a:spLocks/>
              </p:cNvSpPr>
              <p:nvPr/>
            </p:nvSpPr>
            <p:spPr>
              <a:xfrm>
                <a:off x="6573917" y="4354731"/>
                <a:ext cx="252000" cy="371856"/>
              </a:xfrm>
              <a:prstGeom prst="rect">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597" name="Oval 596"/>
              <p:cNvSpPr>
                <a:spLocks/>
              </p:cNvSpPr>
              <p:nvPr/>
            </p:nvSpPr>
            <p:spPr>
              <a:xfrm>
                <a:off x="6573917" y="4236078"/>
                <a:ext cx="252000" cy="25200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smtClean="0">
                  <a:ln>
                    <a:noFill/>
                  </a:ln>
                  <a:solidFill>
                    <a:prstClr val="white"/>
                  </a:solidFill>
                  <a:effectLst/>
                  <a:uLnTx/>
                  <a:uFillTx/>
                  <a:latin typeface="맑은 고딕"/>
                  <a:ea typeface=""/>
                  <a:cs typeface=""/>
                </a:endParaRPr>
              </a:p>
            </p:txBody>
          </p:sp>
          <p:sp>
            <p:nvSpPr>
              <p:cNvPr id="598" name="Oval 597"/>
              <p:cNvSpPr/>
              <p:nvPr/>
            </p:nvSpPr>
            <p:spPr>
              <a:xfrm>
                <a:off x="6627917" y="4290078"/>
                <a:ext cx="144000" cy="144000"/>
              </a:xfrm>
              <a:prstGeom prst="ellipse">
                <a:avLst/>
              </a:prstGeom>
              <a:solidFill>
                <a:srgbClr val="FF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599" name="Oval 598"/>
              <p:cNvSpPr>
                <a:spLocks/>
              </p:cNvSpPr>
              <p:nvPr/>
            </p:nvSpPr>
            <p:spPr>
              <a:xfrm>
                <a:off x="6573917" y="4593239"/>
                <a:ext cx="252000" cy="252000"/>
              </a:xfrm>
              <a:prstGeom prst="ellipse">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00" name="Oval 599"/>
              <p:cNvSpPr/>
              <p:nvPr/>
            </p:nvSpPr>
            <p:spPr>
              <a:xfrm>
                <a:off x="6627917" y="4647239"/>
                <a:ext cx="144000" cy="144000"/>
              </a:xfrm>
              <a:prstGeom prst="ellipse">
                <a:avLst/>
              </a:prstGeom>
              <a:solidFill>
                <a:sysClr val="window" lastClr="FFFFFF">
                  <a:lumMod val="50000"/>
                </a:sysClr>
              </a:solidFill>
              <a:ln w="9525" cap="flat" cmpd="sng" algn="ctr">
                <a:noFill/>
                <a:prstDash val="solid"/>
              </a:ln>
              <a:effectLst/>
            </p:spPr>
            <p:txBody>
              <a:bodyPr rtlCol="0" anchor="ctr"/>
              <a:lstStyle/>
              <a:p>
                <a:pPr algn="ctr" eaLnBrk="1" fontAlgn="auto" latinLnBrk="1" hangingPunct="1">
                  <a:spcBef>
                    <a:spcPts val="0"/>
                  </a:spcBef>
                  <a:spcAft>
                    <a:spcPts val="0"/>
                  </a:spcAft>
                </a:pPr>
                <a:endParaRPr lang="en-US" sz="2000" kern="0">
                  <a:solidFill>
                    <a:prstClr val="white"/>
                  </a:solidFill>
                  <a:latin typeface="맑은 고딕"/>
                  <a:ea typeface=""/>
                  <a:cs typeface=""/>
                </a:endParaRPr>
              </a:p>
            </p:txBody>
          </p:sp>
          <p:sp>
            <p:nvSpPr>
              <p:cNvPr id="601" name="Oval 600"/>
              <p:cNvSpPr/>
              <p:nvPr/>
            </p:nvSpPr>
            <p:spPr>
              <a:xfrm>
                <a:off x="6627917" y="4468659"/>
                <a:ext cx="144000" cy="144000"/>
              </a:xfrm>
              <a:prstGeom prst="ellipse">
                <a:avLst/>
              </a:prstGeom>
              <a:solidFill>
                <a:sysClr val="window" lastClr="FFFFFF">
                  <a:lumMod val="50000"/>
                </a:sysClr>
              </a:solidFill>
              <a:ln w="9525"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grpSp>
        <p:pic>
          <p:nvPicPr>
            <p:cNvPr id="10" name="Picture 9"/>
            <p:cNvPicPr>
              <a:picLocks noChangeAspect="1"/>
            </p:cNvPicPr>
            <p:nvPr/>
          </p:nvPicPr>
          <p:blipFill rotWithShape="1">
            <a:blip r:embed="rId3"/>
            <a:srcRect r="16544"/>
            <a:stretch/>
          </p:blipFill>
          <p:spPr>
            <a:xfrm rot="20064869">
              <a:off x="5049831" y="3091972"/>
              <a:ext cx="657131" cy="342900"/>
            </a:xfrm>
            <a:prstGeom prst="rect">
              <a:avLst/>
            </a:prstGeom>
          </p:spPr>
        </p:pic>
      </p:grpSp>
      <p:cxnSp>
        <p:nvCxnSpPr>
          <p:cNvPr id="648" name="Connecteur droit avec flèche 115"/>
          <p:cNvCxnSpPr>
            <a:cxnSpLocks/>
          </p:cNvCxnSpPr>
          <p:nvPr/>
        </p:nvCxnSpPr>
        <p:spPr>
          <a:xfrm>
            <a:off x="3207040" y="2691979"/>
            <a:ext cx="865705" cy="999850"/>
          </a:xfrm>
          <a:prstGeom prst="straightConnector1">
            <a:avLst/>
          </a:prstGeom>
          <a:noFill/>
          <a:ln w="19050" cmpd="sng">
            <a:solidFill>
              <a:sysClr val="windowText" lastClr="000000"/>
            </a:solidFill>
            <a:round/>
            <a:headEnd/>
            <a:tailEnd type="triangle" w="lg" len="lg"/>
          </a:ln>
        </p:spPr>
      </p:cxnSp>
      <p:grpSp>
        <p:nvGrpSpPr>
          <p:cNvPr id="649" name="Group 648"/>
          <p:cNvGrpSpPr/>
          <p:nvPr/>
        </p:nvGrpSpPr>
        <p:grpSpPr>
          <a:xfrm>
            <a:off x="4955598" y="2691979"/>
            <a:ext cx="956581" cy="1059578"/>
            <a:chOff x="3570630" y="5083185"/>
            <a:chExt cx="795581" cy="953763"/>
          </a:xfrm>
        </p:grpSpPr>
        <p:cxnSp>
          <p:nvCxnSpPr>
            <p:cNvPr id="650" name="Connecteur droit avec flèche 115"/>
            <p:cNvCxnSpPr>
              <a:cxnSpLocks/>
            </p:cNvCxnSpPr>
            <p:nvPr/>
          </p:nvCxnSpPr>
          <p:spPr>
            <a:xfrm flipH="1">
              <a:off x="3646211" y="5083185"/>
              <a:ext cx="720000" cy="900000"/>
            </a:xfrm>
            <a:prstGeom prst="straightConnector1">
              <a:avLst/>
            </a:prstGeom>
            <a:noFill/>
            <a:ln w="19050" cmpd="sng">
              <a:solidFill>
                <a:sysClr val="windowText" lastClr="000000"/>
              </a:solidFill>
              <a:round/>
              <a:headEnd/>
              <a:tailEnd type="none" w="lg" len="lg"/>
            </a:ln>
          </p:spPr>
        </p:cxnSp>
        <p:cxnSp>
          <p:nvCxnSpPr>
            <p:cNvPr id="651" name="Connecteur droit avec flèche 115"/>
            <p:cNvCxnSpPr>
              <a:cxnSpLocks/>
            </p:cNvCxnSpPr>
            <p:nvPr/>
          </p:nvCxnSpPr>
          <p:spPr>
            <a:xfrm flipH="1" flipV="1">
              <a:off x="3570630" y="5916948"/>
              <a:ext cx="154800" cy="120000"/>
            </a:xfrm>
            <a:prstGeom prst="straightConnector1">
              <a:avLst/>
            </a:prstGeom>
            <a:noFill/>
            <a:ln w="19050" cmpd="sng">
              <a:solidFill>
                <a:sysClr val="windowText" lastClr="000000"/>
              </a:solidFill>
              <a:round/>
              <a:headEnd/>
              <a:tailEnd type="none" w="lg" len="lg"/>
            </a:ln>
          </p:spPr>
        </p:cxnSp>
      </p:grpSp>
      <p:grpSp>
        <p:nvGrpSpPr>
          <p:cNvPr id="2" name="Group 1"/>
          <p:cNvGrpSpPr/>
          <p:nvPr/>
        </p:nvGrpSpPr>
        <p:grpSpPr>
          <a:xfrm>
            <a:off x="2122593" y="3580176"/>
            <a:ext cx="5414709" cy="1865755"/>
            <a:chOff x="2122593" y="3782136"/>
            <a:chExt cx="5414709" cy="1865755"/>
          </a:xfrm>
        </p:grpSpPr>
        <p:sp>
          <p:nvSpPr>
            <p:cNvPr id="633" name="TextBox 632"/>
            <p:cNvSpPr txBox="1"/>
            <p:nvPr/>
          </p:nvSpPr>
          <p:spPr>
            <a:xfrm>
              <a:off x="3641648" y="3946514"/>
              <a:ext cx="1633609" cy="369332"/>
            </a:xfrm>
            <a:prstGeom prst="rect">
              <a:avLst/>
            </a:prstGeom>
            <a:noFill/>
          </p:spPr>
          <p:txBody>
            <a:bodyPr wrap="square" rtlCol="0">
              <a:spAutoFit/>
            </a:bodyPr>
            <a:lstStyle>
              <a:defPPr>
                <a:defRPr lang="fr-FR"/>
              </a:defPPr>
              <a:lvl1pPr algn="ctr">
                <a:defRPr sz="1400">
                  <a:latin typeface="Helvetica" charset="0"/>
                  <a:ea typeface="Helvetica" charset="0"/>
                  <a:cs typeface="Helvetica" charset="0"/>
                </a:defRPr>
              </a:lvl1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mic Sans MS" panose="030F0702030302020204" pitchFamily="66" charset="0"/>
                </a:rPr>
                <a:t>Myogenesis</a:t>
              </a: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grpSp>
          <p:nvGrpSpPr>
            <p:cNvPr id="634" name="Group 633"/>
            <p:cNvGrpSpPr/>
            <p:nvPr/>
          </p:nvGrpSpPr>
          <p:grpSpPr>
            <a:xfrm>
              <a:off x="2122593" y="3932890"/>
              <a:ext cx="1416042" cy="1268660"/>
              <a:chOff x="944712" y="6146081"/>
              <a:chExt cx="1465949" cy="1313373"/>
            </a:xfrm>
          </p:grpSpPr>
          <p:sp>
            <p:nvSpPr>
              <p:cNvPr id="635" name="Forme libre 100"/>
              <p:cNvSpPr/>
              <p:nvPr/>
            </p:nvSpPr>
            <p:spPr>
              <a:xfrm>
                <a:off x="1105453" y="6146081"/>
                <a:ext cx="686562" cy="552161"/>
              </a:xfrm>
              <a:custGeom>
                <a:avLst/>
                <a:gdLst>
                  <a:gd name="connsiteX0" fmla="*/ 838288 w 4988966"/>
                  <a:gd name="connsiteY0" fmla="*/ 416870 h 4012322"/>
                  <a:gd name="connsiteX1" fmla="*/ 1371688 w 4988966"/>
                  <a:gd name="connsiteY1" fmla="*/ 467670 h 4012322"/>
                  <a:gd name="connsiteX2" fmla="*/ 2311488 w 4988966"/>
                  <a:gd name="connsiteY2" fmla="*/ 302570 h 4012322"/>
                  <a:gd name="connsiteX3" fmla="*/ 2870288 w 4988966"/>
                  <a:gd name="connsiteY3" fmla="*/ 10470 h 4012322"/>
                  <a:gd name="connsiteX4" fmla="*/ 3683088 w 4988966"/>
                  <a:gd name="connsiteY4" fmla="*/ 112070 h 4012322"/>
                  <a:gd name="connsiteX5" fmla="*/ 4495888 w 4988966"/>
                  <a:gd name="connsiteY5" fmla="*/ 556570 h 4012322"/>
                  <a:gd name="connsiteX6" fmla="*/ 4597488 w 4988966"/>
                  <a:gd name="connsiteY6" fmla="*/ 1318570 h 4012322"/>
                  <a:gd name="connsiteX7" fmla="*/ 4864188 w 4988966"/>
                  <a:gd name="connsiteY7" fmla="*/ 2321870 h 4012322"/>
                  <a:gd name="connsiteX8" fmla="*/ 4940388 w 4988966"/>
                  <a:gd name="connsiteY8" fmla="*/ 3185470 h 4012322"/>
                  <a:gd name="connsiteX9" fmla="*/ 4127588 w 4988966"/>
                  <a:gd name="connsiteY9" fmla="*/ 3706170 h 4012322"/>
                  <a:gd name="connsiteX10" fmla="*/ 3251288 w 4988966"/>
                  <a:gd name="connsiteY10" fmla="*/ 4010970 h 4012322"/>
                  <a:gd name="connsiteX11" fmla="*/ 2171788 w 4988966"/>
                  <a:gd name="connsiteY11" fmla="*/ 3591870 h 4012322"/>
                  <a:gd name="connsiteX12" fmla="*/ 1384388 w 4988966"/>
                  <a:gd name="connsiteY12" fmla="*/ 3452170 h 4012322"/>
                  <a:gd name="connsiteX13" fmla="*/ 279488 w 4988966"/>
                  <a:gd name="connsiteY13" fmla="*/ 2906070 h 4012322"/>
                  <a:gd name="connsiteX14" fmla="*/ 190588 w 4988966"/>
                  <a:gd name="connsiteY14" fmla="*/ 1686870 h 4012322"/>
                  <a:gd name="connsiteX15" fmla="*/ 88 w 4988966"/>
                  <a:gd name="connsiteY15" fmla="*/ 975670 h 4012322"/>
                  <a:gd name="connsiteX16" fmla="*/ 215988 w 4988966"/>
                  <a:gd name="connsiteY16" fmla="*/ 340670 h 4012322"/>
                  <a:gd name="connsiteX17" fmla="*/ 838288 w 4988966"/>
                  <a:gd name="connsiteY17" fmla="*/ 416870 h 40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66" h="4012322">
                    <a:moveTo>
                      <a:pt x="838288" y="416870"/>
                    </a:moveTo>
                    <a:cubicBezTo>
                      <a:pt x="1030905" y="438037"/>
                      <a:pt x="1126155" y="486720"/>
                      <a:pt x="1371688" y="467670"/>
                    </a:cubicBezTo>
                    <a:cubicBezTo>
                      <a:pt x="1617221" y="448620"/>
                      <a:pt x="2061721" y="378770"/>
                      <a:pt x="2311488" y="302570"/>
                    </a:cubicBezTo>
                    <a:cubicBezTo>
                      <a:pt x="2561255" y="226370"/>
                      <a:pt x="2641688" y="42220"/>
                      <a:pt x="2870288" y="10470"/>
                    </a:cubicBezTo>
                    <a:cubicBezTo>
                      <a:pt x="3098888" y="-21280"/>
                      <a:pt x="3412155" y="21053"/>
                      <a:pt x="3683088" y="112070"/>
                    </a:cubicBezTo>
                    <a:cubicBezTo>
                      <a:pt x="3954021" y="203087"/>
                      <a:pt x="4343488" y="355487"/>
                      <a:pt x="4495888" y="556570"/>
                    </a:cubicBezTo>
                    <a:cubicBezTo>
                      <a:pt x="4648288" y="757653"/>
                      <a:pt x="4536105" y="1024353"/>
                      <a:pt x="4597488" y="1318570"/>
                    </a:cubicBezTo>
                    <a:cubicBezTo>
                      <a:pt x="4658871" y="1612787"/>
                      <a:pt x="4807038" y="2010720"/>
                      <a:pt x="4864188" y="2321870"/>
                    </a:cubicBezTo>
                    <a:cubicBezTo>
                      <a:pt x="4921338" y="2633020"/>
                      <a:pt x="5063155" y="2954753"/>
                      <a:pt x="4940388" y="3185470"/>
                    </a:cubicBezTo>
                    <a:cubicBezTo>
                      <a:pt x="4817621" y="3416187"/>
                      <a:pt x="4409105" y="3568587"/>
                      <a:pt x="4127588" y="3706170"/>
                    </a:cubicBezTo>
                    <a:cubicBezTo>
                      <a:pt x="3846071" y="3843753"/>
                      <a:pt x="3577255" y="4030020"/>
                      <a:pt x="3251288" y="4010970"/>
                    </a:cubicBezTo>
                    <a:cubicBezTo>
                      <a:pt x="2925321" y="3991920"/>
                      <a:pt x="2482938" y="3685003"/>
                      <a:pt x="2171788" y="3591870"/>
                    </a:cubicBezTo>
                    <a:cubicBezTo>
                      <a:pt x="1860638" y="3498737"/>
                      <a:pt x="1699771" y="3566470"/>
                      <a:pt x="1384388" y="3452170"/>
                    </a:cubicBezTo>
                    <a:cubicBezTo>
                      <a:pt x="1069005" y="3337870"/>
                      <a:pt x="478455" y="3200287"/>
                      <a:pt x="279488" y="2906070"/>
                    </a:cubicBezTo>
                    <a:cubicBezTo>
                      <a:pt x="80521" y="2611853"/>
                      <a:pt x="237155" y="2008603"/>
                      <a:pt x="190588" y="1686870"/>
                    </a:cubicBezTo>
                    <a:cubicBezTo>
                      <a:pt x="144021" y="1365137"/>
                      <a:pt x="-4145" y="1200037"/>
                      <a:pt x="88" y="975670"/>
                    </a:cubicBezTo>
                    <a:cubicBezTo>
                      <a:pt x="4321" y="751303"/>
                      <a:pt x="78405" y="435920"/>
                      <a:pt x="215988" y="340670"/>
                    </a:cubicBezTo>
                    <a:cubicBezTo>
                      <a:pt x="353571" y="245420"/>
                      <a:pt x="645671" y="395703"/>
                      <a:pt x="838288" y="4168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36" name="Ellipse 101"/>
              <p:cNvSpPr>
                <a:spLocks noChangeAspect="1"/>
              </p:cNvSpPr>
              <p:nvPr/>
            </p:nvSpPr>
            <p:spPr>
              <a:xfrm>
                <a:off x="1317406" y="6288447"/>
                <a:ext cx="304807" cy="230464"/>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37" name="Forme libre 100"/>
              <p:cNvSpPr/>
              <p:nvPr/>
            </p:nvSpPr>
            <p:spPr>
              <a:xfrm>
                <a:off x="944712" y="6577170"/>
                <a:ext cx="686562" cy="552161"/>
              </a:xfrm>
              <a:custGeom>
                <a:avLst/>
                <a:gdLst>
                  <a:gd name="connsiteX0" fmla="*/ 838288 w 4988966"/>
                  <a:gd name="connsiteY0" fmla="*/ 416870 h 4012322"/>
                  <a:gd name="connsiteX1" fmla="*/ 1371688 w 4988966"/>
                  <a:gd name="connsiteY1" fmla="*/ 467670 h 4012322"/>
                  <a:gd name="connsiteX2" fmla="*/ 2311488 w 4988966"/>
                  <a:gd name="connsiteY2" fmla="*/ 302570 h 4012322"/>
                  <a:gd name="connsiteX3" fmla="*/ 2870288 w 4988966"/>
                  <a:gd name="connsiteY3" fmla="*/ 10470 h 4012322"/>
                  <a:gd name="connsiteX4" fmla="*/ 3683088 w 4988966"/>
                  <a:gd name="connsiteY4" fmla="*/ 112070 h 4012322"/>
                  <a:gd name="connsiteX5" fmla="*/ 4495888 w 4988966"/>
                  <a:gd name="connsiteY5" fmla="*/ 556570 h 4012322"/>
                  <a:gd name="connsiteX6" fmla="*/ 4597488 w 4988966"/>
                  <a:gd name="connsiteY6" fmla="*/ 1318570 h 4012322"/>
                  <a:gd name="connsiteX7" fmla="*/ 4864188 w 4988966"/>
                  <a:gd name="connsiteY7" fmla="*/ 2321870 h 4012322"/>
                  <a:gd name="connsiteX8" fmla="*/ 4940388 w 4988966"/>
                  <a:gd name="connsiteY8" fmla="*/ 3185470 h 4012322"/>
                  <a:gd name="connsiteX9" fmla="*/ 4127588 w 4988966"/>
                  <a:gd name="connsiteY9" fmla="*/ 3706170 h 4012322"/>
                  <a:gd name="connsiteX10" fmla="*/ 3251288 w 4988966"/>
                  <a:gd name="connsiteY10" fmla="*/ 4010970 h 4012322"/>
                  <a:gd name="connsiteX11" fmla="*/ 2171788 w 4988966"/>
                  <a:gd name="connsiteY11" fmla="*/ 3591870 h 4012322"/>
                  <a:gd name="connsiteX12" fmla="*/ 1384388 w 4988966"/>
                  <a:gd name="connsiteY12" fmla="*/ 3452170 h 4012322"/>
                  <a:gd name="connsiteX13" fmla="*/ 279488 w 4988966"/>
                  <a:gd name="connsiteY13" fmla="*/ 2906070 h 4012322"/>
                  <a:gd name="connsiteX14" fmla="*/ 190588 w 4988966"/>
                  <a:gd name="connsiteY14" fmla="*/ 1686870 h 4012322"/>
                  <a:gd name="connsiteX15" fmla="*/ 88 w 4988966"/>
                  <a:gd name="connsiteY15" fmla="*/ 975670 h 4012322"/>
                  <a:gd name="connsiteX16" fmla="*/ 215988 w 4988966"/>
                  <a:gd name="connsiteY16" fmla="*/ 340670 h 4012322"/>
                  <a:gd name="connsiteX17" fmla="*/ 838288 w 4988966"/>
                  <a:gd name="connsiteY17" fmla="*/ 416870 h 40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66" h="4012322">
                    <a:moveTo>
                      <a:pt x="838288" y="416870"/>
                    </a:moveTo>
                    <a:cubicBezTo>
                      <a:pt x="1030905" y="438037"/>
                      <a:pt x="1126155" y="486720"/>
                      <a:pt x="1371688" y="467670"/>
                    </a:cubicBezTo>
                    <a:cubicBezTo>
                      <a:pt x="1617221" y="448620"/>
                      <a:pt x="2061721" y="378770"/>
                      <a:pt x="2311488" y="302570"/>
                    </a:cubicBezTo>
                    <a:cubicBezTo>
                      <a:pt x="2561255" y="226370"/>
                      <a:pt x="2641688" y="42220"/>
                      <a:pt x="2870288" y="10470"/>
                    </a:cubicBezTo>
                    <a:cubicBezTo>
                      <a:pt x="3098888" y="-21280"/>
                      <a:pt x="3412155" y="21053"/>
                      <a:pt x="3683088" y="112070"/>
                    </a:cubicBezTo>
                    <a:cubicBezTo>
                      <a:pt x="3954021" y="203087"/>
                      <a:pt x="4343488" y="355487"/>
                      <a:pt x="4495888" y="556570"/>
                    </a:cubicBezTo>
                    <a:cubicBezTo>
                      <a:pt x="4648288" y="757653"/>
                      <a:pt x="4536105" y="1024353"/>
                      <a:pt x="4597488" y="1318570"/>
                    </a:cubicBezTo>
                    <a:cubicBezTo>
                      <a:pt x="4658871" y="1612787"/>
                      <a:pt x="4807038" y="2010720"/>
                      <a:pt x="4864188" y="2321870"/>
                    </a:cubicBezTo>
                    <a:cubicBezTo>
                      <a:pt x="4921338" y="2633020"/>
                      <a:pt x="5063155" y="2954753"/>
                      <a:pt x="4940388" y="3185470"/>
                    </a:cubicBezTo>
                    <a:cubicBezTo>
                      <a:pt x="4817621" y="3416187"/>
                      <a:pt x="4409105" y="3568587"/>
                      <a:pt x="4127588" y="3706170"/>
                    </a:cubicBezTo>
                    <a:cubicBezTo>
                      <a:pt x="3846071" y="3843753"/>
                      <a:pt x="3577255" y="4030020"/>
                      <a:pt x="3251288" y="4010970"/>
                    </a:cubicBezTo>
                    <a:cubicBezTo>
                      <a:pt x="2925321" y="3991920"/>
                      <a:pt x="2482938" y="3685003"/>
                      <a:pt x="2171788" y="3591870"/>
                    </a:cubicBezTo>
                    <a:cubicBezTo>
                      <a:pt x="1860638" y="3498737"/>
                      <a:pt x="1699771" y="3566470"/>
                      <a:pt x="1384388" y="3452170"/>
                    </a:cubicBezTo>
                    <a:cubicBezTo>
                      <a:pt x="1069005" y="3337870"/>
                      <a:pt x="478455" y="3200287"/>
                      <a:pt x="279488" y="2906070"/>
                    </a:cubicBezTo>
                    <a:cubicBezTo>
                      <a:pt x="80521" y="2611853"/>
                      <a:pt x="237155" y="2008603"/>
                      <a:pt x="190588" y="1686870"/>
                    </a:cubicBezTo>
                    <a:cubicBezTo>
                      <a:pt x="144021" y="1365137"/>
                      <a:pt x="-4145" y="1200037"/>
                      <a:pt x="88" y="975670"/>
                    </a:cubicBezTo>
                    <a:cubicBezTo>
                      <a:pt x="4321" y="751303"/>
                      <a:pt x="78405" y="435920"/>
                      <a:pt x="215988" y="340670"/>
                    </a:cubicBezTo>
                    <a:cubicBezTo>
                      <a:pt x="353571" y="245420"/>
                      <a:pt x="645671" y="395703"/>
                      <a:pt x="838288" y="4168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38" name="Ellipse 101"/>
              <p:cNvSpPr>
                <a:spLocks noChangeAspect="1"/>
              </p:cNvSpPr>
              <p:nvPr/>
            </p:nvSpPr>
            <p:spPr>
              <a:xfrm>
                <a:off x="1156665" y="6719536"/>
                <a:ext cx="304807" cy="230464"/>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39" name="Forme libre 100"/>
              <p:cNvSpPr/>
              <p:nvPr/>
            </p:nvSpPr>
            <p:spPr>
              <a:xfrm>
                <a:off x="1226375" y="6907293"/>
                <a:ext cx="686562" cy="552161"/>
              </a:xfrm>
              <a:custGeom>
                <a:avLst/>
                <a:gdLst>
                  <a:gd name="connsiteX0" fmla="*/ 838288 w 4988966"/>
                  <a:gd name="connsiteY0" fmla="*/ 416870 h 4012322"/>
                  <a:gd name="connsiteX1" fmla="*/ 1371688 w 4988966"/>
                  <a:gd name="connsiteY1" fmla="*/ 467670 h 4012322"/>
                  <a:gd name="connsiteX2" fmla="*/ 2311488 w 4988966"/>
                  <a:gd name="connsiteY2" fmla="*/ 302570 h 4012322"/>
                  <a:gd name="connsiteX3" fmla="*/ 2870288 w 4988966"/>
                  <a:gd name="connsiteY3" fmla="*/ 10470 h 4012322"/>
                  <a:gd name="connsiteX4" fmla="*/ 3683088 w 4988966"/>
                  <a:gd name="connsiteY4" fmla="*/ 112070 h 4012322"/>
                  <a:gd name="connsiteX5" fmla="*/ 4495888 w 4988966"/>
                  <a:gd name="connsiteY5" fmla="*/ 556570 h 4012322"/>
                  <a:gd name="connsiteX6" fmla="*/ 4597488 w 4988966"/>
                  <a:gd name="connsiteY6" fmla="*/ 1318570 h 4012322"/>
                  <a:gd name="connsiteX7" fmla="*/ 4864188 w 4988966"/>
                  <a:gd name="connsiteY7" fmla="*/ 2321870 h 4012322"/>
                  <a:gd name="connsiteX8" fmla="*/ 4940388 w 4988966"/>
                  <a:gd name="connsiteY8" fmla="*/ 3185470 h 4012322"/>
                  <a:gd name="connsiteX9" fmla="*/ 4127588 w 4988966"/>
                  <a:gd name="connsiteY9" fmla="*/ 3706170 h 4012322"/>
                  <a:gd name="connsiteX10" fmla="*/ 3251288 w 4988966"/>
                  <a:gd name="connsiteY10" fmla="*/ 4010970 h 4012322"/>
                  <a:gd name="connsiteX11" fmla="*/ 2171788 w 4988966"/>
                  <a:gd name="connsiteY11" fmla="*/ 3591870 h 4012322"/>
                  <a:gd name="connsiteX12" fmla="*/ 1384388 w 4988966"/>
                  <a:gd name="connsiteY12" fmla="*/ 3452170 h 4012322"/>
                  <a:gd name="connsiteX13" fmla="*/ 279488 w 4988966"/>
                  <a:gd name="connsiteY13" fmla="*/ 2906070 h 4012322"/>
                  <a:gd name="connsiteX14" fmla="*/ 190588 w 4988966"/>
                  <a:gd name="connsiteY14" fmla="*/ 1686870 h 4012322"/>
                  <a:gd name="connsiteX15" fmla="*/ 88 w 4988966"/>
                  <a:gd name="connsiteY15" fmla="*/ 975670 h 4012322"/>
                  <a:gd name="connsiteX16" fmla="*/ 215988 w 4988966"/>
                  <a:gd name="connsiteY16" fmla="*/ 340670 h 4012322"/>
                  <a:gd name="connsiteX17" fmla="*/ 838288 w 4988966"/>
                  <a:gd name="connsiteY17" fmla="*/ 416870 h 40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66" h="4012322">
                    <a:moveTo>
                      <a:pt x="838288" y="416870"/>
                    </a:moveTo>
                    <a:cubicBezTo>
                      <a:pt x="1030905" y="438037"/>
                      <a:pt x="1126155" y="486720"/>
                      <a:pt x="1371688" y="467670"/>
                    </a:cubicBezTo>
                    <a:cubicBezTo>
                      <a:pt x="1617221" y="448620"/>
                      <a:pt x="2061721" y="378770"/>
                      <a:pt x="2311488" y="302570"/>
                    </a:cubicBezTo>
                    <a:cubicBezTo>
                      <a:pt x="2561255" y="226370"/>
                      <a:pt x="2641688" y="42220"/>
                      <a:pt x="2870288" y="10470"/>
                    </a:cubicBezTo>
                    <a:cubicBezTo>
                      <a:pt x="3098888" y="-21280"/>
                      <a:pt x="3412155" y="21053"/>
                      <a:pt x="3683088" y="112070"/>
                    </a:cubicBezTo>
                    <a:cubicBezTo>
                      <a:pt x="3954021" y="203087"/>
                      <a:pt x="4343488" y="355487"/>
                      <a:pt x="4495888" y="556570"/>
                    </a:cubicBezTo>
                    <a:cubicBezTo>
                      <a:pt x="4648288" y="757653"/>
                      <a:pt x="4536105" y="1024353"/>
                      <a:pt x="4597488" y="1318570"/>
                    </a:cubicBezTo>
                    <a:cubicBezTo>
                      <a:pt x="4658871" y="1612787"/>
                      <a:pt x="4807038" y="2010720"/>
                      <a:pt x="4864188" y="2321870"/>
                    </a:cubicBezTo>
                    <a:cubicBezTo>
                      <a:pt x="4921338" y="2633020"/>
                      <a:pt x="5063155" y="2954753"/>
                      <a:pt x="4940388" y="3185470"/>
                    </a:cubicBezTo>
                    <a:cubicBezTo>
                      <a:pt x="4817621" y="3416187"/>
                      <a:pt x="4409105" y="3568587"/>
                      <a:pt x="4127588" y="3706170"/>
                    </a:cubicBezTo>
                    <a:cubicBezTo>
                      <a:pt x="3846071" y="3843753"/>
                      <a:pt x="3577255" y="4030020"/>
                      <a:pt x="3251288" y="4010970"/>
                    </a:cubicBezTo>
                    <a:cubicBezTo>
                      <a:pt x="2925321" y="3991920"/>
                      <a:pt x="2482938" y="3685003"/>
                      <a:pt x="2171788" y="3591870"/>
                    </a:cubicBezTo>
                    <a:cubicBezTo>
                      <a:pt x="1860638" y="3498737"/>
                      <a:pt x="1699771" y="3566470"/>
                      <a:pt x="1384388" y="3452170"/>
                    </a:cubicBezTo>
                    <a:cubicBezTo>
                      <a:pt x="1069005" y="3337870"/>
                      <a:pt x="478455" y="3200287"/>
                      <a:pt x="279488" y="2906070"/>
                    </a:cubicBezTo>
                    <a:cubicBezTo>
                      <a:pt x="80521" y="2611853"/>
                      <a:pt x="237155" y="2008603"/>
                      <a:pt x="190588" y="1686870"/>
                    </a:cubicBezTo>
                    <a:cubicBezTo>
                      <a:pt x="144021" y="1365137"/>
                      <a:pt x="-4145" y="1200037"/>
                      <a:pt x="88" y="975670"/>
                    </a:cubicBezTo>
                    <a:cubicBezTo>
                      <a:pt x="4321" y="751303"/>
                      <a:pt x="78405" y="435920"/>
                      <a:pt x="215988" y="340670"/>
                    </a:cubicBezTo>
                    <a:cubicBezTo>
                      <a:pt x="353571" y="245420"/>
                      <a:pt x="645671" y="395703"/>
                      <a:pt x="838288" y="4168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40" name="Ellipse 101"/>
              <p:cNvSpPr>
                <a:spLocks noChangeAspect="1"/>
              </p:cNvSpPr>
              <p:nvPr/>
            </p:nvSpPr>
            <p:spPr>
              <a:xfrm>
                <a:off x="1438328" y="7049659"/>
                <a:ext cx="304807" cy="230464"/>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41" name="Forme libre 100"/>
              <p:cNvSpPr/>
              <p:nvPr/>
            </p:nvSpPr>
            <p:spPr>
              <a:xfrm>
                <a:off x="1492590" y="6440890"/>
                <a:ext cx="686562" cy="552161"/>
              </a:xfrm>
              <a:custGeom>
                <a:avLst/>
                <a:gdLst>
                  <a:gd name="connsiteX0" fmla="*/ 838288 w 4988966"/>
                  <a:gd name="connsiteY0" fmla="*/ 416870 h 4012322"/>
                  <a:gd name="connsiteX1" fmla="*/ 1371688 w 4988966"/>
                  <a:gd name="connsiteY1" fmla="*/ 467670 h 4012322"/>
                  <a:gd name="connsiteX2" fmla="*/ 2311488 w 4988966"/>
                  <a:gd name="connsiteY2" fmla="*/ 302570 h 4012322"/>
                  <a:gd name="connsiteX3" fmla="*/ 2870288 w 4988966"/>
                  <a:gd name="connsiteY3" fmla="*/ 10470 h 4012322"/>
                  <a:gd name="connsiteX4" fmla="*/ 3683088 w 4988966"/>
                  <a:gd name="connsiteY4" fmla="*/ 112070 h 4012322"/>
                  <a:gd name="connsiteX5" fmla="*/ 4495888 w 4988966"/>
                  <a:gd name="connsiteY5" fmla="*/ 556570 h 4012322"/>
                  <a:gd name="connsiteX6" fmla="*/ 4597488 w 4988966"/>
                  <a:gd name="connsiteY6" fmla="*/ 1318570 h 4012322"/>
                  <a:gd name="connsiteX7" fmla="*/ 4864188 w 4988966"/>
                  <a:gd name="connsiteY7" fmla="*/ 2321870 h 4012322"/>
                  <a:gd name="connsiteX8" fmla="*/ 4940388 w 4988966"/>
                  <a:gd name="connsiteY8" fmla="*/ 3185470 h 4012322"/>
                  <a:gd name="connsiteX9" fmla="*/ 4127588 w 4988966"/>
                  <a:gd name="connsiteY9" fmla="*/ 3706170 h 4012322"/>
                  <a:gd name="connsiteX10" fmla="*/ 3251288 w 4988966"/>
                  <a:gd name="connsiteY10" fmla="*/ 4010970 h 4012322"/>
                  <a:gd name="connsiteX11" fmla="*/ 2171788 w 4988966"/>
                  <a:gd name="connsiteY11" fmla="*/ 3591870 h 4012322"/>
                  <a:gd name="connsiteX12" fmla="*/ 1384388 w 4988966"/>
                  <a:gd name="connsiteY12" fmla="*/ 3452170 h 4012322"/>
                  <a:gd name="connsiteX13" fmla="*/ 279488 w 4988966"/>
                  <a:gd name="connsiteY13" fmla="*/ 2906070 h 4012322"/>
                  <a:gd name="connsiteX14" fmla="*/ 190588 w 4988966"/>
                  <a:gd name="connsiteY14" fmla="*/ 1686870 h 4012322"/>
                  <a:gd name="connsiteX15" fmla="*/ 88 w 4988966"/>
                  <a:gd name="connsiteY15" fmla="*/ 975670 h 4012322"/>
                  <a:gd name="connsiteX16" fmla="*/ 215988 w 4988966"/>
                  <a:gd name="connsiteY16" fmla="*/ 340670 h 4012322"/>
                  <a:gd name="connsiteX17" fmla="*/ 838288 w 4988966"/>
                  <a:gd name="connsiteY17" fmla="*/ 416870 h 40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66" h="4012322">
                    <a:moveTo>
                      <a:pt x="838288" y="416870"/>
                    </a:moveTo>
                    <a:cubicBezTo>
                      <a:pt x="1030905" y="438037"/>
                      <a:pt x="1126155" y="486720"/>
                      <a:pt x="1371688" y="467670"/>
                    </a:cubicBezTo>
                    <a:cubicBezTo>
                      <a:pt x="1617221" y="448620"/>
                      <a:pt x="2061721" y="378770"/>
                      <a:pt x="2311488" y="302570"/>
                    </a:cubicBezTo>
                    <a:cubicBezTo>
                      <a:pt x="2561255" y="226370"/>
                      <a:pt x="2641688" y="42220"/>
                      <a:pt x="2870288" y="10470"/>
                    </a:cubicBezTo>
                    <a:cubicBezTo>
                      <a:pt x="3098888" y="-21280"/>
                      <a:pt x="3412155" y="21053"/>
                      <a:pt x="3683088" y="112070"/>
                    </a:cubicBezTo>
                    <a:cubicBezTo>
                      <a:pt x="3954021" y="203087"/>
                      <a:pt x="4343488" y="355487"/>
                      <a:pt x="4495888" y="556570"/>
                    </a:cubicBezTo>
                    <a:cubicBezTo>
                      <a:pt x="4648288" y="757653"/>
                      <a:pt x="4536105" y="1024353"/>
                      <a:pt x="4597488" y="1318570"/>
                    </a:cubicBezTo>
                    <a:cubicBezTo>
                      <a:pt x="4658871" y="1612787"/>
                      <a:pt x="4807038" y="2010720"/>
                      <a:pt x="4864188" y="2321870"/>
                    </a:cubicBezTo>
                    <a:cubicBezTo>
                      <a:pt x="4921338" y="2633020"/>
                      <a:pt x="5063155" y="2954753"/>
                      <a:pt x="4940388" y="3185470"/>
                    </a:cubicBezTo>
                    <a:cubicBezTo>
                      <a:pt x="4817621" y="3416187"/>
                      <a:pt x="4409105" y="3568587"/>
                      <a:pt x="4127588" y="3706170"/>
                    </a:cubicBezTo>
                    <a:cubicBezTo>
                      <a:pt x="3846071" y="3843753"/>
                      <a:pt x="3577255" y="4030020"/>
                      <a:pt x="3251288" y="4010970"/>
                    </a:cubicBezTo>
                    <a:cubicBezTo>
                      <a:pt x="2925321" y="3991920"/>
                      <a:pt x="2482938" y="3685003"/>
                      <a:pt x="2171788" y="3591870"/>
                    </a:cubicBezTo>
                    <a:cubicBezTo>
                      <a:pt x="1860638" y="3498737"/>
                      <a:pt x="1699771" y="3566470"/>
                      <a:pt x="1384388" y="3452170"/>
                    </a:cubicBezTo>
                    <a:cubicBezTo>
                      <a:pt x="1069005" y="3337870"/>
                      <a:pt x="478455" y="3200287"/>
                      <a:pt x="279488" y="2906070"/>
                    </a:cubicBezTo>
                    <a:cubicBezTo>
                      <a:pt x="80521" y="2611853"/>
                      <a:pt x="237155" y="2008603"/>
                      <a:pt x="190588" y="1686870"/>
                    </a:cubicBezTo>
                    <a:cubicBezTo>
                      <a:pt x="144021" y="1365137"/>
                      <a:pt x="-4145" y="1200037"/>
                      <a:pt x="88" y="975670"/>
                    </a:cubicBezTo>
                    <a:cubicBezTo>
                      <a:pt x="4321" y="751303"/>
                      <a:pt x="78405" y="435920"/>
                      <a:pt x="215988" y="340670"/>
                    </a:cubicBezTo>
                    <a:cubicBezTo>
                      <a:pt x="353571" y="245420"/>
                      <a:pt x="645671" y="395703"/>
                      <a:pt x="838288" y="4168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42" name="Ellipse 101"/>
              <p:cNvSpPr>
                <a:spLocks noChangeAspect="1"/>
              </p:cNvSpPr>
              <p:nvPr/>
            </p:nvSpPr>
            <p:spPr>
              <a:xfrm>
                <a:off x="1704543" y="6583256"/>
                <a:ext cx="304807" cy="230464"/>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43" name="Forme libre 100"/>
              <p:cNvSpPr/>
              <p:nvPr/>
            </p:nvSpPr>
            <p:spPr>
              <a:xfrm>
                <a:off x="1724099" y="6821534"/>
                <a:ext cx="686562" cy="552161"/>
              </a:xfrm>
              <a:custGeom>
                <a:avLst/>
                <a:gdLst>
                  <a:gd name="connsiteX0" fmla="*/ 838288 w 4988966"/>
                  <a:gd name="connsiteY0" fmla="*/ 416870 h 4012322"/>
                  <a:gd name="connsiteX1" fmla="*/ 1371688 w 4988966"/>
                  <a:gd name="connsiteY1" fmla="*/ 467670 h 4012322"/>
                  <a:gd name="connsiteX2" fmla="*/ 2311488 w 4988966"/>
                  <a:gd name="connsiteY2" fmla="*/ 302570 h 4012322"/>
                  <a:gd name="connsiteX3" fmla="*/ 2870288 w 4988966"/>
                  <a:gd name="connsiteY3" fmla="*/ 10470 h 4012322"/>
                  <a:gd name="connsiteX4" fmla="*/ 3683088 w 4988966"/>
                  <a:gd name="connsiteY4" fmla="*/ 112070 h 4012322"/>
                  <a:gd name="connsiteX5" fmla="*/ 4495888 w 4988966"/>
                  <a:gd name="connsiteY5" fmla="*/ 556570 h 4012322"/>
                  <a:gd name="connsiteX6" fmla="*/ 4597488 w 4988966"/>
                  <a:gd name="connsiteY6" fmla="*/ 1318570 h 4012322"/>
                  <a:gd name="connsiteX7" fmla="*/ 4864188 w 4988966"/>
                  <a:gd name="connsiteY7" fmla="*/ 2321870 h 4012322"/>
                  <a:gd name="connsiteX8" fmla="*/ 4940388 w 4988966"/>
                  <a:gd name="connsiteY8" fmla="*/ 3185470 h 4012322"/>
                  <a:gd name="connsiteX9" fmla="*/ 4127588 w 4988966"/>
                  <a:gd name="connsiteY9" fmla="*/ 3706170 h 4012322"/>
                  <a:gd name="connsiteX10" fmla="*/ 3251288 w 4988966"/>
                  <a:gd name="connsiteY10" fmla="*/ 4010970 h 4012322"/>
                  <a:gd name="connsiteX11" fmla="*/ 2171788 w 4988966"/>
                  <a:gd name="connsiteY11" fmla="*/ 3591870 h 4012322"/>
                  <a:gd name="connsiteX12" fmla="*/ 1384388 w 4988966"/>
                  <a:gd name="connsiteY12" fmla="*/ 3452170 h 4012322"/>
                  <a:gd name="connsiteX13" fmla="*/ 279488 w 4988966"/>
                  <a:gd name="connsiteY13" fmla="*/ 2906070 h 4012322"/>
                  <a:gd name="connsiteX14" fmla="*/ 190588 w 4988966"/>
                  <a:gd name="connsiteY14" fmla="*/ 1686870 h 4012322"/>
                  <a:gd name="connsiteX15" fmla="*/ 88 w 4988966"/>
                  <a:gd name="connsiteY15" fmla="*/ 975670 h 4012322"/>
                  <a:gd name="connsiteX16" fmla="*/ 215988 w 4988966"/>
                  <a:gd name="connsiteY16" fmla="*/ 340670 h 4012322"/>
                  <a:gd name="connsiteX17" fmla="*/ 838288 w 4988966"/>
                  <a:gd name="connsiteY17" fmla="*/ 416870 h 401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8966" h="4012322">
                    <a:moveTo>
                      <a:pt x="838288" y="416870"/>
                    </a:moveTo>
                    <a:cubicBezTo>
                      <a:pt x="1030905" y="438037"/>
                      <a:pt x="1126155" y="486720"/>
                      <a:pt x="1371688" y="467670"/>
                    </a:cubicBezTo>
                    <a:cubicBezTo>
                      <a:pt x="1617221" y="448620"/>
                      <a:pt x="2061721" y="378770"/>
                      <a:pt x="2311488" y="302570"/>
                    </a:cubicBezTo>
                    <a:cubicBezTo>
                      <a:pt x="2561255" y="226370"/>
                      <a:pt x="2641688" y="42220"/>
                      <a:pt x="2870288" y="10470"/>
                    </a:cubicBezTo>
                    <a:cubicBezTo>
                      <a:pt x="3098888" y="-21280"/>
                      <a:pt x="3412155" y="21053"/>
                      <a:pt x="3683088" y="112070"/>
                    </a:cubicBezTo>
                    <a:cubicBezTo>
                      <a:pt x="3954021" y="203087"/>
                      <a:pt x="4343488" y="355487"/>
                      <a:pt x="4495888" y="556570"/>
                    </a:cubicBezTo>
                    <a:cubicBezTo>
                      <a:pt x="4648288" y="757653"/>
                      <a:pt x="4536105" y="1024353"/>
                      <a:pt x="4597488" y="1318570"/>
                    </a:cubicBezTo>
                    <a:cubicBezTo>
                      <a:pt x="4658871" y="1612787"/>
                      <a:pt x="4807038" y="2010720"/>
                      <a:pt x="4864188" y="2321870"/>
                    </a:cubicBezTo>
                    <a:cubicBezTo>
                      <a:pt x="4921338" y="2633020"/>
                      <a:pt x="5063155" y="2954753"/>
                      <a:pt x="4940388" y="3185470"/>
                    </a:cubicBezTo>
                    <a:cubicBezTo>
                      <a:pt x="4817621" y="3416187"/>
                      <a:pt x="4409105" y="3568587"/>
                      <a:pt x="4127588" y="3706170"/>
                    </a:cubicBezTo>
                    <a:cubicBezTo>
                      <a:pt x="3846071" y="3843753"/>
                      <a:pt x="3577255" y="4030020"/>
                      <a:pt x="3251288" y="4010970"/>
                    </a:cubicBezTo>
                    <a:cubicBezTo>
                      <a:pt x="2925321" y="3991920"/>
                      <a:pt x="2482938" y="3685003"/>
                      <a:pt x="2171788" y="3591870"/>
                    </a:cubicBezTo>
                    <a:cubicBezTo>
                      <a:pt x="1860638" y="3498737"/>
                      <a:pt x="1699771" y="3566470"/>
                      <a:pt x="1384388" y="3452170"/>
                    </a:cubicBezTo>
                    <a:cubicBezTo>
                      <a:pt x="1069005" y="3337870"/>
                      <a:pt x="478455" y="3200287"/>
                      <a:pt x="279488" y="2906070"/>
                    </a:cubicBezTo>
                    <a:cubicBezTo>
                      <a:pt x="80521" y="2611853"/>
                      <a:pt x="237155" y="2008603"/>
                      <a:pt x="190588" y="1686870"/>
                    </a:cubicBezTo>
                    <a:cubicBezTo>
                      <a:pt x="144021" y="1365137"/>
                      <a:pt x="-4145" y="1200037"/>
                      <a:pt x="88" y="975670"/>
                    </a:cubicBezTo>
                    <a:cubicBezTo>
                      <a:pt x="4321" y="751303"/>
                      <a:pt x="78405" y="435920"/>
                      <a:pt x="215988" y="340670"/>
                    </a:cubicBezTo>
                    <a:cubicBezTo>
                      <a:pt x="353571" y="245420"/>
                      <a:pt x="645671" y="395703"/>
                      <a:pt x="838288" y="4168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44" name="Ellipse 101"/>
              <p:cNvSpPr>
                <a:spLocks noChangeAspect="1"/>
              </p:cNvSpPr>
              <p:nvPr/>
            </p:nvSpPr>
            <p:spPr>
              <a:xfrm>
                <a:off x="1936052" y="6963900"/>
                <a:ext cx="304807" cy="230464"/>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grpSp>
        <p:sp>
          <p:nvSpPr>
            <p:cNvPr id="645" name="TextBox 644"/>
            <p:cNvSpPr txBox="1"/>
            <p:nvPr/>
          </p:nvSpPr>
          <p:spPr>
            <a:xfrm>
              <a:off x="2164321" y="5278559"/>
              <a:ext cx="1274084" cy="369332"/>
            </a:xfrm>
            <a:prstGeom prst="rect">
              <a:avLst/>
            </a:prstGeom>
            <a:noFill/>
          </p:spPr>
          <p:txBody>
            <a:bodyPr wrap="square" rtlCol="0">
              <a:spAutoFit/>
            </a:bodyPr>
            <a:lstStyle>
              <a:defPPr>
                <a:defRPr lang="fr-FR"/>
              </a:defPPr>
              <a:lvl1pPr algn="ctr">
                <a:defRPr sz="1400">
                  <a:latin typeface="Helvetica" charset="0"/>
                  <a:ea typeface="Helvetica" charset="0"/>
                  <a:cs typeface="Helvetica" charset="0"/>
                </a:defRPr>
              </a:lvl1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mic Sans MS" panose="030F0702030302020204" pitchFamily="66" charset="0"/>
                </a:rPr>
                <a:t>Myoblasts</a:t>
              </a: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646" name="TextBox 645"/>
            <p:cNvSpPr txBox="1"/>
            <p:nvPr/>
          </p:nvSpPr>
          <p:spPr>
            <a:xfrm>
              <a:off x="5723230" y="5278559"/>
              <a:ext cx="1274084" cy="369332"/>
            </a:xfrm>
            <a:prstGeom prst="rect">
              <a:avLst/>
            </a:prstGeom>
            <a:noFill/>
          </p:spPr>
          <p:txBody>
            <a:bodyPr wrap="square" rtlCol="0">
              <a:spAutoFit/>
            </a:bodyPr>
            <a:lstStyle>
              <a:defPPr>
                <a:defRPr lang="fr-FR"/>
              </a:defPPr>
              <a:lvl1pPr algn="ctr">
                <a:defRPr sz="1400">
                  <a:latin typeface="Helvetica" charset="0"/>
                  <a:ea typeface="Helvetica" charset="0"/>
                  <a:cs typeface="Helvetica" charset="0"/>
                </a:defRPr>
              </a:lvl1pPr>
            </a:lstStyle>
            <a:p>
              <a:pPr marL="0" marR="0" lvl="0" indent="0" algn="ctr" defTabSz="914400" eaLnBrk="1" fontAlgn="auto" latinLnBrk="1"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mic Sans MS" panose="030F0702030302020204" pitchFamily="66" charset="0"/>
                </a:rPr>
                <a:t>Myotubes</a:t>
              </a:r>
              <a:endParaRPr kumimoji="0" lang="en-US" sz="1800" b="0" i="0" u="none" strike="noStrike" kern="0" cap="none" spc="0" normalizeH="0" baseline="0" noProof="0" dirty="0">
                <a:ln>
                  <a:noFill/>
                </a:ln>
                <a:solidFill>
                  <a:prstClr val="black"/>
                </a:solidFill>
                <a:effectLst/>
                <a:uLnTx/>
                <a:uFillTx/>
                <a:latin typeface="Comic Sans MS" panose="030F0702030302020204" pitchFamily="66" charset="0"/>
              </a:endParaRPr>
            </a:p>
          </p:txBody>
        </p:sp>
        <p:sp>
          <p:nvSpPr>
            <p:cNvPr id="652" name="Freeform 651"/>
            <p:cNvSpPr/>
            <p:nvPr/>
          </p:nvSpPr>
          <p:spPr>
            <a:xfrm>
              <a:off x="4802957" y="3782136"/>
              <a:ext cx="2581696" cy="1309561"/>
            </a:xfrm>
            <a:custGeom>
              <a:avLst/>
              <a:gdLst>
                <a:gd name="connsiteX0" fmla="*/ 270957 w 2672686"/>
                <a:gd name="connsiteY0" fmla="*/ 1090670 h 1355715"/>
                <a:gd name="connsiteX1" fmla="*/ 524345 w 2672686"/>
                <a:gd name="connsiteY1" fmla="*/ 903383 h 1355715"/>
                <a:gd name="connsiteX2" fmla="*/ 799767 w 2672686"/>
                <a:gd name="connsiteY2" fmla="*/ 771181 h 1355715"/>
                <a:gd name="connsiteX3" fmla="*/ 1141290 w 2672686"/>
                <a:gd name="connsiteY3" fmla="*/ 616944 h 1355715"/>
                <a:gd name="connsiteX4" fmla="*/ 1394678 w 2672686"/>
                <a:gd name="connsiteY4" fmla="*/ 462708 h 1355715"/>
                <a:gd name="connsiteX5" fmla="*/ 1637049 w 2672686"/>
                <a:gd name="connsiteY5" fmla="*/ 286438 h 1355715"/>
                <a:gd name="connsiteX6" fmla="*/ 2110774 w 2672686"/>
                <a:gd name="connsiteY6" fmla="*/ 55084 h 1355715"/>
                <a:gd name="connsiteX7" fmla="*/ 2540432 w 2672686"/>
                <a:gd name="connsiteY7" fmla="*/ 0 h 1355715"/>
                <a:gd name="connsiteX8" fmla="*/ 2672635 w 2672686"/>
                <a:gd name="connsiteY8" fmla="*/ 55084 h 1355715"/>
                <a:gd name="connsiteX9" fmla="*/ 2551449 w 2672686"/>
                <a:gd name="connsiteY9" fmla="*/ 231354 h 1355715"/>
                <a:gd name="connsiteX10" fmla="*/ 2220943 w 2672686"/>
                <a:gd name="connsiteY10" fmla="*/ 418641 h 1355715"/>
                <a:gd name="connsiteX11" fmla="*/ 1890437 w 2672686"/>
                <a:gd name="connsiteY11" fmla="*/ 616944 h 1355715"/>
                <a:gd name="connsiteX12" fmla="*/ 1670100 w 2672686"/>
                <a:gd name="connsiteY12" fmla="*/ 826265 h 1355715"/>
                <a:gd name="connsiteX13" fmla="*/ 1064172 w 2672686"/>
                <a:gd name="connsiteY13" fmla="*/ 1035585 h 1355715"/>
                <a:gd name="connsiteX14" fmla="*/ 524345 w 2672686"/>
                <a:gd name="connsiteY14" fmla="*/ 1178805 h 1355715"/>
                <a:gd name="connsiteX15" fmla="*/ 6553 w 2672686"/>
                <a:gd name="connsiteY15" fmla="*/ 1355075 h 1355715"/>
                <a:gd name="connsiteX16" fmla="*/ 270957 w 2672686"/>
                <a:gd name="connsiteY16" fmla="*/ 1090670 h 1355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72686" h="1355715">
                  <a:moveTo>
                    <a:pt x="270957" y="1090670"/>
                  </a:moveTo>
                  <a:cubicBezTo>
                    <a:pt x="357256" y="1015388"/>
                    <a:pt x="436210" y="956631"/>
                    <a:pt x="524345" y="903383"/>
                  </a:cubicBezTo>
                  <a:cubicBezTo>
                    <a:pt x="612480" y="850135"/>
                    <a:pt x="696943" y="818921"/>
                    <a:pt x="799767" y="771181"/>
                  </a:cubicBezTo>
                  <a:cubicBezTo>
                    <a:pt x="902591" y="723441"/>
                    <a:pt x="1042138" y="668356"/>
                    <a:pt x="1141290" y="616944"/>
                  </a:cubicBezTo>
                  <a:cubicBezTo>
                    <a:pt x="1240442" y="565532"/>
                    <a:pt x="1312052" y="517792"/>
                    <a:pt x="1394678" y="462708"/>
                  </a:cubicBezTo>
                  <a:cubicBezTo>
                    <a:pt x="1477305" y="407624"/>
                    <a:pt x="1517700" y="354375"/>
                    <a:pt x="1637049" y="286438"/>
                  </a:cubicBezTo>
                  <a:cubicBezTo>
                    <a:pt x="1756398" y="218501"/>
                    <a:pt x="1960210" y="102824"/>
                    <a:pt x="2110774" y="55084"/>
                  </a:cubicBezTo>
                  <a:cubicBezTo>
                    <a:pt x="2261338" y="7344"/>
                    <a:pt x="2446789" y="0"/>
                    <a:pt x="2540432" y="0"/>
                  </a:cubicBezTo>
                  <a:cubicBezTo>
                    <a:pt x="2634075" y="0"/>
                    <a:pt x="2670799" y="16525"/>
                    <a:pt x="2672635" y="55084"/>
                  </a:cubicBezTo>
                  <a:cubicBezTo>
                    <a:pt x="2674471" y="93643"/>
                    <a:pt x="2626731" y="170761"/>
                    <a:pt x="2551449" y="231354"/>
                  </a:cubicBezTo>
                  <a:cubicBezTo>
                    <a:pt x="2476167" y="291947"/>
                    <a:pt x="2331112" y="354376"/>
                    <a:pt x="2220943" y="418641"/>
                  </a:cubicBezTo>
                  <a:cubicBezTo>
                    <a:pt x="2110774" y="482906"/>
                    <a:pt x="1982244" y="549007"/>
                    <a:pt x="1890437" y="616944"/>
                  </a:cubicBezTo>
                  <a:cubicBezTo>
                    <a:pt x="1798630" y="684881"/>
                    <a:pt x="1807811" y="756492"/>
                    <a:pt x="1670100" y="826265"/>
                  </a:cubicBezTo>
                  <a:cubicBezTo>
                    <a:pt x="1532389" y="896038"/>
                    <a:pt x="1255131" y="976828"/>
                    <a:pt x="1064172" y="1035585"/>
                  </a:cubicBezTo>
                  <a:cubicBezTo>
                    <a:pt x="873213" y="1094342"/>
                    <a:pt x="700615" y="1125557"/>
                    <a:pt x="524345" y="1178805"/>
                  </a:cubicBezTo>
                  <a:cubicBezTo>
                    <a:pt x="348075" y="1232053"/>
                    <a:pt x="54293" y="1366092"/>
                    <a:pt x="6553" y="1355075"/>
                  </a:cubicBezTo>
                  <a:cubicBezTo>
                    <a:pt x="-41187" y="1344058"/>
                    <a:pt x="184658" y="1165952"/>
                    <a:pt x="270957" y="1090670"/>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3" name="Freeform 652"/>
            <p:cNvSpPr/>
            <p:nvPr/>
          </p:nvSpPr>
          <p:spPr>
            <a:xfrm>
              <a:off x="4961887" y="4122002"/>
              <a:ext cx="2575415" cy="1251703"/>
            </a:xfrm>
            <a:custGeom>
              <a:avLst/>
              <a:gdLst>
                <a:gd name="connsiteX0" fmla="*/ 178311 w 2666183"/>
                <a:gd name="connsiteY0" fmla="*/ 1063745 h 1295818"/>
                <a:gd name="connsiteX1" fmla="*/ 2042 w 2666183"/>
                <a:gd name="connsiteY1" fmla="*/ 1206965 h 1295818"/>
                <a:gd name="connsiteX2" fmla="*/ 101193 w 2666183"/>
                <a:gd name="connsiteY2" fmla="*/ 1295100 h 1295818"/>
                <a:gd name="connsiteX3" fmla="*/ 376615 w 2666183"/>
                <a:gd name="connsiteY3" fmla="*/ 1251032 h 1295818"/>
                <a:gd name="connsiteX4" fmla="*/ 751189 w 2666183"/>
                <a:gd name="connsiteY4" fmla="*/ 1184931 h 1295818"/>
                <a:gd name="connsiteX5" fmla="*/ 1114745 w 2666183"/>
                <a:gd name="connsiteY5" fmla="*/ 953577 h 1295818"/>
                <a:gd name="connsiteX6" fmla="*/ 1775757 w 2666183"/>
                <a:gd name="connsiteY6" fmla="*/ 788324 h 1295818"/>
                <a:gd name="connsiteX7" fmla="*/ 2161348 w 2666183"/>
                <a:gd name="connsiteY7" fmla="*/ 623071 h 1295818"/>
                <a:gd name="connsiteX8" fmla="*/ 2557955 w 2666183"/>
                <a:gd name="connsiteY8" fmla="*/ 259514 h 1295818"/>
                <a:gd name="connsiteX9" fmla="*/ 2646090 w 2666183"/>
                <a:gd name="connsiteY9" fmla="*/ 17143 h 1295818"/>
                <a:gd name="connsiteX10" fmla="*/ 2238466 w 2666183"/>
                <a:gd name="connsiteY10" fmla="*/ 50194 h 1295818"/>
                <a:gd name="connsiteX11" fmla="*/ 1742707 w 2666183"/>
                <a:gd name="connsiteY11" fmla="*/ 292565 h 1295818"/>
                <a:gd name="connsiteX12" fmla="*/ 1291015 w 2666183"/>
                <a:gd name="connsiteY12" fmla="*/ 567986 h 1295818"/>
                <a:gd name="connsiteX13" fmla="*/ 729155 w 2666183"/>
                <a:gd name="connsiteY13" fmla="*/ 689172 h 1295818"/>
                <a:gd name="connsiteX14" fmla="*/ 365598 w 2666183"/>
                <a:gd name="connsiteY14" fmla="*/ 953577 h 1295818"/>
                <a:gd name="connsiteX15" fmla="*/ 178311 w 2666183"/>
                <a:gd name="connsiteY15" fmla="*/ 1063745 h 129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66183" h="1295818">
                  <a:moveTo>
                    <a:pt x="178311" y="1063745"/>
                  </a:moveTo>
                  <a:cubicBezTo>
                    <a:pt x="117718" y="1105976"/>
                    <a:pt x="14895" y="1168406"/>
                    <a:pt x="2042" y="1206965"/>
                  </a:cubicBezTo>
                  <a:cubicBezTo>
                    <a:pt x="-10811" y="1245524"/>
                    <a:pt x="38764" y="1287756"/>
                    <a:pt x="101193" y="1295100"/>
                  </a:cubicBezTo>
                  <a:cubicBezTo>
                    <a:pt x="163622" y="1302445"/>
                    <a:pt x="376615" y="1251032"/>
                    <a:pt x="376615" y="1251032"/>
                  </a:cubicBezTo>
                  <a:cubicBezTo>
                    <a:pt x="484948" y="1232671"/>
                    <a:pt x="628167" y="1234507"/>
                    <a:pt x="751189" y="1184931"/>
                  </a:cubicBezTo>
                  <a:cubicBezTo>
                    <a:pt x="874211" y="1135355"/>
                    <a:pt x="943984" y="1019678"/>
                    <a:pt x="1114745" y="953577"/>
                  </a:cubicBezTo>
                  <a:cubicBezTo>
                    <a:pt x="1285506" y="887476"/>
                    <a:pt x="1601323" y="843408"/>
                    <a:pt x="1775757" y="788324"/>
                  </a:cubicBezTo>
                  <a:cubicBezTo>
                    <a:pt x="1950191" y="733240"/>
                    <a:pt x="2030982" y="711206"/>
                    <a:pt x="2161348" y="623071"/>
                  </a:cubicBezTo>
                  <a:cubicBezTo>
                    <a:pt x="2291714" y="534936"/>
                    <a:pt x="2477165" y="360502"/>
                    <a:pt x="2557955" y="259514"/>
                  </a:cubicBezTo>
                  <a:cubicBezTo>
                    <a:pt x="2638745" y="158526"/>
                    <a:pt x="2699338" y="52030"/>
                    <a:pt x="2646090" y="17143"/>
                  </a:cubicBezTo>
                  <a:cubicBezTo>
                    <a:pt x="2592842" y="-17744"/>
                    <a:pt x="2389030" y="4290"/>
                    <a:pt x="2238466" y="50194"/>
                  </a:cubicBezTo>
                  <a:cubicBezTo>
                    <a:pt x="2087902" y="96098"/>
                    <a:pt x="1900615" y="206266"/>
                    <a:pt x="1742707" y="292565"/>
                  </a:cubicBezTo>
                  <a:cubicBezTo>
                    <a:pt x="1584799" y="378864"/>
                    <a:pt x="1459940" y="501885"/>
                    <a:pt x="1291015" y="567986"/>
                  </a:cubicBezTo>
                  <a:cubicBezTo>
                    <a:pt x="1122090" y="634087"/>
                    <a:pt x="883391" y="624907"/>
                    <a:pt x="729155" y="689172"/>
                  </a:cubicBezTo>
                  <a:cubicBezTo>
                    <a:pt x="574919" y="753437"/>
                    <a:pt x="453733" y="891148"/>
                    <a:pt x="365598" y="953577"/>
                  </a:cubicBezTo>
                  <a:cubicBezTo>
                    <a:pt x="277463" y="1016006"/>
                    <a:pt x="238904" y="1021514"/>
                    <a:pt x="178311" y="1063745"/>
                  </a:cubicBezTo>
                  <a:close/>
                </a:path>
              </a:pathLst>
            </a:custGeom>
            <a:gradFill flip="none" rotWithShape="1">
              <a:gsLst>
                <a:gs pos="0">
                  <a:srgbClr val="F79646">
                    <a:lumMod val="40000"/>
                    <a:lumOff val="60000"/>
                  </a:srgbClr>
                </a:gs>
                <a:gs pos="100000">
                  <a:srgbClr val="F79646"/>
                </a:gs>
              </a:gsLst>
              <a:path path="shape">
                <a:fillToRect l="50000" t="50000" r="50000" b="50000"/>
              </a:path>
              <a:tileRect/>
            </a:gradFill>
            <a:ln w="12700" cap="flat" cmpd="sng" algn="ctr">
              <a:solidFill>
                <a:srgbClr val="F79646">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4" name="Ellipse 101"/>
            <p:cNvSpPr>
              <a:spLocks noChangeAspect="1"/>
            </p:cNvSpPr>
            <p:nvPr/>
          </p:nvSpPr>
          <p:spPr>
            <a:xfrm>
              <a:off x="5309770" y="4633503"/>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5" name="Ellipse 101"/>
            <p:cNvSpPr>
              <a:spLocks noChangeAspect="1"/>
            </p:cNvSpPr>
            <p:nvPr/>
          </p:nvSpPr>
          <p:spPr>
            <a:xfrm>
              <a:off x="5739566" y="4452997"/>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6" name="Ellipse 101"/>
            <p:cNvSpPr>
              <a:spLocks noChangeAspect="1"/>
            </p:cNvSpPr>
            <p:nvPr/>
          </p:nvSpPr>
          <p:spPr>
            <a:xfrm>
              <a:off x="6198693" y="4208912"/>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7" name="Ellipse 101"/>
            <p:cNvSpPr>
              <a:spLocks noChangeAspect="1"/>
            </p:cNvSpPr>
            <p:nvPr/>
          </p:nvSpPr>
          <p:spPr>
            <a:xfrm>
              <a:off x="6635901" y="3953517"/>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8" name="Ellipse 101"/>
            <p:cNvSpPr>
              <a:spLocks noChangeAspect="1"/>
            </p:cNvSpPr>
            <p:nvPr/>
          </p:nvSpPr>
          <p:spPr>
            <a:xfrm>
              <a:off x="6964027" y="4232107"/>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59" name="Ellipse 101"/>
            <p:cNvSpPr>
              <a:spLocks noChangeAspect="1"/>
            </p:cNvSpPr>
            <p:nvPr/>
          </p:nvSpPr>
          <p:spPr>
            <a:xfrm>
              <a:off x="6580568" y="4488417"/>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60" name="Ellipse 101"/>
            <p:cNvSpPr>
              <a:spLocks noChangeAspect="1"/>
            </p:cNvSpPr>
            <p:nvPr/>
          </p:nvSpPr>
          <p:spPr>
            <a:xfrm>
              <a:off x="6070563" y="4715288"/>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sp>
          <p:nvSpPr>
            <p:cNvPr id="661" name="Ellipse 101"/>
            <p:cNvSpPr>
              <a:spLocks noChangeAspect="1"/>
            </p:cNvSpPr>
            <p:nvPr/>
          </p:nvSpPr>
          <p:spPr>
            <a:xfrm>
              <a:off x="5538047" y="4866304"/>
              <a:ext cx="294430" cy="222618"/>
            </a:xfrm>
            <a:prstGeom prst="ellipse">
              <a:avLst/>
            </a:prstGeom>
            <a:gradFill flip="none" rotWithShape="1">
              <a:gsLst>
                <a:gs pos="0">
                  <a:srgbClr val="C0504D">
                    <a:lumMod val="40000"/>
                    <a:lumOff val="60000"/>
                  </a:srgbClr>
                </a:gs>
                <a:gs pos="100000">
                  <a:srgbClr val="C0504D"/>
                </a:gs>
              </a:gsLst>
              <a:path path="shape">
                <a:fillToRect l="50000" t="50000" r="50000" b="50000"/>
              </a:path>
              <a:tileRect/>
            </a:gradFill>
            <a:ln w="12700" cap="flat" cmpd="sng" algn="ctr">
              <a:solidFill>
                <a:srgbClr val="C0504D">
                  <a:lumMod val="50000"/>
                </a:srgbClr>
              </a:solid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fr-FR" sz="2000" b="0" i="0" u="none" strike="noStrike" kern="0" cap="none" spc="0" normalizeH="0" baseline="0" noProof="0" smtClean="0">
                <a:ln>
                  <a:noFill/>
                </a:ln>
                <a:solidFill>
                  <a:prstClr val="white"/>
                </a:solidFill>
                <a:effectLst/>
                <a:uLnTx/>
                <a:uFillTx/>
                <a:latin typeface="맑은 고딕"/>
                <a:ea typeface=""/>
                <a:cs typeface=""/>
              </a:endParaRPr>
            </a:p>
          </p:txBody>
        </p:sp>
        <p:cxnSp>
          <p:nvCxnSpPr>
            <p:cNvPr id="662" name="Connecteur droit avec flèche 115"/>
            <p:cNvCxnSpPr/>
            <p:nvPr/>
          </p:nvCxnSpPr>
          <p:spPr>
            <a:xfrm>
              <a:off x="3641648" y="4373993"/>
              <a:ext cx="1677261" cy="0"/>
            </a:xfrm>
            <a:prstGeom prst="straightConnector1">
              <a:avLst/>
            </a:prstGeom>
            <a:noFill/>
            <a:ln w="38100" cmpd="sng">
              <a:solidFill>
                <a:sysClr val="windowText" lastClr="000000"/>
              </a:solidFill>
              <a:round/>
              <a:headEnd/>
              <a:tailEnd type="triangle" w="lg" len="lg"/>
            </a:ln>
          </p:spPr>
        </p:cxnSp>
      </p:grpSp>
      <p:sp>
        <p:nvSpPr>
          <p:cNvPr id="228" name="Shape 334"/>
          <p:cNvSpPr txBox="1">
            <a:spLocks noGrp="1"/>
          </p:cNvSpPr>
          <p:nvPr>
            <p:ph type="title"/>
          </p:nvPr>
        </p:nvSpPr>
        <p:spPr>
          <a:xfrm>
            <a:off x="0" y="4247"/>
            <a:ext cx="9144000" cy="1077218"/>
          </a:xfrm>
          <a:prstGeom prst="rect">
            <a:avLst/>
          </a:prstGeom>
          <a:noFill/>
          <a:ln>
            <a:noFill/>
          </a:ln>
          <a:effectLst>
            <a:outerShdw blurRad="50800" dist="12700" dir="8100000" algn="ctr" rotWithShape="0">
              <a:srgbClr val="FFFFFF">
                <a:alpha val="75000"/>
              </a:srgbClr>
            </a:outerShdw>
          </a:effectLst>
        </p:spPr>
        <p:txBody>
          <a:bodyPr vert="horz" wrap="square" lIns="91440" tIns="45720" rIns="91440" bIns="45720" numCol="1" anchor="t" anchorCtr="0" compatLnSpc="1">
            <a:prstTxWarp prst="textNoShape">
              <a:avLst/>
            </a:prstTxWarp>
            <a:spAutoFit/>
          </a:bodyPr>
          <a:lstStyle/>
          <a:p>
            <a:r>
              <a:rPr lang="nl-BE" sz="3200" b="1" dirty="0" smtClean="0">
                <a:solidFill>
                  <a:srgbClr val="0000FF"/>
                </a:solidFill>
                <a:latin typeface="Comic Sans MS" panose="030F0702030302020204" pitchFamily="66" charset="0"/>
                <a:ea typeface="Arial" charset="0"/>
                <a:cs typeface="Arial" charset="0"/>
                <a:sym typeface="Arial"/>
              </a:rPr>
              <a:t>Model for PGC-1</a:t>
            </a:r>
            <a:r>
              <a:rPr lang="el-GR" sz="3200" b="1" dirty="0" smtClean="0">
                <a:solidFill>
                  <a:srgbClr val="0000FF"/>
                </a:solidFill>
                <a:latin typeface="Comic Sans MS" panose="030F0702030302020204" pitchFamily="66" charset="0"/>
                <a:ea typeface="Arial" charset="0"/>
                <a:cs typeface="Arial" charset="0"/>
                <a:sym typeface="Arial"/>
              </a:rPr>
              <a:t>α</a:t>
            </a:r>
            <a:r>
              <a:rPr lang="en-US" sz="3200" b="1" dirty="0" smtClean="0">
                <a:solidFill>
                  <a:srgbClr val="0000FF"/>
                </a:solidFill>
                <a:latin typeface="Comic Sans MS" panose="030F0702030302020204" pitchFamily="66" charset="0"/>
                <a:ea typeface="Arial" charset="0"/>
                <a:cs typeface="Arial" charset="0"/>
                <a:sym typeface="Arial"/>
              </a:rPr>
              <a:t>-promoted transcriptional activation</a:t>
            </a:r>
            <a:endParaRPr lang="nl-BE" sz="3200" b="1" dirty="0">
              <a:solidFill>
                <a:srgbClr val="0000FF"/>
              </a:solidFill>
              <a:latin typeface="Comic Sans MS" panose="030F0702030302020204" pitchFamily="66" charset="0"/>
              <a:ea typeface="Arial" charset="0"/>
              <a:cs typeface="Arial" charset="0"/>
              <a:sym typeface="Arial"/>
            </a:endParaRPr>
          </a:p>
        </p:txBody>
      </p:sp>
      <p:sp>
        <p:nvSpPr>
          <p:cNvPr id="3" name="TextBox 2"/>
          <p:cNvSpPr txBox="1"/>
          <p:nvPr/>
        </p:nvSpPr>
        <p:spPr>
          <a:xfrm>
            <a:off x="190832" y="5683246"/>
            <a:ext cx="8470589" cy="861774"/>
          </a:xfrm>
          <a:prstGeom prst="rect">
            <a:avLst/>
          </a:prstGeom>
          <a:noFill/>
          <a:ln>
            <a:solidFill>
              <a:srgbClr val="0000FF"/>
            </a:solidFill>
          </a:ln>
        </p:spPr>
        <p:txBody>
          <a:bodyPr wrap="none" rtlCol="0">
            <a:spAutoFit/>
          </a:bodyPr>
          <a:lstStyle/>
          <a:p>
            <a:r>
              <a:rPr lang="en-US" sz="1600" b="1" dirty="0">
                <a:latin typeface="Comic Sans MS" panose="030F0702030302020204" pitchFamily="66" charset="0"/>
              </a:rPr>
              <a:t>Cho, Rambout, Gleghorn, Nguyen, Phipp, Miyoshi, Myers, Kataoka, Fasan, </a:t>
            </a:r>
            <a:r>
              <a:rPr lang="en-US" sz="1600" b="1" dirty="0" smtClean="0">
                <a:latin typeface="Comic Sans MS" panose="030F0702030302020204" pitchFamily="66" charset="0"/>
              </a:rPr>
              <a:t>Maquat</a:t>
            </a:r>
          </a:p>
          <a:p>
            <a:r>
              <a:rPr lang="en-US" sz="1600" b="1" dirty="0" smtClean="0">
                <a:latin typeface="Comic Sans MS" panose="030F0702030302020204" pitchFamily="66" charset="0"/>
              </a:rPr>
              <a:t>(</a:t>
            </a:r>
            <a:r>
              <a:rPr lang="en-US" sz="1600" b="1" dirty="0">
                <a:latin typeface="Comic Sans MS" panose="030F0702030302020204" pitchFamily="66" charset="0"/>
              </a:rPr>
              <a:t>2018) </a:t>
            </a:r>
            <a:r>
              <a:rPr lang="en-US" sz="1600" b="1" dirty="0" smtClean="0">
                <a:latin typeface="Comic Sans MS" panose="030F0702030302020204" pitchFamily="66" charset="0"/>
              </a:rPr>
              <a:t>Transcriptional </a:t>
            </a:r>
            <a:r>
              <a:rPr lang="en-US" sz="1600" b="1" dirty="0">
                <a:latin typeface="Comic Sans MS" panose="030F0702030302020204" pitchFamily="66" charset="0"/>
              </a:rPr>
              <a:t>PGC-1</a:t>
            </a:r>
            <a:r>
              <a:rPr lang="el-GR" sz="1600" b="1" dirty="0">
                <a:latin typeface="Comic Sans MS" panose="030F0702030302020204" pitchFamily="66" charset="0"/>
              </a:rPr>
              <a:t>α</a:t>
            </a:r>
            <a:r>
              <a:rPr lang="en-US" sz="1600" b="1" dirty="0">
                <a:latin typeface="Comic Sans MS" panose="030F0702030302020204" pitchFamily="66" charset="0"/>
              </a:rPr>
              <a:t> coactivator contains a novel CBP80-binding </a:t>
            </a:r>
            <a:r>
              <a:rPr lang="en-US" sz="1600" b="1" dirty="0" smtClean="0">
                <a:latin typeface="Comic Sans MS" panose="030F0702030302020204" pitchFamily="66" charset="0"/>
              </a:rPr>
              <a:t>motif</a:t>
            </a:r>
          </a:p>
          <a:p>
            <a:r>
              <a:rPr lang="en-US" sz="1600" b="1" dirty="0" smtClean="0">
                <a:latin typeface="Comic Sans MS" panose="030F0702030302020204" pitchFamily="66" charset="0"/>
              </a:rPr>
              <a:t>that </a:t>
            </a:r>
            <a:r>
              <a:rPr lang="en-US" sz="1600" b="1" dirty="0">
                <a:latin typeface="Comic Sans MS" panose="030F0702030302020204" pitchFamily="66" charset="0"/>
              </a:rPr>
              <a:t>orchestrates efficient target gene expression. </a:t>
            </a:r>
            <a:r>
              <a:rPr lang="en-US" sz="1600" b="1" i="1" dirty="0">
                <a:latin typeface="Comic Sans MS" panose="030F0702030302020204" pitchFamily="66" charset="0"/>
              </a:rPr>
              <a:t>Genes </a:t>
            </a:r>
            <a:r>
              <a:rPr lang="en-US" sz="1600" b="1" i="1" dirty="0" smtClean="0">
                <a:latin typeface="Comic Sans MS" panose="030F0702030302020204" pitchFamily="66" charset="0"/>
              </a:rPr>
              <a:t>Dev. </a:t>
            </a:r>
            <a:r>
              <a:rPr lang="en-US" sz="1600" b="1" dirty="0">
                <a:latin typeface="Comic Sans MS" panose="030F0702030302020204" pitchFamily="66" charset="0"/>
              </a:rPr>
              <a:t>32: </a:t>
            </a:r>
            <a:r>
              <a:rPr lang="en-US" sz="1600" b="1" dirty="0" smtClean="0">
                <a:latin typeface="Comic Sans MS" panose="030F0702030302020204" pitchFamily="66" charset="0"/>
              </a:rPr>
              <a:t>555-567</a:t>
            </a:r>
            <a:endParaRPr lang="en-US" dirty="0"/>
          </a:p>
        </p:txBody>
      </p:sp>
    </p:spTree>
    <p:extLst>
      <p:ext uri="{BB962C8B-B14F-4D97-AF65-F5344CB8AC3E}">
        <p14:creationId xmlns:p14="http://schemas.microsoft.com/office/powerpoint/2010/main" val="15357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692D23-41F6-8643-834B-D1C884369B0C}"/>
              </a:ext>
            </a:extLst>
          </p:cNvPr>
          <p:cNvSpPr txBox="1"/>
          <p:nvPr/>
        </p:nvSpPr>
        <p:spPr>
          <a:xfrm>
            <a:off x="0" y="0"/>
            <a:ext cx="9144000" cy="1384995"/>
          </a:xfrm>
          <a:prstGeom prst="rect">
            <a:avLst/>
          </a:prstGeom>
          <a:noFill/>
        </p:spPr>
        <p:txBody>
          <a:bodyPr wrap="square" rtlCol="0">
            <a:spAutoFit/>
          </a:bodyPr>
          <a:lstStyle/>
          <a:p>
            <a:pPr algn="ctr"/>
            <a:r>
              <a:rPr lang="en-US" sz="2800" b="1" dirty="0">
                <a:solidFill>
                  <a:srgbClr val="0000FF"/>
                </a:solidFill>
                <a:latin typeface="Comic Sans MS" panose="030F0702030302020204" pitchFamily="66" charset="0"/>
                <a:cs typeface="Arial" pitchFamily="34" charset="0"/>
              </a:rPr>
              <a:t>Establishment of a </a:t>
            </a:r>
            <a:r>
              <a:rPr lang="en-US" sz="2800" b="1" dirty="0" smtClean="0">
                <a:solidFill>
                  <a:srgbClr val="0000FF"/>
                </a:solidFill>
                <a:latin typeface="Comic Sans MS" panose="030F0702030302020204" pitchFamily="66" charset="0"/>
                <a:cs typeface="Arial" pitchFamily="34" charset="0"/>
              </a:rPr>
              <a:t>PGC-1</a:t>
            </a:r>
            <a:r>
              <a:rPr lang="el-GR" sz="2800" b="1" dirty="0">
                <a:solidFill>
                  <a:srgbClr val="0000FF"/>
                </a:solidFill>
                <a:latin typeface="Comic Sans MS" panose="030F0702030302020204" pitchFamily="66" charset="0"/>
                <a:cs typeface="Arial" pitchFamily="34" charset="0"/>
              </a:rPr>
              <a:t>α</a:t>
            </a:r>
            <a:r>
              <a:rPr lang="nl-BE" sz="2800" b="1" dirty="0" smtClean="0">
                <a:solidFill>
                  <a:srgbClr val="0000FF"/>
                </a:solidFill>
                <a:latin typeface="Comic Sans MS" panose="030F0702030302020204" pitchFamily="66" charset="0"/>
                <a:cs typeface="Arial" pitchFamily="34" charset="0"/>
              </a:rPr>
              <a:t> </a:t>
            </a:r>
            <a:r>
              <a:rPr lang="nl-BE" sz="2800" b="1" dirty="0">
                <a:solidFill>
                  <a:srgbClr val="0000FF"/>
                </a:solidFill>
                <a:latin typeface="Comic Sans MS" panose="030F0702030302020204" pitchFamily="66" charset="0"/>
                <a:cs typeface="Arial" pitchFamily="34" charset="0"/>
              </a:rPr>
              <a:t>mutant mouse to investigate the physiological roles of the direct interaction of </a:t>
            </a:r>
            <a:r>
              <a:rPr lang="en-US" sz="2800" b="1" dirty="0">
                <a:solidFill>
                  <a:srgbClr val="0000FF"/>
                </a:solidFill>
                <a:latin typeface="Comic Sans MS" panose="030F0702030302020204" pitchFamily="66" charset="0"/>
                <a:cs typeface="Arial" pitchFamily="34" charset="0"/>
              </a:rPr>
              <a:t>PGC-1</a:t>
            </a:r>
            <a:r>
              <a:rPr lang="el-GR" sz="2800" b="1" dirty="0">
                <a:solidFill>
                  <a:srgbClr val="0000FF"/>
                </a:solidFill>
                <a:latin typeface="Comic Sans MS" panose="030F0702030302020204" pitchFamily="66" charset="0"/>
                <a:cs typeface="Arial" pitchFamily="34" charset="0"/>
              </a:rPr>
              <a:t>α</a:t>
            </a:r>
            <a:r>
              <a:rPr lang="nl-BE" sz="2800" b="1" dirty="0">
                <a:solidFill>
                  <a:srgbClr val="0000FF"/>
                </a:solidFill>
                <a:latin typeface="Comic Sans MS" panose="030F0702030302020204" pitchFamily="66" charset="0"/>
                <a:cs typeface="Arial" pitchFamily="34" charset="0"/>
              </a:rPr>
              <a:t> with the CBC</a:t>
            </a:r>
            <a:endParaRPr lang="en-US" sz="2800" b="1" dirty="0">
              <a:solidFill>
                <a:srgbClr val="0000FF"/>
              </a:solidFill>
              <a:latin typeface="Comic Sans MS" panose="030F0702030302020204" pitchFamily="66" charset="0"/>
              <a:cs typeface="Arial" pitchFamily="34" charset="0"/>
            </a:endParaRPr>
          </a:p>
        </p:txBody>
      </p:sp>
      <p:pic>
        <p:nvPicPr>
          <p:cNvPr id="2" name="Picture 1">
            <a:extLst>
              <a:ext uri="{FF2B5EF4-FFF2-40B4-BE49-F238E27FC236}">
                <a16:creationId xmlns:a16="http://schemas.microsoft.com/office/drawing/2014/main" id="{E68191A0-3E45-8348-BEB2-A8997A832ABF}"/>
              </a:ext>
            </a:extLst>
          </p:cNvPr>
          <p:cNvPicPr>
            <a:picLocks noChangeAspect="1"/>
          </p:cNvPicPr>
          <p:nvPr/>
        </p:nvPicPr>
        <p:blipFill>
          <a:blip r:embed="rId2"/>
          <a:stretch>
            <a:fillRect/>
          </a:stretch>
        </p:blipFill>
        <p:spPr>
          <a:xfrm>
            <a:off x="2438400" y="1828800"/>
            <a:ext cx="4307080" cy="3657600"/>
          </a:xfrm>
          <a:prstGeom prst="rect">
            <a:avLst/>
          </a:prstGeom>
        </p:spPr>
      </p:pic>
      <p:sp>
        <p:nvSpPr>
          <p:cNvPr id="39" name="Rectangle 38">
            <a:extLst>
              <a:ext uri="{FF2B5EF4-FFF2-40B4-BE49-F238E27FC236}">
                <a16:creationId xmlns:a16="http://schemas.microsoft.com/office/drawing/2014/main" id="{C2E2C98A-0555-E749-9BCB-9FDC73B6D264}"/>
              </a:ext>
            </a:extLst>
          </p:cNvPr>
          <p:cNvSpPr/>
          <p:nvPr/>
        </p:nvSpPr>
        <p:spPr>
          <a:xfrm>
            <a:off x="457200" y="5638800"/>
            <a:ext cx="8229600" cy="923330"/>
          </a:xfrm>
          <a:prstGeom prst="rect">
            <a:avLst/>
          </a:prstGeom>
        </p:spPr>
        <p:txBody>
          <a:bodyPr wrap="square">
            <a:spAutoFit/>
          </a:bodyPr>
          <a:lstStyle/>
          <a:p>
            <a:r>
              <a:rPr lang="en-US" dirty="0">
                <a:latin typeface="Comic Sans MS" panose="030F0702030302020204" pitchFamily="66" charset="0"/>
              </a:rPr>
              <a:t>CRISPR-Cas9 editing of the </a:t>
            </a:r>
            <a:r>
              <a:rPr lang="en-US" i="1" dirty="0">
                <a:latin typeface="Comic Sans MS" panose="030F0702030302020204" pitchFamily="66" charset="0"/>
              </a:rPr>
              <a:t>Ppargc1a</a:t>
            </a:r>
            <a:r>
              <a:rPr lang="en-US" dirty="0">
                <a:latin typeface="Comic Sans MS" panose="030F0702030302020204" pitchFamily="66" charset="0"/>
              </a:rPr>
              <a:t> gene in the mouse genome to mutate the four CBP80-binding residues of the CBP80-binding motif (CBM) of PGC-1</a:t>
            </a:r>
            <a:r>
              <a:rPr lang="el-GR" dirty="0">
                <a:latin typeface="Comic Sans MS" panose="030F0702030302020204" pitchFamily="66" charset="0"/>
              </a:rPr>
              <a:t>α</a:t>
            </a:r>
            <a:r>
              <a:rPr lang="en-US" dirty="0">
                <a:latin typeface="Comic Sans MS" panose="030F0702030302020204" pitchFamily="66" charset="0"/>
              </a:rPr>
              <a:t> to alanines.</a:t>
            </a:r>
          </a:p>
        </p:txBody>
      </p:sp>
    </p:spTree>
    <p:extLst>
      <p:ext uri="{BB962C8B-B14F-4D97-AF65-F5344CB8AC3E}">
        <p14:creationId xmlns:p14="http://schemas.microsoft.com/office/powerpoint/2010/main" val="677115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57200" y="38100"/>
            <a:ext cx="10058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2400" b="1" dirty="0" smtClean="0">
                <a:solidFill>
                  <a:srgbClr val="0000FF"/>
                </a:solidFill>
                <a:latin typeface="Comic Sans MS" panose="030F0702030302020204" pitchFamily="66" charset="0"/>
                <a:ea typeface="굴림" pitchFamily="34" charset="-127"/>
              </a:rPr>
              <a:t>p-UPF1 </a:t>
            </a:r>
            <a:r>
              <a:rPr lang="en-US" altLang="ko-KR" sz="2400" b="1" dirty="0">
                <a:solidFill>
                  <a:srgbClr val="0000FF"/>
                </a:solidFill>
                <a:latin typeface="Comic Sans MS" panose="030F0702030302020204" pitchFamily="66" charset="0"/>
                <a:ea typeface="굴림" pitchFamily="34" charset="-127"/>
              </a:rPr>
              <a:t>represses translation initiation on an NMD target</a:t>
            </a:r>
          </a:p>
          <a:p>
            <a:pPr algn="ctr" eaLnBrk="1" hangingPunct="1">
              <a:spcBef>
                <a:spcPct val="0"/>
              </a:spcBef>
              <a:buFontTx/>
              <a:buNone/>
            </a:pPr>
            <a:endParaRPr lang="en-US" altLang="ko-KR" sz="2400" b="1" i="1" dirty="0">
              <a:solidFill>
                <a:srgbClr val="0000FF"/>
              </a:solidFill>
              <a:latin typeface="Times New Roman" pitchFamily="18" charset="0"/>
              <a:ea typeface="굴림" pitchFamily="34" charset="-127"/>
            </a:endParaRPr>
          </a:p>
        </p:txBody>
      </p:sp>
      <p:sp>
        <p:nvSpPr>
          <p:cNvPr id="30725" name="Text Box 5"/>
          <p:cNvSpPr txBox="1">
            <a:spLocks noChangeArrowheads="1"/>
          </p:cNvSpPr>
          <p:nvPr/>
        </p:nvSpPr>
        <p:spPr bwMode="auto">
          <a:xfrm>
            <a:off x="5785643" y="5962819"/>
            <a:ext cx="3281361" cy="8632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tabLst>
                <a:tab pos="2519363" algn="l"/>
              </a:tabLst>
              <a:defRPr sz="3200">
                <a:solidFill>
                  <a:schemeClr val="tx1"/>
                </a:solidFill>
                <a:latin typeface="Arial" pitchFamily="34" charset="0"/>
              </a:defRPr>
            </a:lvl1pPr>
            <a:lvl2pPr marL="742950" indent="-285750" eaLnBrk="0" hangingPunct="0">
              <a:spcBef>
                <a:spcPct val="20000"/>
              </a:spcBef>
              <a:buChar char="–"/>
              <a:tabLst>
                <a:tab pos="2519363" algn="l"/>
              </a:tabLst>
              <a:defRPr sz="2800">
                <a:solidFill>
                  <a:schemeClr val="tx1"/>
                </a:solidFill>
                <a:latin typeface="Arial" pitchFamily="34" charset="0"/>
              </a:defRPr>
            </a:lvl2pPr>
            <a:lvl3pPr marL="1143000" indent="-228600" eaLnBrk="0" hangingPunct="0">
              <a:spcBef>
                <a:spcPct val="20000"/>
              </a:spcBef>
              <a:buChar char="•"/>
              <a:tabLst>
                <a:tab pos="2519363" algn="l"/>
              </a:tabLst>
              <a:defRPr sz="2400">
                <a:solidFill>
                  <a:schemeClr val="tx1"/>
                </a:solidFill>
                <a:latin typeface="Arial" pitchFamily="34" charset="0"/>
              </a:defRPr>
            </a:lvl3pPr>
            <a:lvl4pPr marL="1600200" indent="-228600" eaLnBrk="0" hangingPunct="0">
              <a:spcBef>
                <a:spcPct val="20000"/>
              </a:spcBef>
              <a:buChar char="–"/>
              <a:tabLst>
                <a:tab pos="2519363" algn="l"/>
              </a:tabLst>
              <a:defRPr sz="2000">
                <a:solidFill>
                  <a:schemeClr val="tx1"/>
                </a:solidFill>
                <a:latin typeface="Arial" pitchFamily="34" charset="0"/>
              </a:defRPr>
            </a:lvl4pPr>
            <a:lvl5pPr marL="2057400" indent="-228600" eaLnBrk="0" hangingPunct="0">
              <a:spcBef>
                <a:spcPct val="20000"/>
              </a:spcBef>
              <a:buChar char="»"/>
              <a:tabLst>
                <a:tab pos="2519363"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2519363"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2519363"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2519363"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2519363" algn="l"/>
              </a:tabLst>
              <a:defRPr sz="2000">
                <a:solidFill>
                  <a:schemeClr val="tx1"/>
                </a:solidFill>
                <a:latin typeface="Arial" pitchFamily="34" charset="0"/>
              </a:defRPr>
            </a:lvl9pPr>
          </a:lstStyle>
          <a:p>
            <a:pPr eaLnBrk="1" hangingPunct="1">
              <a:spcBef>
                <a:spcPct val="0"/>
              </a:spcBef>
              <a:buFontTx/>
              <a:buNone/>
            </a:pPr>
            <a:r>
              <a:rPr lang="en-US" altLang="zh-CN" sz="1200" b="1" dirty="0">
                <a:latin typeface="Comic Sans MS" panose="030F0702030302020204" pitchFamily="66" charset="0"/>
                <a:ea typeface="SimSun" pitchFamily="2" charset="-122"/>
              </a:rPr>
              <a:t>Isken, Kim, Hosoda, Mayeur, Hershey</a:t>
            </a:r>
          </a:p>
          <a:p>
            <a:pPr eaLnBrk="1" hangingPunct="1">
              <a:spcBef>
                <a:spcPct val="0"/>
              </a:spcBef>
              <a:buNone/>
            </a:pPr>
            <a:r>
              <a:rPr lang="en-US" altLang="zh-CN" sz="1200" b="1" dirty="0">
                <a:latin typeface="Comic Sans MS" panose="030F0702030302020204" pitchFamily="66" charset="0"/>
                <a:ea typeface="SimSun" pitchFamily="2" charset="-122"/>
              </a:rPr>
              <a:t>and </a:t>
            </a:r>
            <a:r>
              <a:rPr lang="en-US" altLang="zh-CN" sz="1200" b="1" dirty="0" smtClean="0">
                <a:latin typeface="Comic Sans MS" panose="030F0702030302020204" pitchFamily="66" charset="0"/>
                <a:ea typeface="SimSun" pitchFamily="2" charset="-122"/>
              </a:rPr>
              <a:t>Maquat </a:t>
            </a:r>
            <a:r>
              <a:rPr lang="en-US" altLang="zh-CN" sz="1200" b="1" dirty="0">
                <a:latin typeface="Comic Sans MS" panose="030F0702030302020204" pitchFamily="66" charset="0"/>
                <a:ea typeface="SimSun" pitchFamily="2" charset="-122"/>
              </a:rPr>
              <a:t>(2008) UPF1 </a:t>
            </a:r>
            <a:r>
              <a:rPr lang="en-US" altLang="zh-CN" sz="1200" b="1" dirty="0" smtClean="0">
                <a:latin typeface="Comic Sans MS" panose="030F0702030302020204" pitchFamily="66" charset="0"/>
                <a:ea typeface="SimSun" pitchFamily="2" charset="-122"/>
              </a:rPr>
              <a:t>phosphorylation</a:t>
            </a:r>
          </a:p>
          <a:p>
            <a:pPr eaLnBrk="1" hangingPunct="1">
              <a:spcBef>
                <a:spcPct val="0"/>
              </a:spcBef>
              <a:buNone/>
            </a:pPr>
            <a:r>
              <a:rPr lang="en-US" altLang="zh-CN" sz="1200" b="1" dirty="0" smtClean="0">
                <a:latin typeface="Comic Sans MS" panose="030F0702030302020204" pitchFamily="66" charset="0"/>
                <a:ea typeface="SimSun" pitchFamily="2" charset="-122"/>
              </a:rPr>
              <a:t>triggers </a:t>
            </a:r>
            <a:r>
              <a:rPr lang="en-US" altLang="zh-CN" sz="1200" b="1" dirty="0">
                <a:latin typeface="Comic Sans MS" panose="030F0702030302020204" pitchFamily="66" charset="0"/>
                <a:ea typeface="SimSun" pitchFamily="2" charset="-122"/>
              </a:rPr>
              <a:t>translational repression </a:t>
            </a:r>
            <a:r>
              <a:rPr lang="en-US" altLang="zh-CN" sz="1200" b="1" dirty="0" smtClean="0">
                <a:latin typeface="Comic Sans MS" panose="030F0702030302020204" pitchFamily="66" charset="0"/>
                <a:ea typeface="SimSun" pitchFamily="2" charset="-122"/>
              </a:rPr>
              <a:t>during</a:t>
            </a:r>
          </a:p>
          <a:p>
            <a:pPr eaLnBrk="1" hangingPunct="1">
              <a:spcBef>
                <a:spcPct val="0"/>
              </a:spcBef>
              <a:buNone/>
            </a:pPr>
            <a:r>
              <a:rPr lang="en-US" altLang="zh-CN" sz="1200" b="1" dirty="0" smtClean="0">
                <a:latin typeface="Comic Sans MS" panose="030F0702030302020204" pitchFamily="66" charset="0"/>
                <a:ea typeface="SimSun" pitchFamily="2" charset="-122"/>
              </a:rPr>
              <a:t>NMD</a:t>
            </a:r>
            <a:r>
              <a:rPr lang="en-US" altLang="zh-CN" sz="1200" b="1" dirty="0">
                <a:latin typeface="Comic Sans MS" panose="030F0702030302020204" pitchFamily="66" charset="0"/>
                <a:ea typeface="SimSun" pitchFamily="2" charset="-122"/>
              </a:rPr>
              <a:t>. </a:t>
            </a:r>
            <a:r>
              <a:rPr lang="en-US" altLang="zh-CN" sz="1200" b="1" i="1" dirty="0" smtClean="0">
                <a:latin typeface="Comic Sans MS" panose="030F0702030302020204" pitchFamily="66" charset="0"/>
                <a:ea typeface="SimSun" pitchFamily="2" charset="-122"/>
              </a:rPr>
              <a:t>Cell.</a:t>
            </a:r>
            <a:r>
              <a:rPr lang="en-US" altLang="zh-CN" sz="1200" b="1" dirty="0" smtClean="0">
                <a:latin typeface="Comic Sans MS" panose="030F0702030302020204" pitchFamily="66" charset="0"/>
                <a:ea typeface="SimSun" pitchFamily="2" charset="-122"/>
              </a:rPr>
              <a:t> 133:314-327 </a:t>
            </a:r>
            <a:endParaRPr lang="en-US" altLang="zh-CN" sz="1200" b="1" dirty="0">
              <a:latin typeface="Comic Sans MS" panose="030F0702030302020204" pitchFamily="66" charset="0"/>
              <a:ea typeface="SimSun" pitchFamily="2" charset="-122"/>
            </a:endParaRPr>
          </a:p>
        </p:txBody>
      </p:sp>
      <p:grpSp>
        <p:nvGrpSpPr>
          <p:cNvPr id="3" name="Group 1362"/>
          <p:cNvGrpSpPr>
            <a:grpSpLocks/>
          </p:cNvGrpSpPr>
          <p:nvPr/>
        </p:nvGrpSpPr>
        <p:grpSpPr bwMode="auto">
          <a:xfrm>
            <a:off x="185738" y="1411287"/>
            <a:ext cx="8624887" cy="1816100"/>
            <a:chOff x="331" y="1118"/>
            <a:chExt cx="5433" cy="1144"/>
          </a:xfrm>
        </p:grpSpPr>
        <p:cxnSp>
          <p:nvCxnSpPr>
            <p:cNvPr id="262" name="Straight Arrow Connector 261"/>
            <p:cNvCxnSpPr/>
            <p:nvPr/>
          </p:nvCxnSpPr>
          <p:spPr>
            <a:xfrm rot="5400000">
              <a:off x="1416" y="1261"/>
              <a:ext cx="288"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0971" name="Text Box 7"/>
            <p:cNvSpPr txBox="1">
              <a:spLocks noChangeArrowheads="1"/>
            </p:cNvSpPr>
            <p:nvPr/>
          </p:nvSpPr>
          <p:spPr bwMode="auto">
            <a:xfrm>
              <a:off x="4359" y="1488"/>
              <a:ext cx="1405" cy="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600" b="1" dirty="0">
                  <a:latin typeface="Comic Sans MS" panose="030F0702030302020204" pitchFamily="66" charset="0"/>
                  <a:ea typeface="SimSun" pitchFamily="2" charset="-122"/>
                </a:rPr>
                <a:t>Phospho-UPF1</a:t>
              </a:r>
            </a:p>
            <a:p>
              <a:pPr algn="ctr">
                <a:spcBef>
                  <a:spcPct val="0"/>
                </a:spcBef>
                <a:buFontTx/>
                <a:buNone/>
              </a:pPr>
              <a:r>
                <a:rPr lang="en-US" altLang="zh-CN" sz="1600" b="1" dirty="0">
                  <a:latin typeface="Comic Sans MS" panose="030F0702030302020204" pitchFamily="66" charset="0"/>
                  <a:ea typeface="SimSun" pitchFamily="2" charset="-122"/>
                </a:rPr>
                <a:t>binds eIF3 of </a:t>
              </a:r>
            </a:p>
            <a:p>
              <a:pPr algn="ctr">
                <a:spcBef>
                  <a:spcPct val="0"/>
                </a:spcBef>
                <a:buFontTx/>
                <a:buNone/>
              </a:pPr>
              <a:r>
                <a:rPr lang="en-US" altLang="zh-CN" sz="1600" b="1" dirty="0">
                  <a:latin typeface="Comic Sans MS" panose="030F0702030302020204" pitchFamily="66" charset="0"/>
                  <a:ea typeface="SimSun" pitchFamily="2" charset="-122"/>
                </a:rPr>
                <a:t>preinitiation complex</a:t>
              </a:r>
            </a:p>
          </p:txBody>
        </p:sp>
        <p:sp>
          <p:nvSpPr>
            <p:cNvPr id="211" name="Rectangle 210"/>
            <p:cNvSpPr/>
            <p:nvPr/>
          </p:nvSpPr>
          <p:spPr>
            <a:xfrm>
              <a:off x="861" y="1895"/>
              <a:ext cx="2016"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212" name="Rectangle 211"/>
            <p:cNvSpPr/>
            <p:nvPr/>
          </p:nvSpPr>
          <p:spPr>
            <a:xfrm>
              <a:off x="2918" y="1895"/>
              <a:ext cx="288"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974" name="TextBox 9"/>
            <p:cNvSpPr txBox="1">
              <a:spLocks noChangeArrowheads="1"/>
            </p:cNvSpPr>
            <p:nvPr/>
          </p:nvSpPr>
          <p:spPr bwMode="auto">
            <a:xfrm>
              <a:off x="538" y="1856"/>
              <a:ext cx="4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aseline="30000">
                  <a:ea typeface="SimSun" pitchFamily="2" charset="-122"/>
                </a:rPr>
                <a:t>m7</a:t>
              </a:r>
              <a:r>
                <a:rPr lang="en-US" altLang="zh-CN" sz="900">
                  <a:ea typeface="SimSun" pitchFamily="2" charset="-122"/>
                </a:rPr>
                <a:t>Gppp</a:t>
              </a:r>
              <a:endParaRPr lang="en-US" altLang="zh-CN" sz="900" baseline="30000">
                <a:ea typeface="SimSun" pitchFamily="2" charset="-122"/>
              </a:endParaRPr>
            </a:p>
          </p:txBody>
        </p:sp>
        <p:sp>
          <p:nvSpPr>
            <p:cNvPr id="30975" name="TextBox 11"/>
            <p:cNvSpPr txBox="1">
              <a:spLocks noChangeArrowheads="1"/>
            </p:cNvSpPr>
            <p:nvPr/>
          </p:nvSpPr>
          <p:spPr bwMode="auto">
            <a:xfrm>
              <a:off x="3174" y="1844"/>
              <a:ext cx="11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a:ea typeface="SimSun" pitchFamily="2" charset="-122"/>
                </a:rPr>
                <a:t>AAAAAAAAAA(A)</a:t>
              </a:r>
              <a:r>
                <a:rPr lang="en-US" altLang="zh-CN" sz="1200" baseline="-25000">
                  <a:ea typeface="SimSun" pitchFamily="2" charset="-122"/>
                </a:rPr>
                <a:t>n</a:t>
              </a:r>
            </a:p>
          </p:txBody>
        </p:sp>
        <p:sp>
          <p:nvSpPr>
            <p:cNvPr id="221" name="Oval 220"/>
            <p:cNvSpPr/>
            <p:nvPr/>
          </p:nvSpPr>
          <p:spPr bwMode="auto">
            <a:xfrm>
              <a:off x="3226" y="1721"/>
              <a:ext cx="336" cy="144"/>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977" name="TextBox 239"/>
            <p:cNvSpPr txBox="1">
              <a:spLocks noChangeArrowheads="1"/>
            </p:cNvSpPr>
            <p:nvPr/>
          </p:nvSpPr>
          <p:spPr bwMode="auto">
            <a:xfrm>
              <a:off x="3185" y="1721"/>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PABPC1</a:t>
              </a:r>
            </a:p>
          </p:txBody>
        </p:sp>
        <p:sp>
          <p:nvSpPr>
            <p:cNvPr id="223" name="Oval 222"/>
            <p:cNvSpPr/>
            <p:nvPr/>
          </p:nvSpPr>
          <p:spPr bwMode="auto">
            <a:xfrm>
              <a:off x="3569" y="1719"/>
              <a:ext cx="336" cy="144"/>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979" name="TextBox 239"/>
            <p:cNvSpPr txBox="1">
              <a:spLocks noChangeArrowheads="1"/>
            </p:cNvSpPr>
            <p:nvPr/>
          </p:nvSpPr>
          <p:spPr bwMode="auto">
            <a:xfrm>
              <a:off x="3528" y="1719"/>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PABPN1</a:t>
              </a:r>
            </a:p>
          </p:txBody>
        </p:sp>
        <p:grpSp>
          <p:nvGrpSpPr>
            <p:cNvPr id="30980" name="Group 1044"/>
            <p:cNvGrpSpPr>
              <a:grpSpLocks/>
            </p:cNvGrpSpPr>
            <p:nvPr/>
          </p:nvGrpSpPr>
          <p:grpSpPr bwMode="auto">
            <a:xfrm>
              <a:off x="992" y="1604"/>
              <a:ext cx="457" cy="399"/>
              <a:chOff x="992" y="1604"/>
              <a:chExt cx="457" cy="399"/>
            </a:xfrm>
          </p:grpSpPr>
          <p:sp>
            <p:nvSpPr>
              <p:cNvPr id="31012" name="Oval 20"/>
              <p:cNvSpPr>
                <a:spLocks noChangeArrowheads="1"/>
              </p:cNvSpPr>
              <p:nvPr/>
            </p:nvSpPr>
            <p:spPr bwMode="auto">
              <a:xfrm>
                <a:off x="1042" y="1836"/>
                <a:ext cx="327" cy="146"/>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nvGrpSpPr>
              <p:cNvPr id="31013" name="Group 132"/>
              <p:cNvGrpSpPr>
                <a:grpSpLocks/>
              </p:cNvGrpSpPr>
              <p:nvPr/>
            </p:nvGrpSpPr>
            <p:grpSpPr bwMode="auto">
              <a:xfrm>
                <a:off x="992" y="1821"/>
                <a:ext cx="179" cy="163"/>
                <a:chOff x="1478" y="1714"/>
                <a:chExt cx="179" cy="163"/>
              </a:xfrm>
            </p:grpSpPr>
            <p:sp>
              <p:nvSpPr>
                <p:cNvPr id="31043" name="Oval 129"/>
                <p:cNvSpPr>
                  <a:spLocks noChangeArrowheads="1"/>
                </p:cNvSpPr>
                <p:nvPr/>
              </p:nvSpPr>
              <p:spPr bwMode="auto">
                <a:xfrm>
                  <a:off x="1511" y="1757"/>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44" name="Rectangle 130"/>
                <p:cNvSpPr>
                  <a:spLocks noChangeArrowheads="1"/>
                </p:cNvSpPr>
                <p:nvPr/>
              </p:nvSpPr>
              <p:spPr bwMode="auto">
                <a:xfrm>
                  <a:off x="1478" y="1714"/>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45" name="Rectangle 131"/>
                <p:cNvSpPr>
                  <a:spLocks noChangeArrowheads="1"/>
                </p:cNvSpPr>
                <p:nvPr/>
              </p:nvSpPr>
              <p:spPr bwMode="auto">
                <a:xfrm>
                  <a:off x="1542" y="17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grpSp>
          <p:sp>
            <p:nvSpPr>
              <p:cNvPr id="31014" name="Rectangle 136"/>
              <p:cNvSpPr>
                <a:spLocks noChangeArrowheads="1"/>
              </p:cNvSpPr>
              <p:nvPr/>
            </p:nvSpPr>
            <p:spPr bwMode="auto">
              <a:xfrm>
                <a:off x="1081" y="1780"/>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15" name="Rectangle 140"/>
              <p:cNvSpPr>
                <a:spLocks noChangeArrowheads="1"/>
              </p:cNvSpPr>
              <p:nvPr/>
            </p:nvSpPr>
            <p:spPr bwMode="auto">
              <a:xfrm>
                <a:off x="1078" y="1840"/>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16" name="Rectangle 141"/>
              <p:cNvSpPr>
                <a:spLocks noChangeArrowheads="1"/>
              </p:cNvSpPr>
              <p:nvPr/>
            </p:nvSpPr>
            <p:spPr bwMode="auto">
              <a:xfrm>
                <a:off x="1142" y="1874"/>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1017" name="Oval 194"/>
              <p:cNvSpPr>
                <a:spLocks noChangeArrowheads="1"/>
              </p:cNvSpPr>
              <p:nvPr/>
            </p:nvSpPr>
            <p:spPr bwMode="auto">
              <a:xfrm>
                <a:off x="1042" y="1836"/>
                <a:ext cx="327" cy="146"/>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18" name="Oval 305"/>
              <p:cNvSpPr>
                <a:spLocks noChangeArrowheads="1"/>
              </p:cNvSpPr>
              <p:nvPr/>
            </p:nvSpPr>
            <p:spPr bwMode="auto">
              <a:xfrm>
                <a:off x="1025" y="1864"/>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19" name="Rectangle 306"/>
              <p:cNvSpPr>
                <a:spLocks noChangeArrowheads="1"/>
              </p:cNvSpPr>
              <p:nvPr/>
            </p:nvSpPr>
            <p:spPr bwMode="auto">
              <a:xfrm>
                <a:off x="992" y="1821"/>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0" name="Rectangle 307"/>
              <p:cNvSpPr>
                <a:spLocks noChangeArrowheads="1"/>
              </p:cNvSpPr>
              <p:nvPr/>
            </p:nvSpPr>
            <p:spPr bwMode="auto">
              <a:xfrm>
                <a:off x="1056" y="18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1021" name="Oval 308"/>
              <p:cNvSpPr>
                <a:spLocks noChangeArrowheads="1"/>
              </p:cNvSpPr>
              <p:nvPr/>
            </p:nvSpPr>
            <p:spPr bwMode="auto">
              <a:xfrm>
                <a:off x="1025" y="1864"/>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2" name="Rectangle 309"/>
              <p:cNvSpPr>
                <a:spLocks noChangeArrowheads="1"/>
              </p:cNvSpPr>
              <p:nvPr/>
            </p:nvSpPr>
            <p:spPr bwMode="auto">
              <a:xfrm>
                <a:off x="992" y="1821"/>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3" name="Rectangle 310"/>
              <p:cNvSpPr>
                <a:spLocks noChangeArrowheads="1"/>
              </p:cNvSpPr>
              <p:nvPr/>
            </p:nvSpPr>
            <p:spPr bwMode="auto">
              <a:xfrm>
                <a:off x="1056" y="18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1024" name="Rectangle 314"/>
              <p:cNvSpPr>
                <a:spLocks noChangeArrowheads="1"/>
              </p:cNvSpPr>
              <p:nvPr/>
            </p:nvSpPr>
            <p:spPr bwMode="auto">
              <a:xfrm>
                <a:off x="1081" y="1780"/>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5" name="Rectangle 318"/>
              <p:cNvSpPr>
                <a:spLocks noChangeArrowheads="1"/>
              </p:cNvSpPr>
              <p:nvPr/>
            </p:nvSpPr>
            <p:spPr bwMode="auto">
              <a:xfrm>
                <a:off x="1078" y="1840"/>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6" name="Rectangle 319"/>
              <p:cNvSpPr>
                <a:spLocks noChangeArrowheads="1"/>
              </p:cNvSpPr>
              <p:nvPr/>
            </p:nvSpPr>
            <p:spPr bwMode="auto">
              <a:xfrm>
                <a:off x="1167" y="1874"/>
                <a:ext cx="1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1027" name="Rectangle 35"/>
              <p:cNvSpPr>
                <a:spLocks noChangeArrowheads="1"/>
              </p:cNvSpPr>
              <p:nvPr/>
            </p:nvSpPr>
            <p:spPr bwMode="auto">
              <a:xfrm>
                <a:off x="1176" y="172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8" name="Rectangle 209"/>
              <p:cNvSpPr>
                <a:spLocks noChangeArrowheads="1"/>
              </p:cNvSpPr>
              <p:nvPr/>
            </p:nvSpPr>
            <p:spPr bwMode="auto">
              <a:xfrm>
                <a:off x="1176" y="172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29" name="Freeform 37"/>
              <p:cNvSpPr>
                <a:spLocks/>
              </p:cNvSpPr>
              <p:nvPr/>
            </p:nvSpPr>
            <p:spPr bwMode="auto">
              <a:xfrm>
                <a:off x="1092" y="1645"/>
                <a:ext cx="325" cy="225"/>
              </a:xfrm>
              <a:custGeom>
                <a:avLst/>
                <a:gdLst>
                  <a:gd name="T0" fmla="*/ 2147483647 w 252"/>
                  <a:gd name="T1" fmla="*/ 2147483647 h 156"/>
                  <a:gd name="T2" fmla="*/ 2147483647 w 252"/>
                  <a:gd name="T3" fmla="*/ 2147483647 h 156"/>
                  <a:gd name="T4" fmla="*/ 2147483647 w 252"/>
                  <a:gd name="T5" fmla="*/ 2147483647 h 156"/>
                  <a:gd name="T6" fmla="*/ 2147483647 w 252"/>
                  <a:gd name="T7" fmla="*/ 2147483647 h 156"/>
                  <a:gd name="T8" fmla="*/ 2147483647 w 252"/>
                  <a:gd name="T9" fmla="*/ 2147483647 h 156"/>
                  <a:gd name="T10" fmla="*/ 2147483647 w 252"/>
                  <a:gd name="T11" fmla="*/ 2147483647 h 156"/>
                  <a:gd name="T12" fmla="*/ 2147483647 w 252"/>
                  <a:gd name="T13" fmla="*/ 2147483647 h 156"/>
                  <a:gd name="T14" fmla="*/ 2147483647 w 252"/>
                  <a:gd name="T15" fmla="*/ 2147483647 h 156"/>
                  <a:gd name="T16" fmla="*/ 2147483647 w 252"/>
                  <a:gd name="T17" fmla="*/ 2147483647 h 156"/>
                  <a:gd name="T18" fmla="*/ 2147483647 w 252"/>
                  <a:gd name="T19" fmla="*/ 2147483647 h 156"/>
                  <a:gd name="T20" fmla="*/ 2147483647 w 252"/>
                  <a:gd name="T21" fmla="*/ 2147483647 h 156"/>
                  <a:gd name="T22" fmla="*/ 2147483647 w 252"/>
                  <a:gd name="T23" fmla="*/ 2147483647 h 156"/>
                  <a:gd name="T24" fmla="*/ 2147483647 w 252"/>
                  <a:gd name="T25" fmla="*/ 2147483647 h 156"/>
                  <a:gd name="T26" fmla="*/ 2147483647 w 252"/>
                  <a:gd name="T27" fmla="*/ 2147483647 h 156"/>
                  <a:gd name="T28" fmla="*/ 2147483647 w 252"/>
                  <a:gd name="T29" fmla="*/ 2147483647 h 156"/>
                  <a:gd name="T30" fmla="*/ 2147483647 w 252"/>
                  <a:gd name="T31" fmla="*/ 2147483647 h 156"/>
                  <a:gd name="T32" fmla="*/ 2147483647 w 252"/>
                  <a:gd name="T33" fmla="*/ 2147483647 h 156"/>
                  <a:gd name="T34" fmla="*/ 2147483647 w 252"/>
                  <a:gd name="T35" fmla="*/ 2147483647 h 156"/>
                  <a:gd name="T36" fmla="*/ 2147483647 w 252"/>
                  <a:gd name="T37" fmla="*/ 2147483647 h 156"/>
                  <a:gd name="T38" fmla="*/ 2147483647 w 252"/>
                  <a:gd name="T39" fmla="*/ 2147483647 h 156"/>
                  <a:gd name="T40" fmla="*/ 2147483647 w 252"/>
                  <a:gd name="T41" fmla="*/ 2147483647 h 156"/>
                  <a:gd name="T42" fmla="*/ 2147483647 w 252"/>
                  <a:gd name="T43" fmla="*/ 2147483647 h 156"/>
                  <a:gd name="T44" fmla="*/ 2147483647 w 252"/>
                  <a:gd name="T45" fmla="*/ 2147483647 h 156"/>
                  <a:gd name="T46" fmla="*/ 0 w 252"/>
                  <a:gd name="T47" fmla="*/ 2147483647 h 156"/>
                  <a:gd name="T48" fmla="*/ 2147483647 w 252"/>
                  <a:gd name="T49" fmla="*/ 2147483647 h 156"/>
                  <a:gd name="T50" fmla="*/ 2147483647 w 252"/>
                  <a:gd name="T51" fmla="*/ 2147483647 h 156"/>
                  <a:gd name="T52" fmla="*/ 2147483647 w 252"/>
                  <a:gd name="T53" fmla="*/ 2147483647 h 156"/>
                  <a:gd name="T54" fmla="*/ 2147483647 w 252"/>
                  <a:gd name="T55" fmla="*/ 2147483647 h 156"/>
                  <a:gd name="T56" fmla="*/ 2147483647 w 252"/>
                  <a:gd name="T57" fmla="*/ 2147483647 h 156"/>
                  <a:gd name="T58" fmla="*/ 2147483647 w 252"/>
                  <a:gd name="T59" fmla="*/ 2147483647 h 156"/>
                  <a:gd name="T60" fmla="*/ 2147483647 w 252"/>
                  <a:gd name="T61" fmla="*/ 2147483647 h 156"/>
                  <a:gd name="T62" fmla="*/ 2147483647 w 252"/>
                  <a:gd name="T63" fmla="*/ 2147483647 h 156"/>
                  <a:gd name="T64" fmla="*/ 2147483647 w 252"/>
                  <a:gd name="T65" fmla="*/ 2147483647 h 156"/>
                  <a:gd name="T66" fmla="*/ 2147483647 w 252"/>
                  <a:gd name="T67" fmla="*/ 2147483647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56"/>
                  <a:gd name="T104" fmla="*/ 252 w 252"/>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56">
                    <a:moveTo>
                      <a:pt x="171" y="156"/>
                    </a:moveTo>
                    <a:lnTo>
                      <a:pt x="175" y="148"/>
                    </a:lnTo>
                    <a:lnTo>
                      <a:pt x="179" y="143"/>
                    </a:lnTo>
                    <a:lnTo>
                      <a:pt x="185" y="140"/>
                    </a:lnTo>
                    <a:lnTo>
                      <a:pt x="190" y="138"/>
                    </a:lnTo>
                    <a:lnTo>
                      <a:pt x="201" y="136"/>
                    </a:lnTo>
                    <a:lnTo>
                      <a:pt x="212" y="135"/>
                    </a:lnTo>
                    <a:lnTo>
                      <a:pt x="218" y="127"/>
                    </a:lnTo>
                    <a:lnTo>
                      <a:pt x="223" y="119"/>
                    </a:lnTo>
                    <a:lnTo>
                      <a:pt x="229" y="111"/>
                    </a:lnTo>
                    <a:lnTo>
                      <a:pt x="234" y="104"/>
                    </a:lnTo>
                    <a:lnTo>
                      <a:pt x="240" y="82"/>
                    </a:lnTo>
                    <a:lnTo>
                      <a:pt x="247" y="62"/>
                    </a:lnTo>
                    <a:lnTo>
                      <a:pt x="248" y="54"/>
                    </a:lnTo>
                    <a:lnTo>
                      <a:pt x="248" y="45"/>
                    </a:lnTo>
                    <a:lnTo>
                      <a:pt x="249" y="39"/>
                    </a:lnTo>
                    <a:lnTo>
                      <a:pt x="250" y="32"/>
                    </a:lnTo>
                    <a:lnTo>
                      <a:pt x="252" y="26"/>
                    </a:lnTo>
                    <a:lnTo>
                      <a:pt x="252" y="25"/>
                    </a:lnTo>
                    <a:lnTo>
                      <a:pt x="252" y="24"/>
                    </a:lnTo>
                    <a:lnTo>
                      <a:pt x="248" y="16"/>
                    </a:lnTo>
                    <a:lnTo>
                      <a:pt x="243" y="8"/>
                    </a:lnTo>
                    <a:lnTo>
                      <a:pt x="239" y="2"/>
                    </a:lnTo>
                    <a:lnTo>
                      <a:pt x="237" y="1"/>
                    </a:lnTo>
                    <a:lnTo>
                      <a:pt x="237" y="0"/>
                    </a:lnTo>
                    <a:lnTo>
                      <a:pt x="210" y="3"/>
                    </a:lnTo>
                    <a:lnTo>
                      <a:pt x="197" y="6"/>
                    </a:lnTo>
                    <a:lnTo>
                      <a:pt x="185" y="11"/>
                    </a:lnTo>
                    <a:lnTo>
                      <a:pt x="178" y="14"/>
                    </a:lnTo>
                    <a:lnTo>
                      <a:pt x="172" y="18"/>
                    </a:lnTo>
                    <a:lnTo>
                      <a:pt x="160" y="28"/>
                    </a:lnTo>
                    <a:lnTo>
                      <a:pt x="148" y="39"/>
                    </a:lnTo>
                    <a:lnTo>
                      <a:pt x="136" y="48"/>
                    </a:lnTo>
                    <a:lnTo>
                      <a:pt x="125" y="55"/>
                    </a:lnTo>
                    <a:lnTo>
                      <a:pt x="114" y="60"/>
                    </a:lnTo>
                    <a:lnTo>
                      <a:pt x="101" y="63"/>
                    </a:lnTo>
                    <a:lnTo>
                      <a:pt x="90" y="65"/>
                    </a:lnTo>
                    <a:lnTo>
                      <a:pt x="83" y="68"/>
                    </a:lnTo>
                    <a:lnTo>
                      <a:pt x="76" y="70"/>
                    </a:lnTo>
                    <a:lnTo>
                      <a:pt x="68" y="72"/>
                    </a:lnTo>
                    <a:lnTo>
                      <a:pt x="60" y="72"/>
                    </a:lnTo>
                    <a:lnTo>
                      <a:pt x="46" y="69"/>
                    </a:lnTo>
                    <a:lnTo>
                      <a:pt x="31" y="65"/>
                    </a:lnTo>
                    <a:lnTo>
                      <a:pt x="16" y="66"/>
                    </a:lnTo>
                    <a:lnTo>
                      <a:pt x="9" y="66"/>
                    </a:lnTo>
                    <a:lnTo>
                      <a:pt x="4" y="67"/>
                    </a:lnTo>
                    <a:lnTo>
                      <a:pt x="1" y="69"/>
                    </a:lnTo>
                    <a:lnTo>
                      <a:pt x="0" y="73"/>
                    </a:lnTo>
                    <a:lnTo>
                      <a:pt x="2" y="79"/>
                    </a:lnTo>
                    <a:lnTo>
                      <a:pt x="7" y="86"/>
                    </a:lnTo>
                    <a:lnTo>
                      <a:pt x="14" y="98"/>
                    </a:lnTo>
                    <a:lnTo>
                      <a:pt x="23" y="107"/>
                    </a:lnTo>
                    <a:lnTo>
                      <a:pt x="34" y="116"/>
                    </a:lnTo>
                    <a:lnTo>
                      <a:pt x="46" y="122"/>
                    </a:lnTo>
                    <a:lnTo>
                      <a:pt x="58" y="127"/>
                    </a:lnTo>
                    <a:lnTo>
                      <a:pt x="70" y="130"/>
                    </a:lnTo>
                    <a:lnTo>
                      <a:pt x="82" y="134"/>
                    </a:lnTo>
                    <a:lnTo>
                      <a:pt x="90" y="135"/>
                    </a:lnTo>
                    <a:lnTo>
                      <a:pt x="101" y="138"/>
                    </a:lnTo>
                    <a:lnTo>
                      <a:pt x="111" y="138"/>
                    </a:lnTo>
                    <a:lnTo>
                      <a:pt x="121" y="136"/>
                    </a:lnTo>
                    <a:lnTo>
                      <a:pt x="131" y="131"/>
                    </a:lnTo>
                    <a:lnTo>
                      <a:pt x="142" y="134"/>
                    </a:lnTo>
                    <a:lnTo>
                      <a:pt x="154" y="138"/>
                    </a:lnTo>
                    <a:lnTo>
                      <a:pt x="158" y="141"/>
                    </a:lnTo>
                    <a:lnTo>
                      <a:pt x="162" y="144"/>
                    </a:lnTo>
                    <a:lnTo>
                      <a:pt x="167" y="149"/>
                    </a:lnTo>
                    <a:lnTo>
                      <a:pt x="171" y="156"/>
                    </a:lnTo>
                    <a:close/>
                  </a:path>
                </a:pathLst>
              </a:custGeom>
              <a:blipFill dpi="0" rotWithShape="0">
                <a:blip r:embed="rId3"/>
                <a:srcRect/>
                <a:tile tx="0" ty="0" sx="100000" sy="100000" flip="none" algn="tl"/>
              </a:blipFill>
              <a:ln w="9525">
                <a:solidFill>
                  <a:schemeClr val="tx1"/>
                </a:solidFill>
                <a:round/>
                <a:headEnd/>
                <a:tailEnd/>
              </a:ln>
            </p:spPr>
            <p:txBody>
              <a:bodyPr/>
              <a:lstStyle/>
              <a:p>
                <a:endParaRPr lang="en-US"/>
              </a:p>
            </p:txBody>
          </p:sp>
          <p:sp>
            <p:nvSpPr>
              <p:cNvPr id="31030" name="Rectangle 317"/>
              <p:cNvSpPr>
                <a:spLocks noChangeArrowheads="1"/>
              </p:cNvSpPr>
              <p:nvPr/>
            </p:nvSpPr>
            <p:spPr bwMode="auto">
              <a:xfrm>
                <a:off x="1247" y="1746"/>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800" b="1">
                    <a:solidFill>
                      <a:srgbClr val="000000"/>
                    </a:solidFill>
                    <a:ea typeface="SimSun" pitchFamily="2" charset="-122"/>
                  </a:rPr>
                  <a:t>eIF3</a:t>
                </a:r>
                <a:endParaRPr lang="en-US" altLang="zh-CN" sz="1200">
                  <a:ea typeface="SimSun" pitchFamily="2" charset="-122"/>
                </a:endParaRPr>
              </a:p>
            </p:txBody>
          </p:sp>
          <p:sp>
            <p:nvSpPr>
              <p:cNvPr id="31031" name="Oval 214"/>
              <p:cNvSpPr>
                <a:spLocks noChangeArrowheads="1"/>
              </p:cNvSpPr>
              <p:nvPr/>
            </p:nvSpPr>
            <p:spPr bwMode="auto">
              <a:xfrm>
                <a:off x="1119" y="1660"/>
                <a:ext cx="136" cy="104"/>
              </a:xfrm>
              <a:prstGeom prst="ellipse">
                <a:avLst/>
              </a:prstGeom>
              <a:solidFill>
                <a:srgbClr val="80808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32" name="Rectangle 216"/>
              <p:cNvSpPr>
                <a:spLocks noChangeArrowheads="1"/>
              </p:cNvSpPr>
              <p:nvPr/>
            </p:nvSpPr>
            <p:spPr bwMode="auto">
              <a:xfrm>
                <a:off x="1162" y="165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1</a:t>
                </a:r>
                <a:endParaRPr lang="en-US" altLang="zh-CN" sz="1200">
                  <a:ea typeface="SimSun" pitchFamily="2" charset="-122"/>
                </a:endParaRPr>
              </a:p>
            </p:txBody>
          </p:sp>
          <p:sp>
            <p:nvSpPr>
              <p:cNvPr id="2" name="Oval 214"/>
              <p:cNvSpPr>
                <a:spLocks noChangeArrowheads="1"/>
              </p:cNvSpPr>
              <p:nvPr/>
            </p:nvSpPr>
            <p:spPr bwMode="auto">
              <a:xfrm>
                <a:off x="1235" y="1606"/>
                <a:ext cx="136" cy="104"/>
              </a:xfrm>
              <a:prstGeom prst="ellipse">
                <a:avLst/>
              </a:prstGeom>
              <a:solidFill>
                <a:schemeClr val="bg2">
                  <a:lumMod val="40000"/>
                  <a:lumOff val="60000"/>
                </a:schemeClr>
              </a:solidFill>
              <a:ln w="7">
                <a:solidFill>
                  <a:srgbClr val="000000"/>
                </a:solidFill>
                <a:round/>
                <a:headEnd/>
                <a:tailEnd/>
              </a:ln>
            </p:spPr>
            <p:txBody>
              <a:bodyPr/>
              <a:lstStyle/>
              <a:p>
                <a:pPr eaLnBrk="0" hangingPunct="0">
                  <a:defRPr/>
                </a:pPr>
                <a:endParaRPr lang="zh-CN" altLang="zh-CN" sz="1200">
                  <a:latin typeface="Arial" charset="0"/>
                  <a:ea typeface="SimSun" pitchFamily="2" charset="-122"/>
                  <a:cs typeface="Arial" charset="0"/>
                </a:endParaRPr>
              </a:p>
            </p:txBody>
          </p:sp>
          <p:sp>
            <p:nvSpPr>
              <p:cNvPr id="31034" name="Rectangle 216"/>
              <p:cNvSpPr>
                <a:spLocks noChangeArrowheads="1"/>
              </p:cNvSpPr>
              <p:nvPr/>
            </p:nvSpPr>
            <p:spPr bwMode="auto">
              <a:xfrm>
                <a:off x="1278" y="160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5</a:t>
                </a:r>
                <a:endParaRPr lang="en-US" altLang="zh-CN" sz="1200">
                  <a:ea typeface="SimSun" pitchFamily="2" charset="-122"/>
                </a:endParaRPr>
              </a:p>
            </p:txBody>
          </p:sp>
          <p:grpSp>
            <p:nvGrpSpPr>
              <p:cNvPr id="31035" name="Group 313"/>
              <p:cNvGrpSpPr>
                <a:grpSpLocks/>
              </p:cNvGrpSpPr>
              <p:nvPr/>
            </p:nvGrpSpPr>
            <p:grpSpPr bwMode="auto">
              <a:xfrm>
                <a:off x="1141" y="1801"/>
                <a:ext cx="107" cy="81"/>
                <a:chOff x="1620" y="1709"/>
                <a:chExt cx="107" cy="81"/>
              </a:xfrm>
            </p:grpSpPr>
            <p:sp>
              <p:nvSpPr>
                <p:cNvPr id="31041" name="Oval 311"/>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42" name="Oval 312"/>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grpSp>
            <p:nvGrpSpPr>
              <p:cNvPr id="31036" name="Group 135"/>
              <p:cNvGrpSpPr>
                <a:grpSpLocks/>
              </p:cNvGrpSpPr>
              <p:nvPr/>
            </p:nvGrpSpPr>
            <p:grpSpPr bwMode="auto">
              <a:xfrm>
                <a:off x="1141" y="1801"/>
                <a:ext cx="107" cy="81"/>
                <a:chOff x="1620" y="1709"/>
                <a:chExt cx="107" cy="81"/>
              </a:xfrm>
            </p:grpSpPr>
            <p:sp>
              <p:nvSpPr>
                <p:cNvPr id="31039" name="Oval 133"/>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1040" name="Oval 134"/>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sp>
            <p:nvSpPr>
              <p:cNvPr id="31037" name="Rectangle 315"/>
              <p:cNvSpPr>
                <a:spLocks noChangeArrowheads="1"/>
              </p:cNvSpPr>
              <p:nvPr/>
            </p:nvSpPr>
            <p:spPr bwMode="auto">
              <a:xfrm>
                <a:off x="1152" y="1798"/>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sp>
            <p:nvSpPr>
              <p:cNvPr id="31038" name="Rectangle 137"/>
              <p:cNvSpPr>
                <a:spLocks noChangeArrowheads="1"/>
              </p:cNvSpPr>
              <p:nvPr/>
            </p:nvSpPr>
            <p:spPr bwMode="auto">
              <a:xfrm>
                <a:off x="1152" y="1798"/>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grpSp>
        <p:grpSp>
          <p:nvGrpSpPr>
            <p:cNvPr id="30981" name="Group 304"/>
            <p:cNvGrpSpPr>
              <a:grpSpLocks/>
            </p:cNvGrpSpPr>
            <p:nvPr/>
          </p:nvGrpSpPr>
          <p:grpSpPr bwMode="auto">
            <a:xfrm>
              <a:off x="2016" y="1465"/>
              <a:ext cx="144" cy="145"/>
              <a:chOff x="3006725" y="792163"/>
              <a:chExt cx="228600" cy="230187"/>
            </a:xfrm>
          </p:grpSpPr>
          <p:sp>
            <p:nvSpPr>
              <p:cNvPr id="306" name="Oval 305"/>
              <p:cNvSpPr/>
              <p:nvPr/>
            </p:nvSpPr>
            <p:spPr bwMode="auto">
              <a:xfrm>
                <a:off x="3052763" y="831850"/>
                <a:ext cx="152400" cy="152399"/>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1011" name="TextBox 278"/>
              <p:cNvSpPr txBox="1">
                <a:spLocks noChangeArrowheads="1"/>
              </p:cNvSpPr>
              <p:nvPr/>
            </p:nvSpPr>
            <p:spPr bwMode="auto">
              <a:xfrm>
                <a:off x="3006725" y="792163"/>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1">
                    <a:ea typeface="SimSun" pitchFamily="2" charset="-122"/>
                  </a:rPr>
                  <a:t>P</a:t>
                </a:r>
              </a:p>
            </p:txBody>
          </p:sp>
        </p:grpSp>
        <p:grpSp>
          <p:nvGrpSpPr>
            <p:cNvPr id="30982" name="Group 67"/>
            <p:cNvGrpSpPr>
              <a:grpSpLocks/>
            </p:cNvGrpSpPr>
            <p:nvPr/>
          </p:nvGrpSpPr>
          <p:grpSpPr bwMode="auto">
            <a:xfrm>
              <a:off x="2458" y="1781"/>
              <a:ext cx="246" cy="235"/>
              <a:chOff x="1956" y="1150"/>
              <a:chExt cx="301" cy="317"/>
            </a:xfrm>
          </p:grpSpPr>
          <p:sp>
            <p:nvSpPr>
              <p:cNvPr id="31005"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1006"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1007"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1008"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1009"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grpSp>
        <p:grpSp>
          <p:nvGrpSpPr>
            <p:cNvPr id="30983" name="Group 313"/>
            <p:cNvGrpSpPr>
              <a:grpSpLocks/>
            </p:cNvGrpSpPr>
            <p:nvPr/>
          </p:nvGrpSpPr>
          <p:grpSpPr bwMode="auto">
            <a:xfrm>
              <a:off x="2284" y="1642"/>
              <a:ext cx="560" cy="156"/>
              <a:chOff x="3840164" y="2635964"/>
              <a:chExt cx="887934" cy="246221"/>
            </a:xfrm>
          </p:grpSpPr>
          <p:sp>
            <p:nvSpPr>
              <p:cNvPr id="31003" name="AutoShape 73"/>
              <p:cNvSpPr>
                <a:spLocks noChangeArrowheads="1"/>
              </p:cNvSpPr>
              <p:nvPr/>
            </p:nvSpPr>
            <p:spPr bwMode="auto">
              <a:xfrm>
                <a:off x="3840164" y="2662237"/>
                <a:ext cx="844017" cy="1920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1004" name="Text Box 74"/>
              <p:cNvSpPr txBox="1">
                <a:spLocks noChangeArrowheads="1"/>
              </p:cNvSpPr>
              <p:nvPr/>
            </p:nvSpPr>
            <p:spPr bwMode="auto">
              <a:xfrm>
                <a:off x="3840164" y="2635964"/>
                <a:ext cx="88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UPF3 or 3X</a:t>
                </a:r>
              </a:p>
            </p:txBody>
          </p:sp>
        </p:grpSp>
        <p:sp>
          <p:nvSpPr>
            <p:cNvPr id="30984" name="AutoShape 75"/>
            <p:cNvSpPr>
              <a:spLocks noChangeArrowheads="1"/>
            </p:cNvSpPr>
            <p:nvPr/>
          </p:nvSpPr>
          <p:spPr bwMode="auto">
            <a:xfrm>
              <a:off x="2348" y="1518"/>
              <a:ext cx="253" cy="151"/>
            </a:xfrm>
            <a:prstGeom prst="hexagon">
              <a:avLst>
                <a:gd name="adj" fmla="val 35054"/>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UPF2</a:t>
              </a:r>
            </a:p>
          </p:txBody>
        </p:sp>
        <p:grpSp>
          <p:nvGrpSpPr>
            <p:cNvPr id="30985" name="Group 317"/>
            <p:cNvGrpSpPr>
              <a:grpSpLocks/>
            </p:cNvGrpSpPr>
            <p:nvPr/>
          </p:nvGrpSpPr>
          <p:grpSpPr bwMode="auto">
            <a:xfrm>
              <a:off x="2091" y="1489"/>
              <a:ext cx="320" cy="188"/>
              <a:chOff x="3840163" y="3134598"/>
              <a:chExt cx="508501" cy="336550"/>
            </a:xfrm>
          </p:grpSpPr>
          <p:sp>
            <p:nvSpPr>
              <p:cNvPr id="31001" name="AutoShape 76"/>
              <p:cNvSpPr>
                <a:spLocks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1200" b="1">
                  <a:solidFill>
                    <a:schemeClr val="bg1"/>
                  </a:solidFill>
                  <a:ea typeface="SimSun" pitchFamily="2" charset="-122"/>
                </a:endParaRPr>
              </a:p>
            </p:txBody>
          </p:sp>
          <p:sp>
            <p:nvSpPr>
              <p:cNvPr id="31002" name="Text Box 78"/>
              <p:cNvSpPr txBox="1">
                <a:spLocks noChangeArrowheads="1"/>
              </p:cNvSpPr>
              <p:nvPr/>
            </p:nvSpPr>
            <p:spPr bwMode="auto">
              <a:xfrm>
                <a:off x="3840163" y="3184722"/>
                <a:ext cx="508501" cy="2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000" b="1">
                    <a:solidFill>
                      <a:schemeClr val="bg1"/>
                    </a:solidFill>
                    <a:ea typeface="SimSun" pitchFamily="2" charset="-122"/>
                  </a:rPr>
                  <a:t>UPF1</a:t>
                </a:r>
              </a:p>
            </p:txBody>
          </p:sp>
        </p:grpSp>
        <p:grpSp>
          <p:nvGrpSpPr>
            <p:cNvPr id="30986" name="Group 323"/>
            <p:cNvGrpSpPr>
              <a:grpSpLocks/>
            </p:cNvGrpSpPr>
            <p:nvPr/>
          </p:nvGrpSpPr>
          <p:grpSpPr bwMode="auto">
            <a:xfrm>
              <a:off x="2159" y="1412"/>
              <a:ext cx="387" cy="145"/>
              <a:chOff x="3440057" y="2102727"/>
              <a:chExt cx="614362" cy="230188"/>
            </a:xfrm>
          </p:grpSpPr>
          <p:sp>
            <p:nvSpPr>
              <p:cNvPr id="30999" name="AutoShape 54"/>
              <p:cNvSpPr>
                <a:spLocks noChangeArrowheads="1"/>
              </p:cNvSpPr>
              <p:nvPr/>
            </p:nvSpPr>
            <p:spPr bwMode="auto">
              <a:xfrm>
                <a:off x="3487737" y="2105819"/>
                <a:ext cx="504825" cy="217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1000" name="TextBox 15"/>
              <p:cNvSpPr txBox="1">
                <a:spLocks noChangeArrowheads="1"/>
              </p:cNvSpPr>
              <p:nvPr/>
            </p:nvSpPr>
            <p:spPr bwMode="auto">
              <a:xfrm>
                <a:off x="3440057" y="2102727"/>
                <a:ext cx="614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SMG1</a:t>
                </a:r>
              </a:p>
            </p:txBody>
          </p:sp>
        </p:grpSp>
        <p:grpSp>
          <p:nvGrpSpPr>
            <p:cNvPr id="30987" name="Group 536"/>
            <p:cNvGrpSpPr>
              <a:grpSpLocks/>
            </p:cNvGrpSpPr>
            <p:nvPr/>
          </p:nvGrpSpPr>
          <p:grpSpPr bwMode="auto">
            <a:xfrm>
              <a:off x="1457" y="1431"/>
              <a:ext cx="569" cy="214"/>
              <a:chOff x="1936" y="1431"/>
              <a:chExt cx="569" cy="214"/>
            </a:xfrm>
          </p:grpSpPr>
          <p:sp>
            <p:nvSpPr>
              <p:cNvPr id="30997" name="Freeform 534"/>
              <p:cNvSpPr>
                <a:spLocks/>
              </p:cNvSpPr>
              <p:nvPr/>
            </p:nvSpPr>
            <p:spPr bwMode="auto">
              <a:xfrm>
                <a:off x="1983" y="1431"/>
                <a:ext cx="522" cy="164"/>
              </a:xfrm>
              <a:custGeom>
                <a:avLst/>
                <a:gdLst>
                  <a:gd name="T0" fmla="*/ 522 w 522"/>
                  <a:gd name="T1" fmla="*/ 32 h 164"/>
                  <a:gd name="T2" fmla="*/ 473 w 522"/>
                  <a:gd name="T3" fmla="*/ 18 h 164"/>
                  <a:gd name="T4" fmla="*/ 449 w 522"/>
                  <a:gd name="T5" fmla="*/ 12 h 164"/>
                  <a:gd name="T6" fmla="*/ 424 w 522"/>
                  <a:gd name="T7" fmla="*/ 7 h 164"/>
                  <a:gd name="T8" fmla="*/ 399 w 522"/>
                  <a:gd name="T9" fmla="*/ 3 h 164"/>
                  <a:gd name="T10" fmla="*/ 374 w 522"/>
                  <a:gd name="T11" fmla="*/ 1 h 164"/>
                  <a:gd name="T12" fmla="*/ 349 w 522"/>
                  <a:gd name="T13" fmla="*/ 0 h 164"/>
                  <a:gd name="T14" fmla="*/ 324 w 522"/>
                  <a:gd name="T15" fmla="*/ 2 h 164"/>
                  <a:gd name="T16" fmla="*/ 298 w 522"/>
                  <a:gd name="T17" fmla="*/ 7 h 164"/>
                  <a:gd name="T18" fmla="*/ 273 w 522"/>
                  <a:gd name="T19" fmla="*/ 12 h 164"/>
                  <a:gd name="T20" fmla="*/ 246 w 522"/>
                  <a:gd name="T21" fmla="*/ 20 h 164"/>
                  <a:gd name="T22" fmla="*/ 220 w 522"/>
                  <a:gd name="T23" fmla="*/ 29 h 164"/>
                  <a:gd name="T24" fmla="*/ 193 w 522"/>
                  <a:gd name="T25" fmla="*/ 39 h 164"/>
                  <a:gd name="T26" fmla="*/ 168 w 522"/>
                  <a:gd name="T27" fmla="*/ 51 h 164"/>
                  <a:gd name="T28" fmla="*/ 143 w 522"/>
                  <a:gd name="T29" fmla="*/ 63 h 164"/>
                  <a:gd name="T30" fmla="*/ 119 w 522"/>
                  <a:gd name="T31" fmla="*/ 76 h 164"/>
                  <a:gd name="T32" fmla="*/ 88 w 522"/>
                  <a:gd name="T33" fmla="*/ 95 h 164"/>
                  <a:gd name="T34" fmla="*/ 57 w 522"/>
                  <a:gd name="T35" fmla="*/ 116 h 164"/>
                  <a:gd name="T36" fmla="*/ 28 w 522"/>
                  <a:gd name="T37" fmla="*/ 140 h 164"/>
                  <a:gd name="T38" fmla="*/ 0 w 522"/>
                  <a:gd name="T39" fmla="*/ 164 h 1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164"/>
                  <a:gd name="T62" fmla="*/ 522 w 522"/>
                  <a:gd name="T63" fmla="*/ 164 h 1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164">
                    <a:moveTo>
                      <a:pt x="522" y="32"/>
                    </a:moveTo>
                    <a:lnTo>
                      <a:pt x="473" y="18"/>
                    </a:lnTo>
                    <a:lnTo>
                      <a:pt x="449" y="12"/>
                    </a:lnTo>
                    <a:lnTo>
                      <a:pt x="424" y="7"/>
                    </a:lnTo>
                    <a:lnTo>
                      <a:pt x="399" y="3"/>
                    </a:lnTo>
                    <a:lnTo>
                      <a:pt x="374" y="1"/>
                    </a:lnTo>
                    <a:lnTo>
                      <a:pt x="349" y="0"/>
                    </a:lnTo>
                    <a:lnTo>
                      <a:pt x="324" y="2"/>
                    </a:lnTo>
                    <a:lnTo>
                      <a:pt x="298" y="7"/>
                    </a:lnTo>
                    <a:lnTo>
                      <a:pt x="273" y="12"/>
                    </a:lnTo>
                    <a:lnTo>
                      <a:pt x="246" y="20"/>
                    </a:lnTo>
                    <a:lnTo>
                      <a:pt x="220" y="29"/>
                    </a:lnTo>
                    <a:lnTo>
                      <a:pt x="193" y="39"/>
                    </a:lnTo>
                    <a:lnTo>
                      <a:pt x="168" y="51"/>
                    </a:lnTo>
                    <a:lnTo>
                      <a:pt x="143" y="63"/>
                    </a:lnTo>
                    <a:lnTo>
                      <a:pt x="119" y="76"/>
                    </a:lnTo>
                    <a:lnTo>
                      <a:pt x="88" y="95"/>
                    </a:lnTo>
                    <a:lnTo>
                      <a:pt x="57" y="116"/>
                    </a:lnTo>
                    <a:lnTo>
                      <a:pt x="28" y="140"/>
                    </a:lnTo>
                    <a:lnTo>
                      <a:pt x="0" y="16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8" name="Freeform 535"/>
              <p:cNvSpPr>
                <a:spLocks/>
              </p:cNvSpPr>
              <p:nvPr/>
            </p:nvSpPr>
            <p:spPr bwMode="auto">
              <a:xfrm>
                <a:off x="1936" y="1573"/>
                <a:ext cx="74" cy="72"/>
              </a:xfrm>
              <a:custGeom>
                <a:avLst/>
                <a:gdLst>
                  <a:gd name="T0" fmla="*/ 24 w 74"/>
                  <a:gd name="T1" fmla="*/ 0 h 72"/>
                  <a:gd name="T2" fmla="*/ 0 w 74"/>
                  <a:gd name="T3" fmla="*/ 72 h 72"/>
                  <a:gd name="T4" fmla="*/ 74 w 74"/>
                  <a:gd name="T5" fmla="*/ 47 h 72"/>
                  <a:gd name="T6" fmla="*/ 24 w 74"/>
                  <a:gd name="T7" fmla="*/ 0 h 72"/>
                  <a:gd name="T8" fmla="*/ 0 60000 65536"/>
                  <a:gd name="T9" fmla="*/ 0 60000 65536"/>
                  <a:gd name="T10" fmla="*/ 0 60000 65536"/>
                  <a:gd name="T11" fmla="*/ 0 60000 65536"/>
                  <a:gd name="T12" fmla="*/ 0 w 74"/>
                  <a:gd name="T13" fmla="*/ 0 h 72"/>
                  <a:gd name="T14" fmla="*/ 74 w 74"/>
                  <a:gd name="T15" fmla="*/ 72 h 72"/>
                </a:gdLst>
                <a:ahLst/>
                <a:cxnLst>
                  <a:cxn ang="T8">
                    <a:pos x="T0" y="T1"/>
                  </a:cxn>
                  <a:cxn ang="T9">
                    <a:pos x="T2" y="T3"/>
                  </a:cxn>
                  <a:cxn ang="T10">
                    <a:pos x="T4" y="T5"/>
                  </a:cxn>
                  <a:cxn ang="T11">
                    <a:pos x="T6" y="T7"/>
                  </a:cxn>
                </a:cxnLst>
                <a:rect l="T12" t="T13" r="T14" b="T15"/>
                <a:pathLst>
                  <a:path w="74" h="72">
                    <a:moveTo>
                      <a:pt x="24" y="0"/>
                    </a:moveTo>
                    <a:lnTo>
                      <a:pt x="0" y="72"/>
                    </a:lnTo>
                    <a:lnTo>
                      <a:pt x="74" y="47"/>
                    </a:lnTo>
                    <a:lnTo>
                      <a:pt x="24" y="0"/>
                    </a:lnTo>
                    <a:close/>
                  </a:path>
                </a:pathLst>
              </a:custGeom>
              <a:solidFill>
                <a:srgbClr val="000000"/>
              </a:solidFill>
              <a:ln w="12700">
                <a:solidFill>
                  <a:schemeClr val="tx1"/>
                </a:solidFill>
                <a:round/>
                <a:headEnd/>
                <a:tailEnd/>
              </a:ln>
            </p:spPr>
            <p:txBody>
              <a:bodyPr/>
              <a:lstStyle/>
              <a:p>
                <a:endParaRPr lang="en-US"/>
              </a:p>
            </p:txBody>
          </p:sp>
        </p:grpSp>
        <p:grpSp>
          <p:nvGrpSpPr>
            <p:cNvPr id="30988" name="Group 329"/>
            <p:cNvGrpSpPr>
              <a:grpSpLocks/>
            </p:cNvGrpSpPr>
            <p:nvPr/>
          </p:nvGrpSpPr>
          <p:grpSpPr bwMode="auto">
            <a:xfrm>
              <a:off x="331" y="1776"/>
              <a:ext cx="529" cy="379"/>
              <a:chOff x="990600" y="3875088"/>
              <a:chExt cx="839788" cy="601662"/>
            </a:xfrm>
          </p:grpSpPr>
          <p:sp>
            <p:nvSpPr>
              <p:cNvPr id="30995" name="Oval 179"/>
              <p:cNvSpPr>
                <a:spLocks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CBP20</a:t>
                </a:r>
              </a:p>
            </p:txBody>
          </p:sp>
          <p:sp>
            <p:nvSpPr>
              <p:cNvPr id="30996" name="Rectangle 180"/>
              <p:cNvSpPr>
                <a:spLocks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CBP80</a:t>
                </a:r>
              </a:p>
            </p:txBody>
          </p:sp>
        </p:grpSp>
        <p:sp>
          <p:nvSpPr>
            <p:cNvPr id="30989" name="TextBox 12"/>
            <p:cNvSpPr txBox="1">
              <a:spLocks noChangeArrowheads="1"/>
            </p:cNvSpPr>
            <p:nvPr/>
          </p:nvSpPr>
          <p:spPr bwMode="auto">
            <a:xfrm>
              <a:off x="2824" y="2113"/>
              <a:ext cx="4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Norm Ter</a:t>
              </a:r>
            </a:p>
          </p:txBody>
        </p:sp>
        <p:cxnSp>
          <p:nvCxnSpPr>
            <p:cNvPr id="30990" name="Straight Arrow Connector 343"/>
            <p:cNvCxnSpPr>
              <a:cxnSpLocks noChangeShapeType="1"/>
            </p:cNvCxnSpPr>
            <p:nvPr/>
          </p:nvCxnSpPr>
          <p:spPr bwMode="auto">
            <a:xfrm rot="5400000" flipH="1" flipV="1">
              <a:off x="2966" y="2056"/>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991" name="TextBox 15"/>
            <p:cNvSpPr txBox="1">
              <a:spLocks noChangeArrowheads="1"/>
            </p:cNvSpPr>
            <p:nvPr/>
          </p:nvSpPr>
          <p:spPr bwMode="auto">
            <a:xfrm>
              <a:off x="1720" y="2112"/>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PTC</a:t>
              </a:r>
            </a:p>
          </p:txBody>
        </p:sp>
        <p:cxnSp>
          <p:nvCxnSpPr>
            <p:cNvPr id="30992" name="Straight Arrow Connector 345"/>
            <p:cNvCxnSpPr>
              <a:cxnSpLocks noChangeShapeType="1"/>
            </p:cNvCxnSpPr>
            <p:nvPr/>
          </p:nvCxnSpPr>
          <p:spPr bwMode="auto">
            <a:xfrm rot="5400000" flipH="1" flipV="1">
              <a:off x="1758" y="2056"/>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993" name="TextBox 15"/>
            <p:cNvSpPr txBox="1">
              <a:spLocks noChangeArrowheads="1"/>
            </p:cNvSpPr>
            <p:nvPr/>
          </p:nvSpPr>
          <p:spPr bwMode="auto">
            <a:xfrm>
              <a:off x="1038" y="2118"/>
              <a:ext cx="3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AUG</a:t>
              </a:r>
            </a:p>
          </p:txBody>
        </p:sp>
        <p:cxnSp>
          <p:nvCxnSpPr>
            <p:cNvPr id="30994" name="Straight Arrow Connector 416"/>
            <p:cNvCxnSpPr>
              <a:cxnSpLocks noChangeShapeType="1"/>
            </p:cNvCxnSpPr>
            <p:nvPr/>
          </p:nvCxnSpPr>
          <p:spPr bwMode="auto">
            <a:xfrm rot="5400000" flipH="1" flipV="1">
              <a:off x="1120" y="2062"/>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grpSp>
        <p:nvGrpSpPr>
          <p:cNvPr id="15" name="Group 1113"/>
          <p:cNvGrpSpPr>
            <a:grpSpLocks/>
          </p:cNvGrpSpPr>
          <p:nvPr/>
        </p:nvGrpSpPr>
        <p:grpSpPr bwMode="auto">
          <a:xfrm>
            <a:off x="144463" y="2857500"/>
            <a:ext cx="8480425" cy="1912937"/>
            <a:chOff x="305" y="2029"/>
            <a:chExt cx="5342" cy="1205"/>
          </a:xfrm>
        </p:grpSpPr>
        <p:cxnSp>
          <p:nvCxnSpPr>
            <p:cNvPr id="245" name="Straight Arrow Connector 244"/>
            <p:cNvCxnSpPr/>
            <p:nvPr/>
          </p:nvCxnSpPr>
          <p:spPr>
            <a:xfrm rot="5400000">
              <a:off x="1326" y="2259"/>
              <a:ext cx="461"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30887" name="Group 646"/>
            <p:cNvGrpSpPr>
              <a:grpSpLocks/>
            </p:cNvGrpSpPr>
            <p:nvPr/>
          </p:nvGrpSpPr>
          <p:grpSpPr bwMode="auto">
            <a:xfrm>
              <a:off x="1643" y="2250"/>
              <a:ext cx="1261" cy="174"/>
              <a:chOff x="3565525" y="3421063"/>
              <a:chExt cx="2001837" cy="276225"/>
            </a:xfrm>
          </p:grpSpPr>
          <p:sp>
            <p:nvSpPr>
              <p:cNvPr id="30965" name="Rectangle 381"/>
              <p:cNvSpPr>
                <a:spLocks noChangeArrowheads="1"/>
              </p:cNvSpPr>
              <p:nvPr/>
            </p:nvSpPr>
            <p:spPr bwMode="auto">
              <a:xfrm>
                <a:off x="3605213" y="3435350"/>
                <a:ext cx="1924050" cy="254000"/>
              </a:xfrm>
              <a:prstGeom prst="rect">
                <a:avLst/>
              </a:prstGeom>
              <a:solidFill>
                <a:srgbClr val="FFCC99"/>
              </a:solidFill>
              <a:ln w="7">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66" name="Rectangle 382"/>
              <p:cNvSpPr>
                <a:spLocks noChangeArrowheads="1"/>
              </p:cNvSpPr>
              <p:nvPr/>
            </p:nvSpPr>
            <p:spPr bwMode="auto">
              <a:xfrm>
                <a:off x="3565525" y="3421063"/>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67" name="Rectangle 383"/>
              <p:cNvSpPr>
                <a:spLocks noChangeArrowheads="1"/>
              </p:cNvSpPr>
              <p:nvPr/>
            </p:nvSpPr>
            <p:spPr bwMode="auto">
              <a:xfrm>
                <a:off x="3667125" y="3476626"/>
                <a:ext cx="1770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b="1">
                    <a:solidFill>
                      <a:srgbClr val="000000"/>
                    </a:solidFill>
                    <a:ea typeface="SimSun" pitchFamily="2" charset="-122"/>
                  </a:rPr>
                  <a:t>Translational repression</a:t>
                </a:r>
                <a:endParaRPr lang="en-US" altLang="zh-CN" sz="1200">
                  <a:ea typeface="SimSun" pitchFamily="2" charset="-122"/>
                </a:endParaRPr>
              </a:p>
            </p:txBody>
          </p:sp>
          <p:sp>
            <p:nvSpPr>
              <p:cNvPr id="30968" name="Rectangle 564"/>
              <p:cNvSpPr>
                <a:spLocks noChangeArrowheads="1"/>
              </p:cNvSpPr>
              <p:nvPr/>
            </p:nvSpPr>
            <p:spPr bwMode="auto">
              <a:xfrm>
                <a:off x="3565525" y="3421063"/>
                <a:ext cx="20018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69" name="Rectangle 565"/>
              <p:cNvSpPr>
                <a:spLocks noChangeArrowheads="1"/>
              </p:cNvSpPr>
              <p:nvPr/>
            </p:nvSpPr>
            <p:spPr bwMode="auto">
              <a:xfrm>
                <a:off x="3667125" y="3476626"/>
                <a:ext cx="17700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b="1">
                    <a:solidFill>
                      <a:srgbClr val="000000"/>
                    </a:solidFill>
                    <a:ea typeface="SimSun" pitchFamily="2" charset="-122"/>
                  </a:rPr>
                  <a:t>Translational repression</a:t>
                </a:r>
                <a:endParaRPr lang="en-US" altLang="zh-CN" sz="1200">
                  <a:ea typeface="SimSun" pitchFamily="2" charset="-122"/>
                </a:endParaRPr>
              </a:p>
            </p:txBody>
          </p:sp>
        </p:grpSp>
        <p:sp>
          <p:nvSpPr>
            <p:cNvPr id="30888" name="Text Box 10"/>
            <p:cNvSpPr txBox="1">
              <a:spLocks noChangeArrowheads="1"/>
            </p:cNvSpPr>
            <p:nvPr/>
          </p:nvSpPr>
          <p:spPr bwMode="auto">
            <a:xfrm>
              <a:off x="4421" y="2496"/>
              <a:ext cx="1226"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600" b="1" dirty="0">
                  <a:latin typeface="Comic Sans MS" panose="030F0702030302020204" pitchFamily="66" charset="0"/>
                  <a:ea typeface="SimSun" pitchFamily="2" charset="-122"/>
                </a:rPr>
                <a:t>Block of 60S </a:t>
              </a:r>
            </a:p>
            <a:p>
              <a:pPr algn="ctr">
                <a:spcBef>
                  <a:spcPct val="0"/>
                </a:spcBef>
                <a:buFontTx/>
                <a:buNone/>
              </a:pPr>
              <a:r>
                <a:rPr lang="en-US" altLang="zh-CN" sz="1600" b="1" dirty="0">
                  <a:latin typeface="Comic Sans MS" panose="030F0702030302020204" pitchFamily="66" charset="0"/>
                  <a:ea typeface="SimSun" pitchFamily="2" charset="-122"/>
                </a:rPr>
                <a:t>ribosomal subunit</a:t>
              </a:r>
            </a:p>
            <a:p>
              <a:pPr algn="ctr">
                <a:spcBef>
                  <a:spcPct val="0"/>
                </a:spcBef>
                <a:buFontTx/>
                <a:buNone/>
              </a:pPr>
              <a:r>
                <a:rPr lang="en-US" altLang="zh-CN" sz="1600" b="1" dirty="0">
                  <a:latin typeface="Comic Sans MS" panose="030F0702030302020204" pitchFamily="66" charset="0"/>
                  <a:ea typeface="SimSun" pitchFamily="2" charset="-122"/>
                </a:rPr>
                <a:t> joining to form</a:t>
              </a:r>
            </a:p>
            <a:p>
              <a:pPr algn="ctr">
                <a:spcBef>
                  <a:spcPct val="0"/>
                </a:spcBef>
                <a:buFontTx/>
                <a:buNone/>
              </a:pPr>
              <a:r>
                <a:rPr lang="en-US" altLang="zh-CN" sz="1600" b="1" dirty="0">
                  <a:latin typeface="Comic Sans MS" panose="030F0702030302020204" pitchFamily="66" charset="0"/>
                  <a:ea typeface="SimSun" pitchFamily="2" charset="-122"/>
                </a:rPr>
                <a:t>80S ribosome </a:t>
              </a:r>
            </a:p>
          </p:txBody>
        </p:sp>
        <p:sp>
          <p:nvSpPr>
            <p:cNvPr id="655" name="Rectangle 654"/>
            <p:cNvSpPr/>
            <p:nvPr/>
          </p:nvSpPr>
          <p:spPr>
            <a:xfrm>
              <a:off x="842" y="2877"/>
              <a:ext cx="2016"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656" name="Rectangle 655"/>
            <p:cNvSpPr/>
            <p:nvPr/>
          </p:nvSpPr>
          <p:spPr>
            <a:xfrm>
              <a:off x="2899" y="2877"/>
              <a:ext cx="288"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91" name="TextBox 9"/>
            <p:cNvSpPr txBox="1">
              <a:spLocks noChangeArrowheads="1"/>
            </p:cNvSpPr>
            <p:nvPr/>
          </p:nvSpPr>
          <p:spPr bwMode="auto">
            <a:xfrm>
              <a:off x="519" y="2838"/>
              <a:ext cx="4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aseline="30000">
                  <a:ea typeface="SimSun" pitchFamily="2" charset="-122"/>
                </a:rPr>
                <a:t>m7</a:t>
              </a:r>
              <a:r>
                <a:rPr lang="en-US" altLang="zh-CN" sz="900">
                  <a:ea typeface="SimSun" pitchFamily="2" charset="-122"/>
                </a:rPr>
                <a:t>Gppp</a:t>
              </a:r>
              <a:endParaRPr lang="en-US" altLang="zh-CN" sz="900" baseline="30000">
                <a:ea typeface="SimSun" pitchFamily="2" charset="-122"/>
              </a:endParaRPr>
            </a:p>
          </p:txBody>
        </p:sp>
        <p:sp>
          <p:nvSpPr>
            <p:cNvPr id="30892" name="TextBox 11"/>
            <p:cNvSpPr txBox="1">
              <a:spLocks noChangeArrowheads="1"/>
            </p:cNvSpPr>
            <p:nvPr/>
          </p:nvSpPr>
          <p:spPr bwMode="auto">
            <a:xfrm>
              <a:off x="3154" y="2833"/>
              <a:ext cx="1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a:ea typeface="SimSun" pitchFamily="2" charset="-122"/>
                </a:rPr>
                <a:t>AAAAAAAAAA(A)</a:t>
              </a:r>
              <a:r>
                <a:rPr lang="en-US" altLang="zh-CN" sz="1200" baseline="-25000">
                  <a:ea typeface="SimSun" pitchFamily="2" charset="-122"/>
                </a:rPr>
                <a:t>n</a:t>
              </a:r>
            </a:p>
          </p:txBody>
        </p:sp>
        <p:sp>
          <p:nvSpPr>
            <p:cNvPr id="686" name="Oval 685"/>
            <p:cNvSpPr/>
            <p:nvPr/>
          </p:nvSpPr>
          <p:spPr bwMode="auto">
            <a:xfrm>
              <a:off x="3207" y="2703"/>
              <a:ext cx="336" cy="144"/>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94" name="TextBox 239"/>
            <p:cNvSpPr txBox="1">
              <a:spLocks noChangeArrowheads="1"/>
            </p:cNvSpPr>
            <p:nvPr/>
          </p:nvSpPr>
          <p:spPr bwMode="auto">
            <a:xfrm>
              <a:off x="3165" y="2703"/>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PABPC1</a:t>
              </a:r>
            </a:p>
          </p:txBody>
        </p:sp>
        <p:sp>
          <p:nvSpPr>
            <p:cNvPr id="688" name="Oval 687"/>
            <p:cNvSpPr/>
            <p:nvPr/>
          </p:nvSpPr>
          <p:spPr bwMode="auto">
            <a:xfrm>
              <a:off x="3550" y="2701"/>
              <a:ext cx="336" cy="144"/>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96" name="TextBox 239"/>
            <p:cNvSpPr txBox="1">
              <a:spLocks noChangeArrowheads="1"/>
            </p:cNvSpPr>
            <p:nvPr/>
          </p:nvSpPr>
          <p:spPr bwMode="auto">
            <a:xfrm>
              <a:off x="3508" y="2701"/>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PABPN1</a:t>
              </a:r>
            </a:p>
          </p:txBody>
        </p:sp>
        <p:sp>
          <p:nvSpPr>
            <p:cNvPr id="30897" name="Oval 20"/>
            <p:cNvSpPr>
              <a:spLocks noChangeArrowheads="1"/>
            </p:cNvSpPr>
            <p:nvPr/>
          </p:nvSpPr>
          <p:spPr bwMode="auto">
            <a:xfrm>
              <a:off x="1022" y="2818"/>
              <a:ext cx="327" cy="146"/>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nvGrpSpPr>
            <p:cNvPr id="30898" name="Group 132"/>
            <p:cNvGrpSpPr>
              <a:grpSpLocks/>
            </p:cNvGrpSpPr>
            <p:nvPr/>
          </p:nvGrpSpPr>
          <p:grpSpPr bwMode="auto">
            <a:xfrm>
              <a:off x="972" y="2803"/>
              <a:ext cx="179" cy="163"/>
              <a:chOff x="1478" y="1714"/>
              <a:chExt cx="179" cy="163"/>
            </a:xfrm>
          </p:grpSpPr>
          <p:sp>
            <p:nvSpPr>
              <p:cNvPr id="30962" name="Oval 129"/>
              <p:cNvSpPr>
                <a:spLocks noChangeArrowheads="1"/>
              </p:cNvSpPr>
              <p:nvPr/>
            </p:nvSpPr>
            <p:spPr bwMode="auto">
              <a:xfrm>
                <a:off x="1511" y="1757"/>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63" name="Rectangle 130"/>
              <p:cNvSpPr>
                <a:spLocks noChangeArrowheads="1"/>
              </p:cNvSpPr>
              <p:nvPr/>
            </p:nvSpPr>
            <p:spPr bwMode="auto">
              <a:xfrm>
                <a:off x="1478" y="1714"/>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64" name="Rectangle 131"/>
              <p:cNvSpPr>
                <a:spLocks noChangeArrowheads="1"/>
              </p:cNvSpPr>
              <p:nvPr/>
            </p:nvSpPr>
            <p:spPr bwMode="auto">
              <a:xfrm>
                <a:off x="1542" y="17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grpSp>
        <p:sp>
          <p:nvSpPr>
            <p:cNvPr id="30899" name="Rectangle 136"/>
            <p:cNvSpPr>
              <a:spLocks noChangeArrowheads="1"/>
            </p:cNvSpPr>
            <p:nvPr/>
          </p:nvSpPr>
          <p:spPr bwMode="auto">
            <a:xfrm>
              <a:off x="1061" y="2762"/>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0" name="Rectangle 140"/>
            <p:cNvSpPr>
              <a:spLocks noChangeArrowheads="1"/>
            </p:cNvSpPr>
            <p:nvPr/>
          </p:nvSpPr>
          <p:spPr bwMode="auto">
            <a:xfrm>
              <a:off x="1058" y="2822"/>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1" name="Rectangle 141"/>
            <p:cNvSpPr>
              <a:spLocks noChangeArrowheads="1"/>
            </p:cNvSpPr>
            <p:nvPr/>
          </p:nvSpPr>
          <p:spPr bwMode="auto">
            <a:xfrm>
              <a:off x="1122" y="2856"/>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0902" name="Oval 194"/>
            <p:cNvSpPr>
              <a:spLocks noChangeArrowheads="1"/>
            </p:cNvSpPr>
            <p:nvPr/>
          </p:nvSpPr>
          <p:spPr bwMode="auto">
            <a:xfrm>
              <a:off x="1022" y="2818"/>
              <a:ext cx="327" cy="146"/>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3" name="Oval 305"/>
            <p:cNvSpPr>
              <a:spLocks noChangeArrowheads="1"/>
            </p:cNvSpPr>
            <p:nvPr/>
          </p:nvSpPr>
          <p:spPr bwMode="auto">
            <a:xfrm>
              <a:off x="1005" y="2846"/>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4" name="Rectangle 306"/>
            <p:cNvSpPr>
              <a:spLocks noChangeArrowheads="1"/>
            </p:cNvSpPr>
            <p:nvPr/>
          </p:nvSpPr>
          <p:spPr bwMode="auto">
            <a:xfrm>
              <a:off x="972" y="2803"/>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5" name="Rectangle 307"/>
            <p:cNvSpPr>
              <a:spLocks noChangeArrowheads="1"/>
            </p:cNvSpPr>
            <p:nvPr/>
          </p:nvSpPr>
          <p:spPr bwMode="auto">
            <a:xfrm>
              <a:off x="1036" y="283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906" name="Oval 308"/>
            <p:cNvSpPr>
              <a:spLocks noChangeArrowheads="1"/>
            </p:cNvSpPr>
            <p:nvPr/>
          </p:nvSpPr>
          <p:spPr bwMode="auto">
            <a:xfrm>
              <a:off x="1005" y="2846"/>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7" name="Rectangle 309"/>
            <p:cNvSpPr>
              <a:spLocks noChangeArrowheads="1"/>
            </p:cNvSpPr>
            <p:nvPr/>
          </p:nvSpPr>
          <p:spPr bwMode="auto">
            <a:xfrm>
              <a:off x="972" y="2803"/>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08" name="Rectangle 310"/>
            <p:cNvSpPr>
              <a:spLocks noChangeArrowheads="1"/>
            </p:cNvSpPr>
            <p:nvPr/>
          </p:nvSpPr>
          <p:spPr bwMode="auto">
            <a:xfrm>
              <a:off x="1036" y="2837"/>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909" name="Rectangle 314"/>
            <p:cNvSpPr>
              <a:spLocks noChangeArrowheads="1"/>
            </p:cNvSpPr>
            <p:nvPr/>
          </p:nvSpPr>
          <p:spPr bwMode="auto">
            <a:xfrm>
              <a:off x="1061" y="2762"/>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10" name="Rectangle 318"/>
            <p:cNvSpPr>
              <a:spLocks noChangeArrowheads="1"/>
            </p:cNvSpPr>
            <p:nvPr/>
          </p:nvSpPr>
          <p:spPr bwMode="auto">
            <a:xfrm>
              <a:off x="1058" y="2822"/>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11" name="Rectangle 319"/>
            <p:cNvSpPr>
              <a:spLocks noChangeArrowheads="1"/>
            </p:cNvSpPr>
            <p:nvPr/>
          </p:nvSpPr>
          <p:spPr bwMode="auto">
            <a:xfrm>
              <a:off x="1122" y="2856"/>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grpSp>
          <p:nvGrpSpPr>
            <p:cNvPr id="30912" name="Group 1148"/>
            <p:cNvGrpSpPr>
              <a:grpSpLocks/>
            </p:cNvGrpSpPr>
            <p:nvPr/>
          </p:nvGrpSpPr>
          <p:grpSpPr bwMode="auto">
            <a:xfrm>
              <a:off x="746" y="2304"/>
              <a:ext cx="284" cy="197"/>
              <a:chOff x="1180" y="2267"/>
              <a:chExt cx="284" cy="197"/>
            </a:xfrm>
          </p:grpSpPr>
          <p:sp>
            <p:nvSpPr>
              <p:cNvPr id="921" name="Oval 17"/>
              <p:cNvSpPr/>
              <p:nvPr/>
            </p:nvSpPr>
            <p:spPr bwMode="auto">
              <a:xfrm>
                <a:off x="1180" y="2267"/>
                <a:ext cx="284" cy="197"/>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961" name="Rectangle 319"/>
              <p:cNvSpPr>
                <a:spLocks noChangeArrowheads="1"/>
              </p:cNvSpPr>
              <p:nvPr/>
            </p:nvSpPr>
            <p:spPr bwMode="auto">
              <a:xfrm>
                <a:off x="1267" y="2309"/>
                <a:ext cx="15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60S</a:t>
                </a:r>
                <a:endParaRPr lang="en-US" altLang="zh-CN" sz="1200">
                  <a:ea typeface="SimSun" pitchFamily="2" charset="-122"/>
                </a:endParaRPr>
              </a:p>
            </p:txBody>
          </p:sp>
        </p:grpSp>
        <p:grpSp>
          <p:nvGrpSpPr>
            <p:cNvPr id="30913" name="Group 504"/>
            <p:cNvGrpSpPr>
              <a:grpSpLocks/>
            </p:cNvGrpSpPr>
            <p:nvPr/>
          </p:nvGrpSpPr>
          <p:grpSpPr bwMode="auto">
            <a:xfrm flipH="1">
              <a:off x="1039" y="2389"/>
              <a:ext cx="142" cy="208"/>
              <a:chOff x="1721" y="2284"/>
              <a:chExt cx="91" cy="149"/>
            </a:xfrm>
          </p:grpSpPr>
          <p:sp>
            <p:nvSpPr>
              <p:cNvPr id="30958" name="Freeform 502"/>
              <p:cNvSpPr>
                <a:spLocks/>
              </p:cNvSpPr>
              <p:nvPr/>
            </p:nvSpPr>
            <p:spPr bwMode="auto">
              <a:xfrm>
                <a:off x="1741" y="2284"/>
                <a:ext cx="71" cy="97"/>
              </a:xfrm>
              <a:custGeom>
                <a:avLst/>
                <a:gdLst>
                  <a:gd name="T0" fmla="*/ 71 w 71"/>
                  <a:gd name="T1" fmla="*/ 11 h 97"/>
                  <a:gd name="T2" fmla="*/ 63 w 71"/>
                  <a:gd name="T3" fmla="*/ 0 h 97"/>
                  <a:gd name="T4" fmla="*/ 45 w 71"/>
                  <a:gd name="T5" fmla="*/ 12 h 97"/>
                  <a:gd name="T6" fmla="*/ 31 w 71"/>
                  <a:gd name="T7" fmla="*/ 24 h 97"/>
                  <a:gd name="T8" fmla="*/ 19 w 71"/>
                  <a:gd name="T9" fmla="*/ 37 h 97"/>
                  <a:gd name="T10" fmla="*/ 17 w 71"/>
                  <a:gd name="T11" fmla="*/ 41 h 97"/>
                  <a:gd name="T12" fmla="*/ 9 w 71"/>
                  <a:gd name="T13" fmla="*/ 56 h 97"/>
                  <a:gd name="T14" fmla="*/ 14 w 71"/>
                  <a:gd name="T15" fmla="*/ 58 h 97"/>
                  <a:gd name="T16" fmla="*/ 9 w 71"/>
                  <a:gd name="T17" fmla="*/ 56 h 97"/>
                  <a:gd name="T18" fmla="*/ 6 w 71"/>
                  <a:gd name="T19" fmla="*/ 61 h 97"/>
                  <a:gd name="T20" fmla="*/ 4 w 71"/>
                  <a:gd name="T21" fmla="*/ 66 h 97"/>
                  <a:gd name="T22" fmla="*/ 2 w 71"/>
                  <a:gd name="T23" fmla="*/ 75 h 97"/>
                  <a:gd name="T24" fmla="*/ 0 w 71"/>
                  <a:gd name="T25" fmla="*/ 96 h 97"/>
                  <a:gd name="T26" fmla="*/ 13 w 71"/>
                  <a:gd name="T27" fmla="*/ 97 h 97"/>
                  <a:gd name="T28" fmla="*/ 15 w 71"/>
                  <a:gd name="T29" fmla="*/ 75 h 97"/>
                  <a:gd name="T30" fmla="*/ 17 w 71"/>
                  <a:gd name="T31" fmla="*/ 66 h 97"/>
                  <a:gd name="T32" fmla="*/ 11 w 71"/>
                  <a:gd name="T33" fmla="*/ 66 h 97"/>
                  <a:gd name="T34" fmla="*/ 16 w 71"/>
                  <a:gd name="T35" fmla="*/ 71 h 97"/>
                  <a:gd name="T36" fmla="*/ 20 w 71"/>
                  <a:gd name="T37" fmla="*/ 61 h 97"/>
                  <a:gd name="T38" fmla="*/ 21 w 71"/>
                  <a:gd name="T39" fmla="*/ 58 h 97"/>
                  <a:gd name="T40" fmla="*/ 20 w 71"/>
                  <a:gd name="T41" fmla="*/ 60 h 97"/>
                  <a:gd name="T42" fmla="*/ 31 w 71"/>
                  <a:gd name="T43" fmla="*/ 41 h 97"/>
                  <a:gd name="T44" fmla="*/ 24 w 71"/>
                  <a:gd name="T45" fmla="*/ 41 h 97"/>
                  <a:gd name="T46" fmla="*/ 28 w 71"/>
                  <a:gd name="T47" fmla="*/ 47 h 97"/>
                  <a:gd name="T48" fmla="*/ 41 w 71"/>
                  <a:gd name="T49" fmla="*/ 33 h 97"/>
                  <a:gd name="T50" fmla="*/ 55 w 71"/>
                  <a:gd name="T51" fmla="*/ 21 h 97"/>
                  <a:gd name="T52" fmla="*/ 71 w 71"/>
                  <a:gd name="T53" fmla="*/ 11 h 9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1"/>
                  <a:gd name="T82" fmla="*/ 0 h 97"/>
                  <a:gd name="T83" fmla="*/ 71 w 71"/>
                  <a:gd name="T84" fmla="*/ 97 h 9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1" h="97">
                    <a:moveTo>
                      <a:pt x="71" y="11"/>
                    </a:moveTo>
                    <a:lnTo>
                      <a:pt x="63" y="0"/>
                    </a:lnTo>
                    <a:lnTo>
                      <a:pt x="45" y="12"/>
                    </a:lnTo>
                    <a:lnTo>
                      <a:pt x="31" y="24"/>
                    </a:lnTo>
                    <a:lnTo>
                      <a:pt x="19" y="37"/>
                    </a:lnTo>
                    <a:lnTo>
                      <a:pt x="17" y="41"/>
                    </a:lnTo>
                    <a:lnTo>
                      <a:pt x="9" y="56"/>
                    </a:lnTo>
                    <a:lnTo>
                      <a:pt x="14" y="58"/>
                    </a:lnTo>
                    <a:lnTo>
                      <a:pt x="9" y="56"/>
                    </a:lnTo>
                    <a:lnTo>
                      <a:pt x="6" y="61"/>
                    </a:lnTo>
                    <a:lnTo>
                      <a:pt x="4" y="66"/>
                    </a:lnTo>
                    <a:lnTo>
                      <a:pt x="2" y="75"/>
                    </a:lnTo>
                    <a:lnTo>
                      <a:pt x="0" y="96"/>
                    </a:lnTo>
                    <a:lnTo>
                      <a:pt x="13" y="97"/>
                    </a:lnTo>
                    <a:lnTo>
                      <a:pt x="15" y="75"/>
                    </a:lnTo>
                    <a:lnTo>
                      <a:pt x="17" y="66"/>
                    </a:lnTo>
                    <a:lnTo>
                      <a:pt x="11" y="66"/>
                    </a:lnTo>
                    <a:lnTo>
                      <a:pt x="16" y="71"/>
                    </a:lnTo>
                    <a:lnTo>
                      <a:pt x="20" y="61"/>
                    </a:lnTo>
                    <a:lnTo>
                      <a:pt x="21" y="58"/>
                    </a:lnTo>
                    <a:lnTo>
                      <a:pt x="20" y="60"/>
                    </a:lnTo>
                    <a:lnTo>
                      <a:pt x="31" y="41"/>
                    </a:lnTo>
                    <a:lnTo>
                      <a:pt x="24" y="41"/>
                    </a:lnTo>
                    <a:lnTo>
                      <a:pt x="28" y="47"/>
                    </a:lnTo>
                    <a:lnTo>
                      <a:pt x="41" y="33"/>
                    </a:lnTo>
                    <a:lnTo>
                      <a:pt x="55" y="21"/>
                    </a:lnTo>
                    <a:lnTo>
                      <a:pt x="7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9" name="Freeform 503"/>
              <p:cNvSpPr>
                <a:spLocks/>
              </p:cNvSpPr>
              <p:nvPr/>
            </p:nvSpPr>
            <p:spPr bwMode="auto">
              <a:xfrm>
                <a:off x="1721" y="2380"/>
                <a:ext cx="55" cy="53"/>
              </a:xfrm>
              <a:custGeom>
                <a:avLst/>
                <a:gdLst>
                  <a:gd name="T0" fmla="*/ 0 w 55"/>
                  <a:gd name="T1" fmla="*/ 0 h 53"/>
                  <a:gd name="T2" fmla="*/ 24 w 55"/>
                  <a:gd name="T3" fmla="*/ 53 h 53"/>
                  <a:gd name="T4" fmla="*/ 55 w 55"/>
                  <a:gd name="T5" fmla="*/ 2 h 53"/>
                  <a:gd name="T6" fmla="*/ 0 w 55"/>
                  <a:gd name="T7" fmla="*/ 0 h 53"/>
                  <a:gd name="T8" fmla="*/ 0 60000 65536"/>
                  <a:gd name="T9" fmla="*/ 0 60000 65536"/>
                  <a:gd name="T10" fmla="*/ 0 60000 65536"/>
                  <a:gd name="T11" fmla="*/ 0 60000 65536"/>
                  <a:gd name="T12" fmla="*/ 0 w 55"/>
                  <a:gd name="T13" fmla="*/ 0 h 53"/>
                  <a:gd name="T14" fmla="*/ 55 w 55"/>
                  <a:gd name="T15" fmla="*/ 53 h 53"/>
                </a:gdLst>
                <a:ahLst/>
                <a:cxnLst>
                  <a:cxn ang="T8">
                    <a:pos x="T0" y="T1"/>
                  </a:cxn>
                  <a:cxn ang="T9">
                    <a:pos x="T2" y="T3"/>
                  </a:cxn>
                  <a:cxn ang="T10">
                    <a:pos x="T4" y="T5"/>
                  </a:cxn>
                  <a:cxn ang="T11">
                    <a:pos x="T6" y="T7"/>
                  </a:cxn>
                </a:cxnLst>
                <a:rect l="T12" t="T13" r="T14" b="T15"/>
                <a:pathLst>
                  <a:path w="55" h="53">
                    <a:moveTo>
                      <a:pt x="0" y="0"/>
                    </a:moveTo>
                    <a:lnTo>
                      <a:pt x="24" y="53"/>
                    </a:lnTo>
                    <a:lnTo>
                      <a:pt x="55"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914" name="Group 507"/>
            <p:cNvGrpSpPr>
              <a:grpSpLocks/>
            </p:cNvGrpSpPr>
            <p:nvPr/>
          </p:nvGrpSpPr>
          <p:grpSpPr bwMode="auto">
            <a:xfrm>
              <a:off x="1057" y="2418"/>
              <a:ext cx="174" cy="120"/>
              <a:chOff x="1669" y="2282"/>
              <a:chExt cx="174" cy="120"/>
            </a:xfrm>
          </p:grpSpPr>
          <p:sp>
            <p:nvSpPr>
              <p:cNvPr id="30956" name="Freeform 505"/>
              <p:cNvSpPr>
                <a:spLocks/>
              </p:cNvSpPr>
              <p:nvPr/>
            </p:nvSpPr>
            <p:spPr bwMode="auto">
              <a:xfrm>
                <a:off x="1669" y="2284"/>
                <a:ext cx="174" cy="117"/>
              </a:xfrm>
              <a:custGeom>
                <a:avLst/>
                <a:gdLst>
                  <a:gd name="T0" fmla="*/ 174 w 174"/>
                  <a:gd name="T1" fmla="*/ 18 h 117"/>
                  <a:gd name="T2" fmla="*/ 161 w 174"/>
                  <a:gd name="T3" fmla="*/ 0 h 117"/>
                  <a:gd name="T4" fmla="*/ 0 w 174"/>
                  <a:gd name="T5" fmla="*/ 99 h 117"/>
                  <a:gd name="T6" fmla="*/ 12 w 174"/>
                  <a:gd name="T7" fmla="*/ 117 h 117"/>
                  <a:gd name="T8" fmla="*/ 174 w 174"/>
                  <a:gd name="T9" fmla="*/ 18 h 117"/>
                  <a:gd name="T10" fmla="*/ 0 60000 65536"/>
                  <a:gd name="T11" fmla="*/ 0 60000 65536"/>
                  <a:gd name="T12" fmla="*/ 0 60000 65536"/>
                  <a:gd name="T13" fmla="*/ 0 60000 65536"/>
                  <a:gd name="T14" fmla="*/ 0 60000 65536"/>
                  <a:gd name="T15" fmla="*/ 0 w 174"/>
                  <a:gd name="T16" fmla="*/ 0 h 117"/>
                  <a:gd name="T17" fmla="*/ 174 w 174"/>
                  <a:gd name="T18" fmla="*/ 117 h 117"/>
                </a:gdLst>
                <a:ahLst/>
                <a:cxnLst>
                  <a:cxn ang="T10">
                    <a:pos x="T0" y="T1"/>
                  </a:cxn>
                  <a:cxn ang="T11">
                    <a:pos x="T2" y="T3"/>
                  </a:cxn>
                  <a:cxn ang="T12">
                    <a:pos x="T4" y="T5"/>
                  </a:cxn>
                  <a:cxn ang="T13">
                    <a:pos x="T6" y="T7"/>
                  </a:cxn>
                  <a:cxn ang="T14">
                    <a:pos x="T8" y="T9"/>
                  </a:cxn>
                </a:cxnLst>
                <a:rect l="T15" t="T16" r="T17" b="T18"/>
                <a:pathLst>
                  <a:path w="174" h="117">
                    <a:moveTo>
                      <a:pt x="174" y="18"/>
                    </a:moveTo>
                    <a:lnTo>
                      <a:pt x="161" y="0"/>
                    </a:lnTo>
                    <a:lnTo>
                      <a:pt x="0" y="99"/>
                    </a:lnTo>
                    <a:lnTo>
                      <a:pt x="12" y="117"/>
                    </a:lnTo>
                    <a:lnTo>
                      <a:pt x="174"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7" name="Freeform 506"/>
              <p:cNvSpPr>
                <a:spLocks/>
              </p:cNvSpPr>
              <p:nvPr/>
            </p:nvSpPr>
            <p:spPr bwMode="auto">
              <a:xfrm>
                <a:off x="1671" y="2282"/>
                <a:ext cx="169" cy="120"/>
              </a:xfrm>
              <a:custGeom>
                <a:avLst/>
                <a:gdLst>
                  <a:gd name="T0" fmla="*/ 12 w 169"/>
                  <a:gd name="T1" fmla="*/ 0 h 120"/>
                  <a:gd name="T2" fmla="*/ 0 w 169"/>
                  <a:gd name="T3" fmla="*/ 17 h 120"/>
                  <a:gd name="T4" fmla="*/ 157 w 169"/>
                  <a:gd name="T5" fmla="*/ 120 h 120"/>
                  <a:gd name="T6" fmla="*/ 169 w 169"/>
                  <a:gd name="T7" fmla="*/ 103 h 120"/>
                  <a:gd name="T8" fmla="*/ 12 w 169"/>
                  <a:gd name="T9" fmla="*/ 0 h 120"/>
                  <a:gd name="T10" fmla="*/ 0 60000 65536"/>
                  <a:gd name="T11" fmla="*/ 0 60000 65536"/>
                  <a:gd name="T12" fmla="*/ 0 60000 65536"/>
                  <a:gd name="T13" fmla="*/ 0 60000 65536"/>
                  <a:gd name="T14" fmla="*/ 0 60000 65536"/>
                  <a:gd name="T15" fmla="*/ 0 w 169"/>
                  <a:gd name="T16" fmla="*/ 0 h 120"/>
                  <a:gd name="T17" fmla="*/ 169 w 169"/>
                  <a:gd name="T18" fmla="*/ 120 h 120"/>
                </a:gdLst>
                <a:ahLst/>
                <a:cxnLst>
                  <a:cxn ang="T10">
                    <a:pos x="T0" y="T1"/>
                  </a:cxn>
                  <a:cxn ang="T11">
                    <a:pos x="T2" y="T3"/>
                  </a:cxn>
                  <a:cxn ang="T12">
                    <a:pos x="T4" y="T5"/>
                  </a:cxn>
                  <a:cxn ang="T13">
                    <a:pos x="T6" y="T7"/>
                  </a:cxn>
                  <a:cxn ang="T14">
                    <a:pos x="T8" y="T9"/>
                  </a:cxn>
                </a:cxnLst>
                <a:rect l="T15" t="T16" r="T17" b="T18"/>
                <a:pathLst>
                  <a:path w="169" h="120">
                    <a:moveTo>
                      <a:pt x="12" y="0"/>
                    </a:moveTo>
                    <a:lnTo>
                      <a:pt x="0" y="17"/>
                    </a:lnTo>
                    <a:lnTo>
                      <a:pt x="157" y="120"/>
                    </a:lnTo>
                    <a:lnTo>
                      <a:pt x="169" y="103"/>
                    </a:lnTo>
                    <a:lnTo>
                      <a:pt x="12"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915" name="Rectangle 35"/>
            <p:cNvSpPr>
              <a:spLocks noChangeArrowheads="1"/>
            </p:cNvSpPr>
            <p:nvPr/>
          </p:nvSpPr>
          <p:spPr bwMode="auto">
            <a:xfrm>
              <a:off x="1149" y="2708"/>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16" name="Rectangle 209"/>
            <p:cNvSpPr>
              <a:spLocks noChangeArrowheads="1"/>
            </p:cNvSpPr>
            <p:nvPr/>
          </p:nvSpPr>
          <p:spPr bwMode="auto">
            <a:xfrm>
              <a:off x="1149" y="2708"/>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17" name="Freeform 37"/>
            <p:cNvSpPr>
              <a:spLocks/>
            </p:cNvSpPr>
            <p:nvPr/>
          </p:nvSpPr>
          <p:spPr bwMode="auto">
            <a:xfrm>
              <a:off x="1065" y="2626"/>
              <a:ext cx="325" cy="225"/>
            </a:xfrm>
            <a:custGeom>
              <a:avLst/>
              <a:gdLst>
                <a:gd name="T0" fmla="*/ 2147483647 w 252"/>
                <a:gd name="T1" fmla="*/ 2147483647 h 156"/>
                <a:gd name="T2" fmla="*/ 2147483647 w 252"/>
                <a:gd name="T3" fmla="*/ 2147483647 h 156"/>
                <a:gd name="T4" fmla="*/ 2147483647 w 252"/>
                <a:gd name="T5" fmla="*/ 2147483647 h 156"/>
                <a:gd name="T6" fmla="*/ 2147483647 w 252"/>
                <a:gd name="T7" fmla="*/ 2147483647 h 156"/>
                <a:gd name="T8" fmla="*/ 2147483647 w 252"/>
                <a:gd name="T9" fmla="*/ 2147483647 h 156"/>
                <a:gd name="T10" fmla="*/ 2147483647 w 252"/>
                <a:gd name="T11" fmla="*/ 2147483647 h 156"/>
                <a:gd name="T12" fmla="*/ 2147483647 w 252"/>
                <a:gd name="T13" fmla="*/ 2147483647 h 156"/>
                <a:gd name="T14" fmla="*/ 2147483647 w 252"/>
                <a:gd name="T15" fmla="*/ 2147483647 h 156"/>
                <a:gd name="T16" fmla="*/ 2147483647 w 252"/>
                <a:gd name="T17" fmla="*/ 2147483647 h 156"/>
                <a:gd name="T18" fmla="*/ 2147483647 w 252"/>
                <a:gd name="T19" fmla="*/ 2147483647 h 156"/>
                <a:gd name="T20" fmla="*/ 2147483647 w 252"/>
                <a:gd name="T21" fmla="*/ 2147483647 h 156"/>
                <a:gd name="T22" fmla="*/ 2147483647 w 252"/>
                <a:gd name="T23" fmla="*/ 2147483647 h 156"/>
                <a:gd name="T24" fmla="*/ 2147483647 w 252"/>
                <a:gd name="T25" fmla="*/ 2147483647 h 156"/>
                <a:gd name="T26" fmla="*/ 2147483647 w 252"/>
                <a:gd name="T27" fmla="*/ 2147483647 h 156"/>
                <a:gd name="T28" fmla="*/ 2147483647 w 252"/>
                <a:gd name="T29" fmla="*/ 2147483647 h 156"/>
                <a:gd name="T30" fmla="*/ 2147483647 w 252"/>
                <a:gd name="T31" fmla="*/ 2147483647 h 156"/>
                <a:gd name="T32" fmla="*/ 2147483647 w 252"/>
                <a:gd name="T33" fmla="*/ 2147483647 h 156"/>
                <a:gd name="T34" fmla="*/ 2147483647 w 252"/>
                <a:gd name="T35" fmla="*/ 2147483647 h 156"/>
                <a:gd name="T36" fmla="*/ 2147483647 w 252"/>
                <a:gd name="T37" fmla="*/ 2147483647 h 156"/>
                <a:gd name="T38" fmla="*/ 2147483647 w 252"/>
                <a:gd name="T39" fmla="*/ 2147483647 h 156"/>
                <a:gd name="T40" fmla="*/ 2147483647 w 252"/>
                <a:gd name="T41" fmla="*/ 2147483647 h 156"/>
                <a:gd name="T42" fmla="*/ 2147483647 w 252"/>
                <a:gd name="T43" fmla="*/ 2147483647 h 156"/>
                <a:gd name="T44" fmla="*/ 2147483647 w 252"/>
                <a:gd name="T45" fmla="*/ 2147483647 h 156"/>
                <a:gd name="T46" fmla="*/ 0 w 252"/>
                <a:gd name="T47" fmla="*/ 2147483647 h 156"/>
                <a:gd name="T48" fmla="*/ 2147483647 w 252"/>
                <a:gd name="T49" fmla="*/ 2147483647 h 156"/>
                <a:gd name="T50" fmla="*/ 2147483647 w 252"/>
                <a:gd name="T51" fmla="*/ 2147483647 h 156"/>
                <a:gd name="T52" fmla="*/ 2147483647 w 252"/>
                <a:gd name="T53" fmla="*/ 2147483647 h 156"/>
                <a:gd name="T54" fmla="*/ 2147483647 w 252"/>
                <a:gd name="T55" fmla="*/ 2147483647 h 156"/>
                <a:gd name="T56" fmla="*/ 2147483647 w 252"/>
                <a:gd name="T57" fmla="*/ 2147483647 h 156"/>
                <a:gd name="T58" fmla="*/ 2147483647 w 252"/>
                <a:gd name="T59" fmla="*/ 2147483647 h 156"/>
                <a:gd name="T60" fmla="*/ 2147483647 w 252"/>
                <a:gd name="T61" fmla="*/ 2147483647 h 156"/>
                <a:gd name="T62" fmla="*/ 2147483647 w 252"/>
                <a:gd name="T63" fmla="*/ 2147483647 h 156"/>
                <a:gd name="T64" fmla="*/ 2147483647 w 252"/>
                <a:gd name="T65" fmla="*/ 2147483647 h 156"/>
                <a:gd name="T66" fmla="*/ 2147483647 w 252"/>
                <a:gd name="T67" fmla="*/ 2147483647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56"/>
                <a:gd name="T104" fmla="*/ 252 w 252"/>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56">
                  <a:moveTo>
                    <a:pt x="171" y="156"/>
                  </a:moveTo>
                  <a:lnTo>
                    <a:pt x="175" y="148"/>
                  </a:lnTo>
                  <a:lnTo>
                    <a:pt x="179" y="143"/>
                  </a:lnTo>
                  <a:lnTo>
                    <a:pt x="185" y="140"/>
                  </a:lnTo>
                  <a:lnTo>
                    <a:pt x="190" y="138"/>
                  </a:lnTo>
                  <a:lnTo>
                    <a:pt x="201" y="136"/>
                  </a:lnTo>
                  <a:lnTo>
                    <a:pt x="212" y="135"/>
                  </a:lnTo>
                  <a:lnTo>
                    <a:pt x="218" y="127"/>
                  </a:lnTo>
                  <a:lnTo>
                    <a:pt x="223" y="119"/>
                  </a:lnTo>
                  <a:lnTo>
                    <a:pt x="229" y="111"/>
                  </a:lnTo>
                  <a:lnTo>
                    <a:pt x="234" y="104"/>
                  </a:lnTo>
                  <a:lnTo>
                    <a:pt x="240" y="82"/>
                  </a:lnTo>
                  <a:lnTo>
                    <a:pt x="247" y="62"/>
                  </a:lnTo>
                  <a:lnTo>
                    <a:pt x="248" y="54"/>
                  </a:lnTo>
                  <a:lnTo>
                    <a:pt x="248" y="45"/>
                  </a:lnTo>
                  <a:lnTo>
                    <a:pt x="249" y="39"/>
                  </a:lnTo>
                  <a:lnTo>
                    <a:pt x="250" y="32"/>
                  </a:lnTo>
                  <a:lnTo>
                    <a:pt x="252" y="26"/>
                  </a:lnTo>
                  <a:lnTo>
                    <a:pt x="252" y="25"/>
                  </a:lnTo>
                  <a:lnTo>
                    <a:pt x="252" y="24"/>
                  </a:lnTo>
                  <a:lnTo>
                    <a:pt x="248" y="16"/>
                  </a:lnTo>
                  <a:lnTo>
                    <a:pt x="243" y="8"/>
                  </a:lnTo>
                  <a:lnTo>
                    <a:pt x="239" y="2"/>
                  </a:lnTo>
                  <a:lnTo>
                    <a:pt x="237" y="1"/>
                  </a:lnTo>
                  <a:lnTo>
                    <a:pt x="237" y="0"/>
                  </a:lnTo>
                  <a:lnTo>
                    <a:pt x="210" y="3"/>
                  </a:lnTo>
                  <a:lnTo>
                    <a:pt x="197" y="6"/>
                  </a:lnTo>
                  <a:lnTo>
                    <a:pt x="185" y="11"/>
                  </a:lnTo>
                  <a:lnTo>
                    <a:pt x="178" y="14"/>
                  </a:lnTo>
                  <a:lnTo>
                    <a:pt x="172" y="18"/>
                  </a:lnTo>
                  <a:lnTo>
                    <a:pt x="160" y="28"/>
                  </a:lnTo>
                  <a:lnTo>
                    <a:pt x="148" y="39"/>
                  </a:lnTo>
                  <a:lnTo>
                    <a:pt x="136" y="48"/>
                  </a:lnTo>
                  <a:lnTo>
                    <a:pt x="125" y="55"/>
                  </a:lnTo>
                  <a:lnTo>
                    <a:pt x="114" y="60"/>
                  </a:lnTo>
                  <a:lnTo>
                    <a:pt x="101" y="63"/>
                  </a:lnTo>
                  <a:lnTo>
                    <a:pt x="90" y="65"/>
                  </a:lnTo>
                  <a:lnTo>
                    <a:pt x="83" y="68"/>
                  </a:lnTo>
                  <a:lnTo>
                    <a:pt x="76" y="70"/>
                  </a:lnTo>
                  <a:lnTo>
                    <a:pt x="68" y="72"/>
                  </a:lnTo>
                  <a:lnTo>
                    <a:pt x="60" y="72"/>
                  </a:lnTo>
                  <a:lnTo>
                    <a:pt x="46" y="69"/>
                  </a:lnTo>
                  <a:lnTo>
                    <a:pt x="31" y="65"/>
                  </a:lnTo>
                  <a:lnTo>
                    <a:pt x="16" y="66"/>
                  </a:lnTo>
                  <a:lnTo>
                    <a:pt x="9" y="66"/>
                  </a:lnTo>
                  <a:lnTo>
                    <a:pt x="4" y="67"/>
                  </a:lnTo>
                  <a:lnTo>
                    <a:pt x="1" y="69"/>
                  </a:lnTo>
                  <a:lnTo>
                    <a:pt x="0" y="73"/>
                  </a:lnTo>
                  <a:lnTo>
                    <a:pt x="2" y="79"/>
                  </a:lnTo>
                  <a:lnTo>
                    <a:pt x="7" y="86"/>
                  </a:lnTo>
                  <a:lnTo>
                    <a:pt x="14" y="98"/>
                  </a:lnTo>
                  <a:lnTo>
                    <a:pt x="23" y="107"/>
                  </a:lnTo>
                  <a:lnTo>
                    <a:pt x="34" y="116"/>
                  </a:lnTo>
                  <a:lnTo>
                    <a:pt x="46" y="122"/>
                  </a:lnTo>
                  <a:lnTo>
                    <a:pt x="58" y="127"/>
                  </a:lnTo>
                  <a:lnTo>
                    <a:pt x="70" y="130"/>
                  </a:lnTo>
                  <a:lnTo>
                    <a:pt x="82" y="134"/>
                  </a:lnTo>
                  <a:lnTo>
                    <a:pt x="90" y="135"/>
                  </a:lnTo>
                  <a:lnTo>
                    <a:pt x="101" y="138"/>
                  </a:lnTo>
                  <a:lnTo>
                    <a:pt x="111" y="138"/>
                  </a:lnTo>
                  <a:lnTo>
                    <a:pt x="121" y="136"/>
                  </a:lnTo>
                  <a:lnTo>
                    <a:pt x="131" y="131"/>
                  </a:lnTo>
                  <a:lnTo>
                    <a:pt x="142" y="134"/>
                  </a:lnTo>
                  <a:lnTo>
                    <a:pt x="154" y="138"/>
                  </a:lnTo>
                  <a:lnTo>
                    <a:pt x="158" y="141"/>
                  </a:lnTo>
                  <a:lnTo>
                    <a:pt x="162" y="144"/>
                  </a:lnTo>
                  <a:lnTo>
                    <a:pt x="167" y="149"/>
                  </a:lnTo>
                  <a:lnTo>
                    <a:pt x="171" y="156"/>
                  </a:lnTo>
                  <a:close/>
                </a:path>
              </a:pathLst>
            </a:custGeom>
            <a:blipFill dpi="0" rotWithShape="0">
              <a:blip r:embed="rId3"/>
              <a:srcRect/>
              <a:tile tx="0" ty="0" sx="100000" sy="100000" flip="none" algn="tl"/>
            </a:blipFill>
            <a:ln w="9525">
              <a:solidFill>
                <a:schemeClr val="tx1"/>
              </a:solidFill>
              <a:round/>
              <a:headEnd/>
              <a:tailEnd/>
            </a:ln>
          </p:spPr>
          <p:txBody>
            <a:bodyPr/>
            <a:lstStyle/>
            <a:p>
              <a:endParaRPr lang="en-US"/>
            </a:p>
          </p:txBody>
        </p:sp>
        <p:sp>
          <p:nvSpPr>
            <p:cNvPr id="30918" name="Rectangle 317"/>
            <p:cNvSpPr>
              <a:spLocks noChangeArrowheads="1"/>
            </p:cNvSpPr>
            <p:nvPr/>
          </p:nvSpPr>
          <p:spPr bwMode="auto">
            <a:xfrm>
              <a:off x="1220" y="2727"/>
              <a:ext cx="13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800" b="1">
                  <a:solidFill>
                    <a:srgbClr val="000000"/>
                  </a:solidFill>
                  <a:ea typeface="SimSun" pitchFamily="2" charset="-122"/>
                </a:rPr>
                <a:t>eIF3</a:t>
              </a:r>
              <a:endParaRPr lang="en-US" altLang="zh-CN" sz="1200">
                <a:ea typeface="SimSun" pitchFamily="2" charset="-122"/>
              </a:endParaRPr>
            </a:p>
          </p:txBody>
        </p:sp>
        <p:sp>
          <p:nvSpPr>
            <p:cNvPr id="30919" name="Oval 214"/>
            <p:cNvSpPr>
              <a:spLocks noChangeArrowheads="1"/>
            </p:cNvSpPr>
            <p:nvPr/>
          </p:nvSpPr>
          <p:spPr bwMode="auto">
            <a:xfrm>
              <a:off x="1092" y="2641"/>
              <a:ext cx="136" cy="104"/>
            </a:xfrm>
            <a:prstGeom prst="ellipse">
              <a:avLst/>
            </a:prstGeom>
            <a:solidFill>
              <a:srgbClr val="80808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20" name="Rectangle 216"/>
            <p:cNvSpPr>
              <a:spLocks noChangeArrowheads="1"/>
            </p:cNvSpPr>
            <p:nvPr/>
          </p:nvSpPr>
          <p:spPr bwMode="auto">
            <a:xfrm>
              <a:off x="1135" y="2639"/>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1</a:t>
              </a:r>
              <a:endParaRPr lang="en-US" altLang="zh-CN" sz="1200">
                <a:ea typeface="SimSun" pitchFamily="2" charset="-122"/>
              </a:endParaRPr>
            </a:p>
          </p:txBody>
        </p:sp>
        <p:sp>
          <p:nvSpPr>
            <p:cNvPr id="873" name="Oval 214"/>
            <p:cNvSpPr>
              <a:spLocks noChangeArrowheads="1"/>
            </p:cNvSpPr>
            <p:nvPr/>
          </p:nvSpPr>
          <p:spPr bwMode="auto">
            <a:xfrm>
              <a:off x="1208" y="2587"/>
              <a:ext cx="136" cy="104"/>
            </a:xfrm>
            <a:prstGeom prst="ellipse">
              <a:avLst/>
            </a:prstGeom>
            <a:solidFill>
              <a:schemeClr val="bg2">
                <a:lumMod val="40000"/>
                <a:lumOff val="60000"/>
              </a:schemeClr>
            </a:solidFill>
            <a:ln w="7">
              <a:solidFill>
                <a:srgbClr val="000000"/>
              </a:solidFill>
              <a:round/>
              <a:headEnd/>
              <a:tailEnd/>
            </a:ln>
          </p:spPr>
          <p:txBody>
            <a:bodyPr/>
            <a:lstStyle/>
            <a:p>
              <a:pPr eaLnBrk="0" hangingPunct="0">
                <a:defRPr/>
              </a:pPr>
              <a:endParaRPr lang="zh-CN" altLang="zh-CN" sz="1200">
                <a:latin typeface="Arial" charset="0"/>
                <a:ea typeface="SimSun" pitchFamily="2" charset="-122"/>
                <a:cs typeface="Arial" charset="0"/>
              </a:endParaRPr>
            </a:p>
          </p:txBody>
        </p:sp>
        <p:sp>
          <p:nvSpPr>
            <p:cNvPr id="30922" name="Rectangle 216"/>
            <p:cNvSpPr>
              <a:spLocks noChangeArrowheads="1"/>
            </p:cNvSpPr>
            <p:nvPr/>
          </p:nvSpPr>
          <p:spPr bwMode="auto">
            <a:xfrm>
              <a:off x="1251" y="2585"/>
              <a:ext cx="5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5</a:t>
              </a:r>
              <a:endParaRPr lang="en-US" altLang="zh-CN" sz="1200">
                <a:ea typeface="SimSun" pitchFamily="2" charset="-122"/>
              </a:endParaRPr>
            </a:p>
          </p:txBody>
        </p:sp>
        <p:grpSp>
          <p:nvGrpSpPr>
            <p:cNvPr id="30923" name="Group 313"/>
            <p:cNvGrpSpPr>
              <a:grpSpLocks/>
            </p:cNvGrpSpPr>
            <p:nvPr/>
          </p:nvGrpSpPr>
          <p:grpSpPr bwMode="auto">
            <a:xfrm>
              <a:off x="1114" y="2782"/>
              <a:ext cx="107" cy="81"/>
              <a:chOff x="1620" y="1709"/>
              <a:chExt cx="107" cy="81"/>
            </a:xfrm>
          </p:grpSpPr>
          <p:sp>
            <p:nvSpPr>
              <p:cNvPr id="30954" name="Oval 311"/>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55" name="Oval 312"/>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grpSp>
          <p:nvGrpSpPr>
            <p:cNvPr id="30924" name="Group 135"/>
            <p:cNvGrpSpPr>
              <a:grpSpLocks/>
            </p:cNvGrpSpPr>
            <p:nvPr/>
          </p:nvGrpSpPr>
          <p:grpSpPr bwMode="auto">
            <a:xfrm>
              <a:off x="1114" y="2782"/>
              <a:ext cx="107" cy="81"/>
              <a:chOff x="1620" y="1709"/>
              <a:chExt cx="107" cy="81"/>
            </a:xfrm>
          </p:grpSpPr>
          <p:sp>
            <p:nvSpPr>
              <p:cNvPr id="30952" name="Oval 133"/>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953" name="Oval 134"/>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sp>
          <p:nvSpPr>
            <p:cNvPr id="30925" name="Rectangle 315"/>
            <p:cNvSpPr>
              <a:spLocks noChangeArrowheads="1"/>
            </p:cNvSpPr>
            <p:nvPr/>
          </p:nvSpPr>
          <p:spPr bwMode="auto">
            <a:xfrm>
              <a:off x="1125" y="2779"/>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sp>
          <p:nvSpPr>
            <p:cNvPr id="30926" name="Rectangle 137"/>
            <p:cNvSpPr>
              <a:spLocks noChangeArrowheads="1"/>
            </p:cNvSpPr>
            <p:nvPr/>
          </p:nvSpPr>
          <p:spPr bwMode="auto">
            <a:xfrm>
              <a:off x="1125" y="2779"/>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grpSp>
          <p:nvGrpSpPr>
            <p:cNvPr id="30927" name="Group 332"/>
            <p:cNvGrpSpPr>
              <a:grpSpLocks/>
            </p:cNvGrpSpPr>
            <p:nvPr/>
          </p:nvGrpSpPr>
          <p:grpSpPr bwMode="auto">
            <a:xfrm>
              <a:off x="305" y="2751"/>
              <a:ext cx="529" cy="379"/>
              <a:chOff x="990600" y="3875088"/>
              <a:chExt cx="839788" cy="601662"/>
            </a:xfrm>
          </p:grpSpPr>
          <p:sp>
            <p:nvSpPr>
              <p:cNvPr id="30950" name="Oval 179"/>
              <p:cNvSpPr>
                <a:spLocks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CBP20</a:t>
                </a:r>
              </a:p>
            </p:txBody>
          </p:sp>
          <p:sp>
            <p:nvSpPr>
              <p:cNvPr id="30951" name="Rectangle 180"/>
              <p:cNvSpPr>
                <a:spLocks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CBP80</a:t>
                </a:r>
              </a:p>
            </p:txBody>
          </p:sp>
        </p:grpSp>
        <p:grpSp>
          <p:nvGrpSpPr>
            <p:cNvPr id="30928" name="Group 335"/>
            <p:cNvGrpSpPr>
              <a:grpSpLocks/>
            </p:cNvGrpSpPr>
            <p:nvPr/>
          </p:nvGrpSpPr>
          <p:grpSpPr bwMode="auto">
            <a:xfrm>
              <a:off x="1570" y="2555"/>
              <a:ext cx="144" cy="145"/>
              <a:chOff x="3012302" y="792163"/>
              <a:chExt cx="228600" cy="230187"/>
            </a:xfrm>
          </p:grpSpPr>
          <p:sp>
            <p:nvSpPr>
              <p:cNvPr id="337" name="Oval 336"/>
              <p:cNvSpPr/>
              <p:nvPr/>
            </p:nvSpPr>
            <p:spPr bwMode="auto">
              <a:xfrm>
                <a:off x="3051989" y="831850"/>
                <a:ext cx="152400" cy="152400"/>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949" name="TextBox 278"/>
              <p:cNvSpPr txBox="1">
                <a:spLocks noChangeArrowheads="1"/>
              </p:cNvSpPr>
              <p:nvPr/>
            </p:nvSpPr>
            <p:spPr bwMode="auto">
              <a:xfrm>
                <a:off x="3012302" y="792163"/>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1">
                    <a:ea typeface="SimSun" pitchFamily="2" charset="-122"/>
                  </a:rPr>
                  <a:t>P</a:t>
                </a:r>
              </a:p>
            </p:txBody>
          </p:sp>
        </p:grpSp>
        <p:grpSp>
          <p:nvGrpSpPr>
            <p:cNvPr id="30929" name="Group 67"/>
            <p:cNvGrpSpPr>
              <a:grpSpLocks/>
            </p:cNvGrpSpPr>
            <p:nvPr/>
          </p:nvGrpSpPr>
          <p:grpSpPr bwMode="auto">
            <a:xfrm>
              <a:off x="2432" y="2761"/>
              <a:ext cx="246" cy="235"/>
              <a:chOff x="1956" y="1150"/>
              <a:chExt cx="301" cy="317"/>
            </a:xfrm>
          </p:grpSpPr>
          <p:sp>
            <p:nvSpPr>
              <p:cNvPr id="30943"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944"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945"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946"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947"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grpSp>
        <p:grpSp>
          <p:nvGrpSpPr>
            <p:cNvPr id="30930" name="Group 354"/>
            <p:cNvGrpSpPr>
              <a:grpSpLocks/>
            </p:cNvGrpSpPr>
            <p:nvPr/>
          </p:nvGrpSpPr>
          <p:grpSpPr bwMode="auto">
            <a:xfrm>
              <a:off x="2258" y="2623"/>
              <a:ext cx="559" cy="155"/>
              <a:chOff x="3840164" y="2635964"/>
              <a:chExt cx="887934" cy="246221"/>
            </a:xfrm>
          </p:grpSpPr>
          <p:sp>
            <p:nvSpPr>
              <p:cNvPr id="30941" name="AutoShape 73"/>
              <p:cNvSpPr>
                <a:spLocks noChangeArrowheads="1"/>
              </p:cNvSpPr>
              <p:nvPr/>
            </p:nvSpPr>
            <p:spPr bwMode="auto">
              <a:xfrm>
                <a:off x="3840164" y="2662237"/>
                <a:ext cx="844017" cy="1920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942" name="Text Box 74"/>
              <p:cNvSpPr txBox="1">
                <a:spLocks noChangeArrowheads="1"/>
              </p:cNvSpPr>
              <p:nvPr/>
            </p:nvSpPr>
            <p:spPr bwMode="auto">
              <a:xfrm>
                <a:off x="3840164" y="2635964"/>
                <a:ext cx="88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UPF3 or 3X</a:t>
                </a:r>
              </a:p>
            </p:txBody>
          </p:sp>
        </p:grpSp>
        <p:sp>
          <p:nvSpPr>
            <p:cNvPr id="30931" name="AutoShape 75"/>
            <p:cNvSpPr>
              <a:spLocks noChangeArrowheads="1"/>
            </p:cNvSpPr>
            <p:nvPr/>
          </p:nvSpPr>
          <p:spPr bwMode="auto">
            <a:xfrm>
              <a:off x="2322" y="2498"/>
              <a:ext cx="253" cy="151"/>
            </a:xfrm>
            <a:prstGeom prst="hexagon">
              <a:avLst>
                <a:gd name="adj" fmla="val 35054"/>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UPF2</a:t>
              </a:r>
            </a:p>
          </p:txBody>
        </p:sp>
        <p:grpSp>
          <p:nvGrpSpPr>
            <p:cNvPr id="30932" name="Group 359"/>
            <p:cNvGrpSpPr>
              <a:grpSpLocks/>
            </p:cNvGrpSpPr>
            <p:nvPr/>
          </p:nvGrpSpPr>
          <p:grpSpPr bwMode="auto">
            <a:xfrm>
              <a:off x="1331" y="2584"/>
              <a:ext cx="320" cy="188"/>
              <a:chOff x="3840163" y="3134598"/>
              <a:chExt cx="508501" cy="336550"/>
            </a:xfrm>
          </p:grpSpPr>
          <p:sp>
            <p:nvSpPr>
              <p:cNvPr id="30939" name="AutoShape 76"/>
              <p:cNvSpPr>
                <a:spLocks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1200" b="1">
                  <a:solidFill>
                    <a:schemeClr val="bg1"/>
                  </a:solidFill>
                  <a:ea typeface="SimSun" pitchFamily="2" charset="-122"/>
                </a:endParaRPr>
              </a:p>
            </p:txBody>
          </p:sp>
          <p:sp>
            <p:nvSpPr>
              <p:cNvPr id="30940" name="Text Box 78"/>
              <p:cNvSpPr txBox="1">
                <a:spLocks noChangeArrowheads="1"/>
              </p:cNvSpPr>
              <p:nvPr/>
            </p:nvSpPr>
            <p:spPr bwMode="auto">
              <a:xfrm>
                <a:off x="3840163" y="3184722"/>
                <a:ext cx="508501" cy="2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000" b="1">
                    <a:solidFill>
                      <a:schemeClr val="bg1"/>
                    </a:solidFill>
                    <a:ea typeface="SimSun" pitchFamily="2" charset="-122"/>
                  </a:rPr>
                  <a:t>UPF1</a:t>
                </a:r>
              </a:p>
            </p:txBody>
          </p:sp>
        </p:grpSp>
        <p:sp>
          <p:nvSpPr>
            <p:cNvPr id="30933" name="TextBox 12"/>
            <p:cNvSpPr txBox="1">
              <a:spLocks noChangeArrowheads="1"/>
            </p:cNvSpPr>
            <p:nvPr/>
          </p:nvSpPr>
          <p:spPr bwMode="auto">
            <a:xfrm>
              <a:off x="2795" y="3085"/>
              <a:ext cx="4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Norm Ter</a:t>
              </a:r>
            </a:p>
          </p:txBody>
        </p:sp>
        <p:cxnSp>
          <p:nvCxnSpPr>
            <p:cNvPr id="30934" name="Straight Arrow Connector 343"/>
            <p:cNvCxnSpPr>
              <a:cxnSpLocks noChangeShapeType="1"/>
            </p:cNvCxnSpPr>
            <p:nvPr/>
          </p:nvCxnSpPr>
          <p:spPr bwMode="auto">
            <a:xfrm rot="5400000" flipH="1" flipV="1">
              <a:off x="2937" y="3028"/>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935" name="TextBox 15"/>
            <p:cNvSpPr txBox="1">
              <a:spLocks noChangeArrowheads="1"/>
            </p:cNvSpPr>
            <p:nvPr/>
          </p:nvSpPr>
          <p:spPr bwMode="auto">
            <a:xfrm>
              <a:off x="1691" y="3084"/>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PTC</a:t>
              </a:r>
            </a:p>
          </p:txBody>
        </p:sp>
        <p:cxnSp>
          <p:nvCxnSpPr>
            <p:cNvPr id="30936" name="Straight Arrow Connector 345"/>
            <p:cNvCxnSpPr>
              <a:cxnSpLocks noChangeShapeType="1"/>
            </p:cNvCxnSpPr>
            <p:nvPr/>
          </p:nvCxnSpPr>
          <p:spPr bwMode="auto">
            <a:xfrm rot="5400000" flipH="1" flipV="1">
              <a:off x="1729" y="3028"/>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937" name="TextBox 15"/>
            <p:cNvSpPr txBox="1">
              <a:spLocks noChangeArrowheads="1"/>
            </p:cNvSpPr>
            <p:nvPr/>
          </p:nvSpPr>
          <p:spPr bwMode="auto">
            <a:xfrm>
              <a:off x="1009" y="3090"/>
              <a:ext cx="3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AUG</a:t>
              </a:r>
            </a:p>
          </p:txBody>
        </p:sp>
        <p:cxnSp>
          <p:nvCxnSpPr>
            <p:cNvPr id="30938" name="Straight Arrow Connector 416"/>
            <p:cNvCxnSpPr>
              <a:cxnSpLocks noChangeShapeType="1"/>
            </p:cNvCxnSpPr>
            <p:nvPr/>
          </p:nvCxnSpPr>
          <p:spPr bwMode="auto">
            <a:xfrm rot="5400000" flipH="1" flipV="1">
              <a:off x="1091" y="3034"/>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grpSp>
        <p:nvGrpSpPr>
          <p:cNvPr id="28" name="Group 1198"/>
          <p:cNvGrpSpPr>
            <a:grpSpLocks/>
          </p:cNvGrpSpPr>
          <p:nvPr/>
        </p:nvGrpSpPr>
        <p:grpSpPr bwMode="auto">
          <a:xfrm>
            <a:off x="50800" y="4437062"/>
            <a:ext cx="8370888" cy="1905000"/>
            <a:chOff x="246" y="3024"/>
            <a:chExt cx="5273" cy="1200"/>
          </a:xfrm>
        </p:grpSpPr>
        <p:cxnSp>
          <p:nvCxnSpPr>
            <p:cNvPr id="672" name="Straight Arrow Connector 671"/>
            <p:cNvCxnSpPr/>
            <p:nvPr/>
          </p:nvCxnSpPr>
          <p:spPr>
            <a:xfrm rot="5400000">
              <a:off x="1307" y="3254"/>
              <a:ext cx="461"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0803" name="Text Box 13"/>
            <p:cNvSpPr txBox="1">
              <a:spLocks noChangeArrowheads="1"/>
            </p:cNvSpPr>
            <p:nvPr/>
          </p:nvSpPr>
          <p:spPr bwMode="auto">
            <a:xfrm>
              <a:off x="4605" y="3647"/>
              <a:ext cx="914"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600" b="1" dirty="0">
                  <a:latin typeface="Comic Sans MS" panose="030F0702030302020204" pitchFamily="66" charset="0"/>
                  <a:ea typeface="SimSun" pitchFamily="2" charset="-122"/>
                </a:rPr>
                <a:t>mRNA decay</a:t>
              </a:r>
            </a:p>
          </p:txBody>
        </p:sp>
        <p:sp>
          <p:nvSpPr>
            <p:cNvPr id="939" name="Rectangle 938"/>
            <p:cNvSpPr/>
            <p:nvPr/>
          </p:nvSpPr>
          <p:spPr>
            <a:xfrm>
              <a:off x="872" y="3851"/>
              <a:ext cx="2016"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940" name="Rectangle 939"/>
            <p:cNvSpPr/>
            <p:nvPr/>
          </p:nvSpPr>
          <p:spPr>
            <a:xfrm>
              <a:off x="2929" y="3851"/>
              <a:ext cx="288"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06" name="TextBox 9"/>
            <p:cNvSpPr txBox="1">
              <a:spLocks noChangeArrowheads="1"/>
            </p:cNvSpPr>
            <p:nvPr/>
          </p:nvSpPr>
          <p:spPr bwMode="auto">
            <a:xfrm>
              <a:off x="246" y="3743"/>
              <a:ext cx="4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aseline="30000">
                  <a:ea typeface="SimSun" pitchFamily="2" charset="-122"/>
                </a:rPr>
                <a:t>m7</a:t>
              </a:r>
              <a:r>
                <a:rPr lang="en-US" altLang="zh-CN" sz="900">
                  <a:ea typeface="SimSun" pitchFamily="2" charset="-122"/>
                </a:rPr>
                <a:t>Gppp</a:t>
              </a:r>
              <a:endParaRPr lang="en-US" altLang="zh-CN" sz="900" baseline="30000">
                <a:ea typeface="SimSun" pitchFamily="2" charset="-122"/>
              </a:endParaRPr>
            </a:p>
          </p:txBody>
        </p:sp>
        <p:sp>
          <p:nvSpPr>
            <p:cNvPr id="30807" name="TextBox 11"/>
            <p:cNvSpPr txBox="1">
              <a:spLocks noChangeArrowheads="1"/>
            </p:cNvSpPr>
            <p:nvPr/>
          </p:nvSpPr>
          <p:spPr bwMode="auto">
            <a:xfrm>
              <a:off x="3504" y="3703"/>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grpSp>
          <p:nvGrpSpPr>
            <p:cNvPr id="30808" name="Group 1209"/>
            <p:cNvGrpSpPr>
              <a:grpSpLocks/>
            </p:cNvGrpSpPr>
            <p:nvPr/>
          </p:nvGrpSpPr>
          <p:grpSpPr bwMode="auto">
            <a:xfrm rot="-1102868">
              <a:off x="3213" y="3527"/>
              <a:ext cx="432" cy="145"/>
              <a:chOff x="5100994" y="5978512"/>
              <a:chExt cx="685800" cy="230188"/>
            </a:xfrm>
          </p:grpSpPr>
          <p:sp>
            <p:nvSpPr>
              <p:cNvPr id="967" name="Oval 966"/>
              <p:cNvSpPr/>
              <p:nvPr/>
            </p:nvSpPr>
            <p:spPr bwMode="auto">
              <a:xfrm>
                <a:off x="5136740" y="5934916"/>
                <a:ext cx="533400" cy="228600"/>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85" name="TextBox 239"/>
              <p:cNvSpPr txBox="1">
                <a:spLocks noChangeArrowheads="1"/>
              </p:cNvSpPr>
              <p:nvPr/>
            </p:nvSpPr>
            <p:spPr bwMode="auto">
              <a:xfrm>
                <a:off x="5100994" y="5978512"/>
                <a:ext cx="685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PABPC1</a:t>
                </a:r>
              </a:p>
            </p:txBody>
          </p:sp>
        </p:grpSp>
        <p:grpSp>
          <p:nvGrpSpPr>
            <p:cNvPr id="30809" name="Group 1208"/>
            <p:cNvGrpSpPr>
              <a:grpSpLocks/>
            </p:cNvGrpSpPr>
            <p:nvPr/>
          </p:nvGrpSpPr>
          <p:grpSpPr bwMode="auto">
            <a:xfrm rot="1755764">
              <a:off x="3648" y="3559"/>
              <a:ext cx="432" cy="145"/>
              <a:chOff x="5645610" y="5974762"/>
              <a:chExt cx="685800" cy="230188"/>
            </a:xfrm>
          </p:grpSpPr>
          <p:sp>
            <p:nvSpPr>
              <p:cNvPr id="969" name="Oval 968"/>
              <p:cNvSpPr/>
              <p:nvPr/>
            </p:nvSpPr>
            <p:spPr bwMode="auto">
              <a:xfrm>
                <a:off x="5712170" y="5974588"/>
                <a:ext cx="533400" cy="228600"/>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83" name="TextBox 239"/>
              <p:cNvSpPr txBox="1">
                <a:spLocks noChangeArrowheads="1"/>
              </p:cNvSpPr>
              <p:nvPr/>
            </p:nvSpPr>
            <p:spPr bwMode="auto">
              <a:xfrm>
                <a:off x="5645610" y="5974762"/>
                <a:ext cx="6858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PABPN1</a:t>
                </a:r>
              </a:p>
            </p:txBody>
          </p:sp>
        </p:grpSp>
        <p:sp>
          <p:nvSpPr>
            <p:cNvPr id="30810" name="Oval 20"/>
            <p:cNvSpPr>
              <a:spLocks noChangeArrowheads="1"/>
            </p:cNvSpPr>
            <p:nvPr/>
          </p:nvSpPr>
          <p:spPr bwMode="auto">
            <a:xfrm>
              <a:off x="1052" y="3792"/>
              <a:ext cx="327" cy="146"/>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1" name="Rectangle 35"/>
            <p:cNvSpPr>
              <a:spLocks noChangeArrowheads="1"/>
            </p:cNvSpPr>
            <p:nvPr/>
          </p:nvSpPr>
          <p:spPr bwMode="auto">
            <a:xfrm>
              <a:off x="1156" y="366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nvGrpSpPr>
            <p:cNvPr id="30812" name="Group 132"/>
            <p:cNvGrpSpPr>
              <a:grpSpLocks/>
            </p:cNvGrpSpPr>
            <p:nvPr/>
          </p:nvGrpSpPr>
          <p:grpSpPr bwMode="auto">
            <a:xfrm>
              <a:off x="1002" y="3777"/>
              <a:ext cx="179" cy="163"/>
              <a:chOff x="1478" y="1714"/>
              <a:chExt cx="179" cy="163"/>
            </a:xfrm>
          </p:grpSpPr>
          <p:sp>
            <p:nvSpPr>
              <p:cNvPr id="30879" name="Oval 129"/>
              <p:cNvSpPr>
                <a:spLocks noChangeArrowheads="1"/>
              </p:cNvSpPr>
              <p:nvPr/>
            </p:nvSpPr>
            <p:spPr bwMode="auto">
              <a:xfrm>
                <a:off x="1511" y="1757"/>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80" name="Rectangle 130"/>
              <p:cNvSpPr>
                <a:spLocks noChangeArrowheads="1"/>
              </p:cNvSpPr>
              <p:nvPr/>
            </p:nvSpPr>
            <p:spPr bwMode="auto">
              <a:xfrm>
                <a:off x="1478" y="1714"/>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81" name="Rectangle 131"/>
              <p:cNvSpPr>
                <a:spLocks noChangeArrowheads="1"/>
              </p:cNvSpPr>
              <p:nvPr/>
            </p:nvSpPr>
            <p:spPr bwMode="auto">
              <a:xfrm>
                <a:off x="1542" y="17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grpSp>
        <p:sp>
          <p:nvSpPr>
            <p:cNvPr id="30813" name="Rectangle 136"/>
            <p:cNvSpPr>
              <a:spLocks noChangeArrowheads="1"/>
            </p:cNvSpPr>
            <p:nvPr/>
          </p:nvSpPr>
          <p:spPr bwMode="auto">
            <a:xfrm>
              <a:off x="1091" y="3736"/>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4" name="Rectangle 140"/>
            <p:cNvSpPr>
              <a:spLocks noChangeArrowheads="1"/>
            </p:cNvSpPr>
            <p:nvPr/>
          </p:nvSpPr>
          <p:spPr bwMode="auto">
            <a:xfrm>
              <a:off x="1088" y="3796"/>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5" name="Rectangle 141"/>
            <p:cNvSpPr>
              <a:spLocks noChangeArrowheads="1"/>
            </p:cNvSpPr>
            <p:nvPr/>
          </p:nvSpPr>
          <p:spPr bwMode="auto">
            <a:xfrm>
              <a:off x="1152" y="3830"/>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0816" name="Oval 194"/>
            <p:cNvSpPr>
              <a:spLocks noChangeArrowheads="1"/>
            </p:cNvSpPr>
            <p:nvPr/>
          </p:nvSpPr>
          <p:spPr bwMode="auto">
            <a:xfrm>
              <a:off x="1052" y="3792"/>
              <a:ext cx="327" cy="146"/>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7" name="Rectangle 209"/>
            <p:cNvSpPr>
              <a:spLocks noChangeArrowheads="1"/>
            </p:cNvSpPr>
            <p:nvPr/>
          </p:nvSpPr>
          <p:spPr bwMode="auto">
            <a:xfrm>
              <a:off x="1156" y="366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8" name="Oval 305"/>
            <p:cNvSpPr>
              <a:spLocks noChangeArrowheads="1"/>
            </p:cNvSpPr>
            <p:nvPr/>
          </p:nvSpPr>
          <p:spPr bwMode="auto">
            <a:xfrm>
              <a:off x="1035" y="3820"/>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19" name="Rectangle 306"/>
            <p:cNvSpPr>
              <a:spLocks noChangeArrowheads="1"/>
            </p:cNvSpPr>
            <p:nvPr/>
          </p:nvSpPr>
          <p:spPr bwMode="auto">
            <a:xfrm>
              <a:off x="1002" y="3777"/>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20" name="Rectangle 307"/>
            <p:cNvSpPr>
              <a:spLocks noChangeArrowheads="1"/>
            </p:cNvSpPr>
            <p:nvPr/>
          </p:nvSpPr>
          <p:spPr bwMode="auto">
            <a:xfrm>
              <a:off x="1066" y="381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821" name="Oval 308"/>
            <p:cNvSpPr>
              <a:spLocks noChangeArrowheads="1"/>
            </p:cNvSpPr>
            <p:nvPr/>
          </p:nvSpPr>
          <p:spPr bwMode="auto">
            <a:xfrm>
              <a:off x="1035" y="3820"/>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22" name="Rectangle 309"/>
            <p:cNvSpPr>
              <a:spLocks noChangeArrowheads="1"/>
            </p:cNvSpPr>
            <p:nvPr/>
          </p:nvSpPr>
          <p:spPr bwMode="auto">
            <a:xfrm>
              <a:off x="1002" y="3777"/>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23" name="Rectangle 310"/>
            <p:cNvSpPr>
              <a:spLocks noChangeArrowheads="1"/>
            </p:cNvSpPr>
            <p:nvPr/>
          </p:nvSpPr>
          <p:spPr bwMode="auto">
            <a:xfrm>
              <a:off x="1066" y="3811"/>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824" name="Rectangle 314"/>
            <p:cNvSpPr>
              <a:spLocks noChangeArrowheads="1"/>
            </p:cNvSpPr>
            <p:nvPr/>
          </p:nvSpPr>
          <p:spPr bwMode="auto">
            <a:xfrm>
              <a:off x="1091" y="3736"/>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25" name="Rectangle 318"/>
            <p:cNvSpPr>
              <a:spLocks noChangeArrowheads="1"/>
            </p:cNvSpPr>
            <p:nvPr/>
          </p:nvSpPr>
          <p:spPr bwMode="auto">
            <a:xfrm>
              <a:off x="1088" y="3796"/>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26" name="Rectangle 319"/>
            <p:cNvSpPr>
              <a:spLocks noChangeArrowheads="1"/>
            </p:cNvSpPr>
            <p:nvPr/>
          </p:nvSpPr>
          <p:spPr bwMode="auto">
            <a:xfrm>
              <a:off x="1152" y="3830"/>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grpSp>
          <p:nvGrpSpPr>
            <p:cNvPr id="30827" name="Group 937"/>
            <p:cNvGrpSpPr>
              <a:grpSpLocks/>
            </p:cNvGrpSpPr>
            <p:nvPr/>
          </p:nvGrpSpPr>
          <p:grpSpPr bwMode="auto">
            <a:xfrm>
              <a:off x="679" y="3806"/>
              <a:ext cx="194" cy="158"/>
              <a:chOff x="1282" y="3577"/>
              <a:chExt cx="194" cy="158"/>
            </a:xfrm>
          </p:grpSpPr>
          <p:sp>
            <p:nvSpPr>
              <p:cNvPr id="30877" name="Freeform 935"/>
              <p:cNvSpPr>
                <a:spLocks/>
              </p:cNvSpPr>
              <p:nvPr/>
            </p:nvSpPr>
            <p:spPr bwMode="auto">
              <a:xfrm>
                <a:off x="1298" y="3589"/>
                <a:ext cx="155" cy="133"/>
              </a:xfrm>
              <a:custGeom>
                <a:avLst/>
                <a:gdLst>
                  <a:gd name="T0" fmla="*/ 39 w 155"/>
                  <a:gd name="T1" fmla="*/ 0 h 133"/>
                  <a:gd name="T2" fmla="*/ 155 w 155"/>
                  <a:gd name="T3" fmla="*/ 0 h 133"/>
                  <a:gd name="T4" fmla="*/ 116 w 155"/>
                  <a:gd name="T5" fmla="*/ 67 h 133"/>
                  <a:gd name="T6" fmla="*/ 155 w 155"/>
                  <a:gd name="T7" fmla="*/ 133 h 133"/>
                  <a:gd name="T8" fmla="*/ 39 w 155"/>
                  <a:gd name="T9" fmla="*/ 133 h 133"/>
                  <a:gd name="T10" fmla="*/ 0 w 155"/>
                  <a:gd name="T11" fmla="*/ 67 h 133"/>
                  <a:gd name="T12" fmla="*/ 39 w 155"/>
                  <a:gd name="T13" fmla="*/ 0 h 133"/>
                  <a:gd name="T14" fmla="*/ 0 60000 65536"/>
                  <a:gd name="T15" fmla="*/ 0 60000 65536"/>
                  <a:gd name="T16" fmla="*/ 0 60000 65536"/>
                  <a:gd name="T17" fmla="*/ 0 60000 65536"/>
                  <a:gd name="T18" fmla="*/ 0 60000 65536"/>
                  <a:gd name="T19" fmla="*/ 0 60000 65536"/>
                  <a:gd name="T20" fmla="*/ 0 60000 65536"/>
                  <a:gd name="T21" fmla="*/ 0 w 155"/>
                  <a:gd name="T22" fmla="*/ 0 h 133"/>
                  <a:gd name="T23" fmla="*/ 155 w 155"/>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5" h="133">
                    <a:moveTo>
                      <a:pt x="39" y="0"/>
                    </a:moveTo>
                    <a:lnTo>
                      <a:pt x="155" y="0"/>
                    </a:lnTo>
                    <a:lnTo>
                      <a:pt x="116" y="67"/>
                    </a:lnTo>
                    <a:lnTo>
                      <a:pt x="155" y="133"/>
                    </a:lnTo>
                    <a:lnTo>
                      <a:pt x="39" y="133"/>
                    </a:lnTo>
                    <a:lnTo>
                      <a:pt x="0" y="67"/>
                    </a:lnTo>
                    <a:lnTo>
                      <a:pt x="39" y="0"/>
                    </a:lnTo>
                    <a:close/>
                  </a:path>
                </a:pathLst>
              </a:cu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8" name="Freeform 936"/>
              <p:cNvSpPr>
                <a:spLocks noEditPoints="1"/>
              </p:cNvSpPr>
              <p:nvPr/>
            </p:nvSpPr>
            <p:spPr bwMode="auto">
              <a:xfrm>
                <a:off x="1282" y="3577"/>
                <a:ext cx="194" cy="158"/>
              </a:xfrm>
              <a:custGeom>
                <a:avLst/>
                <a:gdLst>
                  <a:gd name="T0" fmla="*/ 171 w 194"/>
                  <a:gd name="T1" fmla="*/ 25 h 158"/>
                  <a:gd name="T2" fmla="*/ 171 w 194"/>
                  <a:gd name="T3" fmla="*/ 12 h 158"/>
                  <a:gd name="T4" fmla="*/ 160 w 194"/>
                  <a:gd name="T5" fmla="*/ 6 h 158"/>
                  <a:gd name="T6" fmla="*/ 121 w 194"/>
                  <a:gd name="T7" fmla="*/ 72 h 158"/>
                  <a:gd name="T8" fmla="*/ 117 w 194"/>
                  <a:gd name="T9" fmla="*/ 79 h 158"/>
                  <a:gd name="T10" fmla="*/ 121 w 194"/>
                  <a:gd name="T11" fmla="*/ 85 h 158"/>
                  <a:gd name="T12" fmla="*/ 160 w 194"/>
                  <a:gd name="T13" fmla="*/ 151 h 158"/>
                  <a:gd name="T14" fmla="*/ 171 w 194"/>
                  <a:gd name="T15" fmla="*/ 145 h 158"/>
                  <a:gd name="T16" fmla="*/ 171 w 194"/>
                  <a:gd name="T17" fmla="*/ 132 h 158"/>
                  <a:gd name="T18" fmla="*/ 55 w 194"/>
                  <a:gd name="T19" fmla="*/ 132 h 158"/>
                  <a:gd name="T20" fmla="*/ 55 w 194"/>
                  <a:gd name="T21" fmla="*/ 145 h 158"/>
                  <a:gd name="T22" fmla="*/ 67 w 194"/>
                  <a:gd name="T23" fmla="*/ 139 h 158"/>
                  <a:gd name="T24" fmla="*/ 28 w 194"/>
                  <a:gd name="T25" fmla="*/ 72 h 158"/>
                  <a:gd name="T26" fmla="*/ 16 w 194"/>
                  <a:gd name="T27" fmla="*/ 79 h 158"/>
                  <a:gd name="T28" fmla="*/ 28 w 194"/>
                  <a:gd name="T29" fmla="*/ 85 h 158"/>
                  <a:gd name="T30" fmla="*/ 67 w 194"/>
                  <a:gd name="T31" fmla="*/ 19 h 158"/>
                  <a:gd name="T32" fmla="*/ 55 w 194"/>
                  <a:gd name="T33" fmla="*/ 12 h 158"/>
                  <a:gd name="T34" fmla="*/ 55 w 194"/>
                  <a:gd name="T35" fmla="*/ 25 h 158"/>
                  <a:gd name="T36" fmla="*/ 171 w 194"/>
                  <a:gd name="T37" fmla="*/ 25 h 158"/>
                  <a:gd name="T38" fmla="*/ 55 w 194"/>
                  <a:gd name="T39" fmla="*/ 0 h 158"/>
                  <a:gd name="T40" fmla="*/ 47 w 194"/>
                  <a:gd name="T41" fmla="*/ 0 h 158"/>
                  <a:gd name="T42" fmla="*/ 44 w 194"/>
                  <a:gd name="T43" fmla="*/ 6 h 158"/>
                  <a:gd name="T44" fmla="*/ 5 w 194"/>
                  <a:gd name="T45" fmla="*/ 72 h 158"/>
                  <a:gd name="T46" fmla="*/ 0 w 194"/>
                  <a:gd name="T47" fmla="*/ 79 h 158"/>
                  <a:gd name="T48" fmla="*/ 5 w 194"/>
                  <a:gd name="T49" fmla="*/ 85 h 158"/>
                  <a:gd name="T50" fmla="*/ 44 w 194"/>
                  <a:gd name="T51" fmla="*/ 151 h 158"/>
                  <a:gd name="T52" fmla="*/ 47 w 194"/>
                  <a:gd name="T53" fmla="*/ 158 h 158"/>
                  <a:gd name="T54" fmla="*/ 55 w 194"/>
                  <a:gd name="T55" fmla="*/ 158 h 158"/>
                  <a:gd name="T56" fmla="*/ 171 w 194"/>
                  <a:gd name="T57" fmla="*/ 158 h 158"/>
                  <a:gd name="T58" fmla="*/ 194 w 194"/>
                  <a:gd name="T59" fmla="*/ 158 h 158"/>
                  <a:gd name="T60" fmla="*/ 183 w 194"/>
                  <a:gd name="T61" fmla="*/ 139 h 158"/>
                  <a:gd name="T62" fmla="*/ 144 w 194"/>
                  <a:gd name="T63" fmla="*/ 72 h 158"/>
                  <a:gd name="T64" fmla="*/ 132 w 194"/>
                  <a:gd name="T65" fmla="*/ 79 h 158"/>
                  <a:gd name="T66" fmla="*/ 144 w 194"/>
                  <a:gd name="T67" fmla="*/ 85 h 158"/>
                  <a:gd name="T68" fmla="*/ 183 w 194"/>
                  <a:gd name="T69" fmla="*/ 19 h 158"/>
                  <a:gd name="T70" fmla="*/ 194 w 194"/>
                  <a:gd name="T71" fmla="*/ 0 h 158"/>
                  <a:gd name="T72" fmla="*/ 171 w 194"/>
                  <a:gd name="T73" fmla="*/ 0 h 158"/>
                  <a:gd name="T74" fmla="*/ 55 w 194"/>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4"/>
                  <a:gd name="T115" fmla="*/ 0 h 158"/>
                  <a:gd name="T116" fmla="*/ 194 w 194"/>
                  <a:gd name="T117" fmla="*/ 158 h 1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4" h="158">
                    <a:moveTo>
                      <a:pt x="171" y="25"/>
                    </a:moveTo>
                    <a:lnTo>
                      <a:pt x="171" y="12"/>
                    </a:lnTo>
                    <a:lnTo>
                      <a:pt x="160" y="6"/>
                    </a:lnTo>
                    <a:lnTo>
                      <a:pt x="121" y="72"/>
                    </a:lnTo>
                    <a:lnTo>
                      <a:pt x="117" y="79"/>
                    </a:lnTo>
                    <a:lnTo>
                      <a:pt x="121" y="85"/>
                    </a:lnTo>
                    <a:lnTo>
                      <a:pt x="160" y="151"/>
                    </a:lnTo>
                    <a:lnTo>
                      <a:pt x="171" y="145"/>
                    </a:lnTo>
                    <a:lnTo>
                      <a:pt x="171" y="132"/>
                    </a:lnTo>
                    <a:lnTo>
                      <a:pt x="55" y="132"/>
                    </a:lnTo>
                    <a:lnTo>
                      <a:pt x="55" y="145"/>
                    </a:lnTo>
                    <a:lnTo>
                      <a:pt x="67" y="139"/>
                    </a:lnTo>
                    <a:lnTo>
                      <a:pt x="28" y="72"/>
                    </a:lnTo>
                    <a:lnTo>
                      <a:pt x="16" y="79"/>
                    </a:lnTo>
                    <a:lnTo>
                      <a:pt x="28" y="85"/>
                    </a:lnTo>
                    <a:lnTo>
                      <a:pt x="67" y="19"/>
                    </a:lnTo>
                    <a:lnTo>
                      <a:pt x="55" y="12"/>
                    </a:lnTo>
                    <a:lnTo>
                      <a:pt x="55" y="25"/>
                    </a:lnTo>
                    <a:lnTo>
                      <a:pt x="171" y="25"/>
                    </a:lnTo>
                    <a:close/>
                    <a:moveTo>
                      <a:pt x="55" y="0"/>
                    </a:moveTo>
                    <a:lnTo>
                      <a:pt x="47" y="0"/>
                    </a:lnTo>
                    <a:lnTo>
                      <a:pt x="44" y="6"/>
                    </a:lnTo>
                    <a:lnTo>
                      <a:pt x="5" y="72"/>
                    </a:lnTo>
                    <a:lnTo>
                      <a:pt x="0" y="79"/>
                    </a:lnTo>
                    <a:lnTo>
                      <a:pt x="5" y="85"/>
                    </a:lnTo>
                    <a:lnTo>
                      <a:pt x="44" y="151"/>
                    </a:lnTo>
                    <a:lnTo>
                      <a:pt x="47" y="158"/>
                    </a:lnTo>
                    <a:lnTo>
                      <a:pt x="55" y="158"/>
                    </a:lnTo>
                    <a:lnTo>
                      <a:pt x="171" y="158"/>
                    </a:lnTo>
                    <a:lnTo>
                      <a:pt x="194" y="158"/>
                    </a:lnTo>
                    <a:lnTo>
                      <a:pt x="183" y="139"/>
                    </a:lnTo>
                    <a:lnTo>
                      <a:pt x="144" y="72"/>
                    </a:lnTo>
                    <a:lnTo>
                      <a:pt x="132" y="79"/>
                    </a:lnTo>
                    <a:lnTo>
                      <a:pt x="144" y="85"/>
                    </a:lnTo>
                    <a:lnTo>
                      <a:pt x="183" y="19"/>
                    </a:lnTo>
                    <a:lnTo>
                      <a:pt x="194" y="0"/>
                    </a:lnTo>
                    <a:lnTo>
                      <a:pt x="171" y="0"/>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0828" name="Group 933"/>
            <p:cNvGrpSpPr>
              <a:grpSpLocks/>
            </p:cNvGrpSpPr>
            <p:nvPr/>
          </p:nvGrpSpPr>
          <p:grpSpPr bwMode="auto">
            <a:xfrm>
              <a:off x="3220" y="3801"/>
              <a:ext cx="181" cy="183"/>
              <a:chOff x="3188" y="3556"/>
              <a:chExt cx="181" cy="183"/>
            </a:xfrm>
          </p:grpSpPr>
          <p:sp>
            <p:nvSpPr>
              <p:cNvPr id="30875" name="Freeform 931"/>
              <p:cNvSpPr>
                <a:spLocks/>
              </p:cNvSpPr>
              <p:nvPr/>
            </p:nvSpPr>
            <p:spPr bwMode="auto">
              <a:xfrm>
                <a:off x="3208" y="3568"/>
                <a:ext cx="146" cy="158"/>
              </a:xfrm>
              <a:custGeom>
                <a:avLst/>
                <a:gdLst>
                  <a:gd name="T0" fmla="*/ 110 w 146"/>
                  <a:gd name="T1" fmla="*/ 0 h 158"/>
                  <a:gd name="T2" fmla="*/ 0 w 146"/>
                  <a:gd name="T3" fmla="*/ 0 h 158"/>
                  <a:gd name="T4" fmla="*/ 36 w 146"/>
                  <a:gd name="T5" fmla="*/ 79 h 158"/>
                  <a:gd name="T6" fmla="*/ 0 w 146"/>
                  <a:gd name="T7" fmla="*/ 158 h 158"/>
                  <a:gd name="T8" fmla="*/ 110 w 146"/>
                  <a:gd name="T9" fmla="*/ 158 h 158"/>
                  <a:gd name="T10" fmla="*/ 146 w 146"/>
                  <a:gd name="T11" fmla="*/ 79 h 158"/>
                  <a:gd name="T12" fmla="*/ 110 w 146"/>
                  <a:gd name="T13" fmla="*/ 0 h 158"/>
                  <a:gd name="T14" fmla="*/ 0 60000 65536"/>
                  <a:gd name="T15" fmla="*/ 0 60000 65536"/>
                  <a:gd name="T16" fmla="*/ 0 60000 65536"/>
                  <a:gd name="T17" fmla="*/ 0 60000 65536"/>
                  <a:gd name="T18" fmla="*/ 0 60000 65536"/>
                  <a:gd name="T19" fmla="*/ 0 60000 65536"/>
                  <a:gd name="T20" fmla="*/ 0 60000 65536"/>
                  <a:gd name="T21" fmla="*/ 0 w 146"/>
                  <a:gd name="T22" fmla="*/ 0 h 158"/>
                  <a:gd name="T23" fmla="*/ 146 w 146"/>
                  <a:gd name="T24" fmla="*/ 158 h 1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6" h="158">
                    <a:moveTo>
                      <a:pt x="110" y="0"/>
                    </a:moveTo>
                    <a:lnTo>
                      <a:pt x="0" y="0"/>
                    </a:lnTo>
                    <a:lnTo>
                      <a:pt x="36" y="79"/>
                    </a:lnTo>
                    <a:lnTo>
                      <a:pt x="0" y="158"/>
                    </a:lnTo>
                    <a:lnTo>
                      <a:pt x="110" y="158"/>
                    </a:lnTo>
                    <a:lnTo>
                      <a:pt x="146" y="79"/>
                    </a:lnTo>
                    <a:lnTo>
                      <a:pt x="110" y="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6" name="Freeform 932"/>
              <p:cNvSpPr>
                <a:spLocks noEditPoints="1"/>
              </p:cNvSpPr>
              <p:nvPr/>
            </p:nvSpPr>
            <p:spPr bwMode="auto">
              <a:xfrm>
                <a:off x="3188" y="3556"/>
                <a:ext cx="181" cy="183"/>
              </a:xfrm>
              <a:custGeom>
                <a:avLst/>
                <a:gdLst>
                  <a:gd name="T0" fmla="*/ 20 w 181"/>
                  <a:gd name="T1" fmla="*/ 0 h 183"/>
                  <a:gd name="T2" fmla="*/ 0 w 181"/>
                  <a:gd name="T3" fmla="*/ 0 h 183"/>
                  <a:gd name="T4" fmla="*/ 8 w 181"/>
                  <a:gd name="T5" fmla="*/ 17 h 183"/>
                  <a:gd name="T6" fmla="*/ 44 w 181"/>
                  <a:gd name="T7" fmla="*/ 96 h 183"/>
                  <a:gd name="T8" fmla="*/ 56 w 181"/>
                  <a:gd name="T9" fmla="*/ 91 h 183"/>
                  <a:gd name="T10" fmla="*/ 44 w 181"/>
                  <a:gd name="T11" fmla="*/ 86 h 183"/>
                  <a:gd name="T12" fmla="*/ 8 w 181"/>
                  <a:gd name="T13" fmla="*/ 165 h 183"/>
                  <a:gd name="T14" fmla="*/ 0 w 181"/>
                  <a:gd name="T15" fmla="*/ 183 h 183"/>
                  <a:gd name="T16" fmla="*/ 20 w 181"/>
                  <a:gd name="T17" fmla="*/ 183 h 183"/>
                  <a:gd name="T18" fmla="*/ 130 w 181"/>
                  <a:gd name="T19" fmla="*/ 183 h 183"/>
                  <a:gd name="T20" fmla="*/ 138 w 181"/>
                  <a:gd name="T21" fmla="*/ 183 h 183"/>
                  <a:gd name="T22" fmla="*/ 142 w 181"/>
                  <a:gd name="T23" fmla="*/ 175 h 183"/>
                  <a:gd name="T24" fmla="*/ 178 w 181"/>
                  <a:gd name="T25" fmla="*/ 96 h 183"/>
                  <a:gd name="T26" fmla="*/ 181 w 181"/>
                  <a:gd name="T27" fmla="*/ 91 h 183"/>
                  <a:gd name="T28" fmla="*/ 178 w 181"/>
                  <a:gd name="T29" fmla="*/ 86 h 183"/>
                  <a:gd name="T30" fmla="*/ 142 w 181"/>
                  <a:gd name="T31" fmla="*/ 7 h 183"/>
                  <a:gd name="T32" fmla="*/ 138 w 181"/>
                  <a:gd name="T33" fmla="*/ 0 h 183"/>
                  <a:gd name="T34" fmla="*/ 130 w 181"/>
                  <a:gd name="T35" fmla="*/ 0 h 183"/>
                  <a:gd name="T36" fmla="*/ 20 w 181"/>
                  <a:gd name="T37" fmla="*/ 0 h 183"/>
                  <a:gd name="T38" fmla="*/ 130 w 181"/>
                  <a:gd name="T39" fmla="*/ 25 h 183"/>
                  <a:gd name="T40" fmla="*/ 130 w 181"/>
                  <a:gd name="T41" fmla="*/ 12 h 183"/>
                  <a:gd name="T42" fmla="*/ 117 w 181"/>
                  <a:gd name="T43" fmla="*/ 17 h 183"/>
                  <a:gd name="T44" fmla="*/ 154 w 181"/>
                  <a:gd name="T45" fmla="*/ 96 h 183"/>
                  <a:gd name="T46" fmla="*/ 166 w 181"/>
                  <a:gd name="T47" fmla="*/ 91 h 183"/>
                  <a:gd name="T48" fmla="*/ 154 w 181"/>
                  <a:gd name="T49" fmla="*/ 86 h 183"/>
                  <a:gd name="T50" fmla="*/ 117 w 181"/>
                  <a:gd name="T51" fmla="*/ 165 h 183"/>
                  <a:gd name="T52" fmla="*/ 130 w 181"/>
                  <a:gd name="T53" fmla="*/ 170 h 183"/>
                  <a:gd name="T54" fmla="*/ 130 w 181"/>
                  <a:gd name="T55" fmla="*/ 157 h 183"/>
                  <a:gd name="T56" fmla="*/ 20 w 181"/>
                  <a:gd name="T57" fmla="*/ 157 h 183"/>
                  <a:gd name="T58" fmla="*/ 20 w 181"/>
                  <a:gd name="T59" fmla="*/ 170 h 183"/>
                  <a:gd name="T60" fmla="*/ 32 w 181"/>
                  <a:gd name="T61" fmla="*/ 175 h 183"/>
                  <a:gd name="T62" fmla="*/ 69 w 181"/>
                  <a:gd name="T63" fmla="*/ 96 h 183"/>
                  <a:gd name="T64" fmla="*/ 71 w 181"/>
                  <a:gd name="T65" fmla="*/ 91 h 183"/>
                  <a:gd name="T66" fmla="*/ 69 w 181"/>
                  <a:gd name="T67" fmla="*/ 86 h 183"/>
                  <a:gd name="T68" fmla="*/ 32 w 181"/>
                  <a:gd name="T69" fmla="*/ 7 h 183"/>
                  <a:gd name="T70" fmla="*/ 20 w 181"/>
                  <a:gd name="T71" fmla="*/ 12 h 183"/>
                  <a:gd name="T72" fmla="*/ 20 w 181"/>
                  <a:gd name="T73" fmla="*/ 25 h 183"/>
                  <a:gd name="T74" fmla="*/ 130 w 181"/>
                  <a:gd name="T75" fmla="*/ 25 h 1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1"/>
                  <a:gd name="T115" fmla="*/ 0 h 183"/>
                  <a:gd name="T116" fmla="*/ 181 w 181"/>
                  <a:gd name="T117" fmla="*/ 183 h 18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1" h="183">
                    <a:moveTo>
                      <a:pt x="20" y="0"/>
                    </a:moveTo>
                    <a:lnTo>
                      <a:pt x="0" y="0"/>
                    </a:lnTo>
                    <a:lnTo>
                      <a:pt x="8" y="17"/>
                    </a:lnTo>
                    <a:lnTo>
                      <a:pt x="44" y="96"/>
                    </a:lnTo>
                    <a:lnTo>
                      <a:pt x="56" y="91"/>
                    </a:lnTo>
                    <a:lnTo>
                      <a:pt x="44" y="86"/>
                    </a:lnTo>
                    <a:lnTo>
                      <a:pt x="8" y="165"/>
                    </a:lnTo>
                    <a:lnTo>
                      <a:pt x="0" y="183"/>
                    </a:lnTo>
                    <a:lnTo>
                      <a:pt x="20" y="183"/>
                    </a:lnTo>
                    <a:lnTo>
                      <a:pt x="130" y="183"/>
                    </a:lnTo>
                    <a:lnTo>
                      <a:pt x="138" y="183"/>
                    </a:lnTo>
                    <a:lnTo>
                      <a:pt x="142" y="175"/>
                    </a:lnTo>
                    <a:lnTo>
                      <a:pt x="178" y="96"/>
                    </a:lnTo>
                    <a:lnTo>
                      <a:pt x="181" y="91"/>
                    </a:lnTo>
                    <a:lnTo>
                      <a:pt x="178" y="86"/>
                    </a:lnTo>
                    <a:lnTo>
                      <a:pt x="142" y="7"/>
                    </a:lnTo>
                    <a:lnTo>
                      <a:pt x="138" y="0"/>
                    </a:lnTo>
                    <a:lnTo>
                      <a:pt x="130" y="0"/>
                    </a:lnTo>
                    <a:lnTo>
                      <a:pt x="20" y="0"/>
                    </a:lnTo>
                    <a:close/>
                    <a:moveTo>
                      <a:pt x="130" y="25"/>
                    </a:moveTo>
                    <a:lnTo>
                      <a:pt x="130" y="12"/>
                    </a:lnTo>
                    <a:lnTo>
                      <a:pt x="117" y="17"/>
                    </a:lnTo>
                    <a:lnTo>
                      <a:pt x="154" y="96"/>
                    </a:lnTo>
                    <a:lnTo>
                      <a:pt x="166" y="91"/>
                    </a:lnTo>
                    <a:lnTo>
                      <a:pt x="154" y="86"/>
                    </a:lnTo>
                    <a:lnTo>
                      <a:pt x="117" y="165"/>
                    </a:lnTo>
                    <a:lnTo>
                      <a:pt x="130" y="170"/>
                    </a:lnTo>
                    <a:lnTo>
                      <a:pt x="130" y="157"/>
                    </a:lnTo>
                    <a:lnTo>
                      <a:pt x="20" y="157"/>
                    </a:lnTo>
                    <a:lnTo>
                      <a:pt x="20" y="170"/>
                    </a:lnTo>
                    <a:lnTo>
                      <a:pt x="32" y="175"/>
                    </a:lnTo>
                    <a:lnTo>
                      <a:pt x="69" y="96"/>
                    </a:lnTo>
                    <a:lnTo>
                      <a:pt x="71" y="91"/>
                    </a:lnTo>
                    <a:lnTo>
                      <a:pt x="69" y="86"/>
                    </a:lnTo>
                    <a:lnTo>
                      <a:pt x="32" y="7"/>
                    </a:lnTo>
                    <a:lnTo>
                      <a:pt x="20" y="12"/>
                    </a:lnTo>
                    <a:lnTo>
                      <a:pt x="20" y="25"/>
                    </a:lnTo>
                    <a:lnTo>
                      <a:pt x="130" y="2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829" name="TextBox 11"/>
            <p:cNvSpPr txBox="1">
              <a:spLocks noChangeArrowheads="1"/>
            </p:cNvSpPr>
            <p:nvPr/>
          </p:nvSpPr>
          <p:spPr bwMode="auto">
            <a:xfrm>
              <a:off x="3600" y="3799"/>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sp>
          <p:nvSpPr>
            <p:cNvPr id="30830" name="TextBox 11"/>
            <p:cNvSpPr txBox="1">
              <a:spLocks noChangeArrowheads="1"/>
            </p:cNvSpPr>
            <p:nvPr/>
          </p:nvSpPr>
          <p:spPr bwMode="auto">
            <a:xfrm>
              <a:off x="3696" y="3703"/>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sp>
          <p:nvSpPr>
            <p:cNvPr id="30831" name="TextBox 11"/>
            <p:cNvSpPr txBox="1">
              <a:spLocks noChangeArrowheads="1"/>
            </p:cNvSpPr>
            <p:nvPr/>
          </p:nvSpPr>
          <p:spPr bwMode="auto">
            <a:xfrm>
              <a:off x="3696" y="3895"/>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sp>
          <p:nvSpPr>
            <p:cNvPr id="30832" name="TextBox 11"/>
            <p:cNvSpPr txBox="1">
              <a:spLocks noChangeArrowheads="1"/>
            </p:cNvSpPr>
            <p:nvPr/>
          </p:nvSpPr>
          <p:spPr bwMode="auto">
            <a:xfrm>
              <a:off x="3504" y="3847"/>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sp>
          <p:nvSpPr>
            <p:cNvPr id="30833" name="TextBox 11"/>
            <p:cNvSpPr txBox="1">
              <a:spLocks noChangeArrowheads="1"/>
            </p:cNvSpPr>
            <p:nvPr/>
          </p:nvSpPr>
          <p:spPr bwMode="auto">
            <a:xfrm>
              <a:off x="3792" y="3847"/>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sp>
          <p:nvSpPr>
            <p:cNvPr id="30834" name="TextBox 11"/>
            <p:cNvSpPr txBox="1">
              <a:spLocks noChangeArrowheads="1"/>
            </p:cNvSpPr>
            <p:nvPr/>
          </p:nvSpPr>
          <p:spPr bwMode="auto">
            <a:xfrm>
              <a:off x="3926" y="3751"/>
              <a:ext cx="15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200">
                  <a:ea typeface="SimSun" pitchFamily="2" charset="-122"/>
                </a:rPr>
                <a:t>A</a:t>
              </a:r>
              <a:endParaRPr lang="en-US" altLang="zh-CN" sz="1200" baseline="-25000">
                <a:ea typeface="SimSun" pitchFamily="2" charset="-122"/>
              </a:endParaRPr>
            </a:p>
          </p:txBody>
        </p:sp>
        <p:grpSp>
          <p:nvGrpSpPr>
            <p:cNvPr id="30835" name="Group 849"/>
            <p:cNvGrpSpPr>
              <a:grpSpLocks/>
            </p:cNvGrpSpPr>
            <p:nvPr/>
          </p:nvGrpSpPr>
          <p:grpSpPr bwMode="auto">
            <a:xfrm>
              <a:off x="1626" y="3248"/>
              <a:ext cx="1729" cy="160"/>
              <a:chOff x="4395204" y="5137150"/>
              <a:chExt cx="2652713" cy="254000"/>
            </a:xfrm>
          </p:grpSpPr>
          <p:sp>
            <p:nvSpPr>
              <p:cNvPr id="30873" name="Rectangle 381"/>
              <p:cNvSpPr>
                <a:spLocks noChangeArrowheads="1"/>
              </p:cNvSpPr>
              <p:nvPr/>
            </p:nvSpPr>
            <p:spPr bwMode="auto">
              <a:xfrm>
                <a:off x="4395204" y="5137150"/>
                <a:ext cx="2652713" cy="254000"/>
              </a:xfrm>
              <a:prstGeom prst="rect">
                <a:avLst/>
              </a:prstGeom>
              <a:solidFill>
                <a:srgbClr val="FFCC99"/>
              </a:solidFill>
              <a:ln w="7">
                <a:solidFill>
                  <a:srgbClr val="000000"/>
                </a:solidFill>
                <a:miter lim="800000"/>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74" name="Rectangle 383"/>
              <p:cNvSpPr>
                <a:spLocks noChangeArrowheads="1"/>
              </p:cNvSpPr>
              <p:nvPr/>
            </p:nvSpPr>
            <p:spPr bwMode="auto">
              <a:xfrm>
                <a:off x="4468828" y="5168900"/>
                <a:ext cx="2515474"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b="1">
                    <a:solidFill>
                      <a:srgbClr val="000000"/>
                    </a:solidFill>
                    <a:ea typeface="SimSun" pitchFamily="2" charset="-122"/>
                  </a:rPr>
                  <a:t>Recruitment of mRNA decay factors</a:t>
                </a:r>
                <a:endParaRPr lang="en-US" altLang="zh-CN" sz="1200">
                  <a:ea typeface="SimSun" pitchFamily="2" charset="-122"/>
                </a:endParaRPr>
              </a:p>
            </p:txBody>
          </p:sp>
        </p:grpSp>
        <p:sp>
          <p:nvSpPr>
            <p:cNvPr id="30836" name="Freeform 37"/>
            <p:cNvSpPr>
              <a:spLocks/>
            </p:cNvSpPr>
            <p:nvPr/>
          </p:nvSpPr>
          <p:spPr bwMode="auto">
            <a:xfrm>
              <a:off x="1072" y="3586"/>
              <a:ext cx="325" cy="225"/>
            </a:xfrm>
            <a:custGeom>
              <a:avLst/>
              <a:gdLst>
                <a:gd name="T0" fmla="*/ 2147483647 w 252"/>
                <a:gd name="T1" fmla="*/ 2147483647 h 156"/>
                <a:gd name="T2" fmla="*/ 2147483647 w 252"/>
                <a:gd name="T3" fmla="*/ 2147483647 h 156"/>
                <a:gd name="T4" fmla="*/ 2147483647 w 252"/>
                <a:gd name="T5" fmla="*/ 2147483647 h 156"/>
                <a:gd name="T6" fmla="*/ 2147483647 w 252"/>
                <a:gd name="T7" fmla="*/ 2147483647 h 156"/>
                <a:gd name="T8" fmla="*/ 2147483647 w 252"/>
                <a:gd name="T9" fmla="*/ 2147483647 h 156"/>
                <a:gd name="T10" fmla="*/ 2147483647 w 252"/>
                <a:gd name="T11" fmla="*/ 2147483647 h 156"/>
                <a:gd name="T12" fmla="*/ 2147483647 w 252"/>
                <a:gd name="T13" fmla="*/ 2147483647 h 156"/>
                <a:gd name="T14" fmla="*/ 2147483647 w 252"/>
                <a:gd name="T15" fmla="*/ 2147483647 h 156"/>
                <a:gd name="T16" fmla="*/ 2147483647 w 252"/>
                <a:gd name="T17" fmla="*/ 2147483647 h 156"/>
                <a:gd name="T18" fmla="*/ 2147483647 w 252"/>
                <a:gd name="T19" fmla="*/ 2147483647 h 156"/>
                <a:gd name="T20" fmla="*/ 2147483647 w 252"/>
                <a:gd name="T21" fmla="*/ 2147483647 h 156"/>
                <a:gd name="T22" fmla="*/ 2147483647 w 252"/>
                <a:gd name="T23" fmla="*/ 2147483647 h 156"/>
                <a:gd name="T24" fmla="*/ 2147483647 w 252"/>
                <a:gd name="T25" fmla="*/ 2147483647 h 156"/>
                <a:gd name="T26" fmla="*/ 2147483647 w 252"/>
                <a:gd name="T27" fmla="*/ 2147483647 h 156"/>
                <a:gd name="T28" fmla="*/ 2147483647 w 252"/>
                <a:gd name="T29" fmla="*/ 2147483647 h 156"/>
                <a:gd name="T30" fmla="*/ 2147483647 w 252"/>
                <a:gd name="T31" fmla="*/ 2147483647 h 156"/>
                <a:gd name="T32" fmla="*/ 2147483647 w 252"/>
                <a:gd name="T33" fmla="*/ 2147483647 h 156"/>
                <a:gd name="T34" fmla="*/ 2147483647 w 252"/>
                <a:gd name="T35" fmla="*/ 2147483647 h 156"/>
                <a:gd name="T36" fmla="*/ 2147483647 w 252"/>
                <a:gd name="T37" fmla="*/ 2147483647 h 156"/>
                <a:gd name="T38" fmla="*/ 2147483647 w 252"/>
                <a:gd name="T39" fmla="*/ 2147483647 h 156"/>
                <a:gd name="T40" fmla="*/ 2147483647 w 252"/>
                <a:gd name="T41" fmla="*/ 2147483647 h 156"/>
                <a:gd name="T42" fmla="*/ 2147483647 w 252"/>
                <a:gd name="T43" fmla="*/ 2147483647 h 156"/>
                <a:gd name="T44" fmla="*/ 2147483647 w 252"/>
                <a:gd name="T45" fmla="*/ 2147483647 h 156"/>
                <a:gd name="T46" fmla="*/ 0 w 252"/>
                <a:gd name="T47" fmla="*/ 2147483647 h 156"/>
                <a:gd name="T48" fmla="*/ 2147483647 w 252"/>
                <a:gd name="T49" fmla="*/ 2147483647 h 156"/>
                <a:gd name="T50" fmla="*/ 2147483647 w 252"/>
                <a:gd name="T51" fmla="*/ 2147483647 h 156"/>
                <a:gd name="T52" fmla="*/ 2147483647 w 252"/>
                <a:gd name="T53" fmla="*/ 2147483647 h 156"/>
                <a:gd name="T54" fmla="*/ 2147483647 w 252"/>
                <a:gd name="T55" fmla="*/ 2147483647 h 156"/>
                <a:gd name="T56" fmla="*/ 2147483647 w 252"/>
                <a:gd name="T57" fmla="*/ 2147483647 h 156"/>
                <a:gd name="T58" fmla="*/ 2147483647 w 252"/>
                <a:gd name="T59" fmla="*/ 2147483647 h 156"/>
                <a:gd name="T60" fmla="*/ 2147483647 w 252"/>
                <a:gd name="T61" fmla="*/ 2147483647 h 156"/>
                <a:gd name="T62" fmla="*/ 2147483647 w 252"/>
                <a:gd name="T63" fmla="*/ 2147483647 h 156"/>
                <a:gd name="T64" fmla="*/ 2147483647 w 252"/>
                <a:gd name="T65" fmla="*/ 2147483647 h 156"/>
                <a:gd name="T66" fmla="*/ 2147483647 w 252"/>
                <a:gd name="T67" fmla="*/ 2147483647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56"/>
                <a:gd name="T104" fmla="*/ 252 w 252"/>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56">
                  <a:moveTo>
                    <a:pt x="171" y="156"/>
                  </a:moveTo>
                  <a:lnTo>
                    <a:pt x="175" y="148"/>
                  </a:lnTo>
                  <a:lnTo>
                    <a:pt x="179" y="143"/>
                  </a:lnTo>
                  <a:lnTo>
                    <a:pt x="185" y="140"/>
                  </a:lnTo>
                  <a:lnTo>
                    <a:pt x="190" y="138"/>
                  </a:lnTo>
                  <a:lnTo>
                    <a:pt x="201" y="136"/>
                  </a:lnTo>
                  <a:lnTo>
                    <a:pt x="212" y="135"/>
                  </a:lnTo>
                  <a:lnTo>
                    <a:pt x="218" y="127"/>
                  </a:lnTo>
                  <a:lnTo>
                    <a:pt x="223" y="119"/>
                  </a:lnTo>
                  <a:lnTo>
                    <a:pt x="229" y="111"/>
                  </a:lnTo>
                  <a:lnTo>
                    <a:pt x="234" y="104"/>
                  </a:lnTo>
                  <a:lnTo>
                    <a:pt x="240" y="82"/>
                  </a:lnTo>
                  <a:lnTo>
                    <a:pt x="247" y="62"/>
                  </a:lnTo>
                  <a:lnTo>
                    <a:pt x="248" y="54"/>
                  </a:lnTo>
                  <a:lnTo>
                    <a:pt x="248" y="45"/>
                  </a:lnTo>
                  <a:lnTo>
                    <a:pt x="249" y="39"/>
                  </a:lnTo>
                  <a:lnTo>
                    <a:pt x="250" y="32"/>
                  </a:lnTo>
                  <a:lnTo>
                    <a:pt x="252" y="26"/>
                  </a:lnTo>
                  <a:lnTo>
                    <a:pt x="252" y="25"/>
                  </a:lnTo>
                  <a:lnTo>
                    <a:pt x="252" y="24"/>
                  </a:lnTo>
                  <a:lnTo>
                    <a:pt x="248" y="16"/>
                  </a:lnTo>
                  <a:lnTo>
                    <a:pt x="243" y="8"/>
                  </a:lnTo>
                  <a:lnTo>
                    <a:pt x="239" y="2"/>
                  </a:lnTo>
                  <a:lnTo>
                    <a:pt x="237" y="1"/>
                  </a:lnTo>
                  <a:lnTo>
                    <a:pt x="237" y="0"/>
                  </a:lnTo>
                  <a:lnTo>
                    <a:pt x="210" y="3"/>
                  </a:lnTo>
                  <a:lnTo>
                    <a:pt x="197" y="6"/>
                  </a:lnTo>
                  <a:lnTo>
                    <a:pt x="185" y="11"/>
                  </a:lnTo>
                  <a:lnTo>
                    <a:pt x="178" y="14"/>
                  </a:lnTo>
                  <a:lnTo>
                    <a:pt x="172" y="18"/>
                  </a:lnTo>
                  <a:lnTo>
                    <a:pt x="160" y="28"/>
                  </a:lnTo>
                  <a:lnTo>
                    <a:pt x="148" y="39"/>
                  </a:lnTo>
                  <a:lnTo>
                    <a:pt x="136" y="48"/>
                  </a:lnTo>
                  <a:lnTo>
                    <a:pt x="125" y="55"/>
                  </a:lnTo>
                  <a:lnTo>
                    <a:pt x="114" y="60"/>
                  </a:lnTo>
                  <a:lnTo>
                    <a:pt x="101" y="63"/>
                  </a:lnTo>
                  <a:lnTo>
                    <a:pt x="90" y="65"/>
                  </a:lnTo>
                  <a:lnTo>
                    <a:pt x="83" y="68"/>
                  </a:lnTo>
                  <a:lnTo>
                    <a:pt x="76" y="70"/>
                  </a:lnTo>
                  <a:lnTo>
                    <a:pt x="68" y="72"/>
                  </a:lnTo>
                  <a:lnTo>
                    <a:pt x="60" y="72"/>
                  </a:lnTo>
                  <a:lnTo>
                    <a:pt x="46" y="69"/>
                  </a:lnTo>
                  <a:lnTo>
                    <a:pt x="31" y="65"/>
                  </a:lnTo>
                  <a:lnTo>
                    <a:pt x="16" y="66"/>
                  </a:lnTo>
                  <a:lnTo>
                    <a:pt x="9" y="66"/>
                  </a:lnTo>
                  <a:lnTo>
                    <a:pt x="4" y="67"/>
                  </a:lnTo>
                  <a:lnTo>
                    <a:pt x="1" y="69"/>
                  </a:lnTo>
                  <a:lnTo>
                    <a:pt x="0" y="73"/>
                  </a:lnTo>
                  <a:lnTo>
                    <a:pt x="2" y="79"/>
                  </a:lnTo>
                  <a:lnTo>
                    <a:pt x="7" y="86"/>
                  </a:lnTo>
                  <a:lnTo>
                    <a:pt x="14" y="98"/>
                  </a:lnTo>
                  <a:lnTo>
                    <a:pt x="23" y="107"/>
                  </a:lnTo>
                  <a:lnTo>
                    <a:pt x="34" y="116"/>
                  </a:lnTo>
                  <a:lnTo>
                    <a:pt x="46" y="122"/>
                  </a:lnTo>
                  <a:lnTo>
                    <a:pt x="58" y="127"/>
                  </a:lnTo>
                  <a:lnTo>
                    <a:pt x="70" y="130"/>
                  </a:lnTo>
                  <a:lnTo>
                    <a:pt x="82" y="134"/>
                  </a:lnTo>
                  <a:lnTo>
                    <a:pt x="90" y="135"/>
                  </a:lnTo>
                  <a:lnTo>
                    <a:pt x="101" y="138"/>
                  </a:lnTo>
                  <a:lnTo>
                    <a:pt x="111" y="138"/>
                  </a:lnTo>
                  <a:lnTo>
                    <a:pt x="121" y="136"/>
                  </a:lnTo>
                  <a:lnTo>
                    <a:pt x="131" y="131"/>
                  </a:lnTo>
                  <a:lnTo>
                    <a:pt x="142" y="134"/>
                  </a:lnTo>
                  <a:lnTo>
                    <a:pt x="154" y="138"/>
                  </a:lnTo>
                  <a:lnTo>
                    <a:pt x="158" y="141"/>
                  </a:lnTo>
                  <a:lnTo>
                    <a:pt x="162" y="144"/>
                  </a:lnTo>
                  <a:lnTo>
                    <a:pt x="167" y="149"/>
                  </a:lnTo>
                  <a:lnTo>
                    <a:pt x="171" y="156"/>
                  </a:lnTo>
                  <a:close/>
                </a:path>
              </a:pathLst>
            </a:custGeom>
            <a:blipFill dpi="0" rotWithShape="0">
              <a:blip r:embed="rId3"/>
              <a:srcRect/>
              <a:tile tx="0" ty="0" sx="100000" sy="100000" flip="none" algn="tl"/>
            </a:blipFill>
            <a:ln w="9525">
              <a:solidFill>
                <a:schemeClr val="tx1"/>
              </a:solidFill>
              <a:round/>
              <a:headEnd/>
              <a:tailEnd/>
            </a:ln>
          </p:spPr>
          <p:txBody>
            <a:bodyPr/>
            <a:lstStyle/>
            <a:p>
              <a:endParaRPr lang="en-US"/>
            </a:p>
          </p:txBody>
        </p:sp>
        <p:sp>
          <p:nvSpPr>
            <p:cNvPr id="30837" name="Rectangle 317"/>
            <p:cNvSpPr>
              <a:spLocks noChangeArrowheads="1"/>
            </p:cNvSpPr>
            <p:nvPr/>
          </p:nvSpPr>
          <p:spPr bwMode="auto">
            <a:xfrm>
              <a:off x="1227" y="3687"/>
              <a:ext cx="131"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800" b="1">
                  <a:solidFill>
                    <a:srgbClr val="000000"/>
                  </a:solidFill>
                  <a:ea typeface="SimSun" pitchFamily="2" charset="-122"/>
                </a:rPr>
                <a:t>eIF3</a:t>
              </a:r>
              <a:endParaRPr lang="en-US" altLang="zh-CN" sz="1200">
                <a:ea typeface="SimSun" pitchFamily="2" charset="-122"/>
              </a:endParaRPr>
            </a:p>
          </p:txBody>
        </p:sp>
        <p:sp>
          <p:nvSpPr>
            <p:cNvPr id="30838" name="Oval 133"/>
            <p:cNvSpPr>
              <a:spLocks noChangeArrowheads="1"/>
            </p:cNvSpPr>
            <p:nvPr/>
          </p:nvSpPr>
          <p:spPr bwMode="auto">
            <a:xfrm>
              <a:off x="1144" y="3756"/>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39" name="Oval 134"/>
            <p:cNvSpPr>
              <a:spLocks noChangeArrowheads="1"/>
            </p:cNvSpPr>
            <p:nvPr/>
          </p:nvSpPr>
          <p:spPr bwMode="auto">
            <a:xfrm>
              <a:off x="1144" y="3756"/>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40" name="Rectangle 137"/>
            <p:cNvSpPr>
              <a:spLocks noChangeArrowheads="1"/>
            </p:cNvSpPr>
            <p:nvPr/>
          </p:nvSpPr>
          <p:spPr bwMode="auto">
            <a:xfrm>
              <a:off x="1155" y="3753"/>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sp>
          <p:nvSpPr>
            <p:cNvPr id="30841" name="Oval 311"/>
            <p:cNvSpPr>
              <a:spLocks noChangeArrowheads="1"/>
            </p:cNvSpPr>
            <p:nvPr/>
          </p:nvSpPr>
          <p:spPr bwMode="auto">
            <a:xfrm>
              <a:off x="1144" y="3756"/>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42" name="Oval 312"/>
            <p:cNvSpPr>
              <a:spLocks noChangeArrowheads="1"/>
            </p:cNvSpPr>
            <p:nvPr/>
          </p:nvSpPr>
          <p:spPr bwMode="auto">
            <a:xfrm>
              <a:off x="1144" y="3756"/>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43" name="Rectangle 315"/>
            <p:cNvSpPr>
              <a:spLocks noChangeArrowheads="1"/>
            </p:cNvSpPr>
            <p:nvPr/>
          </p:nvSpPr>
          <p:spPr bwMode="auto">
            <a:xfrm>
              <a:off x="1155" y="3753"/>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sp>
          <p:nvSpPr>
            <p:cNvPr id="30844" name="Oval 214"/>
            <p:cNvSpPr>
              <a:spLocks noChangeArrowheads="1"/>
            </p:cNvSpPr>
            <p:nvPr/>
          </p:nvSpPr>
          <p:spPr bwMode="auto">
            <a:xfrm>
              <a:off x="1099" y="3601"/>
              <a:ext cx="136" cy="104"/>
            </a:xfrm>
            <a:prstGeom prst="ellipse">
              <a:avLst/>
            </a:prstGeom>
            <a:solidFill>
              <a:srgbClr val="80808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845" name="Rectangle 216"/>
            <p:cNvSpPr>
              <a:spLocks noChangeArrowheads="1"/>
            </p:cNvSpPr>
            <p:nvPr/>
          </p:nvSpPr>
          <p:spPr bwMode="auto">
            <a:xfrm>
              <a:off x="1142" y="3599"/>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1</a:t>
              </a:r>
              <a:endParaRPr lang="en-US" altLang="zh-CN" sz="1200">
                <a:ea typeface="SimSun" pitchFamily="2" charset="-122"/>
              </a:endParaRPr>
            </a:p>
          </p:txBody>
        </p:sp>
        <p:sp>
          <p:nvSpPr>
            <p:cNvPr id="852" name="Oval 214"/>
            <p:cNvSpPr>
              <a:spLocks noChangeArrowheads="1"/>
            </p:cNvSpPr>
            <p:nvPr/>
          </p:nvSpPr>
          <p:spPr bwMode="auto">
            <a:xfrm>
              <a:off x="1215" y="3547"/>
              <a:ext cx="136" cy="104"/>
            </a:xfrm>
            <a:prstGeom prst="ellipse">
              <a:avLst/>
            </a:prstGeom>
            <a:solidFill>
              <a:schemeClr val="bg2">
                <a:lumMod val="40000"/>
                <a:lumOff val="60000"/>
              </a:schemeClr>
            </a:solidFill>
            <a:ln w="7">
              <a:solidFill>
                <a:srgbClr val="000000"/>
              </a:solidFill>
              <a:round/>
              <a:headEnd/>
              <a:tailEnd/>
            </a:ln>
          </p:spPr>
          <p:txBody>
            <a:bodyPr/>
            <a:lstStyle/>
            <a:p>
              <a:pPr eaLnBrk="0" hangingPunct="0">
                <a:defRPr/>
              </a:pPr>
              <a:endParaRPr lang="zh-CN" altLang="zh-CN" sz="1200">
                <a:latin typeface="Arial" charset="0"/>
                <a:ea typeface="SimSun" pitchFamily="2" charset="-122"/>
                <a:cs typeface="Arial" charset="0"/>
              </a:endParaRPr>
            </a:p>
          </p:txBody>
        </p:sp>
        <p:sp>
          <p:nvSpPr>
            <p:cNvPr id="30847" name="Rectangle 216"/>
            <p:cNvSpPr>
              <a:spLocks noChangeArrowheads="1"/>
            </p:cNvSpPr>
            <p:nvPr/>
          </p:nvSpPr>
          <p:spPr bwMode="auto">
            <a:xfrm>
              <a:off x="1258" y="3545"/>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5</a:t>
              </a:r>
              <a:endParaRPr lang="en-US" altLang="zh-CN" sz="1200">
                <a:ea typeface="SimSun" pitchFamily="2" charset="-122"/>
              </a:endParaRPr>
            </a:p>
          </p:txBody>
        </p:sp>
        <p:sp>
          <p:nvSpPr>
            <p:cNvPr id="30848" name="Oval 179"/>
            <p:cNvSpPr>
              <a:spLocks noChangeArrowheads="1"/>
            </p:cNvSpPr>
            <p:nvPr/>
          </p:nvSpPr>
          <p:spPr bwMode="auto">
            <a:xfrm>
              <a:off x="256" y="3933"/>
              <a:ext cx="344" cy="168"/>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CBP20</a:t>
              </a:r>
            </a:p>
          </p:txBody>
        </p:sp>
        <p:sp>
          <p:nvSpPr>
            <p:cNvPr id="30849" name="Rectangle 180"/>
            <p:cNvSpPr>
              <a:spLocks noChangeArrowheads="1"/>
            </p:cNvSpPr>
            <p:nvPr/>
          </p:nvSpPr>
          <p:spPr bwMode="auto">
            <a:xfrm>
              <a:off x="305" y="3389"/>
              <a:ext cx="177" cy="350"/>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dirty="0">
                  <a:ea typeface="굴림" pitchFamily="34" charset="-127"/>
                </a:rPr>
                <a:t>CBP80</a:t>
              </a:r>
            </a:p>
          </p:txBody>
        </p:sp>
        <p:grpSp>
          <p:nvGrpSpPr>
            <p:cNvPr id="30850" name="Group 67"/>
            <p:cNvGrpSpPr>
              <a:grpSpLocks/>
            </p:cNvGrpSpPr>
            <p:nvPr/>
          </p:nvGrpSpPr>
          <p:grpSpPr bwMode="auto">
            <a:xfrm>
              <a:off x="2471" y="3715"/>
              <a:ext cx="246" cy="235"/>
              <a:chOff x="1956" y="1150"/>
              <a:chExt cx="301" cy="317"/>
            </a:xfrm>
          </p:grpSpPr>
          <p:sp>
            <p:nvSpPr>
              <p:cNvPr id="30868"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869"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870"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871"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872"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grpSp>
        <p:grpSp>
          <p:nvGrpSpPr>
            <p:cNvPr id="30851" name="Group 546"/>
            <p:cNvGrpSpPr>
              <a:grpSpLocks/>
            </p:cNvGrpSpPr>
            <p:nvPr/>
          </p:nvGrpSpPr>
          <p:grpSpPr bwMode="auto">
            <a:xfrm>
              <a:off x="2297" y="3577"/>
              <a:ext cx="559" cy="155"/>
              <a:chOff x="3840164" y="2635964"/>
              <a:chExt cx="887934" cy="246221"/>
            </a:xfrm>
          </p:grpSpPr>
          <p:sp>
            <p:nvSpPr>
              <p:cNvPr id="30866" name="AutoShape 73"/>
              <p:cNvSpPr>
                <a:spLocks noChangeArrowheads="1"/>
              </p:cNvSpPr>
              <p:nvPr/>
            </p:nvSpPr>
            <p:spPr bwMode="auto">
              <a:xfrm>
                <a:off x="3840164" y="2662237"/>
                <a:ext cx="844017" cy="1920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867" name="Text Box 74"/>
              <p:cNvSpPr txBox="1">
                <a:spLocks noChangeArrowheads="1"/>
              </p:cNvSpPr>
              <p:nvPr/>
            </p:nvSpPr>
            <p:spPr bwMode="auto">
              <a:xfrm>
                <a:off x="3840164" y="2635964"/>
                <a:ext cx="88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UPF3 or 3X</a:t>
                </a:r>
              </a:p>
            </p:txBody>
          </p:sp>
        </p:grpSp>
        <p:sp>
          <p:nvSpPr>
            <p:cNvPr id="30852" name="AutoShape 75"/>
            <p:cNvSpPr>
              <a:spLocks noChangeArrowheads="1"/>
            </p:cNvSpPr>
            <p:nvPr/>
          </p:nvSpPr>
          <p:spPr bwMode="auto">
            <a:xfrm>
              <a:off x="2361" y="3452"/>
              <a:ext cx="253" cy="151"/>
            </a:xfrm>
            <a:prstGeom prst="hexagon">
              <a:avLst>
                <a:gd name="adj" fmla="val 35054"/>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UPF2</a:t>
              </a:r>
            </a:p>
          </p:txBody>
        </p:sp>
        <p:grpSp>
          <p:nvGrpSpPr>
            <p:cNvPr id="30853" name="Group 551"/>
            <p:cNvGrpSpPr>
              <a:grpSpLocks/>
            </p:cNvGrpSpPr>
            <p:nvPr/>
          </p:nvGrpSpPr>
          <p:grpSpPr bwMode="auto">
            <a:xfrm>
              <a:off x="1337" y="3526"/>
              <a:ext cx="384" cy="218"/>
              <a:chOff x="2153500" y="4055908"/>
              <a:chExt cx="609256" cy="345296"/>
            </a:xfrm>
          </p:grpSpPr>
          <p:grpSp>
            <p:nvGrpSpPr>
              <p:cNvPr id="30860" name="Group 521"/>
              <p:cNvGrpSpPr>
                <a:grpSpLocks/>
              </p:cNvGrpSpPr>
              <p:nvPr/>
            </p:nvGrpSpPr>
            <p:grpSpPr bwMode="auto">
              <a:xfrm>
                <a:off x="2534156" y="4055908"/>
                <a:ext cx="228600" cy="230187"/>
                <a:chOff x="3012302" y="792163"/>
                <a:chExt cx="228600" cy="230187"/>
              </a:xfrm>
            </p:grpSpPr>
            <p:sp>
              <p:nvSpPr>
                <p:cNvPr id="557" name="Oval 556"/>
                <p:cNvSpPr/>
                <p:nvPr/>
              </p:nvSpPr>
              <p:spPr bwMode="auto">
                <a:xfrm>
                  <a:off x="3052096" y="831762"/>
                  <a:ext cx="152314" cy="152057"/>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65" name="TextBox 278"/>
                <p:cNvSpPr txBox="1">
                  <a:spLocks noChangeArrowheads="1"/>
                </p:cNvSpPr>
                <p:nvPr/>
              </p:nvSpPr>
              <p:spPr bwMode="auto">
                <a:xfrm>
                  <a:off x="3012302" y="792163"/>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1">
                      <a:ea typeface="SimSun" pitchFamily="2" charset="-122"/>
                    </a:rPr>
                    <a:t>P</a:t>
                  </a:r>
                </a:p>
              </p:txBody>
            </p:sp>
          </p:grpSp>
          <p:grpSp>
            <p:nvGrpSpPr>
              <p:cNvPr id="30861" name="Group 534"/>
              <p:cNvGrpSpPr>
                <a:grpSpLocks/>
              </p:cNvGrpSpPr>
              <p:nvPr/>
            </p:nvGrpSpPr>
            <p:grpSpPr bwMode="auto">
              <a:xfrm>
                <a:off x="2153500" y="4102837"/>
                <a:ext cx="508501" cy="298367"/>
                <a:chOff x="3840163" y="3134598"/>
                <a:chExt cx="508501" cy="336550"/>
              </a:xfrm>
            </p:grpSpPr>
            <p:sp>
              <p:nvSpPr>
                <p:cNvPr id="30862" name="AutoShape 76"/>
                <p:cNvSpPr>
                  <a:spLocks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1200" b="1">
                    <a:solidFill>
                      <a:schemeClr val="bg1"/>
                    </a:solidFill>
                    <a:ea typeface="SimSun" pitchFamily="2" charset="-122"/>
                  </a:endParaRPr>
                </a:p>
              </p:txBody>
            </p:sp>
            <p:sp>
              <p:nvSpPr>
                <p:cNvPr id="30863" name="Text Box 78"/>
                <p:cNvSpPr txBox="1">
                  <a:spLocks noChangeArrowheads="1"/>
                </p:cNvSpPr>
                <p:nvPr/>
              </p:nvSpPr>
              <p:spPr bwMode="auto">
                <a:xfrm>
                  <a:off x="3840163" y="3184722"/>
                  <a:ext cx="508501" cy="2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000" b="1">
                      <a:solidFill>
                        <a:schemeClr val="bg1"/>
                      </a:solidFill>
                      <a:ea typeface="SimSun" pitchFamily="2" charset="-122"/>
                    </a:rPr>
                    <a:t>UPF1</a:t>
                  </a:r>
                </a:p>
              </p:txBody>
            </p:sp>
          </p:grpSp>
        </p:grpSp>
        <p:sp>
          <p:nvSpPr>
            <p:cNvPr id="30854" name="TextBox 12"/>
            <p:cNvSpPr txBox="1">
              <a:spLocks noChangeArrowheads="1"/>
            </p:cNvSpPr>
            <p:nvPr/>
          </p:nvSpPr>
          <p:spPr bwMode="auto">
            <a:xfrm>
              <a:off x="2818" y="4075"/>
              <a:ext cx="4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Norm Ter</a:t>
              </a:r>
            </a:p>
          </p:txBody>
        </p:sp>
        <p:cxnSp>
          <p:nvCxnSpPr>
            <p:cNvPr id="30855" name="Straight Arrow Connector 343"/>
            <p:cNvCxnSpPr>
              <a:cxnSpLocks noChangeShapeType="1"/>
            </p:cNvCxnSpPr>
            <p:nvPr/>
          </p:nvCxnSpPr>
          <p:spPr bwMode="auto">
            <a:xfrm rot="5400000" flipH="1" flipV="1">
              <a:off x="2960" y="4018"/>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856" name="TextBox 15"/>
            <p:cNvSpPr txBox="1">
              <a:spLocks noChangeArrowheads="1"/>
            </p:cNvSpPr>
            <p:nvPr/>
          </p:nvSpPr>
          <p:spPr bwMode="auto">
            <a:xfrm>
              <a:off x="1714" y="4074"/>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PTC</a:t>
              </a:r>
            </a:p>
          </p:txBody>
        </p:sp>
        <p:cxnSp>
          <p:nvCxnSpPr>
            <p:cNvPr id="30857" name="Straight Arrow Connector 345"/>
            <p:cNvCxnSpPr>
              <a:cxnSpLocks noChangeShapeType="1"/>
            </p:cNvCxnSpPr>
            <p:nvPr/>
          </p:nvCxnSpPr>
          <p:spPr bwMode="auto">
            <a:xfrm rot="5400000" flipH="1" flipV="1">
              <a:off x="1752" y="4018"/>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858" name="TextBox 15"/>
            <p:cNvSpPr txBox="1">
              <a:spLocks noChangeArrowheads="1"/>
            </p:cNvSpPr>
            <p:nvPr/>
          </p:nvSpPr>
          <p:spPr bwMode="auto">
            <a:xfrm>
              <a:off x="1032" y="4080"/>
              <a:ext cx="3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AUG</a:t>
              </a:r>
            </a:p>
          </p:txBody>
        </p:sp>
        <p:cxnSp>
          <p:nvCxnSpPr>
            <p:cNvPr id="30859" name="Straight Arrow Connector 416"/>
            <p:cNvCxnSpPr>
              <a:cxnSpLocks noChangeShapeType="1"/>
            </p:cNvCxnSpPr>
            <p:nvPr/>
          </p:nvCxnSpPr>
          <p:spPr bwMode="auto">
            <a:xfrm rot="5400000" flipH="1" flipV="1">
              <a:off x="1114" y="4024"/>
              <a:ext cx="173"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grpSp>
        <p:nvGrpSpPr>
          <p:cNvPr id="27982" name="Group 1363"/>
          <p:cNvGrpSpPr>
            <a:grpSpLocks/>
          </p:cNvGrpSpPr>
          <p:nvPr/>
        </p:nvGrpSpPr>
        <p:grpSpPr bwMode="auto">
          <a:xfrm>
            <a:off x="190500" y="457200"/>
            <a:ext cx="8559800" cy="1366837"/>
            <a:chOff x="334" y="517"/>
            <a:chExt cx="5392" cy="861"/>
          </a:xfrm>
        </p:grpSpPr>
        <p:sp>
          <p:nvSpPr>
            <p:cNvPr id="30730" name="TextBox 11"/>
            <p:cNvSpPr txBox="1">
              <a:spLocks noChangeArrowheads="1"/>
            </p:cNvSpPr>
            <p:nvPr/>
          </p:nvSpPr>
          <p:spPr bwMode="auto">
            <a:xfrm>
              <a:off x="3176" y="955"/>
              <a:ext cx="117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a:ea typeface="SimSun" pitchFamily="2" charset="-122"/>
                </a:rPr>
                <a:t>AAAAAAAAAA(A)</a:t>
              </a:r>
              <a:r>
                <a:rPr lang="en-US" altLang="zh-CN" sz="1200" baseline="-25000">
                  <a:ea typeface="SimSun" pitchFamily="2" charset="-122"/>
                </a:rPr>
                <a:t>n</a:t>
              </a:r>
            </a:p>
          </p:txBody>
        </p:sp>
        <p:sp>
          <p:nvSpPr>
            <p:cNvPr id="30731" name="Text Box 17"/>
            <p:cNvSpPr txBox="1">
              <a:spLocks noChangeArrowheads="1"/>
            </p:cNvSpPr>
            <p:nvPr/>
          </p:nvSpPr>
          <p:spPr bwMode="auto">
            <a:xfrm>
              <a:off x="4388" y="719"/>
              <a:ext cx="133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600" b="1" dirty="0">
                  <a:latin typeface="Comic Sans MS" panose="030F0702030302020204" pitchFamily="66" charset="0"/>
                  <a:ea typeface="SimSun" pitchFamily="2" charset="-122"/>
                </a:rPr>
                <a:t>Phosphorylation</a:t>
              </a:r>
            </a:p>
            <a:p>
              <a:pPr algn="ctr">
                <a:spcBef>
                  <a:spcPct val="0"/>
                </a:spcBef>
                <a:buFontTx/>
                <a:buNone/>
              </a:pPr>
              <a:r>
                <a:rPr lang="en-US" altLang="zh-CN" sz="1600" b="1" dirty="0">
                  <a:latin typeface="Comic Sans MS" panose="030F0702030302020204" pitchFamily="66" charset="0"/>
                  <a:ea typeface="SimSun" pitchFamily="2" charset="-122"/>
                </a:rPr>
                <a:t>of UPF1 by SMG-1</a:t>
              </a:r>
            </a:p>
          </p:txBody>
        </p:sp>
        <p:grpSp>
          <p:nvGrpSpPr>
            <p:cNvPr id="30732" name="Group 262"/>
            <p:cNvGrpSpPr>
              <a:grpSpLocks/>
            </p:cNvGrpSpPr>
            <p:nvPr/>
          </p:nvGrpSpPr>
          <p:grpSpPr bwMode="auto">
            <a:xfrm>
              <a:off x="2016" y="569"/>
              <a:ext cx="144" cy="145"/>
              <a:chOff x="3006725" y="792163"/>
              <a:chExt cx="228600" cy="230187"/>
            </a:xfrm>
          </p:grpSpPr>
          <p:sp>
            <p:nvSpPr>
              <p:cNvPr id="264" name="Oval 263"/>
              <p:cNvSpPr/>
              <p:nvPr/>
            </p:nvSpPr>
            <p:spPr bwMode="auto">
              <a:xfrm>
                <a:off x="3052763" y="831850"/>
                <a:ext cx="152400" cy="152400"/>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801" name="TextBox 278"/>
              <p:cNvSpPr txBox="1">
                <a:spLocks noChangeArrowheads="1"/>
              </p:cNvSpPr>
              <p:nvPr/>
            </p:nvSpPr>
            <p:spPr bwMode="auto">
              <a:xfrm>
                <a:off x="3006725" y="792163"/>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1">
                    <a:ea typeface="SimSun" pitchFamily="2" charset="-122"/>
                  </a:rPr>
                  <a:t>P</a:t>
                </a:r>
              </a:p>
            </p:txBody>
          </p:sp>
        </p:grpSp>
        <p:sp>
          <p:nvSpPr>
            <p:cNvPr id="266" name="Rectangle 265"/>
            <p:cNvSpPr/>
            <p:nvPr/>
          </p:nvSpPr>
          <p:spPr bwMode="auto">
            <a:xfrm>
              <a:off x="864" y="1006"/>
              <a:ext cx="2016"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267" name="Rectangle 266"/>
            <p:cNvSpPr/>
            <p:nvPr/>
          </p:nvSpPr>
          <p:spPr bwMode="auto">
            <a:xfrm>
              <a:off x="2921" y="1006"/>
              <a:ext cx="288" cy="76"/>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735" name="TextBox 9"/>
            <p:cNvSpPr txBox="1">
              <a:spLocks noChangeArrowheads="1"/>
            </p:cNvSpPr>
            <p:nvPr/>
          </p:nvSpPr>
          <p:spPr bwMode="auto">
            <a:xfrm>
              <a:off x="541" y="967"/>
              <a:ext cx="42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900" baseline="30000">
                  <a:ea typeface="SimSun" pitchFamily="2" charset="-122"/>
                </a:rPr>
                <a:t>m7</a:t>
              </a:r>
              <a:r>
                <a:rPr lang="en-US" altLang="zh-CN" sz="900">
                  <a:ea typeface="SimSun" pitchFamily="2" charset="-122"/>
                </a:rPr>
                <a:t>Gppp</a:t>
              </a:r>
              <a:endParaRPr lang="en-US" altLang="zh-CN" sz="900" baseline="30000">
                <a:ea typeface="SimSun" pitchFamily="2" charset="-122"/>
              </a:endParaRPr>
            </a:p>
          </p:txBody>
        </p:sp>
        <p:sp>
          <p:nvSpPr>
            <p:cNvPr id="276" name="Oval 275"/>
            <p:cNvSpPr/>
            <p:nvPr/>
          </p:nvSpPr>
          <p:spPr bwMode="auto">
            <a:xfrm>
              <a:off x="3223" y="832"/>
              <a:ext cx="336" cy="144"/>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737" name="TextBox 239"/>
            <p:cNvSpPr txBox="1">
              <a:spLocks noChangeArrowheads="1"/>
            </p:cNvSpPr>
            <p:nvPr/>
          </p:nvSpPr>
          <p:spPr bwMode="auto">
            <a:xfrm>
              <a:off x="3181" y="827"/>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PABPC1</a:t>
              </a:r>
            </a:p>
          </p:txBody>
        </p:sp>
        <p:sp>
          <p:nvSpPr>
            <p:cNvPr id="278" name="Oval 277"/>
            <p:cNvSpPr/>
            <p:nvPr/>
          </p:nvSpPr>
          <p:spPr bwMode="auto">
            <a:xfrm>
              <a:off x="3566" y="830"/>
              <a:ext cx="336" cy="144"/>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1200">
                <a:solidFill>
                  <a:srgbClr val="FFFFFF"/>
                </a:solidFill>
                <a:ea typeface="SimSun" pitchFamily="2" charset="-122"/>
                <a:cs typeface="Arial" charset="0"/>
              </a:endParaRPr>
            </a:p>
          </p:txBody>
        </p:sp>
        <p:sp>
          <p:nvSpPr>
            <p:cNvPr id="30739" name="TextBox 239"/>
            <p:cNvSpPr txBox="1">
              <a:spLocks noChangeArrowheads="1"/>
            </p:cNvSpPr>
            <p:nvPr/>
          </p:nvSpPr>
          <p:spPr bwMode="auto">
            <a:xfrm>
              <a:off x="3524" y="825"/>
              <a:ext cx="4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PABPN1</a:t>
              </a:r>
            </a:p>
          </p:txBody>
        </p:sp>
        <p:grpSp>
          <p:nvGrpSpPr>
            <p:cNvPr id="30740" name="Group 67"/>
            <p:cNvGrpSpPr>
              <a:grpSpLocks/>
            </p:cNvGrpSpPr>
            <p:nvPr/>
          </p:nvGrpSpPr>
          <p:grpSpPr bwMode="auto">
            <a:xfrm>
              <a:off x="2458" y="886"/>
              <a:ext cx="246" cy="235"/>
              <a:chOff x="1956" y="1150"/>
              <a:chExt cx="301" cy="317"/>
            </a:xfrm>
          </p:grpSpPr>
          <p:sp>
            <p:nvSpPr>
              <p:cNvPr id="30795"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796"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797"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798"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799"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grpSp>
        <p:grpSp>
          <p:nvGrpSpPr>
            <p:cNvPr id="30741" name="Group 288"/>
            <p:cNvGrpSpPr>
              <a:grpSpLocks/>
            </p:cNvGrpSpPr>
            <p:nvPr/>
          </p:nvGrpSpPr>
          <p:grpSpPr bwMode="auto">
            <a:xfrm>
              <a:off x="2284" y="747"/>
              <a:ext cx="559" cy="155"/>
              <a:chOff x="3840164" y="2635964"/>
              <a:chExt cx="887934" cy="246221"/>
            </a:xfrm>
          </p:grpSpPr>
          <p:sp>
            <p:nvSpPr>
              <p:cNvPr id="30793" name="AutoShape 73"/>
              <p:cNvSpPr>
                <a:spLocks noChangeArrowheads="1"/>
              </p:cNvSpPr>
              <p:nvPr/>
            </p:nvSpPr>
            <p:spPr bwMode="auto">
              <a:xfrm>
                <a:off x="3840164" y="2662237"/>
                <a:ext cx="844017" cy="1920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0794" name="Text Box 74"/>
              <p:cNvSpPr txBox="1">
                <a:spLocks noChangeArrowheads="1"/>
              </p:cNvSpPr>
              <p:nvPr/>
            </p:nvSpPr>
            <p:spPr bwMode="auto">
              <a:xfrm>
                <a:off x="3840164" y="2635964"/>
                <a:ext cx="88793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UPF3 or 3X</a:t>
                </a:r>
              </a:p>
            </p:txBody>
          </p:sp>
        </p:grpSp>
        <p:sp>
          <p:nvSpPr>
            <p:cNvPr id="30742" name="AutoShape 75"/>
            <p:cNvSpPr>
              <a:spLocks noChangeArrowheads="1"/>
            </p:cNvSpPr>
            <p:nvPr/>
          </p:nvSpPr>
          <p:spPr bwMode="auto">
            <a:xfrm>
              <a:off x="2348" y="623"/>
              <a:ext cx="253" cy="151"/>
            </a:xfrm>
            <a:prstGeom prst="hexagon">
              <a:avLst>
                <a:gd name="adj" fmla="val 35054"/>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UPF2</a:t>
              </a:r>
            </a:p>
          </p:txBody>
        </p:sp>
        <p:grpSp>
          <p:nvGrpSpPr>
            <p:cNvPr id="30743" name="Group 292"/>
            <p:cNvGrpSpPr>
              <a:grpSpLocks/>
            </p:cNvGrpSpPr>
            <p:nvPr/>
          </p:nvGrpSpPr>
          <p:grpSpPr bwMode="auto">
            <a:xfrm>
              <a:off x="2090" y="594"/>
              <a:ext cx="320" cy="188"/>
              <a:chOff x="3840163" y="3134598"/>
              <a:chExt cx="506927" cy="336550"/>
            </a:xfrm>
          </p:grpSpPr>
          <p:sp>
            <p:nvSpPr>
              <p:cNvPr id="30791" name="AutoShape 76"/>
              <p:cNvSpPr>
                <a:spLocks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1200" b="1">
                  <a:solidFill>
                    <a:schemeClr val="bg1"/>
                  </a:solidFill>
                  <a:ea typeface="SimSun" pitchFamily="2" charset="-122"/>
                </a:endParaRPr>
              </a:p>
            </p:txBody>
          </p:sp>
          <p:sp>
            <p:nvSpPr>
              <p:cNvPr id="30792" name="Text Box 78"/>
              <p:cNvSpPr txBox="1">
                <a:spLocks noChangeArrowheads="1"/>
              </p:cNvSpPr>
              <p:nvPr/>
            </p:nvSpPr>
            <p:spPr bwMode="auto">
              <a:xfrm>
                <a:off x="3840163" y="3184722"/>
                <a:ext cx="506927" cy="2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000" b="1">
                    <a:solidFill>
                      <a:schemeClr val="bg1"/>
                    </a:solidFill>
                    <a:ea typeface="SimSun" pitchFamily="2" charset="-122"/>
                  </a:rPr>
                  <a:t>UPF1</a:t>
                </a:r>
              </a:p>
            </p:txBody>
          </p:sp>
        </p:grpSp>
        <p:grpSp>
          <p:nvGrpSpPr>
            <p:cNvPr id="30744" name="Group 295"/>
            <p:cNvGrpSpPr>
              <a:grpSpLocks/>
            </p:cNvGrpSpPr>
            <p:nvPr/>
          </p:nvGrpSpPr>
          <p:grpSpPr bwMode="auto">
            <a:xfrm>
              <a:off x="334" y="885"/>
              <a:ext cx="529" cy="379"/>
              <a:chOff x="990600" y="3875088"/>
              <a:chExt cx="839788" cy="601662"/>
            </a:xfrm>
          </p:grpSpPr>
          <p:sp>
            <p:nvSpPr>
              <p:cNvPr id="30789" name="Oval 179"/>
              <p:cNvSpPr>
                <a:spLocks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CBP20</a:t>
                </a:r>
              </a:p>
            </p:txBody>
          </p:sp>
          <p:sp>
            <p:nvSpPr>
              <p:cNvPr id="30790" name="Rectangle 180"/>
              <p:cNvSpPr>
                <a:spLocks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900">
                    <a:ea typeface="굴림" pitchFamily="34" charset="-127"/>
                  </a:rPr>
                  <a:t>CBP80</a:t>
                </a:r>
              </a:p>
            </p:txBody>
          </p:sp>
        </p:grpSp>
        <p:grpSp>
          <p:nvGrpSpPr>
            <p:cNvPr id="30745" name="Group 301"/>
            <p:cNvGrpSpPr>
              <a:grpSpLocks/>
            </p:cNvGrpSpPr>
            <p:nvPr/>
          </p:nvGrpSpPr>
          <p:grpSpPr bwMode="auto">
            <a:xfrm>
              <a:off x="2158" y="517"/>
              <a:ext cx="387" cy="145"/>
              <a:chOff x="3440057" y="2102727"/>
              <a:chExt cx="614362" cy="230188"/>
            </a:xfrm>
          </p:grpSpPr>
          <p:sp>
            <p:nvSpPr>
              <p:cNvPr id="30787" name="AutoShape 54"/>
              <p:cNvSpPr>
                <a:spLocks noChangeArrowheads="1"/>
              </p:cNvSpPr>
              <p:nvPr/>
            </p:nvSpPr>
            <p:spPr bwMode="auto">
              <a:xfrm>
                <a:off x="3487737" y="2105819"/>
                <a:ext cx="504825" cy="21748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0788" name="TextBox 15"/>
              <p:cNvSpPr txBox="1">
                <a:spLocks noChangeArrowheads="1"/>
              </p:cNvSpPr>
              <p:nvPr/>
            </p:nvSpPr>
            <p:spPr bwMode="auto">
              <a:xfrm>
                <a:off x="3440057" y="2102727"/>
                <a:ext cx="6143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b="1">
                    <a:ea typeface="SimSun" pitchFamily="2" charset="-122"/>
                  </a:rPr>
                  <a:t>SMG1</a:t>
                </a:r>
              </a:p>
            </p:txBody>
          </p:sp>
        </p:grpSp>
        <p:sp>
          <p:nvSpPr>
            <p:cNvPr id="30746" name="TextBox 12"/>
            <p:cNvSpPr txBox="1">
              <a:spLocks noChangeArrowheads="1"/>
            </p:cNvSpPr>
            <p:nvPr/>
          </p:nvSpPr>
          <p:spPr bwMode="auto">
            <a:xfrm>
              <a:off x="2828" y="1229"/>
              <a:ext cx="4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Norm Ter</a:t>
              </a:r>
            </a:p>
          </p:txBody>
        </p:sp>
        <p:cxnSp>
          <p:nvCxnSpPr>
            <p:cNvPr id="30747" name="Straight Arrow Connector 343"/>
            <p:cNvCxnSpPr>
              <a:cxnSpLocks noChangeShapeType="1"/>
            </p:cNvCxnSpPr>
            <p:nvPr/>
          </p:nvCxnSpPr>
          <p:spPr bwMode="auto">
            <a:xfrm flipV="1">
              <a:off x="3057" y="1085"/>
              <a:ext cx="0" cy="173"/>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748" name="TextBox 15"/>
            <p:cNvSpPr txBox="1">
              <a:spLocks noChangeArrowheads="1"/>
            </p:cNvSpPr>
            <p:nvPr/>
          </p:nvSpPr>
          <p:spPr bwMode="auto">
            <a:xfrm>
              <a:off x="1724" y="1228"/>
              <a:ext cx="27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PTC</a:t>
              </a:r>
            </a:p>
          </p:txBody>
        </p:sp>
        <p:cxnSp>
          <p:nvCxnSpPr>
            <p:cNvPr id="30749" name="Straight Arrow Connector 345"/>
            <p:cNvCxnSpPr>
              <a:cxnSpLocks noChangeShapeType="1"/>
            </p:cNvCxnSpPr>
            <p:nvPr/>
          </p:nvCxnSpPr>
          <p:spPr bwMode="auto">
            <a:xfrm flipV="1">
              <a:off x="1849" y="1085"/>
              <a:ext cx="0" cy="173"/>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0750" name="TextBox 15"/>
            <p:cNvSpPr txBox="1">
              <a:spLocks noChangeArrowheads="1"/>
            </p:cNvSpPr>
            <p:nvPr/>
          </p:nvSpPr>
          <p:spPr bwMode="auto">
            <a:xfrm>
              <a:off x="1042" y="1234"/>
              <a:ext cx="3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900">
                  <a:ea typeface="SimSun" pitchFamily="2" charset="-122"/>
                </a:rPr>
                <a:t>AUG</a:t>
              </a:r>
            </a:p>
          </p:txBody>
        </p:sp>
        <p:cxnSp>
          <p:nvCxnSpPr>
            <p:cNvPr id="30751" name="Straight Arrow Connector 416"/>
            <p:cNvCxnSpPr>
              <a:cxnSpLocks noChangeShapeType="1"/>
            </p:cNvCxnSpPr>
            <p:nvPr/>
          </p:nvCxnSpPr>
          <p:spPr bwMode="auto">
            <a:xfrm flipV="1">
              <a:off x="1211" y="1091"/>
              <a:ext cx="0" cy="173"/>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30752" name="Group 1326"/>
            <p:cNvGrpSpPr>
              <a:grpSpLocks/>
            </p:cNvGrpSpPr>
            <p:nvPr/>
          </p:nvGrpSpPr>
          <p:grpSpPr bwMode="auto">
            <a:xfrm>
              <a:off x="996" y="708"/>
              <a:ext cx="457" cy="399"/>
              <a:chOff x="992" y="1604"/>
              <a:chExt cx="457" cy="399"/>
            </a:xfrm>
          </p:grpSpPr>
          <p:sp>
            <p:nvSpPr>
              <p:cNvPr id="30753" name="Oval 20"/>
              <p:cNvSpPr>
                <a:spLocks noChangeArrowheads="1"/>
              </p:cNvSpPr>
              <p:nvPr/>
            </p:nvSpPr>
            <p:spPr bwMode="auto">
              <a:xfrm>
                <a:off x="1042" y="1836"/>
                <a:ext cx="327" cy="146"/>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nvGrpSpPr>
              <p:cNvPr id="30754" name="Group 132"/>
              <p:cNvGrpSpPr>
                <a:grpSpLocks/>
              </p:cNvGrpSpPr>
              <p:nvPr/>
            </p:nvGrpSpPr>
            <p:grpSpPr bwMode="auto">
              <a:xfrm>
                <a:off x="992" y="1821"/>
                <a:ext cx="179" cy="163"/>
                <a:chOff x="1478" y="1714"/>
                <a:chExt cx="179" cy="163"/>
              </a:xfrm>
            </p:grpSpPr>
            <p:sp>
              <p:nvSpPr>
                <p:cNvPr id="30784" name="Oval 129"/>
                <p:cNvSpPr>
                  <a:spLocks noChangeArrowheads="1"/>
                </p:cNvSpPr>
                <p:nvPr/>
              </p:nvSpPr>
              <p:spPr bwMode="auto">
                <a:xfrm>
                  <a:off x="1511" y="1757"/>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85" name="Rectangle 130"/>
                <p:cNvSpPr>
                  <a:spLocks noChangeArrowheads="1"/>
                </p:cNvSpPr>
                <p:nvPr/>
              </p:nvSpPr>
              <p:spPr bwMode="auto">
                <a:xfrm>
                  <a:off x="1478" y="1714"/>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86" name="Rectangle 131"/>
                <p:cNvSpPr>
                  <a:spLocks noChangeArrowheads="1"/>
                </p:cNvSpPr>
                <p:nvPr/>
              </p:nvSpPr>
              <p:spPr bwMode="auto">
                <a:xfrm>
                  <a:off x="1542" y="174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grpSp>
          <p:sp>
            <p:nvSpPr>
              <p:cNvPr id="30755" name="Rectangle 136"/>
              <p:cNvSpPr>
                <a:spLocks noChangeArrowheads="1"/>
              </p:cNvSpPr>
              <p:nvPr/>
            </p:nvSpPr>
            <p:spPr bwMode="auto">
              <a:xfrm>
                <a:off x="1081" y="1780"/>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56" name="Rectangle 140"/>
              <p:cNvSpPr>
                <a:spLocks noChangeArrowheads="1"/>
              </p:cNvSpPr>
              <p:nvPr/>
            </p:nvSpPr>
            <p:spPr bwMode="auto">
              <a:xfrm>
                <a:off x="1078" y="1840"/>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57" name="Rectangle 141"/>
              <p:cNvSpPr>
                <a:spLocks noChangeArrowheads="1"/>
              </p:cNvSpPr>
              <p:nvPr/>
            </p:nvSpPr>
            <p:spPr bwMode="auto">
              <a:xfrm>
                <a:off x="1142" y="1874"/>
                <a:ext cx="15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0758" name="Oval 194"/>
              <p:cNvSpPr>
                <a:spLocks noChangeArrowheads="1"/>
              </p:cNvSpPr>
              <p:nvPr/>
            </p:nvSpPr>
            <p:spPr bwMode="auto">
              <a:xfrm>
                <a:off x="1042" y="1836"/>
                <a:ext cx="327" cy="146"/>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59" name="Oval 305"/>
              <p:cNvSpPr>
                <a:spLocks noChangeArrowheads="1"/>
              </p:cNvSpPr>
              <p:nvPr/>
            </p:nvSpPr>
            <p:spPr bwMode="auto">
              <a:xfrm>
                <a:off x="1025" y="1864"/>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0" name="Rectangle 306"/>
              <p:cNvSpPr>
                <a:spLocks noChangeArrowheads="1"/>
              </p:cNvSpPr>
              <p:nvPr/>
            </p:nvSpPr>
            <p:spPr bwMode="auto">
              <a:xfrm>
                <a:off x="992" y="1821"/>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1" name="Rectangle 307"/>
              <p:cNvSpPr>
                <a:spLocks noChangeArrowheads="1"/>
              </p:cNvSpPr>
              <p:nvPr/>
            </p:nvSpPr>
            <p:spPr bwMode="auto">
              <a:xfrm>
                <a:off x="1056" y="18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762" name="Oval 308"/>
              <p:cNvSpPr>
                <a:spLocks noChangeArrowheads="1"/>
              </p:cNvSpPr>
              <p:nvPr/>
            </p:nvSpPr>
            <p:spPr bwMode="auto">
              <a:xfrm>
                <a:off x="1025" y="1864"/>
                <a:ext cx="108" cy="81"/>
              </a:xfrm>
              <a:prstGeom prst="ellipse">
                <a:avLst/>
              </a:prstGeom>
              <a:solidFill>
                <a:srgbClr val="C0C0C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3" name="Rectangle 309"/>
              <p:cNvSpPr>
                <a:spLocks noChangeArrowheads="1"/>
              </p:cNvSpPr>
              <p:nvPr/>
            </p:nvSpPr>
            <p:spPr bwMode="auto">
              <a:xfrm>
                <a:off x="992" y="1821"/>
                <a:ext cx="17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4" name="Rectangle 310"/>
              <p:cNvSpPr>
                <a:spLocks noChangeArrowheads="1"/>
              </p:cNvSpPr>
              <p:nvPr/>
            </p:nvSpPr>
            <p:spPr bwMode="auto">
              <a:xfrm>
                <a:off x="1056" y="1855"/>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100" b="1">
                    <a:solidFill>
                      <a:srgbClr val="000000"/>
                    </a:solidFill>
                    <a:ea typeface="SimSun" pitchFamily="2" charset="-122"/>
                  </a:rPr>
                  <a:t>2</a:t>
                </a:r>
                <a:endParaRPr lang="en-US" altLang="zh-CN" sz="1200">
                  <a:ea typeface="SimSun" pitchFamily="2" charset="-122"/>
                </a:endParaRPr>
              </a:p>
            </p:txBody>
          </p:sp>
          <p:sp>
            <p:nvSpPr>
              <p:cNvPr id="30765" name="Rectangle 314"/>
              <p:cNvSpPr>
                <a:spLocks noChangeArrowheads="1"/>
              </p:cNvSpPr>
              <p:nvPr/>
            </p:nvSpPr>
            <p:spPr bwMode="auto">
              <a:xfrm>
                <a:off x="1081" y="1780"/>
                <a:ext cx="220"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6" name="Rectangle 318"/>
              <p:cNvSpPr>
                <a:spLocks noChangeArrowheads="1"/>
              </p:cNvSpPr>
              <p:nvPr/>
            </p:nvSpPr>
            <p:spPr bwMode="auto">
              <a:xfrm>
                <a:off x="1078" y="1840"/>
                <a:ext cx="28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7" name="Rectangle 319"/>
              <p:cNvSpPr>
                <a:spLocks noChangeArrowheads="1"/>
              </p:cNvSpPr>
              <p:nvPr/>
            </p:nvSpPr>
            <p:spPr bwMode="auto">
              <a:xfrm>
                <a:off x="1167" y="1874"/>
                <a:ext cx="15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40S</a:t>
                </a:r>
                <a:endParaRPr lang="en-US" altLang="zh-CN" sz="1200">
                  <a:ea typeface="SimSun" pitchFamily="2" charset="-122"/>
                </a:endParaRPr>
              </a:p>
            </p:txBody>
          </p:sp>
          <p:sp>
            <p:nvSpPr>
              <p:cNvPr id="30768" name="Rectangle 35"/>
              <p:cNvSpPr>
                <a:spLocks noChangeArrowheads="1"/>
              </p:cNvSpPr>
              <p:nvPr/>
            </p:nvSpPr>
            <p:spPr bwMode="auto">
              <a:xfrm>
                <a:off x="1176" y="172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69" name="Rectangle 209"/>
              <p:cNvSpPr>
                <a:spLocks noChangeArrowheads="1"/>
              </p:cNvSpPr>
              <p:nvPr/>
            </p:nvSpPr>
            <p:spPr bwMode="auto">
              <a:xfrm>
                <a:off x="1176" y="1727"/>
                <a:ext cx="27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70" name="Freeform 37"/>
              <p:cNvSpPr>
                <a:spLocks/>
              </p:cNvSpPr>
              <p:nvPr/>
            </p:nvSpPr>
            <p:spPr bwMode="auto">
              <a:xfrm>
                <a:off x="1092" y="1645"/>
                <a:ext cx="325" cy="225"/>
              </a:xfrm>
              <a:custGeom>
                <a:avLst/>
                <a:gdLst>
                  <a:gd name="T0" fmla="*/ 2147483647 w 252"/>
                  <a:gd name="T1" fmla="*/ 2147483647 h 156"/>
                  <a:gd name="T2" fmla="*/ 2147483647 w 252"/>
                  <a:gd name="T3" fmla="*/ 2147483647 h 156"/>
                  <a:gd name="T4" fmla="*/ 2147483647 w 252"/>
                  <a:gd name="T5" fmla="*/ 2147483647 h 156"/>
                  <a:gd name="T6" fmla="*/ 2147483647 w 252"/>
                  <a:gd name="T7" fmla="*/ 2147483647 h 156"/>
                  <a:gd name="T8" fmla="*/ 2147483647 w 252"/>
                  <a:gd name="T9" fmla="*/ 2147483647 h 156"/>
                  <a:gd name="T10" fmla="*/ 2147483647 w 252"/>
                  <a:gd name="T11" fmla="*/ 2147483647 h 156"/>
                  <a:gd name="T12" fmla="*/ 2147483647 w 252"/>
                  <a:gd name="T13" fmla="*/ 2147483647 h 156"/>
                  <a:gd name="T14" fmla="*/ 2147483647 w 252"/>
                  <a:gd name="T15" fmla="*/ 2147483647 h 156"/>
                  <a:gd name="T16" fmla="*/ 2147483647 w 252"/>
                  <a:gd name="T17" fmla="*/ 2147483647 h 156"/>
                  <a:gd name="T18" fmla="*/ 2147483647 w 252"/>
                  <a:gd name="T19" fmla="*/ 2147483647 h 156"/>
                  <a:gd name="T20" fmla="*/ 2147483647 w 252"/>
                  <a:gd name="T21" fmla="*/ 2147483647 h 156"/>
                  <a:gd name="T22" fmla="*/ 2147483647 w 252"/>
                  <a:gd name="T23" fmla="*/ 2147483647 h 156"/>
                  <a:gd name="T24" fmla="*/ 2147483647 w 252"/>
                  <a:gd name="T25" fmla="*/ 2147483647 h 156"/>
                  <a:gd name="T26" fmla="*/ 2147483647 w 252"/>
                  <a:gd name="T27" fmla="*/ 2147483647 h 156"/>
                  <a:gd name="T28" fmla="*/ 2147483647 w 252"/>
                  <a:gd name="T29" fmla="*/ 2147483647 h 156"/>
                  <a:gd name="T30" fmla="*/ 2147483647 w 252"/>
                  <a:gd name="T31" fmla="*/ 2147483647 h 156"/>
                  <a:gd name="T32" fmla="*/ 2147483647 w 252"/>
                  <a:gd name="T33" fmla="*/ 2147483647 h 156"/>
                  <a:gd name="T34" fmla="*/ 2147483647 w 252"/>
                  <a:gd name="T35" fmla="*/ 2147483647 h 156"/>
                  <a:gd name="T36" fmla="*/ 2147483647 w 252"/>
                  <a:gd name="T37" fmla="*/ 2147483647 h 156"/>
                  <a:gd name="T38" fmla="*/ 2147483647 w 252"/>
                  <a:gd name="T39" fmla="*/ 2147483647 h 156"/>
                  <a:gd name="T40" fmla="*/ 2147483647 w 252"/>
                  <a:gd name="T41" fmla="*/ 2147483647 h 156"/>
                  <a:gd name="T42" fmla="*/ 2147483647 w 252"/>
                  <a:gd name="T43" fmla="*/ 2147483647 h 156"/>
                  <a:gd name="T44" fmla="*/ 2147483647 w 252"/>
                  <a:gd name="T45" fmla="*/ 2147483647 h 156"/>
                  <a:gd name="T46" fmla="*/ 0 w 252"/>
                  <a:gd name="T47" fmla="*/ 2147483647 h 156"/>
                  <a:gd name="T48" fmla="*/ 2147483647 w 252"/>
                  <a:gd name="T49" fmla="*/ 2147483647 h 156"/>
                  <a:gd name="T50" fmla="*/ 2147483647 w 252"/>
                  <a:gd name="T51" fmla="*/ 2147483647 h 156"/>
                  <a:gd name="T52" fmla="*/ 2147483647 w 252"/>
                  <a:gd name="T53" fmla="*/ 2147483647 h 156"/>
                  <a:gd name="T54" fmla="*/ 2147483647 w 252"/>
                  <a:gd name="T55" fmla="*/ 2147483647 h 156"/>
                  <a:gd name="T56" fmla="*/ 2147483647 w 252"/>
                  <a:gd name="T57" fmla="*/ 2147483647 h 156"/>
                  <a:gd name="T58" fmla="*/ 2147483647 w 252"/>
                  <a:gd name="T59" fmla="*/ 2147483647 h 156"/>
                  <a:gd name="T60" fmla="*/ 2147483647 w 252"/>
                  <a:gd name="T61" fmla="*/ 2147483647 h 156"/>
                  <a:gd name="T62" fmla="*/ 2147483647 w 252"/>
                  <a:gd name="T63" fmla="*/ 2147483647 h 156"/>
                  <a:gd name="T64" fmla="*/ 2147483647 w 252"/>
                  <a:gd name="T65" fmla="*/ 2147483647 h 156"/>
                  <a:gd name="T66" fmla="*/ 2147483647 w 252"/>
                  <a:gd name="T67" fmla="*/ 2147483647 h 1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56"/>
                  <a:gd name="T104" fmla="*/ 252 w 252"/>
                  <a:gd name="T105" fmla="*/ 156 h 1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56">
                    <a:moveTo>
                      <a:pt x="171" y="156"/>
                    </a:moveTo>
                    <a:lnTo>
                      <a:pt x="175" y="148"/>
                    </a:lnTo>
                    <a:lnTo>
                      <a:pt x="179" y="143"/>
                    </a:lnTo>
                    <a:lnTo>
                      <a:pt x="185" y="140"/>
                    </a:lnTo>
                    <a:lnTo>
                      <a:pt x="190" y="138"/>
                    </a:lnTo>
                    <a:lnTo>
                      <a:pt x="201" y="136"/>
                    </a:lnTo>
                    <a:lnTo>
                      <a:pt x="212" y="135"/>
                    </a:lnTo>
                    <a:lnTo>
                      <a:pt x="218" y="127"/>
                    </a:lnTo>
                    <a:lnTo>
                      <a:pt x="223" y="119"/>
                    </a:lnTo>
                    <a:lnTo>
                      <a:pt x="229" y="111"/>
                    </a:lnTo>
                    <a:lnTo>
                      <a:pt x="234" y="104"/>
                    </a:lnTo>
                    <a:lnTo>
                      <a:pt x="240" y="82"/>
                    </a:lnTo>
                    <a:lnTo>
                      <a:pt x="247" y="62"/>
                    </a:lnTo>
                    <a:lnTo>
                      <a:pt x="248" y="54"/>
                    </a:lnTo>
                    <a:lnTo>
                      <a:pt x="248" y="45"/>
                    </a:lnTo>
                    <a:lnTo>
                      <a:pt x="249" y="39"/>
                    </a:lnTo>
                    <a:lnTo>
                      <a:pt x="250" y="32"/>
                    </a:lnTo>
                    <a:lnTo>
                      <a:pt x="252" y="26"/>
                    </a:lnTo>
                    <a:lnTo>
                      <a:pt x="252" y="25"/>
                    </a:lnTo>
                    <a:lnTo>
                      <a:pt x="252" y="24"/>
                    </a:lnTo>
                    <a:lnTo>
                      <a:pt x="248" y="16"/>
                    </a:lnTo>
                    <a:lnTo>
                      <a:pt x="243" y="8"/>
                    </a:lnTo>
                    <a:lnTo>
                      <a:pt x="239" y="2"/>
                    </a:lnTo>
                    <a:lnTo>
                      <a:pt x="237" y="1"/>
                    </a:lnTo>
                    <a:lnTo>
                      <a:pt x="237" y="0"/>
                    </a:lnTo>
                    <a:lnTo>
                      <a:pt x="210" y="3"/>
                    </a:lnTo>
                    <a:lnTo>
                      <a:pt x="197" y="6"/>
                    </a:lnTo>
                    <a:lnTo>
                      <a:pt x="185" y="11"/>
                    </a:lnTo>
                    <a:lnTo>
                      <a:pt x="178" y="14"/>
                    </a:lnTo>
                    <a:lnTo>
                      <a:pt x="172" y="18"/>
                    </a:lnTo>
                    <a:lnTo>
                      <a:pt x="160" y="28"/>
                    </a:lnTo>
                    <a:lnTo>
                      <a:pt x="148" y="39"/>
                    </a:lnTo>
                    <a:lnTo>
                      <a:pt x="136" y="48"/>
                    </a:lnTo>
                    <a:lnTo>
                      <a:pt x="125" y="55"/>
                    </a:lnTo>
                    <a:lnTo>
                      <a:pt x="114" y="60"/>
                    </a:lnTo>
                    <a:lnTo>
                      <a:pt x="101" y="63"/>
                    </a:lnTo>
                    <a:lnTo>
                      <a:pt x="90" y="65"/>
                    </a:lnTo>
                    <a:lnTo>
                      <a:pt x="83" y="68"/>
                    </a:lnTo>
                    <a:lnTo>
                      <a:pt x="76" y="70"/>
                    </a:lnTo>
                    <a:lnTo>
                      <a:pt x="68" y="72"/>
                    </a:lnTo>
                    <a:lnTo>
                      <a:pt x="60" y="72"/>
                    </a:lnTo>
                    <a:lnTo>
                      <a:pt x="46" y="69"/>
                    </a:lnTo>
                    <a:lnTo>
                      <a:pt x="31" y="65"/>
                    </a:lnTo>
                    <a:lnTo>
                      <a:pt x="16" y="66"/>
                    </a:lnTo>
                    <a:lnTo>
                      <a:pt x="9" y="66"/>
                    </a:lnTo>
                    <a:lnTo>
                      <a:pt x="4" y="67"/>
                    </a:lnTo>
                    <a:lnTo>
                      <a:pt x="1" y="69"/>
                    </a:lnTo>
                    <a:lnTo>
                      <a:pt x="0" y="73"/>
                    </a:lnTo>
                    <a:lnTo>
                      <a:pt x="2" y="79"/>
                    </a:lnTo>
                    <a:lnTo>
                      <a:pt x="7" y="86"/>
                    </a:lnTo>
                    <a:lnTo>
                      <a:pt x="14" y="98"/>
                    </a:lnTo>
                    <a:lnTo>
                      <a:pt x="23" y="107"/>
                    </a:lnTo>
                    <a:lnTo>
                      <a:pt x="34" y="116"/>
                    </a:lnTo>
                    <a:lnTo>
                      <a:pt x="46" y="122"/>
                    </a:lnTo>
                    <a:lnTo>
                      <a:pt x="58" y="127"/>
                    </a:lnTo>
                    <a:lnTo>
                      <a:pt x="70" y="130"/>
                    </a:lnTo>
                    <a:lnTo>
                      <a:pt x="82" y="134"/>
                    </a:lnTo>
                    <a:lnTo>
                      <a:pt x="90" y="135"/>
                    </a:lnTo>
                    <a:lnTo>
                      <a:pt x="101" y="138"/>
                    </a:lnTo>
                    <a:lnTo>
                      <a:pt x="111" y="138"/>
                    </a:lnTo>
                    <a:lnTo>
                      <a:pt x="121" y="136"/>
                    </a:lnTo>
                    <a:lnTo>
                      <a:pt x="131" y="131"/>
                    </a:lnTo>
                    <a:lnTo>
                      <a:pt x="142" y="134"/>
                    </a:lnTo>
                    <a:lnTo>
                      <a:pt x="154" y="138"/>
                    </a:lnTo>
                    <a:lnTo>
                      <a:pt x="158" y="141"/>
                    </a:lnTo>
                    <a:lnTo>
                      <a:pt x="162" y="144"/>
                    </a:lnTo>
                    <a:lnTo>
                      <a:pt x="167" y="149"/>
                    </a:lnTo>
                    <a:lnTo>
                      <a:pt x="171" y="156"/>
                    </a:lnTo>
                    <a:close/>
                  </a:path>
                </a:pathLst>
              </a:custGeom>
              <a:blipFill dpi="0" rotWithShape="0">
                <a:blip r:embed="rId3"/>
                <a:srcRect/>
                <a:tile tx="0" ty="0" sx="100000" sy="100000" flip="none" algn="tl"/>
              </a:blipFill>
              <a:ln w="9525">
                <a:solidFill>
                  <a:schemeClr val="tx1"/>
                </a:solidFill>
                <a:round/>
                <a:headEnd/>
                <a:tailEnd/>
              </a:ln>
            </p:spPr>
            <p:txBody>
              <a:bodyPr/>
              <a:lstStyle/>
              <a:p>
                <a:endParaRPr lang="en-US"/>
              </a:p>
            </p:txBody>
          </p:sp>
          <p:sp>
            <p:nvSpPr>
              <p:cNvPr id="30771" name="Rectangle 317"/>
              <p:cNvSpPr>
                <a:spLocks noChangeArrowheads="1"/>
              </p:cNvSpPr>
              <p:nvPr/>
            </p:nvSpPr>
            <p:spPr bwMode="auto">
              <a:xfrm>
                <a:off x="1247" y="1746"/>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800" b="1">
                    <a:solidFill>
                      <a:srgbClr val="000000"/>
                    </a:solidFill>
                    <a:ea typeface="SimSun" pitchFamily="2" charset="-122"/>
                  </a:rPr>
                  <a:t>eIF3</a:t>
                </a:r>
                <a:endParaRPr lang="en-US" altLang="zh-CN" sz="1200">
                  <a:ea typeface="SimSun" pitchFamily="2" charset="-122"/>
                </a:endParaRPr>
              </a:p>
            </p:txBody>
          </p:sp>
          <p:sp>
            <p:nvSpPr>
              <p:cNvPr id="30772" name="Oval 214"/>
              <p:cNvSpPr>
                <a:spLocks noChangeArrowheads="1"/>
              </p:cNvSpPr>
              <p:nvPr/>
            </p:nvSpPr>
            <p:spPr bwMode="auto">
              <a:xfrm>
                <a:off x="1119" y="1660"/>
                <a:ext cx="136" cy="104"/>
              </a:xfrm>
              <a:prstGeom prst="ellipse">
                <a:avLst/>
              </a:prstGeom>
              <a:solidFill>
                <a:srgbClr val="808080"/>
              </a:solidFill>
              <a:ln w="7">
                <a:solidFill>
                  <a:srgbClr val="000000"/>
                </a:solidFill>
                <a:round/>
                <a:headEnd/>
                <a:tailEnd/>
              </a:ln>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73" name="Rectangle 216"/>
              <p:cNvSpPr>
                <a:spLocks noChangeArrowheads="1"/>
              </p:cNvSpPr>
              <p:nvPr/>
            </p:nvSpPr>
            <p:spPr bwMode="auto">
              <a:xfrm>
                <a:off x="1162" y="1658"/>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1</a:t>
                </a:r>
                <a:endParaRPr lang="en-US" altLang="zh-CN" sz="1200">
                  <a:ea typeface="SimSun" pitchFamily="2" charset="-122"/>
                </a:endParaRPr>
              </a:p>
            </p:txBody>
          </p:sp>
          <p:sp>
            <p:nvSpPr>
              <p:cNvPr id="252" name="Oval 214"/>
              <p:cNvSpPr>
                <a:spLocks noChangeArrowheads="1"/>
              </p:cNvSpPr>
              <p:nvPr/>
            </p:nvSpPr>
            <p:spPr bwMode="auto">
              <a:xfrm>
                <a:off x="1235" y="1606"/>
                <a:ext cx="136" cy="104"/>
              </a:xfrm>
              <a:prstGeom prst="ellipse">
                <a:avLst/>
              </a:prstGeom>
              <a:solidFill>
                <a:schemeClr val="bg2">
                  <a:lumMod val="40000"/>
                  <a:lumOff val="60000"/>
                </a:schemeClr>
              </a:solidFill>
              <a:ln w="7">
                <a:solidFill>
                  <a:srgbClr val="000000"/>
                </a:solidFill>
                <a:round/>
                <a:headEnd/>
                <a:tailEnd/>
              </a:ln>
            </p:spPr>
            <p:txBody>
              <a:bodyPr/>
              <a:lstStyle/>
              <a:p>
                <a:pPr eaLnBrk="0" hangingPunct="0">
                  <a:defRPr/>
                </a:pPr>
                <a:endParaRPr lang="zh-CN" altLang="zh-CN" sz="1200">
                  <a:latin typeface="Arial" charset="0"/>
                  <a:ea typeface="SimSun" pitchFamily="2" charset="-122"/>
                  <a:cs typeface="Arial" charset="0"/>
                </a:endParaRPr>
              </a:p>
            </p:txBody>
          </p:sp>
          <p:sp>
            <p:nvSpPr>
              <p:cNvPr id="30775" name="Rectangle 216"/>
              <p:cNvSpPr>
                <a:spLocks noChangeArrowheads="1"/>
              </p:cNvSpPr>
              <p:nvPr/>
            </p:nvSpPr>
            <p:spPr bwMode="auto">
              <a:xfrm>
                <a:off x="1278" y="1604"/>
                <a:ext cx="4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100" b="1">
                    <a:solidFill>
                      <a:srgbClr val="000000"/>
                    </a:solidFill>
                    <a:ea typeface="SimSun" pitchFamily="2" charset="-122"/>
                  </a:rPr>
                  <a:t>5</a:t>
                </a:r>
                <a:endParaRPr lang="en-US" altLang="zh-CN" sz="1200">
                  <a:ea typeface="SimSun" pitchFamily="2" charset="-122"/>
                </a:endParaRPr>
              </a:p>
            </p:txBody>
          </p:sp>
          <p:grpSp>
            <p:nvGrpSpPr>
              <p:cNvPr id="30776" name="Group 313"/>
              <p:cNvGrpSpPr>
                <a:grpSpLocks/>
              </p:cNvGrpSpPr>
              <p:nvPr/>
            </p:nvGrpSpPr>
            <p:grpSpPr bwMode="auto">
              <a:xfrm>
                <a:off x="1141" y="1801"/>
                <a:ext cx="107" cy="81"/>
                <a:chOff x="1620" y="1709"/>
                <a:chExt cx="107" cy="81"/>
              </a:xfrm>
            </p:grpSpPr>
            <p:sp>
              <p:nvSpPr>
                <p:cNvPr id="30782" name="Oval 311"/>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83" name="Oval 312"/>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grpSp>
            <p:nvGrpSpPr>
              <p:cNvPr id="30777" name="Group 135"/>
              <p:cNvGrpSpPr>
                <a:grpSpLocks/>
              </p:cNvGrpSpPr>
              <p:nvPr/>
            </p:nvGrpSpPr>
            <p:grpSpPr bwMode="auto">
              <a:xfrm>
                <a:off x="1141" y="1801"/>
                <a:ext cx="107" cy="81"/>
                <a:chOff x="1620" y="1709"/>
                <a:chExt cx="107" cy="81"/>
              </a:xfrm>
            </p:grpSpPr>
            <p:sp>
              <p:nvSpPr>
                <p:cNvPr id="30780" name="Oval 133"/>
                <p:cNvSpPr>
                  <a:spLocks noChangeArrowheads="1"/>
                </p:cNvSpPr>
                <p:nvPr/>
              </p:nvSpPr>
              <p:spPr bwMode="auto">
                <a:xfrm>
                  <a:off x="1620" y="1709"/>
                  <a:ext cx="107" cy="81"/>
                </a:xfrm>
                <a:prstGeom prst="ellipse">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sp>
              <p:nvSpPr>
                <p:cNvPr id="30781" name="Oval 134"/>
                <p:cNvSpPr>
                  <a:spLocks noChangeArrowheads="1"/>
                </p:cNvSpPr>
                <p:nvPr/>
              </p:nvSpPr>
              <p:spPr bwMode="auto">
                <a:xfrm>
                  <a:off x="1620" y="1709"/>
                  <a:ext cx="107" cy="81"/>
                </a:xfrm>
                <a:prstGeom prst="ellipse">
                  <a:avLst/>
                </a:prstGeom>
                <a:noFill/>
                <a:ln w="7">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1200">
                    <a:ea typeface="SimSun" pitchFamily="2" charset="-122"/>
                  </a:endParaRPr>
                </a:p>
              </p:txBody>
            </p:sp>
          </p:grpSp>
          <p:sp>
            <p:nvSpPr>
              <p:cNvPr id="30778" name="Rectangle 315"/>
              <p:cNvSpPr>
                <a:spLocks noChangeArrowheads="1"/>
              </p:cNvSpPr>
              <p:nvPr/>
            </p:nvSpPr>
            <p:spPr bwMode="auto">
              <a:xfrm>
                <a:off x="1152" y="1798"/>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sp>
            <p:nvSpPr>
              <p:cNvPr id="30779" name="Rectangle 137"/>
              <p:cNvSpPr>
                <a:spLocks noChangeArrowheads="1"/>
              </p:cNvSpPr>
              <p:nvPr/>
            </p:nvSpPr>
            <p:spPr bwMode="auto">
              <a:xfrm>
                <a:off x="1152" y="1798"/>
                <a:ext cx="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800" b="1">
                    <a:solidFill>
                      <a:srgbClr val="000000"/>
                    </a:solidFill>
                    <a:ea typeface="SimSun" pitchFamily="2" charset="-122"/>
                  </a:rPr>
                  <a:t>1A</a:t>
                </a:r>
                <a:endParaRPr lang="en-US" altLang="zh-CN" sz="1200">
                  <a:ea typeface="SimSun" pitchFamily="2" charset="-122"/>
                </a:endParaRPr>
              </a:p>
            </p:txBody>
          </p:sp>
        </p:grpSp>
      </p:grpSp>
    </p:spTree>
    <p:extLst>
      <p:ext uri="{BB962C8B-B14F-4D97-AF65-F5344CB8AC3E}">
        <p14:creationId xmlns:p14="http://schemas.microsoft.com/office/powerpoint/2010/main" val="3914127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87"/>
          <p:cNvGrpSpPr>
            <a:grpSpLocks/>
          </p:cNvGrpSpPr>
          <p:nvPr/>
        </p:nvGrpSpPr>
        <p:grpSpPr bwMode="auto">
          <a:xfrm>
            <a:off x="584200" y="1609725"/>
            <a:ext cx="7299325" cy="1927225"/>
            <a:chOff x="368" y="1014"/>
            <a:chExt cx="4598" cy="1214"/>
          </a:xfrm>
        </p:grpSpPr>
        <p:cxnSp>
          <p:nvCxnSpPr>
            <p:cNvPr id="427" name="Straight Arrow Connector 426"/>
            <p:cNvCxnSpPr/>
            <p:nvPr/>
          </p:nvCxnSpPr>
          <p:spPr bwMode="auto">
            <a:xfrm rot="5400000">
              <a:off x="3026" y="1185"/>
              <a:ext cx="345" cy="3"/>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3931" name="TextBox 184"/>
            <p:cNvSpPr txBox="1">
              <a:spLocks noChangeArrowheads="1"/>
            </p:cNvSpPr>
            <p:nvPr/>
          </p:nvSpPr>
          <p:spPr bwMode="auto">
            <a:xfrm>
              <a:off x="368" y="1356"/>
              <a:ext cx="172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2000" b="1" dirty="0">
                  <a:solidFill>
                    <a:srgbClr val="FF0000"/>
                  </a:solidFill>
                  <a:latin typeface="Comic Sans MS" panose="030F0702030302020204" pitchFamily="66" charset="0"/>
                  <a:ea typeface="SimSun" pitchFamily="2" charset="-122"/>
                </a:rPr>
                <a:t>Step 1:</a:t>
              </a:r>
            </a:p>
            <a:p>
              <a:pPr>
                <a:spcBef>
                  <a:spcPct val="0"/>
                </a:spcBef>
                <a:buFontTx/>
                <a:buNone/>
              </a:pPr>
              <a:r>
                <a:rPr lang="en-US" altLang="zh-CN" sz="1200" b="1" dirty="0">
                  <a:latin typeface="Comic Sans MS" panose="030F0702030302020204" pitchFamily="66" charset="0"/>
                  <a:ea typeface="SimSun" pitchFamily="2" charset="-122"/>
                </a:rPr>
                <a:t>CBP80-UPF1 promotes SMG1-UPF1 binding to eRF1-eRF3 to augment SURF complex formation</a:t>
              </a:r>
            </a:p>
          </p:txBody>
        </p:sp>
        <p:sp>
          <p:nvSpPr>
            <p:cNvPr id="507" name="Arc 506"/>
            <p:cNvSpPr/>
            <p:nvPr/>
          </p:nvSpPr>
          <p:spPr bwMode="auto">
            <a:xfrm>
              <a:off x="2980" y="1197"/>
              <a:ext cx="218" cy="182"/>
            </a:xfrm>
            <a:prstGeom prst="arc">
              <a:avLst/>
            </a:prstGeom>
            <a:ln w="28575">
              <a:solidFill>
                <a:schemeClr val="tx1"/>
              </a:solidFill>
            </a:ln>
            <a:effectLst/>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US" sz="1200">
                <a:cs typeface="Arial" pitchFamily="34" charset="0"/>
              </a:endParaRPr>
            </a:p>
          </p:txBody>
        </p:sp>
        <p:sp>
          <p:nvSpPr>
            <p:cNvPr id="33933" name="AutoShape 54"/>
            <p:cNvSpPr>
              <a:spLocks noChangeAspect="1" noChangeArrowheads="1"/>
            </p:cNvSpPr>
            <p:nvPr/>
          </p:nvSpPr>
          <p:spPr bwMode="auto">
            <a:xfrm>
              <a:off x="2841" y="1151"/>
              <a:ext cx="240" cy="10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26 h 21600"/>
                <a:gd name="T14" fmla="*/ 17100 w 21600"/>
                <a:gd name="T15" fmla="*/ 17074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3934" name="TextBox 15"/>
            <p:cNvSpPr txBox="1">
              <a:spLocks noChangeAspect="1" noChangeArrowheads="1"/>
            </p:cNvSpPr>
            <p:nvPr/>
          </p:nvSpPr>
          <p:spPr bwMode="auto">
            <a:xfrm>
              <a:off x="2818" y="1136"/>
              <a:ext cx="29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189" name="Rectangle 188"/>
            <p:cNvSpPr/>
            <p:nvPr/>
          </p:nvSpPr>
          <p:spPr bwMode="auto">
            <a:xfrm>
              <a:off x="2667" y="1908"/>
              <a:ext cx="1173" cy="5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90" name="Rectangle 189"/>
            <p:cNvSpPr/>
            <p:nvPr/>
          </p:nvSpPr>
          <p:spPr bwMode="auto">
            <a:xfrm>
              <a:off x="3871" y="1908"/>
              <a:ext cx="218" cy="5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37" name="TextBox 9"/>
            <p:cNvSpPr txBox="1">
              <a:spLocks noChangeAspect="1" noChangeArrowheads="1"/>
            </p:cNvSpPr>
            <p:nvPr/>
          </p:nvSpPr>
          <p:spPr bwMode="auto">
            <a:xfrm>
              <a:off x="2625" y="1275"/>
              <a:ext cx="32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pppG</a:t>
              </a:r>
              <a:r>
                <a:rPr lang="en-US" altLang="zh-CN" sz="700" baseline="30000">
                  <a:ea typeface="SimSun" pitchFamily="2" charset="-122"/>
                </a:rPr>
                <a:t>7m</a:t>
              </a:r>
            </a:p>
          </p:txBody>
        </p:sp>
        <p:sp>
          <p:nvSpPr>
            <p:cNvPr id="194" name="Oval 17"/>
            <p:cNvSpPr/>
            <p:nvPr/>
          </p:nvSpPr>
          <p:spPr bwMode="auto">
            <a:xfrm>
              <a:off x="2949" y="1742"/>
              <a:ext cx="214" cy="15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95" name="Oval 194"/>
            <p:cNvSpPr/>
            <p:nvPr/>
          </p:nvSpPr>
          <p:spPr bwMode="auto">
            <a:xfrm>
              <a:off x="2969" y="1842"/>
              <a:ext cx="177" cy="118"/>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97" name="Block Arc 196"/>
            <p:cNvSpPr/>
            <p:nvPr/>
          </p:nvSpPr>
          <p:spPr bwMode="auto">
            <a:xfrm rot="16200000">
              <a:off x="2331" y="1240"/>
              <a:ext cx="656" cy="798"/>
            </a:xfrm>
            <a:prstGeom prst="blockArc">
              <a:avLst>
                <a:gd name="adj1" fmla="val 10800005"/>
                <a:gd name="adj2" fmla="val 21594562"/>
                <a:gd name="adj3" fmla="val 8989"/>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dirty="0">
                <a:solidFill>
                  <a:schemeClr val="tx1"/>
                </a:solidFill>
                <a:cs typeface="Arial" pitchFamily="34" charset="0"/>
              </a:endParaRPr>
            </a:p>
          </p:txBody>
        </p:sp>
        <p:grpSp>
          <p:nvGrpSpPr>
            <p:cNvPr id="33941" name="Group 427"/>
            <p:cNvGrpSpPr>
              <a:grpSpLocks/>
            </p:cNvGrpSpPr>
            <p:nvPr/>
          </p:nvGrpSpPr>
          <p:grpSpPr bwMode="auto">
            <a:xfrm>
              <a:off x="3053" y="1738"/>
              <a:ext cx="274" cy="202"/>
              <a:chOff x="2634" y="1738"/>
              <a:chExt cx="274" cy="202"/>
            </a:xfrm>
          </p:grpSpPr>
          <p:sp>
            <p:nvSpPr>
              <p:cNvPr id="204" name="Snip Same Side Corner Rectangle 203"/>
              <p:cNvSpPr/>
              <p:nvPr/>
            </p:nvSpPr>
            <p:spPr bwMode="auto">
              <a:xfrm>
                <a:off x="2669" y="1759"/>
                <a:ext cx="207" cy="154"/>
              </a:xfrm>
              <a:prstGeom prst="snip2SameRect">
                <a:avLst/>
              </a:prstGeom>
              <a:solidFill>
                <a:srgbClr val="FFEFD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a:cs typeface="Arial" pitchFamily="34" charset="0"/>
                </a:endParaRPr>
              </a:p>
            </p:txBody>
          </p:sp>
          <p:sp>
            <p:nvSpPr>
              <p:cNvPr id="33981" name="TextBox 24"/>
              <p:cNvSpPr txBox="1">
                <a:spLocks noChangeAspect="1" noChangeArrowheads="1"/>
              </p:cNvSpPr>
              <p:nvPr/>
            </p:nvSpPr>
            <p:spPr bwMode="auto">
              <a:xfrm>
                <a:off x="2634" y="1738"/>
                <a:ext cx="27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eRF3</a:t>
                </a:r>
                <a:r>
                  <a:rPr lang="en-US" altLang="zh-CN" sz="800" b="1">
                    <a:ea typeface="SimSun" pitchFamily="2" charset="-122"/>
                  </a:rPr>
                  <a:t>/</a:t>
                </a:r>
                <a:r>
                  <a:rPr lang="en-US" altLang="zh-CN" sz="700" b="1">
                    <a:ea typeface="SimSun" pitchFamily="2" charset="-122"/>
                  </a:rPr>
                  <a:t>eRF1</a:t>
                </a:r>
              </a:p>
            </p:txBody>
          </p:sp>
        </p:grpSp>
        <p:grpSp>
          <p:nvGrpSpPr>
            <p:cNvPr id="33942" name="Group 67"/>
            <p:cNvGrpSpPr>
              <a:grpSpLocks noChangeAspect="1"/>
            </p:cNvGrpSpPr>
            <p:nvPr/>
          </p:nvGrpSpPr>
          <p:grpSpPr bwMode="auto">
            <a:xfrm>
              <a:off x="3405" y="1796"/>
              <a:ext cx="186" cy="178"/>
              <a:chOff x="1956" y="1150"/>
              <a:chExt cx="301" cy="317"/>
            </a:xfrm>
          </p:grpSpPr>
          <p:sp>
            <p:nvSpPr>
              <p:cNvPr id="33975"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76"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77"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78"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79"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grpSp>
          <p:nvGrpSpPr>
            <p:cNvPr id="33943" name="Group 135"/>
            <p:cNvGrpSpPr>
              <a:grpSpLocks noChangeAspect="1"/>
            </p:cNvGrpSpPr>
            <p:nvPr/>
          </p:nvGrpSpPr>
          <p:grpSpPr bwMode="auto">
            <a:xfrm>
              <a:off x="3339" y="1688"/>
              <a:ext cx="423" cy="124"/>
              <a:chOff x="3840164" y="2630546"/>
              <a:chExt cx="887934" cy="259081"/>
            </a:xfrm>
          </p:grpSpPr>
          <p:sp>
            <p:nvSpPr>
              <p:cNvPr id="33973" name="AutoShape 73"/>
              <p:cNvSpPr>
                <a:spLocks noChangeAspect="1" noChangeArrowheads="1"/>
              </p:cNvSpPr>
              <p:nvPr/>
            </p:nvSpPr>
            <p:spPr bwMode="auto">
              <a:xfrm>
                <a:off x="3840164" y="2662237"/>
                <a:ext cx="844017" cy="192088"/>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74" name="Text Box 74"/>
              <p:cNvSpPr txBox="1">
                <a:spLocks noChangeAspect="1" noChangeArrowheads="1"/>
              </p:cNvSpPr>
              <p:nvPr/>
            </p:nvSpPr>
            <p:spPr bwMode="auto">
              <a:xfrm>
                <a:off x="3840164" y="2630546"/>
                <a:ext cx="887934" cy="25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grpSp>
        <p:sp>
          <p:nvSpPr>
            <p:cNvPr id="33944" name="AutoShape 75"/>
            <p:cNvSpPr>
              <a:spLocks noChangeAspect="1" noChangeArrowheads="1"/>
            </p:cNvSpPr>
            <p:nvPr/>
          </p:nvSpPr>
          <p:spPr bwMode="auto">
            <a:xfrm>
              <a:off x="3387" y="1597"/>
              <a:ext cx="192" cy="114"/>
            </a:xfrm>
            <a:prstGeom prst="hexagon">
              <a:avLst>
                <a:gd name="adj" fmla="val 35236"/>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grpSp>
          <p:nvGrpSpPr>
            <p:cNvPr id="33945" name="Group 216"/>
            <p:cNvGrpSpPr>
              <a:grpSpLocks noChangeAspect="1"/>
            </p:cNvGrpSpPr>
            <p:nvPr/>
          </p:nvGrpSpPr>
          <p:grpSpPr bwMode="auto">
            <a:xfrm>
              <a:off x="2966" y="1617"/>
              <a:ext cx="258" cy="146"/>
              <a:chOff x="3840163" y="3134598"/>
              <a:chExt cx="485052" cy="342530"/>
            </a:xfrm>
          </p:grpSpPr>
          <p:sp>
            <p:nvSpPr>
              <p:cNvPr id="33971" name="AutoShape 76"/>
              <p:cNvSpPr>
                <a:spLocks noChangeAspect="1" noChangeArrowheads="1"/>
              </p:cNvSpPr>
              <p:nvPr/>
            </p:nvSpPr>
            <p:spPr bwMode="auto">
              <a:xfrm>
                <a:off x="3884740" y="3134598"/>
                <a:ext cx="420688" cy="336550"/>
              </a:xfrm>
              <a:prstGeom prst="hexagon">
                <a:avLst>
                  <a:gd name="adj" fmla="val 3125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33972" name="Text Box 78"/>
              <p:cNvSpPr txBox="1">
                <a:spLocks noChangeAspect="1" noChangeArrowheads="1"/>
              </p:cNvSpPr>
              <p:nvPr/>
            </p:nvSpPr>
            <p:spPr bwMode="auto">
              <a:xfrm>
                <a:off x="3840163" y="3183866"/>
                <a:ext cx="485052" cy="29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grpSp>
        <p:sp>
          <p:nvSpPr>
            <p:cNvPr id="33946" name="Oval 179"/>
            <p:cNvSpPr>
              <a:spLocks noChangeAspect="1" noChangeArrowheads="1"/>
            </p:cNvSpPr>
            <p:nvPr/>
          </p:nvSpPr>
          <p:spPr bwMode="auto">
            <a:xfrm>
              <a:off x="2601" y="1393"/>
              <a:ext cx="261" cy="127"/>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33947" name="Rectangle 180"/>
            <p:cNvSpPr>
              <a:spLocks noChangeAspect="1" noChangeArrowheads="1"/>
            </p:cNvSpPr>
            <p:nvPr/>
          </p:nvSpPr>
          <p:spPr bwMode="auto">
            <a:xfrm>
              <a:off x="2865" y="1458"/>
              <a:ext cx="133" cy="264"/>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sp>
          <p:nvSpPr>
            <p:cNvPr id="33948" name="AutoShape 54"/>
            <p:cNvSpPr>
              <a:spLocks noChangeAspect="1" noChangeArrowheads="1"/>
            </p:cNvSpPr>
            <p:nvPr/>
          </p:nvSpPr>
          <p:spPr bwMode="auto">
            <a:xfrm>
              <a:off x="3068" y="1559"/>
              <a:ext cx="240" cy="10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69 h 21600"/>
                <a:gd name="T14" fmla="*/ 17100 w 21600"/>
                <a:gd name="T15" fmla="*/ 170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3949" name="TextBox 15"/>
            <p:cNvSpPr txBox="1">
              <a:spLocks noChangeAspect="1" noChangeArrowheads="1"/>
            </p:cNvSpPr>
            <p:nvPr/>
          </p:nvSpPr>
          <p:spPr bwMode="auto">
            <a:xfrm>
              <a:off x="3045" y="1546"/>
              <a:ext cx="29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227" name="Rectangle 226"/>
            <p:cNvSpPr/>
            <p:nvPr/>
          </p:nvSpPr>
          <p:spPr bwMode="auto">
            <a:xfrm>
              <a:off x="2963" y="1520"/>
              <a:ext cx="352" cy="430"/>
            </a:xfrm>
            <a:prstGeom prst="rect">
              <a:avLst/>
            </a:prstGeom>
            <a:no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51" name="TextBox 12"/>
            <p:cNvSpPr txBox="1">
              <a:spLocks noChangeAspect="1" noChangeArrowheads="1"/>
            </p:cNvSpPr>
            <p:nvPr/>
          </p:nvSpPr>
          <p:spPr bwMode="auto">
            <a:xfrm>
              <a:off x="2988" y="1411"/>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i="1">
                  <a:ea typeface="SimSun" pitchFamily="2" charset="-122"/>
                </a:rPr>
                <a:t>SURF</a:t>
              </a:r>
            </a:p>
          </p:txBody>
        </p:sp>
        <p:sp>
          <p:nvSpPr>
            <p:cNvPr id="33952" name="AutoShape 4"/>
            <p:cNvSpPr>
              <a:spLocks noChangeAspect="1"/>
            </p:cNvSpPr>
            <p:nvPr/>
          </p:nvSpPr>
          <p:spPr bwMode="auto">
            <a:xfrm rot="9292590">
              <a:off x="2959" y="1721"/>
              <a:ext cx="85" cy="231"/>
            </a:xfrm>
            <a:prstGeom prst="rightBrace">
              <a:avLst>
                <a:gd name="adj1" fmla="val 31844"/>
                <a:gd name="adj2" fmla="val 4628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700">
                <a:ea typeface="SimSun" pitchFamily="2" charset="-122"/>
              </a:endParaRPr>
            </a:p>
          </p:txBody>
        </p:sp>
        <p:grpSp>
          <p:nvGrpSpPr>
            <p:cNvPr id="33953" name="Group 448"/>
            <p:cNvGrpSpPr>
              <a:grpSpLocks/>
            </p:cNvGrpSpPr>
            <p:nvPr/>
          </p:nvGrpSpPr>
          <p:grpSpPr bwMode="auto">
            <a:xfrm>
              <a:off x="2540" y="1632"/>
              <a:ext cx="228" cy="192"/>
              <a:chOff x="2643" y="1687"/>
              <a:chExt cx="228" cy="192"/>
            </a:xfrm>
          </p:grpSpPr>
          <p:sp>
            <p:nvSpPr>
              <p:cNvPr id="33969" name="TextBox 290"/>
              <p:cNvSpPr txBox="1">
                <a:spLocks noChangeAspect="1" noChangeArrowheads="1"/>
              </p:cNvSpPr>
              <p:nvPr/>
            </p:nvSpPr>
            <p:spPr bwMode="auto">
              <a:xfrm>
                <a:off x="2643" y="168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400">
                    <a:solidFill>
                      <a:srgbClr val="FF0000"/>
                    </a:solidFill>
                    <a:ea typeface="SimSun" pitchFamily="2" charset="-122"/>
                  </a:rPr>
                  <a:t>+</a:t>
                </a:r>
              </a:p>
            </p:txBody>
          </p:sp>
          <p:sp>
            <p:nvSpPr>
              <p:cNvPr id="33970" name="Oval 229"/>
              <p:cNvSpPr>
                <a:spLocks noChangeAspect="1" noChangeArrowheads="1"/>
              </p:cNvSpPr>
              <p:nvPr/>
            </p:nvSpPr>
            <p:spPr bwMode="auto">
              <a:xfrm>
                <a:off x="2714" y="1745"/>
                <a:ext cx="81" cy="8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a:solidFill>
                    <a:srgbClr val="FF0000"/>
                  </a:solidFill>
                  <a:ea typeface="SimSun" pitchFamily="2" charset="-122"/>
                </a:endParaRPr>
              </a:p>
            </p:txBody>
          </p:sp>
        </p:grpSp>
        <p:sp>
          <p:nvSpPr>
            <p:cNvPr id="33954" name="TextBox 12"/>
            <p:cNvSpPr txBox="1">
              <a:spLocks noChangeAspect="1" noChangeArrowheads="1"/>
            </p:cNvSpPr>
            <p:nvPr/>
          </p:nvSpPr>
          <p:spPr bwMode="auto">
            <a:xfrm>
              <a:off x="3787" y="2092"/>
              <a:ext cx="36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33955" name="Straight Arrow Connector 343"/>
            <p:cNvCxnSpPr>
              <a:cxnSpLocks noChangeAspect="1" noChangeShapeType="1"/>
            </p:cNvCxnSpPr>
            <p:nvPr/>
          </p:nvCxnSpPr>
          <p:spPr bwMode="auto">
            <a:xfrm rot="5400000" flipH="1" flipV="1">
              <a:off x="3902" y="2049"/>
              <a:ext cx="13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956" name="TextBox 15"/>
            <p:cNvSpPr txBox="1">
              <a:spLocks noChangeAspect="1" noChangeArrowheads="1"/>
            </p:cNvSpPr>
            <p:nvPr/>
          </p:nvSpPr>
          <p:spPr bwMode="auto">
            <a:xfrm>
              <a:off x="2929" y="2083"/>
              <a:ext cx="24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33957" name="Straight Arrow Connector 345"/>
            <p:cNvCxnSpPr>
              <a:cxnSpLocks noChangeAspect="1" noChangeShapeType="1"/>
            </p:cNvCxnSpPr>
            <p:nvPr/>
          </p:nvCxnSpPr>
          <p:spPr bwMode="auto">
            <a:xfrm rot="5400000" flipH="1" flipV="1">
              <a:off x="2990" y="2049"/>
              <a:ext cx="13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33958" name="Group 459"/>
            <p:cNvGrpSpPr>
              <a:grpSpLocks/>
            </p:cNvGrpSpPr>
            <p:nvPr/>
          </p:nvGrpSpPr>
          <p:grpSpPr bwMode="auto">
            <a:xfrm rot="-2082970">
              <a:off x="2373" y="1952"/>
              <a:ext cx="219" cy="276"/>
              <a:chOff x="2256" y="1884"/>
              <a:chExt cx="219" cy="276"/>
            </a:xfrm>
          </p:grpSpPr>
          <p:sp>
            <p:nvSpPr>
              <p:cNvPr id="33967" name="TextBox 15"/>
              <p:cNvSpPr txBox="1">
                <a:spLocks noChangeAspect="1" noChangeArrowheads="1"/>
              </p:cNvSpPr>
              <p:nvPr/>
            </p:nvSpPr>
            <p:spPr bwMode="auto">
              <a:xfrm rot="3345478">
                <a:off x="2181" y="1959"/>
                <a:ext cx="2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33968" name="Straight Arrow Connector 416"/>
              <p:cNvCxnSpPr>
                <a:cxnSpLocks noChangeAspect="1" noChangeShapeType="1"/>
              </p:cNvCxnSpPr>
              <p:nvPr/>
            </p:nvCxnSpPr>
            <p:spPr bwMode="auto">
              <a:xfrm rot="8745478" flipH="1" flipV="1">
                <a:off x="2343" y="1967"/>
                <a:ext cx="13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grpSp>
          <p:nvGrpSpPr>
            <p:cNvPr id="33959" name="Group 404"/>
            <p:cNvGrpSpPr>
              <a:grpSpLocks/>
            </p:cNvGrpSpPr>
            <p:nvPr/>
          </p:nvGrpSpPr>
          <p:grpSpPr bwMode="auto">
            <a:xfrm>
              <a:off x="4052" y="1781"/>
              <a:ext cx="914" cy="211"/>
              <a:chOff x="3886" y="812"/>
              <a:chExt cx="914" cy="211"/>
            </a:xfrm>
          </p:grpSpPr>
          <p:sp>
            <p:nvSpPr>
              <p:cNvPr id="33961"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33962" name="Group 406"/>
              <p:cNvGrpSpPr>
                <a:grpSpLocks/>
              </p:cNvGrpSpPr>
              <p:nvPr/>
            </p:nvGrpSpPr>
            <p:grpSpPr bwMode="auto">
              <a:xfrm>
                <a:off x="3925" y="812"/>
                <a:ext cx="671" cy="127"/>
                <a:chOff x="3849" y="1445"/>
                <a:chExt cx="671" cy="127"/>
              </a:xfrm>
            </p:grpSpPr>
            <p:sp>
              <p:nvSpPr>
                <p:cNvPr id="6"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64"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7"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66"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sp>
          <p:nvSpPr>
            <p:cNvPr id="33960" name="Freeform 474"/>
            <p:cNvSpPr>
              <a:spLocks noChangeAspect="1"/>
            </p:cNvSpPr>
            <p:nvPr/>
          </p:nvSpPr>
          <p:spPr bwMode="auto">
            <a:xfrm rot="-6136699">
              <a:off x="2729" y="1674"/>
              <a:ext cx="199" cy="223"/>
            </a:xfrm>
            <a:custGeom>
              <a:avLst/>
              <a:gdLst>
                <a:gd name="T0" fmla="*/ 0 w 288"/>
                <a:gd name="T1" fmla="*/ 8891 h 208"/>
                <a:gd name="T2" fmla="*/ 1 w 288"/>
                <a:gd name="T3" fmla="*/ 2754 h 208"/>
                <a:gd name="T4" fmla="*/ 1 w 288"/>
                <a:gd name="T5" fmla="*/ 663 h 208"/>
                <a:gd name="T6" fmla="*/ 1 w 288"/>
                <a:gd name="T7" fmla="*/ 6810 h 208"/>
                <a:gd name="T8" fmla="*/ 0 60000 65536"/>
                <a:gd name="T9" fmla="*/ 0 60000 65536"/>
                <a:gd name="T10" fmla="*/ 0 60000 65536"/>
                <a:gd name="T11" fmla="*/ 0 60000 65536"/>
                <a:gd name="T12" fmla="*/ 0 w 288"/>
                <a:gd name="T13" fmla="*/ 0 h 208"/>
                <a:gd name="T14" fmla="*/ 288 w 288"/>
                <a:gd name="T15" fmla="*/ 208 h 208"/>
              </a:gdLst>
              <a:ahLst/>
              <a:cxnLst>
                <a:cxn ang="T8">
                  <a:pos x="T0" y="T1"/>
                </a:cxn>
                <a:cxn ang="T9">
                  <a:pos x="T2" y="T3"/>
                </a:cxn>
                <a:cxn ang="T10">
                  <a:pos x="T4" y="T5"/>
                </a:cxn>
                <a:cxn ang="T11">
                  <a:pos x="T6" y="T7"/>
                </a:cxn>
              </a:cxnLst>
              <a:rect l="T12" t="T13" r="T14" b="T15"/>
              <a:pathLst>
                <a:path w="288" h="208">
                  <a:moveTo>
                    <a:pt x="0" y="208"/>
                  </a:moveTo>
                  <a:cubicBezTo>
                    <a:pt x="4" y="152"/>
                    <a:pt x="8" y="96"/>
                    <a:pt x="48" y="64"/>
                  </a:cubicBezTo>
                  <a:cubicBezTo>
                    <a:pt x="88" y="32"/>
                    <a:pt x="200" y="0"/>
                    <a:pt x="240" y="16"/>
                  </a:cubicBezTo>
                  <a:cubicBezTo>
                    <a:pt x="280" y="32"/>
                    <a:pt x="280" y="136"/>
                    <a:pt x="288" y="160"/>
                  </a:cubicBezTo>
                </a:path>
              </a:pathLst>
            </a:custGeom>
            <a:noFill/>
            <a:ln w="28575" cap="flat" cmpd="sng">
              <a:solidFill>
                <a:srgbClr val="FF0000"/>
              </a:solidFill>
              <a:prstDash val="solid"/>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795" name="Text Box 2"/>
          <p:cNvSpPr txBox="1">
            <a:spLocks noChangeArrowheads="1"/>
          </p:cNvSpPr>
          <p:nvPr/>
        </p:nvSpPr>
        <p:spPr bwMode="auto">
          <a:xfrm>
            <a:off x="76200" y="3175"/>
            <a:ext cx="9067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2400" b="1" dirty="0" smtClean="0">
                <a:solidFill>
                  <a:srgbClr val="0000FF"/>
                </a:solidFill>
                <a:latin typeface="Comic Sans MS" panose="030F0702030302020204" pitchFamily="66" charset="0"/>
                <a:ea typeface="굴림" pitchFamily="34" charset="-127"/>
              </a:rPr>
              <a:t>Model for CBP80-promoted NMD: The interaction of CBP80 with UPF1 promotes NMD at (minimally) two steps</a:t>
            </a:r>
            <a:endParaRPr lang="en-US" altLang="ko-KR" sz="2400" b="1" dirty="0">
              <a:solidFill>
                <a:srgbClr val="0000FF"/>
              </a:solidFill>
              <a:latin typeface="Comic Sans MS" panose="030F0702030302020204" pitchFamily="66" charset="0"/>
              <a:ea typeface="굴림" pitchFamily="34" charset="-127"/>
            </a:endParaRPr>
          </a:p>
        </p:txBody>
      </p:sp>
      <p:sp>
        <p:nvSpPr>
          <p:cNvPr id="33798" name="TextBox 186"/>
          <p:cNvSpPr txBox="1">
            <a:spLocks noChangeArrowheads="1"/>
          </p:cNvSpPr>
          <p:nvPr/>
        </p:nvSpPr>
        <p:spPr bwMode="auto">
          <a:xfrm>
            <a:off x="584200" y="1209675"/>
            <a:ext cx="2743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b="1" dirty="0">
                <a:latin typeface="Comic Sans MS" panose="030F0702030302020204" pitchFamily="66" charset="0"/>
                <a:ea typeface="SimSun" pitchFamily="2" charset="-122"/>
              </a:rPr>
              <a:t>Initiation of pioneer round of translation: CBP80 and UPF1 transiently or weakly interact </a:t>
            </a:r>
          </a:p>
        </p:txBody>
      </p:sp>
      <p:grpSp>
        <p:nvGrpSpPr>
          <p:cNvPr id="33799" name="Group 403"/>
          <p:cNvGrpSpPr>
            <a:grpSpLocks/>
          </p:cNvGrpSpPr>
          <p:nvPr/>
        </p:nvGrpSpPr>
        <p:grpSpPr bwMode="auto">
          <a:xfrm>
            <a:off x="6896100" y="1212850"/>
            <a:ext cx="1450975" cy="334963"/>
            <a:chOff x="3886" y="812"/>
            <a:chExt cx="914" cy="211"/>
          </a:xfrm>
        </p:grpSpPr>
        <p:sp>
          <p:nvSpPr>
            <p:cNvPr id="33924"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33925" name="Group 402"/>
            <p:cNvGrpSpPr>
              <a:grpSpLocks/>
            </p:cNvGrpSpPr>
            <p:nvPr/>
          </p:nvGrpSpPr>
          <p:grpSpPr bwMode="auto">
            <a:xfrm>
              <a:off x="3925" y="812"/>
              <a:ext cx="671" cy="127"/>
              <a:chOff x="3849" y="1445"/>
              <a:chExt cx="671" cy="127"/>
            </a:xfrm>
          </p:grpSpPr>
          <p:sp>
            <p:nvSpPr>
              <p:cNvPr id="8"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27"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9"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29"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sp>
        <p:nvSpPr>
          <p:cNvPr id="428" name="Rectangle 427"/>
          <p:cNvSpPr/>
          <p:nvPr/>
        </p:nvSpPr>
        <p:spPr>
          <a:xfrm>
            <a:off x="4156075" y="1395413"/>
            <a:ext cx="2393950" cy="8731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429" name="Rectangle 428"/>
          <p:cNvSpPr/>
          <p:nvPr/>
        </p:nvSpPr>
        <p:spPr>
          <a:xfrm>
            <a:off x="6610350" y="1395413"/>
            <a:ext cx="327025" cy="87312"/>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02" name="TextBox 9"/>
          <p:cNvSpPr txBox="1">
            <a:spLocks noChangeAspect="1" noChangeArrowheads="1"/>
          </p:cNvSpPr>
          <p:nvPr/>
        </p:nvSpPr>
        <p:spPr bwMode="auto">
          <a:xfrm>
            <a:off x="3783013" y="1352550"/>
            <a:ext cx="48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sp>
        <p:nvSpPr>
          <p:cNvPr id="437" name="Oval 17"/>
          <p:cNvSpPr/>
          <p:nvPr/>
        </p:nvSpPr>
        <p:spPr bwMode="auto">
          <a:xfrm>
            <a:off x="4376738" y="1125538"/>
            <a:ext cx="323850" cy="223837"/>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438" name="Oval 437"/>
          <p:cNvSpPr/>
          <p:nvPr/>
        </p:nvSpPr>
        <p:spPr bwMode="auto">
          <a:xfrm>
            <a:off x="4406900" y="1274763"/>
            <a:ext cx="269875" cy="17780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05" name="TextBox 15"/>
          <p:cNvSpPr txBox="1">
            <a:spLocks noChangeAspect="1" noChangeArrowheads="1"/>
          </p:cNvSpPr>
          <p:nvPr/>
        </p:nvSpPr>
        <p:spPr bwMode="auto">
          <a:xfrm>
            <a:off x="6288088" y="1008063"/>
            <a:ext cx="5905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Exon-Exon </a:t>
            </a:r>
          </a:p>
          <a:p>
            <a:pPr algn="ctr">
              <a:spcBef>
                <a:spcPct val="0"/>
              </a:spcBef>
              <a:buFontTx/>
              <a:buNone/>
            </a:pPr>
            <a:r>
              <a:rPr lang="en-US" altLang="zh-CN" sz="700">
                <a:ea typeface="SimSun" pitchFamily="2" charset="-122"/>
              </a:rPr>
              <a:t>Junction</a:t>
            </a:r>
          </a:p>
        </p:txBody>
      </p:sp>
      <p:sp>
        <p:nvSpPr>
          <p:cNvPr id="33806" name="TextBox 15"/>
          <p:cNvSpPr txBox="1">
            <a:spLocks noChangeAspect="1" noChangeArrowheads="1"/>
          </p:cNvSpPr>
          <p:nvPr/>
        </p:nvSpPr>
        <p:spPr bwMode="auto">
          <a:xfrm>
            <a:off x="6000750" y="1563688"/>
            <a:ext cx="6508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~20-24 nt</a:t>
            </a:r>
          </a:p>
        </p:txBody>
      </p:sp>
      <p:sp>
        <p:nvSpPr>
          <p:cNvPr id="33807" name="AutoShape 53"/>
          <p:cNvSpPr>
            <a:spLocks noChangeAspect="1"/>
          </p:cNvSpPr>
          <p:nvPr/>
        </p:nvSpPr>
        <p:spPr bwMode="auto">
          <a:xfrm rot="5400000">
            <a:off x="6293644" y="1323181"/>
            <a:ext cx="73025" cy="442913"/>
          </a:xfrm>
          <a:prstGeom prst="rightBrace">
            <a:avLst>
              <a:gd name="adj1" fmla="val 50544"/>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700">
              <a:ea typeface="SimSun" pitchFamily="2" charset="-122"/>
            </a:endParaRPr>
          </a:p>
        </p:txBody>
      </p:sp>
      <p:sp>
        <p:nvSpPr>
          <p:cNvPr id="33808" name="TextBox 29"/>
          <p:cNvSpPr txBox="1">
            <a:spLocks noChangeAspect="1" noChangeArrowheads="1"/>
          </p:cNvSpPr>
          <p:nvPr/>
        </p:nvSpPr>
        <p:spPr bwMode="auto">
          <a:xfrm>
            <a:off x="4344988" y="1158875"/>
            <a:ext cx="4000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80S</a:t>
            </a:r>
          </a:p>
        </p:txBody>
      </p:sp>
      <p:grpSp>
        <p:nvGrpSpPr>
          <p:cNvPr id="33809" name="Group 126"/>
          <p:cNvGrpSpPr>
            <a:grpSpLocks noChangeAspect="1"/>
          </p:cNvGrpSpPr>
          <p:nvPr/>
        </p:nvGrpSpPr>
        <p:grpSpPr bwMode="auto">
          <a:xfrm>
            <a:off x="3568700" y="1270000"/>
            <a:ext cx="601663" cy="430213"/>
            <a:chOff x="990600" y="3875088"/>
            <a:chExt cx="839788" cy="601662"/>
          </a:xfrm>
        </p:grpSpPr>
        <p:sp>
          <p:nvSpPr>
            <p:cNvPr id="33922" name="Oval 179"/>
            <p:cNvSpPr>
              <a:spLocks noChangeAspect="1" noChangeArrowheads="1"/>
            </p:cNvSpPr>
            <p:nvPr/>
          </p:nvSpPr>
          <p:spPr bwMode="auto">
            <a:xfrm>
              <a:off x="1284288" y="4210050"/>
              <a:ext cx="546100" cy="266700"/>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33923" name="Rectangle 180"/>
            <p:cNvSpPr>
              <a:spLocks noChangeAspect="1" noChangeArrowheads="1"/>
            </p:cNvSpPr>
            <p:nvPr/>
          </p:nvSpPr>
          <p:spPr bwMode="auto">
            <a:xfrm>
              <a:off x="990600" y="3875088"/>
              <a:ext cx="280988" cy="555625"/>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grpSp>
      <p:grpSp>
        <p:nvGrpSpPr>
          <p:cNvPr id="33810" name="Group 67"/>
          <p:cNvGrpSpPr>
            <a:grpSpLocks noChangeAspect="1"/>
          </p:cNvGrpSpPr>
          <p:nvPr/>
        </p:nvGrpSpPr>
        <p:grpSpPr bwMode="auto">
          <a:xfrm>
            <a:off x="5903913" y="1228725"/>
            <a:ext cx="280987" cy="268288"/>
            <a:chOff x="1956" y="1150"/>
            <a:chExt cx="301" cy="317"/>
          </a:xfrm>
        </p:grpSpPr>
        <p:sp>
          <p:nvSpPr>
            <p:cNvPr id="33917"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18"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19"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20"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21"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sp>
        <p:nvSpPr>
          <p:cNvPr id="33811" name="AutoShape 73"/>
          <p:cNvSpPr>
            <a:spLocks noChangeAspect="1" noChangeArrowheads="1"/>
          </p:cNvSpPr>
          <p:nvPr/>
        </p:nvSpPr>
        <p:spPr bwMode="auto">
          <a:xfrm>
            <a:off x="5805488" y="1089025"/>
            <a:ext cx="603250" cy="139700"/>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12" name="Text Box 74"/>
          <p:cNvSpPr txBox="1">
            <a:spLocks noChangeAspect="1" noChangeArrowheads="1"/>
          </p:cNvSpPr>
          <p:nvPr/>
        </p:nvSpPr>
        <p:spPr bwMode="auto">
          <a:xfrm>
            <a:off x="5741988" y="1060450"/>
            <a:ext cx="744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33813" name="AutoShape 75"/>
          <p:cNvSpPr>
            <a:spLocks noChangeAspect="1" noChangeArrowheads="1"/>
          </p:cNvSpPr>
          <p:nvPr/>
        </p:nvSpPr>
        <p:spPr bwMode="auto">
          <a:xfrm>
            <a:off x="5878513" y="930275"/>
            <a:ext cx="287337" cy="171450"/>
          </a:xfrm>
          <a:prstGeom prst="hexagon">
            <a:avLst>
              <a:gd name="adj" fmla="val 35062"/>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225" name="Oval 224"/>
          <p:cNvSpPr/>
          <p:nvPr/>
        </p:nvSpPr>
        <p:spPr>
          <a:xfrm>
            <a:off x="5710238" y="903288"/>
            <a:ext cx="708025" cy="606425"/>
          </a:xfrm>
          <a:prstGeom prst="ellipse">
            <a:avLst/>
          </a:prstGeom>
          <a:noFill/>
          <a:ln w="9525">
            <a:solidFill>
              <a:schemeClr val="tx1"/>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15" name="TextBox 12"/>
          <p:cNvSpPr txBox="1">
            <a:spLocks noChangeAspect="1" noChangeArrowheads="1"/>
          </p:cNvSpPr>
          <p:nvPr/>
        </p:nvSpPr>
        <p:spPr bwMode="auto">
          <a:xfrm>
            <a:off x="5373688" y="944563"/>
            <a:ext cx="5445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i="1">
                <a:ea typeface="SimSun" pitchFamily="2" charset="-122"/>
              </a:rPr>
              <a:t>EJC</a:t>
            </a:r>
          </a:p>
        </p:txBody>
      </p:sp>
      <p:sp>
        <p:nvSpPr>
          <p:cNvPr id="33816" name="TextBox 12"/>
          <p:cNvSpPr txBox="1">
            <a:spLocks noChangeAspect="1" noChangeArrowheads="1"/>
          </p:cNvSpPr>
          <p:nvPr/>
        </p:nvSpPr>
        <p:spPr bwMode="auto">
          <a:xfrm>
            <a:off x="6394450" y="1654175"/>
            <a:ext cx="73818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33817" name="Straight Arrow Connector 343"/>
          <p:cNvCxnSpPr>
            <a:cxnSpLocks noChangeAspect="1" noChangeShapeType="1"/>
          </p:cNvCxnSpPr>
          <p:nvPr/>
        </p:nvCxnSpPr>
        <p:spPr bwMode="auto">
          <a:xfrm rot="5400000" flipH="1" flipV="1">
            <a:off x="6673057" y="1588294"/>
            <a:ext cx="19526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818" name="TextBox 15"/>
          <p:cNvSpPr txBox="1">
            <a:spLocks noChangeAspect="1" noChangeArrowheads="1"/>
          </p:cNvSpPr>
          <p:nvPr/>
        </p:nvSpPr>
        <p:spPr bwMode="auto">
          <a:xfrm>
            <a:off x="5181600" y="1651000"/>
            <a:ext cx="4191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33819" name="Straight Arrow Connector 345"/>
          <p:cNvCxnSpPr>
            <a:cxnSpLocks noChangeAspect="1" noChangeShapeType="1"/>
          </p:cNvCxnSpPr>
          <p:nvPr/>
        </p:nvCxnSpPr>
        <p:spPr bwMode="auto">
          <a:xfrm rot="5400000" flipH="1" flipV="1">
            <a:off x="5298282" y="1588294"/>
            <a:ext cx="19526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820" name="TextBox 15"/>
          <p:cNvSpPr txBox="1">
            <a:spLocks noChangeAspect="1" noChangeArrowheads="1"/>
          </p:cNvSpPr>
          <p:nvPr/>
        </p:nvSpPr>
        <p:spPr bwMode="auto">
          <a:xfrm>
            <a:off x="4348163" y="1658938"/>
            <a:ext cx="41751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33821" name="Straight Arrow Connector 416"/>
          <p:cNvCxnSpPr>
            <a:cxnSpLocks noChangeAspect="1" noChangeShapeType="1"/>
          </p:cNvCxnSpPr>
          <p:nvPr/>
        </p:nvCxnSpPr>
        <p:spPr bwMode="auto">
          <a:xfrm rot="5400000" flipH="1" flipV="1">
            <a:off x="4459288" y="1595438"/>
            <a:ext cx="19685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cxnSp>
        <p:nvCxnSpPr>
          <p:cNvPr id="33822" name="Straight Arrow Connector 505"/>
          <p:cNvCxnSpPr>
            <a:cxnSpLocks noChangeShapeType="1"/>
          </p:cNvCxnSpPr>
          <p:nvPr/>
        </p:nvCxnSpPr>
        <p:spPr bwMode="auto">
          <a:xfrm flipV="1">
            <a:off x="3338513" y="1584325"/>
            <a:ext cx="225425" cy="0"/>
          </a:xfrm>
          <a:prstGeom prst="straightConnector1">
            <a:avLst/>
          </a:prstGeom>
          <a:noFill/>
          <a:ln w="28575" algn="ctr">
            <a:solidFill>
              <a:schemeClr val="tx1"/>
            </a:solidFill>
            <a:round/>
            <a:headEnd type="triangle" w="sm" len="sm"/>
            <a:tailEnd type="triangle" w="sm" len="sm"/>
          </a:ln>
          <a:extLst>
            <a:ext uri="{909E8E84-426E-40DD-AFC4-6F175D3DCCD1}">
              <a14:hiddenFill xmlns:a14="http://schemas.microsoft.com/office/drawing/2010/main">
                <a:noFill/>
              </a14:hiddenFill>
            </a:ext>
          </a:extLst>
        </p:spPr>
      </p:cxnSp>
      <p:grpSp>
        <p:nvGrpSpPr>
          <p:cNvPr id="33823" name="Group 446"/>
          <p:cNvGrpSpPr>
            <a:grpSpLocks/>
          </p:cNvGrpSpPr>
          <p:nvPr/>
        </p:nvGrpSpPr>
        <p:grpSpPr bwMode="auto">
          <a:xfrm>
            <a:off x="2974975" y="1476375"/>
            <a:ext cx="409575" cy="214313"/>
            <a:chOff x="1580" y="931"/>
            <a:chExt cx="258" cy="135"/>
          </a:xfrm>
        </p:grpSpPr>
        <p:sp>
          <p:nvSpPr>
            <p:cNvPr id="33915" name="AutoShape 76"/>
            <p:cNvSpPr>
              <a:spLocks noChangeAspect="1" noChangeArrowheads="1"/>
            </p:cNvSpPr>
            <p:nvPr/>
          </p:nvSpPr>
          <p:spPr bwMode="auto">
            <a:xfrm>
              <a:off x="1612" y="931"/>
              <a:ext cx="189" cy="135"/>
            </a:xfrm>
            <a:prstGeom prst="hexagon">
              <a:avLst>
                <a:gd name="adj" fmla="val 35000"/>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33916" name="Text Box 78"/>
            <p:cNvSpPr txBox="1">
              <a:spLocks noChangeAspect="1" noChangeArrowheads="1"/>
            </p:cNvSpPr>
            <p:nvPr/>
          </p:nvSpPr>
          <p:spPr bwMode="auto">
            <a:xfrm>
              <a:off x="1580" y="938"/>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grpSp>
      <p:grpSp>
        <p:nvGrpSpPr>
          <p:cNvPr id="24" name="Group 486"/>
          <p:cNvGrpSpPr>
            <a:grpSpLocks/>
          </p:cNvGrpSpPr>
          <p:nvPr/>
        </p:nvGrpSpPr>
        <p:grpSpPr bwMode="auto">
          <a:xfrm>
            <a:off x="4359275" y="5997575"/>
            <a:ext cx="2651125" cy="812800"/>
            <a:chOff x="2746" y="3778"/>
            <a:chExt cx="1670" cy="512"/>
          </a:xfrm>
        </p:grpSpPr>
        <p:grpSp>
          <p:nvGrpSpPr>
            <p:cNvPr id="33910" name="Group 441"/>
            <p:cNvGrpSpPr>
              <a:grpSpLocks/>
            </p:cNvGrpSpPr>
            <p:nvPr/>
          </p:nvGrpSpPr>
          <p:grpSpPr bwMode="auto">
            <a:xfrm>
              <a:off x="2746" y="4059"/>
              <a:ext cx="904" cy="231"/>
              <a:chOff x="1872" y="3969"/>
              <a:chExt cx="904" cy="231"/>
            </a:xfrm>
          </p:grpSpPr>
          <p:sp>
            <p:nvSpPr>
              <p:cNvPr id="207" name="16-Point Star 206"/>
              <p:cNvSpPr/>
              <p:nvPr/>
            </p:nvSpPr>
            <p:spPr>
              <a:xfrm>
                <a:off x="1872" y="3969"/>
                <a:ext cx="904" cy="231"/>
              </a:xfrm>
              <a:prstGeom prst="star16">
                <a:avLst/>
              </a:prstGeom>
              <a:solidFill>
                <a:schemeClr val="accent6">
                  <a:lumMod val="20000"/>
                  <a:lumOff val="80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14" name="TextBox 292"/>
              <p:cNvSpPr txBox="1">
                <a:spLocks noChangeAspect="1" noChangeArrowheads="1"/>
              </p:cNvSpPr>
              <p:nvPr/>
            </p:nvSpPr>
            <p:spPr bwMode="auto">
              <a:xfrm>
                <a:off x="1929" y="3998"/>
                <a:ext cx="8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i="1">
                    <a:ea typeface="SimSun" pitchFamily="2" charset="-122"/>
                  </a:rPr>
                  <a:t>mRNA decay</a:t>
                </a:r>
              </a:p>
            </p:txBody>
          </p:sp>
        </p:grpSp>
        <p:sp>
          <p:nvSpPr>
            <p:cNvPr id="33911" name="TextBox 292"/>
            <p:cNvSpPr txBox="1">
              <a:spLocks noChangeAspect="1" noChangeArrowheads="1"/>
            </p:cNvSpPr>
            <p:nvPr/>
          </p:nvSpPr>
          <p:spPr bwMode="auto">
            <a:xfrm>
              <a:off x="3366" y="3851"/>
              <a:ext cx="1050" cy="160"/>
            </a:xfrm>
            <a:prstGeom prst="rect">
              <a:avLst/>
            </a:prstGeom>
            <a:solidFill>
              <a:srgbClr val="FF99FF"/>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000" b="1">
                  <a:ea typeface="SimSun" pitchFamily="2" charset="-122"/>
                </a:rPr>
                <a:t>Translational repression</a:t>
              </a:r>
            </a:p>
          </p:txBody>
        </p:sp>
        <p:cxnSp>
          <p:nvCxnSpPr>
            <p:cNvPr id="10" name="Straight Arrow Connector 489"/>
            <p:cNvCxnSpPr/>
            <p:nvPr/>
          </p:nvCxnSpPr>
          <p:spPr bwMode="auto">
            <a:xfrm rot="5400000">
              <a:off x="3085" y="3948"/>
              <a:ext cx="230"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grpSp>
      <p:grpSp>
        <p:nvGrpSpPr>
          <p:cNvPr id="26" name="Group 488"/>
          <p:cNvGrpSpPr>
            <a:grpSpLocks/>
          </p:cNvGrpSpPr>
          <p:nvPr/>
        </p:nvGrpSpPr>
        <p:grpSpPr bwMode="auto">
          <a:xfrm>
            <a:off x="584200" y="3286125"/>
            <a:ext cx="7005638" cy="1771650"/>
            <a:chOff x="368" y="2070"/>
            <a:chExt cx="4413" cy="1116"/>
          </a:xfrm>
        </p:grpSpPr>
        <p:cxnSp>
          <p:nvCxnSpPr>
            <p:cNvPr id="11" name="Straight Arrow Connector 489"/>
            <p:cNvCxnSpPr/>
            <p:nvPr/>
          </p:nvCxnSpPr>
          <p:spPr bwMode="auto">
            <a:xfrm rot="5400000">
              <a:off x="3028" y="2184"/>
              <a:ext cx="230"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33870" name="TextBox 292"/>
            <p:cNvSpPr txBox="1">
              <a:spLocks noChangeArrowheads="1"/>
            </p:cNvSpPr>
            <p:nvPr/>
          </p:nvSpPr>
          <p:spPr bwMode="auto">
            <a:xfrm>
              <a:off x="368" y="2411"/>
              <a:ext cx="1592"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2000" b="1" dirty="0">
                  <a:solidFill>
                    <a:srgbClr val="FF0000"/>
                  </a:solidFill>
                  <a:latin typeface="Comic Sans MS" panose="030F0702030302020204" pitchFamily="66" charset="0"/>
                  <a:ea typeface="SimSun" pitchFamily="2" charset="-122"/>
                </a:rPr>
                <a:t>Step 2:</a:t>
              </a:r>
            </a:p>
            <a:p>
              <a:pPr>
                <a:spcBef>
                  <a:spcPct val="0"/>
                </a:spcBef>
                <a:buFontTx/>
                <a:buNone/>
              </a:pPr>
              <a:r>
                <a:rPr lang="en-US" altLang="zh-CN" sz="1200" b="1" dirty="0">
                  <a:latin typeface="Comic Sans MS" panose="030F0702030302020204" pitchFamily="66" charset="0"/>
                  <a:ea typeface="SimSun" pitchFamily="2" charset="-122"/>
                </a:rPr>
                <a:t>CBP80-UPF1 promotes SMG1-UPF1 binding to a PTC-distal EJC</a:t>
              </a:r>
            </a:p>
          </p:txBody>
        </p:sp>
        <p:sp>
          <p:nvSpPr>
            <p:cNvPr id="33871" name="Freeform 259"/>
            <p:cNvSpPr>
              <a:spLocks noChangeAspect="1"/>
            </p:cNvSpPr>
            <p:nvPr/>
          </p:nvSpPr>
          <p:spPr bwMode="auto">
            <a:xfrm>
              <a:off x="3082" y="2282"/>
              <a:ext cx="213" cy="155"/>
            </a:xfrm>
            <a:custGeom>
              <a:avLst/>
              <a:gdLst>
                <a:gd name="T0" fmla="*/ 0 w 288"/>
                <a:gd name="T1" fmla="*/ 1 h 208"/>
                <a:gd name="T2" fmla="*/ 1 w 288"/>
                <a:gd name="T3" fmla="*/ 1 h 208"/>
                <a:gd name="T4" fmla="*/ 1 w 288"/>
                <a:gd name="T5" fmla="*/ 1 h 208"/>
                <a:gd name="T6" fmla="*/ 1 w 288"/>
                <a:gd name="T7" fmla="*/ 1 h 208"/>
                <a:gd name="T8" fmla="*/ 0 60000 65536"/>
                <a:gd name="T9" fmla="*/ 0 60000 65536"/>
                <a:gd name="T10" fmla="*/ 0 60000 65536"/>
                <a:gd name="T11" fmla="*/ 0 60000 65536"/>
                <a:gd name="T12" fmla="*/ 0 w 288"/>
                <a:gd name="T13" fmla="*/ 0 h 208"/>
                <a:gd name="T14" fmla="*/ 288 w 288"/>
                <a:gd name="T15" fmla="*/ 208 h 208"/>
              </a:gdLst>
              <a:ahLst/>
              <a:cxnLst>
                <a:cxn ang="T8">
                  <a:pos x="T0" y="T1"/>
                </a:cxn>
                <a:cxn ang="T9">
                  <a:pos x="T2" y="T3"/>
                </a:cxn>
                <a:cxn ang="T10">
                  <a:pos x="T4" y="T5"/>
                </a:cxn>
                <a:cxn ang="T11">
                  <a:pos x="T6" y="T7"/>
                </a:cxn>
              </a:cxnLst>
              <a:rect l="T12" t="T13" r="T14" b="T15"/>
              <a:pathLst>
                <a:path w="288" h="208">
                  <a:moveTo>
                    <a:pt x="0" y="208"/>
                  </a:moveTo>
                  <a:cubicBezTo>
                    <a:pt x="4" y="152"/>
                    <a:pt x="8" y="96"/>
                    <a:pt x="48" y="64"/>
                  </a:cubicBezTo>
                  <a:cubicBezTo>
                    <a:pt x="88" y="32"/>
                    <a:pt x="200" y="0"/>
                    <a:pt x="240" y="16"/>
                  </a:cubicBezTo>
                  <a:cubicBezTo>
                    <a:pt x="280" y="32"/>
                    <a:pt x="280" y="136"/>
                    <a:pt x="288" y="160"/>
                  </a:cubicBezTo>
                </a:path>
              </a:pathLst>
            </a:custGeom>
            <a:noFill/>
            <a:ln w="28575" cap="flat" cmpd="sng">
              <a:solidFill>
                <a:srgbClr val="FF0000"/>
              </a:solidFill>
              <a:prstDash val="solid"/>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3" name="Rectangle 92"/>
            <p:cNvSpPr/>
            <p:nvPr/>
          </p:nvSpPr>
          <p:spPr bwMode="auto">
            <a:xfrm>
              <a:off x="2659" y="2899"/>
              <a:ext cx="1008" cy="4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94" name="Rectangle 93"/>
            <p:cNvSpPr/>
            <p:nvPr/>
          </p:nvSpPr>
          <p:spPr bwMode="auto">
            <a:xfrm>
              <a:off x="3695" y="2899"/>
              <a:ext cx="214" cy="43"/>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74" name="TextBox 9"/>
            <p:cNvSpPr txBox="1">
              <a:spLocks noChangeAspect="1" noChangeArrowheads="1"/>
            </p:cNvSpPr>
            <p:nvPr/>
          </p:nvSpPr>
          <p:spPr bwMode="auto">
            <a:xfrm>
              <a:off x="2720" y="2446"/>
              <a:ext cx="31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pppG</a:t>
              </a:r>
              <a:r>
                <a:rPr lang="en-US" altLang="zh-CN" sz="700" baseline="30000">
                  <a:ea typeface="SimSun" pitchFamily="2" charset="-122"/>
                </a:rPr>
                <a:t>7m</a:t>
              </a:r>
            </a:p>
          </p:txBody>
        </p:sp>
        <p:sp>
          <p:nvSpPr>
            <p:cNvPr id="100" name="Block Arc 99"/>
            <p:cNvSpPr/>
            <p:nvPr/>
          </p:nvSpPr>
          <p:spPr bwMode="auto">
            <a:xfrm rot="16200000">
              <a:off x="2538" y="2307"/>
              <a:ext cx="429" cy="832"/>
            </a:xfrm>
            <a:prstGeom prst="blockArc">
              <a:avLst>
                <a:gd name="adj1" fmla="val 10800005"/>
                <a:gd name="adj2" fmla="val 21594562"/>
                <a:gd name="adj3" fmla="val 8989"/>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sz="1200" dirty="0">
                <a:solidFill>
                  <a:schemeClr val="tx1"/>
                </a:solidFill>
                <a:cs typeface="Arial" pitchFamily="34" charset="0"/>
              </a:endParaRPr>
            </a:p>
          </p:txBody>
        </p:sp>
        <p:grpSp>
          <p:nvGrpSpPr>
            <p:cNvPr id="33876" name="Group 67"/>
            <p:cNvGrpSpPr>
              <a:grpSpLocks noChangeAspect="1"/>
            </p:cNvGrpSpPr>
            <p:nvPr/>
          </p:nvGrpSpPr>
          <p:grpSpPr bwMode="auto">
            <a:xfrm>
              <a:off x="3325" y="2775"/>
              <a:ext cx="182" cy="175"/>
              <a:chOff x="1956" y="1150"/>
              <a:chExt cx="301" cy="317"/>
            </a:xfrm>
          </p:grpSpPr>
          <p:sp>
            <p:nvSpPr>
              <p:cNvPr id="33905" name="Oval 68"/>
              <p:cNvSpPr>
                <a:spLocks noChangeAspect="1" noChangeArrowheads="1"/>
              </p:cNvSpPr>
              <p:nvPr/>
            </p:nvSpPr>
            <p:spPr bwMode="auto">
              <a:xfrm>
                <a:off x="2077" y="1255"/>
                <a:ext cx="150" cy="212"/>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06" name="AutoShape 69"/>
              <p:cNvSpPr>
                <a:spLocks noChangeAspect="1" noChangeArrowheads="1"/>
              </p:cNvSpPr>
              <p:nvPr/>
            </p:nvSpPr>
            <p:spPr bwMode="auto">
              <a:xfrm rot="-3425602">
                <a:off x="1932" y="1255"/>
                <a:ext cx="237" cy="15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07" name="Oval 70"/>
              <p:cNvSpPr>
                <a:spLocks noChangeAspect="1" noChangeArrowheads="1"/>
              </p:cNvSpPr>
              <p:nvPr/>
            </p:nvSpPr>
            <p:spPr bwMode="auto">
              <a:xfrm rot="5400000">
                <a:off x="2042" y="1091"/>
                <a:ext cx="99" cy="217"/>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08" name="AutoShape 71"/>
              <p:cNvSpPr>
                <a:spLocks noChangeAspect="1" noChangeArrowheads="1"/>
              </p:cNvSpPr>
              <p:nvPr/>
            </p:nvSpPr>
            <p:spPr bwMode="auto">
              <a:xfrm>
                <a:off x="2096" y="1188"/>
                <a:ext cx="161" cy="107"/>
              </a:xfrm>
              <a:prstGeom prst="hexagon">
                <a:avLst>
                  <a:gd name="adj" fmla="val 3761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909" name="AutoShape 72"/>
              <p:cNvSpPr>
                <a:spLocks noChangeAspect="1" noChangeArrowheads="1"/>
              </p:cNvSpPr>
              <p:nvPr/>
            </p:nvSpPr>
            <p:spPr bwMode="auto">
              <a:xfrm flipV="1">
                <a:off x="1956" y="1241"/>
                <a:ext cx="183" cy="129"/>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grpSp>
        <p:sp>
          <p:nvSpPr>
            <p:cNvPr id="33877" name="AutoShape 73"/>
            <p:cNvSpPr>
              <a:spLocks noChangeAspect="1" noChangeArrowheads="1"/>
            </p:cNvSpPr>
            <p:nvPr/>
          </p:nvSpPr>
          <p:spPr bwMode="auto">
            <a:xfrm>
              <a:off x="3269" y="2692"/>
              <a:ext cx="394" cy="90"/>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78" name="Text Box 74"/>
            <p:cNvSpPr txBox="1">
              <a:spLocks noChangeAspect="1" noChangeArrowheads="1"/>
            </p:cNvSpPr>
            <p:nvPr/>
          </p:nvSpPr>
          <p:spPr bwMode="auto">
            <a:xfrm>
              <a:off x="3231" y="2675"/>
              <a:ext cx="4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33879" name="AutoShape 75"/>
            <p:cNvSpPr>
              <a:spLocks noChangeAspect="1" noChangeArrowheads="1"/>
            </p:cNvSpPr>
            <p:nvPr/>
          </p:nvSpPr>
          <p:spPr bwMode="auto">
            <a:xfrm>
              <a:off x="3307" y="2581"/>
              <a:ext cx="188" cy="111"/>
            </a:xfrm>
            <a:prstGeom prst="hexagon">
              <a:avLst>
                <a:gd name="adj" fmla="val 35434"/>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33880" name="Oval 179"/>
            <p:cNvSpPr>
              <a:spLocks noChangeAspect="1" noChangeArrowheads="1"/>
            </p:cNvSpPr>
            <p:nvPr/>
          </p:nvSpPr>
          <p:spPr bwMode="auto">
            <a:xfrm>
              <a:off x="2733" y="2563"/>
              <a:ext cx="255" cy="125"/>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33881" name="Rectangle 180"/>
            <p:cNvSpPr>
              <a:spLocks noChangeAspect="1" noChangeArrowheads="1"/>
            </p:cNvSpPr>
            <p:nvPr/>
          </p:nvSpPr>
          <p:spPr bwMode="auto">
            <a:xfrm>
              <a:off x="2988" y="2428"/>
              <a:ext cx="131" cy="260"/>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sp>
          <p:nvSpPr>
            <p:cNvPr id="33882" name="AutoShape 4"/>
            <p:cNvSpPr>
              <a:spLocks noChangeAspect="1"/>
            </p:cNvSpPr>
            <p:nvPr/>
          </p:nvSpPr>
          <p:spPr bwMode="auto">
            <a:xfrm rot="-5400000">
              <a:off x="3261" y="2280"/>
              <a:ext cx="95" cy="361"/>
            </a:xfrm>
            <a:prstGeom prst="rightBrace">
              <a:avLst>
                <a:gd name="adj1" fmla="val 43999"/>
                <a:gd name="adj2" fmla="val 46287"/>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zh-CN" altLang="zh-CN" sz="700">
                <a:ea typeface="SimSun" pitchFamily="2" charset="-122"/>
              </a:endParaRPr>
            </a:p>
          </p:txBody>
        </p:sp>
        <p:grpSp>
          <p:nvGrpSpPr>
            <p:cNvPr id="33883" name="Group 434"/>
            <p:cNvGrpSpPr>
              <a:grpSpLocks/>
            </p:cNvGrpSpPr>
            <p:nvPr/>
          </p:nvGrpSpPr>
          <p:grpSpPr bwMode="auto">
            <a:xfrm>
              <a:off x="3102" y="2572"/>
              <a:ext cx="258" cy="146"/>
              <a:chOff x="2683" y="2452"/>
              <a:chExt cx="258" cy="146"/>
            </a:xfrm>
          </p:grpSpPr>
          <p:sp>
            <p:nvSpPr>
              <p:cNvPr id="33903" name="AutoShape 76"/>
              <p:cNvSpPr>
                <a:spLocks noChangeAspect="1" noChangeArrowheads="1"/>
              </p:cNvSpPr>
              <p:nvPr/>
            </p:nvSpPr>
            <p:spPr bwMode="auto">
              <a:xfrm>
                <a:off x="2694" y="2452"/>
                <a:ext cx="220" cy="140"/>
              </a:xfrm>
              <a:prstGeom prst="hexagon">
                <a:avLst>
                  <a:gd name="adj" fmla="val 39286"/>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33904" name="Text Box 78"/>
              <p:cNvSpPr txBox="1">
                <a:spLocks noChangeAspect="1" noChangeArrowheads="1"/>
              </p:cNvSpPr>
              <p:nvPr/>
            </p:nvSpPr>
            <p:spPr bwMode="auto">
              <a:xfrm>
                <a:off x="2683" y="2473"/>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grpSp>
        <p:sp>
          <p:nvSpPr>
            <p:cNvPr id="33884" name="AutoShape 54"/>
            <p:cNvSpPr>
              <a:spLocks noChangeAspect="1" noChangeArrowheads="1"/>
            </p:cNvSpPr>
            <p:nvPr/>
          </p:nvSpPr>
          <p:spPr bwMode="auto">
            <a:xfrm>
              <a:off x="3206" y="2503"/>
              <a:ext cx="235"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4 w 21600"/>
                <a:gd name="T13" fmla="*/ 4447 h 21600"/>
                <a:gd name="T14" fmla="*/ 17096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3885" name="TextBox 15"/>
            <p:cNvSpPr txBox="1">
              <a:spLocks noChangeAspect="1" noChangeArrowheads="1"/>
            </p:cNvSpPr>
            <p:nvPr/>
          </p:nvSpPr>
          <p:spPr bwMode="auto">
            <a:xfrm>
              <a:off x="3184" y="2490"/>
              <a:ext cx="28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33886" name="TextBox 12"/>
            <p:cNvSpPr txBox="1">
              <a:spLocks noChangeAspect="1" noChangeArrowheads="1"/>
            </p:cNvSpPr>
            <p:nvPr/>
          </p:nvSpPr>
          <p:spPr bwMode="auto">
            <a:xfrm>
              <a:off x="3616" y="3062"/>
              <a:ext cx="355"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33887" name="Straight Arrow Connector 343"/>
            <p:cNvCxnSpPr>
              <a:cxnSpLocks noChangeAspect="1" noChangeShapeType="1"/>
            </p:cNvCxnSpPr>
            <p:nvPr/>
          </p:nvCxnSpPr>
          <p:spPr bwMode="auto">
            <a:xfrm rot="5400000" flipH="1" flipV="1">
              <a:off x="3729" y="3018"/>
              <a:ext cx="128"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888" name="TextBox 15"/>
            <p:cNvSpPr txBox="1">
              <a:spLocks noChangeAspect="1" noChangeArrowheads="1"/>
            </p:cNvSpPr>
            <p:nvPr/>
          </p:nvSpPr>
          <p:spPr bwMode="auto">
            <a:xfrm>
              <a:off x="2855" y="3051"/>
              <a:ext cx="24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33889" name="Straight Arrow Connector 345"/>
            <p:cNvCxnSpPr>
              <a:cxnSpLocks noChangeAspect="1" noChangeShapeType="1"/>
            </p:cNvCxnSpPr>
            <p:nvPr/>
          </p:nvCxnSpPr>
          <p:spPr bwMode="auto">
            <a:xfrm rot="5400000" flipH="1" flipV="1">
              <a:off x="2914" y="3018"/>
              <a:ext cx="128"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33890" name="Group 411"/>
            <p:cNvGrpSpPr>
              <a:grpSpLocks/>
            </p:cNvGrpSpPr>
            <p:nvPr/>
          </p:nvGrpSpPr>
          <p:grpSpPr bwMode="auto">
            <a:xfrm>
              <a:off x="3867" y="2761"/>
              <a:ext cx="914" cy="211"/>
              <a:chOff x="3886" y="812"/>
              <a:chExt cx="914" cy="211"/>
            </a:xfrm>
          </p:grpSpPr>
          <p:sp>
            <p:nvSpPr>
              <p:cNvPr id="33897"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33898" name="Group 413"/>
              <p:cNvGrpSpPr>
                <a:grpSpLocks/>
              </p:cNvGrpSpPr>
              <p:nvPr/>
            </p:nvGrpSpPr>
            <p:grpSpPr bwMode="auto">
              <a:xfrm>
                <a:off x="3925" y="812"/>
                <a:ext cx="671" cy="127"/>
                <a:chOff x="3849" y="1445"/>
                <a:chExt cx="671" cy="127"/>
              </a:xfrm>
            </p:grpSpPr>
            <p:sp>
              <p:nvSpPr>
                <p:cNvPr id="14"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00"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15"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902"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grpSp>
          <p:nvGrpSpPr>
            <p:cNvPr id="33891" name="Group 450"/>
            <p:cNvGrpSpPr>
              <a:grpSpLocks/>
            </p:cNvGrpSpPr>
            <p:nvPr/>
          </p:nvGrpSpPr>
          <p:grpSpPr bwMode="auto">
            <a:xfrm>
              <a:off x="3264" y="2226"/>
              <a:ext cx="228" cy="192"/>
              <a:chOff x="2643" y="1687"/>
              <a:chExt cx="228" cy="192"/>
            </a:xfrm>
          </p:grpSpPr>
          <p:sp>
            <p:nvSpPr>
              <p:cNvPr id="33895" name="TextBox 290"/>
              <p:cNvSpPr txBox="1">
                <a:spLocks noChangeAspect="1" noChangeArrowheads="1"/>
              </p:cNvSpPr>
              <p:nvPr/>
            </p:nvSpPr>
            <p:spPr bwMode="auto">
              <a:xfrm>
                <a:off x="2643" y="1687"/>
                <a:ext cx="2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1400">
                    <a:solidFill>
                      <a:srgbClr val="FF0000"/>
                    </a:solidFill>
                    <a:ea typeface="SimSun" pitchFamily="2" charset="-122"/>
                  </a:rPr>
                  <a:t>+</a:t>
                </a:r>
              </a:p>
            </p:txBody>
          </p:sp>
          <p:sp>
            <p:nvSpPr>
              <p:cNvPr id="33896" name="Oval 229"/>
              <p:cNvSpPr>
                <a:spLocks noChangeAspect="1" noChangeArrowheads="1"/>
              </p:cNvSpPr>
              <p:nvPr/>
            </p:nvSpPr>
            <p:spPr bwMode="auto">
              <a:xfrm>
                <a:off x="2714" y="1745"/>
                <a:ext cx="81" cy="81"/>
              </a:xfrm>
              <a:prstGeom prst="ellipse">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a:solidFill>
                    <a:srgbClr val="FF0000"/>
                  </a:solidFill>
                  <a:ea typeface="SimSun" pitchFamily="2" charset="-122"/>
                </a:endParaRPr>
              </a:p>
            </p:txBody>
          </p:sp>
        </p:grpSp>
        <p:grpSp>
          <p:nvGrpSpPr>
            <p:cNvPr id="33892" name="Group 460"/>
            <p:cNvGrpSpPr>
              <a:grpSpLocks/>
            </p:cNvGrpSpPr>
            <p:nvPr/>
          </p:nvGrpSpPr>
          <p:grpSpPr bwMode="auto">
            <a:xfrm rot="-1784854">
              <a:off x="2352" y="2900"/>
              <a:ext cx="219" cy="276"/>
              <a:chOff x="2256" y="1884"/>
              <a:chExt cx="219" cy="276"/>
            </a:xfrm>
          </p:grpSpPr>
          <p:sp>
            <p:nvSpPr>
              <p:cNvPr id="33893" name="TextBox 15"/>
              <p:cNvSpPr txBox="1">
                <a:spLocks noChangeAspect="1" noChangeArrowheads="1"/>
              </p:cNvSpPr>
              <p:nvPr/>
            </p:nvSpPr>
            <p:spPr bwMode="auto">
              <a:xfrm rot="3345478">
                <a:off x="2181" y="1959"/>
                <a:ext cx="2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33894" name="Straight Arrow Connector 416"/>
              <p:cNvCxnSpPr>
                <a:cxnSpLocks noChangeAspect="1" noChangeShapeType="1"/>
              </p:cNvCxnSpPr>
              <p:nvPr/>
            </p:nvCxnSpPr>
            <p:spPr bwMode="auto">
              <a:xfrm rot="8745478" flipH="1" flipV="1">
                <a:off x="2343" y="1967"/>
                <a:ext cx="132"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grpSp>
      <p:grpSp>
        <p:nvGrpSpPr>
          <p:cNvPr id="33826" name="Group 469"/>
          <p:cNvGrpSpPr>
            <a:grpSpLocks/>
          </p:cNvGrpSpPr>
          <p:nvPr/>
        </p:nvGrpSpPr>
        <p:grpSpPr bwMode="auto">
          <a:xfrm>
            <a:off x="4248150" y="1285875"/>
            <a:ext cx="82550" cy="301625"/>
            <a:chOff x="2684" y="708"/>
            <a:chExt cx="52" cy="346"/>
          </a:xfrm>
        </p:grpSpPr>
        <p:sp useBgFill="1">
          <p:nvSpPr>
            <p:cNvPr id="33866" name="Rectangle 35"/>
            <p:cNvSpPr>
              <a:spLocks noChangeArrowheads="1"/>
            </p:cNvSpPr>
            <p:nvPr/>
          </p:nvSpPr>
          <p:spPr bwMode="auto">
            <a:xfrm rot="1649079">
              <a:off x="2684" y="788"/>
              <a:ext cx="52" cy="188"/>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3867" name="Line 36"/>
            <p:cNvSpPr>
              <a:spLocks noChangeShapeType="1"/>
            </p:cNvSpPr>
            <p:nvPr/>
          </p:nvSpPr>
          <p:spPr bwMode="auto">
            <a:xfrm rot="1649079">
              <a:off x="2686" y="708"/>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68" name="Line 37"/>
            <p:cNvSpPr>
              <a:spLocks noChangeShapeType="1"/>
            </p:cNvSpPr>
            <p:nvPr/>
          </p:nvSpPr>
          <p:spPr bwMode="auto">
            <a:xfrm rot="1649079">
              <a:off x="2733" y="731"/>
              <a:ext cx="0" cy="3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6" name="Group 489"/>
          <p:cNvGrpSpPr>
            <a:grpSpLocks/>
          </p:cNvGrpSpPr>
          <p:nvPr/>
        </p:nvGrpSpPr>
        <p:grpSpPr bwMode="auto">
          <a:xfrm>
            <a:off x="584200" y="4864102"/>
            <a:ext cx="7761288" cy="1225550"/>
            <a:chOff x="368" y="3064"/>
            <a:chExt cx="4889" cy="772"/>
          </a:xfrm>
        </p:grpSpPr>
        <p:sp>
          <p:nvSpPr>
            <p:cNvPr id="33828" name="TextBox 292"/>
            <p:cNvSpPr txBox="1">
              <a:spLocks noChangeArrowheads="1"/>
            </p:cNvSpPr>
            <p:nvPr/>
          </p:nvSpPr>
          <p:spPr bwMode="auto">
            <a:xfrm>
              <a:off x="368" y="3431"/>
              <a:ext cx="159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1200" b="1" dirty="0">
                  <a:latin typeface="Comic Sans MS" panose="030F0702030302020204" pitchFamily="66" charset="0"/>
                  <a:ea typeface="SimSun" pitchFamily="2" charset="-122"/>
                </a:rPr>
                <a:t>SMG1 phosphorylates UPF1</a:t>
              </a:r>
            </a:p>
          </p:txBody>
        </p:sp>
        <p:grpSp>
          <p:nvGrpSpPr>
            <p:cNvPr id="33829" name="Group 426"/>
            <p:cNvGrpSpPr>
              <a:grpSpLocks/>
            </p:cNvGrpSpPr>
            <p:nvPr/>
          </p:nvGrpSpPr>
          <p:grpSpPr bwMode="auto">
            <a:xfrm>
              <a:off x="3465" y="3211"/>
              <a:ext cx="166" cy="125"/>
              <a:chOff x="1920" y="2960"/>
              <a:chExt cx="166" cy="125"/>
            </a:xfrm>
          </p:grpSpPr>
          <p:sp>
            <p:nvSpPr>
              <p:cNvPr id="174" name="Oval 173"/>
              <p:cNvSpPr/>
              <p:nvPr/>
            </p:nvSpPr>
            <p:spPr bwMode="auto">
              <a:xfrm>
                <a:off x="1959" y="2986"/>
                <a:ext cx="73" cy="72"/>
              </a:xfrm>
              <a:prstGeom prst="ellipse">
                <a:avLst/>
              </a:prstGeom>
              <a:solidFill>
                <a:srgbClr val="FFFF00"/>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65" name="TextBox 278"/>
              <p:cNvSpPr txBox="1">
                <a:spLocks noChangeAspect="1" noChangeArrowheads="1"/>
              </p:cNvSpPr>
              <p:nvPr/>
            </p:nvSpPr>
            <p:spPr bwMode="auto">
              <a:xfrm>
                <a:off x="1920" y="2960"/>
                <a:ext cx="1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ea typeface="SimSun" pitchFamily="2" charset="-122"/>
                  </a:rPr>
                  <a:t>P</a:t>
                </a:r>
              </a:p>
            </p:txBody>
          </p:sp>
        </p:grpSp>
        <p:sp>
          <p:nvSpPr>
            <p:cNvPr id="136" name="Rectangle 135"/>
            <p:cNvSpPr/>
            <p:nvPr/>
          </p:nvSpPr>
          <p:spPr bwMode="auto">
            <a:xfrm>
              <a:off x="2620" y="3535"/>
              <a:ext cx="1520" cy="5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137" name="Rectangle 136"/>
            <p:cNvSpPr/>
            <p:nvPr/>
          </p:nvSpPr>
          <p:spPr bwMode="auto">
            <a:xfrm>
              <a:off x="4170" y="3535"/>
              <a:ext cx="217" cy="57"/>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32" name="TextBox 9"/>
            <p:cNvSpPr txBox="1">
              <a:spLocks noChangeAspect="1" noChangeArrowheads="1"/>
            </p:cNvSpPr>
            <p:nvPr/>
          </p:nvSpPr>
          <p:spPr bwMode="auto">
            <a:xfrm>
              <a:off x="2354" y="3494"/>
              <a:ext cx="320"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aseline="30000">
                  <a:ea typeface="SimSun" pitchFamily="2" charset="-122"/>
                </a:rPr>
                <a:t>m7</a:t>
              </a:r>
              <a:r>
                <a:rPr lang="en-US" altLang="zh-CN" sz="700">
                  <a:ea typeface="SimSun" pitchFamily="2" charset="-122"/>
                </a:rPr>
                <a:t>Gppp</a:t>
              </a:r>
              <a:endParaRPr lang="en-US" altLang="zh-CN" sz="700" baseline="30000">
                <a:ea typeface="SimSun" pitchFamily="2" charset="-122"/>
              </a:endParaRPr>
            </a:p>
          </p:txBody>
        </p:sp>
        <p:sp>
          <p:nvSpPr>
            <p:cNvPr id="33833" name="Oval 68"/>
            <p:cNvSpPr>
              <a:spLocks noChangeAspect="1" noChangeArrowheads="1"/>
            </p:cNvSpPr>
            <p:nvPr/>
          </p:nvSpPr>
          <p:spPr bwMode="auto">
            <a:xfrm>
              <a:off x="3896" y="3503"/>
              <a:ext cx="92" cy="118"/>
            </a:xfrm>
            <a:prstGeom prst="ellipse">
              <a:avLst/>
            </a:prstGeom>
            <a:solidFill>
              <a:srgbClr val="FFFF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4" name="AutoShape 69"/>
            <p:cNvSpPr>
              <a:spLocks noChangeAspect="1" noChangeArrowheads="1"/>
            </p:cNvSpPr>
            <p:nvPr/>
          </p:nvSpPr>
          <p:spPr bwMode="auto">
            <a:xfrm rot="-3425602">
              <a:off x="3813" y="3498"/>
              <a:ext cx="133" cy="98"/>
            </a:xfrm>
            <a:prstGeom prst="roundRect">
              <a:avLst>
                <a:gd name="adj" fmla="val 16667"/>
              </a:avLst>
            </a:prstGeom>
            <a:solidFill>
              <a:schemeClr val="hlink"/>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5" name="Oval 70"/>
            <p:cNvSpPr>
              <a:spLocks noChangeAspect="1" noChangeArrowheads="1"/>
            </p:cNvSpPr>
            <p:nvPr/>
          </p:nvSpPr>
          <p:spPr bwMode="auto">
            <a:xfrm rot="5400000">
              <a:off x="3877" y="3405"/>
              <a:ext cx="55" cy="13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6" name="AutoShape 71"/>
            <p:cNvSpPr>
              <a:spLocks noChangeAspect="1" noChangeArrowheads="1"/>
            </p:cNvSpPr>
            <p:nvPr/>
          </p:nvSpPr>
          <p:spPr bwMode="auto">
            <a:xfrm>
              <a:off x="3907" y="3465"/>
              <a:ext cx="100" cy="60"/>
            </a:xfrm>
            <a:prstGeom prst="hexagon">
              <a:avLst>
                <a:gd name="adj" fmla="val 41667"/>
                <a:gd name="vf" fmla="val 115470"/>
              </a:avLst>
            </a:prstGeom>
            <a:solidFill>
              <a:srgbClr val="99FF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7" name="AutoShape 72"/>
            <p:cNvSpPr>
              <a:spLocks noChangeAspect="1" noChangeArrowheads="1"/>
            </p:cNvSpPr>
            <p:nvPr/>
          </p:nvSpPr>
          <p:spPr bwMode="auto">
            <a:xfrm flipV="1">
              <a:off x="3822" y="3495"/>
              <a:ext cx="113" cy="72"/>
            </a:xfrm>
            <a:prstGeom prst="triangle">
              <a:avLst>
                <a:gd name="adj" fmla="val 50000"/>
              </a:avLst>
            </a:prstGeom>
            <a:solidFill>
              <a:srgbClr val="FF99FF"/>
            </a:solidFill>
            <a:ln w="9525">
              <a:solidFill>
                <a:schemeClr val="tx1"/>
              </a:solidFill>
              <a:miter lim="800000"/>
              <a:headEnd/>
              <a:tailEnd/>
            </a:ln>
          </p:spPr>
          <p:txBody>
            <a:bodyPr rot="10800000"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8" name="AutoShape 73"/>
            <p:cNvSpPr>
              <a:spLocks noChangeAspect="1" noChangeArrowheads="1"/>
            </p:cNvSpPr>
            <p:nvPr/>
          </p:nvSpPr>
          <p:spPr bwMode="auto">
            <a:xfrm>
              <a:off x="3690" y="3352"/>
              <a:ext cx="401" cy="91"/>
            </a:xfrm>
            <a:prstGeom prst="flowChartPreparation">
              <a:avLst/>
            </a:prstGeom>
            <a:solidFill>
              <a:srgbClr val="3399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700">
                <a:ea typeface="SimSun" pitchFamily="2" charset="-122"/>
              </a:endParaRPr>
            </a:p>
          </p:txBody>
        </p:sp>
        <p:sp>
          <p:nvSpPr>
            <p:cNvPr id="33839" name="Text Box 74"/>
            <p:cNvSpPr txBox="1">
              <a:spLocks noChangeAspect="1" noChangeArrowheads="1"/>
            </p:cNvSpPr>
            <p:nvPr/>
          </p:nvSpPr>
          <p:spPr bwMode="auto">
            <a:xfrm>
              <a:off x="3690" y="3336"/>
              <a:ext cx="42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UPF3 or 3X</a:t>
              </a:r>
            </a:p>
          </p:txBody>
        </p:sp>
        <p:sp>
          <p:nvSpPr>
            <p:cNvPr id="33840" name="AutoShape 75"/>
            <p:cNvSpPr>
              <a:spLocks noChangeAspect="1" noChangeArrowheads="1"/>
            </p:cNvSpPr>
            <p:nvPr/>
          </p:nvSpPr>
          <p:spPr bwMode="auto">
            <a:xfrm>
              <a:off x="3739" y="3246"/>
              <a:ext cx="190" cy="114"/>
            </a:xfrm>
            <a:prstGeom prst="hexagon">
              <a:avLst>
                <a:gd name="adj" fmla="val 34869"/>
                <a:gd name="vf" fmla="val 115470"/>
              </a:avLst>
            </a:prstGeom>
            <a:solidFill>
              <a:srgbClr val="FF00FF"/>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UPF2</a:t>
              </a:r>
            </a:p>
          </p:txBody>
        </p:sp>
        <p:sp>
          <p:nvSpPr>
            <p:cNvPr id="33841" name="AutoShape 76"/>
            <p:cNvSpPr>
              <a:spLocks noChangeAspect="1" noChangeArrowheads="1"/>
            </p:cNvSpPr>
            <p:nvPr/>
          </p:nvSpPr>
          <p:spPr bwMode="auto">
            <a:xfrm>
              <a:off x="3565" y="3224"/>
              <a:ext cx="201" cy="142"/>
            </a:xfrm>
            <a:prstGeom prst="hexagon">
              <a:avLst>
                <a:gd name="adj" fmla="val 35387"/>
                <a:gd name="vf" fmla="val 115470"/>
              </a:avLst>
            </a:prstGeom>
            <a:solidFill>
              <a:srgbClr val="0000CC"/>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endParaRPr lang="zh-CN" altLang="zh-CN" sz="700" b="1">
                <a:solidFill>
                  <a:schemeClr val="bg1"/>
                </a:solidFill>
                <a:ea typeface="SimSun" pitchFamily="2" charset="-122"/>
              </a:endParaRPr>
            </a:p>
          </p:txBody>
        </p:sp>
        <p:sp>
          <p:nvSpPr>
            <p:cNvPr id="33842" name="Text Box 78"/>
            <p:cNvSpPr txBox="1">
              <a:spLocks noChangeAspect="1" noChangeArrowheads="1"/>
            </p:cNvSpPr>
            <p:nvPr/>
          </p:nvSpPr>
          <p:spPr bwMode="auto">
            <a:xfrm>
              <a:off x="3544" y="3245"/>
              <a:ext cx="25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b="1">
                  <a:solidFill>
                    <a:schemeClr val="bg1"/>
                  </a:solidFill>
                  <a:ea typeface="SimSun" pitchFamily="2" charset="-122"/>
                </a:rPr>
                <a:t>UPF1</a:t>
              </a:r>
            </a:p>
          </p:txBody>
        </p:sp>
        <p:sp>
          <p:nvSpPr>
            <p:cNvPr id="33843" name="Oval 179"/>
            <p:cNvSpPr>
              <a:spLocks noChangeAspect="1" noChangeArrowheads="1"/>
            </p:cNvSpPr>
            <p:nvPr/>
          </p:nvSpPr>
          <p:spPr bwMode="auto">
            <a:xfrm>
              <a:off x="2361" y="3602"/>
              <a:ext cx="259" cy="127"/>
            </a:xfrm>
            <a:prstGeom prst="ellipse">
              <a:avLst/>
            </a:prstGeom>
            <a:solidFill>
              <a:srgbClr val="99CC00"/>
            </a:solidFill>
            <a:ln w="19050">
              <a:solidFill>
                <a:schemeClr val="tx1"/>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CBP20</a:t>
              </a:r>
            </a:p>
          </p:txBody>
        </p:sp>
        <p:sp>
          <p:nvSpPr>
            <p:cNvPr id="33844" name="Rectangle 180"/>
            <p:cNvSpPr>
              <a:spLocks noChangeAspect="1" noChangeArrowheads="1"/>
            </p:cNvSpPr>
            <p:nvPr/>
          </p:nvSpPr>
          <p:spPr bwMode="auto">
            <a:xfrm>
              <a:off x="2221" y="3443"/>
              <a:ext cx="133" cy="264"/>
            </a:xfrm>
            <a:prstGeom prst="rect">
              <a:avLst/>
            </a:prstGeom>
            <a:solidFill>
              <a:srgbClr val="99CC00"/>
            </a:solidFill>
            <a:ln w="19050">
              <a:solidFill>
                <a:schemeClr val="tx1"/>
              </a:solidFill>
              <a:miter lim="800000"/>
              <a:headEnd/>
              <a:tailEnd/>
            </a:ln>
          </p:spPr>
          <p:txBody>
            <a:bodyPr rot="10800000" vert="eaVert"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ko-KR" sz="700">
                  <a:ea typeface="굴림" pitchFamily="34" charset="-127"/>
                </a:rPr>
                <a:t>CBP80</a:t>
              </a:r>
            </a:p>
          </p:txBody>
        </p:sp>
        <p:sp>
          <p:nvSpPr>
            <p:cNvPr id="33845" name="AutoShape 54"/>
            <p:cNvSpPr>
              <a:spLocks noChangeAspect="1" noChangeArrowheads="1"/>
            </p:cNvSpPr>
            <p:nvPr/>
          </p:nvSpPr>
          <p:spPr bwMode="auto">
            <a:xfrm>
              <a:off x="3619" y="3167"/>
              <a:ext cx="239" cy="10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9 w 21600"/>
                <a:gd name="T13" fmla="*/ 4447 h 21600"/>
                <a:gd name="T14" fmla="*/ 17081 w 21600"/>
                <a:gd name="T15" fmla="*/ 171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6600"/>
            </a:solidFill>
            <a:ln w="12700">
              <a:solidFill>
                <a:schemeClr val="tx1"/>
              </a:solidFill>
              <a:miter lim="800000"/>
              <a:headEnd/>
              <a:tailEnd/>
            </a:ln>
          </p:spPr>
          <p:txBody>
            <a:bodyPr wrap="none" anchor="ctr"/>
            <a:lstStyle/>
            <a:p>
              <a:endParaRPr lang="en-US"/>
            </a:p>
          </p:txBody>
        </p:sp>
        <p:sp>
          <p:nvSpPr>
            <p:cNvPr id="33846" name="TextBox 15"/>
            <p:cNvSpPr txBox="1">
              <a:spLocks noChangeAspect="1" noChangeArrowheads="1"/>
            </p:cNvSpPr>
            <p:nvPr/>
          </p:nvSpPr>
          <p:spPr bwMode="auto">
            <a:xfrm>
              <a:off x="3596" y="3142"/>
              <a:ext cx="291" cy="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SMG1</a:t>
              </a:r>
            </a:p>
          </p:txBody>
        </p:sp>
        <p:sp>
          <p:nvSpPr>
            <p:cNvPr id="33847" name="TextBox 12"/>
            <p:cNvSpPr txBox="1">
              <a:spLocks noChangeAspect="1" noChangeArrowheads="1"/>
            </p:cNvSpPr>
            <p:nvPr/>
          </p:nvSpPr>
          <p:spPr bwMode="auto">
            <a:xfrm>
              <a:off x="4084" y="3711"/>
              <a:ext cx="36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Norm Ter</a:t>
              </a:r>
            </a:p>
          </p:txBody>
        </p:sp>
        <p:cxnSp>
          <p:nvCxnSpPr>
            <p:cNvPr id="33848" name="Straight Arrow Connector 343"/>
            <p:cNvCxnSpPr>
              <a:cxnSpLocks noChangeAspect="1" noChangeShapeType="1"/>
            </p:cNvCxnSpPr>
            <p:nvPr/>
          </p:nvCxnSpPr>
          <p:spPr bwMode="auto">
            <a:xfrm rot="5400000" flipH="1" flipV="1">
              <a:off x="4199" y="3668"/>
              <a:ext cx="13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849" name="TextBox 15"/>
            <p:cNvSpPr txBox="1">
              <a:spLocks noChangeAspect="1" noChangeArrowheads="1"/>
            </p:cNvSpPr>
            <p:nvPr/>
          </p:nvSpPr>
          <p:spPr bwMode="auto">
            <a:xfrm>
              <a:off x="3240" y="3702"/>
              <a:ext cx="24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PTC</a:t>
              </a:r>
            </a:p>
          </p:txBody>
        </p:sp>
        <p:cxnSp>
          <p:nvCxnSpPr>
            <p:cNvPr id="33850" name="Straight Arrow Connector 345"/>
            <p:cNvCxnSpPr>
              <a:cxnSpLocks noChangeAspect="1" noChangeShapeType="1"/>
            </p:cNvCxnSpPr>
            <p:nvPr/>
          </p:nvCxnSpPr>
          <p:spPr bwMode="auto">
            <a:xfrm rot="5400000" flipH="1" flipV="1">
              <a:off x="3300" y="3668"/>
              <a:ext cx="13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sp>
          <p:nvSpPr>
            <p:cNvPr id="33851" name="TextBox 15"/>
            <p:cNvSpPr txBox="1">
              <a:spLocks noChangeAspect="1" noChangeArrowheads="1"/>
            </p:cNvSpPr>
            <p:nvPr/>
          </p:nvSpPr>
          <p:spPr bwMode="auto">
            <a:xfrm>
              <a:off x="2623" y="3711"/>
              <a:ext cx="278"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a:ea typeface="SimSun" pitchFamily="2" charset="-122"/>
                </a:rPr>
                <a:t>AUG</a:t>
              </a:r>
            </a:p>
          </p:txBody>
        </p:sp>
        <p:cxnSp>
          <p:nvCxnSpPr>
            <p:cNvPr id="33852" name="Straight Arrow Connector 416"/>
            <p:cNvCxnSpPr>
              <a:cxnSpLocks noChangeAspect="1" noChangeShapeType="1"/>
            </p:cNvCxnSpPr>
            <p:nvPr/>
          </p:nvCxnSpPr>
          <p:spPr bwMode="auto">
            <a:xfrm rot="5400000" flipH="1" flipV="1">
              <a:off x="2699" y="3669"/>
              <a:ext cx="130" cy="0"/>
            </a:xfrm>
            <a:prstGeom prst="straightConnector1">
              <a:avLst/>
            </a:prstGeom>
            <a:noFill/>
            <a:ln w="28575" algn="ctr">
              <a:solidFill>
                <a:schemeClr val="tx1"/>
              </a:solidFill>
              <a:round/>
              <a:headEnd/>
              <a:tailEnd type="triangle" w="sm" len="med"/>
            </a:ln>
            <a:extLst>
              <a:ext uri="{909E8E84-426E-40DD-AFC4-6F175D3DCCD1}">
                <a14:hiddenFill xmlns:a14="http://schemas.microsoft.com/office/drawing/2010/main">
                  <a:noFill/>
                </a14:hiddenFill>
              </a:ext>
            </a:extLst>
          </p:spPr>
        </p:cxnSp>
        <p:grpSp>
          <p:nvGrpSpPr>
            <p:cNvPr id="33853" name="Group 418"/>
            <p:cNvGrpSpPr>
              <a:grpSpLocks/>
            </p:cNvGrpSpPr>
            <p:nvPr/>
          </p:nvGrpSpPr>
          <p:grpSpPr bwMode="auto">
            <a:xfrm>
              <a:off x="4343" y="3408"/>
              <a:ext cx="914" cy="211"/>
              <a:chOff x="3886" y="812"/>
              <a:chExt cx="914" cy="211"/>
            </a:xfrm>
          </p:grpSpPr>
          <p:sp>
            <p:nvSpPr>
              <p:cNvPr id="33858" name="TextBox 11"/>
              <p:cNvSpPr txBox="1">
                <a:spLocks noChangeAspect="1" noChangeArrowheads="1"/>
              </p:cNvSpPr>
              <p:nvPr/>
            </p:nvSpPr>
            <p:spPr bwMode="auto">
              <a:xfrm>
                <a:off x="3886" y="898"/>
                <a:ext cx="91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zh-CN" sz="700">
                    <a:ea typeface="SimSun" pitchFamily="2" charset="-122"/>
                  </a:rPr>
                  <a:t>AAAAAAAAAAAAAAAAAA(A)</a:t>
                </a:r>
                <a:r>
                  <a:rPr lang="en-US" altLang="zh-CN" sz="700" baseline="-25000">
                    <a:ea typeface="SimSun" pitchFamily="2" charset="-122"/>
                  </a:rPr>
                  <a:t>n</a:t>
                </a:r>
              </a:p>
            </p:txBody>
          </p:sp>
          <p:grpSp>
            <p:nvGrpSpPr>
              <p:cNvPr id="33859" name="Group 420"/>
              <p:cNvGrpSpPr>
                <a:grpSpLocks/>
              </p:cNvGrpSpPr>
              <p:nvPr/>
            </p:nvGrpSpPr>
            <p:grpSpPr bwMode="auto">
              <a:xfrm>
                <a:off x="3925" y="812"/>
                <a:ext cx="671" cy="127"/>
                <a:chOff x="3849" y="1445"/>
                <a:chExt cx="671" cy="127"/>
              </a:xfrm>
            </p:grpSpPr>
            <p:sp>
              <p:nvSpPr>
                <p:cNvPr id="397" name="Oval 396"/>
                <p:cNvSpPr/>
                <p:nvPr/>
              </p:nvSpPr>
              <p:spPr bwMode="auto">
                <a:xfrm>
                  <a:off x="3857" y="1459"/>
                  <a:ext cx="308" cy="103"/>
                </a:xfrm>
                <a:prstGeom prst="ellipse">
                  <a:avLst/>
                </a:prstGeom>
                <a:solidFill>
                  <a:schemeClr val="accent6">
                    <a:lumMod val="20000"/>
                    <a:lumOff val="80000"/>
                  </a:schemeClr>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61" name="TextBox 239"/>
                <p:cNvSpPr txBox="1">
                  <a:spLocks noChangeAspect="1" noChangeArrowheads="1"/>
                </p:cNvSpPr>
                <p:nvPr/>
              </p:nvSpPr>
              <p:spPr bwMode="auto">
                <a:xfrm>
                  <a:off x="3849" y="1447"/>
                  <a:ext cx="34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PABPC1</a:t>
                  </a:r>
                </a:p>
              </p:txBody>
            </p:sp>
            <p:sp>
              <p:nvSpPr>
                <p:cNvPr id="399" name="Oval 398"/>
                <p:cNvSpPr/>
                <p:nvPr/>
              </p:nvSpPr>
              <p:spPr bwMode="auto">
                <a:xfrm>
                  <a:off x="4169" y="1457"/>
                  <a:ext cx="333" cy="103"/>
                </a:xfrm>
                <a:prstGeom prst="ellipse">
                  <a:avLst/>
                </a:prstGeom>
                <a:solidFill>
                  <a:srgbClr val="F9F3A5"/>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zh-CN" sz="700">
                    <a:solidFill>
                      <a:srgbClr val="FFFFFF"/>
                    </a:solidFill>
                    <a:ea typeface="SimSun" pitchFamily="2" charset="-122"/>
                    <a:cs typeface="Arial" charset="0"/>
                  </a:endParaRPr>
                </a:p>
              </p:txBody>
            </p:sp>
            <p:sp>
              <p:nvSpPr>
                <p:cNvPr id="33863" name="TextBox 239"/>
                <p:cNvSpPr txBox="1">
                  <a:spLocks noChangeAspect="1" noChangeArrowheads="1"/>
                </p:cNvSpPr>
                <p:nvPr/>
              </p:nvSpPr>
              <p:spPr bwMode="auto">
                <a:xfrm>
                  <a:off x="4158" y="1445"/>
                  <a:ext cx="36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zh-CN" sz="700" b="1">
                      <a:ea typeface="SimSun" pitchFamily="2" charset="-122"/>
                    </a:rPr>
                    <a:t>PABPN1</a:t>
                  </a:r>
                </a:p>
              </p:txBody>
            </p:sp>
          </p:grpSp>
        </p:grpSp>
        <p:cxnSp>
          <p:nvCxnSpPr>
            <p:cNvPr id="490" name="Straight Arrow Connector 489"/>
            <p:cNvCxnSpPr/>
            <p:nvPr/>
          </p:nvCxnSpPr>
          <p:spPr bwMode="auto">
            <a:xfrm rot="5400000">
              <a:off x="3029" y="3178"/>
              <a:ext cx="230" cy="1"/>
            </a:xfrm>
            <a:prstGeom prst="straightConnector1">
              <a:avLst/>
            </a:prstGeom>
            <a:ln w="28575">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useBgFill="1">
          <p:nvSpPr>
            <p:cNvPr id="33855" name="Rectangle 35"/>
            <p:cNvSpPr>
              <a:spLocks noChangeArrowheads="1"/>
            </p:cNvSpPr>
            <p:nvPr/>
          </p:nvSpPr>
          <p:spPr bwMode="auto">
            <a:xfrm rot="1649079">
              <a:off x="2674" y="3513"/>
              <a:ext cx="52" cy="10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zh-CN" altLang="zh-CN" sz="1000">
                <a:ea typeface="SimSun" pitchFamily="2" charset="-122"/>
              </a:endParaRPr>
            </a:p>
          </p:txBody>
        </p:sp>
        <p:sp>
          <p:nvSpPr>
            <p:cNvPr id="33856" name="Line 36"/>
            <p:cNvSpPr>
              <a:spLocks noChangeShapeType="1"/>
            </p:cNvSpPr>
            <p:nvPr/>
          </p:nvSpPr>
          <p:spPr bwMode="auto">
            <a:xfrm rot="1649079">
              <a:off x="2676" y="3469"/>
              <a:ext cx="0" cy="1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57" name="Line 37"/>
            <p:cNvSpPr>
              <a:spLocks noChangeShapeType="1"/>
            </p:cNvSpPr>
            <p:nvPr/>
          </p:nvSpPr>
          <p:spPr bwMode="auto">
            <a:xfrm rot="1649079">
              <a:off x="2723" y="3482"/>
              <a:ext cx="0" cy="1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 name="TextBox 2"/>
          <p:cNvSpPr txBox="1"/>
          <p:nvPr/>
        </p:nvSpPr>
        <p:spPr>
          <a:xfrm>
            <a:off x="107486" y="6019800"/>
            <a:ext cx="3626314" cy="769441"/>
          </a:xfrm>
          <a:prstGeom prst="rect">
            <a:avLst/>
          </a:prstGeom>
          <a:noFill/>
          <a:ln>
            <a:solidFill>
              <a:srgbClr val="0000FF"/>
            </a:solidFill>
          </a:ln>
        </p:spPr>
        <p:txBody>
          <a:bodyPr wrap="none" rtlCol="0">
            <a:spAutoFit/>
          </a:bodyPr>
          <a:lstStyle/>
          <a:p>
            <a:r>
              <a:rPr kumimoji="1" lang="en-US" altLang="ja-JP" sz="1100" b="1" dirty="0" smtClean="0">
                <a:latin typeface="Comic Sans MS" panose="030F0702030302020204" pitchFamily="66" charset="0"/>
              </a:rPr>
              <a:t>Hwang, Sato, Tang, Matsuda and Maquat (2010)</a:t>
            </a:r>
          </a:p>
          <a:p>
            <a:r>
              <a:rPr kumimoji="1" lang="en-US" altLang="ko-KR" sz="1100" b="1" dirty="0" smtClean="0">
                <a:latin typeface="Comic Sans MS" panose="030F0702030302020204" pitchFamily="66" charset="0"/>
                <a:ea typeface="굴림" pitchFamily="34" charset="-127"/>
              </a:rPr>
              <a:t>UPF1 association with the cap-binding protein, </a:t>
            </a:r>
          </a:p>
          <a:p>
            <a:r>
              <a:rPr kumimoji="1" lang="en-US" altLang="ko-KR" sz="1100" b="1" dirty="0" smtClean="0">
                <a:latin typeface="Comic Sans MS" panose="030F0702030302020204" pitchFamily="66" charset="0"/>
                <a:ea typeface="굴림" pitchFamily="34" charset="-127"/>
              </a:rPr>
              <a:t>CBP80, promotes nonsense-mediated mRNA decay</a:t>
            </a:r>
          </a:p>
          <a:p>
            <a:r>
              <a:rPr kumimoji="1" lang="en-US" altLang="ko-KR" sz="1100" b="1" dirty="0" smtClean="0">
                <a:latin typeface="Comic Sans MS" panose="030F0702030302020204" pitchFamily="66" charset="0"/>
                <a:ea typeface="굴림" pitchFamily="34" charset="-127"/>
              </a:rPr>
              <a:t>at two distinct steps. </a:t>
            </a:r>
            <a:r>
              <a:rPr kumimoji="1" lang="en-US" altLang="ja-JP" sz="1100" b="1" i="1" dirty="0" smtClean="0">
                <a:latin typeface="Comic Sans MS" panose="030F0702030302020204" pitchFamily="66" charset="0"/>
              </a:rPr>
              <a:t>Mol Cell. </a:t>
            </a:r>
            <a:r>
              <a:rPr kumimoji="1" lang="en-US" altLang="ja-JP" sz="1100" b="1" dirty="0" smtClean="0">
                <a:latin typeface="Comic Sans MS" panose="030F0702030302020204" pitchFamily="66" charset="0"/>
              </a:rPr>
              <a:t>39: 396-409</a:t>
            </a:r>
            <a:endParaRPr lang="en-US" sz="1100" dirty="0"/>
          </a:p>
        </p:txBody>
      </p:sp>
    </p:spTree>
    <p:extLst>
      <p:ext uri="{BB962C8B-B14F-4D97-AF65-F5344CB8AC3E}">
        <p14:creationId xmlns:p14="http://schemas.microsoft.com/office/powerpoint/2010/main" val="341431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4"/>
          <p:cNvSpPr txBox="1">
            <a:spLocks noChangeArrowheads="1"/>
          </p:cNvSpPr>
          <p:nvPr/>
        </p:nvSpPr>
        <p:spPr bwMode="auto">
          <a:xfrm>
            <a:off x="304800" y="36513"/>
            <a:ext cx="838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altLang="en-US" sz="3600" b="1" dirty="0">
                <a:solidFill>
                  <a:srgbClr val="0000FF"/>
                </a:solidFill>
                <a:latin typeface="Comic Sans MS" pitchFamily="66" charset="0"/>
              </a:rPr>
              <a:t>D</a:t>
            </a:r>
            <a:r>
              <a:rPr lang="en-US" altLang="en-US" sz="3600" b="1" dirty="0" smtClean="0">
                <a:solidFill>
                  <a:srgbClr val="0000FF"/>
                </a:solidFill>
                <a:latin typeface="Comic Sans MS" pitchFamily="66" charset="0"/>
              </a:rPr>
              <a:t>ecay steps of NMD</a:t>
            </a:r>
            <a:endParaRPr lang="en-US" altLang="en-US" sz="3600" b="1" dirty="0">
              <a:solidFill>
                <a:srgbClr val="0000FF"/>
              </a:solidFill>
              <a:latin typeface="Comic Sans MS" pitchFamily="66" charset="0"/>
            </a:endParaRPr>
          </a:p>
        </p:txBody>
      </p:sp>
      <p:pic>
        <p:nvPicPr>
          <p:cNvPr id="5" name="Picture 4"/>
          <p:cNvPicPr>
            <a:picLocks noChangeAspect="1"/>
          </p:cNvPicPr>
          <p:nvPr/>
        </p:nvPicPr>
        <p:blipFill>
          <a:blip r:embed="rId3"/>
          <a:stretch>
            <a:fillRect/>
          </a:stretch>
        </p:blipFill>
        <p:spPr>
          <a:xfrm>
            <a:off x="357197" y="708244"/>
            <a:ext cx="8277205" cy="5908999"/>
          </a:xfrm>
          <a:prstGeom prst="rect">
            <a:avLst/>
          </a:prstGeom>
        </p:spPr>
      </p:pic>
      <p:sp>
        <p:nvSpPr>
          <p:cNvPr id="2" name="TextBox 1"/>
          <p:cNvSpPr txBox="1"/>
          <p:nvPr/>
        </p:nvSpPr>
        <p:spPr>
          <a:xfrm>
            <a:off x="228600" y="5950803"/>
            <a:ext cx="4572000" cy="830997"/>
          </a:xfrm>
          <a:prstGeom prst="rect">
            <a:avLst/>
          </a:prstGeom>
          <a:noFill/>
          <a:ln>
            <a:solidFill>
              <a:srgbClr val="0000FF"/>
            </a:solidFill>
          </a:ln>
        </p:spPr>
        <p:txBody>
          <a:bodyPr wrap="square" rtlCol="0">
            <a:spAutoFit/>
          </a:bodyPr>
          <a:lstStyle/>
          <a:p>
            <a:r>
              <a:rPr lang="en-US" sz="1200" b="1" dirty="0" smtClean="0">
                <a:latin typeface="Comic Sans MS" panose="030F0702030302020204" pitchFamily="66" charset="0"/>
              </a:rPr>
              <a:t>Kurosaki</a:t>
            </a:r>
            <a:r>
              <a:rPr lang="en-US" sz="1200" b="1" dirty="0">
                <a:latin typeface="Comic Sans MS" panose="030F0702030302020204" pitchFamily="66" charset="0"/>
              </a:rPr>
              <a:t>, Miyoshi, Myers, </a:t>
            </a:r>
            <a:r>
              <a:rPr lang="en-US" sz="1200" b="1" dirty="0" smtClean="0">
                <a:latin typeface="Comic Sans MS" panose="030F0702030302020204" pitchFamily="66" charset="0"/>
              </a:rPr>
              <a:t>Maquat (2018)</a:t>
            </a:r>
            <a:endParaRPr lang="en-US" sz="1200" dirty="0">
              <a:latin typeface="Comic Sans MS" panose="030F0702030302020204" pitchFamily="66" charset="0"/>
            </a:endParaRPr>
          </a:p>
          <a:p>
            <a:r>
              <a:rPr lang="en-US" sz="1200" b="1" dirty="0" smtClean="0">
                <a:latin typeface="Comic Sans MS" panose="030F0702030302020204" pitchFamily="66" charset="0"/>
              </a:rPr>
              <a:t>NMD-degradome </a:t>
            </a:r>
            <a:r>
              <a:rPr lang="en-US" sz="1200" b="1" dirty="0">
                <a:latin typeface="Comic Sans MS" panose="030F0702030302020204" pitchFamily="66" charset="0"/>
              </a:rPr>
              <a:t>sequencing reveals ribosome-bound </a:t>
            </a:r>
            <a:endParaRPr lang="en-US" sz="1200" dirty="0">
              <a:latin typeface="Comic Sans MS" panose="030F0702030302020204" pitchFamily="66" charset="0"/>
            </a:endParaRPr>
          </a:p>
          <a:p>
            <a:r>
              <a:rPr lang="en-US" sz="1200" b="1" dirty="0" smtClean="0">
                <a:latin typeface="Comic Sans MS" panose="030F0702030302020204" pitchFamily="66" charset="0"/>
              </a:rPr>
              <a:t>intermediates with </a:t>
            </a:r>
            <a:r>
              <a:rPr lang="en-US" sz="1200" b="1" dirty="0">
                <a:latin typeface="Comic Sans MS" panose="030F0702030302020204" pitchFamily="66" charset="0"/>
              </a:rPr>
              <a:t>3'-</a:t>
            </a:r>
            <a:r>
              <a:rPr lang="en-US" sz="1200" b="1" dirty="0" smtClean="0">
                <a:latin typeface="Comic Sans MS" panose="030F0702030302020204" pitchFamily="66" charset="0"/>
              </a:rPr>
              <a:t>end nontemplated nucleotide</a:t>
            </a:r>
          </a:p>
          <a:p>
            <a:r>
              <a:rPr lang="en-US" sz="1200" b="1" dirty="0" smtClean="0">
                <a:latin typeface="Comic Sans MS" panose="030F0702030302020204" pitchFamily="66" charset="0"/>
              </a:rPr>
              <a:t>heterogeneity. </a:t>
            </a:r>
            <a:r>
              <a:rPr lang="en-US" sz="1200" b="1" i="1" dirty="0" smtClean="0">
                <a:latin typeface="Comic Sans MS" panose="030F0702030302020204" pitchFamily="66" charset="0"/>
              </a:rPr>
              <a:t>Nat Struct Mol Biol</a:t>
            </a:r>
            <a:r>
              <a:rPr lang="en-US" sz="1200" b="1" dirty="0" smtClean="0">
                <a:latin typeface="Comic Sans MS" panose="030F0702030302020204" pitchFamily="66" charset="0"/>
              </a:rPr>
              <a:t>. </a:t>
            </a:r>
            <a:r>
              <a:rPr lang="en-US" sz="1200" b="1" dirty="0" smtClean="0">
                <a:latin typeface="Comic Sans MS" panose="030F0702030302020204" pitchFamily="66" charset="0"/>
              </a:rPr>
              <a:t>Epub ahead of print. </a:t>
            </a:r>
            <a:endParaRPr lang="en-US" dirty="0">
              <a:latin typeface="Comic Sans MS" panose="030F0702030302020204" pitchFamily="66" charset="0"/>
            </a:endParaRPr>
          </a:p>
        </p:txBody>
      </p:sp>
    </p:spTree>
    <p:extLst>
      <p:ext uri="{BB962C8B-B14F-4D97-AF65-F5344CB8AC3E}">
        <p14:creationId xmlns:p14="http://schemas.microsoft.com/office/powerpoint/2010/main" val="143363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077218"/>
          </a:xfrm>
          <a:prstGeom prst="rect">
            <a:avLst/>
          </a:prstGeom>
          <a:noFill/>
        </p:spPr>
        <p:txBody>
          <a:bodyPr wrap="square" rtlCol="0">
            <a:spAutoFit/>
          </a:bodyPr>
          <a:lstStyle/>
          <a:p>
            <a:pPr algn="ctr"/>
            <a:r>
              <a:rPr lang="en-US" sz="3200" b="1" dirty="0">
                <a:solidFill>
                  <a:srgbClr val="0000FF"/>
                </a:solidFill>
                <a:latin typeface="Comic Sans MS" panose="030F0702030302020204" pitchFamily="66" charset="0"/>
                <a:cs typeface="Arial" pitchFamily="34" charset="0"/>
              </a:rPr>
              <a:t>Genetic screens of haploid mammalian cells for new RNA decay factors</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39" r="3970"/>
          <a:stretch/>
        </p:blipFill>
        <p:spPr bwMode="auto">
          <a:xfrm rot="5400000">
            <a:off x="1942255" y="-41402"/>
            <a:ext cx="5544808" cy="779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392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l="3751" t="2643" r="20180" b="7275"/>
          <a:stretch>
            <a:fillRect/>
          </a:stretch>
        </p:blipFill>
        <p:spPr bwMode="auto">
          <a:xfrm>
            <a:off x="114300" y="1447800"/>
            <a:ext cx="8915400" cy="43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Box 4"/>
          <p:cNvSpPr txBox="1">
            <a:spLocks noChangeArrowheads="1"/>
          </p:cNvSpPr>
          <p:nvPr/>
        </p:nvSpPr>
        <p:spPr bwMode="auto">
          <a:xfrm>
            <a:off x="304800" y="36513"/>
            <a:ext cx="838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eaLnBrk="1" hangingPunct="1"/>
            <a:r>
              <a:rPr lang="en-US" altLang="en-US" sz="3600" b="1" dirty="0" smtClean="0">
                <a:solidFill>
                  <a:srgbClr val="0000FF"/>
                </a:solidFill>
                <a:latin typeface="Comic Sans MS" pitchFamily="66" charset="0"/>
              </a:rPr>
              <a:t>NMD </a:t>
            </a:r>
            <a:r>
              <a:rPr lang="en-US" altLang="en-US" sz="3600" b="1" dirty="0">
                <a:solidFill>
                  <a:srgbClr val="0000FF"/>
                </a:solidFill>
                <a:latin typeface="Comic Sans MS" pitchFamily="66" charset="0"/>
              </a:rPr>
              <a:t>is a molecular valve enabling cellular responses</a:t>
            </a:r>
          </a:p>
        </p:txBody>
      </p:sp>
      <p:sp>
        <p:nvSpPr>
          <p:cNvPr id="2" name="TextBox 1"/>
          <p:cNvSpPr txBox="1"/>
          <p:nvPr/>
        </p:nvSpPr>
        <p:spPr>
          <a:xfrm>
            <a:off x="76200" y="6096000"/>
            <a:ext cx="6629400" cy="523220"/>
          </a:xfrm>
          <a:prstGeom prst="rect">
            <a:avLst/>
          </a:prstGeom>
          <a:noFill/>
          <a:ln>
            <a:solidFill>
              <a:srgbClr val="0000FF"/>
            </a:solidFill>
          </a:ln>
        </p:spPr>
        <p:txBody>
          <a:bodyPr wrap="square" rtlCol="0">
            <a:spAutoFit/>
          </a:bodyPr>
          <a:lstStyle/>
          <a:p>
            <a:pPr>
              <a:spcBef>
                <a:spcPct val="0"/>
              </a:spcBef>
            </a:pPr>
            <a:r>
              <a:rPr kumimoji="1" lang="en-US" altLang="ja-JP" sz="1400" b="1" dirty="0">
                <a:latin typeface="Comic Sans MS" panose="030F0702030302020204" pitchFamily="66" charset="0"/>
              </a:rPr>
              <a:t>Popp and Maquat (2015)</a:t>
            </a:r>
            <a:r>
              <a:rPr lang="en-US" sz="1400" b="1" dirty="0">
                <a:latin typeface="Comic Sans MS" panose="030F0702030302020204" pitchFamily="66" charset="0"/>
                <a:cs typeface="Arial" panose="020B0604020202020204" pitchFamily="34" charset="0"/>
              </a:rPr>
              <a:t> Attenuation of nonsense-mediated mRNA </a:t>
            </a:r>
            <a:r>
              <a:rPr lang="en-US" sz="1400" b="1" dirty="0" smtClean="0">
                <a:latin typeface="Comic Sans MS" panose="030F0702030302020204" pitchFamily="66" charset="0"/>
                <a:cs typeface="Arial" panose="020B0604020202020204" pitchFamily="34" charset="0"/>
              </a:rPr>
              <a:t>decay</a:t>
            </a:r>
          </a:p>
          <a:p>
            <a:pPr>
              <a:spcBef>
                <a:spcPct val="0"/>
              </a:spcBef>
            </a:pPr>
            <a:r>
              <a:rPr lang="en-US" sz="1400" b="1" dirty="0" smtClean="0">
                <a:latin typeface="Comic Sans MS" panose="030F0702030302020204" pitchFamily="66" charset="0"/>
                <a:cs typeface="Arial" panose="020B0604020202020204" pitchFamily="34" charset="0"/>
              </a:rPr>
              <a:t>facilitates </a:t>
            </a:r>
            <a:r>
              <a:rPr lang="en-US" sz="1400" b="1" dirty="0">
                <a:latin typeface="Comic Sans MS" panose="030F0702030302020204" pitchFamily="66" charset="0"/>
                <a:cs typeface="Arial" panose="020B0604020202020204" pitchFamily="34" charset="0"/>
              </a:rPr>
              <a:t>the </a:t>
            </a:r>
            <a:r>
              <a:rPr lang="en-US" sz="1400" b="1" dirty="0" smtClean="0">
                <a:latin typeface="Comic Sans MS" panose="030F0702030302020204" pitchFamily="66" charset="0"/>
                <a:cs typeface="Arial" panose="020B0604020202020204" pitchFamily="34" charset="0"/>
              </a:rPr>
              <a:t>response </a:t>
            </a:r>
            <a:r>
              <a:rPr lang="en-US" sz="1400" b="1" dirty="0">
                <a:latin typeface="Comic Sans MS" panose="030F0702030302020204" pitchFamily="66" charset="0"/>
                <a:cs typeface="Arial" panose="020B0604020202020204" pitchFamily="34" charset="0"/>
              </a:rPr>
              <a:t>to chemotherapeutics. </a:t>
            </a:r>
            <a:r>
              <a:rPr lang="en-US" sz="1400" b="1" i="1" dirty="0">
                <a:latin typeface="Comic Sans MS" panose="030F0702030302020204" pitchFamily="66" charset="0"/>
                <a:cs typeface="Arial" panose="020B0604020202020204" pitchFamily="34" charset="0"/>
              </a:rPr>
              <a:t>Nat Commun</a:t>
            </a:r>
            <a:r>
              <a:rPr lang="en-US" sz="1400" b="1" dirty="0">
                <a:latin typeface="Comic Sans MS" panose="030F0702030302020204" pitchFamily="66" charset="0"/>
                <a:cs typeface="Arial" panose="020B0604020202020204" pitchFamily="34" charset="0"/>
              </a:rPr>
              <a:t>. </a:t>
            </a:r>
            <a:r>
              <a:rPr lang="en-US" sz="1400" b="1" dirty="0" smtClean="0">
                <a:latin typeface="Comic Sans MS" panose="030F0702030302020204" pitchFamily="66" charset="0"/>
                <a:cs typeface="Arial" panose="020B0604020202020204" pitchFamily="34" charset="0"/>
              </a:rPr>
              <a:t>6:6632 </a:t>
            </a:r>
            <a:endParaRPr lang="en-US" dirty="0"/>
          </a:p>
        </p:txBody>
      </p:sp>
    </p:spTree>
    <p:extLst>
      <p:ext uri="{BB962C8B-B14F-4D97-AF65-F5344CB8AC3E}">
        <p14:creationId xmlns:p14="http://schemas.microsoft.com/office/powerpoint/2010/main" val="336906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3200" b="1" dirty="0">
                <a:solidFill>
                  <a:srgbClr val="0000FF"/>
                </a:solidFill>
                <a:latin typeface="Comic Sans MS" panose="030F0702030302020204" pitchFamily="66" charset="0"/>
              </a:rPr>
              <a:t>Generation of iPSCs using FXS patient cells for metabolic and transcriptomic analyses</a:t>
            </a:r>
          </a:p>
        </p:txBody>
      </p:sp>
      <p:pic>
        <p:nvPicPr>
          <p:cNvPr id="4" name="Content Placeholder 3"/>
          <p:cNvPicPr>
            <a:picLocks noGrp="1" noChangeAspect="1"/>
          </p:cNvPicPr>
          <p:nvPr>
            <p:ph idx="1"/>
          </p:nvPr>
        </p:nvPicPr>
        <p:blipFill>
          <a:blip r:embed="rId2"/>
          <a:stretch>
            <a:fillRect/>
          </a:stretch>
        </p:blipFill>
        <p:spPr>
          <a:xfrm>
            <a:off x="228600" y="1429183"/>
            <a:ext cx="4191000" cy="3270963"/>
          </a:xfrm>
          <a:prstGeom prst="rect">
            <a:avLst/>
          </a:prstGeom>
        </p:spPr>
      </p:pic>
      <p:pic>
        <p:nvPicPr>
          <p:cNvPr id="5" name="Picture 4"/>
          <p:cNvPicPr>
            <a:picLocks noChangeAspect="1"/>
          </p:cNvPicPr>
          <p:nvPr/>
        </p:nvPicPr>
        <p:blipFill>
          <a:blip r:embed="rId3"/>
          <a:stretch>
            <a:fillRect/>
          </a:stretch>
        </p:blipFill>
        <p:spPr>
          <a:xfrm>
            <a:off x="4537364" y="1524000"/>
            <a:ext cx="3953092" cy="3048000"/>
          </a:xfrm>
          <a:prstGeom prst="rect">
            <a:avLst/>
          </a:prstGeom>
        </p:spPr>
      </p:pic>
      <p:sp>
        <p:nvSpPr>
          <p:cNvPr id="6" name="Rectangle 5"/>
          <p:cNvSpPr/>
          <p:nvPr/>
        </p:nvSpPr>
        <p:spPr>
          <a:xfrm>
            <a:off x="429490" y="4707073"/>
            <a:ext cx="8257310" cy="1477328"/>
          </a:xfrm>
          <a:prstGeom prst="rect">
            <a:avLst/>
          </a:prstGeom>
        </p:spPr>
        <p:txBody>
          <a:bodyPr wrap="square">
            <a:spAutoFit/>
          </a:bodyPr>
          <a:lstStyle/>
          <a:p>
            <a:r>
              <a:rPr lang="en-US" dirty="0">
                <a:latin typeface="Comic Sans MS" panose="030F0702030302020204" pitchFamily="66" charset="0"/>
              </a:rPr>
              <a:t>(A,B) Monitoring the reprogramming of Fragile X Syndrome (FXS) patient fibroblasts to iPSCs using a cocktail of Oct4, Sox2, Klf4, </a:t>
            </a:r>
            <a:r>
              <a:rPr lang="en-US" dirty="0" smtClean="0">
                <a:latin typeface="Comic Sans MS" panose="030F0702030302020204" pitchFamily="66" charset="0"/>
              </a:rPr>
              <a:t>and c-Myc </a:t>
            </a:r>
            <a:r>
              <a:rPr lang="en-US" dirty="0">
                <a:latin typeface="Comic Sans MS" panose="030F0702030302020204" pitchFamily="66" charset="0"/>
              </a:rPr>
              <a:t>mRNAs and Lin-28 miRNA (Stemgent) over a </a:t>
            </a:r>
            <a:r>
              <a:rPr lang="en-US" dirty="0" smtClean="0">
                <a:latin typeface="Comic Sans MS" panose="030F0702030302020204" pitchFamily="66" charset="0"/>
              </a:rPr>
              <a:t>two-week </a:t>
            </a:r>
            <a:r>
              <a:rPr lang="en-US" dirty="0">
                <a:latin typeface="Comic Sans MS" panose="030F0702030302020204" pitchFamily="66" charset="0"/>
              </a:rPr>
              <a:t>period. FXS iPSCs exhibit pluripotent stem cell colony morphology and express pluripotency markers TRA-1-60 and SSEA4.</a:t>
            </a:r>
          </a:p>
        </p:txBody>
      </p:sp>
    </p:spTree>
    <p:extLst>
      <p:ext uri="{BB962C8B-B14F-4D97-AF65-F5344CB8AC3E}">
        <p14:creationId xmlns:p14="http://schemas.microsoft.com/office/powerpoint/2010/main" val="236854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414334" y="-76200"/>
            <a:ext cx="8058068" cy="1143000"/>
          </a:xfrm>
        </p:spPr>
        <p:txBody>
          <a:bodyPr>
            <a:normAutofit fontScale="90000"/>
          </a:bodyPr>
          <a:lstStyle/>
          <a:p>
            <a:pPr algn="ctr" eaLnBrk="1" hangingPunct="1"/>
            <a:r>
              <a:rPr lang="en-US" altLang="zh-CN" sz="3600" b="1" dirty="0">
                <a:solidFill>
                  <a:srgbClr val="0000FF"/>
                </a:solidFill>
                <a:latin typeface="Comic Sans MS" panose="030F0702030302020204" pitchFamily="66" charset="0"/>
                <a:ea typeface="SimSun" pitchFamily="2" charset="-122"/>
              </a:rPr>
              <a:t>Model for how intermolecular base-pairing triggers SMD</a:t>
            </a:r>
            <a:endParaRPr lang="en-US" altLang="zh-CN" sz="3600" b="1" dirty="0">
              <a:solidFill>
                <a:schemeClr val="accent2"/>
              </a:solidFill>
              <a:latin typeface="Comic Sans MS" panose="030F0702030302020204" pitchFamily="66" charset="0"/>
              <a:ea typeface="SimSun" pitchFamily="2" charset="-122"/>
            </a:endParaRPr>
          </a:p>
        </p:txBody>
      </p:sp>
      <p:pic>
        <p:nvPicPr>
          <p:cNvPr id="36869" name="Picture 28" descr="Fig4d-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9062" y="2995615"/>
            <a:ext cx="2381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0" name="Group 292"/>
          <p:cNvGrpSpPr>
            <a:grpSpLocks/>
          </p:cNvGrpSpPr>
          <p:nvPr/>
        </p:nvGrpSpPr>
        <p:grpSpPr bwMode="auto">
          <a:xfrm>
            <a:off x="421779" y="1150144"/>
            <a:ext cx="4175125" cy="1776412"/>
            <a:chOff x="90" y="1231"/>
            <a:chExt cx="2630" cy="1119"/>
          </a:xfrm>
        </p:grpSpPr>
        <p:grpSp>
          <p:nvGrpSpPr>
            <p:cNvPr id="36876" name="Group 293"/>
            <p:cNvGrpSpPr>
              <a:grpSpLocks/>
            </p:cNvGrpSpPr>
            <p:nvPr/>
          </p:nvGrpSpPr>
          <p:grpSpPr bwMode="auto">
            <a:xfrm>
              <a:off x="1860" y="1231"/>
              <a:ext cx="860" cy="838"/>
              <a:chOff x="1860" y="1231"/>
              <a:chExt cx="860" cy="838"/>
            </a:xfrm>
          </p:grpSpPr>
          <p:sp>
            <p:nvSpPr>
              <p:cNvPr id="36881" name="Arc 7"/>
              <p:cNvSpPr>
                <a:spLocks/>
              </p:cNvSpPr>
              <p:nvPr/>
            </p:nvSpPr>
            <p:spPr bwMode="auto">
              <a:xfrm rot="-10246208">
                <a:off x="2118" y="1319"/>
                <a:ext cx="564" cy="415"/>
              </a:xfrm>
              <a:custGeom>
                <a:avLst/>
                <a:gdLst>
                  <a:gd name="T0" fmla="*/ 0 w 20238"/>
                  <a:gd name="T1" fmla="*/ 0 h 12029"/>
                  <a:gd name="T2" fmla="*/ 0 w 20238"/>
                  <a:gd name="T3" fmla="*/ 0 h 12029"/>
                  <a:gd name="T4" fmla="*/ 0 w 20238"/>
                  <a:gd name="T5" fmla="*/ 0 h 12029"/>
                  <a:gd name="T6" fmla="*/ 0 60000 65536"/>
                  <a:gd name="T7" fmla="*/ 0 60000 65536"/>
                  <a:gd name="T8" fmla="*/ 0 60000 65536"/>
                  <a:gd name="T9" fmla="*/ 0 w 20238"/>
                  <a:gd name="T10" fmla="*/ 0 h 12029"/>
                  <a:gd name="T11" fmla="*/ 20238 w 20238"/>
                  <a:gd name="T12" fmla="*/ 12029 h 12029"/>
                </a:gdLst>
                <a:ahLst/>
                <a:cxnLst>
                  <a:cxn ang="T6">
                    <a:pos x="T0" y="T1"/>
                  </a:cxn>
                  <a:cxn ang="T7">
                    <a:pos x="T2" y="T3"/>
                  </a:cxn>
                  <a:cxn ang="T8">
                    <a:pos x="T4" y="T5"/>
                  </a:cxn>
                </a:cxnLst>
                <a:rect l="T9" t="T10" r="T11" b="T12"/>
                <a:pathLst>
                  <a:path w="20238" h="12029" fill="none" extrusionOk="0">
                    <a:moveTo>
                      <a:pt x="17940" y="0"/>
                    </a:moveTo>
                    <a:cubicBezTo>
                      <a:pt x="18878" y="1399"/>
                      <a:pt x="19649" y="2902"/>
                      <a:pt x="20238" y="4480"/>
                    </a:cubicBezTo>
                  </a:path>
                  <a:path w="20238" h="12029" stroke="0" extrusionOk="0">
                    <a:moveTo>
                      <a:pt x="17940" y="0"/>
                    </a:moveTo>
                    <a:cubicBezTo>
                      <a:pt x="18878" y="1399"/>
                      <a:pt x="19649" y="2902"/>
                      <a:pt x="20238" y="4480"/>
                    </a:cubicBezTo>
                    <a:lnTo>
                      <a:pt x="0" y="12029"/>
                    </a:lnTo>
                    <a:lnTo>
                      <a:pt x="1794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2" name="Arc 8"/>
              <p:cNvSpPr>
                <a:spLocks/>
              </p:cNvSpPr>
              <p:nvPr/>
            </p:nvSpPr>
            <p:spPr bwMode="auto">
              <a:xfrm rot="-10246208">
                <a:off x="2208" y="1327"/>
                <a:ext cx="456" cy="624"/>
              </a:xfrm>
              <a:custGeom>
                <a:avLst/>
                <a:gdLst>
                  <a:gd name="T0" fmla="*/ 0 w 16362"/>
                  <a:gd name="T1" fmla="*/ 0 h 18090"/>
                  <a:gd name="T2" fmla="*/ 0 w 16362"/>
                  <a:gd name="T3" fmla="*/ 0 h 18090"/>
                  <a:gd name="T4" fmla="*/ 0 w 16362"/>
                  <a:gd name="T5" fmla="*/ 0 h 18090"/>
                  <a:gd name="T6" fmla="*/ 0 60000 65536"/>
                  <a:gd name="T7" fmla="*/ 0 60000 65536"/>
                  <a:gd name="T8" fmla="*/ 0 60000 65536"/>
                  <a:gd name="T9" fmla="*/ 0 w 16362"/>
                  <a:gd name="T10" fmla="*/ 0 h 18090"/>
                  <a:gd name="T11" fmla="*/ 16362 w 16362"/>
                  <a:gd name="T12" fmla="*/ 18090 h 18090"/>
                </a:gdLst>
                <a:ahLst/>
                <a:cxnLst>
                  <a:cxn ang="T6">
                    <a:pos x="T0" y="T1"/>
                  </a:cxn>
                  <a:cxn ang="T7">
                    <a:pos x="T2" y="T3"/>
                  </a:cxn>
                  <a:cxn ang="T8">
                    <a:pos x="T4" y="T5"/>
                  </a:cxn>
                </a:cxnLst>
                <a:rect l="T9" t="T10" r="T11" b="T12"/>
                <a:pathLst>
                  <a:path w="16362" h="18090" fill="none" extrusionOk="0">
                    <a:moveTo>
                      <a:pt x="11803" y="-1"/>
                    </a:moveTo>
                    <a:cubicBezTo>
                      <a:pt x="13502" y="1108"/>
                      <a:pt x="15036" y="2451"/>
                      <a:pt x="16361" y="3988"/>
                    </a:cubicBezTo>
                  </a:path>
                  <a:path w="16362" h="18090" stroke="0" extrusionOk="0">
                    <a:moveTo>
                      <a:pt x="11803" y="-1"/>
                    </a:moveTo>
                    <a:cubicBezTo>
                      <a:pt x="13502" y="1108"/>
                      <a:pt x="15036" y="2451"/>
                      <a:pt x="16361" y="3988"/>
                    </a:cubicBezTo>
                    <a:lnTo>
                      <a:pt x="0" y="18090"/>
                    </a:lnTo>
                    <a:lnTo>
                      <a:pt x="1180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3" name="Arc 9"/>
              <p:cNvSpPr>
                <a:spLocks/>
              </p:cNvSpPr>
              <p:nvPr/>
            </p:nvSpPr>
            <p:spPr bwMode="auto">
              <a:xfrm rot="-10246208">
                <a:off x="2389" y="1340"/>
                <a:ext cx="266" cy="729"/>
              </a:xfrm>
              <a:custGeom>
                <a:avLst/>
                <a:gdLst>
                  <a:gd name="T0" fmla="*/ 0 w 9555"/>
                  <a:gd name="T1" fmla="*/ 0 h 21133"/>
                  <a:gd name="T2" fmla="*/ 0 w 9555"/>
                  <a:gd name="T3" fmla="*/ 0 h 21133"/>
                  <a:gd name="T4" fmla="*/ 0 w 9555"/>
                  <a:gd name="T5" fmla="*/ 0 h 21133"/>
                  <a:gd name="T6" fmla="*/ 0 60000 65536"/>
                  <a:gd name="T7" fmla="*/ 0 60000 65536"/>
                  <a:gd name="T8" fmla="*/ 0 60000 65536"/>
                  <a:gd name="T9" fmla="*/ 0 w 9555"/>
                  <a:gd name="T10" fmla="*/ 0 h 21133"/>
                  <a:gd name="T11" fmla="*/ 9555 w 9555"/>
                  <a:gd name="T12" fmla="*/ 21133 h 21133"/>
                </a:gdLst>
                <a:ahLst/>
                <a:cxnLst>
                  <a:cxn ang="T6">
                    <a:pos x="T0" y="T1"/>
                  </a:cxn>
                  <a:cxn ang="T7">
                    <a:pos x="T2" y="T3"/>
                  </a:cxn>
                  <a:cxn ang="T8">
                    <a:pos x="T4" y="T5"/>
                  </a:cxn>
                </a:cxnLst>
                <a:rect l="T9" t="T10" r="T11" b="T12"/>
                <a:pathLst>
                  <a:path w="9555" h="21133" fill="none" extrusionOk="0">
                    <a:moveTo>
                      <a:pt x="4469" y="0"/>
                    </a:moveTo>
                    <a:cubicBezTo>
                      <a:pt x="6231" y="373"/>
                      <a:pt x="7939" y="964"/>
                      <a:pt x="9554" y="1761"/>
                    </a:cubicBezTo>
                  </a:path>
                  <a:path w="9555" h="21133" stroke="0" extrusionOk="0">
                    <a:moveTo>
                      <a:pt x="4469" y="0"/>
                    </a:moveTo>
                    <a:cubicBezTo>
                      <a:pt x="6231" y="373"/>
                      <a:pt x="7939" y="964"/>
                      <a:pt x="9554" y="1761"/>
                    </a:cubicBezTo>
                    <a:lnTo>
                      <a:pt x="0" y="21133"/>
                    </a:lnTo>
                    <a:lnTo>
                      <a:pt x="4469"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4" name="Arc 10"/>
              <p:cNvSpPr>
                <a:spLocks/>
              </p:cNvSpPr>
              <p:nvPr/>
            </p:nvSpPr>
            <p:spPr bwMode="auto">
              <a:xfrm rot="-10246208">
                <a:off x="2100" y="1318"/>
                <a:ext cx="602" cy="170"/>
              </a:xfrm>
              <a:custGeom>
                <a:avLst/>
                <a:gdLst>
                  <a:gd name="T0" fmla="*/ 0 w 21600"/>
                  <a:gd name="T1" fmla="*/ 0 h 4942"/>
                  <a:gd name="T2" fmla="*/ 0 w 21600"/>
                  <a:gd name="T3" fmla="*/ 0 h 4942"/>
                  <a:gd name="T4" fmla="*/ 0 w 21600"/>
                  <a:gd name="T5" fmla="*/ 0 h 4942"/>
                  <a:gd name="T6" fmla="*/ 0 60000 65536"/>
                  <a:gd name="T7" fmla="*/ 0 60000 65536"/>
                  <a:gd name="T8" fmla="*/ 0 60000 65536"/>
                  <a:gd name="T9" fmla="*/ 0 w 21600"/>
                  <a:gd name="T10" fmla="*/ 0 h 4942"/>
                  <a:gd name="T11" fmla="*/ 21600 w 21600"/>
                  <a:gd name="T12" fmla="*/ 4942 h 4942"/>
                </a:gdLst>
                <a:ahLst/>
                <a:cxnLst>
                  <a:cxn ang="T6">
                    <a:pos x="T0" y="T1"/>
                  </a:cxn>
                  <a:cxn ang="T7">
                    <a:pos x="T2" y="T3"/>
                  </a:cxn>
                  <a:cxn ang="T8">
                    <a:pos x="T4" y="T5"/>
                  </a:cxn>
                </a:cxnLst>
                <a:rect l="T9" t="T10" r="T11" b="T12"/>
                <a:pathLst>
                  <a:path w="21600" h="4942" fill="none" extrusionOk="0">
                    <a:moveTo>
                      <a:pt x="21027" y="-1"/>
                    </a:moveTo>
                    <a:cubicBezTo>
                      <a:pt x="21407" y="1619"/>
                      <a:pt x="21600" y="3278"/>
                      <a:pt x="21600" y="4942"/>
                    </a:cubicBezTo>
                  </a:path>
                  <a:path w="21600" h="4942" stroke="0" extrusionOk="0">
                    <a:moveTo>
                      <a:pt x="21027" y="-1"/>
                    </a:moveTo>
                    <a:cubicBezTo>
                      <a:pt x="21407" y="1619"/>
                      <a:pt x="21600" y="3278"/>
                      <a:pt x="21600" y="4942"/>
                    </a:cubicBezTo>
                    <a:lnTo>
                      <a:pt x="0" y="4942"/>
                    </a:lnTo>
                    <a:lnTo>
                      <a:pt x="21027"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5" name="Arc 11"/>
              <p:cNvSpPr>
                <a:spLocks/>
              </p:cNvSpPr>
              <p:nvPr/>
            </p:nvSpPr>
            <p:spPr bwMode="auto">
              <a:xfrm rot="-10246208">
                <a:off x="2118" y="1318"/>
                <a:ext cx="602" cy="170"/>
              </a:xfrm>
              <a:custGeom>
                <a:avLst/>
                <a:gdLst>
                  <a:gd name="T0" fmla="*/ 0 w 21600"/>
                  <a:gd name="T1" fmla="*/ 0 h 4942"/>
                  <a:gd name="T2" fmla="*/ 0 w 21600"/>
                  <a:gd name="T3" fmla="*/ 0 h 4942"/>
                  <a:gd name="T4" fmla="*/ 0 w 21600"/>
                  <a:gd name="T5" fmla="*/ 0 h 4942"/>
                  <a:gd name="T6" fmla="*/ 0 60000 65536"/>
                  <a:gd name="T7" fmla="*/ 0 60000 65536"/>
                  <a:gd name="T8" fmla="*/ 0 60000 65536"/>
                  <a:gd name="T9" fmla="*/ 0 w 21600"/>
                  <a:gd name="T10" fmla="*/ 0 h 4942"/>
                  <a:gd name="T11" fmla="*/ 21600 w 21600"/>
                  <a:gd name="T12" fmla="*/ 4942 h 4942"/>
                </a:gdLst>
                <a:ahLst/>
                <a:cxnLst>
                  <a:cxn ang="T6">
                    <a:pos x="T0" y="T1"/>
                  </a:cxn>
                  <a:cxn ang="T7">
                    <a:pos x="T2" y="T3"/>
                  </a:cxn>
                  <a:cxn ang="T8">
                    <a:pos x="T4" y="T5"/>
                  </a:cxn>
                </a:cxnLst>
                <a:rect l="T9" t="T10" r="T11" b="T12"/>
                <a:pathLst>
                  <a:path w="21600" h="4942" fill="none" extrusionOk="0">
                    <a:moveTo>
                      <a:pt x="21027" y="-1"/>
                    </a:moveTo>
                    <a:cubicBezTo>
                      <a:pt x="21407" y="1619"/>
                      <a:pt x="21600" y="3278"/>
                      <a:pt x="21600" y="4942"/>
                    </a:cubicBezTo>
                  </a:path>
                  <a:path w="21600" h="4942" stroke="0" extrusionOk="0">
                    <a:moveTo>
                      <a:pt x="21027" y="-1"/>
                    </a:moveTo>
                    <a:cubicBezTo>
                      <a:pt x="21407" y="1619"/>
                      <a:pt x="21600" y="3278"/>
                      <a:pt x="21600" y="4942"/>
                    </a:cubicBezTo>
                    <a:lnTo>
                      <a:pt x="0" y="4942"/>
                    </a:lnTo>
                    <a:lnTo>
                      <a:pt x="21027"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6" name="Arc 12"/>
              <p:cNvSpPr>
                <a:spLocks/>
              </p:cNvSpPr>
              <p:nvPr/>
            </p:nvSpPr>
            <p:spPr bwMode="auto">
              <a:xfrm rot="-10246208">
                <a:off x="2136" y="1319"/>
                <a:ext cx="564" cy="415"/>
              </a:xfrm>
              <a:custGeom>
                <a:avLst/>
                <a:gdLst>
                  <a:gd name="T0" fmla="*/ 0 w 20238"/>
                  <a:gd name="T1" fmla="*/ 0 h 12029"/>
                  <a:gd name="T2" fmla="*/ 0 w 20238"/>
                  <a:gd name="T3" fmla="*/ 0 h 12029"/>
                  <a:gd name="T4" fmla="*/ 0 w 20238"/>
                  <a:gd name="T5" fmla="*/ 0 h 12029"/>
                  <a:gd name="T6" fmla="*/ 0 60000 65536"/>
                  <a:gd name="T7" fmla="*/ 0 60000 65536"/>
                  <a:gd name="T8" fmla="*/ 0 60000 65536"/>
                  <a:gd name="T9" fmla="*/ 0 w 20238"/>
                  <a:gd name="T10" fmla="*/ 0 h 12029"/>
                  <a:gd name="T11" fmla="*/ 20238 w 20238"/>
                  <a:gd name="T12" fmla="*/ 12029 h 12029"/>
                </a:gdLst>
                <a:ahLst/>
                <a:cxnLst>
                  <a:cxn ang="T6">
                    <a:pos x="T0" y="T1"/>
                  </a:cxn>
                  <a:cxn ang="T7">
                    <a:pos x="T2" y="T3"/>
                  </a:cxn>
                  <a:cxn ang="T8">
                    <a:pos x="T4" y="T5"/>
                  </a:cxn>
                </a:cxnLst>
                <a:rect l="T9" t="T10" r="T11" b="T12"/>
                <a:pathLst>
                  <a:path w="20238" h="12029" fill="none" extrusionOk="0">
                    <a:moveTo>
                      <a:pt x="17940" y="0"/>
                    </a:moveTo>
                    <a:cubicBezTo>
                      <a:pt x="18878" y="1399"/>
                      <a:pt x="19649" y="2902"/>
                      <a:pt x="20238" y="4480"/>
                    </a:cubicBezTo>
                  </a:path>
                  <a:path w="20238" h="12029" stroke="0" extrusionOk="0">
                    <a:moveTo>
                      <a:pt x="17940" y="0"/>
                    </a:moveTo>
                    <a:cubicBezTo>
                      <a:pt x="18878" y="1399"/>
                      <a:pt x="19649" y="2902"/>
                      <a:pt x="20238" y="4480"/>
                    </a:cubicBezTo>
                    <a:lnTo>
                      <a:pt x="0" y="12029"/>
                    </a:lnTo>
                    <a:lnTo>
                      <a:pt x="1794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7" name="Arc 13"/>
              <p:cNvSpPr>
                <a:spLocks/>
              </p:cNvSpPr>
              <p:nvPr/>
            </p:nvSpPr>
            <p:spPr bwMode="auto">
              <a:xfrm rot="-10246208">
                <a:off x="2226" y="1321"/>
                <a:ext cx="456" cy="624"/>
              </a:xfrm>
              <a:custGeom>
                <a:avLst/>
                <a:gdLst>
                  <a:gd name="T0" fmla="*/ 0 w 16362"/>
                  <a:gd name="T1" fmla="*/ 0 h 18090"/>
                  <a:gd name="T2" fmla="*/ 0 w 16362"/>
                  <a:gd name="T3" fmla="*/ 0 h 18090"/>
                  <a:gd name="T4" fmla="*/ 0 w 16362"/>
                  <a:gd name="T5" fmla="*/ 0 h 18090"/>
                  <a:gd name="T6" fmla="*/ 0 60000 65536"/>
                  <a:gd name="T7" fmla="*/ 0 60000 65536"/>
                  <a:gd name="T8" fmla="*/ 0 60000 65536"/>
                  <a:gd name="T9" fmla="*/ 0 w 16362"/>
                  <a:gd name="T10" fmla="*/ 0 h 18090"/>
                  <a:gd name="T11" fmla="*/ 16362 w 16362"/>
                  <a:gd name="T12" fmla="*/ 18090 h 18090"/>
                </a:gdLst>
                <a:ahLst/>
                <a:cxnLst>
                  <a:cxn ang="T6">
                    <a:pos x="T0" y="T1"/>
                  </a:cxn>
                  <a:cxn ang="T7">
                    <a:pos x="T2" y="T3"/>
                  </a:cxn>
                  <a:cxn ang="T8">
                    <a:pos x="T4" y="T5"/>
                  </a:cxn>
                </a:cxnLst>
                <a:rect l="T9" t="T10" r="T11" b="T12"/>
                <a:pathLst>
                  <a:path w="16362" h="18090" fill="none" extrusionOk="0">
                    <a:moveTo>
                      <a:pt x="11803" y="-1"/>
                    </a:moveTo>
                    <a:cubicBezTo>
                      <a:pt x="13502" y="1108"/>
                      <a:pt x="15036" y="2451"/>
                      <a:pt x="16361" y="3988"/>
                    </a:cubicBezTo>
                  </a:path>
                  <a:path w="16362" h="18090" stroke="0" extrusionOk="0">
                    <a:moveTo>
                      <a:pt x="11803" y="-1"/>
                    </a:moveTo>
                    <a:cubicBezTo>
                      <a:pt x="13502" y="1108"/>
                      <a:pt x="15036" y="2451"/>
                      <a:pt x="16361" y="3988"/>
                    </a:cubicBezTo>
                    <a:lnTo>
                      <a:pt x="0" y="18090"/>
                    </a:lnTo>
                    <a:lnTo>
                      <a:pt x="11803" y="-1"/>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8" name="Arc 14"/>
              <p:cNvSpPr>
                <a:spLocks/>
              </p:cNvSpPr>
              <p:nvPr/>
            </p:nvSpPr>
            <p:spPr bwMode="auto">
              <a:xfrm rot="-10246208">
                <a:off x="2404" y="1328"/>
                <a:ext cx="266" cy="729"/>
              </a:xfrm>
              <a:custGeom>
                <a:avLst/>
                <a:gdLst>
                  <a:gd name="T0" fmla="*/ 0 w 9555"/>
                  <a:gd name="T1" fmla="*/ 0 h 21133"/>
                  <a:gd name="T2" fmla="*/ 0 w 9555"/>
                  <a:gd name="T3" fmla="*/ 0 h 21133"/>
                  <a:gd name="T4" fmla="*/ 0 w 9555"/>
                  <a:gd name="T5" fmla="*/ 0 h 21133"/>
                  <a:gd name="T6" fmla="*/ 0 60000 65536"/>
                  <a:gd name="T7" fmla="*/ 0 60000 65536"/>
                  <a:gd name="T8" fmla="*/ 0 60000 65536"/>
                  <a:gd name="T9" fmla="*/ 0 w 9555"/>
                  <a:gd name="T10" fmla="*/ 0 h 21133"/>
                  <a:gd name="T11" fmla="*/ 9555 w 9555"/>
                  <a:gd name="T12" fmla="*/ 21133 h 21133"/>
                </a:gdLst>
                <a:ahLst/>
                <a:cxnLst>
                  <a:cxn ang="T6">
                    <a:pos x="T0" y="T1"/>
                  </a:cxn>
                  <a:cxn ang="T7">
                    <a:pos x="T2" y="T3"/>
                  </a:cxn>
                  <a:cxn ang="T8">
                    <a:pos x="T4" y="T5"/>
                  </a:cxn>
                </a:cxnLst>
                <a:rect l="T9" t="T10" r="T11" b="T12"/>
                <a:pathLst>
                  <a:path w="9555" h="21133" fill="none" extrusionOk="0">
                    <a:moveTo>
                      <a:pt x="4469" y="0"/>
                    </a:moveTo>
                    <a:cubicBezTo>
                      <a:pt x="6231" y="373"/>
                      <a:pt x="7939" y="964"/>
                      <a:pt x="9554" y="1761"/>
                    </a:cubicBezTo>
                  </a:path>
                  <a:path w="9555" h="21133" stroke="0" extrusionOk="0">
                    <a:moveTo>
                      <a:pt x="4469" y="0"/>
                    </a:moveTo>
                    <a:cubicBezTo>
                      <a:pt x="6231" y="373"/>
                      <a:pt x="7939" y="964"/>
                      <a:pt x="9554" y="1761"/>
                    </a:cubicBezTo>
                    <a:lnTo>
                      <a:pt x="0" y="21133"/>
                    </a:lnTo>
                    <a:lnTo>
                      <a:pt x="4469"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6889" name="Rectangle 15"/>
              <p:cNvSpPr>
                <a:spLocks noChangeArrowheads="1"/>
              </p:cNvSpPr>
              <p:nvPr/>
            </p:nvSpPr>
            <p:spPr bwMode="auto">
              <a:xfrm>
                <a:off x="2160" y="1231"/>
                <a:ext cx="2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2000" b="1">
                    <a:ea typeface="굴림" pitchFamily="34" charset="-127"/>
                  </a:rPr>
                  <a:t>N</a:t>
                </a:r>
                <a:endParaRPr lang="en-US" altLang="ko-KR" sz="2000" b="1">
                  <a:ea typeface="굴림" pitchFamily="34" charset="-127"/>
                </a:endParaRPr>
              </a:p>
            </p:txBody>
          </p:sp>
          <p:sp>
            <p:nvSpPr>
              <p:cNvPr id="36890" name="Rectangle 16"/>
              <p:cNvSpPr>
                <a:spLocks noChangeArrowheads="1"/>
              </p:cNvSpPr>
              <p:nvPr/>
            </p:nvSpPr>
            <p:spPr bwMode="auto">
              <a:xfrm>
                <a:off x="1860" y="1231"/>
                <a:ext cx="23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2" tIns="45716" rIns="91432" bIns="45716">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zh-CN" sz="2000" b="1">
                    <a:ea typeface="굴림" pitchFamily="34" charset="-127"/>
                  </a:rPr>
                  <a:t>C</a:t>
                </a:r>
                <a:endParaRPr lang="en-US" altLang="ko-KR" sz="2000" b="1">
                  <a:ea typeface="굴림" pitchFamily="34" charset="-127"/>
                </a:endParaRPr>
              </a:p>
            </p:txBody>
          </p:sp>
        </p:grpSp>
        <p:pic>
          <p:nvPicPr>
            <p:cNvPr id="36877" name="Picture 304" descr="Fig4d-5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 y="2016"/>
              <a:ext cx="193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305" descr="Fig4d-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 y="1536"/>
              <a:ext cx="1934"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9" name="Picture 306" descr="Fig4d-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 y="1788"/>
              <a:ext cx="133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0" name="Picture 307" descr="Fig4d-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 y="1260"/>
              <a:ext cx="133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1" name="Picture 310" descr="Fig4d-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7052" y="1116158"/>
            <a:ext cx="8509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312" descr="Fig4d-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522" y="3626835"/>
            <a:ext cx="3532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313" descr="Fig4d-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0742" y="1066800"/>
            <a:ext cx="3532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315" descr="Fig4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23236" y="3626835"/>
            <a:ext cx="3532188"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316" descr="Fig4d-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0510" y="3076576"/>
            <a:ext cx="1595439"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4334" y="6224826"/>
            <a:ext cx="8336855" cy="584775"/>
          </a:xfrm>
          <a:prstGeom prst="rect">
            <a:avLst/>
          </a:prstGeom>
          <a:noFill/>
          <a:ln>
            <a:solidFill>
              <a:srgbClr val="0000FF"/>
            </a:solidFill>
          </a:ln>
        </p:spPr>
        <p:txBody>
          <a:bodyPr wrap="square" rtlCol="0">
            <a:spAutoFit/>
          </a:bodyPr>
          <a:lstStyle/>
          <a:p>
            <a:r>
              <a:rPr lang="en-US" altLang="zh-CN" sz="1600" b="1" dirty="0">
                <a:latin typeface="Comic Sans MS" panose="030F0702030302020204" pitchFamily="66" charset="0"/>
                <a:ea typeface="SimSun" pitchFamily="2" charset="-122"/>
              </a:rPr>
              <a:t>Gong and Maquat (2011) lncRNAs transactivate STAU1-mediated mRNA decay by duplexing with 3'UTRs via </a:t>
            </a:r>
            <a:r>
              <a:rPr lang="en-US" altLang="zh-CN" sz="1600" b="1" i="1" dirty="0">
                <a:latin typeface="Comic Sans MS" panose="030F0702030302020204" pitchFamily="66" charset="0"/>
                <a:ea typeface="SimSun" pitchFamily="2" charset="-122"/>
              </a:rPr>
              <a:t>Alu</a:t>
            </a:r>
            <a:r>
              <a:rPr lang="en-US" altLang="zh-CN" sz="1600" b="1" dirty="0">
                <a:latin typeface="Comic Sans MS" panose="030F0702030302020204" pitchFamily="66" charset="0"/>
                <a:ea typeface="SimSun" pitchFamily="2" charset="-122"/>
              </a:rPr>
              <a:t> elements. </a:t>
            </a:r>
            <a:r>
              <a:rPr lang="en-US" altLang="zh-CN" sz="1600" b="1" i="1" dirty="0">
                <a:latin typeface="Comic Sans MS" panose="030F0702030302020204" pitchFamily="66" charset="0"/>
                <a:ea typeface="SimSun" pitchFamily="2" charset="-122"/>
              </a:rPr>
              <a:t>Nature</a:t>
            </a:r>
            <a:r>
              <a:rPr lang="en-US" altLang="zh-CN" sz="1600" b="1" dirty="0">
                <a:latin typeface="Comic Sans MS" panose="030F0702030302020204" pitchFamily="66" charset="0"/>
                <a:ea typeface="SimSun" pitchFamily="2" charset="-122"/>
              </a:rPr>
              <a:t> 470: </a:t>
            </a:r>
            <a:r>
              <a:rPr lang="en-US" altLang="zh-CN" sz="1600" b="1" dirty="0" smtClean="0">
                <a:latin typeface="Comic Sans MS" panose="030F0702030302020204" pitchFamily="66" charset="0"/>
                <a:ea typeface="SimSun" pitchFamily="2" charset="-122"/>
              </a:rPr>
              <a:t>284-8 </a:t>
            </a:r>
            <a:endParaRPr lang="en-US" dirty="0"/>
          </a:p>
        </p:txBody>
      </p:sp>
      <p:sp>
        <p:nvSpPr>
          <p:cNvPr id="3" name="TextBox 2"/>
          <p:cNvSpPr txBox="1"/>
          <p:nvPr/>
        </p:nvSpPr>
        <p:spPr>
          <a:xfrm>
            <a:off x="1600200" y="4170948"/>
            <a:ext cx="535724" cy="369332"/>
          </a:xfrm>
          <a:prstGeom prst="rect">
            <a:avLst/>
          </a:prstGeom>
          <a:noFill/>
        </p:spPr>
        <p:txBody>
          <a:bodyPr wrap="none" rtlCol="0">
            <a:spAutoFit/>
          </a:bodyPr>
          <a:lstStyle/>
          <a:p>
            <a:r>
              <a:rPr lang="en-US" i="1" dirty="0" err="1" smtClean="0">
                <a:latin typeface="Comic Sans MS" panose="030F0702030302020204" pitchFamily="66" charset="0"/>
              </a:rPr>
              <a:t>Alu</a:t>
            </a:r>
            <a:endParaRPr lang="en-US" i="1" dirty="0">
              <a:latin typeface="Comic Sans MS" panose="030F0702030302020204" pitchFamily="66" charset="0"/>
            </a:endParaRPr>
          </a:p>
        </p:txBody>
      </p:sp>
      <p:sp>
        <p:nvSpPr>
          <p:cNvPr id="4" name="TextBox 3"/>
          <p:cNvSpPr txBox="1"/>
          <p:nvPr/>
        </p:nvSpPr>
        <p:spPr>
          <a:xfrm>
            <a:off x="1597876" y="4780548"/>
            <a:ext cx="535724" cy="646331"/>
          </a:xfrm>
          <a:prstGeom prst="rect">
            <a:avLst/>
          </a:prstGeom>
          <a:noFill/>
        </p:spPr>
        <p:txBody>
          <a:bodyPr vert="horz" wrap="none" rtlCol="0">
            <a:spAutoFit/>
          </a:bodyPr>
          <a:lstStyle/>
          <a:p>
            <a:r>
              <a:rPr lang="en-US" i="1" dirty="0" err="1" smtClean="0">
                <a:latin typeface="Comic Sans MS" panose="030F0702030302020204" pitchFamily="66" charset="0"/>
              </a:rPr>
              <a:t>ulA</a:t>
            </a:r>
            <a:endParaRPr lang="en-US" i="1" dirty="0">
              <a:latin typeface="Comic Sans MS" panose="030F0702030302020204" pitchFamily="66" charset="0"/>
            </a:endParaRPr>
          </a:p>
          <a:p>
            <a:endParaRPr lang="en-US" dirty="0"/>
          </a:p>
        </p:txBody>
      </p:sp>
      <p:sp>
        <p:nvSpPr>
          <p:cNvPr id="5" name="TextBox 4"/>
          <p:cNvSpPr txBox="1"/>
          <p:nvPr/>
        </p:nvSpPr>
        <p:spPr>
          <a:xfrm>
            <a:off x="2057400" y="4563616"/>
            <a:ext cx="300082" cy="369332"/>
          </a:xfrm>
          <a:prstGeom prst="rect">
            <a:avLst/>
          </a:prstGeom>
          <a:noFill/>
        </p:spPr>
        <p:txBody>
          <a:bodyPr wrap="none" rtlCol="0">
            <a:spAutoFit/>
          </a:bodyPr>
          <a:lstStyle/>
          <a:p>
            <a:r>
              <a:rPr lang="en-US" dirty="0" smtClean="0"/>
              <a:t>*</a:t>
            </a:r>
            <a:endParaRPr lang="en-US" dirty="0"/>
          </a:p>
        </p:txBody>
      </p:sp>
      <p:sp>
        <p:nvSpPr>
          <p:cNvPr id="6" name="TextBox 5"/>
          <p:cNvSpPr txBox="1"/>
          <p:nvPr/>
        </p:nvSpPr>
        <p:spPr>
          <a:xfrm>
            <a:off x="1828800" y="5710535"/>
            <a:ext cx="2896947" cy="461665"/>
          </a:xfrm>
          <a:prstGeom prst="rect">
            <a:avLst/>
          </a:prstGeom>
          <a:noFill/>
          <a:ln>
            <a:solidFill>
              <a:srgbClr val="0066FF"/>
            </a:solidFill>
          </a:ln>
        </p:spPr>
        <p:txBody>
          <a:bodyPr wrap="none" rtlCol="0">
            <a:spAutoFit/>
          </a:bodyPr>
          <a:lstStyle/>
          <a:p>
            <a:r>
              <a:rPr lang="en-US" sz="1200" b="1" dirty="0" smtClean="0">
                <a:latin typeface="Comic Sans MS" panose="030F0702030302020204" pitchFamily="66" charset="0"/>
              </a:rPr>
              <a:t>*SBS and sbs = STAU-binding site;</a:t>
            </a:r>
          </a:p>
          <a:p>
            <a:r>
              <a:rPr lang="en-US" sz="1200" b="1" dirty="0" smtClean="0">
                <a:latin typeface="Comic Sans MS" panose="030F0702030302020204" pitchFamily="66" charset="0"/>
              </a:rPr>
              <a:t> ½ = one complementary strand</a:t>
            </a:r>
            <a:endParaRPr lang="en-US" dirty="0"/>
          </a:p>
        </p:txBody>
      </p:sp>
    </p:spTree>
    <p:extLst>
      <p:ext uri="{BB962C8B-B14F-4D97-AF65-F5344CB8AC3E}">
        <p14:creationId xmlns:p14="http://schemas.microsoft.com/office/powerpoint/2010/main" val="3668260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3"/>
          <p:cNvSpPr txBox="1">
            <a:spLocks noChangeArrowheads="1"/>
          </p:cNvSpPr>
          <p:nvPr/>
        </p:nvSpPr>
        <p:spPr bwMode="auto">
          <a:xfrm>
            <a:off x="-265267" y="17398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ja-JP" sz="3600" b="1" dirty="0">
                <a:solidFill>
                  <a:srgbClr val="0000FF"/>
                </a:solidFill>
                <a:latin typeface="Comic Sans MS" panose="030F0702030302020204" pitchFamily="66" charset="0"/>
                <a:ea typeface="ＭＳ Ｐゴシック" pitchFamily="34" charset="-128"/>
                <a:cs typeface="Times New Roman" pitchFamily="18" charset="0"/>
              </a:rPr>
              <a:t>A new mechanism by which human mRNAs directly crosstalk</a:t>
            </a:r>
          </a:p>
        </p:txBody>
      </p:sp>
      <p:pic>
        <p:nvPicPr>
          <p:cNvPr id="54277" name="Picture 315" descr="Fig4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619" y="1669940"/>
            <a:ext cx="4065087" cy="223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107" y="4070733"/>
            <a:ext cx="4432316" cy="24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41679" y="2895599"/>
            <a:ext cx="4349922" cy="1077218"/>
          </a:xfrm>
          <a:prstGeom prst="rect">
            <a:avLst/>
          </a:prstGeom>
          <a:ln>
            <a:solidFill>
              <a:srgbClr val="0000FF"/>
            </a:solidFill>
          </a:ln>
        </p:spPr>
        <p:txBody>
          <a:bodyPr wrap="square">
            <a:spAutoFit/>
          </a:bodyPr>
          <a:lstStyle/>
          <a:p>
            <a:pPr>
              <a:spcBef>
                <a:spcPct val="0"/>
              </a:spcBef>
              <a:buFontTx/>
              <a:buNone/>
            </a:pPr>
            <a:r>
              <a:rPr lang="en-US" altLang="zh-CN" sz="1600" b="1" dirty="0">
                <a:latin typeface="Comic Sans MS" panose="030F0702030302020204" pitchFamily="66" charset="0"/>
                <a:ea typeface="SimSun" pitchFamily="2" charset="-122"/>
              </a:rPr>
              <a:t>Gong, Tang and Maquat (2013)</a:t>
            </a:r>
          </a:p>
          <a:p>
            <a:pPr>
              <a:spcBef>
                <a:spcPct val="0"/>
              </a:spcBef>
              <a:buFontTx/>
              <a:buNone/>
            </a:pPr>
            <a:r>
              <a:rPr lang="en-US" altLang="zh-CN" sz="1600" b="1" dirty="0">
                <a:latin typeface="Comic Sans MS" panose="030F0702030302020204" pitchFamily="66" charset="0"/>
                <a:ea typeface="SimSun" pitchFamily="2" charset="-122"/>
              </a:rPr>
              <a:t>mRNA-mRNA </a:t>
            </a:r>
            <a:r>
              <a:rPr lang="en-US" altLang="zh-CN" sz="1600" b="1" dirty="0">
                <a:latin typeface="Comic Sans MS" panose="030F0702030302020204" pitchFamily="66" charset="0"/>
                <a:ea typeface="SimSun" pitchFamily="2" charset="-122"/>
              </a:rPr>
              <a:t>duplexes that auto-elicit STAU1-mediated mRNA decay.</a:t>
            </a:r>
          </a:p>
          <a:p>
            <a:pPr>
              <a:spcBef>
                <a:spcPct val="0"/>
              </a:spcBef>
              <a:buFontTx/>
              <a:buNone/>
            </a:pPr>
            <a:r>
              <a:rPr lang="en-US" altLang="zh-CN" sz="1600" b="1" i="1" dirty="0">
                <a:latin typeface="Comic Sans MS" panose="030F0702030302020204" pitchFamily="66" charset="0"/>
                <a:ea typeface="SimSun" pitchFamily="2" charset="-122"/>
              </a:rPr>
              <a:t>Nat</a:t>
            </a:r>
            <a:r>
              <a:rPr lang="en-US" altLang="zh-CN" sz="1600" b="1" dirty="0">
                <a:latin typeface="Comic Sans MS" panose="030F0702030302020204" pitchFamily="66" charset="0"/>
                <a:ea typeface="SimSun" pitchFamily="2" charset="-122"/>
              </a:rPr>
              <a:t> </a:t>
            </a:r>
            <a:r>
              <a:rPr lang="en-US" altLang="zh-CN" sz="1600" b="1" i="1" dirty="0">
                <a:latin typeface="Comic Sans MS" panose="030F0702030302020204" pitchFamily="66" charset="0"/>
                <a:ea typeface="SimSun" pitchFamily="2" charset="-122"/>
              </a:rPr>
              <a:t>Struct Mol </a:t>
            </a:r>
            <a:r>
              <a:rPr lang="en-US" altLang="zh-CN" sz="1600" b="1" i="1" dirty="0" smtClean="0">
                <a:latin typeface="Comic Sans MS" panose="030F0702030302020204" pitchFamily="66" charset="0"/>
                <a:ea typeface="SimSun" pitchFamily="2" charset="-122"/>
              </a:rPr>
              <a:t>Biol. </a:t>
            </a:r>
            <a:r>
              <a:rPr lang="en-US" altLang="zh-CN" sz="1600" b="1" dirty="0">
                <a:latin typeface="Comic Sans MS" panose="030F0702030302020204" pitchFamily="66" charset="0"/>
                <a:ea typeface="SimSun" pitchFamily="2" charset="-122"/>
              </a:rPr>
              <a:t>20: </a:t>
            </a:r>
            <a:r>
              <a:rPr lang="en-US" altLang="zh-CN" sz="1600" b="1" dirty="0" smtClean="0">
                <a:latin typeface="Comic Sans MS" panose="030F0702030302020204" pitchFamily="66" charset="0"/>
                <a:ea typeface="SimSun" pitchFamily="2" charset="-122"/>
              </a:rPr>
              <a:t>2114-2120</a:t>
            </a:r>
            <a:endParaRPr lang="en-US" altLang="zh-CN" sz="1600" b="1" dirty="0">
              <a:latin typeface="Comic Sans MS" panose="030F0702030302020204" pitchFamily="66" charset="0"/>
              <a:ea typeface="SimSun" pitchFamily="2" charset="-122"/>
            </a:endParaRPr>
          </a:p>
        </p:txBody>
      </p:sp>
    </p:spTree>
    <p:extLst>
      <p:ext uri="{BB962C8B-B14F-4D97-AF65-F5344CB8AC3E}">
        <p14:creationId xmlns:p14="http://schemas.microsoft.com/office/powerpoint/2010/main" val="268981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1339</Words>
  <Application>Microsoft Office PowerPoint</Application>
  <PresentationFormat>On-screen Show (4:3)</PresentationFormat>
  <Paragraphs>419</Paragraphs>
  <Slides>18</Slides>
  <Notes>12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맑은 고딕</vt:lpstr>
      <vt:lpstr>ＭＳ Ｐゴシック</vt:lpstr>
      <vt:lpstr>SimSun</vt:lpstr>
      <vt:lpstr>SimSun</vt:lpstr>
      <vt:lpstr>游ゴシック</vt:lpstr>
      <vt:lpstr>Arial</vt:lpstr>
      <vt:lpstr>Calibri</vt:lpstr>
      <vt:lpstr>Comic Sans MS</vt:lpstr>
      <vt:lpstr>等线</vt:lpstr>
      <vt:lpstr>굴림</vt:lpstr>
      <vt:lpstr>Helvetica</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Generation of iPSCs using FXS patient cells for metabolic and transcriptomic analyses</vt:lpstr>
      <vt:lpstr>Model for how intermolecular base-pairing triggers SMD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 for PGC-1α-promoted transcriptional activation</vt:lpstr>
      <vt:lpstr>PowerPoint Presentation</vt:lpstr>
    </vt:vector>
  </TitlesOfParts>
  <Company>WIBR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Popp</dc:creator>
  <cp:lastModifiedBy>Leverenz, Elizabeth</cp:lastModifiedBy>
  <cp:revision>74</cp:revision>
  <cp:lastPrinted>2018-06-29T18:38:41Z</cp:lastPrinted>
  <dcterms:created xsi:type="dcterms:W3CDTF">2018-06-20T15:35:50Z</dcterms:created>
  <dcterms:modified xsi:type="dcterms:W3CDTF">2018-10-05T15:07:16Z</dcterms:modified>
</cp:coreProperties>
</file>