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omments/comment1.xml" ContentType="application/vnd.openxmlformats-officedocument.presentationml.comments+xml"/>
  <Override PartName="/ppt/comments/comment2.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258" r:id="rId3"/>
    <p:sldId id="259" r:id="rId4"/>
    <p:sldId id="265" r:id="rId5"/>
    <p:sldId id="271" r:id="rId6"/>
    <p:sldId id="266" r:id="rId7"/>
    <p:sldId id="270" r:id="rId8"/>
    <p:sldId id="272" r:id="rId9"/>
    <p:sldId id="269" r:id="rId10"/>
    <p:sldId id="273" r:id="rId11"/>
    <p:sldId id="268" r:id="rId12"/>
    <p:sldId id="274" r:id="rId13"/>
    <p:sldId id="267" r:id="rId14"/>
    <p:sldId id="275" r:id="rId15"/>
    <p:sldId id="279" r:id="rId16"/>
    <p:sldId id="276" r:id="rId17"/>
    <p:sldId id="260"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eMoine, Dana" initials="LD" lastIdx="5" clrIdx="0">
    <p:extLst>
      <p:ext uri="{19B8F6BF-5375-455C-9EA6-DF929625EA0E}">
        <p15:presenceInfo xmlns:p15="http://schemas.microsoft.com/office/powerpoint/2012/main" userId="S-1-5-21-329068152-583907252-725345543-33399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61" d="100"/>
          <a:sy n="61" d="100"/>
        </p:scale>
        <p:origin x="96" y="234"/>
      </p:cViewPr>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2-02-09T13:38:27.444" idx="1">
    <p:pos x="10" y="10"/>
    <p:text>See comment on slide 14 regarding surveillance in frogs</p:text>
    <p:extLst>
      <p:ext uri="{C676402C-5697-4E1C-873F-D02D1690AC5C}">
        <p15:threadingInfo xmlns:p15="http://schemas.microsoft.com/office/powerpoint/2012/main" timeZoneBias="30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2-02-09T13:40:19.249" idx="2">
    <p:pos x="10" y="10"/>
    <p:text>The primary zoonoses for frogs are M. marinum and Salmonella, so I updated those slides (12 &amp; 13) to include frogs. I think we can delete this slide unless you'd like to separately highlight these for frogs.  C. psittaci is a theoretical risk described in the textbooks but there are no reports of frog to human transmission.
At this time we do not have a routine health surveillance protocol screening Xenopus for mycobacteria or other agents. We have done individual tank level testing in response to past clinical concerns. Idexx has panels available for Xenopus and we can certainly add them to our routine (quarterly?) health surveillance in collaboration with the Robert lab.</p:text>
    <p:extLst>
      <p:ext uri="{C676402C-5697-4E1C-873F-D02D1690AC5C}">
        <p15:threadingInfo xmlns:p15="http://schemas.microsoft.com/office/powerpoint/2012/main" timeZoneBias="30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4/7/2024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4/7/2024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4/7/2024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4/7/2024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4/7/2024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4/7/2024</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4/7/2024</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4/7/2024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4/7/2024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4/7/2024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796027F-7875-4030-9381-8BD8C4F21935}" type="datetimeFigureOut">
              <a:rPr lang="en-US" dirty="0"/>
              <a:t>4/7/2024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4/7/2024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4/7/2024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4/7/2024</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4/7/2024</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t>4/7/2024</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4/7/2024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4/7/2024</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0" y="1"/>
            <a:ext cx="6298163" cy="3102772"/>
          </a:xfrm>
          <a:prstGeom prst="rect">
            <a:avLst/>
          </a:prstGeom>
        </p:spPr>
      </p:pic>
      <p:sp>
        <p:nvSpPr>
          <p:cNvPr id="3" name="Title 1"/>
          <p:cNvSpPr txBox="1">
            <a:spLocks/>
          </p:cNvSpPr>
          <p:nvPr/>
        </p:nvSpPr>
        <p:spPr>
          <a:xfrm>
            <a:off x="1551588" y="2060515"/>
            <a:ext cx="10254073" cy="2084515"/>
          </a:xfrm>
          <a:prstGeom prst="rect">
            <a:avLst/>
          </a:prstGeom>
        </p:spPr>
        <p:txBody>
          <a:bodyPr/>
          <a:lst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6000" dirty="0"/>
              <a:t>Animal Resource Occupational Health</a:t>
            </a:r>
          </a:p>
          <a:p>
            <a:r>
              <a:rPr lang="en-US" sz="6000" dirty="0"/>
              <a:t>&amp; Safety  </a:t>
            </a:r>
          </a:p>
        </p:txBody>
      </p:sp>
      <p:sp>
        <p:nvSpPr>
          <p:cNvPr id="4" name="TextBox 3"/>
          <p:cNvSpPr txBox="1"/>
          <p:nvPr/>
        </p:nvSpPr>
        <p:spPr>
          <a:xfrm>
            <a:off x="7600306" y="5610118"/>
            <a:ext cx="3112316" cy="307777"/>
          </a:xfrm>
          <a:prstGeom prst="rect">
            <a:avLst/>
          </a:prstGeom>
          <a:noFill/>
        </p:spPr>
        <p:txBody>
          <a:bodyPr wrap="square" rtlCol="0">
            <a:spAutoFit/>
          </a:bodyPr>
          <a:lstStyle/>
          <a:p>
            <a:r>
              <a:rPr lang="en-US" sz="1400" dirty="0"/>
              <a:t>4/7/2024 update DL</a:t>
            </a:r>
          </a:p>
        </p:txBody>
      </p:sp>
    </p:spTree>
    <p:extLst>
      <p:ext uri="{BB962C8B-B14F-4D97-AF65-F5344CB8AC3E}">
        <p14:creationId xmlns:p14="http://schemas.microsoft.com/office/powerpoint/2010/main" val="30850651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05EACAE-2814-4C42-9FC9-BAEF686571D6}"/>
              </a:ext>
            </a:extLst>
          </p:cNvPr>
          <p:cNvSpPr txBox="1"/>
          <p:nvPr/>
        </p:nvSpPr>
        <p:spPr>
          <a:xfrm>
            <a:off x="898248" y="1199050"/>
            <a:ext cx="10084037" cy="6863417"/>
          </a:xfrm>
          <a:prstGeom prst="rect">
            <a:avLst/>
          </a:prstGeom>
          <a:noFill/>
        </p:spPr>
        <p:txBody>
          <a:bodyPr wrap="square" rtlCol="0">
            <a:spAutoFit/>
          </a:bodyPr>
          <a:lstStyle/>
          <a:p>
            <a:endParaRPr lang="en-US" sz="2000" dirty="0"/>
          </a:p>
          <a:p>
            <a:r>
              <a:rPr lang="en-US" sz="2000" u="sng" dirty="0"/>
              <a:t>Risk </a:t>
            </a:r>
            <a:r>
              <a:rPr lang="en-US" sz="2000" dirty="0"/>
              <a:t>: 	Bulk Autoclave Entrapment  </a:t>
            </a:r>
          </a:p>
          <a:p>
            <a:endParaRPr lang="en-US" sz="2000" dirty="0"/>
          </a:p>
          <a:p>
            <a:r>
              <a:rPr lang="en-US" sz="2000" u="sng" dirty="0"/>
              <a:t>Awareness</a:t>
            </a:r>
            <a:r>
              <a:rPr lang="en-US" sz="2000" dirty="0"/>
              <a:t>:  Training and signage next to the “emergency stop” button and other signage that identifies all of the safety features. </a:t>
            </a:r>
          </a:p>
          <a:p>
            <a:endParaRPr lang="en-US" sz="2000" dirty="0"/>
          </a:p>
          <a:p>
            <a:r>
              <a:rPr lang="en-US" sz="2000" dirty="0"/>
              <a:t>				</a:t>
            </a:r>
            <a:endParaRPr lang="en-US" sz="2000" u="sng" dirty="0"/>
          </a:p>
          <a:p>
            <a:r>
              <a:rPr lang="en-US" sz="2000" u="sng" dirty="0"/>
              <a:t>Risk Assessment</a:t>
            </a:r>
            <a:r>
              <a:rPr lang="en-US" sz="2000" dirty="0"/>
              <a:t> : 	Risk exists if a person closing the autoclave door does not look in the chamber when closing the door.   It is not possible for the person pushing equipment into the bulk autoclave to accidentally close the door.  A “lock out” mechanism is activated if a person must provide service inside the chamber. 		      </a:t>
            </a:r>
          </a:p>
          <a:p>
            <a:endParaRPr lang="en-US" sz="2000" u="sng" dirty="0"/>
          </a:p>
          <a:p>
            <a:r>
              <a:rPr lang="en-US" sz="2000" u="sng" dirty="0"/>
              <a:t>Risk Management</a:t>
            </a:r>
            <a:r>
              <a:rPr lang="en-US" sz="2000" dirty="0"/>
              <a:t> :  Initial and annual training on bulk autoclave safety.  Always look inside the chamber before closing the door. Know how to use the “emergency stop” button and activate </a:t>
            </a:r>
            <a:r>
              <a:rPr lang="en-US" sz="2000" dirty="0" err="1"/>
              <a:t>the“lock</a:t>
            </a:r>
            <a:r>
              <a:rPr lang="en-US" sz="2000" dirty="0"/>
              <a:t> out” mechanism.      		    </a:t>
            </a:r>
          </a:p>
          <a:p>
            <a:r>
              <a:rPr lang="en-US" sz="2000" dirty="0"/>
              <a:t>					</a:t>
            </a:r>
          </a:p>
          <a:p>
            <a:r>
              <a:rPr lang="en-US" sz="2000" dirty="0"/>
              <a:t>  		    </a:t>
            </a:r>
          </a:p>
          <a:p>
            <a:r>
              <a:rPr lang="en-US" sz="2000" dirty="0"/>
              <a:t>					</a:t>
            </a:r>
          </a:p>
          <a:p>
            <a:r>
              <a:rPr lang="en-US" sz="2000" dirty="0"/>
              <a:t>			  </a:t>
            </a:r>
          </a:p>
          <a:p>
            <a:endParaRPr lang="en-US" sz="2000" dirty="0"/>
          </a:p>
          <a:p>
            <a:r>
              <a:rPr lang="en-US" sz="2000" dirty="0"/>
              <a:t> </a:t>
            </a:r>
          </a:p>
        </p:txBody>
      </p:sp>
      <p:pic>
        <p:nvPicPr>
          <p:cNvPr id="3" name="Picture 2">
            <a:extLst>
              <a:ext uri="{FF2B5EF4-FFF2-40B4-BE49-F238E27FC236}">
                <a16:creationId xmlns:a16="http://schemas.microsoft.com/office/drawing/2014/main" id="{4DFA0447-96E6-4DB3-BF15-4397ED97F07B}"/>
              </a:ext>
            </a:extLst>
          </p:cNvPr>
          <p:cNvPicPr>
            <a:picLocks noChangeAspect="1"/>
          </p:cNvPicPr>
          <p:nvPr/>
        </p:nvPicPr>
        <p:blipFill>
          <a:blip r:embed="rId2"/>
          <a:stretch>
            <a:fillRect/>
          </a:stretch>
        </p:blipFill>
        <p:spPr>
          <a:xfrm>
            <a:off x="0" y="1"/>
            <a:ext cx="6298163" cy="3102772"/>
          </a:xfrm>
          <a:prstGeom prst="rect">
            <a:avLst/>
          </a:prstGeom>
        </p:spPr>
      </p:pic>
    </p:spTree>
    <p:extLst>
      <p:ext uri="{BB962C8B-B14F-4D97-AF65-F5344CB8AC3E}">
        <p14:creationId xmlns:p14="http://schemas.microsoft.com/office/powerpoint/2010/main" val="42734065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0" y="1"/>
            <a:ext cx="6298163" cy="3102772"/>
          </a:xfrm>
          <a:prstGeom prst="rect">
            <a:avLst/>
          </a:prstGeom>
        </p:spPr>
      </p:pic>
      <p:sp>
        <p:nvSpPr>
          <p:cNvPr id="3" name="TextBox 2"/>
          <p:cNvSpPr txBox="1"/>
          <p:nvPr/>
        </p:nvSpPr>
        <p:spPr>
          <a:xfrm>
            <a:off x="912744" y="1324885"/>
            <a:ext cx="10770838" cy="6247864"/>
          </a:xfrm>
          <a:prstGeom prst="rect">
            <a:avLst/>
          </a:prstGeom>
          <a:noFill/>
        </p:spPr>
        <p:txBody>
          <a:bodyPr wrap="square" rtlCol="0">
            <a:spAutoFit/>
          </a:bodyPr>
          <a:lstStyle/>
          <a:p>
            <a:r>
              <a:rPr lang="en-US" sz="2000" u="sng" dirty="0"/>
              <a:t>Risk </a:t>
            </a:r>
            <a:r>
              <a:rPr lang="en-US" sz="2000" dirty="0"/>
              <a:t>: 	Zoonosis – Herpes B- </a:t>
            </a:r>
            <a:r>
              <a:rPr lang="en-US" sz="2000" dirty="0" err="1"/>
              <a:t>Macacine</a:t>
            </a:r>
            <a:r>
              <a:rPr lang="en-US" sz="2000" dirty="0"/>
              <a:t> herpesvirus 1</a:t>
            </a:r>
          </a:p>
          <a:p>
            <a:endParaRPr lang="en-US" sz="2000" dirty="0"/>
          </a:p>
          <a:p>
            <a:r>
              <a:rPr lang="en-US" sz="2000" u="sng" dirty="0"/>
              <a:t>Awareness</a:t>
            </a:r>
            <a:r>
              <a:rPr lang="en-US" sz="2000" dirty="0"/>
              <a:t>: 	Asymptomatic in all </a:t>
            </a:r>
            <a:r>
              <a:rPr lang="en-US" sz="2000" b="1" dirty="0"/>
              <a:t>macaques</a:t>
            </a:r>
            <a:r>
              <a:rPr lang="en-US" sz="2000" dirty="0"/>
              <a:t> shed in saliva, ocular and </a:t>
            </a:r>
          </a:p>
          <a:p>
            <a:r>
              <a:rPr lang="en-US" sz="2000" dirty="0"/>
              <a:t>				reproductive tract secretions.   May see NHP lip blisters &amp; red eyes.     </a:t>
            </a:r>
          </a:p>
          <a:p>
            <a:endParaRPr lang="en-US" sz="2000" u="sng" dirty="0"/>
          </a:p>
          <a:p>
            <a:r>
              <a:rPr lang="en-US" sz="2000" u="sng" dirty="0"/>
              <a:t>Risk Assessment</a:t>
            </a:r>
            <a:r>
              <a:rPr lang="en-US" sz="2000" dirty="0"/>
              <a:t> : Highest risk when bitten or scratched working with or near </a:t>
            </a:r>
          </a:p>
          <a:p>
            <a:r>
              <a:rPr lang="en-US" sz="2000" dirty="0"/>
              <a:t>	macaques.  One human case of eye splash with reproductive tracts secretion - 	urine.  One case with spouse sharing ointment treating a bite wound.   Can be 	fatal in humans. 				      </a:t>
            </a:r>
          </a:p>
          <a:p>
            <a:endParaRPr lang="en-US" sz="2000" u="sng" dirty="0"/>
          </a:p>
          <a:p>
            <a:r>
              <a:rPr lang="en-US" sz="2000" u="sng" dirty="0"/>
              <a:t>Risk Management</a:t>
            </a:r>
            <a:r>
              <a:rPr lang="en-US" sz="2000" dirty="0"/>
              <a:t> :    Wear PPE when near alive or dead macaques (eye &amp; </a:t>
            </a:r>
          </a:p>
          <a:p>
            <a:r>
              <a:rPr lang="en-US" sz="2000" dirty="0"/>
              <a:t>	mouth protection, gown, gloves, long pants…).  No petting.  Be aware of kit locations for Emergency Treatment of Bites, Scratches, Eye Splash and theoretical exposures such as needle stick or scrape by a soiled cage surface.  </a:t>
            </a:r>
            <a:r>
              <a:rPr lang="en-US" sz="2000" b="1" u="sng" dirty="0"/>
              <a:t>IMMEDIATELY </a:t>
            </a:r>
            <a:r>
              <a:rPr lang="en-US" sz="2000" dirty="0"/>
              <a:t>begin self treatment as you seek further help including visit to UHS or Emergency Dept.       		    </a:t>
            </a:r>
          </a:p>
          <a:p>
            <a:r>
              <a:rPr lang="en-US" sz="2000" dirty="0"/>
              <a:t>					</a:t>
            </a:r>
          </a:p>
          <a:p>
            <a:r>
              <a:rPr lang="en-US" sz="2000" dirty="0"/>
              <a:t>			  </a:t>
            </a:r>
          </a:p>
          <a:p>
            <a:endParaRPr lang="en-US" sz="2000" dirty="0"/>
          </a:p>
          <a:p>
            <a:r>
              <a:rPr lang="en-US" sz="2000" dirty="0"/>
              <a:t> </a:t>
            </a:r>
          </a:p>
        </p:txBody>
      </p:sp>
    </p:spTree>
    <p:extLst>
      <p:ext uri="{BB962C8B-B14F-4D97-AF65-F5344CB8AC3E}">
        <p14:creationId xmlns:p14="http://schemas.microsoft.com/office/powerpoint/2010/main" val="29127363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0" y="1"/>
            <a:ext cx="6298163" cy="3102772"/>
          </a:xfrm>
          <a:prstGeom prst="rect">
            <a:avLst/>
          </a:prstGeom>
        </p:spPr>
      </p:pic>
      <p:sp>
        <p:nvSpPr>
          <p:cNvPr id="3" name="TextBox 2"/>
          <p:cNvSpPr txBox="1"/>
          <p:nvPr/>
        </p:nvSpPr>
        <p:spPr>
          <a:xfrm>
            <a:off x="915026" y="1551387"/>
            <a:ext cx="10084037" cy="4708981"/>
          </a:xfrm>
          <a:prstGeom prst="rect">
            <a:avLst/>
          </a:prstGeom>
          <a:noFill/>
        </p:spPr>
        <p:txBody>
          <a:bodyPr wrap="square" rtlCol="0">
            <a:spAutoFit/>
          </a:bodyPr>
          <a:lstStyle/>
          <a:p>
            <a:r>
              <a:rPr lang="en-US" sz="2000" u="sng" dirty="0"/>
              <a:t>Risks </a:t>
            </a:r>
            <a:r>
              <a:rPr lang="en-US" sz="2000" dirty="0"/>
              <a:t>: 	Fish </a:t>
            </a:r>
            <a:r>
              <a:rPr lang="en-US" sz="2000" dirty="0">
                <a:solidFill>
                  <a:srgbClr val="FF0000"/>
                </a:solidFill>
              </a:rPr>
              <a:t> </a:t>
            </a:r>
            <a:r>
              <a:rPr lang="en-US" sz="2000" dirty="0"/>
              <a:t>Zoonosis – </a:t>
            </a:r>
            <a:r>
              <a:rPr lang="en-US" sz="2000" i="1" dirty="0"/>
              <a:t>Mycobacterium </a:t>
            </a:r>
            <a:r>
              <a:rPr lang="en-US" sz="2000" i="1" dirty="0" err="1"/>
              <a:t>marinum</a:t>
            </a:r>
            <a:r>
              <a:rPr lang="en-US" sz="2000" i="1" dirty="0"/>
              <a:t>  </a:t>
            </a:r>
          </a:p>
          <a:p>
            <a:endParaRPr lang="en-US" sz="2000" dirty="0"/>
          </a:p>
          <a:p>
            <a:r>
              <a:rPr lang="en-US" sz="2000" u="sng" dirty="0"/>
              <a:t>Awareness</a:t>
            </a:r>
            <a:r>
              <a:rPr lang="en-US" sz="2000" dirty="0"/>
              <a:t>: 	Asymptomatic in most fish and potentially present in tank water.   Clinical signs in people include abscesses in fingers or rash on skin. </a:t>
            </a:r>
          </a:p>
          <a:p>
            <a:endParaRPr lang="en-US" sz="2000" u="sng" dirty="0"/>
          </a:p>
          <a:p>
            <a:r>
              <a:rPr lang="en-US" sz="2000" u="sng" dirty="0"/>
              <a:t>Risk Assessment</a:t>
            </a:r>
            <a:r>
              <a:rPr lang="en-US" sz="2000" dirty="0"/>
              <a:t> : Highest risk when handling fish or contaminated water.  				      </a:t>
            </a:r>
          </a:p>
          <a:p>
            <a:endParaRPr lang="en-US" sz="2000" u="sng" dirty="0"/>
          </a:p>
          <a:p>
            <a:r>
              <a:rPr lang="en-US" sz="2000" u="sng" dirty="0"/>
              <a:t>Risk Management</a:t>
            </a:r>
            <a:r>
              <a:rPr lang="en-US" sz="2000" dirty="0"/>
              <a:t> :    </a:t>
            </a:r>
            <a:r>
              <a:rPr lang="en-US" sz="2000" b="1" dirty="0"/>
              <a:t>Wear exam gloves when handling fish or touching tank water.  </a:t>
            </a:r>
            <a:r>
              <a:rPr lang="en-US" sz="2000" dirty="0"/>
              <a:t>Wash hands after handling animals or animal habitats. All zebrafish are acquired free of </a:t>
            </a:r>
            <a:r>
              <a:rPr lang="en-US" sz="2000" i="1" dirty="0"/>
              <a:t>M. </a:t>
            </a:r>
            <a:r>
              <a:rPr lang="en-US" sz="2000" i="1" dirty="0" err="1"/>
              <a:t>marinum</a:t>
            </a:r>
            <a:r>
              <a:rPr lang="en-US" sz="2000" i="1" dirty="0"/>
              <a:t> </a:t>
            </a:r>
            <a:r>
              <a:rPr lang="en-US" sz="2000" dirty="0"/>
              <a:t>and routinely surveyed for </a:t>
            </a:r>
            <a:r>
              <a:rPr lang="en-US" sz="2000" i="1" dirty="0"/>
              <a:t>M. </a:t>
            </a:r>
            <a:r>
              <a:rPr lang="en-US" sz="2000" i="1" dirty="0" err="1"/>
              <a:t>marinum</a:t>
            </a:r>
            <a:r>
              <a:rPr lang="en-US" sz="2000" b="1" dirty="0"/>
              <a:t>. </a:t>
            </a:r>
            <a:r>
              <a:rPr lang="en-US" sz="2000" dirty="0"/>
              <a:t>					</a:t>
            </a:r>
          </a:p>
          <a:p>
            <a:r>
              <a:rPr lang="en-US" sz="2000" dirty="0"/>
              <a:t>			  </a:t>
            </a:r>
          </a:p>
          <a:p>
            <a:endParaRPr lang="en-US" sz="2000" dirty="0"/>
          </a:p>
          <a:p>
            <a:r>
              <a:rPr lang="en-US" sz="2000" dirty="0"/>
              <a:t> </a:t>
            </a:r>
          </a:p>
        </p:txBody>
      </p:sp>
    </p:spTree>
    <p:extLst>
      <p:ext uri="{BB962C8B-B14F-4D97-AF65-F5344CB8AC3E}">
        <p14:creationId xmlns:p14="http://schemas.microsoft.com/office/powerpoint/2010/main" val="39080536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0" y="1"/>
            <a:ext cx="6298163" cy="3102772"/>
          </a:xfrm>
          <a:prstGeom prst="rect">
            <a:avLst/>
          </a:prstGeom>
        </p:spPr>
      </p:pic>
      <p:sp>
        <p:nvSpPr>
          <p:cNvPr id="3" name="TextBox 2"/>
          <p:cNvSpPr txBox="1"/>
          <p:nvPr/>
        </p:nvSpPr>
        <p:spPr>
          <a:xfrm>
            <a:off x="915026" y="1551387"/>
            <a:ext cx="10084037" cy="6247864"/>
          </a:xfrm>
          <a:prstGeom prst="rect">
            <a:avLst/>
          </a:prstGeom>
          <a:noFill/>
        </p:spPr>
        <p:txBody>
          <a:bodyPr wrap="square" rtlCol="0">
            <a:spAutoFit/>
          </a:bodyPr>
          <a:lstStyle/>
          <a:p>
            <a:r>
              <a:rPr lang="en-US" sz="2000" u="sng" dirty="0"/>
              <a:t>Risk </a:t>
            </a:r>
            <a:r>
              <a:rPr lang="en-US" sz="2000" dirty="0"/>
              <a:t>: 	Enteric Zoonosis – Salmonella, Shigella &amp; Campylobacter </a:t>
            </a:r>
          </a:p>
          <a:p>
            <a:endParaRPr lang="en-US" sz="2000" dirty="0"/>
          </a:p>
          <a:p>
            <a:r>
              <a:rPr lang="en-US" sz="2000" u="sng" dirty="0"/>
              <a:t>Awareness</a:t>
            </a:r>
            <a:r>
              <a:rPr lang="en-US" sz="2000" dirty="0"/>
              <a:t>: 	Asymptomatic in nonhuman primates, reptiles, amphibians and 				birds.  Clinical signs in people include abdominal pain, fever and 				diarrhea.    </a:t>
            </a:r>
          </a:p>
          <a:p>
            <a:endParaRPr lang="en-US" sz="2000" u="sng" dirty="0"/>
          </a:p>
          <a:p>
            <a:r>
              <a:rPr lang="en-US" sz="2000" u="sng" dirty="0"/>
              <a:t>Risk Assessment</a:t>
            </a:r>
            <a:r>
              <a:rPr lang="en-US" sz="2000" dirty="0"/>
              <a:t> : Highest risk when working with nonhuman primates &amp; reptiles </a:t>
            </a:r>
          </a:p>
          <a:p>
            <a:r>
              <a:rPr lang="en-US" sz="2000" dirty="0"/>
              <a:t>				    and their soiled caging or substrates. 				      </a:t>
            </a:r>
          </a:p>
          <a:p>
            <a:endParaRPr lang="en-US" sz="2000" u="sng" dirty="0"/>
          </a:p>
          <a:p>
            <a:r>
              <a:rPr lang="en-US" sz="2000" u="sng" dirty="0"/>
              <a:t>Risk Management</a:t>
            </a:r>
            <a:r>
              <a:rPr lang="en-US" sz="2000" dirty="0"/>
              <a:t> :    </a:t>
            </a:r>
            <a:r>
              <a:rPr lang="en-US" sz="2000" b="1" dirty="0"/>
              <a:t>Keep feces out of your mouth</a:t>
            </a:r>
            <a:r>
              <a:rPr lang="en-US" sz="2000" dirty="0"/>
              <a:t>. </a:t>
            </a:r>
          </a:p>
          <a:p>
            <a:r>
              <a:rPr lang="en-US" sz="2000" dirty="0"/>
              <a:t>				Wear gloves when handling nonhuman primates or any surfaces 				they contact. Wash hands thoroughly after handling animals or 				soiled caging/equipment. Do not take workplace shoes or 						clothes home. 	Sanitize all surfaces containing nonhuman 						primates and reptiles. Both bacteria may survive on clean 						appearing surfaces.    		    </a:t>
            </a:r>
          </a:p>
          <a:p>
            <a:r>
              <a:rPr lang="en-US" sz="2000" dirty="0"/>
              <a:t>					</a:t>
            </a:r>
          </a:p>
          <a:p>
            <a:r>
              <a:rPr lang="en-US" sz="2000" dirty="0"/>
              <a:t>			  </a:t>
            </a:r>
          </a:p>
          <a:p>
            <a:endParaRPr lang="en-US" sz="2000" dirty="0"/>
          </a:p>
          <a:p>
            <a:r>
              <a:rPr lang="en-US" sz="2000" dirty="0"/>
              <a:t> </a:t>
            </a:r>
          </a:p>
        </p:txBody>
      </p:sp>
    </p:spTree>
    <p:extLst>
      <p:ext uri="{BB962C8B-B14F-4D97-AF65-F5344CB8AC3E}">
        <p14:creationId xmlns:p14="http://schemas.microsoft.com/office/powerpoint/2010/main" val="10965562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0" y="1"/>
            <a:ext cx="6298163" cy="3102772"/>
          </a:xfrm>
          <a:prstGeom prst="rect">
            <a:avLst/>
          </a:prstGeom>
        </p:spPr>
      </p:pic>
      <p:sp>
        <p:nvSpPr>
          <p:cNvPr id="3" name="TextBox 2"/>
          <p:cNvSpPr txBox="1"/>
          <p:nvPr/>
        </p:nvSpPr>
        <p:spPr>
          <a:xfrm>
            <a:off x="898248" y="1843950"/>
            <a:ext cx="10084037" cy="3170099"/>
          </a:xfrm>
          <a:prstGeom prst="rect">
            <a:avLst/>
          </a:prstGeom>
          <a:noFill/>
        </p:spPr>
        <p:txBody>
          <a:bodyPr wrap="square" rtlCol="0">
            <a:spAutoFit/>
          </a:bodyPr>
          <a:lstStyle/>
          <a:p>
            <a:r>
              <a:rPr lang="en-US" sz="2000" u="sng" dirty="0"/>
              <a:t>Risk </a:t>
            </a:r>
            <a:r>
              <a:rPr lang="en-US" sz="2000" dirty="0"/>
              <a:t>: 	Frog Zoonosis – </a:t>
            </a:r>
            <a:r>
              <a:rPr lang="en-US" sz="2000" i="1" dirty="0"/>
              <a:t>Chlamydia sp</a:t>
            </a:r>
            <a:r>
              <a:rPr lang="en-US" sz="2000" dirty="0"/>
              <a:t>., </a:t>
            </a:r>
            <a:r>
              <a:rPr lang="en-US" sz="2000" i="1" dirty="0"/>
              <a:t>Mycobacterium </a:t>
            </a:r>
            <a:r>
              <a:rPr lang="en-US" sz="2000" i="1" dirty="0" err="1"/>
              <a:t>marinum</a:t>
            </a:r>
            <a:r>
              <a:rPr lang="en-US" sz="2000" i="1" dirty="0"/>
              <a:t>, Salmonella  </a:t>
            </a:r>
          </a:p>
          <a:p>
            <a:endParaRPr lang="en-US" sz="2000" dirty="0"/>
          </a:p>
          <a:p>
            <a:r>
              <a:rPr lang="en-US" sz="2000" u="sng" dirty="0"/>
              <a:t>Awareness</a:t>
            </a:r>
            <a:r>
              <a:rPr lang="en-US" sz="2000" dirty="0"/>
              <a:t>: 	Asymptomatic in most frogs.  Clinical signs of </a:t>
            </a:r>
            <a:r>
              <a:rPr lang="en-US" sz="2000" i="1" dirty="0"/>
              <a:t>Chlamydia </a:t>
            </a:r>
            <a:r>
              <a:rPr lang="en-US" sz="2000" i="1" dirty="0" err="1"/>
              <a:t>sp</a:t>
            </a:r>
            <a:r>
              <a:rPr lang="en-US" sz="2000" i="1" dirty="0"/>
              <a:t>,  M. </a:t>
            </a:r>
            <a:r>
              <a:rPr lang="en-US" sz="2000" i="1" dirty="0" err="1"/>
              <a:t>marinum</a:t>
            </a:r>
            <a:r>
              <a:rPr lang="en-US" sz="2000" i="1" dirty="0"/>
              <a:t> &amp; Salmonella </a:t>
            </a:r>
            <a:r>
              <a:rPr lang="en-US" sz="2000" dirty="0"/>
              <a:t>in people include pneumonia, skin abscesses and diarrhea, respectively. </a:t>
            </a:r>
          </a:p>
          <a:p>
            <a:endParaRPr lang="en-US" sz="2000" u="sng" dirty="0"/>
          </a:p>
          <a:p>
            <a:r>
              <a:rPr lang="en-US" sz="2000" u="sng" dirty="0"/>
              <a:t>Risk Assessment</a:t>
            </a:r>
            <a:r>
              <a:rPr lang="en-US" sz="2000" dirty="0"/>
              <a:t> : Highest risk when handling frogs or water.  				      </a:t>
            </a:r>
          </a:p>
          <a:p>
            <a:endParaRPr lang="en-US" sz="2000" u="sng" dirty="0"/>
          </a:p>
          <a:p>
            <a:r>
              <a:rPr lang="en-US" sz="2000" u="sng" dirty="0"/>
              <a:t>Risk Management</a:t>
            </a:r>
            <a:r>
              <a:rPr lang="en-US" sz="2000" dirty="0"/>
              <a:t> :    </a:t>
            </a:r>
            <a:r>
              <a:rPr lang="en-US" sz="2000" b="1" dirty="0"/>
              <a:t>Wear exam gloves when handling frogs or touching tank water.  </a:t>
            </a:r>
            <a:r>
              <a:rPr lang="en-US" sz="2000" dirty="0"/>
              <a:t> </a:t>
            </a:r>
          </a:p>
        </p:txBody>
      </p:sp>
    </p:spTree>
    <p:extLst>
      <p:ext uri="{BB962C8B-B14F-4D97-AF65-F5344CB8AC3E}">
        <p14:creationId xmlns:p14="http://schemas.microsoft.com/office/powerpoint/2010/main" val="1286723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0" y="1"/>
            <a:ext cx="6298163" cy="3102772"/>
          </a:xfrm>
          <a:prstGeom prst="rect">
            <a:avLst/>
          </a:prstGeom>
        </p:spPr>
      </p:pic>
      <p:sp>
        <p:nvSpPr>
          <p:cNvPr id="3" name="TextBox 2"/>
          <p:cNvSpPr txBox="1"/>
          <p:nvPr/>
        </p:nvSpPr>
        <p:spPr>
          <a:xfrm>
            <a:off x="915026" y="1551387"/>
            <a:ext cx="10084037" cy="5016758"/>
          </a:xfrm>
          <a:prstGeom prst="rect">
            <a:avLst/>
          </a:prstGeom>
          <a:noFill/>
        </p:spPr>
        <p:txBody>
          <a:bodyPr wrap="square" rtlCol="0">
            <a:spAutoFit/>
          </a:bodyPr>
          <a:lstStyle/>
          <a:p>
            <a:r>
              <a:rPr lang="en-US" sz="2000" u="sng" dirty="0"/>
              <a:t>Risk </a:t>
            </a:r>
            <a:r>
              <a:rPr lang="en-US" sz="2000" dirty="0"/>
              <a:t>: 	Zoonosis of pigeons, canaries, parakeets, &amp; chickens: </a:t>
            </a:r>
            <a:r>
              <a:rPr lang="en-US" sz="2000" i="1" dirty="0"/>
              <a:t>Chlamydia </a:t>
            </a:r>
            <a:r>
              <a:rPr lang="en-US" sz="2000" i="1" dirty="0" err="1"/>
              <a:t>psittaci</a:t>
            </a:r>
            <a:endParaRPr lang="en-US" sz="2000" i="1" dirty="0"/>
          </a:p>
          <a:p>
            <a:endParaRPr lang="en-US" sz="2000" dirty="0"/>
          </a:p>
          <a:p>
            <a:r>
              <a:rPr lang="en-US" sz="2000" u="sng" dirty="0"/>
              <a:t>Awareness</a:t>
            </a:r>
            <a:r>
              <a:rPr lang="en-US" sz="2000" dirty="0"/>
              <a:t>: 	Infection in birds may be subclinical or cause a wide range of clinical signs. Infection in people may cause fever, headache, pneumonia, or more severe systemic respiratory signs, conjunctivitis, myocarditis, hepatitis, and encephalitis. </a:t>
            </a:r>
          </a:p>
          <a:p>
            <a:endParaRPr lang="en-US" sz="2000" u="sng" dirty="0"/>
          </a:p>
          <a:p>
            <a:r>
              <a:rPr lang="en-US" sz="2000" u="sng" dirty="0"/>
              <a:t>Risk Assessment</a:t>
            </a:r>
            <a:r>
              <a:rPr lang="en-US" sz="2000" dirty="0"/>
              <a:t> : Highest risk with direct contact or aerosol exposure to exudates, secretions, or feces of psittacine birds (e.g. parakeets) or groups of animals that have tested positive. 				      </a:t>
            </a:r>
          </a:p>
          <a:p>
            <a:endParaRPr lang="en-US" sz="2000" u="sng" dirty="0"/>
          </a:p>
          <a:p>
            <a:r>
              <a:rPr lang="en-US" sz="2000" u="sng" dirty="0"/>
              <a:t>Risk Management</a:t>
            </a:r>
            <a:r>
              <a:rPr lang="en-US" sz="2000" dirty="0"/>
              <a:t> : Birds are bred in-house in a closed colony or obtained from disease-free sources when possible. Routine testing of birds is performed. Wear gloves when handling parakeets or their soiled caging/equipment, and wash hands after. Training and specific PPE, sanitation and transport practices are required for at-risk staff working with flocks that have tested positive.</a:t>
            </a:r>
          </a:p>
        </p:txBody>
      </p:sp>
    </p:spTree>
    <p:extLst>
      <p:ext uri="{BB962C8B-B14F-4D97-AF65-F5344CB8AC3E}">
        <p14:creationId xmlns:p14="http://schemas.microsoft.com/office/powerpoint/2010/main" val="11611816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0" y="1"/>
            <a:ext cx="6298163" cy="3102772"/>
          </a:xfrm>
          <a:prstGeom prst="rect">
            <a:avLst/>
          </a:prstGeom>
        </p:spPr>
      </p:pic>
      <p:sp>
        <p:nvSpPr>
          <p:cNvPr id="3" name="TextBox 2"/>
          <p:cNvSpPr txBox="1"/>
          <p:nvPr/>
        </p:nvSpPr>
        <p:spPr>
          <a:xfrm>
            <a:off x="915026" y="1551387"/>
            <a:ext cx="10084037" cy="4401205"/>
          </a:xfrm>
          <a:prstGeom prst="rect">
            <a:avLst/>
          </a:prstGeom>
          <a:noFill/>
        </p:spPr>
        <p:txBody>
          <a:bodyPr wrap="square" rtlCol="0">
            <a:spAutoFit/>
          </a:bodyPr>
          <a:lstStyle/>
          <a:p>
            <a:r>
              <a:rPr lang="en-US" sz="2000" u="sng" dirty="0"/>
              <a:t>Risk</a:t>
            </a:r>
            <a:r>
              <a:rPr lang="en-US" sz="2000" dirty="0"/>
              <a:t>: 	Sheep Zoonosis – Q Fever (</a:t>
            </a:r>
            <a:r>
              <a:rPr lang="en-US" sz="2000" i="1" dirty="0"/>
              <a:t>Coxiella </a:t>
            </a:r>
            <a:r>
              <a:rPr lang="en-US" sz="2000" i="1" dirty="0" err="1"/>
              <a:t>burnetii</a:t>
            </a:r>
            <a:r>
              <a:rPr lang="en-US" sz="2000" dirty="0"/>
              <a:t>) </a:t>
            </a:r>
            <a:r>
              <a:rPr lang="en-US" sz="2000" i="1" dirty="0"/>
              <a:t> </a:t>
            </a:r>
          </a:p>
          <a:p>
            <a:endParaRPr lang="en-US" sz="2000" dirty="0"/>
          </a:p>
          <a:p>
            <a:r>
              <a:rPr lang="en-US" sz="2000" u="sng" dirty="0"/>
              <a:t>Awareness</a:t>
            </a:r>
            <a:r>
              <a:rPr lang="en-US" sz="2000" dirty="0"/>
              <a:t>: Asymptomatic in sheep and most people (possibly flu-like syndrome).  People with heart valve defects or pregnant/immunocompromised people are most at risk of harm including miscarriage and endocarditis. </a:t>
            </a:r>
          </a:p>
          <a:p>
            <a:endParaRPr lang="en-US" sz="2000" u="sng" dirty="0"/>
          </a:p>
          <a:p>
            <a:r>
              <a:rPr lang="en-US" sz="2000" u="sng" dirty="0"/>
              <a:t>Risk Assessment</a:t>
            </a:r>
            <a:r>
              <a:rPr lang="en-US" sz="2000" dirty="0"/>
              <a:t> :Large numbers of C. </a:t>
            </a:r>
            <a:r>
              <a:rPr lang="en-US" sz="2000" dirty="0" err="1"/>
              <a:t>burnetii</a:t>
            </a:r>
            <a:r>
              <a:rPr lang="en-US" sz="2000" dirty="0"/>
              <a:t> are shed from infected animals during birthing in the amniotic fluid and placenta. Handling the uterus, placenta, mammary glands, amniotic fluids, milk, and the newborns carry risk of exposure.  				      </a:t>
            </a:r>
          </a:p>
          <a:p>
            <a:endParaRPr lang="en-US" sz="2000" u="sng" dirty="0"/>
          </a:p>
          <a:p>
            <a:r>
              <a:rPr lang="en-US" sz="2000" u="sng" dirty="0"/>
              <a:t>Risk Management</a:t>
            </a:r>
            <a:r>
              <a:rPr lang="en-US" sz="2000" dirty="0"/>
              <a:t> :   Training and specific PPE, sanitation and transport practices required for at risk staff contacting potentially, shedding  or contaminated timed pregnant or pre-weanling sheep and their tissues, milk or placenta. .     </a:t>
            </a:r>
          </a:p>
        </p:txBody>
      </p:sp>
    </p:spTree>
    <p:extLst>
      <p:ext uri="{BB962C8B-B14F-4D97-AF65-F5344CB8AC3E}">
        <p14:creationId xmlns:p14="http://schemas.microsoft.com/office/powerpoint/2010/main" val="7079158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0" y="1"/>
            <a:ext cx="6298163" cy="3102772"/>
          </a:xfrm>
          <a:prstGeom prst="rect">
            <a:avLst/>
          </a:prstGeom>
        </p:spPr>
      </p:pic>
      <p:sp>
        <p:nvSpPr>
          <p:cNvPr id="3" name="TextBox 2"/>
          <p:cNvSpPr txBox="1"/>
          <p:nvPr/>
        </p:nvSpPr>
        <p:spPr>
          <a:xfrm>
            <a:off x="1886034" y="2482565"/>
            <a:ext cx="9041450" cy="1015663"/>
          </a:xfrm>
          <a:prstGeom prst="rect">
            <a:avLst/>
          </a:prstGeom>
          <a:noFill/>
        </p:spPr>
        <p:txBody>
          <a:bodyPr wrap="square" rtlCol="0">
            <a:spAutoFit/>
          </a:bodyPr>
          <a:lstStyle/>
          <a:p>
            <a:r>
              <a:rPr lang="en-US" sz="2000" dirty="0"/>
              <a:t>THANK YOU  </a:t>
            </a:r>
          </a:p>
          <a:p>
            <a:endParaRPr lang="en-US" sz="2000" dirty="0"/>
          </a:p>
          <a:p>
            <a:r>
              <a:rPr lang="en-US" sz="2000" dirty="0"/>
              <a:t>…………  for helping us all promote a safe and healthy workplace.</a:t>
            </a:r>
          </a:p>
        </p:txBody>
      </p:sp>
    </p:spTree>
    <p:extLst>
      <p:ext uri="{BB962C8B-B14F-4D97-AF65-F5344CB8AC3E}">
        <p14:creationId xmlns:p14="http://schemas.microsoft.com/office/powerpoint/2010/main" val="29874319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0" y="1"/>
            <a:ext cx="6298163" cy="3102772"/>
          </a:xfrm>
          <a:prstGeom prst="rect">
            <a:avLst/>
          </a:prstGeom>
        </p:spPr>
      </p:pic>
      <p:sp>
        <p:nvSpPr>
          <p:cNvPr id="3" name="TextBox 2"/>
          <p:cNvSpPr txBox="1"/>
          <p:nvPr/>
        </p:nvSpPr>
        <p:spPr>
          <a:xfrm>
            <a:off x="1593908" y="1736521"/>
            <a:ext cx="8187655" cy="5663089"/>
          </a:xfrm>
          <a:prstGeom prst="rect">
            <a:avLst/>
          </a:prstGeom>
          <a:noFill/>
        </p:spPr>
        <p:txBody>
          <a:bodyPr wrap="square" rtlCol="0">
            <a:spAutoFit/>
          </a:bodyPr>
          <a:lstStyle/>
          <a:p>
            <a:r>
              <a:rPr lang="en-US" sz="2800" dirty="0"/>
              <a:t>WORKPLACE HAZARDS and RISKS</a:t>
            </a:r>
          </a:p>
          <a:p>
            <a:endParaRPr lang="en-US" sz="2800" dirty="0"/>
          </a:p>
          <a:p>
            <a:r>
              <a:rPr lang="en-US" sz="2800" dirty="0"/>
              <a:t>	Identification </a:t>
            </a:r>
          </a:p>
          <a:p>
            <a:endParaRPr lang="en-US" sz="2800" dirty="0"/>
          </a:p>
          <a:p>
            <a:r>
              <a:rPr lang="en-US" sz="2800" dirty="0"/>
              <a:t>	Awareness</a:t>
            </a:r>
          </a:p>
          <a:p>
            <a:endParaRPr lang="en-US" sz="2800" dirty="0"/>
          </a:p>
          <a:p>
            <a:r>
              <a:rPr lang="en-US" sz="2800" dirty="0"/>
              <a:t>	Risk Assessment </a:t>
            </a:r>
          </a:p>
          <a:p>
            <a:endParaRPr lang="en-US" sz="2800" dirty="0"/>
          </a:p>
          <a:p>
            <a:r>
              <a:rPr lang="en-US" sz="2800" dirty="0"/>
              <a:t>	Risk Management</a:t>
            </a:r>
          </a:p>
          <a:p>
            <a:endParaRPr lang="en-US" sz="2800" dirty="0"/>
          </a:p>
          <a:p>
            <a:r>
              <a:rPr lang="en-US" sz="2800" dirty="0"/>
              <a:t>	</a:t>
            </a:r>
          </a:p>
          <a:p>
            <a:endParaRPr lang="en-US" dirty="0"/>
          </a:p>
          <a:p>
            <a:endParaRPr lang="en-US" dirty="0"/>
          </a:p>
          <a:p>
            <a:endParaRPr lang="en-US" dirty="0"/>
          </a:p>
        </p:txBody>
      </p:sp>
    </p:spTree>
    <p:extLst>
      <p:ext uri="{BB962C8B-B14F-4D97-AF65-F5344CB8AC3E}">
        <p14:creationId xmlns:p14="http://schemas.microsoft.com/office/powerpoint/2010/main" val="35431326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0" y="1"/>
            <a:ext cx="6298163" cy="3102772"/>
          </a:xfrm>
          <a:prstGeom prst="rect">
            <a:avLst/>
          </a:prstGeom>
        </p:spPr>
      </p:pic>
      <p:sp>
        <p:nvSpPr>
          <p:cNvPr id="3" name="TextBox 2"/>
          <p:cNvSpPr txBox="1"/>
          <p:nvPr/>
        </p:nvSpPr>
        <p:spPr>
          <a:xfrm>
            <a:off x="1187866" y="1298961"/>
            <a:ext cx="9041450" cy="4708981"/>
          </a:xfrm>
          <a:prstGeom prst="rect">
            <a:avLst/>
          </a:prstGeom>
          <a:noFill/>
        </p:spPr>
        <p:txBody>
          <a:bodyPr wrap="square" rtlCol="0">
            <a:spAutoFit/>
          </a:bodyPr>
          <a:lstStyle/>
          <a:p>
            <a:r>
              <a:rPr lang="en-US" sz="2000" b="1" dirty="0"/>
              <a:t>The Animal Resource is a healthy workplace for all staff.</a:t>
            </a:r>
          </a:p>
          <a:p>
            <a:endParaRPr lang="en-US" sz="2000" dirty="0"/>
          </a:p>
          <a:p>
            <a:r>
              <a:rPr lang="en-US" sz="2000" dirty="0"/>
              <a:t>Unique Risks : 	Allergens </a:t>
            </a:r>
          </a:p>
          <a:p>
            <a:r>
              <a:rPr lang="en-US" sz="2000" dirty="0"/>
              <a:t>				Ergonomics</a:t>
            </a:r>
          </a:p>
          <a:p>
            <a:r>
              <a:rPr lang="en-US" sz="2000" dirty="0"/>
              <a:t>				</a:t>
            </a:r>
            <a:r>
              <a:rPr lang="en-US" sz="2000" dirty="0" err="1"/>
              <a:t>Zoonoses</a:t>
            </a:r>
            <a:endParaRPr lang="en-US" sz="2000" dirty="0"/>
          </a:p>
          <a:p>
            <a:r>
              <a:rPr lang="en-US" sz="2000" dirty="0"/>
              <a:t>				Bites-scratches</a:t>
            </a:r>
          </a:p>
          <a:p>
            <a:r>
              <a:rPr lang="en-US" sz="2000" dirty="0"/>
              <a:t>				Cage wash entrapment </a:t>
            </a:r>
          </a:p>
          <a:p>
            <a:r>
              <a:rPr lang="en-US" sz="2000" dirty="0"/>
              <a:t>				Sharps </a:t>
            </a:r>
          </a:p>
          <a:p>
            <a:r>
              <a:rPr lang="en-US" sz="2000" dirty="0"/>
              <a:t>				Experimental Hazards – Biological</a:t>
            </a:r>
          </a:p>
          <a:p>
            <a:r>
              <a:rPr lang="en-US" sz="2000" dirty="0"/>
              <a:t>									         Chemical</a:t>
            </a:r>
          </a:p>
          <a:p>
            <a:r>
              <a:rPr lang="en-US" sz="2000" dirty="0"/>
              <a:t>			  						         Radioactive </a:t>
            </a:r>
          </a:p>
          <a:p>
            <a:endParaRPr lang="en-US" sz="2000" dirty="0"/>
          </a:p>
          <a:p>
            <a:r>
              <a:rPr lang="en-US" sz="2000" dirty="0"/>
              <a:t>Seek medical guidance:</a:t>
            </a:r>
          </a:p>
          <a:p>
            <a:r>
              <a:rPr lang="en-US" sz="2000" dirty="0"/>
              <a:t>							Reproduction/Pregnancy </a:t>
            </a:r>
          </a:p>
          <a:p>
            <a:r>
              <a:rPr lang="en-US" sz="2000" dirty="0"/>
              <a:t>							Immune Status 	</a:t>
            </a:r>
          </a:p>
        </p:txBody>
      </p:sp>
    </p:spTree>
    <p:extLst>
      <p:ext uri="{BB962C8B-B14F-4D97-AF65-F5344CB8AC3E}">
        <p14:creationId xmlns:p14="http://schemas.microsoft.com/office/powerpoint/2010/main" val="17468072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0" y="1"/>
            <a:ext cx="6298163" cy="3102772"/>
          </a:xfrm>
          <a:prstGeom prst="rect">
            <a:avLst/>
          </a:prstGeom>
        </p:spPr>
      </p:pic>
      <p:sp>
        <p:nvSpPr>
          <p:cNvPr id="3" name="TextBox 2"/>
          <p:cNvSpPr txBox="1"/>
          <p:nvPr/>
        </p:nvSpPr>
        <p:spPr>
          <a:xfrm>
            <a:off x="948582" y="1247686"/>
            <a:ext cx="10084037" cy="5940088"/>
          </a:xfrm>
          <a:prstGeom prst="rect">
            <a:avLst/>
          </a:prstGeom>
          <a:noFill/>
        </p:spPr>
        <p:txBody>
          <a:bodyPr wrap="square" rtlCol="0">
            <a:spAutoFit/>
          </a:bodyPr>
          <a:lstStyle/>
          <a:p>
            <a:r>
              <a:rPr lang="en-US" sz="2000" u="sng" dirty="0"/>
              <a:t>Risk </a:t>
            </a:r>
            <a:r>
              <a:rPr lang="en-US" sz="2000" dirty="0"/>
              <a:t>: 	Allergens  - Animal dander and secretions, urine proteins &amp; bedding dust</a:t>
            </a:r>
          </a:p>
          <a:p>
            <a:endParaRPr lang="en-US" sz="2000" dirty="0"/>
          </a:p>
          <a:p>
            <a:r>
              <a:rPr lang="en-US" sz="2000" u="sng" dirty="0"/>
              <a:t>Awareness</a:t>
            </a:r>
            <a:r>
              <a:rPr lang="en-US" sz="2000" dirty="0"/>
              <a:t>: All staff contacting all animals are at risk. </a:t>
            </a:r>
          </a:p>
          <a:p>
            <a:r>
              <a:rPr lang="en-US" sz="2000" dirty="0"/>
              <a:t>			 Clinical signs:  red-itchy eyes, sneezing, wheezing, rash and </a:t>
            </a:r>
          </a:p>
          <a:p>
            <a:r>
              <a:rPr lang="en-US" sz="2000" dirty="0"/>
              <a:t>							difficulty breathing may progress to asthma</a:t>
            </a:r>
          </a:p>
          <a:p>
            <a:endParaRPr lang="en-US" sz="2000" u="sng" dirty="0"/>
          </a:p>
          <a:p>
            <a:r>
              <a:rPr lang="en-US" sz="2000" u="sng" dirty="0"/>
              <a:t>Risk Assessment</a:t>
            </a:r>
            <a:r>
              <a:rPr lang="en-US" sz="2000" dirty="0"/>
              <a:t> : Pre-existing allergies discussed with UHS at hire &amp; </a:t>
            </a:r>
          </a:p>
          <a:p>
            <a:r>
              <a:rPr lang="en-US" sz="2000" dirty="0"/>
              <a:t>				    at least annually.  </a:t>
            </a:r>
          </a:p>
          <a:p>
            <a:r>
              <a:rPr lang="en-US" sz="2000" dirty="0"/>
              <a:t>				    Highest risk: Cage preparation and dumping</a:t>
            </a:r>
          </a:p>
          <a:p>
            <a:r>
              <a:rPr lang="en-US" sz="2000" dirty="0"/>
              <a:t>			          Aerosols - Vacuuming fur, Power washing</a:t>
            </a:r>
          </a:p>
          <a:p>
            <a:endParaRPr lang="en-US" sz="2000" u="sng" dirty="0"/>
          </a:p>
          <a:p>
            <a:r>
              <a:rPr lang="en-US" sz="2000" u="sng" dirty="0"/>
              <a:t>Risk Management</a:t>
            </a:r>
            <a:r>
              <a:rPr lang="en-US" sz="2000" dirty="0"/>
              <a:t> :  Downdraft Cage Dumping Stations</a:t>
            </a:r>
          </a:p>
          <a:p>
            <a:r>
              <a:rPr lang="en-US" sz="2000" dirty="0"/>
              <a:t>					   HEPA filtered vacuum exhaust</a:t>
            </a:r>
          </a:p>
          <a:p>
            <a:r>
              <a:rPr lang="en-US" sz="2000" dirty="0"/>
              <a:t>					   PPE recommended by UHS </a:t>
            </a:r>
          </a:p>
          <a:p>
            <a:r>
              <a:rPr lang="en-US" sz="2000" dirty="0"/>
              <a:t>					    </a:t>
            </a:r>
          </a:p>
          <a:p>
            <a:r>
              <a:rPr lang="en-US" sz="2000" dirty="0"/>
              <a:t>					</a:t>
            </a:r>
          </a:p>
          <a:p>
            <a:r>
              <a:rPr lang="en-US" sz="2000" dirty="0"/>
              <a:t>			  </a:t>
            </a:r>
          </a:p>
          <a:p>
            <a:endParaRPr lang="en-US" sz="2000" dirty="0"/>
          </a:p>
          <a:p>
            <a:r>
              <a:rPr lang="en-US" sz="2000" dirty="0"/>
              <a:t> </a:t>
            </a:r>
          </a:p>
        </p:txBody>
      </p:sp>
    </p:spTree>
    <p:extLst>
      <p:ext uri="{BB962C8B-B14F-4D97-AF65-F5344CB8AC3E}">
        <p14:creationId xmlns:p14="http://schemas.microsoft.com/office/powerpoint/2010/main" val="22409229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0" y="1"/>
            <a:ext cx="6298163" cy="3102772"/>
          </a:xfrm>
          <a:prstGeom prst="rect">
            <a:avLst/>
          </a:prstGeom>
        </p:spPr>
      </p:pic>
      <p:sp>
        <p:nvSpPr>
          <p:cNvPr id="3" name="TextBox 2"/>
          <p:cNvSpPr txBox="1"/>
          <p:nvPr/>
        </p:nvSpPr>
        <p:spPr>
          <a:xfrm>
            <a:off x="570452" y="1247686"/>
            <a:ext cx="11308360" cy="4401205"/>
          </a:xfrm>
          <a:prstGeom prst="rect">
            <a:avLst/>
          </a:prstGeom>
          <a:noFill/>
        </p:spPr>
        <p:txBody>
          <a:bodyPr wrap="square" rtlCol="0">
            <a:spAutoFit/>
          </a:bodyPr>
          <a:lstStyle/>
          <a:p>
            <a:r>
              <a:rPr lang="en-US" sz="2000" u="sng" dirty="0"/>
              <a:t>Risk </a:t>
            </a:r>
            <a:r>
              <a:rPr lang="en-US" sz="2000" dirty="0"/>
              <a:t>: 	Experiment related Biological, Chemical &amp; Radiation Hazards  </a:t>
            </a:r>
          </a:p>
          <a:p>
            <a:endParaRPr lang="en-US" sz="2000" dirty="0"/>
          </a:p>
          <a:p>
            <a:r>
              <a:rPr lang="en-US" sz="2000" u="sng" dirty="0"/>
              <a:t>Awareness</a:t>
            </a:r>
            <a:r>
              <a:rPr lang="en-US" sz="2000" dirty="0"/>
              <a:t>: 	EHS reviews use of all research protocols dosing or exposing 					laboratory animals to hazards posing risk to employees. </a:t>
            </a:r>
          </a:p>
          <a:p>
            <a:endParaRPr lang="en-US" sz="2000" dirty="0"/>
          </a:p>
          <a:p>
            <a:r>
              <a:rPr lang="en-US" sz="2000" u="sng" dirty="0"/>
              <a:t>Risk Assessment</a:t>
            </a:r>
            <a:r>
              <a:rPr lang="en-US" sz="2000" dirty="0"/>
              <a:t> : Risk present when with working animals, their caging &amp; waste in rooms with the </a:t>
            </a:r>
            <a:r>
              <a:rPr lang="en-US" sz="2000" b="1" u="sng" dirty="0"/>
              <a:t>REQUIRED</a:t>
            </a:r>
            <a:r>
              <a:rPr lang="en-US" sz="2000" dirty="0"/>
              <a:t> Hazard Signage on cage cards  (ABSL 1 or 2, chemical or radioactive hazards) and on doors (ABSL-2 hazards).    				      </a:t>
            </a:r>
          </a:p>
          <a:p>
            <a:endParaRPr lang="en-US" sz="2000" u="sng" dirty="0"/>
          </a:p>
          <a:p>
            <a:r>
              <a:rPr lang="en-US" sz="2000" u="sng" dirty="0"/>
              <a:t>Risk Management</a:t>
            </a:r>
            <a:r>
              <a:rPr lang="en-US" sz="2000" dirty="0"/>
              <a:t> : Door signage clearly identifies ABSL2 hazards and PPE required to enter the room.  Written “Hazard Use” instructions composed by EHS describe what practices are required by Animal Resource Staff when handling all hazard-dosed animals and their cages and soiled bedding are present inside all animal room.  Each cage card housing a hazard dosed animal indicates the hazard. </a:t>
            </a:r>
          </a:p>
        </p:txBody>
      </p:sp>
    </p:spTree>
    <p:extLst>
      <p:ext uri="{BB962C8B-B14F-4D97-AF65-F5344CB8AC3E}">
        <p14:creationId xmlns:p14="http://schemas.microsoft.com/office/powerpoint/2010/main" val="30334452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0" y="1"/>
            <a:ext cx="6298163" cy="3102772"/>
          </a:xfrm>
          <a:prstGeom prst="rect">
            <a:avLst/>
          </a:prstGeom>
        </p:spPr>
      </p:pic>
      <p:sp>
        <p:nvSpPr>
          <p:cNvPr id="3" name="TextBox 2"/>
          <p:cNvSpPr txBox="1"/>
          <p:nvPr/>
        </p:nvSpPr>
        <p:spPr>
          <a:xfrm>
            <a:off x="948582" y="1247686"/>
            <a:ext cx="10220771" cy="5324535"/>
          </a:xfrm>
          <a:prstGeom prst="rect">
            <a:avLst/>
          </a:prstGeom>
          <a:noFill/>
        </p:spPr>
        <p:txBody>
          <a:bodyPr wrap="square" rtlCol="0">
            <a:spAutoFit/>
          </a:bodyPr>
          <a:lstStyle/>
          <a:p>
            <a:endParaRPr lang="en-US" sz="2000" dirty="0"/>
          </a:p>
          <a:p>
            <a:r>
              <a:rPr lang="en-US" sz="2000" u="sng" dirty="0"/>
              <a:t>Risk </a:t>
            </a:r>
            <a:r>
              <a:rPr lang="en-US" sz="2000" dirty="0"/>
              <a:t>: 	Ergonomics </a:t>
            </a:r>
          </a:p>
          <a:p>
            <a:endParaRPr lang="en-US" sz="2000" dirty="0"/>
          </a:p>
          <a:p>
            <a:r>
              <a:rPr lang="en-US" sz="2000" u="sng" dirty="0"/>
              <a:t>Awareness</a:t>
            </a:r>
            <a:r>
              <a:rPr lang="en-US" sz="2000" dirty="0"/>
              <a:t>: 	All staff lifting, bending, twisting or with repetitive motion tasks</a:t>
            </a:r>
          </a:p>
          <a:p>
            <a:endParaRPr lang="en-US" sz="2000" u="sng" dirty="0"/>
          </a:p>
          <a:p>
            <a:r>
              <a:rPr lang="en-US" sz="2000" u="sng" dirty="0"/>
              <a:t>Risk Assessment</a:t>
            </a:r>
            <a:r>
              <a:rPr lang="en-US" sz="2000" dirty="0"/>
              <a:t> : Pre-existing injuries discussed with UHS at hire &amp; at least annually.  </a:t>
            </a:r>
          </a:p>
          <a:p>
            <a:r>
              <a:rPr lang="en-US" sz="2000" dirty="0"/>
              <a:t>				    Highest risk: Mouse cage changing, cage &amp; waste movement to 				    &amp; from cage wash &amp; dumpsters, cage manipulation in 						    cagewash, lifting animals or bags of bedding, feed &amp; garbage.  </a:t>
            </a:r>
          </a:p>
          <a:p>
            <a:r>
              <a:rPr lang="en-US" sz="2000" dirty="0"/>
              <a:t>			           Deskwork using PC. 						      </a:t>
            </a:r>
          </a:p>
          <a:p>
            <a:endParaRPr lang="en-US" sz="2000" u="sng" dirty="0"/>
          </a:p>
          <a:p>
            <a:r>
              <a:rPr lang="en-US" sz="2000" u="sng" dirty="0"/>
              <a:t>Risk Management</a:t>
            </a:r>
            <a:r>
              <a:rPr lang="en-US" sz="2000" dirty="0"/>
              <a:t> :  Workplace assessment, following recommendations and 						training by Environmental Health &amp; Safety (EHS). 		    </a:t>
            </a:r>
          </a:p>
          <a:p>
            <a:r>
              <a:rPr lang="en-US" sz="2000" dirty="0"/>
              <a:t>					</a:t>
            </a:r>
          </a:p>
          <a:p>
            <a:r>
              <a:rPr lang="en-US" sz="2000" dirty="0"/>
              <a:t>			  </a:t>
            </a:r>
          </a:p>
          <a:p>
            <a:endParaRPr lang="en-US" sz="2000" dirty="0"/>
          </a:p>
          <a:p>
            <a:r>
              <a:rPr lang="en-US" sz="2000" dirty="0"/>
              <a:t> </a:t>
            </a:r>
          </a:p>
        </p:txBody>
      </p:sp>
    </p:spTree>
    <p:extLst>
      <p:ext uri="{BB962C8B-B14F-4D97-AF65-F5344CB8AC3E}">
        <p14:creationId xmlns:p14="http://schemas.microsoft.com/office/powerpoint/2010/main" val="19828448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0" y="1"/>
            <a:ext cx="6298163" cy="3102772"/>
          </a:xfrm>
          <a:prstGeom prst="rect">
            <a:avLst/>
          </a:prstGeom>
        </p:spPr>
      </p:pic>
      <p:sp>
        <p:nvSpPr>
          <p:cNvPr id="3" name="TextBox 2"/>
          <p:cNvSpPr txBox="1"/>
          <p:nvPr/>
        </p:nvSpPr>
        <p:spPr>
          <a:xfrm>
            <a:off x="923415" y="1440632"/>
            <a:ext cx="10084037" cy="5632311"/>
          </a:xfrm>
          <a:prstGeom prst="rect">
            <a:avLst/>
          </a:prstGeom>
          <a:noFill/>
        </p:spPr>
        <p:txBody>
          <a:bodyPr wrap="square" rtlCol="0">
            <a:spAutoFit/>
          </a:bodyPr>
          <a:lstStyle/>
          <a:p>
            <a:r>
              <a:rPr lang="en-US" sz="2000" u="sng" dirty="0"/>
              <a:t>Risk </a:t>
            </a:r>
            <a:r>
              <a:rPr lang="en-US" sz="2000" dirty="0"/>
              <a:t>: 	Sharps- Needles, Scalpels, Broken Glass…  </a:t>
            </a:r>
          </a:p>
          <a:p>
            <a:endParaRPr lang="en-US" sz="2000" dirty="0"/>
          </a:p>
          <a:p>
            <a:r>
              <a:rPr lang="en-US" sz="2000" u="sng" dirty="0"/>
              <a:t>Awareness</a:t>
            </a:r>
            <a:r>
              <a:rPr lang="en-US" sz="2000" dirty="0"/>
              <a:t>: 	Hypodermic needles and scalpels may be present in surgical &amp;					procedural areas.  Broken glass may be present in animal rooms 				using water bottles. </a:t>
            </a:r>
          </a:p>
          <a:p>
            <a:endParaRPr lang="en-US" sz="2000" dirty="0"/>
          </a:p>
          <a:p>
            <a:r>
              <a:rPr lang="en-US" sz="2000" u="sng" dirty="0"/>
              <a:t>Risk Assessment</a:t>
            </a:r>
            <a:r>
              <a:rPr lang="en-US" sz="2000" dirty="0"/>
              <a:t> : Highest risk when working in surgical and procedural areas and </a:t>
            </a:r>
          </a:p>
          <a:p>
            <a:r>
              <a:rPr lang="en-US" sz="2000" dirty="0"/>
              <a:t>				their garbage bags or carcass bags or red bags or full sharps </a:t>
            </a:r>
          </a:p>
          <a:p>
            <a:r>
              <a:rPr lang="en-US" sz="2000" dirty="0"/>
              <a:t>				containers   				      </a:t>
            </a:r>
          </a:p>
          <a:p>
            <a:endParaRPr lang="en-US" sz="2000" u="sng" dirty="0"/>
          </a:p>
          <a:p>
            <a:r>
              <a:rPr lang="en-US" sz="2000" u="sng" dirty="0"/>
              <a:t>Risk Management</a:t>
            </a:r>
            <a:r>
              <a:rPr lang="en-US" sz="2000" dirty="0"/>
              <a:t> : Hypodermic needles must not be recapped (unless justified and using the one-handed technique).  Needles and scalpel blades must be placed in EHS approved red sharps containers.  Broken glass must be placed EHS approved containers.   		    </a:t>
            </a:r>
          </a:p>
          <a:p>
            <a:r>
              <a:rPr lang="en-US" sz="2000" dirty="0"/>
              <a:t>					</a:t>
            </a:r>
          </a:p>
          <a:p>
            <a:r>
              <a:rPr lang="en-US" sz="2000" dirty="0"/>
              <a:t>			  </a:t>
            </a:r>
          </a:p>
          <a:p>
            <a:endParaRPr lang="en-US" sz="2000" dirty="0"/>
          </a:p>
          <a:p>
            <a:r>
              <a:rPr lang="en-US" sz="2000" dirty="0"/>
              <a:t> </a:t>
            </a:r>
          </a:p>
        </p:txBody>
      </p:sp>
    </p:spTree>
    <p:extLst>
      <p:ext uri="{BB962C8B-B14F-4D97-AF65-F5344CB8AC3E}">
        <p14:creationId xmlns:p14="http://schemas.microsoft.com/office/powerpoint/2010/main" val="22091453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0" y="1"/>
            <a:ext cx="6298163" cy="3102772"/>
          </a:xfrm>
          <a:prstGeom prst="rect">
            <a:avLst/>
          </a:prstGeom>
        </p:spPr>
      </p:pic>
      <p:sp>
        <p:nvSpPr>
          <p:cNvPr id="3" name="TextBox 2"/>
          <p:cNvSpPr txBox="1"/>
          <p:nvPr/>
        </p:nvSpPr>
        <p:spPr>
          <a:xfrm>
            <a:off x="940193" y="1641968"/>
            <a:ext cx="10084037" cy="5324535"/>
          </a:xfrm>
          <a:prstGeom prst="rect">
            <a:avLst/>
          </a:prstGeom>
          <a:noFill/>
        </p:spPr>
        <p:txBody>
          <a:bodyPr wrap="square" rtlCol="0">
            <a:spAutoFit/>
          </a:bodyPr>
          <a:lstStyle/>
          <a:p>
            <a:r>
              <a:rPr lang="en-US" sz="2000" u="sng" dirty="0"/>
              <a:t>Risk </a:t>
            </a:r>
            <a:r>
              <a:rPr lang="en-US" sz="2000" dirty="0"/>
              <a:t>: 	Animal bites or scratches.</a:t>
            </a:r>
          </a:p>
          <a:p>
            <a:endParaRPr lang="en-US" sz="2000" dirty="0"/>
          </a:p>
          <a:p>
            <a:r>
              <a:rPr lang="en-US" sz="2000" u="sng" dirty="0"/>
              <a:t>Awareness</a:t>
            </a:r>
            <a:r>
              <a:rPr lang="en-US" sz="2000" dirty="0"/>
              <a:t>: 	Any animal may bite, scratch and some may kick.   </a:t>
            </a:r>
          </a:p>
          <a:p>
            <a:endParaRPr lang="en-US" sz="2000" dirty="0"/>
          </a:p>
          <a:p>
            <a:r>
              <a:rPr lang="en-US" sz="2000" u="sng" dirty="0"/>
              <a:t>Risk Assessment</a:t>
            </a:r>
            <a:r>
              <a:rPr lang="en-US" sz="2000" dirty="0"/>
              <a:t> : Highest risk when handling or near animals.   				      </a:t>
            </a:r>
          </a:p>
          <a:p>
            <a:endParaRPr lang="en-US" sz="2000" u="sng" dirty="0"/>
          </a:p>
          <a:p>
            <a:r>
              <a:rPr lang="en-US" sz="2000" u="sng" dirty="0"/>
              <a:t>Risk Management</a:t>
            </a:r>
            <a:r>
              <a:rPr lang="en-US" sz="2000" dirty="0"/>
              <a:t> : Staff trained on species-specific handling techniques. If bitten or scratched or injured by an animal, go to UHS after informing the Animal Resource Office staff (phone or in person) who will notify your supervisor. 	If injury involves a macaque, follow the Monkey Bite/Scratch Protocol. </a:t>
            </a:r>
          </a:p>
          <a:p>
            <a:r>
              <a:rPr lang="en-US" sz="2000" dirty="0"/>
              <a:t>While any mammal may transmit rabies, the commonly recognized rabies vector species (e.g. cats, ferrets) in the vivarium are acquired with prior immunization and not given boosters given no risk of exposure within the vivarium.  </a:t>
            </a:r>
          </a:p>
          <a:p>
            <a:r>
              <a:rPr lang="en-US" sz="2000" dirty="0"/>
              <a:t>			  </a:t>
            </a:r>
          </a:p>
          <a:p>
            <a:endParaRPr lang="en-US" sz="2000" dirty="0"/>
          </a:p>
          <a:p>
            <a:r>
              <a:rPr lang="en-US" sz="2000" dirty="0"/>
              <a:t> </a:t>
            </a:r>
          </a:p>
        </p:txBody>
      </p:sp>
    </p:spTree>
    <p:extLst>
      <p:ext uri="{BB962C8B-B14F-4D97-AF65-F5344CB8AC3E}">
        <p14:creationId xmlns:p14="http://schemas.microsoft.com/office/powerpoint/2010/main" val="19541553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0" y="1"/>
            <a:ext cx="6298163" cy="3102772"/>
          </a:xfrm>
          <a:prstGeom prst="rect">
            <a:avLst/>
          </a:prstGeom>
        </p:spPr>
      </p:pic>
      <p:sp>
        <p:nvSpPr>
          <p:cNvPr id="3" name="TextBox 2"/>
          <p:cNvSpPr txBox="1"/>
          <p:nvPr/>
        </p:nvSpPr>
        <p:spPr>
          <a:xfrm>
            <a:off x="948582" y="1551387"/>
            <a:ext cx="10084037" cy="5632311"/>
          </a:xfrm>
          <a:prstGeom prst="rect">
            <a:avLst/>
          </a:prstGeom>
          <a:noFill/>
        </p:spPr>
        <p:txBody>
          <a:bodyPr wrap="square" rtlCol="0">
            <a:spAutoFit/>
          </a:bodyPr>
          <a:lstStyle/>
          <a:p>
            <a:endParaRPr lang="en-US" sz="2000" dirty="0"/>
          </a:p>
          <a:p>
            <a:r>
              <a:rPr lang="en-US" sz="2000" u="sng" dirty="0"/>
              <a:t>Risks</a:t>
            </a:r>
            <a:r>
              <a:rPr lang="en-US" sz="2000" dirty="0"/>
              <a:t>: 	Cage Rack Washer Entrapment  </a:t>
            </a:r>
          </a:p>
          <a:p>
            <a:endParaRPr lang="en-US" sz="2000" dirty="0"/>
          </a:p>
          <a:p>
            <a:r>
              <a:rPr lang="en-US" sz="2000" u="sng" dirty="0"/>
              <a:t>Awareness</a:t>
            </a:r>
            <a:r>
              <a:rPr lang="en-US" sz="2000" dirty="0"/>
              <a:t>: 	After one cage wash worker died at another U.S. institution due 				to entrapment, signage, training and cage washer changes are </a:t>
            </a:r>
          </a:p>
          <a:p>
            <a:r>
              <a:rPr lang="en-US" sz="2000" dirty="0"/>
              <a:t>				required. </a:t>
            </a:r>
          </a:p>
          <a:p>
            <a:r>
              <a:rPr lang="en-US" sz="2000" dirty="0"/>
              <a:t>				</a:t>
            </a:r>
            <a:endParaRPr lang="en-US" sz="2000" u="sng" dirty="0"/>
          </a:p>
          <a:p>
            <a:r>
              <a:rPr lang="en-US" sz="2000" u="sng" dirty="0"/>
              <a:t>Risk Assessment</a:t>
            </a:r>
            <a:r>
              <a:rPr lang="en-US" sz="2000" dirty="0"/>
              <a:t> : Highest risk when entering, exiting, cleaning, servicing, loading </a:t>
            </a:r>
          </a:p>
          <a:p>
            <a:r>
              <a:rPr lang="en-US" sz="2000" dirty="0"/>
              <a:t>				or unloading a walk-in rack washer.  				      </a:t>
            </a:r>
          </a:p>
          <a:p>
            <a:endParaRPr lang="en-US" sz="2000" u="sng" dirty="0"/>
          </a:p>
          <a:p>
            <a:r>
              <a:rPr lang="en-US" sz="2000" u="sng" dirty="0"/>
              <a:t>Risk Management</a:t>
            </a:r>
            <a:r>
              <a:rPr lang="en-US" sz="2000" dirty="0"/>
              <a:t> :    Initial and annual training on rack washer safety.  Always 		look inside rack washer before turning on. Know how to force rack 				washer doors open with your body. Know how to de-energize rack 			washer by pulling internal emergency cords.  		    </a:t>
            </a:r>
          </a:p>
          <a:p>
            <a:r>
              <a:rPr lang="en-US" sz="2000" dirty="0"/>
              <a:t>					</a:t>
            </a:r>
          </a:p>
          <a:p>
            <a:r>
              <a:rPr lang="en-US" sz="2000" dirty="0"/>
              <a:t>			  </a:t>
            </a:r>
          </a:p>
          <a:p>
            <a:endParaRPr lang="en-US" sz="2000" dirty="0"/>
          </a:p>
          <a:p>
            <a:r>
              <a:rPr lang="en-US" sz="2000" dirty="0"/>
              <a:t> </a:t>
            </a:r>
          </a:p>
        </p:txBody>
      </p:sp>
    </p:spTree>
    <p:extLst>
      <p:ext uri="{BB962C8B-B14F-4D97-AF65-F5344CB8AC3E}">
        <p14:creationId xmlns:p14="http://schemas.microsoft.com/office/powerpoint/2010/main" val="155663744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612</TotalTime>
  <Words>1994</Words>
  <Application>Microsoft Office PowerPoint</Application>
  <PresentationFormat>Widescreen</PresentationFormat>
  <Paragraphs>184</Paragraphs>
  <Slides>17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Century Gothic</vt:lpstr>
      <vt:lpstr>Wingdings 3</vt:lpstr>
      <vt:lpstr>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Animal Resource Occupational Health</dc:title>
  <dc:creator>Owner</dc:creator>
  <cp:lastModifiedBy>LeMoine, Dana</cp:lastModifiedBy>
  <cp:revision>53</cp:revision>
  <dcterms:created xsi:type="dcterms:W3CDTF">2016-12-18T17:27:15Z</dcterms:created>
  <dcterms:modified xsi:type="dcterms:W3CDTF">2024-04-07T12:44:40Z</dcterms:modified>
</cp:coreProperties>
</file>