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58" r:id="rId3"/>
    <p:sldId id="259" r:id="rId4"/>
    <p:sldId id="262" r:id="rId5"/>
    <p:sldId id="284" r:id="rId6"/>
    <p:sldId id="263" r:id="rId7"/>
    <p:sldId id="276" r:id="rId8"/>
    <p:sldId id="278" r:id="rId9"/>
    <p:sldId id="256" r:id="rId10"/>
    <p:sldId id="267" r:id="rId11"/>
    <p:sldId id="268" r:id="rId12"/>
    <p:sldId id="275" r:id="rId13"/>
    <p:sldId id="277" r:id="rId14"/>
    <p:sldId id="281" r:id="rId15"/>
    <p:sldId id="274" r:id="rId16"/>
    <p:sldId id="283" r:id="rId17"/>
  </p:sldIdLst>
  <p:sldSz cx="9418638" cy="73152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29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C0C0C0"/>
    <a:srgbClr val="52F6FA"/>
    <a:srgbClr val="666699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800" y="114"/>
      </p:cViewPr>
      <p:guideLst>
        <p:guide orient="horz" pos="2304"/>
        <p:guide pos="29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600325"/>
            <a:ext cx="9278938" cy="1123950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18" y="338"/>
                <a:ext cx="385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8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9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9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9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9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9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9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9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9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9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9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9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7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9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9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9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9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9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</p:grpSp>
      <p:sp>
        <p:nvSpPr>
          <p:cNvPr id="3278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20763" y="1787525"/>
            <a:ext cx="8005762" cy="156051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278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412875" y="4144963"/>
            <a:ext cx="6592888" cy="1870075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1020763" y="6664325"/>
            <a:ext cx="1962150" cy="48895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32188" y="6664325"/>
            <a:ext cx="2982912" cy="48895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64375" y="6664325"/>
            <a:ext cx="1962150" cy="48895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7DED8D5C-8B61-4343-9401-B72A61A6E0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18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CFBF1-8E68-4CDE-9696-735EBAFD2D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0635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5188" y="228600"/>
            <a:ext cx="2008187" cy="63134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85863" y="228600"/>
            <a:ext cx="5876925" cy="631348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F4497-DDB3-46A0-A369-28419D04BE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3097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5863" y="228600"/>
            <a:ext cx="8026400" cy="1558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17613" y="2152650"/>
            <a:ext cx="3925887" cy="43894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95900" y="2152650"/>
            <a:ext cx="3927475" cy="43894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9FF774-75E5-4B71-BF04-FDABDC5927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7698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28EE1-1A8D-4819-8342-DD02D816B8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1637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824038"/>
            <a:ext cx="8123237" cy="30432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8" y="4895850"/>
            <a:ext cx="8123237" cy="16002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53B9B-6AEE-42B2-998B-E47FD5C5D4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3912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7613" y="2152650"/>
            <a:ext cx="3925887" cy="43894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95900" y="2152650"/>
            <a:ext cx="3927475" cy="43894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5446FC-59D9-4C20-B091-D42C21D81B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5558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88" y="388938"/>
            <a:ext cx="8123237" cy="14144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288" y="1793875"/>
            <a:ext cx="3984625" cy="8778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288" y="2671763"/>
            <a:ext cx="3984625" cy="39306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8850" y="1793875"/>
            <a:ext cx="4003675" cy="8778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8850" y="2671763"/>
            <a:ext cx="4003675" cy="39306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6AB9B8-9FB3-4F13-A312-119DDD44A4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882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E45699-61ED-4B08-8B0C-90A50F0C3C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8384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FCC8F-6D67-423F-A54F-DFC54CDE13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5043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88" y="487363"/>
            <a:ext cx="3036887" cy="1706562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3675" y="1052513"/>
            <a:ext cx="4768850" cy="51990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288" y="2193925"/>
            <a:ext cx="3036887" cy="4065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287EA-4F62-459B-9BE2-ECECCB46C5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668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88" y="487363"/>
            <a:ext cx="3036887" cy="1706562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3675" y="1052513"/>
            <a:ext cx="4768850" cy="51990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288" y="2193925"/>
            <a:ext cx="3036887" cy="4065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F3900-AE4E-4C61-AF9D-8AC527DFB3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1181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ltGray">
          <a:xfrm>
            <a:off x="430213" y="1171575"/>
            <a:ext cx="450850" cy="50641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619" tIns="47809" rIns="95619" bIns="47809" anchor="ctr"/>
          <a:lstStyle>
            <a:lvl1pPr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77838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55675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33513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12938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701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273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845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417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500" smtClean="0">
              <a:latin typeface="Tahoma" panose="020B0604030504040204" pitchFamily="34" charset="0"/>
            </a:endParaRP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ltGray">
          <a:xfrm>
            <a:off x="823913" y="1171575"/>
            <a:ext cx="338137" cy="50641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619" tIns="47809" rIns="95619" bIns="47809" anchor="ctr"/>
          <a:lstStyle>
            <a:lvl1pPr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77838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55675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33513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12938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701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273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845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417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500" smtClean="0">
              <a:latin typeface="Tahoma" panose="020B0604030504040204" pitchFamily="34" charset="0"/>
            </a:endParaRP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ltGray">
          <a:xfrm>
            <a:off x="557213" y="1622425"/>
            <a:ext cx="434975" cy="50641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619" tIns="47809" rIns="95619" bIns="47809" anchor="ctr"/>
          <a:lstStyle>
            <a:lvl1pPr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77838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55675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33513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12938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701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273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845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417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500" smtClean="0">
              <a:latin typeface="Tahoma" panose="020B0604030504040204" pitchFamily="34" charset="0"/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ltGray">
          <a:xfrm>
            <a:off x="938213" y="1622425"/>
            <a:ext cx="379412" cy="50641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619" tIns="47809" rIns="95619" bIns="47809" anchor="ctr"/>
          <a:lstStyle>
            <a:lvl1pPr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77838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55675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33513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12938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701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273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845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417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500" smtClean="0">
              <a:latin typeface="Tahoma" panose="020B0604030504040204" pitchFamily="34" charset="0"/>
            </a:endParaRP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ltGray">
          <a:xfrm>
            <a:off x="130175" y="1544638"/>
            <a:ext cx="577850" cy="45085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619" tIns="47809" rIns="95619" bIns="47809" anchor="ctr"/>
          <a:lstStyle>
            <a:lvl1pPr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77838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55675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33513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12938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701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273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845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417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500" smtClean="0">
              <a:latin typeface="Tahoma" panose="020B0604030504040204" pitchFamily="34" charset="0"/>
            </a:endParaRP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gray">
          <a:xfrm>
            <a:off x="784225" y="1057275"/>
            <a:ext cx="33338" cy="112236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619" tIns="47809" rIns="95619" bIns="47809" anchor="ctr"/>
          <a:lstStyle>
            <a:lvl1pPr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77838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55675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33513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12938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701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273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845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417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500" smtClean="0">
              <a:latin typeface="Tahoma" panose="020B0604030504040204" pitchFamily="34" charset="0"/>
            </a:endParaRP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gray">
          <a:xfrm>
            <a:off x="455613" y="1900238"/>
            <a:ext cx="8474075" cy="33337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5619" tIns="47809" rIns="95619" bIns="47809" anchor="ctr"/>
          <a:lstStyle>
            <a:lvl1pPr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77838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55675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33513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12938" defTabSz="9556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701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273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845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41738" defTabSz="9556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500" smtClean="0">
              <a:latin typeface="Tahoma" panose="020B0604030504040204" pitchFamily="34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85863" y="228600"/>
            <a:ext cx="80264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19" tIns="47809" rIns="95619" bIns="47809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7613" y="2152650"/>
            <a:ext cx="8005762" cy="438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19" tIns="47809" rIns="95619" bIns="478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175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96975" y="6659563"/>
            <a:ext cx="1962150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19" tIns="47809" rIns="95619" bIns="47809" numCol="1" anchor="b" anchorCtr="0" compatLnSpc="1">
            <a:prstTxWarp prst="textNoShape">
              <a:avLst/>
            </a:prstTxWarp>
          </a:bodyPr>
          <a:lstStyle>
            <a:lvl1pPr defTabSz="955675" eaLnBrk="1" hangingPunct="1">
              <a:defRPr sz="15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175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67138" y="6659563"/>
            <a:ext cx="2982912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19" tIns="47809" rIns="95619" bIns="47809" numCol="1" anchor="b" anchorCtr="0" compatLnSpc="1">
            <a:prstTxWarp prst="textNoShape">
              <a:avLst/>
            </a:prstTxWarp>
          </a:bodyPr>
          <a:lstStyle>
            <a:lvl1pPr algn="ctr" defTabSz="955675" eaLnBrk="1" hangingPunct="1">
              <a:defRPr sz="15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175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53288" y="6659563"/>
            <a:ext cx="1962150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19" tIns="47809" rIns="95619" bIns="47809" numCol="1" anchor="b" anchorCtr="0" compatLnSpc="1">
            <a:prstTxWarp prst="textNoShape">
              <a:avLst/>
            </a:prstTxWarp>
          </a:bodyPr>
          <a:lstStyle>
            <a:lvl1pPr algn="r" defTabSz="955675" eaLnBrk="1" hangingPunct="1">
              <a:defRPr sz="1500"/>
            </a:lvl1pPr>
          </a:lstStyle>
          <a:p>
            <a:pPr>
              <a:defRPr/>
            </a:pPr>
            <a:fld id="{0B66ED8F-C428-4351-B174-6A88D34FEC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55675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955675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Tahoma" panose="020B0604030504040204" pitchFamily="34" charset="0"/>
        </a:defRPr>
      </a:lvl2pPr>
      <a:lvl3pPr algn="l" defTabSz="955675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Tahoma" panose="020B0604030504040204" pitchFamily="34" charset="0"/>
        </a:defRPr>
      </a:lvl3pPr>
      <a:lvl4pPr algn="l" defTabSz="955675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Tahoma" panose="020B0604030504040204" pitchFamily="34" charset="0"/>
        </a:defRPr>
      </a:lvl4pPr>
      <a:lvl5pPr algn="l" defTabSz="955675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Tahoma" panose="020B0604030504040204" pitchFamily="34" charset="0"/>
        </a:defRPr>
      </a:lvl5pPr>
      <a:lvl6pPr marL="457200" algn="l" defTabSz="955675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Tahoma" panose="020B0604030504040204" pitchFamily="34" charset="0"/>
        </a:defRPr>
      </a:lvl6pPr>
      <a:lvl7pPr marL="914400" algn="l" defTabSz="955675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Tahoma" panose="020B0604030504040204" pitchFamily="34" charset="0"/>
        </a:defRPr>
      </a:lvl7pPr>
      <a:lvl8pPr marL="1371600" algn="l" defTabSz="955675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Tahoma" panose="020B0604030504040204" pitchFamily="34" charset="0"/>
        </a:defRPr>
      </a:lvl8pPr>
      <a:lvl9pPr marL="1828800" algn="l" defTabSz="955675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Tahoma" panose="020B0604030504040204" pitchFamily="34" charset="0"/>
        </a:defRPr>
      </a:lvl9pPr>
    </p:titleStyle>
    <p:bodyStyle>
      <a:lvl1pPr marL="358775" indent="-358775" algn="l" defTabSz="955675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76288" indent="-298450" algn="l" defTabSz="955675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5388" indent="-239713" algn="l" defTabSz="955675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3225" indent="-239713" algn="l" defTabSz="955675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1063" indent="-238125" algn="l" defTabSz="955675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70038" y="1787525"/>
            <a:ext cx="7142162" cy="1568450"/>
          </a:xfrm>
        </p:spPr>
        <p:txBody>
          <a:bodyPr/>
          <a:lstStyle/>
          <a:p>
            <a:pPr eaLnBrk="1" hangingPunct="1"/>
            <a:r>
              <a:rPr lang="en-US" altLang="en-US" sz="3800" smtClean="0">
                <a:latin typeface="Franklin Gothic Medium" panose="020B0603020102020204" pitchFamily="34" charset="0"/>
              </a:rPr>
              <a:t>University of Rochester</a:t>
            </a:r>
            <a:br>
              <a:rPr lang="en-US" altLang="en-US" sz="3800" smtClean="0">
                <a:latin typeface="Franklin Gothic Medium" panose="020B0603020102020204" pitchFamily="34" charset="0"/>
              </a:rPr>
            </a:br>
            <a:r>
              <a:rPr lang="en-US" altLang="en-US" sz="3800" smtClean="0">
                <a:latin typeface="Franklin Gothic Medium" panose="020B0603020102020204" pitchFamily="34" charset="0"/>
              </a:rPr>
              <a:t>Animal Resource (AR)</a:t>
            </a:r>
            <a:br>
              <a:rPr lang="en-US" altLang="en-US" sz="3800" smtClean="0">
                <a:latin typeface="Franklin Gothic Medium" panose="020B0603020102020204" pitchFamily="34" charset="0"/>
              </a:rPr>
            </a:br>
            <a:r>
              <a:rPr lang="en-US" altLang="en-US" sz="3800" smtClean="0">
                <a:latin typeface="Franklin Gothic Medium" panose="020B0603020102020204" pitchFamily="34" charset="0"/>
              </a:rPr>
              <a:t>Bar-coding Cages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12875" y="3738563"/>
            <a:ext cx="6592888" cy="2682875"/>
          </a:xfrm>
        </p:spPr>
        <p:txBody>
          <a:bodyPr/>
          <a:lstStyle/>
          <a:p>
            <a:pPr eaLnBrk="1" hangingPunct="1"/>
            <a:endParaRPr lang="en-US" altLang="en-US" smtClean="0">
              <a:latin typeface="Franklin Gothic Medium" panose="020B0603020102020204" pitchFamily="34" charset="0"/>
            </a:endParaRPr>
          </a:p>
          <a:p>
            <a:pPr eaLnBrk="1" hangingPunct="1"/>
            <a:r>
              <a:rPr lang="en-US" altLang="en-US" smtClean="0">
                <a:latin typeface="Franklin Gothic Medium" panose="020B0603020102020204" pitchFamily="34" charset="0"/>
              </a:rPr>
              <a:t>AR starting using barcodes for tracking census in December of 2005</a:t>
            </a:r>
          </a:p>
          <a:p>
            <a:pPr eaLnBrk="1" hangingPunct="1"/>
            <a:endParaRPr lang="en-US" altLang="en-US" smtClean="0">
              <a:latin typeface="Franklin Gothic Medium" panose="020B0603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Deactivate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900" smtClean="0"/>
              <a:t>Elimination of Cages</a:t>
            </a:r>
          </a:p>
          <a:p>
            <a:pPr eaLnBrk="1" hangingPunct="1"/>
            <a:r>
              <a:rPr lang="en-US" altLang="en-US" sz="2900" smtClean="0"/>
              <a:t>Euthanasia</a:t>
            </a:r>
          </a:p>
          <a:p>
            <a:pPr eaLnBrk="1" hangingPunct="1"/>
            <a:r>
              <a:rPr lang="en-US" altLang="en-US" sz="2900" smtClean="0"/>
              <a:t>Shipping to Other Institutions</a:t>
            </a:r>
          </a:p>
          <a:p>
            <a:pPr eaLnBrk="1" hangingPunct="1"/>
            <a:r>
              <a:rPr lang="en-US" altLang="en-US" sz="2900" smtClean="0"/>
              <a:t>Transfers</a:t>
            </a:r>
          </a:p>
          <a:p>
            <a:pPr eaLnBrk="1" hangingPunct="1"/>
            <a:endParaRPr lang="en-US" altLang="en-US" sz="2900" smtClean="0">
              <a:solidFill>
                <a:schemeClr val="hlink"/>
              </a:solidFill>
            </a:endParaRPr>
          </a:p>
          <a:p>
            <a:pPr eaLnBrk="1" hangingPunct="1"/>
            <a:r>
              <a:rPr lang="en-US" altLang="en-US" sz="2900" smtClean="0">
                <a:solidFill>
                  <a:schemeClr val="hlink"/>
                </a:solidFill>
              </a:rPr>
              <a:t>A cage does not need to be deactivated when going to and from your lab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77925" y="568325"/>
            <a:ext cx="8026400" cy="1235075"/>
          </a:xfrm>
        </p:spPr>
        <p:txBody>
          <a:bodyPr/>
          <a:lstStyle/>
          <a:p>
            <a:pPr eaLnBrk="1" hangingPunct="1"/>
            <a:r>
              <a:rPr lang="en-US" altLang="en-US" smtClean="0"/>
              <a:t>Deactivate – Top Slip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2667000"/>
            <a:ext cx="8477250" cy="5283200"/>
          </a:xfrm>
        </p:spPr>
        <p:txBody>
          <a:bodyPr/>
          <a:lstStyle/>
          <a:p>
            <a:pPr eaLnBrk="1" hangingPunct="1"/>
            <a:r>
              <a:rPr lang="en-US" altLang="en-US" sz="2500" smtClean="0"/>
              <a:t>Fold and detach the top perforation part of the cage card and complete the deactivation date field.</a:t>
            </a:r>
          </a:p>
          <a:p>
            <a:pPr eaLnBrk="1" hangingPunct="1"/>
            <a:r>
              <a:rPr lang="en-US" altLang="en-US" sz="2500" smtClean="0"/>
              <a:t>Place the slip in a depository box located closest to the animal room.</a:t>
            </a:r>
          </a:p>
          <a:p>
            <a:pPr eaLnBrk="1" hangingPunct="1"/>
            <a:r>
              <a:rPr lang="en-US" altLang="en-US" sz="2500" smtClean="0"/>
              <a:t>The ARO will collect all the deactivation slips from the depositories.</a:t>
            </a:r>
          </a:p>
          <a:p>
            <a:pPr eaLnBrk="1" hangingPunct="1"/>
            <a:r>
              <a:rPr lang="en-US" altLang="en-US" sz="2500" smtClean="0"/>
              <a:t>Per diem charges for the corresponding cage will end on the date written on the slip.</a:t>
            </a:r>
          </a:p>
          <a:p>
            <a:pPr eaLnBrk="1" hangingPunct="1"/>
            <a:endParaRPr lang="en-US" altLang="en-US" sz="3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DEPOSITORY BOX</a:t>
            </a:r>
          </a:p>
        </p:txBody>
      </p:sp>
      <p:pic>
        <p:nvPicPr>
          <p:cNvPr id="14339" name="Picture 3" descr="100_0308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17700" y="2152650"/>
            <a:ext cx="6605588" cy="43894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200" smtClean="0"/>
              <a:t>Location of Depository Stations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100" smtClean="0"/>
              <a:t>1</a:t>
            </a:r>
            <a:r>
              <a:rPr lang="en-US" altLang="en-US" sz="2100" baseline="30000" smtClean="0"/>
              <a:t>st</a:t>
            </a:r>
            <a:r>
              <a:rPr lang="en-US" altLang="en-US" sz="2100" smtClean="0"/>
              <a:t> Floor 6900 hallway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100" smtClean="0"/>
              <a:t>2</a:t>
            </a:r>
            <a:r>
              <a:rPr lang="en-US" altLang="en-US" sz="2100" baseline="30000" smtClean="0"/>
              <a:t>nd</a:t>
            </a:r>
            <a:r>
              <a:rPr lang="en-US" altLang="en-US" sz="2100" smtClean="0"/>
              <a:t> Floor 6900 hallway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100" smtClean="0"/>
              <a:t>3</a:t>
            </a:r>
            <a:r>
              <a:rPr lang="en-US" altLang="en-US" sz="2100" baseline="30000" smtClean="0"/>
              <a:t>rd</a:t>
            </a:r>
            <a:r>
              <a:rPr lang="en-US" altLang="en-US" sz="2100" smtClean="0"/>
              <a:t> Floor 6900 hallway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100" smtClean="0"/>
              <a:t>4</a:t>
            </a:r>
            <a:r>
              <a:rPr lang="en-US" altLang="en-US" sz="2100" baseline="30000" smtClean="0"/>
              <a:t>th</a:t>
            </a:r>
            <a:r>
              <a:rPr lang="en-US" altLang="en-US" sz="2100" smtClean="0"/>
              <a:t> Floor 6900 hallway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100" smtClean="0"/>
              <a:t>6</a:t>
            </a:r>
            <a:r>
              <a:rPr lang="en-US" altLang="en-US" sz="2100" baseline="30000" smtClean="0"/>
              <a:t>th</a:t>
            </a:r>
            <a:r>
              <a:rPr lang="en-US" altLang="en-US" sz="2100" smtClean="0"/>
              <a:t> Floor 6900 hallway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100" smtClean="0"/>
              <a:t>B8600 hallway  2 stations (near B8670 and B8657)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100" smtClean="0"/>
              <a:t>Outside of B6516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100" smtClean="0"/>
              <a:t>Outside of B6922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100" smtClean="0"/>
              <a:t>MRB Every Suite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100" smtClean="0"/>
              <a:t>Annex 1</a:t>
            </a:r>
            <a:r>
              <a:rPr lang="en-US" altLang="en-US" sz="2100" baseline="30000" smtClean="0"/>
              <a:t>st</a:t>
            </a:r>
            <a:r>
              <a:rPr lang="en-US" altLang="en-US" sz="2100" smtClean="0"/>
              <a:t> floor hallway and 3</a:t>
            </a:r>
            <a:r>
              <a:rPr lang="en-US" altLang="en-US" sz="2100" baseline="30000" smtClean="0"/>
              <a:t>rd</a:t>
            </a:r>
            <a:r>
              <a:rPr lang="en-US" altLang="en-US" sz="2100" smtClean="0"/>
              <a:t> floor hallway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100" smtClean="0"/>
          </a:p>
          <a:p>
            <a:pPr eaLnBrk="1" hangingPunct="1">
              <a:lnSpc>
                <a:spcPct val="80000"/>
              </a:lnSpc>
            </a:pPr>
            <a:endParaRPr lang="en-US" altLang="en-US" sz="2100" smtClean="0"/>
          </a:p>
          <a:p>
            <a:pPr eaLnBrk="1" hangingPunct="1">
              <a:lnSpc>
                <a:spcPct val="80000"/>
              </a:lnSpc>
            </a:pPr>
            <a:endParaRPr lang="en-US" altLang="en-US" sz="21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Transfers	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9113" y="2286000"/>
            <a:ext cx="8004175" cy="4389438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900" smtClean="0"/>
              <a:t>Transfers from one PI to another PI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900" smtClean="0"/>
              <a:t>OR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900" smtClean="0"/>
              <a:t>From one UCAR # to another UCAR #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en-US" altLang="en-US" sz="2900" smtClean="0"/>
          </a:p>
          <a:p>
            <a:pPr eaLnBrk="1" hangingPunct="1"/>
            <a:r>
              <a:rPr lang="en-US" altLang="en-US" sz="2900" smtClean="0"/>
              <a:t>Complete an AR Transfer via our website</a:t>
            </a:r>
          </a:p>
          <a:p>
            <a:pPr eaLnBrk="1" hangingPunct="1"/>
            <a:r>
              <a:rPr lang="en-US" altLang="en-US" sz="2900" smtClean="0"/>
              <a:t>All transfers require new cage cards</a:t>
            </a:r>
          </a:p>
          <a:p>
            <a:pPr eaLnBrk="1" hangingPunct="1"/>
            <a:r>
              <a:rPr lang="en-US" altLang="en-US" sz="2900" smtClean="0"/>
              <a:t>AR Office will generate them</a:t>
            </a:r>
          </a:p>
          <a:p>
            <a:pPr eaLnBrk="1" hangingPunct="1"/>
            <a:endParaRPr lang="en-US" altLang="en-US" sz="29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200" smtClean="0"/>
              <a:t>Electronic Scanning of Animal Inventory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900" smtClean="0"/>
              <a:t>AR personnel will scan the cages in animal rooms weekly</a:t>
            </a:r>
            <a:r>
              <a:rPr lang="en-US" altLang="en-US" sz="2900" smtClean="0">
                <a:solidFill>
                  <a:schemeClr val="accent2"/>
                </a:solidFill>
              </a:rPr>
              <a:t>.</a:t>
            </a:r>
          </a:p>
          <a:p>
            <a:pPr eaLnBrk="1" hangingPunct="1"/>
            <a:r>
              <a:rPr lang="en-US" altLang="en-US" sz="2900" smtClean="0"/>
              <a:t>The scan provides a physical inventory to compare against the database.  If any discrepancies exist, they are reconciled based on the scan date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Most Important Things	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Activate and Deactive cages immediately.</a:t>
            </a:r>
          </a:p>
          <a:p>
            <a:pPr eaLnBrk="1" hangingPunct="1"/>
            <a:r>
              <a:rPr lang="en-US" altLang="en-US" smtClean="0"/>
              <a:t>Any questions contact the AR Office</a:t>
            </a:r>
          </a:p>
          <a:p>
            <a:pPr lvl="4" eaLnBrk="1" hangingPunct="1">
              <a:buFont typeface="Wingdings" panose="05000000000000000000" pitchFamily="2" charset="2"/>
              <a:buNone/>
            </a:pPr>
            <a:r>
              <a:rPr lang="en-US" altLang="en-US" sz="4200" smtClean="0"/>
              <a:t>5-2651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Why bar-coding?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Provide timely census data</a:t>
            </a:r>
          </a:p>
          <a:p>
            <a:pPr eaLnBrk="1" hangingPunct="1"/>
            <a:r>
              <a:rPr lang="en-US" altLang="en-US" smtClean="0"/>
              <a:t>Provide accurate census data</a:t>
            </a:r>
          </a:p>
          <a:p>
            <a:pPr eaLnBrk="1" hangingPunct="1"/>
            <a:r>
              <a:rPr lang="en-US" altLang="en-US" smtClean="0"/>
              <a:t>Track room capacity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300" smtClean="0"/>
              <a:t>Each cage card/bar code is specific to the following information	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2113" y="2193925"/>
            <a:ext cx="8477250" cy="4827588"/>
          </a:xfrm>
        </p:spPr>
        <p:txBody>
          <a:bodyPr/>
          <a:lstStyle/>
          <a:p>
            <a:pPr eaLnBrk="1" hangingPunct="1"/>
            <a:r>
              <a:rPr lang="en-US" altLang="en-US" smtClean="0"/>
              <a:t>PI name</a:t>
            </a:r>
          </a:p>
          <a:p>
            <a:pPr eaLnBrk="1" hangingPunct="1"/>
            <a:r>
              <a:rPr lang="en-US" altLang="en-US" smtClean="0"/>
              <a:t>Protocol Number</a:t>
            </a:r>
          </a:p>
          <a:p>
            <a:pPr eaLnBrk="1" hangingPunct="1"/>
            <a:r>
              <a:rPr lang="en-US" altLang="en-US" smtClean="0"/>
              <a:t>Account Number</a:t>
            </a:r>
          </a:p>
          <a:p>
            <a:pPr eaLnBrk="1" hangingPunct="1"/>
            <a:r>
              <a:rPr lang="en-US" altLang="en-US" smtClean="0"/>
              <a:t>Species</a:t>
            </a:r>
          </a:p>
          <a:p>
            <a:pPr eaLnBrk="1" hangingPunct="1"/>
            <a:r>
              <a:rPr lang="en-US" altLang="en-US" smtClean="0"/>
              <a:t>Location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New Cages	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900" smtClean="0"/>
              <a:t>Animal Purchases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900" smtClean="0"/>
              <a:t>Weaned cages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900" smtClean="0"/>
              <a:t>Separated cages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900" smtClean="0"/>
              <a:t>Transfer from one UCAR # to another UCAR#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ctrTitle"/>
          </p:nvPr>
        </p:nvSpPr>
        <p:spPr>
          <a:xfrm>
            <a:off x="900113" y="304800"/>
            <a:ext cx="8004175" cy="1519238"/>
          </a:xfrm>
        </p:spPr>
        <p:txBody>
          <a:bodyPr/>
          <a:lstStyle/>
          <a:p>
            <a:pPr eaLnBrk="1" hangingPunct="1"/>
            <a:r>
              <a:rPr lang="en-US" altLang="en-US" sz="4000" smtClean="0"/>
              <a:t>Creating a new cage in the room</a:t>
            </a:r>
            <a:br>
              <a:rPr lang="en-US" altLang="en-US" sz="4000" smtClean="0"/>
            </a:br>
            <a:r>
              <a:rPr lang="en-US" altLang="en-US" sz="4000" smtClean="0"/>
              <a:t>	(separating or weaning)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2913" y="3733800"/>
            <a:ext cx="8382000" cy="3429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 smtClean="0"/>
              <a:t>Two options </a:t>
            </a:r>
          </a:p>
          <a:p>
            <a:pPr marL="514350" indent="-514350" algn="l" eaLnBrk="1" hangingPunct="1">
              <a:buFont typeface="Wingdings" panose="05000000000000000000" pitchFamily="2" charset="2"/>
              <a:buAutoNum type="arabicPeriod"/>
              <a:defRPr/>
            </a:pPr>
            <a:r>
              <a:rPr lang="en-US" sz="2400" dirty="0" smtClean="0"/>
              <a:t>Order preprinted cage cards via our website or a paper form in the AR office.</a:t>
            </a:r>
          </a:p>
          <a:p>
            <a:pPr marL="514350" indent="-514350" algn="l" eaLnBrk="1" hangingPunct="1">
              <a:buFont typeface="Wingdings" panose="05000000000000000000" pitchFamily="2" charset="2"/>
              <a:buAutoNum type="arabicPeriod"/>
              <a:defRPr/>
            </a:pPr>
            <a:r>
              <a:rPr lang="en-US" sz="2400" dirty="0" smtClean="0"/>
              <a:t>Use a Temporary Card which are provided in the animal rooms.  This will generate a permanent cage card from our office.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222375" y="188913"/>
            <a:ext cx="8027988" cy="1560512"/>
          </a:xfrm>
        </p:spPr>
        <p:txBody>
          <a:bodyPr/>
          <a:lstStyle/>
          <a:p>
            <a:pPr eaLnBrk="1" hangingPunct="1"/>
            <a:r>
              <a:rPr lang="en-US" altLang="en-US" sz="3800" smtClean="0"/>
              <a:t>Creating a new cage in the room</a:t>
            </a:r>
            <a:br>
              <a:rPr lang="en-US" altLang="en-US" sz="3800" smtClean="0"/>
            </a:br>
            <a:r>
              <a:rPr lang="en-US" altLang="en-US" sz="3800" smtClean="0"/>
              <a:t>	(separating or weaning)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22375" y="1905000"/>
            <a:ext cx="8005763" cy="457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i="1" smtClean="0"/>
              <a:t>Use a temporary cage card (available in the room)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000" i="1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400" i="1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600" b="1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000" b="1" smtClean="0"/>
          </a:p>
          <a:p>
            <a:pPr eaLnBrk="1" hangingPunct="1">
              <a:lnSpc>
                <a:spcPct val="80000"/>
              </a:lnSpc>
            </a:pPr>
            <a:endParaRPr lang="en-US" altLang="en-US" sz="1000" smtClean="0"/>
          </a:p>
          <a:p>
            <a:pPr eaLnBrk="1" hangingPunct="1">
              <a:lnSpc>
                <a:spcPct val="80000"/>
              </a:lnSpc>
            </a:pPr>
            <a:endParaRPr lang="en-US" altLang="en-US" sz="1200" smtClean="0"/>
          </a:p>
          <a:p>
            <a:pPr eaLnBrk="1" hangingPunct="1">
              <a:lnSpc>
                <a:spcPct val="80000"/>
              </a:lnSpc>
            </a:pPr>
            <a:endParaRPr lang="en-US" altLang="en-US" sz="1200" smtClean="0"/>
          </a:p>
          <a:p>
            <a:pPr eaLnBrk="1" hangingPunct="1">
              <a:lnSpc>
                <a:spcPct val="80000"/>
              </a:lnSpc>
            </a:pPr>
            <a:endParaRPr lang="en-US" altLang="en-US" sz="1200" smtClean="0"/>
          </a:p>
          <a:p>
            <a:pPr eaLnBrk="1" hangingPunct="1">
              <a:lnSpc>
                <a:spcPct val="80000"/>
              </a:lnSpc>
            </a:pPr>
            <a:endParaRPr lang="en-US" altLang="en-US" sz="1200" smtClean="0"/>
          </a:p>
          <a:p>
            <a:pPr eaLnBrk="1" hangingPunct="1">
              <a:lnSpc>
                <a:spcPct val="80000"/>
              </a:lnSpc>
            </a:pPr>
            <a:endParaRPr lang="en-US" altLang="en-US" sz="1200" smtClean="0"/>
          </a:p>
          <a:p>
            <a:pPr eaLnBrk="1" hangingPunct="1">
              <a:lnSpc>
                <a:spcPct val="80000"/>
              </a:lnSpc>
            </a:pPr>
            <a:endParaRPr lang="en-US" altLang="en-US" sz="1200" smtClean="0"/>
          </a:p>
          <a:p>
            <a:pPr eaLnBrk="1" hangingPunct="1">
              <a:lnSpc>
                <a:spcPct val="80000"/>
              </a:lnSpc>
            </a:pPr>
            <a:endParaRPr lang="en-US" altLang="en-US" sz="1200" smtClean="0"/>
          </a:p>
          <a:p>
            <a:pPr eaLnBrk="1" hangingPunct="1">
              <a:lnSpc>
                <a:spcPct val="80000"/>
              </a:lnSpc>
            </a:pPr>
            <a:endParaRPr lang="en-US" altLang="en-US" sz="1200" smtClean="0"/>
          </a:p>
          <a:p>
            <a:pPr eaLnBrk="1" hangingPunct="1">
              <a:lnSpc>
                <a:spcPct val="80000"/>
              </a:lnSpc>
            </a:pPr>
            <a:endParaRPr lang="en-US" altLang="en-US" sz="1200" smtClean="0"/>
          </a:p>
          <a:p>
            <a:pPr eaLnBrk="1" hangingPunct="1">
              <a:lnSpc>
                <a:spcPct val="80000"/>
              </a:lnSpc>
            </a:pPr>
            <a:endParaRPr lang="en-US" altLang="en-US" sz="1200" smtClean="0"/>
          </a:p>
          <a:p>
            <a:pPr eaLnBrk="1" hangingPunct="1">
              <a:lnSpc>
                <a:spcPct val="80000"/>
              </a:lnSpc>
            </a:pPr>
            <a:endParaRPr lang="en-US" altLang="en-US" sz="1200" smtClean="0"/>
          </a:p>
          <a:p>
            <a:pPr eaLnBrk="1" hangingPunct="1">
              <a:lnSpc>
                <a:spcPct val="80000"/>
              </a:lnSpc>
            </a:pPr>
            <a:endParaRPr lang="en-US" altLang="en-US" sz="1200" smtClean="0"/>
          </a:p>
          <a:p>
            <a:pPr eaLnBrk="1" hangingPunct="1">
              <a:lnSpc>
                <a:spcPct val="80000"/>
              </a:lnSpc>
            </a:pPr>
            <a:endParaRPr lang="en-US" altLang="en-US" sz="1200" smtClean="0"/>
          </a:p>
          <a:p>
            <a:pPr eaLnBrk="1" hangingPunct="1">
              <a:lnSpc>
                <a:spcPct val="80000"/>
              </a:lnSpc>
            </a:pPr>
            <a:endParaRPr lang="en-US" altLang="en-US" sz="1200" smtClean="0"/>
          </a:p>
          <a:p>
            <a:pPr eaLnBrk="1" hangingPunct="1">
              <a:lnSpc>
                <a:spcPct val="80000"/>
              </a:lnSpc>
            </a:pPr>
            <a:endParaRPr lang="en-US" altLang="en-US" sz="1200" smtClean="0"/>
          </a:p>
          <a:p>
            <a:pPr eaLnBrk="1" hangingPunct="1">
              <a:lnSpc>
                <a:spcPct val="80000"/>
              </a:lnSpc>
            </a:pPr>
            <a:endParaRPr lang="en-US" altLang="en-US" sz="1200" smtClean="0"/>
          </a:p>
          <a:p>
            <a:pPr eaLnBrk="1" hangingPunct="1">
              <a:lnSpc>
                <a:spcPct val="80000"/>
              </a:lnSpc>
            </a:pPr>
            <a:endParaRPr lang="en-US" altLang="en-US" sz="12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1200" smtClean="0"/>
              <a:t>Complete the card, place the blue copy in a depository box, keep the white copy for yourself and place the card on the cage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200" smtClean="0"/>
              <a:t>The Animal Resource will generate a cage card with a bar code for you the next business day. This new card will placed on the cage within 3 business days.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200" smtClean="0"/>
              <a:t>Per diem charges will start the day the temporary cage card is put on the cage</a:t>
            </a:r>
          </a:p>
          <a:p>
            <a:pPr eaLnBrk="1" hangingPunct="1">
              <a:lnSpc>
                <a:spcPct val="80000"/>
              </a:lnSpc>
            </a:pPr>
            <a:endParaRPr lang="en-US" altLang="en-US" sz="1200" smtClean="0"/>
          </a:p>
          <a:p>
            <a:pPr eaLnBrk="1" hangingPunct="1">
              <a:lnSpc>
                <a:spcPct val="80000"/>
              </a:lnSpc>
            </a:pPr>
            <a:endParaRPr lang="en-US" altLang="en-US" sz="1000" smtClean="0"/>
          </a:p>
          <a:p>
            <a:pPr eaLnBrk="1" hangingPunct="1">
              <a:lnSpc>
                <a:spcPct val="80000"/>
              </a:lnSpc>
            </a:pPr>
            <a:endParaRPr lang="en-US" altLang="en-US" sz="1000" smtClean="0"/>
          </a:p>
          <a:p>
            <a:pPr eaLnBrk="1" hangingPunct="1">
              <a:lnSpc>
                <a:spcPct val="80000"/>
              </a:lnSpc>
            </a:pPr>
            <a:endParaRPr lang="en-US" altLang="en-US" sz="1000" smtClean="0"/>
          </a:p>
        </p:txBody>
      </p:sp>
      <p:pic>
        <p:nvPicPr>
          <p:cNvPr id="819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2128838"/>
            <a:ext cx="6419850" cy="366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DEPOSITORY BOX</a:t>
            </a:r>
          </a:p>
        </p:txBody>
      </p:sp>
      <p:pic>
        <p:nvPicPr>
          <p:cNvPr id="9219" name="Picture 3" descr="100_0308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17700" y="2152650"/>
            <a:ext cx="6605588" cy="43894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200" smtClean="0"/>
              <a:t>Location of Depository Stations	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100" smtClean="0"/>
              <a:t>1</a:t>
            </a:r>
            <a:r>
              <a:rPr lang="en-US" altLang="en-US" sz="2100" baseline="30000" smtClean="0"/>
              <a:t>st</a:t>
            </a:r>
            <a:r>
              <a:rPr lang="en-US" altLang="en-US" sz="2100" smtClean="0"/>
              <a:t> Floor 6900 hallway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100" smtClean="0"/>
              <a:t>2</a:t>
            </a:r>
            <a:r>
              <a:rPr lang="en-US" altLang="en-US" sz="2100" baseline="30000" smtClean="0"/>
              <a:t>nd</a:t>
            </a:r>
            <a:r>
              <a:rPr lang="en-US" altLang="en-US" sz="2100" smtClean="0"/>
              <a:t> Floor 6900 hallway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100" smtClean="0"/>
              <a:t>3</a:t>
            </a:r>
            <a:r>
              <a:rPr lang="en-US" altLang="en-US" sz="2100" baseline="30000" smtClean="0"/>
              <a:t>rd</a:t>
            </a:r>
            <a:r>
              <a:rPr lang="en-US" altLang="en-US" sz="2100" smtClean="0"/>
              <a:t> Floor 6900 hallway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100" smtClean="0"/>
              <a:t>4</a:t>
            </a:r>
            <a:r>
              <a:rPr lang="en-US" altLang="en-US" sz="2100" baseline="30000" smtClean="0"/>
              <a:t>th</a:t>
            </a:r>
            <a:r>
              <a:rPr lang="en-US" altLang="en-US" sz="2100" smtClean="0"/>
              <a:t> Floor 6900 hallway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100" smtClean="0"/>
              <a:t>6</a:t>
            </a:r>
            <a:r>
              <a:rPr lang="en-US" altLang="en-US" sz="2100" baseline="30000" smtClean="0"/>
              <a:t>th</a:t>
            </a:r>
            <a:r>
              <a:rPr lang="en-US" altLang="en-US" sz="2100" smtClean="0"/>
              <a:t> Floor 6900 hallway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100" smtClean="0"/>
              <a:t>B8600 hallway  2 stations (near B8670 and B8657)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100" smtClean="0"/>
              <a:t>Outside of B6516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100" smtClean="0"/>
              <a:t>Outside of B6922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100" smtClean="0"/>
              <a:t>MRB Every Suite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100" smtClean="0"/>
              <a:t>Annex 1</a:t>
            </a:r>
            <a:r>
              <a:rPr lang="en-US" altLang="en-US" sz="2100" baseline="30000" smtClean="0"/>
              <a:t>st</a:t>
            </a:r>
            <a:r>
              <a:rPr lang="en-US" altLang="en-US" sz="2100" smtClean="0"/>
              <a:t> floor hallway and 3</a:t>
            </a:r>
            <a:r>
              <a:rPr lang="en-US" altLang="en-US" sz="2100" baseline="30000" smtClean="0"/>
              <a:t>rd</a:t>
            </a:r>
            <a:r>
              <a:rPr lang="en-US" altLang="en-US" sz="2100" smtClean="0"/>
              <a:t> floor hallway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100" smtClean="0"/>
          </a:p>
          <a:p>
            <a:pPr eaLnBrk="1" hangingPunct="1">
              <a:lnSpc>
                <a:spcPct val="80000"/>
              </a:lnSpc>
            </a:pPr>
            <a:endParaRPr lang="en-US" altLang="en-US" sz="2100" smtClean="0"/>
          </a:p>
          <a:p>
            <a:pPr eaLnBrk="1" hangingPunct="1">
              <a:lnSpc>
                <a:spcPct val="80000"/>
              </a:lnSpc>
            </a:pPr>
            <a:endParaRPr lang="en-US" altLang="en-US" sz="21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2188" y="762000"/>
            <a:ext cx="7848600" cy="1568450"/>
          </a:xfrm>
        </p:spPr>
        <p:txBody>
          <a:bodyPr/>
          <a:lstStyle/>
          <a:p>
            <a:pPr eaLnBrk="1" hangingPunct="1"/>
            <a:r>
              <a:rPr lang="en-US" altLang="en-US" sz="3800" smtClean="0"/>
              <a:t>The most important things to remember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2113" y="3902075"/>
            <a:ext cx="8477250" cy="2681288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000" b="1" dirty="0" smtClean="0"/>
              <a:t>Tell us when you activate a cage and deactivate a cage.</a:t>
            </a:r>
          </a:p>
          <a:p>
            <a:pPr eaLnBrk="1" hangingPunct="1">
              <a:defRPr/>
            </a:pPr>
            <a:endParaRPr lang="en-US" altLang="en-US" sz="2000" dirty="0" smtClean="0"/>
          </a:p>
          <a:p>
            <a:pPr marL="285750" indent="-28575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2000" dirty="0" smtClean="0"/>
              <a:t>Activations and Deactivations can be done electronically via our website</a:t>
            </a:r>
          </a:p>
          <a:p>
            <a:pPr marL="285750" indent="-28575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2000" dirty="0" smtClean="0"/>
              <a:t>Paper form supplied in the animal rooms</a:t>
            </a:r>
          </a:p>
          <a:p>
            <a:pPr marL="285750" indent="-285750" algn="l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2000" dirty="0" smtClean="0"/>
              <a:t>Using the perforated slips on the cage cards</a:t>
            </a:r>
          </a:p>
          <a:p>
            <a:pPr eaLnBrk="1" hangingPunct="1">
              <a:defRPr/>
            </a:pPr>
            <a:endParaRPr lang="en-US" altLang="en-US" sz="3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56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56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</TotalTime>
  <Words>564</Words>
  <Application>Microsoft Office PowerPoint</Application>
  <PresentationFormat>Custom</PresentationFormat>
  <Paragraphs>110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Tahoma</vt:lpstr>
      <vt:lpstr>Arial</vt:lpstr>
      <vt:lpstr>Wingdings</vt:lpstr>
      <vt:lpstr>Calibri</vt:lpstr>
      <vt:lpstr>Franklin Gothic Medium</vt:lpstr>
      <vt:lpstr>Blends</vt:lpstr>
      <vt:lpstr>University of Rochester Animal Resource (AR) Bar-coding Cages</vt:lpstr>
      <vt:lpstr>Why bar-coding?</vt:lpstr>
      <vt:lpstr>Each cage card/bar code is specific to the following information </vt:lpstr>
      <vt:lpstr>New Cages </vt:lpstr>
      <vt:lpstr>Creating a new cage in the room  (separating or weaning)</vt:lpstr>
      <vt:lpstr>Creating a new cage in the room  (separating or weaning)</vt:lpstr>
      <vt:lpstr>DEPOSITORY BOX</vt:lpstr>
      <vt:lpstr>Location of Depository Stations </vt:lpstr>
      <vt:lpstr>The most important things to remember </vt:lpstr>
      <vt:lpstr>Deactivate</vt:lpstr>
      <vt:lpstr>Deactivate – Top Slip</vt:lpstr>
      <vt:lpstr>DEPOSITORY BOX</vt:lpstr>
      <vt:lpstr>Location of Depository Stations </vt:lpstr>
      <vt:lpstr>Transfers </vt:lpstr>
      <vt:lpstr>Electronic Scanning of Animal Inventory</vt:lpstr>
      <vt:lpstr>Most Important Things </vt:lpstr>
    </vt:vector>
  </TitlesOfParts>
  <Company>Strong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Rochester Animal Resource (AR) Bar-coding Cages</dc:title>
  <dc:creator>ARajca</dc:creator>
  <cp:lastModifiedBy>DeMagistris, Daniel</cp:lastModifiedBy>
  <cp:revision>23</cp:revision>
  <dcterms:created xsi:type="dcterms:W3CDTF">2005-10-28T14:42:12Z</dcterms:created>
  <dcterms:modified xsi:type="dcterms:W3CDTF">2020-08-27T13:39:39Z</dcterms:modified>
</cp:coreProperties>
</file>