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476" y="-156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113021"/>
            <a:ext cx="2798064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9326880"/>
            <a:ext cx="2304288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659132"/>
            <a:ext cx="740664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59132"/>
            <a:ext cx="2167128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6561"/>
            <a:ext cx="27980640" cy="326898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6112"/>
            <a:ext cx="27980640" cy="360044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1"/>
            <a:ext cx="14544677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5219700"/>
            <a:ext cx="14544677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3684271"/>
            <a:ext cx="14550390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5219700"/>
            <a:ext cx="14550390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655320"/>
            <a:ext cx="10829927" cy="278892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655321"/>
            <a:ext cx="18402300" cy="14047471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3444241"/>
            <a:ext cx="10829927" cy="11258551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1521440"/>
            <a:ext cx="19751040" cy="1360171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470660"/>
            <a:ext cx="19751040" cy="987552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2881611"/>
            <a:ext cx="19751040" cy="1931669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7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50000">
              <a:srgbClr val="D9E2F3"/>
            </a:gs>
            <a:gs pos="0">
              <a:schemeClr val="tx2"/>
            </a:gs>
            <a:gs pos="33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840481"/>
            <a:ext cx="29626560" cy="10862311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0BC3-C682-4A54-B4A3-EA9C9A4885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A1AD-6383-47FB-AFE1-C5BE252E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6" Type="http://schemas.microsoft.com/office/2007/relationships/hdphoto" Target="../media/hdphoto4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1.emf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28"/>
            <a:ext cx="32918400" cy="1902372"/>
          </a:xfr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Laboratory Medicine</a:t>
            </a:r>
            <a:endParaRPr lang="en-US" sz="1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14" y="13715999"/>
            <a:ext cx="1632122" cy="2502177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2400" y="6339506"/>
            <a:ext cx="5357812" cy="9586294"/>
          </a:xfrm>
          <a:prstGeom prst="rect">
            <a:avLst/>
          </a:prstGeom>
          <a:gradFill rotWithShape="0">
            <a:gsLst>
              <a:gs pos="0">
                <a:srgbClr val="DA9694">
                  <a:lumMod val="0"/>
                  <a:lumOff val="100000"/>
                </a:srgbClr>
              </a:gs>
              <a:gs pos="69000">
                <a:srgbClr val="F3DCDC"/>
              </a:gs>
              <a:gs pos="100000">
                <a:srgbClr val="DA9694"/>
              </a:gs>
            </a:gsLst>
            <a:lin ang="18900000" scaled="1"/>
          </a:gradFill>
          <a:ln w="12700" algn="in">
            <a:solidFill>
              <a:srgbClr val="DA9694"/>
            </a:solidFill>
            <a:miter lim="800000"/>
            <a:headEnd/>
            <a:tailEnd/>
          </a:ln>
          <a:effectLst>
            <a:outerShdw dist="28398" dir="3806097" algn="ctr" rotWithShape="0">
              <a:srgbClr val="602826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 Memorial Hospital SMS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Visit Registration: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Register patient visits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FLOWCAST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 all tests in SOFTLAB following requisition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 specimen from inpatient units, 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outpatient draw sites, 30+ nursing homes,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home-draws, and affiliated and reference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Organize: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sort specimen by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priority, stability,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specimen type, and testing locations.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processing samples utilizing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automation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manual process if indicated.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all specimens delivered for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 meet high quality standards. Training to ensure that all employees work to minimize human error.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Specimen Integrity: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Maintaining specimen to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quality and validity test results,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  temperature control, processing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limitations, stability over time.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Tracking: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Pursuing accountability for all of our patients by tracking the locations and status of all specimen that come through the lab.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Processing: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preparing submitted clinical and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studies for analysis.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Exception Handling: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 resolution, including specimen integrity, unknown providers, unclear tests and unsuitable samples.  Working with providers to provide medicine of the highest order.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1086379" y="6062314"/>
            <a:ext cx="11442233" cy="6330865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100000">
                <a:schemeClr val="tx2">
                  <a:lumMod val="18000"/>
                  <a:lumOff val="8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25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0" algn="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Ridgeland Road SMS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subset of the Specimen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Section located at RR lab</a:t>
            </a: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outpatient Patient Service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Center’s, including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Process an average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2,000 orders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Lab/ Send-Outs: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section of SMS who process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sends outsourced testing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laboratories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manifest, transmit, and package specimens for shipment to other labs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ARUP,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over 53 others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Laboratory Diagnostic Committee to research requests for off-formulary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process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off-formulary and restricted test requests monthly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report, and mail results for non-interfaced, off-formulary tests,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ERecord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of all NYS Newborn Screens and random QA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NYS approval for all send-out testing and obtain permits for non-NYS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4200 Specimens to ARUP monthly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Control 25"/>
          <p:cNvSpPr>
            <a:spLocks noChangeArrowheads="1" noChangeShapeType="1"/>
          </p:cNvSpPr>
          <p:nvPr/>
        </p:nvSpPr>
        <p:spPr bwMode="auto">
          <a:xfrm>
            <a:off x="16208375" y="37288788"/>
            <a:ext cx="1795463" cy="2422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rol 26"/>
          <p:cNvSpPr>
            <a:spLocks noChangeArrowheads="1" noChangeShapeType="1"/>
          </p:cNvSpPr>
          <p:nvPr/>
        </p:nvSpPr>
        <p:spPr bwMode="auto">
          <a:xfrm>
            <a:off x="16208375" y="37288788"/>
            <a:ext cx="1795463" cy="2422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08304"/>
              </p:ext>
            </p:extLst>
          </p:nvPr>
        </p:nvGraphicFramePr>
        <p:xfrm>
          <a:off x="18516600" y="12979158"/>
          <a:ext cx="4857634" cy="2784473"/>
        </p:xfrm>
        <a:graphic>
          <a:graphicData uri="http://schemas.openxmlformats.org/drawingml/2006/table">
            <a:tbl>
              <a:tblPr/>
              <a:tblGrid>
                <a:gridCol w="1370458"/>
                <a:gridCol w="1743588"/>
                <a:gridCol w="1743588"/>
              </a:tblGrid>
              <a:tr h="101356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SMS Workload</a:t>
                      </a:r>
                      <a:r>
                        <a:rPr lang="en-US" sz="1800" b="1" kern="14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</a:t>
                      </a:r>
                      <a:endParaRPr lang="en-US" sz="10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Tests Prepared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Blood </a:t>
                      </a:r>
                      <a:r>
                        <a:rPr lang="en-US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tubes </a:t>
                      </a:r>
                      <a:r>
                        <a:rPr lang="en-US" sz="18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Processed</a:t>
                      </a:r>
                      <a:r>
                        <a:rPr lang="en-US" sz="1800" b="1" kern="14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5142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SMS SMH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7,470,262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1,743,984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74438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SMS Ridgeland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1,989,604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469,512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</a:tr>
              <a:tr h="5122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Ref Lab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50,412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25" name="Control 27"/>
          <p:cNvSpPr>
            <a:spLocks noChangeArrowheads="1" noChangeShapeType="1"/>
          </p:cNvSpPr>
          <p:nvPr/>
        </p:nvSpPr>
        <p:spPr bwMode="auto">
          <a:xfrm>
            <a:off x="13706475" y="37125275"/>
            <a:ext cx="6799263" cy="24526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 descr="DSCF03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134" y="12567820"/>
            <a:ext cx="6413305" cy="3607151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1811000" y="6400800"/>
            <a:ext cx="8610600" cy="5713412"/>
            <a:chOff x="11965305" y="5154421"/>
            <a:chExt cx="10826116" cy="7253287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04"/>
            <a:stretch>
              <a:fillRect/>
            </a:stretch>
          </p:blipFill>
          <p:spPr bwMode="auto">
            <a:xfrm>
              <a:off x="14839950" y="5154421"/>
              <a:ext cx="5076825" cy="7253287"/>
            </a:xfrm>
            <a:prstGeom prst="rect">
              <a:avLst/>
            </a:prstGeom>
            <a:noFill/>
            <a:ln>
              <a:noFill/>
            </a:ln>
            <a:effectLst>
              <a:outerShdw dist="53882" dir="18900000" algn="ctr" rotWithShape="0">
                <a:srgbClr val="EEECE1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F6797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1965305" y="7027969"/>
              <a:ext cx="10826116" cy="1720850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67449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44450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5B8B7">
                          <a:gamma/>
                          <a:tint val="30980"/>
                          <a:invGamma/>
                        </a:srgbClr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effectLst>
                    <a:outerShdw dist="29783" dir="6914402" algn="ctr" rotWithShape="0">
                      <a:srgbClr val="7F7F7F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SPECIMEN</a:t>
              </a:r>
              <a:r>
                <a:rPr lang="en-US" sz="3600" b="1" kern="10" spc="0" dirty="0" smtClean="0">
                  <a:ln w="57150">
                    <a:solidFill>
                      <a:srgbClr val="0F243E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5B8B7">
                          <a:gamma/>
                          <a:tint val="30980"/>
                          <a:invGamma/>
                        </a:srgbClr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effectLst>
                    <a:outerShdw dist="29783" dir="6914402" algn="ctr" rotWithShape="0">
                      <a:srgbClr val="7F7F7F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spc="0" dirty="0" smtClean="0">
                  <a:ln w="44450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5B8B7">
                          <a:gamma/>
                          <a:tint val="30980"/>
                          <a:invGamma/>
                        </a:srgbClr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effectLst>
                    <a:outerShdw dist="29783" dir="6914402" algn="ctr" rotWithShape="0">
                      <a:srgbClr val="7F7F7F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  <a:endParaRPr lang="en-US" sz="3600" b="1" kern="10" spc="0" dirty="0">
                <a:ln w="444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5B8B7">
                        <a:gamma/>
                        <a:tint val="30980"/>
                        <a:invGamma/>
                      </a:srgbClr>
                    </a:gs>
                    <a:gs pos="100000">
                      <a:srgbClr val="E5B8B7"/>
                    </a:gs>
                  </a:gsLst>
                  <a:lin ang="5400000" scaled="1"/>
                </a:gra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4050193" y="8846151"/>
              <a:ext cx="6742870" cy="10255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053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400" b="1" kern="10" dirty="0">
                  <a:ln w="38100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"KEEPING THE BEAT"</a:t>
              </a:r>
            </a:p>
          </p:txBody>
        </p:sp>
      </p:grpSp>
      <p:pic>
        <p:nvPicPr>
          <p:cNvPr id="1056" name="Picture 32" descr="DSCF03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900"/>
                    </a14:imgEffect>
                    <a14:imgEffect>
                      <a14:saturation sat="11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2225850"/>
            <a:ext cx="6332957" cy="364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53122"/>
              </p:ext>
            </p:extLst>
          </p:nvPr>
        </p:nvGraphicFramePr>
        <p:xfrm>
          <a:off x="5946143" y="6858001"/>
          <a:ext cx="5536631" cy="413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8" imgW="3667041" imgH="2143090" progId="Excel.Sheet.12">
                  <p:embed/>
                </p:oleObj>
              </mc:Choice>
              <mc:Fallback>
                <p:oleObj name="Worksheet" r:id="rId8" imgW="3667041" imgH="2143090" progId="Excel.Sheet.12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143" y="6858001"/>
                        <a:ext cx="5536631" cy="413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" name="Group 1024"/>
          <p:cNvGrpSpPr/>
          <p:nvPr/>
        </p:nvGrpSpPr>
        <p:grpSpPr>
          <a:xfrm>
            <a:off x="17957402" y="2895600"/>
            <a:ext cx="8331598" cy="3187735"/>
            <a:chOff x="17106107" y="2760662"/>
            <a:chExt cx="8102998" cy="3187735"/>
          </a:xfrm>
        </p:grpSpPr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17106107" y="2760662"/>
              <a:ext cx="2705894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Chemistry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Hematology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Urinalysis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Cytometry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Molecular Diagnostics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Tissue Typing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Blood Bank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Toxicology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Microbiology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19875105" y="2778298"/>
              <a:ext cx="53340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ARUP Laboratories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MAYO Lab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Rochester General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Cytogenetics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Coagulation Lab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Ridgeland Road 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lab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MSAFP Lab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over 53 other external labs!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7" name="TextBox 1026"/>
          <p:cNvSpPr txBox="1"/>
          <p:nvPr/>
        </p:nvSpPr>
        <p:spPr>
          <a:xfrm>
            <a:off x="17348200" y="2133600"/>
            <a:ext cx="6840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clinical labs do we support?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Text Box 38"/>
          <p:cNvSpPr txBox="1">
            <a:spLocks noChangeArrowheads="1"/>
          </p:cNvSpPr>
          <p:nvPr/>
        </p:nvSpPr>
        <p:spPr bwMode="auto">
          <a:xfrm>
            <a:off x="8077200" y="2225851"/>
            <a:ext cx="5822950" cy="387014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B9B8"/>
              </a:gs>
            </a:gsLst>
            <a:lin ang="5400000" scaled="1"/>
          </a:gradFill>
          <a:ln w="12700" algn="in">
            <a:solidFill>
              <a:srgbClr val="DA9694"/>
            </a:solidFill>
            <a:miter lim="800000"/>
            <a:headEnd/>
            <a:tailEnd/>
          </a:ln>
          <a:effectLst>
            <a:outerShdw dist="28398" dir="3806097" algn="ctr" rotWithShape="0">
              <a:srgbClr val="602826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is Specimen Management?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Specimen Management (SMS) 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patient-oriented department responsible for accurate pre-analytical preparation of specimen.  We provide all departments with samples ready for testing and emphasize quality assurance while ensuring quick turnaround times.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-We are a department made up of over 94 Clinical lab support techs working around the clock to deliver specimen to the appropriate testing locations.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-We process over </a:t>
            </a:r>
            <a:r>
              <a:rPr kumimoji="0" lang="en-US" altLang="en-US" sz="2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10,000 specimen per day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including urine samples, blood, body fluids and stool.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6" name="Picture 42" descr="DSCF028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30864" y="3048419"/>
            <a:ext cx="3757702" cy="2112566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DSCF02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898" y="12906217"/>
            <a:ext cx="5209101" cy="2930355"/>
          </a:xfrm>
          <a:prstGeom prst="rect">
            <a:avLst/>
          </a:prstGeom>
          <a:noFill/>
          <a:ln w="12700" algn="in">
            <a:solidFill>
              <a:srgbClr val="7992B1"/>
            </a:solidFill>
            <a:miter lim="800000"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39" y="11734800"/>
            <a:ext cx="5762040" cy="392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980" y="2514600"/>
            <a:ext cx="6394789" cy="412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61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110D8-F070-4B5F-A593-DBBAD793C5B7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FA44A30-2E15-409E-8F2C-92630B302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708115-0F08-4370-A3A8-2D421BA46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178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Department of Pathology and Laboratory Medicine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Pathology and  Laboratory Medicine</dc:title>
  <dc:creator>Winters, Shira M</dc:creator>
  <cp:lastModifiedBy>VanderMallie, Cara L</cp:lastModifiedBy>
  <cp:revision>24</cp:revision>
  <dcterms:created xsi:type="dcterms:W3CDTF">2015-12-10T20:34:04Z</dcterms:created>
  <dcterms:modified xsi:type="dcterms:W3CDTF">2016-04-11T15:08:28Z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