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61" r:id="rId6"/>
    <p:sldId id="260" r:id="rId7"/>
    <p:sldId id="259" r:id="rId8"/>
    <p:sldId id="262" r:id="rId9"/>
    <p:sldId id="264" r:id="rId10"/>
    <p:sldId id="266" r:id="rId11"/>
    <p:sldId id="265" r:id="rId12"/>
    <p:sldId id="270" r:id="rId13"/>
    <p:sldId id="271" r:id="rId14"/>
    <p:sldId id="272" r:id="rId15"/>
    <p:sldId id="273" r:id="rId16"/>
    <p:sldId id="274" r:id="rId17"/>
    <p:sldId id="268" r:id="rId18"/>
    <p:sldId id="269" r:id="rId19"/>
    <p:sldId id="267"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dirty="0" smtClean="0"/>
              <a:t>Road</a:t>
            </a:r>
            <a:r>
              <a:rPr lang="en-US" baseline="0" dirty="0" smtClean="0"/>
              <a:t> Signs Knowledge</a:t>
            </a:r>
            <a:endParaRPr lang="en-US" dirty="0"/>
          </a:p>
        </c:rich>
      </c:tx>
      <c:layout>
        <c:manualLayout>
          <c:xMode val="edge"/>
          <c:yMode val="edge"/>
          <c:x val="0.33331549902416047"/>
          <c:y val="3.7037037037037035E-2"/>
        </c:manualLayout>
      </c:layout>
    </c:title>
    <c:plotArea>
      <c:layout/>
      <c:barChart>
        <c:barDir val="col"/>
        <c:grouping val="clustered"/>
        <c:ser>
          <c:idx val="0"/>
          <c:order val="0"/>
          <c:tx>
            <c:strRef>
              <c:f>Sheet1!$B$1</c:f>
              <c:strCache>
                <c:ptCount val="1"/>
                <c:pt idx="0">
                  <c:v>Pretest</c:v>
                </c:pt>
              </c:strCache>
            </c:strRef>
          </c:tx>
          <c:cat>
            <c:strRef>
              <c:f>Sheet1!$A$2:$A$9</c:f>
              <c:strCache>
                <c:ptCount val="8"/>
                <c:pt idx="0">
                  <c:v>Traffic light</c:v>
                </c:pt>
                <c:pt idx="1">
                  <c:v>No bicycles</c:v>
                </c:pt>
                <c:pt idx="2">
                  <c:v>One Way</c:v>
                </c:pt>
                <c:pt idx="3">
                  <c:v>Stop</c:v>
                </c:pt>
                <c:pt idx="4">
                  <c:v>No left Turn</c:v>
                </c:pt>
                <c:pt idx="5">
                  <c:v>Right Lane Turns</c:v>
                </c:pt>
                <c:pt idx="6">
                  <c:v>Railroad Tracks</c:v>
                </c:pt>
                <c:pt idx="7">
                  <c:v>Yeild</c:v>
                </c:pt>
              </c:strCache>
            </c:strRef>
          </c:cat>
          <c:val>
            <c:numRef>
              <c:f>Sheet1!$B$2:$B$9</c:f>
              <c:numCache>
                <c:formatCode>General</c:formatCode>
                <c:ptCount val="8"/>
                <c:pt idx="0">
                  <c:v>18</c:v>
                </c:pt>
                <c:pt idx="1">
                  <c:v>19</c:v>
                </c:pt>
                <c:pt idx="2">
                  <c:v>12</c:v>
                </c:pt>
                <c:pt idx="3">
                  <c:v>18</c:v>
                </c:pt>
                <c:pt idx="4">
                  <c:v>16</c:v>
                </c:pt>
                <c:pt idx="5">
                  <c:v>10</c:v>
                </c:pt>
                <c:pt idx="6">
                  <c:v>17</c:v>
                </c:pt>
                <c:pt idx="7">
                  <c:v>11</c:v>
                </c:pt>
              </c:numCache>
            </c:numRef>
          </c:val>
        </c:ser>
        <c:ser>
          <c:idx val="1"/>
          <c:order val="1"/>
          <c:tx>
            <c:strRef>
              <c:f>Sheet1!$C$1</c:f>
              <c:strCache>
                <c:ptCount val="1"/>
                <c:pt idx="0">
                  <c:v>PostTest</c:v>
                </c:pt>
              </c:strCache>
            </c:strRef>
          </c:tx>
          <c:cat>
            <c:strRef>
              <c:f>Sheet1!$A$2:$A$9</c:f>
              <c:strCache>
                <c:ptCount val="8"/>
                <c:pt idx="0">
                  <c:v>Traffic light</c:v>
                </c:pt>
                <c:pt idx="1">
                  <c:v>No bicycles</c:v>
                </c:pt>
                <c:pt idx="2">
                  <c:v>One Way</c:v>
                </c:pt>
                <c:pt idx="3">
                  <c:v>Stop</c:v>
                </c:pt>
                <c:pt idx="4">
                  <c:v>No left Turn</c:v>
                </c:pt>
                <c:pt idx="5">
                  <c:v>Right Lane Turns</c:v>
                </c:pt>
                <c:pt idx="6">
                  <c:v>Railroad Tracks</c:v>
                </c:pt>
                <c:pt idx="7">
                  <c:v>Yeild</c:v>
                </c:pt>
              </c:strCache>
            </c:strRef>
          </c:cat>
          <c:val>
            <c:numRef>
              <c:f>Sheet1!$C$2:$C$9</c:f>
              <c:numCache>
                <c:formatCode>General</c:formatCode>
                <c:ptCount val="8"/>
                <c:pt idx="0">
                  <c:v>20</c:v>
                </c:pt>
                <c:pt idx="1">
                  <c:v>20</c:v>
                </c:pt>
                <c:pt idx="2">
                  <c:v>19</c:v>
                </c:pt>
                <c:pt idx="3">
                  <c:v>20</c:v>
                </c:pt>
                <c:pt idx="4">
                  <c:v>19</c:v>
                </c:pt>
                <c:pt idx="5">
                  <c:v>19</c:v>
                </c:pt>
                <c:pt idx="6">
                  <c:v>19</c:v>
                </c:pt>
                <c:pt idx="7">
                  <c:v>16</c:v>
                </c:pt>
              </c:numCache>
            </c:numRef>
          </c:val>
        </c:ser>
        <c:dLbls/>
        <c:gapWidth val="75"/>
        <c:axId val="114988928"/>
        <c:axId val="98591104"/>
      </c:barChart>
      <c:catAx>
        <c:axId val="114988928"/>
        <c:scaling>
          <c:orientation val="minMax"/>
        </c:scaling>
        <c:axPos val="b"/>
        <c:majorTickMark val="none"/>
        <c:tickLblPos val="nextTo"/>
        <c:crossAx val="98591104"/>
        <c:crosses val="autoZero"/>
        <c:auto val="1"/>
        <c:lblAlgn val="ctr"/>
        <c:lblOffset val="100"/>
      </c:catAx>
      <c:valAx>
        <c:axId val="98591104"/>
        <c:scaling>
          <c:orientation val="minMax"/>
          <c:max val="20"/>
        </c:scaling>
        <c:axPos val="l"/>
        <c:majorGridlines/>
        <c:numFmt formatCode="General" sourceLinked="1"/>
        <c:majorTickMark val="none"/>
        <c:tickLblPos val="nextTo"/>
        <c:spPr>
          <a:ln w="9525">
            <a:noFill/>
          </a:ln>
        </c:spPr>
        <c:crossAx val="114988928"/>
        <c:crosses val="autoZero"/>
        <c:crossBetween val="between"/>
      </c:valAx>
    </c:plotArea>
    <c:legend>
      <c:legendPos val="b"/>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manualLayout>
          <c:layoutTarget val="inner"/>
          <c:xMode val="edge"/>
          <c:yMode val="edge"/>
          <c:x val="8.7554756086523661E-2"/>
          <c:y val="0.16032318460192477"/>
          <c:w val="0.86289935740791024"/>
          <c:h val="0.59515400368938054"/>
        </c:manualLayout>
      </c:layout>
      <c:barChart>
        <c:barDir val="col"/>
        <c:grouping val="clustered"/>
        <c:ser>
          <c:idx val="0"/>
          <c:order val="0"/>
          <c:tx>
            <c:strRef>
              <c:f>Sheet1!$B$1</c:f>
              <c:strCache>
                <c:ptCount val="1"/>
                <c:pt idx="0">
                  <c:v>Pretest</c:v>
                </c:pt>
              </c:strCache>
            </c:strRef>
          </c:tx>
          <c:cat>
            <c:strRef>
              <c:f>Sheet1!$A$2:$A$9</c:f>
              <c:strCache>
                <c:ptCount val="4"/>
                <c:pt idx="0">
                  <c:v>Stop</c:v>
                </c:pt>
                <c:pt idx="1">
                  <c:v>Right Turn</c:v>
                </c:pt>
                <c:pt idx="2">
                  <c:v>Left turn</c:v>
                </c:pt>
                <c:pt idx="3">
                  <c:v>Alternate Right Turn</c:v>
                </c:pt>
              </c:strCache>
            </c:strRef>
          </c:cat>
          <c:val>
            <c:numRef>
              <c:f>Sheet1!$B$2:$B$9</c:f>
              <c:numCache>
                <c:formatCode>General</c:formatCode>
                <c:ptCount val="8"/>
                <c:pt idx="0">
                  <c:v>6</c:v>
                </c:pt>
                <c:pt idx="1">
                  <c:v>17</c:v>
                </c:pt>
                <c:pt idx="2">
                  <c:v>14</c:v>
                </c:pt>
                <c:pt idx="3">
                  <c:v>9</c:v>
                </c:pt>
                <c:pt idx="6">
                  <c:v>0</c:v>
                </c:pt>
              </c:numCache>
            </c:numRef>
          </c:val>
        </c:ser>
        <c:ser>
          <c:idx val="1"/>
          <c:order val="1"/>
          <c:tx>
            <c:strRef>
              <c:f>Sheet1!$C$1</c:f>
              <c:strCache>
                <c:ptCount val="1"/>
                <c:pt idx="0">
                  <c:v>Post Test</c:v>
                </c:pt>
              </c:strCache>
            </c:strRef>
          </c:tx>
          <c:cat>
            <c:strRef>
              <c:f>Sheet1!$A$2:$A$9</c:f>
              <c:strCache>
                <c:ptCount val="4"/>
                <c:pt idx="0">
                  <c:v>Stop</c:v>
                </c:pt>
                <c:pt idx="1">
                  <c:v>Right Turn</c:v>
                </c:pt>
                <c:pt idx="2">
                  <c:v>Left turn</c:v>
                </c:pt>
                <c:pt idx="3">
                  <c:v>Alternate Right Turn</c:v>
                </c:pt>
              </c:strCache>
            </c:strRef>
          </c:cat>
          <c:val>
            <c:numRef>
              <c:f>Sheet1!$C$2:$C$9</c:f>
              <c:numCache>
                <c:formatCode>General</c:formatCode>
                <c:ptCount val="8"/>
                <c:pt idx="0">
                  <c:v>16</c:v>
                </c:pt>
                <c:pt idx="1">
                  <c:v>15</c:v>
                </c:pt>
                <c:pt idx="2">
                  <c:v>15</c:v>
                </c:pt>
                <c:pt idx="3">
                  <c:v>17</c:v>
                </c:pt>
              </c:numCache>
            </c:numRef>
          </c:val>
        </c:ser>
        <c:axId val="85627264"/>
        <c:axId val="85629952"/>
      </c:barChart>
      <c:catAx>
        <c:axId val="85627264"/>
        <c:scaling>
          <c:orientation val="minMax"/>
        </c:scaling>
        <c:axPos val="b"/>
        <c:numFmt formatCode="General" sourceLinked="1"/>
        <c:majorTickMark val="none"/>
        <c:tickLblPos val="nextTo"/>
        <c:crossAx val="85629952"/>
        <c:crosses val="autoZero"/>
        <c:auto val="1"/>
        <c:lblAlgn val="ctr"/>
        <c:lblOffset val="100"/>
      </c:catAx>
      <c:valAx>
        <c:axId val="85629952"/>
        <c:scaling>
          <c:orientation val="minMax"/>
          <c:max val="20"/>
        </c:scaling>
        <c:axPos val="l"/>
        <c:majorGridlines/>
        <c:numFmt formatCode="General" sourceLinked="1"/>
        <c:tickLblPos val="nextTo"/>
        <c:crossAx val="85627264"/>
        <c:crosses val="autoZero"/>
        <c:crossBetween val="between"/>
      </c:valAx>
    </c:plotArea>
    <c:legend>
      <c:legendPos val="b"/>
      <c:layout/>
    </c:legend>
    <c:plotVisOnly val="1"/>
  </c:chart>
  <c:txPr>
    <a:bodyPr/>
    <a:lstStyle/>
    <a:p>
      <a:pPr>
        <a:defRPr sz="1800"/>
      </a:pPr>
      <a:endParaRPr lang="en-US"/>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0.36207</cdr:x>
      <cdr:y>0.05333</cdr:y>
    </cdr:from>
    <cdr:to>
      <cdr:x>0.59483</cdr:x>
      <cdr:y>0.10667</cdr:y>
    </cdr:to>
    <cdr:sp macro="" textlink="">
      <cdr:nvSpPr>
        <cdr:cNvPr id="2" name="TextBox 1"/>
        <cdr:cNvSpPr txBox="1"/>
      </cdr:nvSpPr>
      <cdr:spPr>
        <a:xfrm xmlns:a="http://schemas.openxmlformats.org/drawingml/2006/main">
          <a:off x="3200400" y="304800"/>
          <a:ext cx="2057400"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smtClean="0">
              <a:latin typeface="+mj-lt"/>
            </a:rPr>
            <a:t>Hand Signals</a:t>
          </a:r>
          <a:endParaRPr lang="en-US" sz="2000" b="1" dirty="0">
            <a:latin typeface="+mj-lt"/>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67E58C-55BC-4683-B1A1-64BC36650FD7}" type="datetimeFigureOut">
              <a:rPr lang="en-US" smtClean="0"/>
              <a:pPr/>
              <a:t>12/16/2013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65A138D-3947-4326-B985-231762D9C6A0}"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7E58C-55BC-4683-B1A1-64BC36650FD7}" type="datetimeFigureOut">
              <a:rPr lang="en-US" smtClean="0"/>
              <a:pPr/>
              <a:t>12/16/2013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5A138D-3947-4326-B985-231762D9C6A0}"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1"/>
            <a:ext cx="7772400" cy="2609850"/>
          </a:xfrm>
        </p:spPr>
        <p:txBody>
          <a:bodyPr>
            <a:normAutofit/>
          </a:bodyPr>
          <a:lstStyle/>
          <a:p>
            <a:r>
              <a:rPr lang="en-US" dirty="0" smtClean="0">
                <a:latin typeface="Playbill" panose="040506030A0602020202" pitchFamily="82" charset="0"/>
              </a:rPr>
              <a:t>Bicycle Safety</a:t>
            </a:r>
            <a:br>
              <a:rPr lang="en-US" dirty="0" smtClean="0">
                <a:latin typeface="Playbill" panose="040506030A0602020202" pitchFamily="82" charset="0"/>
              </a:rPr>
            </a:br>
            <a:r>
              <a:rPr lang="en-US" i="1" dirty="0" smtClean="0">
                <a:latin typeface="Playbill" panose="040506030A0602020202" pitchFamily="82" charset="0"/>
              </a:rPr>
              <a:t>Hand Signals and Road Rules for School Age Bicyclists </a:t>
            </a:r>
            <a:br>
              <a:rPr lang="en-US" i="1" dirty="0" smtClean="0">
                <a:latin typeface="Playbill" panose="040506030A0602020202" pitchFamily="82" charset="0"/>
              </a:rPr>
            </a:br>
            <a:endParaRPr lang="en-US" dirty="0"/>
          </a:p>
        </p:txBody>
      </p:sp>
      <p:sp>
        <p:nvSpPr>
          <p:cNvPr id="3" name="Subtitle 2"/>
          <p:cNvSpPr>
            <a:spLocks noGrp="1"/>
          </p:cNvSpPr>
          <p:nvPr>
            <p:ph type="subTitle" idx="1"/>
          </p:nvPr>
        </p:nvSpPr>
        <p:spPr>
          <a:xfrm>
            <a:off x="1371600" y="3886200"/>
            <a:ext cx="6400800" cy="2438400"/>
          </a:xfrm>
        </p:spPr>
        <p:txBody>
          <a:bodyPr>
            <a:normAutofit/>
          </a:bodyPr>
          <a:lstStyle/>
          <a:p>
            <a:r>
              <a:rPr lang="en-US" dirty="0" smtClean="0">
                <a:solidFill>
                  <a:schemeClr val="tx1"/>
                </a:solidFill>
                <a:latin typeface="Playbill" panose="040506030A0602020202" pitchFamily="82" charset="0"/>
              </a:rPr>
              <a:t>By Amy Sterling</a:t>
            </a:r>
          </a:p>
          <a:p>
            <a:r>
              <a:rPr lang="en-US" dirty="0" smtClean="0">
                <a:solidFill>
                  <a:schemeClr val="tx1"/>
                </a:solidFill>
                <a:latin typeface="Playbill" panose="040506030A0602020202" pitchFamily="82" charset="0"/>
              </a:rPr>
              <a:t>Ashley-Marie </a:t>
            </a:r>
            <a:r>
              <a:rPr lang="en-US" dirty="0" smtClean="0">
                <a:solidFill>
                  <a:schemeClr val="tx1"/>
                </a:solidFill>
                <a:latin typeface="Playbill" panose="040506030A0602020202" pitchFamily="82" charset="0"/>
              </a:rPr>
              <a:t>DiVincenzo</a:t>
            </a:r>
            <a:r>
              <a:rPr lang="en-US" dirty="0" smtClean="0">
                <a:solidFill>
                  <a:schemeClr val="tx1"/>
                </a:solidFill>
                <a:latin typeface="Playbill" panose="040506030A0602020202" pitchFamily="82" charset="0"/>
              </a:rPr>
              <a:t> </a:t>
            </a:r>
            <a:endParaRPr lang="en-US" dirty="0" smtClean="0">
              <a:solidFill>
                <a:schemeClr val="tx1"/>
              </a:solidFill>
              <a:latin typeface="Playbill" panose="040506030A0602020202" pitchFamily="82" charset="0"/>
            </a:endParaRPr>
          </a:p>
          <a:p>
            <a:r>
              <a:rPr lang="en-US" dirty="0" smtClean="0">
                <a:solidFill>
                  <a:schemeClr val="tx1"/>
                </a:solidFill>
                <a:latin typeface="Playbill" panose="040506030A0602020202" pitchFamily="82" charset="0"/>
              </a:rPr>
              <a:t>Laura Kolb</a:t>
            </a:r>
          </a:p>
          <a:p>
            <a:r>
              <a:rPr lang="en-US" dirty="0" smtClean="0">
                <a:solidFill>
                  <a:schemeClr val="tx1"/>
                </a:solidFill>
                <a:latin typeface="Playbill" panose="040506030A0602020202" pitchFamily="82" charset="0"/>
              </a:rPr>
              <a:t>Megan </a:t>
            </a:r>
            <a:r>
              <a:rPr lang="en-US" dirty="0" smtClean="0">
                <a:solidFill>
                  <a:schemeClr val="tx1"/>
                </a:solidFill>
                <a:latin typeface="Playbill" panose="040506030A0602020202" pitchFamily="82" charset="0"/>
              </a:rPr>
              <a:t>Puls</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Planning Model</a:t>
            </a:r>
            <a:endParaRPr lang="en-US" dirty="0"/>
          </a:p>
        </p:txBody>
      </p:sp>
      <p:sp>
        <p:nvSpPr>
          <p:cNvPr id="6" name="Content Placeholder 5"/>
          <p:cNvSpPr>
            <a:spLocks noGrp="1"/>
          </p:cNvSpPr>
          <p:nvPr>
            <p:ph idx="1"/>
          </p:nvPr>
        </p:nvSpPr>
        <p:spPr/>
        <p:txBody>
          <a:bodyPr>
            <a:normAutofit fontScale="70000" lnSpcReduction="20000"/>
          </a:bodyPr>
          <a:lstStyle/>
          <a:p>
            <a:r>
              <a:rPr lang="en-US" sz="3500" dirty="0" smtClean="0">
                <a:solidFill>
                  <a:srgbClr val="FF3300"/>
                </a:solidFill>
                <a:latin typeface="Playbill" pitchFamily="82" charset="0"/>
              </a:rPr>
              <a:t>Short term goals </a:t>
            </a:r>
          </a:p>
          <a:p>
            <a:pPr lvl="1">
              <a:lnSpc>
                <a:spcPct val="150000"/>
              </a:lnSpc>
            </a:pPr>
            <a:r>
              <a:rPr lang="en-US" dirty="0" smtClean="0">
                <a:latin typeface="Agency FB" pitchFamily="34" charset="0"/>
              </a:rPr>
              <a:t>include learning the rules of the road as pertained to bicyclists and bicycle equipment safety including use of protective gear (i.e. helmets) and bicycle gear (i.e. bells, reflectors, bicycle maintenance). </a:t>
            </a:r>
          </a:p>
          <a:p>
            <a:pPr lvl="1">
              <a:lnSpc>
                <a:spcPct val="150000"/>
              </a:lnSpc>
            </a:pPr>
            <a:r>
              <a:rPr lang="en-US" dirty="0" smtClean="0">
                <a:latin typeface="Agency FB" pitchFamily="34" charset="0"/>
              </a:rPr>
              <a:t>The children will learn safe activities and behaviors r/t biking on roadways.</a:t>
            </a:r>
          </a:p>
          <a:p>
            <a:pPr lvl="1">
              <a:lnSpc>
                <a:spcPct val="150000"/>
              </a:lnSpc>
            </a:pPr>
            <a:r>
              <a:rPr lang="en-US" dirty="0" smtClean="0">
                <a:latin typeface="Agency FB" pitchFamily="34" charset="0"/>
              </a:rPr>
              <a:t>The children will gain confidence by engaging in health enhancing activities.</a:t>
            </a:r>
          </a:p>
          <a:p>
            <a:pPr lvl="1">
              <a:lnSpc>
                <a:spcPct val="150000"/>
              </a:lnSpc>
            </a:pPr>
            <a:r>
              <a:rPr lang="en-US" dirty="0" smtClean="0">
                <a:latin typeface="Agency FB" pitchFamily="34" charset="0"/>
              </a:rPr>
              <a:t>The children will develop skills and behaviors through early education to physically prepare them for future safe travel/recreation on bicycles. </a:t>
            </a:r>
          </a:p>
          <a:p>
            <a:pPr lvl="1">
              <a:lnSpc>
                <a:spcPct val="150000"/>
              </a:lnSpc>
            </a:pPr>
            <a:r>
              <a:rPr lang="en-US" dirty="0" smtClean="0">
                <a:latin typeface="Agency FB" pitchFamily="34" charset="0"/>
              </a:rPr>
              <a:t>The parents will enforce positive behaviors r/t bicycle safety and encourage these behaviors through demonstration and practice.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Planning Model</a:t>
            </a:r>
            <a:endParaRPr lang="en-US" dirty="0"/>
          </a:p>
        </p:txBody>
      </p:sp>
      <p:sp>
        <p:nvSpPr>
          <p:cNvPr id="3" name="Content Placeholder 2"/>
          <p:cNvSpPr>
            <a:spLocks noGrp="1"/>
          </p:cNvSpPr>
          <p:nvPr>
            <p:ph sz="half" idx="1"/>
          </p:nvPr>
        </p:nvSpPr>
        <p:spPr>
          <a:xfrm>
            <a:off x="0" y="1371600"/>
            <a:ext cx="4495800" cy="5486400"/>
          </a:xfrm>
        </p:spPr>
        <p:txBody>
          <a:bodyPr>
            <a:normAutofit fontScale="55000" lnSpcReduction="20000"/>
          </a:bodyPr>
          <a:lstStyle/>
          <a:p>
            <a:r>
              <a:rPr lang="en-US" sz="2900" dirty="0" smtClean="0">
                <a:solidFill>
                  <a:srgbClr val="FF3300"/>
                </a:solidFill>
                <a:latin typeface="+mj-lt"/>
              </a:rPr>
              <a:t>Evaluation</a:t>
            </a:r>
            <a:r>
              <a:rPr lang="en-US" sz="2900" dirty="0" smtClean="0"/>
              <a:t/>
            </a:r>
            <a:br>
              <a:rPr lang="en-US" sz="2900" dirty="0" smtClean="0"/>
            </a:br>
            <a:r>
              <a:rPr lang="en-US" sz="2900" dirty="0" smtClean="0">
                <a:latin typeface="Agency FB" pitchFamily="34" charset="0"/>
              </a:rPr>
              <a:t>Process - How will you get people to teaching event? </a:t>
            </a:r>
          </a:p>
          <a:p>
            <a:r>
              <a:rPr lang="en-US" sz="2900" dirty="0" smtClean="0">
                <a:latin typeface="Agency FB" pitchFamily="34" charset="0"/>
              </a:rPr>
              <a:t>Children ages 6-12 will be recruited through the Victor/Farmington Pack 60 Cub scouts and Troop 61 Boy scouts.</a:t>
            </a:r>
            <a:br>
              <a:rPr lang="en-US" sz="2900" dirty="0" smtClean="0">
                <a:latin typeface="Agency FB" pitchFamily="34" charset="0"/>
              </a:rPr>
            </a:br>
            <a:r>
              <a:rPr lang="en-US" sz="2900" dirty="0" smtClean="0">
                <a:latin typeface="Agency FB" pitchFamily="34" charset="0"/>
              </a:rPr>
              <a:t>How it works? A short PowerPoint presentation or discussion with children and parents to stress importance of proper bicycle safety and rules of the road will be viewed. Live demonstration with the children and their bikes of safe riding practices will be provided.  Pre and post test to evaluate the present knowledge and the education retained through education given at this activity. No advertisement necessary.</a:t>
            </a:r>
          </a:p>
          <a:p>
            <a:pPr lvl="0"/>
            <a:r>
              <a:rPr lang="en-US" sz="2900" dirty="0" smtClean="0">
                <a:latin typeface="Agency FB" pitchFamily="34" charset="0"/>
              </a:rPr>
              <a:t>Bicycle Helmet safety will be reinforced as 62% of bicycle mishap fatalities resulted from head injuries (Andersen).</a:t>
            </a:r>
          </a:p>
          <a:p>
            <a:pPr lvl="0"/>
            <a:r>
              <a:rPr lang="en-US" sz="2900" dirty="0" smtClean="0">
                <a:latin typeface="Agency FB" pitchFamily="34" charset="0"/>
              </a:rPr>
              <a:t>Reflectors will be given out as incentive and children will be instructed to wear while riding. Reflectors have been shown to increase visibility of an individual up to 500 feet away, while white or light clothing can only be seen 180 feet away, and a driver going 60mph needs more than 260 feet to stop (safety reflectors). </a:t>
            </a:r>
          </a:p>
          <a:p>
            <a:pPr lvl="0"/>
            <a:r>
              <a:rPr lang="en-US" sz="2900" dirty="0" smtClean="0">
                <a:latin typeface="Agency FB" pitchFamily="34" charset="0"/>
              </a:rPr>
              <a:t>Bells will also be provided and affixed to the children’s bikes as positive reinforcement and incentive. Your bell alerts drivers, pedestrians and other cyclists to your presence, it is required by law (</a:t>
            </a:r>
            <a:r>
              <a:rPr lang="en-US" sz="2900" dirty="0" smtClean="0">
                <a:latin typeface="Agency FB" pitchFamily="34" charset="0"/>
              </a:rPr>
              <a:t>NYC.Gov</a:t>
            </a:r>
            <a:r>
              <a:rPr lang="en-US" sz="2900" dirty="0" smtClean="0">
                <a:latin typeface="Agency FB" pitchFamily="34" charset="0"/>
              </a:rPr>
              <a:t>).</a:t>
            </a:r>
          </a:p>
          <a:p>
            <a:endParaRPr lang="en-US" dirty="0"/>
          </a:p>
        </p:txBody>
      </p:sp>
      <p:sp>
        <p:nvSpPr>
          <p:cNvPr id="4" name="Content Placeholder 3"/>
          <p:cNvSpPr>
            <a:spLocks noGrp="1"/>
          </p:cNvSpPr>
          <p:nvPr>
            <p:ph sz="half" idx="2"/>
          </p:nvPr>
        </p:nvSpPr>
        <p:spPr>
          <a:xfrm>
            <a:off x="4648200" y="1295400"/>
            <a:ext cx="4267200" cy="5181600"/>
          </a:xfrm>
        </p:spPr>
        <p:txBody>
          <a:bodyPr>
            <a:normAutofit fontScale="55000" lnSpcReduction="20000"/>
          </a:bodyPr>
          <a:lstStyle/>
          <a:p>
            <a:r>
              <a:rPr lang="en-US" sz="2900" dirty="0" smtClean="0">
                <a:solidFill>
                  <a:srgbClr val="FF3300"/>
                </a:solidFill>
                <a:latin typeface="+mj-lt"/>
              </a:rPr>
              <a:t>Outcome –</a:t>
            </a:r>
          </a:p>
          <a:p>
            <a:pPr lvl="1"/>
            <a:r>
              <a:rPr lang="en-US" sz="2900" dirty="0" smtClean="0"/>
              <a:t> </a:t>
            </a:r>
            <a:r>
              <a:rPr lang="en-US" sz="2900" dirty="0" smtClean="0">
                <a:latin typeface="Agency FB" pitchFamily="34" charset="0"/>
              </a:rPr>
              <a:t>A short “show of hands” quiz at the end of teaching to test children on what they have learned regarding road signals and safety rules will be administered to evaluate information retained</a:t>
            </a:r>
            <a:r>
              <a:rPr lang="en-US" sz="2900" dirty="0" smtClean="0"/>
              <a:t>. </a:t>
            </a:r>
          </a:p>
          <a:p>
            <a:pPr lvl="2"/>
            <a:r>
              <a:rPr lang="en-US" sz="2900" dirty="0" smtClean="0">
                <a:solidFill>
                  <a:srgbClr val="FF3300"/>
                </a:solidFill>
              </a:rPr>
              <a:t>Cognitive </a:t>
            </a:r>
            <a:r>
              <a:rPr lang="en-US" sz="2900" dirty="0" smtClean="0">
                <a:latin typeface="Agency FB" pitchFamily="34" charset="0"/>
              </a:rPr>
              <a:t>– Children ages 6-12 will learn about bicycle safety on roadways in accordance with current safety laws in place regarding bike safety and the rules of the road that pertain to bike safety. </a:t>
            </a:r>
          </a:p>
          <a:p>
            <a:pPr lvl="2"/>
            <a:r>
              <a:rPr lang="en-US" sz="2900" dirty="0" smtClean="0">
                <a:solidFill>
                  <a:srgbClr val="FF3300"/>
                </a:solidFill>
              </a:rPr>
              <a:t>Affective-</a:t>
            </a:r>
            <a:r>
              <a:rPr lang="en-US" sz="2900" dirty="0" smtClean="0"/>
              <a:t> </a:t>
            </a:r>
            <a:r>
              <a:rPr lang="en-US" sz="2900" dirty="0" smtClean="0">
                <a:latin typeface="Agency FB" pitchFamily="34" charset="0"/>
              </a:rPr>
              <a:t>The children will gain confidence by becoming responsible and independent with their own health and safety choices. Increased confidence r/t engaging in health enhancing behaviors has shown the outcomes to be positive. </a:t>
            </a:r>
          </a:p>
          <a:p>
            <a:pPr lvl="2"/>
            <a:r>
              <a:rPr lang="en-US" sz="2900" dirty="0" smtClean="0">
                <a:solidFill>
                  <a:srgbClr val="FF3300"/>
                </a:solidFill>
              </a:rPr>
              <a:t>Psychomotor</a:t>
            </a:r>
            <a:r>
              <a:rPr lang="en-US" sz="2900" dirty="0" smtClean="0"/>
              <a:t> – </a:t>
            </a:r>
            <a:r>
              <a:rPr lang="en-US" sz="2900" dirty="0" smtClean="0">
                <a:latin typeface="Agency FB" pitchFamily="34" charset="0"/>
              </a:rPr>
              <a:t>Objectives focus on change in development of behavior or skills. Early education can make safe choices/behaviors second nature for future bicyclists.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a:t>
            </a:r>
            <a:endParaRPr lang="en-US" dirty="0"/>
          </a:p>
        </p:txBody>
      </p:sp>
      <p:sp>
        <p:nvSpPr>
          <p:cNvPr id="3" name="Content Placeholder 2"/>
          <p:cNvSpPr>
            <a:spLocks noGrp="1"/>
          </p:cNvSpPr>
          <p:nvPr>
            <p:ph sz="half" idx="1"/>
          </p:nvPr>
        </p:nvSpPr>
        <p:spPr>
          <a:xfrm>
            <a:off x="457200" y="1600200"/>
            <a:ext cx="4038600" cy="4800600"/>
          </a:xfrm>
        </p:spPr>
        <p:txBody>
          <a:bodyPr>
            <a:normAutofit/>
          </a:bodyPr>
          <a:lstStyle/>
          <a:p>
            <a:pPr>
              <a:buFontTx/>
              <a:buChar char="-"/>
            </a:pPr>
            <a:r>
              <a:rPr lang="en-US" sz="1600" dirty="0" smtClean="0"/>
              <a:t>For implementation the four of us did a small interactive presentation for a group of 20 </a:t>
            </a:r>
            <a:r>
              <a:rPr lang="en-US" sz="1600" dirty="0" smtClean="0"/>
              <a:t>Victor/Farmington Pack 60 Cub scouts and Troop 61 Boy </a:t>
            </a:r>
            <a:r>
              <a:rPr lang="en-US" sz="1600" dirty="0" smtClean="0"/>
              <a:t>scouts</a:t>
            </a:r>
            <a:r>
              <a:rPr lang="en-US" sz="1600" dirty="0" smtClean="0"/>
              <a:t>.</a:t>
            </a:r>
            <a:r>
              <a:rPr lang="en-US" sz="1600" dirty="0" smtClean="0"/>
              <a:t> Most of their parents were also present. </a:t>
            </a:r>
          </a:p>
          <a:p>
            <a:pPr>
              <a:buFontTx/>
              <a:buChar char="-"/>
            </a:pPr>
            <a:r>
              <a:rPr lang="en-US" sz="1600" dirty="0" smtClean="0"/>
              <a:t>We used visuals such as posters (given to us by Kohl’s Pedal Patrol), bicycles, and ourselves for demonstration of hand signals. </a:t>
            </a:r>
          </a:p>
          <a:p>
            <a:pPr>
              <a:buFontTx/>
              <a:buChar char="-"/>
            </a:pPr>
            <a:r>
              <a:rPr lang="en-US" sz="1600" dirty="0" smtClean="0"/>
              <a:t>We made folders that included an activity book, pens, pencils, and handouts for the kids and parents to reference while we spoke as well as at home ( see picture). </a:t>
            </a:r>
          </a:p>
          <a:p>
            <a:pPr>
              <a:buNone/>
            </a:pPr>
            <a:endParaRPr lang="en-US" sz="1600" dirty="0"/>
          </a:p>
        </p:txBody>
      </p:sp>
      <p:sp>
        <p:nvSpPr>
          <p:cNvPr id="4" name="Content Placeholder 3"/>
          <p:cNvSpPr>
            <a:spLocks noGrp="1"/>
          </p:cNvSpPr>
          <p:nvPr>
            <p:ph sz="half" idx="2"/>
          </p:nvPr>
        </p:nvSpPr>
        <p:spPr>
          <a:xfrm>
            <a:off x="4648200" y="1600200"/>
            <a:ext cx="4038600" cy="4876800"/>
          </a:xfrm>
        </p:spPr>
        <p:txBody>
          <a:bodyPr>
            <a:normAutofit/>
          </a:bodyPr>
          <a:lstStyle/>
          <a:p>
            <a:pPr>
              <a:buFontTx/>
              <a:buChar char="-"/>
            </a:pPr>
            <a:r>
              <a:rPr lang="en-US" sz="1600" dirty="0" smtClean="0"/>
              <a:t>After introducing ourselves and the purpose of our project a pretest was given to the students to get a baseline assessment of their knowledge. </a:t>
            </a:r>
          </a:p>
          <a:p>
            <a:pPr>
              <a:buFontTx/>
              <a:buChar char="-"/>
            </a:pPr>
            <a:r>
              <a:rPr lang="en-US" sz="1600" dirty="0" smtClean="0"/>
              <a:t>After collecting the tests we went through the folder and did our hands on education about bike safety, hand signals, road signs, and general rules of the road. </a:t>
            </a:r>
          </a:p>
          <a:p>
            <a:pPr>
              <a:buFontTx/>
              <a:buChar char="-"/>
            </a:pPr>
            <a:r>
              <a:rPr lang="en-US" sz="1600" dirty="0" smtClean="0"/>
              <a:t>Once the education portion was complete the students took the same test as prior so that we could use this as an evaluation tool. </a:t>
            </a:r>
          </a:p>
          <a:p>
            <a:pPr>
              <a:buFontTx/>
              <a:buChar char="-"/>
            </a:pPr>
            <a:r>
              <a:rPr lang="en-US" sz="1600" dirty="0" smtClean="0"/>
              <a:t>At the completion of class, students received a certificate, wrist reflectors, bike reflectors, a bracelet, and a bell for their bike. All these items, except the certificates (which we made), were provided by Kohl’s Pedal Patrol. </a:t>
            </a:r>
          </a:p>
          <a:p>
            <a:pPr>
              <a:buFontTx/>
              <a:buChar char="-"/>
            </a:pPr>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a:t>
            </a:r>
            <a:endParaRPr lang="en-US" dirty="0"/>
          </a:p>
        </p:txBody>
      </p:sp>
      <p:sp>
        <p:nvSpPr>
          <p:cNvPr id="4" name="Content Placeholder 3"/>
          <p:cNvSpPr>
            <a:spLocks noGrp="1"/>
          </p:cNvSpPr>
          <p:nvPr>
            <p:ph sz="half" idx="2"/>
          </p:nvPr>
        </p:nvSpPr>
        <p:spPr>
          <a:xfrm>
            <a:off x="4648200" y="1295400"/>
            <a:ext cx="4038600" cy="4830763"/>
          </a:xfrm>
        </p:spPr>
        <p:txBody>
          <a:bodyPr>
            <a:normAutofit fontScale="92500" lnSpcReduction="10000"/>
          </a:bodyPr>
          <a:lstStyle/>
          <a:p>
            <a:r>
              <a:rPr lang="en-US" sz="2200" dirty="0" smtClean="0"/>
              <a:t>Challenges of our implementation phase</a:t>
            </a:r>
            <a:r>
              <a:rPr lang="en-US" sz="1600" dirty="0" smtClean="0"/>
              <a:t>:</a:t>
            </a:r>
          </a:p>
          <a:p>
            <a:pPr lvl="1"/>
            <a:r>
              <a:rPr lang="en-US" sz="1600" dirty="0" smtClean="0"/>
              <a:t>Winter- we were in the wrong season for outdoor bike teaching so it was done inside.</a:t>
            </a:r>
          </a:p>
          <a:p>
            <a:pPr lvl="1"/>
            <a:r>
              <a:rPr lang="en-US" sz="1600" dirty="0" smtClean="0"/>
              <a:t>Population- 20 boys ages 6-12 are VERY rowdy and easily distractible. It was difficult to keep their attention. Six to 12 is quite an age difference from the youngest to oldest. Not everyone learned on the same level. We tried to make our materials “user-friendly”. We didn’t take into account how many of the younger ones would need help reading and understanding the tests and handouts. </a:t>
            </a:r>
          </a:p>
          <a:p>
            <a:pPr lvl="1"/>
            <a:r>
              <a:rPr lang="en-US" sz="1600" dirty="0" smtClean="0"/>
              <a:t>Prizes- the bells were a great idea, however, the last 5 minutes of the presentations was a symphony of 20 bells ringing.  </a:t>
            </a:r>
          </a:p>
        </p:txBody>
      </p:sp>
      <p:pic>
        <p:nvPicPr>
          <p:cNvPr id="1026" name="Picture 2"/>
          <p:cNvPicPr>
            <a:picLocks noGrp="1" noChangeAspect="1" noChangeArrowheads="1"/>
          </p:cNvPicPr>
          <p:nvPr>
            <p:ph sz="half" idx="1"/>
          </p:nvPr>
        </p:nvPicPr>
        <p:blipFill>
          <a:blip r:embed="rId2" cstate="print"/>
          <a:srcRect/>
          <a:stretch>
            <a:fillRect/>
          </a:stretch>
        </p:blipFill>
        <p:spPr bwMode="auto">
          <a:xfrm>
            <a:off x="381000" y="1219200"/>
            <a:ext cx="4038600" cy="2590800"/>
          </a:xfrm>
          <a:prstGeom prst="rect">
            <a:avLst/>
          </a:prstGeom>
          <a:noFill/>
          <a:ln w="9525">
            <a:noFill/>
            <a:miter lim="800000"/>
            <a:headEnd/>
            <a:tailEnd/>
          </a:ln>
        </p:spPr>
      </p:pic>
      <p:sp>
        <p:nvSpPr>
          <p:cNvPr id="6" name="TextBox 5"/>
          <p:cNvSpPr txBox="1"/>
          <p:nvPr/>
        </p:nvSpPr>
        <p:spPr>
          <a:xfrm>
            <a:off x="457200" y="3962400"/>
            <a:ext cx="3810000" cy="646331"/>
          </a:xfrm>
          <a:prstGeom prst="rect">
            <a:avLst/>
          </a:prstGeom>
          <a:noFill/>
        </p:spPr>
        <p:txBody>
          <a:bodyPr wrap="square" rtlCol="0">
            <a:spAutoFit/>
          </a:bodyPr>
          <a:lstStyle/>
          <a:p>
            <a:r>
              <a:rPr lang="en-US" dirty="0" smtClean="0"/>
              <a:t>This is the contents of the folder that was given to each child.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sz="half" idx="1"/>
          </p:nvPr>
        </p:nvSpPr>
        <p:spPr>
          <a:xfrm>
            <a:off x="457200" y="2362200"/>
            <a:ext cx="4038600" cy="3763963"/>
          </a:xfrm>
        </p:spPr>
        <p:txBody>
          <a:bodyPr>
            <a:normAutofit/>
          </a:bodyPr>
          <a:lstStyle/>
          <a:p>
            <a:pPr>
              <a:buNone/>
            </a:pPr>
            <a:endParaRPr lang="en-US" sz="1800" dirty="0" smtClean="0"/>
          </a:p>
          <a:p>
            <a:pPr>
              <a:buNone/>
            </a:pPr>
            <a:endParaRPr lang="en-US" sz="1800" dirty="0" smtClean="0"/>
          </a:p>
        </p:txBody>
      </p:sp>
      <p:graphicFrame>
        <p:nvGraphicFramePr>
          <p:cNvPr id="6" name="Content Placeholder 5"/>
          <p:cNvGraphicFramePr>
            <a:graphicFrameLocks noGrp="1"/>
          </p:cNvGraphicFramePr>
          <p:nvPr>
            <p:ph sz="half" idx="2"/>
          </p:nvPr>
        </p:nvGraphicFramePr>
        <p:xfrm>
          <a:off x="0" y="2286000"/>
          <a:ext cx="8915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381000" y="1219201"/>
            <a:ext cx="8305800" cy="1200329"/>
          </a:xfrm>
          <a:prstGeom prst="rect">
            <a:avLst/>
          </a:prstGeom>
          <a:noFill/>
        </p:spPr>
        <p:txBody>
          <a:bodyPr wrap="square" rtlCol="0">
            <a:spAutoFit/>
          </a:bodyPr>
          <a:lstStyle/>
          <a:p>
            <a:r>
              <a:rPr lang="en-US" dirty="0" smtClean="0"/>
              <a:t>Due to time constraints of class, tools and the season, we chose to only evaluate short term effectiveness of our presentation and we did this by using a pre and post </a:t>
            </a:r>
            <a:r>
              <a:rPr lang="en-US" dirty="0" smtClean="0"/>
              <a:t>test for road signs and hand signals. </a:t>
            </a: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graphicFrame>
        <p:nvGraphicFramePr>
          <p:cNvPr id="6" name="Content Placeholder 5"/>
          <p:cNvGraphicFramePr>
            <a:graphicFrameLocks noGrp="1"/>
          </p:cNvGraphicFramePr>
          <p:nvPr>
            <p:ph idx="1"/>
          </p:nvPr>
        </p:nvGraphicFramePr>
        <p:xfrm>
          <a:off x="304800" y="1143000"/>
          <a:ext cx="8839200" cy="5715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a:t>
            </a:r>
            <a:endParaRPr lang="en-US" dirty="0"/>
          </a:p>
        </p:txBody>
      </p:sp>
      <p:sp>
        <p:nvSpPr>
          <p:cNvPr id="3" name="Content Placeholder 2"/>
          <p:cNvSpPr>
            <a:spLocks noGrp="1"/>
          </p:cNvSpPr>
          <p:nvPr>
            <p:ph idx="1"/>
          </p:nvPr>
        </p:nvSpPr>
        <p:spPr/>
        <p:txBody>
          <a:bodyPr>
            <a:normAutofit/>
          </a:bodyPr>
          <a:lstStyle/>
          <a:p>
            <a:r>
              <a:rPr lang="en-US" sz="2000" dirty="0" smtClean="0"/>
              <a:t>Our outcomes were a little different than expected. </a:t>
            </a:r>
          </a:p>
          <a:p>
            <a:pPr lvl="1"/>
            <a:r>
              <a:rPr lang="en-US" sz="1600" dirty="0" smtClean="0"/>
              <a:t>We didn’t realize how much the students already knew. </a:t>
            </a:r>
          </a:p>
          <a:p>
            <a:pPr lvl="1"/>
            <a:r>
              <a:rPr lang="en-US" sz="1600" dirty="0" smtClean="0"/>
              <a:t>We didn’t take into account the assistance from parents/adults on both the pre and post tests. </a:t>
            </a:r>
          </a:p>
          <a:p>
            <a:pPr lvl="1"/>
            <a:r>
              <a:rPr lang="en-US" sz="1600" dirty="0" smtClean="0"/>
              <a:t>We were please that they actually did retain something in the brief time that we had with them to teach them about bike safety. </a:t>
            </a:r>
          </a:p>
          <a:p>
            <a:pPr lvl="1"/>
            <a:endParaRPr lang="en-US" sz="1600" dirty="0" smtClean="0"/>
          </a:p>
          <a:p>
            <a:pPr lvl="1">
              <a:buNone/>
            </a:pPr>
            <a:endParaRPr lang="en-US" sz="1600" dirty="0" smtClean="0"/>
          </a:p>
          <a:p>
            <a:pPr lvl="1">
              <a:buNone/>
            </a:pPr>
            <a:endParaRPr lang="en-US" sz="1600" dirty="0" smtClean="0"/>
          </a:p>
          <a:p>
            <a:pPr lvl="1">
              <a:buNone/>
            </a:pPr>
            <a:r>
              <a:rPr lang="en-US" sz="1600" dirty="0" smtClean="0"/>
              <a:t>Follow-up:</a:t>
            </a:r>
          </a:p>
          <a:p>
            <a:pPr lvl="1">
              <a:buFontTx/>
              <a:buChar char="-"/>
            </a:pPr>
            <a:r>
              <a:rPr lang="en-US" sz="1600" dirty="0" smtClean="0"/>
              <a:t>We feel that there is a never ending need for bicycle and roadway safety.</a:t>
            </a:r>
          </a:p>
          <a:p>
            <a:pPr lvl="1">
              <a:buFontTx/>
              <a:buChar char="-"/>
            </a:pPr>
            <a:r>
              <a:rPr lang="en-US" sz="1600" dirty="0" smtClean="0"/>
              <a:t>Each new generation will need to be taught this so that our kids can have fun riding their bikes but remain safe and do it in accordance with local, state, and national laws and regulations.</a:t>
            </a:r>
            <a:endParaRPr lang="en-US" sz="1600" dirty="0" smtClean="0"/>
          </a:p>
          <a:p>
            <a:pPr lvl="1">
              <a:buNone/>
            </a:pPr>
            <a:endParaRPr lang="en-US" sz="16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cstate="print"/>
          <a:srcRect/>
          <a:stretch>
            <a:fillRect/>
          </a:stretch>
        </p:blipFill>
        <p:spPr bwMode="auto">
          <a:xfrm>
            <a:off x="685800" y="533400"/>
            <a:ext cx="7848600" cy="5553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533400" y="990600"/>
            <a:ext cx="8077200" cy="42932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a:stretch>
            <a:fillRect/>
          </a:stretch>
        </p:blipFill>
        <p:spPr bwMode="auto">
          <a:xfrm>
            <a:off x="1066800" y="990600"/>
            <a:ext cx="7091832" cy="4795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Need:</a:t>
            </a:r>
            <a:endParaRPr lang="en-US" dirty="0"/>
          </a:p>
        </p:txBody>
      </p:sp>
      <p:sp>
        <p:nvSpPr>
          <p:cNvPr id="5" name="Content Placeholder 4"/>
          <p:cNvSpPr>
            <a:spLocks noGrp="1"/>
          </p:cNvSpPr>
          <p:nvPr>
            <p:ph sz="half" idx="1"/>
          </p:nvPr>
        </p:nvSpPr>
        <p:spPr/>
        <p:txBody>
          <a:bodyPr>
            <a:normAutofit fontScale="70000" lnSpcReduction="20000"/>
          </a:bodyPr>
          <a:lstStyle/>
          <a:p>
            <a:r>
              <a:rPr lang="en-US" dirty="0" smtClean="0"/>
              <a:t> To decrease bicycle injuries in school age</a:t>
            </a:r>
          </a:p>
          <a:p>
            <a:pPr>
              <a:buNone/>
            </a:pPr>
            <a:r>
              <a:rPr lang="en-US" dirty="0" smtClean="0"/>
              <a:t> 	children by increasing road safety knowledge</a:t>
            </a:r>
          </a:p>
          <a:p>
            <a:pPr>
              <a:buNone/>
            </a:pPr>
            <a:r>
              <a:rPr lang="en-US" dirty="0" smtClean="0"/>
              <a:t> 	for bicycle riding.</a:t>
            </a:r>
          </a:p>
          <a:p>
            <a:endParaRPr lang="en-US" dirty="0"/>
          </a:p>
        </p:txBody>
      </p:sp>
      <p:sp>
        <p:nvSpPr>
          <p:cNvPr id="6" name="Content Placeholder 5"/>
          <p:cNvSpPr>
            <a:spLocks noGrp="1"/>
          </p:cNvSpPr>
          <p:nvPr>
            <p:ph sz="half" idx="2"/>
          </p:nvPr>
        </p:nvSpPr>
        <p:spPr>
          <a:xfrm>
            <a:off x="4648200" y="1524000"/>
            <a:ext cx="4038600" cy="5029200"/>
          </a:xfrm>
        </p:spPr>
        <p:txBody>
          <a:bodyPr>
            <a:normAutofit fontScale="70000" lnSpcReduction="20000"/>
          </a:bodyPr>
          <a:lstStyle/>
          <a:p>
            <a:r>
              <a:rPr lang="en-US" dirty="0" smtClean="0"/>
              <a:t>The National Highway Traffic Safety Administration (NHTSA) states that due to children less than 10 years of age not being mature enough to make the decisions necessary to ride safely in the street they are better off riding on the sidewalk. However, New York state law and jurisdiction does not allow sidewalk bicycling. To be in accordance with the law, children need to be taught bicycle safety on the roadway. This will decrease the growing number of injuries and fatalities associated with motor vehicle/bicycle accidents. </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Goals and SMART Objectives</a:t>
            </a:r>
            <a:endParaRPr lang="en-US" dirty="0"/>
          </a:p>
        </p:txBody>
      </p:sp>
      <p:sp>
        <p:nvSpPr>
          <p:cNvPr id="4" name="Content Placeholder 3"/>
          <p:cNvSpPr>
            <a:spLocks noGrp="1"/>
          </p:cNvSpPr>
          <p:nvPr>
            <p:ph idx="1"/>
          </p:nvPr>
        </p:nvSpPr>
        <p:spPr>
          <a:xfrm>
            <a:off x="457200" y="1371600"/>
            <a:ext cx="8229600" cy="4953000"/>
          </a:xfrm>
        </p:spPr>
        <p:txBody>
          <a:bodyPr>
            <a:normAutofit/>
          </a:bodyPr>
          <a:lstStyle/>
          <a:p>
            <a:r>
              <a:rPr lang="en-US" sz="1800" b="1" dirty="0" smtClean="0">
                <a:solidFill>
                  <a:schemeClr val="tx1">
                    <a:lumMod val="75000"/>
                  </a:schemeClr>
                </a:solidFill>
              </a:rPr>
              <a:t>Education regarding bicycle safety in accordance with current safety laws on roadways. </a:t>
            </a:r>
          </a:p>
          <a:p>
            <a:r>
              <a:rPr lang="en-US" sz="1800" b="1" dirty="0" smtClean="0">
                <a:solidFill>
                  <a:schemeClr val="tx1">
                    <a:lumMod val="75000"/>
                  </a:schemeClr>
                </a:solidFill>
              </a:rPr>
              <a:t>This will be measured by a pre and post test given to the recipients of the education, with the education being visual, demonstrated and hands on.</a:t>
            </a:r>
          </a:p>
          <a:p>
            <a:r>
              <a:rPr lang="en-US" sz="1800" b="1" dirty="0" smtClean="0">
                <a:solidFill>
                  <a:schemeClr val="tx1">
                    <a:lumMod val="75000"/>
                  </a:schemeClr>
                </a:solidFill>
              </a:rPr>
              <a:t>Children ages 6-12</a:t>
            </a:r>
          </a:p>
          <a:p>
            <a:r>
              <a:rPr lang="en-US" sz="1800" b="1" dirty="0" smtClean="0">
                <a:solidFill>
                  <a:schemeClr val="tx1">
                    <a:lumMod val="75000"/>
                  </a:schemeClr>
                </a:solidFill>
              </a:rPr>
              <a:t>Goal of 50% improvement </a:t>
            </a:r>
            <a:r>
              <a:rPr lang="en-US" sz="1800" b="1" dirty="0" smtClean="0">
                <a:solidFill>
                  <a:schemeClr val="tx1">
                    <a:lumMod val="75000"/>
                  </a:schemeClr>
                </a:solidFill>
              </a:rPr>
              <a:t>in </a:t>
            </a:r>
            <a:r>
              <a:rPr lang="en-US" sz="1800" b="1" dirty="0" smtClean="0">
                <a:solidFill>
                  <a:schemeClr val="tx1">
                    <a:lumMod val="75000"/>
                  </a:schemeClr>
                </a:solidFill>
              </a:rPr>
              <a:t>correct </a:t>
            </a:r>
            <a:r>
              <a:rPr lang="en-US" sz="1800" b="1" dirty="0" smtClean="0">
                <a:solidFill>
                  <a:schemeClr val="tx1">
                    <a:lumMod val="75000"/>
                  </a:schemeClr>
                </a:solidFill>
              </a:rPr>
              <a:t>answers on the post test vs. pretest. </a:t>
            </a:r>
            <a:endParaRPr lang="en-US" sz="1800" b="1" dirty="0" smtClean="0">
              <a:solidFill>
                <a:schemeClr val="tx1">
                  <a:lumMod val="75000"/>
                </a:schemeClr>
              </a:solidFill>
            </a:endParaRPr>
          </a:p>
          <a:p>
            <a:r>
              <a:rPr lang="en-US" sz="1800" b="1" dirty="0" smtClean="0">
                <a:solidFill>
                  <a:schemeClr val="tx1">
                    <a:lumMod val="75000"/>
                  </a:schemeClr>
                </a:solidFill>
              </a:rPr>
              <a:t>This goal is expected to be met at the conclusion of the 1 hour course. </a:t>
            </a:r>
          </a:p>
          <a:p>
            <a:endParaRPr lang="en-US" sz="1600" dirty="0"/>
          </a:p>
        </p:txBody>
      </p:sp>
    </p:spTree>
    <p:extLst>
      <p:ext uri="{BB962C8B-B14F-4D97-AF65-F5344CB8AC3E}">
        <p14:creationId xmlns="" xmlns:p14="http://schemas.microsoft.com/office/powerpoint/2010/main" val="19887717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304800"/>
            <a:ext cx="8229600" cy="6553200"/>
          </a:xfrm>
        </p:spPr>
        <p:txBody>
          <a:bodyPr>
            <a:normAutofit fontScale="77500" lnSpcReduction="20000"/>
          </a:bodyPr>
          <a:lstStyle/>
          <a:p>
            <a:r>
              <a:rPr lang="en-US" sz="2600" dirty="0" smtClean="0">
                <a:latin typeface="+mj-lt"/>
              </a:rPr>
              <a:t>There are many health and environmental benefits to bicycling, however, severe injuries and fatalities are also associated.</a:t>
            </a:r>
          </a:p>
          <a:p>
            <a:r>
              <a:rPr lang="en-US" sz="2600" dirty="0" smtClean="0">
                <a:latin typeface="+mj-lt"/>
              </a:rPr>
              <a:t>Healthy People 2020 goals for injury prevention include reducing </a:t>
            </a:r>
            <a:r>
              <a:rPr lang="en-US" sz="2600" dirty="0" smtClean="0">
                <a:latin typeface="+mj-lt"/>
              </a:rPr>
              <a:t>pedalcyclists</a:t>
            </a:r>
            <a:r>
              <a:rPr lang="en-US" sz="2600" dirty="0" smtClean="0">
                <a:latin typeface="+mj-lt"/>
              </a:rPr>
              <a:t> deaths on public roads and increasing the number of states that require bicycle helmet use. This matches up nicely with our goals.</a:t>
            </a:r>
          </a:p>
          <a:p>
            <a:r>
              <a:rPr lang="en-US" sz="2600" dirty="0" smtClean="0">
                <a:latin typeface="+mj-lt"/>
              </a:rPr>
              <a:t> Our target age group 6-12 year olds - school age children</a:t>
            </a:r>
          </a:p>
          <a:p>
            <a:pPr>
              <a:buNone/>
            </a:pPr>
            <a:endParaRPr lang="en-US" b="1" dirty="0">
              <a:latin typeface="Agency FB" pitchFamily="34" charset="0"/>
            </a:endParaRPr>
          </a:p>
          <a:p>
            <a:pPr>
              <a:buNone/>
            </a:pPr>
            <a:r>
              <a:rPr lang="en-US" b="1" dirty="0" smtClean="0">
                <a:latin typeface="Agency FB" pitchFamily="34" charset="0"/>
              </a:rPr>
              <a:t>Statistics</a:t>
            </a:r>
          </a:p>
          <a:p>
            <a:r>
              <a:rPr lang="en-US" sz="2300" dirty="0" smtClean="0"/>
              <a:t>   - accidents #1 cause of death in this age group</a:t>
            </a:r>
          </a:p>
          <a:p>
            <a:r>
              <a:rPr lang="en-US" sz="2300" dirty="0" smtClean="0"/>
              <a:t>	- in Monroe County in 2005, 216 (3.7%) of total accidents were bicycle related</a:t>
            </a:r>
          </a:p>
          <a:p>
            <a:r>
              <a:rPr lang="en-US" sz="2300" dirty="0" smtClean="0"/>
              <a:t>	- in New York State in 2010, 4,820 (1.9%) of total accidents were bicycle related</a:t>
            </a:r>
          </a:p>
          <a:p>
            <a:r>
              <a:rPr lang="en-US" sz="2300" dirty="0" smtClean="0"/>
              <a:t>	- also in 2010, 2,523 (41.2%) of bicycle accidents did not have helmets on, 18 	deaths</a:t>
            </a:r>
          </a:p>
          <a:p>
            <a:r>
              <a:rPr lang="en-US" sz="2300" dirty="0" smtClean="0"/>
              <a:t>	- again in 2010, 841 (13.7%) of bicycle accidents were wearing helmets, 4 deaths</a:t>
            </a:r>
          </a:p>
          <a:p>
            <a:r>
              <a:rPr lang="en-US" sz="2300" dirty="0" smtClean="0"/>
              <a:t>	- 4,082 (2.2%) of children ages 5-9 were injured or killed in 2010</a:t>
            </a:r>
          </a:p>
          <a:p>
            <a:r>
              <a:rPr lang="en-US" sz="2300" dirty="0" smtClean="0"/>
              <a:t>	- 4,218 (2.2%) of children ages 10-13 were injured or killed in 2010</a:t>
            </a:r>
          </a:p>
          <a:p>
            <a:r>
              <a:rPr lang="en-US" sz="2300" dirty="0" smtClean="0"/>
              <a:t>	- in New York State in 2012, 1,726 (29.2%) of total accidents were bicycle related</a:t>
            </a:r>
          </a:p>
          <a:p>
            <a:r>
              <a:rPr lang="en-US" sz="2300" dirty="0" smtClean="0"/>
              <a:t>In Ontario County NY, in 2007, 17 Bicycle accidents occurred (.3%), in 2008, 11</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553200"/>
          </a:xfrm>
        </p:spPr>
        <p:txBody>
          <a:bodyPr>
            <a:normAutofit fontScale="62500" lnSpcReduction="20000"/>
          </a:bodyPr>
          <a:lstStyle/>
          <a:p>
            <a:pPr>
              <a:buNone/>
            </a:pPr>
            <a:r>
              <a:rPr lang="en-US" b="1" dirty="0" smtClean="0">
                <a:solidFill>
                  <a:srgbClr val="FF0000"/>
                </a:solidFill>
              </a:rPr>
              <a:t>Policy and Interventions:</a:t>
            </a:r>
          </a:p>
          <a:p>
            <a:r>
              <a:rPr lang="en-US" dirty="0" smtClean="0"/>
              <a:t>NYS law states any rider under the age of 14 is to wear a helmet while on a bicycle.</a:t>
            </a:r>
          </a:p>
          <a:p>
            <a:r>
              <a:rPr lang="en-US" dirty="0" smtClean="0"/>
              <a:t>NYS law prohibits anyone under the age of 1 to be on bicycle.</a:t>
            </a:r>
          </a:p>
          <a:p>
            <a:r>
              <a:rPr lang="en-US" dirty="0" smtClean="0"/>
              <a:t>NYS law states that a fine of $50 can be given to anyone that does not follow such law.</a:t>
            </a:r>
          </a:p>
          <a:p>
            <a:r>
              <a:rPr lang="en-US" dirty="0" smtClean="0"/>
              <a:t>NYS court can waive this fine if sufficient proof is given to show that lack of helmet is due to financial inability to purchase one or unable to receive one from the statewide in-line skate and bicycle helmet distribution program. </a:t>
            </a:r>
          </a:p>
          <a:p>
            <a:r>
              <a:rPr lang="en-US" dirty="0" smtClean="0"/>
              <a:t>Bicycles must be properly equipped with workable brakes, a bell or horn, reflectors, and if driven at night, headlight and taillight.</a:t>
            </a:r>
          </a:p>
          <a:p>
            <a:r>
              <a:rPr lang="en-US" dirty="0" smtClean="0"/>
              <a:t>Monroe County offers a plethora of educational programs to children and adults regarding proper bicycle safety, focusing on importance of wearing a helmet. It also addresses proper road safety and rules of the road, safe places to ride, as well as basic bicycle maintenance. </a:t>
            </a:r>
          </a:p>
          <a:p>
            <a:pPr>
              <a:buNone/>
            </a:pPr>
            <a:r>
              <a:rPr lang="en-US" dirty="0" smtClean="0"/>
              <a:t>		- We couldn’t locate any information on whether or not these were actually effective or not. Just in our own observation in talking to parents at the class we did, it sounds like most parents try to make their younger kids abide by these laws but don’t “fight” with their teens to abide by them.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Theoretical Framework</a:t>
            </a:r>
            <a:endParaRPr lang="en-US" dirty="0"/>
          </a:p>
        </p:txBody>
      </p:sp>
      <p:sp>
        <p:nvSpPr>
          <p:cNvPr id="3" name="Content Placeholder 2"/>
          <p:cNvSpPr>
            <a:spLocks noGrp="1"/>
          </p:cNvSpPr>
          <p:nvPr>
            <p:ph idx="1"/>
          </p:nvPr>
        </p:nvSpPr>
        <p:spPr>
          <a:xfrm>
            <a:off x="457200" y="1143000"/>
            <a:ext cx="8229600" cy="5334000"/>
          </a:xfrm>
        </p:spPr>
        <p:txBody>
          <a:bodyPr>
            <a:normAutofit fontScale="70000" lnSpcReduction="20000"/>
          </a:bodyPr>
          <a:lstStyle/>
          <a:p>
            <a:r>
              <a:rPr lang="en-US" sz="3600" dirty="0" smtClean="0">
                <a:latin typeface="+mj-lt"/>
              </a:rPr>
              <a:t>Social Cognitive Theory</a:t>
            </a:r>
          </a:p>
          <a:p>
            <a:pPr lvl="1">
              <a:buFont typeface="Arial" pitchFamily="34" charset="0"/>
              <a:buChar char="•"/>
            </a:pPr>
            <a:endParaRPr lang="en-US" sz="3200" dirty="0" smtClean="0">
              <a:latin typeface="+mj-lt"/>
            </a:endParaRPr>
          </a:p>
          <a:p>
            <a:pPr lvl="1">
              <a:buFont typeface="Arial" pitchFamily="34" charset="0"/>
              <a:buChar char="•"/>
            </a:pPr>
            <a:r>
              <a:rPr lang="en-US" sz="3200" dirty="0" smtClean="0">
                <a:latin typeface="+mj-lt"/>
              </a:rPr>
              <a:t> </a:t>
            </a:r>
            <a:r>
              <a:rPr lang="en-US" sz="3200" dirty="0" smtClean="0"/>
              <a:t>Why this theory?</a:t>
            </a:r>
          </a:p>
          <a:p>
            <a:pPr lvl="2"/>
            <a:r>
              <a:rPr lang="en-US" sz="3200" dirty="0" smtClean="0"/>
              <a:t>Self-efficacy is a common pathway which psychosocial influences affect health functioning. This core belief affects each of the processes of personal change. Human health is not just an individual matter, but a social one. A comprehensive approach to health promotion also requires changing the practices of social systems that have widespread effects on human health. </a:t>
            </a:r>
          </a:p>
          <a:p>
            <a:pPr lvl="2"/>
            <a:r>
              <a:rPr lang="en-US" sz="3200" dirty="0" smtClean="0"/>
              <a:t>Based on Piaget’s and Erikson, children are very much influenced by their peers, media, and observations of others at this stage of development. </a:t>
            </a:r>
          </a:p>
          <a:p>
            <a:pPr lvl="2"/>
            <a:r>
              <a:rPr lang="en-US" sz="3200" dirty="0" smtClean="0"/>
              <a:t>The more children see others practicing safe bicycle road safety, the more they will practice those behaviors themselves.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228600"/>
            <a:ext cx="8458200" cy="6477000"/>
          </a:xfrm>
        </p:spPr>
        <p:txBody>
          <a:bodyPr>
            <a:normAutofit/>
          </a:bodyPr>
          <a:lstStyle/>
          <a:p>
            <a:pPr>
              <a:buNone/>
            </a:pPr>
            <a:r>
              <a:rPr lang="en-US" dirty="0" smtClean="0"/>
              <a:t>Purpose</a:t>
            </a:r>
          </a:p>
          <a:p>
            <a:r>
              <a:rPr lang="en-US" dirty="0" smtClean="0"/>
              <a:t> </a:t>
            </a:r>
            <a:r>
              <a:rPr lang="en-US" sz="2600" dirty="0"/>
              <a:t>Teaching 6-12 year old boy scouts bike safety and rules of the road due to accidents being the number one cause of death in this age group. They will understand the consequences of not following these rules, as well as be required to pass a short test at the end of a discussion regarding rules and safety. Bells and reflectors will be given to these boy scouts in accordance with NYS laws. Intended outcomes include the boy scouts being able to demonstrate learned hand signals and describe rules of the road.</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fontScale="90000"/>
          </a:bodyPr>
          <a:lstStyle/>
          <a:p>
            <a:r>
              <a:rPr lang="en-US" dirty="0" smtClean="0"/>
              <a:t>PHN Wheel Interventions Used</a:t>
            </a:r>
            <a:endParaRPr lang="en-US" dirty="0"/>
          </a:p>
        </p:txBody>
      </p:sp>
      <p:sp>
        <p:nvSpPr>
          <p:cNvPr id="3" name="Content Placeholder 2"/>
          <p:cNvSpPr>
            <a:spLocks noGrp="1"/>
          </p:cNvSpPr>
          <p:nvPr>
            <p:ph sz="half" idx="1"/>
          </p:nvPr>
        </p:nvSpPr>
        <p:spPr>
          <a:xfrm>
            <a:off x="457200" y="1905000"/>
            <a:ext cx="3733800" cy="4648200"/>
          </a:xfrm>
        </p:spPr>
        <p:txBody>
          <a:bodyPr>
            <a:normAutofit fontScale="25000" lnSpcReduction="20000"/>
          </a:bodyPr>
          <a:lstStyle/>
          <a:p>
            <a:pPr marL="0" indent="0">
              <a:buNone/>
            </a:pPr>
            <a:r>
              <a:rPr lang="en-US" sz="6400" dirty="0" smtClean="0"/>
              <a:t>The </a:t>
            </a:r>
            <a:r>
              <a:rPr lang="en-US" sz="6400" dirty="0"/>
              <a:t>interventions can be described as:</a:t>
            </a:r>
          </a:p>
          <a:p>
            <a:endParaRPr lang="en-US" sz="6400" dirty="0"/>
          </a:p>
          <a:p>
            <a:r>
              <a:rPr lang="en-US" sz="6400" b="1" dirty="0">
                <a:solidFill>
                  <a:srgbClr val="0070C0"/>
                </a:solidFill>
              </a:rPr>
              <a:t>Counseling </a:t>
            </a:r>
            <a:r>
              <a:rPr lang="en-US" sz="6400" dirty="0"/>
              <a:t>establishes an interpersonal relationship with a community, system, family, or individual intended to increase or enhance their capacity for self-care and coping. Counseling engages the community, system, family, or individual at an emotional </a:t>
            </a:r>
            <a:r>
              <a:rPr lang="en-US" sz="6400" dirty="0" smtClean="0"/>
              <a:t>level.</a:t>
            </a:r>
          </a:p>
          <a:p>
            <a:endParaRPr lang="en-US" sz="6400" b="1" dirty="0">
              <a:solidFill>
                <a:srgbClr val="0070C0"/>
              </a:solidFill>
            </a:endParaRPr>
          </a:p>
          <a:p>
            <a:endParaRPr lang="en-US" sz="6400" b="1" dirty="0" smtClean="0">
              <a:solidFill>
                <a:srgbClr val="0070C0"/>
              </a:solidFill>
            </a:endParaRPr>
          </a:p>
          <a:p>
            <a:r>
              <a:rPr lang="en-US" sz="6400" b="1" dirty="0" smtClean="0">
                <a:solidFill>
                  <a:srgbClr val="0070C0"/>
                </a:solidFill>
              </a:rPr>
              <a:t>Health </a:t>
            </a:r>
            <a:r>
              <a:rPr lang="en-US" sz="6400" b="1" dirty="0">
                <a:solidFill>
                  <a:srgbClr val="0070C0"/>
                </a:solidFill>
              </a:rPr>
              <a:t>teaching </a:t>
            </a:r>
            <a:r>
              <a:rPr lang="en-US" sz="6400" dirty="0"/>
              <a:t>communicates facts, </a:t>
            </a:r>
          </a:p>
          <a:p>
            <a:pPr>
              <a:buNone/>
            </a:pPr>
            <a:r>
              <a:rPr lang="en-US" sz="6400" dirty="0"/>
              <a:t>        ideas, and skills that change knowledge, attitudes, values, beliefs, behaviors, and practices of individuals, families, systems, and/ or communities.</a:t>
            </a:r>
          </a:p>
          <a:p>
            <a:endParaRPr lang="en-US" dirty="0"/>
          </a:p>
        </p:txBody>
      </p:sp>
      <p:sp>
        <p:nvSpPr>
          <p:cNvPr id="4" name="Content Placeholder 3"/>
          <p:cNvSpPr>
            <a:spLocks noGrp="1"/>
          </p:cNvSpPr>
          <p:nvPr>
            <p:ph sz="half" idx="2"/>
          </p:nvPr>
        </p:nvSpPr>
        <p:spPr>
          <a:xfrm>
            <a:off x="4343400" y="1524000"/>
            <a:ext cx="4495800" cy="5257800"/>
          </a:xfrm>
        </p:spPr>
        <p:txBody>
          <a:bodyPr>
            <a:normAutofit fontScale="25000" lnSpcReduction="20000"/>
          </a:bodyPr>
          <a:lstStyle/>
          <a:p>
            <a:pPr marL="0" indent="0">
              <a:buNone/>
            </a:pPr>
            <a:endParaRPr lang="en-US" sz="6400" dirty="0" smtClean="0"/>
          </a:p>
          <a:p>
            <a:pPr marL="0" indent="0">
              <a:buNone/>
            </a:pPr>
            <a:endParaRPr lang="en-US" sz="6400" dirty="0" smtClean="0"/>
          </a:p>
          <a:p>
            <a:pPr marL="0" lvl="0" indent="0" eaLnBrk="0" fontAlgn="base" hangingPunct="0">
              <a:spcBef>
                <a:spcPct val="0"/>
              </a:spcBef>
              <a:spcAft>
                <a:spcPct val="0"/>
              </a:spcAft>
              <a:buFontTx/>
              <a:buChar char="•"/>
            </a:pPr>
            <a:endParaRPr lang="en-US" sz="6400" dirty="0" smtClean="0">
              <a:ea typeface="Calibri" pitchFamily="34" charset="0"/>
              <a:cs typeface="Times New Roman" pitchFamily="18" charset="0"/>
            </a:endParaRPr>
          </a:p>
          <a:p>
            <a:pPr marL="0" lvl="0" indent="0" eaLnBrk="0" fontAlgn="base" hangingPunct="0">
              <a:spcBef>
                <a:spcPct val="0"/>
              </a:spcBef>
              <a:spcAft>
                <a:spcPct val="0"/>
              </a:spcAft>
              <a:buFontTx/>
              <a:buChar char="•"/>
            </a:pPr>
            <a:r>
              <a:rPr lang="en-US" sz="6400" dirty="0" smtClean="0">
                <a:ea typeface="Calibri" pitchFamily="34" charset="0"/>
                <a:cs typeface="Times New Roman" pitchFamily="18" charset="0"/>
              </a:rPr>
              <a:t>Health </a:t>
            </a:r>
            <a:r>
              <a:rPr lang="en-US" sz="6400" dirty="0">
                <a:ea typeface="Calibri" pitchFamily="34" charset="0"/>
                <a:cs typeface="Times New Roman" pitchFamily="18" charset="0"/>
              </a:rPr>
              <a:t>Teaching engages participants at an intellectual level and proceeds from the counseling relationship.</a:t>
            </a:r>
          </a:p>
          <a:p>
            <a:pPr marL="0" lvl="0" indent="0" eaLnBrk="0" fontAlgn="base" hangingPunct="0">
              <a:spcBef>
                <a:spcPct val="0"/>
              </a:spcBef>
              <a:spcAft>
                <a:spcPct val="0"/>
              </a:spcAft>
            </a:pPr>
            <a:endParaRPr lang="en-US" sz="6400" dirty="0">
              <a:cs typeface="Arial" pitchFamily="34" charset="0"/>
            </a:endParaRPr>
          </a:p>
          <a:p>
            <a:pPr marL="0" lvl="0" indent="0" eaLnBrk="0" fontAlgn="base" hangingPunct="0">
              <a:spcBef>
                <a:spcPct val="0"/>
              </a:spcBef>
              <a:spcAft>
                <a:spcPct val="0"/>
              </a:spcAft>
              <a:buFontTx/>
              <a:buChar char="•"/>
            </a:pPr>
            <a:r>
              <a:rPr lang="en-US" sz="6400" dirty="0">
                <a:ea typeface="Calibri" pitchFamily="34" charset="0"/>
                <a:cs typeface="Times New Roman" pitchFamily="18" charset="0"/>
              </a:rPr>
              <a:t>“The goal for the public health nurse is to facilitate outcomes such as knowledge attainment and behavior change in the individual/family or population.”</a:t>
            </a:r>
          </a:p>
          <a:p>
            <a:pPr marL="0" lvl="0" indent="0" eaLnBrk="0" fontAlgn="base" hangingPunct="0">
              <a:spcBef>
                <a:spcPct val="0"/>
              </a:spcBef>
              <a:spcAft>
                <a:spcPct val="0"/>
              </a:spcAft>
            </a:pPr>
            <a:endParaRPr lang="en-US" sz="6400" dirty="0">
              <a:cs typeface="Arial" pitchFamily="34" charset="0"/>
            </a:endParaRPr>
          </a:p>
          <a:p>
            <a:pPr marL="0" lvl="0" indent="0" eaLnBrk="0" fontAlgn="base" hangingPunct="0">
              <a:spcBef>
                <a:spcPct val="0"/>
              </a:spcBef>
              <a:spcAft>
                <a:spcPct val="0"/>
              </a:spcAft>
              <a:buFontTx/>
              <a:buChar char="•"/>
            </a:pPr>
            <a:r>
              <a:rPr lang="en-US" sz="6400" dirty="0">
                <a:ea typeface="Calibri" pitchFamily="34" charset="0"/>
                <a:cs typeface="Times New Roman" pitchFamily="18" charset="0"/>
              </a:rPr>
              <a:t>The determinants of health depicted in the Graphic Model for </a:t>
            </a:r>
            <a:r>
              <a:rPr lang="en-US" sz="6400" i="1" dirty="0">
                <a:ea typeface="Calibri" pitchFamily="34" charset="0"/>
                <a:cs typeface="Times New Roman" pitchFamily="18" charset="0"/>
              </a:rPr>
              <a:t>Healthy People 2020</a:t>
            </a:r>
            <a:r>
              <a:rPr lang="en-US" sz="6400" dirty="0">
                <a:ea typeface="Calibri" pitchFamily="34" charset="0"/>
                <a:cs typeface="Times New Roman" pitchFamily="18" charset="0"/>
              </a:rPr>
              <a:t> are Biological/genetic determinants, social environment, economics, physical environmental determinants, &amp; individual behavior. These along with policymaking help to develop health teaching programs.</a:t>
            </a:r>
            <a:endParaRPr lang="en-US" sz="6400" dirty="0">
              <a:cs typeface="Arial" pitchFamily="34" charset="0"/>
            </a:endParaRPr>
          </a:p>
          <a:p>
            <a:pPr marL="0" lvl="0" indent="0" eaLnBrk="0" fontAlgn="base" hangingPunct="0">
              <a:spcBef>
                <a:spcPct val="0"/>
              </a:spcBef>
              <a:spcAft>
                <a:spcPct val="0"/>
              </a:spcAft>
              <a:buNone/>
            </a:pPr>
            <a:endParaRPr lang="en-US" sz="6400" dirty="0">
              <a:ea typeface="Calibri" pitchFamily="34" charset="0"/>
              <a:cs typeface="Times New Roman" pitchFamily="18" charset="0"/>
            </a:endParaRPr>
          </a:p>
          <a:p>
            <a:pPr marL="0" lvl="0" indent="0" eaLnBrk="0" fontAlgn="base" hangingPunct="0">
              <a:spcBef>
                <a:spcPct val="0"/>
              </a:spcBef>
              <a:spcAft>
                <a:spcPct val="0"/>
              </a:spcAft>
              <a:buNone/>
            </a:pPr>
            <a:r>
              <a:rPr lang="en-US" sz="6400" dirty="0">
                <a:ea typeface="Calibri" pitchFamily="34" charset="0"/>
                <a:cs typeface="Times New Roman" pitchFamily="18" charset="0"/>
              </a:rPr>
              <a:t>(</a:t>
            </a:r>
            <a:r>
              <a:rPr lang="en-US" sz="6400" dirty="0">
                <a:ea typeface="Calibri" pitchFamily="34" charset="0"/>
                <a:cs typeface="Times New Roman" pitchFamily="18" charset="0"/>
              </a:rPr>
              <a:t>Truglio-Londrigan</a:t>
            </a:r>
            <a:r>
              <a:rPr lang="en-US" sz="6400" dirty="0">
                <a:ea typeface="Calibri" pitchFamily="34" charset="0"/>
                <a:cs typeface="Times New Roman" pitchFamily="18" charset="0"/>
              </a:rPr>
              <a:t> &amp; </a:t>
            </a:r>
            <a:r>
              <a:rPr lang="en-US" sz="6400" dirty="0">
                <a:ea typeface="Calibri" pitchFamily="34" charset="0"/>
                <a:cs typeface="Times New Roman" pitchFamily="18" charset="0"/>
              </a:rPr>
              <a:t>Lewenson</a:t>
            </a:r>
            <a:r>
              <a:rPr lang="en-US" sz="6400" dirty="0">
                <a:ea typeface="Calibri" pitchFamily="34" charset="0"/>
                <a:cs typeface="Times New Roman" pitchFamily="18" charset="0"/>
              </a:rPr>
              <a:t>., 2013, p. 281-282)</a:t>
            </a:r>
            <a:endParaRPr lang="en-US" sz="6400" dirty="0">
              <a:cs typeface="Arial" pitchFamily="34" charset="0"/>
            </a:endParaRPr>
          </a:p>
          <a:p>
            <a:endParaRPr lang="en-US" sz="6400" dirty="0" smtClean="0"/>
          </a:p>
          <a:p>
            <a:endParaRPr lang="en-US" sz="6400" dirty="0" smtClean="0"/>
          </a:p>
          <a:p>
            <a:endParaRPr lang="en-US" sz="6400" dirty="0"/>
          </a:p>
          <a:p>
            <a:endParaRPr lang="en-US" sz="6400" dirty="0" smtClean="0"/>
          </a:p>
          <a:p>
            <a:endParaRPr lang="en-US" sz="6400" dirty="0"/>
          </a:p>
          <a:p>
            <a:endParaRPr lang="en-US" sz="6400" dirty="0" smtClean="0"/>
          </a:p>
          <a:p>
            <a:endParaRPr lang="en-US" dirty="0"/>
          </a:p>
        </p:txBody>
      </p:sp>
      <p:sp>
        <p:nvSpPr>
          <p:cNvPr id="5" name="TextBox 4"/>
          <p:cNvSpPr txBox="1"/>
          <p:nvPr/>
        </p:nvSpPr>
        <p:spPr>
          <a:xfrm>
            <a:off x="685800" y="762000"/>
            <a:ext cx="7620000" cy="1046440"/>
          </a:xfrm>
          <a:prstGeom prst="rect">
            <a:avLst/>
          </a:prstGeom>
          <a:noFill/>
        </p:spPr>
        <p:txBody>
          <a:bodyPr wrap="square" rtlCol="0">
            <a:spAutoFit/>
          </a:bodyPr>
          <a:lstStyle/>
          <a:p>
            <a:pPr lvl="0"/>
            <a:r>
              <a:rPr lang="en-US" sz="1400" dirty="0">
                <a:ea typeface="Calibri" pitchFamily="34" charset="0"/>
                <a:cs typeface="Times New Roman" pitchFamily="18" charset="0"/>
              </a:rPr>
              <a:t>Our project will utilize the </a:t>
            </a:r>
            <a:r>
              <a:rPr lang="en-US" sz="1400" dirty="0">
                <a:solidFill>
                  <a:srgbClr val="0070C0"/>
                </a:solidFill>
                <a:ea typeface="Calibri" pitchFamily="34" charset="0"/>
                <a:cs typeface="Times New Roman" pitchFamily="18" charset="0"/>
              </a:rPr>
              <a:t>blue</a:t>
            </a:r>
            <a:r>
              <a:rPr lang="en-US" sz="1400" dirty="0">
                <a:ea typeface="Calibri" pitchFamily="34" charset="0"/>
                <a:cs typeface="Times New Roman" pitchFamily="18" charset="0"/>
              </a:rPr>
              <a:t> section of the PHN intervention wheel to meet the needs of our target population, specifically </a:t>
            </a:r>
            <a:r>
              <a:rPr lang="en-US" sz="1400" b="1" dirty="0">
                <a:solidFill>
                  <a:srgbClr val="0070C0"/>
                </a:solidFill>
                <a:ea typeface="Calibri" pitchFamily="34" charset="0"/>
                <a:cs typeface="Times New Roman" pitchFamily="18" charset="0"/>
              </a:rPr>
              <a:t>counseling</a:t>
            </a:r>
            <a:r>
              <a:rPr lang="en-US" sz="1400" b="1" dirty="0">
                <a:ea typeface="Calibri" pitchFamily="34" charset="0"/>
                <a:cs typeface="Times New Roman" pitchFamily="18" charset="0"/>
              </a:rPr>
              <a:t> </a:t>
            </a:r>
            <a:r>
              <a:rPr lang="en-US" sz="1400" dirty="0">
                <a:ea typeface="Calibri" pitchFamily="34" charset="0"/>
                <a:cs typeface="Times New Roman" pitchFamily="18" charset="0"/>
              </a:rPr>
              <a:t>and </a:t>
            </a:r>
            <a:r>
              <a:rPr lang="en-US" sz="1400" b="1" dirty="0">
                <a:solidFill>
                  <a:srgbClr val="0070C0"/>
                </a:solidFill>
                <a:ea typeface="Calibri" pitchFamily="34" charset="0"/>
                <a:cs typeface="Times New Roman" pitchFamily="18" charset="0"/>
              </a:rPr>
              <a:t>health teaching</a:t>
            </a:r>
            <a:r>
              <a:rPr lang="en-US" sz="1400" dirty="0" smtClean="0">
                <a:solidFill>
                  <a:srgbClr val="0070C0"/>
                </a:solidFill>
                <a:ea typeface="Calibri" pitchFamily="34" charset="0"/>
                <a:cs typeface="Times New Roman" pitchFamily="18" charset="0"/>
              </a:rPr>
              <a:t>.</a:t>
            </a:r>
          </a:p>
          <a:p>
            <a:pPr lvl="0"/>
            <a:endParaRPr lang="en-US" sz="1600" dirty="0">
              <a:solidFill>
                <a:srgbClr val="0070C0"/>
              </a:solidFill>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066800"/>
          </a:xfrm>
        </p:spPr>
        <p:txBody>
          <a:bodyPr/>
          <a:lstStyle/>
          <a:p>
            <a:r>
              <a:rPr lang="en-US" dirty="0" smtClean="0"/>
              <a:t>Planning Model</a:t>
            </a:r>
            <a:endParaRPr lang="en-US" dirty="0"/>
          </a:p>
        </p:txBody>
      </p:sp>
      <p:sp>
        <p:nvSpPr>
          <p:cNvPr id="6" name="Content Placeholder 5"/>
          <p:cNvSpPr>
            <a:spLocks noGrp="1"/>
          </p:cNvSpPr>
          <p:nvPr>
            <p:ph sz="half" idx="1"/>
          </p:nvPr>
        </p:nvSpPr>
        <p:spPr>
          <a:xfrm>
            <a:off x="152400" y="1295400"/>
            <a:ext cx="4343400" cy="5562600"/>
          </a:xfrm>
        </p:spPr>
        <p:txBody>
          <a:bodyPr>
            <a:normAutofit fontScale="47500" lnSpcReduction="20000"/>
          </a:bodyPr>
          <a:lstStyle/>
          <a:p>
            <a:r>
              <a:rPr lang="en-US" sz="4000" dirty="0" smtClean="0">
                <a:solidFill>
                  <a:srgbClr val="FF3300"/>
                </a:solidFill>
              </a:rPr>
              <a:t>Input </a:t>
            </a:r>
            <a:r>
              <a:rPr lang="en-US" sz="3200" dirty="0" smtClean="0">
                <a:solidFill>
                  <a:srgbClr val="FF3300"/>
                </a:solidFill>
              </a:rPr>
              <a:t>	</a:t>
            </a:r>
          </a:p>
          <a:p>
            <a:r>
              <a:rPr lang="en-US" sz="2900" dirty="0" smtClean="0"/>
              <a:t>	</a:t>
            </a:r>
            <a:r>
              <a:rPr lang="en-US" sz="2900" dirty="0" smtClean="0">
                <a:cs typeface="AngsanaUPC" pitchFamily="18" charset="-34"/>
              </a:rPr>
              <a:t>- teaching importance of wearing a well fitting helmet on a bicycle for all children under 14</a:t>
            </a:r>
          </a:p>
          <a:p>
            <a:r>
              <a:rPr lang="en-US" sz="2900" dirty="0" smtClean="0">
                <a:cs typeface="AngsanaUPC" pitchFamily="18" charset="-34"/>
              </a:rPr>
              <a:t>	- NYS law to have bell and reflectors on bike, as well as taillight and headlight if riding at night	</a:t>
            </a:r>
          </a:p>
          <a:p>
            <a:r>
              <a:rPr lang="en-US" sz="2900" dirty="0" smtClean="0">
                <a:cs typeface="AngsanaUPC" pitchFamily="18" charset="-34"/>
              </a:rPr>
              <a:t>	- target age group 6-12 year olds - school age children</a:t>
            </a:r>
          </a:p>
          <a:p>
            <a:r>
              <a:rPr lang="en-US" sz="2900" dirty="0" smtClean="0">
                <a:cs typeface="AngsanaUPC" pitchFamily="18" charset="-34"/>
              </a:rPr>
              <a:t>	- accidents #1 cause of death in this age group</a:t>
            </a:r>
          </a:p>
          <a:p>
            <a:r>
              <a:rPr lang="en-US" sz="2900" dirty="0" smtClean="0">
                <a:cs typeface="AngsanaUPC" pitchFamily="18" charset="-34"/>
              </a:rPr>
              <a:t>	- working along side Pedal Patrol </a:t>
            </a:r>
          </a:p>
          <a:p>
            <a:r>
              <a:rPr lang="en-US" sz="2900" dirty="0" smtClean="0">
                <a:cs typeface="AngsanaUPC" pitchFamily="18" charset="-34"/>
              </a:rPr>
              <a:t>	- in Monroe County in 2005, 216 (3.7%) of total accidents were bicycle related</a:t>
            </a:r>
          </a:p>
          <a:p>
            <a:r>
              <a:rPr lang="en-US" sz="2900" dirty="0" smtClean="0">
                <a:cs typeface="AngsanaUPC" pitchFamily="18" charset="-34"/>
              </a:rPr>
              <a:t>	- in New York State in 2010, 4,820 (1.9%) of total accidents were bicycle related</a:t>
            </a:r>
          </a:p>
          <a:p>
            <a:r>
              <a:rPr lang="en-US" sz="2900" dirty="0" smtClean="0">
                <a:cs typeface="AngsanaUPC" pitchFamily="18" charset="-34"/>
              </a:rPr>
              <a:t>	- also in 2010, 2,523 (41.2%) of bicycle accidents did not have helmets on, 18 	deaths</a:t>
            </a:r>
          </a:p>
          <a:p>
            <a:r>
              <a:rPr lang="en-US" sz="2900" dirty="0" smtClean="0">
                <a:cs typeface="AngsanaUPC" pitchFamily="18" charset="-34"/>
              </a:rPr>
              <a:t>	- again in 2010, 841 (13.7%) of bicycle accidents were wearing helmets, 4 deaths</a:t>
            </a:r>
          </a:p>
          <a:p>
            <a:r>
              <a:rPr lang="en-US" sz="2900" dirty="0" smtClean="0">
                <a:cs typeface="AngsanaUPC" pitchFamily="18" charset="-34"/>
              </a:rPr>
              <a:t>	- 4,082 (2.2%) of children ages 5-9 were injured or killed in 2010</a:t>
            </a:r>
          </a:p>
          <a:p>
            <a:r>
              <a:rPr lang="en-US" sz="2900" dirty="0" smtClean="0">
                <a:cs typeface="AngsanaUPC" pitchFamily="18" charset="-34"/>
              </a:rPr>
              <a:t>	- 4,218 (2.2%) of children ages 10-13 were injured of killed in 2010</a:t>
            </a:r>
          </a:p>
          <a:p>
            <a:r>
              <a:rPr lang="en-US" sz="2900" dirty="0" smtClean="0">
                <a:cs typeface="AngsanaUPC" pitchFamily="18" charset="-34"/>
              </a:rPr>
              <a:t>	- in New York State in 2012, 1,726 (29.2%) of total accidents were bicycle related</a:t>
            </a:r>
          </a:p>
          <a:p>
            <a:endParaRPr lang="en-US" dirty="0" smtClean="0"/>
          </a:p>
        </p:txBody>
      </p:sp>
      <p:sp>
        <p:nvSpPr>
          <p:cNvPr id="7" name="Content Placeholder 6"/>
          <p:cNvSpPr>
            <a:spLocks noGrp="1"/>
          </p:cNvSpPr>
          <p:nvPr>
            <p:ph sz="half" idx="2"/>
          </p:nvPr>
        </p:nvSpPr>
        <p:spPr>
          <a:xfrm>
            <a:off x="4648200" y="1371600"/>
            <a:ext cx="4038600" cy="5486400"/>
          </a:xfrm>
        </p:spPr>
        <p:txBody>
          <a:bodyPr>
            <a:noAutofit/>
          </a:bodyPr>
          <a:lstStyle/>
          <a:p>
            <a:pPr>
              <a:buNone/>
            </a:pPr>
            <a:r>
              <a:rPr lang="en-US" sz="1400" dirty="0" smtClean="0">
                <a:solidFill>
                  <a:srgbClr val="FF3300"/>
                </a:solidFill>
              </a:rPr>
              <a:t>Activities </a:t>
            </a:r>
          </a:p>
          <a:p>
            <a:pPr lvl="1"/>
            <a:r>
              <a:rPr lang="en-US" sz="1400" dirty="0" smtClean="0"/>
              <a:t> short presentation of rules, laws and consequences</a:t>
            </a:r>
          </a:p>
          <a:p>
            <a:pPr lvl="1"/>
            <a:r>
              <a:rPr lang="en-US" sz="1400" dirty="0" smtClean="0"/>
              <a:t> provide children with bells and reflectors for children's bikes</a:t>
            </a:r>
          </a:p>
          <a:p>
            <a:pPr lvl="1"/>
            <a:r>
              <a:rPr lang="en-US" sz="1400" dirty="0" smtClean="0"/>
              <a:t> teach simple road rules and hand </a:t>
            </a:r>
            <a:r>
              <a:rPr lang="en-US" sz="1400" dirty="0" smtClean="0"/>
              <a:t>signals</a:t>
            </a:r>
          </a:p>
          <a:p>
            <a:pPr>
              <a:buNone/>
            </a:pPr>
            <a:r>
              <a:rPr lang="en-US" sz="1400" dirty="0" smtClean="0">
                <a:solidFill>
                  <a:srgbClr val="FF3300"/>
                </a:solidFill>
              </a:rPr>
              <a:t>Outputs</a:t>
            </a:r>
          </a:p>
          <a:p>
            <a:pPr lvl="1"/>
            <a:r>
              <a:rPr lang="en-US" sz="1400" dirty="0" smtClean="0"/>
              <a:t> required to pass a short, easy quiz at end of presentation related to rules</a:t>
            </a:r>
          </a:p>
          <a:p>
            <a:pPr lvl="1"/>
            <a:r>
              <a:rPr lang="en-US" sz="1400" dirty="0" smtClean="0"/>
              <a:t> children will be able to demonstrate correct hand signals</a:t>
            </a:r>
          </a:p>
          <a:p>
            <a:pPr lvl="1"/>
            <a:r>
              <a:rPr lang="en-US" sz="1400" dirty="0" smtClean="0"/>
              <a:t> show proper fitting helmets</a:t>
            </a:r>
          </a:p>
          <a:p>
            <a:pPr>
              <a:buNone/>
            </a:pPr>
            <a:r>
              <a:rPr lang="en-US" sz="1400" dirty="0" smtClean="0">
                <a:solidFill>
                  <a:srgbClr val="FF3300"/>
                </a:solidFill>
              </a:rPr>
              <a:t>Impact </a:t>
            </a:r>
            <a:endParaRPr lang="en-US" sz="1400" dirty="0" smtClean="0">
              <a:solidFill>
                <a:srgbClr val="FF3300"/>
              </a:solidFill>
            </a:endParaRPr>
          </a:p>
          <a:p>
            <a:pPr lvl="1"/>
            <a:r>
              <a:rPr lang="en-US" sz="1400" dirty="0" smtClean="0"/>
              <a:t>The plan is to provide a knowledge base for children and parents on the importance of proper road safety and why it is necessary to have the proper safety equipment on their bicycles. </a:t>
            </a:r>
          </a:p>
          <a:p>
            <a:pPr>
              <a:buNone/>
            </a:pPr>
            <a:r>
              <a:rPr lang="en-US" sz="1400" dirty="0" smtClean="0">
                <a:solidFill>
                  <a:srgbClr val="FF3300"/>
                </a:solidFill>
              </a:rPr>
              <a:t>Long-Term Outcomes </a:t>
            </a:r>
          </a:p>
          <a:p>
            <a:r>
              <a:rPr lang="en-US" sz="1400" dirty="0" smtClean="0"/>
              <a:t>	- proposed decrease in head injuries</a:t>
            </a:r>
          </a:p>
          <a:p>
            <a:r>
              <a:rPr lang="en-US" sz="1400" dirty="0" smtClean="0"/>
              <a:t>	- proposed decrease in accidents 	  	   involving bicycles </a:t>
            </a:r>
          </a:p>
          <a:p>
            <a:endParaRPr lang="en-US" sz="1400" dirty="0"/>
          </a:p>
        </p:txBody>
      </p:sp>
      <p:sp>
        <p:nvSpPr>
          <p:cNvPr id="8" name="TextBox 7"/>
          <p:cNvSpPr txBox="1"/>
          <p:nvPr/>
        </p:nvSpPr>
        <p:spPr>
          <a:xfrm>
            <a:off x="1219200" y="914400"/>
            <a:ext cx="6477000" cy="369332"/>
          </a:xfrm>
          <a:prstGeom prst="rect">
            <a:avLst/>
          </a:prstGeom>
          <a:noFill/>
        </p:spPr>
        <p:txBody>
          <a:bodyPr wrap="square" rtlCol="0">
            <a:spAutoFit/>
          </a:bodyPr>
          <a:lstStyle/>
          <a:p>
            <a:pPr algn="ctr"/>
            <a:r>
              <a:rPr lang="en-US" dirty="0" smtClean="0"/>
              <a:t>Logic Model was used for this project</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569</TotalTime>
  <Words>1748</Words>
  <Application>Microsoft Office PowerPoint</Application>
  <PresentationFormat>On-screen Show (4:3)</PresentationFormat>
  <Paragraphs>147</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Bicycle Safety Hand Signals and Road Rules for School Age Bicyclists  </vt:lpstr>
      <vt:lpstr>Need:</vt:lpstr>
      <vt:lpstr>Goals and SMART Objectives</vt:lpstr>
      <vt:lpstr>Slide 4</vt:lpstr>
      <vt:lpstr>Slide 5</vt:lpstr>
      <vt:lpstr>Theoretical Framework</vt:lpstr>
      <vt:lpstr>Slide 7</vt:lpstr>
      <vt:lpstr>PHN Wheel Interventions Used</vt:lpstr>
      <vt:lpstr>Planning Model</vt:lpstr>
      <vt:lpstr>Planning Model</vt:lpstr>
      <vt:lpstr>Planning Model</vt:lpstr>
      <vt:lpstr>Implementation</vt:lpstr>
      <vt:lpstr>Implementation</vt:lpstr>
      <vt:lpstr>Evaluation</vt:lpstr>
      <vt:lpstr>Evaluation</vt:lpstr>
      <vt:lpstr>Evaluation</vt:lpstr>
      <vt:lpstr>Slide 17</vt:lpstr>
      <vt:lpstr>Slide 18</vt:lpstr>
      <vt:lpstr>Slide 19</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Bicycle Safety Hand Signals and Road Rules for School Age Bicyclists  </dc:title>
  <dc:creator>LauraGrace</dc:creator>
  <cp:lastModifiedBy>LauraGrace</cp:lastModifiedBy>
  <cp:revision>17</cp:revision>
  <dcterms:created xsi:type="dcterms:W3CDTF">2013-12-13T17:04:37Z</dcterms:created>
  <dcterms:modified xsi:type="dcterms:W3CDTF">2013-12-17T05:32:27Z</dcterms:modified>
</cp:coreProperties>
</file>