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4" r:id="rId9"/>
    <p:sldId id="271" r:id="rId10"/>
    <p:sldId id="261"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582"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a:lstStyle/>
          <a:p>
            <a:pPr>
              <a:defRPr/>
            </a:pPr>
            <a:r>
              <a:rPr lang="en-US" sz="1600" dirty="0"/>
              <a:t>Bicycle </a:t>
            </a:r>
            <a:r>
              <a:rPr lang="en-US" sz="1600" dirty="0" smtClean="0"/>
              <a:t>Fatalities in Monroe County</a:t>
            </a:r>
            <a:endParaRPr lang="en-US" sz="1600" dirty="0"/>
          </a:p>
        </c:rich>
      </c:tx>
      <c:layout/>
      <c:overlay val="0"/>
    </c:title>
    <c:autoTitleDeleted val="0"/>
    <c:plotArea>
      <c:layout>
        <c:manualLayout>
          <c:layoutTarget val="inner"/>
          <c:xMode val="edge"/>
          <c:yMode val="edge"/>
          <c:x val="0.30184222255236964"/>
          <c:y val="0.13210116830385046"/>
          <c:w val="0.58532808398950131"/>
          <c:h val="0.77738549784874511"/>
        </c:manualLayout>
      </c:layout>
      <c:barChart>
        <c:barDir val="col"/>
        <c:grouping val="clustered"/>
        <c:varyColors val="0"/>
        <c:ser>
          <c:idx val="0"/>
          <c:order val="0"/>
          <c:tx>
            <c:strRef>
              <c:f>Sheet1!$B$1</c:f>
              <c:strCache>
                <c:ptCount val="1"/>
                <c:pt idx="0">
                  <c:v>Bicycle Fatalities</c:v>
                </c:pt>
              </c:strCache>
            </c:strRef>
          </c:tx>
          <c:invertIfNegative val="0"/>
          <c:cat>
            <c:strRef>
              <c:f>Sheet1!$A$2:$A$4</c:f>
              <c:strCache>
                <c:ptCount val="3"/>
                <c:pt idx="0">
                  <c:v>No helmet</c:v>
                </c:pt>
                <c:pt idx="1">
                  <c:v>Wearing helmet</c:v>
                </c:pt>
                <c:pt idx="2">
                  <c:v>Unknown</c:v>
                </c:pt>
              </c:strCache>
            </c:strRef>
          </c:cat>
          <c:val>
            <c:numRef>
              <c:f>Sheet1!$B$2:$B$4</c:f>
              <c:numCache>
                <c:formatCode>General</c:formatCode>
                <c:ptCount val="3"/>
                <c:pt idx="0">
                  <c:v>100</c:v>
                </c:pt>
                <c:pt idx="1">
                  <c:v>27</c:v>
                </c:pt>
                <c:pt idx="2">
                  <c:v>76</c:v>
                </c:pt>
              </c:numCache>
            </c:numRef>
          </c:val>
        </c:ser>
        <c:dLbls>
          <c:showLegendKey val="0"/>
          <c:showVal val="0"/>
          <c:showCatName val="0"/>
          <c:showSerName val="0"/>
          <c:showPercent val="0"/>
          <c:showBubbleSize val="0"/>
        </c:dLbls>
        <c:gapWidth val="150"/>
        <c:axId val="78351744"/>
        <c:axId val="83178624"/>
      </c:barChart>
      <c:catAx>
        <c:axId val="78351744"/>
        <c:scaling>
          <c:orientation val="minMax"/>
        </c:scaling>
        <c:delete val="0"/>
        <c:axPos val="b"/>
        <c:majorTickMark val="out"/>
        <c:minorTickMark val="none"/>
        <c:tickLblPos val="nextTo"/>
        <c:crossAx val="83178624"/>
        <c:crosses val="autoZero"/>
        <c:auto val="1"/>
        <c:lblAlgn val="ctr"/>
        <c:lblOffset val="100"/>
        <c:noMultiLvlLbl val="0"/>
      </c:catAx>
      <c:valAx>
        <c:axId val="83178624"/>
        <c:scaling>
          <c:orientation val="minMax"/>
        </c:scaling>
        <c:delete val="0"/>
        <c:axPos val="l"/>
        <c:majorGridlines/>
        <c:numFmt formatCode="General" sourceLinked="1"/>
        <c:majorTickMark val="out"/>
        <c:minorTickMark val="none"/>
        <c:tickLblPos val="nextTo"/>
        <c:crossAx val="7835174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grade </c:v>
                </c:pt>
              </c:strCache>
            </c:strRef>
          </c:tx>
          <c:invertIfNegative val="0"/>
          <c:cat>
            <c:strRef>
              <c:f>Sheet1!$A$2:$A$5</c:f>
              <c:strCache>
                <c:ptCount val="2"/>
                <c:pt idx="0">
                  <c:v>Pretest</c:v>
                </c:pt>
                <c:pt idx="1">
                  <c:v>Post test </c:v>
                </c:pt>
              </c:strCache>
            </c:strRef>
          </c:cat>
          <c:val>
            <c:numRef>
              <c:f>Sheet1!$B$2:$B$5</c:f>
              <c:numCache>
                <c:formatCode>General</c:formatCode>
                <c:ptCount val="2"/>
                <c:pt idx="0">
                  <c:v>100</c:v>
                </c:pt>
              </c:numCache>
            </c:numRef>
          </c:val>
        </c:ser>
        <c:ser>
          <c:idx val="1"/>
          <c:order val="1"/>
          <c:tx>
            <c:strRef>
              <c:f>Sheet1!$C$1</c:f>
              <c:strCache>
                <c:ptCount val="1"/>
                <c:pt idx="0">
                  <c:v>grade</c:v>
                </c:pt>
              </c:strCache>
            </c:strRef>
          </c:tx>
          <c:invertIfNegative val="0"/>
          <c:cat>
            <c:strRef>
              <c:f>Sheet1!$A$2:$A$5</c:f>
              <c:strCache>
                <c:ptCount val="2"/>
                <c:pt idx="0">
                  <c:v>Pretest</c:v>
                </c:pt>
                <c:pt idx="1">
                  <c:v>Post test </c:v>
                </c:pt>
              </c:strCache>
            </c:strRef>
          </c:cat>
          <c:val>
            <c:numRef>
              <c:f>Sheet1!$C$2:$C$5</c:f>
              <c:numCache>
                <c:formatCode>General</c:formatCode>
                <c:ptCount val="2"/>
                <c:pt idx="0">
                  <c:v>0</c:v>
                </c:pt>
                <c:pt idx="1">
                  <c:v>100</c:v>
                </c:pt>
              </c:numCache>
            </c:numRef>
          </c:val>
        </c:ser>
        <c:ser>
          <c:idx val="2"/>
          <c:order val="2"/>
          <c:tx>
            <c:strRef>
              <c:f>Sheet1!$D$1</c:f>
              <c:strCache>
                <c:ptCount val="1"/>
                <c:pt idx="0">
                  <c:v>Column1</c:v>
                </c:pt>
              </c:strCache>
            </c:strRef>
          </c:tx>
          <c:invertIfNegative val="0"/>
          <c:cat>
            <c:strRef>
              <c:f>Sheet1!$A$2:$A$5</c:f>
              <c:strCache>
                <c:ptCount val="2"/>
                <c:pt idx="0">
                  <c:v>Pretest</c:v>
                </c:pt>
                <c:pt idx="1">
                  <c:v>Post test </c:v>
                </c:pt>
              </c:strCache>
            </c:strRef>
          </c:cat>
          <c:val>
            <c:numRef>
              <c:f>Sheet1!$D$2:$D$5</c:f>
              <c:numCache>
                <c:formatCode>General</c:formatCode>
                <c:ptCount val="2"/>
              </c:numCache>
            </c:numRef>
          </c:val>
        </c:ser>
        <c:dLbls>
          <c:showLegendKey val="0"/>
          <c:showVal val="0"/>
          <c:showCatName val="0"/>
          <c:showSerName val="0"/>
          <c:showPercent val="0"/>
          <c:showBubbleSize val="0"/>
        </c:dLbls>
        <c:gapWidth val="150"/>
        <c:axId val="88481152"/>
        <c:axId val="88487040"/>
      </c:barChart>
      <c:catAx>
        <c:axId val="88481152"/>
        <c:scaling>
          <c:orientation val="minMax"/>
        </c:scaling>
        <c:delete val="0"/>
        <c:axPos val="b"/>
        <c:majorTickMark val="out"/>
        <c:minorTickMark val="none"/>
        <c:tickLblPos val="nextTo"/>
        <c:crossAx val="88487040"/>
        <c:crosses val="autoZero"/>
        <c:auto val="1"/>
        <c:lblAlgn val="ctr"/>
        <c:lblOffset val="100"/>
        <c:noMultiLvlLbl val="0"/>
      </c:catAx>
      <c:valAx>
        <c:axId val="88487040"/>
        <c:scaling>
          <c:orientation val="minMax"/>
        </c:scaling>
        <c:delete val="0"/>
        <c:axPos val="l"/>
        <c:majorGridlines/>
        <c:numFmt formatCode="General" sourceLinked="1"/>
        <c:majorTickMark val="out"/>
        <c:minorTickMark val="none"/>
        <c:tickLblPos val="nextTo"/>
        <c:crossAx val="88481152"/>
        <c:crosses val="autoZero"/>
        <c:crossBetween val="between"/>
      </c:valAx>
    </c:plotArea>
    <c:legend>
      <c:legendPos val="r"/>
      <c:legendEntry>
        <c:idx val="2"/>
        <c:delete val="1"/>
      </c:legendEntry>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66FA6F-09D3-4B4F-A0C2-16F5E559E00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55B5D80-0EAF-4FF7-91C9-F789F2EDA43E}">
      <dgm:prSet phldrT="[Text]" custT="1"/>
      <dgm:spPr/>
      <dgm:t>
        <a:bodyPr/>
        <a:lstStyle/>
        <a:p>
          <a:r>
            <a:rPr lang="en-US" sz="1800" b="1" dirty="0" smtClean="0"/>
            <a:t>R</a:t>
          </a:r>
        </a:p>
        <a:p>
          <a:r>
            <a:rPr lang="en-US" sz="1400" dirty="0" smtClean="0"/>
            <a:t>Goals of at least 50 % improvement from pre to post test</a:t>
          </a:r>
          <a:endParaRPr lang="en-US" sz="1400" dirty="0"/>
        </a:p>
      </dgm:t>
    </dgm:pt>
    <dgm:pt modelId="{6C8A090D-8F8E-4F84-A03A-0A4E3B8713B6}" type="parTrans" cxnId="{6F27B0CD-1793-40A1-9163-41841143D649}">
      <dgm:prSet/>
      <dgm:spPr/>
      <dgm:t>
        <a:bodyPr/>
        <a:lstStyle/>
        <a:p>
          <a:endParaRPr lang="en-US"/>
        </a:p>
      </dgm:t>
    </dgm:pt>
    <dgm:pt modelId="{028BCA9F-F382-48AE-A298-6BFAF76F62BA}" type="sibTrans" cxnId="{6F27B0CD-1793-40A1-9163-41841143D649}">
      <dgm:prSet/>
      <dgm:spPr/>
      <dgm:t>
        <a:bodyPr/>
        <a:lstStyle/>
        <a:p>
          <a:endParaRPr lang="en-US"/>
        </a:p>
      </dgm:t>
    </dgm:pt>
    <dgm:pt modelId="{7CE07297-3238-4701-82A7-547BBB96C2BA}">
      <dgm:prSet phldrT="[Text]" custT="1"/>
      <dgm:spPr/>
      <dgm:t>
        <a:bodyPr/>
        <a:lstStyle/>
        <a:p>
          <a:r>
            <a:rPr lang="en-US" sz="1800" b="1" dirty="0" smtClean="0"/>
            <a:t>T</a:t>
          </a:r>
        </a:p>
        <a:p>
          <a:r>
            <a:rPr lang="en-US" sz="1400" dirty="0" smtClean="0"/>
            <a:t>Will be meet by end of 1 hour lesson </a:t>
          </a:r>
          <a:endParaRPr lang="en-US" sz="1400" dirty="0"/>
        </a:p>
      </dgm:t>
    </dgm:pt>
    <dgm:pt modelId="{8CFCDA67-491E-49B7-A9D1-7118F842C16F}" type="parTrans" cxnId="{DE8F3926-58DB-418C-A7B9-9916B7D0EDEC}">
      <dgm:prSet/>
      <dgm:spPr/>
      <dgm:t>
        <a:bodyPr/>
        <a:lstStyle/>
        <a:p>
          <a:endParaRPr lang="en-US"/>
        </a:p>
      </dgm:t>
    </dgm:pt>
    <dgm:pt modelId="{DAD678CF-F329-4C82-9443-E4D5D1FBC1AC}" type="sibTrans" cxnId="{DE8F3926-58DB-418C-A7B9-9916B7D0EDEC}">
      <dgm:prSet/>
      <dgm:spPr/>
      <dgm:t>
        <a:bodyPr/>
        <a:lstStyle/>
        <a:p>
          <a:endParaRPr lang="en-US"/>
        </a:p>
      </dgm:t>
    </dgm:pt>
    <dgm:pt modelId="{6033C1EA-6A2C-4148-BD32-91F189FA8F18}">
      <dgm:prSet phldrT="[Text]" custT="1"/>
      <dgm:spPr/>
      <dgm:t>
        <a:bodyPr/>
        <a:lstStyle/>
        <a:p>
          <a:r>
            <a:rPr lang="en-US" sz="1800" b="1" dirty="0" smtClean="0"/>
            <a:t>A</a:t>
          </a:r>
        </a:p>
        <a:p>
          <a:r>
            <a:rPr lang="en-US" sz="1400" dirty="0" smtClean="0"/>
            <a:t>1</a:t>
          </a:r>
          <a:r>
            <a:rPr lang="en-US" sz="1400" baseline="30000" dirty="0" smtClean="0"/>
            <a:t>st</a:t>
          </a:r>
          <a:r>
            <a:rPr lang="en-US" sz="1400" dirty="0" smtClean="0"/>
            <a:t> grade students</a:t>
          </a:r>
          <a:endParaRPr lang="en-US" sz="1400" dirty="0"/>
        </a:p>
      </dgm:t>
    </dgm:pt>
    <dgm:pt modelId="{C550A7DF-C27F-4521-8043-F34BE8C4ACD8}" type="sibTrans" cxnId="{5435BA93-1F6A-44C5-A3AF-5C9AFBFD9328}">
      <dgm:prSet/>
      <dgm:spPr/>
      <dgm:t>
        <a:bodyPr/>
        <a:lstStyle/>
        <a:p>
          <a:endParaRPr lang="en-US"/>
        </a:p>
      </dgm:t>
    </dgm:pt>
    <dgm:pt modelId="{9EB8538F-27D0-44DF-BC09-03F077DE7981}" type="parTrans" cxnId="{5435BA93-1F6A-44C5-A3AF-5C9AFBFD9328}">
      <dgm:prSet/>
      <dgm:spPr/>
      <dgm:t>
        <a:bodyPr/>
        <a:lstStyle/>
        <a:p>
          <a:endParaRPr lang="en-US"/>
        </a:p>
      </dgm:t>
    </dgm:pt>
    <dgm:pt modelId="{2FF7C317-80C6-4000-B720-55823FA739BA}">
      <dgm:prSet phldrT="[Text]" custT="1"/>
      <dgm:spPr/>
      <dgm:t>
        <a:bodyPr/>
        <a:lstStyle/>
        <a:p>
          <a:endParaRPr lang="en-US" sz="1200" dirty="0" smtClean="0"/>
        </a:p>
        <a:p>
          <a:r>
            <a:rPr lang="en-US" sz="1800" b="1" dirty="0" smtClean="0"/>
            <a:t>M</a:t>
          </a:r>
        </a:p>
        <a:p>
          <a:r>
            <a:rPr lang="en-US" sz="1200" dirty="0" smtClean="0"/>
            <a:t>This will be measured by a pre and post  test  </a:t>
          </a:r>
        </a:p>
        <a:p>
          <a:endParaRPr lang="en-US" sz="1200" dirty="0"/>
        </a:p>
      </dgm:t>
    </dgm:pt>
    <dgm:pt modelId="{995F56AD-CB74-45B9-B3B6-486B6E80B31F}" type="sibTrans" cxnId="{68590004-4456-4164-A46D-43882B49535A}">
      <dgm:prSet/>
      <dgm:spPr/>
      <dgm:t>
        <a:bodyPr/>
        <a:lstStyle/>
        <a:p>
          <a:endParaRPr lang="en-US"/>
        </a:p>
      </dgm:t>
    </dgm:pt>
    <dgm:pt modelId="{6AB468D1-209D-41AE-AC41-A113FF192C81}" type="parTrans" cxnId="{68590004-4456-4164-A46D-43882B49535A}">
      <dgm:prSet/>
      <dgm:spPr/>
      <dgm:t>
        <a:bodyPr/>
        <a:lstStyle/>
        <a:p>
          <a:endParaRPr lang="en-US"/>
        </a:p>
      </dgm:t>
    </dgm:pt>
    <dgm:pt modelId="{5D6DBBEF-12FC-4BB8-8006-466E5C05F059}">
      <dgm:prSet phldrT="[Text]" custT="1"/>
      <dgm:spPr/>
      <dgm:t>
        <a:bodyPr/>
        <a:lstStyle/>
        <a:p>
          <a:r>
            <a:rPr lang="en-US" sz="1800" b="1" dirty="0" smtClean="0"/>
            <a:t>S</a:t>
          </a:r>
        </a:p>
        <a:p>
          <a:r>
            <a:rPr lang="en-US" sz="1300" dirty="0" smtClean="0"/>
            <a:t>Education: Current safety laws regarding bicycle helmet use</a:t>
          </a:r>
          <a:endParaRPr lang="en-US" sz="1300" dirty="0"/>
        </a:p>
      </dgm:t>
    </dgm:pt>
    <dgm:pt modelId="{BA64522F-4AD9-4E5F-8006-B14A6793CA59}" type="sibTrans" cxnId="{D5F6BBE6-A82A-46F2-9071-251CB59E3B2F}">
      <dgm:prSet/>
      <dgm:spPr/>
      <dgm:t>
        <a:bodyPr/>
        <a:lstStyle/>
        <a:p>
          <a:endParaRPr lang="en-US"/>
        </a:p>
      </dgm:t>
    </dgm:pt>
    <dgm:pt modelId="{8D61CF80-8203-45B1-B43F-1469C67523C0}" type="parTrans" cxnId="{D5F6BBE6-A82A-46F2-9071-251CB59E3B2F}">
      <dgm:prSet/>
      <dgm:spPr/>
      <dgm:t>
        <a:bodyPr/>
        <a:lstStyle/>
        <a:p>
          <a:endParaRPr lang="en-US"/>
        </a:p>
      </dgm:t>
    </dgm:pt>
    <dgm:pt modelId="{05191AA2-EC01-48DE-8D17-C2A1BCF7DDFC}" type="pres">
      <dgm:prSet presAssocID="{7966FA6F-09D3-4B4F-A0C2-16F5E559E009}" presName="linear" presStyleCnt="0">
        <dgm:presLayoutVars>
          <dgm:dir/>
          <dgm:animLvl val="lvl"/>
          <dgm:resizeHandles val="exact"/>
        </dgm:presLayoutVars>
      </dgm:prSet>
      <dgm:spPr/>
      <dgm:t>
        <a:bodyPr/>
        <a:lstStyle/>
        <a:p>
          <a:endParaRPr lang="en-US"/>
        </a:p>
      </dgm:t>
    </dgm:pt>
    <dgm:pt modelId="{D0CCBF52-8507-436C-BEBC-EFD940732183}" type="pres">
      <dgm:prSet presAssocID="{5D6DBBEF-12FC-4BB8-8006-466E5C05F059}" presName="parentLin" presStyleCnt="0"/>
      <dgm:spPr/>
    </dgm:pt>
    <dgm:pt modelId="{4FB07960-D741-493C-A089-D727ABC7F06C}" type="pres">
      <dgm:prSet presAssocID="{5D6DBBEF-12FC-4BB8-8006-466E5C05F059}" presName="parentLeftMargin" presStyleLbl="node1" presStyleIdx="0" presStyleCnt="5"/>
      <dgm:spPr/>
      <dgm:t>
        <a:bodyPr/>
        <a:lstStyle/>
        <a:p>
          <a:endParaRPr lang="en-US"/>
        </a:p>
      </dgm:t>
    </dgm:pt>
    <dgm:pt modelId="{A2AA5261-0323-4979-91C2-6E0A25327637}" type="pres">
      <dgm:prSet presAssocID="{5D6DBBEF-12FC-4BB8-8006-466E5C05F059}" presName="parentText" presStyleLbl="node1" presStyleIdx="0" presStyleCnt="5">
        <dgm:presLayoutVars>
          <dgm:chMax val="0"/>
          <dgm:bulletEnabled val="1"/>
        </dgm:presLayoutVars>
      </dgm:prSet>
      <dgm:spPr/>
      <dgm:t>
        <a:bodyPr/>
        <a:lstStyle/>
        <a:p>
          <a:endParaRPr lang="en-US"/>
        </a:p>
      </dgm:t>
    </dgm:pt>
    <dgm:pt modelId="{C63CD590-C22C-497E-9E04-AECEFCF7DF1D}" type="pres">
      <dgm:prSet presAssocID="{5D6DBBEF-12FC-4BB8-8006-466E5C05F059}" presName="negativeSpace" presStyleCnt="0"/>
      <dgm:spPr/>
    </dgm:pt>
    <dgm:pt modelId="{E6F88820-CC25-49C6-B3B1-20C57EFFFB7F}" type="pres">
      <dgm:prSet presAssocID="{5D6DBBEF-12FC-4BB8-8006-466E5C05F059}" presName="childText" presStyleLbl="conFgAcc1" presStyleIdx="0" presStyleCnt="5">
        <dgm:presLayoutVars>
          <dgm:bulletEnabled val="1"/>
        </dgm:presLayoutVars>
      </dgm:prSet>
      <dgm:spPr/>
    </dgm:pt>
    <dgm:pt modelId="{5D48E50E-975C-41A3-BE43-09314FCAE30A}" type="pres">
      <dgm:prSet presAssocID="{BA64522F-4AD9-4E5F-8006-B14A6793CA59}" presName="spaceBetweenRectangles" presStyleCnt="0"/>
      <dgm:spPr/>
    </dgm:pt>
    <dgm:pt modelId="{92886F48-C7E3-410B-AC1A-F98172A20698}" type="pres">
      <dgm:prSet presAssocID="{2FF7C317-80C6-4000-B720-55823FA739BA}" presName="parentLin" presStyleCnt="0"/>
      <dgm:spPr/>
    </dgm:pt>
    <dgm:pt modelId="{8DA35EAF-3239-4623-BB9D-300BCE4BFCB5}" type="pres">
      <dgm:prSet presAssocID="{2FF7C317-80C6-4000-B720-55823FA739BA}" presName="parentLeftMargin" presStyleLbl="node1" presStyleIdx="0" presStyleCnt="5"/>
      <dgm:spPr/>
      <dgm:t>
        <a:bodyPr/>
        <a:lstStyle/>
        <a:p>
          <a:endParaRPr lang="en-US"/>
        </a:p>
      </dgm:t>
    </dgm:pt>
    <dgm:pt modelId="{542B0582-678C-4609-9198-F78CCC24E39A}" type="pres">
      <dgm:prSet presAssocID="{2FF7C317-80C6-4000-B720-55823FA739BA}" presName="parentText" presStyleLbl="node1" presStyleIdx="1" presStyleCnt="5">
        <dgm:presLayoutVars>
          <dgm:chMax val="0"/>
          <dgm:bulletEnabled val="1"/>
        </dgm:presLayoutVars>
      </dgm:prSet>
      <dgm:spPr/>
      <dgm:t>
        <a:bodyPr/>
        <a:lstStyle/>
        <a:p>
          <a:endParaRPr lang="en-US"/>
        </a:p>
      </dgm:t>
    </dgm:pt>
    <dgm:pt modelId="{19C3B3A1-56A4-49AC-9E03-2B6E4AF6C34A}" type="pres">
      <dgm:prSet presAssocID="{2FF7C317-80C6-4000-B720-55823FA739BA}" presName="negativeSpace" presStyleCnt="0"/>
      <dgm:spPr/>
    </dgm:pt>
    <dgm:pt modelId="{7AED3E5D-70D8-422C-90D3-B33194837770}" type="pres">
      <dgm:prSet presAssocID="{2FF7C317-80C6-4000-B720-55823FA739BA}" presName="childText" presStyleLbl="conFgAcc1" presStyleIdx="1" presStyleCnt="5">
        <dgm:presLayoutVars>
          <dgm:bulletEnabled val="1"/>
        </dgm:presLayoutVars>
      </dgm:prSet>
      <dgm:spPr/>
    </dgm:pt>
    <dgm:pt modelId="{D1FB7775-7DB7-48B6-B9D9-9D2EA90814BF}" type="pres">
      <dgm:prSet presAssocID="{995F56AD-CB74-45B9-B3B6-486B6E80B31F}" presName="spaceBetweenRectangles" presStyleCnt="0"/>
      <dgm:spPr/>
    </dgm:pt>
    <dgm:pt modelId="{86B68B04-FE60-4940-99D0-5D028A060D20}" type="pres">
      <dgm:prSet presAssocID="{6033C1EA-6A2C-4148-BD32-91F189FA8F18}" presName="parentLin" presStyleCnt="0"/>
      <dgm:spPr/>
    </dgm:pt>
    <dgm:pt modelId="{78295E5A-17AC-4DA8-9483-B55A0C37E100}" type="pres">
      <dgm:prSet presAssocID="{6033C1EA-6A2C-4148-BD32-91F189FA8F18}" presName="parentLeftMargin" presStyleLbl="node1" presStyleIdx="1" presStyleCnt="5"/>
      <dgm:spPr/>
      <dgm:t>
        <a:bodyPr/>
        <a:lstStyle/>
        <a:p>
          <a:endParaRPr lang="en-US"/>
        </a:p>
      </dgm:t>
    </dgm:pt>
    <dgm:pt modelId="{1E6390A1-BFA8-4EE0-BEC4-39A0A602ECAB}" type="pres">
      <dgm:prSet presAssocID="{6033C1EA-6A2C-4148-BD32-91F189FA8F18}" presName="parentText" presStyleLbl="node1" presStyleIdx="2" presStyleCnt="5">
        <dgm:presLayoutVars>
          <dgm:chMax val="0"/>
          <dgm:bulletEnabled val="1"/>
        </dgm:presLayoutVars>
      </dgm:prSet>
      <dgm:spPr/>
      <dgm:t>
        <a:bodyPr/>
        <a:lstStyle/>
        <a:p>
          <a:endParaRPr lang="en-US"/>
        </a:p>
      </dgm:t>
    </dgm:pt>
    <dgm:pt modelId="{D34D6D06-FEE7-4D08-8B17-9B99269DB41D}" type="pres">
      <dgm:prSet presAssocID="{6033C1EA-6A2C-4148-BD32-91F189FA8F18}" presName="negativeSpace" presStyleCnt="0"/>
      <dgm:spPr/>
    </dgm:pt>
    <dgm:pt modelId="{FC786166-36B6-4B5B-951D-F5BDB85F2EA0}" type="pres">
      <dgm:prSet presAssocID="{6033C1EA-6A2C-4148-BD32-91F189FA8F18}" presName="childText" presStyleLbl="conFgAcc1" presStyleIdx="2" presStyleCnt="5">
        <dgm:presLayoutVars>
          <dgm:bulletEnabled val="1"/>
        </dgm:presLayoutVars>
      </dgm:prSet>
      <dgm:spPr/>
    </dgm:pt>
    <dgm:pt modelId="{D14F5979-5ECB-44B3-8A9B-716186B0388A}" type="pres">
      <dgm:prSet presAssocID="{C550A7DF-C27F-4521-8043-F34BE8C4ACD8}" presName="spaceBetweenRectangles" presStyleCnt="0"/>
      <dgm:spPr/>
    </dgm:pt>
    <dgm:pt modelId="{58FB7E18-7480-46E7-A33F-2C6F4638546F}" type="pres">
      <dgm:prSet presAssocID="{555B5D80-0EAF-4FF7-91C9-F789F2EDA43E}" presName="parentLin" presStyleCnt="0"/>
      <dgm:spPr/>
    </dgm:pt>
    <dgm:pt modelId="{B7DE1AAD-90B8-402A-92AA-62851B567FFD}" type="pres">
      <dgm:prSet presAssocID="{555B5D80-0EAF-4FF7-91C9-F789F2EDA43E}" presName="parentLeftMargin" presStyleLbl="node1" presStyleIdx="2" presStyleCnt="5"/>
      <dgm:spPr/>
      <dgm:t>
        <a:bodyPr/>
        <a:lstStyle/>
        <a:p>
          <a:endParaRPr lang="en-US"/>
        </a:p>
      </dgm:t>
    </dgm:pt>
    <dgm:pt modelId="{30454C5D-BF7F-4E7D-A05A-635414CADE18}" type="pres">
      <dgm:prSet presAssocID="{555B5D80-0EAF-4FF7-91C9-F789F2EDA43E}" presName="parentText" presStyleLbl="node1" presStyleIdx="3" presStyleCnt="5">
        <dgm:presLayoutVars>
          <dgm:chMax val="0"/>
          <dgm:bulletEnabled val="1"/>
        </dgm:presLayoutVars>
      </dgm:prSet>
      <dgm:spPr/>
      <dgm:t>
        <a:bodyPr/>
        <a:lstStyle/>
        <a:p>
          <a:endParaRPr lang="en-US"/>
        </a:p>
      </dgm:t>
    </dgm:pt>
    <dgm:pt modelId="{CCF5E904-A7A3-4730-9C47-A9F10A0FEBB5}" type="pres">
      <dgm:prSet presAssocID="{555B5D80-0EAF-4FF7-91C9-F789F2EDA43E}" presName="negativeSpace" presStyleCnt="0"/>
      <dgm:spPr/>
    </dgm:pt>
    <dgm:pt modelId="{F4170D63-0FDA-43C4-B297-BEF81C371DBC}" type="pres">
      <dgm:prSet presAssocID="{555B5D80-0EAF-4FF7-91C9-F789F2EDA43E}" presName="childText" presStyleLbl="conFgAcc1" presStyleIdx="3" presStyleCnt="5">
        <dgm:presLayoutVars>
          <dgm:bulletEnabled val="1"/>
        </dgm:presLayoutVars>
      </dgm:prSet>
      <dgm:spPr/>
    </dgm:pt>
    <dgm:pt modelId="{5862489D-525B-408E-82ED-C7AB772478B1}" type="pres">
      <dgm:prSet presAssocID="{028BCA9F-F382-48AE-A298-6BFAF76F62BA}" presName="spaceBetweenRectangles" presStyleCnt="0"/>
      <dgm:spPr/>
    </dgm:pt>
    <dgm:pt modelId="{CB586078-420E-4429-874A-782A52A88976}" type="pres">
      <dgm:prSet presAssocID="{7CE07297-3238-4701-82A7-547BBB96C2BA}" presName="parentLin" presStyleCnt="0"/>
      <dgm:spPr/>
    </dgm:pt>
    <dgm:pt modelId="{93855F19-14F5-43AF-97E2-09B0ED294BEF}" type="pres">
      <dgm:prSet presAssocID="{7CE07297-3238-4701-82A7-547BBB96C2BA}" presName="parentLeftMargin" presStyleLbl="node1" presStyleIdx="3" presStyleCnt="5"/>
      <dgm:spPr/>
      <dgm:t>
        <a:bodyPr/>
        <a:lstStyle/>
        <a:p>
          <a:endParaRPr lang="en-US"/>
        </a:p>
      </dgm:t>
    </dgm:pt>
    <dgm:pt modelId="{F429C2CA-78EC-4142-A555-52BBAEFFF978}" type="pres">
      <dgm:prSet presAssocID="{7CE07297-3238-4701-82A7-547BBB96C2BA}" presName="parentText" presStyleLbl="node1" presStyleIdx="4" presStyleCnt="5">
        <dgm:presLayoutVars>
          <dgm:chMax val="0"/>
          <dgm:bulletEnabled val="1"/>
        </dgm:presLayoutVars>
      </dgm:prSet>
      <dgm:spPr/>
      <dgm:t>
        <a:bodyPr/>
        <a:lstStyle/>
        <a:p>
          <a:endParaRPr lang="en-US"/>
        </a:p>
      </dgm:t>
    </dgm:pt>
    <dgm:pt modelId="{FAD5F809-77EE-4328-A556-A6AE79C5DDCD}" type="pres">
      <dgm:prSet presAssocID="{7CE07297-3238-4701-82A7-547BBB96C2BA}" presName="negativeSpace" presStyleCnt="0"/>
      <dgm:spPr/>
    </dgm:pt>
    <dgm:pt modelId="{740A48B4-32ED-4773-847B-5ED3FB0C5248}" type="pres">
      <dgm:prSet presAssocID="{7CE07297-3238-4701-82A7-547BBB96C2BA}" presName="childText" presStyleLbl="conFgAcc1" presStyleIdx="4" presStyleCnt="5">
        <dgm:presLayoutVars>
          <dgm:bulletEnabled val="1"/>
        </dgm:presLayoutVars>
      </dgm:prSet>
      <dgm:spPr/>
    </dgm:pt>
  </dgm:ptLst>
  <dgm:cxnLst>
    <dgm:cxn modelId="{7530D420-1E59-4662-8818-DF66F5CFB297}" type="presOf" srcId="{7CE07297-3238-4701-82A7-547BBB96C2BA}" destId="{F429C2CA-78EC-4142-A555-52BBAEFFF978}" srcOrd="1" destOrd="0" presId="urn:microsoft.com/office/officeart/2005/8/layout/list1"/>
    <dgm:cxn modelId="{5E9ACD37-2EBE-45D3-9793-431C7E372110}" type="presOf" srcId="{5D6DBBEF-12FC-4BB8-8006-466E5C05F059}" destId="{A2AA5261-0323-4979-91C2-6E0A25327637}" srcOrd="1" destOrd="0" presId="urn:microsoft.com/office/officeart/2005/8/layout/list1"/>
    <dgm:cxn modelId="{B593C5F0-EAE1-4392-8689-E57B5EE654AA}" type="presOf" srcId="{555B5D80-0EAF-4FF7-91C9-F789F2EDA43E}" destId="{B7DE1AAD-90B8-402A-92AA-62851B567FFD}" srcOrd="0" destOrd="0" presId="urn:microsoft.com/office/officeart/2005/8/layout/list1"/>
    <dgm:cxn modelId="{9361D401-77FF-4851-8BB2-49F3D12AE4CD}" type="presOf" srcId="{5D6DBBEF-12FC-4BB8-8006-466E5C05F059}" destId="{4FB07960-D741-493C-A089-D727ABC7F06C}" srcOrd="0" destOrd="0" presId="urn:microsoft.com/office/officeart/2005/8/layout/list1"/>
    <dgm:cxn modelId="{48FD341C-B41C-44A6-A4B9-A8ABC4C64022}" type="presOf" srcId="{2FF7C317-80C6-4000-B720-55823FA739BA}" destId="{8DA35EAF-3239-4623-BB9D-300BCE4BFCB5}" srcOrd="0" destOrd="0" presId="urn:microsoft.com/office/officeart/2005/8/layout/list1"/>
    <dgm:cxn modelId="{6C60D033-8F06-4862-A689-4250042D9AA3}" type="presOf" srcId="{555B5D80-0EAF-4FF7-91C9-F789F2EDA43E}" destId="{30454C5D-BF7F-4E7D-A05A-635414CADE18}" srcOrd="1" destOrd="0" presId="urn:microsoft.com/office/officeart/2005/8/layout/list1"/>
    <dgm:cxn modelId="{921CB042-4D5A-4194-A14E-EA7DEBAD12F6}" type="presOf" srcId="{6033C1EA-6A2C-4148-BD32-91F189FA8F18}" destId="{1E6390A1-BFA8-4EE0-BEC4-39A0A602ECAB}" srcOrd="1" destOrd="0" presId="urn:microsoft.com/office/officeart/2005/8/layout/list1"/>
    <dgm:cxn modelId="{D5F6BBE6-A82A-46F2-9071-251CB59E3B2F}" srcId="{7966FA6F-09D3-4B4F-A0C2-16F5E559E009}" destId="{5D6DBBEF-12FC-4BB8-8006-466E5C05F059}" srcOrd="0" destOrd="0" parTransId="{8D61CF80-8203-45B1-B43F-1469C67523C0}" sibTransId="{BA64522F-4AD9-4E5F-8006-B14A6793CA59}"/>
    <dgm:cxn modelId="{DE8F3926-58DB-418C-A7B9-9916B7D0EDEC}" srcId="{7966FA6F-09D3-4B4F-A0C2-16F5E559E009}" destId="{7CE07297-3238-4701-82A7-547BBB96C2BA}" srcOrd="4" destOrd="0" parTransId="{8CFCDA67-491E-49B7-A9D1-7118F842C16F}" sibTransId="{DAD678CF-F329-4C82-9443-E4D5D1FBC1AC}"/>
    <dgm:cxn modelId="{68590004-4456-4164-A46D-43882B49535A}" srcId="{7966FA6F-09D3-4B4F-A0C2-16F5E559E009}" destId="{2FF7C317-80C6-4000-B720-55823FA739BA}" srcOrd="1" destOrd="0" parTransId="{6AB468D1-209D-41AE-AC41-A113FF192C81}" sibTransId="{995F56AD-CB74-45B9-B3B6-486B6E80B31F}"/>
    <dgm:cxn modelId="{3852532E-B03B-4F59-8F96-F42DB81DD85F}" type="presOf" srcId="{7966FA6F-09D3-4B4F-A0C2-16F5E559E009}" destId="{05191AA2-EC01-48DE-8D17-C2A1BCF7DDFC}" srcOrd="0" destOrd="0" presId="urn:microsoft.com/office/officeart/2005/8/layout/list1"/>
    <dgm:cxn modelId="{A5A4E784-61B8-442E-9357-1EF2A9F84250}" type="presOf" srcId="{6033C1EA-6A2C-4148-BD32-91F189FA8F18}" destId="{78295E5A-17AC-4DA8-9483-B55A0C37E100}" srcOrd="0" destOrd="0" presId="urn:microsoft.com/office/officeart/2005/8/layout/list1"/>
    <dgm:cxn modelId="{6F27B0CD-1793-40A1-9163-41841143D649}" srcId="{7966FA6F-09D3-4B4F-A0C2-16F5E559E009}" destId="{555B5D80-0EAF-4FF7-91C9-F789F2EDA43E}" srcOrd="3" destOrd="0" parTransId="{6C8A090D-8F8E-4F84-A03A-0A4E3B8713B6}" sibTransId="{028BCA9F-F382-48AE-A298-6BFAF76F62BA}"/>
    <dgm:cxn modelId="{54899536-DAF5-4661-9F1E-C5D36E5CD00D}" type="presOf" srcId="{2FF7C317-80C6-4000-B720-55823FA739BA}" destId="{542B0582-678C-4609-9198-F78CCC24E39A}" srcOrd="1" destOrd="0" presId="urn:microsoft.com/office/officeart/2005/8/layout/list1"/>
    <dgm:cxn modelId="{A11D3DAE-39E2-4CFF-9FD5-3EB82A7AE0D0}" type="presOf" srcId="{7CE07297-3238-4701-82A7-547BBB96C2BA}" destId="{93855F19-14F5-43AF-97E2-09B0ED294BEF}" srcOrd="0" destOrd="0" presId="urn:microsoft.com/office/officeart/2005/8/layout/list1"/>
    <dgm:cxn modelId="{5435BA93-1F6A-44C5-A3AF-5C9AFBFD9328}" srcId="{7966FA6F-09D3-4B4F-A0C2-16F5E559E009}" destId="{6033C1EA-6A2C-4148-BD32-91F189FA8F18}" srcOrd="2" destOrd="0" parTransId="{9EB8538F-27D0-44DF-BC09-03F077DE7981}" sibTransId="{C550A7DF-C27F-4521-8043-F34BE8C4ACD8}"/>
    <dgm:cxn modelId="{B7B29AC0-AD29-4220-A53B-F36A27F8F380}" type="presParOf" srcId="{05191AA2-EC01-48DE-8D17-C2A1BCF7DDFC}" destId="{D0CCBF52-8507-436C-BEBC-EFD940732183}" srcOrd="0" destOrd="0" presId="urn:microsoft.com/office/officeart/2005/8/layout/list1"/>
    <dgm:cxn modelId="{B372BBF1-CC2D-4C16-A89C-E274ADE39594}" type="presParOf" srcId="{D0CCBF52-8507-436C-BEBC-EFD940732183}" destId="{4FB07960-D741-493C-A089-D727ABC7F06C}" srcOrd="0" destOrd="0" presId="urn:microsoft.com/office/officeart/2005/8/layout/list1"/>
    <dgm:cxn modelId="{C0F8AA3C-C893-4231-8B2C-0DE21A0DD5CD}" type="presParOf" srcId="{D0CCBF52-8507-436C-BEBC-EFD940732183}" destId="{A2AA5261-0323-4979-91C2-6E0A25327637}" srcOrd="1" destOrd="0" presId="urn:microsoft.com/office/officeart/2005/8/layout/list1"/>
    <dgm:cxn modelId="{F7F25081-8323-4462-8A81-4798918AFA5C}" type="presParOf" srcId="{05191AA2-EC01-48DE-8D17-C2A1BCF7DDFC}" destId="{C63CD590-C22C-497E-9E04-AECEFCF7DF1D}" srcOrd="1" destOrd="0" presId="urn:microsoft.com/office/officeart/2005/8/layout/list1"/>
    <dgm:cxn modelId="{D939B226-235D-4245-B1CD-0DF113811B13}" type="presParOf" srcId="{05191AA2-EC01-48DE-8D17-C2A1BCF7DDFC}" destId="{E6F88820-CC25-49C6-B3B1-20C57EFFFB7F}" srcOrd="2" destOrd="0" presId="urn:microsoft.com/office/officeart/2005/8/layout/list1"/>
    <dgm:cxn modelId="{98292433-67D2-4A2E-BDB9-4DAC7412D14B}" type="presParOf" srcId="{05191AA2-EC01-48DE-8D17-C2A1BCF7DDFC}" destId="{5D48E50E-975C-41A3-BE43-09314FCAE30A}" srcOrd="3" destOrd="0" presId="urn:microsoft.com/office/officeart/2005/8/layout/list1"/>
    <dgm:cxn modelId="{60725E02-8454-4C29-AA24-F36C6257E8A3}" type="presParOf" srcId="{05191AA2-EC01-48DE-8D17-C2A1BCF7DDFC}" destId="{92886F48-C7E3-410B-AC1A-F98172A20698}" srcOrd="4" destOrd="0" presId="urn:microsoft.com/office/officeart/2005/8/layout/list1"/>
    <dgm:cxn modelId="{3B3B5EE6-2440-4521-B126-A28B511E5FA6}" type="presParOf" srcId="{92886F48-C7E3-410B-AC1A-F98172A20698}" destId="{8DA35EAF-3239-4623-BB9D-300BCE4BFCB5}" srcOrd="0" destOrd="0" presId="urn:microsoft.com/office/officeart/2005/8/layout/list1"/>
    <dgm:cxn modelId="{A064044E-58F6-4923-9466-C4F7D0F2AE06}" type="presParOf" srcId="{92886F48-C7E3-410B-AC1A-F98172A20698}" destId="{542B0582-678C-4609-9198-F78CCC24E39A}" srcOrd="1" destOrd="0" presId="urn:microsoft.com/office/officeart/2005/8/layout/list1"/>
    <dgm:cxn modelId="{50F0CC01-3907-41D8-B785-94742B13A2ED}" type="presParOf" srcId="{05191AA2-EC01-48DE-8D17-C2A1BCF7DDFC}" destId="{19C3B3A1-56A4-49AC-9E03-2B6E4AF6C34A}" srcOrd="5" destOrd="0" presId="urn:microsoft.com/office/officeart/2005/8/layout/list1"/>
    <dgm:cxn modelId="{C77E9984-D10C-4E15-8A32-3514A7C8A31B}" type="presParOf" srcId="{05191AA2-EC01-48DE-8D17-C2A1BCF7DDFC}" destId="{7AED3E5D-70D8-422C-90D3-B33194837770}" srcOrd="6" destOrd="0" presId="urn:microsoft.com/office/officeart/2005/8/layout/list1"/>
    <dgm:cxn modelId="{E6BDAA30-DA50-4428-913C-1C01689AA193}" type="presParOf" srcId="{05191AA2-EC01-48DE-8D17-C2A1BCF7DDFC}" destId="{D1FB7775-7DB7-48B6-B9D9-9D2EA90814BF}" srcOrd="7" destOrd="0" presId="urn:microsoft.com/office/officeart/2005/8/layout/list1"/>
    <dgm:cxn modelId="{04487355-A40E-413F-A2F1-890334568CD4}" type="presParOf" srcId="{05191AA2-EC01-48DE-8D17-C2A1BCF7DDFC}" destId="{86B68B04-FE60-4940-99D0-5D028A060D20}" srcOrd="8" destOrd="0" presId="urn:microsoft.com/office/officeart/2005/8/layout/list1"/>
    <dgm:cxn modelId="{BD89516A-F8EA-45F0-92F3-838446346CD1}" type="presParOf" srcId="{86B68B04-FE60-4940-99D0-5D028A060D20}" destId="{78295E5A-17AC-4DA8-9483-B55A0C37E100}" srcOrd="0" destOrd="0" presId="urn:microsoft.com/office/officeart/2005/8/layout/list1"/>
    <dgm:cxn modelId="{5938686B-808C-41DE-A614-D1F46E9B0F91}" type="presParOf" srcId="{86B68B04-FE60-4940-99D0-5D028A060D20}" destId="{1E6390A1-BFA8-4EE0-BEC4-39A0A602ECAB}" srcOrd="1" destOrd="0" presId="urn:microsoft.com/office/officeart/2005/8/layout/list1"/>
    <dgm:cxn modelId="{C859F57A-9583-4086-9A43-2B3417A97D95}" type="presParOf" srcId="{05191AA2-EC01-48DE-8D17-C2A1BCF7DDFC}" destId="{D34D6D06-FEE7-4D08-8B17-9B99269DB41D}" srcOrd="9" destOrd="0" presId="urn:microsoft.com/office/officeart/2005/8/layout/list1"/>
    <dgm:cxn modelId="{6103DC76-9495-4EA2-BAA1-590F3CC39179}" type="presParOf" srcId="{05191AA2-EC01-48DE-8D17-C2A1BCF7DDFC}" destId="{FC786166-36B6-4B5B-951D-F5BDB85F2EA0}" srcOrd="10" destOrd="0" presId="urn:microsoft.com/office/officeart/2005/8/layout/list1"/>
    <dgm:cxn modelId="{F651A9CF-DD18-4841-8D2B-5EED92B07AB7}" type="presParOf" srcId="{05191AA2-EC01-48DE-8D17-C2A1BCF7DDFC}" destId="{D14F5979-5ECB-44B3-8A9B-716186B0388A}" srcOrd="11" destOrd="0" presId="urn:microsoft.com/office/officeart/2005/8/layout/list1"/>
    <dgm:cxn modelId="{7B545496-F89C-4457-A390-B30E006EA18B}" type="presParOf" srcId="{05191AA2-EC01-48DE-8D17-C2A1BCF7DDFC}" destId="{58FB7E18-7480-46E7-A33F-2C6F4638546F}" srcOrd="12" destOrd="0" presId="urn:microsoft.com/office/officeart/2005/8/layout/list1"/>
    <dgm:cxn modelId="{C80A325C-FB7C-4FF1-898C-220F126C9BCC}" type="presParOf" srcId="{58FB7E18-7480-46E7-A33F-2C6F4638546F}" destId="{B7DE1AAD-90B8-402A-92AA-62851B567FFD}" srcOrd="0" destOrd="0" presId="urn:microsoft.com/office/officeart/2005/8/layout/list1"/>
    <dgm:cxn modelId="{BA254D72-E47C-4449-8C37-7ECF279F910B}" type="presParOf" srcId="{58FB7E18-7480-46E7-A33F-2C6F4638546F}" destId="{30454C5D-BF7F-4E7D-A05A-635414CADE18}" srcOrd="1" destOrd="0" presId="urn:microsoft.com/office/officeart/2005/8/layout/list1"/>
    <dgm:cxn modelId="{858F3435-119E-426F-A3BC-5B7518DB0E37}" type="presParOf" srcId="{05191AA2-EC01-48DE-8D17-C2A1BCF7DDFC}" destId="{CCF5E904-A7A3-4730-9C47-A9F10A0FEBB5}" srcOrd="13" destOrd="0" presId="urn:microsoft.com/office/officeart/2005/8/layout/list1"/>
    <dgm:cxn modelId="{B3AB2E28-1BF6-490C-9A1B-C4F6F52EAB58}" type="presParOf" srcId="{05191AA2-EC01-48DE-8D17-C2A1BCF7DDFC}" destId="{F4170D63-0FDA-43C4-B297-BEF81C371DBC}" srcOrd="14" destOrd="0" presId="urn:microsoft.com/office/officeart/2005/8/layout/list1"/>
    <dgm:cxn modelId="{927A64A6-E346-453F-AFF3-61EC3334AAA5}" type="presParOf" srcId="{05191AA2-EC01-48DE-8D17-C2A1BCF7DDFC}" destId="{5862489D-525B-408E-82ED-C7AB772478B1}" srcOrd="15" destOrd="0" presId="urn:microsoft.com/office/officeart/2005/8/layout/list1"/>
    <dgm:cxn modelId="{25A34DBC-48C0-4131-BA3A-D6235B844008}" type="presParOf" srcId="{05191AA2-EC01-48DE-8D17-C2A1BCF7DDFC}" destId="{CB586078-420E-4429-874A-782A52A88976}" srcOrd="16" destOrd="0" presId="urn:microsoft.com/office/officeart/2005/8/layout/list1"/>
    <dgm:cxn modelId="{9B16CC27-5587-4F81-A98B-A16D5E3C5101}" type="presParOf" srcId="{CB586078-420E-4429-874A-782A52A88976}" destId="{93855F19-14F5-43AF-97E2-09B0ED294BEF}" srcOrd="0" destOrd="0" presId="urn:microsoft.com/office/officeart/2005/8/layout/list1"/>
    <dgm:cxn modelId="{A2F0D9D0-5A8F-4F89-97FD-5DB5EBF7AD81}" type="presParOf" srcId="{CB586078-420E-4429-874A-782A52A88976}" destId="{F429C2CA-78EC-4142-A555-52BBAEFFF978}" srcOrd="1" destOrd="0" presId="urn:microsoft.com/office/officeart/2005/8/layout/list1"/>
    <dgm:cxn modelId="{24C64B01-2615-470F-8750-50A3059EB535}" type="presParOf" srcId="{05191AA2-EC01-48DE-8D17-C2A1BCF7DDFC}" destId="{FAD5F809-77EE-4328-A556-A6AE79C5DDCD}" srcOrd="17" destOrd="0" presId="urn:microsoft.com/office/officeart/2005/8/layout/list1"/>
    <dgm:cxn modelId="{8D807513-2A5E-424B-B570-AA594DAC7B7E}" type="presParOf" srcId="{05191AA2-EC01-48DE-8D17-C2A1BCF7DDFC}" destId="{740A48B4-32ED-4773-847B-5ED3FB0C5248}"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88820-CC25-49C6-B3B1-20C57EFFFB7F}">
      <dsp:nvSpPr>
        <dsp:cNvPr id="0" name=""/>
        <dsp:cNvSpPr/>
      </dsp:nvSpPr>
      <dsp:spPr>
        <a:xfrm>
          <a:off x="0" y="386939"/>
          <a:ext cx="67818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AA5261-0323-4979-91C2-6E0A25327637}">
      <dsp:nvSpPr>
        <dsp:cNvPr id="0" name=""/>
        <dsp:cNvSpPr/>
      </dsp:nvSpPr>
      <dsp:spPr>
        <a:xfrm>
          <a:off x="339090" y="106499"/>
          <a:ext cx="474726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800100">
            <a:lnSpc>
              <a:spcPct val="90000"/>
            </a:lnSpc>
            <a:spcBef>
              <a:spcPct val="0"/>
            </a:spcBef>
            <a:spcAft>
              <a:spcPct val="35000"/>
            </a:spcAft>
          </a:pPr>
          <a:r>
            <a:rPr lang="en-US" sz="1800" b="1" kern="1200" dirty="0" smtClean="0"/>
            <a:t>S</a:t>
          </a:r>
        </a:p>
        <a:p>
          <a:pPr lvl="0" algn="l" defTabSz="800100">
            <a:lnSpc>
              <a:spcPct val="90000"/>
            </a:lnSpc>
            <a:spcBef>
              <a:spcPct val="0"/>
            </a:spcBef>
            <a:spcAft>
              <a:spcPct val="35000"/>
            </a:spcAft>
          </a:pPr>
          <a:r>
            <a:rPr lang="en-US" sz="1300" kern="1200" dirty="0" smtClean="0"/>
            <a:t>Education: Current safety laws regarding bicycle helmet use</a:t>
          </a:r>
          <a:endParaRPr lang="en-US" sz="1300" kern="1200" dirty="0"/>
        </a:p>
      </dsp:txBody>
      <dsp:txXfrm>
        <a:off x="366470" y="133879"/>
        <a:ext cx="4692500" cy="506120"/>
      </dsp:txXfrm>
    </dsp:sp>
    <dsp:sp modelId="{7AED3E5D-70D8-422C-90D3-B33194837770}">
      <dsp:nvSpPr>
        <dsp:cNvPr id="0" name=""/>
        <dsp:cNvSpPr/>
      </dsp:nvSpPr>
      <dsp:spPr>
        <a:xfrm>
          <a:off x="0" y="1248779"/>
          <a:ext cx="67818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2B0582-678C-4609-9198-F78CCC24E39A}">
      <dsp:nvSpPr>
        <dsp:cNvPr id="0" name=""/>
        <dsp:cNvSpPr/>
      </dsp:nvSpPr>
      <dsp:spPr>
        <a:xfrm>
          <a:off x="339090" y="968339"/>
          <a:ext cx="474726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533400">
            <a:lnSpc>
              <a:spcPct val="90000"/>
            </a:lnSpc>
            <a:spcBef>
              <a:spcPct val="0"/>
            </a:spcBef>
            <a:spcAft>
              <a:spcPct val="35000"/>
            </a:spcAft>
          </a:pPr>
          <a:endParaRPr lang="en-US" sz="1200" kern="1200" dirty="0" smtClean="0"/>
        </a:p>
        <a:p>
          <a:pPr lvl="0" algn="l" defTabSz="533400">
            <a:lnSpc>
              <a:spcPct val="90000"/>
            </a:lnSpc>
            <a:spcBef>
              <a:spcPct val="0"/>
            </a:spcBef>
            <a:spcAft>
              <a:spcPct val="35000"/>
            </a:spcAft>
          </a:pPr>
          <a:r>
            <a:rPr lang="en-US" sz="1800" b="1" kern="1200" dirty="0" smtClean="0"/>
            <a:t>M</a:t>
          </a:r>
        </a:p>
        <a:p>
          <a:pPr lvl="0" algn="l" defTabSz="533400">
            <a:lnSpc>
              <a:spcPct val="90000"/>
            </a:lnSpc>
            <a:spcBef>
              <a:spcPct val="0"/>
            </a:spcBef>
            <a:spcAft>
              <a:spcPct val="35000"/>
            </a:spcAft>
          </a:pPr>
          <a:r>
            <a:rPr lang="en-US" sz="1200" kern="1200" dirty="0" smtClean="0"/>
            <a:t>This will be measured by a pre and post  test  </a:t>
          </a:r>
        </a:p>
        <a:p>
          <a:pPr lvl="0" algn="l" defTabSz="533400">
            <a:lnSpc>
              <a:spcPct val="90000"/>
            </a:lnSpc>
            <a:spcBef>
              <a:spcPct val="0"/>
            </a:spcBef>
            <a:spcAft>
              <a:spcPct val="35000"/>
            </a:spcAft>
          </a:pPr>
          <a:endParaRPr lang="en-US" sz="1200" kern="1200" dirty="0"/>
        </a:p>
      </dsp:txBody>
      <dsp:txXfrm>
        <a:off x="366470" y="995719"/>
        <a:ext cx="4692500" cy="506120"/>
      </dsp:txXfrm>
    </dsp:sp>
    <dsp:sp modelId="{FC786166-36B6-4B5B-951D-F5BDB85F2EA0}">
      <dsp:nvSpPr>
        <dsp:cNvPr id="0" name=""/>
        <dsp:cNvSpPr/>
      </dsp:nvSpPr>
      <dsp:spPr>
        <a:xfrm>
          <a:off x="0" y="2110619"/>
          <a:ext cx="67818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6390A1-BFA8-4EE0-BEC4-39A0A602ECAB}">
      <dsp:nvSpPr>
        <dsp:cNvPr id="0" name=""/>
        <dsp:cNvSpPr/>
      </dsp:nvSpPr>
      <dsp:spPr>
        <a:xfrm>
          <a:off x="339090" y="1830179"/>
          <a:ext cx="474726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800100">
            <a:lnSpc>
              <a:spcPct val="90000"/>
            </a:lnSpc>
            <a:spcBef>
              <a:spcPct val="0"/>
            </a:spcBef>
            <a:spcAft>
              <a:spcPct val="35000"/>
            </a:spcAft>
          </a:pPr>
          <a:r>
            <a:rPr lang="en-US" sz="1800" b="1" kern="1200" dirty="0" smtClean="0"/>
            <a:t>A</a:t>
          </a:r>
        </a:p>
        <a:p>
          <a:pPr lvl="0" algn="l" defTabSz="800100">
            <a:lnSpc>
              <a:spcPct val="90000"/>
            </a:lnSpc>
            <a:spcBef>
              <a:spcPct val="0"/>
            </a:spcBef>
            <a:spcAft>
              <a:spcPct val="35000"/>
            </a:spcAft>
          </a:pPr>
          <a:r>
            <a:rPr lang="en-US" sz="1400" kern="1200" dirty="0" smtClean="0"/>
            <a:t>1</a:t>
          </a:r>
          <a:r>
            <a:rPr lang="en-US" sz="1400" kern="1200" baseline="30000" dirty="0" smtClean="0"/>
            <a:t>st</a:t>
          </a:r>
          <a:r>
            <a:rPr lang="en-US" sz="1400" kern="1200" dirty="0" smtClean="0"/>
            <a:t> grade students</a:t>
          </a:r>
          <a:endParaRPr lang="en-US" sz="1400" kern="1200" dirty="0"/>
        </a:p>
      </dsp:txBody>
      <dsp:txXfrm>
        <a:off x="366470" y="1857559"/>
        <a:ext cx="4692500" cy="506120"/>
      </dsp:txXfrm>
    </dsp:sp>
    <dsp:sp modelId="{F4170D63-0FDA-43C4-B297-BEF81C371DBC}">
      <dsp:nvSpPr>
        <dsp:cNvPr id="0" name=""/>
        <dsp:cNvSpPr/>
      </dsp:nvSpPr>
      <dsp:spPr>
        <a:xfrm>
          <a:off x="0" y="2972459"/>
          <a:ext cx="67818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0454C5D-BF7F-4E7D-A05A-635414CADE18}">
      <dsp:nvSpPr>
        <dsp:cNvPr id="0" name=""/>
        <dsp:cNvSpPr/>
      </dsp:nvSpPr>
      <dsp:spPr>
        <a:xfrm>
          <a:off x="339090" y="2692019"/>
          <a:ext cx="474726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800100">
            <a:lnSpc>
              <a:spcPct val="90000"/>
            </a:lnSpc>
            <a:spcBef>
              <a:spcPct val="0"/>
            </a:spcBef>
            <a:spcAft>
              <a:spcPct val="35000"/>
            </a:spcAft>
          </a:pPr>
          <a:r>
            <a:rPr lang="en-US" sz="1800" b="1" kern="1200" dirty="0" smtClean="0"/>
            <a:t>R</a:t>
          </a:r>
        </a:p>
        <a:p>
          <a:pPr lvl="0" algn="l" defTabSz="800100">
            <a:lnSpc>
              <a:spcPct val="90000"/>
            </a:lnSpc>
            <a:spcBef>
              <a:spcPct val="0"/>
            </a:spcBef>
            <a:spcAft>
              <a:spcPct val="35000"/>
            </a:spcAft>
          </a:pPr>
          <a:r>
            <a:rPr lang="en-US" sz="1400" kern="1200" dirty="0" smtClean="0"/>
            <a:t>Goals of at least 50 % improvement from pre to post test</a:t>
          </a:r>
          <a:endParaRPr lang="en-US" sz="1400" kern="1200" dirty="0"/>
        </a:p>
      </dsp:txBody>
      <dsp:txXfrm>
        <a:off x="366470" y="2719399"/>
        <a:ext cx="4692500" cy="506120"/>
      </dsp:txXfrm>
    </dsp:sp>
    <dsp:sp modelId="{740A48B4-32ED-4773-847B-5ED3FB0C5248}">
      <dsp:nvSpPr>
        <dsp:cNvPr id="0" name=""/>
        <dsp:cNvSpPr/>
      </dsp:nvSpPr>
      <dsp:spPr>
        <a:xfrm>
          <a:off x="0" y="3834299"/>
          <a:ext cx="6781800"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29C2CA-78EC-4142-A555-52BBAEFFF978}">
      <dsp:nvSpPr>
        <dsp:cNvPr id="0" name=""/>
        <dsp:cNvSpPr/>
      </dsp:nvSpPr>
      <dsp:spPr>
        <a:xfrm>
          <a:off x="339090" y="3553859"/>
          <a:ext cx="4747260"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435" tIns="0" rIns="179435" bIns="0" numCol="1" spcCol="1270" anchor="ctr" anchorCtr="0">
          <a:noAutofit/>
        </a:bodyPr>
        <a:lstStyle/>
        <a:p>
          <a:pPr lvl="0" algn="l" defTabSz="800100">
            <a:lnSpc>
              <a:spcPct val="90000"/>
            </a:lnSpc>
            <a:spcBef>
              <a:spcPct val="0"/>
            </a:spcBef>
            <a:spcAft>
              <a:spcPct val="35000"/>
            </a:spcAft>
          </a:pPr>
          <a:r>
            <a:rPr lang="en-US" sz="1800" b="1" kern="1200" dirty="0" smtClean="0"/>
            <a:t>T</a:t>
          </a:r>
        </a:p>
        <a:p>
          <a:pPr lvl="0" algn="l" defTabSz="800100">
            <a:lnSpc>
              <a:spcPct val="90000"/>
            </a:lnSpc>
            <a:spcBef>
              <a:spcPct val="0"/>
            </a:spcBef>
            <a:spcAft>
              <a:spcPct val="35000"/>
            </a:spcAft>
          </a:pPr>
          <a:r>
            <a:rPr lang="en-US" sz="1400" kern="1200" dirty="0" smtClean="0"/>
            <a:t>Will be meet by end of 1 hour lesson </a:t>
          </a:r>
          <a:endParaRPr lang="en-US" sz="1400" kern="1200" dirty="0"/>
        </a:p>
      </dsp:txBody>
      <dsp:txXfrm>
        <a:off x="366470" y="3581239"/>
        <a:ext cx="469250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E14E68-5EFC-494D-B941-DB75CFCCAE1C}"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318355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14E68-5EFC-494D-B941-DB75CFCCAE1C}"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179624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14E68-5EFC-494D-B941-DB75CFCCAE1C}"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2405531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E14E68-5EFC-494D-B941-DB75CFCCAE1C}"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3662262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E14E68-5EFC-494D-B941-DB75CFCCAE1C}"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196079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E14E68-5EFC-494D-B941-DB75CFCCAE1C}"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289267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E14E68-5EFC-494D-B941-DB75CFCCAE1C}" type="datetimeFigureOut">
              <a:rPr lang="en-US" smtClean="0"/>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406307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E14E68-5EFC-494D-B941-DB75CFCCAE1C}" type="datetimeFigureOut">
              <a:rPr lang="en-US" smtClean="0"/>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276854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14E68-5EFC-494D-B941-DB75CFCCAE1C}" type="datetimeFigureOut">
              <a:rPr lang="en-US" smtClean="0"/>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321717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14E68-5EFC-494D-B941-DB75CFCCAE1C}"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4033768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E14E68-5EFC-494D-B941-DB75CFCCAE1C}"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724CA-DFA6-470E-8E58-F9A9999A0E26}" type="slidenum">
              <a:rPr lang="en-US" smtClean="0"/>
              <a:t>‹#›</a:t>
            </a:fld>
            <a:endParaRPr lang="en-US"/>
          </a:p>
        </p:txBody>
      </p:sp>
    </p:spTree>
    <p:extLst>
      <p:ext uri="{BB962C8B-B14F-4D97-AF65-F5344CB8AC3E}">
        <p14:creationId xmlns:p14="http://schemas.microsoft.com/office/powerpoint/2010/main" val="141691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14E68-5EFC-494D-B941-DB75CFCCAE1C}" type="datetimeFigureOut">
              <a:rPr lang="en-US" smtClean="0"/>
              <a:t>5/12/2014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724CA-DFA6-470E-8E58-F9A9999A0E26}" type="slidenum">
              <a:rPr lang="en-US" smtClean="0"/>
              <a:t>‹#›</a:t>
            </a:fld>
            <a:endParaRPr lang="en-US"/>
          </a:p>
        </p:txBody>
      </p:sp>
    </p:spTree>
    <p:extLst>
      <p:ext uri="{BB962C8B-B14F-4D97-AF65-F5344CB8AC3E}">
        <p14:creationId xmlns:p14="http://schemas.microsoft.com/office/powerpoint/2010/main" val="3078778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afeny.ny.gov/07data/MONRO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health.ny.gov/publications/3128" TargetMode="External"/><Relationship Id="rId2" Type="http://schemas.openxmlformats.org/officeDocument/2006/relationships/hyperlink" Target="http://dmv.ny.gov/sites/default/files/legacy_files/statistics/2011bicyclecrashsummary.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entalhelp.net/poc/view_doc.php?type=doc&amp;id=41157&amp;cn=1310" TargetMode="External"/><Relationship Id="rId2" Type="http://schemas.openxmlformats.org/officeDocument/2006/relationships/hyperlink" Target="http://well.blogs.nytimes.com/" TargetMode="External"/><Relationship Id="rId1" Type="http://schemas.openxmlformats.org/officeDocument/2006/relationships/slideLayout" Target="../slideLayouts/slideLayout2.xml"/><Relationship Id="rId5" Type="http://schemas.openxmlformats.org/officeDocument/2006/relationships/hyperlink" Target="http://hpp.sagepub.com/content/early/2013/12/13/1524839913512329" TargetMode="External"/><Relationship Id="rId4" Type="http://schemas.openxmlformats.org/officeDocument/2006/relationships/hyperlink" Target="http://pediatrics.aappublications.org/content/112/3/e192.ful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tstc.org/press/2013/10232013_Monroe_BP_releas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0425"/>
            <a:ext cx="8458200" cy="1470025"/>
          </a:xfrm>
        </p:spPr>
        <p:txBody>
          <a:bodyPr>
            <a:normAutofit/>
          </a:bodyPr>
          <a:lstStyle/>
          <a:p>
            <a:r>
              <a:rPr lang="en-US" sz="4000" dirty="0" smtClean="0"/>
              <a:t>Injury Prevention Through Education </a:t>
            </a:r>
            <a:endParaRPr lang="en-US" sz="4000" dirty="0"/>
          </a:p>
        </p:txBody>
      </p:sp>
      <p:sp>
        <p:nvSpPr>
          <p:cNvPr id="3" name="Subtitle 2"/>
          <p:cNvSpPr>
            <a:spLocks noGrp="1"/>
          </p:cNvSpPr>
          <p:nvPr>
            <p:ph type="subTitle" idx="1"/>
          </p:nvPr>
        </p:nvSpPr>
        <p:spPr/>
        <p:txBody>
          <a:bodyPr/>
          <a:lstStyle/>
          <a:p>
            <a:r>
              <a:rPr lang="en-US" dirty="0" smtClean="0"/>
              <a:t>Dana Hudson RN</a:t>
            </a:r>
          </a:p>
          <a:p>
            <a:r>
              <a:rPr lang="en-US" dirty="0" smtClean="0"/>
              <a:t>Patricia James RN CNOR</a:t>
            </a:r>
          </a:p>
          <a:p>
            <a:r>
              <a:rPr lang="en-US" dirty="0" smtClean="0"/>
              <a:t>Katrina Lorenzetti RN </a:t>
            </a:r>
          </a:p>
        </p:txBody>
      </p:sp>
    </p:spTree>
    <p:extLst>
      <p:ext uri="{BB962C8B-B14F-4D97-AF65-F5344CB8AC3E}">
        <p14:creationId xmlns:p14="http://schemas.microsoft.com/office/powerpoint/2010/main" val="1460138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t>
            </a:r>
            <a:endParaRPr lang="en-US" dirty="0"/>
          </a:p>
        </p:txBody>
      </p:sp>
      <p:sp>
        <p:nvSpPr>
          <p:cNvPr id="3" name="Content Placeholder 2"/>
          <p:cNvSpPr>
            <a:spLocks noGrp="1"/>
          </p:cNvSpPr>
          <p:nvPr>
            <p:ph sz="half" idx="1"/>
          </p:nvPr>
        </p:nvSpPr>
        <p:spPr>
          <a:xfrm>
            <a:off x="457200" y="1524000"/>
            <a:ext cx="7696200" cy="4525963"/>
          </a:xfrm>
        </p:spPr>
        <p:txBody>
          <a:bodyPr>
            <a:normAutofit/>
          </a:bodyPr>
          <a:lstStyle/>
          <a:p>
            <a:r>
              <a:rPr lang="en-US" sz="2000" dirty="0"/>
              <a:t>Our outcomes were a little different than expected. </a:t>
            </a:r>
          </a:p>
          <a:p>
            <a:pPr lvl="1"/>
            <a:r>
              <a:rPr lang="en-US" sz="1600" dirty="0" smtClean="0"/>
              <a:t>We did not realize that the 1</a:t>
            </a:r>
            <a:r>
              <a:rPr lang="en-US" sz="1600" baseline="30000" dirty="0" smtClean="0"/>
              <a:t>st</a:t>
            </a:r>
            <a:r>
              <a:rPr lang="en-US" sz="1600" dirty="0" smtClean="0"/>
              <a:t> graders would know so much already</a:t>
            </a:r>
          </a:p>
          <a:p>
            <a:pPr lvl="1"/>
            <a:r>
              <a:rPr lang="en-US" sz="1600" dirty="0" smtClean="0"/>
              <a:t>We did not realize the peer pressure that would keep the students from not raising their hands regarding having a helmet or not having a helmet</a:t>
            </a:r>
          </a:p>
          <a:p>
            <a:pPr lvl="1"/>
            <a:endParaRPr lang="en-US" sz="1600" dirty="0"/>
          </a:p>
          <a:p>
            <a:pPr lvl="1">
              <a:buNone/>
            </a:pPr>
            <a:endParaRPr lang="en-US" sz="1600" dirty="0"/>
          </a:p>
          <a:p>
            <a:pPr lvl="1">
              <a:buNone/>
            </a:pPr>
            <a:r>
              <a:rPr lang="en-US" sz="1600" dirty="0"/>
              <a:t>Follow-up:</a:t>
            </a:r>
          </a:p>
          <a:p>
            <a:pPr lvl="1">
              <a:buFontTx/>
              <a:buChar char="-"/>
            </a:pPr>
            <a:r>
              <a:rPr lang="en-US" sz="1600" dirty="0" smtClean="0"/>
              <a:t>There will always be a need for training students and parents for the need for helmet safety as well as bicycle safety.</a:t>
            </a:r>
            <a:endParaRPr lang="en-US" sz="1600" dirty="0"/>
          </a:p>
          <a:p>
            <a:pPr lvl="1">
              <a:buFontTx/>
              <a:buChar char="-"/>
            </a:pPr>
            <a:r>
              <a:rPr lang="en-US" sz="1600" dirty="0"/>
              <a:t>Each </a:t>
            </a:r>
            <a:r>
              <a:rPr lang="en-US" sz="1600" dirty="0" smtClean="0"/>
              <a:t>year new students will need to be to have programs on bicycle and helmet safety to keep them safe and be aware of the local, state and national laws regarding helmet wearing. </a:t>
            </a:r>
          </a:p>
          <a:p>
            <a:pPr lvl="1">
              <a:buFontTx/>
              <a:buChar char="-"/>
            </a:pPr>
            <a:r>
              <a:rPr lang="en-US" sz="1600" dirty="0" smtClean="0"/>
              <a:t>Kohl’s Pedal Patrol in alignment with Injury Free Coalition will be working with our 1</a:t>
            </a:r>
            <a:r>
              <a:rPr lang="en-US" sz="1600" baseline="30000" dirty="0" smtClean="0"/>
              <a:t>st</a:t>
            </a:r>
            <a:r>
              <a:rPr lang="en-US" sz="1600" dirty="0" smtClean="0"/>
              <a:t> teacher next fall to bring in helmets for 1</a:t>
            </a:r>
            <a:r>
              <a:rPr lang="en-US" sz="1600" baseline="30000" dirty="0" smtClean="0"/>
              <a:t>st</a:t>
            </a:r>
            <a:r>
              <a:rPr lang="en-US" sz="1600" dirty="0" smtClean="0"/>
              <a:t> graders as well as talking about  car seats for this age group. </a:t>
            </a:r>
            <a:endParaRPr lang="en-US" dirty="0"/>
          </a:p>
        </p:txBody>
      </p:sp>
    </p:spTree>
    <p:extLst>
      <p:ext uri="{BB962C8B-B14F-4D97-AF65-F5344CB8AC3E}">
        <p14:creationId xmlns:p14="http://schemas.microsoft.com/office/powerpoint/2010/main" val="1300673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Abularrage</a:t>
            </a:r>
            <a:r>
              <a:rPr lang="en-US" dirty="0"/>
              <a:t>, J. J., De Luca, A. J., &amp; </a:t>
            </a:r>
            <a:r>
              <a:rPr lang="en-US" dirty="0" err="1"/>
              <a:t>Abularrage</a:t>
            </a:r>
            <a:r>
              <a:rPr lang="en-US" dirty="0"/>
              <a:t>, C. J. (1997). Effect of education and legislation on bicycle helmet use in a multiracial population. Archives of Pediatric and Adolescent Medicine (151)1. Pp 41-44. Retrieved from http://www.ncbi.nlm.nih.gov/pubmed/9006527</a:t>
            </a:r>
          </a:p>
          <a:p>
            <a:r>
              <a:rPr lang="en-US" dirty="0"/>
              <a:t>Center for Disease Control and Prevention website. (2011). Bicycle helmet usage and head injury prevention. Retrieved from http://www.cdc.gov/program/performance/fy2000plan/2000xbicycle.htm</a:t>
            </a:r>
          </a:p>
          <a:p>
            <a:r>
              <a:rPr lang="en-US" dirty="0"/>
              <a:t>Center for Disease Control and Prevention website (CDC) (2013) http://www.cdc.gov/healthcommunication/toolstemplates/entertainmented/tips/headinjuries.html.  18 Mar. 2013. Web. 18 Mar. 2014</a:t>
            </a:r>
          </a:p>
        </p:txBody>
      </p:sp>
    </p:spTree>
    <p:extLst>
      <p:ext uri="{BB962C8B-B14F-4D97-AF65-F5344CB8AC3E}">
        <p14:creationId xmlns:p14="http://schemas.microsoft.com/office/powerpoint/2010/main" val="10005415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a:t>Finnoff</a:t>
            </a:r>
            <a:r>
              <a:rPr lang="en-US" dirty="0"/>
              <a:t>, J. T., </a:t>
            </a:r>
            <a:r>
              <a:rPr lang="en-US" dirty="0" err="1"/>
              <a:t>Lasowski</a:t>
            </a:r>
            <a:r>
              <a:rPr lang="en-US" dirty="0"/>
              <a:t>, E., &amp; Altman, K. &amp;. (2001). Barriers to Bicycle Helmet Use. Pediatrics 2001, 1-7. </a:t>
            </a:r>
            <a:r>
              <a:rPr lang="en-US" dirty="0" err="1"/>
              <a:t>doi:DOI</a:t>
            </a:r>
            <a:r>
              <a:rPr lang="en-US" dirty="0"/>
              <a:t>: 10.1542/peds.108.1.e4. </a:t>
            </a:r>
          </a:p>
          <a:p>
            <a:r>
              <a:rPr lang="en-US" dirty="0"/>
              <a:t>Hodges, B. C. &amp; </a:t>
            </a:r>
            <a:r>
              <a:rPr lang="en-US" dirty="0" err="1"/>
              <a:t>Videto</a:t>
            </a:r>
            <a:r>
              <a:rPr lang="en-US" dirty="0"/>
              <a:t>, D. M. (2011). Assessment and planning in health programs, 2nd Ed. Sudbury, MA: Jones &amp; Bartlett.</a:t>
            </a:r>
          </a:p>
          <a:p>
            <a:r>
              <a:rPr lang="en-US" dirty="0"/>
              <a:t>Institute for Traffic Safety Management and Research. 2009. Monroe county traffic safety data. Retrieved from </a:t>
            </a:r>
            <a:r>
              <a:rPr lang="en-US" dirty="0">
                <a:hlinkClick r:id="rId2"/>
              </a:rPr>
              <a:t>http://www.safeny.ny.gov/07data/MONROE-</a:t>
            </a:r>
            <a:r>
              <a:rPr lang="en-US" dirty="0"/>
              <a:t>	07.pdf</a:t>
            </a:r>
          </a:p>
          <a:p>
            <a:r>
              <a:rPr lang="en-US" dirty="0" err="1"/>
              <a:t>Karkhanh</a:t>
            </a:r>
            <a:r>
              <a:rPr lang="en-US" dirty="0"/>
              <a:t>, M., J-C </a:t>
            </a:r>
            <a:r>
              <a:rPr lang="en-US" dirty="0" err="1"/>
              <a:t>Kalenga</a:t>
            </a:r>
            <a:r>
              <a:rPr lang="en-US" dirty="0"/>
              <a:t>, B. E. Hagel, and B. H. Rowe. "Effectiveness of Bicycle Helmet Legislation to Increase Helmet Use: A Systematic Review." Injury Prevention 12.2 (2006): 76-82. </a:t>
            </a:r>
          </a:p>
          <a:p>
            <a:r>
              <a:rPr lang="en-US" dirty="0"/>
              <a:t>Monroe County. (2014). Monroe County Health . Retrieved 2014, from Monroe County Health : http://www2.monroecounty.gov/health-healthdata.php</a:t>
            </a:r>
          </a:p>
          <a:p>
            <a:endParaRPr lang="en-US" dirty="0"/>
          </a:p>
        </p:txBody>
      </p:sp>
    </p:spTree>
    <p:extLst>
      <p:ext uri="{BB962C8B-B14F-4D97-AF65-F5344CB8AC3E}">
        <p14:creationId xmlns:p14="http://schemas.microsoft.com/office/powerpoint/2010/main" val="2875338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National Highway Traffic Safety Administration website. (2011). Traffic safety facts. Retrieved from http://www-nrd.nhtsa.dot.gov/Pubs/811743.pdf</a:t>
            </a:r>
          </a:p>
          <a:p>
            <a:r>
              <a:rPr lang="en-US" dirty="0"/>
              <a:t>New York State Department of Motor Vehicles website. (2011). Summary of bicycle/motor vehicle crashes. Retrieved from </a:t>
            </a:r>
            <a:r>
              <a:rPr lang="en-US" dirty="0">
                <a:hlinkClick r:id="rId2"/>
              </a:rPr>
              <a:t>http://dmv.ny.gov/sites/default/files/legacy_files/statistics/2011bicyclecrashsummary.pdf</a:t>
            </a:r>
            <a:endParaRPr lang="en-US" dirty="0"/>
          </a:p>
          <a:p>
            <a:r>
              <a:rPr lang="en-US" sz="2800" dirty="0"/>
              <a:t>New York State Department of Health. 2014. Bike helmets save lives! &amp; it’s the law! Retrieved from </a:t>
            </a:r>
            <a:r>
              <a:rPr lang="en-US" sz="2800" dirty="0">
                <a:hlinkClick r:id="rId3"/>
              </a:rPr>
              <a:t>https://www.health.ny.gov/publications/3128</a:t>
            </a:r>
            <a:endParaRPr lang="en-US" sz="2800" dirty="0"/>
          </a:p>
          <a:p>
            <a:endParaRPr lang="en-US" dirty="0"/>
          </a:p>
        </p:txBody>
      </p:sp>
    </p:spTree>
    <p:extLst>
      <p:ext uri="{BB962C8B-B14F-4D97-AF65-F5344CB8AC3E}">
        <p14:creationId xmlns:p14="http://schemas.microsoft.com/office/powerpoint/2010/main" val="1800596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0000" lnSpcReduction="20000"/>
          </a:bodyPr>
          <a:lstStyle/>
          <a:p>
            <a:r>
              <a:rPr lang="en-US" sz="2600" dirty="0"/>
              <a:t>O’Connor, A. 2013, June 3. Really? Cycling is the top sport for head injuries. Retrieved from </a:t>
            </a:r>
            <a:r>
              <a:rPr lang="en-US" sz="2600" dirty="0">
                <a:solidFill>
                  <a:schemeClr val="bg2"/>
                </a:solidFill>
                <a:hlinkClick r:id="rId2"/>
              </a:rPr>
              <a:t>http://well.blogs.nytimes.com/</a:t>
            </a:r>
            <a:r>
              <a:rPr lang="en-US" sz="2600" dirty="0">
                <a:solidFill>
                  <a:schemeClr val="bg2"/>
                </a:solidFill>
              </a:rPr>
              <a:t> </a:t>
            </a:r>
            <a:r>
              <a:rPr lang="en-US" sz="2600" dirty="0"/>
              <a:t>013/06/03/really-the-claim-cycling-is-the-top-sport-for-head-injuries/? _</a:t>
            </a:r>
            <a:r>
              <a:rPr lang="en-US" sz="2600" dirty="0" err="1"/>
              <a:t>php</a:t>
            </a:r>
            <a:r>
              <a:rPr lang="en-US" sz="2600" dirty="0"/>
              <a:t>=true&amp; _ type  =</a:t>
            </a:r>
            <a:r>
              <a:rPr lang="en-US" sz="2600" dirty="0" err="1"/>
              <a:t>blogs&amp;_r</a:t>
            </a:r>
            <a:r>
              <a:rPr lang="en-US" sz="2600" dirty="0"/>
              <a:t>=0</a:t>
            </a:r>
          </a:p>
          <a:p>
            <a:endParaRPr lang="en-US" sz="2600" dirty="0"/>
          </a:p>
          <a:p>
            <a:r>
              <a:rPr lang="en-US" sz="2600" dirty="0" err="1"/>
              <a:t>Oswalt</a:t>
            </a:r>
            <a:r>
              <a:rPr lang="en-US" sz="2600" dirty="0"/>
              <a:t>, A. 2010. Jean Piaget’s theory of cognitive development. Retrieved from </a:t>
            </a:r>
            <a:r>
              <a:rPr lang="en-US" sz="2600" dirty="0">
                <a:solidFill>
                  <a:srgbClr val="FF0000"/>
                </a:solidFill>
                <a:hlinkClick r:id="rId3"/>
              </a:rPr>
              <a:t>h</a:t>
            </a:r>
            <a:r>
              <a:rPr lang="en-US" sz="2600" u="sng" dirty="0">
                <a:hlinkClick r:id="rId3"/>
              </a:rPr>
              <a:t>ttp://</a:t>
            </a:r>
            <a:r>
              <a:rPr lang="en-US" sz="2600" u="sng" dirty="0" smtClean="0">
                <a:hlinkClick r:id="rId3"/>
              </a:rPr>
              <a:t>www.mentalhelp.net/poc/view_doc.php?type=doc&amp;id=41157&amp;cn=1310</a:t>
            </a:r>
            <a:endParaRPr lang="en-US" sz="2600" u="sng" dirty="0" smtClean="0"/>
          </a:p>
          <a:p>
            <a:endParaRPr lang="en-US" sz="2600" u="sng" dirty="0"/>
          </a:p>
          <a:p>
            <a:r>
              <a:rPr lang="en-US" sz="2600" dirty="0" err="1" smtClean="0"/>
              <a:t>Parkin</a:t>
            </a:r>
            <a:r>
              <a:rPr lang="en-US" sz="2600" dirty="0"/>
              <a:t>, P. C., </a:t>
            </a:r>
            <a:r>
              <a:rPr lang="en-US" sz="2600" dirty="0" err="1"/>
              <a:t>Khambalia</a:t>
            </a:r>
            <a:r>
              <a:rPr lang="en-US" sz="2600" dirty="0"/>
              <a:t>, A., </a:t>
            </a:r>
            <a:r>
              <a:rPr lang="en-US" sz="2600" dirty="0" err="1"/>
              <a:t>Kmet</a:t>
            </a:r>
            <a:r>
              <a:rPr lang="en-US" sz="2600" dirty="0"/>
              <a:t>, L., &amp; Macarthur, C. (2003). Influence of socioeconomic status on the effectiveness of bicycle helmet legislation for children: A prospective observational study. Pediatrics (112)3. Pp 192-196.  Retrieved from </a:t>
            </a:r>
            <a:r>
              <a:rPr lang="en-US" sz="2600" dirty="0">
                <a:hlinkClick r:id="rId4"/>
              </a:rPr>
              <a:t>http://</a:t>
            </a:r>
            <a:r>
              <a:rPr lang="en-US" sz="2600" dirty="0" smtClean="0">
                <a:hlinkClick r:id="rId4"/>
              </a:rPr>
              <a:t>pediatrics.aappublications.org/content/112/3/e192.full</a:t>
            </a:r>
            <a:endParaRPr lang="en-US" sz="2600" dirty="0" smtClean="0"/>
          </a:p>
          <a:p>
            <a:endParaRPr lang="en-US" sz="2600" dirty="0"/>
          </a:p>
          <a:p>
            <a:r>
              <a:rPr lang="en-US" sz="2600" dirty="0"/>
              <a:t>Pierce, S., </a:t>
            </a:r>
            <a:r>
              <a:rPr lang="en-US" sz="2600" dirty="0" err="1"/>
              <a:t>Palombaro</a:t>
            </a:r>
            <a:r>
              <a:rPr lang="en-US" sz="2600" dirty="0"/>
              <a:t>, K. &amp; Black, J. (2013). Barriers to bicycle use in young children in an urban elementary school. Health Promotion Practice, Online 1-7. Retrieved from </a:t>
            </a:r>
            <a:r>
              <a:rPr lang="en-US" sz="2600" dirty="0">
                <a:hlinkClick r:id="rId5"/>
              </a:rPr>
              <a:t>http://hpp.sagepub.com/content/early/2013/12/13/1524839913512329</a:t>
            </a:r>
            <a:endParaRPr lang="en-US" sz="2600" dirty="0"/>
          </a:p>
          <a:p>
            <a:endParaRPr lang="en-US" dirty="0"/>
          </a:p>
        </p:txBody>
      </p:sp>
    </p:spTree>
    <p:extLst>
      <p:ext uri="{BB962C8B-B14F-4D97-AF65-F5344CB8AC3E}">
        <p14:creationId xmlns:p14="http://schemas.microsoft.com/office/powerpoint/2010/main" val="1042084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4" name="Content Placeholder 2"/>
          <p:cNvSpPr>
            <a:spLocks noGrp="1"/>
          </p:cNvSpPr>
          <p:nvPr>
            <p:ph idx="1"/>
          </p:nvPr>
        </p:nvSpPr>
        <p:spPr/>
        <p:txBody>
          <a:bodyPr>
            <a:normAutofit/>
          </a:bodyPr>
          <a:lstStyle/>
          <a:p>
            <a:endParaRPr lang="en-US" dirty="0" smtClean="0"/>
          </a:p>
          <a:p>
            <a:endParaRPr lang="en-US" dirty="0"/>
          </a:p>
          <a:p>
            <a:endParaRPr lang="en-US" dirty="0"/>
          </a:p>
        </p:txBody>
      </p:sp>
      <p:sp>
        <p:nvSpPr>
          <p:cNvPr id="5" name="Content Placeholder 2"/>
          <p:cNvSpPr txBox="1">
            <a:spLocks/>
          </p:cNvSpPr>
          <p:nvPr/>
        </p:nvSpPr>
        <p:spPr>
          <a:xfrm>
            <a:off x="457200" y="1981200"/>
            <a:ext cx="8185150" cy="404177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err="1" smtClean="0"/>
              <a:t>Rivara</a:t>
            </a:r>
            <a:r>
              <a:rPr lang="en-US" dirty="0" smtClean="0"/>
              <a:t>, F. P., S. J. Astley, S. K. </a:t>
            </a:r>
            <a:r>
              <a:rPr lang="en-US" dirty="0" err="1" smtClean="0"/>
              <a:t>Clarren</a:t>
            </a:r>
            <a:r>
              <a:rPr lang="en-US" dirty="0" smtClean="0"/>
              <a:t>, D. C. Thompson, and R. S. Thompson. "Fit of Bicycle Safety Helmets and Risk of Head Injuries in Children." Injury Prevention 5.3 (1999): 194-97.</a:t>
            </a:r>
          </a:p>
          <a:p>
            <a:r>
              <a:rPr lang="en-US" dirty="0" smtClean="0"/>
              <a:t>Safe Kids Worldwide. 2014. Bike and helmet safety policy brief. Retrieved from https://www.safekids.org/bike-and-helmet-safety-	policy-brief</a:t>
            </a:r>
          </a:p>
          <a:p>
            <a:r>
              <a:rPr lang="en-US" dirty="0" smtClean="0"/>
              <a:t>Seymour, L. 2006. Bicycle related traumatic brain injury. Retrieved from http://enhs.umn.edu/current/6120/bicycle/prevention.html </a:t>
            </a:r>
          </a:p>
          <a:p>
            <a:r>
              <a:rPr lang="en-US" dirty="0" smtClean="0"/>
              <a:t>Tri-State Transportation Campaign Website. (2013). 2,679 Vehicle collisions with pedestrians and bicyclists in </a:t>
            </a:r>
            <a:r>
              <a:rPr lang="en-US" dirty="0" err="1" smtClean="0"/>
              <a:t>monroe</a:t>
            </a:r>
            <a:r>
              <a:rPr lang="en-US" dirty="0" smtClean="0"/>
              <a:t> county. Retrieved from </a:t>
            </a:r>
            <a:r>
              <a:rPr lang="en-US" dirty="0" smtClean="0">
                <a:hlinkClick r:id="rId2"/>
              </a:rPr>
              <a:t>http://tstc.org/press/2013/10232013_Monroe_BP_release.pdf</a:t>
            </a: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1469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a:t>U.S. Department of Health and Human Services. (2013, August 28). Healthy People 2020 . Retrieved 2014, from Healthy People 2020: http://www.healthypeople.gov/2020/default.aspx</a:t>
            </a:r>
          </a:p>
          <a:p>
            <a:r>
              <a:rPr lang="en-US" dirty="0" err="1"/>
              <a:t>Vavilala</a:t>
            </a:r>
            <a:r>
              <a:rPr lang="en-US" dirty="0"/>
              <a:t>, </a:t>
            </a:r>
            <a:r>
              <a:rPr lang="en-US" dirty="0" err="1"/>
              <a:t>Monicas</a:t>
            </a:r>
            <a:r>
              <a:rPr lang="en-US" dirty="0"/>
              <a:t>, </a:t>
            </a:r>
            <a:r>
              <a:rPr lang="en-US" dirty="0" err="1"/>
              <a:t>Parichat</a:t>
            </a:r>
            <a:r>
              <a:rPr lang="en-US" dirty="0"/>
              <a:t> Curry, and Ramesh </a:t>
            </a:r>
            <a:r>
              <a:rPr lang="en-US" dirty="0" err="1"/>
              <a:t>Ramaiah</a:t>
            </a:r>
            <a:r>
              <a:rPr lang="en-US" dirty="0"/>
              <a:t>. "Current Trends and Update on Injury Prevention." International Journal of Critical 	Illness and Injury Science 1.1 (2011): 57-74.</a:t>
            </a:r>
          </a:p>
          <a:p>
            <a:r>
              <a:rPr lang="en-US" dirty="0"/>
              <a:t>Watts, D., O’Shea, N., Flynn, E., Trask. A, Kelleher, D. (1997). Effect of a bicycle safety program and free bicycle helmet distribution on the 	use of bicycle helmets by elementary school children. Journal of 	Emergency Nursing (23)5. Pp. 417-419.</a:t>
            </a:r>
          </a:p>
          <a:p>
            <a:endParaRPr lang="en-US" dirty="0"/>
          </a:p>
        </p:txBody>
      </p:sp>
    </p:spTree>
    <p:extLst>
      <p:ext uri="{BB962C8B-B14F-4D97-AF65-F5344CB8AC3E}">
        <p14:creationId xmlns:p14="http://schemas.microsoft.com/office/powerpoint/2010/main" val="68123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To reduce the incidence and severity of childhood injury in Rochester NY </a:t>
            </a:r>
          </a:p>
          <a:p>
            <a:r>
              <a:rPr lang="en-US" dirty="0" smtClean="0"/>
              <a:t>Increase education to  school age children in Rochester, NY the importance and proper use of helmets, we will decrease fatalities and traumatic brain injuries (TBI) relating to bicycling without helmets.</a:t>
            </a:r>
          </a:p>
          <a:p>
            <a:r>
              <a:rPr lang="en-US" dirty="0"/>
              <a:t>In 2007, 203 people were killed from bicycle accidents in Monroe County. 100 of those people were reported to have not worn helmets. </a:t>
            </a:r>
          </a:p>
          <a:p>
            <a:r>
              <a:rPr lang="en-US" dirty="0"/>
              <a:t>27 fatalities were reported to have worn helmets. 76 fatalities were unknown to have been wearing helmets or </a:t>
            </a:r>
            <a:r>
              <a:rPr lang="en-US" dirty="0" smtClean="0"/>
              <a:t>not</a:t>
            </a:r>
          </a:p>
          <a:p>
            <a:r>
              <a:rPr lang="en-US" dirty="0" smtClean="0"/>
              <a:t>School </a:t>
            </a:r>
            <a:r>
              <a:rPr lang="en-US" dirty="0"/>
              <a:t>age children under 15 represent a large amount of the population sustaining head injury from bicycling.  </a:t>
            </a:r>
          </a:p>
          <a:p>
            <a:endParaRPr lang="en-US" dirty="0" smtClean="0"/>
          </a:p>
          <a:p>
            <a:endParaRPr lang="en-US" dirty="0"/>
          </a:p>
          <a:p>
            <a:endParaRPr lang="en-US" dirty="0" smtClean="0"/>
          </a:p>
          <a:p>
            <a:pPr marL="0" indent="0">
              <a:buNone/>
            </a:pPr>
            <a:r>
              <a:rPr lang="en-US" dirty="0" smtClean="0"/>
              <a:t>		(</a:t>
            </a:r>
            <a:r>
              <a:rPr lang="en-US" dirty="0"/>
              <a:t>Monroe County, 2014)</a:t>
            </a:r>
          </a:p>
          <a:p>
            <a:endParaRPr lang="en-US" dirty="0" smtClean="0"/>
          </a:p>
          <a:p>
            <a:pPr marL="0" indent="0">
              <a:buNone/>
            </a:pPr>
            <a:endParaRPr lang="en-US" dirty="0"/>
          </a:p>
        </p:txBody>
      </p:sp>
      <p:sp>
        <p:nvSpPr>
          <p:cNvPr id="4" name="Content Placeholder 3"/>
          <p:cNvSpPr>
            <a:spLocks noGrp="1"/>
          </p:cNvSpPr>
          <p:nvPr>
            <p:ph sz="half" idx="2"/>
          </p:nvPr>
        </p:nvSpPr>
        <p:spPr>
          <a:xfrm>
            <a:off x="4648200" y="1600201"/>
            <a:ext cx="4038600" cy="3505200"/>
          </a:xfrm>
        </p:spPr>
        <p:txBody>
          <a:bodyPr>
            <a:normAutofit fontScale="55000" lnSpcReduction="20000"/>
          </a:bodyPr>
          <a:lstStyle/>
          <a:p>
            <a:r>
              <a:rPr lang="en-US" dirty="0" smtClean="0"/>
              <a:t>In 2011, 677 bicyclists were killed in traffic/vehicle accidents. This is a 9% increase from the 623 bicyclists killed in 2010. The 677 deaths account for 2% of traffic fatalities. </a:t>
            </a:r>
          </a:p>
          <a:p>
            <a:r>
              <a:rPr lang="en-US" dirty="0" smtClean="0"/>
              <a:t>The age group 16 and younger accounted for 10 percent of all bicyclists killed and 19 percent of all those injured in traffic crashes in 2011, compared to 23 percent of those killed and 39 percent of those injured in 2002.</a:t>
            </a:r>
          </a:p>
          <a:p>
            <a:r>
              <a:rPr lang="en-US" dirty="0" smtClean="0"/>
              <a:t>The US </a:t>
            </a:r>
            <a:r>
              <a:rPr lang="en-US" dirty="0" err="1" smtClean="0"/>
              <a:t>Dept</a:t>
            </a:r>
            <a:r>
              <a:rPr lang="en-US" dirty="0" smtClean="0"/>
              <a:t> of Transportation Highway Traffic Safety Administration strongly encourages all bicyclists to wear a properly fitted bicycle helmets every time they ride. A helmet is the single most effective way to prevent head injury. </a:t>
            </a:r>
          </a:p>
          <a:p>
            <a:endParaRPr lang="en-US" dirty="0"/>
          </a:p>
        </p:txBody>
      </p:sp>
      <p:sp>
        <p:nvSpPr>
          <p:cNvPr id="5" name="TextBox 4"/>
          <p:cNvSpPr txBox="1"/>
          <p:nvPr/>
        </p:nvSpPr>
        <p:spPr>
          <a:xfrm>
            <a:off x="6934200" y="5562600"/>
            <a:ext cx="1587871" cy="369332"/>
          </a:xfrm>
          <a:prstGeom prst="rect">
            <a:avLst/>
          </a:prstGeom>
          <a:noFill/>
        </p:spPr>
        <p:txBody>
          <a:bodyPr wrap="none" rtlCol="0">
            <a:spAutoFit/>
          </a:bodyPr>
          <a:lstStyle/>
          <a:p>
            <a:r>
              <a:rPr lang="en-US" dirty="0" smtClean="0"/>
              <a:t>(US </a:t>
            </a:r>
            <a:r>
              <a:rPr lang="en-US" dirty="0"/>
              <a:t>DOT, </a:t>
            </a:r>
            <a:r>
              <a:rPr lang="en-US" dirty="0" smtClean="0"/>
              <a:t>2011)</a:t>
            </a:r>
            <a:endParaRPr lang="en-US" dirty="0"/>
          </a:p>
        </p:txBody>
      </p:sp>
    </p:spTree>
    <p:extLst>
      <p:ext uri="{BB962C8B-B14F-4D97-AF65-F5344CB8AC3E}">
        <p14:creationId xmlns:p14="http://schemas.microsoft.com/office/powerpoint/2010/main" val="280171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SMART Objectives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7728151"/>
              </p:ext>
            </p:extLst>
          </p:nvPr>
        </p:nvGraphicFramePr>
        <p:xfrm>
          <a:off x="609600" y="1295401"/>
          <a:ext cx="6781800" cy="4419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3013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NYS- Statistics </a:t>
            </a:r>
            <a:endParaRPr lang="en-US" dirty="0"/>
          </a:p>
        </p:txBody>
      </p:sp>
      <p:pic>
        <p:nvPicPr>
          <p:cNvPr id="6" name="Picture 5"/>
          <p:cNvPicPr>
            <a:picLocks noChangeAspect="1"/>
          </p:cNvPicPr>
          <p:nvPr/>
        </p:nvPicPr>
        <p:blipFill>
          <a:blip r:embed="rId2"/>
          <a:stretch>
            <a:fillRect/>
          </a:stretch>
        </p:blipFill>
        <p:spPr>
          <a:xfrm>
            <a:off x="228600" y="3882639"/>
            <a:ext cx="4303927" cy="2514600"/>
          </a:xfrm>
          <a:prstGeom prst="rect">
            <a:avLst/>
          </a:prstGeom>
        </p:spPr>
      </p:pic>
      <p:graphicFrame>
        <p:nvGraphicFramePr>
          <p:cNvPr id="7" name="Content Placeholder 6"/>
          <p:cNvGraphicFramePr>
            <a:graphicFrameLocks noGrp="1"/>
          </p:cNvGraphicFramePr>
          <p:nvPr>
            <p:ph sz="half" idx="2"/>
            <p:extLst>
              <p:ext uri="{D42A27DB-BD31-4B8C-83A1-F6EECF244321}">
                <p14:modId xmlns:p14="http://schemas.microsoft.com/office/powerpoint/2010/main" val="2730789275"/>
              </p:ext>
            </p:extLst>
          </p:nvPr>
        </p:nvGraphicFramePr>
        <p:xfrm>
          <a:off x="4648200" y="1254071"/>
          <a:ext cx="4343400" cy="533697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066800" y="6400800"/>
            <a:ext cx="184731" cy="369332"/>
          </a:xfrm>
          <a:prstGeom prst="rect">
            <a:avLst/>
          </a:prstGeom>
          <a:noFill/>
        </p:spPr>
        <p:txBody>
          <a:bodyPr wrap="none" rtlCol="0">
            <a:spAutoFit/>
          </a:bodyPr>
          <a:lstStyle/>
          <a:p>
            <a:endParaRPr lang="en-US" dirty="0"/>
          </a:p>
        </p:txBody>
      </p:sp>
      <p:sp>
        <p:nvSpPr>
          <p:cNvPr id="8" name="Slide Number Placeholder 3"/>
          <p:cNvSpPr>
            <a:spLocks noGrp="1"/>
          </p:cNvSpPr>
          <p:nvPr>
            <p:ph type="sldNum" sz="quarter" idx="11"/>
          </p:nvPr>
        </p:nvSpPr>
        <p:spPr>
          <a:xfrm>
            <a:off x="856563" y="3200400"/>
            <a:ext cx="3048000" cy="558614"/>
          </a:xfrm>
        </p:spPr>
        <p:txBody>
          <a:bodyPr/>
          <a:lstStyle/>
          <a:p>
            <a:pPr>
              <a:defRPr/>
            </a:pPr>
            <a:r>
              <a:rPr lang="en-US" sz="900" dirty="0"/>
              <a:t>http://dmv.ny.gov/sites/default/files/legacy_files/statistics/2012bicycle.pdf</a:t>
            </a:r>
            <a:fld id="{9C81372B-9601-41F1-9F5F-E0D09CCCA41D}" type="slidenum">
              <a:rPr lang="en-US" sz="900" smtClean="0"/>
              <a:pPr>
                <a:defRPr/>
              </a:pPr>
              <a:t>4</a:t>
            </a:fld>
            <a:endParaRPr lang="en-US" sz="900"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158693188"/>
              </p:ext>
            </p:extLst>
          </p:nvPr>
        </p:nvGraphicFramePr>
        <p:xfrm>
          <a:off x="228600" y="1219200"/>
          <a:ext cx="4995152" cy="2008112"/>
        </p:xfrm>
        <a:graphic>
          <a:graphicData uri="http://schemas.openxmlformats.org/drawingml/2006/table">
            <a:tbl>
              <a:tblPr>
                <a:tableStyleId>{5C22544A-7EE6-4342-B048-85BDC9FD1C3A}</a:tableStyleId>
              </a:tblPr>
              <a:tblGrid>
                <a:gridCol w="609235"/>
                <a:gridCol w="499656"/>
                <a:gridCol w="499656"/>
                <a:gridCol w="499656"/>
                <a:gridCol w="499656"/>
                <a:gridCol w="499656"/>
                <a:gridCol w="499656"/>
                <a:gridCol w="499656"/>
                <a:gridCol w="794345"/>
                <a:gridCol w="93980"/>
              </a:tblGrid>
              <a:tr h="174751">
                <a:tc gridSpan="10">
                  <a:txBody>
                    <a:bodyPr/>
                    <a:lstStyle/>
                    <a:p>
                      <a:pPr marL="0" marR="0">
                        <a:lnSpc>
                          <a:spcPct val="107000"/>
                        </a:lnSpc>
                        <a:spcBef>
                          <a:spcPts val="0"/>
                        </a:spcBef>
                        <a:spcAft>
                          <a:spcPts val="0"/>
                        </a:spcAft>
                      </a:pPr>
                      <a:r>
                        <a:rPr lang="en-US" sz="1150" dirty="0">
                          <a:effectLst/>
                        </a:rPr>
                        <a:t>New York State Department of Motor Vehicles</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751">
                <a:tc gridSpan="10">
                  <a:txBody>
                    <a:bodyPr/>
                    <a:lstStyle/>
                    <a:p>
                      <a:pPr marL="0" marR="0">
                        <a:lnSpc>
                          <a:spcPct val="107000"/>
                        </a:lnSpc>
                        <a:spcBef>
                          <a:spcPts val="0"/>
                        </a:spcBef>
                        <a:spcAft>
                          <a:spcPts val="0"/>
                        </a:spcAft>
                      </a:pPr>
                      <a:r>
                        <a:rPr lang="en-US" sz="1150" dirty="0">
                          <a:effectLst/>
                        </a:rPr>
                        <a:t>Summary of Bicycle/Motor Vehicle Crashes</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4751">
                <a:tc gridSpan="10">
                  <a:txBody>
                    <a:bodyPr/>
                    <a:lstStyle/>
                    <a:p>
                      <a:pPr marL="0" marR="0">
                        <a:lnSpc>
                          <a:spcPct val="107000"/>
                        </a:lnSpc>
                        <a:spcBef>
                          <a:spcPts val="0"/>
                        </a:spcBef>
                        <a:spcAft>
                          <a:spcPts val="0"/>
                        </a:spcAft>
                      </a:pPr>
                      <a:r>
                        <a:rPr lang="en-US" sz="1150">
                          <a:effectLst/>
                        </a:rPr>
                        <a:t>2012 </a:t>
                      </a:r>
                      <a:endParaRPr lang="en-US" sz="1200">
                        <a:solidFill>
                          <a:srgbClr val="000000"/>
                        </a:solidFill>
                        <a:effectLst/>
                        <a:latin typeface="Arial" panose="020B0604020202020204" pitchFamily="34"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574">
                <a:tc gridSpan="10">
                  <a:txBody>
                    <a:bodyPr/>
                    <a:lstStyle/>
                    <a:p>
                      <a:pPr marL="0" marR="0">
                        <a:lnSpc>
                          <a:spcPct val="107000"/>
                        </a:lnSpc>
                        <a:spcBef>
                          <a:spcPts val="0"/>
                        </a:spcBef>
                        <a:spcAft>
                          <a:spcPts val="0"/>
                        </a:spcAft>
                      </a:pPr>
                      <a:r>
                        <a:rPr lang="en-US" sz="1050" dirty="0">
                          <a:effectLst/>
                        </a:rPr>
                        <a:t>TABLE 10(P) Safety Equipment Used by Bicyclists</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4252">
                <a:tc gridSpan="5">
                  <a:txBody>
                    <a:bodyPr/>
                    <a:lstStyle/>
                    <a:p>
                      <a:pPr marL="0" marR="0">
                        <a:lnSpc>
                          <a:spcPct val="107000"/>
                        </a:lnSpc>
                        <a:spcBef>
                          <a:spcPts val="0"/>
                        </a:spcBef>
                        <a:spcAft>
                          <a:spcPts val="0"/>
                        </a:spcAft>
                      </a:pPr>
                      <a:r>
                        <a:rPr lang="en-US" sz="800" dirty="0">
                          <a:effectLst/>
                        </a:rPr>
                        <a:t>Total Bicyclists</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a:lnSpc>
                          <a:spcPct val="107000"/>
                        </a:lnSpc>
                        <a:spcBef>
                          <a:spcPts val="0"/>
                        </a:spcBef>
                        <a:spcAft>
                          <a:spcPts val="0"/>
                        </a:spcAft>
                      </a:pPr>
                      <a:r>
                        <a:rPr lang="en-US" sz="800" dirty="0">
                          <a:effectLst/>
                        </a:rPr>
                        <a:t>Bicyclists by Severity of Injury </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5959">
                <a:tc gridSpan="2">
                  <a:txBody>
                    <a:bodyPr/>
                    <a:lstStyle/>
                    <a:p>
                      <a:pPr marL="0" marR="0">
                        <a:lnSpc>
                          <a:spcPct val="107000"/>
                        </a:lnSpc>
                        <a:spcBef>
                          <a:spcPts val="0"/>
                        </a:spcBef>
                        <a:spcAft>
                          <a:spcPts val="0"/>
                        </a:spcAft>
                      </a:pPr>
                      <a:r>
                        <a:rPr lang="en-US" sz="750" dirty="0" smtClean="0">
                          <a:effectLst/>
                        </a:rPr>
                        <a:t>                               Number</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hMerge="1">
                  <a:txBody>
                    <a:bodyPr/>
                    <a:lstStyle/>
                    <a:p>
                      <a:pPr marL="0" marR="0">
                        <a:lnSpc>
                          <a:spcPct val="107000"/>
                        </a:lnSpc>
                        <a:spcBef>
                          <a:spcPts val="0"/>
                        </a:spcBef>
                        <a:spcAft>
                          <a:spcPts val="0"/>
                        </a:spcAft>
                      </a:pPr>
                      <a:endParaRPr lang="en-US" sz="1200" dirty="0">
                        <a:solidFill>
                          <a:srgbClr val="000000"/>
                        </a:solidFill>
                        <a:effectLst/>
                        <a:latin typeface="Arial" panose="020B0604020202020204" pitchFamily="34" charset="0"/>
                        <a:ea typeface="Calibri" panose="020F0502020204030204" pitchFamily="34" charset="0"/>
                      </a:endParaRPr>
                    </a:p>
                  </a:txBody>
                  <a:tcPr/>
                </a:tc>
                <a:tc>
                  <a:txBody>
                    <a:bodyPr/>
                    <a:lstStyle/>
                    <a:p>
                      <a:pPr marL="0" marR="0">
                        <a:lnSpc>
                          <a:spcPct val="107000"/>
                        </a:lnSpc>
                        <a:spcBef>
                          <a:spcPts val="0"/>
                        </a:spcBef>
                        <a:spcAft>
                          <a:spcPts val="0"/>
                        </a:spcAft>
                      </a:pPr>
                      <a:r>
                        <a:rPr lang="en-US" sz="750" dirty="0">
                          <a:effectLst/>
                        </a:rPr>
                        <a:t>Percent</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750" dirty="0">
                          <a:effectLst/>
                        </a:rPr>
                        <a:t>Killed (K)</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750" dirty="0">
                          <a:effectLst/>
                        </a:rPr>
                        <a:t>Serious (A)</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750" dirty="0">
                          <a:effectLst/>
                        </a:rPr>
                        <a:t>Moderate (B)</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750" dirty="0">
                          <a:effectLst/>
                        </a:rPr>
                        <a:t>Minor (C)</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750" dirty="0" err="1">
                          <a:effectLst/>
                        </a:rPr>
                        <a:t>Unk</a:t>
                      </a:r>
                      <a:r>
                        <a:rPr lang="en-US" sz="750" dirty="0">
                          <a:effectLst/>
                        </a:rPr>
                        <a:t> Injury </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750" dirty="0">
                          <a:effectLst/>
                        </a:rPr>
                        <a:t>Uninjured (O)</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1228">
                <a:tc>
                  <a:txBody>
                    <a:bodyPr/>
                    <a:lstStyle/>
                    <a:p>
                      <a:pPr marL="0" marR="0">
                        <a:lnSpc>
                          <a:spcPct val="107000"/>
                        </a:lnSpc>
                        <a:spcBef>
                          <a:spcPts val="0"/>
                        </a:spcBef>
                        <a:spcAft>
                          <a:spcPts val="0"/>
                        </a:spcAft>
                      </a:pPr>
                      <a:r>
                        <a:rPr lang="en-US" sz="800" dirty="0">
                          <a:effectLst/>
                        </a:rPr>
                        <a:t>Bicyclists</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5,976</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100.0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45</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585</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1,793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3,210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142</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0"/>
                        </a:spcAft>
                      </a:pPr>
                      <a:r>
                        <a:rPr lang="en-US" sz="750" dirty="0">
                          <a:effectLst/>
                        </a:rPr>
                        <a:t>201</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20000"/>
                        <a:lumOff val="80000"/>
                      </a:schemeClr>
                    </a:solidFill>
                  </a:tcPr>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37376">
                <a:tc>
                  <a:txBody>
                    <a:bodyPr/>
                    <a:lstStyle/>
                    <a:p>
                      <a:pPr marL="0" marR="0">
                        <a:lnSpc>
                          <a:spcPct val="107000"/>
                        </a:lnSpc>
                        <a:spcBef>
                          <a:spcPts val="0"/>
                        </a:spcBef>
                        <a:spcAft>
                          <a:spcPts val="0"/>
                        </a:spcAft>
                      </a:pPr>
                      <a:r>
                        <a:rPr lang="en-US" sz="750" dirty="0">
                          <a:effectLst/>
                        </a:rPr>
                        <a:t>No Helmet Used</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2,500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41.8</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22</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273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749</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1,333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40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0"/>
                        </a:spcAft>
                      </a:pPr>
                      <a:r>
                        <a:rPr lang="en-US" sz="750" dirty="0">
                          <a:effectLst/>
                        </a:rPr>
                        <a:t>83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bg2"/>
                    </a:solidFill>
                  </a:tcPr>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237376">
                <a:tc>
                  <a:txBody>
                    <a:bodyPr/>
                    <a:lstStyle/>
                    <a:p>
                      <a:pPr marL="0" marR="0">
                        <a:lnSpc>
                          <a:spcPct val="107000"/>
                        </a:lnSpc>
                        <a:spcBef>
                          <a:spcPts val="0"/>
                        </a:spcBef>
                        <a:spcAft>
                          <a:spcPts val="0"/>
                        </a:spcAft>
                      </a:pPr>
                      <a:r>
                        <a:rPr lang="en-US" sz="750" dirty="0">
                          <a:effectLst/>
                        </a:rPr>
                        <a:t>Helmet Used</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947</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15.8</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10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93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320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487</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19</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0"/>
                        </a:spcAft>
                      </a:pPr>
                      <a:r>
                        <a:rPr lang="en-US" sz="750" dirty="0">
                          <a:effectLst/>
                        </a:rPr>
                        <a:t>18</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chemeClr val="tx2">
                        <a:lumMod val="60000"/>
                        <a:lumOff val="40000"/>
                      </a:schemeClr>
                    </a:solidFill>
                  </a:tcPr>
                </a:tc>
                <a:tc>
                  <a:txBody>
                    <a:bodyPr/>
                    <a:lstStyle/>
                    <a:p>
                      <a:pPr marL="0" marR="0">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r h="171228">
                <a:tc>
                  <a:txBody>
                    <a:bodyPr/>
                    <a:lstStyle/>
                    <a:p>
                      <a:pPr marL="0" marR="0">
                        <a:lnSpc>
                          <a:spcPct val="107000"/>
                        </a:lnSpc>
                        <a:spcBef>
                          <a:spcPts val="0"/>
                        </a:spcBef>
                        <a:spcAft>
                          <a:spcPts val="0"/>
                        </a:spcAft>
                      </a:pPr>
                      <a:r>
                        <a:rPr lang="en-US" sz="750" dirty="0">
                          <a:effectLst/>
                        </a:rPr>
                        <a:t>Unknown</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2,529</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42.3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13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219</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724</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1,390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83</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750" dirty="0">
                          <a:effectLst/>
                        </a:rPr>
                        <a:t>100</a:t>
                      </a:r>
                      <a:endParaRPr lang="en-US" sz="1200" dirty="0">
                        <a:solidFill>
                          <a:srgbClr val="000000"/>
                        </a:solidFill>
                        <a:effectLst/>
                        <a:latin typeface="Arial" panose="020B0604020202020204" pitchFamily="34" charset="0"/>
                        <a:ea typeface="Calibri" panose="020F0502020204030204" pitchFamily="34" charset="0"/>
                      </a:endParaRPr>
                    </a:p>
                  </a:txBody>
                  <a:tcPr marL="68580" marR="68580" marT="0" marB="0">
                    <a:solidFill>
                      <a:srgbClr val="FFFF00"/>
                    </a:solidFill>
                  </a:tcPr>
                </a:tc>
                <a:tc>
                  <a:txBody>
                    <a:bodyPr/>
                    <a:lstStyle/>
                    <a:p>
                      <a:pPr marL="0" marR="0">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5" name="Rectangle 4"/>
          <p:cNvSpPr/>
          <p:nvPr/>
        </p:nvSpPr>
        <p:spPr>
          <a:xfrm>
            <a:off x="228600" y="6397239"/>
            <a:ext cx="2573140" cy="246221"/>
          </a:xfrm>
          <a:prstGeom prst="rect">
            <a:avLst/>
          </a:prstGeom>
        </p:spPr>
        <p:txBody>
          <a:bodyPr wrap="none">
            <a:spAutoFit/>
          </a:bodyPr>
          <a:lstStyle/>
          <a:p>
            <a:pPr>
              <a:defRPr/>
            </a:pPr>
            <a:r>
              <a:rPr lang="en-US" sz="1000" dirty="0">
                <a:solidFill>
                  <a:schemeClr val="bg1">
                    <a:lumMod val="50000"/>
                  </a:schemeClr>
                </a:solidFill>
              </a:rPr>
              <a:t>NYS Department of Motor Vehicles Data 2011</a:t>
            </a:r>
          </a:p>
        </p:txBody>
      </p:sp>
      <p:sp>
        <p:nvSpPr>
          <p:cNvPr id="4" name="TextBox 3"/>
          <p:cNvSpPr txBox="1"/>
          <p:nvPr/>
        </p:nvSpPr>
        <p:spPr>
          <a:xfrm>
            <a:off x="5181600" y="6397239"/>
            <a:ext cx="2590800" cy="400110"/>
          </a:xfrm>
          <a:prstGeom prst="rect">
            <a:avLst/>
          </a:prstGeom>
          <a:noFill/>
        </p:spPr>
        <p:txBody>
          <a:bodyPr wrap="square" rtlCol="0">
            <a:spAutoFit/>
          </a:bodyPr>
          <a:lstStyle/>
          <a:p>
            <a:r>
              <a:rPr lang="en-US" sz="1000" dirty="0"/>
              <a:t>Institute for Traffic Safety Management and Research, 2009</a:t>
            </a:r>
          </a:p>
        </p:txBody>
      </p:sp>
    </p:spTree>
    <p:extLst>
      <p:ext uri="{BB962C8B-B14F-4D97-AF65-F5344CB8AC3E}">
        <p14:creationId xmlns:p14="http://schemas.microsoft.com/office/powerpoint/2010/main" val="4169741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work with 6-7 </a:t>
            </a:r>
            <a:r>
              <a:rPr lang="en-US" dirty="0"/>
              <a:t>year old </a:t>
            </a:r>
            <a:r>
              <a:rPr lang="en-US" dirty="0" smtClean="0"/>
              <a:t>1</a:t>
            </a:r>
            <a:r>
              <a:rPr lang="en-US" baseline="30000" dirty="0" smtClean="0"/>
              <a:t>st</a:t>
            </a:r>
            <a:r>
              <a:rPr lang="en-US" dirty="0" smtClean="0"/>
              <a:t> graders on bicycle helmet safety due </a:t>
            </a:r>
            <a:r>
              <a:rPr lang="en-US" dirty="0"/>
              <a:t>to accidents being the number one cause of death in this age group. </a:t>
            </a:r>
            <a:endParaRPr lang="en-US" dirty="0" smtClean="0"/>
          </a:p>
          <a:p>
            <a:r>
              <a:rPr lang="en-US" dirty="0" smtClean="0"/>
              <a:t>They </a:t>
            </a:r>
            <a:r>
              <a:rPr lang="en-US" dirty="0"/>
              <a:t>will understand </a:t>
            </a:r>
            <a:r>
              <a:rPr lang="en-US" dirty="0" smtClean="0"/>
              <a:t>the need for bicycle helmets when riding bikes, using skate boards and roller blades. This will be achieved by the use of pre and post tests as well as demonstrations and videos. </a:t>
            </a:r>
          </a:p>
          <a:p>
            <a:r>
              <a:rPr lang="en-US" dirty="0" smtClean="0"/>
              <a:t>Hand-outs for the students to take home will be provided as well. This will educate the parents of NYS law regarding bicycle helmets</a:t>
            </a:r>
            <a:endParaRPr lang="en-US" dirty="0"/>
          </a:p>
        </p:txBody>
      </p:sp>
    </p:spTree>
    <p:extLst>
      <p:ext uri="{BB962C8B-B14F-4D97-AF65-F5344CB8AC3E}">
        <p14:creationId xmlns:p14="http://schemas.microsoft.com/office/powerpoint/2010/main" val="3977254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Public Health Wheel Intervention </a:t>
            </a:r>
            <a:endParaRPr lang="en-US" dirty="0"/>
          </a:p>
        </p:txBody>
      </p:sp>
      <p:pic>
        <p:nvPicPr>
          <p:cNvPr id="2050"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2057400"/>
            <a:ext cx="4038600" cy="1999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Content Placeholder 4"/>
          <p:cNvPicPr>
            <a:picLocks noGrp="1" noChangeAspect="1"/>
          </p:cNvPicPr>
          <p:nvPr>
            <p:ph sz="half" idx="2"/>
          </p:nvPr>
        </p:nvPicPr>
        <p:blipFill>
          <a:blip r:embed="rId3"/>
          <a:stretch>
            <a:fillRect/>
          </a:stretch>
        </p:blipFill>
        <p:spPr>
          <a:xfrm>
            <a:off x="146237" y="1600199"/>
            <a:ext cx="2424384" cy="2137997"/>
          </a:xfrm>
          <a:prstGeom prst="rect">
            <a:avLst/>
          </a:prstGeom>
        </p:spPr>
      </p:pic>
      <p:sp>
        <p:nvSpPr>
          <p:cNvPr id="7" name="Content Placeholder 2"/>
          <p:cNvSpPr txBox="1">
            <a:spLocks/>
          </p:cNvSpPr>
          <p:nvPr/>
        </p:nvSpPr>
        <p:spPr>
          <a:xfrm>
            <a:off x="2133600" y="1608993"/>
            <a:ext cx="2971800" cy="4258408"/>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smtClean="0"/>
              <a:t>Planning Stage</a:t>
            </a:r>
          </a:p>
          <a:p>
            <a:r>
              <a:rPr lang="en-US" b="1" dirty="0" smtClean="0">
                <a:solidFill>
                  <a:srgbClr val="CC66FF"/>
                </a:solidFill>
              </a:rPr>
              <a:t>Surveillance: </a:t>
            </a:r>
            <a:r>
              <a:rPr lang="en-US" dirty="0" smtClean="0"/>
              <a:t>research on local, state, and national statistics</a:t>
            </a:r>
          </a:p>
          <a:p>
            <a:r>
              <a:rPr lang="en-US" b="1" dirty="0" smtClean="0">
                <a:solidFill>
                  <a:srgbClr val="CC66FF"/>
                </a:solidFill>
              </a:rPr>
              <a:t>Disease &amp; Other Health Event Investigation</a:t>
            </a:r>
            <a:r>
              <a:rPr lang="en-US" b="1" dirty="0" smtClean="0"/>
              <a:t>- </a:t>
            </a:r>
            <a:r>
              <a:rPr lang="en-US" dirty="0" smtClean="0"/>
              <a:t>bicycle injury with and without helmet use</a:t>
            </a:r>
          </a:p>
          <a:p>
            <a:r>
              <a:rPr lang="en-US" b="1" dirty="0" smtClean="0">
                <a:solidFill>
                  <a:srgbClr val="CC66FF"/>
                </a:solidFill>
              </a:rPr>
              <a:t>Outreach</a:t>
            </a:r>
            <a:r>
              <a:rPr lang="en-US" b="1" dirty="0" smtClean="0"/>
              <a:t>-</a:t>
            </a:r>
            <a:r>
              <a:rPr lang="en-US" dirty="0" smtClean="0"/>
              <a:t> School Age Children </a:t>
            </a:r>
          </a:p>
          <a:p>
            <a:endParaRPr lang="en-US" dirty="0"/>
          </a:p>
        </p:txBody>
      </p:sp>
      <p:sp>
        <p:nvSpPr>
          <p:cNvPr id="8" name="Content Placeholder 3"/>
          <p:cNvSpPr txBox="1">
            <a:spLocks/>
          </p:cNvSpPr>
          <p:nvPr/>
        </p:nvSpPr>
        <p:spPr>
          <a:xfrm>
            <a:off x="5105400" y="1600200"/>
            <a:ext cx="3581400" cy="4593595"/>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100" b="1" dirty="0" smtClean="0"/>
              <a:t>Implementation Stage</a:t>
            </a:r>
          </a:p>
          <a:p>
            <a:r>
              <a:rPr lang="en-US" sz="3100" b="1" dirty="0" smtClean="0">
                <a:solidFill>
                  <a:srgbClr val="CC66FF"/>
                </a:solidFill>
              </a:rPr>
              <a:t>Screening</a:t>
            </a:r>
            <a:r>
              <a:rPr lang="en-US" sz="3100" dirty="0" smtClean="0"/>
              <a:t>- pretest regarding wearing helmet and understanding of helmet use</a:t>
            </a:r>
          </a:p>
          <a:p>
            <a:r>
              <a:rPr lang="en-US" sz="3100" b="1" dirty="0" smtClean="0">
                <a:solidFill>
                  <a:schemeClr val="tx2">
                    <a:lumMod val="60000"/>
                    <a:lumOff val="40000"/>
                  </a:schemeClr>
                </a:solidFill>
              </a:rPr>
              <a:t>Health Teaching- </a:t>
            </a:r>
            <a:r>
              <a:rPr lang="en-US" sz="3100" dirty="0" smtClean="0"/>
              <a:t>presentation target group</a:t>
            </a:r>
          </a:p>
          <a:p>
            <a:r>
              <a:rPr lang="en-US" sz="3100" b="1" dirty="0" smtClean="0">
                <a:solidFill>
                  <a:srgbClr val="92D050"/>
                </a:solidFill>
              </a:rPr>
              <a:t>Referral &amp; Follow-Up- </a:t>
            </a:r>
            <a:r>
              <a:rPr lang="en-US" sz="3100" dirty="0" smtClean="0"/>
              <a:t>post test </a:t>
            </a:r>
          </a:p>
          <a:p>
            <a:r>
              <a:rPr lang="en-US" sz="3100" b="1" dirty="0" smtClean="0">
                <a:solidFill>
                  <a:srgbClr val="FFC000"/>
                </a:solidFill>
              </a:rPr>
              <a:t>Policy Enforcement </a:t>
            </a:r>
            <a:r>
              <a:rPr lang="en-US" sz="3100" dirty="0" smtClean="0"/>
              <a:t>–encouragement to wear helmet not only for safety but because of the law for children under 14 </a:t>
            </a:r>
          </a:p>
          <a:p>
            <a:endParaRPr lang="en-US" dirty="0"/>
          </a:p>
        </p:txBody>
      </p:sp>
      <p:sp>
        <p:nvSpPr>
          <p:cNvPr id="9" name="TextBox 8"/>
          <p:cNvSpPr txBox="1"/>
          <p:nvPr/>
        </p:nvSpPr>
        <p:spPr>
          <a:xfrm>
            <a:off x="5093677" y="6193795"/>
            <a:ext cx="2438400" cy="261610"/>
          </a:xfrm>
          <a:prstGeom prst="rect">
            <a:avLst/>
          </a:prstGeom>
          <a:noFill/>
        </p:spPr>
        <p:txBody>
          <a:bodyPr wrap="square" rtlCol="0">
            <a:spAutoFit/>
          </a:bodyPr>
          <a:lstStyle/>
          <a:p>
            <a:r>
              <a:rPr lang="nb-NO" sz="1100" b="1" dirty="0">
                <a:solidFill>
                  <a:schemeClr val="accent2">
                    <a:lumMod val="75000"/>
                  </a:schemeClr>
                </a:solidFill>
              </a:rPr>
              <a:t>Hodges, B. C. &amp; Videto, D. M. </a:t>
            </a:r>
            <a:r>
              <a:rPr lang="nb-NO" sz="1100" b="1" dirty="0" smtClean="0">
                <a:solidFill>
                  <a:schemeClr val="accent2">
                    <a:lumMod val="75000"/>
                  </a:schemeClr>
                </a:solidFill>
              </a:rPr>
              <a:t>2011 </a:t>
            </a:r>
            <a:endParaRPr lang="en-US" sz="1100" b="1" dirty="0">
              <a:solidFill>
                <a:schemeClr val="accent2">
                  <a:lumMod val="75000"/>
                </a:schemeClr>
              </a:solidFill>
            </a:endParaRPr>
          </a:p>
        </p:txBody>
      </p:sp>
    </p:spTree>
    <p:extLst>
      <p:ext uri="{BB962C8B-B14F-4D97-AF65-F5344CB8AC3E}">
        <p14:creationId xmlns:p14="http://schemas.microsoft.com/office/powerpoint/2010/main" val="137253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Planning Model </a:t>
            </a:r>
            <a:r>
              <a:rPr lang="en-US" sz="3200" dirty="0" smtClean="0"/>
              <a:t/>
            </a:r>
            <a:br>
              <a:rPr lang="en-US" sz="3200" dirty="0" smtClean="0"/>
            </a:br>
            <a:r>
              <a:rPr lang="en-US" sz="3200" dirty="0" smtClean="0"/>
              <a:t> Precede -Proceed </a:t>
            </a:r>
            <a:endParaRPr lang="en-US" sz="3200" dirty="0"/>
          </a:p>
        </p:txBody>
      </p:sp>
      <p:sp>
        <p:nvSpPr>
          <p:cNvPr id="3" name="Content Placeholder 2"/>
          <p:cNvSpPr>
            <a:spLocks noGrp="1"/>
          </p:cNvSpPr>
          <p:nvPr>
            <p:ph idx="1"/>
          </p:nvPr>
        </p:nvSpPr>
        <p:spPr>
          <a:xfrm>
            <a:off x="457200" y="1600200"/>
            <a:ext cx="3657600" cy="4525963"/>
          </a:xfrm>
        </p:spPr>
        <p:txBody>
          <a:bodyPr>
            <a:normAutofit fontScale="70000" lnSpcReduction="20000"/>
          </a:bodyPr>
          <a:lstStyle/>
          <a:p>
            <a:r>
              <a:rPr lang="en-US" sz="2900" dirty="0" smtClean="0"/>
              <a:t>Phase 1</a:t>
            </a:r>
          </a:p>
          <a:p>
            <a:pPr lvl="1"/>
            <a:r>
              <a:rPr lang="en-US" sz="2500" dirty="0" smtClean="0"/>
              <a:t> Needs were assessed b statistics regarding Trauma Brain Injury (TBI) from bicycling injuries and death</a:t>
            </a:r>
          </a:p>
          <a:p>
            <a:r>
              <a:rPr lang="en-US" sz="2900" dirty="0" smtClean="0"/>
              <a:t>Phase 2 </a:t>
            </a:r>
          </a:p>
          <a:p>
            <a:pPr lvl="1"/>
            <a:r>
              <a:rPr lang="en-US" sz="2500" dirty="0" smtClean="0"/>
              <a:t> We know now by assessing the Monroe County Traffic Data Set how many bicycle deaths and injuries occur from no helmet use</a:t>
            </a:r>
          </a:p>
          <a:p>
            <a:r>
              <a:rPr lang="en-US" sz="2900" dirty="0" smtClean="0"/>
              <a:t>Phase </a:t>
            </a:r>
            <a:r>
              <a:rPr lang="en-US" sz="2900" dirty="0"/>
              <a:t>3 </a:t>
            </a:r>
            <a:endParaRPr lang="en-US" sz="2900" dirty="0" smtClean="0"/>
          </a:p>
          <a:p>
            <a:pPr lvl="1"/>
            <a:r>
              <a:rPr lang="en-US" sz="2500" dirty="0" smtClean="0"/>
              <a:t>Increasing </a:t>
            </a:r>
            <a:r>
              <a:rPr lang="en-US" sz="2500" dirty="0"/>
              <a:t>bicycle safety education will be able increase bicycle helmet usage throughout the community. </a:t>
            </a:r>
          </a:p>
          <a:p>
            <a:pPr marL="0" indent="0">
              <a:buNone/>
            </a:pPr>
            <a:r>
              <a:rPr lang="en-US" sz="1400" dirty="0" smtClean="0">
                <a:solidFill>
                  <a:schemeClr val="bg2"/>
                </a:solidFill>
              </a:rPr>
              <a:t>NYS </a:t>
            </a:r>
            <a:r>
              <a:rPr lang="en-US" sz="1400" dirty="0">
                <a:solidFill>
                  <a:schemeClr val="bg2"/>
                </a:solidFill>
              </a:rPr>
              <a:t>Department of Health, 2014)</a:t>
            </a:r>
          </a:p>
          <a:p>
            <a:endParaRPr lang="en-US" dirty="0" smtClean="0"/>
          </a:p>
          <a:p>
            <a:pPr marL="457200" lvl="1" indent="0">
              <a:buNone/>
            </a:pPr>
            <a:endParaRPr lang="en-US" dirty="0" smtClean="0"/>
          </a:p>
        </p:txBody>
      </p:sp>
      <p:sp>
        <p:nvSpPr>
          <p:cNvPr id="4" name="Content Placeholder 2"/>
          <p:cNvSpPr txBox="1">
            <a:spLocks/>
          </p:cNvSpPr>
          <p:nvPr/>
        </p:nvSpPr>
        <p:spPr>
          <a:xfrm>
            <a:off x="4648200" y="1676400"/>
            <a:ext cx="3657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200" dirty="0"/>
              <a:t>Phase 3 </a:t>
            </a:r>
          </a:p>
          <a:p>
            <a:pPr lvl="1"/>
            <a:r>
              <a:rPr lang="en-US" sz="1900" dirty="0"/>
              <a:t>Increasing bicycle safety education will be able increase bicycle helmet usage throughout the community. </a:t>
            </a:r>
          </a:p>
          <a:p>
            <a:r>
              <a:rPr lang="en-US" sz="2200" dirty="0" smtClean="0"/>
              <a:t>Phase 4 </a:t>
            </a:r>
          </a:p>
          <a:p>
            <a:pPr lvl="1"/>
            <a:r>
              <a:rPr lang="en-US" sz="1600" dirty="0" smtClean="0"/>
              <a:t>Administrative and policy assessment and intervention alignment Bicycle Helmet Law:</a:t>
            </a:r>
          </a:p>
          <a:p>
            <a:pPr marL="477838" lvl="2" indent="0">
              <a:buFont typeface="Arial" panose="020B0604020202020204" pitchFamily="34" charset="0"/>
              <a:buNone/>
            </a:pPr>
            <a:r>
              <a:rPr lang="en-US" sz="1300" dirty="0" smtClean="0"/>
              <a:t>“ By law, all bicyclist under the age of 14 are required to wear approved bicycle helmets when bicycling or riding as passengers on bicycles in NYS. The maximum penalty for an offense is a $50 fine.  However, if a parent can prove that the helmet has been obtained...”</a:t>
            </a:r>
          </a:p>
          <a:p>
            <a:pPr marL="477838" lvl="2" indent="0">
              <a:buFont typeface="Arial" panose="020B0604020202020204" pitchFamily="34" charset="0"/>
              <a:buNone/>
            </a:pPr>
            <a:r>
              <a:rPr lang="en-US" sz="1300" dirty="0" smtClean="0"/>
              <a:t> (NYS Department of Health, 2014)</a:t>
            </a:r>
          </a:p>
          <a:p>
            <a:pPr marL="477838" lvl="2" indent="0">
              <a:buFont typeface="Arial" panose="020B0604020202020204" pitchFamily="34" charset="0"/>
              <a:buNone/>
            </a:pPr>
            <a:endParaRPr lang="en-US" sz="1300" dirty="0" smtClean="0"/>
          </a:p>
          <a:p>
            <a:endParaRPr lang="en-US" dirty="0" smtClean="0"/>
          </a:p>
          <a:p>
            <a:pPr marL="457200" lvl="1" indent="0">
              <a:buFont typeface="Arial" panose="020B0604020202020204" pitchFamily="34" charset="0"/>
              <a:buNone/>
            </a:pPr>
            <a:endParaRPr lang="en-US" dirty="0" smtClean="0"/>
          </a:p>
        </p:txBody>
      </p:sp>
    </p:spTree>
    <p:extLst>
      <p:ext uri="{BB962C8B-B14F-4D97-AF65-F5344CB8AC3E}">
        <p14:creationId xmlns:p14="http://schemas.microsoft.com/office/powerpoint/2010/main" val="898065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dirty="0"/>
              <a:t>Planning Model </a:t>
            </a:r>
            <a:r>
              <a:rPr lang="en-US" dirty="0"/>
              <a:t/>
            </a:r>
            <a:br>
              <a:rPr lang="en-US" dirty="0"/>
            </a:br>
            <a:r>
              <a:rPr lang="en-US" dirty="0"/>
              <a:t> Precede -Proceed </a:t>
            </a:r>
          </a:p>
        </p:txBody>
      </p:sp>
      <p:sp>
        <p:nvSpPr>
          <p:cNvPr id="3" name="Content Placeholder 2"/>
          <p:cNvSpPr>
            <a:spLocks noGrp="1"/>
          </p:cNvSpPr>
          <p:nvPr>
            <p:ph sz="half" idx="1"/>
          </p:nvPr>
        </p:nvSpPr>
        <p:spPr>
          <a:xfrm>
            <a:off x="457200" y="1600200"/>
            <a:ext cx="4191000" cy="4876800"/>
          </a:xfrm>
        </p:spPr>
        <p:txBody>
          <a:bodyPr>
            <a:normAutofit fontScale="40000" lnSpcReduction="20000"/>
          </a:bodyPr>
          <a:lstStyle/>
          <a:p>
            <a:r>
              <a:rPr lang="en-US" sz="3500" dirty="0" smtClean="0"/>
              <a:t>Phase 5- Implementation </a:t>
            </a:r>
          </a:p>
          <a:p>
            <a:pPr lvl="1">
              <a:buFont typeface="Calibri" panose="020F0502020204030204" pitchFamily="34" charset="0"/>
              <a:buChar char="–"/>
            </a:pPr>
            <a:r>
              <a:rPr lang="en-US" sz="3500" dirty="0" smtClean="0"/>
              <a:t>The 3 presenters as well as the program director meet with a class of 1</a:t>
            </a:r>
            <a:r>
              <a:rPr lang="en-US" sz="3500" baseline="30000" dirty="0" smtClean="0"/>
              <a:t>st</a:t>
            </a:r>
            <a:r>
              <a:rPr lang="en-US" sz="3500" dirty="0" smtClean="0"/>
              <a:t> graders at the Taylor Winslow Elementary school in the Rush Henrietta School District class. </a:t>
            </a:r>
          </a:p>
          <a:p>
            <a:pPr lvl="1">
              <a:buFont typeface="Calibri" panose="020F0502020204030204" pitchFamily="34" charset="0"/>
              <a:buChar char="–"/>
            </a:pPr>
            <a:r>
              <a:rPr lang="en-US" sz="3500" dirty="0" smtClean="0"/>
              <a:t>We introduced ourselves and talked a little as to way we were at their school.</a:t>
            </a:r>
          </a:p>
          <a:p>
            <a:pPr lvl="1">
              <a:buFont typeface="Calibri" panose="020F0502020204030204" pitchFamily="34" charset="0"/>
              <a:buChar char="–"/>
            </a:pPr>
            <a:r>
              <a:rPr lang="en-US" sz="3500" dirty="0" smtClean="0"/>
              <a:t>We showed the children pictures of animals with shells to get them thinking about protection and how shells protect these animals</a:t>
            </a:r>
          </a:p>
          <a:p>
            <a:pPr lvl="1">
              <a:buFont typeface="Calibri" panose="020F0502020204030204" pitchFamily="34" charset="0"/>
              <a:buChar char="–"/>
            </a:pPr>
            <a:r>
              <a:rPr lang="en-US" sz="3500" dirty="0" smtClean="0"/>
              <a:t>We then conducted a pre-test on their knowledge of the importance of bicycle helmets </a:t>
            </a:r>
          </a:p>
          <a:p>
            <a:pPr lvl="1">
              <a:buFont typeface="Calibri" panose="020F0502020204030204" pitchFamily="34" charset="0"/>
              <a:buChar char="–"/>
            </a:pPr>
            <a:r>
              <a:rPr lang="en-US" sz="3500" dirty="0" smtClean="0"/>
              <a:t>A </a:t>
            </a:r>
            <a:r>
              <a:rPr lang="en-US" sz="3500" dirty="0"/>
              <a:t>short video </a:t>
            </a:r>
            <a:r>
              <a:rPr lang="en-US" sz="3500" dirty="0" smtClean="0"/>
              <a:t>played </a:t>
            </a:r>
            <a:r>
              <a:rPr lang="en-US" sz="3500" dirty="0"/>
              <a:t>about the importance of helmet </a:t>
            </a:r>
            <a:r>
              <a:rPr lang="en-US" sz="3500" dirty="0" smtClean="0"/>
              <a:t>use </a:t>
            </a:r>
          </a:p>
          <a:p>
            <a:pPr lvl="1">
              <a:buFont typeface="Calibri" panose="020F0502020204030204" pitchFamily="34" charset="0"/>
              <a:buChar char="–"/>
            </a:pPr>
            <a:r>
              <a:rPr lang="en-US" sz="3500" dirty="0" smtClean="0"/>
              <a:t>A </a:t>
            </a:r>
            <a:r>
              <a:rPr lang="en-US" sz="3500" dirty="0"/>
              <a:t>demonstration showing the destruction of a brain in a helmet and without a helmet will be done with the </a:t>
            </a:r>
            <a:r>
              <a:rPr lang="en-US" sz="3500" dirty="0" smtClean="0"/>
              <a:t>group, by using a peeled  and unpeeled orange </a:t>
            </a:r>
          </a:p>
          <a:p>
            <a:pPr lvl="1">
              <a:buFont typeface="Calibri" panose="020F0502020204030204" pitchFamily="34" charset="0"/>
              <a:buChar char="–"/>
            </a:pPr>
            <a:r>
              <a:rPr lang="en-US" sz="3500" dirty="0" smtClean="0"/>
              <a:t>We </a:t>
            </a:r>
            <a:r>
              <a:rPr lang="en-US" sz="3500" dirty="0"/>
              <a:t>will then demonstrate the proper use of the helmet and explain dangers of not wearing a </a:t>
            </a:r>
            <a:r>
              <a:rPr lang="en-US" sz="3500" dirty="0" smtClean="0"/>
              <a:t>helmet</a:t>
            </a:r>
          </a:p>
          <a:p>
            <a:pPr lvl="1">
              <a:buFont typeface="Calibri" panose="020F0502020204030204" pitchFamily="34" charset="0"/>
              <a:buChar char="–"/>
            </a:pPr>
            <a:r>
              <a:rPr lang="en-US" sz="3500" dirty="0" smtClean="0"/>
              <a:t>Question </a:t>
            </a:r>
            <a:r>
              <a:rPr lang="en-US" sz="3500" dirty="0"/>
              <a:t>and answer session  </a:t>
            </a:r>
            <a:endParaRPr lang="en-US" sz="3500" dirty="0" smtClean="0"/>
          </a:p>
          <a:p>
            <a:pPr marL="477838" lvl="2" indent="0">
              <a:buNone/>
            </a:pPr>
            <a:endParaRPr lang="en-US" sz="2000" dirty="0"/>
          </a:p>
          <a:p>
            <a:endParaRPr lang="en-US" dirty="0"/>
          </a:p>
        </p:txBody>
      </p:sp>
      <p:sp>
        <p:nvSpPr>
          <p:cNvPr id="4" name="Content Placeholder 3"/>
          <p:cNvSpPr>
            <a:spLocks noGrp="1"/>
          </p:cNvSpPr>
          <p:nvPr>
            <p:ph sz="half" idx="2"/>
          </p:nvPr>
        </p:nvSpPr>
        <p:spPr/>
        <p:txBody>
          <a:bodyPr>
            <a:normAutofit fontScale="40000" lnSpcReduction="20000"/>
          </a:bodyPr>
          <a:lstStyle/>
          <a:p>
            <a:r>
              <a:rPr lang="en-US" sz="4000" dirty="0" smtClean="0"/>
              <a:t>Challenges of our implementation phase</a:t>
            </a:r>
          </a:p>
          <a:p>
            <a:pPr lvl="1"/>
            <a:r>
              <a:rPr lang="en-US" sz="3500" dirty="0" smtClean="0"/>
              <a:t>Never being at the school to know the lay out and how are education would flow</a:t>
            </a:r>
          </a:p>
          <a:p>
            <a:pPr lvl="1"/>
            <a:r>
              <a:rPr lang="en-US" sz="3500" dirty="0" smtClean="0"/>
              <a:t>Technology and the YouTube video cause a moment of distress.</a:t>
            </a:r>
            <a:endParaRPr lang="en-US" sz="3500" dirty="0"/>
          </a:p>
          <a:p>
            <a:pPr lvl="1"/>
            <a:r>
              <a:rPr lang="en-US" sz="3500" dirty="0"/>
              <a:t> </a:t>
            </a:r>
            <a:r>
              <a:rPr lang="en-US" sz="3500" dirty="0" smtClean="0"/>
              <a:t>First day back from Spring break, the children were not use to routine and a little harder to keep focused. </a:t>
            </a:r>
          </a:p>
          <a:p>
            <a:pPr lvl="1"/>
            <a:r>
              <a:rPr lang="en-US" sz="3500" dirty="0" smtClean="0"/>
              <a:t>Children needed a little help with reading the 2 questions </a:t>
            </a:r>
          </a:p>
          <a:p>
            <a:pPr lvl="1"/>
            <a:r>
              <a:rPr lang="en-US" sz="3500" dirty="0" smtClean="0"/>
              <a:t>Peer pressure that the children did not want to be the only one not raising their hands if they did not have a helmet or bike at home.</a:t>
            </a:r>
          </a:p>
          <a:p>
            <a:pPr lvl="1"/>
            <a:endParaRPr lang="en-US" sz="3500" dirty="0"/>
          </a:p>
          <a:p>
            <a:pPr lvl="1"/>
            <a:endParaRPr lang="en-US" dirty="0"/>
          </a:p>
        </p:txBody>
      </p:sp>
    </p:spTree>
    <p:extLst>
      <p:ext uri="{BB962C8B-B14F-4D97-AF65-F5344CB8AC3E}">
        <p14:creationId xmlns:p14="http://schemas.microsoft.com/office/powerpoint/2010/main" val="904426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62500" lnSpcReduction="20000"/>
          </a:bodyPr>
          <a:lstStyle/>
          <a:p>
            <a:r>
              <a:rPr lang="en-US" sz="3100" dirty="0"/>
              <a:t>Phase 6, 7 and 8</a:t>
            </a:r>
          </a:p>
          <a:p>
            <a:pPr lvl="1"/>
            <a:r>
              <a:rPr lang="en-US" sz="2700" dirty="0"/>
              <a:t> </a:t>
            </a:r>
            <a:r>
              <a:rPr lang="en-US" sz="2600" dirty="0"/>
              <a:t>The knowledge gained by students </a:t>
            </a:r>
            <a:r>
              <a:rPr lang="en-US" sz="2600" dirty="0" smtClean="0"/>
              <a:t>was evaluated </a:t>
            </a:r>
            <a:r>
              <a:rPr lang="en-US" sz="2600" dirty="0"/>
              <a:t>using summative evaluation. The post test given will test whether or not the students met the goals set at the beginning of the presentation. </a:t>
            </a:r>
          </a:p>
          <a:p>
            <a:pPr lvl="1"/>
            <a:r>
              <a:rPr lang="en-US" sz="2600" dirty="0"/>
              <a:t>By the end of the program, knowledge, attitudes and behaviors that are relevant to students engagement in bicycle safety and helmet use will 50% from the beginning of the program</a:t>
            </a:r>
          </a:p>
          <a:p>
            <a:pPr lvl="1"/>
            <a:r>
              <a:rPr lang="en-US" dirty="0"/>
              <a:t>Children will be able to state benefits to wearing helmet by end of presentation</a:t>
            </a:r>
          </a:p>
          <a:p>
            <a:pPr lvl="1"/>
            <a:r>
              <a:rPr lang="en-US" dirty="0"/>
              <a:t>Children will be able to state dangers to not wearing a helmet by end of presentation </a:t>
            </a:r>
          </a:p>
          <a:p>
            <a:pPr lvl="1"/>
            <a:r>
              <a:rPr lang="en-US" dirty="0"/>
              <a:t>Children will be able to demonstrate proper way to wear helmet by end of presentation </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978372785"/>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4538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TotalTime>
  <Words>1810</Words>
  <Application>Microsoft Office PowerPoint</Application>
  <PresentationFormat>On-screen Show (4:3)</PresentationFormat>
  <Paragraphs>187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Injury Prevention Through Education </vt:lpstr>
      <vt:lpstr>Need</vt:lpstr>
      <vt:lpstr>Goals and SMART Objectives </vt:lpstr>
      <vt:lpstr>NYS- Statistics </vt:lpstr>
      <vt:lpstr>Purpose </vt:lpstr>
      <vt:lpstr>Public Health Wheel Intervention </vt:lpstr>
      <vt:lpstr>Planning Model   Precede -Proceed </vt:lpstr>
      <vt:lpstr>Planning Model   Precede -Proceed </vt:lpstr>
      <vt:lpstr>PowerPoint Presentation</vt:lpstr>
      <vt:lpstr>Evaluation </vt:lpstr>
      <vt:lpstr>Reference</vt:lpstr>
      <vt:lpstr>Reference</vt:lpstr>
      <vt:lpstr>Reference</vt:lpstr>
      <vt:lpstr>Reference</vt:lpstr>
      <vt:lpstr>Reference</vt:lpstr>
      <vt:lpstr>Reference</vt:lpstr>
    </vt:vector>
  </TitlesOfParts>
  <Company>URMC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Injury Prevention Through Education</dc:title>
  <dc:creator>James, Patricia  A.</dc:creator>
  <cp:lastModifiedBy>CIS OR</cp:lastModifiedBy>
  <cp:revision>21</cp:revision>
  <dcterms:created xsi:type="dcterms:W3CDTF">2014-04-28T13:51:08Z</dcterms:created>
  <dcterms:modified xsi:type="dcterms:W3CDTF">2014-05-12T21:29:21Z</dcterms:modified>
</cp:coreProperties>
</file>