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83" r:id="rId1"/>
  </p:sldMasterIdLst>
  <p:notesMasterIdLst>
    <p:notesMasterId r:id="rId24"/>
  </p:notesMasterIdLst>
  <p:handoutMasterIdLst>
    <p:handoutMasterId r:id="rId25"/>
  </p:handoutMasterIdLst>
  <p:sldIdLst>
    <p:sldId id="301" r:id="rId2"/>
    <p:sldId id="309" r:id="rId3"/>
    <p:sldId id="307" r:id="rId4"/>
    <p:sldId id="296" r:id="rId5"/>
    <p:sldId id="277" r:id="rId6"/>
    <p:sldId id="278" r:id="rId7"/>
    <p:sldId id="308" r:id="rId8"/>
    <p:sldId id="282" r:id="rId9"/>
    <p:sldId id="285" r:id="rId10"/>
    <p:sldId id="290" r:id="rId11"/>
    <p:sldId id="286" r:id="rId12"/>
    <p:sldId id="291" r:id="rId13"/>
    <p:sldId id="304" r:id="rId14"/>
    <p:sldId id="293" r:id="rId15"/>
    <p:sldId id="294" r:id="rId16"/>
    <p:sldId id="295" r:id="rId17"/>
    <p:sldId id="300" r:id="rId18"/>
    <p:sldId id="306" r:id="rId19"/>
    <p:sldId id="302" r:id="rId20"/>
    <p:sldId id="303" r:id="rId21"/>
    <p:sldId id="297" r:id="rId22"/>
    <p:sldId id="305" r:id="rId23"/>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0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44" y="35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8475" cy="465138"/>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dirty="0"/>
          </a:p>
        </p:txBody>
      </p:sp>
      <p:sp>
        <p:nvSpPr>
          <p:cNvPr id="36867" name="Rectangle 3"/>
          <p:cNvSpPr>
            <a:spLocks noGrp="1" noChangeArrowheads="1"/>
          </p:cNvSpPr>
          <p:nvPr>
            <p:ph type="dt" sz="quarter" idx="1"/>
          </p:nvPr>
        </p:nvSpPr>
        <p:spPr bwMode="auto">
          <a:xfrm>
            <a:off x="3971925" y="0"/>
            <a:ext cx="3038475" cy="465138"/>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dirty="0"/>
          </a:p>
        </p:txBody>
      </p:sp>
      <p:sp>
        <p:nvSpPr>
          <p:cNvPr id="36868" name="Rectangle 4"/>
          <p:cNvSpPr>
            <a:spLocks noGrp="1" noChangeArrowheads="1"/>
          </p:cNvSpPr>
          <p:nvPr>
            <p:ph type="ftr" sz="quarter" idx="2"/>
          </p:nvPr>
        </p:nvSpPr>
        <p:spPr bwMode="auto">
          <a:xfrm>
            <a:off x="0" y="8831263"/>
            <a:ext cx="3038475" cy="465137"/>
          </a:xfrm>
          <a:prstGeom prst="rect">
            <a:avLst/>
          </a:prstGeom>
          <a:noFill/>
          <a:ln w="12700">
            <a:noFill/>
            <a:miter lim="800000"/>
            <a:headEnd type="none" w="sm" len="sm"/>
            <a:tailEnd type="none" w="sm" len="sm"/>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dirty="0"/>
          </a:p>
        </p:txBody>
      </p:sp>
      <p:sp>
        <p:nvSpPr>
          <p:cNvPr id="36869" name="Rectangle 5"/>
          <p:cNvSpPr>
            <a:spLocks noGrp="1" noChangeArrowheads="1"/>
          </p:cNvSpPr>
          <p:nvPr>
            <p:ph type="sldNum" sz="quarter" idx="3"/>
          </p:nvPr>
        </p:nvSpPr>
        <p:spPr bwMode="auto">
          <a:xfrm>
            <a:off x="3971925" y="8831263"/>
            <a:ext cx="3038475" cy="465137"/>
          </a:xfrm>
          <a:prstGeom prst="rect">
            <a:avLst/>
          </a:prstGeom>
          <a:noFill/>
          <a:ln w="12700">
            <a:noFill/>
            <a:miter lim="800000"/>
            <a:headEnd type="none" w="sm" len="sm"/>
            <a:tailEnd type="none" w="sm" len="sm"/>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CBB8E10D-6BBD-48CE-81F7-B90F01CBB48F}" type="slidenum">
              <a:rPr lang="en-US"/>
              <a:pPr>
                <a:defRPr/>
              </a:pPr>
              <a:t>‹#›</a:t>
            </a:fld>
            <a:endParaRPr lang="en-US" dirty="0"/>
          </a:p>
        </p:txBody>
      </p:sp>
    </p:spTree>
    <p:extLst>
      <p:ext uri="{BB962C8B-B14F-4D97-AF65-F5344CB8AC3E}">
        <p14:creationId xmlns:p14="http://schemas.microsoft.com/office/powerpoint/2010/main" val="40096637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050"/>
          <p:cNvSpPr>
            <a:spLocks noGrp="1" noChangeArrowheads="1"/>
          </p:cNvSpPr>
          <p:nvPr>
            <p:ph type="hdr" sz="quarter"/>
          </p:nvPr>
        </p:nvSpPr>
        <p:spPr bwMode="auto">
          <a:xfrm>
            <a:off x="0" y="0"/>
            <a:ext cx="3038475" cy="465138"/>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dirty="0"/>
          </a:p>
        </p:txBody>
      </p:sp>
      <p:sp>
        <p:nvSpPr>
          <p:cNvPr id="25603" name="Rectangle 2051"/>
          <p:cNvSpPr>
            <a:spLocks noGrp="1" noChangeArrowheads="1"/>
          </p:cNvSpPr>
          <p:nvPr>
            <p:ph type="dt" idx="1"/>
          </p:nvPr>
        </p:nvSpPr>
        <p:spPr bwMode="auto">
          <a:xfrm>
            <a:off x="3971925" y="0"/>
            <a:ext cx="3038475" cy="465138"/>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dirty="0"/>
          </a:p>
        </p:txBody>
      </p:sp>
      <p:sp>
        <p:nvSpPr>
          <p:cNvPr id="28676" name="Rectangle 2052"/>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25605" name="Rectangle 2053"/>
          <p:cNvSpPr>
            <a:spLocks noGrp="1" noChangeArrowheads="1"/>
          </p:cNvSpPr>
          <p:nvPr>
            <p:ph type="body" sz="quarter" idx="3"/>
          </p:nvPr>
        </p:nvSpPr>
        <p:spPr bwMode="auto">
          <a:xfrm>
            <a:off x="935038" y="4416425"/>
            <a:ext cx="5140325" cy="4183063"/>
          </a:xfrm>
          <a:prstGeom prst="rect">
            <a:avLst/>
          </a:prstGeom>
          <a:noFill/>
          <a:ln w="12700">
            <a:noFill/>
            <a:miter lim="800000"/>
            <a:headEnd type="none" w="sm" len="sm"/>
            <a:tailEnd type="none" w="sm" len="sm"/>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5606" name="Rectangle 2054"/>
          <p:cNvSpPr>
            <a:spLocks noGrp="1" noChangeArrowheads="1"/>
          </p:cNvSpPr>
          <p:nvPr>
            <p:ph type="ftr" sz="quarter" idx="4"/>
          </p:nvPr>
        </p:nvSpPr>
        <p:spPr bwMode="auto">
          <a:xfrm>
            <a:off x="0" y="8831263"/>
            <a:ext cx="3038475" cy="465137"/>
          </a:xfrm>
          <a:prstGeom prst="rect">
            <a:avLst/>
          </a:prstGeom>
          <a:noFill/>
          <a:ln w="12700">
            <a:noFill/>
            <a:miter lim="800000"/>
            <a:headEnd type="none" w="sm" len="sm"/>
            <a:tailEnd type="none" w="sm" len="sm"/>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dirty="0"/>
          </a:p>
        </p:txBody>
      </p:sp>
      <p:sp>
        <p:nvSpPr>
          <p:cNvPr id="25607" name="Rectangle 2055"/>
          <p:cNvSpPr>
            <a:spLocks noGrp="1" noChangeArrowheads="1"/>
          </p:cNvSpPr>
          <p:nvPr>
            <p:ph type="sldNum" sz="quarter" idx="5"/>
          </p:nvPr>
        </p:nvSpPr>
        <p:spPr bwMode="auto">
          <a:xfrm>
            <a:off x="3971925" y="8831263"/>
            <a:ext cx="3038475" cy="465137"/>
          </a:xfrm>
          <a:prstGeom prst="rect">
            <a:avLst/>
          </a:prstGeom>
          <a:noFill/>
          <a:ln w="12700">
            <a:noFill/>
            <a:miter lim="800000"/>
            <a:headEnd type="none" w="sm" len="sm"/>
            <a:tailEnd type="none" w="sm" len="sm"/>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B2527502-FD32-4334-B168-9A42546301AD}" type="slidenum">
              <a:rPr lang="en-US"/>
              <a:pPr>
                <a:defRPr/>
              </a:pPr>
              <a:t>‹#›</a:t>
            </a:fld>
            <a:endParaRPr lang="en-US" dirty="0"/>
          </a:p>
        </p:txBody>
      </p:sp>
    </p:spTree>
    <p:extLst>
      <p:ext uri="{BB962C8B-B14F-4D97-AF65-F5344CB8AC3E}">
        <p14:creationId xmlns:p14="http://schemas.microsoft.com/office/powerpoint/2010/main" val="36316485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055"/>
          <p:cNvSpPr>
            <a:spLocks noGrp="1" noChangeArrowheads="1"/>
          </p:cNvSpPr>
          <p:nvPr>
            <p:ph type="sldNum" sz="quarter" idx="5"/>
          </p:nvPr>
        </p:nvSpPr>
        <p:spPr>
          <a:noFill/>
        </p:spPr>
        <p:txBody>
          <a:bodyPr/>
          <a:lstStyle/>
          <a:p>
            <a:fld id="{30521989-655A-429D-B3F0-1B91D7783432}" type="slidenum">
              <a:rPr lang="en-US" smtClean="0"/>
              <a:pPr/>
              <a:t>4</a:t>
            </a:fld>
            <a:endParaRPr lang="en-US" dirty="0"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055"/>
          <p:cNvSpPr>
            <a:spLocks noGrp="1" noChangeArrowheads="1"/>
          </p:cNvSpPr>
          <p:nvPr>
            <p:ph type="sldNum" sz="quarter" idx="5"/>
          </p:nvPr>
        </p:nvSpPr>
        <p:spPr>
          <a:noFill/>
        </p:spPr>
        <p:txBody>
          <a:bodyPr/>
          <a:lstStyle/>
          <a:p>
            <a:fld id="{FD1125D1-467E-4C62-967C-7FACD0A380A0}" type="slidenum">
              <a:rPr lang="en-US" smtClean="0"/>
              <a:pPr/>
              <a:t>15</a:t>
            </a:fld>
            <a:endParaRPr lang="en-US" dirty="0"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055"/>
          <p:cNvSpPr>
            <a:spLocks noGrp="1" noChangeArrowheads="1"/>
          </p:cNvSpPr>
          <p:nvPr>
            <p:ph type="sldNum" sz="quarter" idx="5"/>
          </p:nvPr>
        </p:nvSpPr>
        <p:spPr>
          <a:noFill/>
        </p:spPr>
        <p:txBody>
          <a:bodyPr/>
          <a:lstStyle/>
          <a:p>
            <a:fld id="{86538709-E08E-4521-B012-D38EDE332954}" type="slidenum">
              <a:rPr lang="en-US" smtClean="0"/>
              <a:pPr/>
              <a:t>16</a:t>
            </a:fld>
            <a:endParaRPr lang="en-US" dirty="0"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2527502-FD32-4334-B168-9A42546301AD}" type="slidenum">
              <a:rPr lang="en-US" smtClean="0"/>
              <a:pPr>
                <a:defRPr/>
              </a:pPr>
              <a:t>20</a:t>
            </a:fld>
            <a:endParaRPr lang="en-US" dirty="0"/>
          </a:p>
        </p:txBody>
      </p:sp>
    </p:spTree>
    <p:extLst>
      <p:ext uri="{BB962C8B-B14F-4D97-AF65-F5344CB8AC3E}">
        <p14:creationId xmlns:p14="http://schemas.microsoft.com/office/powerpoint/2010/main" val="864378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055"/>
          <p:cNvSpPr>
            <a:spLocks noGrp="1" noChangeArrowheads="1"/>
          </p:cNvSpPr>
          <p:nvPr>
            <p:ph type="sldNum" sz="quarter" idx="5"/>
          </p:nvPr>
        </p:nvSpPr>
        <p:spPr>
          <a:noFill/>
        </p:spPr>
        <p:txBody>
          <a:bodyPr/>
          <a:lstStyle/>
          <a:p>
            <a:fld id="{825A5E6C-1181-41FC-A8A2-9BBCEDC2E1A5}" type="slidenum">
              <a:rPr lang="en-US" smtClean="0"/>
              <a:pPr/>
              <a:t>21</a:t>
            </a:fld>
            <a:endParaRPr lang="en-US" dirty="0"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055"/>
          <p:cNvSpPr>
            <a:spLocks noGrp="1" noChangeArrowheads="1"/>
          </p:cNvSpPr>
          <p:nvPr>
            <p:ph type="sldNum" sz="quarter" idx="5"/>
          </p:nvPr>
        </p:nvSpPr>
        <p:spPr>
          <a:noFill/>
        </p:spPr>
        <p:txBody>
          <a:bodyPr/>
          <a:lstStyle/>
          <a:p>
            <a:fld id="{7AED41D8-D8FD-4277-85DE-9F30D888E71C}" type="slidenum">
              <a:rPr lang="en-US" smtClean="0"/>
              <a:pPr/>
              <a:t>5</a:t>
            </a:fld>
            <a:endParaRPr lang="en-US" dirty="0"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055"/>
          <p:cNvSpPr>
            <a:spLocks noGrp="1" noChangeArrowheads="1"/>
          </p:cNvSpPr>
          <p:nvPr>
            <p:ph type="sldNum" sz="quarter" idx="5"/>
          </p:nvPr>
        </p:nvSpPr>
        <p:spPr>
          <a:noFill/>
        </p:spPr>
        <p:txBody>
          <a:bodyPr/>
          <a:lstStyle/>
          <a:p>
            <a:fld id="{6D7CBB43-ED68-481B-8B8F-D296E03C3D29}" type="slidenum">
              <a:rPr lang="en-US" smtClean="0"/>
              <a:pPr/>
              <a:t>6</a:t>
            </a:fld>
            <a:endParaRPr lang="en-US" dirty="0"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055"/>
          <p:cNvSpPr>
            <a:spLocks noGrp="1" noChangeArrowheads="1"/>
          </p:cNvSpPr>
          <p:nvPr>
            <p:ph type="sldNum" sz="quarter" idx="5"/>
          </p:nvPr>
        </p:nvSpPr>
        <p:spPr>
          <a:noFill/>
        </p:spPr>
        <p:txBody>
          <a:bodyPr/>
          <a:lstStyle/>
          <a:p>
            <a:fld id="{BD8B6E9B-41AE-4701-8968-CDC79869F9EF}" type="slidenum">
              <a:rPr lang="en-US" smtClean="0"/>
              <a:pPr/>
              <a:t>8</a:t>
            </a:fld>
            <a:endParaRPr lang="en-US" dirty="0"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055"/>
          <p:cNvSpPr>
            <a:spLocks noGrp="1" noChangeArrowheads="1"/>
          </p:cNvSpPr>
          <p:nvPr>
            <p:ph type="sldNum" sz="quarter" idx="5"/>
          </p:nvPr>
        </p:nvSpPr>
        <p:spPr>
          <a:noFill/>
        </p:spPr>
        <p:txBody>
          <a:bodyPr/>
          <a:lstStyle/>
          <a:p>
            <a:fld id="{3D90C69B-6C73-4FC4-9DDC-7516E439DD81}" type="slidenum">
              <a:rPr lang="en-US" smtClean="0"/>
              <a:pPr/>
              <a:t>9</a:t>
            </a:fld>
            <a:endParaRPr lang="en-US" dirty="0"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055"/>
          <p:cNvSpPr>
            <a:spLocks noGrp="1" noChangeArrowheads="1"/>
          </p:cNvSpPr>
          <p:nvPr>
            <p:ph type="sldNum" sz="quarter" idx="5"/>
          </p:nvPr>
        </p:nvSpPr>
        <p:spPr>
          <a:noFill/>
        </p:spPr>
        <p:txBody>
          <a:bodyPr/>
          <a:lstStyle/>
          <a:p>
            <a:fld id="{00FBDECB-8D93-48A4-85C2-1736095C72D7}" type="slidenum">
              <a:rPr lang="en-US" smtClean="0"/>
              <a:pPr/>
              <a:t>10</a:t>
            </a:fld>
            <a:endParaRPr lang="en-US" dirty="0" smtClean="0"/>
          </a:p>
        </p:txBody>
      </p:sp>
      <p:sp>
        <p:nvSpPr>
          <p:cNvPr id="43011" name="Rectangle 1026"/>
          <p:cNvSpPr>
            <a:spLocks noGrp="1" noRot="1" noChangeAspect="1" noChangeArrowheads="1" noTextEdit="1"/>
          </p:cNvSpPr>
          <p:nvPr>
            <p:ph type="sldImg"/>
          </p:nvPr>
        </p:nvSpPr>
        <p:spPr>
          <a:ln/>
        </p:spPr>
      </p:sp>
      <p:sp>
        <p:nvSpPr>
          <p:cNvPr id="43012" name="Rectangle 1027"/>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055"/>
          <p:cNvSpPr>
            <a:spLocks noGrp="1" noChangeArrowheads="1"/>
          </p:cNvSpPr>
          <p:nvPr>
            <p:ph type="sldNum" sz="quarter" idx="5"/>
          </p:nvPr>
        </p:nvSpPr>
        <p:spPr>
          <a:noFill/>
        </p:spPr>
        <p:txBody>
          <a:bodyPr/>
          <a:lstStyle/>
          <a:p>
            <a:fld id="{EB331632-21AF-4E11-9F60-48FCFD1B5F5B}" type="slidenum">
              <a:rPr lang="en-US" smtClean="0"/>
              <a:pPr/>
              <a:t>11</a:t>
            </a:fld>
            <a:endParaRPr lang="en-US" dirty="0"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055"/>
          <p:cNvSpPr>
            <a:spLocks noGrp="1" noChangeArrowheads="1"/>
          </p:cNvSpPr>
          <p:nvPr>
            <p:ph type="sldNum" sz="quarter" idx="5"/>
          </p:nvPr>
        </p:nvSpPr>
        <p:spPr>
          <a:noFill/>
        </p:spPr>
        <p:txBody>
          <a:bodyPr/>
          <a:lstStyle/>
          <a:p>
            <a:fld id="{713EE66A-F020-4300-AFD7-10677B562F9F}" type="slidenum">
              <a:rPr lang="en-US" smtClean="0"/>
              <a:pPr/>
              <a:t>12</a:t>
            </a:fld>
            <a:endParaRPr lang="en-US" dirty="0"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055"/>
          <p:cNvSpPr>
            <a:spLocks noGrp="1" noChangeArrowheads="1"/>
          </p:cNvSpPr>
          <p:nvPr>
            <p:ph type="sldNum" sz="quarter" idx="5"/>
          </p:nvPr>
        </p:nvSpPr>
        <p:spPr>
          <a:noFill/>
        </p:spPr>
        <p:txBody>
          <a:bodyPr/>
          <a:lstStyle/>
          <a:p>
            <a:fld id="{53BE1A50-ECC0-4FA5-9792-83F98FF9F55A}" type="slidenum">
              <a:rPr lang="en-US" smtClean="0"/>
              <a:pPr/>
              <a:t>14</a:t>
            </a:fld>
            <a:endParaRPr lang="en-US" dirty="0"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w="9525"/>
        </p:spPr>
        <p:txBody>
          <a:bodyPr/>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pPr>
              <a:defRPr/>
            </a:pPr>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pPr>
              <a:defRPr/>
            </a:pPr>
            <a:fld id="{BD9853DB-761B-47E1-B7CF-B2645758B7EF}" type="slidenum">
              <a:rPr lang="en-US" smtClean="0"/>
              <a:pPr>
                <a:defRPr/>
              </a:pPr>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pPr>
              <a:defRPr/>
            </a:pPr>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8A68FAA4-AF31-4A99-AD7B-B33C9B813A7B}" type="slidenum">
              <a:rPr lang="en-US" smtClean="0"/>
              <a:pPr>
                <a:defRPr/>
              </a:pPr>
              <a:t>‹#›</a:t>
            </a:fld>
            <a:endParaRPr lang="en-US" dirty="0"/>
          </a:p>
        </p:txBody>
      </p:sp>
    </p:spTree>
  </p:cSld>
  <p:clrMapOvr>
    <a:masterClrMapping/>
  </p:clrMapOvr>
  <p:transition>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lvl1pPr>
              <a:defRPr>
                <a:solidFill>
                  <a:schemeClr val="bg2"/>
                </a:solidFill>
              </a:defRPr>
            </a:lvl1pPr>
          </a:lstStyle>
          <a:p>
            <a:pPr>
              <a:defRPr/>
            </a:pPr>
            <a:fld id="{C4821DF9-846F-4B24-88A6-B524227DFA71}" type="slidenum">
              <a:rPr lang="en-US" smtClean="0"/>
              <a:pPr>
                <a:defRPr/>
              </a:pPr>
              <a:t>‹#›</a:t>
            </a:fld>
            <a:endParaRPr lang="en-US" dirty="0"/>
          </a:p>
        </p:txBody>
      </p:sp>
    </p:spTree>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A59632C-856E-49CB-BE3E-052BC76B5716}" type="slidenum">
              <a:rPr lang="en-US" smtClean="0"/>
              <a:pPr>
                <a:defRPr/>
              </a:pPr>
              <a:t>‹#›</a:t>
            </a:fld>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pPr>
              <a:defRPr/>
            </a:pPr>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pPr>
              <a:defRPr/>
            </a:pPr>
            <a:fld id="{29E81BCA-057D-4E0E-A675-F6D7689280F8}" type="slidenum">
              <a:rPr lang="en-US" smtClean="0"/>
              <a:pPr>
                <a:defRPr/>
              </a:pPr>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pPr>
              <a:defRPr/>
            </a:pPr>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ED4C8CB9-1677-4C18-93CE-BB678983D07F}" type="slidenum">
              <a:rPr lang="en-US" smtClean="0"/>
              <a:pPr>
                <a:defRPr/>
              </a:pPr>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EDF7A451-88DB-4DE4-A820-1E750B490DFC}" type="slidenum">
              <a:rPr lang="en-US" smtClean="0"/>
              <a:pPr>
                <a:defRPr/>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93ABAEA5-663A-48C3-9112-2001714E4663}" type="slidenum">
              <a:rPr lang="en-US" smtClean="0"/>
              <a:pPr>
                <a:defRPr/>
              </a:pPr>
              <a:t>‹#›</a:t>
            </a:fld>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transition>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E827C9FB-FD4C-42AF-A9A4-65769D775575}" type="slidenum">
              <a:rPr lang="en-US" smtClean="0"/>
              <a:pPr>
                <a:defRPr/>
              </a:pPr>
              <a:t>‹#›</a:t>
            </a:fld>
            <a:endParaRPr lang="en-US" dirty="0"/>
          </a:p>
        </p:txBody>
      </p:sp>
    </p:spTree>
  </p:cSld>
  <p:clrMapOvr>
    <a:masterClrMapping/>
  </p:clrMapOvr>
  <p:transition>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pPr>
              <a:defRPr/>
            </a:pPr>
            <a:fld id="{4115B0FA-39AC-41EC-AD67-8CAC74DE9873}" type="slidenum">
              <a:rPr lang="en-US" smtClean="0"/>
              <a:pPr>
                <a:defRPr/>
              </a:pPr>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transition>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657D0251-F643-4A8D-BF67-AD6680CE5CD8}" type="slidenum">
              <a:rPr lang="en-US" smtClean="0"/>
              <a:pPr>
                <a:defRPr/>
              </a:pPr>
              <a:t>‹#›</a:t>
            </a:fld>
            <a:endParaRPr lang="en-US" dirty="0"/>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pPr>
              <a:defRPr/>
            </a:pPr>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pPr>
              <a:defRPr/>
            </a:pPr>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defRPr/>
            </a:pPr>
            <a:fld id="{47D5CEB1-1411-4E7A-A4D6-608E2BA760D1}"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transition>
    <p:fade thruBlk="1"/>
  </p:transition>
  <p:timing>
    <p:tnLst>
      <p:par>
        <p:cTn id="1" dur="indefinite" restart="never" nodeType="tmRoot"/>
      </p:par>
    </p:tnLst>
  </p:timing>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normAutofit lnSpcReduction="10000"/>
          </a:bodyPr>
          <a:lstStyle/>
          <a:p>
            <a:r>
              <a:rPr lang="en-US" dirty="0" smtClean="0"/>
              <a:t>Stephen A. Bean, PharmD</a:t>
            </a:r>
          </a:p>
          <a:p>
            <a:r>
              <a:rPr lang="en-US" dirty="0" smtClean="0"/>
              <a:t>Investigational Drug Service</a:t>
            </a:r>
          </a:p>
          <a:p>
            <a:r>
              <a:rPr lang="en-US" dirty="0" smtClean="0"/>
              <a:t>Department of Pharmacy</a:t>
            </a:r>
            <a:endParaRPr lang="en-US" dirty="0"/>
          </a:p>
        </p:txBody>
      </p:sp>
      <p:sp>
        <p:nvSpPr>
          <p:cNvPr id="4" name="Title 3"/>
          <p:cNvSpPr>
            <a:spLocks noGrp="1"/>
          </p:cNvSpPr>
          <p:nvPr>
            <p:ph type="title"/>
          </p:nvPr>
        </p:nvSpPr>
        <p:spPr/>
        <p:txBody>
          <a:bodyPr>
            <a:normAutofit fontScale="90000"/>
          </a:bodyPr>
          <a:lstStyle/>
          <a:p>
            <a:pPr algn="ctr"/>
            <a:r>
              <a:rPr lang="en-US" dirty="0" smtClean="0"/>
              <a:t>Role of an IDS Pharmacy in Drug </a:t>
            </a:r>
            <a:r>
              <a:rPr lang="en-US" dirty="0"/>
              <a:t>S</a:t>
            </a:r>
            <a:r>
              <a:rPr lang="en-US" dirty="0" smtClean="0"/>
              <a:t>tudies</a:t>
            </a:r>
            <a:endParaRPr lang="en-US" dirty="0"/>
          </a:p>
        </p:txBody>
      </p:sp>
    </p:spTree>
    <p:extLst>
      <p:ext uri="{BB962C8B-B14F-4D97-AF65-F5344CB8AC3E}">
        <p14:creationId xmlns:p14="http://schemas.microsoft.com/office/powerpoint/2010/main" val="1130739414"/>
      </p:ext>
    </p:extLst>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p:txBody>
          <a:bodyPr>
            <a:normAutofit/>
          </a:bodyPr>
          <a:lstStyle/>
          <a:p>
            <a:r>
              <a:rPr lang="en-US" sz="2400" dirty="0" smtClean="0"/>
              <a:t>Used product(s) will be stored in a location separate from unused supplies</a:t>
            </a:r>
          </a:p>
          <a:p>
            <a:r>
              <a:rPr lang="en-US" sz="2400" dirty="0" smtClean="0"/>
              <a:t>Expired product(s) will be quarantined and stored in a separate location until either  returned, or destroyed, as per sponsor instructions</a:t>
            </a:r>
          </a:p>
        </p:txBody>
      </p:sp>
      <p:sp>
        <p:nvSpPr>
          <p:cNvPr id="17410" name="Rectangle 2"/>
          <p:cNvSpPr>
            <a:spLocks noGrp="1" noChangeArrowheads="1"/>
          </p:cNvSpPr>
          <p:nvPr>
            <p:ph type="title"/>
          </p:nvPr>
        </p:nvSpPr>
        <p:spPr/>
        <p:txBody>
          <a:bodyPr>
            <a:normAutofit/>
          </a:bodyPr>
          <a:lstStyle/>
          <a:p>
            <a:pPr algn="ctr"/>
            <a:r>
              <a:rPr lang="en-US" dirty="0" smtClean="0"/>
              <a:t> </a:t>
            </a:r>
            <a:r>
              <a:rPr lang="en-US" sz="3600" dirty="0" smtClean="0"/>
              <a:t>Drug Receipt and Storage cont.</a:t>
            </a: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1027"/>
          <p:cNvSpPr>
            <a:spLocks noGrp="1" noChangeArrowheads="1"/>
          </p:cNvSpPr>
          <p:nvPr>
            <p:ph idx="1"/>
          </p:nvPr>
        </p:nvSpPr>
        <p:spPr/>
        <p:txBody>
          <a:bodyPr>
            <a:normAutofit/>
          </a:bodyPr>
          <a:lstStyle/>
          <a:p>
            <a:r>
              <a:rPr lang="en-US" sz="2400" dirty="0" smtClean="0"/>
              <a:t>Temperatures must be monitored on a daily basis with continuous monitoring preferred </a:t>
            </a:r>
          </a:p>
          <a:p>
            <a:pPr lvl="1"/>
            <a:r>
              <a:rPr lang="en-US" sz="2000" dirty="0" smtClean="0"/>
              <a:t>IDS has continuous monitoring system in place</a:t>
            </a:r>
          </a:p>
          <a:p>
            <a:pPr lvl="2"/>
            <a:r>
              <a:rPr lang="en-US" sz="1800" dirty="0" smtClean="0"/>
              <a:t>Records temperature every 15 minutes</a:t>
            </a:r>
          </a:p>
          <a:p>
            <a:pPr lvl="2"/>
            <a:r>
              <a:rPr lang="en-US" sz="1800" dirty="0" smtClean="0"/>
              <a:t>Alerts IDS staff members in the event of temperature excursions</a:t>
            </a:r>
          </a:p>
          <a:p>
            <a:r>
              <a:rPr lang="en-US" sz="2400" dirty="0" smtClean="0"/>
              <a:t>Temperature records are readily available to study monitors upon request</a:t>
            </a:r>
          </a:p>
          <a:p>
            <a:r>
              <a:rPr lang="en-US" sz="2400" dirty="0" smtClean="0"/>
              <a:t>Secondary monitoring system should be in place </a:t>
            </a:r>
          </a:p>
          <a:p>
            <a:r>
              <a:rPr lang="en-US" sz="2400" dirty="0" smtClean="0"/>
              <a:t>Alternate storage plans in the event of failure (i.e. refrigerator/freezer)</a:t>
            </a:r>
          </a:p>
          <a:p>
            <a:endParaRPr lang="en-US" dirty="0" smtClean="0"/>
          </a:p>
        </p:txBody>
      </p:sp>
      <p:sp>
        <p:nvSpPr>
          <p:cNvPr id="19458" name="Rectangle 1026"/>
          <p:cNvSpPr>
            <a:spLocks noGrp="1" noChangeArrowheads="1"/>
          </p:cNvSpPr>
          <p:nvPr>
            <p:ph type="title"/>
          </p:nvPr>
        </p:nvSpPr>
        <p:spPr/>
        <p:txBody>
          <a:bodyPr>
            <a:normAutofit/>
          </a:bodyPr>
          <a:lstStyle/>
          <a:p>
            <a:pPr algn="ctr"/>
            <a:r>
              <a:rPr lang="en-US" dirty="0" smtClean="0"/>
              <a:t> </a:t>
            </a:r>
            <a:r>
              <a:rPr lang="en-US" sz="3600" dirty="0" smtClean="0"/>
              <a:t>Temperature Monitoring</a:t>
            </a:r>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1027"/>
          <p:cNvSpPr>
            <a:spLocks noGrp="1" noChangeArrowheads="1"/>
          </p:cNvSpPr>
          <p:nvPr>
            <p:ph idx="1"/>
          </p:nvPr>
        </p:nvSpPr>
        <p:spPr/>
        <p:txBody>
          <a:bodyPr>
            <a:normAutofit/>
          </a:bodyPr>
          <a:lstStyle/>
          <a:p>
            <a:r>
              <a:rPr lang="en-US" sz="2400" dirty="0" smtClean="0"/>
              <a:t>IDS will </a:t>
            </a:r>
            <a:r>
              <a:rPr lang="en-US" sz="2400" smtClean="0"/>
              <a:t>dispose of investigational </a:t>
            </a:r>
            <a:r>
              <a:rPr lang="en-US" sz="2400" dirty="0" smtClean="0"/>
              <a:t>drug products with accordance to guidelines for destruction</a:t>
            </a:r>
          </a:p>
          <a:p>
            <a:r>
              <a:rPr lang="en-US" sz="2400" dirty="0" smtClean="0"/>
              <a:t>IDS will return drug product to sponsor if requested</a:t>
            </a:r>
          </a:p>
          <a:p>
            <a:r>
              <a:rPr lang="en-US" sz="2400" dirty="0" smtClean="0"/>
              <a:t>Copies of all drug return/destruction records will be maintained in the study file</a:t>
            </a:r>
          </a:p>
          <a:p>
            <a:r>
              <a:rPr lang="en-US" sz="2400" dirty="0" smtClean="0"/>
              <a:t>SOP’s for destruction of medicines will be on file and available for sponsor approval</a:t>
            </a:r>
          </a:p>
          <a:p>
            <a:r>
              <a:rPr lang="en-US" sz="2400" dirty="0" smtClean="0"/>
              <a:t>Destruction of controlled substances will follow NYS and Federal regulations</a:t>
            </a:r>
          </a:p>
        </p:txBody>
      </p:sp>
      <p:sp>
        <p:nvSpPr>
          <p:cNvPr id="22530" name="Rectangle 1026"/>
          <p:cNvSpPr>
            <a:spLocks noGrp="1" noChangeArrowheads="1"/>
          </p:cNvSpPr>
          <p:nvPr>
            <p:ph type="title"/>
          </p:nvPr>
        </p:nvSpPr>
        <p:spPr/>
        <p:txBody>
          <a:bodyPr>
            <a:normAutofit fontScale="90000"/>
          </a:bodyPr>
          <a:lstStyle/>
          <a:p>
            <a:pPr algn="ctr"/>
            <a:r>
              <a:rPr lang="en-US" dirty="0" smtClean="0"/>
              <a:t> </a:t>
            </a:r>
            <a:r>
              <a:rPr lang="en-US" sz="4000" dirty="0" smtClean="0"/>
              <a:t>Destruction/Return of Investigational Drug Product(s)</a:t>
            </a:r>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algn="ctr">
              <a:buFontTx/>
              <a:buNone/>
            </a:pPr>
            <a:endParaRPr lang="en-US" i="1" dirty="0" smtClean="0"/>
          </a:p>
          <a:p>
            <a:pPr algn="ctr">
              <a:buFontTx/>
              <a:buNone/>
            </a:pPr>
            <a:endParaRPr lang="en-US" i="1" dirty="0"/>
          </a:p>
          <a:p>
            <a:pPr algn="ctr">
              <a:buFontTx/>
              <a:buNone/>
            </a:pPr>
            <a:r>
              <a:rPr lang="en-US" sz="2800" i="1" dirty="0" smtClean="0"/>
              <a:t>An IDS exists to assist the Investigator in the </a:t>
            </a:r>
          </a:p>
          <a:p>
            <a:pPr algn="ctr">
              <a:buFontTx/>
              <a:buNone/>
            </a:pPr>
            <a:r>
              <a:rPr lang="en-US" sz="2800" i="1" dirty="0" smtClean="0"/>
              <a:t>conduct of research studies involving </a:t>
            </a:r>
          </a:p>
          <a:p>
            <a:pPr algn="ctr">
              <a:buFontTx/>
              <a:buNone/>
            </a:pPr>
            <a:r>
              <a:rPr lang="en-US" sz="2800" i="1" dirty="0" smtClean="0"/>
              <a:t>pharmaceutical agents.</a:t>
            </a:r>
            <a:endParaRPr lang="en-US" sz="2800" dirty="0" smtClean="0"/>
          </a:p>
          <a:p>
            <a:endParaRPr lang="en-US" dirty="0"/>
          </a:p>
        </p:txBody>
      </p:sp>
      <p:sp>
        <p:nvSpPr>
          <p:cNvPr id="7" name="Title 6"/>
          <p:cNvSpPr>
            <a:spLocks noGrp="1"/>
          </p:cNvSpPr>
          <p:nvPr>
            <p:ph type="title"/>
          </p:nvPr>
        </p:nvSpPr>
        <p:spPr/>
        <p:txBody>
          <a:bodyPr>
            <a:noAutofit/>
          </a:bodyPr>
          <a:lstStyle/>
          <a:p>
            <a:pPr algn="ctr"/>
            <a:r>
              <a:rPr lang="en-US" sz="3600" dirty="0"/>
              <a:t>What is </a:t>
            </a:r>
            <a:r>
              <a:rPr lang="en-US" sz="3600" dirty="0" smtClean="0"/>
              <a:t>an “Investigational </a:t>
            </a:r>
            <a:r>
              <a:rPr lang="en-US" sz="3600" dirty="0"/>
              <a:t>Drug </a:t>
            </a:r>
            <a:r>
              <a:rPr lang="en-US" sz="3600" dirty="0" smtClean="0"/>
              <a:t>Service” </a:t>
            </a:r>
            <a:r>
              <a:rPr lang="en-US" sz="3600" dirty="0"/>
              <a:t>(IDS</a:t>
            </a:r>
            <a:r>
              <a:rPr lang="en-US" sz="3600" dirty="0" smtClean="0"/>
              <a:t>)?</a:t>
            </a:r>
            <a:endParaRPr lang="en-US" sz="3600" dirty="0"/>
          </a:p>
        </p:txBody>
      </p:sp>
    </p:spTree>
    <p:extLst>
      <p:ext uri="{BB962C8B-B14F-4D97-AF65-F5344CB8AC3E}">
        <p14:creationId xmlns:p14="http://schemas.microsoft.com/office/powerpoint/2010/main" val="1637234412"/>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457200" y="1676400"/>
            <a:ext cx="8229600" cy="4330891"/>
          </a:xfrm>
        </p:spPr>
        <p:txBody>
          <a:bodyPr>
            <a:normAutofit/>
          </a:bodyPr>
          <a:lstStyle/>
          <a:p>
            <a:pPr algn="ctr">
              <a:buFontTx/>
              <a:buNone/>
            </a:pPr>
            <a:r>
              <a:rPr lang="en-US" sz="2600" i="1" dirty="0" smtClean="0"/>
              <a:t>The mission of the IDS is to provide clinical research scientists and investigators with investigational drug management practices that are compliant with Good Clinical Practices (GCP), Federal and state regulations, Joint Commission (JC) standards</a:t>
            </a:r>
            <a:r>
              <a:rPr lang="en-US" sz="2600" i="1" baseline="30000" dirty="0" smtClean="0"/>
              <a:t>1,5</a:t>
            </a:r>
            <a:r>
              <a:rPr lang="en-US" sz="2600" i="1" dirty="0" smtClean="0"/>
              <a:t>, as well as per the recommendations for the American Society of Health-System Pharmacists (ASHP)</a:t>
            </a:r>
            <a:r>
              <a:rPr lang="en-US" sz="2600" i="1" baseline="30000" dirty="0" smtClean="0"/>
              <a:t>2-4</a:t>
            </a:r>
            <a:r>
              <a:rPr lang="en-US" sz="2600" i="1" dirty="0" smtClean="0"/>
              <a:t> </a:t>
            </a:r>
          </a:p>
        </p:txBody>
      </p:sp>
      <p:sp>
        <p:nvSpPr>
          <p:cNvPr id="23554" name="Rectangle 2"/>
          <p:cNvSpPr>
            <a:spLocks noGrp="1" noChangeArrowheads="1"/>
          </p:cNvSpPr>
          <p:nvPr>
            <p:ph type="title"/>
          </p:nvPr>
        </p:nvSpPr>
        <p:spPr>
          <a:xfrm>
            <a:off x="685800" y="152400"/>
            <a:ext cx="7772400" cy="1524000"/>
          </a:xfrm>
        </p:spPr>
        <p:txBody>
          <a:bodyPr/>
          <a:lstStyle/>
          <a:p>
            <a:pPr algn="ctr"/>
            <a:r>
              <a:rPr lang="en-US" sz="3600" dirty="0" smtClean="0"/>
              <a:t>Our Mission</a:t>
            </a:r>
          </a:p>
        </p:txBody>
      </p:sp>
    </p:spTree>
    <p:extLst>
      <p:ext uri="{BB962C8B-B14F-4D97-AF65-F5344CB8AC3E}">
        <p14:creationId xmlns:p14="http://schemas.microsoft.com/office/powerpoint/2010/main" val="1651834629"/>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457200" y="1676400"/>
            <a:ext cx="8229600" cy="4330891"/>
          </a:xfrm>
        </p:spPr>
        <p:txBody>
          <a:bodyPr/>
          <a:lstStyle/>
          <a:p>
            <a:r>
              <a:rPr lang="en-US" sz="2400" dirty="0" smtClean="0"/>
              <a:t>Services Provided:</a:t>
            </a:r>
          </a:p>
          <a:p>
            <a:pPr lvl="1"/>
            <a:r>
              <a:rPr lang="en-US" sz="2000" dirty="0" smtClean="0"/>
              <a:t>Drug and Record Storage</a:t>
            </a:r>
          </a:p>
          <a:p>
            <a:pPr lvl="2"/>
            <a:r>
              <a:rPr lang="en-US" sz="1800" dirty="0" smtClean="0"/>
              <a:t>Archiving via Iron Mountain study files (pharmacy)</a:t>
            </a:r>
          </a:p>
          <a:p>
            <a:pPr lvl="1"/>
            <a:r>
              <a:rPr lang="en-US" sz="2000" dirty="0" smtClean="0"/>
              <a:t>Inventory Control</a:t>
            </a:r>
          </a:p>
          <a:p>
            <a:pPr lvl="2"/>
            <a:r>
              <a:rPr lang="en-US" sz="1800" dirty="0" smtClean="0"/>
              <a:t>Receipt</a:t>
            </a:r>
          </a:p>
          <a:p>
            <a:pPr lvl="2"/>
            <a:r>
              <a:rPr lang="en-US" sz="1800" dirty="0" smtClean="0"/>
              <a:t>Returns</a:t>
            </a:r>
          </a:p>
          <a:p>
            <a:pPr lvl="2"/>
            <a:r>
              <a:rPr lang="en-US" sz="1800" dirty="0" smtClean="0"/>
              <a:t>Quality Assurance</a:t>
            </a:r>
          </a:p>
          <a:p>
            <a:pPr lvl="1"/>
            <a:r>
              <a:rPr lang="en-US" sz="2000" dirty="0" smtClean="0"/>
              <a:t>Patient Randomization</a:t>
            </a:r>
          </a:p>
          <a:p>
            <a:pPr lvl="1"/>
            <a:r>
              <a:rPr lang="en-US" sz="2000" dirty="0" smtClean="0"/>
              <a:t>Dose Calculation/Preparation/Delivery</a:t>
            </a:r>
          </a:p>
          <a:p>
            <a:pPr lvl="1"/>
            <a:endParaRPr lang="en-US" dirty="0" smtClean="0"/>
          </a:p>
        </p:txBody>
      </p:sp>
      <p:sp>
        <p:nvSpPr>
          <p:cNvPr id="24578" name="Rectangle 2"/>
          <p:cNvSpPr>
            <a:spLocks noGrp="1" noChangeArrowheads="1"/>
          </p:cNvSpPr>
          <p:nvPr>
            <p:ph type="title"/>
          </p:nvPr>
        </p:nvSpPr>
        <p:spPr/>
        <p:txBody>
          <a:bodyPr>
            <a:noAutofit/>
          </a:bodyPr>
          <a:lstStyle/>
          <a:p>
            <a:pPr algn="ctr"/>
            <a:r>
              <a:rPr lang="en-US" sz="3600" dirty="0" smtClean="0"/>
              <a:t>The Investigational Drug Service (IDS)</a:t>
            </a:r>
          </a:p>
        </p:txBody>
      </p:sp>
    </p:spTree>
    <p:extLst>
      <p:ext uri="{BB962C8B-B14F-4D97-AF65-F5344CB8AC3E}">
        <p14:creationId xmlns:p14="http://schemas.microsoft.com/office/powerpoint/2010/main" val="690157558"/>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457200" y="1676400"/>
            <a:ext cx="8229600" cy="4330891"/>
          </a:xfrm>
        </p:spPr>
        <p:txBody>
          <a:bodyPr/>
          <a:lstStyle/>
          <a:p>
            <a:r>
              <a:rPr lang="en-US" sz="2400" dirty="0" smtClean="0"/>
              <a:t>Services Provided:</a:t>
            </a:r>
          </a:p>
          <a:p>
            <a:pPr lvl="1"/>
            <a:r>
              <a:rPr lang="en-US" sz="2000" dirty="0" smtClean="0"/>
              <a:t>Regulatory forms</a:t>
            </a:r>
          </a:p>
          <a:p>
            <a:pPr lvl="1"/>
            <a:r>
              <a:rPr lang="en-US" sz="2000" dirty="0" smtClean="0"/>
              <a:t>Study Meetings</a:t>
            </a:r>
          </a:p>
          <a:p>
            <a:pPr lvl="2"/>
            <a:r>
              <a:rPr lang="en-US" sz="1800" dirty="0" smtClean="0"/>
              <a:t>Eval/SIV/Monitoring/Close Out</a:t>
            </a:r>
          </a:p>
          <a:p>
            <a:pPr lvl="2"/>
            <a:r>
              <a:rPr lang="en-US" sz="1800" dirty="0" smtClean="0"/>
              <a:t>Planning/design (in-house)</a:t>
            </a:r>
          </a:p>
          <a:p>
            <a:pPr lvl="1"/>
            <a:r>
              <a:rPr lang="en-US" sz="2000" dirty="0" smtClean="0"/>
              <a:t>Miscellaneous</a:t>
            </a:r>
          </a:p>
          <a:p>
            <a:pPr lvl="2"/>
            <a:r>
              <a:rPr lang="en-US" sz="1800" dirty="0" smtClean="0"/>
              <a:t>Randomization Schemes</a:t>
            </a:r>
          </a:p>
          <a:p>
            <a:pPr lvl="2"/>
            <a:r>
              <a:rPr lang="en-US" sz="1800" dirty="0" smtClean="0"/>
              <a:t>Odd dosage form preparations</a:t>
            </a:r>
          </a:p>
          <a:p>
            <a:pPr lvl="2"/>
            <a:r>
              <a:rPr lang="en-US" sz="1800" dirty="0" smtClean="0"/>
              <a:t>Drug packaging/shipping (with limitations)</a:t>
            </a:r>
          </a:p>
        </p:txBody>
      </p:sp>
      <p:sp>
        <p:nvSpPr>
          <p:cNvPr id="25602" name="Rectangle 2"/>
          <p:cNvSpPr>
            <a:spLocks noGrp="1" noChangeArrowheads="1"/>
          </p:cNvSpPr>
          <p:nvPr>
            <p:ph type="title"/>
          </p:nvPr>
        </p:nvSpPr>
        <p:spPr/>
        <p:txBody>
          <a:bodyPr>
            <a:noAutofit/>
          </a:bodyPr>
          <a:lstStyle/>
          <a:p>
            <a:pPr algn="ctr"/>
            <a:r>
              <a:rPr lang="en-US" sz="3600" dirty="0" smtClean="0"/>
              <a:t>The Investigational Drug Service (IDS) cont.</a:t>
            </a:r>
          </a:p>
        </p:txBody>
      </p:sp>
    </p:spTree>
    <p:extLst>
      <p:ext uri="{BB962C8B-B14F-4D97-AF65-F5344CB8AC3E}">
        <p14:creationId xmlns:p14="http://schemas.microsoft.com/office/powerpoint/2010/main" val="1715616832"/>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t>Lack of drug security if access to study supply is not properly limited (i.e. drug stored in office accessible to non-study personnel)</a:t>
            </a:r>
          </a:p>
          <a:p>
            <a:r>
              <a:rPr lang="en-US" sz="2400" dirty="0" smtClean="0"/>
              <a:t>Potential </a:t>
            </a:r>
            <a:r>
              <a:rPr lang="en-US" sz="2400" dirty="0"/>
              <a:t>for </a:t>
            </a:r>
            <a:r>
              <a:rPr lang="en-US" sz="2400" dirty="0" smtClean="0"/>
              <a:t>improper storage temperature of drugs</a:t>
            </a:r>
          </a:p>
          <a:p>
            <a:r>
              <a:rPr lang="en-US" sz="2400" dirty="0"/>
              <a:t>Potential for </a:t>
            </a:r>
            <a:r>
              <a:rPr lang="en-US" sz="2400" dirty="0" smtClean="0"/>
              <a:t>preparation of sterile products in a non-sterile environment</a:t>
            </a:r>
          </a:p>
          <a:p>
            <a:endParaRPr lang="en-US" dirty="0"/>
          </a:p>
        </p:txBody>
      </p:sp>
      <p:sp>
        <p:nvSpPr>
          <p:cNvPr id="3" name="Title 2"/>
          <p:cNvSpPr>
            <a:spLocks noGrp="1"/>
          </p:cNvSpPr>
          <p:nvPr>
            <p:ph type="title"/>
          </p:nvPr>
        </p:nvSpPr>
        <p:spPr/>
        <p:txBody>
          <a:bodyPr>
            <a:noAutofit/>
          </a:bodyPr>
          <a:lstStyle/>
          <a:p>
            <a:pPr algn="ctr"/>
            <a:r>
              <a:rPr lang="en-US" sz="3600" dirty="0" smtClean="0">
                <a:solidFill>
                  <a:srgbClr val="FF0000"/>
                </a:solidFill>
              </a:rPr>
              <a:t>Risks Associated with Studies not Under IDS Oversight</a:t>
            </a:r>
            <a:endParaRPr lang="en-US" sz="3600" dirty="0">
              <a:solidFill>
                <a:srgbClr val="FF0000"/>
              </a:solidFill>
            </a:endParaRPr>
          </a:p>
        </p:txBody>
      </p:sp>
    </p:spTree>
    <p:extLst>
      <p:ext uri="{BB962C8B-B14F-4D97-AF65-F5344CB8AC3E}">
        <p14:creationId xmlns:p14="http://schemas.microsoft.com/office/powerpoint/2010/main" val="1303173755"/>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Potential for unblinding </a:t>
            </a:r>
            <a:r>
              <a:rPr lang="en-US" sz="2400" dirty="0" smtClean="0"/>
              <a:t>of blinded personnel when sharing office space with study </a:t>
            </a:r>
            <a:r>
              <a:rPr lang="en-US" sz="2400" dirty="0"/>
              <a:t>personnel who </a:t>
            </a:r>
            <a:r>
              <a:rPr lang="en-US" sz="2400" dirty="0" smtClean="0"/>
              <a:t>are designated as unblinded</a:t>
            </a:r>
            <a:endParaRPr lang="en-US" sz="2400" dirty="0"/>
          </a:p>
          <a:p>
            <a:r>
              <a:rPr lang="en-US" sz="2400" dirty="0" smtClean="0"/>
              <a:t>Increased potential </a:t>
            </a:r>
            <a:r>
              <a:rPr lang="en-US" sz="2400" dirty="0"/>
              <a:t>for dosing </a:t>
            </a:r>
            <a:r>
              <a:rPr lang="en-US" sz="2400" dirty="0" smtClean="0"/>
              <a:t>errors </a:t>
            </a:r>
            <a:r>
              <a:rPr lang="en-US" sz="2400" dirty="0"/>
              <a:t>due to lack of order review by staff outside of IDS</a:t>
            </a:r>
          </a:p>
          <a:p>
            <a:r>
              <a:rPr lang="en-US" sz="2400" dirty="0"/>
              <a:t>Potential for inappropriate disposal of used/unused drug</a:t>
            </a:r>
          </a:p>
          <a:p>
            <a:endParaRPr lang="en-US" dirty="0"/>
          </a:p>
        </p:txBody>
      </p:sp>
      <p:sp>
        <p:nvSpPr>
          <p:cNvPr id="2" name="Title 1"/>
          <p:cNvSpPr>
            <a:spLocks noGrp="1"/>
          </p:cNvSpPr>
          <p:nvPr>
            <p:ph type="title"/>
          </p:nvPr>
        </p:nvSpPr>
        <p:spPr/>
        <p:txBody>
          <a:bodyPr>
            <a:noAutofit/>
          </a:bodyPr>
          <a:lstStyle/>
          <a:p>
            <a:pPr algn="ctr"/>
            <a:r>
              <a:rPr lang="en-US" sz="3600" dirty="0">
                <a:solidFill>
                  <a:srgbClr val="FF0000"/>
                </a:solidFill>
              </a:rPr>
              <a:t>Risks Associated with Studies not </a:t>
            </a:r>
            <a:r>
              <a:rPr lang="en-US" sz="3600" dirty="0" smtClean="0">
                <a:solidFill>
                  <a:srgbClr val="FF0000"/>
                </a:solidFill>
              </a:rPr>
              <a:t>Under </a:t>
            </a:r>
            <a:r>
              <a:rPr lang="en-US" sz="3600" dirty="0">
                <a:solidFill>
                  <a:srgbClr val="FF0000"/>
                </a:solidFill>
              </a:rPr>
              <a:t>IDS O</a:t>
            </a:r>
            <a:r>
              <a:rPr lang="en-US" sz="3600" dirty="0" smtClean="0">
                <a:solidFill>
                  <a:srgbClr val="FF0000"/>
                </a:solidFill>
              </a:rPr>
              <a:t>versight cont.</a:t>
            </a:r>
            <a:endParaRPr lang="en-US" sz="3600" dirty="0"/>
          </a:p>
        </p:txBody>
      </p:sp>
    </p:spTree>
    <p:extLst>
      <p:ext uri="{BB962C8B-B14F-4D97-AF65-F5344CB8AC3E}">
        <p14:creationId xmlns:p14="http://schemas.microsoft.com/office/powerpoint/2010/main" val="708570698"/>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en-US" sz="2400" dirty="0" smtClean="0"/>
              <a:t>Benefits of establishing greater IDS control over studies include:</a:t>
            </a:r>
          </a:p>
          <a:p>
            <a:r>
              <a:rPr lang="en-US" sz="2400" dirty="0" smtClean="0"/>
              <a:t>20+ years of experience in GCP</a:t>
            </a:r>
          </a:p>
          <a:p>
            <a:r>
              <a:rPr lang="en-US" sz="2400" dirty="0" smtClean="0"/>
              <a:t>GCP trained via CITI program</a:t>
            </a:r>
          </a:p>
          <a:p>
            <a:r>
              <a:rPr lang="en-US" sz="2400" dirty="0" smtClean="0"/>
              <a:t>Established track record</a:t>
            </a:r>
          </a:p>
          <a:p>
            <a:r>
              <a:rPr lang="en-US" sz="2400" dirty="0" smtClean="0"/>
              <a:t>Assurance of secure and proper drug storage</a:t>
            </a:r>
          </a:p>
          <a:p>
            <a:pPr lvl="1"/>
            <a:r>
              <a:rPr lang="en-US" sz="2000" dirty="0" smtClean="0"/>
              <a:t>Including expired and/or used supplies</a:t>
            </a:r>
          </a:p>
          <a:p>
            <a:r>
              <a:rPr lang="en-US" sz="2400" dirty="0" smtClean="0"/>
              <a:t>Maintenance of proper blinding</a:t>
            </a:r>
          </a:p>
          <a:p>
            <a:r>
              <a:rPr lang="en-US" sz="2400" dirty="0" smtClean="0"/>
              <a:t>Order/Rx verification by a pharmacist</a:t>
            </a:r>
          </a:p>
          <a:p>
            <a:r>
              <a:rPr lang="en-US" sz="2400" dirty="0" smtClean="0"/>
              <a:t>Class 4 Researcher’s license (institutional)</a:t>
            </a:r>
          </a:p>
        </p:txBody>
      </p:sp>
      <p:sp>
        <p:nvSpPr>
          <p:cNvPr id="3" name="Title 2"/>
          <p:cNvSpPr>
            <a:spLocks noGrp="1"/>
          </p:cNvSpPr>
          <p:nvPr>
            <p:ph type="title"/>
          </p:nvPr>
        </p:nvSpPr>
        <p:spPr/>
        <p:txBody>
          <a:bodyPr/>
          <a:lstStyle/>
          <a:p>
            <a:pPr algn="ctr"/>
            <a:r>
              <a:rPr lang="en-US" sz="3600" dirty="0" smtClean="0"/>
              <a:t>Summary</a:t>
            </a:r>
            <a:endParaRPr lang="en-US" sz="3600" dirty="0"/>
          </a:p>
        </p:txBody>
      </p:sp>
    </p:spTree>
    <p:extLst>
      <p:ext uri="{BB962C8B-B14F-4D97-AF65-F5344CB8AC3E}">
        <p14:creationId xmlns:p14="http://schemas.microsoft.com/office/powerpoint/2010/main" val="760694823"/>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 indent="0">
              <a:buNone/>
            </a:pPr>
            <a:endParaRPr lang="en-US" sz="3600" dirty="0" smtClean="0"/>
          </a:p>
          <a:p>
            <a:pPr marL="45720" indent="0" algn="ctr">
              <a:buNone/>
            </a:pPr>
            <a:r>
              <a:rPr lang="en-US" sz="3600" dirty="0" smtClean="0"/>
              <a:t>Why </a:t>
            </a:r>
            <a:r>
              <a:rPr lang="en-US" sz="3600" dirty="0"/>
              <a:t>Investigational Product Processes Need To Be Strictly Governed</a:t>
            </a:r>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4177475159"/>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t>IDS pharmacist as a source of drug information</a:t>
            </a:r>
          </a:p>
          <a:p>
            <a:r>
              <a:rPr lang="en-US" sz="2400" dirty="0" smtClean="0"/>
              <a:t>Proper disposal/destruction of investigational drug</a:t>
            </a:r>
          </a:p>
          <a:p>
            <a:r>
              <a:rPr lang="en-US" sz="2400" dirty="0" smtClean="0"/>
              <a:t>Emergency plan in place in the event of equipment failure</a:t>
            </a:r>
          </a:p>
          <a:p>
            <a:r>
              <a:rPr lang="en-US" sz="2400" dirty="0" smtClean="0"/>
              <a:t>USP797 compliant IV room for sterile dose preparation</a:t>
            </a:r>
          </a:p>
          <a:p>
            <a:r>
              <a:rPr lang="en-US" sz="2400" dirty="0" smtClean="0"/>
              <a:t>24/7/365 on call coverage, via pager, by IDS pharmacist</a:t>
            </a:r>
          </a:p>
          <a:p>
            <a:endParaRPr lang="en-US" dirty="0"/>
          </a:p>
        </p:txBody>
      </p:sp>
      <p:sp>
        <p:nvSpPr>
          <p:cNvPr id="3" name="Title 2"/>
          <p:cNvSpPr>
            <a:spLocks noGrp="1"/>
          </p:cNvSpPr>
          <p:nvPr>
            <p:ph type="title"/>
          </p:nvPr>
        </p:nvSpPr>
        <p:spPr/>
        <p:txBody>
          <a:bodyPr/>
          <a:lstStyle/>
          <a:p>
            <a:pPr algn="ctr"/>
            <a:r>
              <a:rPr lang="en-US" sz="3600" dirty="0" smtClean="0"/>
              <a:t>Summary cont.</a:t>
            </a:r>
            <a:endParaRPr lang="en-US" sz="3600" dirty="0"/>
          </a:p>
        </p:txBody>
      </p:sp>
    </p:spTree>
    <p:extLst>
      <p:ext uri="{BB962C8B-B14F-4D97-AF65-F5344CB8AC3E}">
        <p14:creationId xmlns:p14="http://schemas.microsoft.com/office/powerpoint/2010/main" val="719504107"/>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685800" y="1447800"/>
            <a:ext cx="7772400" cy="4724400"/>
          </a:xfrm>
        </p:spPr>
        <p:txBody>
          <a:bodyPr>
            <a:normAutofit/>
          </a:bodyPr>
          <a:lstStyle/>
          <a:p>
            <a:endParaRPr lang="en-US" dirty="0" smtClean="0"/>
          </a:p>
          <a:p>
            <a:r>
              <a:rPr lang="en-US" sz="2400" dirty="0" smtClean="0"/>
              <a:t>Staff and Contact Information:</a:t>
            </a:r>
          </a:p>
          <a:p>
            <a:pPr lvl="2"/>
            <a:r>
              <a:rPr lang="en-US" sz="2000" dirty="0" smtClean="0"/>
              <a:t>Steve Bean PharmD, Supervisor</a:t>
            </a:r>
          </a:p>
          <a:p>
            <a:pPr lvl="2"/>
            <a:r>
              <a:rPr lang="en-US" sz="2000" dirty="0" smtClean="0"/>
              <a:t>Carol Cole RPh, Pharmacist</a:t>
            </a:r>
          </a:p>
          <a:p>
            <a:pPr lvl="2"/>
            <a:r>
              <a:rPr lang="en-US" sz="2000" dirty="0" smtClean="0"/>
              <a:t>Carla Ducci CPhT, Pharmacy Technician</a:t>
            </a:r>
          </a:p>
          <a:p>
            <a:pPr lvl="2"/>
            <a:r>
              <a:rPr lang="en-US" sz="2000" dirty="0" smtClean="0"/>
              <a:t>Danio Grondin CPhT, Pharmacy Technician</a:t>
            </a:r>
          </a:p>
          <a:p>
            <a:pPr lvl="2"/>
            <a:endParaRPr lang="en-US" dirty="0" smtClean="0"/>
          </a:p>
          <a:p>
            <a:pPr lvl="1">
              <a:buFontTx/>
              <a:buNone/>
            </a:pPr>
            <a:r>
              <a:rPr lang="en-US" sz="3200" dirty="0" smtClean="0"/>
              <a:t>Rooms 5-6718/25/28/29, Box 638</a:t>
            </a:r>
            <a:endParaRPr lang="en-US" dirty="0" smtClean="0"/>
          </a:p>
          <a:p>
            <a:pPr lvl="1">
              <a:buFontTx/>
              <a:buNone/>
            </a:pPr>
            <a:r>
              <a:rPr lang="en-US" sz="2400" dirty="0" smtClean="0"/>
              <a:t>Phone: </a:t>
            </a:r>
          </a:p>
          <a:p>
            <a:pPr lvl="1"/>
            <a:r>
              <a:rPr lang="en-US" sz="2000" dirty="0" smtClean="0"/>
              <a:t>275-6153 (Steve/Carol) </a:t>
            </a:r>
          </a:p>
          <a:p>
            <a:pPr lvl="1"/>
            <a:r>
              <a:rPr lang="en-US" sz="2000" dirty="0" smtClean="0"/>
              <a:t>275-5138 (techs)</a:t>
            </a:r>
          </a:p>
          <a:p>
            <a:pPr lvl="1"/>
            <a:r>
              <a:rPr lang="en-US" sz="2000" dirty="0" smtClean="0"/>
              <a:t>Fax: 756-4446</a:t>
            </a:r>
          </a:p>
        </p:txBody>
      </p:sp>
      <p:sp>
        <p:nvSpPr>
          <p:cNvPr id="27650" name="Rectangle 2"/>
          <p:cNvSpPr>
            <a:spLocks noGrp="1" noChangeArrowheads="1"/>
          </p:cNvSpPr>
          <p:nvPr>
            <p:ph type="title"/>
          </p:nvPr>
        </p:nvSpPr>
        <p:spPr/>
        <p:txBody>
          <a:bodyPr>
            <a:normAutofit/>
          </a:bodyPr>
          <a:lstStyle/>
          <a:p>
            <a:pPr algn="ctr"/>
            <a:r>
              <a:rPr lang="en-US" sz="3600" dirty="0" smtClean="0"/>
              <a:t>Dedicated Support Team</a:t>
            </a:r>
          </a:p>
        </p:txBody>
      </p:sp>
    </p:spTree>
    <p:extLst>
      <p:ext uri="{BB962C8B-B14F-4D97-AF65-F5344CB8AC3E}">
        <p14:creationId xmlns:p14="http://schemas.microsoft.com/office/powerpoint/2010/main" val="429380894"/>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624078" indent="-514350">
              <a:buFont typeface="+mj-lt"/>
              <a:buAutoNum type="arabicPeriod"/>
            </a:pPr>
            <a:r>
              <a:rPr lang="en-US" dirty="0" smtClean="0"/>
              <a:t>Joint Commission includes investigational drugs in the Medication </a:t>
            </a:r>
            <a:r>
              <a:rPr lang="en-US" dirty="0"/>
              <a:t>M</a:t>
            </a:r>
            <a:r>
              <a:rPr lang="en-US" dirty="0" smtClean="0"/>
              <a:t>anagement </a:t>
            </a:r>
            <a:r>
              <a:rPr lang="en-US" dirty="0"/>
              <a:t>S</a:t>
            </a:r>
            <a:r>
              <a:rPr lang="en-US" dirty="0" smtClean="0"/>
              <a:t>tandards. See Comprehensive Accreditation Manual for Hospitals 2012. Standard MM.01.01.03.</a:t>
            </a:r>
          </a:p>
          <a:p>
            <a:pPr marL="624078" indent="-514350">
              <a:buFont typeface="+mj-lt"/>
              <a:buAutoNum type="arabicPeriod"/>
            </a:pPr>
            <a:r>
              <a:rPr lang="en-US" dirty="0" smtClean="0"/>
              <a:t>ASHP guidelines on clinical drug research. </a:t>
            </a:r>
            <a:r>
              <a:rPr lang="en-US" i="1" dirty="0" smtClean="0"/>
              <a:t>Am J Health-Syst Pharm – 1998,55:369-76</a:t>
            </a:r>
          </a:p>
          <a:p>
            <a:pPr marL="624078" indent="-514350">
              <a:buFont typeface="+mj-lt"/>
              <a:buAutoNum type="arabicPeriod"/>
            </a:pPr>
            <a:r>
              <a:rPr lang="en-US" dirty="0" smtClean="0"/>
              <a:t>ASHP Management Consultation – Dispensing investigational drugs: Regulatory issues and the role of the investigational drug service. AM J Health-Syst Pharm – Vol 61 Sept 15, 2004</a:t>
            </a:r>
          </a:p>
          <a:p>
            <a:pPr marL="624078" indent="-514350">
              <a:buFont typeface="+mj-lt"/>
              <a:buAutoNum type="arabicPeriod"/>
            </a:pPr>
            <a:r>
              <a:rPr lang="en-US" dirty="0" smtClean="0"/>
              <a:t>New JCAHO medication management standards for 2004. Am J Health-</a:t>
            </a:r>
            <a:r>
              <a:rPr lang="en-US" dirty="0"/>
              <a:t>S</a:t>
            </a:r>
            <a:r>
              <a:rPr lang="en-US" dirty="0" smtClean="0"/>
              <a:t>yst Pharm – Vol 61 Jul 1,2004</a:t>
            </a:r>
          </a:p>
          <a:p>
            <a:pPr marL="624078" indent="-514350">
              <a:buFont typeface="+mj-lt"/>
              <a:buAutoNum type="arabicPeriod"/>
            </a:pPr>
            <a:r>
              <a:rPr lang="en-US" dirty="0" smtClean="0"/>
              <a:t>Medication Management Overview (Hospital). Standard MM.06.01.05 The Joint Commission E-edition. Jan 1, 2012</a:t>
            </a:r>
          </a:p>
        </p:txBody>
      </p:sp>
      <p:sp>
        <p:nvSpPr>
          <p:cNvPr id="3" name="Title 2"/>
          <p:cNvSpPr>
            <a:spLocks noGrp="1"/>
          </p:cNvSpPr>
          <p:nvPr>
            <p:ph type="title"/>
          </p:nvPr>
        </p:nvSpPr>
        <p:spPr/>
        <p:txBody>
          <a:bodyPr>
            <a:normAutofit/>
          </a:bodyPr>
          <a:lstStyle/>
          <a:p>
            <a:pPr algn="ctr"/>
            <a:r>
              <a:rPr lang="en-US" sz="3600" dirty="0" smtClean="0"/>
              <a:t>References:</a:t>
            </a:r>
            <a:endParaRPr lang="en-US" sz="3600" dirty="0"/>
          </a:p>
        </p:txBody>
      </p:sp>
    </p:spTree>
    <p:extLst>
      <p:ext uri="{BB962C8B-B14F-4D97-AF65-F5344CB8AC3E}">
        <p14:creationId xmlns:p14="http://schemas.microsoft.com/office/powerpoint/2010/main" val="1408301442"/>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400" dirty="0"/>
              <a:t>Describe Good Clinical Practice (GCP) guidelines as they pertain to study drugs</a:t>
            </a:r>
          </a:p>
          <a:p>
            <a:pPr lvl="0"/>
            <a:r>
              <a:rPr lang="en-US" sz="2400" dirty="0"/>
              <a:t>Describe national and state standards and laws applicable to study drugs</a:t>
            </a:r>
          </a:p>
          <a:p>
            <a:pPr lvl="0"/>
            <a:r>
              <a:rPr lang="en-US" sz="2400" dirty="0"/>
              <a:t>Explain how the Investigational Drug Service (IDS) can help Investigators/Study Coordinators fulfill these requirements </a:t>
            </a:r>
          </a:p>
          <a:p>
            <a:endParaRPr lang="en-US" dirty="0"/>
          </a:p>
        </p:txBody>
      </p:sp>
      <p:sp>
        <p:nvSpPr>
          <p:cNvPr id="3" name="Title 2"/>
          <p:cNvSpPr>
            <a:spLocks noGrp="1"/>
          </p:cNvSpPr>
          <p:nvPr>
            <p:ph type="title"/>
          </p:nvPr>
        </p:nvSpPr>
        <p:spPr/>
        <p:txBody>
          <a:bodyPr>
            <a:normAutofit/>
          </a:bodyPr>
          <a:lstStyle/>
          <a:p>
            <a:pPr algn="ctr"/>
            <a:r>
              <a:rPr lang="en-US" sz="3600" dirty="0" smtClean="0"/>
              <a:t>Objectives</a:t>
            </a:r>
            <a:endParaRPr lang="en-US" sz="3600" dirty="0"/>
          </a:p>
        </p:txBody>
      </p:sp>
    </p:spTree>
    <p:extLst>
      <p:ext uri="{BB962C8B-B14F-4D97-AF65-F5344CB8AC3E}">
        <p14:creationId xmlns:p14="http://schemas.microsoft.com/office/powerpoint/2010/main" val="3253012628"/>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685800" y="1447800"/>
            <a:ext cx="7848600" cy="4038600"/>
          </a:xfrm>
        </p:spPr>
        <p:txBody>
          <a:bodyPr>
            <a:normAutofit lnSpcReduction="10000"/>
          </a:bodyPr>
          <a:lstStyle/>
          <a:p>
            <a:pPr lvl="1" algn="ctr">
              <a:buFont typeface="Symbol" pitchFamily="18" charset="2"/>
              <a:buNone/>
            </a:pPr>
            <a:endParaRPr lang="en-US" b="1" i="1" dirty="0" smtClean="0"/>
          </a:p>
          <a:p>
            <a:pPr lvl="1" algn="ctr">
              <a:buFont typeface="Symbol" pitchFamily="18" charset="2"/>
              <a:buNone/>
            </a:pPr>
            <a:r>
              <a:rPr lang="en-US" sz="2400" b="1" i="1" dirty="0" smtClean="0"/>
              <a:t>“JCAHO standards make specific statements related to the control of high-risk and investigational drugs</a:t>
            </a:r>
            <a:r>
              <a:rPr lang="en-US" sz="2400" b="1" i="1" baseline="30000" dirty="0" smtClean="0"/>
              <a:t>1</a:t>
            </a:r>
            <a:r>
              <a:rPr lang="en-US" sz="2400" b="1" i="1" dirty="0" smtClean="0"/>
              <a:t>”</a:t>
            </a:r>
          </a:p>
          <a:p>
            <a:pPr lvl="1" algn="ctr">
              <a:buFont typeface="Symbol" pitchFamily="18" charset="2"/>
              <a:buNone/>
            </a:pPr>
            <a:endParaRPr lang="en-US" b="1" i="1" dirty="0" smtClean="0"/>
          </a:p>
          <a:p>
            <a:pPr lvl="1">
              <a:buFont typeface="Wingdings" charset="2"/>
              <a:buChar char="Ø"/>
            </a:pPr>
            <a:r>
              <a:rPr lang="en-US" sz="2400" dirty="0" smtClean="0"/>
              <a:t>MM.06.01.05: the hospital safely manages investigational medications</a:t>
            </a:r>
            <a:r>
              <a:rPr lang="en-US" sz="2400" baseline="30000" dirty="0" smtClean="0"/>
              <a:t>1</a:t>
            </a:r>
          </a:p>
          <a:p>
            <a:pPr lvl="2">
              <a:buFont typeface="Wingdings" charset="2"/>
              <a:buChar char="Ø"/>
            </a:pPr>
            <a:r>
              <a:rPr lang="en-US" sz="2000" dirty="0" smtClean="0"/>
              <a:t>Second element of performance: states the hospital’s written process for the use of investigational medications specifies that the pharmacy controls the storage, dispensing, labeling, and distribution of investigational medications</a:t>
            </a:r>
          </a:p>
        </p:txBody>
      </p:sp>
      <p:sp>
        <p:nvSpPr>
          <p:cNvPr id="26626" name="Rectangle 2"/>
          <p:cNvSpPr>
            <a:spLocks noGrp="1" noChangeArrowheads="1"/>
          </p:cNvSpPr>
          <p:nvPr>
            <p:ph type="title"/>
          </p:nvPr>
        </p:nvSpPr>
        <p:spPr/>
        <p:txBody>
          <a:bodyPr>
            <a:normAutofit/>
          </a:bodyPr>
          <a:lstStyle/>
          <a:p>
            <a:pPr algn="ctr"/>
            <a:r>
              <a:rPr lang="en-US" sz="3600" dirty="0" smtClean="0"/>
              <a:t>Standards </a:t>
            </a:r>
          </a:p>
        </p:txBody>
      </p:sp>
    </p:spTree>
    <p:extLst>
      <p:ext uri="{BB962C8B-B14F-4D97-AF65-F5344CB8AC3E}">
        <p14:creationId xmlns:p14="http://schemas.microsoft.com/office/powerpoint/2010/main" val="2814089482"/>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457200" y="1600200"/>
            <a:ext cx="8229600" cy="4407091"/>
          </a:xfrm>
        </p:spPr>
        <p:txBody>
          <a:bodyPr/>
          <a:lstStyle/>
          <a:p>
            <a:r>
              <a:rPr lang="en-US" sz="2400" dirty="0" smtClean="0"/>
              <a:t>State Regulations</a:t>
            </a:r>
          </a:p>
          <a:p>
            <a:pPr lvl="1"/>
            <a:r>
              <a:rPr lang="en-US" sz="2000" dirty="0" smtClean="0"/>
              <a:t>NYS laws still apply when dispensing investigational drugs directly from an outpatient clinic setting (i.e. controlled drugs) </a:t>
            </a:r>
          </a:p>
          <a:p>
            <a:pPr lvl="1"/>
            <a:endParaRPr lang="en-US" dirty="0" smtClean="0"/>
          </a:p>
          <a:p>
            <a:r>
              <a:rPr lang="en-US" sz="2400" dirty="0" smtClean="0"/>
              <a:t>Hospital Regulations</a:t>
            </a:r>
          </a:p>
          <a:p>
            <a:pPr lvl="1"/>
            <a:r>
              <a:rPr lang="en-US" sz="2000" dirty="0" smtClean="0"/>
              <a:t>Strong Memorial Hospital regulations regarding dispensing of medications to inpatients/outpatients must be followed</a:t>
            </a:r>
          </a:p>
          <a:p>
            <a:pPr lvl="1"/>
            <a:endParaRPr lang="en-US" dirty="0" smtClean="0"/>
          </a:p>
          <a:p>
            <a:pPr lvl="1"/>
            <a:endParaRPr lang="en-US" dirty="0" smtClean="0"/>
          </a:p>
        </p:txBody>
      </p:sp>
      <p:sp>
        <p:nvSpPr>
          <p:cNvPr id="11266" name="Rectangle 2"/>
          <p:cNvSpPr>
            <a:spLocks noGrp="1" noChangeArrowheads="1"/>
          </p:cNvSpPr>
          <p:nvPr>
            <p:ph type="title"/>
          </p:nvPr>
        </p:nvSpPr>
        <p:spPr/>
        <p:txBody>
          <a:bodyPr>
            <a:normAutofit/>
          </a:bodyPr>
          <a:lstStyle/>
          <a:p>
            <a:pPr algn="ctr"/>
            <a:r>
              <a:rPr lang="en-US" sz="3600" dirty="0" smtClean="0"/>
              <a:t>Laws and Regulations</a:t>
            </a:r>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685800" y="1981200"/>
            <a:ext cx="7772400" cy="4114800"/>
          </a:xfrm>
        </p:spPr>
        <p:txBody>
          <a:bodyPr>
            <a:normAutofit/>
          </a:bodyPr>
          <a:lstStyle/>
          <a:p>
            <a:r>
              <a:rPr lang="en-US" sz="2400" dirty="0" smtClean="0"/>
              <a:t>21 CFR 312.69</a:t>
            </a:r>
          </a:p>
          <a:p>
            <a:pPr lvl="1"/>
            <a:r>
              <a:rPr lang="en-US" sz="2000" dirty="0" smtClean="0"/>
              <a:t>If the investigational drug is subject to the Controlled Substances Act, the investigator will take adequate precautions, including storage in a securely locked, substantially constructed cabinet, to which access is limited, to prevent theft or diversion into illegal channels of distribution   </a:t>
            </a:r>
          </a:p>
          <a:p>
            <a:pPr lvl="1">
              <a:buNone/>
            </a:pPr>
            <a:endParaRPr lang="en-US" sz="2000" dirty="0" smtClean="0"/>
          </a:p>
          <a:p>
            <a:pPr lvl="1"/>
            <a:r>
              <a:rPr lang="en-US" sz="2000" b="1" dirty="0" smtClean="0">
                <a:solidFill>
                  <a:srgbClr val="FF0000"/>
                </a:solidFill>
              </a:rPr>
              <a:t>NY State requires that the site/PI obtain a Class 4 Researcher’s license</a:t>
            </a:r>
          </a:p>
        </p:txBody>
      </p:sp>
      <p:sp>
        <p:nvSpPr>
          <p:cNvPr id="12290" name="Rectangle 2"/>
          <p:cNvSpPr>
            <a:spLocks noGrp="1" noChangeArrowheads="1"/>
          </p:cNvSpPr>
          <p:nvPr>
            <p:ph type="title"/>
          </p:nvPr>
        </p:nvSpPr>
        <p:spPr/>
        <p:txBody>
          <a:bodyPr>
            <a:normAutofit fontScale="90000"/>
          </a:bodyPr>
          <a:lstStyle/>
          <a:p>
            <a:pPr algn="ctr"/>
            <a:r>
              <a:rPr lang="en-US" dirty="0" smtClean="0"/>
              <a:t> </a:t>
            </a:r>
            <a:r>
              <a:rPr lang="en-US" sz="4000" dirty="0" smtClean="0"/>
              <a:t>Handling of Controlled Substances</a:t>
            </a:r>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lgn="ctr">
              <a:buNone/>
            </a:pPr>
            <a:endParaRPr lang="en-US" sz="3700" dirty="0" smtClean="0"/>
          </a:p>
          <a:p>
            <a:pPr marL="109728" indent="0" algn="ctr">
              <a:buNone/>
            </a:pPr>
            <a:endParaRPr lang="en-US" sz="3700" dirty="0"/>
          </a:p>
          <a:p>
            <a:pPr marL="109728" indent="0" algn="ctr">
              <a:buNone/>
            </a:pPr>
            <a:r>
              <a:rPr lang="en-US" sz="3700" dirty="0" smtClean="0"/>
              <a:t>Good </a:t>
            </a:r>
            <a:r>
              <a:rPr lang="en-US" sz="3700" dirty="0"/>
              <a:t>Clinical Practice (GCP) Guidelines</a:t>
            </a:r>
          </a:p>
        </p:txBody>
      </p:sp>
      <p:sp>
        <p:nvSpPr>
          <p:cNvPr id="3" name="Title 2"/>
          <p:cNvSpPr>
            <a:spLocks noGrp="1"/>
          </p:cNvSpPr>
          <p:nvPr>
            <p:ph type="title"/>
          </p:nvPr>
        </p:nvSpPr>
        <p:spPr/>
        <p:txBody>
          <a:bodyPr>
            <a:normAutofit/>
          </a:bodyPr>
          <a:lstStyle/>
          <a:p>
            <a:pPr algn="ctr"/>
            <a:endParaRPr lang="en-US" dirty="0"/>
          </a:p>
        </p:txBody>
      </p:sp>
    </p:spTree>
    <p:extLst>
      <p:ext uri="{BB962C8B-B14F-4D97-AF65-F5344CB8AC3E}">
        <p14:creationId xmlns:p14="http://schemas.microsoft.com/office/powerpoint/2010/main" val="183906941"/>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p:txBody>
          <a:bodyPr>
            <a:normAutofit/>
          </a:bodyPr>
          <a:lstStyle/>
          <a:p>
            <a:r>
              <a:rPr lang="en-US" sz="2400" dirty="0" smtClean="0"/>
              <a:t>Study drug should be shipped directly to the attention of the responsible/designated person (i.e. IDS pharmacy)</a:t>
            </a:r>
          </a:p>
          <a:p>
            <a:r>
              <a:rPr lang="en-US" sz="2400" dirty="0" smtClean="0"/>
              <a:t>Study drug will be stored in a secure, locked location under conditions specified by the sponsor</a:t>
            </a:r>
          </a:p>
          <a:p>
            <a:r>
              <a:rPr lang="en-US" sz="2400" dirty="0" smtClean="0"/>
              <a:t>Access to the study agent will be restricted only to those authorized by the investigator and/or sponsor</a:t>
            </a:r>
          </a:p>
          <a:p>
            <a:endParaRPr lang="en-US" dirty="0" smtClean="0"/>
          </a:p>
          <a:p>
            <a:pPr lvl="1"/>
            <a:endParaRPr lang="en-US" dirty="0" smtClean="0"/>
          </a:p>
        </p:txBody>
      </p:sp>
      <p:sp>
        <p:nvSpPr>
          <p:cNvPr id="15362" name="Rectangle 2"/>
          <p:cNvSpPr>
            <a:spLocks noGrp="1" noChangeArrowheads="1"/>
          </p:cNvSpPr>
          <p:nvPr>
            <p:ph type="title"/>
          </p:nvPr>
        </p:nvSpPr>
        <p:spPr/>
        <p:txBody>
          <a:bodyPr>
            <a:normAutofit/>
          </a:bodyPr>
          <a:lstStyle/>
          <a:p>
            <a:pPr algn="ctr"/>
            <a:r>
              <a:rPr lang="en-US" dirty="0" smtClean="0"/>
              <a:t> </a:t>
            </a:r>
            <a:r>
              <a:rPr lang="en-US" sz="3600" dirty="0" smtClean="0"/>
              <a:t>Drug Receipt and Storage</a:t>
            </a: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p:txBody>
          <a:bodyPr>
            <a:normAutofit/>
          </a:bodyPr>
          <a:lstStyle/>
          <a:p>
            <a:r>
              <a:rPr lang="en-US" sz="2400" dirty="0" smtClean="0"/>
              <a:t>Copies of all drug receipt invoices will be maintained in a study file</a:t>
            </a:r>
          </a:p>
          <a:p>
            <a:r>
              <a:rPr lang="en-US" sz="2400" dirty="0" smtClean="0"/>
              <a:t>Periodic inventory checks are performed by the study staff member responsible for control of the drug product(s)</a:t>
            </a:r>
          </a:p>
          <a:p>
            <a:r>
              <a:rPr lang="en-US" sz="2400" dirty="0" smtClean="0"/>
              <a:t>Controlled drug products are inventoried on a weekly basis  </a:t>
            </a:r>
          </a:p>
        </p:txBody>
      </p:sp>
      <p:sp>
        <p:nvSpPr>
          <p:cNvPr id="16386" name="Rectangle 2"/>
          <p:cNvSpPr>
            <a:spLocks noGrp="1" noChangeArrowheads="1"/>
          </p:cNvSpPr>
          <p:nvPr>
            <p:ph type="title"/>
          </p:nvPr>
        </p:nvSpPr>
        <p:spPr/>
        <p:txBody>
          <a:bodyPr>
            <a:normAutofit/>
          </a:bodyPr>
          <a:lstStyle/>
          <a:p>
            <a:pPr algn="ctr"/>
            <a:r>
              <a:rPr lang="en-US" sz="3600" dirty="0" smtClean="0"/>
              <a:t> Drug Receipt and Storage cont.</a:t>
            </a:r>
          </a:p>
        </p:txBody>
      </p:sp>
    </p:spTree>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4028</TotalTime>
  <Words>1038</Words>
  <Application>Microsoft Office PowerPoint</Application>
  <PresentationFormat>On-screen Show (4:3)</PresentationFormat>
  <Paragraphs>139</Paragraphs>
  <Slides>22</Slides>
  <Notes>13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Grid</vt:lpstr>
      <vt:lpstr>Role of an IDS Pharmacy in Drug Studies</vt:lpstr>
      <vt:lpstr>PowerPoint Presentation</vt:lpstr>
      <vt:lpstr>Objectives</vt:lpstr>
      <vt:lpstr>Standards </vt:lpstr>
      <vt:lpstr>Laws and Regulations</vt:lpstr>
      <vt:lpstr> Handling of Controlled Substances</vt:lpstr>
      <vt:lpstr>PowerPoint Presentation</vt:lpstr>
      <vt:lpstr> Drug Receipt and Storage</vt:lpstr>
      <vt:lpstr> Drug Receipt and Storage cont.</vt:lpstr>
      <vt:lpstr> Drug Receipt and Storage cont.</vt:lpstr>
      <vt:lpstr> Temperature Monitoring</vt:lpstr>
      <vt:lpstr> Destruction/Return of Investigational Drug Product(s)</vt:lpstr>
      <vt:lpstr>What is an “Investigational Drug Service” (IDS)?</vt:lpstr>
      <vt:lpstr>Our Mission</vt:lpstr>
      <vt:lpstr>The Investigational Drug Service (IDS)</vt:lpstr>
      <vt:lpstr>The Investigational Drug Service (IDS) cont.</vt:lpstr>
      <vt:lpstr>Risks Associated with Studies not Under IDS Oversight</vt:lpstr>
      <vt:lpstr>Risks Associated with Studies not Under IDS Oversight cont.</vt:lpstr>
      <vt:lpstr>Summary</vt:lpstr>
      <vt:lpstr>Summary cont.</vt:lpstr>
      <vt:lpstr>Dedicated Support Team</vt:lpstr>
      <vt:lpstr>References:</vt:lpstr>
    </vt:vector>
  </TitlesOfParts>
  <Company>Valued Customer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Investigational Drug Service (IDS).</dc:title>
  <dc:creator>Steve Bean</dc:creator>
  <cp:lastModifiedBy>Thompson, Celine M</cp:lastModifiedBy>
  <cp:revision>238</cp:revision>
  <cp:lastPrinted>2014-11-04T21:20:46Z</cp:lastPrinted>
  <dcterms:created xsi:type="dcterms:W3CDTF">1997-11-12T18:51:58Z</dcterms:created>
  <dcterms:modified xsi:type="dcterms:W3CDTF">2014-11-10T15:20:40Z</dcterms:modified>
</cp:coreProperties>
</file>