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411" r:id="rId2"/>
    <p:sldId id="364" r:id="rId3"/>
    <p:sldId id="365" r:id="rId4"/>
    <p:sldId id="366" r:id="rId5"/>
    <p:sldId id="367" r:id="rId6"/>
    <p:sldId id="368" r:id="rId7"/>
    <p:sldId id="369" r:id="rId8"/>
    <p:sldId id="371" r:id="rId9"/>
    <p:sldId id="372" r:id="rId10"/>
    <p:sldId id="373" r:id="rId11"/>
    <p:sldId id="427" r:id="rId12"/>
    <p:sldId id="375" r:id="rId13"/>
    <p:sldId id="435" r:id="rId14"/>
    <p:sldId id="376" r:id="rId15"/>
    <p:sldId id="377" r:id="rId16"/>
    <p:sldId id="378" r:id="rId17"/>
    <p:sldId id="436" r:id="rId18"/>
    <p:sldId id="410" r:id="rId19"/>
    <p:sldId id="431" r:id="rId20"/>
    <p:sldId id="379" r:id="rId21"/>
    <p:sldId id="409" r:id="rId22"/>
    <p:sldId id="412" r:id="rId23"/>
    <p:sldId id="389" r:id="rId24"/>
    <p:sldId id="390" r:id="rId25"/>
    <p:sldId id="391" r:id="rId26"/>
    <p:sldId id="417" r:id="rId27"/>
    <p:sldId id="418" r:id="rId28"/>
    <p:sldId id="430" r:id="rId29"/>
    <p:sldId id="397" r:id="rId30"/>
    <p:sldId id="398" r:id="rId31"/>
    <p:sldId id="422" r:id="rId32"/>
    <p:sldId id="401" r:id="rId33"/>
    <p:sldId id="408" r:id="rId34"/>
    <p:sldId id="416" r:id="rId35"/>
    <p:sldId id="420" r:id="rId36"/>
    <p:sldId id="421" r:id="rId37"/>
  </p:sldIdLst>
  <p:sldSz cx="9372600" cy="6858000"/>
  <p:notesSz cx="7023100" cy="93091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58D"/>
    <a:srgbClr val="FCD6A9"/>
    <a:srgbClr val="F78F11"/>
    <a:srgbClr val="CFD0D2"/>
    <a:srgbClr val="333092"/>
    <a:srgbClr val="B32317"/>
    <a:srgbClr val="B2730E"/>
    <a:srgbClr val="BDDEB1"/>
    <a:srgbClr val="E7D8AC"/>
    <a:srgbClr val="80A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3" autoAdjust="0"/>
    <p:restoredTop sz="95517" autoAdjust="0"/>
  </p:normalViewPr>
  <p:slideViewPr>
    <p:cSldViewPr snapToGrid="0">
      <p:cViewPr varScale="1">
        <p:scale>
          <a:sx n="88" d="100"/>
          <a:sy n="88" d="100"/>
        </p:scale>
        <p:origin x="708" y="84"/>
      </p:cViewPr>
      <p:guideLst>
        <p:guide orient="horz" pos="2160"/>
        <p:guide pos="29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48" y="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3100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pPr algn="ctr"/>
            <a:r>
              <a:rPr lang="en-US" sz="1000" b="1" dirty="0"/>
              <a:t>Developing Posters for Professional Conferences: Practical Tips for Novice to Expert Presenters</a:t>
            </a:r>
          </a:p>
          <a:p>
            <a:pPr algn="ctr"/>
            <a:r>
              <a:rPr lang="en-US" sz="1000" b="1" dirty="0"/>
              <a:t>Presented 2/9/17 for Study Coordinators Organization for Research &amp; Education (SCORE)</a:t>
            </a:r>
            <a:endParaRPr lang="en-US" sz="1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r>
              <a:rPr lang="en-US" sz="1000" b="1" dirty="0"/>
              <a:t>© Susan Ciurzynski</a:t>
            </a:r>
            <a:endParaRPr lang="en-US" sz="1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3E79CFB4-FF7E-4B57-B65A-38143772FF3A}" type="slidenum">
              <a:rPr lang="en-US" sz="80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57796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698500"/>
            <a:ext cx="477202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DF0B35D-206A-B145-9786-40C6F5660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46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Verdana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C44BA-8D83-4851-AA3E-4B908883DCA8}" type="slidenum">
              <a:rPr lang="en-US" smtClean="0">
                <a:latin typeface="Verdana" pitchFamily="34" charset="0"/>
              </a:rPr>
              <a:pPr/>
              <a:t>1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921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</p:spPr>
        <p:txBody>
          <a:bodyPr/>
          <a:lstStyle/>
          <a:p>
            <a:fld id="{D4B09C01-D635-4468-B09D-83125402C0B5}" type="datetime1">
              <a:rPr lang="en-US" smtClean="0">
                <a:latin typeface="Verdana" pitchFamily="34" charset="0"/>
              </a:rPr>
              <a:pPr/>
              <a:t>2/9/2017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9216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38929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10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092874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AC75BA-B4DE-4B13-B3C7-FCB74FD04726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73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12</a:t>
            </a:fld>
            <a:endParaRPr lang="en-US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213162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13</a:t>
            </a:fld>
            <a:endParaRPr lang="en-US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213162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98500"/>
            <a:ext cx="4772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Ciurzynski: Powerful Presentations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80EFC4-96C4-45C7-A2E1-D8A38C1307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59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15</a:t>
            </a:fld>
            <a:endParaRPr lang="en-US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226942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B35D-206A-B145-9786-40C6F56606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09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B35D-206A-B145-9786-40C6F56606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09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B35D-206A-B145-9786-40C6F56606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06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B35D-206A-B145-9786-40C6F56606D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8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2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529702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20</a:t>
            </a:fld>
            <a:endParaRPr lang="en-US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4042261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21</a:t>
            </a:fld>
            <a:endParaRPr lang="en-US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15209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98500"/>
            <a:ext cx="4772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Ciurzynski: Powerful Presentations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80EFC4-96C4-45C7-A2E1-D8A38C1307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62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23</a:t>
            </a:fld>
            <a:endParaRPr lang="en-US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692269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24</a:t>
            </a:fld>
            <a:endParaRPr lang="en-US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455525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25</a:t>
            </a:fld>
            <a:endParaRPr lang="en-US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519357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98500"/>
            <a:ext cx="4772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Ciurzynski: Powerful Presentations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80EFC4-96C4-45C7-A2E1-D8A38C13070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41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98500"/>
            <a:ext cx="4772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Ciurzynski: Powerful Presentations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80EFC4-96C4-45C7-A2E1-D8A38C13070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41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98500"/>
            <a:ext cx="4772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Ciurzynski: Powerful Presentations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80EFC4-96C4-45C7-A2E1-D8A38C13070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41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29</a:t>
            </a:fld>
            <a:endParaRPr lang="en-US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14862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B35D-206A-B145-9786-40C6F56606D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27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Ciurzynski: Powerful Presentations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80EFC4-96C4-45C7-A2E1-D8A38C13070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279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B35D-206A-B145-9786-40C6F56606D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60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32</a:t>
            </a:fld>
            <a:endParaRPr lang="en-US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74370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33</a:t>
            </a:fld>
            <a:endParaRPr lang="en-US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067572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34</a:t>
            </a:fld>
            <a:endParaRPr lang="en-US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145270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98500"/>
            <a:ext cx="4772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Ciurzynski: Powerful Presentations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80EFC4-96C4-45C7-A2E1-D8A38C13070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609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98500"/>
            <a:ext cx="4772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Ciurzynski: Powerful Presentations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80EFC4-96C4-45C7-A2E1-D8A38C13070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6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4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5684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5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468983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6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89324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7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6194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8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687113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DF33-E59D-4168-8F21-900F2AFA816E}" type="slidenum">
              <a:rPr lang="en-US" smtClean="0">
                <a:latin typeface="Verdana" pitchFamily="34" charset="0"/>
              </a:rPr>
              <a:pPr/>
              <a:t>9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8500"/>
            <a:ext cx="4772025" cy="34909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900" dirty="0">
              <a:latin typeface="Verdana" pitchFamily="34" charset="0"/>
            </a:endParaRPr>
          </a:p>
        </p:txBody>
      </p:sp>
      <p:sp>
        <p:nvSpPr>
          <p:cNvPr id="93189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Ciurzynski: Powerful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10655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Slide URM_P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001000" cy="1143000"/>
          </a:xfrm>
        </p:spPr>
        <p:txBody>
          <a:bodyPr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629400" cy="1752600"/>
          </a:xfrm>
        </p:spPr>
        <p:txBody>
          <a:bodyPr/>
          <a:lstStyle>
            <a:lvl1pPr marL="0" indent="0" algn="ctr">
              <a:buFont typeface="Verdana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994D5F-419E-8B4C-B622-22A9B24F36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2613" y="244475"/>
            <a:ext cx="2046287" cy="564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244475"/>
            <a:ext cx="5986463" cy="5648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39DD4-BCFC-6C4E-BE54-29F3D43E3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0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6868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0313"/>
            <a:ext cx="8686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6004896"/>
            <a:ext cx="2189162" cy="122854"/>
          </a:xfrm>
        </p:spPr>
        <p:txBody>
          <a:bodyPr/>
          <a:lstStyle>
            <a:lvl1pPr>
              <a:defRPr sz="800"/>
            </a:lvl1pPr>
          </a:lstStyle>
          <a:p>
            <a:fld id="{2C93C694-92E8-0F42-991B-4111D8F974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4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4406900"/>
            <a:ext cx="79676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906713"/>
            <a:ext cx="79676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783923-C795-2140-95F2-786CD87C26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8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230313"/>
            <a:ext cx="4016375" cy="466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30313"/>
            <a:ext cx="4016375" cy="466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597AD2-507E-F248-84EB-2208A1ABB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1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359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535113"/>
            <a:ext cx="4141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2174875"/>
            <a:ext cx="41417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0913" y="1535113"/>
            <a:ext cx="4143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2174875"/>
            <a:ext cx="4143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ABDA34-9138-E34E-B0F7-6E5E32203A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9C6DDD-84E0-BB4B-B3AB-2BB10F493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9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78C38D-9603-E44D-977B-5C3F7B42B5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5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3050"/>
            <a:ext cx="3084512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3950" y="273050"/>
            <a:ext cx="5240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1435100"/>
            <a:ext cx="30845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C97D7-9432-114B-9303-C6D792DA83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1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738" y="4800600"/>
            <a:ext cx="5624512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6738" y="612775"/>
            <a:ext cx="56245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6738" y="5367338"/>
            <a:ext cx="562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E7E5EB-94D6-B44E-A9EC-31F50E86A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5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 4 URM_PPT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2650" y="244475"/>
            <a:ext cx="8086725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230313"/>
            <a:ext cx="8185150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1688" y="5973763"/>
            <a:ext cx="384968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28688">
              <a:lnSpc>
                <a:spcPct val="110000"/>
              </a:lnSpc>
              <a:spcBef>
                <a:spcPct val="20000"/>
              </a:spcBef>
              <a:defRPr sz="900"/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5613" y="5942013"/>
            <a:ext cx="2189162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833438">
              <a:lnSpc>
                <a:spcPct val="110000"/>
              </a:lnSpc>
              <a:defRPr sz="1100"/>
            </a:lvl1pPr>
          </a:lstStyle>
          <a:p>
            <a:fld id="{1BB0AAD7-BAE3-084D-AF84-F1EC638259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+mj-lt"/>
          <a:ea typeface="+mj-ea"/>
          <a:cs typeface="+mj-cs"/>
        </a:defRPr>
      </a:lvl1pPr>
      <a:lvl2pPr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</a:defRPr>
      </a:lvl2pPr>
      <a:lvl3pPr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</a:defRPr>
      </a:lvl3pPr>
      <a:lvl4pPr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</a:defRPr>
      </a:lvl4pPr>
      <a:lvl5pPr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</a:defRPr>
      </a:lvl5pPr>
      <a:lvl6pPr marL="457200"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</a:defRPr>
      </a:lvl6pPr>
      <a:lvl7pPr marL="914400"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</a:defRPr>
      </a:lvl7pPr>
      <a:lvl8pPr marL="1371600"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</a:defRPr>
      </a:lvl8pPr>
      <a:lvl9pPr marL="1828800" algn="l" defTabSz="83343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</a:defRPr>
      </a:lvl9pPr>
    </p:titleStyle>
    <p:bodyStyle>
      <a:lvl1pPr marL="107950" indent="-107950" algn="l" defTabSz="928688" rtl="0" eaLnBrk="1" fontAlgn="base" hangingPunct="1">
        <a:lnSpc>
          <a:spcPct val="140000"/>
        </a:lnSpc>
        <a:spcBef>
          <a:spcPct val="50000"/>
        </a:spcBef>
        <a:spcAft>
          <a:spcPct val="0"/>
        </a:spcAft>
        <a:buFont typeface="Verdana" charset="0"/>
        <a:buChar char=" 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373063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2pPr>
      <a:lvl3pPr marL="636588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3pPr>
      <a:lvl4pPr marL="890588" indent="-149225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4pPr>
      <a:lvl5pPr marL="1155700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5pPr>
      <a:lvl6pPr marL="1612900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6pPr>
      <a:lvl7pPr marL="2070100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7pPr>
      <a:lvl8pPr marL="2527300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8pPr>
      <a:lvl9pPr marL="2984500" indent="-158750" algn="l" defTabSz="928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erpresentations.com/html/free_poster_templates.html" TargetMode="External"/><Relationship Id="rId7" Type="http://schemas.openxmlformats.org/officeDocument/2006/relationships/hyperlink" Target="http://www.omniposters.com/free-scientific-poster-templat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dentposters.co.uk/templates.html" TargetMode="External"/><Relationship Id="rId5" Type="http://schemas.openxmlformats.org/officeDocument/2006/relationships/hyperlink" Target="http://www.postersession.com/poster-templates-special-sizes.php" TargetMode="External"/><Relationship Id="rId4" Type="http://schemas.openxmlformats.org/officeDocument/2006/relationships/hyperlink" Target="http://www.makesigns.com/SciPosters_Templates.asp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1c9Kd_mUFD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guides.lib.unc.edu/posters/pptwindows2016" TargetMode="External"/><Relationship Id="rId3" Type="http://schemas.openxmlformats.org/officeDocument/2006/relationships/hyperlink" Target="http://www.emich.edu/apc/guides/apcposterpowerpoint2010.pdf" TargetMode="External"/><Relationship Id="rId7" Type="http://schemas.openxmlformats.org/officeDocument/2006/relationships/hyperlink" Target="http://www.accuconference.com/resources/effective-presentations.asp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sun.edu/plunk/documents/poster_presentation.pdf" TargetMode="External"/><Relationship Id="rId5" Type="http://schemas.openxmlformats.org/officeDocument/2006/relationships/hyperlink" Target="http://feh.eng.ohio-state.edu/design-project/References/101%20Tips%20for%20Effective%20Presentations.htm" TargetMode="External"/><Relationship Id="rId4" Type="http://schemas.openxmlformats.org/officeDocument/2006/relationships/hyperlink" Target="http://libguides.lhl.uab.edu/content.php?pid=196639&amp;sid=1646544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qgjgwIXadA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osterpresentations.com/html/free_poster_templates.html" TargetMode="External"/><Relationship Id="rId5" Type="http://schemas.openxmlformats.org/officeDocument/2006/relationships/hyperlink" Target="http://www.youtube.com/watch?v=0UXwdMJ0C_Q" TargetMode="External"/><Relationship Id="rId4" Type="http://schemas.openxmlformats.org/officeDocument/2006/relationships/hyperlink" Target="http://www.youtube.com/watch?v=GJwcVWszLC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" y="152404"/>
            <a:ext cx="9144000" cy="242751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Posters for Professional Conferences:  </a:t>
            </a:r>
            <a:b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Tips for Novice to Expert Presenters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740" y="2917749"/>
            <a:ext cx="8961120" cy="2806265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Susan Ciurzynski, PhD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RN-BC MS PNP VCE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/>
              <a:t>Director of the Center for Lifelong Learning and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Associate </a:t>
            </a:r>
            <a:r>
              <a:rPr lang="en-US" sz="1600" dirty="0"/>
              <a:t>Professor of Clinical Nursing, University of Rochester School of Nursing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/>
              <a:t>Senior </a:t>
            </a:r>
            <a:r>
              <a:rPr lang="en-US" sz="1600" dirty="0" smtClean="0"/>
              <a:t>Advanced Practice Registered Nurse, </a:t>
            </a:r>
            <a:r>
              <a:rPr lang="en-US" sz="1600" dirty="0"/>
              <a:t>University of Rochester Medical </a:t>
            </a:r>
            <a:r>
              <a:rPr lang="en-US" sz="1600" dirty="0" smtClean="0"/>
              <a:t>Center</a:t>
            </a:r>
            <a:endParaRPr lang="en-US" sz="160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FF00"/>
                </a:solidFill>
              </a:rPr>
              <a:t>Study Coordinators Organization for Research &amp; Education (SCORE)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FF00"/>
                </a:solidFill>
              </a:rPr>
              <a:t>Thursday, February 9,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10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082"/>
            <a:ext cx="9372600" cy="78202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Creating a Poster Using PowerPoint</a:t>
            </a:r>
            <a:endParaRPr lang="en-US" sz="3600" dirty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1042" y="1230316"/>
            <a:ext cx="8185150" cy="4662487"/>
          </a:xfrm>
        </p:spPr>
        <p:txBody>
          <a:bodyPr/>
          <a:lstStyle/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b="1" dirty="0" smtClean="0"/>
              <a:t>Getting </a:t>
            </a:r>
            <a:r>
              <a:rPr lang="en-US" sz="2000" b="1" dirty="0"/>
              <a:t>Started (Templates)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 Considerations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Layout/Content/Logical Flow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Background/Color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Themes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Sizes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Alignment/Spacing/Aesthetics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Graphics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342900" y="2414726"/>
            <a:ext cx="8686800" cy="32676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107950" marR="0" lvl="0" indent="-107950" algn="l" defTabSz="92868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Verdana" charset="0"/>
              <a:buChar char=" 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http://www.posterpresentations.com/html/free_poster_templates.html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950" marR="0" lvl="0" indent="-107950" algn="l" defTabSz="92868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Verdana" charset="0"/>
              <a:buChar char=" 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http://www.makesigns.com/SciPosters_Templates.aspx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950" marR="0" lvl="0" indent="-107950" algn="l" defTabSz="92868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Verdana" charset="0"/>
              <a:buChar char=" 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http://www.postersession.com/poster-templates-special-sizes.php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950" marR="0" lvl="0" indent="-107950" algn="l" defTabSz="92868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Verdana" charset="0"/>
              <a:buChar char=" 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http://www.studentposters.co.uk/templates.html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950" marR="0" lvl="0" indent="-107950" algn="l" defTabSz="928688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Verdana" charset="0"/>
              <a:buChar char=" 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http://www.omniposters.com/free-scientific-poster-templates/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2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46"/>
          <p:cNvSpPr txBox="1">
            <a:spLocks noChangeArrowheads="1"/>
          </p:cNvSpPr>
          <p:nvPr/>
        </p:nvSpPr>
        <p:spPr bwMode="auto">
          <a:xfrm>
            <a:off x="976313" y="90715"/>
            <a:ext cx="7419975" cy="7239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2916" tIns="6459" rIns="12916" bIns="6459" anchor="ctr">
            <a:noAutofit/>
          </a:bodyPr>
          <a:lstStyle>
            <a:lvl1pPr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89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Title Indicates the Nature of the Practice Investigation</a:t>
            </a:r>
          </a:p>
          <a:p>
            <a:pPr algn="ctr" defTabSz="60989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chemeClr val="bg1"/>
                </a:solidFill>
                <a:latin typeface="Arial" charset="0"/>
              </a:rPr>
              <a:t>Names, Credentials of Poster Presenters</a:t>
            </a:r>
            <a:endParaRPr lang="en-US" sz="11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1" name="Text Box 148"/>
          <p:cNvSpPr txBox="1">
            <a:spLocks noChangeArrowheads="1"/>
          </p:cNvSpPr>
          <p:nvPr/>
        </p:nvSpPr>
        <p:spPr bwMode="auto">
          <a:xfrm>
            <a:off x="4242220" y="981275"/>
            <a:ext cx="91915" cy="2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481" tIns="22739" rIns="45481" bIns="22739">
            <a:spAutoFit/>
          </a:bodyPr>
          <a:lstStyle>
            <a:lvl1pPr defTabSz="2152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52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526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526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526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15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15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15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15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52" name="Text Box 151"/>
          <p:cNvSpPr txBox="1">
            <a:spLocks noChangeArrowheads="1"/>
          </p:cNvSpPr>
          <p:nvPr/>
        </p:nvSpPr>
        <p:spPr bwMode="auto">
          <a:xfrm>
            <a:off x="3124200" y="2051371"/>
            <a:ext cx="3124200" cy="22860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9305" tIns="9654" rIns="19305" bIns="9654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/>
            <a:endParaRPr lang="en-US" sz="1000" b="1" dirty="0"/>
          </a:p>
        </p:txBody>
      </p:sp>
      <p:sp>
        <p:nvSpPr>
          <p:cNvPr id="2056" name="Text Box 162"/>
          <p:cNvSpPr txBox="1">
            <a:spLocks noChangeArrowheads="1"/>
          </p:cNvSpPr>
          <p:nvPr/>
        </p:nvSpPr>
        <p:spPr bwMode="auto">
          <a:xfrm>
            <a:off x="92982" y="1124057"/>
            <a:ext cx="2636044" cy="1905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9305" tIns="9654" rIns="19305" bIns="9654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PROJECT OBJECTIVES</a:t>
            </a:r>
            <a:endParaRPr lang="en-U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Text Box 164"/>
          <p:cNvSpPr txBox="1">
            <a:spLocks noChangeArrowheads="1"/>
          </p:cNvSpPr>
          <p:nvPr/>
        </p:nvSpPr>
        <p:spPr bwMode="auto">
          <a:xfrm>
            <a:off x="3124200" y="1849482"/>
            <a:ext cx="3124200" cy="1905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9305" tIns="9654" rIns="19305" bIns="9654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METHODS</a:t>
            </a:r>
            <a:endParaRPr lang="en-U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Text Box 147"/>
          <p:cNvSpPr txBox="1">
            <a:spLocks noChangeArrowheads="1"/>
          </p:cNvSpPr>
          <p:nvPr/>
        </p:nvSpPr>
        <p:spPr bwMode="auto">
          <a:xfrm>
            <a:off x="92982" y="1330434"/>
            <a:ext cx="2636044" cy="13335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38613" tIns="6459" rIns="38613" bIns="6459">
            <a:noAutofit/>
          </a:bodyPr>
          <a:lstStyle>
            <a:lvl1pPr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/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Text Box 163"/>
          <p:cNvSpPr txBox="1">
            <a:spLocks noChangeArrowheads="1"/>
          </p:cNvSpPr>
          <p:nvPr/>
        </p:nvSpPr>
        <p:spPr bwMode="auto">
          <a:xfrm>
            <a:off x="92982" y="5285048"/>
            <a:ext cx="2636044" cy="1905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9305" tIns="9654" rIns="19305" bIns="9654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SETTING/PARTICIPANTS</a:t>
            </a:r>
            <a:endParaRPr lang="en-U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Text Box 176"/>
          <p:cNvSpPr txBox="1">
            <a:spLocks noChangeArrowheads="1"/>
          </p:cNvSpPr>
          <p:nvPr/>
        </p:nvSpPr>
        <p:spPr bwMode="auto">
          <a:xfrm>
            <a:off x="92982" y="2923939"/>
            <a:ext cx="2636044" cy="1905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9305" tIns="9654" rIns="19305" bIns="9654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en-U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Text Box 177"/>
          <p:cNvSpPr txBox="1">
            <a:spLocks noChangeArrowheads="1"/>
          </p:cNvSpPr>
          <p:nvPr/>
        </p:nvSpPr>
        <p:spPr bwMode="auto">
          <a:xfrm>
            <a:off x="92982" y="3127515"/>
            <a:ext cx="2636044" cy="18288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38613" tIns="5792" rIns="38613" bIns="5792">
            <a:noAutofit/>
          </a:bodyPr>
          <a:lstStyle>
            <a:lvl1pPr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/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Text Box 851"/>
          <p:cNvSpPr txBox="1">
            <a:spLocks noChangeArrowheads="1"/>
          </p:cNvSpPr>
          <p:nvPr/>
        </p:nvSpPr>
        <p:spPr bwMode="auto">
          <a:xfrm>
            <a:off x="6541296" y="3206752"/>
            <a:ext cx="2489597" cy="38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05" tIns="9654" rIns="19305" bIns="965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084" name="Oval 158"/>
          <p:cNvSpPr>
            <a:spLocks noChangeArrowheads="1"/>
          </p:cNvSpPr>
          <p:nvPr/>
        </p:nvSpPr>
        <p:spPr bwMode="auto">
          <a:xfrm>
            <a:off x="110064" y="90715"/>
            <a:ext cx="741998" cy="723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19305" tIns="9654" rIns="19305" bIns="9654"/>
          <a:lstStyle/>
          <a:p>
            <a:pPr algn="ctr" eaLnBrk="0" hangingPunct="0"/>
            <a:r>
              <a:rPr lang="en-US" sz="1000" b="1" dirty="0">
                <a:solidFill>
                  <a:prstClr val="black"/>
                </a:solidFill>
                <a:latin typeface="Times New Roman" pitchFamily="18" charset="0"/>
              </a:rPr>
              <a:t>Input </a:t>
            </a:r>
          </a:p>
          <a:p>
            <a:pPr algn="ctr" eaLnBrk="0" hangingPunct="0"/>
            <a:r>
              <a:rPr lang="en-US" sz="1000" b="1" dirty="0" smtClean="0">
                <a:solidFill>
                  <a:prstClr val="black"/>
                </a:solidFill>
                <a:latin typeface="Times New Roman" pitchFamily="18" charset="0"/>
              </a:rPr>
              <a:t>Logo Here</a:t>
            </a:r>
            <a:endParaRPr lang="en-US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85" name="Oval 160"/>
          <p:cNvSpPr>
            <a:spLocks noChangeArrowheads="1"/>
          </p:cNvSpPr>
          <p:nvPr/>
        </p:nvSpPr>
        <p:spPr bwMode="auto">
          <a:xfrm>
            <a:off x="8503931" y="90715"/>
            <a:ext cx="741998" cy="723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19305" tIns="9654" rIns="19305" bIns="9654"/>
          <a:lstStyle/>
          <a:p>
            <a:pPr algn="ctr" eaLnBrk="0" hangingPunct="0"/>
            <a:r>
              <a:rPr lang="en-US" sz="1000" b="1" dirty="0">
                <a:solidFill>
                  <a:prstClr val="black"/>
                </a:solidFill>
                <a:latin typeface="Times New Roman" pitchFamily="18" charset="0"/>
              </a:rPr>
              <a:t>Input </a:t>
            </a:r>
          </a:p>
          <a:p>
            <a:pPr algn="ctr" eaLnBrk="0" hangingPunct="0"/>
            <a:r>
              <a:rPr lang="en-US" sz="1000" b="1" dirty="0" smtClean="0">
                <a:solidFill>
                  <a:prstClr val="black"/>
                </a:solidFill>
                <a:latin typeface="Times New Roman" pitchFamily="18" charset="0"/>
              </a:rPr>
              <a:t>Logo Here</a:t>
            </a:r>
            <a:endParaRPr lang="en-US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59" name="Text Box 165"/>
          <p:cNvSpPr txBox="1">
            <a:spLocks noChangeArrowheads="1"/>
          </p:cNvSpPr>
          <p:nvPr/>
        </p:nvSpPr>
        <p:spPr bwMode="auto">
          <a:xfrm>
            <a:off x="6643574" y="1124057"/>
            <a:ext cx="2636044" cy="1905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9305" tIns="9654" rIns="19305" bIns="9654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OUTCOMES</a:t>
            </a:r>
            <a:endParaRPr lang="en-U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Text Box 166"/>
          <p:cNvSpPr txBox="1">
            <a:spLocks noChangeArrowheads="1"/>
          </p:cNvSpPr>
          <p:nvPr/>
        </p:nvSpPr>
        <p:spPr bwMode="auto">
          <a:xfrm>
            <a:off x="6643574" y="3828061"/>
            <a:ext cx="2636044" cy="1905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9305" tIns="9654" rIns="19305" bIns="9654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DISCUSSION / CONCLUSIONS</a:t>
            </a:r>
            <a:endParaRPr lang="en-U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Text Box 167"/>
          <p:cNvSpPr txBox="1">
            <a:spLocks noChangeArrowheads="1"/>
          </p:cNvSpPr>
          <p:nvPr/>
        </p:nvSpPr>
        <p:spPr bwMode="auto">
          <a:xfrm>
            <a:off x="6643574" y="6183199"/>
            <a:ext cx="2636044" cy="1905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9305" tIns="9654" rIns="19305" bIns="9654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ACKNOWLEDGMENTS</a:t>
            </a:r>
            <a:endParaRPr lang="en-US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 Box 151"/>
          <p:cNvSpPr txBox="1">
            <a:spLocks noChangeArrowheads="1"/>
          </p:cNvSpPr>
          <p:nvPr/>
        </p:nvSpPr>
        <p:spPr bwMode="auto">
          <a:xfrm>
            <a:off x="6643574" y="1328718"/>
            <a:ext cx="2636044" cy="22860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9305" tIns="9654" rIns="19305" bIns="9654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/>
            <a:endParaRPr lang="en-US" sz="1000" b="1" dirty="0"/>
          </a:p>
        </p:txBody>
      </p:sp>
      <p:sp>
        <p:nvSpPr>
          <p:cNvPr id="159" name="Text Box 177"/>
          <p:cNvSpPr txBox="1">
            <a:spLocks noChangeArrowheads="1"/>
          </p:cNvSpPr>
          <p:nvPr/>
        </p:nvSpPr>
        <p:spPr bwMode="auto">
          <a:xfrm>
            <a:off x="6643574" y="4031830"/>
            <a:ext cx="2636044" cy="19050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38613" tIns="5792" rIns="38613" bIns="5792">
            <a:noAutofit/>
          </a:bodyPr>
          <a:lstStyle>
            <a:lvl1pPr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/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 Box 161"/>
          <p:cNvSpPr txBox="1">
            <a:spLocks noChangeArrowheads="1"/>
          </p:cNvSpPr>
          <p:nvPr/>
        </p:nvSpPr>
        <p:spPr bwMode="auto">
          <a:xfrm>
            <a:off x="92982" y="5487125"/>
            <a:ext cx="2636044" cy="1280160"/>
          </a:xfrm>
          <a:prstGeom prst="rect">
            <a:avLst/>
          </a:prstGeom>
          <a:solidFill>
            <a:schemeClr val="bg1">
              <a:alpha val="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38613" tIns="6459" rIns="38613" bIns="6459">
            <a:noAutofit/>
          </a:bodyPr>
          <a:lstStyle>
            <a:lvl1pPr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/>
            <a:endParaRPr lang="en-US" sz="1000" dirty="0">
              <a:latin typeface="Arial" charset="0"/>
            </a:endParaRPr>
          </a:p>
        </p:txBody>
      </p:sp>
      <p:sp>
        <p:nvSpPr>
          <p:cNvPr id="2053" name="Text Box 152"/>
          <p:cNvSpPr txBox="1">
            <a:spLocks noChangeArrowheads="1"/>
          </p:cNvSpPr>
          <p:nvPr/>
        </p:nvSpPr>
        <p:spPr bwMode="auto">
          <a:xfrm>
            <a:off x="6643574" y="6386285"/>
            <a:ext cx="2636044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9305" tIns="9654" rIns="19305" bIns="9654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>
              <a:buFont typeface="Symbol" pitchFamily="18" charset="2"/>
              <a:buNone/>
            </a:pP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52"/>
          <p:cNvSpPr txBox="1">
            <a:spLocks noChangeArrowheads="1"/>
          </p:cNvSpPr>
          <p:nvPr/>
        </p:nvSpPr>
        <p:spPr bwMode="auto">
          <a:xfrm>
            <a:off x="3124200" y="6291035"/>
            <a:ext cx="3124200" cy="476250"/>
          </a:xfrm>
          <a:prstGeom prst="rect">
            <a:avLst/>
          </a:prstGeom>
          <a:solidFill>
            <a:schemeClr val="bg1">
              <a:alpha val="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9305" tIns="9654" rIns="19305" bIns="9654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>
              <a:buFont typeface="Symbol" pitchFamily="18" charset="2"/>
              <a:buNone/>
            </a:pP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67"/>
          <p:cNvSpPr txBox="1">
            <a:spLocks noChangeArrowheads="1"/>
          </p:cNvSpPr>
          <p:nvPr/>
        </p:nvSpPr>
        <p:spPr bwMode="auto">
          <a:xfrm>
            <a:off x="3124200" y="6086821"/>
            <a:ext cx="3124200" cy="1905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9305" tIns="9654" rIns="19305" bIns="9654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ALIGNMENT WITH CONFERENCE GOALS </a:t>
            </a:r>
            <a:endParaRPr lang="en-US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12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082"/>
            <a:ext cx="9372600" cy="78202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Creating a Poster Using PowerPoint</a:t>
            </a:r>
            <a:endParaRPr lang="en-US" sz="3600" dirty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1042" y="1230316"/>
            <a:ext cx="8185150" cy="4662487"/>
          </a:xfrm>
        </p:spPr>
        <p:txBody>
          <a:bodyPr/>
          <a:lstStyle/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Getting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Started (Templates)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b="1" dirty="0"/>
              <a:t>Size Considerations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Layout/Content/Logical Flow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Background/Color Themes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 Sizes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Alignment/Spacing/Aesthetics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Graphics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Table Top Display.gif"/>
          <p:cNvPicPr>
            <a:picLocks noChangeAspect="1"/>
          </p:cNvPicPr>
          <p:nvPr/>
        </p:nvPicPr>
        <p:blipFill>
          <a:blip r:embed="rId3"/>
          <a:srcRect b="3881"/>
          <a:stretch>
            <a:fillRect/>
          </a:stretch>
        </p:blipFill>
        <p:spPr>
          <a:xfrm>
            <a:off x="3971498" y="3348178"/>
            <a:ext cx="3745600" cy="27660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894334">
            <a:off x="6048441" y="1091265"/>
            <a:ext cx="2926080" cy="2431435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309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3092"/>
                </a:solidFill>
              </a:rPr>
              <a:t>Note: a 3’x4’ (36”x48”) poster fits perfectly onto a Tri-Fold Poster Display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13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082"/>
            <a:ext cx="9372600" cy="782023"/>
          </a:xfrm>
        </p:spPr>
        <p:txBody>
          <a:bodyPr/>
          <a:lstStyle/>
          <a:p>
            <a:r>
              <a:rPr lang="en-US" sz="3300" dirty="0" smtClean="0"/>
              <a:t>Creating </a:t>
            </a:r>
            <a:r>
              <a:rPr lang="en-US" sz="3300" dirty="0"/>
              <a:t>an e-Poster Using </a:t>
            </a:r>
            <a:r>
              <a:rPr lang="en-US" sz="3300" dirty="0" smtClean="0"/>
              <a:t>PowerPoint</a:t>
            </a:r>
            <a:endParaRPr lang="en-US" sz="3300" dirty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1042" y="1230316"/>
            <a:ext cx="8185150" cy="4662487"/>
          </a:xfrm>
        </p:spPr>
        <p:txBody>
          <a:bodyPr/>
          <a:lstStyle/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Getting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Started (Templates)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b="1" dirty="0"/>
              <a:t>Size Considerations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Layout/Content/Logical Flow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Background/Color Themes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 Sizes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Alignment/Spacing/Aesthetics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Graphics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62" y="1566654"/>
            <a:ext cx="3745600" cy="2481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-900000">
            <a:off x="1051692" y="2857468"/>
            <a:ext cx="3867547" cy="2431435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309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3092"/>
                </a:solidFill>
              </a:rPr>
              <a:t>Note: If preparing an e-Poster, must find out the </a:t>
            </a:r>
            <a:r>
              <a:rPr lang="en-US" sz="2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3092"/>
                </a:solidFill>
              </a:rPr>
              <a:t>dimensions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3092"/>
                </a:solidFill>
              </a:rPr>
              <a:t> of the digital display to prevent distortion once displayed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9372600" cy="1371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lIns="91392" tIns="45699" rIns="91392" bIns="45699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D66A8B-D32A-4C79-8C25-CAEED9D6097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8853" r="51293" b="51833"/>
          <a:stretch/>
        </p:blipFill>
        <p:spPr bwMode="auto">
          <a:xfrm>
            <a:off x="138737" y="2183524"/>
            <a:ext cx="7132320" cy="3931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1939159" y="1686915"/>
            <a:ext cx="378372" cy="457200"/>
          </a:xfrm>
          <a:prstGeom prst="downArrow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2" tIns="45699" rIns="91392" bIns="45699" numCol="1" spcCol="0" rtlCol="0" anchor="t" anchorCtr="0" compatLnSpc="1">
            <a:prstTxWarp prst="textNoShape">
              <a:avLst/>
            </a:prstTxWarp>
          </a:bodyPr>
          <a:lstStyle/>
          <a:p>
            <a:pPr defTabSz="928226"/>
            <a:endParaRPr lang="en-US">
              <a:latin typeface="Verdana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6451" y="1832744"/>
            <a:ext cx="189186" cy="276956"/>
          </a:xfrm>
          <a:prstGeom prst="rect">
            <a:avLst/>
          </a:prstGeom>
          <a:noFill/>
        </p:spPr>
        <p:txBody>
          <a:bodyPr wrap="square" lIns="91392" tIns="45699" rIns="91392" bIns="45699" rtlCol="0">
            <a:spAutoFit/>
          </a:bodyPr>
          <a:lstStyle/>
          <a:p>
            <a:r>
              <a:rPr lang="en-US" sz="1200" b="1" dirty="0"/>
              <a:t>1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15461" y="2052149"/>
            <a:ext cx="378372" cy="457200"/>
          </a:xfrm>
          <a:prstGeom prst="downArrow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2" tIns="45699" rIns="91392" bIns="45699" numCol="1" spcCol="0" rtlCol="0" anchor="t" anchorCtr="0" compatLnSpc="1">
            <a:prstTxWarp prst="textNoShape">
              <a:avLst/>
            </a:prstTxWarp>
          </a:bodyPr>
          <a:lstStyle/>
          <a:p>
            <a:pPr defTabSz="928226"/>
            <a:endParaRPr lang="en-US">
              <a:latin typeface="Verdana" pitchFamily="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522" y="2143269"/>
            <a:ext cx="189186" cy="276956"/>
          </a:xfrm>
          <a:prstGeom prst="rect">
            <a:avLst/>
          </a:prstGeom>
          <a:noFill/>
        </p:spPr>
        <p:txBody>
          <a:bodyPr wrap="square" lIns="91392" tIns="45699" rIns="91392" bIns="45699" rtlCol="0">
            <a:spAutoFit/>
          </a:bodyPr>
          <a:lstStyle/>
          <a:p>
            <a:r>
              <a:rPr lang="en-US" sz="1200" b="1" dirty="0"/>
              <a:t>2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1203436" y="3269586"/>
            <a:ext cx="378372" cy="457200"/>
          </a:xfrm>
          <a:prstGeom prst="downArrow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2" tIns="45699" rIns="91392" bIns="45699" numCol="1" spcCol="0" rtlCol="0" anchor="t" anchorCtr="0" compatLnSpc="1">
            <a:prstTxWarp prst="textNoShape">
              <a:avLst/>
            </a:prstTxWarp>
          </a:bodyPr>
          <a:lstStyle/>
          <a:p>
            <a:pPr defTabSz="928226"/>
            <a:endParaRPr lang="en-US">
              <a:latin typeface="Verdana" pitchFamily="1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5400000">
            <a:off x="1313792" y="4149488"/>
            <a:ext cx="378372" cy="457200"/>
          </a:xfrm>
          <a:prstGeom prst="downArrow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2" tIns="45699" rIns="91392" bIns="45699" numCol="1" spcCol="0" rtlCol="0" anchor="t" anchorCtr="0" compatLnSpc="1">
            <a:prstTxWarp prst="textNoShape">
              <a:avLst/>
            </a:prstTxWarp>
          </a:bodyPr>
          <a:lstStyle/>
          <a:p>
            <a:pPr defTabSz="928226"/>
            <a:endParaRPr lang="en-US">
              <a:latin typeface="Verdana" pitchFamily="1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5468" y="3292581"/>
            <a:ext cx="189186" cy="276956"/>
          </a:xfrm>
          <a:prstGeom prst="rect">
            <a:avLst/>
          </a:prstGeom>
          <a:noFill/>
        </p:spPr>
        <p:txBody>
          <a:bodyPr wrap="square" lIns="91392" tIns="45699" rIns="91392" bIns="45699" rtlCol="0">
            <a:spAutoFit/>
          </a:bodyPr>
          <a:lstStyle/>
          <a:p>
            <a:r>
              <a:rPr lang="en-US" sz="12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3792" y="4248451"/>
            <a:ext cx="189186" cy="276956"/>
          </a:xfrm>
          <a:prstGeom prst="rect">
            <a:avLst/>
          </a:prstGeom>
          <a:noFill/>
        </p:spPr>
        <p:txBody>
          <a:bodyPr wrap="square" lIns="91392" tIns="45699" rIns="91392" bIns="45699" rtlCol="0">
            <a:spAutoFit/>
          </a:bodyPr>
          <a:lstStyle/>
          <a:p>
            <a:r>
              <a:rPr lang="en-US" sz="1200" b="1" dirty="0"/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2" y="62106"/>
            <a:ext cx="8961120" cy="1188720"/>
          </a:xfrm>
          <a:prstGeom prst="rect">
            <a:avLst/>
          </a:prstGeom>
          <a:noFill/>
        </p:spPr>
        <p:txBody>
          <a:bodyPr wrap="square" lIns="91392" tIns="45699" rIns="91392" bIns="456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spcAft>
                <a:spcPts val="1200"/>
              </a:spcAft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Page Set-Up: Refer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UR Graphics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“Poster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Request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Form”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604318">
            <a:off x="4861387" y="1593090"/>
            <a:ext cx="4114800" cy="2834640"/>
          </a:xfrm>
          <a:prstGeom prst="rect">
            <a:avLst/>
          </a:prstGeom>
          <a:solidFill>
            <a:srgbClr val="E7D8AC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“My Page Set Up” is: </a:t>
            </a:r>
          </a:p>
          <a:p>
            <a:pPr algn="ctr"/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7663" indent="-228600" algn="l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Full size 100% </a:t>
            </a:r>
            <a:r>
              <a:rPr lang="en-US" sz="1200" dirty="0" smtClean="0">
                <a:solidFill>
                  <a:srgbClr val="C00000"/>
                </a:solidFill>
              </a:rPr>
              <a:t>(select if you have entered the “real dimensions” in PP; see arrow #4? Do you want your final poster to be 3x4 feet?)</a:t>
            </a:r>
          </a:p>
          <a:p>
            <a:pPr marL="347663" indent="-228600" algn="l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Half size 50%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en-US" sz="1200" dirty="0" smtClean="0">
                <a:solidFill>
                  <a:srgbClr val="C00000"/>
                </a:solidFill>
              </a:rPr>
              <a:t>(select if you needed to enter ½ size dimension in PP—max allowed in PP is 56 inches—they will enlarge these by 200% or twice the size of your PP page. Your final poster would be 6x8 feet or twice the size listed on your Page Setup  in PP)</a:t>
            </a:r>
          </a:p>
        </p:txBody>
      </p:sp>
    </p:spTree>
    <p:extLst>
      <p:ext uri="{BB962C8B-B14F-4D97-AF65-F5344CB8AC3E}">
        <p14:creationId xmlns:p14="http://schemas.microsoft.com/office/powerpoint/2010/main" val="3710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15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082"/>
            <a:ext cx="9372600" cy="782023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Creating a Poster Using Powerpoint</a:t>
            </a:r>
            <a:endParaRPr lang="en-US" sz="3600" dirty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1042" y="1230316"/>
            <a:ext cx="8185150" cy="4662487"/>
          </a:xfrm>
        </p:spPr>
        <p:txBody>
          <a:bodyPr/>
          <a:lstStyle/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Getting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Started (Templates)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 Considerations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b="1" dirty="0"/>
              <a:t>General Layout/Content/Logical Flow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Background/Color Themes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 Sizes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Alignment/Spacing/Aesthetics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Graphics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D66A8B-D32A-4C79-8C25-CAEED9D6097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 descr="Poster Image Layout.gif"/>
          <p:cNvPicPr>
            <a:picLocks noChangeAspect="1"/>
          </p:cNvPicPr>
          <p:nvPr/>
        </p:nvPicPr>
        <p:blipFill>
          <a:blip r:embed="rId3" cstate="print"/>
          <a:srcRect r="52926"/>
          <a:stretch>
            <a:fillRect/>
          </a:stretch>
        </p:blipFill>
        <p:spPr>
          <a:xfrm>
            <a:off x="1028700" y="1015544"/>
            <a:ext cx="7315200" cy="4826913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42900" y="149885"/>
            <a:ext cx="8686800" cy="747713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833024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945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Poster Layout/Logical Flow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945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D66A8B-D32A-4C79-8C25-CAEED9D6097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42900" y="149885"/>
            <a:ext cx="8686800" cy="747713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833024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945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Poster Layout: Triangle Effect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945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0" t="24935" r="22468" b="12496"/>
          <a:stretch/>
        </p:blipFill>
        <p:spPr bwMode="auto">
          <a:xfrm>
            <a:off x="1811508" y="685800"/>
            <a:ext cx="574958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sosceles Triangle 4"/>
          <p:cNvSpPr/>
          <p:nvPr/>
        </p:nvSpPr>
        <p:spPr bwMode="auto">
          <a:xfrm>
            <a:off x="2244436" y="1947553"/>
            <a:ext cx="4904508" cy="3871356"/>
          </a:xfrm>
          <a:prstGeom prst="triangl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 flipV="1">
            <a:off x="2218711" y="1898078"/>
            <a:ext cx="4904508" cy="3871356"/>
          </a:xfrm>
          <a:prstGeom prst="triangl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1747" y="5927411"/>
            <a:ext cx="2889885" cy="252078"/>
          </a:xfrm>
          <a:prstGeom prst="rect">
            <a:avLst/>
          </a:prstGeom>
          <a:noFill/>
        </p:spPr>
        <p:txBody>
          <a:bodyPr wrap="square" lIns="91392" tIns="45699" rIns="91392" bIns="45699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i="1" dirty="0">
                <a:hlinkClick r:id="rId4"/>
              </a:rPr>
              <a:t>https://</a:t>
            </a:r>
            <a:r>
              <a:rPr lang="en-US" i="1" dirty="0" smtClean="0">
                <a:hlinkClick r:id="rId4"/>
              </a:rPr>
              <a:t>www.youtube.com/watch?v=1c9Kd_mUFDM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495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788111" y="5833837"/>
            <a:ext cx="2146589" cy="234454"/>
          </a:xfrm>
          <a:prstGeom prst="rect">
            <a:avLst/>
          </a:prstGeom>
        </p:spPr>
        <p:txBody>
          <a:bodyPr/>
          <a:lstStyle/>
          <a:p>
            <a:fld id="{D339B9FE-27FB-46C7-B254-1DE2D5F6F07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5816" y="4840406"/>
            <a:ext cx="2889885" cy="608970"/>
          </a:xfrm>
          <a:prstGeom prst="rect">
            <a:avLst/>
          </a:prstGeom>
          <a:noFill/>
        </p:spPr>
        <p:txBody>
          <a:bodyPr wrap="square" lIns="91392" tIns="45699" rIns="91392" bIns="45699" rtlCol="0">
            <a:spAutoFit/>
          </a:bodyPr>
          <a:lstStyle/>
          <a:p>
            <a:pPr marL="228600" indent="-228600" algn="l">
              <a:lnSpc>
                <a:spcPct val="150000"/>
              </a:lnSpc>
              <a:buAutoNum type="arabicPeriod"/>
            </a:pPr>
            <a:r>
              <a:rPr lang="en-US" sz="1200" i="1" dirty="0" smtClean="0"/>
              <a:t>Wood &amp; Morrison (2011)</a:t>
            </a:r>
          </a:p>
          <a:p>
            <a:pPr marL="228600" indent="-228600" algn="l">
              <a:lnSpc>
                <a:spcPct val="150000"/>
              </a:lnSpc>
              <a:buAutoNum type="arabicPeriod"/>
            </a:pPr>
            <a:r>
              <a:rPr lang="en-US" sz="1200" i="1" dirty="0" smtClean="0"/>
              <a:t>Rowe &amp; Ilic (2009)</a:t>
            </a:r>
            <a:endParaRPr lang="en-US" sz="1200" i="1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42900" y="149885"/>
            <a:ext cx="8686800" cy="747713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833024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945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Content/White-Space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945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Poster Image Boring 2.jpg"/>
          <p:cNvPicPr>
            <a:picLocks noChangeAspect="1"/>
          </p:cNvPicPr>
          <p:nvPr/>
        </p:nvPicPr>
        <p:blipFill>
          <a:blip r:embed="rId3"/>
          <a:srcRect l="6553"/>
          <a:stretch>
            <a:fillRect/>
          </a:stretch>
        </p:blipFill>
        <p:spPr>
          <a:xfrm>
            <a:off x="286603" y="1151812"/>
            <a:ext cx="5117910" cy="4595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ular Callout 9"/>
          <p:cNvSpPr/>
          <p:nvPr/>
        </p:nvSpPr>
        <p:spPr>
          <a:xfrm rot="745656">
            <a:off x="4710445" y="1167405"/>
            <a:ext cx="4093872" cy="2859244"/>
          </a:xfrm>
          <a:prstGeom prst="wedgeRectCallou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Aft>
                <a:spcPts val="24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Both the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r>
              <a:rPr lang="en-US" sz="2000" dirty="0" smtClean="0">
                <a:solidFill>
                  <a:schemeClr val="tx1"/>
                </a:solidFill>
              </a:rPr>
              <a:t> and the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appeal</a:t>
            </a:r>
            <a:r>
              <a:rPr lang="en-US" sz="2000" dirty="0" smtClean="0">
                <a:solidFill>
                  <a:schemeClr val="tx1"/>
                </a:solidFill>
              </a:rPr>
              <a:t> are important</a:t>
            </a:r>
            <a:r>
              <a:rPr lang="en-US" sz="1400" baseline="40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! </a:t>
            </a:r>
          </a:p>
          <a:p>
            <a:pPr algn="l">
              <a:spcAft>
                <a:spcPts val="24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One study found that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appeal of the poster </a:t>
            </a:r>
            <a:r>
              <a:rPr lang="en-US" sz="2000" dirty="0" smtClean="0">
                <a:solidFill>
                  <a:schemeClr val="tx1"/>
                </a:solidFill>
              </a:rPr>
              <a:t>was more important than content for knowledge transfer</a:t>
            </a:r>
            <a:r>
              <a:rPr lang="en-US" sz="1400" baseline="4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034696" y="5734657"/>
            <a:ext cx="995004" cy="365125"/>
          </a:xfrm>
          <a:prstGeom prst="rect">
            <a:avLst/>
          </a:prstGeom>
        </p:spPr>
        <p:txBody>
          <a:bodyPr/>
          <a:lstStyle/>
          <a:p>
            <a:fld id="{D339B9FE-27FB-46C7-B254-1DE2D5F6F07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42900" y="149885"/>
            <a:ext cx="8686800" cy="747713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833024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945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Content/White-Space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945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9739" y="792048"/>
            <a:ext cx="4334024" cy="5344557"/>
            <a:chOff x="2559739" y="792048"/>
            <a:chExt cx="4334024" cy="5344557"/>
          </a:xfrm>
        </p:grpSpPr>
        <p:sp>
          <p:nvSpPr>
            <p:cNvPr id="4" name="TextBox 3"/>
            <p:cNvSpPr txBox="1">
              <a:spLocks noChangeAspect="1"/>
            </p:cNvSpPr>
            <p:nvPr/>
          </p:nvSpPr>
          <p:spPr>
            <a:xfrm rot="21283952">
              <a:off x="2641803" y="792048"/>
              <a:ext cx="4251960" cy="5344557"/>
            </a:xfrm>
            <a:prstGeom prst="rect">
              <a:avLst/>
            </a:prstGeom>
            <a:solidFill>
              <a:srgbClr val="B2DDFF"/>
            </a:solidFill>
            <a:ln w="19050">
              <a:solidFill>
                <a:srgbClr val="19458D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l="13247" t="15469" r="50974" b="5916"/>
            <a:stretch>
              <a:fillRect/>
            </a:stretch>
          </p:blipFill>
          <p:spPr bwMode="auto">
            <a:xfrm>
              <a:off x="2559739" y="843151"/>
              <a:ext cx="4253122" cy="52566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0050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2" y="5958858"/>
            <a:ext cx="2195883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2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79923"/>
            <a:ext cx="8686800" cy="7477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Purpose of a Professional Poster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822028" y="5849009"/>
            <a:ext cx="2096814" cy="276956"/>
          </a:xfrm>
          <a:prstGeom prst="rect">
            <a:avLst/>
          </a:prstGeom>
          <a:noFill/>
        </p:spPr>
        <p:txBody>
          <a:bodyPr wrap="square" lIns="91392" tIns="45699" rIns="91392" bIns="45699" rtlCol="0">
            <a:spAutoFit/>
          </a:bodyPr>
          <a:lstStyle/>
          <a:p>
            <a:pPr algn="l"/>
            <a:r>
              <a:rPr lang="en-US" sz="1200" dirty="0" smtClean="0"/>
              <a:t>Ward</a:t>
            </a:r>
            <a:r>
              <a:rPr lang="en-US" sz="1200" dirty="0"/>
              <a:t>, 2011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08" y="1710166"/>
            <a:ext cx="4572000" cy="305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724400" cy="5029200"/>
          </a:xfrm>
        </p:spPr>
        <p:txBody>
          <a:bodyPr/>
          <a:lstStyle/>
          <a:p>
            <a:pPr marL="625475" indent="-280988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800" dirty="0" smtClean="0"/>
              <a:t>Attract </a:t>
            </a:r>
            <a:r>
              <a:rPr lang="en-US" sz="1800" dirty="0"/>
              <a:t>attention</a:t>
            </a:r>
          </a:p>
          <a:p>
            <a:pPr marL="625475" indent="-280988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800" dirty="0"/>
              <a:t>Engage colleagues in conversation</a:t>
            </a:r>
          </a:p>
          <a:p>
            <a:pPr marL="625475" indent="-280988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800" dirty="0"/>
              <a:t>Make your main points accessible even when you are not there</a:t>
            </a:r>
          </a:p>
          <a:p>
            <a:pPr marL="625475" indent="-280988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800" dirty="0"/>
              <a:t>Provide information about your project/findings</a:t>
            </a:r>
          </a:p>
          <a:p>
            <a:pPr marL="625475" indent="-280988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800" dirty="0"/>
              <a:t>Advertise your (&amp; your department’s) work</a:t>
            </a:r>
          </a:p>
        </p:txBody>
      </p:sp>
    </p:spTree>
    <p:extLst>
      <p:ext uri="{BB962C8B-B14F-4D97-AF65-F5344CB8AC3E}">
        <p14:creationId xmlns:p14="http://schemas.microsoft.com/office/powerpoint/2010/main" val="40851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20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082"/>
            <a:ext cx="9372600" cy="78202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Creating a Poster Using Powerpoint</a:t>
            </a:r>
            <a:endParaRPr lang="en-US" sz="3600" dirty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1042" y="1230316"/>
            <a:ext cx="8185150" cy="4662487"/>
          </a:xfrm>
        </p:spPr>
        <p:txBody>
          <a:bodyPr/>
          <a:lstStyle/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Getting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Started (Templates)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 Considerations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Layout/Content/Logical Flow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b="1" dirty="0" smtClean="0"/>
              <a:t>Background/Color Themes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 Sizes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Alignment/Spacing/Aesthetics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Graphics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Poster Image Background F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942432"/>
            <a:ext cx="3657600" cy="29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21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" y="18082"/>
            <a:ext cx="8961120" cy="78202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Background/ Color Themes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638300" y="880281"/>
            <a:ext cx="6096000" cy="4876800"/>
            <a:chOff x="2922893" y="880281"/>
            <a:chExt cx="6096000" cy="4876800"/>
          </a:xfrm>
        </p:grpSpPr>
        <p:sp>
          <p:nvSpPr>
            <p:cNvPr id="17" name="TextBox 16"/>
            <p:cNvSpPr txBox="1"/>
            <p:nvPr/>
          </p:nvSpPr>
          <p:spPr>
            <a:xfrm>
              <a:off x="2922893" y="880281"/>
              <a:ext cx="6096000" cy="4876800"/>
            </a:xfrm>
            <a:prstGeom prst="rect">
              <a:avLst/>
            </a:prstGeom>
            <a:solidFill>
              <a:srgbClr val="CFD0D2"/>
            </a:solidFill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6179352" y="1524000"/>
              <a:ext cx="2743200" cy="3657600"/>
              <a:chOff x="411169" y="1538152"/>
              <a:chExt cx="3727608" cy="4603886"/>
            </a:xfrm>
            <a:noFill/>
          </p:grpSpPr>
          <p:sp>
            <p:nvSpPr>
              <p:cNvPr id="13" name="Text Placeholder 2"/>
              <p:cNvSpPr txBox="1">
                <a:spLocks/>
              </p:cNvSpPr>
              <p:nvPr/>
            </p:nvSpPr>
            <p:spPr>
              <a:xfrm>
                <a:off x="411169" y="1538152"/>
                <a:ext cx="3727608" cy="639763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Avoid:</a:t>
                </a:r>
              </a:p>
            </p:txBody>
          </p:sp>
          <p:sp>
            <p:nvSpPr>
              <p:cNvPr id="14" name="TextBox 7"/>
              <p:cNvSpPr txBox="1">
                <a:spLocks noChangeArrowheads="1"/>
              </p:cNvSpPr>
              <p:nvPr/>
            </p:nvSpPr>
            <p:spPr bwMode="auto">
              <a:xfrm>
                <a:off x="411169" y="2188213"/>
                <a:ext cx="3627438" cy="503571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392" tIns="45699" rIns="91392" bIns="45699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Blue/Red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1169" y="2737487"/>
                <a:ext cx="3627438" cy="50357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lIns="91392" tIns="45699" rIns="91392" bIns="45699" anchor="ctr"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73C167">
                        <a:lumMod val="75000"/>
                      </a:srgbClr>
                    </a:solidFill>
                    <a:latin typeface="Verdana" pitchFamily="1" charset="0"/>
                  </a:rPr>
                  <a:t>Green/Blue</a:t>
                </a:r>
              </a:p>
            </p:txBody>
          </p:sp>
          <p:pic>
            <p:nvPicPr>
              <p:cNvPr id="16" name="Picture 2" descr="http://www.dimensionsthruart.com/files/images/color%20wheel%20complementary%20colors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08056" y="3290888"/>
                <a:ext cx="2841625" cy="28511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21"/>
            <p:cNvGrpSpPr/>
            <p:nvPr/>
          </p:nvGrpSpPr>
          <p:grpSpPr>
            <a:xfrm>
              <a:off x="3061648" y="1524000"/>
              <a:ext cx="3041504" cy="3810000"/>
              <a:chOff x="4656139" y="1535113"/>
              <a:chExt cx="3853728" cy="4591055"/>
            </a:xfrm>
            <a:noFill/>
          </p:grpSpPr>
          <p:sp>
            <p:nvSpPr>
              <p:cNvPr id="9" name="Text Placeholder 4"/>
              <p:cNvSpPr txBox="1">
                <a:spLocks/>
              </p:cNvSpPr>
              <p:nvPr/>
            </p:nvSpPr>
            <p:spPr>
              <a:xfrm>
                <a:off x="4656139" y="1535113"/>
                <a:ext cx="3853728" cy="639762"/>
              </a:xfrm>
              <a:prstGeom prst="rect">
                <a:avLst/>
              </a:prstGeom>
              <a:grpFill/>
            </p:spPr>
            <p:txBody>
              <a:bodyPr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800" u="sng" dirty="0" smtClean="0">
                    <a:solidFill>
                      <a:schemeClr val="tx2"/>
                    </a:solidFill>
                  </a:rPr>
                  <a:t>Complimentary</a:t>
                </a:r>
                <a:r>
                  <a:rPr lang="en-US" sz="3000" u="sng" dirty="0" smtClean="0">
                    <a:solidFill>
                      <a:schemeClr val="tx2"/>
                    </a:solidFill>
                  </a:rPr>
                  <a:t>:</a:t>
                </a:r>
                <a:endParaRPr kumimoji="0" lang="en-US" sz="3000" b="0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740275" y="2198958"/>
                <a:ext cx="3625850" cy="4820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lIns="91392" tIns="45699" rIns="91392" bIns="45699" anchor="ctr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srgbClr val="00467F">
                        <a:lumMod val="50000"/>
                      </a:srgbClr>
                    </a:solidFill>
                    <a:latin typeface="Verdana" pitchFamily="1" charset="0"/>
                  </a:rPr>
                  <a:t>Light Background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754570" y="2762520"/>
                <a:ext cx="3627438" cy="48208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lIns="91392" tIns="45699" rIns="91392" bIns="45699" anchor="ctr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srgbClr val="FFFF00"/>
                    </a:solidFill>
                    <a:latin typeface="Verdana" pitchFamily="1" charset="0"/>
                  </a:rPr>
                  <a:t>Dark Background</a:t>
                </a:r>
              </a:p>
            </p:txBody>
          </p:sp>
          <p:pic>
            <p:nvPicPr>
              <p:cNvPr id="12" name="Picture 4" descr="http://plaza.ufl.edu/mmcadams/colorpages/images/complementary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56139" y="3352805"/>
                <a:ext cx="3832225" cy="27733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822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D66A8B-D32A-4C79-8C25-CAEED9D6097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" y="45720"/>
            <a:ext cx="9326880" cy="676656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28575">
            <a:solidFill>
              <a:schemeClr val="tx1"/>
            </a:solidFill>
            <a:prstDash val="lgDashDotDot"/>
          </a:ln>
        </p:spPr>
        <p:txBody>
          <a:bodyPr wrap="square" lIns="91392" tIns="45699" rIns="91392" bIns="45699" rtlCol="0">
            <a:no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8" t="2285" r="35452" b="29143"/>
          <a:stretch/>
        </p:blipFill>
        <p:spPr bwMode="auto">
          <a:xfrm>
            <a:off x="4915338" y="495180"/>
            <a:ext cx="3711084" cy="5566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663" y="655610"/>
            <a:ext cx="4908431" cy="5047493"/>
          </a:xfrm>
          <a:prstGeom prst="rect">
            <a:avLst/>
          </a:prstGeom>
          <a:noFill/>
        </p:spPr>
        <p:txBody>
          <a:bodyPr wrap="square" lIns="91392" tIns="45699" rIns="91392" bIns="45699" rtlCol="0">
            <a:spAutoFit/>
          </a:bodyPr>
          <a:lstStyle/>
          <a:p>
            <a:pPr marL="233246" indent="-233246" algn="l">
              <a:spcAft>
                <a:spcPts val="1800"/>
              </a:spcAft>
              <a:buSzPct val="80000"/>
              <a:buFont typeface="+mj-lt"/>
              <a:buAutoNum type="arabicPeriod"/>
            </a:pPr>
            <a:r>
              <a:rPr lang="en-US" sz="1400" dirty="0"/>
              <a:t>Insert Text </a:t>
            </a:r>
            <a:r>
              <a:rPr lang="en-US" sz="1400" dirty="0" smtClean="0"/>
              <a:t>Box </a:t>
            </a:r>
            <a:r>
              <a:rPr lang="en-US" sz="1200" i="1" dirty="0" smtClean="0"/>
              <a:t>(this is to insert a full background color—you won’t actually have any text in this box)</a:t>
            </a:r>
            <a:endParaRPr lang="en-US" sz="1200" i="1" dirty="0"/>
          </a:p>
          <a:p>
            <a:pPr marL="233246" indent="-233246" algn="l">
              <a:spcAft>
                <a:spcPts val="1800"/>
              </a:spcAft>
              <a:buSzPct val="80000"/>
              <a:buFont typeface="+mj-lt"/>
              <a:buAutoNum type="arabicPeriod"/>
            </a:pPr>
            <a:r>
              <a:rPr lang="en-US" sz="1400" dirty="0" smtClean="0"/>
              <a:t>Format Shape</a:t>
            </a:r>
          </a:p>
          <a:p>
            <a:pPr marL="799873" lvl="1" indent="-342900" algn="l">
              <a:spcAft>
                <a:spcPts val="1800"/>
              </a:spcAft>
              <a:buSzPct val="80000"/>
              <a:buFont typeface="+mj-lt"/>
              <a:buAutoNum type="alphaUcPeriod"/>
            </a:pPr>
            <a:r>
              <a:rPr lang="en-US" sz="1400" dirty="0" smtClean="0"/>
              <a:t>Text Box </a:t>
            </a:r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dirty="0" smtClean="0"/>
              <a:t>Do Not Autofit</a:t>
            </a:r>
          </a:p>
          <a:p>
            <a:pPr marL="799704" lvl="1" indent="-342729" algn="l">
              <a:spcAft>
                <a:spcPts val="1800"/>
              </a:spcAft>
              <a:buSzPct val="80000"/>
              <a:buFont typeface="+mj-lt"/>
              <a:buAutoNum type="alphaUcPeriod"/>
            </a:pPr>
            <a:r>
              <a:rPr lang="en-US" sz="1400" dirty="0" smtClean="0"/>
              <a:t>Size </a:t>
            </a:r>
            <a:r>
              <a:rPr lang="en-US" sz="1200" i="1" dirty="0"/>
              <a:t>(full size of poster)</a:t>
            </a:r>
          </a:p>
          <a:p>
            <a:pPr marL="799704" lvl="1" indent="-342729" algn="l">
              <a:spcAft>
                <a:spcPts val="1800"/>
              </a:spcAft>
              <a:buSzPct val="80000"/>
              <a:buFont typeface="+mj-lt"/>
              <a:buAutoNum type="alphaUcPeriod"/>
            </a:pPr>
            <a:r>
              <a:rPr lang="en-US" sz="1400" dirty="0"/>
              <a:t>Shape Fill </a:t>
            </a:r>
            <a:r>
              <a:rPr lang="en-US" sz="1200" i="1" dirty="0"/>
              <a:t>(see gradient examples on right)</a:t>
            </a:r>
          </a:p>
          <a:p>
            <a:pPr marL="799704" lvl="1" indent="-342729" algn="l">
              <a:spcAft>
                <a:spcPts val="1800"/>
              </a:spcAft>
              <a:buSzPct val="80000"/>
              <a:buFont typeface="+mj-lt"/>
              <a:buAutoNum type="alphaUcPeriod"/>
            </a:pPr>
            <a:r>
              <a:rPr lang="en-US" sz="1400" dirty="0"/>
              <a:t>Shape Outline </a:t>
            </a:r>
            <a:r>
              <a:rPr lang="en-US" sz="1200" i="1" dirty="0"/>
              <a:t>(probably not applicable)</a:t>
            </a:r>
            <a:endParaRPr lang="en-US" sz="1400" i="1" dirty="0"/>
          </a:p>
          <a:p>
            <a:pPr marL="342729" indent="-342729" algn="l">
              <a:spcAft>
                <a:spcPts val="1800"/>
              </a:spcAft>
              <a:buSzPct val="80000"/>
              <a:buFont typeface="+mj-lt"/>
              <a:buAutoNum type="arabicPeriod"/>
            </a:pPr>
            <a:r>
              <a:rPr lang="en-US" sz="1400" dirty="0"/>
              <a:t>Arrange</a:t>
            </a:r>
          </a:p>
          <a:p>
            <a:pPr marL="799704" lvl="1" indent="-342729" algn="l">
              <a:spcAft>
                <a:spcPts val="1800"/>
              </a:spcAft>
              <a:buSzPct val="80000"/>
              <a:buFont typeface="+mj-lt"/>
              <a:buAutoNum type="alphaUcPeriod"/>
            </a:pPr>
            <a:r>
              <a:rPr lang="en-US" sz="1400" dirty="0"/>
              <a:t>Send to Back</a:t>
            </a:r>
          </a:p>
          <a:p>
            <a:pPr marL="799704" lvl="1" indent="-342729" algn="l">
              <a:spcAft>
                <a:spcPts val="1800"/>
              </a:spcAft>
              <a:buSzPct val="80000"/>
              <a:buFont typeface="+mj-lt"/>
              <a:buAutoNum type="alphaUcPeriod"/>
            </a:pPr>
            <a:r>
              <a:rPr lang="en-US" sz="1400" dirty="0"/>
              <a:t>Align Left</a:t>
            </a:r>
          </a:p>
          <a:p>
            <a:pPr marL="799704" lvl="1" indent="-342729" algn="l">
              <a:spcAft>
                <a:spcPts val="1800"/>
              </a:spcAft>
              <a:buSzPct val="80000"/>
              <a:buFont typeface="+mj-lt"/>
              <a:buAutoNum type="alphaUcPeriod"/>
            </a:pPr>
            <a:r>
              <a:rPr lang="en-US" sz="1400" dirty="0"/>
              <a:t>Align Top</a:t>
            </a:r>
          </a:p>
          <a:p>
            <a:pPr marL="233246" indent="-233246" algn="l">
              <a:buSzPct val="50000"/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38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2" y="5994402"/>
            <a:ext cx="2290241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23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082"/>
            <a:ext cx="9372600" cy="78202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Creating a Poster Using Powerpoint</a:t>
            </a:r>
            <a:endParaRPr lang="en-US" sz="3600" dirty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1042" y="1230316"/>
            <a:ext cx="8185150" cy="4662487"/>
          </a:xfrm>
        </p:spPr>
        <p:txBody>
          <a:bodyPr/>
          <a:lstStyle/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Getting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Started (Templates)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 Considerations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Layout/Content/Logical Flow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Background/Color Themes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b="1" dirty="0" smtClean="0"/>
              <a:t>Font Sizes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Alignment/Spacing/Aesthetics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Graphics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581388">
            <a:off x="2645725" y="3417780"/>
            <a:ext cx="6515506" cy="12310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392" tIns="45699" rIns="91392" bIns="456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Refer to UR Graphics 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spcAft>
                <a:spcPts val="1200"/>
              </a:spcAft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Guide to Creating Posters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2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24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082"/>
            <a:ext cx="9372600" cy="78202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Creating a Poster Using Powerpoint</a:t>
            </a:r>
            <a:endParaRPr lang="en-US" sz="3600" dirty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1042" y="1230316"/>
            <a:ext cx="8185150" cy="4662487"/>
          </a:xfrm>
        </p:spPr>
        <p:txBody>
          <a:bodyPr/>
          <a:lstStyle/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Getting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Started (Templates)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 Considerations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Layout/Content/Logical Flow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Background/Color Themes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 Sizes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b="1" dirty="0" smtClean="0"/>
              <a:t>Alignment/Spacing/Aesthetics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Graphics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581388">
            <a:off x="2689687" y="2932053"/>
            <a:ext cx="6515506" cy="584733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392" tIns="45699" rIns="91392" bIns="456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Gridlines are your friends!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2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25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" y="18082"/>
            <a:ext cx="8961120" cy="782023"/>
          </a:xfrm>
        </p:spPr>
        <p:txBody>
          <a:bodyPr anchor="ctr"/>
          <a:lstStyle/>
          <a:p>
            <a:pPr marL="1370013" indent="-1370013" eaLnBrk="1" hangingPunct="1">
              <a:defRPr/>
            </a:pPr>
            <a:r>
              <a:rPr lang="en-US" sz="3600" dirty="0" smtClean="0"/>
              <a:t>Alignment/Spacing/Aesthetics</a:t>
            </a:r>
            <a:endParaRPr lang="en-US" sz="3600" dirty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1042" y="1230316"/>
            <a:ext cx="8185150" cy="4662487"/>
          </a:xfrm>
        </p:spPr>
        <p:txBody>
          <a:bodyPr/>
          <a:lstStyle/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Getting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Started (Templates)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 Considerations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Layout/Content/Logical Flow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Background/Color Themes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 Sizes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b="1" dirty="0" smtClean="0"/>
              <a:t>Alignment/Spacing/Aesthetics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Graphics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5053767" y="1011898"/>
            <a:ext cx="3967530" cy="4794446"/>
          </a:xfrm>
          <a:prstGeom prst="rect">
            <a:avLst/>
          </a:prstGeom>
          <a:solidFill>
            <a:srgbClr val="B2DDFF"/>
          </a:solidFill>
          <a:ln w="19050">
            <a:solidFill>
              <a:srgbClr val="19458D"/>
            </a:solidFill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6751" r="53370" b="26711"/>
          <a:stretch>
            <a:fillRect/>
          </a:stretch>
        </p:blipFill>
        <p:spPr bwMode="auto">
          <a:xfrm rot="300000">
            <a:off x="5314897" y="911869"/>
            <a:ext cx="3383280" cy="5186616"/>
          </a:xfrm>
          <a:prstGeom prst="rect">
            <a:avLst/>
          </a:prstGeom>
          <a:ln w="19050">
            <a:solidFill>
              <a:srgbClr val="19458D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val 7"/>
          <p:cNvSpPr/>
          <p:nvPr/>
        </p:nvSpPr>
        <p:spPr bwMode="auto">
          <a:xfrm rot="300000">
            <a:off x="5512775" y="914400"/>
            <a:ext cx="1784838" cy="108145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1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300000">
            <a:off x="5899636" y="3253156"/>
            <a:ext cx="606669" cy="131885"/>
          </a:xfrm>
          <a:prstGeom prst="rightArrow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1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300000">
            <a:off x="5849812" y="3968263"/>
            <a:ext cx="606669" cy="131885"/>
          </a:xfrm>
          <a:prstGeom prst="rightArrow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68314" y="110361"/>
            <a:ext cx="8435975" cy="819807"/>
          </a:xfrm>
        </p:spPr>
        <p:txBody>
          <a:bodyPr/>
          <a:lstStyle/>
          <a:p>
            <a:r>
              <a:rPr lang="en-US" sz="3600" dirty="0"/>
              <a:t>Which is easier to </a:t>
            </a:r>
            <a:r>
              <a:rPr lang="en-US" sz="3600" dirty="0" smtClean="0"/>
              <a:t>read (L or R)?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79121" y="1046367"/>
            <a:ext cx="4114800" cy="914400"/>
          </a:xfrm>
        </p:spPr>
        <p:txBody>
          <a:bodyPr anchor="ctr"/>
          <a:lstStyle/>
          <a:p>
            <a:r>
              <a:rPr lang="en-US" sz="2200" dirty="0"/>
              <a:t>1.5 Spacing 0 </a:t>
            </a:r>
            <a:r>
              <a:rPr lang="en-US" sz="2200" dirty="0" err="1"/>
              <a:t>pt</a:t>
            </a:r>
            <a:r>
              <a:rPr lang="en-US" sz="2200" dirty="0"/>
              <a:t> After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8313" y="1938385"/>
            <a:ext cx="4141787" cy="429768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Line 1 statement continued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Line 2 statement continued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Line 3 statement continued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Line 4 statement continued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19018" y="1030601"/>
            <a:ext cx="4297680" cy="914400"/>
          </a:xfrm>
        </p:spPr>
        <p:txBody>
          <a:bodyPr anchor="ctr"/>
          <a:lstStyle/>
          <a:p>
            <a:r>
              <a:rPr lang="en-US" sz="2200" dirty="0"/>
              <a:t>Single Spacing 24 </a:t>
            </a:r>
            <a:r>
              <a:rPr lang="en-US" sz="2200" dirty="0" err="1"/>
              <a:t>pt</a:t>
            </a:r>
            <a:r>
              <a:rPr lang="en-US" sz="2200" dirty="0"/>
              <a:t> After</a:t>
            </a:r>
          </a:p>
        </p:txBody>
      </p:sp>
      <p:sp>
        <p:nvSpPr>
          <p:cNvPr id="7270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A8DCF1-5E17-4966-B519-718C6CB2919E}" type="slidenum">
              <a:rPr lang="en-US" smtClean="0">
                <a:latin typeface="Verdana" pitchFamily="34" charset="0"/>
              </a:rPr>
              <a:pPr/>
              <a:t>26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14" name="Content Placeholder 6"/>
          <p:cNvSpPr>
            <a:spLocks noGrp="1"/>
          </p:cNvSpPr>
          <p:nvPr>
            <p:ph sz="quarter" idx="4"/>
          </p:nvPr>
        </p:nvSpPr>
        <p:spPr>
          <a:xfrm>
            <a:off x="4760919" y="1938385"/>
            <a:ext cx="4143375" cy="42976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dirty="0" smtClean="0"/>
              <a:t>Line 1 statement continued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dirty="0" smtClean="0"/>
              <a:t>Line 2 statement continued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dirty="0" smtClean="0"/>
              <a:t>Line 3 statement continued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dirty="0" smtClean="0"/>
              <a:t>Line 4 statement continued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4177862" y="1056294"/>
            <a:ext cx="15766" cy="5060731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1945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24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68314" y="110359"/>
            <a:ext cx="8435975" cy="985016"/>
          </a:xfrm>
        </p:spPr>
        <p:txBody>
          <a:bodyPr/>
          <a:lstStyle/>
          <a:p>
            <a:r>
              <a:rPr lang="en-US" sz="3600" dirty="0" smtClean="0"/>
              <a:t>Spacing</a:t>
            </a:r>
            <a:endParaRPr lang="en-US" sz="3600" dirty="0"/>
          </a:p>
        </p:txBody>
      </p:sp>
      <p:sp>
        <p:nvSpPr>
          <p:cNvPr id="72707" name="Content Placeholder 3"/>
          <p:cNvSpPr>
            <a:spLocks noGrp="1"/>
          </p:cNvSpPr>
          <p:nvPr>
            <p:ph sz="half" idx="2"/>
          </p:nvPr>
        </p:nvSpPr>
        <p:spPr>
          <a:xfrm>
            <a:off x="160020" y="1305035"/>
            <a:ext cx="9052560" cy="2904359"/>
          </a:xfrm>
        </p:spPr>
        <p:txBody>
          <a:bodyPr/>
          <a:lstStyle/>
          <a:p>
            <a:pPr marL="456973" indent="-1681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/>
              <a:t>Paragraph </a:t>
            </a:r>
            <a:r>
              <a:rPr lang="en-US" sz="2800" dirty="0"/>
              <a:t>Formatting</a:t>
            </a:r>
          </a:p>
          <a:p>
            <a:pPr marL="721953" lvl="1" indent="-1681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Home &gt; Paragraph &gt; Line Spacing Options &gt; Indents &amp; Spacing</a:t>
            </a:r>
          </a:p>
        </p:txBody>
      </p:sp>
      <p:sp>
        <p:nvSpPr>
          <p:cNvPr id="7270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A8DCF1-5E17-4966-B519-718C6CB2919E}" type="slidenum">
              <a:rPr lang="en-US" smtClean="0">
                <a:latin typeface="Verdana" pitchFamily="34" charset="0"/>
              </a:rPr>
              <a:pPr/>
              <a:t>27</a:t>
            </a:fld>
            <a:endParaRPr lang="en-US" dirty="0" smtClean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285" r="51423" b="77602"/>
          <a:stretch/>
        </p:blipFill>
        <p:spPr bwMode="auto">
          <a:xfrm>
            <a:off x="229557" y="2558895"/>
            <a:ext cx="8913486" cy="2307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13325" y="5481935"/>
            <a:ext cx="22445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Continued</a:t>
            </a:r>
            <a:r>
              <a:rPr lang="en-US" sz="2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</a:t>
            </a:r>
            <a:endParaRPr lang="en-US" sz="2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71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68314" y="110359"/>
            <a:ext cx="8435975" cy="644021"/>
          </a:xfrm>
        </p:spPr>
        <p:txBody>
          <a:bodyPr anchor="t"/>
          <a:lstStyle/>
          <a:p>
            <a:r>
              <a:rPr lang="en-US" sz="3600" dirty="0" smtClean="0"/>
              <a:t>Spacing</a:t>
            </a:r>
            <a:endParaRPr lang="en-US" sz="3600" dirty="0"/>
          </a:p>
        </p:txBody>
      </p:sp>
      <p:sp>
        <p:nvSpPr>
          <p:cNvPr id="72707" name="Content Placeholder 3"/>
          <p:cNvSpPr>
            <a:spLocks noGrp="1"/>
          </p:cNvSpPr>
          <p:nvPr>
            <p:ph sz="half" idx="2"/>
          </p:nvPr>
        </p:nvSpPr>
        <p:spPr>
          <a:xfrm>
            <a:off x="160020" y="989341"/>
            <a:ext cx="9052560" cy="2904359"/>
          </a:xfrm>
        </p:spPr>
        <p:txBody>
          <a:bodyPr/>
          <a:lstStyle/>
          <a:p>
            <a:pPr marL="456973" indent="-1681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/>
              <a:t>Paragraph Formatting </a:t>
            </a:r>
            <a:r>
              <a:rPr lang="en-US" sz="1400" i="1" dirty="0" smtClean="0"/>
              <a:t>(continued)</a:t>
            </a:r>
            <a:endParaRPr lang="en-US" sz="1400" i="1" dirty="0"/>
          </a:p>
          <a:p>
            <a:pPr marL="721953" lvl="1" indent="-1681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Home &gt; Paragraph &gt; Line Spacing Options &gt; Indents &amp; Spacing</a:t>
            </a:r>
          </a:p>
        </p:txBody>
      </p:sp>
      <p:sp>
        <p:nvSpPr>
          <p:cNvPr id="7270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A8DCF1-5E17-4966-B519-718C6CB2919E}" type="slidenum">
              <a:rPr lang="en-US" smtClean="0">
                <a:latin typeface="Verdana" pitchFamily="34" charset="0"/>
              </a:rPr>
              <a:pPr/>
              <a:t>28</a:t>
            </a:fld>
            <a:endParaRPr lang="en-US" dirty="0" smtClean="0">
              <a:latin typeface="Verdana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166977" y="2470134"/>
            <a:ext cx="3726657" cy="3201324"/>
            <a:chOff x="5166977" y="2470134"/>
            <a:chExt cx="3726657" cy="3201324"/>
          </a:xfrm>
        </p:grpSpPr>
        <p:sp>
          <p:nvSpPr>
            <p:cNvPr id="9" name="Rectangle 8"/>
            <p:cNvSpPr/>
            <p:nvPr/>
          </p:nvSpPr>
          <p:spPr bwMode="auto">
            <a:xfrm rot="1200000">
              <a:off x="5236034" y="2471058"/>
              <a:ext cx="3657600" cy="320040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392" tIns="45699" rIns="91392" bIns="45699"/>
            <a:lstStyle/>
            <a:p>
              <a:pPr defTabSz="928226">
                <a:defRPr/>
              </a:pPr>
              <a:endParaRPr lang="en-US">
                <a:latin typeface="Verdana" pitchFamily="1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6179" t="33301" r="9675" b="20000"/>
            <a:stretch>
              <a:fillRect/>
            </a:stretch>
          </p:blipFill>
          <p:spPr bwMode="auto">
            <a:xfrm rot="600000">
              <a:off x="5166977" y="2470134"/>
              <a:ext cx="3714765" cy="317524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</p:pic>
      </p:grpSp>
      <p:grpSp>
        <p:nvGrpSpPr>
          <p:cNvPr id="4" name="Group 2"/>
          <p:cNvGrpSpPr/>
          <p:nvPr/>
        </p:nvGrpSpPr>
        <p:grpSpPr>
          <a:xfrm>
            <a:off x="489855" y="2391875"/>
            <a:ext cx="3708212" cy="3344079"/>
            <a:chOff x="489855" y="2391875"/>
            <a:chExt cx="3708212" cy="3344079"/>
          </a:xfrm>
        </p:grpSpPr>
        <p:sp>
          <p:nvSpPr>
            <p:cNvPr id="8" name="Rectangle 7"/>
            <p:cNvSpPr/>
            <p:nvPr/>
          </p:nvSpPr>
          <p:spPr bwMode="auto">
            <a:xfrm rot="-1200000">
              <a:off x="489855" y="2460173"/>
              <a:ext cx="3657600" cy="32004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392" tIns="45699" rIns="91392" bIns="45699"/>
            <a:lstStyle/>
            <a:p>
              <a:pPr defTabSz="928226">
                <a:defRPr/>
              </a:pPr>
              <a:endParaRPr lang="en-US">
                <a:latin typeface="Verdana" pitchFamily="1" charset="0"/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1707" t="33270" r="43821" b="15302"/>
            <a:stretch>
              <a:fillRect/>
            </a:stretch>
          </p:blipFill>
          <p:spPr bwMode="auto">
            <a:xfrm rot="-600000">
              <a:off x="611716" y="2391875"/>
              <a:ext cx="3586351" cy="3344079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671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29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082"/>
            <a:ext cx="9372600" cy="78202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Creating a Poster Using Powerpoint</a:t>
            </a:r>
            <a:endParaRPr lang="en-US" sz="3600" dirty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1042" y="1230316"/>
            <a:ext cx="8185150" cy="4662487"/>
          </a:xfrm>
        </p:spPr>
        <p:txBody>
          <a:bodyPr/>
          <a:lstStyle/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Getting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Started (Templates)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 Considerations</a:t>
            </a:r>
          </a:p>
          <a:p>
            <a:pPr marL="1370917" indent="-456973" eaLnBrk="1" hangingPunct="1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Layout/Content/Logical Flow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Background/Color Themes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 Sizes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Alignment/Spacing/Aesthetics</a:t>
            </a:r>
          </a:p>
          <a:p>
            <a:pPr marL="1370917" indent="-456973">
              <a:buFont typeface="Wingdings" pitchFamily="2" charset="2"/>
              <a:buChar char="q"/>
              <a:defRPr/>
            </a:pPr>
            <a:r>
              <a:rPr lang="en-US" sz="2000" b="1" dirty="0" smtClean="0"/>
              <a:t>Graphics</a:t>
            </a:r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71" y="782512"/>
            <a:ext cx="2833077" cy="283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1581388">
            <a:off x="2645725" y="3417780"/>
            <a:ext cx="6515506" cy="12310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392" tIns="45699" rIns="91392" bIns="456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Refer to UR Graphics 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spcAft>
                <a:spcPts val="1200"/>
              </a:spcAft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Guide to Creating Posters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2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D66A8B-D32A-4C79-8C25-CAEED9D6097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4300" y="0"/>
            <a:ext cx="9144000" cy="72096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514350" marR="0" lvl="0" indent="-514350" algn="l" defTabSz="833024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1945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a professional poster presentation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-1" y="1140064"/>
            <a:ext cx="5011615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5475" marR="0" lvl="0" indent="-280988" algn="l" defTabSz="928226" rtl="0" eaLnBrk="0" fontAlgn="base" latinLnBrk="0" hangingPunct="0">
              <a:spcBef>
                <a:spcPts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help justify funding to attend the conference</a:t>
            </a:r>
          </a:p>
          <a:p>
            <a:pPr marL="625475" marR="0" lvl="0" indent="-280988" algn="l" defTabSz="928226" rtl="0" eaLnBrk="0" fontAlgn="base" latinLnBrk="0" hangingPunct="0">
              <a:spcBef>
                <a:spcPts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Looks great in your professional portfolio/resume</a:t>
            </a:r>
          </a:p>
          <a:p>
            <a:pPr marL="625475" marR="0" lvl="0" indent="-280988" algn="l" defTabSz="928226" rtl="0" eaLnBrk="1" fontAlgn="base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lead to interesting/fruitful networking &amp; collaboration opportunities</a:t>
            </a:r>
          </a:p>
          <a:p>
            <a:pPr marL="625475" marR="0" lvl="0" indent="-280988" algn="l" defTabSz="928226" rtl="0" eaLnBrk="0" fontAlgn="base" latinLnBrk="0" hangingPunct="0">
              <a:spcBef>
                <a:spcPts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 novice presenters develop regional/national reputation (others associate your name with the topic)</a:t>
            </a:r>
          </a:p>
          <a:p>
            <a:pPr marL="625475" marR="0" lvl="0" indent="-280988" algn="l" defTabSz="928226" rtl="0" eaLnBrk="1" fontAlgn="base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Invaluable for future podium presentation/manuscript development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Poster Image Networ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878330"/>
            <a:ext cx="4572000" cy="310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D66A8B-D32A-4C79-8C25-CAEED9D6097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94" y="767708"/>
            <a:ext cx="6383548" cy="539826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2538" y="153946"/>
            <a:ext cx="8086725" cy="454260"/>
          </a:xfrm>
        </p:spPr>
        <p:txBody>
          <a:bodyPr anchor="t"/>
          <a:lstStyle/>
          <a:p>
            <a:r>
              <a:rPr lang="en-US" sz="3000" dirty="0" smtClean="0"/>
              <a:t>Proof will determine clarity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196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60020" y="2651243"/>
            <a:ext cx="9052560" cy="4090752"/>
          </a:xfrm>
          <a:prstGeom prst="rect">
            <a:avLst/>
          </a:prstGeom>
          <a:solidFill>
            <a:srgbClr val="FCD6A9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2" tIns="45699" rIns="91392" bIns="45699"/>
          <a:lstStyle/>
          <a:p>
            <a:pPr defTabSz="928226">
              <a:defRPr/>
            </a:pPr>
            <a:endParaRPr lang="en-US">
              <a:latin typeface="Verdana" pitchFamily="1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4660" y="930057"/>
            <a:ext cx="8869680" cy="184043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 smtClean="0"/>
              <a:t>Label axes with dates, times, &amp; title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 smtClean="0"/>
              <a:t>Include a legend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 smtClean="0"/>
              <a:t>Pre-data, intervention/initiative data, &amp; post-data should use same timeframes/measurement unit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D66A8B-D32A-4C79-8C25-CAEED9D6097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54330" y="84543"/>
            <a:ext cx="8686800" cy="747713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833024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945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Display Requirements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945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6219" t="32159" r="19502" b="25652"/>
          <a:stretch>
            <a:fillRect/>
          </a:stretch>
        </p:blipFill>
        <p:spPr bwMode="auto">
          <a:xfrm>
            <a:off x="278073" y="2756844"/>
            <a:ext cx="8816454" cy="3616656"/>
          </a:xfrm>
          <a:prstGeom prst="rect">
            <a:avLst/>
          </a:prstGeom>
          <a:noFill/>
          <a:ln w="9525">
            <a:solidFill>
              <a:srgbClr val="19458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32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64160"/>
            <a:ext cx="8686800" cy="7477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Presenting Your Poster</a:t>
            </a:r>
            <a:endParaRPr lang="en-US" sz="3600" dirty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755" y="968987"/>
            <a:ext cx="7086599" cy="507037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Verdana" pitchFamily="1" charset="0"/>
              <a:buChar char=" "/>
              <a:defRPr/>
            </a:pPr>
            <a:r>
              <a:rPr lang="en-US" sz="2400" dirty="0" smtClean="0"/>
              <a:t>Strategies for Success:</a:t>
            </a:r>
            <a:endParaRPr lang="en-US" sz="2400" dirty="0"/>
          </a:p>
          <a:p>
            <a:pPr marL="457200" indent="-280988" eaLnBrk="1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Font typeface="Wingdings" pitchFamily="2" charset="2"/>
              <a:buChar char="q"/>
              <a:defRPr/>
            </a:pPr>
            <a:r>
              <a:rPr lang="en-US" sz="2200" dirty="0"/>
              <a:t>Get a good night sleep (if possible, don’t work before)</a:t>
            </a:r>
          </a:p>
          <a:p>
            <a:pPr marL="457200" indent="-280988" eaLnBrk="1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Font typeface="Wingdings" pitchFamily="2" charset="2"/>
              <a:buChar char="q"/>
              <a:defRPr/>
            </a:pPr>
            <a:r>
              <a:rPr lang="en-US" sz="2200" dirty="0"/>
              <a:t>Dress/act professionally; wear name tag</a:t>
            </a:r>
          </a:p>
          <a:p>
            <a:pPr marL="457200" indent="-280988" eaLnBrk="1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Font typeface="Wingdings" pitchFamily="2" charset="2"/>
              <a:buChar char="q"/>
              <a:defRPr/>
            </a:pPr>
            <a:r>
              <a:rPr lang="en-US" sz="2200" dirty="0"/>
              <a:t>Stand near (not in front of) your poster</a:t>
            </a:r>
          </a:p>
          <a:p>
            <a:pPr marL="457200" indent="-280988" eaLnBrk="1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Font typeface="Wingdings" pitchFamily="2" charset="2"/>
              <a:buChar char="q"/>
              <a:defRPr/>
            </a:pPr>
            <a:r>
              <a:rPr lang="en-US" sz="2200" dirty="0"/>
              <a:t>Have business cards/handouts/something to share your contact </a:t>
            </a:r>
            <a:r>
              <a:rPr lang="en-US" sz="2200" dirty="0" smtClean="0"/>
              <a:t>information</a:t>
            </a:r>
          </a:p>
          <a:p>
            <a:pPr marL="457200" indent="-280988" eaLnBrk="1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Font typeface="Wingdings" pitchFamily="2" charset="2"/>
              <a:buChar char="q"/>
              <a:defRPr/>
            </a:pPr>
            <a:r>
              <a:rPr lang="en-US" sz="2200" dirty="0" smtClean="0"/>
              <a:t>Smile! Be proud of your accomplishments!</a:t>
            </a:r>
          </a:p>
          <a:p>
            <a:pPr marL="457200" indent="-280988" algn="r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1600" i="1" dirty="0" smtClean="0"/>
              <a:t>Continued…</a:t>
            </a:r>
            <a:endParaRPr lang="en-US" sz="1600" i="1" dirty="0"/>
          </a:p>
        </p:txBody>
      </p:sp>
      <p:pic>
        <p:nvPicPr>
          <p:cNvPr id="1027" name="Picture 3" descr="H:\Presentations\Podium and Poster Presentations\Poster Image Professional.jpg"/>
          <p:cNvPicPr>
            <a:picLocks noChangeAspect="1" noChangeArrowheads="1"/>
          </p:cNvPicPr>
          <p:nvPr/>
        </p:nvPicPr>
        <p:blipFill>
          <a:blip r:embed="rId3"/>
          <a:srcRect b="15289"/>
          <a:stretch>
            <a:fillRect/>
          </a:stretch>
        </p:blipFill>
        <p:spPr bwMode="auto">
          <a:xfrm>
            <a:off x="7242967" y="105504"/>
            <a:ext cx="1828800" cy="1300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Poster Image Handou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717" y="4623657"/>
            <a:ext cx="1827301" cy="1216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:\Presentations\Podium and Poster Presentations\Poster Image Artistic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242967" y="3145350"/>
            <a:ext cx="1828800" cy="1216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967" y="1667043"/>
            <a:ext cx="1828800" cy="1216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38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33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64160"/>
            <a:ext cx="8686800" cy="7477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Presenting Your Poster</a:t>
            </a:r>
            <a:endParaRPr lang="en-US" sz="3600" dirty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755" y="808181"/>
            <a:ext cx="7086599" cy="5394960"/>
          </a:xfrm>
        </p:spPr>
        <p:txBody>
          <a:bodyPr/>
          <a:lstStyle/>
          <a:p>
            <a:pPr marL="457200" indent="-280988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2200" dirty="0" smtClean="0"/>
              <a:t>Have </a:t>
            </a:r>
            <a:r>
              <a:rPr lang="en-US" sz="2200" dirty="0"/>
              <a:t>a phrase planned in advance to capture passers-by:</a:t>
            </a:r>
          </a:p>
          <a:p>
            <a:pPr marL="1092200" lvl="2" indent="-287338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“Where </a:t>
            </a:r>
            <a:r>
              <a:rPr lang="en-US" sz="1600" dirty="0"/>
              <a:t>do you work</a:t>
            </a:r>
            <a:r>
              <a:rPr lang="en-US" sz="1600" dirty="0" smtClean="0"/>
              <a:t>?”</a:t>
            </a:r>
            <a:endParaRPr lang="en-US" sz="1600" dirty="0"/>
          </a:p>
          <a:p>
            <a:pPr marL="1092200" lvl="2" indent="-287338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“Do </a:t>
            </a:r>
            <a:r>
              <a:rPr lang="en-US" sz="1600" dirty="0"/>
              <a:t>you care for </a:t>
            </a:r>
            <a:r>
              <a:rPr lang="en-US" sz="1600" dirty="0" smtClean="0"/>
              <a:t>[asthma] </a:t>
            </a:r>
            <a:r>
              <a:rPr lang="en-US" sz="1600" dirty="0"/>
              <a:t>patients</a:t>
            </a:r>
            <a:r>
              <a:rPr lang="en-US" sz="1600" dirty="0" smtClean="0"/>
              <a:t>?”</a:t>
            </a:r>
            <a:endParaRPr lang="en-US" sz="1600" dirty="0"/>
          </a:p>
          <a:p>
            <a:pPr marL="1092200" lvl="2" indent="-287338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“Are </a:t>
            </a:r>
            <a:r>
              <a:rPr lang="en-US" sz="1600" dirty="0"/>
              <a:t>you interested in helping </a:t>
            </a:r>
            <a:r>
              <a:rPr lang="en-US" sz="1600" dirty="0" smtClean="0"/>
              <a:t>[families </a:t>
            </a:r>
            <a:r>
              <a:rPr lang="en-US" sz="1600" dirty="0"/>
              <a:t>in </a:t>
            </a:r>
            <a:r>
              <a:rPr lang="en-US" sz="1600" dirty="0" smtClean="0"/>
              <a:t>crisis]?”</a:t>
            </a:r>
          </a:p>
          <a:p>
            <a:pPr marL="1092200" lvl="2" indent="-287338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“Hi! I’m [Sue. I work in pediatric nursing]. Would you like to hear about my project?”</a:t>
            </a:r>
          </a:p>
          <a:p>
            <a:pPr marL="519113" indent="-3413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2200" dirty="0" smtClean="0"/>
              <a:t>Briefly “walk them through” your poster in logical order:</a:t>
            </a:r>
          </a:p>
          <a:p>
            <a:pPr marL="1092200" lvl="3" indent="-2873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Left to right (remember the logical flow/layout?)</a:t>
            </a:r>
          </a:p>
          <a:p>
            <a:pPr marL="1092200" lvl="3" indent="-2873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Explain what you did/summarize findings/next steps</a:t>
            </a:r>
          </a:p>
          <a:p>
            <a:pPr marL="1092200" lvl="3" indent="-2873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“Thank you for listening, do you have any questions?”</a:t>
            </a:r>
          </a:p>
          <a:p>
            <a:pPr marL="1092200" lvl="3" indent="-2873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Respond to feedback professionally &amp; without defensiveness</a:t>
            </a:r>
            <a:endParaRPr lang="en-US" sz="1600" dirty="0"/>
          </a:p>
        </p:txBody>
      </p:sp>
      <p:pic>
        <p:nvPicPr>
          <p:cNvPr id="1027" name="Picture 3" descr="H:\Presentations\Podium and Poster Presentations\Poster Image Professional.jpg"/>
          <p:cNvPicPr>
            <a:picLocks noChangeAspect="1" noChangeArrowheads="1"/>
          </p:cNvPicPr>
          <p:nvPr/>
        </p:nvPicPr>
        <p:blipFill>
          <a:blip r:embed="rId3" cstate="print"/>
          <a:srcRect t="5124" r="3045" b="7359"/>
          <a:stretch>
            <a:fillRect/>
          </a:stretch>
        </p:blipFill>
        <p:spPr bwMode="auto">
          <a:xfrm>
            <a:off x="7254847" y="177421"/>
            <a:ext cx="1828800" cy="1228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Poster Image Handouts.jpg"/>
          <p:cNvPicPr>
            <a:picLocks noChangeAspect="1"/>
          </p:cNvPicPr>
          <p:nvPr/>
        </p:nvPicPr>
        <p:blipFill>
          <a:blip r:embed="rId4"/>
          <a:srcRect b="11115"/>
          <a:stretch>
            <a:fillRect/>
          </a:stretch>
        </p:blipFill>
        <p:spPr>
          <a:xfrm>
            <a:off x="7254847" y="4623657"/>
            <a:ext cx="1828800" cy="1217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:\Presentations\Podium and Poster Presentations\Poster Image Artistic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254847" y="3131403"/>
            <a:ext cx="1828800" cy="1240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47" y="1662771"/>
            <a:ext cx="1828800" cy="1211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38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219634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34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" y="883258"/>
            <a:ext cx="9144000" cy="530352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Verdana" pitchFamily="1" charset="0"/>
              <a:buChar char=" "/>
              <a:defRPr/>
            </a:pPr>
            <a:r>
              <a:rPr lang="en-US" sz="2400" dirty="0"/>
              <a:t>Next </a:t>
            </a:r>
            <a:r>
              <a:rPr lang="en-US" sz="2400" dirty="0" smtClean="0"/>
              <a:t>Steps/Resources:</a:t>
            </a:r>
            <a:endParaRPr lang="en-US" sz="2400" dirty="0"/>
          </a:p>
          <a:p>
            <a:pPr marL="1371144" indent="-457200" eaLnBrk="1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timeline (work backward from your goal date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pPr marL="1709738" lvl="1" indent="-33178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SCORE Half-day (Summer, 2017), Rochester, NY</a:t>
            </a:r>
          </a:p>
          <a:p>
            <a:pPr marL="1709738" lvl="1" indent="-33178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SOCRA </a:t>
            </a:r>
            <a:r>
              <a:rPr lang="en-US" sz="1600" dirty="0"/>
              <a:t>2016 Annual </a:t>
            </a:r>
            <a:r>
              <a:rPr lang="en-US" sz="1600" dirty="0" smtClean="0"/>
              <a:t>Conference (Oct 6-8</a:t>
            </a:r>
            <a:r>
              <a:rPr lang="en-US" sz="1600" dirty="0"/>
              <a:t>, </a:t>
            </a:r>
            <a:r>
              <a:rPr lang="en-US" sz="1600" dirty="0" smtClean="0"/>
              <a:t>2017), </a:t>
            </a:r>
            <a:r>
              <a:rPr lang="en-US" sz="1600" dirty="0"/>
              <a:t>Orlando, </a:t>
            </a:r>
            <a:r>
              <a:rPr lang="en-US" sz="1600" dirty="0" smtClean="0"/>
              <a:t>FL</a:t>
            </a:r>
          </a:p>
          <a:p>
            <a:pPr marL="1709738" lvl="1" indent="-33178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ACRP </a:t>
            </a:r>
            <a:r>
              <a:rPr lang="en-US" sz="1600" dirty="0"/>
              <a:t>2018 Meeting and Expo (Apr 28 - May 01, 2018), </a:t>
            </a:r>
            <a:r>
              <a:rPr lang="en-US" sz="1600" dirty="0" smtClean="0"/>
              <a:t>Washington</a:t>
            </a:r>
            <a:r>
              <a:rPr lang="en-US" sz="1600" dirty="0"/>
              <a:t>, </a:t>
            </a:r>
            <a:r>
              <a:rPr lang="en-US" sz="1600" dirty="0" smtClean="0"/>
              <a:t>DC</a:t>
            </a:r>
          </a:p>
          <a:p>
            <a:pPr marL="1371144" indent="-457200" eaLnBrk="1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resources:</a:t>
            </a:r>
          </a:p>
          <a:p>
            <a:pPr marL="1709738" lvl="2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Handouts/Links from today’s presentation (Box/SCORE poster development Feb 2017)</a:t>
            </a:r>
          </a:p>
          <a:p>
            <a:pPr marL="1709738" lvl="2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REDCap-based survey*</a:t>
            </a:r>
            <a:endParaRPr lang="en-US" sz="1600" dirty="0"/>
          </a:p>
          <a:p>
            <a:pPr marL="1709738" lvl="2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*SCORE Mini-Workshop:  </a:t>
            </a:r>
            <a:r>
              <a:rPr lang="en-US" sz="1600" dirty="0"/>
              <a:t>Hands-on Session to </a:t>
            </a:r>
            <a:r>
              <a:rPr lang="en-US" sz="1600" dirty="0" smtClean="0"/>
              <a:t>Develop </a:t>
            </a:r>
            <a:r>
              <a:rPr lang="en-US" sz="1600" dirty="0"/>
              <a:t>an e-Poster in PowerPoint: </a:t>
            </a:r>
            <a:r>
              <a:rPr lang="en-US" sz="1600" dirty="0" smtClean="0"/>
              <a:t>March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  <a:r>
              <a:rPr lang="en-US" sz="1600" dirty="0"/>
              <a:t>(Teaching Learning Lab:  2-8513) </a:t>
            </a:r>
            <a:r>
              <a:rPr lang="en-US" sz="1600" dirty="0" smtClean="0"/>
              <a:t>2:15-4:15pm</a:t>
            </a:r>
          </a:p>
          <a:p>
            <a:pPr marL="1709738" lvl="2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en-US" sz="1600" dirty="0" smtClean="0"/>
              <a:t>Peer Review: poster </a:t>
            </a:r>
            <a:r>
              <a:rPr lang="en-US" sz="1600" dirty="0"/>
              <a:t>content needs to make sense to someone who hasn’t heard about your </a:t>
            </a:r>
            <a:r>
              <a:rPr lang="en-US" sz="1600" dirty="0" smtClean="0"/>
              <a:t>project before</a:t>
            </a:r>
            <a:endParaRPr lang="en-US" sz="160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64160"/>
            <a:ext cx="8686800" cy="7477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Presenting Your Poster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97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52400"/>
            <a:ext cx="8435975" cy="881743"/>
          </a:xfrm>
        </p:spPr>
        <p:txBody>
          <a:bodyPr anchor="t"/>
          <a:lstStyle/>
          <a:p>
            <a:r>
              <a:rPr lang="en-US" sz="4400" dirty="0" smtClean="0"/>
              <a:t>References: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" y="807522"/>
            <a:ext cx="8869680" cy="5453934"/>
          </a:xfrm>
        </p:spPr>
        <p:txBody>
          <a:bodyPr/>
          <a:lstStyle/>
          <a:p>
            <a:pPr marL="456973" indent="-45697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1400" dirty="0" smtClean="0"/>
              <a:t>Anonymous (2013). Creating a poster in Power Point 2010. Available at </a:t>
            </a:r>
            <a:r>
              <a:rPr lang="en-US" sz="1400" dirty="0" smtClean="0">
                <a:hlinkClick r:id="rId3"/>
              </a:rPr>
              <a:t>http://www.emich.edu/apc/guides/apcposterpowerpoint2010.pdf </a:t>
            </a:r>
            <a:endParaRPr lang="en-US" sz="1400" dirty="0" smtClean="0"/>
          </a:p>
          <a:p>
            <a:pPr marL="456973" indent="-45697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1400" dirty="0" smtClean="0"/>
              <a:t>Center for Nursing Excellence (2013). Evidence Based Practice and Research Guide for Nursing Practice: Poster Presentations. Available at </a:t>
            </a:r>
            <a:r>
              <a:rPr lang="en-US" sz="1400" dirty="0" smtClean="0">
                <a:hlinkClick r:id="rId4"/>
              </a:rPr>
              <a:t>http://libguides.lhl.uab.edu/content.php?pid=196639&amp;sid=1646544 </a:t>
            </a:r>
            <a:endParaRPr lang="en-US" sz="1400" dirty="0" smtClean="0"/>
          </a:p>
          <a:p>
            <a:pPr marL="456973" indent="-45697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1400" dirty="0" err="1" smtClean="0"/>
              <a:t>Durso</a:t>
            </a:r>
            <a:r>
              <a:rPr lang="en-US" sz="1400" dirty="0" smtClean="0"/>
              <a:t>, F. T., Pop, V.L., Burnett, J.S., &amp; </a:t>
            </a:r>
            <a:r>
              <a:rPr lang="en-US" sz="1400" dirty="0" err="1" smtClean="0"/>
              <a:t>Stearman</a:t>
            </a:r>
            <a:r>
              <a:rPr lang="en-US" sz="1400" dirty="0" smtClean="0"/>
              <a:t>, E.J. (2011). Evidence-Based Human Factors Guidelines for PowerPoint Presentations. Ergonomics in Design: The Quarterly of Human Factors Applications, 19 (4), 4-8. DOI: 10.1177/1064804611416583</a:t>
            </a:r>
          </a:p>
          <a:p>
            <a:pPr marL="456973" indent="-45697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1400" dirty="0" smtClean="0"/>
              <a:t>Ohio State (2013). 101 Tips for effective presentations. Available at </a:t>
            </a:r>
            <a:r>
              <a:rPr lang="en-US" sz="1400" dirty="0" smtClean="0">
                <a:hlinkClick r:id="rId5"/>
              </a:rPr>
              <a:t>http://feh.eng.ohio-state.edu/design-project/References/101%20Tips%20for%20Effective%20Presentations.htm</a:t>
            </a:r>
            <a:endParaRPr lang="en-US" sz="1400" dirty="0" smtClean="0"/>
          </a:p>
          <a:p>
            <a:pPr marL="456973" indent="-45697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1400" dirty="0" smtClean="0"/>
              <a:t>Plunkett, S. W. (2013). Tips on poster presentations at professional conference. Available at </a:t>
            </a:r>
            <a:r>
              <a:rPr lang="en-US" sz="1400" dirty="0" smtClean="0">
                <a:hlinkClick r:id="rId6"/>
              </a:rPr>
              <a:t>http://www.csun.edu/plunk/documents/poster_presentation.pdf </a:t>
            </a:r>
            <a:endParaRPr lang="en-US" sz="1400" dirty="0" smtClean="0"/>
          </a:p>
          <a:p>
            <a:pPr marL="456973" indent="-45697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1400" dirty="0" smtClean="0"/>
              <a:t>Sherman, R. (2010). How to create an effective poster presentation. American Nurse Today, 5(9), 13-15. </a:t>
            </a:r>
          </a:p>
          <a:p>
            <a:pPr marL="456973" indent="-45697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1400" dirty="0" err="1" smtClean="0"/>
              <a:t>TalkPath</a:t>
            </a:r>
            <a:r>
              <a:rPr lang="en-US" sz="1400" dirty="0" smtClean="0"/>
              <a:t> LLC (2013). Tips for Effective Presentations. Available at </a:t>
            </a:r>
            <a:r>
              <a:rPr lang="en-US" sz="1400" dirty="0" smtClean="0">
                <a:hlinkClick r:id="rId7"/>
              </a:rPr>
              <a:t>http://www.accuconference.com/resources/effective-presentations.aspx</a:t>
            </a:r>
            <a:endParaRPr lang="en-US" sz="1400" dirty="0" smtClean="0"/>
          </a:p>
          <a:p>
            <a:pPr marL="456973" indent="-45697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1400" dirty="0" smtClean="0"/>
              <a:t>UNC Health </a:t>
            </a:r>
            <a:r>
              <a:rPr lang="en-US" sz="1400" dirty="0"/>
              <a:t>Sciences Library (2016). </a:t>
            </a:r>
            <a:r>
              <a:rPr lang="en-US" sz="1400" dirty="0" smtClean="0"/>
              <a:t>Designing effective posters: </a:t>
            </a:r>
            <a:r>
              <a:rPr lang="en-US" sz="1400" dirty="0"/>
              <a:t>Using </a:t>
            </a:r>
            <a:r>
              <a:rPr lang="en-US" sz="1400" dirty="0" smtClean="0"/>
              <a:t>Power Point </a:t>
            </a:r>
            <a:r>
              <a:rPr lang="en-US" sz="1400" dirty="0"/>
              <a:t>2016 for Windows and 2013 for </a:t>
            </a:r>
            <a:r>
              <a:rPr lang="en-US" sz="1400" dirty="0" smtClean="0"/>
              <a:t>Windows. Available at </a:t>
            </a:r>
            <a:r>
              <a:rPr lang="en-US" sz="1400" dirty="0" smtClean="0">
                <a:hlinkClick r:id="rId8"/>
              </a:rPr>
              <a:t>http</a:t>
            </a:r>
            <a:r>
              <a:rPr lang="en-US" sz="1400" dirty="0">
                <a:hlinkClick r:id="rId8"/>
              </a:rPr>
              <a:t>://</a:t>
            </a:r>
            <a:r>
              <a:rPr lang="en-US" sz="1400" dirty="0" smtClean="0">
                <a:hlinkClick r:id="rId8"/>
              </a:rPr>
              <a:t>guides.lib.unc.edu/posters/pptwindows2016</a:t>
            </a:r>
            <a:endParaRPr lang="en-US" sz="1400" dirty="0" smtClean="0"/>
          </a:p>
          <a:p>
            <a:pPr marL="456973" indent="-45697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US" sz="1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AC1646-083B-4F24-966A-EC458F76E43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52400"/>
            <a:ext cx="8435975" cy="881743"/>
          </a:xfrm>
        </p:spPr>
        <p:txBody>
          <a:bodyPr anchor="t"/>
          <a:lstStyle/>
          <a:p>
            <a:r>
              <a:rPr lang="en-US" sz="4400" dirty="0" smtClean="0"/>
              <a:t>Additional Resources: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752" y="1080655"/>
            <a:ext cx="8087096" cy="4619502"/>
          </a:xfrm>
        </p:spPr>
        <p:txBody>
          <a:bodyPr/>
          <a:lstStyle/>
          <a:p>
            <a:pPr marL="456973" indent="-45697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/>
              <a:t>Briggs, DJ. (2009). A practical guide to designing a poster for presentation. Nursing Standard, 23(34), 35-39. </a:t>
            </a:r>
          </a:p>
          <a:p>
            <a:pPr marL="111125" indent="-11112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Video:  Making Academic Posters Using Power Point (9:46 minutes) – Jerry </a:t>
            </a:r>
            <a:r>
              <a:rPr lang="en-US" sz="1400" dirty="0" err="1" smtClean="0"/>
              <a:t>Overmeyer</a:t>
            </a:r>
            <a:endParaRPr lang="en-US" sz="1400" dirty="0" smtClean="0"/>
          </a:p>
          <a:p>
            <a:pPr marL="456973" indent="-45697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hlinkClick r:id="rId3"/>
              </a:rPr>
              <a:t>http://www.youtube.com/watch?v=MqgjgwIXadA</a:t>
            </a:r>
            <a:endParaRPr lang="en-US" sz="1400" dirty="0" smtClean="0"/>
          </a:p>
          <a:p>
            <a:pPr marL="111125" indent="-11112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Video:  Producing an Academic Poster (18:58 minutes)</a:t>
            </a:r>
          </a:p>
          <a:p>
            <a:pPr marL="456973" indent="-45697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hlinkClick r:id="rId4"/>
              </a:rPr>
              <a:t>http://www.youtube.com/watch?v=GJwcVWszLC4</a:t>
            </a:r>
            <a:endParaRPr lang="en-US" sz="1400" dirty="0" smtClean="0"/>
          </a:p>
          <a:p>
            <a:pPr marL="111125" indent="-11112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Video:  How to download a template (1:33 minutes) </a:t>
            </a:r>
          </a:p>
          <a:p>
            <a:pPr marL="456973" indent="-45697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hlinkClick r:id="rId5"/>
              </a:rPr>
              <a:t>http://www.youtube.com/watch?v=0UXwdMJ0C_Q</a:t>
            </a:r>
            <a:endParaRPr lang="en-US" sz="1400" dirty="0" smtClean="0"/>
          </a:p>
          <a:p>
            <a:pPr marL="111125" indent="-11112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Free poster templates and tutorials on template use:</a:t>
            </a:r>
          </a:p>
          <a:p>
            <a:pPr marL="456973" indent="-45697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smtClean="0">
                <a:hlinkClick r:id="rId6"/>
              </a:rPr>
              <a:t>http://www.posterpresentations.com/html/free_poster_templates.html</a:t>
            </a:r>
            <a:endParaRPr lang="en-US" sz="1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AC1646-083B-4F24-966A-EC458F76E43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spect="1"/>
          </p:cNvSpPr>
          <p:nvPr/>
        </p:nvSpPr>
        <p:spPr>
          <a:xfrm>
            <a:off x="5053767" y="1011898"/>
            <a:ext cx="3967530" cy="4794446"/>
          </a:xfrm>
          <a:prstGeom prst="rect">
            <a:avLst/>
          </a:prstGeom>
          <a:solidFill>
            <a:srgbClr val="B2DDFF"/>
          </a:solidFill>
          <a:ln w="19050">
            <a:solidFill>
              <a:srgbClr val="19458D"/>
            </a:solidFill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4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04" y="1056291"/>
            <a:ext cx="4725713" cy="5171088"/>
          </a:xfrm>
        </p:spPr>
        <p:txBody>
          <a:bodyPr/>
          <a:lstStyle/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b="1" dirty="0" smtClean="0"/>
              <a:t>“Tips on poster presentations at a professional conference”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“Creating a poster in Powerpoint in 2010”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“How to create an effective poster presentation”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“Using Powerpoint to create posters”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“A guide to creating posters”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“Poster request form”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980" t="14342" r="29356" b="7484"/>
          <a:stretch>
            <a:fillRect/>
          </a:stretch>
        </p:blipFill>
        <p:spPr bwMode="auto">
          <a:xfrm rot="300000">
            <a:off x="5078190" y="1028936"/>
            <a:ext cx="3860059" cy="4754880"/>
          </a:xfrm>
          <a:prstGeom prst="rect">
            <a:avLst/>
          </a:prstGeom>
          <a:ln>
            <a:solidFill>
              <a:srgbClr val="19458D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79923"/>
            <a:ext cx="8686800" cy="7477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Resources for Creating a Poster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51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spect="1"/>
          </p:cNvSpPr>
          <p:nvPr/>
        </p:nvSpPr>
        <p:spPr>
          <a:xfrm>
            <a:off x="5053767" y="1011898"/>
            <a:ext cx="3967530" cy="4794446"/>
          </a:xfrm>
          <a:prstGeom prst="rect">
            <a:avLst/>
          </a:prstGeom>
          <a:solidFill>
            <a:srgbClr val="B2DDFF"/>
          </a:solidFill>
          <a:ln w="19050">
            <a:solidFill>
              <a:srgbClr val="19458D"/>
            </a:solidFill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5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04" y="1056291"/>
            <a:ext cx="4725713" cy="5171088"/>
          </a:xfrm>
        </p:spPr>
        <p:txBody>
          <a:bodyPr/>
          <a:lstStyle/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“Tips on poster presentations at a professional conference”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b="1" dirty="0" smtClean="0"/>
              <a:t>“Creating a poster in Powerpoint in 2010”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“How to create an effective poster presentation”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“Using Powerpoint to create posters”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“A guide to creating posters”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“Poster request form”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79923"/>
            <a:ext cx="8686800" cy="7477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Resources for Creating a Poster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0756" t="12818" r="29412" b="8751"/>
          <a:stretch>
            <a:fillRect/>
          </a:stretch>
        </p:blipFill>
        <p:spPr bwMode="auto">
          <a:xfrm rot="300000">
            <a:off x="5106256" y="1035777"/>
            <a:ext cx="3863705" cy="4754880"/>
          </a:xfrm>
          <a:prstGeom prst="rect">
            <a:avLst/>
          </a:prstGeom>
          <a:ln w="19050">
            <a:solidFill>
              <a:srgbClr val="19458D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1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spect="1"/>
          </p:cNvSpPr>
          <p:nvPr/>
        </p:nvSpPr>
        <p:spPr>
          <a:xfrm>
            <a:off x="5053767" y="1011898"/>
            <a:ext cx="3967530" cy="4794446"/>
          </a:xfrm>
          <a:prstGeom prst="rect">
            <a:avLst/>
          </a:prstGeom>
          <a:solidFill>
            <a:srgbClr val="B2DDFF"/>
          </a:solidFill>
          <a:ln w="19050">
            <a:solidFill>
              <a:srgbClr val="19458D"/>
            </a:solidFill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6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04" y="1056291"/>
            <a:ext cx="4725713" cy="5171088"/>
          </a:xfrm>
        </p:spPr>
        <p:txBody>
          <a:bodyPr/>
          <a:lstStyle/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“Tips on poster presentations at a professional conference”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“Creating a poster in Powerpoint in 2010”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b="1" dirty="0" smtClean="0"/>
              <a:t>“How to create an effective poster presentation”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“Using Powerpoint to create posters”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“A guide to creating posters”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“Poster request form”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79923"/>
            <a:ext cx="8686800" cy="7477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Resources for Creating a Poster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1429" t="12011" r="30028" b="4896"/>
          <a:stretch>
            <a:fillRect/>
          </a:stretch>
        </p:blipFill>
        <p:spPr bwMode="auto">
          <a:xfrm rot="300000">
            <a:off x="5249584" y="969447"/>
            <a:ext cx="3664702" cy="4937760"/>
          </a:xfrm>
          <a:prstGeom prst="rect">
            <a:avLst/>
          </a:prstGeom>
          <a:ln w="19050">
            <a:solidFill>
              <a:srgbClr val="19458D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1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spect="1"/>
          </p:cNvSpPr>
          <p:nvPr/>
        </p:nvSpPr>
        <p:spPr>
          <a:xfrm>
            <a:off x="5053767" y="1011898"/>
            <a:ext cx="3967530" cy="4794446"/>
          </a:xfrm>
          <a:prstGeom prst="rect">
            <a:avLst/>
          </a:prstGeom>
          <a:solidFill>
            <a:srgbClr val="B2DDFF"/>
          </a:solidFill>
          <a:ln w="19050">
            <a:solidFill>
              <a:srgbClr val="19458D"/>
            </a:solidFill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833024"/>
            <a:fld id="{A2A22B56-81B0-4175-9834-8D275EA19DB9}" type="slidenum">
              <a:rPr lang="en-US" smtClean="0">
                <a:latin typeface="Verdana" pitchFamily="34" charset="0"/>
              </a:rPr>
              <a:pPr defTabSz="833024"/>
              <a:t>7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04" y="1056291"/>
            <a:ext cx="4833650" cy="5171088"/>
          </a:xfrm>
        </p:spPr>
        <p:txBody>
          <a:bodyPr/>
          <a:lstStyle/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“Tips on poster presentations at a professional conference”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“Creating a poster in Powerpoint in 2010”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“How to create an effective poster presentation”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b="1" dirty="0" smtClean="0"/>
              <a:t>“Using Powerpoint to create posters”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“A guide to creating posters”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“Poster request form”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79923"/>
            <a:ext cx="8686800" cy="7477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Resources for Creating a Poster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0644" t="12370" r="29188" b="4538"/>
          <a:stretch>
            <a:fillRect/>
          </a:stretch>
        </p:blipFill>
        <p:spPr bwMode="auto">
          <a:xfrm rot="300000">
            <a:off x="5149191" y="971259"/>
            <a:ext cx="3840480" cy="4965308"/>
          </a:xfrm>
          <a:prstGeom prst="rect">
            <a:avLst/>
          </a:prstGeom>
          <a:ln w="19050">
            <a:solidFill>
              <a:srgbClr val="19458D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1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spect="1"/>
          </p:cNvSpPr>
          <p:nvPr/>
        </p:nvSpPr>
        <p:spPr>
          <a:xfrm>
            <a:off x="5053767" y="1011898"/>
            <a:ext cx="3967530" cy="4794446"/>
          </a:xfrm>
          <a:prstGeom prst="rect">
            <a:avLst/>
          </a:prstGeom>
          <a:solidFill>
            <a:srgbClr val="B2DDFF"/>
          </a:solidFill>
          <a:ln w="19050">
            <a:solidFill>
              <a:srgbClr val="19458D"/>
            </a:solidFill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833024"/>
            <a:fld id="{A2A22B56-81B0-4175-9834-8D275EA19DB9}" type="slidenum">
              <a:rPr lang="en-US" smtClean="0">
                <a:latin typeface="Verdana" pitchFamily="34" charset="0"/>
              </a:rPr>
              <a:pPr defTabSz="833024"/>
              <a:t>8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04" y="1056291"/>
            <a:ext cx="4725713" cy="5171088"/>
          </a:xfrm>
        </p:spPr>
        <p:txBody>
          <a:bodyPr/>
          <a:lstStyle/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“Tips on poster presentations at a professional conference”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“Creating a poster in Powerpoint in 2010”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“How to create an effective poster presentation”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“Using Powerpoint to create posters”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b="1" dirty="0" smtClean="0"/>
              <a:t>“A guide to creating posters”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“Poster request form”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79923"/>
            <a:ext cx="8686800" cy="7477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Resources for Creating a Poster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0286" t="13714" r="28740" b="7137"/>
          <a:stretch>
            <a:fillRect/>
          </a:stretch>
        </p:blipFill>
        <p:spPr bwMode="auto">
          <a:xfrm rot="300000">
            <a:off x="4977684" y="926617"/>
            <a:ext cx="4090007" cy="4937760"/>
          </a:xfrm>
          <a:prstGeom prst="rect">
            <a:avLst/>
          </a:prstGeom>
          <a:ln w="19050">
            <a:solidFill>
              <a:srgbClr val="19458D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1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spect="1"/>
          </p:cNvSpPr>
          <p:nvPr/>
        </p:nvSpPr>
        <p:spPr>
          <a:xfrm>
            <a:off x="5053767" y="1011898"/>
            <a:ext cx="3967530" cy="4794446"/>
          </a:xfrm>
          <a:prstGeom prst="rect">
            <a:avLst/>
          </a:prstGeom>
          <a:solidFill>
            <a:srgbClr val="B2DDFF"/>
          </a:solidFill>
          <a:ln w="19050">
            <a:solidFill>
              <a:srgbClr val="19458D"/>
            </a:solidFill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5613" y="5958858"/>
            <a:ext cx="2189162" cy="168892"/>
          </a:xfrm>
          <a:noFill/>
        </p:spPr>
        <p:txBody>
          <a:bodyPr/>
          <a:lstStyle/>
          <a:p>
            <a:pPr defTabSz="833024"/>
            <a:fld id="{A2A22B56-81B0-4175-9834-8D275EA19DB9}" type="slidenum">
              <a:rPr lang="en-US" sz="1100" smtClean="0">
                <a:latin typeface="Verdana" pitchFamily="34" charset="0"/>
              </a:rPr>
              <a:pPr defTabSz="833024"/>
              <a:t>9</a:t>
            </a:fld>
            <a:endParaRPr lang="en-US" sz="1100" dirty="0" smtClean="0">
              <a:latin typeface="Verdana" pitchFamily="34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04" y="1056291"/>
            <a:ext cx="4725713" cy="5171088"/>
          </a:xfrm>
        </p:spPr>
        <p:txBody>
          <a:bodyPr/>
          <a:lstStyle/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“Tips on poster presentations at a professional conference”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“Creating a poster in Powerpoint in 2010”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“How to create an effective poster presentation”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“Using Powerpoint to create posters”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“A guide to creating posters”</a:t>
            </a:r>
          </a:p>
          <a:p>
            <a:pPr marL="913947" indent="-456973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  <a:defRPr/>
            </a:pPr>
            <a:r>
              <a:rPr lang="en-US" sz="1600" b="1" dirty="0" smtClean="0"/>
              <a:t>“Poster request form”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79923"/>
            <a:ext cx="8686800" cy="7477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Resources for Creating a Poster</a:t>
            </a:r>
            <a:endParaRPr lang="en-US" sz="36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 l="31940" t="14647" r="29851" b="6388"/>
          <a:stretch>
            <a:fillRect/>
          </a:stretch>
        </p:blipFill>
        <p:spPr bwMode="auto">
          <a:xfrm rot="300000">
            <a:off x="5076979" y="955338"/>
            <a:ext cx="3822782" cy="4937760"/>
          </a:xfrm>
          <a:prstGeom prst="rect">
            <a:avLst/>
          </a:prstGeom>
          <a:noFill/>
          <a:ln w="19050">
            <a:solidFill>
              <a:srgbClr val="19458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51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MC_Template4">
  <a:themeElements>
    <a:clrScheme name="Office Theme 1">
      <a:dk1>
        <a:srgbClr val="000000"/>
      </a:dk1>
      <a:lt1>
        <a:srgbClr val="FFFFFF"/>
      </a:lt1>
      <a:dk2>
        <a:srgbClr val="00467F"/>
      </a:dk2>
      <a:lt2>
        <a:srgbClr val="FFDD00"/>
      </a:lt2>
      <a:accent1>
        <a:srgbClr val="73C167"/>
      </a:accent1>
      <a:accent2>
        <a:srgbClr val="F89828"/>
      </a:accent2>
      <a:accent3>
        <a:srgbClr val="FFFFFF"/>
      </a:accent3>
      <a:accent4>
        <a:srgbClr val="000000"/>
      </a:accent4>
      <a:accent5>
        <a:srgbClr val="BCDDB8"/>
      </a:accent5>
      <a:accent6>
        <a:srgbClr val="E18923"/>
      </a:accent6>
      <a:hlink>
        <a:srgbClr val="EE3224"/>
      </a:hlink>
      <a:folHlink>
        <a:srgbClr val="EC008C"/>
      </a:folHlink>
    </a:clrScheme>
    <a:fontScheme name="Office Them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467F"/>
        </a:dk2>
        <a:lt2>
          <a:srgbClr val="FFDD00"/>
        </a:lt2>
        <a:accent1>
          <a:srgbClr val="73C167"/>
        </a:accent1>
        <a:accent2>
          <a:srgbClr val="F89828"/>
        </a:accent2>
        <a:accent3>
          <a:srgbClr val="FFFFFF"/>
        </a:accent3>
        <a:accent4>
          <a:srgbClr val="000000"/>
        </a:accent4>
        <a:accent5>
          <a:srgbClr val="BCDDB8"/>
        </a:accent5>
        <a:accent6>
          <a:srgbClr val="E18923"/>
        </a:accent6>
        <a:hlink>
          <a:srgbClr val="EE3224"/>
        </a:hlink>
        <a:folHlink>
          <a:srgbClr val="EC00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URMC_Template4.pot</Template>
  <TotalTime>9247</TotalTime>
  <Words>1858</Words>
  <Application>Microsoft Office PowerPoint</Application>
  <PresentationFormat>Custom</PresentationFormat>
  <Paragraphs>368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Symbol</vt:lpstr>
      <vt:lpstr>Times New Roman</vt:lpstr>
      <vt:lpstr>Verdana</vt:lpstr>
      <vt:lpstr>Wingdings</vt:lpstr>
      <vt:lpstr>URMC_Template4</vt:lpstr>
      <vt:lpstr>Developing Posters for Professional Conferences:   Practical Tips for Novice to Expert Presenters</vt:lpstr>
      <vt:lpstr>Purpose of a Professional Poster</vt:lpstr>
      <vt:lpstr>PowerPoint Presentation</vt:lpstr>
      <vt:lpstr>Resources for Creating a Poster</vt:lpstr>
      <vt:lpstr>Resources for Creating a Poster</vt:lpstr>
      <vt:lpstr>Resources for Creating a Poster</vt:lpstr>
      <vt:lpstr>Resources for Creating a Poster</vt:lpstr>
      <vt:lpstr>Resources for Creating a Poster</vt:lpstr>
      <vt:lpstr>Resources for Creating a Poster</vt:lpstr>
      <vt:lpstr>Creating a Poster Using PowerPoint</vt:lpstr>
      <vt:lpstr>PowerPoint Presentation</vt:lpstr>
      <vt:lpstr>Creating a Poster Using PowerPoint</vt:lpstr>
      <vt:lpstr>Creating an e-Poster Using PowerPoint</vt:lpstr>
      <vt:lpstr>PowerPoint Presentation</vt:lpstr>
      <vt:lpstr>Creating a Poster Using Powerpoint</vt:lpstr>
      <vt:lpstr>PowerPoint Presentation</vt:lpstr>
      <vt:lpstr>PowerPoint Presentation</vt:lpstr>
      <vt:lpstr>PowerPoint Presentation</vt:lpstr>
      <vt:lpstr>PowerPoint Presentation</vt:lpstr>
      <vt:lpstr>Creating a Poster Using Powerpoint</vt:lpstr>
      <vt:lpstr>Background/ Color Themes</vt:lpstr>
      <vt:lpstr>PowerPoint Presentation</vt:lpstr>
      <vt:lpstr>Creating a Poster Using Powerpoint</vt:lpstr>
      <vt:lpstr>Creating a Poster Using Powerpoint</vt:lpstr>
      <vt:lpstr>Alignment/Spacing/Aesthetics</vt:lpstr>
      <vt:lpstr>Which is easier to read (L or R)?</vt:lpstr>
      <vt:lpstr>Spacing</vt:lpstr>
      <vt:lpstr>Spacing</vt:lpstr>
      <vt:lpstr>Creating a Poster Using Powerpoint</vt:lpstr>
      <vt:lpstr>Proof will determine clarity</vt:lpstr>
      <vt:lpstr>PowerPoint Presentation</vt:lpstr>
      <vt:lpstr>Presenting Your Poster</vt:lpstr>
      <vt:lpstr>Presenting Your Poster</vt:lpstr>
      <vt:lpstr>Presenting Your Poster</vt:lpstr>
      <vt:lpstr>References:</vt:lpstr>
      <vt:lpstr>Additional Resources: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Carrie Duncan</dc:creator>
  <cp:lastModifiedBy>Johnson, Shelby L.</cp:lastModifiedBy>
  <cp:revision>614</cp:revision>
  <cp:lastPrinted>2017-02-09T18:43:11Z</cp:lastPrinted>
  <dcterms:created xsi:type="dcterms:W3CDTF">2008-01-23T20:51:27Z</dcterms:created>
  <dcterms:modified xsi:type="dcterms:W3CDTF">2017-02-09T18:44:18Z</dcterms:modified>
</cp:coreProperties>
</file>