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772400" cy="10058400"/>
  <p:notesSz cx="7772400" cy="10058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3030" y="1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2930" y="3118104"/>
            <a:ext cx="6606540" cy="21122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5860" y="5632704"/>
            <a:ext cx="5440680" cy="2514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1801166"/>
            <a:ext cx="7772400" cy="7236459"/>
          </a:xfrm>
          <a:custGeom>
            <a:avLst/>
            <a:gdLst/>
            <a:ahLst/>
            <a:cxnLst/>
            <a:rect l="l" t="t" r="r" b="b"/>
            <a:pathLst>
              <a:path w="7772400" h="7236459">
                <a:moveTo>
                  <a:pt x="0" y="7236401"/>
                </a:moveTo>
                <a:lnTo>
                  <a:pt x="7772399" y="7236401"/>
                </a:lnTo>
                <a:lnTo>
                  <a:pt x="7772399" y="0"/>
                </a:lnTo>
                <a:lnTo>
                  <a:pt x="0" y="0"/>
                </a:lnTo>
                <a:lnTo>
                  <a:pt x="0" y="7236401"/>
                </a:lnTo>
                <a:close/>
              </a:path>
            </a:pathLst>
          </a:custGeom>
          <a:solidFill>
            <a:srgbClr val="0A3F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0"/>
            <a:ext cx="7772400" cy="1801495"/>
          </a:xfrm>
          <a:custGeom>
            <a:avLst/>
            <a:gdLst/>
            <a:ahLst/>
            <a:cxnLst/>
            <a:rect l="l" t="t" r="r" b="b"/>
            <a:pathLst>
              <a:path w="7772400" h="1801495">
                <a:moveTo>
                  <a:pt x="7772399" y="1801166"/>
                </a:moveTo>
                <a:lnTo>
                  <a:pt x="0" y="1801166"/>
                </a:lnTo>
                <a:lnTo>
                  <a:pt x="0" y="0"/>
                </a:lnTo>
                <a:lnTo>
                  <a:pt x="7772399" y="0"/>
                </a:lnTo>
                <a:lnTo>
                  <a:pt x="7772399" y="18011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417626" y="984957"/>
            <a:ext cx="6905625" cy="6134100"/>
          </a:xfrm>
          <a:custGeom>
            <a:avLst/>
            <a:gdLst/>
            <a:ahLst/>
            <a:cxnLst/>
            <a:rect l="l" t="t" r="r" b="b"/>
            <a:pathLst>
              <a:path w="6905625" h="6134100">
                <a:moveTo>
                  <a:pt x="6905624" y="6134099"/>
                </a:moveTo>
                <a:lnTo>
                  <a:pt x="0" y="6134099"/>
                </a:lnTo>
                <a:lnTo>
                  <a:pt x="0" y="0"/>
                </a:lnTo>
                <a:lnTo>
                  <a:pt x="6905624" y="0"/>
                </a:lnTo>
                <a:lnTo>
                  <a:pt x="6905624" y="6134099"/>
                </a:lnTo>
                <a:close/>
              </a:path>
            </a:pathLst>
          </a:custGeom>
          <a:solidFill>
            <a:srgbClr val="BACAE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4753146" y="6621704"/>
            <a:ext cx="742315" cy="607695"/>
          </a:xfrm>
          <a:custGeom>
            <a:avLst/>
            <a:gdLst/>
            <a:ahLst/>
            <a:cxnLst/>
            <a:rect l="l" t="t" r="r" b="b"/>
            <a:pathLst>
              <a:path w="742314" h="607695">
                <a:moveTo>
                  <a:pt x="371078" y="404812"/>
                </a:moveTo>
                <a:lnTo>
                  <a:pt x="0" y="202406"/>
                </a:lnTo>
                <a:lnTo>
                  <a:pt x="371078" y="0"/>
                </a:lnTo>
                <a:lnTo>
                  <a:pt x="742156" y="202406"/>
                </a:lnTo>
                <a:lnTo>
                  <a:pt x="742156" y="239176"/>
                </a:lnTo>
                <a:lnTo>
                  <a:pt x="674687" y="239176"/>
                </a:lnTo>
                <a:lnTo>
                  <a:pt x="371078" y="404812"/>
                </a:lnTo>
                <a:close/>
              </a:path>
              <a:path w="742314" h="607695">
                <a:moveTo>
                  <a:pt x="742156" y="472281"/>
                </a:moveTo>
                <a:lnTo>
                  <a:pt x="674687" y="472281"/>
                </a:lnTo>
                <a:lnTo>
                  <a:pt x="674687" y="239176"/>
                </a:lnTo>
                <a:lnTo>
                  <a:pt x="742156" y="239176"/>
                </a:lnTo>
                <a:lnTo>
                  <a:pt x="742156" y="472281"/>
                </a:lnTo>
                <a:close/>
              </a:path>
              <a:path w="742314" h="607695">
                <a:moveTo>
                  <a:pt x="371078" y="607218"/>
                </a:moveTo>
                <a:lnTo>
                  <a:pt x="134937" y="478353"/>
                </a:lnTo>
                <a:lnTo>
                  <a:pt x="134937" y="343415"/>
                </a:lnTo>
                <a:lnTo>
                  <a:pt x="371078" y="472281"/>
                </a:lnTo>
                <a:lnTo>
                  <a:pt x="607218" y="472281"/>
                </a:lnTo>
                <a:lnTo>
                  <a:pt x="607218" y="478353"/>
                </a:lnTo>
                <a:lnTo>
                  <a:pt x="371078" y="607218"/>
                </a:lnTo>
                <a:close/>
              </a:path>
              <a:path w="742314" h="607695">
                <a:moveTo>
                  <a:pt x="607218" y="472281"/>
                </a:moveTo>
                <a:lnTo>
                  <a:pt x="371078" y="472281"/>
                </a:lnTo>
                <a:lnTo>
                  <a:pt x="607218" y="343415"/>
                </a:lnTo>
                <a:lnTo>
                  <a:pt x="607218" y="472281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33324" y="6626007"/>
            <a:ext cx="389850" cy="323467"/>
          </a:xfrm>
          <a:prstGeom prst="rect">
            <a:avLst/>
          </a:prstGeom>
        </p:spPr>
      </p:pic>
      <p:sp>
        <p:nvSpPr>
          <p:cNvPr id="21" name="bg object 21"/>
          <p:cNvSpPr/>
          <p:nvPr/>
        </p:nvSpPr>
        <p:spPr>
          <a:xfrm>
            <a:off x="6958190" y="6846620"/>
            <a:ext cx="540385" cy="354330"/>
          </a:xfrm>
          <a:custGeom>
            <a:avLst/>
            <a:gdLst/>
            <a:ahLst/>
            <a:cxnLst/>
            <a:rect l="l" t="t" r="r" b="b"/>
            <a:pathLst>
              <a:path w="540384" h="354329">
                <a:moveTo>
                  <a:pt x="363651" y="246684"/>
                </a:moveTo>
                <a:lnTo>
                  <a:pt x="356679" y="203581"/>
                </a:lnTo>
                <a:lnTo>
                  <a:pt x="337273" y="166103"/>
                </a:lnTo>
                <a:lnTo>
                  <a:pt x="307682" y="136512"/>
                </a:lnTo>
                <a:lnTo>
                  <a:pt x="270205" y="117106"/>
                </a:lnTo>
                <a:lnTo>
                  <a:pt x="227076" y="110121"/>
                </a:lnTo>
                <a:lnTo>
                  <a:pt x="136550" y="110121"/>
                </a:lnTo>
                <a:lnTo>
                  <a:pt x="93446" y="117106"/>
                </a:lnTo>
                <a:lnTo>
                  <a:pt x="55956" y="136512"/>
                </a:lnTo>
                <a:lnTo>
                  <a:pt x="26377" y="166103"/>
                </a:lnTo>
                <a:lnTo>
                  <a:pt x="6972" y="203581"/>
                </a:lnTo>
                <a:lnTo>
                  <a:pt x="0" y="246684"/>
                </a:lnTo>
                <a:lnTo>
                  <a:pt x="0" y="354203"/>
                </a:lnTo>
                <a:lnTo>
                  <a:pt x="363651" y="354203"/>
                </a:lnTo>
                <a:lnTo>
                  <a:pt x="363651" y="246684"/>
                </a:lnTo>
                <a:close/>
              </a:path>
              <a:path w="540384" h="354329">
                <a:moveTo>
                  <a:pt x="540156" y="136575"/>
                </a:moveTo>
                <a:lnTo>
                  <a:pt x="533184" y="93446"/>
                </a:lnTo>
                <a:lnTo>
                  <a:pt x="513765" y="55968"/>
                </a:lnTo>
                <a:lnTo>
                  <a:pt x="484187" y="26377"/>
                </a:lnTo>
                <a:lnTo>
                  <a:pt x="446684" y="6972"/>
                </a:lnTo>
                <a:lnTo>
                  <a:pt x="403542" y="0"/>
                </a:lnTo>
                <a:lnTo>
                  <a:pt x="313791" y="0"/>
                </a:lnTo>
                <a:lnTo>
                  <a:pt x="310426" y="26200"/>
                </a:lnTo>
                <a:lnTo>
                  <a:pt x="302209" y="50533"/>
                </a:lnTo>
                <a:lnTo>
                  <a:pt x="289623" y="72504"/>
                </a:lnTo>
                <a:lnTo>
                  <a:pt x="273189" y="91579"/>
                </a:lnTo>
                <a:lnTo>
                  <a:pt x="319239" y="113728"/>
                </a:lnTo>
                <a:lnTo>
                  <a:pt x="355790" y="148615"/>
                </a:lnTo>
                <a:lnTo>
                  <a:pt x="380009" y="193408"/>
                </a:lnTo>
                <a:lnTo>
                  <a:pt x="389064" y="245287"/>
                </a:lnTo>
                <a:lnTo>
                  <a:pt x="540156" y="245287"/>
                </a:lnTo>
                <a:lnTo>
                  <a:pt x="540156" y="136575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bg object 22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46158" y="6626017"/>
            <a:ext cx="213356" cy="213327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5885281" y="6547827"/>
            <a:ext cx="1163955" cy="695325"/>
          </a:xfrm>
          <a:custGeom>
            <a:avLst/>
            <a:gdLst/>
            <a:ahLst/>
            <a:cxnLst/>
            <a:rect l="l" t="t" r="r" b="b"/>
            <a:pathLst>
              <a:path w="1163954" h="695325">
                <a:moveTo>
                  <a:pt x="324129" y="327088"/>
                </a:moveTo>
                <a:lnTo>
                  <a:pt x="88709" y="327088"/>
                </a:lnTo>
                <a:lnTo>
                  <a:pt x="88709" y="350786"/>
                </a:lnTo>
                <a:lnTo>
                  <a:pt x="324129" y="350786"/>
                </a:lnTo>
                <a:lnTo>
                  <a:pt x="324129" y="327088"/>
                </a:lnTo>
                <a:close/>
              </a:path>
              <a:path w="1163954" h="695325">
                <a:moveTo>
                  <a:pt x="420814" y="262255"/>
                </a:moveTo>
                <a:lnTo>
                  <a:pt x="88709" y="262255"/>
                </a:lnTo>
                <a:lnTo>
                  <a:pt x="88709" y="285927"/>
                </a:lnTo>
                <a:lnTo>
                  <a:pt x="420814" y="285927"/>
                </a:lnTo>
                <a:lnTo>
                  <a:pt x="420814" y="262255"/>
                </a:lnTo>
                <a:close/>
              </a:path>
              <a:path w="1163954" h="695325">
                <a:moveTo>
                  <a:pt x="502678" y="378396"/>
                </a:moveTo>
                <a:lnTo>
                  <a:pt x="464007" y="428815"/>
                </a:lnTo>
                <a:lnTo>
                  <a:pt x="464007" y="656971"/>
                </a:lnTo>
                <a:lnTo>
                  <a:pt x="38671" y="656971"/>
                </a:lnTo>
                <a:lnTo>
                  <a:pt x="38671" y="98196"/>
                </a:lnTo>
                <a:lnTo>
                  <a:pt x="84162" y="98196"/>
                </a:lnTo>
                <a:lnTo>
                  <a:pt x="84162" y="117284"/>
                </a:lnTo>
                <a:lnTo>
                  <a:pt x="86118" y="126936"/>
                </a:lnTo>
                <a:lnTo>
                  <a:pt x="91490" y="134823"/>
                </a:lnTo>
                <a:lnTo>
                  <a:pt x="99441" y="140144"/>
                </a:lnTo>
                <a:lnTo>
                  <a:pt x="109169" y="142087"/>
                </a:lnTo>
                <a:lnTo>
                  <a:pt x="118910" y="140144"/>
                </a:lnTo>
                <a:lnTo>
                  <a:pt x="126860" y="134823"/>
                </a:lnTo>
                <a:lnTo>
                  <a:pt x="132219" y="126936"/>
                </a:lnTo>
                <a:lnTo>
                  <a:pt x="134188" y="117284"/>
                </a:lnTo>
                <a:lnTo>
                  <a:pt x="134188" y="98196"/>
                </a:lnTo>
                <a:lnTo>
                  <a:pt x="226314" y="98196"/>
                </a:lnTo>
                <a:lnTo>
                  <a:pt x="226314" y="117284"/>
                </a:lnTo>
                <a:lnTo>
                  <a:pt x="228282" y="126936"/>
                </a:lnTo>
                <a:lnTo>
                  <a:pt x="233641" y="134823"/>
                </a:lnTo>
                <a:lnTo>
                  <a:pt x="241592" y="140144"/>
                </a:lnTo>
                <a:lnTo>
                  <a:pt x="251333" y="142087"/>
                </a:lnTo>
                <a:lnTo>
                  <a:pt x="261073" y="140144"/>
                </a:lnTo>
                <a:lnTo>
                  <a:pt x="269024" y="134823"/>
                </a:lnTo>
                <a:lnTo>
                  <a:pt x="274383" y="126936"/>
                </a:lnTo>
                <a:lnTo>
                  <a:pt x="276352" y="117284"/>
                </a:lnTo>
                <a:lnTo>
                  <a:pt x="276352" y="98196"/>
                </a:lnTo>
                <a:lnTo>
                  <a:pt x="374751" y="98196"/>
                </a:lnTo>
                <a:lnTo>
                  <a:pt x="374751" y="117284"/>
                </a:lnTo>
                <a:lnTo>
                  <a:pt x="376720" y="126936"/>
                </a:lnTo>
                <a:lnTo>
                  <a:pt x="382079" y="134823"/>
                </a:lnTo>
                <a:lnTo>
                  <a:pt x="390029" y="140144"/>
                </a:lnTo>
                <a:lnTo>
                  <a:pt x="399757" y="142087"/>
                </a:lnTo>
                <a:lnTo>
                  <a:pt x="409498" y="140144"/>
                </a:lnTo>
                <a:lnTo>
                  <a:pt x="417449" y="134823"/>
                </a:lnTo>
                <a:lnTo>
                  <a:pt x="422808" y="126936"/>
                </a:lnTo>
                <a:lnTo>
                  <a:pt x="424776" y="117284"/>
                </a:lnTo>
                <a:lnTo>
                  <a:pt x="424776" y="98196"/>
                </a:lnTo>
                <a:lnTo>
                  <a:pt x="464007" y="98196"/>
                </a:lnTo>
                <a:lnTo>
                  <a:pt x="464007" y="235724"/>
                </a:lnTo>
                <a:lnTo>
                  <a:pt x="502666" y="185318"/>
                </a:lnTo>
                <a:lnTo>
                  <a:pt x="502666" y="59842"/>
                </a:lnTo>
                <a:lnTo>
                  <a:pt x="424776" y="59842"/>
                </a:lnTo>
                <a:lnTo>
                  <a:pt x="424776" y="24803"/>
                </a:lnTo>
                <a:lnTo>
                  <a:pt x="422808" y="15151"/>
                </a:lnTo>
                <a:lnTo>
                  <a:pt x="417449" y="7264"/>
                </a:lnTo>
                <a:lnTo>
                  <a:pt x="409511" y="1943"/>
                </a:lnTo>
                <a:lnTo>
                  <a:pt x="399770" y="0"/>
                </a:lnTo>
                <a:lnTo>
                  <a:pt x="390029" y="1943"/>
                </a:lnTo>
                <a:lnTo>
                  <a:pt x="382079" y="7264"/>
                </a:lnTo>
                <a:lnTo>
                  <a:pt x="376720" y="15151"/>
                </a:lnTo>
                <a:lnTo>
                  <a:pt x="374751" y="24803"/>
                </a:lnTo>
                <a:lnTo>
                  <a:pt x="374751" y="59842"/>
                </a:lnTo>
                <a:lnTo>
                  <a:pt x="276352" y="59842"/>
                </a:lnTo>
                <a:lnTo>
                  <a:pt x="276352" y="24803"/>
                </a:lnTo>
                <a:lnTo>
                  <a:pt x="274383" y="15151"/>
                </a:lnTo>
                <a:lnTo>
                  <a:pt x="269024" y="7264"/>
                </a:lnTo>
                <a:lnTo>
                  <a:pt x="261073" y="1943"/>
                </a:lnTo>
                <a:lnTo>
                  <a:pt x="251333" y="0"/>
                </a:lnTo>
                <a:lnTo>
                  <a:pt x="241592" y="1943"/>
                </a:lnTo>
                <a:lnTo>
                  <a:pt x="233641" y="7264"/>
                </a:lnTo>
                <a:lnTo>
                  <a:pt x="228282" y="15151"/>
                </a:lnTo>
                <a:lnTo>
                  <a:pt x="226314" y="24803"/>
                </a:lnTo>
                <a:lnTo>
                  <a:pt x="226314" y="59842"/>
                </a:lnTo>
                <a:lnTo>
                  <a:pt x="134188" y="59842"/>
                </a:lnTo>
                <a:lnTo>
                  <a:pt x="134188" y="24803"/>
                </a:lnTo>
                <a:lnTo>
                  <a:pt x="132219" y="15151"/>
                </a:lnTo>
                <a:lnTo>
                  <a:pt x="126860" y="7264"/>
                </a:lnTo>
                <a:lnTo>
                  <a:pt x="118910" y="1943"/>
                </a:lnTo>
                <a:lnTo>
                  <a:pt x="109169" y="0"/>
                </a:lnTo>
                <a:lnTo>
                  <a:pt x="99428" y="1943"/>
                </a:lnTo>
                <a:lnTo>
                  <a:pt x="91478" y="7264"/>
                </a:lnTo>
                <a:lnTo>
                  <a:pt x="86118" y="15151"/>
                </a:lnTo>
                <a:lnTo>
                  <a:pt x="84162" y="24803"/>
                </a:lnTo>
                <a:lnTo>
                  <a:pt x="84162" y="59842"/>
                </a:lnTo>
                <a:lnTo>
                  <a:pt x="0" y="59842"/>
                </a:lnTo>
                <a:lnTo>
                  <a:pt x="0" y="695325"/>
                </a:lnTo>
                <a:lnTo>
                  <a:pt x="502678" y="695325"/>
                </a:lnTo>
                <a:lnTo>
                  <a:pt x="502678" y="378396"/>
                </a:lnTo>
                <a:close/>
              </a:path>
              <a:path w="1163954" h="695325">
                <a:moveTo>
                  <a:pt x="1163370" y="390372"/>
                </a:moveTo>
                <a:lnTo>
                  <a:pt x="1147013" y="371386"/>
                </a:lnTo>
                <a:lnTo>
                  <a:pt x="1134465" y="349542"/>
                </a:lnTo>
                <a:lnTo>
                  <a:pt x="1126236" y="325348"/>
                </a:lnTo>
                <a:lnTo>
                  <a:pt x="1122819" y="299313"/>
                </a:lnTo>
                <a:lnTo>
                  <a:pt x="1119492" y="299072"/>
                </a:lnTo>
                <a:lnTo>
                  <a:pt x="1116215" y="298792"/>
                </a:lnTo>
                <a:lnTo>
                  <a:pt x="1022286" y="298792"/>
                </a:lnTo>
                <a:lnTo>
                  <a:pt x="979157" y="305765"/>
                </a:lnTo>
                <a:lnTo>
                  <a:pt x="941666" y="325170"/>
                </a:lnTo>
                <a:lnTo>
                  <a:pt x="912088" y="354761"/>
                </a:lnTo>
                <a:lnTo>
                  <a:pt x="892670" y="392239"/>
                </a:lnTo>
                <a:lnTo>
                  <a:pt x="885698" y="435368"/>
                </a:lnTo>
                <a:lnTo>
                  <a:pt x="885698" y="544080"/>
                </a:lnTo>
                <a:lnTo>
                  <a:pt x="1047445" y="544080"/>
                </a:lnTo>
                <a:lnTo>
                  <a:pt x="1056513" y="492201"/>
                </a:lnTo>
                <a:lnTo>
                  <a:pt x="1080757" y="447408"/>
                </a:lnTo>
                <a:lnTo>
                  <a:pt x="1117320" y="412521"/>
                </a:lnTo>
                <a:lnTo>
                  <a:pt x="1163370" y="390372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4" name="bg object 24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40994" y="7451001"/>
            <a:ext cx="1169987" cy="1073333"/>
          </a:xfrm>
          <a:prstGeom prst="rect">
            <a:avLst/>
          </a:prstGeom>
        </p:spPr>
      </p:pic>
      <p:sp>
        <p:nvSpPr>
          <p:cNvPr id="25" name="bg object 25"/>
          <p:cNvSpPr/>
          <p:nvPr/>
        </p:nvSpPr>
        <p:spPr>
          <a:xfrm>
            <a:off x="5973991" y="6707631"/>
            <a:ext cx="518795" cy="436245"/>
          </a:xfrm>
          <a:custGeom>
            <a:avLst/>
            <a:gdLst/>
            <a:ahLst/>
            <a:cxnLst/>
            <a:rect l="l" t="t" r="r" b="b"/>
            <a:pathLst>
              <a:path w="518795" h="436245">
                <a:moveTo>
                  <a:pt x="228231" y="410578"/>
                </a:moveTo>
                <a:lnTo>
                  <a:pt x="183121" y="376529"/>
                </a:lnTo>
                <a:lnTo>
                  <a:pt x="173304" y="435762"/>
                </a:lnTo>
                <a:lnTo>
                  <a:pt x="228231" y="410578"/>
                </a:lnTo>
                <a:close/>
              </a:path>
              <a:path w="518795" h="436245">
                <a:moveTo>
                  <a:pt x="332105" y="39852"/>
                </a:moveTo>
                <a:lnTo>
                  <a:pt x="0" y="39852"/>
                </a:lnTo>
                <a:lnTo>
                  <a:pt x="0" y="63538"/>
                </a:lnTo>
                <a:lnTo>
                  <a:pt x="332105" y="63538"/>
                </a:lnTo>
                <a:lnTo>
                  <a:pt x="332105" y="39852"/>
                </a:lnTo>
                <a:close/>
              </a:path>
              <a:path w="518795" h="436245">
                <a:moveTo>
                  <a:pt x="518655" y="39420"/>
                </a:moveTo>
                <a:lnTo>
                  <a:pt x="466394" y="0"/>
                </a:lnTo>
                <a:lnTo>
                  <a:pt x="195287" y="353339"/>
                </a:lnTo>
                <a:lnTo>
                  <a:pt x="247535" y="392772"/>
                </a:lnTo>
                <a:lnTo>
                  <a:pt x="518655" y="39420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6" name="bg object 26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6456550" y="6647136"/>
            <a:ext cx="79846" cy="78794"/>
          </a:xfrm>
          <a:prstGeom prst="rect">
            <a:avLst/>
          </a:prstGeom>
        </p:spPr>
      </p:pic>
      <p:sp>
        <p:nvSpPr>
          <p:cNvPr id="27" name="bg object 27"/>
          <p:cNvSpPr/>
          <p:nvPr/>
        </p:nvSpPr>
        <p:spPr>
          <a:xfrm>
            <a:off x="6356134" y="7839785"/>
            <a:ext cx="1023619" cy="1023619"/>
          </a:xfrm>
          <a:custGeom>
            <a:avLst/>
            <a:gdLst/>
            <a:ahLst/>
            <a:cxnLst/>
            <a:rect l="l" t="t" r="r" b="b"/>
            <a:pathLst>
              <a:path w="1023620" h="1023620">
                <a:moveTo>
                  <a:pt x="203327" y="222313"/>
                </a:moveTo>
                <a:lnTo>
                  <a:pt x="140373" y="159321"/>
                </a:lnTo>
                <a:lnTo>
                  <a:pt x="110299" y="193992"/>
                </a:lnTo>
                <a:lnTo>
                  <a:pt x="83375" y="231267"/>
                </a:lnTo>
                <a:lnTo>
                  <a:pt x="59829" y="270941"/>
                </a:lnTo>
                <a:lnTo>
                  <a:pt x="39865" y="312826"/>
                </a:lnTo>
                <a:lnTo>
                  <a:pt x="23685" y="356692"/>
                </a:lnTo>
                <a:lnTo>
                  <a:pt x="11506" y="402348"/>
                </a:lnTo>
                <a:lnTo>
                  <a:pt x="3543" y="449567"/>
                </a:lnTo>
                <a:lnTo>
                  <a:pt x="0" y="498157"/>
                </a:lnTo>
                <a:lnTo>
                  <a:pt x="87604" y="498157"/>
                </a:lnTo>
                <a:lnTo>
                  <a:pt x="92608" y="445643"/>
                </a:lnTo>
                <a:lnTo>
                  <a:pt x="103860" y="395211"/>
                </a:lnTo>
                <a:lnTo>
                  <a:pt x="120967" y="347256"/>
                </a:lnTo>
                <a:lnTo>
                  <a:pt x="143510" y="302196"/>
                </a:lnTo>
                <a:lnTo>
                  <a:pt x="171094" y="260413"/>
                </a:lnTo>
                <a:lnTo>
                  <a:pt x="203327" y="222313"/>
                </a:lnTo>
                <a:close/>
              </a:path>
              <a:path w="1023620" h="1023620">
                <a:moveTo>
                  <a:pt x="498119" y="0"/>
                </a:moveTo>
                <a:lnTo>
                  <a:pt x="449541" y="3543"/>
                </a:lnTo>
                <a:lnTo>
                  <a:pt x="402323" y="11493"/>
                </a:lnTo>
                <a:lnTo>
                  <a:pt x="356679" y="23672"/>
                </a:lnTo>
                <a:lnTo>
                  <a:pt x="312813" y="39852"/>
                </a:lnTo>
                <a:lnTo>
                  <a:pt x="270941" y="59817"/>
                </a:lnTo>
                <a:lnTo>
                  <a:pt x="231267" y="83362"/>
                </a:lnTo>
                <a:lnTo>
                  <a:pt x="193992" y="110274"/>
                </a:lnTo>
                <a:lnTo>
                  <a:pt x="159346" y="140347"/>
                </a:lnTo>
                <a:lnTo>
                  <a:pt x="222427" y="203466"/>
                </a:lnTo>
                <a:lnTo>
                  <a:pt x="260731" y="172021"/>
                </a:lnTo>
                <a:lnTo>
                  <a:pt x="302615" y="145186"/>
                </a:lnTo>
                <a:lnTo>
                  <a:pt x="347687" y="123367"/>
                </a:lnTo>
                <a:lnTo>
                  <a:pt x="395554" y="106959"/>
                </a:lnTo>
                <a:lnTo>
                  <a:pt x="445833" y="96354"/>
                </a:lnTo>
                <a:lnTo>
                  <a:pt x="498119" y="91948"/>
                </a:lnTo>
                <a:lnTo>
                  <a:pt x="498119" y="0"/>
                </a:lnTo>
                <a:close/>
              </a:path>
              <a:path w="1023620" h="1023620">
                <a:moveTo>
                  <a:pt x="863803" y="882738"/>
                </a:moveTo>
                <a:lnTo>
                  <a:pt x="797610" y="816597"/>
                </a:lnTo>
                <a:lnTo>
                  <a:pt x="759904" y="848525"/>
                </a:lnTo>
                <a:lnTo>
                  <a:pt x="718591" y="875919"/>
                </a:lnTo>
                <a:lnTo>
                  <a:pt x="674052" y="898359"/>
                </a:lnTo>
                <a:lnTo>
                  <a:pt x="626681" y="915492"/>
                </a:lnTo>
                <a:lnTo>
                  <a:pt x="576859" y="926896"/>
                </a:lnTo>
                <a:lnTo>
                  <a:pt x="524979" y="932205"/>
                </a:lnTo>
                <a:lnTo>
                  <a:pt x="524979" y="1023124"/>
                </a:lnTo>
                <a:lnTo>
                  <a:pt x="573557" y="1019581"/>
                </a:lnTo>
                <a:lnTo>
                  <a:pt x="620788" y="1011618"/>
                </a:lnTo>
                <a:lnTo>
                  <a:pt x="666432" y="999439"/>
                </a:lnTo>
                <a:lnTo>
                  <a:pt x="710298" y="983259"/>
                </a:lnTo>
                <a:lnTo>
                  <a:pt x="752182" y="963282"/>
                </a:lnTo>
                <a:lnTo>
                  <a:pt x="791870" y="939736"/>
                </a:lnTo>
                <a:lnTo>
                  <a:pt x="829144" y="912812"/>
                </a:lnTo>
                <a:lnTo>
                  <a:pt x="863803" y="882738"/>
                </a:lnTo>
                <a:close/>
              </a:path>
              <a:path w="1023620" h="1023620">
                <a:moveTo>
                  <a:pt x="1023137" y="524979"/>
                </a:moveTo>
                <a:lnTo>
                  <a:pt x="927900" y="524979"/>
                </a:lnTo>
                <a:lnTo>
                  <a:pt x="923188" y="576656"/>
                </a:lnTo>
                <a:lnTo>
                  <a:pt x="912431" y="626325"/>
                </a:lnTo>
                <a:lnTo>
                  <a:pt x="895997" y="673633"/>
                </a:lnTo>
                <a:lnTo>
                  <a:pt x="874268" y="718172"/>
                </a:lnTo>
                <a:lnTo>
                  <a:pt x="847636" y="759587"/>
                </a:lnTo>
                <a:lnTo>
                  <a:pt x="816457" y="797496"/>
                </a:lnTo>
                <a:lnTo>
                  <a:pt x="882764" y="863777"/>
                </a:lnTo>
                <a:lnTo>
                  <a:pt x="912825" y="829119"/>
                </a:lnTo>
                <a:lnTo>
                  <a:pt x="939736" y="791857"/>
                </a:lnTo>
                <a:lnTo>
                  <a:pt x="963282" y="752170"/>
                </a:lnTo>
                <a:lnTo>
                  <a:pt x="983259" y="710298"/>
                </a:lnTo>
                <a:lnTo>
                  <a:pt x="999439" y="666432"/>
                </a:lnTo>
                <a:lnTo>
                  <a:pt x="1011618" y="620776"/>
                </a:lnTo>
                <a:lnTo>
                  <a:pt x="1019581" y="573557"/>
                </a:lnTo>
                <a:lnTo>
                  <a:pt x="1023137" y="524979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8" name="bg object 28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6881118" y="7839776"/>
            <a:ext cx="188300" cy="128761"/>
          </a:xfrm>
          <a:prstGeom prst="rect">
            <a:avLst/>
          </a:prstGeom>
        </p:spPr>
      </p:pic>
      <p:sp>
        <p:nvSpPr>
          <p:cNvPr id="29" name="bg object 29"/>
          <p:cNvSpPr/>
          <p:nvPr/>
        </p:nvSpPr>
        <p:spPr>
          <a:xfrm>
            <a:off x="6356134" y="7787792"/>
            <a:ext cx="1023619" cy="1075690"/>
          </a:xfrm>
          <a:custGeom>
            <a:avLst/>
            <a:gdLst/>
            <a:ahLst/>
            <a:cxnLst/>
            <a:rect l="l" t="t" r="r" b="b"/>
            <a:pathLst>
              <a:path w="1023620" h="1075690">
                <a:moveTo>
                  <a:pt x="202717" y="853452"/>
                </a:moveTo>
                <a:lnTo>
                  <a:pt x="170535" y="815225"/>
                </a:lnTo>
                <a:lnTo>
                  <a:pt x="143014" y="773328"/>
                </a:lnTo>
                <a:lnTo>
                  <a:pt x="120548" y="728154"/>
                </a:lnTo>
                <a:lnTo>
                  <a:pt x="103555" y="680097"/>
                </a:lnTo>
                <a:lnTo>
                  <a:pt x="92417" y="629577"/>
                </a:lnTo>
                <a:lnTo>
                  <a:pt x="87553" y="576973"/>
                </a:lnTo>
                <a:lnTo>
                  <a:pt x="0" y="576973"/>
                </a:lnTo>
                <a:lnTo>
                  <a:pt x="3543" y="625551"/>
                </a:lnTo>
                <a:lnTo>
                  <a:pt x="11506" y="672782"/>
                </a:lnTo>
                <a:lnTo>
                  <a:pt x="23685" y="718439"/>
                </a:lnTo>
                <a:lnTo>
                  <a:pt x="39865" y="762304"/>
                </a:lnTo>
                <a:lnTo>
                  <a:pt x="59829" y="804189"/>
                </a:lnTo>
                <a:lnTo>
                  <a:pt x="83375" y="843864"/>
                </a:lnTo>
                <a:lnTo>
                  <a:pt x="110299" y="881138"/>
                </a:lnTo>
                <a:lnTo>
                  <a:pt x="140373" y="915797"/>
                </a:lnTo>
                <a:lnTo>
                  <a:pt x="202717" y="853452"/>
                </a:lnTo>
                <a:close/>
              </a:path>
              <a:path w="1023620" h="1075690">
                <a:moveTo>
                  <a:pt x="498132" y="984440"/>
                </a:moveTo>
                <a:lnTo>
                  <a:pt x="445693" y="980008"/>
                </a:lnTo>
                <a:lnTo>
                  <a:pt x="395274" y="969352"/>
                </a:lnTo>
                <a:lnTo>
                  <a:pt x="347281" y="952842"/>
                </a:lnTo>
                <a:lnTo>
                  <a:pt x="302107" y="930910"/>
                </a:lnTo>
                <a:lnTo>
                  <a:pt x="260146" y="903922"/>
                </a:lnTo>
                <a:lnTo>
                  <a:pt x="221792" y="872286"/>
                </a:lnTo>
                <a:lnTo>
                  <a:pt x="159359" y="934758"/>
                </a:lnTo>
                <a:lnTo>
                  <a:pt x="194005" y="964831"/>
                </a:lnTo>
                <a:lnTo>
                  <a:pt x="231267" y="991743"/>
                </a:lnTo>
                <a:lnTo>
                  <a:pt x="270941" y="1015288"/>
                </a:lnTo>
                <a:lnTo>
                  <a:pt x="312826" y="1035253"/>
                </a:lnTo>
                <a:lnTo>
                  <a:pt x="356692" y="1051433"/>
                </a:lnTo>
                <a:lnTo>
                  <a:pt x="402336" y="1063612"/>
                </a:lnTo>
                <a:lnTo>
                  <a:pt x="449554" y="1071575"/>
                </a:lnTo>
                <a:lnTo>
                  <a:pt x="498132" y="1075118"/>
                </a:lnTo>
                <a:lnTo>
                  <a:pt x="498132" y="984440"/>
                </a:lnTo>
                <a:close/>
              </a:path>
              <a:path w="1023620" h="1075690">
                <a:moveTo>
                  <a:pt x="840193" y="232752"/>
                </a:moveTo>
                <a:lnTo>
                  <a:pt x="727583" y="0"/>
                </a:lnTo>
                <a:lnTo>
                  <a:pt x="598487" y="208038"/>
                </a:lnTo>
                <a:lnTo>
                  <a:pt x="840193" y="232752"/>
                </a:lnTo>
                <a:close/>
              </a:path>
              <a:path w="1023620" h="1075690">
                <a:moveTo>
                  <a:pt x="1023137" y="550151"/>
                </a:moveTo>
                <a:lnTo>
                  <a:pt x="1019581" y="501561"/>
                </a:lnTo>
                <a:lnTo>
                  <a:pt x="1011618" y="454342"/>
                </a:lnTo>
                <a:lnTo>
                  <a:pt x="999451" y="408686"/>
                </a:lnTo>
                <a:lnTo>
                  <a:pt x="983272" y="364820"/>
                </a:lnTo>
                <a:lnTo>
                  <a:pt x="963307" y="322935"/>
                </a:lnTo>
                <a:lnTo>
                  <a:pt x="939761" y="283260"/>
                </a:lnTo>
                <a:lnTo>
                  <a:pt x="912850" y="245986"/>
                </a:lnTo>
                <a:lnTo>
                  <a:pt x="882764" y="211315"/>
                </a:lnTo>
                <a:lnTo>
                  <a:pt x="815809" y="278269"/>
                </a:lnTo>
                <a:lnTo>
                  <a:pt x="847026" y="316064"/>
                </a:lnTo>
                <a:lnTo>
                  <a:pt x="873734" y="357378"/>
                </a:lnTo>
                <a:lnTo>
                  <a:pt x="895553" y="401815"/>
                </a:lnTo>
                <a:lnTo>
                  <a:pt x="912088" y="449008"/>
                </a:lnTo>
                <a:lnTo>
                  <a:pt x="922985" y="498576"/>
                </a:lnTo>
                <a:lnTo>
                  <a:pt x="927849" y="550151"/>
                </a:lnTo>
                <a:lnTo>
                  <a:pt x="1023137" y="550151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8620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002786" y="2313432"/>
            <a:ext cx="3380994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7772400" cy="10058400"/>
          </a:xfrm>
          <a:custGeom>
            <a:avLst/>
            <a:gdLst/>
            <a:ahLst/>
            <a:cxnLst/>
            <a:rect l="l" t="t" r="r" b="b"/>
            <a:pathLst>
              <a:path w="7772400" h="10058400">
                <a:moveTo>
                  <a:pt x="7772399" y="10058399"/>
                </a:moveTo>
                <a:lnTo>
                  <a:pt x="0" y="10058399"/>
                </a:lnTo>
                <a:lnTo>
                  <a:pt x="0" y="0"/>
                </a:lnTo>
                <a:lnTo>
                  <a:pt x="7772399" y="0"/>
                </a:lnTo>
                <a:lnTo>
                  <a:pt x="7772399" y="10058399"/>
                </a:lnTo>
                <a:close/>
              </a:path>
            </a:pathLst>
          </a:custGeom>
          <a:solidFill>
            <a:srgbClr val="0A3F6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685811" y="9645258"/>
            <a:ext cx="59055" cy="10795"/>
          </a:xfrm>
          <a:custGeom>
            <a:avLst/>
            <a:gdLst/>
            <a:ahLst/>
            <a:cxnLst/>
            <a:rect l="l" t="t" r="r" b="b"/>
            <a:pathLst>
              <a:path w="59054" h="10795">
                <a:moveTo>
                  <a:pt x="58646" y="10280"/>
                </a:moveTo>
                <a:lnTo>
                  <a:pt x="0" y="10280"/>
                </a:lnTo>
                <a:lnTo>
                  <a:pt x="0" y="0"/>
                </a:lnTo>
                <a:lnTo>
                  <a:pt x="58646" y="0"/>
                </a:lnTo>
                <a:lnTo>
                  <a:pt x="58646" y="10280"/>
                </a:lnTo>
                <a:close/>
              </a:path>
            </a:pathLst>
          </a:custGeom>
          <a:solidFill>
            <a:srgbClr val="F9F6F5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644" y="472176"/>
            <a:ext cx="6973111" cy="5130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1" i="0">
                <a:solidFill>
                  <a:schemeClr val="tx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8620" y="2313432"/>
            <a:ext cx="6995160" cy="66385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42616" y="9354312"/>
            <a:ext cx="2487168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8620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96128" y="9354312"/>
            <a:ext cx="1787652" cy="502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jp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9.png"/><Relationship Id="rId10" Type="http://schemas.openxmlformats.org/officeDocument/2006/relationships/hyperlink" Target="http://golisano.urmc.edu/dbp" TargetMode="External"/><Relationship Id="rId4" Type="http://schemas.openxmlformats.org/officeDocument/2006/relationships/image" Target="../media/image8.png"/><Relationship Id="rId9" Type="http://schemas.openxmlformats.org/officeDocument/2006/relationships/image" Target="../media/image1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golisano.urmc.edu/dbp" TargetMode="External"/><Relationship Id="rId2" Type="http://schemas.openxmlformats.org/officeDocument/2006/relationships/hyperlink" Target="https://doi.org/10.1007/s10803-020-04532-1" TargetMode="Externa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object 26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ROCHESTER</a:t>
            </a:r>
            <a:r>
              <a:rPr spc="-170" dirty="0"/>
              <a:t> </a:t>
            </a:r>
            <a:r>
              <a:rPr spc="-35" dirty="0"/>
              <a:t>RESEARCH</a:t>
            </a:r>
            <a:r>
              <a:rPr spc="-165" dirty="0"/>
              <a:t> </a:t>
            </a:r>
            <a:r>
              <a:rPr spc="-10" dirty="0"/>
              <a:t>ROUNDUP</a:t>
            </a:r>
          </a:p>
        </p:txBody>
      </p:sp>
      <p:sp>
        <p:nvSpPr>
          <p:cNvPr id="27" name="object 27"/>
          <p:cNvSpPr txBox="1"/>
          <p:nvPr/>
        </p:nvSpPr>
        <p:spPr>
          <a:xfrm>
            <a:off x="761706" y="1120757"/>
            <a:ext cx="6229985" cy="8661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789430" marR="5080" indent="-1777364">
              <a:lnSpc>
                <a:spcPct val="115500"/>
              </a:lnSpc>
              <a:spcBef>
                <a:spcPts val="100"/>
              </a:spcBef>
            </a:pPr>
            <a:r>
              <a:rPr sz="1600" b="1" spc="165" dirty="0">
                <a:solidFill>
                  <a:srgbClr val="FFFFFF"/>
                </a:solidFill>
                <a:latin typeface="Tahoma"/>
                <a:cs typeface="Tahoma"/>
              </a:rPr>
              <a:t>MODULAR</a:t>
            </a:r>
            <a:r>
              <a:rPr sz="1600" b="1" spc="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95" dirty="0">
                <a:solidFill>
                  <a:srgbClr val="FFFFFF"/>
                </a:solidFill>
                <a:latin typeface="Tahoma"/>
                <a:cs typeface="Tahoma"/>
              </a:rPr>
              <a:t>APPROACH</a:t>
            </a:r>
            <a:r>
              <a:rPr sz="1600" b="1" spc="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30" dirty="0">
                <a:solidFill>
                  <a:srgbClr val="FFFFFF"/>
                </a:solidFill>
                <a:latin typeface="Tahoma"/>
                <a:cs typeface="Tahoma"/>
              </a:rPr>
              <a:t>FOR</a:t>
            </a:r>
            <a:r>
              <a:rPr sz="1600" b="1" spc="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10" dirty="0">
                <a:solidFill>
                  <a:srgbClr val="FFFFFF"/>
                </a:solidFill>
                <a:latin typeface="Tahoma"/>
                <a:cs typeface="Tahoma"/>
              </a:rPr>
              <a:t>AUTISM</a:t>
            </a:r>
            <a:r>
              <a:rPr sz="1600" b="1" spc="27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60" dirty="0">
                <a:solidFill>
                  <a:srgbClr val="FFFFFF"/>
                </a:solidFill>
                <a:latin typeface="Tahoma"/>
                <a:cs typeface="Tahoma"/>
              </a:rPr>
              <a:t>PROGRAMMING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IN</a:t>
            </a:r>
            <a:r>
              <a:rPr sz="1600" b="1" spc="2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200" dirty="0">
                <a:solidFill>
                  <a:srgbClr val="FFFFFF"/>
                </a:solidFill>
                <a:latin typeface="Tahoma"/>
                <a:cs typeface="Tahoma"/>
              </a:rPr>
              <a:t>SCHOOLS</a:t>
            </a:r>
            <a:r>
              <a:rPr sz="1600" b="1" spc="23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95" dirty="0">
                <a:solidFill>
                  <a:srgbClr val="FFFFFF"/>
                </a:solidFill>
                <a:latin typeface="Tahoma"/>
                <a:cs typeface="Tahoma"/>
              </a:rPr>
              <a:t>(</a:t>
            </a:r>
            <a:r>
              <a:rPr sz="1600" b="1" spc="-3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65" dirty="0">
                <a:solidFill>
                  <a:srgbClr val="FFFFFF"/>
                </a:solidFill>
                <a:latin typeface="Tahoma"/>
                <a:cs typeface="Tahoma"/>
              </a:rPr>
              <a:t>MAAPS)</a:t>
            </a:r>
            <a:endParaRPr sz="1600">
              <a:latin typeface="Tahoma"/>
              <a:cs typeface="Tahoma"/>
            </a:endParaRPr>
          </a:p>
          <a:p>
            <a:pPr marL="316230">
              <a:lnSpc>
                <a:spcPct val="100000"/>
              </a:lnSpc>
              <a:spcBef>
                <a:spcPts val="860"/>
              </a:spcBef>
            </a:pPr>
            <a:r>
              <a:rPr sz="1100" i="1" spc="90" dirty="0">
                <a:latin typeface="Calibri"/>
                <a:cs typeface="Calibri"/>
              </a:rPr>
              <a:t>Conducted</a:t>
            </a:r>
            <a:r>
              <a:rPr sz="1100" i="1" spc="165" dirty="0">
                <a:latin typeface="Calibri"/>
                <a:cs typeface="Calibri"/>
              </a:rPr>
              <a:t> </a:t>
            </a:r>
            <a:r>
              <a:rPr sz="1100" i="1" dirty="0">
                <a:latin typeface="Calibri"/>
                <a:cs typeface="Calibri"/>
              </a:rPr>
              <a:t>at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65" dirty="0">
                <a:latin typeface="Calibri"/>
                <a:cs typeface="Calibri"/>
              </a:rPr>
              <a:t> </a:t>
            </a:r>
            <a:r>
              <a:rPr sz="1100" i="1" spc="70" dirty="0">
                <a:latin typeface="Calibri"/>
                <a:cs typeface="Calibri"/>
              </a:rPr>
              <a:t>Rochester,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May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65" dirty="0">
                <a:latin typeface="Calibri"/>
                <a:cs typeface="Calibri"/>
              </a:rPr>
              <a:t>Institute,</a:t>
            </a:r>
            <a:r>
              <a:rPr sz="1100" i="1" spc="165" dirty="0">
                <a:latin typeface="Calibri"/>
                <a:cs typeface="Calibri"/>
              </a:rPr>
              <a:t> </a:t>
            </a:r>
            <a:r>
              <a:rPr sz="1100" i="1" spc="95" dirty="0">
                <a:latin typeface="Calibri"/>
                <a:cs typeface="Calibri"/>
              </a:rPr>
              <a:t>and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University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50" dirty="0">
                <a:latin typeface="Calibri"/>
                <a:cs typeface="Calibri"/>
              </a:rPr>
              <a:t>of</a:t>
            </a:r>
            <a:r>
              <a:rPr sz="1100" i="1" spc="165" dirty="0">
                <a:latin typeface="Calibri"/>
                <a:cs typeface="Calibri"/>
              </a:rPr>
              <a:t> </a:t>
            </a:r>
            <a:r>
              <a:rPr sz="1100" i="1" spc="85" dirty="0">
                <a:latin typeface="Calibri"/>
                <a:cs typeface="Calibri"/>
              </a:rPr>
              <a:t>South</a:t>
            </a:r>
            <a:r>
              <a:rPr sz="1100" i="1" spc="170" dirty="0">
                <a:latin typeface="Calibri"/>
                <a:cs typeface="Calibri"/>
              </a:rPr>
              <a:t> </a:t>
            </a:r>
            <a:r>
              <a:rPr sz="1100" i="1" spc="75" dirty="0">
                <a:latin typeface="Calibri"/>
                <a:cs typeface="Calibri"/>
              </a:rPr>
              <a:t>Florida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879680" y="2064161"/>
            <a:ext cx="3012440" cy="3101340"/>
          </a:xfrm>
          <a:prstGeom prst="rect">
            <a:avLst/>
          </a:prstGeom>
        </p:spPr>
        <p:txBody>
          <a:bodyPr vert="horz" wrap="square" lIns="0" tIns="123825" rIns="0" bIns="0" rtlCol="0">
            <a:spAutoFit/>
          </a:bodyPr>
          <a:lstStyle/>
          <a:p>
            <a:pPr marL="448945">
              <a:lnSpc>
                <a:spcPct val="100000"/>
              </a:lnSpc>
              <a:spcBef>
                <a:spcPts val="975"/>
              </a:spcBef>
            </a:pPr>
            <a:r>
              <a:rPr sz="1400" b="1" spc="100" dirty="0">
                <a:solidFill>
                  <a:srgbClr val="FFFFFF"/>
                </a:solidFill>
                <a:latin typeface="Tahoma"/>
                <a:cs typeface="Tahoma"/>
              </a:rPr>
              <a:t>WHAT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65" dirty="0">
                <a:solidFill>
                  <a:srgbClr val="FFFFFF"/>
                </a:solidFill>
                <a:latin typeface="Tahoma"/>
                <a:cs typeface="Tahoma"/>
              </a:rPr>
              <a:t>study?</a:t>
            </a:r>
            <a:endParaRPr sz="1400">
              <a:latin typeface="Tahoma"/>
              <a:cs typeface="Tahoma"/>
            </a:endParaRPr>
          </a:p>
          <a:p>
            <a:pPr marL="12700" marR="5080">
              <a:lnSpc>
                <a:spcPct val="113999"/>
              </a:lnSpc>
              <a:spcBef>
                <a:spcPts val="509"/>
              </a:spcBef>
            </a:pPr>
            <a:r>
              <a:rPr sz="1100" dirty="0">
                <a:latin typeface="Arial"/>
                <a:cs typeface="Arial"/>
              </a:rPr>
              <a:t>We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studied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how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best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support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educators </a:t>
            </a:r>
            <a:r>
              <a:rPr sz="1100" spc="75" dirty="0">
                <a:latin typeface="Arial"/>
                <a:cs typeface="Arial"/>
              </a:rPr>
              <a:t>who</a:t>
            </a:r>
            <a:r>
              <a:rPr sz="1100" spc="10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have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students</a:t>
            </a:r>
            <a:r>
              <a:rPr sz="1100" spc="10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with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autism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spectrum </a:t>
            </a:r>
            <a:r>
              <a:rPr sz="1100" spc="75" dirty="0">
                <a:latin typeface="Arial"/>
                <a:cs typeface="Arial"/>
              </a:rPr>
              <a:t>disorder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(ASD)</a:t>
            </a:r>
            <a:r>
              <a:rPr sz="1100" spc="60" dirty="0">
                <a:latin typeface="Arial"/>
                <a:cs typeface="Arial"/>
              </a:rPr>
              <a:t> in </a:t>
            </a:r>
            <a:r>
              <a:rPr sz="1100" spc="80" dirty="0">
                <a:latin typeface="Arial"/>
                <a:cs typeface="Arial"/>
              </a:rPr>
              <a:t>their</a:t>
            </a:r>
            <a:r>
              <a:rPr sz="1100" spc="55" dirty="0">
                <a:latin typeface="Arial"/>
                <a:cs typeface="Arial"/>
              </a:rPr>
              <a:t> classrooms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use </a:t>
            </a:r>
            <a:r>
              <a:rPr sz="1100" spc="50" dirty="0">
                <a:latin typeface="Arial"/>
                <a:cs typeface="Arial"/>
              </a:rPr>
              <a:t>practices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that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research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has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shown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25" dirty="0">
                <a:latin typeface="Arial"/>
                <a:cs typeface="Arial"/>
              </a:rPr>
              <a:t>be </a:t>
            </a:r>
            <a:r>
              <a:rPr sz="1100" spc="45" dirty="0">
                <a:latin typeface="Arial"/>
                <a:cs typeface="Arial"/>
              </a:rPr>
              <a:t>effective.</a:t>
            </a:r>
            <a:endParaRPr sz="1100">
              <a:latin typeface="Arial"/>
              <a:cs typeface="Arial"/>
            </a:endParaRPr>
          </a:p>
          <a:p>
            <a:pPr marL="398145">
              <a:lnSpc>
                <a:spcPct val="100000"/>
              </a:lnSpc>
              <a:spcBef>
                <a:spcPts val="690"/>
              </a:spcBef>
            </a:pPr>
            <a:r>
              <a:rPr sz="1400" b="1" spc="130" dirty="0">
                <a:solidFill>
                  <a:srgbClr val="FFFFFF"/>
                </a:solidFill>
                <a:latin typeface="Tahoma"/>
                <a:cs typeface="Tahoma"/>
              </a:rPr>
              <a:t>HOW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0" dirty="0">
                <a:solidFill>
                  <a:srgbClr val="FFFFFF"/>
                </a:solidFill>
                <a:latin typeface="Tahoma"/>
                <a:cs typeface="Tahoma"/>
              </a:rPr>
              <a:t>study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it?</a:t>
            </a:r>
            <a:endParaRPr sz="1400">
              <a:latin typeface="Tahoma"/>
              <a:cs typeface="Tahoma"/>
            </a:endParaRPr>
          </a:p>
          <a:p>
            <a:pPr marL="12700" marR="22225">
              <a:lnSpc>
                <a:spcPct val="113999"/>
              </a:lnSpc>
              <a:spcBef>
                <a:spcPts val="725"/>
              </a:spcBef>
            </a:pPr>
            <a:r>
              <a:rPr sz="1100" dirty="0">
                <a:latin typeface="Arial"/>
                <a:cs typeface="Arial"/>
              </a:rPr>
              <a:t>We</a:t>
            </a:r>
            <a:r>
              <a:rPr sz="1100" spc="20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developed</a:t>
            </a:r>
            <a:r>
              <a:rPr sz="1100" spc="20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MAAPS</a:t>
            </a:r>
            <a:r>
              <a:rPr sz="1100" spc="204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204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provide</a:t>
            </a:r>
            <a:r>
              <a:rPr sz="1100" spc="204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support </a:t>
            </a:r>
            <a:r>
              <a:rPr sz="1100" spc="85" dirty="0">
                <a:latin typeface="Arial"/>
                <a:cs typeface="Arial"/>
              </a:rPr>
              <a:t>around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the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goals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that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educators</a:t>
            </a:r>
            <a:endParaRPr sz="1100">
              <a:latin typeface="Arial"/>
              <a:cs typeface="Arial"/>
            </a:endParaRPr>
          </a:p>
          <a:p>
            <a:pPr marL="12700" marR="1040130">
              <a:lnSpc>
                <a:spcPct val="113999"/>
              </a:lnSpc>
            </a:pPr>
            <a:r>
              <a:rPr sz="1100" spc="65" dirty="0">
                <a:latin typeface="Arial"/>
                <a:cs typeface="Arial"/>
              </a:rPr>
              <a:t>and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parents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said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were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most </a:t>
            </a:r>
            <a:r>
              <a:rPr sz="1100" spc="95" dirty="0">
                <a:latin typeface="Arial"/>
                <a:cs typeface="Arial"/>
              </a:rPr>
              <a:t>important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90" dirty="0">
                <a:latin typeface="Arial"/>
                <a:cs typeface="Arial"/>
              </a:rPr>
              <a:t>for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students.</a:t>
            </a:r>
            <a:endParaRPr sz="1100">
              <a:latin typeface="Arial"/>
              <a:cs typeface="Arial"/>
            </a:endParaRPr>
          </a:p>
          <a:p>
            <a:pPr marL="12700" marR="1000760">
              <a:lnSpc>
                <a:spcPct val="113999"/>
              </a:lnSpc>
            </a:pPr>
            <a:r>
              <a:rPr sz="1100" dirty="0">
                <a:latin typeface="Arial"/>
                <a:cs typeface="Arial"/>
              </a:rPr>
              <a:t>Then</a:t>
            </a:r>
            <a:r>
              <a:rPr sz="1100" spc="15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research</a:t>
            </a:r>
            <a:r>
              <a:rPr sz="1100" spc="15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team </a:t>
            </a:r>
            <a:r>
              <a:rPr sz="1100" spc="80" dirty="0">
                <a:latin typeface="Arial"/>
                <a:cs typeface="Arial"/>
              </a:rPr>
              <a:t>members </a:t>
            </a:r>
            <a:r>
              <a:rPr sz="1100" spc="50" dirty="0">
                <a:latin typeface="Arial"/>
                <a:cs typeface="Arial"/>
              </a:rPr>
              <a:t>used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collaborative</a:t>
            </a:r>
            <a:endParaRPr sz="11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85"/>
              </a:spcBef>
            </a:pPr>
            <a:r>
              <a:rPr sz="1100" spc="50" dirty="0">
                <a:latin typeface="Arial"/>
                <a:cs typeface="Arial"/>
              </a:rPr>
              <a:t>coaching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with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educators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45" dirty="0">
                <a:latin typeface="Arial"/>
                <a:cs typeface="Arial"/>
              </a:rPr>
              <a:t>help</a:t>
            </a:r>
            <a:endParaRPr sz="1100">
              <a:latin typeface="Arial"/>
              <a:cs typeface="Arial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879680" y="5163520"/>
            <a:ext cx="2994660" cy="193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100" spc="90" dirty="0">
                <a:latin typeface="Arial"/>
                <a:cs typeface="Arial"/>
              </a:rPr>
              <a:t>them</a:t>
            </a:r>
            <a:r>
              <a:rPr sz="1100" spc="125" dirty="0">
                <a:latin typeface="Arial"/>
                <a:cs typeface="Arial"/>
              </a:rPr>
              <a:t>  </a:t>
            </a:r>
            <a:r>
              <a:rPr sz="1100" spc="55" dirty="0">
                <a:latin typeface="Arial"/>
                <a:cs typeface="Arial"/>
              </a:rPr>
              <a:t>create</a:t>
            </a:r>
            <a:r>
              <a:rPr sz="1100" spc="125" dirty="0">
                <a:latin typeface="Arial"/>
                <a:cs typeface="Arial"/>
              </a:rPr>
              <a:t>  </a:t>
            </a:r>
            <a:r>
              <a:rPr sz="1100" spc="55" dirty="0">
                <a:latin typeface="Arial"/>
                <a:cs typeface="Arial"/>
              </a:rPr>
              <a:t>plans</a:t>
            </a:r>
            <a:r>
              <a:rPr sz="1100" spc="130" dirty="0">
                <a:latin typeface="Arial"/>
                <a:cs typeface="Arial"/>
              </a:rPr>
              <a:t>  </a:t>
            </a:r>
            <a:r>
              <a:rPr sz="1100" spc="85" dirty="0">
                <a:latin typeface="Arial"/>
                <a:cs typeface="Arial"/>
              </a:rPr>
              <a:t>that</a:t>
            </a:r>
            <a:r>
              <a:rPr sz="1100" spc="125" dirty="0">
                <a:latin typeface="Arial"/>
                <a:cs typeface="Arial"/>
              </a:rPr>
              <a:t>  </a:t>
            </a:r>
            <a:r>
              <a:rPr sz="1100" spc="80" dirty="0">
                <a:latin typeface="Arial"/>
                <a:cs typeface="Arial"/>
              </a:rPr>
              <a:t>would</a:t>
            </a:r>
            <a:r>
              <a:rPr sz="1100" spc="125" dirty="0">
                <a:latin typeface="Arial"/>
                <a:cs typeface="Arial"/>
              </a:rPr>
              <a:t>  </a:t>
            </a:r>
            <a:r>
              <a:rPr sz="1100" spc="45" dirty="0">
                <a:latin typeface="Arial"/>
                <a:cs typeface="Arial"/>
              </a:rPr>
              <a:t>address</a:t>
            </a:r>
            <a:endParaRPr sz="11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879680" y="5257874"/>
            <a:ext cx="2811780" cy="890905"/>
          </a:xfrm>
          <a:prstGeom prst="rect">
            <a:avLst/>
          </a:prstGeom>
        </p:spPr>
        <p:txBody>
          <a:bodyPr vert="horz" wrap="square" lIns="0" tIns="10922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0"/>
              </a:spcBef>
            </a:pPr>
            <a:r>
              <a:rPr sz="1100" spc="55" dirty="0">
                <a:latin typeface="Arial"/>
                <a:cs typeface="Arial"/>
              </a:rPr>
              <a:t>these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95" dirty="0">
                <a:latin typeface="Arial"/>
                <a:cs typeface="Arial"/>
              </a:rPr>
              <a:t>important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goals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in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the</a:t>
            </a:r>
            <a:r>
              <a:rPr sz="1100" spc="110" dirty="0">
                <a:latin typeface="Arial"/>
                <a:cs typeface="Arial"/>
              </a:rPr>
              <a:t> </a:t>
            </a:r>
            <a:r>
              <a:rPr sz="1100" spc="45" dirty="0">
                <a:latin typeface="Arial"/>
                <a:cs typeface="Arial"/>
              </a:rPr>
              <a:t>classroom.</a:t>
            </a:r>
            <a:endParaRPr sz="1100">
              <a:latin typeface="Arial"/>
              <a:cs typeface="Arial"/>
            </a:endParaRPr>
          </a:p>
          <a:p>
            <a:pPr marL="488315">
              <a:lnSpc>
                <a:spcPct val="100000"/>
              </a:lnSpc>
              <a:spcBef>
                <a:spcPts val="969"/>
              </a:spcBef>
            </a:pPr>
            <a:r>
              <a:rPr sz="1400" b="1" spc="110" dirty="0">
                <a:solidFill>
                  <a:srgbClr val="FFFFFF"/>
                </a:solidFill>
                <a:latin typeface="Tahoma"/>
                <a:cs typeface="Tahoma"/>
              </a:rPr>
              <a:t>WHY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0" dirty="0">
                <a:solidFill>
                  <a:srgbClr val="FFFFFF"/>
                </a:solidFill>
                <a:latin typeface="Tahoma"/>
                <a:cs typeface="Tahoma"/>
              </a:rPr>
              <a:t>does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dirty="0">
                <a:solidFill>
                  <a:srgbClr val="FFFFFF"/>
                </a:solidFill>
                <a:latin typeface="Tahoma"/>
                <a:cs typeface="Tahoma"/>
              </a:rPr>
              <a:t>it</a:t>
            </a:r>
            <a:r>
              <a:rPr sz="1400" b="1" spc="1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5" dirty="0">
                <a:solidFill>
                  <a:srgbClr val="FFFFFF"/>
                </a:solidFill>
                <a:latin typeface="Tahoma"/>
                <a:cs typeface="Tahoma"/>
              </a:rPr>
              <a:t>matter?</a:t>
            </a:r>
            <a:endParaRPr sz="1400">
              <a:latin typeface="Tahoma"/>
              <a:cs typeface="Tahoma"/>
            </a:endParaRPr>
          </a:p>
          <a:p>
            <a:pPr marL="31115">
              <a:lnSpc>
                <a:spcPct val="100000"/>
              </a:lnSpc>
              <a:spcBef>
                <a:spcPts val="760"/>
              </a:spcBef>
            </a:pPr>
            <a:r>
              <a:rPr sz="1100" spc="65" dirty="0">
                <a:latin typeface="Arial"/>
                <a:cs typeface="Arial"/>
              </a:rPr>
              <a:t>It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is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spc="95" dirty="0">
                <a:latin typeface="Arial"/>
                <a:cs typeface="Arial"/>
              </a:rPr>
              <a:t>important</a:t>
            </a:r>
            <a:r>
              <a:rPr sz="1100" spc="85" dirty="0">
                <a:latin typeface="Arial"/>
                <a:cs typeface="Arial"/>
              </a:rPr>
              <a:t> that </a:t>
            </a:r>
            <a:r>
              <a:rPr sz="1100" spc="70" dirty="0">
                <a:latin typeface="Arial"/>
                <a:cs typeface="Arial"/>
              </a:rPr>
              <a:t>students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spc="40" dirty="0">
                <a:latin typeface="Arial"/>
                <a:cs typeface="Arial"/>
              </a:rPr>
              <a:t>and</a:t>
            </a:r>
            <a:endParaRPr sz="11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898527" y="6122955"/>
            <a:ext cx="2996565" cy="7899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3999"/>
              </a:lnSpc>
              <a:spcBef>
                <a:spcPts val="100"/>
              </a:spcBef>
            </a:pPr>
            <a:r>
              <a:rPr sz="1100" spc="65" dirty="0">
                <a:latin typeface="Arial"/>
                <a:cs typeface="Arial"/>
              </a:rPr>
              <a:t>educators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have</a:t>
            </a:r>
            <a:r>
              <a:rPr sz="1100" spc="12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access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120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supports</a:t>
            </a:r>
            <a:r>
              <a:rPr sz="1100" spc="12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that</a:t>
            </a:r>
            <a:r>
              <a:rPr sz="1100" spc="114" dirty="0">
                <a:latin typeface="Arial"/>
                <a:cs typeface="Arial"/>
              </a:rPr>
              <a:t> </a:t>
            </a:r>
            <a:r>
              <a:rPr sz="1100" spc="35" dirty="0">
                <a:latin typeface="Arial"/>
                <a:cs typeface="Arial"/>
              </a:rPr>
              <a:t>let </a:t>
            </a:r>
            <a:r>
              <a:rPr sz="1100" spc="90" dirty="0">
                <a:latin typeface="Arial"/>
                <a:cs typeface="Arial"/>
              </a:rPr>
              <a:t>them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address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student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needs</a:t>
            </a:r>
            <a:r>
              <a:rPr sz="1100" spc="75" dirty="0">
                <a:latin typeface="Arial"/>
                <a:cs typeface="Arial"/>
              </a:rPr>
              <a:t> on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-25" dirty="0">
                <a:latin typeface="Arial"/>
                <a:cs typeface="Arial"/>
              </a:rPr>
              <a:t>an </a:t>
            </a:r>
            <a:r>
              <a:rPr sz="1100" spc="70" dirty="0">
                <a:latin typeface="Arial"/>
                <a:cs typeface="Arial"/>
              </a:rPr>
              <a:t>individual</a:t>
            </a:r>
            <a:r>
              <a:rPr sz="1100" spc="1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basis.</a:t>
            </a:r>
            <a:r>
              <a:rPr sz="1100" spc="16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This</a:t>
            </a:r>
            <a:r>
              <a:rPr sz="1100" spc="15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project</a:t>
            </a:r>
            <a:r>
              <a:rPr sz="1100" spc="16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identified</a:t>
            </a:r>
            <a:r>
              <a:rPr sz="1100" spc="50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one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possible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way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make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that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happen.</a:t>
            </a:r>
            <a:endParaRPr sz="1100">
              <a:latin typeface="Arial"/>
              <a:cs typeface="Arial"/>
            </a:endParaRP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26" y="2494648"/>
            <a:ext cx="7772400" cy="7564120"/>
            <a:chOff x="326" y="2494648"/>
            <a:chExt cx="7772400" cy="7564120"/>
          </a:xfrm>
        </p:grpSpPr>
        <p:sp>
          <p:nvSpPr>
            <p:cNvPr id="4" name="object 4"/>
            <p:cNvSpPr/>
            <p:nvPr/>
          </p:nvSpPr>
          <p:spPr>
            <a:xfrm>
              <a:off x="2982577" y="4170847"/>
              <a:ext cx="877569" cy="877569"/>
            </a:xfrm>
            <a:custGeom>
              <a:avLst/>
              <a:gdLst/>
              <a:ahLst/>
              <a:cxnLst/>
              <a:rect l="l" t="t" r="r" b="b"/>
              <a:pathLst>
                <a:path w="877570" h="877570">
                  <a:moveTo>
                    <a:pt x="440895" y="877468"/>
                  </a:moveTo>
                  <a:lnTo>
                    <a:pt x="395274" y="875304"/>
                  </a:lnTo>
                  <a:lnTo>
                    <a:pt x="350490" y="868457"/>
                  </a:lnTo>
                  <a:lnTo>
                    <a:pt x="306881" y="857096"/>
                  </a:lnTo>
                  <a:lnTo>
                    <a:pt x="264787" y="841389"/>
                  </a:lnTo>
                  <a:lnTo>
                    <a:pt x="224547" y="821503"/>
                  </a:lnTo>
                  <a:lnTo>
                    <a:pt x="186500" y="797606"/>
                  </a:lnTo>
                  <a:lnTo>
                    <a:pt x="150985" y="769865"/>
                  </a:lnTo>
                  <a:lnTo>
                    <a:pt x="118343" y="738448"/>
                  </a:lnTo>
                  <a:lnTo>
                    <a:pt x="88911" y="703524"/>
                  </a:lnTo>
                  <a:lnTo>
                    <a:pt x="63030" y="665259"/>
                  </a:lnTo>
                  <a:lnTo>
                    <a:pt x="41038" y="623821"/>
                  </a:lnTo>
                  <a:lnTo>
                    <a:pt x="23275" y="579379"/>
                  </a:lnTo>
                  <a:lnTo>
                    <a:pt x="10388" y="533285"/>
                  </a:lnTo>
                  <a:lnTo>
                    <a:pt x="2685" y="487010"/>
                  </a:lnTo>
                  <a:lnTo>
                    <a:pt x="0" y="440893"/>
                  </a:lnTo>
                  <a:lnTo>
                    <a:pt x="2164" y="395273"/>
                  </a:lnTo>
                  <a:lnTo>
                    <a:pt x="9010" y="350488"/>
                  </a:lnTo>
                  <a:lnTo>
                    <a:pt x="20370" y="306880"/>
                  </a:lnTo>
                  <a:lnTo>
                    <a:pt x="36077" y="264785"/>
                  </a:lnTo>
                  <a:lnTo>
                    <a:pt x="55962" y="224545"/>
                  </a:lnTo>
                  <a:lnTo>
                    <a:pt x="79860" y="186498"/>
                  </a:lnTo>
                  <a:lnTo>
                    <a:pt x="107600" y="150984"/>
                  </a:lnTo>
                  <a:lnTo>
                    <a:pt x="139017" y="118341"/>
                  </a:lnTo>
                  <a:lnTo>
                    <a:pt x="173942" y="88910"/>
                  </a:lnTo>
                  <a:lnTo>
                    <a:pt x="212208" y="63028"/>
                  </a:lnTo>
                  <a:lnTo>
                    <a:pt x="253647" y="41037"/>
                  </a:lnTo>
                  <a:lnTo>
                    <a:pt x="298091" y="23274"/>
                  </a:lnTo>
                  <a:lnTo>
                    <a:pt x="344190" y="10387"/>
                  </a:lnTo>
                  <a:lnTo>
                    <a:pt x="390468" y="2685"/>
                  </a:lnTo>
                  <a:lnTo>
                    <a:pt x="436588" y="0"/>
                  </a:lnTo>
                  <a:lnTo>
                    <a:pt x="482210" y="2163"/>
                  </a:lnTo>
                  <a:lnTo>
                    <a:pt x="526994" y="9009"/>
                  </a:lnTo>
                  <a:lnTo>
                    <a:pt x="570603" y="20369"/>
                  </a:lnTo>
                  <a:lnTo>
                    <a:pt x="612696" y="36075"/>
                  </a:lnTo>
                  <a:lnTo>
                    <a:pt x="652935" y="55961"/>
                  </a:lnTo>
                  <a:lnTo>
                    <a:pt x="690980" y="79857"/>
                  </a:lnTo>
                  <a:lnTo>
                    <a:pt x="726492" y="107597"/>
                  </a:lnTo>
                  <a:lnTo>
                    <a:pt x="759133" y="139014"/>
                  </a:lnTo>
                  <a:lnTo>
                    <a:pt x="788563" y="173939"/>
                  </a:lnTo>
                  <a:lnTo>
                    <a:pt x="814443" y="212205"/>
                  </a:lnTo>
                  <a:lnTo>
                    <a:pt x="836434" y="253644"/>
                  </a:lnTo>
                  <a:lnTo>
                    <a:pt x="854196" y="298090"/>
                  </a:lnTo>
                  <a:lnTo>
                    <a:pt x="867084" y="344188"/>
                  </a:lnTo>
                  <a:lnTo>
                    <a:pt x="874787" y="390466"/>
                  </a:lnTo>
                  <a:lnTo>
                    <a:pt x="877473" y="436586"/>
                  </a:lnTo>
                  <a:lnTo>
                    <a:pt x="875310" y="482208"/>
                  </a:lnTo>
                  <a:lnTo>
                    <a:pt x="868465" y="526993"/>
                  </a:lnTo>
                  <a:lnTo>
                    <a:pt x="857106" y="570601"/>
                  </a:lnTo>
                  <a:lnTo>
                    <a:pt x="841401" y="612694"/>
                  </a:lnTo>
                  <a:lnTo>
                    <a:pt x="821516" y="652933"/>
                  </a:lnTo>
                  <a:lnTo>
                    <a:pt x="797620" y="690978"/>
                  </a:lnTo>
                  <a:lnTo>
                    <a:pt x="769879" y="726491"/>
                  </a:lnTo>
                  <a:lnTo>
                    <a:pt x="738463" y="759132"/>
                  </a:lnTo>
                  <a:lnTo>
                    <a:pt x="703537" y="788561"/>
                  </a:lnTo>
                  <a:lnTo>
                    <a:pt x="665269" y="814441"/>
                  </a:lnTo>
                  <a:lnTo>
                    <a:pt x="623828" y="836432"/>
                  </a:lnTo>
                  <a:lnTo>
                    <a:pt x="579380" y="854195"/>
                  </a:lnTo>
                  <a:lnTo>
                    <a:pt x="533287" y="867082"/>
                  </a:lnTo>
                  <a:lnTo>
                    <a:pt x="487012" y="874784"/>
                  </a:lnTo>
                  <a:lnTo>
                    <a:pt x="440895" y="877468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3060257" y="4248525"/>
              <a:ext cx="722630" cy="722630"/>
            </a:xfrm>
            <a:custGeom>
              <a:avLst/>
              <a:gdLst/>
              <a:ahLst/>
              <a:cxnLst/>
              <a:rect l="l" t="t" r="r" b="b"/>
              <a:pathLst>
                <a:path w="722629" h="722629">
                  <a:moveTo>
                    <a:pt x="381810" y="722101"/>
                  </a:moveTo>
                  <a:lnTo>
                    <a:pt x="334578" y="721727"/>
                  </a:lnTo>
                  <a:lnTo>
                    <a:pt x="288312" y="715270"/>
                  </a:lnTo>
                  <a:lnTo>
                    <a:pt x="243561" y="703000"/>
                  </a:lnTo>
                  <a:lnTo>
                    <a:pt x="200869" y="685186"/>
                  </a:lnTo>
                  <a:lnTo>
                    <a:pt x="160785" y="662098"/>
                  </a:lnTo>
                  <a:lnTo>
                    <a:pt x="123854" y="634007"/>
                  </a:lnTo>
                  <a:lnTo>
                    <a:pt x="90622" y="601181"/>
                  </a:lnTo>
                  <a:lnTo>
                    <a:pt x="61637" y="563890"/>
                  </a:lnTo>
                  <a:lnTo>
                    <a:pt x="37444" y="522404"/>
                  </a:lnTo>
                  <a:lnTo>
                    <a:pt x="18591" y="476993"/>
                  </a:lnTo>
                  <a:lnTo>
                    <a:pt x="5983" y="429465"/>
                  </a:lnTo>
                  <a:lnTo>
                    <a:pt x="0" y="381811"/>
                  </a:lnTo>
                  <a:lnTo>
                    <a:pt x="371" y="334578"/>
                  </a:lnTo>
                  <a:lnTo>
                    <a:pt x="6826" y="288312"/>
                  </a:lnTo>
                  <a:lnTo>
                    <a:pt x="19096" y="243561"/>
                  </a:lnTo>
                  <a:lnTo>
                    <a:pt x="36911" y="200870"/>
                  </a:lnTo>
                  <a:lnTo>
                    <a:pt x="60000" y="160785"/>
                  </a:lnTo>
                  <a:lnTo>
                    <a:pt x="88094" y="123854"/>
                  </a:lnTo>
                  <a:lnTo>
                    <a:pt x="120923" y="90623"/>
                  </a:lnTo>
                  <a:lnTo>
                    <a:pt x="158217" y="61638"/>
                  </a:lnTo>
                  <a:lnTo>
                    <a:pt x="199705" y="37445"/>
                  </a:lnTo>
                  <a:lnTo>
                    <a:pt x="245119" y="18591"/>
                  </a:lnTo>
                  <a:lnTo>
                    <a:pt x="292647" y="5983"/>
                  </a:lnTo>
                  <a:lnTo>
                    <a:pt x="340301" y="0"/>
                  </a:lnTo>
                  <a:lnTo>
                    <a:pt x="387535" y="371"/>
                  </a:lnTo>
                  <a:lnTo>
                    <a:pt x="433801" y="6827"/>
                  </a:lnTo>
                  <a:lnTo>
                    <a:pt x="478553" y="19098"/>
                  </a:lnTo>
                  <a:lnTo>
                    <a:pt x="521246" y="36914"/>
                  </a:lnTo>
                  <a:lnTo>
                    <a:pt x="561332" y="60004"/>
                  </a:lnTo>
                  <a:lnTo>
                    <a:pt x="598266" y="88098"/>
                  </a:lnTo>
                  <a:lnTo>
                    <a:pt x="631501" y="120927"/>
                  </a:lnTo>
                  <a:lnTo>
                    <a:pt x="660491" y="158220"/>
                  </a:lnTo>
                  <a:lnTo>
                    <a:pt x="684690" y="199708"/>
                  </a:lnTo>
                  <a:lnTo>
                    <a:pt x="703550" y="245119"/>
                  </a:lnTo>
                  <a:lnTo>
                    <a:pt x="716157" y="292647"/>
                  </a:lnTo>
                  <a:lnTo>
                    <a:pt x="722139" y="340300"/>
                  </a:lnTo>
                  <a:lnTo>
                    <a:pt x="721767" y="387531"/>
                  </a:lnTo>
                  <a:lnTo>
                    <a:pt x="715310" y="433794"/>
                  </a:lnTo>
                  <a:lnTo>
                    <a:pt x="703038" y="478543"/>
                  </a:lnTo>
                  <a:lnTo>
                    <a:pt x="685222" y="521232"/>
                  </a:lnTo>
                  <a:lnTo>
                    <a:pt x="662130" y="561315"/>
                  </a:lnTo>
                  <a:lnTo>
                    <a:pt x="634033" y="598245"/>
                  </a:lnTo>
                  <a:lnTo>
                    <a:pt x="601201" y="631478"/>
                  </a:lnTo>
                  <a:lnTo>
                    <a:pt x="563904" y="660465"/>
                  </a:lnTo>
                  <a:lnTo>
                    <a:pt x="522411" y="684662"/>
                  </a:lnTo>
                  <a:lnTo>
                    <a:pt x="476993" y="703521"/>
                  </a:lnTo>
                  <a:lnTo>
                    <a:pt x="429464" y="716122"/>
                  </a:lnTo>
                  <a:lnTo>
                    <a:pt x="381810" y="722101"/>
                  </a:lnTo>
                  <a:close/>
                </a:path>
              </a:pathLst>
            </a:custGeom>
            <a:solidFill>
              <a:srgbClr val="F9F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3123202" y="4311436"/>
              <a:ext cx="596265" cy="596265"/>
            </a:xfrm>
            <a:custGeom>
              <a:avLst/>
              <a:gdLst/>
              <a:ahLst/>
              <a:cxnLst/>
              <a:rect l="l" t="t" r="r" b="b"/>
              <a:pathLst>
                <a:path w="596264" h="596264">
                  <a:moveTo>
                    <a:pt x="299579" y="596254"/>
                  </a:moveTo>
                  <a:lnTo>
                    <a:pt x="253282" y="592847"/>
                  </a:lnTo>
                  <a:lnTo>
                    <a:pt x="208522" y="582410"/>
                  </a:lnTo>
                  <a:lnTo>
                    <a:pt x="166078" y="565329"/>
                  </a:lnTo>
                  <a:lnTo>
                    <a:pt x="126727" y="541988"/>
                  </a:lnTo>
                  <a:lnTo>
                    <a:pt x="91247" y="512771"/>
                  </a:lnTo>
                  <a:lnTo>
                    <a:pt x="60415" y="478062"/>
                  </a:lnTo>
                  <a:lnTo>
                    <a:pt x="35011" y="438247"/>
                  </a:lnTo>
                  <a:lnTo>
                    <a:pt x="15810" y="393710"/>
                  </a:lnTo>
                  <a:lnTo>
                    <a:pt x="4006" y="346664"/>
                  </a:lnTo>
                  <a:lnTo>
                    <a:pt x="0" y="299602"/>
                  </a:lnTo>
                  <a:lnTo>
                    <a:pt x="3407" y="253303"/>
                  </a:lnTo>
                  <a:lnTo>
                    <a:pt x="13844" y="208542"/>
                  </a:lnTo>
                  <a:lnTo>
                    <a:pt x="30925" y="166098"/>
                  </a:lnTo>
                  <a:lnTo>
                    <a:pt x="54267" y="126747"/>
                  </a:lnTo>
                  <a:lnTo>
                    <a:pt x="83484" y="91266"/>
                  </a:lnTo>
                  <a:lnTo>
                    <a:pt x="118193" y="60432"/>
                  </a:lnTo>
                  <a:lnTo>
                    <a:pt x="158009" y="35023"/>
                  </a:lnTo>
                  <a:lnTo>
                    <a:pt x="202546" y="15816"/>
                  </a:lnTo>
                  <a:lnTo>
                    <a:pt x="249593" y="4007"/>
                  </a:lnTo>
                  <a:lnTo>
                    <a:pt x="296657" y="0"/>
                  </a:lnTo>
                  <a:lnTo>
                    <a:pt x="342959" y="3409"/>
                  </a:lnTo>
                  <a:lnTo>
                    <a:pt x="387722" y="13850"/>
                  </a:lnTo>
                  <a:lnTo>
                    <a:pt x="430169" y="30937"/>
                  </a:lnTo>
                  <a:lnTo>
                    <a:pt x="469522" y="54285"/>
                  </a:lnTo>
                  <a:lnTo>
                    <a:pt x="505003" y="83509"/>
                  </a:lnTo>
                  <a:lnTo>
                    <a:pt x="535835" y="118223"/>
                  </a:lnTo>
                  <a:lnTo>
                    <a:pt x="561240" y="158042"/>
                  </a:lnTo>
                  <a:lnTo>
                    <a:pt x="580440" y="202581"/>
                  </a:lnTo>
                  <a:lnTo>
                    <a:pt x="592236" y="249621"/>
                  </a:lnTo>
                  <a:lnTo>
                    <a:pt x="596237" y="296680"/>
                  </a:lnTo>
                  <a:lnTo>
                    <a:pt x="592827" y="342980"/>
                  </a:lnTo>
                  <a:lnTo>
                    <a:pt x="582390" y="387743"/>
                  </a:lnTo>
                  <a:lnTo>
                    <a:pt x="565309" y="430189"/>
                  </a:lnTo>
                  <a:lnTo>
                    <a:pt x="541967" y="469542"/>
                  </a:lnTo>
                  <a:lnTo>
                    <a:pt x="512749" y="505022"/>
                  </a:lnTo>
                  <a:lnTo>
                    <a:pt x="478039" y="535852"/>
                  </a:lnTo>
                  <a:lnTo>
                    <a:pt x="438220" y="561253"/>
                  </a:lnTo>
                  <a:lnTo>
                    <a:pt x="393675" y="580446"/>
                  </a:lnTo>
                  <a:lnTo>
                    <a:pt x="346636" y="592249"/>
                  </a:lnTo>
                  <a:lnTo>
                    <a:pt x="299579" y="59625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3177077" y="4365349"/>
              <a:ext cx="488950" cy="488950"/>
            </a:xfrm>
            <a:custGeom>
              <a:avLst/>
              <a:gdLst/>
              <a:ahLst/>
              <a:cxnLst/>
              <a:rect l="l" t="t" r="r" b="b"/>
              <a:pathLst>
                <a:path w="488950" h="488950">
                  <a:moveTo>
                    <a:pt x="226312" y="488478"/>
                  </a:moveTo>
                  <a:lnTo>
                    <a:pt x="179679" y="480428"/>
                  </a:lnTo>
                  <a:lnTo>
                    <a:pt x="135769" y="463727"/>
                  </a:lnTo>
                  <a:lnTo>
                    <a:pt x="95830" y="438993"/>
                  </a:lnTo>
                  <a:lnTo>
                    <a:pt x="61112" y="406841"/>
                  </a:lnTo>
                  <a:lnTo>
                    <a:pt x="32863" y="367887"/>
                  </a:lnTo>
                  <a:lnTo>
                    <a:pt x="12333" y="322747"/>
                  </a:lnTo>
                  <a:lnTo>
                    <a:pt x="1223" y="274408"/>
                  </a:lnTo>
                  <a:lnTo>
                    <a:pt x="0" y="226300"/>
                  </a:lnTo>
                  <a:lnTo>
                    <a:pt x="8045" y="179671"/>
                  </a:lnTo>
                  <a:lnTo>
                    <a:pt x="24745" y="135765"/>
                  </a:lnTo>
                  <a:lnTo>
                    <a:pt x="49481" y="95832"/>
                  </a:lnTo>
                  <a:lnTo>
                    <a:pt x="81638" y="61117"/>
                  </a:lnTo>
                  <a:lnTo>
                    <a:pt x="120600" y="32867"/>
                  </a:lnTo>
                  <a:lnTo>
                    <a:pt x="165750" y="12329"/>
                  </a:lnTo>
                  <a:lnTo>
                    <a:pt x="214081" y="1222"/>
                  </a:lnTo>
                  <a:lnTo>
                    <a:pt x="262184" y="0"/>
                  </a:lnTo>
                  <a:lnTo>
                    <a:pt x="308812" y="8046"/>
                  </a:lnTo>
                  <a:lnTo>
                    <a:pt x="352717" y="24744"/>
                  </a:lnTo>
                  <a:lnTo>
                    <a:pt x="392651" y="49480"/>
                  </a:lnTo>
                  <a:lnTo>
                    <a:pt x="427364" y="81636"/>
                  </a:lnTo>
                  <a:lnTo>
                    <a:pt x="455610" y="120597"/>
                  </a:lnTo>
                  <a:lnTo>
                    <a:pt x="476139" y="165747"/>
                  </a:lnTo>
                  <a:lnTo>
                    <a:pt x="487246" y="214076"/>
                  </a:lnTo>
                  <a:lnTo>
                    <a:pt x="488469" y="262177"/>
                  </a:lnTo>
                  <a:lnTo>
                    <a:pt x="480424" y="308803"/>
                  </a:lnTo>
                  <a:lnTo>
                    <a:pt x="463727" y="352707"/>
                  </a:lnTo>
                  <a:lnTo>
                    <a:pt x="438995" y="392642"/>
                  </a:lnTo>
                  <a:lnTo>
                    <a:pt x="406844" y="427361"/>
                  </a:lnTo>
                  <a:lnTo>
                    <a:pt x="367891" y="455617"/>
                  </a:lnTo>
                  <a:lnTo>
                    <a:pt x="322751" y="476164"/>
                  </a:lnTo>
                  <a:lnTo>
                    <a:pt x="274419" y="487262"/>
                  </a:lnTo>
                  <a:lnTo>
                    <a:pt x="226312" y="488478"/>
                  </a:lnTo>
                  <a:close/>
                </a:path>
              </a:pathLst>
            </a:custGeom>
            <a:solidFill>
              <a:srgbClr val="F9F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237206" y="4425473"/>
              <a:ext cx="368300" cy="368300"/>
            </a:xfrm>
            <a:custGeom>
              <a:avLst/>
              <a:gdLst/>
              <a:ahLst/>
              <a:cxnLst/>
              <a:rect l="l" t="t" r="r" b="b"/>
              <a:pathLst>
                <a:path w="368300" h="368300">
                  <a:moveTo>
                    <a:pt x="194691" y="368234"/>
                  </a:moveTo>
                  <a:lnTo>
                    <a:pt x="147014" y="364748"/>
                  </a:lnTo>
                  <a:lnTo>
                    <a:pt x="102428" y="349406"/>
                  </a:lnTo>
                  <a:lnTo>
                    <a:pt x="63158" y="323307"/>
                  </a:lnTo>
                  <a:lnTo>
                    <a:pt x="31433" y="287550"/>
                  </a:lnTo>
                  <a:lnTo>
                    <a:pt x="9479" y="243233"/>
                  </a:lnTo>
                  <a:lnTo>
                    <a:pt x="0" y="194693"/>
                  </a:lnTo>
                  <a:lnTo>
                    <a:pt x="3482" y="147016"/>
                  </a:lnTo>
                  <a:lnTo>
                    <a:pt x="18823" y="102430"/>
                  </a:lnTo>
                  <a:lnTo>
                    <a:pt x="44922" y="63160"/>
                  </a:lnTo>
                  <a:lnTo>
                    <a:pt x="80676" y="31435"/>
                  </a:lnTo>
                  <a:lnTo>
                    <a:pt x="124982" y="9480"/>
                  </a:lnTo>
                  <a:lnTo>
                    <a:pt x="173523" y="0"/>
                  </a:lnTo>
                  <a:lnTo>
                    <a:pt x="221199" y="3478"/>
                  </a:lnTo>
                  <a:lnTo>
                    <a:pt x="265786" y="18818"/>
                  </a:lnTo>
                  <a:lnTo>
                    <a:pt x="305055" y="44920"/>
                  </a:lnTo>
                  <a:lnTo>
                    <a:pt x="336780" y="80684"/>
                  </a:lnTo>
                  <a:lnTo>
                    <a:pt x="358735" y="125013"/>
                  </a:lnTo>
                  <a:lnTo>
                    <a:pt x="368216" y="173539"/>
                  </a:lnTo>
                  <a:lnTo>
                    <a:pt x="364738" y="221204"/>
                  </a:lnTo>
                  <a:lnTo>
                    <a:pt x="349401" y="265784"/>
                  </a:lnTo>
                  <a:lnTo>
                    <a:pt x="323304" y="305053"/>
                  </a:lnTo>
                  <a:lnTo>
                    <a:pt x="287548" y="336789"/>
                  </a:lnTo>
                  <a:lnTo>
                    <a:pt x="243231" y="358765"/>
                  </a:lnTo>
                  <a:lnTo>
                    <a:pt x="194691" y="36823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298627" y="4486883"/>
              <a:ext cx="245396" cy="245392"/>
            </a:xfrm>
            <a:prstGeom prst="rect">
              <a:avLst/>
            </a:prstGeom>
          </p:spPr>
        </p:pic>
        <p:sp>
          <p:nvSpPr>
            <p:cNvPr id="10" name="object 10"/>
            <p:cNvSpPr/>
            <p:nvPr/>
          </p:nvSpPr>
          <p:spPr>
            <a:xfrm>
              <a:off x="3384642" y="4139779"/>
              <a:ext cx="620395" cy="513080"/>
            </a:xfrm>
            <a:custGeom>
              <a:avLst/>
              <a:gdLst/>
              <a:ahLst/>
              <a:cxnLst/>
              <a:rect l="l" t="t" r="r" b="b"/>
              <a:pathLst>
                <a:path w="620395" h="513079">
                  <a:moveTo>
                    <a:pt x="9911" y="512830"/>
                  </a:moveTo>
                  <a:lnTo>
                    <a:pt x="6299" y="512426"/>
                  </a:lnTo>
                  <a:lnTo>
                    <a:pt x="4132" y="511299"/>
                  </a:lnTo>
                  <a:lnTo>
                    <a:pt x="202" y="506415"/>
                  </a:lnTo>
                  <a:lnTo>
                    <a:pt x="0" y="502254"/>
                  </a:lnTo>
                  <a:lnTo>
                    <a:pt x="2051" y="498988"/>
                  </a:lnTo>
                  <a:lnTo>
                    <a:pt x="124404" y="309218"/>
                  </a:lnTo>
                  <a:lnTo>
                    <a:pt x="128738" y="307744"/>
                  </a:lnTo>
                  <a:lnTo>
                    <a:pt x="136512" y="310547"/>
                  </a:lnTo>
                  <a:lnTo>
                    <a:pt x="138910" y="314420"/>
                  </a:lnTo>
                  <a:lnTo>
                    <a:pt x="132842" y="368458"/>
                  </a:lnTo>
                  <a:lnTo>
                    <a:pt x="426759" y="132567"/>
                  </a:lnTo>
                  <a:lnTo>
                    <a:pt x="433781" y="96896"/>
                  </a:lnTo>
                  <a:lnTo>
                    <a:pt x="434908" y="95081"/>
                  </a:lnTo>
                  <a:lnTo>
                    <a:pt x="553012" y="294"/>
                  </a:lnTo>
                  <a:lnTo>
                    <a:pt x="557058" y="0"/>
                  </a:lnTo>
                  <a:lnTo>
                    <a:pt x="563473" y="3872"/>
                  </a:lnTo>
                  <a:lnTo>
                    <a:pt x="565120" y="7597"/>
                  </a:lnTo>
                  <a:lnTo>
                    <a:pt x="553330" y="67435"/>
                  </a:lnTo>
                  <a:lnTo>
                    <a:pt x="614333" y="68914"/>
                  </a:lnTo>
                  <a:lnTo>
                    <a:pt x="617570" y="71353"/>
                  </a:lnTo>
                  <a:lnTo>
                    <a:pt x="618783" y="74853"/>
                  </a:lnTo>
                  <a:lnTo>
                    <a:pt x="619997" y="78407"/>
                  </a:lnTo>
                  <a:lnTo>
                    <a:pt x="618870" y="82291"/>
                  </a:lnTo>
                  <a:lnTo>
                    <a:pt x="500737" y="177069"/>
                  </a:lnTo>
                  <a:lnTo>
                    <a:pt x="498685" y="177763"/>
                  </a:lnTo>
                  <a:lnTo>
                    <a:pt x="462361" y="176896"/>
                  </a:lnTo>
                  <a:lnTo>
                    <a:pt x="168415" y="412816"/>
                  </a:lnTo>
                  <a:lnTo>
                    <a:pt x="222511" y="418595"/>
                  </a:lnTo>
                  <a:lnTo>
                    <a:pt x="225747" y="421774"/>
                  </a:lnTo>
                  <a:lnTo>
                    <a:pt x="226788" y="429952"/>
                  </a:lnTo>
                  <a:lnTo>
                    <a:pt x="224418" y="433853"/>
                  </a:lnTo>
                  <a:lnTo>
                    <a:pt x="11298" y="512686"/>
                  </a:lnTo>
                  <a:lnTo>
                    <a:pt x="9911" y="512830"/>
                  </a:lnTo>
                  <a:close/>
                </a:path>
              </a:pathLst>
            </a:custGeom>
            <a:solidFill>
              <a:srgbClr val="F9F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3418453" y="4173881"/>
              <a:ext cx="549910" cy="450850"/>
            </a:xfrm>
            <a:custGeom>
              <a:avLst/>
              <a:gdLst/>
              <a:ahLst/>
              <a:cxnLst/>
              <a:rect l="l" t="t" r="r" b="b"/>
              <a:pathLst>
                <a:path w="549910" h="450850">
                  <a:moveTo>
                    <a:pt x="0" y="450264"/>
                  </a:moveTo>
                  <a:lnTo>
                    <a:pt x="81346" y="324069"/>
                  </a:lnTo>
                  <a:lnTo>
                    <a:pt x="75335" y="377385"/>
                  </a:lnTo>
                  <a:lnTo>
                    <a:pt x="410027" y="108810"/>
                  </a:lnTo>
                  <a:lnTo>
                    <a:pt x="417252" y="72018"/>
                  </a:lnTo>
                  <a:lnTo>
                    <a:pt x="506978" y="0"/>
                  </a:lnTo>
                  <a:lnTo>
                    <a:pt x="496893" y="51339"/>
                  </a:lnTo>
                  <a:lnTo>
                    <a:pt x="467620" y="74827"/>
                  </a:lnTo>
                  <a:lnTo>
                    <a:pt x="467793" y="75044"/>
                  </a:lnTo>
                  <a:lnTo>
                    <a:pt x="497067" y="51553"/>
                  </a:lnTo>
                  <a:lnTo>
                    <a:pt x="549371" y="52816"/>
                  </a:lnTo>
                  <a:lnTo>
                    <a:pt x="459644" y="124820"/>
                  </a:lnTo>
                  <a:lnTo>
                    <a:pt x="422135" y="123895"/>
                  </a:lnTo>
                  <a:lnTo>
                    <a:pt x="87472" y="392498"/>
                  </a:lnTo>
                  <a:lnTo>
                    <a:pt x="140817" y="398191"/>
                  </a:lnTo>
                  <a:lnTo>
                    <a:pt x="0" y="450264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326" y="9037567"/>
              <a:ext cx="7772400" cy="1021080"/>
            </a:xfrm>
            <a:custGeom>
              <a:avLst/>
              <a:gdLst/>
              <a:ahLst/>
              <a:cxnLst/>
              <a:rect l="l" t="t" r="r" b="b"/>
              <a:pathLst>
                <a:path w="7772400" h="1021079">
                  <a:moveTo>
                    <a:pt x="0" y="1020832"/>
                  </a:moveTo>
                  <a:lnTo>
                    <a:pt x="0" y="0"/>
                  </a:lnTo>
                  <a:lnTo>
                    <a:pt x="7772072" y="0"/>
                  </a:lnTo>
                  <a:lnTo>
                    <a:pt x="7772072" y="1020832"/>
                  </a:lnTo>
                  <a:lnTo>
                    <a:pt x="0" y="102083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251034" y="2506510"/>
              <a:ext cx="628650" cy="628650"/>
            </a:xfrm>
            <a:custGeom>
              <a:avLst/>
              <a:gdLst/>
              <a:ahLst/>
              <a:cxnLst/>
              <a:rect l="l" t="t" r="r" b="b"/>
              <a:pathLst>
                <a:path w="628650" h="628650">
                  <a:moveTo>
                    <a:pt x="314323" y="628646"/>
                  </a:moveTo>
                  <a:lnTo>
                    <a:pt x="267874" y="625238"/>
                  </a:lnTo>
                  <a:lnTo>
                    <a:pt x="223541" y="615338"/>
                  </a:lnTo>
                  <a:lnTo>
                    <a:pt x="181811" y="599432"/>
                  </a:lnTo>
                  <a:lnTo>
                    <a:pt x="143169" y="578007"/>
                  </a:lnTo>
                  <a:lnTo>
                    <a:pt x="108103" y="551548"/>
                  </a:lnTo>
                  <a:lnTo>
                    <a:pt x="77097" y="520542"/>
                  </a:lnTo>
                  <a:lnTo>
                    <a:pt x="50638" y="485476"/>
                  </a:lnTo>
                  <a:lnTo>
                    <a:pt x="29213" y="446834"/>
                  </a:lnTo>
                  <a:lnTo>
                    <a:pt x="13307" y="405104"/>
                  </a:lnTo>
                  <a:lnTo>
                    <a:pt x="3408" y="360771"/>
                  </a:lnTo>
                  <a:lnTo>
                    <a:pt x="0" y="314323"/>
                  </a:lnTo>
                  <a:lnTo>
                    <a:pt x="3408" y="267874"/>
                  </a:lnTo>
                  <a:lnTo>
                    <a:pt x="13307" y="223541"/>
                  </a:lnTo>
                  <a:lnTo>
                    <a:pt x="29213" y="181811"/>
                  </a:lnTo>
                  <a:lnTo>
                    <a:pt x="50638" y="143169"/>
                  </a:lnTo>
                  <a:lnTo>
                    <a:pt x="77097" y="108103"/>
                  </a:lnTo>
                  <a:lnTo>
                    <a:pt x="108103" y="77097"/>
                  </a:lnTo>
                  <a:lnTo>
                    <a:pt x="143169" y="50638"/>
                  </a:lnTo>
                  <a:lnTo>
                    <a:pt x="181811" y="29213"/>
                  </a:lnTo>
                  <a:lnTo>
                    <a:pt x="223541" y="13307"/>
                  </a:lnTo>
                  <a:lnTo>
                    <a:pt x="267874" y="3408"/>
                  </a:lnTo>
                  <a:lnTo>
                    <a:pt x="314323" y="0"/>
                  </a:lnTo>
                  <a:lnTo>
                    <a:pt x="360771" y="3408"/>
                  </a:lnTo>
                  <a:lnTo>
                    <a:pt x="405104" y="13307"/>
                  </a:lnTo>
                  <a:lnTo>
                    <a:pt x="446834" y="29213"/>
                  </a:lnTo>
                  <a:lnTo>
                    <a:pt x="485476" y="50638"/>
                  </a:lnTo>
                  <a:lnTo>
                    <a:pt x="520542" y="77097"/>
                  </a:lnTo>
                  <a:lnTo>
                    <a:pt x="551548" y="108103"/>
                  </a:lnTo>
                  <a:lnTo>
                    <a:pt x="578007" y="143169"/>
                  </a:lnTo>
                  <a:lnTo>
                    <a:pt x="599432" y="181811"/>
                  </a:lnTo>
                  <a:lnTo>
                    <a:pt x="615338" y="223541"/>
                  </a:lnTo>
                  <a:lnTo>
                    <a:pt x="625238" y="267874"/>
                  </a:lnTo>
                  <a:lnTo>
                    <a:pt x="628646" y="314323"/>
                  </a:lnTo>
                  <a:lnTo>
                    <a:pt x="625238" y="360771"/>
                  </a:lnTo>
                  <a:lnTo>
                    <a:pt x="615338" y="405104"/>
                  </a:lnTo>
                  <a:lnTo>
                    <a:pt x="599432" y="446834"/>
                  </a:lnTo>
                  <a:lnTo>
                    <a:pt x="578007" y="485476"/>
                  </a:lnTo>
                  <a:lnTo>
                    <a:pt x="551548" y="520542"/>
                  </a:lnTo>
                  <a:lnTo>
                    <a:pt x="520542" y="551548"/>
                  </a:lnTo>
                  <a:lnTo>
                    <a:pt x="485476" y="578007"/>
                  </a:lnTo>
                  <a:lnTo>
                    <a:pt x="446834" y="599432"/>
                  </a:lnTo>
                  <a:lnTo>
                    <a:pt x="405104" y="615338"/>
                  </a:lnTo>
                  <a:lnTo>
                    <a:pt x="360771" y="625238"/>
                  </a:lnTo>
                  <a:lnTo>
                    <a:pt x="314323" y="628646"/>
                  </a:lnTo>
                  <a:close/>
                </a:path>
              </a:pathLst>
            </a:custGeom>
            <a:solidFill>
              <a:srgbClr val="F9F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353388" y="2583401"/>
              <a:ext cx="525780" cy="551815"/>
            </a:xfrm>
            <a:custGeom>
              <a:avLst/>
              <a:gdLst/>
              <a:ahLst/>
              <a:cxnLst/>
              <a:rect l="l" t="t" r="r" b="b"/>
              <a:pathLst>
                <a:path w="525779" h="551814">
                  <a:moveTo>
                    <a:pt x="211963" y="551753"/>
                  </a:moveTo>
                  <a:lnTo>
                    <a:pt x="164717" y="548197"/>
                  </a:lnTo>
                  <a:lnTo>
                    <a:pt x="76716" y="479082"/>
                  </a:lnTo>
                  <a:lnTo>
                    <a:pt x="44898" y="455155"/>
                  </a:lnTo>
                  <a:lnTo>
                    <a:pt x="25184" y="442400"/>
                  </a:lnTo>
                  <a:lnTo>
                    <a:pt x="4604" y="425373"/>
                  </a:lnTo>
                  <a:lnTo>
                    <a:pt x="0" y="405509"/>
                  </a:lnTo>
                  <a:lnTo>
                    <a:pt x="4112" y="384509"/>
                  </a:lnTo>
                  <a:lnTo>
                    <a:pt x="17220" y="339600"/>
                  </a:lnTo>
                  <a:lnTo>
                    <a:pt x="45896" y="296249"/>
                  </a:lnTo>
                  <a:lnTo>
                    <a:pt x="97313" y="264872"/>
                  </a:lnTo>
                  <a:lnTo>
                    <a:pt x="168581" y="254015"/>
                  </a:lnTo>
                  <a:lnTo>
                    <a:pt x="204990" y="253366"/>
                  </a:lnTo>
                  <a:lnTo>
                    <a:pt x="110038" y="167700"/>
                  </a:lnTo>
                  <a:lnTo>
                    <a:pt x="103041" y="153357"/>
                  </a:lnTo>
                  <a:lnTo>
                    <a:pt x="98138" y="137066"/>
                  </a:lnTo>
                  <a:lnTo>
                    <a:pt x="95251" y="121864"/>
                  </a:lnTo>
                  <a:lnTo>
                    <a:pt x="94306" y="110785"/>
                  </a:lnTo>
                  <a:lnTo>
                    <a:pt x="103011" y="67658"/>
                  </a:lnTo>
                  <a:lnTo>
                    <a:pt x="126751" y="32444"/>
                  </a:lnTo>
                  <a:lnTo>
                    <a:pt x="161965" y="8704"/>
                  </a:lnTo>
                  <a:lnTo>
                    <a:pt x="205092" y="0"/>
                  </a:lnTo>
                  <a:lnTo>
                    <a:pt x="214911" y="765"/>
                  </a:lnTo>
                  <a:lnTo>
                    <a:pt x="256623" y="12689"/>
                  </a:lnTo>
                  <a:lnTo>
                    <a:pt x="346519" y="92176"/>
                  </a:lnTo>
                  <a:lnTo>
                    <a:pt x="433397" y="170989"/>
                  </a:lnTo>
                  <a:lnTo>
                    <a:pt x="525565" y="257586"/>
                  </a:lnTo>
                  <a:lnTo>
                    <a:pt x="518761" y="305720"/>
                  </a:lnTo>
                  <a:lnTo>
                    <a:pt x="504972" y="351228"/>
                  </a:lnTo>
                  <a:lnTo>
                    <a:pt x="484769" y="393533"/>
                  </a:lnTo>
                  <a:lnTo>
                    <a:pt x="458727" y="432062"/>
                  </a:lnTo>
                  <a:lnTo>
                    <a:pt x="427420" y="466240"/>
                  </a:lnTo>
                  <a:lnTo>
                    <a:pt x="391419" y="495492"/>
                  </a:lnTo>
                  <a:lnTo>
                    <a:pt x="351300" y="519244"/>
                  </a:lnTo>
                  <a:lnTo>
                    <a:pt x="307635" y="536922"/>
                  </a:lnTo>
                  <a:lnTo>
                    <a:pt x="260998" y="547949"/>
                  </a:lnTo>
                  <a:lnTo>
                    <a:pt x="211963" y="551753"/>
                  </a:lnTo>
                  <a:close/>
                </a:path>
              </a:pathLst>
            </a:custGeom>
            <a:solidFill>
              <a:srgbClr val="F9F6F5">
                <a:alpha val="1960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5" name="object 1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447677" y="2582990"/>
              <a:ext cx="221608" cy="221606"/>
            </a:xfrm>
            <a:prstGeom prst="rect">
              <a:avLst/>
            </a:prstGeom>
          </p:spPr>
        </p:pic>
        <p:sp>
          <p:nvSpPr>
            <p:cNvPr id="16" name="object 16"/>
            <p:cNvSpPr/>
            <p:nvPr/>
          </p:nvSpPr>
          <p:spPr>
            <a:xfrm>
              <a:off x="5353383" y="2835349"/>
              <a:ext cx="424180" cy="222250"/>
            </a:xfrm>
            <a:custGeom>
              <a:avLst/>
              <a:gdLst/>
              <a:ahLst/>
              <a:cxnLst/>
              <a:rect l="l" t="t" r="r" b="b"/>
              <a:pathLst>
                <a:path w="424179" h="222250">
                  <a:moveTo>
                    <a:pt x="213015" y="222018"/>
                  </a:moveTo>
                  <a:lnTo>
                    <a:pt x="162737" y="219766"/>
                  </a:lnTo>
                  <a:lnTo>
                    <a:pt x="110824" y="213307"/>
                  </a:lnTo>
                  <a:lnTo>
                    <a:pt x="63049" y="203087"/>
                  </a:lnTo>
                  <a:lnTo>
                    <a:pt x="25181" y="189554"/>
                  </a:lnTo>
                  <a:lnTo>
                    <a:pt x="0" y="152655"/>
                  </a:lnTo>
                  <a:lnTo>
                    <a:pt x="4114" y="131649"/>
                  </a:lnTo>
                  <a:lnTo>
                    <a:pt x="17222" y="86740"/>
                  </a:lnTo>
                  <a:lnTo>
                    <a:pt x="45895" y="43404"/>
                  </a:lnTo>
                  <a:lnTo>
                    <a:pt x="99192" y="11419"/>
                  </a:lnTo>
                  <a:lnTo>
                    <a:pt x="174775" y="920"/>
                  </a:lnTo>
                  <a:lnTo>
                    <a:pt x="252214" y="0"/>
                  </a:lnTo>
                  <a:lnTo>
                    <a:pt x="291866" y="1717"/>
                  </a:lnTo>
                  <a:lnTo>
                    <a:pt x="329880" y="8878"/>
                  </a:lnTo>
                  <a:lnTo>
                    <a:pt x="383341" y="41574"/>
                  </a:lnTo>
                  <a:lnTo>
                    <a:pt x="409887" y="86339"/>
                  </a:lnTo>
                  <a:lnTo>
                    <a:pt x="420965" y="131723"/>
                  </a:lnTo>
                  <a:lnTo>
                    <a:pt x="424002" y="152617"/>
                  </a:lnTo>
                  <a:lnTo>
                    <a:pt x="418674" y="172337"/>
                  </a:lnTo>
                  <a:lnTo>
                    <a:pt x="361114" y="202924"/>
                  </a:lnTo>
                  <a:lnTo>
                    <a:pt x="314211" y="213220"/>
                  </a:lnTo>
                  <a:lnTo>
                    <a:pt x="263004" y="219741"/>
                  </a:lnTo>
                  <a:lnTo>
                    <a:pt x="213015" y="222018"/>
                  </a:lnTo>
                  <a:close/>
                </a:path>
              </a:pathLst>
            </a:custGeom>
            <a:solidFill>
              <a:srgbClr val="BACAE7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7" name="object 1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521252" y="2836018"/>
              <a:ext cx="88210" cy="219248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6160938" y="2494648"/>
              <a:ext cx="634365" cy="634365"/>
            </a:xfrm>
            <a:custGeom>
              <a:avLst/>
              <a:gdLst/>
              <a:ahLst/>
              <a:cxnLst/>
              <a:rect l="l" t="t" r="r" b="b"/>
              <a:pathLst>
                <a:path w="634365" h="634364">
                  <a:moveTo>
                    <a:pt x="316974" y="633979"/>
                  </a:moveTo>
                  <a:lnTo>
                    <a:pt x="270131" y="630542"/>
                  </a:lnTo>
                  <a:lnTo>
                    <a:pt x="225423" y="620559"/>
                  </a:lnTo>
                  <a:lnTo>
                    <a:pt x="183339" y="604519"/>
                  </a:lnTo>
                  <a:lnTo>
                    <a:pt x="144369" y="582913"/>
                  </a:lnTo>
                  <a:lnTo>
                    <a:pt x="109005" y="556231"/>
                  </a:lnTo>
                  <a:lnTo>
                    <a:pt x="77735" y="524963"/>
                  </a:lnTo>
                  <a:lnTo>
                    <a:pt x="51051" y="489600"/>
                  </a:lnTo>
                  <a:lnTo>
                    <a:pt x="29442" y="450632"/>
                  </a:lnTo>
                  <a:lnTo>
                    <a:pt x="13400" y="408549"/>
                  </a:lnTo>
                  <a:lnTo>
                    <a:pt x="3413" y="363841"/>
                  </a:lnTo>
                  <a:lnTo>
                    <a:pt x="572" y="325143"/>
                  </a:lnTo>
                  <a:lnTo>
                    <a:pt x="446" y="323429"/>
                  </a:lnTo>
                  <a:lnTo>
                    <a:pt x="325" y="321774"/>
                  </a:lnTo>
                  <a:lnTo>
                    <a:pt x="251" y="320777"/>
                  </a:lnTo>
                  <a:lnTo>
                    <a:pt x="197" y="320040"/>
                  </a:lnTo>
                  <a:lnTo>
                    <a:pt x="114" y="318903"/>
                  </a:lnTo>
                  <a:lnTo>
                    <a:pt x="3411" y="270155"/>
                  </a:lnTo>
                  <a:lnTo>
                    <a:pt x="13161" y="226495"/>
                  </a:lnTo>
                  <a:lnTo>
                    <a:pt x="29438" y="183359"/>
                  </a:lnTo>
                  <a:lnTo>
                    <a:pt x="51046" y="144388"/>
                  </a:lnTo>
                  <a:lnTo>
                    <a:pt x="77731" y="109023"/>
                  </a:lnTo>
                  <a:lnTo>
                    <a:pt x="109001" y="77753"/>
                  </a:lnTo>
                  <a:lnTo>
                    <a:pt x="144367" y="51069"/>
                  </a:lnTo>
                  <a:lnTo>
                    <a:pt x="183337" y="29462"/>
                  </a:lnTo>
                  <a:lnTo>
                    <a:pt x="225422" y="13421"/>
                  </a:lnTo>
                  <a:lnTo>
                    <a:pt x="270131" y="3437"/>
                  </a:lnTo>
                  <a:lnTo>
                    <a:pt x="316974" y="0"/>
                  </a:lnTo>
                  <a:lnTo>
                    <a:pt x="363812" y="3437"/>
                  </a:lnTo>
                  <a:lnTo>
                    <a:pt x="408519" y="13421"/>
                  </a:lnTo>
                  <a:lnTo>
                    <a:pt x="450602" y="29462"/>
                  </a:lnTo>
                  <a:lnTo>
                    <a:pt x="489570" y="51069"/>
                  </a:lnTo>
                  <a:lnTo>
                    <a:pt x="524933" y="77753"/>
                  </a:lnTo>
                  <a:lnTo>
                    <a:pt x="542887" y="95707"/>
                  </a:lnTo>
                  <a:lnTo>
                    <a:pt x="397838" y="95707"/>
                  </a:lnTo>
                  <a:lnTo>
                    <a:pt x="381012" y="99288"/>
                  </a:lnTo>
                  <a:lnTo>
                    <a:pt x="367280" y="108694"/>
                  </a:lnTo>
                  <a:lnTo>
                    <a:pt x="358027" y="122552"/>
                  </a:lnTo>
                  <a:lnTo>
                    <a:pt x="354635" y="139489"/>
                  </a:lnTo>
                  <a:lnTo>
                    <a:pt x="358027" y="156388"/>
                  </a:lnTo>
                  <a:lnTo>
                    <a:pt x="367280" y="170222"/>
                  </a:lnTo>
                  <a:lnTo>
                    <a:pt x="381012" y="179615"/>
                  </a:lnTo>
                  <a:lnTo>
                    <a:pt x="397838" y="183191"/>
                  </a:lnTo>
                  <a:lnTo>
                    <a:pt x="604398" y="183191"/>
                  </a:lnTo>
                  <a:lnTo>
                    <a:pt x="604491" y="183359"/>
                  </a:lnTo>
                  <a:lnTo>
                    <a:pt x="607399" y="190987"/>
                  </a:lnTo>
                  <a:lnTo>
                    <a:pt x="458248" y="190987"/>
                  </a:lnTo>
                  <a:lnTo>
                    <a:pt x="451589" y="191585"/>
                  </a:lnTo>
                  <a:lnTo>
                    <a:pt x="338921" y="191585"/>
                  </a:lnTo>
                  <a:lnTo>
                    <a:pt x="333800" y="194396"/>
                  </a:lnTo>
                  <a:lnTo>
                    <a:pt x="303057" y="253769"/>
                  </a:lnTo>
                  <a:lnTo>
                    <a:pt x="196195" y="253769"/>
                  </a:lnTo>
                  <a:lnTo>
                    <a:pt x="184561" y="256121"/>
                  </a:lnTo>
                  <a:lnTo>
                    <a:pt x="175061" y="262536"/>
                  </a:lnTo>
                  <a:lnTo>
                    <a:pt x="168657" y="272054"/>
                  </a:lnTo>
                  <a:lnTo>
                    <a:pt x="166309" y="283714"/>
                  </a:lnTo>
                  <a:lnTo>
                    <a:pt x="168657" y="295337"/>
                  </a:lnTo>
                  <a:lnTo>
                    <a:pt x="175061" y="304830"/>
                  </a:lnTo>
                  <a:lnTo>
                    <a:pt x="184561" y="311232"/>
                  </a:lnTo>
                  <a:lnTo>
                    <a:pt x="196195" y="313580"/>
                  </a:lnTo>
                  <a:lnTo>
                    <a:pt x="272078" y="313580"/>
                  </a:lnTo>
                  <a:lnTo>
                    <a:pt x="271637" y="316650"/>
                  </a:lnTo>
                  <a:lnTo>
                    <a:pt x="271690" y="316999"/>
                  </a:lnTo>
                  <a:lnTo>
                    <a:pt x="271794" y="317687"/>
                  </a:lnTo>
                  <a:lnTo>
                    <a:pt x="113097" y="317687"/>
                  </a:lnTo>
                  <a:lnTo>
                    <a:pt x="105222" y="325143"/>
                  </a:lnTo>
                  <a:lnTo>
                    <a:pt x="105116" y="329251"/>
                  </a:lnTo>
                  <a:lnTo>
                    <a:pt x="105062" y="331324"/>
                  </a:lnTo>
                  <a:lnTo>
                    <a:pt x="108790" y="335271"/>
                  </a:lnTo>
                  <a:lnTo>
                    <a:pt x="137839" y="366672"/>
                  </a:lnTo>
                  <a:lnTo>
                    <a:pt x="139912" y="368945"/>
                  </a:lnTo>
                  <a:lnTo>
                    <a:pt x="142743" y="372095"/>
                  </a:lnTo>
                  <a:lnTo>
                    <a:pt x="165369" y="372095"/>
                  </a:lnTo>
                  <a:lnTo>
                    <a:pt x="143162" y="435236"/>
                  </a:lnTo>
                  <a:lnTo>
                    <a:pt x="165352" y="435236"/>
                  </a:lnTo>
                  <a:lnTo>
                    <a:pt x="165352" y="510538"/>
                  </a:lnTo>
                  <a:lnTo>
                    <a:pt x="171772" y="517616"/>
                  </a:lnTo>
                  <a:lnTo>
                    <a:pt x="370182" y="517616"/>
                  </a:lnTo>
                  <a:lnTo>
                    <a:pt x="373395" y="518334"/>
                  </a:lnTo>
                  <a:lnTo>
                    <a:pt x="561207" y="518334"/>
                  </a:lnTo>
                  <a:lnTo>
                    <a:pt x="556205" y="524963"/>
                  </a:lnTo>
                  <a:lnTo>
                    <a:pt x="524937" y="556231"/>
                  </a:lnTo>
                  <a:lnTo>
                    <a:pt x="489574" y="582913"/>
                  </a:lnTo>
                  <a:lnTo>
                    <a:pt x="450606" y="604519"/>
                  </a:lnTo>
                  <a:lnTo>
                    <a:pt x="408523" y="620559"/>
                  </a:lnTo>
                  <a:lnTo>
                    <a:pt x="363816" y="630542"/>
                  </a:lnTo>
                  <a:lnTo>
                    <a:pt x="316974" y="633979"/>
                  </a:lnTo>
                  <a:close/>
                </a:path>
                <a:path w="634365" h="634364">
                  <a:moveTo>
                    <a:pt x="604398" y="183191"/>
                  </a:moveTo>
                  <a:lnTo>
                    <a:pt x="397838" y="183191"/>
                  </a:lnTo>
                  <a:lnTo>
                    <a:pt x="414668" y="179615"/>
                  </a:lnTo>
                  <a:lnTo>
                    <a:pt x="428407" y="170222"/>
                  </a:lnTo>
                  <a:lnTo>
                    <a:pt x="437667" y="156388"/>
                  </a:lnTo>
                  <a:lnTo>
                    <a:pt x="441062" y="139489"/>
                  </a:lnTo>
                  <a:lnTo>
                    <a:pt x="437667" y="122552"/>
                  </a:lnTo>
                  <a:lnTo>
                    <a:pt x="428407" y="108694"/>
                  </a:lnTo>
                  <a:lnTo>
                    <a:pt x="414668" y="99288"/>
                  </a:lnTo>
                  <a:lnTo>
                    <a:pt x="397838" y="95707"/>
                  </a:lnTo>
                  <a:lnTo>
                    <a:pt x="542887" y="95707"/>
                  </a:lnTo>
                  <a:lnTo>
                    <a:pt x="556201" y="109023"/>
                  </a:lnTo>
                  <a:lnTo>
                    <a:pt x="582884" y="144388"/>
                  </a:lnTo>
                  <a:lnTo>
                    <a:pt x="604398" y="183191"/>
                  </a:lnTo>
                  <a:close/>
                </a:path>
                <a:path w="634365" h="634364">
                  <a:moveTo>
                    <a:pt x="632118" y="342010"/>
                  </a:moveTo>
                  <a:lnTo>
                    <a:pt x="486160" y="342010"/>
                  </a:lnTo>
                  <a:lnTo>
                    <a:pt x="501332" y="337405"/>
                  </a:lnTo>
                  <a:lnTo>
                    <a:pt x="504561" y="331324"/>
                  </a:lnTo>
                  <a:lnTo>
                    <a:pt x="505562" y="329251"/>
                  </a:lnTo>
                  <a:lnTo>
                    <a:pt x="464687" y="195074"/>
                  </a:lnTo>
                  <a:lnTo>
                    <a:pt x="458248" y="190987"/>
                  </a:lnTo>
                  <a:lnTo>
                    <a:pt x="607399" y="190987"/>
                  </a:lnTo>
                  <a:lnTo>
                    <a:pt x="620491" y="225338"/>
                  </a:lnTo>
                  <a:lnTo>
                    <a:pt x="620767" y="226495"/>
                  </a:lnTo>
                  <a:lnTo>
                    <a:pt x="630516" y="270155"/>
                  </a:lnTo>
                  <a:lnTo>
                    <a:pt x="633928" y="316650"/>
                  </a:lnTo>
                  <a:lnTo>
                    <a:pt x="633814" y="318903"/>
                  </a:lnTo>
                  <a:lnTo>
                    <a:pt x="632118" y="342010"/>
                  </a:lnTo>
                  <a:close/>
                </a:path>
                <a:path w="634365" h="634364">
                  <a:moveTo>
                    <a:pt x="327613" y="332102"/>
                  </a:moveTo>
                  <a:lnTo>
                    <a:pt x="290756" y="332102"/>
                  </a:lnTo>
                  <a:lnTo>
                    <a:pt x="296259" y="329251"/>
                  </a:lnTo>
                  <a:lnTo>
                    <a:pt x="350767" y="224003"/>
                  </a:lnTo>
                  <a:lnTo>
                    <a:pt x="350656" y="225338"/>
                  </a:lnTo>
                  <a:lnTo>
                    <a:pt x="360357" y="225338"/>
                  </a:lnTo>
                  <a:lnTo>
                    <a:pt x="360297" y="226495"/>
                  </a:lnTo>
                  <a:lnTo>
                    <a:pt x="327854" y="331324"/>
                  </a:lnTo>
                  <a:lnTo>
                    <a:pt x="327736" y="331703"/>
                  </a:lnTo>
                  <a:lnTo>
                    <a:pt x="327613" y="332102"/>
                  </a:lnTo>
                  <a:close/>
                </a:path>
                <a:path w="634365" h="634364">
                  <a:moveTo>
                    <a:pt x="561207" y="518334"/>
                  </a:moveTo>
                  <a:lnTo>
                    <a:pt x="422301" y="518334"/>
                  </a:lnTo>
                  <a:lnTo>
                    <a:pt x="430468" y="516511"/>
                  </a:lnTo>
                  <a:lnTo>
                    <a:pt x="437142" y="511538"/>
                  </a:lnTo>
                  <a:lnTo>
                    <a:pt x="441644" y="504161"/>
                  </a:lnTo>
                  <a:lnTo>
                    <a:pt x="443295" y="495127"/>
                  </a:lnTo>
                  <a:lnTo>
                    <a:pt x="443295" y="418050"/>
                  </a:lnTo>
                  <a:lnTo>
                    <a:pt x="443135" y="417093"/>
                  </a:lnTo>
                  <a:lnTo>
                    <a:pt x="443135" y="415199"/>
                  </a:lnTo>
                  <a:lnTo>
                    <a:pt x="443295" y="414262"/>
                  </a:lnTo>
                  <a:lnTo>
                    <a:pt x="443295" y="377817"/>
                  </a:lnTo>
                  <a:lnTo>
                    <a:pt x="482252" y="377817"/>
                  </a:lnTo>
                  <a:lnTo>
                    <a:pt x="435400" y="226495"/>
                  </a:lnTo>
                  <a:lnTo>
                    <a:pt x="435340" y="225338"/>
                  </a:lnTo>
                  <a:lnTo>
                    <a:pt x="443929" y="225338"/>
                  </a:lnTo>
                  <a:lnTo>
                    <a:pt x="478062" y="337405"/>
                  </a:lnTo>
                  <a:lnTo>
                    <a:pt x="478165" y="337744"/>
                  </a:lnTo>
                  <a:lnTo>
                    <a:pt x="486160" y="342010"/>
                  </a:lnTo>
                  <a:lnTo>
                    <a:pt x="632118" y="342010"/>
                  </a:lnTo>
                  <a:lnTo>
                    <a:pt x="630596" y="362765"/>
                  </a:lnTo>
                  <a:lnTo>
                    <a:pt x="630517" y="363841"/>
                  </a:lnTo>
                  <a:lnTo>
                    <a:pt x="620533" y="408549"/>
                  </a:lnTo>
                  <a:lnTo>
                    <a:pt x="604493" y="450632"/>
                  </a:lnTo>
                  <a:lnTo>
                    <a:pt x="582887" y="489600"/>
                  </a:lnTo>
                  <a:lnTo>
                    <a:pt x="561207" y="518334"/>
                  </a:lnTo>
                  <a:close/>
                </a:path>
                <a:path w="634365" h="634364">
                  <a:moveTo>
                    <a:pt x="272086" y="313580"/>
                  </a:moveTo>
                  <a:lnTo>
                    <a:pt x="196195" y="313580"/>
                  </a:lnTo>
                  <a:lnTo>
                    <a:pt x="207832" y="311232"/>
                  </a:lnTo>
                  <a:lnTo>
                    <a:pt x="217338" y="304830"/>
                  </a:lnTo>
                  <a:lnTo>
                    <a:pt x="223749" y="295337"/>
                  </a:lnTo>
                  <a:lnTo>
                    <a:pt x="226100" y="283714"/>
                  </a:lnTo>
                  <a:lnTo>
                    <a:pt x="223749" y="272054"/>
                  </a:lnTo>
                  <a:lnTo>
                    <a:pt x="217338" y="262536"/>
                  </a:lnTo>
                  <a:lnTo>
                    <a:pt x="207832" y="256121"/>
                  </a:lnTo>
                  <a:lnTo>
                    <a:pt x="196195" y="253769"/>
                  </a:lnTo>
                  <a:lnTo>
                    <a:pt x="303057" y="253769"/>
                  </a:lnTo>
                  <a:lnTo>
                    <a:pt x="272086" y="313580"/>
                  </a:lnTo>
                  <a:close/>
                </a:path>
                <a:path w="634365" h="634364">
                  <a:moveTo>
                    <a:pt x="148166" y="346436"/>
                  </a:moveTo>
                  <a:lnTo>
                    <a:pt x="123026" y="321774"/>
                  </a:lnTo>
                  <a:lnTo>
                    <a:pt x="119297" y="317846"/>
                  </a:lnTo>
                  <a:lnTo>
                    <a:pt x="113097" y="317687"/>
                  </a:lnTo>
                  <a:lnTo>
                    <a:pt x="271794" y="317687"/>
                  </a:lnTo>
                  <a:lnTo>
                    <a:pt x="271945" y="318684"/>
                  </a:lnTo>
                  <a:lnTo>
                    <a:pt x="164537" y="318684"/>
                  </a:lnTo>
                  <a:lnTo>
                    <a:pt x="164634" y="318903"/>
                  </a:lnTo>
                  <a:lnTo>
                    <a:pt x="161519" y="319541"/>
                  </a:lnTo>
                  <a:lnTo>
                    <a:pt x="161340" y="319541"/>
                  </a:lnTo>
                  <a:lnTo>
                    <a:pt x="159650" y="323947"/>
                  </a:lnTo>
                  <a:lnTo>
                    <a:pt x="148166" y="346436"/>
                  </a:lnTo>
                  <a:close/>
                </a:path>
                <a:path w="634365" h="634364">
                  <a:moveTo>
                    <a:pt x="243685" y="346436"/>
                  </a:moveTo>
                  <a:lnTo>
                    <a:pt x="231942" y="323429"/>
                  </a:lnTo>
                  <a:lnTo>
                    <a:pt x="230250" y="318903"/>
                  </a:lnTo>
                  <a:lnTo>
                    <a:pt x="230168" y="318684"/>
                  </a:lnTo>
                  <a:lnTo>
                    <a:pt x="271945" y="318684"/>
                  </a:lnTo>
                  <a:lnTo>
                    <a:pt x="271978" y="318903"/>
                  </a:lnTo>
                  <a:lnTo>
                    <a:pt x="272075" y="319541"/>
                  </a:lnTo>
                  <a:lnTo>
                    <a:pt x="270899" y="320040"/>
                  </a:lnTo>
                  <a:lnTo>
                    <a:pt x="269802" y="320777"/>
                  </a:lnTo>
                  <a:lnTo>
                    <a:pt x="268845" y="321774"/>
                  </a:lnTo>
                  <a:lnTo>
                    <a:pt x="243685" y="346436"/>
                  </a:lnTo>
                  <a:close/>
                </a:path>
                <a:path w="634365" h="634364">
                  <a:moveTo>
                    <a:pt x="315235" y="372095"/>
                  </a:moveTo>
                  <a:lnTo>
                    <a:pt x="249108" y="372095"/>
                  </a:lnTo>
                  <a:lnTo>
                    <a:pt x="254012" y="366672"/>
                  </a:lnTo>
                  <a:lnTo>
                    <a:pt x="284077" y="334215"/>
                  </a:lnTo>
                  <a:lnTo>
                    <a:pt x="284775" y="332999"/>
                  </a:lnTo>
                  <a:lnTo>
                    <a:pt x="285214" y="331703"/>
                  </a:lnTo>
                  <a:lnTo>
                    <a:pt x="290756" y="332102"/>
                  </a:lnTo>
                  <a:lnTo>
                    <a:pt x="327613" y="332102"/>
                  </a:lnTo>
                  <a:lnTo>
                    <a:pt x="315235" y="372095"/>
                  </a:lnTo>
                  <a:close/>
                </a:path>
                <a:path w="634365" h="634364">
                  <a:moveTo>
                    <a:pt x="165369" y="372095"/>
                  </a:moveTo>
                  <a:lnTo>
                    <a:pt x="154885" y="372095"/>
                  </a:lnTo>
                  <a:lnTo>
                    <a:pt x="158095" y="369204"/>
                  </a:lnTo>
                  <a:lnTo>
                    <a:pt x="162581" y="362765"/>
                  </a:lnTo>
                  <a:lnTo>
                    <a:pt x="168572" y="349666"/>
                  </a:lnTo>
                  <a:lnTo>
                    <a:pt x="173566" y="339877"/>
                  </a:lnTo>
                  <a:lnTo>
                    <a:pt x="175141" y="343625"/>
                  </a:lnTo>
                  <a:lnTo>
                    <a:pt x="175102" y="344403"/>
                  </a:lnTo>
                  <a:lnTo>
                    <a:pt x="165369" y="372095"/>
                  </a:lnTo>
                  <a:close/>
                </a:path>
                <a:path w="634365" h="634364">
                  <a:moveTo>
                    <a:pt x="370182" y="517616"/>
                  </a:moveTo>
                  <a:lnTo>
                    <a:pt x="220917" y="517616"/>
                  </a:lnTo>
                  <a:lnTo>
                    <a:pt x="227316" y="510538"/>
                  </a:lnTo>
                  <a:lnTo>
                    <a:pt x="227316" y="435236"/>
                  </a:lnTo>
                  <a:lnTo>
                    <a:pt x="249247" y="435236"/>
                  </a:lnTo>
                  <a:lnTo>
                    <a:pt x="217308" y="344403"/>
                  </a:lnTo>
                  <a:lnTo>
                    <a:pt x="217268" y="343625"/>
                  </a:lnTo>
                  <a:lnTo>
                    <a:pt x="218484" y="340216"/>
                  </a:lnTo>
                  <a:lnTo>
                    <a:pt x="223329" y="349666"/>
                  </a:lnTo>
                  <a:lnTo>
                    <a:pt x="229290" y="362765"/>
                  </a:lnTo>
                  <a:lnTo>
                    <a:pt x="233776" y="369204"/>
                  </a:lnTo>
                  <a:lnTo>
                    <a:pt x="236986" y="372095"/>
                  </a:lnTo>
                  <a:lnTo>
                    <a:pt x="315235" y="372095"/>
                  </a:lnTo>
                  <a:lnTo>
                    <a:pt x="313465" y="377817"/>
                  </a:lnTo>
                  <a:lnTo>
                    <a:pt x="352422" y="377817"/>
                  </a:lnTo>
                  <a:lnTo>
                    <a:pt x="352422" y="414262"/>
                  </a:lnTo>
                  <a:lnTo>
                    <a:pt x="352561" y="415199"/>
                  </a:lnTo>
                  <a:lnTo>
                    <a:pt x="352561" y="417093"/>
                  </a:lnTo>
                  <a:lnTo>
                    <a:pt x="352422" y="418050"/>
                  </a:lnTo>
                  <a:lnTo>
                    <a:pt x="352422" y="495127"/>
                  </a:lnTo>
                  <a:lnTo>
                    <a:pt x="354070" y="504161"/>
                  </a:lnTo>
                  <a:lnTo>
                    <a:pt x="358565" y="511538"/>
                  </a:lnTo>
                  <a:lnTo>
                    <a:pt x="365232" y="516511"/>
                  </a:lnTo>
                  <a:lnTo>
                    <a:pt x="370182" y="517616"/>
                  </a:lnTo>
                  <a:close/>
                </a:path>
                <a:path w="634365" h="634364">
                  <a:moveTo>
                    <a:pt x="422301" y="518334"/>
                  </a:moveTo>
                  <a:lnTo>
                    <a:pt x="373395" y="518334"/>
                  </a:lnTo>
                  <a:lnTo>
                    <a:pt x="381559" y="516511"/>
                  </a:lnTo>
                  <a:lnTo>
                    <a:pt x="388226" y="511538"/>
                  </a:lnTo>
                  <a:lnTo>
                    <a:pt x="392721" y="504161"/>
                  </a:lnTo>
                  <a:lnTo>
                    <a:pt x="394369" y="495127"/>
                  </a:lnTo>
                  <a:lnTo>
                    <a:pt x="394369" y="418050"/>
                  </a:lnTo>
                  <a:lnTo>
                    <a:pt x="394210" y="417093"/>
                  </a:lnTo>
                  <a:lnTo>
                    <a:pt x="394210" y="415199"/>
                  </a:lnTo>
                  <a:lnTo>
                    <a:pt x="394369" y="414262"/>
                  </a:lnTo>
                  <a:lnTo>
                    <a:pt x="394369" y="377817"/>
                  </a:lnTo>
                  <a:lnTo>
                    <a:pt x="401327" y="377817"/>
                  </a:lnTo>
                  <a:lnTo>
                    <a:pt x="401327" y="414262"/>
                  </a:lnTo>
                  <a:lnTo>
                    <a:pt x="401487" y="415199"/>
                  </a:lnTo>
                  <a:lnTo>
                    <a:pt x="401487" y="417093"/>
                  </a:lnTo>
                  <a:lnTo>
                    <a:pt x="401327" y="418050"/>
                  </a:lnTo>
                  <a:lnTo>
                    <a:pt x="401327" y="495127"/>
                  </a:lnTo>
                  <a:lnTo>
                    <a:pt x="402976" y="504161"/>
                  </a:lnTo>
                  <a:lnTo>
                    <a:pt x="407470" y="511538"/>
                  </a:lnTo>
                  <a:lnTo>
                    <a:pt x="414137" y="516511"/>
                  </a:lnTo>
                  <a:lnTo>
                    <a:pt x="422301" y="518334"/>
                  </a:lnTo>
                  <a:close/>
                </a:path>
                <a:path w="634365" h="634364">
                  <a:moveTo>
                    <a:pt x="205106" y="517616"/>
                  </a:moveTo>
                  <a:lnTo>
                    <a:pt x="187562" y="517616"/>
                  </a:lnTo>
                  <a:lnTo>
                    <a:pt x="193962" y="510538"/>
                  </a:lnTo>
                  <a:lnTo>
                    <a:pt x="193962" y="435236"/>
                  </a:lnTo>
                  <a:lnTo>
                    <a:pt x="198707" y="435236"/>
                  </a:lnTo>
                  <a:lnTo>
                    <a:pt x="198707" y="510538"/>
                  </a:lnTo>
                  <a:lnTo>
                    <a:pt x="205106" y="517616"/>
                  </a:lnTo>
                  <a:close/>
                </a:path>
              </a:pathLst>
            </a:custGeom>
            <a:solidFill>
              <a:srgbClr val="F9F6F5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69977" y="2506001"/>
              <a:ext cx="599651" cy="599651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5792" y="9094972"/>
              <a:ext cx="2076449" cy="542924"/>
            </a:xfrm>
            <a:prstGeom prst="rect">
              <a:avLst/>
            </a:prstGeom>
          </p:spPr>
        </p:pic>
        <p:pic>
          <p:nvPicPr>
            <p:cNvPr id="21" name="object 21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6145704" y="9145268"/>
              <a:ext cx="1485899" cy="533399"/>
            </a:xfrm>
            <a:prstGeom prst="rect">
              <a:avLst/>
            </a:prstGeom>
          </p:spPr>
        </p:pic>
        <p:pic>
          <p:nvPicPr>
            <p:cNvPr id="22" name="object 22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2191246" y="9135545"/>
              <a:ext cx="1904999" cy="457199"/>
            </a:xfrm>
            <a:prstGeom prst="rect">
              <a:avLst/>
            </a:prstGeom>
          </p:spPr>
        </p:pic>
        <p:pic>
          <p:nvPicPr>
            <p:cNvPr id="23" name="object 23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4196856" y="9114022"/>
              <a:ext cx="1819274" cy="561974"/>
            </a:xfrm>
            <a:prstGeom prst="rect">
              <a:avLst/>
            </a:prstGeom>
          </p:spPr>
        </p:pic>
        <p:sp>
          <p:nvSpPr>
            <p:cNvPr id="24" name="object 24"/>
            <p:cNvSpPr/>
            <p:nvPr/>
          </p:nvSpPr>
          <p:spPr>
            <a:xfrm>
              <a:off x="1778697" y="8007902"/>
              <a:ext cx="55880" cy="55880"/>
            </a:xfrm>
            <a:custGeom>
              <a:avLst/>
              <a:gdLst/>
              <a:ahLst/>
              <a:cxnLst/>
              <a:rect l="l" t="t" r="r" b="b"/>
              <a:pathLst>
                <a:path w="55880" h="55879">
                  <a:moveTo>
                    <a:pt x="31328" y="55321"/>
                  </a:moveTo>
                  <a:lnTo>
                    <a:pt x="23992" y="55321"/>
                  </a:lnTo>
                  <a:lnTo>
                    <a:pt x="20464" y="54619"/>
                  </a:lnTo>
                  <a:lnTo>
                    <a:pt x="0" y="31328"/>
                  </a:lnTo>
                  <a:lnTo>
                    <a:pt x="0" y="23992"/>
                  </a:lnTo>
                  <a:lnTo>
                    <a:pt x="23992" y="0"/>
                  </a:lnTo>
                  <a:lnTo>
                    <a:pt x="31328" y="0"/>
                  </a:lnTo>
                  <a:lnTo>
                    <a:pt x="55321" y="27660"/>
                  </a:lnTo>
                  <a:lnTo>
                    <a:pt x="55321" y="31328"/>
                  </a:lnTo>
                  <a:lnTo>
                    <a:pt x="31328" y="5532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581656" y="9896487"/>
              <a:ext cx="59055" cy="10795"/>
            </a:xfrm>
            <a:custGeom>
              <a:avLst/>
              <a:gdLst/>
              <a:ahLst/>
              <a:cxnLst/>
              <a:rect l="l" t="t" r="r" b="b"/>
              <a:pathLst>
                <a:path w="59054" h="10795">
                  <a:moveTo>
                    <a:pt x="58646" y="10280"/>
                  </a:moveTo>
                  <a:lnTo>
                    <a:pt x="0" y="10280"/>
                  </a:lnTo>
                  <a:lnTo>
                    <a:pt x="0" y="0"/>
                  </a:lnTo>
                  <a:lnTo>
                    <a:pt x="58646" y="0"/>
                  </a:lnTo>
                  <a:lnTo>
                    <a:pt x="58646" y="10280"/>
                  </a:lnTo>
                  <a:close/>
                </a:path>
              </a:pathLst>
            </a:custGeom>
            <a:solidFill>
              <a:srgbClr val="0A3F6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9" name="object 29"/>
          <p:cNvSpPr txBox="1"/>
          <p:nvPr/>
        </p:nvSpPr>
        <p:spPr>
          <a:xfrm>
            <a:off x="4467204" y="2175798"/>
            <a:ext cx="224409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110" dirty="0">
                <a:solidFill>
                  <a:srgbClr val="FFFFFF"/>
                </a:solidFill>
                <a:latin typeface="Tahoma"/>
                <a:cs typeface="Tahoma"/>
              </a:rPr>
              <a:t>WHY</a:t>
            </a:r>
            <a:r>
              <a:rPr sz="1400" b="1" spc="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70" dirty="0">
                <a:solidFill>
                  <a:srgbClr val="FFFFFF"/>
                </a:solidFill>
                <a:latin typeface="Tahoma"/>
                <a:cs typeface="Tahoma"/>
              </a:rPr>
              <a:t>study</a:t>
            </a:r>
            <a:r>
              <a:rPr sz="1400" b="1" spc="11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-25" dirty="0">
                <a:solidFill>
                  <a:srgbClr val="FFFFFF"/>
                </a:solidFill>
                <a:latin typeface="Tahoma"/>
                <a:cs typeface="Tahoma"/>
              </a:rPr>
              <a:t>it?</a:t>
            </a:r>
            <a:endParaRPr sz="1400">
              <a:latin typeface="Tahoma"/>
              <a:cs typeface="Tahoma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4067445" y="3196988"/>
            <a:ext cx="3006090" cy="3180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14629">
              <a:lnSpc>
                <a:spcPct val="100000"/>
              </a:lnSpc>
              <a:spcBef>
                <a:spcPts val="100"/>
              </a:spcBef>
            </a:pPr>
            <a:r>
              <a:rPr sz="1100" u="heavy" spc="45" dirty="0">
                <a:uFill>
                  <a:solidFill>
                    <a:srgbClr val="0A3F69"/>
                  </a:solidFill>
                </a:uFill>
                <a:latin typeface="Arial"/>
                <a:cs typeface="Arial"/>
              </a:rPr>
              <a:t>Educators,</a:t>
            </a:r>
            <a:r>
              <a:rPr sz="1100" u="none" spc="75" dirty="0">
                <a:latin typeface="Arial"/>
                <a:cs typeface="Arial"/>
              </a:rPr>
              <a:t> </a:t>
            </a:r>
            <a:r>
              <a:rPr sz="1100" u="heavy" spc="75" dirty="0">
                <a:uFill>
                  <a:solidFill>
                    <a:srgbClr val="0A3F69"/>
                  </a:solidFill>
                </a:uFill>
                <a:latin typeface="Arial"/>
                <a:cs typeface="Arial"/>
              </a:rPr>
              <a:t>administrators,</a:t>
            </a:r>
            <a:r>
              <a:rPr sz="1100" u="none" spc="75" dirty="0">
                <a:latin typeface="Arial"/>
                <a:cs typeface="Arial"/>
              </a:rPr>
              <a:t> </a:t>
            </a:r>
            <a:r>
              <a:rPr sz="1100" u="none" spc="-280" dirty="0">
                <a:latin typeface="Arial"/>
                <a:cs typeface="Arial"/>
              </a:rPr>
              <a:t>&amp;</a:t>
            </a:r>
            <a:r>
              <a:rPr sz="1100" u="sng" spc="470" dirty="0">
                <a:uFill>
                  <a:solidFill>
                    <a:srgbClr val="0A3F69"/>
                  </a:solidFill>
                </a:uFill>
                <a:latin typeface="Arial"/>
                <a:cs typeface="Arial"/>
              </a:rPr>
              <a:t> </a:t>
            </a:r>
            <a:r>
              <a:rPr sz="1100" u="sng" spc="60" dirty="0">
                <a:uFill>
                  <a:solidFill>
                    <a:srgbClr val="0A3F69"/>
                  </a:solidFill>
                </a:uFill>
                <a:latin typeface="Arial"/>
                <a:cs typeface="Arial"/>
              </a:rPr>
              <a:t>parents</a:t>
            </a:r>
            <a:endParaRPr sz="1100">
              <a:latin typeface="Arial"/>
              <a:cs typeface="Arial"/>
            </a:endParaRPr>
          </a:p>
          <a:p>
            <a:pPr marL="12700" marR="5080">
              <a:lnSpc>
                <a:spcPct val="113999"/>
              </a:lnSpc>
              <a:spcBef>
                <a:spcPts val="635"/>
              </a:spcBef>
            </a:pPr>
            <a:r>
              <a:rPr sz="1100" spc="50" dirty="0">
                <a:latin typeface="Arial"/>
                <a:cs typeface="Arial"/>
              </a:rPr>
              <a:t>feel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school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teams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struggle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75" dirty="0">
                <a:latin typeface="Arial"/>
                <a:cs typeface="Arial"/>
              </a:rPr>
              <a:t> support </a:t>
            </a:r>
            <a:r>
              <a:rPr sz="1100" spc="70" dirty="0">
                <a:latin typeface="Arial"/>
                <a:cs typeface="Arial"/>
              </a:rPr>
              <a:t>students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with</a:t>
            </a:r>
            <a:r>
              <a:rPr sz="1100" spc="10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ASD.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Schools</a:t>
            </a:r>
            <a:r>
              <a:rPr sz="1100" spc="10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may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40" dirty="0">
                <a:latin typeface="Arial"/>
                <a:cs typeface="Arial"/>
              </a:rPr>
              <a:t>need </a:t>
            </a:r>
            <a:r>
              <a:rPr sz="1100" spc="75" dirty="0">
                <a:latin typeface="Arial"/>
                <a:cs typeface="Arial"/>
              </a:rPr>
              <a:t>training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or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other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resources.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We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wanted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to </a:t>
            </a:r>
            <a:r>
              <a:rPr sz="1100" dirty="0">
                <a:latin typeface="Arial"/>
                <a:cs typeface="Arial"/>
              </a:rPr>
              <a:t>see</a:t>
            </a:r>
            <a:r>
              <a:rPr sz="1100" spc="65" dirty="0">
                <a:latin typeface="Arial"/>
                <a:cs typeface="Arial"/>
              </a:rPr>
              <a:t> if </a:t>
            </a:r>
            <a:r>
              <a:rPr sz="1100" dirty="0">
                <a:latin typeface="Arial"/>
                <a:cs typeface="Arial"/>
              </a:rPr>
              <a:t>MAAPS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would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work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6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support </a:t>
            </a:r>
            <a:r>
              <a:rPr sz="1100" spc="65" dirty="0">
                <a:latin typeface="Arial"/>
                <a:cs typeface="Arial"/>
              </a:rPr>
              <a:t>educators</a:t>
            </a:r>
            <a:r>
              <a:rPr sz="1100" spc="7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and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improve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student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outcomes.</a:t>
            </a:r>
            <a:endParaRPr sz="1100">
              <a:latin typeface="Arial"/>
              <a:cs typeface="Arial"/>
            </a:endParaRPr>
          </a:p>
          <a:p>
            <a:pPr marL="506730">
              <a:lnSpc>
                <a:spcPct val="100000"/>
              </a:lnSpc>
              <a:spcBef>
                <a:spcPts val="869"/>
              </a:spcBef>
            </a:pPr>
            <a:r>
              <a:rPr sz="1400" b="1" spc="100" dirty="0">
                <a:solidFill>
                  <a:srgbClr val="FFFFFF"/>
                </a:solidFill>
                <a:latin typeface="Tahoma"/>
                <a:cs typeface="Tahoma"/>
              </a:rPr>
              <a:t>WHAT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0" dirty="0">
                <a:solidFill>
                  <a:srgbClr val="FFFFFF"/>
                </a:solidFill>
                <a:latin typeface="Tahoma"/>
                <a:cs typeface="Tahoma"/>
              </a:rPr>
              <a:t>did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95" dirty="0">
                <a:solidFill>
                  <a:srgbClr val="FFFFFF"/>
                </a:solidFill>
                <a:latin typeface="Tahoma"/>
                <a:cs typeface="Tahoma"/>
              </a:rPr>
              <a:t>you</a:t>
            </a:r>
            <a:r>
              <a:rPr sz="1400" b="1" spc="12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400" b="1" spc="55" dirty="0">
                <a:solidFill>
                  <a:srgbClr val="FFFFFF"/>
                </a:solidFill>
                <a:latin typeface="Tahoma"/>
                <a:cs typeface="Tahoma"/>
              </a:rPr>
              <a:t>find?</a:t>
            </a:r>
            <a:endParaRPr sz="1400">
              <a:latin typeface="Tahoma"/>
              <a:cs typeface="Tahoma"/>
            </a:endParaRPr>
          </a:p>
          <a:p>
            <a:pPr marL="12700" marR="144780">
              <a:lnSpc>
                <a:spcPct val="113999"/>
              </a:lnSpc>
              <a:spcBef>
                <a:spcPts val="770"/>
              </a:spcBef>
            </a:pPr>
            <a:r>
              <a:rPr sz="1100" spc="50" dirty="0">
                <a:latin typeface="Arial"/>
                <a:cs typeface="Arial"/>
              </a:rPr>
              <a:t>Educators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90" dirty="0">
                <a:latin typeface="Arial"/>
                <a:cs typeface="Arial"/>
              </a:rPr>
              <a:t>found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MAAPS</a:t>
            </a:r>
            <a:r>
              <a:rPr sz="1100" spc="85" dirty="0">
                <a:latin typeface="Arial"/>
                <a:cs typeface="Arial"/>
              </a:rPr>
              <a:t> to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be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“easy</a:t>
            </a:r>
            <a:r>
              <a:rPr sz="1100" spc="8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to </a:t>
            </a:r>
            <a:r>
              <a:rPr sz="1100" spc="70" dirty="0">
                <a:latin typeface="Arial"/>
                <a:cs typeface="Arial"/>
              </a:rPr>
              <a:t>understand,</a:t>
            </a:r>
            <a:r>
              <a:rPr sz="1100" spc="190" dirty="0">
                <a:latin typeface="Arial"/>
                <a:cs typeface="Arial"/>
              </a:rPr>
              <a:t> </a:t>
            </a:r>
            <a:r>
              <a:rPr sz="1100" spc="30" dirty="0">
                <a:latin typeface="Arial"/>
                <a:cs typeface="Arial"/>
              </a:rPr>
              <a:t>feasible…useful</a:t>
            </a:r>
            <a:r>
              <a:rPr sz="1100" spc="195" dirty="0">
                <a:latin typeface="Arial"/>
                <a:cs typeface="Arial"/>
              </a:rPr>
              <a:t> </a:t>
            </a:r>
            <a:r>
              <a:rPr sz="1100" spc="40" dirty="0">
                <a:latin typeface="Arial"/>
                <a:cs typeface="Arial"/>
              </a:rPr>
              <a:t>and </a:t>
            </a:r>
            <a:r>
              <a:rPr sz="1100" spc="55" dirty="0">
                <a:latin typeface="Arial"/>
                <a:cs typeface="Arial"/>
              </a:rPr>
              <a:t>effective.”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Students</a:t>
            </a:r>
            <a:r>
              <a:rPr sz="1100" spc="95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whose</a:t>
            </a:r>
            <a:r>
              <a:rPr sz="1100" spc="90" dirty="0">
                <a:latin typeface="Arial"/>
                <a:cs typeface="Arial"/>
              </a:rPr>
              <a:t> </a:t>
            </a:r>
            <a:r>
              <a:rPr sz="1100" spc="55" dirty="0">
                <a:latin typeface="Arial"/>
                <a:cs typeface="Arial"/>
              </a:rPr>
              <a:t>educators </a:t>
            </a:r>
            <a:r>
              <a:rPr sz="1100" spc="75" dirty="0">
                <a:latin typeface="Arial"/>
                <a:cs typeface="Arial"/>
              </a:rPr>
              <a:t>worked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with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the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MAAPS</a:t>
            </a:r>
            <a:r>
              <a:rPr sz="1100" spc="60" dirty="0">
                <a:latin typeface="Arial"/>
                <a:cs typeface="Arial"/>
              </a:rPr>
              <a:t> </a:t>
            </a:r>
            <a:r>
              <a:rPr sz="1100" spc="85" dirty="0">
                <a:latin typeface="Arial"/>
                <a:cs typeface="Arial"/>
              </a:rPr>
              <a:t>program</a:t>
            </a:r>
            <a:r>
              <a:rPr sz="1100" spc="55" dirty="0">
                <a:latin typeface="Arial"/>
                <a:cs typeface="Arial"/>
              </a:rPr>
              <a:t> </a:t>
            </a:r>
            <a:r>
              <a:rPr sz="1100" spc="40" dirty="0">
                <a:latin typeface="Arial"/>
                <a:cs typeface="Arial"/>
              </a:rPr>
              <a:t>had </a:t>
            </a:r>
            <a:r>
              <a:rPr sz="1100" spc="85" dirty="0">
                <a:latin typeface="Arial"/>
                <a:cs typeface="Arial"/>
              </a:rPr>
              <a:t>better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outcomes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60" dirty="0">
                <a:latin typeface="Arial"/>
                <a:cs typeface="Arial"/>
              </a:rPr>
              <a:t>in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terms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80" dirty="0">
                <a:latin typeface="Arial"/>
                <a:cs typeface="Arial"/>
              </a:rPr>
              <a:t>of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40" dirty="0">
                <a:latin typeface="Arial"/>
                <a:cs typeface="Arial"/>
              </a:rPr>
              <a:t>academic </a:t>
            </a:r>
            <a:r>
              <a:rPr sz="1100" spc="70" dirty="0">
                <a:latin typeface="Arial"/>
                <a:cs typeface="Arial"/>
              </a:rPr>
              <a:t>participation,</a:t>
            </a:r>
            <a:r>
              <a:rPr sz="1100" spc="2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social</a:t>
            </a:r>
            <a:r>
              <a:rPr sz="1100" spc="2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skills,</a:t>
            </a:r>
            <a:r>
              <a:rPr sz="1100" spc="200" dirty="0">
                <a:latin typeface="Arial"/>
                <a:cs typeface="Arial"/>
              </a:rPr>
              <a:t> </a:t>
            </a:r>
            <a:r>
              <a:rPr sz="1100" spc="65" dirty="0">
                <a:latin typeface="Arial"/>
                <a:cs typeface="Arial"/>
              </a:rPr>
              <a:t>and</a:t>
            </a:r>
            <a:r>
              <a:rPr sz="1100" spc="200" dirty="0">
                <a:latin typeface="Arial"/>
                <a:cs typeface="Arial"/>
              </a:rPr>
              <a:t> </a:t>
            </a:r>
            <a:r>
              <a:rPr sz="1100" spc="50" dirty="0">
                <a:latin typeface="Arial"/>
                <a:cs typeface="Arial"/>
              </a:rPr>
              <a:t>behaviors </a:t>
            </a:r>
            <a:r>
              <a:rPr sz="1100" dirty="0">
                <a:latin typeface="Arial"/>
                <a:cs typeface="Arial"/>
              </a:rPr>
              <a:t>as</a:t>
            </a:r>
            <a:r>
              <a:rPr sz="1100" spc="75" dirty="0">
                <a:latin typeface="Arial"/>
                <a:cs typeface="Arial"/>
              </a:rPr>
              <a:t> compared </a:t>
            </a:r>
            <a:r>
              <a:rPr sz="1100" spc="85" dirty="0">
                <a:latin typeface="Arial"/>
                <a:cs typeface="Arial"/>
              </a:rPr>
              <a:t>to</a:t>
            </a:r>
            <a:r>
              <a:rPr sz="1100" spc="75" dirty="0">
                <a:latin typeface="Arial"/>
                <a:cs typeface="Arial"/>
              </a:rPr>
              <a:t> </a:t>
            </a:r>
            <a:r>
              <a:rPr sz="1100" spc="70" dirty="0">
                <a:latin typeface="Arial"/>
                <a:cs typeface="Arial"/>
              </a:rPr>
              <a:t>students</a:t>
            </a:r>
            <a:r>
              <a:rPr sz="1100" spc="80" dirty="0">
                <a:latin typeface="Arial"/>
                <a:cs typeface="Arial"/>
              </a:rPr>
              <a:t> </a:t>
            </a:r>
            <a:r>
              <a:rPr sz="1100" spc="45" dirty="0">
                <a:latin typeface="Arial"/>
                <a:cs typeface="Arial"/>
              </a:rPr>
              <a:t>whose </a:t>
            </a:r>
            <a:r>
              <a:rPr sz="1100" spc="65" dirty="0">
                <a:latin typeface="Arial"/>
                <a:cs typeface="Arial"/>
              </a:rPr>
              <a:t>educators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75" dirty="0">
                <a:latin typeface="Arial"/>
                <a:cs typeface="Arial"/>
              </a:rPr>
              <a:t>did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90" dirty="0">
                <a:latin typeface="Arial"/>
                <a:cs typeface="Arial"/>
              </a:rPr>
              <a:t>not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dirty="0">
                <a:latin typeface="Arial"/>
                <a:cs typeface="Arial"/>
              </a:rPr>
              <a:t>use</a:t>
            </a:r>
            <a:r>
              <a:rPr sz="1100" spc="100" dirty="0">
                <a:latin typeface="Arial"/>
                <a:cs typeface="Arial"/>
              </a:rPr>
              <a:t> </a:t>
            </a:r>
            <a:r>
              <a:rPr sz="1100" spc="-10" dirty="0">
                <a:latin typeface="Arial"/>
                <a:cs typeface="Arial"/>
              </a:rPr>
              <a:t>MAAPS.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32" name="object 3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78698" y="8513109"/>
            <a:ext cx="55880" cy="55880"/>
          </a:xfrm>
          <a:custGeom>
            <a:avLst/>
            <a:gdLst/>
            <a:ahLst/>
            <a:cxnLst/>
            <a:rect l="l" t="t" r="r" b="b"/>
            <a:pathLst>
              <a:path w="55880" h="55879">
                <a:moveTo>
                  <a:pt x="31328" y="55321"/>
                </a:moveTo>
                <a:lnTo>
                  <a:pt x="23992" y="55321"/>
                </a:lnTo>
                <a:lnTo>
                  <a:pt x="20464" y="54619"/>
                </a:lnTo>
                <a:lnTo>
                  <a:pt x="0" y="31328"/>
                </a:lnTo>
                <a:lnTo>
                  <a:pt x="0" y="23992"/>
                </a:lnTo>
                <a:lnTo>
                  <a:pt x="23992" y="0"/>
                </a:lnTo>
                <a:lnTo>
                  <a:pt x="31328" y="0"/>
                </a:lnTo>
                <a:lnTo>
                  <a:pt x="55321" y="27660"/>
                </a:lnTo>
                <a:lnTo>
                  <a:pt x="55321" y="31328"/>
                </a:lnTo>
                <a:lnTo>
                  <a:pt x="31328" y="55321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object 33"/>
          <p:cNvSpPr txBox="1"/>
          <p:nvPr/>
        </p:nvSpPr>
        <p:spPr>
          <a:xfrm>
            <a:off x="1908780" y="7222097"/>
            <a:ext cx="4248785" cy="1626235"/>
          </a:xfrm>
          <a:prstGeom prst="rect">
            <a:avLst/>
          </a:prstGeom>
        </p:spPr>
        <p:txBody>
          <a:bodyPr vert="horz" wrap="square" lIns="0" tIns="86995" rIns="0" bIns="0" rtlCol="0">
            <a:spAutoFit/>
          </a:bodyPr>
          <a:lstStyle/>
          <a:p>
            <a:pPr marL="1032510">
              <a:lnSpc>
                <a:spcPct val="100000"/>
              </a:lnSpc>
              <a:spcBef>
                <a:spcPts val="685"/>
              </a:spcBef>
            </a:pPr>
            <a:r>
              <a:rPr sz="1600" b="1" spc="130" dirty="0">
                <a:solidFill>
                  <a:srgbClr val="FFFFFF"/>
                </a:solidFill>
                <a:latin typeface="Tahoma"/>
                <a:cs typeface="Tahoma"/>
              </a:rPr>
              <a:t>W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600" b="1" spc="-229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5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dirty="0">
                <a:solidFill>
                  <a:srgbClr val="FFFFFF"/>
                </a:solidFill>
                <a:latin typeface="Tahoma"/>
                <a:cs typeface="Tahoma"/>
              </a:rPr>
              <a:t>'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60" dirty="0">
                <a:solidFill>
                  <a:srgbClr val="FFFFFF"/>
                </a:solidFill>
                <a:latin typeface="Tahoma"/>
                <a:cs typeface="Tahoma"/>
              </a:rPr>
              <a:t>S</a:t>
            </a:r>
            <a:r>
              <a:rPr sz="1600" b="1" spc="47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70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75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175" dirty="0">
                <a:solidFill>
                  <a:srgbClr val="FFFFFF"/>
                </a:solidFill>
                <a:latin typeface="Tahoma"/>
                <a:cs typeface="Tahoma"/>
              </a:rPr>
              <a:t>X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35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600" b="1" spc="-225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600" b="1" spc="-50" dirty="0">
                <a:solidFill>
                  <a:srgbClr val="FFFFFF"/>
                </a:solidFill>
                <a:latin typeface="Tahoma"/>
                <a:cs typeface="Tahoma"/>
              </a:rPr>
              <a:t>?</a:t>
            </a:r>
            <a:endParaRPr sz="1600">
              <a:latin typeface="Tahoma"/>
              <a:cs typeface="Tahoma"/>
            </a:endParaRPr>
          </a:p>
          <a:p>
            <a:pPr marL="995680">
              <a:lnSpc>
                <a:spcPct val="100000"/>
              </a:lnSpc>
              <a:spcBef>
                <a:spcPts val="440"/>
              </a:spcBef>
            </a:pPr>
            <a:r>
              <a:rPr sz="1200" i="1" spc="110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2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95" dirty="0">
                <a:solidFill>
                  <a:srgbClr val="FFFFFF"/>
                </a:solidFill>
                <a:latin typeface="Calibri"/>
                <a:cs typeface="Calibri"/>
              </a:rPr>
              <a:t>was</a:t>
            </a:r>
            <a:r>
              <a:rPr sz="12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110" dirty="0">
                <a:solidFill>
                  <a:srgbClr val="FFFFFF"/>
                </a:solidFill>
                <a:latin typeface="Calibri"/>
                <a:cs typeface="Calibri"/>
              </a:rPr>
              <a:t>one</a:t>
            </a:r>
            <a:r>
              <a:rPr sz="12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125" dirty="0">
                <a:solidFill>
                  <a:srgbClr val="FFFFFF"/>
                </a:solidFill>
                <a:latin typeface="Calibri"/>
                <a:cs typeface="Calibri"/>
              </a:rPr>
              <a:t>small</a:t>
            </a:r>
            <a:r>
              <a:rPr sz="12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200" i="1" spc="90" dirty="0">
                <a:solidFill>
                  <a:srgbClr val="FFFFFF"/>
                </a:solidFill>
                <a:latin typeface="Calibri"/>
                <a:cs typeface="Calibri"/>
              </a:rPr>
              <a:t>study!</a:t>
            </a:r>
            <a:endParaRPr sz="1200">
              <a:latin typeface="Calibri"/>
              <a:cs typeface="Calibri"/>
            </a:endParaRPr>
          </a:p>
          <a:p>
            <a:pPr marL="12700" marR="5080">
              <a:lnSpc>
                <a:spcPct val="115500"/>
              </a:lnSpc>
              <a:spcBef>
                <a:spcPts val="910"/>
              </a:spcBef>
            </a:pPr>
            <a:r>
              <a:rPr sz="1200" spc="85" dirty="0">
                <a:solidFill>
                  <a:srgbClr val="FFFFFF"/>
                </a:solidFill>
                <a:latin typeface="Arial"/>
                <a:cs typeface="Arial"/>
              </a:rPr>
              <a:t>Repeat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0" dirty="0">
                <a:solidFill>
                  <a:srgbClr val="FFFFFF"/>
                </a:solidFill>
                <a:latin typeface="Arial"/>
                <a:cs typeface="Arial"/>
              </a:rPr>
              <a:t>this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0" dirty="0">
                <a:solidFill>
                  <a:srgbClr val="FFFFFF"/>
                </a:solidFill>
                <a:latin typeface="Arial"/>
                <a:cs typeface="Arial"/>
              </a:rPr>
              <a:t>process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FFFFFF"/>
                </a:solidFill>
                <a:latin typeface="Arial"/>
                <a:cs typeface="Arial"/>
              </a:rPr>
              <a:t>more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20" dirty="0">
                <a:solidFill>
                  <a:srgbClr val="FFFFFF"/>
                </a:solidFill>
                <a:latin typeface="Arial"/>
                <a:cs typeface="Arial"/>
              </a:rPr>
              <a:t>students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80" dirty="0">
                <a:solidFill>
                  <a:srgbClr val="FFFFFF"/>
                </a:solidFill>
                <a:latin typeface="Arial"/>
                <a:cs typeface="Arial"/>
              </a:rPr>
              <a:t>and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educators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make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sure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it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works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FFFFFF"/>
                </a:solidFill>
                <a:latin typeface="Arial"/>
                <a:cs typeface="Arial"/>
              </a:rPr>
              <a:t>with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FFFFFF"/>
                </a:solidFill>
                <a:latin typeface="Arial"/>
                <a:cs typeface="Arial"/>
              </a:rPr>
              <a:t>other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0" dirty="0">
                <a:solidFill>
                  <a:srgbClr val="FFFFFF"/>
                </a:solidFill>
                <a:latin typeface="Arial"/>
                <a:cs typeface="Arial"/>
              </a:rPr>
              <a:t>groups.</a:t>
            </a:r>
            <a:endParaRPr sz="1200">
              <a:latin typeface="Arial"/>
              <a:cs typeface="Arial"/>
            </a:endParaRPr>
          </a:p>
          <a:p>
            <a:pPr marL="12700" marR="477520">
              <a:lnSpc>
                <a:spcPct val="115500"/>
              </a:lnSpc>
              <a:spcBef>
                <a:spcPts val="655"/>
              </a:spcBef>
            </a:pPr>
            <a:r>
              <a:rPr sz="1200" spc="80" dirty="0">
                <a:solidFill>
                  <a:srgbClr val="FFFFFF"/>
                </a:solidFill>
                <a:latin typeface="Arial"/>
                <a:cs typeface="Arial"/>
              </a:rPr>
              <a:t>Find</a:t>
            </a:r>
            <a:r>
              <a:rPr sz="12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80" dirty="0">
                <a:solidFill>
                  <a:srgbClr val="FFFFFF"/>
                </a:solidFill>
                <a:latin typeface="Arial"/>
                <a:cs typeface="Arial"/>
              </a:rPr>
              <a:t>ways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0" dirty="0">
                <a:solidFill>
                  <a:srgbClr val="FFFFFF"/>
                </a:solidFill>
                <a:latin typeface="Arial"/>
                <a:cs typeface="Arial"/>
              </a:rPr>
              <a:t>sustain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00" spc="17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coaching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0" dirty="0">
                <a:solidFill>
                  <a:srgbClr val="FFFFFF"/>
                </a:solidFill>
                <a:latin typeface="Arial"/>
                <a:cs typeface="Arial"/>
              </a:rPr>
              <a:t>procedures </a:t>
            </a:r>
            <a:r>
              <a:rPr sz="1200" spc="150" dirty="0">
                <a:solidFill>
                  <a:srgbClr val="FFFFFF"/>
                </a:solidFill>
                <a:latin typeface="Arial"/>
                <a:cs typeface="Arial"/>
              </a:rPr>
              <a:t>without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14" dirty="0">
                <a:solidFill>
                  <a:srgbClr val="FFFFFF"/>
                </a:solidFill>
                <a:latin typeface="Arial"/>
                <a:cs typeface="Arial"/>
              </a:rPr>
              <a:t>the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need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35" dirty="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sz="1200" spc="18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105" dirty="0">
                <a:solidFill>
                  <a:srgbClr val="FFFFFF"/>
                </a:solidFill>
                <a:latin typeface="Arial"/>
                <a:cs typeface="Arial"/>
              </a:rPr>
              <a:t>research</a:t>
            </a:r>
            <a:r>
              <a:rPr sz="1200" spc="18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1200" spc="95" dirty="0">
                <a:solidFill>
                  <a:srgbClr val="FFFFFF"/>
                </a:solidFill>
                <a:latin typeface="Arial"/>
                <a:cs typeface="Arial"/>
              </a:rPr>
              <a:t>staff.</a:t>
            </a:r>
            <a:endParaRPr sz="1200">
              <a:latin typeface="Arial"/>
              <a:cs typeface="Aria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2181581" y="9710658"/>
            <a:ext cx="3459479" cy="2330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spc="100" dirty="0">
                <a:solidFill>
                  <a:srgbClr val="0A3F69"/>
                </a:solidFill>
                <a:latin typeface="Arial"/>
                <a:cs typeface="Arial"/>
              </a:rPr>
              <a:t>visit</a:t>
            </a:r>
            <a:r>
              <a:rPr sz="1200" spc="140" dirty="0">
                <a:solidFill>
                  <a:srgbClr val="0A3F69"/>
                </a:solidFill>
                <a:latin typeface="Arial"/>
                <a:cs typeface="Arial"/>
              </a:rPr>
              <a:t> </a:t>
            </a:r>
            <a:r>
              <a:rPr sz="1200" spc="65" dirty="0">
                <a:solidFill>
                  <a:srgbClr val="0A3F69"/>
                </a:solidFill>
                <a:latin typeface="Arial"/>
                <a:cs typeface="Arial"/>
              </a:rPr>
              <a:t>us</a:t>
            </a:r>
            <a:r>
              <a:rPr sz="1200" spc="140" dirty="0">
                <a:solidFill>
                  <a:srgbClr val="0A3F69"/>
                </a:solidFill>
                <a:latin typeface="Arial"/>
                <a:cs typeface="Arial"/>
              </a:rPr>
              <a:t> </a:t>
            </a:r>
            <a:r>
              <a:rPr sz="1200" spc="85" dirty="0">
                <a:solidFill>
                  <a:srgbClr val="0A3F69"/>
                </a:solidFill>
                <a:latin typeface="Arial"/>
                <a:cs typeface="Arial"/>
              </a:rPr>
              <a:t>at</a:t>
            </a:r>
            <a:r>
              <a:rPr sz="1200" spc="140" dirty="0">
                <a:solidFill>
                  <a:srgbClr val="0A3F69"/>
                </a:solidFill>
                <a:latin typeface="Arial"/>
                <a:cs typeface="Arial"/>
              </a:rPr>
              <a:t> </a:t>
            </a:r>
            <a:r>
              <a:rPr sz="1200" u="sng" spc="-10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10"/>
              </a:rPr>
              <a:t>http</a:t>
            </a:r>
            <a:r>
              <a:rPr sz="1200" u="sng" spc="100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10"/>
              </a:rPr>
              <a:t> </a:t>
            </a:r>
            <a:r>
              <a:rPr sz="1200" u="sng" spc="45" dirty="0">
                <a:solidFill>
                  <a:srgbClr val="0A3F69"/>
                </a:solidFill>
                <a:uFill>
                  <a:solidFill>
                    <a:srgbClr val="0A3F69"/>
                  </a:solidFill>
                </a:uFill>
                <a:latin typeface="Arial Black"/>
                <a:cs typeface="Arial Black"/>
                <a:hlinkClick r:id="rId10"/>
              </a:rPr>
              <a:t>://golisano.urmc.edu/dbp</a:t>
            </a:r>
            <a:endParaRPr sz="12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86541245-2D20-44A4-7C16-EE8ED771EB0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99644" y="-492442"/>
            <a:ext cx="6973111" cy="492443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More information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420014" y="691840"/>
            <a:ext cx="6508115" cy="6591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15500"/>
              </a:lnSpc>
              <a:spcBef>
                <a:spcPts val="100"/>
              </a:spcBef>
              <a:tabLst>
                <a:tab pos="654685" algn="l"/>
                <a:tab pos="1446530" algn="l"/>
                <a:tab pos="2553335" algn="l"/>
                <a:tab pos="2766060" algn="l"/>
                <a:tab pos="3505835" algn="l"/>
                <a:tab pos="3955415" algn="l"/>
                <a:tab pos="5081270" algn="l"/>
              </a:tabLst>
            </a:pP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8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1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4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14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4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-55" dirty="0">
                <a:solidFill>
                  <a:srgbClr val="FFFFFF"/>
                </a:solidFill>
                <a:latin typeface="Tahoma"/>
                <a:cs typeface="Tahoma"/>
              </a:rPr>
              <a:t>B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9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D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5" dirty="0">
                <a:solidFill>
                  <a:srgbClr val="FFFFFF"/>
                </a:solidFill>
                <a:latin typeface="Tahoma"/>
                <a:cs typeface="Tahoma"/>
              </a:rPr>
              <a:t>R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25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U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4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60" dirty="0">
                <a:solidFill>
                  <a:srgbClr val="FFFFFF"/>
                </a:solidFill>
                <a:latin typeface="Tahoma"/>
                <a:cs typeface="Tahoma"/>
              </a:rPr>
              <a:t>H 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H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E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F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20" dirty="0">
                <a:solidFill>
                  <a:srgbClr val="FFFFFF"/>
                </a:solidFill>
                <a:latin typeface="Tahoma"/>
                <a:cs typeface="Tahoma"/>
              </a:rPr>
              <a:t>L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65" dirty="0">
                <a:solidFill>
                  <a:srgbClr val="FFFFFF"/>
                </a:solidFill>
                <a:latin typeface="Tahoma"/>
                <a:cs typeface="Tahoma"/>
              </a:rPr>
              <a:t>W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9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95" dirty="0">
                <a:solidFill>
                  <a:srgbClr val="FFFFFF"/>
                </a:solidFill>
                <a:latin typeface="Tahoma"/>
                <a:cs typeface="Tahoma"/>
              </a:rPr>
              <a:t>G</a:t>
            </a:r>
            <a:r>
              <a:rPr sz="1800" b="1" dirty="0">
                <a:solidFill>
                  <a:srgbClr val="FFFFFF"/>
                </a:solidFill>
                <a:latin typeface="Tahoma"/>
                <a:cs typeface="Tahoma"/>
              </a:rPr>
              <a:t>	</a:t>
            </a:r>
            <a:r>
              <a:rPr sz="1800" b="1" spc="140" dirty="0">
                <a:solidFill>
                  <a:srgbClr val="FFFFFF"/>
                </a:solidFill>
                <a:latin typeface="Tahoma"/>
                <a:cs typeface="Tahoma"/>
              </a:rPr>
              <a:t>C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70" dirty="0">
                <a:solidFill>
                  <a:srgbClr val="FFFFFF"/>
                </a:solidFill>
                <a:latin typeface="Tahoma"/>
                <a:cs typeface="Tahoma"/>
              </a:rPr>
              <a:t>A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40" dirty="0">
                <a:solidFill>
                  <a:srgbClr val="FFFFFF"/>
                </a:solidFill>
                <a:latin typeface="Tahoma"/>
                <a:cs typeface="Tahoma"/>
              </a:rPr>
              <a:t>T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325" dirty="0">
                <a:solidFill>
                  <a:srgbClr val="FFFFFF"/>
                </a:solidFill>
                <a:latin typeface="Tahoma"/>
                <a:cs typeface="Tahoma"/>
              </a:rPr>
              <a:t>I</a:t>
            </a:r>
            <a:r>
              <a:rPr sz="1800" b="1" spc="-260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180" dirty="0">
                <a:solidFill>
                  <a:srgbClr val="FFFFFF"/>
                </a:solidFill>
                <a:latin typeface="Tahoma"/>
                <a:cs typeface="Tahoma"/>
              </a:rPr>
              <a:t>O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95" dirty="0">
                <a:solidFill>
                  <a:srgbClr val="FFFFFF"/>
                </a:solidFill>
                <a:latin typeface="Tahoma"/>
                <a:cs typeface="Tahoma"/>
              </a:rPr>
              <a:t>N</a:t>
            </a:r>
            <a:r>
              <a:rPr sz="1800" b="1" spc="-254" dirty="0">
                <a:solidFill>
                  <a:srgbClr val="FFFFFF"/>
                </a:solidFill>
                <a:latin typeface="Tahoma"/>
                <a:cs typeface="Tahoma"/>
              </a:rPr>
              <a:t> </a:t>
            </a:r>
            <a:r>
              <a:rPr sz="1800" b="1" spc="-50" dirty="0">
                <a:solidFill>
                  <a:srgbClr val="FFFFFF"/>
                </a:solidFill>
                <a:latin typeface="Tahoma"/>
                <a:cs typeface="Tahoma"/>
              </a:rPr>
              <a:t>:</a:t>
            </a:r>
            <a:endParaRPr sz="1800">
              <a:latin typeface="Tahoma"/>
              <a:cs typeface="Tahoma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32714" y="1599520"/>
            <a:ext cx="6905625" cy="2390775"/>
          </a:xfrm>
          <a:prstGeom prst="rect">
            <a:avLst/>
          </a:prstGeom>
          <a:solidFill>
            <a:srgbClr val="BACAE7"/>
          </a:solidFill>
        </p:spPr>
        <p:txBody>
          <a:bodyPr vert="horz" wrap="square" lIns="0" tIns="123189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69"/>
              </a:spcBef>
            </a:pPr>
            <a:endParaRPr sz="1800">
              <a:latin typeface="Times New Roman"/>
              <a:cs typeface="Times New Roman"/>
            </a:endParaRPr>
          </a:p>
          <a:p>
            <a:pPr marL="178435" marR="359410">
              <a:lnSpc>
                <a:spcPct val="114599"/>
              </a:lnSpc>
              <a:spcBef>
                <a:spcPts val="5"/>
              </a:spcBef>
            </a:pPr>
            <a:r>
              <a:rPr sz="1800" dirty="0">
                <a:latin typeface="Arial"/>
                <a:cs typeface="Arial"/>
              </a:rPr>
              <a:t>Anderson,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90" dirty="0">
                <a:latin typeface="Arial"/>
                <a:cs typeface="Arial"/>
              </a:rPr>
              <a:t>C.,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Iovannone,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100" dirty="0">
                <a:latin typeface="Arial"/>
                <a:cs typeface="Arial"/>
              </a:rPr>
              <a:t>R.,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Smith,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50" dirty="0">
                <a:latin typeface="Arial"/>
                <a:cs typeface="Arial"/>
              </a:rPr>
              <a:t>T.,</a:t>
            </a:r>
            <a:r>
              <a:rPr sz="1800" spc="6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Levato,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40" dirty="0">
                <a:latin typeface="Arial"/>
                <a:cs typeface="Arial"/>
              </a:rPr>
              <a:t>L.,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70" dirty="0">
                <a:latin typeface="Arial"/>
                <a:cs typeface="Arial"/>
              </a:rPr>
              <a:t>Martin,</a:t>
            </a:r>
            <a:r>
              <a:rPr sz="1800" spc="60" dirty="0">
                <a:latin typeface="Arial"/>
                <a:cs typeface="Arial"/>
              </a:rPr>
              <a:t> </a:t>
            </a:r>
            <a:r>
              <a:rPr sz="1800" spc="-25" dirty="0">
                <a:latin typeface="Arial"/>
                <a:cs typeface="Arial"/>
              </a:rPr>
              <a:t>R., </a:t>
            </a:r>
            <a:r>
              <a:rPr sz="1800" dirty="0">
                <a:latin typeface="Arial"/>
                <a:cs typeface="Arial"/>
              </a:rPr>
              <a:t>Cavanaugh,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20" dirty="0">
                <a:latin typeface="Arial"/>
                <a:cs typeface="Arial"/>
              </a:rPr>
              <a:t>B….Iadarola,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125" dirty="0">
                <a:latin typeface="Arial"/>
                <a:cs typeface="Arial"/>
              </a:rPr>
              <a:t>S.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(Online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75" dirty="0">
                <a:latin typeface="Arial"/>
                <a:cs typeface="Arial"/>
              </a:rPr>
              <a:t>first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May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2020).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spc="-10" dirty="0">
                <a:latin typeface="Arial"/>
                <a:cs typeface="Arial"/>
              </a:rPr>
              <a:t>Thinking </a:t>
            </a:r>
            <a:r>
              <a:rPr sz="1800" dirty="0">
                <a:latin typeface="Arial"/>
                <a:cs typeface="Arial"/>
              </a:rPr>
              <a:t>small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105" dirty="0">
                <a:latin typeface="Arial"/>
                <a:cs typeface="Arial"/>
              </a:rPr>
              <a:t>to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dirty="0">
                <a:latin typeface="Arial"/>
                <a:cs typeface="Arial"/>
              </a:rPr>
              <a:t>big: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80" dirty="0">
                <a:latin typeface="Arial"/>
                <a:cs typeface="Arial"/>
              </a:rPr>
              <a:t>Modular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55" dirty="0">
                <a:latin typeface="Arial"/>
                <a:cs typeface="Arial"/>
              </a:rPr>
              <a:t>approach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105" dirty="0">
                <a:latin typeface="Arial"/>
                <a:cs typeface="Arial"/>
              </a:rPr>
              <a:t>for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70" dirty="0">
                <a:latin typeface="Arial"/>
                <a:cs typeface="Arial"/>
              </a:rPr>
              <a:t>autism</a:t>
            </a:r>
            <a:r>
              <a:rPr sz="1800" spc="10" dirty="0">
                <a:latin typeface="Arial"/>
                <a:cs typeface="Arial"/>
              </a:rPr>
              <a:t> </a:t>
            </a:r>
            <a:r>
              <a:rPr sz="1800" spc="75" dirty="0">
                <a:latin typeface="Arial"/>
                <a:cs typeface="Arial"/>
              </a:rPr>
              <a:t>programming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50" dirty="0">
                <a:latin typeface="Arial"/>
                <a:cs typeface="Arial"/>
              </a:rPr>
              <a:t>in </a:t>
            </a:r>
            <a:r>
              <a:rPr sz="1800" dirty="0">
                <a:latin typeface="Arial"/>
                <a:cs typeface="Arial"/>
              </a:rPr>
              <a:t>schools</a:t>
            </a:r>
            <a:r>
              <a:rPr sz="1800" spc="15" dirty="0">
                <a:latin typeface="Arial"/>
                <a:cs typeface="Arial"/>
              </a:rPr>
              <a:t> </a:t>
            </a:r>
            <a:r>
              <a:rPr sz="1800" spc="-75" dirty="0">
                <a:latin typeface="Arial"/>
                <a:cs typeface="Arial"/>
              </a:rPr>
              <a:t>(MAAPS).</a:t>
            </a:r>
            <a:r>
              <a:rPr sz="1800" spc="20" dirty="0">
                <a:latin typeface="Arial"/>
                <a:cs typeface="Arial"/>
              </a:rPr>
              <a:t> </a:t>
            </a:r>
            <a:r>
              <a:rPr sz="1800" i="1" spc="60" dirty="0">
                <a:latin typeface="Calibri"/>
                <a:cs typeface="Calibri"/>
              </a:rPr>
              <a:t>Journal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dirty="0">
                <a:latin typeface="Calibri"/>
                <a:cs typeface="Calibri"/>
              </a:rPr>
              <a:t>of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spc="50" dirty="0">
                <a:latin typeface="Calibri"/>
                <a:cs typeface="Calibri"/>
              </a:rPr>
              <a:t>Autism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spc="100" dirty="0">
                <a:latin typeface="Calibri"/>
                <a:cs typeface="Calibri"/>
              </a:rPr>
              <a:t>and</a:t>
            </a:r>
            <a:r>
              <a:rPr sz="1800" i="1" spc="114" dirty="0">
                <a:latin typeface="Calibri"/>
                <a:cs typeface="Calibri"/>
              </a:rPr>
              <a:t> </a:t>
            </a:r>
            <a:r>
              <a:rPr sz="1800" i="1" spc="45" dirty="0">
                <a:latin typeface="Calibri"/>
                <a:cs typeface="Calibri"/>
              </a:rPr>
              <a:t>Developmental </a:t>
            </a:r>
            <a:r>
              <a:rPr sz="1800" i="1" spc="65" dirty="0">
                <a:latin typeface="Calibri"/>
                <a:cs typeface="Calibri"/>
              </a:rPr>
              <a:t>Disorders</a:t>
            </a:r>
            <a:r>
              <a:rPr sz="1800" spc="65" dirty="0">
                <a:latin typeface="Arial"/>
                <a:cs typeface="Arial"/>
              </a:rPr>
              <a:t>.</a:t>
            </a:r>
            <a:r>
              <a:rPr sz="1800" spc="150" dirty="0">
                <a:latin typeface="Arial"/>
                <a:cs typeface="Arial"/>
              </a:rPr>
              <a:t>  </a:t>
            </a:r>
            <a:r>
              <a:rPr sz="1800" dirty="0">
                <a:latin typeface="Arial"/>
                <a:cs typeface="Arial"/>
              </a:rPr>
              <a:t>DOI:</a:t>
            </a:r>
            <a:r>
              <a:rPr sz="1800" spc="150" dirty="0">
                <a:latin typeface="Arial"/>
                <a:cs typeface="Arial"/>
              </a:rPr>
              <a:t>  </a:t>
            </a:r>
            <a:r>
              <a:rPr sz="1800" dirty="0">
                <a:latin typeface="Arial"/>
                <a:cs typeface="Arial"/>
                <a:hlinkClick r:id="rId2"/>
              </a:rPr>
              <a:t>https://doi.org/10.1007/s10803-020-04532-1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49108" y="8092358"/>
            <a:ext cx="6930390" cy="5778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" marR="5080" indent="-23495">
              <a:lnSpc>
                <a:spcPct val="113300"/>
              </a:lnSpc>
              <a:spcBef>
                <a:spcPts val="100"/>
              </a:spcBef>
            </a:pP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This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5" dirty="0">
                <a:solidFill>
                  <a:srgbClr val="FFFFFF"/>
                </a:solidFill>
                <a:latin typeface="Calibri"/>
                <a:cs typeface="Calibri"/>
              </a:rPr>
              <a:t>research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was</a:t>
            </a:r>
            <a:r>
              <a:rPr sz="1600" i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5" dirty="0">
                <a:solidFill>
                  <a:srgbClr val="FFFFFF"/>
                </a:solidFill>
                <a:latin typeface="Calibri"/>
                <a:cs typeface="Calibri"/>
              </a:rPr>
              <a:t>supported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Calibri"/>
                <a:cs typeface="Calibri"/>
              </a:rPr>
              <a:t>in</a:t>
            </a:r>
            <a:r>
              <a:rPr sz="1600" i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0" dirty="0">
                <a:solidFill>
                  <a:srgbClr val="FFFFFF"/>
                </a:solidFill>
                <a:latin typeface="Calibri"/>
                <a:cs typeface="Calibri"/>
              </a:rPr>
              <a:t>part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0" dirty="0">
                <a:solidFill>
                  <a:srgbClr val="FFFFFF"/>
                </a:solidFill>
                <a:latin typeface="Calibri"/>
                <a:cs typeface="Calibri"/>
              </a:rPr>
              <a:t>by</a:t>
            </a:r>
            <a:r>
              <a:rPr sz="1600" i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70" dirty="0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0" dirty="0">
                <a:solidFill>
                  <a:srgbClr val="FFFFFF"/>
                </a:solidFill>
                <a:latin typeface="Calibri"/>
                <a:cs typeface="Calibri"/>
              </a:rPr>
              <a:t>Grant</a:t>
            </a:r>
            <a:r>
              <a:rPr sz="1600" i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Institute</a:t>
            </a:r>
            <a:r>
              <a:rPr sz="1600" i="1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65" dirty="0">
                <a:solidFill>
                  <a:srgbClr val="FFFFFF"/>
                </a:solidFill>
                <a:latin typeface="Calibri"/>
                <a:cs typeface="Calibri"/>
              </a:rPr>
              <a:t>from</a:t>
            </a:r>
            <a:r>
              <a:rPr sz="1600" i="1" spc="1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40" dirty="0">
                <a:solidFill>
                  <a:srgbClr val="FFFFFF"/>
                </a:solidFill>
                <a:latin typeface="Calibri"/>
                <a:cs typeface="Calibri"/>
              </a:rPr>
              <a:t>Education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Sciences,</a:t>
            </a:r>
            <a:r>
              <a:rPr sz="1600" i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R324A150032-16,</a:t>
            </a:r>
            <a:r>
              <a:rPr sz="16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55" dirty="0">
                <a:solidFill>
                  <a:srgbClr val="FFFFFF"/>
                </a:solidFill>
                <a:latin typeface="Calibri"/>
                <a:cs typeface="Calibri"/>
              </a:rPr>
              <a:t>awarded</a:t>
            </a:r>
            <a:r>
              <a:rPr sz="1600" i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to</a:t>
            </a:r>
            <a:r>
              <a:rPr sz="16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Drs.</a:t>
            </a:r>
            <a:r>
              <a:rPr sz="1600" i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dirty="0">
                <a:solidFill>
                  <a:srgbClr val="FFFFFF"/>
                </a:solidFill>
                <a:latin typeface="Calibri"/>
                <a:cs typeface="Calibri"/>
              </a:rPr>
              <a:t>Smith,</a:t>
            </a:r>
            <a:r>
              <a:rPr sz="16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45" dirty="0">
                <a:solidFill>
                  <a:srgbClr val="FFFFFF"/>
                </a:solidFill>
                <a:latin typeface="Calibri"/>
                <a:cs typeface="Calibri"/>
              </a:rPr>
              <a:t>Anderson,</a:t>
            </a:r>
            <a:r>
              <a:rPr sz="1600" i="1" spc="2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8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600" i="1" spc="2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600" i="1" spc="45" dirty="0">
                <a:solidFill>
                  <a:srgbClr val="FFFFFF"/>
                </a:solidFill>
                <a:latin typeface="Calibri"/>
                <a:cs typeface="Calibri"/>
              </a:rPr>
              <a:t>Iovannone</a:t>
            </a:r>
            <a:endParaRPr sz="1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2285736" y="9459429"/>
            <a:ext cx="3459479" cy="233045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sz="1200" spc="100" dirty="0">
                <a:solidFill>
                  <a:srgbClr val="F9F6F5"/>
                </a:solidFill>
                <a:latin typeface="Arial"/>
                <a:cs typeface="Arial"/>
              </a:rPr>
              <a:t>visit</a:t>
            </a:r>
            <a:r>
              <a:rPr sz="1200" spc="140" dirty="0">
                <a:solidFill>
                  <a:srgbClr val="F9F6F5"/>
                </a:solidFill>
                <a:latin typeface="Arial"/>
                <a:cs typeface="Arial"/>
              </a:rPr>
              <a:t> </a:t>
            </a:r>
            <a:r>
              <a:rPr sz="1200" spc="65" dirty="0">
                <a:solidFill>
                  <a:srgbClr val="F9F6F5"/>
                </a:solidFill>
                <a:latin typeface="Arial"/>
                <a:cs typeface="Arial"/>
              </a:rPr>
              <a:t>us</a:t>
            </a:r>
            <a:r>
              <a:rPr sz="1200" spc="140" dirty="0">
                <a:solidFill>
                  <a:srgbClr val="F9F6F5"/>
                </a:solidFill>
                <a:latin typeface="Arial"/>
                <a:cs typeface="Arial"/>
              </a:rPr>
              <a:t> </a:t>
            </a:r>
            <a:r>
              <a:rPr sz="1200" spc="85" dirty="0">
                <a:solidFill>
                  <a:srgbClr val="F9F6F5"/>
                </a:solidFill>
                <a:latin typeface="Arial"/>
                <a:cs typeface="Arial"/>
              </a:rPr>
              <a:t>at</a:t>
            </a:r>
            <a:r>
              <a:rPr sz="1200" spc="140" dirty="0">
                <a:solidFill>
                  <a:srgbClr val="F9F6F5"/>
                </a:solidFill>
                <a:latin typeface="Arial"/>
                <a:cs typeface="Arial"/>
              </a:rPr>
              <a:t> </a:t>
            </a:r>
            <a:r>
              <a:rPr sz="1200" u="sng" spc="-10" dirty="0">
                <a:solidFill>
                  <a:srgbClr val="F9F6F5"/>
                </a:solidFill>
                <a:uFill>
                  <a:solidFill>
                    <a:srgbClr val="F9F6F5"/>
                  </a:solidFill>
                </a:uFill>
                <a:latin typeface="Arial Black"/>
                <a:cs typeface="Arial Black"/>
                <a:hlinkClick r:id="rId3"/>
              </a:rPr>
              <a:t>http</a:t>
            </a:r>
            <a:r>
              <a:rPr sz="1200" u="sng" spc="100" dirty="0">
                <a:solidFill>
                  <a:srgbClr val="F9F6F5"/>
                </a:solidFill>
                <a:uFill>
                  <a:solidFill>
                    <a:srgbClr val="F9F6F5"/>
                  </a:solidFill>
                </a:uFill>
                <a:latin typeface="Arial Black"/>
                <a:cs typeface="Arial Black"/>
                <a:hlinkClick r:id="rId3"/>
              </a:rPr>
              <a:t> </a:t>
            </a:r>
            <a:r>
              <a:rPr sz="1200" u="sng" spc="45" dirty="0">
                <a:solidFill>
                  <a:srgbClr val="F9F6F5"/>
                </a:solidFill>
                <a:uFill>
                  <a:solidFill>
                    <a:srgbClr val="F9F6F5"/>
                  </a:solidFill>
                </a:uFill>
                <a:latin typeface="Arial Black"/>
                <a:cs typeface="Arial Black"/>
                <a:hlinkClick r:id="rId3"/>
              </a:rPr>
              <a:t>://golisano.urmc.edu/dbp</a:t>
            </a:r>
            <a:endParaRPr sz="1200">
              <a:latin typeface="Arial Black"/>
              <a:cs typeface="Arial Black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Words>479</Words>
  <Application>Microsoft Office PowerPoint</Application>
  <PresentationFormat>Custom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Arial Black</vt:lpstr>
      <vt:lpstr>Calibri</vt:lpstr>
      <vt:lpstr>Tahoma</vt:lpstr>
      <vt:lpstr>Times New Roman</vt:lpstr>
      <vt:lpstr>Office Theme</vt:lpstr>
      <vt:lpstr>ROCHESTER RESEARCH ROUNDUP</vt:lpstr>
      <vt:lpstr>More information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ROCHESTER RESEARCH ROUNDUP</dc:title>
  <dc:creator>Regional Center</dc:creator>
  <cp:keywords/>
  <cp:lastModifiedBy>Diltz, Mark</cp:lastModifiedBy>
  <cp:revision>1</cp:revision>
  <dcterms:created xsi:type="dcterms:W3CDTF">2026-03-16T13:41:03Z</dcterms:created>
  <dcterms:modified xsi:type="dcterms:W3CDTF">2026-03-16T13:44:36Z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2020-05-18T00:00:00Z</vt:filetime>
  </property>
  <property fmtid="{D5CDD505-2E9C-101B-9397-08002B2CF9AE}" pid="3" name="Creator">
    <vt:lpwstr>Canva</vt:lpwstr>
  </property>
  <property fmtid="{D5CDD505-2E9C-101B-9397-08002B2CF9AE}" pid="4" name="LastSaved">
    <vt:filetime>2026-03-16T00:00:00Z</vt:filetime>
  </property>
  <property fmtid="{D5CDD505-2E9C-101B-9397-08002B2CF9AE}" pid="5" name="Producer">
    <vt:lpwstr>Canva</vt:lpwstr>
  </property>
</Properties>
</file>