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220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01166"/>
            <a:ext cx="7772400" cy="6977380"/>
          </a:xfrm>
          <a:custGeom>
            <a:avLst/>
            <a:gdLst/>
            <a:ahLst/>
            <a:cxnLst/>
            <a:rect l="l" t="t" r="r" b="b"/>
            <a:pathLst>
              <a:path w="7772400" h="6977380">
                <a:moveTo>
                  <a:pt x="0" y="6976844"/>
                </a:moveTo>
                <a:lnTo>
                  <a:pt x="7772399" y="6976844"/>
                </a:lnTo>
                <a:lnTo>
                  <a:pt x="7772399" y="0"/>
                </a:lnTo>
                <a:lnTo>
                  <a:pt x="0" y="0"/>
                </a:lnTo>
                <a:lnTo>
                  <a:pt x="0" y="6976844"/>
                </a:lnTo>
                <a:close/>
              </a:path>
            </a:pathLst>
          </a:custGeom>
          <a:solidFill>
            <a:srgbClr val="375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7772400" cy="1801495"/>
          </a:xfrm>
          <a:custGeom>
            <a:avLst/>
            <a:gdLst/>
            <a:ahLst/>
            <a:cxnLst/>
            <a:rect l="l" t="t" r="r" b="b"/>
            <a:pathLst>
              <a:path w="7772400" h="1801495">
                <a:moveTo>
                  <a:pt x="7772399" y="1801166"/>
                </a:moveTo>
                <a:lnTo>
                  <a:pt x="0" y="1801166"/>
                </a:lnTo>
                <a:lnTo>
                  <a:pt x="0" y="0"/>
                </a:lnTo>
                <a:lnTo>
                  <a:pt x="7772399" y="0"/>
                </a:lnTo>
                <a:lnTo>
                  <a:pt x="7772399" y="18011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17626" y="984957"/>
            <a:ext cx="6905625" cy="5181600"/>
          </a:xfrm>
          <a:custGeom>
            <a:avLst/>
            <a:gdLst/>
            <a:ahLst/>
            <a:cxnLst/>
            <a:rect l="l" t="t" r="r" b="b"/>
            <a:pathLst>
              <a:path w="6905625" h="5181600">
                <a:moveTo>
                  <a:pt x="6905624" y="5181599"/>
                </a:moveTo>
                <a:lnTo>
                  <a:pt x="0" y="5181599"/>
                </a:lnTo>
                <a:lnTo>
                  <a:pt x="0" y="0"/>
                </a:lnTo>
                <a:lnTo>
                  <a:pt x="6905624" y="0"/>
                </a:lnTo>
                <a:lnTo>
                  <a:pt x="6905624" y="5181599"/>
                </a:lnTo>
                <a:close/>
              </a:path>
            </a:pathLst>
          </a:custGeom>
          <a:solidFill>
            <a:srgbClr val="F4B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8778010"/>
            <a:ext cx="7772400" cy="1280795"/>
          </a:xfrm>
          <a:custGeom>
            <a:avLst/>
            <a:gdLst/>
            <a:ahLst/>
            <a:cxnLst/>
            <a:rect l="l" t="t" r="r" b="b"/>
            <a:pathLst>
              <a:path w="7772400" h="1280795">
                <a:moveTo>
                  <a:pt x="0" y="0"/>
                </a:moveTo>
                <a:lnTo>
                  <a:pt x="7772399" y="0"/>
                </a:lnTo>
                <a:lnTo>
                  <a:pt x="7772399" y="1280388"/>
                </a:lnTo>
                <a:lnTo>
                  <a:pt x="0" y="128038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077" y="9005992"/>
            <a:ext cx="2076449" cy="54292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0872" y="8881314"/>
            <a:ext cx="819149" cy="81914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29091" y="8807785"/>
            <a:ext cx="895349" cy="89534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2841" y="9035709"/>
            <a:ext cx="2124074" cy="514349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80730" y="8985580"/>
            <a:ext cx="1219199" cy="60959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56131" y="6801246"/>
            <a:ext cx="1724024" cy="619124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400644" y="4271936"/>
            <a:ext cx="1632585" cy="546735"/>
          </a:xfrm>
          <a:custGeom>
            <a:avLst/>
            <a:gdLst/>
            <a:ahLst/>
            <a:cxnLst/>
            <a:rect l="l" t="t" r="r" b="b"/>
            <a:pathLst>
              <a:path w="1632585" h="546735">
                <a:moveTo>
                  <a:pt x="523976" y="255524"/>
                </a:moveTo>
                <a:lnTo>
                  <a:pt x="523367" y="254292"/>
                </a:lnTo>
                <a:lnTo>
                  <a:pt x="379793" y="147370"/>
                </a:lnTo>
                <a:lnTo>
                  <a:pt x="379793" y="336791"/>
                </a:lnTo>
                <a:lnTo>
                  <a:pt x="379793" y="521982"/>
                </a:lnTo>
                <a:lnTo>
                  <a:pt x="243420" y="521982"/>
                </a:lnTo>
                <a:lnTo>
                  <a:pt x="243420" y="336791"/>
                </a:lnTo>
                <a:lnTo>
                  <a:pt x="379793" y="336791"/>
                </a:lnTo>
                <a:lnTo>
                  <a:pt x="379793" y="147370"/>
                </a:lnTo>
                <a:lnTo>
                  <a:pt x="312597" y="97320"/>
                </a:lnTo>
                <a:lnTo>
                  <a:pt x="310603" y="97320"/>
                </a:lnTo>
                <a:lnTo>
                  <a:pt x="309156" y="98399"/>
                </a:lnTo>
                <a:lnTo>
                  <a:pt x="311594" y="101701"/>
                </a:lnTo>
                <a:lnTo>
                  <a:pt x="309143" y="98399"/>
                </a:lnTo>
                <a:lnTo>
                  <a:pt x="99796" y="254292"/>
                </a:lnTo>
                <a:lnTo>
                  <a:pt x="99187" y="255524"/>
                </a:lnTo>
                <a:lnTo>
                  <a:pt x="99187" y="543280"/>
                </a:lnTo>
                <a:lnTo>
                  <a:pt x="99631" y="544334"/>
                </a:lnTo>
                <a:lnTo>
                  <a:pt x="101155" y="545871"/>
                </a:lnTo>
                <a:lnTo>
                  <a:pt x="102222" y="546303"/>
                </a:lnTo>
                <a:lnTo>
                  <a:pt x="520954" y="546303"/>
                </a:lnTo>
                <a:lnTo>
                  <a:pt x="522008" y="545871"/>
                </a:lnTo>
                <a:lnTo>
                  <a:pt x="523544" y="544334"/>
                </a:lnTo>
                <a:lnTo>
                  <a:pt x="523976" y="543280"/>
                </a:lnTo>
                <a:lnTo>
                  <a:pt x="523976" y="538073"/>
                </a:lnTo>
                <a:lnTo>
                  <a:pt x="523976" y="255524"/>
                </a:lnTo>
                <a:close/>
              </a:path>
              <a:path w="1632585" h="546735">
                <a:moveTo>
                  <a:pt x="623201" y="235635"/>
                </a:moveTo>
                <a:lnTo>
                  <a:pt x="622820" y="233070"/>
                </a:lnTo>
                <a:lnTo>
                  <a:pt x="312788" y="0"/>
                </a:lnTo>
                <a:lnTo>
                  <a:pt x="310807" y="0"/>
                </a:lnTo>
                <a:lnTo>
                  <a:pt x="309346" y="1092"/>
                </a:lnTo>
                <a:lnTo>
                  <a:pt x="206756" y="77203"/>
                </a:lnTo>
                <a:lnTo>
                  <a:pt x="206756" y="69151"/>
                </a:lnTo>
                <a:lnTo>
                  <a:pt x="206756" y="63957"/>
                </a:lnTo>
                <a:lnTo>
                  <a:pt x="206324" y="62890"/>
                </a:lnTo>
                <a:lnTo>
                  <a:pt x="204787" y="61366"/>
                </a:lnTo>
                <a:lnTo>
                  <a:pt x="203720" y="60921"/>
                </a:lnTo>
                <a:lnTo>
                  <a:pt x="120637" y="60921"/>
                </a:lnTo>
                <a:lnTo>
                  <a:pt x="119583" y="61366"/>
                </a:lnTo>
                <a:lnTo>
                  <a:pt x="118046" y="62890"/>
                </a:lnTo>
                <a:lnTo>
                  <a:pt x="117614" y="63957"/>
                </a:lnTo>
                <a:lnTo>
                  <a:pt x="117614" y="143306"/>
                </a:lnTo>
                <a:lnTo>
                  <a:pt x="381" y="233070"/>
                </a:lnTo>
                <a:lnTo>
                  <a:pt x="0" y="235635"/>
                </a:lnTo>
                <a:lnTo>
                  <a:pt x="114" y="235788"/>
                </a:lnTo>
                <a:lnTo>
                  <a:pt x="40830" y="290639"/>
                </a:lnTo>
                <a:lnTo>
                  <a:pt x="41808" y="291223"/>
                </a:lnTo>
                <a:lnTo>
                  <a:pt x="43980" y="291528"/>
                </a:lnTo>
                <a:lnTo>
                  <a:pt x="45123" y="291223"/>
                </a:lnTo>
                <a:lnTo>
                  <a:pt x="57988" y="281520"/>
                </a:lnTo>
                <a:lnTo>
                  <a:pt x="311594" y="90424"/>
                </a:lnTo>
                <a:lnTo>
                  <a:pt x="578078" y="291223"/>
                </a:lnTo>
                <a:lnTo>
                  <a:pt x="579221" y="291528"/>
                </a:lnTo>
                <a:lnTo>
                  <a:pt x="581393" y="291223"/>
                </a:lnTo>
                <a:lnTo>
                  <a:pt x="582371" y="290639"/>
                </a:lnTo>
                <a:lnTo>
                  <a:pt x="589140" y="281520"/>
                </a:lnTo>
                <a:lnTo>
                  <a:pt x="623201" y="235635"/>
                </a:lnTo>
                <a:close/>
              </a:path>
              <a:path w="1632585" h="546735">
                <a:moveTo>
                  <a:pt x="1093330" y="192392"/>
                </a:moveTo>
                <a:lnTo>
                  <a:pt x="927900" y="23012"/>
                </a:lnTo>
                <a:lnTo>
                  <a:pt x="758850" y="197345"/>
                </a:lnTo>
                <a:lnTo>
                  <a:pt x="758850" y="227749"/>
                </a:lnTo>
                <a:lnTo>
                  <a:pt x="927900" y="53416"/>
                </a:lnTo>
                <a:lnTo>
                  <a:pt x="1093330" y="222796"/>
                </a:lnTo>
                <a:lnTo>
                  <a:pt x="1093330" y="192392"/>
                </a:lnTo>
                <a:close/>
              </a:path>
              <a:path w="1632585" h="546735">
                <a:moveTo>
                  <a:pt x="1320126" y="356806"/>
                </a:moveTo>
                <a:lnTo>
                  <a:pt x="1301470" y="307822"/>
                </a:lnTo>
                <a:lnTo>
                  <a:pt x="1093381" y="307822"/>
                </a:lnTo>
                <a:lnTo>
                  <a:pt x="1074915" y="356425"/>
                </a:lnTo>
                <a:lnTo>
                  <a:pt x="1186129" y="356425"/>
                </a:lnTo>
                <a:lnTo>
                  <a:pt x="1186129" y="356806"/>
                </a:lnTo>
                <a:lnTo>
                  <a:pt x="1320126" y="356806"/>
                </a:lnTo>
                <a:close/>
              </a:path>
              <a:path w="1632585" h="546735">
                <a:moveTo>
                  <a:pt x="1613890" y="214820"/>
                </a:moveTo>
                <a:lnTo>
                  <a:pt x="1604924" y="205600"/>
                </a:lnTo>
                <a:lnTo>
                  <a:pt x="1546479" y="145465"/>
                </a:lnTo>
                <a:lnTo>
                  <a:pt x="1546479" y="205600"/>
                </a:lnTo>
                <a:lnTo>
                  <a:pt x="1546479" y="283692"/>
                </a:lnTo>
                <a:lnTo>
                  <a:pt x="1546479" y="290271"/>
                </a:lnTo>
                <a:lnTo>
                  <a:pt x="1546479" y="368363"/>
                </a:lnTo>
                <a:lnTo>
                  <a:pt x="1468272" y="368363"/>
                </a:lnTo>
                <a:lnTo>
                  <a:pt x="1468272" y="290271"/>
                </a:lnTo>
                <a:lnTo>
                  <a:pt x="1546479" y="290271"/>
                </a:lnTo>
                <a:lnTo>
                  <a:pt x="1546479" y="283692"/>
                </a:lnTo>
                <a:lnTo>
                  <a:pt x="1468272" y="283692"/>
                </a:lnTo>
                <a:lnTo>
                  <a:pt x="1468272" y="205600"/>
                </a:lnTo>
                <a:lnTo>
                  <a:pt x="1546479" y="205600"/>
                </a:lnTo>
                <a:lnTo>
                  <a:pt x="1546479" y="145465"/>
                </a:lnTo>
                <a:lnTo>
                  <a:pt x="1467015" y="63690"/>
                </a:lnTo>
                <a:lnTo>
                  <a:pt x="1461871" y="68986"/>
                </a:lnTo>
                <a:lnTo>
                  <a:pt x="1461871" y="205600"/>
                </a:lnTo>
                <a:lnTo>
                  <a:pt x="1461871" y="283692"/>
                </a:lnTo>
                <a:lnTo>
                  <a:pt x="1461871" y="290271"/>
                </a:lnTo>
                <a:lnTo>
                  <a:pt x="1461871" y="368363"/>
                </a:lnTo>
                <a:lnTo>
                  <a:pt x="1383677" y="368363"/>
                </a:lnTo>
                <a:lnTo>
                  <a:pt x="1383677" y="290271"/>
                </a:lnTo>
                <a:lnTo>
                  <a:pt x="1461871" y="290271"/>
                </a:lnTo>
                <a:lnTo>
                  <a:pt x="1461871" y="283692"/>
                </a:lnTo>
                <a:lnTo>
                  <a:pt x="1383677" y="283692"/>
                </a:lnTo>
                <a:lnTo>
                  <a:pt x="1383677" y="205600"/>
                </a:lnTo>
                <a:lnTo>
                  <a:pt x="1461871" y="205600"/>
                </a:lnTo>
                <a:lnTo>
                  <a:pt x="1461871" y="68986"/>
                </a:lnTo>
                <a:lnTo>
                  <a:pt x="1320126" y="214820"/>
                </a:lnTo>
                <a:lnTo>
                  <a:pt x="1320126" y="356806"/>
                </a:lnTo>
                <a:lnTo>
                  <a:pt x="1320126" y="360222"/>
                </a:lnTo>
                <a:lnTo>
                  <a:pt x="1304112" y="360222"/>
                </a:lnTo>
                <a:lnTo>
                  <a:pt x="1304112" y="374840"/>
                </a:lnTo>
                <a:lnTo>
                  <a:pt x="1304112" y="380085"/>
                </a:lnTo>
                <a:lnTo>
                  <a:pt x="1304112" y="522020"/>
                </a:lnTo>
                <a:lnTo>
                  <a:pt x="1093952" y="522020"/>
                </a:lnTo>
                <a:lnTo>
                  <a:pt x="1093952" y="516775"/>
                </a:lnTo>
                <a:lnTo>
                  <a:pt x="1304112" y="516775"/>
                </a:lnTo>
                <a:lnTo>
                  <a:pt x="1304112" y="513689"/>
                </a:lnTo>
                <a:lnTo>
                  <a:pt x="1093952" y="513689"/>
                </a:lnTo>
                <a:lnTo>
                  <a:pt x="1093952" y="508444"/>
                </a:lnTo>
                <a:lnTo>
                  <a:pt x="1304112" y="508444"/>
                </a:lnTo>
                <a:lnTo>
                  <a:pt x="1304112" y="505320"/>
                </a:lnTo>
                <a:lnTo>
                  <a:pt x="1093952" y="505320"/>
                </a:lnTo>
                <a:lnTo>
                  <a:pt x="1093952" y="500087"/>
                </a:lnTo>
                <a:lnTo>
                  <a:pt x="1304112" y="500087"/>
                </a:lnTo>
                <a:lnTo>
                  <a:pt x="1304112" y="496963"/>
                </a:lnTo>
                <a:lnTo>
                  <a:pt x="1093952" y="496963"/>
                </a:lnTo>
                <a:lnTo>
                  <a:pt x="1093952" y="491744"/>
                </a:lnTo>
                <a:lnTo>
                  <a:pt x="1304112" y="491744"/>
                </a:lnTo>
                <a:lnTo>
                  <a:pt x="1304112" y="488632"/>
                </a:lnTo>
                <a:lnTo>
                  <a:pt x="1093952" y="488632"/>
                </a:lnTo>
                <a:lnTo>
                  <a:pt x="1093952" y="483387"/>
                </a:lnTo>
                <a:lnTo>
                  <a:pt x="1304112" y="483387"/>
                </a:lnTo>
                <a:lnTo>
                  <a:pt x="1304112" y="480275"/>
                </a:lnTo>
                <a:lnTo>
                  <a:pt x="1093952" y="480275"/>
                </a:lnTo>
                <a:lnTo>
                  <a:pt x="1093952" y="475030"/>
                </a:lnTo>
                <a:lnTo>
                  <a:pt x="1304112" y="475030"/>
                </a:lnTo>
                <a:lnTo>
                  <a:pt x="1304112" y="471944"/>
                </a:lnTo>
                <a:lnTo>
                  <a:pt x="1093952" y="471944"/>
                </a:lnTo>
                <a:lnTo>
                  <a:pt x="1093952" y="466699"/>
                </a:lnTo>
                <a:lnTo>
                  <a:pt x="1304112" y="466699"/>
                </a:lnTo>
                <a:lnTo>
                  <a:pt x="1304112" y="463575"/>
                </a:lnTo>
                <a:lnTo>
                  <a:pt x="1093952" y="463575"/>
                </a:lnTo>
                <a:lnTo>
                  <a:pt x="1093952" y="458330"/>
                </a:lnTo>
                <a:lnTo>
                  <a:pt x="1304112" y="458330"/>
                </a:lnTo>
                <a:lnTo>
                  <a:pt x="1304112" y="455218"/>
                </a:lnTo>
                <a:lnTo>
                  <a:pt x="1093952" y="455218"/>
                </a:lnTo>
                <a:lnTo>
                  <a:pt x="1093952" y="449973"/>
                </a:lnTo>
                <a:lnTo>
                  <a:pt x="1304112" y="449973"/>
                </a:lnTo>
                <a:lnTo>
                  <a:pt x="1304112" y="446887"/>
                </a:lnTo>
                <a:lnTo>
                  <a:pt x="1093952" y="446887"/>
                </a:lnTo>
                <a:lnTo>
                  <a:pt x="1093952" y="441642"/>
                </a:lnTo>
                <a:lnTo>
                  <a:pt x="1304112" y="441642"/>
                </a:lnTo>
                <a:lnTo>
                  <a:pt x="1304112" y="438556"/>
                </a:lnTo>
                <a:lnTo>
                  <a:pt x="1093952" y="438556"/>
                </a:lnTo>
                <a:lnTo>
                  <a:pt x="1093952" y="433311"/>
                </a:lnTo>
                <a:lnTo>
                  <a:pt x="1304112" y="433311"/>
                </a:lnTo>
                <a:lnTo>
                  <a:pt x="1304112" y="430187"/>
                </a:lnTo>
                <a:lnTo>
                  <a:pt x="1093952" y="430187"/>
                </a:lnTo>
                <a:lnTo>
                  <a:pt x="1093952" y="424954"/>
                </a:lnTo>
                <a:lnTo>
                  <a:pt x="1304112" y="424954"/>
                </a:lnTo>
                <a:lnTo>
                  <a:pt x="1304112" y="421830"/>
                </a:lnTo>
                <a:lnTo>
                  <a:pt x="1093952" y="421830"/>
                </a:lnTo>
                <a:lnTo>
                  <a:pt x="1093952" y="416585"/>
                </a:lnTo>
                <a:lnTo>
                  <a:pt x="1304112" y="416585"/>
                </a:lnTo>
                <a:lnTo>
                  <a:pt x="1304112" y="413499"/>
                </a:lnTo>
                <a:lnTo>
                  <a:pt x="1093952" y="413499"/>
                </a:lnTo>
                <a:lnTo>
                  <a:pt x="1093952" y="408241"/>
                </a:lnTo>
                <a:lnTo>
                  <a:pt x="1304112" y="408241"/>
                </a:lnTo>
                <a:lnTo>
                  <a:pt x="1304112" y="405142"/>
                </a:lnTo>
                <a:lnTo>
                  <a:pt x="1093952" y="405142"/>
                </a:lnTo>
                <a:lnTo>
                  <a:pt x="1093952" y="404761"/>
                </a:lnTo>
                <a:lnTo>
                  <a:pt x="1093952" y="399897"/>
                </a:lnTo>
                <a:lnTo>
                  <a:pt x="1304112" y="399897"/>
                </a:lnTo>
                <a:lnTo>
                  <a:pt x="1304112" y="396773"/>
                </a:lnTo>
                <a:lnTo>
                  <a:pt x="1093952" y="396773"/>
                </a:lnTo>
                <a:lnTo>
                  <a:pt x="1093952" y="391566"/>
                </a:lnTo>
                <a:lnTo>
                  <a:pt x="1304112" y="391566"/>
                </a:lnTo>
                <a:lnTo>
                  <a:pt x="1304112" y="388442"/>
                </a:lnTo>
                <a:lnTo>
                  <a:pt x="1093952" y="388442"/>
                </a:lnTo>
                <a:lnTo>
                  <a:pt x="1093952" y="383197"/>
                </a:lnTo>
                <a:lnTo>
                  <a:pt x="1304112" y="383197"/>
                </a:lnTo>
                <a:lnTo>
                  <a:pt x="1304112" y="380085"/>
                </a:lnTo>
                <a:lnTo>
                  <a:pt x="1093952" y="380085"/>
                </a:lnTo>
                <a:lnTo>
                  <a:pt x="1093952" y="374840"/>
                </a:lnTo>
                <a:lnTo>
                  <a:pt x="1304112" y="374840"/>
                </a:lnTo>
                <a:lnTo>
                  <a:pt x="1304112" y="360222"/>
                </a:lnTo>
                <a:lnTo>
                  <a:pt x="1074915" y="360222"/>
                </a:lnTo>
                <a:lnTo>
                  <a:pt x="1074915" y="356425"/>
                </a:lnTo>
                <a:lnTo>
                  <a:pt x="1074915" y="290271"/>
                </a:lnTo>
                <a:lnTo>
                  <a:pt x="1074915" y="283692"/>
                </a:lnTo>
                <a:lnTo>
                  <a:pt x="1074915" y="214820"/>
                </a:lnTo>
                <a:lnTo>
                  <a:pt x="1065961" y="205600"/>
                </a:lnTo>
                <a:lnTo>
                  <a:pt x="1007478" y="145440"/>
                </a:lnTo>
                <a:lnTo>
                  <a:pt x="1007478" y="205600"/>
                </a:lnTo>
                <a:lnTo>
                  <a:pt x="1007478" y="283692"/>
                </a:lnTo>
                <a:lnTo>
                  <a:pt x="1007478" y="290271"/>
                </a:lnTo>
                <a:lnTo>
                  <a:pt x="1007478" y="368363"/>
                </a:lnTo>
                <a:lnTo>
                  <a:pt x="929271" y="368363"/>
                </a:lnTo>
                <a:lnTo>
                  <a:pt x="929271" y="290271"/>
                </a:lnTo>
                <a:lnTo>
                  <a:pt x="1007478" y="290271"/>
                </a:lnTo>
                <a:lnTo>
                  <a:pt x="1007478" y="283692"/>
                </a:lnTo>
                <a:lnTo>
                  <a:pt x="929271" y="283692"/>
                </a:lnTo>
                <a:lnTo>
                  <a:pt x="929271" y="205600"/>
                </a:lnTo>
                <a:lnTo>
                  <a:pt x="1007478" y="205600"/>
                </a:lnTo>
                <a:lnTo>
                  <a:pt x="1007478" y="145440"/>
                </a:lnTo>
                <a:lnTo>
                  <a:pt x="928014" y="63690"/>
                </a:lnTo>
                <a:lnTo>
                  <a:pt x="922909" y="68948"/>
                </a:lnTo>
                <a:lnTo>
                  <a:pt x="922909" y="205600"/>
                </a:lnTo>
                <a:lnTo>
                  <a:pt x="922909" y="283692"/>
                </a:lnTo>
                <a:lnTo>
                  <a:pt x="922909" y="290271"/>
                </a:lnTo>
                <a:lnTo>
                  <a:pt x="922909" y="368363"/>
                </a:lnTo>
                <a:lnTo>
                  <a:pt x="844689" y="368363"/>
                </a:lnTo>
                <a:lnTo>
                  <a:pt x="844689" y="290271"/>
                </a:lnTo>
                <a:lnTo>
                  <a:pt x="922909" y="290271"/>
                </a:lnTo>
                <a:lnTo>
                  <a:pt x="922909" y="283692"/>
                </a:lnTo>
                <a:lnTo>
                  <a:pt x="844689" y="283692"/>
                </a:lnTo>
                <a:lnTo>
                  <a:pt x="844689" y="205600"/>
                </a:lnTo>
                <a:lnTo>
                  <a:pt x="922909" y="205600"/>
                </a:lnTo>
                <a:lnTo>
                  <a:pt x="922909" y="68948"/>
                </a:lnTo>
                <a:lnTo>
                  <a:pt x="781138" y="214820"/>
                </a:lnTo>
                <a:lnTo>
                  <a:pt x="781138" y="536968"/>
                </a:lnTo>
                <a:lnTo>
                  <a:pt x="881761" y="536968"/>
                </a:lnTo>
                <a:lnTo>
                  <a:pt x="881761" y="449084"/>
                </a:lnTo>
                <a:lnTo>
                  <a:pt x="885240" y="431838"/>
                </a:lnTo>
                <a:lnTo>
                  <a:pt x="894753" y="417741"/>
                </a:lnTo>
                <a:lnTo>
                  <a:pt x="908837" y="408241"/>
                </a:lnTo>
                <a:lnTo>
                  <a:pt x="926096" y="404761"/>
                </a:lnTo>
                <a:lnTo>
                  <a:pt x="943343" y="408241"/>
                </a:lnTo>
                <a:lnTo>
                  <a:pt x="957440" y="417741"/>
                </a:lnTo>
                <a:lnTo>
                  <a:pt x="966939" y="431838"/>
                </a:lnTo>
                <a:lnTo>
                  <a:pt x="970432" y="449084"/>
                </a:lnTo>
                <a:lnTo>
                  <a:pt x="970432" y="536968"/>
                </a:lnTo>
                <a:lnTo>
                  <a:pt x="1320126" y="536968"/>
                </a:lnTo>
                <a:lnTo>
                  <a:pt x="1420749" y="536968"/>
                </a:lnTo>
                <a:lnTo>
                  <a:pt x="1420749" y="449084"/>
                </a:lnTo>
                <a:lnTo>
                  <a:pt x="1424228" y="431825"/>
                </a:lnTo>
                <a:lnTo>
                  <a:pt x="1433741" y="417741"/>
                </a:lnTo>
                <a:lnTo>
                  <a:pt x="1447838" y="408241"/>
                </a:lnTo>
                <a:lnTo>
                  <a:pt x="1465097" y="404761"/>
                </a:lnTo>
                <a:lnTo>
                  <a:pt x="1482344" y="408241"/>
                </a:lnTo>
                <a:lnTo>
                  <a:pt x="1496441" y="417741"/>
                </a:lnTo>
                <a:lnTo>
                  <a:pt x="1505940" y="431825"/>
                </a:lnTo>
                <a:lnTo>
                  <a:pt x="1509433" y="449084"/>
                </a:lnTo>
                <a:lnTo>
                  <a:pt x="1509433" y="536968"/>
                </a:lnTo>
                <a:lnTo>
                  <a:pt x="1613890" y="536968"/>
                </a:lnTo>
                <a:lnTo>
                  <a:pt x="1613890" y="404761"/>
                </a:lnTo>
                <a:lnTo>
                  <a:pt x="1613890" y="368363"/>
                </a:lnTo>
                <a:lnTo>
                  <a:pt x="1613890" y="290271"/>
                </a:lnTo>
                <a:lnTo>
                  <a:pt x="1613890" y="283692"/>
                </a:lnTo>
                <a:lnTo>
                  <a:pt x="1613890" y="214820"/>
                </a:lnTo>
                <a:close/>
              </a:path>
              <a:path w="1632585" h="546735">
                <a:moveTo>
                  <a:pt x="1632331" y="192392"/>
                </a:moveTo>
                <a:lnTo>
                  <a:pt x="1466900" y="23012"/>
                </a:lnTo>
                <a:lnTo>
                  <a:pt x="1297851" y="197345"/>
                </a:lnTo>
                <a:lnTo>
                  <a:pt x="1297851" y="227749"/>
                </a:lnTo>
                <a:lnTo>
                  <a:pt x="1466900" y="53416"/>
                </a:lnTo>
                <a:lnTo>
                  <a:pt x="1632331" y="222796"/>
                </a:lnTo>
                <a:lnTo>
                  <a:pt x="1632331" y="1923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13135" y="4313174"/>
            <a:ext cx="840040" cy="2025271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3776370" y="1959063"/>
            <a:ext cx="521970" cy="622300"/>
          </a:xfrm>
          <a:custGeom>
            <a:avLst/>
            <a:gdLst/>
            <a:ahLst/>
            <a:cxnLst/>
            <a:rect l="l" t="t" r="r" b="b"/>
            <a:pathLst>
              <a:path w="521970" h="622300">
                <a:moveTo>
                  <a:pt x="392480" y="0"/>
                </a:moveTo>
                <a:lnTo>
                  <a:pt x="0" y="0"/>
                </a:lnTo>
                <a:lnTo>
                  <a:pt x="0" y="59690"/>
                </a:lnTo>
                <a:lnTo>
                  <a:pt x="0" y="532130"/>
                </a:lnTo>
                <a:lnTo>
                  <a:pt x="100418" y="532130"/>
                </a:lnTo>
                <a:lnTo>
                  <a:pt x="100418" y="59690"/>
                </a:lnTo>
                <a:lnTo>
                  <a:pt x="392480" y="59690"/>
                </a:lnTo>
                <a:lnTo>
                  <a:pt x="392480" y="0"/>
                </a:lnTo>
                <a:close/>
              </a:path>
              <a:path w="521970" h="622300">
                <a:moveTo>
                  <a:pt x="521766" y="88823"/>
                </a:moveTo>
                <a:lnTo>
                  <a:pt x="493915" y="88823"/>
                </a:lnTo>
                <a:lnTo>
                  <a:pt x="493915" y="174358"/>
                </a:lnTo>
                <a:lnTo>
                  <a:pt x="493915" y="186321"/>
                </a:lnTo>
                <a:lnTo>
                  <a:pt x="493915" y="507365"/>
                </a:lnTo>
                <a:lnTo>
                  <a:pt x="489051" y="512203"/>
                </a:lnTo>
                <a:lnTo>
                  <a:pt x="477113" y="512203"/>
                </a:lnTo>
                <a:lnTo>
                  <a:pt x="472249" y="507365"/>
                </a:lnTo>
                <a:lnTo>
                  <a:pt x="472249" y="495388"/>
                </a:lnTo>
                <a:lnTo>
                  <a:pt x="477113" y="490550"/>
                </a:lnTo>
                <a:lnTo>
                  <a:pt x="489051" y="490550"/>
                </a:lnTo>
                <a:lnTo>
                  <a:pt x="493915" y="495388"/>
                </a:lnTo>
                <a:lnTo>
                  <a:pt x="493915" y="427101"/>
                </a:lnTo>
                <a:lnTo>
                  <a:pt x="489051" y="431939"/>
                </a:lnTo>
                <a:lnTo>
                  <a:pt x="477113" y="431939"/>
                </a:lnTo>
                <a:lnTo>
                  <a:pt x="472249" y="427101"/>
                </a:lnTo>
                <a:lnTo>
                  <a:pt x="472249" y="415137"/>
                </a:lnTo>
                <a:lnTo>
                  <a:pt x="477113" y="410298"/>
                </a:lnTo>
                <a:lnTo>
                  <a:pt x="489051" y="410298"/>
                </a:lnTo>
                <a:lnTo>
                  <a:pt x="493915" y="415137"/>
                </a:lnTo>
                <a:lnTo>
                  <a:pt x="493915" y="346837"/>
                </a:lnTo>
                <a:lnTo>
                  <a:pt x="489051" y="351688"/>
                </a:lnTo>
                <a:lnTo>
                  <a:pt x="477113" y="351688"/>
                </a:lnTo>
                <a:lnTo>
                  <a:pt x="472249" y="346837"/>
                </a:lnTo>
                <a:lnTo>
                  <a:pt x="472249" y="334873"/>
                </a:lnTo>
                <a:lnTo>
                  <a:pt x="477113" y="330034"/>
                </a:lnTo>
                <a:lnTo>
                  <a:pt x="489051" y="330034"/>
                </a:lnTo>
                <a:lnTo>
                  <a:pt x="493915" y="334873"/>
                </a:lnTo>
                <a:lnTo>
                  <a:pt x="493915" y="266585"/>
                </a:lnTo>
                <a:lnTo>
                  <a:pt x="489051" y="271424"/>
                </a:lnTo>
                <a:lnTo>
                  <a:pt x="477113" y="271424"/>
                </a:lnTo>
                <a:lnTo>
                  <a:pt x="472249" y="266585"/>
                </a:lnTo>
                <a:lnTo>
                  <a:pt x="472249" y="254622"/>
                </a:lnTo>
                <a:lnTo>
                  <a:pt x="477113" y="249770"/>
                </a:lnTo>
                <a:lnTo>
                  <a:pt x="489051" y="249770"/>
                </a:lnTo>
                <a:lnTo>
                  <a:pt x="493915" y="254622"/>
                </a:lnTo>
                <a:lnTo>
                  <a:pt x="493915" y="186321"/>
                </a:lnTo>
                <a:lnTo>
                  <a:pt x="489051" y="191160"/>
                </a:lnTo>
                <a:lnTo>
                  <a:pt x="477113" y="191160"/>
                </a:lnTo>
                <a:lnTo>
                  <a:pt x="472249" y="186321"/>
                </a:lnTo>
                <a:lnTo>
                  <a:pt x="472249" y="174358"/>
                </a:lnTo>
                <a:lnTo>
                  <a:pt x="477113" y="169519"/>
                </a:lnTo>
                <a:lnTo>
                  <a:pt x="489051" y="169519"/>
                </a:lnTo>
                <a:lnTo>
                  <a:pt x="493915" y="174358"/>
                </a:lnTo>
                <a:lnTo>
                  <a:pt x="493915" y="88823"/>
                </a:lnTo>
                <a:lnTo>
                  <a:pt x="129298" y="88823"/>
                </a:lnTo>
                <a:lnTo>
                  <a:pt x="129298" y="169519"/>
                </a:lnTo>
                <a:lnTo>
                  <a:pt x="129298" y="191160"/>
                </a:lnTo>
                <a:lnTo>
                  <a:pt x="129298" y="621766"/>
                </a:lnTo>
                <a:lnTo>
                  <a:pt x="521766" y="621766"/>
                </a:lnTo>
                <a:lnTo>
                  <a:pt x="521766" y="888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737635" y="1919896"/>
            <a:ext cx="800100" cy="915035"/>
          </a:xfrm>
          <a:custGeom>
            <a:avLst/>
            <a:gdLst/>
            <a:ahLst/>
            <a:cxnLst/>
            <a:rect l="l" t="t" r="r" b="b"/>
            <a:pathLst>
              <a:path w="800100" h="915035">
                <a:moveTo>
                  <a:pt x="475284" y="577964"/>
                </a:moveTo>
                <a:lnTo>
                  <a:pt x="473100" y="575754"/>
                </a:lnTo>
                <a:lnTo>
                  <a:pt x="186740" y="575754"/>
                </a:lnTo>
                <a:lnTo>
                  <a:pt x="184556" y="577964"/>
                </a:lnTo>
                <a:lnTo>
                  <a:pt x="184556" y="583387"/>
                </a:lnTo>
                <a:lnTo>
                  <a:pt x="186740" y="585597"/>
                </a:lnTo>
                <a:lnTo>
                  <a:pt x="189471" y="585597"/>
                </a:lnTo>
                <a:lnTo>
                  <a:pt x="473100" y="585597"/>
                </a:lnTo>
                <a:lnTo>
                  <a:pt x="475284" y="583387"/>
                </a:lnTo>
                <a:lnTo>
                  <a:pt x="475284" y="577964"/>
                </a:lnTo>
                <a:close/>
              </a:path>
              <a:path w="800100" h="915035">
                <a:moveTo>
                  <a:pt x="475284" y="537832"/>
                </a:moveTo>
                <a:lnTo>
                  <a:pt x="473100" y="535622"/>
                </a:lnTo>
                <a:lnTo>
                  <a:pt x="186740" y="535622"/>
                </a:lnTo>
                <a:lnTo>
                  <a:pt x="184556" y="537832"/>
                </a:lnTo>
                <a:lnTo>
                  <a:pt x="184556" y="543255"/>
                </a:lnTo>
                <a:lnTo>
                  <a:pt x="186740" y="545465"/>
                </a:lnTo>
                <a:lnTo>
                  <a:pt x="189471" y="545465"/>
                </a:lnTo>
                <a:lnTo>
                  <a:pt x="473100" y="545465"/>
                </a:lnTo>
                <a:lnTo>
                  <a:pt x="475284" y="543255"/>
                </a:lnTo>
                <a:lnTo>
                  <a:pt x="475284" y="537832"/>
                </a:lnTo>
                <a:close/>
              </a:path>
              <a:path w="800100" h="915035">
                <a:moveTo>
                  <a:pt x="475284" y="497700"/>
                </a:moveTo>
                <a:lnTo>
                  <a:pt x="473100" y="495490"/>
                </a:lnTo>
                <a:lnTo>
                  <a:pt x="186740" y="495490"/>
                </a:lnTo>
                <a:lnTo>
                  <a:pt x="184556" y="497700"/>
                </a:lnTo>
                <a:lnTo>
                  <a:pt x="184556" y="503135"/>
                </a:lnTo>
                <a:lnTo>
                  <a:pt x="186740" y="505333"/>
                </a:lnTo>
                <a:lnTo>
                  <a:pt x="189471" y="505333"/>
                </a:lnTo>
                <a:lnTo>
                  <a:pt x="473100" y="505333"/>
                </a:lnTo>
                <a:lnTo>
                  <a:pt x="475284" y="503135"/>
                </a:lnTo>
                <a:lnTo>
                  <a:pt x="475284" y="497700"/>
                </a:lnTo>
                <a:close/>
              </a:path>
              <a:path w="800100" h="915035">
                <a:moveTo>
                  <a:pt x="475284" y="457568"/>
                </a:moveTo>
                <a:lnTo>
                  <a:pt x="473100" y="455371"/>
                </a:lnTo>
                <a:lnTo>
                  <a:pt x="186740" y="455371"/>
                </a:lnTo>
                <a:lnTo>
                  <a:pt x="184556" y="457568"/>
                </a:lnTo>
                <a:lnTo>
                  <a:pt x="184556" y="463003"/>
                </a:lnTo>
                <a:lnTo>
                  <a:pt x="186740" y="465201"/>
                </a:lnTo>
                <a:lnTo>
                  <a:pt x="189471" y="465201"/>
                </a:lnTo>
                <a:lnTo>
                  <a:pt x="473100" y="465201"/>
                </a:lnTo>
                <a:lnTo>
                  <a:pt x="475284" y="463003"/>
                </a:lnTo>
                <a:lnTo>
                  <a:pt x="475284" y="457568"/>
                </a:lnTo>
                <a:close/>
              </a:path>
              <a:path w="800100" h="915035">
                <a:moveTo>
                  <a:pt x="475284" y="417436"/>
                </a:moveTo>
                <a:lnTo>
                  <a:pt x="473100" y="415239"/>
                </a:lnTo>
                <a:lnTo>
                  <a:pt x="186740" y="415239"/>
                </a:lnTo>
                <a:lnTo>
                  <a:pt x="184556" y="417436"/>
                </a:lnTo>
                <a:lnTo>
                  <a:pt x="184556" y="422871"/>
                </a:lnTo>
                <a:lnTo>
                  <a:pt x="186740" y="425081"/>
                </a:lnTo>
                <a:lnTo>
                  <a:pt x="189471" y="425081"/>
                </a:lnTo>
                <a:lnTo>
                  <a:pt x="473100" y="425081"/>
                </a:lnTo>
                <a:lnTo>
                  <a:pt x="475284" y="422871"/>
                </a:lnTo>
                <a:lnTo>
                  <a:pt x="475284" y="417436"/>
                </a:lnTo>
                <a:close/>
              </a:path>
              <a:path w="800100" h="915035">
                <a:moveTo>
                  <a:pt x="475284" y="377304"/>
                </a:moveTo>
                <a:lnTo>
                  <a:pt x="473100" y="375107"/>
                </a:lnTo>
                <a:lnTo>
                  <a:pt x="186740" y="375107"/>
                </a:lnTo>
                <a:lnTo>
                  <a:pt x="184556" y="377304"/>
                </a:lnTo>
                <a:lnTo>
                  <a:pt x="184556" y="382739"/>
                </a:lnTo>
                <a:lnTo>
                  <a:pt x="186740" y="384949"/>
                </a:lnTo>
                <a:lnTo>
                  <a:pt x="189471" y="384949"/>
                </a:lnTo>
                <a:lnTo>
                  <a:pt x="473100" y="384949"/>
                </a:lnTo>
                <a:lnTo>
                  <a:pt x="475284" y="382739"/>
                </a:lnTo>
                <a:lnTo>
                  <a:pt x="475284" y="377304"/>
                </a:lnTo>
                <a:close/>
              </a:path>
              <a:path w="800100" h="915035">
                <a:moveTo>
                  <a:pt x="475284" y="337185"/>
                </a:moveTo>
                <a:lnTo>
                  <a:pt x="473100" y="334975"/>
                </a:lnTo>
                <a:lnTo>
                  <a:pt x="186740" y="334975"/>
                </a:lnTo>
                <a:lnTo>
                  <a:pt x="184556" y="337185"/>
                </a:lnTo>
                <a:lnTo>
                  <a:pt x="184556" y="342607"/>
                </a:lnTo>
                <a:lnTo>
                  <a:pt x="186740" y="344817"/>
                </a:lnTo>
                <a:lnTo>
                  <a:pt x="189471" y="344817"/>
                </a:lnTo>
                <a:lnTo>
                  <a:pt x="473100" y="344817"/>
                </a:lnTo>
                <a:lnTo>
                  <a:pt x="475284" y="342607"/>
                </a:lnTo>
                <a:lnTo>
                  <a:pt x="475284" y="337185"/>
                </a:lnTo>
                <a:close/>
              </a:path>
              <a:path w="800100" h="915035">
                <a:moveTo>
                  <a:pt x="475284" y="297053"/>
                </a:moveTo>
                <a:lnTo>
                  <a:pt x="473100" y="294843"/>
                </a:lnTo>
                <a:lnTo>
                  <a:pt x="186740" y="294843"/>
                </a:lnTo>
                <a:lnTo>
                  <a:pt x="184556" y="297053"/>
                </a:lnTo>
                <a:lnTo>
                  <a:pt x="184556" y="302488"/>
                </a:lnTo>
                <a:lnTo>
                  <a:pt x="186740" y="304685"/>
                </a:lnTo>
                <a:lnTo>
                  <a:pt x="189471" y="304685"/>
                </a:lnTo>
                <a:lnTo>
                  <a:pt x="473100" y="304685"/>
                </a:lnTo>
                <a:lnTo>
                  <a:pt x="475284" y="302488"/>
                </a:lnTo>
                <a:lnTo>
                  <a:pt x="475284" y="297053"/>
                </a:lnTo>
                <a:close/>
              </a:path>
              <a:path w="800100" h="915035">
                <a:moveTo>
                  <a:pt x="475284" y="256921"/>
                </a:moveTo>
                <a:lnTo>
                  <a:pt x="473100" y="254711"/>
                </a:lnTo>
                <a:lnTo>
                  <a:pt x="186740" y="254711"/>
                </a:lnTo>
                <a:lnTo>
                  <a:pt x="184556" y="256921"/>
                </a:lnTo>
                <a:lnTo>
                  <a:pt x="184556" y="262356"/>
                </a:lnTo>
                <a:lnTo>
                  <a:pt x="186740" y="264553"/>
                </a:lnTo>
                <a:lnTo>
                  <a:pt x="189471" y="264553"/>
                </a:lnTo>
                <a:lnTo>
                  <a:pt x="473100" y="264553"/>
                </a:lnTo>
                <a:lnTo>
                  <a:pt x="475284" y="262356"/>
                </a:lnTo>
                <a:lnTo>
                  <a:pt x="475284" y="256921"/>
                </a:lnTo>
                <a:close/>
              </a:path>
              <a:path w="800100" h="915035">
                <a:moveTo>
                  <a:pt x="475284" y="216789"/>
                </a:moveTo>
                <a:lnTo>
                  <a:pt x="473100" y="214591"/>
                </a:lnTo>
                <a:lnTo>
                  <a:pt x="186740" y="214591"/>
                </a:lnTo>
                <a:lnTo>
                  <a:pt x="184556" y="216789"/>
                </a:lnTo>
                <a:lnTo>
                  <a:pt x="184556" y="222224"/>
                </a:lnTo>
                <a:lnTo>
                  <a:pt x="186740" y="224421"/>
                </a:lnTo>
                <a:lnTo>
                  <a:pt x="189471" y="224421"/>
                </a:lnTo>
                <a:lnTo>
                  <a:pt x="473100" y="224421"/>
                </a:lnTo>
                <a:lnTo>
                  <a:pt x="475284" y="222224"/>
                </a:lnTo>
                <a:lnTo>
                  <a:pt x="475284" y="216789"/>
                </a:lnTo>
                <a:close/>
              </a:path>
              <a:path w="800100" h="915035">
                <a:moveTo>
                  <a:pt x="475284" y="176657"/>
                </a:moveTo>
                <a:lnTo>
                  <a:pt x="473100" y="174459"/>
                </a:lnTo>
                <a:lnTo>
                  <a:pt x="186740" y="174459"/>
                </a:lnTo>
                <a:lnTo>
                  <a:pt x="184556" y="176657"/>
                </a:lnTo>
                <a:lnTo>
                  <a:pt x="184556" y="182092"/>
                </a:lnTo>
                <a:lnTo>
                  <a:pt x="186740" y="184302"/>
                </a:lnTo>
                <a:lnTo>
                  <a:pt x="189471" y="184302"/>
                </a:lnTo>
                <a:lnTo>
                  <a:pt x="473100" y="184302"/>
                </a:lnTo>
                <a:lnTo>
                  <a:pt x="475284" y="182092"/>
                </a:lnTo>
                <a:lnTo>
                  <a:pt x="475284" y="176657"/>
                </a:lnTo>
                <a:close/>
              </a:path>
              <a:path w="800100" h="915035">
                <a:moveTo>
                  <a:pt x="570344" y="93662"/>
                </a:moveTo>
                <a:lnTo>
                  <a:pt x="565950" y="89255"/>
                </a:lnTo>
                <a:lnTo>
                  <a:pt x="550659" y="89255"/>
                </a:lnTo>
                <a:lnTo>
                  <a:pt x="550659" y="108940"/>
                </a:lnTo>
                <a:lnTo>
                  <a:pt x="550659" y="639267"/>
                </a:lnTo>
                <a:lnTo>
                  <a:pt x="355498" y="639267"/>
                </a:lnTo>
                <a:lnTo>
                  <a:pt x="355498" y="651090"/>
                </a:lnTo>
                <a:lnTo>
                  <a:pt x="148983" y="651090"/>
                </a:lnTo>
                <a:lnTo>
                  <a:pt x="148983" y="577113"/>
                </a:lnTo>
                <a:lnTo>
                  <a:pt x="148983" y="108940"/>
                </a:lnTo>
                <a:lnTo>
                  <a:pt x="436651" y="108940"/>
                </a:lnTo>
                <a:lnTo>
                  <a:pt x="550659" y="108940"/>
                </a:lnTo>
                <a:lnTo>
                  <a:pt x="550659" y="89255"/>
                </a:lnTo>
                <a:lnTo>
                  <a:pt x="441058" y="89255"/>
                </a:lnTo>
                <a:lnTo>
                  <a:pt x="441058" y="4406"/>
                </a:lnTo>
                <a:lnTo>
                  <a:pt x="436651" y="0"/>
                </a:lnTo>
                <a:lnTo>
                  <a:pt x="421373" y="0"/>
                </a:lnTo>
                <a:lnTo>
                  <a:pt x="421373" y="19685"/>
                </a:lnTo>
                <a:lnTo>
                  <a:pt x="421373" y="89255"/>
                </a:lnTo>
                <a:lnTo>
                  <a:pt x="133718" y="89255"/>
                </a:lnTo>
                <a:lnTo>
                  <a:pt x="129311" y="93662"/>
                </a:lnTo>
                <a:lnTo>
                  <a:pt x="129311" y="108940"/>
                </a:lnTo>
                <a:lnTo>
                  <a:pt x="129311" y="561835"/>
                </a:lnTo>
                <a:lnTo>
                  <a:pt x="19685" y="561835"/>
                </a:lnTo>
                <a:lnTo>
                  <a:pt x="19685" y="19685"/>
                </a:lnTo>
                <a:lnTo>
                  <a:pt x="421373" y="19685"/>
                </a:lnTo>
                <a:lnTo>
                  <a:pt x="421373" y="0"/>
                </a:lnTo>
                <a:lnTo>
                  <a:pt x="4406" y="0"/>
                </a:lnTo>
                <a:lnTo>
                  <a:pt x="0" y="4406"/>
                </a:lnTo>
                <a:lnTo>
                  <a:pt x="0" y="19685"/>
                </a:lnTo>
                <a:lnTo>
                  <a:pt x="0" y="561835"/>
                </a:lnTo>
                <a:lnTo>
                  <a:pt x="0" y="577113"/>
                </a:lnTo>
                <a:lnTo>
                  <a:pt x="4406" y="581520"/>
                </a:lnTo>
                <a:lnTo>
                  <a:pt x="129311" y="581520"/>
                </a:lnTo>
                <a:lnTo>
                  <a:pt x="129311" y="651090"/>
                </a:lnTo>
                <a:lnTo>
                  <a:pt x="129311" y="666369"/>
                </a:lnTo>
                <a:lnTo>
                  <a:pt x="133718" y="670775"/>
                </a:lnTo>
                <a:lnTo>
                  <a:pt x="355498" y="670775"/>
                </a:lnTo>
                <a:lnTo>
                  <a:pt x="355498" y="719480"/>
                </a:lnTo>
                <a:lnTo>
                  <a:pt x="433527" y="719480"/>
                </a:lnTo>
                <a:lnTo>
                  <a:pt x="407619" y="746633"/>
                </a:lnTo>
                <a:lnTo>
                  <a:pt x="407619" y="810298"/>
                </a:lnTo>
                <a:lnTo>
                  <a:pt x="469950" y="810298"/>
                </a:lnTo>
                <a:lnTo>
                  <a:pt x="469950" y="819962"/>
                </a:lnTo>
                <a:lnTo>
                  <a:pt x="466674" y="826566"/>
                </a:lnTo>
                <a:lnTo>
                  <a:pt x="459155" y="830110"/>
                </a:lnTo>
                <a:lnTo>
                  <a:pt x="450862" y="831557"/>
                </a:lnTo>
                <a:lnTo>
                  <a:pt x="445262" y="831824"/>
                </a:lnTo>
                <a:lnTo>
                  <a:pt x="429069" y="830656"/>
                </a:lnTo>
                <a:lnTo>
                  <a:pt x="412838" y="827239"/>
                </a:lnTo>
                <a:lnTo>
                  <a:pt x="397129" y="821753"/>
                </a:lnTo>
                <a:lnTo>
                  <a:pt x="382473" y="814349"/>
                </a:lnTo>
                <a:lnTo>
                  <a:pt x="375158" y="809980"/>
                </a:lnTo>
                <a:lnTo>
                  <a:pt x="340563" y="887222"/>
                </a:lnTo>
                <a:lnTo>
                  <a:pt x="393128" y="908367"/>
                </a:lnTo>
                <a:lnTo>
                  <a:pt x="448157" y="914692"/>
                </a:lnTo>
                <a:lnTo>
                  <a:pt x="475627" y="912799"/>
                </a:lnTo>
                <a:lnTo>
                  <a:pt x="521652" y="898093"/>
                </a:lnTo>
                <a:lnTo>
                  <a:pt x="552323" y="871715"/>
                </a:lnTo>
                <a:lnTo>
                  <a:pt x="569163" y="819810"/>
                </a:lnTo>
                <a:lnTo>
                  <a:pt x="565594" y="794753"/>
                </a:lnTo>
                <a:lnTo>
                  <a:pt x="555244" y="773353"/>
                </a:lnTo>
                <a:lnTo>
                  <a:pt x="538619" y="756221"/>
                </a:lnTo>
                <a:lnTo>
                  <a:pt x="516280" y="743978"/>
                </a:lnTo>
                <a:lnTo>
                  <a:pt x="555752" y="702932"/>
                </a:lnTo>
                <a:lnTo>
                  <a:pt x="555752" y="670775"/>
                </a:lnTo>
                <a:lnTo>
                  <a:pt x="565950" y="670775"/>
                </a:lnTo>
                <a:lnTo>
                  <a:pt x="570344" y="666369"/>
                </a:lnTo>
                <a:lnTo>
                  <a:pt x="570344" y="93662"/>
                </a:lnTo>
                <a:close/>
              </a:path>
              <a:path w="800100" h="915035">
                <a:moveTo>
                  <a:pt x="799757" y="817626"/>
                </a:moveTo>
                <a:lnTo>
                  <a:pt x="792480" y="779995"/>
                </a:lnTo>
                <a:lnTo>
                  <a:pt x="771296" y="752106"/>
                </a:lnTo>
                <a:lnTo>
                  <a:pt x="737133" y="734796"/>
                </a:lnTo>
                <a:lnTo>
                  <a:pt x="690943" y="728840"/>
                </a:lnTo>
                <a:lnTo>
                  <a:pt x="686371" y="728840"/>
                </a:lnTo>
                <a:lnTo>
                  <a:pt x="686981" y="719480"/>
                </a:lnTo>
                <a:lnTo>
                  <a:pt x="783602" y="719480"/>
                </a:lnTo>
                <a:lnTo>
                  <a:pt x="783602" y="639267"/>
                </a:lnTo>
                <a:lnTo>
                  <a:pt x="604075" y="639267"/>
                </a:lnTo>
                <a:lnTo>
                  <a:pt x="590359" y="800620"/>
                </a:lnTo>
                <a:lnTo>
                  <a:pt x="670521" y="800620"/>
                </a:lnTo>
                <a:lnTo>
                  <a:pt x="687793" y="803135"/>
                </a:lnTo>
                <a:lnTo>
                  <a:pt x="696658" y="808888"/>
                </a:lnTo>
                <a:lnTo>
                  <a:pt x="699922" y="815238"/>
                </a:lnTo>
                <a:lnTo>
                  <a:pt x="700392" y="819505"/>
                </a:lnTo>
                <a:lnTo>
                  <a:pt x="698119" y="825157"/>
                </a:lnTo>
                <a:lnTo>
                  <a:pt x="692238" y="828916"/>
                </a:lnTo>
                <a:lnTo>
                  <a:pt x="684187" y="831024"/>
                </a:lnTo>
                <a:lnTo>
                  <a:pt x="675398" y="831672"/>
                </a:lnTo>
                <a:lnTo>
                  <a:pt x="659307" y="830503"/>
                </a:lnTo>
                <a:lnTo>
                  <a:pt x="643178" y="827087"/>
                </a:lnTo>
                <a:lnTo>
                  <a:pt x="627545" y="821601"/>
                </a:lnTo>
                <a:lnTo>
                  <a:pt x="612914" y="814197"/>
                </a:lnTo>
                <a:lnTo>
                  <a:pt x="605599" y="809828"/>
                </a:lnTo>
                <a:lnTo>
                  <a:pt x="571157" y="887222"/>
                </a:lnTo>
                <a:lnTo>
                  <a:pt x="623709" y="908367"/>
                </a:lnTo>
                <a:lnTo>
                  <a:pt x="678751" y="914692"/>
                </a:lnTo>
                <a:lnTo>
                  <a:pt x="706234" y="912774"/>
                </a:lnTo>
                <a:lnTo>
                  <a:pt x="752297" y="897839"/>
                </a:lnTo>
                <a:lnTo>
                  <a:pt x="782853" y="870953"/>
                </a:lnTo>
                <a:lnTo>
                  <a:pt x="798334" y="831672"/>
                </a:lnTo>
                <a:lnTo>
                  <a:pt x="798449" y="830503"/>
                </a:lnTo>
                <a:lnTo>
                  <a:pt x="799757" y="8176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914737" y="8290965"/>
            <a:ext cx="534670" cy="447040"/>
          </a:xfrm>
          <a:custGeom>
            <a:avLst/>
            <a:gdLst/>
            <a:ahLst/>
            <a:cxnLst/>
            <a:rect l="l" t="t" r="r" b="b"/>
            <a:pathLst>
              <a:path w="534670" h="447040">
                <a:moveTo>
                  <a:pt x="356298" y="80327"/>
                </a:moveTo>
                <a:lnTo>
                  <a:pt x="349948" y="49060"/>
                </a:lnTo>
                <a:lnTo>
                  <a:pt x="332625" y="23533"/>
                </a:lnTo>
                <a:lnTo>
                  <a:pt x="306933" y="6311"/>
                </a:lnTo>
                <a:lnTo>
                  <a:pt x="275463" y="0"/>
                </a:lnTo>
                <a:lnTo>
                  <a:pt x="244005" y="6311"/>
                </a:lnTo>
                <a:lnTo>
                  <a:pt x="218325" y="23533"/>
                </a:lnTo>
                <a:lnTo>
                  <a:pt x="201002" y="49060"/>
                </a:lnTo>
                <a:lnTo>
                  <a:pt x="194652" y="80327"/>
                </a:lnTo>
                <a:lnTo>
                  <a:pt x="201002" y="111582"/>
                </a:lnTo>
                <a:lnTo>
                  <a:pt x="218325" y="137109"/>
                </a:lnTo>
                <a:lnTo>
                  <a:pt x="244005" y="154330"/>
                </a:lnTo>
                <a:lnTo>
                  <a:pt x="275463" y="160642"/>
                </a:lnTo>
                <a:lnTo>
                  <a:pt x="306933" y="154330"/>
                </a:lnTo>
                <a:lnTo>
                  <a:pt x="332625" y="137109"/>
                </a:lnTo>
                <a:lnTo>
                  <a:pt x="349948" y="111582"/>
                </a:lnTo>
                <a:lnTo>
                  <a:pt x="356298" y="80327"/>
                </a:lnTo>
                <a:close/>
              </a:path>
              <a:path w="534670" h="447040">
                <a:moveTo>
                  <a:pt x="534289" y="57302"/>
                </a:moveTo>
                <a:lnTo>
                  <a:pt x="530148" y="41757"/>
                </a:lnTo>
                <a:lnTo>
                  <a:pt x="521042" y="29311"/>
                </a:lnTo>
                <a:lnTo>
                  <a:pt x="508406" y="25590"/>
                </a:lnTo>
                <a:lnTo>
                  <a:pt x="492531" y="35407"/>
                </a:lnTo>
                <a:lnTo>
                  <a:pt x="471779" y="57327"/>
                </a:lnTo>
                <a:lnTo>
                  <a:pt x="444677" y="87541"/>
                </a:lnTo>
                <a:lnTo>
                  <a:pt x="420954" y="111061"/>
                </a:lnTo>
                <a:lnTo>
                  <a:pt x="376110" y="147116"/>
                </a:lnTo>
                <a:lnTo>
                  <a:pt x="312801" y="173659"/>
                </a:lnTo>
                <a:lnTo>
                  <a:pt x="271360" y="177279"/>
                </a:lnTo>
                <a:lnTo>
                  <a:pt x="232816" y="176377"/>
                </a:lnTo>
                <a:lnTo>
                  <a:pt x="192290" y="179539"/>
                </a:lnTo>
                <a:lnTo>
                  <a:pt x="165227" y="174561"/>
                </a:lnTo>
                <a:lnTo>
                  <a:pt x="139090" y="167068"/>
                </a:lnTo>
                <a:lnTo>
                  <a:pt x="137210" y="166903"/>
                </a:lnTo>
                <a:lnTo>
                  <a:pt x="135458" y="165798"/>
                </a:lnTo>
                <a:lnTo>
                  <a:pt x="107797" y="154647"/>
                </a:lnTo>
                <a:lnTo>
                  <a:pt x="77203" y="141236"/>
                </a:lnTo>
                <a:lnTo>
                  <a:pt x="52451" y="129971"/>
                </a:lnTo>
                <a:lnTo>
                  <a:pt x="42252" y="125234"/>
                </a:lnTo>
                <a:lnTo>
                  <a:pt x="39243" y="123532"/>
                </a:lnTo>
                <a:lnTo>
                  <a:pt x="31775" y="120751"/>
                </a:lnTo>
                <a:lnTo>
                  <a:pt x="698" y="151853"/>
                </a:lnTo>
                <a:lnTo>
                  <a:pt x="0" y="165277"/>
                </a:lnTo>
                <a:lnTo>
                  <a:pt x="4686" y="174561"/>
                </a:lnTo>
                <a:lnTo>
                  <a:pt x="51003" y="202895"/>
                </a:lnTo>
                <a:lnTo>
                  <a:pt x="115570" y="225602"/>
                </a:lnTo>
                <a:lnTo>
                  <a:pt x="118694" y="225818"/>
                </a:lnTo>
                <a:lnTo>
                  <a:pt x="121272" y="227025"/>
                </a:lnTo>
                <a:lnTo>
                  <a:pt x="160858" y="234924"/>
                </a:lnTo>
                <a:lnTo>
                  <a:pt x="204724" y="240207"/>
                </a:lnTo>
                <a:lnTo>
                  <a:pt x="205257" y="240245"/>
                </a:lnTo>
                <a:lnTo>
                  <a:pt x="210947" y="279539"/>
                </a:lnTo>
                <a:lnTo>
                  <a:pt x="213017" y="310489"/>
                </a:lnTo>
                <a:lnTo>
                  <a:pt x="212344" y="311797"/>
                </a:lnTo>
                <a:lnTo>
                  <a:pt x="192544" y="358902"/>
                </a:lnTo>
                <a:lnTo>
                  <a:pt x="178879" y="403453"/>
                </a:lnTo>
                <a:lnTo>
                  <a:pt x="170713" y="446989"/>
                </a:lnTo>
                <a:lnTo>
                  <a:pt x="188696" y="446989"/>
                </a:lnTo>
                <a:lnTo>
                  <a:pt x="212902" y="446989"/>
                </a:lnTo>
                <a:lnTo>
                  <a:pt x="409625" y="446989"/>
                </a:lnTo>
                <a:lnTo>
                  <a:pt x="405117" y="403936"/>
                </a:lnTo>
                <a:lnTo>
                  <a:pt x="393750" y="361416"/>
                </a:lnTo>
                <a:lnTo>
                  <a:pt x="375170" y="319798"/>
                </a:lnTo>
                <a:lnTo>
                  <a:pt x="369531" y="311111"/>
                </a:lnTo>
                <a:lnTo>
                  <a:pt x="370128" y="302679"/>
                </a:lnTo>
                <a:lnTo>
                  <a:pt x="370535" y="254584"/>
                </a:lnTo>
                <a:lnTo>
                  <a:pt x="368782" y="221589"/>
                </a:lnTo>
                <a:lnTo>
                  <a:pt x="390766" y="210070"/>
                </a:lnTo>
                <a:lnTo>
                  <a:pt x="416623" y="193725"/>
                </a:lnTo>
                <a:lnTo>
                  <a:pt x="440778" y="175514"/>
                </a:lnTo>
                <a:lnTo>
                  <a:pt x="442302" y="173507"/>
                </a:lnTo>
                <a:lnTo>
                  <a:pt x="444322" y="172542"/>
                </a:lnTo>
                <a:lnTo>
                  <a:pt x="468210" y="150456"/>
                </a:lnTo>
                <a:lnTo>
                  <a:pt x="492379" y="124510"/>
                </a:lnTo>
                <a:lnTo>
                  <a:pt x="514438" y="97028"/>
                </a:lnTo>
                <a:lnTo>
                  <a:pt x="532053" y="70370"/>
                </a:lnTo>
                <a:lnTo>
                  <a:pt x="534289" y="57302"/>
                </a:lnTo>
                <a:close/>
              </a:path>
            </a:pathLst>
          </a:custGeom>
          <a:solidFill>
            <a:srgbClr val="F4B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3353358" y="8313597"/>
            <a:ext cx="584835" cy="424815"/>
          </a:xfrm>
          <a:custGeom>
            <a:avLst/>
            <a:gdLst/>
            <a:ahLst/>
            <a:cxnLst/>
            <a:rect l="l" t="t" r="r" b="b"/>
            <a:pathLst>
              <a:path w="584835" h="424815">
                <a:moveTo>
                  <a:pt x="384162" y="81140"/>
                </a:moveTo>
                <a:lnTo>
                  <a:pt x="377748" y="49555"/>
                </a:lnTo>
                <a:lnTo>
                  <a:pt x="360260" y="23761"/>
                </a:lnTo>
                <a:lnTo>
                  <a:pt x="334314" y="6375"/>
                </a:lnTo>
                <a:lnTo>
                  <a:pt x="302526" y="0"/>
                </a:lnTo>
                <a:lnTo>
                  <a:pt x="270751" y="6375"/>
                </a:lnTo>
                <a:lnTo>
                  <a:pt x="244792" y="23761"/>
                </a:lnTo>
                <a:lnTo>
                  <a:pt x="227291" y="49555"/>
                </a:lnTo>
                <a:lnTo>
                  <a:pt x="220865" y="81140"/>
                </a:lnTo>
                <a:lnTo>
                  <a:pt x="227291" y="112725"/>
                </a:lnTo>
                <a:lnTo>
                  <a:pt x="244792" y="138506"/>
                </a:lnTo>
                <a:lnTo>
                  <a:pt x="270751" y="155892"/>
                </a:lnTo>
                <a:lnTo>
                  <a:pt x="302526" y="162267"/>
                </a:lnTo>
                <a:lnTo>
                  <a:pt x="334314" y="155892"/>
                </a:lnTo>
                <a:lnTo>
                  <a:pt x="360260" y="138506"/>
                </a:lnTo>
                <a:lnTo>
                  <a:pt x="377748" y="112725"/>
                </a:lnTo>
                <a:lnTo>
                  <a:pt x="384162" y="81140"/>
                </a:lnTo>
                <a:close/>
              </a:path>
              <a:path w="584835" h="424815">
                <a:moveTo>
                  <a:pt x="584746" y="104559"/>
                </a:moveTo>
                <a:lnTo>
                  <a:pt x="581926" y="97269"/>
                </a:lnTo>
                <a:lnTo>
                  <a:pt x="574421" y="95478"/>
                </a:lnTo>
                <a:lnTo>
                  <a:pt x="562813" y="99656"/>
                </a:lnTo>
                <a:lnTo>
                  <a:pt x="528586" y="117436"/>
                </a:lnTo>
                <a:lnTo>
                  <a:pt x="493788" y="133870"/>
                </a:lnTo>
                <a:lnTo>
                  <a:pt x="458457" y="148945"/>
                </a:lnTo>
                <a:lnTo>
                  <a:pt x="422668" y="162674"/>
                </a:lnTo>
                <a:lnTo>
                  <a:pt x="419849" y="164160"/>
                </a:lnTo>
                <a:lnTo>
                  <a:pt x="417131" y="164655"/>
                </a:lnTo>
                <a:lnTo>
                  <a:pt x="380834" y="176784"/>
                </a:lnTo>
                <a:lnTo>
                  <a:pt x="344157" y="187553"/>
                </a:lnTo>
                <a:lnTo>
                  <a:pt x="307911" y="196735"/>
                </a:lnTo>
                <a:lnTo>
                  <a:pt x="306311" y="195986"/>
                </a:lnTo>
                <a:lnTo>
                  <a:pt x="230212" y="176568"/>
                </a:lnTo>
                <a:lnTo>
                  <a:pt x="227304" y="172605"/>
                </a:lnTo>
                <a:lnTo>
                  <a:pt x="217995" y="165925"/>
                </a:lnTo>
                <a:lnTo>
                  <a:pt x="189014" y="149415"/>
                </a:lnTo>
                <a:lnTo>
                  <a:pt x="158191" y="128358"/>
                </a:lnTo>
                <a:lnTo>
                  <a:pt x="128866" y="105740"/>
                </a:lnTo>
                <a:lnTo>
                  <a:pt x="113207" y="92176"/>
                </a:lnTo>
                <a:lnTo>
                  <a:pt x="89611" y="68770"/>
                </a:lnTo>
                <a:lnTo>
                  <a:pt x="62496" y="38557"/>
                </a:lnTo>
                <a:lnTo>
                  <a:pt x="41757" y="16637"/>
                </a:lnTo>
                <a:lnTo>
                  <a:pt x="25882" y="6819"/>
                </a:lnTo>
                <a:lnTo>
                  <a:pt x="13258" y="10553"/>
                </a:lnTo>
                <a:lnTo>
                  <a:pt x="4152" y="22987"/>
                </a:lnTo>
                <a:lnTo>
                  <a:pt x="0" y="38544"/>
                </a:lnTo>
                <a:lnTo>
                  <a:pt x="2222" y="51612"/>
                </a:lnTo>
                <a:lnTo>
                  <a:pt x="41922" y="105740"/>
                </a:lnTo>
                <a:lnTo>
                  <a:pt x="89966" y="153784"/>
                </a:lnTo>
                <a:lnTo>
                  <a:pt x="91998" y="154762"/>
                </a:lnTo>
                <a:lnTo>
                  <a:pt x="93510" y="156730"/>
                </a:lnTo>
                <a:lnTo>
                  <a:pt x="117652" y="174942"/>
                </a:lnTo>
                <a:lnTo>
                  <a:pt x="143522" y="191300"/>
                </a:lnTo>
                <a:lnTo>
                  <a:pt x="170992" y="205689"/>
                </a:lnTo>
                <a:lnTo>
                  <a:pt x="174764" y="207302"/>
                </a:lnTo>
                <a:lnTo>
                  <a:pt x="164985" y="260070"/>
                </a:lnTo>
                <a:lnTo>
                  <a:pt x="157162" y="314680"/>
                </a:lnTo>
                <a:lnTo>
                  <a:pt x="151574" y="369468"/>
                </a:lnTo>
                <a:lnTo>
                  <a:pt x="148209" y="424357"/>
                </a:lnTo>
                <a:lnTo>
                  <a:pt x="306984" y="424357"/>
                </a:lnTo>
                <a:lnTo>
                  <a:pt x="311912" y="378460"/>
                </a:lnTo>
                <a:lnTo>
                  <a:pt x="318604" y="332765"/>
                </a:lnTo>
                <a:lnTo>
                  <a:pt x="327075" y="287299"/>
                </a:lnTo>
                <a:lnTo>
                  <a:pt x="335572" y="249783"/>
                </a:lnTo>
                <a:lnTo>
                  <a:pt x="344944" y="247408"/>
                </a:lnTo>
                <a:lnTo>
                  <a:pt x="377863" y="237744"/>
                </a:lnTo>
                <a:lnTo>
                  <a:pt x="410451" y="226847"/>
                </a:lnTo>
                <a:lnTo>
                  <a:pt x="413029" y="225425"/>
                </a:lnTo>
                <a:lnTo>
                  <a:pt x="415429" y="225044"/>
                </a:lnTo>
                <a:lnTo>
                  <a:pt x="479247" y="199212"/>
                </a:lnTo>
                <a:lnTo>
                  <a:pt x="541223" y="168529"/>
                </a:lnTo>
                <a:lnTo>
                  <a:pt x="575132" y="132041"/>
                </a:lnTo>
                <a:lnTo>
                  <a:pt x="582295" y="116928"/>
                </a:lnTo>
                <a:lnTo>
                  <a:pt x="584746" y="1045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3702380" y="8382889"/>
            <a:ext cx="398145" cy="355600"/>
          </a:xfrm>
          <a:custGeom>
            <a:avLst/>
            <a:gdLst/>
            <a:ahLst/>
            <a:cxnLst/>
            <a:rect l="l" t="t" r="r" b="b"/>
            <a:pathLst>
              <a:path w="398145" h="355600">
                <a:moveTo>
                  <a:pt x="273304" y="62052"/>
                </a:moveTo>
                <a:lnTo>
                  <a:pt x="264375" y="33210"/>
                </a:lnTo>
                <a:lnTo>
                  <a:pt x="245287" y="11938"/>
                </a:lnTo>
                <a:lnTo>
                  <a:pt x="219062" y="203"/>
                </a:lnTo>
                <a:lnTo>
                  <a:pt x="188734" y="0"/>
                </a:lnTo>
                <a:lnTo>
                  <a:pt x="160553" y="11163"/>
                </a:lnTo>
                <a:lnTo>
                  <a:pt x="139903" y="30454"/>
                </a:lnTo>
                <a:lnTo>
                  <a:pt x="128460" y="55257"/>
                </a:lnTo>
                <a:lnTo>
                  <a:pt x="127914" y="82981"/>
                </a:lnTo>
                <a:lnTo>
                  <a:pt x="138264" y="109131"/>
                </a:lnTo>
                <a:lnTo>
                  <a:pt x="156756" y="129628"/>
                </a:lnTo>
                <a:lnTo>
                  <a:pt x="181051" y="142392"/>
                </a:lnTo>
                <a:lnTo>
                  <a:pt x="208838" y="145389"/>
                </a:lnTo>
                <a:lnTo>
                  <a:pt x="235597" y="136918"/>
                </a:lnTo>
                <a:lnTo>
                  <a:pt x="256844" y="118414"/>
                </a:lnTo>
                <a:lnTo>
                  <a:pt x="270217" y="92557"/>
                </a:lnTo>
                <a:lnTo>
                  <a:pt x="273304" y="62052"/>
                </a:lnTo>
                <a:close/>
              </a:path>
              <a:path w="398145" h="355600">
                <a:moveTo>
                  <a:pt x="398068" y="69253"/>
                </a:moveTo>
                <a:lnTo>
                  <a:pt x="394982" y="54508"/>
                </a:lnTo>
                <a:lnTo>
                  <a:pt x="386664" y="42049"/>
                </a:lnTo>
                <a:lnTo>
                  <a:pt x="374510" y="34404"/>
                </a:lnTo>
                <a:lnTo>
                  <a:pt x="361048" y="32740"/>
                </a:lnTo>
                <a:lnTo>
                  <a:pt x="347992" y="36766"/>
                </a:lnTo>
                <a:lnTo>
                  <a:pt x="337032" y="46202"/>
                </a:lnTo>
                <a:lnTo>
                  <a:pt x="313258" y="76555"/>
                </a:lnTo>
                <a:lnTo>
                  <a:pt x="289699" y="106032"/>
                </a:lnTo>
                <a:lnTo>
                  <a:pt x="266357" y="134645"/>
                </a:lnTo>
                <a:lnTo>
                  <a:pt x="243268" y="162420"/>
                </a:lnTo>
                <a:lnTo>
                  <a:pt x="240144" y="168224"/>
                </a:lnTo>
                <a:lnTo>
                  <a:pt x="173291" y="173685"/>
                </a:lnTo>
                <a:lnTo>
                  <a:pt x="169405" y="168706"/>
                </a:lnTo>
                <a:lnTo>
                  <a:pt x="142100" y="147180"/>
                </a:lnTo>
                <a:lnTo>
                  <a:pt x="113728" y="126542"/>
                </a:lnTo>
                <a:lnTo>
                  <a:pt x="84302" y="106832"/>
                </a:lnTo>
                <a:lnTo>
                  <a:pt x="53835" y="88049"/>
                </a:lnTo>
                <a:lnTo>
                  <a:pt x="40805" y="83515"/>
                </a:lnTo>
                <a:lnTo>
                  <a:pt x="27203" y="83908"/>
                </a:lnTo>
                <a:lnTo>
                  <a:pt x="14719" y="88811"/>
                </a:lnTo>
                <a:lnTo>
                  <a:pt x="4991" y="97751"/>
                </a:lnTo>
                <a:lnTo>
                  <a:pt x="0" y="109169"/>
                </a:lnTo>
                <a:lnTo>
                  <a:pt x="342" y="120967"/>
                </a:lnTo>
                <a:lnTo>
                  <a:pt x="5588" y="131876"/>
                </a:lnTo>
                <a:lnTo>
                  <a:pt x="15303" y="140665"/>
                </a:lnTo>
                <a:lnTo>
                  <a:pt x="44932" y="159677"/>
                </a:lnTo>
                <a:lnTo>
                  <a:pt x="73507" y="179603"/>
                </a:lnTo>
                <a:lnTo>
                  <a:pt x="101003" y="200431"/>
                </a:lnTo>
                <a:lnTo>
                  <a:pt x="127419" y="222110"/>
                </a:lnTo>
                <a:lnTo>
                  <a:pt x="132803" y="225120"/>
                </a:lnTo>
                <a:lnTo>
                  <a:pt x="135915" y="229603"/>
                </a:lnTo>
                <a:lnTo>
                  <a:pt x="137045" y="230403"/>
                </a:lnTo>
                <a:lnTo>
                  <a:pt x="136436" y="254711"/>
                </a:lnTo>
                <a:lnTo>
                  <a:pt x="135178" y="284454"/>
                </a:lnTo>
                <a:lnTo>
                  <a:pt x="133413" y="314109"/>
                </a:lnTo>
                <a:lnTo>
                  <a:pt x="131140" y="343674"/>
                </a:lnTo>
                <a:lnTo>
                  <a:pt x="131216" y="347586"/>
                </a:lnTo>
                <a:lnTo>
                  <a:pt x="131775" y="351396"/>
                </a:lnTo>
                <a:lnTo>
                  <a:pt x="132689" y="355066"/>
                </a:lnTo>
                <a:lnTo>
                  <a:pt x="133121" y="355066"/>
                </a:lnTo>
                <a:lnTo>
                  <a:pt x="203365" y="355066"/>
                </a:lnTo>
                <a:lnTo>
                  <a:pt x="221437" y="355066"/>
                </a:lnTo>
                <a:lnTo>
                  <a:pt x="290207" y="355066"/>
                </a:lnTo>
                <a:lnTo>
                  <a:pt x="293433" y="355066"/>
                </a:lnTo>
                <a:lnTo>
                  <a:pt x="294170" y="351218"/>
                </a:lnTo>
                <a:lnTo>
                  <a:pt x="291045" y="283146"/>
                </a:lnTo>
                <a:lnTo>
                  <a:pt x="284721" y="222389"/>
                </a:lnTo>
                <a:lnTo>
                  <a:pt x="287832" y="216395"/>
                </a:lnTo>
                <a:lnTo>
                  <a:pt x="315417" y="185966"/>
                </a:lnTo>
                <a:lnTo>
                  <a:pt x="364096" y="128054"/>
                </a:lnTo>
                <a:lnTo>
                  <a:pt x="388785" y="97802"/>
                </a:lnTo>
                <a:lnTo>
                  <a:pt x="395986" y="84328"/>
                </a:lnTo>
                <a:lnTo>
                  <a:pt x="398068" y="69253"/>
                </a:lnTo>
                <a:close/>
              </a:path>
            </a:pathLst>
          </a:custGeom>
          <a:solidFill>
            <a:srgbClr val="BACA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803440" y="4955818"/>
            <a:ext cx="50800" cy="815340"/>
          </a:xfrm>
          <a:custGeom>
            <a:avLst/>
            <a:gdLst/>
            <a:ahLst/>
            <a:cxnLst/>
            <a:rect l="l" t="t" r="r" b="b"/>
            <a:pathLst>
              <a:path w="50800" h="815339">
                <a:moveTo>
                  <a:pt x="50292" y="786257"/>
                </a:moveTo>
                <a:lnTo>
                  <a:pt x="28486" y="764438"/>
                </a:lnTo>
                <a:lnTo>
                  <a:pt x="21818" y="764438"/>
                </a:lnTo>
                <a:lnTo>
                  <a:pt x="0" y="786257"/>
                </a:lnTo>
                <a:lnTo>
                  <a:pt x="0" y="792924"/>
                </a:lnTo>
                <a:lnTo>
                  <a:pt x="21818" y="814730"/>
                </a:lnTo>
                <a:lnTo>
                  <a:pt x="28486" y="814730"/>
                </a:lnTo>
                <a:lnTo>
                  <a:pt x="50292" y="792924"/>
                </a:lnTo>
                <a:lnTo>
                  <a:pt x="50292" y="789584"/>
                </a:lnTo>
                <a:lnTo>
                  <a:pt x="50292" y="786257"/>
                </a:lnTo>
                <a:close/>
              </a:path>
              <a:path w="50800" h="815339">
                <a:moveTo>
                  <a:pt x="50292" y="404037"/>
                </a:moveTo>
                <a:lnTo>
                  <a:pt x="28486" y="382219"/>
                </a:lnTo>
                <a:lnTo>
                  <a:pt x="21818" y="382219"/>
                </a:lnTo>
                <a:lnTo>
                  <a:pt x="0" y="404037"/>
                </a:lnTo>
                <a:lnTo>
                  <a:pt x="0" y="410705"/>
                </a:lnTo>
                <a:lnTo>
                  <a:pt x="21818" y="432511"/>
                </a:lnTo>
                <a:lnTo>
                  <a:pt x="28486" y="432511"/>
                </a:lnTo>
                <a:lnTo>
                  <a:pt x="50292" y="410705"/>
                </a:lnTo>
                <a:lnTo>
                  <a:pt x="50292" y="407365"/>
                </a:lnTo>
                <a:lnTo>
                  <a:pt x="50292" y="404037"/>
                </a:lnTo>
                <a:close/>
              </a:path>
              <a:path w="50800" h="815339">
                <a:moveTo>
                  <a:pt x="50292" y="21818"/>
                </a:moveTo>
                <a:lnTo>
                  <a:pt x="28486" y="0"/>
                </a:lnTo>
                <a:lnTo>
                  <a:pt x="21818" y="0"/>
                </a:lnTo>
                <a:lnTo>
                  <a:pt x="0" y="21818"/>
                </a:lnTo>
                <a:lnTo>
                  <a:pt x="0" y="28486"/>
                </a:lnTo>
                <a:lnTo>
                  <a:pt x="21818" y="50292"/>
                </a:lnTo>
                <a:lnTo>
                  <a:pt x="28486" y="50292"/>
                </a:lnTo>
                <a:lnTo>
                  <a:pt x="50292" y="28486"/>
                </a:lnTo>
                <a:lnTo>
                  <a:pt x="50292" y="25146"/>
                </a:lnTo>
                <a:lnTo>
                  <a:pt x="50292" y="218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375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58960" y="472176"/>
            <a:ext cx="565467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3255" y="3009900"/>
            <a:ext cx="3339465" cy="296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olisano.urmc.edu/dbp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olisano.urmc.edu/dbp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1058960" y="472176"/>
            <a:ext cx="56546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5" dirty="0"/>
              <a:t>AIR-</a:t>
            </a:r>
            <a:r>
              <a:rPr spc="-95" dirty="0"/>
              <a:t>B</a:t>
            </a:r>
            <a:r>
              <a:rPr spc="-175" dirty="0"/>
              <a:t> </a:t>
            </a:r>
            <a:r>
              <a:rPr spc="-35" dirty="0"/>
              <a:t>RESEARCH</a:t>
            </a:r>
            <a:r>
              <a:rPr spc="-170" dirty="0"/>
              <a:t> </a:t>
            </a:r>
            <a:r>
              <a:rPr spc="-10" dirty="0"/>
              <a:t>ROUNDUP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45779" y="970348"/>
            <a:ext cx="5862320" cy="80264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800" b="1" spc="140" dirty="0">
                <a:solidFill>
                  <a:srgbClr val="FFFFFF"/>
                </a:solidFill>
                <a:latin typeface="Tahoma"/>
                <a:cs typeface="Tahoma"/>
              </a:rPr>
              <a:t>PARENT</a:t>
            </a:r>
            <a:r>
              <a:rPr sz="1800" b="1" spc="2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75" dirty="0">
                <a:solidFill>
                  <a:srgbClr val="FFFFFF"/>
                </a:solidFill>
                <a:latin typeface="Tahoma"/>
                <a:cs typeface="Tahoma"/>
              </a:rPr>
              <a:t>ENGAGEMENT</a:t>
            </a:r>
            <a:r>
              <a:rPr sz="1800" b="1" spc="2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14" dirty="0">
                <a:solidFill>
                  <a:srgbClr val="FFFFFF"/>
                </a:solidFill>
                <a:latin typeface="Tahoma"/>
                <a:cs typeface="Tahoma"/>
              </a:rPr>
              <a:t>STRATEGIES</a:t>
            </a:r>
            <a:r>
              <a:rPr sz="1800" b="1" spc="2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85" dirty="0">
                <a:solidFill>
                  <a:srgbClr val="FFFFFF"/>
                </a:solidFill>
                <a:latin typeface="Tahoma"/>
                <a:cs typeface="Tahoma"/>
              </a:rPr>
              <a:t>REVIEW</a:t>
            </a:r>
            <a:endParaRPr sz="1800">
              <a:latin typeface="Tahoma"/>
              <a:cs typeface="Tahoma"/>
            </a:endParaRPr>
          </a:p>
          <a:p>
            <a:pPr marL="459740" marR="106045" indent="-277495">
              <a:lnSpc>
                <a:spcPct val="105000"/>
              </a:lnSpc>
              <a:spcBef>
                <a:spcPts val="405"/>
              </a:spcBef>
            </a:pPr>
            <a:r>
              <a:rPr sz="1100" i="1" spc="90" dirty="0">
                <a:latin typeface="Calibri"/>
                <a:cs typeface="Calibri"/>
              </a:rPr>
              <a:t>Conducted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at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70" dirty="0">
                <a:latin typeface="Calibri"/>
                <a:cs typeface="Calibri"/>
              </a:rPr>
              <a:t>Rochester,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Drexel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70" dirty="0">
                <a:latin typeface="Calibri"/>
                <a:cs typeface="Calibri"/>
              </a:rPr>
              <a:t>University,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75" dirty="0">
                <a:latin typeface="Calibri"/>
                <a:cs typeface="Calibri"/>
              </a:rPr>
              <a:t> </a:t>
            </a:r>
            <a:r>
              <a:rPr sz="1100" i="1" spc="90" dirty="0">
                <a:latin typeface="Calibri"/>
                <a:cs typeface="Calibri"/>
              </a:rPr>
              <a:t>California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-25" dirty="0">
                <a:latin typeface="Calibri"/>
                <a:cs typeface="Calibri"/>
              </a:rPr>
              <a:t>at </a:t>
            </a:r>
            <a:r>
              <a:rPr sz="1100" i="1" spc="70" dirty="0">
                <a:latin typeface="Calibri"/>
                <a:cs typeface="Calibri"/>
              </a:rPr>
              <a:t>Davis,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55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90" dirty="0">
                <a:latin typeface="Calibri"/>
                <a:cs typeface="Calibri"/>
              </a:rPr>
              <a:t>California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80" dirty="0">
                <a:latin typeface="Calibri"/>
                <a:cs typeface="Calibri"/>
              </a:rPr>
              <a:t>Los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55" dirty="0">
                <a:latin typeface="Calibri"/>
                <a:cs typeface="Calibri"/>
              </a:rPr>
              <a:t>Angeles,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95" dirty="0">
                <a:latin typeface="Calibri"/>
                <a:cs typeface="Calibri"/>
              </a:rPr>
              <a:t>and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60" dirty="0">
                <a:latin typeface="Calibri"/>
                <a:cs typeface="Calibri"/>
              </a:rPr>
              <a:t> </a:t>
            </a:r>
            <a:r>
              <a:rPr sz="1100" i="1" spc="80" dirty="0">
                <a:latin typeface="Calibri"/>
                <a:cs typeface="Calibri"/>
              </a:rPr>
              <a:t>Pennsylvania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961" y="1935480"/>
            <a:ext cx="2987675" cy="2272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215">
              <a:lnSpc>
                <a:spcPct val="100000"/>
              </a:lnSpc>
              <a:spcBef>
                <a:spcPts val="100"/>
              </a:spcBef>
            </a:pPr>
            <a:r>
              <a:rPr sz="1400" b="1" spc="100" dirty="0">
                <a:solidFill>
                  <a:srgbClr val="FFFFFF"/>
                </a:solidFill>
                <a:latin typeface="Tahoma"/>
                <a:cs typeface="Tahoma"/>
              </a:rPr>
              <a:t>WHAT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65" dirty="0">
                <a:solidFill>
                  <a:srgbClr val="FFFFFF"/>
                </a:solidFill>
                <a:latin typeface="Tahoma"/>
                <a:cs typeface="Tahoma"/>
              </a:rPr>
              <a:t>study?</a:t>
            </a:r>
            <a:endParaRPr sz="1400">
              <a:latin typeface="Tahoma"/>
              <a:cs typeface="Tahoma"/>
            </a:endParaRPr>
          </a:p>
          <a:p>
            <a:pPr marL="12700" marR="5080">
              <a:lnSpc>
                <a:spcPct val="113999"/>
              </a:lnSpc>
              <a:spcBef>
                <a:spcPts val="655"/>
              </a:spcBef>
            </a:pPr>
            <a:r>
              <a:rPr sz="1100" dirty="0">
                <a:latin typeface="Lucida Sans"/>
                <a:cs typeface="Lucida Sans"/>
              </a:rPr>
              <a:t>Families</a:t>
            </a:r>
            <a:r>
              <a:rPr sz="1100" spc="8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of</a:t>
            </a:r>
            <a:r>
              <a:rPr sz="1100" spc="8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young</a:t>
            </a:r>
            <a:r>
              <a:rPr sz="1100" spc="8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children</a:t>
            </a:r>
            <a:r>
              <a:rPr sz="1100" spc="8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with</a:t>
            </a:r>
            <a:r>
              <a:rPr sz="1100" spc="80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different </a:t>
            </a:r>
            <a:r>
              <a:rPr sz="1100" dirty="0">
                <a:latin typeface="Lucida Sans"/>
                <a:cs typeface="Lucida Sans"/>
              </a:rPr>
              <a:t>disabilities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are</a:t>
            </a:r>
            <a:r>
              <a:rPr sz="1100" spc="9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often</a:t>
            </a:r>
            <a:r>
              <a:rPr sz="1100" spc="9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asked</a:t>
            </a:r>
            <a:r>
              <a:rPr sz="1100" spc="9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to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participate</a:t>
            </a:r>
            <a:r>
              <a:rPr sz="1100" spc="50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in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interventions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for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their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children.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spc="30" dirty="0">
                <a:latin typeface="Lucida Sans"/>
                <a:cs typeface="Lucida Sans"/>
              </a:rPr>
              <a:t>We </a:t>
            </a:r>
            <a:r>
              <a:rPr sz="1100" dirty="0">
                <a:latin typeface="Lucida Sans"/>
                <a:cs typeface="Lucida Sans"/>
              </a:rPr>
              <a:t>studied</a:t>
            </a:r>
            <a:r>
              <a:rPr sz="1100" spc="3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the</a:t>
            </a:r>
            <a:r>
              <a:rPr sz="1100" spc="35" dirty="0">
                <a:latin typeface="Lucida Sans"/>
                <a:cs typeface="Lucida Sans"/>
              </a:rPr>
              <a:t> </a:t>
            </a:r>
            <a:r>
              <a:rPr sz="1100" spc="-30" dirty="0">
                <a:latin typeface="Arial Black"/>
                <a:cs typeface="Arial Black"/>
              </a:rPr>
              <a:t>strategies</a:t>
            </a:r>
            <a:r>
              <a:rPr sz="1100" spc="2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that</a:t>
            </a:r>
            <a:r>
              <a:rPr sz="1100" spc="15" dirty="0">
                <a:latin typeface="Arial Black"/>
                <a:cs typeface="Arial Black"/>
              </a:rPr>
              <a:t> </a:t>
            </a:r>
            <a:r>
              <a:rPr sz="1100" spc="-20" dirty="0">
                <a:latin typeface="Arial Black"/>
                <a:cs typeface="Arial Black"/>
              </a:rPr>
              <a:t>were</a:t>
            </a:r>
            <a:r>
              <a:rPr sz="1100" spc="15" dirty="0">
                <a:latin typeface="Arial Black"/>
                <a:cs typeface="Arial Black"/>
              </a:rPr>
              <a:t> </a:t>
            </a:r>
            <a:r>
              <a:rPr sz="1100" spc="-20" dirty="0">
                <a:latin typeface="Arial Black"/>
                <a:cs typeface="Arial Black"/>
              </a:rPr>
              <a:t>most effective</a:t>
            </a:r>
            <a:r>
              <a:rPr sz="1100" spc="-5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at</a:t>
            </a:r>
            <a:r>
              <a:rPr sz="1100" spc="-45" dirty="0">
                <a:latin typeface="Arial Black"/>
                <a:cs typeface="Arial Black"/>
              </a:rPr>
              <a:t> </a:t>
            </a:r>
            <a:r>
              <a:rPr sz="1100" spc="-25" dirty="0">
                <a:latin typeface="Arial Black"/>
                <a:cs typeface="Arial Black"/>
              </a:rPr>
              <a:t>keeping</a:t>
            </a:r>
            <a:r>
              <a:rPr sz="1100" spc="-45" dirty="0">
                <a:latin typeface="Arial Black"/>
                <a:cs typeface="Arial Black"/>
              </a:rPr>
              <a:t> </a:t>
            </a:r>
            <a:r>
              <a:rPr sz="1100" spc="-10" dirty="0">
                <a:latin typeface="Arial Black"/>
                <a:cs typeface="Arial Black"/>
              </a:rPr>
              <a:t>parents</a:t>
            </a:r>
            <a:r>
              <a:rPr sz="1100" spc="-45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involved</a:t>
            </a:r>
            <a:r>
              <a:rPr sz="1100" spc="-45" dirty="0">
                <a:latin typeface="Arial Black"/>
                <a:cs typeface="Arial Black"/>
              </a:rPr>
              <a:t> </a:t>
            </a:r>
            <a:r>
              <a:rPr sz="1100" spc="-25" dirty="0">
                <a:latin typeface="Lucida Sans"/>
                <a:cs typeface="Lucida Sans"/>
              </a:rPr>
              <a:t>in </a:t>
            </a:r>
            <a:r>
              <a:rPr sz="1100" dirty="0">
                <a:latin typeface="Lucida Sans"/>
                <a:cs typeface="Lucida Sans"/>
              </a:rPr>
              <a:t>these</a:t>
            </a:r>
            <a:r>
              <a:rPr sz="1100" spc="5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kinds</a:t>
            </a:r>
            <a:r>
              <a:rPr sz="1100" spc="5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of</a:t>
            </a:r>
            <a:r>
              <a:rPr sz="1100" spc="50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programs.</a:t>
            </a:r>
            <a:endParaRPr sz="1100">
              <a:latin typeface="Lucida Sans"/>
              <a:cs typeface="Lucida Sans"/>
            </a:endParaRPr>
          </a:p>
          <a:p>
            <a:pPr marL="528955">
              <a:lnSpc>
                <a:spcPct val="100000"/>
              </a:lnSpc>
              <a:spcBef>
                <a:spcPts val="1040"/>
              </a:spcBef>
            </a:pPr>
            <a:r>
              <a:rPr sz="1400" b="1" spc="100" dirty="0">
                <a:solidFill>
                  <a:srgbClr val="FFFFFF"/>
                </a:solidFill>
                <a:latin typeface="Tahoma"/>
                <a:cs typeface="Tahoma"/>
              </a:rPr>
              <a:t>WHAT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55" dirty="0">
                <a:solidFill>
                  <a:srgbClr val="FFFFFF"/>
                </a:solidFill>
                <a:latin typeface="Tahoma"/>
                <a:cs typeface="Tahoma"/>
              </a:rPr>
              <a:t>find?</a:t>
            </a:r>
            <a:endParaRPr sz="1400">
              <a:latin typeface="Tahoma"/>
              <a:cs typeface="Tahoma"/>
            </a:endParaRPr>
          </a:p>
          <a:p>
            <a:pPr marL="12700" marR="60960">
              <a:lnSpc>
                <a:spcPct val="113999"/>
              </a:lnSpc>
              <a:spcBef>
                <a:spcPts val="600"/>
              </a:spcBef>
            </a:pPr>
            <a:r>
              <a:rPr sz="1100" dirty="0">
                <a:latin typeface="Lucida Sans"/>
                <a:cs typeface="Lucida Sans"/>
              </a:rPr>
              <a:t>Parents</a:t>
            </a:r>
            <a:r>
              <a:rPr sz="1100" spc="10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are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more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likely</a:t>
            </a:r>
            <a:r>
              <a:rPr sz="1100" spc="10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to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continue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spc="-20" dirty="0">
                <a:latin typeface="Lucida Sans"/>
                <a:cs typeface="Lucida Sans"/>
              </a:rPr>
              <a:t>their </a:t>
            </a:r>
            <a:r>
              <a:rPr sz="1100" dirty="0">
                <a:latin typeface="Lucida Sans"/>
                <a:cs typeface="Lucida Sans"/>
              </a:rPr>
              <a:t>participation</a:t>
            </a:r>
            <a:r>
              <a:rPr sz="1100" spc="14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in</a:t>
            </a:r>
            <a:r>
              <a:rPr sz="1100" spc="14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research</a:t>
            </a:r>
            <a:r>
              <a:rPr sz="1100" spc="14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programs</a:t>
            </a:r>
            <a:r>
              <a:rPr sz="1100" spc="145" dirty="0">
                <a:latin typeface="Lucida Sans"/>
                <a:cs typeface="Lucida Sans"/>
              </a:rPr>
              <a:t> </a:t>
            </a:r>
            <a:r>
              <a:rPr sz="1100" spc="-20" dirty="0">
                <a:latin typeface="Lucida Sans"/>
                <a:cs typeface="Lucida Sans"/>
              </a:rPr>
              <a:t>when: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27091" y="4855379"/>
            <a:ext cx="2782570" cy="1172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6230">
              <a:lnSpc>
                <a:spcPct val="113999"/>
              </a:lnSpc>
              <a:spcBef>
                <a:spcPts val="100"/>
              </a:spcBef>
            </a:pPr>
            <a:r>
              <a:rPr sz="1100" dirty="0">
                <a:latin typeface="Lucida Sans"/>
                <a:cs typeface="Lucida Sans"/>
              </a:rPr>
              <a:t>Programs</a:t>
            </a:r>
            <a:r>
              <a:rPr sz="1100" spc="3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occur</a:t>
            </a:r>
            <a:r>
              <a:rPr sz="1100" spc="40" dirty="0">
                <a:latin typeface="Lucida Sans"/>
                <a:cs typeface="Lucida Sans"/>
              </a:rPr>
              <a:t> </a:t>
            </a:r>
            <a:r>
              <a:rPr sz="1100" dirty="0">
                <a:latin typeface="Arial Black"/>
                <a:cs typeface="Arial Black"/>
              </a:rPr>
              <a:t>at</a:t>
            </a:r>
            <a:r>
              <a:rPr sz="1100" spc="2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home</a:t>
            </a:r>
            <a:r>
              <a:rPr sz="1100" spc="2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or</a:t>
            </a:r>
            <a:r>
              <a:rPr sz="1100" spc="2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in</a:t>
            </a:r>
            <a:r>
              <a:rPr sz="1100" spc="20" dirty="0">
                <a:latin typeface="Arial Black"/>
                <a:cs typeface="Arial Black"/>
              </a:rPr>
              <a:t> </a:t>
            </a:r>
            <a:r>
              <a:rPr sz="1100" spc="-25" dirty="0">
                <a:latin typeface="Arial Black"/>
                <a:cs typeface="Arial Black"/>
              </a:rPr>
              <a:t>the </a:t>
            </a:r>
            <a:r>
              <a:rPr sz="1100" spc="-10" dirty="0">
                <a:latin typeface="Arial Black"/>
                <a:cs typeface="Arial Black"/>
              </a:rPr>
              <a:t>community</a:t>
            </a:r>
            <a:endParaRPr sz="1100">
              <a:latin typeface="Arial Black"/>
              <a:cs typeface="Arial Black"/>
            </a:endParaRPr>
          </a:p>
          <a:p>
            <a:pPr marL="12700" marR="5080">
              <a:lnSpc>
                <a:spcPct val="113999"/>
              </a:lnSpc>
            </a:pPr>
            <a:r>
              <a:rPr sz="1100" dirty="0">
                <a:latin typeface="Lucida Sans"/>
                <a:cs typeface="Lucida Sans"/>
              </a:rPr>
              <a:t>Parents</a:t>
            </a:r>
            <a:r>
              <a:rPr sz="1100" spc="2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are</a:t>
            </a:r>
            <a:r>
              <a:rPr sz="1100" spc="25" dirty="0">
                <a:latin typeface="Lucida Sans"/>
                <a:cs typeface="Lucida Sans"/>
              </a:rPr>
              <a:t> </a:t>
            </a:r>
            <a:r>
              <a:rPr sz="1100" dirty="0">
                <a:latin typeface="Arial Black"/>
                <a:cs typeface="Arial Black"/>
              </a:rPr>
              <a:t>paired</a:t>
            </a:r>
            <a:r>
              <a:rPr sz="1100" spc="5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with</a:t>
            </a:r>
            <a:r>
              <a:rPr sz="1100" spc="5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a peer</a:t>
            </a:r>
            <a:r>
              <a:rPr sz="1100" spc="5" dirty="0">
                <a:latin typeface="Arial Black"/>
                <a:cs typeface="Arial Black"/>
              </a:rPr>
              <a:t> </a:t>
            </a:r>
            <a:r>
              <a:rPr sz="1100" spc="-25" dirty="0">
                <a:latin typeface="Lucida Sans"/>
                <a:cs typeface="Lucida Sans"/>
              </a:rPr>
              <a:t>for </a:t>
            </a:r>
            <a:r>
              <a:rPr sz="1100" dirty="0">
                <a:latin typeface="Lucida Sans"/>
                <a:cs typeface="Lucida Sans"/>
              </a:rPr>
              <a:t>shared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learning,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guidance,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and</a:t>
            </a:r>
            <a:r>
              <a:rPr sz="1100" spc="85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support </a:t>
            </a:r>
            <a:r>
              <a:rPr sz="1100" dirty="0">
                <a:latin typeface="Lucida Sans"/>
                <a:cs typeface="Lucida Sans"/>
              </a:rPr>
              <a:t>There</a:t>
            </a:r>
            <a:r>
              <a:rPr sz="1100" spc="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is</a:t>
            </a:r>
            <a:r>
              <a:rPr sz="1100" spc="10" dirty="0">
                <a:latin typeface="Lucida Sans"/>
                <a:cs typeface="Lucida Sans"/>
              </a:rPr>
              <a:t> </a:t>
            </a:r>
            <a:r>
              <a:rPr sz="1100" spc="-55" dirty="0">
                <a:latin typeface="Arial Black"/>
                <a:cs typeface="Arial Black"/>
              </a:rPr>
              <a:t>less</a:t>
            </a:r>
            <a:r>
              <a:rPr sz="1100" spc="-10" dirty="0">
                <a:latin typeface="Arial Black"/>
                <a:cs typeface="Arial Black"/>
              </a:rPr>
              <a:t> </a:t>
            </a:r>
            <a:r>
              <a:rPr sz="1100" spc="-20" dirty="0">
                <a:latin typeface="Arial Black"/>
                <a:cs typeface="Arial Black"/>
              </a:rPr>
              <a:t>oversight</a:t>
            </a:r>
            <a:r>
              <a:rPr sz="1100" spc="-10" dirty="0">
                <a:latin typeface="Arial Black"/>
                <a:cs typeface="Arial Black"/>
              </a:rPr>
              <a:t> </a:t>
            </a:r>
            <a:r>
              <a:rPr sz="1100" dirty="0">
                <a:latin typeface="Arial Black"/>
                <a:cs typeface="Arial Black"/>
              </a:rPr>
              <a:t>and</a:t>
            </a:r>
            <a:r>
              <a:rPr sz="1100" spc="-10" dirty="0">
                <a:latin typeface="Arial Black"/>
                <a:cs typeface="Arial Black"/>
              </a:rPr>
              <a:t> </a:t>
            </a:r>
            <a:r>
              <a:rPr sz="1100" spc="-20" dirty="0">
                <a:latin typeface="Arial Black"/>
                <a:cs typeface="Arial Black"/>
              </a:rPr>
              <a:t>more praise</a:t>
            </a:r>
            <a:r>
              <a:rPr sz="1100" spc="10" dirty="0">
                <a:latin typeface="Arial Black"/>
                <a:cs typeface="Arial Black"/>
              </a:rPr>
              <a:t> </a:t>
            </a:r>
            <a:r>
              <a:rPr sz="1100" dirty="0">
                <a:latin typeface="Lucida Sans"/>
                <a:cs typeface="Lucida Sans"/>
              </a:rPr>
              <a:t>from</a:t>
            </a:r>
            <a:r>
              <a:rPr sz="1100" spc="3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</a:t>
            </a:r>
            <a:r>
              <a:rPr sz="1100" spc="30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provider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94683" y="1823844"/>
            <a:ext cx="2621280" cy="1179195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1400" b="1" spc="130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0" dirty="0">
                <a:solidFill>
                  <a:srgbClr val="FFFFFF"/>
                </a:solidFill>
                <a:latin typeface="Tahoma"/>
                <a:cs typeface="Tahoma"/>
              </a:rPr>
              <a:t>study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it?</a:t>
            </a:r>
            <a:endParaRPr sz="1400">
              <a:latin typeface="Tahoma"/>
              <a:cs typeface="Tahoma"/>
            </a:endParaRPr>
          </a:p>
          <a:p>
            <a:pPr marL="234315" marR="5080">
              <a:lnSpc>
                <a:spcPct val="113999"/>
              </a:lnSpc>
              <a:spcBef>
                <a:spcPts val="509"/>
              </a:spcBef>
            </a:pPr>
            <a:r>
              <a:rPr sz="1100" dirty="0">
                <a:latin typeface="Lucida Sans"/>
                <a:cs typeface="Lucida Sans"/>
              </a:rPr>
              <a:t>Researchers</a:t>
            </a:r>
            <a:r>
              <a:rPr sz="1100" spc="24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reviewed</a:t>
            </a:r>
            <a:r>
              <a:rPr sz="1100" spc="240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articles </a:t>
            </a:r>
            <a:r>
              <a:rPr sz="1100" dirty="0">
                <a:latin typeface="Lucida Sans"/>
                <a:cs typeface="Lucida Sans"/>
              </a:rPr>
              <a:t>(published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between</a:t>
            </a:r>
            <a:r>
              <a:rPr sz="1100" spc="120" dirty="0">
                <a:latin typeface="Lucida Sans"/>
                <a:cs typeface="Lucida Sans"/>
              </a:rPr>
              <a:t> </a:t>
            </a:r>
            <a:r>
              <a:rPr sz="1100" spc="-50" dirty="0">
                <a:latin typeface="Lucida Sans"/>
                <a:cs typeface="Lucida Sans"/>
              </a:rPr>
              <a:t>1/1/2000</a:t>
            </a:r>
            <a:r>
              <a:rPr sz="1100" spc="120" dirty="0">
                <a:latin typeface="Lucida Sans"/>
                <a:cs typeface="Lucida Sans"/>
              </a:rPr>
              <a:t> </a:t>
            </a:r>
            <a:r>
              <a:rPr sz="1100" spc="-25" dirty="0">
                <a:latin typeface="Lucida Sans"/>
                <a:cs typeface="Lucida Sans"/>
              </a:rPr>
              <a:t>and </a:t>
            </a:r>
            <a:r>
              <a:rPr sz="1100" spc="-45" dirty="0">
                <a:latin typeface="Lucida Sans"/>
                <a:cs typeface="Lucida Sans"/>
              </a:rPr>
              <a:t>7/1/2016)</a:t>
            </a:r>
            <a:r>
              <a:rPr sz="1100" spc="5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that</a:t>
            </a:r>
            <a:r>
              <a:rPr sz="1100" spc="5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included</a:t>
            </a:r>
            <a:r>
              <a:rPr sz="1100" spc="55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a</a:t>
            </a:r>
            <a:r>
              <a:rPr sz="1100" spc="55" dirty="0">
                <a:latin typeface="Lucida Sans"/>
                <a:cs typeface="Lucida Sans"/>
              </a:rPr>
              <a:t> </a:t>
            </a:r>
            <a:r>
              <a:rPr sz="1100" spc="-20" dirty="0">
                <a:latin typeface="Lucida Sans"/>
                <a:cs typeface="Lucida Sans"/>
              </a:rPr>
              <a:t>focus</a:t>
            </a:r>
            <a:r>
              <a:rPr sz="1100" spc="50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on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parent</a:t>
            </a:r>
            <a:r>
              <a:rPr sz="1100" spc="114" dirty="0">
                <a:latin typeface="Lucida Sans"/>
                <a:cs typeface="Lucida Sans"/>
              </a:rPr>
              <a:t> </a:t>
            </a:r>
            <a:r>
              <a:rPr sz="1100" dirty="0">
                <a:latin typeface="Lucida Sans"/>
                <a:cs typeface="Lucida Sans"/>
              </a:rPr>
              <a:t>engagement</a:t>
            </a:r>
            <a:r>
              <a:rPr sz="1100" spc="110" dirty="0">
                <a:latin typeface="Lucida Sans"/>
                <a:cs typeface="Lucida Sans"/>
              </a:rPr>
              <a:t> </a:t>
            </a:r>
            <a:r>
              <a:rPr sz="1100" spc="-10" dirty="0">
                <a:latin typeface="Lucida Sans"/>
                <a:cs typeface="Lucida Sans"/>
              </a:rPr>
              <a:t>strategies.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999"/>
              </a:lnSpc>
              <a:spcBef>
                <a:spcPts val="100"/>
              </a:spcBef>
            </a:pPr>
            <a:r>
              <a:rPr dirty="0">
                <a:latin typeface="Lucida Sans"/>
                <a:cs typeface="Lucida Sans"/>
              </a:rPr>
              <a:t>Thirty-five</a:t>
            </a:r>
            <a:r>
              <a:rPr spc="10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articles</a:t>
            </a:r>
            <a:r>
              <a:rPr spc="10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met</a:t>
            </a:r>
            <a:r>
              <a:rPr spc="10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criteria</a:t>
            </a:r>
            <a:r>
              <a:rPr spc="11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for</a:t>
            </a:r>
            <a:r>
              <a:rPr spc="105" dirty="0">
                <a:latin typeface="Lucida Sans"/>
                <a:cs typeface="Lucida Sans"/>
              </a:rPr>
              <a:t> </a:t>
            </a:r>
            <a:r>
              <a:rPr spc="-10" dirty="0">
                <a:latin typeface="Lucida Sans"/>
                <a:cs typeface="Lucida Sans"/>
              </a:rPr>
              <a:t>answering </a:t>
            </a:r>
            <a:r>
              <a:rPr dirty="0">
                <a:latin typeface="Lucida Sans"/>
                <a:cs typeface="Lucida Sans"/>
              </a:rPr>
              <a:t>their</a:t>
            </a:r>
            <a:r>
              <a:rPr spc="12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main</a:t>
            </a:r>
            <a:r>
              <a:rPr spc="13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research</a:t>
            </a:r>
            <a:r>
              <a:rPr spc="13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question:</a:t>
            </a:r>
            <a:r>
              <a:rPr spc="130" dirty="0">
                <a:latin typeface="Lucida Sans"/>
                <a:cs typeface="Lucida Sans"/>
              </a:rPr>
              <a:t> </a:t>
            </a:r>
            <a:r>
              <a:rPr spc="-20" dirty="0"/>
              <a:t>What </a:t>
            </a:r>
            <a:r>
              <a:rPr spc="-25" dirty="0"/>
              <a:t>engagement</a:t>
            </a:r>
            <a:r>
              <a:rPr spc="-40" dirty="0"/>
              <a:t> </a:t>
            </a:r>
            <a:r>
              <a:rPr spc="-30" dirty="0"/>
              <a:t>strategies</a:t>
            </a:r>
            <a:r>
              <a:rPr spc="-40" dirty="0"/>
              <a:t> </a:t>
            </a:r>
            <a:r>
              <a:rPr dirty="0"/>
              <a:t>kept</a:t>
            </a:r>
            <a:r>
              <a:rPr spc="-40" dirty="0"/>
              <a:t> </a:t>
            </a:r>
            <a:r>
              <a:rPr spc="-10" dirty="0"/>
              <a:t>parents</a:t>
            </a:r>
            <a:r>
              <a:rPr spc="500" dirty="0"/>
              <a:t> </a:t>
            </a:r>
            <a:r>
              <a:rPr spc="-25" dirty="0"/>
              <a:t>actively</a:t>
            </a:r>
            <a:r>
              <a:rPr spc="-35" dirty="0"/>
              <a:t> </a:t>
            </a:r>
            <a:r>
              <a:rPr dirty="0"/>
              <a:t>involved</a:t>
            </a:r>
            <a:r>
              <a:rPr spc="-3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treatment</a:t>
            </a:r>
            <a:r>
              <a:rPr spc="-30" dirty="0"/>
              <a:t> </a:t>
            </a:r>
            <a:r>
              <a:rPr spc="-10" dirty="0"/>
              <a:t>program?</a:t>
            </a:r>
          </a:p>
          <a:p>
            <a:pPr marL="622300">
              <a:lnSpc>
                <a:spcPct val="100000"/>
              </a:lnSpc>
              <a:spcBef>
                <a:spcPts val="1250"/>
              </a:spcBef>
            </a:pPr>
            <a:r>
              <a:rPr sz="1400" b="1" spc="110" dirty="0">
                <a:solidFill>
                  <a:srgbClr val="FFFFFF"/>
                </a:solidFill>
                <a:latin typeface="Tahoma"/>
                <a:cs typeface="Tahoma"/>
              </a:rPr>
              <a:t>WHY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0" dirty="0">
                <a:solidFill>
                  <a:srgbClr val="FFFFFF"/>
                </a:solidFill>
                <a:latin typeface="Tahoma"/>
                <a:cs typeface="Tahoma"/>
              </a:rPr>
              <a:t>does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it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5" dirty="0">
                <a:solidFill>
                  <a:srgbClr val="FFFFFF"/>
                </a:solidFill>
                <a:latin typeface="Tahoma"/>
                <a:cs typeface="Tahoma"/>
              </a:rPr>
              <a:t>matter?</a:t>
            </a:r>
            <a:endParaRPr sz="1400">
              <a:latin typeface="Tahoma"/>
              <a:cs typeface="Tahoma"/>
            </a:endParaRPr>
          </a:p>
          <a:p>
            <a:pPr marL="40640" marR="438150">
              <a:lnSpc>
                <a:spcPct val="113999"/>
              </a:lnSpc>
              <a:spcBef>
                <a:spcPts val="630"/>
              </a:spcBef>
            </a:pPr>
            <a:r>
              <a:rPr dirty="0"/>
              <a:t>When</a:t>
            </a:r>
            <a:r>
              <a:rPr spc="-50" dirty="0"/>
              <a:t> </a:t>
            </a:r>
            <a:r>
              <a:rPr spc="-10" dirty="0"/>
              <a:t>parents</a:t>
            </a:r>
            <a:r>
              <a:rPr spc="-45" dirty="0"/>
              <a:t> </a:t>
            </a:r>
            <a:r>
              <a:rPr dirty="0"/>
              <a:t>are</a:t>
            </a:r>
            <a:r>
              <a:rPr spc="-45" dirty="0"/>
              <a:t> </a:t>
            </a:r>
            <a:r>
              <a:rPr dirty="0"/>
              <a:t>involved</a:t>
            </a:r>
            <a:r>
              <a:rPr spc="-4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spc="-20" dirty="0"/>
              <a:t>their </a:t>
            </a:r>
            <a:r>
              <a:rPr spc="-30" dirty="0"/>
              <a:t>child’s </a:t>
            </a:r>
            <a:r>
              <a:rPr dirty="0"/>
              <a:t>treatment,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spc="-10" dirty="0"/>
              <a:t>results</a:t>
            </a:r>
            <a:r>
              <a:rPr spc="-25" dirty="0"/>
              <a:t> in </a:t>
            </a:r>
            <a:r>
              <a:rPr spc="-10" dirty="0"/>
              <a:t>improvements</a:t>
            </a:r>
            <a:r>
              <a:rPr spc="-1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spc="-30" dirty="0"/>
              <a:t>child’s</a:t>
            </a:r>
            <a:r>
              <a:rPr spc="-15" dirty="0"/>
              <a:t> </a:t>
            </a:r>
            <a:r>
              <a:rPr spc="-25" dirty="0"/>
              <a:t>and </a:t>
            </a:r>
            <a:r>
              <a:rPr dirty="0"/>
              <a:t>family's</a:t>
            </a:r>
            <a:r>
              <a:rPr spc="-65" dirty="0"/>
              <a:t> </a:t>
            </a:r>
            <a:r>
              <a:rPr dirty="0"/>
              <a:t>overall</a:t>
            </a:r>
            <a:r>
              <a:rPr spc="-60" dirty="0"/>
              <a:t> </a:t>
            </a:r>
            <a:r>
              <a:rPr spc="-20" dirty="0"/>
              <a:t>well-</a:t>
            </a:r>
            <a:r>
              <a:rPr spc="-10" dirty="0"/>
              <a:t>being</a:t>
            </a:r>
            <a:r>
              <a:rPr spc="-10" dirty="0">
                <a:latin typeface="Lucida Sans"/>
                <a:cs typeface="Lucida Sans"/>
              </a:rPr>
              <a:t>.</a:t>
            </a:r>
            <a:r>
              <a:rPr spc="-45" dirty="0">
                <a:latin typeface="Lucida Sans"/>
                <a:cs typeface="Lucida Sans"/>
              </a:rPr>
              <a:t> </a:t>
            </a:r>
            <a:r>
              <a:rPr spc="-20" dirty="0">
                <a:latin typeface="Lucida Sans"/>
                <a:cs typeface="Lucida Sans"/>
              </a:rPr>
              <a:t>Using </a:t>
            </a:r>
            <a:r>
              <a:rPr dirty="0">
                <a:latin typeface="Lucida Sans"/>
                <a:cs typeface="Lucida Sans"/>
              </a:rPr>
              <a:t>effective</a:t>
            </a:r>
            <a:r>
              <a:rPr spc="11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strategies</a:t>
            </a:r>
            <a:r>
              <a:rPr spc="114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for</a:t>
            </a:r>
            <a:r>
              <a:rPr spc="114" dirty="0">
                <a:latin typeface="Lucida Sans"/>
                <a:cs typeface="Lucida Sans"/>
              </a:rPr>
              <a:t> </a:t>
            </a:r>
            <a:r>
              <a:rPr spc="-10" dirty="0">
                <a:latin typeface="Lucida Sans"/>
                <a:cs typeface="Lucida Sans"/>
              </a:rPr>
              <a:t>parent </a:t>
            </a:r>
            <a:r>
              <a:rPr dirty="0">
                <a:latin typeface="Lucida Sans"/>
                <a:cs typeface="Lucida Sans"/>
              </a:rPr>
              <a:t>engagement</a:t>
            </a:r>
            <a:r>
              <a:rPr spc="2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1)</a:t>
            </a:r>
            <a:r>
              <a:rPr spc="2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can</a:t>
            </a:r>
            <a:r>
              <a:rPr spc="25" dirty="0">
                <a:latin typeface="Lucida Sans"/>
                <a:cs typeface="Lucida Sans"/>
              </a:rPr>
              <a:t> </a:t>
            </a:r>
            <a:r>
              <a:rPr dirty="0"/>
              <a:t>help</a:t>
            </a:r>
            <a:r>
              <a:rPr spc="5" dirty="0"/>
              <a:t> </a:t>
            </a:r>
            <a:r>
              <a:rPr spc="-20" dirty="0"/>
              <a:t>guide </a:t>
            </a:r>
            <a:r>
              <a:rPr spc="-30" dirty="0"/>
              <a:t>clinicians</a:t>
            </a:r>
            <a:r>
              <a:rPr spc="50" dirty="0"/>
              <a:t> </a:t>
            </a:r>
            <a:r>
              <a:rPr dirty="0">
                <a:latin typeface="Lucida Sans"/>
                <a:cs typeface="Lucida Sans"/>
              </a:rPr>
              <a:t>in</a:t>
            </a:r>
            <a:r>
              <a:rPr spc="8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family</a:t>
            </a:r>
            <a:r>
              <a:rPr spc="7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interactions</a:t>
            </a:r>
            <a:r>
              <a:rPr spc="7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and</a:t>
            </a:r>
            <a:r>
              <a:rPr spc="75" dirty="0">
                <a:latin typeface="Lucida Sans"/>
                <a:cs typeface="Lucida Sans"/>
              </a:rPr>
              <a:t> </a:t>
            </a:r>
            <a:r>
              <a:rPr spc="-25" dirty="0">
                <a:latin typeface="Lucida Sans"/>
                <a:cs typeface="Lucida Sans"/>
              </a:rPr>
              <a:t>2) </a:t>
            </a:r>
            <a:r>
              <a:rPr dirty="0">
                <a:latin typeface="Lucida Sans"/>
                <a:cs typeface="Lucida Sans"/>
              </a:rPr>
              <a:t>can</a:t>
            </a:r>
            <a:r>
              <a:rPr spc="-5" dirty="0">
                <a:latin typeface="Lucida Sans"/>
                <a:cs typeface="Lucida Sans"/>
              </a:rPr>
              <a:t> </a:t>
            </a:r>
            <a:r>
              <a:rPr dirty="0"/>
              <a:t>help</a:t>
            </a:r>
            <a:r>
              <a:rPr spc="-15" dirty="0"/>
              <a:t> </a:t>
            </a:r>
            <a:r>
              <a:rPr spc="-10" dirty="0"/>
              <a:t>us</a:t>
            </a:r>
            <a:r>
              <a:rPr spc="-20" dirty="0"/>
              <a:t> </a:t>
            </a:r>
            <a:r>
              <a:rPr dirty="0"/>
              <a:t>understand</a:t>
            </a:r>
            <a:r>
              <a:rPr spc="-15" dirty="0"/>
              <a:t> </a:t>
            </a:r>
            <a:r>
              <a:rPr dirty="0">
                <a:latin typeface="Lucida Sans"/>
                <a:cs typeface="Lucida Sans"/>
              </a:rPr>
              <a:t>how</a:t>
            </a:r>
            <a:r>
              <a:rPr spc="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to </a:t>
            </a:r>
            <a:r>
              <a:rPr spc="-20" dirty="0">
                <a:latin typeface="Lucida Sans"/>
                <a:cs typeface="Lucida Sans"/>
              </a:rPr>
              <a:t>work </a:t>
            </a:r>
            <a:r>
              <a:rPr dirty="0">
                <a:latin typeface="Lucida Sans"/>
                <a:cs typeface="Lucida Sans"/>
              </a:rPr>
              <a:t>with</a:t>
            </a:r>
            <a:r>
              <a:rPr spc="10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parents</a:t>
            </a:r>
            <a:r>
              <a:rPr spc="100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who</a:t>
            </a:r>
            <a:r>
              <a:rPr spc="105" dirty="0">
                <a:latin typeface="Lucida Sans"/>
                <a:cs typeface="Lucida Sans"/>
              </a:rPr>
              <a:t> </a:t>
            </a:r>
            <a:r>
              <a:rPr dirty="0">
                <a:latin typeface="Lucida Sans"/>
                <a:cs typeface="Lucida Sans"/>
              </a:rPr>
              <a:t>are</a:t>
            </a:r>
            <a:r>
              <a:rPr spc="100" dirty="0">
                <a:latin typeface="Lucida Sans"/>
                <a:cs typeface="Lucida Sans"/>
              </a:rPr>
              <a:t> </a:t>
            </a:r>
            <a:r>
              <a:rPr spc="-10" dirty="0">
                <a:latin typeface="Lucida Sans"/>
                <a:cs typeface="Lucida Sans"/>
              </a:rPr>
              <a:t>underrepresented.</a:t>
            </a: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62889" y="6690603"/>
            <a:ext cx="7012940" cy="3254375"/>
            <a:chOff x="462889" y="6690603"/>
            <a:chExt cx="7012940" cy="32543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3088" y="7649483"/>
              <a:ext cx="1352549" cy="65722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62889" y="669060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28480" y="50291"/>
                  </a:moveTo>
                  <a:lnTo>
                    <a:pt x="21811" y="50291"/>
                  </a:lnTo>
                  <a:lnTo>
                    <a:pt x="18603" y="49653"/>
                  </a:lnTo>
                  <a:lnTo>
                    <a:pt x="0" y="28480"/>
                  </a:lnTo>
                  <a:lnTo>
                    <a:pt x="0" y="21811"/>
                  </a:lnTo>
                  <a:lnTo>
                    <a:pt x="21811" y="0"/>
                  </a:lnTo>
                  <a:lnTo>
                    <a:pt x="28480" y="0"/>
                  </a:lnTo>
                  <a:lnTo>
                    <a:pt x="50292" y="25145"/>
                  </a:lnTo>
                  <a:lnTo>
                    <a:pt x="50291" y="28480"/>
                  </a:lnTo>
                  <a:lnTo>
                    <a:pt x="28480" y="5029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581656" y="9934587"/>
              <a:ext cx="59055" cy="10795"/>
            </a:xfrm>
            <a:custGeom>
              <a:avLst/>
              <a:gdLst/>
              <a:ahLst/>
              <a:cxnLst/>
              <a:rect l="l" t="t" r="r" b="b"/>
              <a:pathLst>
                <a:path w="59054" h="10795">
                  <a:moveTo>
                    <a:pt x="58646" y="10280"/>
                  </a:moveTo>
                  <a:lnTo>
                    <a:pt x="0" y="10280"/>
                  </a:lnTo>
                  <a:lnTo>
                    <a:pt x="0" y="0"/>
                  </a:lnTo>
                  <a:lnTo>
                    <a:pt x="58646" y="0"/>
                  </a:lnTo>
                  <a:lnTo>
                    <a:pt x="58646" y="10280"/>
                  </a:lnTo>
                  <a:close/>
                </a:path>
              </a:pathLst>
            </a:custGeom>
            <a:solidFill>
              <a:srgbClr val="0A3F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2876" y="7133297"/>
              <a:ext cx="50800" cy="629920"/>
            </a:xfrm>
            <a:custGeom>
              <a:avLst/>
              <a:gdLst/>
              <a:ahLst/>
              <a:cxnLst/>
              <a:rect l="l" t="t" r="r" b="b"/>
              <a:pathLst>
                <a:path w="50800" h="629920">
                  <a:moveTo>
                    <a:pt x="50292" y="601421"/>
                  </a:moveTo>
                  <a:lnTo>
                    <a:pt x="28486" y="579615"/>
                  </a:lnTo>
                  <a:lnTo>
                    <a:pt x="21818" y="579615"/>
                  </a:lnTo>
                  <a:lnTo>
                    <a:pt x="0" y="601421"/>
                  </a:lnTo>
                  <a:lnTo>
                    <a:pt x="0" y="608101"/>
                  </a:lnTo>
                  <a:lnTo>
                    <a:pt x="21818" y="629907"/>
                  </a:lnTo>
                  <a:lnTo>
                    <a:pt x="28486" y="629907"/>
                  </a:lnTo>
                  <a:lnTo>
                    <a:pt x="50292" y="608101"/>
                  </a:lnTo>
                  <a:lnTo>
                    <a:pt x="50292" y="604761"/>
                  </a:lnTo>
                  <a:lnTo>
                    <a:pt x="50292" y="601421"/>
                  </a:lnTo>
                  <a:close/>
                </a:path>
                <a:path w="50800" h="629920">
                  <a:moveTo>
                    <a:pt x="50292" y="21805"/>
                  </a:moveTo>
                  <a:lnTo>
                    <a:pt x="28486" y="0"/>
                  </a:lnTo>
                  <a:lnTo>
                    <a:pt x="21818" y="0"/>
                  </a:lnTo>
                  <a:lnTo>
                    <a:pt x="0" y="21805"/>
                  </a:lnTo>
                  <a:lnTo>
                    <a:pt x="0" y="28473"/>
                  </a:lnTo>
                  <a:lnTo>
                    <a:pt x="21818" y="50292"/>
                  </a:lnTo>
                  <a:lnTo>
                    <a:pt x="28486" y="50292"/>
                  </a:lnTo>
                  <a:lnTo>
                    <a:pt x="50292" y="28473"/>
                  </a:lnTo>
                  <a:lnTo>
                    <a:pt x="50292" y="25146"/>
                  </a:lnTo>
                  <a:lnTo>
                    <a:pt x="50292" y="2180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86528" y="6223306"/>
            <a:ext cx="5228590" cy="214884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329815">
              <a:lnSpc>
                <a:spcPct val="100000"/>
              </a:lnSpc>
              <a:spcBef>
                <a:spcPts val="780"/>
              </a:spcBef>
            </a:pPr>
            <a:r>
              <a:rPr sz="1600" b="1" spc="130" dirty="0">
                <a:solidFill>
                  <a:srgbClr val="FFFFFF"/>
                </a:solidFill>
                <a:latin typeface="Tahoma"/>
                <a:cs typeface="Tahoma"/>
              </a:rPr>
              <a:t>W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'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b="1" spc="4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75" dirty="0">
                <a:solidFill>
                  <a:srgbClr val="FFFFFF"/>
                </a:solidFill>
                <a:latin typeface="Tahoma"/>
                <a:cs typeface="Tahoma"/>
              </a:rPr>
              <a:t>X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?</a:t>
            </a:r>
            <a:endParaRPr sz="1600">
              <a:latin typeface="Tahoma"/>
              <a:cs typeface="Tahoma"/>
            </a:endParaRPr>
          </a:p>
          <a:p>
            <a:pPr marL="12700" marR="466725">
              <a:lnSpc>
                <a:spcPct val="108000"/>
              </a:lnSpc>
              <a:spcBef>
                <a:spcPts val="365"/>
              </a:spcBef>
            </a:pP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Identifying</a:t>
            </a:r>
            <a:r>
              <a:rPr sz="1100" spc="15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engagement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strategies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that</a:t>
            </a:r>
            <a:r>
              <a:rPr sz="1100" spc="16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meet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the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diverse</a:t>
            </a:r>
            <a:r>
              <a:rPr sz="1100" spc="16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Lucida Sans"/>
                <a:cs typeface="Lucida Sans"/>
              </a:rPr>
              <a:t>needs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of</a:t>
            </a:r>
            <a:r>
              <a:rPr sz="1100" spc="21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families</a:t>
            </a:r>
            <a:r>
              <a:rPr sz="1100" spc="2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and</a:t>
            </a:r>
            <a:r>
              <a:rPr sz="1100" spc="2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studying</a:t>
            </a:r>
            <a:r>
              <a:rPr sz="1100" spc="21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their</a:t>
            </a:r>
            <a:r>
              <a:rPr sz="1100" spc="2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Lucida Sans"/>
                <a:cs typeface="Lucida Sans"/>
              </a:rPr>
              <a:t>effectiveness</a:t>
            </a:r>
            <a:endParaRPr sz="1100">
              <a:latin typeface="Lucida Sans"/>
              <a:cs typeface="Lucida Sans"/>
            </a:endParaRPr>
          </a:p>
          <a:p>
            <a:pPr marL="12700" marR="292735">
              <a:lnSpc>
                <a:spcPct val="108000"/>
              </a:lnSpc>
              <a:spcBef>
                <a:spcPts val="635"/>
              </a:spcBef>
            </a:pP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Future</a:t>
            </a:r>
            <a:r>
              <a:rPr sz="1100" spc="17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Lucida Sans"/>
                <a:cs typeface="Lucida Sans"/>
              </a:rPr>
              <a:t>studies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should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use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Lucida Sans"/>
                <a:cs typeface="Lucida Sans"/>
              </a:rPr>
              <a:t>parent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engagement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strategies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as</a:t>
            </a:r>
            <a:r>
              <a:rPr sz="1100" spc="17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FFFFFF"/>
                </a:solidFill>
                <a:latin typeface="Lucida Sans"/>
                <a:cs typeface="Lucida Sans"/>
              </a:rPr>
              <a:t>part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of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the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intervention,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because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previous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work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shows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how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Lucida Sans"/>
                <a:cs typeface="Lucida Sans"/>
              </a:rPr>
              <a:t>important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it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is</a:t>
            </a:r>
            <a:r>
              <a:rPr sz="1100" spc="16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to</a:t>
            </a:r>
            <a:r>
              <a:rPr sz="1100" spc="16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keep</a:t>
            </a:r>
            <a:r>
              <a:rPr sz="1100" spc="16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families</a:t>
            </a:r>
            <a:r>
              <a:rPr sz="1100" spc="1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Lucida Sans"/>
                <a:cs typeface="Lucida Sans"/>
              </a:rPr>
              <a:t>involved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8000"/>
              </a:lnSpc>
              <a:spcBef>
                <a:spcPts val="290"/>
              </a:spcBef>
            </a:pP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Future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Lucida Sans"/>
                <a:cs typeface="Lucida Sans"/>
              </a:rPr>
              <a:t>studies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should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clearly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describe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Lucida Sans"/>
                <a:cs typeface="Lucida Sans"/>
              </a:rPr>
              <a:t>whether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they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use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Lucida Sans"/>
                <a:cs typeface="Lucida Sans"/>
              </a:rPr>
              <a:t>engagement </a:t>
            </a:r>
            <a:r>
              <a:rPr sz="1100" spc="45" dirty="0">
                <a:solidFill>
                  <a:srgbClr val="FFFFFF"/>
                </a:solidFill>
                <a:latin typeface="Lucida Sans"/>
                <a:cs typeface="Lucida Sans"/>
              </a:rPr>
              <a:t>strategies,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what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they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are,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and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how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families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–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especially</a:t>
            </a:r>
            <a:r>
              <a:rPr sz="1100" spc="2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those</a:t>
            </a:r>
            <a:r>
              <a:rPr sz="1100" spc="20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Lucida Sans"/>
                <a:cs typeface="Lucida Sans"/>
              </a:rPr>
              <a:t>with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diverse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FFFFFF"/>
                </a:solidFill>
                <a:latin typeface="Lucida Sans"/>
                <a:cs typeface="Lucida Sans"/>
              </a:rPr>
              <a:t>income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and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education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levels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–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Lucida Sans"/>
                <a:cs typeface="Lucida Sans"/>
              </a:rPr>
              <a:t>benefit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from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the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use</a:t>
            </a:r>
            <a:r>
              <a:rPr sz="1100" spc="2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FFFFFF"/>
                </a:solidFill>
                <a:latin typeface="Lucida Sans"/>
                <a:cs typeface="Lucida Sans"/>
              </a:rPr>
              <a:t>of</a:t>
            </a:r>
            <a:r>
              <a:rPr sz="1100" spc="19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Lucida Sans"/>
                <a:cs typeface="Lucida Sans"/>
              </a:rPr>
              <a:t>those </a:t>
            </a:r>
            <a:r>
              <a:rPr sz="1100" spc="35" dirty="0">
                <a:solidFill>
                  <a:srgbClr val="FFFFFF"/>
                </a:solidFill>
                <a:latin typeface="Lucida Sans"/>
                <a:cs typeface="Lucida Sans"/>
              </a:rPr>
              <a:t>strategies.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81581" y="9748758"/>
            <a:ext cx="3459479" cy="2330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dirty="0">
                <a:solidFill>
                  <a:srgbClr val="0A3F69"/>
                </a:solidFill>
                <a:latin typeface="Lucida Sans"/>
                <a:cs typeface="Lucida Sans"/>
              </a:rPr>
              <a:t>visit</a:t>
            </a:r>
            <a:r>
              <a:rPr sz="1200" spc="150" dirty="0">
                <a:solidFill>
                  <a:srgbClr val="0A3F69"/>
                </a:solidFill>
                <a:latin typeface="Lucida Sans"/>
                <a:cs typeface="Lucida Sans"/>
              </a:rPr>
              <a:t> </a:t>
            </a:r>
            <a:r>
              <a:rPr sz="1200" dirty="0">
                <a:solidFill>
                  <a:srgbClr val="0A3F69"/>
                </a:solidFill>
                <a:latin typeface="Lucida Sans"/>
                <a:cs typeface="Lucida Sans"/>
              </a:rPr>
              <a:t>us</a:t>
            </a:r>
            <a:r>
              <a:rPr sz="1200" spc="155" dirty="0">
                <a:solidFill>
                  <a:srgbClr val="0A3F69"/>
                </a:solidFill>
                <a:latin typeface="Lucida Sans"/>
                <a:cs typeface="Lucida Sans"/>
              </a:rPr>
              <a:t> </a:t>
            </a:r>
            <a:r>
              <a:rPr sz="1200" dirty="0">
                <a:solidFill>
                  <a:srgbClr val="0A3F69"/>
                </a:solidFill>
                <a:latin typeface="Lucida Sans"/>
                <a:cs typeface="Lucida Sans"/>
              </a:rPr>
              <a:t>at</a:t>
            </a:r>
            <a:r>
              <a:rPr sz="1200" spc="155" dirty="0">
                <a:solidFill>
                  <a:srgbClr val="0A3F69"/>
                </a:solidFill>
                <a:latin typeface="Lucida Sans"/>
                <a:cs typeface="Lucida Sans"/>
              </a:rPr>
              <a:t> </a:t>
            </a:r>
            <a:r>
              <a:rPr sz="1200" u="sng" spc="-10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3"/>
              </a:rPr>
              <a:t>http</a:t>
            </a:r>
            <a:r>
              <a:rPr sz="1200" u="sng" spc="175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3"/>
              </a:rPr>
              <a:t> </a:t>
            </a:r>
            <a:r>
              <a:rPr sz="1200" u="sng" spc="45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3"/>
              </a:rPr>
              <a:t>://golisano.urmc.edu/dbp</a:t>
            </a:r>
            <a:endParaRPr sz="12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4C8C1E5-4370-A285-5D82-44F5C462D3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58960" y="-492442"/>
            <a:ext cx="5654675" cy="492443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More information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75439" y="552344"/>
            <a:ext cx="578802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3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43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9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3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4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3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43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4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6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600" b="1" spc="43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6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30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H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9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b="1" spc="4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3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9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9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6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2714" y="1302207"/>
            <a:ext cx="6905625" cy="2057400"/>
          </a:xfrm>
          <a:prstGeom prst="rect">
            <a:avLst/>
          </a:prstGeom>
          <a:solidFill>
            <a:srgbClr val="F4B575"/>
          </a:solidFill>
        </p:spPr>
        <p:txBody>
          <a:bodyPr vert="horz" wrap="square" lIns="0" tIns="131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400">
              <a:latin typeface="Times New Roman"/>
              <a:cs typeface="Times New Roman"/>
            </a:endParaRPr>
          </a:p>
          <a:p>
            <a:pPr marL="547370" marR="413384" indent="-195580">
              <a:lnSpc>
                <a:spcPct val="106100"/>
              </a:lnSpc>
            </a:pPr>
            <a:r>
              <a:rPr sz="1400" spc="-30" dirty="0">
                <a:latin typeface="Lucida Sans"/>
                <a:cs typeface="Lucida Sans"/>
              </a:rPr>
              <a:t>1.</a:t>
            </a:r>
            <a:r>
              <a:rPr sz="1400" spc="-185" dirty="0">
                <a:latin typeface="Lucida Sans"/>
                <a:cs typeface="Lucida Sans"/>
              </a:rPr>
              <a:t> </a:t>
            </a:r>
            <a:r>
              <a:rPr sz="1400" spc="70" dirty="0">
                <a:latin typeface="Lucida Sans"/>
                <a:cs typeface="Lucida Sans"/>
              </a:rPr>
              <a:t>Pellecchia,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M,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50" dirty="0">
                <a:latin typeface="Lucida Sans"/>
                <a:cs typeface="Lucida Sans"/>
              </a:rPr>
              <a:t>Nuske,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HJ,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70" dirty="0">
                <a:latin typeface="Lucida Sans"/>
                <a:cs typeface="Lucida Sans"/>
              </a:rPr>
              <a:t>Straiton,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D,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55" dirty="0">
                <a:latin typeface="Lucida Sans"/>
                <a:cs typeface="Lucida Sans"/>
              </a:rPr>
              <a:t>Hassrick,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65" dirty="0">
                <a:latin typeface="Lucida Sans"/>
                <a:cs typeface="Lucida Sans"/>
              </a:rPr>
              <a:t>EM,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60" dirty="0">
                <a:latin typeface="Lucida Sans"/>
                <a:cs typeface="Lucida Sans"/>
              </a:rPr>
              <a:t>Gulsrud,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-25" dirty="0">
                <a:latin typeface="Lucida Sans"/>
                <a:cs typeface="Lucida Sans"/>
              </a:rPr>
              <a:t>A, </a:t>
            </a:r>
            <a:r>
              <a:rPr sz="1400" spc="75" dirty="0">
                <a:latin typeface="Lucida Sans"/>
                <a:cs typeface="Lucida Sans"/>
              </a:rPr>
              <a:t>Iadarola,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S,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50" dirty="0">
                <a:latin typeface="Lucida Sans"/>
                <a:cs typeface="Lucida Sans"/>
              </a:rPr>
              <a:t>Vejnoska,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SF,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75" dirty="0">
                <a:latin typeface="Lucida Sans"/>
                <a:cs typeface="Lucida Sans"/>
              </a:rPr>
              <a:t>Bullen,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55" dirty="0">
                <a:latin typeface="Lucida Sans"/>
                <a:cs typeface="Lucida Sans"/>
              </a:rPr>
              <a:t>B,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100" dirty="0">
                <a:latin typeface="Lucida Sans"/>
                <a:cs typeface="Lucida Sans"/>
              </a:rPr>
              <a:t>Haine-</a:t>
            </a:r>
            <a:r>
              <a:rPr sz="1400" spc="55" dirty="0">
                <a:latin typeface="Lucida Sans"/>
                <a:cs typeface="Lucida Sans"/>
              </a:rPr>
              <a:t>Schlagel,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R,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45" dirty="0">
                <a:latin typeface="Lucida Sans"/>
                <a:cs typeface="Lucida Sans"/>
              </a:rPr>
              <a:t>Kasari, </a:t>
            </a:r>
            <a:r>
              <a:rPr sz="1400" dirty="0">
                <a:latin typeface="Lucida Sans"/>
                <a:cs typeface="Lucida Sans"/>
              </a:rPr>
              <a:t>C,</a:t>
            </a:r>
            <a:r>
              <a:rPr sz="1400" spc="160" dirty="0">
                <a:latin typeface="Lucida Sans"/>
                <a:cs typeface="Lucida Sans"/>
              </a:rPr>
              <a:t> </a:t>
            </a:r>
            <a:r>
              <a:rPr sz="1400" spc="75" dirty="0">
                <a:latin typeface="Lucida Sans"/>
                <a:cs typeface="Lucida Sans"/>
              </a:rPr>
              <a:t>Mandell,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DS,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55" dirty="0">
                <a:latin typeface="Lucida Sans"/>
                <a:cs typeface="Lucida Sans"/>
              </a:rPr>
              <a:t>Smith,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T,</a:t>
            </a:r>
            <a:r>
              <a:rPr sz="1400" spc="16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&amp;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75" dirty="0">
                <a:latin typeface="Lucida Sans"/>
                <a:cs typeface="Lucida Sans"/>
              </a:rPr>
              <a:t>Stahmer,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AC.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(2018).</a:t>
            </a:r>
            <a:r>
              <a:rPr sz="1400" spc="160" dirty="0">
                <a:latin typeface="Lucida Sans"/>
                <a:cs typeface="Lucida Sans"/>
              </a:rPr>
              <a:t> </a:t>
            </a:r>
            <a:r>
              <a:rPr sz="1400" spc="70" dirty="0">
                <a:latin typeface="Lucida Sans"/>
                <a:cs typeface="Lucida Sans"/>
              </a:rPr>
              <a:t>Strategies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-25" dirty="0">
                <a:latin typeface="Lucida Sans"/>
                <a:cs typeface="Lucida Sans"/>
              </a:rPr>
              <a:t>to </a:t>
            </a:r>
            <a:r>
              <a:rPr sz="1400" spc="50" dirty="0">
                <a:latin typeface="Lucida Sans"/>
                <a:cs typeface="Lucida Sans"/>
              </a:rPr>
              <a:t>engage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90" dirty="0">
                <a:latin typeface="Lucida Sans"/>
                <a:cs typeface="Lucida Sans"/>
              </a:rPr>
              <a:t>underrepresented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75" dirty="0">
                <a:latin typeface="Lucida Sans"/>
                <a:cs typeface="Lucida Sans"/>
              </a:rPr>
              <a:t>parents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in</a:t>
            </a:r>
            <a:r>
              <a:rPr sz="1400" spc="170" dirty="0">
                <a:latin typeface="Lucida Sans"/>
                <a:cs typeface="Lucida Sans"/>
              </a:rPr>
              <a:t> </a:t>
            </a:r>
            <a:r>
              <a:rPr sz="1400" spc="50" dirty="0">
                <a:latin typeface="Lucida Sans"/>
                <a:cs typeface="Lucida Sans"/>
              </a:rPr>
              <a:t>child</a:t>
            </a:r>
            <a:r>
              <a:rPr sz="1400" spc="165" dirty="0">
                <a:latin typeface="Lucida Sans"/>
                <a:cs typeface="Lucida Sans"/>
              </a:rPr>
              <a:t> </a:t>
            </a:r>
            <a:r>
              <a:rPr sz="1400" spc="70" dirty="0">
                <a:latin typeface="Lucida Sans"/>
                <a:cs typeface="Lucida Sans"/>
              </a:rPr>
              <a:t>intervention </a:t>
            </a:r>
            <a:r>
              <a:rPr sz="1400" spc="65" dirty="0">
                <a:latin typeface="Lucida Sans"/>
                <a:cs typeface="Lucida Sans"/>
              </a:rPr>
              <a:t>services:</a:t>
            </a:r>
            <a:r>
              <a:rPr sz="1400" spc="14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A</a:t>
            </a:r>
            <a:r>
              <a:rPr sz="1400" spc="145" dirty="0">
                <a:latin typeface="Lucida Sans"/>
                <a:cs typeface="Lucida Sans"/>
              </a:rPr>
              <a:t> </a:t>
            </a:r>
            <a:r>
              <a:rPr sz="1400" spc="80" dirty="0">
                <a:latin typeface="Lucida Sans"/>
                <a:cs typeface="Lucida Sans"/>
              </a:rPr>
              <a:t>review</a:t>
            </a:r>
            <a:r>
              <a:rPr sz="1400" spc="15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of</a:t>
            </a:r>
            <a:r>
              <a:rPr sz="1400" spc="145" dirty="0">
                <a:latin typeface="Lucida Sans"/>
                <a:cs typeface="Lucida Sans"/>
              </a:rPr>
              <a:t> </a:t>
            </a:r>
            <a:r>
              <a:rPr sz="1400" spc="75" dirty="0">
                <a:latin typeface="Lucida Sans"/>
                <a:cs typeface="Lucida Sans"/>
              </a:rPr>
              <a:t>effectiveness</a:t>
            </a:r>
            <a:r>
              <a:rPr sz="1400" spc="145" dirty="0">
                <a:latin typeface="Lucida Sans"/>
                <a:cs typeface="Lucida Sans"/>
              </a:rPr>
              <a:t> </a:t>
            </a:r>
            <a:r>
              <a:rPr sz="1400" spc="60" dirty="0">
                <a:latin typeface="Lucida Sans"/>
                <a:cs typeface="Lucida Sans"/>
              </a:rPr>
              <a:t>and</a:t>
            </a:r>
            <a:r>
              <a:rPr sz="1400" spc="150" dirty="0">
                <a:latin typeface="Lucida Sans"/>
                <a:cs typeface="Lucida Sans"/>
              </a:rPr>
              <a:t> </a:t>
            </a:r>
            <a:r>
              <a:rPr sz="1400" spc="85" dirty="0">
                <a:latin typeface="Lucida Sans"/>
                <a:cs typeface="Lucida Sans"/>
              </a:rPr>
              <a:t>co-</a:t>
            </a:r>
            <a:r>
              <a:rPr sz="1400" spc="60" dirty="0">
                <a:latin typeface="Lucida Sans"/>
                <a:cs typeface="Lucida Sans"/>
              </a:rPr>
              <a:t>occurring</a:t>
            </a:r>
            <a:r>
              <a:rPr sz="1400" spc="145" dirty="0">
                <a:latin typeface="Lucida Sans"/>
                <a:cs typeface="Lucida Sans"/>
              </a:rPr>
              <a:t> </a:t>
            </a:r>
            <a:r>
              <a:rPr sz="1400" spc="30" dirty="0">
                <a:latin typeface="Lucida Sans"/>
                <a:cs typeface="Lucida Sans"/>
              </a:rPr>
              <a:t>use. </a:t>
            </a:r>
            <a:r>
              <a:rPr sz="1400" spc="65" dirty="0">
                <a:latin typeface="Lucida Sans"/>
                <a:cs typeface="Lucida Sans"/>
              </a:rPr>
              <a:t>Journal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of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Child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spc="60" dirty="0">
                <a:latin typeface="Lucida Sans"/>
                <a:cs typeface="Lucida Sans"/>
              </a:rPr>
              <a:t>and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spc="60" dirty="0">
                <a:latin typeface="Lucida Sans"/>
                <a:cs typeface="Lucida Sans"/>
              </a:rPr>
              <a:t>Family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spc="65" dirty="0">
                <a:latin typeface="Lucida Sans"/>
                <a:cs typeface="Lucida Sans"/>
              </a:rPr>
              <a:t>Studies,</a:t>
            </a:r>
            <a:r>
              <a:rPr sz="1400" spc="235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27(10),</a:t>
            </a:r>
            <a:r>
              <a:rPr sz="1400" spc="240" dirty="0">
                <a:latin typeface="Lucida Sans"/>
                <a:cs typeface="Lucida Sans"/>
              </a:rPr>
              <a:t> </a:t>
            </a:r>
            <a:r>
              <a:rPr sz="1400" dirty="0">
                <a:latin typeface="Lucida Sans"/>
                <a:cs typeface="Lucida Sans"/>
              </a:rPr>
              <a:t>3141-</a:t>
            </a:r>
            <a:r>
              <a:rPr sz="1400" spc="-10" dirty="0">
                <a:latin typeface="Lucida Sans"/>
                <a:cs typeface="Lucida Sans"/>
              </a:rPr>
              <a:t>3154.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6590" y="9832988"/>
            <a:ext cx="59055" cy="10795"/>
          </a:xfrm>
          <a:custGeom>
            <a:avLst/>
            <a:gdLst/>
            <a:ahLst/>
            <a:cxnLst/>
            <a:rect l="l" t="t" r="r" b="b"/>
            <a:pathLst>
              <a:path w="59054" h="10795">
                <a:moveTo>
                  <a:pt x="58646" y="10280"/>
                </a:moveTo>
                <a:lnTo>
                  <a:pt x="0" y="10280"/>
                </a:lnTo>
                <a:lnTo>
                  <a:pt x="0" y="0"/>
                </a:lnTo>
                <a:lnTo>
                  <a:pt x="58646" y="0"/>
                </a:lnTo>
                <a:lnTo>
                  <a:pt x="58646" y="102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5063" y="7671712"/>
            <a:ext cx="6162675" cy="1609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6100"/>
              </a:lnSpc>
              <a:spcBef>
                <a:spcPts val="100"/>
              </a:spcBef>
            </a:pPr>
            <a:r>
              <a:rPr sz="1400" i="1" spc="12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5" dirty="0">
                <a:solidFill>
                  <a:srgbClr val="FFFFFF"/>
                </a:solidFill>
                <a:latin typeface="Calibri"/>
                <a:cs typeface="Calibri"/>
              </a:rPr>
              <a:t>project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Calibri"/>
                <a:cs typeface="Calibri"/>
              </a:rPr>
              <a:t>is/was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5" dirty="0">
                <a:solidFill>
                  <a:srgbClr val="FFFFFF"/>
                </a:solidFill>
                <a:latin typeface="Calibri"/>
                <a:cs typeface="Calibri"/>
              </a:rPr>
              <a:t>supported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0" dirty="0">
                <a:solidFill>
                  <a:srgbClr val="FFFFFF"/>
                </a:solidFill>
                <a:latin typeface="Calibri"/>
                <a:cs typeface="Calibri"/>
              </a:rPr>
              <a:t>Health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Services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Administration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(HRSA)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0" dirty="0">
                <a:solidFill>
                  <a:srgbClr val="FFFFFF"/>
                </a:solidFill>
                <a:latin typeface="Calibri"/>
                <a:cs typeface="Calibri"/>
              </a:rPr>
              <a:t>U.S.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0" dirty="0">
                <a:solidFill>
                  <a:srgbClr val="FFFFFF"/>
                </a:solidFill>
                <a:latin typeface="Calibri"/>
                <a:cs typeface="Calibri"/>
              </a:rPr>
              <a:t>Health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i="1" spc="165" dirty="0">
                <a:solidFill>
                  <a:srgbClr val="FFFFFF"/>
                </a:solidFill>
                <a:latin typeface="Calibri"/>
                <a:cs typeface="Calibri"/>
              </a:rPr>
              <a:t>  Human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5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Calibri"/>
                <a:cs typeface="Calibri"/>
              </a:rPr>
              <a:t>(HHS)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5" dirty="0">
                <a:solidFill>
                  <a:srgbClr val="FFFFFF"/>
                </a:solidFill>
                <a:latin typeface="Calibri"/>
                <a:cs typeface="Calibri"/>
              </a:rPr>
              <a:t>under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Calibri"/>
                <a:cs typeface="Calibri"/>
              </a:rPr>
              <a:t>AIR-</a:t>
            </a:r>
            <a:r>
              <a:rPr sz="1400" i="1" spc="6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0" dirty="0">
                <a:solidFill>
                  <a:srgbClr val="FFFFFF"/>
                </a:solidFill>
                <a:latin typeface="Calibri"/>
                <a:cs typeface="Calibri"/>
              </a:rPr>
              <a:t>UA3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0" dirty="0">
                <a:solidFill>
                  <a:srgbClr val="FFFFFF"/>
                </a:solidFill>
                <a:latin typeface="Calibri"/>
                <a:cs typeface="Calibri"/>
              </a:rPr>
              <a:t>MC11055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0" dirty="0">
                <a:solidFill>
                  <a:srgbClr val="FFFFFF"/>
                </a:solidFill>
                <a:latin typeface="Calibri"/>
                <a:cs typeface="Calibri"/>
              </a:rPr>
              <a:t>HRSA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0" dirty="0">
                <a:solidFill>
                  <a:srgbClr val="FFFFFF"/>
                </a:solidFill>
                <a:latin typeface="Calibri"/>
                <a:cs typeface="Calibri"/>
              </a:rPr>
              <a:t>(PI: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Kasari).</a:t>
            </a:r>
            <a:endParaRPr sz="1400">
              <a:latin typeface="Calibri"/>
              <a:cs typeface="Calibri"/>
            </a:endParaRPr>
          </a:p>
          <a:p>
            <a:pPr marL="96520" marR="88900" algn="ctr">
              <a:lnSpc>
                <a:spcPct val="106100"/>
              </a:lnSpc>
            </a:pPr>
            <a:r>
              <a:rPr sz="1400" i="1" spc="11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information,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0" dirty="0">
                <a:solidFill>
                  <a:srgbClr val="FFFFFF"/>
                </a:solidFill>
                <a:latin typeface="Calibri"/>
                <a:cs typeface="Calibri"/>
              </a:rPr>
              <a:t>content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and/or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5" dirty="0">
                <a:solidFill>
                  <a:srgbClr val="FFFFFF"/>
                </a:solidFill>
                <a:latin typeface="Calibri"/>
                <a:cs typeface="Calibri"/>
              </a:rPr>
              <a:t>conclusions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those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7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author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5" dirty="0">
                <a:solidFill>
                  <a:srgbClr val="FFFFFF"/>
                </a:solidFill>
                <a:latin typeface="Calibri"/>
                <a:cs typeface="Calibri"/>
              </a:rPr>
              <a:t>should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5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0" dirty="0">
                <a:solidFill>
                  <a:srgbClr val="FFFFFF"/>
                </a:solidFill>
                <a:latin typeface="Calibri"/>
                <a:cs typeface="Calibri"/>
              </a:rPr>
              <a:t>construed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0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i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0" dirty="0">
                <a:solidFill>
                  <a:srgbClr val="FFFFFF"/>
                </a:solidFill>
                <a:latin typeface="Calibri"/>
                <a:cs typeface="Calibri"/>
              </a:rPr>
              <a:t>official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0" dirty="0">
                <a:solidFill>
                  <a:srgbClr val="FFFFFF"/>
                </a:solidFill>
                <a:latin typeface="Calibri"/>
                <a:cs typeface="Calibri"/>
              </a:rPr>
              <a:t>position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or </a:t>
            </a:r>
            <a:r>
              <a:rPr sz="1400" i="1" spc="135" dirty="0">
                <a:solidFill>
                  <a:srgbClr val="FFFFFF"/>
                </a:solidFill>
                <a:latin typeface="Calibri"/>
                <a:cs typeface="Calibri"/>
              </a:rPr>
              <a:t>policy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95" dirty="0">
                <a:solidFill>
                  <a:srgbClr val="FFFFFF"/>
                </a:solidFill>
                <a:latin typeface="Calibri"/>
                <a:cs typeface="Calibri"/>
              </a:rPr>
              <a:t>of,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nor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5" dirty="0">
                <a:solidFill>
                  <a:srgbClr val="FFFFFF"/>
                </a:solidFill>
                <a:latin typeface="Calibri"/>
                <a:cs typeface="Calibri"/>
              </a:rPr>
              <a:t>should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50" dirty="0">
                <a:solidFill>
                  <a:srgbClr val="FFFFFF"/>
                </a:solidFill>
                <a:latin typeface="Calibri"/>
                <a:cs typeface="Calibri"/>
              </a:rPr>
              <a:t>endorsements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5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45" dirty="0">
                <a:solidFill>
                  <a:srgbClr val="FFFFFF"/>
                </a:solidFill>
                <a:latin typeface="Calibri"/>
                <a:cs typeface="Calibri"/>
              </a:rPr>
              <a:t>inferred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5" dirty="0">
                <a:solidFill>
                  <a:srgbClr val="FFFFFF"/>
                </a:solidFill>
                <a:latin typeface="Calibri"/>
                <a:cs typeface="Calibri"/>
              </a:rPr>
              <a:t>HRSA,</a:t>
            </a:r>
            <a:r>
              <a:rPr sz="1400" i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Calibri"/>
                <a:cs typeface="Calibri"/>
              </a:rPr>
              <a:t>HHS </a:t>
            </a:r>
            <a:r>
              <a:rPr sz="1400" i="1" spc="125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10" dirty="0">
                <a:solidFill>
                  <a:srgbClr val="FFFFFF"/>
                </a:solidFill>
                <a:latin typeface="Calibri"/>
                <a:cs typeface="Calibri"/>
              </a:rPr>
              <a:t>U.S.</a:t>
            </a:r>
            <a:r>
              <a:rPr sz="1400" i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135" dirty="0">
                <a:solidFill>
                  <a:srgbClr val="FFFFFF"/>
                </a:solidFill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56515" y="9647159"/>
            <a:ext cx="3459479" cy="2330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dirty="0">
                <a:solidFill>
                  <a:srgbClr val="FFFFFF"/>
                </a:solidFill>
                <a:latin typeface="Lucida Sans"/>
                <a:cs typeface="Lucida Sans"/>
              </a:rPr>
              <a:t>visit</a:t>
            </a:r>
            <a:r>
              <a:rPr sz="1200" spc="15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dirty="0">
                <a:solidFill>
                  <a:srgbClr val="FFFFFF"/>
                </a:solidFill>
                <a:latin typeface="Lucida Sans"/>
                <a:cs typeface="Lucida Sans"/>
              </a:rPr>
              <a:t>us</a:t>
            </a:r>
            <a:r>
              <a:rPr sz="1200" spc="15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dirty="0">
                <a:solidFill>
                  <a:srgbClr val="FFFFFF"/>
                </a:solidFill>
                <a:latin typeface="Lucida Sans"/>
                <a:cs typeface="Lucida Sans"/>
              </a:rPr>
              <a:t>at</a:t>
            </a:r>
            <a:r>
              <a:rPr sz="1200" spc="15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cs typeface="Arial Black"/>
                <a:hlinkClick r:id="rId2"/>
              </a:rPr>
              <a:t>http</a:t>
            </a:r>
            <a:r>
              <a:rPr sz="1200" u="sng" spc="1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cs typeface="Arial Black"/>
                <a:hlinkClick r:id="rId2"/>
              </a:rPr>
              <a:t> </a:t>
            </a:r>
            <a:r>
              <a:rPr sz="1200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cs typeface="Arial Black"/>
                <a:hlinkClick r:id="rId2"/>
              </a:rPr>
              <a:t>://golisano.urmc.edu/dbp</a:t>
            </a:r>
            <a:endParaRPr sz="12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556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 Black</vt:lpstr>
      <vt:lpstr>Calibri</vt:lpstr>
      <vt:lpstr>Lucida Sans</vt:lpstr>
      <vt:lpstr>Tahoma</vt:lpstr>
      <vt:lpstr>Times New Roman</vt:lpstr>
      <vt:lpstr>Office Theme</vt:lpstr>
      <vt:lpstr>AIR-B RESEARCH ROUNDUP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AIR-B RESEARCH ROUNDUP</dc:title>
  <dc:creator>Regional Center</dc:creator>
  <cp:keywords/>
  <cp:lastModifiedBy>Diltz, Mark</cp:lastModifiedBy>
  <cp:revision>1</cp:revision>
  <dcterms:created xsi:type="dcterms:W3CDTF">2026-03-16T13:35:57Z</dcterms:created>
  <dcterms:modified xsi:type="dcterms:W3CDTF">2026-03-16T13:39:07Z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2020-04-01T00:00:00Z</vt:filetime>
  </property>
  <property fmtid="{D5CDD505-2E9C-101B-9397-08002B2CF9AE}" pid="3" name="Creator">
    <vt:lpwstr>Canva</vt:lpwstr>
  </property>
  <property fmtid="{D5CDD505-2E9C-101B-9397-08002B2CF9AE}" pid="4" name="LastSaved">
    <vt:filetime>2026-03-16T00:00:00Z</vt:filetime>
  </property>
  <property fmtid="{D5CDD505-2E9C-101B-9397-08002B2CF9AE}" pid="5" name="Producer">
    <vt:lpwstr>Canva</vt:lpwstr>
  </property>
</Properties>
</file>