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D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200" dirty="0">
                <a:latin typeface="Georgia" pitchFamily="18" charset="0"/>
              </a:rPr>
              <a:t>Type of </a:t>
            </a:r>
            <a:r>
              <a:rPr lang="en-US" sz="1200" dirty="0" smtClean="0">
                <a:latin typeface="Georgia" pitchFamily="18" charset="0"/>
              </a:rPr>
              <a:t>Respondent</a:t>
            </a:r>
            <a:endParaRPr lang="en-US" sz="1200" dirty="0">
              <a:latin typeface="Georgia" pitchFamily="18" charset="0"/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Type of Respondant</c:v>
                </c:pt>
              </c:strCache>
            </c:strRef>
          </c:tx>
          <c:explosion val="1"/>
          <c:dLbls>
            <c:dLbl>
              <c:idx val="0"/>
              <c:layout>
                <c:manualLayout>
                  <c:x val="0.17051828028538929"/>
                  <c:y val="2.6402640264026864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8% Individual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7245478732966599"/>
                  <c:y val="7.9988334791484487E-3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32% Parent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7344460463568822E-2"/>
                  <c:y val="-2.086466914407978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2% Guardian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0543001474130802"/>
                  <c:y val="-0.19824380285797646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29% Other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7740678819257208"/>
                  <c:y val="0.15630592009332184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29% Care Provider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Individual</c:v>
                </c:pt>
                <c:pt idx="1">
                  <c:v>Parent</c:v>
                </c:pt>
                <c:pt idx="2">
                  <c:v>Guardian</c:v>
                </c:pt>
                <c:pt idx="3">
                  <c:v>Residential Care Provider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7.6000000000000123E-2</c:v>
                </c:pt>
                <c:pt idx="1">
                  <c:v>0.32100000000000384</c:v>
                </c:pt>
                <c:pt idx="2">
                  <c:v>2.4000000000000042E-2</c:v>
                </c:pt>
                <c:pt idx="3">
                  <c:v>0.28500000000000031</c:v>
                </c:pt>
                <c:pt idx="4">
                  <c:v>0.29300000000000032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>
                <a:latin typeface="Georgia" pitchFamily="18" charset="0"/>
              </a:rPr>
              <a:t>Type of Respondant</a:t>
            </a:r>
          </a:p>
        </c:rich>
      </c:tx>
      <c:layout/>
      <c:overlay val="0"/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77%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-3.96825396825395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/>
                      <a:t>72%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Oral Health: Excellent/Good </c:v>
                </c:pt>
                <c:pt idx="1">
                  <c:v>Oral Health: Fair/Poor </c:v>
                </c:pt>
                <c:pt idx="2">
                  <c:v>Oral Health Important</c:v>
                </c:pt>
                <c:pt idx="3">
                  <c:v>Anxiety about Dentistry</c:v>
                </c:pt>
                <c:pt idx="4">
                  <c:v>Provider Options: Dissatisfied</c:v>
                </c:pt>
                <c:pt idx="5">
                  <c:v>Provider Options: Satisfied</c:v>
                </c:pt>
                <c:pt idx="6">
                  <c:v>Knowledge/Friendly: Hygienist</c:v>
                </c:pt>
                <c:pt idx="7">
                  <c:v>Knowledge/Friendly: Dentist </c:v>
                </c:pt>
                <c:pt idx="8">
                  <c:v>Satisfied with treatment</c:v>
                </c:pt>
                <c:pt idx="9">
                  <c:v>Saw a dentist in the past year</c:v>
                </c:pt>
                <c:pt idx="10">
                  <c:v>Visit Dentist every 6 months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0.47000000000000008</c:v>
                </c:pt>
                <c:pt idx="1">
                  <c:v>0.53</c:v>
                </c:pt>
                <c:pt idx="2">
                  <c:v>0.70000000000000062</c:v>
                </c:pt>
                <c:pt idx="3">
                  <c:v>0.74000000000000077</c:v>
                </c:pt>
                <c:pt idx="4">
                  <c:v>0.2</c:v>
                </c:pt>
                <c:pt idx="5">
                  <c:v>0.60000000000000064</c:v>
                </c:pt>
                <c:pt idx="6">
                  <c:v>0.77000000000000091</c:v>
                </c:pt>
                <c:pt idx="7">
                  <c:v>0.77000000000000091</c:v>
                </c:pt>
                <c:pt idx="8">
                  <c:v>0.71000000000000063</c:v>
                </c:pt>
                <c:pt idx="9">
                  <c:v>0.85000000000000064</c:v>
                </c:pt>
                <c:pt idx="10">
                  <c:v>0.73000000000000065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559424"/>
        <c:axId val="111560960"/>
      </c:barChart>
      <c:catAx>
        <c:axId val="1115594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 i="0" baseline="0"/>
            </a:pPr>
            <a:endParaRPr lang="en-US"/>
          </a:p>
        </c:txPr>
        <c:crossAx val="111560960"/>
        <c:crosses val="autoZero"/>
        <c:auto val="1"/>
        <c:lblAlgn val="ctr"/>
        <c:lblOffset val="100"/>
        <c:noMultiLvlLbl val="0"/>
      </c:catAx>
      <c:valAx>
        <c:axId val="1115609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11155942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50031852814518"/>
          <c:y val="1.7461040026246717E-2"/>
          <c:w val="0.83664169406008737"/>
          <c:h val="0.495165682414698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Interest in Additional Education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Prevention and Oral Hygiene</c:v>
                </c:pt>
                <c:pt idx="1">
                  <c:v>Treatment Considerations</c:v>
                </c:pt>
                <c:pt idx="2">
                  <c:v>Office Procedures</c:v>
                </c:pt>
                <c:pt idx="3">
                  <c:v>Sedation Techniques</c:v>
                </c:pt>
                <c:pt idx="4">
                  <c:v>Restraint Techniques</c:v>
                </c:pt>
                <c:pt idx="5">
                  <c:v>Courses Leading to Hospital Privileges</c:v>
                </c:pt>
                <c:pt idx="6">
                  <c:v>Medical Management</c:v>
                </c:pt>
                <c:pt idx="7">
                  <c:v>Behavioral Management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0.41000000000000031</c:v>
                </c:pt>
                <c:pt idx="1">
                  <c:v>0.59</c:v>
                </c:pt>
                <c:pt idx="2">
                  <c:v>0.60000000000000064</c:v>
                </c:pt>
                <c:pt idx="3">
                  <c:v>0.25</c:v>
                </c:pt>
                <c:pt idx="4">
                  <c:v>0.21000000000000021</c:v>
                </c:pt>
                <c:pt idx="5">
                  <c:v>0.19</c:v>
                </c:pt>
                <c:pt idx="6">
                  <c:v>0.380000000000003</c:v>
                </c:pt>
                <c:pt idx="7">
                  <c:v>0.42000000000000032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293952"/>
        <c:axId val="111295488"/>
      </c:barChart>
      <c:catAx>
        <c:axId val="1112939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10" baseline="0"/>
            </a:pPr>
            <a:endParaRPr lang="en-US"/>
          </a:p>
        </c:txPr>
        <c:crossAx val="111295488"/>
        <c:crosses val="autoZero"/>
        <c:auto val="1"/>
        <c:lblAlgn val="ctr"/>
        <c:lblOffset val="100"/>
        <c:noMultiLvlLbl val="0"/>
      </c:catAx>
      <c:valAx>
        <c:axId val="11129548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129395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 b="1" i="0" baseline="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3" name="Picture 11" descr="Powerpoint_EIOH(master)-blue cen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450A56A-6349-4A63-B764-1BC75BC382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0E9E1F-65F6-4018-B62D-0F733064F3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364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211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99F47-5F92-47FA-B7C6-70E0300D3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871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EEEDE-7922-40BF-AD75-9AA1AE07EB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3079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FD13FD-06CE-4893-8289-6A1AD5F7AA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4158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B6091-C793-4566-A215-F9F6D32700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352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DE997-D0BD-4587-BF0D-2EAB2856D6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872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1876D-1D9B-4B15-8D87-532A293EB5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905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0C84E-57E9-421E-B45B-1527E335D4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5075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CF021-AE10-47DB-ACF3-500140004E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400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4700B-7CF3-48C7-950B-7AAC1F690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836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owerpoint_EIOH(master)-white cente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486400"/>
            <a:ext cx="12192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56025" y="5486400"/>
            <a:ext cx="1654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5486400"/>
            <a:ext cx="121920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EA15E99-6693-4E2B-8A86-61B56A95177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DD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DD00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DD00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DD00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DD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DD00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DD00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DD00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DD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rmc.rochester.edu/dentistry/news-events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14400"/>
            <a:ext cx="7772400" cy="2057400"/>
          </a:xfrm>
        </p:spPr>
        <p:txBody>
          <a:bodyPr>
            <a:normAutofit fontScale="90000"/>
          </a:bodyPr>
          <a:lstStyle/>
          <a:p>
            <a:r>
              <a:rPr lang="en-US" b="1" i="1" dirty="0"/>
              <a:t>Community Task Force on Oral Health Needs of People with Developmental </a:t>
            </a:r>
            <a:r>
              <a:rPr lang="en-US" b="1" i="1" dirty="0" smtClean="0"/>
              <a:t>Disabilities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505200"/>
            <a:ext cx="6400800" cy="1374775"/>
          </a:xfrm>
        </p:spPr>
        <p:txBody>
          <a:bodyPr>
            <a:normAutofit fontScale="92500"/>
          </a:bodyPr>
          <a:lstStyle/>
          <a:p>
            <a:r>
              <a:rPr lang="en-US" sz="7200" b="1" dirty="0" smtClean="0">
                <a:solidFill>
                  <a:schemeClr val="tx1"/>
                </a:solidFill>
              </a:rPr>
              <a:t>KEY FINDINGS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626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3600" b="1" dirty="0" smtClean="0"/>
              <a:t>Topics for Continuing Education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0735660"/>
              </p:ext>
            </p:extLst>
          </p:nvPr>
        </p:nvGraphicFramePr>
        <p:xfrm>
          <a:off x="533400" y="990600"/>
          <a:ext cx="7848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8947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/>
              <a:t>Current </a:t>
            </a:r>
            <a:r>
              <a:rPr lang="en-US" sz="3600" b="1" dirty="0"/>
              <a:t>and Unfolding Policy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48006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Managed Care. </a:t>
            </a:r>
          </a:p>
          <a:p>
            <a:pPr>
              <a:buBlip>
                <a:blip r:embed="rId2"/>
              </a:buBlip>
            </a:pPr>
            <a:endParaRPr lang="en-US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Fragile and ever-changing dental reimbursement picture.</a:t>
            </a:r>
          </a:p>
          <a:p>
            <a:pPr>
              <a:buBlip>
                <a:blip r:embed="rId2"/>
              </a:buBlip>
            </a:pPr>
            <a:endParaRPr lang="en-US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Reduction or elimination of services.</a:t>
            </a:r>
          </a:p>
          <a:p>
            <a:pPr>
              <a:buBlip>
                <a:blip r:embed="rId2"/>
              </a:buBlip>
            </a:pPr>
            <a:endParaRPr lang="en-US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Dental Accreditation.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Role of Dental Hygienists.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Inefficient and limited use of OR care. 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Dental Disco Advisory Group (DDSG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Opportunity for demonstration projects.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53274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smtClean="0"/>
              <a:t>Model </a:t>
            </a:r>
            <a:r>
              <a:rPr lang="en-US" sz="3600" b="1" dirty="0"/>
              <a:t>IDD Oral Health Care Programs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191000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Atlantic County Special Services School District by University of Medicine and Dentistry of New Jersey.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Special Smiles Program – Philadelphia.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Tufts, Boston – closed.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Glassman, San Francisco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3726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smtClean="0"/>
              <a:t>Glassman Model California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534400" cy="4800600"/>
          </a:xfrm>
        </p:spPr>
        <p:txBody>
          <a:bodyPr>
            <a:noAutofit/>
          </a:bodyPr>
          <a:lstStyle/>
          <a:p>
            <a:pPr lvl="0"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Focuses on prevention of dental diseases.</a:t>
            </a:r>
          </a:p>
          <a:p>
            <a:pPr lvl="0"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Utilizes a case management approach. </a:t>
            </a:r>
          </a:p>
          <a:p>
            <a:pPr lvl="0"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Employs a tiered delivery system. </a:t>
            </a:r>
          </a:p>
          <a:p>
            <a:pPr lvl="0"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care as close as possible to where individuals with IDD disabilities live, work and go to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school.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Enables hygienists to play a major role in oral health maintenance, as well as in education of family and caregivers. </a:t>
            </a:r>
          </a:p>
          <a:p>
            <a:pPr lvl="0"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of Tele-health.</a:t>
            </a:r>
          </a:p>
          <a:p>
            <a:pPr lvl="0"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Uses existing community health professionals in new ways. </a:t>
            </a:r>
          </a:p>
          <a:p>
            <a:pPr lvl="0"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Rewards services that will improve oral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740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sz="3200" b="1" dirty="0" smtClean="0"/>
              <a:t>Website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Full report and executive summary can be found on the following website: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www.urmc.rochester.edu/dentistry/news-events.aspx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473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sz="3200" b="1" dirty="0" smtClean="0"/>
              <a:t>Workgroup Leaders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4648200"/>
          </a:xfrm>
        </p:spPr>
        <p:txBody>
          <a:bodyPr>
            <a:normAutofit fontScale="47500" lnSpcReduction="20000"/>
          </a:bodyPr>
          <a:lstStyle/>
          <a:p>
            <a:pPr>
              <a:buBlip>
                <a:blip r:embed="rId2"/>
              </a:buBlip>
            </a:pP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Demographics: </a:t>
            </a:r>
            <a:r>
              <a:rPr lang="en-US" sz="5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is Receiving What from Whom</a:t>
            </a: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800100" lvl="2" indent="0">
              <a:buNone/>
            </a:pP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Ann Costello and Brian Klafehn </a:t>
            </a:r>
          </a:p>
          <a:p>
            <a:pPr>
              <a:buBlip>
                <a:blip r:embed="rId2"/>
              </a:buBlip>
            </a:pP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 Perceptions and Satisfaction</a:t>
            </a:r>
          </a:p>
          <a:p>
            <a:pPr marL="800100" lvl="2" indent="0">
              <a:buNone/>
            </a:pP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Lenora Colaruotolo</a:t>
            </a:r>
          </a:p>
          <a:p>
            <a:pPr>
              <a:buBlip>
                <a:blip r:embed="rId2"/>
              </a:buBlip>
            </a:pP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Provider Experiences and Expectations</a:t>
            </a:r>
          </a:p>
          <a:p>
            <a:pPr marL="857250" lvl="2" indent="0">
              <a:buNone/>
            </a:pP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Lisa DeLucia</a:t>
            </a:r>
          </a:p>
          <a:p>
            <a:pPr>
              <a:buBlip>
                <a:blip r:embed="rId2"/>
              </a:buBlip>
            </a:pP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 and Unfolding Policy</a:t>
            </a:r>
          </a:p>
          <a:p>
            <a:pPr marL="800100" lvl="2" indent="0">
              <a:buNone/>
            </a:pP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Rich Speisman</a:t>
            </a:r>
          </a:p>
          <a:p>
            <a:pPr>
              <a:buBlip>
                <a:blip r:embed="rId2"/>
              </a:buBlip>
            </a:pP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 IDD Oral Health Care Programs</a:t>
            </a:r>
          </a:p>
          <a:p>
            <a:pPr marL="800100" lvl="2" indent="0">
              <a:buNone/>
            </a:pP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Maricelle Abayon.  </a:t>
            </a:r>
          </a:p>
          <a:p>
            <a:pPr>
              <a:buBlip>
                <a:blip r:embed="rId2"/>
              </a:buBlip>
            </a:pP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Facilitator</a:t>
            </a:r>
          </a:p>
          <a:p>
            <a:pPr marL="800100" lvl="2" indent="0">
              <a:buNone/>
            </a:pPr>
            <a:r>
              <a:rPr lang="en-US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Larry Belle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86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Autofit/>
          </a:bodyPr>
          <a:lstStyle/>
          <a:p>
            <a:pPr lvl="0"/>
            <a:r>
              <a:rPr lang="en-US" sz="3200" b="1" dirty="0" smtClean="0"/>
              <a:t>Demographics</a:t>
            </a:r>
            <a:r>
              <a:rPr lang="en-US" sz="3200" b="1" dirty="0"/>
              <a:t>: </a:t>
            </a:r>
            <a:r>
              <a:rPr lang="en-US" sz="3200" b="1" i="1" dirty="0"/>
              <a:t>Who is </a:t>
            </a:r>
            <a:r>
              <a:rPr lang="en-US" sz="3200" b="1" i="1" dirty="0" smtClean="0"/>
              <a:t>Receiving</a:t>
            </a:r>
            <a:br>
              <a:rPr lang="en-US" sz="3200" b="1" i="1" dirty="0" smtClean="0"/>
            </a:br>
            <a:r>
              <a:rPr lang="en-US" sz="3200" b="1" i="1" dirty="0" smtClean="0"/>
              <a:t>What </a:t>
            </a:r>
            <a:r>
              <a:rPr lang="en-US" sz="3200" b="1" i="1" dirty="0"/>
              <a:t>from Whom</a:t>
            </a:r>
            <a:r>
              <a:rPr lang="en-US" sz="3200" b="1" dirty="0" smtClean="0"/>
              <a:t>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457200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FLDDSO -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9,300 individuals in 2012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Monroe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Wayne, Ontario, Livingston, Orleans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12,000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11 county Finger Lakes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region. 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Monroe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County (55%); with 40% between the ages of 21-44 years; and 35% living in some type of certified residence.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EIOH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RGH, Anthony Jordon, CP Rochester and FLDDO Dental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 - 2,786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(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2011)-Wait time -ambulatory &lt;6 months, OR &gt;12 months.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&lt;17% private DDS see Medicaid.</a:t>
            </a:r>
          </a:p>
        </p:txBody>
      </p:sp>
    </p:spTree>
    <p:extLst>
      <p:ext uri="{BB962C8B-B14F-4D97-AF65-F5344CB8AC3E}">
        <p14:creationId xmlns:p14="http://schemas.microsoft.com/office/powerpoint/2010/main" val="3025172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495800"/>
          </a:xfrm>
        </p:spPr>
        <p:txBody>
          <a:bodyPr>
            <a:normAutofit lnSpcReduction="10000"/>
          </a:bodyPr>
          <a:lstStyle/>
          <a:p>
            <a:pPr lvl="0">
              <a:buBlip>
                <a:blip r:embed="rId2"/>
              </a:buBlip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of a standard patient classification system to be used by the community-based clinics as well as private practice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dentists.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Blip>
                <a:blip r:embed="rId2"/>
              </a:buBlip>
            </a:pPr>
            <a:endParaRPr lang="en-US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Clarify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actual number of individuals receiving dental services on an annual basis by using DOH Medicaid claims data.</a:t>
            </a:r>
          </a:p>
          <a:p>
            <a:pPr lvl="0">
              <a:buBlip>
                <a:blip r:embed="rId2"/>
              </a:buBlip>
            </a:pPr>
            <a:endParaRPr lang="en-US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many individuals are not receiving routine,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preventive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dental services and why?  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collaboratively with local area hospitals to reduce wait-time for needed OR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 and improve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oral health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mitigate the need for OR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services.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Autofit/>
          </a:bodyPr>
          <a:lstStyle/>
          <a:p>
            <a:pPr lvl="0"/>
            <a:r>
              <a:rPr lang="en-US" sz="3200" b="1" dirty="0" smtClean="0"/>
              <a:t>Demographics</a:t>
            </a:r>
            <a:r>
              <a:rPr lang="en-US" sz="3200" b="1" dirty="0"/>
              <a:t>: </a:t>
            </a:r>
            <a:r>
              <a:rPr lang="en-US" sz="3200" b="1" i="1" dirty="0"/>
              <a:t>Who is </a:t>
            </a:r>
            <a:r>
              <a:rPr lang="en-US" sz="3200" b="1" i="1" dirty="0" smtClean="0"/>
              <a:t>Receiving</a:t>
            </a:r>
            <a:br>
              <a:rPr lang="en-US" sz="3200" b="1" i="1" dirty="0" smtClean="0"/>
            </a:br>
            <a:r>
              <a:rPr lang="en-US" sz="3200" b="1" i="1" dirty="0" smtClean="0"/>
              <a:t>What </a:t>
            </a:r>
            <a:r>
              <a:rPr lang="en-US" sz="3200" b="1" i="1" dirty="0"/>
              <a:t>from Whom</a:t>
            </a:r>
            <a:r>
              <a:rPr lang="en-US" sz="3200" b="1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72642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pPr lvl="0"/>
            <a:r>
              <a:rPr lang="en-US" sz="3200" b="1" dirty="0"/>
              <a:t>Consumer Perceptions and Satisfaction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534400" cy="144780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areas of oral health satisfaction, perception and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need. 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Survey of local agencies and Focus groups of constituents.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615878645"/>
              </p:ext>
            </p:extLst>
          </p:nvPr>
        </p:nvGraphicFramePr>
        <p:xfrm>
          <a:off x="1905000" y="2438400"/>
          <a:ext cx="55626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88719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828800" y="3200400"/>
          <a:ext cx="55626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066800"/>
            <a:ext cx="8458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pPr lvl="0"/>
            <a:r>
              <a:rPr lang="en-US" sz="3200" b="1" dirty="0"/>
              <a:t>Consumer Perceptions and Satisfaction</a:t>
            </a:r>
          </a:p>
        </p:txBody>
      </p:sp>
    </p:spTree>
    <p:extLst>
      <p:ext uri="{BB962C8B-B14F-4D97-AF65-F5344CB8AC3E}">
        <p14:creationId xmlns:p14="http://schemas.microsoft.com/office/powerpoint/2010/main" val="2943351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pPr lvl="0"/>
            <a:r>
              <a:rPr lang="en-US" sz="3200" b="1" dirty="0" smtClean="0"/>
              <a:t>Perceptions on Oral Health Care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endParaRPr lang="en-US" sz="2800" b="1" dirty="0" smtClean="0"/>
          </a:p>
          <a:p>
            <a:endParaRPr lang="en-US" sz="2800" b="1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824621426"/>
              </p:ext>
            </p:extLst>
          </p:nvPr>
        </p:nvGraphicFramePr>
        <p:xfrm>
          <a:off x="533400" y="1066800"/>
          <a:ext cx="81534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3296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pPr lvl="0"/>
            <a:r>
              <a:rPr lang="en-US" sz="3200" b="1" dirty="0" smtClean="0"/>
              <a:t>Suggestions for Improvement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686800" cy="464820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80% of dental disease occurs in 20% of the population-the most underserved and least likely to access services and care.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(NOT SAMPLED)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Patient-centered care.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Knowledgeable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staff and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practitioners.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Universal design.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concerns and requests of the family members should be incorporated into any systemic design of oral health services for this population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329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3600" b="1" dirty="0" smtClean="0"/>
              <a:t>Provider Experiences and Expectations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610600" cy="472440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Surveys and Focus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Groups.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District Dental Society and Dental Hygiene Society, RGH and EIOH.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151 respondents – DDS 59% (high % specialists and institutional providers), OH 41%.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Close to 70% of respondents treated individuals with IDD and feel relatively comfortable and competent doing so.  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Respondents felt more competent and prepared to treat patients with mobility issues than they did with patients who had communication and behavioral limitations.</a:t>
            </a:r>
          </a:p>
          <a:p>
            <a:pPr>
              <a:buBlip>
                <a:blip r:embed="rId2"/>
              </a:buBlip>
            </a:pPr>
            <a:endParaRPr lang="en-US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 % wanted additional training.</a:t>
            </a:r>
          </a:p>
        </p:txBody>
      </p:sp>
    </p:spTree>
    <p:extLst>
      <p:ext uri="{BB962C8B-B14F-4D97-AF65-F5344CB8AC3E}">
        <p14:creationId xmlns:p14="http://schemas.microsoft.com/office/powerpoint/2010/main" val="41573231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Template - EIOH URMC Blue title White Center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 - EIOH URMC Blue title White Center</Template>
  <TotalTime>47</TotalTime>
  <Words>581</Words>
  <Application>Microsoft Office PowerPoint</Application>
  <PresentationFormat>On-screen Show (4:3)</PresentationFormat>
  <Paragraphs>116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Template - EIOH URMC Blue title White Center</vt:lpstr>
      <vt:lpstr>Community Task Force on Oral Health Needs of People with Developmental Disabilities</vt:lpstr>
      <vt:lpstr>Workgroup Leaders</vt:lpstr>
      <vt:lpstr>Demographics: Who is Receiving What from Whom?</vt:lpstr>
      <vt:lpstr>Demographics: Who is Receiving What from Whom?</vt:lpstr>
      <vt:lpstr>Consumer Perceptions and Satisfaction</vt:lpstr>
      <vt:lpstr>Consumer Perceptions and Satisfaction</vt:lpstr>
      <vt:lpstr>Perceptions on Oral Health Care</vt:lpstr>
      <vt:lpstr>Suggestions for Improvement</vt:lpstr>
      <vt:lpstr> Provider Experiences and Expectations </vt:lpstr>
      <vt:lpstr> Topics for Continuing Education </vt:lpstr>
      <vt:lpstr> Current and Unfolding Policy </vt:lpstr>
      <vt:lpstr> Model IDD Oral Health Care Programs </vt:lpstr>
      <vt:lpstr> Glassman Model California </vt:lpstr>
      <vt:lpstr>Website</vt:lpstr>
    </vt:vector>
  </TitlesOfParts>
  <Company>URMC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Task Force on Oral Health Needs of People with Developmental Disabilities</dc:title>
  <dc:creator>vbuckholz</dc:creator>
  <cp:lastModifiedBy>vbuckholz</cp:lastModifiedBy>
  <cp:revision>14</cp:revision>
  <dcterms:created xsi:type="dcterms:W3CDTF">2013-10-01T14:17:42Z</dcterms:created>
  <dcterms:modified xsi:type="dcterms:W3CDTF">2013-10-02T11:50:46Z</dcterms:modified>
</cp:coreProperties>
</file>