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96" r:id="rId1"/>
  </p:sldMasterIdLst>
  <p:notesMasterIdLst>
    <p:notesMasterId r:id="rId46"/>
  </p:notesMasterIdLst>
  <p:handoutMasterIdLst>
    <p:handoutMasterId r:id="rId47"/>
  </p:handoutMasterIdLst>
  <p:sldIdLst>
    <p:sldId id="259" r:id="rId2"/>
    <p:sldId id="361" r:id="rId3"/>
    <p:sldId id="337" r:id="rId4"/>
    <p:sldId id="354" r:id="rId5"/>
    <p:sldId id="411" r:id="rId6"/>
    <p:sldId id="381" r:id="rId7"/>
    <p:sldId id="373" r:id="rId8"/>
    <p:sldId id="396" r:id="rId9"/>
    <p:sldId id="387" r:id="rId10"/>
    <p:sldId id="389" r:id="rId11"/>
    <p:sldId id="388" r:id="rId12"/>
    <p:sldId id="390" r:id="rId13"/>
    <p:sldId id="391" r:id="rId14"/>
    <p:sldId id="398" r:id="rId15"/>
    <p:sldId id="399" r:id="rId16"/>
    <p:sldId id="400" r:id="rId17"/>
    <p:sldId id="392" r:id="rId18"/>
    <p:sldId id="393" r:id="rId19"/>
    <p:sldId id="394" r:id="rId20"/>
    <p:sldId id="408" r:id="rId21"/>
    <p:sldId id="395" r:id="rId22"/>
    <p:sldId id="409" r:id="rId23"/>
    <p:sldId id="397" r:id="rId24"/>
    <p:sldId id="385" r:id="rId25"/>
    <p:sldId id="379" r:id="rId26"/>
    <p:sldId id="380" r:id="rId27"/>
    <p:sldId id="348" r:id="rId28"/>
    <p:sldId id="366" r:id="rId29"/>
    <p:sldId id="367" r:id="rId30"/>
    <p:sldId id="401" r:id="rId31"/>
    <p:sldId id="402" r:id="rId32"/>
    <p:sldId id="365" r:id="rId33"/>
    <p:sldId id="403" r:id="rId34"/>
    <p:sldId id="404" r:id="rId35"/>
    <p:sldId id="405" r:id="rId36"/>
    <p:sldId id="406" r:id="rId37"/>
    <p:sldId id="407" r:id="rId38"/>
    <p:sldId id="342" r:id="rId39"/>
    <p:sldId id="338" r:id="rId40"/>
    <p:sldId id="415" r:id="rId41"/>
    <p:sldId id="383" r:id="rId42"/>
    <p:sldId id="412" r:id="rId43"/>
    <p:sldId id="413" r:id="rId44"/>
    <p:sldId id="414" r:id="rId45"/>
  </p:sldIdLst>
  <p:sldSz cx="9144000" cy="6858000" type="screen4x3"/>
  <p:notesSz cx="9309100" cy="7023100"/>
  <p:defaultTextStyle>
    <a:defPPr>
      <a:defRPr lang="en-US"/>
    </a:defPPr>
    <a:lvl1pPr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1pPr>
    <a:lvl2pPr marL="4572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2pPr>
    <a:lvl3pPr marL="9144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3pPr>
    <a:lvl4pPr marL="13716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4pPr>
    <a:lvl5pPr marL="1828800" algn="l" rtl="0" eaLnBrk="0" fontAlgn="base" hangingPunct="0">
      <a:spcBef>
        <a:spcPct val="0"/>
      </a:spcBef>
      <a:spcAft>
        <a:spcPct val="0"/>
      </a:spcAft>
      <a:defRPr sz="2400" kern="1200">
        <a:solidFill>
          <a:schemeClr val="tx1"/>
        </a:solidFill>
        <a:latin typeface="Arial" charset="0"/>
        <a:ea typeface="MS Pゴシック" charset="0"/>
        <a:cs typeface="MS Pゴシック" charset="0"/>
      </a:defRPr>
    </a:lvl5pPr>
    <a:lvl6pPr marL="2286000" algn="l" defTabSz="457200" rtl="0" eaLnBrk="1" latinLnBrk="0" hangingPunct="1">
      <a:defRPr sz="2400" kern="1200">
        <a:solidFill>
          <a:schemeClr val="tx1"/>
        </a:solidFill>
        <a:latin typeface="Arial" charset="0"/>
        <a:ea typeface="MS Pゴシック" charset="0"/>
        <a:cs typeface="MS Pゴシック" charset="0"/>
      </a:defRPr>
    </a:lvl6pPr>
    <a:lvl7pPr marL="2743200" algn="l" defTabSz="457200" rtl="0" eaLnBrk="1" latinLnBrk="0" hangingPunct="1">
      <a:defRPr sz="2400" kern="1200">
        <a:solidFill>
          <a:schemeClr val="tx1"/>
        </a:solidFill>
        <a:latin typeface="Arial" charset="0"/>
        <a:ea typeface="MS Pゴシック" charset="0"/>
        <a:cs typeface="MS Pゴシック" charset="0"/>
      </a:defRPr>
    </a:lvl7pPr>
    <a:lvl8pPr marL="3200400" algn="l" defTabSz="457200" rtl="0" eaLnBrk="1" latinLnBrk="0" hangingPunct="1">
      <a:defRPr sz="2400" kern="1200">
        <a:solidFill>
          <a:schemeClr val="tx1"/>
        </a:solidFill>
        <a:latin typeface="Arial" charset="0"/>
        <a:ea typeface="MS Pゴシック" charset="0"/>
        <a:cs typeface="MS Pゴシック" charset="0"/>
      </a:defRPr>
    </a:lvl8pPr>
    <a:lvl9pPr marL="3657600" algn="l" defTabSz="457200" rtl="0" eaLnBrk="1" latinLnBrk="0" hangingPunct="1">
      <a:defRPr sz="2400" kern="1200">
        <a:solidFill>
          <a:schemeClr val="tx1"/>
        </a:solidFill>
        <a:latin typeface="Arial" charset="0"/>
        <a:ea typeface="MS Pゴシック" charset="0"/>
        <a:cs typeface="MS Pゴシック" charset="0"/>
      </a:defRPr>
    </a:lvl9pPr>
  </p:defaultTextStyle>
  <p:extLst>
    <p:ext uri="{521415D9-36F7-43E2-AB2F-B90AF26B5E84}">
      <p14:sectionLst xmlns:p14="http://schemas.microsoft.com/office/powerpoint/2010/main">
        <p14:section name="Untitled Section" id="{8B64573F-7F00-46F7-9F44-75ED52F1654F}">
          <p14:sldIdLst>
            <p14:sldId id="259"/>
            <p14:sldId id="361"/>
            <p14:sldId id="337"/>
            <p14:sldId id="354"/>
            <p14:sldId id="411"/>
            <p14:sldId id="381"/>
            <p14:sldId id="373"/>
            <p14:sldId id="396"/>
            <p14:sldId id="387"/>
            <p14:sldId id="389"/>
            <p14:sldId id="388"/>
            <p14:sldId id="390"/>
            <p14:sldId id="391"/>
            <p14:sldId id="398"/>
            <p14:sldId id="399"/>
            <p14:sldId id="400"/>
            <p14:sldId id="392"/>
            <p14:sldId id="393"/>
            <p14:sldId id="394"/>
            <p14:sldId id="408"/>
            <p14:sldId id="395"/>
            <p14:sldId id="409"/>
            <p14:sldId id="397"/>
            <p14:sldId id="385"/>
            <p14:sldId id="379"/>
            <p14:sldId id="380"/>
            <p14:sldId id="348"/>
            <p14:sldId id="366"/>
            <p14:sldId id="367"/>
            <p14:sldId id="401"/>
            <p14:sldId id="402"/>
            <p14:sldId id="365"/>
            <p14:sldId id="403"/>
            <p14:sldId id="404"/>
            <p14:sldId id="405"/>
            <p14:sldId id="406"/>
            <p14:sldId id="407"/>
            <p14:sldId id="342"/>
            <p14:sldId id="338"/>
            <p14:sldId id="415"/>
            <p14:sldId id="383"/>
            <p14:sldId id="412"/>
            <p14:sldId id="413"/>
            <p14:sldId id="41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7"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AE2FF"/>
    <a:srgbClr val="EFF6FF"/>
    <a:srgbClr val="EFF5FF"/>
    <a:srgbClr val="E7F8FF"/>
    <a:srgbClr val="73FB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9" autoAdjust="0"/>
    <p:restoredTop sz="93261" autoAdjust="0"/>
  </p:normalViewPr>
  <p:slideViewPr>
    <p:cSldViewPr snapToGrid="0" snapToObjects="1">
      <p:cViewPr varScale="1">
        <p:scale>
          <a:sx n="81" d="100"/>
          <a:sy n="81" d="100"/>
        </p:scale>
        <p:origin x="720" y="90"/>
      </p:cViewPr>
      <p:guideLst>
        <p:guide orient="horz" pos="2160"/>
        <p:guide pos="2880"/>
      </p:guideLst>
    </p:cSldViewPr>
  </p:slideViewPr>
  <p:outlineViewPr>
    <p:cViewPr>
      <p:scale>
        <a:sx n="33" d="100"/>
        <a:sy n="33" d="100"/>
      </p:scale>
      <p:origin x="0" y="17962"/>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52" d="100"/>
          <a:sy n="152" d="100"/>
        </p:scale>
        <p:origin x="3128" y="17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033943" cy="352375"/>
          </a:xfrm>
          <a:prstGeom prst="rect">
            <a:avLst/>
          </a:prstGeom>
        </p:spPr>
        <p:txBody>
          <a:bodyPr vert="horz" lIns="93278" tIns="46640" rIns="93278" bIns="46640" rtlCol="0"/>
          <a:lstStyle>
            <a:lvl1pPr algn="l">
              <a:defRPr sz="1200"/>
            </a:lvl1pPr>
          </a:lstStyle>
          <a:p>
            <a:endParaRPr lang="en-US" dirty="0"/>
          </a:p>
        </p:txBody>
      </p:sp>
      <p:sp>
        <p:nvSpPr>
          <p:cNvPr id="3" name="Date Placeholder 2"/>
          <p:cNvSpPr>
            <a:spLocks noGrp="1"/>
          </p:cNvSpPr>
          <p:nvPr>
            <p:ph type="dt" sz="quarter" idx="1"/>
          </p:nvPr>
        </p:nvSpPr>
        <p:spPr>
          <a:xfrm>
            <a:off x="5273004" y="2"/>
            <a:ext cx="4033943" cy="352375"/>
          </a:xfrm>
          <a:prstGeom prst="rect">
            <a:avLst/>
          </a:prstGeom>
        </p:spPr>
        <p:txBody>
          <a:bodyPr vert="horz" lIns="93278" tIns="46640" rIns="93278" bIns="46640" rtlCol="0"/>
          <a:lstStyle>
            <a:lvl1pPr algn="r">
              <a:defRPr sz="1200"/>
            </a:lvl1pPr>
          </a:lstStyle>
          <a:p>
            <a:fld id="{9168AA7B-CC8E-3B4E-96DF-EAEB17718787}" type="datetimeFigureOut">
              <a:rPr lang="en-US" smtClean="0"/>
              <a:t>3/2/2020</a:t>
            </a:fld>
            <a:endParaRPr lang="en-US" dirty="0"/>
          </a:p>
        </p:txBody>
      </p:sp>
      <p:sp>
        <p:nvSpPr>
          <p:cNvPr id="4" name="Footer Placeholder 3"/>
          <p:cNvSpPr>
            <a:spLocks noGrp="1"/>
          </p:cNvSpPr>
          <p:nvPr>
            <p:ph type="ftr" sz="quarter" idx="2"/>
          </p:nvPr>
        </p:nvSpPr>
        <p:spPr>
          <a:xfrm>
            <a:off x="3" y="6670728"/>
            <a:ext cx="4033943" cy="352374"/>
          </a:xfrm>
          <a:prstGeom prst="rect">
            <a:avLst/>
          </a:prstGeom>
        </p:spPr>
        <p:txBody>
          <a:bodyPr vert="horz" lIns="93278" tIns="46640" rIns="93278" bIns="4664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3004" y="6670728"/>
            <a:ext cx="4033943" cy="352374"/>
          </a:xfrm>
          <a:prstGeom prst="rect">
            <a:avLst/>
          </a:prstGeom>
        </p:spPr>
        <p:txBody>
          <a:bodyPr vert="horz" lIns="93278" tIns="46640" rIns="93278" bIns="46640" rtlCol="0" anchor="b"/>
          <a:lstStyle>
            <a:lvl1pPr algn="r">
              <a:defRPr sz="1200"/>
            </a:lvl1pPr>
          </a:lstStyle>
          <a:p>
            <a:fld id="{20ACD5AF-96F9-FF49-BA63-E5CF46A1E384}" type="slidenum">
              <a:rPr lang="en-US" smtClean="0"/>
              <a:t>‹#›</a:t>
            </a:fld>
            <a:endParaRPr lang="en-US" dirty="0"/>
          </a:p>
        </p:txBody>
      </p:sp>
    </p:spTree>
    <p:extLst>
      <p:ext uri="{BB962C8B-B14F-4D97-AF65-F5344CB8AC3E}">
        <p14:creationId xmlns:p14="http://schemas.microsoft.com/office/powerpoint/2010/main" val="1213065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033943" cy="352781"/>
          </a:xfrm>
          <a:prstGeom prst="rect">
            <a:avLst/>
          </a:prstGeom>
        </p:spPr>
        <p:txBody>
          <a:bodyPr vert="horz" lIns="93278" tIns="46640" rIns="93278" bIns="46640" rtlCol="0"/>
          <a:lstStyle>
            <a:lvl1pPr algn="l">
              <a:defRPr sz="1200"/>
            </a:lvl1pPr>
          </a:lstStyle>
          <a:p>
            <a:endParaRPr lang="en-US" dirty="0"/>
          </a:p>
        </p:txBody>
      </p:sp>
      <p:sp>
        <p:nvSpPr>
          <p:cNvPr id="3" name="Date Placeholder 2"/>
          <p:cNvSpPr>
            <a:spLocks noGrp="1"/>
          </p:cNvSpPr>
          <p:nvPr>
            <p:ph type="dt" idx="1"/>
          </p:nvPr>
        </p:nvSpPr>
        <p:spPr>
          <a:xfrm>
            <a:off x="5273543" y="1"/>
            <a:ext cx="4033943" cy="352781"/>
          </a:xfrm>
          <a:prstGeom prst="rect">
            <a:avLst/>
          </a:prstGeom>
        </p:spPr>
        <p:txBody>
          <a:bodyPr vert="horz" lIns="93278" tIns="46640" rIns="93278" bIns="46640" rtlCol="0"/>
          <a:lstStyle>
            <a:lvl1pPr algn="r">
              <a:defRPr sz="1200"/>
            </a:lvl1pPr>
          </a:lstStyle>
          <a:p>
            <a:fld id="{F662CCCB-EE82-3F4B-A538-43AAEBB9B036}" type="datetimeFigureOut">
              <a:rPr lang="en-US" smtClean="0"/>
              <a:t>3/2/2020</a:t>
            </a:fld>
            <a:endParaRPr lang="en-US" dirty="0"/>
          </a:p>
        </p:txBody>
      </p:sp>
      <p:sp>
        <p:nvSpPr>
          <p:cNvPr id="4" name="Slide Image Placeholder 3"/>
          <p:cNvSpPr>
            <a:spLocks noGrp="1" noRot="1" noChangeAspect="1"/>
          </p:cNvSpPr>
          <p:nvPr>
            <p:ph type="sldImg" idx="2"/>
          </p:nvPr>
        </p:nvSpPr>
        <p:spPr>
          <a:xfrm>
            <a:off x="3076575" y="879475"/>
            <a:ext cx="3155950" cy="2368550"/>
          </a:xfrm>
          <a:prstGeom prst="rect">
            <a:avLst/>
          </a:prstGeom>
          <a:noFill/>
          <a:ln w="12700">
            <a:solidFill>
              <a:prstClr val="black"/>
            </a:solidFill>
          </a:ln>
        </p:spPr>
        <p:txBody>
          <a:bodyPr vert="horz" lIns="93278" tIns="46640" rIns="93278" bIns="46640" rtlCol="0" anchor="ctr"/>
          <a:lstStyle/>
          <a:p>
            <a:endParaRPr lang="en-US" dirty="0"/>
          </a:p>
        </p:txBody>
      </p:sp>
      <p:sp>
        <p:nvSpPr>
          <p:cNvPr id="5" name="Notes Placeholder 4"/>
          <p:cNvSpPr>
            <a:spLocks noGrp="1"/>
          </p:cNvSpPr>
          <p:nvPr>
            <p:ph type="body" sz="quarter" idx="3"/>
          </p:nvPr>
        </p:nvSpPr>
        <p:spPr>
          <a:xfrm>
            <a:off x="930910" y="3379869"/>
            <a:ext cx="7447280" cy="2765344"/>
          </a:xfrm>
          <a:prstGeom prst="rect">
            <a:avLst/>
          </a:prstGeom>
        </p:spPr>
        <p:txBody>
          <a:bodyPr vert="horz" lIns="93278" tIns="46640" rIns="93278" bIns="4664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6670322"/>
            <a:ext cx="4033943" cy="352780"/>
          </a:xfrm>
          <a:prstGeom prst="rect">
            <a:avLst/>
          </a:prstGeom>
        </p:spPr>
        <p:txBody>
          <a:bodyPr vert="horz" lIns="93278" tIns="46640" rIns="93278" bIns="4664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3543" y="6670322"/>
            <a:ext cx="4033943" cy="352780"/>
          </a:xfrm>
          <a:prstGeom prst="rect">
            <a:avLst/>
          </a:prstGeom>
        </p:spPr>
        <p:txBody>
          <a:bodyPr vert="horz" lIns="93278" tIns="46640" rIns="93278" bIns="46640" rtlCol="0" anchor="b"/>
          <a:lstStyle>
            <a:lvl1pPr algn="r">
              <a:defRPr sz="1200"/>
            </a:lvl1pPr>
          </a:lstStyle>
          <a:p>
            <a:fld id="{45919677-974E-A24E-A725-D43A4CAE0163}" type="slidenum">
              <a:rPr lang="en-US" smtClean="0"/>
              <a:t>‹#›</a:t>
            </a:fld>
            <a:endParaRPr lang="en-US" dirty="0"/>
          </a:p>
        </p:txBody>
      </p:sp>
    </p:spTree>
    <p:extLst>
      <p:ext uri="{BB962C8B-B14F-4D97-AF65-F5344CB8AC3E}">
        <p14:creationId xmlns:p14="http://schemas.microsoft.com/office/powerpoint/2010/main" val="1622604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t>1</a:t>
            </a:fld>
            <a:endParaRPr lang="en-US" dirty="0"/>
          </a:p>
        </p:txBody>
      </p:sp>
    </p:spTree>
    <p:extLst>
      <p:ext uri="{BB962C8B-B14F-4D97-AF65-F5344CB8AC3E}">
        <p14:creationId xmlns:p14="http://schemas.microsoft.com/office/powerpoint/2010/main" val="221048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20</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1408741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656741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29</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t>31</a:t>
            </a:fld>
            <a:endParaRPr lang="en-US" dirty="0"/>
          </a:p>
        </p:txBody>
      </p:sp>
    </p:spTree>
    <p:extLst>
      <p:ext uri="{BB962C8B-B14F-4D97-AF65-F5344CB8AC3E}">
        <p14:creationId xmlns:p14="http://schemas.microsoft.com/office/powerpoint/2010/main" val="30622129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39</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40</a:t>
            </a:fld>
            <a:endParaRPr lang="en-US" dirty="0">
              <a:solidFill>
                <a:prstClr val="black"/>
              </a:solidFill>
            </a:endParaRPr>
          </a:p>
        </p:txBody>
      </p:sp>
    </p:spTree>
    <p:extLst>
      <p:ext uri="{BB962C8B-B14F-4D97-AF65-F5344CB8AC3E}">
        <p14:creationId xmlns:p14="http://schemas.microsoft.com/office/powerpoint/2010/main" val="23384377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41</a:t>
            </a:fld>
            <a:endParaRPr lang="en-US" dirty="0">
              <a:solidFill>
                <a:prstClr val="black"/>
              </a:solidFill>
            </a:endParaRPr>
          </a:p>
        </p:txBody>
      </p:sp>
    </p:spTree>
    <p:extLst>
      <p:ext uri="{BB962C8B-B14F-4D97-AF65-F5344CB8AC3E}">
        <p14:creationId xmlns:p14="http://schemas.microsoft.com/office/powerpoint/2010/main" val="789225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42</a:t>
            </a:fld>
            <a:endParaRPr lang="en-US">
              <a:solidFill>
                <a:prstClr val="black"/>
              </a:solidFill>
            </a:endParaRPr>
          </a:p>
        </p:txBody>
      </p:sp>
    </p:spTree>
    <p:extLst>
      <p:ext uri="{BB962C8B-B14F-4D97-AF65-F5344CB8AC3E}">
        <p14:creationId xmlns:p14="http://schemas.microsoft.com/office/powerpoint/2010/main" val="3657344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43</a:t>
            </a:fld>
            <a:endParaRPr lang="en-US">
              <a:solidFill>
                <a:prstClr val="black"/>
              </a:solidFill>
            </a:endParaRPr>
          </a:p>
        </p:txBody>
      </p:sp>
    </p:spTree>
    <p:extLst>
      <p:ext uri="{BB962C8B-B14F-4D97-AF65-F5344CB8AC3E}">
        <p14:creationId xmlns:p14="http://schemas.microsoft.com/office/powerpoint/2010/main" val="3649809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772104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5919677-974E-A24E-A725-D43A4CAE0163}" type="slidenum">
              <a:rPr kumimoji="0" lang="en-US" sz="1200" b="0" i="0" u="none" strike="noStrike" kern="1200" cap="none" spc="0" normalizeH="0" baseline="0" noProof="0" smtClean="0">
                <a:ln>
                  <a:noFill/>
                </a:ln>
                <a:solidFill>
                  <a:prstClr val="black"/>
                </a:solidFill>
                <a:effectLst/>
                <a:uLnTx/>
                <a:uFillTx/>
                <a:latin typeface="Arial" charset="0"/>
                <a:ea typeface="MS Pゴシック"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S Pゴシック" charset="0"/>
            </a:endParaRPr>
          </a:p>
        </p:txBody>
      </p:sp>
    </p:spTree>
    <p:extLst>
      <p:ext uri="{BB962C8B-B14F-4D97-AF65-F5344CB8AC3E}">
        <p14:creationId xmlns:p14="http://schemas.microsoft.com/office/powerpoint/2010/main" val="2266051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919677-974E-A24E-A725-D43A4CAE0163}"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3503290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charset="0"/>
              <a:buNone/>
              <a:defRPr/>
            </a:lvl1pPr>
          </a:lstStyle>
          <a:p>
            <a:pPr lvl="0"/>
            <a:r>
              <a:rPr lang="en-US" noProof="0" dirty="0" smtClean="0"/>
              <a:t>Click to edit Master subtitle style</a:t>
            </a:r>
          </a:p>
        </p:txBody>
      </p:sp>
      <p:pic>
        <p:nvPicPr>
          <p:cNvPr id="3079" name="Picture 7" descr="footerd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661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3296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449006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34163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6330796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24019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221866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734163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2990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09483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505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descr="footerdark"/>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481440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2pPr>
      <a:lvl3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3pPr>
      <a:lvl4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4pPr>
      <a:lvl5pPr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5pPr>
      <a:lvl6pPr marL="4572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6pPr>
      <a:lvl7pPr marL="9144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7pPr>
      <a:lvl8pPr marL="13716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8pPr>
      <a:lvl9pPr marL="1828800" algn="ctr" rtl="0" eaLnBrk="1" fontAlgn="base" hangingPunct="1">
        <a:spcBef>
          <a:spcPct val="0"/>
        </a:spcBef>
        <a:spcAft>
          <a:spcPct val="0"/>
        </a:spcAft>
        <a:defRPr sz="4400">
          <a:solidFill>
            <a:schemeClr val="tx2"/>
          </a:solidFill>
          <a:latin typeface="Times New Roman" charset="0"/>
          <a:ea typeface="MS Pゴシック" charset="0"/>
          <a:cs typeface="MS Pゴシック" charset="0"/>
        </a:defRPr>
      </a:lvl9pPr>
    </p:titleStyle>
    <p:bodyStyle>
      <a:lvl1pPr marL="342900" indent="-342900" algn="l" rtl="0" eaLnBrk="1" fontAlgn="base" hangingPunct="1">
        <a:spcBef>
          <a:spcPct val="20000"/>
        </a:spcBef>
        <a:spcAft>
          <a:spcPct val="0"/>
        </a:spcAft>
        <a:buFont typeface="Wingdings" charset="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charset="0"/>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Font typeface="Wingdings" charset="0"/>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5pPr>
      <a:lvl6pPr marL="25146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6pPr>
      <a:lvl7pPr marL="29718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7pPr>
      <a:lvl8pPr marL="34290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8pPr>
      <a:lvl9pPr marL="3886200" indent="-228600" algn="l" rtl="0" eaLnBrk="1" fontAlgn="base" hangingPunct="1">
        <a:spcBef>
          <a:spcPct val="20000"/>
        </a:spcBef>
        <a:spcAft>
          <a:spcPct val="0"/>
        </a:spcAft>
        <a:buFont typeface="Wingdings" charset="0"/>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rs.gov/individuals/get-transcri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irs.gov/businesses/small-businesses-self-employed/estimated-taxes"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rs.gov/"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www.tax.ny.gov/"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rs.gov/pub/irs-pdf/p970.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www.tax.ny.gov/pdf/current_forms/it/it2105i.pdf" TargetMode="External"/><Relationship Id="rId5" Type="http://schemas.openxmlformats.org/officeDocument/2006/relationships/hyperlink" Target="https://www.irs.gov/pub/irs-pdf/f1040es.pdf" TargetMode="External"/><Relationship Id="rId4" Type="http://schemas.openxmlformats.org/officeDocument/2006/relationships/hyperlink" Target="https://www.irs.gov/pub/irs-pdf/p505.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31898" y="462013"/>
            <a:ext cx="7772400" cy="5573027"/>
          </a:xfrm>
        </p:spPr>
        <p:txBody>
          <a:bodyPr/>
          <a:lstStyle/>
          <a:p>
            <a:r>
              <a:rPr lang="en-US" sz="4800" b="1" dirty="0" smtClean="0"/>
              <a:t>Tax Reporting</a:t>
            </a:r>
            <a:br>
              <a:rPr lang="en-US" sz="4800" b="1" dirty="0" smtClean="0"/>
            </a:br>
            <a:r>
              <a:rPr lang="en-US" sz="4800" b="1" dirty="0" smtClean="0"/>
              <a:t>SMD Graduate Students</a:t>
            </a:r>
            <a:r>
              <a:rPr lang="en-US" b="1" dirty="0" smtClean="0"/>
              <a:t/>
            </a:r>
            <a:br>
              <a:rPr lang="en-US" b="1" dirty="0" smtClean="0"/>
            </a:br>
            <a:r>
              <a:rPr lang="en-US" b="1" dirty="0" smtClean="0"/>
              <a:t>March </a:t>
            </a:r>
            <a:r>
              <a:rPr lang="en-US" b="1" dirty="0"/>
              <a:t>3</a:t>
            </a:r>
            <a:r>
              <a:rPr lang="en-US" b="1" dirty="0" smtClean="0"/>
              <a:t>, 2020</a:t>
            </a:r>
            <a:r>
              <a:rPr lang="en-US" sz="2400" dirty="0" smtClean="0"/>
              <a:t/>
            </a:r>
            <a:br>
              <a:rPr lang="en-US" sz="2400" dirty="0" smtClean="0"/>
            </a:br>
            <a:r>
              <a:rPr lang="en-US" sz="2000" b="1" dirty="0" smtClean="0"/>
              <a:t>This </a:t>
            </a:r>
            <a:r>
              <a:rPr lang="en-US" sz="2000" b="1" dirty="0"/>
              <a:t>document is produced for informational purposes only, and should not be considered tax, financial or legal advice</a:t>
            </a:r>
            <a:r>
              <a:rPr lang="en-US" sz="2000" b="1" dirty="0" smtClean="0"/>
              <a:t>.  </a:t>
            </a:r>
            <a:br>
              <a:rPr lang="en-US" sz="2000" b="1" dirty="0" smtClean="0"/>
            </a:br>
            <a:r>
              <a:rPr lang="en-US" sz="2000" b="1" dirty="0" smtClean="0"/>
              <a:t>Please </a:t>
            </a:r>
            <a:r>
              <a:rPr lang="en-US" sz="2000" b="1" dirty="0"/>
              <a:t>consult </a:t>
            </a:r>
            <a:r>
              <a:rPr lang="en-US" sz="2000" b="1" dirty="0" smtClean="0"/>
              <a:t>your </a:t>
            </a:r>
            <a:r>
              <a:rPr lang="en-US" sz="2000" b="1" dirty="0"/>
              <a:t>own tax or financial advisor with any questions. </a:t>
            </a: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en-US" sz="2000" b="1" dirty="0"/>
              <a:t/>
            </a:r>
            <a:br>
              <a:rPr lang="en-US" sz="2000" b="1" dirty="0"/>
            </a:br>
            <a:r>
              <a:rPr lang="en-US" sz="2000" b="1" dirty="0"/>
              <a:t/>
            </a:r>
            <a:br>
              <a:rPr lang="en-US" sz="2000" b="1" dirty="0"/>
            </a:br>
            <a:r>
              <a:rPr lang="en-US" sz="2000" b="1" dirty="0" smtClean="0"/>
              <a:t>Caroline Burnicki			           Debbie Toms</a:t>
            </a:r>
            <a:br>
              <a:rPr lang="en-US" sz="2000" b="1" dirty="0" smtClean="0"/>
            </a:br>
            <a:r>
              <a:rPr lang="en-US" sz="2000" b="1" dirty="0" smtClean="0"/>
              <a:t>       </a:t>
            </a:r>
            <a:r>
              <a:rPr lang="en-US" sz="2000" b="1" dirty="0" err="1" smtClean="0"/>
              <a:t>Sr</a:t>
            </a:r>
            <a:r>
              <a:rPr lang="en-US" sz="2000" b="1" dirty="0" smtClean="0"/>
              <a:t> Director Tax Compliance			   Payroll Manager		</a:t>
            </a:r>
            <a:br>
              <a:rPr lang="en-US" sz="2000" b="1" dirty="0" smtClean="0"/>
            </a:br>
            <a:r>
              <a:rPr lang="en-US" sz="2000" b="1" dirty="0" smtClean="0"/>
              <a:t>					</a:t>
            </a:r>
            <a:endParaRPr lang="en-US" sz="2000" b="1" dirty="0"/>
          </a:p>
        </p:txBody>
      </p:sp>
    </p:spTree>
    <p:extLst>
      <p:ext uri="{BB962C8B-B14F-4D97-AF65-F5344CB8AC3E}">
        <p14:creationId xmlns:p14="http://schemas.microsoft.com/office/powerpoint/2010/main" val="111649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53626" y="1115259"/>
            <a:ext cx="8836747" cy="4902467"/>
          </a:xfrm>
        </p:spPr>
        <p:txBody>
          <a:bodyPr/>
          <a:lstStyle/>
          <a:p>
            <a:pPr marL="0" lvl="0" indent="0">
              <a:buNone/>
            </a:pPr>
            <a:r>
              <a:rPr lang="en-US" sz="2400" b="1" dirty="0" smtClean="0">
                <a:solidFill>
                  <a:srgbClr val="000000"/>
                </a:solidFill>
              </a:rPr>
              <a:t>Step 2 – cont’d</a:t>
            </a:r>
          </a:p>
          <a:p>
            <a:pPr marL="0" lvl="0" indent="0">
              <a:buNone/>
            </a:pPr>
            <a:endParaRPr lang="en-US" sz="800" dirty="0"/>
          </a:p>
          <a:p>
            <a:pPr lvl="1"/>
            <a:r>
              <a:rPr lang="en-US" sz="2400" dirty="0" smtClean="0"/>
              <a:t>State – </a:t>
            </a:r>
          </a:p>
          <a:p>
            <a:pPr lvl="2">
              <a:buFont typeface="Arial" panose="020B0604020202020204" pitchFamily="34" charset="0"/>
              <a:buChar char="•"/>
            </a:pPr>
            <a:r>
              <a:rPr lang="en-US" dirty="0"/>
              <a:t>If NY resident – file Form IT-201</a:t>
            </a:r>
          </a:p>
          <a:p>
            <a:pPr lvl="2">
              <a:buFont typeface="Arial" panose="020B0604020202020204" pitchFamily="34" charset="0"/>
              <a:buChar char="•"/>
            </a:pPr>
            <a:r>
              <a:rPr lang="en-US" dirty="0"/>
              <a:t>If non-resident/part-year resident –</a:t>
            </a:r>
          </a:p>
          <a:p>
            <a:pPr lvl="3">
              <a:buFontTx/>
              <a:buChar char="-"/>
            </a:pPr>
            <a:r>
              <a:rPr lang="en-US" sz="2400" dirty="0"/>
              <a:t>May need to file </a:t>
            </a:r>
            <a:r>
              <a:rPr lang="en-US" sz="2400" dirty="0" smtClean="0"/>
              <a:t>Form </a:t>
            </a:r>
            <a:r>
              <a:rPr lang="en-US" sz="2400" dirty="0"/>
              <a:t>IT-203 </a:t>
            </a:r>
            <a:r>
              <a:rPr lang="en-US" sz="2400" dirty="0" smtClean="0"/>
              <a:t>(Non-resident/Part-year resident) with </a:t>
            </a:r>
            <a:r>
              <a:rPr lang="en-US" sz="2400" dirty="0"/>
              <a:t>NY state</a:t>
            </a:r>
          </a:p>
          <a:p>
            <a:pPr lvl="3">
              <a:buFontTx/>
              <a:buChar char="-"/>
            </a:pPr>
            <a:r>
              <a:rPr lang="en-US" sz="2400" dirty="0"/>
              <a:t>May also need to file an income tax return in </a:t>
            </a:r>
            <a:r>
              <a:rPr lang="en-US" sz="2400" dirty="0" smtClean="0"/>
              <a:t>your state </a:t>
            </a:r>
            <a:r>
              <a:rPr lang="en-US" sz="2400" dirty="0"/>
              <a:t>of residence</a:t>
            </a:r>
          </a:p>
          <a:p>
            <a:pPr lvl="1"/>
            <a:r>
              <a:rPr lang="en-US" sz="2400" dirty="0"/>
              <a:t>NY standard deduction for 2019 (same as 2018)</a:t>
            </a:r>
          </a:p>
          <a:p>
            <a:pPr marL="0" indent="0">
              <a:buNone/>
            </a:pPr>
            <a:r>
              <a:rPr lang="en-US" sz="2400" dirty="0"/>
              <a:t>	</a:t>
            </a:r>
            <a:r>
              <a:rPr lang="en-US" sz="2200" dirty="0"/>
              <a:t>Single or Married filing separately - $8,000</a:t>
            </a:r>
          </a:p>
          <a:p>
            <a:pPr marL="0" indent="0">
              <a:buNone/>
            </a:pPr>
            <a:r>
              <a:rPr lang="en-US" sz="2200" dirty="0"/>
              <a:t>	Married filing jointly or Qualifying widower - $16,050</a:t>
            </a:r>
          </a:p>
          <a:p>
            <a:pPr marL="0" indent="0">
              <a:buNone/>
            </a:pPr>
            <a:r>
              <a:rPr lang="en-US" sz="2200" dirty="0"/>
              <a:t>	Head of household - $11,200</a:t>
            </a:r>
          </a:p>
          <a:p>
            <a:pPr marL="1828800" lvl="4" indent="0">
              <a:buNone/>
            </a:pPr>
            <a:endParaRPr lang="en-US" sz="2400" dirty="0"/>
          </a:p>
          <a:p>
            <a:pPr marL="1828800" lvl="4"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10</a:t>
            </a:fld>
            <a:endParaRPr lang="en-US" sz="1600" dirty="0">
              <a:solidFill>
                <a:schemeClr val="bg1"/>
              </a:solidFill>
            </a:endParaRPr>
          </a:p>
        </p:txBody>
      </p:sp>
    </p:spTree>
    <p:extLst>
      <p:ext uri="{BB962C8B-B14F-4D97-AF65-F5344CB8AC3E}">
        <p14:creationId xmlns:p14="http://schemas.microsoft.com/office/powerpoint/2010/main" val="4268659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3 – Complete the federal/state income tax returns</a:t>
            </a:r>
          </a:p>
          <a:p>
            <a:pPr marL="0" lvl="0" indent="0">
              <a:buNone/>
            </a:pPr>
            <a:endParaRPr lang="en-US" sz="1200" b="1" dirty="0" smtClean="0">
              <a:solidFill>
                <a:srgbClr val="000000"/>
              </a:solidFill>
            </a:endParaRPr>
          </a:p>
          <a:p>
            <a:pPr marL="628650" lvl="1" indent="-228600">
              <a:buFont typeface="+mj-lt"/>
              <a:buAutoNum type="alphaLcParenR"/>
            </a:pPr>
            <a:r>
              <a:rPr lang="en-US" sz="2000" b="1" dirty="0" smtClean="0">
                <a:solidFill>
                  <a:srgbClr val="000000"/>
                </a:solidFill>
              </a:rPr>
              <a:t>	Determine your taxable income</a:t>
            </a:r>
            <a:endParaRPr lang="en-US" sz="2000" b="1" dirty="0">
              <a:solidFill>
                <a:srgbClr val="000000"/>
              </a:solidFill>
            </a:endParaRPr>
          </a:p>
          <a:p>
            <a:pPr marL="0" lvl="0" indent="0">
              <a:buNone/>
            </a:pPr>
            <a:endParaRPr lang="en-US" sz="1200" b="1" dirty="0">
              <a:solidFill>
                <a:srgbClr val="000000"/>
              </a:solidFill>
            </a:endParaRPr>
          </a:p>
          <a:p>
            <a:pPr marL="0" lvl="0" indent="0">
              <a:buNone/>
            </a:pPr>
            <a:r>
              <a:rPr lang="en-US" sz="2200" b="1" i="1" dirty="0" smtClean="0"/>
              <a:t>How </a:t>
            </a:r>
            <a:r>
              <a:rPr lang="en-US" sz="2200" b="1" i="1" dirty="0"/>
              <a:t>to Report Fellowship/Assistantship Income on Your </a:t>
            </a:r>
            <a:r>
              <a:rPr lang="en-US" sz="2200" b="1" i="1" dirty="0" smtClean="0"/>
              <a:t>2019 </a:t>
            </a:r>
            <a:r>
              <a:rPr lang="en-US" sz="2200" b="1" i="1" dirty="0"/>
              <a:t>Income Tax </a:t>
            </a:r>
            <a:r>
              <a:rPr lang="en-US" sz="2200" b="1" i="1" dirty="0" smtClean="0"/>
              <a:t>Return:</a:t>
            </a:r>
            <a:endParaRPr lang="en-US" sz="2200" b="1" i="1" dirty="0"/>
          </a:p>
          <a:p>
            <a:pPr marL="0" indent="0">
              <a:buNone/>
            </a:pPr>
            <a:endParaRPr lang="en-US" sz="1200" dirty="0"/>
          </a:p>
          <a:p>
            <a:pPr marL="914400" lvl="1" indent="-457200">
              <a:buFont typeface="+mj-lt"/>
              <a:buAutoNum type="arabicPeriod"/>
            </a:pPr>
            <a:r>
              <a:rPr lang="en-US" sz="2000" dirty="0" smtClean="0"/>
              <a:t>Determine taxable amount of fellowship/assistantship -</a:t>
            </a:r>
          </a:p>
          <a:p>
            <a:pPr marL="914400" lvl="1" indent="-457200">
              <a:buFont typeface="+mj-lt"/>
              <a:buAutoNum type="arabicPeriod"/>
            </a:pPr>
            <a:endParaRPr lang="en-US" sz="1200" dirty="0" smtClean="0"/>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11</a:t>
            </a:fld>
            <a:endParaRPr lang="en-US" sz="1600" dirty="0">
              <a:solidFill>
                <a:schemeClr val="bg1"/>
              </a:solidFill>
            </a:endParaRPr>
          </a:p>
        </p:txBody>
      </p:sp>
    </p:spTree>
    <p:extLst>
      <p:ext uri="{BB962C8B-B14F-4D97-AF65-F5344CB8AC3E}">
        <p14:creationId xmlns:p14="http://schemas.microsoft.com/office/powerpoint/2010/main" val="138515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Example -</a:t>
            </a:r>
            <a:endParaRPr lang="en-US" sz="2400" b="1" dirty="0">
              <a:solidFill>
                <a:srgbClr val="000000"/>
              </a:solidFill>
            </a:endParaRPr>
          </a:p>
          <a:p>
            <a:pPr marL="0" lvl="0" indent="0">
              <a:buNone/>
            </a:pPr>
            <a:r>
              <a:rPr lang="en-US" sz="2000" dirty="0">
                <a:solidFill>
                  <a:srgbClr val="000000"/>
                </a:solidFill>
              </a:rPr>
              <a:t>Scott is receiving 100% tuition support from the University.  In addition, he was awarded </a:t>
            </a:r>
            <a:r>
              <a:rPr lang="en-US" sz="2000" dirty="0" smtClean="0">
                <a:solidFill>
                  <a:srgbClr val="000000"/>
                </a:solidFill>
              </a:rPr>
              <a:t>a Grad Assistantship </a:t>
            </a:r>
            <a:r>
              <a:rPr lang="en-US" sz="2000" dirty="0">
                <a:solidFill>
                  <a:srgbClr val="000000"/>
                </a:solidFill>
              </a:rPr>
              <a:t>(</a:t>
            </a:r>
            <a:r>
              <a:rPr lang="en-US" sz="2000" dirty="0" smtClean="0">
                <a:solidFill>
                  <a:srgbClr val="000000"/>
                </a:solidFill>
              </a:rPr>
              <a:t>6002 job </a:t>
            </a:r>
            <a:r>
              <a:rPr lang="en-US" sz="2000" dirty="0">
                <a:solidFill>
                  <a:srgbClr val="000000"/>
                </a:solidFill>
              </a:rPr>
              <a:t>code) of </a:t>
            </a:r>
            <a:r>
              <a:rPr lang="en-US" sz="2000" dirty="0" smtClean="0">
                <a:solidFill>
                  <a:srgbClr val="000000"/>
                </a:solidFill>
              </a:rPr>
              <a:t>$28,400 </a:t>
            </a:r>
            <a:r>
              <a:rPr lang="en-US" sz="2000" dirty="0">
                <a:solidFill>
                  <a:srgbClr val="000000"/>
                </a:solidFill>
              </a:rPr>
              <a:t>for the </a:t>
            </a:r>
            <a:r>
              <a:rPr lang="en-US" sz="2000" dirty="0" smtClean="0">
                <a:solidFill>
                  <a:srgbClr val="000000"/>
                </a:solidFill>
              </a:rPr>
              <a:t>2019-20 </a:t>
            </a:r>
            <a:r>
              <a:rPr lang="en-US" sz="2000" dirty="0">
                <a:solidFill>
                  <a:srgbClr val="000000"/>
                </a:solidFill>
              </a:rPr>
              <a:t>academic year (July 1, </a:t>
            </a:r>
            <a:r>
              <a:rPr lang="en-US" sz="2000" dirty="0" smtClean="0">
                <a:solidFill>
                  <a:srgbClr val="000000"/>
                </a:solidFill>
              </a:rPr>
              <a:t>2019 </a:t>
            </a:r>
            <a:r>
              <a:rPr lang="en-US" sz="2000" dirty="0">
                <a:solidFill>
                  <a:srgbClr val="000000"/>
                </a:solidFill>
              </a:rPr>
              <a:t>– June 30, </a:t>
            </a:r>
            <a:r>
              <a:rPr lang="en-US" sz="2000" dirty="0" smtClean="0">
                <a:solidFill>
                  <a:srgbClr val="000000"/>
                </a:solidFill>
              </a:rPr>
              <a:t>2020).  </a:t>
            </a:r>
            <a:r>
              <a:rPr lang="en-US" sz="2000" dirty="0">
                <a:solidFill>
                  <a:srgbClr val="000000"/>
                </a:solidFill>
              </a:rPr>
              <a:t>How much of the </a:t>
            </a:r>
            <a:r>
              <a:rPr lang="en-US" sz="2000" dirty="0" smtClean="0">
                <a:solidFill>
                  <a:srgbClr val="000000"/>
                </a:solidFill>
              </a:rPr>
              <a:t>$28,400 </a:t>
            </a:r>
            <a:r>
              <a:rPr lang="en-US" sz="2000" dirty="0">
                <a:solidFill>
                  <a:srgbClr val="000000"/>
                </a:solidFill>
              </a:rPr>
              <a:t>is taxable for </a:t>
            </a:r>
            <a:r>
              <a:rPr lang="en-US" sz="2000" dirty="0" smtClean="0">
                <a:solidFill>
                  <a:srgbClr val="000000"/>
                </a:solidFill>
              </a:rPr>
              <a:t>2019?</a:t>
            </a:r>
            <a:endParaRPr lang="en-US" sz="2000" dirty="0">
              <a:solidFill>
                <a:srgbClr val="000000"/>
              </a:solidFill>
            </a:endParaRPr>
          </a:p>
          <a:p>
            <a:pPr marL="0" lvl="0" indent="0">
              <a:buNone/>
            </a:pPr>
            <a:endParaRPr lang="en-US" sz="1200" u="sng" dirty="0" smtClean="0">
              <a:solidFill>
                <a:srgbClr val="000000"/>
              </a:solidFill>
            </a:endParaRPr>
          </a:p>
          <a:p>
            <a:pPr marL="0" lvl="0" indent="0">
              <a:buNone/>
            </a:pPr>
            <a:r>
              <a:rPr lang="en-US" sz="2000" u="sng" dirty="0" smtClean="0">
                <a:solidFill>
                  <a:srgbClr val="000000"/>
                </a:solidFill>
              </a:rPr>
              <a:t>Calendar </a:t>
            </a:r>
            <a:r>
              <a:rPr lang="en-US" sz="2000" u="sng" dirty="0">
                <a:solidFill>
                  <a:srgbClr val="000000"/>
                </a:solidFill>
              </a:rPr>
              <a:t>Year </a:t>
            </a:r>
            <a:r>
              <a:rPr lang="en-US" sz="2000" u="sng" dirty="0" smtClean="0">
                <a:solidFill>
                  <a:srgbClr val="000000"/>
                </a:solidFill>
              </a:rPr>
              <a:t>2019</a:t>
            </a:r>
            <a:endParaRPr lang="en-US" sz="2000" u="sng" dirty="0">
              <a:solidFill>
                <a:srgbClr val="000000"/>
              </a:solidFill>
            </a:endParaRPr>
          </a:p>
          <a:p>
            <a:pPr marL="0" lvl="0" indent="0">
              <a:buNone/>
            </a:pPr>
            <a:r>
              <a:rPr lang="en-US" sz="2000" dirty="0" smtClean="0">
                <a:solidFill>
                  <a:srgbClr val="000000"/>
                </a:solidFill>
              </a:rPr>
              <a:t>Scott received $14,200 in assistantship payments in calendar year 2019.  The remaining $14,200 was received in calendar year 2020. Cost </a:t>
            </a:r>
            <a:r>
              <a:rPr lang="en-US" sz="2000" dirty="0">
                <a:solidFill>
                  <a:srgbClr val="000000"/>
                </a:solidFill>
              </a:rPr>
              <a:t>of books/equipment required for and paid in </a:t>
            </a:r>
            <a:r>
              <a:rPr lang="en-US" sz="2000" dirty="0" smtClean="0">
                <a:solidFill>
                  <a:srgbClr val="000000"/>
                </a:solidFill>
              </a:rPr>
              <a:t>2019 </a:t>
            </a:r>
            <a:r>
              <a:rPr lang="en-US" sz="2000" dirty="0">
                <a:solidFill>
                  <a:srgbClr val="000000"/>
                </a:solidFill>
              </a:rPr>
              <a:t>for his </a:t>
            </a:r>
            <a:r>
              <a:rPr lang="en-US" sz="2000" dirty="0" smtClean="0">
                <a:solidFill>
                  <a:srgbClr val="000000"/>
                </a:solidFill>
              </a:rPr>
              <a:t>2019 </a:t>
            </a:r>
            <a:r>
              <a:rPr lang="en-US" sz="2000" dirty="0">
                <a:solidFill>
                  <a:srgbClr val="000000"/>
                </a:solidFill>
              </a:rPr>
              <a:t>classes </a:t>
            </a:r>
            <a:r>
              <a:rPr lang="en-US" sz="2000" dirty="0" smtClean="0">
                <a:solidFill>
                  <a:srgbClr val="000000"/>
                </a:solidFill>
              </a:rPr>
              <a:t>was $500</a:t>
            </a:r>
            <a:endParaRPr lang="en-US" sz="2000" dirty="0">
              <a:solidFill>
                <a:srgbClr val="000000"/>
              </a:solidFill>
            </a:endParaRPr>
          </a:p>
          <a:p>
            <a:pPr marL="0" lvl="0" indent="0">
              <a:buNone/>
            </a:pPr>
            <a:endParaRPr lang="en-US" sz="1200" dirty="0">
              <a:solidFill>
                <a:srgbClr val="000000"/>
              </a:solidFill>
            </a:endParaRPr>
          </a:p>
          <a:p>
            <a:pPr marL="0" lvl="0" indent="0">
              <a:buNone/>
            </a:pPr>
            <a:r>
              <a:rPr lang="en-US" sz="2000" u="sng" dirty="0" smtClean="0">
                <a:solidFill>
                  <a:srgbClr val="000000"/>
                </a:solidFill>
              </a:rPr>
              <a:t>$13,700</a:t>
            </a:r>
            <a:r>
              <a:rPr lang="en-US" sz="2000" dirty="0" smtClean="0">
                <a:solidFill>
                  <a:srgbClr val="000000"/>
                </a:solidFill>
              </a:rPr>
              <a:t> </a:t>
            </a:r>
            <a:r>
              <a:rPr lang="en-US" sz="2000" dirty="0">
                <a:solidFill>
                  <a:srgbClr val="000000"/>
                </a:solidFill>
              </a:rPr>
              <a:t>- should be reported as taxable income from his </a:t>
            </a:r>
            <a:r>
              <a:rPr lang="en-US" sz="2000" dirty="0" smtClean="0">
                <a:solidFill>
                  <a:srgbClr val="000000"/>
                </a:solidFill>
              </a:rPr>
              <a:t>6002 </a:t>
            </a:r>
            <a:r>
              <a:rPr lang="en-US" sz="2000" dirty="0">
                <a:solidFill>
                  <a:srgbClr val="000000"/>
                </a:solidFill>
              </a:rPr>
              <a:t>assistantship on Scott’s </a:t>
            </a:r>
            <a:r>
              <a:rPr lang="en-US" sz="2000" dirty="0" smtClean="0">
                <a:solidFill>
                  <a:srgbClr val="000000"/>
                </a:solidFill>
              </a:rPr>
              <a:t>2019 </a:t>
            </a:r>
            <a:r>
              <a:rPr lang="en-US" sz="2000" dirty="0">
                <a:solidFill>
                  <a:srgbClr val="000000"/>
                </a:solidFill>
              </a:rPr>
              <a:t>tax return </a:t>
            </a:r>
            <a:r>
              <a:rPr lang="en-US" sz="2000" dirty="0" smtClean="0">
                <a:solidFill>
                  <a:srgbClr val="000000"/>
                </a:solidFill>
              </a:rPr>
              <a:t>($14,200 </a:t>
            </a:r>
            <a:r>
              <a:rPr lang="en-US" sz="2000" dirty="0">
                <a:solidFill>
                  <a:srgbClr val="000000"/>
                </a:solidFill>
              </a:rPr>
              <a:t>less $500)**</a:t>
            </a:r>
          </a:p>
          <a:p>
            <a:pPr marL="0" lvl="0" indent="0">
              <a:buNone/>
            </a:pPr>
            <a:r>
              <a:rPr lang="en-US" sz="2000" dirty="0">
                <a:solidFill>
                  <a:srgbClr val="000000"/>
                </a:solidFill>
              </a:rPr>
              <a:t>** To support this amount on his </a:t>
            </a:r>
            <a:r>
              <a:rPr lang="en-US" sz="2000" dirty="0" smtClean="0">
                <a:solidFill>
                  <a:srgbClr val="000000"/>
                </a:solidFill>
              </a:rPr>
              <a:t>2019 </a:t>
            </a:r>
            <a:r>
              <a:rPr lang="en-US" sz="2000" dirty="0">
                <a:solidFill>
                  <a:srgbClr val="000000"/>
                </a:solidFill>
              </a:rPr>
              <a:t>return, Scott should keep his fellowship letter from the University (received in January </a:t>
            </a:r>
            <a:r>
              <a:rPr lang="en-US" sz="2000" dirty="0" smtClean="0">
                <a:solidFill>
                  <a:srgbClr val="000000"/>
                </a:solidFill>
              </a:rPr>
              <a:t>2020), </a:t>
            </a:r>
            <a:r>
              <a:rPr lang="en-US" sz="2000" dirty="0">
                <a:solidFill>
                  <a:srgbClr val="000000"/>
                </a:solidFill>
              </a:rPr>
              <a:t>receipts, and course information that lists required books/equipment totaling $500.</a:t>
            </a:r>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12</a:t>
            </a:fld>
            <a:endParaRPr lang="en-US" sz="1600" dirty="0">
              <a:solidFill>
                <a:schemeClr val="bg1"/>
              </a:solidFill>
            </a:endParaRPr>
          </a:p>
        </p:txBody>
      </p:sp>
    </p:spTree>
    <p:extLst>
      <p:ext uri="{BB962C8B-B14F-4D97-AF65-F5344CB8AC3E}">
        <p14:creationId xmlns:p14="http://schemas.microsoft.com/office/powerpoint/2010/main" val="3716803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3 (cont’d) - Complete the federal/state income tax returns</a:t>
            </a:r>
          </a:p>
          <a:p>
            <a:pPr marL="0" lvl="0" indent="0">
              <a:buNone/>
            </a:pPr>
            <a:endParaRPr lang="en-US" sz="1200" b="1" dirty="0" smtClean="0">
              <a:solidFill>
                <a:srgbClr val="000000"/>
              </a:solidFill>
            </a:endParaRPr>
          </a:p>
          <a:p>
            <a:pPr marL="628650" lvl="1" indent="-228600">
              <a:buFont typeface="+mj-lt"/>
              <a:buAutoNum type="alphaLcParenR"/>
            </a:pPr>
            <a:r>
              <a:rPr lang="en-US" sz="2000" b="1" dirty="0" smtClean="0">
                <a:solidFill>
                  <a:srgbClr val="000000"/>
                </a:solidFill>
              </a:rPr>
              <a:t>	Determine your taxable income</a:t>
            </a:r>
          </a:p>
          <a:p>
            <a:pPr marL="400050" lvl="1" indent="0">
              <a:buNone/>
            </a:pPr>
            <a:endParaRPr lang="en-US" sz="1200" b="1" dirty="0" smtClean="0">
              <a:solidFill>
                <a:srgbClr val="000000"/>
              </a:solidFill>
            </a:endParaRPr>
          </a:p>
          <a:p>
            <a:pPr marL="914400" lvl="1" indent="-457200">
              <a:buFont typeface="+mj-lt"/>
              <a:buAutoNum type="arabicPeriod"/>
            </a:pPr>
            <a:r>
              <a:rPr lang="en-US" sz="2000" dirty="0"/>
              <a:t>Determine taxable amount of </a:t>
            </a:r>
            <a:r>
              <a:rPr lang="en-US" sz="2000" dirty="0" smtClean="0"/>
              <a:t>fellowship/assistantship.</a:t>
            </a:r>
          </a:p>
          <a:p>
            <a:pPr marL="914400" lvl="1" indent="-457200">
              <a:buFont typeface="+mj-lt"/>
              <a:buAutoNum type="arabicPeriod"/>
            </a:pPr>
            <a:r>
              <a:rPr lang="en-US" sz="2000" dirty="0" smtClean="0"/>
              <a:t>Complete applicable wage/income lines on tax returns</a:t>
            </a:r>
            <a:endParaRPr lang="en-US" sz="2000" dirty="0"/>
          </a:p>
          <a:p>
            <a:pPr marL="228600" indent="-228600">
              <a:buFont typeface="+mj-lt"/>
              <a:buAutoNum type="arabicPeriod"/>
            </a:pPr>
            <a:endParaRPr lang="en-US" sz="1200" dirty="0"/>
          </a:p>
          <a:p>
            <a:pPr lvl="1"/>
            <a:r>
              <a:rPr lang="en-US" sz="2000" dirty="0" smtClean="0"/>
              <a:t>On Form </a:t>
            </a:r>
            <a:r>
              <a:rPr lang="en-US" sz="2000" dirty="0"/>
              <a:t>1040, </a:t>
            </a:r>
            <a:r>
              <a:rPr lang="en-US" sz="2000" dirty="0" smtClean="0"/>
              <a:t>enter </a:t>
            </a:r>
            <a:r>
              <a:rPr lang="en-US" sz="2000" dirty="0"/>
              <a:t>“SCH = </a:t>
            </a:r>
            <a:r>
              <a:rPr lang="en-US" sz="2000" dirty="0" smtClean="0"/>
              <a:t>$(XX)” </a:t>
            </a:r>
            <a:r>
              <a:rPr lang="en-US" sz="2000" dirty="0"/>
              <a:t>in the space to the left of the “Wages, salaries, tips” line of your tax return</a:t>
            </a:r>
            <a:r>
              <a:rPr lang="en-US" sz="2000" dirty="0" smtClean="0"/>
              <a:t>.  The amount reported as “SCH” is the amount of your fellowship/assistantship that you determined is taxable.</a:t>
            </a:r>
          </a:p>
          <a:p>
            <a:pPr lvl="1"/>
            <a:r>
              <a:rPr lang="en-US" sz="2000" dirty="0" smtClean="0"/>
              <a:t>“</a:t>
            </a:r>
            <a:r>
              <a:rPr lang="en-US" sz="2000" dirty="0"/>
              <a:t>Wages, salaries, tips” line of your tax return should include:</a:t>
            </a:r>
          </a:p>
          <a:p>
            <a:pPr lvl="2">
              <a:buFont typeface="Arial" panose="020B0604020202020204" pitchFamily="34" charset="0"/>
              <a:buChar char="•"/>
            </a:pPr>
            <a:r>
              <a:rPr lang="en-US" sz="2000" dirty="0"/>
              <a:t>Amounts from Box 1 of your W-2s plus</a:t>
            </a:r>
          </a:p>
          <a:p>
            <a:pPr lvl="2">
              <a:buFont typeface="Arial" panose="020B0604020202020204" pitchFamily="34" charset="0"/>
              <a:buChar char="•"/>
            </a:pPr>
            <a:r>
              <a:rPr lang="en-US" sz="2000" dirty="0"/>
              <a:t>Taxable scholarships/fellowship amounts received</a:t>
            </a:r>
          </a:p>
          <a:p>
            <a:pPr marL="914400" lvl="1" indent="-457200">
              <a:buFont typeface="+mj-lt"/>
              <a:buAutoNum type="arabicPeriod"/>
            </a:pPr>
            <a:endParaRPr lang="en-US" sz="2000" dirty="0"/>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13</a:t>
            </a:fld>
            <a:endParaRPr lang="en-US" sz="1600" dirty="0">
              <a:solidFill>
                <a:schemeClr val="bg1"/>
              </a:solidFill>
            </a:endParaRPr>
          </a:p>
        </p:txBody>
      </p:sp>
    </p:spTree>
    <p:extLst>
      <p:ext uri="{BB962C8B-B14F-4D97-AF65-F5344CB8AC3E}">
        <p14:creationId xmlns:p14="http://schemas.microsoft.com/office/powerpoint/2010/main" val="2403778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Filing </a:t>
            </a:r>
            <a:r>
              <a:rPr lang="en-US" sz="3600" b="1" dirty="0" smtClean="0"/>
              <a:t>2019 </a:t>
            </a:r>
            <a:r>
              <a:rPr lang="en-US" sz="3600" b="1" dirty="0"/>
              <a:t>Income Tax Returns</a:t>
            </a:r>
            <a:endParaRPr lang="en-US" sz="3600" dirty="0"/>
          </a:p>
        </p:txBody>
      </p:sp>
      <p:sp>
        <p:nvSpPr>
          <p:cNvPr id="3" name="Content Placeholder 2"/>
          <p:cNvSpPr>
            <a:spLocks noGrp="1"/>
          </p:cNvSpPr>
          <p:nvPr>
            <p:ph idx="1"/>
          </p:nvPr>
        </p:nvSpPr>
        <p:spPr>
          <a:xfrm>
            <a:off x="422787" y="1981200"/>
            <a:ext cx="8347587" cy="4114800"/>
          </a:xfrm>
        </p:spPr>
        <p:txBody>
          <a:bodyPr/>
          <a:lstStyle/>
          <a:p>
            <a:pPr marL="0" indent="0">
              <a:buNone/>
            </a:pPr>
            <a:r>
              <a:rPr lang="en-US" sz="2400" b="1" dirty="0">
                <a:solidFill>
                  <a:srgbClr val="000000"/>
                </a:solidFill>
              </a:rPr>
              <a:t>Step 3 (cont’d) - Complete the federal/state income tax returns</a:t>
            </a:r>
          </a:p>
          <a:p>
            <a:endParaRPr lang="en-US" sz="2000" dirty="0" smtClean="0"/>
          </a:p>
          <a:p>
            <a:r>
              <a:rPr lang="en-US" sz="2000" dirty="0" smtClean="0"/>
              <a:t>If using a commercial software program such as TurboTax or TaxSlayer, follow the instructions provided by the software provider to report your fellowship/assistantship.</a:t>
            </a:r>
          </a:p>
          <a:p>
            <a:r>
              <a:rPr lang="en-US" sz="2000" dirty="0" smtClean="0"/>
              <a:t>Some commercial software programs will force the federal self-employment tax to calculate if you enter an amount as wages but this amount is not reflected on a W-2. You are not subject to self-employment tax on your fellowship/assistantship – so make sure this does no occur.</a:t>
            </a:r>
            <a:endParaRPr lang="en-US" sz="2000" dirty="0"/>
          </a:p>
          <a:p>
            <a:r>
              <a:rPr lang="en-US" sz="2000" dirty="0" smtClean="0"/>
              <a:t>Most commercial software program have a help or chat feature if you need assistance.</a:t>
            </a:r>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14</a:t>
            </a:fld>
            <a:endParaRPr lang="en-US" sz="1600" dirty="0">
              <a:solidFill>
                <a:schemeClr val="bg1"/>
              </a:solidFill>
            </a:endParaRPr>
          </a:p>
        </p:txBody>
      </p:sp>
    </p:spTree>
    <p:extLst>
      <p:ext uri="{BB962C8B-B14F-4D97-AF65-F5344CB8AC3E}">
        <p14:creationId xmlns:p14="http://schemas.microsoft.com/office/powerpoint/2010/main" val="3721668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Filing </a:t>
            </a:r>
            <a:r>
              <a:rPr lang="en-US" sz="3600" b="1" dirty="0" smtClean="0"/>
              <a:t>2019 </a:t>
            </a:r>
            <a:r>
              <a:rPr lang="en-US" sz="3600" b="1" dirty="0"/>
              <a:t>Income Tax Returns</a:t>
            </a:r>
            <a:endParaRPr lang="en-US" sz="3600" dirty="0"/>
          </a:p>
        </p:txBody>
      </p:sp>
      <p:sp>
        <p:nvSpPr>
          <p:cNvPr id="3" name="Content Placeholder 2"/>
          <p:cNvSpPr>
            <a:spLocks noGrp="1"/>
          </p:cNvSpPr>
          <p:nvPr>
            <p:ph idx="1"/>
          </p:nvPr>
        </p:nvSpPr>
        <p:spPr>
          <a:xfrm>
            <a:off x="304801" y="1981200"/>
            <a:ext cx="8415866" cy="4114800"/>
          </a:xfrm>
        </p:spPr>
        <p:txBody>
          <a:bodyPr/>
          <a:lstStyle/>
          <a:p>
            <a:pPr marL="0" indent="0">
              <a:buNone/>
            </a:pPr>
            <a:r>
              <a:rPr lang="en-US" sz="2400" b="1" dirty="0">
                <a:solidFill>
                  <a:srgbClr val="000000"/>
                </a:solidFill>
              </a:rPr>
              <a:t>Step 3 (cont’d) - Complete the federal/state income </a:t>
            </a:r>
            <a:r>
              <a:rPr lang="en-US" sz="2400" b="1" dirty="0" smtClean="0">
                <a:solidFill>
                  <a:srgbClr val="000000"/>
                </a:solidFill>
              </a:rPr>
              <a:t>tax returns</a:t>
            </a:r>
          </a:p>
          <a:p>
            <a:pPr marL="0" indent="0">
              <a:buNone/>
            </a:pPr>
            <a:endParaRPr lang="en-US" sz="2400" b="1" dirty="0">
              <a:solidFill>
                <a:srgbClr val="000000"/>
              </a:solidFill>
            </a:endParaRPr>
          </a:p>
          <a:p>
            <a:r>
              <a:rPr lang="en-US" sz="2000" b="1" dirty="0" smtClean="0"/>
              <a:t> TurboTax</a:t>
            </a:r>
            <a:r>
              <a:rPr lang="en-US" sz="2000" dirty="0" smtClean="0"/>
              <a:t>:</a:t>
            </a:r>
            <a:r>
              <a:rPr lang="en-US" sz="2000" dirty="0"/>
              <a:t> </a:t>
            </a:r>
          </a:p>
          <a:p>
            <a:pPr marL="0" indent="0">
              <a:buNone/>
            </a:pPr>
            <a:r>
              <a:rPr lang="en-US" sz="2000" dirty="0"/>
              <a:t> </a:t>
            </a:r>
            <a:r>
              <a:rPr lang="en-US" sz="2000" dirty="0" smtClean="0"/>
              <a:t>      You </a:t>
            </a:r>
            <a:r>
              <a:rPr lang="en-US" sz="2000" dirty="0"/>
              <a:t>should report your fellowship as follows: </a:t>
            </a:r>
          </a:p>
          <a:p>
            <a:pPr marL="0" indent="0">
              <a:buNone/>
            </a:pPr>
            <a:r>
              <a:rPr lang="en-US" sz="2000" dirty="0"/>
              <a:t>	</a:t>
            </a:r>
            <a:r>
              <a:rPr lang="en-US" sz="2000" dirty="0" smtClean="0"/>
              <a:t>1. Go </a:t>
            </a:r>
            <a:r>
              <a:rPr lang="en-US" sz="2000" dirty="0"/>
              <a:t>to Federal Taxes&gt;Wages and Income</a:t>
            </a:r>
          </a:p>
          <a:p>
            <a:pPr marL="0" indent="0">
              <a:buNone/>
            </a:pPr>
            <a:r>
              <a:rPr lang="en-US" sz="2000" dirty="0"/>
              <a:t>	</a:t>
            </a:r>
            <a:r>
              <a:rPr lang="en-US" sz="2000" dirty="0" smtClean="0"/>
              <a:t>2. Scroll </a:t>
            </a:r>
            <a:r>
              <a:rPr lang="en-US" sz="2000" dirty="0"/>
              <a:t>to the Less Common Income section and choose </a:t>
            </a:r>
            <a:r>
              <a:rPr lang="en-US" sz="2000" dirty="0" smtClean="0"/>
              <a:t>		                      	    Miscellaneous </a:t>
            </a:r>
            <a:r>
              <a:rPr lang="en-US" sz="2000" dirty="0"/>
              <a:t>Income (the last choice</a:t>
            </a:r>
            <a:r>
              <a:rPr lang="en-US" sz="2000" dirty="0" smtClean="0"/>
              <a:t>)</a:t>
            </a:r>
          </a:p>
          <a:p>
            <a:pPr marL="0" indent="0">
              <a:buNone/>
            </a:pPr>
            <a:r>
              <a:rPr lang="en-US" sz="2000" dirty="0"/>
              <a:t>	</a:t>
            </a:r>
            <a:r>
              <a:rPr lang="en-US" sz="2000" dirty="0" smtClean="0"/>
              <a:t>3. Choose Other income not already reported on a Form W-2 or 	      	     Form 1099</a:t>
            </a:r>
          </a:p>
          <a:p>
            <a:pPr marL="0" indent="0">
              <a:buNone/>
            </a:pPr>
            <a:r>
              <a:rPr lang="en-US" sz="2000" dirty="0"/>
              <a:t>	</a:t>
            </a: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15</a:t>
            </a:fld>
            <a:endParaRPr lang="en-US" sz="1600" dirty="0">
              <a:solidFill>
                <a:schemeClr val="bg1"/>
              </a:solidFill>
            </a:endParaRPr>
          </a:p>
        </p:txBody>
      </p:sp>
    </p:spTree>
    <p:extLst>
      <p:ext uri="{BB962C8B-B14F-4D97-AF65-F5344CB8AC3E}">
        <p14:creationId xmlns:p14="http://schemas.microsoft.com/office/powerpoint/2010/main" val="298162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948267"/>
          </a:xfrm>
        </p:spPr>
        <p:txBody>
          <a:bodyPr/>
          <a:lstStyle/>
          <a:p>
            <a:r>
              <a:rPr lang="en-US" sz="3600" b="1" dirty="0"/>
              <a:t>Filing </a:t>
            </a:r>
            <a:r>
              <a:rPr lang="en-US" sz="3600" b="1" dirty="0" smtClean="0"/>
              <a:t>2019 </a:t>
            </a:r>
            <a:r>
              <a:rPr lang="en-US" sz="3600" b="1" dirty="0"/>
              <a:t>Income Tax Returns</a:t>
            </a:r>
            <a:endParaRPr lang="en-US" sz="3600" dirty="0"/>
          </a:p>
        </p:txBody>
      </p:sp>
      <p:sp>
        <p:nvSpPr>
          <p:cNvPr id="3" name="Content Placeholder 2"/>
          <p:cNvSpPr>
            <a:spLocks noGrp="1"/>
          </p:cNvSpPr>
          <p:nvPr>
            <p:ph idx="1"/>
          </p:nvPr>
        </p:nvSpPr>
        <p:spPr>
          <a:xfrm>
            <a:off x="237067" y="1772356"/>
            <a:ext cx="8590843" cy="4323644"/>
          </a:xfrm>
        </p:spPr>
        <p:txBody>
          <a:bodyPr/>
          <a:lstStyle/>
          <a:p>
            <a:pPr marL="0" indent="0">
              <a:buNone/>
            </a:pPr>
            <a:r>
              <a:rPr lang="en-US" sz="2400" b="1" dirty="0">
                <a:solidFill>
                  <a:srgbClr val="000000"/>
                </a:solidFill>
              </a:rPr>
              <a:t>Step 3 (cont’d) - Complete the federal/state income tax </a:t>
            </a:r>
            <a:r>
              <a:rPr lang="en-US" sz="2400" b="1" dirty="0" smtClean="0">
                <a:solidFill>
                  <a:srgbClr val="000000"/>
                </a:solidFill>
              </a:rPr>
              <a:t>returns</a:t>
            </a:r>
          </a:p>
          <a:p>
            <a:pPr marL="0" indent="0">
              <a:buNone/>
            </a:pPr>
            <a:endParaRPr lang="en-US" sz="2000" dirty="0" smtClean="0"/>
          </a:p>
          <a:p>
            <a:pPr marL="0" indent="0">
              <a:buNone/>
            </a:pPr>
            <a:r>
              <a:rPr lang="en-US" sz="2000" dirty="0"/>
              <a:t>	</a:t>
            </a:r>
            <a:r>
              <a:rPr lang="en-US" sz="2000" dirty="0" smtClean="0"/>
              <a:t>4. Answer </a:t>
            </a:r>
            <a:r>
              <a:rPr lang="en-US" sz="2000" dirty="0"/>
              <a:t>Yes on the Other Wages Received screen</a:t>
            </a:r>
          </a:p>
          <a:p>
            <a:pPr marL="0" indent="0">
              <a:buNone/>
            </a:pPr>
            <a:r>
              <a:rPr lang="en-US" sz="2000" dirty="0"/>
              <a:t>	</a:t>
            </a:r>
            <a:r>
              <a:rPr lang="en-US" sz="2000" dirty="0" smtClean="0"/>
              <a:t>5.</a:t>
            </a:r>
            <a:r>
              <a:rPr lang="en-US" sz="2000" dirty="0"/>
              <a:t> </a:t>
            </a:r>
            <a:r>
              <a:rPr lang="en-US" sz="2000" dirty="0" smtClean="0"/>
              <a:t>Continue </a:t>
            </a:r>
            <a:r>
              <a:rPr lang="en-US" sz="2000" dirty="0"/>
              <a:t>past Wages Earned as a Household Employee and Sick </a:t>
            </a:r>
            <a:r>
              <a:rPr lang="en-US" sz="2000" dirty="0" smtClean="0"/>
              <a:t>  	       	     or </a:t>
            </a:r>
            <a:r>
              <a:rPr lang="en-US" sz="2000" dirty="0"/>
              <a:t>Disability Pay</a:t>
            </a:r>
          </a:p>
          <a:p>
            <a:pPr marL="0" indent="0">
              <a:buNone/>
            </a:pPr>
            <a:r>
              <a:rPr lang="en-US" sz="2000" dirty="0"/>
              <a:t>	</a:t>
            </a:r>
            <a:r>
              <a:rPr lang="en-US" sz="2000" dirty="0" smtClean="0"/>
              <a:t>6. Answer </a:t>
            </a:r>
            <a:r>
              <a:rPr lang="en-US" sz="2000" dirty="0"/>
              <a:t>Yes on the Any Other Earned Income screen</a:t>
            </a:r>
          </a:p>
          <a:p>
            <a:pPr marL="0" indent="0">
              <a:buNone/>
            </a:pPr>
            <a:r>
              <a:rPr lang="en-US" sz="2000" dirty="0"/>
              <a:t>	</a:t>
            </a:r>
            <a:r>
              <a:rPr lang="en-US" sz="2000" dirty="0" smtClean="0"/>
              <a:t>7.</a:t>
            </a:r>
            <a:r>
              <a:rPr lang="en-US" sz="2000" dirty="0"/>
              <a:t> </a:t>
            </a:r>
            <a:r>
              <a:rPr lang="en-US" sz="2000" dirty="0" smtClean="0"/>
              <a:t>Choose </a:t>
            </a:r>
            <a:r>
              <a:rPr lang="en-US" sz="2000" dirty="0"/>
              <a:t>Other on the Enter Source of Other Earned Income screen</a:t>
            </a:r>
          </a:p>
          <a:p>
            <a:pPr marL="0" indent="0">
              <a:buNone/>
            </a:pPr>
            <a:r>
              <a:rPr lang="en-US" sz="2000" dirty="0"/>
              <a:t>	</a:t>
            </a:r>
            <a:r>
              <a:rPr lang="en-US" sz="2000" dirty="0" smtClean="0"/>
              <a:t>8. Enter </a:t>
            </a:r>
            <a:r>
              <a:rPr lang="en-US" sz="2000" dirty="0"/>
              <a:t>your fellowship information on the Any Other Earned </a:t>
            </a:r>
            <a:r>
              <a:rPr lang="en-US" sz="2000" dirty="0" smtClean="0"/>
              <a:t>	        	    Income </a:t>
            </a:r>
            <a:r>
              <a:rPr lang="en-US" sz="2000" dirty="0"/>
              <a:t>screen</a:t>
            </a:r>
            <a:r>
              <a:rPr lang="en-US" sz="2000" dirty="0" smtClean="0"/>
              <a:t>.</a:t>
            </a:r>
          </a:p>
          <a:p>
            <a:pPr marL="0" indent="0">
              <a:buNone/>
            </a:pPr>
            <a:r>
              <a:rPr lang="en-US" sz="2000" dirty="0"/>
              <a:t> </a:t>
            </a:r>
          </a:p>
          <a:p>
            <a:r>
              <a:rPr lang="en-US" sz="2000" dirty="0"/>
              <a:t>This will report your fellowship on line 7 of your Form 1040, and you will not be subject to Self-Employment Tax.</a:t>
            </a:r>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16</a:t>
            </a:fld>
            <a:endParaRPr lang="en-US" sz="1600" dirty="0">
              <a:solidFill>
                <a:schemeClr val="bg1"/>
              </a:solidFill>
            </a:endParaRPr>
          </a:p>
        </p:txBody>
      </p:sp>
    </p:spTree>
    <p:extLst>
      <p:ext uri="{BB962C8B-B14F-4D97-AF65-F5344CB8AC3E}">
        <p14:creationId xmlns:p14="http://schemas.microsoft.com/office/powerpoint/2010/main" val="3963734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3 (cont’d) - Complete the federal/state income tax returns</a:t>
            </a:r>
          </a:p>
          <a:p>
            <a:pPr marL="0" lvl="0" indent="0">
              <a:buNone/>
            </a:pPr>
            <a:endParaRPr lang="en-US" sz="1200" b="1" dirty="0" smtClean="0">
              <a:solidFill>
                <a:srgbClr val="000000"/>
              </a:solidFill>
            </a:endParaRPr>
          </a:p>
          <a:p>
            <a:pPr marL="857250" lvl="1" indent="-457200">
              <a:buFont typeface="+mj-lt"/>
              <a:buAutoNum type="alphaLcParenR" startAt="2"/>
            </a:pPr>
            <a:r>
              <a:rPr lang="en-US" sz="2200" b="1" dirty="0" smtClean="0"/>
              <a:t>Calculate </a:t>
            </a:r>
            <a:r>
              <a:rPr lang="en-US" sz="2200" b="1" dirty="0"/>
              <a:t>your total tax </a:t>
            </a:r>
            <a:r>
              <a:rPr lang="en-US" sz="2200" b="1" dirty="0" smtClean="0"/>
              <a:t>withholdings/payments </a:t>
            </a:r>
            <a:r>
              <a:rPr lang="en-US" sz="2200" b="1" dirty="0"/>
              <a:t>for </a:t>
            </a:r>
            <a:r>
              <a:rPr lang="en-US" sz="2200" b="1" dirty="0" smtClean="0"/>
              <a:t>2019</a:t>
            </a:r>
            <a:r>
              <a:rPr lang="en-US" sz="2200" dirty="0" smtClean="0"/>
              <a:t> - be sure to include:</a:t>
            </a:r>
          </a:p>
          <a:p>
            <a:pPr marL="400050" lvl="1" indent="0">
              <a:buNone/>
            </a:pPr>
            <a:endParaRPr lang="en-US" sz="1200" dirty="0" smtClean="0"/>
          </a:p>
          <a:p>
            <a:pPr marL="1280160" lvl="0"/>
            <a:r>
              <a:rPr lang="en-US" sz="2200" dirty="0" smtClean="0">
                <a:solidFill>
                  <a:srgbClr val="000000"/>
                </a:solidFill>
              </a:rPr>
              <a:t>IRS/Federal return </a:t>
            </a:r>
          </a:p>
          <a:p>
            <a:pPr marL="1680210" lvl="1"/>
            <a:r>
              <a:rPr lang="en-US" sz="2000" dirty="0" smtClean="0">
                <a:solidFill>
                  <a:srgbClr val="000000"/>
                </a:solidFill>
              </a:rPr>
              <a:t>W-2 </a:t>
            </a:r>
            <a:r>
              <a:rPr lang="en-US" sz="2000" dirty="0">
                <a:solidFill>
                  <a:srgbClr val="000000"/>
                </a:solidFill>
              </a:rPr>
              <a:t>Form, </a:t>
            </a:r>
            <a:r>
              <a:rPr lang="en-US" sz="2000" dirty="0" smtClean="0">
                <a:solidFill>
                  <a:srgbClr val="000000"/>
                </a:solidFill>
              </a:rPr>
              <a:t>Box </a:t>
            </a:r>
            <a:r>
              <a:rPr lang="en-US" sz="2000" dirty="0">
                <a:solidFill>
                  <a:srgbClr val="000000"/>
                </a:solidFill>
              </a:rPr>
              <a:t>2 federal </a:t>
            </a:r>
            <a:r>
              <a:rPr lang="en-US" sz="2000" dirty="0" smtClean="0">
                <a:solidFill>
                  <a:srgbClr val="000000"/>
                </a:solidFill>
              </a:rPr>
              <a:t>income tax withheld </a:t>
            </a:r>
          </a:p>
          <a:p>
            <a:pPr marL="1680210" lvl="1"/>
            <a:r>
              <a:rPr lang="en-US" sz="2000" dirty="0" smtClean="0">
                <a:solidFill>
                  <a:srgbClr val="000000"/>
                </a:solidFill>
              </a:rPr>
              <a:t>Estimated income tax payments made to the IRS for the 2019 tax year</a:t>
            </a:r>
          </a:p>
          <a:p>
            <a:pPr marL="1394460" lvl="1" indent="0">
              <a:buNone/>
            </a:pPr>
            <a:endParaRPr lang="en-US" sz="2000" dirty="0" smtClean="0">
              <a:solidFill>
                <a:srgbClr val="000000"/>
              </a:solidFill>
            </a:endParaRPr>
          </a:p>
          <a:p>
            <a:pPr marL="1280160" lvl="0"/>
            <a:r>
              <a:rPr lang="en-US" sz="2200" dirty="0" smtClean="0">
                <a:solidFill>
                  <a:srgbClr val="000000"/>
                </a:solidFill>
              </a:rPr>
              <a:t>NY/state return</a:t>
            </a:r>
          </a:p>
          <a:p>
            <a:pPr marL="1680210" lvl="1"/>
            <a:r>
              <a:rPr lang="en-US" sz="2000" dirty="0" smtClean="0">
                <a:solidFill>
                  <a:srgbClr val="000000"/>
                </a:solidFill>
              </a:rPr>
              <a:t>W-2 Form, Box 17 – state income tax withheld</a:t>
            </a:r>
          </a:p>
          <a:p>
            <a:pPr marL="1680210" lvl="1"/>
            <a:r>
              <a:rPr lang="en-US" sz="2000" dirty="0" smtClean="0">
                <a:solidFill>
                  <a:srgbClr val="000000"/>
                </a:solidFill>
              </a:rPr>
              <a:t>Estimated income tax </a:t>
            </a:r>
            <a:r>
              <a:rPr lang="en-US" sz="2000" dirty="0">
                <a:solidFill>
                  <a:srgbClr val="000000"/>
                </a:solidFill>
              </a:rPr>
              <a:t>payments made </a:t>
            </a:r>
            <a:r>
              <a:rPr lang="en-US" sz="2000" dirty="0" smtClean="0">
                <a:solidFill>
                  <a:srgbClr val="000000"/>
                </a:solidFill>
              </a:rPr>
              <a:t>to NY/state for the 2019 tax year</a:t>
            </a:r>
            <a:endParaRPr lang="en-US" sz="2000" dirty="0">
              <a:solidFill>
                <a:srgbClr val="000000"/>
              </a:solidFill>
            </a:endParaRPr>
          </a:p>
          <a:p>
            <a:pPr marL="914400" lvl="1" indent="-457200">
              <a:buFont typeface="+mj-lt"/>
              <a:buAutoNum type="arabicPeriod"/>
            </a:pPr>
            <a:endParaRPr lang="en-US" sz="2000" dirty="0"/>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17</a:t>
            </a:fld>
            <a:endParaRPr lang="en-US" sz="1600" dirty="0">
              <a:solidFill>
                <a:schemeClr val="bg1"/>
              </a:solidFill>
            </a:endParaRPr>
          </a:p>
        </p:txBody>
      </p:sp>
    </p:spTree>
    <p:extLst>
      <p:ext uri="{BB962C8B-B14F-4D97-AF65-F5344CB8AC3E}">
        <p14:creationId xmlns:p14="http://schemas.microsoft.com/office/powerpoint/2010/main" val="3412165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3 (cont’d) - Complete the federal/state income tax returns</a:t>
            </a:r>
          </a:p>
          <a:p>
            <a:pPr marL="0" lvl="0" indent="0">
              <a:buNone/>
            </a:pPr>
            <a:endParaRPr lang="en-US" sz="1200" b="1" dirty="0" smtClean="0">
              <a:solidFill>
                <a:srgbClr val="000000"/>
              </a:solidFill>
            </a:endParaRPr>
          </a:p>
          <a:p>
            <a:pPr marL="857250" lvl="1" indent="-457200">
              <a:buFont typeface="+mj-lt"/>
              <a:buAutoNum type="alphaLcParenR" startAt="3"/>
            </a:pPr>
            <a:r>
              <a:rPr lang="en-US" sz="2200" b="1" dirty="0" smtClean="0"/>
              <a:t>Determine the tax you owe based on the taxable income you reported</a:t>
            </a:r>
          </a:p>
          <a:p>
            <a:pPr marL="1257300" lvl="2" indent="-457200">
              <a:buFont typeface="+mj-lt"/>
              <a:buAutoNum type="alphaLcParenR" startAt="3"/>
            </a:pPr>
            <a:endParaRPr lang="en-US" sz="1800" b="1" dirty="0"/>
          </a:p>
          <a:p>
            <a:pPr marL="1280160" lvl="0"/>
            <a:r>
              <a:rPr lang="en-US" sz="2200" dirty="0" smtClean="0">
                <a:solidFill>
                  <a:srgbClr val="000000"/>
                </a:solidFill>
              </a:rPr>
              <a:t>Refer back to instructions to calculate tax owed.  The tax owed will generally be found in the tax tables in the back of the instructions.</a:t>
            </a:r>
          </a:p>
          <a:p>
            <a:pPr marL="1280160" lvl="0"/>
            <a:r>
              <a:rPr lang="en-US" sz="2200" dirty="0" smtClean="0">
                <a:solidFill>
                  <a:srgbClr val="000000"/>
                </a:solidFill>
              </a:rPr>
              <a:t>Determine whether you are due a refund or need to make a payment with each of your returns.</a:t>
            </a:r>
          </a:p>
          <a:p>
            <a:pPr marL="457200" lvl="1" indent="0">
              <a:buNone/>
            </a:pPr>
            <a:endParaRPr lang="en-US" sz="2000" dirty="0"/>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18</a:t>
            </a:fld>
            <a:endParaRPr lang="en-US" sz="1600" dirty="0">
              <a:solidFill>
                <a:schemeClr val="bg1"/>
              </a:solidFill>
            </a:endParaRPr>
          </a:p>
        </p:txBody>
      </p:sp>
    </p:spTree>
    <p:extLst>
      <p:ext uri="{BB962C8B-B14F-4D97-AF65-F5344CB8AC3E}">
        <p14:creationId xmlns:p14="http://schemas.microsoft.com/office/powerpoint/2010/main" val="3770807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521547"/>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948268"/>
            <a:ext cx="8660493" cy="5269652"/>
          </a:xfrm>
        </p:spPr>
        <p:txBody>
          <a:bodyPr/>
          <a:lstStyle/>
          <a:p>
            <a:pPr marL="0" lvl="0" indent="0">
              <a:buNone/>
            </a:pPr>
            <a:r>
              <a:rPr lang="en-US" sz="2400" b="1" dirty="0" smtClean="0">
                <a:solidFill>
                  <a:srgbClr val="000000"/>
                </a:solidFill>
              </a:rPr>
              <a:t>Step 4 – File your tax returns by April 15, 2020 (or file extension with IRS/NY to extend due date to October 15, 2020)</a:t>
            </a:r>
          </a:p>
          <a:p>
            <a:pPr marL="0" lvl="0" indent="0">
              <a:buNone/>
            </a:pPr>
            <a:endParaRPr lang="en-US" sz="1200" b="1" dirty="0" smtClean="0">
              <a:solidFill>
                <a:srgbClr val="000000"/>
              </a:solidFill>
            </a:endParaRPr>
          </a:p>
          <a:p>
            <a:pPr marL="857250" lvl="1" indent="-457200"/>
            <a:r>
              <a:rPr lang="en-US" sz="2200" b="1" dirty="0" smtClean="0"/>
              <a:t>Federal – options:</a:t>
            </a:r>
          </a:p>
          <a:p>
            <a:pPr marL="1257300" lvl="2" indent="-457200"/>
            <a:r>
              <a:rPr lang="en-US" sz="2000" dirty="0"/>
              <a:t>Mail paper form </a:t>
            </a:r>
          </a:p>
          <a:p>
            <a:pPr marL="1257300" lvl="2" indent="-457200"/>
            <a:r>
              <a:rPr lang="en-US" sz="2000" dirty="0"/>
              <a:t>Use IRS Free File if your adjusted gross income is $</a:t>
            </a:r>
            <a:r>
              <a:rPr lang="en-US" sz="2000" dirty="0" smtClean="0"/>
              <a:t>69,000 </a:t>
            </a:r>
            <a:r>
              <a:rPr lang="en-US" sz="2000" dirty="0"/>
              <a:t>or </a:t>
            </a:r>
            <a:r>
              <a:rPr lang="en-US" sz="2000" dirty="0" smtClean="0"/>
              <a:t>less (go to IRS website)</a:t>
            </a:r>
            <a:endParaRPr lang="en-US" sz="2000" b="1" dirty="0"/>
          </a:p>
          <a:p>
            <a:pPr marL="1257300" lvl="2" indent="-457200"/>
            <a:r>
              <a:rPr lang="en-US" sz="2000" dirty="0"/>
              <a:t>Use commercial tax </a:t>
            </a:r>
            <a:r>
              <a:rPr lang="en-US" sz="2000" dirty="0" smtClean="0"/>
              <a:t>software (TurboTax, TaxSlayer, etc.)</a:t>
            </a:r>
          </a:p>
          <a:p>
            <a:pPr marL="1257300" lvl="2" indent="-457200"/>
            <a:r>
              <a:rPr lang="en-US" sz="2000" dirty="0" smtClean="0"/>
              <a:t>See individual tax provider to prepare returns (ex - H&amp;R Block)</a:t>
            </a:r>
          </a:p>
          <a:p>
            <a:pPr marL="1257300" lvl="2" indent="-457200"/>
            <a:r>
              <a:rPr lang="en-US" sz="2000" dirty="0" smtClean="0"/>
              <a:t>If your taxable income is generally $56,000 or less, you can make an appointment with the IRS Volunteer </a:t>
            </a:r>
            <a:r>
              <a:rPr lang="en-US" sz="2000" dirty="0"/>
              <a:t>Income Tax Assistance (VITA</a:t>
            </a:r>
            <a:r>
              <a:rPr lang="en-US" sz="2000" dirty="0" smtClean="0"/>
              <a:t>) – which offers free help.  Check the IRS website for available locations/times (appointment may be required depending on location).</a:t>
            </a:r>
            <a:endParaRPr lang="en-US" sz="20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19</a:t>
            </a:fld>
            <a:endParaRPr lang="en-US" sz="1600" dirty="0">
              <a:solidFill>
                <a:schemeClr val="bg1"/>
              </a:solidFill>
            </a:endParaRPr>
          </a:p>
        </p:txBody>
      </p:sp>
    </p:spTree>
    <p:extLst>
      <p:ext uri="{BB962C8B-B14F-4D97-AF65-F5344CB8AC3E}">
        <p14:creationId xmlns:p14="http://schemas.microsoft.com/office/powerpoint/2010/main" val="710199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4" y="1709195"/>
            <a:ext cx="7772400" cy="1601164"/>
          </a:xfrm>
        </p:spPr>
        <p:txBody>
          <a:bodyPr/>
          <a:lstStyle/>
          <a:p>
            <a:r>
              <a:rPr lang="en-US" dirty="0" smtClean="0"/>
              <a:t/>
            </a:r>
            <a:br>
              <a:rPr lang="en-US" dirty="0" smtClean="0"/>
            </a:br>
            <a:r>
              <a:rPr lang="en-US" dirty="0" smtClean="0"/>
              <a:t>Tax Reporting of Fellowship/Assistantship:</a:t>
            </a:r>
            <a:br>
              <a:rPr lang="en-US" dirty="0" smtClean="0"/>
            </a:br>
            <a:r>
              <a:rPr lang="en-US" dirty="0" smtClean="0"/>
              <a:t/>
            </a:r>
            <a:br>
              <a:rPr lang="en-US" dirty="0" smtClean="0"/>
            </a:br>
            <a:r>
              <a:rPr lang="en-US" dirty="0"/>
              <a:t>U.S. Citizens, Permanent Residents and Resident Aliens for Tax Purposes</a:t>
            </a:r>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a:t>
            </a:fld>
            <a:endParaRPr lang="en-US" sz="1600" dirty="0">
              <a:solidFill>
                <a:schemeClr val="bg1"/>
              </a:solidFill>
            </a:endParaRPr>
          </a:p>
        </p:txBody>
      </p:sp>
    </p:spTree>
    <p:extLst>
      <p:ext uri="{BB962C8B-B14F-4D97-AF65-F5344CB8AC3E}">
        <p14:creationId xmlns:p14="http://schemas.microsoft.com/office/powerpoint/2010/main" val="3741887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521547"/>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948268"/>
            <a:ext cx="8836747" cy="5269652"/>
          </a:xfrm>
        </p:spPr>
        <p:txBody>
          <a:bodyPr/>
          <a:lstStyle/>
          <a:p>
            <a:pPr marL="0" lvl="0" indent="0">
              <a:buNone/>
            </a:pPr>
            <a:r>
              <a:rPr lang="en-US" sz="2400" b="1" dirty="0" smtClean="0">
                <a:solidFill>
                  <a:srgbClr val="000000"/>
                </a:solidFill>
              </a:rPr>
              <a:t>Step 4 – File your tax returns by April 15, 2020 (or file extension with IRS/NY to extend due date to October 15, 2020)</a:t>
            </a:r>
          </a:p>
          <a:p>
            <a:pPr marL="0" lvl="0" indent="0">
              <a:buNone/>
            </a:pPr>
            <a:endParaRPr lang="en-US" sz="1200" b="1" dirty="0" smtClean="0">
              <a:solidFill>
                <a:srgbClr val="000000"/>
              </a:solidFill>
            </a:endParaRPr>
          </a:p>
          <a:p>
            <a:pPr marL="857250" lvl="1" indent="-457200"/>
            <a:r>
              <a:rPr lang="en-US" sz="2200" b="1" dirty="0" smtClean="0"/>
              <a:t>NY – </a:t>
            </a:r>
            <a:r>
              <a:rPr lang="en-US" sz="2200" b="1" dirty="0"/>
              <a:t>options:</a:t>
            </a:r>
          </a:p>
          <a:p>
            <a:pPr marL="1257300" lvl="2" indent="-457200"/>
            <a:r>
              <a:rPr lang="en-US" sz="2000" dirty="0"/>
              <a:t>Mail paper form </a:t>
            </a:r>
          </a:p>
          <a:p>
            <a:pPr marL="1257300" lvl="2" indent="-457200"/>
            <a:r>
              <a:rPr lang="en-US" sz="2000" dirty="0"/>
              <a:t>Use </a:t>
            </a:r>
            <a:r>
              <a:rPr lang="en-US" sz="2000" dirty="0" smtClean="0"/>
              <a:t>Free </a:t>
            </a:r>
            <a:r>
              <a:rPr lang="en-US" sz="2000" dirty="0"/>
              <a:t>File </a:t>
            </a:r>
            <a:r>
              <a:rPr lang="en-US" sz="2000" dirty="0" smtClean="0"/>
              <a:t>software if </a:t>
            </a:r>
            <a:r>
              <a:rPr lang="en-US" sz="2000" dirty="0"/>
              <a:t>your adjusted gross income is $</a:t>
            </a:r>
            <a:r>
              <a:rPr lang="en-US" sz="2000" dirty="0" smtClean="0"/>
              <a:t>69,000 </a:t>
            </a:r>
            <a:r>
              <a:rPr lang="en-US" sz="2000" dirty="0"/>
              <a:t>or less </a:t>
            </a:r>
            <a:r>
              <a:rPr lang="en-US" sz="2000" dirty="0" smtClean="0"/>
              <a:t>(go to NYS Tax &amp; Finance website) </a:t>
            </a:r>
            <a:endParaRPr lang="en-US" sz="2000" dirty="0"/>
          </a:p>
          <a:p>
            <a:pPr marL="1257300" lvl="2" indent="-457200"/>
            <a:r>
              <a:rPr lang="en-US" sz="2000" dirty="0" smtClean="0"/>
              <a:t>Use commercial </a:t>
            </a:r>
            <a:r>
              <a:rPr lang="en-US" sz="2000" dirty="0"/>
              <a:t>tax software (</a:t>
            </a:r>
            <a:r>
              <a:rPr lang="en-US" sz="2000" dirty="0" smtClean="0"/>
              <a:t>TurboTax</a:t>
            </a:r>
            <a:r>
              <a:rPr lang="en-US" sz="2000" dirty="0"/>
              <a:t>, TaxSlayer, </a:t>
            </a:r>
            <a:r>
              <a:rPr lang="en-US" sz="2000" dirty="0" smtClean="0"/>
              <a:t>etc.)</a:t>
            </a:r>
            <a:endParaRPr lang="en-US" sz="2000" dirty="0"/>
          </a:p>
          <a:p>
            <a:pPr marL="1257300" lvl="2" indent="-457200"/>
            <a:r>
              <a:rPr lang="en-US" sz="2000" dirty="0"/>
              <a:t>See individual tax provider to prepare returns (ex - H&amp;R </a:t>
            </a:r>
            <a:r>
              <a:rPr lang="en-US" sz="2000" dirty="0" smtClean="0"/>
              <a:t>Block)</a:t>
            </a:r>
            <a:endParaRPr lang="en-US" sz="2000" dirty="0" smtClean="0">
              <a:solidFill>
                <a:srgbClr val="000000"/>
              </a:solidFill>
            </a:endParaRPr>
          </a:p>
          <a:p>
            <a:pPr marL="457200" lvl="1" indent="0">
              <a:buNone/>
            </a:pPr>
            <a:endParaRPr lang="en-US" sz="2000" dirty="0"/>
          </a:p>
          <a:p>
            <a:pPr marL="457200" lvl="1" indent="0">
              <a:buNone/>
            </a:pPr>
            <a:endParaRPr lang="en-US" sz="1200" dirty="0"/>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20</a:t>
            </a:fld>
            <a:endParaRPr lang="en-US" sz="1600" dirty="0">
              <a:solidFill>
                <a:schemeClr val="bg1"/>
              </a:solidFill>
            </a:endParaRPr>
          </a:p>
        </p:txBody>
      </p:sp>
    </p:spTree>
    <p:extLst>
      <p:ext uri="{BB962C8B-B14F-4D97-AF65-F5344CB8AC3E}">
        <p14:creationId xmlns:p14="http://schemas.microsoft.com/office/powerpoint/2010/main" val="3510524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Record Keeping – IRS Guidance on Keeping Income Tax Records</a:t>
            </a:r>
          </a:p>
          <a:p>
            <a:pPr marL="0" lvl="0" indent="0">
              <a:buNone/>
            </a:pPr>
            <a:endParaRPr lang="en-US" sz="1200" dirty="0" smtClean="0">
              <a:solidFill>
                <a:srgbClr val="000000"/>
              </a:solidFill>
            </a:endParaRPr>
          </a:p>
          <a:p>
            <a:r>
              <a:rPr lang="en-US" sz="2400" dirty="0" smtClean="0"/>
              <a:t>Keep </a:t>
            </a:r>
            <a:r>
              <a:rPr lang="en-US" sz="2400" dirty="0"/>
              <a:t>records for 3 years from the date you filed your original return or 2 years from the date you paid the tax, whichever is later, if you file a claim for credit or refund after you file your return</a:t>
            </a:r>
            <a:r>
              <a:rPr lang="en-US" sz="2400" dirty="0" smtClean="0"/>
              <a:t>.</a:t>
            </a:r>
            <a:endParaRPr lang="en-US" sz="2400" dirty="0"/>
          </a:p>
          <a:p>
            <a:r>
              <a:rPr lang="en-US" sz="2400" dirty="0"/>
              <a:t>Keep records for 6 years if you do not report income that you should report, and it is more than 25% of the gross income shown on your return.</a:t>
            </a:r>
          </a:p>
          <a:p>
            <a:r>
              <a:rPr lang="en-US" sz="2400" dirty="0"/>
              <a:t>Keep records indefinitely if you do not file a return.</a:t>
            </a:r>
          </a:p>
          <a:p>
            <a:r>
              <a:rPr lang="en-US" sz="2400" dirty="0"/>
              <a:t>Keep records indefinitely if you file a fraudulent return</a:t>
            </a:r>
            <a:r>
              <a:rPr lang="en-US" sz="2400" dirty="0" smtClean="0"/>
              <a:t>.</a:t>
            </a:r>
          </a:p>
          <a:p>
            <a:pPr marL="0" indent="0">
              <a:buNone/>
            </a:pPr>
            <a:endParaRPr lang="en-US" sz="2000" dirty="0"/>
          </a:p>
          <a:p>
            <a:pPr marL="0"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smtClean="0">
              <a:solidFill>
                <a:srgbClr val="000000"/>
              </a:solidFill>
            </a:endParaRPr>
          </a:p>
          <a:p>
            <a:pPr marL="457200" lvl="1" indent="0">
              <a:buNone/>
            </a:pPr>
            <a:endParaRPr lang="en-US" sz="20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21</a:t>
            </a:fld>
            <a:endParaRPr lang="en-US" sz="1600" dirty="0">
              <a:solidFill>
                <a:schemeClr val="bg1"/>
              </a:solidFill>
            </a:endParaRPr>
          </a:p>
        </p:txBody>
      </p:sp>
    </p:spTree>
    <p:extLst>
      <p:ext uri="{BB962C8B-B14F-4D97-AF65-F5344CB8AC3E}">
        <p14:creationId xmlns:p14="http://schemas.microsoft.com/office/powerpoint/2010/main" val="23747218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Obtaining IRS Records – Get Transcript</a:t>
            </a:r>
          </a:p>
          <a:p>
            <a:pPr marL="0" lvl="0" indent="0">
              <a:buNone/>
            </a:pPr>
            <a:endParaRPr lang="en-US" sz="2400" b="1" dirty="0" smtClean="0">
              <a:solidFill>
                <a:srgbClr val="000000"/>
              </a:solidFill>
            </a:endParaRPr>
          </a:p>
          <a:p>
            <a:r>
              <a:rPr lang="en-US" sz="2200" dirty="0" smtClean="0"/>
              <a:t>Can view your tax accounts with the IRS for current and prior years.</a:t>
            </a:r>
          </a:p>
          <a:p>
            <a:r>
              <a:rPr lang="en-US" sz="2200" dirty="0" smtClean="0"/>
              <a:t>Need to register first and provide identifying information (including information from prior year filed return)</a:t>
            </a:r>
          </a:p>
          <a:p>
            <a:r>
              <a:rPr lang="en-US" sz="2200" dirty="0" smtClean="0"/>
              <a:t>You </a:t>
            </a:r>
            <a:r>
              <a:rPr lang="en-US" sz="2200" dirty="0"/>
              <a:t>can get </a:t>
            </a:r>
            <a:r>
              <a:rPr lang="en-US" sz="2200" dirty="0" smtClean="0"/>
              <a:t>Form 1040 transcript types</a:t>
            </a:r>
            <a:r>
              <a:rPr lang="en-US" sz="2200" dirty="0"/>
              <a:t> online or by mail. If you need your prior year Adjusted Gross Income (AGI) to e-file, choose the </a:t>
            </a:r>
            <a:r>
              <a:rPr lang="en-US" sz="2200" b="1" i="1" dirty="0"/>
              <a:t>tax return transcript</a:t>
            </a:r>
            <a:r>
              <a:rPr lang="en-US" sz="2200" dirty="0"/>
              <a:t> type when making your request. If you only need to find out how much you owe or verify payments you made within the last 18 months, you can </a:t>
            </a:r>
            <a:r>
              <a:rPr lang="en-US" sz="2200" dirty="0" smtClean="0"/>
              <a:t>view your tax account.</a:t>
            </a:r>
            <a:endParaRPr lang="en-US" sz="2200" dirty="0"/>
          </a:p>
          <a:p>
            <a:r>
              <a:rPr lang="en-US" sz="2200" dirty="0"/>
              <a:t>The method you used to file your tax return, e-file or paper, and whether you had a balance due, affects </a:t>
            </a:r>
            <a:r>
              <a:rPr lang="en-US" sz="2200" dirty="0" smtClean="0"/>
              <a:t>your current year transcript availability.</a:t>
            </a:r>
            <a:r>
              <a:rPr lang="en-US" sz="2200" dirty="0"/>
              <a:t> </a:t>
            </a:r>
          </a:p>
          <a:p>
            <a:r>
              <a:rPr lang="en-US" sz="2200" dirty="0" smtClean="0">
                <a:hlinkClick r:id="rId3"/>
              </a:rPr>
              <a:t>https</a:t>
            </a:r>
            <a:r>
              <a:rPr lang="en-US" sz="2200" dirty="0">
                <a:hlinkClick r:id="rId3"/>
              </a:rPr>
              <a:t>://</a:t>
            </a:r>
            <a:r>
              <a:rPr lang="en-US" sz="2200" dirty="0" smtClean="0">
                <a:hlinkClick r:id="rId3"/>
              </a:rPr>
              <a:t>www.irs.gov/individuals/get-transcript</a:t>
            </a:r>
            <a:endParaRPr lang="en-US" sz="2200" dirty="0" smtClean="0"/>
          </a:p>
          <a:p>
            <a:endParaRPr lang="en-US" sz="2000" dirty="0" smtClean="0"/>
          </a:p>
          <a:p>
            <a:endParaRPr lang="en-US" sz="2000" dirty="0"/>
          </a:p>
          <a:p>
            <a:endParaRPr lang="en-US" sz="2000" dirty="0"/>
          </a:p>
          <a:p>
            <a:pPr marL="0"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2000" dirty="0"/>
          </a:p>
          <a:p>
            <a:pPr marL="457200" lvl="1" indent="0">
              <a:buNone/>
            </a:pPr>
            <a:endParaRPr lang="en-US" sz="2000" dirty="0"/>
          </a:p>
          <a:p>
            <a:pPr marL="457200" lvl="1" indent="0">
              <a:buNone/>
            </a:pPr>
            <a:endParaRPr lang="en-US" sz="2000" dirty="0" smtClean="0">
              <a:solidFill>
                <a:srgbClr val="000000"/>
              </a:solidFill>
            </a:endParaRPr>
          </a:p>
          <a:p>
            <a:pPr marL="457200" lvl="1" indent="0">
              <a:buNone/>
            </a:pPr>
            <a:endParaRPr lang="en-US" sz="20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22</a:t>
            </a:fld>
            <a:endParaRPr lang="en-US" sz="1600" dirty="0">
              <a:solidFill>
                <a:schemeClr val="bg1"/>
              </a:solidFill>
            </a:endParaRPr>
          </a:p>
        </p:txBody>
      </p:sp>
    </p:spTree>
    <p:extLst>
      <p:ext uri="{BB962C8B-B14F-4D97-AF65-F5344CB8AC3E}">
        <p14:creationId xmlns:p14="http://schemas.microsoft.com/office/powerpoint/2010/main" val="2345173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U.S. Citizens, Permanent Residents and </a:t>
            </a:r>
            <a:r>
              <a:rPr lang="en-US" sz="2800" b="1" dirty="0"/>
              <a:t>R</a:t>
            </a:r>
            <a:r>
              <a:rPr lang="en-US" sz="2800" b="1" dirty="0" smtClean="0"/>
              <a:t>esident Aliens for Tax Purposes</a:t>
            </a:r>
            <a:endParaRPr lang="en-US" sz="2800" b="1" dirty="0"/>
          </a:p>
        </p:txBody>
      </p:sp>
      <p:sp>
        <p:nvSpPr>
          <p:cNvPr id="3" name="Content Placeholder 2"/>
          <p:cNvSpPr>
            <a:spLocks noGrp="1"/>
          </p:cNvSpPr>
          <p:nvPr>
            <p:ph idx="1"/>
          </p:nvPr>
        </p:nvSpPr>
        <p:spPr/>
        <p:txBody>
          <a:bodyPr/>
          <a:lstStyle/>
          <a:p>
            <a:pPr marL="1314450" lvl="3" indent="0">
              <a:buNone/>
            </a:pPr>
            <a:endParaRPr lang="en-US" dirty="0" smtClean="0"/>
          </a:p>
          <a:p>
            <a:pPr marL="1314450" lvl="3" indent="0">
              <a:buNone/>
            </a:pPr>
            <a:endParaRPr lang="en-US" sz="2800" b="1" dirty="0"/>
          </a:p>
          <a:p>
            <a:pPr marL="1314450" lvl="3" indent="0">
              <a:buNone/>
            </a:pPr>
            <a:r>
              <a:rPr lang="en-US" sz="2800" b="1" dirty="0" smtClean="0"/>
              <a:t>EXAMPLES AND COMPLETED TAX FORMS (pdf)</a:t>
            </a:r>
            <a:endParaRPr lang="en-US" sz="2800" b="1" dirty="0"/>
          </a:p>
          <a:p>
            <a:pPr marL="457200" lvl="1" indent="0">
              <a:buNone/>
            </a:pPr>
            <a:endParaRPr lang="en-US" sz="2000" dirty="0" smtClean="0"/>
          </a:p>
          <a:p>
            <a:pPr marL="914400" lvl="2"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23</a:t>
            </a:fld>
            <a:endParaRPr lang="en-US" sz="1600" dirty="0">
              <a:solidFill>
                <a:schemeClr val="bg1"/>
              </a:solidFill>
            </a:endParaRPr>
          </a:p>
        </p:txBody>
      </p:sp>
    </p:spTree>
    <p:extLst>
      <p:ext uri="{BB962C8B-B14F-4D97-AF65-F5344CB8AC3E}">
        <p14:creationId xmlns:p14="http://schemas.microsoft.com/office/powerpoint/2010/main" val="376613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4400" dirty="0" smtClean="0"/>
              <a:t>Calculate Your 2020 Estimated Tax Payments</a:t>
            </a:r>
            <a:endParaRPr lang="en-US" sz="44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24</a:t>
            </a:fld>
            <a:endParaRPr lang="en-US" sz="1600" dirty="0">
              <a:solidFill>
                <a:schemeClr val="bg1"/>
              </a:solidFill>
            </a:endParaRPr>
          </a:p>
        </p:txBody>
      </p:sp>
    </p:spTree>
    <p:extLst>
      <p:ext uri="{BB962C8B-B14F-4D97-AF65-F5344CB8AC3E}">
        <p14:creationId xmlns:p14="http://schemas.microsoft.com/office/powerpoint/2010/main" val="24463800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311" y="191911"/>
            <a:ext cx="7772400" cy="1196622"/>
          </a:xfrm>
        </p:spPr>
        <p:txBody>
          <a:bodyPr/>
          <a:lstStyle/>
          <a:p>
            <a:r>
              <a:rPr lang="en-US" sz="2800" b="1" dirty="0"/>
              <a:t>Calculate Your </a:t>
            </a:r>
            <a:r>
              <a:rPr lang="en-US" sz="2800" b="1" dirty="0" smtClean="0"/>
              <a:t>2020 </a:t>
            </a:r>
            <a:r>
              <a:rPr lang="en-US" sz="2800" b="1" dirty="0"/>
              <a:t>Estimated Tax </a:t>
            </a:r>
            <a:r>
              <a:rPr lang="en-US" sz="2800" b="1" dirty="0" smtClean="0"/>
              <a:t>Payments</a:t>
            </a:r>
            <a:endParaRPr lang="en-US" sz="2800" b="1" dirty="0"/>
          </a:p>
        </p:txBody>
      </p:sp>
      <p:sp>
        <p:nvSpPr>
          <p:cNvPr id="3" name="Content Placeholder 2"/>
          <p:cNvSpPr>
            <a:spLocks noGrp="1"/>
          </p:cNvSpPr>
          <p:nvPr>
            <p:ph idx="1"/>
          </p:nvPr>
        </p:nvSpPr>
        <p:spPr/>
        <p:txBody>
          <a:bodyPr/>
          <a:lstStyle/>
          <a:p>
            <a:r>
              <a:rPr lang="en-US" sz="2200" dirty="0"/>
              <a:t>Y</a:t>
            </a:r>
            <a:r>
              <a:rPr lang="en-US" sz="2200" dirty="0" smtClean="0"/>
              <a:t>ou </a:t>
            </a:r>
            <a:r>
              <a:rPr lang="en-US" sz="2200" b="1" dirty="0"/>
              <a:t>may</a:t>
            </a:r>
            <a:r>
              <a:rPr lang="en-US" sz="2200" dirty="0"/>
              <a:t> be required to make estimated tax payments with the IRS and/or the NYS Dept. of Tax (if you are a NY state resident</a:t>
            </a:r>
            <a:r>
              <a:rPr lang="en-US" sz="2200" dirty="0" smtClean="0"/>
              <a:t>).</a:t>
            </a:r>
          </a:p>
          <a:p>
            <a:pPr marL="0" indent="0">
              <a:buNone/>
            </a:pPr>
            <a:endParaRPr lang="en-US" sz="2200" dirty="0"/>
          </a:p>
          <a:p>
            <a:endParaRPr lang="en-US" sz="800" dirty="0"/>
          </a:p>
          <a:p>
            <a:pPr marL="342900" lvl="1" indent="-342900"/>
            <a:r>
              <a:rPr lang="en-US" sz="2200" dirty="0" smtClean="0"/>
              <a:t>Estimated </a:t>
            </a:r>
            <a:r>
              <a:rPr lang="en-US" sz="2200" dirty="0"/>
              <a:t>tax payments are due quarterly.  You are always allowed to “pre-pay” your entire year tax estimate (100% of estimated tax) in your first quarterly payment.  Otherwise, equal installments.</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25</a:t>
            </a:fld>
            <a:endParaRPr lang="en-US" sz="1600" dirty="0">
              <a:solidFill>
                <a:schemeClr val="bg1"/>
              </a:solidFill>
            </a:endParaRPr>
          </a:p>
        </p:txBody>
      </p:sp>
    </p:spTree>
    <p:extLst>
      <p:ext uri="{BB962C8B-B14F-4D97-AF65-F5344CB8AC3E}">
        <p14:creationId xmlns:p14="http://schemas.microsoft.com/office/powerpoint/2010/main" val="1160776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488" y="304800"/>
            <a:ext cx="7772400" cy="891822"/>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293511" y="1343378"/>
            <a:ext cx="8658578" cy="4752622"/>
          </a:xfrm>
        </p:spPr>
        <p:txBody>
          <a:bodyPr/>
          <a:lstStyle/>
          <a:p>
            <a:r>
              <a:rPr lang="en-US" sz="2400" dirty="0"/>
              <a:t>You are subject to a penalty for not making </a:t>
            </a:r>
            <a:r>
              <a:rPr lang="en-US" sz="2400" dirty="0" smtClean="0"/>
              <a:t>2020 </a:t>
            </a:r>
            <a:r>
              <a:rPr lang="en-US" sz="2400" dirty="0"/>
              <a:t>quarterly estimated tax payments to the IRS/NY state if:</a:t>
            </a:r>
          </a:p>
          <a:p>
            <a:pPr marL="800100" lvl="1" indent="-342900">
              <a:buFont typeface="+mj-lt"/>
              <a:buAutoNum type="arabicPeriod"/>
            </a:pPr>
            <a:r>
              <a:rPr lang="en-US" sz="2000" dirty="0"/>
              <a:t>You owe $1,000 or more in tax ($300 or more for NY) when you file your </a:t>
            </a:r>
            <a:r>
              <a:rPr lang="en-US" sz="2000" dirty="0" smtClean="0"/>
              <a:t>2020 </a:t>
            </a:r>
            <a:r>
              <a:rPr lang="en-US" sz="2000" dirty="0"/>
              <a:t>return in </a:t>
            </a:r>
            <a:r>
              <a:rPr lang="en-US" sz="2000" dirty="0" smtClean="0"/>
              <a:t>2021 </a:t>
            </a:r>
            <a:r>
              <a:rPr lang="en-US" sz="2000" dirty="0"/>
              <a:t>(after subtracting withholding that you </a:t>
            </a:r>
            <a:r>
              <a:rPr lang="en-US" sz="2000" dirty="0" smtClean="0"/>
              <a:t>had and </a:t>
            </a:r>
            <a:r>
              <a:rPr lang="en-US" sz="2000" dirty="0"/>
              <a:t>overpayments from the prior </a:t>
            </a:r>
            <a:r>
              <a:rPr lang="en-US" sz="2000" dirty="0" smtClean="0"/>
              <a:t>year), </a:t>
            </a:r>
            <a:r>
              <a:rPr lang="en-US" sz="2000" b="1" dirty="0" smtClean="0"/>
              <a:t>AND</a:t>
            </a:r>
            <a:endParaRPr lang="en-US" sz="2000" b="1" dirty="0"/>
          </a:p>
          <a:p>
            <a:pPr marL="800100" lvl="1" indent="-342900">
              <a:buFont typeface="+mj-lt"/>
              <a:buAutoNum type="arabicPeriod"/>
            </a:pPr>
            <a:r>
              <a:rPr lang="en-US" sz="2000" dirty="0"/>
              <a:t>Your withholding/estimated payments are less than the smaller of:</a:t>
            </a:r>
          </a:p>
          <a:p>
            <a:pPr marL="1314450" lvl="2" indent="-457200">
              <a:buAutoNum type="alphaLcPeriod"/>
            </a:pPr>
            <a:r>
              <a:rPr lang="en-US" sz="2000" dirty="0"/>
              <a:t>90% of the tax on your </a:t>
            </a:r>
            <a:r>
              <a:rPr lang="en-US" sz="2000" dirty="0" smtClean="0"/>
              <a:t>2020 </a:t>
            </a:r>
            <a:r>
              <a:rPr lang="en-US" sz="2000" dirty="0"/>
              <a:t>return, or </a:t>
            </a:r>
          </a:p>
          <a:p>
            <a:pPr marL="1314450" lvl="2" indent="-457200">
              <a:buAutoNum type="alphaLcPeriod"/>
            </a:pPr>
            <a:r>
              <a:rPr lang="en-US" sz="2000" dirty="0"/>
              <a:t>100% of the tax on your </a:t>
            </a:r>
            <a:r>
              <a:rPr lang="en-US" sz="2000" dirty="0" smtClean="0"/>
              <a:t>2019 </a:t>
            </a:r>
            <a:r>
              <a:rPr lang="en-US" sz="2000" dirty="0"/>
              <a:t>return. </a:t>
            </a:r>
          </a:p>
          <a:p>
            <a:pPr marL="857250" lvl="2" indent="0">
              <a:buNone/>
            </a:pPr>
            <a:endParaRPr lang="en-US" sz="1600" dirty="0"/>
          </a:p>
          <a:p>
            <a:pPr marL="1200150" lvl="3" indent="-342900">
              <a:buFont typeface="Arial" panose="020B0604020202020204" pitchFamily="34" charset="0"/>
              <a:buChar char="•"/>
            </a:pPr>
            <a:r>
              <a:rPr lang="en-US" b="1" dirty="0"/>
              <a:t>Safe Harbor – For </a:t>
            </a:r>
            <a:r>
              <a:rPr lang="en-US" b="1" dirty="0" smtClean="0"/>
              <a:t>2020 </a:t>
            </a:r>
            <a:r>
              <a:rPr lang="en-US" b="1" dirty="0"/>
              <a:t>estimated tax payments, pay the tax on your </a:t>
            </a:r>
            <a:r>
              <a:rPr lang="en-US" b="1" dirty="0" smtClean="0"/>
              <a:t>2019 </a:t>
            </a:r>
            <a:r>
              <a:rPr lang="en-US" b="1" dirty="0"/>
              <a:t>return </a:t>
            </a:r>
            <a:r>
              <a:rPr lang="en-US" b="1" dirty="0" smtClean="0"/>
              <a:t>(Form 1040) </a:t>
            </a:r>
            <a:r>
              <a:rPr lang="en-US" b="1" dirty="0"/>
              <a:t>equally over the 4 quarterly payment dates (or all up front).</a:t>
            </a: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26</a:t>
            </a:fld>
            <a:endParaRPr lang="en-US" sz="1600" dirty="0">
              <a:solidFill>
                <a:schemeClr val="bg1"/>
              </a:solidFill>
            </a:endParaRPr>
          </a:p>
        </p:txBody>
      </p:sp>
    </p:spTree>
    <p:extLst>
      <p:ext uri="{BB962C8B-B14F-4D97-AF65-F5344CB8AC3E}">
        <p14:creationId xmlns:p14="http://schemas.microsoft.com/office/powerpoint/2010/main" val="32413539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153626" y="1402179"/>
            <a:ext cx="8836747" cy="4358180"/>
          </a:xfrm>
        </p:spPr>
        <p:txBody>
          <a:bodyPr/>
          <a:lstStyle/>
          <a:p>
            <a:r>
              <a:rPr lang="en-US" sz="2400" dirty="0" smtClean="0"/>
              <a:t>IRS and NYS Tax Resources for Calculating Quarterly Estimated Tax Payments</a:t>
            </a:r>
          </a:p>
          <a:p>
            <a:pPr marL="0" indent="0">
              <a:buNone/>
            </a:pPr>
            <a:endParaRPr lang="en-US" sz="1000" dirty="0" smtClean="0"/>
          </a:p>
          <a:p>
            <a:pPr marL="457200" lvl="1" indent="0">
              <a:buNone/>
            </a:pPr>
            <a:r>
              <a:rPr lang="en-US" sz="2000" dirty="0"/>
              <a:t>Refer to IRS and NYS Forms listed below (which include explanation of how to estimate quarterly amounts owed) and IRS Publication 505 (Tax Withholding and Estimated Tax), available at:</a:t>
            </a:r>
          </a:p>
          <a:p>
            <a:pPr marL="457200" lvl="1" indent="0">
              <a:buNone/>
            </a:pPr>
            <a:r>
              <a:rPr lang="en-US" sz="2000" dirty="0">
                <a:hlinkClick r:id="rId3"/>
              </a:rPr>
              <a:t>https://www.irs.gov/businesses/small-businesses-self-employed/estimated-taxes</a:t>
            </a:r>
            <a:endParaRPr lang="en-US" sz="2000" dirty="0"/>
          </a:p>
          <a:p>
            <a:pPr marL="1200150" lvl="3" indent="-342900">
              <a:buFont typeface="Arial" panose="020B0604020202020204" pitchFamily="34" charset="0"/>
              <a:buChar char="•"/>
            </a:pPr>
            <a:r>
              <a:rPr lang="en-US" dirty="0"/>
              <a:t>Federal – IRS Form 1040-ES</a:t>
            </a:r>
          </a:p>
          <a:p>
            <a:pPr marL="1200150" lvl="3" indent="-342900">
              <a:buFont typeface="Arial" panose="020B0604020202020204" pitchFamily="34" charset="0"/>
              <a:buChar char="•"/>
            </a:pPr>
            <a:r>
              <a:rPr lang="en-US" dirty="0"/>
              <a:t>New York – NY Form IT-2105</a:t>
            </a:r>
          </a:p>
          <a:p>
            <a:pPr marL="457200" lvl="1" indent="0">
              <a:buNone/>
            </a:pPr>
            <a:r>
              <a:rPr lang="en-US" sz="2000" dirty="0"/>
              <a:t>The federal standard deduction generally increases every year.  For 2020:</a:t>
            </a:r>
          </a:p>
          <a:p>
            <a:pPr marL="0" indent="0">
              <a:buNone/>
            </a:pPr>
            <a:r>
              <a:rPr lang="en-US" sz="2000" dirty="0"/>
              <a:t>	Single or Married filing separately - $12,400</a:t>
            </a:r>
          </a:p>
          <a:p>
            <a:pPr marL="0" indent="0">
              <a:buNone/>
            </a:pPr>
            <a:r>
              <a:rPr lang="en-US" sz="2000" dirty="0"/>
              <a:t>	Married filing jointly or Qualifying widower - $24,800</a:t>
            </a:r>
          </a:p>
          <a:p>
            <a:pPr marL="0" indent="0">
              <a:buNone/>
            </a:pPr>
            <a:r>
              <a:rPr lang="en-US" sz="2000" dirty="0"/>
              <a:t>	Head of household - $18,650</a:t>
            </a:r>
          </a:p>
          <a:p>
            <a:pPr marL="463550" indent="-463550">
              <a:buNone/>
            </a:pPr>
            <a:r>
              <a:rPr lang="en-US" sz="2000" dirty="0"/>
              <a:t>	The NY standard deductions for 2020 are the same as 2019 (and 2018).</a:t>
            </a:r>
          </a:p>
          <a:p>
            <a:pPr marL="457200" lvl="1" indent="0">
              <a:buNone/>
            </a:pPr>
            <a:endParaRPr lang="en-US" sz="2000" dirty="0" smtClean="0"/>
          </a:p>
          <a:p>
            <a:pPr marL="914400" lvl="1" indent="-457200">
              <a:buFont typeface="+mj-lt"/>
              <a:buAutoNum type="arabicPeriod"/>
            </a:pPr>
            <a:endParaRPr lang="en-US" sz="2000" dirty="0" smtClean="0"/>
          </a:p>
          <a:p>
            <a:pPr marL="914400" lvl="1" indent="-457200">
              <a:buFont typeface="+mj-lt"/>
              <a:buAutoNum type="arabicPeriod"/>
            </a:pPr>
            <a:endParaRPr lang="en-US" sz="2000" dirty="0"/>
          </a:p>
          <a:p>
            <a:pPr marL="457200" lvl="1" indent="0">
              <a:buNone/>
            </a:pPr>
            <a:endParaRPr lang="en-US" sz="2000" dirty="0" smtClean="0"/>
          </a:p>
          <a:p>
            <a:pPr marL="914400" lvl="2"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27</a:t>
            </a:fld>
            <a:endParaRPr lang="en-US" sz="1600" dirty="0">
              <a:solidFill>
                <a:schemeClr val="bg1"/>
              </a:solidFill>
            </a:endParaRPr>
          </a:p>
        </p:txBody>
      </p:sp>
    </p:spTree>
    <p:extLst>
      <p:ext uri="{BB962C8B-B14F-4D97-AF65-F5344CB8AC3E}">
        <p14:creationId xmlns:p14="http://schemas.microsoft.com/office/powerpoint/2010/main" val="18018504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644"/>
            <a:ext cx="7772400" cy="81280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162873" y="1350802"/>
            <a:ext cx="8836747" cy="4818991"/>
          </a:xfrm>
        </p:spPr>
        <p:txBody>
          <a:bodyPr/>
          <a:lstStyle/>
          <a:p>
            <a:pPr lvl="0"/>
            <a:r>
              <a:rPr lang="en-US" sz="2400" b="1" dirty="0" smtClean="0">
                <a:solidFill>
                  <a:srgbClr val="000000"/>
                </a:solidFill>
              </a:rPr>
              <a:t>Example </a:t>
            </a:r>
            <a:endParaRPr lang="en-US" sz="2400" b="1" dirty="0">
              <a:solidFill>
                <a:srgbClr val="000000"/>
              </a:solidFill>
            </a:endParaRPr>
          </a:p>
          <a:p>
            <a:pPr marL="0" indent="0">
              <a:buNone/>
            </a:pPr>
            <a:r>
              <a:rPr lang="en-US" sz="1800" dirty="0">
                <a:solidFill>
                  <a:srgbClr val="000000"/>
                </a:solidFill>
              </a:rPr>
              <a:t>Anne has a </a:t>
            </a:r>
            <a:r>
              <a:rPr lang="en-US" sz="1800" dirty="0" smtClean="0">
                <a:solidFill>
                  <a:srgbClr val="000000"/>
                </a:solidFill>
              </a:rPr>
              <a:t>Grad Assistantship.</a:t>
            </a:r>
            <a:r>
              <a:rPr lang="en-US" sz="1800" dirty="0"/>
              <a:t> For </a:t>
            </a:r>
            <a:r>
              <a:rPr lang="en-US" sz="1800" dirty="0" smtClean="0"/>
              <a:t>2020, </a:t>
            </a:r>
            <a:r>
              <a:rPr lang="en-US" sz="1800" dirty="0"/>
              <a:t>Anne estimates her gross income to be $28,750 </a:t>
            </a:r>
            <a:r>
              <a:rPr lang="en-US" sz="1800" dirty="0" smtClean="0"/>
              <a:t>(½ </a:t>
            </a:r>
            <a:r>
              <a:rPr lang="en-US" sz="1800" dirty="0"/>
              <a:t>of </a:t>
            </a:r>
            <a:r>
              <a:rPr lang="en-US" sz="1800" dirty="0" smtClean="0"/>
              <a:t>19/20 </a:t>
            </a:r>
            <a:r>
              <a:rPr lang="en-US" sz="1800" dirty="0"/>
              <a:t>assistantship and ½ of </a:t>
            </a:r>
            <a:r>
              <a:rPr lang="en-US" sz="1800" dirty="0" smtClean="0"/>
              <a:t>20/21 </a:t>
            </a:r>
            <a:r>
              <a:rPr lang="en-US" sz="1800" dirty="0"/>
              <a:t>assistantship).  For </a:t>
            </a:r>
            <a:r>
              <a:rPr lang="en-US" sz="1800" dirty="0" smtClean="0"/>
              <a:t>2020 </a:t>
            </a:r>
            <a:r>
              <a:rPr lang="en-US" sz="1800" dirty="0"/>
              <a:t>she has no W-2 </a:t>
            </a:r>
            <a:r>
              <a:rPr lang="en-US" sz="1800" dirty="0" smtClean="0"/>
              <a:t>wages.</a:t>
            </a:r>
            <a:r>
              <a:rPr lang="en-US" sz="1800" dirty="0" smtClean="0">
                <a:solidFill>
                  <a:srgbClr val="000000"/>
                </a:solidFill>
              </a:rPr>
              <a:t>  She </a:t>
            </a:r>
            <a:r>
              <a:rPr lang="en-US" sz="1800" dirty="0">
                <a:solidFill>
                  <a:srgbClr val="000000"/>
                </a:solidFill>
              </a:rPr>
              <a:t>has no qualified expenditures other than tuition (which is offset directly by the University separate from the assistantship). </a:t>
            </a:r>
            <a:r>
              <a:rPr lang="en-US" sz="1800" dirty="0" smtClean="0">
                <a:solidFill>
                  <a:srgbClr val="000000"/>
                </a:solidFill>
              </a:rPr>
              <a:t> Anne </a:t>
            </a:r>
            <a:r>
              <a:rPr lang="en-US" sz="1800" dirty="0">
                <a:solidFill>
                  <a:srgbClr val="000000"/>
                </a:solidFill>
              </a:rPr>
              <a:t>files </a:t>
            </a:r>
            <a:r>
              <a:rPr lang="en-US" sz="1800" dirty="0" smtClean="0">
                <a:solidFill>
                  <a:srgbClr val="000000"/>
                </a:solidFill>
              </a:rPr>
              <a:t>single, </a:t>
            </a:r>
            <a:r>
              <a:rPr lang="en-US" sz="1800" dirty="0">
                <a:solidFill>
                  <a:srgbClr val="000000"/>
                </a:solidFill>
              </a:rPr>
              <a:t>and can’t be claimed as a dependent on someone else’s return.  Anne’s </a:t>
            </a:r>
            <a:r>
              <a:rPr lang="en-US" sz="1800" dirty="0" smtClean="0">
                <a:solidFill>
                  <a:srgbClr val="000000"/>
                </a:solidFill>
              </a:rPr>
              <a:t>2019 federal </a:t>
            </a:r>
            <a:r>
              <a:rPr lang="en-US" sz="1800" dirty="0">
                <a:solidFill>
                  <a:srgbClr val="000000"/>
                </a:solidFill>
              </a:rPr>
              <a:t>Form </a:t>
            </a:r>
            <a:r>
              <a:rPr lang="en-US" sz="1800" dirty="0" smtClean="0">
                <a:solidFill>
                  <a:srgbClr val="000000"/>
                </a:solidFill>
              </a:rPr>
              <a:t>1040 </a:t>
            </a:r>
            <a:r>
              <a:rPr lang="en-US" sz="1800" dirty="0">
                <a:solidFill>
                  <a:srgbClr val="000000"/>
                </a:solidFill>
              </a:rPr>
              <a:t>reported </a:t>
            </a:r>
            <a:r>
              <a:rPr lang="en-US" sz="1800" dirty="0"/>
              <a:t>tax </a:t>
            </a:r>
            <a:r>
              <a:rPr lang="en-US" sz="1800" dirty="0" smtClean="0"/>
              <a:t>(Line 15) </a:t>
            </a:r>
            <a:r>
              <a:rPr lang="en-US" sz="1800" dirty="0"/>
              <a:t>of </a:t>
            </a:r>
            <a:r>
              <a:rPr lang="en-US" sz="1800" dirty="0" smtClean="0"/>
              <a:t>$2,493. Anne’s 2019 state </a:t>
            </a:r>
            <a:r>
              <a:rPr lang="en-US" sz="1800" dirty="0"/>
              <a:t>Form </a:t>
            </a:r>
            <a:r>
              <a:rPr lang="en-US" sz="1800" dirty="0" smtClean="0"/>
              <a:t>IT-201 </a:t>
            </a:r>
            <a:r>
              <a:rPr lang="en-US" sz="1800" dirty="0"/>
              <a:t>reported tax </a:t>
            </a:r>
            <a:r>
              <a:rPr lang="en-US" sz="1800" dirty="0" smtClean="0"/>
              <a:t>(Line 61) </a:t>
            </a:r>
            <a:r>
              <a:rPr lang="en-US" sz="1800" dirty="0"/>
              <a:t>of </a:t>
            </a:r>
            <a:r>
              <a:rPr lang="en-US" sz="1800" dirty="0" smtClean="0"/>
              <a:t>$1,089. </a:t>
            </a:r>
          </a:p>
          <a:p>
            <a:pPr marL="0" indent="0">
              <a:buNone/>
            </a:pPr>
            <a:endParaRPr lang="en-US" sz="1600" dirty="0"/>
          </a:p>
          <a:p>
            <a:pPr marL="0" indent="0">
              <a:buNone/>
            </a:pPr>
            <a:r>
              <a:rPr lang="en-US" sz="2000" b="1" dirty="0"/>
              <a:t>Step 1 -  Calculate Anne’s </a:t>
            </a:r>
            <a:r>
              <a:rPr lang="en-US" sz="2000" b="1" dirty="0" smtClean="0"/>
              <a:t>2020 </a:t>
            </a:r>
            <a:r>
              <a:rPr lang="en-US" sz="2000" b="1" dirty="0"/>
              <a:t>taxable income </a:t>
            </a:r>
            <a:r>
              <a:rPr lang="en-US" sz="2000" b="1" dirty="0" smtClean="0"/>
              <a:t>for federal </a:t>
            </a:r>
            <a:r>
              <a:rPr lang="en-US" sz="2000" b="1" dirty="0"/>
              <a:t>estimated tax purposes</a:t>
            </a:r>
          </a:p>
          <a:p>
            <a:pPr marL="0" indent="0">
              <a:buNone/>
            </a:pPr>
            <a:r>
              <a:rPr lang="en-US" sz="2000" dirty="0"/>
              <a:t>Assistantship </a:t>
            </a:r>
            <a:r>
              <a:rPr lang="en-US" sz="2000" dirty="0" smtClean="0"/>
              <a:t>payments received </a:t>
            </a:r>
            <a:r>
              <a:rPr lang="en-US" sz="2000" dirty="0"/>
              <a:t>in </a:t>
            </a:r>
            <a:r>
              <a:rPr lang="en-US" sz="2000" dirty="0" smtClean="0"/>
              <a:t>2020 </a:t>
            </a:r>
            <a:r>
              <a:rPr lang="en-US" sz="2000" dirty="0"/>
              <a:t>- </a:t>
            </a:r>
            <a:r>
              <a:rPr lang="en-US" sz="2000" dirty="0" smtClean="0"/>
              <a:t>$28,750</a:t>
            </a:r>
            <a:endParaRPr lang="en-US" sz="2000" dirty="0"/>
          </a:p>
          <a:p>
            <a:pPr marL="0" indent="0">
              <a:buNone/>
            </a:pPr>
            <a:r>
              <a:rPr lang="en-US" sz="2000" dirty="0" smtClean="0"/>
              <a:t>Cost of books/equipment required for and paid in 2020 for her 2020 classes - $0</a:t>
            </a:r>
          </a:p>
          <a:p>
            <a:pPr marL="0" indent="0">
              <a:buNone/>
            </a:pPr>
            <a:endParaRPr lang="en-US" sz="2000" dirty="0" smtClean="0"/>
          </a:p>
          <a:p>
            <a:pPr marL="0" indent="0">
              <a:buNone/>
            </a:pPr>
            <a:r>
              <a:rPr lang="en-US" sz="2000" dirty="0" smtClean="0"/>
              <a:t>Taxable </a:t>
            </a:r>
            <a:r>
              <a:rPr lang="en-US" sz="2000" dirty="0"/>
              <a:t>income for </a:t>
            </a:r>
            <a:r>
              <a:rPr lang="en-US" sz="2000" dirty="0" smtClean="0"/>
              <a:t>2020:  $28,750 </a:t>
            </a:r>
            <a:r>
              <a:rPr lang="en-US" sz="2000" dirty="0"/>
              <a:t>- </a:t>
            </a:r>
            <a:r>
              <a:rPr lang="en-US" sz="2000" dirty="0" smtClean="0"/>
              <a:t>$12,400 standard deduction = $16,350</a:t>
            </a:r>
            <a:endParaRPr lang="en-US" sz="2000" dirty="0"/>
          </a:p>
          <a:p>
            <a:pPr marL="0" indent="0">
              <a:buNone/>
            </a:pPr>
            <a:endParaRPr lang="en-US" sz="2000" dirty="0" smtClean="0"/>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28</a:t>
            </a:fld>
            <a:endParaRPr lang="en-US" sz="1600" dirty="0">
              <a:solidFill>
                <a:schemeClr val="bg1"/>
              </a:solidFill>
            </a:endParaRPr>
          </a:p>
        </p:txBody>
      </p:sp>
    </p:spTree>
    <p:extLst>
      <p:ext uri="{BB962C8B-B14F-4D97-AF65-F5344CB8AC3E}">
        <p14:creationId xmlns:p14="http://schemas.microsoft.com/office/powerpoint/2010/main" val="16323641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162873" y="1350802"/>
            <a:ext cx="8836747" cy="4818991"/>
          </a:xfrm>
        </p:spPr>
        <p:txBody>
          <a:bodyPr/>
          <a:lstStyle/>
          <a:p>
            <a:pPr marL="0" indent="0">
              <a:buNone/>
            </a:pPr>
            <a:endParaRPr lang="en-US" sz="1000" dirty="0"/>
          </a:p>
          <a:p>
            <a:pPr marL="0" indent="0">
              <a:buNone/>
            </a:pPr>
            <a:r>
              <a:rPr lang="en-US" sz="2000" b="1" dirty="0"/>
              <a:t>Step 2 - Calculate </a:t>
            </a:r>
            <a:r>
              <a:rPr lang="en-US" sz="2000" b="1" dirty="0" smtClean="0"/>
              <a:t>2020 </a:t>
            </a:r>
            <a:r>
              <a:rPr lang="en-US" sz="2000" b="1" dirty="0"/>
              <a:t>estimated tax </a:t>
            </a:r>
            <a:r>
              <a:rPr lang="en-US" sz="2000" b="1" dirty="0" smtClean="0"/>
              <a:t>on federal </a:t>
            </a:r>
            <a:r>
              <a:rPr lang="en-US" sz="2000" b="1" dirty="0"/>
              <a:t>taxable income of </a:t>
            </a:r>
            <a:r>
              <a:rPr lang="en-US" sz="2000" b="1" dirty="0" smtClean="0"/>
              <a:t>$16,350</a:t>
            </a:r>
            <a:endParaRPr lang="en-US" sz="2000" b="1" dirty="0"/>
          </a:p>
          <a:p>
            <a:pPr marL="0" indent="0">
              <a:buNone/>
            </a:pPr>
            <a:endParaRPr lang="en-US" sz="2000" dirty="0" smtClean="0"/>
          </a:p>
          <a:p>
            <a:pPr marL="0" indent="0">
              <a:buNone/>
            </a:pPr>
            <a:r>
              <a:rPr lang="en-US" sz="2000" dirty="0" smtClean="0"/>
              <a:t>From Form 1040-ES page 7:</a:t>
            </a:r>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a:p>
            <a:pPr marL="0" indent="0">
              <a:buNone/>
            </a:pPr>
            <a:endParaRPr lang="en-US" sz="2000" dirty="0" smtClean="0"/>
          </a:p>
          <a:p>
            <a:pPr marL="914400" lvl="1" indent="-457200">
              <a:buFont typeface="+mj-lt"/>
              <a:buAutoNum type="arabicPeriod"/>
            </a:pPr>
            <a:endParaRPr lang="en-US" sz="2000" dirty="0"/>
          </a:p>
          <a:p>
            <a:pPr marL="457200" lvl="1" indent="0">
              <a:buNone/>
            </a:pPr>
            <a:endParaRPr lang="en-US" sz="2000" dirty="0" smtClean="0"/>
          </a:p>
          <a:p>
            <a:pPr marL="914400" lvl="2" indent="0">
              <a:buNone/>
            </a:pPr>
            <a:endParaRPr lang="en-US" sz="1600" dirty="0" smtClean="0"/>
          </a:p>
        </p:txBody>
      </p:sp>
      <p:pic>
        <p:nvPicPr>
          <p:cNvPr id="5" name="Picture 4"/>
          <p:cNvPicPr>
            <a:picLocks noChangeAspect="1"/>
          </p:cNvPicPr>
          <p:nvPr/>
        </p:nvPicPr>
        <p:blipFill>
          <a:blip r:embed="rId3"/>
          <a:stretch>
            <a:fillRect/>
          </a:stretch>
        </p:blipFill>
        <p:spPr>
          <a:xfrm>
            <a:off x="1476103" y="3059289"/>
            <a:ext cx="5786845" cy="2479362"/>
          </a:xfrm>
          <a:prstGeom prst="rect">
            <a:avLst/>
          </a:prstGeom>
        </p:spPr>
      </p:pic>
      <p:sp>
        <p:nvSpPr>
          <p:cNvPr id="6" name="TextBox 5"/>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29</a:t>
            </a:fld>
            <a:endParaRPr lang="en-US" sz="1600" dirty="0">
              <a:solidFill>
                <a:schemeClr val="bg1"/>
              </a:solidFill>
            </a:endParaRPr>
          </a:p>
        </p:txBody>
      </p:sp>
    </p:spTree>
    <p:extLst>
      <p:ext uri="{BB962C8B-B14F-4D97-AF65-F5344CB8AC3E}">
        <p14:creationId xmlns:p14="http://schemas.microsoft.com/office/powerpoint/2010/main" val="30029327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smtClean="0"/>
              <a:t>U.S. Citizens, Permanent Residents and </a:t>
            </a:r>
            <a:r>
              <a:rPr lang="en-US" sz="2800" b="1" dirty="0"/>
              <a:t>R</a:t>
            </a:r>
            <a:r>
              <a:rPr lang="en-US" sz="2800" b="1" dirty="0" smtClean="0"/>
              <a:t>esident Aliens for Tax Purposes – Tax Reporting</a:t>
            </a:r>
            <a:endParaRPr lang="en-US" sz="2800" b="1" dirty="0"/>
          </a:p>
        </p:txBody>
      </p:sp>
      <p:sp>
        <p:nvSpPr>
          <p:cNvPr id="3" name="Content Placeholder 2"/>
          <p:cNvSpPr>
            <a:spLocks noGrp="1"/>
          </p:cNvSpPr>
          <p:nvPr>
            <p:ph idx="1"/>
          </p:nvPr>
        </p:nvSpPr>
        <p:spPr>
          <a:xfrm>
            <a:off x="162873" y="1432559"/>
            <a:ext cx="8663493" cy="5074119"/>
          </a:xfrm>
        </p:spPr>
        <p:txBody>
          <a:bodyPr>
            <a:normAutofit/>
          </a:bodyPr>
          <a:lstStyle/>
          <a:p>
            <a:r>
              <a:rPr lang="en-US" sz="2400" dirty="0" smtClean="0"/>
              <a:t>Fellowships/assistantships (job titles “Grad Fellowship/Stipend” or “Grad Assistantship”) are not considered compensation for services (i.e., wages).  These amounts are </a:t>
            </a:r>
            <a:r>
              <a:rPr lang="en-US" sz="2400" dirty="0"/>
              <a:t>for your educational benefit (whether that fulfills research or teaching requirements for your degree</a:t>
            </a:r>
            <a:r>
              <a:rPr lang="en-US" sz="2400" dirty="0" smtClean="0"/>
              <a:t>).</a:t>
            </a:r>
          </a:p>
          <a:p>
            <a:endParaRPr lang="en-US" sz="1100" dirty="0"/>
          </a:p>
          <a:p>
            <a:r>
              <a:rPr lang="en-US" sz="2400" dirty="0"/>
              <a:t>The IRS provides that </a:t>
            </a:r>
            <a:r>
              <a:rPr lang="en-US" sz="2400" dirty="0" smtClean="0"/>
              <a:t>amounts received as fellowships are </a:t>
            </a:r>
            <a:r>
              <a:rPr lang="en-US" sz="2400" u="sng" dirty="0" smtClean="0"/>
              <a:t>not</a:t>
            </a:r>
            <a:r>
              <a:rPr lang="en-US" sz="2400" dirty="0" smtClean="0"/>
              <a:t> </a:t>
            </a:r>
            <a:r>
              <a:rPr lang="en-US" sz="2400" dirty="0"/>
              <a:t>required to be reported as wages on a W-2 or as income on a </a:t>
            </a:r>
            <a:r>
              <a:rPr lang="en-US" sz="2400" dirty="0" smtClean="0"/>
              <a:t>Form 1099-MISC.  However, these amounts are taxable income if used </a:t>
            </a:r>
            <a:r>
              <a:rPr lang="en-US" sz="2400" dirty="0"/>
              <a:t>for </a:t>
            </a:r>
            <a:r>
              <a:rPr lang="en-US" sz="2400" b="1" dirty="0"/>
              <a:t>nonqualified</a:t>
            </a:r>
            <a:r>
              <a:rPr lang="en-US" sz="2400" dirty="0"/>
              <a:t> expenditures</a:t>
            </a:r>
            <a:r>
              <a:rPr lang="en-US" sz="2000" dirty="0"/>
              <a:t>.</a:t>
            </a:r>
          </a:p>
          <a:p>
            <a:pPr marL="0" indent="0">
              <a:buNone/>
            </a:pPr>
            <a:endParaRPr lang="en-US" sz="1100" dirty="0"/>
          </a:p>
          <a:p>
            <a:r>
              <a:rPr lang="en-US" sz="2400" dirty="0" smtClean="0"/>
              <a:t>Because these fellowships are not considered wages, they are </a:t>
            </a:r>
            <a:r>
              <a:rPr lang="en-US" sz="2400" u="sng" dirty="0" smtClean="0"/>
              <a:t>not</a:t>
            </a:r>
            <a:r>
              <a:rPr lang="en-US" sz="2400" dirty="0" smtClean="0"/>
              <a:t> subject to income tax withholding when paid.</a:t>
            </a:r>
          </a:p>
          <a:p>
            <a:pPr marL="0" indent="0">
              <a:buNone/>
            </a:pPr>
            <a:endParaRPr lang="en-US" sz="1200" dirty="0" smtClean="0"/>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a:t>
            </a:fld>
            <a:endParaRPr lang="en-US" sz="1600" dirty="0">
              <a:solidFill>
                <a:schemeClr val="bg1"/>
              </a:solidFill>
            </a:endParaRPr>
          </a:p>
        </p:txBody>
      </p:sp>
    </p:spTree>
    <p:extLst>
      <p:ext uri="{BB962C8B-B14F-4D97-AF65-F5344CB8AC3E}">
        <p14:creationId xmlns:p14="http://schemas.microsoft.com/office/powerpoint/2010/main" val="144420348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7378"/>
            <a:ext cx="7772400" cy="722489"/>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316089" y="1151467"/>
            <a:ext cx="8534400" cy="4944533"/>
          </a:xfrm>
        </p:spPr>
        <p:txBody>
          <a:bodyPr/>
          <a:lstStyle/>
          <a:p>
            <a:pPr marL="0" indent="0">
              <a:buNone/>
            </a:pPr>
            <a:endParaRPr lang="en-US" sz="2000" b="1" dirty="0" smtClean="0"/>
          </a:p>
          <a:p>
            <a:pPr marL="0" indent="0">
              <a:buNone/>
            </a:pPr>
            <a:r>
              <a:rPr lang="en-US" sz="2200" b="1" dirty="0" smtClean="0"/>
              <a:t>Step </a:t>
            </a:r>
            <a:r>
              <a:rPr lang="en-US" sz="2200" b="1" dirty="0"/>
              <a:t>2, cont’d - Calculate </a:t>
            </a:r>
            <a:r>
              <a:rPr lang="en-US" sz="2200" b="1" dirty="0" smtClean="0"/>
              <a:t>2020 </a:t>
            </a:r>
            <a:r>
              <a:rPr lang="en-US" sz="2200" b="1" dirty="0"/>
              <a:t>estimated tax </a:t>
            </a:r>
            <a:r>
              <a:rPr lang="en-US" sz="2200" b="1" dirty="0" smtClean="0"/>
              <a:t>on federal taxable income </a:t>
            </a:r>
            <a:r>
              <a:rPr lang="en-US" sz="2200" b="1" dirty="0"/>
              <a:t>of </a:t>
            </a:r>
            <a:r>
              <a:rPr lang="en-US" sz="2200" b="1" dirty="0" smtClean="0"/>
              <a:t>$16,350</a:t>
            </a:r>
          </a:p>
          <a:p>
            <a:pPr marL="0" indent="0">
              <a:buNone/>
            </a:pPr>
            <a:endParaRPr lang="en-US" sz="2200" dirty="0"/>
          </a:p>
          <a:p>
            <a:pPr marL="0" indent="0">
              <a:buNone/>
            </a:pPr>
            <a:r>
              <a:rPr lang="en-US" sz="2200" dirty="0"/>
              <a:t>From Form 1040-ES, Schedule X (single</a:t>
            </a:r>
            <a:r>
              <a:rPr lang="en-US" sz="2200" dirty="0" smtClean="0"/>
              <a:t>):</a:t>
            </a:r>
          </a:p>
          <a:p>
            <a:pPr marL="0" indent="0">
              <a:buNone/>
            </a:pPr>
            <a:endParaRPr lang="en-US" sz="2200" dirty="0"/>
          </a:p>
          <a:p>
            <a:pPr marL="0" indent="0">
              <a:buNone/>
            </a:pPr>
            <a:r>
              <a:rPr lang="en-US" sz="2200" dirty="0" smtClean="0"/>
              <a:t>$987.50 </a:t>
            </a:r>
            <a:r>
              <a:rPr lang="en-US" sz="2200" dirty="0"/>
              <a:t>+ </a:t>
            </a:r>
          </a:p>
          <a:p>
            <a:pPr marL="0" indent="0">
              <a:buNone/>
            </a:pPr>
            <a:r>
              <a:rPr lang="en-US" sz="2200" dirty="0"/>
              <a:t>($</a:t>
            </a:r>
            <a:r>
              <a:rPr lang="en-US" sz="2200" dirty="0" smtClean="0"/>
              <a:t>16,350 -$9,875) </a:t>
            </a:r>
            <a:r>
              <a:rPr lang="en-US" sz="2200" dirty="0"/>
              <a:t>x </a:t>
            </a:r>
            <a:r>
              <a:rPr lang="en-US" sz="2200" dirty="0" smtClean="0"/>
              <a:t>12%  </a:t>
            </a:r>
            <a:r>
              <a:rPr lang="en-US" sz="2200" dirty="0"/>
              <a:t>which equals </a:t>
            </a:r>
            <a:r>
              <a:rPr lang="en-US" sz="2200" dirty="0" smtClean="0"/>
              <a:t>$6,475 </a:t>
            </a:r>
            <a:r>
              <a:rPr lang="en-US" sz="2200" dirty="0"/>
              <a:t>x </a:t>
            </a:r>
            <a:r>
              <a:rPr lang="en-US" sz="2200" dirty="0" smtClean="0"/>
              <a:t>12% </a:t>
            </a:r>
            <a:r>
              <a:rPr lang="en-US" sz="2200" dirty="0"/>
              <a:t>= </a:t>
            </a:r>
            <a:r>
              <a:rPr lang="en-US" sz="2200" dirty="0" smtClean="0"/>
              <a:t>$777.00</a:t>
            </a:r>
            <a:endParaRPr lang="en-US" sz="2200" dirty="0"/>
          </a:p>
          <a:p>
            <a:pPr marL="0" indent="0">
              <a:buNone/>
            </a:pPr>
            <a:r>
              <a:rPr lang="en-US" sz="2200" dirty="0"/>
              <a:t>So, $</a:t>
            </a:r>
            <a:r>
              <a:rPr lang="en-US" sz="2200" dirty="0" smtClean="0"/>
              <a:t>987.50 </a:t>
            </a:r>
            <a:r>
              <a:rPr lang="en-US" sz="2200" dirty="0"/>
              <a:t>+ </a:t>
            </a:r>
            <a:r>
              <a:rPr lang="en-US" sz="2200" dirty="0" smtClean="0"/>
              <a:t>$777.00 </a:t>
            </a:r>
            <a:r>
              <a:rPr lang="en-US" sz="2200" dirty="0"/>
              <a:t>= </a:t>
            </a:r>
            <a:r>
              <a:rPr lang="en-US" sz="2200" dirty="0" smtClean="0"/>
              <a:t>$1,764.50.  </a:t>
            </a:r>
            <a:r>
              <a:rPr lang="en-US" sz="2200" dirty="0"/>
              <a:t>Anne’s estimated federal income tax on </a:t>
            </a:r>
            <a:r>
              <a:rPr lang="en-US" sz="2200" dirty="0" smtClean="0"/>
              <a:t>her 2020 </a:t>
            </a:r>
            <a:r>
              <a:rPr lang="en-US" sz="2200" dirty="0"/>
              <a:t>assistantship is $</a:t>
            </a:r>
            <a:r>
              <a:rPr lang="en-US" sz="2200" dirty="0" smtClean="0"/>
              <a:t>1,765.</a:t>
            </a:r>
          </a:p>
          <a:p>
            <a:pPr marL="0" indent="0">
              <a:buNone/>
            </a:pPr>
            <a:endParaRPr lang="en-US" sz="2000" dirty="0" smtClean="0"/>
          </a:p>
          <a:p>
            <a:pPr marL="0" indent="0">
              <a:buNone/>
            </a:pPr>
            <a:endParaRPr lang="en-US" sz="2000" dirty="0"/>
          </a:p>
          <a:p>
            <a:pPr marL="0" indent="0">
              <a:buNone/>
            </a:pPr>
            <a:endParaRPr lang="en-US" sz="2000" dirty="0"/>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30</a:t>
            </a:fld>
            <a:endParaRPr lang="en-US" sz="1600" dirty="0">
              <a:solidFill>
                <a:schemeClr val="bg1"/>
              </a:solidFill>
            </a:endParaRPr>
          </a:p>
        </p:txBody>
      </p:sp>
    </p:spTree>
    <p:extLst>
      <p:ext uri="{BB962C8B-B14F-4D97-AF65-F5344CB8AC3E}">
        <p14:creationId xmlns:p14="http://schemas.microsoft.com/office/powerpoint/2010/main" val="32956007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3201"/>
            <a:ext cx="7772400" cy="60960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406400" y="812801"/>
            <a:ext cx="8489244" cy="5384799"/>
          </a:xfrm>
        </p:spPr>
        <p:txBody>
          <a:bodyPr/>
          <a:lstStyle/>
          <a:p>
            <a:pPr marL="0" lvl="0" indent="0">
              <a:buNone/>
            </a:pPr>
            <a:r>
              <a:rPr lang="en-US" sz="2000" b="1" dirty="0">
                <a:solidFill>
                  <a:srgbClr val="000000"/>
                </a:solidFill>
              </a:rPr>
              <a:t>Step 2, cont’d - Calculate </a:t>
            </a:r>
            <a:r>
              <a:rPr lang="en-US" sz="2000" b="1" dirty="0" smtClean="0">
                <a:solidFill>
                  <a:srgbClr val="000000"/>
                </a:solidFill>
              </a:rPr>
              <a:t>2020 </a:t>
            </a:r>
            <a:r>
              <a:rPr lang="en-US" sz="2000" b="1" dirty="0">
                <a:solidFill>
                  <a:srgbClr val="000000"/>
                </a:solidFill>
              </a:rPr>
              <a:t>estimated tax </a:t>
            </a:r>
            <a:r>
              <a:rPr lang="en-US" sz="2000" b="1" dirty="0" smtClean="0">
                <a:solidFill>
                  <a:srgbClr val="000000"/>
                </a:solidFill>
              </a:rPr>
              <a:t>on federal </a:t>
            </a:r>
            <a:r>
              <a:rPr lang="en-US" sz="2000" b="1" dirty="0">
                <a:solidFill>
                  <a:srgbClr val="000000"/>
                </a:solidFill>
              </a:rPr>
              <a:t>taxable income of $</a:t>
            </a:r>
            <a:r>
              <a:rPr lang="en-US" sz="2000" b="1" dirty="0" smtClean="0">
                <a:solidFill>
                  <a:srgbClr val="000000"/>
                </a:solidFill>
              </a:rPr>
              <a:t>16,350</a:t>
            </a:r>
            <a:endParaRPr lang="en-US" sz="2000" dirty="0">
              <a:solidFill>
                <a:srgbClr val="000000"/>
              </a:solidFill>
            </a:endParaRPr>
          </a:p>
          <a:p>
            <a:pPr marL="0" lvl="0" indent="0">
              <a:buNone/>
            </a:pPr>
            <a:endParaRPr lang="en-US" sz="2000" dirty="0" smtClean="0">
              <a:solidFill>
                <a:srgbClr val="000000"/>
              </a:solidFill>
            </a:endParaRPr>
          </a:p>
          <a:p>
            <a:pPr marL="0" lvl="0" indent="0">
              <a:buNone/>
            </a:pPr>
            <a:r>
              <a:rPr lang="en-US" sz="2000" dirty="0" smtClean="0">
                <a:solidFill>
                  <a:srgbClr val="000000"/>
                </a:solidFill>
              </a:rPr>
              <a:t>If </a:t>
            </a:r>
            <a:r>
              <a:rPr lang="en-US" sz="2000" dirty="0">
                <a:solidFill>
                  <a:srgbClr val="000000"/>
                </a:solidFill>
              </a:rPr>
              <a:t>Anne pays the </a:t>
            </a:r>
            <a:r>
              <a:rPr lang="en-US" sz="2000" dirty="0" smtClean="0">
                <a:solidFill>
                  <a:srgbClr val="000000"/>
                </a:solidFill>
              </a:rPr>
              <a:t>$1,765 </a:t>
            </a:r>
            <a:r>
              <a:rPr lang="en-US" sz="2000" dirty="0">
                <a:solidFill>
                  <a:srgbClr val="000000"/>
                </a:solidFill>
              </a:rPr>
              <a:t>when she files her </a:t>
            </a:r>
            <a:r>
              <a:rPr lang="en-US" sz="2000" dirty="0" smtClean="0">
                <a:solidFill>
                  <a:srgbClr val="000000"/>
                </a:solidFill>
              </a:rPr>
              <a:t>2020 </a:t>
            </a:r>
            <a:r>
              <a:rPr lang="en-US" sz="2000" dirty="0">
                <a:solidFill>
                  <a:srgbClr val="000000"/>
                </a:solidFill>
              </a:rPr>
              <a:t>income tax return (in </a:t>
            </a:r>
            <a:r>
              <a:rPr lang="en-US" sz="2000" dirty="0" smtClean="0">
                <a:solidFill>
                  <a:srgbClr val="000000"/>
                </a:solidFill>
              </a:rPr>
              <a:t>2021), </a:t>
            </a:r>
            <a:r>
              <a:rPr lang="en-US" sz="2000" dirty="0">
                <a:solidFill>
                  <a:srgbClr val="000000"/>
                </a:solidFill>
              </a:rPr>
              <a:t>she could be subject to an estimated tax penalty for not paying her </a:t>
            </a:r>
            <a:r>
              <a:rPr lang="en-US" sz="2000" dirty="0" smtClean="0">
                <a:solidFill>
                  <a:srgbClr val="000000"/>
                </a:solidFill>
              </a:rPr>
              <a:t>2020 </a:t>
            </a:r>
            <a:r>
              <a:rPr lang="en-US" sz="2000" dirty="0">
                <a:solidFill>
                  <a:srgbClr val="000000"/>
                </a:solidFill>
              </a:rPr>
              <a:t>federal income taxes on a timely basis.</a:t>
            </a:r>
          </a:p>
          <a:p>
            <a:pPr marL="0" lvl="0" indent="0">
              <a:buNone/>
            </a:pPr>
            <a:endParaRPr lang="en-US" sz="2000" dirty="0">
              <a:solidFill>
                <a:srgbClr val="000000"/>
              </a:solidFill>
            </a:endParaRPr>
          </a:p>
          <a:p>
            <a:pPr marL="0" lvl="0" indent="0">
              <a:buNone/>
            </a:pPr>
            <a:r>
              <a:rPr lang="en-US" sz="2000" dirty="0">
                <a:solidFill>
                  <a:srgbClr val="000000"/>
                </a:solidFill>
              </a:rPr>
              <a:t>To avoid estimated tax penalty, </a:t>
            </a:r>
            <a:r>
              <a:rPr lang="en-US" sz="2000" dirty="0" smtClean="0">
                <a:solidFill>
                  <a:srgbClr val="000000"/>
                </a:solidFill>
              </a:rPr>
              <a:t>she must </a:t>
            </a:r>
            <a:r>
              <a:rPr lang="en-US" sz="2000" dirty="0">
                <a:solidFill>
                  <a:srgbClr val="000000"/>
                </a:solidFill>
              </a:rPr>
              <a:t>pay in the </a:t>
            </a:r>
            <a:r>
              <a:rPr lang="en-US" sz="2000" dirty="0" smtClean="0">
                <a:solidFill>
                  <a:srgbClr val="000000"/>
                </a:solidFill>
              </a:rPr>
              <a:t>lesser </a:t>
            </a:r>
            <a:r>
              <a:rPr lang="en-US" sz="2000" dirty="0">
                <a:solidFill>
                  <a:srgbClr val="000000"/>
                </a:solidFill>
              </a:rPr>
              <a:t>of:</a:t>
            </a:r>
          </a:p>
          <a:p>
            <a:pPr marL="0" lvl="0" indent="0">
              <a:buNone/>
            </a:pPr>
            <a:r>
              <a:rPr lang="en-US" sz="2000" dirty="0"/>
              <a:t>90% of </a:t>
            </a:r>
            <a:r>
              <a:rPr lang="en-US" sz="2000" dirty="0" smtClean="0"/>
              <a:t>2020 </a:t>
            </a:r>
            <a:r>
              <a:rPr lang="en-US" sz="2000" dirty="0"/>
              <a:t>estimated tax </a:t>
            </a:r>
            <a:r>
              <a:rPr lang="en-US" sz="2000" dirty="0" smtClean="0"/>
              <a:t>($1,765) </a:t>
            </a:r>
            <a:r>
              <a:rPr lang="en-US" sz="2000" dirty="0"/>
              <a:t>= </a:t>
            </a:r>
            <a:r>
              <a:rPr lang="en-US" sz="2000" dirty="0" smtClean="0"/>
              <a:t>$1,589</a:t>
            </a:r>
            <a:endParaRPr lang="en-US" sz="2000" dirty="0"/>
          </a:p>
          <a:p>
            <a:pPr marL="0" lvl="0" indent="0">
              <a:buNone/>
            </a:pPr>
            <a:r>
              <a:rPr lang="en-US" sz="2000" dirty="0"/>
              <a:t>100% of </a:t>
            </a:r>
            <a:r>
              <a:rPr lang="en-US" sz="2000" dirty="0" smtClean="0"/>
              <a:t>2019 </a:t>
            </a:r>
            <a:r>
              <a:rPr lang="en-US" sz="2000" dirty="0"/>
              <a:t>tax = </a:t>
            </a:r>
            <a:r>
              <a:rPr lang="en-US" sz="2000" dirty="0" smtClean="0"/>
              <a:t>$2,493</a:t>
            </a:r>
            <a:endParaRPr lang="en-US" sz="2000" dirty="0"/>
          </a:p>
          <a:p>
            <a:pPr marL="0" lvl="0" indent="0">
              <a:buNone/>
            </a:pPr>
            <a:endParaRPr lang="en-US" sz="2000" dirty="0">
              <a:solidFill>
                <a:srgbClr val="000000"/>
              </a:solidFill>
            </a:endParaRPr>
          </a:p>
          <a:p>
            <a:pPr marL="0" lvl="0" indent="0">
              <a:buNone/>
            </a:pPr>
            <a:r>
              <a:rPr lang="en-US" sz="2000" dirty="0">
                <a:solidFill>
                  <a:srgbClr val="000000"/>
                </a:solidFill>
              </a:rPr>
              <a:t>So, Anne must pay </a:t>
            </a:r>
            <a:r>
              <a:rPr lang="en-US" sz="2000" dirty="0"/>
              <a:t>in $</a:t>
            </a:r>
            <a:r>
              <a:rPr lang="en-US" sz="2000" dirty="0" smtClean="0"/>
              <a:t>1,589 </a:t>
            </a:r>
            <a:r>
              <a:rPr lang="en-US" sz="2000" dirty="0"/>
              <a:t>at a minimum in </a:t>
            </a:r>
            <a:r>
              <a:rPr lang="en-US" sz="2000" dirty="0" smtClean="0"/>
              <a:t>2020 </a:t>
            </a:r>
            <a:r>
              <a:rPr lang="en-US" sz="2000" dirty="0">
                <a:solidFill>
                  <a:srgbClr val="000000"/>
                </a:solidFill>
              </a:rPr>
              <a:t>as estimated tax payments </a:t>
            </a:r>
            <a:r>
              <a:rPr lang="en-US" sz="2000" dirty="0" smtClean="0">
                <a:solidFill>
                  <a:srgbClr val="000000"/>
                </a:solidFill>
              </a:rPr>
              <a:t>($1,765 </a:t>
            </a:r>
            <a:r>
              <a:rPr lang="en-US" sz="2000" dirty="0">
                <a:solidFill>
                  <a:srgbClr val="000000"/>
                </a:solidFill>
              </a:rPr>
              <a:t>if she wants to avoid paying federal income tax again when she files her </a:t>
            </a:r>
            <a:r>
              <a:rPr lang="en-US" sz="2000" dirty="0" smtClean="0">
                <a:solidFill>
                  <a:srgbClr val="000000"/>
                </a:solidFill>
              </a:rPr>
              <a:t>2020 </a:t>
            </a:r>
            <a:r>
              <a:rPr lang="en-US" sz="2000" dirty="0">
                <a:solidFill>
                  <a:srgbClr val="000000"/>
                </a:solidFill>
              </a:rPr>
              <a:t>return</a:t>
            </a:r>
            <a:r>
              <a:rPr lang="en-US" sz="2000" dirty="0" smtClean="0">
                <a:solidFill>
                  <a:srgbClr val="000000"/>
                </a:solidFill>
              </a:rPr>
              <a:t>).</a:t>
            </a:r>
          </a:p>
          <a:p>
            <a:pPr marL="0" lvl="0" indent="0">
              <a:buNone/>
            </a:pPr>
            <a:endParaRPr lang="en-US" sz="2000" dirty="0">
              <a:solidFill>
                <a:srgbClr val="000000"/>
              </a:solidFill>
            </a:endParaRPr>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31</a:t>
            </a:fld>
            <a:endParaRPr lang="en-US" sz="1600" dirty="0">
              <a:solidFill>
                <a:schemeClr val="bg1"/>
              </a:solidFill>
            </a:endParaRPr>
          </a:p>
        </p:txBody>
      </p:sp>
    </p:spTree>
    <p:extLst>
      <p:ext uri="{BB962C8B-B14F-4D97-AF65-F5344CB8AC3E}">
        <p14:creationId xmlns:p14="http://schemas.microsoft.com/office/powerpoint/2010/main" val="10102630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162873" y="1350802"/>
            <a:ext cx="8836747" cy="4818991"/>
          </a:xfrm>
        </p:spPr>
        <p:txBody>
          <a:bodyPr/>
          <a:lstStyle/>
          <a:p>
            <a:pPr marL="0" indent="0">
              <a:buNone/>
            </a:pPr>
            <a:r>
              <a:rPr lang="en-US" sz="2000" dirty="0" smtClean="0"/>
              <a:t>ESTIMATED TAX DUE DATES FOR 2020:</a:t>
            </a:r>
          </a:p>
          <a:p>
            <a:pPr marL="0" indent="0">
              <a:buNone/>
            </a:pPr>
            <a:endParaRPr lang="en-US" sz="2000" dirty="0" smtClean="0"/>
          </a:p>
          <a:p>
            <a:pPr marL="0" indent="0">
              <a:buNone/>
            </a:pPr>
            <a:r>
              <a:rPr lang="en-US" sz="2000" dirty="0"/>
              <a:t>	</a:t>
            </a:r>
            <a:r>
              <a:rPr lang="en-US" sz="2000" dirty="0" smtClean="0"/>
              <a:t>Quarter 1 – April 15, 2020</a:t>
            </a:r>
          </a:p>
          <a:p>
            <a:pPr marL="0" indent="0">
              <a:buNone/>
            </a:pPr>
            <a:r>
              <a:rPr lang="en-US" sz="2000" dirty="0"/>
              <a:t>	</a:t>
            </a:r>
            <a:r>
              <a:rPr lang="en-US" sz="2000" dirty="0" smtClean="0"/>
              <a:t>Quarter 2 – June 15, 2020</a:t>
            </a:r>
          </a:p>
          <a:p>
            <a:pPr marL="0" indent="0">
              <a:buNone/>
            </a:pPr>
            <a:r>
              <a:rPr lang="en-US" sz="2000" dirty="0"/>
              <a:t>	</a:t>
            </a:r>
            <a:r>
              <a:rPr lang="en-US" sz="2000" dirty="0" smtClean="0"/>
              <a:t>Quarter 3 – September 15, 2020</a:t>
            </a:r>
          </a:p>
          <a:p>
            <a:pPr marL="0" indent="0">
              <a:buNone/>
            </a:pPr>
            <a:r>
              <a:rPr lang="en-US" sz="2000" dirty="0"/>
              <a:t>	</a:t>
            </a:r>
            <a:r>
              <a:rPr lang="en-US" sz="2000" dirty="0" smtClean="0"/>
              <a:t>Quarter 4 – January 15, 2021</a:t>
            </a:r>
          </a:p>
          <a:p>
            <a:pPr marL="0" indent="0">
              <a:buNone/>
            </a:pPr>
            <a:endParaRPr lang="en-US" sz="2000" dirty="0"/>
          </a:p>
          <a:p>
            <a:pPr marL="0" indent="0">
              <a:buNone/>
            </a:pPr>
            <a:endParaRPr lang="en-US" sz="2000" dirty="0"/>
          </a:p>
          <a:p>
            <a:pPr marL="0" indent="0">
              <a:buNone/>
            </a:pPr>
            <a:r>
              <a:rPr lang="en-US" sz="2000" dirty="0"/>
              <a:t>Anne decides she is going to pay in </a:t>
            </a:r>
            <a:r>
              <a:rPr lang="en-US" sz="2000" dirty="0" smtClean="0"/>
              <a:t>$1,765 for </a:t>
            </a:r>
            <a:r>
              <a:rPr lang="en-US" sz="2000" dirty="0"/>
              <a:t>her estimated </a:t>
            </a:r>
            <a:r>
              <a:rPr lang="en-US" sz="2000" dirty="0" smtClean="0"/>
              <a:t>2020 </a:t>
            </a:r>
            <a:r>
              <a:rPr lang="en-US" sz="2000" dirty="0"/>
              <a:t>federal income taxes.  She pays </a:t>
            </a:r>
            <a:r>
              <a:rPr lang="en-US" sz="2000" dirty="0" smtClean="0"/>
              <a:t>$442 </a:t>
            </a:r>
            <a:r>
              <a:rPr lang="en-US" sz="2000" dirty="0"/>
              <a:t>each quarter by the due dates above.</a:t>
            </a:r>
          </a:p>
          <a:p>
            <a:pPr marL="0" indent="0">
              <a:buNone/>
            </a:pPr>
            <a:endParaRPr lang="en-US" sz="2000" b="1" dirty="0" smtClean="0"/>
          </a:p>
          <a:p>
            <a:pPr marL="0" indent="0">
              <a:buNone/>
            </a:pPr>
            <a:endParaRPr lang="en-US" sz="2000" dirty="0"/>
          </a:p>
          <a:p>
            <a:pPr marL="457200" lvl="1" indent="0">
              <a:buNone/>
            </a:pPr>
            <a:endParaRPr lang="en-US" sz="2000" dirty="0" smtClean="0"/>
          </a:p>
          <a:p>
            <a:pPr marL="914400" lvl="2"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32</a:t>
            </a:fld>
            <a:endParaRPr lang="en-US" sz="1600" dirty="0">
              <a:solidFill>
                <a:schemeClr val="bg1"/>
              </a:solidFill>
            </a:endParaRPr>
          </a:p>
        </p:txBody>
      </p:sp>
    </p:spTree>
    <p:extLst>
      <p:ext uri="{BB962C8B-B14F-4D97-AF65-F5344CB8AC3E}">
        <p14:creationId xmlns:p14="http://schemas.microsoft.com/office/powerpoint/2010/main" val="32684590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812800"/>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519289" y="1580444"/>
            <a:ext cx="8105422" cy="4515556"/>
          </a:xfrm>
        </p:spPr>
        <p:txBody>
          <a:bodyPr/>
          <a:lstStyle/>
          <a:p>
            <a:pPr marL="0" lvl="0" indent="0">
              <a:buNone/>
            </a:pPr>
            <a:r>
              <a:rPr lang="en-US" sz="2000" b="1" dirty="0">
                <a:solidFill>
                  <a:srgbClr val="000000"/>
                </a:solidFill>
              </a:rPr>
              <a:t>Step </a:t>
            </a:r>
            <a:r>
              <a:rPr lang="en-US" sz="2000" b="1" dirty="0" smtClean="0">
                <a:solidFill>
                  <a:srgbClr val="000000"/>
                </a:solidFill>
              </a:rPr>
              <a:t>3 </a:t>
            </a:r>
            <a:r>
              <a:rPr lang="en-US" sz="2000" b="1" dirty="0">
                <a:solidFill>
                  <a:srgbClr val="000000"/>
                </a:solidFill>
              </a:rPr>
              <a:t>-  Calculate Anne’s </a:t>
            </a:r>
            <a:r>
              <a:rPr lang="en-US" sz="2000" b="1" dirty="0" smtClean="0">
                <a:solidFill>
                  <a:srgbClr val="000000"/>
                </a:solidFill>
              </a:rPr>
              <a:t>2020 </a:t>
            </a:r>
            <a:r>
              <a:rPr lang="en-US" sz="2000" b="1" dirty="0">
                <a:solidFill>
                  <a:srgbClr val="000000"/>
                </a:solidFill>
              </a:rPr>
              <a:t>taxable income for </a:t>
            </a:r>
            <a:r>
              <a:rPr lang="en-US" sz="2000" b="1" dirty="0" smtClean="0">
                <a:solidFill>
                  <a:srgbClr val="000000"/>
                </a:solidFill>
              </a:rPr>
              <a:t>New York State estimated </a:t>
            </a:r>
            <a:r>
              <a:rPr lang="en-US" sz="2000" b="1" dirty="0">
                <a:solidFill>
                  <a:srgbClr val="000000"/>
                </a:solidFill>
              </a:rPr>
              <a:t>tax purposes</a:t>
            </a:r>
          </a:p>
          <a:p>
            <a:pPr marL="0" lvl="0" indent="0">
              <a:buNone/>
            </a:pPr>
            <a:endParaRPr lang="en-US" sz="2000" dirty="0" smtClean="0">
              <a:solidFill>
                <a:srgbClr val="000000"/>
              </a:solidFill>
            </a:endParaRPr>
          </a:p>
          <a:p>
            <a:pPr marL="0" lvl="0" indent="0">
              <a:buNone/>
            </a:pPr>
            <a:r>
              <a:rPr lang="en-US" sz="2000" dirty="0" smtClean="0">
                <a:solidFill>
                  <a:srgbClr val="000000"/>
                </a:solidFill>
              </a:rPr>
              <a:t>Assistantship </a:t>
            </a:r>
            <a:r>
              <a:rPr lang="en-US" sz="2000" dirty="0">
                <a:solidFill>
                  <a:srgbClr val="000000"/>
                </a:solidFill>
              </a:rPr>
              <a:t>payments received in </a:t>
            </a:r>
            <a:r>
              <a:rPr lang="en-US" sz="2000" dirty="0" smtClean="0">
                <a:solidFill>
                  <a:srgbClr val="000000"/>
                </a:solidFill>
              </a:rPr>
              <a:t>2020 </a:t>
            </a:r>
            <a:r>
              <a:rPr lang="en-US" sz="2000" dirty="0">
                <a:solidFill>
                  <a:srgbClr val="000000"/>
                </a:solidFill>
              </a:rPr>
              <a:t>- $28,750</a:t>
            </a:r>
          </a:p>
          <a:p>
            <a:pPr marL="0" lvl="0" indent="0">
              <a:buNone/>
            </a:pPr>
            <a:r>
              <a:rPr lang="en-US" sz="2000" dirty="0">
                <a:solidFill>
                  <a:srgbClr val="000000"/>
                </a:solidFill>
              </a:rPr>
              <a:t>Cost of books/equipment required for and paid in </a:t>
            </a:r>
            <a:r>
              <a:rPr lang="en-US" sz="2000" dirty="0" smtClean="0">
                <a:solidFill>
                  <a:srgbClr val="000000"/>
                </a:solidFill>
              </a:rPr>
              <a:t>2020 </a:t>
            </a:r>
            <a:r>
              <a:rPr lang="en-US" sz="2000" dirty="0">
                <a:solidFill>
                  <a:srgbClr val="000000"/>
                </a:solidFill>
              </a:rPr>
              <a:t>for her </a:t>
            </a:r>
            <a:r>
              <a:rPr lang="en-US" sz="2000" dirty="0" smtClean="0">
                <a:solidFill>
                  <a:srgbClr val="000000"/>
                </a:solidFill>
              </a:rPr>
              <a:t>2020 </a:t>
            </a:r>
            <a:r>
              <a:rPr lang="en-US" sz="2000" dirty="0">
                <a:solidFill>
                  <a:srgbClr val="000000"/>
                </a:solidFill>
              </a:rPr>
              <a:t>classes - $0</a:t>
            </a:r>
          </a:p>
          <a:p>
            <a:pPr marL="0" lvl="0" indent="0">
              <a:buNone/>
            </a:pPr>
            <a:endParaRPr lang="en-US" sz="2000" dirty="0">
              <a:solidFill>
                <a:srgbClr val="000000"/>
              </a:solidFill>
            </a:endParaRPr>
          </a:p>
          <a:p>
            <a:pPr marL="0" lvl="0" indent="0">
              <a:buNone/>
            </a:pPr>
            <a:r>
              <a:rPr lang="en-US" sz="2000" dirty="0">
                <a:solidFill>
                  <a:srgbClr val="000000"/>
                </a:solidFill>
              </a:rPr>
              <a:t>Taxable income for </a:t>
            </a:r>
            <a:r>
              <a:rPr lang="en-US" sz="2000" dirty="0" smtClean="0">
                <a:solidFill>
                  <a:srgbClr val="000000"/>
                </a:solidFill>
              </a:rPr>
              <a:t>2020:  </a:t>
            </a:r>
            <a:r>
              <a:rPr lang="en-US" sz="2000" dirty="0">
                <a:solidFill>
                  <a:srgbClr val="000000"/>
                </a:solidFill>
              </a:rPr>
              <a:t>$28,750 - </a:t>
            </a:r>
            <a:r>
              <a:rPr lang="en-US" sz="2000" dirty="0" smtClean="0"/>
              <a:t>$8,000 </a:t>
            </a:r>
            <a:r>
              <a:rPr lang="en-US" sz="2000" dirty="0">
                <a:solidFill>
                  <a:srgbClr val="000000"/>
                </a:solidFill>
              </a:rPr>
              <a:t>standard deduction = </a:t>
            </a:r>
            <a:r>
              <a:rPr lang="en-US" sz="2000" dirty="0" smtClean="0">
                <a:solidFill>
                  <a:srgbClr val="000000"/>
                </a:solidFill>
              </a:rPr>
              <a:t>$20,750</a:t>
            </a:r>
            <a:endParaRPr lang="en-US" sz="2000" dirty="0">
              <a:solidFill>
                <a:srgbClr val="000000"/>
              </a:solidFill>
            </a:endParaRPr>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33</a:t>
            </a:fld>
            <a:endParaRPr lang="en-US" sz="1600" dirty="0">
              <a:solidFill>
                <a:schemeClr val="bg1"/>
              </a:solidFill>
            </a:endParaRPr>
          </a:p>
        </p:txBody>
      </p:sp>
    </p:spTree>
    <p:extLst>
      <p:ext uri="{BB962C8B-B14F-4D97-AF65-F5344CB8AC3E}">
        <p14:creationId xmlns:p14="http://schemas.microsoft.com/office/powerpoint/2010/main" val="38478908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38896"/>
            <a:ext cx="7772400" cy="717632"/>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270934" y="972273"/>
            <a:ext cx="8669866" cy="4965540"/>
          </a:xfrm>
        </p:spPr>
        <p:txBody>
          <a:bodyPr/>
          <a:lstStyle/>
          <a:p>
            <a:pPr marL="0" indent="0">
              <a:buNone/>
            </a:pPr>
            <a:r>
              <a:rPr lang="en-US" sz="2000" b="1" dirty="0">
                <a:solidFill>
                  <a:srgbClr val="000000"/>
                </a:solidFill>
              </a:rPr>
              <a:t>Step </a:t>
            </a:r>
            <a:r>
              <a:rPr lang="en-US" sz="2000" b="1" dirty="0" smtClean="0">
                <a:solidFill>
                  <a:srgbClr val="000000"/>
                </a:solidFill>
              </a:rPr>
              <a:t>3, cont’d </a:t>
            </a:r>
            <a:r>
              <a:rPr lang="en-US" sz="2000" b="1" dirty="0">
                <a:solidFill>
                  <a:srgbClr val="000000"/>
                </a:solidFill>
              </a:rPr>
              <a:t>--  Calculate </a:t>
            </a:r>
            <a:r>
              <a:rPr lang="en-US" sz="2000" b="1" dirty="0" smtClean="0">
                <a:solidFill>
                  <a:srgbClr val="000000"/>
                </a:solidFill>
              </a:rPr>
              <a:t>2020 </a:t>
            </a:r>
            <a:r>
              <a:rPr lang="en-US" sz="2000" b="1" dirty="0">
                <a:solidFill>
                  <a:srgbClr val="000000"/>
                </a:solidFill>
              </a:rPr>
              <a:t>estimated tax on New York State taxable income of $</a:t>
            </a:r>
            <a:r>
              <a:rPr lang="en-US" sz="2000" b="1" dirty="0"/>
              <a:t>20,750</a:t>
            </a:r>
          </a:p>
          <a:p>
            <a:pPr marL="0" indent="0">
              <a:buNone/>
            </a:pPr>
            <a:endParaRPr lang="en-US" sz="2000" dirty="0" smtClean="0"/>
          </a:p>
          <a:p>
            <a:pPr marL="0" indent="0">
              <a:buNone/>
            </a:pPr>
            <a:r>
              <a:rPr lang="en-US" sz="2000" dirty="0" smtClean="0"/>
              <a:t>From </a:t>
            </a:r>
            <a:r>
              <a:rPr lang="en-US" sz="2000" dirty="0"/>
              <a:t>Form </a:t>
            </a:r>
            <a:r>
              <a:rPr lang="en-US" sz="2000" dirty="0" smtClean="0"/>
              <a:t>IT-2105 page 8:</a:t>
            </a:r>
            <a:endParaRPr lang="en-US" sz="2000" dirty="0">
              <a:solidFill>
                <a:srgbClr val="FF0000"/>
              </a:solidFill>
            </a:endParaRPr>
          </a:p>
          <a:p>
            <a:pPr marL="0" indent="0">
              <a:buNone/>
            </a:pPr>
            <a:endParaRPr lang="en-US" sz="2000" dirty="0"/>
          </a:p>
          <a:p>
            <a:pPr marL="0" lvl="0" indent="0">
              <a:buNone/>
            </a:pPr>
            <a:endParaRPr lang="en-US" sz="2000" b="1" dirty="0">
              <a:solidFill>
                <a:srgbClr val="000000"/>
              </a:solidFill>
            </a:endParaRPr>
          </a:p>
          <a:p>
            <a:pPr marL="0" lvl="0" indent="0">
              <a:buNone/>
            </a:pPr>
            <a:endParaRPr lang="en-US" sz="2000" b="1" dirty="0">
              <a:solidFill>
                <a:srgbClr val="000000"/>
              </a:solidFill>
            </a:endParaRPr>
          </a:p>
          <a:p>
            <a:endParaRPr lang="en-US" dirty="0"/>
          </a:p>
        </p:txBody>
      </p:sp>
      <p:sp>
        <p:nvSpPr>
          <p:cNvPr id="5" name="Rectangle 2"/>
          <p:cNvSpPr>
            <a:spLocks noChangeArrowheads="1"/>
          </p:cNvSpPr>
          <p:nvPr/>
        </p:nvSpPr>
        <p:spPr bwMode="auto">
          <a:xfrm>
            <a:off x="2800350" y="3011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8" name="Rectangle 5"/>
          <p:cNvSpPr>
            <a:spLocks noChangeArrowheads="1"/>
          </p:cNvSpPr>
          <p:nvPr/>
        </p:nvSpPr>
        <p:spPr bwMode="auto">
          <a:xfrm>
            <a:off x="2800350" y="3011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7" name="Picture 6"/>
          <p:cNvPicPr>
            <a:picLocks noChangeAspect="1"/>
          </p:cNvPicPr>
          <p:nvPr/>
        </p:nvPicPr>
        <p:blipFill>
          <a:blip r:embed="rId2"/>
          <a:stretch>
            <a:fillRect/>
          </a:stretch>
        </p:blipFill>
        <p:spPr>
          <a:xfrm>
            <a:off x="1058091" y="2521132"/>
            <a:ext cx="6439989" cy="3191046"/>
          </a:xfrm>
          <a:prstGeom prst="rect">
            <a:avLst/>
          </a:prstGeom>
        </p:spPr>
      </p:pic>
      <p:sp>
        <p:nvSpPr>
          <p:cNvPr id="9" name="TextBox 8"/>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34</a:t>
            </a:fld>
            <a:endParaRPr lang="en-US" sz="1600" dirty="0">
              <a:solidFill>
                <a:schemeClr val="bg1"/>
              </a:solidFill>
            </a:endParaRPr>
          </a:p>
        </p:txBody>
      </p:sp>
    </p:spTree>
    <p:extLst>
      <p:ext uri="{BB962C8B-B14F-4D97-AF65-F5344CB8AC3E}">
        <p14:creationId xmlns:p14="http://schemas.microsoft.com/office/powerpoint/2010/main" val="20118479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7322"/>
            <a:ext cx="7772400" cy="787078"/>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381965" y="968415"/>
            <a:ext cx="8322197" cy="5089003"/>
          </a:xfrm>
        </p:spPr>
        <p:txBody>
          <a:bodyPr/>
          <a:lstStyle/>
          <a:p>
            <a:pPr marL="0" lvl="0" indent="0">
              <a:buNone/>
            </a:pPr>
            <a:r>
              <a:rPr lang="en-US" sz="2000" b="1" dirty="0">
                <a:solidFill>
                  <a:srgbClr val="000000"/>
                </a:solidFill>
              </a:rPr>
              <a:t>Step 3, cont’d -  Calculate </a:t>
            </a:r>
            <a:r>
              <a:rPr lang="en-US" sz="2000" b="1" dirty="0" smtClean="0">
                <a:solidFill>
                  <a:srgbClr val="000000"/>
                </a:solidFill>
              </a:rPr>
              <a:t>2020 estimated tax on </a:t>
            </a:r>
            <a:r>
              <a:rPr lang="en-US" sz="2000" b="1" dirty="0">
                <a:solidFill>
                  <a:srgbClr val="000000"/>
                </a:solidFill>
              </a:rPr>
              <a:t>New York State </a:t>
            </a:r>
            <a:r>
              <a:rPr lang="en-US" sz="2000" b="1" dirty="0" smtClean="0">
                <a:solidFill>
                  <a:srgbClr val="000000"/>
                </a:solidFill>
              </a:rPr>
              <a:t>taxable income of $</a:t>
            </a:r>
            <a:r>
              <a:rPr lang="en-US" sz="2000" b="1" dirty="0" smtClean="0"/>
              <a:t>20,750</a:t>
            </a:r>
          </a:p>
          <a:p>
            <a:pPr marL="0" lvl="0" indent="0">
              <a:buNone/>
            </a:pPr>
            <a:endParaRPr lang="en-US" sz="2000" b="1" dirty="0">
              <a:solidFill>
                <a:srgbClr val="000000"/>
              </a:solidFill>
            </a:endParaRPr>
          </a:p>
          <a:p>
            <a:pPr marL="0" indent="0">
              <a:buNone/>
            </a:pPr>
            <a:r>
              <a:rPr lang="en-US" sz="2000" dirty="0"/>
              <a:t>From Form IT-2105 page 8:</a:t>
            </a:r>
          </a:p>
          <a:p>
            <a:pPr marL="0" indent="0">
              <a:buNone/>
            </a:pPr>
            <a:r>
              <a:rPr lang="en-US" sz="2000" dirty="0" smtClean="0"/>
              <a:t>Single and married filing separately chart:</a:t>
            </a:r>
          </a:p>
          <a:p>
            <a:pPr marL="0" indent="0">
              <a:buNone/>
            </a:pPr>
            <a:endParaRPr lang="en-US" sz="2000" dirty="0"/>
          </a:p>
          <a:p>
            <a:pPr marL="0" indent="0">
              <a:buNone/>
            </a:pPr>
            <a:r>
              <a:rPr lang="en-US" sz="2000" dirty="0" smtClean="0"/>
              <a:t>$600.00 </a:t>
            </a:r>
            <a:r>
              <a:rPr lang="en-US" sz="2000" dirty="0"/>
              <a:t>+ </a:t>
            </a:r>
          </a:p>
          <a:p>
            <a:pPr marL="0" indent="0">
              <a:buNone/>
            </a:pPr>
            <a:r>
              <a:rPr lang="en-US" sz="2000" dirty="0" smtClean="0"/>
              <a:t>($20,750 -$13,900) </a:t>
            </a:r>
            <a:r>
              <a:rPr lang="en-US" sz="2000" dirty="0"/>
              <a:t>x </a:t>
            </a:r>
            <a:r>
              <a:rPr lang="en-US" sz="2000" dirty="0" smtClean="0"/>
              <a:t>5.9%  </a:t>
            </a:r>
            <a:r>
              <a:rPr lang="en-US" sz="2000" dirty="0"/>
              <a:t>which equals </a:t>
            </a:r>
            <a:r>
              <a:rPr lang="en-US" sz="2000" dirty="0" smtClean="0"/>
              <a:t>$6,850 </a:t>
            </a:r>
            <a:r>
              <a:rPr lang="en-US" sz="2000" dirty="0"/>
              <a:t>x </a:t>
            </a:r>
            <a:r>
              <a:rPr lang="en-US" sz="2000" dirty="0" smtClean="0"/>
              <a:t>5.9% </a:t>
            </a:r>
            <a:r>
              <a:rPr lang="en-US" sz="2000" dirty="0"/>
              <a:t>= </a:t>
            </a:r>
            <a:r>
              <a:rPr lang="en-US" sz="2000" dirty="0" smtClean="0"/>
              <a:t>$404.15</a:t>
            </a:r>
          </a:p>
          <a:p>
            <a:pPr marL="0" indent="0">
              <a:buNone/>
            </a:pPr>
            <a:r>
              <a:rPr lang="en-US" sz="2000" dirty="0" smtClean="0"/>
              <a:t>So</a:t>
            </a:r>
            <a:r>
              <a:rPr lang="en-US" sz="2000" dirty="0"/>
              <a:t>, </a:t>
            </a:r>
            <a:r>
              <a:rPr lang="en-US" sz="2000" dirty="0" smtClean="0"/>
              <a:t>$600 </a:t>
            </a:r>
            <a:r>
              <a:rPr lang="en-US" sz="2000" dirty="0"/>
              <a:t>+ </a:t>
            </a:r>
            <a:r>
              <a:rPr lang="en-US" sz="2000" dirty="0" smtClean="0"/>
              <a:t>$404.15 </a:t>
            </a:r>
            <a:r>
              <a:rPr lang="en-US" sz="2000" dirty="0"/>
              <a:t>= $</a:t>
            </a:r>
            <a:r>
              <a:rPr lang="en-US" sz="2000" dirty="0" smtClean="0"/>
              <a:t>1,004.15.  </a:t>
            </a:r>
            <a:r>
              <a:rPr lang="en-US" sz="2000" dirty="0"/>
              <a:t>Anne’s estimated </a:t>
            </a:r>
            <a:r>
              <a:rPr lang="en-US" sz="2000" dirty="0" smtClean="0"/>
              <a:t>New York State </a:t>
            </a:r>
            <a:r>
              <a:rPr lang="en-US" sz="2000" dirty="0"/>
              <a:t>income tax on her </a:t>
            </a:r>
            <a:r>
              <a:rPr lang="en-US" sz="2000" dirty="0" smtClean="0"/>
              <a:t>2020 </a:t>
            </a:r>
            <a:r>
              <a:rPr lang="en-US" sz="2000" dirty="0"/>
              <a:t>assistantship is $</a:t>
            </a:r>
            <a:r>
              <a:rPr lang="en-US" sz="2000" dirty="0" smtClean="0"/>
              <a:t>1,004.</a:t>
            </a:r>
            <a:endParaRPr lang="en-US" sz="2000" dirty="0"/>
          </a:p>
          <a:p>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35</a:t>
            </a:fld>
            <a:endParaRPr lang="en-US" sz="1600" dirty="0">
              <a:solidFill>
                <a:schemeClr val="bg1"/>
              </a:solidFill>
            </a:endParaRPr>
          </a:p>
        </p:txBody>
      </p:sp>
    </p:spTree>
    <p:extLst>
      <p:ext uri="{BB962C8B-B14F-4D97-AF65-F5344CB8AC3E}">
        <p14:creationId xmlns:p14="http://schemas.microsoft.com/office/powerpoint/2010/main" val="31679636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5" y="267183"/>
            <a:ext cx="7772400" cy="832412"/>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358815" y="1099595"/>
            <a:ext cx="8449519" cy="4996405"/>
          </a:xfrm>
        </p:spPr>
        <p:txBody>
          <a:bodyPr/>
          <a:lstStyle/>
          <a:p>
            <a:pPr marL="0" lvl="0" indent="0">
              <a:buNone/>
            </a:pPr>
            <a:r>
              <a:rPr lang="en-US" sz="2000" b="1" dirty="0">
                <a:solidFill>
                  <a:srgbClr val="000000"/>
                </a:solidFill>
              </a:rPr>
              <a:t>Step 3, cont’d -  Calculate </a:t>
            </a:r>
            <a:r>
              <a:rPr lang="en-US" sz="2000" b="1" dirty="0" smtClean="0">
                <a:solidFill>
                  <a:srgbClr val="000000"/>
                </a:solidFill>
              </a:rPr>
              <a:t>2020 </a:t>
            </a:r>
            <a:r>
              <a:rPr lang="en-US" sz="2000" b="1" dirty="0">
                <a:solidFill>
                  <a:srgbClr val="000000"/>
                </a:solidFill>
              </a:rPr>
              <a:t>estimated tax on New York State taxable income of $</a:t>
            </a:r>
            <a:r>
              <a:rPr lang="en-US" sz="2000" b="1" dirty="0"/>
              <a:t>20,750</a:t>
            </a:r>
          </a:p>
          <a:p>
            <a:pPr marL="0" indent="0">
              <a:buNone/>
            </a:pPr>
            <a:r>
              <a:rPr lang="en-US" sz="2000" dirty="0" smtClean="0"/>
              <a:t>If Anne pays the $1,004 when she files her 2020 income tax return (in 2021), she could be subject to an estimated tax penalty for not paying her New York State income taxes on a timely basis.</a:t>
            </a:r>
          </a:p>
          <a:p>
            <a:pPr marL="0" indent="0">
              <a:buNone/>
            </a:pPr>
            <a:endParaRPr lang="en-US" sz="2000" dirty="0"/>
          </a:p>
          <a:p>
            <a:pPr marL="0" indent="0">
              <a:buNone/>
            </a:pPr>
            <a:r>
              <a:rPr lang="en-US" sz="2000" dirty="0" smtClean="0"/>
              <a:t>To avoid estimated tax penalty, must pay the lesser of:</a:t>
            </a:r>
          </a:p>
          <a:p>
            <a:pPr marL="0" indent="0">
              <a:buNone/>
            </a:pPr>
            <a:r>
              <a:rPr lang="en-US" sz="2000" dirty="0" smtClean="0"/>
              <a:t>90% of 2020 estimated tax ($1004) = $904</a:t>
            </a:r>
          </a:p>
          <a:p>
            <a:pPr marL="0" indent="0">
              <a:buNone/>
            </a:pPr>
            <a:r>
              <a:rPr lang="en-US" sz="2000" dirty="0" smtClean="0"/>
              <a:t>100% of 2019 tax = $1089</a:t>
            </a:r>
          </a:p>
          <a:p>
            <a:pPr marL="0" indent="0">
              <a:buNone/>
            </a:pPr>
            <a:endParaRPr lang="en-US" sz="2000" dirty="0"/>
          </a:p>
          <a:p>
            <a:pPr marL="0" indent="0">
              <a:buNone/>
            </a:pPr>
            <a:r>
              <a:rPr lang="en-US" sz="2000" dirty="0" smtClean="0"/>
              <a:t>So, Anne must pay in $904 at minimum in 2020 as estimated tax payments ($1,004 if she wants to avoid paying New York State income tax again when she files her 2020 return).</a:t>
            </a: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36</a:t>
            </a:fld>
            <a:endParaRPr lang="en-US" sz="1600" dirty="0">
              <a:solidFill>
                <a:schemeClr val="bg1"/>
              </a:solidFill>
            </a:endParaRPr>
          </a:p>
        </p:txBody>
      </p:sp>
    </p:spTree>
    <p:extLst>
      <p:ext uri="{BB962C8B-B14F-4D97-AF65-F5344CB8AC3E}">
        <p14:creationId xmlns:p14="http://schemas.microsoft.com/office/powerpoint/2010/main" val="15215087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8344"/>
            <a:ext cx="7772400" cy="752355"/>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486137" y="960700"/>
            <a:ext cx="8310622" cy="4653022"/>
          </a:xfrm>
        </p:spPr>
        <p:txBody>
          <a:bodyPr/>
          <a:lstStyle/>
          <a:p>
            <a:pPr marL="0" indent="0">
              <a:buNone/>
            </a:pPr>
            <a:endParaRPr lang="en-US" sz="2000" dirty="0" smtClean="0"/>
          </a:p>
          <a:p>
            <a:pPr marL="0" indent="0">
              <a:buNone/>
            </a:pPr>
            <a:r>
              <a:rPr lang="en-US" sz="2000" dirty="0" smtClean="0"/>
              <a:t>ESTIMATED </a:t>
            </a:r>
            <a:r>
              <a:rPr lang="en-US" sz="2000" dirty="0"/>
              <a:t>TAX DUE DATES FOR </a:t>
            </a:r>
            <a:r>
              <a:rPr lang="en-US" sz="2000" dirty="0" smtClean="0"/>
              <a:t>2020</a:t>
            </a:r>
            <a:endParaRPr lang="en-US" sz="2000" dirty="0"/>
          </a:p>
          <a:p>
            <a:pPr marL="0" indent="0">
              <a:buNone/>
            </a:pPr>
            <a:r>
              <a:rPr lang="en-US" sz="2000" dirty="0"/>
              <a:t>	Quarter 1 – April </a:t>
            </a:r>
            <a:r>
              <a:rPr lang="en-US" sz="2000" dirty="0" smtClean="0"/>
              <a:t>15, 2020</a:t>
            </a:r>
            <a:endParaRPr lang="en-US" sz="2000" dirty="0"/>
          </a:p>
          <a:p>
            <a:pPr marL="0" indent="0">
              <a:buNone/>
            </a:pPr>
            <a:r>
              <a:rPr lang="en-US" sz="2000" dirty="0"/>
              <a:t>	Quarter 2 – June </a:t>
            </a:r>
            <a:r>
              <a:rPr lang="en-US" sz="2000" dirty="0" smtClean="0"/>
              <a:t>15, 2020</a:t>
            </a:r>
            <a:endParaRPr lang="en-US" sz="2000" dirty="0"/>
          </a:p>
          <a:p>
            <a:pPr marL="0" indent="0">
              <a:buNone/>
            </a:pPr>
            <a:r>
              <a:rPr lang="en-US" sz="2000" dirty="0"/>
              <a:t>	Quarter 3 – September </a:t>
            </a:r>
            <a:r>
              <a:rPr lang="en-US" sz="2000" dirty="0" smtClean="0"/>
              <a:t>15, 2020</a:t>
            </a:r>
            <a:endParaRPr lang="en-US" sz="2000" dirty="0"/>
          </a:p>
          <a:p>
            <a:pPr marL="0" indent="0">
              <a:buNone/>
            </a:pPr>
            <a:r>
              <a:rPr lang="en-US" sz="2000" dirty="0"/>
              <a:t>	Quarter 4 – January 15, </a:t>
            </a:r>
            <a:r>
              <a:rPr lang="en-US" sz="2000" dirty="0" smtClean="0"/>
              <a:t>2021</a:t>
            </a:r>
            <a:endParaRPr lang="en-US" sz="2000" dirty="0"/>
          </a:p>
          <a:p>
            <a:pPr marL="0" indent="0">
              <a:buNone/>
            </a:pPr>
            <a:endParaRPr lang="en-US" sz="2000" dirty="0" smtClean="0"/>
          </a:p>
          <a:p>
            <a:pPr marL="0" indent="0">
              <a:buNone/>
            </a:pPr>
            <a:endParaRPr lang="en-US" sz="2000" dirty="0"/>
          </a:p>
          <a:p>
            <a:pPr marL="0" indent="0">
              <a:buNone/>
            </a:pPr>
            <a:r>
              <a:rPr lang="en-US" sz="2000" dirty="0"/>
              <a:t>Anne decides she is going to pay in</a:t>
            </a:r>
            <a:r>
              <a:rPr lang="en-US" sz="2000" dirty="0">
                <a:solidFill>
                  <a:srgbClr val="FF0000"/>
                </a:solidFill>
              </a:rPr>
              <a:t> </a:t>
            </a:r>
            <a:r>
              <a:rPr lang="en-US" sz="2000" dirty="0" smtClean="0"/>
              <a:t>$1,004 </a:t>
            </a:r>
            <a:r>
              <a:rPr lang="en-US" sz="2000" dirty="0"/>
              <a:t>for her estimated </a:t>
            </a:r>
            <a:r>
              <a:rPr lang="en-US" sz="2000" dirty="0" smtClean="0"/>
              <a:t>2020 New York State income </a:t>
            </a:r>
            <a:r>
              <a:rPr lang="en-US" sz="2000" dirty="0"/>
              <a:t>taxes.  She pays </a:t>
            </a:r>
            <a:r>
              <a:rPr lang="en-US" sz="2000" dirty="0" smtClean="0"/>
              <a:t>$251 </a:t>
            </a:r>
            <a:r>
              <a:rPr lang="en-US" sz="2000" dirty="0"/>
              <a:t>each quarter by the due dates above.</a:t>
            </a:r>
          </a:p>
          <a:p>
            <a:pPr marL="0"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37</a:t>
            </a:fld>
            <a:endParaRPr lang="en-US" sz="1600" dirty="0">
              <a:solidFill>
                <a:schemeClr val="bg1"/>
              </a:solidFill>
            </a:endParaRPr>
          </a:p>
        </p:txBody>
      </p:sp>
    </p:spTree>
    <p:extLst>
      <p:ext uri="{BB962C8B-B14F-4D97-AF65-F5344CB8AC3E}">
        <p14:creationId xmlns:p14="http://schemas.microsoft.com/office/powerpoint/2010/main" val="12853694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82222"/>
            <a:ext cx="7772400" cy="553156"/>
          </a:xfrm>
        </p:spPr>
        <p:txBody>
          <a:bodyPr/>
          <a:lstStyle/>
          <a:p>
            <a:r>
              <a:rPr lang="en-US" sz="2800" b="1" dirty="0"/>
              <a:t>Calculate Your </a:t>
            </a:r>
            <a:r>
              <a:rPr lang="en-US" sz="2800" b="1" dirty="0" smtClean="0"/>
              <a:t>2020 </a:t>
            </a:r>
            <a:r>
              <a:rPr lang="en-US" sz="2800" b="1" dirty="0"/>
              <a:t>Estimated Tax Payments</a:t>
            </a:r>
          </a:p>
        </p:txBody>
      </p:sp>
      <p:sp>
        <p:nvSpPr>
          <p:cNvPr id="3" name="Content Placeholder 2"/>
          <p:cNvSpPr>
            <a:spLocks noGrp="1"/>
          </p:cNvSpPr>
          <p:nvPr>
            <p:ph idx="1"/>
          </p:nvPr>
        </p:nvSpPr>
        <p:spPr>
          <a:xfrm>
            <a:off x="162873" y="914399"/>
            <a:ext cx="8836747" cy="4989689"/>
          </a:xfrm>
        </p:spPr>
        <p:txBody>
          <a:bodyPr/>
          <a:lstStyle/>
          <a:p>
            <a:pPr marL="342900" lvl="1" indent="-342900"/>
            <a:r>
              <a:rPr lang="en-US" sz="2400" b="1" dirty="0" smtClean="0"/>
              <a:t>How to make </a:t>
            </a:r>
            <a:r>
              <a:rPr lang="en-US" sz="2400" b="1" u="sng" dirty="0" smtClean="0"/>
              <a:t>IRS</a:t>
            </a:r>
            <a:r>
              <a:rPr lang="en-US" sz="2400" b="1" dirty="0" smtClean="0"/>
              <a:t> estimated </a:t>
            </a:r>
            <a:r>
              <a:rPr lang="en-US" sz="2400" b="1" dirty="0"/>
              <a:t>quarterly tax </a:t>
            </a:r>
            <a:r>
              <a:rPr lang="en-US" sz="2400" b="1" dirty="0" smtClean="0"/>
              <a:t>payments</a:t>
            </a:r>
            <a:endParaRPr lang="en-US" sz="2400" b="1" dirty="0"/>
          </a:p>
          <a:p>
            <a:pPr marL="914400" lvl="1" indent="-457200">
              <a:buFont typeface="+mj-lt"/>
              <a:buAutoNum type="arabicPeriod"/>
            </a:pPr>
            <a:r>
              <a:rPr lang="en-US" sz="2000" dirty="0" smtClean="0"/>
              <a:t>Mail </a:t>
            </a:r>
            <a:r>
              <a:rPr lang="en-US" sz="2000" dirty="0"/>
              <a:t>y</a:t>
            </a:r>
            <a:r>
              <a:rPr lang="en-US" sz="2000" dirty="0" smtClean="0"/>
              <a:t>our payment </a:t>
            </a:r>
            <a:r>
              <a:rPr lang="en-US" sz="2000" dirty="0"/>
              <a:t>(check or money order) with </a:t>
            </a:r>
            <a:r>
              <a:rPr lang="en-US" sz="2000" dirty="0" smtClean="0"/>
              <a:t>payment </a:t>
            </a:r>
            <a:r>
              <a:rPr lang="en-US" sz="2000" dirty="0"/>
              <a:t>v</a:t>
            </a:r>
            <a:r>
              <a:rPr lang="en-US" sz="2000" dirty="0" smtClean="0"/>
              <a:t>oucher (IRS Form 1040-ES, Vouchers 1-4)	</a:t>
            </a:r>
            <a:endParaRPr lang="en-US" sz="1000" dirty="0" smtClean="0"/>
          </a:p>
          <a:p>
            <a:pPr marL="914400" lvl="1" indent="-457200">
              <a:buFont typeface="+mj-lt"/>
              <a:buAutoNum type="arabicPeriod" startAt="2"/>
            </a:pPr>
            <a:r>
              <a:rPr lang="en-US" sz="2000" dirty="0" smtClean="0"/>
              <a:t>Pay </a:t>
            </a:r>
            <a:r>
              <a:rPr lang="en-US" sz="2000" dirty="0"/>
              <a:t>o</a:t>
            </a:r>
            <a:r>
              <a:rPr lang="en-US" sz="2000" dirty="0" smtClean="0"/>
              <a:t>nline at </a:t>
            </a:r>
            <a:r>
              <a:rPr lang="en-US" sz="2000" dirty="0" smtClean="0">
                <a:hlinkClick r:id="rId3"/>
              </a:rPr>
              <a:t>www.irs.gov</a:t>
            </a:r>
            <a:r>
              <a:rPr lang="en-US" sz="2000" dirty="0" smtClean="0"/>
              <a:t> website or using IRS2Go App –</a:t>
            </a:r>
          </a:p>
          <a:p>
            <a:pPr marL="1200150" lvl="2" indent="-342900">
              <a:buFont typeface="+mj-lt"/>
              <a:buAutoNum type="alphaLcParenR"/>
            </a:pPr>
            <a:r>
              <a:rPr lang="en-US" sz="2000" dirty="0"/>
              <a:t>Through IRS Direct Pay – pay directly from your bank account </a:t>
            </a:r>
          </a:p>
          <a:p>
            <a:pPr marL="1200150" lvl="2" indent="-342900">
              <a:buFont typeface="+mj-lt"/>
              <a:buAutoNum type="alphaLcParenR"/>
            </a:pPr>
            <a:r>
              <a:rPr lang="en-US" sz="2000" dirty="0"/>
              <a:t>Pay with credit </a:t>
            </a:r>
            <a:r>
              <a:rPr lang="en-US" sz="2000" dirty="0" smtClean="0"/>
              <a:t>card – through processor (requires fee)</a:t>
            </a:r>
          </a:p>
          <a:p>
            <a:pPr marL="342900" lvl="1" indent="-342900"/>
            <a:r>
              <a:rPr lang="en-US" sz="2400" b="1" dirty="0"/>
              <a:t>How to make </a:t>
            </a:r>
            <a:r>
              <a:rPr lang="en-US" sz="2400" b="1" u="sng" dirty="0" smtClean="0"/>
              <a:t>NYS</a:t>
            </a:r>
            <a:r>
              <a:rPr lang="en-US" sz="2400" b="1" dirty="0" smtClean="0"/>
              <a:t> </a:t>
            </a:r>
            <a:r>
              <a:rPr lang="en-US" sz="2400" b="1" dirty="0"/>
              <a:t>estimated quarterly tax payments</a:t>
            </a:r>
          </a:p>
          <a:p>
            <a:pPr marL="914400" lvl="1" indent="-457200">
              <a:buFont typeface="+mj-lt"/>
              <a:buAutoNum type="arabicPeriod"/>
            </a:pPr>
            <a:r>
              <a:rPr lang="en-US" sz="2000" dirty="0"/>
              <a:t>Mail your payment (check or money order) with payment voucher </a:t>
            </a:r>
            <a:r>
              <a:rPr lang="en-US" sz="2000" dirty="0" smtClean="0"/>
              <a:t>(NY </a:t>
            </a:r>
            <a:r>
              <a:rPr lang="en-US" sz="2000" dirty="0"/>
              <a:t>Form </a:t>
            </a:r>
            <a:r>
              <a:rPr lang="en-US" sz="2000" dirty="0" smtClean="0"/>
              <a:t>IT-2105, Voucher)</a:t>
            </a:r>
            <a:r>
              <a:rPr lang="en-US" sz="2000" dirty="0"/>
              <a:t>	</a:t>
            </a:r>
            <a:endParaRPr lang="en-US" sz="800" dirty="0"/>
          </a:p>
          <a:p>
            <a:pPr marL="914400" lvl="1" indent="-457200">
              <a:buFont typeface="+mj-lt"/>
              <a:buAutoNum type="arabicPeriod" startAt="2"/>
            </a:pPr>
            <a:r>
              <a:rPr lang="en-US" sz="2000" dirty="0"/>
              <a:t>Pay online at </a:t>
            </a:r>
            <a:r>
              <a:rPr lang="en-US" sz="2000" dirty="0" smtClean="0">
                <a:hlinkClick r:id="rId4"/>
              </a:rPr>
              <a:t>www.tax.ny.gov</a:t>
            </a:r>
            <a:r>
              <a:rPr lang="en-US" sz="2000" dirty="0" smtClean="0"/>
              <a:t> </a:t>
            </a:r>
            <a:r>
              <a:rPr lang="en-US" sz="2000" dirty="0"/>
              <a:t>website </a:t>
            </a:r>
            <a:r>
              <a:rPr lang="en-US" sz="2000" dirty="0" smtClean="0"/>
              <a:t>(need to create Online Services account)</a:t>
            </a:r>
            <a:endParaRPr lang="en-US" sz="2000" dirty="0"/>
          </a:p>
          <a:p>
            <a:pPr marL="1200150" lvl="2" indent="-342900">
              <a:buFont typeface="+mj-lt"/>
              <a:buAutoNum type="alphaLcParenR"/>
            </a:pPr>
            <a:r>
              <a:rPr lang="en-US" sz="2000" dirty="0" smtClean="0"/>
              <a:t>Pay </a:t>
            </a:r>
            <a:r>
              <a:rPr lang="en-US" sz="2000" dirty="0"/>
              <a:t>directly from your bank account </a:t>
            </a:r>
          </a:p>
          <a:p>
            <a:pPr marL="1200150" lvl="2" indent="-342900">
              <a:buFont typeface="+mj-lt"/>
              <a:buAutoNum type="alphaLcParenR"/>
            </a:pPr>
            <a:r>
              <a:rPr lang="en-US" sz="2000" dirty="0"/>
              <a:t>Pay with credit card – through processor (requires fee)</a:t>
            </a:r>
          </a:p>
          <a:p>
            <a:pPr marL="1314450" lvl="3" indent="0">
              <a:buNone/>
            </a:pPr>
            <a:endParaRPr lang="en-US" dirty="0"/>
          </a:p>
          <a:p>
            <a:pPr marL="457200" lvl="1" indent="0">
              <a:buNone/>
            </a:pPr>
            <a:endParaRPr lang="en-US" sz="2000" dirty="0" smtClean="0"/>
          </a:p>
          <a:p>
            <a:pPr marL="914400" lvl="2"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38</a:t>
            </a:fld>
            <a:endParaRPr lang="en-US" sz="1600" dirty="0">
              <a:solidFill>
                <a:schemeClr val="bg1"/>
              </a:solidFill>
            </a:endParaRPr>
          </a:p>
        </p:txBody>
      </p:sp>
    </p:spTree>
    <p:extLst>
      <p:ext uri="{BB962C8B-B14F-4D97-AF65-F5344CB8AC3E}">
        <p14:creationId xmlns:p14="http://schemas.microsoft.com/office/powerpoint/2010/main" val="3749342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33651"/>
          </a:xfrm>
        </p:spPr>
        <p:txBody>
          <a:bodyPr/>
          <a:lstStyle/>
          <a:p>
            <a:r>
              <a:rPr lang="en-US" dirty="0" smtClean="0"/>
              <a:t>Resources</a:t>
            </a:r>
            <a:endParaRPr lang="en-US" dirty="0"/>
          </a:p>
        </p:txBody>
      </p:sp>
      <p:sp>
        <p:nvSpPr>
          <p:cNvPr id="3" name="Content Placeholder 2"/>
          <p:cNvSpPr>
            <a:spLocks noGrp="1"/>
          </p:cNvSpPr>
          <p:nvPr>
            <p:ph idx="1"/>
          </p:nvPr>
        </p:nvSpPr>
        <p:spPr>
          <a:xfrm>
            <a:off x="162873" y="933651"/>
            <a:ext cx="8836747" cy="5188016"/>
          </a:xfrm>
        </p:spPr>
        <p:txBody>
          <a:bodyPr/>
          <a:lstStyle/>
          <a:p>
            <a:r>
              <a:rPr lang="en-US" sz="2000" b="1" dirty="0" smtClean="0"/>
              <a:t>University of Rochester Graduate Student Tax Information on Provost’s website</a:t>
            </a:r>
          </a:p>
          <a:p>
            <a:endParaRPr lang="en-US" sz="1000" b="1" dirty="0" smtClean="0"/>
          </a:p>
          <a:p>
            <a:r>
              <a:rPr lang="en-US" sz="2000" b="1" dirty="0" smtClean="0"/>
              <a:t>IRS Publication 970 – Tax Benefits for Education:</a:t>
            </a:r>
          </a:p>
          <a:p>
            <a:pPr marL="0" indent="0">
              <a:buNone/>
            </a:pPr>
            <a:r>
              <a:rPr lang="en-US" sz="2000" b="1" dirty="0" smtClean="0"/>
              <a:t>	</a:t>
            </a:r>
            <a:r>
              <a:rPr lang="en-US" sz="2000" b="1" dirty="0">
                <a:hlinkClick r:id="rId3"/>
              </a:rPr>
              <a:t>https://www.irs.gov/pub/irs-pdf/p970.pdf</a:t>
            </a:r>
            <a:endParaRPr lang="en-US" sz="1000" b="1" dirty="0" smtClean="0"/>
          </a:p>
          <a:p>
            <a:r>
              <a:rPr lang="en-US" sz="2000" b="1" dirty="0" smtClean="0"/>
              <a:t>IRS Publication 505 – Tax Withholding and Estimated Tax for 2019:</a:t>
            </a:r>
          </a:p>
          <a:p>
            <a:pPr marL="0" indent="0">
              <a:buNone/>
            </a:pPr>
            <a:r>
              <a:rPr lang="en-US" sz="2000" b="1" dirty="0"/>
              <a:t>	</a:t>
            </a:r>
            <a:r>
              <a:rPr lang="en-US" sz="2000" b="1" dirty="0">
                <a:hlinkClick r:id="rId4"/>
              </a:rPr>
              <a:t>https://www.irs.gov/pub/irs-pdf/p505.pdf</a:t>
            </a:r>
            <a:endParaRPr lang="en-US" sz="1000" b="1" dirty="0" smtClean="0"/>
          </a:p>
          <a:p>
            <a:r>
              <a:rPr lang="en-US" sz="2000" b="1" dirty="0" smtClean="0"/>
              <a:t>IRS Form 1040-ES (Quarterly Tax Payments):</a:t>
            </a:r>
          </a:p>
          <a:p>
            <a:pPr marL="0" indent="0">
              <a:buNone/>
            </a:pPr>
            <a:r>
              <a:rPr lang="en-US" sz="2000" b="1" dirty="0" smtClean="0"/>
              <a:t>	</a:t>
            </a:r>
            <a:r>
              <a:rPr lang="en-US" sz="2000" b="1" dirty="0">
                <a:hlinkClick r:id="rId5"/>
              </a:rPr>
              <a:t>https://www.irs.gov/pub/irs-pdf/f1040es.pdf</a:t>
            </a:r>
            <a:endParaRPr lang="en-US" sz="1000" b="1" dirty="0" smtClean="0"/>
          </a:p>
          <a:p>
            <a:r>
              <a:rPr lang="en-US" sz="2000" b="1" dirty="0" smtClean="0"/>
              <a:t>NYS </a:t>
            </a:r>
            <a:r>
              <a:rPr lang="en-US" sz="2000" b="1" dirty="0"/>
              <a:t>Form </a:t>
            </a:r>
            <a:r>
              <a:rPr lang="en-US" sz="2000" b="1" dirty="0" smtClean="0"/>
              <a:t>IT-2105 </a:t>
            </a:r>
            <a:r>
              <a:rPr lang="en-US" sz="2000" b="1" dirty="0"/>
              <a:t>(Quarterly Tax Payments</a:t>
            </a:r>
            <a:r>
              <a:rPr lang="en-US" sz="2000" b="1" dirty="0" smtClean="0"/>
              <a:t>) and Instructions:</a:t>
            </a:r>
          </a:p>
          <a:p>
            <a:pPr marL="800100" lvl="2" indent="0">
              <a:buNone/>
            </a:pPr>
            <a:r>
              <a:rPr lang="en-US" sz="1200" b="1" dirty="0"/>
              <a:t>   </a:t>
            </a:r>
            <a:r>
              <a:rPr lang="en-US" sz="2000" b="1" dirty="0">
                <a:hlinkClick r:id="rId6"/>
              </a:rPr>
              <a:t>https://</a:t>
            </a:r>
            <a:r>
              <a:rPr lang="en-US" sz="2000" b="1" dirty="0" smtClean="0">
                <a:hlinkClick r:id="rId6"/>
              </a:rPr>
              <a:t>www.tax.ny.gov/pdf/current_forms/it/it2105i.pdf</a:t>
            </a:r>
            <a:endParaRPr lang="en-US" sz="2000" b="1" dirty="0" smtClean="0"/>
          </a:p>
          <a:p>
            <a:pPr marL="800100" lvl="2" indent="0">
              <a:buNone/>
            </a:pPr>
            <a:endParaRPr lang="en-US" sz="2000" b="1" dirty="0" smtClean="0">
              <a:solidFill>
                <a:srgbClr val="FF0000"/>
              </a:solidFill>
            </a:endParaRPr>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39</a:t>
            </a:fld>
            <a:endParaRPr lang="en-US" sz="1600" dirty="0">
              <a:solidFill>
                <a:schemeClr val="bg1"/>
              </a:solidFill>
            </a:endParaRPr>
          </a:p>
        </p:txBody>
      </p:sp>
    </p:spTree>
    <p:extLst>
      <p:ext uri="{BB962C8B-B14F-4D97-AF65-F5344CB8AC3E}">
        <p14:creationId xmlns:p14="http://schemas.microsoft.com/office/powerpoint/2010/main" val="30146981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smtClean="0"/>
              <a:t>U.S. Citizens, Permanent Residents and </a:t>
            </a:r>
            <a:r>
              <a:rPr lang="en-US" sz="2800" b="1" dirty="0"/>
              <a:t>R</a:t>
            </a:r>
            <a:r>
              <a:rPr lang="en-US" sz="2800" b="1" dirty="0" smtClean="0"/>
              <a:t>esident Aliens for Tax Purposes – Tax Reporting</a:t>
            </a:r>
            <a:endParaRPr lang="en-US" sz="2800" b="1" dirty="0"/>
          </a:p>
        </p:txBody>
      </p:sp>
      <p:sp>
        <p:nvSpPr>
          <p:cNvPr id="3" name="Content Placeholder 2"/>
          <p:cNvSpPr>
            <a:spLocks noGrp="1"/>
          </p:cNvSpPr>
          <p:nvPr>
            <p:ph idx="1"/>
          </p:nvPr>
        </p:nvSpPr>
        <p:spPr>
          <a:xfrm>
            <a:off x="162873" y="1432559"/>
            <a:ext cx="8836747" cy="4689107"/>
          </a:xfrm>
        </p:spPr>
        <p:txBody>
          <a:bodyPr>
            <a:normAutofit/>
          </a:bodyPr>
          <a:lstStyle/>
          <a:p>
            <a:r>
              <a:rPr lang="en-US" sz="2400" dirty="0" smtClean="0"/>
              <a:t>Fellowships/assistantships are </a:t>
            </a:r>
            <a:r>
              <a:rPr lang="en-US" sz="2400" u="sng" dirty="0" smtClean="0"/>
              <a:t>not</a:t>
            </a:r>
            <a:r>
              <a:rPr lang="en-US" sz="2400" dirty="0" smtClean="0"/>
              <a:t> taxable if used for </a:t>
            </a:r>
            <a:r>
              <a:rPr lang="en-US" sz="2400" u="sng" dirty="0" smtClean="0"/>
              <a:t>qualified</a:t>
            </a:r>
            <a:r>
              <a:rPr lang="en-US" sz="2400" dirty="0" smtClean="0"/>
              <a:t> expenditures.</a:t>
            </a:r>
          </a:p>
          <a:p>
            <a:pPr lvl="2">
              <a:buFont typeface="Arial" panose="020B0604020202020204" pitchFamily="34" charset="0"/>
              <a:buChar char="•"/>
            </a:pPr>
            <a:r>
              <a:rPr lang="en-US" b="1" dirty="0" smtClean="0"/>
              <a:t>Qualified</a:t>
            </a:r>
            <a:r>
              <a:rPr lang="en-US" dirty="0" smtClean="0"/>
              <a:t> </a:t>
            </a:r>
            <a:r>
              <a:rPr lang="en-US" dirty="0"/>
              <a:t>expenditures – candidate for degree and amount used for </a:t>
            </a:r>
            <a:r>
              <a:rPr lang="en-US" dirty="0" smtClean="0"/>
              <a:t>tuition or fees</a:t>
            </a:r>
            <a:r>
              <a:rPr lang="en-US" dirty="0"/>
              <a:t>, books, supplies and equipment required for </a:t>
            </a:r>
            <a:r>
              <a:rPr lang="en-US" dirty="0" smtClean="0"/>
              <a:t>courses</a:t>
            </a:r>
          </a:p>
          <a:p>
            <a:pPr marL="914400" lvl="2" indent="0">
              <a:buNone/>
            </a:pPr>
            <a:endParaRPr lang="en-US" dirty="0" smtClean="0"/>
          </a:p>
          <a:p>
            <a:pPr>
              <a:buFont typeface="Wingdings" panose="05000000000000000000" pitchFamily="2" charset="2"/>
              <a:buChar char="§"/>
            </a:pPr>
            <a:r>
              <a:rPr lang="en-US" sz="2400" dirty="0"/>
              <a:t>Fellowships/assistantships </a:t>
            </a:r>
            <a:r>
              <a:rPr lang="en-US" sz="2400" u="sng" dirty="0"/>
              <a:t>are</a:t>
            </a:r>
            <a:r>
              <a:rPr lang="en-US" sz="2400" dirty="0"/>
              <a:t> taxable if used for </a:t>
            </a:r>
            <a:r>
              <a:rPr lang="en-US" sz="2400" u="sng" dirty="0"/>
              <a:t>non-qualified</a:t>
            </a:r>
            <a:r>
              <a:rPr lang="en-US" sz="2400" dirty="0"/>
              <a:t> expenditures.</a:t>
            </a:r>
          </a:p>
          <a:p>
            <a:pPr lvl="2">
              <a:buFont typeface="Arial" panose="020B0604020202020204" pitchFamily="34" charset="0"/>
              <a:buChar char="•"/>
            </a:pPr>
            <a:r>
              <a:rPr lang="en-US" b="1" dirty="0" smtClean="0"/>
              <a:t>Nonqualified</a:t>
            </a:r>
            <a:r>
              <a:rPr lang="en-US" dirty="0" smtClean="0"/>
              <a:t> </a:t>
            </a:r>
            <a:r>
              <a:rPr lang="en-US" dirty="0"/>
              <a:t>expenditures – amounts used for room, board, travel, equipment, living expenses not required as part of </a:t>
            </a:r>
            <a:r>
              <a:rPr lang="en-US" dirty="0" smtClean="0"/>
              <a:t>education</a:t>
            </a:r>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a:t>
            </a:fld>
            <a:endParaRPr lang="en-US" sz="1600" dirty="0">
              <a:solidFill>
                <a:schemeClr val="bg1"/>
              </a:solidFill>
            </a:endParaRPr>
          </a:p>
        </p:txBody>
      </p:sp>
    </p:spTree>
    <p:extLst>
      <p:ext uri="{BB962C8B-B14F-4D97-AF65-F5344CB8AC3E}">
        <p14:creationId xmlns:p14="http://schemas.microsoft.com/office/powerpoint/2010/main" val="293169865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33651"/>
          </a:xfrm>
        </p:spPr>
        <p:txBody>
          <a:bodyPr/>
          <a:lstStyle/>
          <a:p>
            <a:r>
              <a:rPr lang="en-US" dirty="0" smtClean="0"/>
              <a:t>SECURE ACT of 2019</a:t>
            </a:r>
            <a:endParaRPr lang="en-US" dirty="0"/>
          </a:p>
        </p:txBody>
      </p:sp>
      <p:sp>
        <p:nvSpPr>
          <p:cNvPr id="3" name="Content Placeholder 2"/>
          <p:cNvSpPr>
            <a:spLocks noGrp="1"/>
          </p:cNvSpPr>
          <p:nvPr>
            <p:ph idx="1"/>
          </p:nvPr>
        </p:nvSpPr>
        <p:spPr>
          <a:xfrm>
            <a:off x="162873" y="933651"/>
            <a:ext cx="8836747" cy="5188016"/>
          </a:xfrm>
        </p:spPr>
        <p:txBody>
          <a:bodyPr/>
          <a:lstStyle/>
          <a:p>
            <a:pPr marL="342900" lvl="1" indent="-342900"/>
            <a:r>
              <a:rPr lang="en-US" sz="2400" dirty="0" smtClean="0"/>
              <a:t>Signed into law on December 20, 2019</a:t>
            </a:r>
          </a:p>
          <a:p>
            <a:pPr marL="342900" lvl="1" indent="-342900"/>
            <a:r>
              <a:rPr lang="en-US" sz="2400" dirty="0" smtClean="0"/>
              <a:t>Contained many retirement changes effective January 1, 2020</a:t>
            </a:r>
          </a:p>
          <a:p>
            <a:pPr marL="342900" lvl="1" indent="-342900"/>
            <a:r>
              <a:rPr lang="en-US" sz="2400" dirty="0" smtClean="0"/>
              <a:t>Changed definition of “taxable compensation”</a:t>
            </a:r>
          </a:p>
          <a:p>
            <a:pPr marL="742950" lvl="2" indent="-342900">
              <a:buFont typeface="Arial" panose="020B0604020202020204" pitchFamily="34" charset="0"/>
              <a:buChar char="•"/>
            </a:pPr>
            <a:r>
              <a:rPr lang="en-US" dirty="0" smtClean="0"/>
              <a:t>Taxable fellowship/assistantship income is included in the definition of compensation for purposes of determining whether you can contribute to an IRA</a:t>
            </a:r>
          </a:p>
          <a:p>
            <a:pPr marL="742950" lvl="2" indent="-342900">
              <a:buFont typeface="Arial" panose="020B0604020202020204" pitchFamily="34" charset="0"/>
              <a:buChar char="•"/>
            </a:pPr>
            <a:r>
              <a:rPr lang="en-US" dirty="0" smtClean="0"/>
              <a:t>Effective for taxable years beginning after December 31, 2019</a:t>
            </a:r>
          </a:p>
          <a:p>
            <a:pPr marL="742950" lvl="2" indent="-342900">
              <a:buFont typeface="Arial" panose="020B0604020202020204" pitchFamily="34" charset="0"/>
              <a:buChar char="•"/>
            </a:pPr>
            <a:r>
              <a:rPr lang="en-US" dirty="0" smtClean="0"/>
              <a:t>Contribution limit to an IRA is $6,000 or the amount of your taxable compensation, whichever is lower</a:t>
            </a:r>
            <a:endParaRPr lang="en-US" dirty="0"/>
          </a:p>
          <a:p>
            <a:pPr marL="800100" lvl="2" indent="0">
              <a:buNone/>
            </a:pPr>
            <a:endParaRPr lang="en-US" sz="2000" b="1" dirty="0" smtClean="0">
              <a:solidFill>
                <a:srgbClr val="FF0000"/>
              </a:solidFill>
            </a:endParaRPr>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40</a:t>
            </a:fld>
            <a:endParaRPr lang="en-US" sz="1600" dirty="0">
              <a:solidFill>
                <a:schemeClr val="bg1"/>
              </a:solidFill>
            </a:endParaRPr>
          </a:p>
        </p:txBody>
      </p:sp>
    </p:spTree>
    <p:extLst>
      <p:ext uri="{BB962C8B-B14F-4D97-AF65-F5344CB8AC3E}">
        <p14:creationId xmlns:p14="http://schemas.microsoft.com/office/powerpoint/2010/main" val="23218172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7374" y="1709195"/>
            <a:ext cx="7772400" cy="1820586"/>
          </a:xfrm>
        </p:spPr>
        <p:txBody>
          <a:bodyPr/>
          <a:lstStyle/>
          <a:p>
            <a:r>
              <a:rPr lang="en-US" dirty="0" smtClean="0"/>
              <a:t/>
            </a:r>
            <a:br>
              <a:rPr lang="en-US" dirty="0" smtClean="0"/>
            </a:br>
            <a:r>
              <a:rPr lang="en-US" dirty="0" smtClean="0"/>
              <a:t>Tax Reporting of Fellowship/Assistantship:</a:t>
            </a:r>
            <a:br>
              <a:rPr lang="en-US" dirty="0" smtClean="0"/>
            </a:br>
            <a:r>
              <a:rPr lang="en-US" dirty="0" smtClean="0"/>
              <a:t/>
            </a:r>
            <a:br>
              <a:rPr lang="en-US" dirty="0" smtClean="0"/>
            </a:br>
            <a:r>
              <a:rPr lang="en-US" dirty="0" smtClean="0"/>
              <a:t>Nonresident </a:t>
            </a:r>
            <a:r>
              <a:rPr lang="en-US" dirty="0"/>
              <a:t>Aliens for Tax Purposes</a:t>
            </a:r>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41</a:t>
            </a:fld>
            <a:endParaRPr lang="en-US" sz="1600" dirty="0">
              <a:solidFill>
                <a:schemeClr val="bg1"/>
              </a:solidFill>
            </a:endParaRPr>
          </a:p>
        </p:txBody>
      </p:sp>
    </p:spTree>
    <p:extLst>
      <p:ext uri="{BB962C8B-B14F-4D97-AF65-F5344CB8AC3E}">
        <p14:creationId xmlns:p14="http://schemas.microsoft.com/office/powerpoint/2010/main" val="5469178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Non-Resident Aliens for Tax Purposes</a:t>
            </a:r>
          </a:p>
        </p:txBody>
      </p:sp>
      <p:sp>
        <p:nvSpPr>
          <p:cNvPr id="3" name="Content Placeholder 2"/>
          <p:cNvSpPr>
            <a:spLocks noGrp="1"/>
          </p:cNvSpPr>
          <p:nvPr>
            <p:ph idx="1"/>
          </p:nvPr>
        </p:nvSpPr>
        <p:spPr>
          <a:xfrm>
            <a:off x="162873" y="1206928"/>
            <a:ext cx="8836747" cy="4689107"/>
          </a:xfrm>
        </p:spPr>
        <p:txBody>
          <a:bodyPr/>
          <a:lstStyle/>
          <a:p>
            <a:r>
              <a:rPr lang="en-US" sz="2400" dirty="0" smtClean="0"/>
              <a:t>For students who are </a:t>
            </a:r>
            <a:r>
              <a:rPr lang="en-US" sz="2400" b="1" dirty="0"/>
              <a:t>non-resident aliens for tax purposes</a:t>
            </a:r>
            <a:r>
              <a:rPr lang="en-US" sz="2400" dirty="0"/>
              <a:t>, withholding for </a:t>
            </a:r>
            <a:r>
              <a:rPr lang="en-US" sz="2400" dirty="0" smtClean="0"/>
              <a:t>Fellowships/Assistantships depends </a:t>
            </a:r>
            <a:r>
              <a:rPr lang="en-US" sz="2400" dirty="0"/>
              <a:t>on whether your country of residence has a tax treaty with the U.S. for scholarships/fellowships </a:t>
            </a:r>
            <a:r>
              <a:rPr lang="en-US" sz="2400" u="sng" dirty="0" smtClean="0"/>
              <a:t>and</a:t>
            </a:r>
            <a:r>
              <a:rPr lang="en-US" sz="2400" dirty="0" smtClean="0"/>
              <a:t> </a:t>
            </a:r>
            <a:r>
              <a:rPr lang="en-US" sz="2400" dirty="0"/>
              <a:t>your completion and submission of the necessary paperwork to the Payroll </a:t>
            </a:r>
            <a:r>
              <a:rPr lang="en-US" sz="2400" dirty="0" smtClean="0"/>
              <a:t>office.</a:t>
            </a:r>
            <a:endParaRPr lang="en-US" sz="2400" dirty="0"/>
          </a:p>
          <a:p>
            <a:r>
              <a:rPr lang="en-US" sz="2400" dirty="0"/>
              <a:t>To receive tax treaty </a:t>
            </a:r>
            <a:r>
              <a:rPr lang="en-US" sz="2400" dirty="0" smtClean="0"/>
              <a:t>benefits (i.e., reduced or no withholding), you must </a:t>
            </a:r>
            <a:r>
              <a:rPr lang="en-US" sz="2400" dirty="0"/>
              <a:t>have an Individual Taxpayer Identification Number (ITIN) or SSN – additionally:</a:t>
            </a:r>
          </a:p>
          <a:p>
            <a:pPr lvl="1">
              <a:buFont typeface="Arial" panose="020B0604020202020204" pitchFamily="34" charset="0"/>
              <a:buChar char="•"/>
            </a:pPr>
            <a:r>
              <a:rPr lang="en-US" sz="2000" dirty="0"/>
              <a:t>Must update Glacier record</a:t>
            </a:r>
          </a:p>
          <a:p>
            <a:pPr lvl="1">
              <a:buFont typeface="Arial" panose="020B0604020202020204" pitchFamily="34" charset="0"/>
              <a:buChar char="•"/>
            </a:pPr>
            <a:r>
              <a:rPr lang="en-US" sz="2000" dirty="0"/>
              <a:t>Generally, must submit Form W-8 BEN and/or Form 8233 </a:t>
            </a:r>
            <a:r>
              <a:rPr lang="en-US" sz="2000" dirty="0" smtClean="0"/>
              <a:t>to the </a:t>
            </a:r>
            <a:r>
              <a:rPr lang="en-US" sz="2000" dirty="0"/>
              <a:t>Payroll office.</a:t>
            </a:r>
          </a:p>
          <a:p>
            <a:r>
              <a:rPr lang="en-US" sz="2400" dirty="0"/>
              <a:t>Tax withholding will occur if required (no tax treaty benefit OR paperwork not turned in).</a:t>
            </a:r>
          </a:p>
          <a:p>
            <a:pPr lvl="1"/>
            <a:endParaRPr lang="en-US" sz="2400" dirty="0"/>
          </a:p>
          <a:p>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42</a:t>
            </a:fld>
            <a:endParaRPr lang="en-US" sz="1600" dirty="0">
              <a:solidFill>
                <a:schemeClr val="bg1"/>
              </a:solidFill>
            </a:endParaRPr>
          </a:p>
        </p:txBody>
      </p:sp>
    </p:spTree>
    <p:extLst>
      <p:ext uri="{BB962C8B-B14F-4D97-AF65-F5344CB8AC3E}">
        <p14:creationId xmlns:p14="http://schemas.microsoft.com/office/powerpoint/2010/main" val="9512052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a:t>Non-Resident Aliens for Tax Purposes</a:t>
            </a:r>
          </a:p>
        </p:txBody>
      </p:sp>
      <p:sp>
        <p:nvSpPr>
          <p:cNvPr id="3" name="Content Placeholder 2"/>
          <p:cNvSpPr>
            <a:spLocks noGrp="1"/>
          </p:cNvSpPr>
          <p:nvPr>
            <p:ph idx="1"/>
          </p:nvPr>
        </p:nvSpPr>
        <p:spPr>
          <a:xfrm>
            <a:off x="153626" y="1218803"/>
            <a:ext cx="8836747" cy="4689107"/>
          </a:xfrm>
        </p:spPr>
        <p:txBody>
          <a:bodyPr/>
          <a:lstStyle/>
          <a:p>
            <a:pPr lvl="0"/>
            <a:r>
              <a:rPr lang="en-US" sz="2400" dirty="0" smtClean="0">
                <a:solidFill>
                  <a:srgbClr val="000000"/>
                </a:solidFill>
              </a:rPr>
              <a:t>Regardless of whether you are subject to tax withholding on your fellowship/assistantship, all fellowship/assistantship payments to non-resident aliens for tax purposes are reported on Form 1042-S.</a:t>
            </a:r>
          </a:p>
          <a:p>
            <a:pPr lvl="0"/>
            <a:r>
              <a:rPr lang="en-US" sz="2400" dirty="0" smtClean="0">
                <a:solidFill>
                  <a:srgbClr val="000000"/>
                </a:solidFill>
              </a:rPr>
              <a:t>You </a:t>
            </a:r>
            <a:r>
              <a:rPr lang="en-US" sz="2400" dirty="0">
                <a:solidFill>
                  <a:srgbClr val="000000"/>
                </a:solidFill>
              </a:rPr>
              <a:t>should have received an email </a:t>
            </a:r>
            <a:r>
              <a:rPr lang="en-US" sz="2400" dirty="0" smtClean="0">
                <a:solidFill>
                  <a:srgbClr val="000000"/>
                </a:solidFill>
              </a:rPr>
              <a:t>from Glacier </a:t>
            </a:r>
            <a:r>
              <a:rPr lang="en-US" sz="2400" dirty="0">
                <a:solidFill>
                  <a:srgbClr val="000000"/>
                </a:solidFill>
              </a:rPr>
              <a:t>on January </a:t>
            </a:r>
            <a:r>
              <a:rPr lang="en-US" sz="2400" dirty="0" smtClean="0">
                <a:solidFill>
                  <a:srgbClr val="000000"/>
                </a:solidFill>
              </a:rPr>
              <a:t>31, </a:t>
            </a:r>
            <a:r>
              <a:rPr lang="en-US" sz="2400" dirty="0">
                <a:solidFill>
                  <a:srgbClr val="000000"/>
                </a:solidFill>
              </a:rPr>
              <a:t>2020 </a:t>
            </a:r>
            <a:r>
              <a:rPr lang="en-US" sz="2400" dirty="0" smtClean="0">
                <a:solidFill>
                  <a:srgbClr val="000000"/>
                </a:solidFill>
              </a:rPr>
              <a:t>with instructions on how to view and print your 2019 Form 1042-S.</a:t>
            </a:r>
          </a:p>
          <a:p>
            <a:r>
              <a:rPr lang="en-US" sz="2400" dirty="0" smtClean="0">
                <a:solidFill>
                  <a:srgbClr val="000000"/>
                </a:solidFill>
              </a:rPr>
              <a:t>To complete your tax filings, gather all other tax forms you </a:t>
            </a:r>
            <a:r>
              <a:rPr lang="en-US" sz="2400" dirty="0">
                <a:solidFill>
                  <a:srgbClr val="000000"/>
                </a:solidFill>
              </a:rPr>
              <a:t>may have </a:t>
            </a:r>
            <a:r>
              <a:rPr lang="en-US" sz="2400" dirty="0" smtClean="0">
                <a:solidFill>
                  <a:srgbClr val="000000"/>
                </a:solidFill>
              </a:rPr>
              <a:t>received for 2019</a:t>
            </a:r>
            <a:endParaRPr lang="en-US" sz="2400" dirty="0">
              <a:solidFill>
                <a:srgbClr val="000000"/>
              </a:solidFill>
            </a:endParaRPr>
          </a:p>
          <a:p>
            <a:pPr lvl="1">
              <a:buFont typeface="Arial" panose="020B0604020202020204" pitchFamily="34" charset="0"/>
              <a:buChar char="•"/>
            </a:pPr>
            <a:r>
              <a:rPr lang="en-US" sz="2200" dirty="0" smtClean="0">
                <a:solidFill>
                  <a:srgbClr val="000000"/>
                </a:solidFill>
              </a:rPr>
              <a:t>W-2 forms</a:t>
            </a:r>
          </a:p>
          <a:p>
            <a:pPr lvl="1">
              <a:buFont typeface="Arial" panose="020B0604020202020204" pitchFamily="34" charset="0"/>
              <a:buChar char="•"/>
            </a:pPr>
            <a:r>
              <a:rPr lang="en-US" sz="2200" dirty="0" smtClean="0">
                <a:solidFill>
                  <a:srgbClr val="000000"/>
                </a:solidFill>
              </a:rPr>
              <a:t>1099 forms </a:t>
            </a:r>
            <a:r>
              <a:rPr lang="en-US" sz="2200" dirty="0">
                <a:solidFill>
                  <a:srgbClr val="000000"/>
                </a:solidFill>
              </a:rPr>
              <a:t>(1099-MISC, 1099-DIV, 1099-INT)</a:t>
            </a:r>
          </a:p>
          <a:p>
            <a:pPr lvl="0"/>
            <a:endParaRPr lang="en-US" sz="2400" dirty="0" smtClean="0">
              <a:solidFill>
                <a:srgbClr val="000000"/>
              </a:solidFill>
            </a:endParaRPr>
          </a:p>
          <a:p>
            <a:pPr marL="0" indent="0">
              <a:buNone/>
            </a:pPr>
            <a:endParaRPr lang="en-US" sz="20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43</a:t>
            </a:fld>
            <a:endParaRPr lang="en-US" sz="1600" dirty="0">
              <a:solidFill>
                <a:schemeClr val="bg1"/>
              </a:solidFill>
            </a:endParaRPr>
          </a:p>
        </p:txBody>
      </p:sp>
    </p:spTree>
    <p:extLst>
      <p:ext uri="{BB962C8B-B14F-4D97-AF65-F5344CB8AC3E}">
        <p14:creationId xmlns:p14="http://schemas.microsoft.com/office/powerpoint/2010/main" val="21189998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24466"/>
            <a:ext cx="7772400" cy="717754"/>
          </a:xfrm>
        </p:spPr>
        <p:txBody>
          <a:bodyPr/>
          <a:lstStyle/>
          <a:p>
            <a:r>
              <a:rPr lang="en-US" sz="2800" b="1" dirty="0"/>
              <a:t>Non-Resident Aliens for Tax Purposes</a:t>
            </a:r>
            <a:endParaRPr lang="en-US" sz="2800" dirty="0"/>
          </a:p>
        </p:txBody>
      </p:sp>
      <p:sp>
        <p:nvSpPr>
          <p:cNvPr id="3" name="Content Placeholder 2"/>
          <p:cNvSpPr>
            <a:spLocks noGrp="1"/>
          </p:cNvSpPr>
          <p:nvPr>
            <p:ph idx="1"/>
          </p:nvPr>
        </p:nvSpPr>
        <p:spPr>
          <a:xfrm>
            <a:off x="498764" y="1170039"/>
            <a:ext cx="8146472" cy="4925961"/>
          </a:xfrm>
        </p:spPr>
        <p:txBody>
          <a:bodyPr/>
          <a:lstStyle/>
          <a:p>
            <a:pPr marL="0" lvl="0" indent="0">
              <a:buNone/>
            </a:pPr>
            <a:r>
              <a:rPr lang="en-US" sz="2400" b="1" dirty="0" smtClean="0">
                <a:solidFill>
                  <a:srgbClr val="000000"/>
                </a:solidFill>
              </a:rPr>
              <a:t>Resources to help you with your tax reporting requirements</a:t>
            </a:r>
          </a:p>
          <a:p>
            <a:pPr marL="0" lvl="0" indent="0">
              <a:spcBef>
                <a:spcPts val="0"/>
              </a:spcBef>
              <a:buNone/>
            </a:pPr>
            <a:endParaRPr lang="en-US" sz="1400" b="1" dirty="0">
              <a:solidFill>
                <a:srgbClr val="000000"/>
              </a:solidFill>
            </a:endParaRPr>
          </a:p>
          <a:p>
            <a:pPr lvl="0"/>
            <a:r>
              <a:rPr lang="en-US" sz="2400" dirty="0">
                <a:solidFill>
                  <a:srgbClr val="000000"/>
                </a:solidFill>
              </a:rPr>
              <a:t>You may access </a:t>
            </a:r>
            <a:r>
              <a:rPr lang="en-US" sz="2400" b="1" dirty="0">
                <a:solidFill>
                  <a:srgbClr val="000000"/>
                </a:solidFill>
              </a:rPr>
              <a:t>Glacier Tax Prep (GTP) </a:t>
            </a:r>
            <a:r>
              <a:rPr lang="en-US" sz="2400" dirty="0">
                <a:solidFill>
                  <a:srgbClr val="000000"/>
                </a:solidFill>
              </a:rPr>
              <a:t>to prepare </a:t>
            </a:r>
            <a:r>
              <a:rPr lang="en-US" sz="2400" dirty="0" smtClean="0">
                <a:solidFill>
                  <a:srgbClr val="000000"/>
                </a:solidFill>
              </a:rPr>
              <a:t>your </a:t>
            </a:r>
            <a:r>
              <a:rPr lang="en-US" sz="2400" dirty="0">
                <a:solidFill>
                  <a:srgbClr val="000000"/>
                </a:solidFill>
              </a:rPr>
              <a:t>federal tax forms. All forms must be printed, signed and mailed – you are not eligible to e-file through GTP.</a:t>
            </a:r>
          </a:p>
          <a:p>
            <a:pPr lvl="1">
              <a:buFont typeface="Arial" panose="020B0604020202020204" pitchFamily="34" charset="0"/>
              <a:buChar char="•"/>
            </a:pPr>
            <a:r>
              <a:rPr lang="en-US" sz="2400" dirty="0"/>
              <a:t>Review email "Welcome to GLACIER Tax Prep" sent from GLACIER with details on how to access GTP.</a:t>
            </a:r>
          </a:p>
          <a:p>
            <a:pPr lvl="0"/>
            <a:r>
              <a:rPr lang="en-US" sz="2400" dirty="0" smtClean="0"/>
              <a:t>Join one of the ISO’s webinars on nonresident alien tax requirements (see ISO webpage).  Next workshops:</a:t>
            </a:r>
          </a:p>
          <a:p>
            <a:pPr lvl="1">
              <a:buFont typeface="Arial" panose="020B0604020202020204" pitchFamily="34" charset="0"/>
              <a:buChar char="•"/>
            </a:pPr>
            <a:r>
              <a:rPr lang="en-US" sz="2000" dirty="0" smtClean="0"/>
              <a:t>Wednesday, March 4</a:t>
            </a:r>
            <a:r>
              <a:rPr lang="en-US" sz="2000" baseline="30000" dirty="0" smtClean="0"/>
              <a:t>th</a:t>
            </a:r>
            <a:r>
              <a:rPr lang="en-US" sz="2000" dirty="0" smtClean="0"/>
              <a:t> | 6 pm – 7:30 pm</a:t>
            </a:r>
          </a:p>
          <a:p>
            <a:pPr lvl="1">
              <a:buFont typeface="Arial" panose="020B0604020202020204" pitchFamily="34" charset="0"/>
              <a:buChar char="•"/>
            </a:pPr>
            <a:r>
              <a:rPr lang="en-US" sz="2000" dirty="0" smtClean="0"/>
              <a:t>Friday, April 3</a:t>
            </a:r>
            <a:r>
              <a:rPr lang="en-US" sz="2000" baseline="30000" dirty="0" smtClean="0"/>
              <a:t>rd</a:t>
            </a:r>
            <a:r>
              <a:rPr lang="en-US" sz="2000" dirty="0" smtClean="0"/>
              <a:t>  | 2 pm – 3:30 pm</a:t>
            </a:r>
          </a:p>
          <a:p>
            <a:pPr lvl="0"/>
            <a:r>
              <a:rPr lang="en-US" sz="2400" dirty="0" smtClean="0"/>
              <a:t>You can request assistance </a:t>
            </a:r>
            <a:r>
              <a:rPr lang="en-US" sz="2400" dirty="0"/>
              <a:t>with your tax forms </a:t>
            </a:r>
            <a:r>
              <a:rPr lang="en-US" sz="2400" dirty="0" smtClean="0"/>
              <a:t>by scheduling an appointment online </a:t>
            </a:r>
            <a:r>
              <a:rPr lang="en-US" sz="2400" dirty="0"/>
              <a:t>with </a:t>
            </a:r>
            <a:r>
              <a:rPr lang="en-US" sz="2400" dirty="0" smtClean="0"/>
              <a:t>the ISO’s GTP Assistant. </a:t>
            </a:r>
            <a:endParaRPr lang="en-US" sz="2400" dirty="0">
              <a:solidFill>
                <a:srgbClr val="000000"/>
              </a:solidFill>
            </a:endParaRPr>
          </a:p>
          <a:p>
            <a:pPr marL="914400" lvl="2" indent="0">
              <a:buNone/>
            </a:pPr>
            <a:endParaRPr lang="en-US" dirty="0" smtClean="0">
              <a:solidFill>
                <a:srgbClr val="000000"/>
              </a:solidFill>
            </a:endParaRPr>
          </a:p>
          <a:p>
            <a:pPr marL="914400" lvl="2" indent="0">
              <a:spcBef>
                <a:spcPts val="0"/>
              </a:spcBef>
              <a:buNone/>
            </a:pPr>
            <a:endParaRPr lang="en-US" sz="20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44</a:t>
            </a:fld>
            <a:endParaRPr lang="en-US" sz="1600" dirty="0">
              <a:solidFill>
                <a:schemeClr val="bg1"/>
              </a:solidFill>
            </a:endParaRPr>
          </a:p>
        </p:txBody>
      </p:sp>
    </p:spTree>
    <p:extLst>
      <p:ext uri="{BB962C8B-B14F-4D97-AF65-F5344CB8AC3E}">
        <p14:creationId xmlns:p14="http://schemas.microsoft.com/office/powerpoint/2010/main" val="32308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922020"/>
          </a:xfrm>
        </p:spPr>
        <p:txBody>
          <a:bodyPr/>
          <a:lstStyle/>
          <a:p>
            <a:r>
              <a:rPr lang="en-US" sz="2800" b="1" dirty="0" smtClean="0"/>
              <a:t>U.S. Citizens, Permanent Residents and </a:t>
            </a:r>
            <a:r>
              <a:rPr lang="en-US" sz="2800" b="1" dirty="0"/>
              <a:t>R</a:t>
            </a:r>
            <a:r>
              <a:rPr lang="en-US" sz="2800" b="1" dirty="0" smtClean="0"/>
              <a:t>esident Aliens for Tax Purposes – Tax Reporting</a:t>
            </a:r>
            <a:endParaRPr lang="en-US" sz="2800" b="1" dirty="0"/>
          </a:p>
        </p:txBody>
      </p:sp>
      <p:sp>
        <p:nvSpPr>
          <p:cNvPr id="3" name="Content Placeholder 2"/>
          <p:cNvSpPr>
            <a:spLocks noGrp="1"/>
          </p:cNvSpPr>
          <p:nvPr>
            <p:ph idx="1"/>
          </p:nvPr>
        </p:nvSpPr>
        <p:spPr>
          <a:xfrm>
            <a:off x="153626" y="1812570"/>
            <a:ext cx="8693491" cy="3970714"/>
          </a:xfrm>
        </p:spPr>
        <p:txBody>
          <a:bodyPr>
            <a:normAutofit fontScale="92500" lnSpcReduction="20000"/>
          </a:bodyPr>
          <a:lstStyle/>
          <a:p>
            <a:pPr lvl="0"/>
            <a:r>
              <a:rPr lang="en-US" sz="2400" dirty="0">
                <a:solidFill>
                  <a:srgbClr val="000000"/>
                </a:solidFill>
              </a:rPr>
              <a:t>You </a:t>
            </a:r>
            <a:r>
              <a:rPr lang="en-US" sz="2400" dirty="0" smtClean="0">
                <a:solidFill>
                  <a:srgbClr val="000000"/>
                </a:solidFill>
              </a:rPr>
              <a:t>should have received an email via HRMS on </a:t>
            </a:r>
            <a:r>
              <a:rPr lang="en-US" sz="2400" dirty="0">
                <a:solidFill>
                  <a:srgbClr val="000000"/>
                </a:solidFill>
              </a:rPr>
              <a:t>January </a:t>
            </a:r>
            <a:r>
              <a:rPr lang="en-US" sz="2400" dirty="0" smtClean="0">
                <a:solidFill>
                  <a:srgbClr val="000000"/>
                </a:solidFill>
              </a:rPr>
              <a:t>24, 2020 </a:t>
            </a:r>
            <a:r>
              <a:rPr lang="en-US" sz="2400" dirty="0">
                <a:solidFill>
                  <a:srgbClr val="000000"/>
                </a:solidFill>
              </a:rPr>
              <a:t>which provides your total fellowships/assistantships for the 2019 calendar year.</a:t>
            </a:r>
          </a:p>
          <a:p>
            <a:pPr marL="914400" lvl="2" indent="0">
              <a:buNone/>
            </a:pPr>
            <a:endParaRPr lang="en-US" sz="1300" dirty="0" smtClean="0">
              <a:solidFill>
                <a:srgbClr val="000000"/>
              </a:solidFill>
            </a:endParaRPr>
          </a:p>
          <a:p>
            <a:pPr marL="914400" lvl="2" indent="-285750">
              <a:buFont typeface="Arial" panose="020B0604020202020204" pitchFamily="34" charset="0"/>
              <a:buChar char="•"/>
            </a:pPr>
            <a:r>
              <a:rPr lang="en-US" dirty="0" smtClean="0">
                <a:solidFill>
                  <a:srgbClr val="000000"/>
                </a:solidFill>
              </a:rPr>
              <a:t>To view or print your letter, log-on to HRMS with your </a:t>
            </a:r>
            <a:r>
              <a:rPr lang="en-US" dirty="0" err="1" smtClean="0">
                <a:solidFill>
                  <a:srgbClr val="000000"/>
                </a:solidFill>
              </a:rPr>
              <a:t>NetID</a:t>
            </a:r>
            <a:r>
              <a:rPr lang="en-US" dirty="0" smtClean="0">
                <a:solidFill>
                  <a:srgbClr val="000000"/>
                </a:solidFill>
              </a:rPr>
              <a:t> and password.  Once you are logged into HRMS, follow the path:  Main Menu &gt; Self-Service &gt; Payroll and Compensation &gt; View Fellowship/Assistantship Statements.</a:t>
            </a:r>
          </a:p>
          <a:p>
            <a:pPr marL="914400" lvl="2" indent="-285750">
              <a:buFont typeface="Arial" panose="020B0604020202020204" pitchFamily="34" charset="0"/>
              <a:buChar char="•"/>
            </a:pPr>
            <a:r>
              <a:rPr lang="en-US" dirty="0" smtClean="0">
                <a:solidFill>
                  <a:srgbClr val="000000"/>
                </a:solidFill>
              </a:rPr>
              <a:t>Letter </a:t>
            </a:r>
            <a:r>
              <a:rPr lang="en-US" dirty="0">
                <a:solidFill>
                  <a:srgbClr val="000000"/>
                </a:solidFill>
              </a:rPr>
              <a:t>is for informational purposes and is not required to be filed with the IRS or NYS </a:t>
            </a:r>
            <a:r>
              <a:rPr lang="en-US" dirty="0" err="1">
                <a:solidFill>
                  <a:srgbClr val="000000"/>
                </a:solidFill>
              </a:rPr>
              <a:t>Dept</a:t>
            </a:r>
            <a:r>
              <a:rPr lang="en-US" dirty="0">
                <a:solidFill>
                  <a:srgbClr val="000000"/>
                </a:solidFill>
              </a:rPr>
              <a:t> of Tax when you file your 2019 tax return.</a:t>
            </a:r>
          </a:p>
          <a:p>
            <a:pPr marL="914400" lvl="2" indent="-285750">
              <a:buFont typeface="Arial" panose="020B0604020202020204" pitchFamily="34" charset="0"/>
              <a:buChar char="•"/>
            </a:pPr>
            <a:r>
              <a:rPr lang="en-US" dirty="0">
                <a:solidFill>
                  <a:srgbClr val="000000"/>
                </a:solidFill>
              </a:rPr>
              <a:t>Letter should be saved and kept as support for taxable amount of fellowship/assistantship that you report on your 2019 tax return.</a:t>
            </a:r>
          </a:p>
          <a:p>
            <a:pPr marL="0" indent="0">
              <a:buNone/>
            </a:pPr>
            <a:endParaRPr lang="en-US" sz="2200"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5</a:t>
            </a:fld>
            <a:endParaRPr lang="en-US" sz="1600" dirty="0">
              <a:solidFill>
                <a:schemeClr val="bg1"/>
              </a:solidFill>
            </a:endParaRPr>
          </a:p>
        </p:txBody>
      </p:sp>
    </p:spTree>
    <p:extLst>
      <p:ext uri="{BB962C8B-B14F-4D97-AF65-F5344CB8AC3E}">
        <p14:creationId xmlns:p14="http://schemas.microsoft.com/office/powerpoint/2010/main" val="748319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685800" y="598488"/>
            <a:ext cx="7772400" cy="5497512"/>
          </a:xfrm>
        </p:spPr>
        <p:txBody>
          <a:bodyPr/>
          <a:lstStyle/>
          <a:p>
            <a:pPr marL="0" indent="0" algn="ctr">
              <a:buNone/>
            </a:pPr>
            <a:endParaRPr lang="en-US" b="1" dirty="0" smtClean="0"/>
          </a:p>
          <a:p>
            <a:pPr marL="0" indent="0" algn="ctr">
              <a:buNone/>
            </a:pPr>
            <a:endParaRPr lang="en-US" b="1" dirty="0"/>
          </a:p>
          <a:p>
            <a:pPr marL="0" indent="0" algn="ctr">
              <a:buNone/>
            </a:pPr>
            <a:r>
              <a:rPr lang="en-US" sz="6000" b="1" dirty="0" smtClean="0"/>
              <a:t>Filing 2019 </a:t>
            </a:r>
            <a:r>
              <a:rPr lang="en-US" sz="6000" b="1" dirty="0"/>
              <a:t>Income Tax Returns</a:t>
            </a:r>
            <a:endParaRPr lang="en-US" sz="6000" dirty="0"/>
          </a:p>
        </p:txBody>
      </p:sp>
      <p:sp>
        <p:nvSpPr>
          <p:cNvPr id="3" name="TextBox 2"/>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6</a:t>
            </a:fld>
            <a:endParaRPr lang="en-US" sz="1600" dirty="0">
              <a:solidFill>
                <a:schemeClr val="bg1"/>
              </a:solidFill>
            </a:endParaRPr>
          </a:p>
        </p:txBody>
      </p:sp>
    </p:spTree>
    <p:extLst>
      <p:ext uri="{BB962C8B-B14F-4D97-AF65-F5344CB8AC3E}">
        <p14:creationId xmlns:p14="http://schemas.microsoft.com/office/powerpoint/2010/main" val="2587346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1 – Gather your documents necessary to complete your 2019 </a:t>
            </a:r>
            <a:r>
              <a:rPr lang="en-US" sz="2400" b="1" dirty="0">
                <a:solidFill>
                  <a:srgbClr val="000000"/>
                </a:solidFill>
              </a:rPr>
              <a:t>f</a:t>
            </a:r>
            <a:r>
              <a:rPr lang="en-US" sz="2400" b="1" dirty="0" smtClean="0">
                <a:solidFill>
                  <a:srgbClr val="000000"/>
                </a:solidFill>
              </a:rPr>
              <a:t>ederal and state income tax returns.</a:t>
            </a:r>
          </a:p>
          <a:p>
            <a:pPr marL="0" lvl="0" indent="0">
              <a:buNone/>
            </a:pPr>
            <a:endParaRPr lang="en-US" sz="1400" b="1" dirty="0" smtClean="0">
              <a:solidFill>
                <a:srgbClr val="000000"/>
              </a:solidFill>
            </a:endParaRPr>
          </a:p>
          <a:p>
            <a:pPr marL="0" indent="0">
              <a:buNone/>
            </a:pPr>
            <a:r>
              <a:rPr lang="en-US" sz="2400" b="1" dirty="0">
                <a:solidFill>
                  <a:srgbClr val="000000"/>
                </a:solidFill>
              </a:rPr>
              <a:t>Step 2 – Determine the federal/state income tax returns that you will need to complete. </a:t>
            </a:r>
            <a:endParaRPr lang="en-US" sz="2400" b="1" dirty="0" smtClean="0">
              <a:solidFill>
                <a:srgbClr val="000000"/>
              </a:solidFill>
            </a:endParaRPr>
          </a:p>
          <a:p>
            <a:pPr marL="0" indent="0">
              <a:buNone/>
            </a:pPr>
            <a:endParaRPr lang="en-US" sz="1400" b="1" dirty="0" smtClean="0">
              <a:solidFill>
                <a:srgbClr val="000000"/>
              </a:solidFill>
            </a:endParaRPr>
          </a:p>
          <a:p>
            <a:pPr marL="0" lvl="0" indent="0">
              <a:buNone/>
            </a:pPr>
            <a:r>
              <a:rPr lang="en-US" sz="2400" b="1" dirty="0">
                <a:solidFill>
                  <a:srgbClr val="000000"/>
                </a:solidFill>
              </a:rPr>
              <a:t>Step 3 – Complete the federal/state income tax </a:t>
            </a:r>
            <a:r>
              <a:rPr lang="en-US" sz="2400" b="1" dirty="0" smtClean="0">
                <a:solidFill>
                  <a:srgbClr val="000000"/>
                </a:solidFill>
              </a:rPr>
              <a:t>returns.</a:t>
            </a:r>
          </a:p>
          <a:p>
            <a:pPr marL="0" lvl="0" indent="0">
              <a:buNone/>
            </a:pPr>
            <a:endParaRPr lang="en-US" sz="1400" b="1" dirty="0" smtClean="0">
              <a:solidFill>
                <a:srgbClr val="000000"/>
              </a:solidFill>
            </a:endParaRPr>
          </a:p>
          <a:p>
            <a:pPr marL="0" indent="0">
              <a:buNone/>
            </a:pPr>
            <a:r>
              <a:rPr lang="en-US" sz="2400" b="1" dirty="0">
                <a:solidFill>
                  <a:srgbClr val="000000"/>
                </a:solidFill>
              </a:rPr>
              <a:t>Step 4 – File your tax returns by April </a:t>
            </a:r>
            <a:r>
              <a:rPr lang="en-US" sz="2400" b="1" dirty="0" smtClean="0">
                <a:solidFill>
                  <a:srgbClr val="000000"/>
                </a:solidFill>
              </a:rPr>
              <a:t>15, 2020 </a:t>
            </a:r>
            <a:r>
              <a:rPr lang="en-US" sz="2400" b="1" dirty="0">
                <a:solidFill>
                  <a:srgbClr val="000000"/>
                </a:solidFill>
              </a:rPr>
              <a:t>(or file </a:t>
            </a:r>
            <a:r>
              <a:rPr lang="en-US" sz="2400" b="1" dirty="0" smtClean="0">
                <a:solidFill>
                  <a:srgbClr val="000000"/>
                </a:solidFill>
              </a:rPr>
              <a:t>extensions with </a:t>
            </a:r>
            <a:r>
              <a:rPr lang="en-US" sz="2400" b="1" dirty="0">
                <a:solidFill>
                  <a:srgbClr val="000000"/>
                </a:solidFill>
              </a:rPr>
              <a:t>IRS/NY to extend due date to October 15, </a:t>
            </a:r>
            <a:r>
              <a:rPr lang="en-US" sz="2400" b="1" dirty="0" smtClean="0">
                <a:solidFill>
                  <a:srgbClr val="000000"/>
                </a:solidFill>
              </a:rPr>
              <a:t>2020).</a:t>
            </a:r>
            <a:endParaRPr lang="en-US" sz="2400" b="1" dirty="0">
              <a:solidFill>
                <a:srgbClr val="000000"/>
              </a:solidFill>
            </a:endParaRPr>
          </a:p>
          <a:p>
            <a:pPr marL="0" lvl="0" indent="0">
              <a:buNone/>
            </a:pPr>
            <a:endParaRPr lang="en-US" sz="2400" b="1" dirty="0">
              <a:solidFill>
                <a:srgbClr val="000000"/>
              </a:solidFill>
            </a:endParaRPr>
          </a:p>
          <a:p>
            <a:pPr marL="0" indent="0">
              <a:buNone/>
            </a:pPr>
            <a:endParaRPr lang="en-US" sz="2400" b="1" dirty="0">
              <a:solidFill>
                <a:srgbClr val="000000"/>
              </a:solidFill>
            </a:endParaRPr>
          </a:p>
          <a:p>
            <a:pPr marL="0" lvl="0" indent="0">
              <a:buNone/>
            </a:pPr>
            <a:endParaRPr lang="en-US" sz="2400" b="1" dirty="0" smtClean="0">
              <a:solidFill>
                <a:srgbClr val="000000"/>
              </a:solidFill>
            </a:endParaRPr>
          </a:p>
          <a:p>
            <a:pPr marL="0" lvl="0" indent="0">
              <a:buNone/>
            </a:pPr>
            <a:endParaRPr lang="en-US" sz="2000" dirty="0" smtClean="0">
              <a:solidFill>
                <a:srgbClr val="000000"/>
              </a:solidFill>
            </a:endParaRPr>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7</a:t>
            </a:fld>
            <a:endParaRPr lang="en-US" sz="1600" dirty="0">
              <a:solidFill>
                <a:schemeClr val="bg1"/>
              </a:solidFill>
            </a:endParaRPr>
          </a:p>
        </p:txBody>
      </p:sp>
    </p:spTree>
    <p:extLst>
      <p:ext uri="{BB962C8B-B14F-4D97-AF65-F5344CB8AC3E}">
        <p14:creationId xmlns:p14="http://schemas.microsoft.com/office/powerpoint/2010/main" val="154314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071716"/>
            <a:ext cx="8836747" cy="4902467"/>
          </a:xfrm>
        </p:spPr>
        <p:txBody>
          <a:bodyPr/>
          <a:lstStyle/>
          <a:p>
            <a:pPr marL="0" lvl="0" indent="0">
              <a:buNone/>
            </a:pPr>
            <a:r>
              <a:rPr lang="en-US" sz="2400" b="1" dirty="0" smtClean="0">
                <a:solidFill>
                  <a:srgbClr val="000000"/>
                </a:solidFill>
              </a:rPr>
              <a:t>Step 1 – Gather your documents necessary to complete your 2019 </a:t>
            </a:r>
            <a:r>
              <a:rPr lang="en-US" sz="2400" b="1" dirty="0">
                <a:solidFill>
                  <a:srgbClr val="000000"/>
                </a:solidFill>
              </a:rPr>
              <a:t>f</a:t>
            </a:r>
            <a:r>
              <a:rPr lang="en-US" sz="2400" b="1" dirty="0" smtClean="0">
                <a:solidFill>
                  <a:srgbClr val="000000"/>
                </a:solidFill>
              </a:rPr>
              <a:t>ederal and state income tax returns.</a:t>
            </a:r>
          </a:p>
          <a:p>
            <a:pPr marL="0" lvl="0" indent="0">
              <a:buNone/>
            </a:pPr>
            <a:endParaRPr lang="en-US" sz="2200" dirty="0" smtClean="0">
              <a:solidFill>
                <a:srgbClr val="000000"/>
              </a:solidFill>
            </a:endParaRPr>
          </a:p>
          <a:p>
            <a:pPr lvl="1"/>
            <a:r>
              <a:rPr lang="en-US" sz="2200" dirty="0" smtClean="0">
                <a:solidFill>
                  <a:srgbClr val="000000"/>
                </a:solidFill>
              </a:rPr>
              <a:t>W-2 forms from employment you may have had during 2019</a:t>
            </a:r>
          </a:p>
          <a:p>
            <a:pPr lvl="1"/>
            <a:r>
              <a:rPr lang="en-US" sz="2200" dirty="0" smtClean="0">
                <a:solidFill>
                  <a:srgbClr val="000000"/>
                </a:solidFill>
              </a:rPr>
              <a:t>U of R fellowship/assistantship letter for 2019-</a:t>
            </a:r>
            <a:r>
              <a:rPr lang="en-US" sz="2200" dirty="0" smtClean="0"/>
              <a:t>Fellowship/Assistantship </a:t>
            </a:r>
            <a:r>
              <a:rPr lang="en-US" sz="2200" dirty="0"/>
              <a:t>information is </a:t>
            </a:r>
            <a:r>
              <a:rPr lang="en-US" sz="2200" dirty="0" smtClean="0"/>
              <a:t>available </a:t>
            </a:r>
            <a:r>
              <a:rPr lang="en-US" sz="2200" dirty="0"/>
              <a:t>in HRMS </a:t>
            </a:r>
            <a:r>
              <a:rPr lang="en-US" sz="2200" dirty="0" smtClean="0"/>
              <a:t>through Self </a:t>
            </a:r>
            <a:r>
              <a:rPr lang="en-US" sz="2200" dirty="0"/>
              <a:t>Service</a:t>
            </a:r>
            <a:r>
              <a:rPr lang="en-US" sz="2200" dirty="0" smtClean="0"/>
              <a:t>. </a:t>
            </a:r>
            <a:r>
              <a:rPr lang="en-US" sz="2200" dirty="0"/>
              <a:t>F</a:t>
            </a:r>
            <a:r>
              <a:rPr lang="en-US" sz="2200" dirty="0" smtClean="0"/>
              <a:t>ollow </a:t>
            </a:r>
            <a:r>
              <a:rPr lang="en-US" sz="2200" dirty="0"/>
              <a:t>the path: Main Menu &gt; Self-Service &gt; Payroll and Compensation &gt; View Fellowship/Assistantship Statements</a:t>
            </a:r>
            <a:endParaRPr lang="en-US" sz="2200" dirty="0" smtClean="0">
              <a:solidFill>
                <a:srgbClr val="000000"/>
              </a:solidFill>
            </a:endParaRPr>
          </a:p>
          <a:p>
            <a:pPr lvl="1"/>
            <a:r>
              <a:rPr lang="en-US" sz="2200" dirty="0" smtClean="0">
                <a:solidFill>
                  <a:srgbClr val="000000"/>
                </a:solidFill>
              </a:rPr>
              <a:t>1099 </a:t>
            </a:r>
            <a:r>
              <a:rPr lang="en-US" sz="2200" dirty="0">
                <a:solidFill>
                  <a:srgbClr val="000000"/>
                </a:solidFill>
              </a:rPr>
              <a:t>Forms (1099-MISC, 1099-DIV, 1099-INT)</a:t>
            </a:r>
          </a:p>
          <a:p>
            <a:pPr lvl="1"/>
            <a:r>
              <a:rPr lang="en-US" sz="2200" dirty="0" smtClean="0">
                <a:solidFill>
                  <a:srgbClr val="000000"/>
                </a:solidFill>
              </a:rPr>
              <a:t>Documentation/receipts for any qualified educational expenses (fees, books, and supplies required for a course)</a:t>
            </a:r>
            <a:endParaRPr lang="en-US" sz="2200" dirty="0">
              <a:solidFill>
                <a:srgbClr val="000000"/>
              </a:solidFill>
            </a:endParaRPr>
          </a:p>
          <a:p>
            <a:pPr marL="457200" lvl="1" indent="0">
              <a:buNone/>
            </a:pPr>
            <a:endParaRPr lang="en-US" sz="2000" dirty="0" smtClean="0">
              <a:solidFill>
                <a:srgbClr val="000000"/>
              </a:solidFill>
            </a:endParaRPr>
          </a:p>
          <a:p>
            <a:pPr marL="457200" lvl="1" indent="0">
              <a:buNone/>
            </a:pPr>
            <a:endParaRPr lang="en-US" sz="1600" dirty="0" smtClean="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8</a:t>
            </a:fld>
            <a:endParaRPr lang="en-US" sz="1600" dirty="0">
              <a:solidFill>
                <a:schemeClr val="bg1"/>
              </a:solidFill>
            </a:endParaRPr>
          </a:p>
        </p:txBody>
      </p:sp>
    </p:spTree>
    <p:extLst>
      <p:ext uri="{BB962C8B-B14F-4D97-AF65-F5344CB8AC3E}">
        <p14:creationId xmlns:p14="http://schemas.microsoft.com/office/powerpoint/2010/main" val="1675061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6720"/>
            <a:ext cx="7772400" cy="644996"/>
          </a:xfrm>
        </p:spPr>
        <p:txBody>
          <a:bodyPr/>
          <a:lstStyle/>
          <a:p>
            <a:r>
              <a:rPr lang="en-US" sz="3600" b="1" dirty="0" smtClean="0"/>
              <a:t>Filing 2019 Income Tax Returns</a:t>
            </a:r>
            <a:endParaRPr lang="en-US" sz="3600" b="1" dirty="0"/>
          </a:p>
        </p:txBody>
      </p:sp>
      <p:sp>
        <p:nvSpPr>
          <p:cNvPr id="3" name="Content Placeholder 2"/>
          <p:cNvSpPr>
            <a:spLocks noGrp="1"/>
          </p:cNvSpPr>
          <p:nvPr>
            <p:ph idx="1"/>
          </p:nvPr>
        </p:nvSpPr>
        <p:spPr>
          <a:xfrm>
            <a:off x="162873" y="1219200"/>
            <a:ext cx="8836747" cy="4902467"/>
          </a:xfrm>
        </p:spPr>
        <p:txBody>
          <a:bodyPr/>
          <a:lstStyle/>
          <a:p>
            <a:pPr marL="0" lvl="0" indent="0">
              <a:buNone/>
            </a:pPr>
            <a:r>
              <a:rPr lang="en-US" sz="2400" b="1" dirty="0" smtClean="0">
                <a:solidFill>
                  <a:srgbClr val="000000"/>
                </a:solidFill>
              </a:rPr>
              <a:t>Step 2 – Determine the federal/state income tax returns that you will need to complete. </a:t>
            </a:r>
          </a:p>
          <a:p>
            <a:pPr marL="0" lvl="0" indent="0">
              <a:buNone/>
            </a:pPr>
            <a:endParaRPr lang="en-US" sz="1600" dirty="0"/>
          </a:p>
          <a:p>
            <a:pPr lvl="1"/>
            <a:r>
              <a:rPr lang="en-US" sz="2400" dirty="0" smtClean="0"/>
              <a:t>Federal (IRS)  – New Form 1040 </a:t>
            </a:r>
          </a:p>
          <a:p>
            <a:pPr lvl="1"/>
            <a:r>
              <a:rPr lang="en-US" sz="2400" dirty="0" smtClean="0"/>
              <a:t>Federal Forms 1040A and 1040EZ have been eliminated</a:t>
            </a:r>
          </a:p>
          <a:p>
            <a:pPr lvl="1"/>
            <a:r>
              <a:rPr lang="en-US" sz="2400" dirty="0">
                <a:solidFill>
                  <a:srgbClr val="000000"/>
                </a:solidFill>
              </a:rPr>
              <a:t>Form 1040 standard deduction generally increases each year</a:t>
            </a:r>
          </a:p>
          <a:p>
            <a:pPr marL="0" lvl="0" indent="0">
              <a:buNone/>
            </a:pPr>
            <a:r>
              <a:rPr lang="en-US" sz="2400" dirty="0">
                <a:solidFill>
                  <a:srgbClr val="000000"/>
                </a:solidFill>
              </a:rPr>
              <a:t>	</a:t>
            </a:r>
            <a:r>
              <a:rPr lang="en-US" sz="2400" u="sng" dirty="0">
                <a:solidFill>
                  <a:srgbClr val="000000"/>
                </a:solidFill>
              </a:rPr>
              <a:t>For 2019:</a:t>
            </a:r>
          </a:p>
          <a:p>
            <a:pPr marL="0" lvl="0" indent="0">
              <a:buNone/>
            </a:pPr>
            <a:r>
              <a:rPr lang="en-US" sz="2400" dirty="0">
                <a:solidFill>
                  <a:srgbClr val="000000"/>
                </a:solidFill>
              </a:rPr>
              <a:t>	Single or Married filing separately - $12,200</a:t>
            </a:r>
          </a:p>
          <a:p>
            <a:pPr marL="0" lvl="0" indent="0">
              <a:buNone/>
            </a:pPr>
            <a:r>
              <a:rPr lang="en-US" sz="2400" dirty="0">
                <a:solidFill>
                  <a:srgbClr val="000000"/>
                </a:solidFill>
              </a:rPr>
              <a:t>	Married filing jointly or Qualifying widower - $24,400</a:t>
            </a:r>
          </a:p>
          <a:p>
            <a:pPr marL="0" lvl="0" indent="0">
              <a:buNone/>
            </a:pPr>
            <a:r>
              <a:rPr lang="en-US" sz="2400" dirty="0">
                <a:solidFill>
                  <a:srgbClr val="000000"/>
                </a:solidFill>
              </a:rPr>
              <a:t>	Head of household - $18,350</a:t>
            </a:r>
          </a:p>
          <a:p>
            <a:pPr marL="0" indent="0">
              <a:buNone/>
            </a:pPr>
            <a:endParaRPr lang="en-US" sz="2400" dirty="0"/>
          </a:p>
          <a:p>
            <a:pPr marL="457200" lvl="1" indent="0">
              <a:buNone/>
            </a:pPr>
            <a:endParaRPr lang="en-US" dirty="0"/>
          </a:p>
        </p:txBody>
      </p:sp>
      <p:sp>
        <p:nvSpPr>
          <p:cNvPr id="4" name="TextBox 3"/>
          <p:cNvSpPr txBox="1"/>
          <p:nvPr/>
        </p:nvSpPr>
        <p:spPr>
          <a:xfrm>
            <a:off x="8143835" y="6348097"/>
            <a:ext cx="833911" cy="338554"/>
          </a:xfrm>
          <a:prstGeom prst="rect">
            <a:avLst/>
          </a:prstGeom>
          <a:noFill/>
        </p:spPr>
        <p:txBody>
          <a:bodyPr wrap="square" rtlCol="0">
            <a:spAutoFit/>
          </a:bodyPr>
          <a:lstStyle/>
          <a:p>
            <a:fld id="{30FFB413-C8CB-4ED3-886C-1F3DC719C57E}" type="slidenum">
              <a:rPr lang="en-US" sz="1600" smtClean="0">
                <a:solidFill>
                  <a:schemeClr val="bg1"/>
                </a:solidFill>
              </a:rPr>
              <a:t>9</a:t>
            </a:fld>
            <a:endParaRPr lang="en-US" sz="1600" dirty="0">
              <a:solidFill>
                <a:schemeClr val="bg1"/>
              </a:solidFill>
            </a:endParaRPr>
          </a:p>
        </p:txBody>
      </p:sp>
    </p:spTree>
    <p:extLst>
      <p:ext uri="{BB962C8B-B14F-4D97-AF65-F5344CB8AC3E}">
        <p14:creationId xmlns:p14="http://schemas.microsoft.com/office/powerpoint/2010/main" val="2336322029"/>
      </p:ext>
    </p:extLst>
  </p:cSld>
  <p:clrMapOvr>
    <a:masterClrMapping/>
  </p:clrMapOvr>
</p:sld>
</file>

<file path=ppt/theme/theme1.xml><?xml version="1.0" encoding="utf-8"?>
<a:theme xmlns:a="http://schemas.openxmlformats.org/drawingml/2006/main" name="UR.lightbackgrnd">
  <a:themeElements>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fontScheme name="Office Theme">
      <a:majorFont>
        <a:latin typeface="Times New Roman"/>
        <a:ea typeface="MS Pゴシック"/>
        <a:cs typeface="MS Pゴシック"/>
      </a:majorFont>
      <a:minorFont>
        <a:latin typeface="Times New Roman"/>
        <a:ea typeface="MS Pゴシック"/>
        <a:cs typeface="MS P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MS Pゴシック" charset="0"/>
            <a:cs typeface="MS P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MS Pゴシック" charset="0"/>
            <a:cs typeface="MS Pゴシック" charset="0"/>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UR.lightbackgrnd</Template>
  <TotalTime>21929</TotalTime>
  <Words>2999</Words>
  <Application>Microsoft Office PowerPoint</Application>
  <PresentationFormat>On-screen Show (4:3)</PresentationFormat>
  <Paragraphs>449</Paragraphs>
  <Slides>44</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MS Pゴシック</vt:lpstr>
      <vt:lpstr>Times New Roman</vt:lpstr>
      <vt:lpstr>Wingdings</vt:lpstr>
      <vt:lpstr>UR.lightbackgrnd</vt:lpstr>
      <vt:lpstr>Tax Reporting SMD Graduate Students March 3, 2020 This document is produced for informational purposes only, and should not be considered tax, financial or legal advice.   Please consult your own tax or financial advisor with any questions.      Caroline Burnicki              Debbie Toms        Sr Director Tax Compliance      Payroll Manager        </vt:lpstr>
      <vt:lpstr> Tax Reporting of Fellowship/Assistantship:  U.S. Citizens, Permanent Residents and Resident Aliens for Tax Purposes</vt:lpstr>
      <vt:lpstr>U.S. Citizens, Permanent Residents and Resident Aliens for Tax Purposes – Tax Reporting</vt:lpstr>
      <vt:lpstr>U.S. Citizens, Permanent Residents and Resident Aliens for Tax Purposes – Tax Reporting</vt:lpstr>
      <vt:lpstr>U.S. Citizens, Permanent Residents and Resident Aliens for Tax Purposes – Tax Reporting</vt:lpstr>
      <vt:lpstr>PowerPoint Presentation</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Filing 2019 Income Tax Returns</vt:lpstr>
      <vt:lpstr>U.S. Citizens, Permanent Residents and Resident Aliens for Tax Purposes</vt:lpstr>
      <vt:lpstr>PowerPoint Presentation</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Calculate Your 2020 Estimated Tax Payments</vt:lpstr>
      <vt:lpstr>Resources</vt:lpstr>
      <vt:lpstr>SECURE ACT of 2019</vt:lpstr>
      <vt:lpstr> Tax Reporting of Fellowship/Assistantship:  Nonresident Aliens for Tax Purposes</vt:lpstr>
      <vt:lpstr>Non-Resident Aliens for Tax Purposes</vt:lpstr>
      <vt:lpstr>Non-Resident Aliens for Tax Purposes</vt:lpstr>
      <vt:lpstr>Non-Resident Aliens for Tax Purposes</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 Payments Decision Tree</dc:title>
  <dc:creator>Libby  Barth</dc:creator>
  <cp:lastModifiedBy>Burnicki, Caroline</cp:lastModifiedBy>
  <cp:revision>634</cp:revision>
  <cp:lastPrinted>2020-03-02T22:52:28Z</cp:lastPrinted>
  <dcterms:created xsi:type="dcterms:W3CDTF">2016-06-14T14:02:55Z</dcterms:created>
  <dcterms:modified xsi:type="dcterms:W3CDTF">2020-03-02T22:57:46Z</dcterms:modified>
</cp:coreProperties>
</file>