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590" r:id="rId2"/>
    <p:sldId id="504" r:id="rId3"/>
    <p:sldId id="591" r:id="rId4"/>
    <p:sldId id="259" r:id="rId5"/>
    <p:sldId id="592" r:id="rId6"/>
    <p:sldId id="593" r:id="rId7"/>
    <p:sldId id="594" r:id="rId8"/>
    <p:sldId id="595" r:id="rId9"/>
    <p:sldId id="596" r:id="rId10"/>
    <p:sldId id="509" r:id="rId11"/>
    <p:sldId id="515" r:id="rId12"/>
    <p:sldId id="437" r:id="rId13"/>
    <p:sldId id="432" r:id="rId14"/>
    <p:sldId id="433" r:id="rId15"/>
    <p:sldId id="434" r:id="rId16"/>
    <p:sldId id="435" r:id="rId17"/>
    <p:sldId id="597" r:id="rId18"/>
    <p:sldId id="505" r:id="rId19"/>
    <p:sldId id="598" r:id="rId20"/>
    <p:sldId id="599" r:id="rId21"/>
    <p:sldId id="283" r:id="rId22"/>
    <p:sldId id="600" r:id="rId23"/>
    <p:sldId id="272" r:id="rId24"/>
    <p:sldId id="601" r:id="rId25"/>
    <p:sldId id="298" r:id="rId26"/>
    <p:sldId id="602" r:id="rId27"/>
    <p:sldId id="603" r:id="rId28"/>
    <p:sldId id="508" r:id="rId29"/>
    <p:sldId id="511" r:id="rId30"/>
    <p:sldId id="604" r:id="rId31"/>
    <p:sldId id="51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ED4FE6-41CB-40E5-8B8E-C57C827CAD52}" type="datetimeFigureOut">
              <a:rPr lang="en-US" smtClean="0"/>
              <a:t>8/28/2026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23F4A-BB17-4023-ADA8-4CF7B1601A5D}" type="slidenum">
              <a:rPr lang="en-US" smtClean="0"/>
              <a:t>‹#›</a:t>
            </a:fld>
            <a:endParaRPr lang="en-US"/>
          </a:p>
        </p:txBody>
      </p:sp>
    </p:spTree>
    <p:extLst>
      <p:ext uri="{BB962C8B-B14F-4D97-AF65-F5344CB8AC3E}">
        <p14:creationId xmlns:p14="http://schemas.microsoft.com/office/powerpoint/2010/main" val="1769952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Activity Question 1- Worksheet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9783F7-297B-3441-9E65-C9D93D1C7D5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32493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D3728C-3B12-0A44-83E7-6E51425294D5}" type="slidenum">
              <a:rPr kumimoji="0" lang="en-US" altLang="x-non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altLang="x-non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5596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9BB41FD2-55F1-464F-90AC-3A6A6F05C59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FFF5AD4-55CA-5B4F-9A73-9EC92A2A4DB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13315" name="Rectangle 2">
            <a:extLst>
              <a:ext uri="{FF2B5EF4-FFF2-40B4-BE49-F238E27FC236}">
                <a16:creationId xmlns:a16="http://schemas.microsoft.com/office/drawing/2014/main" id="{9D7EC5C2-E9AD-9044-AE5E-CB843896E013}"/>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034564CB-0FC3-1E46-96EC-E706D0DC3F0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D3728C-3B12-0A44-83E7-6E51425294D5}" type="slidenum">
              <a:rPr kumimoji="0" lang="en-US" altLang="x-non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altLang="x-non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3169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D3728C-3B12-0A44-83E7-6E51425294D5}" type="slidenum">
              <a:rPr kumimoji="0" lang="en-US" altLang="x-non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altLang="x-non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1633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9783F7-297B-3441-9E65-C9D93D1C7D5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17788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F40148-8E2B-4C4F-9845-B17C829927B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46059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91B66E77-F925-0C49-A20C-BAE91B5B39F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FE7BF7F-E7BB-2847-AF42-ED73B547FDF5}"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23555" name="Rectangle 2">
            <a:extLst>
              <a:ext uri="{FF2B5EF4-FFF2-40B4-BE49-F238E27FC236}">
                <a16:creationId xmlns:a16="http://schemas.microsoft.com/office/drawing/2014/main" id="{20915ECB-A3D0-8041-8ABB-443739F02960}"/>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37FC38E1-883F-2242-8609-32486D8F5EE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516797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FF15E37F-11C3-4B4D-A000-052E0245767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A375663-B1A7-4B4E-B6B4-DD49FF6D8E15}"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25603" name="Rectangle 2">
            <a:extLst>
              <a:ext uri="{FF2B5EF4-FFF2-40B4-BE49-F238E27FC236}">
                <a16:creationId xmlns:a16="http://schemas.microsoft.com/office/drawing/2014/main" id="{F456EBF9-7AE7-344E-8BF2-B93764C96583}"/>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BE468436-8C41-8349-87A4-FD893CE955E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12265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A65B1DE1-1830-D048-9518-43816C6615F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70DEDEF-3EC1-7349-A325-946EBE62798F}"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48131" name="Rectangle 2">
            <a:extLst>
              <a:ext uri="{FF2B5EF4-FFF2-40B4-BE49-F238E27FC236}">
                <a16:creationId xmlns:a16="http://schemas.microsoft.com/office/drawing/2014/main" id="{916954D2-E1FF-AE42-B7F2-448EBAEF4B98}"/>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6656280F-D95A-954D-82B0-AF67CD45F03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7867300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C30AFB-0E47-A4B2-C133-BEE03D21EEB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795D8636-FFDC-CED0-BE97-C6515FB0B3BF}"/>
              </a:ext>
            </a:extLst>
          </p:cNvPr>
          <p:cNvPicPr>
            <a:picLocks noChangeAspect="1"/>
          </p:cNvPicPr>
          <p:nvPr userDrawn="1"/>
        </p:nvPicPr>
        <p:blipFill>
          <a:blip r:embed="rId3"/>
          <a:srcRect/>
          <a:stretch/>
        </p:blipFill>
        <p:spPr>
          <a:xfrm>
            <a:off x="491805" y="442844"/>
            <a:ext cx="3027007" cy="712237"/>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hasCustomPrompt="1"/>
          </p:nvPr>
        </p:nvSpPr>
        <p:spPr>
          <a:xfrm>
            <a:off x="490556" y="2139731"/>
            <a:ext cx="4912717" cy="2387600"/>
          </a:xfrm>
        </p:spPr>
        <p:txBody>
          <a:bodyPr anchor="b">
            <a:normAutofit/>
          </a:bodyPr>
          <a:lstStyle>
            <a:lvl1pPr algn="l">
              <a:lnSpc>
                <a:spcPct val="80000"/>
              </a:lnSpc>
              <a:defRPr sz="6600">
                <a:solidFill>
                  <a:srgbClr val="001E5F"/>
                </a:solidFill>
                <a:latin typeface="+mj-lt"/>
              </a:defRPr>
            </a:lvl1pPr>
          </a:lstStyle>
          <a:p>
            <a:r>
              <a:rPr lang="en-US" dirty="0"/>
              <a:t>Building a Sustainable Career Series</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hasCustomPrompt="1"/>
          </p:nvPr>
        </p:nvSpPr>
        <p:spPr>
          <a:xfrm>
            <a:off x="490556" y="4619406"/>
            <a:ext cx="4322513" cy="1655762"/>
          </a:xfrm>
        </p:spPr>
        <p:txBody>
          <a:bodyPr>
            <a:normAutofit/>
          </a:bodyPr>
          <a:lstStyle>
            <a:lvl1pPr marL="0" indent="0" algn="l">
              <a:buNone/>
              <a:defRPr sz="2800" b="1" i="0">
                <a:solidFill>
                  <a:srgbClr val="001E5F"/>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Session II: Professional &amp; Timely Communication</a:t>
            </a:r>
          </a:p>
        </p:txBody>
      </p:sp>
      <p:sp>
        <p:nvSpPr>
          <p:cNvPr id="4" name="Slide Number Placeholder 5">
            <a:extLst>
              <a:ext uri="{FF2B5EF4-FFF2-40B4-BE49-F238E27FC236}">
                <a16:creationId xmlns:a16="http://schemas.microsoft.com/office/drawing/2014/main" id="{6A44619F-638D-F276-62E2-7114E8DED26E}"/>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3904209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C331F1-64CB-79D7-74A3-0EB8E47BACBE}"/>
              </a:ext>
              <a:ext uri="{C183D7F6-B498-43B3-948B-1728B52AA6E4}">
                <adec:decorative xmlns:adec="http://schemas.microsoft.com/office/drawing/2017/decorative" val="1"/>
              </a:ext>
            </a:extLst>
          </p:cNvPr>
          <p:cNvPicPr>
            <a:picLocks noChangeAspect="1"/>
          </p:cNvPicPr>
          <p:nvPr userDrawn="1"/>
        </p:nvPicPr>
        <p:blipFill>
          <a:blip r:embed="rId2"/>
          <a:srcRect t="43" b="43"/>
          <a:stretch/>
        </p:blipFill>
        <p:spPr>
          <a:xfrm>
            <a:off x="-1" y="0"/>
            <a:ext cx="12192001" cy="6858480"/>
          </a:xfrm>
          <a:prstGeom prst="rect">
            <a:avLst/>
          </a:prstGeom>
        </p:spPr>
      </p:pic>
      <p:pic>
        <p:nvPicPr>
          <p:cNvPr id="4" name="Picture 3">
            <a:extLst>
              <a:ext uri="{FF2B5EF4-FFF2-40B4-BE49-F238E27FC236}">
                <a16:creationId xmlns:a16="http://schemas.microsoft.com/office/drawing/2014/main" id="{16CDAA27-EC93-4265-ABAD-553FBADD7559}"/>
              </a:ext>
            </a:extLst>
          </p:cNvPr>
          <p:cNvPicPr>
            <a:picLocks noChangeAspect="1"/>
          </p:cNvPicPr>
          <p:nvPr userDrawn="1"/>
        </p:nvPicPr>
        <p:blipFill>
          <a:blip r:embed="rId3"/>
          <a:srcRect/>
          <a:stretch/>
        </p:blipFill>
        <p:spPr>
          <a:xfrm>
            <a:off x="5609688" y="988679"/>
            <a:ext cx="972624" cy="1271403"/>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3074612" y="1782502"/>
            <a:ext cx="6042775" cy="2852737"/>
          </a:xfrm>
        </p:spPr>
        <p:txBody>
          <a:bodyPr anchor="b">
            <a:normAutofit/>
          </a:bodyPr>
          <a:lstStyle>
            <a:lvl1pPr algn="ctr">
              <a:defRPr sz="6000">
                <a:solidFill>
                  <a:schemeClr val="bg1"/>
                </a:solidFill>
                <a:latin typeface="+mj-lt"/>
              </a:defRPr>
            </a:lvl1pPr>
          </a:lstStyle>
          <a:p>
            <a:r>
              <a:rPr lang="en-US" dirty="0"/>
              <a:t>Click to edit Master title style</a:t>
            </a:r>
          </a:p>
        </p:txBody>
      </p:sp>
      <p:sp>
        <p:nvSpPr>
          <p:cNvPr id="3" name="Text Placeholder 2">
            <a:extLst>
              <a:ext uri="{FF2B5EF4-FFF2-40B4-BE49-F238E27FC236}">
                <a16:creationId xmlns:a16="http://schemas.microsoft.com/office/drawing/2014/main" id="{13C9FA20-489B-F4BF-4573-47F0D0D6F4E9}"/>
              </a:ext>
            </a:extLst>
          </p:cNvPr>
          <p:cNvSpPr>
            <a:spLocks noGrp="1"/>
          </p:cNvSpPr>
          <p:nvPr>
            <p:ph type="body" idx="1"/>
          </p:nvPr>
        </p:nvSpPr>
        <p:spPr>
          <a:xfrm>
            <a:off x="831850" y="4753748"/>
            <a:ext cx="10515600" cy="1500187"/>
          </a:xfrm>
        </p:spPr>
        <p:txBody>
          <a:bodyPr>
            <a:normAutofit/>
          </a:bodyPr>
          <a:lstStyle>
            <a:lvl1pPr marL="0" indent="0" algn="ctr">
              <a:buNone/>
              <a:defRPr sz="32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5" name="Slide Number Placeholder 5">
            <a:extLst>
              <a:ext uri="{FF2B5EF4-FFF2-40B4-BE49-F238E27FC236}">
                <a16:creationId xmlns:a16="http://schemas.microsoft.com/office/drawing/2014/main" id="{B8541A04-2DA8-BCE6-F371-994039ACF917}"/>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2532377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8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C331F1-64CB-79D7-74A3-0EB8E47BACBE}"/>
              </a:ext>
              <a:ext uri="{C183D7F6-B498-43B3-948B-1728B52AA6E4}">
                <adec:decorative xmlns:adec="http://schemas.microsoft.com/office/drawing/2017/decorative" val="1"/>
              </a:ext>
            </a:extLst>
          </p:cNvPr>
          <p:cNvPicPr>
            <a:picLocks noChangeAspect="1"/>
          </p:cNvPicPr>
          <p:nvPr userDrawn="1"/>
        </p:nvPicPr>
        <p:blipFill>
          <a:blip r:embed="rId2"/>
          <a:srcRect t="43" b="43"/>
          <a:stretch/>
        </p:blipFill>
        <p:spPr>
          <a:xfrm>
            <a:off x="-1" y="0"/>
            <a:ext cx="12192001" cy="685848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3074612" y="1782502"/>
            <a:ext cx="6042775" cy="2852737"/>
          </a:xfrm>
        </p:spPr>
        <p:txBody>
          <a:bodyPr anchor="b">
            <a:normAutofit/>
          </a:bodyPr>
          <a:lstStyle>
            <a:lvl1pPr algn="ctr">
              <a:defRPr sz="6000">
                <a:solidFill>
                  <a:schemeClr val="bg1"/>
                </a:solidFill>
                <a:latin typeface="+mj-lt"/>
              </a:defRPr>
            </a:lvl1pPr>
          </a:lstStyle>
          <a:p>
            <a:r>
              <a:rPr lang="en-US" dirty="0"/>
              <a:t>Click to edit Master title style</a:t>
            </a:r>
          </a:p>
        </p:txBody>
      </p:sp>
      <p:sp>
        <p:nvSpPr>
          <p:cNvPr id="3" name="Text Placeholder 2">
            <a:extLst>
              <a:ext uri="{FF2B5EF4-FFF2-40B4-BE49-F238E27FC236}">
                <a16:creationId xmlns:a16="http://schemas.microsoft.com/office/drawing/2014/main" id="{13C9FA20-489B-F4BF-4573-47F0D0D6F4E9}"/>
              </a:ext>
            </a:extLst>
          </p:cNvPr>
          <p:cNvSpPr>
            <a:spLocks noGrp="1"/>
          </p:cNvSpPr>
          <p:nvPr>
            <p:ph type="body" idx="1"/>
          </p:nvPr>
        </p:nvSpPr>
        <p:spPr>
          <a:xfrm>
            <a:off x="831850" y="4753748"/>
            <a:ext cx="10515600" cy="1500187"/>
          </a:xfrm>
        </p:spPr>
        <p:txBody>
          <a:bodyPr>
            <a:normAutofit/>
          </a:bodyPr>
          <a:lstStyle>
            <a:lvl1pPr marL="0" indent="0" algn="ctr">
              <a:buNone/>
              <a:defRPr sz="32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5" name="Slide Number Placeholder 5">
            <a:extLst>
              <a:ext uri="{FF2B5EF4-FFF2-40B4-BE49-F238E27FC236}">
                <a16:creationId xmlns:a16="http://schemas.microsoft.com/office/drawing/2014/main" id="{48F4D64E-A9F4-2FEF-5823-90A88ADD8376}"/>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1349415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C331F1-64CB-79D7-74A3-0EB8E47BACBE}"/>
              </a:ext>
              <a:ext uri="{C183D7F6-B498-43B3-948B-1728B52AA6E4}">
                <adec:decorative xmlns:adec="http://schemas.microsoft.com/office/drawing/2017/decorative" val="1"/>
              </a:ext>
            </a:extLst>
          </p:cNvPr>
          <p:cNvPicPr>
            <a:picLocks noChangeAspect="1"/>
          </p:cNvPicPr>
          <p:nvPr userDrawn="1"/>
        </p:nvPicPr>
        <p:blipFill>
          <a:blip r:embed="rId2"/>
          <a:srcRect l="3" r="3"/>
          <a:stretch/>
        </p:blipFill>
        <p:spPr>
          <a:xfrm>
            <a:off x="-1" y="0"/>
            <a:ext cx="12192001" cy="6858480"/>
          </a:xfrm>
          <a:prstGeom prst="rect">
            <a:avLst/>
          </a:prstGeom>
        </p:spPr>
      </p:pic>
      <p:pic>
        <p:nvPicPr>
          <p:cNvPr id="10" name="Picture 9">
            <a:extLst>
              <a:ext uri="{FF2B5EF4-FFF2-40B4-BE49-F238E27FC236}">
                <a16:creationId xmlns:a16="http://schemas.microsoft.com/office/drawing/2014/main" id="{46C34805-A26A-B0DE-64FD-6C68FE36B41C}"/>
              </a:ext>
            </a:extLst>
          </p:cNvPr>
          <p:cNvPicPr>
            <a:picLocks noChangeAspect="1"/>
          </p:cNvPicPr>
          <p:nvPr userDrawn="1"/>
        </p:nvPicPr>
        <p:blipFill>
          <a:blip r:embed="rId3"/>
          <a:srcRect/>
          <a:stretch/>
        </p:blipFill>
        <p:spPr>
          <a:xfrm>
            <a:off x="5609688" y="988678"/>
            <a:ext cx="972624" cy="1271405"/>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2836717" y="1801752"/>
            <a:ext cx="6518566" cy="2852737"/>
          </a:xfrm>
        </p:spPr>
        <p:txBody>
          <a:bodyPr anchor="b">
            <a:normAutofit/>
          </a:bodyPr>
          <a:lstStyle>
            <a:lvl1pPr algn="ctr">
              <a:defRPr sz="6600">
                <a:solidFill>
                  <a:srgbClr val="001E5F"/>
                </a:solidFill>
                <a:latin typeface="+mj-lt"/>
              </a:defRPr>
            </a:lvl1pPr>
          </a:lstStyle>
          <a:p>
            <a:r>
              <a:rPr lang="en-US" dirty="0"/>
              <a:t>Click to edit Master title style</a:t>
            </a:r>
          </a:p>
        </p:txBody>
      </p:sp>
      <p:sp>
        <p:nvSpPr>
          <p:cNvPr id="3" name="Text Placeholder 2">
            <a:extLst>
              <a:ext uri="{FF2B5EF4-FFF2-40B4-BE49-F238E27FC236}">
                <a16:creationId xmlns:a16="http://schemas.microsoft.com/office/drawing/2014/main" id="{13C9FA20-489B-F4BF-4573-47F0D0D6F4E9}"/>
              </a:ext>
            </a:extLst>
          </p:cNvPr>
          <p:cNvSpPr>
            <a:spLocks noGrp="1"/>
          </p:cNvSpPr>
          <p:nvPr>
            <p:ph type="body" idx="1"/>
          </p:nvPr>
        </p:nvSpPr>
        <p:spPr>
          <a:xfrm>
            <a:off x="831850" y="4753748"/>
            <a:ext cx="10515600" cy="1500187"/>
          </a:xfrm>
        </p:spPr>
        <p:txBody>
          <a:bodyPr>
            <a:normAutofit/>
          </a:bodyPr>
          <a:lstStyle>
            <a:lvl1pPr marL="0" indent="0" algn="ctr">
              <a:buNone/>
              <a:defRPr sz="3200">
                <a:solidFill>
                  <a:srgbClr val="001E5F"/>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30336428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7_Section Header">
    <p:spTree>
      <p:nvGrpSpPr>
        <p:cNvPr id="1" name=""/>
        <p:cNvGrpSpPr/>
        <p:nvPr/>
      </p:nvGrpSpPr>
      <p:grpSpPr>
        <a:xfrm>
          <a:off x="0" y="0"/>
          <a:ext cx="0" cy="0"/>
          <a:chOff x="0" y="0"/>
          <a:chExt cx="0" cy="0"/>
        </a:xfrm>
      </p:grpSpPr>
      <p:pic>
        <p:nvPicPr>
          <p:cNvPr id="7" name="background image">
            <a:extLst>
              <a:ext uri="{FF2B5EF4-FFF2-40B4-BE49-F238E27FC236}">
                <a16:creationId xmlns:a16="http://schemas.microsoft.com/office/drawing/2014/main" id="{C6C331F1-64CB-79D7-74A3-0EB8E47BACBE}"/>
              </a:ext>
              <a:ext uri="{C183D7F6-B498-43B3-948B-1728B52AA6E4}">
                <adec:decorative xmlns:adec="http://schemas.microsoft.com/office/drawing/2017/decorative" val="1"/>
              </a:ext>
            </a:extLst>
          </p:cNvPr>
          <p:cNvPicPr>
            <a:picLocks noChangeAspect="1"/>
          </p:cNvPicPr>
          <p:nvPr userDrawn="1"/>
        </p:nvPicPr>
        <p:blipFill>
          <a:blip r:embed="rId2"/>
          <a:srcRect l="3" r="3"/>
          <a:stretch/>
        </p:blipFill>
        <p:spPr>
          <a:xfrm>
            <a:off x="-1" y="0"/>
            <a:ext cx="12192001" cy="6858480"/>
          </a:xfrm>
          <a:prstGeom prst="rect">
            <a:avLst/>
          </a:prstGeom>
        </p:spPr>
      </p:pic>
      <p:sp>
        <p:nvSpPr>
          <p:cNvPr id="2" name="Title">
            <a:extLst>
              <a:ext uri="{FF2B5EF4-FFF2-40B4-BE49-F238E27FC236}">
                <a16:creationId xmlns:a16="http://schemas.microsoft.com/office/drawing/2014/main" id="{A0CFDE23-91D5-093A-FD75-70E529EFF226}"/>
              </a:ext>
            </a:extLst>
          </p:cNvPr>
          <p:cNvSpPr>
            <a:spLocks noGrp="1"/>
          </p:cNvSpPr>
          <p:nvPr>
            <p:ph type="title"/>
          </p:nvPr>
        </p:nvSpPr>
        <p:spPr>
          <a:xfrm>
            <a:off x="2836717" y="1801752"/>
            <a:ext cx="6518566" cy="2852737"/>
          </a:xfrm>
        </p:spPr>
        <p:txBody>
          <a:bodyPr anchor="b">
            <a:normAutofit/>
          </a:bodyPr>
          <a:lstStyle>
            <a:lvl1pPr algn="ctr">
              <a:defRPr sz="6600">
                <a:solidFill>
                  <a:srgbClr val="001E5F"/>
                </a:solidFill>
                <a:latin typeface="+mj-lt"/>
              </a:defRPr>
            </a:lvl1pPr>
          </a:lstStyle>
          <a:p>
            <a:r>
              <a:rPr lang="en-US" dirty="0"/>
              <a:t>Click to edit Master title style</a:t>
            </a:r>
          </a:p>
        </p:txBody>
      </p:sp>
      <p:sp>
        <p:nvSpPr>
          <p:cNvPr id="3" name="Text Placeholder">
            <a:extLst>
              <a:ext uri="{FF2B5EF4-FFF2-40B4-BE49-F238E27FC236}">
                <a16:creationId xmlns:a16="http://schemas.microsoft.com/office/drawing/2014/main" id="{13C9FA20-489B-F4BF-4573-47F0D0D6F4E9}"/>
              </a:ext>
            </a:extLst>
          </p:cNvPr>
          <p:cNvSpPr>
            <a:spLocks noGrp="1"/>
          </p:cNvSpPr>
          <p:nvPr>
            <p:ph type="body" idx="1"/>
          </p:nvPr>
        </p:nvSpPr>
        <p:spPr>
          <a:xfrm>
            <a:off x="831850" y="4753748"/>
            <a:ext cx="10515600" cy="1500187"/>
          </a:xfrm>
        </p:spPr>
        <p:txBody>
          <a:bodyPr>
            <a:normAutofit/>
          </a:bodyPr>
          <a:lstStyle>
            <a:lvl1pPr marL="0" indent="0" algn="ctr">
              <a:buNone/>
              <a:defRPr sz="3200">
                <a:solidFill>
                  <a:srgbClr val="001E5F"/>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190140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785"/>
            <a:ext cx="12192000" cy="685443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3344486" y="2621286"/>
            <a:ext cx="5503025" cy="1615428"/>
          </a:xfrm>
          <a:solidFill>
            <a:srgbClr val="FFD82B"/>
          </a:solidFill>
        </p:spPr>
        <p:txBody>
          <a:bodyPr anchor="ctr" anchorCtr="0">
            <a:noAutofit/>
          </a:bodyPr>
          <a:lstStyle>
            <a:lvl1pPr algn="ctr">
              <a:lnSpc>
                <a:spcPct val="80000"/>
              </a:lnSpc>
              <a:defRPr sz="6000">
                <a:solidFill>
                  <a:srgbClr val="001E5F"/>
                </a:solidFill>
                <a:latin typeface="+mj-lt"/>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33893193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5639" y="1785"/>
            <a:ext cx="12180721" cy="685443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3344486" y="2621286"/>
            <a:ext cx="5503025" cy="1615428"/>
          </a:xfrm>
          <a:solidFill>
            <a:srgbClr val="001E5F"/>
          </a:solidFill>
        </p:spPr>
        <p:txBody>
          <a:bodyPr anchor="ctr" anchorCtr="0">
            <a:noAutofit/>
          </a:bodyPr>
          <a:lstStyle>
            <a:lvl1pPr algn="ctr">
              <a:lnSpc>
                <a:spcPct val="80000"/>
              </a:lnSpc>
              <a:defRPr sz="6000">
                <a:solidFill>
                  <a:schemeClr val="bg1"/>
                </a:solidFill>
                <a:latin typeface="+mj-lt"/>
              </a:defRPr>
            </a:lvl1pPr>
          </a:lstStyle>
          <a:p>
            <a:r>
              <a:rPr lang="en-US" dirty="0"/>
              <a:t>Click to edit Master title style</a:t>
            </a:r>
          </a:p>
        </p:txBody>
      </p:sp>
      <p:sp>
        <p:nvSpPr>
          <p:cNvPr id="3" name="Slide Number Placeholder 5">
            <a:extLst>
              <a:ext uri="{FF2B5EF4-FFF2-40B4-BE49-F238E27FC236}">
                <a16:creationId xmlns:a16="http://schemas.microsoft.com/office/drawing/2014/main" id="{65D6771E-A2F0-C1A4-6C90-8F3CEACBF05D}"/>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3548357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3173" y="1785"/>
            <a:ext cx="12185653" cy="6854430"/>
          </a:xfrm>
          <a:prstGeom prst="rect">
            <a:avLst/>
          </a:prstGeom>
        </p:spPr>
      </p:pic>
      <p:sp>
        <p:nvSpPr>
          <p:cNvPr id="3" name="Title 1">
            <a:extLst>
              <a:ext uri="{FF2B5EF4-FFF2-40B4-BE49-F238E27FC236}">
                <a16:creationId xmlns:a16="http://schemas.microsoft.com/office/drawing/2014/main" id="{CC9B3CF9-3B3D-DD79-F88B-40E255110DEE}"/>
              </a:ext>
            </a:extLst>
          </p:cNvPr>
          <p:cNvSpPr>
            <a:spLocks noGrp="1"/>
          </p:cNvSpPr>
          <p:nvPr>
            <p:ph type="title"/>
          </p:nvPr>
        </p:nvSpPr>
        <p:spPr>
          <a:xfrm>
            <a:off x="2334781" y="2621286"/>
            <a:ext cx="7522436" cy="1615428"/>
          </a:xfrm>
          <a:noFill/>
        </p:spPr>
        <p:txBody>
          <a:bodyPr anchor="ctr" anchorCtr="0">
            <a:noAutofit/>
          </a:bodyPr>
          <a:lstStyle>
            <a:lvl1pPr algn="ctr">
              <a:lnSpc>
                <a:spcPct val="80000"/>
              </a:lnSpc>
              <a:defRPr sz="7200">
                <a:solidFill>
                  <a:srgbClr val="001E5F"/>
                </a:solidFill>
                <a:latin typeface="+mj-lt"/>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rgbClr val="001E5F"/>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1479923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8809" y="1785"/>
            <a:ext cx="12174380" cy="685443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2334781" y="2621286"/>
            <a:ext cx="7522436" cy="1615428"/>
          </a:xfrm>
          <a:noFill/>
        </p:spPr>
        <p:txBody>
          <a:bodyPr anchor="ctr" anchorCtr="0">
            <a:noAutofit/>
          </a:bodyPr>
          <a:lstStyle>
            <a:lvl1pPr algn="ctr">
              <a:lnSpc>
                <a:spcPct val="80000"/>
              </a:lnSpc>
              <a:defRPr sz="7200">
                <a:solidFill>
                  <a:schemeClr val="bg1"/>
                </a:solidFill>
                <a:latin typeface="+mj-lt"/>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39361664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FEA22-24B8-F106-802A-AB8536631B3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4B56AE1-82F6-A27F-D6EE-66ED9B9A6556}"/>
              </a:ext>
            </a:extLst>
          </p:cNvPr>
          <p:cNvSpPr>
            <a:spLocks noGrp="1"/>
          </p:cNvSpPr>
          <p:nvPr>
            <p:ph sz="half" idx="1"/>
          </p:nvPr>
        </p:nvSpPr>
        <p:spPr>
          <a:xfrm>
            <a:off x="453275" y="1676341"/>
            <a:ext cx="5181600" cy="39549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312C065-ABA8-9494-BED1-0830B556CD00}"/>
              </a:ext>
            </a:extLst>
          </p:cNvPr>
          <p:cNvSpPr>
            <a:spLocks noGrp="1"/>
          </p:cNvSpPr>
          <p:nvPr>
            <p:ph sz="half" idx="2"/>
          </p:nvPr>
        </p:nvSpPr>
        <p:spPr>
          <a:xfrm>
            <a:off x="5787275" y="1676341"/>
            <a:ext cx="5181600" cy="39549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A00C2194-D0A2-EC36-CE20-14F5678004DB}"/>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30981827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FEA22-24B8-F106-802A-AB8536631B34}"/>
              </a:ext>
            </a:extLst>
          </p:cNvPr>
          <p:cNvSpPr>
            <a:spLocks noGrp="1"/>
          </p:cNvSpPr>
          <p:nvPr>
            <p:ph type="title"/>
          </p:nvPr>
        </p:nvSpPr>
        <p:spPr>
          <a:xfrm>
            <a:off x="453275" y="348852"/>
            <a:ext cx="5181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4B56AE1-82F6-A27F-D6EE-66ED9B9A6556}"/>
              </a:ext>
            </a:extLst>
          </p:cNvPr>
          <p:cNvSpPr>
            <a:spLocks noGrp="1"/>
          </p:cNvSpPr>
          <p:nvPr>
            <p:ph sz="half" idx="1"/>
          </p:nvPr>
        </p:nvSpPr>
        <p:spPr>
          <a:xfrm>
            <a:off x="453275" y="1676341"/>
            <a:ext cx="5181600" cy="39187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6">
            <a:extLst>
              <a:ext uri="{FF2B5EF4-FFF2-40B4-BE49-F238E27FC236}">
                <a16:creationId xmlns:a16="http://schemas.microsoft.com/office/drawing/2014/main" id="{D56D12FE-80CC-9C5E-CDAC-BCCAB2EEA1CB}"/>
              </a:ext>
            </a:extLst>
          </p:cNvPr>
          <p:cNvSpPr>
            <a:spLocks noGrp="1"/>
          </p:cNvSpPr>
          <p:nvPr>
            <p:ph type="pic" sz="quarter" idx="13"/>
          </p:nvPr>
        </p:nvSpPr>
        <p:spPr>
          <a:xfrm>
            <a:off x="6096000" y="0"/>
            <a:ext cx="6096000" cy="6857999"/>
          </a:xfrm>
        </p:spPr>
        <p:txBody>
          <a:bodyPr/>
          <a:lstStyle/>
          <a:p>
            <a:endParaRPr lang="en-US"/>
          </a:p>
        </p:txBody>
      </p:sp>
      <p:sp>
        <p:nvSpPr>
          <p:cNvPr id="7" name="Slide Number Placeholder 6">
            <a:extLst>
              <a:ext uri="{FF2B5EF4-FFF2-40B4-BE49-F238E27FC236}">
                <a16:creationId xmlns:a16="http://schemas.microsoft.com/office/drawing/2014/main" id="{A00C2194-D0A2-EC36-CE20-14F5678004DB}"/>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2905047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C30AFB-0E47-A4B2-C133-BEE03D21EEB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rgbClr val="001E5F"/>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001E5F"/>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36D6B1B8-EB39-7210-8C88-799225564D40}"/>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4061332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1F371-528F-0113-4E79-25DA2A3ED98A}"/>
              </a:ext>
            </a:extLst>
          </p:cNvPr>
          <p:cNvSpPr>
            <a:spLocks noGrp="1"/>
          </p:cNvSpPr>
          <p:nvPr>
            <p:ph type="title"/>
          </p:nvPr>
        </p:nvSpPr>
        <p:spPr>
          <a:xfrm>
            <a:off x="453276" y="339227"/>
            <a:ext cx="5332670" cy="1432651"/>
          </a:xfrm>
        </p:spPr>
        <p:txBody>
          <a:bodyPr/>
          <a:lstStyle/>
          <a:p>
            <a:r>
              <a:rPr lang="en-US"/>
              <a:t>Click to edit Master title style</a:t>
            </a:r>
          </a:p>
        </p:txBody>
      </p:sp>
      <p:sp>
        <p:nvSpPr>
          <p:cNvPr id="7" name="Picture Placeholder 6">
            <a:extLst>
              <a:ext uri="{FF2B5EF4-FFF2-40B4-BE49-F238E27FC236}">
                <a16:creationId xmlns:a16="http://schemas.microsoft.com/office/drawing/2014/main" id="{B2974E15-7FCE-83C0-E5B4-4633C9B0718B}"/>
              </a:ext>
            </a:extLst>
          </p:cNvPr>
          <p:cNvSpPr>
            <a:spLocks noGrp="1"/>
          </p:cNvSpPr>
          <p:nvPr>
            <p:ph type="pic" sz="quarter" idx="13"/>
          </p:nvPr>
        </p:nvSpPr>
        <p:spPr>
          <a:xfrm>
            <a:off x="6096000" y="18256"/>
            <a:ext cx="6096000" cy="6839744"/>
          </a:xfrm>
        </p:spPr>
        <p:txBody>
          <a:bodyPr/>
          <a:lstStyle/>
          <a:p>
            <a:endParaRPr lang="en-US"/>
          </a:p>
        </p:txBody>
      </p:sp>
      <p:sp>
        <p:nvSpPr>
          <p:cNvPr id="5" name="Slide Number Placeholder 4">
            <a:extLst>
              <a:ext uri="{FF2B5EF4-FFF2-40B4-BE49-F238E27FC236}">
                <a16:creationId xmlns:a16="http://schemas.microsoft.com/office/drawing/2014/main" id="{16B784DC-6E1B-BB0E-4741-BE3223BC59C2}"/>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22085815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FA3095-388C-26AF-3995-C59E94088BA3}"/>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8863444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188" y="274638"/>
            <a:ext cx="10973627"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188" y="1535113"/>
            <a:ext cx="5387691" cy="639762"/>
          </a:xfrm>
        </p:spPr>
        <p:txBody>
          <a:bodyPr anchor="b"/>
          <a:lstStyle>
            <a:lvl1pPr marL="0" indent="0">
              <a:buNone/>
              <a:defRPr sz="2341" b="1"/>
            </a:lvl1pPr>
            <a:lvl2pPr marL="446044" indent="0">
              <a:buNone/>
              <a:defRPr sz="1951" b="1"/>
            </a:lvl2pPr>
            <a:lvl3pPr marL="892089" indent="0">
              <a:buNone/>
              <a:defRPr sz="1756" b="1"/>
            </a:lvl3pPr>
            <a:lvl4pPr marL="1338133" indent="0">
              <a:buNone/>
              <a:defRPr sz="1561" b="1"/>
            </a:lvl4pPr>
            <a:lvl5pPr marL="1784177" indent="0">
              <a:buNone/>
              <a:defRPr sz="1561" b="1"/>
            </a:lvl5pPr>
            <a:lvl6pPr marL="2230222" indent="0">
              <a:buNone/>
              <a:defRPr sz="1561" b="1"/>
            </a:lvl6pPr>
            <a:lvl7pPr marL="2676266" indent="0">
              <a:buNone/>
              <a:defRPr sz="1561" b="1"/>
            </a:lvl7pPr>
            <a:lvl8pPr marL="3122310" indent="0">
              <a:buNone/>
              <a:defRPr sz="1561" b="1"/>
            </a:lvl8pPr>
            <a:lvl9pPr marL="3568355" indent="0">
              <a:buNone/>
              <a:defRPr sz="1561" b="1"/>
            </a:lvl9pPr>
          </a:lstStyle>
          <a:p>
            <a:pPr lvl="0"/>
            <a:r>
              <a:rPr lang="en-US"/>
              <a:t>Click to edit Master text styles</a:t>
            </a:r>
          </a:p>
        </p:txBody>
      </p:sp>
      <p:sp>
        <p:nvSpPr>
          <p:cNvPr id="4" name="Content Placeholder 3"/>
          <p:cNvSpPr>
            <a:spLocks noGrp="1"/>
          </p:cNvSpPr>
          <p:nvPr>
            <p:ph sz="half" idx="2"/>
          </p:nvPr>
        </p:nvSpPr>
        <p:spPr>
          <a:xfrm>
            <a:off x="609188" y="2174875"/>
            <a:ext cx="5387691" cy="3951288"/>
          </a:xfrm>
        </p:spPr>
        <p:txBody>
          <a:bodyPr/>
          <a:lstStyle>
            <a:lvl1pPr>
              <a:defRPr sz="2341"/>
            </a:lvl1pPr>
            <a:lvl2pPr>
              <a:defRPr sz="1951"/>
            </a:lvl2pPr>
            <a:lvl3pPr>
              <a:defRPr sz="1756"/>
            </a:lvl3pPr>
            <a:lvl4pPr>
              <a:defRPr sz="1561"/>
            </a:lvl4pPr>
            <a:lvl5pPr>
              <a:defRPr sz="1561"/>
            </a:lvl5pPr>
            <a:lvl6pPr>
              <a:defRPr sz="1561"/>
            </a:lvl6pPr>
            <a:lvl7pPr>
              <a:defRPr sz="1561"/>
            </a:lvl7pPr>
            <a:lvl8pPr>
              <a:defRPr sz="1561"/>
            </a:lvl8pPr>
            <a:lvl9pPr>
              <a:defRPr sz="156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059" y="1535113"/>
            <a:ext cx="5389756" cy="639762"/>
          </a:xfrm>
        </p:spPr>
        <p:txBody>
          <a:bodyPr anchor="b"/>
          <a:lstStyle>
            <a:lvl1pPr marL="0" indent="0">
              <a:buNone/>
              <a:defRPr sz="2341" b="1"/>
            </a:lvl1pPr>
            <a:lvl2pPr marL="446044" indent="0">
              <a:buNone/>
              <a:defRPr sz="1951" b="1"/>
            </a:lvl2pPr>
            <a:lvl3pPr marL="892089" indent="0">
              <a:buNone/>
              <a:defRPr sz="1756" b="1"/>
            </a:lvl3pPr>
            <a:lvl4pPr marL="1338133" indent="0">
              <a:buNone/>
              <a:defRPr sz="1561" b="1"/>
            </a:lvl4pPr>
            <a:lvl5pPr marL="1784177" indent="0">
              <a:buNone/>
              <a:defRPr sz="1561" b="1"/>
            </a:lvl5pPr>
            <a:lvl6pPr marL="2230222" indent="0">
              <a:buNone/>
              <a:defRPr sz="1561" b="1"/>
            </a:lvl6pPr>
            <a:lvl7pPr marL="2676266" indent="0">
              <a:buNone/>
              <a:defRPr sz="1561" b="1"/>
            </a:lvl7pPr>
            <a:lvl8pPr marL="3122310" indent="0">
              <a:buNone/>
              <a:defRPr sz="1561" b="1"/>
            </a:lvl8pPr>
            <a:lvl9pPr marL="3568355" indent="0">
              <a:buNone/>
              <a:defRPr sz="1561" b="1"/>
            </a:lvl9pPr>
          </a:lstStyle>
          <a:p>
            <a:pPr lvl="0"/>
            <a:r>
              <a:rPr lang="en-US"/>
              <a:t>Click to edit Master text styles</a:t>
            </a:r>
          </a:p>
        </p:txBody>
      </p:sp>
      <p:sp>
        <p:nvSpPr>
          <p:cNvPr id="6" name="Content Placeholder 5"/>
          <p:cNvSpPr>
            <a:spLocks noGrp="1"/>
          </p:cNvSpPr>
          <p:nvPr>
            <p:ph sz="quarter" idx="4"/>
          </p:nvPr>
        </p:nvSpPr>
        <p:spPr>
          <a:xfrm>
            <a:off x="6193059" y="2174875"/>
            <a:ext cx="5389756" cy="3951288"/>
          </a:xfrm>
        </p:spPr>
        <p:txBody>
          <a:bodyPr/>
          <a:lstStyle>
            <a:lvl1pPr>
              <a:defRPr sz="2341"/>
            </a:lvl1pPr>
            <a:lvl2pPr>
              <a:defRPr sz="1951"/>
            </a:lvl2pPr>
            <a:lvl3pPr>
              <a:defRPr sz="1756"/>
            </a:lvl3pPr>
            <a:lvl4pPr>
              <a:defRPr sz="1561"/>
            </a:lvl4pPr>
            <a:lvl5pPr>
              <a:defRPr sz="1561"/>
            </a:lvl5pPr>
            <a:lvl6pPr>
              <a:defRPr sz="1561"/>
            </a:lvl6pPr>
            <a:lvl7pPr>
              <a:defRPr sz="1561"/>
            </a:lvl7pPr>
            <a:lvl8pPr>
              <a:defRPr sz="1561"/>
            </a:lvl8pPr>
            <a:lvl9pPr>
              <a:defRPr sz="156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4CA7187C-991F-48DC-9A8D-28B5359A9043}"/>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2">
            <a:extLst>
              <a:ext uri="{FF2B5EF4-FFF2-40B4-BE49-F238E27FC236}">
                <a16:creationId xmlns:a16="http://schemas.microsoft.com/office/drawing/2014/main" id="{B03F6EDE-C570-4F28-A3AA-6B903741BA66}"/>
              </a:ext>
            </a:extLst>
          </p:cNvPr>
          <p:cNvSpPr>
            <a:spLocks noGrp="1" noChangeArrowheads="1"/>
          </p:cNvSpPr>
          <p:nvPr>
            <p:ph type="sldNum" sz="quarter" idx="11"/>
          </p:nvPr>
        </p:nvSpPr>
        <p:spPr>
          <a:ln/>
        </p:spPr>
        <p:txBody>
          <a:bodyPr/>
          <a:lstStyle>
            <a:lvl1pPr>
              <a:defRPr/>
            </a:lvl1pPr>
          </a:lstStyle>
          <a:p>
            <a:pPr>
              <a:defRPr/>
            </a:pPr>
            <a:fld id="{30C5D74C-A1AD-42FB-8271-3DC9188CC8C2}" type="slidenum">
              <a:rPr lang="en-US" altLang="en-US"/>
              <a:pPr>
                <a:defRPr/>
              </a:pPr>
              <a:t>‹#›</a:t>
            </a:fld>
            <a:endParaRPr lang="en-US" altLang="en-US"/>
          </a:p>
        </p:txBody>
      </p:sp>
    </p:spTree>
    <p:extLst>
      <p:ext uri="{BB962C8B-B14F-4D97-AF65-F5344CB8AC3E}">
        <p14:creationId xmlns:p14="http://schemas.microsoft.com/office/powerpoint/2010/main" val="11411436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ontent Heading Open">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77DC104B-B53B-30F2-1825-F23D41A38DEE}"/>
              </a:ext>
            </a:extLst>
          </p:cNvPr>
          <p:cNvSpPr txBox="1">
            <a:spLocks/>
          </p:cNvSpPr>
          <p:nvPr userDrawn="1"/>
        </p:nvSpPr>
        <p:spPr>
          <a:xfrm>
            <a:off x="9067973" y="6248976"/>
            <a:ext cx="2743200" cy="365125"/>
          </a:xfrm>
          <a:prstGeom prst="rect">
            <a:avLst/>
          </a:prstGeom>
          <a:ln>
            <a:noFill/>
          </a:ln>
        </p:spPr>
        <p:txBody>
          <a:bodyPr/>
          <a:lstStyle>
            <a:defPPr>
              <a:defRPr lang="en-US"/>
            </a:defPPr>
            <a:lvl1pPr marL="0" algn="r" defTabSz="914400" rtl="0" eaLnBrk="1" latinLnBrk="0" hangingPunct="1">
              <a:defRPr sz="1800" kern="1200">
                <a:solidFill>
                  <a:srgbClr val="6F6F6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9A7562-078F-0443-99CB-13A7936AC4A7}" type="slidenum">
              <a:rPr lang="en-US" smtClean="0"/>
              <a:pPr/>
              <a:t>‹#›</a:t>
            </a:fld>
            <a:endParaRPr lang="en-US" dirty="0"/>
          </a:p>
        </p:txBody>
      </p:sp>
      <p:sp>
        <p:nvSpPr>
          <p:cNvPr id="8" name="Text Placeholder 7">
            <a:extLst>
              <a:ext uri="{FF2B5EF4-FFF2-40B4-BE49-F238E27FC236}">
                <a16:creationId xmlns:a16="http://schemas.microsoft.com/office/drawing/2014/main" id="{55F2AF31-1299-477C-A161-7DD41751DE56}"/>
              </a:ext>
            </a:extLst>
          </p:cNvPr>
          <p:cNvSpPr>
            <a:spLocks noGrp="1"/>
          </p:cNvSpPr>
          <p:nvPr>
            <p:ph type="body" sz="quarter" idx="10" hasCustomPrompt="1"/>
          </p:nvPr>
        </p:nvSpPr>
        <p:spPr>
          <a:xfrm>
            <a:off x="463297" y="579120"/>
            <a:ext cx="11233403" cy="1000443"/>
          </a:xfrm>
          <a:prstGeom prst="rect">
            <a:avLst/>
          </a:prstGeom>
        </p:spPr>
        <p:txBody>
          <a:bodyPr anchor="ctr"/>
          <a:lstStyle>
            <a:lvl1pPr marL="0" indent="0">
              <a:buNone/>
              <a:defRPr sz="3600"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Heading text in Aptos font</a:t>
            </a:r>
          </a:p>
        </p:txBody>
      </p:sp>
    </p:spTree>
    <p:extLst>
      <p:ext uri="{BB962C8B-B14F-4D97-AF65-F5344CB8AC3E}">
        <p14:creationId xmlns:p14="http://schemas.microsoft.com/office/powerpoint/2010/main" val="2111667886"/>
      </p:ext>
    </p:extLst>
  </p:cSld>
  <p:clrMapOvr>
    <a:masterClrMapping/>
  </p:clrMapOvr>
  <p:extLst>
    <p:ext uri="{DCECCB84-F9BA-43D5-87BE-67443E8EF086}">
      <p15:sldGuideLst xmlns:p15="http://schemas.microsoft.com/office/powerpoint/2012/main">
        <p15:guide id="1" orient="horz" pos="1008">
          <p15:clr>
            <a:srgbClr val="FBAE40"/>
          </p15:clr>
        </p15:guide>
        <p15:guide id="2" pos="3840">
          <p15:clr>
            <a:srgbClr val="FBAE40"/>
          </p15:clr>
        </p15:guide>
        <p15:guide id="3" orient="horz" pos="3816">
          <p15:clr>
            <a:srgbClr val="FBAE40"/>
          </p15:clr>
        </p15:guide>
        <p15:guide id="4" orient="horz" pos="55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C30AFB-0E47-A4B2-C133-BEE03D21EE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795D8636-FFDC-CED0-BE97-C6515FB0B3BF}"/>
              </a:ext>
            </a:extLst>
          </p:cNvPr>
          <p:cNvPicPr>
            <a:picLocks noChangeAspect="1"/>
          </p:cNvPicPr>
          <p:nvPr userDrawn="1"/>
        </p:nvPicPr>
        <p:blipFill>
          <a:blip r:embed="rId3"/>
          <a:srcRect/>
          <a:stretch/>
        </p:blipFill>
        <p:spPr>
          <a:xfrm>
            <a:off x="491805" y="442844"/>
            <a:ext cx="3027007" cy="712237"/>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rgbClr val="001E5F"/>
                </a:solidFill>
                <a:latin typeface="+mj-lt"/>
              </a:defRPr>
            </a:lvl1pPr>
          </a:lstStyle>
          <a:p>
            <a:r>
              <a:rPr lang="en-US"/>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001E5F"/>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5">
            <a:extLst>
              <a:ext uri="{FF2B5EF4-FFF2-40B4-BE49-F238E27FC236}">
                <a16:creationId xmlns:a16="http://schemas.microsoft.com/office/drawing/2014/main" id="{577BA57E-6338-ACC6-F883-447FD34AFCC6}"/>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rgbClr val="001E5F"/>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364677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C30AFB-0E47-A4B2-C133-BEE03D21EE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rgbClr val="001E5F"/>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001E5F"/>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6427A3B4-2B19-7576-B42F-5272C42BB2B9}"/>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rgbClr val="001E5F"/>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3326518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DD6B2A-C175-E778-7311-0D184D2988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40"/>
            <a:ext cx="12192000" cy="6858000"/>
          </a:xfrm>
          <a:prstGeom prst="rect">
            <a:avLst/>
          </a:prstGeom>
        </p:spPr>
      </p:pic>
      <p:pic>
        <p:nvPicPr>
          <p:cNvPr id="8" name="Picture 7" descr="A close-up of a logo&#10;&#10;AI-generated content may be incorrect.">
            <a:extLst>
              <a:ext uri="{FF2B5EF4-FFF2-40B4-BE49-F238E27FC236}">
                <a16:creationId xmlns:a16="http://schemas.microsoft.com/office/drawing/2014/main" id="{795D8636-FFDC-CED0-BE97-C6515FB0B3BF}"/>
              </a:ext>
            </a:extLst>
          </p:cNvPr>
          <p:cNvPicPr>
            <a:picLocks noChangeAspect="1"/>
          </p:cNvPicPr>
          <p:nvPr userDrawn="1"/>
        </p:nvPicPr>
        <p:blipFill>
          <a:blip r:embed="rId3"/>
          <a:stretch>
            <a:fillRect/>
          </a:stretch>
        </p:blipFill>
        <p:spPr>
          <a:xfrm>
            <a:off x="490556" y="442844"/>
            <a:ext cx="3029505" cy="712237"/>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chemeClr val="bg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FFD82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2CCF431E-97AC-257D-4527-7938BDCC8C83}"/>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2550190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DD6B2A-C175-E778-7311-0D184D2988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40"/>
            <a:ext cx="12192000" cy="6858000"/>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chemeClr val="bg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FFD82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7067B6D2-8253-0736-9676-DB3BAF3AFFC8}"/>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1008893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DD6B2A-C175-E778-7311-0D184D2988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40"/>
            <a:ext cx="12192000" cy="6858000"/>
          </a:xfrm>
          <a:prstGeom prst="rect">
            <a:avLst/>
          </a:prstGeom>
        </p:spPr>
      </p:pic>
      <p:pic>
        <p:nvPicPr>
          <p:cNvPr id="8" name="Picture 7" descr="A close-up of a logo&#10;&#10;AI-generated content may be incorrect.">
            <a:extLst>
              <a:ext uri="{FF2B5EF4-FFF2-40B4-BE49-F238E27FC236}">
                <a16:creationId xmlns:a16="http://schemas.microsoft.com/office/drawing/2014/main" id="{795D8636-FFDC-CED0-BE97-C6515FB0B3BF}"/>
              </a:ext>
            </a:extLst>
          </p:cNvPr>
          <p:cNvPicPr>
            <a:picLocks noChangeAspect="1"/>
          </p:cNvPicPr>
          <p:nvPr userDrawn="1"/>
        </p:nvPicPr>
        <p:blipFill>
          <a:blip r:embed="rId3"/>
          <a:stretch>
            <a:fillRect/>
          </a:stretch>
        </p:blipFill>
        <p:spPr>
          <a:xfrm>
            <a:off x="490556" y="442844"/>
            <a:ext cx="3029505" cy="712237"/>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chemeClr val="bg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FFD82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19576267-59E2-3F51-ECA2-A4E40FADBB03}"/>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1373845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DD6B2A-C175-E778-7311-0D184D2988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40"/>
            <a:ext cx="12192000" cy="6858000"/>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chemeClr val="bg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FFD82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C1B86CB3-094A-E817-132F-521AACDD48DD}"/>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587051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5FB35-BA48-F6F7-E610-F17CA35753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D6C8FFB-4FBB-EDA4-1914-6BBB4FD5FD63}"/>
              </a:ext>
            </a:extLst>
          </p:cNvPr>
          <p:cNvSpPr>
            <a:spLocks noGrp="1"/>
          </p:cNvSpPr>
          <p:nvPr>
            <p:ph idx="1"/>
          </p:nvPr>
        </p:nvSpPr>
        <p:spPr>
          <a:xfrm>
            <a:off x="453275" y="1674415"/>
            <a:ext cx="10515600" cy="39115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ED8147D-D362-381F-869D-FA4B7D9E287E}"/>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336565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4A02D0-9DAA-20AB-488B-D6A8D996D3FB}"/>
              </a:ext>
            </a:extLst>
          </p:cNvPr>
          <p:cNvSpPr>
            <a:spLocks noGrp="1"/>
          </p:cNvSpPr>
          <p:nvPr>
            <p:ph type="title"/>
          </p:nvPr>
        </p:nvSpPr>
        <p:spPr>
          <a:xfrm>
            <a:off x="453275" y="348852"/>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6F49C07-F5E3-2146-4EC9-478FD9B42A90}"/>
              </a:ext>
            </a:extLst>
          </p:cNvPr>
          <p:cNvSpPr>
            <a:spLocks noGrp="1"/>
          </p:cNvSpPr>
          <p:nvPr>
            <p:ph type="body" idx="1"/>
          </p:nvPr>
        </p:nvSpPr>
        <p:spPr>
          <a:xfrm>
            <a:off x="453275" y="1674415"/>
            <a:ext cx="10515600" cy="393873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FB1A45BA-63DC-4422-B485-98CB1F6C12EE}"/>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lumMod val="50000"/>
                  </a:schemeClr>
                </a:solidFill>
              </a:defRPr>
            </a:lvl1pPr>
          </a:lstStyle>
          <a:p>
            <a:fld id="{6D9A7562-078F-0443-99CB-13A7936AC4A7}" type="slidenum">
              <a:rPr lang="en-US" smtClean="0"/>
              <a:pPr/>
              <a:t>‹#›</a:t>
            </a:fld>
            <a:endParaRPr lang="en-US"/>
          </a:p>
        </p:txBody>
      </p:sp>
      <p:pic>
        <p:nvPicPr>
          <p:cNvPr id="4" name="Picture 3" descr="A yellow and black shield with symbols&#10;&#10;AI-generated content may be incorrect.">
            <a:extLst>
              <a:ext uri="{FF2B5EF4-FFF2-40B4-BE49-F238E27FC236}">
                <a16:creationId xmlns:a16="http://schemas.microsoft.com/office/drawing/2014/main" id="{029F3587-0511-154B-986C-2F63031131C6}"/>
              </a:ext>
            </a:extLst>
          </p:cNvPr>
          <p:cNvPicPr>
            <a:picLocks noChangeAspect="1"/>
          </p:cNvPicPr>
          <p:nvPr userDrawn="1"/>
        </p:nvPicPr>
        <p:blipFill>
          <a:blip r:embed="rId25">
            <a:alphaModFix amt="35000"/>
          </a:blip>
          <a:stretch>
            <a:fillRect/>
          </a:stretch>
        </p:blipFill>
        <p:spPr>
          <a:xfrm>
            <a:off x="9952521" y="4093152"/>
            <a:ext cx="2319689" cy="3032273"/>
          </a:xfrm>
          <a:prstGeom prst="rect">
            <a:avLst/>
          </a:prstGeom>
        </p:spPr>
      </p:pic>
    </p:spTree>
    <p:extLst>
      <p:ext uri="{BB962C8B-B14F-4D97-AF65-F5344CB8AC3E}">
        <p14:creationId xmlns:p14="http://schemas.microsoft.com/office/powerpoint/2010/main" val="35931711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hf hdr="0" ftr="0" dt="0"/>
  <p:txStyles>
    <p:titleStyle>
      <a:lvl1pPr algn="l" defTabSz="914400" rtl="0" eaLnBrk="1" latinLnBrk="0" hangingPunct="1">
        <a:lnSpc>
          <a:spcPct val="80000"/>
        </a:lnSpc>
        <a:spcBef>
          <a:spcPct val="0"/>
        </a:spcBef>
        <a:buNone/>
        <a:defRPr sz="5400" b="0" i="0" kern="1200">
          <a:solidFill>
            <a:srgbClr val="0050FF"/>
          </a:solidFill>
          <a:latin typeface="Aptos Display"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0050FF"/>
        </a:buClr>
        <a:buSzPct val="80000"/>
        <a:buFont typeface="Arial" panose="020B0604020202020204" pitchFamily="34" charset="0"/>
        <a:buChar char="•"/>
        <a:defRPr sz="24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Clr>
          <a:srgbClr val="0050FF"/>
        </a:buClr>
        <a:buSzPct val="80000"/>
        <a:buFont typeface="Arial" panose="020B0604020202020204" pitchFamily="34" charset="0"/>
        <a:buChar char="•"/>
        <a:defRPr sz="20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Clr>
          <a:srgbClr val="0050FF"/>
        </a:buClr>
        <a:buSzPct val="80000"/>
        <a:buFont typeface="Arial" panose="020B0604020202020204" pitchFamily="34" charset="0"/>
        <a:buChar char="•"/>
        <a:defRPr sz="18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Clr>
          <a:srgbClr val="0050FF"/>
        </a:buClr>
        <a:buSzPct val="80000"/>
        <a:buFont typeface="Arial" panose="020B0604020202020204" pitchFamily="34" charset="0"/>
        <a:buChar char="•"/>
        <a:defRPr sz="16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Clr>
          <a:srgbClr val="0050FF"/>
        </a:buClr>
        <a:buSzPct val="80000"/>
        <a:buFont typeface="Arial" panose="020B0604020202020204" pitchFamily="34" charset="0"/>
        <a:buChar char="•"/>
        <a:defRPr sz="16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www.rochester.edu/sexualmisconduct" TargetMode="External"/><Relationship Id="rId2" Type="http://schemas.openxmlformats.org/officeDocument/2006/relationships/hyperlink" Target="https://www.urmc.rochester.edu/about-us/values-culture/policies-reporting-resources.aspx" TargetMode="External"/><Relationship Id="rId1" Type="http://schemas.openxmlformats.org/officeDocument/2006/relationships/slideLayout" Target="../slideLayouts/slideLayout9.xml"/><Relationship Id="rId4" Type="http://schemas.openxmlformats.org/officeDocument/2006/relationships/image" Target="../media/image20.tiff"/></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hyperlink" Target="https://www.urmc.rochester.edu/education/graduate/current-students/graduate-student-society/graduate-student-life.aspx" TargetMode="Externa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https://www.urmc.rochester.edu/education/graduate/home/forms.aspx"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hyperlink" Target="http://myidp.sciencecareers.org/" TargetMode="Externa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mailto:Miner_Information@urmc.rochester.edu" TargetMode="Externa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9.xml"/><Relationship Id="rId5" Type="http://schemas.openxmlformats.org/officeDocument/2006/relationships/image" Target="../media/image28.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hyperlink" Target="https://www.rochester.edu/college/gradstudies/current/policies/index.html" TargetMode="External"/><Relationship Id="rId2" Type="http://schemas.openxmlformats.org/officeDocument/2006/relationships/hyperlink" Target="https://www.urmc.rochester.edu/education/graduate/incoming-graduate-student-orientation.aspx" TargetMode="Externa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hyperlink" Target="https://urldefense.proofpoint.com/v2/url?u=http-3A__en.wikipedia.org_wiki_Frank-5FWestheimer&amp;d=DwMFaQ&amp;c=4sF48jRmVAe_CH-k9mXYXEGfSnM3bY53YSKuLUQRxhA&amp;r=86oiDrciVhoJw_p-LJnn9uWixOZjbh0ja4koytpa6t8&amp;m=XVAnnVrl0cia8V7lRaB3SHVC2kq99D2ATi4DR0Wncf0&amp;s=aZhAh_QgRR49utVHwvFdA0uRWkark8N55qPtDHgLqJg&amp;e=" TargetMode="Externa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2.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University of Rochester shield" descr="University of Rochester shield">
            <a:extLst>
              <a:ext uri="{FF2B5EF4-FFF2-40B4-BE49-F238E27FC236}">
                <a16:creationId xmlns:a16="http://schemas.microsoft.com/office/drawing/2014/main" id="{08AE475B-3FC8-EBF9-E6FA-400FFD84657E}"/>
              </a:ext>
            </a:extLst>
          </p:cNvPr>
          <p:cNvPicPr>
            <a:picLocks noChangeAspect="1"/>
          </p:cNvPicPr>
          <p:nvPr/>
        </p:nvPicPr>
        <p:blipFill>
          <a:blip r:embed="rId3"/>
          <a:srcRect/>
          <a:stretch/>
        </p:blipFill>
        <p:spPr>
          <a:xfrm>
            <a:off x="5603338" y="927109"/>
            <a:ext cx="972624" cy="1271405"/>
          </a:xfrm>
          <a:prstGeom prst="rect">
            <a:avLst/>
          </a:prstGeom>
        </p:spPr>
      </p:pic>
      <p:sp>
        <p:nvSpPr>
          <p:cNvPr id="6" name="Title">
            <a:extLst>
              <a:ext uri="{FF2B5EF4-FFF2-40B4-BE49-F238E27FC236}">
                <a16:creationId xmlns:a16="http://schemas.microsoft.com/office/drawing/2014/main" id="{4B52F9F2-4E39-9AAE-B2F9-5D95F01EA679}"/>
              </a:ext>
            </a:extLst>
          </p:cNvPr>
          <p:cNvSpPr>
            <a:spLocks noGrp="1"/>
          </p:cNvSpPr>
          <p:nvPr>
            <p:ph type="title"/>
          </p:nvPr>
        </p:nvSpPr>
        <p:spPr>
          <a:xfrm>
            <a:off x="198783" y="2443397"/>
            <a:ext cx="11748052" cy="2211092"/>
          </a:xfrm>
        </p:spPr>
        <p:txBody>
          <a:bodyPr>
            <a:noAutofit/>
          </a:bodyPr>
          <a:lstStyle/>
          <a:p>
            <a:r>
              <a:rPr lang="en-US" dirty="0"/>
              <a:t>University of Rochester </a:t>
            </a:r>
            <a:br>
              <a:rPr lang="en-US" dirty="0"/>
            </a:br>
            <a:r>
              <a:rPr lang="en-US" sz="4400" dirty="0"/>
              <a:t>School of Medicine &amp; Dentistry</a:t>
            </a:r>
            <a:br>
              <a:rPr lang="en-US" sz="4400" dirty="0"/>
            </a:br>
            <a:r>
              <a:rPr lang="en-US" sz="4400" dirty="0"/>
              <a:t>Graduate Education &amp; Postdoctoral Affairs (GEPA)</a:t>
            </a:r>
            <a:endParaRPr lang="en-US" dirty="0"/>
          </a:p>
        </p:txBody>
      </p:sp>
      <p:sp>
        <p:nvSpPr>
          <p:cNvPr id="7" name="Subhead">
            <a:extLst>
              <a:ext uri="{FF2B5EF4-FFF2-40B4-BE49-F238E27FC236}">
                <a16:creationId xmlns:a16="http://schemas.microsoft.com/office/drawing/2014/main" id="{44B859B9-DA86-E44C-21DA-65197C4418C3}"/>
              </a:ext>
            </a:extLst>
          </p:cNvPr>
          <p:cNvSpPr>
            <a:spLocks noGrp="1"/>
          </p:cNvSpPr>
          <p:nvPr>
            <p:ph type="body" idx="1"/>
          </p:nvPr>
        </p:nvSpPr>
        <p:spPr>
          <a:xfrm>
            <a:off x="198783" y="4753748"/>
            <a:ext cx="11748052" cy="1500187"/>
          </a:xfrm>
        </p:spPr>
        <p:txBody>
          <a:bodyPr>
            <a:normAutofit fontScale="85000" lnSpcReduction="20000"/>
          </a:bodyPr>
          <a:lstStyle/>
          <a:p>
            <a:r>
              <a:rPr lang="en-US" b="1" dirty="0"/>
              <a:t>Rick Libby, Ph.D.</a:t>
            </a:r>
          </a:p>
          <a:p>
            <a:r>
              <a:rPr lang="en-US" b="1" dirty="0"/>
              <a:t>Vice Provost and University Dean of Graduate Education and Postdoctoral Affairs</a:t>
            </a:r>
          </a:p>
          <a:p>
            <a:r>
              <a:rPr lang="en-US" b="1" dirty="0"/>
              <a:t>Professor of Ophthalmology</a:t>
            </a:r>
          </a:p>
          <a:p>
            <a:endParaRPr lang="en-US" b="1" dirty="0"/>
          </a:p>
        </p:txBody>
      </p:sp>
      <p:sp>
        <p:nvSpPr>
          <p:cNvPr id="4" name="Slide Number Placeholder 3">
            <a:extLst>
              <a:ext uri="{FF2B5EF4-FFF2-40B4-BE49-F238E27FC236}">
                <a16:creationId xmlns:a16="http://schemas.microsoft.com/office/drawing/2014/main" id="{8E2E4C25-3E56-AF07-F5DF-5F9F23D0F0E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9A7562-078F-0443-99CB-13A7936AC4A7}" type="slidenum">
              <a:rPr kumimoji="0" lang="en-US" sz="1800" b="0" i="0" u="none" strike="noStrike" kern="1200" cap="none" spc="0" normalizeH="0" baseline="0" noProof="0" smtClean="0">
                <a:ln>
                  <a:noFill/>
                </a:ln>
                <a:solidFill>
                  <a:srgbClr val="001E5F"/>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dirty="0">
              <a:ln>
                <a:noFill/>
              </a:ln>
              <a:solidFill>
                <a:srgbClr val="001E5F"/>
              </a:solidFill>
              <a:effectLst/>
              <a:uLnTx/>
              <a:uFillTx/>
              <a:latin typeface="Aptos" panose="02110004020202020204"/>
              <a:ea typeface="+mn-ea"/>
              <a:cs typeface="+mn-cs"/>
            </a:endParaRPr>
          </a:p>
        </p:txBody>
      </p:sp>
    </p:spTree>
    <p:extLst>
      <p:ext uri="{BB962C8B-B14F-4D97-AF65-F5344CB8AC3E}">
        <p14:creationId xmlns:p14="http://schemas.microsoft.com/office/powerpoint/2010/main" val="475941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98205F-7973-8C4B-BA79-41083665C553}"/>
              </a:ext>
            </a:extLst>
          </p:cNvPr>
          <p:cNvSpPr>
            <a:spLocks noGrp="1"/>
          </p:cNvSpPr>
          <p:nvPr>
            <p:ph idx="1"/>
          </p:nvPr>
        </p:nvSpPr>
        <p:spPr>
          <a:xfrm>
            <a:off x="256950" y="1135669"/>
            <a:ext cx="11678100" cy="4583487"/>
          </a:xfrm>
        </p:spPr>
        <p:txBody>
          <a:bodyPr/>
          <a:lstStyle/>
          <a:p>
            <a:pPr>
              <a:spcBef>
                <a:spcPts val="0"/>
              </a:spcBef>
            </a:pPr>
            <a:r>
              <a:rPr lang="en-US" sz="3200" b="1" dirty="0"/>
              <a:t>Policy against discrimination and harassment</a:t>
            </a:r>
            <a:endParaRPr lang="en-US" sz="3200" dirty="0"/>
          </a:p>
          <a:p>
            <a:pPr marL="421110" lvl="1" indent="-285750">
              <a:spcBef>
                <a:spcPts val="0"/>
              </a:spcBef>
              <a:buSzPct val="100000"/>
              <a:buFont typeface="System Font Regular"/>
              <a:buChar char="-"/>
            </a:pPr>
            <a:r>
              <a:rPr lang="en-US" sz="2400" dirty="0">
                <a:solidFill>
                  <a:srgbClr val="FF0000"/>
                </a:solidFill>
                <a:hlinkClick r:id="rId2">
                  <a:extLst>
                    <a:ext uri="{A12FA001-AC4F-418D-AE19-62706E023703}">
                      <ahyp:hlinkClr xmlns:ahyp="http://schemas.microsoft.com/office/drawing/2018/hyperlinkcolor" val="tx"/>
                    </a:ext>
                  </a:extLst>
                </a:hlinkClick>
              </a:rPr>
              <a:t>https://www.urmc.rochester.edu/about-us/values-culture/policies-reporting-resources.aspx</a:t>
            </a:r>
            <a:endParaRPr lang="en-US" sz="3200" dirty="0"/>
          </a:p>
          <a:p>
            <a:pPr>
              <a:spcBef>
                <a:spcPts val="0"/>
              </a:spcBef>
            </a:pPr>
            <a:r>
              <a:rPr lang="en-US" sz="3200" b="1" dirty="0"/>
              <a:t>Title IX office </a:t>
            </a:r>
          </a:p>
          <a:p>
            <a:pPr marL="421110" lvl="1" indent="-285750">
              <a:spcBef>
                <a:spcPts val="0"/>
              </a:spcBef>
              <a:buSzPct val="100000"/>
              <a:buFont typeface="System Font Regular"/>
              <a:buChar char="-"/>
            </a:pPr>
            <a:r>
              <a:rPr lang="en-US" sz="2400" dirty="0">
                <a:solidFill>
                  <a:srgbClr val="FF0000"/>
                </a:solidFill>
                <a:hlinkClick r:id="rId3">
                  <a:extLst>
                    <a:ext uri="{A12FA001-AC4F-418D-AE19-62706E023703}">
                      <ahyp:hlinkClr xmlns:ahyp="http://schemas.microsoft.com/office/drawing/2018/hyperlinkcolor" val="tx"/>
                    </a:ext>
                  </a:extLst>
                </a:hlinkClick>
              </a:rPr>
              <a:t>https://www.rochester.edu/sexualmisconduct</a:t>
            </a:r>
            <a:r>
              <a:rPr lang="en-US" sz="2400" dirty="0">
                <a:solidFill>
                  <a:srgbClr val="FF0000"/>
                </a:solidFill>
              </a:rPr>
              <a:t> </a:t>
            </a:r>
          </a:p>
          <a:p>
            <a:pPr>
              <a:spcBef>
                <a:spcPts val="0"/>
              </a:spcBef>
              <a:buSzPct val="100000"/>
            </a:pPr>
            <a:r>
              <a:rPr lang="en-US" sz="3200" b="1" dirty="0"/>
              <a:t>General Reporting information</a:t>
            </a:r>
          </a:p>
          <a:p>
            <a:pPr marL="421110" lvl="1" indent="-285750">
              <a:spcBef>
                <a:spcPts val="0"/>
              </a:spcBef>
              <a:buSzPct val="100000"/>
              <a:buFont typeface="System Font Regular"/>
              <a:buChar char="-"/>
            </a:pPr>
            <a:r>
              <a:rPr lang="en-US" sz="2400" dirty="0">
                <a:solidFill>
                  <a:srgbClr val="FF0000"/>
                </a:solidFill>
              </a:rPr>
              <a:t>https://</a:t>
            </a:r>
            <a:r>
              <a:rPr lang="en-US" sz="2400" dirty="0" err="1">
                <a:solidFill>
                  <a:srgbClr val="FF0000"/>
                </a:solidFill>
              </a:rPr>
              <a:t>www.urmc.rochester.edu</a:t>
            </a:r>
            <a:r>
              <a:rPr lang="en-US" sz="2400" dirty="0">
                <a:solidFill>
                  <a:srgbClr val="FF0000"/>
                </a:solidFill>
              </a:rPr>
              <a:t>/about-us/values-culture/policies-reporting-</a:t>
            </a:r>
            <a:r>
              <a:rPr lang="en-US" sz="2400" dirty="0" err="1">
                <a:solidFill>
                  <a:srgbClr val="FF0000"/>
                </a:solidFill>
              </a:rPr>
              <a:t>resources.aspx</a:t>
            </a:r>
            <a:endParaRPr lang="en-US" sz="2400" dirty="0">
              <a:solidFill>
                <a:srgbClr val="FF0000"/>
              </a:solidFill>
            </a:endParaRPr>
          </a:p>
          <a:p>
            <a:endParaRPr lang="en-US" dirty="0">
              <a:ea typeface="+mn-ea"/>
              <a:cs typeface="+mn-cs"/>
            </a:endParaRPr>
          </a:p>
          <a:p>
            <a:endParaRPr lang="en-US" dirty="0"/>
          </a:p>
        </p:txBody>
      </p:sp>
      <p:pic>
        <p:nvPicPr>
          <p:cNvPr id="5" name="Picture 4">
            <a:extLst>
              <a:ext uri="{FF2B5EF4-FFF2-40B4-BE49-F238E27FC236}">
                <a16:creationId xmlns:a16="http://schemas.microsoft.com/office/drawing/2014/main" id="{4D1C82B5-2543-8A45-BE94-55775EB9BFB4}"/>
              </a:ext>
            </a:extLst>
          </p:cNvPr>
          <p:cNvPicPr>
            <a:picLocks noChangeAspect="1"/>
          </p:cNvPicPr>
          <p:nvPr/>
        </p:nvPicPr>
        <p:blipFill>
          <a:blip r:embed="rId4"/>
          <a:stretch>
            <a:fillRect/>
          </a:stretch>
        </p:blipFill>
        <p:spPr>
          <a:xfrm>
            <a:off x="256950" y="3769822"/>
            <a:ext cx="9134950" cy="2610196"/>
          </a:xfrm>
          <a:prstGeom prst="rect">
            <a:avLst/>
          </a:prstGeom>
        </p:spPr>
      </p:pic>
      <p:sp>
        <p:nvSpPr>
          <p:cNvPr id="6" name="Title 1">
            <a:extLst>
              <a:ext uri="{FF2B5EF4-FFF2-40B4-BE49-F238E27FC236}">
                <a16:creationId xmlns:a16="http://schemas.microsoft.com/office/drawing/2014/main" id="{40E4631C-0A94-C472-1053-6B09C7BFA4B9}"/>
              </a:ext>
            </a:extLst>
          </p:cNvPr>
          <p:cNvSpPr>
            <a:spLocks noGrp="1" noChangeArrowheads="1"/>
          </p:cNvSpPr>
          <p:nvPr>
            <p:ph type="title"/>
          </p:nvPr>
        </p:nvSpPr>
        <p:spPr>
          <a:xfrm>
            <a:off x="1555898" y="-76200"/>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4000" b="1" dirty="0"/>
              <a:t>People are here to help</a:t>
            </a:r>
            <a:br>
              <a:rPr lang="en-US" altLang="en-US" sz="4000" b="1" dirty="0"/>
            </a:br>
            <a:r>
              <a:rPr lang="en-US" altLang="en-US" sz="2800" b="1" dirty="0"/>
              <a:t>(academically, personally, professionally)</a:t>
            </a:r>
          </a:p>
        </p:txBody>
      </p:sp>
    </p:spTree>
    <p:extLst>
      <p:ext uri="{BB962C8B-B14F-4D97-AF65-F5344CB8AC3E}">
        <p14:creationId xmlns:p14="http://schemas.microsoft.com/office/powerpoint/2010/main" val="3974211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F58364F-E42D-87CB-3C16-437D49552296}"/>
              </a:ext>
            </a:extLst>
          </p:cNvPr>
          <p:cNvSpPr>
            <a:spLocks noGrp="1" noChangeArrowheads="1"/>
          </p:cNvSpPr>
          <p:nvPr>
            <p:ph idx="1"/>
          </p:nvPr>
        </p:nvSpPr>
        <p:spPr>
          <a:xfrm>
            <a:off x="854470" y="1981200"/>
            <a:ext cx="2743200" cy="28956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t" anchorCtr="0" compatLnSpc="1">
            <a:prstTxWarp prst="textNoShape">
              <a:avLst/>
            </a:prstTxWarp>
            <a:normAutofit/>
          </a:bodyPr>
          <a:lstStyle/>
          <a:p>
            <a:pPr marL="0" indent="0">
              <a:spcBef>
                <a:spcPts val="240"/>
              </a:spcBef>
              <a:buNone/>
            </a:pPr>
            <a:r>
              <a:rPr lang="en-US" altLang="en-US" sz="3600" b="1" dirty="0"/>
              <a:t>Center for Advanced Research Technologies (CORES)</a:t>
            </a:r>
          </a:p>
        </p:txBody>
      </p:sp>
      <p:pic>
        <p:nvPicPr>
          <p:cNvPr id="7" name="Picture 6" descr="A screenshot of a cell phone&#10;&#10;Description automatically generated">
            <a:extLst>
              <a:ext uri="{FF2B5EF4-FFF2-40B4-BE49-F238E27FC236}">
                <a16:creationId xmlns:a16="http://schemas.microsoft.com/office/drawing/2014/main" id="{5A9727FF-25D2-E752-A3D5-D19E30EE87A5}"/>
              </a:ext>
            </a:extLst>
          </p:cNvPr>
          <p:cNvPicPr>
            <a:picLocks noChangeAspect="1"/>
          </p:cNvPicPr>
          <p:nvPr/>
        </p:nvPicPr>
        <p:blipFill>
          <a:blip r:embed="rId2"/>
          <a:stretch>
            <a:fillRect/>
          </a:stretch>
        </p:blipFill>
        <p:spPr>
          <a:xfrm>
            <a:off x="4186844" y="1066800"/>
            <a:ext cx="5264499" cy="5771920"/>
          </a:xfrm>
          <a:prstGeom prst="rect">
            <a:avLst/>
          </a:prstGeom>
        </p:spPr>
      </p:pic>
      <p:sp>
        <p:nvSpPr>
          <p:cNvPr id="5" name="Title 1">
            <a:extLst>
              <a:ext uri="{FF2B5EF4-FFF2-40B4-BE49-F238E27FC236}">
                <a16:creationId xmlns:a16="http://schemas.microsoft.com/office/drawing/2014/main" id="{4163CF29-BF50-7FD0-8FC5-7B997F7558DE}"/>
              </a:ext>
            </a:extLst>
          </p:cNvPr>
          <p:cNvSpPr>
            <a:spLocks noGrp="1" noChangeArrowheads="1"/>
          </p:cNvSpPr>
          <p:nvPr>
            <p:ph type="title"/>
          </p:nvPr>
        </p:nvSpPr>
        <p:spPr>
          <a:xfrm>
            <a:off x="1555898" y="-76200"/>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4000" b="1" dirty="0"/>
              <a:t>People are here to help</a:t>
            </a:r>
            <a:br>
              <a:rPr lang="en-US" altLang="en-US" sz="4000" b="1" dirty="0"/>
            </a:br>
            <a:r>
              <a:rPr lang="en-US" altLang="en-US" sz="2800" b="1" dirty="0"/>
              <a:t>(academically, personally, professionally</a:t>
            </a:r>
            <a:r>
              <a:rPr lang="en-US" altLang="en-US" sz="2400" dirty="0"/>
              <a:t>)</a:t>
            </a:r>
          </a:p>
        </p:txBody>
      </p:sp>
    </p:spTree>
    <p:extLst>
      <p:ext uri="{BB962C8B-B14F-4D97-AF65-F5344CB8AC3E}">
        <p14:creationId xmlns:p14="http://schemas.microsoft.com/office/powerpoint/2010/main" val="3387370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6">
            <a:extLst>
              <a:ext uri="{FF2B5EF4-FFF2-40B4-BE49-F238E27FC236}">
                <a16:creationId xmlns:a16="http://schemas.microsoft.com/office/drawing/2014/main" id="{09C756AC-B338-8799-0EA6-861A0D05EE35}"/>
              </a:ext>
            </a:extLst>
          </p:cNvPr>
          <p:cNvSpPr/>
          <p:nvPr/>
        </p:nvSpPr>
        <p:spPr>
          <a:xfrm>
            <a:off x="5731070" y="1326968"/>
            <a:ext cx="5491112" cy="5156959"/>
          </a:xfrm>
          <a:prstGeom prst="roundRect">
            <a:avLst>
              <a:gd name="adj" fmla="val 0"/>
            </a:avLst>
          </a:prstGeom>
          <a:solidFill>
            <a:srgbClr val="001E5F"/>
          </a:solidFill>
          <a:ln/>
          <a:effectLst>
            <a:outerShdw blurRad="76200" dist="38100" dir="5400000" algn="bl" rotWithShape="0">
              <a:srgbClr val="8899AA">
                <a:alpha val="3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ptos" panose="02110004020202020204"/>
                <a:ea typeface="+mn-ea"/>
                <a:cs typeface="+mn-cs"/>
              </a:rPr>
              <a:t>hg</a:t>
            </a:r>
          </a:p>
        </p:txBody>
      </p:sp>
      <p:sp>
        <p:nvSpPr>
          <p:cNvPr id="3" name="Text 7">
            <a:extLst>
              <a:ext uri="{FF2B5EF4-FFF2-40B4-BE49-F238E27FC236}">
                <a16:creationId xmlns:a16="http://schemas.microsoft.com/office/drawing/2014/main" id="{D0373B14-EB8C-9B91-32D0-872B8F21FB8F}"/>
              </a:ext>
            </a:extLst>
          </p:cNvPr>
          <p:cNvSpPr/>
          <p:nvPr/>
        </p:nvSpPr>
        <p:spPr>
          <a:xfrm>
            <a:off x="5955513" y="1547648"/>
            <a:ext cx="4917533" cy="4736774"/>
          </a:xfrm>
          <a:prstGeom prst="rect">
            <a:avLst/>
          </a:prstGeom>
          <a:noFill/>
          <a:ln/>
        </p:spPr>
        <p:txBody>
          <a:bodyPr wrap="squar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srgbClr val="FFFFFF"/>
                </a:solidFill>
                <a:effectLst/>
                <a:uLnTx/>
                <a:uFillTx/>
                <a:latin typeface="Aptos" panose="02110004020202020204"/>
                <a:ea typeface="+mn-ea"/>
                <a:cs typeface="+mn-cs"/>
              </a:rPr>
              <a:t>Bringing Together 8 Critical Areas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Aptos" panose="021100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FFFFF"/>
                </a:solidFill>
                <a:effectLst/>
                <a:uLnTx/>
                <a:uFillTx/>
                <a:latin typeface="Aptos" panose="02110004020202020204"/>
                <a:ea typeface="+mn-ea"/>
                <a:cs typeface="+mn-cs"/>
              </a:rPr>
              <a:t>Learner Life and Wellness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FFFFF"/>
                </a:solidFill>
                <a:effectLst/>
                <a:uLnTx/>
                <a:uFillTx/>
                <a:latin typeface="Aptos" panose="02110004020202020204"/>
                <a:ea typeface="+mn-ea"/>
                <a:cs typeface="+mn-cs"/>
              </a:rPr>
              <a:t>Writing Services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FFFFF"/>
                </a:solidFill>
                <a:effectLst/>
                <a:uLnTx/>
                <a:uFillTx/>
                <a:latin typeface="Aptos" panose="02110004020202020204"/>
                <a:ea typeface="+mn-ea"/>
                <a:cs typeface="+mn-cs"/>
              </a:rPr>
              <a:t>Fellowships and Grants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FFFFF"/>
                </a:solidFill>
                <a:effectLst/>
                <a:uLnTx/>
                <a:uFillTx/>
                <a:latin typeface="Aptos" panose="02110004020202020204"/>
                <a:ea typeface="+mn-ea"/>
                <a:cs typeface="+mn-cs"/>
              </a:rPr>
              <a:t>Career Services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FFFFF"/>
                </a:solidFill>
                <a:effectLst/>
                <a:uLnTx/>
                <a:uFillTx/>
                <a:latin typeface="Aptos" panose="02110004020202020204"/>
                <a:ea typeface="+mn-ea"/>
                <a:cs typeface="+mn-cs"/>
              </a:rPr>
              <a:t>Internships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FFFFF"/>
                </a:solidFill>
                <a:effectLst/>
                <a:uLnTx/>
                <a:uFillTx/>
                <a:latin typeface="Aptos" panose="02110004020202020204"/>
                <a:ea typeface="+mn-ea"/>
                <a:cs typeface="+mn-cs"/>
              </a:rPr>
              <a:t>Mentorship Support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FFFFF"/>
                </a:solidFill>
                <a:effectLst/>
                <a:uLnTx/>
                <a:uFillTx/>
                <a:latin typeface="Aptos" panose="02110004020202020204"/>
                <a:ea typeface="+mn-ea"/>
                <a:cs typeface="+mn-cs"/>
              </a:rPr>
              <a:t>Graduate Student and Postdoctoral Groups,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FFFFF"/>
                </a:solidFill>
                <a:effectLst/>
                <a:uLnTx/>
                <a:uFillTx/>
                <a:latin typeface="Aptos" panose="02110004020202020204"/>
                <a:ea typeface="+mn-ea"/>
                <a:cs typeface="+mn-cs"/>
              </a:rPr>
              <a:t>Alumni Connections</a:t>
            </a:r>
          </a:p>
        </p:txBody>
      </p:sp>
      <p:pic>
        <p:nvPicPr>
          <p:cNvPr id="8" name="Picture 7" descr="myHub logo">
            <a:extLst>
              <a:ext uri="{FF2B5EF4-FFF2-40B4-BE49-F238E27FC236}">
                <a16:creationId xmlns:a16="http://schemas.microsoft.com/office/drawing/2014/main" id="{22ABD7D2-7F0D-8932-DAE5-FFF631140024}"/>
              </a:ext>
            </a:extLst>
          </p:cNvPr>
          <p:cNvPicPr>
            <a:picLocks noChangeAspect="1"/>
          </p:cNvPicPr>
          <p:nvPr/>
        </p:nvPicPr>
        <p:blipFill>
          <a:blip r:embed="rId2"/>
          <a:stretch>
            <a:fillRect/>
          </a:stretch>
        </p:blipFill>
        <p:spPr>
          <a:xfrm>
            <a:off x="463297" y="1547648"/>
            <a:ext cx="4776829" cy="3871902"/>
          </a:xfrm>
          <a:prstGeom prst="rect">
            <a:avLst/>
          </a:prstGeom>
        </p:spPr>
      </p:pic>
      <p:sp>
        <p:nvSpPr>
          <p:cNvPr id="9" name="Title 1">
            <a:extLst>
              <a:ext uri="{FF2B5EF4-FFF2-40B4-BE49-F238E27FC236}">
                <a16:creationId xmlns:a16="http://schemas.microsoft.com/office/drawing/2014/main" id="{591853BE-3A07-9B00-5666-DE4651FD7940}"/>
              </a:ext>
            </a:extLst>
          </p:cNvPr>
          <p:cNvSpPr txBox="1">
            <a:spLocks noChangeArrowheads="1"/>
          </p:cNvSpPr>
          <p:nvPr/>
        </p:nvSpPr>
        <p:spPr>
          <a:xfrm>
            <a:off x="1399462" y="73628"/>
            <a:ext cx="911210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lvl1pPr algn="l" defTabSz="914400" rtl="0" eaLnBrk="1" latinLnBrk="0" hangingPunct="1">
              <a:lnSpc>
                <a:spcPct val="80000"/>
              </a:lnSpc>
              <a:spcBef>
                <a:spcPct val="0"/>
              </a:spcBef>
              <a:buNone/>
              <a:defRPr sz="5400" b="0" i="0" kern="1200">
                <a:solidFill>
                  <a:srgbClr val="0050FF"/>
                </a:solidFill>
                <a:latin typeface="Aptos Display" panose="020B0004020202020204" pitchFamily="34" charset="0"/>
                <a:ea typeface="+mj-ea"/>
                <a:cs typeface="+mj-cs"/>
              </a:defRPr>
            </a:lvl1pPr>
          </a:lstStyle>
          <a:p>
            <a:pPr marL="0" marR="0" lvl="0" indent="0" algn="ctr" defTabSz="833438" rtl="0" eaLnBrk="1" fontAlgn="auto" latinLnBrk="0" hangingPunct="1">
              <a:lnSpc>
                <a:spcPct val="80000"/>
              </a:lnSpc>
              <a:spcBef>
                <a:spcPct val="0"/>
              </a:spcBef>
              <a:spcAft>
                <a:spcPts val="0"/>
              </a:spcAft>
              <a:buClrTx/>
              <a:buSzTx/>
              <a:buFontTx/>
              <a:buNone/>
              <a:tabLst/>
              <a:defRPr/>
            </a:pPr>
            <a:r>
              <a:rPr kumimoji="0" lang="en-US" altLang="en-US" sz="4400" b="1" i="0" u="none" strike="noStrike" kern="1200" cap="none" spc="0" normalizeH="0" baseline="0" noProof="0" dirty="0">
                <a:ln>
                  <a:noFill/>
                </a:ln>
                <a:solidFill>
                  <a:srgbClr val="0050FF"/>
                </a:solidFill>
                <a:effectLst/>
                <a:uLnTx/>
                <a:uFillTx/>
                <a:latin typeface="Aptos Display" panose="020B0004020202020204" pitchFamily="34" charset="0"/>
                <a:ea typeface="+mj-ea"/>
                <a:cs typeface="+mj-cs"/>
              </a:rPr>
              <a:t>People are here to help</a:t>
            </a:r>
            <a:br>
              <a:rPr kumimoji="0" lang="en-US" altLang="en-US" sz="4400" b="1" i="0" u="none" strike="noStrike" kern="1200" cap="none" spc="0" normalizeH="0" baseline="0" noProof="0" dirty="0">
                <a:ln>
                  <a:noFill/>
                </a:ln>
                <a:solidFill>
                  <a:srgbClr val="0050FF"/>
                </a:solidFill>
                <a:effectLst/>
                <a:uLnTx/>
                <a:uFillTx/>
                <a:latin typeface="Aptos Display" panose="020B0004020202020204" pitchFamily="34" charset="0"/>
                <a:ea typeface="+mj-ea"/>
                <a:cs typeface="+mj-cs"/>
              </a:rPr>
            </a:br>
            <a:r>
              <a:rPr kumimoji="0" lang="en-US" altLang="en-US" sz="3200" b="1" i="0" u="none" strike="noStrike" kern="1200" cap="none" spc="0" normalizeH="0" baseline="0" noProof="0" dirty="0">
                <a:ln>
                  <a:noFill/>
                </a:ln>
                <a:solidFill>
                  <a:srgbClr val="0050FF"/>
                </a:solidFill>
                <a:effectLst/>
                <a:uLnTx/>
                <a:uFillTx/>
                <a:latin typeface="Aptos Display" panose="020B0004020202020204" pitchFamily="34" charset="0"/>
                <a:ea typeface="+mj-ea"/>
                <a:cs typeface="+mj-cs"/>
              </a:rPr>
              <a:t>(academically, personally, professionally</a:t>
            </a:r>
            <a:r>
              <a:rPr kumimoji="0" lang="en-US" altLang="en-US" sz="2400" b="0" i="0" u="none" strike="noStrike" kern="1200" cap="none" spc="0" normalizeH="0" baseline="0" noProof="0" dirty="0">
                <a:ln>
                  <a:noFill/>
                </a:ln>
                <a:solidFill>
                  <a:srgbClr val="0050FF"/>
                </a:solidFill>
                <a:effectLst/>
                <a:uLnTx/>
                <a:uFillTx/>
                <a:latin typeface="Aptos Display" panose="020B0004020202020204" pitchFamily="34" charset="0"/>
                <a:ea typeface="+mj-ea"/>
                <a:cs typeface="+mj-cs"/>
              </a:rPr>
              <a:t>)</a:t>
            </a:r>
          </a:p>
        </p:txBody>
      </p:sp>
    </p:spTree>
    <p:extLst>
      <p:ext uri="{BB962C8B-B14F-4D97-AF65-F5344CB8AC3E}">
        <p14:creationId xmlns:p14="http://schemas.microsoft.com/office/powerpoint/2010/main" val="382522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747AD7-F416-5892-7001-E3960863C7C2}"/>
              </a:ext>
            </a:extLst>
          </p:cNvPr>
          <p:cNvSpPr>
            <a:spLocks noGrp="1"/>
          </p:cNvSpPr>
          <p:nvPr>
            <p:ph type="body" sz="quarter" idx="10"/>
          </p:nvPr>
        </p:nvSpPr>
        <p:spPr/>
        <p:txBody>
          <a:bodyPr/>
          <a:lstStyle/>
          <a:p>
            <a:r>
              <a:rPr lang="en-US" dirty="0"/>
              <a:t>Mentoring </a:t>
            </a:r>
          </a:p>
        </p:txBody>
      </p:sp>
      <p:sp>
        <p:nvSpPr>
          <p:cNvPr id="6" name="TextBox 5">
            <a:extLst>
              <a:ext uri="{FF2B5EF4-FFF2-40B4-BE49-F238E27FC236}">
                <a16:creationId xmlns:a16="http://schemas.microsoft.com/office/drawing/2014/main" id="{8192EF1C-DA4C-295A-0536-44AED9857B4A}"/>
              </a:ext>
            </a:extLst>
          </p:cNvPr>
          <p:cNvSpPr txBox="1"/>
          <p:nvPr/>
        </p:nvSpPr>
        <p:spPr>
          <a:xfrm>
            <a:off x="541020" y="1357710"/>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ptos" panose="02110004020202020204"/>
                <a:ea typeface="+mn-ea"/>
                <a:cs typeface="+mn-cs"/>
              </a:rPr>
              <a:t>Build strong, supportive relationships </a:t>
            </a:r>
          </a:p>
        </p:txBody>
      </p:sp>
      <p:sp>
        <p:nvSpPr>
          <p:cNvPr id="7" name="Shape 3">
            <a:extLst>
              <a:ext uri="{FF2B5EF4-FFF2-40B4-BE49-F238E27FC236}">
                <a16:creationId xmlns:a16="http://schemas.microsoft.com/office/drawing/2014/main" id="{1444EC30-A28C-CA66-E100-E95ED3959D1E}"/>
              </a:ext>
            </a:extLst>
          </p:cNvPr>
          <p:cNvSpPr/>
          <p:nvPr/>
        </p:nvSpPr>
        <p:spPr>
          <a:xfrm>
            <a:off x="822960" y="1874520"/>
            <a:ext cx="5532120" cy="4480560"/>
          </a:xfrm>
          <a:prstGeom prst="roundRect">
            <a:avLst>
              <a:gd name="adj" fmla="val 2041"/>
            </a:avLst>
          </a:prstGeom>
          <a:solidFill>
            <a:srgbClr val="E8EEF6"/>
          </a:solidFill>
          <a:ln/>
          <a:effectLst>
            <a:outerShdw blurRad="76200" dist="38100" dir="5400000" algn="bl" rotWithShape="0">
              <a:srgbClr val="8899AA">
                <a:alpha val="3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ptos" panose="02110004020202020204"/>
              <a:ea typeface="+mn-ea"/>
              <a:cs typeface="+mn-cs"/>
            </a:endParaRPr>
          </a:p>
        </p:txBody>
      </p:sp>
      <p:sp>
        <p:nvSpPr>
          <p:cNvPr id="8" name="Text 4">
            <a:extLst>
              <a:ext uri="{FF2B5EF4-FFF2-40B4-BE49-F238E27FC236}">
                <a16:creationId xmlns:a16="http://schemas.microsoft.com/office/drawing/2014/main" id="{5CC87632-8868-B408-74A3-5FD733998997}"/>
              </a:ext>
            </a:extLst>
          </p:cNvPr>
          <p:cNvSpPr/>
          <p:nvPr/>
        </p:nvSpPr>
        <p:spPr>
          <a:xfrm>
            <a:off x="1188720" y="2148840"/>
            <a:ext cx="4800600" cy="365760"/>
          </a:xfrm>
          <a:prstGeom prst="rect">
            <a:avLst/>
          </a:prstGeom>
          <a:solidFill>
            <a:srgbClr val="67A1FF"/>
          </a:solid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150" normalizeH="0" baseline="0" noProof="0" dirty="0">
                <a:ln>
                  <a:noFill/>
                </a:ln>
                <a:solidFill>
                  <a:srgbClr val="001E5F"/>
                </a:solidFill>
                <a:effectLst/>
                <a:uLnTx/>
                <a:uFillTx/>
                <a:latin typeface="Calibri" pitchFamily="34" charset="0"/>
                <a:ea typeface="Calibri" pitchFamily="34" charset="-122"/>
                <a:cs typeface="Calibri" pitchFamily="34" charset="-120"/>
              </a:rPr>
              <a:t>WHAT YOU CAN TAP INTO</a:t>
            </a:r>
            <a:endParaRPr kumimoji="0" lang="en-US" sz="1300" b="0" i="0" u="none" strike="noStrike" kern="1200" cap="none" spc="0" normalizeH="0" baseline="0" noProof="0" dirty="0">
              <a:ln>
                <a:noFill/>
              </a:ln>
              <a:solidFill>
                <a:srgbClr val="001E5F"/>
              </a:solidFill>
              <a:effectLst/>
              <a:uLnTx/>
              <a:uFillTx/>
              <a:latin typeface="Aptos" panose="02110004020202020204"/>
              <a:ea typeface="+mn-ea"/>
              <a:cs typeface="+mn-cs"/>
            </a:endParaRPr>
          </a:p>
        </p:txBody>
      </p:sp>
      <p:sp>
        <p:nvSpPr>
          <p:cNvPr id="9" name="Text 5">
            <a:extLst>
              <a:ext uri="{FF2B5EF4-FFF2-40B4-BE49-F238E27FC236}">
                <a16:creationId xmlns:a16="http://schemas.microsoft.com/office/drawing/2014/main" id="{49544A78-9C02-536C-7A51-319FF8E2520F}"/>
              </a:ext>
            </a:extLst>
          </p:cNvPr>
          <p:cNvSpPr/>
          <p:nvPr/>
        </p:nvSpPr>
        <p:spPr>
          <a:xfrm>
            <a:off x="1188720" y="2651760"/>
            <a:ext cx="4846320" cy="3429000"/>
          </a:xfrm>
          <a:prstGeom prst="rect">
            <a:avLst/>
          </a:prstGeom>
          <a:noFill/>
          <a:ln/>
        </p:spPr>
        <p:txBody>
          <a:bodyPr wrap="square" lIns="91440" tIns="45720" rIns="91440" bIns="45720" rtlCol="0" anchor="t"/>
          <a:lstStyle/>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24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Monthly mentor meet-up sessions</a:t>
            </a:r>
            <a:endParaRPr kumimoji="0" lang="en-US" sz="2400" b="0" i="0" u="none" strike="noStrike" kern="1200" cap="none" spc="0" normalizeH="0" baseline="0" noProof="0" dirty="0">
              <a:ln>
                <a:noFill/>
              </a:ln>
              <a:solidFill>
                <a:srgbClr val="000000"/>
              </a:solidFill>
              <a:effectLst/>
              <a:uLnTx/>
              <a:uFillTx/>
              <a:latin typeface="Aptos" panose="02110004020202020204"/>
              <a:ea typeface="+mn-ea"/>
              <a:cs typeface="+mn-cs"/>
            </a:endParaRP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24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Peer mentoring discussions</a:t>
            </a:r>
            <a:endParaRPr kumimoji="0" lang="en-US" sz="2400" b="0" i="0" u="none" strike="noStrike" kern="1200" cap="none" spc="0" normalizeH="0" baseline="0" noProof="0" dirty="0">
              <a:ln>
                <a:noFill/>
              </a:ln>
              <a:solidFill>
                <a:srgbClr val="000000"/>
              </a:solidFill>
              <a:effectLst/>
              <a:uLnTx/>
              <a:uFillTx/>
              <a:latin typeface="Aptos" panose="02110004020202020204"/>
              <a:ea typeface="+mn-ea"/>
              <a:cs typeface="+mn-cs"/>
            </a:endParaRP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2400" b="0" i="0" u="none" strike="noStrike" kern="1200" cap="none" spc="0" normalizeH="0" baseline="0" noProof="0" dirty="0">
                <a:ln>
                  <a:noFill/>
                </a:ln>
                <a:solidFill>
                  <a:srgbClr val="1B2A41"/>
                </a:solidFill>
                <a:effectLst/>
                <a:uLnTx/>
                <a:uFillTx/>
                <a:latin typeface="Calibri"/>
                <a:ea typeface="Calibri"/>
                <a:cs typeface="Calibri"/>
              </a:rPr>
              <a:t>Mentoring with Intent (Quarterly mentoring development workshops)</a:t>
            </a:r>
            <a:endParaRPr kumimoji="0" lang="en-US" sz="2400" b="0" i="0" u="none" strike="noStrike" kern="1200" cap="none" spc="0" normalizeH="0" baseline="0" noProof="0" dirty="0">
              <a:ln>
                <a:noFill/>
              </a:ln>
              <a:solidFill>
                <a:srgbClr val="000000"/>
              </a:solidFill>
              <a:effectLst/>
              <a:uLnTx/>
              <a:uFillTx/>
              <a:latin typeface="Calibri"/>
              <a:ea typeface="Calibri"/>
              <a:cs typeface="Calibri"/>
            </a:endParaRP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24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Individualized mentoring learning meetings</a:t>
            </a:r>
            <a:endParaRPr kumimoji="0" lang="en-US" sz="2400" b="0" i="0" u="none" strike="noStrike" kern="1200" cap="none" spc="0" normalizeH="0" baseline="0" noProof="0" dirty="0">
              <a:ln>
                <a:noFill/>
              </a:ln>
              <a:solidFill>
                <a:srgbClr val="000000"/>
              </a:solidFill>
              <a:effectLst/>
              <a:uLnTx/>
              <a:uFillTx/>
              <a:latin typeface="Aptos" panose="02110004020202020204"/>
              <a:ea typeface="+mn-ea"/>
              <a:cs typeface="+mn-cs"/>
            </a:endParaRPr>
          </a:p>
        </p:txBody>
      </p:sp>
      <p:sp>
        <p:nvSpPr>
          <p:cNvPr id="10" name="Shape 6">
            <a:extLst>
              <a:ext uri="{FF2B5EF4-FFF2-40B4-BE49-F238E27FC236}">
                <a16:creationId xmlns:a16="http://schemas.microsoft.com/office/drawing/2014/main" id="{3634FB1F-222E-7A9E-A89E-CECF1BA6BBB5}"/>
              </a:ext>
            </a:extLst>
          </p:cNvPr>
          <p:cNvSpPr/>
          <p:nvPr/>
        </p:nvSpPr>
        <p:spPr>
          <a:xfrm>
            <a:off x="6537960" y="1874520"/>
            <a:ext cx="4800600" cy="4480560"/>
          </a:xfrm>
          <a:prstGeom prst="roundRect">
            <a:avLst>
              <a:gd name="adj" fmla="val 2041"/>
            </a:avLst>
          </a:prstGeom>
          <a:solidFill>
            <a:srgbClr val="0066FE"/>
          </a:solidFill>
          <a:ln/>
          <a:effectLst>
            <a:outerShdw blurRad="76200" dist="38100" dir="5400000" algn="bl" rotWithShape="0">
              <a:srgbClr val="8899AA">
                <a:alpha val="3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ptos" panose="02110004020202020204"/>
              <a:ea typeface="+mn-ea"/>
              <a:cs typeface="+mn-cs"/>
            </a:endParaRPr>
          </a:p>
        </p:txBody>
      </p:sp>
      <p:pic>
        <p:nvPicPr>
          <p:cNvPr id="11" name="Image 1" descr="preencoded.png">
            <a:extLst>
              <a:ext uri="{FF2B5EF4-FFF2-40B4-BE49-F238E27FC236}">
                <a16:creationId xmlns:a16="http://schemas.microsoft.com/office/drawing/2014/main" id="{4C918CFA-6F8D-01AF-7F6E-45B7297F22F0}"/>
              </a:ext>
            </a:extLst>
          </p:cNvPr>
          <p:cNvPicPr>
            <a:picLocks noChangeAspect="1"/>
          </p:cNvPicPr>
          <p:nvPr/>
        </p:nvPicPr>
        <p:blipFill>
          <a:blip r:embed="rId2"/>
          <a:stretch>
            <a:fillRect/>
          </a:stretch>
        </p:blipFill>
        <p:spPr>
          <a:xfrm>
            <a:off x="6995160" y="2377440"/>
            <a:ext cx="548640" cy="548640"/>
          </a:xfrm>
          <a:prstGeom prst="rect">
            <a:avLst/>
          </a:prstGeom>
        </p:spPr>
      </p:pic>
      <p:sp>
        <p:nvSpPr>
          <p:cNvPr id="12" name="Text 7">
            <a:extLst>
              <a:ext uri="{FF2B5EF4-FFF2-40B4-BE49-F238E27FC236}">
                <a16:creationId xmlns:a16="http://schemas.microsoft.com/office/drawing/2014/main" id="{D70A2687-45B7-5044-ACEF-06066EBE6BA7}"/>
              </a:ext>
            </a:extLst>
          </p:cNvPr>
          <p:cNvSpPr/>
          <p:nvPr/>
        </p:nvSpPr>
        <p:spPr>
          <a:xfrm>
            <a:off x="6995160" y="3246120"/>
            <a:ext cx="3886200" cy="2286000"/>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Bookman Old Style" pitchFamily="34" charset="0"/>
                <a:ea typeface="Bookman Old Style" pitchFamily="34" charset="-122"/>
                <a:cs typeface="Bookman Old Style" pitchFamily="34" charset="-120"/>
              </a:rPr>
              <a:t>Mentorship at SMD is structured, ongoing, and built around your goals — not left to chance.</a:t>
            </a:r>
            <a:endParaRPr kumimoji="0" lang="en-US" sz="2400" b="0" i="0" u="none" strike="noStrike" kern="1200" cap="none" spc="0" normalizeH="0" baseline="0" noProof="0" dirty="0">
              <a:ln>
                <a:noFill/>
              </a:ln>
              <a:solidFill>
                <a:srgbClr val="000000"/>
              </a:solidFill>
              <a:effectLst/>
              <a:uLnTx/>
              <a:uFillTx/>
              <a:latin typeface="Aptos" panose="02110004020202020204"/>
              <a:ea typeface="+mn-ea"/>
              <a:cs typeface="+mn-cs"/>
            </a:endParaRPr>
          </a:p>
        </p:txBody>
      </p:sp>
      <p:sp>
        <p:nvSpPr>
          <p:cNvPr id="13" name="Text 8">
            <a:extLst>
              <a:ext uri="{FF2B5EF4-FFF2-40B4-BE49-F238E27FC236}">
                <a16:creationId xmlns:a16="http://schemas.microsoft.com/office/drawing/2014/main" id="{244FE1B8-1732-0093-DECD-CC3A343BB231}"/>
              </a:ext>
            </a:extLst>
          </p:cNvPr>
          <p:cNvSpPr/>
          <p:nvPr/>
        </p:nvSpPr>
        <p:spPr>
          <a:xfrm>
            <a:off x="6995160" y="5577840"/>
            <a:ext cx="388620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9FB3CE"/>
                </a:solidFill>
                <a:effectLst/>
                <a:uLnTx/>
                <a:uFillTx/>
                <a:latin typeface="Calibri" pitchFamily="34" charset="0"/>
                <a:ea typeface="Calibri" pitchFamily="34" charset="-122"/>
                <a:cs typeface="Calibri" pitchFamily="34" charset="-120"/>
              </a:rPr>
              <a:t>— student quote</a:t>
            </a:r>
            <a:endParaRPr kumimoji="0" lang="en-US" sz="1300" b="0" i="0" u="none" strike="noStrike" kern="1200" cap="none" spc="0" normalizeH="0" baseline="0" noProof="0" dirty="0">
              <a:ln>
                <a:noFill/>
              </a:ln>
              <a:solidFill>
                <a:srgbClr val="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58619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193F85-25F9-F649-6875-6A1AFF7339C5}"/>
              </a:ext>
            </a:extLst>
          </p:cNvPr>
          <p:cNvSpPr>
            <a:spLocks noGrp="1"/>
          </p:cNvSpPr>
          <p:nvPr>
            <p:ph type="body" sz="quarter" idx="10"/>
          </p:nvPr>
        </p:nvSpPr>
        <p:spPr/>
        <p:txBody>
          <a:bodyPr/>
          <a:lstStyle/>
          <a:p>
            <a:r>
              <a:rPr lang="en-US" dirty="0">
                <a:latin typeface="Aptos"/>
              </a:rPr>
              <a:t>Writing Resources and Grant Development</a:t>
            </a:r>
            <a:endParaRPr lang="en-US" dirty="0"/>
          </a:p>
        </p:txBody>
      </p:sp>
      <p:sp>
        <p:nvSpPr>
          <p:cNvPr id="4" name="TextBox 3">
            <a:extLst>
              <a:ext uri="{FF2B5EF4-FFF2-40B4-BE49-F238E27FC236}">
                <a16:creationId xmlns:a16="http://schemas.microsoft.com/office/drawing/2014/main" id="{D17015DB-BE05-0DD1-0A95-1C0E89008F1F}"/>
              </a:ext>
            </a:extLst>
          </p:cNvPr>
          <p:cNvSpPr txBox="1"/>
          <p:nvPr/>
        </p:nvSpPr>
        <p:spPr>
          <a:xfrm>
            <a:off x="476250" y="1312519"/>
            <a:ext cx="8105775" cy="36933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ptos" panose="02110004020202020204"/>
                <a:ea typeface="+mn-ea"/>
                <a:cs typeface="+mn-cs"/>
              </a:rPr>
              <a:t>Develop strong writing skills that will catapult your professional trajectory </a:t>
            </a:r>
          </a:p>
        </p:txBody>
      </p:sp>
      <p:sp>
        <p:nvSpPr>
          <p:cNvPr id="5" name="Shape 3">
            <a:extLst>
              <a:ext uri="{FF2B5EF4-FFF2-40B4-BE49-F238E27FC236}">
                <a16:creationId xmlns:a16="http://schemas.microsoft.com/office/drawing/2014/main" id="{A1BC0225-C16A-0C6B-9958-8314439208BC}"/>
              </a:ext>
            </a:extLst>
          </p:cNvPr>
          <p:cNvSpPr/>
          <p:nvPr/>
        </p:nvSpPr>
        <p:spPr>
          <a:xfrm>
            <a:off x="822960" y="1874520"/>
            <a:ext cx="5486400" cy="4480560"/>
          </a:xfrm>
          <a:prstGeom prst="roundRect">
            <a:avLst>
              <a:gd name="adj" fmla="val 2041"/>
            </a:avLst>
          </a:prstGeom>
          <a:solidFill>
            <a:srgbClr val="E8EEF6"/>
          </a:solidFill>
          <a:ln/>
          <a:effectLst>
            <a:outerShdw blurRad="76200" dist="38100" dir="5400000" algn="bl" rotWithShape="0">
              <a:srgbClr val="8899AA">
                <a:alpha val="3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ptos" panose="02110004020202020204"/>
              <a:ea typeface="+mn-ea"/>
              <a:cs typeface="+mn-cs"/>
            </a:endParaRPr>
          </a:p>
        </p:txBody>
      </p:sp>
      <p:sp>
        <p:nvSpPr>
          <p:cNvPr id="6" name="Text 4">
            <a:extLst>
              <a:ext uri="{FF2B5EF4-FFF2-40B4-BE49-F238E27FC236}">
                <a16:creationId xmlns:a16="http://schemas.microsoft.com/office/drawing/2014/main" id="{E5B42B52-D42C-F3B1-028C-A7F7C6D04D69}"/>
              </a:ext>
            </a:extLst>
          </p:cNvPr>
          <p:cNvSpPr/>
          <p:nvPr/>
        </p:nvSpPr>
        <p:spPr>
          <a:xfrm>
            <a:off x="1188720" y="1947202"/>
            <a:ext cx="4754880" cy="365760"/>
          </a:xfrm>
          <a:prstGeom prst="rect">
            <a:avLst/>
          </a:prstGeom>
          <a:solidFill>
            <a:srgbClr val="0050FF"/>
          </a:solidFill>
          <a:ln/>
        </p:spPr>
        <p:txBody>
          <a:bodyPr wrap="square"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150" normalizeH="0" baseline="0" noProof="0" dirty="0">
                <a:ln>
                  <a:noFill/>
                </a:ln>
                <a:solidFill>
                  <a:srgbClr val="FFFFFF"/>
                </a:solidFill>
                <a:effectLst/>
                <a:uLnTx/>
                <a:uFillTx/>
                <a:latin typeface="Calibri" pitchFamily="34" charset="0"/>
                <a:ea typeface="Calibri" pitchFamily="34" charset="-122"/>
                <a:cs typeface="Calibri" pitchFamily="34" charset="-120"/>
              </a:rPr>
              <a:t>PROGRAMS &amp; RESOURCES</a:t>
            </a:r>
            <a:endParaRPr kumimoji="0" lang="en-US" sz="13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7" name="Text 5">
            <a:extLst>
              <a:ext uri="{FF2B5EF4-FFF2-40B4-BE49-F238E27FC236}">
                <a16:creationId xmlns:a16="http://schemas.microsoft.com/office/drawing/2014/main" id="{5B07701C-F279-8ED8-31F7-2483B56A3664}"/>
              </a:ext>
            </a:extLst>
          </p:cNvPr>
          <p:cNvSpPr/>
          <p:nvPr/>
        </p:nvSpPr>
        <p:spPr>
          <a:xfrm>
            <a:off x="1188720" y="2415250"/>
            <a:ext cx="4800600" cy="3429000"/>
          </a:xfrm>
          <a:prstGeom prst="rect">
            <a:avLst/>
          </a:prstGeom>
          <a:noFill/>
          <a:ln/>
        </p:spPr>
        <p:txBody>
          <a:bodyPr wrap="square" lIns="91440" tIns="45720" rIns="91440" bIns="45720" rtlCol="0" anchor="t"/>
          <a:lstStyle/>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Individualized scientific writing consultations</a:t>
            </a:r>
            <a:endParaRPr kumimoji="0" lang="en-US" sz="1800" b="0" i="0" u="none" strike="noStrike" kern="1200" cap="none" spc="0" normalizeH="0" baseline="0" noProof="0" dirty="0">
              <a:ln>
                <a:noFill/>
              </a:ln>
              <a:solidFill>
                <a:srgbClr val="000000"/>
              </a:solidFill>
              <a:effectLst/>
              <a:uLnTx/>
              <a:uFillTx/>
              <a:latin typeface="Aptos" panose="02110004020202020204"/>
              <a:ea typeface="+mn-ea"/>
              <a:cs typeface="+mn-cs"/>
            </a:endParaRP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a:ln>
                  <a:noFill/>
                </a:ln>
                <a:solidFill>
                  <a:srgbClr val="1B2A41"/>
                </a:solidFill>
                <a:effectLst/>
                <a:uLnTx/>
                <a:uFillTx/>
                <a:latin typeface="Calibri"/>
                <a:ea typeface="Calibri"/>
                <a:cs typeface="Calibri"/>
              </a:rPr>
              <a:t>Group workshops on writing &amp; publishing </a:t>
            </a:r>
            <a:r>
              <a:rPr kumimoji="0" lang="en-US" sz="1800" b="0" i="0" u="none" strike="noStrike" kern="1200" cap="none" spc="0" normalizeH="0" baseline="0" noProof="0" dirty="0">
                <a:ln>
                  <a:noFill/>
                </a:ln>
                <a:solidFill>
                  <a:srgbClr val="1B2A41"/>
                </a:solidFill>
                <a:effectLst/>
                <a:uLnTx/>
                <a:uFillTx/>
                <a:latin typeface="Calibri"/>
                <a:ea typeface="Calibri"/>
                <a:cs typeface="Calibri"/>
              </a:rPr>
              <a:t>topics</a:t>
            </a: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Writing retreats</a:t>
            </a:r>
            <a:endParaRPr kumimoji="0" lang="en-US" sz="1800" b="0" i="0" u="none" strike="noStrike" kern="1200" cap="none" spc="0" normalizeH="0" baseline="0" noProof="0" dirty="0">
              <a:ln>
                <a:noFill/>
              </a:ln>
              <a:solidFill>
                <a:srgbClr val="000000"/>
              </a:solidFill>
              <a:effectLst/>
              <a:uLnTx/>
              <a:uFillTx/>
              <a:latin typeface="Aptos" panose="02110004020202020204"/>
              <a:ea typeface="+mn-ea"/>
              <a:cs typeface="+mn-cs"/>
            </a:endParaRP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Writing &amp; grant-development internship opportunities</a:t>
            </a:r>
            <a:endParaRPr kumimoji="0" lang="en-US" sz="1800" b="0" i="0" u="none" strike="noStrike" kern="1200" cap="none" spc="0" normalizeH="0" baseline="0" noProof="0" dirty="0">
              <a:ln>
                <a:noFill/>
              </a:ln>
              <a:solidFill>
                <a:srgbClr val="000000"/>
              </a:solidFill>
              <a:effectLst/>
              <a:uLnTx/>
              <a:uFillTx/>
              <a:latin typeface="Aptos" panose="02110004020202020204"/>
              <a:ea typeface="+mn-ea"/>
              <a:cs typeface="+mn-cs"/>
            </a:endParaRP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Self-paced accelerated online learning modules for grant development</a:t>
            </a:r>
            <a:endParaRPr kumimoji="0" lang="en-US" sz="1800" b="0" i="0" u="none" strike="noStrike" kern="1200" cap="none" spc="0" normalizeH="0" baseline="0" noProof="0" dirty="0">
              <a:ln>
                <a:noFill/>
              </a:ln>
              <a:solidFill>
                <a:srgbClr val="000000"/>
              </a:solidFill>
              <a:effectLst/>
              <a:uLnTx/>
              <a:uFillTx/>
              <a:latin typeface="Aptos" panose="02110004020202020204"/>
              <a:ea typeface="+mn-ea"/>
              <a:cs typeface="+mn-cs"/>
            </a:endParaRP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Tailored coaching for grant applications</a:t>
            </a:r>
            <a:endParaRPr kumimoji="0" lang="en-US" sz="1800" b="0" i="0" u="none" strike="noStrike" kern="1200" cap="none" spc="0" normalizeH="0" baseline="0" noProof="0" dirty="0">
              <a:ln>
                <a:noFill/>
              </a:ln>
              <a:solidFill>
                <a:srgbClr val="000000"/>
              </a:solidFill>
              <a:effectLst/>
              <a:uLnTx/>
              <a:uFillTx/>
              <a:latin typeface="Aptos" panose="02110004020202020204"/>
              <a:ea typeface="+mn-ea"/>
              <a:cs typeface="+mn-cs"/>
            </a:endParaRP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Mock NIH study sections</a:t>
            </a:r>
            <a:endParaRPr kumimoji="0" lang="en-US" sz="1800" b="0" i="0" u="none" strike="noStrike" kern="1200" cap="none" spc="0" normalizeH="0" baseline="0" noProof="0" dirty="0">
              <a:ln>
                <a:noFill/>
              </a:ln>
              <a:solidFill>
                <a:srgbClr val="000000"/>
              </a:solidFill>
              <a:effectLst/>
              <a:uLnTx/>
              <a:uFillTx/>
              <a:latin typeface="Aptos" panose="02110004020202020204"/>
              <a:ea typeface="+mn-ea"/>
              <a:cs typeface="+mn-cs"/>
            </a:endParaRPr>
          </a:p>
        </p:txBody>
      </p:sp>
      <p:sp>
        <p:nvSpPr>
          <p:cNvPr id="8" name="Shape 6">
            <a:extLst>
              <a:ext uri="{FF2B5EF4-FFF2-40B4-BE49-F238E27FC236}">
                <a16:creationId xmlns:a16="http://schemas.microsoft.com/office/drawing/2014/main" id="{C451EC4A-51B3-FFCD-6031-08E0E404E2B2}"/>
              </a:ext>
            </a:extLst>
          </p:cNvPr>
          <p:cNvSpPr/>
          <p:nvPr/>
        </p:nvSpPr>
        <p:spPr>
          <a:xfrm>
            <a:off x="6537960" y="1874520"/>
            <a:ext cx="4800600" cy="4480560"/>
          </a:xfrm>
          <a:prstGeom prst="roundRect">
            <a:avLst>
              <a:gd name="adj" fmla="val 2041"/>
            </a:avLst>
          </a:prstGeom>
          <a:solidFill>
            <a:srgbClr val="0219C3"/>
          </a:solidFill>
          <a:ln/>
          <a:effectLst>
            <a:outerShdw blurRad="76200" dist="38100" dir="5400000" algn="bl" rotWithShape="0">
              <a:srgbClr val="8899AA">
                <a:alpha val="3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ptos" panose="02110004020202020204"/>
              <a:ea typeface="+mn-ea"/>
              <a:cs typeface="+mn-cs"/>
            </a:endParaRPr>
          </a:p>
        </p:txBody>
      </p:sp>
      <p:sp>
        <p:nvSpPr>
          <p:cNvPr id="9" name="Text 7">
            <a:extLst>
              <a:ext uri="{FF2B5EF4-FFF2-40B4-BE49-F238E27FC236}">
                <a16:creationId xmlns:a16="http://schemas.microsoft.com/office/drawing/2014/main" id="{DF4418E0-A669-BDDE-9901-124257E1E498}"/>
              </a:ext>
            </a:extLst>
          </p:cNvPr>
          <p:cNvSpPr/>
          <p:nvPr/>
        </p:nvSpPr>
        <p:spPr>
          <a:xfrm>
            <a:off x="6995160" y="3537456"/>
            <a:ext cx="4183250" cy="1737360"/>
          </a:xfrm>
          <a:prstGeom prst="rect">
            <a:avLst/>
          </a:prstGeom>
          <a:noFill/>
          <a:ln/>
        </p:spPr>
        <p:txBody>
          <a:bodyPr wrap="square"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Bookman Old Style"/>
                <a:ea typeface="+mn-ea"/>
                <a:cs typeface="+mn-cs"/>
              </a:rPr>
              <a:t>Writing, in traditional &amp; contemporary forms, requires process, planning, </a:t>
            </a:r>
            <a:r>
              <a:rPr kumimoji="0" lang="en-US" sz="2400" b="0" i="1" u="none" strike="noStrike" kern="1200" cap="none" spc="0" normalizeH="0" baseline="0" noProof="0">
                <a:ln>
                  <a:noFill/>
                </a:ln>
                <a:solidFill>
                  <a:srgbClr val="FFFFFF"/>
                </a:solidFill>
                <a:effectLst/>
                <a:uLnTx/>
                <a:uFillTx/>
                <a:latin typeface="Bookman Old Style"/>
                <a:ea typeface="+mn-ea"/>
                <a:cs typeface="+mn-cs"/>
              </a:rPr>
              <a:t>&amp; patience. ~~ </a:t>
            </a:r>
            <a:r>
              <a:rPr kumimoji="0" lang="en-US" sz="2400" b="0" i="1" u="none" strike="noStrike" kern="1200" cap="none" spc="0" normalizeH="0" baseline="0" noProof="0" dirty="0" err="1">
                <a:ln>
                  <a:noFill/>
                </a:ln>
                <a:solidFill>
                  <a:srgbClr val="FFFFFF"/>
                </a:solidFill>
                <a:effectLst/>
                <a:uLnTx/>
                <a:uFillTx/>
                <a:latin typeface="Bookman Old Style"/>
                <a:ea typeface="+mn-ea"/>
                <a:cs typeface="+mn-cs"/>
              </a:rPr>
              <a:t>myHub's</a:t>
            </a:r>
            <a:r>
              <a:rPr kumimoji="0" lang="en-US" sz="2400" b="0" i="1" u="none" strike="noStrike" kern="1200" cap="none" spc="0" normalizeH="0" baseline="0" noProof="0" dirty="0">
                <a:ln>
                  <a:noFill/>
                </a:ln>
                <a:solidFill>
                  <a:srgbClr val="FFFFFF"/>
                </a:solidFill>
                <a:effectLst/>
                <a:uLnTx/>
                <a:uFillTx/>
                <a:latin typeface="Bookman Old Style"/>
                <a:ea typeface="+mn-ea"/>
                <a:cs typeface="+mn-cs"/>
              </a:rPr>
              <a:t> writing services will help you build this skill to complement your professional journey!</a:t>
            </a:r>
            <a:endParaRPr kumimoji="0" lang="en-US" sz="1800" b="0" i="0" u="none" strike="noStrike" kern="1200" cap="none" spc="0" normalizeH="0" baseline="0" noProof="0">
              <a:ln>
                <a:noFill/>
              </a:ln>
              <a:solidFill>
                <a:srgbClr val="000000"/>
              </a:solidFill>
              <a:effectLst/>
              <a:uLnTx/>
              <a:uFillTx/>
              <a:latin typeface="Aptos" panose="02110004020202020204"/>
              <a:ea typeface="+mn-ea"/>
              <a:cs typeface="+mn-cs"/>
            </a:endParaRPr>
          </a:p>
        </p:txBody>
      </p:sp>
      <p:pic>
        <p:nvPicPr>
          <p:cNvPr id="11" name="Image 1" descr="preencoded.png">
            <a:extLst>
              <a:ext uri="{FF2B5EF4-FFF2-40B4-BE49-F238E27FC236}">
                <a16:creationId xmlns:a16="http://schemas.microsoft.com/office/drawing/2014/main" id="{0AE6C432-6CE7-8621-CEB0-F4360C93AD9B}"/>
              </a:ext>
            </a:extLst>
          </p:cNvPr>
          <p:cNvPicPr>
            <a:picLocks noChangeAspect="1"/>
          </p:cNvPicPr>
          <p:nvPr/>
        </p:nvPicPr>
        <p:blipFill>
          <a:blip r:embed="rId3">
            <a:biLevel thresh="25000"/>
          </a:blip>
          <a:stretch>
            <a:fillRect/>
          </a:stretch>
        </p:blipFill>
        <p:spPr>
          <a:xfrm>
            <a:off x="6995160" y="2377440"/>
            <a:ext cx="548640" cy="548640"/>
          </a:xfrm>
          <a:prstGeom prst="rect">
            <a:avLst/>
          </a:prstGeom>
          <a:ln>
            <a:noFill/>
          </a:ln>
        </p:spPr>
      </p:pic>
    </p:spTree>
    <p:extLst>
      <p:ext uri="{BB962C8B-B14F-4D97-AF65-F5344CB8AC3E}">
        <p14:creationId xmlns:p14="http://schemas.microsoft.com/office/powerpoint/2010/main" val="1847005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751851-C64B-66D1-99C9-5B03F9058713}"/>
              </a:ext>
            </a:extLst>
          </p:cNvPr>
          <p:cNvSpPr>
            <a:spLocks noGrp="1"/>
          </p:cNvSpPr>
          <p:nvPr>
            <p:ph type="body" sz="quarter" idx="10"/>
          </p:nvPr>
        </p:nvSpPr>
        <p:spPr/>
        <p:txBody>
          <a:bodyPr/>
          <a:lstStyle/>
          <a:p>
            <a:r>
              <a:rPr lang="en-US" dirty="0"/>
              <a:t>Career Services</a:t>
            </a:r>
          </a:p>
        </p:txBody>
      </p:sp>
      <p:sp>
        <p:nvSpPr>
          <p:cNvPr id="4" name="TextBox 3">
            <a:extLst>
              <a:ext uri="{FF2B5EF4-FFF2-40B4-BE49-F238E27FC236}">
                <a16:creationId xmlns:a16="http://schemas.microsoft.com/office/drawing/2014/main" id="{10688815-E749-B517-E877-EC0B17901555}"/>
              </a:ext>
            </a:extLst>
          </p:cNvPr>
          <p:cNvSpPr txBox="1"/>
          <p:nvPr/>
        </p:nvSpPr>
        <p:spPr>
          <a:xfrm>
            <a:off x="495300" y="1310501"/>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ptos" panose="02110004020202020204"/>
                <a:ea typeface="+mn-ea"/>
                <a:cs typeface="+mn-cs"/>
              </a:rPr>
              <a:t>Coaching, networking, and skills for your next step</a:t>
            </a:r>
          </a:p>
        </p:txBody>
      </p:sp>
      <p:sp>
        <p:nvSpPr>
          <p:cNvPr id="5" name="Shape 3">
            <a:extLst>
              <a:ext uri="{FF2B5EF4-FFF2-40B4-BE49-F238E27FC236}">
                <a16:creationId xmlns:a16="http://schemas.microsoft.com/office/drawing/2014/main" id="{9145F12A-3E78-5E9C-B885-05B7C623DF75}"/>
              </a:ext>
            </a:extLst>
          </p:cNvPr>
          <p:cNvSpPr/>
          <p:nvPr/>
        </p:nvSpPr>
        <p:spPr>
          <a:xfrm>
            <a:off x="822960" y="1812175"/>
            <a:ext cx="5486400" cy="4480560"/>
          </a:xfrm>
          <a:prstGeom prst="roundRect">
            <a:avLst>
              <a:gd name="adj" fmla="val 2041"/>
            </a:avLst>
          </a:prstGeom>
          <a:solidFill>
            <a:srgbClr val="E8EEF6"/>
          </a:solidFill>
          <a:ln/>
          <a:effectLst>
            <a:outerShdw blurRad="76200" dist="38100" dir="5400000" algn="bl" rotWithShape="0">
              <a:srgbClr val="8899AA">
                <a:alpha val="3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ptos" panose="02110004020202020204"/>
              <a:ea typeface="+mn-ea"/>
              <a:cs typeface="+mn-cs"/>
            </a:endParaRPr>
          </a:p>
        </p:txBody>
      </p:sp>
      <p:sp>
        <p:nvSpPr>
          <p:cNvPr id="6" name="Text 4">
            <a:extLst>
              <a:ext uri="{FF2B5EF4-FFF2-40B4-BE49-F238E27FC236}">
                <a16:creationId xmlns:a16="http://schemas.microsoft.com/office/drawing/2014/main" id="{64511DA5-0618-8126-E9F3-E1717E8BE670}"/>
              </a:ext>
            </a:extLst>
          </p:cNvPr>
          <p:cNvSpPr/>
          <p:nvPr/>
        </p:nvSpPr>
        <p:spPr>
          <a:xfrm>
            <a:off x="1188720" y="2011680"/>
            <a:ext cx="4754880" cy="365760"/>
          </a:xfrm>
          <a:prstGeom prst="rect">
            <a:avLst/>
          </a:prstGeom>
          <a:noFill/>
          <a:ln/>
        </p:spPr>
        <p:txBody>
          <a:bodyPr wrap="square"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150" normalizeH="0" baseline="0" noProof="0" dirty="0">
                <a:ln>
                  <a:noFill/>
                </a:ln>
                <a:solidFill>
                  <a:srgbClr val="67A1FF"/>
                </a:solidFill>
                <a:effectLst/>
                <a:uLnTx/>
                <a:uFillTx/>
                <a:latin typeface="Calibri"/>
                <a:ea typeface="Calibri"/>
                <a:cs typeface="Calibri"/>
              </a:rPr>
              <a:t>HOW YOU'LL BE PREPARED</a:t>
            </a:r>
            <a:endParaRPr kumimoji="0" lang="en-US" sz="1300" b="0" i="0" u="none" strike="noStrike" kern="1200" cap="none" spc="0" normalizeH="0" baseline="0" noProof="0">
              <a:ln>
                <a:noFill/>
              </a:ln>
              <a:solidFill>
                <a:srgbClr val="67A1FF"/>
              </a:solidFill>
              <a:effectLst/>
              <a:uLnTx/>
              <a:uFillTx/>
              <a:latin typeface="Aptos"/>
              <a:ea typeface="Calibri"/>
              <a:cs typeface="Calibri"/>
            </a:endParaRPr>
          </a:p>
        </p:txBody>
      </p:sp>
      <p:sp>
        <p:nvSpPr>
          <p:cNvPr id="7" name="Text 5">
            <a:extLst>
              <a:ext uri="{FF2B5EF4-FFF2-40B4-BE49-F238E27FC236}">
                <a16:creationId xmlns:a16="http://schemas.microsoft.com/office/drawing/2014/main" id="{B05A228B-A202-8E9E-FB3A-443B28E6DB83}"/>
              </a:ext>
            </a:extLst>
          </p:cNvPr>
          <p:cNvSpPr/>
          <p:nvPr/>
        </p:nvSpPr>
        <p:spPr>
          <a:xfrm>
            <a:off x="1188720" y="2310944"/>
            <a:ext cx="5059682" cy="3764280"/>
          </a:xfrm>
          <a:prstGeom prst="rect">
            <a:avLst/>
          </a:prstGeom>
          <a:noFill/>
          <a:ln/>
        </p:spPr>
        <p:txBody>
          <a:bodyPr wrap="square" rtlCol="0" anchor="t"/>
          <a:lstStyle/>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7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Career coaching and advising (1:1 and group formats)</a:t>
            </a:r>
            <a:endParaRPr kumimoji="0" lang="en-US" sz="1700" b="0" i="0" u="none" strike="noStrike" kern="1200" cap="none" spc="0" normalizeH="0" baseline="0" noProof="0" dirty="0">
              <a:ln>
                <a:noFill/>
              </a:ln>
              <a:solidFill>
                <a:srgbClr val="000000"/>
              </a:solidFill>
              <a:effectLst/>
              <a:uLnTx/>
              <a:uFillTx/>
              <a:latin typeface="Aptos" panose="02110004020202020204"/>
              <a:ea typeface="+mn-ea"/>
              <a:cs typeface="+mn-cs"/>
            </a:endParaRP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7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Professional-development workshops, retreats, and networking events</a:t>
            </a:r>
            <a:endParaRPr kumimoji="0" lang="en-US" sz="1700" b="0" i="0" u="none" strike="noStrike" kern="1200" cap="none" spc="0" normalizeH="0" baseline="0" noProof="0" dirty="0">
              <a:ln>
                <a:noFill/>
              </a:ln>
              <a:solidFill>
                <a:srgbClr val="000000"/>
              </a:solidFill>
              <a:effectLst/>
              <a:uLnTx/>
              <a:uFillTx/>
              <a:latin typeface="Aptos" panose="02110004020202020204"/>
              <a:ea typeface="+mn-ea"/>
              <a:cs typeface="+mn-cs"/>
            </a:endParaRP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7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Alumni Career Stories and Meliora Mentoring Program</a:t>
            </a: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7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Experiential career-exploration opportunities, including job-shadowing and internships</a:t>
            </a:r>
            <a:endParaRPr kumimoji="0" lang="en-US" sz="1700" b="0" i="0" u="none" strike="noStrike" kern="1200" cap="none" spc="0" normalizeH="0" baseline="0" noProof="0" dirty="0">
              <a:ln>
                <a:noFill/>
              </a:ln>
              <a:solidFill>
                <a:srgbClr val="000000"/>
              </a:solidFill>
              <a:effectLst/>
              <a:uLnTx/>
              <a:uFillTx/>
              <a:latin typeface="Aptos" panose="02110004020202020204"/>
              <a:ea typeface="+mn-ea"/>
              <a:cs typeface="+mn-cs"/>
            </a:endParaRP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7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Teaching and mentoring skill-building, including the Higher-Education Teaching Certificate</a:t>
            </a: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700" b="0" i="0" u="none" strike="noStrike" kern="1200" cap="none" spc="0" normalizeH="0" baseline="0" noProof="0" dirty="0">
                <a:ln>
                  <a:noFill/>
                </a:ln>
                <a:solidFill>
                  <a:srgbClr val="1B2A41"/>
                </a:solidFill>
                <a:effectLst/>
                <a:uLnTx/>
                <a:uFillTx/>
                <a:latin typeface="Calibri" pitchFamily="34" charset="0"/>
                <a:ea typeface="+mn-ea"/>
                <a:cs typeface="Calibri" pitchFamily="34" charset="-120"/>
              </a:rPr>
              <a:t>Employer information sessions and career fairs, including the Graduate Career Consortium's Annual Virtual Career Expo</a:t>
            </a:r>
            <a:endParaRPr kumimoji="0" lang="en-US" sz="1700" b="0" i="0" u="none" strike="noStrike" kern="1200" cap="none" spc="0" normalizeH="0" baseline="0" noProof="0" dirty="0">
              <a:ln>
                <a:noFill/>
              </a:ln>
              <a:solidFill>
                <a:srgbClr val="000000"/>
              </a:solidFill>
              <a:effectLst/>
              <a:uLnTx/>
              <a:uFillTx/>
              <a:latin typeface="Aptos" panose="02110004020202020204"/>
              <a:ea typeface="+mn-ea"/>
              <a:cs typeface="+mn-cs"/>
            </a:endParaRPr>
          </a:p>
        </p:txBody>
      </p:sp>
      <p:sp>
        <p:nvSpPr>
          <p:cNvPr id="8" name="Shape 6">
            <a:extLst>
              <a:ext uri="{FF2B5EF4-FFF2-40B4-BE49-F238E27FC236}">
                <a16:creationId xmlns:a16="http://schemas.microsoft.com/office/drawing/2014/main" id="{C07575C8-C9A3-D7A3-987B-CADC7D8E91F9}"/>
              </a:ext>
            </a:extLst>
          </p:cNvPr>
          <p:cNvSpPr/>
          <p:nvPr/>
        </p:nvSpPr>
        <p:spPr>
          <a:xfrm>
            <a:off x="6537960" y="1874520"/>
            <a:ext cx="4800600" cy="4480560"/>
          </a:xfrm>
          <a:prstGeom prst="roundRect">
            <a:avLst>
              <a:gd name="adj" fmla="val 2041"/>
            </a:avLst>
          </a:prstGeom>
          <a:solidFill>
            <a:srgbClr val="0219C3"/>
          </a:solidFill>
          <a:ln/>
          <a:effectLst>
            <a:outerShdw blurRad="76200" dist="38100" dir="5400000" algn="bl" rotWithShape="0">
              <a:srgbClr val="8899AA">
                <a:alpha val="3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ptos" panose="02110004020202020204"/>
              <a:ea typeface="+mn-ea"/>
              <a:cs typeface="+mn-cs"/>
            </a:endParaRPr>
          </a:p>
        </p:txBody>
      </p:sp>
      <p:pic>
        <p:nvPicPr>
          <p:cNvPr id="9" name="Image 1" descr="preencoded.png">
            <a:extLst>
              <a:ext uri="{FF2B5EF4-FFF2-40B4-BE49-F238E27FC236}">
                <a16:creationId xmlns:a16="http://schemas.microsoft.com/office/drawing/2014/main" id="{700D05AB-9ECF-F045-3F00-7E201B2668AB}"/>
              </a:ext>
            </a:extLst>
          </p:cNvPr>
          <p:cNvPicPr>
            <a:picLocks noChangeAspect="1"/>
          </p:cNvPicPr>
          <p:nvPr/>
        </p:nvPicPr>
        <p:blipFill>
          <a:blip r:embed="rId2">
            <a:biLevel thresh="25000"/>
          </a:blip>
          <a:stretch>
            <a:fillRect/>
          </a:stretch>
        </p:blipFill>
        <p:spPr>
          <a:xfrm>
            <a:off x="6995160" y="2377440"/>
            <a:ext cx="548640" cy="548640"/>
          </a:xfrm>
          <a:prstGeom prst="rect">
            <a:avLst/>
          </a:prstGeom>
          <a:ln>
            <a:noFill/>
          </a:ln>
        </p:spPr>
      </p:pic>
      <p:sp>
        <p:nvSpPr>
          <p:cNvPr id="10" name="Text 7">
            <a:extLst>
              <a:ext uri="{FF2B5EF4-FFF2-40B4-BE49-F238E27FC236}">
                <a16:creationId xmlns:a16="http://schemas.microsoft.com/office/drawing/2014/main" id="{DD7C601C-5FD5-D3A5-8940-C0653F9CA74E}"/>
              </a:ext>
            </a:extLst>
          </p:cNvPr>
          <p:cNvSpPr/>
          <p:nvPr/>
        </p:nvSpPr>
        <p:spPr>
          <a:xfrm>
            <a:off x="6995160" y="3246120"/>
            <a:ext cx="3886200" cy="2286000"/>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Bookman Old Style" pitchFamily="34" charset="0"/>
                <a:ea typeface="Bookman Old Style" pitchFamily="34" charset="-122"/>
                <a:cs typeface="Bookman Old Style" pitchFamily="34" charset="-120"/>
              </a:rPr>
              <a:t>From first-year exploration to alumni networks, career support spans your whole time here and beyond.</a:t>
            </a:r>
            <a:endParaRPr kumimoji="0" lang="en-US" sz="2400" b="0" i="0" u="none" strike="noStrike" kern="1200" cap="none" spc="0" normalizeH="0" baseline="0" noProof="0" dirty="0">
              <a:ln>
                <a:noFill/>
              </a:ln>
              <a:solidFill>
                <a:srgbClr val="000000"/>
              </a:solidFill>
              <a:effectLst/>
              <a:uLnTx/>
              <a:uFillTx/>
              <a:latin typeface="Aptos" panose="02110004020202020204"/>
              <a:ea typeface="+mn-ea"/>
              <a:cs typeface="+mn-cs"/>
            </a:endParaRPr>
          </a:p>
        </p:txBody>
      </p:sp>
      <p:sp>
        <p:nvSpPr>
          <p:cNvPr id="11" name="Text 8">
            <a:extLst>
              <a:ext uri="{FF2B5EF4-FFF2-40B4-BE49-F238E27FC236}">
                <a16:creationId xmlns:a16="http://schemas.microsoft.com/office/drawing/2014/main" id="{7E0FE399-03F6-21B8-A14B-6CA1AFA5368E}"/>
              </a:ext>
            </a:extLst>
          </p:cNvPr>
          <p:cNvSpPr/>
          <p:nvPr/>
        </p:nvSpPr>
        <p:spPr>
          <a:xfrm>
            <a:off x="6995160" y="5577840"/>
            <a:ext cx="388620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9FB3CE"/>
                </a:solidFill>
                <a:effectLst/>
                <a:uLnTx/>
                <a:uFillTx/>
                <a:latin typeface="Calibri" pitchFamily="34" charset="0"/>
                <a:ea typeface="Calibri" pitchFamily="34" charset="-122"/>
                <a:cs typeface="Calibri" pitchFamily="34" charset="-120"/>
              </a:rPr>
              <a:t>— what myHub means for you</a:t>
            </a:r>
            <a:endParaRPr kumimoji="0" lang="en-US" sz="1300" b="0" i="0" u="none" strike="noStrike" kern="1200" cap="none" spc="0" normalizeH="0" baseline="0" noProof="0" dirty="0">
              <a:ln>
                <a:noFill/>
              </a:ln>
              <a:solidFill>
                <a:srgbClr val="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2111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14D35B-0D45-DD7F-BB3E-A9742D2416CA}"/>
              </a:ext>
            </a:extLst>
          </p:cNvPr>
          <p:cNvSpPr>
            <a:spLocks noGrp="1"/>
          </p:cNvSpPr>
          <p:nvPr>
            <p:ph type="body" sz="quarter" idx="10"/>
          </p:nvPr>
        </p:nvSpPr>
        <p:spPr/>
        <p:txBody>
          <a:bodyPr/>
          <a:lstStyle/>
          <a:p>
            <a:r>
              <a:rPr lang="en-US" dirty="0"/>
              <a:t>Life &amp; Wellness </a:t>
            </a:r>
          </a:p>
        </p:txBody>
      </p:sp>
      <p:sp>
        <p:nvSpPr>
          <p:cNvPr id="4" name="TextBox 3">
            <a:extLst>
              <a:ext uri="{FF2B5EF4-FFF2-40B4-BE49-F238E27FC236}">
                <a16:creationId xmlns:a16="http://schemas.microsoft.com/office/drawing/2014/main" id="{427EB853-C19C-4B82-E822-563BE15D7EA4}"/>
              </a:ext>
            </a:extLst>
          </p:cNvPr>
          <p:cNvSpPr txBox="1"/>
          <p:nvPr/>
        </p:nvSpPr>
        <p:spPr>
          <a:xfrm>
            <a:off x="495300" y="1394897"/>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ptos" panose="02110004020202020204"/>
                <a:ea typeface="+mn-ea"/>
                <a:cs typeface="+mn-cs"/>
              </a:rPr>
              <a:t>Thrive inside and outside your work </a:t>
            </a:r>
          </a:p>
        </p:txBody>
      </p:sp>
      <p:sp>
        <p:nvSpPr>
          <p:cNvPr id="5" name="Shape 3">
            <a:extLst>
              <a:ext uri="{FF2B5EF4-FFF2-40B4-BE49-F238E27FC236}">
                <a16:creationId xmlns:a16="http://schemas.microsoft.com/office/drawing/2014/main" id="{3CCD05E4-B382-A1EA-591E-5C95A77857D1}"/>
              </a:ext>
            </a:extLst>
          </p:cNvPr>
          <p:cNvSpPr/>
          <p:nvPr/>
        </p:nvSpPr>
        <p:spPr>
          <a:xfrm>
            <a:off x="822960" y="1874520"/>
            <a:ext cx="5486400" cy="4480560"/>
          </a:xfrm>
          <a:prstGeom prst="roundRect">
            <a:avLst>
              <a:gd name="adj" fmla="val 2041"/>
            </a:avLst>
          </a:prstGeom>
          <a:solidFill>
            <a:srgbClr val="E8EEF6"/>
          </a:solidFill>
          <a:ln/>
          <a:effectLst>
            <a:outerShdw blurRad="76200" dist="38100" dir="5400000" algn="bl" rotWithShape="0">
              <a:srgbClr val="8899AA">
                <a:alpha val="3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ptos" panose="02110004020202020204"/>
              <a:ea typeface="+mn-ea"/>
              <a:cs typeface="+mn-cs"/>
            </a:endParaRPr>
          </a:p>
        </p:txBody>
      </p:sp>
      <p:sp>
        <p:nvSpPr>
          <p:cNvPr id="6" name="Text 4">
            <a:extLst>
              <a:ext uri="{FF2B5EF4-FFF2-40B4-BE49-F238E27FC236}">
                <a16:creationId xmlns:a16="http://schemas.microsoft.com/office/drawing/2014/main" id="{9AEC6985-8240-6B92-44B6-03AC3C4FADAB}"/>
              </a:ext>
            </a:extLst>
          </p:cNvPr>
          <p:cNvSpPr/>
          <p:nvPr/>
        </p:nvSpPr>
        <p:spPr>
          <a:xfrm>
            <a:off x="1188720" y="2148840"/>
            <a:ext cx="475488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150" normalizeH="0" baseline="0" noProof="0" dirty="0">
                <a:ln>
                  <a:noFill/>
                </a:ln>
                <a:solidFill>
                  <a:srgbClr val="001E5F"/>
                </a:solidFill>
                <a:effectLst/>
                <a:uLnTx/>
                <a:uFillTx/>
                <a:latin typeface="Calibri" pitchFamily="34" charset="0"/>
                <a:ea typeface="Calibri" pitchFamily="34" charset="-122"/>
                <a:cs typeface="Calibri" pitchFamily="34" charset="-120"/>
              </a:rPr>
              <a:t>SUPPORT FOR THE WHOLE YOU</a:t>
            </a:r>
            <a:endParaRPr kumimoji="0" lang="en-US" sz="1300" b="0" i="0" u="none" strike="noStrike" kern="1200" cap="none" spc="0" normalizeH="0" baseline="0" noProof="0" dirty="0">
              <a:ln>
                <a:noFill/>
              </a:ln>
              <a:solidFill>
                <a:srgbClr val="001E5F"/>
              </a:solidFill>
              <a:effectLst/>
              <a:uLnTx/>
              <a:uFillTx/>
              <a:latin typeface="Aptos" panose="02110004020202020204"/>
              <a:ea typeface="+mn-ea"/>
              <a:cs typeface="+mn-cs"/>
            </a:endParaRPr>
          </a:p>
        </p:txBody>
      </p:sp>
      <p:sp>
        <p:nvSpPr>
          <p:cNvPr id="7" name="Text 5">
            <a:extLst>
              <a:ext uri="{FF2B5EF4-FFF2-40B4-BE49-F238E27FC236}">
                <a16:creationId xmlns:a16="http://schemas.microsoft.com/office/drawing/2014/main" id="{4ED4886E-6C3B-BC45-A25F-2C629D4D7F9C}"/>
              </a:ext>
            </a:extLst>
          </p:cNvPr>
          <p:cNvSpPr/>
          <p:nvPr/>
        </p:nvSpPr>
        <p:spPr>
          <a:xfrm>
            <a:off x="1188720" y="2651760"/>
            <a:ext cx="4907280" cy="3429000"/>
          </a:xfrm>
          <a:prstGeom prst="rect">
            <a:avLst/>
          </a:prstGeom>
          <a:noFill/>
          <a:ln/>
        </p:spPr>
        <p:txBody>
          <a:bodyPr wrap="square" rtlCol="0" anchor="t"/>
          <a:lstStyle/>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Individual wellness consultations, stress-management coaching, and short-term counseling support</a:t>
            </a:r>
            <a:endParaRPr kumimoji="0" lang="en-US" sz="1800" b="0" i="0" u="none" strike="noStrike" kern="1200" cap="none" spc="0" normalizeH="0" baseline="0" noProof="0" dirty="0">
              <a:ln>
                <a:noFill/>
              </a:ln>
              <a:solidFill>
                <a:srgbClr val="000000"/>
              </a:solidFill>
              <a:effectLst/>
              <a:uLnTx/>
              <a:uFillTx/>
              <a:latin typeface="Aptos" panose="02110004020202020204"/>
              <a:ea typeface="+mn-ea"/>
              <a:cs typeface="+mn-cs"/>
            </a:endParaRP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Referrals to resources on- and off-campus</a:t>
            </a:r>
            <a:endParaRPr kumimoji="0" lang="en-US" sz="1800" b="0" i="0" u="none" strike="noStrike" kern="1200" cap="none" spc="0" normalizeH="0" baseline="0" noProof="0" dirty="0">
              <a:ln>
                <a:noFill/>
              </a:ln>
              <a:solidFill>
                <a:srgbClr val="000000"/>
              </a:solidFill>
              <a:effectLst/>
              <a:uLnTx/>
              <a:uFillTx/>
              <a:latin typeface="Aptos" panose="02110004020202020204"/>
              <a:ea typeface="+mn-ea"/>
              <a:cs typeface="+mn-cs"/>
            </a:endParaRP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Leadership development and trainee group advising</a:t>
            </a:r>
            <a:endParaRPr kumimoji="0" lang="en-US" sz="1800" b="0" i="0" u="none" strike="noStrike" kern="1200" cap="none" spc="0" normalizeH="0" baseline="0" noProof="0" dirty="0">
              <a:ln>
                <a:noFill/>
              </a:ln>
              <a:solidFill>
                <a:srgbClr val="000000"/>
              </a:solidFill>
              <a:effectLst/>
              <a:uLnTx/>
              <a:uFillTx/>
              <a:latin typeface="Aptos" panose="02110004020202020204"/>
              <a:ea typeface="+mn-ea"/>
              <a:cs typeface="+mn-cs"/>
            </a:endParaRP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Workshops focused on mindfulness, creativity, workplace health, and resilience</a:t>
            </a:r>
            <a:endParaRPr kumimoji="0" lang="en-US" sz="1800" b="0" i="0" u="none" strike="noStrike" kern="1200" cap="none" spc="0" normalizeH="0" baseline="0" noProof="0" dirty="0">
              <a:ln>
                <a:noFill/>
              </a:ln>
              <a:solidFill>
                <a:srgbClr val="000000"/>
              </a:solidFill>
              <a:effectLst/>
              <a:uLnTx/>
              <a:uFillTx/>
              <a:latin typeface="Aptos" panose="02110004020202020204"/>
              <a:ea typeface="+mn-ea"/>
              <a:cs typeface="+mn-cs"/>
            </a:endParaRP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Mental health first aid training </a:t>
            </a:r>
          </a:p>
          <a:p>
            <a:pPr marL="228600" marR="0" lvl="0" indent="-228600"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dirty="0">
                <a:ln>
                  <a:noFill/>
                </a:ln>
                <a:solidFill>
                  <a:srgbClr val="1B2A41"/>
                </a:solidFill>
                <a:effectLst/>
                <a:uLnTx/>
                <a:uFillTx/>
                <a:latin typeface="Calibri" pitchFamily="34" charset="0"/>
                <a:ea typeface="Calibri" pitchFamily="34" charset="-122"/>
                <a:cs typeface="Calibri" pitchFamily="34" charset="-120"/>
              </a:rPr>
              <a:t>Programs supporting belonging and community</a:t>
            </a:r>
            <a:endParaRPr kumimoji="0" lang="en-US" sz="1800" b="0" i="0" u="none" strike="noStrike" kern="1200" cap="none" spc="0" normalizeH="0" baseline="0" noProof="0" dirty="0">
              <a:ln>
                <a:noFill/>
              </a:ln>
              <a:solidFill>
                <a:srgbClr val="000000"/>
              </a:solidFill>
              <a:effectLst/>
              <a:uLnTx/>
              <a:uFillTx/>
              <a:latin typeface="Aptos" panose="02110004020202020204"/>
              <a:ea typeface="+mn-ea"/>
              <a:cs typeface="+mn-cs"/>
            </a:endParaRPr>
          </a:p>
        </p:txBody>
      </p:sp>
      <p:sp>
        <p:nvSpPr>
          <p:cNvPr id="8" name="Shape 6">
            <a:extLst>
              <a:ext uri="{FF2B5EF4-FFF2-40B4-BE49-F238E27FC236}">
                <a16:creationId xmlns:a16="http://schemas.microsoft.com/office/drawing/2014/main" id="{BC4495F8-1E49-49A8-A73D-9F3B52D4472C}"/>
              </a:ext>
            </a:extLst>
          </p:cNvPr>
          <p:cNvSpPr/>
          <p:nvPr/>
        </p:nvSpPr>
        <p:spPr>
          <a:xfrm>
            <a:off x="6537960" y="1874520"/>
            <a:ext cx="4800600" cy="4480560"/>
          </a:xfrm>
          <a:prstGeom prst="roundRect">
            <a:avLst>
              <a:gd name="adj" fmla="val 2041"/>
            </a:avLst>
          </a:prstGeom>
          <a:solidFill>
            <a:srgbClr val="001E5F"/>
          </a:solidFill>
          <a:ln/>
          <a:effectLst>
            <a:outerShdw blurRad="76200" dist="38100" dir="5400000" algn="bl" rotWithShape="0">
              <a:srgbClr val="8899AA">
                <a:alpha val="3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ptos" panose="02110004020202020204"/>
              <a:ea typeface="+mn-ea"/>
              <a:cs typeface="+mn-cs"/>
            </a:endParaRPr>
          </a:p>
        </p:txBody>
      </p:sp>
      <p:pic>
        <p:nvPicPr>
          <p:cNvPr id="3" name="Image 1" descr="preencoded.png">
            <a:extLst>
              <a:ext uri="{FF2B5EF4-FFF2-40B4-BE49-F238E27FC236}">
                <a16:creationId xmlns:a16="http://schemas.microsoft.com/office/drawing/2014/main" id="{9FF96C3E-E5F3-A910-10CF-62FB8A5DF586}"/>
              </a:ext>
            </a:extLst>
          </p:cNvPr>
          <p:cNvPicPr>
            <a:picLocks noChangeAspect="1"/>
          </p:cNvPicPr>
          <p:nvPr/>
        </p:nvPicPr>
        <p:blipFill>
          <a:blip r:embed="rId3"/>
          <a:stretch>
            <a:fillRect/>
          </a:stretch>
        </p:blipFill>
        <p:spPr>
          <a:xfrm>
            <a:off x="6995160" y="2377440"/>
            <a:ext cx="548640" cy="548640"/>
          </a:xfrm>
          <a:prstGeom prst="rect">
            <a:avLst/>
          </a:prstGeom>
        </p:spPr>
      </p:pic>
      <p:sp>
        <p:nvSpPr>
          <p:cNvPr id="11" name="Text 7">
            <a:extLst>
              <a:ext uri="{FF2B5EF4-FFF2-40B4-BE49-F238E27FC236}">
                <a16:creationId xmlns:a16="http://schemas.microsoft.com/office/drawing/2014/main" id="{BB256A47-6E9C-DEF7-D452-48B3E497FBCC}"/>
              </a:ext>
            </a:extLst>
          </p:cNvPr>
          <p:cNvSpPr/>
          <p:nvPr/>
        </p:nvSpPr>
        <p:spPr>
          <a:xfrm>
            <a:off x="6995160" y="3246120"/>
            <a:ext cx="3886200" cy="2286000"/>
          </a:xfrm>
          <a:prstGeom prst="rect">
            <a:avLst/>
          </a:prstGeom>
          <a:noFill/>
          <a:ln/>
        </p:spPr>
        <p:txBody>
          <a:bodyPr wrap="square"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Bookman Old Style"/>
                <a:ea typeface="+mn-ea"/>
                <a:cs typeface="+mn-cs"/>
              </a:rPr>
              <a:t>Support and emotional safety to help you prioritize wellness that contributes to your productivity rather than straining it.</a:t>
            </a:r>
          </a:p>
        </p:txBody>
      </p:sp>
    </p:spTree>
    <p:extLst>
      <p:ext uri="{BB962C8B-B14F-4D97-AF65-F5344CB8AC3E}">
        <p14:creationId xmlns:p14="http://schemas.microsoft.com/office/powerpoint/2010/main" val="4083505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C74303-59F4-6542-BE96-D850B4204106}"/>
              </a:ext>
            </a:extLst>
          </p:cNvPr>
          <p:cNvSpPr>
            <a:spLocks noGrp="1"/>
          </p:cNvSpPr>
          <p:nvPr>
            <p:ph idx="1"/>
          </p:nvPr>
        </p:nvSpPr>
        <p:spPr>
          <a:xfrm>
            <a:off x="1061274" y="2260034"/>
            <a:ext cx="8305800" cy="8382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t" anchorCtr="0" compatLnSpc="1">
            <a:prstTxWarp prst="textNoShape">
              <a:avLst/>
            </a:prstTxWarp>
            <a:normAutofit/>
          </a:bodyPr>
          <a:lstStyle/>
          <a:p>
            <a:pPr>
              <a:lnSpc>
                <a:spcPts val="2400"/>
              </a:lnSpc>
            </a:pPr>
            <a:r>
              <a:rPr lang="en-US" sz="1800" dirty="0">
                <a:solidFill>
                  <a:schemeClr val="tx2"/>
                </a:solidFill>
                <a:hlinkClick r:id="rId2">
                  <a:extLst>
                    <a:ext uri="{A12FA001-AC4F-418D-AE19-62706E023703}">
                      <ahyp:hlinkClr xmlns:ahyp="http://schemas.microsoft.com/office/drawing/2018/hyperlinkcolor" val="tx"/>
                    </a:ext>
                  </a:extLst>
                </a:hlinkClick>
              </a:rPr>
              <a:t>https://www.urmc.rochester.edu/education/graduate/current-students/graduate-student-society/graduate-student-life.aspx</a:t>
            </a:r>
            <a:endParaRPr lang="en-US" sz="1800" dirty="0">
              <a:solidFill>
                <a:schemeClr val="tx2"/>
              </a:solidFill>
            </a:endParaRPr>
          </a:p>
        </p:txBody>
      </p:sp>
      <p:sp>
        <p:nvSpPr>
          <p:cNvPr id="8" name="Content Placeholder 2">
            <a:extLst>
              <a:ext uri="{FF2B5EF4-FFF2-40B4-BE49-F238E27FC236}">
                <a16:creationId xmlns:a16="http://schemas.microsoft.com/office/drawing/2014/main" id="{2D5CBB5A-1237-E95F-F8B3-906141C8F957}"/>
              </a:ext>
            </a:extLst>
          </p:cNvPr>
          <p:cNvSpPr txBox="1">
            <a:spLocks noChangeArrowheads="1"/>
          </p:cNvSpPr>
          <p:nvPr/>
        </p:nvSpPr>
        <p:spPr bwMode="auto">
          <a:xfrm>
            <a:off x="1061274" y="1597607"/>
            <a:ext cx="79855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105316" indent="-105316" algn="l" defTabSz="906028" rtl="0" eaLnBrk="0" fontAlgn="base" hangingPunct="0">
              <a:lnSpc>
                <a:spcPct val="140000"/>
              </a:lnSpc>
              <a:spcBef>
                <a:spcPct val="50000"/>
              </a:spcBef>
              <a:spcAft>
                <a:spcPct val="0"/>
              </a:spcAft>
              <a:buFont typeface="Verdana" panose="020B0604030504040204" pitchFamily="34" charset="0"/>
              <a:buChar char=" "/>
              <a:defRPr sz="1659">
                <a:solidFill>
                  <a:schemeClr val="tx1"/>
                </a:solidFill>
                <a:latin typeface="+mn-lt"/>
                <a:ea typeface="+mn-ea"/>
                <a:cs typeface="+mn-cs"/>
              </a:defRPr>
            </a:lvl1pPr>
            <a:lvl2pPr marL="363960" indent="-154877" algn="l" defTabSz="906028" rtl="0" eaLnBrk="0" fontAlgn="base" hangingPunct="0">
              <a:lnSpc>
                <a:spcPct val="140000"/>
              </a:lnSpc>
              <a:spcBef>
                <a:spcPct val="0"/>
              </a:spcBef>
              <a:spcAft>
                <a:spcPct val="0"/>
              </a:spcAft>
              <a:buSzPct val="85000"/>
              <a:buChar char="•"/>
              <a:defRPr sz="1659">
                <a:solidFill>
                  <a:schemeClr val="tx1"/>
                </a:solidFill>
                <a:latin typeface="+mn-lt"/>
              </a:defRPr>
            </a:lvl2pPr>
            <a:lvl3pPr marL="621055" indent="-154877" algn="l" defTabSz="906028" rtl="0" eaLnBrk="0" fontAlgn="base" hangingPunct="0">
              <a:lnSpc>
                <a:spcPct val="140000"/>
              </a:lnSpc>
              <a:spcBef>
                <a:spcPct val="0"/>
              </a:spcBef>
              <a:spcAft>
                <a:spcPct val="0"/>
              </a:spcAft>
              <a:buSzPct val="85000"/>
              <a:buChar char="•"/>
              <a:defRPr sz="1659">
                <a:solidFill>
                  <a:schemeClr val="tx1"/>
                </a:solidFill>
                <a:latin typeface="+mn-lt"/>
              </a:defRPr>
            </a:lvl3pPr>
            <a:lvl4pPr marL="868858" indent="-145584" algn="l" defTabSz="906028" rtl="0" eaLnBrk="0" fontAlgn="base" hangingPunct="0">
              <a:lnSpc>
                <a:spcPct val="140000"/>
              </a:lnSpc>
              <a:spcBef>
                <a:spcPct val="0"/>
              </a:spcBef>
              <a:spcAft>
                <a:spcPct val="0"/>
              </a:spcAft>
              <a:buSzPct val="85000"/>
              <a:buChar char="•"/>
              <a:defRPr sz="1659">
                <a:solidFill>
                  <a:schemeClr val="tx1"/>
                </a:solidFill>
                <a:latin typeface="+mn-lt"/>
              </a:defRPr>
            </a:lvl4pPr>
            <a:lvl5pPr marL="1127501" indent="-154877" algn="l" defTabSz="906028" rtl="0" eaLnBrk="0" fontAlgn="base" hangingPunct="0">
              <a:lnSpc>
                <a:spcPct val="140000"/>
              </a:lnSpc>
              <a:spcBef>
                <a:spcPct val="0"/>
              </a:spcBef>
              <a:spcAft>
                <a:spcPct val="0"/>
              </a:spcAft>
              <a:buSzPct val="85000"/>
              <a:buChar char="•"/>
              <a:defRPr sz="1659">
                <a:solidFill>
                  <a:schemeClr val="tx1"/>
                </a:solidFill>
                <a:latin typeface="+mn-lt"/>
              </a:defRPr>
            </a:lvl5pPr>
            <a:lvl6pPr marL="1573545" indent="-154877" algn="l" defTabSz="906028" rtl="0" eaLnBrk="1" fontAlgn="base" hangingPunct="1">
              <a:lnSpc>
                <a:spcPct val="140000"/>
              </a:lnSpc>
              <a:spcBef>
                <a:spcPct val="0"/>
              </a:spcBef>
              <a:spcAft>
                <a:spcPct val="0"/>
              </a:spcAft>
              <a:buSzPct val="85000"/>
              <a:buChar char="•"/>
              <a:defRPr sz="1659">
                <a:solidFill>
                  <a:schemeClr val="tx1"/>
                </a:solidFill>
                <a:latin typeface="+mn-lt"/>
              </a:defRPr>
            </a:lvl6pPr>
            <a:lvl7pPr marL="2019590" indent="-154877" algn="l" defTabSz="906028" rtl="0" eaLnBrk="1" fontAlgn="base" hangingPunct="1">
              <a:lnSpc>
                <a:spcPct val="140000"/>
              </a:lnSpc>
              <a:spcBef>
                <a:spcPct val="0"/>
              </a:spcBef>
              <a:spcAft>
                <a:spcPct val="0"/>
              </a:spcAft>
              <a:buSzPct val="85000"/>
              <a:buChar char="•"/>
              <a:defRPr sz="1659">
                <a:solidFill>
                  <a:schemeClr val="tx1"/>
                </a:solidFill>
                <a:latin typeface="+mn-lt"/>
              </a:defRPr>
            </a:lvl7pPr>
            <a:lvl8pPr marL="2465634" indent="-154877" algn="l" defTabSz="906028" rtl="0" eaLnBrk="1" fontAlgn="base" hangingPunct="1">
              <a:lnSpc>
                <a:spcPct val="140000"/>
              </a:lnSpc>
              <a:spcBef>
                <a:spcPct val="0"/>
              </a:spcBef>
              <a:spcAft>
                <a:spcPct val="0"/>
              </a:spcAft>
              <a:buSzPct val="85000"/>
              <a:buChar char="•"/>
              <a:defRPr sz="1659">
                <a:solidFill>
                  <a:schemeClr val="tx1"/>
                </a:solidFill>
                <a:latin typeface="+mn-lt"/>
              </a:defRPr>
            </a:lvl8pPr>
            <a:lvl9pPr marL="2911678" indent="-154877" algn="l" defTabSz="906028" rtl="0" eaLnBrk="1" fontAlgn="base" hangingPunct="1">
              <a:lnSpc>
                <a:spcPct val="140000"/>
              </a:lnSpc>
              <a:spcBef>
                <a:spcPct val="0"/>
              </a:spcBef>
              <a:spcAft>
                <a:spcPct val="0"/>
              </a:spcAft>
              <a:buSzPct val="85000"/>
              <a:buChar char="•"/>
              <a:defRPr sz="1659">
                <a:solidFill>
                  <a:schemeClr val="tx1"/>
                </a:solidFill>
                <a:latin typeface="+mn-lt"/>
              </a:defRPr>
            </a:lvl9pPr>
          </a:lstStyle>
          <a:p>
            <a:pPr marL="105316" marR="0" lvl="0" indent="-228600" algn="l" defTabSz="906028" rtl="0" eaLnBrk="1" fontAlgn="base" latinLnBrk="0" hangingPunct="1">
              <a:lnSpc>
                <a:spcPct val="140000"/>
              </a:lnSpc>
              <a:spcBef>
                <a:spcPts val="240"/>
              </a:spcBef>
              <a:spcAft>
                <a:spcPct val="0"/>
              </a:spcAft>
              <a:buClrTx/>
              <a:buSzTx/>
              <a:buFont typeface="Arial" panose="020B0604020202020204" pitchFamily="34" charset="0"/>
              <a:buChar char="•"/>
              <a:tabLst/>
              <a:defRPr/>
            </a:pPr>
            <a:r>
              <a:rPr kumimoji="0" lang="en-US" altLang="en-US" sz="2800" b="0" i="0" u="none" strike="noStrike" kern="0" cap="none" spc="0" normalizeH="0" baseline="0" noProof="0" dirty="0">
                <a:ln>
                  <a:noFill/>
                </a:ln>
                <a:solidFill>
                  <a:srgbClr val="000000"/>
                </a:solidFill>
                <a:effectLst/>
                <a:uLnTx/>
                <a:uFillTx/>
                <a:latin typeface="Aptos" panose="02110004020202020204"/>
                <a:ea typeface="+mn-ea"/>
                <a:cs typeface="+mn-cs"/>
              </a:rPr>
              <a:t>SMD Graduate Student Society</a:t>
            </a:r>
            <a:endParaRPr kumimoji="0" lang="en-US" altLang="en-US" sz="2400" b="0" i="0" u="none" strike="noStrike" kern="0" cap="none" spc="0" normalizeH="0" baseline="0" noProof="0" dirty="0">
              <a:ln>
                <a:noFill/>
              </a:ln>
              <a:solidFill>
                <a:srgbClr val="000000"/>
              </a:solidFill>
              <a:effectLst/>
              <a:uLnTx/>
              <a:uFillTx/>
              <a:latin typeface="Aptos" panose="02110004020202020204"/>
              <a:ea typeface="+mn-ea"/>
              <a:cs typeface="+mn-cs"/>
            </a:endParaRPr>
          </a:p>
        </p:txBody>
      </p:sp>
      <p:sp>
        <p:nvSpPr>
          <p:cNvPr id="10" name="Title 1">
            <a:extLst>
              <a:ext uri="{FF2B5EF4-FFF2-40B4-BE49-F238E27FC236}">
                <a16:creationId xmlns:a16="http://schemas.microsoft.com/office/drawing/2014/main" id="{F15EE673-4428-AF29-F686-E801928D3B3F}"/>
              </a:ext>
            </a:extLst>
          </p:cNvPr>
          <p:cNvSpPr>
            <a:spLocks noGrp="1" noChangeArrowheads="1"/>
          </p:cNvSpPr>
          <p:nvPr>
            <p:ph type="title"/>
          </p:nvPr>
        </p:nvSpPr>
        <p:spPr>
          <a:xfrm>
            <a:off x="1539949" y="83127"/>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fontScale="90000"/>
          </a:bodyPr>
          <a:lstStyle/>
          <a:p>
            <a:pPr algn="ctr" defTabSz="833438"/>
            <a:r>
              <a:rPr lang="en-US" altLang="en-US" sz="5300" b="1" dirty="0"/>
              <a:t>People are here to help</a:t>
            </a:r>
            <a:br>
              <a:rPr lang="en-US" altLang="en-US" sz="5300" b="1" dirty="0"/>
            </a:br>
            <a:r>
              <a:rPr lang="en-US" altLang="en-US" sz="4000" b="1" dirty="0"/>
              <a:t>(academically, personally, professionally</a:t>
            </a:r>
            <a:r>
              <a:rPr lang="en-US" altLang="en-US" sz="2400" dirty="0"/>
              <a:t>)</a:t>
            </a:r>
          </a:p>
        </p:txBody>
      </p:sp>
    </p:spTree>
    <p:extLst>
      <p:ext uri="{BB962C8B-B14F-4D97-AF65-F5344CB8AC3E}">
        <p14:creationId xmlns:p14="http://schemas.microsoft.com/office/powerpoint/2010/main" val="1997696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C74303-59F4-6542-BE96-D850B4204106}"/>
              </a:ext>
            </a:extLst>
          </p:cNvPr>
          <p:cNvSpPr>
            <a:spLocks noGrp="1"/>
          </p:cNvSpPr>
          <p:nvPr>
            <p:ph idx="1"/>
          </p:nvPr>
        </p:nvSpPr>
        <p:spPr>
          <a:xfrm>
            <a:off x="315882" y="1314104"/>
            <a:ext cx="9310255" cy="533607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t" anchorCtr="0" compatLnSpc="1">
            <a:prstTxWarp prst="textNoShape">
              <a:avLst/>
            </a:prstTxWarp>
            <a:normAutofit/>
          </a:bodyPr>
          <a:lstStyle/>
          <a:p>
            <a:pPr>
              <a:lnSpc>
                <a:spcPct val="100000"/>
              </a:lnSpc>
              <a:spcBef>
                <a:spcPts val="600"/>
              </a:spcBef>
            </a:pPr>
            <a:r>
              <a:rPr lang="en-US" b="1" dirty="0"/>
              <a:t>ADSE, Alliance for Diversity in Science and Engineering</a:t>
            </a:r>
          </a:p>
          <a:p>
            <a:pPr>
              <a:lnSpc>
                <a:spcPct val="100000"/>
              </a:lnSpc>
              <a:spcBef>
                <a:spcPts val="600"/>
              </a:spcBef>
            </a:pPr>
            <a:r>
              <a:rPr lang="en-US" b="1" dirty="0"/>
              <a:t>GSOC, Graduate Students of Color</a:t>
            </a:r>
          </a:p>
          <a:p>
            <a:pPr>
              <a:lnSpc>
                <a:spcPct val="100000"/>
              </a:lnSpc>
              <a:spcBef>
                <a:spcPts val="1200"/>
              </a:spcBef>
            </a:pPr>
            <a:r>
              <a:rPr lang="en-US" b="1" dirty="0"/>
              <a:t>GWIS, Graduate Workers in Science</a:t>
            </a:r>
          </a:p>
          <a:p>
            <a:pPr>
              <a:lnSpc>
                <a:spcPct val="100000"/>
              </a:lnSpc>
              <a:spcBef>
                <a:spcPts val="1200"/>
              </a:spcBef>
            </a:pPr>
            <a:r>
              <a:rPr lang="en-US" b="1" dirty="0"/>
              <a:t>International Students &amp; Scholars Association (ISSA)</a:t>
            </a:r>
          </a:p>
          <a:p>
            <a:pPr>
              <a:lnSpc>
                <a:spcPct val="100000"/>
              </a:lnSpc>
              <a:spcBef>
                <a:spcPts val="1200"/>
              </a:spcBef>
            </a:pPr>
            <a:r>
              <a:rPr lang="en-US" b="1" dirty="0"/>
              <a:t>SMD Ambassadors</a:t>
            </a:r>
          </a:p>
          <a:p>
            <a:pPr>
              <a:lnSpc>
                <a:spcPct val="100000"/>
              </a:lnSpc>
              <a:spcBef>
                <a:spcPts val="1200"/>
              </a:spcBef>
            </a:pPr>
            <a:r>
              <a:rPr lang="en-US" b="1" dirty="0"/>
              <a:t>SMD Entrepreneurs</a:t>
            </a:r>
          </a:p>
          <a:p>
            <a:pPr>
              <a:lnSpc>
                <a:spcPct val="100000"/>
              </a:lnSpc>
              <a:spcBef>
                <a:spcPts val="1200"/>
              </a:spcBef>
            </a:pPr>
            <a:r>
              <a:rPr lang="en-US" b="1" dirty="0"/>
              <a:t>SACNAS, Society for Advancement of Chicanos/Hispanics and Native Americans in Science</a:t>
            </a:r>
          </a:p>
          <a:p>
            <a:pPr>
              <a:lnSpc>
                <a:spcPct val="100000"/>
              </a:lnSpc>
              <a:spcBef>
                <a:spcPts val="1200"/>
              </a:spcBef>
            </a:pPr>
            <a:r>
              <a:rPr lang="en-US" b="1" dirty="0"/>
              <a:t>UR Thinkers</a:t>
            </a:r>
          </a:p>
          <a:p>
            <a:pPr>
              <a:lnSpc>
                <a:spcPct val="100000"/>
              </a:lnSpc>
              <a:spcBef>
                <a:spcPts val="1200"/>
              </a:spcBef>
            </a:pPr>
            <a:r>
              <a:rPr lang="en-US" b="1" dirty="0"/>
              <a:t>University of Rochester Science Policy Initiative</a:t>
            </a:r>
          </a:p>
          <a:p>
            <a:pPr>
              <a:lnSpc>
                <a:spcPct val="100000"/>
              </a:lnSpc>
              <a:spcBef>
                <a:spcPts val="1200"/>
              </a:spcBef>
            </a:pPr>
            <a:r>
              <a:rPr lang="en-US" b="1" dirty="0"/>
              <a:t>UR Writing </a:t>
            </a:r>
          </a:p>
          <a:p>
            <a:pPr marL="0" indent="0">
              <a:lnSpc>
                <a:spcPct val="100000"/>
              </a:lnSpc>
              <a:spcBef>
                <a:spcPts val="0"/>
              </a:spcBef>
              <a:buSzPct val="100000"/>
              <a:buNone/>
            </a:pPr>
            <a:endParaRPr lang="en-US" sz="1800" dirty="0"/>
          </a:p>
        </p:txBody>
      </p:sp>
      <p:sp>
        <p:nvSpPr>
          <p:cNvPr id="8" name="Title 1">
            <a:extLst>
              <a:ext uri="{FF2B5EF4-FFF2-40B4-BE49-F238E27FC236}">
                <a16:creationId xmlns:a16="http://schemas.microsoft.com/office/drawing/2014/main" id="{7CFB58B7-53B7-17BB-62BE-65493A89D042}"/>
              </a:ext>
            </a:extLst>
          </p:cNvPr>
          <p:cNvSpPr>
            <a:spLocks noGrp="1" noChangeArrowheads="1"/>
          </p:cNvSpPr>
          <p:nvPr>
            <p:ph type="title"/>
          </p:nvPr>
        </p:nvSpPr>
        <p:spPr>
          <a:xfrm>
            <a:off x="1539949" y="83127"/>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4400" b="1" dirty="0"/>
              <a:t>People are here to help</a:t>
            </a:r>
            <a:br>
              <a:rPr lang="en-US" altLang="en-US" sz="4400" b="1" dirty="0"/>
            </a:br>
            <a:r>
              <a:rPr lang="en-US" altLang="en-US" sz="3200" b="1" dirty="0"/>
              <a:t>(academically, personally, professionally)</a:t>
            </a:r>
          </a:p>
        </p:txBody>
      </p:sp>
    </p:spTree>
    <p:extLst>
      <p:ext uri="{BB962C8B-B14F-4D97-AF65-F5344CB8AC3E}">
        <p14:creationId xmlns:p14="http://schemas.microsoft.com/office/powerpoint/2010/main" val="1721679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B485CDE-528D-CF40-8F23-2ABA67E87E1C}"/>
              </a:ext>
            </a:extLst>
          </p:cNvPr>
          <p:cNvSpPr>
            <a:spLocks noGrp="1" noChangeArrowheads="1"/>
          </p:cNvSpPr>
          <p:nvPr>
            <p:ph type="title"/>
          </p:nvPr>
        </p:nvSpPr>
        <p:spPr>
          <a:xfrm>
            <a:off x="1524000" y="358800"/>
            <a:ext cx="9144000" cy="87511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6000" b="1" dirty="0"/>
              <a:t>Expectations</a:t>
            </a:r>
          </a:p>
        </p:txBody>
      </p:sp>
      <p:sp>
        <p:nvSpPr>
          <p:cNvPr id="8195" name="Rectangle 3">
            <a:extLst>
              <a:ext uri="{FF2B5EF4-FFF2-40B4-BE49-F238E27FC236}">
                <a16:creationId xmlns:a16="http://schemas.microsoft.com/office/drawing/2014/main" id="{BA4352C5-365B-2344-9663-D87179FC4FF9}"/>
              </a:ext>
            </a:extLst>
          </p:cNvPr>
          <p:cNvSpPr>
            <a:spLocks noGrp="1" noChangeArrowheads="1"/>
          </p:cNvSpPr>
          <p:nvPr>
            <p:ph idx="1"/>
          </p:nvPr>
        </p:nvSpPr>
        <p:spPr>
          <a:xfrm>
            <a:off x="1981200" y="1676400"/>
            <a:ext cx="8686800" cy="3505200"/>
          </a:xfrm>
        </p:spPr>
        <p:txBody>
          <a:bodyPr>
            <a:normAutofit/>
          </a:bodyPr>
          <a:lstStyle/>
          <a:p>
            <a:pPr marL="0" indent="0" algn="ctr">
              <a:lnSpc>
                <a:spcPct val="190000"/>
              </a:lnSpc>
              <a:buNone/>
              <a:defRPr/>
            </a:pPr>
            <a:r>
              <a:rPr lang="en-US" sz="4400" dirty="0">
                <a:effectLst>
                  <a:outerShdw blurRad="38100" dist="38100" dir="2700000" algn="tl">
                    <a:srgbClr val="DDDDDD"/>
                  </a:outerShdw>
                </a:effectLst>
              </a:rPr>
              <a:t>Expectations of Graduate Students</a:t>
            </a:r>
          </a:p>
          <a:p>
            <a:pPr marL="0" indent="0" algn="ctr">
              <a:buNone/>
              <a:defRPr/>
            </a:pPr>
            <a:r>
              <a:rPr lang="en-US" sz="4400" dirty="0">
                <a:solidFill>
                  <a:srgbClr val="FF0000"/>
                </a:solidFill>
                <a:effectLst>
                  <a:outerShdw blurRad="38100" dist="38100" dir="2700000" algn="tl">
                    <a:srgbClr val="DDDDDD"/>
                  </a:outerShdw>
                </a:effectLst>
              </a:rPr>
              <a:t>Expectations of Research Advisors</a:t>
            </a:r>
            <a:endParaRPr lang="en-US" sz="4400" dirty="0"/>
          </a:p>
        </p:txBody>
      </p:sp>
      <p:sp>
        <p:nvSpPr>
          <p:cNvPr id="22531" name="TextBox 1">
            <a:extLst>
              <a:ext uri="{FF2B5EF4-FFF2-40B4-BE49-F238E27FC236}">
                <a16:creationId xmlns:a16="http://schemas.microsoft.com/office/drawing/2014/main" id="{927AF336-C7A3-694D-9EBF-21A3B4BF3ACB}"/>
              </a:ext>
            </a:extLst>
          </p:cNvPr>
          <p:cNvSpPr txBox="1">
            <a:spLocks noChangeArrowheads="1"/>
          </p:cNvSpPr>
          <p:nvPr/>
        </p:nvSpPr>
        <p:spPr bwMode="auto">
          <a:xfrm>
            <a:off x="533108" y="5574205"/>
            <a:ext cx="8305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srgbClr val="0E2841"/>
                </a:solidFill>
                <a:effectLst/>
                <a:uLnTx/>
                <a:uFillTx/>
                <a:latin typeface="Arial" panose="020B0604020202020204" pitchFamily="34" charset="0"/>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https://www.urmc.rochester.edu/education/graduate/home/forms.aspx</a:t>
            </a:r>
            <a:endParaRPr kumimoji="0" lang="en-US" altLang="en-US" sz="2000" b="0" i="0" u="none" strike="noStrike" kern="1200" cap="none" spc="0" normalizeH="0" baseline="0" noProof="0" dirty="0">
              <a:ln>
                <a:noFill/>
              </a:ln>
              <a:solidFill>
                <a:srgbClr val="0E2841"/>
              </a:solidFill>
              <a:effectLst/>
              <a:uLnTx/>
              <a:uFillTx/>
              <a:latin typeface="Arial" panose="020B0604020202020204" pitchFamily="34" charset="0"/>
              <a:ea typeface="ＭＳ Ｐゴシック" panose="020B0600070205080204" pitchFamily="34" charset="-128"/>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2000" b="0" i="0" u="none" strike="noStrike" kern="1200" cap="none" spc="0" normalizeH="0" baseline="0" noProof="0" dirty="0">
              <a:ln>
                <a:noFill/>
              </a:ln>
              <a:solidFill>
                <a:srgbClr val="0E2841"/>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367402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a:extLst>
              <a:ext uri="{FF2B5EF4-FFF2-40B4-BE49-F238E27FC236}">
                <a16:creationId xmlns:a16="http://schemas.microsoft.com/office/drawing/2014/main" id="{779A584D-F0CD-F748-972F-5366EC18CCDD}"/>
              </a:ext>
            </a:extLst>
          </p:cNvPr>
          <p:cNvSpPr>
            <a:spLocks noGrp="1" noChangeArrowheads="1"/>
          </p:cNvSpPr>
          <p:nvPr>
            <p:ph type="title"/>
          </p:nvPr>
        </p:nvSpPr>
        <p:spPr>
          <a:xfrm>
            <a:off x="1524000" y="117945"/>
            <a:ext cx="91440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6000" b="1" dirty="0"/>
              <a:t>Incoming Class</a:t>
            </a:r>
          </a:p>
        </p:txBody>
      </p:sp>
      <p:sp>
        <p:nvSpPr>
          <p:cNvPr id="8195" name="Content Placeholder 2">
            <a:extLst>
              <a:ext uri="{FF2B5EF4-FFF2-40B4-BE49-F238E27FC236}">
                <a16:creationId xmlns:a16="http://schemas.microsoft.com/office/drawing/2014/main" id="{A74C7E7B-59FE-7045-AD87-634EBD895F20}"/>
              </a:ext>
            </a:extLst>
          </p:cNvPr>
          <p:cNvSpPr>
            <a:spLocks noGrp="1" noChangeArrowheads="1"/>
          </p:cNvSpPr>
          <p:nvPr>
            <p:ph idx="1"/>
          </p:nvPr>
        </p:nvSpPr>
        <p:spPr>
          <a:xfrm>
            <a:off x="306283" y="1260945"/>
            <a:ext cx="11579434" cy="539827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t" anchorCtr="0" compatLnSpc="1">
            <a:prstTxWarp prst="textNoShape">
              <a:avLst/>
            </a:prstTxWarp>
            <a:normAutofit/>
          </a:bodyPr>
          <a:lstStyle/>
          <a:p>
            <a:pPr>
              <a:lnSpc>
                <a:spcPct val="100000"/>
              </a:lnSpc>
              <a:spcBef>
                <a:spcPts val="600"/>
              </a:spcBef>
            </a:pPr>
            <a:r>
              <a:rPr lang="en-US" altLang="en-US" sz="3600" dirty="0"/>
              <a:t>Certificate, Masters, Doctoral Programs</a:t>
            </a:r>
          </a:p>
          <a:p>
            <a:pPr marL="601544" lvl="1" indent="-342900">
              <a:lnSpc>
                <a:spcPct val="100000"/>
              </a:lnSpc>
              <a:spcBef>
                <a:spcPts val="600"/>
              </a:spcBef>
              <a:buSzPct val="100000"/>
              <a:buFont typeface="System Font Regular"/>
              <a:buChar char="-"/>
            </a:pPr>
            <a:r>
              <a:rPr lang="en-US" altLang="en-US" sz="3600" dirty="0"/>
              <a:t>8, 15, 12</a:t>
            </a:r>
          </a:p>
          <a:p>
            <a:pPr>
              <a:lnSpc>
                <a:spcPct val="100000"/>
              </a:lnSpc>
              <a:spcBef>
                <a:spcPts val="600"/>
              </a:spcBef>
            </a:pPr>
            <a:r>
              <a:rPr lang="en-US" altLang="en-US" sz="3600" dirty="0"/>
              <a:t>104 incoming students</a:t>
            </a:r>
          </a:p>
          <a:p>
            <a:pPr marL="601544" lvl="1" indent="-342900">
              <a:lnSpc>
                <a:spcPct val="100000"/>
              </a:lnSpc>
              <a:spcBef>
                <a:spcPts val="600"/>
              </a:spcBef>
              <a:buSzPct val="100000"/>
              <a:buFont typeface="System Font Regular"/>
              <a:buChar char="-"/>
            </a:pPr>
            <a:r>
              <a:rPr lang="en-US" altLang="en-US" sz="3600" dirty="0"/>
              <a:t>15, 50, 39</a:t>
            </a:r>
          </a:p>
          <a:p>
            <a:pPr>
              <a:lnSpc>
                <a:spcPct val="100000"/>
              </a:lnSpc>
              <a:spcBef>
                <a:spcPts val="600"/>
              </a:spcBef>
            </a:pPr>
            <a:r>
              <a:rPr lang="en-US" altLang="en-US" sz="3600" dirty="0"/>
              <a:t>Range of Disciplines</a:t>
            </a:r>
          </a:p>
          <a:p>
            <a:pPr marL="601544" lvl="1" indent="-342900">
              <a:lnSpc>
                <a:spcPct val="100000"/>
              </a:lnSpc>
              <a:spcBef>
                <a:spcPts val="600"/>
              </a:spcBef>
              <a:buSzPct val="100000"/>
              <a:buFont typeface="System Font Regular"/>
              <a:buChar char="-"/>
            </a:pPr>
            <a:r>
              <a:rPr lang="en-US" altLang="en-US" sz="3600" dirty="0"/>
              <a:t>Epidemiology to Genetics to MFT  </a:t>
            </a:r>
          </a:p>
          <a:p>
            <a:pPr>
              <a:lnSpc>
                <a:spcPct val="100000"/>
              </a:lnSpc>
              <a:spcBef>
                <a:spcPts val="600"/>
              </a:spcBef>
            </a:pPr>
            <a:r>
              <a:rPr lang="en-US" altLang="en-US" sz="3600" dirty="0"/>
              <a:t>Diverse Student Population</a:t>
            </a:r>
          </a:p>
          <a:p>
            <a:pPr>
              <a:lnSpc>
                <a:spcPct val="100000"/>
              </a:lnSpc>
              <a:spcBef>
                <a:spcPts val="600"/>
              </a:spcBef>
            </a:pPr>
            <a:r>
              <a:rPr lang="en-US" altLang="en-US" sz="3600" dirty="0"/>
              <a:t>Average Age 27</a:t>
            </a:r>
          </a:p>
          <a:p>
            <a:pPr>
              <a:lnSpc>
                <a:spcPct val="100000"/>
              </a:lnSpc>
              <a:spcBef>
                <a:spcPts val="600"/>
              </a:spcBef>
            </a:pPr>
            <a:endParaRPr lang="en-US" altLang="en-US" dirty="0"/>
          </a:p>
        </p:txBody>
      </p:sp>
    </p:spTree>
    <p:extLst>
      <p:ext uri="{BB962C8B-B14F-4D97-AF65-F5344CB8AC3E}">
        <p14:creationId xmlns:p14="http://schemas.microsoft.com/office/powerpoint/2010/main" val="1435051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02B09FD-F32C-9846-8CE9-2E9B9196C132}"/>
              </a:ext>
            </a:extLst>
          </p:cNvPr>
          <p:cNvSpPr>
            <a:spLocks noGrp="1" noChangeArrowheads="1"/>
          </p:cNvSpPr>
          <p:nvPr>
            <p:ph type="title"/>
          </p:nvPr>
        </p:nvSpPr>
        <p:spPr>
          <a:xfrm>
            <a:off x="1524000" y="272038"/>
            <a:ext cx="9144000" cy="87511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6000" b="1" dirty="0"/>
              <a:t>Expectations</a:t>
            </a:r>
          </a:p>
        </p:txBody>
      </p:sp>
      <p:sp>
        <p:nvSpPr>
          <p:cNvPr id="24578" name="Rectangle 3">
            <a:extLst>
              <a:ext uri="{FF2B5EF4-FFF2-40B4-BE49-F238E27FC236}">
                <a16:creationId xmlns:a16="http://schemas.microsoft.com/office/drawing/2014/main" id="{BB120FF4-549E-534B-8902-A69D450F4B9E}"/>
              </a:ext>
            </a:extLst>
          </p:cNvPr>
          <p:cNvSpPr>
            <a:spLocks noGrp="1" noChangeArrowheads="1"/>
          </p:cNvSpPr>
          <p:nvPr>
            <p:ph idx="1"/>
          </p:nvPr>
        </p:nvSpPr>
        <p:spPr>
          <a:xfrm>
            <a:off x="757842" y="1348046"/>
            <a:ext cx="10763597" cy="4919749"/>
          </a:xfrm>
        </p:spPr>
        <p:txBody>
          <a:bodyPr>
            <a:normAutofit/>
          </a:bodyPr>
          <a:lstStyle/>
          <a:p>
            <a:pPr>
              <a:lnSpc>
                <a:spcPct val="130000"/>
              </a:lnSpc>
              <a:spcBef>
                <a:spcPts val="600"/>
              </a:spcBef>
            </a:pPr>
            <a:r>
              <a:rPr lang="en-US" altLang="en-US" sz="3200" dirty="0"/>
              <a:t>I acknowledge that I have the primary responsibility for the successful completion of my degree.</a:t>
            </a:r>
          </a:p>
          <a:p>
            <a:pPr>
              <a:lnSpc>
                <a:spcPct val="130000"/>
              </a:lnSpc>
              <a:spcBef>
                <a:spcPts val="600"/>
              </a:spcBef>
            </a:pPr>
            <a:endParaRPr lang="en-US" altLang="en-US" dirty="0"/>
          </a:p>
          <a:p>
            <a:pPr>
              <a:lnSpc>
                <a:spcPct val="130000"/>
              </a:lnSpc>
              <a:spcBef>
                <a:spcPts val="600"/>
              </a:spcBef>
            </a:pPr>
            <a:r>
              <a:rPr lang="en-US" altLang="en-US" sz="3200" dirty="0">
                <a:solidFill>
                  <a:srgbClr val="FF0000"/>
                </a:solidFill>
              </a:rPr>
              <a:t>I will be committed to the education and training of the graduate student.</a:t>
            </a:r>
          </a:p>
          <a:p>
            <a:pPr>
              <a:lnSpc>
                <a:spcPct val="130000"/>
              </a:lnSpc>
              <a:spcBef>
                <a:spcPts val="600"/>
              </a:spcBef>
            </a:pPr>
            <a:r>
              <a:rPr lang="en-US" altLang="en-US" sz="3200" dirty="0">
                <a:solidFill>
                  <a:srgbClr val="FF0000"/>
                </a:solidFill>
              </a:rPr>
              <a:t>I will be committed to the research project of the graduate student.</a:t>
            </a:r>
            <a:endParaRPr lang="en-US" altLang="en-US" sz="3200" dirty="0"/>
          </a:p>
        </p:txBody>
      </p:sp>
    </p:spTree>
    <p:extLst>
      <p:ext uri="{BB962C8B-B14F-4D97-AF65-F5344CB8AC3E}">
        <p14:creationId xmlns:p14="http://schemas.microsoft.com/office/powerpoint/2010/main" val="347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a:extLst>
              <a:ext uri="{FF2B5EF4-FFF2-40B4-BE49-F238E27FC236}">
                <a16:creationId xmlns:a16="http://schemas.microsoft.com/office/drawing/2014/main" id="{65089EB9-A5BE-614E-A0EF-566994D8B9BC}"/>
              </a:ext>
            </a:extLst>
          </p:cNvPr>
          <p:cNvSpPr>
            <a:spLocks noGrp="1" noChangeArrowheads="1"/>
          </p:cNvSpPr>
          <p:nvPr>
            <p:ph type="title"/>
          </p:nvPr>
        </p:nvSpPr>
        <p:spPr>
          <a:xfrm>
            <a:off x="1524000" y="115484"/>
            <a:ext cx="91440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6000" b="1" dirty="0"/>
              <a:t>First Year</a:t>
            </a:r>
          </a:p>
        </p:txBody>
      </p:sp>
      <p:sp>
        <p:nvSpPr>
          <p:cNvPr id="14339" name="Content Placeholder 2">
            <a:extLst>
              <a:ext uri="{FF2B5EF4-FFF2-40B4-BE49-F238E27FC236}">
                <a16:creationId xmlns:a16="http://schemas.microsoft.com/office/drawing/2014/main" id="{52E44905-2C46-8148-A8DE-484F22FF9F08}"/>
              </a:ext>
            </a:extLst>
          </p:cNvPr>
          <p:cNvSpPr>
            <a:spLocks noGrp="1" noChangeArrowheads="1"/>
          </p:cNvSpPr>
          <p:nvPr>
            <p:ph idx="1"/>
          </p:nvPr>
        </p:nvSpPr>
        <p:spPr>
          <a:xfrm>
            <a:off x="847898" y="1258484"/>
            <a:ext cx="10723418" cy="492618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t" anchorCtr="0" compatLnSpc="1">
            <a:prstTxWarp prst="textNoShape">
              <a:avLst/>
            </a:prstTxWarp>
            <a:normAutofit/>
          </a:bodyPr>
          <a:lstStyle/>
          <a:p>
            <a:pPr>
              <a:lnSpc>
                <a:spcPct val="110000"/>
              </a:lnSpc>
              <a:spcBef>
                <a:spcPts val="600"/>
              </a:spcBef>
            </a:pPr>
            <a:r>
              <a:rPr lang="en-US" altLang="en-US" sz="3600" dirty="0"/>
              <a:t>Complete classes, successfully (grades)</a:t>
            </a:r>
          </a:p>
          <a:p>
            <a:pPr>
              <a:lnSpc>
                <a:spcPct val="110000"/>
              </a:lnSpc>
              <a:spcBef>
                <a:spcPts val="600"/>
              </a:spcBef>
            </a:pPr>
            <a:r>
              <a:rPr lang="en-US" altLang="en-US" sz="3600" dirty="0"/>
              <a:t>Complete 3 rotations with a satisfactory score (basic science PhDs)</a:t>
            </a:r>
          </a:p>
          <a:p>
            <a:pPr>
              <a:lnSpc>
                <a:spcPct val="110000"/>
              </a:lnSpc>
              <a:spcBef>
                <a:spcPts val="600"/>
              </a:spcBef>
            </a:pPr>
            <a:r>
              <a:rPr lang="en-US" altLang="en-US" sz="3600" dirty="0"/>
              <a:t>Find a research “home” or thesis project (where applicable)</a:t>
            </a:r>
          </a:p>
          <a:p>
            <a:pPr>
              <a:lnSpc>
                <a:spcPct val="110000"/>
              </a:lnSpc>
              <a:spcBef>
                <a:spcPts val="600"/>
              </a:spcBef>
            </a:pPr>
            <a:r>
              <a:rPr lang="en-US" altLang="en-US" sz="3600" dirty="0"/>
              <a:t>Build your skill base</a:t>
            </a:r>
          </a:p>
          <a:p>
            <a:pPr>
              <a:lnSpc>
                <a:spcPct val="110000"/>
              </a:lnSpc>
              <a:spcBef>
                <a:spcPts val="600"/>
              </a:spcBef>
            </a:pPr>
            <a:r>
              <a:rPr lang="en-US" altLang="en-US" sz="3600" dirty="0"/>
              <a:t>Explore</a:t>
            </a:r>
          </a:p>
          <a:p>
            <a:pPr>
              <a:lnSpc>
                <a:spcPct val="110000"/>
              </a:lnSpc>
              <a:spcBef>
                <a:spcPts val="600"/>
              </a:spcBef>
            </a:pPr>
            <a:endParaRPr lang="en-US" altLang="en-US" dirty="0"/>
          </a:p>
          <a:p>
            <a:pPr>
              <a:lnSpc>
                <a:spcPct val="110000"/>
              </a:lnSpc>
              <a:spcBef>
                <a:spcPts val="600"/>
              </a:spcBef>
            </a:pPr>
            <a:endParaRPr lang="en-US" altLang="en-US" dirty="0"/>
          </a:p>
        </p:txBody>
      </p:sp>
    </p:spTree>
    <p:extLst>
      <p:ext uri="{BB962C8B-B14F-4D97-AF65-F5344CB8AC3E}">
        <p14:creationId xmlns:p14="http://schemas.microsoft.com/office/powerpoint/2010/main" val="1003108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Content Placeholder 2">
            <a:extLst>
              <a:ext uri="{FF2B5EF4-FFF2-40B4-BE49-F238E27FC236}">
                <a16:creationId xmlns:a16="http://schemas.microsoft.com/office/drawing/2014/main" id="{E15A4FBD-0267-0541-A185-A3A53C86E308}"/>
              </a:ext>
            </a:extLst>
          </p:cNvPr>
          <p:cNvSpPr>
            <a:spLocks noGrp="1" noChangeArrowheads="1"/>
          </p:cNvSpPr>
          <p:nvPr>
            <p:ph idx="1"/>
          </p:nvPr>
        </p:nvSpPr>
        <p:spPr>
          <a:xfrm>
            <a:off x="508461" y="1295400"/>
            <a:ext cx="10298084" cy="5171902"/>
          </a:xfrm>
        </p:spPr>
        <p:txBody>
          <a:bodyPr/>
          <a:lstStyle/>
          <a:p>
            <a:pPr>
              <a:lnSpc>
                <a:spcPct val="100000"/>
              </a:lnSpc>
              <a:spcBef>
                <a:spcPts val="400"/>
              </a:spcBef>
            </a:pPr>
            <a:r>
              <a:rPr lang="en-US" sz="3200" dirty="0"/>
              <a:t>Good time to stick your toes in the water</a:t>
            </a:r>
          </a:p>
          <a:p>
            <a:pPr marL="544394" lvl="1" indent="-285750">
              <a:lnSpc>
                <a:spcPct val="100000"/>
              </a:lnSpc>
              <a:spcBef>
                <a:spcPts val="400"/>
              </a:spcBef>
              <a:buSzPct val="100000"/>
              <a:buFont typeface="System Font Regular"/>
              <a:buChar char="-"/>
            </a:pPr>
            <a:r>
              <a:rPr lang="en-US" sz="2800" dirty="0"/>
              <a:t>Focus on exploration and skills for your research</a:t>
            </a:r>
          </a:p>
          <a:p>
            <a:pPr marL="544394" lvl="1" indent="-285750">
              <a:lnSpc>
                <a:spcPct val="100000"/>
              </a:lnSpc>
              <a:spcBef>
                <a:spcPts val="400"/>
              </a:spcBef>
              <a:buSzPct val="100000"/>
              <a:buFont typeface="System Font Regular"/>
              <a:buChar char="-"/>
            </a:pPr>
            <a:r>
              <a:rPr lang="en-US" sz="2800" dirty="0"/>
              <a:t>One year Master’s programs—get going!</a:t>
            </a:r>
          </a:p>
          <a:p>
            <a:pPr>
              <a:lnSpc>
                <a:spcPct val="100000"/>
              </a:lnSpc>
              <a:spcBef>
                <a:spcPts val="1200"/>
              </a:spcBef>
            </a:pPr>
            <a:r>
              <a:rPr lang="en-US" sz="3200" dirty="0"/>
              <a:t>Explore your career options throughout </a:t>
            </a:r>
            <a:r>
              <a:rPr lang="en-US" sz="3200" b="1" dirty="0"/>
              <a:t>your time here</a:t>
            </a:r>
            <a:endParaRPr lang="en-US" sz="3200" dirty="0"/>
          </a:p>
          <a:p>
            <a:pPr>
              <a:lnSpc>
                <a:spcPct val="100000"/>
              </a:lnSpc>
              <a:spcBef>
                <a:spcPts val="1200"/>
              </a:spcBef>
            </a:pPr>
            <a:r>
              <a:rPr lang="en-US" sz="3200" dirty="0"/>
              <a:t>Begin to develop your network and connect with fellow trainees and UR alumni: Alumni Group on </a:t>
            </a:r>
            <a:r>
              <a:rPr lang="en-US" sz="3200" i="1" dirty="0"/>
              <a:t>LinkedIn</a:t>
            </a:r>
            <a:r>
              <a:rPr lang="en-US" sz="3200" dirty="0"/>
              <a:t> and </a:t>
            </a:r>
            <a:r>
              <a:rPr lang="en-US" sz="3200" i="1" dirty="0"/>
              <a:t>The Meliora Collective</a:t>
            </a:r>
          </a:p>
          <a:p>
            <a:pPr>
              <a:lnSpc>
                <a:spcPct val="100000"/>
              </a:lnSpc>
              <a:spcBef>
                <a:spcPts val="1200"/>
              </a:spcBef>
            </a:pPr>
            <a:r>
              <a:rPr lang="en-US" sz="3200" dirty="0"/>
              <a:t>Stay connected with what is happening in </a:t>
            </a:r>
            <a:r>
              <a:rPr lang="en-US" sz="3200" dirty="0" err="1"/>
              <a:t>myHub</a:t>
            </a:r>
            <a:r>
              <a:rPr lang="en-US" sz="3200" dirty="0"/>
              <a:t> Opportunities to Explore (OTE)</a:t>
            </a:r>
          </a:p>
          <a:p>
            <a:pPr marL="285750" indent="-285750">
              <a:lnSpc>
                <a:spcPts val="2400"/>
              </a:lnSpc>
              <a:spcBef>
                <a:spcPts val="2200"/>
              </a:spcBef>
              <a:buSzPct val="100000"/>
              <a:buFont typeface="System Font Regular"/>
              <a:buChar char="-"/>
            </a:pPr>
            <a:endParaRPr lang="en-US" sz="1800" dirty="0"/>
          </a:p>
          <a:p>
            <a:pPr marL="0" indent="0">
              <a:lnSpc>
                <a:spcPts val="2400"/>
              </a:lnSpc>
              <a:spcBef>
                <a:spcPts val="2200"/>
              </a:spcBef>
              <a:buNone/>
            </a:pPr>
            <a:endParaRPr lang="en-US" sz="1800" dirty="0"/>
          </a:p>
        </p:txBody>
      </p:sp>
      <p:sp>
        <p:nvSpPr>
          <p:cNvPr id="4" name="Rectangle 2">
            <a:extLst>
              <a:ext uri="{FF2B5EF4-FFF2-40B4-BE49-F238E27FC236}">
                <a16:creationId xmlns:a16="http://schemas.microsoft.com/office/drawing/2014/main" id="{06E14360-9042-763D-3831-CD69B0281CE2}"/>
              </a:ext>
            </a:extLst>
          </p:cNvPr>
          <p:cNvSpPr>
            <a:spLocks noGrp="1" noChangeArrowheads="1"/>
          </p:cNvSpPr>
          <p:nvPr>
            <p:ph type="title"/>
          </p:nvPr>
        </p:nvSpPr>
        <p:spPr>
          <a:xfrm>
            <a:off x="1524000" y="195349"/>
            <a:ext cx="9144000" cy="9906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6000" b="1" dirty="0"/>
              <a:t>Advice for your First Year</a:t>
            </a:r>
          </a:p>
        </p:txBody>
      </p:sp>
    </p:spTree>
    <p:extLst>
      <p:ext uri="{BB962C8B-B14F-4D97-AF65-F5344CB8AC3E}">
        <p14:creationId xmlns:p14="http://schemas.microsoft.com/office/powerpoint/2010/main" val="1712879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8E3E80BE-AAAA-C54B-B943-2DF84899D737}"/>
              </a:ext>
            </a:extLst>
          </p:cNvPr>
          <p:cNvSpPr>
            <a:spLocks noGrp="1" noChangeArrowheads="1"/>
          </p:cNvSpPr>
          <p:nvPr>
            <p:ph type="title"/>
          </p:nvPr>
        </p:nvSpPr>
        <p:spPr>
          <a:xfrm>
            <a:off x="1524000" y="235226"/>
            <a:ext cx="9144000" cy="9906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6000" b="1" dirty="0"/>
              <a:t>Advice for your First Year</a:t>
            </a:r>
          </a:p>
        </p:txBody>
      </p:sp>
      <p:sp>
        <p:nvSpPr>
          <p:cNvPr id="47107" name="Rectangle 3">
            <a:extLst>
              <a:ext uri="{FF2B5EF4-FFF2-40B4-BE49-F238E27FC236}">
                <a16:creationId xmlns:a16="http://schemas.microsoft.com/office/drawing/2014/main" id="{23AECBBB-C643-4747-8863-C14BBE5599DD}"/>
              </a:ext>
            </a:extLst>
          </p:cNvPr>
          <p:cNvSpPr>
            <a:spLocks noGrp="1" noChangeArrowheads="1"/>
          </p:cNvSpPr>
          <p:nvPr>
            <p:ph idx="1"/>
          </p:nvPr>
        </p:nvSpPr>
        <p:spPr>
          <a:xfrm>
            <a:off x="473767" y="1755913"/>
            <a:ext cx="9326216" cy="4800600"/>
          </a:xfrm>
        </p:spPr>
        <p:txBody>
          <a:bodyPr>
            <a:normAutofit/>
          </a:bodyPr>
          <a:lstStyle/>
          <a:p>
            <a:pPr>
              <a:spcBef>
                <a:spcPts val="240"/>
              </a:spcBef>
            </a:pPr>
            <a:r>
              <a:rPr lang="en-US" altLang="en-US" sz="3600" dirty="0"/>
              <a:t> Set goals and work to meet them</a:t>
            </a:r>
          </a:p>
          <a:p>
            <a:pPr>
              <a:spcBef>
                <a:spcPts val="240"/>
              </a:spcBef>
            </a:pPr>
            <a:r>
              <a:rPr lang="en-US" altLang="en-US" sz="3600" dirty="0"/>
              <a:t> Seek help when needed</a:t>
            </a:r>
          </a:p>
          <a:p>
            <a:pPr>
              <a:spcBef>
                <a:spcPts val="240"/>
              </a:spcBef>
            </a:pPr>
            <a:r>
              <a:rPr lang="en-US" altLang="en-US" sz="3600" dirty="0"/>
              <a:t> Develop mentor, advisor, and peer networks</a:t>
            </a:r>
          </a:p>
          <a:p>
            <a:pPr>
              <a:spcBef>
                <a:spcPts val="240"/>
              </a:spcBef>
            </a:pPr>
            <a:r>
              <a:rPr lang="en-US" altLang="en-US" sz="3600" dirty="0"/>
              <a:t> Be scientifically/academically curious</a:t>
            </a:r>
          </a:p>
          <a:p>
            <a:pPr>
              <a:spcBef>
                <a:spcPts val="240"/>
              </a:spcBef>
            </a:pPr>
            <a:r>
              <a:rPr lang="en-US" altLang="en-US" sz="3600" dirty="0"/>
              <a:t> Make friends/socialize</a:t>
            </a:r>
          </a:p>
          <a:p>
            <a:pPr>
              <a:spcBef>
                <a:spcPts val="240"/>
              </a:spcBef>
            </a:pPr>
            <a:r>
              <a:rPr lang="en-US" altLang="en-US" sz="3600" dirty="0"/>
              <a:t> Learn and make use of new technologies</a:t>
            </a:r>
          </a:p>
          <a:p>
            <a:pPr>
              <a:spcBef>
                <a:spcPts val="240"/>
              </a:spcBef>
            </a:pPr>
            <a:r>
              <a:rPr lang="en-US" altLang="en-US" sz="3600" dirty="0"/>
              <a:t> Become part of the community</a:t>
            </a:r>
          </a:p>
          <a:p>
            <a:pPr>
              <a:spcBef>
                <a:spcPts val="240"/>
              </a:spcBef>
            </a:pPr>
            <a:r>
              <a:rPr lang="en-US" altLang="en-US" sz="3600" dirty="0"/>
              <a:t> Enjoy the process</a:t>
            </a:r>
          </a:p>
        </p:txBody>
      </p:sp>
    </p:spTree>
    <p:extLst>
      <p:ext uri="{BB962C8B-B14F-4D97-AF65-F5344CB8AC3E}">
        <p14:creationId xmlns:p14="http://schemas.microsoft.com/office/powerpoint/2010/main" val="742342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a:extLst>
              <a:ext uri="{FF2B5EF4-FFF2-40B4-BE49-F238E27FC236}">
                <a16:creationId xmlns:a16="http://schemas.microsoft.com/office/drawing/2014/main" id="{D2448B81-5538-D346-9A6C-86891F07ECD9}"/>
              </a:ext>
            </a:extLst>
          </p:cNvPr>
          <p:cNvSpPr>
            <a:spLocks noGrp="1" noChangeArrowheads="1"/>
          </p:cNvSpPr>
          <p:nvPr>
            <p:ph type="title"/>
          </p:nvPr>
        </p:nvSpPr>
        <p:spPr>
          <a:xfrm>
            <a:off x="1524000" y="241792"/>
            <a:ext cx="9144000" cy="88781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6000" b="1" dirty="0"/>
              <a:t>Choosing a project/mentor!</a:t>
            </a:r>
          </a:p>
        </p:txBody>
      </p:sp>
      <p:sp>
        <p:nvSpPr>
          <p:cNvPr id="19459" name="Content Placeholder 2">
            <a:extLst>
              <a:ext uri="{FF2B5EF4-FFF2-40B4-BE49-F238E27FC236}">
                <a16:creationId xmlns:a16="http://schemas.microsoft.com/office/drawing/2014/main" id="{BBEAE3A0-AB49-2240-B92F-24726525D5F9}"/>
              </a:ext>
            </a:extLst>
          </p:cNvPr>
          <p:cNvSpPr>
            <a:spLocks noGrp="1" noChangeArrowheads="1"/>
          </p:cNvSpPr>
          <p:nvPr>
            <p:ph idx="1"/>
          </p:nvPr>
        </p:nvSpPr>
        <p:spPr>
          <a:xfrm>
            <a:off x="520147" y="1196009"/>
            <a:ext cx="11287539" cy="540357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t" anchorCtr="0" compatLnSpc="1">
            <a:prstTxWarp prst="textNoShape">
              <a:avLst/>
            </a:prstTxWarp>
            <a:normAutofit lnSpcReduction="10000"/>
          </a:bodyPr>
          <a:lstStyle/>
          <a:p>
            <a:pPr>
              <a:lnSpc>
                <a:spcPct val="110000"/>
              </a:lnSpc>
              <a:spcBef>
                <a:spcPts val="600"/>
              </a:spcBef>
            </a:pPr>
            <a:r>
              <a:rPr lang="en-US" altLang="en-US" sz="3600" dirty="0"/>
              <a:t>Perhaps the most important decision you make in grad school and in postdoc</a:t>
            </a:r>
          </a:p>
          <a:p>
            <a:pPr lvl="1">
              <a:buSzPct val="100000"/>
              <a:buFont typeface="System Font Regular"/>
              <a:buChar char="-"/>
            </a:pPr>
            <a:r>
              <a:rPr lang="en-US" altLang="en-US" sz="3200" dirty="0"/>
              <a:t>Oversees the environment you will spend considerable time in</a:t>
            </a:r>
          </a:p>
          <a:p>
            <a:pPr lvl="1">
              <a:buSzPct val="100000"/>
              <a:buFont typeface="System Font Regular"/>
              <a:buChar char="-"/>
            </a:pPr>
            <a:r>
              <a:rPr lang="en-US" altLang="en-US" sz="3200" dirty="0"/>
              <a:t>Responsible for providing most of your scientific training</a:t>
            </a:r>
          </a:p>
          <a:p>
            <a:pPr lvl="1">
              <a:buSzPct val="100000"/>
              <a:buFont typeface="System Font Regular"/>
              <a:buChar char="-"/>
            </a:pPr>
            <a:r>
              <a:rPr lang="en-US" altLang="en-US" sz="3200" dirty="0"/>
              <a:t>Attack questions like your advisor</a:t>
            </a:r>
          </a:p>
          <a:p>
            <a:pPr lvl="1">
              <a:buSzPct val="100000"/>
              <a:buFont typeface="System Font Regular"/>
              <a:buChar char="-"/>
            </a:pPr>
            <a:r>
              <a:rPr lang="en-US" altLang="en-US" sz="3200" dirty="0"/>
              <a:t>In some ways, also picking an area of expertise</a:t>
            </a:r>
          </a:p>
          <a:p>
            <a:pPr>
              <a:lnSpc>
                <a:spcPct val="110000"/>
              </a:lnSpc>
              <a:spcBef>
                <a:spcPts val="600"/>
              </a:spcBef>
            </a:pPr>
            <a:r>
              <a:rPr lang="en-US" altLang="en-US" sz="3600" dirty="0"/>
              <a:t>Can be a great asset for your entire career</a:t>
            </a:r>
          </a:p>
          <a:p>
            <a:pPr>
              <a:lnSpc>
                <a:spcPct val="110000"/>
              </a:lnSpc>
              <a:spcBef>
                <a:spcPts val="600"/>
              </a:spcBef>
            </a:pPr>
            <a:r>
              <a:rPr lang="en-US" altLang="en-US" sz="3600" dirty="0"/>
              <a:t>Purpose of rotation (where applicable)</a:t>
            </a:r>
          </a:p>
          <a:p>
            <a:pPr>
              <a:lnSpc>
                <a:spcPct val="110000"/>
              </a:lnSpc>
              <a:spcBef>
                <a:spcPts val="600"/>
              </a:spcBef>
            </a:pPr>
            <a:r>
              <a:rPr lang="en-US" altLang="en-US" sz="3600" dirty="0"/>
              <a:t>Something wrong, reach out—people are here to help!</a:t>
            </a:r>
          </a:p>
          <a:p>
            <a:pPr>
              <a:lnSpc>
                <a:spcPct val="110000"/>
              </a:lnSpc>
              <a:spcBef>
                <a:spcPts val="600"/>
              </a:spcBef>
            </a:pPr>
            <a:endParaRPr lang="en-US" altLang="en-US" dirty="0"/>
          </a:p>
        </p:txBody>
      </p:sp>
    </p:spTree>
    <p:extLst>
      <p:ext uri="{BB962C8B-B14F-4D97-AF65-F5344CB8AC3E}">
        <p14:creationId xmlns:p14="http://schemas.microsoft.com/office/powerpoint/2010/main" val="1269833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6A70EA8-A564-514F-979C-2DAAFFE7B9EB}"/>
              </a:ext>
            </a:extLst>
          </p:cNvPr>
          <p:cNvSpPr>
            <a:spLocks noGrp="1" noChangeArrowheads="1"/>
          </p:cNvSpPr>
          <p:nvPr>
            <p:ph type="title"/>
          </p:nvPr>
        </p:nvSpPr>
        <p:spPr>
          <a:xfrm>
            <a:off x="1524000" y="268497"/>
            <a:ext cx="9144000" cy="87511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6000" b="1" dirty="0"/>
              <a:t>Choosing a project/mentor!</a:t>
            </a:r>
          </a:p>
        </p:txBody>
      </p:sp>
      <p:sp>
        <p:nvSpPr>
          <p:cNvPr id="20482" name="Content Placeholder 2">
            <a:extLst>
              <a:ext uri="{FF2B5EF4-FFF2-40B4-BE49-F238E27FC236}">
                <a16:creationId xmlns:a16="http://schemas.microsoft.com/office/drawing/2014/main" id="{7A2341F6-EE87-6C4F-BB3E-E3BAA097E182}"/>
              </a:ext>
            </a:extLst>
          </p:cNvPr>
          <p:cNvSpPr>
            <a:spLocks noGrp="1" noChangeArrowheads="1"/>
          </p:cNvSpPr>
          <p:nvPr>
            <p:ph idx="1"/>
          </p:nvPr>
        </p:nvSpPr>
        <p:spPr>
          <a:xfrm>
            <a:off x="457201" y="1519132"/>
            <a:ext cx="8382000" cy="329140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t" anchorCtr="0" compatLnSpc="1">
            <a:prstTxWarp prst="textNoShape">
              <a:avLst/>
            </a:prstTxWarp>
            <a:normAutofit/>
          </a:bodyPr>
          <a:lstStyle/>
          <a:p>
            <a:pPr>
              <a:lnSpc>
                <a:spcPts val="2880"/>
              </a:lnSpc>
              <a:spcBef>
                <a:spcPts val="600"/>
              </a:spcBef>
            </a:pPr>
            <a:r>
              <a:rPr lang="en-US" altLang="en-US" sz="3600" dirty="0"/>
              <a:t>What we tend to look for</a:t>
            </a:r>
          </a:p>
          <a:p>
            <a:pPr lvl="1">
              <a:lnSpc>
                <a:spcPts val="2880"/>
              </a:lnSpc>
              <a:spcBef>
                <a:spcPts val="0"/>
              </a:spcBef>
              <a:buSzPct val="100000"/>
              <a:buFont typeface="System Font Regular"/>
              <a:buChar char="-"/>
            </a:pPr>
            <a:r>
              <a:rPr lang="en-US" altLang="en-US" sz="3200" dirty="0"/>
              <a:t>Trendy science</a:t>
            </a:r>
          </a:p>
          <a:p>
            <a:pPr lvl="1">
              <a:lnSpc>
                <a:spcPts val="2880"/>
              </a:lnSpc>
              <a:spcBef>
                <a:spcPts val="0"/>
              </a:spcBef>
              <a:buSzPct val="100000"/>
              <a:buFont typeface="System Font Regular"/>
              <a:buChar char="-"/>
            </a:pPr>
            <a:r>
              <a:rPr lang="en-US" altLang="en-US" sz="3200" dirty="0"/>
              <a:t>High impact papers</a:t>
            </a:r>
          </a:p>
          <a:p>
            <a:pPr>
              <a:lnSpc>
                <a:spcPts val="2880"/>
              </a:lnSpc>
              <a:spcBef>
                <a:spcPts val="600"/>
              </a:spcBef>
            </a:pPr>
            <a:r>
              <a:rPr lang="en-US" altLang="en-US" sz="3600" dirty="0"/>
              <a:t>What we should look for</a:t>
            </a:r>
          </a:p>
          <a:p>
            <a:pPr lvl="1">
              <a:lnSpc>
                <a:spcPts val="2880"/>
              </a:lnSpc>
              <a:spcBef>
                <a:spcPts val="0"/>
              </a:spcBef>
              <a:buSzPct val="100000"/>
              <a:buFont typeface="System Font Regular"/>
              <a:buChar char="-"/>
            </a:pPr>
            <a:r>
              <a:rPr lang="en-US" altLang="en-US" sz="3200" dirty="0"/>
              <a:t>Good solid science</a:t>
            </a:r>
          </a:p>
          <a:p>
            <a:pPr lvl="1">
              <a:lnSpc>
                <a:spcPts val="2880"/>
              </a:lnSpc>
              <a:spcBef>
                <a:spcPts val="0"/>
              </a:spcBef>
              <a:buSzPct val="100000"/>
              <a:buFont typeface="System Font Regular"/>
              <a:buChar char="-"/>
            </a:pPr>
            <a:r>
              <a:rPr lang="en-US" altLang="en-US" sz="3200" dirty="0"/>
              <a:t>Something that we are very interested in</a:t>
            </a:r>
          </a:p>
          <a:p>
            <a:pPr lvl="1">
              <a:lnSpc>
                <a:spcPts val="2880"/>
              </a:lnSpc>
              <a:spcBef>
                <a:spcPts val="0"/>
              </a:spcBef>
              <a:buSzPct val="100000"/>
              <a:buFont typeface="System Font Regular"/>
              <a:buChar char="-"/>
            </a:pPr>
            <a:r>
              <a:rPr lang="en-US" altLang="en-US" sz="3200" dirty="0"/>
              <a:t>Good, attentive advisor (and mentor)</a:t>
            </a:r>
          </a:p>
          <a:p>
            <a:pPr lvl="1">
              <a:lnSpc>
                <a:spcPts val="2880"/>
              </a:lnSpc>
              <a:spcBef>
                <a:spcPts val="0"/>
              </a:spcBef>
              <a:buSzPct val="100000"/>
              <a:buFont typeface="System Font Regular"/>
              <a:buChar char="-"/>
            </a:pPr>
            <a:r>
              <a:rPr lang="en-US" altLang="en-US" sz="3200" dirty="0"/>
              <a:t>Environment where you think you will thrive</a:t>
            </a:r>
          </a:p>
          <a:p>
            <a:pPr>
              <a:lnSpc>
                <a:spcPct val="110000"/>
              </a:lnSpc>
              <a:spcBef>
                <a:spcPts val="600"/>
              </a:spcBef>
            </a:pPr>
            <a:endParaRPr lang="en-US" altLang="en-US" dirty="0"/>
          </a:p>
        </p:txBody>
      </p:sp>
      <p:sp>
        <p:nvSpPr>
          <p:cNvPr id="20483" name="TextBox 3">
            <a:extLst>
              <a:ext uri="{FF2B5EF4-FFF2-40B4-BE49-F238E27FC236}">
                <a16:creationId xmlns:a16="http://schemas.microsoft.com/office/drawing/2014/main" id="{80BA86EE-76CD-FF49-8678-8169521F1757}"/>
              </a:ext>
            </a:extLst>
          </p:cNvPr>
          <p:cNvSpPr txBox="1">
            <a:spLocks noChangeArrowheads="1"/>
          </p:cNvSpPr>
          <p:nvPr/>
        </p:nvSpPr>
        <p:spPr bwMode="auto">
          <a:xfrm>
            <a:off x="318051" y="5146299"/>
            <a:ext cx="1009153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82563" indent="-4572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182563" marR="0" lvl="2" indent="-457200" algn="l" defTabSz="914400" rtl="0" eaLnBrk="1" fontAlgn="auto" latinLnBrk="0" hangingPunct="1">
              <a:lnSpc>
                <a:spcPct val="100000"/>
              </a:lnSpc>
              <a:spcBef>
                <a:spcPct val="0"/>
              </a:spcBef>
              <a:spcAft>
                <a:spcPts val="0"/>
              </a:spcAft>
              <a:buClrTx/>
              <a:buSzTx/>
              <a:buFontTx/>
              <a:buAutoNum type="arabicPeriod"/>
              <a:tabLst/>
              <a:defRPr/>
            </a:pPr>
            <a:r>
              <a:rPr kumimoji="0" lang="en-US" altLang="en-US" sz="3200" b="0"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rPr>
              <a:t>Big difference between an advisor and a mentor</a:t>
            </a:r>
          </a:p>
          <a:p>
            <a:pPr marL="182563" marR="0" lvl="2" indent="-457200" algn="l" defTabSz="914400" rtl="0" eaLnBrk="1" fontAlgn="auto" latinLnBrk="0" hangingPunct="1">
              <a:lnSpc>
                <a:spcPct val="100000"/>
              </a:lnSpc>
              <a:spcBef>
                <a:spcPct val="0"/>
              </a:spcBef>
              <a:spcAft>
                <a:spcPts val="0"/>
              </a:spcAft>
              <a:buClrTx/>
              <a:buSzTx/>
              <a:buFontTx/>
              <a:buAutoNum type="arabicPeriod"/>
              <a:tabLst/>
              <a:defRPr/>
            </a:pPr>
            <a:r>
              <a:rPr kumimoji="0" lang="en-US" altLang="en-US" sz="3200" b="0"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rPr>
              <a:t>Bullet points are not mutually exclusive</a:t>
            </a:r>
            <a:endParaRPr kumimoji="0" lang="en-US" altLang="en-US" sz="3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819812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a:extLst>
              <a:ext uri="{FF2B5EF4-FFF2-40B4-BE49-F238E27FC236}">
                <a16:creationId xmlns:a16="http://schemas.microsoft.com/office/drawing/2014/main" id="{C13EA794-F157-7742-A8EC-24A8D0B14995}"/>
              </a:ext>
            </a:extLst>
          </p:cNvPr>
          <p:cNvSpPr>
            <a:spLocks noGrp="1" noChangeArrowheads="1"/>
          </p:cNvSpPr>
          <p:nvPr>
            <p:ph type="title"/>
          </p:nvPr>
        </p:nvSpPr>
        <p:spPr>
          <a:xfrm>
            <a:off x="410817" y="228600"/>
            <a:ext cx="11516139"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6000" b="1" dirty="0"/>
              <a:t>Individualized Development Plans</a:t>
            </a:r>
          </a:p>
        </p:txBody>
      </p:sp>
      <p:sp>
        <p:nvSpPr>
          <p:cNvPr id="3" name="Content Placeholder 2">
            <a:extLst>
              <a:ext uri="{FF2B5EF4-FFF2-40B4-BE49-F238E27FC236}">
                <a16:creationId xmlns:a16="http://schemas.microsoft.com/office/drawing/2014/main" id="{372645D9-AAEC-7844-9195-34DD9577621E}"/>
              </a:ext>
            </a:extLst>
          </p:cNvPr>
          <p:cNvSpPr>
            <a:spLocks noGrp="1"/>
          </p:cNvSpPr>
          <p:nvPr>
            <p:ph idx="1"/>
          </p:nvPr>
        </p:nvSpPr>
        <p:spPr>
          <a:xfrm>
            <a:off x="424069" y="1828800"/>
            <a:ext cx="7772400" cy="4114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t" anchorCtr="0" compatLnSpc="1">
            <a:prstTxWarp prst="textNoShape">
              <a:avLst/>
            </a:prstTxWarp>
            <a:normAutofit fontScale="92500" lnSpcReduction="20000"/>
          </a:bodyPr>
          <a:lstStyle/>
          <a:p>
            <a:pPr>
              <a:lnSpc>
                <a:spcPct val="110000"/>
              </a:lnSpc>
              <a:spcBef>
                <a:spcPts val="600"/>
              </a:spcBef>
            </a:pPr>
            <a:r>
              <a:rPr lang="en-US" sz="4000" dirty="0"/>
              <a:t>Go to: </a:t>
            </a:r>
            <a:r>
              <a:rPr lang="en-US" sz="4000" dirty="0">
                <a:solidFill>
                  <a:schemeClr val="tx2"/>
                </a:solidFill>
                <a:hlinkClick r:id="rId2">
                  <a:extLst>
                    <a:ext uri="{A12FA001-AC4F-418D-AE19-62706E023703}">
                      <ahyp:hlinkClr xmlns:ahyp="http://schemas.microsoft.com/office/drawing/2018/hyperlinkcolor" val="tx"/>
                    </a:ext>
                  </a:extLst>
                </a:hlinkClick>
              </a:rPr>
              <a:t>http://myidp.sciencecareers.org/</a:t>
            </a:r>
            <a:endParaRPr lang="en-US" sz="4000" dirty="0">
              <a:solidFill>
                <a:schemeClr val="tx2"/>
              </a:solidFill>
            </a:endParaRPr>
          </a:p>
          <a:p>
            <a:pPr lvl="1">
              <a:buSzPct val="100000"/>
              <a:buFont typeface="System Font Regular"/>
              <a:buChar char="-"/>
            </a:pPr>
            <a:r>
              <a:rPr lang="en-US" sz="3600" dirty="0"/>
              <a:t>Evaluate skills, values, and interests</a:t>
            </a:r>
          </a:p>
          <a:p>
            <a:pPr lvl="1">
              <a:buSzPct val="100000"/>
              <a:buFont typeface="System Font Regular"/>
              <a:buChar char="-"/>
            </a:pPr>
            <a:r>
              <a:rPr lang="en-US" sz="3600" dirty="0"/>
              <a:t>Explore and evaluate career opportunities</a:t>
            </a:r>
          </a:p>
          <a:p>
            <a:pPr lvl="1">
              <a:buSzPct val="100000"/>
              <a:buFont typeface="System Font Regular"/>
              <a:buChar char="-"/>
            </a:pPr>
            <a:r>
              <a:rPr lang="en-US" sz="3600" dirty="0"/>
              <a:t>Set specific goals for your career path</a:t>
            </a:r>
          </a:p>
          <a:p>
            <a:pPr>
              <a:lnSpc>
                <a:spcPct val="110000"/>
              </a:lnSpc>
              <a:spcBef>
                <a:spcPts val="600"/>
              </a:spcBef>
            </a:pPr>
            <a:r>
              <a:rPr lang="en-US" sz="4000" dirty="0"/>
              <a:t>Discuss with your advisor/mentor</a:t>
            </a:r>
          </a:p>
          <a:p>
            <a:pPr>
              <a:lnSpc>
                <a:spcPct val="110000"/>
              </a:lnSpc>
              <a:spcBef>
                <a:spcPts val="600"/>
              </a:spcBef>
            </a:pPr>
            <a:r>
              <a:rPr lang="en-US" sz="4000" dirty="0"/>
              <a:t>Put your plan in place</a:t>
            </a:r>
          </a:p>
          <a:p>
            <a:pPr>
              <a:lnSpc>
                <a:spcPct val="110000"/>
              </a:lnSpc>
              <a:spcBef>
                <a:spcPts val="600"/>
              </a:spcBef>
            </a:pPr>
            <a:endParaRPr lang="en-US" sz="2800" dirty="0"/>
          </a:p>
          <a:p>
            <a:pPr lvl="1">
              <a:buSzPct val="100000"/>
              <a:buFont typeface="System Font Regular"/>
              <a:buChar char="-"/>
            </a:pPr>
            <a:endParaRPr lang="en-US" sz="2800" dirty="0"/>
          </a:p>
          <a:p>
            <a:pPr lvl="1">
              <a:buSzPct val="100000"/>
              <a:buFont typeface="System Font Regular"/>
              <a:buChar char="-"/>
            </a:pPr>
            <a:endParaRPr lang="en-US" sz="2800" dirty="0"/>
          </a:p>
        </p:txBody>
      </p:sp>
    </p:spTree>
    <p:extLst>
      <p:ext uri="{BB962C8B-B14F-4D97-AF65-F5344CB8AC3E}">
        <p14:creationId xmlns:p14="http://schemas.microsoft.com/office/powerpoint/2010/main" val="6398375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3239F-A153-FD42-B156-248CE180F9B5}"/>
              </a:ext>
            </a:extLst>
          </p:cNvPr>
          <p:cNvSpPr>
            <a:spLocks noGrp="1"/>
          </p:cNvSpPr>
          <p:nvPr>
            <p:ph type="title"/>
          </p:nvPr>
        </p:nvSpPr>
        <p:spPr>
          <a:xfrm>
            <a:off x="1524000" y="1"/>
            <a:ext cx="9144000" cy="915417"/>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sz="3600" dirty="0"/>
              <a:t>ORCID</a:t>
            </a:r>
          </a:p>
        </p:txBody>
      </p:sp>
      <p:sp>
        <p:nvSpPr>
          <p:cNvPr id="5" name="Content Placeholder 2">
            <a:extLst>
              <a:ext uri="{FF2B5EF4-FFF2-40B4-BE49-F238E27FC236}">
                <a16:creationId xmlns:a16="http://schemas.microsoft.com/office/drawing/2014/main" id="{1941CB12-D4B2-1A46-9A34-CD21AC027561}"/>
              </a:ext>
            </a:extLst>
          </p:cNvPr>
          <p:cNvSpPr>
            <a:spLocks noGrp="1"/>
          </p:cNvSpPr>
          <p:nvPr>
            <p:ph idx="1"/>
          </p:nvPr>
        </p:nvSpPr>
        <p:spPr>
          <a:xfrm>
            <a:off x="188842" y="1373126"/>
            <a:ext cx="9298057" cy="556696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t" anchorCtr="0" compatLnSpc="1">
            <a:prstTxWarp prst="textNoShape">
              <a:avLst/>
            </a:prstTxWarp>
            <a:normAutofit fontScale="92500" lnSpcReduction="20000"/>
          </a:bodyPr>
          <a:lstStyle/>
          <a:p>
            <a:pPr>
              <a:lnSpc>
                <a:spcPct val="100000"/>
              </a:lnSpc>
            </a:pPr>
            <a:r>
              <a:rPr lang="en-US" sz="3300" dirty="0"/>
              <a:t>ORCID is a unique identifier that makes it easier to distinguish, organize, and share your work</a:t>
            </a:r>
          </a:p>
          <a:p>
            <a:pPr>
              <a:lnSpc>
                <a:spcPct val="100000"/>
              </a:lnSpc>
            </a:pPr>
            <a:r>
              <a:rPr lang="en-US" sz="3300" dirty="0"/>
              <a:t>Free, researcher-controlled, and owned</a:t>
            </a:r>
          </a:p>
          <a:p>
            <a:pPr>
              <a:lnSpc>
                <a:spcPct val="100000"/>
              </a:lnSpc>
            </a:pPr>
            <a:r>
              <a:rPr lang="en-US" sz="3300" dirty="0"/>
              <a:t>Can use for grant applications, manuscript submissions, and reviewer credit</a:t>
            </a:r>
          </a:p>
          <a:p>
            <a:pPr>
              <a:lnSpc>
                <a:spcPct val="100000"/>
              </a:lnSpc>
            </a:pPr>
            <a:r>
              <a:rPr lang="en-US" sz="3300" dirty="0"/>
              <a:t>Register and complete your profile at orcid.org</a:t>
            </a:r>
          </a:p>
          <a:p>
            <a:pPr>
              <a:lnSpc>
                <a:spcPct val="100000"/>
              </a:lnSpc>
            </a:pPr>
            <a:r>
              <a:rPr lang="en-US" sz="3300" dirty="0"/>
              <a:t>Please take a moment to connect to the UR Reporting System, takes less than a minute - </a:t>
            </a:r>
            <a:r>
              <a:rPr lang="en-US" sz="3300" b="1" dirty="0"/>
              <a:t>orcid.lib.rochester.edu</a:t>
            </a:r>
          </a:p>
          <a:p>
            <a:pPr>
              <a:lnSpc>
                <a:spcPct val="100000"/>
              </a:lnSpc>
            </a:pPr>
            <a:r>
              <a:rPr lang="en-US" sz="3300" dirty="0">
                <a:latin typeface="Aptos"/>
              </a:rPr>
              <a:t>Need help, contact your librarian or </a:t>
            </a:r>
            <a:r>
              <a:rPr lang="en-US" sz="3300" dirty="0">
                <a:solidFill>
                  <a:srgbClr val="000000"/>
                </a:solidFill>
                <a:latin typeface="Aptos"/>
                <a:hlinkClick r:id="rId2"/>
              </a:rPr>
              <a:t>Miner_Information@urmc.rochester.edu</a:t>
            </a:r>
            <a:r>
              <a:rPr lang="en-US" sz="3300" dirty="0">
                <a:solidFill>
                  <a:srgbClr val="000000"/>
                </a:solidFill>
                <a:latin typeface="Aptos"/>
              </a:rPr>
              <a:t> at</a:t>
            </a:r>
            <a:r>
              <a:rPr lang="en-US" sz="3300" dirty="0">
                <a:latin typeface="Aptos"/>
              </a:rPr>
              <a:t> Miner Library</a:t>
            </a:r>
          </a:p>
          <a:p>
            <a:pPr>
              <a:lnSpc>
                <a:spcPts val="2400"/>
              </a:lnSpc>
            </a:pPr>
            <a:endParaRPr lang="en-US" sz="1800" dirty="0"/>
          </a:p>
          <a:p>
            <a:pPr>
              <a:lnSpc>
                <a:spcPts val="2400"/>
              </a:lnSpc>
            </a:pPr>
            <a:endParaRPr lang="en-US" sz="1800" dirty="0"/>
          </a:p>
        </p:txBody>
      </p:sp>
      <p:pic>
        <p:nvPicPr>
          <p:cNvPr id="6" name="Picture 5" descr="A picture containing drawing, light&#10;&#10;Description automatically generated">
            <a:extLst>
              <a:ext uri="{FF2B5EF4-FFF2-40B4-BE49-F238E27FC236}">
                <a16:creationId xmlns:a16="http://schemas.microsoft.com/office/drawing/2014/main" id="{3D8D3622-9116-4740-8972-8EB84A1290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9791" y="457709"/>
            <a:ext cx="6579216" cy="3609170"/>
          </a:xfrm>
          <a:prstGeom prst="rect">
            <a:avLst/>
          </a:prstGeom>
        </p:spPr>
      </p:pic>
    </p:spTree>
    <p:extLst>
      <p:ext uri="{BB962C8B-B14F-4D97-AF65-F5344CB8AC3E}">
        <p14:creationId xmlns:p14="http://schemas.microsoft.com/office/powerpoint/2010/main" val="630187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A033D-B861-5944-A051-1475241C8C56}"/>
              </a:ext>
            </a:extLst>
          </p:cNvPr>
          <p:cNvSpPr>
            <a:spLocks noGrp="1"/>
          </p:cNvSpPr>
          <p:nvPr>
            <p:ph type="title"/>
          </p:nvPr>
        </p:nvSpPr>
        <p:spPr>
          <a:xfrm>
            <a:off x="1524000" y="1"/>
            <a:ext cx="9144000" cy="9144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sz="3600" dirty="0"/>
              <a:t>Communications</a:t>
            </a:r>
          </a:p>
        </p:txBody>
      </p:sp>
      <p:pic>
        <p:nvPicPr>
          <p:cNvPr id="5" name="Picture 4">
            <a:extLst>
              <a:ext uri="{FF2B5EF4-FFF2-40B4-BE49-F238E27FC236}">
                <a16:creationId xmlns:a16="http://schemas.microsoft.com/office/drawing/2014/main" id="{0315286D-A18E-0810-A840-FC6AE1DC762E}"/>
              </a:ext>
            </a:extLst>
          </p:cNvPr>
          <p:cNvPicPr>
            <a:picLocks noChangeAspect="1"/>
          </p:cNvPicPr>
          <p:nvPr/>
        </p:nvPicPr>
        <p:blipFill>
          <a:blip r:embed="rId2"/>
          <a:stretch>
            <a:fillRect/>
          </a:stretch>
        </p:blipFill>
        <p:spPr>
          <a:xfrm>
            <a:off x="3363191" y="5527963"/>
            <a:ext cx="5715000" cy="1168400"/>
          </a:xfrm>
          <a:prstGeom prst="rect">
            <a:avLst/>
          </a:prstGeom>
        </p:spPr>
      </p:pic>
      <p:pic>
        <p:nvPicPr>
          <p:cNvPr id="6" name="Picture 5" descr="A blue and white sign with white text&#10;&#10;AI-generated content may be incorrect.">
            <a:extLst>
              <a:ext uri="{FF2B5EF4-FFF2-40B4-BE49-F238E27FC236}">
                <a16:creationId xmlns:a16="http://schemas.microsoft.com/office/drawing/2014/main" id="{39CA7C65-4959-B289-A958-BA31D5CD34A9}"/>
              </a:ext>
            </a:extLst>
          </p:cNvPr>
          <p:cNvPicPr>
            <a:picLocks noChangeAspect="1"/>
          </p:cNvPicPr>
          <p:nvPr/>
        </p:nvPicPr>
        <p:blipFill>
          <a:blip r:embed="rId3"/>
          <a:stretch>
            <a:fillRect/>
          </a:stretch>
        </p:blipFill>
        <p:spPr>
          <a:xfrm>
            <a:off x="3114675" y="734291"/>
            <a:ext cx="5962650" cy="1552575"/>
          </a:xfrm>
          <a:prstGeom prst="rect">
            <a:avLst/>
          </a:prstGeom>
        </p:spPr>
      </p:pic>
      <p:pic>
        <p:nvPicPr>
          <p:cNvPr id="7" name="Picture 6" descr="A blue sign with white text&#10;&#10;AI-generated content may be incorrect.">
            <a:extLst>
              <a:ext uri="{FF2B5EF4-FFF2-40B4-BE49-F238E27FC236}">
                <a16:creationId xmlns:a16="http://schemas.microsoft.com/office/drawing/2014/main" id="{EB340801-06F5-7482-F52D-49A00508F02A}"/>
              </a:ext>
            </a:extLst>
          </p:cNvPr>
          <p:cNvPicPr>
            <a:picLocks noChangeAspect="1"/>
          </p:cNvPicPr>
          <p:nvPr/>
        </p:nvPicPr>
        <p:blipFill>
          <a:blip r:embed="rId4"/>
          <a:stretch>
            <a:fillRect/>
          </a:stretch>
        </p:blipFill>
        <p:spPr>
          <a:xfrm>
            <a:off x="3119870" y="2445760"/>
            <a:ext cx="5952259" cy="1176771"/>
          </a:xfrm>
          <a:prstGeom prst="rect">
            <a:avLst/>
          </a:prstGeom>
        </p:spPr>
      </p:pic>
      <p:pic>
        <p:nvPicPr>
          <p:cNvPr id="8" name="Picture 7" descr="A close-up of a logo&#10;&#10;AI-generated content may be incorrect.">
            <a:extLst>
              <a:ext uri="{FF2B5EF4-FFF2-40B4-BE49-F238E27FC236}">
                <a16:creationId xmlns:a16="http://schemas.microsoft.com/office/drawing/2014/main" id="{62549927-EC50-B2B7-C12D-A092308E0ED5}"/>
              </a:ext>
            </a:extLst>
          </p:cNvPr>
          <p:cNvPicPr>
            <a:picLocks noChangeAspect="1"/>
          </p:cNvPicPr>
          <p:nvPr/>
        </p:nvPicPr>
        <p:blipFill>
          <a:blip r:embed="rId5"/>
          <a:stretch>
            <a:fillRect/>
          </a:stretch>
        </p:blipFill>
        <p:spPr>
          <a:xfrm>
            <a:off x="3002973" y="3896158"/>
            <a:ext cx="6186054" cy="1268556"/>
          </a:xfrm>
          <a:prstGeom prst="rect">
            <a:avLst/>
          </a:prstGeom>
        </p:spPr>
      </p:pic>
    </p:spTree>
    <p:extLst>
      <p:ext uri="{BB962C8B-B14F-4D97-AF65-F5344CB8AC3E}">
        <p14:creationId xmlns:p14="http://schemas.microsoft.com/office/powerpoint/2010/main" val="37117416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a:extLst>
              <a:ext uri="{FF2B5EF4-FFF2-40B4-BE49-F238E27FC236}">
                <a16:creationId xmlns:a16="http://schemas.microsoft.com/office/drawing/2014/main" id="{779A584D-F0CD-F748-972F-5366EC18CCDD}"/>
              </a:ext>
            </a:extLst>
          </p:cNvPr>
          <p:cNvSpPr>
            <a:spLocks noGrp="1" noChangeArrowheads="1"/>
          </p:cNvSpPr>
          <p:nvPr>
            <p:ph type="title"/>
          </p:nvPr>
        </p:nvSpPr>
        <p:spPr>
          <a:xfrm>
            <a:off x="1518684" y="-76200"/>
            <a:ext cx="91440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6000" b="1" dirty="0"/>
              <a:t>Orientation Resources</a:t>
            </a:r>
          </a:p>
        </p:txBody>
      </p:sp>
      <p:sp>
        <p:nvSpPr>
          <p:cNvPr id="8195" name="Content Placeholder 2">
            <a:extLst>
              <a:ext uri="{FF2B5EF4-FFF2-40B4-BE49-F238E27FC236}">
                <a16:creationId xmlns:a16="http://schemas.microsoft.com/office/drawing/2014/main" id="{A74C7E7B-59FE-7045-AD87-634EBD895F20}"/>
              </a:ext>
            </a:extLst>
          </p:cNvPr>
          <p:cNvSpPr>
            <a:spLocks noGrp="1" noChangeArrowheads="1"/>
          </p:cNvSpPr>
          <p:nvPr>
            <p:ph idx="1"/>
          </p:nvPr>
        </p:nvSpPr>
        <p:spPr>
          <a:xfrm>
            <a:off x="387626" y="1066800"/>
            <a:ext cx="10883348" cy="551290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t" anchorCtr="0" compatLnSpc="1">
            <a:prstTxWarp prst="textNoShape">
              <a:avLst/>
            </a:prstTxWarp>
            <a:normAutofit/>
          </a:bodyPr>
          <a:lstStyle/>
          <a:p>
            <a:pPr>
              <a:lnSpc>
                <a:spcPct val="110000"/>
              </a:lnSpc>
              <a:spcBef>
                <a:spcPts val="600"/>
              </a:spcBef>
            </a:pPr>
            <a:r>
              <a:rPr lang="en-US" sz="3800" dirty="0">
                <a:solidFill>
                  <a:schemeClr val="tx2"/>
                </a:solidFill>
                <a:hlinkClick r:id="rId2">
                  <a:extLst>
                    <a:ext uri="{A12FA001-AC4F-418D-AE19-62706E023703}">
                      <ahyp:hlinkClr xmlns:ahyp="http://schemas.microsoft.com/office/drawing/2018/hyperlinkcolor" val="tx"/>
                    </a:ext>
                  </a:extLst>
                </a:hlinkClick>
              </a:rPr>
              <a:t>https://www.urmc.rochester.edu/education/graduate/incoming-graduate-student-orientation.aspx</a:t>
            </a:r>
            <a:endParaRPr lang="en-US" sz="3800" dirty="0">
              <a:solidFill>
                <a:schemeClr val="tx2"/>
              </a:solidFill>
            </a:endParaRPr>
          </a:p>
          <a:p>
            <a:pPr>
              <a:lnSpc>
                <a:spcPct val="110000"/>
              </a:lnSpc>
              <a:spcBef>
                <a:spcPts val="600"/>
              </a:spcBef>
            </a:pPr>
            <a:r>
              <a:rPr lang="en-US" altLang="en-US" sz="3800" dirty="0"/>
              <a:t>Student Handbook</a:t>
            </a:r>
          </a:p>
          <a:p>
            <a:pPr marL="601544" lvl="1" indent="-342900">
              <a:lnSpc>
                <a:spcPct val="110000"/>
              </a:lnSpc>
              <a:spcBef>
                <a:spcPts val="600"/>
              </a:spcBef>
              <a:buSzPct val="100000"/>
              <a:buFont typeface="System Font Regular"/>
              <a:buChar char="-"/>
            </a:pPr>
            <a:r>
              <a:rPr lang="en-US" altLang="en-US" sz="3800" dirty="0"/>
              <a:t>GEPAs</a:t>
            </a:r>
          </a:p>
          <a:p>
            <a:pPr marL="601544" lvl="1" indent="-342900">
              <a:lnSpc>
                <a:spcPct val="110000"/>
              </a:lnSpc>
              <a:spcBef>
                <a:spcPts val="600"/>
              </a:spcBef>
              <a:buSzPct val="100000"/>
              <a:buFont typeface="System Font Regular"/>
              <a:buChar char="-"/>
            </a:pPr>
            <a:r>
              <a:rPr lang="en-US" altLang="en-US" sz="3800" dirty="0"/>
              <a:t>Individual programs </a:t>
            </a:r>
          </a:p>
          <a:p>
            <a:pPr>
              <a:lnSpc>
                <a:spcPct val="110000"/>
              </a:lnSpc>
              <a:spcBef>
                <a:spcPts val="600"/>
              </a:spcBef>
            </a:pPr>
            <a:r>
              <a:rPr lang="en-US" altLang="en-US" sz="3800" dirty="0"/>
              <a:t>University GEPA </a:t>
            </a:r>
          </a:p>
          <a:p>
            <a:pPr marL="601544" lvl="1" indent="-342900">
              <a:lnSpc>
                <a:spcPct val="110000"/>
              </a:lnSpc>
              <a:spcBef>
                <a:spcPts val="600"/>
              </a:spcBef>
              <a:buSzPct val="100000"/>
              <a:buFont typeface="System Font Regular"/>
              <a:buChar char="-"/>
            </a:pPr>
            <a:r>
              <a:rPr lang="en-US" altLang="en-US" sz="3800" dirty="0">
                <a:solidFill>
                  <a:schemeClr val="tx2"/>
                </a:solidFill>
                <a:hlinkClick r:id="rId3">
                  <a:extLst>
                    <a:ext uri="{A12FA001-AC4F-418D-AE19-62706E023703}">
                      <ahyp:hlinkClr xmlns:ahyp="http://schemas.microsoft.com/office/drawing/2018/hyperlinkcolor" val="tx"/>
                    </a:ext>
                  </a:extLst>
                </a:hlinkClick>
              </a:rPr>
              <a:t>https://www.rochester.edu/college/gradstudies/current/policies/index.html   </a:t>
            </a:r>
            <a:endParaRPr lang="en-US" altLang="en-US" sz="3800" dirty="0">
              <a:solidFill>
                <a:schemeClr val="tx2"/>
              </a:solidFill>
            </a:endParaRPr>
          </a:p>
          <a:p>
            <a:pPr marL="487244" lvl="1">
              <a:lnSpc>
                <a:spcPct val="110000"/>
              </a:lnSpc>
              <a:spcBef>
                <a:spcPts val="600"/>
              </a:spcBef>
            </a:pPr>
            <a:endParaRPr lang="en-US" altLang="en-US" sz="2400" dirty="0"/>
          </a:p>
          <a:p>
            <a:pPr>
              <a:lnSpc>
                <a:spcPct val="110000"/>
              </a:lnSpc>
              <a:spcBef>
                <a:spcPts val="600"/>
              </a:spcBef>
            </a:pPr>
            <a:endParaRPr lang="en-US" altLang="en-US" dirty="0"/>
          </a:p>
        </p:txBody>
      </p:sp>
    </p:spTree>
    <p:extLst>
      <p:ext uri="{BB962C8B-B14F-4D97-AF65-F5344CB8AC3E}">
        <p14:creationId xmlns:p14="http://schemas.microsoft.com/office/powerpoint/2010/main" val="2374081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a:extLst>
              <a:ext uri="{FF2B5EF4-FFF2-40B4-BE49-F238E27FC236}">
                <a16:creationId xmlns:a16="http://schemas.microsoft.com/office/drawing/2014/main" id="{85C90F04-BD6B-2B4D-A779-CF4670039ECA}"/>
              </a:ext>
            </a:extLst>
          </p:cNvPr>
          <p:cNvSpPr>
            <a:spLocks noGrp="1" noChangeArrowheads="1"/>
          </p:cNvSpPr>
          <p:nvPr>
            <p:ph type="title"/>
          </p:nvPr>
        </p:nvSpPr>
        <p:spPr>
          <a:xfrm>
            <a:off x="1623237" y="367390"/>
            <a:ext cx="8945525"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6000" b="1" dirty="0"/>
              <a:t>What we strive for</a:t>
            </a:r>
            <a:endParaRPr lang="en-US" altLang="en-US" sz="4400" b="1" dirty="0"/>
          </a:p>
        </p:txBody>
      </p:sp>
      <p:sp>
        <p:nvSpPr>
          <p:cNvPr id="3" name="Content Placeholder 2">
            <a:extLst>
              <a:ext uri="{FF2B5EF4-FFF2-40B4-BE49-F238E27FC236}">
                <a16:creationId xmlns:a16="http://schemas.microsoft.com/office/drawing/2014/main" id="{280B56C5-BAAE-7F4A-B9F7-C3869699953A}"/>
              </a:ext>
            </a:extLst>
          </p:cNvPr>
          <p:cNvSpPr>
            <a:spLocks noGrp="1"/>
          </p:cNvSpPr>
          <p:nvPr>
            <p:ph idx="1"/>
          </p:nvPr>
        </p:nvSpPr>
        <p:spPr>
          <a:xfrm>
            <a:off x="549659" y="1510390"/>
            <a:ext cx="11476689" cy="4343400"/>
          </a:xfrm>
        </p:spPr>
        <p:txBody>
          <a:bodyPr>
            <a:normAutofit/>
          </a:bodyPr>
          <a:lstStyle/>
          <a:p>
            <a:pPr marL="0" indent="0">
              <a:buNone/>
            </a:pPr>
            <a:r>
              <a:rPr lang="en-US" sz="3600" dirty="0"/>
              <a:t>At the University of Rochester School of Medicine and Dentistry, an environment of respect, inclusiveness, and support is of utmost importance for our learners.  You will have the opportunity to learn with and from a diverse group of peers, mentors, faculty, and staff—</a:t>
            </a:r>
            <a:r>
              <a:rPr lang="en-US" sz="3600" b="1" i="1" dirty="0"/>
              <a:t>people are here to help</a:t>
            </a:r>
            <a:r>
              <a:rPr lang="en-US" sz="3600" i="1" dirty="0"/>
              <a:t>.</a:t>
            </a:r>
            <a:endParaRPr lang="en-US" sz="3600" b="1" dirty="0"/>
          </a:p>
        </p:txBody>
      </p:sp>
    </p:spTree>
    <p:extLst>
      <p:ext uri="{BB962C8B-B14F-4D97-AF65-F5344CB8AC3E}">
        <p14:creationId xmlns:p14="http://schemas.microsoft.com/office/powerpoint/2010/main" val="29389762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a:extLst>
              <a:ext uri="{FF2B5EF4-FFF2-40B4-BE49-F238E27FC236}">
                <a16:creationId xmlns:a16="http://schemas.microsoft.com/office/drawing/2014/main" id="{0E786BFE-3B3C-F44B-9E59-2ADED1CCA544}"/>
              </a:ext>
            </a:extLst>
          </p:cNvPr>
          <p:cNvSpPr>
            <a:spLocks noGrp="1" noChangeArrowheads="1"/>
          </p:cNvSpPr>
          <p:nvPr>
            <p:ph type="title"/>
          </p:nvPr>
        </p:nvSpPr>
        <p:spPr>
          <a:xfrm>
            <a:off x="1938131" y="389706"/>
            <a:ext cx="77724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6000" b="1" dirty="0"/>
              <a:t>Questions?</a:t>
            </a:r>
          </a:p>
        </p:txBody>
      </p:sp>
      <p:sp>
        <p:nvSpPr>
          <p:cNvPr id="49155" name="TextBox 4">
            <a:extLst>
              <a:ext uri="{FF2B5EF4-FFF2-40B4-BE49-F238E27FC236}">
                <a16:creationId xmlns:a16="http://schemas.microsoft.com/office/drawing/2014/main" id="{6DBC19F8-8341-8149-9C64-C4C3552C95F9}"/>
              </a:ext>
            </a:extLst>
          </p:cNvPr>
          <p:cNvSpPr txBox="1">
            <a:spLocks noChangeArrowheads="1"/>
          </p:cNvSpPr>
          <p:nvPr/>
        </p:nvSpPr>
        <p:spPr bwMode="auto">
          <a:xfrm>
            <a:off x="871330" y="2055345"/>
            <a:ext cx="1044934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000" b="0" i="1"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Progress is made by young scientists who carry out experiments that old scientists said wouldn't work.</a:t>
            </a:r>
            <a:r>
              <a:rPr kumimoji="0" lang="en-US" altLang="en-US" sz="4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r>
              <a:rPr kumimoji="0" lang="en-US" altLang="en-US" sz="4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r>
              <a:rPr kumimoji="0" lang="en-US" altLang="en-US" sz="4000" b="1" i="0" u="sng"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hlinkClick r:id="rId2"/>
              </a:rPr>
              <a:t>Frank Westheimer</a:t>
            </a:r>
            <a:endParaRPr kumimoji="0" lang="en-US" altLang="en-US" sz="4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93DF0-E194-6125-B330-B0D104369E2B}"/>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08623605-30D7-BB8F-47C1-B41F8EFBA31D}"/>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82670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59DA8DCC-8D87-9147-8D50-9142F40AAFF7}"/>
              </a:ext>
            </a:extLst>
          </p:cNvPr>
          <p:cNvSpPr>
            <a:spLocks noGrp="1" noChangeArrowheads="1"/>
          </p:cNvSpPr>
          <p:nvPr>
            <p:ph type="title"/>
          </p:nvPr>
        </p:nvSpPr>
        <p:spPr>
          <a:xfrm>
            <a:off x="-115957" y="198784"/>
            <a:ext cx="12423913" cy="91757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Autofit/>
          </a:bodyPr>
          <a:lstStyle/>
          <a:p>
            <a:pPr algn="ctr" defTabSz="833438"/>
            <a:r>
              <a:rPr lang="en-US" altLang="en-US" sz="6000" b="1" dirty="0"/>
              <a:t>Core Tenets of Graduate Education</a:t>
            </a:r>
          </a:p>
        </p:txBody>
      </p:sp>
      <p:sp>
        <p:nvSpPr>
          <p:cNvPr id="12291" name="Rectangle 3">
            <a:extLst>
              <a:ext uri="{FF2B5EF4-FFF2-40B4-BE49-F238E27FC236}">
                <a16:creationId xmlns:a16="http://schemas.microsoft.com/office/drawing/2014/main" id="{8EB1A9C7-AD84-494B-A278-63549462D2D4}"/>
              </a:ext>
            </a:extLst>
          </p:cNvPr>
          <p:cNvSpPr>
            <a:spLocks noGrp="1" noChangeArrowheads="1"/>
          </p:cNvSpPr>
          <p:nvPr>
            <p:ph idx="1"/>
          </p:nvPr>
        </p:nvSpPr>
        <p:spPr>
          <a:xfrm>
            <a:off x="439409" y="1381538"/>
            <a:ext cx="11507425" cy="5277677"/>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t" anchorCtr="0" compatLnSpc="1">
            <a:prstTxWarp prst="textNoShape">
              <a:avLst/>
            </a:prstTxWarp>
            <a:normAutofit/>
          </a:bodyPr>
          <a:lstStyle/>
          <a:p>
            <a:pPr>
              <a:lnSpc>
                <a:spcPct val="110000"/>
              </a:lnSpc>
              <a:spcBef>
                <a:spcPts val="600"/>
              </a:spcBef>
            </a:pPr>
            <a:r>
              <a:rPr lang="en-US" altLang="en-US" sz="2800" dirty="0"/>
              <a:t>AAMC </a:t>
            </a:r>
          </a:p>
          <a:p>
            <a:pPr marL="601544" lvl="1" indent="-342900">
              <a:lnSpc>
                <a:spcPct val="110000"/>
              </a:lnSpc>
              <a:spcBef>
                <a:spcPts val="600"/>
              </a:spcBef>
              <a:buSzPct val="100000"/>
              <a:buFont typeface="System Font Regular"/>
              <a:buChar char="-"/>
            </a:pPr>
            <a:r>
              <a:rPr lang="en-US" altLang="en-US" sz="2400" dirty="0"/>
              <a:t>Institutional Commitment</a:t>
            </a:r>
          </a:p>
          <a:p>
            <a:pPr marL="601544" lvl="1" indent="-342900">
              <a:lnSpc>
                <a:spcPct val="110000"/>
              </a:lnSpc>
              <a:spcBef>
                <a:spcPts val="600"/>
              </a:spcBef>
              <a:buSzPct val="100000"/>
              <a:buFont typeface="System Font Regular"/>
              <a:buChar char="-"/>
            </a:pPr>
            <a:r>
              <a:rPr lang="en-US" altLang="en-US" sz="2400" dirty="0"/>
              <a:t>Program Commitment</a:t>
            </a:r>
          </a:p>
          <a:p>
            <a:pPr marL="601544" lvl="1" indent="-342900">
              <a:lnSpc>
                <a:spcPct val="110000"/>
              </a:lnSpc>
              <a:spcBef>
                <a:spcPts val="600"/>
              </a:spcBef>
              <a:buSzPct val="100000"/>
              <a:buFont typeface="System Font Regular"/>
              <a:buChar char="-"/>
            </a:pPr>
            <a:r>
              <a:rPr lang="en-US" altLang="en-US" sz="2400" dirty="0"/>
              <a:t>Quality Mentoring</a:t>
            </a:r>
          </a:p>
          <a:p>
            <a:pPr marL="601544" lvl="1" indent="-342900">
              <a:lnSpc>
                <a:spcPct val="110000"/>
              </a:lnSpc>
              <a:spcBef>
                <a:spcPts val="600"/>
              </a:spcBef>
              <a:buSzPct val="100000"/>
              <a:buFont typeface="System Font Regular"/>
              <a:buChar char="-"/>
            </a:pPr>
            <a:r>
              <a:rPr lang="en-US" altLang="en-US" sz="2400" dirty="0"/>
              <a:t>Provision of Skill Sets and Counseling</a:t>
            </a:r>
          </a:p>
          <a:p>
            <a:pPr>
              <a:lnSpc>
                <a:spcPct val="110000"/>
              </a:lnSpc>
              <a:spcBef>
                <a:spcPts val="600"/>
              </a:spcBef>
            </a:pPr>
            <a:r>
              <a:rPr lang="en-US" altLang="en-US" sz="2800" dirty="0" err="1"/>
              <a:t>URochester</a:t>
            </a:r>
            <a:r>
              <a:rPr lang="en-US" altLang="en-US" sz="2800" dirty="0"/>
              <a:t> SMD</a:t>
            </a:r>
          </a:p>
          <a:p>
            <a:pPr marL="601544" lvl="1" indent="-342900">
              <a:lnSpc>
                <a:spcPct val="110000"/>
              </a:lnSpc>
              <a:spcBef>
                <a:spcPts val="600"/>
              </a:spcBef>
              <a:buSzPct val="100000"/>
              <a:buFont typeface="System Font Regular"/>
              <a:buChar char="-"/>
            </a:pPr>
            <a:r>
              <a:rPr lang="en-US" altLang="en-US" sz="2400" dirty="0"/>
              <a:t>Formal classroom education</a:t>
            </a:r>
          </a:p>
          <a:p>
            <a:pPr marL="601544" lvl="1" indent="-342900">
              <a:lnSpc>
                <a:spcPct val="110000"/>
              </a:lnSpc>
              <a:spcBef>
                <a:spcPts val="600"/>
              </a:spcBef>
              <a:buSzPct val="100000"/>
              <a:buFont typeface="System Font Regular"/>
              <a:buChar char="-"/>
            </a:pPr>
            <a:r>
              <a:rPr lang="en-US" altLang="en-US" sz="2400" dirty="0"/>
              <a:t>An apprenticeship </a:t>
            </a:r>
          </a:p>
          <a:p>
            <a:pPr marL="601544" lvl="1" indent="-342900">
              <a:lnSpc>
                <a:spcPct val="110000"/>
              </a:lnSpc>
              <a:spcBef>
                <a:spcPts val="600"/>
              </a:spcBef>
              <a:buSzPct val="100000"/>
              <a:buFont typeface="System Font Regular"/>
              <a:buChar char="-"/>
            </a:pPr>
            <a:r>
              <a:rPr lang="en-US" altLang="en-US" sz="2400" dirty="0"/>
              <a:t>Student support</a:t>
            </a:r>
          </a:p>
          <a:p>
            <a:pPr marL="601544" lvl="1" indent="-342900">
              <a:lnSpc>
                <a:spcPct val="110000"/>
              </a:lnSpc>
              <a:spcBef>
                <a:spcPts val="600"/>
              </a:spcBef>
              <a:buSzPct val="100000"/>
              <a:buFont typeface="System Font Regular"/>
              <a:buChar char="-"/>
            </a:pPr>
            <a:r>
              <a:rPr lang="en-US" altLang="en-US" sz="2400" dirty="0"/>
              <a:t>Career preparation</a:t>
            </a:r>
          </a:p>
          <a:p>
            <a:pPr>
              <a:lnSpc>
                <a:spcPct val="110000"/>
              </a:lnSpc>
              <a:spcBef>
                <a:spcPts val="600"/>
              </a:spcBef>
            </a:pPr>
            <a:endParaRPr lang="en-US"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4A076488-644C-C64F-994F-853F247CFDCD}"/>
              </a:ext>
            </a:extLst>
          </p:cNvPr>
          <p:cNvSpPr>
            <a:spLocks noGrp="1" noChangeArrowheads="1"/>
          </p:cNvSpPr>
          <p:nvPr>
            <p:ph type="title"/>
          </p:nvPr>
        </p:nvSpPr>
        <p:spPr>
          <a:xfrm>
            <a:off x="0" y="417443"/>
            <a:ext cx="12192000" cy="9144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Autofit/>
          </a:bodyPr>
          <a:lstStyle/>
          <a:p>
            <a:pPr algn="ctr" defTabSz="833438"/>
            <a:r>
              <a:rPr lang="en-US" altLang="en-US" sz="6000" b="1" dirty="0"/>
              <a:t>Balancing it all in Graduate School</a:t>
            </a:r>
          </a:p>
        </p:txBody>
      </p:sp>
      <p:sp>
        <p:nvSpPr>
          <p:cNvPr id="45060" name="TextBox 7">
            <a:extLst>
              <a:ext uri="{FF2B5EF4-FFF2-40B4-BE49-F238E27FC236}">
                <a16:creationId xmlns:a16="http://schemas.microsoft.com/office/drawing/2014/main" id="{88AF747C-D346-A94A-A971-240535B51CAD}"/>
              </a:ext>
            </a:extLst>
          </p:cNvPr>
          <p:cNvSpPr txBox="1">
            <a:spLocks noChangeArrowheads="1"/>
          </p:cNvSpPr>
          <p:nvPr/>
        </p:nvSpPr>
        <p:spPr bwMode="auto">
          <a:xfrm>
            <a:off x="745434" y="1831457"/>
            <a:ext cx="7961243" cy="4609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28600" indent="-228600" defTabSz="906028">
              <a:lnSpc>
                <a:spcPct val="110000"/>
              </a:lnSpc>
              <a:spcBef>
                <a:spcPts val="600"/>
              </a:spcBef>
              <a:buFont typeface="Arial" panose="020B0604020202020204" pitchFamily="34" charset="0"/>
              <a:buChar char="•"/>
              <a:defRPr>
                <a:latin typeface="+mn-lt"/>
                <a:ea typeface="+mn-ea"/>
              </a:defRPr>
            </a:lvl1pPr>
            <a:lvl2pPr marL="363960" indent="-154877" defTabSz="906028">
              <a:lnSpc>
                <a:spcPct val="140000"/>
              </a:lnSpc>
              <a:buSzPct val="85000"/>
              <a:buChar char="•"/>
              <a:defRPr sz="1659">
                <a:latin typeface="+mn-lt"/>
              </a:defRPr>
            </a:lvl2pPr>
            <a:lvl3pPr marL="621055" indent="-154877" defTabSz="906028">
              <a:lnSpc>
                <a:spcPct val="140000"/>
              </a:lnSpc>
              <a:buSzPct val="85000"/>
              <a:buChar char="•"/>
              <a:defRPr sz="1659">
                <a:latin typeface="+mn-lt"/>
              </a:defRPr>
            </a:lvl3pPr>
            <a:lvl4pPr marL="868858" indent="-145584" defTabSz="906028">
              <a:lnSpc>
                <a:spcPct val="140000"/>
              </a:lnSpc>
              <a:buSzPct val="85000"/>
              <a:buChar char="•"/>
              <a:defRPr sz="1659">
                <a:latin typeface="+mn-lt"/>
              </a:defRPr>
            </a:lvl4pPr>
            <a:lvl5pPr marL="1127501" indent="-154877" defTabSz="906028">
              <a:lnSpc>
                <a:spcPct val="140000"/>
              </a:lnSpc>
              <a:buSzPct val="85000"/>
              <a:buChar char="•"/>
              <a:defRPr sz="1659">
                <a:latin typeface="+mn-lt"/>
              </a:defRPr>
            </a:lvl5pPr>
            <a:lvl6pPr marL="1573545" indent="-154877" defTabSz="906028" fontAlgn="base">
              <a:lnSpc>
                <a:spcPct val="140000"/>
              </a:lnSpc>
              <a:spcBef>
                <a:spcPct val="0"/>
              </a:spcBef>
              <a:spcAft>
                <a:spcPct val="0"/>
              </a:spcAft>
              <a:buSzPct val="85000"/>
              <a:buChar char="•"/>
              <a:defRPr sz="1659">
                <a:latin typeface="+mn-lt"/>
              </a:defRPr>
            </a:lvl6pPr>
            <a:lvl7pPr marL="2019590" indent="-154877" defTabSz="906028" fontAlgn="base">
              <a:lnSpc>
                <a:spcPct val="140000"/>
              </a:lnSpc>
              <a:spcBef>
                <a:spcPct val="0"/>
              </a:spcBef>
              <a:spcAft>
                <a:spcPct val="0"/>
              </a:spcAft>
              <a:buSzPct val="85000"/>
              <a:buChar char="•"/>
              <a:defRPr sz="1659">
                <a:latin typeface="+mn-lt"/>
              </a:defRPr>
            </a:lvl7pPr>
            <a:lvl8pPr marL="2465634" indent="-154877" defTabSz="906028" fontAlgn="base">
              <a:lnSpc>
                <a:spcPct val="140000"/>
              </a:lnSpc>
              <a:spcBef>
                <a:spcPct val="0"/>
              </a:spcBef>
              <a:spcAft>
                <a:spcPct val="0"/>
              </a:spcAft>
              <a:buSzPct val="85000"/>
              <a:buChar char="•"/>
              <a:defRPr sz="1659">
                <a:latin typeface="+mn-lt"/>
              </a:defRPr>
            </a:lvl8pPr>
            <a:lvl9pPr marL="2911678" indent="-154877" defTabSz="906028" fontAlgn="base">
              <a:lnSpc>
                <a:spcPct val="140000"/>
              </a:lnSpc>
              <a:spcBef>
                <a:spcPct val="0"/>
              </a:spcBef>
              <a:spcAft>
                <a:spcPct val="0"/>
              </a:spcAft>
              <a:buSzPct val="85000"/>
              <a:buChar char="•"/>
              <a:defRPr sz="1659">
                <a:latin typeface="+mn-lt"/>
              </a:defRPr>
            </a:lvl9pPr>
          </a:lstStyle>
          <a:p>
            <a:pPr marL="228600" marR="0" lvl="0" indent="-228600" algn="l" defTabSz="906028" rtl="0" eaLnBrk="1" fontAlgn="auto" latinLnBrk="0" hangingPunct="1">
              <a:lnSpc>
                <a:spcPct val="110000"/>
              </a:lnSpc>
              <a:spcBef>
                <a:spcPts val="600"/>
              </a:spcBef>
              <a:spcAft>
                <a:spcPts val="0"/>
              </a:spcAft>
              <a:buClrTx/>
              <a:buSzTx/>
              <a:buFont typeface="Arial" panose="020B0604020202020204" pitchFamily="34" charset="0"/>
              <a:buChar char="•"/>
              <a:tabLst/>
              <a:defRPr/>
            </a:pPr>
            <a:r>
              <a:rPr kumimoji="0" lang="en-US" altLang="en-US" sz="4000" b="0" i="0" u="none" strike="noStrike" kern="1200" cap="none" spc="0" normalizeH="0" baseline="0" noProof="0" dirty="0">
                <a:ln>
                  <a:noFill/>
                </a:ln>
                <a:solidFill>
                  <a:srgbClr val="000000"/>
                </a:solidFill>
                <a:effectLst/>
                <a:uLnTx/>
                <a:uFillTx/>
                <a:latin typeface="Aptos" panose="02110004020202020204"/>
                <a:ea typeface="+mn-ea"/>
                <a:cs typeface="+mn-cs"/>
              </a:rPr>
              <a:t>Classes</a:t>
            </a:r>
          </a:p>
          <a:p>
            <a:pPr marL="228600" marR="0" lvl="0" indent="-228600" algn="l" defTabSz="906028" rtl="0" eaLnBrk="1" fontAlgn="auto" latinLnBrk="0" hangingPunct="1">
              <a:lnSpc>
                <a:spcPct val="110000"/>
              </a:lnSpc>
              <a:spcBef>
                <a:spcPts val="600"/>
              </a:spcBef>
              <a:spcAft>
                <a:spcPts val="0"/>
              </a:spcAft>
              <a:buClrTx/>
              <a:buSzTx/>
              <a:buFont typeface="Arial" panose="020B0604020202020204" pitchFamily="34" charset="0"/>
              <a:buChar char="•"/>
              <a:tabLst/>
              <a:defRPr/>
            </a:pPr>
            <a:r>
              <a:rPr kumimoji="0" lang="en-US" altLang="en-US" sz="4000" b="0" i="0" u="none" strike="noStrike" kern="1200" cap="none" spc="0" normalizeH="0" baseline="0" noProof="0" dirty="0">
                <a:ln>
                  <a:noFill/>
                </a:ln>
                <a:solidFill>
                  <a:srgbClr val="000000"/>
                </a:solidFill>
                <a:effectLst/>
                <a:uLnTx/>
                <a:uFillTx/>
                <a:latin typeface="Aptos" panose="02110004020202020204"/>
                <a:ea typeface="+mn-ea"/>
                <a:cs typeface="+mn-cs"/>
              </a:rPr>
              <a:t>Rotations</a:t>
            </a:r>
          </a:p>
          <a:p>
            <a:pPr marL="228600" marR="0" lvl="0" indent="-228600" algn="l" defTabSz="906028" rtl="0" eaLnBrk="1" fontAlgn="auto" latinLnBrk="0" hangingPunct="1">
              <a:lnSpc>
                <a:spcPct val="110000"/>
              </a:lnSpc>
              <a:spcBef>
                <a:spcPts val="600"/>
              </a:spcBef>
              <a:spcAft>
                <a:spcPts val="0"/>
              </a:spcAft>
              <a:buClrTx/>
              <a:buSzTx/>
              <a:buFont typeface="Arial" panose="020B0604020202020204" pitchFamily="34" charset="0"/>
              <a:buChar char="•"/>
              <a:tabLst/>
              <a:defRPr/>
            </a:pPr>
            <a:r>
              <a:rPr kumimoji="0" lang="en-US" altLang="en-US" sz="4000" b="0" i="0" u="none" strike="noStrike" kern="1200" cap="none" spc="0" normalizeH="0" baseline="0" noProof="0" dirty="0">
                <a:ln>
                  <a:noFill/>
                </a:ln>
                <a:solidFill>
                  <a:srgbClr val="000000"/>
                </a:solidFill>
                <a:effectLst/>
                <a:uLnTx/>
                <a:uFillTx/>
                <a:latin typeface="Aptos" panose="02110004020202020204"/>
                <a:ea typeface="+mn-ea"/>
                <a:cs typeface="+mn-cs"/>
              </a:rPr>
              <a:t>Family obligations</a:t>
            </a:r>
          </a:p>
          <a:p>
            <a:pPr marL="228600" marR="0" lvl="0" indent="-228600" algn="l" defTabSz="906028" rtl="0" eaLnBrk="1" fontAlgn="auto" latinLnBrk="0" hangingPunct="1">
              <a:lnSpc>
                <a:spcPct val="110000"/>
              </a:lnSpc>
              <a:spcBef>
                <a:spcPts val="600"/>
              </a:spcBef>
              <a:spcAft>
                <a:spcPts val="0"/>
              </a:spcAft>
              <a:buClrTx/>
              <a:buSzTx/>
              <a:buFont typeface="Arial" panose="020B0604020202020204" pitchFamily="34" charset="0"/>
              <a:buChar char="•"/>
              <a:tabLst/>
              <a:defRPr/>
            </a:pPr>
            <a:r>
              <a:rPr kumimoji="0" lang="en-US" altLang="en-US" sz="4000" b="0" i="0" u="none" strike="noStrike" kern="1200" cap="none" spc="0" normalizeH="0" baseline="0" noProof="0" dirty="0">
                <a:ln>
                  <a:noFill/>
                </a:ln>
                <a:solidFill>
                  <a:srgbClr val="000000"/>
                </a:solidFill>
                <a:effectLst/>
                <a:uLnTx/>
                <a:uFillTx/>
                <a:latin typeface="Aptos" panose="02110004020202020204"/>
                <a:ea typeface="+mn-ea"/>
                <a:cs typeface="+mn-cs"/>
              </a:rPr>
              <a:t>Social interactions</a:t>
            </a:r>
          </a:p>
          <a:p>
            <a:pPr marL="228600" marR="0" lvl="0" indent="-228600" algn="l" defTabSz="906028" rtl="0" eaLnBrk="1" fontAlgn="auto" latinLnBrk="0" hangingPunct="1">
              <a:lnSpc>
                <a:spcPct val="110000"/>
              </a:lnSpc>
              <a:spcBef>
                <a:spcPts val="600"/>
              </a:spcBef>
              <a:spcAft>
                <a:spcPts val="0"/>
              </a:spcAft>
              <a:buClrTx/>
              <a:buSzTx/>
              <a:buFont typeface="Arial" panose="020B0604020202020204" pitchFamily="34" charset="0"/>
              <a:buChar char="•"/>
              <a:tabLst/>
              <a:defRPr/>
            </a:pPr>
            <a:r>
              <a:rPr kumimoji="0" lang="en-US" altLang="en-US" sz="4000" b="0" i="0" u="none" strike="noStrike" kern="1200" cap="none" spc="0" normalizeH="0" baseline="0" noProof="0" dirty="0">
                <a:ln>
                  <a:noFill/>
                </a:ln>
                <a:solidFill>
                  <a:srgbClr val="000000"/>
                </a:solidFill>
                <a:effectLst/>
                <a:uLnTx/>
                <a:uFillTx/>
                <a:latin typeface="Aptos" panose="02110004020202020204"/>
                <a:ea typeface="+mn-ea"/>
                <a:cs typeface="+mn-cs"/>
              </a:rPr>
              <a:t>Health and wellness</a:t>
            </a:r>
          </a:p>
          <a:p>
            <a:pPr marL="228600" marR="0" lvl="0" indent="-228600" algn="l" defTabSz="906028" rtl="0" eaLnBrk="1" fontAlgn="auto" latinLnBrk="0" hangingPunct="1">
              <a:lnSpc>
                <a:spcPct val="110000"/>
              </a:lnSpc>
              <a:spcBef>
                <a:spcPts val="600"/>
              </a:spcBef>
              <a:spcAft>
                <a:spcPts val="0"/>
              </a:spcAft>
              <a:buClrTx/>
              <a:buSzTx/>
              <a:buFont typeface="Arial" panose="020B0604020202020204" pitchFamily="34" charset="0"/>
              <a:buChar char="•"/>
              <a:tabLst/>
              <a:defRPr/>
            </a:pPr>
            <a:r>
              <a:rPr kumimoji="0" lang="en-US" altLang="en-US" sz="4000" b="0" i="0" u="none" strike="noStrike" kern="1200" cap="none" spc="0" normalizeH="0" baseline="0" noProof="0" dirty="0">
                <a:ln>
                  <a:noFill/>
                </a:ln>
                <a:solidFill>
                  <a:srgbClr val="000000"/>
                </a:solidFill>
                <a:effectLst/>
                <a:uLnTx/>
                <a:uFillTx/>
                <a:latin typeface="Aptos" panose="02110004020202020204"/>
                <a:ea typeface="+mn-ea"/>
                <a:cs typeface="+mn-cs"/>
              </a:rPr>
              <a:t>Career development</a:t>
            </a:r>
          </a:p>
          <a:p>
            <a:pPr marL="228600" marR="0" lvl="0" indent="-228600" algn="l" defTabSz="906028" rtl="0" eaLnBrk="1" fontAlgn="auto" latinLnBrk="0" hangingPunct="1">
              <a:lnSpc>
                <a:spcPct val="110000"/>
              </a:lnSpc>
              <a:spcBef>
                <a:spcPts val="600"/>
              </a:spcBef>
              <a:spcAft>
                <a:spcPts val="0"/>
              </a:spcAft>
              <a:buClrTx/>
              <a:buSzTx/>
              <a:buFont typeface="Arial" panose="020B0604020202020204" pitchFamily="34" charset="0"/>
              <a:buChar char="•"/>
              <a:tabLst/>
              <a:defRPr/>
            </a:pPr>
            <a:endParaRPr kumimoji="0" lang="en-US" altLang="en-US" sz="2800" b="0" i="0" u="none" strike="noStrike" kern="1200" cap="none" spc="0" normalizeH="0" baseline="0" noProof="0" dirty="0">
              <a:ln>
                <a:noFill/>
              </a:ln>
              <a:solidFill>
                <a:srgbClr val="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72521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a:extLst>
              <a:ext uri="{FF2B5EF4-FFF2-40B4-BE49-F238E27FC236}">
                <a16:creationId xmlns:a16="http://schemas.microsoft.com/office/drawing/2014/main" id="{85C90F04-BD6B-2B4D-A779-CF4670039ECA}"/>
              </a:ext>
            </a:extLst>
          </p:cNvPr>
          <p:cNvSpPr>
            <a:spLocks noGrp="1" noChangeArrowheads="1"/>
          </p:cNvSpPr>
          <p:nvPr>
            <p:ph type="title"/>
          </p:nvPr>
        </p:nvSpPr>
        <p:spPr>
          <a:xfrm>
            <a:off x="105979" y="487154"/>
            <a:ext cx="1198004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Autofit/>
          </a:bodyPr>
          <a:lstStyle/>
          <a:p>
            <a:pPr algn="ctr" defTabSz="833438"/>
            <a:r>
              <a:rPr lang="en-US" altLang="en-US" sz="6000" b="1" dirty="0"/>
              <a:t>People are here to help</a:t>
            </a:r>
            <a:br>
              <a:rPr lang="en-US" altLang="en-US" sz="6000" b="1" dirty="0"/>
            </a:br>
            <a:r>
              <a:rPr lang="en-US" altLang="en-US" sz="4800" b="1" dirty="0"/>
              <a:t>(academically, personally, professionally)</a:t>
            </a:r>
            <a:endParaRPr lang="en-US" altLang="en-US" sz="6000" b="1" dirty="0"/>
          </a:p>
        </p:txBody>
      </p:sp>
      <p:sp>
        <p:nvSpPr>
          <p:cNvPr id="46083" name="Content Placeholder 2">
            <a:extLst>
              <a:ext uri="{FF2B5EF4-FFF2-40B4-BE49-F238E27FC236}">
                <a16:creationId xmlns:a16="http://schemas.microsoft.com/office/drawing/2014/main" id="{E15A4FBD-0267-0541-A185-A3A53C86E308}"/>
              </a:ext>
            </a:extLst>
          </p:cNvPr>
          <p:cNvSpPr>
            <a:spLocks noGrp="1" noChangeArrowheads="1"/>
          </p:cNvSpPr>
          <p:nvPr>
            <p:ph idx="1"/>
          </p:nvPr>
        </p:nvSpPr>
        <p:spPr>
          <a:xfrm>
            <a:off x="569845" y="2150167"/>
            <a:ext cx="7985512" cy="404177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t" anchorCtr="0" compatLnSpc="1">
            <a:prstTxWarp prst="textNoShape">
              <a:avLst/>
            </a:prstTxWarp>
            <a:normAutofit/>
          </a:bodyPr>
          <a:lstStyle/>
          <a:p>
            <a:pPr>
              <a:spcBef>
                <a:spcPts val="240"/>
              </a:spcBef>
            </a:pPr>
            <a:r>
              <a:rPr lang="en-US" altLang="en-US" sz="4000" dirty="0"/>
              <a:t>GEPA Office</a:t>
            </a:r>
          </a:p>
          <a:p>
            <a:pPr>
              <a:spcBef>
                <a:spcPts val="240"/>
              </a:spcBef>
            </a:pPr>
            <a:r>
              <a:rPr lang="en-US" altLang="en-US" sz="4000" dirty="0"/>
              <a:t>Program Directors</a:t>
            </a:r>
          </a:p>
          <a:p>
            <a:pPr>
              <a:spcBef>
                <a:spcPts val="240"/>
              </a:spcBef>
            </a:pPr>
            <a:r>
              <a:rPr lang="en-US" altLang="en-US" sz="4000" dirty="0"/>
              <a:t>Faculty (thesis committee)</a:t>
            </a:r>
          </a:p>
          <a:p>
            <a:pPr>
              <a:spcBef>
                <a:spcPts val="240"/>
              </a:spcBef>
            </a:pPr>
            <a:r>
              <a:rPr lang="en-US" altLang="en-US" sz="4000" dirty="0"/>
              <a:t>Department Chairs and Center Directors</a:t>
            </a:r>
          </a:p>
          <a:p>
            <a:pPr>
              <a:spcBef>
                <a:spcPts val="240"/>
              </a:spcBef>
            </a:pPr>
            <a:r>
              <a:rPr lang="en-US" altLang="en-US" sz="4000" dirty="0"/>
              <a:t>Other trainees</a:t>
            </a:r>
          </a:p>
          <a:p>
            <a:pPr>
              <a:spcBef>
                <a:spcPts val="240"/>
              </a:spcBef>
            </a:pPr>
            <a:r>
              <a:rPr lang="en-US" altLang="en-US" sz="4000" dirty="0">
                <a:solidFill>
                  <a:srgbClr val="FF0000"/>
                </a:solidFill>
              </a:rPr>
              <a:t>Program Coordinators</a:t>
            </a:r>
          </a:p>
          <a:p>
            <a:pPr marL="0" indent="0">
              <a:spcBef>
                <a:spcPts val="240"/>
              </a:spcBef>
              <a:buNone/>
            </a:pPr>
            <a:endParaRPr lang="en-US" altLang="en-US" dirty="0"/>
          </a:p>
        </p:txBody>
      </p:sp>
    </p:spTree>
    <p:extLst>
      <p:ext uri="{BB962C8B-B14F-4D97-AF65-F5344CB8AC3E}">
        <p14:creationId xmlns:p14="http://schemas.microsoft.com/office/powerpoint/2010/main" val="3931510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ortrait of Adrienne Morgan">
            <a:extLst>
              <a:ext uri="{FF2B5EF4-FFF2-40B4-BE49-F238E27FC236}">
                <a16:creationId xmlns:a16="http://schemas.microsoft.com/office/drawing/2014/main" id="{2450DB3C-1413-C148-899E-83130993DE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596" r="13600"/>
          <a:stretch/>
        </p:blipFill>
        <p:spPr bwMode="auto">
          <a:xfrm>
            <a:off x="6612834" y="1273948"/>
            <a:ext cx="3438673" cy="312606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403C450-9A5E-BA40-A90D-3A2BBDD2F491}"/>
              </a:ext>
            </a:extLst>
          </p:cNvPr>
          <p:cNvSpPr txBox="1"/>
          <p:nvPr/>
        </p:nvSpPr>
        <p:spPr>
          <a:xfrm>
            <a:off x="304800" y="4333965"/>
            <a:ext cx="5707846"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600" b="0" i="0" u="none" strike="noStrike" kern="1200" cap="none" spc="0" normalizeH="0" baseline="0" noProof="0" dirty="0">
                <a:ln>
                  <a:noFill/>
                </a:ln>
                <a:solidFill>
                  <a:srgbClr val="000000"/>
                </a:solidFill>
                <a:effectLst/>
                <a:uLnTx/>
                <a:uFillTx/>
                <a:latin typeface="Aptos" panose="02110004020202020204"/>
                <a:ea typeface="+mn-ea"/>
                <a:cs typeface="+mn-cs"/>
              </a:rPr>
              <a:t>John Blackshear, PhD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ptos" panose="02110004020202020204"/>
                <a:ea typeface="+mn-ea"/>
                <a:cs typeface="+mn-cs"/>
              </a:rPr>
              <a:t>Vice Pres.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ptos" panose="02110004020202020204"/>
                <a:ea typeface="+mn-ea"/>
                <a:cs typeface="+mn-cs"/>
              </a:rPr>
              <a:t>Student Life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ptos" panose="02110004020202020204"/>
                <a:ea typeface="+mn-ea"/>
                <a:cs typeface="+mn-cs"/>
              </a:rPr>
              <a:t>URochester</a:t>
            </a:r>
            <a:endParaRPr kumimoji="0" lang="en-US" sz="3600" b="0" i="0" u="none" strike="noStrike" kern="1200" cap="none" spc="0" normalizeH="0" baseline="0" noProof="0" dirty="0">
              <a:ln>
                <a:noFill/>
              </a:ln>
              <a:solidFill>
                <a:srgbClr val="000000"/>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2824C365-9C58-0242-AB99-E46F7DD3CD33}"/>
              </a:ext>
            </a:extLst>
          </p:cNvPr>
          <p:cNvSpPr txBox="1"/>
          <p:nvPr/>
        </p:nvSpPr>
        <p:spPr>
          <a:xfrm>
            <a:off x="5383958" y="4380640"/>
            <a:ext cx="5896424"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600" b="0" i="0" u="none" strike="noStrike" kern="1200" cap="none" spc="0" normalizeH="0" baseline="0" noProof="0" dirty="0">
                <a:ln>
                  <a:noFill/>
                </a:ln>
                <a:solidFill>
                  <a:srgbClr val="000000"/>
                </a:solidFill>
                <a:effectLst/>
                <a:uLnTx/>
                <a:uFillTx/>
                <a:latin typeface="Aptos" panose="02110004020202020204"/>
                <a:ea typeface="+mn-ea"/>
                <a:cs typeface="+mn-cs"/>
              </a:rPr>
              <a:t>Adrienne Morgan, PhD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ptos" panose="02110004020202020204"/>
                <a:ea typeface="+mn-ea"/>
                <a:cs typeface="+mn-cs"/>
              </a:rPr>
              <a:t>Vice Pres.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ptos" panose="02110004020202020204"/>
                <a:ea typeface="+mn-ea"/>
                <a:cs typeface="+mn-cs"/>
              </a:rPr>
              <a:t>Engagement &amp; Enrichment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ptos" panose="02110004020202020204"/>
                <a:ea typeface="+mn-ea"/>
                <a:cs typeface="+mn-cs"/>
              </a:rPr>
              <a:t>URochester</a:t>
            </a:r>
            <a:endParaRPr kumimoji="0" lang="en-US" sz="3600" b="0" i="0" u="none" strike="noStrike" kern="1200" cap="none" spc="0" normalizeH="0" baseline="0" noProof="0" dirty="0">
              <a:ln>
                <a:noFill/>
              </a:ln>
              <a:solidFill>
                <a:srgbClr val="FF0000"/>
              </a:solidFill>
              <a:effectLst/>
              <a:uLnTx/>
              <a:uFillTx/>
              <a:latin typeface="Aptos" panose="02110004020202020204"/>
              <a:ea typeface="+mn-ea"/>
              <a:cs typeface="+mn-cs"/>
            </a:endParaRPr>
          </a:p>
        </p:txBody>
      </p:sp>
      <p:pic>
        <p:nvPicPr>
          <p:cNvPr id="3" name="Picture 2" descr="John Blackshear headshot.">
            <a:extLst>
              <a:ext uri="{FF2B5EF4-FFF2-40B4-BE49-F238E27FC236}">
                <a16:creationId xmlns:a16="http://schemas.microsoft.com/office/drawing/2014/main" id="{C3741BFE-7256-6FB9-3E42-EAC3C15E48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4784" y="1266087"/>
            <a:ext cx="3067878" cy="306787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B4F0D536-0D52-4CE4-19E9-8854B28EE49A}"/>
              </a:ext>
            </a:extLst>
          </p:cNvPr>
          <p:cNvSpPr>
            <a:spLocks noGrp="1" noChangeArrowheads="1"/>
          </p:cNvSpPr>
          <p:nvPr>
            <p:ph type="title"/>
          </p:nvPr>
        </p:nvSpPr>
        <p:spPr>
          <a:xfrm>
            <a:off x="1539949" y="0"/>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fontScale="90000"/>
          </a:bodyPr>
          <a:lstStyle/>
          <a:p>
            <a:pPr algn="ctr" defTabSz="833438"/>
            <a:r>
              <a:rPr lang="en-US" altLang="en-US" b="1" dirty="0"/>
              <a:t>People are here to help</a:t>
            </a:r>
            <a:br>
              <a:rPr lang="en-US" altLang="en-US" dirty="0"/>
            </a:br>
            <a:r>
              <a:rPr lang="en-US" altLang="en-US" sz="4000" dirty="0"/>
              <a:t>(academically, personally, professionally)</a:t>
            </a:r>
          </a:p>
        </p:txBody>
      </p:sp>
    </p:spTree>
    <p:extLst>
      <p:ext uri="{BB962C8B-B14F-4D97-AF65-F5344CB8AC3E}">
        <p14:creationId xmlns:p14="http://schemas.microsoft.com/office/powerpoint/2010/main" val="151220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798EB2C-754D-4ED1-8088-55E67AB253B7}"/>
              </a:ext>
            </a:extLst>
          </p:cNvPr>
          <p:cNvSpPr>
            <a:spLocks noGrp="1"/>
          </p:cNvSpPr>
          <p:nvPr>
            <p:ph sz="half" idx="2"/>
          </p:nvPr>
        </p:nvSpPr>
        <p:spPr>
          <a:xfrm>
            <a:off x="510763" y="4763755"/>
            <a:ext cx="5407898" cy="1569660"/>
          </a:xfrm>
          <a:noFill/>
        </p:spPr>
        <p:txBody>
          <a:bodyPr wrap="square" rtlCol="0">
            <a:spAutoFit/>
          </a:bodyPr>
          <a:lstStyle/>
          <a:p>
            <a:pPr marL="0" indent="0" algn="ctr">
              <a:lnSpc>
                <a:spcPct val="100000"/>
              </a:lnSpc>
              <a:spcBef>
                <a:spcPct val="0"/>
              </a:spcBef>
              <a:buNone/>
            </a:pPr>
            <a:r>
              <a:rPr lang="en-US" sz="3200" dirty="0">
                <a:ea typeface="ＭＳ Ｐゴシック" panose="020B0600070205080204" pitchFamily="34" charset="-128"/>
              </a:rPr>
              <a:t>Nathan A. Smith, Ph.D. (’13)</a:t>
            </a:r>
          </a:p>
          <a:p>
            <a:pPr marL="0" indent="0" algn="ctr">
              <a:lnSpc>
                <a:spcPct val="100000"/>
              </a:lnSpc>
              <a:spcBef>
                <a:spcPct val="0"/>
              </a:spcBef>
              <a:buNone/>
            </a:pPr>
            <a:r>
              <a:rPr lang="en-US" sz="3200" dirty="0">
                <a:ea typeface="ＭＳ Ｐゴシック" panose="020B0600070205080204" pitchFamily="34" charset="-128"/>
              </a:rPr>
              <a:t>Associate Dean of Research Mentorship, SMD</a:t>
            </a:r>
          </a:p>
        </p:txBody>
      </p:sp>
      <p:pic>
        <p:nvPicPr>
          <p:cNvPr id="2050" name="Picture 2" descr="Nathan A. Smith Ph.D.">
            <a:extLst>
              <a:ext uri="{FF2B5EF4-FFF2-40B4-BE49-F238E27FC236}">
                <a16:creationId xmlns:a16="http://schemas.microsoft.com/office/drawing/2014/main" id="{D6C03A1E-AD6C-4A9A-BB04-A0324C2687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5387" y="1494080"/>
            <a:ext cx="2298651" cy="307071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ief Wellness Officer Town Hall Photo">
            <a:extLst>
              <a:ext uri="{FF2B5EF4-FFF2-40B4-BE49-F238E27FC236}">
                <a16:creationId xmlns:a16="http://schemas.microsoft.com/office/drawing/2014/main" id="{E483681B-9D25-468D-1A99-F88B5678C1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6792" y="1566198"/>
            <a:ext cx="2434034" cy="304254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C2A5E409-44DF-E037-FDC2-FD02B23F2E70}"/>
              </a:ext>
            </a:extLst>
          </p:cNvPr>
          <p:cNvSpPr txBox="1"/>
          <p:nvPr/>
        </p:nvSpPr>
        <p:spPr>
          <a:xfrm>
            <a:off x="6096000" y="4856087"/>
            <a:ext cx="40386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t" anchorCtr="0" compatLnSpc="1">
            <a:prstTxWarp prst="textNoShape">
              <a:avLst/>
            </a:prstTxWarp>
            <a:spAutoFit/>
          </a:bodyPr>
          <a:lstStyle>
            <a:lvl1pPr marL="105316" indent="-105316" algn="ctr" defTabSz="906028">
              <a:lnSpc>
                <a:spcPct val="100000"/>
              </a:lnSpc>
              <a:buFont typeface="Verdana" panose="020B0604030504040204" pitchFamily="34" charset="0"/>
              <a:buChar char=" "/>
            </a:lvl1pPr>
            <a:lvl2pPr marL="363960" indent="-154877" defTabSz="906028">
              <a:lnSpc>
                <a:spcPct val="140000"/>
              </a:lnSpc>
              <a:buSzPct val="85000"/>
              <a:buChar char="•"/>
              <a:defRPr sz="1951">
                <a:latin typeface="+mn-lt"/>
              </a:defRPr>
            </a:lvl2pPr>
            <a:lvl3pPr marL="621055" indent="-154877" defTabSz="906028">
              <a:lnSpc>
                <a:spcPct val="140000"/>
              </a:lnSpc>
              <a:buSzPct val="85000"/>
              <a:buChar char="•"/>
              <a:defRPr sz="1756">
                <a:latin typeface="+mn-lt"/>
              </a:defRPr>
            </a:lvl3pPr>
            <a:lvl4pPr marL="868858" indent="-145584" defTabSz="906028">
              <a:lnSpc>
                <a:spcPct val="140000"/>
              </a:lnSpc>
              <a:buSzPct val="85000"/>
              <a:buChar char="•"/>
              <a:defRPr sz="1561">
                <a:latin typeface="+mn-lt"/>
              </a:defRPr>
            </a:lvl4pPr>
            <a:lvl5pPr marL="1127501" indent="-154877" defTabSz="906028">
              <a:lnSpc>
                <a:spcPct val="140000"/>
              </a:lnSpc>
              <a:buSzPct val="85000"/>
              <a:buChar char="•"/>
              <a:defRPr sz="1561">
                <a:latin typeface="+mn-lt"/>
              </a:defRPr>
            </a:lvl5pPr>
            <a:lvl6pPr marL="1573545" indent="-154877" defTabSz="906028" fontAlgn="base">
              <a:lnSpc>
                <a:spcPct val="140000"/>
              </a:lnSpc>
              <a:spcBef>
                <a:spcPct val="0"/>
              </a:spcBef>
              <a:spcAft>
                <a:spcPct val="0"/>
              </a:spcAft>
              <a:buSzPct val="85000"/>
              <a:buChar char="•"/>
              <a:defRPr sz="1561">
                <a:latin typeface="+mn-lt"/>
              </a:defRPr>
            </a:lvl6pPr>
            <a:lvl7pPr marL="2019590" indent="-154877" defTabSz="906028" fontAlgn="base">
              <a:lnSpc>
                <a:spcPct val="140000"/>
              </a:lnSpc>
              <a:spcBef>
                <a:spcPct val="0"/>
              </a:spcBef>
              <a:spcAft>
                <a:spcPct val="0"/>
              </a:spcAft>
              <a:buSzPct val="85000"/>
              <a:buChar char="•"/>
              <a:defRPr sz="1561">
                <a:latin typeface="+mn-lt"/>
              </a:defRPr>
            </a:lvl7pPr>
            <a:lvl8pPr marL="2465634" indent="-154877" defTabSz="906028" fontAlgn="base">
              <a:lnSpc>
                <a:spcPct val="140000"/>
              </a:lnSpc>
              <a:spcBef>
                <a:spcPct val="0"/>
              </a:spcBef>
              <a:spcAft>
                <a:spcPct val="0"/>
              </a:spcAft>
              <a:buSzPct val="85000"/>
              <a:buChar char="•"/>
              <a:defRPr sz="1561">
                <a:latin typeface="+mn-lt"/>
              </a:defRPr>
            </a:lvl8pPr>
            <a:lvl9pPr marL="2911678" indent="-154877" defTabSz="906028" fontAlgn="base">
              <a:lnSpc>
                <a:spcPct val="140000"/>
              </a:lnSpc>
              <a:spcBef>
                <a:spcPct val="0"/>
              </a:spcBef>
              <a:spcAft>
                <a:spcPct val="0"/>
              </a:spcAft>
              <a:buSzPct val="85000"/>
              <a:buChar char="•"/>
              <a:defRPr sz="1561">
                <a:latin typeface="+mn-lt"/>
              </a:defRPr>
            </a:lvl9pPr>
          </a:lstStyle>
          <a:p>
            <a:pPr marL="105316" marR="0" lvl="0" indent="-105316" algn="ctr" defTabSz="906028" rtl="0" eaLnBrk="1" fontAlgn="auto" latinLnBrk="0" hangingPunct="1">
              <a:lnSpc>
                <a:spcPct val="100000"/>
              </a:lnSpc>
              <a:spcBef>
                <a:spcPts val="0"/>
              </a:spcBef>
              <a:spcAft>
                <a:spcPts val="0"/>
              </a:spcAft>
              <a:buClrTx/>
              <a:buSzTx/>
              <a:buFont typeface="Verdana" panose="020B0604030504040204" pitchFamily="34" charset="0"/>
              <a:buChar char=" "/>
              <a:tabLst/>
              <a:defRPr/>
            </a:pPr>
            <a:r>
              <a:rPr kumimoji="0" lang="en-US" altLang="en-US" sz="3200" b="0" i="0" u="none" strike="noStrike" kern="1200" cap="none" spc="0" normalizeH="0" baseline="0" noProof="0" dirty="0">
                <a:ln>
                  <a:noFill/>
                </a:ln>
                <a:solidFill>
                  <a:srgbClr val="000000"/>
                </a:solidFill>
                <a:effectLst/>
                <a:uLnTx/>
                <a:uFillTx/>
                <a:latin typeface="Aptos" panose="02110004020202020204"/>
                <a:ea typeface="+mn-ea"/>
                <a:cs typeface="+mn-cs"/>
              </a:rPr>
              <a:t>Craig Rooney, Ph.D.</a:t>
            </a:r>
          </a:p>
          <a:p>
            <a:pPr marL="105316" marR="0" lvl="0" indent="-105316" algn="ctr" defTabSz="906028" rtl="0" eaLnBrk="1" fontAlgn="auto" latinLnBrk="0" hangingPunct="1">
              <a:lnSpc>
                <a:spcPct val="100000"/>
              </a:lnSpc>
              <a:spcBef>
                <a:spcPts val="0"/>
              </a:spcBef>
              <a:spcAft>
                <a:spcPts val="0"/>
              </a:spcAft>
              <a:buClrTx/>
              <a:buSzTx/>
              <a:buFont typeface="Verdana" panose="020B0604030504040204" pitchFamily="34" charset="0"/>
              <a:buChar char=" "/>
              <a:tabLst/>
              <a:defRPr/>
            </a:pPr>
            <a:r>
              <a:rPr kumimoji="0" lang="en-US" sz="3200" b="0" i="0" u="none" strike="noStrike" kern="1200" cap="none" spc="0" normalizeH="0" baseline="0" noProof="0" dirty="0">
                <a:ln>
                  <a:noFill/>
                </a:ln>
                <a:solidFill>
                  <a:srgbClr val="000000"/>
                </a:solidFill>
                <a:effectLst/>
                <a:uLnTx/>
                <a:uFillTx/>
                <a:latin typeface="Aptos" panose="02110004020202020204"/>
                <a:ea typeface="+mn-ea"/>
                <a:cs typeface="+mn-cs"/>
              </a:rPr>
              <a:t>Chief Wellbeing</a:t>
            </a:r>
          </a:p>
          <a:p>
            <a:pPr marL="105316" marR="0" lvl="0" indent="-105316" algn="ctr" defTabSz="906028" rtl="0" eaLnBrk="1" fontAlgn="auto" latinLnBrk="0" hangingPunct="1">
              <a:lnSpc>
                <a:spcPct val="100000"/>
              </a:lnSpc>
              <a:spcBef>
                <a:spcPts val="0"/>
              </a:spcBef>
              <a:spcAft>
                <a:spcPts val="0"/>
              </a:spcAft>
              <a:buClrTx/>
              <a:buSzTx/>
              <a:buFont typeface="Verdana" panose="020B0604030504040204" pitchFamily="34" charset="0"/>
              <a:buChar char=" "/>
              <a:tabLst/>
              <a:defRPr/>
            </a:pPr>
            <a:r>
              <a:rPr kumimoji="0" lang="en-US" sz="3200" b="0" i="0" u="none" strike="noStrike" kern="1200" cap="none" spc="0" normalizeH="0" baseline="0" noProof="0" dirty="0">
                <a:ln>
                  <a:noFill/>
                </a:ln>
                <a:solidFill>
                  <a:srgbClr val="000000"/>
                </a:solidFill>
                <a:effectLst/>
                <a:uLnTx/>
                <a:uFillTx/>
                <a:latin typeface="Aptos" panose="02110004020202020204"/>
                <a:ea typeface="+mn-ea"/>
                <a:cs typeface="+mn-cs"/>
              </a:rPr>
              <a:t>URM </a:t>
            </a:r>
          </a:p>
        </p:txBody>
      </p:sp>
      <p:sp>
        <p:nvSpPr>
          <p:cNvPr id="6" name="Title 1">
            <a:extLst>
              <a:ext uri="{FF2B5EF4-FFF2-40B4-BE49-F238E27FC236}">
                <a16:creationId xmlns:a16="http://schemas.microsoft.com/office/drawing/2014/main" id="{D36CADD4-4BC2-3FFD-4435-DDEB4D6E2CD3}"/>
              </a:ext>
            </a:extLst>
          </p:cNvPr>
          <p:cNvSpPr>
            <a:spLocks noGrp="1" noChangeArrowheads="1"/>
          </p:cNvSpPr>
          <p:nvPr>
            <p:ph type="title"/>
          </p:nvPr>
        </p:nvSpPr>
        <p:spPr>
          <a:xfrm>
            <a:off x="1555898" y="-76200"/>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4400" b="1" dirty="0"/>
              <a:t>People are here to help</a:t>
            </a:r>
            <a:br>
              <a:rPr lang="en-US" altLang="en-US" sz="4400" b="1" dirty="0"/>
            </a:br>
            <a:r>
              <a:rPr lang="en-US" altLang="en-US" sz="3200" b="1" dirty="0"/>
              <a:t>(academically, personally, professionally)</a:t>
            </a:r>
          </a:p>
        </p:txBody>
      </p:sp>
    </p:spTree>
    <p:extLst>
      <p:ext uri="{BB962C8B-B14F-4D97-AF65-F5344CB8AC3E}">
        <p14:creationId xmlns:p14="http://schemas.microsoft.com/office/powerpoint/2010/main" val="1525211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Content Placeholder 2">
            <a:extLst>
              <a:ext uri="{FF2B5EF4-FFF2-40B4-BE49-F238E27FC236}">
                <a16:creationId xmlns:a16="http://schemas.microsoft.com/office/drawing/2014/main" id="{E15A4FBD-0267-0541-A185-A3A53C86E308}"/>
              </a:ext>
            </a:extLst>
          </p:cNvPr>
          <p:cNvSpPr>
            <a:spLocks noGrp="1" noChangeArrowheads="1"/>
          </p:cNvSpPr>
          <p:nvPr>
            <p:ph idx="1"/>
          </p:nvPr>
        </p:nvSpPr>
        <p:spPr>
          <a:xfrm>
            <a:off x="363006" y="1384070"/>
            <a:ext cx="9462638" cy="509985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t" anchorCtr="0" compatLnSpc="1">
            <a:prstTxWarp prst="textNoShape">
              <a:avLst/>
            </a:prstTxWarp>
            <a:normAutofit/>
          </a:bodyPr>
          <a:lstStyle/>
          <a:p>
            <a:pPr>
              <a:lnSpc>
                <a:spcPct val="100000"/>
              </a:lnSpc>
              <a:spcBef>
                <a:spcPts val="240"/>
              </a:spcBef>
            </a:pPr>
            <a:r>
              <a:rPr lang="en-US" altLang="en-US" sz="2800" b="1" dirty="0"/>
              <a:t>CARE Network  (support and student concerns)</a:t>
            </a:r>
          </a:p>
          <a:p>
            <a:pPr>
              <a:lnSpc>
                <a:spcPct val="100000"/>
              </a:lnSpc>
              <a:spcBef>
                <a:spcPts val="600"/>
              </a:spcBef>
            </a:pPr>
            <a:r>
              <a:rPr lang="en-US" altLang="en-US" sz="2800" b="1" dirty="0"/>
              <a:t>International Services Office </a:t>
            </a:r>
            <a:r>
              <a:rPr lang="en-US" altLang="en-US" sz="2800" dirty="0"/>
              <a:t>(resource for international students)</a:t>
            </a:r>
          </a:p>
          <a:p>
            <a:pPr>
              <a:lnSpc>
                <a:spcPct val="100000"/>
              </a:lnSpc>
              <a:spcBef>
                <a:spcPts val="600"/>
              </a:spcBef>
            </a:pPr>
            <a:r>
              <a:rPr lang="en-US" altLang="en-US" sz="2800" b="1" dirty="0"/>
              <a:t>University Counseling Center </a:t>
            </a:r>
            <a:r>
              <a:rPr lang="en-US" altLang="en-US" sz="2800" dirty="0"/>
              <a:t>(UCC; Counseling for students) </a:t>
            </a:r>
          </a:p>
          <a:p>
            <a:pPr>
              <a:lnSpc>
                <a:spcPct val="100000"/>
              </a:lnSpc>
              <a:spcBef>
                <a:spcPts val="600"/>
              </a:spcBef>
              <a:buSzPct val="100000"/>
            </a:pPr>
            <a:r>
              <a:rPr lang="en-US" altLang="en-US" sz="2800" b="1" dirty="0"/>
              <a:t>University Health Service </a:t>
            </a:r>
            <a:r>
              <a:rPr lang="en-US" altLang="en-US" sz="2800" dirty="0"/>
              <a:t>(UHS; illness)</a:t>
            </a:r>
          </a:p>
          <a:p>
            <a:pPr>
              <a:lnSpc>
                <a:spcPct val="100000"/>
              </a:lnSpc>
              <a:spcBef>
                <a:spcPts val="600"/>
              </a:spcBef>
            </a:pPr>
            <a:r>
              <a:rPr lang="en-US" altLang="en-US" sz="2800" b="1" dirty="0"/>
              <a:t>Ombudspersons</a:t>
            </a:r>
            <a:r>
              <a:rPr lang="en-US" altLang="en-US" sz="2800" dirty="0"/>
              <a:t> (</a:t>
            </a:r>
            <a:r>
              <a:rPr lang="en-US" sz="2800" dirty="0"/>
              <a:t>confidential, neutral, independent, and informal)</a:t>
            </a:r>
            <a:endParaRPr lang="en-US" altLang="en-US" sz="2800" dirty="0"/>
          </a:p>
          <a:p>
            <a:pPr>
              <a:lnSpc>
                <a:spcPct val="100000"/>
              </a:lnSpc>
              <a:spcBef>
                <a:spcPts val="600"/>
              </a:spcBef>
              <a:buSzPct val="100000"/>
            </a:pPr>
            <a:r>
              <a:rPr lang="en-US" altLang="en-US" sz="2800" b="1" dirty="0"/>
              <a:t>Office of Engagement &amp; Enrichment</a:t>
            </a:r>
          </a:p>
          <a:p>
            <a:pPr>
              <a:lnSpc>
                <a:spcPct val="100000"/>
              </a:lnSpc>
              <a:spcBef>
                <a:spcPts val="600"/>
              </a:spcBef>
              <a:buSzPct val="100000"/>
            </a:pPr>
            <a:r>
              <a:rPr lang="en-US" altLang="en-US" sz="2800" b="1" dirty="0"/>
              <a:t>Office of Disability Resources </a:t>
            </a:r>
            <a:r>
              <a:rPr lang="en-US" altLang="en-US" sz="2800" dirty="0"/>
              <a:t>(ODR; accommodations)</a:t>
            </a:r>
          </a:p>
        </p:txBody>
      </p:sp>
      <p:sp>
        <p:nvSpPr>
          <p:cNvPr id="3" name="Title 1">
            <a:extLst>
              <a:ext uri="{FF2B5EF4-FFF2-40B4-BE49-F238E27FC236}">
                <a16:creationId xmlns:a16="http://schemas.microsoft.com/office/drawing/2014/main" id="{7720AAF4-848D-D3E9-54D5-D515CBFB205D}"/>
              </a:ext>
            </a:extLst>
          </p:cNvPr>
          <p:cNvSpPr>
            <a:spLocks noGrp="1" noChangeArrowheads="1"/>
          </p:cNvSpPr>
          <p:nvPr>
            <p:ph type="title"/>
          </p:nvPr>
        </p:nvSpPr>
        <p:spPr>
          <a:xfrm>
            <a:off x="1555898" y="-76200"/>
            <a:ext cx="9112102"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ctr" defTabSz="833438"/>
            <a:r>
              <a:rPr lang="en-US" altLang="en-US" sz="4400" b="1" dirty="0"/>
              <a:t>People are here to help</a:t>
            </a:r>
            <a:br>
              <a:rPr lang="en-US" altLang="en-US" sz="4400" b="1" dirty="0"/>
            </a:br>
            <a:r>
              <a:rPr lang="en-US" altLang="en-US" sz="3200" b="1" dirty="0"/>
              <a:t>(academically, personally, professionally)</a:t>
            </a:r>
          </a:p>
        </p:txBody>
      </p:sp>
    </p:spTree>
    <p:extLst>
      <p:ext uri="{BB962C8B-B14F-4D97-AF65-F5344CB8AC3E}">
        <p14:creationId xmlns:p14="http://schemas.microsoft.com/office/powerpoint/2010/main" val="45195962"/>
      </p:ext>
    </p:extLst>
  </p:cSld>
  <p:clrMapOvr>
    <a:masterClrMapping/>
  </p:clrMapOvr>
</p:sld>
</file>

<file path=ppt/theme/theme1.xml><?xml version="1.0" encoding="utf-8"?>
<a:theme xmlns:a="http://schemas.openxmlformats.org/drawingml/2006/main" name="1_Office Theme">
  <a:themeElements>
    <a:clrScheme name="Custom 1">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0019C1"/>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1510</Words>
  <Application>Microsoft Office PowerPoint</Application>
  <PresentationFormat>Widescreen</PresentationFormat>
  <Paragraphs>227</Paragraphs>
  <Slides>31</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ＭＳ Ｐゴシック</vt:lpstr>
      <vt:lpstr>Aptos</vt:lpstr>
      <vt:lpstr>Aptos Display</vt:lpstr>
      <vt:lpstr>Arial</vt:lpstr>
      <vt:lpstr>Bookman Old Style</vt:lpstr>
      <vt:lpstr>Calibri</vt:lpstr>
      <vt:lpstr>System Font Regular</vt:lpstr>
      <vt:lpstr>Verdana</vt:lpstr>
      <vt:lpstr>1_Office Theme</vt:lpstr>
      <vt:lpstr>University of Rochester  School of Medicine &amp; Dentistry Graduate Education &amp; Postdoctoral Affairs (GEPA)</vt:lpstr>
      <vt:lpstr>Incoming Class</vt:lpstr>
      <vt:lpstr>What we strive for</vt:lpstr>
      <vt:lpstr>Core Tenets of Graduate Education</vt:lpstr>
      <vt:lpstr>Balancing it all in Graduate School</vt:lpstr>
      <vt:lpstr>People are here to help (academically, personally, professionally)</vt:lpstr>
      <vt:lpstr>People are here to help (academically, personally, professionally)</vt:lpstr>
      <vt:lpstr>People are here to help (academically, personally, professionally)</vt:lpstr>
      <vt:lpstr>People are here to help (academically, personally, professionally)</vt:lpstr>
      <vt:lpstr>People are here to help (academically, personally, professionally)</vt:lpstr>
      <vt:lpstr>People are here to help (academically, personally, professionally)</vt:lpstr>
      <vt:lpstr>PowerPoint Presentation</vt:lpstr>
      <vt:lpstr>PowerPoint Presentation</vt:lpstr>
      <vt:lpstr>PowerPoint Presentation</vt:lpstr>
      <vt:lpstr>PowerPoint Presentation</vt:lpstr>
      <vt:lpstr>PowerPoint Presentation</vt:lpstr>
      <vt:lpstr>People are here to help (academically, personally, professionally)</vt:lpstr>
      <vt:lpstr>People are here to help (academically, personally, professionally)</vt:lpstr>
      <vt:lpstr>Expectations</vt:lpstr>
      <vt:lpstr>Expectations</vt:lpstr>
      <vt:lpstr>First Year</vt:lpstr>
      <vt:lpstr>Advice for your First Year</vt:lpstr>
      <vt:lpstr>Advice for your First Year</vt:lpstr>
      <vt:lpstr>Choosing a project/mentor!</vt:lpstr>
      <vt:lpstr>Choosing a project/mentor!</vt:lpstr>
      <vt:lpstr>Individualized Development Plans</vt:lpstr>
      <vt:lpstr>ORCID</vt:lpstr>
      <vt:lpstr>Communications</vt:lpstr>
      <vt:lpstr>Orientation Resources</vt:lpstr>
      <vt:lpstr>Questions?</vt:lpstr>
      <vt:lpstr>PowerPoint Presentation</vt:lpstr>
    </vt:vector>
  </TitlesOfParts>
  <Company>University of Rochester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Rivera, Amber</dc:creator>
  <cp:lastModifiedBy>Rivera, Amber</cp:lastModifiedBy>
  <cp:revision>1</cp:revision>
  <dcterms:created xsi:type="dcterms:W3CDTF">2026-08-28T15:58:19Z</dcterms:created>
  <dcterms:modified xsi:type="dcterms:W3CDTF">2026-08-28T15:58:37Z</dcterms:modified>
</cp:coreProperties>
</file>