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42" r:id="rId2"/>
    <p:sldId id="349" r:id="rId3"/>
    <p:sldId id="348" r:id="rId4"/>
    <p:sldId id="35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1"/>
    <p:restoredTop sz="94694"/>
  </p:normalViewPr>
  <p:slideViewPr>
    <p:cSldViewPr snapToGrid="0">
      <p:cViewPr>
        <p:scale>
          <a:sx n="98" d="100"/>
          <a:sy n="98" d="100"/>
        </p:scale>
        <p:origin x="320"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9F879-738F-894C-B099-A5156603E99D}" type="datetimeFigureOut">
              <a:rPr lang="en-US" smtClean="0"/>
              <a:t>8/19/25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68F06-36BF-804E-88C2-8A66503A4421}" type="slidenum">
              <a:rPr lang="en-US" smtClean="0"/>
              <a:t>‹#›</a:t>
            </a:fld>
            <a:endParaRPr lang="en-US"/>
          </a:p>
        </p:txBody>
      </p:sp>
    </p:spTree>
    <p:extLst>
      <p:ext uri="{BB962C8B-B14F-4D97-AF65-F5344CB8AC3E}">
        <p14:creationId xmlns:p14="http://schemas.microsoft.com/office/powerpoint/2010/main" val="358624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1F18FE-C771-4535-8375-B4C640A0CD6B}" type="slidenum">
              <a:rPr lang="en-US" smtClean="0"/>
              <a:t>3</a:t>
            </a:fld>
            <a:endParaRPr lang="en-US"/>
          </a:p>
        </p:txBody>
      </p:sp>
    </p:spTree>
    <p:extLst>
      <p:ext uri="{BB962C8B-B14F-4D97-AF65-F5344CB8AC3E}">
        <p14:creationId xmlns:p14="http://schemas.microsoft.com/office/powerpoint/2010/main" val="3772995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807DF-11DC-64C9-C48C-27FF80966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38B57-6AD0-EA62-935F-A24CCB637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A79A8-3F3F-4E65-37DD-E96E82CAF2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04CFA1-AC50-430B-7620-C84335453D50}"/>
              </a:ext>
            </a:extLst>
          </p:cNvPr>
          <p:cNvSpPr>
            <a:spLocks noGrp="1"/>
          </p:cNvSpPr>
          <p:nvPr>
            <p:ph type="sldNum" sz="quarter" idx="10"/>
          </p:nvPr>
        </p:nvSpPr>
        <p:spPr/>
        <p:txBody>
          <a:bodyPr/>
          <a:lstStyle/>
          <a:p>
            <a:fld id="{6F1F18FE-C771-4535-8375-B4C640A0CD6B}" type="slidenum">
              <a:rPr lang="en-US" smtClean="0"/>
              <a:t>4</a:t>
            </a:fld>
            <a:endParaRPr lang="en-US"/>
          </a:p>
        </p:txBody>
      </p:sp>
    </p:spTree>
    <p:extLst>
      <p:ext uri="{BB962C8B-B14F-4D97-AF65-F5344CB8AC3E}">
        <p14:creationId xmlns:p14="http://schemas.microsoft.com/office/powerpoint/2010/main" val="1116797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AA31-F29E-FDAE-D310-591CB95A7C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3791E5-5CC4-A126-5BAE-D0448543B8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628A38-81F6-9C29-C05E-7E956F14B153}"/>
              </a:ext>
            </a:extLst>
          </p:cNvPr>
          <p:cNvSpPr>
            <a:spLocks noGrp="1"/>
          </p:cNvSpPr>
          <p:nvPr>
            <p:ph type="dt" sz="half" idx="10"/>
          </p:nvPr>
        </p:nvSpPr>
        <p:spPr/>
        <p:txBody>
          <a:bodyPr/>
          <a:lstStyle/>
          <a:p>
            <a:fld id="{F9A331FE-4CE4-D341-8E94-47C9D05C3DE1}" type="datetimeFigureOut">
              <a:rPr lang="en-US" smtClean="0"/>
              <a:t>8/19/25</a:t>
            </a:fld>
            <a:endParaRPr lang="en-US"/>
          </a:p>
        </p:txBody>
      </p:sp>
      <p:sp>
        <p:nvSpPr>
          <p:cNvPr id="5" name="Footer Placeholder 4">
            <a:extLst>
              <a:ext uri="{FF2B5EF4-FFF2-40B4-BE49-F238E27FC236}">
                <a16:creationId xmlns:a16="http://schemas.microsoft.com/office/drawing/2014/main" id="{FA095890-BD46-D0B5-B573-8CF16B1B8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27141-B9BB-863E-08A2-8CB76339C58B}"/>
              </a:ext>
            </a:extLst>
          </p:cNvPr>
          <p:cNvSpPr>
            <a:spLocks noGrp="1"/>
          </p:cNvSpPr>
          <p:nvPr>
            <p:ph type="sldNum" sz="quarter" idx="12"/>
          </p:nvPr>
        </p:nvSpPr>
        <p:spPr/>
        <p:txBody>
          <a:bodyPr/>
          <a:lstStyle/>
          <a:p>
            <a:fld id="{C5243135-993D-D74A-AD59-A400C4C893B5}" type="slidenum">
              <a:rPr lang="en-US" smtClean="0"/>
              <a:t>‹#›</a:t>
            </a:fld>
            <a:endParaRPr lang="en-US"/>
          </a:p>
        </p:txBody>
      </p:sp>
    </p:spTree>
    <p:extLst>
      <p:ext uri="{BB962C8B-B14F-4D97-AF65-F5344CB8AC3E}">
        <p14:creationId xmlns:p14="http://schemas.microsoft.com/office/powerpoint/2010/main" val="158747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CEE2-6E7F-2D5C-5644-2627F2673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EDBF91-861D-AF4C-C3A0-319943B865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389DA-7C40-E1DC-20C0-669F67D56656}"/>
              </a:ext>
            </a:extLst>
          </p:cNvPr>
          <p:cNvSpPr>
            <a:spLocks noGrp="1"/>
          </p:cNvSpPr>
          <p:nvPr>
            <p:ph type="dt" sz="half" idx="10"/>
          </p:nvPr>
        </p:nvSpPr>
        <p:spPr/>
        <p:txBody>
          <a:bodyPr/>
          <a:lstStyle/>
          <a:p>
            <a:fld id="{F9A331FE-4CE4-D341-8E94-47C9D05C3DE1}" type="datetimeFigureOut">
              <a:rPr lang="en-US" smtClean="0"/>
              <a:t>8/19/25</a:t>
            </a:fld>
            <a:endParaRPr lang="en-US"/>
          </a:p>
        </p:txBody>
      </p:sp>
      <p:sp>
        <p:nvSpPr>
          <p:cNvPr id="5" name="Footer Placeholder 4">
            <a:extLst>
              <a:ext uri="{FF2B5EF4-FFF2-40B4-BE49-F238E27FC236}">
                <a16:creationId xmlns:a16="http://schemas.microsoft.com/office/drawing/2014/main" id="{2F0668AC-BB3F-3457-ED5F-41BBAF80F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CA9D5-634B-D651-EE58-277A1C6F884A}"/>
              </a:ext>
            </a:extLst>
          </p:cNvPr>
          <p:cNvSpPr>
            <a:spLocks noGrp="1"/>
          </p:cNvSpPr>
          <p:nvPr>
            <p:ph type="sldNum" sz="quarter" idx="12"/>
          </p:nvPr>
        </p:nvSpPr>
        <p:spPr/>
        <p:txBody>
          <a:bodyPr/>
          <a:lstStyle/>
          <a:p>
            <a:fld id="{C5243135-993D-D74A-AD59-A400C4C893B5}" type="slidenum">
              <a:rPr lang="en-US" smtClean="0"/>
              <a:t>‹#›</a:t>
            </a:fld>
            <a:endParaRPr lang="en-US"/>
          </a:p>
        </p:txBody>
      </p:sp>
    </p:spTree>
    <p:extLst>
      <p:ext uri="{BB962C8B-B14F-4D97-AF65-F5344CB8AC3E}">
        <p14:creationId xmlns:p14="http://schemas.microsoft.com/office/powerpoint/2010/main" val="183417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0BC789-31E5-029A-2101-33F8366F84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C87215-86A1-0C93-C710-3C66796A95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28CFB-3C5C-18F9-0B45-36C9614B4EF1}"/>
              </a:ext>
            </a:extLst>
          </p:cNvPr>
          <p:cNvSpPr>
            <a:spLocks noGrp="1"/>
          </p:cNvSpPr>
          <p:nvPr>
            <p:ph type="dt" sz="half" idx="10"/>
          </p:nvPr>
        </p:nvSpPr>
        <p:spPr/>
        <p:txBody>
          <a:bodyPr/>
          <a:lstStyle/>
          <a:p>
            <a:fld id="{F9A331FE-4CE4-D341-8E94-47C9D05C3DE1}" type="datetimeFigureOut">
              <a:rPr lang="en-US" smtClean="0"/>
              <a:t>8/19/25</a:t>
            </a:fld>
            <a:endParaRPr lang="en-US"/>
          </a:p>
        </p:txBody>
      </p:sp>
      <p:sp>
        <p:nvSpPr>
          <p:cNvPr id="5" name="Footer Placeholder 4">
            <a:extLst>
              <a:ext uri="{FF2B5EF4-FFF2-40B4-BE49-F238E27FC236}">
                <a16:creationId xmlns:a16="http://schemas.microsoft.com/office/drawing/2014/main" id="{F13F7FF8-73BC-71A2-8EA0-857901A05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AF9D5A-EDCE-BFBE-7EE4-0F2778754FC4}"/>
              </a:ext>
            </a:extLst>
          </p:cNvPr>
          <p:cNvSpPr>
            <a:spLocks noGrp="1"/>
          </p:cNvSpPr>
          <p:nvPr>
            <p:ph type="sldNum" sz="quarter" idx="12"/>
          </p:nvPr>
        </p:nvSpPr>
        <p:spPr/>
        <p:txBody>
          <a:bodyPr/>
          <a:lstStyle/>
          <a:p>
            <a:fld id="{C5243135-993D-D74A-AD59-A400C4C893B5}" type="slidenum">
              <a:rPr lang="en-US" smtClean="0"/>
              <a:t>‹#›</a:t>
            </a:fld>
            <a:endParaRPr lang="en-US"/>
          </a:p>
        </p:txBody>
      </p:sp>
    </p:spTree>
    <p:extLst>
      <p:ext uri="{BB962C8B-B14F-4D97-AF65-F5344CB8AC3E}">
        <p14:creationId xmlns:p14="http://schemas.microsoft.com/office/powerpoint/2010/main" val="410897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2E96-6D16-9910-0D8A-9C2D315C2B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F0D6D3-DABA-560A-0ECE-160941E1F1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EE421-F6A0-B4AF-DD37-529F084D873C}"/>
              </a:ext>
            </a:extLst>
          </p:cNvPr>
          <p:cNvSpPr>
            <a:spLocks noGrp="1"/>
          </p:cNvSpPr>
          <p:nvPr>
            <p:ph type="dt" sz="half" idx="10"/>
          </p:nvPr>
        </p:nvSpPr>
        <p:spPr/>
        <p:txBody>
          <a:bodyPr/>
          <a:lstStyle/>
          <a:p>
            <a:fld id="{F9A331FE-4CE4-D341-8E94-47C9D05C3DE1}" type="datetimeFigureOut">
              <a:rPr lang="en-US" smtClean="0"/>
              <a:t>8/19/25</a:t>
            </a:fld>
            <a:endParaRPr lang="en-US"/>
          </a:p>
        </p:txBody>
      </p:sp>
      <p:sp>
        <p:nvSpPr>
          <p:cNvPr id="5" name="Footer Placeholder 4">
            <a:extLst>
              <a:ext uri="{FF2B5EF4-FFF2-40B4-BE49-F238E27FC236}">
                <a16:creationId xmlns:a16="http://schemas.microsoft.com/office/drawing/2014/main" id="{87B43B18-48B4-F5F0-2757-A48E0E164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5C6DC-5BDE-B7C4-9D5A-C04BE8D02A87}"/>
              </a:ext>
            </a:extLst>
          </p:cNvPr>
          <p:cNvSpPr>
            <a:spLocks noGrp="1"/>
          </p:cNvSpPr>
          <p:nvPr>
            <p:ph type="sldNum" sz="quarter" idx="12"/>
          </p:nvPr>
        </p:nvSpPr>
        <p:spPr/>
        <p:txBody>
          <a:bodyPr/>
          <a:lstStyle/>
          <a:p>
            <a:fld id="{C5243135-993D-D74A-AD59-A400C4C893B5}" type="slidenum">
              <a:rPr lang="en-US" smtClean="0"/>
              <a:t>‹#›</a:t>
            </a:fld>
            <a:endParaRPr lang="en-US"/>
          </a:p>
        </p:txBody>
      </p:sp>
    </p:spTree>
    <p:extLst>
      <p:ext uri="{BB962C8B-B14F-4D97-AF65-F5344CB8AC3E}">
        <p14:creationId xmlns:p14="http://schemas.microsoft.com/office/powerpoint/2010/main" val="210419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25CA-E02C-9C5A-BDD7-8A4E6DF967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488BC2-9C9D-7EA0-FD74-A6262242F6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DFFC5C-07D5-EFCD-AA80-E69E764DD2BA}"/>
              </a:ext>
            </a:extLst>
          </p:cNvPr>
          <p:cNvSpPr>
            <a:spLocks noGrp="1"/>
          </p:cNvSpPr>
          <p:nvPr>
            <p:ph type="dt" sz="half" idx="10"/>
          </p:nvPr>
        </p:nvSpPr>
        <p:spPr/>
        <p:txBody>
          <a:bodyPr/>
          <a:lstStyle/>
          <a:p>
            <a:fld id="{F9A331FE-4CE4-D341-8E94-47C9D05C3DE1}" type="datetimeFigureOut">
              <a:rPr lang="en-US" smtClean="0"/>
              <a:t>8/19/25</a:t>
            </a:fld>
            <a:endParaRPr lang="en-US"/>
          </a:p>
        </p:txBody>
      </p:sp>
      <p:sp>
        <p:nvSpPr>
          <p:cNvPr id="5" name="Footer Placeholder 4">
            <a:extLst>
              <a:ext uri="{FF2B5EF4-FFF2-40B4-BE49-F238E27FC236}">
                <a16:creationId xmlns:a16="http://schemas.microsoft.com/office/drawing/2014/main" id="{E4745AAE-B8B7-E370-8600-E6A52F5D13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10D16-0706-FB23-9A86-44CA9FF60A22}"/>
              </a:ext>
            </a:extLst>
          </p:cNvPr>
          <p:cNvSpPr>
            <a:spLocks noGrp="1"/>
          </p:cNvSpPr>
          <p:nvPr>
            <p:ph type="sldNum" sz="quarter" idx="12"/>
          </p:nvPr>
        </p:nvSpPr>
        <p:spPr/>
        <p:txBody>
          <a:bodyPr/>
          <a:lstStyle/>
          <a:p>
            <a:fld id="{C5243135-993D-D74A-AD59-A400C4C893B5}" type="slidenum">
              <a:rPr lang="en-US" smtClean="0"/>
              <a:t>‹#›</a:t>
            </a:fld>
            <a:endParaRPr lang="en-US"/>
          </a:p>
        </p:txBody>
      </p:sp>
    </p:spTree>
    <p:extLst>
      <p:ext uri="{BB962C8B-B14F-4D97-AF65-F5344CB8AC3E}">
        <p14:creationId xmlns:p14="http://schemas.microsoft.com/office/powerpoint/2010/main" val="1218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5DC1-30F7-3725-5A88-2BA47D588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1D1CF0-0DCE-6D2B-8062-39F1184EDC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1F696A-17F5-F2A0-914B-6A74FB97CA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5F45F5-314F-5E63-573C-361CBC767992}"/>
              </a:ext>
            </a:extLst>
          </p:cNvPr>
          <p:cNvSpPr>
            <a:spLocks noGrp="1"/>
          </p:cNvSpPr>
          <p:nvPr>
            <p:ph type="dt" sz="half" idx="10"/>
          </p:nvPr>
        </p:nvSpPr>
        <p:spPr/>
        <p:txBody>
          <a:bodyPr/>
          <a:lstStyle/>
          <a:p>
            <a:fld id="{F9A331FE-4CE4-D341-8E94-47C9D05C3DE1}" type="datetimeFigureOut">
              <a:rPr lang="en-US" smtClean="0"/>
              <a:t>8/19/25</a:t>
            </a:fld>
            <a:endParaRPr lang="en-US"/>
          </a:p>
        </p:txBody>
      </p:sp>
      <p:sp>
        <p:nvSpPr>
          <p:cNvPr id="6" name="Footer Placeholder 5">
            <a:extLst>
              <a:ext uri="{FF2B5EF4-FFF2-40B4-BE49-F238E27FC236}">
                <a16:creationId xmlns:a16="http://schemas.microsoft.com/office/drawing/2014/main" id="{285B7C41-03C7-401D-D1D0-009F88867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5EA65-C636-1659-C50E-3A829FB4E2B8}"/>
              </a:ext>
            </a:extLst>
          </p:cNvPr>
          <p:cNvSpPr>
            <a:spLocks noGrp="1"/>
          </p:cNvSpPr>
          <p:nvPr>
            <p:ph type="sldNum" sz="quarter" idx="12"/>
          </p:nvPr>
        </p:nvSpPr>
        <p:spPr/>
        <p:txBody>
          <a:bodyPr/>
          <a:lstStyle/>
          <a:p>
            <a:fld id="{C5243135-993D-D74A-AD59-A400C4C893B5}" type="slidenum">
              <a:rPr lang="en-US" smtClean="0"/>
              <a:t>‹#›</a:t>
            </a:fld>
            <a:endParaRPr lang="en-US"/>
          </a:p>
        </p:txBody>
      </p:sp>
    </p:spTree>
    <p:extLst>
      <p:ext uri="{BB962C8B-B14F-4D97-AF65-F5344CB8AC3E}">
        <p14:creationId xmlns:p14="http://schemas.microsoft.com/office/powerpoint/2010/main" val="208069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F4DC-7262-D418-D4FA-CA40534003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C80BAB-9446-DB90-C3B2-401F201BDD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BED16D-9809-171B-530F-AF262F6656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9F4542-9777-12AD-878F-1AD56B1DE1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421F29-7B9E-C3D2-3B9E-5C1C33CE10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21C96F-06B7-3A4F-B816-7256C412BA04}"/>
              </a:ext>
            </a:extLst>
          </p:cNvPr>
          <p:cNvSpPr>
            <a:spLocks noGrp="1"/>
          </p:cNvSpPr>
          <p:nvPr>
            <p:ph type="dt" sz="half" idx="10"/>
          </p:nvPr>
        </p:nvSpPr>
        <p:spPr/>
        <p:txBody>
          <a:bodyPr/>
          <a:lstStyle/>
          <a:p>
            <a:fld id="{F9A331FE-4CE4-D341-8E94-47C9D05C3DE1}" type="datetimeFigureOut">
              <a:rPr lang="en-US" smtClean="0"/>
              <a:t>8/19/25</a:t>
            </a:fld>
            <a:endParaRPr lang="en-US"/>
          </a:p>
        </p:txBody>
      </p:sp>
      <p:sp>
        <p:nvSpPr>
          <p:cNvPr id="8" name="Footer Placeholder 7">
            <a:extLst>
              <a:ext uri="{FF2B5EF4-FFF2-40B4-BE49-F238E27FC236}">
                <a16:creationId xmlns:a16="http://schemas.microsoft.com/office/drawing/2014/main" id="{24341E59-EC6C-304B-A40C-13D8BF74B5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27F502-38BE-692F-0C7C-8C29D9E9A8D5}"/>
              </a:ext>
            </a:extLst>
          </p:cNvPr>
          <p:cNvSpPr>
            <a:spLocks noGrp="1"/>
          </p:cNvSpPr>
          <p:nvPr>
            <p:ph type="sldNum" sz="quarter" idx="12"/>
          </p:nvPr>
        </p:nvSpPr>
        <p:spPr/>
        <p:txBody>
          <a:bodyPr/>
          <a:lstStyle/>
          <a:p>
            <a:fld id="{C5243135-993D-D74A-AD59-A400C4C893B5}" type="slidenum">
              <a:rPr lang="en-US" smtClean="0"/>
              <a:t>‹#›</a:t>
            </a:fld>
            <a:endParaRPr lang="en-US"/>
          </a:p>
        </p:txBody>
      </p:sp>
    </p:spTree>
    <p:extLst>
      <p:ext uri="{BB962C8B-B14F-4D97-AF65-F5344CB8AC3E}">
        <p14:creationId xmlns:p14="http://schemas.microsoft.com/office/powerpoint/2010/main" val="114924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AE3B-4B8E-C0F0-B4DA-6CCB973EF1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62C28E-6244-6958-7766-3A52EFEC6674}"/>
              </a:ext>
            </a:extLst>
          </p:cNvPr>
          <p:cNvSpPr>
            <a:spLocks noGrp="1"/>
          </p:cNvSpPr>
          <p:nvPr>
            <p:ph type="dt" sz="half" idx="10"/>
          </p:nvPr>
        </p:nvSpPr>
        <p:spPr/>
        <p:txBody>
          <a:bodyPr/>
          <a:lstStyle/>
          <a:p>
            <a:fld id="{F9A331FE-4CE4-D341-8E94-47C9D05C3DE1}" type="datetimeFigureOut">
              <a:rPr lang="en-US" smtClean="0"/>
              <a:t>8/19/25</a:t>
            </a:fld>
            <a:endParaRPr lang="en-US"/>
          </a:p>
        </p:txBody>
      </p:sp>
      <p:sp>
        <p:nvSpPr>
          <p:cNvPr id="4" name="Footer Placeholder 3">
            <a:extLst>
              <a:ext uri="{FF2B5EF4-FFF2-40B4-BE49-F238E27FC236}">
                <a16:creationId xmlns:a16="http://schemas.microsoft.com/office/drawing/2014/main" id="{929B1914-85D2-9D11-18AD-6369A9682F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A145F9-A08B-81AA-A22D-1C5E4CA1971F}"/>
              </a:ext>
            </a:extLst>
          </p:cNvPr>
          <p:cNvSpPr>
            <a:spLocks noGrp="1"/>
          </p:cNvSpPr>
          <p:nvPr>
            <p:ph type="sldNum" sz="quarter" idx="12"/>
          </p:nvPr>
        </p:nvSpPr>
        <p:spPr/>
        <p:txBody>
          <a:bodyPr/>
          <a:lstStyle/>
          <a:p>
            <a:fld id="{C5243135-993D-D74A-AD59-A400C4C893B5}" type="slidenum">
              <a:rPr lang="en-US" smtClean="0"/>
              <a:t>‹#›</a:t>
            </a:fld>
            <a:endParaRPr lang="en-US"/>
          </a:p>
        </p:txBody>
      </p:sp>
    </p:spTree>
    <p:extLst>
      <p:ext uri="{BB962C8B-B14F-4D97-AF65-F5344CB8AC3E}">
        <p14:creationId xmlns:p14="http://schemas.microsoft.com/office/powerpoint/2010/main" val="316889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5C438E-6BCF-C5BE-F1E0-488C680EEE96}"/>
              </a:ext>
            </a:extLst>
          </p:cNvPr>
          <p:cNvSpPr>
            <a:spLocks noGrp="1"/>
          </p:cNvSpPr>
          <p:nvPr>
            <p:ph type="dt" sz="half" idx="10"/>
          </p:nvPr>
        </p:nvSpPr>
        <p:spPr/>
        <p:txBody>
          <a:bodyPr/>
          <a:lstStyle/>
          <a:p>
            <a:fld id="{F9A331FE-4CE4-D341-8E94-47C9D05C3DE1}" type="datetimeFigureOut">
              <a:rPr lang="en-US" smtClean="0"/>
              <a:t>8/19/25</a:t>
            </a:fld>
            <a:endParaRPr lang="en-US"/>
          </a:p>
        </p:txBody>
      </p:sp>
      <p:sp>
        <p:nvSpPr>
          <p:cNvPr id="3" name="Footer Placeholder 2">
            <a:extLst>
              <a:ext uri="{FF2B5EF4-FFF2-40B4-BE49-F238E27FC236}">
                <a16:creationId xmlns:a16="http://schemas.microsoft.com/office/drawing/2014/main" id="{011EC94F-B8BA-640B-D7F7-DD44C860B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A7ED31-4789-B739-1C9E-57C96F649951}"/>
              </a:ext>
            </a:extLst>
          </p:cNvPr>
          <p:cNvSpPr>
            <a:spLocks noGrp="1"/>
          </p:cNvSpPr>
          <p:nvPr>
            <p:ph type="sldNum" sz="quarter" idx="12"/>
          </p:nvPr>
        </p:nvSpPr>
        <p:spPr/>
        <p:txBody>
          <a:bodyPr/>
          <a:lstStyle/>
          <a:p>
            <a:fld id="{C5243135-993D-D74A-AD59-A400C4C893B5}" type="slidenum">
              <a:rPr lang="en-US" smtClean="0"/>
              <a:t>‹#›</a:t>
            </a:fld>
            <a:endParaRPr lang="en-US"/>
          </a:p>
        </p:txBody>
      </p:sp>
    </p:spTree>
    <p:extLst>
      <p:ext uri="{BB962C8B-B14F-4D97-AF65-F5344CB8AC3E}">
        <p14:creationId xmlns:p14="http://schemas.microsoft.com/office/powerpoint/2010/main" val="3514075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D0B8-A1A2-ADFD-7B34-FA2D8B2E64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87E88E-C625-6994-5EF0-65231DF924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1E9268-6949-53C4-879F-2C6874272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03C670-6259-FA7D-ECA4-8AAACF8559EB}"/>
              </a:ext>
            </a:extLst>
          </p:cNvPr>
          <p:cNvSpPr>
            <a:spLocks noGrp="1"/>
          </p:cNvSpPr>
          <p:nvPr>
            <p:ph type="dt" sz="half" idx="10"/>
          </p:nvPr>
        </p:nvSpPr>
        <p:spPr/>
        <p:txBody>
          <a:bodyPr/>
          <a:lstStyle/>
          <a:p>
            <a:fld id="{F9A331FE-4CE4-D341-8E94-47C9D05C3DE1}" type="datetimeFigureOut">
              <a:rPr lang="en-US" smtClean="0"/>
              <a:t>8/19/25</a:t>
            </a:fld>
            <a:endParaRPr lang="en-US"/>
          </a:p>
        </p:txBody>
      </p:sp>
      <p:sp>
        <p:nvSpPr>
          <p:cNvPr id="6" name="Footer Placeholder 5">
            <a:extLst>
              <a:ext uri="{FF2B5EF4-FFF2-40B4-BE49-F238E27FC236}">
                <a16:creationId xmlns:a16="http://schemas.microsoft.com/office/drawing/2014/main" id="{DAC58F51-70EA-7AEE-8E87-375A1C319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A1308C-3EEC-2413-0562-559B57772725}"/>
              </a:ext>
            </a:extLst>
          </p:cNvPr>
          <p:cNvSpPr>
            <a:spLocks noGrp="1"/>
          </p:cNvSpPr>
          <p:nvPr>
            <p:ph type="sldNum" sz="quarter" idx="12"/>
          </p:nvPr>
        </p:nvSpPr>
        <p:spPr/>
        <p:txBody>
          <a:bodyPr/>
          <a:lstStyle/>
          <a:p>
            <a:fld id="{C5243135-993D-D74A-AD59-A400C4C893B5}" type="slidenum">
              <a:rPr lang="en-US" smtClean="0"/>
              <a:t>‹#›</a:t>
            </a:fld>
            <a:endParaRPr lang="en-US"/>
          </a:p>
        </p:txBody>
      </p:sp>
    </p:spTree>
    <p:extLst>
      <p:ext uri="{BB962C8B-B14F-4D97-AF65-F5344CB8AC3E}">
        <p14:creationId xmlns:p14="http://schemas.microsoft.com/office/powerpoint/2010/main" val="25774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9288-A85F-1A0F-E257-A9E88EEB5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A89476-DD53-26A9-E495-4A5508E8E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46D9AF-3DC9-5B3C-CD04-957011585C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F9FF29-4B70-A46C-1E2D-E957E3B43BF1}"/>
              </a:ext>
            </a:extLst>
          </p:cNvPr>
          <p:cNvSpPr>
            <a:spLocks noGrp="1"/>
          </p:cNvSpPr>
          <p:nvPr>
            <p:ph type="dt" sz="half" idx="10"/>
          </p:nvPr>
        </p:nvSpPr>
        <p:spPr/>
        <p:txBody>
          <a:bodyPr/>
          <a:lstStyle/>
          <a:p>
            <a:fld id="{F9A331FE-4CE4-D341-8E94-47C9D05C3DE1}" type="datetimeFigureOut">
              <a:rPr lang="en-US" smtClean="0"/>
              <a:t>8/19/25</a:t>
            </a:fld>
            <a:endParaRPr lang="en-US"/>
          </a:p>
        </p:txBody>
      </p:sp>
      <p:sp>
        <p:nvSpPr>
          <p:cNvPr id="6" name="Footer Placeholder 5">
            <a:extLst>
              <a:ext uri="{FF2B5EF4-FFF2-40B4-BE49-F238E27FC236}">
                <a16:creationId xmlns:a16="http://schemas.microsoft.com/office/drawing/2014/main" id="{0D9E0CD6-A1DC-13B1-3473-99D627E3E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C0456-3B78-47F4-6377-9E805AEB549C}"/>
              </a:ext>
            </a:extLst>
          </p:cNvPr>
          <p:cNvSpPr>
            <a:spLocks noGrp="1"/>
          </p:cNvSpPr>
          <p:nvPr>
            <p:ph type="sldNum" sz="quarter" idx="12"/>
          </p:nvPr>
        </p:nvSpPr>
        <p:spPr/>
        <p:txBody>
          <a:bodyPr/>
          <a:lstStyle/>
          <a:p>
            <a:fld id="{C5243135-993D-D74A-AD59-A400C4C893B5}" type="slidenum">
              <a:rPr lang="en-US" smtClean="0"/>
              <a:t>‹#›</a:t>
            </a:fld>
            <a:endParaRPr lang="en-US"/>
          </a:p>
        </p:txBody>
      </p:sp>
    </p:spTree>
    <p:extLst>
      <p:ext uri="{BB962C8B-B14F-4D97-AF65-F5344CB8AC3E}">
        <p14:creationId xmlns:p14="http://schemas.microsoft.com/office/powerpoint/2010/main" val="90923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6F0EF-062D-FD4B-EE90-3F74D69FCC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56A2BF-F294-93FD-099B-A3882AED3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F171A-63CC-8350-60EE-76F1E64352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A331FE-4CE4-D341-8E94-47C9D05C3DE1}" type="datetimeFigureOut">
              <a:rPr lang="en-US" smtClean="0"/>
              <a:t>8/19/25</a:t>
            </a:fld>
            <a:endParaRPr lang="en-US"/>
          </a:p>
        </p:txBody>
      </p:sp>
      <p:sp>
        <p:nvSpPr>
          <p:cNvPr id="5" name="Footer Placeholder 4">
            <a:extLst>
              <a:ext uri="{FF2B5EF4-FFF2-40B4-BE49-F238E27FC236}">
                <a16:creationId xmlns:a16="http://schemas.microsoft.com/office/drawing/2014/main" id="{56D38C6D-E007-E995-0417-9622F6922E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6B356A-E4D7-4F82-42D4-B997FA0F2F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243135-993D-D74A-AD59-A400C4C893B5}" type="slidenum">
              <a:rPr lang="en-US" smtClean="0"/>
              <a:t>‹#›</a:t>
            </a:fld>
            <a:endParaRPr lang="en-US"/>
          </a:p>
        </p:txBody>
      </p:sp>
    </p:spTree>
    <p:extLst>
      <p:ext uri="{BB962C8B-B14F-4D97-AF65-F5344CB8AC3E}">
        <p14:creationId xmlns:p14="http://schemas.microsoft.com/office/powerpoint/2010/main" val="429028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nathan_smith@urmc.rochester.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Kelly_Nagel@urmc.Rochester.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9B0094-E2E7-1A88-DCE7-82E6AA91D81F}"/>
              </a:ext>
            </a:extLst>
          </p:cNvPr>
          <p:cNvPicPr>
            <a:picLocks noChangeAspect="1"/>
          </p:cNvPicPr>
          <p:nvPr/>
        </p:nvPicPr>
        <p:blipFill rotWithShape="1">
          <a:blip r:embed="rId2"/>
          <a:srcRect/>
          <a:stretch/>
        </p:blipFill>
        <p:spPr>
          <a:xfrm>
            <a:off x="-3047" y="10"/>
            <a:ext cx="12191999" cy="6857990"/>
          </a:xfrm>
          <a:prstGeom prst="rect">
            <a:avLst/>
          </a:prstGeom>
        </p:spPr>
      </p:pic>
      <p:sp>
        <p:nvSpPr>
          <p:cNvPr id="7" name="Title 1">
            <a:extLst>
              <a:ext uri="{FF2B5EF4-FFF2-40B4-BE49-F238E27FC236}">
                <a16:creationId xmlns:a16="http://schemas.microsoft.com/office/drawing/2014/main" id="{7556954C-036E-18F4-4E09-F19F480645C2}"/>
              </a:ext>
            </a:extLst>
          </p:cNvPr>
          <p:cNvSpPr>
            <a:spLocks noGrp="1"/>
          </p:cNvSpPr>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b="1" i="0" kern="1200">
                <a:solidFill>
                  <a:srgbClr val="1C3B6A"/>
                </a:solidFill>
                <a:latin typeface="Verdana" panose="020B0604030504040204" pitchFamily="34" charset="0"/>
                <a:ea typeface="Verdana" panose="020B0604030504040204" pitchFamily="34" charset="0"/>
                <a:cs typeface="Verdana" panose="020B0604030504040204" pitchFamily="34" charset="0"/>
              </a:defRPr>
            </a:lvl1pPr>
          </a:lstStyle>
          <a:p>
            <a:pPr algn="ctr">
              <a:spcAft>
                <a:spcPts val="600"/>
              </a:spcAft>
            </a:pPr>
            <a:r>
              <a:rPr lang="en-US" sz="5200" dirty="0">
                <a:solidFill>
                  <a:srgbClr val="FFFFFF"/>
                </a:solidFill>
                <a:latin typeface="+mj-lt"/>
                <a:ea typeface="+mj-ea"/>
                <a:cs typeface="+mj-cs"/>
              </a:rPr>
              <a:t>Research Mentorship</a:t>
            </a:r>
          </a:p>
          <a:p>
            <a:pPr algn="ctr">
              <a:spcAft>
                <a:spcPts val="600"/>
              </a:spcAft>
            </a:pPr>
            <a:endParaRPr lang="en-US" sz="5200" dirty="0">
              <a:solidFill>
                <a:srgbClr val="FFFFFF"/>
              </a:solidFill>
              <a:latin typeface="+mj-lt"/>
              <a:ea typeface="+mj-ea"/>
              <a:cs typeface="+mj-cs"/>
            </a:endParaRPr>
          </a:p>
        </p:txBody>
      </p:sp>
      <p:sp>
        <p:nvSpPr>
          <p:cNvPr id="2" name="Slide Number Placeholder 1">
            <a:extLst>
              <a:ext uri="{FF2B5EF4-FFF2-40B4-BE49-F238E27FC236}">
                <a16:creationId xmlns:a16="http://schemas.microsoft.com/office/drawing/2014/main" id="{F79FAD23-C799-4CE2-BF56-E82D620227A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3A9AF063-56F2-3843-A6A0-E1EBC34106C3}" type="slidenum">
              <a:rPr lang="en-US">
                <a:solidFill>
                  <a:srgbClr val="FFFFFF"/>
                </a:solidFill>
                <a:latin typeface="Calibri" panose="020F0502020204030204"/>
                <a:ea typeface="+mn-ea"/>
                <a:cs typeface="+mn-cs"/>
              </a:rPr>
              <a:pPr>
                <a:spcAft>
                  <a:spcPts val="600"/>
                </a:spcAft>
                <a:defRPr/>
              </a:pPr>
              <a:t>1</a:t>
            </a:fld>
            <a:endParaRPr lang="en-US">
              <a:solidFill>
                <a:srgbClr val="FFFFFF"/>
              </a:solidFill>
              <a:latin typeface="Calibri" panose="020F0502020204030204"/>
              <a:ea typeface="+mn-ea"/>
              <a:cs typeface="+mn-cs"/>
            </a:endParaRPr>
          </a:p>
        </p:txBody>
      </p:sp>
      <p:sp>
        <p:nvSpPr>
          <p:cNvPr id="6" name="Title 1">
            <a:extLst>
              <a:ext uri="{FF2B5EF4-FFF2-40B4-BE49-F238E27FC236}">
                <a16:creationId xmlns:a16="http://schemas.microsoft.com/office/drawing/2014/main" id="{79BBAF18-1480-2958-6625-BDDF72558D27}"/>
              </a:ext>
            </a:extLst>
          </p:cNvPr>
          <p:cNvSpPr>
            <a:spLocks noGrp="1"/>
          </p:cNvSpPr>
          <p:nvPr/>
        </p:nvSpPr>
        <p:spPr>
          <a:xfrm>
            <a:off x="1066800" y="3428999"/>
            <a:ext cx="10058400" cy="1787389"/>
          </a:xfrm>
          <a:prstGeom prst="rect">
            <a:avLst/>
          </a:prstGeom>
          <a:effectLst>
            <a:outerShdw blurRad="50800" dist="38100" dir="2700000" algn="tl" rotWithShape="0">
              <a:prstClr val="black">
                <a:alpha val="40000"/>
              </a:prstClr>
            </a:outerShdw>
          </a:effectLst>
        </p:spPr>
        <p:txBody>
          <a:bodyPr vert="horz" lIns="91440" tIns="45720" rIns="91440" bIns="45720" rtlCol="0" anchor="b" anchorCtr="0">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5200" b="1" dirty="0">
                <a:solidFill>
                  <a:srgbClr val="FFFFFF"/>
                </a:solidFill>
                <a:ea typeface="+mj-ea"/>
                <a:cs typeface="+mj-cs"/>
              </a:rPr>
              <a:t>Dr. Nathan Anthony Smith</a:t>
            </a:r>
            <a:r>
              <a:rPr lang="en-US" sz="5200" b="1" dirty="0">
                <a:solidFill>
                  <a:srgbClr val="FFFFFF"/>
                </a:solidFill>
                <a:latin typeface="+mj-lt"/>
                <a:ea typeface="+mj-ea"/>
                <a:cs typeface="+mj-cs"/>
              </a:rPr>
              <a:t> </a:t>
            </a:r>
          </a:p>
          <a:p>
            <a:pPr algn="ctr">
              <a:spcAft>
                <a:spcPts val="600"/>
              </a:spcAft>
            </a:pPr>
            <a:r>
              <a:rPr lang="en-US" sz="4400" b="1" dirty="0">
                <a:solidFill>
                  <a:srgbClr val="FFFFFF"/>
                </a:solidFill>
                <a:ea typeface="+mj-ea"/>
                <a:cs typeface="+mj-cs"/>
              </a:rPr>
              <a:t>Associate Dean for Research Mentorship SMD</a:t>
            </a:r>
          </a:p>
          <a:p>
            <a:pPr algn="ctr">
              <a:spcAft>
                <a:spcPts val="600"/>
              </a:spcAft>
            </a:pPr>
            <a:r>
              <a:rPr lang="en-US" sz="4400" b="1" dirty="0">
                <a:solidFill>
                  <a:srgbClr val="FFFFFF"/>
                </a:solidFill>
                <a:ea typeface="+mj-ea"/>
                <a:cs typeface="+mj-cs"/>
              </a:rPr>
              <a:t>Associate Professor of Neuroscience </a:t>
            </a:r>
          </a:p>
        </p:txBody>
      </p:sp>
    </p:spTree>
    <p:extLst>
      <p:ext uri="{BB962C8B-B14F-4D97-AF65-F5344CB8AC3E}">
        <p14:creationId xmlns:p14="http://schemas.microsoft.com/office/powerpoint/2010/main" val="126579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9FAD23-C799-4CE2-BF56-E82D620227A6}"/>
              </a:ext>
            </a:extLst>
          </p:cNvPr>
          <p:cNvSpPr>
            <a:spLocks noGrp="1"/>
          </p:cNvSpPr>
          <p:nvPr>
            <p:ph type="sldNum" sz="quarter" idx="12"/>
          </p:nvPr>
        </p:nvSpPr>
        <p:spPr/>
        <p:txBody>
          <a:bodyPr/>
          <a:lstStyle/>
          <a:p>
            <a:fld id="{3A9AF063-56F2-3843-A6A0-E1EBC34106C3}" type="slidenum">
              <a:rPr lang="en-US" smtClean="0"/>
              <a:t>2</a:t>
            </a:fld>
            <a:endParaRPr lang="en-US"/>
          </a:p>
        </p:txBody>
      </p:sp>
      <p:pic>
        <p:nvPicPr>
          <p:cNvPr id="4" name="Picture 3">
            <a:extLst>
              <a:ext uri="{FF2B5EF4-FFF2-40B4-BE49-F238E27FC236}">
                <a16:creationId xmlns:a16="http://schemas.microsoft.com/office/drawing/2014/main" id="{BEB800D9-45E0-4AA1-9DB1-2C48E6BEA1A3}"/>
              </a:ext>
            </a:extLst>
          </p:cNvPr>
          <p:cNvPicPr>
            <a:picLocks noChangeAspect="1"/>
          </p:cNvPicPr>
          <p:nvPr/>
        </p:nvPicPr>
        <p:blipFill>
          <a:blip r:embed="rId2"/>
          <a:stretch>
            <a:fillRect/>
          </a:stretch>
        </p:blipFill>
        <p:spPr>
          <a:xfrm>
            <a:off x="0" y="-266"/>
            <a:ext cx="12192000" cy="6867144"/>
          </a:xfrm>
          <a:prstGeom prst="rect">
            <a:avLst/>
          </a:prstGeom>
        </p:spPr>
      </p:pic>
    </p:spTree>
    <p:extLst>
      <p:ext uri="{BB962C8B-B14F-4D97-AF65-F5344CB8AC3E}">
        <p14:creationId xmlns:p14="http://schemas.microsoft.com/office/powerpoint/2010/main" val="606745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2011" y="152020"/>
            <a:ext cx="11832609" cy="1119732"/>
          </a:xfrm>
          <a:prstGeom prst="rect">
            <a:avLst/>
          </a:prstGeom>
          <a:solidFill>
            <a:srgbClr val="002060"/>
          </a:solidFill>
          <a:ln w="28575">
            <a:solidFill>
              <a:srgbClr val="FFDD00"/>
            </a:solidFill>
            <a:prstDash val="solid"/>
          </a:ln>
          <a:effectLst>
            <a:outerShdw blurRad="863600" dist="50800" dir="5400000" algn="ctr" rotWithShape="0">
              <a:srgbClr val="000000">
                <a:alpha val="43137"/>
              </a:srgbClr>
            </a:outerShdw>
          </a:effectLst>
        </p:spPr>
        <p:txBody>
          <a:bodyPr wrap="square" rtlCol="0">
            <a:noAutofit/>
          </a:bodyPr>
          <a:lstStyle/>
          <a:p>
            <a:pPr algn="ctr"/>
            <a:r>
              <a:rPr lang="en-US" sz="4400" b="1" cap="all" dirty="0">
                <a:solidFill>
                  <a:srgbClr val="FFD200"/>
                </a:solidFill>
                <a:latin typeface="YAFcfjveRFU 0"/>
              </a:rPr>
              <a:t>Mentorship Principles </a:t>
            </a:r>
            <a:endParaRPr lang="en-US" sz="2400" dirty="0"/>
          </a:p>
        </p:txBody>
      </p:sp>
      <p:sp>
        <p:nvSpPr>
          <p:cNvPr id="12" name="TextBox 11">
            <a:extLst>
              <a:ext uri="{FF2B5EF4-FFF2-40B4-BE49-F238E27FC236}">
                <a16:creationId xmlns:a16="http://schemas.microsoft.com/office/drawing/2014/main" id="{8C961D42-3F79-79BA-F618-4658E3663640}"/>
              </a:ext>
            </a:extLst>
          </p:cNvPr>
          <p:cNvSpPr txBox="1"/>
          <p:nvPr/>
        </p:nvSpPr>
        <p:spPr>
          <a:xfrm>
            <a:off x="660181" y="1444275"/>
            <a:ext cx="10265833" cy="5250283"/>
          </a:xfrm>
          <a:prstGeom prst="rect">
            <a:avLst/>
          </a:prstGeom>
          <a:noFill/>
        </p:spPr>
        <p:txBody>
          <a:bodyPr wrap="square">
            <a:spAutoFit/>
          </a:bodyPr>
          <a:lstStyle/>
          <a:p>
            <a:r>
              <a:rPr lang="en-US" sz="1500" dirty="0">
                <a:solidFill>
                  <a:srgbClr val="002060"/>
                </a:solidFill>
                <a:latin typeface="Arial" panose="020B0604020202020204" pitchFamily="34" charset="0"/>
                <a:cs typeface="Arial" panose="020B0604020202020204" pitchFamily="34" charset="0"/>
              </a:rPr>
              <a:t>•</a:t>
            </a:r>
            <a:r>
              <a:rPr lang="en-US" sz="1500" b="1" dirty="0">
                <a:solidFill>
                  <a:srgbClr val="002060"/>
                </a:solidFill>
                <a:latin typeface="Arial" panose="020B0604020202020204" pitchFamily="34" charset="0"/>
                <a:cs typeface="Arial" panose="020B0604020202020204" pitchFamily="34" charset="0"/>
              </a:rPr>
              <a:t>Enhance Mentorship Skills: </a:t>
            </a:r>
            <a:r>
              <a:rPr lang="en-US" sz="1500" dirty="0">
                <a:solidFill>
                  <a:srgbClr val="002060"/>
                </a:solidFill>
                <a:latin typeface="Arial" panose="020B0604020202020204" pitchFamily="34" charset="0"/>
                <a:cs typeface="Arial" panose="020B0604020202020204" pitchFamily="34" charset="0"/>
              </a:rPr>
              <a:t>Develop policies and programs to improve mentoring abilities among faculty and learners. This will equip mentors with the skills to provide meaningful guidance and support. Encourage the establishment of expectation guidelines for mentors and mentees, with regular meetings to revise and amend them. </a:t>
            </a:r>
          </a:p>
          <a:p>
            <a:endParaRPr lang="en-US" sz="1500" dirty="0">
              <a:solidFill>
                <a:srgbClr val="002060"/>
              </a:solidFill>
              <a:latin typeface="Arial" panose="020B0604020202020204" pitchFamily="34" charset="0"/>
              <a:cs typeface="Arial" panose="020B0604020202020204" pitchFamily="34" charset="0"/>
            </a:endParaRPr>
          </a:p>
          <a:p>
            <a:r>
              <a:rPr lang="en-US" sz="1500" dirty="0">
                <a:solidFill>
                  <a:srgbClr val="002060"/>
                </a:solidFill>
                <a:latin typeface="Arial" panose="020B0604020202020204" pitchFamily="34" charset="0"/>
                <a:cs typeface="Arial" panose="020B0604020202020204" pitchFamily="34" charset="0"/>
              </a:rPr>
              <a:t>•</a:t>
            </a:r>
            <a:r>
              <a:rPr lang="en-US" sz="1500" b="1" dirty="0">
                <a:solidFill>
                  <a:srgbClr val="002060"/>
                </a:solidFill>
                <a:latin typeface="Arial" panose="020B0604020202020204" pitchFamily="34" charset="0"/>
                <a:cs typeface="Arial" panose="020B0604020202020204" pitchFamily="34" charset="0"/>
              </a:rPr>
              <a:t>Empower Self-Advocacy: </a:t>
            </a:r>
            <a:r>
              <a:rPr lang="en-US" sz="1500" dirty="0">
                <a:solidFill>
                  <a:srgbClr val="002060"/>
                </a:solidFill>
                <a:latin typeface="Arial" panose="020B0604020202020204" pitchFamily="34" charset="0"/>
                <a:cs typeface="Arial" panose="020B0604020202020204" pitchFamily="34" charset="0"/>
              </a:rPr>
              <a:t>Enable learners to effectively advocate for their career growth and resource needs. This will give learners the confidence and tools to actively participate in their development.</a:t>
            </a:r>
          </a:p>
          <a:p>
            <a:endParaRPr lang="en-US" sz="1500" dirty="0">
              <a:solidFill>
                <a:srgbClr val="002060"/>
              </a:solidFill>
              <a:latin typeface="Arial" panose="020B0604020202020204" pitchFamily="34" charset="0"/>
              <a:cs typeface="Arial" panose="020B0604020202020204" pitchFamily="34" charset="0"/>
            </a:endParaRPr>
          </a:p>
          <a:p>
            <a:r>
              <a:rPr lang="en-US" sz="1500" dirty="0">
                <a:solidFill>
                  <a:srgbClr val="002060"/>
                </a:solidFill>
                <a:latin typeface="Arial" panose="020B0604020202020204" pitchFamily="34" charset="0"/>
                <a:cs typeface="Arial" panose="020B0604020202020204" pitchFamily="34" charset="0"/>
              </a:rPr>
              <a:t>•</a:t>
            </a:r>
            <a:r>
              <a:rPr lang="en-US" sz="1500" b="1" dirty="0">
                <a:solidFill>
                  <a:srgbClr val="002060"/>
                </a:solidFill>
                <a:latin typeface="Arial" panose="020B0604020202020204" pitchFamily="34" charset="0"/>
                <a:cs typeface="Arial" panose="020B0604020202020204" pitchFamily="34" charset="0"/>
              </a:rPr>
              <a:t>Improve Effective Communication: </a:t>
            </a:r>
            <a:r>
              <a:rPr lang="en-US" sz="1500" dirty="0">
                <a:solidFill>
                  <a:srgbClr val="002060"/>
                </a:solidFill>
                <a:latin typeface="Arial" panose="020B0604020202020204" pitchFamily="34" charset="0"/>
                <a:cs typeface="Arial" panose="020B0604020202020204" pitchFamily="34" charset="0"/>
              </a:rPr>
              <a:t>Work with learners and faculty to enhance their communication skills, strengthen mentorship relationships, and foster meaningful connections between mentors and mentees.</a:t>
            </a:r>
          </a:p>
          <a:p>
            <a:endParaRPr lang="en-US" sz="1500" dirty="0">
              <a:solidFill>
                <a:srgbClr val="002060"/>
              </a:solidFill>
              <a:latin typeface="Arial" panose="020B0604020202020204" pitchFamily="34" charset="0"/>
              <a:cs typeface="Arial" panose="020B0604020202020204" pitchFamily="34" charset="0"/>
            </a:endParaRPr>
          </a:p>
          <a:p>
            <a:r>
              <a:rPr lang="en-US" sz="1500" dirty="0">
                <a:solidFill>
                  <a:srgbClr val="002060"/>
                </a:solidFill>
                <a:latin typeface="Arial" panose="020B0604020202020204" pitchFamily="34" charset="0"/>
                <a:cs typeface="Arial" panose="020B0604020202020204" pitchFamily="34" charset="0"/>
              </a:rPr>
              <a:t>•</a:t>
            </a:r>
            <a:r>
              <a:rPr lang="en-US" sz="1500" b="1" dirty="0">
                <a:solidFill>
                  <a:srgbClr val="002060"/>
                </a:solidFill>
                <a:latin typeface="Arial" panose="020B0604020202020204" pitchFamily="34" charset="0"/>
                <a:cs typeface="Arial" panose="020B0604020202020204" pitchFamily="34" charset="0"/>
              </a:rPr>
              <a:t>Support Conflict Resolution: </a:t>
            </a:r>
            <a:r>
              <a:rPr lang="en-US" sz="1500" dirty="0">
                <a:solidFill>
                  <a:srgbClr val="002060"/>
                </a:solidFill>
                <a:latin typeface="Arial" panose="020B0604020202020204" pitchFamily="34" charset="0"/>
                <a:cs typeface="Arial" panose="020B0604020202020204" pitchFamily="34" charset="0"/>
              </a:rPr>
              <a:t>Help learners and faculty manage conflicts constructively, ensuring that all voices are heard and respected. This will promote a culture of open dialogue and mutual understanding.</a:t>
            </a:r>
          </a:p>
          <a:p>
            <a:endParaRPr lang="en-US" sz="1500" dirty="0">
              <a:solidFill>
                <a:srgbClr val="002060"/>
              </a:solidFill>
              <a:latin typeface="Arial" panose="020B0604020202020204" pitchFamily="34" charset="0"/>
              <a:cs typeface="Arial" panose="020B0604020202020204" pitchFamily="34" charset="0"/>
            </a:endParaRPr>
          </a:p>
          <a:p>
            <a:r>
              <a:rPr lang="en-US" sz="1500" dirty="0">
                <a:solidFill>
                  <a:srgbClr val="002060"/>
                </a:solidFill>
                <a:latin typeface="Arial" panose="020B0604020202020204" pitchFamily="34" charset="0"/>
                <a:cs typeface="Arial" panose="020B0604020202020204" pitchFamily="34" charset="0"/>
              </a:rPr>
              <a:t>•</a:t>
            </a:r>
            <a:r>
              <a:rPr lang="en-US" sz="1500" b="1" dirty="0">
                <a:solidFill>
                  <a:srgbClr val="002060"/>
                </a:solidFill>
                <a:latin typeface="Arial" panose="020B0604020202020204" pitchFamily="34" charset="0"/>
                <a:cs typeface="Arial" panose="020B0604020202020204" pitchFamily="34" charset="0"/>
              </a:rPr>
              <a:t>Encourage Self-Reflection: </a:t>
            </a:r>
            <a:r>
              <a:rPr lang="en-US" sz="1500" dirty="0">
                <a:solidFill>
                  <a:srgbClr val="002060"/>
                </a:solidFill>
                <a:latin typeface="Arial" panose="020B0604020202020204" pitchFamily="34" charset="0"/>
                <a:cs typeface="Arial" panose="020B0604020202020204" pitchFamily="34" charset="0"/>
              </a:rPr>
              <a:t>Promote regular self-reflection practices among mentors and mentees, encouraging them to assess their experiences, growth, and challenges. This process fosters deep learning and personal development, allowing individuals to gain insights into their strengths and areas for improvement, ultimately enhancing the mentoring relationship.  </a:t>
            </a:r>
          </a:p>
          <a:p>
            <a:endParaRPr lang="en-US" sz="1500" dirty="0">
              <a:solidFill>
                <a:srgbClr val="002060"/>
              </a:solidFill>
              <a:latin typeface="Arial" panose="020B0604020202020204" pitchFamily="34" charset="0"/>
              <a:cs typeface="Arial" panose="020B0604020202020204" pitchFamily="34" charset="0"/>
            </a:endParaRPr>
          </a:p>
          <a:p>
            <a:r>
              <a:rPr lang="en-US" sz="1500" dirty="0">
                <a:solidFill>
                  <a:srgbClr val="002060"/>
                </a:solidFill>
                <a:latin typeface="Arial" panose="020B0604020202020204" pitchFamily="34" charset="0"/>
                <a:cs typeface="Arial" panose="020B0604020202020204" pitchFamily="34" charset="0"/>
              </a:rPr>
              <a:t>•</a:t>
            </a:r>
            <a:r>
              <a:rPr lang="en-US" sz="1500" b="1" dirty="0">
                <a:solidFill>
                  <a:srgbClr val="002060"/>
                </a:solidFill>
                <a:latin typeface="Arial" panose="020B0604020202020204" pitchFamily="34" charset="0"/>
                <a:cs typeface="Arial" panose="020B0604020202020204" pitchFamily="34" charset="0"/>
              </a:rPr>
              <a:t>Foster a Sense of Community and Belonging:</a:t>
            </a:r>
            <a:r>
              <a:rPr lang="en-US" sz="1500" dirty="0">
                <a:solidFill>
                  <a:srgbClr val="002060"/>
                </a:solidFill>
                <a:latin typeface="Arial" panose="020B0604020202020204" pitchFamily="34" charset="0"/>
                <a:cs typeface="Arial" panose="020B0604020202020204" pitchFamily="34" charset="0"/>
              </a:rPr>
              <a:t> Create opportunities for faculty and learners to connect, collaborate, and cultivate a strong sense of belonging, fostering an inclusive environment where everyone feels welcomed, acknowledged, and valued. </a:t>
            </a:r>
          </a:p>
          <a:p>
            <a:pPr marL="800100" lvl="1" indent="-342900">
              <a:lnSpc>
                <a:spcPct val="150000"/>
              </a:lnSpc>
              <a:buFont typeface="Arial" panose="020B0604020202020204" pitchFamily="34" charset="0"/>
              <a:buChar char="•"/>
            </a:pPr>
            <a:endParaRPr lang="en-US" sz="1500" dirty="0">
              <a:solidFill>
                <a:srgbClr val="002060"/>
              </a:solidFill>
              <a:effectLst/>
              <a:latin typeface="YAFcfjveRFU 0"/>
            </a:endParaRPr>
          </a:p>
        </p:txBody>
      </p:sp>
    </p:spTree>
    <p:extLst>
      <p:ext uri="{BB962C8B-B14F-4D97-AF65-F5344CB8AC3E}">
        <p14:creationId xmlns:p14="http://schemas.microsoft.com/office/powerpoint/2010/main" val="89571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917BA-A5BC-0448-190B-1FAFDBE7969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45120DB-7E35-D7C1-2B0F-37884BBB9BB5}"/>
              </a:ext>
            </a:extLst>
          </p:cNvPr>
          <p:cNvSpPr txBox="1"/>
          <p:nvPr/>
        </p:nvSpPr>
        <p:spPr>
          <a:xfrm>
            <a:off x="232011" y="152020"/>
            <a:ext cx="11832609" cy="1119732"/>
          </a:xfrm>
          <a:prstGeom prst="rect">
            <a:avLst/>
          </a:prstGeom>
          <a:solidFill>
            <a:srgbClr val="002060"/>
          </a:solidFill>
          <a:ln w="28575">
            <a:solidFill>
              <a:srgbClr val="FFDD00"/>
            </a:solidFill>
            <a:prstDash val="solid"/>
          </a:ln>
          <a:effectLst>
            <a:outerShdw blurRad="863600" dist="50800" dir="5400000" algn="ctr" rotWithShape="0">
              <a:srgbClr val="000000">
                <a:alpha val="43137"/>
              </a:srgbClr>
            </a:outerShdw>
          </a:effectLst>
        </p:spPr>
        <p:txBody>
          <a:bodyPr wrap="square" rtlCol="0">
            <a:noAutofit/>
          </a:bodyPr>
          <a:lstStyle/>
          <a:p>
            <a:pPr algn="ctr"/>
            <a:r>
              <a:rPr lang="en-US" sz="4400" b="1" cap="all">
                <a:solidFill>
                  <a:srgbClr val="FFD200"/>
                </a:solidFill>
                <a:latin typeface="YAFcfjveRFU 0"/>
              </a:rPr>
              <a:t>Let’s stay CONNECTED </a:t>
            </a:r>
            <a:endParaRPr lang="en-US" sz="2400" dirty="0"/>
          </a:p>
        </p:txBody>
      </p:sp>
      <p:sp>
        <p:nvSpPr>
          <p:cNvPr id="2" name="TextBox 1">
            <a:extLst>
              <a:ext uri="{FF2B5EF4-FFF2-40B4-BE49-F238E27FC236}">
                <a16:creationId xmlns:a16="http://schemas.microsoft.com/office/drawing/2014/main" id="{61A04135-2E7E-27D3-F8D0-B67253A243A3}"/>
              </a:ext>
            </a:extLst>
          </p:cNvPr>
          <p:cNvSpPr txBox="1"/>
          <p:nvPr/>
        </p:nvSpPr>
        <p:spPr>
          <a:xfrm>
            <a:off x="414953" y="2863129"/>
            <a:ext cx="4702629" cy="1446550"/>
          </a:xfrm>
          <a:prstGeom prst="rect">
            <a:avLst/>
          </a:prstGeom>
          <a:noFill/>
        </p:spPr>
        <p:txBody>
          <a:bodyPr wrap="square" rtlCol="0">
            <a:spAutoFit/>
          </a:bodyPr>
          <a:lstStyle/>
          <a:p>
            <a:pPr algn="ctr"/>
            <a:r>
              <a:rPr lang="en-US" sz="2400" b="1" dirty="0">
                <a:solidFill>
                  <a:srgbClr val="002060"/>
                </a:solidFill>
                <a:latin typeface="Garamond" panose="02020404030301010803" pitchFamily="18" charset="0"/>
              </a:rPr>
              <a:t>Nathan A. Smith, MS, PhD, AAAS Fellow</a:t>
            </a:r>
          </a:p>
          <a:p>
            <a:pPr algn="ctr"/>
            <a:r>
              <a:rPr lang="en-US" sz="2000" dirty="0">
                <a:latin typeface="Garamond" panose="02020404030301010803" pitchFamily="18" charset="0"/>
                <a:hlinkClick r:id="rId3"/>
              </a:rPr>
              <a:t>nathan_smith@urmc.rochester.edu</a:t>
            </a:r>
            <a:r>
              <a:rPr lang="en-US" sz="2000" dirty="0">
                <a:latin typeface="Garamond" panose="02020404030301010803" pitchFamily="18" charset="0"/>
              </a:rPr>
              <a:t> </a:t>
            </a:r>
          </a:p>
          <a:p>
            <a:pPr algn="ctr"/>
            <a:r>
              <a:rPr lang="en-US" sz="2000" b="1" dirty="0">
                <a:latin typeface="Garamond" panose="02020404030301010803" pitchFamily="18" charset="0"/>
              </a:rPr>
              <a:t>Office: MRB G. 9607</a:t>
            </a:r>
          </a:p>
        </p:txBody>
      </p:sp>
      <p:sp>
        <p:nvSpPr>
          <p:cNvPr id="4" name="TextBox 3">
            <a:extLst>
              <a:ext uri="{FF2B5EF4-FFF2-40B4-BE49-F238E27FC236}">
                <a16:creationId xmlns:a16="http://schemas.microsoft.com/office/drawing/2014/main" id="{31A35ECF-F43D-5543-AAC7-798B85A2F0D3}"/>
              </a:ext>
            </a:extLst>
          </p:cNvPr>
          <p:cNvSpPr txBox="1"/>
          <p:nvPr/>
        </p:nvSpPr>
        <p:spPr>
          <a:xfrm>
            <a:off x="6651171" y="2915381"/>
            <a:ext cx="4702629"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02060"/>
                </a:solidFill>
                <a:latin typeface="Garamond" panose="02020404030301010803" pitchFamily="18" charset="0"/>
              </a:rPr>
              <a:t>Kelly Nagel</a:t>
            </a:r>
          </a:p>
          <a:p>
            <a:pPr algn="ctr"/>
            <a:r>
              <a:rPr lang="en-US" sz="2400" b="1" dirty="0">
                <a:solidFill>
                  <a:srgbClr val="002060"/>
                </a:solidFill>
                <a:latin typeface="Garamond" panose="02020404030301010803" pitchFamily="18" charset="0"/>
              </a:rPr>
              <a:t>Administrative Coordinator</a:t>
            </a:r>
          </a:p>
          <a:p>
            <a:pPr algn="ctr"/>
            <a:r>
              <a:rPr lang="en-US" sz="2000" dirty="0">
                <a:latin typeface="Garamond" panose="02020404030301010803" pitchFamily="18" charset="0"/>
                <a:hlinkClick r:id="rId4"/>
              </a:rPr>
              <a:t>Kelly_Nagel@urmc.Rochester.edu</a:t>
            </a:r>
            <a:endParaRPr lang="en-US" sz="2000" dirty="0">
              <a:latin typeface="Garamond" panose="02020404030301010803" pitchFamily="18" charset="0"/>
            </a:endParaRPr>
          </a:p>
          <a:p>
            <a:pPr algn="ctr"/>
            <a:r>
              <a:rPr lang="en-US" sz="2000" b="1" dirty="0">
                <a:latin typeface="Garamond" panose="02020404030301010803" pitchFamily="18" charset="0"/>
              </a:rPr>
              <a:t>Office: G.9556</a:t>
            </a:r>
          </a:p>
          <a:p>
            <a:pPr algn="ctr"/>
            <a:endParaRPr lang="en-US" sz="2000" dirty="0">
              <a:latin typeface="Garamond" panose="02020404030301010803" pitchFamily="18" charset="0"/>
            </a:endParaRPr>
          </a:p>
        </p:txBody>
      </p:sp>
    </p:spTree>
    <p:extLst>
      <p:ext uri="{BB962C8B-B14F-4D97-AF65-F5344CB8AC3E}">
        <p14:creationId xmlns:p14="http://schemas.microsoft.com/office/powerpoint/2010/main" val="2710023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TotalTime>
  <Words>312</Words>
  <Application>Microsoft Macintosh PowerPoint</Application>
  <PresentationFormat>Widescreen</PresentationFormat>
  <Paragraphs>28</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Garamond</vt:lpstr>
      <vt:lpstr>YAFcfjveRFU 0</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Smith, Nathan Anthony</dc:creator>
  <cp:lastModifiedBy>Smith, Nathan Anthony</cp:lastModifiedBy>
  <cp:revision>1</cp:revision>
  <dcterms:created xsi:type="dcterms:W3CDTF">2025-08-19T10:33:35Z</dcterms:created>
  <dcterms:modified xsi:type="dcterms:W3CDTF">2025-08-19T11:23:35Z</dcterms:modified>
</cp:coreProperties>
</file>