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modernComment_106_0.xml" ContentType="application/vnd.ms-powerpoint.comments+xml"/>
  <Override PartName="/ppt/notesSlides/notesSlide2.xml" ContentType="application/vnd.openxmlformats-officedocument.presentationml.notesSlide+xml"/>
  <Override PartName="/ppt/comments/modernComment_10A_7CEA2A67.xml" ContentType="application/vnd.ms-powerpoint.comments+xml"/>
  <Override PartName="/ppt/notesSlides/notesSlide3.xml" ContentType="application/vnd.openxmlformats-officedocument.presentationml.notesSlide+xml"/>
  <Override PartName="/ppt/comments/modernComment_107_0.xml" ContentType="application/vnd.ms-powerpoint.comments+xml"/>
  <Override PartName="/ppt/comments/modernComment_104_29FF9128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0"/>
  </p:notesMasterIdLst>
  <p:sldIdLst>
    <p:sldId id="256" r:id="rId2"/>
    <p:sldId id="262" r:id="rId3"/>
    <p:sldId id="257" r:id="rId4"/>
    <p:sldId id="266" r:id="rId5"/>
    <p:sldId id="263" r:id="rId6"/>
    <p:sldId id="264" r:id="rId7"/>
    <p:sldId id="260" r:id="rId8"/>
    <p:sldId id="26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3C0493D-A4C5-E93D-E835-C4301B3153B6}" name="Vashisht, Shivali" initials="SV" userId="S::Shivali_Vashisht@URMC.Rochester.edu::02c6718b-6f7e-4a62-8ff5-b3ae11362bf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95"/>
    <p:restoredTop sz="94726"/>
  </p:normalViewPr>
  <p:slideViewPr>
    <p:cSldViewPr snapToGrid="0">
      <p:cViewPr varScale="1">
        <p:scale>
          <a:sx n="74" d="100"/>
          <a:sy n="74" d="100"/>
        </p:scale>
        <p:origin x="192" y="1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8/10/relationships/authors" Target="author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omments/modernComment_104_29FF912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DCFC2B8-6DD7-FA4D-9DA0-1146D253FAB2}" authorId="{13C0493D-A4C5-E93D-E835-C4301B3153B6}" created="2025-08-15T23:31:31.823">
    <pc:sldMkLst xmlns:pc="http://schemas.microsoft.com/office/powerpoint/2013/main/command">
      <pc:docMk/>
      <pc:sldMk cId="704614696" sldId="260"/>
    </pc:sldMkLst>
    <p188:txBody>
      <a:bodyPr/>
      <a:lstStyle/>
      <a:p>
        <a:r>
          <a:rPr lang="en-US"/>
          <a:t>Let me know if you need QR codes for anything</a:t>
        </a:r>
      </a:p>
    </p188:txBody>
  </p188:cm>
</p188:cmLst>
</file>

<file path=ppt/comments/modernComment_106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57004B2-4CC6-4C47-A7C5-24828AEEF5DE}" authorId="{13C0493D-A4C5-E93D-E835-C4301B3153B6}" created="2025-08-15T23:32:29.939">
    <pc:sldMkLst xmlns:pc="http://schemas.microsoft.com/office/powerpoint/2013/main/command">
      <pc:docMk/>
      <pc:sldMk cId="0" sldId="262"/>
    </pc:sldMkLst>
    <p188:txBody>
      <a:bodyPr/>
      <a:lstStyle/>
      <a:p>
        <a:r>
          <a:rPr lang="en-US"/>
          <a:t>Up to you if you want this slide - from the website directly</a:t>
        </a:r>
      </a:p>
    </p188:txBody>
  </p188:cm>
</p188:cmLst>
</file>

<file path=ppt/comments/modernComment_107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53D2183-AF41-784C-B7DD-E3E0526E68D0}" authorId="{13C0493D-A4C5-E93D-E835-C4301B3153B6}" created="2025-08-15T23:32:48.070">
    <pc:sldMkLst xmlns:pc="http://schemas.microsoft.com/office/powerpoint/2013/main/command">
      <pc:docMk/>
      <pc:sldMk cId="0" sldId="263"/>
    </pc:sldMkLst>
    <p188:txBody>
      <a:bodyPr/>
      <a:lstStyle/>
      <a:p>
        <a:r>
          <a:rPr lang="en-US"/>
          <a:t>I thought this looks cute~</a:t>
        </a:r>
      </a:p>
    </p188:txBody>
  </p188:cm>
</p188:cmLst>
</file>

<file path=ppt/comments/modernComment_10A_7CEA2A6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12EC18C-C6C7-C64D-88B6-520E158887E9}" authorId="{13C0493D-A4C5-E93D-E835-C4301B3153B6}" created="2025-08-15T23:32:29.939">
    <pc:sldMkLst xmlns:pc="http://schemas.microsoft.com/office/powerpoint/2013/main/command">
      <pc:docMk/>
      <pc:sldMk cId="0" sldId="262"/>
    </pc:sldMkLst>
    <p188:txBody>
      <a:bodyPr/>
      <a:lstStyle/>
      <a:p>
        <a:r>
          <a:rPr lang="en-US"/>
          <a:t>Up to you if you want this slide - from the website directly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B6B7FD-E742-5F46-9838-D4641BDD1355}" type="datetimeFigureOut">
              <a:rPr lang="en-US" smtClean="0"/>
              <a:t>8/17/26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94E87B-0104-624C-B8C9-753D4711E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926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3" name="Google Shape;1673;g15207a17831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4" name="Google Shape;1674;g15207a17831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2">
          <a:extLst>
            <a:ext uri="{FF2B5EF4-FFF2-40B4-BE49-F238E27FC236}">
              <a16:creationId xmlns:a16="http://schemas.microsoft.com/office/drawing/2014/main" id="{9F762412-92E7-28F2-C392-B384C9D61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3" name="Google Shape;1673;g15207a17831_0_17:notes">
            <a:extLst>
              <a:ext uri="{FF2B5EF4-FFF2-40B4-BE49-F238E27FC236}">
                <a16:creationId xmlns:a16="http://schemas.microsoft.com/office/drawing/2014/main" id="{6EF27C4D-4F46-0230-CDEB-EAEB49ED356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4" name="Google Shape;1674;g15207a17831_0_17:notes">
            <a:extLst>
              <a:ext uri="{FF2B5EF4-FFF2-40B4-BE49-F238E27FC236}">
                <a16:creationId xmlns:a16="http://schemas.microsoft.com/office/drawing/2014/main" id="{2189D4EB-6DB5-B3A4-6587-2819090F414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143556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4" name="Google Shape;1704;g2a1f79d108c_0_7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5" name="Google Shape;1705;g2a1f79d108c_0_7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8/17/26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8/17/26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8/17/26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"/>
          <p:cNvSpPr txBox="1">
            <a:spLocks noGrp="1"/>
          </p:cNvSpPr>
          <p:nvPr>
            <p:ph type="title"/>
          </p:nvPr>
        </p:nvSpPr>
        <p:spPr>
          <a:xfrm>
            <a:off x="2570500" y="3149667"/>
            <a:ext cx="7083200" cy="102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5333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9pPr>
          </a:lstStyle>
          <a:p>
            <a:endParaRPr/>
          </a:p>
        </p:txBody>
      </p:sp>
      <p:sp>
        <p:nvSpPr>
          <p:cNvPr id="40" name="Google Shape;40;p3"/>
          <p:cNvSpPr txBox="1">
            <a:spLocks noGrp="1"/>
          </p:cNvSpPr>
          <p:nvPr>
            <p:ph type="title" idx="2" hasCustomPrompt="1"/>
          </p:nvPr>
        </p:nvSpPr>
        <p:spPr>
          <a:xfrm>
            <a:off x="5169900" y="1406467"/>
            <a:ext cx="1884400" cy="15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9333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9pPr>
          </a:lstStyle>
          <a:p>
            <a:r>
              <a:t>xx%</a:t>
            </a:r>
          </a:p>
        </p:txBody>
      </p:sp>
      <p:sp>
        <p:nvSpPr>
          <p:cNvPr id="41" name="Google Shape;41;p3"/>
          <p:cNvSpPr txBox="1">
            <a:spLocks noGrp="1"/>
          </p:cNvSpPr>
          <p:nvPr>
            <p:ph type="subTitle" idx="1"/>
          </p:nvPr>
        </p:nvSpPr>
        <p:spPr>
          <a:xfrm>
            <a:off x="2570500" y="4174100"/>
            <a:ext cx="7083200" cy="6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1"/>
                </a:solidFill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1"/>
                </a:solidFill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1"/>
                </a:solidFill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1"/>
                </a:solidFill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1"/>
                </a:solidFill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1"/>
                </a:solidFill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1"/>
                </a:solidFill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1"/>
                </a:solidFill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1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42" name="Google Shape;42;p3"/>
          <p:cNvGrpSpPr/>
          <p:nvPr/>
        </p:nvGrpSpPr>
        <p:grpSpPr>
          <a:xfrm>
            <a:off x="-113358" y="-602433"/>
            <a:ext cx="13127572" cy="7868301"/>
            <a:chOff x="-85019" y="-451825"/>
            <a:chExt cx="9845679" cy="5901226"/>
          </a:xfrm>
        </p:grpSpPr>
        <p:sp>
          <p:nvSpPr>
            <p:cNvPr id="43" name="Google Shape;43;p3"/>
            <p:cNvSpPr/>
            <p:nvPr/>
          </p:nvSpPr>
          <p:spPr>
            <a:xfrm rot="10800000">
              <a:off x="-85019" y="1902467"/>
              <a:ext cx="5688169" cy="3546934"/>
            </a:xfrm>
            <a:custGeom>
              <a:avLst/>
              <a:gdLst/>
              <a:ahLst/>
              <a:cxnLst/>
              <a:rect l="l" t="t" r="r" b="b"/>
              <a:pathLst>
                <a:path w="18359" h="11448" extrusionOk="0">
                  <a:moveTo>
                    <a:pt x="780" y="2284"/>
                  </a:moveTo>
                  <a:cubicBezTo>
                    <a:pt x="1278" y="2348"/>
                    <a:pt x="1756" y="2105"/>
                    <a:pt x="2207" y="1885"/>
                  </a:cubicBezTo>
                  <a:cubicBezTo>
                    <a:pt x="2657" y="1665"/>
                    <a:pt x="3164" y="1458"/>
                    <a:pt x="3646" y="1595"/>
                  </a:cubicBezTo>
                  <a:cubicBezTo>
                    <a:pt x="4246" y="1765"/>
                    <a:pt x="4666" y="2434"/>
                    <a:pt x="5290" y="2432"/>
                  </a:cubicBezTo>
                  <a:cubicBezTo>
                    <a:pt x="5807" y="2430"/>
                    <a:pt x="6212" y="1956"/>
                    <a:pt x="6723" y="1872"/>
                  </a:cubicBezTo>
                  <a:cubicBezTo>
                    <a:pt x="7407" y="1759"/>
                    <a:pt x="7978" y="2355"/>
                    <a:pt x="8439" y="2872"/>
                  </a:cubicBezTo>
                  <a:cubicBezTo>
                    <a:pt x="8900" y="3390"/>
                    <a:pt x="9563" y="3930"/>
                    <a:pt x="10212" y="3684"/>
                  </a:cubicBezTo>
                  <a:cubicBezTo>
                    <a:pt x="10894" y="3425"/>
                    <a:pt x="11011" y="2507"/>
                    <a:pt x="11505" y="1970"/>
                  </a:cubicBezTo>
                  <a:cubicBezTo>
                    <a:pt x="11826" y="1621"/>
                    <a:pt x="12326" y="1445"/>
                    <a:pt x="12796" y="1517"/>
                  </a:cubicBezTo>
                  <a:cubicBezTo>
                    <a:pt x="13098" y="1563"/>
                    <a:pt x="13383" y="1711"/>
                    <a:pt x="13601" y="1926"/>
                  </a:cubicBezTo>
                  <a:cubicBezTo>
                    <a:pt x="13790" y="2112"/>
                    <a:pt x="14096" y="2109"/>
                    <a:pt x="14285" y="1923"/>
                  </a:cubicBezTo>
                  <a:cubicBezTo>
                    <a:pt x="14484" y="1726"/>
                    <a:pt x="14696" y="1544"/>
                    <a:pt x="14936" y="1399"/>
                  </a:cubicBezTo>
                  <a:cubicBezTo>
                    <a:pt x="15337" y="1157"/>
                    <a:pt x="15834" y="1031"/>
                    <a:pt x="16281" y="1171"/>
                  </a:cubicBezTo>
                  <a:cubicBezTo>
                    <a:pt x="16729" y="1310"/>
                    <a:pt x="17090" y="1764"/>
                    <a:pt x="17025" y="2228"/>
                  </a:cubicBezTo>
                  <a:cubicBezTo>
                    <a:pt x="16952" y="2742"/>
                    <a:pt x="16415" y="3135"/>
                    <a:pt x="16453" y="3653"/>
                  </a:cubicBezTo>
                  <a:cubicBezTo>
                    <a:pt x="16493" y="4194"/>
                    <a:pt x="17147" y="4541"/>
                    <a:pt x="17175" y="5083"/>
                  </a:cubicBezTo>
                  <a:cubicBezTo>
                    <a:pt x="17206" y="5684"/>
                    <a:pt x="16445" y="6167"/>
                    <a:pt x="16603" y="6748"/>
                  </a:cubicBezTo>
                  <a:cubicBezTo>
                    <a:pt x="16745" y="7265"/>
                    <a:pt x="17502" y="7378"/>
                    <a:pt x="17705" y="7874"/>
                  </a:cubicBezTo>
                  <a:cubicBezTo>
                    <a:pt x="17822" y="8158"/>
                    <a:pt x="17718" y="8485"/>
                    <a:pt x="17561" y="8749"/>
                  </a:cubicBezTo>
                  <a:cubicBezTo>
                    <a:pt x="17404" y="9012"/>
                    <a:pt x="17194" y="9245"/>
                    <a:pt x="17074" y="9527"/>
                  </a:cubicBezTo>
                  <a:cubicBezTo>
                    <a:pt x="16899" y="9936"/>
                    <a:pt x="16939" y="10430"/>
                    <a:pt x="17176" y="10806"/>
                  </a:cubicBezTo>
                  <a:cubicBezTo>
                    <a:pt x="17414" y="11182"/>
                    <a:pt x="17843" y="11430"/>
                    <a:pt x="18287" y="11448"/>
                  </a:cubicBezTo>
                  <a:cubicBezTo>
                    <a:pt x="18311" y="7839"/>
                    <a:pt x="18335" y="4231"/>
                    <a:pt x="18359" y="623"/>
                  </a:cubicBezTo>
                  <a:cubicBezTo>
                    <a:pt x="13263" y="285"/>
                    <a:pt x="8158" y="78"/>
                    <a:pt x="3051" y="2"/>
                  </a:cubicBezTo>
                  <a:cubicBezTo>
                    <a:pt x="2440" y="-7"/>
                    <a:pt x="1785" y="0"/>
                    <a:pt x="1287" y="352"/>
                  </a:cubicBezTo>
                  <a:cubicBezTo>
                    <a:pt x="1077" y="500"/>
                    <a:pt x="919" y="701"/>
                    <a:pt x="730" y="872"/>
                  </a:cubicBezTo>
                  <a:cubicBezTo>
                    <a:pt x="574" y="1013"/>
                    <a:pt x="216" y="1137"/>
                    <a:pt x="105" y="1269"/>
                  </a:cubicBezTo>
                  <a:cubicBezTo>
                    <a:pt x="-234" y="1672"/>
                    <a:pt x="323" y="2226"/>
                    <a:pt x="780" y="228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4329700" y="-451825"/>
              <a:ext cx="5430960" cy="2326320"/>
            </a:xfrm>
            <a:custGeom>
              <a:avLst/>
              <a:gdLst/>
              <a:ahLst/>
              <a:cxnLst/>
              <a:rect l="l" t="t" r="r" b="b"/>
              <a:pathLst>
                <a:path w="15086" h="6462" extrusionOk="0">
                  <a:moveTo>
                    <a:pt x="1545" y="1860"/>
                  </a:moveTo>
                  <a:cubicBezTo>
                    <a:pt x="1987" y="2248"/>
                    <a:pt x="2629" y="2394"/>
                    <a:pt x="3196" y="2235"/>
                  </a:cubicBezTo>
                  <a:cubicBezTo>
                    <a:pt x="3521" y="2144"/>
                    <a:pt x="3819" y="1960"/>
                    <a:pt x="4152" y="1904"/>
                  </a:cubicBezTo>
                  <a:cubicBezTo>
                    <a:pt x="4486" y="1847"/>
                    <a:pt x="4894" y="1977"/>
                    <a:pt x="4988" y="2301"/>
                  </a:cubicBezTo>
                  <a:cubicBezTo>
                    <a:pt x="5074" y="2599"/>
                    <a:pt x="4863" y="2891"/>
                    <a:pt x="4693" y="3150"/>
                  </a:cubicBezTo>
                  <a:cubicBezTo>
                    <a:pt x="4573" y="3332"/>
                    <a:pt x="4463" y="3567"/>
                    <a:pt x="4500" y="3791"/>
                  </a:cubicBezTo>
                  <a:cubicBezTo>
                    <a:pt x="4536" y="4017"/>
                    <a:pt x="4705" y="4190"/>
                    <a:pt x="4944" y="4176"/>
                  </a:cubicBezTo>
                  <a:cubicBezTo>
                    <a:pt x="5141" y="4164"/>
                    <a:pt x="5305" y="4026"/>
                    <a:pt x="5455" y="3899"/>
                  </a:cubicBezTo>
                  <a:cubicBezTo>
                    <a:pt x="5606" y="3770"/>
                    <a:pt x="5777" y="3639"/>
                    <a:pt x="5975" y="3643"/>
                  </a:cubicBezTo>
                  <a:cubicBezTo>
                    <a:pt x="6194" y="3648"/>
                    <a:pt x="6369" y="3817"/>
                    <a:pt x="6522" y="3973"/>
                  </a:cubicBezTo>
                  <a:cubicBezTo>
                    <a:pt x="6711" y="4165"/>
                    <a:pt x="6999" y="4413"/>
                    <a:pt x="7274" y="4253"/>
                  </a:cubicBezTo>
                  <a:cubicBezTo>
                    <a:pt x="7536" y="4101"/>
                    <a:pt x="7693" y="3807"/>
                    <a:pt x="7786" y="3529"/>
                  </a:cubicBezTo>
                  <a:cubicBezTo>
                    <a:pt x="7907" y="3169"/>
                    <a:pt x="7967" y="2777"/>
                    <a:pt x="8196" y="2475"/>
                  </a:cubicBezTo>
                  <a:cubicBezTo>
                    <a:pt x="8424" y="2172"/>
                    <a:pt x="8911" y="2016"/>
                    <a:pt x="9181" y="2282"/>
                  </a:cubicBezTo>
                  <a:cubicBezTo>
                    <a:pt x="9367" y="2465"/>
                    <a:pt x="9398" y="2792"/>
                    <a:pt x="9634" y="2904"/>
                  </a:cubicBezTo>
                  <a:cubicBezTo>
                    <a:pt x="9805" y="2985"/>
                    <a:pt x="10012" y="2909"/>
                    <a:pt x="10167" y="2799"/>
                  </a:cubicBezTo>
                  <a:cubicBezTo>
                    <a:pt x="10322" y="2690"/>
                    <a:pt x="10456" y="2546"/>
                    <a:pt x="10630" y="2471"/>
                  </a:cubicBezTo>
                  <a:cubicBezTo>
                    <a:pt x="10942" y="2335"/>
                    <a:pt x="11347" y="2478"/>
                    <a:pt x="11504" y="2780"/>
                  </a:cubicBezTo>
                  <a:cubicBezTo>
                    <a:pt x="11662" y="3081"/>
                    <a:pt x="11547" y="3496"/>
                    <a:pt x="11258" y="3674"/>
                  </a:cubicBezTo>
                  <a:cubicBezTo>
                    <a:pt x="10847" y="3927"/>
                    <a:pt x="10213" y="3730"/>
                    <a:pt x="9909" y="4104"/>
                  </a:cubicBezTo>
                  <a:cubicBezTo>
                    <a:pt x="9698" y="4365"/>
                    <a:pt x="9784" y="4747"/>
                    <a:pt x="9880" y="5068"/>
                  </a:cubicBezTo>
                  <a:cubicBezTo>
                    <a:pt x="10050" y="5633"/>
                    <a:pt x="10303" y="6283"/>
                    <a:pt x="10874" y="6434"/>
                  </a:cubicBezTo>
                  <a:cubicBezTo>
                    <a:pt x="11379" y="6566"/>
                    <a:pt x="11894" y="6220"/>
                    <a:pt x="12204" y="5801"/>
                  </a:cubicBezTo>
                  <a:cubicBezTo>
                    <a:pt x="12486" y="5418"/>
                    <a:pt x="12666" y="4960"/>
                    <a:pt x="12719" y="4488"/>
                  </a:cubicBezTo>
                  <a:cubicBezTo>
                    <a:pt x="12779" y="3956"/>
                    <a:pt x="12723" y="3319"/>
                    <a:pt x="13149" y="2996"/>
                  </a:cubicBezTo>
                  <a:cubicBezTo>
                    <a:pt x="13436" y="2778"/>
                    <a:pt x="13832" y="2802"/>
                    <a:pt x="14174" y="2692"/>
                  </a:cubicBezTo>
                  <a:cubicBezTo>
                    <a:pt x="14845" y="2475"/>
                    <a:pt x="15252" y="1659"/>
                    <a:pt x="15021" y="993"/>
                  </a:cubicBezTo>
                  <a:cubicBezTo>
                    <a:pt x="10754" y="485"/>
                    <a:pt x="6467" y="155"/>
                    <a:pt x="2173" y="3"/>
                  </a:cubicBezTo>
                  <a:cubicBezTo>
                    <a:pt x="1158" y="-33"/>
                    <a:pt x="404" y="262"/>
                    <a:pt x="55" y="1283"/>
                  </a:cubicBezTo>
                  <a:cubicBezTo>
                    <a:pt x="-277" y="2255"/>
                    <a:pt x="969" y="2346"/>
                    <a:pt x="1545" y="1860"/>
                  </a:cubicBezTo>
                  <a:close/>
                </a:path>
              </a:pathLst>
            </a:custGeom>
            <a:solidFill>
              <a:srgbClr val="71D5E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48841" y="-226624"/>
              <a:ext cx="4029622" cy="1106883"/>
            </a:xfrm>
            <a:custGeom>
              <a:avLst/>
              <a:gdLst/>
              <a:ahLst/>
              <a:cxnLst/>
              <a:rect l="l" t="t" r="r" b="b"/>
              <a:pathLst>
                <a:path w="10532" h="2893" extrusionOk="0">
                  <a:moveTo>
                    <a:pt x="836" y="1286"/>
                  </a:moveTo>
                  <a:cubicBezTo>
                    <a:pt x="1192" y="1439"/>
                    <a:pt x="1608" y="1399"/>
                    <a:pt x="1969" y="1258"/>
                  </a:cubicBezTo>
                  <a:cubicBezTo>
                    <a:pt x="2439" y="1076"/>
                    <a:pt x="2875" y="727"/>
                    <a:pt x="3378" y="759"/>
                  </a:cubicBezTo>
                  <a:cubicBezTo>
                    <a:pt x="3777" y="785"/>
                    <a:pt x="4144" y="1083"/>
                    <a:pt x="4252" y="1468"/>
                  </a:cubicBezTo>
                  <a:cubicBezTo>
                    <a:pt x="4304" y="1660"/>
                    <a:pt x="4298" y="1863"/>
                    <a:pt x="4344" y="2056"/>
                  </a:cubicBezTo>
                  <a:cubicBezTo>
                    <a:pt x="4434" y="2427"/>
                    <a:pt x="4731" y="2741"/>
                    <a:pt x="5098" y="2850"/>
                  </a:cubicBezTo>
                  <a:cubicBezTo>
                    <a:pt x="5464" y="2959"/>
                    <a:pt x="5884" y="2859"/>
                    <a:pt x="6162" y="2597"/>
                  </a:cubicBezTo>
                  <a:cubicBezTo>
                    <a:pt x="6404" y="2369"/>
                    <a:pt x="6582" y="2011"/>
                    <a:pt x="6912" y="1981"/>
                  </a:cubicBezTo>
                  <a:cubicBezTo>
                    <a:pt x="7285" y="1947"/>
                    <a:pt x="7629" y="2374"/>
                    <a:pt x="7977" y="2237"/>
                  </a:cubicBezTo>
                  <a:cubicBezTo>
                    <a:pt x="8365" y="2085"/>
                    <a:pt x="8289" y="1407"/>
                    <a:pt x="8675" y="1248"/>
                  </a:cubicBezTo>
                  <a:cubicBezTo>
                    <a:pt x="8904" y="1153"/>
                    <a:pt x="9156" y="1305"/>
                    <a:pt x="9342" y="1468"/>
                  </a:cubicBezTo>
                  <a:cubicBezTo>
                    <a:pt x="9527" y="1632"/>
                    <a:pt x="9720" y="1828"/>
                    <a:pt x="9967" y="1836"/>
                  </a:cubicBezTo>
                  <a:cubicBezTo>
                    <a:pt x="10295" y="1847"/>
                    <a:pt x="10545" y="1494"/>
                    <a:pt x="10531" y="1167"/>
                  </a:cubicBezTo>
                  <a:cubicBezTo>
                    <a:pt x="10514" y="753"/>
                    <a:pt x="10184" y="404"/>
                    <a:pt x="9803" y="239"/>
                  </a:cubicBezTo>
                  <a:cubicBezTo>
                    <a:pt x="9422" y="75"/>
                    <a:pt x="8996" y="60"/>
                    <a:pt x="8582" y="49"/>
                  </a:cubicBezTo>
                  <a:cubicBezTo>
                    <a:pt x="6174" y="-13"/>
                    <a:pt x="3764" y="-2"/>
                    <a:pt x="1355" y="8"/>
                  </a:cubicBezTo>
                  <a:cubicBezTo>
                    <a:pt x="1066" y="9"/>
                    <a:pt x="777" y="10"/>
                    <a:pt x="488" y="11"/>
                  </a:cubicBezTo>
                  <a:cubicBezTo>
                    <a:pt x="374" y="12"/>
                    <a:pt x="255" y="14"/>
                    <a:pt x="154" y="65"/>
                  </a:cubicBezTo>
                  <a:cubicBezTo>
                    <a:pt x="52" y="117"/>
                    <a:pt x="-25" y="235"/>
                    <a:pt x="8" y="344"/>
                  </a:cubicBezTo>
                  <a:cubicBezTo>
                    <a:pt x="36" y="439"/>
                    <a:pt x="149" y="465"/>
                    <a:pt x="234" y="445"/>
                  </a:cubicBezTo>
                  <a:cubicBezTo>
                    <a:pt x="317" y="807"/>
                    <a:pt x="466" y="1125"/>
                    <a:pt x="836" y="1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3"/>
            <p:cNvSpPr/>
            <p:nvPr/>
          </p:nvSpPr>
          <p:spPr>
            <a:xfrm flipH="1">
              <a:off x="7746230" y="3882371"/>
              <a:ext cx="1465004" cy="1373178"/>
            </a:xfrm>
            <a:custGeom>
              <a:avLst/>
              <a:gdLst/>
              <a:ahLst/>
              <a:cxnLst/>
              <a:rect l="l" t="t" r="r" b="b"/>
              <a:pathLst>
                <a:path w="3829" h="3589" extrusionOk="0">
                  <a:moveTo>
                    <a:pt x="0" y="153"/>
                  </a:moveTo>
                  <a:cubicBezTo>
                    <a:pt x="245" y="-46"/>
                    <a:pt x="628" y="-51"/>
                    <a:pt x="877" y="143"/>
                  </a:cubicBezTo>
                  <a:cubicBezTo>
                    <a:pt x="1127" y="337"/>
                    <a:pt x="1218" y="709"/>
                    <a:pt x="1085" y="996"/>
                  </a:cubicBezTo>
                  <a:cubicBezTo>
                    <a:pt x="999" y="1181"/>
                    <a:pt x="836" y="1320"/>
                    <a:pt x="718" y="1488"/>
                  </a:cubicBezTo>
                  <a:cubicBezTo>
                    <a:pt x="599" y="1656"/>
                    <a:pt x="527" y="1891"/>
                    <a:pt x="641" y="2062"/>
                  </a:cubicBezTo>
                  <a:cubicBezTo>
                    <a:pt x="764" y="2249"/>
                    <a:pt x="1034" y="2259"/>
                    <a:pt x="1254" y="2215"/>
                  </a:cubicBezTo>
                  <a:cubicBezTo>
                    <a:pt x="1473" y="2170"/>
                    <a:pt x="1706" y="2093"/>
                    <a:pt x="1914" y="2175"/>
                  </a:cubicBezTo>
                  <a:cubicBezTo>
                    <a:pt x="2126" y="2258"/>
                    <a:pt x="2248" y="2481"/>
                    <a:pt x="2440" y="2604"/>
                  </a:cubicBezTo>
                  <a:cubicBezTo>
                    <a:pt x="2596" y="2706"/>
                    <a:pt x="2789" y="2732"/>
                    <a:pt x="2975" y="2751"/>
                  </a:cubicBezTo>
                  <a:cubicBezTo>
                    <a:pt x="3160" y="2769"/>
                    <a:pt x="3352" y="2782"/>
                    <a:pt x="3520" y="2861"/>
                  </a:cubicBezTo>
                  <a:cubicBezTo>
                    <a:pt x="3689" y="2940"/>
                    <a:pt x="3833" y="3104"/>
                    <a:pt x="3829" y="3291"/>
                  </a:cubicBezTo>
                  <a:cubicBezTo>
                    <a:pt x="3824" y="3478"/>
                    <a:pt x="3616" y="3648"/>
                    <a:pt x="3446" y="3570"/>
                  </a:cubicBezTo>
                  <a:lnTo>
                    <a:pt x="86" y="3570"/>
                  </a:lnTo>
                  <a:lnTo>
                    <a:pt x="86" y="1131"/>
                  </a:lnTo>
                  <a:lnTo>
                    <a:pt x="0" y="153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" name="Google Shape;47;p3"/>
          <p:cNvGrpSpPr/>
          <p:nvPr/>
        </p:nvGrpSpPr>
        <p:grpSpPr>
          <a:xfrm>
            <a:off x="812851" y="583858"/>
            <a:ext cx="11218517" cy="5478905"/>
            <a:chOff x="609638" y="437893"/>
            <a:chExt cx="8413888" cy="4109179"/>
          </a:xfrm>
        </p:grpSpPr>
        <p:grpSp>
          <p:nvGrpSpPr>
            <p:cNvPr id="48" name="Google Shape;48;p3"/>
            <p:cNvGrpSpPr/>
            <p:nvPr/>
          </p:nvGrpSpPr>
          <p:grpSpPr>
            <a:xfrm>
              <a:off x="786781" y="437893"/>
              <a:ext cx="696719" cy="696719"/>
              <a:chOff x="3632400" y="976320"/>
              <a:chExt cx="1287360" cy="1287360"/>
            </a:xfrm>
          </p:grpSpPr>
          <p:sp>
            <p:nvSpPr>
              <p:cNvPr id="49" name="Google Shape;49;p3"/>
              <p:cNvSpPr/>
              <p:nvPr/>
            </p:nvSpPr>
            <p:spPr>
              <a:xfrm>
                <a:off x="3726720" y="1070280"/>
                <a:ext cx="211320" cy="211680"/>
              </a:xfrm>
              <a:custGeom>
                <a:avLst/>
                <a:gdLst/>
                <a:ahLst/>
                <a:cxnLst/>
                <a:rect l="l" t="t" r="r" b="b"/>
                <a:pathLst>
                  <a:path w="587" h="588" extrusionOk="0">
                    <a:moveTo>
                      <a:pt x="0" y="588"/>
                    </a:moveTo>
                    <a:lnTo>
                      <a:pt x="587" y="0"/>
                    </a:lnTo>
                    <a:lnTo>
                      <a:pt x="0" y="588"/>
                    </a:lnTo>
                    <a:close/>
                  </a:path>
                </a:pathLst>
              </a:custGeom>
              <a:noFill/>
              <a:ln w="15100" cap="flat" cmpd="sng">
                <a:solidFill>
                  <a:srgbClr val="FF6363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7550" tIns="52550" rIns="97550" bIns="5255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3"/>
              <p:cNvSpPr/>
              <p:nvPr/>
            </p:nvSpPr>
            <p:spPr>
              <a:xfrm>
                <a:off x="3638880" y="982800"/>
                <a:ext cx="533880" cy="533880"/>
              </a:xfrm>
              <a:custGeom>
                <a:avLst/>
                <a:gdLst/>
                <a:ahLst/>
                <a:cxnLst/>
                <a:rect l="l" t="t" r="r" b="b"/>
                <a:pathLst>
                  <a:path w="1483" h="1483" extrusionOk="0">
                    <a:moveTo>
                      <a:pt x="0" y="1483"/>
                    </a:moveTo>
                    <a:lnTo>
                      <a:pt x="1483" y="0"/>
                    </a:lnTo>
                    <a:lnTo>
                      <a:pt x="0" y="1483"/>
                    </a:lnTo>
                    <a:close/>
                  </a:path>
                </a:pathLst>
              </a:custGeom>
              <a:noFill/>
              <a:ln w="15100" cap="flat" cmpd="sng">
                <a:solidFill>
                  <a:srgbClr val="FF6363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7550" tIns="52550" rIns="97550" bIns="5255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3"/>
              <p:cNvSpPr/>
              <p:nvPr/>
            </p:nvSpPr>
            <p:spPr>
              <a:xfrm>
                <a:off x="3632400" y="976320"/>
                <a:ext cx="694800" cy="694440"/>
              </a:xfrm>
              <a:custGeom>
                <a:avLst/>
                <a:gdLst/>
                <a:ahLst/>
                <a:cxnLst/>
                <a:rect l="l" t="t" r="r" b="b"/>
                <a:pathLst>
                  <a:path w="1930" h="1929" extrusionOk="0">
                    <a:moveTo>
                      <a:pt x="0" y="1929"/>
                    </a:moveTo>
                    <a:lnTo>
                      <a:pt x="1930" y="0"/>
                    </a:lnTo>
                    <a:lnTo>
                      <a:pt x="0" y="1929"/>
                    </a:lnTo>
                    <a:close/>
                  </a:path>
                </a:pathLst>
              </a:custGeom>
              <a:noFill/>
              <a:ln w="15100" cap="flat" cmpd="sng">
                <a:solidFill>
                  <a:srgbClr val="FF6363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7550" tIns="52550" rIns="97550" bIns="5255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3"/>
              <p:cNvSpPr/>
              <p:nvPr/>
            </p:nvSpPr>
            <p:spPr>
              <a:xfrm>
                <a:off x="3655080" y="998640"/>
                <a:ext cx="797040" cy="797400"/>
              </a:xfrm>
              <a:custGeom>
                <a:avLst/>
                <a:gdLst/>
                <a:ahLst/>
                <a:cxnLst/>
                <a:rect l="l" t="t" r="r" b="b"/>
                <a:pathLst>
                  <a:path w="2214" h="2215" extrusionOk="0">
                    <a:moveTo>
                      <a:pt x="0" y="2215"/>
                    </a:moveTo>
                    <a:lnTo>
                      <a:pt x="2214" y="0"/>
                    </a:lnTo>
                    <a:lnTo>
                      <a:pt x="0" y="2215"/>
                    </a:lnTo>
                    <a:close/>
                  </a:path>
                </a:pathLst>
              </a:custGeom>
              <a:noFill/>
              <a:ln w="15100" cap="flat" cmpd="sng">
                <a:solidFill>
                  <a:srgbClr val="FF6363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7550" tIns="52550" rIns="97550" bIns="5255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>
                <a:off x="3695760" y="1039680"/>
                <a:ext cx="863280" cy="863280"/>
              </a:xfrm>
              <a:custGeom>
                <a:avLst/>
                <a:gdLst/>
                <a:ahLst/>
                <a:cxnLst/>
                <a:rect l="l" t="t" r="r" b="b"/>
                <a:pathLst>
                  <a:path w="2398" h="2398" extrusionOk="0">
                    <a:moveTo>
                      <a:pt x="0" y="2398"/>
                    </a:moveTo>
                    <a:lnTo>
                      <a:pt x="2398" y="0"/>
                    </a:lnTo>
                    <a:lnTo>
                      <a:pt x="0" y="2398"/>
                    </a:lnTo>
                    <a:close/>
                  </a:path>
                </a:pathLst>
              </a:custGeom>
              <a:noFill/>
              <a:ln w="15100" cap="flat" cmpd="sng">
                <a:solidFill>
                  <a:srgbClr val="FF6363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7550" tIns="52550" rIns="97550" bIns="5255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3"/>
              <p:cNvSpPr/>
              <p:nvPr/>
            </p:nvSpPr>
            <p:spPr>
              <a:xfrm>
                <a:off x="3750840" y="1094760"/>
                <a:ext cx="900720" cy="900720"/>
              </a:xfrm>
              <a:custGeom>
                <a:avLst/>
                <a:gdLst/>
                <a:ahLst/>
                <a:cxnLst/>
                <a:rect l="l" t="t" r="r" b="b"/>
                <a:pathLst>
                  <a:path w="2502" h="2502" extrusionOk="0">
                    <a:moveTo>
                      <a:pt x="0" y="2502"/>
                    </a:moveTo>
                    <a:lnTo>
                      <a:pt x="2502" y="0"/>
                    </a:lnTo>
                    <a:lnTo>
                      <a:pt x="0" y="2502"/>
                    </a:lnTo>
                    <a:close/>
                  </a:path>
                </a:pathLst>
              </a:custGeom>
              <a:noFill/>
              <a:ln w="15100" cap="flat" cmpd="sng">
                <a:solidFill>
                  <a:srgbClr val="FF6363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7550" tIns="52550" rIns="97550" bIns="5255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55;p3"/>
              <p:cNvSpPr/>
              <p:nvPr/>
            </p:nvSpPr>
            <p:spPr>
              <a:xfrm>
                <a:off x="3818160" y="1162080"/>
                <a:ext cx="913680" cy="913680"/>
              </a:xfrm>
              <a:custGeom>
                <a:avLst/>
                <a:gdLst/>
                <a:ahLst/>
                <a:cxnLst/>
                <a:rect l="l" t="t" r="r" b="b"/>
                <a:pathLst>
                  <a:path w="2538" h="2538" extrusionOk="0">
                    <a:moveTo>
                      <a:pt x="0" y="2538"/>
                    </a:moveTo>
                    <a:lnTo>
                      <a:pt x="2538" y="0"/>
                    </a:lnTo>
                    <a:lnTo>
                      <a:pt x="0" y="2538"/>
                    </a:lnTo>
                    <a:close/>
                  </a:path>
                </a:pathLst>
              </a:custGeom>
              <a:noFill/>
              <a:ln w="15100" cap="flat" cmpd="sng">
                <a:solidFill>
                  <a:srgbClr val="FF6363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7550" tIns="52550" rIns="97550" bIns="5255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>
                <a:off x="3898080" y="1242000"/>
                <a:ext cx="901440" cy="901440"/>
              </a:xfrm>
              <a:custGeom>
                <a:avLst/>
                <a:gdLst/>
                <a:ahLst/>
                <a:cxnLst/>
                <a:rect l="l" t="t" r="r" b="b"/>
                <a:pathLst>
                  <a:path w="2504" h="2504" extrusionOk="0">
                    <a:moveTo>
                      <a:pt x="0" y="2504"/>
                    </a:moveTo>
                    <a:lnTo>
                      <a:pt x="2504" y="0"/>
                    </a:lnTo>
                    <a:lnTo>
                      <a:pt x="0" y="2504"/>
                    </a:lnTo>
                    <a:close/>
                  </a:path>
                </a:pathLst>
              </a:custGeom>
              <a:noFill/>
              <a:ln w="15100" cap="flat" cmpd="sng">
                <a:solidFill>
                  <a:srgbClr val="FF6363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7550" tIns="52550" rIns="97550" bIns="5255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>
                <a:off x="3990240" y="1334160"/>
                <a:ext cx="864720" cy="864720"/>
              </a:xfrm>
              <a:custGeom>
                <a:avLst/>
                <a:gdLst/>
                <a:ahLst/>
                <a:cxnLst/>
                <a:rect l="l" t="t" r="r" b="b"/>
                <a:pathLst>
                  <a:path w="2402" h="2402" extrusionOk="0">
                    <a:moveTo>
                      <a:pt x="2402" y="0"/>
                    </a:moveTo>
                    <a:lnTo>
                      <a:pt x="0" y="2402"/>
                    </a:lnTo>
                    <a:lnTo>
                      <a:pt x="2402" y="0"/>
                    </a:lnTo>
                    <a:close/>
                  </a:path>
                </a:pathLst>
              </a:custGeom>
              <a:noFill/>
              <a:ln w="15100" cap="flat" cmpd="sng">
                <a:solidFill>
                  <a:srgbClr val="FF6363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7550" tIns="52550" rIns="97550" bIns="5255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58;p3"/>
              <p:cNvSpPr/>
              <p:nvPr/>
            </p:nvSpPr>
            <p:spPr>
              <a:xfrm>
                <a:off x="4096080" y="1440000"/>
                <a:ext cx="800280" cy="800280"/>
              </a:xfrm>
              <a:custGeom>
                <a:avLst/>
                <a:gdLst/>
                <a:ahLst/>
                <a:cxnLst/>
                <a:rect l="l" t="t" r="r" b="b"/>
                <a:pathLst>
                  <a:path w="2223" h="2223" extrusionOk="0">
                    <a:moveTo>
                      <a:pt x="2223" y="0"/>
                    </a:moveTo>
                    <a:lnTo>
                      <a:pt x="0" y="2223"/>
                    </a:lnTo>
                    <a:lnTo>
                      <a:pt x="2223" y="0"/>
                    </a:lnTo>
                    <a:close/>
                  </a:path>
                </a:pathLst>
              </a:custGeom>
              <a:noFill/>
              <a:ln w="15100" cap="flat" cmpd="sng">
                <a:solidFill>
                  <a:srgbClr val="FF6363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7550" tIns="52550" rIns="97550" bIns="5255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59;p3"/>
              <p:cNvSpPr/>
              <p:nvPr/>
            </p:nvSpPr>
            <p:spPr>
              <a:xfrm>
                <a:off x="4220640" y="1564560"/>
                <a:ext cx="699120" cy="699120"/>
              </a:xfrm>
              <a:custGeom>
                <a:avLst/>
                <a:gdLst/>
                <a:ahLst/>
                <a:cxnLst/>
                <a:rect l="l" t="t" r="r" b="b"/>
                <a:pathLst>
                  <a:path w="1942" h="1942" extrusionOk="0">
                    <a:moveTo>
                      <a:pt x="1942" y="0"/>
                    </a:moveTo>
                    <a:lnTo>
                      <a:pt x="0" y="1942"/>
                    </a:lnTo>
                    <a:lnTo>
                      <a:pt x="1942" y="0"/>
                    </a:lnTo>
                    <a:close/>
                  </a:path>
                </a:pathLst>
              </a:custGeom>
              <a:noFill/>
              <a:ln w="15100" cap="flat" cmpd="sng">
                <a:solidFill>
                  <a:srgbClr val="FF6363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7550" tIns="52550" rIns="97550" bIns="5255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>
                <a:off x="4373640" y="1717560"/>
                <a:ext cx="540720" cy="540720"/>
              </a:xfrm>
              <a:custGeom>
                <a:avLst/>
                <a:gdLst/>
                <a:ahLst/>
                <a:cxnLst/>
                <a:rect l="l" t="t" r="r" b="b"/>
                <a:pathLst>
                  <a:path w="1502" h="1502" extrusionOk="0">
                    <a:moveTo>
                      <a:pt x="1502" y="0"/>
                    </a:moveTo>
                    <a:lnTo>
                      <a:pt x="0" y="1502"/>
                    </a:lnTo>
                    <a:lnTo>
                      <a:pt x="1502" y="0"/>
                    </a:lnTo>
                    <a:close/>
                  </a:path>
                </a:pathLst>
              </a:custGeom>
              <a:noFill/>
              <a:ln w="15100" cap="flat" cmpd="sng">
                <a:solidFill>
                  <a:srgbClr val="FF6363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7550" tIns="52550" rIns="97550" bIns="5255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>
                <a:off x="4601880" y="1945800"/>
                <a:ext cx="232200" cy="2322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645" extrusionOk="0">
                    <a:moveTo>
                      <a:pt x="645" y="0"/>
                    </a:moveTo>
                    <a:lnTo>
                      <a:pt x="0" y="645"/>
                    </a:lnTo>
                    <a:lnTo>
                      <a:pt x="645" y="0"/>
                    </a:lnTo>
                    <a:close/>
                  </a:path>
                </a:pathLst>
              </a:custGeom>
              <a:noFill/>
              <a:ln w="15100" cap="flat" cmpd="sng">
                <a:solidFill>
                  <a:srgbClr val="FF6363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7550" tIns="52550" rIns="97550" bIns="5255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2" name="Google Shape;62;p3"/>
            <p:cNvGrpSpPr/>
            <p:nvPr/>
          </p:nvGrpSpPr>
          <p:grpSpPr>
            <a:xfrm>
              <a:off x="8326806" y="3613568"/>
              <a:ext cx="696719" cy="696719"/>
              <a:chOff x="3632400" y="976320"/>
              <a:chExt cx="1287360" cy="1287360"/>
            </a:xfrm>
          </p:grpSpPr>
          <p:sp>
            <p:nvSpPr>
              <p:cNvPr id="63" name="Google Shape;63;p3"/>
              <p:cNvSpPr/>
              <p:nvPr/>
            </p:nvSpPr>
            <p:spPr>
              <a:xfrm>
                <a:off x="3726720" y="1070280"/>
                <a:ext cx="211320" cy="211680"/>
              </a:xfrm>
              <a:custGeom>
                <a:avLst/>
                <a:gdLst/>
                <a:ahLst/>
                <a:cxnLst/>
                <a:rect l="l" t="t" r="r" b="b"/>
                <a:pathLst>
                  <a:path w="587" h="588" extrusionOk="0">
                    <a:moveTo>
                      <a:pt x="0" y="588"/>
                    </a:moveTo>
                    <a:lnTo>
                      <a:pt x="587" y="0"/>
                    </a:lnTo>
                    <a:lnTo>
                      <a:pt x="0" y="588"/>
                    </a:lnTo>
                    <a:close/>
                  </a:path>
                </a:pathLst>
              </a:custGeom>
              <a:noFill/>
              <a:ln w="15100" cap="flat" cmpd="sng">
                <a:solidFill>
                  <a:schemeClr val="accent2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7550" tIns="52550" rIns="97550" bIns="5255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64;p3"/>
              <p:cNvSpPr/>
              <p:nvPr/>
            </p:nvSpPr>
            <p:spPr>
              <a:xfrm>
                <a:off x="3638880" y="982800"/>
                <a:ext cx="533880" cy="533880"/>
              </a:xfrm>
              <a:custGeom>
                <a:avLst/>
                <a:gdLst/>
                <a:ahLst/>
                <a:cxnLst/>
                <a:rect l="l" t="t" r="r" b="b"/>
                <a:pathLst>
                  <a:path w="1483" h="1483" extrusionOk="0">
                    <a:moveTo>
                      <a:pt x="0" y="1483"/>
                    </a:moveTo>
                    <a:lnTo>
                      <a:pt x="1483" y="0"/>
                    </a:lnTo>
                    <a:lnTo>
                      <a:pt x="0" y="1483"/>
                    </a:lnTo>
                    <a:close/>
                  </a:path>
                </a:pathLst>
              </a:custGeom>
              <a:noFill/>
              <a:ln w="15100" cap="flat" cmpd="sng">
                <a:solidFill>
                  <a:schemeClr val="accent2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7550" tIns="52550" rIns="97550" bIns="5255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65;p3"/>
              <p:cNvSpPr/>
              <p:nvPr/>
            </p:nvSpPr>
            <p:spPr>
              <a:xfrm>
                <a:off x="3632400" y="976320"/>
                <a:ext cx="694800" cy="694440"/>
              </a:xfrm>
              <a:custGeom>
                <a:avLst/>
                <a:gdLst/>
                <a:ahLst/>
                <a:cxnLst/>
                <a:rect l="l" t="t" r="r" b="b"/>
                <a:pathLst>
                  <a:path w="1930" h="1929" extrusionOk="0">
                    <a:moveTo>
                      <a:pt x="0" y="1929"/>
                    </a:moveTo>
                    <a:lnTo>
                      <a:pt x="1930" y="0"/>
                    </a:lnTo>
                    <a:lnTo>
                      <a:pt x="0" y="1929"/>
                    </a:lnTo>
                    <a:close/>
                  </a:path>
                </a:pathLst>
              </a:custGeom>
              <a:noFill/>
              <a:ln w="15100" cap="flat" cmpd="sng">
                <a:solidFill>
                  <a:schemeClr val="accent2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7550" tIns="52550" rIns="97550" bIns="5255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3655080" y="998640"/>
                <a:ext cx="797040" cy="797400"/>
              </a:xfrm>
              <a:custGeom>
                <a:avLst/>
                <a:gdLst/>
                <a:ahLst/>
                <a:cxnLst/>
                <a:rect l="l" t="t" r="r" b="b"/>
                <a:pathLst>
                  <a:path w="2214" h="2215" extrusionOk="0">
                    <a:moveTo>
                      <a:pt x="0" y="2215"/>
                    </a:moveTo>
                    <a:lnTo>
                      <a:pt x="2214" y="0"/>
                    </a:lnTo>
                    <a:lnTo>
                      <a:pt x="0" y="2215"/>
                    </a:lnTo>
                    <a:close/>
                  </a:path>
                </a:pathLst>
              </a:custGeom>
              <a:noFill/>
              <a:ln w="15100" cap="flat" cmpd="sng">
                <a:solidFill>
                  <a:schemeClr val="accent2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7550" tIns="52550" rIns="97550" bIns="5255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67;p3"/>
              <p:cNvSpPr/>
              <p:nvPr/>
            </p:nvSpPr>
            <p:spPr>
              <a:xfrm>
                <a:off x="3695760" y="1039680"/>
                <a:ext cx="863280" cy="863280"/>
              </a:xfrm>
              <a:custGeom>
                <a:avLst/>
                <a:gdLst/>
                <a:ahLst/>
                <a:cxnLst/>
                <a:rect l="l" t="t" r="r" b="b"/>
                <a:pathLst>
                  <a:path w="2398" h="2398" extrusionOk="0">
                    <a:moveTo>
                      <a:pt x="0" y="2398"/>
                    </a:moveTo>
                    <a:lnTo>
                      <a:pt x="2398" y="0"/>
                    </a:lnTo>
                    <a:lnTo>
                      <a:pt x="0" y="2398"/>
                    </a:lnTo>
                    <a:close/>
                  </a:path>
                </a:pathLst>
              </a:custGeom>
              <a:noFill/>
              <a:ln w="15100" cap="flat" cmpd="sng">
                <a:solidFill>
                  <a:schemeClr val="accent2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7550" tIns="52550" rIns="97550" bIns="5255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68;p3"/>
              <p:cNvSpPr/>
              <p:nvPr/>
            </p:nvSpPr>
            <p:spPr>
              <a:xfrm>
                <a:off x="3750840" y="1094760"/>
                <a:ext cx="900720" cy="900720"/>
              </a:xfrm>
              <a:custGeom>
                <a:avLst/>
                <a:gdLst/>
                <a:ahLst/>
                <a:cxnLst/>
                <a:rect l="l" t="t" r="r" b="b"/>
                <a:pathLst>
                  <a:path w="2502" h="2502" extrusionOk="0">
                    <a:moveTo>
                      <a:pt x="0" y="2502"/>
                    </a:moveTo>
                    <a:lnTo>
                      <a:pt x="2502" y="0"/>
                    </a:lnTo>
                    <a:lnTo>
                      <a:pt x="0" y="2502"/>
                    </a:lnTo>
                    <a:close/>
                  </a:path>
                </a:pathLst>
              </a:custGeom>
              <a:noFill/>
              <a:ln w="15100" cap="flat" cmpd="sng">
                <a:solidFill>
                  <a:schemeClr val="accent2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7550" tIns="52550" rIns="97550" bIns="5255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3818160" y="1162080"/>
                <a:ext cx="913680" cy="913680"/>
              </a:xfrm>
              <a:custGeom>
                <a:avLst/>
                <a:gdLst/>
                <a:ahLst/>
                <a:cxnLst/>
                <a:rect l="l" t="t" r="r" b="b"/>
                <a:pathLst>
                  <a:path w="2538" h="2538" extrusionOk="0">
                    <a:moveTo>
                      <a:pt x="0" y="2538"/>
                    </a:moveTo>
                    <a:lnTo>
                      <a:pt x="2538" y="0"/>
                    </a:lnTo>
                    <a:lnTo>
                      <a:pt x="0" y="2538"/>
                    </a:lnTo>
                    <a:close/>
                  </a:path>
                </a:pathLst>
              </a:custGeom>
              <a:noFill/>
              <a:ln w="15100" cap="flat" cmpd="sng">
                <a:solidFill>
                  <a:schemeClr val="accent2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7550" tIns="52550" rIns="97550" bIns="5255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" name="Google Shape;70;p3"/>
              <p:cNvSpPr/>
              <p:nvPr/>
            </p:nvSpPr>
            <p:spPr>
              <a:xfrm>
                <a:off x="3898080" y="1242000"/>
                <a:ext cx="901440" cy="901440"/>
              </a:xfrm>
              <a:custGeom>
                <a:avLst/>
                <a:gdLst/>
                <a:ahLst/>
                <a:cxnLst/>
                <a:rect l="l" t="t" r="r" b="b"/>
                <a:pathLst>
                  <a:path w="2504" h="2504" extrusionOk="0">
                    <a:moveTo>
                      <a:pt x="0" y="2504"/>
                    </a:moveTo>
                    <a:lnTo>
                      <a:pt x="2504" y="0"/>
                    </a:lnTo>
                    <a:lnTo>
                      <a:pt x="0" y="2504"/>
                    </a:lnTo>
                    <a:close/>
                  </a:path>
                </a:pathLst>
              </a:custGeom>
              <a:noFill/>
              <a:ln w="15100" cap="flat" cmpd="sng">
                <a:solidFill>
                  <a:schemeClr val="accent2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7550" tIns="52550" rIns="97550" bIns="5255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" name="Google Shape;71;p3"/>
              <p:cNvSpPr/>
              <p:nvPr/>
            </p:nvSpPr>
            <p:spPr>
              <a:xfrm>
                <a:off x="3990240" y="1334160"/>
                <a:ext cx="864720" cy="864720"/>
              </a:xfrm>
              <a:custGeom>
                <a:avLst/>
                <a:gdLst/>
                <a:ahLst/>
                <a:cxnLst/>
                <a:rect l="l" t="t" r="r" b="b"/>
                <a:pathLst>
                  <a:path w="2402" h="2402" extrusionOk="0">
                    <a:moveTo>
                      <a:pt x="2402" y="0"/>
                    </a:moveTo>
                    <a:lnTo>
                      <a:pt x="0" y="2402"/>
                    </a:lnTo>
                    <a:lnTo>
                      <a:pt x="2402" y="0"/>
                    </a:lnTo>
                    <a:close/>
                  </a:path>
                </a:pathLst>
              </a:custGeom>
              <a:noFill/>
              <a:ln w="15100" cap="flat" cmpd="sng">
                <a:solidFill>
                  <a:schemeClr val="accent2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7550" tIns="52550" rIns="97550" bIns="5255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72;p3"/>
              <p:cNvSpPr/>
              <p:nvPr/>
            </p:nvSpPr>
            <p:spPr>
              <a:xfrm>
                <a:off x="4096080" y="1440000"/>
                <a:ext cx="800280" cy="800280"/>
              </a:xfrm>
              <a:custGeom>
                <a:avLst/>
                <a:gdLst/>
                <a:ahLst/>
                <a:cxnLst/>
                <a:rect l="l" t="t" r="r" b="b"/>
                <a:pathLst>
                  <a:path w="2223" h="2223" extrusionOk="0">
                    <a:moveTo>
                      <a:pt x="2223" y="0"/>
                    </a:moveTo>
                    <a:lnTo>
                      <a:pt x="0" y="2223"/>
                    </a:lnTo>
                    <a:lnTo>
                      <a:pt x="2223" y="0"/>
                    </a:lnTo>
                    <a:close/>
                  </a:path>
                </a:pathLst>
              </a:custGeom>
              <a:noFill/>
              <a:ln w="15100" cap="flat" cmpd="sng">
                <a:solidFill>
                  <a:schemeClr val="accent2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7550" tIns="52550" rIns="97550" bIns="5255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4220640" y="1564560"/>
                <a:ext cx="699120" cy="699120"/>
              </a:xfrm>
              <a:custGeom>
                <a:avLst/>
                <a:gdLst/>
                <a:ahLst/>
                <a:cxnLst/>
                <a:rect l="l" t="t" r="r" b="b"/>
                <a:pathLst>
                  <a:path w="1942" h="1942" extrusionOk="0">
                    <a:moveTo>
                      <a:pt x="1942" y="0"/>
                    </a:moveTo>
                    <a:lnTo>
                      <a:pt x="0" y="1942"/>
                    </a:lnTo>
                    <a:lnTo>
                      <a:pt x="1942" y="0"/>
                    </a:lnTo>
                    <a:close/>
                  </a:path>
                </a:pathLst>
              </a:custGeom>
              <a:noFill/>
              <a:ln w="15100" cap="flat" cmpd="sng">
                <a:solidFill>
                  <a:schemeClr val="accent2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7550" tIns="52550" rIns="97550" bIns="5255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4373640" y="1717560"/>
                <a:ext cx="540720" cy="540720"/>
              </a:xfrm>
              <a:custGeom>
                <a:avLst/>
                <a:gdLst/>
                <a:ahLst/>
                <a:cxnLst/>
                <a:rect l="l" t="t" r="r" b="b"/>
                <a:pathLst>
                  <a:path w="1502" h="1502" extrusionOk="0">
                    <a:moveTo>
                      <a:pt x="1502" y="0"/>
                    </a:moveTo>
                    <a:lnTo>
                      <a:pt x="0" y="1502"/>
                    </a:lnTo>
                    <a:lnTo>
                      <a:pt x="1502" y="0"/>
                    </a:lnTo>
                    <a:close/>
                  </a:path>
                </a:pathLst>
              </a:custGeom>
              <a:noFill/>
              <a:ln w="15100" cap="flat" cmpd="sng">
                <a:solidFill>
                  <a:schemeClr val="accent2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7550" tIns="52550" rIns="97550" bIns="5255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4601880" y="1945800"/>
                <a:ext cx="232200" cy="2322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645" extrusionOk="0">
                    <a:moveTo>
                      <a:pt x="645" y="0"/>
                    </a:moveTo>
                    <a:lnTo>
                      <a:pt x="0" y="645"/>
                    </a:lnTo>
                    <a:lnTo>
                      <a:pt x="645" y="0"/>
                    </a:lnTo>
                    <a:close/>
                  </a:path>
                </a:pathLst>
              </a:custGeom>
              <a:noFill/>
              <a:ln w="15100" cap="flat" cmpd="sng">
                <a:solidFill>
                  <a:schemeClr val="accent2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7550" tIns="52550" rIns="97550" bIns="5255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6" name="Google Shape;76;p3"/>
            <p:cNvGrpSpPr/>
            <p:nvPr/>
          </p:nvGrpSpPr>
          <p:grpSpPr>
            <a:xfrm>
              <a:off x="786780" y="3959900"/>
              <a:ext cx="516240" cy="516240"/>
              <a:chOff x="2531880" y="1360800"/>
              <a:chExt cx="516240" cy="516240"/>
            </a:xfrm>
          </p:grpSpPr>
          <p:sp>
            <p:nvSpPr>
              <p:cNvPr id="77" name="Google Shape;77;p3"/>
              <p:cNvSpPr/>
              <p:nvPr/>
            </p:nvSpPr>
            <p:spPr>
              <a:xfrm>
                <a:off x="2670120" y="1498680"/>
                <a:ext cx="240120" cy="240480"/>
              </a:xfrm>
              <a:custGeom>
                <a:avLst/>
                <a:gdLst/>
                <a:ahLst/>
                <a:cxnLst/>
                <a:rect l="l" t="t" r="r" b="b"/>
                <a:pathLst>
                  <a:path w="667" h="668" extrusionOk="0">
                    <a:moveTo>
                      <a:pt x="667" y="334"/>
                    </a:moveTo>
                    <a:cubicBezTo>
                      <a:pt x="667" y="518"/>
                      <a:pt x="517" y="668"/>
                      <a:pt x="333" y="668"/>
                    </a:cubicBezTo>
                    <a:cubicBezTo>
                      <a:pt x="149" y="668"/>
                      <a:pt x="0" y="518"/>
                      <a:pt x="0" y="334"/>
                    </a:cubicBezTo>
                    <a:cubicBezTo>
                      <a:pt x="0" y="150"/>
                      <a:pt x="149" y="0"/>
                      <a:pt x="333" y="0"/>
                    </a:cubicBezTo>
                    <a:cubicBezTo>
                      <a:pt x="517" y="0"/>
                      <a:pt x="667" y="150"/>
                      <a:pt x="667" y="334"/>
                    </a:cubicBezTo>
                    <a:close/>
                  </a:path>
                </a:pathLst>
              </a:custGeom>
              <a:noFill/>
              <a:ln w="15825" cap="flat" cmpd="sng">
                <a:solidFill>
                  <a:schemeClr val="dk2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7900" tIns="52900" rIns="97900" bIns="529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" name="Google Shape;78;p3"/>
              <p:cNvSpPr/>
              <p:nvPr/>
            </p:nvSpPr>
            <p:spPr>
              <a:xfrm>
                <a:off x="2790000" y="1360800"/>
                <a:ext cx="0" cy="9504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264" extrusionOk="0">
                    <a:moveTo>
                      <a:pt x="0" y="264"/>
                    </a:moveTo>
                    <a:lnTo>
                      <a:pt x="0" y="0"/>
                    </a:lnTo>
                    <a:lnTo>
                      <a:pt x="0" y="264"/>
                    </a:lnTo>
                    <a:close/>
                  </a:path>
                </a:pathLst>
              </a:custGeom>
              <a:noFill/>
              <a:ln w="15825" cap="flat" cmpd="sng">
                <a:solidFill>
                  <a:schemeClr val="dk2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7900" tIns="42100" rIns="97900" bIns="421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" name="Google Shape;79;p3"/>
              <p:cNvSpPr/>
              <p:nvPr/>
            </p:nvSpPr>
            <p:spPr>
              <a:xfrm>
                <a:off x="2607480" y="1436400"/>
                <a:ext cx="67320" cy="67320"/>
              </a:xfrm>
              <a:custGeom>
                <a:avLst/>
                <a:gdLst/>
                <a:ahLst/>
                <a:cxnLst/>
                <a:rect l="l" t="t" r="r" b="b"/>
                <a:pathLst>
                  <a:path w="187" h="187" extrusionOk="0">
                    <a:moveTo>
                      <a:pt x="187" y="187"/>
                    </a:moveTo>
                    <a:lnTo>
                      <a:pt x="0" y="0"/>
                    </a:lnTo>
                    <a:lnTo>
                      <a:pt x="187" y="187"/>
                    </a:lnTo>
                    <a:close/>
                  </a:path>
                </a:pathLst>
              </a:custGeom>
              <a:noFill/>
              <a:ln w="15825" cap="flat" cmpd="sng">
                <a:solidFill>
                  <a:schemeClr val="dk2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7900" tIns="14400" rIns="97900" bIns="144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80;p3"/>
              <p:cNvSpPr/>
              <p:nvPr/>
            </p:nvSpPr>
            <p:spPr>
              <a:xfrm>
                <a:off x="2531880" y="1618920"/>
                <a:ext cx="95040" cy="0"/>
              </a:xfrm>
              <a:custGeom>
                <a:avLst/>
                <a:gdLst/>
                <a:ahLst/>
                <a:cxnLst/>
                <a:rect l="l" t="t" r="r" b="b"/>
                <a:pathLst>
                  <a:path w="264" h="120000" extrusionOk="0">
                    <a:moveTo>
                      <a:pt x="264" y="0"/>
                    </a:moveTo>
                    <a:lnTo>
                      <a:pt x="0" y="0"/>
                    </a:lnTo>
                    <a:lnTo>
                      <a:pt x="264" y="0"/>
                    </a:lnTo>
                    <a:close/>
                  </a:path>
                </a:pathLst>
              </a:custGeom>
              <a:noFill/>
              <a:ln w="15825" cap="flat" cmpd="sng">
                <a:solidFill>
                  <a:schemeClr val="dk2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7900" tIns="0" rIns="979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" name="Google Shape;81;p3"/>
              <p:cNvSpPr/>
              <p:nvPr/>
            </p:nvSpPr>
            <p:spPr>
              <a:xfrm>
                <a:off x="2607480" y="1734120"/>
                <a:ext cx="67320" cy="67320"/>
              </a:xfrm>
              <a:custGeom>
                <a:avLst/>
                <a:gdLst/>
                <a:ahLst/>
                <a:cxnLst/>
                <a:rect l="l" t="t" r="r" b="b"/>
                <a:pathLst>
                  <a:path w="187" h="187" extrusionOk="0">
                    <a:moveTo>
                      <a:pt x="187" y="0"/>
                    </a:moveTo>
                    <a:lnTo>
                      <a:pt x="0" y="187"/>
                    </a:lnTo>
                    <a:lnTo>
                      <a:pt x="187" y="0"/>
                    </a:lnTo>
                    <a:close/>
                  </a:path>
                </a:pathLst>
              </a:custGeom>
              <a:noFill/>
              <a:ln w="15825" cap="flat" cmpd="sng">
                <a:solidFill>
                  <a:schemeClr val="dk2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7900" tIns="14400" rIns="97900" bIns="144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82;p3"/>
              <p:cNvSpPr/>
              <p:nvPr/>
            </p:nvSpPr>
            <p:spPr>
              <a:xfrm>
                <a:off x="2790000" y="1782000"/>
                <a:ext cx="0" cy="9504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264" extrusionOk="0">
                    <a:moveTo>
                      <a:pt x="0" y="0"/>
                    </a:moveTo>
                    <a:lnTo>
                      <a:pt x="0" y="264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5825" cap="flat" cmpd="sng">
                <a:solidFill>
                  <a:schemeClr val="dk2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7900" tIns="42100" rIns="97900" bIns="421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" name="Google Shape;83;p3"/>
              <p:cNvSpPr/>
              <p:nvPr/>
            </p:nvSpPr>
            <p:spPr>
              <a:xfrm>
                <a:off x="2905200" y="1734120"/>
                <a:ext cx="67320" cy="67320"/>
              </a:xfrm>
              <a:custGeom>
                <a:avLst/>
                <a:gdLst/>
                <a:ahLst/>
                <a:cxnLst/>
                <a:rect l="l" t="t" r="r" b="b"/>
                <a:pathLst>
                  <a:path w="187" h="187" extrusionOk="0">
                    <a:moveTo>
                      <a:pt x="0" y="0"/>
                    </a:moveTo>
                    <a:lnTo>
                      <a:pt x="187" y="187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5825" cap="flat" cmpd="sng">
                <a:solidFill>
                  <a:schemeClr val="dk2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7900" tIns="14400" rIns="97900" bIns="144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" name="Google Shape;84;p3"/>
              <p:cNvSpPr/>
              <p:nvPr/>
            </p:nvSpPr>
            <p:spPr>
              <a:xfrm>
                <a:off x="2952720" y="1618920"/>
                <a:ext cx="954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265" h="120000" extrusionOk="0">
                    <a:moveTo>
                      <a:pt x="0" y="0"/>
                    </a:moveTo>
                    <a:lnTo>
                      <a:pt x="265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5825" cap="flat" cmpd="sng">
                <a:solidFill>
                  <a:schemeClr val="dk2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7900" tIns="0" rIns="979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" name="Google Shape;85;p3"/>
              <p:cNvSpPr/>
              <p:nvPr/>
            </p:nvSpPr>
            <p:spPr>
              <a:xfrm>
                <a:off x="2905200" y="1436400"/>
                <a:ext cx="67320" cy="67320"/>
              </a:xfrm>
              <a:custGeom>
                <a:avLst/>
                <a:gdLst/>
                <a:ahLst/>
                <a:cxnLst/>
                <a:rect l="l" t="t" r="r" b="b"/>
                <a:pathLst>
                  <a:path w="187" h="187" extrusionOk="0">
                    <a:moveTo>
                      <a:pt x="0" y="187"/>
                    </a:moveTo>
                    <a:lnTo>
                      <a:pt x="187" y="0"/>
                    </a:lnTo>
                    <a:lnTo>
                      <a:pt x="0" y="187"/>
                    </a:lnTo>
                    <a:close/>
                  </a:path>
                </a:pathLst>
              </a:custGeom>
              <a:noFill/>
              <a:ln w="15825" cap="flat" cmpd="sng">
                <a:solidFill>
                  <a:schemeClr val="dk2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7900" tIns="14400" rIns="97900" bIns="144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6" name="Google Shape;86;p3"/>
            <p:cNvSpPr/>
            <p:nvPr/>
          </p:nvSpPr>
          <p:spPr>
            <a:xfrm>
              <a:off x="8297403" y="1271121"/>
              <a:ext cx="217125" cy="206775"/>
            </a:xfrm>
            <a:custGeom>
              <a:avLst/>
              <a:gdLst/>
              <a:ahLst/>
              <a:cxnLst/>
              <a:rect l="l" t="t" r="r" b="b"/>
              <a:pathLst>
                <a:path w="399" h="380" extrusionOk="0">
                  <a:moveTo>
                    <a:pt x="199" y="0"/>
                  </a:moveTo>
                  <a:lnTo>
                    <a:pt x="247" y="145"/>
                  </a:lnTo>
                  <a:lnTo>
                    <a:pt x="399" y="145"/>
                  </a:lnTo>
                  <a:lnTo>
                    <a:pt x="276" y="235"/>
                  </a:lnTo>
                  <a:lnTo>
                    <a:pt x="323" y="380"/>
                  </a:lnTo>
                  <a:lnTo>
                    <a:pt x="199" y="290"/>
                  </a:lnTo>
                  <a:lnTo>
                    <a:pt x="76" y="380"/>
                  </a:lnTo>
                  <a:lnTo>
                    <a:pt x="123" y="235"/>
                  </a:lnTo>
                  <a:lnTo>
                    <a:pt x="0" y="145"/>
                  </a:lnTo>
                  <a:lnTo>
                    <a:pt x="152" y="145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rgbClr val="FF9F0C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7885463" y="818910"/>
              <a:ext cx="272880" cy="272880"/>
            </a:xfrm>
            <a:custGeom>
              <a:avLst/>
              <a:gdLst/>
              <a:ahLst/>
              <a:cxnLst/>
              <a:rect l="l" t="t" r="r" b="b"/>
              <a:pathLst>
                <a:path w="758" h="758" extrusionOk="0">
                  <a:moveTo>
                    <a:pt x="758" y="380"/>
                  </a:moveTo>
                  <a:cubicBezTo>
                    <a:pt x="758" y="588"/>
                    <a:pt x="589" y="758"/>
                    <a:pt x="379" y="758"/>
                  </a:cubicBezTo>
                  <a:cubicBezTo>
                    <a:pt x="170" y="758"/>
                    <a:pt x="0" y="588"/>
                    <a:pt x="0" y="380"/>
                  </a:cubicBezTo>
                  <a:cubicBezTo>
                    <a:pt x="0" y="170"/>
                    <a:pt x="170" y="0"/>
                    <a:pt x="379" y="0"/>
                  </a:cubicBezTo>
                  <a:cubicBezTo>
                    <a:pt x="589" y="0"/>
                    <a:pt x="758" y="170"/>
                    <a:pt x="758" y="380"/>
                  </a:cubicBezTo>
                  <a:close/>
                </a:path>
              </a:pathLst>
            </a:custGeom>
            <a:noFill/>
            <a:ln w="20150" cap="flat" cmpd="sng">
              <a:solidFill>
                <a:schemeClr val="lt2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100075" tIns="55075" rIns="100075" bIns="550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7885478" y="4340296"/>
              <a:ext cx="217125" cy="206775"/>
            </a:xfrm>
            <a:custGeom>
              <a:avLst/>
              <a:gdLst/>
              <a:ahLst/>
              <a:cxnLst/>
              <a:rect l="l" t="t" r="r" b="b"/>
              <a:pathLst>
                <a:path w="399" h="380" extrusionOk="0">
                  <a:moveTo>
                    <a:pt x="199" y="0"/>
                  </a:moveTo>
                  <a:lnTo>
                    <a:pt x="247" y="145"/>
                  </a:lnTo>
                  <a:lnTo>
                    <a:pt x="399" y="145"/>
                  </a:lnTo>
                  <a:lnTo>
                    <a:pt x="276" y="235"/>
                  </a:lnTo>
                  <a:lnTo>
                    <a:pt x="323" y="380"/>
                  </a:lnTo>
                  <a:lnTo>
                    <a:pt x="199" y="290"/>
                  </a:lnTo>
                  <a:lnTo>
                    <a:pt x="76" y="380"/>
                  </a:lnTo>
                  <a:lnTo>
                    <a:pt x="123" y="235"/>
                  </a:lnTo>
                  <a:lnTo>
                    <a:pt x="0" y="145"/>
                  </a:lnTo>
                  <a:lnTo>
                    <a:pt x="152" y="145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9" name="Google Shape;89;p3"/>
            <p:cNvGrpSpPr/>
            <p:nvPr/>
          </p:nvGrpSpPr>
          <p:grpSpPr>
            <a:xfrm>
              <a:off x="6733660" y="842685"/>
              <a:ext cx="428433" cy="428433"/>
              <a:chOff x="3632400" y="976320"/>
              <a:chExt cx="1287360" cy="1287360"/>
            </a:xfrm>
          </p:grpSpPr>
          <p:sp>
            <p:nvSpPr>
              <p:cNvPr id="90" name="Google Shape;90;p3"/>
              <p:cNvSpPr/>
              <p:nvPr/>
            </p:nvSpPr>
            <p:spPr>
              <a:xfrm>
                <a:off x="3726720" y="1070280"/>
                <a:ext cx="211320" cy="211680"/>
              </a:xfrm>
              <a:custGeom>
                <a:avLst/>
                <a:gdLst/>
                <a:ahLst/>
                <a:cxnLst/>
                <a:rect l="l" t="t" r="r" b="b"/>
                <a:pathLst>
                  <a:path w="587" h="588" extrusionOk="0">
                    <a:moveTo>
                      <a:pt x="0" y="588"/>
                    </a:moveTo>
                    <a:lnTo>
                      <a:pt x="587" y="0"/>
                    </a:lnTo>
                    <a:lnTo>
                      <a:pt x="0" y="588"/>
                    </a:lnTo>
                    <a:close/>
                  </a:path>
                </a:pathLst>
              </a:custGeom>
              <a:noFill/>
              <a:ln w="15100" cap="flat" cmpd="sng">
                <a:solidFill>
                  <a:schemeClr val="dk2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7550" tIns="52550" rIns="97550" bIns="5255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91;p3"/>
              <p:cNvSpPr/>
              <p:nvPr/>
            </p:nvSpPr>
            <p:spPr>
              <a:xfrm>
                <a:off x="3638880" y="982800"/>
                <a:ext cx="533880" cy="533880"/>
              </a:xfrm>
              <a:custGeom>
                <a:avLst/>
                <a:gdLst/>
                <a:ahLst/>
                <a:cxnLst/>
                <a:rect l="l" t="t" r="r" b="b"/>
                <a:pathLst>
                  <a:path w="1483" h="1483" extrusionOk="0">
                    <a:moveTo>
                      <a:pt x="0" y="1483"/>
                    </a:moveTo>
                    <a:lnTo>
                      <a:pt x="1483" y="0"/>
                    </a:lnTo>
                    <a:lnTo>
                      <a:pt x="0" y="1483"/>
                    </a:lnTo>
                    <a:close/>
                  </a:path>
                </a:pathLst>
              </a:custGeom>
              <a:noFill/>
              <a:ln w="15100" cap="flat" cmpd="sng">
                <a:solidFill>
                  <a:schemeClr val="dk2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7550" tIns="52550" rIns="97550" bIns="5255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92;p3"/>
              <p:cNvSpPr/>
              <p:nvPr/>
            </p:nvSpPr>
            <p:spPr>
              <a:xfrm>
                <a:off x="3632400" y="976320"/>
                <a:ext cx="694800" cy="694440"/>
              </a:xfrm>
              <a:custGeom>
                <a:avLst/>
                <a:gdLst/>
                <a:ahLst/>
                <a:cxnLst/>
                <a:rect l="l" t="t" r="r" b="b"/>
                <a:pathLst>
                  <a:path w="1930" h="1929" extrusionOk="0">
                    <a:moveTo>
                      <a:pt x="0" y="1929"/>
                    </a:moveTo>
                    <a:lnTo>
                      <a:pt x="1930" y="0"/>
                    </a:lnTo>
                    <a:lnTo>
                      <a:pt x="0" y="1929"/>
                    </a:lnTo>
                    <a:close/>
                  </a:path>
                </a:pathLst>
              </a:custGeom>
              <a:noFill/>
              <a:ln w="15100" cap="flat" cmpd="sng">
                <a:solidFill>
                  <a:schemeClr val="dk2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7550" tIns="52550" rIns="97550" bIns="5255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93;p3"/>
              <p:cNvSpPr/>
              <p:nvPr/>
            </p:nvSpPr>
            <p:spPr>
              <a:xfrm>
                <a:off x="3655080" y="998640"/>
                <a:ext cx="797040" cy="797400"/>
              </a:xfrm>
              <a:custGeom>
                <a:avLst/>
                <a:gdLst/>
                <a:ahLst/>
                <a:cxnLst/>
                <a:rect l="l" t="t" r="r" b="b"/>
                <a:pathLst>
                  <a:path w="2214" h="2215" extrusionOk="0">
                    <a:moveTo>
                      <a:pt x="0" y="2215"/>
                    </a:moveTo>
                    <a:lnTo>
                      <a:pt x="2214" y="0"/>
                    </a:lnTo>
                    <a:lnTo>
                      <a:pt x="0" y="2215"/>
                    </a:lnTo>
                    <a:close/>
                  </a:path>
                </a:pathLst>
              </a:custGeom>
              <a:noFill/>
              <a:ln w="15100" cap="flat" cmpd="sng">
                <a:solidFill>
                  <a:schemeClr val="dk2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7550" tIns="52550" rIns="97550" bIns="5255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94;p3"/>
              <p:cNvSpPr/>
              <p:nvPr/>
            </p:nvSpPr>
            <p:spPr>
              <a:xfrm>
                <a:off x="3695760" y="1039680"/>
                <a:ext cx="863280" cy="863280"/>
              </a:xfrm>
              <a:custGeom>
                <a:avLst/>
                <a:gdLst/>
                <a:ahLst/>
                <a:cxnLst/>
                <a:rect l="l" t="t" r="r" b="b"/>
                <a:pathLst>
                  <a:path w="2398" h="2398" extrusionOk="0">
                    <a:moveTo>
                      <a:pt x="0" y="2398"/>
                    </a:moveTo>
                    <a:lnTo>
                      <a:pt x="2398" y="0"/>
                    </a:lnTo>
                    <a:lnTo>
                      <a:pt x="0" y="2398"/>
                    </a:lnTo>
                    <a:close/>
                  </a:path>
                </a:pathLst>
              </a:custGeom>
              <a:noFill/>
              <a:ln w="15100" cap="flat" cmpd="sng">
                <a:solidFill>
                  <a:schemeClr val="dk2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7550" tIns="52550" rIns="97550" bIns="5255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95;p3"/>
              <p:cNvSpPr/>
              <p:nvPr/>
            </p:nvSpPr>
            <p:spPr>
              <a:xfrm>
                <a:off x="3750840" y="1094760"/>
                <a:ext cx="900720" cy="900720"/>
              </a:xfrm>
              <a:custGeom>
                <a:avLst/>
                <a:gdLst/>
                <a:ahLst/>
                <a:cxnLst/>
                <a:rect l="l" t="t" r="r" b="b"/>
                <a:pathLst>
                  <a:path w="2502" h="2502" extrusionOk="0">
                    <a:moveTo>
                      <a:pt x="0" y="2502"/>
                    </a:moveTo>
                    <a:lnTo>
                      <a:pt x="2502" y="0"/>
                    </a:lnTo>
                    <a:lnTo>
                      <a:pt x="0" y="2502"/>
                    </a:lnTo>
                    <a:close/>
                  </a:path>
                </a:pathLst>
              </a:custGeom>
              <a:noFill/>
              <a:ln w="15100" cap="flat" cmpd="sng">
                <a:solidFill>
                  <a:schemeClr val="dk2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7550" tIns="52550" rIns="97550" bIns="5255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96;p3"/>
              <p:cNvSpPr/>
              <p:nvPr/>
            </p:nvSpPr>
            <p:spPr>
              <a:xfrm>
                <a:off x="3818160" y="1162080"/>
                <a:ext cx="913680" cy="913680"/>
              </a:xfrm>
              <a:custGeom>
                <a:avLst/>
                <a:gdLst/>
                <a:ahLst/>
                <a:cxnLst/>
                <a:rect l="l" t="t" r="r" b="b"/>
                <a:pathLst>
                  <a:path w="2538" h="2538" extrusionOk="0">
                    <a:moveTo>
                      <a:pt x="0" y="2538"/>
                    </a:moveTo>
                    <a:lnTo>
                      <a:pt x="2538" y="0"/>
                    </a:lnTo>
                    <a:lnTo>
                      <a:pt x="0" y="2538"/>
                    </a:lnTo>
                    <a:close/>
                  </a:path>
                </a:pathLst>
              </a:custGeom>
              <a:noFill/>
              <a:ln w="15100" cap="flat" cmpd="sng">
                <a:solidFill>
                  <a:schemeClr val="dk2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7550" tIns="52550" rIns="97550" bIns="5255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97;p3"/>
              <p:cNvSpPr/>
              <p:nvPr/>
            </p:nvSpPr>
            <p:spPr>
              <a:xfrm>
                <a:off x="3898080" y="1242000"/>
                <a:ext cx="901440" cy="901440"/>
              </a:xfrm>
              <a:custGeom>
                <a:avLst/>
                <a:gdLst/>
                <a:ahLst/>
                <a:cxnLst/>
                <a:rect l="l" t="t" r="r" b="b"/>
                <a:pathLst>
                  <a:path w="2504" h="2504" extrusionOk="0">
                    <a:moveTo>
                      <a:pt x="0" y="2504"/>
                    </a:moveTo>
                    <a:lnTo>
                      <a:pt x="2504" y="0"/>
                    </a:lnTo>
                    <a:lnTo>
                      <a:pt x="0" y="2504"/>
                    </a:lnTo>
                    <a:close/>
                  </a:path>
                </a:pathLst>
              </a:custGeom>
              <a:noFill/>
              <a:ln w="15100" cap="flat" cmpd="sng">
                <a:solidFill>
                  <a:schemeClr val="dk2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7550" tIns="52550" rIns="97550" bIns="5255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98;p3"/>
              <p:cNvSpPr/>
              <p:nvPr/>
            </p:nvSpPr>
            <p:spPr>
              <a:xfrm>
                <a:off x="3990240" y="1334160"/>
                <a:ext cx="864720" cy="864720"/>
              </a:xfrm>
              <a:custGeom>
                <a:avLst/>
                <a:gdLst/>
                <a:ahLst/>
                <a:cxnLst/>
                <a:rect l="l" t="t" r="r" b="b"/>
                <a:pathLst>
                  <a:path w="2402" h="2402" extrusionOk="0">
                    <a:moveTo>
                      <a:pt x="2402" y="0"/>
                    </a:moveTo>
                    <a:lnTo>
                      <a:pt x="0" y="2402"/>
                    </a:lnTo>
                    <a:lnTo>
                      <a:pt x="2402" y="0"/>
                    </a:lnTo>
                    <a:close/>
                  </a:path>
                </a:pathLst>
              </a:custGeom>
              <a:noFill/>
              <a:ln w="15100" cap="flat" cmpd="sng">
                <a:solidFill>
                  <a:schemeClr val="dk2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7550" tIns="52550" rIns="97550" bIns="5255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99;p3"/>
              <p:cNvSpPr/>
              <p:nvPr/>
            </p:nvSpPr>
            <p:spPr>
              <a:xfrm>
                <a:off x="4096080" y="1440000"/>
                <a:ext cx="800280" cy="800280"/>
              </a:xfrm>
              <a:custGeom>
                <a:avLst/>
                <a:gdLst/>
                <a:ahLst/>
                <a:cxnLst/>
                <a:rect l="l" t="t" r="r" b="b"/>
                <a:pathLst>
                  <a:path w="2223" h="2223" extrusionOk="0">
                    <a:moveTo>
                      <a:pt x="2223" y="0"/>
                    </a:moveTo>
                    <a:lnTo>
                      <a:pt x="0" y="2223"/>
                    </a:lnTo>
                    <a:lnTo>
                      <a:pt x="2223" y="0"/>
                    </a:lnTo>
                    <a:close/>
                  </a:path>
                </a:pathLst>
              </a:custGeom>
              <a:noFill/>
              <a:ln w="15100" cap="flat" cmpd="sng">
                <a:solidFill>
                  <a:schemeClr val="dk2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7550" tIns="52550" rIns="97550" bIns="5255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100;p3"/>
              <p:cNvSpPr/>
              <p:nvPr/>
            </p:nvSpPr>
            <p:spPr>
              <a:xfrm>
                <a:off x="4220640" y="1564560"/>
                <a:ext cx="699120" cy="699120"/>
              </a:xfrm>
              <a:custGeom>
                <a:avLst/>
                <a:gdLst/>
                <a:ahLst/>
                <a:cxnLst/>
                <a:rect l="l" t="t" r="r" b="b"/>
                <a:pathLst>
                  <a:path w="1942" h="1942" extrusionOk="0">
                    <a:moveTo>
                      <a:pt x="1942" y="0"/>
                    </a:moveTo>
                    <a:lnTo>
                      <a:pt x="0" y="1942"/>
                    </a:lnTo>
                    <a:lnTo>
                      <a:pt x="1942" y="0"/>
                    </a:lnTo>
                    <a:close/>
                  </a:path>
                </a:pathLst>
              </a:custGeom>
              <a:noFill/>
              <a:ln w="15100" cap="flat" cmpd="sng">
                <a:solidFill>
                  <a:schemeClr val="dk2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7550" tIns="52550" rIns="97550" bIns="5255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101;p3"/>
              <p:cNvSpPr/>
              <p:nvPr/>
            </p:nvSpPr>
            <p:spPr>
              <a:xfrm>
                <a:off x="4373640" y="1717560"/>
                <a:ext cx="540720" cy="540720"/>
              </a:xfrm>
              <a:custGeom>
                <a:avLst/>
                <a:gdLst/>
                <a:ahLst/>
                <a:cxnLst/>
                <a:rect l="l" t="t" r="r" b="b"/>
                <a:pathLst>
                  <a:path w="1502" h="1502" extrusionOk="0">
                    <a:moveTo>
                      <a:pt x="1502" y="0"/>
                    </a:moveTo>
                    <a:lnTo>
                      <a:pt x="0" y="1502"/>
                    </a:lnTo>
                    <a:lnTo>
                      <a:pt x="1502" y="0"/>
                    </a:lnTo>
                    <a:close/>
                  </a:path>
                </a:pathLst>
              </a:custGeom>
              <a:noFill/>
              <a:ln w="15100" cap="flat" cmpd="sng">
                <a:solidFill>
                  <a:schemeClr val="dk2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7550" tIns="52550" rIns="97550" bIns="5255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102;p3"/>
              <p:cNvSpPr/>
              <p:nvPr/>
            </p:nvSpPr>
            <p:spPr>
              <a:xfrm>
                <a:off x="4601880" y="1945800"/>
                <a:ext cx="232200" cy="2322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645" extrusionOk="0">
                    <a:moveTo>
                      <a:pt x="645" y="0"/>
                    </a:moveTo>
                    <a:lnTo>
                      <a:pt x="0" y="645"/>
                    </a:lnTo>
                    <a:lnTo>
                      <a:pt x="645" y="0"/>
                    </a:lnTo>
                    <a:close/>
                  </a:path>
                </a:pathLst>
              </a:custGeom>
              <a:noFill/>
              <a:ln w="15100" cap="flat" cmpd="sng">
                <a:solidFill>
                  <a:schemeClr val="dk2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7550" tIns="52550" rIns="97550" bIns="5255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3" name="Google Shape;103;p3"/>
            <p:cNvSpPr/>
            <p:nvPr/>
          </p:nvSpPr>
          <p:spPr>
            <a:xfrm>
              <a:off x="609638" y="1902485"/>
              <a:ext cx="272880" cy="272880"/>
            </a:xfrm>
            <a:custGeom>
              <a:avLst/>
              <a:gdLst/>
              <a:ahLst/>
              <a:cxnLst/>
              <a:rect l="l" t="t" r="r" b="b"/>
              <a:pathLst>
                <a:path w="758" h="758" extrusionOk="0">
                  <a:moveTo>
                    <a:pt x="758" y="380"/>
                  </a:moveTo>
                  <a:cubicBezTo>
                    <a:pt x="758" y="588"/>
                    <a:pt x="589" y="758"/>
                    <a:pt x="379" y="758"/>
                  </a:cubicBezTo>
                  <a:cubicBezTo>
                    <a:pt x="170" y="758"/>
                    <a:pt x="0" y="588"/>
                    <a:pt x="0" y="380"/>
                  </a:cubicBezTo>
                  <a:cubicBezTo>
                    <a:pt x="0" y="170"/>
                    <a:pt x="170" y="0"/>
                    <a:pt x="379" y="0"/>
                  </a:cubicBezTo>
                  <a:cubicBezTo>
                    <a:pt x="589" y="0"/>
                    <a:pt x="758" y="170"/>
                    <a:pt x="758" y="380"/>
                  </a:cubicBezTo>
                  <a:close/>
                </a:path>
              </a:pathLst>
            </a:custGeom>
            <a:noFill/>
            <a:ln w="20150" cap="flat" cmpd="sng">
              <a:solidFill>
                <a:schemeClr val="accent2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100075" tIns="55075" rIns="100075" bIns="550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918645" y="1670179"/>
              <a:ext cx="169949" cy="169976"/>
            </a:xfrm>
            <a:custGeom>
              <a:avLst/>
              <a:gdLst/>
              <a:ahLst/>
              <a:cxnLst/>
              <a:rect l="l" t="t" r="r" b="b"/>
              <a:pathLst>
                <a:path w="758" h="758" extrusionOk="0">
                  <a:moveTo>
                    <a:pt x="758" y="380"/>
                  </a:moveTo>
                  <a:cubicBezTo>
                    <a:pt x="758" y="588"/>
                    <a:pt x="589" y="758"/>
                    <a:pt x="379" y="758"/>
                  </a:cubicBezTo>
                  <a:cubicBezTo>
                    <a:pt x="170" y="758"/>
                    <a:pt x="0" y="588"/>
                    <a:pt x="0" y="380"/>
                  </a:cubicBezTo>
                  <a:cubicBezTo>
                    <a:pt x="0" y="170"/>
                    <a:pt x="170" y="0"/>
                    <a:pt x="379" y="0"/>
                  </a:cubicBezTo>
                  <a:cubicBezTo>
                    <a:pt x="589" y="0"/>
                    <a:pt x="758" y="170"/>
                    <a:pt x="758" y="380"/>
                  </a:cubicBezTo>
                  <a:close/>
                </a:path>
              </a:pathLst>
            </a:custGeom>
            <a:noFill/>
            <a:ln w="20150" cap="flat" cmpd="sng">
              <a:solidFill>
                <a:schemeClr val="accent2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100075" tIns="55075" rIns="100075" bIns="550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1882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8/17/26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8/17/26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8/17/26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8/17/26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8/17/26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8/17/26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8/17/26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8/17/26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8/17/26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6_0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A_7CEA2A6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7_0.xml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GSSBoard@URMC.Rochester.edu" TargetMode="External"/><Relationship Id="rId2" Type="http://schemas.microsoft.com/office/2018/10/relationships/comments" Target="../comments/modernComment_104_29FF91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emf"/><Relationship Id="rId5" Type="http://schemas.openxmlformats.org/officeDocument/2006/relationships/image" Target="../media/image15.jpeg"/><Relationship Id="rId4" Type="http://schemas.openxmlformats.org/officeDocument/2006/relationships/hyperlink" Target="https://tr.ee/L7WWLm4EK-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78240-E861-4732-B28D-B7C29872F1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6600" dirty="0">
                <a:solidFill>
                  <a:srgbClr val="0070C0"/>
                </a:solidFill>
              </a:rPr>
              <a:t>Graduate Student Society (GSS)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553067-A0EF-9BD5-BC2C-3300C1C7303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New Student Orientation 2026</a:t>
            </a:r>
          </a:p>
        </p:txBody>
      </p:sp>
    </p:spTree>
    <p:extLst>
      <p:ext uri="{BB962C8B-B14F-4D97-AF65-F5344CB8AC3E}">
        <p14:creationId xmlns:p14="http://schemas.microsoft.com/office/powerpoint/2010/main" val="3041111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7" name="Google Shape;1677;p45"/>
          <p:cNvSpPr txBox="1"/>
          <p:nvPr/>
        </p:nvSpPr>
        <p:spPr>
          <a:xfrm>
            <a:off x="1249932" y="2236124"/>
            <a:ext cx="10272000" cy="3603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0" bIns="121900" anchor="t" anchorCtr="0">
            <a:noAutofit/>
          </a:bodyPr>
          <a:lstStyle/>
          <a:p>
            <a:r>
              <a:rPr lang="en-US" sz="2400" dirty="0">
                <a:solidFill>
                  <a:srgbClr val="333333"/>
                </a:solidFill>
              </a:rPr>
              <a:t>The Graduate Student Society represents all students enrolled in the University of Rochester School of Medicine and Dentistry graduate programs by:</a:t>
            </a:r>
          </a:p>
          <a:p>
            <a:endParaRPr lang="en-US" sz="2400" dirty="0">
              <a:solidFill>
                <a:srgbClr val="333333"/>
              </a:solidFill>
            </a:endParaRPr>
          </a:p>
          <a:p>
            <a:pPr marL="457189" indent="-457189">
              <a:buAutoNum type="arabicPeriod"/>
            </a:pPr>
            <a:r>
              <a:rPr lang="en-US" sz="2400" dirty="0">
                <a:solidFill>
                  <a:srgbClr val="333333"/>
                </a:solidFill>
              </a:rPr>
              <a:t>Monitoring issues of importance to the graduate student community</a:t>
            </a:r>
          </a:p>
          <a:p>
            <a:pPr marL="457189" indent="-457189">
              <a:buAutoNum type="arabicPeriod"/>
            </a:pPr>
            <a:r>
              <a:rPr lang="en-US" sz="2400" dirty="0">
                <a:solidFill>
                  <a:srgbClr val="333333"/>
                </a:solidFill>
              </a:rPr>
              <a:t>Representing the concerns of graduate students to University administration</a:t>
            </a:r>
          </a:p>
          <a:p>
            <a:pPr marL="457189" indent="-457189">
              <a:buAutoNum type="arabicPeriod"/>
            </a:pPr>
            <a:r>
              <a:rPr lang="en-US" sz="2400" dirty="0">
                <a:solidFill>
                  <a:srgbClr val="333333"/>
                </a:solidFill>
              </a:rPr>
              <a:t>Advocating for changes to enhance the quality of graduate education</a:t>
            </a:r>
          </a:p>
          <a:p>
            <a:pPr marL="457189" indent="-457189">
              <a:buAutoNum type="arabicPeriod"/>
            </a:pPr>
            <a:r>
              <a:rPr lang="en-US" sz="2400" dirty="0">
                <a:solidFill>
                  <a:srgbClr val="333333"/>
                </a:solidFill>
              </a:rPr>
              <a:t>Serving as a liaison among the student populations of the graduate programs </a:t>
            </a:r>
          </a:p>
          <a:p>
            <a:pPr marL="457189" indent="-457189">
              <a:buAutoNum type="arabicPeriod"/>
            </a:pPr>
            <a:r>
              <a:rPr lang="en-US" sz="2400" dirty="0">
                <a:solidFill>
                  <a:srgbClr val="333333"/>
                </a:solidFill>
              </a:rPr>
              <a:t>Sponsoring academic and social events of interest to the graduate student community</a:t>
            </a:r>
            <a:endParaRPr sz="2400" dirty="0">
              <a:solidFill>
                <a:schemeClr val="dk1"/>
              </a:solidFill>
              <a:ea typeface="Albert Sans"/>
              <a:cs typeface="Albert Sans"/>
              <a:sym typeface="Albert Sans"/>
            </a:endParaRPr>
          </a:p>
        </p:txBody>
      </p:sp>
      <p:sp>
        <p:nvSpPr>
          <p:cNvPr id="1680" name="Google Shape;1680;p45"/>
          <p:cNvSpPr txBox="1">
            <a:spLocks noGrp="1"/>
          </p:cNvSpPr>
          <p:nvPr>
            <p:ph type="title"/>
          </p:nvPr>
        </p:nvSpPr>
        <p:spPr>
          <a:xfrm>
            <a:off x="933800" y="490785"/>
            <a:ext cx="10290000" cy="742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dirty="0">
                <a:solidFill>
                  <a:srgbClr val="0070C0"/>
                </a:solidFill>
              </a:rPr>
              <a:t>What is the Graduate Student Society (GSS)?</a:t>
            </a:r>
            <a:endParaRPr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0FF70-02D8-5E3A-A545-0EB98F018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Executive Officers 2026-2027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ED30C4-045C-B37B-04B0-7BF329E2268E}"/>
              </a:ext>
            </a:extLst>
          </p:cNvPr>
          <p:cNvSpPr txBox="1"/>
          <p:nvPr/>
        </p:nvSpPr>
        <p:spPr>
          <a:xfrm>
            <a:off x="2279650" y="3143575"/>
            <a:ext cx="3835400" cy="634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buNone/>
            </a:pPr>
            <a:r>
              <a:rPr lang="en-US" sz="1600" dirty="0">
                <a:effectLst/>
                <a:ea typeface="Arial" panose="020B0604020202020204" pitchFamily="34" charset="0"/>
              </a:rPr>
              <a:t>Abby L. Manning, President</a:t>
            </a:r>
          </a:p>
          <a:p>
            <a:pPr marL="0" marR="0" algn="ctr">
              <a:lnSpc>
                <a:spcPct val="115000"/>
              </a:lnSpc>
              <a:buNone/>
            </a:pPr>
            <a:r>
              <a:rPr lang="en-US" sz="1600" dirty="0">
                <a:effectLst/>
                <a:ea typeface="Arial" panose="020B0604020202020204" pitchFamily="34" charset="0"/>
              </a:rPr>
              <a:t>Biophysics and Structural Biology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5096DF-78E6-0A15-093E-5A1E45182708}"/>
              </a:ext>
            </a:extLst>
          </p:cNvPr>
          <p:cNvSpPr txBox="1"/>
          <p:nvPr/>
        </p:nvSpPr>
        <p:spPr>
          <a:xfrm>
            <a:off x="5567216" y="3268754"/>
            <a:ext cx="35687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/>
              <a:t>Ethan Lewis,</a:t>
            </a:r>
            <a:r>
              <a:rPr lang="en-US" sz="1600" dirty="0">
                <a:ea typeface="Arial" panose="020B0604020202020204" pitchFamily="34" charset="0"/>
              </a:rPr>
              <a:t> Vice President</a:t>
            </a:r>
            <a:endParaRPr lang="en-US" sz="1600" dirty="0"/>
          </a:p>
          <a:p>
            <a:pPr algn="ctr"/>
            <a:r>
              <a:rPr lang="en-US" sz="1600" dirty="0"/>
              <a:t>Toxicology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399965-3B9E-1BE0-4D91-3363F9BF3F15}"/>
              </a:ext>
            </a:extLst>
          </p:cNvPr>
          <p:cNvSpPr txBox="1"/>
          <p:nvPr/>
        </p:nvSpPr>
        <p:spPr>
          <a:xfrm>
            <a:off x="4197350" y="5980781"/>
            <a:ext cx="35687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/>
              <a:t>Jessica Enos, Secretary</a:t>
            </a:r>
          </a:p>
          <a:p>
            <a:pPr algn="ctr"/>
            <a:r>
              <a:rPr lang="en-US" sz="1600" dirty="0"/>
              <a:t>Toxicology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649B0E-7C01-A39B-5ECF-F4006F9BF4E7}"/>
              </a:ext>
            </a:extLst>
          </p:cNvPr>
          <p:cNvSpPr txBox="1"/>
          <p:nvPr/>
        </p:nvSpPr>
        <p:spPr>
          <a:xfrm>
            <a:off x="7607300" y="5955380"/>
            <a:ext cx="35687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/>
              <a:t>Alissa Beam, Membership Chair</a:t>
            </a:r>
          </a:p>
          <a:p>
            <a:pPr algn="ctr"/>
            <a:r>
              <a:rPr lang="en-US" sz="1600" dirty="0"/>
              <a:t>Biochemistry &amp; Molecular Biology</a:t>
            </a:r>
          </a:p>
        </p:txBody>
      </p:sp>
      <p:pic>
        <p:nvPicPr>
          <p:cNvPr id="13" name="Picture 12" descr="A person standing in a field of flowers&#10;&#10;AI-generated content may be incorrect.">
            <a:extLst>
              <a:ext uri="{FF2B5EF4-FFF2-40B4-BE49-F238E27FC236}">
                <a16:creationId xmlns:a16="http://schemas.microsoft.com/office/drawing/2014/main" id="{39A25FB6-0B9E-B4E3-4BA3-815A42EBA1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4400" y="3853529"/>
            <a:ext cx="1547813" cy="2063750"/>
          </a:xfrm>
          <a:prstGeom prst="rect">
            <a:avLst/>
          </a:prstGeom>
        </p:spPr>
      </p:pic>
      <p:pic>
        <p:nvPicPr>
          <p:cNvPr id="15" name="Picture 14" descr="A person standing on a bridge&#10;&#10;AI-generated content may be incorrect.">
            <a:extLst>
              <a:ext uri="{FF2B5EF4-FFF2-40B4-BE49-F238E27FC236}">
                <a16:creationId xmlns:a16="http://schemas.microsoft.com/office/drawing/2014/main" id="{0AAFC2EF-3F80-66B3-C0F7-ADCB4830B9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2209" y="1085313"/>
            <a:ext cx="1940072" cy="2226931"/>
          </a:xfrm>
          <a:prstGeom prst="rect">
            <a:avLst/>
          </a:prstGeom>
        </p:spPr>
      </p:pic>
      <p:pic>
        <p:nvPicPr>
          <p:cNvPr id="19" name="Picture 18" descr="A person with long hair and a nose ring taking a selfie&#10;&#10;AI-generated content may be incorrect.">
            <a:extLst>
              <a:ext uri="{FF2B5EF4-FFF2-40B4-BE49-F238E27FC236}">
                <a16:creationId xmlns:a16="http://schemas.microsoft.com/office/drawing/2014/main" id="{4B994B8F-E0AB-A03A-CE9F-5A5DAA93D65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30217"/>
          <a:stretch>
            <a:fillRect/>
          </a:stretch>
        </p:blipFill>
        <p:spPr>
          <a:xfrm>
            <a:off x="5065834" y="3840831"/>
            <a:ext cx="1831731" cy="2063750"/>
          </a:xfrm>
          <a:prstGeom prst="rect">
            <a:avLst/>
          </a:prstGeom>
        </p:spPr>
      </p:pic>
      <p:pic>
        <p:nvPicPr>
          <p:cNvPr id="21" name="Picture 20" descr="A person standing on a white railing&#10;&#10;AI-generated content may be incorrect.">
            <a:extLst>
              <a:ext uri="{FF2B5EF4-FFF2-40B4-BE49-F238E27FC236}">
                <a16:creationId xmlns:a16="http://schemas.microsoft.com/office/drawing/2014/main" id="{89AC3787-3B50-B0BD-8EF3-78495E49C6A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1700" t="25185" r="17531" b="34630"/>
          <a:stretch>
            <a:fillRect/>
          </a:stretch>
        </p:blipFill>
        <p:spPr>
          <a:xfrm>
            <a:off x="3201559" y="1103144"/>
            <a:ext cx="1991581" cy="210185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08A20D7-015B-476C-EA2F-99A5A262F42C}"/>
              </a:ext>
            </a:extLst>
          </p:cNvPr>
          <p:cNvSpPr txBox="1"/>
          <p:nvPr/>
        </p:nvSpPr>
        <p:spPr>
          <a:xfrm>
            <a:off x="908547" y="6006182"/>
            <a:ext cx="35687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/>
              <a:t>Tianna Torrice, Treasurer</a:t>
            </a:r>
          </a:p>
          <a:p>
            <a:pPr algn="ctr"/>
            <a:r>
              <a:rPr lang="en-US" sz="1600" dirty="0"/>
              <a:t>Toxicology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9E4A18-4259-0ED3-35C8-6C736DEDD61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1968" r="9647"/>
          <a:stretch>
            <a:fillRect/>
          </a:stretch>
        </p:blipFill>
        <p:spPr>
          <a:xfrm>
            <a:off x="1777031" y="3778108"/>
            <a:ext cx="1831731" cy="2299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963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5">
          <a:extLst>
            <a:ext uri="{FF2B5EF4-FFF2-40B4-BE49-F238E27FC236}">
              <a16:creationId xmlns:a16="http://schemas.microsoft.com/office/drawing/2014/main" id="{331F0C24-9B29-00B5-A0B0-FF76A6C6B6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7" name="Google Shape;1677;p45">
            <a:extLst>
              <a:ext uri="{FF2B5EF4-FFF2-40B4-BE49-F238E27FC236}">
                <a16:creationId xmlns:a16="http://schemas.microsoft.com/office/drawing/2014/main" id="{25567D9E-2A94-FCDC-EA56-19655924A98A}"/>
              </a:ext>
            </a:extLst>
          </p:cNvPr>
          <p:cNvSpPr txBox="1"/>
          <p:nvPr/>
        </p:nvSpPr>
        <p:spPr>
          <a:xfrm>
            <a:off x="1168909" y="1233585"/>
            <a:ext cx="10272000" cy="3603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0" bIns="121900" anchor="t" anchorCtr="0">
            <a:noAutofit/>
          </a:bodyPr>
          <a:lstStyle/>
          <a:p>
            <a:pPr marL="457200" indent="-457200">
              <a:buAutoNum type="arabicPeriod"/>
            </a:pPr>
            <a:r>
              <a:rPr lang="en-US" sz="3200" dirty="0">
                <a:solidFill>
                  <a:srgbClr val="333333"/>
                </a:solidFill>
              </a:rPr>
              <a:t>GEPA</a:t>
            </a:r>
          </a:p>
          <a:p>
            <a:pPr marL="457200" indent="-457200">
              <a:buAutoNum type="arabicPeriod"/>
            </a:pPr>
            <a:r>
              <a:rPr lang="en-US" sz="3200" dirty="0" err="1">
                <a:solidFill>
                  <a:srgbClr val="333333"/>
                </a:solidFill>
              </a:rPr>
              <a:t>MyHub</a:t>
            </a:r>
            <a:endParaRPr lang="en-US" sz="3200" dirty="0">
              <a:solidFill>
                <a:srgbClr val="333333"/>
              </a:solidFill>
            </a:endParaRPr>
          </a:p>
          <a:p>
            <a:pPr marL="457200" indent="-457200">
              <a:buAutoNum type="arabicPeriod"/>
            </a:pPr>
            <a:r>
              <a:rPr lang="en-US" sz="3200" dirty="0">
                <a:solidFill>
                  <a:srgbClr val="333333"/>
                </a:solidFill>
              </a:rPr>
              <a:t>Peers</a:t>
            </a:r>
          </a:p>
          <a:p>
            <a:pPr marL="457200" indent="-457200">
              <a:buAutoNum type="arabicPeriod"/>
            </a:pPr>
            <a:r>
              <a:rPr lang="en-US" sz="3200" dirty="0">
                <a:solidFill>
                  <a:srgbClr val="333333"/>
                </a:solidFill>
              </a:rPr>
              <a:t>CARE Network</a:t>
            </a:r>
          </a:p>
          <a:p>
            <a:pPr marL="457200" indent="-457200">
              <a:buAutoNum type="arabicPeriod"/>
            </a:pPr>
            <a:r>
              <a:rPr lang="en-US" sz="3200" dirty="0">
                <a:solidFill>
                  <a:srgbClr val="333333"/>
                </a:solidFill>
              </a:rPr>
              <a:t>GSS!</a:t>
            </a:r>
          </a:p>
          <a:p>
            <a:pPr marL="457200" indent="-457200">
              <a:buAutoNum type="arabicPeriod"/>
            </a:pPr>
            <a:endParaRPr lang="en-US" sz="3200" dirty="0">
              <a:solidFill>
                <a:srgbClr val="333333"/>
              </a:solidFill>
            </a:endParaRPr>
          </a:p>
          <a:p>
            <a:pPr marL="457200" indent="-457200">
              <a:buAutoNum type="arabicPeriod"/>
            </a:pPr>
            <a:endParaRPr sz="3200" dirty="0">
              <a:solidFill>
                <a:schemeClr val="dk1"/>
              </a:solidFill>
              <a:ea typeface="Albert Sans"/>
              <a:cs typeface="Albert Sans"/>
              <a:sym typeface="Albert Sans"/>
            </a:endParaRPr>
          </a:p>
        </p:txBody>
      </p:sp>
      <p:sp>
        <p:nvSpPr>
          <p:cNvPr id="1680" name="Google Shape;1680;p45">
            <a:extLst>
              <a:ext uri="{FF2B5EF4-FFF2-40B4-BE49-F238E27FC236}">
                <a16:creationId xmlns:a16="http://schemas.microsoft.com/office/drawing/2014/main" id="{4E8DE323-1C7F-11B9-6BB3-B4221A9D066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33800" y="490785"/>
            <a:ext cx="10290000" cy="742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dirty="0">
                <a:solidFill>
                  <a:srgbClr val="0070C0"/>
                </a:solidFill>
              </a:rPr>
              <a:t>Asking is the best resource</a:t>
            </a:r>
            <a:endParaRPr dirty="0">
              <a:solidFill>
                <a:srgbClr val="0070C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CA3E83-4D71-15D7-7BB4-9D542737DD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0812" y="1858013"/>
            <a:ext cx="3991850" cy="4711229"/>
          </a:xfrm>
          <a:prstGeom prst="rect">
            <a:avLst/>
          </a:prstGeom>
          <a:effectLst>
            <a:outerShdw blurRad="50800" dist="38100" dir="2700000" sx="103314" sy="103314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BB98202-FB36-3F0A-9F64-D754D9925D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6737" y="1361922"/>
            <a:ext cx="4194172" cy="3682533"/>
          </a:xfrm>
          <a:prstGeom prst="rect">
            <a:avLst/>
          </a:prstGeom>
          <a:effectLst>
            <a:outerShdw blurRad="50800" dist="38100" dir="2700000" sx="102896" sy="102896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572106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9" name="Google Shape;1709;p47"/>
          <p:cNvSpPr txBox="1">
            <a:spLocks noGrp="1"/>
          </p:cNvSpPr>
          <p:nvPr>
            <p:ph type="title" idx="2"/>
          </p:nvPr>
        </p:nvSpPr>
        <p:spPr>
          <a:xfrm>
            <a:off x="3457006" y="220339"/>
            <a:ext cx="5227993" cy="1510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" dirty="0" err="1">
                <a:solidFill>
                  <a:srgbClr val="0070C0"/>
                </a:solidFill>
              </a:rPr>
              <a:t>EventS</a:t>
            </a:r>
            <a:endParaRPr dirty="0">
              <a:solidFill>
                <a:srgbClr val="0070C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0CC2F0-5868-B24A-0E02-1136249AA55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36101"/>
          <a:stretch>
            <a:fillRect/>
          </a:stretch>
        </p:blipFill>
        <p:spPr>
          <a:xfrm rot="20773775">
            <a:off x="236818" y="167814"/>
            <a:ext cx="3052960" cy="19837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2B4E222-9D41-95A1-C9C0-6C3AD1BB50F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8904"/>
          <a:stretch>
            <a:fillRect/>
          </a:stretch>
        </p:blipFill>
        <p:spPr>
          <a:xfrm rot="1309610">
            <a:off x="8537819" y="481722"/>
            <a:ext cx="3581440" cy="272908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FA2117B-0810-F67D-9A22-13F8C02D919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3586" b="32532"/>
          <a:stretch>
            <a:fillRect/>
          </a:stretch>
        </p:blipFill>
        <p:spPr>
          <a:xfrm rot="616460">
            <a:off x="384770" y="2848740"/>
            <a:ext cx="2757055" cy="322057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0C9BA4E-7E04-D105-A84A-C6E92A80586E}"/>
              </a:ext>
            </a:extLst>
          </p:cNvPr>
          <p:cNvSpPr txBox="1"/>
          <p:nvPr/>
        </p:nvSpPr>
        <p:spPr>
          <a:xfrm>
            <a:off x="3507003" y="1489808"/>
            <a:ext cx="494410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457189">
              <a:buFont typeface="Arial" panose="020B0604020202020204" pitchFamily="34" charset="0"/>
              <a:buChar char="•"/>
            </a:pPr>
            <a:r>
              <a:rPr lang="en-US" sz="2400" dirty="0"/>
              <a:t>Monthly coffee hours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en-US" sz="2400" dirty="0"/>
              <a:t>Apple picking 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en-US" sz="2400" dirty="0"/>
              <a:t>Broadway shows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en-US" sz="2400" dirty="0"/>
              <a:t>Haunted House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en-US" sz="2400" dirty="0"/>
              <a:t>Graduate Giving Gala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en-US" sz="2400" dirty="0"/>
              <a:t>Roc Holiday Village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en-US" sz="2400" dirty="0"/>
              <a:t>Sports Events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D55F0E9-287A-0DA0-BF3A-804AE4C8898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38001"/>
          <a:stretch>
            <a:fillRect/>
          </a:stretch>
        </p:blipFill>
        <p:spPr>
          <a:xfrm rot="20906489">
            <a:off x="7086360" y="3799267"/>
            <a:ext cx="4283257" cy="2007059"/>
          </a:xfrm>
          <a:prstGeom prst="rect">
            <a:avLst/>
          </a:prstGeom>
        </p:spPr>
      </p:pic>
    </p:spTree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E9754A-574E-43FA-C5C6-BF5DB208BB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A9B92-E90C-EA35-F76D-34D9884DA3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Initiatives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B8C1C2-A57E-C653-CE99-3F49EBFF97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0440" y="1051753"/>
            <a:ext cx="4989478" cy="5205779"/>
          </a:xfrm>
        </p:spPr>
        <p:txBody>
          <a:bodyPr>
            <a:normAutofit fontScale="92500" lnSpcReduction="20000"/>
          </a:bodyPr>
          <a:lstStyle/>
          <a:p>
            <a:r>
              <a:rPr lang="en-US" sz="2800" b="1" dirty="0"/>
              <a:t>Monthly Meetings and Coffee Hour</a:t>
            </a:r>
          </a:p>
          <a:p>
            <a:pPr lvl="1"/>
            <a:r>
              <a:rPr lang="en-US" sz="2600" b="1" dirty="0"/>
              <a:t>10 AM – 11 AM</a:t>
            </a:r>
          </a:p>
          <a:p>
            <a:pPr lvl="1"/>
            <a:r>
              <a:rPr lang="en-US" sz="2600" b="1" dirty="0"/>
              <a:t>Sept. 8, Oct. 13, </a:t>
            </a:r>
          </a:p>
          <a:p>
            <a:pPr marL="457200" lvl="1" indent="0">
              <a:buNone/>
            </a:pPr>
            <a:r>
              <a:rPr lang="en-US" sz="2600" b="1" dirty="0"/>
              <a:t>   Nov. 10, Dec. 8</a:t>
            </a:r>
          </a:p>
          <a:p>
            <a:r>
              <a:rPr lang="en-US" sz="2800" dirty="0"/>
              <a:t>Ask GSS</a:t>
            </a:r>
            <a:endParaRPr lang="en-US" sz="2600" dirty="0"/>
          </a:p>
          <a:p>
            <a:endParaRPr lang="en-US" sz="2800" dirty="0"/>
          </a:p>
          <a:p>
            <a:r>
              <a:rPr lang="en-US" sz="2800" dirty="0"/>
              <a:t>Care Lab</a:t>
            </a:r>
          </a:p>
          <a:p>
            <a:endParaRPr lang="en-US" sz="2800" dirty="0"/>
          </a:p>
          <a:p>
            <a:r>
              <a:rPr lang="en-US" sz="2800" dirty="0"/>
              <a:t>Dear Future Grad</a:t>
            </a:r>
          </a:p>
          <a:p>
            <a:endParaRPr lang="en-US" sz="2800" dirty="0"/>
          </a:p>
          <a:p>
            <a:r>
              <a:rPr lang="en-US" sz="2800" dirty="0" err="1"/>
              <a:t>Myhub</a:t>
            </a:r>
            <a:r>
              <a:rPr lang="en-US" sz="2800" dirty="0"/>
              <a:t> collabs</a:t>
            </a:r>
          </a:p>
        </p:txBody>
      </p:sp>
      <p:pic>
        <p:nvPicPr>
          <p:cNvPr id="6" name="Picture 5" descr="A logo for a lab&#10;&#10;AI-generated content may be incorrect.">
            <a:extLst>
              <a:ext uri="{FF2B5EF4-FFF2-40B4-BE49-F238E27FC236}">
                <a16:creationId xmlns:a16="http://schemas.microsoft.com/office/drawing/2014/main" id="{D12BD73E-DD5A-9B00-5012-8B4B185006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0952" y="2068480"/>
            <a:ext cx="3172326" cy="317232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7C9D8A2-ACE6-6643-F630-227728C0DE7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428" b="41726"/>
          <a:stretch>
            <a:fillRect/>
          </a:stretch>
        </p:blipFill>
        <p:spPr>
          <a:xfrm>
            <a:off x="8019235" y="3910476"/>
            <a:ext cx="3172325" cy="2660660"/>
          </a:xfrm>
          <a:prstGeom prst="rect">
            <a:avLst/>
          </a:prstGeom>
        </p:spPr>
      </p:pic>
      <p:pic>
        <p:nvPicPr>
          <p:cNvPr id="10" name="Picture 9" descr="A screenshot of a chat&#10;&#10;AI-generated content may be incorrect.">
            <a:extLst>
              <a:ext uri="{FF2B5EF4-FFF2-40B4-BE49-F238E27FC236}">
                <a16:creationId xmlns:a16="http://schemas.microsoft.com/office/drawing/2014/main" id="{2989BED5-9B2B-1AA8-A149-9EB16B8A47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8967" y="-1"/>
            <a:ext cx="3563816" cy="3563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3445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859BEC-282D-9720-E056-19D82DB23C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F9017-599B-C447-9A58-605DE56F8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Stay connected and Get involved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865FC5-D882-DCFE-1BAB-EE3D57233D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389893"/>
            <a:ext cx="10178322" cy="3593591"/>
          </a:xfrm>
        </p:spPr>
        <p:txBody>
          <a:bodyPr>
            <a:normAutofit/>
          </a:bodyPr>
          <a:lstStyle/>
          <a:p>
            <a:r>
              <a:rPr lang="en-US" sz="2800" b="1" dirty="0"/>
              <a:t>Email us </a:t>
            </a:r>
            <a:r>
              <a:rPr lang="en-US" sz="2800" dirty="0">
                <a:hlinkClick r:id="rId3"/>
              </a:rPr>
              <a:t>GSSBoard@URMC.Rochester.edu</a:t>
            </a:r>
            <a:endParaRPr lang="en-US" sz="2800" dirty="0"/>
          </a:p>
          <a:p>
            <a:r>
              <a:rPr lang="en-US" sz="2800" b="1" dirty="0"/>
              <a:t>Ask GSS </a:t>
            </a:r>
            <a:r>
              <a:rPr lang="en-US" sz="2800" dirty="0">
                <a:hlinkClick r:id="rId4"/>
              </a:rPr>
              <a:t>https://tr.ee/L7WWLm4EK-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DD5872-581F-9B59-4BE0-3D168790FB67}"/>
              </a:ext>
            </a:extLst>
          </p:cNvPr>
          <p:cNvSpPr txBox="1"/>
          <p:nvPr/>
        </p:nvSpPr>
        <p:spPr>
          <a:xfrm>
            <a:off x="1251678" y="5159995"/>
            <a:ext cx="3677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  <a:latin typeface="Aptos" panose="020B0004020202020204" pitchFamily="34" charset="0"/>
              </a:rPr>
              <a:t>QR Code to join GSS on CCC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A2903258-D99C-3ED7-C54D-54AAC9B95A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7310" y="2695755"/>
            <a:ext cx="2421591" cy="2421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FE72B0D-CCAF-CF21-456A-8C40076FE945}"/>
              </a:ext>
            </a:extLst>
          </p:cNvPr>
          <p:cNvSpPr txBox="1"/>
          <p:nvPr/>
        </p:nvSpPr>
        <p:spPr>
          <a:xfrm>
            <a:off x="4502127" y="5159995"/>
            <a:ext cx="3677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  <a:latin typeface="Aptos" panose="020B0004020202020204" pitchFamily="34" charset="0"/>
              </a:rPr>
              <a:t>GSS on Instagram</a:t>
            </a:r>
          </a:p>
        </p:txBody>
      </p:sp>
      <p:sp>
        <p:nvSpPr>
          <p:cNvPr id="9" name="Google Shape;1677;p45">
            <a:extLst>
              <a:ext uri="{FF2B5EF4-FFF2-40B4-BE49-F238E27FC236}">
                <a16:creationId xmlns:a16="http://schemas.microsoft.com/office/drawing/2014/main" id="{6B553249-687F-B19A-402E-DC21B3FF97C0}"/>
              </a:ext>
            </a:extLst>
          </p:cNvPr>
          <p:cNvSpPr txBox="1"/>
          <p:nvPr/>
        </p:nvSpPr>
        <p:spPr>
          <a:xfrm>
            <a:off x="8179551" y="1128450"/>
            <a:ext cx="3333218" cy="556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0" bIns="121900" anchor="t" anchorCtr="0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333333"/>
                </a:solidFill>
              </a:rPr>
              <a:t>ADSE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333333"/>
                </a:solidFill>
              </a:rPr>
              <a:t>SACNAS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333333"/>
                </a:solidFill>
              </a:rPr>
              <a:t>SMD Entrepreneurs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333333"/>
                </a:solidFill>
              </a:rPr>
              <a:t>ISSA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333333"/>
                </a:solidFill>
              </a:rPr>
              <a:t>UR Science Policy Initiative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rgbClr val="333333"/>
                </a:solidFill>
              </a:rPr>
              <a:t>outGRADS</a:t>
            </a:r>
            <a:endParaRPr lang="en-US" sz="3200" dirty="0">
              <a:solidFill>
                <a:srgbClr val="333333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333333"/>
                </a:solidFill>
              </a:rPr>
              <a:t>GSOC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333333"/>
                </a:solidFill>
              </a:rPr>
              <a:t>Sustainable Labs Initiative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2016D53-6BFA-C138-905C-616B3EF1042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455" t="9057" r="7079" b="30145"/>
          <a:stretch>
            <a:fillRect/>
          </a:stretch>
        </p:blipFill>
        <p:spPr>
          <a:xfrm>
            <a:off x="5024533" y="2695755"/>
            <a:ext cx="2535104" cy="2489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61469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B002B1-9520-981B-2078-39BB0725F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2929" y="1073888"/>
            <a:ext cx="8644271" cy="4064627"/>
          </a:xfrm>
        </p:spPr>
        <p:txBody>
          <a:bodyPr/>
          <a:lstStyle/>
          <a:p>
            <a:r>
              <a:rPr lang="en-US" dirty="0"/>
              <a:t>SEE YOU around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B34E2A-4429-A84E-A17E-F28F35F469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8098170" cy="951135"/>
          </a:xfrm>
        </p:spPr>
        <p:txBody>
          <a:bodyPr>
            <a:normAutofit/>
          </a:bodyPr>
          <a:lstStyle/>
          <a:p>
            <a:r>
              <a:rPr lang="en-US" dirty="0"/>
              <a:t>Come chat with us at the Activities Fair for a chance to win cool prizes!</a:t>
            </a:r>
          </a:p>
        </p:txBody>
      </p:sp>
      <p:pic>
        <p:nvPicPr>
          <p:cNvPr id="4" name="Picture 3" descr="A poster for a school mixer&#10;&#10;AI-generated content may be incorrect.">
            <a:extLst>
              <a:ext uri="{FF2B5EF4-FFF2-40B4-BE49-F238E27FC236}">
                <a16:creationId xmlns:a16="http://schemas.microsoft.com/office/drawing/2014/main" id="{D2FE0A84-7DEE-09A2-A831-2D19998837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764" t="23401" r="2674" b="54971"/>
          <a:stretch>
            <a:fillRect/>
          </a:stretch>
        </p:blipFill>
        <p:spPr>
          <a:xfrm>
            <a:off x="3610794" y="1191215"/>
            <a:ext cx="7614213" cy="274961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984AF8F-04A7-31CB-5DEA-B56F88B5D74D}"/>
              </a:ext>
            </a:extLst>
          </p:cNvPr>
          <p:cNvSpPr txBox="1">
            <a:spLocks/>
          </p:cNvSpPr>
          <p:nvPr/>
        </p:nvSpPr>
        <p:spPr>
          <a:xfrm>
            <a:off x="4036417" y="-169152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400" kern="1200" cap="all" spc="8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200" dirty="0">
                <a:solidFill>
                  <a:schemeClr val="accent3"/>
                </a:solidFill>
              </a:rPr>
              <a:t>COMING SOON!</a:t>
            </a:r>
          </a:p>
        </p:txBody>
      </p:sp>
    </p:spTree>
    <p:extLst>
      <p:ext uri="{BB962C8B-B14F-4D97-AF65-F5344CB8AC3E}">
        <p14:creationId xmlns:p14="http://schemas.microsoft.com/office/powerpoint/2010/main" val="2509287203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Badge</Template>
  <TotalTime>432</TotalTime>
  <Words>266</Words>
  <Application>Microsoft Macintosh PowerPoint</Application>
  <PresentationFormat>Widescreen</PresentationFormat>
  <Paragraphs>63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Albert Sans</vt:lpstr>
      <vt:lpstr>Aptos</vt:lpstr>
      <vt:lpstr>Arial</vt:lpstr>
      <vt:lpstr>Gill Sans MT</vt:lpstr>
      <vt:lpstr>Impact</vt:lpstr>
      <vt:lpstr>Badge</vt:lpstr>
      <vt:lpstr>Graduate Student Society (GSS)</vt:lpstr>
      <vt:lpstr>What is the Graduate Student Society (GSS)?</vt:lpstr>
      <vt:lpstr>Executive Officers 2026-2027</vt:lpstr>
      <vt:lpstr>Asking is the best resource</vt:lpstr>
      <vt:lpstr>EventS</vt:lpstr>
      <vt:lpstr>Initiatives</vt:lpstr>
      <vt:lpstr>Stay connected and Get involved</vt:lpstr>
      <vt:lpstr>SEE YOU around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Abby Manning</dc:creator>
  <cp:lastModifiedBy>Manning, Abby</cp:lastModifiedBy>
  <cp:revision>4</cp:revision>
  <dcterms:created xsi:type="dcterms:W3CDTF">2025-08-12T15:37:12Z</dcterms:created>
  <dcterms:modified xsi:type="dcterms:W3CDTF">2026-08-17T17:06:58Z</dcterms:modified>
</cp:coreProperties>
</file>