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1"/>
  </p:notesMasterIdLst>
  <p:sldIdLst>
    <p:sldId id="275" r:id="rId2"/>
    <p:sldId id="527" r:id="rId3"/>
    <p:sldId id="530" r:id="rId4"/>
    <p:sldId id="531" r:id="rId5"/>
    <p:sldId id="536" r:id="rId6"/>
    <p:sldId id="535" r:id="rId7"/>
    <p:sldId id="570" r:id="rId8"/>
    <p:sldId id="537" r:id="rId9"/>
    <p:sldId id="542" r:id="rId10"/>
    <p:sldId id="528" r:id="rId11"/>
    <p:sldId id="532" r:id="rId12"/>
    <p:sldId id="543" r:id="rId13"/>
    <p:sldId id="534" r:id="rId14"/>
    <p:sldId id="548" r:id="rId15"/>
    <p:sldId id="546" r:id="rId16"/>
    <p:sldId id="541" r:id="rId17"/>
    <p:sldId id="538" r:id="rId18"/>
    <p:sldId id="569" r:id="rId19"/>
    <p:sldId id="539" r:id="rId20"/>
    <p:sldId id="540" r:id="rId21"/>
    <p:sldId id="550" r:id="rId22"/>
    <p:sldId id="549" r:id="rId23"/>
    <p:sldId id="547" r:id="rId24"/>
    <p:sldId id="552" r:id="rId25"/>
    <p:sldId id="553" r:id="rId26"/>
    <p:sldId id="554" r:id="rId27"/>
    <p:sldId id="555" r:id="rId28"/>
    <p:sldId id="556" r:id="rId29"/>
    <p:sldId id="385" r:id="rId30"/>
    <p:sldId id="271" r:id="rId31"/>
    <p:sldId id="293" r:id="rId32"/>
    <p:sldId id="291" r:id="rId33"/>
    <p:sldId id="294" r:id="rId34"/>
    <p:sldId id="278" r:id="rId35"/>
    <p:sldId id="280" r:id="rId36"/>
    <p:sldId id="279" r:id="rId37"/>
    <p:sldId id="296" r:id="rId38"/>
    <p:sldId id="297" r:id="rId39"/>
    <p:sldId id="299" r:id="rId40"/>
    <p:sldId id="281" r:id="rId41"/>
    <p:sldId id="300" r:id="rId42"/>
    <p:sldId id="302" r:id="rId43"/>
    <p:sldId id="303" r:id="rId44"/>
    <p:sldId id="301" r:id="rId45"/>
    <p:sldId id="304" r:id="rId46"/>
    <p:sldId id="282" r:id="rId47"/>
    <p:sldId id="307" r:id="rId48"/>
    <p:sldId id="328" r:id="rId49"/>
    <p:sldId id="329" r:id="rId50"/>
    <p:sldId id="327" r:id="rId51"/>
    <p:sldId id="312" r:id="rId52"/>
    <p:sldId id="306" r:id="rId53"/>
    <p:sldId id="308" r:id="rId54"/>
    <p:sldId id="311" r:id="rId55"/>
    <p:sldId id="309" r:id="rId56"/>
    <p:sldId id="310" r:id="rId57"/>
    <p:sldId id="313" r:id="rId58"/>
    <p:sldId id="314" r:id="rId59"/>
    <p:sldId id="316" r:id="rId60"/>
    <p:sldId id="315" r:id="rId61"/>
    <p:sldId id="324" r:id="rId62"/>
    <p:sldId id="326" r:id="rId63"/>
    <p:sldId id="317" r:id="rId64"/>
    <p:sldId id="321" r:id="rId65"/>
    <p:sldId id="322" r:id="rId66"/>
    <p:sldId id="318" r:id="rId67"/>
    <p:sldId id="325" r:id="rId68"/>
    <p:sldId id="319" r:id="rId69"/>
    <p:sldId id="323" r:id="rId70"/>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A7F"/>
    <a:srgbClr val="E0EEFC"/>
    <a:srgbClr val="FFD200"/>
    <a:srgbClr val="003B71"/>
    <a:srgbClr val="003B68"/>
    <a:srgbClr val="00355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97" autoAdjust="0"/>
    <p:restoredTop sz="84014" autoAdjust="0"/>
  </p:normalViewPr>
  <p:slideViewPr>
    <p:cSldViewPr snapToGrid="0">
      <p:cViewPr varScale="1">
        <p:scale>
          <a:sx n="93" d="100"/>
          <a:sy n="93" d="100"/>
        </p:scale>
        <p:origin x="1212" y="78"/>
      </p:cViewPr>
      <p:guideLst/>
    </p:cSldViewPr>
  </p:slideViewPr>
  <p:notesTextViewPr>
    <p:cViewPr>
      <p:scale>
        <a:sx n="3" d="2"/>
        <a:sy n="3" d="2"/>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2134D11D-CAC5-1442-A986-762396BCFC37}" type="datetimeFigureOut">
              <a:rPr lang="en-US" smtClean="0"/>
              <a:t>8/24/2026</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AC8607EE-E389-6142-9987-FC9203D64F21}" type="slidenum">
              <a:rPr lang="en-US" smtClean="0"/>
              <a:t>‹#›</a:t>
            </a:fld>
            <a:endParaRPr lang="en-US"/>
          </a:p>
        </p:txBody>
      </p:sp>
    </p:spTree>
    <p:extLst>
      <p:ext uri="{BB962C8B-B14F-4D97-AF65-F5344CB8AC3E}">
        <p14:creationId xmlns:p14="http://schemas.microsoft.com/office/powerpoint/2010/main" val="1255148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8607EE-E389-6142-9987-FC9203D64F21}" type="slidenum">
              <a:rPr lang="en-US" smtClean="0"/>
              <a:t>1</a:t>
            </a:fld>
            <a:endParaRPr lang="en-US"/>
          </a:p>
        </p:txBody>
      </p:sp>
    </p:spTree>
    <p:extLst>
      <p:ext uri="{BB962C8B-B14F-4D97-AF65-F5344CB8AC3E}">
        <p14:creationId xmlns:p14="http://schemas.microsoft.com/office/powerpoint/2010/main" val="38865739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96873C-A246-7995-2271-5FCA721079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C42615-6728-E3E1-919C-BF6072937C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C137AE-39EE-2C85-64B1-ECB9E13DBF5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284FBE0-BA14-CD3A-A07A-9C4B0F359830}"/>
              </a:ext>
            </a:extLst>
          </p:cNvPr>
          <p:cNvSpPr>
            <a:spLocks noGrp="1"/>
          </p:cNvSpPr>
          <p:nvPr>
            <p:ph type="sldNum" sz="quarter" idx="5"/>
          </p:nvPr>
        </p:nvSpPr>
        <p:spPr/>
        <p:txBody>
          <a:bodyPr/>
          <a:lstStyle/>
          <a:p>
            <a:fld id="{AC8607EE-E389-6142-9987-FC9203D64F21}" type="slidenum">
              <a:rPr lang="en-US" smtClean="0"/>
              <a:t>10</a:t>
            </a:fld>
            <a:endParaRPr lang="en-US"/>
          </a:p>
        </p:txBody>
      </p:sp>
    </p:spTree>
    <p:extLst>
      <p:ext uri="{BB962C8B-B14F-4D97-AF65-F5344CB8AC3E}">
        <p14:creationId xmlns:p14="http://schemas.microsoft.com/office/powerpoint/2010/main" val="33067679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A0CDF-A03B-F606-805F-41FF90107E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33363C-59AB-CF6F-5FF8-AF69114454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30EA4E-9A8C-5C97-B1CC-151A9B5B9F3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64D21FB-66D6-C030-7757-B751258A0537}"/>
              </a:ext>
            </a:extLst>
          </p:cNvPr>
          <p:cNvSpPr>
            <a:spLocks noGrp="1"/>
          </p:cNvSpPr>
          <p:nvPr>
            <p:ph type="sldNum" sz="quarter" idx="5"/>
          </p:nvPr>
        </p:nvSpPr>
        <p:spPr/>
        <p:txBody>
          <a:bodyPr/>
          <a:lstStyle/>
          <a:p>
            <a:fld id="{AC8607EE-E389-6142-9987-FC9203D64F21}" type="slidenum">
              <a:rPr lang="en-US" smtClean="0"/>
              <a:t>11</a:t>
            </a:fld>
            <a:endParaRPr lang="en-US"/>
          </a:p>
        </p:txBody>
      </p:sp>
    </p:spTree>
    <p:extLst>
      <p:ext uri="{BB962C8B-B14F-4D97-AF65-F5344CB8AC3E}">
        <p14:creationId xmlns:p14="http://schemas.microsoft.com/office/powerpoint/2010/main" val="33609498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85A3D-149B-A38C-40C9-89A854F07F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376533-D6DC-25F5-3558-95B5EE09C3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E32ABB-F0E9-DA31-9C8C-16388ABAF0C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5E04EE5-D46A-AF5C-73DD-483A44423C58}"/>
              </a:ext>
            </a:extLst>
          </p:cNvPr>
          <p:cNvSpPr>
            <a:spLocks noGrp="1"/>
          </p:cNvSpPr>
          <p:nvPr>
            <p:ph type="sldNum" sz="quarter" idx="5"/>
          </p:nvPr>
        </p:nvSpPr>
        <p:spPr/>
        <p:txBody>
          <a:bodyPr/>
          <a:lstStyle/>
          <a:p>
            <a:fld id="{AC8607EE-E389-6142-9987-FC9203D64F21}" type="slidenum">
              <a:rPr lang="en-US" smtClean="0"/>
              <a:t>12</a:t>
            </a:fld>
            <a:endParaRPr lang="en-US"/>
          </a:p>
        </p:txBody>
      </p:sp>
    </p:spTree>
    <p:extLst>
      <p:ext uri="{BB962C8B-B14F-4D97-AF65-F5344CB8AC3E}">
        <p14:creationId xmlns:p14="http://schemas.microsoft.com/office/powerpoint/2010/main" val="29102258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6CA6F-F18B-F5CA-1B81-0E8057A89F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0EA9E1-4858-2782-6273-93C2881A17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875FC9-E57B-13B3-3926-A7A0ED8978D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604802D-30C3-0A77-FDE9-D258A36D33CD}"/>
              </a:ext>
            </a:extLst>
          </p:cNvPr>
          <p:cNvSpPr>
            <a:spLocks noGrp="1"/>
          </p:cNvSpPr>
          <p:nvPr>
            <p:ph type="sldNum" sz="quarter" idx="5"/>
          </p:nvPr>
        </p:nvSpPr>
        <p:spPr/>
        <p:txBody>
          <a:bodyPr/>
          <a:lstStyle/>
          <a:p>
            <a:fld id="{AC8607EE-E389-6142-9987-FC9203D64F21}" type="slidenum">
              <a:rPr lang="en-US" smtClean="0"/>
              <a:t>13</a:t>
            </a:fld>
            <a:endParaRPr lang="en-US"/>
          </a:p>
        </p:txBody>
      </p:sp>
    </p:spTree>
    <p:extLst>
      <p:ext uri="{BB962C8B-B14F-4D97-AF65-F5344CB8AC3E}">
        <p14:creationId xmlns:p14="http://schemas.microsoft.com/office/powerpoint/2010/main" val="27106472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18C185-9BEC-3300-73F6-F710BC9246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AD6219-F51D-488B-7AA6-02A1227E68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F2B75F-60A3-E475-8D81-72C84FD28BC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2D17E4A-BB20-2789-FBD5-D6642EF8E315}"/>
              </a:ext>
            </a:extLst>
          </p:cNvPr>
          <p:cNvSpPr>
            <a:spLocks noGrp="1"/>
          </p:cNvSpPr>
          <p:nvPr>
            <p:ph type="sldNum" sz="quarter" idx="5"/>
          </p:nvPr>
        </p:nvSpPr>
        <p:spPr/>
        <p:txBody>
          <a:bodyPr/>
          <a:lstStyle/>
          <a:p>
            <a:fld id="{AC8607EE-E389-6142-9987-FC9203D64F21}" type="slidenum">
              <a:rPr lang="en-US" smtClean="0"/>
              <a:t>14</a:t>
            </a:fld>
            <a:endParaRPr lang="en-US"/>
          </a:p>
        </p:txBody>
      </p:sp>
    </p:spTree>
    <p:extLst>
      <p:ext uri="{BB962C8B-B14F-4D97-AF65-F5344CB8AC3E}">
        <p14:creationId xmlns:p14="http://schemas.microsoft.com/office/powerpoint/2010/main" val="32287039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AB166F-E4B7-B4AC-D50C-DE930F3968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B7A25B-76BB-AA46-5C86-DFF166708E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932E16-69A9-61E9-37E0-564997C90F2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F63D866-3EA6-D5DA-95F5-F4272BA1275C}"/>
              </a:ext>
            </a:extLst>
          </p:cNvPr>
          <p:cNvSpPr>
            <a:spLocks noGrp="1"/>
          </p:cNvSpPr>
          <p:nvPr>
            <p:ph type="sldNum" sz="quarter" idx="5"/>
          </p:nvPr>
        </p:nvSpPr>
        <p:spPr/>
        <p:txBody>
          <a:bodyPr/>
          <a:lstStyle/>
          <a:p>
            <a:fld id="{AC8607EE-E389-6142-9987-FC9203D64F21}" type="slidenum">
              <a:rPr lang="en-US" smtClean="0"/>
              <a:t>15</a:t>
            </a:fld>
            <a:endParaRPr lang="en-US"/>
          </a:p>
        </p:txBody>
      </p:sp>
    </p:spTree>
    <p:extLst>
      <p:ext uri="{BB962C8B-B14F-4D97-AF65-F5344CB8AC3E}">
        <p14:creationId xmlns:p14="http://schemas.microsoft.com/office/powerpoint/2010/main" val="11837880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C2CBA6-D077-0B4F-A777-CE9E9A0298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DA2463-E1B4-D4FB-2190-62E7AC0D09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62C29E-63C8-F059-26F2-DE6D2CD6EEC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C6EA151-46AF-77D7-0243-D763B684CB9A}"/>
              </a:ext>
            </a:extLst>
          </p:cNvPr>
          <p:cNvSpPr>
            <a:spLocks noGrp="1"/>
          </p:cNvSpPr>
          <p:nvPr>
            <p:ph type="sldNum" sz="quarter" idx="5"/>
          </p:nvPr>
        </p:nvSpPr>
        <p:spPr/>
        <p:txBody>
          <a:bodyPr/>
          <a:lstStyle/>
          <a:p>
            <a:fld id="{AC8607EE-E389-6142-9987-FC9203D64F21}" type="slidenum">
              <a:rPr lang="en-US" smtClean="0"/>
              <a:t>16</a:t>
            </a:fld>
            <a:endParaRPr lang="en-US"/>
          </a:p>
        </p:txBody>
      </p:sp>
    </p:spTree>
    <p:extLst>
      <p:ext uri="{BB962C8B-B14F-4D97-AF65-F5344CB8AC3E}">
        <p14:creationId xmlns:p14="http://schemas.microsoft.com/office/powerpoint/2010/main" val="9682684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8BFFA0-6118-B050-CA84-6DA43816E4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A96439-D6AA-7E4E-8E9A-31D52F08CE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F44A40-16A1-5ACE-7345-0C1099532B5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A63B18-6C58-23D2-0B36-C06B844D6CCF}"/>
              </a:ext>
            </a:extLst>
          </p:cNvPr>
          <p:cNvSpPr>
            <a:spLocks noGrp="1"/>
          </p:cNvSpPr>
          <p:nvPr>
            <p:ph type="sldNum" sz="quarter" idx="5"/>
          </p:nvPr>
        </p:nvSpPr>
        <p:spPr/>
        <p:txBody>
          <a:bodyPr/>
          <a:lstStyle/>
          <a:p>
            <a:fld id="{AC8607EE-E389-6142-9987-FC9203D64F21}" type="slidenum">
              <a:rPr lang="en-US" smtClean="0"/>
              <a:t>17</a:t>
            </a:fld>
            <a:endParaRPr lang="en-US"/>
          </a:p>
        </p:txBody>
      </p:sp>
    </p:spTree>
    <p:extLst>
      <p:ext uri="{BB962C8B-B14F-4D97-AF65-F5344CB8AC3E}">
        <p14:creationId xmlns:p14="http://schemas.microsoft.com/office/powerpoint/2010/main" val="6151099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4EDF8-0FD3-82B7-B1DF-A4D4BE7359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7B4F58-8EF2-0507-A13D-6D45796A32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1026DF-39E8-90FD-65B8-2E0CC2B7E07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0436428-B6FA-9303-9F28-D0E6D84DE4EA}"/>
              </a:ext>
            </a:extLst>
          </p:cNvPr>
          <p:cNvSpPr>
            <a:spLocks noGrp="1"/>
          </p:cNvSpPr>
          <p:nvPr>
            <p:ph type="sldNum" sz="quarter" idx="5"/>
          </p:nvPr>
        </p:nvSpPr>
        <p:spPr/>
        <p:txBody>
          <a:bodyPr/>
          <a:lstStyle/>
          <a:p>
            <a:fld id="{AC8607EE-E389-6142-9987-FC9203D64F21}" type="slidenum">
              <a:rPr lang="en-US" smtClean="0"/>
              <a:t>18</a:t>
            </a:fld>
            <a:endParaRPr lang="en-US"/>
          </a:p>
        </p:txBody>
      </p:sp>
    </p:spTree>
    <p:extLst>
      <p:ext uri="{BB962C8B-B14F-4D97-AF65-F5344CB8AC3E}">
        <p14:creationId xmlns:p14="http://schemas.microsoft.com/office/powerpoint/2010/main" val="40506253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765524-2D56-81DF-B475-8C999D76C9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978E56-7B5D-F363-CCF0-8ACBD43279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32AFE2-43B0-DA5C-C32C-7006CB9C7F6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53A37C-EF0E-A2DD-7645-42497D4DDA4E}"/>
              </a:ext>
            </a:extLst>
          </p:cNvPr>
          <p:cNvSpPr>
            <a:spLocks noGrp="1"/>
          </p:cNvSpPr>
          <p:nvPr>
            <p:ph type="sldNum" sz="quarter" idx="5"/>
          </p:nvPr>
        </p:nvSpPr>
        <p:spPr/>
        <p:txBody>
          <a:bodyPr/>
          <a:lstStyle/>
          <a:p>
            <a:fld id="{AC8607EE-E389-6142-9987-FC9203D64F21}" type="slidenum">
              <a:rPr lang="en-US" smtClean="0"/>
              <a:t>19</a:t>
            </a:fld>
            <a:endParaRPr lang="en-US"/>
          </a:p>
        </p:txBody>
      </p:sp>
    </p:spTree>
    <p:extLst>
      <p:ext uri="{BB962C8B-B14F-4D97-AF65-F5344CB8AC3E}">
        <p14:creationId xmlns:p14="http://schemas.microsoft.com/office/powerpoint/2010/main" val="937866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23E504-4ECA-DB51-B5BC-B65C399DCD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C68E9E-0B60-F2AD-D1E3-EDB8973DBC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91EF91-8CC0-1186-322A-715BC6BCCC4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9D4CC1F-DFA9-7F06-BCEA-C54E061A5571}"/>
              </a:ext>
            </a:extLst>
          </p:cNvPr>
          <p:cNvSpPr>
            <a:spLocks noGrp="1"/>
          </p:cNvSpPr>
          <p:nvPr>
            <p:ph type="sldNum" sz="quarter" idx="5"/>
          </p:nvPr>
        </p:nvSpPr>
        <p:spPr/>
        <p:txBody>
          <a:bodyPr/>
          <a:lstStyle/>
          <a:p>
            <a:fld id="{AC8607EE-E389-6142-9987-FC9203D64F21}" type="slidenum">
              <a:rPr lang="en-US" smtClean="0"/>
              <a:t>2</a:t>
            </a:fld>
            <a:endParaRPr lang="en-US"/>
          </a:p>
        </p:txBody>
      </p:sp>
    </p:spTree>
    <p:extLst>
      <p:ext uri="{BB962C8B-B14F-4D97-AF65-F5344CB8AC3E}">
        <p14:creationId xmlns:p14="http://schemas.microsoft.com/office/powerpoint/2010/main" val="26225293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2C49C7-174F-A20F-8DBF-4F9AE667B5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09DBED-0397-68B3-0DF5-346FA57BF2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3B0538-9CEE-50AD-BE61-88E469123F4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FCA0877-060F-E50D-CA66-5943B300F69A}"/>
              </a:ext>
            </a:extLst>
          </p:cNvPr>
          <p:cNvSpPr>
            <a:spLocks noGrp="1"/>
          </p:cNvSpPr>
          <p:nvPr>
            <p:ph type="sldNum" sz="quarter" idx="5"/>
          </p:nvPr>
        </p:nvSpPr>
        <p:spPr/>
        <p:txBody>
          <a:bodyPr/>
          <a:lstStyle/>
          <a:p>
            <a:fld id="{AC8607EE-E389-6142-9987-FC9203D64F21}" type="slidenum">
              <a:rPr lang="en-US" smtClean="0"/>
              <a:t>20</a:t>
            </a:fld>
            <a:endParaRPr lang="en-US"/>
          </a:p>
        </p:txBody>
      </p:sp>
    </p:spTree>
    <p:extLst>
      <p:ext uri="{BB962C8B-B14F-4D97-AF65-F5344CB8AC3E}">
        <p14:creationId xmlns:p14="http://schemas.microsoft.com/office/powerpoint/2010/main" val="22659905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167B73-47BE-88AF-C916-4FB6E7FC6D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21E514-D40C-00EA-B9E0-779EDF3E71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2A8C88-6251-6604-0A74-7EDD8941DBB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E488546-E134-AB0C-044F-5E524E241B88}"/>
              </a:ext>
            </a:extLst>
          </p:cNvPr>
          <p:cNvSpPr>
            <a:spLocks noGrp="1"/>
          </p:cNvSpPr>
          <p:nvPr>
            <p:ph type="sldNum" sz="quarter" idx="5"/>
          </p:nvPr>
        </p:nvSpPr>
        <p:spPr/>
        <p:txBody>
          <a:bodyPr/>
          <a:lstStyle/>
          <a:p>
            <a:fld id="{AC8607EE-E389-6142-9987-FC9203D64F21}" type="slidenum">
              <a:rPr lang="en-US" smtClean="0"/>
              <a:t>21</a:t>
            </a:fld>
            <a:endParaRPr lang="en-US"/>
          </a:p>
        </p:txBody>
      </p:sp>
    </p:spTree>
    <p:extLst>
      <p:ext uri="{BB962C8B-B14F-4D97-AF65-F5344CB8AC3E}">
        <p14:creationId xmlns:p14="http://schemas.microsoft.com/office/powerpoint/2010/main" val="1373623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9B94DE-392C-6A4B-D92E-B94FB46D01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451CB2-9566-D0E2-F6A4-AF78AF0702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A2FBCA-B83D-CAFE-22E8-27EB527560A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819D0A4-BB14-F954-24FA-02744C67B544}"/>
              </a:ext>
            </a:extLst>
          </p:cNvPr>
          <p:cNvSpPr>
            <a:spLocks noGrp="1"/>
          </p:cNvSpPr>
          <p:nvPr>
            <p:ph type="sldNum" sz="quarter" idx="5"/>
          </p:nvPr>
        </p:nvSpPr>
        <p:spPr/>
        <p:txBody>
          <a:bodyPr/>
          <a:lstStyle/>
          <a:p>
            <a:fld id="{AC8607EE-E389-6142-9987-FC9203D64F21}" type="slidenum">
              <a:rPr lang="en-US" smtClean="0"/>
              <a:t>22</a:t>
            </a:fld>
            <a:endParaRPr lang="en-US"/>
          </a:p>
        </p:txBody>
      </p:sp>
    </p:spTree>
    <p:extLst>
      <p:ext uri="{BB962C8B-B14F-4D97-AF65-F5344CB8AC3E}">
        <p14:creationId xmlns:p14="http://schemas.microsoft.com/office/powerpoint/2010/main" val="31682069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B51AB6-65D2-BF9D-B4F1-601E2DCD19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950766-3CA3-6C90-3165-DE99D0FF30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0D055B-185B-BCE6-1B72-9CBB031F6C4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C9E4ADA-C6D0-8CFA-7FF1-B2B061C7DB0D}"/>
              </a:ext>
            </a:extLst>
          </p:cNvPr>
          <p:cNvSpPr>
            <a:spLocks noGrp="1"/>
          </p:cNvSpPr>
          <p:nvPr>
            <p:ph type="sldNum" sz="quarter" idx="5"/>
          </p:nvPr>
        </p:nvSpPr>
        <p:spPr/>
        <p:txBody>
          <a:bodyPr/>
          <a:lstStyle/>
          <a:p>
            <a:fld id="{AC8607EE-E389-6142-9987-FC9203D64F21}" type="slidenum">
              <a:rPr lang="en-US" smtClean="0"/>
              <a:t>23</a:t>
            </a:fld>
            <a:endParaRPr lang="en-US"/>
          </a:p>
        </p:txBody>
      </p:sp>
    </p:spTree>
    <p:extLst>
      <p:ext uri="{BB962C8B-B14F-4D97-AF65-F5344CB8AC3E}">
        <p14:creationId xmlns:p14="http://schemas.microsoft.com/office/powerpoint/2010/main" val="2456445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9EDD9E-9AA9-29E4-16DC-9D5B32DDC5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4AAD2E-5989-0B43-EB33-1926455043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BFF336-273B-7ABE-1682-747FB385425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82A5F08-E355-C562-7EBA-56E686AAFE79}"/>
              </a:ext>
            </a:extLst>
          </p:cNvPr>
          <p:cNvSpPr>
            <a:spLocks noGrp="1"/>
          </p:cNvSpPr>
          <p:nvPr>
            <p:ph type="sldNum" sz="quarter" idx="5"/>
          </p:nvPr>
        </p:nvSpPr>
        <p:spPr/>
        <p:txBody>
          <a:bodyPr/>
          <a:lstStyle/>
          <a:p>
            <a:fld id="{AC8607EE-E389-6142-9987-FC9203D64F21}" type="slidenum">
              <a:rPr lang="en-US" smtClean="0"/>
              <a:t>24</a:t>
            </a:fld>
            <a:endParaRPr lang="en-US"/>
          </a:p>
        </p:txBody>
      </p:sp>
    </p:spTree>
    <p:extLst>
      <p:ext uri="{BB962C8B-B14F-4D97-AF65-F5344CB8AC3E}">
        <p14:creationId xmlns:p14="http://schemas.microsoft.com/office/powerpoint/2010/main" val="17859796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FA630-5B2C-575E-9054-82CD22EDA1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AE4A8D-D9DF-44A7-3896-E317A9E7FF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516992-3560-F9FB-4726-B554F2CACBB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85EEDD-FBE1-D2D2-57E2-1C5CF1E9465A}"/>
              </a:ext>
            </a:extLst>
          </p:cNvPr>
          <p:cNvSpPr>
            <a:spLocks noGrp="1"/>
          </p:cNvSpPr>
          <p:nvPr>
            <p:ph type="sldNum" sz="quarter" idx="5"/>
          </p:nvPr>
        </p:nvSpPr>
        <p:spPr/>
        <p:txBody>
          <a:bodyPr/>
          <a:lstStyle/>
          <a:p>
            <a:fld id="{AC8607EE-E389-6142-9987-FC9203D64F21}" type="slidenum">
              <a:rPr lang="en-US" smtClean="0"/>
              <a:t>25</a:t>
            </a:fld>
            <a:endParaRPr lang="en-US"/>
          </a:p>
        </p:txBody>
      </p:sp>
    </p:spTree>
    <p:extLst>
      <p:ext uri="{BB962C8B-B14F-4D97-AF65-F5344CB8AC3E}">
        <p14:creationId xmlns:p14="http://schemas.microsoft.com/office/powerpoint/2010/main" val="40384676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E7991E-E312-99D0-ABA2-CC1D097F22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C0C888-F1B4-0A6E-E196-32549D7BBF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F6F43F-6777-02E2-9F4F-BA5806E3471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C63874E-DAAE-7F3A-96F3-D55356003A93}"/>
              </a:ext>
            </a:extLst>
          </p:cNvPr>
          <p:cNvSpPr>
            <a:spLocks noGrp="1"/>
          </p:cNvSpPr>
          <p:nvPr>
            <p:ph type="sldNum" sz="quarter" idx="5"/>
          </p:nvPr>
        </p:nvSpPr>
        <p:spPr/>
        <p:txBody>
          <a:bodyPr/>
          <a:lstStyle/>
          <a:p>
            <a:fld id="{AC8607EE-E389-6142-9987-FC9203D64F21}" type="slidenum">
              <a:rPr lang="en-US" smtClean="0"/>
              <a:t>26</a:t>
            </a:fld>
            <a:endParaRPr lang="en-US"/>
          </a:p>
        </p:txBody>
      </p:sp>
    </p:spTree>
    <p:extLst>
      <p:ext uri="{BB962C8B-B14F-4D97-AF65-F5344CB8AC3E}">
        <p14:creationId xmlns:p14="http://schemas.microsoft.com/office/powerpoint/2010/main" val="25144406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FE7955-651A-66B9-4850-EA8EF94FDF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B05306-D5B4-86E4-A6BD-84B3078748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24A05A-60E7-3F7F-5EEC-F6C66ED3D5E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A31A1D3-6466-8B00-DA68-DA9711D3B337}"/>
              </a:ext>
            </a:extLst>
          </p:cNvPr>
          <p:cNvSpPr>
            <a:spLocks noGrp="1"/>
          </p:cNvSpPr>
          <p:nvPr>
            <p:ph type="sldNum" sz="quarter" idx="5"/>
          </p:nvPr>
        </p:nvSpPr>
        <p:spPr/>
        <p:txBody>
          <a:bodyPr/>
          <a:lstStyle/>
          <a:p>
            <a:fld id="{AC8607EE-E389-6142-9987-FC9203D64F21}" type="slidenum">
              <a:rPr lang="en-US" smtClean="0"/>
              <a:t>27</a:t>
            </a:fld>
            <a:endParaRPr lang="en-US"/>
          </a:p>
        </p:txBody>
      </p:sp>
    </p:spTree>
    <p:extLst>
      <p:ext uri="{BB962C8B-B14F-4D97-AF65-F5344CB8AC3E}">
        <p14:creationId xmlns:p14="http://schemas.microsoft.com/office/powerpoint/2010/main" val="22384997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DD98E8-B0CB-61B9-1B7D-069806B655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B16435-C268-9C8C-6B43-7D44E712D5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FE6B46-3468-75F5-59E7-D5B3B72D302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F81A5A3-DC29-6E71-12A6-E8DDE2D0E7E5}"/>
              </a:ext>
            </a:extLst>
          </p:cNvPr>
          <p:cNvSpPr>
            <a:spLocks noGrp="1"/>
          </p:cNvSpPr>
          <p:nvPr>
            <p:ph type="sldNum" sz="quarter" idx="5"/>
          </p:nvPr>
        </p:nvSpPr>
        <p:spPr/>
        <p:txBody>
          <a:bodyPr/>
          <a:lstStyle/>
          <a:p>
            <a:fld id="{AC8607EE-E389-6142-9987-FC9203D64F21}" type="slidenum">
              <a:rPr lang="en-US" smtClean="0"/>
              <a:t>28</a:t>
            </a:fld>
            <a:endParaRPr lang="en-US"/>
          </a:p>
        </p:txBody>
      </p:sp>
    </p:spTree>
    <p:extLst>
      <p:ext uri="{BB962C8B-B14F-4D97-AF65-F5344CB8AC3E}">
        <p14:creationId xmlns:p14="http://schemas.microsoft.com/office/powerpoint/2010/main" val="459566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8607EE-E389-6142-9987-FC9203D64F21}" type="slidenum">
              <a:rPr lang="en-US" smtClean="0"/>
              <a:t>29</a:t>
            </a:fld>
            <a:endParaRPr lang="en-US"/>
          </a:p>
        </p:txBody>
      </p:sp>
    </p:spTree>
    <p:extLst>
      <p:ext uri="{BB962C8B-B14F-4D97-AF65-F5344CB8AC3E}">
        <p14:creationId xmlns:p14="http://schemas.microsoft.com/office/powerpoint/2010/main" val="39190946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3506E0-EB39-A45A-8522-08839DCF83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4C0835-FD5A-4739-F66A-697E3C2159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AA2659-48FE-51EB-AD92-3CCF0FCA7CB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72A215B-D692-9479-D55E-BEE365566A97}"/>
              </a:ext>
            </a:extLst>
          </p:cNvPr>
          <p:cNvSpPr>
            <a:spLocks noGrp="1"/>
          </p:cNvSpPr>
          <p:nvPr>
            <p:ph type="sldNum" sz="quarter" idx="5"/>
          </p:nvPr>
        </p:nvSpPr>
        <p:spPr/>
        <p:txBody>
          <a:bodyPr/>
          <a:lstStyle/>
          <a:p>
            <a:fld id="{AC8607EE-E389-6142-9987-FC9203D64F21}" type="slidenum">
              <a:rPr lang="en-US" smtClean="0"/>
              <a:t>3</a:t>
            </a:fld>
            <a:endParaRPr lang="en-US"/>
          </a:p>
        </p:txBody>
      </p:sp>
    </p:spTree>
    <p:extLst>
      <p:ext uri="{BB962C8B-B14F-4D97-AF65-F5344CB8AC3E}">
        <p14:creationId xmlns:p14="http://schemas.microsoft.com/office/powerpoint/2010/main" val="2440950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1C76D6-1D2A-82DB-FB93-8CD64C6B2C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062D8F-5238-324E-FA18-4155247408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F237FF-13F7-7224-7394-403FECB4374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61D9A3D-4711-5D04-C556-97AF96B4C803}"/>
              </a:ext>
            </a:extLst>
          </p:cNvPr>
          <p:cNvSpPr>
            <a:spLocks noGrp="1"/>
          </p:cNvSpPr>
          <p:nvPr>
            <p:ph type="sldNum" sz="quarter" idx="5"/>
          </p:nvPr>
        </p:nvSpPr>
        <p:spPr/>
        <p:txBody>
          <a:bodyPr/>
          <a:lstStyle/>
          <a:p>
            <a:fld id="{919783F7-297B-3441-9E65-C9D93D1C7D5A}" type="slidenum">
              <a:rPr lang="en-US" smtClean="0"/>
              <a:t>31</a:t>
            </a:fld>
            <a:endParaRPr lang="en-US"/>
          </a:p>
        </p:txBody>
      </p:sp>
    </p:spTree>
    <p:extLst>
      <p:ext uri="{BB962C8B-B14F-4D97-AF65-F5344CB8AC3E}">
        <p14:creationId xmlns:p14="http://schemas.microsoft.com/office/powerpoint/2010/main" val="194054553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22E83-74A6-FC98-E8BE-043BE3945A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3F720F-CC7F-5556-81D0-DD47D3255E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7E5F70-721D-DF34-6D6D-132FBBDE403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5532E55-E4E8-5E72-08D9-9D3EBC07A9F0}"/>
              </a:ext>
            </a:extLst>
          </p:cNvPr>
          <p:cNvSpPr>
            <a:spLocks noGrp="1"/>
          </p:cNvSpPr>
          <p:nvPr>
            <p:ph type="sldNum" sz="quarter" idx="5"/>
          </p:nvPr>
        </p:nvSpPr>
        <p:spPr/>
        <p:txBody>
          <a:bodyPr/>
          <a:lstStyle/>
          <a:p>
            <a:fld id="{919783F7-297B-3441-9E65-C9D93D1C7D5A}" type="slidenum">
              <a:rPr lang="en-US" smtClean="0"/>
              <a:t>32</a:t>
            </a:fld>
            <a:endParaRPr lang="en-US"/>
          </a:p>
        </p:txBody>
      </p:sp>
    </p:spTree>
    <p:extLst>
      <p:ext uri="{BB962C8B-B14F-4D97-AF65-F5344CB8AC3E}">
        <p14:creationId xmlns:p14="http://schemas.microsoft.com/office/powerpoint/2010/main" val="420842298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888F56-7BA8-3F9B-493F-AD43CF4320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E8E1F2-9E07-6DD3-0F72-BCD593499D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11A09B-5B72-EC69-0936-776FDCDC614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49F2FF1-8339-9482-624B-7F70B1007189}"/>
              </a:ext>
            </a:extLst>
          </p:cNvPr>
          <p:cNvSpPr>
            <a:spLocks noGrp="1"/>
          </p:cNvSpPr>
          <p:nvPr>
            <p:ph type="sldNum" sz="quarter" idx="5"/>
          </p:nvPr>
        </p:nvSpPr>
        <p:spPr/>
        <p:txBody>
          <a:bodyPr/>
          <a:lstStyle/>
          <a:p>
            <a:fld id="{919783F7-297B-3441-9E65-C9D93D1C7D5A}" type="slidenum">
              <a:rPr lang="en-US" smtClean="0"/>
              <a:t>33</a:t>
            </a:fld>
            <a:endParaRPr lang="en-US"/>
          </a:p>
        </p:txBody>
      </p:sp>
    </p:spTree>
    <p:extLst>
      <p:ext uri="{BB962C8B-B14F-4D97-AF65-F5344CB8AC3E}">
        <p14:creationId xmlns:p14="http://schemas.microsoft.com/office/powerpoint/2010/main" val="41567176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49022-FC13-5AF3-D687-893CB4AF5A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27FC96-5559-9EE6-F176-D3B6E673A0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5023DC-656D-2293-019D-B95A838459A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415D9F6-EB6F-960F-3893-6A90B08C9110}"/>
              </a:ext>
            </a:extLst>
          </p:cNvPr>
          <p:cNvSpPr>
            <a:spLocks noGrp="1"/>
          </p:cNvSpPr>
          <p:nvPr>
            <p:ph type="sldNum" sz="quarter" idx="5"/>
          </p:nvPr>
        </p:nvSpPr>
        <p:spPr/>
        <p:txBody>
          <a:bodyPr/>
          <a:lstStyle/>
          <a:p>
            <a:fld id="{919783F7-297B-3441-9E65-C9D93D1C7D5A}" type="slidenum">
              <a:rPr lang="en-US" smtClean="0"/>
              <a:t>34</a:t>
            </a:fld>
            <a:endParaRPr lang="en-US"/>
          </a:p>
        </p:txBody>
      </p:sp>
    </p:spTree>
    <p:extLst>
      <p:ext uri="{BB962C8B-B14F-4D97-AF65-F5344CB8AC3E}">
        <p14:creationId xmlns:p14="http://schemas.microsoft.com/office/powerpoint/2010/main" val="6457637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A6A2E1-3B67-B158-0818-5945439B18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E3908D-9071-62B9-F951-0D55A18889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79BD18-2F2A-798D-6F30-75B7BFF5686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BB38CE7-6570-A2C2-5D2D-47D7C1D6398E}"/>
              </a:ext>
            </a:extLst>
          </p:cNvPr>
          <p:cNvSpPr>
            <a:spLocks noGrp="1"/>
          </p:cNvSpPr>
          <p:nvPr>
            <p:ph type="sldNum" sz="quarter" idx="5"/>
          </p:nvPr>
        </p:nvSpPr>
        <p:spPr/>
        <p:txBody>
          <a:bodyPr/>
          <a:lstStyle/>
          <a:p>
            <a:fld id="{919783F7-297B-3441-9E65-C9D93D1C7D5A}" type="slidenum">
              <a:rPr lang="en-US" smtClean="0"/>
              <a:t>35</a:t>
            </a:fld>
            <a:endParaRPr lang="en-US"/>
          </a:p>
        </p:txBody>
      </p:sp>
    </p:spTree>
    <p:extLst>
      <p:ext uri="{BB962C8B-B14F-4D97-AF65-F5344CB8AC3E}">
        <p14:creationId xmlns:p14="http://schemas.microsoft.com/office/powerpoint/2010/main" val="17490846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03247-3EE1-CC5C-1E12-A0F6ACF011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44775E-46BD-9954-E3A4-350110AEC9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E92E09-E572-9089-981F-4698CE91F0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E28DCA3-1C62-B154-63F6-07D8A478DF41}"/>
              </a:ext>
            </a:extLst>
          </p:cNvPr>
          <p:cNvSpPr>
            <a:spLocks noGrp="1"/>
          </p:cNvSpPr>
          <p:nvPr>
            <p:ph type="sldNum" sz="quarter" idx="5"/>
          </p:nvPr>
        </p:nvSpPr>
        <p:spPr/>
        <p:txBody>
          <a:bodyPr/>
          <a:lstStyle/>
          <a:p>
            <a:fld id="{919783F7-297B-3441-9E65-C9D93D1C7D5A}" type="slidenum">
              <a:rPr lang="en-US" smtClean="0"/>
              <a:t>36</a:t>
            </a:fld>
            <a:endParaRPr lang="en-US"/>
          </a:p>
        </p:txBody>
      </p:sp>
    </p:spTree>
    <p:extLst>
      <p:ext uri="{BB962C8B-B14F-4D97-AF65-F5344CB8AC3E}">
        <p14:creationId xmlns:p14="http://schemas.microsoft.com/office/powerpoint/2010/main" val="2415568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CB4A7A-59FF-CEF4-709A-0E14AE1EEA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4DF8B7-F201-D67D-CFB9-DD2D8B8749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5033CE-65A3-5148-F634-EBA92402BD2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1231ECC-0FFC-5482-818F-FCE16930CBEE}"/>
              </a:ext>
            </a:extLst>
          </p:cNvPr>
          <p:cNvSpPr>
            <a:spLocks noGrp="1"/>
          </p:cNvSpPr>
          <p:nvPr>
            <p:ph type="sldNum" sz="quarter" idx="5"/>
          </p:nvPr>
        </p:nvSpPr>
        <p:spPr/>
        <p:txBody>
          <a:bodyPr/>
          <a:lstStyle/>
          <a:p>
            <a:fld id="{919783F7-297B-3441-9E65-C9D93D1C7D5A}" type="slidenum">
              <a:rPr lang="en-US" smtClean="0"/>
              <a:t>37</a:t>
            </a:fld>
            <a:endParaRPr lang="en-US"/>
          </a:p>
        </p:txBody>
      </p:sp>
    </p:spTree>
    <p:extLst>
      <p:ext uri="{BB962C8B-B14F-4D97-AF65-F5344CB8AC3E}">
        <p14:creationId xmlns:p14="http://schemas.microsoft.com/office/powerpoint/2010/main" val="29167352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C056C-7F0F-CBAF-98E9-4D2076FC17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D9F031-AE00-FFBC-DE52-276C0D5ADD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C6490C-8B29-B31E-FC2F-25CD54B2BBA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44AA0A9-4E35-3D63-9B1E-B70BDD0D4F36}"/>
              </a:ext>
            </a:extLst>
          </p:cNvPr>
          <p:cNvSpPr>
            <a:spLocks noGrp="1"/>
          </p:cNvSpPr>
          <p:nvPr>
            <p:ph type="sldNum" sz="quarter" idx="5"/>
          </p:nvPr>
        </p:nvSpPr>
        <p:spPr/>
        <p:txBody>
          <a:bodyPr/>
          <a:lstStyle/>
          <a:p>
            <a:fld id="{919783F7-297B-3441-9E65-C9D93D1C7D5A}" type="slidenum">
              <a:rPr lang="en-US" smtClean="0"/>
              <a:t>38</a:t>
            </a:fld>
            <a:endParaRPr lang="en-US"/>
          </a:p>
        </p:txBody>
      </p:sp>
    </p:spTree>
    <p:extLst>
      <p:ext uri="{BB962C8B-B14F-4D97-AF65-F5344CB8AC3E}">
        <p14:creationId xmlns:p14="http://schemas.microsoft.com/office/powerpoint/2010/main" val="305256710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8E5A95-9242-A2DE-ED7C-31879C3A97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F40E5E-ADCC-044A-52F6-ACF55B172F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D0E64B-79EE-B79B-00DC-0EA4979352D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161E7B0-0464-491A-7F8B-765732A4928F}"/>
              </a:ext>
            </a:extLst>
          </p:cNvPr>
          <p:cNvSpPr>
            <a:spLocks noGrp="1"/>
          </p:cNvSpPr>
          <p:nvPr>
            <p:ph type="sldNum" sz="quarter" idx="5"/>
          </p:nvPr>
        </p:nvSpPr>
        <p:spPr/>
        <p:txBody>
          <a:bodyPr/>
          <a:lstStyle/>
          <a:p>
            <a:fld id="{919783F7-297B-3441-9E65-C9D93D1C7D5A}" type="slidenum">
              <a:rPr lang="en-US" smtClean="0"/>
              <a:t>39</a:t>
            </a:fld>
            <a:endParaRPr lang="en-US"/>
          </a:p>
        </p:txBody>
      </p:sp>
    </p:spTree>
    <p:extLst>
      <p:ext uri="{BB962C8B-B14F-4D97-AF65-F5344CB8AC3E}">
        <p14:creationId xmlns:p14="http://schemas.microsoft.com/office/powerpoint/2010/main" val="373868490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EBB4F1-9884-79E7-1E16-0B69A520A7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59A997-070D-3D74-0955-930AE0EF04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57E3FE-95F3-51B5-1B93-8FB9C12CA0B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2CA480B-5B56-AE79-72B6-7CAF14A370D0}"/>
              </a:ext>
            </a:extLst>
          </p:cNvPr>
          <p:cNvSpPr>
            <a:spLocks noGrp="1"/>
          </p:cNvSpPr>
          <p:nvPr>
            <p:ph type="sldNum" sz="quarter" idx="5"/>
          </p:nvPr>
        </p:nvSpPr>
        <p:spPr/>
        <p:txBody>
          <a:bodyPr/>
          <a:lstStyle/>
          <a:p>
            <a:fld id="{919783F7-297B-3441-9E65-C9D93D1C7D5A}" type="slidenum">
              <a:rPr lang="en-US" smtClean="0"/>
              <a:t>40</a:t>
            </a:fld>
            <a:endParaRPr lang="en-US"/>
          </a:p>
        </p:txBody>
      </p:sp>
    </p:spTree>
    <p:extLst>
      <p:ext uri="{BB962C8B-B14F-4D97-AF65-F5344CB8AC3E}">
        <p14:creationId xmlns:p14="http://schemas.microsoft.com/office/powerpoint/2010/main" val="14206480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D76FC9-8E44-A15B-7421-7560433573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AC6C15-0C33-568D-54C8-95FC31F778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DDEB7A-7DAE-67D1-F724-A49B4A27B62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A3CBCE9-78FC-B578-0F24-6A7306AA9FE9}"/>
              </a:ext>
            </a:extLst>
          </p:cNvPr>
          <p:cNvSpPr>
            <a:spLocks noGrp="1"/>
          </p:cNvSpPr>
          <p:nvPr>
            <p:ph type="sldNum" sz="quarter" idx="5"/>
          </p:nvPr>
        </p:nvSpPr>
        <p:spPr/>
        <p:txBody>
          <a:bodyPr/>
          <a:lstStyle/>
          <a:p>
            <a:fld id="{AC8607EE-E389-6142-9987-FC9203D64F21}" type="slidenum">
              <a:rPr lang="en-US" smtClean="0"/>
              <a:t>4</a:t>
            </a:fld>
            <a:endParaRPr lang="en-US"/>
          </a:p>
        </p:txBody>
      </p:sp>
    </p:spTree>
    <p:extLst>
      <p:ext uri="{BB962C8B-B14F-4D97-AF65-F5344CB8AC3E}">
        <p14:creationId xmlns:p14="http://schemas.microsoft.com/office/powerpoint/2010/main" val="200729955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4171F8-A6EE-8574-4F50-F99988158A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2B29EE-1EBD-FF29-4BC1-E7B713DC18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E62063-14D8-6111-C56F-F5E1853AFE4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A26ED04-638A-0151-DCA9-F844DD1AF6D4}"/>
              </a:ext>
            </a:extLst>
          </p:cNvPr>
          <p:cNvSpPr>
            <a:spLocks noGrp="1"/>
          </p:cNvSpPr>
          <p:nvPr>
            <p:ph type="sldNum" sz="quarter" idx="5"/>
          </p:nvPr>
        </p:nvSpPr>
        <p:spPr/>
        <p:txBody>
          <a:bodyPr/>
          <a:lstStyle/>
          <a:p>
            <a:fld id="{919783F7-297B-3441-9E65-C9D93D1C7D5A}" type="slidenum">
              <a:rPr lang="en-US" smtClean="0"/>
              <a:t>41</a:t>
            </a:fld>
            <a:endParaRPr lang="en-US"/>
          </a:p>
        </p:txBody>
      </p:sp>
    </p:spTree>
    <p:extLst>
      <p:ext uri="{BB962C8B-B14F-4D97-AF65-F5344CB8AC3E}">
        <p14:creationId xmlns:p14="http://schemas.microsoft.com/office/powerpoint/2010/main" val="352556823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710A2-1653-D8D8-F314-5609E65FAA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2431FD-59F2-E475-C7BB-B63F2D8D93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EC7BE5-B9A2-E1DD-FE9D-25EBEC867A1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A2E912C-81EA-827A-AE40-DCDA4AA53795}"/>
              </a:ext>
            </a:extLst>
          </p:cNvPr>
          <p:cNvSpPr>
            <a:spLocks noGrp="1"/>
          </p:cNvSpPr>
          <p:nvPr>
            <p:ph type="sldNum" sz="quarter" idx="5"/>
          </p:nvPr>
        </p:nvSpPr>
        <p:spPr/>
        <p:txBody>
          <a:bodyPr/>
          <a:lstStyle/>
          <a:p>
            <a:fld id="{919783F7-297B-3441-9E65-C9D93D1C7D5A}" type="slidenum">
              <a:rPr lang="en-US" smtClean="0"/>
              <a:t>42</a:t>
            </a:fld>
            <a:endParaRPr lang="en-US"/>
          </a:p>
        </p:txBody>
      </p:sp>
    </p:spTree>
    <p:extLst>
      <p:ext uri="{BB962C8B-B14F-4D97-AF65-F5344CB8AC3E}">
        <p14:creationId xmlns:p14="http://schemas.microsoft.com/office/powerpoint/2010/main" val="311138383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7DF021-EEB1-4864-4DD5-A4215CF5CC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8305B5-DC8E-B637-CD4C-96FB2D84B0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9F2380-2105-9C7C-7509-33ED7DD038F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460BB13-EAF4-247F-A26C-D6DD7C9890D1}"/>
              </a:ext>
            </a:extLst>
          </p:cNvPr>
          <p:cNvSpPr>
            <a:spLocks noGrp="1"/>
          </p:cNvSpPr>
          <p:nvPr>
            <p:ph type="sldNum" sz="quarter" idx="5"/>
          </p:nvPr>
        </p:nvSpPr>
        <p:spPr/>
        <p:txBody>
          <a:bodyPr/>
          <a:lstStyle/>
          <a:p>
            <a:fld id="{919783F7-297B-3441-9E65-C9D93D1C7D5A}" type="slidenum">
              <a:rPr lang="en-US" smtClean="0"/>
              <a:t>43</a:t>
            </a:fld>
            <a:endParaRPr lang="en-US"/>
          </a:p>
        </p:txBody>
      </p:sp>
    </p:spTree>
    <p:extLst>
      <p:ext uri="{BB962C8B-B14F-4D97-AF65-F5344CB8AC3E}">
        <p14:creationId xmlns:p14="http://schemas.microsoft.com/office/powerpoint/2010/main" val="177653586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69A12-9AF0-4F8E-D9E8-56DF749BDD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9E10D5-B673-55F8-E235-B332BE6CAE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6808A3-3428-7E89-1A28-6963BE7932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151014F-E4BF-61AE-BA11-B65AACB7C968}"/>
              </a:ext>
            </a:extLst>
          </p:cNvPr>
          <p:cNvSpPr>
            <a:spLocks noGrp="1"/>
          </p:cNvSpPr>
          <p:nvPr>
            <p:ph type="sldNum" sz="quarter" idx="5"/>
          </p:nvPr>
        </p:nvSpPr>
        <p:spPr/>
        <p:txBody>
          <a:bodyPr/>
          <a:lstStyle/>
          <a:p>
            <a:fld id="{919783F7-297B-3441-9E65-C9D93D1C7D5A}" type="slidenum">
              <a:rPr lang="en-US" smtClean="0"/>
              <a:t>44</a:t>
            </a:fld>
            <a:endParaRPr lang="en-US"/>
          </a:p>
        </p:txBody>
      </p:sp>
    </p:spTree>
    <p:extLst>
      <p:ext uri="{BB962C8B-B14F-4D97-AF65-F5344CB8AC3E}">
        <p14:creationId xmlns:p14="http://schemas.microsoft.com/office/powerpoint/2010/main" val="283953540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23331-F164-239C-2743-5EB9CF7CD8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9E371A-2CFE-1553-BC74-6A311E651C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53A7D3-F657-680C-2797-593EAC30593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28D2E4E-4FA2-139F-668C-ED8BC075BCD7}"/>
              </a:ext>
            </a:extLst>
          </p:cNvPr>
          <p:cNvSpPr>
            <a:spLocks noGrp="1"/>
          </p:cNvSpPr>
          <p:nvPr>
            <p:ph type="sldNum" sz="quarter" idx="5"/>
          </p:nvPr>
        </p:nvSpPr>
        <p:spPr/>
        <p:txBody>
          <a:bodyPr/>
          <a:lstStyle/>
          <a:p>
            <a:fld id="{919783F7-297B-3441-9E65-C9D93D1C7D5A}" type="slidenum">
              <a:rPr lang="en-US" smtClean="0"/>
              <a:t>45</a:t>
            </a:fld>
            <a:endParaRPr lang="en-US"/>
          </a:p>
        </p:txBody>
      </p:sp>
    </p:spTree>
    <p:extLst>
      <p:ext uri="{BB962C8B-B14F-4D97-AF65-F5344CB8AC3E}">
        <p14:creationId xmlns:p14="http://schemas.microsoft.com/office/powerpoint/2010/main" val="49378535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59D93-E82C-0475-96F6-F832AE89D2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599F59-D0B1-0E43-FEAB-A3971D0629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41F940-BF12-98DA-D470-ACFE0157BA6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B13B6C1-0625-0422-7365-E2992A9F09D1}"/>
              </a:ext>
            </a:extLst>
          </p:cNvPr>
          <p:cNvSpPr>
            <a:spLocks noGrp="1"/>
          </p:cNvSpPr>
          <p:nvPr>
            <p:ph type="sldNum" sz="quarter" idx="5"/>
          </p:nvPr>
        </p:nvSpPr>
        <p:spPr/>
        <p:txBody>
          <a:bodyPr/>
          <a:lstStyle/>
          <a:p>
            <a:fld id="{919783F7-297B-3441-9E65-C9D93D1C7D5A}" type="slidenum">
              <a:rPr lang="en-US" smtClean="0"/>
              <a:t>46</a:t>
            </a:fld>
            <a:endParaRPr lang="en-US"/>
          </a:p>
        </p:txBody>
      </p:sp>
    </p:spTree>
    <p:extLst>
      <p:ext uri="{BB962C8B-B14F-4D97-AF65-F5344CB8AC3E}">
        <p14:creationId xmlns:p14="http://schemas.microsoft.com/office/powerpoint/2010/main" val="220326259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B5791C-9270-033B-8B69-30F2EB3A99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A1DF60-222D-A236-337D-A0287BB9A5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C7F649-D345-385A-E3A2-8B43EDDC95B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00DB0B4-FC43-B955-B0AD-102C67790489}"/>
              </a:ext>
            </a:extLst>
          </p:cNvPr>
          <p:cNvSpPr>
            <a:spLocks noGrp="1"/>
          </p:cNvSpPr>
          <p:nvPr>
            <p:ph type="sldNum" sz="quarter" idx="5"/>
          </p:nvPr>
        </p:nvSpPr>
        <p:spPr/>
        <p:txBody>
          <a:bodyPr/>
          <a:lstStyle/>
          <a:p>
            <a:fld id="{919783F7-297B-3441-9E65-C9D93D1C7D5A}" type="slidenum">
              <a:rPr lang="en-US" smtClean="0"/>
              <a:t>47</a:t>
            </a:fld>
            <a:endParaRPr lang="en-US"/>
          </a:p>
        </p:txBody>
      </p:sp>
    </p:spTree>
    <p:extLst>
      <p:ext uri="{BB962C8B-B14F-4D97-AF65-F5344CB8AC3E}">
        <p14:creationId xmlns:p14="http://schemas.microsoft.com/office/powerpoint/2010/main" val="235165562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496CD3-BBF6-9BF9-4A46-0C765A277D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1392D8-373C-BA34-9B64-7479CAA410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2CAAF3-3FEE-F8F4-06CE-6611ACB8661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C5B6C29-3F62-35D2-5B98-E05723D83296}"/>
              </a:ext>
            </a:extLst>
          </p:cNvPr>
          <p:cNvSpPr>
            <a:spLocks noGrp="1"/>
          </p:cNvSpPr>
          <p:nvPr>
            <p:ph type="sldNum" sz="quarter" idx="5"/>
          </p:nvPr>
        </p:nvSpPr>
        <p:spPr/>
        <p:txBody>
          <a:bodyPr/>
          <a:lstStyle/>
          <a:p>
            <a:fld id="{919783F7-297B-3441-9E65-C9D93D1C7D5A}" type="slidenum">
              <a:rPr lang="en-US" smtClean="0"/>
              <a:t>48</a:t>
            </a:fld>
            <a:endParaRPr lang="en-US"/>
          </a:p>
        </p:txBody>
      </p:sp>
    </p:spTree>
    <p:extLst>
      <p:ext uri="{BB962C8B-B14F-4D97-AF65-F5344CB8AC3E}">
        <p14:creationId xmlns:p14="http://schemas.microsoft.com/office/powerpoint/2010/main" val="353082807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5C57C6-B208-5208-284F-1A673E4D32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93D84C-043A-8A94-F4BE-3DF8F74447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21B048-2383-FE54-6454-CD7D9FA151E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4087573-5580-D7FF-CFF7-F2368D34F659}"/>
              </a:ext>
            </a:extLst>
          </p:cNvPr>
          <p:cNvSpPr>
            <a:spLocks noGrp="1"/>
          </p:cNvSpPr>
          <p:nvPr>
            <p:ph type="sldNum" sz="quarter" idx="5"/>
          </p:nvPr>
        </p:nvSpPr>
        <p:spPr/>
        <p:txBody>
          <a:bodyPr/>
          <a:lstStyle/>
          <a:p>
            <a:fld id="{919783F7-297B-3441-9E65-C9D93D1C7D5A}" type="slidenum">
              <a:rPr lang="en-US" smtClean="0"/>
              <a:t>49</a:t>
            </a:fld>
            <a:endParaRPr lang="en-US"/>
          </a:p>
        </p:txBody>
      </p:sp>
    </p:spTree>
    <p:extLst>
      <p:ext uri="{BB962C8B-B14F-4D97-AF65-F5344CB8AC3E}">
        <p14:creationId xmlns:p14="http://schemas.microsoft.com/office/powerpoint/2010/main" val="42443853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EBCC9-AE17-605A-A0F8-68E5BC7EFC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FB386A-EA9A-77EA-B1DD-D3A331823C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22C5CF-F2CB-ABAB-FB70-8CC177FB82A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AA230C3-8E67-DA08-10E3-F84415C3EF00}"/>
              </a:ext>
            </a:extLst>
          </p:cNvPr>
          <p:cNvSpPr>
            <a:spLocks noGrp="1"/>
          </p:cNvSpPr>
          <p:nvPr>
            <p:ph type="sldNum" sz="quarter" idx="5"/>
          </p:nvPr>
        </p:nvSpPr>
        <p:spPr/>
        <p:txBody>
          <a:bodyPr/>
          <a:lstStyle/>
          <a:p>
            <a:fld id="{919783F7-297B-3441-9E65-C9D93D1C7D5A}" type="slidenum">
              <a:rPr lang="en-US" smtClean="0"/>
              <a:t>50</a:t>
            </a:fld>
            <a:endParaRPr lang="en-US"/>
          </a:p>
        </p:txBody>
      </p:sp>
    </p:spTree>
    <p:extLst>
      <p:ext uri="{BB962C8B-B14F-4D97-AF65-F5344CB8AC3E}">
        <p14:creationId xmlns:p14="http://schemas.microsoft.com/office/powerpoint/2010/main" val="20142739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C1EAB9-3D61-9E96-C090-6AB8649621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327371-F582-EAC2-5671-3D6F909BEA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4D74FA-C749-DC40-7F0F-0FBE0294A3A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553F00B-9A8B-21D9-F334-258EB2942782}"/>
              </a:ext>
            </a:extLst>
          </p:cNvPr>
          <p:cNvSpPr>
            <a:spLocks noGrp="1"/>
          </p:cNvSpPr>
          <p:nvPr>
            <p:ph type="sldNum" sz="quarter" idx="5"/>
          </p:nvPr>
        </p:nvSpPr>
        <p:spPr/>
        <p:txBody>
          <a:bodyPr/>
          <a:lstStyle/>
          <a:p>
            <a:fld id="{AC8607EE-E389-6142-9987-FC9203D64F21}" type="slidenum">
              <a:rPr lang="en-US" smtClean="0"/>
              <a:t>5</a:t>
            </a:fld>
            <a:endParaRPr lang="en-US"/>
          </a:p>
        </p:txBody>
      </p:sp>
    </p:spTree>
    <p:extLst>
      <p:ext uri="{BB962C8B-B14F-4D97-AF65-F5344CB8AC3E}">
        <p14:creationId xmlns:p14="http://schemas.microsoft.com/office/powerpoint/2010/main" val="276664071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382B1-72D8-844C-4B8B-444BD0B2FF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0306B5-B417-F50F-386E-B5F71A9074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EF84CD-EF86-4640-166F-4DE64D3585F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1B07F4E-7831-4C55-D330-32BB62C294A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9783F7-297B-3441-9E65-C9D93D1C7D5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5794753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F36EA-82F2-22BA-1327-348F1F9DE8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36D677-CF99-1329-A2B8-396A07669C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F3064C-0013-4FFE-3958-26FDDDCA85E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CDC66DD-96D2-C1ED-6DCA-FB5C5784FB08}"/>
              </a:ext>
            </a:extLst>
          </p:cNvPr>
          <p:cNvSpPr>
            <a:spLocks noGrp="1"/>
          </p:cNvSpPr>
          <p:nvPr>
            <p:ph type="sldNum" sz="quarter" idx="5"/>
          </p:nvPr>
        </p:nvSpPr>
        <p:spPr/>
        <p:txBody>
          <a:bodyPr/>
          <a:lstStyle/>
          <a:p>
            <a:fld id="{919783F7-297B-3441-9E65-C9D93D1C7D5A}" type="slidenum">
              <a:rPr lang="en-US" smtClean="0"/>
              <a:t>52</a:t>
            </a:fld>
            <a:endParaRPr lang="en-US"/>
          </a:p>
        </p:txBody>
      </p:sp>
    </p:spTree>
    <p:extLst>
      <p:ext uri="{BB962C8B-B14F-4D97-AF65-F5344CB8AC3E}">
        <p14:creationId xmlns:p14="http://schemas.microsoft.com/office/powerpoint/2010/main" val="153466027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E4D9EC-CD93-22D0-2255-D35D6219CF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62D49D-41A1-5E8F-59E1-3A99FF6866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20570D-ED76-E284-C4A7-2AA2C8FF95D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5E7817E-0588-3856-4E8D-CADDF9F7D5F3}"/>
              </a:ext>
            </a:extLst>
          </p:cNvPr>
          <p:cNvSpPr>
            <a:spLocks noGrp="1"/>
          </p:cNvSpPr>
          <p:nvPr>
            <p:ph type="sldNum" sz="quarter" idx="5"/>
          </p:nvPr>
        </p:nvSpPr>
        <p:spPr/>
        <p:txBody>
          <a:bodyPr/>
          <a:lstStyle/>
          <a:p>
            <a:fld id="{919783F7-297B-3441-9E65-C9D93D1C7D5A}" type="slidenum">
              <a:rPr lang="en-US" smtClean="0"/>
              <a:t>53</a:t>
            </a:fld>
            <a:endParaRPr lang="en-US"/>
          </a:p>
        </p:txBody>
      </p:sp>
    </p:spTree>
    <p:extLst>
      <p:ext uri="{BB962C8B-B14F-4D97-AF65-F5344CB8AC3E}">
        <p14:creationId xmlns:p14="http://schemas.microsoft.com/office/powerpoint/2010/main" val="167781919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24035-3145-34DE-4455-6979977ED7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2698D0-4E39-318B-2416-542CC4C787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5067BD-F8C5-543D-AC8B-66FEBDB9E37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134DABE-8A90-F03A-6315-1D662E7EAEBA}"/>
              </a:ext>
            </a:extLst>
          </p:cNvPr>
          <p:cNvSpPr>
            <a:spLocks noGrp="1"/>
          </p:cNvSpPr>
          <p:nvPr>
            <p:ph type="sldNum" sz="quarter" idx="5"/>
          </p:nvPr>
        </p:nvSpPr>
        <p:spPr/>
        <p:txBody>
          <a:bodyPr/>
          <a:lstStyle/>
          <a:p>
            <a:fld id="{919783F7-297B-3441-9E65-C9D93D1C7D5A}" type="slidenum">
              <a:rPr lang="en-US" smtClean="0"/>
              <a:t>54</a:t>
            </a:fld>
            <a:endParaRPr lang="en-US"/>
          </a:p>
        </p:txBody>
      </p:sp>
    </p:spTree>
    <p:extLst>
      <p:ext uri="{BB962C8B-B14F-4D97-AF65-F5344CB8AC3E}">
        <p14:creationId xmlns:p14="http://schemas.microsoft.com/office/powerpoint/2010/main" val="63682438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43740F-5162-ACF6-02DC-BDAD42B266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5C3F5B-2899-FB80-1093-5963F3A1EE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980351-E8E0-2E4D-476C-495F94625BF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1E1A92C-D0FE-FA8A-4C24-B450D95EF0E9}"/>
              </a:ext>
            </a:extLst>
          </p:cNvPr>
          <p:cNvSpPr>
            <a:spLocks noGrp="1"/>
          </p:cNvSpPr>
          <p:nvPr>
            <p:ph type="sldNum" sz="quarter" idx="5"/>
          </p:nvPr>
        </p:nvSpPr>
        <p:spPr/>
        <p:txBody>
          <a:bodyPr/>
          <a:lstStyle/>
          <a:p>
            <a:fld id="{919783F7-297B-3441-9E65-C9D93D1C7D5A}" type="slidenum">
              <a:rPr lang="en-US" smtClean="0"/>
              <a:t>55</a:t>
            </a:fld>
            <a:endParaRPr lang="en-US"/>
          </a:p>
        </p:txBody>
      </p:sp>
    </p:spTree>
    <p:extLst>
      <p:ext uri="{BB962C8B-B14F-4D97-AF65-F5344CB8AC3E}">
        <p14:creationId xmlns:p14="http://schemas.microsoft.com/office/powerpoint/2010/main" val="93030534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E27679-FE0E-6F6C-8442-DA1C8B81D2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0170CD-7463-1B15-B7BD-5134E51E5C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5483A3-4632-C5AA-C95A-A972EB97852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F38EBE1-A01C-FEA5-374E-C5A7F57296CD}"/>
              </a:ext>
            </a:extLst>
          </p:cNvPr>
          <p:cNvSpPr>
            <a:spLocks noGrp="1"/>
          </p:cNvSpPr>
          <p:nvPr>
            <p:ph type="sldNum" sz="quarter" idx="5"/>
          </p:nvPr>
        </p:nvSpPr>
        <p:spPr/>
        <p:txBody>
          <a:bodyPr/>
          <a:lstStyle/>
          <a:p>
            <a:fld id="{919783F7-297B-3441-9E65-C9D93D1C7D5A}" type="slidenum">
              <a:rPr lang="en-US" smtClean="0"/>
              <a:t>56</a:t>
            </a:fld>
            <a:endParaRPr lang="en-US"/>
          </a:p>
        </p:txBody>
      </p:sp>
    </p:spTree>
    <p:extLst>
      <p:ext uri="{BB962C8B-B14F-4D97-AF65-F5344CB8AC3E}">
        <p14:creationId xmlns:p14="http://schemas.microsoft.com/office/powerpoint/2010/main" val="56608552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75D138-E9CF-62D1-33D6-D753854136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F764DD-6C74-F873-9240-DDD2AC4E84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3A3AF0-971D-EAE3-DF94-E9ABD75AE71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13D8B1C-DEA6-6780-3BBE-EF5FFCE50C7F}"/>
              </a:ext>
            </a:extLst>
          </p:cNvPr>
          <p:cNvSpPr>
            <a:spLocks noGrp="1"/>
          </p:cNvSpPr>
          <p:nvPr>
            <p:ph type="sldNum" sz="quarter" idx="5"/>
          </p:nvPr>
        </p:nvSpPr>
        <p:spPr/>
        <p:txBody>
          <a:bodyPr/>
          <a:lstStyle/>
          <a:p>
            <a:fld id="{919783F7-297B-3441-9E65-C9D93D1C7D5A}" type="slidenum">
              <a:rPr lang="en-US" smtClean="0"/>
              <a:t>57</a:t>
            </a:fld>
            <a:endParaRPr lang="en-US"/>
          </a:p>
        </p:txBody>
      </p:sp>
    </p:spTree>
    <p:extLst>
      <p:ext uri="{BB962C8B-B14F-4D97-AF65-F5344CB8AC3E}">
        <p14:creationId xmlns:p14="http://schemas.microsoft.com/office/powerpoint/2010/main" val="318268803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2A2FBA-04C4-5FC3-8C06-0AE266DFB8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43890C-CC3A-0A9D-A554-6323EB173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1FEB84-5A49-4462-9BF0-A2F8DE12248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E7D212B-AD7E-B74E-6461-0705B09082AD}"/>
              </a:ext>
            </a:extLst>
          </p:cNvPr>
          <p:cNvSpPr>
            <a:spLocks noGrp="1"/>
          </p:cNvSpPr>
          <p:nvPr>
            <p:ph type="sldNum" sz="quarter" idx="5"/>
          </p:nvPr>
        </p:nvSpPr>
        <p:spPr/>
        <p:txBody>
          <a:bodyPr/>
          <a:lstStyle/>
          <a:p>
            <a:fld id="{919783F7-297B-3441-9E65-C9D93D1C7D5A}" type="slidenum">
              <a:rPr lang="en-US" smtClean="0"/>
              <a:t>58</a:t>
            </a:fld>
            <a:endParaRPr lang="en-US"/>
          </a:p>
        </p:txBody>
      </p:sp>
    </p:spTree>
    <p:extLst>
      <p:ext uri="{BB962C8B-B14F-4D97-AF65-F5344CB8AC3E}">
        <p14:creationId xmlns:p14="http://schemas.microsoft.com/office/powerpoint/2010/main" val="47535518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F24D60-4DF8-E788-0603-416AED11E7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36A184-BB56-95C2-C6FE-DB3D65096F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672BC2-098D-EB5C-E104-38CF2462EEF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A6AE1FB-594D-1B94-0E19-5251643D11C6}"/>
              </a:ext>
            </a:extLst>
          </p:cNvPr>
          <p:cNvSpPr>
            <a:spLocks noGrp="1"/>
          </p:cNvSpPr>
          <p:nvPr>
            <p:ph type="sldNum" sz="quarter" idx="5"/>
          </p:nvPr>
        </p:nvSpPr>
        <p:spPr/>
        <p:txBody>
          <a:bodyPr/>
          <a:lstStyle/>
          <a:p>
            <a:fld id="{919783F7-297B-3441-9E65-C9D93D1C7D5A}" type="slidenum">
              <a:rPr lang="en-US" smtClean="0"/>
              <a:t>59</a:t>
            </a:fld>
            <a:endParaRPr lang="en-US"/>
          </a:p>
        </p:txBody>
      </p:sp>
    </p:spTree>
    <p:extLst>
      <p:ext uri="{BB962C8B-B14F-4D97-AF65-F5344CB8AC3E}">
        <p14:creationId xmlns:p14="http://schemas.microsoft.com/office/powerpoint/2010/main" val="43679119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06478D-C717-28AF-2785-C53D6937CA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B796AF-2AA9-C2D3-829B-22C4392868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5E03BE-D84E-F90B-DD50-6479CF9810F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ECA44B6-52D6-B804-08F6-888A9C68BBAD}"/>
              </a:ext>
            </a:extLst>
          </p:cNvPr>
          <p:cNvSpPr>
            <a:spLocks noGrp="1"/>
          </p:cNvSpPr>
          <p:nvPr>
            <p:ph type="sldNum" sz="quarter" idx="5"/>
          </p:nvPr>
        </p:nvSpPr>
        <p:spPr/>
        <p:txBody>
          <a:bodyPr/>
          <a:lstStyle/>
          <a:p>
            <a:fld id="{919783F7-297B-3441-9E65-C9D93D1C7D5A}" type="slidenum">
              <a:rPr lang="en-US" smtClean="0"/>
              <a:t>60</a:t>
            </a:fld>
            <a:endParaRPr lang="en-US"/>
          </a:p>
        </p:txBody>
      </p:sp>
    </p:spTree>
    <p:extLst>
      <p:ext uri="{BB962C8B-B14F-4D97-AF65-F5344CB8AC3E}">
        <p14:creationId xmlns:p14="http://schemas.microsoft.com/office/powerpoint/2010/main" val="42078260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93706A-7184-0C1F-3566-B026DC1993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F34F61-07D2-4D32-6F21-47323FDB9F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CFD7D1-5CE3-0366-02F3-AAF44A1E91C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333F4D7-70B1-B76C-342F-EC2687D02F80}"/>
              </a:ext>
            </a:extLst>
          </p:cNvPr>
          <p:cNvSpPr>
            <a:spLocks noGrp="1"/>
          </p:cNvSpPr>
          <p:nvPr>
            <p:ph type="sldNum" sz="quarter" idx="5"/>
          </p:nvPr>
        </p:nvSpPr>
        <p:spPr/>
        <p:txBody>
          <a:bodyPr/>
          <a:lstStyle/>
          <a:p>
            <a:fld id="{AC8607EE-E389-6142-9987-FC9203D64F21}" type="slidenum">
              <a:rPr lang="en-US" smtClean="0"/>
              <a:t>6</a:t>
            </a:fld>
            <a:endParaRPr lang="en-US"/>
          </a:p>
        </p:txBody>
      </p:sp>
    </p:spTree>
    <p:extLst>
      <p:ext uri="{BB962C8B-B14F-4D97-AF65-F5344CB8AC3E}">
        <p14:creationId xmlns:p14="http://schemas.microsoft.com/office/powerpoint/2010/main" val="418022601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BB4991-AD35-EF55-8E22-2CA0553C4E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E83B65-0B8A-5F16-74D6-4F44F0C1E0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823ABF-4C69-7CFA-9665-B467639A82D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54058F3-0AA5-7428-F217-FDBDD5492ED1}"/>
              </a:ext>
            </a:extLst>
          </p:cNvPr>
          <p:cNvSpPr>
            <a:spLocks noGrp="1"/>
          </p:cNvSpPr>
          <p:nvPr>
            <p:ph type="sldNum" sz="quarter" idx="5"/>
          </p:nvPr>
        </p:nvSpPr>
        <p:spPr/>
        <p:txBody>
          <a:bodyPr/>
          <a:lstStyle/>
          <a:p>
            <a:fld id="{919783F7-297B-3441-9E65-C9D93D1C7D5A}" type="slidenum">
              <a:rPr lang="en-US" smtClean="0"/>
              <a:t>61</a:t>
            </a:fld>
            <a:endParaRPr lang="en-US"/>
          </a:p>
        </p:txBody>
      </p:sp>
    </p:spTree>
    <p:extLst>
      <p:ext uri="{BB962C8B-B14F-4D97-AF65-F5344CB8AC3E}">
        <p14:creationId xmlns:p14="http://schemas.microsoft.com/office/powerpoint/2010/main" val="410881206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1E98FC-80E0-17CF-9F19-D5BFB59CFE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750E14-31D2-5AA9-286E-3FA56B1E07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E39C54-8BB9-FEF9-E874-94943DCCE91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1868E76-BC51-D155-4AF0-A9CB0FC4CD58}"/>
              </a:ext>
            </a:extLst>
          </p:cNvPr>
          <p:cNvSpPr>
            <a:spLocks noGrp="1"/>
          </p:cNvSpPr>
          <p:nvPr>
            <p:ph type="sldNum" sz="quarter" idx="5"/>
          </p:nvPr>
        </p:nvSpPr>
        <p:spPr/>
        <p:txBody>
          <a:bodyPr/>
          <a:lstStyle/>
          <a:p>
            <a:fld id="{919783F7-297B-3441-9E65-C9D93D1C7D5A}" type="slidenum">
              <a:rPr lang="en-US" smtClean="0"/>
              <a:t>62</a:t>
            </a:fld>
            <a:endParaRPr lang="en-US"/>
          </a:p>
        </p:txBody>
      </p:sp>
    </p:spTree>
    <p:extLst>
      <p:ext uri="{BB962C8B-B14F-4D97-AF65-F5344CB8AC3E}">
        <p14:creationId xmlns:p14="http://schemas.microsoft.com/office/powerpoint/2010/main" val="388401165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89D104-5F0D-896C-E55F-3DE46D1AF7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F90E60-1634-C375-1B65-C039320CCC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CB23C6-8002-D962-B9C0-C240F4AA4B9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C84BBEC-0241-BBDC-252D-D64103D87C29}"/>
              </a:ext>
            </a:extLst>
          </p:cNvPr>
          <p:cNvSpPr>
            <a:spLocks noGrp="1"/>
          </p:cNvSpPr>
          <p:nvPr>
            <p:ph type="sldNum" sz="quarter" idx="5"/>
          </p:nvPr>
        </p:nvSpPr>
        <p:spPr/>
        <p:txBody>
          <a:bodyPr/>
          <a:lstStyle/>
          <a:p>
            <a:fld id="{919783F7-297B-3441-9E65-C9D93D1C7D5A}" type="slidenum">
              <a:rPr lang="en-US" smtClean="0"/>
              <a:t>63</a:t>
            </a:fld>
            <a:endParaRPr lang="en-US"/>
          </a:p>
        </p:txBody>
      </p:sp>
    </p:spTree>
    <p:extLst>
      <p:ext uri="{BB962C8B-B14F-4D97-AF65-F5344CB8AC3E}">
        <p14:creationId xmlns:p14="http://schemas.microsoft.com/office/powerpoint/2010/main" val="285402274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B929FE-9E9C-B93B-A8F7-265F5AEF54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675017-7E98-BB51-84E2-618D144945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19CFA0-7DA3-76CF-CEC0-4AF4C60CCE4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89DF2FB-68CE-165F-06E2-015644CECBDF}"/>
              </a:ext>
            </a:extLst>
          </p:cNvPr>
          <p:cNvSpPr>
            <a:spLocks noGrp="1"/>
          </p:cNvSpPr>
          <p:nvPr>
            <p:ph type="sldNum" sz="quarter" idx="5"/>
          </p:nvPr>
        </p:nvSpPr>
        <p:spPr/>
        <p:txBody>
          <a:bodyPr/>
          <a:lstStyle/>
          <a:p>
            <a:fld id="{919783F7-297B-3441-9E65-C9D93D1C7D5A}" type="slidenum">
              <a:rPr lang="en-US" smtClean="0"/>
              <a:t>64</a:t>
            </a:fld>
            <a:endParaRPr lang="en-US"/>
          </a:p>
        </p:txBody>
      </p:sp>
    </p:spTree>
    <p:extLst>
      <p:ext uri="{BB962C8B-B14F-4D97-AF65-F5344CB8AC3E}">
        <p14:creationId xmlns:p14="http://schemas.microsoft.com/office/powerpoint/2010/main" val="17561275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682E6-0032-6FB0-1AD5-91FC0FA967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3C1789-5ABA-644D-3729-D4C0E5662A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3BFBFB-EF65-0C8F-9386-A87A78D6917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ACC2485-B003-1D0F-49D0-89D100D19FE9}"/>
              </a:ext>
            </a:extLst>
          </p:cNvPr>
          <p:cNvSpPr>
            <a:spLocks noGrp="1"/>
          </p:cNvSpPr>
          <p:nvPr>
            <p:ph type="sldNum" sz="quarter" idx="5"/>
          </p:nvPr>
        </p:nvSpPr>
        <p:spPr/>
        <p:txBody>
          <a:bodyPr/>
          <a:lstStyle/>
          <a:p>
            <a:fld id="{919783F7-297B-3441-9E65-C9D93D1C7D5A}" type="slidenum">
              <a:rPr lang="en-US" smtClean="0"/>
              <a:t>65</a:t>
            </a:fld>
            <a:endParaRPr lang="en-US"/>
          </a:p>
        </p:txBody>
      </p:sp>
    </p:spTree>
    <p:extLst>
      <p:ext uri="{BB962C8B-B14F-4D97-AF65-F5344CB8AC3E}">
        <p14:creationId xmlns:p14="http://schemas.microsoft.com/office/powerpoint/2010/main" val="246335080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156400-DC3D-F5ED-4C2C-876FDBBD1C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EC4F73-13AA-69E3-7125-AE02D5CD07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FA3570-60FD-EA62-B3B1-C2C8AEBF31D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AC1730A-2AE7-AC43-BD22-35AB46310AAA}"/>
              </a:ext>
            </a:extLst>
          </p:cNvPr>
          <p:cNvSpPr>
            <a:spLocks noGrp="1"/>
          </p:cNvSpPr>
          <p:nvPr>
            <p:ph type="sldNum" sz="quarter" idx="5"/>
          </p:nvPr>
        </p:nvSpPr>
        <p:spPr/>
        <p:txBody>
          <a:bodyPr/>
          <a:lstStyle/>
          <a:p>
            <a:fld id="{919783F7-297B-3441-9E65-C9D93D1C7D5A}" type="slidenum">
              <a:rPr lang="en-US" smtClean="0"/>
              <a:t>66</a:t>
            </a:fld>
            <a:endParaRPr lang="en-US"/>
          </a:p>
        </p:txBody>
      </p:sp>
    </p:spTree>
    <p:extLst>
      <p:ext uri="{BB962C8B-B14F-4D97-AF65-F5344CB8AC3E}">
        <p14:creationId xmlns:p14="http://schemas.microsoft.com/office/powerpoint/2010/main" val="380918885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D34F6-53C7-A9CF-C388-A8BAEA5C0B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5FD930-7E94-7D62-C734-3787260458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E4432D-FAB5-276E-D535-3D8698A487A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4F4E9D6-505C-1F7A-88F5-6944E2E3B87D}"/>
              </a:ext>
            </a:extLst>
          </p:cNvPr>
          <p:cNvSpPr>
            <a:spLocks noGrp="1"/>
          </p:cNvSpPr>
          <p:nvPr>
            <p:ph type="sldNum" sz="quarter" idx="5"/>
          </p:nvPr>
        </p:nvSpPr>
        <p:spPr/>
        <p:txBody>
          <a:bodyPr/>
          <a:lstStyle/>
          <a:p>
            <a:fld id="{919783F7-297B-3441-9E65-C9D93D1C7D5A}" type="slidenum">
              <a:rPr lang="en-US" smtClean="0"/>
              <a:t>67</a:t>
            </a:fld>
            <a:endParaRPr lang="en-US"/>
          </a:p>
        </p:txBody>
      </p:sp>
    </p:spTree>
    <p:extLst>
      <p:ext uri="{BB962C8B-B14F-4D97-AF65-F5344CB8AC3E}">
        <p14:creationId xmlns:p14="http://schemas.microsoft.com/office/powerpoint/2010/main" val="415430138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0D2A4-FA25-629F-E15B-B5D22D8D10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D35B89-206F-E751-E42D-51AED48FA7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D15DF7-CBD5-F929-13F5-C2B2C1BBF03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A2B94F0-97EC-6300-323C-521675F88DBE}"/>
              </a:ext>
            </a:extLst>
          </p:cNvPr>
          <p:cNvSpPr>
            <a:spLocks noGrp="1"/>
          </p:cNvSpPr>
          <p:nvPr>
            <p:ph type="sldNum" sz="quarter" idx="5"/>
          </p:nvPr>
        </p:nvSpPr>
        <p:spPr/>
        <p:txBody>
          <a:bodyPr/>
          <a:lstStyle/>
          <a:p>
            <a:fld id="{919783F7-297B-3441-9E65-C9D93D1C7D5A}" type="slidenum">
              <a:rPr lang="en-US" smtClean="0"/>
              <a:t>68</a:t>
            </a:fld>
            <a:endParaRPr lang="en-US"/>
          </a:p>
        </p:txBody>
      </p:sp>
    </p:spTree>
    <p:extLst>
      <p:ext uri="{BB962C8B-B14F-4D97-AF65-F5344CB8AC3E}">
        <p14:creationId xmlns:p14="http://schemas.microsoft.com/office/powerpoint/2010/main" val="23299342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79E39C-51BE-B066-0055-7A7386211E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404371-2131-9160-5A25-0BEB421911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A0DD78-DE60-36E5-E864-43B58094D65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611D23A-DEB1-6050-8A1A-60AAEDEDB305}"/>
              </a:ext>
            </a:extLst>
          </p:cNvPr>
          <p:cNvSpPr>
            <a:spLocks noGrp="1"/>
          </p:cNvSpPr>
          <p:nvPr>
            <p:ph type="sldNum" sz="quarter" idx="5"/>
          </p:nvPr>
        </p:nvSpPr>
        <p:spPr/>
        <p:txBody>
          <a:bodyPr/>
          <a:lstStyle/>
          <a:p>
            <a:fld id="{AC8607EE-E389-6142-9987-FC9203D64F21}" type="slidenum">
              <a:rPr lang="en-US" smtClean="0"/>
              <a:t>7</a:t>
            </a:fld>
            <a:endParaRPr lang="en-US"/>
          </a:p>
        </p:txBody>
      </p:sp>
    </p:spTree>
    <p:extLst>
      <p:ext uri="{BB962C8B-B14F-4D97-AF65-F5344CB8AC3E}">
        <p14:creationId xmlns:p14="http://schemas.microsoft.com/office/powerpoint/2010/main" val="3043754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500749-48F6-923F-9702-779C0B2FBB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892F98-78EC-6948-0379-B89B1171D6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F34507-B544-BCC8-D21B-84C34268583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7C2DBCD-E8DD-CC1B-5E76-7DA2923F2587}"/>
              </a:ext>
            </a:extLst>
          </p:cNvPr>
          <p:cNvSpPr>
            <a:spLocks noGrp="1"/>
          </p:cNvSpPr>
          <p:nvPr>
            <p:ph type="sldNum" sz="quarter" idx="5"/>
          </p:nvPr>
        </p:nvSpPr>
        <p:spPr/>
        <p:txBody>
          <a:bodyPr/>
          <a:lstStyle/>
          <a:p>
            <a:fld id="{AC8607EE-E389-6142-9987-FC9203D64F21}" type="slidenum">
              <a:rPr lang="en-US" smtClean="0"/>
              <a:t>8</a:t>
            </a:fld>
            <a:endParaRPr lang="en-US"/>
          </a:p>
        </p:txBody>
      </p:sp>
    </p:spTree>
    <p:extLst>
      <p:ext uri="{BB962C8B-B14F-4D97-AF65-F5344CB8AC3E}">
        <p14:creationId xmlns:p14="http://schemas.microsoft.com/office/powerpoint/2010/main" val="16992346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FD9923-CE83-63E9-4D68-EF36FC2E34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C64417-8F4A-8518-B62E-5D0CCA2C0D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FAD04C-5B01-9A67-9E6F-A341B7E9146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3EAB0BF-98C3-F003-8A97-C3FFD22F24D6}"/>
              </a:ext>
            </a:extLst>
          </p:cNvPr>
          <p:cNvSpPr>
            <a:spLocks noGrp="1"/>
          </p:cNvSpPr>
          <p:nvPr>
            <p:ph type="sldNum" sz="quarter" idx="5"/>
          </p:nvPr>
        </p:nvSpPr>
        <p:spPr/>
        <p:txBody>
          <a:bodyPr/>
          <a:lstStyle/>
          <a:p>
            <a:fld id="{AC8607EE-E389-6142-9987-FC9203D64F21}" type="slidenum">
              <a:rPr lang="en-US" smtClean="0"/>
              <a:t>9</a:t>
            </a:fld>
            <a:endParaRPr lang="en-US"/>
          </a:p>
        </p:txBody>
      </p:sp>
    </p:spTree>
    <p:extLst>
      <p:ext uri="{BB962C8B-B14F-4D97-AF65-F5344CB8AC3E}">
        <p14:creationId xmlns:p14="http://schemas.microsoft.com/office/powerpoint/2010/main" val="29323925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21331-EFE3-4BB7-99AE-33BA86FCDF2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25235F6-503A-4599-83E9-726B16387C0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74CAED9-00FD-4B1F-8843-58C443FFF993}"/>
              </a:ext>
            </a:extLst>
          </p:cNvPr>
          <p:cNvSpPr>
            <a:spLocks noGrp="1"/>
          </p:cNvSpPr>
          <p:nvPr>
            <p:ph type="dt" sz="half" idx="10"/>
          </p:nvPr>
        </p:nvSpPr>
        <p:spPr/>
        <p:txBody>
          <a:bodyPr/>
          <a:lstStyle/>
          <a:p>
            <a:fld id="{B59C512C-7CF1-457B-B4E4-24F12A9CAE1C}" type="datetimeFigureOut">
              <a:rPr lang="en-US" smtClean="0"/>
              <a:t>8/24/2026</a:t>
            </a:fld>
            <a:endParaRPr lang="en-US"/>
          </a:p>
        </p:txBody>
      </p:sp>
      <p:sp>
        <p:nvSpPr>
          <p:cNvPr id="5" name="Footer Placeholder 4">
            <a:extLst>
              <a:ext uri="{FF2B5EF4-FFF2-40B4-BE49-F238E27FC236}">
                <a16:creationId xmlns:a16="http://schemas.microsoft.com/office/drawing/2014/main" id="{50BB6F12-1C6F-469F-BC4E-FD6FECC89F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043A65-54B3-4179-B1F7-2A5214036FB7}"/>
              </a:ext>
            </a:extLst>
          </p:cNvPr>
          <p:cNvSpPr>
            <a:spLocks noGrp="1"/>
          </p:cNvSpPr>
          <p:nvPr>
            <p:ph type="sldNum" sz="quarter" idx="12"/>
          </p:nvPr>
        </p:nvSpPr>
        <p:spPr/>
        <p:txBody>
          <a:bodyPr/>
          <a:lstStyle/>
          <a:p>
            <a:fld id="{0BDBB101-6A21-45A9-9D88-7F1C2DF83574}" type="slidenum">
              <a:rPr lang="en-US" smtClean="0"/>
              <a:t>‹#›</a:t>
            </a:fld>
            <a:endParaRPr lang="en-US"/>
          </a:p>
        </p:txBody>
      </p:sp>
    </p:spTree>
    <p:extLst>
      <p:ext uri="{BB962C8B-B14F-4D97-AF65-F5344CB8AC3E}">
        <p14:creationId xmlns:p14="http://schemas.microsoft.com/office/powerpoint/2010/main" val="17776387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AC900-6966-4889-9E5E-7049F755877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7A7B361-EADD-4330-B28D-67CDE5C8F52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12F73A-DF0C-4981-9BCB-3707E2398790}"/>
              </a:ext>
            </a:extLst>
          </p:cNvPr>
          <p:cNvSpPr>
            <a:spLocks noGrp="1"/>
          </p:cNvSpPr>
          <p:nvPr>
            <p:ph type="dt" sz="half" idx="10"/>
          </p:nvPr>
        </p:nvSpPr>
        <p:spPr/>
        <p:txBody>
          <a:bodyPr/>
          <a:lstStyle/>
          <a:p>
            <a:fld id="{B59C512C-7CF1-457B-B4E4-24F12A9CAE1C}" type="datetimeFigureOut">
              <a:rPr lang="en-US" smtClean="0"/>
              <a:t>8/24/2026</a:t>
            </a:fld>
            <a:endParaRPr lang="en-US"/>
          </a:p>
        </p:txBody>
      </p:sp>
      <p:sp>
        <p:nvSpPr>
          <p:cNvPr id="5" name="Footer Placeholder 4">
            <a:extLst>
              <a:ext uri="{FF2B5EF4-FFF2-40B4-BE49-F238E27FC236}">
                <a16:creationId xmlns:a16="http://schemas.microsoft.com/office/drawing/2014/main" id="{E32F452E-D3CD-466A-8C2A-471564E6BD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28DCFC-7D5F-4636-80B3-CEEE3B2478D4}"/>
              </a:ext>
            </a:extLst>
          </p:cNvPr>
          <p:cNvSpPr>
            <a:spLocks noGrp="1"/>
          </p:cNvSpPr>
          <p:nvPr>
            <p:ph type="sldNum" sz="quarter" idx="12"/>
          </p:nvPr>
        </p:nvSpPr>
        <p:spPr/>
        <p:txBody>
          <a:bodyPr/>
          <a:lstStyle/>
          <a:p>
            <a:fld id="{0BDBB101-6A21-45A9-9D88-7F1C2DF83574}" type="slidenum">
              <a:rPr lang="en-US" smtClean="0"/>
              <a:t>‹#›</a:t>
            </a:fld>
            <a:endParaRPr lang="en-US"/>
          </a:p>
        </p:txBody>
      </p:sp>
    </p:spTree>
    <p:extLst>
      <p:ext uri="{BB962C8B-B14F-4D97-AF65-F5344CB8AC3E}">
        <p14:creationId xmlns:p14="http://schemas.microsoft.com/office/powerpoint/2010/main" val="307475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C344BCC-50B9-49F2-9FB2-6EB6CCB4CBC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7AB58EA-B9CF-4361-9BF8-FCA1662261B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2A7EB3-AC14-4529-9198-3A186E869AF3}"/>
              </a:ext>
            </a:extLst>
          </p:cNvPr>
          <p:cNvSpPr>
            <a:spLocks noGrp="1"/>
          </p:cNvSpPr>
          <p:nvPr>
            <p:ph type="dt" sz="half" idx="10"/>
          </p:nvPr>
        </p:nvSpPr>
        <p:spPr/>
        <p:txBody>
          <a:bodyPr/>
          <a:lstStyle/>
          <a:p>
            <a:fld id="{B59C512C-7CF1-457B-B4E4-24F12A9CAE1C}" type="datetimeFigureOut">
              <a:rPr lang="en-US" smtClean="0"/>
              <a:t>8/24/2026</a:t>
            </a:fld>
            <a:endParaRPr lang="en-US"/>
          </a:p>
        </p:txBody>
      </p:sp>
      <p:sp>
        <p:nvSpPr>
          <p:cNvPr id="5" name="Footer Placeholder 4">
            <a:extLst>
              <a:ext uri="{FF2B5EF4-FFF2-40B4-BE49-F238E27FC236}">
                <a16:creationId xmlns:a16="http://schemas.microsoft.com/office/drawing/2014/main" id="{03BC9EBC-19CD-49C8-8D9E-AAA3B2E013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628ED0-7CBA-4718-ACA4-5C4EEE2B3935}"/>
              </a:ext>
            </a:extLst>
          </p:cNvPr>
          <p:cNvSpPr>
            <a:spLocks noGrp="1"/>
          </p:cNvSpPr>
          <p:nvPr>
            <p:ph type="sldNum" sz="quarter" idx="12"/>
          </p:nvPr>
        </p:nvSpPr>
        <p:spPr/>
        <p:txBody>
          <a:bodyPr/>
          <a:lstStyle/>
          <a:p>
            <a:fld id="{0BDBB101-6A21-45A9-9D88-7F1C2DF83574}" type="slidenum">
              <a:rPr lang="en-US" smtClean="0"/>
              <a:t>‹#›</a:t>
            </a:fld>
            <a:endParaRPr lang="en-US"/>
          </a:p>
        </p:txBody>
      </p:sp>
    </p:spTree>
    <p:extLst>
      <p:ext uri="{BB962C8B-B14F-4D97-AF65-F5344CB8AC3E}">
        <p14:creationId xmlns:p14="http://schemas.microsoft.com/office/powerpoint/2010/main" val="37348734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Section Head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EF3FE7E-3C98-D558-F8EC-BAB852635082}"/>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8809" y="1785"/>
            <a:ext cx="12174380" cy="6854430"/>
          </a:xfrm>
          <a:prstGeom prst="rect">
            <a:avLst/>
          </a:prstGeom>
        </p:spPr>
      </p:pic>
      <p:sp>
        <p:nvSpPr>
          <p:cNvPr id="2" name="Title 1">
            <a:extLst>
              <a:ext uri="{FF2B5EF4-FFF2-40B4-BE49-F238E27FC236}">
                <a16:creationId xmlns:a16="http://schemas.microsoft.com/office/drawing/2014/main" id="{A0CFDE23-91D5-093A-FD75-70E529EFF226}"/>
              </a:ext>
            </a:extLst>
          </p:cNvPr>
          <p:cNvSpPr>
            <a:spLocks noGrp="1"/>
          </p:cNvSpPr>
          <p:nvPr>
            <p:ph type="title"/>
          </p:nvPr>
        </p:nvSpPr>
        <p:spPr>
          <a:xfrm>
            <a:off x="2334781" y="2621286"/>
            <a:ext cx="7522436" cy="1615428"/>
          </a:xfrm>
          <a:noFill/>
        </p:spPr>
        <p:txBody>
          <a:bodyPr anchor="ctr" anchorCtr="0">
            <a:noAutofit/>
          </a:bodyPr>
          <a:lstStyle>
            <a:lvl1pPr algn="ctr">
              <a:lnSpc>
                <a:spcPct val="80000"/>
              </a:lnSpc>
              <a:defRPr sz="7200">
                <a:solidFill>
                  <a:schemeClr val="bg1"/>
                </a:solidFill>
                <a:latin typeface="+mj-lt"/>
              </a:defRPr>
            </a:lvl1pPr>
          </a:lstStyle>
          <a:p>
            <a:r>
              <a:rPr lang="en-US" dirty="0"/>
              <a:t>Click to edit Master title style</a:t>
            </a:r>
          </a:p>
        </p:txBody>
      </p:sp>
      <p:sp>
        <p:nvSpPr>
          <p:cNvPr id="6" name="Slide Number Placeholder 5">
            <a:extLst>
              <a:ext uri="{FF2B5EF4-FFF2-40B4-BE49-F238E27FC236}">
                <a16:creationId xmlns:a16="http://schemas.microsoft.com/office/drawing/2014/main" id="{3B80DBCF-B013-3250-304D-A0EB7FEB953E}"/>
              </a:ext>
            </a:extLst>
          </p:cNvPr>
          <p:cNvSpPr>
            <a:spLocks noGrp="1"/>
          </p:cNvSpPr>
          <p:nvPr>
            <p:ph type="sldNum" sz="quarter" idx="12"/>
          </p:nvPr>
        </p:nvSpPr>
        <p:spPr/>
        <p:txBody>
          <a:bodyPr/>
          <a:lstStyle>
            <a:lvl1pPr>
              <a:defRPr>
                <a:solidFill>
                  <a:schemeClr val="bg1"/>
                </a:solidFill>
              </a:defRPr>
            </a:lvl1pPr>
          </a:lstStyle>
          <a:p>
            <a:fld id="{6D9A7562-078F-0443-99CB-13A7936AC4A7}" type="slidenum">
              <a:rPr lang="en-US" smtClean="0"/>
              <a:pPr/>
              <a:t>‹#›</a:t>
            </a:fld>
            <a:endParaRPr lang="en-US" dirty="0"/>
          </a:p>
        </p:txBody>
      </p:sp>
    </p:spTree>
    <p:extLst>
      <p:ext uri="{BB962C8B-B14F-4D97-AF65-F5344CB8AC3E}">
        <p14:creationId xmlns:p14="http://schemas.microsoft.com/office/powerpoint/2010/main" val="22786470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D08C9-6FE0-4FCA-B741-26EE1762EF1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7FA443D-9B36-4484-8671-5B527CBA7DB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1F8AB2-86A4-4985-85DF-315BF2685A2B}"/>
              </a:ext>
            </a:extLst>
          </p:cNvPr>
          <p:cNvSpPr>
            <a:spLocks noGrp="1"/>
          </p:cNvSpPr>
          <p:nvPr>
            <p:ph type="dt" sz="half" idx="10"/>
          </p:nvPr>
        </p:nvSpPr>
        <p:spPr/>
        <p:txBody>
          <a:bodyPr/>
          <a:lstStyle/>
          <a:p>
            <a:fld id="{B59C512C-7CF1-457B-B4E4-24F12A9CAE1C}" type="datetimeFigureOut">
              <a:rPr lang="en-US" smtClean="0"/>
              <a:t>8/24/2026</a:t>
            </a:fld>
            <a:endParaRPr lang="en-US"/>
          </a:p>
        </p:txBody>
      </p:sp>
      <p:sp>
        <p:nvSpPr>
          <p:cNvPr id="5" name="Footer Placeholder 4">
            <a:extLst>
              <a:ext uri="{FF2B5EF4-FFF2-40B4-BE49-F238E27FC236}">
                <a16:creationId xmlns:a16="http://schemas.microsoft.com/office/drawing/2014/main" id="{9B36FF8C-9D0E-42A5-9F25-82E9FF1810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23DBFB-2409-4D28-BF5B-03B1476AEFA8}"/>
              </a:ext>
            </a:extLst>
          </p:cNvPr>
          <p:cNvSpPr>
            <a:spLocks noGrp="1"/>
          </p:cNvSpPr>
          <p:nvPr>
            <p:ph type="sldNum" sz="quarter" idx="12"/>
          </p:nvPr>
        </p:nvSpPr>
        <p:spPr/>
        <p:txBody>
          <a:bodyPr/>
          <a:lstStyle/>
          <a:p>
            <a:fld id="{0BDBB101-6A21-45A9-9D88-7F1C2DF83574}" type="slidenum">
              <a:rPr lang="en-US" smtClean="0"/>
              <a:t>‹#›</a:t>
            </a:fld>
            <a:endParaRPr lang="en-US"/>
          </a:p>
        </p:txBody>
      </p:sp>
    </p:spTree>
    <p:extLst>
      <p:ext uri="{BB962C8B-B14F-4D97-AF65-F5344CB8AC3E}">
        <p14:creationId xmlns:p14="http://schemas.microsoft.com/office/powerpoint/2010/main" val="34968746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0E769-229F-457E-AED6-285C310A3E3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A830FE0-19C8-4E7F-87E3-350160296F6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41631B2-BDB9-4C5B-B1D1-EB87A17939BC}"/>
              </a:ext>
            </a:extLst>
          </p:cNvPr>
          <p:cNvSpPr>
            <a:spLocks noGrp="1"/>
          </p:cNvSpPr>
          <p:nvPr>
            <p:ph type="dt" sz="half" idx="10"/>
          </p:nvPr>
        </p:nvSpPr>
        <p:spPr/>
        <p:txBody>
          <a:bodyPr/>
          <a:lstStyle/>
          <a:p>
            <a:fld id="{B59C512C-7CF1-457B-B4E4-24F12A9CAE1C}" type="datetimeFigureOut">
              <a:rPr lang="en-US" smtClean="0"/>
              <a:t>8/24/2026</a:t>
            </a:fld>
            <a:endParaRPr lang="en-US"/>
          </a:p>
        </p:txBody>
      </p:sp>
      <p:sp>
        <p:nvSpPr>
          <p:cNvPr id="5" name="Footer Placeholder 4">
            <a:extLst>
              <a:ext uri="{FF2B5EF4-FFF2-40B4-BE49-F238E27FC236}">
                <a16:creationId xmlns:a16="http://schemas.microsoft.com/office/drawing/2014/main" id="{73CB0095-99AB-446A-8BC4-1A6787C99A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ED9B8F-78F4-473B-9492-D0BB4CBF7B55}"/>
              </a:ext>
            </a:extLst>
          </p:cNvPr>
          <p:cNvSpPr>
            <a:spLocks noGrp="1"/>
          </p:cNvSpPr>
          <p:nvPr>
            <p:ph type="sldNum" sz="quarter" idx="12"/>
          </p:nvPr>
        </p:nvSpPr>
        <p:spPr/>
        <p:txBody>
          <a:bodyPr/>
          <a:lstStyle/>
          <a:p>
            <a:fld id="{0BDBB101-6A21-45A9-9D88-7F1C2DF83574}" type="slidenum">
              <a:rPr lang="en-US" smtClean="0"/>
              <a:t>‹#›</a:t>
            </a:fld>
            <a:endParaRPr lang="en-US"/>
          </a:p>
        </p:txBody>
      </p:sp>
    </p:spTree>
    <p:extLst>
      <p:ext uri="{BB962C8B-B14F-4D97-AF65-F5344CB8AC3E}">
        <p14:creationId xmlns:p14="http://schemas.microsoft.com/office/powerpoint/2010/main" val="5984693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8211A-74A8-4AAD-9D84-FDCF6FCEAA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61F1399-3E87-4C7D-8C97-886276EE60B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F471B4A-A8FB-4B7F-8ECB-24CCE92599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A67C32E-F83E-42C8-927E-FDC36D0C8E32}"/>
              </a:ext>
            </a:extLst>
          </p:cNvPr>
          <p:cNvSpPr>
            <a:spLocks noGrp="1"/>
          </p:cNvSpPr>
          <p:nvPr>
            <p:ph type="dt" sz="half" idx="10"/>
          </p:nvPr>
        </p:nvSpPr>
        <p:spPr/>
        <p:txBody>
          <a:bodyPr/>
          <a:lstStyle/>
          <a:p>
            <a:fld id="{B59C512C-7CF1-457B-B4E4-24F12A9CAE1C}" type="datetimeFigureOut">
              <a:rPr lang="en-US" smtClean="0"/>
              <a:t>8/24/2026</a:t>
            </a:fld>
            <a:endParaRPr lang="en-US"/>
          </a:p>
        </p:txBody>
      </p:sp>
      <p:sp>
        <p:nvSpPr>
          <p:cNvPr id="6" name="Footer Placeholder 5">
            <a:extLst>
              <a:ext uri="{FF2B5EF4-FFF2-40B4-BE49-F238E27FC236}">
                <a16:creationId xmlns:a16="http://schemas.microsoft.com/office/drawing/2014/main" id="{61DC8E32-2EB1-40CC-94EB-680FC15CB2A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300AD80-3661-49F2-94BF-7656B0CAC805}"/>
              </a:ext>
            </a:extLst>
          </p:cNvPr>
          <p:cNvSpPr>
            <a:spLocks noGrp="1"/>
          </p:cNvSpPr>
          <p:nvPr>
            <p:ph type="sldNum" sz="quarter" idx="12"/>
          </p:nvPr>
        </p:nvSpPr>
        <p:spPr/>
        <p:txBody>
          <a:bodyPr/>
          <a:lstStyle/>
          <a:p>
            <a:fld id="{0BDBB101-6A21-45A9-9D88-7F1C2DF83574}" type="slidenum">
              <a:rPr lang="en-US" smtClean="0"/>
              <a:t>‹#›</a:t>
            </a:fld>
            <a:endParaRPr lang="en-US"/>
          </a:p>
        </p:txBody>
      </p:sp>
    </p:spTree>
    <p:extLst>
      <p:ext uri="{BB962C8B-B14F-4D97-AF65-F5344CB8AC3E}">
        <p14:creationId xmlns:p14="http://schemas.microsoft.com/office/powerpoint/2010/main" val="18615318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B0280-73F9-4BF2-BC88-3514C6F52DB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37E7D7C-80F7-45EB-BE67-40498AE19A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1817AC2-2823-4C12-A51F-05623EB27B0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2E23326-F1F5-4D55-8A53-A026587D88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70CD439-F78F-4F24-A393-25CFB71E63C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49F809-8DF7-4EE7-9C18-93DF9DAEEAB7}"/>
              </a:ext>
            </a:extLst>
          </p:cNvPr>
          <p:cNvSpPr>
            <a:spLocks noGrp="1"/>
          </p:cNvSpPr>
          <p:nvPr>
            <p:ph type="dt" sz="half" idx="10"/>
          </p:nvPr>
        </p:nvSpPr>
        <p:spPr/>
        <p:txBody>
          <a:bodyPr/>
          <a:lstStyle/>
          <a:p>
            <a:fld id="{B59C512C-7CF1-457B-B4E4-24F12A9CAE1C}" type="datetimeFigureOut">
              <a:rPr lang="en-US" smtClean="0"/>
              <a:t>8/24/2026</a:t>
            </a:fld>
            <a:endParaRPr lang="en-US"/>
          </a:p>
        </p:txBody>
      </p:sp>
      <p:sp>
        <p:nvSpPr>
          <p:cNvPr id="8" name="Footer Placeholder 7">
            <a:extLst>
              <a:ext uri="{FF2B5EF4-FFF2-40B4-BE49-F238E27FC236}">
                <a16:creationId xmlns:a16="http://schemas.microsoft.com/office/drawing/2014/main" id="{3DDE26E2-4D24-4EB6-9EE4-FF8CA7AA96B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9FF913F-6B6F-4B01-9592-E5E8AEA988A2}"/>
              </a:ext>
            </a:extLst>
          </p:cNvPr>
          <p:cNvSpPr>
            <a:spLocks noGrp="1"/>
          </p:cNvSpPr>
          <p:nvPr>
            <p:ph type="sldNum" sz="quarter" idx="12"/>
          </p:nvPr>
        </p:nvSpPr>
        <p:spPr/>
        <p:txBody>
          <a:bodyPr/>
          <a:lstStyle/>
          <a:p>
            <a:fld id="{0BDBB101-6A21-45A9-9D88-7F1C2DF83574}" type="slidenum">
              <a:rPr lang="en-US" smtClean="0"/>
              <a:t>‹#›</a:t>
            </a:fld>
            <a:endParaRPr lang="en-US"/>
          </a:p>
        </p:txBody>
      </p:sp>
    </p:spTree>
    <p:extLst>
      <p:ext uri="{BB962C8B-B14F-4D97-AF65-F5344CB8AC3E}">
        <p14:creationId xmlns:p14="http://schemas.microsoft.com/office/powerpoint/2010/main" val="13898282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1B29C-94A8-415B-ADF0-5583F20903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981ED9E-DF29-48A7-9495-E039FB3A1626}"/>
              </a:ext>
            </a:extLst>
          </p:cNvPr>
          <p:cNvSpPr>
            <a:spLocks noGrp="1"/>
          </p:cNvSpPr>
          <p:nvPr>
            <p:ph type="dt" sz="half" idx="10"/>
          </p:nvPr>
        </p:nvSpPr>
        <p:spPr/>
        <p:txBody>
          <a:bodyPr/>
          <a:lstStyle/>
          <a:p>
            <a:fld id="{B59C512C-7CF1-457B-B4E4-24F12A9CAE1C}" type="datetimeFigureOut">
              <a:rPr lang="en-US" smtClean="0"/>
              <a:t>8/24/2026</a:t>
            </a:fld>
            <a:endParaRPr lang="en-US"/>
          </a:p>
        </p:txBody>
      </p:sp>
      <p:sp>
        <p:nvSpPr>
          <p:cNvPr id="4" name="Footer Placeholder 3">
            <a:extLst>
              <a:ext uri="{FF2B5EF4-FFF2-40B4-BE49-F238E27FC236}">
                <a16:creationId xmlns:a16="http://schemas.microsoft.com/office/drawing/2014/main" id="{709EB22F-7CF6-478A-9BE2-338061E3069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3E4990C-D74E-427B-A28E-052434708329}"/>
              </a:ext>
            </a:extLst>
          </p:cNvPr>
          <p:cNvSpPr>
            <a:spLocks noGrp="1"/>
          </p:cNvSpPr>
          <p:nvPr>
            <p:ph type="sldNum" sz="quarter" idx="12"/>
          </p:nvPr>
        </p:nvSpPr>
        <p:spPr/>
        <p:txBody>
          <a:bodyPr/>
          <a:lstStyle/>
          <a:p>
            <a:fld id="{0BDBB101-6A21-45A9-9D88-7F1C2DF83574}" type="slidenum">
              <a:rPr lang="en-US" smtClean="0"/>
              <a:t>‹#›</a:t>
            </a:fld>
            <a:endParaRPr lang="en-US"/>
          </a:p>
        </p:txBody>
      </p:sp>
    </p:spTree>
    <p:extLst>
      <p:ext uri="{BB962C8B-B14F-4D97-AF65-F5344CB8AC3E}">
        <p14:creationId xmlns:p14="http://schemas.microsoft.com/office/powerpoint/2010/main" val="25240365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FB4551-EB2B-4D68-8903-3693C1E8919A}"/>
              </a:ext>
            </a:extLst>
          </p:cNvPr>
          <p:cNvSpPr>
            <a:spLocks noGrp="1"/>
          </p:cNvSpPr>
          <p:nvPr>
            <p:ph type="dt" sz="half" idx="10"/>
          </p:nvPr>
        </p:nvSpPr>
        <p:spPr/>
        <p:txBody>
          <a:bodyPr/>
          <a:lstStyle/>
          <a:p>
            <a:fld id="{B59C512C-7CF1-457B-B4E4-24F12A9CAE1C}" type="datetimeFigureOut">
              <a:rPr lang="en-US" smtClean="0"/>
              <a:t>8/24/2026</a:t>
            </a:fld>
            <a:endParaRPr lang="en-US"/>
          </a:p>
        </p:txBody>
      </p:sp>
      <p:sp>
        <p:nvSpPr>
          <p:cNvPr id="3" name="Footer Placeholder 2">
            <a:extLst>
              <a:ext uri="{FF2B5EF4-FFF2-40B4-BE49-F238E27FC236}">
                <a16:creationId xmlns:a16="http://schemas.microsoft.com/office/drawing/2014/main" id="{B6AC7891-71ED-4DF8-B421-F5DCAABFD54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BBF7D1-D368-48A5-AC8E-686D234218BD}"/>
              </a:ext>
            </a:extLst>
          </p:cNvPr>
          <p:cNvSpPr>
            <a:spLocks noGrp="1"/>
          </p:cNvSpPr>
          <p:nvPr>
            <p:ph type="sldNum" sz="quarter" idx="12"/>
          </p:nvPr>
        </p:nvSpPr>
        <p:spPr/>
        <p:txBody>
          <a:bodyPr/>
          <a:lstStyle/>
          <a:p>
            <a:fld id="{0BDBB101-6A21-45A9-9D88-7F1C2DF83574}" type="slidenum">
              <a:rPr lang="en-US" smtClean="0"/>
              <a:t>‹#›</a:t>
            </a:fld>
            <a:endParaRPr lang="en-US"/>
          </a:p>
        </p:txBody>
      </p:sp>
    </p:spTree>
    <p:extLst>
      <p:ext uri="{BB962C8B-B14F-4D97-AF65-F5344CB8AC3E}">
        <p14:creationId xmlns:p14="http://schemas.microsoft.com/office/powerpoint/2010/main" val="7649070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54380-7EB0-4CCE-B800-CDA2B8DE0A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9F90994-D9B9-419C-BFE4-74FDA4C49E7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0C6BC91-4349-4619-847A-AECC716727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9B987E9-D3DA-4AF2-8C5D-4EC1C49F74D0}"/>
              </a:ext>
            </a:extLst>
          </p:cNvPr>
          <p:cNvSpPr>
            <a:spLocks noGrp="1"/>
          </p:cNvSpPr>
          <p:nvPr>
            <p:ph type="dt" sz="half" idx="10"/>
          </p:nvPr>
        </p:nvSpPr>
        <p:spPr/>
        <p:txBody>
          <a:bodyPr/>
          <a:lstStyle/>
          <a:p>
            <a:fld id="{B59C512C-7CF1-457B-B4E4-24F12A9CAE1C}" type="datetimeFigureOut">
              <a:rPr lang="en-US" smtClean="0"/>
              <a:t>8/24/2026</a:t>
            </a:fld>
            <a:endParaRPr lang="en-US"/>
          </a:p>
        </p:txBody>
      </p:sp>
      <p:sp>
        <p:nvSpPr>
          <p:cNvPr id="6" name="Footer Placeholder 5">
            <a:extLst>
              <a:ext uri="{FF2B5EF4-FFF2-40B4-BE49-F238E27FC236}">
                <a16:creationId xmlns:a16="http://schemas.microsoft.com/office/drawing/2014/main" id="{BC210AFE-FE14-4EAB-9B1D-9944F9ADA2F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404780-B736-47FE-92EA-396D8B324B4E}"/>
              </a:ext>
            </a:extLst>
          </p:cNvPr>
          <p:cNvSpPr>
            <a:spLocks noGrp="1"/>
          </p:cNvSpPr>
          <p:nvPr>
            <p:ph type="sldNum" sz="quarter" idx="12"/>
          </p:nvPr>
        </p:nvSpPr>
        <p:spPr/>
        <p:txBody>
          <a:bodyPr/>
          <a:lstStyle/>
          <a:p>
            <a:fld id="{0BDBB101-6A21-45A9-9D88-7F1C2DF83574}" type="slidenum">
              <a:rPr lang="en-US" smtClean="0"/>
              <a:t>‹#›</a:t>
            </a:fld>
            <a:endParaRPr lang="en-US"/>
          </a:p>
        </p:txBody>
      </p:sp>
    </p:spTree>
    <p:extLst>
      <p:ext uri="{BB962C8B-B14F-4D97-AF65-F5344CB8AC3E}">
        <p14:creationId xmlns:p14="http://schemas.microsoft.com/office/powerpoint/2010/main" val="151053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057C0-B654-45BC-A8A5-76B0FD528D2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32C98A5-313F-4A37-B2CD-601D620DA7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B46A9AE-5F62-4BC9-9AE5-84D45FBF29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58D621-7FC6-4F6F-9EE7-8C02D88C9424}"/>
              </a:ext>
            </a:extLst>
          </p:cNvPr>
          <p:cNvSpPr>
            <a:spLocks noGrp="1"/>
          </p:cNvSpPr>
          <p:nvPr>
            <p:ph type="dt" sz="half" idx="10"/>
          </p:nvPr>
        </p:nvSpPr>
        <p:spPr/>
        <p:txBody>
          <a:bodyPr/>
          <a:lstStyle/>
          <a:p>
            <a:fld id="{B59C512C-7CF1-457B-B4E4-24F12A9CAE1C}" type="datetimeFigureOut">
              <a:rPr lang="en-US" smtClean="0"/>
              <a:t>8/24/2026</a:t>
            </a:fld>
            <a:endParaRPr lang="en-US"/>
          </a:p>
        </p:txBody>
      </p:sp>
      <p:sp>
        <p:nvSpPr>
          <p:cNvPr id="6" name="Footer Placeholder 5">
            <a:extLst>
              <a:ext uri="{FF2B5EF4-FFF2-40B4-BE49-F238E27FC236}">
                <a16:creationId xmlns:a16="http://schemas.microsoft.com/office/drawing/2014/main" id="{FA0615F6-77A2-48B6-A70B-DB68DD6EF9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6C3E510-EEAE-4C31-BF26-220D2FE404A8}"/>
              </a:ext>
            </a:extLst>
          </p:cNvPr>
          <p:cNvSpPr>
            <a:spLocks noGrp="1"/>
          </p:cNvSpPr>
          <p:nvPr>
            <p:ph type="sldNum" sz="quarter" idx="12"/>
          </p:nvPr>
        </p:nvSpPr>
        <p:spPr/>
        <p:txBody>
          <a:bodyPr/>
          <a:lstStyle/>
          <a:p>
            <a:fld id="{0BDBB101-6A21-45A9-9D88-7F1C2DF83574}" type="slidenum">
              <a:rPr lang="en-US" smtClean="0"/>
              <a:t>‹#›</a:t>
            </a:fld>
            <a:endParaRPr lang="en-US"/>
          </a:p>
        </p:txBody>
      </p:sp>
    </p:spTree>
    <p:extLst>
      <p:ext uri="{BB962C8B-B14F-4D97-AF65-F5344CB8AC3E}">
        <p14:creationId xmlns:p14="http://schemas.microsoft.com/office/powerpoint/2010/main" val="10459383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882E52-10FD-4DA6-9DE7-7731C46D7C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005EDAC-3E88-443B-81F3-F1F39E6390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13AC87-50DB-411B-9DAE-44ECEDDB37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9C512C-7CF1-457B-B4E4-24F12A9CAE1C}" type="datetimeFigureOut">
              <a:rPr lang="en-US" smtClean="0"/>
              <a:t>8/24/2026</a:t>
            </a:fld>
            <a:endParaRPr lang="en-US"/>
          </a:p>
        </p:txBody>
      </p:sp>
      <p:sp>
        <p:nvSpPr>
          <p:cNvPr id="5" name="Footer Placeholder 4">
            <a:extLst>
              <a:ext uri="{FF2B5EF4-FFF2-40B4-BE49-F238E27FC236}">
                <a16:creationId xmlns:a16="http://schemas.microsoft.com/office/drawing/2014/main" id="{119EE14B-90E5-4F56-BEB9-B799D8FE26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072FA3-6F3D-407A-A04D-7477C9F255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DBB101-6A21-45A9-9D88-7F1C2DF83574}" type="slidenum">
              <a:rPr lang="en-US" smtClean="0"/>
              <a:t>‹#›</a:t>
            </a:fld>
            <a:endParaRPr lang="en-US"/>
          </a:p>
        </p:txBody>
      </p:sp>
    </p:spTree>
    <p:extLst>
      <p:ext uri="{BB962C8B-B14F-4D97-AF65-F5344CB8AC3E}">
        <p14:creationId xmlns:p14="http://schemas.microsoft.com/office/powerpoint/2010/main" val="30438648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hyperlink" Target="http://www.uofr.us/padh-report"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914FBC3-BE54-BF68-A4CA-B4E7A945BA44}"/>
              </a:ext>
            </a:extLst>
          </p:cNvPr>
          <p:cNvSpPr txBox="1"/>
          <p:nvPr/>
        </p:nvSpPr>
        <p:spPr>
          <a:xfrm>
            <a:off x="931676" y="816099"/>
            <a:ext cx="10681203" cy="4370427"/>
          </a:xfrm>
          <a:prstGeom prst="rect">
            <a:avLst/>
          </a:prstGeom>
          <a:noFill/>
        </p:spPr>
        <p:txBody>
          <a:bodyPr wrap="square" rtlCol="0">
            <a:spAutoFit/>
          </a:bodyPr>
          <a:lstStyle/>
          <a:p>
            <a:pPr algn="ctr"/>
            <a:endParaRPr lang="en-US" sz="2400" dirty="0">
              <a:solidFill>
                <a:srgbClr val="003B71"/>
              </a:solidFill>
              <a:latin typeface="Cambria" panose="02040503050406030204" pitchFamily="18" charset="0"/>
              <a:ea typeface="Cambria" panose="02040503050406030204" pitchFamily="18" charset="0"/>
            </a:endParaRPr>
          </a:p>
          <a:p>
            <a:pPr algn="ctr"/>
            <a:endParaRPr lang="en-US" sz="1200" b="1" dirty="0">
              <a:solidFill>
                <a:srgbClr val="003B71"/>
              </a:solidFill>
              <a:latin typeface="Cambria" panose="02040503050406030204" pitchFamily="18" charset="0"/>
              <a:ea typeface="Cambria" panose="02040503050406030204" pitchFamily="18" charset="0"/>
            </a:endParaRPr>
          </a:p>
          <a:p>
            <a:pPr algn="ctr"/>
            <a:endParaRPr lang="en-US" sz="5400" dirty="0">
              <a:solidFill>
                <a:srgbClr val="004A7F"/>
              </a:solidFill>
              <a:latin typeface="Cambria" panose="02040503050406030204" pitchFamily="18" charset="0"/>
              <a:ea typeface="Cambria" panose="02040503050406030204" pitchFamily="18" charset="0"/>
            </a:endParaRPr>
          </a:p>
          <a:p>
            <a:pPr algn="ctr"/>
            <a:r>
              <a:rPr lang="en-US" sz="4800" dirty="0">
                <a:solidFill>
                  <a:srgbClr val="004A7F"/>
                </a:solidFill>
                <a:latin typeface="Cambria" panose="02040503050406030204" pitchFamily="18" charset="0"/>
                <a:ea typeface="Cambria" panose="02040503050406030204" pitchFamily="18" charset="0"/>
              </a:rPr>
              <a:t>PADH &amp; TIX Training</a:t>
            </a:r>
          </a:p>
          <a:p>
            <a:pPr algn="ctr"/>
            <a:r>
              <a:rPr lang="en-US" sz="2400" dirty="0">
                <a:solidFill>
                  <a:srgbClr val="004A7F"/>
                </a:solidFill>
                <a:latin typeface="Cambria" panose="02040503050406030204" pitchFamily="18" charset="0"/>
                <a:ea typeface="Cambria" panose="02040503050406030204" pitchFamily="18" charset="0"/>
              </a:rPr>
              <a:t>Julia E. Green, AVP for Civil Rights Compliance | Title IX Coordinator</a:t>
            </a:r>
          </a:p>
          <a:p>
            <a:pPr algn="ctr"/>
            <a:r>
              <a:rPr lang="en-US" sz="2400" dirty="0">
                <a:solidFill>
                  <a:srgbClr val="004A7F"/>
                </a:solidFill>
                <a:latin typeface="Cambria" panose="02040503050406030204" pitchFamily="18" charset="0"/>
                <a:ea typeface="Cambria" panose="02040503050406030204" pitchFamily="18" charset="0"/>
              </a:rPr>
              <a:t>Stephen Burke, Director of Civil Rights Investigations</a:t>
            </a:r>
          </a:p>
          <a:p>
            <a:pPr algn="ctr"/>
            <a:r>
              <a:rPr lang="en-US" sz="2400" dirty="0">
                <a:solidFill>
                  <a:srgbClr val="004A7F"/>
                </a:solidFill>
                <a:latin typeface="Cambria" panose="02040503050406030204" pitchFamily="18" charset="0"/>
                <a:ea typeface="Cambria" panose="02040503050406030204" pitchFamily="18" charset="0"/>
              </a:rPr>
              <a:t>Senovia Moncada, Associate Director of Civil Rights Investigations</a:t>
            </a:r>
          </a:p>
          <a:p>
            <a:pPr algn="ctr"/>
            <a:endParaRPr lang="en-US" sz="2400" dirty="0">
              <a:solidFill>
                <a:srgbClr val="004A7F"/>
              </a:solidFill>
              <a:latin typeface="Cambria" panose="02040503050406030204" pitchFamily="18" charset="0"/>
              <a:ea typeface="Cambria" panose="02040503050406030204" pitchFamily="18" charset="0"/>
            </a:endParaRPr>
          </a:p>
          <a:p>
            <a:pPr algn="ctr"/>
            <a:endParaRPr lang="en-US" sz="2400" dirty="0">
              <a:solidFill>
                <a:srgbClr val="004A7F"/>
              </a:solidFill>
              <a:latin typeface="Cambria" panose="02040503050406030204" pitchFamily="18" charset="0"/>
              <a:ea typeface="Cambria" panose="02040503050406030204" pitchFamily="18" charset="0"/>
            </a:endParaRPr>
          </a:p>
          <a:p>
            <a:pPr algn="ctr"/>
            <a:r>
              <a:rPr lang="en-US" sz="2000" dirty="0">
                <a:solidFill>
                  <a:srgbClr val="004A7F"/>
                </a:solidFill>
                <a:latin typeface="Cambria" panose="02040503050406030204" pitchFamily="18" charset="0"/>
                <a:ea typeface="Cambria" panose="02040503050406030204" pitchFamily="18" charset="0"/>
              </a:rPr>
              <a:t>August 21, 2026</a:t>
            </a:r>
            <a:endParaRPr lang="en-US" sz="3200" dirty="0">
              <a:solidFill>
                <a:srgbClr val="004A7F"/>
              </a:solidFill>
              <a:latin typeface="Cambria" panose="02040503050406030204" pitchFamily="18" charset="0"/>
              <a:ea typeface="Cambria" panose="02040503050406030204" pitchFamily="18" charset="0"/>
            </a:endParaRPr>
          </a:p>
        </p:txBody>
      </p:sp>
      <p:grpSp>
        <p:nvGrpSpPr>
          <p:cNvPr id="7" name="Group 6">
            <a:extLst>
              <a:ext uri="{FF2B5EF4-FFF2-40B4-BE49-F238E27FC236}">
                <a16:creationId xmlns:a16="http://schemas.microsoft.com/office/drawing/2014/main" id="{824A4AD9-B51C-B3E8-7BB0-ABEE6469B4ED}"/>
              </a:ext>
            </a:extLst>
          </p:cNvPr>
          <p:cNvGrpSpPr/>
          <p:nvPr/>
        </p:nvGrpSpPr>
        <p:grpSpPr>
          <a:xfrm>
            <a:off x="0" y="5943600"/>
            <a:ext cx="12192000" cy="914400"/>
            <a:chOff x="0" y="5943600"/>
            <a:chExt cx="12192000" cy="914400"/>
          </a:xfrm>
        </p:grpSpPr>
        <p:sp>
          <p:nvSpPr>
            <p:cNvPr id="3" name="Rectangle 2">
              <a:extLst>
                <a:ext uri="{FF2B5EF4-FFF2-40B4-BE49-F238E27FC236}">
                  <a16:creationId xmlns:a16="http://schemas.microsoft.com/office/drawing/2014/main" id="{85F55031-0C6B-9403-3888-3903AFBFA291}"/>
                </a:ext>
              </a:extLst>
            </p:cNvPr>
            <p:cNvSpPr/>
            <p:nvPr/>
          </p:nvSpPr>
          <p:spPr>
            <a:xfrm>
              <a:off x="0" y="5943600"/>
              <a:ext cx="12192000" cy="914400"/>
            </a:xfrm>
            <a:prstGeom prst="rect">
              <a:avLst/>
            </a:prstGeom>
            <a:solidFill>
              <a:srgbClr val="004A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ack and white logo&#10;&#10;Description automatically generated">
              <a:extLst>
                <a:ext uri="{FF2B5EF4-FFF2-40B4-BE49-F238E27FC236}">
                  <a16:creationId xmlns:a16="http://schemas.microsoft.com/office/drawing/2014/main" id="{56E648E9-9CD9-6D11-60F4-5C82D070BE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460" y="6057900"/>
              <a:ext cx="3297156" cy="685800"/>
            </a:xfrm>
            <a:prstGeom prst="rect">
              <a:avLst/>
            </a:prstGeom>
          </p:spPr>
        </p:pic>
      </p:grpSp>
    </p:spTree>
    <p:extLst>
      <p:ext uri="{BB962C8B-B14F-4D97-AF65-F5344CB8AC3E}">
        <p14:creationId xmlns:p14="http://schemas.microsoft.com/office/powerpoint/2010/main" val="38254897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A99BC94-8128-D170-8586-B5643500F80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9ADD734-5572-E149-0B97-B87D0C47F3E1}"/>
              </a:ext>
            </a:extLst>
          </p:cNvPr>
          <p:cNvSpPr txBox="1"/>
          <p:nvPr/>
        </p:nvSpPr>
        <p:spPr>
          <a:xfrm>
            <a:off x="931677" y="816099"/>
            <a:ext cx="10507550" cy="646331"/>
          </a:xfrm>
          <a:prstGeom prst="rect">
            <a:avLst/>
          </a:prstGeom>
          <a:noFill/>
        </p:spPr>
        <p:txBody>
          <a:bodyPr wrap="square" rtlCol="0">
            <a:spAutoFit/>
          </a:bodyPr>
          <a:lstStyle/>
          <a:p>
            <a:pPr algn="ctr"/>
            <a:endParaRPr lang="en-US" sz="2400" dirty="0">
              <a:solidFill>
                <a:srgbClr val="003B71"/>
              </a:solidFill>
              <a:latin typeface="Cambria" panose="02040503050406030204" pitchFamily="18" charset="0"/>
              <a:ea typeface="Cambria" panose="02040503050406030204" pitchFamily="18" charset="0"/>
            </a:endParaRPr>
          </a:p>
          <a:p>
            <a:pPr algn="ctr"/>
            <a:endParaRPr lang="en-US" sz="1200" b="1" dirty="0">
              <a:solidFill>
                <a:srgbClr val="003B71"/>
              </a:solidFill>
              <a:latin typeface="Cambria" panose="02040503050406030204" pitchFamily="18" charset="0"/>
              <a:ea typeface="Cambria" panose="02040503050406030204" pitchFamily="18" charset="0"/>
            </a:endParaRPr>
          </a:p>
        </p:txBody>
      </p:sp>
      <p:grpSp>
        <p:nvGrpSpPr>
          <p:cNvPr id="7" name="Group 6">
            <a:extLst>
              <a:ext uri="{FF2B5EF4-FFF2-40B4-BE49-F238E27FC236}">
                <a16:creationId xmlns:a16="http://schemas.microsoft.com/office/drawing/2014/main" id="{99C4979D-6882-6BC2-1B81-8080CC9FD3BF}"/>
              </a:ext>
            </a:extLst>
          </p:cNvPr>
          <p:cNvGrpSpPr/>
          <p:nvPr/>
        </p:nvGrpSpPr>
        <p:grpSpPr>
          <a:xfrm>
            <a:off x="0" y="5943600"/>
            <a:ext cx="12192000" cy="914400"/>
            <a:chOff x="0" y="5943600"/>
            <a:chExt cx="12192000" cy="914400"/>
          </a:xfrm>
        </p:grpSpPr>
        <p:sp>
          <p:nvSpPr>
            <p:cNvPr id="3" name="Rectangle 2">
              <a:extLst>
                <a:ext uri="{FF2B5EF4-FFF2-40B4-BE49-F238E27FC236}">
                  <a16:creationId xmlns:a16="http://schemas.microsoft.com/office/drawing/2014/main" id="{A4C39CCB-4CEA-DF9E-646C-BB168B2FEB00}"/>
                </a:ext>
              </a:extLst>
            </p:cNvPr>
            <p:cNvSpPr/>
            <p:nvPr/>
          </p:nvSpPr>
          <p:spPr>
            <a:xfrm>
              <a:off x="0" y="5943600"/>
              <a:ext cx="12192000" cy="914400"/>
            </a:xfrm>
            <a:prstGeom prst="rect">
              <a:avLst/>
            </a:prstGeom>
            <a:solidFill>
              <a:srgbClr val="004A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ack and white logo&#10;&#10;Description automatically generated">
              <a:extLst>
                <a:ext uri="{FF2B5EF4-FFF2-40B4-BE49-F238E27FC236}">
                  <a16:creationId xmlns:a16="http://schemas.microsoft.com/office/drawing/2014/main" id="{D594FA4A-AB47-F667-147B-8279AB25D0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460" y="6057900"/>
              <a:ext cx="3297156" cy="685800"/>
            </a:xfrm>
            <a:prstGeom prst="rect">
              <a:avLst/>
            </a:prstGeom>
          </p:spPr>
        </p:pic>
      </p:grpSp>
      <p:sp>
        <p:nvSpPr>
          <p:cNvPr id="4" name="Title 3">
            <a:extLst>
              <a:ext uri="{FF2B5EF4-FFF2-40B4-BE49-F238E27FC236}">
                <a16:creationId xmlns:a16="http://schemas.microsoft.com/office/drawing/2014/main" id="{B8D34DCE-5C18-8B05-FC1C-326C8DE4936B}"/>
              </a:ext>
            </a:extLst>
          </p:cNvPr>
          <p:cNvSpPr>
            <a:spLocks noGrp="1"/>
          </p:cNvSpPr>
          <p:nvPr>
            <p:ph type="title"/>
          </p:nvPr>
        </p:nvSpPr>
        <p:spPr>
          <a:xfrm>
            <a:off x="838199" y="114300"/>
            <a:ext cx="10515600" cy="1047050"/>
          </a:xfrm>
        </p:spPr>
        <p:txBody>
          <a:bodyPr/>
          <a:lstStyle/>
          <a:p>
            <a:pPr algn="ctr"/>
            <a:r>
              <a:rPr lang="en-US" u="sng" dirty="0">
                <a:solidFill>
                  <a:srgbClr val="004A7F"/>
                </a:solidFill>
                <a:latin typeface="Cambria" panose="02040503050406030204" pitchFamily="18" charset="0"/>
                <a:ea typeface="Cambria" panose="02040503050406030204" pitchFamily="18" charset="0"/>
              </a:rPr>
              <a:t>What are protected characteristics?</a:t>
            </a:r>
          </a:p>
        </p:txBody>
      </p:sp>
      <p:sp>
        <p:nvSpPr>
          <p:cNvPr id="8" name="Content Placeholder 7">
            <a:extLst>
              <a:ext uri="{FF2B5EF4-FFF2-40B4-BE49-F238E27FC236}">
                <a16:creationId xmlns:a16="http://schemas.microsoft.com/office/drawing/2014/main" id="{2C75CC48-4757-B14F-8138-8C88CC040911}"/>
              </a:ext>
            </a:extLst>
          </p:cNvPr>
          <p:cNvSpPr>
            <a:spLocks noGrp="1"/>
          </p:cNvSpPr>
          <p:nvPr>
            <p:ph sz="half" idx="1"/>
          </p:nvPr>
        </p:nvSpPr>
        <p:spPr>
          <a:xfrm>
            <a:off x="838201" y="1526476"/>
            <a:ext cx="5181600" cy="4351338"/>
          </a:xfrm>
        </p:spPr>
        <p:txBody>
          <a:bodyPr>
            <a:normAutofit fontScale="85000" lnSpcReduction="20000"/>
          </a:bodyPr>
          <a:lstStyle/>
          <a:p>
            <a:r>
              <a:rPr lang="en-US" dirty="0">
                <a:solidFill>
                  <a:srgbClr val="004A7F"/>
                </a:solidFill>
                <a:latin typeface="Cambria" panose="02040503050406030204" pitchFamily="18" charset="0"/>
                <a:ea typeface="Cambria" panose="02040503050406030204" pitchFamily="18" charset="0"/>
              </a:rPr>
              <a:t>Age</a:t>
            </a:r>
          </a:p>
          <a:p>
            <a:r>
              <a:rPr lang="en-US" dirty="0">
                <a:solidFill>
                  <a:srgbClr val="004A7F"/>
                </a:solidFill>
                <a:latin typeface="Cambria" panose="02040503050406030204" pitchFamily="18" charset="0"/>
                <a:ea typeface="Cambria" panose="02040503050406030204" pitchFamily="18" charset="0"/>
              </a:rPr>
              <a:t>Color</a:t>
            </a:r>
          </a:p>
          <a:p>
            <a:r>
              <a:rPr lang="en-US" dirty="0">
                <a:solidFill>
                  <a:srgbClr val="004A7F"/>
                </a:solidFill>
                <a:latin typeface="Cambria" panose="02040503050406030204" pitchFamily="18" charset="0"/>
                <a:ea typeface="Cambria" panose="02040503050406030204" pitchFamily="18" charset="0"/>
              </a:rPr>
              <a:t>Disability</a:t>
            </a:r>
          </a:p>
          <a:p>
            <a:r>
              <a:rPr lang="en-US" dirty="0">
                <a:solidFill>
                  <a:srgbClr val="004A7F"/>
                </a:solidFill>
                <a:latin typeface="Cambria" panose="02040503050406030204" pitchFamily="18" charset="0"/>
                <a:ea typeface="Cambria" panose="02040503050406030204" pitchFamily="18" charset="0"/>
              </a:rPr>
              <a:t>Domestic violence victim status</a:t>
            </a:r>
          </a:p>
          <a:p>
            <a:r>
              <a:rPr lang="en-US" dirty="0">
                <a:solidFill>
                  <a:srgbClr val="004A7F"/>
                </a:solidFill>
                <a:latin typeface="Cambria" panose="02040503050406030204" pitchFamily="18" charset="0"/>
                <a:ea typeface="Cambria" panose="02040503050406030204" pitchFamily="18" charset="0"/>
              </a:rPr>
              <a:t>Ethnicity</a:t>
            </a:r>
          </a:p>
          <a:p>
            <a:r>
              <a:rPr lang="en-US" dirty="0">
                <a:solidFill>
                  <a:srgbClr val="004A7F"/>
                </a:solidFill>
                <a:latin typeface="Cambria" panose="02040503050406030204" pitchFamily="18" charset="0"/>
                <a:ea typeface="Cambria" panose="02040503050406030204" pitchFamily="18" charset="0"/>
              </a:rPr>
              <a:t>Gender identity or expression</a:t>
            </a:r>
          </a:p>
          <a:p>
            <a:r>
              <a:rPr lang="en-US" dirty="0">
                <a:solidFill>
                  <a:srgbClr val="004A7F"/>
                </a:solidFill>
                <a:latin typeface="Cambria" panose="02040503050406030204" pitchFamily="18" charset="0"/>
                <a:ea typeface="Cambria" panose="02040503050406030204" pitchFamily="18" charset="0"/>
              </a:rPr>
              <a:t>Genetic information</a:t>
            </a:r>
          </a:p>
          <a:p>
            <a:r>
              <a:rPr lang="en-US" dirty="0">
                <a:solidFill>
                  <a:srgbClr val="004A7F"/>
                </a:solidFill>
                <a:latin typeface="Cambria" panose="02040503050406030204" pitchFamily="18" charset="0"/>
                <a:ea typeface="Cambria" panose="02040503050406030204" pitchFamily="18" charset="0"/>
              </a:rPr>
              <a:t>Marital status</a:t>
            </a:r>
          </a:p>
          <a:p>
            <a:r>
              <a:rPr lang="en-US" dirty="0">
                <a:solidFill>
                  <a:srgbClr val="004A7F"/>
                </a:solidFill>
                <a:latin typeface="Cambria" panose="02040503050406030204" pitchFamily="18" charset="0"/>
                <a:ea typeface="Cambria" panose="02040503050406030204" pitchFamily="18" charset="0"/>
              </a:rPr>
              <a:t>Familial status</a:t>
            </a:r>
          </a:p>
          <a:p>
            <a:r>
              <a:rPr lang="en-US" dirty="0">
                <a:solidFill>
                  <a:srgbClr val="004A7F"/>
                </a:solidFill>
                <a:latin typeface="Cambria" panose="02040503050406030204" pitchFamily="18" charset="0"/>
                <a:ea typeface="Cambria" panose="02040503050406030204" pitchFamily="18" charset="0"/>
              </a:rPr>
              <a:t>An individual’s reproductive health decision making</a:t>
            </a:r>
          </a:p>
          <a:p>
            <a:endParaRPr lang="en-US" dirty="0">
              <a:solidFill>
                <a:srgbClr val="004A7F"/>
              </a:solidFill>
              <a:latin typeface="Cambria" panose="02040503050406030204" pitchFamily="18" charset="0"/>
              <a:ea typeface="Cambria" panose="02040503050406030204" pitchFamily="18" charset="0"/>
            </a:endParaRPr>
          </a:p>
        </p:txBody>
      </p:sp>
      <p:sp>
        <p:nvSpPr>
          <p:cNvPr id="11" name="Content Placeholder 10">
            <a:extLst>
              <a:ext uri="{FF2B5EF4-FFF2-40B4-BE49-F238E27FC236}">
                <a16:creationId xmlns:a16="http://schemas.microsoft.com/office/drawing/2014/main" id="{F85E1F75-0FB0-AFAA-2F39-A49203CEDBD3}"/>
              </a:ext>
            </a:extLst>
          </p:cNvPr>
          <p:cNvSpPr>
            <a:spLocks noGrp="1"/>
          </p:cNvSpPr>
          <p:nvPr>
            <p:ph sz="half" idx="2"/>
          </p:nvPr>
        </p:nvSpPr>
        <p:spPr>
          <a:xfrm>
            <a:off x="6172199" y="1445068"/>
            <a:ext cx="5181600" cy="4351338"/>
          </a:xfrm>
        </p:spPr>
        <p:txBody>
          <a:bodyPr>
            <a:normAutofit fontScale="85000" lnSpcReduction="20000"/>
          </a:bodyPr>
          <a:lstStyle/>
          <a:p>
            <a:r>
              <a:rPr lang="en-US" dirty="0">
                <a:solidFill>
                  <a:srgbClr val="004A7F"/>
                </a:solidFill>
                <a:latin typeface="Cambria" panose="02040503050406030204" pitchFamily="18" charset="0"/>
                <a:ea typeface="Cambria" panose="02040503050406030204" pitchFamily="18" charset="0"/>
              </a:rPr>
              <a:t>Military/veteran status</a:t>
            </a:r>
          </a:p>
          <a:p>
            <a:r>
              <a:rPr lang="en-US" dirty="0">
                <a:solidFill>
                  <a:srgbClr val="004A7F"/>
                </a:solidFill>
                <a:latin typeface="Cambria" panose="02040503050406030204" pitchFamily="18" charset="0"/>
                <a:ea typeface="Cambria" panose="02040503050406030204" pitchFamily="18" charset="0"/>
              </a:rPr>
              <a:t>National origin</a:t>
            </a:r>
          </a:p>
          <a:p>
            <a:r>
              <a:rPr lang="en-US" dirty="0">
                <a:solidFill>
                  <a:srgbClr val="004A7F"/>
                </a:solidFill>
                <a:latin typeface="Cambria" panose="02040503050406030204" pitchFamily="18" charset="0"/>
                <a:ea typeface="Cambria" panose="02040503050406030204" pitchFamily="18" charset="0"/>
              </a:rPr>
              <a:t>Non-pending arrest or conviction record</a:t>
            </a:r>
          </a:p>
          <a:p>
            <a:r>
              <a:rPr lang="en-US" dirty="0">
                <a:solidFill>
                  <a:srgbClr val="004A7F"/>
                </a:solidFill>
                <a:latin typeface="Cambria" panose="02040503050406030204" pitchFamily="18" charset="0"/>
                <a:ea typeface="Cambria" panose="02040503050406030204" pitchFamily="18" charset="0"/>
              </a:rPr>
              <a:t>Race (including hair style)</a:t>
            </a:r>
          </a:p>
          <a:p>
            <a:r>
              <a:rPr lang="en-US" dirty="0">
                <a:solidFill>
                  <a:srgbClr val="004A7F"/>
                </a:solidFill>
                <a:latin typeface="Cambria" panose="02040503050406030204" pitchFamily="18" charset="0"/>
                <a:ea typeface="Cambria" panose="02040503050406030204" pitchFamily="18" charset="0"/>
              </a:rPr>
              <a:t>Religion/creed (including religious attire and facial hair)</a:t>
            </a:r>
          </a:p>
          <a:p>
            <a:r>
              <a:rPr lang="en-US" dirty="0">
                <a:solidFill>
                  <a:srgbClr val="004A7F"/>
                </a:solidFill>
                <a:latin typeface="Cambria" panose="02040503050406030204" pitchFamily="18" charset="0"/>
                <a:ea typeface="Cambria" panose="02040503050406030204" pitchFamily="18" charset="0"/>
              </a:rPr>
              <a:t>Sex</a:t>
            </a:r>
          </a:p>
          <a:p>
            <a:r>
              <a:rPr lang="en-US" dirty="0">
                <a:solidFill>
                  <a:srgbClr val="004A7F"/>
                </a:solidFill>
                <a:latin typeface="Cambria" panose="02040503050406030204" pitchFamily="18" charset="0"/>
                <a:ea typeface="Cambria" panose="02040503050406030204" pitchFamily="18" charset="0"/>
              </a:rPr>
              <a:t>Sexual orientation </a:t>
            </a:r>
          </a:p>
          <a:p>
            <a:r>
              <a:rPr lang="en-US" dirty="0">
                <a:solidFill>
                  <a:srgbClr val="004A7F"/>
                </a:solidFill>
                <a:latin typeface="Cambria" panose="02040503050406030204" pitchFamily="18" charset="0"/>
                <a:ea typeface="Cambria" panose="02040503050406030204" pitchFamily="18" charset="0"/>
              </a:rPr>
              <a:t>Citizenship status</a:t>
            </a:r>
          </a:p>
          <a:p>
            <a:r>
              <a:rPr lang="en-US" dirty="0">
                <a:solidFill>
                  <a:srgbClr val="004A7F"/>
                </a:solidFill>
                <a:latin typeface="Cambria" panose="02040503050406030204" pitchFamily="18" charset="0"/>
                <a:ea typeface="Cambria" panose="02040503050406030204" pitchFamily="18" charset="0"/>
              </a:rPr>
              <a:t>Any other status protected by law</a:t>
            </a:r>
          </a:p>
          <a:p>
            <a:endParaRPr lang="en-US" dirty="0"/>
          </a:p>
        </p:txBody>
      </p:sp>
    </p:spTree>
    <p:extLst>
      <p:ext uri="{BB962C8B-B14F-4D97-AF65-F5344CB8AC3E}">
        <p14:creationId xmlns:p14="http://schemas.microsoft.com/office/powerpoint/2010/main" val="8569638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D5D360D-07E4-EC31-B4E0-2075672686E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A705CBA-C6B6-93CE-CB95-D693D567EF0D}"/>
              </a:ext>
            </a:extLst>
          </p:cNvPr>
          <p:cNvSpPr txBox="1"/>
          <p:nvPr/>
        </p:nvSpPr>
        <p:spPr>
          <a:xfrm>
            <a:off x="751840" y="816099"/>
            <a:ext cx="10687387" cy="1077218"/>
          </a:xfrm>
          <a:prstGeom prst="rect">
            <a:avLst/>
          </a:prstGeom>
          <a:noFill/>
        </p:spPr>
        <p:txBody>
          <a:bodyPr wrap="square" rtlCol="0">
            <a:spAutoFit/>
          </a:bodyPr>
          <a:lstStyle/>
          <a:p>
            <a:br>
              <a:rPr lang="en-US" sz="3200" b="0" i="0" dirty="0">
                <a:solidFill>
                  <a:srgbClr val="004A7F"/>
                </a:solidFill>
                <a:effectLst/>
                <a:latin typeface="Cambria" panose="02040503050406030204" pitchFamily="18" charset="0"/>
                <a:ea typeface="Cambria" panose="02040503050406030204" pitchFamily="18" charset="0"/>
              </a:rPr>
            </a:br>
            <a:endParaRPr lang="en-US" sz="3200" b="0" i="0" dirty="0">
              <a:solidFill>
                <a:srgbClr val="004A7F"/>
              </a:solidFill>
              <a:effectLst/>
              <a:latin typeface="Cambria" panose="02040503050406030204" pitchFamily="18" charset="0"/>
              <a:ea typeface="Cambria" panose="02040503050406030204" pitchFamily="18" charset="0"/>
            </a:endParaRPr>
          </a:p>
        </p:txBody>
      </p:sp>
      <p:grpSp>
        <p:nvGrpSpPr>
          <p:cNvPr id="7" name="Group 6">
            <a:extLst>
              <a:ext uri="{FF2B5EF4-FFF2-40B4-BE49-F238E27FC236}">
                <a16:creationId xmlns:a16="http://schemas.microsoft.com/office/drawing/2014/main" id="{CC97D36D-341F-BA41-D7F2-8B27B8189E07}"/>
              </a:ext>
            </a:extLst>
          </p:cNvPr>
          <p:cNvGrpSpPr/>
          <p:nvPr/>
        </p:nvGrpSpPr>
        <p:grpSpPr>
          <a:xfrm>
            <a:off x="0" y="5943600"/>
            <a:ext cx="12192000" cy="914400"/>
            <a:chOff x="0" y="5943600"/>
            <a:chExt cx="12192000" cy="914400"/>
          </a:xfrm>
        </p:grpSpPr>
        <p:sp>
          <p:nvSpPr>
            <p:cNvPr id="3" name="Rectangle 2">
              <a:extLst>
                <a:ext uri="{FF2B5EF4-FFF2-40B4-BE49-F238E27FC236}">
                  <a16:creationId xmlns:a16="http://schemas.microsoft.com/office/drawing/2014/main" id="{D2B3B1A5-479C-8722-F75B-6345AA9C3236}"/>
                </a:ext>
              </a:extLst>
            </p:cNvPr>
            <p:cNvSpPr/>
            <p:nvPr/>
          </p:nvSpPr>
          <p:spPr>
            <a:xfrm>
              <a:off x="0" y="5943600"/>
              <a:ext cx="12192000" cy="914400"/>
            </a:xfrm>
            <a:prstGeom prst="rect">
              <a:avLst/>
            </a:prstGeom>
            <a:solidFill>
              <a:srgbClr val="004A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ack and white logo&#10;&#10;Description automatically generated">
              <a:extLst>
                <a:ext uri="{FF2B5EF4-FFF2-40B4-BE49-F238E27FC236}">
                  <a16:creationId xmlns:a16="http://schemas.microsoft.com/office/drawing/2014/main" id="{301478AD-2F0B-F8EB-F7E6-729704AC1C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460" y="6057900"/>
              <a:ext cx="3297156" cy="685800"/>
            </a:xfrm>
            <a:prstGeom prst="rect">
              <a:avLst/>
            </a:prstGeom>
          </p:spPr>
        </p:pic>
      </p:grpSp>
      <p:sp>
        <p:nvSpPr>
          <p:cNvPr id="4" name="Title 3">
            <a:extLst>
              <a:ext uri="{FF2B5EF4-FFF2-40B4-BE49-F238E27FC236}">
                <a16:creationId xmlns:a16="http://schemas.microsoft.com/office/drawing/2014/main" id="{77EECE15-CEAD-1751-7F1D-4D00B4D422A8}"/>
              </a:ext>
            </a:extLst>
          </p:cNvPr>
          <p:cNvSpPr>
            <a:spLocks noGrp="1"/>
          </p:cNvSpPr>
          <p:nvPr>
            <p:ph type="title"/>
          </p:nvPr>
        </p:nvSpPr>
        <p:spPr>
          <a:xfrm>
            <a:off x="837733" y="173641"/>
            <a:ext cx="10515600" cy="932750"/>
          </a:xfrm>
        </p:spPr>
        <p:txBody>
          <a:bodyPr/>
          <a:lstStyle/>
          <a:p>
            <a:pPr algn="ctr"/>
            <a:r>
              <a:rPr lang="en-US" u="sng" dirty="0">
                <a:solidFill>
                  <a:srgbClr val="004A7F"/>
                </a:solidFill>
                <a:latin typeface="Cambria" panose="02040503050406030204" pitchFamily="18" charset="0"/>
                <a:ea typeface="Cambria" panose="02040503050406030204" pitchFamily="18" charset="0"/>
              </a:rPr>
              <a:t>How many reports do you receive?</a:t>
            </a:r>
          </a:p>
        </p:txBody>
      </p:sp>
      <p:sp>
        <p:nvSpPr>
          <p:cNvPr id="8" name="Content Placeholder 7">
            <a:extLst>
              <a:ext uri="{FF2B5EF4-FFF2-40B4-BE49-F238E27FC236}">
                <a16:creationId xmlns:a16="http://schemas.microsoft.com/office/drawing/2014/main" id="{05D4FA34-E08A-31E8-8E7F-4FF964EC116C}"/>
              </a:ext>
            </a:extLst>
          </p:cNvPr>
          <p:cNvSpPr>
            <a:spLocks noGrp="1"/>
          </p:cNvSpPr>
          <p:nvPr>
            <p:ph idx="1"/>
          </p:nvPr>
        </p:nvSpPr>
        <p:spPr>
          <a:xfrm>
            <a:off x="837733" y="1220691"/>
            <a:ext cx="10515600" cy="4351338"/>
          </a:xfrm>
        </p:spPr>
        <p:txBody>
          <a:bodyPr/>
          <a:lstStyle/>
          <a:p>
            <a:pPr marL="0" indent="0">
              <a:buNone/>
            </a:pPr>
            <a:r>
              <a:rPr lang="en-US" dirty="0">
                <a:solidFill>
                  <a:srgbClr val="004A7F"/>
                </a:solidFill>
                <a:latin typeface="Cambria" panose="02040503050406030204" pitchFamily="18" charset="0"/>
                <a:ea typeface="Cambria" panose="02040503050406030204" pitchFamily="18" charset="0"/>
              </a:rPr>
              <a:t>In academic </a:t>
            </a:r>
            <a:r>
              <a:rPr lang="en-US">
                <a:solidFill>
                  <a:srgbClr val="004A7F"/>
                </a:solidFill>
                <a:latin typeface="Cambria" panose="02040503050406030204" pitchFamily="18" charset="0"/>
                <a:ea typeface="Cambria" panose="02040503050406030204" pitchFamily="18" charset="0"/>
              </a:rPr>
              <a:t>year 2025-2026, </a:t>
            </a:r>
            <a:r>
              <a:rPr lang="en-US" dirty="0">
                <a:solidFill>
                  <a:srgbClr val="004A7F"/>
                </a:solidFill>
                <a:latin typeface="Cambria" panose="02040503050406030204" pitchFamily="18" charset="0"/>
                <a:ea typeface="Cambria" panose="02040503050406030204" pitchFamily="18" charset="0"/>
              </a:rPr>
              <a:t>we received …</a:t>
            </a:r>
          </a:p>
          <a:p>
            <a:endParaRPr lang="en-US" dirty="0">
              <a:solidFill>
                <a:srgbClr val="004A7F"/>
              </a:solidFill>
              <a:latin typeface="Cambria" panose="02040503050406030204" pitchFamily="18" charset="0"/>
              <a:ea typeface="Cambria" panose="02040503050406030204" pitchFamily="18" charset="0"/>
            </a:endParaRPr>
          </a:p>
          <a:p>
            <a:endParaRPr lang="en-US" dirty="0">
              <a:solidFill>
                <a:srgbClr val="004A7F"/>
              </a:solidFill>
              <a:latin typeface="Cambria" panose="02040503050406030204" pitchFamily="18" charset="0"/>
              <a:ea typeface="Cambria" panose="02040503050406030204" pitchFamily="18" charset="0"/>
            </a:endParaRPr>
          </a:p>
          <a:p>
            <a:pPr marL="0" indent="0" algn="ctr">
              <a:buNone/>
            </a:pPr>
            <a:r>
              <a:rPr lang="en-US" sz="6600" dirty="0">
                <a:solidFill>
                  <a:srgbClr val="004A7F"/>
                </a:solidFill>
                <a:effectLst/>
                <a:latin typeface="Cambria" panose="02040503050406030204" pitchFamily="18" charset="0"/>
                <a:ea typeface="Cambria" panose="02040503050406030204" pitchFamily="18" charset="0"/>
                <a:cs typeface="Aptos" panose="020B0004020202020204" pitchFamily="34" charset="0"/>
              </a:rPr>
              <a:t>868 PADH reports</a:t>
            </a:r>
          </a:p>
          <a:p>
            <a:endParaRPr lang="en-US" dirty="0">
              <a:solidFill>
                <a:srgbClr val="004A7F"/>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131634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3" end="3"/>
                                            </p:txEl>
                                          </p:spTgt>
                                        </p:tgtEl>
                                        <p:attrNameLst>
                                          <p:attrName>style.visibility</p:attrName>
                                        </p:attrNameLst>
                                      </p:cBhvr>
                                      <p:to>
                                        <p:strVal val="visible"/>
                                      </p:to>
                                    </p:set>
                                    <p:anim calcmode="lin" valueType="num">
                                      <p:cBhvr additive="base">
                                        <p:cTn id="7"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47223F0-60BA-96BE-9819-2BF11E397ECE}"/>
            </a:ext>
          </a:extLst>
        </p:cNvPr>
        <p:cNvGrpSpPr/>
        <p:nvPr/>
      </p:nvGrpSpPr>
      <p:grpSpPr>
        <a:xfrm>
          <a:off x="0" y="0"/>
          <a:ext cx="0" cy="0"/>
          <a:chOff x="0" y="0"/>
          <a:chExt cx="0" cy="0"/>
        </a:xfrm>
      </p:grpSpPr>
      <p:grpSp>
        <p:nvGrpSpPr>
          <p:cNvPr id="7" name="Group 6">
            <a:extLst>
              <a:ext uri="{FF2B5EF4-FFF2-40B4-BE49-F238E27FC236}">
                <a16:creationId xmlns:a16="http://schemas.microsoft.com/office/drawing/2014/main" id="{25E44CC2-85C7-29D9-5703-9ACC480A630F}"/>
              </a:ext>
            </a:extLst>
          </p:cNvPr>
          <p:cNvGrpSpPr/>
          <p:nvPr/>
        </p:nvGrpSpPr>
        <p:grpSpPr>
          <a:xfrm>
            <a:off x="0" y="5943600"/>
            <a:ext cx="12192000" cy="914400"/>
            <a:chOff x="0" y="5943600"/>
            <a:chExt cx="12192000" cy="914400"/>
          </a:xfrm>
        </p:grpSpPr>
        <p:sp>
          <p:nvSpPr>
            <p:cNvPr id="3" name="Rectangle 2">
              <a:extLst>
                <a:ext uri="{FF2B5EF4-FFF2-40B4-BE49-F238E27FC236}">
                  <a16:creationId xmlns:a16="http://schemas.microsoft.com/office/drawing/2014/main" id="{49C536D4-70CA-53C4-022D-7E701C416EC4}"/>
                </a:ext>
              </a:extLst>
            </p:cNvPr>
            <p:cNvSpPr/>
            <p:nvPr/>
          </p:nvSpPr>
          <p:spPr>
            <a:xfrm>
              <a:off x="0" y="5943600"/>
              <a:ext cx="12192000" cy="914400"/>
            </a:xfrm>
            <a:prstGeom prst="rect">
              <a:avLst/>
            </a:prstGeom>
            <a:solidFill>
              <a:srgbClr val="004A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ack and white logo&#10;&#10;Description automatically generated">
              <a:extLst>
                <a:ext uri="{FF2B5EF4-FFF2-40B4-BE49-F238E27FC236}">
                  <a16:creationId xmlns:a16="http://schemas.microsoft.com/office/drawing/2014/main" id="{13B736CD-CC8D-4914-0F03-09C1611B14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460" y="6057900"/>
              <a:ext cx="3297156" cy="685800"/>
            </a:xfrm>
            <a:prstGeom prst="rect">
              <a:avLst/>
            </a:prstGeom>
          </p:spPr>
        </p:pic>
      </p:grpSp>
      <p:sp>
        <p:nvSpPr>
          <p:cNvPr id="4" name="Title 3">
            <a:extLst>
              <a:ext uri="{FF2B5EF4-FFF2-40B4-BE49-F238E27FC236}">
                <a16:creationId xmlns:a16="http://schemas.microsoft.com/office/drawing/2014/main" id="{1335BC9F-961E-2C48-CCE6-31DC404446E7}"/>
              </a:ext>
            </a:extLst>
          </p:cNvPr>
          <p:cNvSpPr>
            <a:spLocks noGrp="1"/>
          </p:cNvSpPr>
          <p:nvPr>
            <p:ph type="title"/>
          </p:nvPr>
        </p:nvSpPr>
        <p:spPr>
          <a:xfrm>
            <a:off x="838200" y="151668"/>
            <a:ext cx="10515600" cy="779463"/>
          </a:xfrm>
        </p:spPr>
        <p:txBody>
          <a:bodyPr>
            <a:normAutofit fontScale="90000"/>
          </a:bodyPr>
          <a:lstStyle/>
          <a:p>
            <a:pPr algn="ctr"/>
            <a:br>
              <a:rPr lang="en-US" sz="3600" u="sng" dirty="0">
                <a:solidFill>
                  <a:srgbClr val="004A7F"/>
                </a:solidFill>
                <a:latin typeface="Cambria" panose="02040503050406030204" pitchFamily="18" charset="0"/>
                <a:ea typeface="Cambria" panose="02040503050406030204" pitchFamily="18" charset="0"/>
              </a:rPr>
            </a:br>
            <a:r>
              <a:rPr lang="en-US" sz="4000" u="sng" dirty="0">
                <a:solidFill>
                  <a:srgbClr val="004A7F"/>
                </a:solidFill>
                <a:latin typeface="Cambria" panose="02040503050406030204" pitchFamily="18" charset="0"/>
                <a:ea typeface="Cambria" panose="02040503050406030204" pitchFamily="18" charset="0"/>
              </a:rPr>
              <a:t>Who must report PADH concerns?</a:t>
            </a:r>
            <a:br>
              <a:rPr lang="en-US" sz="3600" b="1" dirty="0">
                <a:solidFill>
                  <a:srgbClr val="004A7F"/>
                </a:solidFill>
                <a:latin typeface="Cambria" panose="02040503050406030204" pitchFamily="18" charset="0"/>
                <a:ea typeface="Cambria" panose="02040503050406030204" pitchFamily="18" charset="0"/>
              </a:rPr>
            </a:br>
            <a:endParaRPr lang="en-US" sz="3600" u="sng" dirty="0">
              <a:solidFill>
                <a:srgbClr val="004A7F"/>
              </a:solidFill>
              <a:latin typeface="Cambria" panose="02040503050406030204" pitchFamily="18" charset="0"/>
              <a:ea typeface="Cambria" panose="02040503050406030204" pitchFamily="18" charset="0"/>
            </a:endParaRPr>
          </a:p>
        </p:txBody>
      </p:sp>
      <p:sp>
        <p:nvSpPr>
          <p:cNvPr id="8" name="Content Placeholder 7">
            <a:extLst>
              <a:ext uri="{FF2B5EF4-FFF2-40B4-BE49-F238E27FC236}">
                <a16:creationId xmlns:a16="http://schemas.microsoft.com/office/drawing/2014/main" id="{127861E2-3E91-6768-C592-5E41DADF4B08}"/>
              </a:ext>
            </a:extLst>
          </p:cNvPr>
          <p:cNvSpPr>
            <a:spLocks noGrp="1"/>
          </p:cNvSpPr>
          <p:nvPr>
            <p:ph sz="half" idx="1"/>
          </p:nvPr>
        </p:nvSpPr>
        <p:spPr>
          <a:xfrm>
            <a:off x="914400" y="1935430"/>
            <a:ext cx="5181600" cy="4351338"/>
          </a:xfrm>
        </p:spPr>
        <p:txBody>
          <a:bodyPr>
            <a:normAutofit fontScale="92500" lnSpcReduction="10000"/>
          </a:bodyPr>
          <a:lstStyle/>
          <a:p>
            <a:r>
              <a:rPr lang="en-US" sz="2400" dirty="0">
                <a:solidFill>
                  <a:srgbClr val="004A7F"/>
                </a:solidFill>
                <a:latin typeface="Cambria" panose="02040503050406030204" pitchFamily="18" charset="0"/>
                <a:ea typeface="Cambria" panose="02040503050406030204" pitchFamily="18" charset="0"/>
              </a:rPr>
              <a:t>Any employee having supervisory responsibility over employees, including student employees and faculty members</a:t>
            </a:r>
          </a:p>
          <a:p>
            <a:r>
              <a:rPr lang="en-US" sz="2400" dirty="0">
                <a:solidFill>
                  <a:srgbClr val="004A7F"/>
                </a:solidFill>
                <a:latin typeface="Cambria" panose="02040503050406030204" pitchFamily="18" charset="0"/>
                <a:ea typeface="Cambria" panose="02040503050406030204" pitchFamily="18" charset="0"/>
              </a:rPr>
              <a:t>All faculty</a:t>
            </a:r>
          </a:p>
          <a:p>
            <a:r>
              <a:rPr lang="en-US" sz="2400" dirty="0">
                <a:solidFill>
                  <a:srgbClr val="004A7F"/>
                </a:solidFill>
                <a:latin typeface="Cambria" panose="02040503050406030204" pitchFamily="18" charset="0"/>
                <a:ea typeface="Cambria" panose="02040503050406030204" pitchFamily="18" charset="0"/>
              </a:rPr>
              <a:t>Engagement and Enrichment Officers;</a:t>
            </a:r>
          </a:p>
          <a:p>
            <a:r>
              <a:rPr lang="en-US" sz="2400" dirty="0">
                <a:solidFill>
                  <a:srgbClr val="004A7F"/>
                </a:solidFill>
                <a:latin typeface="Cambria" panose="02040503050406030204" pitchFamily="18" charset="0"/>
                <a:ea typeface="Cambria" panose="02040503050406030204" pitchFamily="18" charset="0"/>
              </a:rPr>
              <a:t>Principal Investigators on a grant or contract;</a:t>
            </a:r>
          </a:p>
          <a:p>
            <a:r>
              <a:rPr lang="en-US" sz="2400" dirty="0">
                <a:solidFill>
                  <a:srgbClr val="004A7F"/>
                </a:solidFill>
                <a:effectLst/>
                <a:latin typeface="Cambria" panose="02040503050406030204" pitchFamily="18" charset="0"/>
                <a:ea typeface="Cambria" panose="02040503050406030204" pitchFamily="18" charset="0"/>
              </a:rPr>
              <a:t>Individuals</a:t>
            </a:r>
            <a:r>
              <a:rPr lang="en-US" sz="2400" spc="-70" dirty="0">
                <a:solidFill>
                  <a:srgbClr val="004A7F"/>
                </a:solidFill>
                <a:effectLst/>
                <a:latin typeface="Cambria" panose="02040503050406030204" pitchFamily="18" charset="0"/>
                <a:ea typeface="Cambria" panose="02040503050406030204" pitchFamily="18" charset="0"/>
              </a:rPr>
              <a:t> </a:t>
            </a:r>
            <a:r>
              <a:rPr lang="en-US" sz="2400" dirty="0">
                <a:solidFill>
                  <a:srgbClr val="004A7F"/>
                </a:solidFill>
                <a:effectLst/>
                <a:latin typeface="Cambria" panose="02040503050406030204" pitchFamily="18" charset="0"/>
                <a:ea typeface="Cambria" panose="02040503050406030204" pitchFamily="18" charset="0"/>
              </a:rPr>
              <a:t>who</a:t>
            </a:r>
            <a:r>
              <a:rPr lang="en-US" sz="2400" spc="-70" dirty="0">
                <a:solidFill>
                  <a:srgbClr val="004A7F"/>
                </a:solidFill>
                <a:effectLst/>
                <a:latin typeface="Cambria" panose="02040503050406030204" pitchFamily="18" charset="0"/>
                <a:ea typeface="Cambria" panose="02040503050406030204" pitchFamily="18" charset="0"/>
              </a:rPr>
              <a:t> </a:t>
            </a:r>
            <a:r>
              <a:rPr lang="en-US" sz="2400" dirty="0">
                <a:solidFill>
                  <a:srgbClr val="004A7F"/>
                </a:solidFill>
                <a:effectLst/>
                <a:latin typeface="Cambria" panose="02040503050406030204" pitchFamily="18" charset="0"/>
                <a:ea typeface="Cambria" panose="02040503050406030204" pitchFamily="18" charset="0"/>
              </a:rPr>
              <a:t>have</a:t>
            </a:r>
            <a:r>
              <a:rPr lang="en-US" sz="2400" spc="-65" dirty="0">
                <a:solidFill>
                  <a:srgbClr val="004A7F"/>
                </a:solidFill>
                <a:effectLst/>
                <a:latin typeface="Cambria" panose="02040503050406030204" pitchFamily="18" charset="0"/>
                <a:ea typeface="Cambria" panose="02040503050406030204" pitchFamily="18" charset="0"/>
              </a:rPr>
              <a:t> </a:t>
            </a:r>
            <a:r>
              <a:rPr lang="en-US" sz="2400" dirty="0">
                <a:solidFill>
                  <a:srgbClr val="004A7F"/>
                </a:solidFill>
                <a:effectLst/>
                <a:latin typeface="Cambria" panose="02040503050406030204" pitchFamily="18" charset="0"/>
                <a:ea typeface="Cambria" panose="02040503050406030204" pitchFamily="18" charset="0"/>
              </a:rPr>
              <a:t>been</a:t>
            </a:r>
            <a:r>
              <a:rPr lang="en-US" sz="2400" spc="-70" dirty="0">
                <a:solidFill>
                  <a:srgbClr val="004A7F"/>
                </a:solidFill>
                <a:effectLst/>
                <a:latin typeface="Cambria" panose="02040503050406030204" pitchFamily="18" charset="0"/>
                <a:ea typeface="Cambria" panose="02040503050406030204" pitchFamily="18" charset="0"/>
              </a:rPr>
              <a:t> </a:t>
            </a:r>
            <a:r>
              <a:rPr lang="en-US" sz="2400" dirty="0">
                <a:solidFill>
                  <a:srgbClr val="004A7F"/>
                </a:solidFill>
                <a:effectLst/>
                <a:latin typeface="Cambria" panose="02040503050406030204" pitchFamily="18" charset="0"/>
                <a:ea typeface="Cambria" panose="02040503050406030204" pitchFamily="18" charset="0"/>
              </a:rPr>
              <a:t>designated</a:t>
            </a:r>
            <a:r>
              <a:rPr lang="en-US" sz="2400" spc="-65" dirty="0">
                <a:solidFill>
                  <a:srgbClr val="004A7F"/>
                </a:solidFill>
                <a:effectLst/>
                <a:latin typeface="Cambria" panose="02040503050406030204" pitchFamily="18" charset="0"/>
                <a:ea typeface="Cambria" panose="02040503050406030204" pitchFamily="18" charset="0"/>
              </a:rPr>
              <a:t> </a:t>
            </a:r>
            <a:r>
              <a:rPr lang="en-US" sz="2400" dirty="0">
                <a:solidFill>
                  <a:srgbClr val="004A7F"/>
                </a:solidFill>
                <a:effectLst/>
                <a:latin typeface="Cambria" panose="02040503050406030204" pitchFamily="18" charset="0"/>
                <a:ea typeface="Cambria" panose="02040503050406030204" pitchFamily="18" charset="0"/>
              </a:rPr>
              <a:t>as</a:t>
            </a:r>
            <a:r>
              <a:rPr lang="en-US" sz="2400" spc="-70" dirty="0">
                <a:solidFill>
                  <a:srgbClr val="004A7F"/>
                </a:solidFill>
                <a:effectLst/>
                <a:latin typeface="Cambria" panose="02040503050406030204" pitchFamily="18" charset="0"/>
                <a:ea typeface="Cambria" panose="02040503050406030204" pitchFamily="18" charset="0"/>
              </a:rPr>
              <a:t> </a:t>
            </a:r>
            <a:r>
              <a:rPr lang="en-US" sz="2400" dirty="0">
                <a:solidFill>
                  <a:srgbClr val="004A7F"/>
                </a:solidFill>
                <a:effectLst/>
                <a:latin typeface="Cambria" panose="02040503050406030204" pitchFamily="18" charset="0"/>
                <a:ea typeface="Cambria" panose="02040503050406030204" pitchFamily="18" charset="0"/>
              </a:rPr>
              <a:t>a</a:t>
            </a:r>
            <a:r>
              <a:rPr lang="en-US" sz="2400" spc="-70" dirty="0">
                <a:solidFill>
                  <a:srgbClr val="004A7F"/>
                </a:solidFill>
                <a:effectLst/>
                <a:latin typeface="Cambria" panose="02040503050406030204" pitchFamily="18" charset="0"/>
                <a:ea typeface="Cambria" panose="02040503050406030204" pitchFamily="18" charset="0"/>
              </a:rPr>
              <a:t> </a:t>
            </a:r>
            <a:r>
              <a:rPr lang="en-US" sz="2400" dirty="0">
                <a:solidFill>
                  <a:srgbClr val="004A7F"/>
                </a:solidFill>
                <a:effectLst/>
                <a:latin typeface="Cambria" panose="02040503050406030204" pitchFamily="18" charset="0"/>
                <a:ea typeface="Cambria" panose="02040503050406030204" pitchFamily="18" charset="0"/>
              </a:rPr>
              <a:t>Campus</a:t>
            </a:r>
            <a:r>
              <a:rPr lang="en-US" sz="2400" spc="-65" dirty="0">
                <a:solidFill>
                  <a:srgbClr val="004A7F"/>
                </a:solidFill>
                <a:effectLst/>
                <a:latin typeface="Cambria" panose="02040503050406030204" pitchFamily="18" charset="0"/>
                <a:ea typeface="Cambria" panose="02040503050406030204" pitchFamily="18" charset="0"/>
              </a:rPr>
              <a:t> </a:t>
            </a:r>
            <a:r>
              <a:rPr lang="en-US" sz="2400" dirty="0">
                <a:solidFill>
                  <a:srgbClr val="004A7F"/>
                </a:solidFill>
                <a:effectLst/>
                <a:latin typeface="Cambria" panose="02040503050406030204" pitchFamily="18" charset="0"/>
                <a:ea typeface="Cambria" panose="02040503050406030204" pitchFamily="18" charset="0"/>
              </a:rPr>
              <a:t>Security</a:t>
            </a:r>
            <a:r>
              <a:rPr lang="en-US" sz="2400" spc="-70" dirty="0">
                <a:solidFill>
                  <a:srgbClr val="004A7F"/>
                </a:solidFill>
                <a:effectLst/>
                <a:latin typeface="Cambria" panose="02040503050406030204" pitchFamily="18" charset="0"/>
                <a:ea typeface="Cambria" panose="02040503050406030204" pitchFamily="18" charset="0"/>
              </a:rPr>
              <a:t> </a:t>
            </a:r>
            <a:r>
              <a:rPr lang="en-US" sz="2400" dirty="0">
                <a:solidFill>
                  <a:srgbClr val="004A7F"/>
                </a:solidFill>
                <a:effectLst/>
                <a:latin typeface="Cambria" panose="02040503050406030204" pitchFamily="18" charset="0"/>
                <a:ea typeface="Cambria" panose="02040503050406030204" pitchFamily="18" charset="0"/>
              </a:rPr>
              <a:t>Authority</a:t>
            </a:r>
            <a:r>
              <a:rPr lang="en-US" sz="2400" spc="-65" dirty="0">
                <a:solidFill>
                  <a:srgbClr val="004A7F"/>
                </a:solidFill>
                <a:effectLst/>
                <a:latin typeface="Cambria" panose="02040503050406030204" pitchFamily="18" charset="0"/>
                <a:ea typeface="Cambria" panose="02040503050406030204" pitchFamily="18" charset="0"/>
              </a:rPr>
              <a:t> </a:t>
            </a:r>
            <a:r>
              <a:rPr lang="en-US" sz="2400" dirty="0">
                <a:solidFill>
                  <a:srgbClr val="004A7F"/>
                </a:solidFill>
                <a:effectLst/>
                <a:latin typeface="Cambria" panose="02040503050406030204" pitchFamily="18" charset="0"/>
                <a:ea typeface="Cambria" panose="02040503050406030204" pitchFamily="18" charset="0"/>
              </a:rPr>
              <a:t>pursuant</a:t>
            </a:r>
            <a:r>
              <a:rPr lang="en-US" sz="2400" spc="-70" dirty="0">
                <a:solidFill>
                  <a:srgbClr val="004A7F"/>
                </a:solidFill>
                <a:effectLst/>
                <a:latin typeface="Cambria" panose="02040503050406030204" pitchFamily="18" charset="0"/>
                <a:ea typeface="Cambria" panose="02040503050406030204" pitchFamily="18" charset="0"/>
              </a:rPr>
              <a:t> </a:t>
            </a:r>
            <a:r>
              <a:rPr lang="en-US" sz="2400" dirty="0">
                <a:solidFill>
                  <a:srgbClr val="004A7F"/>
                </a:solidFill>
                <a:effectLst/>
                <a:latin typeface="Cambria" panose="02040503050406030204" pitchFamily="18" charset="0"/>
                <a:ea typeface="Cambria" panose="02040503050406030204" pitchFamily="18" charset="0"/>
              </a:rPr>
              <a:t>to</a:t>
            </a:r>
            <a:r>
              <a:rPr lang="en-US" sz="2400" spc="-70" dirty="0">
                <a:solidFill>
                  <a:srgbClr val="004A7F"/>
                </a:solidFill>
                <a:effectLst/>
                <a:latin typeface="Cambria" panose="02040503050406030204" pitchFamily="18" charset="0"/>
                <a:ea typeface="Cambria" panose="02040503050406030204" pitchFamily="18" charset="0"/>
              </a:rPr>
              <a:t> </a:t>
            </a:r>
            <a:r>
              <a:rPr lang="en-US" sz="2400" dirty="0">
                <a:solidFill>
                  <a:srgbClr val="004A7F"/>
                </a:solidFill>
                <a:effectLst/>
                <a:latin typeface="Cambria" panose="02040503050406030204" pitchFamily="18" charset="0"/>
                <a:ea typeface="Cambria" panose="02040503050406030204" pitchFamily="18" charset="0"/>
              </a:rPr>
              <a:t>the</a:t>
            </a:r>
            <a:r>
              <a:rPr lang="en-US" sz="2400" spc="-65" dirty="0">
                <a:solidFill>
                  <a:srgbClr val="004A7F"/>
                </a:solidFill>
                <a:effectLst/>
                <a:latin typeface="Cambria" panose="02040503050406030204" pitchFamily="18" charset="0"/>
                <a:ea typeface="Cambria" panose="02040503050406030204" pitchFamily="18" charset="0"/>
              </a:rPr>
              <a:t> </a:t>
            </a:r>
            <a:r>
              <a:rPr lang="en-US" sz="2400" dirty="0">
                <a:solidFill>
                  <a:srgbClr val="004A7F"/>
                </a:solidFill>
                <a:effectLst/>
                <a:latin typeface="Cambria" panose="02040503050406030204" pitchFamily="18" charset="0"/>
                <a:ea typeface="Cambria" panose="02040503050406030204" pitchFamily="18" charset="0"/>
              </a:rPr>
              <a:t>Clery Act; </a:t>
            </a:r>
          </a:p>
          <a:p>
            <a:pPr marL="0" indent="0">
              <a:buNone/>
            </a:pPr>
            <a:endParaRPr lang="en-US" sz="2000" dirty="0">
              <a:solidFill>
                <a:srgbClr val="004A7F"/>
              </a:solidFill>
              <a:latin typeface="Cambria" panose="02040503050406030204" pitchFamily="18" charset="0"/>
              <a:ea typeface="Cambria" panose="02040503050406030204" pitchFamily="18" charset="0"/>
            </a:endParaRPr>
          </a:p>
          <a:p>
            <a:pPr marL="0" indent="0">
              <a:buNone/>
            </a:pPr>
            <a:r>
              <a:rPr lang="en-US" sz="2000" dirty="0">
                <a:solidFill>
                  <a:srgbClr val="004A7F"/>
                </a:solidFill>
                <a:latin typeface="Cambria" panose="02040503050406030204" pitchFamily="18" charset="0"/>
                <a:ea typeface="Cambria" panose="02040503050406030204" pitchFamily="18" charset="0"/>
              </a:rPr>
              <a:t> </a:t>
            </a:r>
          </a:p>
        </p:txBody>
      </p:sp>
      <p:sp>
        <p:nvSpPr>
          <p:cNvPr id="5" name="Content Placeholder 4">
            <a:extLst>
              <a:ext uri="{FF2B5EF4-FFF2-40B4-BE49-F238E27FC236}">
                <a16:creationId xmlns:a16="http://schemas.microsoft.com/office/drawing/2014/main" id="{C2403EEB-E91A-45C2-CCE4-7151C41AA36A}"/>
              </a:ext>
            </a:extLst>
          </p:cNvPr>
          <p:cNvSpPr>
            <a:spLocks noGrp="1"/>
          </p:cNvSpPr>
          <p:nvPr>
            <p:ph sz="half" idx="2"/>
          </p:nvPr>
        </p:nvSpPr>
        <p:spPr>
          <a:xfrm>
            <a:off x="6096000" y="1935430"/>
            <a:ext cx="5181600" cy="4351338"/>
          </a:xfrm>
        </p:spPr>
        <p:txBody>
          <a:bodyPr>
            <a:normAutofit fontScale="92500" lnSpcReduction="10000"/>
          </a:bodyPr>
          <a:lstStyle/>
          <a:p>
            <a:pPr>
              <a:lnSpc>
                <a:spcPct val="150000"/>
              </a:lnSpc>
            </a:pPr>
            <a:r>
              <a:rPr lang="en-US" sz="2400" dirty="0">
                <a:solidFill>
                  <a:srgbClr val="004A7F"/>
                </a:solidFill>
                <a:effectLst/>
                <a:latin typeface="Cambria" panose="02040503050406030204" pitchFamily="18" charset="0"/>
                <a:ea typeface="Cambria" panose="02040503050406030204" pitchFamily="18" charset="0"/>
              </a:rPr>
              <a:t>Deputy Title IX</a:t>
            </a:r>
            <a:r>
              <a:rPr lang="en-US" sz="2400" spc="-70" dirty="0">
                <a:solidFill>
                  <a:srgbClr val="004A7F"/>
                </a:solidFill>
                <a:effectLst/>
                <a:latin typeface="Cambria" panose="02040503050406030204" pitchFamily="18" charset="0"/>
                <a:ea typeface="Cambria" panose="02040503050406030204" pitchFamily="18" charset="0"/>
              </a:rPr>
              <a:t> </a:t>
            </a:r>
            <a:r>
              <a:rPr lang="en-US" sz="2400" dirty="0">
                <a:solidFill>
                  <a:srgbClr val="004A7F"/>
                </a:solidFill>
                <a:effectLst/>
                <a:latin typeface="Cambria" panose="02040503050406030204" pitchFamily="18" charset="0"/>
                <a:ea typeface="Cambria" panose="02040503050406030204" pitchFamily="18" charset="0"/>
              </a:rPr>
              <a:t>Coordinators </a:t>
            </a:r>
          </a:p>
          <a:p>
            <a:pPr>
              <a:lnSpc>
                <a:spcPct val="110000"/>
              </a:lnSpc>
              <a:spcBef>
                <a:spcPts val="0"/>
              </a:spcBef>
            </a:pPr>
            <a:r>
              <a:rPr lang="en-US" sz="2400" dirty="0">
                <a:solidFill>
                  <a:srgbClr val="004A7F"/>
                </a:solidFill>
                <a:effectLst/>
                <a:latin typeface="Cambria" panose="02040503050406030204" pitchFamily="18" charset="0"/>
                <a:ea typeface="Cambria" panose="02040503050406030204" pitchFamily="18" charset="0"/>
              </a:rPr>
              <a:t>Individuals who work in any of the following</a:t>
            </a:r>
            <a:r>
              <a:rPr lang="en-US" sz="2400" spc="-110" dirty="0">
                <a:solidFill>
                  <a:srgbClr val="004A7F"/>
                </a:solidFill>
                <a:effectLst/>
                <a:latin typeface="Cambria" panose="02040503050406030204" pitchFamily="18" charset="0"/>
                <a:ea typeface="Cambria" panose="02040503050406030204" pitchFamily="18" charset="0"/>
              </a:rPr>
              <a:t> </a:t>
            </a:r>
            <a:r>
              <a:rPr lang="en-US" sz="2400" dirty="0">
                <a:solidFill>
                  <a:srgbClr val="004A7F"/>
                </a:solidFill>
                <a:effectLst/>
                <a:latin typeface="Cambria" panose="02040503050406030204" pitchFamily="18" charset="0"/>
                <a:ea typeface="Cambria" panose="02040503050406030204" pitchFamily="18" charset="0"/>
              </a:rPr>
              <a:t>departments/offices: </a:t>
            </a:r>
          </a:p>
          <a:p>
            <a:pPr lvl="1">
              <a:lnSpc>
                <a:spcPct val="150000"/>
              </a:lnSpc>
              <a:buFont typeface="Courier New" panose="02070309020205020404" pitchFamily="49" charset="0"/>
              <a:buChar char="o"/>
            </a:pPr>
            <a:r>
              <a:rPr lang="en-US" dirty="0">
                <a:solidFill>
                  <a:srgbClr val="004A7F"/>
                </a:solidFill>
                <a:effectLst/>
                <a:latin typeface="Cambria" panose="02040503050406030204" pitchFamily="18" charset="0"/>
                <a:ea typeface="Cambria" panose="02040503050406030204" pitchFamily="18" charset="0"/>
              </a:rPr>
              <a:t>Department of Public</a:t>
            </a:r>
            <a:r>
              <a:rPr lang="en-US" spc="-40" dirty="0">
                <a:solidFill>
                  <a:srgbClr val="004A7F"/>
                </a:solidFill>
                <a:effectLst/>
                <a:latin typeface="Cambria" panose="02040503050406030204" pitchFamily="18" charset="0"/>
                <a:ea typeface="Cambria" panose="02040503050406030204" pitchFamily="18" charset="0"/>
              </a:rPr>
              <a:t> </a:t>
            </a:r>
            <a:r>
              <a:rPr lang="en-US" dirty="0">
                <a:solidFill>
                  <a:srgbClr val="004A7F"/>
                </a:solidFill>
                <a:effectLst/>
                <a:latin typeface="Cambria" panose="02040503050406030204" pitchFamily="18" charset="0"/>
                <a:ea typeface="Cambria" panose="02040503050406030204" pitchFamily="18" charset="0"/>
              </a:rPr>
              <a:t>Safety</a:t>
            </a:r>
          </a:p>
          <a:p>
            <a:pPr lvl="1">
              <a:lnSpc>
                <a:spcPct val="150000"/>
              </a:lnSpc>
              <a:buFont typeface="Courier New" panose="02070309020205020404" pitchFamily="49" charset="0"/>
              <a:buChar char="o"/>
            </a:pPr>
            <a:r>
              <a:rPr lang="en-US" dirty="0">
                <a:solidFill>
                  <a:srgbClr val="004A7F"/>
                </a:solidFill>
                <a:effectLst/>
                <a:latin typeface="Cambria" panose="02040503050406030204" pitchFamily="18" charset="0"/>
                <a:ea typeface="Cambria" panose="02040503050406030204" pitchFamily="18" charset="0"/>
              </a:rPr>
              <a:t>Student Life </a:t>
            </a:r>
          </a:p>
          <a:p>
            <a:pPr lvl="1">
              <a:lnSpc>
                <a:spcPct val="150000"/>
              </a:lnSpc>
              <a:buFont typeface="Courier New" panose="02070309020205020404" pitchFamily="49" charset="0"/>
              <a:buChar char="o"/>
            </a:pPr>
            <a:r>
              <a:rPr lang="en-US" dirty="0">
                <a:solidFill>
                  <a:srgbClr val="004A7F"/>
                </a:solidFill>
                <a:effectLst/>
                <a:latin typeface="Cambria" panose="02040503050406030204" pitchFamily="18" charset="0"/>
                <a:ea typeface="Cambria" panose="02040503050406030204" pitchFamily="18" charset="0"/>
              </a:rPr>
              <a:t>Department of Residential</a:t>
            </a:r>
            <a:r>
              <a:rPr lang="en-US" spc="-40" dirty="0">
                <a:solidFill>
                  <a:srgbClr val="004A7F"/>
                </a:solidFill>
                <a:effectLst/>
                <a:latin typeface="Cambria" panose="02040503050406030204" pitchFamily="18" charset="0"/>
                <a:ea typeface="Cambria" panose="02040503050406030204" pitchFamily="18" charset="0"/>
              </a:rPr>
              <a:t> </a:t>
            </a:r>
            <a:r>
              <a:rPr lang="en-US" dirty="0">
                <a:solidFill>
                  <a:srgbClr val="004A7F"/>
                </a:solidFill>
                <a:effectLst/>
                <a:latin typeface="Cambria" panose="02040503050406030204" pitchFamily="18" charset="0"/>
                <a:ea typeface="Cambria" panose="02040503050406030204" pitchFamily="18" charset="0"/>
              </a:rPr>
              <a:t>Life</a:t>
            </a:r>
          </a:p>
          <a:p>
            <a:endParaRPr lang="en-US" dirty="0"/>
          </a:p>
        </p:txBody>
      </p:sp>
      <p:sp>
        <p:nvSpPr>
          <p:cNvPr id="9" name="Title 3">
            <a:extLst>
              <a:ext uri="{FF2B5EF4-FFF2-40B4-BE49-F238E27FC236}">
                <a16:creationId xmlns:a16="http://schemas.microsoft.com/office/drawing/2014/main" id="{470C8AFF-8B18-7DB5-04E7-00E3540B603C}"/>
              </a:ext>
            </a:extLst>
          </p:cNvPr>
          <p:cNvSpPr txBox="1">
            <a:spLocks/>
          </p:cNvSpPr>
          <p:nvPr/>
        </p:nvSpPr>
        <p:spPr>
          <a:xfrm>
            <a:off x="650240" y="1041667"/>
            <a:ext cx="10515600" cy="779463"/>
          </a:xfrm>
          <a:prstGeom prst="rect">
            <a:avLst/>
          </a:prstGeom>
        </p:spPr>
        <p:txBody>
          <a:bodyPr vert="horz" lIns="91440" tIns="45720" rIns="91440" bIns="45720" rtlCol="0" anchor="ctr">
            <a:normAutofit fontScale="8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br>
              <a:rPr lang="en-US" sz="3600" b="1" dirty="0">
                <a:solidFill>
                  <a:srgbClr val="004A7F"/>
                </a:solidFill>
                <a:latin typeface="Cambria" panose="02040503050406030204" pitchFamily="18" charset="0"/>
                <a:ea typeface="Cambria" panose="02040503050406030204" pitchFamily="18" charset="0"/>
              </a:rPr>
            </a:br>
            <a:r>
              <a:rPr lang="en-US" sz="3600" dirty="0">
                <a:solidFill>
                  <a:srgbClr val="004A7F"/>
                </a:solidFill>
                <a:latin typeface="Cambria" panose="02040503050406030204" pitchFamily="18" charset="0"/>
                <a:ea typeface="Cambria" panose="02040503050406030204" pitchFamily="18" charset="0"/>
              </a:rPr>
              <a:t>The following individuals are considered mandatory reporters:</a:t>
            </a:r>
            <a:endParaRPr lang="en-US" sz="3600" u="sng" dirty="0">
              <a:solidFill>
                <a:srgbClr val="004A7F"/>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4053710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13679E9-1FA4-8198-3B76-624D04C267D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5FAADCF-8890-E53F-BFBF-6CF506A4D7C8}"/>
              </a:ext>
            </a:extLst>
          </p:cNvPr>
          <p:cNvSpPr txBox="1"/>
          <p:nvPr/>
        </p:nvSpPr>
        <p:spPr>
          <a:xfrm>
            <a:off x="751840" y="816099"/>
            <a:ext cx="10687387" cy="1077218"/>
          </a:xfrm>
          <a:prstGeom prst="rect">
            <a:avLst/>
          </a:prstGeom>
          <a:noFill/>
        </p:spPr>
        <p:txBody>
          <a:bodyPr wrap="square" rtlCol="0">
            <a:spAutoFit/>
          </a:bodyPr>
          <a:lstStyle/>
          <a:p>
            <a:br>
              <a:rPr lang="en-US" sz="3200" b="0" i="0" dirty="0">
                <a:solidFill>
                  <a:srgbClr val="004A7F"/>
                </a:solidFill>
                <a:effectLst/>
                <a:latin typeface="Cambria" panose="02040503050406030204" pitchFamily="18" charset="0"/>
                <a:ea typeface="Cambria" panose="02040503050406030204" pitchFamily="18" charset="0"/>
              </a:rPr>
            </a:br>
            <a:endParaRPr lang="en-US" sz="3200" b="0" i="0" dirty="0">
              <a:solidFill>
                <a:srgbClr val="004A7F"/>
              </a:solidFill>
              <a:effectLst/>
              <a:latin typeface="Cambria" panose="02040503050406030204" pitchFamily="18" charset="0"/>
              <a:ea typeface="Cambria" panose="02040503050406030204" pitchFamily="18" charset="0"/>
            </a:endParaRPr>
          </a:p>
        </p:txBody>
      </p:sp>
      <p:grpSp>
        <p:nvGrpSpPr>
          <p:cNvPr id="7" name="Group 6">
            <a:extLst>
              <a:ext uri="{FF2B5EF4-FFF2-40B4-BE49-F238E27FC236}">
                <a16:creationId xmlns:a16="http://schemas.microsoft.com/office/drawing/2014/main" id="{AA65644B-E544-277C-6556-1C4A4B176454}"/>
              </a:ext>
            </a:extLst>
          </p:cNvPr>
          <p:cNvGrpSpPr/>
          <p:nvPr/>
        </p:nvGrpSpPr>
        <p:grpSpPr>
          <a:xfrm>
            <a:off x="0" y="5943600"/>
            <a:ext cx="12192000" cy="914400"/>
            <a:chOff x="0" y="5943600"/>
            <a:chExt cx="12192000" cy="914400"/>
          </a:xfrm>
        </p:grpSpPr>
        <p:sp>
          <p:nvSpPr>
            <p:cNvPr id="3" name="Rectangle 2">
              <a:extLst>
                <a:ext uri="{FF2B5EF4-FFF2-40B4-BE49-F238E27FC236}">
                  <a16:creationId xmlns:a16="http://schemas.microsoft.com/office/drawing/2014/main" id="{6763E250-F7C8-3D74-C227-A30C15962C2D}"/>
                </a:ext>
              </a:extLst>
            </p:cNvPr>
            <p:cNvSpPr/>
            <p:nvPr/>
          </p:nvSpPr>
          <p:spPr>
            <a:xfrm>
              <a:off x="0" y="5943600"/>
              <a:ext cx="12192000" cy="914400"/>
            </a:xfrm>
            <a:prstGeom prst="rect">
              <a:avLst/>
            </a:prstGeom>
            <a:solidFill>
              <a:srgbClr val="004A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ack and white logo&#10;&#10;Description automatically generated">
              <a:extLst>
                <a:ext uri="{FF2B5EF4-FFF2-40B4-BE49-F238E27FC236}">
                  <a16:creationId xmlns:a16="http://schemas.microsoft.com/office/drawing/2014/main" id="{9876A46B-F922-435C-394F-EC5B32E3A0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460" y="6057900"/>
              <a:ext cx="3297156" cy="685800"/>
            </a:xfrm>
            <a:prstGeom prst="rect">
              <a:avLst/>
            </a:prstGeom>
          </p:spPr>
        </p:pic>
      </p:grpSp>
      <p:sp>
        <p:nvSpPr>
          <p:cNvPr id="4" name="Title 3">
            <a:extLst>
              <a:ext uri="{FF2B5EF4-FFF2-40B4-BE49-F238E27FC236}">
                <a16:creationId xmlns:a16="http://schemas.microsoft.com/office/drawing/2014/main" id="{DD59BB92-7B72-0E9B-7AD1-B4F33748AF6D}"/>
              </a:ext>
            </a:extLst>
          </p:cNvPr>
          <p:cNvSpPr>
            <a:spLocks noGrp="1"/>
          </p:cNvSpPr>
          <p:nvPr>
            <p:ph type="title"/>
          </p:nvPr>
        </p:nvSpPr>
        <p:spPr>
          <a:xfrm>
            <a:off x="837733" y="173641"/>
            <a:ext cx="10515600" cy="932750"/>
          </a:xfrm>
        </p:spPr>
        <p:txBody>
          <a:bodyPr>
            <a:normAutofit/>
          </a:bodyPr>
          <a:lstStyle/>
          <a:p>
            <a:pPr algn="ctr"/>
            <a:r>
              <a:rPr lang="en-US" u="sng" dirty="0">
                <a:solidFill>
                  <a:srgbClr val="004A7F"/>
                </a:solidFill>
                <a:latin typeface="Cambria" panose="02040503050406030204" pitchFamily="18" charset="0"/>
                <a:ea typeface="Cambria" panose="02040503050406030204" pitchFamily="18" charset="0"/>
              </a:rPr>
              <a:t>Who should report PADH concerns?</a:t>
            </a:r>
          </a:p>
        </p:txBody>
      </p:sp>
      <p:sp>
        <p:nvSpPr>
          <p:cNvPr id="8" name="Content Placeholder 7">
            <a:extLst>
              <a:ext uri="{FF2B5EF4-FFF2-40B4-BE49-F238E27FC236}">
                <a16:creationId xmlns:a16="http://schemas.microsoft.com/office/drawing/2014/main" id="{CC2F46B4-1443-47BA-9A20-63310A49718B}"/>
              </a:ext>
            </a:extLst>
          </p:cNvPr>
          <p:cNvSpPr>
            <a:spLocks noGrp="1"/>
          </p:cNvSpPr>
          <p:nvPr>
            <p:ph idx="1"/>
          </p:nvPr>
        </p:nvSpPr>
        <p:spPr>
          <a:xfrm>
            <a:off x="837733" y="1220691"/>
            <a:ext cx="10515600" cy="4830128"/>
          </a:xfrm>
        </p:spPr>
        <p:txBody>
          <a:bodyPr>
            <a:normAutofit/>
          </a:bodyPr>
          <a:lstStyle/>
          <a:p>
            <a:pPr marL="0" indent="0" algn="ctr">
              <a:buNone/>
            </a:pPr>
            <a:r>
              <a:rPr lang="en-US" sz="3600" dirty="0">
                <a:solidFill>
                  <a:srgbClr val="004A7F"/>
                </a:solidFill>
                <a:latin typeface="Cambria" panose="02040503050406030204" pitchFamily="18" charset="0"/>
                <a:ea typeface="Cambria" panose="02040503050406030204" pitchFamily="18" charset="0"/>
              </a:rPr>
              <a:t>The University encourages </a:t>
            </a:r>
            <a:r>
              <a:rPr lang="en-US" sz="3600" b="1" u="sng" dirty="0">
                <a:solidFill>
                  <a:srgbClr val="004A7F"/>
                </a:solidFill>
                <a:latin typeface="Cambria" panose="02040503050406030204" pitchFamily="18" charset="0"/>
                <a:ea typeface="Cambria" panose="02040503050406030204" pitchFamily="18" charset="0"/>
              </a:rPr>
              <a:t>everyone</a:t>
            </a:r>
            <a:r>
              <a:rPr lang="en-US" sz="3600" dirty="0">
                <a:solidFill>
                  <a:srgbClr val="004A7F"/>
                </a:solidFill>
                <a:latin typeface="Cambria" panose="02040503050406030204" pitchFamily="18" charset="0"/>
                <a:ea typeface="Cambria" panose="02040503050406030204" pitchFamily="18" charset="0"/>
              </a:rPr>
              <a:t> to report </a:t>
            </a:r>
          </a:p>
          <a:p>
            <a:pPr marL="0" indent="0" algn="ctr">
              <a:buNone/>
            </a:pPr>
            <a:r>
              <a:rPr lang="en-US" sz="3600" dirty="0">
                <a:solidFill>
                  <a:srgbClr val="004A7F"/>
                </a:solidFill>
                <a:latin typeface="Cambria" panose="02040503050406030204" pitchFamily="18" charset="0"/>
                <a:ea typeface="Cambria" panose="02040503050406030204" pitchFamily="18" charset="0"/>
              </a:rPr>
              <a:t>discrimination, harassment, and retaliation </a:t>
            </a:r>
          </a:p>
          <a:p>
            <a:pPr marL="0" indent="0" algn="ctr">
              <a:buNone/>
            </a:pPr>
            <a:r>
              <a:rPr lang="en-US" sz="3600" dirty="0">
                <a:solidFill>
                  <a:srgbClr val="004A7F"/>
                </a:solidFill>
                <a:latin typeface="Cambria" panose="02040503050406030204" pitchFamily="18" charset="0"/>
                <a:ea typeface="Cambria" panose="02040503050406030204" pitchFamily="18" charset="0"/>
              </a:rPr>
              <a:t>that they experience,</a:t>
            </a:r>
          </a:p>
          <a:p>
            <a:pPr marL="0" indent="0" algn="ctr">
              <a:buNone/>
            </a:pPr>
            <a:r>
              <a:rPr lang="en-US" sz="3600" dirty="0">
                <a:solidFill>
                  <a:srgbClr val="004A7F"/>
                </a:solidFill>
                <a:latin typeface="Cambria" panose="02040503050406030204" pitchFamily="18" charset="0"/>
                <a:ea typeface="Cambria" panose="02040503050406030204" pitchFamily="18" charset="0"/>
              </a:rPr>
              <a:t>that they observe or </a:t>
            </a:r>
          </a:p>
          <a:p>
            <a:pPr marL="0" indent="0" algn="ctr">
              <a:buNone/>
            </a:pPr>
            <a:r>
              <a:rPr lang="en-US" sz="3600" dirty="0">
                <a:solidFill>
                  <a:srgbClr val="004A7F"/>
                </a:solidFill>
                <a:latin typeface="Cambria" panose="02040503050406030204" pitchFamily="18" charset="0"/>
                <a:ea typeface="Cambria" panose="02040503050406030204" pitchFamily="18" charset="0"/>
              </a:rPr>
              <a:t>that they learn occurred.</a:t>
            </a:r>
          </a:p>
          <a:p>
            <a:pPr marL="0" indent="0" algn="ctr">
              <a:buNone/>
            </a:pPr>
            <a:r>
              <a:rPr lang="en-US" sz="3600" dirty="0">
                <a:solidFill>
                  <a:srgbClr val="004A7F"/>
                </a:solidFill>
                <a:latin typeface="Cambria" panose="02040503050406030204" pitchFamily="18" charset="0"/>
                <a:ea typeface="Cambria" panose="02040503050406030204" pitchFamily="18" charset="0"/>
              </a:rPr>
              <a:t> </a:t>
            </a:r>
            <a:endParaRPr lang="en-US" sz="1800" dirty="0">
              <a:solidFill>
                <a:srgbClr val="004A7F"/>
              </a:solidFill>
              <a:latin typeface="Cambria" panose="02040503050406030204" pitchFamily="18" charset="0"/>
              <a:ea typeface="Cambria" panose="02040503050406030204" pitchFamily="18" charset="0"/>
            </a:endParaRPr>
          </a:p>
          <a:p>
            <a:pPr marL="0" indent="0" algn="ctr">
              <a:buNone/>
            </a:pPr>
            <a:r>
              <a:rPr lang="en-US" sz="3600" b="1" dirty="0">
                <a:solidFill>
                  <a:srgbClr val="004A7F"/>
                </a:solidFill>
                <a:latin typeface="Cambria" panose="02040503050406030204" pitchFamily="18" charset="0"/>
                <a:ea typeface="Cambria" panose="02040503050406030204" pitchFamily="18" charset="0"/>
              </a:rPr>
              <a:t>Reports can be submitted anonymously.</a:t>
            </a:r>
          </a:p>
        </p:txBody>
      </p:sp>
    </p:spTree>
    <p:extLst>
      <p:ext uri="{BB962C8B-B14F-4D97-AF65-F5344CB8AC3E}">
        <p14:creationId xmlns:p14="http://schemas.microsoft.com/office/powerpoint/2010/main" val="36290311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1195540-A0D3-C821-E65E-D62B05E24C45}"/>
            </a:ext>
          </a:extLst>
        </p:cNvPr>
        <p:cNvGrpSpPr/>
        <p:nvPr/>
      </p:nvGrpSpPr>
      <p:grpSpPr>
        <a:xfrm>
          <a:off x="0" y="0"/>
          <a:ext cx="0" cy="0"/>
          <a:chOff x="0" y="0"/>
          <a:chExt cx="0" cy="0"/>
        </a:xfrm>
      </p:grpSpPr>
      <p:grpSp>
        <p:nvGrpSpPr>
          <p:cNvPr id="7" name="Group 6">
            <a:extLst>
              <a:ext uri="{FF2B5EF4-FFF2-40B4-BE49-F238E27FC236}">
                <a16:creationId xmlns:a16="http://schemas.microsoft.com/office/drawing/2014/main" id="{E52E2255-E158-2E39-609F-FF93B573A457}"/>
              </a:ext>
            </a:extLst>
          </p:cNvPr>
          <p:cNvGrpSpPr/>
          <p:nvPr/>
        </p:nvGrpSpPr>
        <p:grpSpPr>
          <a:xfrm>
            <a:off x="0" y="5943600"/>
            <a:ext cx="12192000" cy="914400"/>
            <a:chOff x="0" y="5943600"/>
            <a:chExt cx="12192000" cy="914400"/>
          </a:xfrm>
        </p:grpSpPr>
        <p:sp>
          <p:nvSpPr>
            <p:cNvPr id="3" name="Rectangle 2">
              <a:extLst>
                <a:ext uri="{FF2B5EF4-FFF2-40B4-BE49-F238E27FC236}">
                  <a16:creationId xmlns:a16="http://schemas.microsoft.com/office/drawing/2014/main" id="{D0C32288-9497-37F6-7AC3-77002092C2B3}"/>
                </a:ext>
              </a:extLst>
            </p:cNvPr>
            <p:cNvSpPr/>
            <p:nvPr/>
          </p:nvSpPr>
          <p:spPr>
            <a:xfrm>
              <a:off x="0" y="5943600"/>
              <a:ext cx="12192000" cy="914400"/>
            </a:xfrm>
            <a:prstGeom prst="rect">
              <a:avLst/>
            </a:prstGeom>
            <a:solidFill>
              <a:srgbClr val="004A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ack and white logo&#10;&#10;Description automatically generated">
              <a:extLst>
                <a:ext uri="{FF2B5EF4-FFF2-40B4-BE49-F238E27FC236}">
                  <a16:creationId xmlns:a16="http://schemas.microsoft.com/office/drawing/2014/main" id="{F181F67D-C868-0AAC-AD65-1246A19A94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460" y="6057900"/>
              <a:ext cx="3297156" cy="685800"/>
            </a:xfrm>
            <a:prstGeom prst="rect">
              <a:avLst/>
            </a:prstGeom>
          </p:spPr>
        </p:pic>
      </p:grpSp>
      <p:sp>
        <p:nvSpPr>
          <p:cNvPr id="4" name="Title 3">
            <a:extLst>
              <a:ext uri="{FF2B5EF4-FFF2-40B4-BE49-F238E27FC236}">
                <a16:creationId xmlns:a16="http://schemas.microsoft.com/office/drawing/2014/main" id="{48444B18-F17B-8EAE-300F-820DC220FD44}"/>
              </a:ext>
            </a:extLst>
          </p:cNvPr>
          <p:cNvSpPr>
            <a:spLocks noGrp="1"/>
          </p:cNvSpPr>
          <p:nvPr>
            <p:ph type="title"/>
          </p:nvPr>
        </p:nvSpPr>
        <p:spPr>
          <a:xfrm>
            <a:off x="837733" y="173641"/>
            <a:ext cx="10515600" cy="932750"/>
          </a:xfrm>
        </p:spPr>
        <p:txBody>
          <a:bodyPr>
            <a:normAutofit/>
          </a:bodyPr>
          <a:lstStyle/>
          <a:p>
            <a:pPr algn="ctr"/>
            <a:r>
              <a:rPr lang="en-US" u="sng" dirty="0">
                <a:solidFill>
                  <a:srgbClr val="004A7F"/>
                </a:solidFill>
                <a:latin typeface="Cambria" panose="02040503050406030204" pitchFamily="18" charset="0"/>
                <a:ea typeface="Cambria" panose="02040503050406030204" pitchFamily="18" charset="0"/>
              </a:rPr>
              <a:t>What if someone asks me not to report?</a:t>
            </a:r>
          </a:p>
        </p:txBody>
      </p:sp>
      <p:sp>
        <p:nvSpPr>
          <p:cNvPr id="8" name="Content Placeholder 7">
            <a:extLst>
              <a:ext uri="{FF2B5EF4-FFF2-40B4-BE49-F238E27FC236}">
                <a16:creationId xmlns:a16="http://schemas.microsoft.com/office/drawing/2014/main" id="{99F1B9A8-E1C8-A101-5936-B4DE665A3B52}"/>
              </a:ext>
            </a:extLst>
          </p:cNvPr>
          <p:cNvSpPr>
            <a:spLocks noGrp="1"/>
          </p:cNvSpPr>
          <p:nvPr>
            <p:ph idx="1"/>
          </p:nvPr>
        </p:nvSpPr>
        <p:spPr>
          <a:xfrm>
            <a:off x="837733" y="1220691"/>
            <a:ext cx="10515600" cy="4830128"/>
          </a:xfrm>
        </p:spPr>
        <p:txBody>
          <a:bodyPr>
            <a:normAutofit/>
          </a:bodyPr>
          <a:lstStyle/>
          <a:p>
            <a:pPr marL="0" indent="0" algn="ctr">
              <a:buNone/>
            </a:pPr>
            <a:endParaRPr lang="en-US" sz="1100" dirty="0">
              <a:solidFill>
                <a:srgbClr val="004A7F"/>
              </a:solidFill>
              <a:latin typeface="Cambria" panose="02040503050406030204" pitchFamily="18" charset="0"/>
              <a:ea typeface="Cambria" panose="02040503050406030204" pitchFamily="18" charset="0"/>
            </a:endParaRPr>
          </a:p>
          <a:p>
            <a:pPr marL="0" indent="0" algn="ctr">
              <a:buNone/>
            </a:pPr>
            <a:r>
              <a:rPr lang="en-US" sz="3600" dirty="0">
                <a:solidFill>
                  <a:srgbClr val="004A7F"/>
                </a:solidFill>
                <a:latin typeface="Cambria" panose="02040503050406030204" pitchFamily="18" charset="0"/>
                <a:ea typeface="Cambria" panose="02040503050406030204" pitchFamily="18" charset="0"/>
              </a:rPr>
              <a:t>Not reporting may seem the easiest route, </a:t>
            </a:r>
          </a:p>
          <a:p>
            <a:pPr marL="0" indent="0" algn="ctr">
              <a:buNone/>
            </a:pPr>
            <a:r>
              <a:rPr lang="en-US" sz="3600" dirty="0">
                <a:solidFill>
                  <a:srgbClr val="004A7F"/>
                </a:solidFill>
                <a:latin typeface="Cambria" panose="02040503050406030204" pitchFamily="18" charset="0"/>
                <a:ea typeface="Cambria" panose="02040503050406030204" pitchFamily="18" charset="0"/>
              </a:rPr>
              <a:t>but failing to report discrimination, harassment or </a:t>
            </a:r>
          </a:p>
          <a:p>
            <a:pPr marL="0" indent="0" algn="ctr">
              <a:buNone/>
            </a:pPr>
            <a:r>
              <a:rPr lang="en-US" sz="3600" dirty="0">
                <a:solidFill>
                  <a:srgbClr val="004A7F"/>
                </a:solidFill>
                <a:latin typeface="Cambria" panose="02040503050406030204" pitchFamily="18" charset="0"/>
                <a:ea typeface="Cambria" panose="02040503050406030204" pitchFamily="18" charset="0"/>
              </a:rPr>
              <a:t>retaliation in our workplaces will allow it to </a:t>
            </a:r>
          </a:p>
          <a:p>
            <a:pPr marL="0" indent="0" algn="ctr">
              <a:buNone/>
            </a:pPr>
            <a:r>
              <a:rPr lang="en-US" sz="3600" dirty="0">
                <a:solidFill>
                  <a:srgbClr val="004A7F"/>
                </a:solidFill>
                <a:latin typeface="Cambria" panose="02040503050406030204" pitchFamily="18" charset="0"/>
                <a:ea typeface="Cambria" panose="02040503050406030204" pitchFamily="18" charset="0"/>
              </a:rPr>
              <a:t>continue, and potentially escalate.</a:t>
            </a:r>
          </a:p>
          <a:p>
            <a:pPr marL="0" indent="0" algn="ctr">
              <a:buNone/>
            </a:pPr>
            <a:endParaRPr lang="en-US" sz="3600" dirty="0">
              <a:solidFill>
                <a:srgbClr val="004A7F"/>
              </a:solidFill>
              <a:latin typeface="Cambria" panose="02040503050406030204" pitchFamily="18" charset="0"/>
              <a:ea typeface="Cambria" panose="02040503050406030204" pitchFamily="18" charset="0"/>
            </a:endParaRPr>
          </a:p>
          <a:p>
            <a:pPr marL="0" indent="0" algn="ctr">
              <a:buNone/>
            </a:pPr>
            <a:r>
              <a:rPr lang="en-US" sz="3600" dirty="0">
                <a:solidFill>
                  <a:srgbClr val="004A7F"/>
                </a:solidFill>
                <a:latin typeface="Cambria" panose="02040503050406030204" pitchFamily="18" charset="0"/>
                <a:ea typeface="Cambria" panose="02040503050406030204" pitchFamily="18" charset="0"/>
              </a:rPr>
              <a:t>Timely, detailed reporting contributes to a healthier work environment.</a:t>
            </a:r>
          </a:p>
        </p:txBody>
      </p:sp>
    </p:spTree>
    <p:extLst>
      <p:ext uri="{BB962C8B-B14F-4D97-AF65-F5344CB8AC3E}">
        <p14:creationId xmlns:p14="http://schemas.microsoft.com/office/powerpoint/2010/main" val="4953896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F8D1B7D-8747-CF40-2DEF-5FC6F04E838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9A7A599-B02A-8722-B1FD-73D745DA4283}"/>
              </a:ext>
            </a:extLst>
          </p:cNvPr>
          <p:cNvSpPr txBox="1"/>
          <p:nvPr/>
        </p:nvSpPr>
        <p:spPr>
          <a:xfrm>
            <a:off x="751840" y="816099"/>
            <a:ext cx="10687387" cy="1077218"/>
          </a:xfrm>
          <a:prstGeom prst="rect">
            <a:avLst/>
          </a:prstGeom>
          <a:noFill/>
        </p:spPr>
        <p:txBody>
          <a:bodyPr wrap="square" rtlCol="0">
            <a:spAutoFit/>
          </a:bodyPr>
          <a:lstStyle/>
          <a:p>
            <a:br>
              <a:rPr lang="en-US" sz="3200" b="0" i="0" dirty="0">
                <a:solidFill>
                  <a:srgbClr val="004A7F"/>
                </a:solidFill>
                <a:effectLst/>
                <a:latin typeface="Cambria" panose="02040503050406030204" pitchFamily="18" charset="0"/>
                <a:ea typeface="Cambria" panose="02040503050406030204" pitchFamily="18" charset="0"/>
              </a:rPr>
            </a:br>
            <a:endParaRPr lang="en-US" sz="3200" b="0" i="0" dirty="0">
              <a:solidFill>
                <a:srgbClr val="004A7F"/>
              </a:solidFill>
              <a:effectLst/>
              <a:latin typeface="Cambria" panose="02040503050406030204" pitchFamily="18" charset="0"/>
              <a:ea typeface="Cambria" panose="02040503050406030204" pitchFamily="18" charset="0"/>
            </a:endParaRPr>
          </a:p>
        </p:txBody>
      </p:sp>
      <p:grpSp>
        <p:nvGrpSpPr>
          <p:cNvPr id="7" name="Group 6">
            <a:extLst>
              <a:ext uri="{FF2B5EF4-FFF2-40B4-BE49-F238E27FC236}">
                <a16:creationId xmlns:a16="http://schemas.microsoft.com/office/drawing/2014/main" id="{4B22BDCC-ECCE-F1F7-F084-8CA96E57D68D}"/>
              </a:ext>
            </a:extLst>
          </p:cNvPr>
          <p:cNvGrpSpPr/>
          <p:nvPr/>
        </p:nvGrpSpPr>
        <p:grpSpPr>
          <a:xfrm>
            <a:off x="0" y="5943600"/>
            <a:ext cx="12192000" cy="914400"/>
            <a:chOff x="0" y="5943600"/>
            <a:chExt cx="12192000" cy="914400"/>
          </a:xfrm>
        </p:grpSpPr>
        <p:sp>
          <p:nvSpPr>
            <p:cNvPr id="3" name="Rectangle 2">
              <a:extLst>
                <a:ext uri="{FF2B5EF4-FFF2-40B4-BE49-F238E27FC236}">
                  <a16:creationId xmlns:a16="http://schemas.microsoft.com/office/drawing/2014/main" id="{ADB3D3AD-1B56-9E6D-C0F2-8B23F1FEA333}"/>
                </a:ext>
              </a:extLst>
            </p:cNvPr>
            <p:cNvSpPr/>
            <p:nvPr/>
          </p:nvSpPr>
          <p:spPr>
            <a:xfrm>
              <a:off x="0" y="5943600"/>
              <a:ext cx="12192000" cy="914400"/>
            </a:xfrm>
            <a:prstGeom prst="rect">
              <a:avLst/>
            </a:prstGeom>
            <a:solidFill>
              <a:srgbClr val="004A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ack and white logo&#10;&#10;Description automatically generated">
              <a:extLst>
                <a:ext uri="{FF2B5EF4-FFF2-40B4-BE49-F238E27FC236}">
                  <a16:creationId xmlns:a16="http://schemas.microsoft.com/office/drawing/2014/main" id="{63958021-3425-B59B-B020-E1723D7069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460" y="6057900"/>
              <a:ext cx="3297156" cy="685800"/>
            </a:xfrm>
            <a:prstGeom prst="rect">
              <a:avLst/>
            </a:prstGeom>
          </p:spPr>
        </p:pic>
      </p:grpSp>
      <p:sp>
        <p:nvSpPr>
          <p:cNvPr id="4" name="Title 3">
            <a:extLst>
              <a:ext uri="{FF2B5EF4-FFF2-40B4-BE49-F238E27FC236}">
                <a16:creationId xmlns:a16="http://schemas.microsoft.com/office/drawing/2014/main" id="{2A300FCB-FE9B-2B63-DBFD-38233F66BB2B}"/>
              </a:ext>
            </a:extLst>
          </p:cNvPr>
          <p:cNvSpPr>
            <a:spLocks noGrp="1"/>
          </p:cNvSpPr>
          <p:nvPr>
            <p:ph type="title"/>
          </p:nvPr>
        </p:nvSpPr>
        <p:spPr>
          <a:xfrm>
            <a:off x="1059180" y="142999"/>
            <a:ext cx="10073640" cy="1346200"/>
          </a:xfrm>
        </p:spPr>
        <p:txBody>
          <a:bodyPr>
            <a:normAutofit/>
          </a:bodyPr>
          <a:lstStyle/>
          <a:p>
            <a:pPr algn="ctr"/>
            <a:r>
              <a:rPr lang="en-US" u="sng" dirty="0">
                <a:solidFill>
                  <a:srgbClr val="004A7F"/>
                </a:solidFill>
                <a:latin typeface="Cambria" panose="02040503050406030204" pitchFamily="18" charset="0"/>
                <a:ea typeface="Cambria" panose="02040503050406030204" pitchFamily="18" charset="0"/>
              </a:rPr>
              <a:t>How do I report?</a:t>
            </a:r>
          </a:p>
        </p:txBody>
      </p:sp>
      <p:sp>
        <p:nvSpPr>
          <p:cNvPr id="8" name="Content Placeholder 7">
            <a:extLst>
              <a:ext uri="{FF2B5EF4-FFF2-40B4-BE49-F238E27FC236}">
                <a16:creationId xmlns:a16="http://schemas.microsoft.com/office/drawing/2014/main" id="{15F36586-ECF9-F3C3-4B31-ECB33123AE1F}"/>
              </a:ext>
            </a:extLst>
          </p:cNvPr>
          <p:cNvSpPr>
            <a:spLocks noGrp="1"/>
          </p:cNvSpPr>
          <p:nvPr>
            <p:ph idx="1"/>
          </p:nvPr>
        </p:nvSpPr>
        <p:spPr>
          <a:xfrm>
            <a:off x="837733" y="1188144"/>
            <a:ext cx="10515600" cy="4641156"/>
          </a:xfrm>
        </p:spPr>
        <p:txBody>
          <a:bodyPr>
            <a:normAutofit/>
          </a:bodyPr>
          <a:lstStyle/>
          <a:p>
            <a:endParaRPr lang="en-US" sz="2400" dirty="0">
              <a:solidFill>
                <a:srgbClr val="004A7F"/>
              </a:solidFill>
              <a:latin typeface="Cambria" panose="02040503050406030204" pitchFamily="18" charset="0"/>
              <a:ea typeface="Cambria" panose="02040503050406030204" pitchFamily="18" charset="0"/>
            </a:endParaRPr>
          </a:p>
          <a:p>
            <a:r>
              <a:rPr lang="en-US" sz="2400" dirty="0">
                <a:solidFill>
                  <a:srgbClr val="004A7F"/>
                </a:solidFill>
                <a:latin typeface="Cambria" panose="02040503050406030204" pitchFamily="18" charset="0"/>
                <a:ea typeface="Cambria" panose="02040503050406030204" pitchFamily="18" charset="0"/>
              </a:rPr>
              <a:t>Use our online reporting form: </a:t>
            </a:r>
            <a:r>
              <a:rPr lang="en-US" sz="2400" b="0" i="0" dirty="0">
                <a:solidFill>
                  <a:srgbClr val="004A7F"/>
                </a:solidFill>
                <a:effectLst/>
                <a:latin typeface="Cambria" panose="02040503050406030204" pitchFamily="18" charset="0"/>
                <a:ea typeface="Cambria" panose="02040503050406030204" pitchFamily="18" charset="0"/>
                <a:cs typeface="Open Sans" panose="020B0606030504020204" pitchFamily="34" charset="0"/>
                <a:hlinkClick r:id="rId4">
                  <a:extLst>
                    <a:ext uri="{A12FA001-AC4F-418D-AE19-62706E023703}">
                      <ahyp:hlinkClr xmlns:ahyp="http://schemas.microsoft.com/office/drawing/2018/hyperlinkcolor" val="tx"/>
                    </a:ext>
                  </a:extLst>
                </a:hlinkClick>
              </a:rPr>
              <a:t>www.</a:t>
            </a:r>
            <a:r>
              <a:rPr lang="en-US" sz="2400" dirty="0">
                <a:solidFill>
                  <a:srgbClr val="004A7F"/>
                </a:solidFill>
                <a:effectLst/>
                <a:latin typeface="Cambria" panose="02040503050406030204" pitchFamily="18" charset="0"/>
                <a:ea typeface="Cambria" panose="02040503050406030204" pitchFamily="18" charset="0"/>
                <a:cs typeface="Open Sans" panose="020B0606030504020204" pitchFamily="34" charset="0"/>
                <a:hlinkClick r:id="rId4">
                  <a:extLst>
                    <a:ext uri="{A12FA001-AC4F-418D-AE19-62706E023703}">
                      <ahyp:hlinkClr xmlns:ahyp="http://schemas.microsoft.com/office/drawing/2018/hyperlinkcolor" val="tx"/>
                    </a:ext>
                  </a:extLst>
                </a:hlinkClick>
              </a:rPr>
              <a:t>uofr.us/padh-report</a:t>
            </a:r>
            <a:endParaRPr lang="en-US" sz="2400" dirty="0">
              <a:solidFill>
                <a:srgbClr val="004A7F"/>
              </a:solidFill>
              <a:latin typeface="Cambria" panose="02040503050406030204" pitchFamily="18" charset="0"/>
              <a:ea typeface="Cambria" panose="02040503050406030204" pitchFamily="18" charset="0"/>
              <a:cs typeface="Open Sans" panose="020B0606030504020204" pitchFamily="34" charset="0"/>
            </a:endParaRPr>
          </a:p>
          <a:p>
            <a:r>
              <a:rPr lang="en-US" sz="2400" dirty="0">
                <a:solidFill>
                  <a:srgbClr val="004A7F"/>
                </a:solidFill>
                <a:latin typeface="Cambria" panose="02040503050406030204" pitchFamily="18" charset="0"/>
                <a:ea typeface="Cambria" panose="02040503050406030204" pitchFamily="18" charset="0"/>
                <a:cs typeface="Open Sans" panose="020B0606030504020204" pitchFamily="34" charset="0"/>
              </a:rPr>
              <a:t>Call and leave us a detailed voice mail: 585-275-2430</a:t>
            </a:r>
          </a:p>
          <a:p>
            <a:r>
              <a:rPr lang="en-US" sz="2400" dirty="0">
                <a:solidFill>
                  <a:srgbClr val="004A7F"/>
                </a:solidFill>
                <a:latin typeface="Cambria" panose="02040503050406030204" pitchFamily="18" charset="0"/>
                <a:ea typeface="Cambria" panose="02040503050406030204" pitchFamily="18" charset="0"/>
                <a:cs typeface="Open Sans" panose="020B0606030504020204" pitchFamily="34" charset="0"/>
              </a:rPr>
              <a:t>Scan this QR code -------------------------------------------------</a:t>
            </a:r>
            <a:r>
              <a:rPr lang="en-US" sz="2400" dirty="0">
                <a:solidFill>
                  <a:srgbClr val="004A7F"/>
                </a:solidFill>
                <a:latin typeface="Cambria" panose="02040503050406030204" pitchFamily="18" charset="0"/>
                <a:ea typeface="Cambria" panose="02040503050406030204" pitchFamily="18" charset="0"/>
                <a:cs typeface="Open Sans" panose="020B0606030504020204" pitchFamily="34" charset="0"/>
                <a:sym typeface="Wingdings" panose="05000000000000000000" pitchFamily="2" charset="2"/>
              </a:rPr>
              <a:t></a:t>
            </a:r>
            <a:endParaRPr lang="en-US" sz="2400" dirty="0">
              <a:solidFill>
                <a:srgbClr val="004A7F"/>
              </a:solidFill>
              <a:latin typeface="Cambria" panose="02040503050406030204" pitchFamily="18" charset="0"/>
              <a:ea typeface="Cambria" panose="02040503050406030204" pitchFamily="18" charset="0"/>
              <a:cs typeface="Open Sans" panose="020B0606030504020204" pitchFamily="34" charset="0"/>
            </a:endParaRPr>
          </a:p>
          <a:p>
            <a:pPr marL="0" indent="0">
              <a:buNone/>
            </a:pPr>
            <a:endParaRPr lang="en-US" sz="2400" dirty="0">
              <a:solidFill>
                <a:srgbClr val="004A7F"/>
              </a:solidFill>
              <a:latin typeface="Cambria" panose="02040503050406030204" pitchFamily="18" charset="0"/>
              <a:ea typeface="Cambria" panose="02040503050406030204" pitchFamily="18" charset="0"/>
              <a:cs typeface="Open Sans" panose="020B0606030504020204" pitchFamily="34" charset="0"/>
            </a:endParaRPr>
          </a:p>
          <a:p>
            <a:pPr marL="0" indent="0">
              <a:buNone/>
            </a:pPr>
            <a:endParaRPr lang="en-US" sz="2400" dirty="0">
              <a:solidFill>
                <a:srgbClr val="004A7F"/>
              </a:solidFill>
              <a:latin typeface="Cambria" panose="02040503050406030204" pitchFamily="18" charset="0"/>
              <a:ea typeface="Cambria" panose="02040503050406030204" pitchFamily="18" charset="0"/>
              <a:cs typeface="Open Sans" panose="020B0606030504020204" pitchFamily="34" charset="0"/>
            </a:endParaRPr>
          </a:p>
          <a:p>
            <a:pPr marL="0" indent="0" algn="ctr">
              <a:buNone/>
            </a:pPr>
            <a:r>
              <a:rPr lang="en-US" sz="4400" b="1" dirty="0">
                <a:solidFill>
                  <a:srgbClr val="004A7F"/>
                </a:solidFill>
                <a:latin typeface="Cambria" panose="02040503050406030204" pitchFamily="18" charset="0"/>
                <a:ea typeface="Cambria" panose="02040503050406030204" pitchFamily="18" charset="0"/>
                <a:cs typeface="Open Sans" panose="020B0606030504020204" pitchFamily="34" charset="0"/>
              </a:rPr>
              <a:t>Not sure? </a:t>
            </a:r>
          </a:p>
          <a:p>
            <a:pPr marL="0" indent="0" algn="ctr">
              <a:buNone/>
            </a:pPr>
            <a:r>
              <a:rPr lang="en-US" sz="2400" dirty="0">
                <a:solidFill>
                  <a:srgbClr val="004A7F"/>
                </a:solidFill>
                <a:latin typeface="Cambria" panose="02040503050406030204" pitchFamily="18" charset="0"/>
                <a:ea typeface="Cambria" panose="02040503050406030204" pitchFamily="18" charset="0"/>
                <a:cs typeface="Open Sans" panose="020B0606030504020204" pitchFamily="34" charset="0"/>
              </a:rPr>
              <a:t>Report anyway. Our team reviews reports regularly, </a:t>
            </a:r>
          </a:p>
          <a:p>
            <a:pPr marL="0" indent="0" algn="ctr">
              <a:buNone/>
            </a:pPr>
            <a:r>
              <a:rPr lang="en-US" sz="2400" dirty="0">
                <a:solidFill>
                  <a:srgbClr val="004A7F"/>
                </a:solidFill>
                <a:latin typeface="Cambria" panose="02040503050406030204" pitchFamily="18" charset="0"/>
                <a:ea typeface="Cambria" panose="02040503050406030204" pitchFamily="18" charset="0"/>
                <a:cs typeface="Open Sans" panose="020B0606030504020204" pitchFamily="34" charset="0"/>
              </a:rPr>
              <a:t>and we will redirect to the appropriate person or office if necessary. </a:t>
            </a:r>
          </a:p>
          <a:p>
            <a:pPr marL="0" indent="0">
              <a:buNone/>
            </a:pPr>
            <a:endParaRPr lang="en-US" sz="2400" dirty="0">
              <a:solidFill>
                <a:srgbClr val="004A7F"/>
              </a:solidFill>
              <a:latin typeface="Cambria" panose="02040503050406030204" pitchFamily="18" charset="0"/>
              <a:ea typeface="Cambria" panose="02040503050406030204" pitchFamily="18" charset="0"/>
            </a:endParaRPr>
          </a:p>
        </p:txBody>
      </p:sp>
      <p:pic>
        <p:nvPicPr>
          <p:cNvPr id="13" name="Picture 12">
            <a:extLst>
              <a:ext uri="{FF2B5EF4-FFF2-40B4-BE49-F238E27FC236}">
                <a16:creationId xmlns:a16="http://schemas.microsoft.com/office/drawing/2014/main" id="{59AEE7D2-7E6E-DF1C-0E82-C6B0FD5FF21B}"/>
              </a:ext>
            </a:extLst>
          </p:cNvPr>
          <p:cNvPicPr>
            <a:picLocks noChangeAspect="1"/>
          </p:cNvPicPr>
          <p:nvPr/>
        </p:nvPicPr>
        <p:blipFill>
          <a:blip r:embed="rId5"/>
          <a:stretch>
            <a:fillRect/>
          </a:stretch>
        </p:blipFill>
        <p:spPr>
          <a:xfrm>
            <a:off x="8972988" y="1489199"/>
            <a:ext cx="2202779" cy="2654793"/>
          </a:xfrm>
          <a:prstGeom prst="rect">
            <a:avLst/>
          </a:prstGeom>
        </p:spPr>
      </p:pic>
    </p:spTree>
    <p:extLst>
      <p:ext uri="{BB962C8B-B14F-4D97-AF65-F5344CB8AC3E}">
        <p14:creationId xmlns:p14="http://schemas.microsoft.com/office/powerpoint/2010/main" val="4856303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3F30A01-0BE0-6D35-A048-3E437E9CB60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E8747E7-575F-BCE3-612A-7E86E6119C1A}"/>
              </a:ext>
            </a:extLst>
          </p:cNvPr>
          <p:cNvSpPr txBox="1"/>
          <p:nvPr/>
        </p:nvSpPr>
        <p:spPr>
          <a:xfrm>
            <a:off x="751840" y="816099"/>
            <a:ext cx="10687387" cy="1077218"/>
          </a:xfrm>
          <a:prstGeom prst="rect">
            <a:avLst/>
          </a:prstGeom>
          <a:noFill/>
        </p:spPr>
        <p:txBody>
          <a:bodyPr wrap="square" rtlCol="0">
            <a:spAutoFit/>
          </a:bodyPr>
          <a:lstStyle/>
          <a:p>
            <a:br>
              <a:rPr lang="en-US" sz="3200" b="0" i="0" dirty="0">
                <a:solidFill>
                  <a:srgbClr val="004A7F"/>
                </a:solidFill>
                <a:effectLst/>
                <a:latin typeface="Cambria" panose="02040503050406030204" pitchFamily="18" charset="0"/>
                <a:ea typeface="Cambria" panose="02040503050406030204" pitchFamily="18" charset="0"/>
              </a:rPr>
            </a:br>
            <a:endParaRPr lang="en-US" sz="3200" b="0" i="0" dirty="0">
              <a:solidFill>
                <a:srgbClr val="004A7F"/>
              </a:solidFill>
              <a:effectLst/>
              <a:latin typeface="Cambria" panose="02040503050406030204" pitchFamily="18" charset="0"/>
              <a:ea typeface="Cambria" panose="02040503050406030204" pitchFamily="18" charset="0"/>
            </a:endParaRPr>
          </a:p>
        </p:txBody>
      </p:sp>
      <p:grpSp>
        <p:nvGrpSpPr>
          <p:cNvPr id="7" name="Group 6">
            <a:extLst>
              <a:ext uri="{FF2B5EF4-FFF2-40B4-BE49-F238E27FC236}">
                <a16:creationId xmlns:a16="http://schemas.microsoft.com/office/drawing/2014/main" id="{BCE18954-0632-97A8-1EFC-E2C8CD7A91B2}"/>
              </a:ext>
            </a:extLst>
          </p:cNvPr>
          <p:cNvGrpSpPr/>
          <p:nvPr/>
        </p:nvGrpSpPr>
        <p:grpSpPr>
          <a:xfrm>
            <a:off x="0" y="5943600"/>
            <a:ext cx="12192000" cy="914400"/>
            <a:chOff x="0" y="5943600"/>
            <a:chExt cx="12192000" cy="914400"/>
          </a:xfrm>
        </p:grpSpPr>
        <p:sp>
          <p:nvSpPr>
            <p:cNvPr id="3" name="Rectangle 2">
              <a:extLst>
                <a:ext uri="{FF2B5EF4-FFF2-40B4-BE49-F238E27FC236}">
                  <a16:creationId xmlns:a16="http://schemas.microsoft.com/office/drawing/2014/main" id="{83CD7188-D515-653F-1818-2CE9309413D2}"/>
                </a:ext>
              </a:extLst>
            </p:cNvPr>
            <p:cNvSpPr/>
            <p:nvPr/>
          </p:nvSpPr>
          <p:spPr>
            <a:xfrm>
              <a:off x="0" y="5943600"/>
              <a:ext cx="12192000" cy="914400"/>
            </a:xfrm>
            <a:prstGeom prst="rect">
              <a:avLst/>
            </a:prstGeom>
            <a:solidFill>
              <a:srgbClr val="004A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ack and white logo&#10;&#10;Description automatically generated">
              <a:extLst>
                <a:ext uri="{FF2B5EF4-FFF2-40B4-BE49-F238E27FC236}">
                  <a16:creationId xmlns:a16="http://schemas.microsoft.com/office/drawing/2014/main" id="{FBF18A9B-399B-BA91-1F0B-4FE367F31A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460" y="6057900"/>
              <a:ext cx="3297156" cy="685800"/>
            </a:xfrm>
            <a:prstGeom prst="rect">
              <a:avLst/>
            </a:prstGeom>
          </p:spPr>
        </p:pic>
      </p:grpSp>
      <p:sp>
        <p:nvSpPr>
          <p:cNvPr id="4" name="Title 3">
            <a:extLst>
              <a:ext uri="{FF2B5EF4-FFF2-40B4-BE49-F238E27FC236}">
                <a16:creationId xmlns:a16="http://schemas.microsoft.com/office/drawing/2014/main" id="{5774BAB7-0AEA-AF6F-2D2F-9343F8402338}"/>
              </a:ext>
            </a:extLst>
          </p:cNvPr>
          <p:cNvSpPr>
            <a:spLocks noGrp="1"/>
          </p:cNvSpPr>
          <p:nvPr>
            <p:ph type="title"/>
          </p:nvPr>
        </p:nvSpPr>
        <p:spPr>
          <a:xfrm>
            <a:off x="837733" y="173641"/>
            <a:ext cx="10515600" cy="932750"/>
          </a:xfrm>
        </p:spPr>
        <p:txBody>
          <a:bodyPr/>
          <a:lstStyle/>
          <a:p>
            <a:pPr algn="ctr"/>
            <a:r>
              <a:rPr lang="en-US" u="sng" dirty="0">
                <a:solidFill>
                  <a:srgbClr val="004A7F"/>
                </a:solidFill>
                <a:latin typeface="Cambria" panose="02040503050406030204" pitchFamily="18" charset="0"/>
                <a:ea typeface="Cambria" panose="02040503050406030204" pitchFamily="18" charset="0"/>
              </a:rPr>
              <a:t>How does the CRCT address reports?</a:t>
            </a:r>
          </a:p>
        </p:txBody>
      </p:sp>
      <p:sp>
        <p:nvSpPr>
          <p:cNvPr id="8" name="Content Placeholder 7">
            <a:extLst>
              <a:ext uri="{FF2B5EF4-FFF2-40B4-BE49-F238E27FC236}">
                <a16:creationId xmlns:a16="http://schemas.microsoft.com/office/drawing/2014/main" id="{95CBCDFF-4B50-80D3-831E-AA2B0CD183DE}"/>
              </a:ext>
            </a:extLst>
          </p:cNvPr>
          <p:cNvSpPr>
            <a:spLocks noGrp="1"/>
          </p:cNvSpPr>
          <p:nvPr>
            <p:ph idx="1"/>
          </p:nvPr>
        </p:nvSpPr>
        <p:spPr>
          <a:xfrm>
            <a:off x="837733" y="975360"/>
            <a:ext cx="10515600" cy="4830128"/>
          </a:xfrm>
        </p:spPr>
        <p:txBody>
          <a:bodyPr>
            <a:normAutofit fontScale="62500" lnSpcReduction="20000"/>
          </a:bodyPr>
          <a:lstStyle/>
          <a:p>
            <a:pPr marL="0" indent="0">
              <a:buNone/>
            </a:pPr>
            <a:endParaRPr lang="en-US" sz="1400" dirty="0">
              <a:solidFill>
                <a:srgbClr val="004A7F"/>
              </a:solidFill>
              <a:latin typeface="Cambria" panose="02040503050406030204" pitchFamily="18" charset="0"/>
              <a:ea typeface="Cambria" panose="02040503050406030204" pitchFamily="18" charset="0"/>
            </a:endParaRPr>
          </a:p>
          <a:p>
            <a:pPr marL="0" indent="0">
              <a:buNone/>
            </a:pPr>
            <a:r>
              <a:rPr lang="en-US" sz="3600" dirty="0">
                <a:solidFill>
                  <a:srgbClr val="004A7F"/>
                </a:solidFill>
                <a:latin typeface="Cambria" panose="02040503050406030204" pitchFamily="18" charset="0"/>
                <a:ea typeface="Cambria" panose="02040503050406030204" pitchFamily="18" charset="0"/>
              </a:rPr>
              <a:t>We analyze each report to determine the appropriate way to address it, including:</a:t>
            </a:r>
          </a:p>
          <a:p>
            <a:r>
              <a:rPr lang="en-US" sz="3200" dirty="0">
                <a:solidFill>
                  <a:srgbClr val="004A7F"/>
                </a:solidFill>
                <a:latin typeface="Cambria" panose="02040503050406030204" pitchFamily="18" charset="0"/>
                <a:ea typeface="Cambria" panose="02040503050406030204" pitchFamily="18" charset="0"/>
              </a:rPr>
              <a:t>Investigation</a:t>
            </a:r>
          </a:p>
          <a:p>
            <a:r>
              <a:rPr lang="en-US" sz="3200" dirty="0">
                <a:solidFill>
                  <a:srgbClr val="004A7F"/>
                </a:solidFill>
                <a:latin typeface="Cambria" panose="02040503050406030204" pitchFamily="18" charset="0"/>
                <a:ea typeface="Cambria" panose="02040503050406030204" pitchFamily="18" charset="0"/>
              </a:rPr>
              <a:t>Alternative resolution</a:t>
            </a:r>
          </a:p>
          <a:p>
            <a:r>
              <a:rPr lang="en-US" sz="3200" dirty="0">
                <a:solidFill>
                  <a:srgbClr val="004A7F"/>
                </a:solidFill>
                <a:latin typeface="Cambria" panose="02040503050406030204" pitchFamily="18" charset="0"/>
                <a:ea typeface="Cambria" panose="02040503050406030204" pitchFamily="18" charset="0"/>
              </a:rPr>
              <a:t>Referral to another policy or process that applies</a:t>
            </a:r>
          </a:p>
          <a:p>
            <a:r>
              <a:rPr lang="en-US" sz="3200" dirty="0">
                <a:solidFill>
                  <a:srgbClr val="004A7F"/>
                </a:solidFill>
                <a:latin typeface="Cambria" panose="02040503050406030204" pitchFamily="18" charset="0"/>
                <a:ea typeface="Cambria" panose="02040503050406030204" pitchFamily="18" charset="0"/>
              </a:rPr>
              <a:t>Closure because it does not allege behavior prohibited by the PADH</a:t>
            </a:r>
          </a:p>
          <a:p>
            <a:pPr marL="0" indent="0">
              <a:buNone/>
            </a:pPr>
            <a:endParaRPr lang="en-US" sz="3200" dirty="0">
              <a:solidFill>
                <a:srgbClr val="004A7F"/>
              </a:solidFill>
              <a:latin typeface="Cambria" panose="02040503050406030204" pitchFamily="18" charset="0"/>
              <a:ea typeface="Cambria" panose="02040503050406030204" pitchFamily="18" charset="0"/>
            </a:endParaRPr>
          </a:p>
          <a:p>
            <a:pPr marL="0" indent="0" algn="ctr">
              <a:buNone/>
            </a:pPr>
            <a:r>
              <a:rPr lang="en-US" sz="4000" dirty="0">
                <a:solidFill>
                  <a:srgbClr val="004A7F"/>
                </a:solidFill>
                <a:latin typeface="Cambria" panose="02040503050406030204" pitchFamily="18" charset="0"/>
                <a:ea typeface="Cambria" panose="02040503050406030204" pitchFamily="18" charset="0"/>
              </a:rPr>
              <a:t>However we address a report, we are committed </a:t>
            </a:r>
          </a:p>
          <a:p>
            <a:pPr marL="0" indent="0" algn="ctr">
              <a:buNone/>
            </a:pPr>
            <a:r>
              <a:rPr lang="en-US" sz="4000" dirty="0">
                <a:solidFill>
                  <a:srgbClr val="004A7F"/>
                </a:solidFill>
                <a:latin typeface="Cambria" panose="02040503050406030204" pitchFamily="18" charset="0"/>
                <a:ea typeface="Cambria" panose="02040503050406030204" pitchFamily="18" charset="0"/>
              </a:rPr>
              <a:t>to protecting confidentiality and maintaining privacy </a:t>
            </a:r>
          </a:p>
          <a:p>
            <a:pPr marL="0" indent="0" algn="ctr">
              <a:buNone/>
            </a:pPr>
            <a:r>
              <a:rPr lang="en-US" sz="4000" dirty="0">
                <a:solidFill>
                  <a:srgbClr val="004A7F"/>
                </a:solidFill>
                <a:latin typeface="Cambria" panose="02040503050406030204" pitchFamily="18" charset="0"/>
                <a:ea typeface="Cambria" panose="02040503050406030204" pitchFamily="18" charset="0"/>
              </a:rPr>
              <a:t>to the fullest extent possible.</a:t>
            </a:r>
          </a:p>
          <a:p>
            <a:pPr marL="0" indent="0">
              <a:buNone/>
            </a:pPr>
            <a:endParaRPr lang="en-US" sz="3200" dirty="0">
              <a:solidFill>
                <a:srgbClr val="004A7F"/>
              </a:solidFill>
              <a:latin typeface="Cambria" panose="02040503050406030204" pitchFamily="18" charset="0"/>
              <a:ea typeface="Cambria" panose="02040503050406030204" pitchFamily="18" charset="0"/>
              <a:cs typeface="Open Sans" panose="020B0606030504020204" pitchFamily="34" charset="0"/>
            </a:endParaRPr>
          </a:p>
          <a:p>
            <a:pPr marL="285750" indent="-285750">
              <a:buFont typeface="Arial" panose="020B0604020202020204" pitchFamily="34" charset="0"/>
              <a:buChar char="•"/>
            </a:pPr>
            <a:r>
              <a:rPr lang="en-US" sz="3200" dirty="0">
                <a:solidFill>
                  <a:srgbClr val="004A7F"/>
                </a:solidFill>
                <a:latin typeface="Cambria" panose="02040503050406030204" pitchFamily="18" charset="0"/>
                <a:ea typeface="Cambria" panose="02040503050406030204" pitchFamily="18" charset="0"/>
                <a:cs typeface="Open Sans" panose="020B0606030504020204" pitchFamily="34" charset="0"/>
              </a:rPr>
              <a:t>Civil Rights Investigators keep all conversations and evidence confidential within the process</a:t>
            </a:r>
          </a:p>
          <a:p>
            <a:pPr marL="285750" indent="-285750">
              <a:buFont typeface="Arial" panose="020B0604020202020204" pitchFamily="34" charset="0"/>
              <a:buChar char="•"/>
            </a:pPr>
            <a:r>
              <a:rPr lang="en-US" sz="3200" dirty="0">
                <a:solidFill>
                  <a:srgbClr val="004A7F"/>
                </a:solidFill>
                <a:latin typeface="Cambria" panose="02040503050406030204" pitchFamily="18" charset="0"/>
                <a:ea typeface="Cambria" panose="02040503050406030204" pitchFamily="18" charset="0"/>
                <a:cs typeface="Open Sans" panose="020B0606030504020204" pitchFamily="34" charset="0"/>
              </a:rPr>
              <a:t>Only the parties (complainant and respondent), and appropriate administrative personnel, are made aware of the outcome of the investigation</a:t>
            </a:r>
          </a:p>
          <a:p>
            <a:pPr marL="0" indent="0">
              <a:buNone/>
            </a:pPr>
            <a:endParaRPr lang="en-US" sz="3200" dirty="0">
              <a:solidFill>
                <a:srgbClr val="004A7F"/>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789702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2DDBBC6-3035-3451-83D9-E6DEEADB447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44B2485-31D1-73D6-673F-1F1F26E39A3E}"/>
              </a:ext>
            </a:extLst>
          </p:cNvPr>
          <p:cNvSpPr txBox="1"/>
          <p:nvPr/>
        </p:nvSpPr>
        <p:spPr>
          <a:xfrm>
            <a:off x="751840" y="816099"/>
            <a:ext cx="10687387" cy="1077218"/>
          </a:xfrm>
          <a:prstGeom prst="rect">
            <a:avLst/>
          </a:prstGeom>
          <a:noFill/>
        </p:spPr>
        <p:txBody>
          <a:bodyPr wrap="square" rtlCol="0">
            <a:spAutoFit/>
          </a:bodyPr>
          <a:lstStyle/>
          <a:p>
            <a:br>
              <a:rPr lang="en-US" sz="3200" b="0" i="0" dirty="0">
                <a:solidFill>
                  <a:srgbClr val="004A7F"/>
                </a:solidFill>
                <a:effectLst/>
                <a:latin typeface="Cambria" panose="02040503050406030204" pitchFamily="18" charset="0"/>
                <a:ea typeface="Cambria" panose="02040503050406030204" pitchFamily="18" charset="0"/>
              </a:rPr>
            </a:br>
            <a:endParaRPr lang="en-US" sz="3200" b="0" i="0" dirty="0">
              <a:solidFill>
                <a:srgbClr val="004A7F"/>
              </a:solidFill>
              <a:effectLst/>
              <a:latin typeface="Cambria" panose="02040503050406030204" pitchFamily="18" charset="0"/>
              <a:ea typeface="Cambria" panose="02040503050406030204" pitchFamily="18" charset="0"/>
            </a:endParaRPr>
          </a:p>
        </p:txBody>
      </p:sp>
      <p:grpSp>
        <p:nvGrpSpPr>
          <p:cNvPr id="7" name="Group 6">
            <a:extLst>
              <a:ext uri="{FF2B5EF4-FFF2-40B4-BE49-F238E27FC236}">
                <a16:creationId xmlns:a16="http://schemas.microsoft.com/office/drawing/2014/main" id="{F7239681-5358-6B4E-DBF7-DCBA34153673}"/>
              </a:ext>
            </a:extLst>
          </p:cNvPr>
          <p:cNvGrpSpPr/>
          <p:nvPr/>
        </p:nvGrpSpPr>
        <p:grpSpPr>
          <a:xfrm>
            <a:off x="0" y="5943600"/>
            <a:ext cx="12192000" cy="914400"/>
            <a:chOff x="0" y="5943600"/>
            <a:chExt cx="12192000" cy="914400"/>
          </a:xfrm>
        </p:grpSpPr>
        <p:sp>
          <p:nvSpPr>
            <p:cNvPr id="3" name="Rectangle 2">
              <a:extLst>
                <a:ext uri="{FF2B5EF4-FFF2-40B4-BE49-F238E27FC236}">
                  <a16:creationId xmlns:a16="http://schemas.microsoft.com/office/drawing/2014/main" id="{1154023B-0FB3-E32B-324E-56B936B62871}"/>
                </a:ext>
              </a:extLst>
            </p:cNvPr>
            <p:cNvSpPr/>
            <p:nvPr/>
          </p:nvSpPr>
          <p:spPr>
            <a:xfrm>
              <a:off x="0" y="5943600"/>
              <a:ext cx="12192000" cy="914400"/>
            </a:xfrm>
            <a:prstGeom prst="rect">
              <a:avLst/>
            </a:prstGeom>
            <a:solidFill>
              <a:srgbClr val="004A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ack and white logo&#10;&#10;Description automatically generated">
              <a:extLst>
                <a:ext uri="{FF2B5EF4-FFF2-40B4-BE49-F238E27FC236}">
                  <a16:creationId xmlns:a16="http://schemas.microsoft.com/office/drawing/2014/main" id="{8374F11A-9C4E-0361-AB7A-257AACF946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460" y="6057900"/>
              <a:ext cx="3297156" cy="685800"/>
            </a:xfrm>
            <a:prstGeom prst="rect">
              <a:avLst/>
            </a:prstGeom>
          </p:spPr>
        </p:pic>
      </p:grpSp>
      <p:sp>
        <p:nvSpPr>
          <p:cNvPr id="4" name="Title 3">
            <a:extLst>
              <a:ext uri="{FF2B5EF4-FFF2-40B4-BE49-F238E27FC236}">
                <a16:creationId xmlns:a16="http://schemas.microsoft.com/office/drawing/2014/main" id="{353E6B31-9511-6551-F36C-10BBCCF2EC38}"/>
              </a:ext>
            </a:extLst>
          </p:cNvPr>
          <p:cNvSpPr>
            <a:spLocks noGrp="1"/>
          </p:cNvSpPr>
          <p:nvPr>
            <p:ph type="title"/>
          </p:nvPr>
        </p:nvSpPr>
        <p:spPr>
          <a:xfrm>
            <a:off x="837733" y="173641"/>
            <a:ext cx="10515600" cy="932750"/>
          </a:xfrm>
        </p:spPr>
        <p:txBody>
          <a:bodyPr/>
          <a:lstStyle/>
          <a:p>
            <a:pPr algn="ctr"/>
            <a:r>
              <a:rPr lang="en-US" u="sng" dirty="0">
                <a:solidFill>
                  <a:srgbClr val="004A7F"/>
                </a:solidFill>
                <a:latin typeface="Cambria" panose="02040503050406030204" pitchFamily="18" charset="0"/>
                <a:ea typeface="Cambria" panose="02040503050406030204" pitchFamily="18" charset="0"/>
              </a:rPr>
              <a:t>Investigation </a:t>
            </a:r>
          </a:p>
        </p:txBody>
      </p:sp>
      <p:sp>
        <p:nvSpPr>
          <p:cNvPr id="8" name="Content Placeholder 7">
            <a:extLst>
              <a:ext uri="{FF2B5EF4-FFF2-40B4-BE49-F238E27FC236}">
                <a16:creationId xmlns:a16="http://schemas.microsoft.com/office/drawing/2014/main" id="{ABE10DB3-4ECD-D4BF-FBCC-7DA0B86B3F35}"/>
              </a:ext>
            </a:extLst>
          </p:cNvPr>
          <p:cNvSpPr>
            <a:spLocks noGrp="1"/>
          </p:cNvSpPr>
          <p:nvPr>
            <p:ph idx="1"/>
          </p:nvPr>
        </p:nvSpPr>
        <p:spPr>
          <a:xfrm>
            <a:off x="837733" y="975360"/>
            <a:ext cx="10515600" cy="4830128"/>
          </a:xfrm>
        </p:spPr>
        <p:txBody>
          <a:bodyPr>
            <a:normAutofit lnSpcReduction="10000"/>
          </a:bodyPr>
          <a:lstStyle/>
          <a:p>
            <a:endParaRPr lang="en-US" dirty="0">
              <a:solidFill>
                <a:srgbClr val="004A7F"/>
              </a:solidFill>
              <a:latin typeface="Cambria" panose="02040503050406030204" pitchFamily="18" charset="0"/>
              <a:ea typeface="Cambria" panose="02040503050406030204" pitchFamily="18" charset="0"/>
            </a:endParaRPr>
          </a:p>
          <a:p>
            <a:pPr algn="just"/>
            <a:r>
              <a:rPr lang="en-US" dirty="0">
                <a:solidFill>
                  <a:srgbClr val="004A7F"/>
                </a:solidFill>
                <a:latin typeface="Cambria" panose="02040503050406030204" pitchFamily="18" charset="0"/>
                <a:ea typeface="Cambria" panose="02040503050406030204" pitchFamily="18" charset="0"/>
              </a:rPr>
              <a:t>An investigation typically consists of interviews with the complainant(s), respondent(s), and witnesses, as well as the collection of documents.</a:t>
            </a:r>
          </a:p>
          <a:p>
            <a:pPr algn="just"/>
            <a:r>
              <a:rPr lang="en-US" dirty="0">
                <a:solidFill>
                  <a:srgbClr val="004A7F"/>
                </a:solidFill>
                <a:latin typeface="Cambria" panose="02040503050406030204" pitchFamily="18" charset="0"/>
                <a:ea typeface="Cambria" panose="02040503050406030204" pitchFamily="18" charset="0"/>
              </a:rPr>
              <a:t>Parties have the option to bring a support person. Must be a current member of the university community.</a:t>
            </a:r>
          </a:p>
          <a:p>
            <a:pPr algn="just"/>
            <a:r>
              <a:rPr lang="en-US" dirty="0">
                <a:solidFill>
                  <a:srgbClr val="004A7F"/>
                </a:solidFill>
                <a:latin typeface="Cambria" panose="02040503050406030204" pitchFamily="18" charset="0"/>
                <a:ea typeface="Cambria" panose="02040503050406030204" pitchFamily="18" charset="0"/>
              </a:rPr>
              <a:t>The investigation may conclude with:</a:t>
            </a:r>
          </a:p>
          <a:p>
            <a:pPr algn="just"/>
            <a:endParaRPr lang="en-US" sz="1600" dirty="0">
              <a:solidFill>
                <a:srgbClr val="004A7F"/>
              </a:solidFill>
              <a:latin typeface="Cambria" panose="02040503050406030204" pitchFamily="18" charset="0"/>
              <a:ea typeface="Cambria" panose="02040503050406030204" pitchFamily="18" charset="0"/>
            </a:endParaRPr>
          </a:p>
          <a:p>
            <a:pPr marL="971550" lvl="1" indent="-514350" algn="just">
              <a:buFont typeface="+mj-lt"/>
              <a:buAutoNum type="arabicPeriod"/>
            </a:pPr>
            <a:r>
              <a:rPr lang="en-US" sz="2800" dirty="0">
                <a:solidFill>
                  <a:srgbClr val="004A7F"/>
                </a:solidFill>
                <a:latin typeface="Cambria" panose="02040503050406030204" pitchFamily="18" charset="0"/>
                <a:ea typeface="Cambria" panose="02040503050406030204" pitchFamily="18" charset="0"/>
              </a:rPr>
              <a:t>an investigation report sent to a decision-making panel;</a:t>
            </a:r>
          </a:p>
          <a:p>
            <a:pPr marL="971550" lvl="1" indent="-514350" algn="just">
              <a:buFont typeface="+mj-lt"/>
              <a:buAutoNum type="arabicPeriod"/>
            </a:pPr>
            <a:r>
              <a:rPr lang="en-US" sz="2800" dirty="0">
                <a:solidFill>
                  <a:srgbClr val="004A7F"/>
                </a:solidFill>
                <a:latin typeface="Cambria" panose="02040503050406030204" pitchFamily="18" charset="0"/>
                <a:ea typeface="Cambria" panose="02040503050406030204" pitchFamily="18" charset="0"/>
              </a:rPr>
              <a:t>referral for an alternative resolution;</a:t>
            </a:r>
          </a:p>
          <a:p>
            <a:pPr marL="971550" lvl="1" indent="-514350" algn="just">
              <a:buFont typeface="+mj-lt"/>
              <a:buAutoNum type="arabicPeriod"/>
            </a:pPr>
            <a:r>
              <a:rPr lang="en-US" sz="2800" dirty="0">
                <a:solidFill>
                  <a:srgbClr val="004A7F"/>
                </a:solidFill>
                <a:latin typeface="Cambria" panose="02040503050406030204" pitchFamily="18" charset="0"/>
                <a:ea typeface="Cambria" panose="02040503050406030204" pitchFamily="18" charset="0"/>
              </a:rPr>
              <a:t>referral to another policy or process; or</a:t>
            </a:r>
          </a:p>
          <a:p>
            <a:pPr marL="971550" lvl="1" indent="-514350" algn="just">
              <a:buFont typeface="+mj-lt"/>
              <a:buAutoNum type="arabicPeriod"/>
            </a:pPr>
            <a:r>
              <a:rPr lang="en-US" sz="2800" dirty="0">
                <a:solidFill>
                  <a:srgbClr val="004A7F"/>
                </a:solidFill>
                <a:latin typeface="Cambria" panose="02040503050406030204" pitchFamily="18" charset="0"/>
                <a:ea typeface="Cambria" panose="02040503050406030204" pitchFamily="18" charset="0"/>
              </a:rPr>
              <a:t>closure of the report with no further action</a:t>
            </a:r>
          </a:p>
        </p:txBody>
      </p:sp>
    </p:spTree>
    <p:extLst>
      <p:ext uri="{BB962C8B-B14F-4D97-AF65-F5344CB8AC3E}">
        <p14:creationId xmlns:p14="http://schemas.microsoft.com/office/powerpoint/2010/main" val="16472493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C304158-4903-4FB7-759B-32B8CD191DB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591BBCE-8C3C-BF1B-06BF-2196C4115520}"/>
              </a:ext>
            </a:extLst>
          </p:cNvPr>
          <p:cNvSpPr txBox="1"/>
          <p:nvPr/>
        </p:nvSpPr>
        <p:spPr>
          <a:xfrm>
            <a:off x="751840" y="816099"/>
            <a:ext cx="10687387" cy="1077218"/>
          </a:xfrm>
          <a:prstGeom prst="rect">
            <a:avLst/>
          </a:prstGeom>
          <a:noFill/>
        </p:spPr>
        <p:txBody>
          <a:bodyPr wrap="square" rtlCol="0">
            <a:spAutoFit/>
          </a:bodyPr>
          <a:lstStyle/>
          <a:p>
            <a:br>
              <a:rPr lang="en-US" sz="3200" b="0" i="0" dirty="0">
                <a:solidFill>
                  <a:srgbClr val="004A7F"/>
                </a:solidFill>
                <a:effectLst/>
                <a:latin typeface="Cambria" panose="02040503050406030204" pitchFamily="18" charset="0"/>
                <a:ea typeface="Cambria" panose="02040503050406030204" pitchFamily="18" charset="0"/>
              </a:rPr>
            </a:br>
            <a:endParaRPr lang="en-US" sz="3200" b="0" i="0" dirty="0">
              <a:solidFill>
                <a:srgbClr val="004A7F"/>
              </a:solidFill>
              <a:effectLst/>
              <a:latin typeface="Cambria" panose="02040503050406030204" pitchFamily="18" charset="0"/>
              <a:ea typeface="Cambria" panose="02040503050406030204" pitchFamily="18" charset="0"/>
            </a:endParaRPr>
          </a:p>
        </p:txBody>
      </p:sp>
      <p:grpSp>
        <p:nvGrpSpPr>
          <p:cNvPr id="7" name="Group 6">
            <a:extLst>
              <a:ext uri="{FF2B5EF4-FFF2-40B4-BE49-F238E27FC236}">
                <a16:creationId xmlns:a16="http://schemas.microsoft.com/office/drawing/2014/main" id="{B23F1B3B-89C8-E9C2-5F80-C664FE870255}"/>
              </a:ext>
            </a:extLst>
          </p:cNvPr>
          <p:cNvGrpSpPr/>
          <p:nvPr/>
        </p:nvGrpSpPr>
        <p:grpSpPr>
          <a:xfrm>
            <a:off x="0" y="5943600"/>
            <a:ext cx="12192000" cy="914400"/>
            <a:chOff x="0" y="5943600"/>
            <a:chExt cx="12192000" cy="914400"/>
          </a:xfrm>
        </p:grpSpPr>
        <p:sp>
          <p:nvSpPr>
            <p:cNvPr id="3" name="Rectangle 2">
              <a:extLst>
                <a:ext uri="{FF2B5EF4-FFF2-40B4-BE49-F238E27FC236}">
                  <a16:creationId xmlns:a16="http://schemas.microsoft.com/office/drawing/2014/main" id="{C87E9E99-22EE-5D3E-2C5D-CDA78EC552BE}"/>
                </a:ext>
              </a:extLst>
            </p:cNvPr>
            <p:cNvSpPr/>
            <p:nvPr/>
          </p:nvSpPr>
          <p:spPr>
            <a:xfrm>
              <a:off x="0" y="5943600"/>
              <a:ext cx="12192000" cy="914400"/>
            </a:xfrm>
            <a:prstGeom prst="rect">
              <a:avLst/>
            </a:prstGeom>
            <a:solidFill>
              <a:srgbClr val="004A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ack and white logo&#10;&#10;Description automatically generated">
              <a:extLst>
                <a:ext uri="{FF2B5EF4-FFF2-40B4-BE49-F238E27FC236}">
                  <a16:creationId xmlns:a16="http://schemas.microsoft.com/office/drawing/2014/main" id="{9E01D261-4161-58CB-4319-757A78FF57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460" y="6057900"/>
              <a:ext cx="3297156" cy="685800"/>
            </a:xfrm>
            <a:prstGeom prst="rect">
              <a:avLst/>
            </a:prstGeom>
          </p:spPr>
        </p:pic>
      </p:grpSp>
      <p:sp>
        <p:nvSpPr>
          <p:cNvPr id="4" name="Title 3">
            <a:extLst>
              <a:ext uri="{FF2B5EF4-FFF2-40B4-BE49-F238E27FC236}">
                <a16:creationId xmlns:a16="http://schemas.microsoft.com/office/drawing/2014/main" id="{941FBC1A-51F4-E62B-085C-99EE7DE16DEA}"/>
              </a:ext>
            </a:extLst>
          </p:cNvPr>
          <p:cNvSpPr>
            <a:spLocks noGrp="1"/>
          </p:cNvSpPr>
          <p:nvPr>
            <p:ph type="title"/>
          </p:nvPr>
        </p:nvSpPr>
        <p:spPr>
          <a:xfrm>
            <a:off x="837733" y="173641"/>
            <a:ext cx="10515600" cy="932750"/>
          </a:xfrm>
        </p:spPr>
        <p:txBody>
          <a:bodyPr/>
          <a:lstStyle/>
          <a:p>
            <a:pPr algn="ctr"/>
            <a:r>
              <a:rPr lang="en-US" u="sng" dirty="0">
                <a:solidFill>
                  <a:srgbClr val="004A7F"/>
                </a:solidFill>
                <a:latin typeface="Cambria" panose="02040503050406030204" pitchFamily="18" charset="0"/>
                <a:ea typeface="Cambria" panose="02040503050406030204" pitchFamily="18" charset="0"/>
              </a:rPr>
              <a:t>Determination Panel and Appeal </a:t>
            </a:r>
          </a:p>
        </p:txBody>
      </p:sp>
      <p:sp>
        <p:nvSpPr>
          <p:cNvPr id="8" name="Content Placeholder 7">
            <a:extLst>
              <a:ext uri="{FF2B5EF4-FFF2-40B4-BE49-F238E27FC236}">
                <a16:creationId xmlns:a16="http://schemas.microsoft.com/office/drawing/2014/main" id="{0890049F-9960-6D19-CA0C-34449FBB6156}"/>
              </a:ext>
            </a:extLst>
          </p:cNvPr>
          <p:cNvSpPr>
            <a:spLocks noGrp="1"/>
          </p:cNvSpPr>
          <p:nvPr>
            <p:ph idx="1"/>
          </p:nvPr>
        </p:nvSpPr>
        <p:spPr>
          <a:xfrm>
            <a:off x="837733" y="975360"/>
            <a:ext cx="10515600" cy="4830128"/>
          </a:xfrm>
        </p:spPr>
        <p:txBody>
          <a:bodyPr>
            <a:normAutofit fontScale="62500" lnSpcReduction="20000"/>
          </a:bodyPr>
          <a:lstStyle/>
          <a:p>
            <a:endParaRPr lang="en-US" dirty="0">
              <a:solidFill>
                <a:srgbClr val="004A7F"/>
              </a:solidFill>
              <a:latin typeface="Cambria" panose="02040503050406030204" pitchFamily="18" charset="0"/>
              <a:ea typeface="Cambria" panose="02040503050406030204" pitchFamily="18" charset="0"/>
            </a:endParaRPr>
          </a:p>
          <a:p>
            <a:pPr algn="just"/>
            <a:r>
              <a:rPr lang="en-US" dirty="0">
                <a:solidFill>
                  <a:srgbClr val="004A7F"/>
                </a:solidFill>
                <a:latin typeface="Cambria" panose="02040503050406030204" pitchFamily="18" charset="0"/>
                <a:ea typeface="Cambria" panose="02040503050406030204" pitchFamily="18" charset="0"/>
              </a:rPr>
              <a:t>A determination panel consists of three or five university leaders as proscribed by the PADH.</a:t>
            </a:r>
          </a:p>
          <a:p>
            <a:pPr algn="just"/>
            <a:r>
              <a:rPr lang="en-US" dirty="0">
                <a:solidFill>
                  <a:srgbClr val="004A7F"/>
                </a:solidFill>
                <a:latin typeface="Cambria" panose="02040503050406030204" pitchFamily="18" charset="0"/>
                <a:ea typeface="Cambria" panose="02040503050406030204" pitchFamily="18" charset="0"/>
              </a:rPr>
              <a:t>The panel receives the investigation report and access the investigation record and applies the PADH definitions to the investigator’s findings of fact. The panel determines whether the PADH was violated and appropriate remedial measures.</a:t>
            </a:r>
          </a:p>
          <a:p>
            <a:pPr algn="just"/>
            <a:endParaRPr lang="en-US" dirty="0">
              <a:solidFill>
                <a:srgbClr val="004A7F"/>
              </a:solidFill>
              <a:latin typeface="Cambria" panose="02040503050406030204" pitchFamily="18" charset="0"/>
              <a:ea typeface="Cambria" panose="02040503050406030204" pitchFamily="18" charset="0"/>
            </a:endParaRPr>
          </a:p>
          <a:p>
            <a:pPr algn="just"/>
            <a:r>
              <a:rPr lang="en-US" dirty="0">
                <a:solidFill>
                  <a:srgbClr val="004A7F"/>
                </a:solidFill>
                <a:latin typeface="Cambria" panose="02040503050406030204" pitchFamily="18" charset="0"/>
                <a:ea typeface="Cambria" panose="02040503050406030204" pitchFamily="18" charset="0"/>
              </a:rPr>
              <a:t>Parties have a right to appeal within ten business days of the decision, based on the following grounds only:</a:t>
            </a:r>
          </a:p>
          <a:p>
            <a:pPr lvl="1" algn="just"/>
            <a:r>
              <a:rPr lang="en-US" dirty="0">
                <a:solidFill>
                  <a:srgbClr val="004A7F"/>
                </a:solidFill>
                <a:latin typeface="Cambria" panose="02040503050406030204" pitchFamily="18" charset="0"/>
                <a:ea typeface="Cambria" panose="02040503050406030204" pitchFamily="18" charset="0"/>
              </a:rPr>
              <a:t>Newly discovered evidence not previously available to the Party that could change the outcome of the Determination Panel’s decision;</a:t>
            </a:r>
          </a:p>
          <a:p>
            <a:pPr marL="457200" lvl="1" indent="0" algn="just">
              <a:buNone/>
            </a:pPr>
            <a:endParaRPr lang="en-US" dirty="0">
              <a:solidFill>
                <a:srgbClr val="004A7F"/>
              </a:solidFill>
              <a:latin typeface="Cambria" panose="02040503050406030204" pitchFamily="18" charset="0"/>
              <a:ea typeface="Cambria" panose="02040503050406030204" pitchFamily="18" charset="0"/>
            </a:endParaRPr>
          </a:p>
          <a:p>
            <a:pPr lvl="1" algn="just"/>
            <a:r>
              <a:rPr lang="en-US" dirty="0">
                <a:solidFill>
                  <a:srgbClr val="004A7F"/>
                </a:solidFill>
                <a:latin typeface="Cambria" panose="02040503050406030204" pitchFamily="18" charset="0"/>
                <a:ea typeface="Cambria" panose="02040503050406030204" pitchFamily="18" charset="0"/>
              </a:rPr>
              <a:t>Material defect in the process leading to the Determination Panel’s decision that could change the outcome of the decision; or </a:t>
            </a:r>
          </a:p>
          <a:p>
            <a:pPr marL="457200" lvl="1" indent="0" algn="just">
              <a:buNone/>
            </a:pPr>
            <a:endParaRPr lang="en-US" dirty="0">
              <a:solidFill>
                <a:srgbClr val="004A7F"/>
              </a:solidFill>
              <a:latin typeface="Cambria" panose="02040503050406030204" pitchFamily="18" charset="0"/>
              <a:ea typeface="Cambria" panose="02040503050406030204" pitchFamily="18" charset="0"/>
            </a:endParaRPr>
          </a:p>
          <a:p>
            <a:pPr lvl="1" algn="just"/>
            <a:r>
              <a:rPr lang="en-US" dirty="0">
                <a:solidFill>
                  <a:srgbClr val="004A7F"/>
                </a:solidFill>
                <a:latin typeface="Cambria" panose="02040503050406030204" pitchFamily="18" charset="0"/>
                <a:ea typeface="Cambria" panose="02040503050406030204" pitchFamily="18" charset="0"/>
              </a:rPr>
              <a:t>Severity or appropriateness of the imposed corrective action.</a:t>
            </a:r>
          </a:p>
          <a:p>
            <a:pPr algn="just"/>
            <a:endParaRPr lang="en-US" dirty="0">
              <a:solidFill>
                <a:srgbClr val="004A7F"/>
              </a:solidFill>
              <a:latin typeface="Cambria" panose="02040503050406030204" pitchFamily="18" charset="0"/>
              <a:ea typeface="Cambria" panose="02040503050406030204" pitchFamily="18" charset="0"/>
            </a:endParaRPr>
          </a:p>
          <a:p>
            <a:pPr algn="just"/>
            <a:r>
              <a:rPr lang="en-US" dirty="0">
                <a:solidFill>
                  <a:srgbClr val="004A7F"/>
                </a:solidFill>
                <a:latin typeface="Cambria" panose="02040503050406030204" pitchFamily="18" charset="0"/>
                <a:ea typeface="Cambria" panose="02040503050406030204" pitchFamily="18" charset="0"/>
              </a:rPr>
              <a:t>The Appeal Panel is chaired by the Chief of Staff to the President when the respondent is a staff member; and by the Provost when the respondent is faculty. The chair then appoints two other members to decide the appeal. </a:t>
            </a:r>
          </a:p>
        </p:txBody>
      </p:sp>
    </p:spTree>
    <p:extLst>
      <p:ext uri="{BB962C8B-B14F-4D97-AF65-F5344CB8AC3E}">
        <p14:creationId xmlns:p14="http://schemas.microsoft.com/office/powerpoint/2010/main" val="10935620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C4C0457-52F8-4AE0-8849-5EF7B35780A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0AA106E-1136-680E-8BE3-737C00208E75}"/>
              </a:ext>
            </a:extLst>
          </p:cNvPr>
          <p:cNvSpPr txBox="1"/>
          <p:nvPr/>
        </p:nvSpPr>
        <p:spPr>
          <a:xfrm>
            <a:off x="751840" y="816099"/>
            <a:ext cx="10687387" cy="1077218"/>
          </a:xfrm>
          <a:prstGeom prst="rect">
            <a:avLst/>
          </a:prstGeom>
          <a:noFill/>
        </p:spPr>
        <p:txBody>
          <a:bodyPr wrap="square" rtlCol="0">
            <a:spAutoFit/>
          </a:bodyPr>
          <a:lstStyle/>
          <a:p>
            <a:br>
              <a:rPr lang="en-US" sz="3200" b="0" i="0" dirty="0">
                <a:solidFill>
                  <a:srgbClr val="004A7F"/>
                </a:solidFill>
                <a:effectLst/>
                <a:latin typeface="Cambria" panose="02040503050406030204" pitchFamily="18" charset="0"/>
                <a:ea typeface="Cambria" panose="02040503050406030204" pitchFamily="18" charset="0"/>
              </a:rPr>
            </a:br>
            <a:endParaRPr lang="en-US" sz="3200" b="0" i="0" dirty="0">
              <a:solidFill>
                <a:srgbClr val="004A7F"/>
              </a:solidFill>
              <a:effectLst/>
              <a:latin typeface="Cambria" panose="02040503050406030204" pitchFamily="18" charset="0"/>
              <a:ea typeface="Cambria" panose="02040503050406030204" pitchFamily="18" charset="0"/>
            </a:endParaRPr>
          </a:p>
        </p:txBody>
      </p:sp>
      <p:grpSp>
        <p:nvGrpSpPr>
          <p:cNvPr id="7" name="Group 6">
            <a:extLst>
              <a:ext uri="{FF2B5EF4-FFF2-40B4-BE49-F238E27FC236}">
                <a16:creationId xmlns:a16="http://schemas.microsoft.com/office/drawing/2014/main" id="{29D47928-A120-F095-C067-D83471242864}"/>
              </a:ext>
            </a:extLst>
          </p:cNvPr>
          <p:cNvGrpSpPr/>
          <p:nvPr/>
        </p:nvGrpSpPr>
        <p:grpSpPr>
          <a:xfrm>
            <a:off x="0" y="5943600"/>
            <a:ext cx="12192000" cy="914400"/>
            <a:chOff x="0" y="5943600"/>
            <a:chExt cx="12192000" cy="914400"/>
          </a:xfrm>
        </p:grpSpPr>
        <p:sp>
          <p:nvSpPr>
            <p:cNvPr id="3" name="Rectangle 2">
              <a:extLst>
                <a:ext uri="{FF2B5EF4-FFF2-40B4-BE49-F238E27FC236}">
                  <a16:creationId xmlns:a16="http://schemas.microsoft.com/office/drawing/2014/main" id="{3F0D1345-7D54-E7F4-6036-25823E5F2BBE}"/>
                </a:ext>
              </a:extLst>
            </p:cNvPr>
            <p:cNvSpPr/>
            <p:nvPr/>
          </p:nvSpPr>
          <p:spPr>
            <a:xfrm>
              <a:off x="0" y="5943600"/>
              <a:ext cx="12192000" cy="914400"/>
            </a:xfrm>
            <a:prstGeom prst="rect">
              <a:avLst/>
            </a:prstGeom>
            <a:solidFill>
              <a:srgbClr val="004A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ack and white logo&#10;&#10;Description automatically generated">
              <a:extLst>
                <a:ext uri="{FF2B5EF4-FFF2-40B4-BE49-F238E27FC236}">
                  <a16:creationId xmlns:a16="http://schemas.microsoft.com/office/drawing/2014/main" id="{BDA40060-8C67-246E-C8EA-6713771A98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460" y="6057900"/>
              <a:ext cx="3297156" cy="685800"/>
            </a:xfrm>
            <a:prstGeom prst="rect">
              <a:avLst/>
            </a:prstGeom>
          </p:spPr>
        </p:pic>
      </p:grpSp>
      <p:sp>
        <p:nvSpPr>
          <p:cNvPr id="4" name="Title 3">
            <a:extLst>
              <a:ext uri="{FF2B5EF4-FFF2-40B4-BE49-F238E27FC236}">
                <a16:creationId xmlns:a16="http://schemas.microsoft.com/office/drawing/2014/main" id="{5368F34A-8052-085C-E709-A72E07DDE76A}"/>
              </a:ext>
            </a:extLst>
          </p:cNvPr>
          <p:cNvSpPr>
            <a:spLocks noGrp="1"/>
          </p:cNvSpPr>
          <p:nvPr>
            <p:ph type="title"/>
          </p:nvPr>
        </p:nvSpPr>
        <p:spPr>
          <a:xfrm>
            <a:off x="837733" y="173641"/>
            <a:ext cx="10515600" cy="932750"/>
          </a:xfrm>
        </p:spPr>
        <p:txBody>
          <a:bodyPr/>
          <a:lstStyle/>
          <a:p>
            <a:pPr algn="ctr"/>
            <a:r>
              <a:rPr lang="en-US" u="sng" dirty="0">
                <a:solidFill>
                  <a:srgbClr val="004A7F"/>
                </a:solidFill>
                <a:latin typeface="Cambria" panose="02040503050406030204" pitchFamily="18" charset="0"/>
                <a:ea typeface="Cambria" panose="02040503050406030204" pitchFamily="18" charset="0"/>
              </a:rPr>
              <a:t>Alternative Resolution</a:t>
            </a:r>
          </a:p>
        </p:txBody>
      </p:sp>
      <p:sp>
        <p:nvSpPr>
          <p:cNvPr id="8" name="Content Placeholder 7">
            <a:extLst>
              <a:ext uri="{FF2B5EF4-FFF2-40B4-BE49-F238E27FC236}">
                <a16:creationId xmlns:a16="http://schemas.microsoft.com/office/drawing/2014/main" id="{DE52A67B-789A-160E-D69E-90A4F05D42E7}"/>
              </a:ext>
            </a:extLst>
          </p:cNvPr>
          <p:cNvSpPr>
            <a:spLocks noGrp="1"/>
          </p:cNvSpPr>
          <p:nvPr>
            <p:ph idx="1"/>
          </p:nvPr>
        </p:nvSpPr>
        <p:spPr>
          <a:xfrm>
            <a:off x="837733" y="975360"/>
            <a:ext cx="10515600" cy="4830128"/>
          </a:xfrm>
        </p:spPr>
        <p:txBody>
          <a:bodyPr>
            <a:normAutofit/>
          </a:bodyPr>
          <a:lstStyle/>
          <a:p>
            <a:pPr marL="285750" indent="-285750">
              <a:buFont typeface="Arial" panose="020B0604020202020204" pitchFamily="34" charset="0"/>
              <a:buChar char="•"/>
            </a:pPr>
            <a:endPar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endParaRPr>
          </a:p>
          <a:p>
            <a:pPr marL="0" indent="0" algn="just">
              <a:buNone/>
            </a:pPr>
            <a:r>
              <a:rPr lang="en-US" b="0" i="0" dirty="0">
                <a:solidFill>
                  <a:srgbClr val="004A7F"/>
                </a:solidFill>
                <a:effectLst/>
                <a:latin typeface="Cambria" panose="02040503050406030204" pitchFamily="18" charset="0"/>
                <a:ea typeface="Cambria" panose="02040503050406030204" pitchFamily="18" charset="0"/>
                <a:cs typeface="Open Sans" panose="020B0606030504020204" pitchFamily="34" charset="0"/>
              </a:rPr>
              <a:t>The PADH permits and encourages alternative resolution of a report when it is most efficient and effective to address without a full investigation and decision-making process.</a:t>
            </a:r>
          </a:p>
          <a:p>
            <a:pPr algn="just"/>
            <a:endParaRPr lang="en-US" dirty="0">
              <a:solidFill>
                <a:srgbClr val="004A7F"/>
              </a:solidFill>
              <a:latin typeface="Cambria" panose="02040503050406030204" pitchFamily="18" charset="0"/>
              <a:ea typeface="Cambria" panose="02040503050406030204" pitchFamily="18" charset="0"/>
              <a:cs typeface="Open Sans" panose="020B0606030504020204" pitchFamily="34" charset="0"/>
            </a:endParaRPr>
          </a:p>
          <a:p>
            <a:pPr marL="0" indent="0" algn="just">
              <a:buNone/>
            </a:pPr>
            <a:r>
              <a:rPr lang="en-US" dirty="0">
                <a:solidFill>
                  <a:srgbClr val="004A7F"/>
                </a:solidFill>
                <a:latin typeface="Cambria" panose="02040503050406030204" pitchFamily="18" charset="0"/>
                <a:ea typeface="Cambria" panose="02040503050406030204" pitchFamily="18" charset="0"/>
                <a:cs typeface="Open Sans" panose="020B0606030504020204" pitchFamily="34" charset="0"/>
              </a:rPr>
              <a:t>An alternative resolution will be tailored to the specific circumstances and may include referral to Human Resources, mediation, education, training, and/or restorative practices. </a:t>
            </a:r>
            <a:endParaRPr lang="en-US" dirty="0">
              <a:solidFill>
                <a:schemeClr val="accent1">
                  <a:lumMod val="75000"/>
                </a:schemeClr>
              </a:solidFill>
              <a:latin typeface="proxima-nova"/>
            </a:endParaRPr>
          </a:p>
          <a:p>
            <a:endPar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endPar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8206997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2800834-D530-E824-ED19-C5B83648B3D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6168A62-8F71-9C5B-C2D7-B2005D5FB2E2}"/>
              </a:ext>
            </a:extLst>
          </p:cNvPr>
          <p:cNvSpPr txBox="1"/>
          <p:nvPr/>
        </p:nvSpPr>
        <p:spPr>
          <a:xfrm>
            <a:off x="751840" y="816099"/>
            <a:ext cx="10687387" cy="4524315"/>
          </a:xfrm>
          <a:prstGeom prst="rect">
            <a:avLst/>
          </a:prstGeom>
          <a:noFill/>
        </p:spPr>
        <p:txBody>
          <a:bodyPr wrap="square" rtlCol="0">
            <a:spAutoFit/>
          </a:bodyPr>
          <a:lstStyle/>
          <a:p>
            <a:r>
              <a:rPr lang="en-US" sz="3200" dirty="0">
                <a:solidFill>
                  <a:srgbClr val="004A7F"/>
                </a:solidFill>
                <a:latin typeface="Cambria" panose="02040503050406030204" pitchFamily="18" charset="0"/>
                <a:ea typeface="Cambria" panose="02040503050406030204" pitchFamily="18" charset="0"/>
              </a:rPr>
              <a:t>The Civil Rights Compliance Team (CRCT) conducts neutral and impartial investigations under the following University policies:</a:t>
            </a:r>
          </a:p>
          <a:p>
            <a:endParaRPr lang="en-US" sz="3200" dirty="0">
              <a:solidFill>
                <a:srgbClr val="004A7F"/>
              </a:solidFill>
              <a:latin typeface="Cambria" panose="02040503050406030204" pitchFamily="18" charset="0"/>
              <a:ea typeface="Cambria" panose="02040503050406030204" pitchFamily="18" charset="0"/>
            </a:endParaRPr>
          </a:p>
          <a:p>
            <a:pPr marL="457200" indent="-457200">
              <a:buFont typeface="Arial" panose="020B0604020202020204" pitchFamily="34" charset="0"/>
              <a:buChar char="•"/>
            </a:pPr>
            <a:r>
              <a:rPr lang="en-US" sz="3200" dirty="0">
                <a:solidFill>
                  <a:srgbClr val="004A7F"/>
                </a:solidFill>
                <a:latin typeface="Cambria" panose="02040503050406030204" pitchFamily="18" charset="0"/>
                <a:ea typeface="Cambria" panose="02040503050406030204" pitchFamily="18" charset="0"/>
              </a:rPr>
              <a:t>Policy Against Discrimination, Harassment, and Discriminatory Employment/Service Practices (PADH)</a:t>
            </a:r>
          </a:p>
          <a:p>
            <a:endParaRPr lang="en-US" sz="3200" dirty="0">
              <a:solidFill>
                <a:srgbClr val="004A7F"/>
              </a:solidFill>
              <a:latin typeface="Cambria" panose="02040503050406030204" pitchFamily="18" charset="0"/>
              <a:ea typeface="Cambria" panose="02040503050406030204" pitchFamily="18" charset="0"/>
            </a:endParaRPr>
          </a:p>
          <a:p>
            <a:pPr marL="457200" indent="-457200">
              <a:buFont typeface="Arial" panose="020B0604020202020204" pitchFamily="34" charset="0"/>
              <a:buChar char="•"/>
            </a:pPr>
            <a:r>
              <a:rPr lang="en-US" sz="3200" dirty="0">
                <a:solidFill>
                  <a:srgbClr val="004A7F"/>
                </a:solidFill>
                <a:latin typeface="Cambria" panose="02040503050406030204" pitchFamily="18" charset="0"/>
                <a:ea typeface="Cambria" panose="02040503050406030204" pitchFamily="18" charset="0"/>
              </a:rPr>
              <a:t>Title IX Policy</a:t>
            </a:r>
          </a:p>
          <a:p>
            <a:pPr marL="457200" indent="-457200">
              <a:buFont typeface="Arial" panose="020B0604020202020204" pitchFamily="34" charset="0"/>
              <a:buChar char="•"/>
            </a:pPr>
            <a:endParaRPr lang="en-US" sz="3200" dirty="0">
              <a:solidFill>
                <a:srgbClr val="004A7F"/>
              </a:solidFill>
              <a:latin typeface="Cambria" panose="02040503050406030204" pitchFamily="18" charset="0"/>
              <a:ea typeface="Cambria" panose="02040503050406030204" pitchFamily="18" charset="0"/>
            </a:endParaRPr>
          </a:p>
        </p:txBody>
      </p:sp>
      <p:grpSp>
        <p:nvGrpSpPr>
          <p:cNvPr id="7" name="Group 6">
            <a:extLst>
              <a:ext uri="{FF2B5EF4-FFF2-40B4-BE49-F238E27FC236}">
                <a16:creationId xmlns:a16="http://schemas.microsoft.com/office/drawing/2014/main" id="{8D7C8075-B9BA-26AA-0028-0CB016E7924A}"/>
              </a:ext>
            </a:extLst>
          </p:cNvPr>
          <p:cNvGrpSpPr/>
          <p:nvPr/>
        </p:nvGrpSpPr>
        <p:grpSpPr>
          <a:xfrm>
            <a:off x="0" y="5943600"/>
            <a:ext cx="12192000" cy="914400"/>
            <a:chOff x="0" y="5943600"/>
            <a:chExt cx="12192000" cy="914400"/>
          </a:xfrm>
        </p:grpSpPr>
        <p:sp>
          <p:nvSpPr>
            <p:cNvPr id="3" name="Rectangle 2">
              <a:extLst>
                <a:ext uri="{FF2B5EF4-FFF2-40B4-BE49-F238E27FC236}">
                  <a16:creationId xmlns:a16="http://schemas.microsoft.com/office/drawing/2014/main" id="{44B28EBB-A88C-D8D5-80FF-5BEAC24340B6}"/>
                </a:ext>
              </a:extLst>
            </p:cNvPr>
            <p:cNvSpPr/>
            <p:nvPr/>
          </p:nvSpPr>
          <p:spPr>
            <a:xfrm>
              <a:off x="0" y="5943600"/>
              <a:ext cx="12192000" cy="914400"/>
            </a:xfrm>
            <a:prstGeom prst="rect">
              <a:avLst/>
            </a:prstGeom>
            <a:solidFill>
              <a:srgbClr val="004A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ack and white logo&#10;&#10;Description automatically generated">
              <a:extLst>
                <a:ext uri="{FF2B5EF4-FFF2-40B4-BE49-F238E27FC236}">
                  <a16:creationId xmlns:a16="http://schemas.microsoft.com/office/drawing/2014/main" id="{9BB6760F-216C-CE8E-97E9-B616B1D3FC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460" y="6057900"/>
              <a:ext cx="3297156" cy="685800"/>
            </a:xfrm>
            <a:prstGeom prst="rect">
              <a:avLst/>
            </a:prstGeom>
          </p:spPr>
        </p:pic>
      </p:grpSp>
    </p:spTree>
    <p:extLst>
      <p:ext uri="{BB962C8B-B14F-4D97-AF65-F5344CB8AC3E}">
        <p14:creationId xmlns:p14="http://schemas.microsoft.com/office/powerpoint/2010/main" val="10921964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554C5E0-66BA-8908-935A-695A242DBEC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9D13DD8-F2F0-584E-F210-FFDF9F7C5B26}"/>
              </a:ext>
            </a:extLst>
          </p:cNvPr>
          <p:cNvSpPr txBox="1"/>
          <p:nvPr/>
        </p:nvSpPr>
        <p:spPr>
          <a:xfrm>
            <a:off x="751840" y="816099"/>
            <a:ext cx="10687387" cy="1077218"/>
          </a:xfrm>
          <a:prstGeom prst="rect">
            <a:avLst/>
          </a:prstGeom>
          <a:noFill/>
        </p:spPr>
        <p:txBody>
          <a:bodyPr wrap="square" rtlCol="0">
            <a:spAutoFit/>
          </a:bodyPr>
          <a:lstStyle/>
          <a:p>
            <a:br>
              <a:rPr lang="en-US" sz="3200" b="0" i="0" dirty="0">
                <a:solidFill>
                  <a:srgbClr val="004A7F"/>
                </a:solidFill>
                <a:effectLst/>
                <a:latin typeface="Cambria" panose="02040503050406030204" pitchFamily="18" charset="0"/>
                <a:ea typeface="Cambria" panose="02040503050406030204" pitchFamily="18" charset="0"/>
              </a:rPr>
            </a:br>
            <a:endParaRPr lang="en-US" sz="3200" b="0" i="0" dirty="0">
              <a:solidFill>
                <a:srgbClr val="004A7F"/>
              </a:solidFill>
              <a:effectLst/>
              <a:latin typeface="Cambria" panose="02040503050406030204" pitchFamily="18" charset="0"/>
              <a:ea typeface="Cambria" panose="02040503050406030204" pitchFamily="18" charset="0"/>
            </a:endParaRPr>
          </a:p>
        </p:txBody>
      </p:sp>
      <p:grpSp>
        <p:nvGrpSpPr>
          <p:cNvPr id="7" name="Group 6">
            <a:extLst>
              <a:ext uri="{FF2B5EF4-FFF2-40B4-BE49-F238E27FC236}">
                <a16:creationId xmlns:a16="http://schemas.microsoft.com/office/drawing/2014/main" id="{E5E37DB0-6A1C-C958-781F-30BAB572D082}"/>
              </a:ext>
            </a:extLst>
          </p:cNvPr>
          <p:cNvGrpSpPr/>
          <p:nvPr/>
        </p:nvGrpSpPr>
        <p:grpSpPr>
          <a:xfrm>
            <a:off x="0" y="5943600"/>
            <a:ext cx="12192000" cy="914400"/>
            <a:chOff x="0" y="5943600"/>
            <a:chExt cx="12192000" cy="914400"/>
          </a:xfrm>
        </p:grpSpPr>
        <p:sp>
          <p:nvSpPr>
            <p:cNvPr id="3" name="Rectangle 2">
              <a:extLst>
                <a:ext uri="{FF2B5EF4-FFF2-40B4-BE49-F238E27FC236}">
                  <a16:creationId xmlns:a16="http://schemas.microsoft.com/office/drawing/2014/main" id="{4D8EA1A6-DDA5-6541-934B-7037EA1149B3}"/>
                </a:ext>
              </a:extLst>
            </p:cNvPr>
            <p:cNvSpPr/>
            <p:nvPr/>
          </p:nvSpPr>
          <p:spPr>
            <a:xfrm>
              <a:off x="0" y="5943600"/>
              <a:ext cx="12192000" cy="914400"/>
            </a:xfrm>
            <a:prstGeom prst="rect">
              <a:avLst/>
            </a:prstGeom>
            <a:solidFill>
              <a:srgbClr val="004A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ack and white logo&#10;&#10;Description automatically generated">
              <a:extLst>
                <a:ext uri="{FF2B5EF4-FFF2-40B4-BE49-F238E27FC236}">
                  <a16:creationId xmlns:a16="http://schemas.microsoft.com/office/drawing/2014/main" id="{F86499B7-30CE-46B4-0275-94D6366521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460" y="6057900"/>
              <a:ext cx="3297156" cy="685800"/>
            </a:xfrm>
            <a:prstGeom prst="rect">
              <a:avLst/>
            </a:prstGeom>
          </p:spPr>
        </p:pic>
      </p:grpSp>
      <p:sp>
        <p:nvSpPr>
          <p:cNvPr id="4" name="Title 3">
            <a:extLst>
              <a:ext uri="{FF2B5EF4-FFF2-40B4-BE49-F238E27FC236}">
                <a16:creationId xmlns:a16="http://schemas.microsoft.com/office/drawing/2014/main" id="{62769DAE-5D85-9245-6287-A5862FC06E86}"/>
              </a:ext>
            </a:extLst>
          </p:cNvPr>
          <p:cNvSpPr>
            <a:spLocks noGrp="1"/>
          </p:cNvSpPr>
          <p:nvPr>
            <p:ph type="title"/>
          </p:nvPr>
        </p:nvSpPr>
        <p:spPr>
          <a:xfrm>
            <a:off x="837733" y="173641"/>
            <a:ext cx="10515600" cy="932750"/>
          </a:xfrm>
        </p:spPr>
        <p:txBody>
          <a:bodyPr/>
          <a:lstStyle/>
          <a:p>
            <a:pPr algn="ctr"/>
            <a:r>
              <a:rPr lang="en-US" u="sng" dirty="0">
                <a:solidFill>
                  <a:srgbClr val="004A7F"/>
                </a:solidFill>
                <a:latin typeface="Cambria" panose="02040503050406030204" pitchFamily="18" charset="0"/>
                <a:ea typeface="Cambria" panose="02040503050406030204" pitchFamily="18" charset="0"/>
              </a:rPr>
              <a:t>Referral to another policy/process</a:t>
            </a:r>
          </a:p>
        </p:txBody>
      </p:sp>
      <p:sp>
        <p:nvSpPr>
          <p:cNvPr id="8" name="Content Placeholder 7">
            <a:extLst>
              <a:ext uri="{FF2B5EF4-FFF2-40B4-BE49-F238E27FC236}">
                <a16:creationId xmlns:a16="http://schemas.microsoft.com/office/drawing/2014/main" id="{E2973843-42E7-DF1A-FFC8-B591A940E1AA}"/>
              </a:ext>
            </a:extLst>
          </p:cNvPr>
          <p:cNvSpPr>
            <a:spLocks noGrp="1"/>
          </p:cNvSpPr>
          <p:nvPr>
            <p:ph idx="1"/>
          </p:nvPr>
        </p:nvSpPr>
        <p:spPr>
          <a:xfrm>
            <a:off x="837733" y="975359"/>
            <a:ext cx="10515600" cy="5066541"/>
          </a:xfrm>
        </p:spPr>
        <p:txBody>
          <a:bodyPr>
            <a:normAutofit fontScale="77500" lnSpcReduction="20000"/>
          </a:bodyPr>
          <a:lstStyle/>
          <a:p>
            <a:pPr marL="0" indent="0">
              <a:buNone/>
            </a:pPr>
            <a:endParaRPr lang="en-US" sz="1300" dirty="0">
              <a:solidFill>
                <a:srgbClr val="004A7F"/>
              </a:solidFill>
              <a:latin typeface="Cambria" panose="02040503050406030204" pitchFamily="18" charset="0"/>
              <a:ea typeface="Cambria" panose="02040503050406030204" pitchFamily="18" charset="0"/>
            </a:endParaRPr>
          </a:p>
          <a:p>
            <a:pPr marL="0" indent="0" algn="just">
              <a:buNone/>
            </a:pPr>
            <a:r>
              <a:rPr lang="en-US" sz="3600" dirty="0">
                <a:solidFill>
                  <a:srgbClr val="004A7F"/>
                </a:solidFill>
                <a:latin typeface="Cambria" panose="02040503050406030204" pitchFamily="18" charset="0"/>
                <a:ea typeface="Cambria" panose="02040503050406030204" pitchFamily="18" charset="0"/>
              </a:rPr>
              <a:t>When a report and/or investigation does not raise PADH concerns, but includes issues that should be addressed in some way, we will refer for action under a more applicable policy or process.  Examples of what doesn’t fall within the PADH:</a:t>
            </a:r>
          </a:p>
          <a:p>
            <a:pPr marL="0" indent="0" algn="just">
              <a:buNone/>
            </a:pPr>
            <a:endParaRPr lang="en-US" sz="800" dirty="0">
              <a:solidFill>
                <a:srgbClr val="004A7F"/>
              </a:solidFill>
              <a:latin typeface="Cambria" panose="02040503050406030204" pitchFamily="18" charset="0"/>
              <a:ea typeface="Cambria" panose="02040503050406030204" pitchFamily="18" charset="0"/>
            </a:endParaRPr>
          </a:p>
          <a:p>
            <a:pPr algn="just"/>
            <a:r>
              <a:rPr lang="en-US" sz="2800" dirty="0">
                <a:solidFill>
                  <a:srgbClr val="004A7F"/>
                </a:solidFill>
                <a:latin typeface="Cambria" panose="02040503050406030204" pitchFamily="18" charset="0"/>
                <a:ea typeface="Cambria" panose="02040503050406030204" pitchFamily="18" charset="0"/>
              </a:rPr>
              <a:t>Interpersonal conflicts </a:t>
            </a:r>
          </a:p>
          <a:p>
            <a:pPr algn="just"/>
            <a:r>
              <a:rPr lang="en-US" sz="2800" dirty="0">
                <a:solidFill>
                  <a:srgbClr val="004A7F"/>
                </a:solidFill>
                <a:latin typeface="Cambria" panose="02040503050406030204" pitchFamily="18" charset="0"/>
                <a:ea typeface="Cambria" panose="02040503050406030204" pitchFamily="18" charset="0"/>
              </a:rPr>
              <a:t>Political differences</a:t>
            </a:r>
          </a:p>
          <a:p>
            <a:pPr algn="just"/>
            <a:r>
              <a:rPr lang="en-US" sz="2800" dirty="0">
                <a:solidFill>
                  <a:srgbClr val="004A7F"/>
                </a:solidFill>
                <a:latin typeface="Cambria" panose="02040503050406030204" pitchFamily="18" charset="0"/>
                <a:ea typeface="Cambria" panose="02040503050406030204" pitchFamily="18" charset="0"/>
              </a:rPr>
              <a:t>Professionalism concerns</a:t>
            </a:r>
          </a:p>
          <a:p>
            <a:pPr algn="just"/>
            <a:r>
              <a:rPr lang="en-US" sz="2800" dirty="0">
                <a:solidFill>
                  <a:srgbClr val="004A7F"/>
                </a:solidFill>
                <a:latin typeface="Cambria" panose="02040503050406030204" pitchFamily="18" charset="0"/>
                <a:ea typeface="Cambria" panose="02040503050406030204" pitchFamily="18" charset="0"/>
              </a:rPr>
              <a:t>Reports involving profanity or name calling not related to a protected </a:t>
            </a:r>
            <a:r>
              <a:rPr lang="en-US" dirty="0">
                <a:solidFill>
                  <a:srgbClr val="004A7F"/>
                </a:solidFill>
                <a:latin typeface="Cambria" panose="02040503050406030204" pitchFamily="18" charset="0"/>
                <a:ea typeface="Cambria" panose="02040503050406030204" pitchFamily="18" charset="0"/>
              </a:rPr>
              <a:t>c</a:t>
            </a:r>
            <a:r>
              <a:rPr lang="en-US" sz="2800" dirty="0">
                <a:solidFill>
                  <a:srgbClr val="004A7F"/>
                </a:solidFill>
                <a:latin typeface="Cambria" panose="02040503050406030204" pitchFamily="18" charset="0"/>
                <a:ea typeface="Cambria" panose="02040503050406030204" pitchFamily="18" charset="0"/>
              </a:rPr>
              <a:t>haracteristic</a:t>
            </a:r>
          </a:p>
          <a:p>
            <a:pPr algn="just"/>
            <a:r>
              <a:rPr lang="en-US" sz="2800" dirty="0">
                <a:solidFill>
                  <a:srgbClr val="004A7F"/>
                </a:solidFill>
                <a:latin typeface="Cambria" panose="02040503050406030204" pitchFamily="18" charset="0"/>
                <a:ea typeface="Cambria" panose="02040503050406030204" pitchFamily="18" charset="0"/>
              </a:rPr>
              <a:t>Alleged unfair treatment on the basis of union membership </a:t>
            </a:r>
          </a:p>
          <a:p>
            <a:pPr algn="just"/>
            <a:r>
              <a:rPr lang="en-US" sz="2800" dirty="0">
                <a:solidFill>
                  <a:srgbClr val="004A7F"/>
                </a:solidFill>
                <a:latin typeface="Cambria" panose="02040503050406030204" pitchFamily="18" charset="0"/>
                <a:ea typeface="Cambria" panose="02040503050406030204" pitchFamily="18" charset="0"/>
              </a:rPr>
              <a:t>Issues of nepotism</a:t>
            </a:r>
          </a:p>
          <a:p>
            <a:pPr algn="just"/>
            <a:endParaRPr lang="en-US" sz="1000" dirty="0">
              <a:solidFill>
                <a:srgbClr val="004A7F"/>
              </a:solidFill>
              <a:latin typeface="Cambria" panose="02040503050406030204" pitchFamily="18" charset="0"/>
              <a:ea typeface="Cambria" panose="02040503050406030204" pitchFamily="18" charset="0"/>
            </a:endParaRPr>
          </a:p>
          <a:p>
            <a:pPr marL="0" indent="0" algn="just">
              <a:buNone/>
            </a:pPr>
            <a:r>
              <a:rPr lang="en-US" sz="3100" dirty="0">
                <a:solidFill>
                  <a:srgbClr val="004A7F"/>
                </a:solidFill>
                <a:latin typeface="Cambria" panose="02040503050406030204" pitchFamily="18" charset="0"/>
                <a:ea typeface="Cambria" panose="02040503050406030204" pitchFamily="18" charset="0"/>
              </a:rPr>
              <a:t>Policies that could apply are: </a:t>
            </a:r>
            <a:r>
              <a:rPr lang="en-US" sz="3100" dirty="0">
                <a:solidFill>
                  <a:srgbClr val="004A7F"/>
                </a:solidFill>
                <a:effectLst/>
                <a:latin typeface="Cambria" panose="02040503050406030204" pitchFamily="18" charset="0"/>
                <a:ea typeface="Cambria" panose="02040503050406030204" pitchFamily="18" charset="0"/>
              </a:rPr>
              <a:t>Workplace Values Policy (Policy 100), Grievance Procedure (Policy 160), and Corrective Discipline Policy (Policy 154)</a:t>
            </a:r>
            <a:endParaRPr lang="en-US" sz="3100" dirty="0">
              <a:solidFill>
                <a:srgbClr val="004A7F"/>
              </a:solidFill>
              <a:latin typeface="Cambria" panose="02040503050406030204" pitchFamily="18" charset="0"/>
              <a:ea typeface="Cambria" panose="02040503050406030204" pitchFamily="18" charset="0"/>
            </a:endParaRPr>
          </a:p>
          <a:p>
            <a:pPr marL="0" indent="0">
              <a:buNone/>
            </a:pPr>
            <a:endParaRPr lang="en-US" dirty="0">
              <a:solidFill>
                <a:srgbClr val="004A7F"/>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045477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0CEA59B-5600-997F-EA54-88C2EE223F8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30B04B2-89E7-3FA2-CD71-7EE058392783}"/>
              </a:ext>
            </a:extLst>
          </p:cNvPr>
          <p:cNvSpPr txBox="1"/>
          <p:nvPr/>
        </p:nvSpPr>
        <p:spPr>
          <a:xfrm>
            <a:off x="751840" y="816099"/>
            <a:ext cx="10687387" cy="1077218"/>
          </a:xfrm>
          <a:prstGeom prst="rect">
            <a:avLst/>
          </a:prstGeom>
          <a:noFill/>
        </p:spPr>
        <p:txBody>
          <a:bodyPr wrap="square" rtlCol="0">
            <a:spAutoFit/>
          </a:bodyPr>
          <a:lstStyle/>
          <a:p>
            <a:br>
              <a:rPr lang="en-US" sz="3200" b="0" i="0" dirty="0">
                <a:solidFill>
                  <a:srgbClr val="004A7F"/>
                </a:solidFill>
                <a:effectLst/>
                <a:latin typeface="Cambria" panose="02040503050406030204" pitchFamily="18" charset="0"/>
                <a:ea typeface="Cambria" panose="02040503050406030204" pitchFamily="18" charset="0"/>
              </a:rPr>
            </a:br>
            <a:endParaRPr lang="en-US" sz="3200" b="0" i="0" dirty="0">
              <a:solidFill>
                <a:srgbClr val="004A7F"/>
              </a:solidFill>
              <a:effectLst/>
              <a:latin typeface="Cambria" panose="02040503050406030204" pitchFamily="18" charset="0"/>
              <a:ea typeface="Cambria" panose="02040503050406030204" pitchFamily="18" charset="0"/>
            </a:endParaRPr>
          </a:p>
        </p:txBody>
      </p:sp>
      <p:grpSp>
        <p:nvGrpSpPr>
          <p:cNvPr id="7" name="Group 6">
            <a:extLst>
              <a:ext uri="{FF2B5EF4-FFF2-40B4-BE49-F238E27FC236}">
                <a16:creationId xmlns:a16="http://schemas.microsoft.com/office/drawing/2014/main" id="{D2D45540-CF9B-7F14-18A3-E179D4E6D1C5}"/>
              </a:ext>
            </a:extLst>
          </p:cNvPr>
          <p:cNvGrpSpPr/>
          <p:nvPr/>
        </p:nvGrpSpPr>
        <p:grpSpPr>
          <a:xfrm>
            <a:off x="0" y="5943600"/>
            <a:ext cx="12192000" cy="914400"/>
            <a:chOff x="0" y="5943600"/>
            <a:chExt cx="12192000" cy="914400"/>
          </a:xfrm>
        </p:grpSpPr>
        <p:sp>
          <p:nvSpPr>
            <p:cNvPr id="3" name="Rectangle 2">
              <a:extLst>
                <a:ext uri="{FF2B5EF4-FFF2-40B4-BE49-F238E27FC236}">
                  <a16:creationId xmlns:a16="http://schemas.microsoft.com/office/drawing/2014/main" id="{7A6C088E-7A8C-8328-66ED-1E583EA60003}"/>
                </a:ext>
              </a:extLst>
            </p:cNvPr>
            <p:cNvSpPr/>
            <p:nvPr/>
          </p:nvSpPr>
          <p:spPr>
            <a:xfrm>
              <a:off x="0" y="5943600"/>
              <a:ext cx="12192000" cy="914400"/>
            </a:xfrm>
            <a:prstGeom prst="rect">
              <a:avLst/>
            </a:prstGeom>
            <a:solidFill>
              <a:srgbClr val="004A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ack and white logo&#10;&#10;Description automatically generated">
              <a:extLst>
                <a:ext uri="{FF2B5EF4-FFF2-40B4-BE49-F238E27FC236}">
                  <a16:creationId xmlns:a16="http://schemas.microsoft.com/office/drawing/2014/main" id="{C3CA7FA4-5005-7CE1-A9DE-B8C2034C16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460" y="6057900"/>
              <a:ext cx="3297156" cy="685800"/>
            </a:xfrm>
            <a:prstGeom prst="rect">
              <a:avLst/>
            </a:prstGeom>
          </p:spPr>
        </p:pic>
      </p:grpSp>
      <p:sp>
        <p:nvSpPr>
          <p:cNvPr id="4" name="Title 3">
            <a:extLst>
              <a:ext uri="{FF2B5EF4-FFF2-40B4-BE49-F238E27FC236}">
                <a16:creationId xmlns:a16="http://schemas.microsoft.com/office/drawing/2014/main" id="{25360CDC-FE34-C983-97F4-3A6821EAB4E7}"/>
              </a:ext>
            </a:extLst>
          </p:cNvPr>
          <p:cNvSpPr>
            <a:spLocks noGrp="1"/>
          </p:cNvSpPr>
          <p:nvPr>
            <p:ph type="title"/>
          </p:nvPr>
        </p:nvSpPr>
        <p:spPr>
          <a:xfrm>
            <a:off x="601279" y="230791"/>
            <a:ext cx="10988507" cy="932750"/>
          </a:xfrm>
        </p:spPr>
        <p:txBody>
          <a:bodyPr>
            <a:noAutofit/>
          </a:bodyPr>
          <a:lstStyle/>
          <a:p>
            <a:pPr algn="ctr"/>
            <a:r>
              <a:rPr lang="en-US" sz="4000" u="sng" dirty="0">
                <a:solidFill>
                  <a:srgbClr val="004A7F"/>
                </a:solidFill>
                <a:latin typeface="Cambria" panose="02040503050406030204" pitchFamily="18" charset="0"/>
                <a:ea typeface="Cambria" panose="02040503050406030204" pitchFamily="18" charset="0"/>
              </a:rPr>
              <a:t>Can I get support during the PADH process</a:t>
            </a:r>
            <a:r>
              <a:rPr lang="en-US" u="sng" dirty="0">
                <a:solidFill>
                  <a:srgbClr val="004A7F"/>
                </a:solidFill>
                <a:latin typeface="Cambria" panose="02040503050406030204" pitchFamily="18" charset="0"/>
                <a:ea typeface="Cambria" panose="02040503050406030204" pitchFamily="18" charset="0"/>
              </a:rPr>
              <a:t>?</a:t>
            </a:r>
          </a:p>
        </p:txBody>
      </p:sp>
      <p:sp>
        <p:nvSpPr>
          <p:cNvPr id="8" name="Content Placeholder 7">
            <a:extLst>
              <a:ext uri="{FF2B5EF4-FFF2-40B4-BE49-F238E27FC236}">
                <a16:creationId xmlns:a16="http://schemas.microsoft.com/office/drawing/2014/main" id="{17EE6D3B-8785-3644-393C-6BBC1BBCF59B}"/>
              </a:ext>
            </a:extLst>
          </p:cNvPr>
          <p:cNvSpPr>
            <a:spLocks noGrp="1"/>
          </p:cNvSpPr>
          <p:nvPr>
            <p:ph idx="1"/>
          </p:nvPr>
        </p:nvSpPr>
        <p:spPr>
          <a:xfrm>
            <a:off x="837732" y="1052637"/>
            <a:ext cx="10515600" cy="5119149"/>
          </a:xfrm>
        </p:spPr>
        <p:txBody>
          <a:bodyPr>
            <a:normAutofit fontScale="32500" lnSpcReduction="20000"/>
          </a:bodyPr>
          <a:lstStyle/>
          <a:p>
            <a:pPr marL="0" indent="0">
              <a:buNone/>
            </a:pPr>
            <a:endParaRPr lang="en-US" sz="5100" dirty="0">
              <a:solidFill>
                <a:srgbClr val="004A7F"/>
              </a:solidFill>
              <a:latin typeface="Cambria" panose="02040503050406030204" pitchFamily="18" charset="0"/>
              <a:ea typeface="Cambria" panose="02040503050406030204" pitchFamily="18" charset="0"/>
            </a:endParaRPr>
          </a:p>
          <a:p>
            <a:pPr marL="0" indent="0" algn="just">
              <a:buNone/>
            </a:pPr>
            <a:r>
              <a:rPr lang="en-US" sz="8600" dirty="0">
                <a:solidFill>
                  <a:srgbClr val="004A7F"/>
                </a:solidFill>
                <a:latin typeface="Cambria" panose="02040503050406030204" pitchFamily="18" charset="0"/>
                <a:ea typeface="Cambria" panose="02040503050406030204" pitchFamily="18" charset="0"/>
              </a:rPr>
              <a:t>The CRCT can recommend interim measures during the investigation, which may include:</a:t>
            </a:r>
          </a:p>
          <a:p>
            <a:pPr marL="0" indent="0" algn="just">
              <a:buNone/>
            </a:pPr>
            <a:endParaRPr lang="en-US" sz="5500" dirty="0">
              <a:solidFill>
                <a:srgbClr val="004A7F"/>
              </a:solidFill>
              <a:latin typeface="Cambria" panose="02040503050406030204" pitchFamily="18" charset="0"/>
              <a:ea typeface="Cambria" panose="02040503050406030204" pitchFamily="18" charset="0"/>
            </a:endParaRPr>
          </a:p>
          <a:p>
            <a:pPr algn="just"/>
            <a:r>
              <a:rPr lang="en-US" sz="7400" dirty="0">
                <a:solidFill>
                  <a:srgbClr val="004A7F"/>
                </a:solidFill>
                <a:latin typeface="Cambria" panose="02040503050406030204" pitchFamily="18" charset="0"/>
                <a:ea typeface="Cambria" panose="02040503050406030204" pitchFamily="18" charset="0"/>
              </a:rPr>
              <a:t>placing persons on temporary leaves of absence</a:t>
            </a:r>
          </a:p>
          <a:p>
            <a:pPr algn="just"/>
            <a:r>
              <a:rPr lang="en-US" sz="7400" dirty="0">
                <a:solidFill>
                  <a:srgbClr val="004A7F"/>
                </a:solidFill>
                <a:latin typeface="Cambria" panose="02040503050406030204" pitchFamily="18" charset="0"/>
                <a:ea typeface="Cambria" panose="02040503050406030204" pitchFamily="18" charset="0"/>
              </a:rPr>
              <a:t>exclusion from programs and/or facilities</a:t>
            </a:r>
          </a:p>
          <a:p>
            <a:pPr algn="just"/>
            <a:r>
              <a:rPr lang="en-US" sz="7400" dirty="0">
                <a:solidFill>
                  <a:srgbClr val="004A7F"/>
                </a:solidFill>
                <a:latin typeface="Cambria" panose="02040503050406030204" pitchFamily="18" charset="0"/>
                <a:ea typeface="Cambria" panose="02040503050406030204" pitchFamily="18" charset="0"/>
              </a:rPr>
              <a:t>altering working, learning, patient care or living arrangements</a:t>
            </a:r>
          </a:p>
          <a:p>
            <a:pPr algn="just"/>
            <a:endParaRPr lang="en-US" sz="7400" dirty="0">
              <a:solidFill>
                <a:srgbClr val="004A7F"/>
              </a:solidFill>
              <a:latin typeface="Cambria" panose="02040503050406030204" pitchFamily="18" charset="0"/>
              <a:ea typeface="Cambria" panose="02040503050406030204" pitchFamily="18" charset="0"/>
            </a:endParaRPr>
          </a:p>
          <a:p>
            <a:pPr marL="0" indent="0" algn="just">
              <a:buNone/>
            </a:pPr>
            <a:r>
              <a:rPr lang="en-US" sz="8600" dirty="0">
                <a:solidFill>
                  <a:srgbClr val="004A7F"/>
                </a:solidFill>
                <a:latin typeface="Cambria" panose="02040503050406030204" pitchFamily="18" charset="0"/>
                <a:ea typeface="Cambria" panose="02040503050406030204" pitchFamily="18" charset="0"/>
              </a:rPr>
              <a:t>Can a department take action on its own before or after reporting? </a:t>
            </a:r>
          </a:p>
          <a:p>
            <a:pPr algn="just"/>
            <a:endParaRPr lang="en-US" sz="5500" dirty="0">
              <a:solidFill>
                <a:srgbClr val="004A7F"/>
              </a:solidFill>
              <a:latin typeface="Cambria" panose="02040503050406030204" pitchFamily="18" charset="0"/>
              <a:ea typeface="Cambria" panose="02040503050406030204" pitchFamily="18" charset="0"/>
            </a:endParaRPr>
          </a:p>
          <a:p>
            <a:pPr algn="just"/>
            <a:r>
              <a:rPr lang="en-US" sz="7400" dirty="0">
                <a:solidFill>
                  <a:srgbClr val="004A7F"/>
                </a:solidFill>
                <a:latin typeface="Cambria" panose="02040503050406030204" pitchFamily="18" charset="0"/>
                <a:ea typeface="Cambria" panose="02040503050406030204" pitchFamily="18" charset="0"/>
              </a:rPr>
              <a:t>Discuss with CRCT first, when possible</a:t>
            </a:r>
          </a:p>
          <a:p>
            <a:pPr algn="just"/>
            <a:r>
              <a:rPr lang="en-US" sz="7400" dirty="0">
                <a:solidFill>
                  <a:srgbClr val="004A7F"/>
                </a:solidFill>
                <a:latin typeface="Cambria" panose="02040503050406030204" pitchFamily="18" charset="0"/>
                <a:ea typeface="Cambria" panose="02040503050406030204" pitchFamily="18" charset="0"/>
              </a:rPr>
              <a:t>“Business as usual”</a:t>
            </a:r>
          </a:p>
          <a:p>
            <a:endParaRPr lang="en-US" sz="3600" dirty="0">
              <a:solidFill>
                <a:srgbClr val="004A7F"/>
              </a:solidFill>
              <a:latin typeface="Cambria" panose="02040503050406030204" pitchFamily="18" charset="0"/>
              <a:ea typeface="Cambria" panose="02040503050406030204" pitchFamily="18" charset="0"/>
            </a:endParaRPr>
          </a:p>
          <a:p>
            <a:pPr marL="0" indent="0" algn="ctr">
              <a:buNone/>
            </a:pPr>
            <a:r>
              <a:rPr lang="en-US" sz="3600" dirty="0">
                <a:solidFill>
                  <a:srgbClr val="004A7F"/>
                </a:solidFill>
                <a:latin typeface="Cambria" panose="02040503050406030204" pitchFamily="18" charset="0"/>
                <a:ea typeface="Cambria" panose="02040503050406030204" pitchFamily="18" charset="0"/>
              </a:rPr>
              <a:t> </a:t>
            </a:r>
          </a:p>
        </p:txBody>
      </p:sp>
    </p:spTree>
    <p:extLst>
      <p:ext uri="{BB962C8B-B14F-4D97-AF65-F5344CB8AC3E}">
        <p14:creationId xmlns:p14="http://schemas.microsoft.com/office/powerpoint/2010/main" val="22316069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C290C84-E3D2-7600-EA39-16D8110E288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E12EFD2-A805-47CD-877C-52D6F1BC88CD}"/>
              </a:ext>
            </a:extLst>
          </p:cNvPr>
          <p:cNvSpPr txBox="1"/>
          <p:nvPr/>
        </p:nvSpPr>
        <p:spPr>
          <a:xfrm>
            <a:off x="751840" y="816099"/>
            <a:ext cx="10687387" cy="1077218"/>
          </a:xfrm>
          <a:prstGeom prst="rect">
            <a:avLst/>
          </a:prstGeom>
          <a:noFill/>
        </p:spPr>
        <p:txBody>
          <a:bodyPr wrap="square" rtlCol="0">
            <a:spAutoFit/>
          </a:bodyPr>
          <a:lstStyle/>
          <a:p>
            <a:br>
              <a:rPr lang="en-US" sz="3200" b="0" i="0" dirty="0">
                <a:solidFill>
                  <a:srgbClr val="004A7F"/>
                </a:solidFill>
                <a:effectLst/>
                <a:latin typeface="Cambria" panose="02040503050406030204" pitchFamily="18" charset="0"/>
                <a:ea typeface="Cambria" panose="02040503050406030204" pitchFamily="18" charset="0"/>
              </a:rPr>
            </a:br>
            <a:endParaRPr lang="en-US" sz="3200" b="0" i="0" dirty="0">
              <a:solidFill>
                <a:srgbClr val="004A7F"/>
              </a:solidFill>
              <a:effectLst/>
              <a:latin typeface="Cambria" panose="02040503050406030204" pitchFamily="18" charset="0"/>
              <a:ea typeface="Cambria" panose="02040503050406030204" pitchFamily="18" charset="0"/>
            </a:endParaRPr>
          </a:p>
        </p:txBody>
      </p:sp>
      <p:grpSp>
        <p:nvGrpSpPr>
          <p:cNvPr id="7" name="Group 6">
            <a:extLst>
              <a:ext uri="{FF2B5EF4-FFF2-40B4-BE49-F238E27FC236}">
                <a16:creationId xmlns:a16="http://schemas.microsoft.com/office/drawing/2014/main" id="{B4C964B4-0A4E-BE67-877B-A10F2241B249}"/>
              </a:ext>
            </a:extLst>
          </p:cNvPr>
          <p:cNvGrpSpPr/>
          <p:nvPr/>
        </p:nvGrpSpPr>
        <p:grpSpPr>
          <a:xfrm>
            <a:off x="0" y="5943600"/>
            <a:ext cx="12192000" cy="914400"/>
            <a:chOff x="0" y="5943600"/>
            <a:chExt cx="12192000" cy="914400"/>
          </a:xfrm>
        </p:grpSpPr>
        <p:sp>
          <p:nvSpPr>
            <p:cNvPr id="3" name="Rectangle 2">
              <a:extLst>
                <a:ext uri="{FF2B5EF4-FFF2-40B4-BE49-F238E27FC236}">
                  <a16:creationId xmlns:a16="http://schemas.microsoft.com/office/drawing/2014/main" id="{971397F2-D7C5-7CBC-2FB4-56712AB9C3C5}"/>
                </a:ext>
              </a:extLst>
            </p:cNvPr>
            <p:cNvSpPr/>
            <p:nvPr/>
          </p:nvSpPr>
          <p:spPr>
            <a:xfrm>
              <a:off x="0" y="5943600"/>
              <a:ext cx="12192000" cy="914400"/>
            </a:xfrm>
            <a:prstGeom prst="rect">
              <a:avLst/>
            </a:prstGeom>
            <a:solidFill>
              <a:srgbClr val="004A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ack and white logo&#10;&#10;Description automatically generated">
              <a:extLst>
                <a:ext uri="{FF2B5EF4-FFF2-40B4-BE49-F238E27FC236}">
                  <a16:creationId xmlns:a16="http://schemas.microsoft.com/office/drawing/2014/main" id="{97F99750-F265-FD55-FA21-18624CBBA6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460" y="6057900"/>
              <a:ext cx="3297156" cy="685800"/>
            </a:xfrm>
            <a:prstGeom prst="rect">
              <a:avLst/>
            </a:prstGeom>
          </p:spPr>
        </p:pic>
      </p:grpSp>
      <p:sp>
        <p:nvSpPr>
          <p:cNvPr id="4" name="Title 3">
            <a:extLst>
              <a:ext uri="{FF2B5EF4-FFF2-40B4-BE49-F238E27FC236}">
                <a16:creationId xmlns:a16="http://schemas.microsoft.com/office/drawing/2014/main" id="{4C2F2879-2C44-A01E-406F-1F3B1D16AF39}"/>
              </a:ext>
            </a:extLst>
          </p:cNvPr>
          <p:cNvSpPr>
            <a:spLocks noGrp="1"/>
          </p:cNvSpPr>
          <p:nvPr>
            <p:ph type="title"/>
          </p:nvPr>
        </p:nvSpPr>
        <p:spPr>
          <a:xfrm>
            <a:off x="601279" y="230791"/>
            <a:ext cx="10988507" cy="932750"/>
          </a:xfrm>
        </p:spPr>
        <p:txBody>
          <a:bodyPr>
            <a:noAutofit/>
          </a:bodyPr>
          <a:lstStyle/>
          <a:p>
            <a:pPr algn="ctr"/>
            <a:r>
              <a:rPr lang="en-US" sz="4000" u="sng" dirty="0">
                <a:solidFill>
                  <a:srgbClr val="004A7F"/>
                </a:solidFill>
                <a:latin typeface="Cambria" panose="02040503050406030204" pitchFamily="18" charset="0"/>
                <a:ea typeface="Cambria" panose="02040503050406030204" pitchFamily="18" charset="0"/>
              </a:rPr>
              <a:t>Other support options during the PADH process</a:t>
            </a:r>
            <a:endParaRPr lang="en-US" u="sng" dirty="0">
              <a:solidFill>
                <a:srgbClr val="004A7F"/>
              </a:solidFill>
              <a:latin typeface="Cambria" panose="02040503050406030204" pitchFamily="18" charset="0"/>
              <a:ea typeface="Cambria" panose="02040503050406030204" pitchFamily="18" charset="0"/>
            </a:endParaRPr>
          </a:p>
        </p:txBody>
      </p:sp>
      <p:sp>
        <p:nvSpPr>
          <p:cNvPr id="8" name="Content Placeholder 7">
            <a:extLst>
              <a:ext uri="{FF2B5EF4-FFF2-40B4-BE49-F238E27FC236}">
                <a16:creationId xmlns:a16="http://schemas.microsoft.com/office/drawing/2014/main" id="{FA002B3F-491A-6388-E7EF-A26F85802BB2}"/>
              </a:ext>
            </a:extLst>
          </p:cNvPr>
          <p:cNvSpPr>
            <a:spLocks noGrp="1"/>
          </p:cNvSpPr>
          <p:nvPr>
            <p:ph idx="1"/>
          </p:nvPr>
        </p:nvSpPr>
        <p:spPr>
          <a:xfrm>
            <a:off x="837733" y="1220691"/>
            <a:ext cx="10515600" cy="4830128"/>
          </a:xfrm>
        </p:spPr>
        <p:txBody>
          <a:bodyPr>
            <a:normAutofit/>
          </a:bodyPr>
          <a:lstStyle/>
          <a:p>
            <a:pPr marL="0" indent="0" algn="just">
              <a:buNone/>
            </a:pPr>
            <a:r>
              <a:rPr lang="en-US" sz="3600" dirty="0">
                <a:solidFill>
                  <a:srgbClr val="004A7F"/>
                </a:solidFill>
                <a:latin typeface="Cambria" panose="02040503050406030204" pitchFamily="18" charset="0"/>
                <a:ea typeface="Cambria" panose="02040503050406030204" pitchFamily="18" charset="0"/>
              </a:rPr>
              <a:t>Employees have access to the following internal confidential resources:</a:t>
            </a:r>
          </a:p>
          <a:p>
            <a:pPr marL="0" indent="0" algn="just">
              <a:buNone/>
            </a:pPr>
            <a:endParaRPr lang="en-US" sz="3600" dirty="0">
              <a:solidFill>
                <a:srgbClr val="004A7F"/>
              </a:solidFill>
              <a:latin typeface="Cambria" panose="02040503050406030204" pitchFamily="18" charset="0"/>
              <a:ea typeface="Cambria" panose="02040503050406030204" pitchFamily="18" charset="0"/>
            </a:endParaRPr>
          </a:p>
          <a:p>
            <a:pPr algn="just"/>
            <a:r>
              <a:rPr lang="en-US" sz="3600" dirty="0">
                <a:solidFill>
                  <a:srgbClr val="004A7F"/>
                </a:solidFill>
                <a:latin typeface="Cambria" panose="02040503050406030204" pitchFamily="18" charset="0"/>
                <a:ea typeface="Cambria" panose="02040503050406030204" pitchFamily="18" charset="0"/>
              </a:rPr>
              <a:t>Employee Assistance Program (EAP)</a:t>
            </a:r>
          </a:p>
          <a:p>
            <a:pPr algn="just"/>
            <a:r>
              <a:rPr lang="en-US" sz="3600" dirty="0">
                <a:solidFill>
                  <a:srgbClr val="004A7F"/>
                </a:solidFill>
                <a:latin typeface="Cambria" panose="02040503050406030204" pitchFamily="18" charset="0"/>
                <a:ea typeface="Cambria" panose="02040503050406030204" pitchFamily="18" charset="0"/>
              </a:rPr>
              <a:t>University Chaplains</a:t>
            </a:r>
          </a:p>
          <a:p>
            <a:pPr algn="just"/>
            <a:r>
              <a:rPr lang="en-US" sz="3600" dirty="0">
                <a:solidFill>
                  <a:srgbClr val="004A7F"/>
                </a:solidFill>
                <a:latin typeface="Cambria" panose="02040503050406030204" pitchFamily="18" charset="0"/>
                <a:ea typeface="Cambria" panose="02040503050406030204" pitchFamily="18" charset="0"/>
              </a:rPr>
              <a:t>University Ombuds</a:t>
            </a:r>
          </a:p>
          <a:p>
            <a:endParaRPr lang="en-US" sz="3600" dirty="0">
              <a:solidFill>
                <a:srgbClr val="004A7F"/>
              </a:solidFill>
              <a:latin typeface="Cambria" panose="02040503050406030204" pitchFamily="18" charset="0"/>
              <a:ea typeface="Cambria" panose="02040503050406030204" pitchFamily="18" charset="0"/>
            </a:endParaRPr>
          </a:p>
          <a:p>
            <a:pPr marL="0" indent="0" algn="ctr">
              <a:buNone/>
            </a:pPr>
            <a:r>
              <a:rPr lang="en-US" sz="3600" dirty="0">
                <a:solidFill>
                  <a:srgbClr val="004A7F"/>
                </a:solidFill>
                <a:latin typeface="Cambria" panose="02040503050406030204" pitchFamily="18" charset="0"/>
                <a:ea typeface="Cambria" panose="02040503050406030204" pitchFamily="18" charset="0"/>
              </a:rPr>
              <a:t> </a:t>
            </a:r>
          </a:p>
        </p:txBody>
      </p:sp>
    </p:spTree>
    <p:extLst>
      <p:ext uri="{BB962C8B-B14F-4D97-AF65-F5344CB8AC3E}">
        <p14:creationId xmlns:p14="http://schemas.microsoft.com/office/powerpoint/2010/main" val="29335214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E888EF9-DE5A-CB4E-0DB1-AB248DDDFE7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71E396F-2CF6-2F6F-8222-7B816812C517}"/>
              </a:ext>
            </a:extLst>
          </p:cNvPr>
          <p:cNvSpPr txBox="1"/>
          <p:nvPr/>
        </p:nvSpPr>
        <p:spPr>
          <a:xfrm>
            <a:off x="751840" y="816099"/>
            <a:ext cx="10687387" cy="1077218"/>
          </a:xfrm>
          <a:prstGeom prst="rect">
            <a:avLst/>
          </a:prstGeom>
          <a:noFill/>
        </p:spPr>
        <p:txBody>
          <a:bodyPr wrap="square" rtlCol="0">
            <a:spAutoFit/>
          </a:bodyPr>
          <a:lstStyle/>
          <a:p>
            <a:br>
              <a:rPr lang="en-US" sz="3200" b="0" i="0" dirty="0">
                <a:solidFill>
                  <a:srgbClr val="004A7F"/>
                </a:solidFill>
                <a:effectLst/>
                <a:latin typeface="Cambria" panose="02040503050406030204" pitchFamily="18" charset="0"/>
                <a:ea typeface="Cambria" panose="02040503050406030204" pitchFamily="18" charset="0"/>
              </a:rPr>
            </a:br>
            <a:endParaRPr lang="en-US" sz="3200" b="0" i="0" dirty="0">
              <a:solidFill>
                <a:srgbClr val="004A7F"/>
              </a:solidFill>
              <a:effectLst/>
              <a:latin typeface="Cambria" panose="02040503050406030204" pitchFamily="18" charset="0"/>
              <a:ea typeface="Cambria" panose="02040503050406030204" pitchFamily="18" charset="0"/>
            </a:endParaRPr>
          </a:p>
        </p:txBody>
      </p:sp>
      <p:grpSp>
        <p:nvGrpSpPr>
          <p:cNvPr id="7" name="Group 6">
            <a:extLst>
              <a:ext uri="{FF2B5EF4-FFF2-40B4-BE49-F238E27FC236}">
                <a16:creationId xmlns:a16="http://schemas.microsoft.com/office/drawing/2014/main" id="{22A7811C-1F6F-F091-A6F1-9D7D51A3A73E}"/>
              </a:ext>
            </a:extLst>
          </p:cNvPr>
          <p:cNvGrpSpPr/>
          <p:nvPr/>
        </p:nvGrpSpPr>
        <p:grpSpPr>
          <a:xfrm>
            <a:off x="0" y="5943600"/>
            <a:ext cx="12192000" cy="914400"/>
            <a:chOff x="0" y="5943600"/>
            <a:chExt cx="12192000" cy="914400"/>
          </a:xfrm>
        </p:grpSpPr>
        <p:sp>
          <p:nvSpPr>
            <p:cNvPr id="3" name="Rectangle 2">
              <a:extLst>
                <a:ext uri="{FF2B5EF4-FFF2-40B4-BE49-F238E27FC236}">
                  <a16:creationId xmlns:a16="http://schemas.microsoft.com/office/drawing/2014/main" id="{8E2744AF-14E1-2458-0CEC-B3CB8412D6A1}"/>
                </a:ext>
              </a:extLst>
            </p:cNvPr>
            <p:cNvSpPr/>
            <p:nvPr/>
          </p:nvSpPr>
          <p:spPr>
            <a:xfrm>
              <a:off x="0" y="5943600"/>
              <a:ext cx="12192000" cy="914400"/>
            </a:xfrm>
            <a:prstGeom prst="rect">
              <a:avLst/>
            </a:prstGeom>
            <a:solidFill>
              <a:srgbClr val="004A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ack and white logo&#10;&#10;Description automatically generated">
              <a:extLst>
                <a:ext uri="{FF2B5EF4-FFF2-40B4-BE49-F238E27FC236}">
                  <a16:creationId xmlns:a16="http://schemas.microsoft.com/office/drawing/2014/main" id="{1C9AADB7-1D3F-88F1-F067-2DF2D7F4CE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460" y="6057900"/>
              <a:ext cx="3297156" cy="685800"/>
            </a:xfrm>
            <a:prstGeom prst="rect">
              <a:avLst/>
            </a:prstGeom>
          </p:spPr>
        </p:pic>
      </p:grpSp>
      <p:sp>
        <p:nvSpPr>
          <p:cNvPr id="4" name="Title 3">
            <a:extLst>
              <a:ext uri="{FF2B5EF4-FFF2-40B4-BE49-F238E27FC236}">
                <a16:creationId xmlns:a16="http://schemas.microsoft.com/office/drawing/2014/main" id="{4167065B-AF36-15C5-A88C-F3E728F842F8}"/>
              </a:ext>
            </a:extLst>
          </p:cNvPr>
          <p:cNvSpPr>
            <a:spLocks noGrp="1"/>
          </p:cNvSpPr>
          <p:nvPr>
            <p:ph type="title"/>
          </p:nvPr>
        </p:nvSpPr>
        <p:spPr>
          <a:xfrm>
            <a:off x="837733" y="173641"/>
            <a:ext cx="10515600" cy="932750"/>
          </a:xfrm>
        </p:spPr>
        <p:txBody>
          <a:bodyPr/>
          <a:lstStyle/>
          <a:p>
            <a:pPr algn="ctr"/>
            <a:r>
              <a:rPr lang="en-US" u="sng" dirty="0">
                <a:solidFill>
                  <a:srgbClr val="004A7F"/>
                </a:solidFill>
                <a:latin typeface="Cambria" panose="02040503050406030204" pitchFamily="18" charset="0"/>
                <a:ea typeface="Cambria" panose="02040503050406030204" pitchFamily="18" charset="0"/>
              </a:rPr>
              <a:t>Example PADH Matters</a:t>
            </a:r>
          </a:p>
        </p:txBody>
      </p:sp>
      <p:sp>
        <p:nvSpPr>
          <p:cNvPr id="8" name="Content Placeholder 7">
            <a:extLst>
              <a:ext uri="{FF2B5EF4-FFF2-40B4-BE49-F238E27FC236}">
                <a16:creationId xmlns:a16="http://schemas.microsoft.com/office/drawing/2014/main" id="{B6A2ACCB-1171-4EC6-D253-9A691D9EE053}"/>
              </a:ext>
            </a:extLst>
          </p:cNvPr>
          <p:cNvSpPr>
            <a:spLocks noGrp="1"/>
          </p:cNvSpPr>
          <p:nvPr>
            <p:ph idx="1"/>
          </p:nvPr>
        </p:nvSpPr>
        <p:spPr>
          <a:xfrm>
            <a:off x="837733" y="975360"/>
            <a:ext cx="10515600" cy="4830128"/>
          </a:xfrm>
        </p:spPr>
        <p:txBody>
          <a:bodyPr>
            <a:normAutofit/>
          </a:bodyPr>
          <a:lstStyle/>
          <a:p>
            <a:pPr marL="285750" indent="-285750">
              <a:buFont typeface="Arial" panose="020B0604020202020204" pitchFamily="34" charset="0"/>
              <a:buChar char="•"/>
            </a:pPr>
            <a:endPar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endParaRPr>
          </a:p>
          <a:p>
            <a:pPr marL="285750" indent="-285750" algn="just">
              <a:buFont typeface="Arial" panose="020B0604020202020204" pitchFamily="34" charset="0"/>
              <a:buChar char="•"/>
            </a:pPr>
            <a:r>
              <a:rPr lang="en-US" sz="3200" dirty="0">
                <a:solidFill>
                  <a:srgbClr val="004A7F"/>
                </a:solidFill>
                <a:latin typeface="Cambria" panose="02040503050406030204" pitchFamily="18" charset="0"/>
                <a:ea typeface="Cambria" panose="02040503050406030204" pitchFamily="18" charset="0"/>
              </a:rPr>
              <a:t>These matters have been anonymized for the purpose of this presentation.</a:t>
            </a:r>
          </a:p>
          <a:p>
            <a:pPr marL="742950" lvl="1" indent="-285750" algn="just">
              <a:buFont typeface="Arial" panose="020B0604020202020204" pitchFamily="34" charset="0"/>
              <a:buChar char="•"/>
            </a:pPr>
            <a:r>
              <a:rPr lang="en-US" sz="2800" dirty="0">
                <a:solidFill>
                  <a:srgbClr val="004A7F"/>
                </a:solidFill>
                <a:latin typeface="Cambria" panose="02040503050406030204" pitchFamily="18" charset="0"/>
                <a:ea typeface="Cambria" panose="02040503050406030204" pitchFamily="18" charset="0"/>
              </a:rPr>
              <a:t>Names, gender identifying information, roles, and departments have been removed.</a:t>
            </a:r>
          </a:p>
          <a:p>
            <a:pPr marL="285750" indent="-285750" algn="just">
              <a:buFont typeface="Arial" panose="020B0604020202020204" pitchFamily="34" charset="0"/>
              <a:buChar char="•"/>
            </a:pPr>
            <a:endParaRPr lang="en-US" sz="3200" dirty="0">
              <a:solidFill>
                <a:srgbClr val="004A7F"/>
              </a:solidFill>
              <a:latin typeface="Cambria" panose="02040503050406030204" pitchFamily="18" charset="0"/>
              <a:ea typeface="Cambria" panose="02040503050406030204" pitchFamily="18" charset="0"/>
            </a:endParaRPr>
          </a:p>
          <a:p>
            <a:pPr marL="285750" indent="-285750" algn="just">
              <a:buFont typeface="Arial" panose="020B0604020202020204" pitchFamily="34" charset="0"/>
              <a:buChar char="•"/>
            </a:pPr>
            <a:r>
              <a:rPr lang="en-US" sz="3200" dirty="0">
                <a:solidFill>
                  <a:srgbClr val="004A7F"/>
                </a:solidFill>
                <a:latin typeface="Cambria" panose="02040503050406030204" pitchFamily="18" charset="0"/>
                <a:ea typeface="Cambria" panose="02040503050406030204" pitchFamily="18" charset="0"/>
              </a:rPr>
              <a:t>Outcomes of PADH investigations are highly fact-specific. There is no guarantee that similar allegations will lead to the same outcome. </a:t>
            </a:r>
          </a:p>
          <a:p>
            <a:endPar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endPar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3538862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9165774-9AC0-9DC1-40E6-308F5EBC627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3F477C3-1874-B502-92B1-BE387FC1FE3F}"/>
              </a:ext>
            </a:extLst>
          </p:cNvPr>
          <p:cNvSpPr txBox="1"/>
          <p:nvPr/>
        </p:nvSpPr>
        <p:spPr>
          <a:xfrm>
            <a:off x="751840" y="816099"/>
            <a:ext cx="10687387" cy="1077218"/>
          </a:xfrm>
          <a:prstGeom prst="rect">
            <a:avLst/>
          </a:prstGeom>
          <a:noFill/>
        </p:spPr>
        <p:txBody>
          <a:bodyPr wrap="square" rtlCol="0">
            <a:spAutoFit/>
          </a:bodyPr>
          <a:lstStyle/>
          <a:p>
            <a:br>
              <a:rPr lang="en-US" sz="3200" b="0" i="0" dirty="0">
                <a:solidFill>
                  <a:srgbClr val="004A7F"/>
                </a:solidFill>
                <a:effectLst/>
                <a:latin typeface="Cambria" panose="02040503050406030204" pitchFamily="18" charset="0"/>
                <a:ea typeface="Cambria" panose="02040503050406030204" pitchFamily="18" charset="0"/>
              </a:rPr>
            </a:br>
            <a:endParaRPr lang="en-US" sz="3200" b="0" i="0" dirty="0">
              <a:solidFill>
                <a:srgbClr val="004A7F"/>
              </a:solidFill>
              <a:effectLst/>
              <a:latin typeface="Cambria" panose="02040503050406030204" pitchFamily="18" charset="0"/>
              <a:ea typeface="Cambria" panose="02040503050406030204" pitchFamily="18" charset="0"/>
            </a:endParaRPr>
          </a:p>
        </p:txBody>
      </p:sp>
      <p:grpSp>
        <p:nvGrpSpPr>
          <p:cNvPr id="7" name="Group 6">
            <a:extLst>
              <a:ext uri="{FF2B5EF4-FFF2-40B4-BE49-F238E27FC236}">
                <a16:creationId xmlns:a16="http://schemas.microsoft.com/office/drawing/2014/main" id="{D3D1078A-92A0-61E8-CB3F-97686911B111}"/>
              </a:ext>
            </a:extLst>
          </p:cNvPr>
          <p:cNvGrpSpPr/>
          <p:nvPr/>
        </p:nvGrpSpPr>
        <p:grpSpPr>
          <a:xfrm>
            <a:off x="0" y="5943600"/>
            <a:ext cx="12192000" cy="914400"/>
            <a:chOff x="0" y="5943600"/>
            <a:chExt cx="12192000" cy="914400"/>
          </a:xfrm>
        </p:grpSpPr>
        <p:sp>
          <p:nvSpPr>
            <p:cNvPr id="3" name="Rectangle 2">
              <a:extLst>
                <a:ext uri="{FF2B5EF4-FFF2-40B4-BE49-F238E27FC236}">
                  <a16:creationId xmlns:a16="http://schemas.microsoft.com/office/drawing/2014/main" id="{784FF319-93A2-8266-BFB4-5355C12B7370}"/>
                </a:ext>
              </a:extLst>
            </p:cNvPr>
            <p:cNvSpPr/>
            <p:nvPr/>
          </p:nvSpPr>
          <p:spPr>
            <a:xfrm>
              <a:off x="0" y="5943600"/>
              <a:ext cx="12192000" cy="914400"/>
            </a:xfrm>
            <a:prstGeom prst="rect">
              <a:avLst/>
            </a:prstGeom>
            <a:solidFill>
              <a:srgbClr val="004A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ack and white logo&#10;&#10;Description automatically generated">
              <a:extLst>
                <a:ext uri="{FF2B5EF4-FFF2-40B4-BE49-F238E27FC236}">
                  <a16:creationId xmlns:a16="http://schemas.microsoft.com/office/drawing/2014/main" id="{3DC81EEB-9D82-8287-A1E5-DA5E062AFF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460" y="6057900"/>
              <a:ext cx="3297156" cy="685800"/>
            </a:xfrm>
            <a:prstGeom prst="rect">
              <a:avLst/>
            </a:prstGeom>
          </p:spPr>
        </p:pic>
      </p:grpSp>
      <p:sp>
        <p:nvSpPr>
          <p:cNvPr id="4" name="Title 3">
            <a:extLst>
              <a:ext uri="{FF2B5EF4-FFF2-40B4-BE49-F238E27FC236}">
                <a16:creationId xmlns:a16="http://schemas.microsoft.com/office/drawing/2014/main" id="{CB776D88-F78B-FD45-B1B9-1CF7264BF9F3}"/>
              </a:ext>
            </a:extLst>
          </p:cNvPr>
          <p:cNvSpPr>
            <a:spLocks noGrp="1"/>
          </p:cNvSpPr>
          <p:nvPr>
            <p:ph type="title"/>
          </p:nvPr>
        </p:nvSpPr>
        <p:spPr>
          <a:xfrm>
            <a:off x="837733" y="173641"/>
            <a:ext cx="10515600" cy="932750"/>
          </a:xfrm>
        </p:spPr>
        <p:txBody>
          <a:bodyPr/>
          <a:lstStyle/>
          <a:p>
            <a:pPr algn="ctr"/>
            <a:r>
              <a:rPr lang="en-US" u="sng" dirty="0">
                <a:solidFill>
                  <a:srgbClr val="004A7F"/>
                </a:solidFill>
                <a:latin typeface="Cambria" panose="02040503050406030204" pitchFamily="18" charset="0"/>
                <a:ea typeface="Cambria" panose="02040503050406030204" pitchFamily="18" charset="0"/>
              </a:rPr>
              <a:t>Example Matter #1</a:t>
            </a:r>
          </a:p>
        </p:txBody>
      </p:sp>
      <p:sp>
        <p:nvSpPr>
          <p:cNvPr id="8" name="Content Placeholder 7">
            <a:extLst>
              <a:ext uri="{FF2B5EF4-FFF2-40B4-BE49-F238E27FC236}">
                <a16:creationId xmlns:a16="http://schemas.microsoft.com/office/drawing/2014/main" id="{9FAC2FE7-C378-3998-3FF1-FE94EDA9F496}"/>
              </a:ext>
            </a:extLst>
          </p:cNvPr>
          <p:cNvSpPr>
            <a:spLocks noGrp="1"/>
          </p:cNvSpPr>
          <p:nvPr>
            <p:ph idx="1"/>
          </p:nvPr>
        </p:nvSpPr>
        <p:spPr>
          <a:xfrm>
            <a:off x="837733" y="975360"/>
            <a:ext cx="10515600" cy="4830128"/>
          </a:xfrm>
        </p:spPr>
        <p:txBody>
          <a:bodyPr>
            <a:normAutofit/>
          </a:bodyPr>
          <a:lstStyle/>
          <a:p>
            <a:pPr marL="285750" indent="-285750">
              <a:buFont typeface="Arial" panose="020B0604020202020204" pitchFamily="34" charset="0"/>
              <a:buChar char="•"/>
            </a:pPr>
            <a:endPar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endParaRPr>
          </a:p>
          <a:p>
            <a:pPr marL="285750" indent="-285750" algn="just">
              <a:buFont typeface="Arial" panose="020B0604020202020204" pitchFamily="34" charset="0"/>
              <a:buChar char="•"/>
            </a:pPr>
            <a:r>
              <a:rPr lang="en-US" u="sng" dirty="0">
                <a:solidFill>
                  <a:srgbClr val="004A7F"/>
                </a:solidFill>
                <a:latin typeface="Cambria" panose="02040503050406030204" pitchFamily="18" charset="0"/>
                <a:ea typeface="Cambria" panose="02040503050406030204" pitchFamily="18" charset="0"/>
              </a:rPr>
              <a:t>Report</a:t>
            </a:r>
            <a:r>
              <a:rPr lang="en-US" dirty="0">
                <a:solidFill>
                  <a:srgbClr val="004A7F"/>
                </a:solidFill>
                <a:latin typeface="Cambria" panose="02040503050406030204" pitchFamily="18" charset="0"/>
                <a:ea typeface="Cambria" panose="02040503050406030204" pitchFamily="18" charset="0"/>
              </a:rPr>
              <a:t>: During an argument related to a patient incident, a coworker pushed complainant back down into their chair and blocked them from leaving.</a:t>
            </a:r>
          </a:p>
          <a:p>
            <a:pPr marL="285750" indent="-285750" algn="just">
              <a:buFont typeface="Arial" panose="020B0604020202020204" pitchFamily="34" charset="0"/>
              <a:buChar char="•"/>
            </a:pPr>
            <a:endParaRPr lang="en-US" dirty="0">
              <a:solidFill>
                <a:srgbClr val="004A7F"/>
              </a:solidFill>
              <a:latin typeface="Cambria" panose="02040503050406030204" pitchFamily="18" charset="0"/>
              <a:ea typeface="Cambria" panose="02040503050406030204" pitchFamily="18" charset="0"/>
            </a:endParaRPr>
          </a:p>
          <a:p>
            <a:pPr marL="285750" indent="-285750" algn="just">
              <a:buFont typeface="Arial" panose="020B0604020202020204" pitchFamily="34" charset="0"/>
              <a:buChar char="•"/>
            </a:pPr>
            <a:r>
              <a:rPr lang="en-US" u="sng" dirty="0">
                <a:solidFill>
                  <a:srgbClr val="004A7F"/>
                </a:solidFill>
                <a:latin typeface="Cambria" panose="02040503050406030204" pitchFamily="18" charset="0"/>
                <a:ea typeface="Cambria" panose="02040503050406030204" pitchFamily="18" charset="0"/>
              </a:rPr>
              <a:t>Analysis:</a:t>
            </a:r>
            <a:r>
              <a:rPr lang="en-US" dirty="0">
                <a:solidFill>
                  <a:srgbClr val="004A7F"/>
                </a:solidFill>
                <a:latin typeface="Cambria" panose="02040503050406030204" pitchFamily="18" charset="0"/>
                <a:ea typeface="Cambria" panose="02040503050406030204" pitchFamily="18" charset="0"/>
              </a:rPr>
              <a:t> No protected class alleged, not related to the PADH, interpersonal/professionalism issue.</a:t>
            </a:r>
          </a:p>
          <a:p>
            <a:pPr marL="285750" indent="-285750" algn="just">
              <a:buFont typeface="Arial" panose="020B0604020202020204" pitchFamily="34" charset="0"/>
              <a:buChar char="•"/>
            </a:pPr>
            <a:endParaRPr lang="en-US" u="sng" dirty="0">
              <a:solidFill>
                <a:srgbClr val="004A7F"/>
              </a:solidFill>
              <a:latin typeface="Cambria" panose="02040503050406030204" pitchFamily="18" charset="0"/>
              <a:ea typeface="Cambria" panose="02040503050406030204" pitchFamily="18" charset="0"/>
            </a:endParaRPr>
          </a:p>
          <a:p>
            <a:pPr marL="285750" indent="-285750" algn="just">
              <a:buFont typeface="Arial" panose="020B0604020202020204" pitchFamily="34" charset="0"/>
              <a:buChar char="•"/>
            </a:pPr>
            <a:r>
              <a:rPr lang="en-US" u="sng" dirty="0">
                <a:solidFill>
                  <a:srgbClr val="004A7F"/>
                </a:solidFill>
                <a:latin typeface="Cambria" panose="02040503050406030204" pitchFamily="18" charset="0"/>
                <a:ea typeface="Cambria" panose="02040503050406030204" pitchFamily="18" charset="0"/>
              </a:rPr>
              <a:t>Resolution/Outcome</a:t>
            </a:r>
            <a:r>
              <a:rPr lang="en-US" dirty="0">
                <a:solidFill>
                  <a:srgbClr val="004A7F"/>
                </a:solidFill>
                <a:latin typeface="Cambria" panose="02040503050406030204" pitchFamily="18" charset="0"/>
                <a:ea typeface="Cambria" panose="02040503050406030204" pitchFamily="18" charset="0"/>
              </a:rPr>
              <a:t>: Referred to HR to address professionalism issues. Written warning and mandatory training for Respondent.</a:t>
            </a:r>
            <a:endParaRPr lang="en-US" u="sng" dirty="0">
              <a:solidFill>
                <a:srgbClr val="004A7F"/>
              </a:solidFill>
              <a:latin typeface="Cambria" panose="02040503050406030204" pitchFamily="18" charset="0"/>
              <a:ea typeface="Cambria" panose="02040503050406030204" pitchFamily="18" charset="0"/>
            </a:endParaRPr>
          </a:p>
          <a:p>
            <a:endPar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endPar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7787242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F10F269-FC4E-92B6-E87B-4CF11A2B051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85CC754-BAB0-EB04-ABE8-968569F091AC}"/>
              </a:ext>
            </a:extLst>
          </p:cNvPr>
          <p:cNvSpPr txBox="1"/>
          <p:nvPr/>
        </p:nvSpPr>
        <p:spPr>
          <a:xfrm>
            <a:off x="751840" y="816099"/>
            <a:ext cx="10687387" cy="1077218"/>
          </a:xfrm>
          <a:prstGeom prst="rect">
            <a:avLst/>
          </a:prstGeom>
          <a:noFill/>
        </p:spPr>
        <p:txBody>
          <a:bodyPr wrap="square" rtlCol="0">
            <a:spAutoFit/>
          </a:bodyPr>
          <a:lstStyle/>
          <a:p>
            <a:br>
              <a:rPr lang="en-US" sz="3200" b="0" i="0" dirty="0">
                <a:solidFill>
                  <a:srgbClr val="004A7F"/>
                </a:solidFill>
                <a:effectLst/>
                <a:latin typeface="Cambria" panose="02040503050406030204" pitchFamily="18" charset="0"/>
                <a:ea typeface="Cambria" panose="02040503050406030204" pitchFamily="18" charset="0"/>
              </a:rPr>
            </a:br>
            <a:endParaRPr lang="en-US" sz="3200" b="0" i="0" dirty="0">
              <a:solidFill>
                <a:srgbClr val="004A7F"/>
              </a:solidFill>
              <a:effectLst/>
              <a:latin typeface="Cambria" panose="02040503050406030204" pitchFamily="18" charset="0"/>
              <a:ea typeface="Cambria" panose="02040503050406030204" pitchFamily="18" charset="0"/>
            </a:endParaRPr>
          </a:p>
        </p:txBody>
      </p:sp>
      <p:grpSp>
        <p:nvGrpSpPr>
          <p:cNvPr id="7" name="Group 6">
            <a:extLst>
              <a:ext uri="{FF2B5EF4-FFF2-40B4-BE49-F238E27FC236}">
                <a16:creationId xmlns:a16="http://schemas.microsoft.com/office/drawing/2014/main" id="{13C51B05-114B-F866-545D-0B87D9967585}"/>
              </a:ext>
            </a:extLst>
          </p:cNvPr>
          <p:cNvGrpSpPr/>
          <p:nvPr/>
        </p:nvGrpSpPr>
        <p:grpSpPr>
          <a:xfrm>
            <a:off x="0" y="5943600"/>
            <a:ext cx="12192000" cy="914400"/>
            <a:chOff x="0" y="5943600"/>
            <a:chExt cx="12192000" cy="914400"/>
          </a:xfrm>
        </p:grpSpPr>
        <p:sp>
          <p:nvSpPr>
            <p:cNvPr id="3" name="Rectangle 2">
              <a:extLst>
                <a:ext uri="{FF2B5EF4-FFF2-40B4-BE49-F238E27FC236}">
                  <a16:creationId xmlns:a16="http://schemas.microsoft.com/office/drawing/2014/main" id="{4A1C7805-6B6B-8E1A-9FC8-C9774A18E27C}"/>
                </a:ext>
              </a:extLst>
            </p:cNvPr>
            <p:cNvSpPr/>
            <p:nvPr/>
          </p:nvSpPr>
          <p:spPr>
            <a:xfrm>
              <a:off x="0" y="5943600"/>
              <a:ext cx="12192000" cy="914400"/>
            </a:xfrm>
            <a:prstGeom prst="rect">
              <a:avLst/>
            </a:prstGeom>
            <a:solidFill>
              <a:srgbClr val="004A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ack and white logo&#10;&#10;Description automatically generated">
              <a:extLst>
                <a:ext uri="{FF2B5EF4-FFF2-40B4-BE49-F238E27FC236}">
                  <a16:creationId xmlns:a16="http://schemas.microsoft.com/office/drawing/2014/main" id="{958C4C02-F084-7BE7-7043-A8D4CDCDB7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460" y="6057900"/>
              <a:ext cx="3297156" cy="685800"/>
            </a:xfrm>
            <a:prstGeom prst="rect">
              <a:avLst/>
            </a:prstGeom>
          </p:spPr>
        </p:pic>
      </p:grpSp>
      <p:sp>
        <p:nvSpPr>
          <p:cNvPr id="4" name="Title 3">
            <a:extLst>
              <a:ext uri="{FF2B5EF4-FFF2-40B4-BE49-F238E27FC236}">
                <a16:creationId xmlns:a16="http://schemas.microsoft.com/office/drawing/2014/main" id="{C2F8C1E3-7E70-BAA7-6A85-3AB26082101B}"/>
              </a:ext>
            </a:extLst>
          </p:cNvPr>
          <p:cNvSpPr>
            <a:spLocks noGrp="1"/>
          </p:cNvSpPr>
          <p:nvPr>
            <p:ph type="title"/>
          </p:nvPr>
        </p:nvSpPr>
        <p:spPr>
          <a:xfrm>
            <a:off x="837733" y="173641"/>
            <a:ext cx="10515600" cy="932750"/>
          </a:xfrm>
        </p:spPr>
        <p:txBody>
          <a:bodyPr/>
          <a:lstStyle/>
          <a:p>
            <a:pPr algn="ctr"/>
            <a:r>
              <a:rPr lang="en-US" u="sng" dirty="0">
                <a:solidFill>
                  <a:srgbClr val="004A7F"/>
                </a:solidFill>
                <a:latin typeface="Cambria" panose="02040503050406030204" pitchFamily="18" charset="0"/>
                <a:ea typeface="Cambria" panose="02040503050406030204" pitchFamily="18" charset="0"/>
              </a:rPr>
              <a:t>Example Matter #2</a:t>
            </a:r>
          </a:p>
        </p:txBody>
      </p:sp>
      <p:sp>
        <p:nvSpPr>
          <p:cNvPr id="8" name="Content Placeholder 7">
            <a:extLst>
              <a:ext uri="{FF2B5EF4-FFF2-40B4-BE49-F238E27FC236}">
                <a16:creationId xmlns:a16="http://schemas.microsoft.com/office/drawing/2014/main" id="{28402428-93BC-A019-AE1E-BA00CC0C1EC5}"/>
              </a:ext>
            </a:extLst>
          </p:cNvPr>
          <p:cNvSpPr>
            <a:spLocks noGrp="1"/>
          </p:cNvSpPr>
          <p:nvPr>
            <p:ph idx="1"/>
          </p:nvPr>
        </p:nvSpPr>
        <p:spPr>
          <a:xfrm>
            <a:off x="837733" y="975360"/>
            <a:ext cx="10515600" cy="4830128"/>
          </a:xfrm>
        </p:spPr>
        <p:txBody>
          <a:bodyPr>
            <a:normAutofit fontScale="92500" lnSpcReduction="20000"/>
          </a:bodyPr>
          <a:lstStyle/>
          <a:p>
            <a:pPr marL="285750" indent="-285750">
              <a:buFont typeface="Arial" panose="020B0604020202020204" pitchFamily="34" charset="0"/>
              <a:buChar char="•"/>
            </a:pPr>
            <a:endPar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endParaRPr>
          </a:p>
          <a:p>
            <a:pPr marL="285750" indent="-285750" algn="just">
              <a:buFont typeface="Arial" panose="020B0604020202020204" pitchFamily="34" charset="0"/>
              <a:buChar char="•"/>
            </a:pPr>
            <a:r>
              <a:rPr lang="en-US" sz="2800" u="sng" dirty="0">
                <a:solidFill>
                  <a:srgbClr val="004A7F"/>
                </a:solidFill>
                <a:latin typeface="Cambria" panose="02040503050406030204" pitchFamily="18" charset="0"/>
                <a:ea typeface="Cambria" panose="02040503050406030204" pitchFamily="18" charset="0"/>
              </a:rPr>
              <a:t>Report</a:t>
            </a:r>
            <a:r>
              <a:rPr lang="en-US" sz="2800" dirty="0">
                <a:solidFill>
                  <a:srgbClr val="004A7F"/>
                </a:solidFill>
                <a:latin typeface="Cambria" panose="02040503050406030204" pitchFamily="18" charset="0"/>
                <a:ea typeface="Cambria" panose="02040503050406030204" pitchFamily="18" charset="0"/>
              </a:rPr>
              <a:t>: Third-party reported on behalf of someone else regarding an alleged race-based comment/joke made to a coworker.</a:t>
            </a:r>
          </a:p>
          <a:p>
            <a:pPr marL="285750" indent="-285750" algn="just">
              <a:buFont typeface="Arial" panose="020B0604020202020204" pitchFamily="34" charset="0"/>
              <a:buChar char="•"/>
            </a:pPr>
            <a:endParaRPr lang="en-US" sz="2800" dirty="0">
              <a:solidFill>
                <a:srgbClr val="004A7F"/>
              </a:solidFill>
              <a:latin typeface="Cambria" panose="02040503050406030204" pitchFamily="18" charset="0"/>
              <a:ea typeface="Cambria" panose="02040503050406030204" pitchFamily="18" charset="0"/>
            </a:endParaRPr>
          </a:p>
          <a:p>
            <a:pPr marL="285750" indent="-285750" algn="just">
              <a:buFont typeface="Arial" panose="020B0604020202020204" pitchFamily="34" charset="0"/>
              <a:buChar char="•"/>
            </a:pPr>
            <a:r>
              <a:rPr lang="en-US" sz="2800" u="sng" dirty="0">
                <a:solidFill>
                  <a:srgbClr val="004A7F"/>
                </a:solidFill>
                <a:latin typeface="Cambria" panose="02040503050406030204" pitchFamily="18" charset="0"/>
                <a:ea typeface="Cambria" panose="02040503050406030204" pitchFamily="18" charset="0"/>
              </a:rPr>
              <a:t>Analysis:</a:t>
            </a:r>
            <a:r>
              <a:rPr lang="en-US" sz="2800" dirty="0">
                <a:solidFill>
                  <a:srgbClr val="004A7F"/>
                </a:solidFill>
                <a:latin typeface="Cambria" panose="02040503050406030204" pitchFamily="18" charset="0"/>
                <a:ea typeface="Cambria" panose="02040503050406030204" pitchFamily="18" charset="0"/>
              </a:rPr>
              <a:t> While the comment/joke was clearly related to a protected characteristic (race/ethnicity/color), the allegation contained a single comment initially without context from either party. Both parties acknowledged that the comment was made but agreed that it was in a joking manner between the two of them.</a:t>
            </a:r>
            <a:endParaRPr lang="en-US" sz="2800" dirty="0">
              <a:solidFill>
                <a:srgbClr val="004A7F"/>
              </a:solidFill>
              <a:latin typeface="Cambria" panose="02040503050406030204" pitchFamily="18" charset="0"/>
              <a:ea typeface="Cambria" panose="02040503050406030204" pitchFamily="18" charset="0"/>
              <a:cs typeface="Calibri"/>
            </a:endParaRPr>
          </a:p>
          <a:p>
            <a:pPr marL="285750" indent="-285750" algn="just">
              <a:buFont typeface="Arial" panose="020B0604020202020204" pitchFamily="34" charset="0"/>
              <a:buChar char="•"/>
            </a:pPr>
            <a:endParaRPr lang="en-US" sz="2800" u="sng" dirty="0">
              <a:solidFill>
                <a:srgbClr val="004A7F"/>
              </a:solidFill>
              <a:latin typeface="Cambria" panose="02040503050406030204" pitchFamily="18" charset="0"/>
              <a:ea typeface="Cambria" panose="02040503050406030204" pitchFamily="18" charset="0"/>
            </a:endParaRPr>
          </a:p>
          <a:p>
            <a:pPr marL="285750" indent="-285750" algn="just">
              <a:buFont typeface="Arial" panose="020B0604020202020204" pitchFamily="34" charset="0"/>
              <a:buChar char="•"/>
            </a:pPr>
            <a:r>
              <a:rPr lang="en-US" sz="2800" u="sng" dirty="0">
                <a:solidFill>
                  <a:srgbClr val="004A7F"/>
                </a:solidFill>
                <a:latin typeface="Cambria" panose="02040503050406030204" pitchFamily="18" charset="0"/>
                <a:ea typeface="Cambria" panose="02040503050406030204" pitchFamily="18" charset="0"/>
              </a:rPr>
              <a:t>Resolution/Outcome</a:t>
            </a:r>
            <a:r>
              <a:rPr lang="en-US" sz="2800" dirty="0">
                <a:solidFill>
                  <a:srgbClr val="004A7F"/>
                </a:solidFill>
                <a:latin typeface="Cambria" panose="02040503050406030204" pitchFamily="18" charset="0"/>
                <a:ea typeface="Cambria" panose="02040503050406030204" pitchFamily="18" charset="0"/>
              </a:rPr>
              <a:t>: Single comment, “joking” between the parties. Referred to HR to address from a professionalism standpoint. HR issued final written warning to respondent as next step in progressive discipline initiated due to previous conduct. </a:t>
            </a:r>
            <a:endParaRPr lang="en-US" sz="2800" u="sng" dirty="0">
              <a:solidFill>
                <a:srgbClr val="004A7F"/>
              </a:solidFill>
              <a:latin typeface="Cambria" panose="02040503050406030204" pitchFamily="18" charset="0"/>
              <a:ea typeface="Cambria" panose="02040503050406030204" pitchFamily="18" charset="0"/>
            </a:endParaRPr>
          </a:p>
          <a:p>
            <a:endPar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endPar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8507630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155B506-9174-992F-FA13-2A6D3A80A1D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C688F5D-825B-9303-1C8C-9C6A38974B7D}"/>
              </a:ext>
            </a:extLst>
          </p:cNvPr>
          <p:cNvSpPr txBox="1"/>
          <p:nvPr/>
        </p:nvSpPr>
        <p:spPr>
          <a:xfrm>
            <a:off x="751840" y="816099"/>
            <a:ext cx="10687387" cy="1077218"/>
          </a:xfrm>
          <a:prstGeom prst="rect">
            <a:avLst/>
          </a:prstGeom>
          <a:noFill/>
        </p:spPr>
        <p:txBody>
          <a:bodyPr wrap="square" rtlCol="0">
            <a:spAutoFit/>
          </a:bodyPr>
          <a:lstStyle/>
          <a:p>
            <a:br>
              <a:rPr lang="en-US" sz="3200" b="0" i="0" dirty="0">
                <a:solidFill>
                  <a:srgbClr val="004A7F"/>
                </a:solidFill>
                <a:effectLst/>
                <a:latin typeface="Cambria" panose="02040503050406030204" pitchFamily="18" charset="0"/>
                <a:ea typeface="Cambria" panose="02040503050406030204" pitchFamily="18" charset="0"/>
              </a:rPr>
            </a:br>
            <a:endParaRPr lang="en-US" sz="3200" b="0" i="0" dirty="0">
              <a:solidFill>
                <a:srgbClr val="004A7F"/>
              </a:solidFill>
              <a:effectLst/>
              <a:latin typeface="Cambria" panose="02040503050406030204" pitchFamily="18" charset="0"/>
              <a:ea typeface="Cambria" panose="02040503050406030204" pitchFamily="18" charset="0"/>
            </a:endParaRPr>
          </a:p>
        </p:txBody>
      </p:sp>
      <p:grpSp>
        <p:nvGrpSpPr>
          <p:cNvPr id="7" name="Group 6">
            <a:extLst>
              <a:ext uri="{FF2B5EF4-FFF2-40B4-BE49-F238E27FC236}">
                <a16:creationId xmlns:a16="http://schemas.microsoft.com/office/drawing/2014/main" id="{11DD755B-683B-D64F-DEEB-25355A55D5A5}"/>
              </a:ext>
            </a:extLst>
          </p:cNvPr>
          <p:cNvGrpSpPr/>
          <p:nvPr/>
        </p:nvGrpSpPr>
        <p:grpSpPr>
          <a:xfrm>
            <a:off x="0" y="5943600"/>
            <a:ext cx="12192000" cy="914400"/>
            <a:chOff x="0" y="5943600"/>
            <a:chExt cx="12192000" cy="914400"/>
          </a:xfrm>
        </p:grpSpPr>
        <p:sp>
          <p:nvSpPr>
            <p:cNvPr id="3" name="Rectangle 2">
              <a:extLst>
                <a:ext uri="{FF2B5EF4-FFF2-40B4-BE49-F238E27FC236}">
                  <a16:creationId xmlns:a16="http://schemas.microsoft.com/office/drawing/2014/main" id="{C28C3A5E-60F9-7061-AE1E-81186610F72A}"/>
                </a:ext>
              </a:extLst>
            </p:cNvPr>
            <p:cNvSpPr/>
            <p:nvPr/>
          </p:nvSpPr>
          <p:spPr>
            <a:xfrm>
              <a:off x="0" y="5943600"/>
              <a:ext cx="12192000" cy="914400"/>
            </a:xfrm>
            <a:prstGeom prst="rect">
              <a:avLst/>
            </a:prstGeom>
            <a:solidFill>
              <a:srgbClr val="004A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ack and white logo&#10;&#10;Description automatically generated">
              <a:extLst>
                <a:ext uri="{FF2B5EF4-FFF2-40B4-BE49-F238E27FC236}">
                  <a16:creationId xmlns:a16="http://schemas.microsoft.com/office/drawing/2014/main" id="{997BCCBE-C0B3-530C-FEE8-34150757B2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460" y="6057900"/>
              <a:ext cx="3297156" cy="685800"/>
            </a:xfrm>
            <a:prstGeom prst="rect">
              <a:avLst/>
            </a:prstGeom>
          </p:spPr>
        </p:pic>
      </p:grpSp>
      <p:sp>
        <p:nvSpPr>
          <p:cNvPr id="4" name="Title 3">
            <a:extLst>
              <a:ext uri="{FF2B5EF4-FFF2-40B4-BE49-F238E27FC236}">
                <a16:creationId xmlns:a16="http://schemas.microsoft.com/office/drawing/2014/main" id="{A9E810DA-5050-682F-AD31-89E2AC5FAAA2}"/>
              </a:ext>
            </a:extLst>
          </p:cNvPr>
          <p:cNvSpPr>
            <a:spLocks noGrp="1"/>
          </p:cNvSpPr>
          <p:nvPr>
            <p:ph type="title"/>
          </p:nvPr>
        </p:nvSpPr>
        <p:spPr>
          <a:xfrm>
            <a:off x="837733" y="173641"/>
            <a:ext cx="10515600" cy="932750"/>
          </a:xfrm>
        </p:spPr>
        <p:txBody>
          <a:bodyPr/>
          <a:lstStyle/>
          <a:p>
            <a:pPr algn="ctr"/>
            <a:r>
              <a:rPr lang="en-US" u="sng" dirty="0">
                <a:solidFill>
                  <a:srgbClr val="004A7F"/>
                </a:solidFill>
                <a:latin typeface="Cambria" panose="02040503050406030204" pitchFamily="18" charset="0"/>
                <a:ea typeface="Cambria" panose="02040503050406030204" pitchFamily="18" charset="0"/>
              </a:rPr>
              <a:t>Example Matter #3</a:t>
            </a:r>
          </a:p>
        </p:txBody>
      </p:sp>
      <p:sp>
        <p:nvSpPr>
          <p:cNvPr id="8" name="Content Placeholder 7">
            <a:extLst>
              <a:ext uri="{FF2B5EF4-FFF2-40B4-BE49-F238E27FC236}">
                <a16:creationId xmlns:a16="http://schemas.microsoft.com/office/drawing/2014/main" id="{A9850EB7-7623-80B4-3B64-7B7267A1427D}"/>
              </a:ext>
            </a:extLst>
          </p:cNvPr>
          <p:cNvSpPr>
            <a:spLocks noGrp="1"/>
          </p:cNvSpPr>
          <p:nvPr>
            <p:ph idx="1"/>
          </p:nvPr>
        </p:nvSpPr>
        <p:spPr>
          <a:xfrm>
            <a:off x="837733" y="975360"/>
            <a:ext cx="10515600" cy="4830128"/>
          </a:xfrm>
        </p:spPr>
        <p:txBody>
          <a:bodyPr>
            <a:normAutofit fontScale="92500" lnSpcReduction="20000"/>
          </a:bodyPr>
          <a:lstStyle/>
          <a:p>
            <a:pPr marL="285750" indent="-285750">
              <a:buFont typeface="Arial" panose="020B0604020202020204" pitchFamily="34" charset="0"/>
              <a:buChar char="•"/>
            </a:pPr>
            <a:endPar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endParaRPr>
          </a:p>
          <a:p>
            <a:pPr marL="285750" indent="-285750" algn="just">
              <a:buFont typeface="Arial" panose="020B0604020202020204" pitchFamily="34" charset="0"/>
              <a:buChar char="•"/>
            </a:pPr>
            <a:r>
              <a:rPr lang="en-US" u="sng" dirty="0">
                <a:solidFill>
                  <a:srgbClr val="004A7F"/>
                </a:solidFill>
                <a:latin typeface="Cambria" panose="02040503050406030204" pitchFamily="18" charset="0"/>
                <a:ea typeface="Cambria" panose="02040503050406030204" pitchFamily="18" charset="0"/>
              </a:rPr>
              <a:t>Report</a:t>
            </a:r>
            <a:r>
              <a:rPr lang="en-US" dirty="0">
                <a:solidFill>
                  <a:srgbClr val="004A7F"/>
                </a:solidFill>
                <a:latin typeface="Cambria" panose="02040503050406030204" pitchFamily="18" charset="0"/>
                <a:ea typeface="Cambria" panose="02040503050406030204" pitchFamily="18" charset="0"/>
              </a:rPr>
              <a:t>: Over a year of respondent making unwelcome comments and “jokes” related to race, ethnicity, sex, and religion (e.g. jokes about a colleague's turban, slavery, r*pe, undesirable places in the city, mocking accents, pornography, etc.).</a:t>
            </a:r>
          </a:p>
          <a:p>
            <a:pPr marL="285750" indent="-285750" algn="just">
              <a:buFont typeface="Arial" panose="020B0604020202020204" pitchFamily="34" charset="0"/>
              <a:buChar char="•"/>
            </a:pPr>
            <a:endParaRPr lang="en-US" dirty="0">
              <a:solidFill>
                <a:srgbClr val="004A7F"/>
              </a:solidFill>
              <a:latin typeface="Cambria" panose="02040503050406030204" pitchFamily="18" charset="0"/>
              <a:ea typeface="Cambria" panose="02040503050406030204" pitchFamily="18" charset="0"/>
            </a:endParaRPr>
          </a:p>
          <a:p>
            <a:pPr marL="285750" indent="-285750" algn="just">
              <a:buFont typeface="Arial" panose="020B0604020202020204" pitchFamily="34" charset="0"/>
              <a:buChar char="•"/>
            </a:pPr>
            <a:r>
              <a:rPr lang="en-US" u="sng" dirty="0">
                <a:solidFill>
                  <a:srgbClr val="004A7F"/>
                </a:solidFill>
                <a:latin typeface="Cambria" panose="02040503050406030204" pitchFamily="18" charset="0"/>
                <a:ea typeface="Cambria" panose="02040503050406030204" pitchFamily="18" charset="0"/>
              </a:rPr>
              <a:t>Analysis:</a:t>
            </a:r>
            <a:r>
              <a:rPr lang="en-US" dirty="0">
                <a:solidFill>
                  <a:srgbClr val="004A7F"/>
                </a:solidFill>
                <a:latin typeface="Cambria" panose="02040503050406030204" pitchFamily="18" charset="0"/>
                <a:ea typeface="Cambria" panose="02040503050406030204" pitchFamily="18" charset="0"/>
              </a:rPr>
              <a:t> Investigation gathered information from eight witnesses and multiple complainants supporting that the comments/jokes were made and were unwelcome. Investigative Report was sent to a decision-making panel.</a:t>
            </a:r>
          </a:p>
          <a:p>
            <a:pPr marL="285750" indent="-285750" algn="just">
              <a:buFont typeface="Arial" panose="020B0604020202020204" pitchFamily="34" charset="0"/>
              <a:buChar char="•"/>
            </a:pPr>
            <a:endParaRPr lang="en-US" u="sng" dirty="0">
              <a:solidFill>
                <a:srgbClr val="004A7F"/>
              </a:solidFill>
              <a:latin typeface="Cambria" panose="02040503050406030204" pitchFamily="18" charset="0"/>
              <a:ea typeface="Cambria" panose="02040503050406030204" pitchFamily="18" charset="0"/>
            </a:endParaRPr>
          </a:p>
          <a:p>
            <a:pPr marL="285750" indent="-285750" algn="just">
              <a:buFont typeface="Arial" panose="020B0604020202020204" pitchFamily="34" charset="0"/>
              <a:buChar char="•"/>
            </a:pPr>
            <a:r>
              <a:rPr lang="en-US" u="sng" dirty="0">
                <a:solidFill>
                  <a:srgbClr val="004A7F"/>
                </a:solidFill>
                <a:latin typeface="Cambria" panose="02040503050406030204" pitchFamily="18" charset="0"/>
                <a:ea typeface="Cambria" panose="02040503050406030204" pitchFamily="18" charset="0"/>
              </a:rPr>
              <a:t>Resolution/Outcome</a:t>
            </a:r>
            <a:r>
              <a:rPr lang="en-US" dirty="0">
                <a:solidFill>
                  <a:srgbClr val="004A7F"/>
                </a:solidFill>
                <a:latin typeface="Cambria" panose="02040503050406030204" pitchFamily="18" charset="0"/>
                <a:ea typeface="Cambria" panose="02040503050406030204" pitchFamily="18" charset="0"/>
              </a:rPr>
              <a:t>: Panel determination found PADH violations which resulted in termination from employment.</a:t>
            </a:r>
          </a:p>
          <a:p>
            <a:endPar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endPar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7999308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54E35EC-3844-7165-BBD7-D23200C9AAD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DCB60B2-5318-B223-420C-A42E6863C08A}"/>
              </a:ext>
            </a:extLst>
          </p:cNvPr>
          <p:cNvSpPr txBox="1"/>
          <p:nvPr/>
        </p:nvSpPr>
        <p:spPr>
          <a:xfrm>
            <a:off x="751840" y="816099"/>
            <a:ext cx="10687387" cy="1077218"/>
          </a:xfrm>
          <a:prstGeom prst="rect">
            <a:avLst/>
          </a:prstGeom>
          <a:noFill/>
        </p:spPr>
        <p:txBody>
          <a:bodyPr wrap="square" rtlCol="0">
            <a:spAutoFit/>
          </a:bodyPr>
          <a:lstStyle/>
          <a:p>
            <a:br>
              <a:rPr lang="en-US" sz="3200" b="0" i="0" dirty="0">
                <a:solidFill>
                  <a:srgbClr val="004A7F"/>
                </a:solidFill>
                <a:effectLst/>
                <a:latin typeface="Cambria" panose="02040503050406030204" pitchFamily="18" charset="0"/>
                <a:ea typeface="Cambria" panose="02040503050406030204" pitchFamily="18" charset="0"/>
              </a:rPr>
            </a:br>
            <a:endParaRPr lang="en-US" sz="3200" b="0" i="0" dirty="0">
              <a:solidFill>
                <a:srgbClr val="004A7F"/>
              </a:solidFill>
              <a:effectLst/>
              <a:latin typeface="Cambria" panose="02040503050406030204" pitchFamily="18" charset="0"/>
              <a:ea typeface="Cambria" panose="02040503050406030204" pitchFamily="18" charset="0"/>
            </a:endParaRPr>
          </a:p>
        </p:txBody>
      </p:sp>
      <p:grpSp>
        <p:nvGrpSpPr>
          <p:cNvPr id="7" name="Group 6">
            <a:extLst>
              <a:ext uri="{FF2B5EF4-FFF2-40B4-BE49-F238E27FC236}">
                <a16:creationId xmlns:a16="http://schemas.microsoft.com/office/drawing/2014/main" id="{FC0EEAB0-AFA8-4708-1321-FD3B68BDE6F3}"/>
              </a:ext>
            </a:extLst>
          </p:cNvPr>
          <p:cNvGrpSpPr/>
          <p:nvPr/>
        </p:nvGrpSpPr>
        <p:grpSpPr>
          <a:xfrm>
            <a:off x="0" y="5943600"/>
            <a:ext cx="12192000" cy="914400"/>
            <a:chOff x="0" y="5943600"/>
            <a:chExt cx="12192000" cy="914400"/>
          </a:xfrm>
        </p:grpSpPr>
        <p:sp>
          <p:nvSpPr>
            <p:cNvPr id="3" name="Rectangle 2">
              <a:extLst>
                <a:ext uri="{FF2B5EF4-FFF2-40B4-BE49-F238E27FC236}">
                  <a16:creationId xmlns:a16="http://schemas.microsoft.com/office/drawing/2014/main" id="{21729753-C7B7-962A-30E2-825D8DF5E9A0}"/>
                </a:ext>
              </a:extLst>
            </p:cNvPr>
            <p:cNvSpPr/>
            <p:nvPr/>
          </p:nvSpPr>
          <p:spPr>
            <a:xfrm>
              <a:off x="0" y="5943600"/>
              <a:ext cx="12192000" cy="914400"/>
            </a:xfrm>
            <a:prstGeom prst="rect">
              <a:avLst/>
            </a:prstGeom>
            <a:solidFill>
              <a:srgbClr val="004A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ack and white logo&#10;&#10;Description automatically generated">
              <a:extLst>
                <a:ext uri="{FF2B5EF4-FFF2-40B4-BE49-F238E27FC236}">
                  <a16:creationId xmlns:a16="http://schemas.microsoft.com/office/drawing/2014/main" id="{ECEB05AA-376D-AD65-1BFB-DCFDBBFD09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460" y="6057900"/>
              <a:ext cx="3297156" cy="685800"/>
            </a:xfrm>
            <a:prstGeom prst="rect">
              <a:avLst/>
            </a:prstGeom>
          </p:spPr>
        </p:pic>
      </p:grpSp>
      <p:sp>
        <p:nvSpPr>
          <p:cNvPr id="4" name="Title 3">
            <a:extLst>
              <a:ext uri="{FF2B5EF4-FFF2-40B4-BE49-F238E27FC236}">
                <a16:creationId xmlns:a16="http://schemas.microsoft.com/office/drawing/2014/main" id="{FE815CFB-308A-B2D8-C634-21A360F2CBEF}"/>
              </a:ext>
            </a:extLst>
          </p:cNvPr>
          <p:cNvSpPr>
            <a:spLocks noGrp="1"/>
          </p:cNvSpPr>
          <p:nvPr>
            <p:ph type="title"/>
          </p:nvPr>
        </p:nvSpPr>
        <p:spPr>
          <a:xfrm>
            <a:off x="837733" y="173641"/>
            <a:ext cx="10515600" cy="932750"/>
          </a:xfrm>
        </p:spPr>
        <p:txBody>
          <a:bodyPr/>
          <a:lstStyle/>
          <a:p>
            <a:pPr algn="ctr"/>
            <a:r>
              <a:rPr lang="en-US" u="sng" dirty="0">
                <a:solidFill>
                  <a:srgbClr val="004A7F"/>
                </a:solidFill>
                <a:latin typeface="Cambria" panose="02040503050406030204" pitchFamily="18" charset="0"/>
                <a:ea typeface="Cambria" panose="02040503050406030204" pitchFamily="18" charset="0"/>
              </a:rPr>
              <a:t>Example Matter #4</a:t>
            </a:r>
          </a:p>
        </p:txBody>
      </p:sp>
      <p:sp>
        <p:nvSpPr>
          <p:cNvPr id="8" name="Content Placeholder 7">
            <a:extLst>
              <a:ext uri="{FF2B5EF4-FFF2-40B4-BE49-F238E27FC236}">
                <a16:creationId xmlns:a16="http://schemas.microsoft.com/office/drawing/2014/main" id="{B84BA739-DA7C-42BF-E589-CB48A68B400B}"/>
              </a:ext>
            </a:extLst>
          </p:cNvPr>
          <p:cNvSpPr>
            <a:spLocks noGrp="1"/>
          </p:cNvSpPr>
          <p:nvPr>
            <p:ph idx="1"/>
          </p:nvPr>
        </p:nvSpPr>
        <p:spPr>
          <a:xfrm>
            <a:off x="837733" y="975360"/>
            <a:ext cx="10515600" cy="4830128"/>
          </a:xfrm>
        </p:spPr>
        <p:txBody>
          <a:bodyPr>
            <a:normAutofit fontScale="92500" lnSpcReduction="20000"/>
          </a:bodyPr>
          <a:lstStyle/>
          <a:p>
            <a:pPr marL="285750" indent="-285750">
              <a:buFont typeface="Arial" panose="020B0604020202020204" pitchFamily="34" charset="0"/>
              <a:buChar char="•"/>
            </a:pPr>
            <a:endPar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endParaRPr>
          </a:p>
          <a:p>
            <a:pPr marL="285750" indent="-285750" algn="just">
              <a:buFont typeface="Arial" panose="020B0604020202020204" pitchFamily="34" charset="0"/>
              <a:buChar char="•"/>
            </a:pPr>
            <a:r>
              <a:rPr lang="en-US" u="sng" dirty="0">
                <a:solidFill>
                  <a:srgbClr val="004A7F"/>
                </a:solidFill>
                <a:latin typeface="Cambria" panose="02040503050406030204" pitchFamily="18" charset="0"/>
                <a:ea typeface="Cambria" panose="02040503050406030204" pitchFamily="18" charset="0"/>
              </a:rPr>
              <a:t>Report</a:t>
            </a:r>
            <a:r>
              <a:rPr lang="en-US" dirty="0">
                <a:solidFill>
                  <a:srgbClr val="004A7F"/>
                </a:solidFill>
                <a:latin typeface="Cambria" panose="02040503050406030204" pitchFamily="18" charset="0"/>
                <a:ea typeface="Cambria" panose="02040503050406030204" pitchFamily="18" charset="0"/>
              </a:rPr>
              <a:t>: Gender-based comments towards complainant and complainant feeling forced off a team due to their gender.</a:t>
            </a:r>
          </a:p>
          <a:p>
            <a:pPr marL="285750" indent="-285750" algn="just">
              <a:buFont typeface="Arial" panose="020B0604020202020204" pitchFamily="34" charset="0"/>
              <a:buChar char="•"/>
            </a:pPr>
            <a:endParaRPr lang="en-US" dirty="0">
              <a:solidFill>
                <a:srgbClr val="004A7F"/>
              </a:solidFill>
              <a:latin typeface="Cambria" panose="02040503050406030204" pitchFamily="18" charset="0"/>
              <a:ea typeface="Cambria" panose="02040503050406030204" pitchFamily="18" charset="0"/>
            </a:endParaRPr>
          </a:p>
          <a:p>
            <a:pPr marL="285750" indent="-285750" algn="just">
              <a:buFont typeface="Arial" panose="020B0604020202020204" pitchFamily="34" charset="0"/>
              <a:buChar char="•"/>
            </a:pPr>
            <a:r>
              <a:rPr lang="en-US" u="sng" dirty="0">
                <a:solidFill>
                  <a:srgbClr val="004A7F"/>
                </a:solidFill>
                <a:latin typeface="Cambria" panose="02040503050406030204" pitchFamily="18" charset="0"/>
                <a:ea typeface="Cambria" panose="02040503050406030204" pitchFamily="18" charset="0"/>
              </a:rPr>
              <a:t>Analysis</a:t>
            </a:r>
            <a:r>
              <a:rPr lang="en-US" dirty="0">
                <a:solidFill>
                  <a:srgbClr val="004A7F"/>
                </a:solidFill>
                <a:latin typeface="Cambria" panose="02040503050406030204" pitchFamily="18" charset="0"/>
                <a:ea typeface="Cambria" panose="02040503050406030204" pitchFamily="18" charset="0"/>
              </a:rPr>
              <a:t>: Investigation gathered information supporting that the gender-based comments were made. Information also provided context that some of the gender-based comments were related to the specific area of medical care, whereby some patients requested providers of a specific gender. Investigative Report sent to decision-making panel.</a:t>
            </a:r>
          </a:p>
          <a:p>
            <a:pPr marL="285750" indent="-285750" algn="just">
              <a:buFont typeface="Arial" panose="020B0604020202020204" pitchFamily="34" charset="0"/>
              <a:buChar char="•"/>
            </a:pPr>
            <a:endParaRPr lang="en-US" dirty="0">
              <a:solidFill>
                <a:srgbClr val="004A7F"/>
              </a:solidFill>
              <a:latin typeface="Cambria" panose="02040503050406030204" pitchFamily="18" charset="0"/>
              <a:ea typeface="Cambria" panose="02040503050406030204" pitchFamily="18" charset="0"/>
            </a:endParaRPr>
          </a:p>
          <a:p>
            <a:pPr marL="285750" indent="-285750" algn="just">
              <a:buFont typeface="Arial" panose="020B0604020202020204" pitchFamily="34" charset="0"/>
              <a:buChar char="•"/>
            </a:pPr>
            <a:r>
              <a:rPr lang="en-US" u="sng" dirty="0">
                <a:solidFill>
                  <a:srgbClr val="004A7F"/>
                </a:solidFill>
                <a:latin typeface="Cambria" panose="02040503050406030204" pitchFamily="18" charset="0"/>
                <a:ea typeface="Cambria" panose="02040503050406030204" pitchFamily="18" charset="0"/>
              </a:rPr>
              <a:t>Resolution/Outcome</a:t>
            </a:r>
            <a:r>
              <a:rPr lang="en-US" dirty="0">
                <a:solidFill>
                  <a:srgbClr val="004A7F"/>
                </a:solidFill>
                <a:latin typeface="Cambria" panose="02040503050406030204" pitchFamily="18" charset="0"/>
                <a:ea typeface="Cambria" panose="02040503050406030204" pitchFamily="18" charset="0"/>
              </a:rPr>
              <a:t>: Panel determination directed a written warning to be placed in personnel file and additional training on workplace discrimination.</a:t>
            </a:r>
          </a:p>
          <a:p>
            <a:endPar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endPar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783616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C80221E-C281-A986-04B7-4CC6760EDB0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386E5EC-C964-0204-030A-2C4BAD54B142}"/>
              </a:ext>
            </a:extLst>
          </p:cNvPr>
          <p:cNvSpPr txBox="1"/>
          <p:nvPr/>
        </p:nvSpPr>
        <p:spPr>
          <a:xfrm>
            <a:off x="751840" y="816099"/>
            <a:ext cx="10687387" cy="1077218"/>
          </a:xfrm>
          <a:prstGeom prst="rect">
            <a:avLst/>
          </a:prstGeom>
          <a:noFill/>
        </p:spPr>
        <p:txBody>
          <a:bodyPr wrap="square" rtlCol="0">
            <a:spAutoFit/>
          </a:bodyPr>
          <a:lstStyle/>
          <a:p>
            <a:br>
              <a:rPr lang="en-US" sz="3200" b="0" i="0" dirty="0">
                <a:solidFill>
                  <a:srgbClr val="004A7F"/>
                </a:solidFill>
                <a:effectLst/>
                <a:latin typeface="Cambria" panose="02040503050406030204" pitchFamily="18" charset="0"/>
                <a:ea typeface="Cambria" panose="02040503050406030204" pitchFamily="18" charset="0"/>
              </a:rPr>
            </a:br>
            <a:endParaRPr lang="en-US" sz="3200" b="0" i="0" dirty="0">
              <a:solidFill>
                <a:srgbClr val="004A7F"/>
              </a:solidFill>
              <a:effectLst/>
              <a:latin typeface="Cambria" panose="02040503050406030204" pitchFamily="18" charset="0"/>
              <a:ea typeface="Cambria" panose="02040503050406030204" pitchFamily="18" charset="0"/>
            </a:endParaRPr>
          </a:p>
        </p:txBody>
      </p:sp>
      <p:grpSp>
        <p:nvGrpSpPr>
          <p:cNvPr id="7" name="Group 6">
            <a:extLst>
              <a:ext uri="{FF2B5EF4-FFF2-40B4-BE49-F238E27FC236}">
                <a16:creationId xmlns:a16="http://schemas.microsoft.com/office/drawing/2014/main" id="{A495E941-F445-A62D-B3DF-CADA7B7AD198}"/>
              </a:ext>
            </a:extLst>
          </p:cNvPr>
          <p:cNvGrpSpPr/>
          <p:nvPr/>
        </p:nvGrpSpPr>
        <p:grpSpPr>
          <a:xfrm>
            <a:off x="0" y="5943600"/>
            <a:ext cx="12192000" cy="914400"/>
            <a:chOff x="0" y="5943600"/>
            <a:chExt cx="12192000" cy="914400"/>
          </a:xfrm>
        </p:grpSpPr>
        <p:sp>
          <p:nvSpPr>
            <p:cNvPr id="3" name="Rectangle 2">
              <a:extLst>
                <a:ext uri="{FF2B5EF4-FFF2-40B4-BE49-F238E27FC236}">
                  <a16:creationId xmlns:a16="http://schemas.microsoft.com/office/drawing/2014/main" id="{A66553E3-56AD-B8A6-59C8-1BA555239AD7}"/>
                </a:ext>
              </a:extLst>
            </p:cNvPr>
            <p:cNvSpPr/>
            <p:nvPr/>
          </p:nvSpPr>
          <p:spPr>
            <a:xfrm>
              <a:off x="0" y="5943600"/>
              <a:ext cx="12192000" cy="914400"/>
            </a:xfrm>
            <a:prstGeom prst="rect">
              <a:avLst/>
            </a:prstGeom>
            <a:solidFill>
              <a:srgbClr val="004A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ack and white logo&#10;&#10;Description automatically generated">
              <a:extLst>
                <a:ext uri="{FF2B5EF4-FFF2-40B4-BE49-F238E27FC236}">
                  <a16:creationId xmlns:a16="http://schemas.microsoft.com/office/drawing/2014/main" id="{8AC8CFF4-41ED-44A1-20DF-1A8C23911E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460" y="6057900"/>
              <a:ext cx="3297156" cy="685800"/>
            </a:xfrm>
            <a:prstGeom prst="rect">
              <a:avLst/>
            </a:prstGeom>
          </p:spPr>
        </p:pic>
      </p:grpSp>
      <p:sp>
        <p:nvSpPr>
          <p:cNvPr id="4" name="Title 3">
            <a:extLst>
              <a:ext uri="{FF2B5EF4-FFF2-40B4-BE49-F238E27FC236}">
                <a16:creationId xmlns:a16="http://schemas.microsoft.com/office/drawing/2014/main" id="{D6E48376-7B0F-D877-1B46-CBCDCF8A597E}"/>
              </a:ext>
            </a:extLst>
          </p:cNvPr>
          <p:cNvSpPr>
            <a:spLocks noGrp="1"/>
          </p:cNvSpPr>
          <p:nvPr>
            <p:ph type="title"/>
          </p:nvPr>
        </p:nvSpPr>
        <p:spPr>
          <a:xfrm>
            <a:off x="837733" y="173641"/>
            <a:ext cx="10515600" cy="932750"/>
          </a:xfrm>
        </p:spPr>
        <p:txBody>
          <a:bodyPr/>
          <a:lstStyle/>
          <a:p>
            <a:pPr algn="ctr"/>
            <a:r>
              <a:rPr lang="en-US" u="sng" dirty="0">
                <a:solidFill>
                  <a:srgbClr val="004A7F"/>
                </a:solidFill>
                <a:latin typeface="Cambria" panose="02040503050406030204" pitchFamily="18" charset="0"/>
                <a:ea typeface="Cambria" panose="02040503050406030204" pitchFamily="18" charset="0"/>
              </a:rPr>
              <a:t>Example Matter #5</a:t>
            </a:r>
          </a:p>
        </p:txBody>
      </p:sp>
      <p:sp>
        <p:nvSpPr>
          <p:cNvPr id="10" name="TextBox 9">
            <a:extLst>
              <a:ext uri="{FF2B5EF4-FFF2-40B4-BE49-F238E27FC236}">
                <a16:creationId xmlns:a16="http://schemas.microsoft.com/office/drawing/2014/main" id="{B384F651-EDBB-8330-254E-F7BE5A878EEE}"/>
              </a:ext>
            </a:extLst>
          </p:cNvPr>
          <p:cNvSpPr txBox="1"/>
          <p:nvPr/>
        </p:nvSpPr>
        <p:spPr>
          <a:xfrm>
            <a:off x="751840" y="1210846"/>
            <a:ext cx="10687386" cy="4616648"/>
          </a:xfrm>
          <a:prstGeom prst="rect">
            <a:avLst/>
          </a:prstGeom>
          <a:noFill/>
        </p:spPr>
        <p:txBody>
          <a:bodyPr wrap="square" rtlCol="0">
            <a:spAutoFit/>
          </a:bodyPr>
          <a:lstStyle/>
          <a:p>
            <a:pPr marL="285750" indent="-285750" algn="just">
              <a:buFont typeface="Arial" panose="020B0604020202020204" pitchFamily="34" charset="0"/>
              <a:buChar char="•"/>
            </a:pPr>
            <a:r>
              <a:rPr lang="en-US" sz="2000" u="sng" dirty="0">
                <a:solidFill>
                  <a:schemeClr val="accent1">
                    <a:lumMod val="75000"/>
                  </a:schemeClr>
                </a:solidFill>
                <a:latin typeface="Cambria" panose="02040503050406030204" pitchFamily="18" charset="0"/>
                <a:ea typeface="Cambria" panose="02040503050406030204" pitchFamily="18" charset="0"/>
              </a:rPr>
              <a:t>Report</a:t>
            </a:r>
            <a:r>
              <a:rPr lang="en-US" sz="2000" dirty="0">
                <a:solidFill>
                  <a:schemeClr val="accent1">
                    <a:lumMod val="75000"/>
                  </a:schemeClr>
                </a:solidFill>
                <a:latin typeface="Cambria" panose="02040503050406030204" pitchFamily="18" charset="0"/>
                <a:ea typeface="Cambria" panose="02040503050406030204" pitchFamily="18" charset="0"/>
              </a:rPr>
              <a:t>: Faculty complainant alleged that colleague’s negative comments, disparaging remarks, and unprofessional behavior was related to a previous PADH complaint that complainant submitted on behalf of someone else against the same respondent. Complainant also shared that there was a long history of conflict between them and the respondent.</a:t>
            </a:r>
          </a:p>
          <a:p>
            <a:pPr marL="285750" indent="-285750" algn="just">
              <a:buFont typeface="Arial" panose="020B0604020202020204" pitchFamily="34" charset="0"/>
              <a:buChar char="•"/>
            </a:pPr>
            <a:endParaRPr lang="en-US" sz="2000" dirty="0">
              <a:solidFill>
                <a:schemeClr val="accent1">
                  <a:lumMod val="75000"/>
                </a:schemeClr>
              </a:solidFill>
              <a:latin typeface="Cambria" panose="02040503050406030204" pitchFamily="18" charset="0"/>
              <a:ea typeface="Cambria" panose="02040503050406030204" pitchFamily="18" charset="0"/>
            </a:endParaRPr>
          </a:p>
          <a:p>
            <a:pPr marL="285750" indent="-285750" algn="just">
              <a:buFont typeface="Arial" panose="020B0604020202020204" pitchFamily="34" charset="0"/>
              <a:buChar char="•"/>
            </a:pPr>
            <a:r>
              <a:rPr lang="en-US" sz="2000" u="sng" dirty="0">
                <a:solidFill>
                  <a:schemeClr val="accent1">
                    <a:lumMod val="75000"/>
                  </a:schemeClr>
                </a:solidFill>
                <a:latin typeface="Cambria" panose="02040503050406030204" pitchFamily="18" charset="0"/>
                <a:ea typeface="Cambria" panose="02040503050406030204" pitchFamily="18" charset="0"/>
              </a:rPr>
              <a:t>Analysis:</a:t>
            </a:r>
            <a:r>
              <a:rPr lang="en-US" sz="2000" dirty="0">
                <a:solidFill>
                  <a:schemeClr val="accent1">
                    <a:lumMod val="75000"/>
                  </a:schemeClr>
                </a:solidFill>
                <a:latin typeface="Cambria" panose="02040503050406030204" pitchFamily="18" charset="0"/>
                <a:ea typeface="Cambria" panose="02040503050406030204" pitchFamily="18" charset="0"/>
              </a:rPr>
              <a:t> Investigators were assigned and learned through various sources that respondent was not aware of complainant reporting the prior complaint, therefore conduct not likely to be related to prior PADH report.</a:t>
            </a:r>
          </a:p>
          <a:p>
            <a:pPr marL="285750" indent="-285750" algn="just">
              <a:buFont typeface="Arial" panose="020B0604020202020204" pitchFamily="34" charset="0"/>
              <a:buChar char="•"/>
            </a:pPr>
            <a:endParaRPr lang="en-US" sz="2000" u="sng" dirty="0">
              <a:solidFill>
                <a:schemeClr val="accent1">
                  <a:lumMod val="75000"/>
                </a:schemeClr>
              </a:solidFill>
              <a:latin typeface="Cambria" panose="02040503050406030204" pitchFamily="18" charset="0"/>
              <a:ea typeface="Cambria" panose="02040503050406030204" pitchFamily="18" charset="0"/>
            </a:endParaRPr>
          </a:p>
          <a:p>
            <a:pPr marL="285750" indent="-285750" algn="just">
              <a:buFont typeface="Arial" panose="020B0604020202020204" pitchFamily="34" charset="0"/>
              <a:buChar char="•"/>
            </a:pPr>
            <a:r>
              <a:rPr lang="en-US" sz="2000" u="sng" dirty="0">
                <a:solidFill>
                  <a:schemeClr val="accent1">
                    <a:lumMod val="75000"/>
                  </a:schemeClr>
                </a:solidFill>
                <a:latin typeface="Cambria" panose="02040503050406030204" pitchFamily="18" charset="0"/>
                <a:ea typeface="Cambria" panose="02040503050406030204" pitchFamily="18" charset="0"/>
              </a:rPr>
              <a:t>Resolution/Outcome</a:t>
            </a:r>
            <a:r>
              <a:rPr lang="en-US" sz="2000" dirty="0">
                <a:solidFill>
                  <a:schemeClr val="accent1">
                    <a:lumMod val="75000"/>
                  </a:schemeClr>
                </a:solidFill>
                <a:latin typeface="Cambria" panose="02040503050406030204" pitchFamily="18" charset="0"/>
                <a:ea typeface="Cambria" panose="02040503050406030204" pitchFamily="18" charset="0"/>
              </a:rPr>
              <a:t>: Because no protected status or activity was related to the alleged conduct, there was a long history of interpersonal conflict between the parties, and where the complainant requested a mediated conversation, a summary of the information gathered was provided to the department chair with a suggestion to reach out to the OEI Restorative Practices Team.</a:t>
            </a:r>
            <a:endParaRPr lang="en-US" sz="2000" u="sng" dirty="0">
              <a:solidFill>
                <a:schemeClr val="accent1">
                  <a:lumMod val="75000"/>
                </a:schemeClr>
              </a:solidFill>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r>
              <a:rPr lang="en-US" sz="1400" dirty="0">
                <a:solidFill>
                  <a:schemeClr val="bg1"/>
                </a:solidFill>
              </a:rPr>
              <a:t>a</a:t>
            </a:r>
            <a:endParaRPr lang="en-US" dirty="0"/>
          </a:p>
        </p:txBody>
      </p:sp>
    </p:spTree>
    <p:extLst>
      <p:ext uri="{BB962C8B-B14F-4D97-AF65-F5344CB8AC3E}">
        <p14:creationId xmlns:p14="http://schemas.microsoft.com/office/powerpoint/2010/main" val="14771017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914FBC3-BE54-BF68-A4CA-B4E7A945BA44}"/>
              </a:ext>
            </a:extLst>
          </p:cNvPr>
          <p:cNvSpPr txBox="1">
            <a:spLocks noChangeAspect="1"/>
          </p:cNvSpPr>
          <p:nvPr/>
        </p:nvSpPr>
        <p:spPr>
          <a:xfrm>
            <a:off x="467138" y="835392"/>
            <a:ext cx="10789920" cy="5108208"/>
          </a:xfrm>
          <a:prstGeom prst="rect">
            <a:avLst/>
          </a:prstGeom>
          <a:noFill/>
        </p:spPr>
        <p:txBody>
          <a:bodyPr wrap="square" rtlCol="0">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sz="800" b="1" u="sng" dirty="0">
              <a:solidFill>
                <a:schemeClr val="accent1">
                  <a:lumMod val="75000"/>
                </a:schemeClr>
              </a:solidFill>
              <a:latin typeface="Aptos" panose="020B0004020202020204" pitchFamily="34" charset="0"/>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strike="noStrike" kern="1200" cap="none" spc="0" normalizeH="0" baseline="0" noProof="0" dirty="0">
              <a:ln>
                <a:noFill/>
              </a:ln>
              <a:solidFill>
                <a:schemeClr val="accent1">
                  <a:lumMod val="75000"/>
                </a:schemeClr>
              </a:solidFill>
              <a:effectLst/>
              <a:uLnTx/>
              <a:uFillTx/>
              <a:latin typeface="Aptos" panose="020B0004020202020204" pitchFamily="34" charset="0"/>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3900" b="1" i="0" strike="noStrike" kern="1200" cap="none" spc="0" normalizeH="0" baseline="0" noProof="0" dirty="0">
                <a:ln>
                  <a:noFill/>
                </a:ln>
                <a:solidFill>
                  <a:schemeClr val="accent1">
                    <a:lumMod val="75000"/>
                  </a:schemeClr>
                </a:solidFill>
                <a:effectLst/>
                <a:uLnTx/>
                <a:uFillTx/>
                <a:latin typeface="Aptos" panose="020B0004020202020204" pitchFamily="34" charset="0"/>
              </a:rPr>
              <a:t>Q&amp;A</a:t>
            </a:r>
            <a:endParaRPr lang="en-US" sz="23900" dirty="0">
              <a:solidFill>
                <a:schemeClr val="accent1">
                  <a:lumMod val="75000"/>
                </a:schemeClr>
              </a:solidFill>
              <a:latin typeface="Aptos" panose="020B0004020202020204" pitchFamily="34" charset="0"/>
            </a:endParaRPr>
          </a:p>
          <a:p>
            <a:pPr marR="0" lvl="0" algn="l" defTabSz="914400" rtl="0" eaLnBrk="1" fontAlgn="auto" latinLnBrk="0" hangingPunct="1">
              <a:lnSpc>
                <a:spcPct val="90000"/>
              </a:lnSpc>
              <a:spcBef>
                <a:spcPts val="1000"/>
              </a:spcBef>
              <a:spcAft>
                <a:spcPts val="0"/>
              </a:spcAft>
              <a:buClrTx/>
              <a:buSzTx/>
              <a:tabLst/>
              <a:defRPr/>
            </a:pPr>
            <a:endParaRPr kumimoji="0" lang="en-US" sz="800" b="0" i="0" u="none" strike="noStrike" kern="1200" cap="none" spc="0" normalizeH="0" baseline="0" noProof="0" dirty="0">
              <a:ln>
                <a:noFill/>
              </a:ln>
              <a:solidFill>
                <a:schemeClr val="accent1">
                  <a:lumMod val="75000"/>
                </a:schemeClr>
              </a:solidFill>
              <a:effectLst/>
              <a:uLnTx/>
              <a:uFillTx/>
              <a:latin typeface="Aptos" panose="02110004020202020204"/>
              <a:ea typeface="+mn-ea"/>
              <a:cs typeface="+mn-cs"/>
            </a:endParaRPr>
          </a:p>
        </p:txBody>
      </p:sp>
      <p:grpSp>
        <p:nvGrpSpPr>
          <p:cNvPr id="7" name="Group 6">
            <a:extLst>
              <a:ext uri="{FF2B5EF4-FFF2-40B4-BE49-F238E27FC236}">
                <a16:creationId xmlns:a16="http://schemas.microsoft.com/office/drawing/2014/main" id="{824A4AD9-B51C-B3E8-7BB0-ABEE6469B4ED}"/>
              </a:ext>
            </a:extLst>
          </p:cNvPr>
          <p:cNvGrpSpPr/>
          <p:nvPr/>
        </p:nvGrpSpPr>
        <p:grpSpPr>
          <a:xfrm>
            <a:off x="0" y="5943600"/>
            <a:ext cx="12192000" cy="914400"/>
            <a:chOff x="0" y="5943600"/>
            <a:chExt cx="12192000" cy="914400"/>
          </a:xfrm>
        </p:grpSpPr>
        <p:sp>
          <p:nvSpPr>
            <p:cNvPr id="3" name="Rectangle 2">
              <a:extLst>
                <a:ext uri="{FF2B5EF4-FFF2-40B4-BE49-F238E27FC236}">
                  <a16:creationId xmlns:a16="http://schemas.microsoft.com/office/drawing/2014/main" id="{85F55031-0C6B-9403-3888-3903AFBFA291}"/>
                </a:ext>
              </a:extLst>
            </p:cNvPr>
            <p:cNvSpPr/>
            <p:nvPr/>
          </p:nvSpPr>
          <p:spPr>
            <a:xfrm>
              <a:off x="0" y="5943600"/>
              <a:ext cx="12192000" cy="914400"/>
            </a:xfrm>
            <a:prstGeom prst="rect">
              <a:avLst/>
            </a:prstGeom>
            <a:solidFill>
              <a:srgbClr val="004A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ack and white logo&#10;&#10;Description automatically generated">
              <a:extLst>
                <a:ext uri="{FF2B5EF4-FFF2-40B4-BE49-F238E27FC236}">
                  <a16:creationId xmlns:a16="http://schemas.microsoft.com/office/drawing/2014/main" id="{56E648E9-9CD9-6D11-60F4-5C82D070BE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460" y="6057900"/>
              <a:ext cx="3297156" cy="685800"/>
            </a:xfrm>
            <a:prstGeom prst="rect">
              <a:avLst/>
            </a:prstGeom>
          </p:spPr>
        </p:pic>
      </p:grpSp>
      <p:pic>
        <p:nvPicPr>
          <p:cNvPr id="5" name="Picture 4" descr="A white circle with blue text and black background&#10;&#10;Description automatically generated">
            <a:extLst>
              <a:ext uri="{FF2B5EF4-FFF2-40B4-BE49-F238E27FC236}">
                <a16:creationId xmlns:a16="http://schemas.microsoft.com/office/drawing/2014/main" id="{5B500AE9-3C81-9B70-7361-FCD0150491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39990" y="120581"/>
            <a:ext cx="1437310" cy="1177294"/>
          </a:xfrm>
          <a:prstGeom prst="rect">
            <a:avLst/>
          </a:prstGeom>
        </p:spPr>
      </p:pic>
    </p:spTree>
    <p:extLst>
      <p:ext uri="{BB962C8B-B14F-4D97-AF65-F5344CB8AC3E}">
        <p14:creationId xmlns:p14="http://schemas.microsoft.com/office/powerpoint/2010/main" val="34638308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B6AB7B7-18E4-CB35-40BB-2535FA1E1DB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42831A9-CE2B-B96B-3EF3-25D3965E2B72}"/>
              </a:ext>
            </a:extLst>
          </p:cNvPr>
          <p:cNvSpPr txBox="1"/>
          <p:nvPr/>
        </p:nvSpPr>
        <p:spPr>
          <a:xfrm>
            <a:off x="751840" y="816099"/>
            <a:ext cx="10687387" cy="3985706"/>
          </a:xfrm>
          <a:prstGeom prst="rect">
            <a:avLst/>
          </a:prstGeom>
          <a:noFill/>
        </p:spPr>
        <p:txBody>
          <a:bodyPr wrap="square" rtlCol="0">
            <a:spAutoFit/>
          </a:bodyPr>
          <a:lstStyle/>
          <a:p>
            <a:pPr algn="ctr"/>
            <a:endParaRPr lang="en-US" sz="4800" dirty="0">
              <a:solidFill>
                <a:srgbClr val="004A7F"/>
              </a:solidFill>
              <a:latin typeface="Cambria" panose="02040503050406030204" pitchFamily="18" charset="0"/>
              <a:ea typeface="Cambria" panose="02040503050406030204" pitchFamily="18" charset="0"/>
            </a:endParaRPr>
          </a:p>
          <a:p>
            <a:pPr algn="ctr"/>
            <a:r>
              <a:rPr lang="en-US" sz="19900" dirty="0">
                <a:solidFill>
                  <a:srgbClr val="004A7F"/>
                </a:solidFill>
                <a:latin typeface="Cambria" panose="02040503050406030204" pitchFamily="18" charset="0"/>
                <a:ea typeface="Cambria" panose="02040503050406030204" pitchFamily="18" charset="0"/>
              </a:rPr>
              <a:t>PADH</a:t>
            </a:r>
          </a:p>
        </p:txBody>
      </p:sp>
      <p:grpSp>
        <p:nvGrpSpPr>
          <p:cNvPr id="7" name="Group 6">
            <a:extLst>
              <a:ext uri="{FF2B5EF4-FFF2-40B4-BE49-F238E27FC236}">
                <a16:creationId xmlns:a16="http://schemas.microsoft.com/office/drawing/2014/main" id="{6A0D338A-055E-9DB8-79F7-F69AC3B7EFC1}"/>
              </a:ext>
            </a:extLst>
          </p:cNvPr>
          <p:cNvGrpSpPr/>
          <p:nvPr/>
        </p:nvGrpSpPr>
        <p:grpSpPr>
          <a:xfrm>
            <a:off x="0" y="5943600"/>
            <a:ext cx="12192000" cy="914400"/>
            <a:chOff x="0" y="5943600"/>
            <a:chExt cx="12192000" cy="914400"/>
          </a:xfrm>
        </p:grpSpPr>
        <p:sp>
          <p:nvSpPr>
            <p:cNvPr id="3" name="Rectangle 2">
              <a:extLst>
                <a:ext uri="{FF2B5EF4-FFF2-40B4-BE49-F238E27FC236}">
                  <a16:creationId xmlns:a16="http://schemas.microsoft.com/office/drawing/2014/main" id="{8C65EA6B-552F-2865-10B6-C32E26822AC4}"/>
                </a:ext>
              </a:extLst>
            </p:cNvPr>
            <p:cNvSpPr/>
            <p:nvPr/>
          </p:nvSpPr>
          <p:spPr>
            <a:xfrm>
              <a:off x="0" y="5943600"/>
              <a:ext cx="12192000" cy="914400"/>
            </a:xfrm>
            <a:prstGeom prst="rect">
              <a:avLst/>
            </a:prstGeom>
            <a:solidFill>
              <a:srgbClr val="004A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ack and white logo&#10;&#10;Description automatically generated">
              <a:extLst>
                <a:ext uri="{FF2B5EF4-FFF2-40B4-BE49-F238E27FC236}">
                  <a16:creationId xmlns:a16="http://schemas.microsoft.com/office/drawing/2014/main" id="{8F27841A-7E9C-D2BD-3142-96DF262D8F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460" y="6057900"/>
              <a:ext cx="3297156" cy="685800"/>
            </a:xfrm>
            <a:prstGeom prst="rect">
              <a:avLst/>
            </a:prstGeom>
          </p:spPr>
        </p:pic>
      </p:grpSp>
    </p:spTree>
    <p:extLst>
      <p:ext uri="{BB962C8B-B14F-4D97-AF65-F5344CB8AC3E}">
        <p14:creationId xmlns:p14="http://schemas.microsoft.com/office/powerpoint/2010/main" val="1309168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3EB11-B8F4-EBB8-CF82-E680A9B850A9}"/>
              </a:ext>
            </a:extLst>
          </p:cNvPr>
          <p:cNvSpPr>
            <a:spLocks noGrp="1"/>
          </p:cNvSpPr>
          <p:nvPr>
            <p:ph type="title"/>
          </p:nvPr>
        </p:nvSpPr>
        <p:spPr/>
        <p:txBody>
          <a:bodyPr/>
          <a:lstStyle/>
          <a:p>
            <a:r>
              <a:rPr lang="en-US" sz="13800" dirty="0">
                <a:latin typeface="Cambria" panose="02040503050406030204" pitchFamily="18" charset="0"/>
                <a:ea typeface="Cambria" panose="02040503050406030204" pitchFamily="18" charset="0"/>
              </a:rPr>
              <a:t>Title IX</a:t>
            </a:r>
            <a:endParaRPr lang="en-US" sz="13800" dirty="0"/>
          </a:p>
        </p:txBody>
      </p:sp>
      <p:sp>
        <p:nvSpPr>
          <p:cNvPr id="3" name="Slide Number Placeholder 2">
            <a:extLst>
              <a:ext uri="{FF2B5EF4-FFF2-40B4-BE49-F238E27FC236}">
                <a16:creationId xmlns:a16="http://schemas.microsoft.com/office/drawing/2014/main" id="{6974C45A-1687-EA49-4359-5A24E7C82645}"/>
              </a:ext>
            </a:extLst>
          </p:cNvPr>
          <p:cNvSpPr>
            <a:spLocks noGrp="1"/>
          </p:cNvSpPr>
          <p:nvPr>
            <p:ph type="sldNum" sz="quarter" idx="12"/>
          </p:nvPr>
        </p:nvSpPr>
        <p:spPr/>
        <p:txBody>
          <a:bodyPr/>
          <a:lstStyle/>
          <a:p>
            <a:fld id="{6D9A7562-078F-0443-99CB-13A7936AC4A7}" type="slidenum">
              <a:rPr lang="en-US" smtClean="0"/>
              <a:t>30</a:t>
            </a:fld>
            <a:endParaRPr lang="en-US"/>
          </a:p>
        </p:txBody>
      </p:sp>
    </p:spTree>
    <p:extLst>
      <p:ext uri="{BB962C8B-B14F-4D97-AF65-F5344CB8AC3E}">
        <p14:creationId xmlns:p14="http://schemas.microsoft.com/office/powerpoint/2010/main" val="38718888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59986F-8066-D4AF-C809-5C5E3854EB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B8EA82-A854-9CDE-EF27-2F0FC4ACA471}"/>
              </a:ext>
            </a:extLst>
          </p:cNvPr>
          <p:cNvSpPr>
            <a:spLocks noGrp="1"/>
          </p:cNvSpPr>
          <p:nvPr>
            <p:ph type="title"/>
          </p:nvPr>
        </p:nvSpPr>
        <p:spPr>
          <a:xfrm>
            <a:off x="1598237" y="342490"/>
            <a:ext cx="8995525" cy="662781"/>
          </a:xfrm>
        </p:spPr>
        <p:txBody>
          <a:bodyPr>
            <a:normAutofit fontScale="90000"/>
          </a:bodyPr>
          <a:lstStyle/>
          <a:p>
            <a:pPr algn="ctr"/>
            <a:br>
              <a:rPr lang="en-US" sz="6000" u="sng" dirty="0">
                <a:latin typeface="Cambria" panose="02040503050406030204" pitchFamily="18" charset="0"/>
                <a:ea typeface="Cambria" panose="02040503050406030204" pitchFamily="18" charset="0"/>
              </a:rPr>
            </a:br>
            <a:r>
              <a:rPr lang="en-US" sz="6000" u="sng" dirty="0">
                <a:latin typeface="Cambria" panose="02040503050406030204" pitchFamily="18" charset="0"/>
                <a:ea typeface="Cambria" panose="02040503050406030204" pitchFamily="18" charset="0"/>
              </a:rPr>
              <a:t>What is Title IX?</a:t>
            </a:r>
            <a:endParaRPr lang="en-US" sz="6000" dirty="0"/>
          </a:p>
        </p:txBody>
      </p:sp>
      <p:sp>
        <p:nvSpPr>
          <p:cNvPr id="3" name="Content Placeholder 2">
            <a:extLst>
              <a:ext uri="{FF2B5EF4-FFF2-40B4-BE49-F238E27FC236}">
                <a16:creationId xmlns:a16="http://schemas.microsoft.com/office/drawing/2014/main" id="{E88941C8-A767-2098-80A3-AC28DDF21D11}"/>
              </a:ext>
            </a:extLst>
          </p:cNvPr>
          <p:cNvSpPr>
            <a:spLocks noGrp="1"/>
          </p:cNvSpPr>
          <p:nvPr>
            <p:ph idx="1"/>
          </p:nvPr>
        </p:nvSpPr>
        <p:spPr>
          <a:xfrm>
            <a:off x="838200" y="905257"/>
            <a:ext cx="10515600" cy="4947472"/>
          </a:xfrm>
        </p:spPr>
        <p:txBody>
          <a:bodyPr>
            <a:normAutofit lnSpcReduction="10000"/>
          </a:bodyPr>
          <a:lstStyle/>
          <a:p>
            <a:pPr marL="0" indent="0" algn="just">
              <a:buNone/>
            </a:pPr>
            <a:endParaRPr lang="en-US" dirty="0">
              <a:solidFill>
                <a:srgbClr val="004A7F"/>
              </a:solidFill>
              <a:latin typeface="Cambria" panose="02040503050406030204" pitchFamily="18" charset="0"/>
              <a:ea typeface="Cambria" panose="02040503050406030204" pitchFamily="18" charset="0"/>
            </a:endParaRPr>
          </a:p>
          <a:p>
            <a:pPr marL="0" indent="0" algn="just">
              <a:buNone/>
            </a:pPr>
            <a:endParaRPr lang="en-US" dirty="0">
              <a:solidFill>
                <a:srgbClr val="004A7F"/>
              </a:solidFill>
              <a:latin typeface="Cambria" panose="02040503050406030204" pitchFamily="18" charset="0"/>
              <a:ea typeface="Cambria" panose="02040503050406030204" pitchFamily="18" charset="0"/>
            </a:endParaRPr>
          </a:p>
          <a:p>
            <a:pPr marL="0" indent="0" algn="just">
              <a:buNone/>
            </a:pPr>
            <a:r>
              <a:rPr lang="en-US" dirty="0">
                <a:solidFill>
                  <a:schemeClr val="accent1">
                    <a:lumMod val="75000"/>
                  </a:schemeClr>
                </a:solidFill>
                <a:latin typeface="Cambria" panose="02040503050406030204" pitchFamily="18" charset="0"/>
                <a:ea typeface="Cambria" panose="02040503050406030204" pitchFamily="18" charset="0"/>
              </a:rPr>
              <a:t>A federal law that prohibits sex discrimination in education and hospital settings, including specific types of conduct defined as sexual harassment by Title IX regulations. The full statute reads:</a:t>
            </a:r>
          </a:p>
          <a:p>
            <a:pPr marL="0" indent="0" algn="just">
              <a:buNone/>
            </a:pPr>
            <a:endParaRPr lang="en-US" dirty="0">
              <a:solidFill>
                <a:srgbClr val="004A7F"/>
              </a:solidFill>
              <a:latin typeface="Cambria" panose="02040503050406030204" pitchFamily="18" charset="0"/>
              <a:ea typeface="Cambria" panose="02040503050406030204" pitchFamily="18" charset="0"/>
            </a:endParaRPr>
          </a:p>
          <a:p>
            <a:pPr marL="0" indent="0" algn="ctr">
              <a:spcBef>
                <a:spcPts val="0"/>
              </a:spcBef>
              <a:buNone/>
            </a:pPr>
            <a:r>
              <a:rPr lang="en-US" dirty="0">
                <a:solidFill>
                  <a:schemeClr val="accent1">
                    <a:lumMod val="75000"/>
                  </a:schemeClr>
                </a:solidFill>
                <a:latin typeface="Cambria" panose="02040503050406030204" pitchFamily="18" charset="0"/>
                <a:ea typeface="Times New Roman" panose="02020603050405020304" pitchFamily="18" charset="0"/>
                <a:cs typeface="Times New Roman" panose="02020603050405020304" pitchFamily="18" charset="0"/>
              </a:rPr>
              <a:t>No person in the United States shall, on the basis of sex, </a:t>
            </a:r>
          </a:p>
          <a:p>
            <a:pPr marL="0" indent="0" algn="ctr">
              <a:spcBef>
                <a:spcPts val="0"/>
              </a:spcBef>
              <a:buNone/>
            </a:pPr>
            <a:r>
              <a:rPr lang="en-US" dirty="0">
                <a:solidFill>
                  <a:schemeClr val="accent1">
                    <a:lumMod val="75000"/>
                  </a:schemeClr>
                </a:solidFill>
                <a:latin typeface="Cambria" panose="02040503050406030204" pitchFamily="18" charset="0"/>
                <a:ea typeface="Times New Roman" panose="02020603050405020304" pitchFamily="18" charset="0"/>
                <a:cs typeface="Times New Roman" panose="02020603050405020304" pitchFamily="18" charset="0"/>
              </a:rPr>
              <a:t>be excluded from participation</a:t>
            </a:r>
            <a:r>
              <a:rPr lang="en-US" dirty="0">
                <a:solidFill>
                  <a:schemeClr val="accent1">
                    <a:lumMod val="75000"/>
                  </a:schemeClr>
                </a:solidFill>
                <a:latin typeface="Cambria" panose="02040503050406030204" pitchFamily="18" charset="0"/>
                <a:ea typeface="MS Mincho" panose="02020609040205080304" pitchFamily="49" charset="-128"/>
                <a:cs typeface="Times New Roman" panose="02020603050405020304" pitchFamily="18" charset="0"/>
              </a:rPr>
              <a:t> </a:t>
            </a:r>
            <a:r>
              <a:rPr lang="en-US" dirty="0">
                <a:solidFill>
                  <a:schemeClr val="accent1">
                    <a:lumMod val="75000"/>
                  </a:schemeClr>
                </a:solidFill>
                <a:latin typeface="Cambria" panose="02040503050406030204" pitchFamily="18" charset="0"/>
                <a:ea typeface="Times New Roman" panose="02020603050405020304" pitchFamily="18" charset="0"/>
                <a:cs typeface="Times New Roman" panose="02020603050405020304" pitchFamily="18" charset="0"/>
              </a:rPr>
              <a:t>in, be denied the benefits of, </a:t>
            </a:r>
          </a:p>
          <a:p>
            <a:pPr marL="0" indent="0" algn="ctr">
              <a:spcBef>
                <a:spcPts val="0"/>
              </a:spcBef>
              <a:buNone/>
            </a:pPr>
            <a:r>
              <a:rPr lang="en-US" dirty="0">
                <a:solidFill>
                  <a:schemeClr val="accent1">
                    <a:lumMod val="75000"/>
                  </a:schemeClr>
                </a:solidFill>
                <a:latin typeface="Cambria" panose="02040503050406030204" pitchFamily="18" charset="0"/>
                <a:ea typeface="Times New Roman" panose="02020603050405020304" pitchFamily="18" charset="0"/>
                <a:cs typeface="Times New Roman" panose="02020603050405020304" pitchFamily="18" charset="0"/>
              </a:rPr>
              <a:t>or be subjected to discrimination under </a:t>
            </a:r>
          </a:p>
          <a:p>
            <a:pPr marL="0" indent="0" algn="ctr">
              <a:spcBef>
                <a:spcPts val="0"/>
              </a:spcBef>
              <a:buNone/>
            </a:pPr>
            <a:r>
              <a:rPr lang="en-US" b="1" dirty="0">
                <a:solidFill>
                  <a:schemeClr val="accent1">
                    <a:lumMod val="75000"/>
                  </a:schemeClr>
                </a:solidFill>
                <a:latin typeface="Cambria" panose="02040503050406030204" pitchFamily="18" charset="0"/>
                <a:ea typeface="Times New Roman" panose="02020603050405020304" pitchFamily="18" charset="0"/>
                <a:cs typeface="Times New Roman" panose="02020603050405020304" pitchFamily="18" charset="0"/>
              </a:rPr>
              <a:t>any education program or activity </a:t>
            </a:r>
            <a:r>
              <a:rPr lang="en-US" dirty="0">
                <a:solidFill>
                  <a:schemeClr val="accent1">
                    <a:lumMod val="75000"/>
                  </a:schemeClr>
                </a:solidFill>
                <a:latin typeface="Cambria" panose="02040503050406030204" pitchFamily="18" charset="0"/>
                <a:ea typeface="Times New Roman" panose="02020603050405020304" pitchFamily="18" charset="0"/>
                <a:cs typeface="Times New Roman" panose="02020603050405020304" pitchFamily="18" charset="0"/>
              </a:rPr>
              <a:t>receiving Federal financial assistance.  </a:t>
            </a:r>
          </a:p>
          <a:p>
            <a:pPr marL="0" indent="0" algn="ctr">
              <a:buNone/>
            </a:pPr>
            <a:endParaRPr lang="en-US" sz="1800" dirty="0">
              <a:solidFill>
                <a:schemeClr val="accent1">
                  <a:lumMod val="75000"/>
                </a:schemeClr>
              </a:solidFill>
              <a:latin typeface="Cambria" panose="02040503050406030204" pitchFamily="18" charset="0"/>
              <a:ea typeface="Times New Roman" panose="02020603050405020304" pitchFamily="18" charset="0"/>
              <a:cs typeface="Times New Roman" panose="02020603050405020304" pitchFamily="18" charset="0"/>
            </a:endParaRPr>
          </a:p>
          <a:p>
            <a:pPr marL="0" indent="0" algn="ctr">
              <a:buNone/>
            </a:pPr>
            <a:r>
              <a:rPr lang="en-US" sz="1800" dirty="0">
                <a:solidFill>
                  <a:schemeClr val="accent1">
                    <a:lumMod val="75000"/>
                  </a:schemeClr>
                </a:solidFill>
                <a:latin typeface="Cambria" panose="02040503050406030204" pitchFamily="18" charset="0"/>
                <a:ea typeface="Calibri" panose="020F0502020204030204" pitchFamily="34" charset="0"/>
                <a:cs typeface="Times New Roman" panose="02020603050405020304" pitchFamily="18" charset="0"/>
              </a:rPr>
              <a:t>Title IX of the Education Amendments of 1972 (20 U.S.C.  §1681,</a:t>
            </a:r>
            <a:r>
              <a:rPr lang="en-US" sz="1800" dirty="0">
                <a:solidFill>
                  <a:schemeClr val="accent1">
                    <a:lumMod val="75000"/>
                  </a:schemeClr>
                </a:solidFill>
                <a:latin typeface="Cambria" panose="02040503050406030204" pitchFamily="18" charset="0"/>
                <a:ea typeface="MS Mincho" panose="02020609040205080304" pitchFamily="49" charset="-128"/>
                <a:cs typeface="Times New Roman" panose="02020603050405020304" pitchFamily="18" charset="0"/>
              </a:rPr>
              <a:t> </a:t>
            </a:r>
            <a:r>
              <a:rPr lang="en-US" sz="1800" i="1" dirty="0">
                <a:solidFill>
                  <a:schemeClr val="accent1">
                    <a:lumMod val="75000"/>
                  </a:schemeClr>
                </a:solidFill>
                <a:latin typeface="Cambria" panose="02040503050406030204" pitchFamily="18" charset="0"/>
                <a:ea typeface="Calibri" panose="020F0502020204030204" pitchFamily="34" charset="0"/>
                <a:cs typeface="Times New Roman" panose="02020603050405020304" pitchFamily="18" charset="0"/>
              </a:rPr>
              <a:t>et seq</a:t>
            </a:r>
            <a:r>
              <a:rPr lang="en-US" sz="1800" dirty="0">
                <a:solidFill>
                  <a:schemeClr val="accent1">
                    <a:lumMod val="75000"/>
                  </a:schemeClr>
                </a:solidFill>
                <a:latin typeface="Cambria" panose="02040503050406030204" pitchFamily="18" charset="0"/>
                <a:ea typeface="Calibri" panose="020F0502020204030204" pitchFamily="34" charset="0"/>
                <a:cs typeface="Times New Roman" panose="02020603050405020304" pitchFamily="18" charset="0"/>
              </a:rPr>
              <a:t>.)</a:t>
            </a:r>
            <a:endParaRPr lang="en-US" dirty="0">
              <a:solidFill>
                <a:srgbClr val="004A7F"/>
              </a:solidFill>
              <a:latin typeface="Cambria" panose="02040503050406030204" pitchFamily="18" charset="0"/>
              <a:ea typeface="Cambria" panose="02040503050406030204" pitchFamily="18" charset="0"/>
            </a:endParaRPr>
          </a:p>
          <a:p>
            <a:endParaRPr lang="en-US" dirty="0"/>
          </a:p>
        </p:txBody>
      </p:sp>
      <p:sp>
        <p:nvSpPr>
          <p:cNvPr id="4" name="Slide Number Placeholder 3">
            <a:extLst>
              <a:ext uri="{FF2B5EF4-FFF2-40B4-BE49-F238E27FC236}">
                <a16:creationId xmlns:a16="http://schemas.microsoft.com/office/drawing/2014/main" id="{39136CAC-EC17-E724-D2D4-FAF12AD75E4E}"/>
              </a:ext>
            </a:extLst>
          </p:cNvPr>
          <p:cNvSpPr>
            <a:spLocks noGrp="1"/>
          </p:cNvSpPr>
          <p:nvPr>
            <p:ph type="sldNum" sz="quarter" idx="12"/>
          </p:nvPr>
        </p:nvSpPr>
        <p:spPr/>
        <p:txBody>
          <a:bodyPr/>
          <a:lstStyle/>
          <a:p>
            <a:fld id="{6D9A7562-078F-0443-99CB-13A7936AC4A7}" type="slidenum">
              <a:rPr lang="en-US" smtClean="0"/>
              <a:t>31</a:t>
            </a:fld>
            <a:endParaRPr lang="en-US"/>
          </a:p>
        </p:txBody>
      </p:sp>
    </p:spTree>
    <p:extLst>
      <p:ext uri="{BB962C8B-B14F-4D97-AF65-F5344CB8AC3E}">
        <p14:creationId xmlns:p14="http://schemas.microsoft.com/office/powerpoint/2010/main" val="40157201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86190F-B1F8-9F08-1EE5-FE93D04899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150D30-24C7-A9EB-88CA-1E33DA5EAF64}"/>
              </a:ext>
            </a:extLst>
          </p:cNvPr>
          <p:cNvSpPr>
            <a:spLocks noGrp="1"/>
          </p:cNvSpPr>
          <p:nvPr>
            <p:ph type="title"/>
          </p:nvPr>
        </p:nvSpPr>
        <p:spPr>
          <a:xfrm>
            <a:off x="838200" y="348852"/>
            <a:ext cx="10515600" cy="1041036"/>
          </a:xfrm>
        </p:spPr>
        <p:txBody>
          <a:bodyPr>
            <a:normAutofit/>
          </a:bodyPr>
          <a:lstStyle/>
          <a:p>
            <a:pPr algn="ctr"/>
            <a:r>
              <a:rPr lang="en-US" sz="3600" u="sng" dirty="0">
                <a:latin typeface="Cambria" panose="02040503050406030204" pitchFamily="18" charset="0"/>
                <a:ea typeface="Cambria" panose="02040503050406030204" pitchFamily="18" charset="0"/>
              </a:rPr>
              <a:t>What Constitutes an Education Program or Activity?</a:t>
            </a:r>
          </a:p>
        </p:txBody>
      </p:sp>
      <p:sp>
        <p:nvSpPr>
          <p:cNvPr id="3" name="Content Placeholder 2">
            <a:extLst>
              <a:ext uri="{FF2B5EF4-FFF2-40B4-BE49-F238E27FC236}">
                <a16:creationId xmlns:a16="http://schemas.microsoft.com/office/drawing/2014/main" id="{87C45CF3-B080-5DA3-3C78-549D1F64C224}"/>
              </a:ext>
            </a:extLst>
          </p:cNvPr>
          <p:cNvSpPr>
            <a:spLocks noGrp="1"/>
          </p:cNvSpPr>
          <p:nvPr>
            <p:ph idx="1"/>
          </p:nvPr>
        </p:nvSpPr>
        <p:spPr>
          <a:xfrm>
            <a:off x="838200" y="1325880"/>
            <a:ext cx="10515600" cy="4992623"/>
          </a:xfrm>
        </p:spPr>
        <p:txBody>
          <a:bodyPr>
            <a:normAutofit fontScale="70000" lnSpcReduction="20000"/>
          </a:bodyPr>
          <a:lstStyle/>
          <a:p>
            <a:pPr algn="just"/>
            <a:endParaRPr lang="en-US" sz="1800" dirty="0">
              <a:solidFill>
                <a:schemeClr val="accent1">
                  <a:lumMod val="75000"/>
                </a:schemeClr>
              </a:solidFill>
              <a:latin typeface="Aptos Display" panose="020B0004020202020204" pitchFamily="34" charset="0"/>
            </a:endParaRPr>
          </a:p>
          <a:p>
            <a:pPr marL="0" indent="0" algn="just">
              <a:buNone/>
            </a:pPr>
            <a:r>
              <a:rPr lang="en-US" dirty="0">
                <a:solidFill>
                  <a:schemeClr val="accent1">
                    <a:lumMod val="75000"/>
                  </a:schemeClr>
                </a:solidFill>
                <a:latin typeface="Cambria" panose="02040503050406030204" pitchFamily="18" charset="0"/>
              </a:rPr>
              <a:t>“Program or activity means </a:t>
            </a:r>
            <a:r>
              <a:rPr lang="en-US" b="1" u="sng" dirty="0">
                <a:solidFill>
                  <a:schemeClr val="accent1">
                    <a:lumMod val="75000"/>
                  </a:schemeClr>
                </a:solidFill>
                <a:latin typeface="Cambria" panose="02040503050406030204" pitchFamily="18" charset="0"/>
              </a:rPr>
              <a:t>all of the operations of</a:t>
            </a:r>
            <a:r>
              <a:rPr lang="en-US" dirty="0">
                <a:solidFill>
                  <a:schemeClr val="accent1">
                    <a:lumMod val="75000"/>
                  </a:schemeClr>
                </a:solidFill>
                <a:latin typeface="Cambria" panose="02040503050406030204" pitchFamily="18" charset="0"/>
              </a:rPr>
              <a:t> […]</a:t>
            </a:r>
            <a:endParaRPr lang="en-US" b="1" u="sng" dirty="0">
              <a:solidFill>
                <a:schemeClr val="accent1">
                  <a:lumMod val="75000"/>
                </a:schemeClr>
              </a:solidFill>
              <a:latin typeface="Cambria" panose="02040503050406030204" pitchFamily="18" charset="0"/>
            </a:endParaRPr>
          </a:p>
          <a:p>
            <a:pPr algn="just"/>
            <a:endParaRPr lang="en-US" dirty="0">
              <a:solidFill>
                <a:schemeClr val="accent1">
                  <a:lumMod val="75000"/>
                </a:schemeClr>
              </a:solidFill>
              <a:latin typeface="Cambria" panose="02040503050406030204" pitchFamily="18" charset="0"/>
            </a:endParaRPr>
          </a:p>
          <a:p>
            <a:pPr marL="0" indent="0" algn="just">
              <a:buNone/>
            </a:pPr>
            <a:r>
              <a:rPr lang="en-US" dirty="0">
                <a:solidFill>
                  <a:schemeClr val="accent1">
                    <a:lumMod val="75000"/>
                  </a:schemeClr>
                </a:solidFill>
                <a:latin typeface="Cambria" panose="02040503050406030204" pitchFamily="18" charset="0"/>
              </a:rPr>
              <a:t>(2)(</a:t>
            </a:r>
            <a:r>
              <a:rPr lang="en-US" dirty="0" err="1">
                <a:solidFill>
                  <a:schemeClr val="accent1">
                    <a:lumMod val="75000"/>
                  </a:schemeClr>
                </a:solidFill>
                <a:latin typeface="Cambria" panose="02040503050406030204" pitchFamily="18" charset="0"/>
              </a:rPr>
              <a:t>i</a:t>
            </a:r>
            <a:r>
              <a:rPr lang="en-US" dirty="0">
                <a:solidFill>
                  <a:schemeClr val="accent1">
                    <a:lumMod val="75000"/>
                  </a:schemeClr>
                </a:solidFill>
                <a:latin typeface="Cambria" panose="02040503050406030204" pitchFamily="18" charset="0"/>
              </a:rPr>
              <a:t>) </a:t>
            </a:r>
            <a:r>
              <a:rPr lang="en-US" b="1" u="sng" dirty="0">
                <a:solidFill>
                  <a:schemeClr val="accent1">
                    <a:lumMod val="75000"/>
                  </a:schemeClr>
                </a:solidFill>
                <a:latin typeface="Cambria" panose="02040503050406030204" pitchFamily="18" charset="0"/>
              </a:rPr>
              <a:t>A college, university, or other postsecondary institution</a:t>
            </a:r>
            <a:r>
              <a:rPr lang="en-US" dirty="0">
                <a:solidFill>
                  <a:schemeClr val="accent1">
                    <a:lumMod val="75000"/>
                  </a:schemeClr>
                </a:solidFill>
                <a:latin typeface="Cambria" panose="02040503050406030204" pitchFamily="18" charset="0"/>
              </a:rPr>
              <a:t>, or a public system of higher education; […]</a:t>
            </a:r>
          </a:p>
          <a:p>
            <a:pPr algn="just"/>
            <a:endParaRPr lang="en-US" dirty="0">
              <a:solidFill>
                <a:schemeClr val="accent1">
                  <a:lumMod val="75000"/>
                </a:schemeClr>
              </a:solidFill>
              <a:latin typeface="Cambria" panose="02040503050406030204" pitchFamily="18" charset="0"/>
            </a:endParaRPr>
          </a:p>
          <a:p>
            <a:pPr marL="0" indent="0" algn="just">
              <a:buNone/>
            </a:pPr>
            <a:r>
              <a:rPr lang="en-US" dirty="0">
                <a:solidFill>
                  <a:schemeClr val="accent1">
                    <a:lumMod val="75000"/>
                  </a:schemeClr>
                </a:solidFill>
                <a:latin typeface="Cambria" panose="02040503050406030204" pitchFamily="18" charset="0"/>
              </a:rPr>
              <a:t>(3)(</a:t>
            </a:r>
            <a:r>
              <a:rPr lang="en-US" dirty="0" err="1">
                <a:solidFill>
                  <a:schemeClr val="accent1">
                    <a:lumMod val="75000"/>
                  </a:schemeClr>
                </a:solidFill>
                <a:latin typeface="Cambria" panose="02040503050406030204" pitchFamily="18" charset="0"/>
              </a:rPr>
              <a:t>i</a:t>
            </a:r>
            <a:r>
              <a:rPr lang="en-US" dirty="0">
                <a:solidFill>
                  <a:schemeClr val="accent1">
                    <a:lumMod val="75000"/>
                  </a:schemeClr>
                </a:solidFill>
                <a:latin typeface="Cambria" panose="02040503050406030204" pitchFamily="18" charset="0"/>
              </a:rPr>
              <a:t>) An entire corporation, partnership, other private organization, or an entire sole proprietorship— […]</a:t>
            </a:r>
          </a:p>
          <a:p>
            <a:pPr algn="just"/>
            <a:r>
              <a:rPr lang="en-US" dirty="0">
                <a:solidFill>
                  <a:schemeClr val="accent1">
                    <a:lumMod val="75000"/>
                  </a:schemeClr>
                </a:solidFill>
                <a:latin typeface="Cambria" panose="02040503050406030204" pitchFamily="18" charset="0"/>
              </a:rPr>
              <a:t>(B) Which is principally </a:t>
            </a:r>
            <a:r>
              <a:rPr lang="en-US" b="1" u="sng" dirty="0">
                <a:solidFill>
                  <a:schemeClr val="accent1">
                    <a:lumMod val="75000"/>
                  </a:schemeClr>
                </a:solidFill>
                <a:latin typeface="Cambria" panose="02040503050406030204" pitchFamily="18" charset="0"/>
              </a:rPr>
              <a:t>engaged in the business of providing education, health care</a:t>
            </a:r>
            <a:r>
              <a:rPr lang="en-US" dirty="0">
                <a:solidFill>
                  <a:schemeClr val="accent1">
                    <a:lumMod val="75000"/>
                  </a:schemeClr>
                </a:solidFill>
                <a:latin typeface="Cambria" panose="02040503050406030204" pitchFamily="18" charset="0"/>
              </a:rPr>
              <a:t>, housing, social services, or parks and recreation; […]”</a:t>
            </a:r>
          </a:p>
          <a:p>
            <a:pPr algn="just"/>
            <a:endParaRPr lang="en-US" dirty="0">
              <a:solidFill>
                <a:schemeClr val="accent1">
                  <a:lumMod val="75000"/>
                </a:schemeClr>
              </a:solidFill>
              <a:latin typeface="Cambria" panose="02040503050406030204" pitchFamily="18" charset="0"/>
            </a:endParaRPr>
          </a:p>
          <a:p>
            <a:pPr marL="0" indent="0" algn="just">
              <a:buNone/>
            </a:pPr>
            <a:r>
              <a:rPr lang="en-US" b="1" dirty="0">
                <a:solidFill>
                  <a:schemeClr val="accent1">
                    <a:lumMod val="75000"/>
                  </a:schemeClr>
                </a:solidFill>
                <a:latin typeface="Cambria" panose="02040503050406030204" pitchFamily="18" charset="0"/>
              </a:rPr>
              <a:t>“</a:t>
            </a:r>
            <a:r>
              <a:rPr lang="en-US" b="1" u="sng" dirty="0">
                <a:solidFill>
                  <a:schemeClr val="accent1">
                    <a:lumMod val="75000"/>
                  </a:schemeClr>
                </a:solidFill>
                <a:latin typeface="Cambria" panose="02040503050406030204" pitchFamily="18" charset="0"/>
              </a:rPr>
              <a:t>Postsecondary institution</a:t>
            </a:r>
            <a:r>
              <a:rPr lang="en-US" dirty="0">
                <a:solidFill>
                  <a:schemeClr val="accent1">
                    <a:lumMod val="75000"/>
                  </a:schemeClr>
                </a:solidFill>
                <a:latin typeface="Cambria" panose="02040503050406030204" pitchFamily="18" charset="0"/>
              </a:rPr>
              <a:t> means an </a:t>
            </a:r>
            <a:r>
              <a:rPr lang="en-US" b="1" u="sng" dirty="0">
                <a:solidFill>
                  <a:schemeClr val="accent1">
                    <a:lumMod val="75000"/>
                  </a:schemeClr>
                </a:solidFill>
                <a:latin typeface="Cambria" panose="02040503050406030204" pitchFamily="18" charset="0"/>
              </a:rPr>
              <a:t>institution of graduate higher education, an institution of undergraduate higher education, an institution of professional education</a:t>
            </a:r>
            <a:r>
              <a:rPr lang="en-US" dirty="0">
                <a:solidFill>
                  <a:schemeClr val="accent1">
                    <a:lumMod val="75000"/>
                  </a:schemeClr>
                </a:solidFill>
                <a:latin typeface="Cambria" panose="02040503050406030204" pitchFamily="18" charset="0"/>
              </a:rPr>
              <a:t>, or an institution of vocational education that serves postsecondary school students.”</a:t>
            </a:r>
          </a:p>
          <a:p>
            <a:pPr algn="just"/>
            <a:endParaRPr lang="en-US" dirty="0">
              <a:solidFill>
                <a:schemeClr val="accent1">
                  <a:lumMod val="75000"/>
                </a:schemeClr>
              </a:solidFill>
              <a:latin typeface="Cambria" panose="02040503050406030204" pitchFamily="18" charset="0"/>
            </a:endParaRPr>
          </a:p>
          <a:p>
            <a:pPr marL="0" indent="0" algn="r">
              <a:buNone/>
            </a:pPr>
            <a:r>
              <a:rPr lang="en-US" dirty="0">
                <a:solidFill>
                  <a:schemeClr val="accent1">
                    <a:lumMod val="75000"/>
                  </a:schemeClr>
                </a:solidFill>
                <a:latin typeface="Cambria" panose="02040503050406030204" pitchFamily="18" charset="0"/>
              </a:rPr>
              <a:t>34 CFR </a:t>
            </a:r>
            <a:r>
              <a:rPr lang="en-US" dirty="0">
                <a:solidFill>
                  <a:schemeClr val="accent1">
                    <a:lumMod val="75000"/>
                  </a:schemeClr>
                </a:solidFill>
                <a:latin typeface="Cambria" panose="02040503050406030204" pitchFamily="18" charset="0"/>
                <a:ea typeface="Times New Roman" panose="02020603050405020304" pitchFamily="18" charset="0"/>
                <a:cs typeface="Times New Roman" panose="02020603050405020304" pitchFamily="18" charset="0"/>
              </a:rPr>
              <a:t>§</a:t>
            </a:r>
            <a:r>
              <a:rPr lang="en-US" b="1" dirty="0">
                <a:solidFill>
                  <a:schemeClr val="accent1">
                    <a:lumMod val="75000"/>
                  </a:schemeClr>
                </a:solidFill>
                <a:latin typeface="Cambria" panose="02040503050406030204" pitchFamily="18" charset="0"/>
                <a:ea typeface="Times New Roman" panose="02020603050405020304" pitchFamily="18" charset="0"/>
                <a:cs typeface="Times New Roman" panose="02020603050405020304" pitchFamily="18" charset="0"/>
              </a:rPr>
              <a:t> </a:t>
            </a:r>
            <a:r>
              <a:rPr lang="en-US" dirty="0">
                <a:solidFill>
                  <a:schemeClr val="accent1">
                    <a:lumMod val="75000"/>
                  </a:schemeClr>
                </a:solidFill>
                <a:latin typeface="Cambria" panose="02040503050406030204" pitchFamily="18" charset="0"/>
              </a:rPr>
              <a:t>106.2</a:t>
            </a:r>
          </a:p>
        </p:txBody>
      </p:sp>
      <p:sp>
        <p:nvSpPr>
          <p:cNvPr id="4" name="Slide Number Placeholder 3">
            <a:extLst>
              <a:ext uri="{FF2B5EF4-FFF2-40B4-BE49-F238E27FC236}">
                <a16:creationId xmlns:a16="http://schemas.microsoft.com/office/drawing/2014/main" id="{53C650D1-8244-22C1-7267-14A2143334B6}"/>
              </a:ext>
            </a:extLst>
          </p:cNvPr>
          <p:cNvSpPr>
            <a:spLocks noGrp="1"/>
          </p:cNvSpPr>
          <p:nvPr>
            <p:ph type="sldNum" sz="quarter" idx="12"/>
          </p:nvPr>
        </p:nvSpPr>
        <p:spPr/>
        <p:txBody>
          <a:bodyPr/>
          <a:lstStyle/>
          <a:p>
            <a:fld id="{6D9A7562-078F-0443-99CB-13A7936AC4A7}" type="slidenum">
              <a:rPr lang="en-US" smtClean="0"/>
              <a:t>32</a:t>
            </a:fld>
            <a:endParaRPr lang="en-US"/>
          </a:p>
        </p:txBody>
      </p:sp>
    </p:spTree>
    <p:extLst>
      <p:ext uri="{BB962C8B-B14F-4D97-AF65-F5344CB8AC3E}">
        <p14:creationId xmlns:p14="http://schemas.microsoft.com/office/powerpoint/2010/main" val="1620258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F04AB-2E88-62A7-EF63-4C05BD4F71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B3221B-51F1-AEE5-153F-D69B31985296}"/>
              </a:ext>
            </a:extLst>
          </p:cNvPr>
          <p:cNvSpPr>
            <a:spLocks noGrp="1"/>
          </p:cNvSpPr>
          <p:nvPr>
            <p:ph type="title"/>
          </p:nvPr>
        </p:nvSpPr>
        <p:spPr>
          <a:xfrm>
            <a:off x="1014545" y="182313"/>
            <a:ext cx="10415455" cy="1089700"/>
          </a:xfrm>
        </p:spPr>
        <p:txBody>
          <a:bodyPr>
            <a:normAutofit/>
          </a:bodyPr>
          <a:lstStyle/>
          <a:p>
            <a:pPr algn="ctr"/>
            <a:r>
              <a:rPr lang="en-US" sz="3600" u="sng" dirty="0">
                <a:latin typeface="Cambria" panose="02040503050406030204" pitchFamily="18" charset="0"/>
                <a:ea typeface="Cambria" panose="02040503050406030204" pitchFamily="18" charset="0"/>
              </a:rPr>
              <a:t>What Constitutes an Education Program or Activity?</a:t>
            </a:r>
          </a:p>
        </p:txBody>
      </p:sp>
      <p:sp>
        <p:nvSpPr>
          <p:cNvPr id="3" name="Content Placeholder 2">
            <a:extLst>
              <a:ext uri="{FF2B5EF4-FFF2-40B4-BE49-F238E27FC236}">
                <a16:creationId xmlns:a16="http://schemas.microsoft.com/office/drawing/2014/main" id="{AFAEDD2C-FE90-1D44-A71C-781CEADCACA1}"/>
              </a:ext>
            </a:extLst>
          </p:cNvPr>
          <p:cNvSpPr>
            <a:spLocks noGrp="1"/>
          </p:cNvSpPr>
          <p:nvPr>
            <p:ph idx="1"/>
          </p:nvPr>
        </p:nvSpPr>
        <p:spPr>
          <a:xfrm>
            <a:off x="838199" y="1189783"/>
            <a:ext cx="10515600" cy="5192729"/>
          </a:xfrm>
        </p:spPr>
        <p:txBody>
          <a:bodyPr>
            <a:normAutofit fontScale="92500" lnSpcReduction="20000"/>
          </a:bodyPr>
          <a:lstStyle/>
          <a:p>
            <a:pPr algn="ctr"/>
            <a:endParaRPr lang="en-US" sz="1400" dirty="0">
              <a:solidFill>
                <a:schemeClr val="accent1">
                  <a:lumMod val="75000"/>
                </a:schemeClr>
              </a:solidFill>
              <a:latin typeface="Aptos Display" panose="020B0004020202020204" pitchFamily="34" charset="0"/>
            </a:endParaRPr>
          </a:p>
          <a:p>
            <a:pPr marL="0" indent="0" algn="just">
              <a:buNone/>
            </a:pPr>
            <a:r>
              <a:rPr lang="en-US" sz="3200" dirty="0">
                <a:solidFill>
                  <a:schemeClr val="accent1">
                    <a:lumMod val="75000"/>
                  </a:schemeClr>
                </a:solidFill>
                <a:latin typeface="Cambria" panose="02040503050406030204" pitchFamily="18" charset="0"/>
              </a:rPr>
              <a:t>More practically:</a:t>
            </a:r>
          </a:p>
          <a:p>
            <a:pPr algn="just"/>
            <a:endParaRPr lang="en-US" sz="1800" dirty="0">
              <a:solidFill>
                <a:schemeClr val="accent1">
                  <a:lumMod val="75000"/>
                </a:schemeClr>
              </a:solidFill>
              <a:latin typeface="Cambria" panose="02040503050406030204" pitchFamily="18" charset="0"/>
            </a:endParaRPr>
          </a:p>
          <a:p>
            <a:pPr algn="just"/>
            <a:r>
              <a:rPr lang="en-US" dirty="0">
                <a:solidFill>
                  <a:schemeClr val="accent1">
                    <a:lumMod val="75000"/>
                  </a:schemeClr>
                </a:solidFill>
                <a:latin typeface="Cambria" panose="02040503050406030204" pitchFamily="18" charset="0"/>
              </a:rPr>
              <a:t>Academic, extracurricular, research, occupational training or other education program or activity operated by the University in the United States </a:t>
            </a:r>
          </a:p>
          <a:p>
            <a:pPr marL="0" indent="0" algn="just">
              <a:buNone/>
            </a:pPr>
            <a:endParaRPr lang="en-US" dirty="0">
              <a:solidFill>
                <a:schemeClr val="accent1">
                  <a:lumMod val="75000"/>
                </a:schemeClr>
              </a:solidFill>
              <a:latin typeface="Cambria" panose="02040503050406030204" pitchFamily="18" charset="0"/>
            </a:endParaRPr>
          </a:p>
          <a:p>
            <a:pPr algn="just"/>
            <a:r>
              <a:rPr lang="en-US" dirty="0">
                <a:solidFill>
                  <a:schemeClr val="accent1">
                    <a:lumMod val="75000"/>
                  </a:schemeClr>
                </a:solidFill>
                <a:latin typeface="Cambria" panose="02040503050406030204" pitchFamily="18" charset="0"/>
              </a:rPr>
              <a:t>Conduct that occurs within the University’s education program or activity includes, but is not limited to: </a:t>
            </a:r>
          </a:p>
          <a:p>
            <a:pPr marL="800100" lvl="1" indent="-342900" algn="just"/>
            <a:r>
              <a:rPr lang="en-US" dirty="0">
                <a:solidFill>
                  <a:schemeClr val="accent1">
                    <a:lumMod val="75000"/>
                  </a:schemeClr>
                </a:solidFill>
                <a:latin typeface="Cambria" panose="02040503050406030204" pitchFamily="18" charset="0"/>
              </a:rPr>
              <a:t>locations, events or circumstances over which the University exercised substantial control over the respondent and the context; and </a:t>
            </a:r>
          </a:p>
          <a:p>
            <a:pPr marL="800100" lvl="1" indent="-342900" algn="just"/>
            <a:r>
              <a:rPr lang="en-US" dirty="0">
                <a:solidFill>
                  <a:schemeClr val="accent1">
                    <a:lumMod val="75000"/>
                  </a:schemeClr>
                </a:solidFill>
                <a:latin typeface="Cambria" panose="02040503050406030204" pitchFamily="18" charset="0"/>
              </a:rPr>
              <a:t>any building owned or controlled by the University and/or by a student organization that is officially recognized by the University</a:t>
            </a:r>
          </a:p>
          <a:p>
            <a:pPr marL="0" indent="0" algn="r">
              <a:buNone/>
            </a:pPr>
            <a:endParaRPr lang="en-US" sz="1800" dirty="0">
              <a:solidFill>
                <a:schemeClr val="accent1">
                  <a:lumMod val="75000"/>
                </a:schemeClr>
              </a:solidFill>
              <a:latin typeface="Cambria" panose="02040503050406030204" pitchFamily="18" charset="0"/>
            </a:endParaRPr>
          </a:p>
          <a:p>
            <a:pPr marL="0" indent="0" algn="r">
              <a:buNone/>
            </a:pPr>
            <a:r>
              <a:rPr lang="en-US" sz="1800" dirty="0">
                <a:solidFill>
                  <a:schemeClr val="accent1">
                    <a:lumMod val="75000"/>
                  </a:schemeClr>
                </a:solidFill>
                <a:latin typeface="Cambria" panose="02040503050406030204" pitchFamily="18" charset="0"/>
              </a:rPr>
              <a:t>34 CFR </a:t>
            </a:r>
            <a:r>
              <a:rPr lang="en-US" sz="1800" dirty="0">
                <a:solidFill>
                  <a:schemeClr val="accent1">
                    <a:lumMod val="75000"/>
                  </a:schemeClr>
                </a:solidFill>
                <a:latin typeface="Cambria" panose="02040503050406030204" pitchFamily="18" charset="0"/>
                <a:ea typeface="Times New Roman" panose="02020603050405020304" pitchFamily="18" charset="0"/>
                <a:cs typeface="Times New Roman" panose="02020603050405020304" pitchFamily="18" charset="0"/>
              </a:rPr>
              <a:t>§ </a:t>
            </a:r>
            <a:r>
              <a:rPr lang="en-US" sz="1800" dirty="0">
                <a:solidFill>
                  <a:schemeClr val="accent1">
                    <a:lumMod val="75000"/>
                  </a:schemeClr>
                </a:solidFill>
                <a:latin typeface="Cambria" panose="02040503050406030204" pitchFamily="18" charset="0"/>
              </a:rPr>
              <a:t>106.44</a:t>
            </a:r>
          </a:p>
        </p:txBody>
      </p:sp>
      <p:sp>
        <p:nvSpPr>
          <p:cNvPr id="4" name="Slide Number Placeholder 3">
            <a:extLst>
              <a:ext uri="{FF2B5EF4-FFF2-40B4-BE49-F238E27FC236}">
                <a16:creationId xmlns:a16="http://schemas.microsoft.com/office/drawing/2014/main" id="{4838ED0E-225F-1D63-140C-9EB9D285803B}"/>
              </a:ext>
            </a:extLst>
          </p:cNvPr>
          <p:cNvSpPr>
            <a:spLocks noGrp="1"/>
          </p:cNvSpPr>
          <p:nvPr>
            <p:ph type="sldNum" sz="quarter" idx="12"/>
          </p:nvPr>
        </p:nvSpPr>
        <p:spPr/>
        <p:txBody>
          <a:bodyPr/>
          <a:lstStyle/>
          <a:p>
            <a:fld id="{6D9A7562-078F-0443-99CB-13A7936AC4A7}" type="slidenum">
              <a:rPr lang="en-US" smtClean="0"/>
              <a:t>33</a:t>
            </a:fld>
            <a:endParaRPr lang="en-US"/>
          </a:p>
        </p:txBody>
      </p:sp>
    </p:spTree>
    <p:extLst>
      <p:ext uri="{BB962C8B-B14F-4D97-AF65-F5344CB8AC3E}">
        <p14:creationId xmlns:p14="http://schemas.microsoft.com/office/powerpoint/2010/main" val="30096167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F73880-09E9-C326-DAD1-B8993FC7A2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01C873-0014-1613-6A35-51A53D7E9C36}"/>
              </a:ext>
            </a:extLst>
          </p:cNvPr>
          <p:cNvSpPr>
            <a:spLocks noGrp="1"/>
          </p:cNvSpPr>
          <p:nvPr>
            <p:ph type="title"/>
          </p:nvPr>
        </p:nvSpPr>
        <p:spPr>
          <a:xfrm>
            <a:off x="1486547" y="246320"/>
            <a:ext cx="8995525" cy="1325563"/>
          </a:xfrm>
        </p:spPr>
        <p:txBody>
          <a:bodyPr>
            <a:normAutofit/>
          </a:bodyPr>
          <a:lstStyle/>
          <a:p>
            <a:pPr algn="ctr"/>
            <a:r>
              <a:rPr lang="en-US" sz="4000" u="sng" dirty="0">
                <a:latin typeface="Cambria" panose="02040503050406030204" pitchFamily="18" charset="0"/>
                <a:ea typeface="Cambria" panose="02040503050406030204" pitchFamily="18" charset="0"/>
              </a:rPr>
              <a:t>What is the scope of the Title IX Policy?</a:t>
            </a:r>
          </a:p>
        </p:txBody>
      </p:sp>
      <p:sp>
        <p:nvSpPr>
          <p:cNvPr id="3" name="Content Placeholder 2">
            <a:extLst>
              <a:ext uri="{FF2B5EF4-FFF2-40B4-BE49-F238E27FC236}">
                <a16:creationId xmlns:a16="http://schemas.microsoft.com/office/drawing/2014/main" id="{B74D8B98-9C5C-A58C-A1B7-0611386EFC3B}"/>
              </a:ext>
            </a:extLst>
          </p:cNvPr>
          <p:cNvSpPr>
            <a:spLocks noGrp="1"/>
          </p:cNvSpPr>
          <p:nvPr>
            <p:ph idx="1"/>
          </p:nvPr>
        </p:nvSpPr>
        <p:spPr>
          <a:xfrm>
            <a:off x="838200" y="1309290"/>
            <a:ext cx="10515600" cy="4671521"/>
          </a:xfrm>
        </p:spPr>
        <p:txBody>
          <a:bodyPr>
            <a:normAutofit fontScale="85000" lnSpcReduction="20000"/>
          </a:bodyPr>
          <a:lstStyle/>
          <a:p>
            <a:pPr marL="0" indent="0" algn="just">
              <a:buNone/>
            </a:pPr>
            <a:endParaRPr lang="en-US" sz="3200" dirty="0">
              <a:solidFill>
                <a:schemeClr val="accent1">
                  <a:lumMod val="75000"/>
                </a:schemeClr>
              </a:solidFill>
              <a:latin typeface="Cambria" panose="02040503050406030204" pitchFamily="18" charset="0"/>
              <a:ea typeface="Times New Roman" panose="02020603050405020304" pitchFamily="18" charset="0"/>
              <a:cs typeface="Times New Roman" panose="02020603050405020304" pitchFamily="18" charset="0"/>
            </a:endParaRPr>
          </a:p>
          <a:p>
            <a:pPr marL="0" indent="0" algn="just">
              <a:buNone/>
            </a:pPr>
            <a:r>
              <a:rPr lang="en-US" sz="3200" dirty="0">
                <a:solidFill>
                  <a:schemeClr val="accent1">
                    <a:lumMod val="75000"/>
                  </a:schemeClr>
                </a:solidFill>
                <a:latin typeface="Cambria" panose="02040503050406030204" pitchFamily="18" charset="0"/>
                <a:ea typeface="Times New Roman" panose="02020603050405020304" pitchFamily="18" charset="0"/>
                <a:cs typeface="Times New Roman" panose="02020603050405020304" pitchFamily="18" charset="0"/>
              </a:rPr>
              <a:t>The Title IX Policy applies to Formal Complaints alleging Title IX Sexual Harassment by members of the University of Rochester community, which is defined to include: </a:t>
            </a:r>
          </a:p>
          <a:p>
            <a:pPr marL="914400" lvl="1" indent="-457200" algn="just"/>
            <a:r>
              <a:rPr lang="en-US" sz="3200" dirty="0">
                <a:solidFill>
                  <a:schemeClr val="accent1">
                    <a:lumMod val="75000"/>
                  </a:schemeClr>
                </a:solidFill>
                <a:latin typeface="Cambria" panose="02040503050406030204" pitchFamily="18" charset="0"/>
                <a:ea typeface="Times New Roman" panose="02020603050405020304" pitchFamily="18" charset="0"/>
                <a:cs typeface="Times New Roman" panose="02020603050405020304" pitchFamily="18" charset="0"/>
              </a:rPr>
              <a:t>Staff</a:t>
            </a:r>
          </a:p>
          <a:p>
            <a:pPr marL="914400" lvl="1" indent="-457200" algn="just"/>
            <a:r>
              <a:rPr lang="en-US" sz="3200" dirty="0">
                <a:solidFill>
                  <a:schemeClr val="accent1">
                    <a:lumMod val="75000"/>
                  </a:schemeClr>
                </a:solidFill>
                <a:latin typeface="Cambria" panose="02040503050406030204" pitchFamily="18" charset="0"/>
                <a:ea typeface="Times New Roman" panose="02020603050405020304" pitchFamily="18" charset="0"/>
                <a:cs typeface="Times New Roman" panose="02020603050405020304" pitchFamily="18" charset="0"/>
              </a:rPr>
              <a:t>Faculty</a:t>
            </a:r>
          </a:p>
          <a:p>
            <a:pPr marL="914400" lvl="1" indent="-457200" algn="just"/>
            <a:r>
              <a:rPr lang="en-US" sz="3200" dirty="0">
                <a:solidFill>
                  <a:schemeClr val="accent1">
                    <a:lumMod val="75000"/>
                  </a:schemeClr>
                </a:solidFill>
                <a:latin typeface="Cambria" panose="02040503050406030204" pitchFamily="18" charset="0"/>
                <a:ea typeface="Times New Roman" panose="02020603050405020304" pitchFamily="18" charset="0"/>
                <a:cs typeface="Times New Roman" panose="02020603050405020304" pitchFamily="18" charset="0"/>
              </a:rPr>
              <a:t>Students</a:t>
            </a:r>
          </a:p>
          <a:p>
            <a:pPr marL="914400" lvl="1" indent="-457200" algn="just"/>
            <a:r>
              <a:rPr lang="en-US" sz="3200" dirty="0">
                <a:solidFill>
                  <a:schemeClr val="accent1">
                    <a:lumMod val="75000"/>
                  </a:schemeClr>
                </a:solidFill>
                <a:latin typeface="Cambria" panose="02040503050406030204" pitchFamily="18" charset="0"/>
                <a:ea typeface="Times New Roman" panose="02020603050405020304" pitchFamily="18" charset="0"/>
                <a:cs typeface="Times New Roman" panose="02020603050405020304" pitchFamily="18" charset="0"/>
              </a:rPr>
              <a:t>Contractors</a:t>
            </a:r>
          </a:p>
          <a:p>
            <a:pPr marL="914400" lvl="1" indent="-457200" algn="just"/>
            <a:r>
              <a:rPr lang="en-US" sz="3200" dirty="0">
                <a:solidFill>
                  <a:schemeClr val="accent1">
                    <a:lumMod val="75000"/>
                  </a:schemeClr>
                </a:solidFill>
                <a:latin typeface="Cambria" panose="02040503050406030204" pitchFamily="18" charset="0"/>
                <a:ea typeface="Times New Roman" panose="02020603050405020304" pitchFamily="18" charset="0"/>
                <a:cs typeface="Times New Roman" panose="02020603050405020304" pitchFamily="18" charset="0"/>
              </a:rPr>
              <a:t>Visitors </a:t>
            </a:r>
          </a:p>
          <a:p>
            <a:pPr marL="914400" lvl="1" indent="-457200" algn="just"/>
            <a:r>
              <a:rPr lang="en-US" sz="3200" dirty="0">
                <a:solidFill>
                  <a:schemeClr val="accent1">
                    <a:lumMod val="75000"/>
                  </a:schemeClr>
                </a:solidFill>
                <a:latin typeface="Cambria" panose="02040503050406030204" pitchFamily="18" charset="0"/>
                <a:ea typeface="Times New Roman" panose="02020603050405020304" pitchFamily="18" charset="0"/>
                <a:cs typeface="Times New Roman" panose="02020603050405020304" pitchFamily="18" charset="0"/>
              </a:rPr>
              <a:t>Patients </a:t>
            </a:r>
          </a:p>
          <a:p>
            <a:pPr marL="0" indent="0" algn="just">
              <a:buNone/>
            </a:pPr>
            <a:r>
              <a:rPr lang="en-US" sz="3600" dirty="0">
                <a:solidFill>
                  <a:schemeClr val="accent1">
                    <a:lumMod val="75000"/>
                  </a:schemeClr>
                </a:solidFill>
                <a:latin typeface="Cambria" panose="02040503050406030204" pitchFamily="18" charset="0"/>
                <a:ea typeface="Times New Roman" panose="02020603050405020304" pitchFamily="18" charset="0"/>
                <a:cs typeface="Times New Roman" panose="02020603050405020304" pitchFamily="18" charset="0"/>
              </a:rPr>
              <a:t>We also have a separate state-law based policy for student respondents</a:t>
            </a:r>
          </a:p>
          <a:p>
            <a:endParaRPr lang="en-US" dirty="0"/>
          </a:p>
        </p:txBody>
      </p:sp>
      <p:sp>
        <p:nvSpPr>
          <p:cNvPr id="4" name="Slide Number Placeholder 3">
            <a:extLst>
              <a:ext uri="{FF2B5EF4-FFF2-40B4-BE49-F238E27FC236}">
                <a16:creationId xmlns:a16="http://schemas.microsoft.com/office/drawing/2014/main" id="{0C21B6B8-1E58-1732-903C-828BF7E825B9}"/>
              </a:ext>
            </a:extLst>
          </p:cNvPr>
          <p:cNvSpPr>
            <a:spLocks noGrp="1"/>
          </p:cNvSpPr>
          <p:nvPr>
            <p:ph type="sldNum" sz="quarter" idx="12"/>
          </p:nvPr>
        </p:nvSpPr>
        <p:spPr/>
        <p:txBody>
          <a:bodyPr/>
          <a:lstStyle/>
          <a:p>
            <a:fld id="{6D9A7562-078F-0443-99CB-13A7936AC4A7}" type="slidenum">
              <a:rPr lang="en-US" smtClean="0"/>
              <a:t>34</a:t>
            </a:fld>
            <a:endParaRPr lang="en-US"/>
          </a:p>
        </p:txBody>
      </p:sp>
    </p:spTree>
    <p:extLst>
      <p:ext uri="{BB962C8B-B14F-4D97-AF65-F5344CB8AC3E}">
        <p14:creationId xmlns:p14="http://schemas.microsoft.com/office/powerpoint/2010/main" val="16904454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98D58B-B98D-E9B4-AA66-74D9F552ED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C23E3E-E71A-D8A7-2DDE-084BB3BC1E41}"/>
              </a:ext>
            </a:extLst>
          </p:cNvPr>
          <p:cNvSpPr>
            <a:spLocks noGrp="1"/>
          </p:cNvSpPr>
          <p:nvPr>
            <p:ph type="title"/>
          </p:nvPr>
        </p:nvSpPr>
        <p:spPr>
          <a:xfrm>
            <a:off x="749809" y="609230"/>
            <a:ext cx="10515599" cy="1325563"/>
          </a:xfrm>
        </p:spPr>
        <p:txBody>
          <a:bodyPr>
            <a:normAutofit/>
          </a:bodyPr>
          <a:lstStyle/>
          <a:p>
            <a:pPr algn="ctr"/>
            <a:r>
              <a:rPr lang="en-US" sz="4000" b="1" u="sng" dirty="0">
                <a:latin typeface="Cambria" panose="02040503050406030204" pitchFamily="18" charset="0"/>
                <a:ea typeface="Cambria" panose="02040503050406030204" pitchFamily="18" charset="0"/>
              </a:rPr>
              <a:t>CONTENT WARNING</a:t>
            </a:r>
          </a:p>
        </p:txBody>
      </p:sp>
      <p:sp>
        <p:nvSpPr>
          <p:cNvPr id="3" name="Content Placeholder 2">
            <a:extLst>
              <a:ext uri="{FF2B5EF4-FFF2-40B4-BE49-F238E27FC236}">
                <a16:creationId xmlns:a16="http://schemas.microsoft.com/office/drawing/2014/main" id="{BD711C65-2694-6C03-9C50-80FFEEE2A9D6}"/>
              </a:ext>
            </a:extLst>
          </p:cNvPr>
          <p:cNvSpPr>
            <a:spLocks noGrp="1"/>
          </p:cNvSpPr>
          <p:nvPr>
            <p:ph idx="1"/>
          </p:nvPr>
        </p:nvSpPr>
        <p:spPr>
          <a:xfrm>
            <a:off x="838200" y="1674415"/>
            <a:ext cx="10515600" cy="4574355"/>
          </a:xfrm>
        </p:spPr>
        <p:txBody>
          <a:bodyPr>
            <a:normAutofit/>
          </a:bodyPr>
          <a:lstStyle/>
          <a:p>
            <a:pPr marL="0" indent="0" algn="just">
              <a:buNone/>
            </a:pPr>
            <a:endParaRPr lang="en-US" sz="3600" dirty="0">
              <a:solidFill>
                <a:srgbClr val="004A7F"/>
              </a:solidFill>
              <a:latin typeface="Cambria" panose="02040503050406030204" pitchFamily="18" charset="0"/>
              <a:ea typeface="Cambria" panose="02040503050406030204" pitchFamily="18" charset="0"/>
            </a:endParaRPr>
          </a:p>
          <a:p>
            <a:pPr algn="just"/>
            <a:endParaRPr lang="en-US" sz="4400" dirty="0">
              <a:solidFill>
                <a:schemeClr val="accent1">
                  <a:lumMod val="75000"/>
                </a:schemeClr>
              </a:solidFill>
              <a:latin typeface="Cambria" panose="02040503050406030204" pitchFamily="18" charset="0"/>
              <a:ea typeface="Times New Roman" panose="02020603050405020304" pitchFamily="18" charset="0"/>
              <a:cs typeface="Times New Roman" panose="02020603050405020304" pitchFamily="18" charset="0"/>
            </a:endParaRPr>
          </a:p>
          <a:p>
            <a:pPr marL="0" indent="0" algn="ctr">
              <a:buNone/>
            </a:pPr>
            <a:r>
              <a:rPr lang="en-US" sz="3600" dirty="0">
                <a:solidFill>
                  <a:schemeClr val="accent1">
                    <a:lumMod val="75000"/>
                  </a:schemeClr>
                </a:solidFill>
                <a:latin typeface="Cambria" panose="02040503050406030204" pitchFamily="18" charset="0"/>
                <a:ea typeface="Times New Roman" panose="02020603050405020304" pitchFamily="18" charset="0"/>
                <a:cs typeface="Times New Roman" panose="02020603050405020304" pitchFamily="18" charset="0"/>
              </a:rPr>
              <a:t>The next slides will involve discussion of </a:t>
            </a:r>
          </a:p>
          <a:p>
            <a:pPr marL="0" indent="0" algn="ctr">
              <a:buNone/>
            </a:pPr>
            <a:r>
              <a:rPr lang="en-US" sz="3600" dirty="0">
                <a:solidFill>
                  <a:schemeClr val="accent1">
                    <a:lumMod val="75000"/>
                  </a:schemeClr>
                </a:solidFill>
                <a:latin typeface="Cambria" panose="02040503050406030204" pitchFamily="18" charset="0"/>
                <a:ea typeface="Times New Roman" panose="02020603050405020304" pitchFamily="18" charset="0"/>
                <a:cs typeface="Times New Roman" panose="02020603050405020304" pitchFamily="18" charset="0"/>
              </a:rPr>
              <a:t>non-consensual sexual behaviors.</a:t>
            </a:r>
          </a:p>
          <a:p>
            <a:pPr marL="0" indent="0">
              <a:buNone/>
            </a:pPr>
            <a:endParaRPr lang="en-US" sz="3600" dirty="0"/>
          </a:p>
        </p:txBody>
      </p:sp>
      <p:sp>
        <p:nvSpPr>
          <p:cNvPr id="4" name="Slide Number Placeholder 3">
            <a:extLst>
              <a:ext uri="{FF2B5EF4-FFF2-40B4-BE49-F238E27FC236}">
                <a16:creationId xmlns:a16="http://schemas.microsoft.com/office/drawing/2014/main" id="{24570B4F-1566-EBCA-860F-CC1090A757A9}"/>
              </a:ext>
            </a:extLst>
          </p:cNvPr>
          <p:cNvSpPr>
            <a:spLocks noGrp="1"/>
          </p:cNvSpPr>
          <p:nvPr>
            <p:ph type="sldNum" sz="quarter" idx="12"/>
          </p:nvPr>
        </p:nvSpPr>
        <p:spPr/>
        <p:txBody>
          <a:bodyPr/>
          <a:lstStyle/>
          <a:p>
            <a:fld id="{6D9A7562-078F-0443-99CB-13A7936AC4A7}" type="slidenum">
              <a:rPr lang="en-US" smtClean="0"/>
              <a:t>35</a:t>
            </a:fld>
            <a:endParaRPr lang="en-US"/>
          </a:p>
        </p:txBody>
      </p:sp>
    </p:spTree>
    <p:extLst>
      <p:ext uri="{BB962C8B-B14F-4D97-AF65-F5344CB8AC3E}">
        <p14:creationId xmlns:p14="http://schemas.microsoft.com/office/powerpoint/2010/main" val="15230434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CA8D7-E9DA-041C-53AF-A4793532D5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DB0950-3201-CE8E-BFD9-473B14A0112D}"/>
              </a:ext>
            </a:extLst>
          </p:cNvPr>
          <p:cNvSpPr>
            <a:spLocks noGrp="1"/>
          </p:cNvSpPr>
          <p:nvPr>
            <p:ph type="title"/>
          </p:nvPr>
        </p:nvSpPr>
        <p:spPr>
          <a:xfrm>
            <a:off x="1598237" y="420056"/>
            <a:ext cx="8995525" cy="1325563"/>
          </a:xfrm>
        </p:spPr>
        <p:txBody>
          <a:bodyPr>
            <a:normAutofit/>
          </a:bodyPr>
          <a:lstStyle/>
          <a:p>
            <a:pPr algn="ctr"/>
            <a:r>
              <a:rPr lang="en-US" sz="4000" u="sng" dirty="0">
                <a:latin typeface="Cambria" panose="02040503050406030204" pitchFamily="18" charset="0"/>
                <a:ea typeface="Cambria" panose="02040503050406030204" pitchFamily="18" charset="0"/>
              </a:rPr>
              <a:t>What is Title IX Sexual Harassment?</a:t>
            </a:r>
          </a:p>
        </p:txBody>
      </p:sp>
      <p:sp>
        <p:nvSpPr>
          <p:cNvPr id="3" name="Content Placeholder 2">
            <a:extLst>
              <a:ext uri="{FF2B5EF4-FFF2-40B4-BE49-F238E27FC236}">
                <a16:creationId xmlns:a16="http://schemas.microsoft.com/office/drawing/2014/main" id="{8BDC7451-5315-121E-9DFF-948991B298F2}"/>
              </a:ext>
            </a:extLst>
          </p:cNvPr>
          <p:cNvSpPr>
            <a:spLocks noGrp="1"/>
          </p:cNvSpPr>
          <p:nvPr>
            <p:ph idx="1"/>
          </p:nvPr>
        </p:nvSpPr>
        <p:spPr>
          <a:xfrm>
            <a:off x="489851" y="1400095"/>
            <a:ext cx="10515600" cy="4763529"/>
          </a:xfrm>
        </p:spPr>
        <p:txBody>
          <a:bodyPr>
            <a:normAutofit/>
          </a:bodyPr>
          <a:lstStyle/>
          <a:p>
            <a:pPr marL="285750" indent="-285750"/>
            <a:endParaRPr lang="en-US" sz="1200" dirty="0">
              <a:solidFill>
                <a:schemeClr val="accent1">
                  <a:lumMod val="75000"/>
                </a:schemeClr>
              </a:solidFill>
              <a:latin typeface="Cambria" panose="02040503050406030204" pitchFamily="18" charset="0"/>
              <a:ea typeface="Cambria" panose="02040503050406030204" pitchFamily="18" charset="0"/>
            </a:endParaRPr>
          </a:p>
          <a:p>
            <a:pPr marL="457200" indent="-457200">
              <a:buFont typeface="Wingdings" panose="05000000000000000000" pitchFamily="2" charset="2"/>
              <a:buChar char="§"/>
            </a:pPr>
            <a:r>
              <a:rPr lang="en-US" dirty="0">
                <a:solidFill>
                  <a:schemeClr val="accent1">
                    <a:lumMod val="75000"/>
                  </a:schemeClr>
                </a:solidFill>
                <a:latin typeface="Cambria" panose="02040503050406030204" pitchFamily="18" charset="0"/>
                <a:ea typeface="Cambria" panose="02040503050406030204" pitchFamily="18" charset="0"/>
              </a:rPr>
              <a:t>Quid Pro Quo Harassment (“this for that”)</a:t>
            </a:r>
          </a:p>
          <a:p>
            <a:pPr marL="457200" indent="-457200">
              <a:buFont typeface="Wingdings" panose="05000000000000000000" pitchFamily="2" charset="2"/>
              <a:buChar char="§"/>
            </a:pPr>
            <a:r>
              <a:rPr lang="en-US" dirty="0">
                <a:solidFill>
                  <a:schemeClr val="accent1">
                    <a:lumMod val="75000"/>
                  </a:schemeClr>
                </a:solidFill>
                <a:latin typeface="Cambria" panose="02040503050406030204" pitchFamily="18" charset="0"/>
                <a:ea typeface="Cambria" panose="02040503050406030204" pitchFamily="18" charset="0"/>
              </a:rPr>
              <a:t>Hostile Environment Harassment</a:t>
            </a:r>
          </a:p>
          <a:p>
            <a:pPr marL="457200" indent="-457200">
              <a:buFont typeface="Wingdings" panose="05000000000000000000" pitchFamily="2" charset="2"/>
              <a:buChar char="§"/>
            </a:pPr>
            <a:r>
              <a:rPr lang="en-US" dirty="0">
                <a:solidFill>
                  <a:schemeClr val="accent1">
                    <a:lumMod val="75000"/>
                  </a:schemeClr>
                </a:solidFill>
                <a:latin typeface="Cambria" panose="02040503050406030204" pitchFamily="18" charset="0"/>
                <a:ea typeface="Cambria" panose="02040503050406030204" pitchFamily="18" charset="0"/>
              </a:rPr>
              <a:t>Sexual Assault</a:t>
            </a:r>
          </a:p>
          <a:p>
            <a:pPr marL="457200" indent="-457200">
              <a:buFont typeface="Wingdings" panose="05000000000000000000" pitchFamily="2" charset="2"/>
              <a:buChar char="§"/>
            </a:pPr>
            <a:r>
              <a:rPr lang="en-US" dirty="0">
                <a:solidFill>
                  <a:schemeClr val="accent1">
                    <a:lumMod val="75000"/>
                  </a:schemeClr>
                </a:solidFill>
                <a:latin typeface="Cambria" panose="02040503050406030204" pitchFamily="18" charset="0"/>
                <a:ea typeface="Cambria" panose="02040503050406030204" pitchFamily="18" charset="0"/>
              </a:rPr>
              <a:t>Domestic Violence</a:t>
            </a:r>
          </a:p>
          <a:p>
            <a:pPr marL="457200" indent="-457200">
              <a:buFont typeface="Wingdings" panose="05000000000000000000" pitchFamily="2" charset="2"/>
              <a:buChar char="§"/>
            </a:pPr>
            <a:r>
              <a:rPr lang="en-US" dirty="0">
                <a:solidFill>
                  <a:schemeClr val="accent1">
                    <a:lumMod val="75000"/>
                  </a:schemeClr>
                </a:solidFill>
                <a:latin typeface="Cambria" panose="02040503050406030204" pitchFamily="18" charset="0"/>
                <a:ea typeface="Cambria" panose="02040503050406030204" pitchFamily="18" charset="0"/>
              </a:rPr>
              <a:t>Dating Violence</a:t>
            </a:r>
          </a:p>
          <a:p>
            <a:pPr marL="457200" indent="-457200">
              <a:buFont typeface="Wingdings" panose="05000000000000000000" pitchFamily="2" charset="2"/>
              <a:buChar char="§"/>
            </a:pPr>
            <a:r>
              <a:rPr lang="en-US" dirty="0">
                <a:solidFill>
                  <a:schemeClr val="accent1">
                    <a:lumMod val="75000"/>
                  </a:schemeClr>
                </a:solidFill>
                <a:latin typeface="Cambria" panose="02040503050406030204" pitchFamily="18" charset="0"/>
                <a:ea typeface="Cambria" panose="02040503050406030204" pitchFamily="18" charset="0"/>
              </a:rPr>
              <a:t>Stalking</a:t>
            </a:r>
          </a:p>
          <a:p>
            <a:endParaRPr lang="en-US" sz="1600" dirty="0">
              <a:solidFill>
                <a:schemeClr val="accent1">
                  <a:lumMod val="75000"/>
                </a:schemeClr>
              </a:solidFill>
              <a:latin typeface="Cambria" panose="02040503050406030204" pitchFamily="18" charset="0"/>
              <a:ea typeface="Cambria" panose="02040503050406030204" pitchFamily="18" charset="0"/>
            </a:endParaRPr>
          </a:p>
          <a:p>
            <a:pPr marL="0" indent="0" algn="ctr">
              <a:buNone/>
            </a:pPr>
            <a:r>
              <a:rPr lang="en-US" sz="3200" dirty="0">
                <a:solidFill>
                  <a:schemeClr val="accent1">
                    <a:lumMod val="75000"/>
                  </a:schemeClr>
                </a:solidFill>
                <a:latin typeface="Cambria" panose="02040503050406030204" pitchFamily="18" charset="0"/>
                <a:ea typeface="Cambria" panose="02040503050406030204" pitchFamily="18" charset="0"/>
              </a:rPr>
              <a:t>For the Title IX Policy to apply, there must be sufficient connection to the workplace.</a:t>
            </a:r>
          </a:p>
        </p:txBody>
      </p:sp>
      <p:sp>
        <p:nvSpPr>
          <p:cNvPr id="4" name="Slide Number Placeholder 3">
            <a:extLst>
              <a:ext uri="{FF2B5EF4-FFF2-40B4-BE49-F238E27FC236}">
                <a16:creationId xmlns:a16="http://schemas.microsoft.com/office/drawing/2014/main" id="{6669C92C-54B4-3D97-652F-11BB866549C0}"/>
              </a:ext>
            </a:extLst>
          </p:cNvPr>
          <p:cNvSpPr>
            <a:spLocks noGrp="1"/>
          </p:cNvSpPr>
          <p:nvPr>
            <p:ph type="sldNum" sz="quarter" idx="12"/>
          </p:nvPr>
        </p:nvSpPr>
        <p:spPr/>
        <p:txBody>
          <a:bodyPr/>
          <a:lstStyle/>
          <a:p>
            <a:fld id="{6D9A7562-078F-0443-99CB-13A7936AC4A7}" type="slidenum">
              <a:rPr lang="en-US" smtClean="0"/>
              <a:t>36</a:t>
            </a:fld>
            <a:endParaRPr lang="en-US"/>
          </a:p>
        </p:txBody>
      </p:sp>
    </p:spTree>
    <p:extLst>
      <p:ext uri="{BB962C8B-B14F-4D97-AF65-F5344CB8AC3E}">
        <p14:creationId xmlns:p14="http://schemas.microsoft.com/office/powerpoint/2010/main" val="1567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C5350-7BD4-CD40-A634-2C5CD62EDE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21D35F-911E-23D8-A2CE-4206F99629CF}"/>
              </a:ext>
            </a:extLst>
          </p:cNvPr>
          <p:cNvSpPr>
            <a:spLocks noGrp="1"/>
          </p:cNvSpPr>
          <p:nvPr>
            <p:ph type="title"/>
          </p:nvPr>
        </p:nvSpPr>
        <p:spPr>
          <a:xfrm>
            <a:off x="1477403" y="348852"/>
            <a:ext cx="8995525" cy="1325563"/>
          </a:xfrm>
        </p:spPr>
        <p:txBody>
          <a:bodyPr>
            <a:normAutofit/>
          </a:bodyPr>
          <a:lstStyle/>
          <a:p>
            <a:pPr algn="ctr"/>
            <a:r>
              <a:rPr lang="en-US" sz="4000" u="sng" dirty="0">
                <a:latin typeface="Cambria" panose="02040503050406030204" pitchFamily="18" charset="0"/>
                <a:ea typeface="Cambria" panose="02040503050406030204" pitchFamily="18" charset="0"/>
              </a:rPr>
              <a:t>Title IX Sexual Harassment</a:t>
            </a:r>
          </a:p>
        </p:txBody>
      </p:sp>
      <p:sp>
        <p:nvSpPr>
          <p:cNvPr id="3" name="Content Placeholder 2">
            <a:extLst>
              <a:ext uri="{FF2B5EF4-FFF2-40B4-BE49-F238E27FC236}">
                <a16:creationId xmlns:a16="http://schemas.microsoft.com/office/drawing/2014/main" id="{CF08AF2A-A11F-B6B4-1799-9CAEC2EBD822}"/>
              </a:ext>
            </a:extLst>
          </p:cNvPr>
          <p:cNvSpPr>
            <a:spLocks noGrp="1"/>
          </p:cNvSpPr>
          <p:nvPr>
            <p:ph idx="1"/>
          </p:nvPr>
        </p:nvSpPr>
        <p:spPr>
          <a:xfrm>
            <a:off x="838200" y="1310353"/>
            <a:ext cx="10515600" cy="4552649"/>
          </a:xfrm>
        </p:spPr>
        <p:txBody>
          <a:bodyPr>
            <a:normAutofit fontScale="92500" lnSpcReduction="20000"/>
          </a:bodyPr>
          <a:lstStyle/>
          <a:p>
            <a:pPr marL="0" indent="0" algn="just">
              <a:buNone/>
            </a:pPr>
            <a:r>
              <a:rPr lang="en-US" dirty="0">
                <a:solidFill>
                  <a:schemeClr val="accent1">
                    <a:lumMod val="75000"/>
                  </a:schemeClr>
                </a:solidFill>
                <a:latin typeface="Cambria" panose="02040503050406030204" pitchFamily="18" charset="0"/>
                <a:ea typeface="Cambria" panose="02040503050406030204" pitchFamily="18" charset="0"/>
              </a:rPr>
              <a:t>Means conduct on the basis of sex that meets one or more of the following descriptors:</a:t>
            </a:r>
          </a:p>
          <a:p>
            <a:pPr marL="457200" indent="-457200" algn="just">
              <a:buAutoNum type="arabicPeriod"/>
            </a:pPr>
            <a:r>
              <a:rPr lang="en-US" dirty="0">
                <a:solidFill>
                  <a:schemeClr val="accent1">
                    <a:lumMod val="75000"/>
                  </a:schemeClr>
                </a:solidFill>
                <a:latin typeface="Cambria" panose="02040503050406030204" pitchFamily="18" charset="0"/>
                <a:ea typeface="Cambria" panose="02040503050406030204" pitchFamily="18" charset="0"/>
              </a:rPr>
              <a:t>Conduct by an Employee of the University that conditions the provision of an aid, benefit, or service of the University on an individual’s participation in unwelcome sexual conduct (quid pro quo harassment);</a:t>
            </a:r>
          </a:p>
          <a:p>
            <a:pPr marL="457200" indent="-457200" algn="just">
              <a:buAutoNum type="arabicPeriod" startAt="2"/>
            </a:pPr>
            <a:r>
              <a:rPr lang="en-US" dirty="0">
                <a:solidFill>
                  <a:schemeClr val="accent1">
                    <a:lumMod val="75000"/>
                  </a:schemeClr>
                </a:solidFill>
                <a:latin typeface="Cambria" panose="02040503050406030204" pitchFamily="18" charset="0"/>
                <a:ea typeface="Cambria" panose="02040503050406030204" pitchFamily="18" charset="0"/>
              </a:rPr>
              <a:t>Unwelcome conduct determined by a reasonable person to be so </a:t>
            </a:r>
            <a:r>
              <a:rPr lang="en-US" b="1" dirty="0">
                <a:solidFill>
                  <a:schemeClr val="accent1">
                    <a:lumMod val="75000"/>
                  </a:schemeClr>
                </a:solidFill>
                <a:latin typeface="Cambria" panose="02040503050406030204" pitchFamily="18" charset="0"/>
                <a:ea typeface="Cambria" panose="02040503050406030204" pitchFamily="18" charset="0"/>
              </a:rPr>
              <a:t>severe, pervasive, and objectively offensive</a:t>
            </a:r>
            <a:r>
              <a:rPr lang="en-US" dirty="0">
                <a:solidFill>
                  <a:schemeClr val="accent1">
                    <a:lumMod val="75000"/>
                  </a:schemeClr>
                </a:solidFill>
                <a:latin typeface="Cambria" panose="02040503050406030204" pitchFamily="18" charset="0"/>
                <a:ea typeface="Cambria" panose="02040503050406030204" pitchFamily="18" charset="0"/>
              </a:rPr>
              <a:t> that it effectively </a:t>
            </a:r>
            <a:r>
              <a:rPr lang="en-US" b="1" dirty="0">
                <a:solidFill>
                  <a:schemeClr val="accent1">
                    <a:lumMod val="75000"/>
                  </a:schemeClr>
                </a:solidFill>
                <a:latin typeface="Cambria" panose="02040503050406030204" pitchFamily="18" charset="0"/>
                <a:ea typeface="Cambria" panose="02040503050406030204" pitchFamily="18" charset="0"/>
              </a:rPr>
              <a:t>denies a person equal access</a:t>
            </a:r>
            <a:r>
              <a:rPr lang="en-US" dirty="0">
                <a:solidFill>
                  <a:schemeClr val="accent1">
                    <a:lumMod val="75000"/>
                  </a:schemeClr>
                </a:solidFill>
                <a:latin typeface="Cambria" panose="02040503050406030204" pitchFamily="18" charset="0"/>
                <a:ea typeface="Cambria" panose="02040503050406030204" pitchFamily="18" charset="0"/>
              </a:rPr>
              <a:t> to the University’s </a:t>
            </a:r>
            <a:r>
              <a:rPr lang="en-US" b="1" dirty="0">
                <a:solidFill>
                  <a:schemeClr val="accent1">
                    <a:lumMod val="75000"/>
                  </a:schemeClr>
                </a:solidFill>
                <a:latin typeface="Cambria" panose="02040503050406030204" pitchFamily="18" charset="0"/>
                <a:ea typeface="Cambria" panose="02040503050406030204" pitchFamily="18" charset="0"/>
              </a:rPr>
              <a:t>education program or activity</a:t>
            </a:r>
            <a:r>
              <a:rPr lang="en-US" dirty="0">
                <a:solidFill>
                  <a:schemeClr val="accent1">
                    <a:lumMod val="75000"/>
                  </a:schemeClr>
                </a:solidFill>
                <a:latin typeface="Cambria" panose="02040503050406030204" pitchFamily="18" charset="0"/>
                <a:ea typeface="Cambria" panose="02040503050406030204" pitchFamily="18" charset="0"/>
              </a:rPr>
              <a:t>; or</a:t>
            </a:r>
          </a:p>
          <a:p>
            <a:pPr marL="457200" indent="-457200" algn="just">
              <a:buAutoNum type="arabicPeriod" startAt="3"/>
            </a:pPr>
            <a:r>
              <a:rPr lang="en-US" dirty="0">
                <a:solidFill>
                  <a:schemeClr val="accent1">
                    <a:lumMod val="75000"/>
                  </a:schemeClr>
                </a:solidFill>
                <a:highlight>
                  <a:srgbClr val="C0C0C0"/>
                </a:highlight>
                <a:latin typeface="Cambria" panose="02040503050406030204" pitchFamily="18" charset="0"/>
                <a:ea typeface="Cambria" panose="02040503050406030204" pitchFamily="18" charset="0"/>
              </a:rPr>
              <a:t>Conduct that meets the definitions of sexual assault; dating violence; domestic violence; or stalking as indicated below. </a:t>
            </a:r>
          </a:p>
          <a:p>
            <a:endParaRPr lang="en-US" sz="2000" dirty="0">
              <a:solidFill>
                <a:schemeClr val="accent1">
                  <a:lumMod val="75000"/>
                </a:schemeClr>
              </a:solidFill>
              <a:latin typeface="Cambria" panose="02040503050406030204" pitchFamily="18" charset="0"/>
              <a:ea typeface="Cambria" panose="02040503050406030204" pitchFamily="18" charset="0"/>
            </a:endParaRPr>
          </a:p>
          <a:p>
            <a:pPr marL="0" indent="0">
              <a:buNone/>
            </a:pPr>
            <a:r>
              <a:rPr lang="en-US" sz="1800" i="1" dirty="0">
                <a:solidFill>
                  <a:schemeClr val="accent1">
                    <a:lumMod val="75000"/>
                  </a:schemeClr>
                </a:solidFill>
                <a:latin typeface="Cambria" panose="02040503050406030204" pitchFamily="18" charset="0"/>
                <a:ea typeface="Cambria" panose="02040503050406030204" pitchFamily="18" charset="0"/>
              </a:rPr>
              <a:t>See examples at Section IV(a) of the Title IX Policy</a:t>
            </a:r>
          </a:p>
        </p:txBody>
      </p:sp>
      <p:sp>
        <p:nvSpPr>
          <p:cNvPr id="4" name="Slide Number Placeholder 3">
            <a:extLst>
              <a:ext uri="{FF2B5EF4-FFF2-40B4-BE49-F238E27FC236}">
                <a16:creationId xmlns:a16="http://schemas.microsoft.com/office/drawing/2014/main" id="{8689CD9B-5289-7549-3B7F-A83AD72C39ED}"/>
              </a:ext>
            </a:extLst>
          </p:cNvPr>
          <p:cNvSpPr>
            <a:spLocks noGrp="1"/>
          </p:cNvSpPr>
          <p:nvPr>
            <p:ph type="sldNum" sz="quarter" idx="12"/>
          </p:nvPr>
        </p:nvSpPr>
        <p:spPr/>
        <p:txBody>
          <a:bodyPr/>
          <a:lstStyle/>
          <a:p>
            <a:fld id="{6D9A7562-078F-0443-99CB-13A7936AC4A7}" type="slidenum">
              <a:rPr lang="en-US" smtClean="0"/>
              <a:t>37</a:t>
            </a:fld>
            <a:endParaRPr lang="en-US"/>
          </a:p>
        </p:txBody>
      </p:sp>
    </p:spTree>
    <p:extLst>
      <p:ext uri="{BB962C8B-B14F-4D97-AF65-F5344CB8AC3E}">
        <p14:creationId xmlns:p14="http://schemas.microsoft.com/office/powerpoint/2010/main" val="6024541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BBDBB-8585-4B91-9FB1-19357621DE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BAADB6-FBB5-1A46-A155-72FB8C8AA7A3}"/>
              </a:ext>
            </a:extLst>
          </p:cNvPr>
          <p:cNvSpPr>
            <a:spLocks noGrp="1"/>
          </p:cNvSpPr>
          <p:nvPr>
            <p:ph type="title"/>
          </p:nvPr>
        </p:nvSpPr>
        <p:spPr>
          <a:xfrm>
            <a:off x="545592" y="311302"/>
            <a:ext cx="11100816" cy="1325563"/>
          </a:xfrm>
        </p:spPr>
        <p:txBody>
          <a:bodyPr>
            <a:normAutofit/>
          </a:bodyPr>
          <a:lstStyle/>
          <a:p>
            <a:pPr algn="ctr"/>
            <a:r>
              <a:rPr lang="en-US" sz="3600" u="sng" dirty="0">
                <a:latin typeface="Cambria" panose="02040503050406030204" pitchFamily="18" charset="0"/>
                <a:ea typeface="Cambria" panose="02040503050406030204" pitchFamily="18" charset="0"/>
              </a:rPr>
              <a:t>Where do the definitions in paragraph 3 come from?</a:t>
            </a:r>
          </a:p>
        </p:txBody>
      </p:sp>
      <p:sp>
        <p:nvSpPr>
          <p:cNvPr id="3" name="Content Placeholder 2">
            <a:extLst>
              <a:ext uri="{FF2B5EF4-FFF2-40B4-BE49-F238E27FC236}">
                <a16:creationId xmlns:a16="http://schemas.microsoft.com/office/drawing/2014/main" id="{2FCC8E7F-F156-F563-D22A-7B8863FEE2DC}"/>
              </a:ext>
            </a:extLst>
          </p:cNvPr>
          <p:cNvSpPr>
            <a:spLocks noGrp="1"/>
          </p:cNvSpPr>
          <p:nvPr>
            <p:ph idx="1"/>
          </p:nvPr>
        </p:nvSpPr>
        <p:spPr>
          <a:xfrm>
            <a:off x="838200" y="1326909"/>
            <a:ext cx="10515600" cy="5019662"/>
          </a:xfrm>
        </p:spPr>
        <p:txBody>
          <a:bodyPr>
            <a:normAutofit/>
          </a:bodyPr>
          <a:lstStyle/>
          <a:p>
            <a:pPr marL="0" indent="0" algn="just">
              <a:buNone/>
            </a:pPr>
            <a:r>
              <a:rPr lang="en-US" dirty="0">
                <a:solidFill>
                  <a:schemeClr val="accent1">
                    <a:lumMod val="75000"/>
                  </a:schemeClr>
                </a:solidFill>
                <a:latin typeface="Cambria" panose="02040503050406030204" pitchFamily="18" charset="0"/>
                <a:ea typeface="Cambria" panose="02040503050406030204" pitchFamily="18" charset="0"/>
              </a:rPr>
              <a:t>Sexual assault:</a:t>
            </a:r>
          </a:p>
          <a:p>
            <a:pPr marL="457200" indent="-457200" algn="just"/>
            <a:r>
              <a:rPr lang="en-US" sz="2000" dirty="0">
                <a:solidFill>
                  <a:schemeClr val="accent1">
                    <a:lumMod val="75000"/>
                  </a:schemeClr>
                </a:solidFill>
                <a:latin typeface="Cambria" panose="02040503050406030204" pitchFamily="18" charset="0"/>
                <a:ea typeface="Cambria" panose="02040503050406030204" pitchFamily="18" charset="0"/>
              </a:rPr>
              <a:t>The Title IX regulations refer to Title 20 of the U.S. Code, titled “Education” </a:t>
            </a:r>
          </a:p>
          <a:p>
            <a:pPr marL="457200" indent="-457200" algn="just"/>
            <a:r>
              <a:rPr lang="en-US" sz="2000" dirty="0">
                <a:solidFill>
                  <a:schemeClr val="accent1">
                    <a:lumMod val="75000"/>
                  </a:schemeClr>
                </a:solidFill>
                <a:latin typeface="Cambria" panose="02040503050406030204" pitchFamily="18" charset="0"/>
                <a:ea typeface="Cambria" panose="02040503050406030204" pitchFamily="18" charset="0"/>
              </a:rPr>
              <a:t>The relevant part of Title 20 is the Clery Act (campus crime reporting); there are associated regulations</a:t>
            </a:r>
          </a:p>
          <a:p>
            <a:pPr marL="457200" indent="-457200" algn="just"/>
            <a:r>
              <a:rPr lang="en-US" sz="2000" dirty="0">
                <a:solidFill>
                  <a:schemeClr val="accent1">
                    <a:lumMod val="75000"/>
                  </a:schemeClr>
                </a:solidFill>
                <a:latin typeface="Cambria" panose="02040503050406030204" pitchFamily="18" charset="0"/>
                <a:ea typeface="Cambria" panose="02040503050406030204" pitchFamily="18" charset="0"/>
              </a:rPr>
              <a:t>For Sexual Assault, the Clery Act refers to the FBI’s Uniform Crime Reporting definitions, which are published in the National Incident-Based Reporting System (NIBRS) User Manual</a:t>
            </a:r>
          </a:p>
          <a:p>
            <a:pPr marL="457200" indent="-457200" algn="just"/>
            <a:r>
              <a:rPr lang="en-US" sz="2000" dirty="0">
                <a:solidFill>
                  <a:schemeClr val="accent1">
                    <a:lumMod val="75000"/>
                  </a:schemeClr>
                </a:solidFill>
                <a:latin typeface="Cambria" panose="02040503050406030204" pitchFamily="18" charset="0"/>
                <a:ea typeface="Cambria" panose="02040503050406030204" pitchFamily="18" charset="0"/>
              </a:rPr>
              <a:t>The intention of NIBRS is to establish definitional consistency among law enforcement</a:t>
            </a:r>
          </a:p>
          <a:p>
            <a:pPr marL="0" indent="0">
              <a:buNone/>
            </a:pPr>
            <a:endParaRPr lang="en-US" dirty="0">
              <a:solidFill>
                <a:schemeClr val="accent1">
                  <a:lumMod val="75000"/>
                </a:schemeClr>
              </a:solidFill>
              <a:latin typeface="Cambria" panose="02040503050406030204" pitchFamily="18" charset="0"/>
              <a:ea typeface="Cambria" panose="02040503050406030204" pitchFamily="18" charset="0"/>
            </a:endParaRPr>
          </a:p>
          <a:p>
            <a:pPr marL="0" indent="0">
              <a:buNone/>
            </a:pPr>
            <a:r>
              <a:rPr lang="en-US" dirty="0">
                <a:solidFill>
                  <a:schemeClr val="accent1">
                    <a:lumMod val="75000"/>
                  </a:schemeClr>
                </a:solidFill>
                <a:latin typeface="Cambria" panose="02040503050406030204" pitchFamily="18" charset="0"/>
                <a:ea typeface="Cambria" panose="02040503050406030204" pitchFamily="18" charset="0"/>
              </a:rPr>
              <a:t>Dating Violence, Domestic Violence, &amp; Stalking:</a:t>
            </a:r>
          </a:p>
          <a:p>
            <a:pPr marL="457200" indent="-457200"/>
            <a:r>
              <a:rPr lang="en-US" sz="2000" dirty="0">
                <a:solidFill>
                  <a:schemeClr val="accent1">
                    <a:lumMod val="75000"/>
                  </a:schemeClr>
                </a:solidFill>
                <a:latin typeface="Cambria" panose="02040503050406030204" pitchFamily="18" charset="0"/>
                <a:ea typeface="Cambria" panose="02040503050406030204" pitchFamily="18" charset="0"/>
              </a:rPr>
              <a:t>The Title IX regulations refer to Title 34 of the U.S. Code, titled “Crime Control and Law Enforcement”</a:t>
            </a:r>
          </a:p>
          <a:p>
            <a:pPr marL="457200" indent="-457200"/>
            <a:r>
              <a:rPr lang="en-US" sz="2000" dirty="0">
                <a:solidFill>
                  <a:schemeClr val="accent1">
                    <a:lumMod val="75000"/>
                  </a:schemeClr>
                </a:solidFill>
                <a:latin typeface="Cambria" panose="02040503050406030204" pitchFamily="18" charset="0"/>
                <a:ea typeface="Cambria" panose="02040503050406030204" pitchFamily="18" charset="0"/>
              </a:rPr>
              <a:t>These terms are defined in Title 34</a:t>
            </a:r>
          </a:p>
          <a:p>
            <a:pPr marL="0" indent="0" algn="just">
              <a:buNone/>
            </a:pPr>
            <a:endParaRPr lang="en-US" sz="2000" dirty="0">
              <a:solidFill>
                <a:schemeClr val="accent1">
                  <a:lumMod val="75000"/>
                </a:schemeClr>
              </a:solidFill>
              <a:latin typeface="Cambria" panose="02040503050406030204" pitchFamily="18" charset="0"/>
              <a:ea typeface="Cambria" panose="02040503050406030204" pitchFamily="18" charset="0"/>
            </a:endParaRPr>
          </a:p>
        </p:txBody>
      </p:sp>
      <p:sp>
        <p:nvSpPr>
          <p:cNvPr id="4" name="Slide Number Placeholder 3">
            <a:extLst>
              <a:ext uri="{FF2B5EF4-FFF2-40B4-BE49-F238E27FC236}">
                <a16:creationId xmlns:a16="http://schemas.microsoft.com/office/drawing/2014/main" id="{9D7FFB49-5CB6-5616-5292-AC5E6F510B33}"/>
              </a:ext>
            </a:extLst>
          </p:cNvPr>
          <p:cNvSpPr>
            <a:spLocks noGrp="1"/>
          </p:cNvSpPr>
          <p:nvPr>
            <p:ph type="sldNum" sz="quarter" idx="12"/>
          </p:nvPr>
        </p:nvSpPr>
        <p:spPr/>
        <p:txBody>
          <a:bodyPr/>
          <a:lstStyle/>
          <a:p>
            <a:fld id="{6D9A7562-078F-0443-99CB-13A7936AC4A7}" type="slidenum">
              <a:rPr lang="en-US" smtClean="0"/>
              <a:t>38</a:t>
            </a:fld>
            <a:endParaRPr lang="en-US"/>
          </a:p>
        </p:txBody>
      </p:sp>
    </p:spTree>
    <p:extLst>
      <p:ext uri="{BB962C8B-B14F-4D97-AF65-F5344CB8AC3E}">
        <p14:creationId xmlns:p14="http://schemas.microsoft.com/office/powerpoint/2010/main" val="36152457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C5DAB0-3FEE-0AAE-30F7-3746DA0DE4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96BD9B-7B37-1197-F553-B0FD2D8BE48D}"/>
              </a:ext>
            </a:extLst>
          </p:cNvPr>
          <p:cNvSpPr>
            <a:spLocks noGrp="1"/>
          </p:cNvSpPr>
          <p:nvPr>
            <p:ph type="title"/>
          </p:nvPr>
        </p:nvSpPr>
        <p:spPr>
          <a:xfrm>
            <a:off x="838200" y="558191"/>
            <a:ext cx="10277857" cy="923138"/>
          </a:xfrm>
        </p:spPr>
        <p:txBody>
          <a:bodyPr>
            <a:normAutofit/>
          </a:bodyPr>
          <a:lstStyle/>
          <a:p>
            <a:pPr algn="ctr"/>
            <a:r>
              <a:rPr lang="en-US" sz="4800" u="sng" dirty="0">
                <a:latin typeface="Cambria" panose="02040503050406030204" pitchFamily="18" charset="0"/>
                <a:ea typeface="Cambria" panose="02040503050406030204" pitchFamily="18" charset="0"/>
              </a:rPr>
              <a:t>Sexual Assault</a:t>
            </a:r>
          </a:p>
        </p:txBody>
      </p:sp>
      <p:sp>
        <p:nvSpPr>
          <p:cNvPr id="3" name="Content Placeholder 2">
            <a:extLst>
              <a:ext uri="{FF2B5EF4-FFF2-40B4-BE49-F238E27FC236}">
                <a16:creationId xmlns:a16="http://schemas.microsoft.com/office/drawing/2014/main" id="{5154D794-AD5E-8C5E-4566-31A6A51B58A1}"/>
              </a:ext>
            </a:extLst>
          </p:cNvPr>
          <p:cNvSpPr>
            <a:spLocks noGrp="1"/>
          </p:cNvSpPr>
          <p:nvPr>
            <p:ph idx="1"/>
          </p:nvPr>
        </p:nvSpPr>
        <p:spPr>
          <a:xfrm>
            <a:off x="838200" y="1308655"/>
            <a:ext cx="10515600" cy="4991154"/>
          </a:xfrm>
        </p:spPr>
        <p:txBody>
          <a:bodyPr>
            <a:normAutofit fontScale="92500" lnSpcReduction="20000"/>
          </a:bodyPr>
          <a:lstStyle/>
          <a:p>
            <a:endParaRPr lang="en-US" sz="800" dirty="0">
              <a:solidFill>
                <a:schemeClr val="accent1">
                  <a:lumMod val="75000"/>
                </a:schemeClr>
              </a:solidFill>
              <a:latin typeface="Cambria" panose="02040503050406030204" pitchFamily="18" charset="0"/>
              <a:ea typeface="Cambria" panose="02040503050406030204" pitchFamily="18" charset="0"/>
            </a:endParaRPr>
          </a:p>
          <a:p>
            <a:pPr marL="0" indent="0">
              <a:buNone/>
            </a:pPr>
            <a:r>
              <a:rPr lang="en-US" sz="1900" dirty="0">
                <a:solidFill>
                  <a:schemeClr val="accent1">
                    <a:lumMod val="75000"/>
                  </a:schemeClr>
                </a:solidFill>
                <a:latin typeface="Cambria" panose="02040503050406030204" pitchFamily="18" charset="0"/>
                <a:ea typeface="Cambria" panose="02040503050406030204" pitchFamily="18" charset="0"/>
              </a:rPr>
              <a:t>Any sexual act directed against another person, without the consent of that person, including instances where the person is incapable of giving consent. Sexual assault includes:</a:t>
            </a:r>
          </a:p>
          <a:p>
            <a:pPr marL="457200" indent="-457200">
              <a:buAutoNum type="arabicPeriod"/>
            </a:pPr>
            <a:r>
              <a:rPr lang="en-US" sz="1900" dirty="0">
                <a:solidFill>
                  <a:schemeClr val="accent1">
                    <a:lumMod val="75000"/>
                  </a:schemeClr>
                </a:solidFill>
                <a:latin typeface="Cambria" panose="02040503050406030204" pitchFamily="18" charset="0"/>
                <a:ea typeface="Cambria" panose="02040503050406030204" pitchFamily="18" charset="0"/>
              </a:rPr>
              <a:t>Rape – the penetration, no matter how slight, of the vagina or anus with any body part or object, or oral penetration by a sex organ of another person, without the consent of that person.</a:t>
            </a:r>
          </a:p>
          <a:p>
            <a:pPr marL="457200" indent="-457200">
              <a:buAutoNum type="arabicPeriod" startAt="2"/>
            </a:pPr>
            <a:r>
              <a:rPr lang="en-US" sz="1900" dirty="0">
                <a:solidFill>
                  <a:schemeClr val="accent1">
                    <a:lumMod val="75000"/>
                  </a:schemeClr>
                </a:solidFill>
                <a:latin typeface="Cambria" panose="02040503050406030204" pitchFamily="18" charset="0"/>
                <a:ea typeface="Cambria" panose="02040503050406030204" pitchFamily="18" charset="0"/>
              </a:rPr>
              <a:t>Fondling (Clery) – the touching of the private body parts of another person for the purpose of sexual gratification, without the consent of that person.</a:t>
            </a:r>
          </a:p>
          <a:p>
            <a:pPr marL="457200" indent="-457200">
              <a:buAutoNum type="arabicPeriod" startAt="2"/>
            </a:pPr>
            <a:r>
              <a:rPr lang="en-US" sz="1900" dirty="0">
                <a:solidFill>
                  <a:schemeClr val="accent1">
                    <a:lumMod val="75000"/>
                  </a:schemeClr>
                </a:solidFill>
                <a:latin typeface="Cambria" panose="02040503050406030204" pitchFamily="18" charset="0"/>
                <a:ea typeface="Cambria" panose="02040503050406030204" pitchFamily="18" charset="0"/>
              </a:rPr>
              <a:t>Sexual Contact (NIBRS)–</a:t>
            </a:r>
          </a:p>
          <a:p>
            <a:pPr lvl="1"/>
            <a:r>
              <a:rPr lang="en-US" sz="1700" dirty="0">
                <a:solidFill>
                  <a:schemeClr val="accent1">
                    <a:lumMod val="75000"/>
                  </a:schemeClr>
                </a:solidFill>
                <a:latin typeface="Cambria" panose="02040503050406030204" pitchFamily="18" charset="0"/>
                <a:ea typeface="Cambria" panose="02040503050406030204" pitchFamily="18" charset="0"/>
              </a:rPr>
              <a:t>The intentional touching of the clothed or unclothed body parts without consent of the victim for the purpose of sexual degradation, sexual gratification, or sexual humiliation. </a:t>
            </a:r>
          </a:p>
          <a:p>
            <a:pPr lvl="1"/>
            <a:r>
              <a:rPr lang="en-US" sz="1700" dirty="0">
                <a:solidFill>
                  <a:schemeClr val="accent1">
                    <a:lumMod val="75000"/>
                  </a:schemeClr>
                </a:solidFill>
                <a:latin typeface="Cambria" panose="02040503050406030204" pitchFamily="18" charset="0"/>
                <a:ea typeface="Cambria" panose="02040503050406030204" pitchFamily="18" charset="0"/>
              </a:rPr>
              <a:t>The forced touching by the victim of the actor’s clothed or unclothed body parts, without consent of the victim for the purpose of sexual degradation, sexual gratification, or sexual humiliation. </a:t>
            </a:r>
          </a:p>
          <a:p>
            <a:pPr lvl="1"/>
            <a:r>
              <a:rPr lang="en-US" sz="1700" dirty="0">
                <a:solidFill>
                  <a:schemeClr val="accent1">
                    <a:lumMod val="75000"/>
                  </a:schemeClr>
                </a:solidFill>
                <a:latin typeface="Cambria" panose="02040503050406030204" pitchFamily="18" charset="0"/>
                <a:ea typeface="Cambria" panose="02040503050406030204" pitchFamily="18" charset="0"/>
              </a:rPr>
              <a:t>This offense includes instances where the victim is incapable of giving consent because of age or incapacity due to temporary or permanent mental or physical impairment or intoxication. </a:t>
            </a:r>
          </a:p>
          <a:p>
            <a:pPr marL="457200" indent="-457200">
              <a:buAutoNum type="arabicPeriod" startAt="2"/>
            </a:pPr>
            <a:r>
              <a:rPr lang="en-US" sz="1900" dirty="0">
                <a:solidFill>
                  <a:schemeClr val="accent1">
                    <a:lumMod val="75000"/>
                  </a:schemeClr>
                </a:solidFill>
                <a:latin typeface="Cambria" panose="02040503050406030204" pitchFamily="18" charset="0"/>
                <a:ea typeface="Cambria" panose="02040503050406030204" pitchFamily="18" charset="0"/>
              </a:rPr>
              <a:t>Incest – sexual intercourse between persons who are related to each other within the degrees wherein marriage is prohibited by law.</a:t>
            </a:r>
          </a:p>
          <a:p>
            <a:pPr marL="457200" indent="-457200">
              <a:buAutoNum type="arabicPeriod" startAt="2"/>
            </a:pPr>
            <a:r>
              <a:rPr lang="en-US" sz="1900" dirty="0">
                <a:solidFill>
                  <a:schemeClr val="accent1">
                    <a:lumMod val="75000"/>
                  </a:schemeClr>
                </a:solidFill>
                <a:latin typeface="Cambria" panose="02040503050406030204" pitchFamily="18" charset="0"/>
                <a:ea typeface="Cambria" panose="02040503050406030204" pitchFamily="18" charset="0"/>
              </a:rPr>
              <a:t>Statutory rape – sexual intercourse with a person who is under the statutory age of consent. In New York, the statutory age of consent is 17 years old.</a:t>
            </a:r>
          </a:p>
          <a:p>
            <a:endParaRPr lang="en-US" sz="1400" dirty="0">
              <a:solidFill>
                <a:schemeClr val="accent1">
                  <a:lumMod val="75000"/>
                </a:schemeClr>
              </a:solidFill>
              <a:latin typeface="Cambria" panose="02040503050406030204" pitchFamily="18" charset="0"/>
              <a:ea typeface="Cambria" panose="02040503050406030204" pitchFamily="18" charset="0"/>
            </a:endParaRPr>
          </a:p>
          <a:p>
            <a:pPr marL="0" indent="0">
              <a:buNone/>
            </a:pPr>
            <a:r>
              <a:rPr lang="en-US" sz="1200" i="1" dirty="0">
                <a:solidFill>
                  <a:schemeClr val="accent1">
                    <a:lumMod val="75000"/>
                  </a:schemeClr>
                </a:solidFill>
                <a:latin typeface="Cambria" panose="02040503050406030204" pitchFamily="18" charset="0"/>
                <a:ea typeface="Cambria" panose="02040503050406030204" pitchFamily="18" charset="0"/>
              </a:rPr>
              <a:t>See Section IV(b) of the Title IX Policy</a:t>
            </a:r>
            <a:endParaRPr lang="en-US" sz="1400" dirty="0">
              <a:solidFill>
                <a:schemeClr val="accent1">
                  <a:lumMod val="75000"/>
                </a:schemeClr>
              </a:solidFill>
              <a:latin typeface="Cambria" panose="02040503050406030204" pitchFamily="18" charset="0"/>
              <a:ea typeface="Cambria" panose="02040503050406030204" pitchFamily="18" charset="0"/>
            </a:endParaRPr>
          </a:p>
        </p:txBody>
      </p:sp>
      <p:sp>
        <p:nvSpPr>
          <p:cNvPr id="4" name="Slide Number Placeholder 3">
            <a:extLst>
              <a:ext uri="{FF2B5EF4-FFF2-40B4-BE49-F238E27FC236}">
                <a16:creationId xmlns:a16="http://schemas.microsoft.com/office/drawing/2014/main" id="{C393C374-2C5B-DF20-5E94-2C9E193D59E1}"/>
              </a:ext>
            </a:extLst>
          </p:cNvPr>
          <p:cNvSpPr>
            <a:spLocks noGrp="1"/>
          </p:cNvSpPr>
          <p:nvPr>
            <p:ph type="sldNum" sz="quarter" idx="12"/>
          </p:nvPr>
        </p:nvSpPr>
        <p:spPr/>
        <p:txBody>
          <a:bodyPr/>
          <a:lstStyle/>
          <a:p>
            <a:fld id="{6D9A7562-078F-0443-99CB-13A7936AC4A7}" type="slidenum">
              <a:rPr lang="en-US" smtClean="0"/>
              <a:t>39</a:t>
            </a:fld>
            <a:endParaRPr lang="en-US"/>
          </a:p>
        </p:txBody>
      </p:sp>
    </p:spTree>
    <p:extLst>
      <p:ext uri="{BB962C8B-B14F-4D97-AF65-F5344CB8AC3E}">
        <p14:creationId xmlns:p14="http://schemas.microsoft.com/office/powerpoint/2010/main" val="31636565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D2A7896-EAB8-6E10-DB8F-87169C8E27A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11F9981-A643-7F89-9D0E-44F36B1D33F8}"/>
              </a:ext>
            </a:extLst>
          </p:cNvPr>
          <p:cNvSpPr txBox="1"/>
          <p:nvPr/>
        </p:nvSpPr>
        <p:spPr>
          <a:xfrm>
            <a:off x="751840" y="816099"/>
            <a:ext cx="10687387" cy="1077218"/>
          </a:xfrm>
          <a:prstGeom prst="rect">
            <a:avLst/>
          </a:prstGeom>
          <a:noFill/>
        </p:spPr>
        <p:txBody>
          <a:bodyPr wrap="square" rtlCol="0">
            <a:spAutoFit/>
          </a:bodyPr>
          <a:lstStyle/>
          <a:p>
            <a:br>
              <a:rPr lang="en-US" sz="3200" b="0" i="0" dirty="0">
                <a:solidFill>
                  <a:srgbClr val="004A7F"/>
                </a:solidFill>
                <a:effectLst/>
                <a:latin typeface="Cambria" panose="02040503050406030204" pitchFamily="18" charset="0"/>
                <a:ea typeface="Cambria" panose="02040503050406030204" pitchFamily="18" charset="0"/>
              </a:rPr>
            </a:br>
            <a:endParaRPr lang="en-US" sz="3200" b="0" i="0" dirty="0">
              <a:solidFill>
                <a:srgbClr val="004A7F"/>
              </a:solidFill>
              <a:effectLst/>
              <a:latin typeface="Cambria" panose="02040503050406030204" pitchFamily="18" charset="0"/>
              <a:ea typeface="Cambria" panose="02040503050406030204" pitchFamily="18" charset="0"/>
            </a:endParaRPr>
          </a:p>
        </p:txBody>
      </p:sp>
      <p:grpSp>
        <p:nvGrpSpPr>
          <p:cNvPr id="7" name="Group 6">
            <a:extLst>
              <a:ext uri="{FF2B5EF4-FFF2-40B4-BE49-F238E27FC236}">
                <a16:creationId xmlns:a16="http://schemas.microsoft.com/office/drawing/2014/main" id="{129B858D-43D4-50C2-154B-6AB70DDB772C}"/>
              </a:ext>
            </a:extLst>
          </p:cNvPr>
          <p:cNvGrpSpPr/>
          <p:nvPr/>
        </p:nvGrpSpPr>
        <p:grpSpPr>
          <a:xfrm>
            <a:off x="0" y="5943600"/>
            <a:ext cx="12192000" cy="914400"/>
            <a:chOff x="0" y="5943600"/>
            <a:chExt cx="12192000" cy="914400"/>
          </a:xfrm>
        </p:grpSpPr>
        <p:sp>
          <p:nvSpPr>
            <p:cNvPr id="3" name="Rectangle 2">
              <a:extLst>
                <a:ext uri="{FF2B5EF4-FFF2-40B4-BE49-F238E27FC236}">
                  <a16:creationId xmlns:a16="http://schemas.microsoft.com/office/drawing/2014/main" id="{CEB2A82C-C01C-F9F0-FE22-C1B8D49C1B58}"/>
                </a:ext>
              </a:extLst>
            </p:cNvPr>
            <p:cNvSpPr/>
            <p:nvPr/>
          </p:nvSpPr>
          <p:spPr>
            <a:xfrm>
              <a:off x="0" y="5943600"/>
              <a:ext cx="12192000" cy="914400"/>
            </a:xfrm>
            <a:prstGeom prst="rect">
              <a:avLst/>
            </a:prstGeom>
            <a:solidFill>
              <a:srgbClr val="004A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ack and white logo&#10;&#10;Description automatically generated">
              <a:extLst>
                <a:ext uri="{FF2B5EF4-FFF2-40B4-BE49-F238E27FC236}">
                  <a16:creationId xmlns:a16="http://schemas.microsoft.com/office/drawing/2014/main" id="{5CA44C6A-BE06-8C90-5F56-FBFB3FFB12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460" y="6057900"/>
              <a:ext cx="3297156" cy="685800"/>
            </a:xfrm>
            <a:prstGeom prst="rect">
              <a:avLst/>
            </a:prstGeom>
          </p:spPr>
        </p:pic>
      </p:grpSp>
      <p:sp>
        <p:nvSpPr>
          <p:cNvPr id="4" name="Title 3">
            <a:extLst>
              <a:ext uri="{FF2B5EF4-FFF2-40B4-BE49-F238E27FC236}">
                <a16:creationId xmlns:a16="http://schemas.microsoft.com/office/drawing/2014/main" id="{943FCBD8-D254-1E1A-A0FC-F321D178AA5C}"/>
              </a:ext>
            </a:extLst>
          </p:cNvPr>
          <p:cNvSpPr>
            <a:spLocks noGrp="1"/>
          </p:cNvSpPr>
          <p:nvPr>
            <p:ph type="title"/>
          </p:nvPr>
        </p:nvSpPr>
        <p:spPr>
          <a:xfrm>
            <a:off x="837733" y="173641"/>
            <a:ext cx="10515600" cy="932750"/>
          </a:xfrm>
        </p:spPr>
        <p:txBody>
          <a:bodyPr/>
          <a:lstStyle/>
          <a:p>
            <a:pPr algn="ctr"/>
            <a:r>
              <a:rPr lang="en-US" u="sng" dirty="0">
                <a:solidFill>
                  <a:srgbClr val="004A7F"/>
                </a:solidFill>
                <a:latin typeface="Cambria" panose="02040503050406030204" pitchFamily="18" charset="0"/>
                <a:ea typeface="Cambria" panose="02040503050406030204" pitchFamily="18" charset="0"/>
              </a:rPr>
              <a:t>What is the purpose of the PADH?</a:t>
            </a:r>
          </a:p>
        </p:txBody>
      </p:sp>
      <p:sp>
        <p:nvSpPr>
          <p:cNvPr id="8" name="Content Placeholder 7">
            <a:extLst>
              <a:ext uri="{FF2B5EF4-FFF2-40B4-BE49-F238E27FC236}">
                <a16:creationId xmlns:a16="http://schemas.microsoft.com/office/drawing/2014/main" id="{ADD489D2-3E3B-5A3F-E009-83FFE6A9CBA7}"/>
              </a:ext>
            </a:extLst>
          </p:cNvPr>
          <p:cNvSpPr>
            <a:spLocks noGrp="1"/>
          </p:cNvSpPr>
          <p:nvPr>
            <p:ph idx="1"/>
          </p:nvPr>
        </p:nvSpPr>
        <p:spPr>
          <a:xfrm>
            <a:off x="923627" y="1220691"/>
            <a:ext cx="10515600" cy="4821210"/>
          </a:xfrm>
        </p:spPr>
        <p:txBody>
          <a:bodyPr>
            <a:normAutofit/>
          </a:bodyPr>
          <a:lstStyle/>
          <a:p>
            <a:pPr algn="just"/>
            <a:endParaRPr lang="en-US" sz="1050" dirty="0">
              <a:solidFill>
                <a:srgbClr val="004A7F"/>
              </a:solidFill>
              <a:latin typeface="Cambria" panose="02040503050406030204" pitchFamily="18" charset="0"/>
              <a:ea typeface="Cambria" panose="02040503050406030204" pitchFamily="18" charset="0"/>
            </a:endParaRPr>
          </a:p>
          <a:p>
            <a:pPr algn="just"/>
            <a:r>
              <a:rPr lang="en-US" sz="2600" dirty="0">
                <a:solidFill>
                  <a:srgbClr val="004A7F"/>
                </a:solidFill>
                <a:latin typeface="Cambria" panose="02040503050406030204" pitchFamily="18" charset="0"/>
                <a:ea typeface="Cambria" panose="02040503050406030204" pitchFamily="18" charset="0"/>
              </a:rPr>
              <a:t>To comply with state and federal laws and consistent with University values, the PADH prohibits discrimination and harassment based on any protected characteristic(s) in University of Rochester workplaces</a:t>
            </a:r>
          </a:p>
          <a:p>
            <a:pPr algn="just"/>
            <a:r>
              <a:rPr lang="en-US" sz="2600" dirty="0">
                <a:solidFill>
                  <a:srgbClr val="004A7F"/>
                </a:solidFill>
                <a:latin typeface="Cambria" panose="02040503050406030204" pitchFamily="18" charset="0"/>
                <a:ea typeface="Cambria" panose="02040503050406030204" pitchFamily="18" charset="0"/>
              </a:rPr>
              <a:t>To explain the options for addressing and resolving allegations of discrimination and/or harassment on the basis of protected characteristics</a:t>
            </a:r>
          </a:p>
          <a:p>
            <a:pPr algn="just"/>
            <a:r>
              <a:rPr lang="en-US" sz="2600" dirty="0">
                <a:solidFill>
                  <a:srgbClr val="004A7F"/>
                </a:solidFill>
                <a:latin typeface="Cambria" panose="02040503050406030204" pitchFamily="18" charset="0"/>
                <a:ea typeface="Cambria" panose="02040503050406030204" pitchFamily="18" charset="0"/>
              </a:rPr>
              <a:t>To establish that retaliation against someone because they report or oppose discrimination/harassment or participate in any process used to resolve a report is unacceptable, and that engaging in retaliation will result in consequences, including counseling or discipline</a:t>
            </a:r>
          </a:p>
        </p:txBody>
      </p:sp>
    </p:spTree>
    <p:extLst>
      <p:ext uri="{BB962C8B-B14F-4D97-AF65-F5344CB8AC3E}">
        <p14:creationId xmlns:p14="http://schemas.microsoft.com/office/powerpoint/2010/main" val="16822259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D67C84-9C07-901A-867F-00BD2B4DFA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126668-838E-8618-9669-B8E298CC6463}"/>
              </a:ext>
            </a:extLst>
          </p:cNvPr>
          <p:cNvSpPr>
            <a:spLocks noGrp="1"/>
          </p:cNvSpPr>
          <p:nvPr>
            <p:ph type="title"/>
          </p:nvPr>
        </p:nvSpPr>
        <p:spPr>
          <a:xfrm>
            <a:off x="1449971" y="348852"/>
            <a:ext cx="8995525" cy="1325563"/>
          </a:xfrm>
        </p:spPr>
        <p:txBody>
          <a:bodyPr>
            <a:normAutofit/>
          </a:bodyPr>
          <a:lstStyle/>
          <a:p>
            <a:pPr algn="ctr"/>
            <a:r>
              <a:rPr lang="en-US" u="sng" dirty="0">
                <a:latin typeface="Cambria" panose="02040503050406030204" pitchFamily="18" charset="0"/>
                <a:ea typeface="Cambria" panose="02040503050406030204" pitchFamily="18" charset="0"/>
              </a:rPr>
              <a:t>Affirmative Consent</a:t>
            </a:r>
          </a:p>
        </p:txBody>
      </p:sp>
      <p:sp>
        <p:nvSpPr>
          <p:cNvPr id="3" name="Content Placeholder 2">
            <a:extLst>
              <a:ext uri="{FF2B5EF4-FFF2-40B4-BE49-F238E27FC236}">
                <a16:creationId xmlns:a16="http://schemas.microsoft.com/office/drawing/2014/main" id="{8E995CBA-8B5B-D31A-DA51-DBAA8A3E7E1A}"/>
              </a:ext>
            </a:extLst>
          </p:cNvPr>
          <p:cNvSpPr>
            <a:spLocks noGrp="1"/>
          </p:cNvSpPr>
          <p:nvPr>
            <p:ph idx="1"/>
          </p:nvPr>
        </p:nvSpPr>
        <p:spPr>
          <a:xfrm>
            <a:off x="838200" y="1473213"/>
            <a:ext cx="10515600" cy="5019662"/>
          </a:xfrm>
        </p:spPr>
        <p:txBody>
          <a:bodyPr>
            <a:normAutofit fontScale="85000" lnSpcReduction="20000"/>
          </a:bodyPr>
          <a:lstStyle/>
          <a:p>
            <a:endParaRPr lang="en-US" dirty="0">
              <a:solidFill>
                <a:schemeClr val="accent1">
                  <a:lumMod val="75000"/>
                </a:schemeClr>
              </a:solidFill>
              <a:latin typeface="Cambria" panose="02040503050406030204" pitchFamily="18" charset="0"/>
              <a:ea typeface="Cambria" panose="02040503050406030204" pitchFamily="18" charset="0"/>
            </a:endParaRPr>
          </a:p>
          <a:p>
            <a:pPr marL="0" indent="0" algn="ctr">
              <a:buNone/>
            </a:pPr>
            <a:r>
              <a:rPr lang="en-US" dirty="0">
                <a:solidFill>
                  <a:schemeClr val="accent1">
                    <a:lumMod val="75000"/>
                  </a:schemeClr>
                </a:solidFill>
                <a:latin typeface="Cambria" panose="02040503050406030204" pitchFamily="18" charset="0"/>
                <a:ea typeface="Cambria" panose="02040503050406030204" pitchFamily="18" charset="0"/>
              </a:rPr>
              <a:t>Affirmative consent is a knowing, voluntary, and mutual decision among all participants to engage in sexual activity. Consent can be given by words or actions, as long as those words or actions create clear permission regarding willingness to engage in the sexual activity.</a:t>
            </a:r>
          </a:p>
          <a:p>
            <a:pPr algn="ctr"/>
            <a:endParaRPr lang="en-US" dirty="0">
              <a:solidFill>
                <a:schemeClr val="accent1">
                  <a:lumMod val="75000"/>
                </a:schemeClr>
              </a:solidFill>
              <a:latin typeface="Cambria" panose="02040503050406030204" pitchFamily="18" charset="0"/>
              <a:ea typeface="Cambria" panose="02040503050406030204" pitchFamily="18" charset="0"/>
            </a:endParaRPr>
          </a:p>
          <a:p>
            <a:pPr marL="0" indent="0" algn="ctr">
              <a:buNone/>
            </a:pPr>
            <a:r>
              <a:rPr lang="en-US" dirty="0">
                <a:solidFill>
                  <a:schemeClr val="accent1">
                    <a:lumMod val="75000"/>
                  </a:schemeClr>
                </a:solidFill>
                <a:latin typeface="Cambria" panose="02040503050406030204" pitchFamily="18" charset="0"/>
                <a:ea typeface="Cambria" panose="02040503050406030204" pitchFamily="18" charset="0"/>
              </a:rPr>
              <a:t>Silence or lack of resistance, in and of itself, does not demonstrate consent. The definition of consent does not vary based upon a participant’s sex, sexual orientation, gender identity, or gender expression. </a:t>
            </a:r>
          </a:p>
          <a:p>
            <a:endParaRPr lang="en-US" dirty="0">
              <a:solidFill>
                <a:schemeClr val="accent1">
                  <a:lumMod val="75000"/>
                </a:schemeClr>
              </a:solidFill>
              <a:latin typeface="Cambria" panose="02040503050406030204" pitchFamily="18" charset="0"/>
              <a:ea typeface="Cambria" panose="02040503050406030204" pitchFamily="18" charset="0"/>
            </a:endParaRPr>
          </a:p>
          <a:p>
            <a:pPr marL="0" indent="0">
              <a:buNone/>
            </a:pPr>
            <a:r>
              <a:rPr lang="en-US" sz="1800" i="1" dirty="0">
                <a:solidFill>
                  <a:schemeClr val="accent1">
                    <a:lumMod val="75000"/>
                  </a:schemeClr>
                </a:solidFill>
                <a:latin typeface="Cambria" panose="02040503050406030204" pitchFamily="18" charset="0"/>
                <a:ea typeface="Cambria" panose="02040503050406030204" pitchFamily="18" charset="0"/>
              </a:rPr>
              <a:t>See Section IV(b) of the Title IX Policy</a:t>
            </a:r>
            <a:r>
              <a:rPr lang="en-US" sz="1800" dirty="0">
                <a:solidFill>
                  <a:schemeClr val="accent1">
                    <a:lumMod val="75000"/>
                  </a:schemeClr>
                </a:solidFill>
                <a:latin typeface="Cambria" panose="02040503050406030204" pitchFamily="18" charset="0"/>
                <a:ea typeface="Cambria" panose="02040503050406030204" pitchFamily="18" charset="0"/>
              </a:rPr>
              <a:t> </a:t>
            </a:r>
            <a:r>
              <a:rPr lang="en-US" sz="1800" i="1" dirty="0">
                <a:solidFill>
                  <a:schemeClr val="accent1">
                    <a:lumMod val="75000"/>
                  </a:schemeClr>
                </a:solidFill>
                <a:latin typeface="Cambria" panose="02040503050406030204" pitchFamily="18" charset="0"/>
                <a:ea typeface="Cambria" panose="02040503050406030204" pitchFamily="18" charset="0"/>
              </a:rPr>
              <a:t>for more information about Affirmative Consent</a:t>
            </a:r>
            <a:endParaRPr lang="en-US" dirty="0">
              <a:solidFill>
                <a:schemeClr val="accent1">
                  <a:lumMod val="75000"/>
                </a:schemeClr>
              </a:solidFill>
              <a:latin typeface="Cambria" panose="02040503050406030204" pitchFamily="18" charset="0"/>
              <a:ea typeface="Cambria" panose="02040503050406030204" pitchFamily="18" charset="0"/>
            </a:endParaRPr>
          </a:p>
          <a:p>
            <a:endParaRPr lang="en-US" dirty="0">
              <a:solidFill>
                <a:schemeClr val="accent1">
                  <a:lumMod val="75000"/>
                </a:schemeClr>
              </a:solidFill>
              <a:latin typeface="Cambria" panose="02040503050406030204" pitchFamily="18" charset="0"/>
              <a:ea typeface="Cambria" panose="02040503050406030204" pitchFamily="18" charset="0"/>
            </a:endParaRPr>
          </a:p>
          <a:p>
            <a:pPr marL="0" indent="0" algn="ctr">
              <a:buNone/>
            </a:pPr>
            <a:r>
              <a:rPr lang="en-US" b="1" dirty="0">
                <a:solidFill>
                  <a:schemeClr val="accent1">
                    <a:lumMod val="75000"/>
                  </a:schemeClr>
                </a:solidFill>
                <a:latin typeface="Cambria" panose="02040503050406030204" pitchFamily="18" charset="0"/>
                <a:ea typeface="Cambria" panose="02040503050406030204" pitchFamily="18" charset="0"/>
              </a:rPr>
              <a:t>NOTE: </a:t>
            </a:r>
            <a:r>
              <a:rPr lang="en-US" dirty="0">
                <a:solidFill>
                  <a:schemeClr val="accent1">
                    <a:lumMod val="75000"/>
                  </a:schemeClr>
                </a:solidFill>
                <a:latin typeface="Cambria" panose="02040503050406030204" pitchFamily="18" charset="0"/>
                <a:ea typeface="Cambria" panose="02040503050406030204" pitchFamily="18" charset="0"/>
              </a:rPr>
              <a:t>This definition from Article 129-B, § 6441 </a:t>
            </a:r>
          </a:p>
          <a:p>
            <a:pPr marL="0" indent="0" algn="ctr">
              <a:buNone/>
            </a:pPr>
            <a:r>
              <a:rPr lang="en-US" dirty="0">
                <a:solidFill>
                  <a:schemeClr val="accent1">
                    <a:lumMod val="75000"/>
                  </a:schemeClr>
                </a:solidFill>
                <a:latin typeface="Cambria" panose="02040503050406030204" pitchFamily="18" charset="0"/>
                <a:ea typeface="Cambria" panose="02040503050406030204" pitchFamily="18" charset="0"/>
              </a:rPr>
              <a:t>will be applied in all Complaints alleging Sexual Assault</a:t>
            </a:r>
          </a:p>
          <a:p>
            <a:endParaRPr lang="en-US" dirty="0">
              <a:solidFill>
                <a:schemeClr val="accent1">
                  <a:lumMod val="75000"/>
                </a:schemeClr>
              </a:solidFill>
              <a:latin typeface="Cambria" panose="02040503050406030204" pitchFamily="18" charset="0"/>
              <a:ea typeface="Cambria" panose="02040503050406030204" pitchFamily="18" charset="0"/>
            </a:endParaRPr>
          </a:p>
        </p:txBody>
      </p:sp>
      <p:sp>
        <p:nvSpPr>
          <p:cNvPr id="4" name="Slide Number Placeholder 3">
            <a:extLst>
              <a:ext uri="{FF2B5EF4-FFF2-40B4-BE49-F238E27FC236}">
                <a16:creationId xmlns:a16="http://schemas.microsoft.com/office/drawing/2014/main" id="{DF31480B-A543-F75D-C295-37F8D8CA3C16}"/>
              </a:ext>
            </a:extLst>
          </p:cNvPr>
          <p:cNvSpPr>
            <a:spLocks noGrp="1"/>
          </p:cNvSpPr>
          <p:nvPr>
            <p:ph type="sldNum" sz="quarter" idx="12"/>
          </p:nvPr>
        </p:nvSpPr>
        <p:spPr/>
        <p:txBody>
          <a:bodyPr/>
          <a:lstStyle/>
          <a:p>
            <a:fld id="{6D9A7562-078F-0443-99CB-13A7936AC4A7}" type="slidenum">
              <a:rPr lang="en-US" smtClean="0"/>
              <a:t>40</a:t>
            </a:fld>
            <a:endParaRPr lang="en-US"/>
          </a:p>
        </p:txBody>
      </p:sp>
    </p:spTree>
    <p:extLst>
      <p:ext uri="{BB962C8B-B14F-4D97-AF65-F5344CB8AC3E}">
        <p14:creationId xmlns:p14="http://schemas.microsoft.com/office/powerpoint/2010/main" val="2379878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91F613-E943-8E11-DA8F-9A024AE62C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89A863-C72A-C04D-974F-682721F7C9EF}"/>
              </a:ext>
            </a:extLst>
          </p:cNvPr>
          <p:cNvSpPr>
            <a:spLocks noGrp="1"/>
          </p:cNvSpPr>
          <p:nvPr>
            <p:ph type="title"/>
          </p:nvPr>
        </p:nvSpPr>
        <p:spPr>
          <a:xfrm>
            <a:off x="923544" y="348852"/>
            <a:ext cx="9893807" cy="1325563"/>
          </a:xfrm>
        </p:spPr>
        <p:txBody>
          <a:bodyPr>
            <a:normAutofit/>
          </a:bodyPr>
          <a:lstStyle/>
          <a:p>
            <a:pPr algn="ctr"/>
            <a:r>
              <a:rPr lang="en-US" sz="4800" u="sng" dirty="0">
                <a:latin typeface="Cambria" panose="02040503050406030204" pitchFamily="18" charset="0"/>
                <a:ea typeface="Cambria" panose="02040503050406030204" pitchFamily="18" charset="0"/>
              </a:rPr>
              <a:t>Dating Violence</a:t>
            </a:r>
          </a:p>
        </p:txBody>
      </p:sp>
      <p:sp>
        <p:nvSpPr>
          <p:cNvPr id="3" name="Content Placeholder 2">
            <a:extLst>
              <a:ext uri="{FF2B5EF4-FFF2-40B4-BE49-F238E27FC236}">
                <a16:creationId xmlns:a16="http://schemas.microsoft.com/office/drawing/2014/main" id="{7DE4C010-C46E-4FBF-ECB1-2560478F0AFD}"/>
              </a:ext>
            </a:extLst>
          </p:cNvPr>
          <p:cNvSpPr>
            <a:spLocks noGrp="1"/>
          </p:cNvSpPr>
          <p:nvPr>
            <p:ph idx="1"/>
          </p:nvPr>
        </p:nvSpPr>
        <p:spPr>
          <a:xfrm>
            <a:off x="838200" y="1363485"/>
            <a:ext cx="10515600" cy="4863579"/>
          </a:xfrm>
        </p:spPr>
        <p:txBody>
          <a:bodyPr>
            <a:normAutofit lnSpcReduction="10000"/>
          </a:bodyPr>
          <a:lstStyle/>
          <a:p>
            <a:endParaRPr lang="en-US" sz="1100" dirty="0">
              <a:solidFill>
                <a:schemeClr val="accent1">
                  <a:lumMod val="75000"/>
                </a:schemeClr>
              </a:solidFill>
              <a:latin typeface="Cambria" panose="02040503050406030204" pitchFamily="18" charset="0"/>
              <a:ea typeface="Cambria" panose="02040503050406030204" pitchFamily="18" charset="0"/>
            </a:endParaRPr>
          </a:p>
          <a:p>
            <a:pPr marL="0" indent="0" algn="just">
              <a:buNone/>
            </a:pPr>
            <a:r>
              <a:rPr lang="en-US" sz="2800" dirty="0">
                <a:solidFill>
                  <a:schemeClr val="accent1">
                    <a:lumMod val="75000"/>
                  </a:schemeClr>
                </a:solidFill>
                <a:latin typeface="Cambria" panose="02040503050406030204" pitchFamily="18" charset="0"/>
                <a:ea typeface="Cambria" panose="02040503050406030204" pitchFamily="18" charset="0"/>
              </a:rPr>
              <a:t>Means violence committed by a person who is or has been in a social relationship of a romantic or intimate nature with the victim. The existence of such a relationship shall be determined based on a consideration of the following factors:</a:t>
            </a:r>
          </a:p>
          <a:p>
            <a:pPr marL="457200" indent="-457200" algn="just"/>
            <a:endParaRPr lang="en-US" sz="1600" dirty="0">
              <a:solidFill>
                <a:schemeClr val="accent1">
                  <a:lumMod val="75000"/>
                </a:schemeClr>
              </a:solidFill>
              <a:latin typeface="Cambria" panose="02040503050406030204" pitchFamily="18" charset="0"/>
              <a:ea typeface="Cambria" panose="02040503050406030204" pitchFamily="18" charset="0"/>
            </a:endParaRPr>
          </a:p>
          <a:p>
            <a:pPr algn="just"/>
            <a:r>
              <a:rPr lang="en-US" sz="2800" dirty="0">
                <a:solidFill>
                  <a:schemeClr val="accent1">
                    <a:lumMod val="75000"/>
                  </a:schemeClr>
                </a:solidFill>
                <a:latin typeface="Cambria" panose="02040503050406030204" pitchFamily="18" charset="0"/>
                <a:ea typeface="Cambria" panose="02040503050406030204" pitchFamily="18" charset="0"/>
              </a:rPr>
              <a:t>The length of the relationship,</a:t>
            </a:r>
          </a:p>
          <a:p>
            <a:pPr algn="just"/>
            <a:r>
              <a:rPr lang="en-US" sz="2800" dirty="0">
                <a:solidFill>
                  <a:schemeClr val="accent1">
                    <a:lumMod val="75000"/>
                  </a:schemeClr>
                </a:solidFill>
                <a:latin typeface="Cambria" panose="02040503050406030204" pitchFamily="18" charset="0"/>
                <a:ea typeface="Cambria" panose="02040503050406030204" pitchFamily="18" charset="0"/>
              </a:rPr>
              <a:t>The type of relationship, and</a:t>
            </a:r>
          </a:p>
          <a:p>
            <a:pPr algn="just"/>
            <a:r>
              <a:rPr lang="en-US" sz="2800" dirty="0">
                <a:solidFill>
                  <a:schemeClr val="accent1">
                    <a:lumMod val="75000"/>
                  </a:schemeClr>
                </a:solidFill>
                <a:latin typeface="Cambria" panose="02040503050406030204" pitchFamily="18" charset="0"/>
                <a:ea typeface="Cambria" panose="02040503050406030204" pitchFamily="18" charset="0"/>
              </a:rPr>
              <a:t>The frequency of interaction between the persons involved in the relationship</a:t>
            </a:r>
          </a:p>
          <a:p>
            <a:endParaRPr lang="en-US" sz="2000" i="1" dirty="0">
              <a:solidFill>
                <a:schemeClr val="accent1">
                  <a:lumMod val="75000"/>
                </a:schemeClr>
              </a:solidFill>
              <a:latin typeface="Cambria" panose="02040503050406030204" pitchFamily="18" charset="0"/>
              <a:ea typeface="Cambria" panose="02040503050406030204" pitchFamily="18" charset="0"/>
            </a:endParaRPr>
          </a:p>
          <a:p>
            <a:r>
              <a:rPr lang="en-US" sz="2000" i="1" dirty="0">
                <a:solidFill>
                  <a:schemeClr val="accent1">
                    <a:lumMod val="75000"/>
                  </a:schemeClr>
                </a:solidFill>
                <a:latin typeface="Cambria" panose="02040503050406030204" pitchFamily="18" charset="0"/>
                <a:ea typeface="Cambria" panose="02040503050406030204" pitchFamily="18" charset="0"/>
              </a:rPr>
              <a:t>See Section IV(c) of the Title IX Policy</a:t>
            </a:r>
            <a:endParaRPr lang="en-US" sz="2000" dirty="0">
              <a:solidFill>
                <a:schemeClr val="accent1">
                  <a:lumMod val="75000"/>
                </a:schemeClr>
              </a:solidFill>
              <a:latin typeface="Cambria" panose="02040503050406030204" pitchFamily="18" charset="0"/>
              <a:ea typeface="Cambria" panose="02040503050406030204" pitchFamily="18" charset="0"/>
            </a:endParaRPr>
          </a:p>
          <a:p>
            <a:pPr marL="914400" lvl="1" indent="-457200">
              <a:buFont typeface="Courier New" panose="02070309020205020404" pitchFamily="49" charset="0"/>
              <a:buChar char="o"/>
            </a:pPr>
            <a:endParaRPr lang="en-US" sz="2800" dirty="0">
              <a:solidFill>
                <a:schemeClr val="accent1">
                  <a:lumMod val="75000"/>
                </a:schemeClr>
              </a:solidFill>
              <a:latin typeface="Cambria" panose="02040503050406030204" pitchFamily="18" charset="0"/>
              <a:ea typeface="Cambria" panose="02040503050406030204" pitchFamily="18" charset="0"/>
            </a:endParaRPr>
          </a:p>
        </p:txBody>
      </p:sp>
      <p:sp>
        <p:nvSpPr>
          <p:cNvPr id="4" name="Slide Number Placeholder 3">
            <a:extLst>
              <a:ext uri="{FF2B5EF4-FFF2-40B4-BE49-F238E27FC236}">
                <a16:creationId xmlns:a16="http://schemas.microsoft.com/office/drawing/2014/main" id="{8499B2E8-85FD-92FE-3B36-15DDD4F63C38}"/>
              </a:ext>
            </a:extLst>
          </p:cNvPr>
          <p:cNvSpPr>
            <a:spLocks noGrp="1"/>
          </p:cNvSpPr>
          <p:nvPr>
            <p:ph type="sldNum" sz="quarter" idx="12"/>
          </p:nvPr>
        </p:nvSpPr>
        <p:spPr/>
        <p:txBody>
          <a:bodyPr/>
          <a:lstStyle/>
          <a:p>
            <a:fld id="{6D9A7562-078F-0443-99CB-13A7936AC4A7}" type="slidenum">
              <a:rPr lang="en-US" smtClean="0"/>
              <a:t>41</a:t>
            </a:fld>
            <a:endParaRPr lang="en-US"/>
          </a:p>
        </p:txBody>
      </p:sp>
    </p:spTree>
    <p:extLst>
      <p:ext uri="{BB962C8B-B14F-4D97-AF65-F5344CB8AC3E}">
        <p14:creationId xmlns:p14="http://schemas.microsoft.com/office/powerpoint/2010/main" val="37753462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32F793-5FAC-DDD4-D8C4-0F7CAB6E72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2DE769-7C28-47AB-65A4-DF47FB7A9E60}"/>
              </a:ext>
            </a:extLst>
          </p:cNvPr>
          <p:cNvSpPr>
            <a:spLocks noGrp="1"/>
          </p:cNvSpPr>
          <p:nvPr>
            <p:ph type="title"/>
          </p:nvPr>
        </p:nvSpPr>
        <p:spPr>
          <a:xfrm>
            <a:off x="1598237" y="348852"/>
            <a:ext cx="8995525" cy="1325563"/>
          </a:xfrm>
        </p:spPr>
        <p:txBody>
          <a:bodyPr>
            <a:normAutofit/>
          </a:bodyPr>
          <a:lstStyle/>
          <a:p>
            <a:pPr algn="ctr"/>
            <a:r>
              <a:rPr lang="en-US" sz="4800" u="sng" dirty="0">
                <a:latin typeface="Cambria" panose="02040503050406030204" pitchFamily="18" charset="0"/>
                <a:ea typeface="Cambria" panose="02040503050406030204" pitchFamily="18" charset="0"/>
              </a:rPr>
              <a:t>Domestic Violence</a:t>
            </a:r>
          </a:p>
        </p:txBody>
      </p:sp>
      <p:sp>
        <p:nvSpPr>
          <p:cNvPr id="3" name="Content Placeholder 2">
            <a:extLst>
              <a:ext uri="{FF2B5EF4-FFF2-40B4-BE49-F238E27FC236}">
                <a16:creationId xmlns:a16="http://schemas.microsoft.com/office/drawing/2014/main" id="{2B697957-5933-AB14-5DE4-8D537748C333}"/>
              </a:ext>
            </a:extLst>
          </p:cNvPr>
          <p:cNvSpPr>
            <a:spLocks noGrp="1"/>
          </p:cNvSpPr>
          <p:nvPr>
            <p:ph idx="1"/>
          </p:nvPr>
        </p:nvSpPr>
        <p:spPr>
          <a:xfrm>
            <a:off x="838199" y="1444752"/>
            <a:ext cx="10515600" cy="4562855"/>
          </a:xfrm>
        </p:spPr>
        <p:txBody>
          <a:bodyPr>
            <a:normAutofit fontScale="92500" lnSpcReduction="20000"/>
          </a:bodyPr>
          <a:lstStyle/>
          <a:p>
            <a:pPr marL="0" indent="0">
              <a:buNone/>
            </a:pPr>
            <a:r>
              <a:rPr lang="en-US" dirty="0">
                <a:solidFill>
                  <a:schemeClr val="accent1">
                    <a:lumMod val="75000"/>
                  </a:schemeClr>
                </a:solidFill>
                <a:latin typeface="Cambria" panose="02040503050406030204" pitchFamily="18" charset="0"/>
                <a:ea typeface="Cambria" panose="02040503050406030204" pitchFamily="18" charset="0"/>
              </a:rPr>
              <a:t>Felony or misdemeanor crimes committed by: </a:t>
            </a:r>
            <a:endParaRPr lang="en-US" sz="1400" dirty="0">
              <a:solidFill>
                <a:schemeClr val="accent1">
                  <a:lumMod val="75000"/>
                </a:schemeClr>
              </a:solidFill>
              <a:latin typeface="Cambria" panose="02040503050406030204" pitchFamily="18" charset="0"/>
              <a:ea typeface="Cambria" panose="02040503050406030204" pitchFamily="18" charset="0"/>
            </a:endParaRPr>
          </a:p>
          <a:p>
            <a:pPr marL="342900" indent="-342900"/>
            <a:r>
              <a:rPr lang="en-US" dirty="0">
                <a:solidFill>
                  <a:schemeClr val="accent1">
                    <a:lumMod val="75000"/>
                  </a:schemeClr>
                </a:solidFill>
                <a:latin typeface="Cambria" panose="02040503050406030204" pitchFamily="18" charset="0"/>
                <a:ea typeface="Cambria" panose="02040503050406030204" pitchFamily="18" charset="0"/>
              </a:rPr>
              <a:t>a current or former spouse or intimate partner of the victim, </a:t>
            </a:r>
          </a:p>
          <a:p>
            <a:pPr marL="342900" indent="-342900"/>
            <a:r>
              <a:rPr lang="en-US" dirty="0">
                <a:solidFill>
                  <a:schemeClr val="accent1">
                    <a:lumMod val="75000"/>
                  </a:schemeClr>
                </a:solidFill>
                <a:latin typeface="Cambria" panose="02040503050406030204" pitchFamily="18" charset="0"/>
                <a:ea typeface="Cambria" panose="02040503050406030204" pitchFamily="18" charset="0"/>
              </a:rPr>
              <a:t>a person with whom the victim shares a child in common,</a:t>
            </a:r>
          </a:p>
          <a:p>
            <a:pPr marL="342900" indent="-342900"/>
            <a:r>
              <a:rPr lang="en-US" dirty="0">
                <a:solidFill>
                  <a:schemeClr val="accent1">
                    <a:lumMod val="75000"/>
                  </a:schemeClr>
                </a:solidFill>
                <a:latin typeface="Cambria" panose="02040503050406030204" pitchFamily="18" charset="0"/>
                <a:ea typeface="Cambria" panose="02040503050406030204" pitchFamily="18" charset="0"/>
              </a:rPr>
              <a:t>a person who is cohabitating, or has cohabitated, with the victim as a spouse or intimate partner,</a:t>
            </a:r>
          </a:p>
          <a:p>
            <a:pPr marL="342900" indent="-342900"/>
            <a:r>
              <a:rPr lang="en-US" dirty="0">
                <a:solidFill>
                  <a:schemeClr val="accent1">
                    <a:lumMod val="75000"/>
                  </a:schemeClr>
                </a:solidFill>
                <a:latin typeface="Cambria" panose="02040503050406030204" pitchFamily="18" charset="0"/>
                <a:ea typeface="Cambria" panose="02040503050406030204" pitchFamily="18" charset="0"/>
              </a:rPr>
              <a:t>a person similarly situated to a spouse of the victim under the domestic or family violence laws of the jurisdiction receiving grant monies, or</a:t>
            </a:r>
          </a:p>
          <a:p>
            <a:pPr marL="342900" indent="-342900"/>
            <a:r>
              <a:rPr lang="en-US" dirty="0">
                <a:solidFill>
                  <a:schemeClr val="accent1">
                    <a:lumMod val="75000"/>
                  </a:schemeClr>
                </a:solidFill>
                <a:latin typeface="Cambria" panose="02040503050406030204" pitchFamily="18" charset="0"/>
                <a:ea typeface="Cambria" panose="02040503050406030204" pitchFamily="18" charset="0"/>
              </a:rPr>
              <a:t>any other person against an adult or youth victim who is protected from that person’s acts under the family or domestic violence laws of the jurisdiction </a:t>
            </a:r>
          </a:p>
          <a:p>
            <a:endParaRPr lang="en-US" sz="1100" dirty="0">
              <a:solidFill>
                <a:schemeClr val="accent1">
                  <a:lumMod val="75000"/>
                </a:schemeClr>
              </a:solidFill>
              <a:latin typeface="Cambria" panose="02040503050406030204" pitchFamily="18" charset="0"/>
              <a:ea typeface="Cambria" panose="02040503050406030204" pitchFamily="18" charset="0"/>
            </a:endParaRPr>
          </a:p>
          <a:p>
            <a:pPr marL="0" indent="0">
              <a:buNone/>
            </a:pPr>
            <a:r>
              <a:rPr lang="en-US" sz="1600" i="1" dirty="0">
                <a:solidFill>
                  <a:schemeClr val="accent1">
                    <a:lumMod val="75000"/>
                  </a:schemeClr>
                </a:solidFill>
                <a:latin typeface="Cambria" panose="02040503050406030204" pitchFamily="18" charset="0"/>
                <a:ea typeface="Cambria" panose="02040503050406030204" pitchFamily="18" charset="0"/>
              </a:rPr>
              <a:t>See Section IV(d) of the Title IX Policy</a:t>
            </a:r>
          </a:p>
        </p:txBody>
      </p:sp>
      <p:sp>
        <p:nvSpPr>
          <p:cNvPr id="4" name="Slide Number Placeholder 3">
            <a:extLst>
              <a:ext uri="{FF2B5EF4-FFF2-40B4-BE49-F238E27FC236}">
                <a16:creationId xmlns:a16="http://schemas.microsoft.com/office/drawing/2014/main" id="{80A3F4F4-3A6D-B111-641C-B93BC41562DE}"/>
              </a:ext>
            </a:extLst>
          </p:cNvPr>
          <p:cNvSpPr>
            <a:spLocks noGrp="1"/>
          </p:cNvSpPr>
          <p:nvPr>
            <p:ph type="sldNum" sz="quarter" idx="12"/>
          </p:nvPr>
        </p:nvSpPr>
        <p:spPr/>
        <p:txBody>
          <a:bodyPr/>
          <a:lstStyle/>
          <a:p>
            <a:fld id="{6D9A7562-078F-0443-99CB-13A7936AC4A7}" type="slidenum">
              <a:rPr lang="en-US" smtClean="0"/>
              <a:t>42</a:t>
            </a:fld>
            <a:endParaRPr lang="en-US"/>
          </a:p>
        </p:txBody>
      </p:sp>
    </p:spTree>
    <p:extLst>
      <p:ext uri="{BB962C8B-B14F-4D97-AF65-F5344CB8AC3E}">
        <p14:creationId xmlns:p14="http://schemas.microsoft.com/office/powerpoint/2010/main" val="27672834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0F53A-B379-A533-7254-9A1D442BCE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B104FE-F9D2-7DB9-4274-0E2E05B7D12C}"/>
              </a:ext>
            </a:extLst>
          </p:cNvPr>
          <p:cNvSpPr>
            <a:spLocks noGrp="1"/>
          </p:cNvSpPr>
          <p:nvPr>
            <p:ph type="title"/>
          </p:nvPr>
        </p:nvSpPr>
        <p:spPr>
          <a:xfrm>
            <a:off x="1669427" y="420056"/>
            <a:ext cx="8995525" cy="1325563"/>
          </a:xfrm>
        </p:spPr>
        <p:txBody>
          <a:bodyPr>
            <a:normAutofit/>
          </a:bodyPr>
          <a:lstStyle/>
          <a:p>
            <a:pPr algn="ctr"/>
            <a:r>
              <a:rPr lang="en-US" sz="6000" u="sng" dirty="0">
                <a:latin typeface="Cambria" panose="02040503050406030204" pitchFamily="18" charset="0"/>
                <a:ea typeface="Cambria" panose="02040503050406030204" pitchFamily="18" charset="0"/>
              </a:rPr>
              <a:t>Stalking</a:t>
            </a:r>
          </a:p>
        </p:txBody>
      </p:sp>
      <p:sp>
        <p:nvSpPr>
          <p:cNvPr id="3" name="Content Placeholder 2">
            <a:extLst>
              <a:ext uri="{FF2B5EF4-FFF2-40B4-BE49-F238E27FC236}">
                <a16:creationId xmlns:a16="http://schemas.microsoft.com/office/drawing/2014/main" id="{1FE633DA-4AE2-7E62-4286-16DBE40C337F}"/>
              </a:ext>
            </a:extLst>
          </p:cNvPr>
          <p:cNvSpPr>
            <a:spLocks noGrp="1"/>
          </p:cNvSpPr>
          <p:nvPr>
            <p:ph idx="1"/>
          </p:nvPr>
        </p:nvSpPr>
        <p:spPr>
          <a:xfrm>
            <a:off x="1074420" y="1674415"/>
            <a:ext cx="10043160" cy="3911573"/>
          </a:xfrm>
        </p:spPr>
        <p:txBody>
          <a:bodyPr>
            <a:normAutofit/>
          </a:bodyPr>
          <a:lstStyle/>
          <a:p>
            <a:endParaRPr lang="en-US" sz="800" dirty="0">
              <a:solidFill>
                <a:schemeClr val="accent1">
                  <a:lumMod val="75000"/>
                </a:schemeClr>
              </a:solidFill>
              <a:latin typeface="Cambria" panose="02040503050406030204" pitchFamily="18" charset="0"/>
              <a:ea typeface="Cambria" panose="02040503050406030204" pitchFamily="18" charset="0"/>
            </a:endParaRPr>
          </a:p>
          <a:p>
            <a:pPr marL="0" indent="0">
              <a:buNone/>
            </a:pPr>
            <a:r>
              <a:rPr lang="en-US" sz="3200" dirty="0">
                <a:solidFill>
                  <a:schemeClr val="accent1">
                    <a:lumMod val="75000"/>
                  </a:schemeClr>
                </a:solidFill>
                <a:latin typeface="Cambria" panose="02040503050406030204" pitchFamily="18" charset="0"/>
                <a:ea typeface="Cambria" panose="02040503050406030204" pitchFamily="18" charset="0"/>
              </a:rPr>
              <a:t>Means engaging in a course of conduct directed at a specific person that would cause a reasonable person to:</a:t>
            </a:r>
          </a:p>
          <a:p>
            <a:r>
              <a:rPr lang="en-US" sz="3200" dirty="0">
                <a:solidFill>
                  <a:schemeClr val="accent1">
                    <a:lumMod val="75000"/>
                  </a:schemeClr>
                </a:solidFill>
                <a:latin typeface="Cambria" panose="02040503050406030204" pitchFamily="18" charset="0"/>
                <a:ea typeface="Cambria" panose="02040503050406030204" pitchFamily="18" charset="0"/>
              </a:rPr>
              <a:t>fear for their safety or the safety of others; or</a:t>
            </a:r>
          </a:p>
          <a:p>
            <a:r>
              <a:rPr lang="en-US" sz="3200" dirty="0">
                <a:solidFill>
                  <a:schemeClr val="accent1">
                    <a:lumMod val="75000"/>
                  </a:schemeClr>
                </a:solidFill>
                <a:latin typeface="Cambria" panose="02040503050406030204" pitchFamily="18" charset="0"/>
                <a:ea typeface="Cambria" panose="02040503050406030204" pitchFamily="18" charset="0"/>
              </a:rPr>
              <a:t>suffer substantial emotional distress.</a:t>
            </a:r>
          </a:p>
          <a:p>
            <a:pPr marL="0" indent="0">
              <a:buNone/>
            </a:pPr>
            <a:endParaRPr lang="en-US" sz="1100" dirty="0">
              <a:solidFill>
                <a:schemeClr val="accent1">
                  <a:lumMod val="75000"/>
                </a:schemeClr>
              </a:solidFill>
              <a:latin typeface="Cambria" panose="02040503050406030204" pitchFamily="18" charset="0"/>
              <a:ea typeface="Cambria" panose="02040503050406030204" pitchFamily="18" charset="0"/>
            </a:endParaRPr>
          </a:p>
          <a:p>
            <a:pPr marL="0" indent="0">
              <a:buNone/>
            </a:pPr>
            <a:r>
              <a:rPr lang="en-US" sz="1600" i="1" dirty="0">
                <a:solidFill>
                  <a:schemeClr val="accent1">
                    <a:lumMod val="75000"/>
                  </a:schemeClr>
                </a:solidFill>
                <a:latin typeface="Cambria" panose="02040503050406030204" pitchFamily="18" charset="0"/>
                <a:ea typeface="Cambria" panose="02040503050406030204" pitchFamily="18" charset="0"/>
              </a:rPr>
              <a:t>See Section IV(e) of the Title IX Policy</a:t>
            </a:r>
            <a:endParaRPr lang="en-US" sz="1600" dirty="0">
              <a:solidFill>
                <a:schemeClr val="accent1">
                  <a:lumMod val="75000"/>
                </a:schemeClr>
              </a:solidFill>
              <a:latin typeface="Cambria" panose="02040503050406030204" pitchFamily="18" charset="0"/>
              <a:ea typeface="Cambria" panose="02040503050406030204" pitchFamily="18" charset="0"/>
            </a:endParaRPr>
          </a:p>
          <a:p>
            <a:endParaRPr lang="en-US" sz="1100" dirty="0">
              <a:solidFill>
                <a:schemeClr val="accent1">
                  <a:lumMod val="75000"/>
                </a:schemeClr>
              </a:solidFill>
              <a:latin typeface="Cambria" panose="02040503050406030204" pitchFamily="18" charset="0"/>
              <a:ea typeface="Cambria" panose="02040503050406030204" pitchFamily="18" charset="0"/>
            </a:endParaRPr>
          </a:p>
          <a:p>
            <a:endParaRPr lang="en-US" sz="1050" dirty="0">
              <a:solidFill>
                <a:schemeClr val="accent1">
                  <a:lumMod val="75000"/>
                </a:schemeClr>
              </a:solidFill>
              <a:latin typeface="Cambria" panose="02040503050406030204" pitchFamily="18" charset="0"/>
              <a:ea typeface="Cambria" panose="02040503050406030204" pitchFamily="18" charset="0"/>
            </a:endParaRPr>
          </a:p>
        </p:txBody>
      </p:sp>
      <p:sp>
        <p:nvSpPr>
          <p:cNvPr id="4" name="Slide Number Placeholder 3">
            <a:extLst>
              <a:ext uri="{FF2B5EF4-FFF2-40B4-BE49-F238E27FC236}">
                <a16:creationId xmlns:a16="http://schemas.microsoft.com/office/drawing/2014/main" id="{37C38FC6-8877-43BD-E535-442230285B67}"/>
              </a:ext>
            </a:extLst>
          </p:cNvPr>
          <p:cNvSpPr>
            <a:spLocks noGrp="1"/>
          </p:cNvSpPr>
          <p:nvPr>
            <p:ph type="sldNum" sz="quarter" idx="12"/>
          </p:nvPr>
        </p:nvSpPr>
        <p:spPr/>
        <p:txBody>
          <a:bodyPr/>
          <a:lstStyle/>
          <a:p>
            <a:fld id="{6D9A7562-078F-0443-99CB-13A7936AC4A7}" type="slidenum">
              <a:rPr lang="en-US" smtClean="0"/>
              <a:t>43</a:t>
            </a:fld>
            <a:endParaRPr lang="en-US"/>
          </a:p>
        </p:txBody>
      </p:sp>
    </p:spTree>
    <p:extLst>
      <p:ext uri="{BB962C8B-B14F-4D97-AF65-F5344CB8AC3E}">
        <p14:creationId xmlns:p14="http://schemas.microsoft.com/office/powerpoint/2010/main" val="4303676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2197D-EB5B-DCB7-859F-FA21225D61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07F362-1332-A589-AF7F-70C891BE82AE}"/>
              </a:ext>
            </a:extLst>
          </p:cNvPr>
          <p:cNvSpPr>
            <a:spLocks noGrp="1"/>
          </p:cNvSpPr>
          <p:nvPr>
            <p:ph type="title"/>
          </p:nvPr>
        </p:nvSpPr>
        <p:spPr>
          <a:xfrm>
            <a:off x="1504835" y="339708"/>
            <a:ext cx="8995525" cy="1325563"/>
          </a:xfrm>
        </p:spPr>
        <p:txBody>
          <a:bodyPr>
            <a:normAutofit/>
          </a:bodyPr>
          <a:lstStyle/>
          <a:p>
            <a:pPr algn="ctr"/>
            <a:r>
              <a:rPr lang="en-US" u="sng" dirty="0">
                <a:latin typeface="Cambria" panose="02040503050406030204" pitchFamily="18" charset="0"/>
                <a:ea typeface="Cambria" panose="02040503050406030204" pitchFamily="18" charset="0"/>
              </a:rPr>
              <a:t>Retaliation</a:t>
            </a:r>
          </a:p>
        </p:txBody>
      </p:sp>
      <p:sp>
        <p:nvSpPr>
          <p:cNvPr id="3" name="Content Placeholder 2">
            <a:extLst>
              <a:ext uri="{FF2B5EF4-FFF2-40B4-BE49-F238E27FC236}">
                <a16:creationId xmlns:a16="http://schemas.microsoft.com/office/drawing/2014/main" id="{DA36CA95-190F-38B4-D9FF-4B01D3339363}"/>
              </a:ext>
            </a:extLst>
          </p:cNvPr>
          <p:cNvSpPr>
            <a:spLocks noGrp="1"/>
          </p:cNvSpPr>
          <p:nvPr>
            <p:ph idx="1"/>
          </p:nvPr>
        </p:nvSpPr>
        <p:spPr>
          <a:xfrm>
            <a:off x="838200" y="1665271"/>
            <a:ext cx="10515600" cy="4918409"/>
          </a:xfrm>
        </p:spPr>
        <p:txBody>
          <a:bodyPr>
            <a:normAutofit fontScale="92500" lnSpcReduction="10000"/>
          </a:bodyPr>
          <a:lstStyle/>
          <a:p>
            <a:pPr marL="0" indent="0">
              <a:buNone/>
            </a:pPr>
            <a:r>
              <a:rPr lang="en-US" dirty="0">
                <a:solidFill>
                  <a:schemeClr val="accent1">
                    <a:lumMod val="75000"/>
                  </a:schemeClr>
                </a:solidFill>
                <a:latin typeface="Cambria" panose="02040503050406030204" pitchFamily="18" charset="0"/>
                <a:ea typeface="Cambria" panose="02040503050406030204" pitchFamily="18" charset="0"/>
              </a:rPr>
              <a:t>Is adverse action taken against an individual by the University or by a member of the University community because the individual has engaged in protected activity. Protected activities are defined as the following: </a:t>
            </a:r>
          </a:p>
          <a:p>
            <a:endParaRPr lang="en-US" dirty="0">
              <a:solidFill>
                <a:schemeClr val="accent1">
                  <a:lumMod val="75000"/>
                </a:schemeClr>
              </a:solidFill>
              <a:latin typeface="Cambria" panose="02040503050406030204" pitchFamily="18" charset="0"/>
              <a:ea typeface="Cambria" panose="02040503050406030204" pitchFamily="18" charset="0"/>
            </a:endParaRPr>
          </a:p>
          <a:p>
            <a:pPr marL="457200" indent="-457200">
              <a:buAutoNum type="arabicParenBoth"/>
            </a:pPr>
            <a:r>
              <a:rPr lang="en-US" dirty="0">
                <a:solidFill>
                  <a:schemeClr val="accent1">
                    <a:lumMod val="75000"/>
                  </a:schemeClr>
                </a:solidFill>
                <a:latin typeface="Cambria" panose="02040503050406030204" pitchFamily="18" charset="0"/>
                <a:ea typeface="Cambria" panose="02040503050406030204" pitchFamily="18" charset="0"/>
              </a:rPr>
              <a:t>personally complaining of or opposing perceived discrimination or harassment; </a:t>
            </a:r>
          </a:p>
          <a:p>
            <a:pPr marL="457200" indent="-457200">
              <a:buAutoNum type="arabicParenBoth"/>
            </a:pPr>
            <a:r>
              <a:rPr lang="en-US" dirty="0">
                <a:solidFill>
                  <a:schemeClr val="accent1">
                    <a:lumMod val="75000"/>
                  </a:schemeClr>
                </a:solidFill>
                <a:latin typeface="Cambria" panose="02040503050406030204" pitchFamily="18" charset="0"/>
                <a:ea typeface="Cambria" panose="02040503050406030204" pitchFamily="18" charset="0"/>
              </a:rPr>
              <a:t>testifying, assisting, or participating in an investigation, proceeding, hearing, or legal action involving a claim of discrimination or harassment; or </a:t>
            </a:r>
          </a:p>
          <a:p>
            <a:pPr marL="457200" indent="-457200">
              <a:buAutoNum type="arabicParenBoth"/>
            </a:pPr>
            <a:r>
              <a:rPr lang="en-US" dirty="0">
                <a:solidFill>
                  <a:schemeClr val="accent1">
                    <a:lumMod val="75000"/>
                  </a:schemeClr>
                </a:solidFill>
                <a:latin typeface="Cambria" panose="02040503050406030204" pitchFamily="18" charset="0"/>
                <a:ea typeface="Cambria" panose="02040503050406030204" pitchFamily="18" charset="0"/>
              </a:rPr>
              <a:t>exercising rights afforded to them pursuant to this policy or a law related to sex based harassment.</a:t>
            </a:r>
          </a:p>
          <a:p>
            <a:endParaRPr lang="en-US" dirty="0">
              <a:solidFill>
                <a:schemeClr val="accent1">
                  <a:lumMod val="75000"/>
                </a:schemeClr>
              </a:solidFill>
              <a:latin typeface="Cambria" panose="02040503050406030204" pitchFamily="18" charset="0"/>
              <a:ea typeface="Cambria" panose="02040503050406030204" pitchFamily="18" charset="0"/>
            </a:endParaRPr>
          </a:p>
          <a:p>
            <a:pPr marL="0" indent="0">
              <a:buNone/>
            </a:pPr>
            <a:r>
              <a:rPr lang="en-US" sz="2000" i="1" dirty="0">
                <a:solidFill>
                  <a:schemeClr val="accent1">
                    <a:lumMod val="75000"/>
                  </a:schemeClr>
                </a:solidFill>
                <a:latin typeface="Cambria" panose="02040503050406030204" pitchFamily="18" charset="0"/>
                <a:ea typeface="Cambria" panose="02040503050406030204" pitchFamily="18" charset="0"/>
              </a:rPr>
              <a:t>See Section IV(f) of the Title IX Policy for more + examples</a:t>
            </a:r>
            <a:endParaRPr lang="en-US" sz="2000" dirty="0">
              <a:solidFill>
                <a:schemeClr val="accent1">
                  <a:lumMod val="75000"/>
                </a:schemeClr>
              </a:solidFill>
              <a:latin typeface="Cambria" panose="02040503050406030204" pitchFamily="18" charset="0"/>
              <a:ea typeface="Cambria" panose="02040503050406030204" pitchFamily="18" charset="0"/>
            </a:endParaRPr>
          </a:p>
          <a:p>
            <a:endParaRPr lang="en-US" dirty="0">
              <a:solidFill>
                <a:schemeClr val="accent1">
                  <a:lumMod val="75000"/>
                </a:schemeClr>
              </a:solidFill>
              <a:latin typeface="Cambria" panose="02040503050406030204" pitchFamily="18" charset="0"/>
              <a:ea typeface="Cambria" panose="02040503050406030204" pitchFamily="18" charset="0"/>
            </a:endParaRPr>
          </a:p>
        </p:txBody>
      </p:sp>
      <p:sp>
        <p:nvSpPr>
          <p:cNvPr id="4" name="Slide Number Placeholder 3">
            <a:extLst>
              <a:ext uri="{FF2B5EF4-FFF2-40B4-BE49-F238E27FC236}">
                <a16:creationId xmlns:a16="http://schemas.microsoft.com/office/drawing/2014/main" id="{CB64A8C4-60EA-74AC-1370-B857B9D4B99A}"/>
              </a:ext>
            </a:extLst>
          </p:cNvPr>
          <p:cNvSpPr>
            <a:spLocks noGrp="1"/>
          </p:cNvSpPr>
          <p:nvPr>
            <p:ph type="sldNum" sz="quarter" idx="12"/>
          </p:nvPr>
        </p:nvSpPr>
        <p:spPr/>
        <p:txBody>
          <a:bodyPr/>
          <a:lstStyle/>
          <a:p>
            <a:fld id="{6D9A7562-078F-0443-99CB-13A7936AC4A7}" type="slidenum">
              <a:rPr lang="en-US" smtClean="0"/>
              <a:t>44</a:t>
            </a:fld>
            <a:endParaRPr lang="en-US"/>
          </a:p>
        </p:txBody>
      </p:sp>
    </p:spTree>
    <p:extLst>
      <p:ext uri="{BB962C8B-B14F-4D97-AF65-F5344CB8AC3E}">
        <p14:creationId xmlns:p14="http://schemas.microsoft.com/office/powerpoint/2010/main" val="24405920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C22D9-A62D-FF2A-E133-345592F4D86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51D1ED2-9877-033C-8C7E-E9AC934288FA}"/>
              </a:ext>
            </a:extLst>
          </p:cNvPr>
          <p:cNvSpPr>
            <a:spLocks noGrp="1"/>
          </p:cNvSpPr>
          <p:nvPr>
            <p:ph idx="1"/>
          </p:nvPr>
        </p:nvSpPr>
        <p:spPr>
          <a:xfrm>
            <a:off x="838200" y="1857295"/>
            <a:ext cx="10515600" cy="3911573"/>
          </a:xfrm>
        </p:spPr>
        <p:txBody>
          <a:bodyPr>
            <a:normAutofit/>
          </a:bodyPr>
          <a:lstStyle/>
          <a:p>
            <a:pPr algn="ctr"/>
            <a:endParaRPr lang="en-US" sz="6000" dirty="0">
              <a:solidFill>
                <a:schemeClr val="accent1">
                  <a:lumMod val="75000"/>
                </a:schemeClr>
              </a:solidFill>
              <a:latin typeface="Cambria" panose="02040503050406030204" pitchFamily="18" charset="0"/>
              <a:ea typeface="Cambria" panose="02040503050406030204" pitchFamily="18" charset="0"/>
            </a:endParaRPr>
          </a:p>
          <a:p>
            <a:pPr marL="0" indent="0" algn="ctr">
              <a:buNone/>
            </a:pPr>
            <a:r>
              <a:rPr lang="en-US" sz="6000" b="1" dirty="0">
                <a:solidFill>
                  <a:srgbClr val="0050FF"/>
                </a:solidFill>
                <a:latin typeface="Cambria" panose="02040503050406030204" pitchFamily="18" charset="0"/>
                <a:ea typeface="Cambria" panose="02040503050406030204" pitchFamily="18" charset="0"/>
              </a:rPr>
              <a:t>Response to Reports</a:t>
            </a:r>
            <a:endParaRPr lang="en-US" sz="41300" b="1" dirty="0">
              <a:solidFill>
                <a:srgbClr val="0050FF"/>
              </a:solidFill>
              <a:latin typeface="Cambria" panose="02040503050406030204" pitchFamily="18" charset="0"/>
              <a:ea typeface="Cambria" panose="02040503050406030204" pitchFamily="18" charset="0"/>
            </a:endParaRPr>
          </a:p>
        </p:txBody>
      </p:sp>
      <p:sp>
        <p:nvSpPr>
          <p:cNvPr id="4" name="Slide Number Placeholder 3">
            <a:extLst>
              <a:ext uri="{FF2B5EF4-FFF2-40B4-BE49-F238E27FC236}">
                <a16:creationId xmlns:a16="http://schemas.microsoft.com/office/drawing/2014/main" id="{162EE6D9-CD3C-2D90-3D94-C943FC4C705B}"/>
              </a:ext>
            </a:extLst>
          </p:cNvPr>
          <p:cNvSpPr>
            <a:spLocks noGrp="1"/>
          </p:cNvSpPr>
          <p:nvPr>
            <p:ph type="sldNum" sz="quarter" idx="12"/>
          </p:nvPr>
        </p:nvSpPr>
        <p:spPr/>
        <p:txBody>
          <a:bodyPr/>
          <a:lstStyle/>
          <a:p>
            <a:fld id="{6D9A7562-078F-0443-99CB-13A7936AC4A7}" type="slidenum">
              <a:rPr lang="en-US" smtClean="0"/>
              <a:t>45</a:t>
            </a:fld>
            <a:endParaRPr lang="en-US"/>
          </a:p>
        </p:txBody>
      </p:sp>
    </p:spTree>
    <p:extLst>
      <p:ext uri="{BB962C8B-B14F-4D97-AF65-F5344CB8AC3E}">
        <p14:creationId xmlns:p14="http://schemas.microsoft.com/office/powerpoint/2010/main" val="21250008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E1A56-9988-D88E-EB29-92B2036F932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2C63514-9CB9-076B-22ED-84505A1F7A7F}"/>
              </a:ext>
            </a:extLst>
          </p:cNvPr>
          <p:cNvSpPr>
            <a:spLocks noGrp="1"/>
          </p:cNvSpPr>
          <p:nvPr>
            <p:ph type="title"/>
          </p:nvPr>
        </p:nvSpPr>
        <p:spPr>
          <a:xfrm>
            <a:off x="838200" y="348852"/>
            <a:ext cx="10515600" cy="1325563"/>
          </a:xfrm>
        </p:spPr>
        <p:txBody>
          <a:bodyPr/>
          <a:lstStyle/>
          <a:p>
            <a:pPr algn="ctr"/>
            <a:r>
              <a:rPr lang="en-US" u="sng" dirty="0">
                <a:latin typeface="Cambria" panose="02040503050406030204" pitchFamily="18" charset="0"/>
                <a:ea typeface="Cambria" panose="02040503050406030204" pitchFamily="18" charset="0"/>
              </a:rPr>
              <a:t>Outreach &amp; Options</a:t>
            </a:r>
          </a:p>
        </p:txBody>
      </p:sp>
      <p:sp>
        <p:nvSpPr>
          <p:cNvPr id="3" name="Content Placeholder 2">
            <a:extLst>
              <a:ext uri="{FF2B5EF4-FFF2-40B4-BE49-F238E27FC236}">
                <a16:creationId xmlns:a16="http://schemas.microsoft.com/office/drawing/2014/main" id="{4BED9C6E-5488-1B9C-27CD-FA60B160461F}"/>
              </a:ext>
            </a:extLst>
          </p:cNvPr>
          <p:cNvSpPr>
            <a:spLocks noGrp="1"/>
          </p:cNvSpPr>
          <p:nvPr>
            <p:ph idx="1"/>
          </p:nvPr>
        </p:nvSpPr>
        <p:spPr>
          <a:xfrm>
            <a:off x="838200" y="1481328"/>
            <a:ext cx="10515600" cy="4654295"/>
          </a:xfrm>
        </p:spPr>
        <p:txBody>
          <a:bodyPr>
            <a:normAutofit fontScale="92500" lnSpcReduction="10000"/>
          </a:bodyPr>
          <a:lstStyle/>
          <a:p>
            <a:pPr algn="just"/>
            <a:r>
              <a:rPr lang="en-US" dirty="0">
                <a:solidFill>
                  <a:schemeClr val="accent1">
                    <a:lumMod val="75000"/>
                  </a:schemeClr>
                </a:solidFill>
                <a:latin typeface="Cambria" panose="02040503050406030204" pitchFamily="18" charset="0"/>
                <a:ea typeface="Cambria" panose="02040503050406030204" pitchFamily="18" charset="0"/>
              </a:rPr>
              <a:t>Title IX staff review the report to determine whether it falls within the Title IX Policy or other university policy</a:t>
            </a:r>
          </a:p>
          <a:p>
            <a:pPr lvl="1" algn="just"/>
            <a:r>
              <a:rPr lang="en-US" dirty="0">
                <a:solidFill>
                  <a:schemeClr val="accent1">
                    <a:lumMod val="75000"/>
                  </a:schemeClr>
                </a:solidFill>
                <a:latin typeface="Cambria" panose="02040503050406030204" pitchFamily="18" charset="0"/>
                <a:ea typeface="Cambria" panose="02040503050406030204" pitchFamily="18" charset="0"/>
              </a:rPr>
              <a:t>If obviously not Title IX-eligible, the report is referred elsewhere, as appropriate</a:t>
            </a:r>
          </a:p>
          <a:p>
            <a:pPr lvl="1" algn="just"/>
            <a:r>
              <a:rPr lang="en-US" dirty="0">
                <a:solidFill>
                  <a:schemeClr val="accent1">
                    <a:lumMod val="75000"/>
                  </a:schemeClr>
                </a:solidFill>
                <a:latin typeface="Cambria" panose="02040503050406030204" pitchFamily="18" charset="0"/>
                <a:ea typeface="Cambria" panose="02040503050406030204" pitchFamily="18" charset="0"/>
              </a:rPr>
              <a:t>If it seems Title IX applies, staff in the Title IX Office send an outreach email to the person alleged to have been subject to sexual misconduct (affected individual)</a:t>
            </a:r>
            <a:r>
              <a:rPr lang="en-US" b="1" dirty="0">
                <a:solidFill>
                  <a:schemeClr val="accent1">
                    <a:lumMod val="75000"/>
                  </a:schemeClr>
                </a:solidFill>
                <a:latin typeface="Cambria" panose="02040503050406030204" pitchFamily="18" charset="0"/>
                <a:ea typeface="Cambria" panose="02040503050406030204" pitchFamily="18" charset="0"/>
              </a:rPr>
              <a:t> </a:t>
            </a:r>
            <a:r>
              <a:rPr lang="en-US" dirty="0">
                <a:solidFill>
                  <a:schemeClr val="accent1">
                    <a:lumMod val="75000"/>
                  </a:schemeClr>
                </a:solidFill>
                <a:latin typeface="Cambria" panose="02040503050406030204" pitchFamily="18" charset="0"/>
                <a:ea typeface="Cambria" panose="02040503050406030204" pitchFamily="18" charset="0"/>
              </a:rPr>
              <a:t>to provide information about resources and options, and to request an intake meeting to learn more about the report</a:t>
            </a:r>
          </a:p>
          <a:p>
            <a:pPr algn="just"/>
            <a:r>
              <a:rPr lang="en-US" dirty="0">
                <a:solidFill>
                  <a:schemeClr val="accent1">
                    <a:lumMod val="75000"/>
                  </a:schemeClr>
                </a:solidFill>
                <a:latin typeface="Cambria" panose="02040503050406030204" pitchFamily="18" charset="0"/>
                <a:ea typeface="Cambria" panose="02040503050406030204" pitchFamily="18" charset="0"/>
              </a:rPr>
              <a:t>The decision whether or not to schedule a meeting with Title IX staff is entirely up to the affected individual(s) </a:t>
            </a:r>
          </a:p>
          <a:p>
            <a:pPr algn="just"/>
            <a:r>
              <a:rPr lang="en-US" dirty="0">
                <a:solidFill>
                  <a:schemeClr val="accent1">
                    <a:lumMod val="75000"/>
                  </a:schemeClr>
                </a:solidFill>
                <a:latin typeface="Cambria" panose="02040503050406030204" pitchFamily="18" charset="0"/>
                <a:ea typeface="Cambria" panose="02040503050406030204" pitchFamily="18" charset="0"/>
              </a:rPr>
              <a:t>Making a report does not automatically initiate an investigation</a:t>
            </a:r>
          </a:p>
          <a:p>
            <a:pPr algn="just"/>
            <a:r>
              <a:rPr lang="en-US" dirty="0">
                <a:solidFill>
                  <a:schemeClr val="accent1">
                    <a:lumMod val="75000"/>
                  </a:schemeClr>
                </a:solidFill>
                <a:latin typeface="Cambria" panose="02040503050406030204" pitchFamily="18" charset="0"/>
                <a:ea typeface="Cambria" panose="02040503050406030204" pitchFamily="18" charset="0"/>
              </a:rPr>
              <a:t>An affected individual can reply months or even years later and may still have the same rights and options, provided we retain jurisdiction over the individual alleged to have engaged in sexual misconduct</a:t>
            </a:r>
          </a:p>
        </p:txBody>
      </p:sp>
      <p:sp>
        <p:nvSpPr>
          <p:cNvPr id="4" name="Slide Number Placeholder 3">
            <a:extLst>
              <a:ext uri="{FF2B5EF4-FFF2-40B4-BE49-F238E27FC236}">
                <a16:creationId xmlns:a16="http://schemas.microsoft.com/office/drawing/2014/main" id="{D8D08AF9-61EA-FDAE-1C22-3A730E670766}"/>
              </a:ext>
            </a:extLst>
          </p:cNvPr>
          <p:cNvSpPr>
            <a:spLocks noGrp="1"/>
          </p:cNvSpPr>
          <p:nvPr>
            <p:ph type="sldNum" sz="quarter" idx="12"/>
          </p:nvPr>
        </p:nvSpPr>
        <p:spPr/>
        <p:txBody>
          <a:bodyPr/>
          <a:lstStyle/>
          <a:p>
            <a:fld id="{6D9A7562-078F-0443-99CB-13A7936AC4A7}" type="slidenum">
              <a:rPr lang="en-US" smtClean="0"/>
              <a:t>46</a:t>
            </a:fld>
            <a:endParaRPr lang="en-US"/>
          </a:p>
        </p:txBody>
      </p:sp>
    </p:spTree>
    <p:extLst>
      <p:ext uri="{BB962C8B-B14F-4D97-AF65-F5344CB8AC3E}">
        <p14:creationId xmlns:p14="http://schemas.microsoft.com/office/powerpoint/2010/main" val="37639827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A6F0B6-5A1D-0F9A-A7B8-F854B9DF2DD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B2DD597-7797-9042-19E5-D916683A4887}"/>
              </a:ext>
            </a:extLst>
          </p:cNvPr>
          <p:cNvSpPr>
            <a:spLocks noGrp="1"/>
          </p:cNvSpPr>
          <p:nvPr>
            <p:ph type="title"/>
          </p:nvPr>
        </p:nvSpPr>
        <p:spPr>
          <a:xfrm>
            <a:off x="880872" y="258475"/>
            <a:ext cx="10515600" cy="1031892"/>
          </a:xfrm>
        </p:spPr>
        <p:txBody>
          <a:bodyPr/>
          <a:lstStyle/>
          <a:p>
            <a:pPr algn="ctr"/>
            <a:r>
              <a:rPr lang="en-US" u="sng" dirty="0">
                <a:latin typeface="Cambria" panose="02040503050406030204" pitchFamily="18" charset="0"/>
                <a:ea typeface="Cambria" panose="02040503050406030204" pitchFamily="18" charset="0"/>
              </a:rPr>
              <a:t>Intake Meeting</a:t>
            </a:r>
          </a:p>
        </p:txBody>
      </p:sp>
      <p:sp>
        <p:nvSpPr>
          <p:cNvPr id="3" name="Content Placeholder 2">
            <a:extLst>
              <a:ext uri="{FF2B5EF4-FFF2-40B4-BE49-F238E27FC236}">
                <a16:creationId xmlns:a16="http://schemas.microsoft.com/office/drawing/2014/main" id="{2A382B1A-8A62-BC42-F80D-5656A5C5A13F}"/>
              </a:ext>
            </a:extLst>
          </p:cNvPr>
          <p:cNvSpPr>
            <a:spLocks noGrp="1"/>
          </p:cNvSpPr>
          <p:nvPr>
            <p:ph idx="1"/>
          </p:nvPr>
        </p:nvSpPr>
        <p:spPr>
          <a:xfrm>
            <a:off x="838200" y="1290367"/>
            <a:ext cx="10515600" cy="4834732"/>
          </a:xfrm>
        </p:spPr>
        <p:txBody>
          <a:bodyPr>
            <a:normAutofit/>
          </a:bodyPr>
          <a:lstStyle/>
          <a:p>
            <a:pPr marL="0" indent="0" algn="just">
              <a:buNone/>
            </a:pPr>
            <a:r>
              <a:rPr lang="en-US" dirty="0">
                <a:solidFill>
                  <a:schemeClr val="accent1">
                    <a:lumMod val="75000"/>
                  </a:schemeClr>
                </a:solidFill>
                <a:latin typeface="Cambria" panose="02040503050406030204" pitchFamily="18" charset="0"/>
                <a:ea typeface="Cambria" panose="02040503050406030204" pitchFamily="18" charset="0"/>
              </a:rPr>
              <a:t>During the intake meeting, some basic detail about the situation is gathered, which helps determine the available options to resolve the reported concern. Options include:</a:t>
            </a:r>
          </a:p>
          <a:p>
            <a:pPr algn="just"/>
            <a:r>
              <a:rPr lang="en-US" dirty="0">
                <a:solidFill>
                  <a:schemeClr val="accent1">
                    <a:lumMod val="75000"/>
                  </a:schemeClr>
                </a:solidFill>
                <a:latin typeface="Cambria" panose="02040503050406030204" pitchFamily="18" charset="0"/>
                <a:ea typeface="Cambria" panose="02040503050406030204" pitchFamily="18" charset="0"/>
              </a:rPr>
              <a:t>Formal Process</a:t>
            </a:r>
          </a:p>
          <a:p>
            <a:pPr algn="just"/>
            <a:r>
              <a:rPr lang="en-US" dirty="0">
                <a:solidFill>
                  <a:schemeClr val="accent1">
                    <a:lumMod val="75000"/>
                  </a:schemeClr>
                </a:solidFill>
                <a:latin typeface="Cambria" panose="02040503050406030204" pitchFamily="18" charset="0"/>
                <a:ea typeface="Cambria" panose="02040503050406030204" pitchFamily="18" charset="0"/>
              </a:rPr>
              <a:t>Informal Resolution</a:t>
            </a:r>
          </a:p>
          <a:p>
            <a:pPr algn="just"/>
            <a:r>
              <a:rPr lang="en-US" dirty="0">
                <a:solidFill>
                  <a:schemeClr val="accent1">
                    <a:lumMod val="75000"/>
                  </a:schemeClr>
                </a:solidFill>
                <a:latin typeface="Cambria" panose="02040503050406030204" pitchFamily="18" charset="0"/>
                <a:ea typeface="Cambria" panose="02040503050406030204" pitchFamily="18" charset="0"/>
              </a:rPr>
              <a:t>Supportive Measures, including connection to resources</a:t>
            </a:r>
          </a:p>
          <a:p>
            <a:pPr marL="0" indent="0" algn="just">
              <a:buNone/>
            </a:pPr>
            <a:endParaRPr lang="en-US" dirty="0">
              <a:solidFill>
                <a:schemeClr val="accent1">
                  <a:lumMod val="75000"/>
                </a:schemeClr>
              </a:solidFill>
              <a:latin typeface="Cambria" panose="02040503050406030204" pitchFamily="18" charset="0"/>
              <a:ea typeface="Cambria" panose="02040503050406030204" pitchFamily="18" charset="0"/>
            </a:endParaRPr>
          </a:p>
          <a:p>
            <a:pPr marL="0" indent="0" algn="just">
              <a:buNone/>
            </a:pPr>
            <a:r>
              <a:rPr lang="en-US" dirty="0">
                <a:solidFill>
                  <a:schemeClr val="accent1">
                    <a:lumMod val="75000"/>
                  </a:schemeClr>
                </a:solidFill>
                <a:latin typeface="Cambria" panose="02040503050406030204" pitchFamily="18" charset="0"/>
                <a:ea typeface="Cambria" panose="02040503050406030204" pitchFamily="18" charset="0"/>
              </a:rPr>
              <a:t>We offer information about the above so the affected individual can make an informed decision. Absent a “plus factor,” we respect the affected individual’s wishes about next steps, if any. </a:t>
            </a:r>
          </a:p>
        </p:txBody>
      </p:sp>
      <p:sp>
        <p:nvSpPr>
          <p:cNvPr id="4" name="Slide Number Placeholder 3">
            <a:extLst>
              <a:ext uri="{FF2B5EF4-FFF2-40B4-BE49-F238E27FC236}">
                <a16:creationId xmlns:a16="http://schemas.microsoft.com/office/drawing/2014/main" id="{D4D97F86-C0CE-ACE9-DC72-D68BF54356D5}"/>
              </a:ext>
            </a:extLst>
          </p:cNvPr>
          <p:cNvSpPr>
            <a:spLocks noGrp="1"/>
          </p:cNvSpPr>
          <p:nvPr>
            <p:ph type="sldNum" sz="quarter" idx="12"/>
          </p:nvPr>
        </p:nvSpPr>
        <p:spPr/>
        <p:txBody>
          <a:bodyPr/>
          <a:lstStyle/>
          <a:p>
            <a:fld id="{6D9A7562-078F-0443-99CB-13A7936AC4A7}" type="slidenum">
              <a:rPr lang="en-US" smtClean="0"/>
              <a:t>47</a:t>
            </a:fld>
            <a:endParaRPr lang="en-US"/>
          </a:p>
        </p:txBody>
      </p:sp>
    </p:spTree>
    <p:extLst>
      <p:ext uri="{BB962C8B-B14F-4D97-AF65-F5344CB8AC3E}">
        <p14:creationId xmlns:p14="http://schemas.microsoft.com/office/powerpoint/2010/main" val="7522133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31466-04B5-9890-EDFC-15DBC076FC5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44A8076-7819-CE15-B114-56AE5ABD442A}"/>
              </a:ext>
            </a:extLst>
          </p:cNvPr>
          <p:cNvSpPr>
            <a:spLocks noGrp="1"/>
          </p:cNvSpPr>
          <p:nvPr>
            <p:ph type="title"/>
          </p:nvPr>
        </p:nvSpPr>
        <p:spPr>
          <a:xfrm>
            <a:off x="880872" y="258475"/>
            <a:ext cx="10515600" cy="1031892"/>
          </a:xfrm>
        </p:spPr>
        <p:txBody>
          <a:bodyPr/>
          <a:lstStyle/>
          <a:p>
            <a:pPr algn="ctr"/>
            <a:r>
              <a:rPr lang="en-US" u="sng" dirty="0">
                <a:latin typeface="Cambria" panose="02040503050406030204" pitchFamily="18" charset="0"/>
                <a:ea typeface="Cambria" panose="02040503050406030204" pitchFamily="18" charset="0"/>
              </a:rPr>
              <a:t>Supportive Measures</a:t>
            </a:r>
          </a:p>
        </p:txBody>
      </p:sp>
      <p:sp>
        <p:nvSpPr>
          <p:cNvPr id="3" name="Content Placeholder 2">
            <a:extLst>
              <a:ext uri="{FF2B5EF4-FFF2-40B4-BE49-F238E27FC236}">
                <a16:creationId xmlns:a16="http://schemas.microsoft.com/office/drawing/2014/main" id="{C1761F41-BF66-3EFB-B346-85234BEADAA4}"/>
              </a:ext>
            </a:extLst>
          </p:cNvPr>
          <p:cNvSpPr>
            <a:spLocks noGrp="1"/>
          </p:cNvSpPr>
          <p:nvPr>
            <p:ph idx="1"/>
          </p:nvPr>
        </p:nvSpPr>
        <p:spPr>
          <a:xfrm>
            <a:off x="838200" y="1183717"/>
            <a:ext cx="10515600" cy="5309158"/>
          </a:xfrm>
        </p:spPr>
        <p:txBody>
          <a:bodyPr>
            <a:normAutofit fontScale="92500"/>
          </a:bodyPr>
          <a:lstStyle/>
          <a:p>
            <a:pPr algn="just"/>
            <a:r>
              <a:rPr lang="en-US" sz="2800" dirty="0">
                <a:solidFill>
                  <a:schemeClr val="accent1">
                    <a:lumMod val="75000"/>
                  </a:schemeClr>
                </a:solidFill>
                <a:latin typeface="Cambria" panose="02040503050406030204" pitchFamily="18" charset="0"/>
                <a:ea typeface="Cambria" panose="02040503050406030204" pitchFamily="18" charset="0"/>
              </a:rPr>
              <a:t>Upon receipt of a report describing conduct that would, if proven, violate the Title IX Policy, the Title IX Office must offer and coordinate Supportive Measures for one or both parties, as appropriate </a:t>
            </a:r>
          </a:p>
          <a:p>
            <a:pPr algn="just"/>
            <a:r>
              <a:rPr lang="en-US" sz="2800" dirty="0">
                <a:solidFill>
                  <a:schemeClr val="accent1">
                    <a:lumMod val="75000"/>
                  </a:schemeClr>
                </a:solidFill>
                <a:latin typeface="Cambria" panose="02040503050406030204" pitchFamily="18" charset="0"/>
                <a:ea typeface="Cambria" panose="02040503050406030204" pitchFamily="18" charset="0"/>
              </a:rPr>
              <a:t>In evaluating Supportive Measures, the Title IX Office must make an individualized determination of what is reasonably available</a:t>
            </a:r>
          </a:p>
          <a:p>
            <a:pPr algn="just"/>
            <a:r>
              <a:rPr lang="en-US" sz="2800" dirty="0">
                <a:solidFill>
                  <a:schemeClr val="accent1">
                    <a:lumMod val="75000"/>
                  </a:schemeClr>
                </a:solidFill>
                <a:latin typeface="Cambria" panose="02040503050406030204" pitchFamily="18" charset="0"/>
                <a:ea typeface="Cambria" panose="02040503050406030204" pitchFamily="18" charset="0"/>
              </a:rPr>
              <a:t>Supportive Measures may be designed: </a:t>
            </a:r>
          </a:p>
          <a:p>
            <a:pPr lvl="1" algn="just">
              <a:buFont typeface="Courier New" panose="02070309020205020404" pitchFamily="49" charset="0"/>
              <a:buChar char="o"/>
            </a:pPr>
            <a:r>
              <a:rPr lang="en-US" sz="2400" dirty="0">
                <a:solidFill>
                  <a:schemeClr val="accent1">
                    <a:lumMod val="75000"/>
                  </a:schemeClr>
                </a:solidFill>
                <a:latin typeface="Cambria" panose="02040503050406030204" pitchFamily="18" charset="0"/>
                <a:ea typeface="Cambria" panose="02040503050406030204" pitchFamily="18" charset="0"/>
              </a:rPr>
              <a:t>to protect the safety of the Parties; </a:t>
            </a:r>
          </a:p>
          <a:p>
            <a:pPr lvl="1" algn="just">
              <a:buFont typeface="Courier New" panose="02070309020205020404" pitchFamily="49" charset="0"/>
              <a:buChar char="o"/>
            </a:pPr>
            <a:r>
              <a:rPr lang="en-US" sz="2400" dirty="0">
                <a:solidFill>
                  <a:schemeClr val="accent1">
                    <a:lumMod val="75000"/>
                  </a:schemeClr>
                </a:solidFill>
                <a:latin typeface="Cambria" panose="02040503050406030204" pitchFamily="18" charset="0"/>
                <a:ea typeface="Cambria" panose="02040503050406030204" pitchFamily="18" charset="0"/>
              </a:rPr>
              <a:t>to protect the safety of the University’s educational and/or working environment; </a:t>
            </a:r>
          </a:p>
          <a:p>
            <a:pPr lvl="1" algn="just">
              <a:buFont typeface="Courier New" panose="02070309020205020404" pitchFamily="49" charset="0"/>
              <a:buChar char="o"/>
            </a:pPr>
            <a:r>
              <a:rPr lang="en-US" sz="2400" dirty="0">
                <a:solidFill>
                  <a:schemeClr val="accent1">
                    <a:lumMod val="75000"/>
                  </a:schemeClr>
                </a:solidFill>
                <a:latin typeface="Cambria" panose="02040503050406030204" pitchFamily="18" charset="0"/>
                <a:ea typeface="Cambria" panose="02040503050406030204" pitchFamily="18" charset="0"/>
              </a:rPr>
              <a:t>to restore or preserve equal access to the University’s Education Programs or Activities; </a:t>
            </a:r>
          </a:p>
          <a:p>
            <a:pPr lvl="1" algn="just">
              <a:buFont typeface="Courier New" panose="02070309020205020404" pitchFamily="49" charset="0"/>
              <a:buChar char="o"/>
            </a:pPr>
            <a:r>
              <a:rPr lang="en-US" sz="2400" dirty="0">
                <a:solidFill>
                  <a:schemeClr val="accent1">
                    <a:lumMod val="75000"/>
                  </a:schemeClr>
                </a:solidFill>
                <a:latin typeface="Cambria" panose="02040503050406030204" pitchFamily="18" charset="0"/>
                <a:ea typeface="Cambria" panose="02040503050406030204" pitchFamily="18" charset="0"/>
              </a:rPr>
              <a:t>to provide support during the University’s Grievance Process, including an Informal Resolution process; or </a:t>
            </a:r>
          </a:p>
          <a:p>
            <a:pPr lvl="1" algn="just">
              <a:buFont typeface="Courier New" panose="02070309020205020404" pitchFamily="49" charset="0"/>
              <a:buChar char="o"/>
            </a:pPr>
            <a:r>
              <a:rPr lang="en-US" sz="2400" dirty="0">
                <a:solidFill>
                  <a:schemeClr val="accent1">
                    <a:lumMod val="75000"/>
                  </a:schemeClr>
                </a:solidFill>
                <a:latin typeface="Cambria" panose="02040503050406030204" pitchFamily="18" charset="0"/>
                <a:ea typeface="Cambria" panose="02040503050406030204" pitchFamily="18" charset="0"/>
              </a:rPr>
              <a:t>to deter further sex discrimination and harassment</a:t>
            </a:r>
          </a:p>
          <a:p>
            <a:pPr marL="285750" indent="-285750" algn="just"/>
            <a:endParaRPr lang="en-US" sz="2800" dirty="0">
              <a:solidFill>
                <a:schemeClr val="accent1">
                  <a:lumMod val="75000"/>
                </a:schemeClr>
              </a:solidFill>
              <a:latin typeface="Cambria" panose="02040503050406030204" pitchFamily="18" charset="0"/>
              <a:ea typeface="Cambria" panose="02040503050406030204" pitchFamily="18" charset="0"/>
            </a:endParaRPr>
          </a:p>
          <a:p>
            <a:pPr marL="0" indent="0" algn="just">
              <a:buNone/>
            </a:pPr>
            <a:endParaRPr lang="en-US" dirty="0">
              <a:solidFill>
                <a:schemeClr val="accent1">
                  <a:lumMod val="75000"/>
                </a:schemeClr>
              </a:solidFill>
              <a:latin typeface="Cambria" panose="02040503050406030204" pitchFamily="18" charset="0"/>
              <a:ea typeface="Cambria" panose="02040503050406030204" pitchFamily="18" charset="0"/>
            </a:endParaRPr>
          </a:p>
        </p:txBody>
      </p:sp>
      <p:sp>
        <p:nvSpPr>
          <p:cNvPr id="4" name="Slide Number Placeholder 3">
            <a:extLst>
              <a:ext uri="{FF2B5EF4-FFF2-40B4-BE49-F238E27FC236}">
                <a16:creationId xmlns:a16="http://schemas.microsoft.com/office/drawing/2014/main" id="{9696AF2D-EA33-41A0-640A-B47F2CFABCF3}"/>
              </a:ext>
            </a:extLst>
          </p:cNvPr>
          <p:cNvSpPr>
            <a:spLocks noGrp="1"/>
          </p:cNvSpPr>
          <p:nvPr>
            <p:ph type="sldNum" sz="quarter" idx="12"/>
          </p:nvPr>
        </p:nvSpPr>
        <p:spPr/>
        <p:txBody>
          <a:bodyPr/>
          <a:lstStyle/>
          <a:p>
            <a:fld id="{6D9A7562-078F-0443-99CB-13A7936AC4A7}" type="slidenum">
              <a:rPr lang="en-US" smtClean="0"/>
              <a:t>48</a:t>
            </a:fld>
            <a:endParaRPr lang="en-US"/>
          </a:p>
        </p:txBody>
      </p:sp>
    </p:spTree>
    <p:extLst>
      <p:ext uri="{BB962C8B-B14F-4D97-AF65-F5344CB8AC3E}">
        <p14:creationId xmlns:p14="http://schemas.microsoft.com/office/powerpoint/2010/main" val="4182693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E0226-FD6C-4863-A53E-48341490882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C09E7EB-DB57-78E9-6CCA-F94A4143EC98}"/>
              </a:ext>
            </a:extLst>
          </p:cNvPr>
          <p:cNvSpPr>
            <a:spLocks noGrp="1"/>
          </p:cNvSpPr>
          <p:nvPr>
            <p:ph type="title"/>
          </p:nvPr>
        </p:nvSpPr>
        <p:spPr>
          <a:xfrm>
            <a:off x="880872" y="258475"/>
            <a:ext cx="10515600" cy="1031892"/>
          </a:xfrm>
        </p:spPr>
        <p:txBody>
          <a:bodyPr/>
          <a:lstStyle/>
          <a:p>
            <a:pPr algn="ctr"/>
            <a:r>
              <a:rPr lang="en-US" u="sng" dirty="0">
                <a:latin typeface="Cambria" panose="02040503050406030204" pitchFamily="18" charset="0"/>
                <a:ea typeface="Cambria" panose="02040503050406030204" pitchFamily="18" charset="0"/>
              </a:rPr>
              <a:t>Supportive Measures</a:t>
            </a:r>
          </a:p>
        </p:txBody>
      </p:sp>
      <p:sp>
        <p:nvSpPr>
          <p:cNvPr id="3" name="Content Placeholder 2">
            <a:extLst>
              <a:ext uri="{FF2B5EF4-FFF2-40B4-BE49-F238E27FC236}">
                <a16:creationId xmlns:a16="http://schemas.microsoft.com/office/drawing/2014/main" id="{6191499D-6A64-B752-CC86-020805D4EA41}"/>
              </a:ext>
            </a:extLst>
          </p:cNvPr>
          <p:cNvSpPr>
            <a:spLocks noGrp="1"/>
          </p:cNvSpPr>
          <p:nvPr>
            <p:ph idx="1"/>
          </p:nvPr>
        </p:nvSpPr>
        <p:spPr>
          <a:xfrm>
            <a:off x="838200" y="1290366"/>
            <a:ext cx="10515600" cy="4945841"/>
          </a:xfrm>
        </p:spPr>
        <p:txBody>
          <a:bodyPr>
            <a:normAutofit lnSpcReduction="10000"/>
          </a:bodyPr>
          <a:lstStyle/>
          <a:p>
            <a:pPr algn="just"/>
            <a:r>
              <a:rPr lang="en-US" dirty="0">
                <a:solidFill>
                  <a:schemeClr val="accent1">
                    <a:lumMod val="75000"/>
                  </a:schemeClr>
                </a:solidFill>
                <a:latin typeface="Cambria" panose="02040503050406030204" pitchFamily="18" charset="0"/>
                <a:ea typeface="Cambria" panose="02040503050406030204" pitchFamily="18" charset="0"/>
              </a:rPr>
              <a:t>Supportive Measures must not unreasonably burden either party or be imposed for punitive or disciplinary reasons</a:t>
            </a:r>
          </a:p>
          <a:p>
            <a:pPr algn="just"/>
            <a:r>
              <a:rPr lang="en-US" dirty="0">
                <a:solidFill>
                  <a:schemeClr val="accent1">
                    <a:lumMod val="75000"/>
                  </a:schemeClr>
                </a:solidFill>
                <a:latin typeface="Cambria" panose="02040503050406030204" pitchFamily="18" charset="0"/>
                <a:ea typeface="Cambria" panose="02040503050406030204" pitchFamily="18" charset="0"/>
              </a:rPr>
              <a:t>Supportive Measures are provided without fee or charge</a:t>
            </a:r>
          </a:p>
          <a:p>
            <a:pPr algn="just"/>
            <a:r>
              <a:rPr lang="en-US" dirty="0">
                <a:solidFill>
                  <a:schemeClr val="accent1">
                    <a:lumMod val="75000"/>
                  </a:schemeClr>
                </a:solidFill>
                <a:latin typeface="Cambria" panose="02040503050406030204" pitchFamily="18" charset="0"/>
                <a:ea typeface="Cambria" panose="02040503050406030204" pitchFamily="18" charset="0"/>
              </a:rPr>
              <a:t>Examples of Supportive Measures include, but are not limited to: </a:t>
            </a:r>
          </a:p>
          <a:p>
            <a:pPr marL="800100" lvl="1" indent="-342900" algn="just"/>
            <a:r>
              <a:rPr lang="en-US" dirty="0">
                <a:solidFill>
                  <a:schemeClr val="accent1">
                    <a:lumMod val="75000"/>
                  </a:schemeClr>
                </a:solidFill>
                <a:latin typeface="Cambria" panose="02040503050406030204" pitchFamily="18" charset="0"/>
                <a:ea typeface="Cambria" panose="02040503050406030204" pitchFamily="18" charset="0"/>
              </a:rPr>
              <a:t>counseling; </a:t>
            </a:r>
          </a:p>
          <a:p>
            <a:pPr marL="800100" lvl="1" indent="-342900" algn="just"/>
            <a:r>
              <a:rPr lang="en-US" dirty="0">
                <a:solidFill>
                  <a:schemeClr val="accent1">
                    <a:lumMod val="75000"/>
                  </a:schemeClr>
                </a:solidFill>
                <a:latin typeface="Cambria" panose="02040503050406030204" pitchFamily="18" charset="0"/>
                <a:ea typeface="Cambria" panose="02040503050406030204" pitchFamily="18" charset="0"/>
              </a:rPr>
              <a:t>extensions of deadlines and other course-related adjustments; </a:t>
            </a:r>
          </a:p>
          <a:p>
            <a:pPr marL="800100" lvl="1" indent="-342900" algn="just"/>
            <a:r>
              <a:rPr lang="en-US" dirty="0">
                <a:solidFill>
                  <a:schemeClr val="accent1">
                    <a:lumMod val="75000"/>
                  </a:schemeClr>
                </a:solidFill>
                <a:latin typeface="Cambria" panose="02040503050406030204" pitchFamily="18" charset="0"/>
                <a:ea typeface="Cambria" panose="02040503050406030204" pitchFamily="18" charset="0"/>
              </a:rPr>
              <a:t>campus escort services; </a:t>
            </a:r>
          </a:p>
          <a:p>
            <a:pPr marL="800100" lvl="1" indent="-342900" algn="just"/>
            <a:r>
              <a:rPr lang="en-US" dirty="0">
                <a:solidFill>
                  <a:schemeClr val="accent1">
                    <a:lumMod val="75000"/>
                  </a:schemeClr>
                </a:solidFill>
                <a:latin typeface="Cambria" panose="02040503050406030204" pitchFamily="18" charset="0"/>
                <a:ea typeface="Cambria" panose="02040503050406030204" pitchFamily="18" charset="0"/>
              </a:rPr>
              <a:t>increased security and monitoring of certain areas of the campus; </a:t>
            </a:r>
          </a:p>
          <a:p>
            <a:pPr marL="800100" lvl="1" indent="-342900" algn="just"/>
            <a:r>
              <a:rPr lang="en-US" dirty="0">
                <a:solidFill>
                  <a:schemeClr val="accent1">
                    <a:lumMod val="75000"/>
                  </a:schemeClr>
                </a:solidFill>
                <a:latin typeface="Cambria" panose="02040503050406030204" pitchFamily="18" charset="0"/>
                <a:ea typeface="Cambria" panose="02040503050406030204" pitchFamily="18" charset="0"/>
              </a:rPr>
              <a:t>restrictions on contact applied to one or more parties; </a:t>
            </a:r>
          </a:p>
          <a:p>
            <a:pPr marL="800100" lvl="1" indent="-342900" algn="just"/>
            <a:r>
              <a:rPr lang="en-US" dirty="0">
                <a:solidFill>
                  <a:schemeClr val="accent1">
                    <a:lumMod val="75000"/>
                  </a:schemeClr>
                </a:solidFill>
                <a:latin typeface="Cambria" panose="02040503050406030204" pitchFamily="18" charset="0"/>
                <a:ea typeface="Cambria" panose="02040503050406030204" pitchFamily="18" charset="0"/>
              </a:rPr>
              <a:t>leaves of absence; </a:t>
            </a:r>
          </a:p>
          <a:p>
            <a:pPr marL="800100" lvl="1" indent="-342900" algn="just"/>
            <a:r>
              <a:rPr lang="en-US" dirty="0">
                <a:solidFill>
                  <a:schemeClr val="accent1">
                    <a:lumMod val="75000"/>
                  </a:schemeClr>
                </a:solidFill>
                <a:latin typeface="Cambria" panose="02040503050406030204" pitchFamily="18" charset="0"/>
                <a:ea typeface="Cambria" panose="02040503050406030204" pitchFamily="18" charset="0"/>
              </a:rPr>
              <a:t>changes in class, work, housing, or extracurricular or any other activity, regardless of whether there is or is not a comparable alternative; and </a:t>
            </a:r>
          </a:p>
          <a:p>
            <a:pPr marL="800100" lvl="1" indent="-342900" algn="just"/>
            <a:r>
              <a:rPr lang="en-US" dirty="0">
                <a:solidFill>
                  <a:schemeClr val="accent1">
                    <a:lumMod val="75000"/>
                  </a:schemeClr>
                </a:solidFill>
                <a:latin typeface="Cambria" panose="02040503050406030204" pitchFamily="18" charset="0"/>
                <a:ea typeface="Cambria" panose="02040503050406030204" pitchFamily="18" charset="0"/>
              </a:rPr>
              <a:t>training and education programs</a:t>
            </a:r>
          </a:p>
        </p:txBody>
      </p:sp>
      <p:sp>
        <p:nvSpPr>
          <p:cNvPr id="4" name="Slide Number Placeholder 3">
            <a:extLst>
              <a:ext uri="{FF2B5EF4-FFF2-40B4-BE49-F238E27FC236}">
                <a16:creationId xmlns:a16="http://schemas.microsoft.com/office/drawing/2014/main" id="{A3D478D4-A71B-FA6C-A5DF-791BA0037EC6}"/>
              </a:ext>
            </a:extLst>
          </p:cNvPr>
          <p:cNvSpPr>
            <a:spLocks noGrp="1"/>
          </p:cNvSpPr>
          <p:nvPr>
            <p:ph type="sldNum" sz="quarter" idx="12"/>
          </p:nvPr>
        </p:nvSpPr>
        <p:spPr/>
        <p:txBody>
          <a:bodyPr/>
          <a:lstStyle/>
          <a:p>
            <a:fld id="{6D9A7562-078F-0443-99CB-13A7936AC4A7}" type="slidenum">
              <a:rPr lang="en-US" smtClean="0"/>
              <a:t>49</a:t>
            </a:fld>
            <a:endParaRPr lang="en-US"/>
          </a:p>
        </p:txBody>
      </p:sp>
    </p:spTree>
    <p:extLst>
      <p:ext uri="{BB962C8B-B14F-4D97-AF65-F5344CB8AC3E}">
        <p14:creationId xmlns:p14="http://schemas.microsoft.com/office/powerpoint/2010/main" val="20930625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B24302A-7E08-727C-7848-4D4360D6CF2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8A50F65-0FE1-F81B-F554-1E7EDBDA497F}"/>
              </a:ext>
            </a:extLst>
          </p:cNvPr>
          <p:cNvSpPr txBox="1"/>
          <p:nvPr/>
        </p:nvSpPr>
        <p:spPr>
          <a:xfrm>
            <a:off x="751840" y="816099"/>
            <a:ext cx="10687387" cy="1077218"/>
          </a:xfrm>
          <a:prstGeom prst="rect">
            <a:avLst/>
          </a:prstGeom>
          <a:noFill/>
        </p:spPr>
        <p:txBody>
          <a:bodyPr wrap="square" rtlCol="0">
            <a:spAutoFit/>
          </a:bodyPr>
          <a:lstStyle/>
          <a:p>
            <a:br>
              <a:rPr lang="en-US" sz="3200" b="0" i="0" dirty="0">
                <a:solidFill>
                  <a:srgbClr val="004A7F"/>
                </a:solidFill>
                <a:effectLst/>
                <a:latin typeface="Cambria" panose="02040503050406030204" pitchFamily="18" charset="0"/>
                <a:ea typeface="Cambria" panose="02040503050406030204" pitchFamily="18" charset="0"/>
              </a:rPr>
            </a:br>
            <a:endParaRPr lang="en-US" sz="3200" b="0" i="0" dirty="0">
              <a:solidFill>
                <a:srgbClr val="004A7F"/>
              </a:solidFill>
              <a:effectLst/>
              <a:latin typeface="Cambria" panose="02040503050406030204" pitchFamily="18" charset="0"/>
              <a:ea typeface="Cambria" panose="02040503050406030204" pitchFamily="18" charset="0"/>
            </a:endParaRPr>
          </a:p>
        </p:txBody>
      </p:sp>
      <p:grpSp>
        <p:nvGrpSpPr>
          <p:cNvPr id="7" name="Group 6">
            <a:extLst>
              <a:ext uri="{FF2B5EF4-FFF2-40B4-BE49-F238E27FC236}">
                <a16:creationId xmlns:a16="http://schemas.microsoft.com/office/drawing/2014/main" id="{6BB882C4-2931-9DAA-5E5D-D29F3D68CF0B}"/>
              </a:ext>
            </a:extLst>
          </p:cNvPr>
          <p:cNvGrpSpPr/>
          <p:nvPr/>
        </p:nvGrpSpPr>
        <p:grpSpPr>
          <a:xfrm>
            <a:off x="0" y="5943600"/>
            <a:ext cx="12192000" cy="914400"/>
            <a:chOff x="0" y="5943600"/>
            <a:chExt cx="12192000" cy="914400"/>
          </a:xfrm>
        </p:grpSpPr>
        <p:sp>
          <p:nvSpPr>
            <p:cNvPr id="3" name="Rectangle 2">
              <a:extLst>
                <a:ext uri="{FF2B5EF4-FFF2-40B4-BE49-F238E27FC236}">
                  <a16:creationId xmlns:a16="http://schemas.microsoft.com/office/drawing/2014/main" id="{BD545F17-E756-F3D4-CE2A-ABFCFC675492}"/>
                </a:ext>
              </a:extLst>
            </p:cNvPr>
            <p:cNvSpPr/>
            <p:nvPr/>
          </p:nvSpPr>
          <p:spPr>
            <a:xfrm>
              <a:off x="0" y="5943600"/>
              <a:ext cx="12192000" cy="914400"/>
            </a:xfrm>
            <a:prstGeom prst="rect">
              <a:avLst/>
            </a:prstGeom>
            <a:solidFill>
              <a:srgbClr val="004A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ack and white logo&#10;&#10;Description automatically generated">
              <a:extLst>
                <a:ext uri="{FF2B5EF4-FFF2-40B4-BE49-F238E27FC236}">
                  <a16:creationId xmlns:a16="http://schemas.microsoft.com/office/drawing/2014/main" id="{D9CD205D-6F1B-E1B3-2A34-95E6BEE9DE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460" y="6057900"/>
              <a:ext cx="3297156" cy="685800"/>
            </a:xfrm>
            <a:prstGeom prst="rect">
              <a:avLst/>
            </a:prstGeom>
          </p:spPr>
        </p:pic>
      </p:grpSp>
      <p:sp>
        <p:nvSpPr>
          <p:cNvPr id="4" name="Title 3">
            <a:extLst>
              <a:ext uri="{FF2B5EF4-FFF2-40B4-BE49-F238E27FC236}">
                <a16:creationId xmlns:a16="http://schemas.microsoft.com/office/drawing/2014/main" id="{B3F941B9-19E5-E908-3F8A-71F6826D4016}"/>
              </a:ext>
            </a:extLst>
          </p:cNvPr>
          <p:cNvSpPr>
            <a:spLocks noGrp="1"/>
          </p:cNvSpPr>
          <p:nvPr>
            <p:ph type="title"/>
          </p:nvPr>
        </p:nvSpPr>
        <p:spPr>
          <a:xfrm>
            <a:off x="837733" y="173641"/>
            <a:ext cx="10515600" cy="932750"/>
          </a:xfrm>
        </p:spPr>
        <p:txBody>
          <a:bodyPr/>
          <a:lstStyle/>
          <a:p>
            <a:pPr algn="ctr"/>
            <a:r>
              <a:rPr lang="en-US" u="sng" dirty="0">
                <a:solidFill>
                  <a:srgbClr val="004A7F"/>
                </a:solidFill>
                <a:latin typeface="Cambria" panose="02040503050406030204" pitchFamily="18" charset="0"/>
                <a:ea typeface="Cambria" panose="02040503050406030204" pitchFamily="18" charset="0"/>
              </a:rPr>
              <a:t>What is the scope of the PADH?</a:t>
            </a:r>
          </a:p>
        </p:txBody>
      </p:sp>
      <p:sp>
        <p:nvSpPr>
          <p:cNvPr id="8" name="Content Placeholder 7">
            <a:extLst>
              <a:ext uri="{FF2B5EF4-FFF2-40B4-BE49-F238E27FC236}">
                <a16:creationId xmlns:a16="http://schemas.microsoft.com/office/drawing/2014/main" id="{19A4C24A-5D0B-39AA-0EC1-B8797315EE7E}"/>
              </a:ext>
            </a:extLst>
          </p:cNvPr>
          <p:cNvSpPr>
            <a:spLocks noGrp="1"/>
          </p:cNvSpPr>
          <p:nvPr>
            <p:ph idx="1"/>
          </p:nvPr>
        </p:nvSpPr>
        <p:spPr>
          <a:xfrm>
            <a:off x="751840" y="1106390"/>
            <a:ext cx="10515600" cy="4644169"/>
          </a:xfrm>
        </p:spPr>
        <p:txBody>
          <a:bodyPr/>
          <a:lstStyle/>
          <a:p>
            <a:pPr algn="just"/>
            <a:r>
              <a:rPr lang="en-US" sz="2800" dirty="0">
                <a:solidFill>
                  <a:srgbClr val="004A7F"/>
                </a:solidFill>
                <a:latin typeface="Cambria" panose="02040503050406030204" pitchFamily="18" charset="0"/>
                <a:ea typeface="Cambria" panose="02040503050406030204" pitchFamily="18" charset="0"/>
              </a:rPr>
              <a:t>The PADH applies to reports alleging </a:t>
            </a:r>
            <a:r>
              <a:rPr lang="en-US" sz="2800" b="1" u="sng" dirty="0">
                <a:solidFill>
                  <a:srgbClr val="004A7F"/>
                </a:solidFill>
                <a:latin typeface="Cambria" panose="02040503050406030204" pitchFamily="18" charset="0"/>
                <a:ea typeface="Cambria" panose="02040503050406030204" pitchFamily="18" charset="0"/>
              </a:rPr>
              <a:t>discrimination and/or harassment by employees</a:t>
            </a:r>
            <a:r>
              <a:rPr lang="en-US" dirty="0">
                <a:solidFill>
                  <a:srgbClr val="004A7F"/>
                </a:solidFill>
                <a:latin typeface="Cambria" panose="02040503050406030204" pitchFamily="18" charset="0"/>
                <a:ea typeface="Cambria" panose="02040503050406030204" pitchFamily="18" charset="0"/>
              </a:rPr>
              <a:t> (staff/</a:t>
            </a:r>
            <a:r>
              <a:rPr lang="en-US" sz="2800" dirty="0">
                <a:solidFill>
                  <a:srgbClr val="004A7F"/>
                </a:solidFill>
                <a:latin typeface="Cambria" panose="02040503050406030204" pitchFamily="18" charset="0"/>
                <a:ea typeface="Cambria" panose="02040503050406030204" pitchFamily="18" charset="0"/>
              </a:rPr>
              <a:t>faculty), as well as contractors, vendors, and visitors, </a:t>
            </a:r>
            <a:r>
              <a:rPr lang="en-US" sz="2800" b="1" u="sng" dirty="0">
                <a:solidFill>
                  <a:srgbClr val="004A7F"/>
                </a:solidFill>
                <a:latin typeface="Cambria" panose="02040503050406030204" pitchFamily="18" charset="0"/>
                <a:ea typeface="Cambria" panose="02040503050406030204" pitchFamily="18" charset="0"/>
              </a:rPr>
              <a:t>because of a person’s protected characteristic</a:t>
            </a:r>
            <a:r>
              <a:rPr lang="en-US" sz="2800" dirty="0">
                <a:solidFill>
                  <a:srgbClr val="004A7F"/>
                </a:solidFill>
                <a:latin typeface="Cambria" panose="02040503050406030204" pitchFamily="18" charset="0"/>
                <a:ea typeface="Cambria" panose="02040503050406030204" pitchFamily="18" charset="0"/>
              </a:rPr>
              <a:t> </a:t>
            </a:r>
          </a:p>
          <a:p>
            <a:pPr marL="0" indent="0" algn="just">
              <a:buNone/>
            </a:pPr>
            <a:endParaRPr lang="en-US" sz="2800" dirty="0">
              <a:solidFill>
                <a:srgbClr val="004A7F"/>
              </a:solidFill>
              <a:latin typeface="Cambria" panose="02040503050406030204" pitchFamily="18" charset="0"/>
              <a:ea typeface="Cambria" panose="02040503050406030204" pitchFamily="18" charset="0"/>
            </a:endParaRPr>
          </a:p>
          <a:p>
            <a:pPr lvl="1" algn="just">
              <a:buFont typeface="Courier New" panose="02070309020205020404" pitchFamily="49" charset="0"/>
              <a:buChar char="o"/>
            </a:pPr>
            <a:r>
              <a:rPr lang="en-US" sz="2800" dirty="0">
                <a:solidFill>
                  <a:srgbClr val="004A7F"/>
                </a:solidFill>
                <a:latin typeface="Cambria" panose="02040503050406030204" pitchFamily="18" charset="0"/>
                <a:ea typeface="Cambria" panose="02040503050406030204" pitchFamily="18" charset="0"/>
              </a:rPr>
              <a:t>S</a:t>
            </a:r>
            <a:r>
              <a:rPr lang="en-US" sz="2800" b="0" i="0" dirty="0">
                <a:solidFill>
                  <a:srgbClr val="004A7F"/>
                </a:solidFill>
                <a:effectLst/>
                <a:latin typeface="Cambria" panose="02040503050406030204" pitchFamily="18" charset="0"/>
                <a:ea typeface="Cambria" panose="02040503050406030204" pitchFamily="18" charset="0"/>
              </a:rPr>
              <a:t>tudents can make a PADH </a:t>
            </a:r>
            <a:r>
              <a:rPr lang="en-US" sz="2800" dirty="0">
                <a:solidFill>
                  <a:srgbClr val="004A7F"/>
                </a:solidFill>
                <a:latin typeface="Cambria" panose="02040503050406030204" pitchFamily="18" charset="0"/>
                <a:ea typeface="Cambria" panose="02040503050406030204" pitchFamily="18" charset="0"/>
              </a:rPr>
              <a:t>report about</a:t>
            </a:r>
            <a:r>
              <a:rPr lang="en-US" sz="2800" b="0" i="0" dirty="0">
                <a:solidFill>
                  <a:srgbClr val="004A7F"/>
                </a:solidFill>
                <a:effectLst/>
                <a:latin typeface="Cambria" panose="02040503050406030204" pitchFamily="18" charset="0"/>
                <a:ea typeface="Cambria" panose="02040503050406030204" pitchFamily="18" charset="0"/>
              </a:rPr>
              <a:t> any category of individual listed above</a:t>
            </a:r>
          </a:p>
          <a:p>
            <a:pPr lvl="1" algn="just">
              <a:buFont typeface="Courier New" panose="02070309020205020404" pitchFamily="49" charset="0"/>
              <a:buChar char="o"/>
            </a:pPr>
            <a:r>
              <a:rPr lang="en-US" sz="2800" b="0" i="0" dirty="0">
                <a:solidFill>
                  <a:srgbClr val="004A7F"/>
                </a:solidFill>
                <a:effectLst/>
                <a:latin typeface="Cambria" panose="02040503050406030204" pitchFamily="18" charset="0"/>
                <a:ea typeface="Cambria" panose="02040503050406030204" pitchFamily="18" charset="0"/>
              </a:rPr>
              <a:t>The PADH does </a:t>
            </a:r>
            <a:r>
              <a:rPr lang="en-US" sz="2800" b="0" i="0" u="sng" dirty="0">
                <a:solidFill>
                  <a:srgbClr val="004A7F"/>
                </a:solidFill>
                <a:effectLst/>
                <a:latin typeface="Cambria" panose="02040503050406030204" pitchFamily="18" charset="0"/>
                <a:ea typeface="Cambria" panose="02040503050406030204" pitchFamily="18" charset="0"/>
              </a:rPr>
              <a:t>not</a:t>
            </a:r>
            <a:r>
              <a:rPr lang="en-US" sz="2800" b="0" i="0" dirty="0">
                <a:solidFill>
                  <a:srgbClr val="004A7F"/>
                </a:solidFill>
                <a:effectLst/>
                <a:latin typeface="Cambria" panose="02040503050406030204" pitchFamily="18" charset="0"/>
                <a:ea typeface="Cambria" panose="02040503050406030204" pitchFamily="18" charset="0"/>
              </a:rPr>
              <a:t> apply to </a:t>
            </a:r>
            <a:r>
              <a:rPr lang="en-US" sz="2800" dirty="0">
                <a:solidFill>
                  <a:srgbClr val="004A7F"/>
                </a:solidFill>
                <a:latin typeface="Cambria" panose="02040503050406030204" pitchFamily="18" charset="0"/>
                <a:ea typeface="Cambria" panose="02040503050406030204" pitchFamily="18" charset="0"/>
              </a:rPr>
              <a:t>repor</a:t>
            </a:r>
            <a:r>
              <a:rPr lang="en-US" sz="2800" b="0" i="0" dirty="0">
                <a:solidFill>
                  <a:srgbClr val="004A7F"/>
                </a:solidFill>
                <a:effectLst/>
                <a:latin typeface="Cambria" panose="02040503050406030204" pitchFamily="18" charset="0"/>
                <a:ea typeface="Cambria" panose="02040503050406030204" pitchFamily="18" charset="0"/>
              </a:rPr>
              <a:t>ts </a:t>
            </a:r>
            <a:r>
              <a:rPr lang="en-US" sz="2800" dirty="0">
                <a:solidFill>
                  <a:srgbClr val="004A7F"/>
                </a:solidFill>
                <a:latin typeface="Cambria" panose="02040503050406030204" pitchFamily="18" charset="0"/>
                <a:ea typeface="Cambria" panose="02040503050406030204" pitchFamily="18" charset="0"/>
              </a:rPr>
              <a:t>of harassment or discrimination by </a:t>
            </a:r>
            <a:r>
              <a:rPr lang="en-US" sz="2800" b="0" i="0" dirty="0">
                <a:solidFill>
                  <a:srgbClr val="004A7F"/>
                </a:solidFill>
                <a:effectLst/>
                <a:latin typeface="Cambria" panose="02040503050406030204" pitchFamily="18" charset="0"/>
                <a:ea typeface="Cambria" panose="02040503050406030204" pitchFamily="18" charset="0"/>
              </a:rPr>
              <a:t>students.  Those reports should be directed to Student Conduct in the Office of Dean of Students</a:t>
            </a:r>
            <a:endParaRPr lang="en-US" sz="2800" dirty="0"/>
          </a:p>
        </p:txBody>
      </p:sp>
    </p:spTree>
    <p:extLst>
      <p:ext uri="{BB962C8B-B14F-4D97-AF65-F5344CB8AC3E}">
        <p14:creationId xmlns:p14="http://schemas.microsoft.com/office/powerpoint/2010/main" val="245850469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D4A1B-3EFE-D87F-2E08-5B1F36B42D4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E4A65A9-89F9-598B-9B61-3D0E4ECCD3AB}"/>
              </a:ext>
            </a:extLst>
          </p:cNvPr>
          <p:cNvSpPr>
            <a:spLocks noGrp="1"/>
          </p:cNvSpPr>
          <p:nvPr>
            <p:ph type="title"/>
          </p:nvPr>
        </p:nvSpPr>
        <p:spPr>
          <a:xfrm>
            <a:off x="880872" y="258475"/>
            <a:ext cx="10515600" cy="1031892"/>
          </a:xfrm>
        </p:spPr>
        <p:txBody>
          <a:bodyPr>
            <a:noAutofit/>
          </a:bodyPr>
          <a:lstStyle/>
          <a:p>
            <a:pPr algn="ctr"/>
            <a:r>
              <a:rPr lang="en-US" sz="4000" u="sng" dirty="0">
                <a:latin typeface="Cambria" panose="02040503050406030204" pitchFamily="18" charset="0"/>
                <a:ea typeface="Cambria" panose="02040503050406030204" pitchFamily="18" charset="0"/>
              </a:rPr>
              <a:t>Emergency Removal &amp; Administrative Leave</a:t>
            </a:r>
          </a:p>
        </p:txBody>
      </p:sp>
      <p:sp>
        <p:nvSpPr>
          <p:cNvPr id="3" name="Content Placeholder 2">
            <a:extLst>
              <a:ext uri="{FF2B5EF4-FFF2-40B4-BE49-F238E27FC236}">
                <a16:creationId xmlns:a16="http://schemas.microsoft.com/office/drawing/2014/main" id="{196BAB25-1FD0-4D9A-EDDF-21B7A423A89F}"/>
              </a:ext>
            </a:extLst>
          </p:cNvPr>
          <p:cNvSpPr>
            <a:spLocks noGrp="1"/>
          </p:cNvSpPr>
          <p:nvPr>
            <p:ph idx="1"/>
          </p:nvPr>
        </p:nvSpPr>
        <p:spPr>
          <a:xfrm>
            <a:off x="838200" y="1290367"/>
            <a:ext cx="10515600" cy="4834732"/>
          </a:xfrm>
        </p:spPr>
        <p:txBody>
          <a:bodyPr>
            <a:normAutofit fontScale="92500" lnSpcReduction="10000"/>
          </a:bodyPr>
          <a:lstStyle/>
          <a:p>
            <a:pPr marL="0" indent="0" algn="just">
              <a:buNone/>
            </a:pPr>
            <a:r>
              <a:rPr lang="en-US" sz="2800" b="1" dirty="0">
                <a:solidFill>
                  <a:schemeClr val="accent1">
                    <a:lumMod val="75000"/>
                  </a:schemeClr>
                </a:solidFill>
                <a:latin typeface="Cambria" panose="02040503050406030204" pitchFamily="18" charset="0"/>
                <a:ea typeface="Cambria" panose="02040503050406030204" pitchFamily="18" charset="0"/>
              </a:rPr>
              <a:t>Emergency Removal</a:t>
            </a:r>
          </a:p>
          <a:p>
            <a:pPr marL="0" indent="0" algn="just">
              <a:buNone/>
            </a:pPr>
            <a:r>
              <a:rPr lang="en-US" dirty="0">
                <a:solidFill>
                  <a:schemeClr val="accent1">
                    <a:lumMod val="75000"/>
                  </a:schemeClr>
                </a:solidFill>
                <a:latin typeface="Cambria" panose="02040503050406030204" pitchFamily="18" charset="0"/>
                <a:ea typeface="Cambria" panose="02040503050406030204" pitchFamily="18" charset="0"/>
              </a:rPr>
              <a:t>The Title IX Coordinator may implement Emergency Removal of a Respondent from the Education Program or Activity based on an individualized safety and risk analysis resulting in a determination that: </a:t>
            </a:r>
          </a:p>
          <a:p>
            <a:pPr algn="just"/>
            <a:r>
              <a:rPr lang="en-US" dirty="0">
                <a:solidFill>
                  <a:schemeClr val="accent1">
                    <a:lumMod val="75000"/>
                  </a:schemeClr>
                </a:solidFill>
                <a:latin typeface="Cambria" panose="02040503050406030204" pitchFamily="18" charset="0"/>
                <a:ea typeface="Cambria" panose="02040503050406030204" pitchFamily="18" charset="0"/>
              </a:rPr>
              <a:t>there is an immediate threat to the physical health or safety of any student or other individual </a:t>
            </a:r>
          </a:p>
          <a:p>
            <a:pPr algn="just"/>
            <a:r>
              <a:rPr lang="en-US" dirty="0">
                <a:solidFill>
                  <a:schemeClr val="accent1">
                    <a:lumMod val="75000"/>
                  </a:schemeClr>
                </a:solidFill>
                <a:latin typeface="Cambria" panose="02040503050406030204" pitchFamily="18" charset="0"/>
                <a:ea typeface="Cambria" panose="02040503050406030204" pitchFamily="18" charset="0"/>
              </a:rPr>
              <a:t>arising from the allegations of sexual harassment </a:t>
            </a:r>
          </a:p>
          <a:p>
            <a:pPr algn="just"/>
            <a:r>
              <a:rPr lang="en-US" dirty="0">
                <a:solidFill>
                  <a:schemeClr val="accent1">
                    <a:lumMod val="75000"/>
                  </a:schemeClr>
                </a:solidFill>
                <a:latin typeface="Cambria" panose="02040503050406030204" pitchFamily="18" charset="0"/>
                <a:ea typeface="Cambria" panose="02040503050406030204" pitchFamily="18" charset="0"/>
              </a:rPr>
              <a:t>that justifies removal</a:t>
            </a:r>
          </a:p>
          <a:p>
            <a:pPr marL="0" indent="0" algn="just">
              <a:buNone/>
            </a:pPr>
            <a:r>
              <a:rPr lang="en-US" sz="2800" b="1" dirty="0">
                <a:solidFill>
                  <a:schemeClr val="accent1">
                    <a:lumMod val="75000"/>
                  </a:schemeClr>
                </a:solidFill>
                <a:latin typeface="Cambria" panose="02040503050406030204" pitchFamily="18" charset="0"/>
                <a:ea typeface="Cambria" panose="02040503050406030204" pitchFamily="18" charset="0"/>
              </a:rPr>
              <a:t>Administrative Leave</a:t>
            </a:r>
          </a:p>
          <a:p>
            <a:pPr marL="0" indent="0" algn="just">
              <a:buNone/>
            </a:pPr>
            <a:r>
              <a:rPr lang="en-US" dirty="0">
                <a:solidFill>
                  <a:schemeClr val="accent1">
                    <a:lumMod val="75000"/>
                  </a:schemeClr>
                </a:solidFill>
                <a:latin typeface="Cambria" panose="02040503050406030204" pitchFamily="18" charset="0"/>
                <a:ea typeface="Cambria" panose="02040503050406030204" pitchFamily="18" charset="0"/>
              </a:rPr>
              <a:t>If a formal Title IX grievance process has commenced, the Title IX Coordinator has authority to place a non-student respondent on administrative leave</a:t>
            </a:r>
          </a:p>
        </p:txBody>
      </p:sp>
      <p:sp>
        <p:nvSpPr>
          <p:cNvPr id="4" name="Slide Number Placeholder 3">
            <a:extLst>
              <a:ext uri="{FF2B5EF4-FFF2-40B4-BE49-F238E27FC236}">
                <a16:creationId xmlns:a16="http://schemas.microsoft.com/office/drawing/2014/main" id="{4E7B5EE4-6F0F-404B-08B3-D21A8254EB17}"/>
              </a:ext>
            </a:extLst>
          </p:cNvPr>
          <p:cNvSpPr>
            <a:spLocks noGrp="1"/>
          </p:cNvSpPr>
          <p:nvPr>
            <p:ph type="sldNum" sz="quarter" idx="12"/>
          </p:nvPr>
        </p:nvSpPr>
        <p:spPr/>
        <p:txBody>
          <a:bodyPr/>
          <a:lstStyle/>
          <a:p>
            <a:fld id="{6D9A7562-078F-0443-99CB-13A7936AC4A7}" type="slidenum">
              <a:rPr lang="en-US" smtClean="0"/>
              <a:t>50</a:t>
            </a:fld>
            <a:endParaRPr lang="en-US"/>
          </a:p>
        </p:txBody>
      </p:sp>
    </p:spTree>
    <p:extLst>
      <p:ext uri="{BB962C8B-B14F-4D97-AF65-F5344CB8AC3E}">
        <p14:creationId xmlns:p14="http://schemas.microsoft.com/office/powerpoint/2010/main" val="12645498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94BB4-661F-FDCF-BE4E-6B02FE77B75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EAA81F-C498-A471-4B1E-784CC8D6627A}"/>
              </a:ext>
            </a:extLst>
          </p:cNvPr>
          <p:cNvSpPr>
            <a:spLocks noGrp="1"/>
          </p:cNvSpPr>
          <p:nvPr>
            <p:ph idx="1"/>
          </p:nvPr>
        </p:nvSpPr>
        <p:spPr>
          <a:xfrm>
            <a:off x="838200" y="1857295"/>
            <a:ext cx="10515600" cy="3911573"/>
          </a:xfrm>
        </p:spPr>
        <p:txBody>
          <a:bodyPr>
            <a:normAutofit/>
          </a:bodyPr>
          <a:lstStyle/>
          <a:p>
            <a:pPr algn="ctr"/>
            <a:endParaRPr lang="en-US" sz="6000" dirty="0">
              <a:solidFill>
                <a:schemeClr val="accent1">
                  <a:lumMod val="75000"/>
                </a:schemeClr>
              </a:solidFill>
              <a:latin typeface="Cambria" panose="02040503050406030204" pitchFamily="18" charset="0"/>
              <a:ea typeface="Cambria" panose="02040503050406030204" pitchFamily="18" charset="0"/>
            </a:endParaRPr>
          </a:p>
          <a:p>
            <a:pPr marL="0" indent="0" algn="ctr">
              <a:buNone/>
            </a:pPr>
            <a:r>
              <a:rPr lang="en-US" sz="6000" b="1" dirty="0">
                <a:solidFill>
                  <a:srgbClr val="0050FF"/>
                </a:solidFill>
                <a:latin typeface="Cambria" panose="02040503050406030204" pitchFamily="18" charset="0"/>
                <a:ea typeface="Cambria" panose="02040503050406030204" pitchFamily="18" charset="0"/>
              </a:rPr>
              <a:t>Investigation Process</a:t>
            </a:r>
            <a:endParaRPr lang="en-US" sz="41300" b="1" dirty="0">
              <a:solidFill>
                <a:srgbClr val="0050FF"/>
              </a:solidFill>
              <a:latin typeface="Cambria" panose="02040503050406030204" pitchFamily="18" charset="0"/>
              <a:ea typeface="Cambria" panose="02040503050406030204" pitchFamily="18" charset="0"/>
            </a:endParaRPr>
          </a:p>
        </p:txBody>
      </p:sp>
      <p:sp>
        <p:nvSpPr>
          <p:cNvPr id="4" name="Slide Number Placeholder 3">
            <a:extLst>
              <a:ext uri="{FF2B5EF4-FFF2-40B4-BE49-F238E27FC236}">
                <a16:creationId xmlns:a16="http://schemas.microsoft.com/office/drawing/2014/main" id="{726B02B4-15BC-B5F4-F7F4-26ADAF9BF0A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9A7562-078F-0443-99CB-13A7936AC4A7}" type="slidenum">
              <a:rPr kumimoji="0" lang="en-US" sz="1800" b="0" i="0" u="none" strike="noStrike" kern="1200" cap="none" spc="0" normalizeH="0" baseline="0" noProof="0" smtClean="0">
                <a:ln>
                  <a:noFill/>
                </a:ln>
                <a:solidFill>
                  <a:srgbClr val="FFFFFF">
                    <a:lumMod val="50000"/>
                  </a:srgb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800" b="0" i="0" u="none" strike="noStrike" kern="1200" cap="none" spc="0" normalizeH="0" baseline="0" noProof="0">
              <a:ln>
                <a:noFill/>
              </a:ln>
              <a:solidFill>
                <a:srgbClr val="FFFFFF">
                  <a:lumMod val="50000"/>
                </a:srgb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1984718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A24193-1922-1ACF-936A-4325B16C971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C595151-F4AA-8CBD-08B9-012E4532C272}"/>
              </a:ext>
            </a:extLst>
          </p:cNvPr>
          <p:cNvSpPr>
            <a:spLocks noGrp="1"/>
          </p:cNvSpPr>
          <p:nvPr>
            <p:ph type="title"/>
          </p:nvPr>
        </p:nvSpPr>
        <p:spPr>
          <a:xfrm>
            <a:off x="838200" y="258475"/>
            <a:ext cx="10515600" cy="1031892"/>
          </a:xfrm>
        </p:spPr>
        <p:txBody>
          <a:bodyPr>
            <a:normAutofit/>
          </a:bodyPr>
          <a:lstStyle/>
          <a:p>
            <a:pPr algn="ctr"/>
            <a:r>
              <a:rPr lang="en-US" u="sng" dirty="0">
                <a:latin typeface="Cambria" panose="02040503050406030204" pitchFamily="18" charset="0"/>
                <a:ea typeface="Cambria" panose="02040503050406030204" pitchFamily="18" charset="0"/>
              </a:rPr>
              <a:t>Overarching Principles</a:t>
            </a:r>
          </a:p>
        </p:txBody>
      </p:sp>
      <p:sp>
        <p:nvSpPr>
          <p:cNvPr id="3" name="Content Placeholder 2">
            <a:extLst>
              <a:ext uri="{FF2B5EF4-FFF2-40B4-BE49-F238E27FC236}">
                <a16:creationId xmlns:a16="http://schemas.microsoft.com/office/drawing/2014/main" id="{52A9C33F-26E2-4DE6-1D0B-0B44799ED172}"/>
              </a:ext>
            </a:extLst>
          </p:cNvPr>
          <p:cNvSpPr>
            <a:spLocks noGrp="1"/>
          </p:cNvSpPr>
          <p:nvPr>
            <p:ph idx="1"/>
          </p:nvPr>
        </p:nvSpPr>
        <p:spPr>
          <a:xfrm>
            <a:off x="838200" y="1290367"/>
            <a:ext cx="10515600" cy="4834732"/>
          </a:xfrm>
        </p:spPr>
        <p:txBody>
          <a:bodyPr>
            <a:normAutofit fontScale="92500" lnSpcReduction="20000"/>
          </a:bodyPr>
          <a:lstStyle/>
          <a:p>
            <a:pPr marL="0" indent="0" algn="just">
              <a:buNone/>
            </a:pPr>
            <a:r>
              <a:rPr lang="en-US" sz="2800" b="1" dirty="0">
                <a:solidFill>
                  <a:schemeClr val="accent1">
                    <a:lumMod val="75000"/>
                  </a:schemeClr>
                </a:solidFill>
                <a:latin typeface="Cambria" panose="02040503050406030204" pitchFamily="18" charset="0"/>
                <a:ea typeface="Cambria" panose="02040503050406030204" pitchFamily="18" charset="0"/>
              </a:rPr>
              <a:t>Presumption of Non-Responsibility</a:t>
            </a:r>
          </a:p>
          <a:p>
            <a:pPr marL="0" indent="0" algn="just">
              <a:buNone/>
            </a:pPr>
            <a:r>
              <a:rPr lang="en-US" dirty="0">
                <a:solidFill>
                  <a:schemeClr val="accent1">
                    <a:lumMod val="75000"/>
                  </a:schemeClr>
                </a:solidFill>
                <a:latin typeface="Cambria" panose="02040503050406030204" pitchFamily="18" charset="0"/>
                <a:ea typeface="Cambria" panose="02040503050406030204" pitchFamily="18" charset="0"/>
              </a:rPr>
              <a:t>The regulations require that the process be conducted with a presumption that a respondent is not responsible until the conclusion of a full grievance process that determines respondent violated university policy</a:t>
            </a:r>
          </a:p>
          <a:p>
            <a:pPr marL="0" indent="0" algn="just">
              <a:buNone/>
            </a:pPr>
            <a:r>
              <a:rPr lang="en-US" sz="2800" b="1" dirty="0">
                <a:solidFill>
                  <a:schemeClr val="accent1">
                    <a:lumMod val="75000"/>
                  </a:schemeClr>
                </a:solidFill>
                <a:latin typeface="Cambria" panose="02040503050406030204" pitchFamily="18" charset="0"/>
                <a:ea typeface="Cambria" panose="02040503050406030204" pitchFamily="18" charset="0"/>
              </a:rPr>
              <a:t>Voluntary Nature of Participation in Grievance Process</a:t>
            </a:r>
          </a:p>
          <a:p>
            <a:pPr algn="just"/>
            <a:r>
              <a:rPr lang="en-US" dirty="0">
                <a:solidFill>
                  <a:schemeClr val="accent1">
                    <a:lumMod val="75000"/>
                  </a:schemeClr>
                </a:solidFill>
                <a:latin typeface="Cambria" panose="02040503050406030204" pitchFamily="18" charset="0"/>
                <a:ea typeface="Cambria" panose="02040503050406030204" pitchFamily="18" charset="0"/>
              </a:rPr>
              <a:t>Neither parties nor witnesses are required to participate in the Grievance Process; we have no power to compel them</a:t>
            </a:r>
          </a:p>
          <a:p>
            <a:pPr algn="just"/>
            <a:r>
              <a:rPr lang="en-US" dirty="0">
                <a:solidFill>
                  <a:schemeClr val="accent1">
                    <a:lumMod val="75000"/>
                  </a:schemeClr>
                </a:solidFill>
                <a:latin typeface="Cambria" panose="02040503050406030204" pitchFamily="18" charset="0"/>
                <a:ea typeface="Cambria" panose="02040503050406030204" pitchFamily="18" charset="0"/>
              </a:rPr>
              <a:t>This underscores that it is the University’s burden to respond appropriately based on the circumstances to STOP &gt; PREVENT &gt; REMEDY</a:t>
            </a:r>
          </a:p>
          <a:p>
            <a:pPr algn="just"/>
            <a:r>
              <a:rPr lang="en-US" dirty="0">
                <a:solidFill>
                  <a:schemeClr val="accent1">
                    <a:lumMod val="75000"/>
                  </a:schemeClr>
                </a:solidFill>
                <a:latin typeface="Cambria" panose="02040503050406030204" pitchFamily="18" charset="0"/>
                <a:ea typeface="Cambria" panose="02040503050406030204" pitchFamily="18" charset="0"/>
              </a:rPr>
              <a:t>The voluntariness of participation is foundational to our approach to working with involved parties  </a:t>
            </a:r>
          </a:p>
        </p:txBody>
      </p:sp>
      <p:sp>
        <p:nvSpPr>
          <p:cNvPr id="4" name="Slide Number Placeholder 3">
            <a:extLst>
              <a:ext uri="{FF2B5EF4-FFF2-40B4-BE49-F238E27FC236}">
                <a16:creationId xmlns:a16="http://schemas.microsoft.com/office/drawing/2014/main" id="{4381151A-7D59-D3AC-B9B1-07EDFA5598DD}"/>
              </a:ext>
            </a:extLst>
          </p:cNvPr>
          <p:cNvSpPr>
            <a:spLocks noGrp="1"/>
          </p:cNvSpPr>
          <p:nvPr>
            <p:ph type="sldNum" sz="quarter" idx="12"/>
          </p:nvPr>
        </p:nvSpPr>
        <p:spPr/>
        <p:txBody>
          <a:bodyPr/>
          <a:lstStyle/>
          <a:p>
            <a:fld id="{6D9A7562-078F-0443-99CB-13A7936AC4A7}" type="slidenum">
              <a:rPr lang="en-US" smtClean="0"/>
              <a:t>52</a:t>
            </a:fld>
            <a:endParaRPr lang="en-US"/>
          </a:p>
        </p:txBody>
      </p:sp>
    </p:spTree>
    <p:extLst>
      <p:ext uri="{BB962C8B-B14F-4D97-AF65-F5344CB8AC3E}">
        <p14:creationId xmlns:p14="http://schemas.microsoft.com/office/powerpoint/2010/main" val="336167100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B6A81-B7BD-1062-5A36-39C06F619B3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96CF6EC-997B-08F2-5AED-AE8783FF8BE1}"/>
              </a:ext>
            </a:extLst>
          </p:cNvPr>
          <p:cNvSpPr>
            <a:spLocks noGrp="1"/>
          </p:cNvSpPr>
          <p:nvPr>
            <p:ph type="title"/>
          </p:nvPr>
        </p:nvSpPr>
        <p:spPr>
          <a:xfrm>
            <a:off x="838200" y="339709"/>
            <a:ext cx="10515600" cy="1031892"/>
          </a:xfrm>
        </p:spPr>
        <p:txBody>
          <a:bodyPr/>
          <a:lstStyle/>
          <a:p>
            <a:pPr algn="ctr"/>
            <a:r>
              <a:rPr lang="en-US" u="sng" dirty="0">
                <a:latin typeface="Cambria" panose="02040503050406030204" pitchFamily="18" charset="0"/>
                <a:ea typeface="Cambria" panose="02040503050406030204" pitchFamily="18" charset="0"/>
              </a:rPr>
              <a:t>Overarching principles (cont’d)</a:t>
            </a:r>
          </a:p>
        </p:txBody>
      </p:sp>
      <p:sp>
        <p:nvSpPr>
          <p:cNvPr id="3" name="Content Placeholder 2">
            <a:extLst>
              <a:ext uri="{FF2B5EF4-FFF2-40B4-BE49-F238E27FC236}">
                <a16:creationId xmlns:a16="http://schemas.microsoft.com/office/drawing/2014/main" id="{BEF9BEB7-7399-221F-EFCA-68AFDF44F952}"/>
              </a:ext>
            </a:extLst>
          </p:cNvPr>
          <p:cNvSpPr>
            <a:spLocks noGrp="1"/>
          </p:cNvSpPr>
          <p:nvPr>
            <p:ph idx="1"/>
          </p:nvPr>
        </p:nvSpPr>
        <p:spPr>
          <a:xfrm>
            <a:off x="838200" y="1290367"/>
            <a:ext cx="10515600" cy="4834732"/>
          </a:xfrm>
        </p:spPr>
        <p:txBody>
          <a:bodyPr>
            <a:normAutofit fontScale="85000" lnSpcReduction="20000"/>
          </a:bodyPr>
          <a:lstStyle/>
          <a:p>
            <a:pPr marL="0" indent="0" algn="just">
              <a:buNone/>
            </a:pPr>
            <a:r>
              <a:rPr lang="en-US" sz="3600" b="1" dirty="0">
                <a:solidFill>
                  <a:schemeClr val="accent1">
                    <a:lumMod val="75000"/>
                  </a:schemeClr>
                </a:solidFill>
                <a:latin typeface="Cambria" panose="02040503050406030204" pitchFamily="18" charset="0"/>
                <a:ea typeface="Cambria" panose="02040503050406030204" pitchFamily="18" charset="0"/>
              </a:rPr>
              <a:t>Serving Impartially and Avoiding Prejudgment of Facts, Conflicts of Interest, and Bias</a:t>
            </a:r>
          </a:p>
          <a:p>
            <a:pPr marL="0" indent="0" algn="just">
              <a:buNone/>
            </a:pPr>
            <a:r>
              <a:rPr lang="en-US" sz="2600" dirty="0">
                <a:solidFill>
                  <a:schemeClr val="accent1">
                    <a:lumMod val="75000"/>
                  </a:schemeClr>
                </a:solidFill>
                <a:latin typeface="Cambria" panose="02040503050406030204" pitchFamily="18" charset="0"/>
                <a:ea typeface="Cambria" panose="02040503050406030204" pitchFamily="18" charset="0"/>
              </a:rPr>
              <a:t>Repeated throughout the regulations is the obligation to serve impartially and without prejudgment of facts, conflict of interest or bias against one party status, in general, or one or more parties involved in a specific matter</a:t>
            </a:r>
          </a:p>
          <a:p>
            <a:pPr marL="0" indent="0" algn="just">
              <a:buNone/>
            </a:pPr>
            <a:r>
              <a:rPr lang="en-US" sz="3600" b="1" dirty="0">
                <a:solidFill>
                  <a:schemeClr val="accent1">
                    <a:lumMod val="75000"/>
                  </a:schemeClr>
                </a:solidFill>
                <a:latin typeface="Cambria" panose="02040503050406030204" pitchFamily="18" charset="0"/>
                <a:ea typeface="Cambria" panose="02040503050406030204" pitchFamily="18" charset="0"/>
              </a:rPr>
              <a:t>Relevance  </a:t>
            </a:r>
          </a:p>
          <a:p>
            <a:pPr algn="just"/>
            <a:r>
              <a:rPr lang="en-US" dirty="0">
                <a:solidFill>
                  <a:schemeClr val="accent1">
                    <a:lumMod val="75000"/>
                  </a:schemeClr>
                </a:solidFill>
                <a:latin typeface="Cambria" panose="02040503050406030204" pitchFamily="18" charset="0"/>
                <a:ea typeface="Cambria" panose="02040503050406030204" pitchFamily="18" charset="0"/>
              </a:rPr>
              <a:t>The regulations “require an objective evaluation of all relevant evidence—both inculpatory and exculpatory evidence[…]” </a:t>
            </a:r>
          </a:p>
          <a:p>
            <a:pPr algn="just"/>
            <a:r>
              <a:rPr lang="en-US" dirty="0">
                <a:solidFill>
                  <a:schemeClr val="accent1">
                    <a:lumMod val="75000"/>
                  </a:schemeClr>
                </a:solidFill>
                <a:latin typeface="Cambria" panose="02040503050406030204" pitchFamily="18" charset="0"/>
                <a:ea typeface="Cambria" panose="02040503050406030204" pitchFamily="18" charset="0"/>
              </a:rPr>
              <a:t>Parties must see all evidence “directly related” to the allegations at the evidence share phase, which may encompass more than what is admissible or relevant</a:t>
            </a:r>
          </a:p>
          <a:p>
            <a:pPr algn="just"/>
            <a:r>
              <a:rPr lang="en-US" dirty="0">
                <a:solidFill>
                  <a:schemeClr val="accent1">
                    <a:lumMod val="75000"/>
                  </a:schemeClr>
                </a:solidFill>
                <a:latin typeface="Cambria" panose="02040503050406030204" pitchFamily="18" charset="0"/>
                <a:ea typeface="Cambria" panose="02040503050406030204" pitchFamily="18" charset="0"/>
              </a:rPr>
              <a:t>Investigation report must summarize relevant evidence</a:t>
            </a:r>
          </a:p>
          <a:p>
            <a:pPr algn="just"/>
            <a:r>
              <a:rPr lang="en-US" dirty="0">
                <a:solidFill>
                  <a:schemeClr val="accent1">
                    <a:lumMod val="75000"/>
                  </a:schemeClr>
                </a:solidFill>
                <a:latin typeface="Cambria" panose="02040503050406030204" pitchFamily="18" charset="0"/>
                <a:ea typeface="Cambria" panose="02040503050406030204" pitchFamily="18" charset="0"/>
              </a:rPr>
              <a:t>Decision-maker makes on-the-spot determinations regarding relevance of advisor-led questions during the hearing—acting as a referee</a:t>
            </a:r>
          </a:p>
        </p:txBody>
      </p:sp>
      <p:sp>
        <p:nvSpPr>
          <p:cNvPr id="4" name="Slide Number Placeholder 3">
            <a:extLst>
              <a:ext uri="{FF2B5EF4-FFF2-40B4-BE49-F238E27FC236}">
                <a16:creationId xmlns:a16="http://schemas.microsoft.com/office/drawing/2014/main" id="{B3E66885-DDD1-3C3D-EDB1-27940068ED1A}"/>
              </a:ext>
            </a:extLst>
          </p:cNvPr>
          <p:cNvSpPr>
            <a:spLocks noGrp="1"/>
          </p:cNvSpPr>
          <p:nvPr>
            <p:ph type="sldNum" sz="quarter" idx="12"/>
          </p:nvPr>
        </p:nvSpPr>
        <p:spPr/>
        <p:txBody>
          <a:bodyPr/>
          <a:lstStyle/>
          <a:p>
            <a:fld id="{6D9A7562-078F-0443-99CB-13A7936AC4A7}" type="slidenum">
              <a:rPr lang="en-US" smtClean="0"/>
              <a:t>53</a:t>
            </a:fld>
            <a:endParaRPr lang="en-US"/>
          </a:p>
        </p:txBody>
      </p:sp>
    </p:spTree>
    <p:extLst>
      <p:ext uri="{BB962C8B-B14F-4D97-AF65-F5344CB8AC3E}">
        <p14:creationId xmlns:p14="http://schemas.microsoft.com/office/powerpoint/2010/main" val="329904342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1CE531-AC2F-AD7B-615D-60081084ECE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08875EA-5572-1204-C827-3CE211372B2A}"/>
              </a:ext>
            </a:extLst>
          </p:cNvPr>
          <p:cNvSpPr>
            <a:spLocks noGrp="1"/>
          </p:cNvSpPr>
          <p:nvPr>
            <p:ph type="title"/>
          </p:nvPr>
        </p:nvSpPr>
        <p:spPr>
          <a:xfrm>
            <a:off x="764171" y="258475"/>
            <a:ext cx="10515600" cy="1031892"/>
          </a:xfrm>
        </p:spPr>
        <p:txBody>
          <a:bodyPr/>
          <a:lstStyle/>
          <a:p>
            <a:pPr algn="ctr"/>
            <a:r>
              <a:rPr lang="en-US" u="sng" dirty="0">
                <a:latin typeface="Cambria" panose="02040503050406030204" pitchFamily="18" charset="0"/>
                <a:ea typeface="Cambria" panose="02040503050406030204" pitchFamily="18" charset="0"/>
              </a:rPr>
              <a:t>Overarching principles (cont’d)</a:t>
            </a:r>
          </a:p>
        </p:txBody>
      </p:sp>
      <p:sp>
        <p:nvSpPr>
          <p:cNvPr id="3" name="Content Placeholder 2">
            <a:extLst>
              <a:ext uri="{FF2B5EF4-FFF2-40B4-BE49-F238E27FC236}">
                <a16:creationId xmlns:a16="http://schemas.microsoft.com/office/drawing/2014/main" id="{9457E2F2-F4C1-817C-99D5-6F81CA59C77C}"/>
              </a:ext>
            </a:extLst>
          </p:cNvPr>
          <p:cNvSpPr>
            <a:spLocks noGrp="1"/>
          </p:cNvSpPr>
          <p:nvPr>
            <p:ph idx="1"/>
          </p:nvPr>
        </p:nvSpPr>
        <p:spPr>
          <a:xfrm>
            <a:off x="838200" y="1290366"/>
            <a:ext cx="10515600" cy="5009849"/>
          </a:xfrm>
        </p:spPr>
        <p:txBody>
          <a:bodyPr>
            <a:normAutofit fontScale="85000" lnSpcReduction="20000"/>
          </a:bodyPr>
          <a:lstStyle/>
          <a:p>
            <a:pPr marL="0" indent="0" algn="just">
              <a:buNone/>
            </a:pPr>
            <a:r>
              <a:rPr lang="en-US" sz="3200" b="1" dirty="0">
                <a:solidFill>
                  <a:schemeClr val="accent1">
                    <a:lumMod val="75000"/>
                  </a:schemeClr>
                </a:solidFill>
                <a:latin typeface="Cambria" panose="02040503050406030204" pitchFamily="18" charset="0"/>
                <a:ea typeface="Cambria" panose="02040503050406030204" pitchFamily="18" charset="0"/>
              </a:rPr>
              <a:t>Admissibility</a:t>
            </a:r>
          </a:p>
          <a:p>
            <a:pPr algn="just"/>
            <a:r>
              <a:rPr lang="en-US" sz="3200" dirty="0">
                <a:solidFill>
                  <a:schemeClr val="accent1">
                    <a:lumMod val="75000"/>
                  </a:schemeClr>
                </a:solidFill>
                <a:latin typeface="Cambria" panose="02040503050406030204" pitchFamily="18" charset="0"/>
                <a:ea typeface="Cambria" panose="02040503050406030204" pitchFamily="18" charset="0"/>
              </a:rPr>
              <a:t>Admissible evidence is relevant and not otherwise impermissible.  </a:t>
            </a:r>
          </a:p>
          <a:p>
            <a:pPr algn="just"/>
            <a:r>
              <a:rPr lang="en-US" sz="3200" dirty="0">
                <a:solidFill>
                  <a:schemeClr val="accent1">
                    <a:lumMod val="75000"/>
                  </a:schemeClr>
                </a:solidFill>
                <a:latin typeface="Cambria" panose="02040503050406030204" pitchFamily="18" charset="0"/>
                <a:ea typeface="Cambria" panose="02040503050406030204" pitchFamily="18" charset="0"/>
              </a:rPr>
              <a:t>Evidence is not admissible, and thus impermissible, if it constitutes: </a:t>
            </a:r>
          </a:p>
          <a:p>
            <a:pPr lvl="1" algn="just"/>
            <a:r>
              <a:rPr lang="en-US" sz="2800" dirty="0">
                <a:solidFill>
                  <a:schemeClr val="accent1">
                    <a:lumMod val="75000"/>
                  </a:schemeClr>
                </a:solidFill>
                <a:latin typeface="Cambria" panose="02040503050406030204" pitchFamily="18" charset="0"/>
                <a:ea typeface="Cambria" panose="02040503050406030204" pitchFamily="18" charset="0"/>
              </a:rPr>
              <a:t>information protected by a legally recognized privilege, including any party’s medical, psychological, and similar records, unless the party has provided voluntary, written consent for use of the information or documents in the Grievance Process; </a:t>
            </a:r>
          </a:p>
          <a:p>
            <a:pPr lvl="1" algn="just"/>
            <a:r>
              <a:rPr lang="en-US" sz="2800" dirty="0">
                <a:solidFill>
                  <a:schemeClr val="accent1">
                    <a:lumMod val="75000"/>
                  </a:schemeClr>
                </a:solidFill>
                <a:latin typeface="Cambria" panose="02040503050406030204" pitchFamily="18" charset="0"/>
                <a:ea typeface="Cambria" panose="02040503050406030204" pitchFamily="18" charset="0"/>
              </a:rPr>
              <a:t>evidence about a complainant’s sexual predisposition; and </a:t>
            </a:r>
          </a:p>
          <a:p>
            <a:pPr lvl="1" algn="just"/>
            <a:r>
              <a:rPr lang="en-US" sz="2800" dirty="0">
                <a:solidFill>
                  <a:schemeClr val="accent1">
                    <a:lumMod val="75000"/>
                  </a:schemeClr>
                </a:solidFill>
                <a:latin typeface="Cambria" panose="02040503050406030204" pitchFamily="18" charset="0"/>
                <a:ea typeface="Cambria" panose="02040503050406030204" pitchFamily="18" charset="0"/>
              </a:rPr>
              <a:t>evidence about a complainant’s prior sexual behavior unless offered to prove </a:t>
            </a:r>
          </a:p>
          <a:p>
            <a:pPr lvl="2" algn="just"/>
            <a:r>
              <a:rPr lang="en-US" sz="2600" dirty="0">
                <a:solidFill>
                  <a:schemeClr val="accent1">
                    <a:lumMod val="75000"/>
                  </a:schemeClr>
                </a:solidFill>
                <a:latin typeface="Cambria" panose="02040503050406030204" pitchFamily="18" charset="0"/>
                <a:ea typeface="Cambria" panose="02040503050406030204" pitchFamily="18" charset="0"/>
              </a:rPr>
              <a:t>that someone other than the respondent committed the conduct alleged by the complainant or </a:t>
            </a:r>
          </a:p>
          <a:p>
            <a:pPr lvl="2" algn="just"/>
            <a:r>
              <a:rPr lang="en-US" sz="2600" dirty="0">
                <a:solidFill>
                  <a:schemeClr val="accent1">
                    <a:lumMod val="75000"/>
                  </a:schemeClr>
                </a:solidFill>
                <a:latin typeface="Cambria" panose="02040503050406030204" pitchFamily="18" charset="0"/>
                <a:ea typeface="Cambria" panose="02040503050406030204" pitchFamily="18" charset="0"/>
              </a:rPr>
              <a:t>specific instances of the complainant’s prior sexual behavior with the respondent  and are offered to prove Consent</a:t>
            </a:r>
          </a:p>
          <a:p>
            <a:pPr marL="0" indent="0" algn="just">
              <a:buNone/>
            </a:pPr>
            <a:endParaRPr lang="en-US" sz="2100" i="1" dirty="0">
              <a:solidFill>
                <a:schemeClr val="accent1">
                  <a:lumMod val="75000"/>
                </a:schemeClr>
              </a:solidFill>
              <a:latin typeface="Cambria" panose="02040503050406030204" pitchFamily="18" charset="0"/>
              <a:ea typeface="Cambria" panose="02040503050406030204" pitchFamily="18" charset="0"/>
            </a:endParaRPr>
          </a:p>
          <a:p>
            <a:pPr marL="0" indent="0" algn="just">
              <a:buNone/>
            </a:pPr>
            <a:r>
              <a:rPr lang="en-US" sz="2100" i="1" dirty="0">
                <a:solidFill>
                  <a:schemeClr val="accent1">
                    <a:lumMod val="75000"/>
                  </a:schemeClr>
                </a:solidFill>
                <a:latin typeface="Cambria" panose="02040503050406030204" pitchFamily="18" charset="0"/>
                <a:ea typeface="Cambria" panose="02040503050406030204" pitchFamily="18" charset="0"/>
              </a:rPr>
              <a:t>See Section VI(B)(f)(iv)(4) of the Title IX Policy; 34 CFR § 106.45(b)(5)(</a:t>
            </a:r>
            <a:r>
              <a:rPr lang="en-US" sz="2100" i="1" dirty="0" err="1">
                <a:solidFill>
                  <a:schemeClr val="accent1">
                    <a:lumMod val="75000"/>
                  </a:schemeClr>
                </a:solidFill>
                <a:latin typeface="Cambria" panose="02040503050406030204" pitchFamily="18" charset="0"/>
                <a:ea typeface="Cambria" panose="02040503050406030204" pitchFamily="18" charset="0"/>
              </a:rPr>
              <a:t>i</a:t>
            </a:r>
            <a:r>
              <a:rPr lang="en-US" sz="2100" i="1" dirty="0">
                <a:solidFill>
                  <a:schemeClr val="accent1">
                    <a:lumMod val="75000"/>
                  </a:schemeClr>
                </a:solidFill>
                <a:latin typeface="Cambria" panose="02040503050406030204" pitchFamily="18" charset="0"/>
                <a:ea typeface="Cambria" panose="02040503050406030204" pitchFamily="18" charset="0"/>
              </a:rPr>
              <a:t>) &amp; (6)(</a:t>
            </a:r>
            <a:r>
              <a:rPr lang="en-US" sz="2100" i="1" dirty="0" err="1">
                <a:solidFill>
                  <a:schemeClr val="accent1">
                    <a:lumMod val="75000"/>
                  </a:schemeClr>
                </a:solidFill>
                <a:latin typeface="Cambria" panose="02040503050406030204" pitchFamily="18" charset="0"/>
                <a:ea typeface="Cambria" panose="02040503050406030204" pitchFamily="18" charset="0"/>
              </a:rPr>
              <a:t>i</a:t>
            </a:r>
            <a:r>
              <a:rPr lang="en-US" sz="2100" i="1" dirty="0">
                <a:solidFill>
                  <a:schemeClr val="accent1">
                    <a:lumMod val="75000"/>
                  </a:schemeClr>
                </a:solidFill>
                <a:latin typeface="Cambria" panose="02040503050406030204" pitchFamily="18" charset="0"/>
                <a:ea typeface="Cambria" panose="02040503050406030204" pitchFamily="18" charset="0"/>
              </a:rPr>
              <a:t>)</a:t>
            </a:r>
          </a:p>
          <a:p>
            <a:pPr algn="just"/>
            <a:endParaRPr lang="en-US" sz="3200" b="1" dirty="0">
              <a:solidFill>
                <a:schemeClr val="accent1">
                  <a:lumMod val="75000"/>
                </a:schemeClr>
              </a:solidFill>
              <a:latin typeface="Cambria" panose="02040503050406030204" pitchFamily="18" charset="0"/>
              <a:ea typeface="Cambria" panose="02040503050406030204" pitchFamily="18" charset="0"/>
            </a:endParaRPr>
          </a:p>
        </p:txBody>
      </p:sp>
      <p:sp>
        <p:nvSpPr>
          <p:cNvPr id="4" name="Slide Number Placeholder 3">
            <a:extLst>
              <a:ext uri="{FF2B5EF4-FFF2-40B4-BE49-F238E27FC236}">
                <a16:creationId xmlns:a16="http://schemas.microsoft.com/office/drawing/2014/main" id="{11763CC9-BA91-AEA3-F8F6-67223DD6CA79}"/>
              </a:ext>
            </a:extLst>
          </p:cNvPr>
          <p:cNvSpPr>
            <a:spLocks noGrp="1"/>
          </p:cNvSpPr>
          <p:nvPr>
            <p:ph type="sldNum" sz="quarter" idx="12"/>
          </p:nvPr>
        </p:nvSpPr>
        <p:spPr/>
        <p:txBody>
          <a:bodyPr/>
          <a:lstStyle/>
          <a:p>
            <a:fld id="{6D9A7562-078F-0443-99CB-13A7936AC4A7}" type="slidenum">
              <a:rPr lang="en-US" smtClean="0"/>
              <a:t>54</a:t>
            </a:fld>
            <a:endParaRPr lang="en-US"/>
          </a:p>
        </p:txBody>
      </p:sp>
    </p:spTree>
    <p:extLst>
      <p:ext uri="{BB962C8B-B14F-4D97-AF65-F5344CB8AC3E}">
        <p14:creationId xmlns:p14="http://schemas.microsoft.com/office/powerpoint/2010/main" val="33498755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809871-0A05-6E46-E3CB-47007AF265C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3D5A3F7-4F5D-FB0D-45CC-E83FB20E0B7D}"/>
              </a:ext>
            </a:extLst>
          </p:cNvPr>
          <p:cNvSpPr>
            <a:spLocks noGrp="1"/>
          </p:cNvSpPr>
          <p:nvPr>
            <p:ph type="title"/>
          </p:nvPr>
        </p:nvSpPr>
        <p:spPr>
          <a:xfrm>
            <a:off x="838200" y="339709"/>
            <a:ext cx="10515600" cy="1031892"/>
          </a:xfrm>
        </p:spPr>
        <p:txBody>
          <a:bodyPr/>
          <a:lstStyle/>
          <a:p>
            <a:pPr algn="ctr"/>
            <a:r>
              <a:rPr lang="en-US" u="sng" dirty="0">
                <a:latin typeface="Cambria" panose="02040503050406030204" pitchFamily="18" charset="0"/>
                <a:ea typeface="Cambria" panose="02040503050406030204" pitchFamily="18" charset="0"/>
              </a:rPr>
              <a:t>Initiating an Investigation</a:t>
            </a:r>
          </a:p>
        </p:txBody>
      </p:sp>
      <p:sp>
        <p:nvSpPr>
          <p:cNvPr id="3" name="Content Placeholder 2">
            <a:extLst>
              <a:ext uri="{FF2B5EF4-FFF2-40B4-BE49-F238E27FC236}">
                <a16:creationId xmlns:a16="http://schemas.microsoft.com/office/drawing/2014/main" id="{628290A5-A465-5565-C010-4F828931EC16}"/>
              </a:ext>
            </a:extLst>
          </p:cNvPr>
          <p:cNvSpPr>
            <a:spLocks noGrp="1"/>
          </p:cNvSpPr>
          <p:nvPr>
            <p:ph idx="1"/>
          </p:nvPr>
        </p:nvSpPr>
        <p:spPr>
          <a:xfrm>
            <a:off x="838200" y="1290367"/>
            <a:ext cx="10515600" cy="4834732"/>
          </a:xfrm>
        </p:spPr>
        <p:txBody>
          <a:bodyPr>
            <a:normAutofit fontScale="85000" lnSpcReduction="10000"/>
          </a:bodyPr>
          <a:lstStyle/>
          <a:p>
            <a:pPr marL="0" indent="0" algn="just">
              <a:buNone/>
            </a:pPr>
            <a:endParaRPr lang="en-US" dirty="0">
              <a:solidFill>
                <a:schemeClr val="accent1">
                  <a:lumMod val="75000"/>
                </a:schemeClr>
              </a:solidFill>
              <a:latin typeface="Cambria" panose="02040503050406030204" pitchFamily="18" charset="0"/>
              <a:ea typeface="Cambria" panose="02040503050406030204" pitchFamily="18" charset="0"/>
            </a:endParaRPr>
          </a:p>
          <a:p>
            <a:pPr marL="0" indent="0" algn="just">
              <a:lnSpc>
                <a:spcPct val="100000"/>
              </a:lnSpc>
              <a:spcBef>
                <a:spcPts val="0"/>
              </a:spcBef>
              <a:buNone/>
            </a:pPr>
            <a:r>
              <a:rPr lang="en-US" dirty="0">
                <a:solidFill>
                  <a:schemeClr val="accent1">
                    <a:lumMod val="75000"/>
                  </a:schemeClr>
                </a:solidFill>
                <a:latin typeface="Cambria" panose="02040503050406030204" pitchFamily="18" charset="0"/>
                <a:ea typeface="Cambria" panose="02040503050406030204" pitchFamily="18" charset="0"/>
              </a:rPr>
              <a:t>A Complainant (or the Title IX Coordinator) must sign a Formal Complaint to proceed with the formal Title IX grievance process.</a:t>
            </a:r>
          </a:p>
          <a:p>
            <a:pPr marL="0" indent="0" algn="just">
              <a:lnSpc>
                <a:spcPct val="100000"/>
              </a:lnSpc>
              <a:spcBef>
                <a:spcPts val="0"/>
              </a:spcBef>
              <a:buNone/>
            </a:pPr>
            <a:endParaRPr lang="en-US" dirty="0">
              <a:solidFill>
                <a:schemeClr val="accent1">
                  <a:lumMod val="75000"/>
                </a:schemeClr>
              </a:solidFill>
              <a:latin typeface="Cambria" panose="02040503050406030204" pitchFamily="18" charset="0"/>
              <a:ea typeface="Cambria" panose="02040503050406030204" pitchFamily="18" charset="0"/>
            </a:endParaRPr>
          </a:p>
          <a:p>
            <a:pPr marL="0" indent="0" algn="just">
              <a:lnSpc>
                <a:spcPct val="100000"/>
              </a:lnSpc>
              <a:spcBef>
                <a:spcPts val="0"/>
              </a:spcBef>
              <a:buNone/>
            </a:pPr>
            <a:r>
              <a:rPr lang="en-US" dirty="0">
                <a:solidFill>
                  <a:schemeClr val="accent1">
                    <a:lumMod val="75000"/>
                  </a:schemeClr>
                </a:solidFill>
                <a:latin typeface="Cambria" panose="02040503050406030204" pitchFamily="18" charset="0"/>
                <a:ea typeface="Cambria" panose="02040503050406030204" pitchFamily="18" charset="0"/>
              </a:rPr>
              <a:t>An investigation is initiated by issuing a Notice of Allegations, which includes several legally-required elements and sets the scope of the investigation. </a:t>
            </a:r>
          </a:p>
          <a:p>
            <a:pPr marL="0" indent="0" algn="just">
              <a:lnSpc>
                <a:spcPct val="100000"/>
              </a:lnSpc>
              <a:spcBef>
                <a:spcPts val="0"/>
              </a:spcBef>
              <a:buNone/>
            </a:pPr>
            <a:endParaRPr lang="en-US" dirty="0">
              <a:solidFill>
                <a:schemeClr val="accent1">
                  <a:lumMod val="75000"/>
                </a:schemeClr>
              </a:solidFill>
              <a:latin typeface="Cambria" panose="02040503050406030204" pitchFamily="18" charset="0"/>
              <a:ea typeface="Cambria" panose="02040503050406030204" pitchFamily="18" charset="0"/>
            </a:endParaRPr>
          </a:p>
          <a:p>
            <a:pPr marL="0" indent="0" algn="just">
              <a:lnSpc>
                <a:spcPct val="100000"/>
              </a:lnSpc>
              <a:spcBef>
                <a:spcPts val="0"/>
              </a:spcBef>
              <a:buNone/>
            </a:pPr>
            <a:r>
              <a:rPr lang="en-US" dirty="0">
                <a:solidFill>
                  <a:schemeClr val="accent1">
                    <a:lumMod val="75000"/>
                  </a:schemeClr>
                </a:solidFill>
                <a:latin typeface="Cambria" panose="02040503050406030204" pitchFamily="18" charset="0"/>
                <a:ea typeface="Cambria" panose="02040503050406030204" pitchFamily="18" charset="0"/>
              </a:rPr>
              <a:t>If during the investigation the University decides it must:</a:t>
            </a:r>
          </a:p>
          <a:p>
            <a:pPr algn="just">
              <a:lnSpc>
                <a:spcPct val="100000"/>
              </a:lnSpc>
              <a:spcBef>
                <a:spcPts val="0"/>
              </a:spcBef>
            </a:pPr>
            <a:r>
              <a:rPr lang="en-US" dirty="0">
                <a:solidFill>
                  <a:schemeClr val="accent1">
                    <a:lumMod val="75000"/>
                  </a:schemeClr>
                </a:solidFill>
                <a:latin typeface="Cambria" panose="02040503050406030204" pitchFamily="18" charset="0"/>
                <a:ea typeface="Cambria" panose="02040503050406030204" pitchFamily="18" charset="0"/>
              </a:rPr>
              <a:t>investigate additional allegations not included in the initial Notice; or </a:t>
            </a:r>
          </a:p>
          <a:p>
            <a:pPr algn="just">
              <a:lnSpc>
                <a:spcPct val="100000"/>
              </a:lnSpc>
              <a:spcBef>
                <a:spcPts val="0"/>
              </a:spcBef>
            </a:pPr>
            <a:r>
              <a:rPr lang="en-US" dirty="0">
                <a:solidFill>
                  <a:schemeClr val="accent1">
                    <a:lumMod val="75000"/>
                  </a:schemeClr>
                </a:solidFill>
                <a:latin typeface="Cambria" panose="02040503050406030204" pitchFamily="18" charset="0"/>
                <a:ea typeface="Cambria" panose="02040503050406030204" pitchFamily="18" charset="0"/>
              </a:rPr>
              <a:t>pursue investigation of the conduct under other policies</a:t>
            </a:r>
          </a:p>
          <a:p>
            <a:pPr marL="0" indent="0" algn="just">
              <a:lnSpc>
                <a:spcPct val="100000"/>
              </a:lnSpc>
              <a:spcBef>
                <a:spcPts val="0"/>
              </a:spcBef>
              <a:buNone/>
            </a:pPr>
            <a:r>
              <a:rPr lang="en-US" dirty="0">
                <a:solidFill>
                  <a:schemeClr val="accent1">
                    <a:lumMod val="75000"/>
                  </a:schemeClr>
                </a:solidFill>
                <a:latin typeface="Cambria" panose="02040503050406030204" pitchFamily="18" charset="0"/>
                <a:ea typeface="Cambria" panose="02040503050406030204" pitchFamily="18" charset="0"/>
              </a:rPr>
              <a:t>we must issue an amended Notice of Allegations to the parties, advisors, and investigators.</a:t>
            </a:r>
          </a:p>
          <a:p>
            <a:pPr marL="0" indent="0" algn="just">
              <a:buNone/>
            </a:pPr>
            <a:endParaRPr lang="en-US" dirty="0">
              <a:solidFill>
                <a:schemeClr val="accent1">
                  <a:lumMod val="75000"/>
                </a:schemeClr>
              </a:solidFill>
              <a:latin typeface="Cambria" panose="02040503050406030204" pitchFamily="18" charset="0"/>
              <a:ea typeface="Cambria" panose="02040503050406030204" pitchFamily="18" charset="0"/>
            </a:endParaRPr>
          </a:p>
          <a:p>
            <a:pPr marL="0" indent="0" algn="just">
              <a:buNone/>
            </a:pPr>
            <a:r>
              <a:rPr lang="en-US" sz="1800" i="1" dirty="0">
                <a:solidFill>
                  <a:schemeClr val="accent1">
                    <a:lumMod val="75000"/>
                  </a:schemeClr>
                </a:solidFill>
                <a:latin typeface="Cambria" panose="02040503050406030204" pitchFamily="18" charset="0"/>
                <a:ea typeface="Cambria" panose="02040503050406030204" pitchFamily="18" charset="0"/>
              </a:rPr>
              <a:t>See Section VI(B)(a) of the Title IX Policy</a:t>
            </a:r>
          </a:p>
        </p:txBody>
      </p:sp>
      <p:sp>
        <p:nvSpPr>
          <p:cNvPr id="4" name="Slide Number Placeholder 3">
            <a:extLst>
              <a:ext uri="{FF2B5EF4-FFF2-40B4-BE49-F238E27FC236}">
                <a16:creationId xmlns:a16="http://schemas.microsoft.com/office/drawing/2014/main" id="{10729F12-AD8C-B2BD-0ADD-118277369FCA}"/>
              </a:ext>
            </a:extLst>
          </p:cNvPr>
          <p:cNvSpPr>
            <a:spLocks noGrp="1"/>
          </p:cNvSpPr>
          <p:nvPr>
            <p:ph type="sldNum" sz="quarter" idx="12"/>
          </p:nvPr>
        </p:nvSpPr>
        <p:spPr/>
        <p:txBody>
          <a:bodyPr/>
          <a:lstStyle/>
          <a:p>
            <a:fld id="{6D9A7562-078F-0443-99CB-13A7936AC4A7}" type="slidenum">
              <a:rPr lang="en-US" smtClean="0"/>
              <a:t>55</a:t>
            </a:fld>
            <a:endParaRPr lang="en-US"/>
          </a:p>
        </p:txBody>
      </p:sp>
    </p:spTree>
    <p:extLst>
      <p:ext uri="{BB962C8B-B14F-4D97-AF65-F5344CB8AC3E}">
        <p14:creationId xmlns:p14="http://schemas.microsoft.com/office/powerpoint/2010/main" val="88459341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341DBC-934E-570C-06EF-48750463010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F37F2D6-34A5-86CB-591E-3ADF13B41173}"/>
              </a:ext>
            </a:extLst>
          </p:cNvPr>
          <p:cNvSpPr>
            <a:spLocks noGrp="1"/>
          </p:cNvSpPr>
          <p:nvPr>
            <p:ph type="title"/>
          </p:nvPr>
        </p:nvSpPr>
        <p:spPr>
          <a:xfrm>
            <a:off x="838200" y="258475"/>
            <a:ext cx="10515600" cy="1031892"/>
          </a:xfrm>
        </p:spPr>
        <p:txBody>
          <a:bodyPr/>
          <a:lstStyle/>
          <a:p>
            <a:pPr algn="ctr"/>
            <a:r>
              <a:rPr lang="en-US" u="sng" dirty="0">
                <a:latin typeface="Cambria" panose="02040503050406030204" pitchFamily="18" charset="0"/>
                <a:ea typeface="Cambria" panose="02040503050406030204" pitchFamily="18" charset="0"/>
              </a:rPr>
              <a:t>Parties’ Rights</a:t>
            </a:r>
          </a:p>
        </p:txBody>
      </p:sp>
      <p:sp>
        <p:nvSpPr>
          <p:cNvPr id="3" name="Content Placeholder 2">
            <a:extLst>
              <a:ext uri="{FF2B5EF4-FFF2-40B4-BE49-F238E27FC236}">
                <a16:creationId xmlns:a16="http://schemas.microsoft.com/office/drawing/2014/main" id="{EDBA0A39-4B65-2323-E3BE-1977433FFAD1}"/>
              </a:ext>
            </a:extLst>
          </p:cNvPr>
          <p:cNvSpPr>
            <a:spLocks noGrp="1"/>
          </p:cNvSpPr>
          <p:nvPr>
            <p:ph idx="1"/>
          </p:nvPr>
        </p:nvSpPr>
        <p:spPr>
          <a:xfrm>
            <a:off x="838200" y="1290367"/>
            <a:ext cx="10515600" cy="4834732"/>
          </a:xfrm>
        </p:spPr>
        <p:txBody>
          <a:bodyPr>
            <a:normAutofit fontScale="92500" lnSpcReduction="10000"/>
          </a:bodyPr>
          <a:lstStyle/>
          <a:p>
            <a:pPr algn="just"/>
            <a:r>
              <a:rPr lang="en-US" dirty="0">
                <a:solidFill>
                  <a:schemeClr val="accent1">
                    <a:lumMod val="75000"/>
                  </a:schemeClr>
                </a:solidFill>
                <a:latin typeface="Cambria" panose="02040503050406030204" pitchFamily="18" charset="0"/>
                <a:ea typeface="Cambria" panose="02040503050406030204" pitchFamily="18" charset="0"/>
              </a:rPr>
              <a:t>Right to discuss the allegations under investigation (short of retaliation, “witness tampering,” and fabricating information/evidence)</a:t>
            </a:r>
          </a:p>
          <a:p>
            <a:pPr algn="just"/>
            <a:r>
              <a:rPr lang="en-US" dirty="0">
                <a:solidFill>
                  <a:schemeClr val="accent1">
                    <a:lumMod val="75000"/>
                  </a:schemeClr>
                </a:solidFill>
                <a:latin typeface="Cambria" panose="02040503050406030204" pitchFamily="18" charset="0"/>
                <a:ea typeface="Cambria" panose="02040503050406030204" pitchFamily="18" charset="0"/>
              </a:rPr>
              <a:t>Right to a meaningful opportunity to participate, including offering evidence and suggesting witnesses: fact, expert, and character</a:t>
            </a:r>
          </a:p>
          <a:p>
            <a:pPr algn="just"/>
            <a:r>
              <a:rPr lang="en-US" dirty="0">
                <a:solidFill>
                  <a:schemeClr val="accent1">
                    <a:lumMod val="75000"/>
                  </a:schemeClr>
                </a:solidFill>
                <a:latin typeface="Cambria" panose="02040503050406030204" pitchFamily="18" charset="0"/>
                <a:ea typeface="Cambria" panose="02040503050406030204" pitchFamily="18" charset="0"/>
              </a:rPr>
              <a:t>Right to (1) review and respond to the evidence and (2) review and respond to a preliminary investigation report, with ten (10) days to submit a written response after each opportunity</a:t>
            </a:r>
          </a:p>
          <a:p>
            <a:pPr algn="just"/>
            <a:r>
              <a:rPr lang="en-US" dirty="0">
                <a:solidFill>
                  <a:schemeClr val="accent1">
                    <a:lumMod val="75000"/>
                  </a:schemeClr>
                </a:solidFill>
                <a:latin typeface="Cambria" panose="02040503050406030204" pitchFamily="18" charset="0"/>
                <a:ea typeface="Cambria" panose="02040503050406030204" pitchFamily="18" charset="0"/>
              </a:rPr>
              <a:t>Right to an advisor, who may not advocate or speak on their party’s behalf but is copied on process-related communications and may attend all process-related meetings, interviews, and hearings. Advisors also:</a:t>
            </a:r>
          </a:p>
          <a:p>
            <a:pPr lvl="1" algn="just"/>
            <a:r>
              <a:rPr lang="en-US" dirty="0">
                <a:solidFill>
                  <a:schemeClr val="accent1">
                    <a:lumMod val="75000"/>
                  </a:schemeClr>
                </a:solidFill>
                <a:latin typeface="Cambria" panose="02040503050406030204" pitchFamily="18" charset="0"/>
                <a:ea typeface="Cambria" panose="02040503050406030204" pitchFamily="18" charset="0"/>
              </a:rPr>
              <a:t>Have access to all information shared with parties for review and response</a:t>
            </a:r>
          </a:p>
          <a:p>
            <a:pPr lvl="1" algn="just"/>
            <a:r>
              <a:rPr lang="en-US" dirty="0">
                <a:solidFill>
                  <a:schemeClr val="accent1">
                    <a:lumMod val="75000"/>
                  </a:schemeClr>
                </a:solidFill>
                <a:latin typeface="Cambria" panose="02040503050406030204" pitchFamily="18" charset="0"/>
                <a:ea typeface="Cambria" panose="02040503050406030204" pitchFamily="18" charset="0"/>
              </a:rPr>
              <a:t>Have the opportunity to pose questions to the other party and witnesses during the hearing</a:t>
            </a:r>
          </a:p>
          <a:p>
            <a:pPr marL="0" indent="0" algn="just">
              <a:buNone/>
            </a:pPr>
            <a:endParaRPr lang="en-US" dirty="0">
              <a:solidFill>
                <a:schemeClr val="accent1">
                  <a:lumMod val="75000"/>
                </a:schemeClr>
              </a:solidFill>
              <a:latin typeface="Cambria" panose="02040503050406030204" pitchFamily="18" charset="0"/>
              <a:ea typeface="Cambria" panose="02040503050406030204" pitchFamily="18" charset="0"/>
            </a:endParaRPr>
          </a:p>
        </p:txBody>
      </p:sp>
      <p:sp>
        <p:nvSpPr>
          <p:cNvPr id="4" name="Slide Number Placeholder 3">
            <a:extLst>
              <a:ext uri="{FF2B5EF4-FFF2-40B4-BE49-F238E27FC236}">
                <a16:creationId xmlns:a16="http://schemas.microsoft.com/office/drawing/2014/main" id="{86631953-C814-7997-C12D-60FC84855417}"/>
              </a:ext>
            </a:extLst>
          </p:cNvPr>
          <p:cNvSpPr>
            <a:spLocks noGrp="1"/>
          </p:cNvSpPr>
          <p:nvPr>
            <p:ph type="sldNum" sz="quarter" idx="12"/>
          </p:nvPr>
        </p:nvSpPr>
        <p:spPr/>
        <p:txBody>
          <a:bodyPr/>
          <a:lstStyle/>
          <a:p>
            <a:fld id="{6D9A7562-078F-0443-99CB-13A7936AC4A7}" type="slidenum">
              <a:rPr lang="en-US" smtClean="0"/>
              <a:t>56</a:t>
            </a:fld>
            <a:endParaRPr lang="en-US"/>
          </a:p>
        </p:txBody>
      </p:sp>
    </p:spTree>
    <p:extLst>
      <p:ext uri="{BB962C8B-B14F-4D97-AF65-F5344CB8AC3E}">
        <p14:creationId xmlns:p14="http://schemas.microsoft.com/office/powerpoint/2010/main" val="42405238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9D9A4-07B4-ACF4-C740-1F54523845F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B11E2F2-4B06-1553-8799-EC86D909FDFB}"/>
              </a:ext>
            </a:extLst>
          </p:cNvPr>
          <p:cNvSpPr>
            <a:spLocks noGrp="1"/>
          </p:cNvSpPr>
          <p:nvPr>
            <p:ph type="title"/>
          </p:nvPr>
        </p:nvSpPr>
        <p:spPr>
          <a:xfrm>
            <a:off x="838200" y="258475"/>
            <a:ext cx="10515600" cy="1031892"/>
          </a:xfrm>
        </p:spPr>
        <p:txBody>
          <a:bodyPr/>
          <a:lstStyle/>
          <a:p>
            <a:pPr algn="ctr"/>
            <a:r>
              <a:rPr lang="en-US" u="sng" dirty="0">
                <a:latin typeface="Cambria" panose="02040503050406030204" pitchFamily="18" charset="0"/>
                <a:ea typeface="Cambria" panose="02040503050406030204" pitchFamily="18" charset="0"/>
              </a:rPr>
              <a:t>Investigation</a:t>
            </a:r>
          </a:p>
        </p:txBody>
      </p:sp>
      <p:sp>
        <p:nvSpPr>
          <p:cNvPr id="3" name="Content Placeholder 2">
            <a:extLst>
              <a:ext uri="{FF2B5EF4-FFF2-40B4-BE49-F238E27FC236}">
                <a16:creationId xmlns:a16="http://schemas.microsoft.com/office/drawing/2014/main" id="{9C69559D-E932-6FFE-D882-499A00111212}"/>
              </a:ext>
            </a:extLst>
          </p:cNvPr>
          <p:cNvSpPr>
            <a:spLocks noGrp="1"/>
          </p:cNvSpPr>
          <p:nvPr>
            <p:ph idx="1"/>
          </p:nvPr>
        </p:nvSpPr>
        <p:spPr>
          <a:xfrm>
            <a:off x="838200" y="1290367"/>
            <a:ext cx="10515600" cy="4834732"/>
          </a:xfrm>
        </p:spPr>
        <p:txBody>
          <a:bodyPr>
            <a:normAutofit fontScale="92500" lnSpcReduction="20000"/>
          </a:bodyPr>
          <a:lstStyle/>
          <a:p>
            <a:pPr marL="0" indent="0" algn="just">
              <a:buNone/>
            </a:pPr>
            <a:r>
              <a:rPr lang="en-US" dirty="0">
                <a:solidFill>
                  <a:schemeClr val="accent1">
                    <a:lumMod val="75000"/>
                  </a:schemeClr>
                </a:solidFill>
                <a:latin typeface="Cambria" panose="02040503050406030204" pitchFamily="18" charset="0"/>
                <a:ea typeface="Cambria" panose="02040503050406030204" pitchFamily="18" charset="0"/>
              </a:rPr>
              <a:t>In sum, the investigators’ job is to collect the most complete set of perspectives, evidence, and any other information that is directly related to the allegations. </a:t>
            </a:r>
          </a:p>
          <a:p>
            <a:pPr marL="0" indent="0" algn="ctr">
              <a:buNone/>
            </a:pPr>
            <a:r>
              <a:rPr lang="en-US" b="1" dirty="0">
                <a:solidFill>
                  <a:schemeClr val="accent1">
                    <a:lumMod val="75000"/>
                  </a:schemeClr>
                </a:solidFill>
                <a:latin typeface="Cambria" panose="02040503050406030204" pitchFamily="18" charset="0"/>
                <a:ea typeface="Cambria" panose="02040503050406030204" pitchFamily="18" charset="0"/>
              </a:rPr>
              <a:t>Investigators DO NOT find facts in the Title IX Process.</a:t>
            </a:r>
          </a:p>
          <a:p>
            <a:pPr algn="just"/>
            <a:r>
              <a:rPr lang="en-US" dirty="0">
                <a:solidFill>
                  <a:schemeClr val="accent1">
                    <a:lumMod val="75000"/>
                  </a:schemeClr>
                </a:solidFill>
                <a:latin typeface="Cambria" panose="02040503050406030204" pitchFamily="18" charset="0"/>
                <a:ea typeface="Cambria" panose="02040503050406030204" pitchFamily="18" charset="0"/>
              </a:rPr>
              <a:t>Must gather inculpatory </a:t>
            </a:r>
            <a:r>
              <a:rPr lang="en-US" b="1" i="1" dirty="0">
                <a:solidFill>
                  <a:schemeClr val="accent1">
                    <a:lumMod val="75000"/>
                  </a:schemeClr>
                </a:solidFill>
                <a:latin typeface="Cambria" panose="02040503050406030204" pitchFamily="18" charset="0"/>
                <a:ea typeface="Cambria" panose="02040503050406030204" pitchFamily="18" charset="0"/>
              </a:rPr>
              <a:t>and</a:t>
            </a:r>
            <a:r>
              <a:rPr lang="en-US" dirty="0">
                <a:solidFill>
                  <a:schemeClr val="accent1">
                    <a:lumMod val="75000"/>
                  </a:schemeClr>
                </a:solidFill>
                <a:latin typeface="Cambria" panose="02040503050406030204" pitchFamily="18" charset="0"/>
                <a:ea typeface="Cambria" panose="02040503050406030204" pitchFamily="18" charset="0"/>
              </a:rPr>
              <a:t> exculpatory information and evidence </a:t>
            </a:r>
          </a:p>
          <a:p>
            <a:pPr algn="just"/>
            <a:r>
              <a:rPr lang="en-US" dirty="0">
                <a:solidFill>
                  <a:schemeClr val="accent1">
                    <a:lumMod val="75000"/>
                  </a:schemeClr>
                </a:solidFill>
                <a:latin typeface="Cambria" panose="02040503050406030204" pitchFamily="18" charset="0"/>
                <a:ea typeface="Cambria" panose="02040503050406030204" pitchFamily="18" charset="0"/>
              </a:rPr>
              <a:t>The investigators conduct the investigation in a manner appropriate in light of the circumstances of the case, which will typically include interviews with the parties and any witnesses </a:t>
            </a:r>
          </a:p>
          <a:p>
            <a:pPr algn="just"/>
            <a:r>
              <a:rPr lang="en-US" dirty="0">
                <a:solidFill>
                  <a:schemeClr val="accent1">
                    <a:lumMod val="75000"/>
                  </a:schemeClr>
                </a:solidFill>
                <a:latin typeface="Cambria" panose="02040503050406030204" pitchFamily="18" charset="0"/>
                <a:ea typeface="Cambria" panose="02040503050406030204" pitchFamily="18" charset="0"/>
              </a:rPr>
              <a:t>The investigators will decide which individuals to interview based on the information the investigator gathers as part of the investigation </a:t>
            </a:r>
          </a:p>
          <a:p>
            <a:pPr lvl="1" algn="just"/>
            <a:r>
              <a:rPr lang="en-US" dirty="0">
                <a:solidFill>
                  <a:schemeClr val="accent1">
                    <a:lumMod val="75000"/>
                  </a:schemeClr>
                </a:solidFill>
                <a:latin typeface="Cambria" panose="02040503050406030204" pitchFamily="18" charset="0"/>
                <a:ea typeface="Cambria" panose="02040503050406030204" pitchFamily="18" charset="0"/>
              </a:rPr>
              <a:t>The Title IX Coordinator may also direct that additional interviews be conducted</a:t>
            </a:r>
          </a:p>
          <a:p>
            <a:pPr algn="just"/>
            <a:r>
              <a:rPr lang="en-US" dirty="0">
                <a:solidFill>
                  <a:schemeClr val="accent1">
                    <a:lumMod val="75000"/>
                  </a:schemeClr>
                </a:solidFill>
                <a:latin typeface="Cambria" panose="02040503050406030204" pitchFamily="18" charset="0"/>
                <a:ea typeface="Cambria" panose="02040503050406030204" pitchFamily="18" charset="0"/>
              </a:rPr>
              <a:t>Interviews will be supplemented by gathering any physical, documentary, and other evidence, as appropriate and available</a:t>
            </a:r>
          </a:p>
          <a:p>
            <a:pPr marL="0" indent="0" algn="just">
              <a:buNone/>
            </a:pPr>
            <a:endParaRPr lang="en-US" dirty="0">
              <a:solidFill>
                <a:schemeClr val="accent1">
                  <a:lumMod val="75000"/>
                </a:schemeClr>
              </a:solidFill>
              <a:latin typeface="Cambria" panose="02040503050406030204" pitchFamily="18" charset="0"/>
              <a:ea typeface="Cambria" panose="02040503050406030204" pitchFamily="18" charset="0"/>
            </a:endParaRPr>
          </a:p>
        </p:txBody>
      </p:sp>
      <p:sp>
        <p:nvSpPr>
          <p:cNvPr id="4" name="Slide Number Placeholder 3">
            <a:extLst>
              <a:ext uri="{FF2B5EF4-FFF2-40B4-BE49-F238E27FC236}">
                <a16:creationId xmlns:a16="http://schemas.microsoft.com/office/drawing/2014/main" id="{A2503282-56A4-A18F-CDA6-0DB37B5750EA}"/>
              </a:ext>
            </a:extLst>
          </p:cNvPr>
          <p:cNvSpPr>
            <a:spLocks noGrp="1"/>
          </p:cNvSpPr>
          <p:nvPr>
            <p:ph type="sldNum" sz="quarter" idx="12"/>
          </p:nvPr>
        </p:nvSpPr>
        <p:spPr/>
        <p:txBody>
          <a:bodyPr/>
          <a:lstStyle/>
          <a:p>
            <a:fld id="{6D9A7562-078F-0443-99CB-13A7936AC4A7}" type="slidenum">
              <a:rPr lang="en-US" smtClean="0"/>
              <a:t>57</a:t>
            </a:fld>
            <a:endParaRPr lang="en-US"/>
          </a:p>
        </p:txBody>
      </p:sp>
    </p:spTree>
    <p:extLst>
      <p:ext uri="{BB962C8B-B14F-4D97-AF65-F5344CB8AC3E}">
        <p14:creationId xmlns:p14="http://schemas.microsoft.com/office/powerpoint/2010/main" val="300241546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CF323-D002-E352-3120-5CF1C3751A6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9F267EC-E3BC-786C-5A6B-99734FED3FEE}"/>
              </a:ext>
            </a:extLst>
          </p:cNvPr>
          <p:cNvSpPr>
            <a:spLocks noGrp="1"/>
          </p:cNvSpPr>
          <p:nvPr>
            <p:ph type="title"/>
          </p:nvPr>
        </p:nvSpPr>
        <p:spPr>
          <a:xfrm>
            <a:off x="838200" y="590533"/>
            <a:ext cx="10515600" cy="1031892"/>
          </a:xfrm>
        </p:spPr>
        <p:txBody>
          <a:bodyPr>
            <a:noAutofit/>
          </a:bodyPr>
          <a:lstStyle/>
          <a:p>
            <a:pPr algn="ctr"/>
            <a:r>
              <a:rPr lang="en-US" sz="4400" u="sng" dirty="0">
                <a:latin typeface="Cambria" panose="02040503050406030204" pitchFamily="18" charset="0"/>
                <a:ea typeface="Cambria" panose="02040503050406030204" pitchFamily="18" charset="0"/>
              </a:rPr>
              <a:t>Party and Advisor Opportunities </a:t>
            </a:r>
            <a:br>
              <a:rPr lang="en-US" sz="4400" u="sng" dirty="0">
                <a:latin typeface="Cambria" panose="02040503050406030204" pitchFamily="18" charset="0"/>
                <a:ea typeface="Cambria" panose="02040503050406030204" pitchFamily="18" charset="0"/>
              </a:rPr>
            </a:br>
            <a:r>
              <a:rPr lang="en-US" sz="4400" u="sng" dirty="0">
                <a:latin typeface="Cambria" panose="02040503050406030204" pitchFamily="18" charset="0"/>
                <a:ea typeface="Cambria" panose="02040503050406030204" pitchFamily="18" charset="0"/>
              </a:rPr>
              <a:t>to Review and Respond</a:t>
            </a:r>
          </a:p>
        </p:txBody>
      </p:sp>
      <p:sp>
        <p:nvSpPr>
          <p:cNvPr id="3" name="Content Placeholder 2">
            <a:extLst>
              <a:ext uri="{FF2B5EF4-FFF2-40B4-BE49-F238E27FC236}">
                <a16:creationId xmlns:a16="http://schemas.microsoft.com/office/drawing/2014/main" id="{254AAB30-2573-E4AF-D19F-B50F0B64C871}"/>
              </a:ext>
            </a:extLst>
          </p:cNvPr>
          <p:cNvSpPr>
            <a:spLocks noGrp="1"/>
          </p:cNvSpPr>
          <p:nvPr>
            <p:ph idx="1"/>
          </p:nvPr>
        </p:nvSpPr>
        <p:spPr>
          <a:xfrm>
            <a:off x="838200" y="1290367"/>
            <a:ext cx="10515600" cy="4834732"/>
          </a:xfrm>
        </p:spPr>
        <p:txBody>
          <a:bodyPr>
            <a:normAutofit fontScale="92500" lnSpcReduction="10000"/>
          </a:bodyPr>
          <a:lstStyle/>
          <a:p>
            <a:pPr marL="0" indent="0" algn="just">
              <a:buNone/>
            </a:pPr>
            <a:endParaRPr lang="en-US" b="1" dirty="0">
              <a:solidFill>
                <a:schemeClr val="accent1">
                  <a:lumMod val="75000"/>
                </a:schemeClr>
              </a:solidFill>
              <a:latin typeface="Cambria" panose="02040503050406030204" pitchFamily="18" charset="0"/>
              <a:ea typeface="Cambria" panose="02040503050406030204" pitchFamily="18" charset="0"/>
            </a:endParaRPr>
          </a:p>
          <a:p>
            <a:pPr marL="0" indent="0" algn="just">
              <a:buNone/>
            </a:pPr>
            <a:r>
              <a:rPr lang="en-US" sz="3200" b="1" dirty="0">
                <a:solidFill>
                  <a:schemeClr val="accent1">
                    <a:lumMod val="75000"/>
                  </a:schemeClr>
                </a:solidFill>
                <a:latin typeface="Cambria" panose="02040503050406030204" pitchFamily="18" charset="0"/>
                <a:ea typeface="Cambria" panose="02040503050406030204" pitchFamily="18" charset="0"/>
              </a:rPr>
              <a:t>Evidence Share</a:t>
            </a:r>
          </a:p>
          <a:p>
            <a:pPr marL="285750" indent="-285750" algn="just"/>
            <a:r>
              <a:rPr lang="en-US" dirty="0">
                <a:solidFill>
                  <a:schemeClr val="accent1">
                    <a:lumMod val="75000"/>
                  </a:schemeClr>
                </a:solidFill>
                <a:latin typeface="Cambria" panose="02040503050406030204" pitchFamily="18" charset="0"/>
                <a:ea typeface="Cambria" panose="02040503050406030204" pitchFamily="18" charset="0"/>
              </a:rPr>
              <a:t>The investigators will assemble all inculpatory and exculpatory evidence and information directly related to the allegations and gathered during the investigation: transcripts, screenshots, images, recordings, journal entries, et cetera</a:t>
            </a:r>
          </a:p>
          <a:p>
            <a:pPr marL="285750" indent="-285750" algn="just"/>
            <a:r>
              <a:rPr lang="en-US" dirty="0">
                <a:solidFill>
                  <a:schemeClr val="accent1">
                    <a:lumMod val="75000"/>
                  </a:schemeClr>
                </a:solidFill>
                <a:latin typeface="Cambria" panose="02040503050406030204" pitchFamily="18" charset="0"/>
                <a:ea typeface="Cambria" panose="02040503050406030204" pitchFamily="18" charset="0"/>
              </a:rPr>
              <a:t>The assembled evidence and information will be shared in an electronic format with ten (10) calendar days to review and submit a written response</a:t>
            </a:r>
          </a:p>
          <a:p>
            <a:pPr marL="285750" indent="-285750" algn="just"/>
            <a:r>
              <a:rPr lang="en-US" dirty="0">
                <a:solidFill>
                  <a:schemeClr val="accent1">
                    <a:lumMod val="75000"/>
                  </a:schemeClr>
                </a:solidFill>
                <a:latin typeface="Cambria" panose="02040503050406030204" pitchFamily="18" charset="0"/>
                <a:ea typeface="Cambria" panose="02040503050406030204" pitchFamily="18" charset="0"/>
              </a:rPr>
              <a:t>The investigators will review any written responses to the evidence submitted by the parties to evaluate whether further investigation may be required to ensure the investigation is thorough and complete </a:t>
            </a:r>
          </a:p>
        </p:txBody>
      </p:sp>
      <p:sp>
        <p:nvSpPr>
          <p:cNvPr id="4" name="Slide Number Placeholder 3">
            <a:extLst>
              <a:ext uri="{FF2B5EF4-FFF2-40B4-BE49-F238E27FC236}">
                <a16:creationId xmlns:a16="http://schemas.microsoft.com/office/drawing/2014/main" id="{86B1F265-EA78-4448-88BD-8BFEE39DD54F}"/>
              </a:ext>
            </a:extLst>
          </p:cNvPr>
          <p:cNvSpPr>
            <a:spLocks noGrp="1"/>
          </p:cNvSpPr>
          <p:nvPr>
            <p:ph type="sldNum" sz="quarter" idx="12"/>
          </p:nvPr>
        </p:nvSpPr>
        <p:spPr/>
        <p:txBody>
          <a:bodyPr/>
          <a:lstStyle/>
          <a:p>
            <a:fld id="{6D9A7562-078F-0443-99CB-13A7936AC4A7}" type="slidenum">
              <a:rPr lang="en-US" smtClean="0"/>
              <a:t>58</a:t>
            </a:fld>
            <a:endParaRPr lang="en-US"/>
          </a:p>
        </p:txBody>
      </p:sp>
    </p:spTree>
    <p:extLst>
      <p:ext uri="{BB962C8B-B14F-4D97-AF65-F5344CB8AC3E}">
        <p14:creationId xmlns:p14="http://schemas.microsoft.com/office/powerpoint/2010/main" val="158092408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E960F-60CF-DAE4-9410-71B3940DBC4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DCA24BF-6A57-ECBE-E3F9-3D7BF65FB401}"/>
              </a:ext>
            </a:extLst>
          </p:cNvPr>
          <p:cNvSpPr>
            <a:spLocks noGrp="1"/>
          </p:cNvSpPr>
          <p:nvPr>
            <p:ph type="title"/>
          </p:nvPr>
        </p:nvSpPr>
        <p:spPr>
          <a:xfrm>
            <a:off x="838200" y="258475"/>
            <a:ext cx="10515600" cy="1031892"/>
          </a:xfrm>
        </p:spPr>
        <p:txBody>
          <a:bodyPr>
            <a:noAutofit/>
          </a:bodyPr>
          <a:lstStyle/>
          <a:p>
            <a:pPr algn="ctr"/>
            <a:r>
              <a:rPr lang="en-US" sz="4400" u="sng" dirty="0">
                <a:latin typeface="Cambria" panose="02040503050406030204" pitchFamily="18" charset="0"/>
                <a:ea typeface="Cambria" panose="02040503050406030204" pitchFamily="18" charset="0"/>
              </a:rPr>
              <a:t>Party and Advisor Opportunities </a:t>
            </a:r>
            <a:br>
              <a:rPr lang="en-US" sz="4400" u="sng" dirty="0">
                <a:latin typeface="Cambria" panose="02040503050406030204" pitchFamily="18" charset="0"/>
                <a:ea typeface="Cambria" panose="02040503050406030204" pitchFamily="18" charset="0"/>
              </a:rPr>
            </a:br>
            <a:r>
              <a:rPr lang="en-US" sz="4400" u="sng" dirty="0">
                <a:latin typeface="Cambria" panose="02040503050406030204" pitchFamily="18" charset="0"/>
                <a:ea typeface="Cambria" panose="02040503050406030204" pitchFamily="18" charset="0"/>
              </a:rPr>
              <a:t>to Review and Respond</a:t>
            </a:r>
          </a:p>
        </p:txBody>
      </p:sp>
      <p:sp>
        <p:nvSpPr>
          <p:cNvPr id="3" name="Content Placeholder 2">
            <a:extLst>
              <a:ext uri="{FF2B5EF4-FFF2-40B4-BE49-F238E27FC236}">
                <a16:creationId xmlns:a16="http://schemas.microsoft.com/office/drawing/2014/main" id="{D331F0AD-4525-E64E-81F0-FA4849E15AC1}"/>
              </a:ext>
            </a:extLst>
          </p:cNvPr>
          <p:cNvSpPr>
            <a:spLocks noGrp="1"/>
          </p:cNvSpPr>
          <p:nvPr>
            <p:ph idx="1"/>
          </p:nvPr>
        </p:nvSpPr>
        <p:spPr>
          <a:xfrm>
            <a:off x="838200" y="1474255"/>
            <a:ext cx="10515600" cy="4834732"/>
          </a:xfrm>
        </p:spPr>
        <p:txBody>
          <a:bodyPr>
            <a:normAutofit fontScale="70000" lnSpcReduction="20000"/>
          </a:bodyPr>
          <a:lstStyle/>
          <a:p>
            <a:pPr marL="0" indent="0" algn="just">
              <a:buNone/>
            </a:pPr>
            <a:r>
              <a:rPr lang="en-US" sz="3200" b="1" dirty="0">
                <a:solidFill>
                  <a:schemeClr val="accent1">
                    <a:lumMod val="75000"/>
                  </a:schemeClr>
                </a:solidFill>
                <a:latin typeface="Cambria" panose="02040503050406030204" pitchFamily="18" charset="0"/>
                <a:ea typeface="Cambria" panose="02040503050406030204" pitchFamily="18" charset="0"/>
              </a:rPr>
              <a:t>Preliminary Investigation Report (PIR)</a:t>
            </a:r>
          </a:p>
          <a:p>
            <a:pPr marL="285750" indent="-285750" algn="just"/>
            <a:r>
              <a:rPr lang="en-US" dirty="0">
                <a:solidFill>
                  <a:schemeClr val="accent1">
                    <a:lumMod val="75000"/>
                  </a:schemeClr>
                </a:solidFill>
                <a:latin typeface="Cambria" panose="02040503050406030204" pitchFamily="18" charset="0"/>
                <a:ea typeface="Cambria" panose="02040503050406030204" pitchFamily="18" charset="0"/>
              </a:rPr>
              <a:t>The investigator will then draft the PIR, incorporating party responses to the evidence share, as well as an explanation of any additional steps taken after receipt of party responses, and include any related materials  </a:t>
            </a:r>
          </a:p>
          <a:p>
            <a:pPr marL="285750" indent="-285750" algn="just"/>
            <a:r>
              <a:rPr lang="en-US" dirty="0">
                <a:solidFill>
                  <a:schemeClr val="accent1">
                    <a:lumMod val="75000"/>
                  </a:schemeClr>
                </a:solidFill>
                <a:latin typeface="Cambria" panose="02040503050406030204" pitchFamily="18" charset="0"/>
                <a:ea typeface="Cambria" panose="02040503050406030204" pitchFamily="18" charset="0"/>
              </a:rPr>
              <a:t>The PIR, attaching the relevant, admissible evidence, will be provided to each party and their advisor in an electronic format, with ten (10) calendar days to review and respond to the report in writing</a:t>
            </a:r>
          </a:p>
          <a:p>
            <a:pPr marL="0" indent="0" algn="just">
              <a:buNone/>
            </a:pPr>
            <a:r>
              <a:rPr lang="en-US" sz="3100" b="1" dirty="0">
                <a:solidFill>
                  <a:schemeClr val="accent1">
                    <a:lumMod val="75000"/>
                  </a:schemeClr>
                </a:solidFill>
                <a:latin typeface="Cambria" panose="02040503050406030204" pitchFamily="18" charset="0"/>
                <a:ea typeface="Cambria" panose="02040503050406030204" pitchFamily="18" charset="0"/>
              </a:rPr>
              <a:t>Finalizing the Investigation Report</a:t>
            </a:r>
          </a:p>
          <a:p>
            <a:pPr algn="just"/>
            <a:r>
              <a:rPr lang="en-US" dirty="0">
                <a:solidFill>
                  <a:schemeClr val="accent1">
                    <a:lumMod val="75000"/>
                  </a:schemeClr>
                </a:solidFill>
                <a:latin typeface="Cambria" panose="02040503050406030204" pitchFamily="18" charset="0"/>
                <a:ea typeface="Cambria" panose="02040503050406030204" pitchFamily="18" charset="0"/>
              </a:rPr>
              <a:t>The investigator will review any written responses to the PIR submitted by the parties to evaluate whether further investigation may be required to ensure the investigation is thorough and complete</a:t>
            </a:r>
          </a:p>
          <a:p>
            <a:pPr algn="just"/>
            <a:r>
              <a:rPr lang="en-US" dirty="0">
                <a:solidFill>
                  <a:schemeClr val="accent1">
                    <a:lumMod val="75000"/>
                  </a:schemeClr>
                </a:solidFill>
                <a:latin typeface="Cambria" panose="02040503050406030204" pitchFamily="18" charset="0"/>
                <a:ea typeface="Cambria" panose="02040503050406030204" pitchFamily="18" charset="0"/>
              </a:rPr>
              <a:t>The investigator will incorporate party responses to the report, as well as an explanation of any additional steps taken after receipt and review of party responses, and include any related materials</a:t>
            </a:r>
          </a:p>
          <a:p>
            <a:pPr algn="just"/>
            <a:r>
              <a:rPr lang="en-US" dirty="0">
                <a:solidFill>
                  <a:schemeClr val="accent1">
                    <a:lumMod val="75000"/>
                  </a:schemeClr>
                </a:solidFill>
                <a:latin typeface="Cambria" panose="02040503050406030204" pitchFamily="18" charset="0"/>
                <a:ea typeface="Cambria" panose="02040503050406030204" pitchFamily="18" charset="0"/>
              </a:rPr>
              <a:t>All of these written submissions and all relevant, admissible information gathered during the investigation will collectively be considered part of the final investigation report</a:t>
            </a:r>
          </a:p>
          <a:p>
            <a:pPr marL="0" indent="0" algn="just">
              <a:buNone/>
            </a:pPr>
            <a:endParaRPr lang="en-US" b="1" dirty="0">
              <a:solidFill>
                <a:schemeClr val="accent1">
                  <a:lumMod val="75000"/>
                </a:schemeClr>
              </a:solidFill>
              <a:latin typeface="Cambria" panose="02040503050406030204" pitchFamily="18" charset="0"/>
              <a:ea typeface="Cambria" panose="02040503050406030204" pitchFamily="18" charset="0"/>
            </a:endParaRPr>
          </a:p>
        </p:txBody>
      </p:sp>
      <p:sp>
        <p:nvSpPr>
          <p:cNvPr id="4" name="Slide Number Placeholder 3">
            <a:extLst>
              <a:ext uri="{FF2B5EF4-FFF2-40B4-BE49-F238E27FC236}">
                <a16:creationId xmlns:a16="http://schemas.microsoft.com/office/drawing/2014/main" id="{3AEAC66D-E59C-5EB4-F9EE-6A37F4B23120}"/>
              </a:ext>
            </a:extLst>
          </p:cNvPr>
          <p:cNvSpPr>
            <a:spLocks noGrp="1"/>
          </p:cNvSpPr>
          <p:nvPr>
            <p:ph type="sldNum" sz="quarter" idx="12"/>
          </p:nvPr>
        </p:nvSpPr>
        <p:spPr/>
        <p:txBody>
          <a:bodyPr/>
          <a:lstStyle/>
          <a:p>
            <a:fld id="{6D9A7562-078F-0443-99CB-13A7936AC4A7}" type="slidenum">
              <a:rPr lang="en-US" smtClean="0"/>
              <a:t>59</a:t>
            </a:fld>
            <a:endParaRPr lang="en-US"/>
          </a:p>
        </p:txBody>
      </p:sp>
    </p:spTree>
    <p:extLst>
      <p:ext uri="{BB962C8B-B14F-4D97-AF65-F5344CB8AC3E}">
        <p14:creationId xmlns:p14="http://schemas.microsoft.com/office/powerpoint/2010/main" val="19639261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AC68360-E4B2-3929-C236-3E98BFC451A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84FC83F-115B-7777-C5DC-9D4C5CCE170F}"/>
              </a:ext>
            </a:extLst>
          </p:cNvPr>
          <p:cNvSpPr txBox="1"/>
          <p:nvPr/>
        </p:nvSpPr>
        <p:spPr>
          <a:xfrm>
            <a:off x="751840" y="816099"/>
            <a:ext cx="10687387" cy="1077218"/>
          </a:xfrm>
          <a:prstGeom prst="rect">
            <a:avLst/>
          </a:prstGeom>
          <a:noFill/>
        </p:spPr>
        <p:txBody>
          <a:bodyPr wrap="square" rtlCol="0">
            <a:spAutoFit/>
          </a:bodyPr>
          <a:lstStyle/>
          <a:p>
            <a:br>
              <a:rPr lang="en-US" sz="3200" b="0" i="0" dirty="0">
                <a:solidFill>
                  <a:srgbClr val="004A7F"/>
                </a:solidFill>
                <a:effectLst/>
                <a:latin typeface="Cambria" panose="02040503050406030204" pitchFamily="18" charset="0"/>
                <a:ea typeface="Cambria" panose="02040503050406030204" pitchFamily="18" charset="0"/>
              </a:rPr>
            </a:br>
            <a:endParaRPr lang="en-US" sz="3200" b="0" i="0" dirty="0">
              <a:solidFill>
                <a:srgbClr val="004A7F"/>
              </a:solidFill>
              <a:effectLst/>
              <a:latin typeface="Cambria" panose="02040503050406030204" pitchFamily="18" charset="0"/>
              <a:ea typeface="Cambria" panose="02040503050406030204" pitchFamily="18" charset="0"/>
            </a:endParaRPr>
          </a:p>
        </p:txBody>
      </p:sp>
      <p:grpSp>
        <p:nvGrpSpPr>
          <p:cNvPr id="7" name="Group 6">
            <a:extLst>
              <a:ext uri="{FF2B5EF4-FFF2-40B4-BE49-F238E27FC236}">
                <a16:creationId xmlns:a16="http://schemas.microsoft.com/office/drawing/2014/main" id="{B43DB170-9D33-45DE-0F62-345EF38CA748}"/>
              </a:ext>
            </a:extLst>
          </p:cNvPr>
          <p:cNvGrpSpPr/>
          <p:nvPr/>
        </p:nvGrpSpPr>
        <p:grpSpPr>
          <a:xfrm>
            <a:off x="0" y="5943600"/>
            <a:ext cx="12192000" cy="914400"/>
            <a:chOff x="0" y="5943600"/>
            <a:chExt cx="12192000" cy="914400"/>
          </a:xfrm>
        </p:grpSpPr>
        <p:sp>
          <p:nvSpPr>
            <p:cNvPr id="3" name="Rectangle 2">
              <a:extLst>
                <a:ext uri="{FF2B5EF4-FFF2-40B4-BE49-F238E27FC236}">
                  <a16:creationId xmlns:a16="http://schemas.microsoft.com/office/drawing/2014/main" id="{8D8AF8D8-C28D-EC78-A3A8-AEEC7EC94519}"/>
                </a:ext>
              </a:extLst>
            </p:cNvPr>
            <p:cNvSpPr/>
            <p:nvPr/>
          </p:nvSpPr>
          <p:spPr>
            <a:xfrm>
              <a:off x="0" y="5943600"/>
              <a:ext cx="12192000" cy="914400"/>
            </a:xfrm>
            <a:prstGeom prst="rect">
              <a:avLst/>
            </a:prstGeom>
            <a:solidFill>
              <a:srgbClr val="004A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ack and white logo&#10;&#10;Description automatically generated">
              <a:extLst>
                <a:ext uri="{FF2B5EF4-FFF2-40B4-BE49-F238E27FC236}">
                  <a16:creationId xmlns:a16="http://schemas.microsoft.com/office/drawing/2014/main" id="{A3EED255-AFD7-A7D3-5D29-6194EC18C7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460" y="6057900"/>
              <a:ext cx="3297156" cy="685800"/>
            </a:xfrm>
            <a:prstGeom prst="rect">
              <a:avLst/>
            </a:prstGeom>
          </p:spPr>
        </p:pic>
      </p:grpSp>
      <p:sp>
        <p:nvSpPr>
          <p:cNvPr id="4" name="Title 3">
            <a:extLst>
              <a:ext uri="{FF2B5EF4-FFF2-40B4-BE49-F238E27FC236}">
                <a16:creationId xmlns:a16="http://schemas.microsoft.com/office/drawing/2014/main" id="{8D9A046C-5CD8-47D7-67AB-9EBBFEC11562}"/>
              </a:ext>
            </a:extLst>
          </p:cNvPr>
          <p:cNvSpPr>
            <a:spLocks noGrp="1"/>
          </p:cNvSpPr>
          <p:nvPr>
            <p:ph type="title"/>
          </p:nvPr>
        </p:nvSpPr>
        <p:spPr>
          <a:xfrm>
            <a:off x="837733" y="173641"/>
            <a:ext cx="10515600" cy="932750"/>
          </a:xfrm>
        </p:spPr>
        <p:txBody>
          <a:bodyPr>
            <a:normAutofit/>
          </a:bodyPr>
          <a:lstStyle/>
          <a:p>
            <a:pPr algn="ctr"/>
            <a:r>
              <a:rPr lang="en-US" u="sng" dirty="0">
                <a:solidFill>
                  <a:srgbClr val="004A7F"/>
                </a:solidFill>
                <a:latin typeface="Cambria" panose="02040503050406030204" pitchFamily="18" charset="0"/>
                <a:ea typeface="Cambria" panose="02040503050406030204" pitchFamily="18" charset="0"/>
              </a:rPr>
              <a:t>How does the PADH define Discrimination?</a:t>
            </a:r>
          </a:p>
        </p:txBody>
      </p:sp>
      <p:sp>
        <p:nvSpPr>
          <p:cNvPr id="8" name="Content Placeholder 7">
            <a:extLst>
              <a:ext uri="{FF2B5EF4-FFF2-40B4-BE49-F238E27FC236}">
                <a16:creationId xmlns:a16="http://schemas.microsoft.com/office/drawing/2014/main" id="{BD981483-9C40-8444-3B05-14476C51EE1C}"/>
              </a:ext>
            </a:extLst>
          </p:cNvPr>
          <p:cNvSpPr>
            <a:spLocks noGrp="1"/>
          </p:cNvSpPr>
          <p:nvPr>
            <p:ph idx="1"/>
          </p:nvPr>
        </p:nvSpPr>
        <p:spPr>
          <a:xfrm>
            <a:off x="837733" y="1106391"/>
            <a:ext cx="10515600" cy="4351338"/>
          </a:xfrm>
        </p:spPr>
        <p:txBody>
          <a:bodyPr>
            <a:normAutofit/>
          </a:bodyPr>
          <a:lstStyle/>
          <a:p>
            <a:pPr marL="0" indent="0" algn="just">
              <a:buNone/>
            </a:pPr>
            <a:r>
              <a:rPr lang="en-US">
                <a:solidFill>
                  <a:srgbClr val="004A7F"/>
                </a:solidFill>
                <a:latin typeface="Cambria" panose="02040503050406030204" pitchFamily="18" charset="0"/>
                <a:ea typeface="Cambria" panose="02040503050406030204" pitchFamily="18" charset="0"/>
              </a:rPr>
              <a:t>Disparate </a:t>
            </a:r>
            <a:r>
              <a:rPr lang="en-US" dirty="0">
                <a:solidFill>
                  <a:srgbClr val="004A7F"/>
                </a:solidFill>
                <a:latin typeface="Cambria" panose="02040503050406030204" pitchFamily="18" charset="0"/>
                <a:ea typeface="Cambria" panose="02040503050406030204" pitchFamily="18" charset="0"/>
              </a:rPr>
              <a:t>Treatment Discrimination involves:</a:t>
            </a:r>
          </a:p>
          <a:p>
            <a:pPr algn="just"/>
            <a:r>
              <a:rPr lang="en-US" dirty="0">
                <a:solidFill>
                  <a:srgbClr val="004A7F"/>
                </a:solidFill>
                <a:latin typeface="Cambria" panose="02040503050406030204" pitchFamily="18" charset="0"/>
                <a:ea typeface="Cambria" panose="02040503050406030204" pitchFamily="18" charset="0"/>
              </a:rPr>
              <a:t>an adverse action or decision, or treating a person or group of people differently, </a:t>
            </a:r>
          </a:p>
          <a:p>
            <a:pPr algn="just"/>
            <a:r>
              <a:rPr lang="en-US" b="1" u="sng" dirty="0">
                <a:solidFill>
                  <a:srgbClr val="004A7F"/>
                </a:solidFill>
                <a:latin typeface="Cambria" panose="02040503050406030204" pitchFamily="18" charset="0"/>
                <a:ea typeface="Cambria" panose="02040503050406030204" pitchFamily="18" charset="0"/>
              </a:rPr>
              <a:t>because of</a:t>
            </a:r>
            <a:r>
              <a:rPr lang="en-US" b="1" dirty="0">
                <a:solidFill>
                  <a:srgbClr val="004A7F"/>
                </a:solidFill>
                <a:latin typeface="Cambria" panose="02040503050406030204" pitchFamily="18" charset="0"/>
                <a:ea typeface="Cambria" panose="02040503050406030204" pitchFamily="18" charset="0"/>
              </a:rPr>
              <a:t> </a:t>
            </a:r>
            <a:r>
              <a:rPr lang="en-US" dirty="0">
                <a:solidFill>
                  <a:srgbClr val="004A7F"/>
                </a:solidFill>
                <a:latin typeface="Cambria" panose="02040503050406030204" pitchFamily="18" charset="0"/>
                <a:ea typeface="Cambria" panose="02040503050406030204" pitchFamily="18" charset="0"/>
              </a:rPr>
              <a:t>a protected characteristic or </a:t>
            </a:r>
            <a:r>
              <a:rPr lang="en-US" b="1" u="sng" dirty="0">
                <a:solidFill>
                  <a:srgbClr val="004A7F"/>
                </a:solidFill>
                <a:latin typeface="Cambria" panose="02040503050406030204" pitchFamily="18" charset="0"/>
                <a:ea typeface="Cambria" panose="02040503050406030204" pitchFamily="18" charset="0"/>
              </a:rPr>
              <a:t>because of</a:t>
            </a:r>
            <a:r>
              <a:rPr lang="en-US" b="1" dirty="0">
                <a:solidFill>
                  <a:srgbClr val="004A7F"/>
                </a:solidFill>
                <a:latin typeface="Cambria" panose="02040503050406030204" pitchFamily="18" charset="0"/>
                <a:ea typeface="Cambria" panose="02040503050406030204" pitchFamily="18" charset="0"/>
              </a:rPr>
              <a:t> </a:t>
            </a:r>
            <a:r>
              <a:rPr lang="en-US" dirty="0">
                <a:solidFill>
                  <a:srgbClr val="004A7F"/>
                </a:solidFill>
                <a:latin typeface="Cambria" panose="02040503050406030204" pitchFamily="18" charset="0"/>
                <a:ea typeface="Cambria" panose="02040503050406030204" pitchFamily="18" charset="0"/>
              </a:rPr>
              <a:t>perceived or actual affiliation/association with other individuals in a protected characteristic</a:t>
            </a:r>
          </a:p>
          <a:p>
            <a:pPr marL="0" indent="0" algn="just">
              <a:buNone/>
            </a:pPr>
            <a:endParaRPr lang="en-US" sz="1900" dirty="0">
              <a:solidFill>
                <a:srgbClr val="004A7F"/>
              </a:solidFill>
              <a:latin typeface="Cambria" panose="02040503050406030204" pitchFamily="18" charset="0"/>
              <a:ea typeface="Cambria" panose="02040503050406030204" pitchFamily="18" charset="0"/>
            </a:endParaRPr>
          </a:p>
          <a:p>
            <a:pPr marL="0" indent="0" algn="just">
              <a:buNone/>
            </a:pPr>
            <a:r>
              <a:rPr lang="en-US" dirty="0">
                <a:solidFill>
                  <a:srgbClr val="004A7F"/>
                </a:solidFill>
                <a:latin typeface="Cambria" panose="02040503050406030204" pitchFamily="18" charset="0"/>
                <a:ea typeface="Cambria" panose="02040503050406030204" pitchFamily="18" charset="0"/>
              </a:rPr>
              <a:t>To rise to the level of discrimination, there must be evidence of intention connected to the adverse action, decision or different treatment. </a:t>
            </a:r>
          </a:p>
        </p:txBody>
      </p:sp>
    </p:spTree>
    <p:extLst>
      <p:ext uri="{BB962C8B-B14F-4D97-AF65-F5344CB8AC3E}">
        <p14:creationId xmlns:p14="http://schemas.microsoft.com/office/powerpoint/2010/main" val="3334017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1CCD54-6DC4-5F69-7015-01364FC4B3D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38550E-0FA4-AA70-F9C9-B8C64B651E7F}"/>
              </a:ext>
            </a:extLst>
          </p:cNvPr>
          <p:cNvSpPr>
            <a:spLocks noGrp="1"/>
          </p:cNvSpPr>
          <p:nvPr>
            <p:ph idx="1"/>
          </p:nvPr>
        </p:nvSpPr>
        <p:spPr>
          <a:xfrm>
            <a:off x="838200" y="878887"/>
            <a:ext cx="10515600" cy="4834732"/>
          </a:xfrm>
        </p:spPr>
        <p:txBody>
          <a:bodyPr>
            <a:normAutofit/>
          </a:bodyPr>
          <a:lstStyle/>
          <a:p>
            <a:pPr marL="0" indent="0" algn="just">
              <a:buNone/>
            </a:pPr>
            <a:endParaRPr lang="en-US" dirty="0">
              <a:solidFill>
                <a:schemeClr val="accent1">
                  <a:lumMod val="75000"/>
                </a:schemeClr>
              </a:solidFill>
              <a:latin typeface="Cambria" panose="02040503050406030204" pitchFamily="18" charset="0"/>
              <a:ea typeface="Cambria" panose="02040503050406030204" pitchFamily="18" charset="0"/>
            </a:endParaRPr>
          </a:p>
          <a:p>
            <a:pPr marL="0" indent="0" algn="just">
              <a:buNone/>
            </a:pPr>
            <a:endParaRPr lang="en-US" dirty="0">
              <a:solidFill>
                <a:schemeClr val="accent1">
                  <a:lumMod val="75000"/>
                </a:schemeClr>
              </a:solidFill>
              <a:latin typeface="Cambria" panose="02040503050406030204" pitchFamily="18" charset="0"/>
              <a:ea typeface="Cambria" panose="02040503050406030204" pitchFamily="18" charset="0"/>
            </a:endParaRPr>
          </a:p>
          <a:p>
            <a:pPr marL="0" indent="0" algn="just">
              <a:buNone/>
            </a:pPr>
            <a:endParaRPr lang="en-US" dirty="0">
              <a:solidFill>
                <a:schemeClr val="accent1">
                  <a:lumMod val="75000"/>
                </a:schemeClr>
              </a:solidFill>
              <a:latin typeface="Cambria" panose="02040503050406030204" pitchFamily="18" charset="0"/>
              <a:ea typeface="Cambria" panose="02040503050406030204" pitchFamily="18" charset="0"/>
            </a:endParaRPr>
          </a:p>
          <a:p>
            <a:pPr marL="0" indent="0" algn="just">
              <a:buNone/>
            </a:pPr>
            <a:endParaRPr lang="en-US" dirty="0">
              <a:solidFill>
                <a:schemeClr val="accent1">
                  <a:lumMod val="75000"/>
                </a:schemeClr>
              </a:solidFill>
              <a:latin typeface="Cambria" panose="02040503050406030204" pitchFamily="18" charset="0"/>
              <a:ea typeface="Cambria" panose="02040503050406030204" pitchFamily="18" charset="0"/>
            </a:endParaRPr>
          </a:p>
          <a:p>
            <a:pPr marL="0" indent="0" algn="ctr">
              <a:buNone/>
            </a:pPr>
            <a:r>
              <a:rPr lang="en-US" sz="7200" b="1" dirty="0">
                <a:solidFill>
                  <a:srgbClr val="0050FF"/>
                </a:solidFill>
                <a:latin typeface="Cambria" panose="02040503050406030204" pitchFamily="18" charset="0"/>
                <a:ea typeface="Cambria" panose="02040503050406030204" pitchFamily="18" charset="0"/>
              </a:rPr>
              <a:t>Informal Resolution</a:t>
            </a:r>
          </a:p>
        </p:txBody>
      </p:sp>
      <p:sp>
        <p:nvSpPr>
          <p:cNvPr id="4" name="Slide Number Placeholder 3">
            <a:extLst>
              <a:ext uri="{FF2B5EF4-FFF2-40B4-BE49-F238E27FC236}">
                <a16:creationId xmlns:a16="http://schemas.microsoft.com/office/drawing/2014/main" id="{6B2B246A-D920-F21B-FA77-181FB3DC3FE4}"/>
              </a:ext>
            </a:extLst>
          </p:cNvPr>
          <p:cNvSpPr>
            <a:spLocks noGrp="1"/>
          </p:cNvSpPr>
          <p:nvPr>
            <p:ph type="sldNum" sz="quarter" idx="12"/>
          </p:nvPr>
        </p:nvSpPr>
        <p:spPr/>
        <p:txBody>
          <a:bodyPr/>
          <a:lstStyle/>
          <a:p>
            <a:fld id="{6D9A7562-078F-0443-99CB-13A7936AC4A7}" type="slidenum">
              <a:rPr lang="en-US" smtClean="0"/>
              <a:t>60</a:t>
            </a:fld>
            <a:endParaRPr lang="en-US"/>
          </a:p>
        </p:txBody>
      </p:sp>
    </p:spTree>
    <p:extLst>
      <p:ext uri="{BB962C8B-B14F-4D97-AF65-F5344CB8AC3E}">
        <p14:creationId xmlns:p14="http://schemas.microsoft.com/office/powerpoint/2010/main" val="389450229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514793-50AC-A9DE-F6FF-79AFE9AB932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0BC5AB3-2B52-6D66-3DF6-14CB688999A6}"/>
              </a:ext>
            </a:extLst>
          </p:cNvPr>
          <p:cNvSpPr>
            <a:spLocks noGrp="1"/>
          </p:cNvSpPr>
          <p:nvPr>
            <p:ph type="title"/>
          </p:nvPr>
        </p:nvSpPr>
        <p:spPr>
          <a:xfrm>
            <a:off x="838200" y="258475"/>
            <a:ext cx="10515600" cy="1031892"/>
          </a:xfrm>
        </p:spPr>
        <p:txBody>
          <a:bodyPr>
            <a:noAutofit/>
          </a:bodyPr>
          <a:lstStyle/>
          <a:p>
            <a:pPr algn="ctr"/>
            <a:r>
              <a:rPr lang="en-US" sz="4400" u="sng" dirty="0">
                <a:latin typeface="Cambria" panose="02040503050406030204" pitchFamily="18" charset="0"/>
                <a:ea typeface="Cambria" panose="02040503050406030204" pitchFamily="18" charset="0"/>
              </a:rPr>
              <a:t>Informal Resolution</a:t>
            </a:r>
          </a:p>
        </p:txBody>
      </p:sp>
      <p:sp>
        <p:nvSpPr>
          <p:cNvPr id="3" name="Content Placeholder 2">
            <a:extLst>
              <a:ext uri="{FF2B5EF4-FFF2-40B4-BE49-F238E27FC236}">
                <a16:creationId xmlns:a16="http://schemas.microsoft.com/office/drawing/2014/main" id="{EC393CD8-C484-F739-B8A0-ED0FD504C1FF}"/>
              </a:ext>
            </a:extLst>
          </p:cNvPr>
          <p:cNvSpPr>
            <a:spLocks noGrp="1"/>
          </p:cNvSpPr>
          <p:nvPr>
            <p:ph idx="1"/>
          </p:nvPr>
        </p:nvSpPr>
        <p:spPr>
          <a:xfrm>
            <a:off x="838200" y="1474255"/>
            <a:ext cx="10515600" cy="4834732"/>
          </a:xfrm>
        </p:spPr>
        <p:txBody>
          <a:bodyPr>
            <a:normAutofit fontScale="92500" lnSpcReduction="10000"/>
          </a:bodyPr>
          <a:lstStyle/>
          <a:p>
            <a:pPr algn="just"/>
            <a:r>
              <a:rPr lang="en-US" dirty="0">
                <a:solidFill>
                  <a:schemeClr val="accent1">
                    <a:lumMod val="75000"/>
                  </a:schemeClr>
                </a:solidFill>
                <a:latin typeface="Cambria" panose="02040503050406030204" pitchFamily="18" charset="0"/>
                <a:ea typeface="Cambria" panose="02040503050406030204" pitchFamily="18" charset="0"/>
              </a:rPr>
              <a:t>Parties can agree to resolve the allegations through an informal resolution (IR) process</a:t>
            </a:r>
          </a:p>
          <a:p>
            <a:pPr lvl="1" algn="just">
              <a:buFont typeface="Courier New" panose="02070309020205020404" pitchFamily="49" charset="0"/>
              <a:buChar char="o"/>
            </a:pPr>
            <a:r>
              <a:rPr lang="en-US" b="1" dirty="0">
                <a:solidFill>
                  <a:schemeClr val="accent1">
                    <a:lumMod val="75000"/>
                  </a:schemeClr>
                </a:solidFill>
                <a:latin typeface="Cambria" panose="02040503050406030204" pitchFamily="18" charset="0"/>
                <a:ea typeface="Cambria" panose="02040503050406030204" pitchFamily="18" charset="0"/>
              </a:rPr>
              <a:t>Note: </a:t>
            </a:r>
            <a:r>
              <a:rPr lang="en-US" dirty="0">
                <a:solidFill>
                  <a:schemeClr val="accent1">
                    <a:lumMod val="75000"/>
                  </a:schemeClr>
                </a:solidFill>
                <a:latin typeface="Cambria" panose="02040503050406030204" pitchFamily="18" charset="0"/>
                <a:ea typeface="Cambria" panose="02040503050406030204" pitchFamily="18" charset="0"/>
              </a:rPr>
              <a:t>Informal resolution is not available when a student alleges that a faculty or staff member sexually harassed them</a:t>
            </a:r>
          </a:p>
          <a:p>
            <a:pPr algn="just"/>
            <a:r>
              <a:rPr lang="en-US" dirty="0">
                <a:solidFill>
                  <a:schemeClr val="accent1">
                    <a:lumMod val="75000"/>
                  </a:schemeClr>
                </a:solidFill>
                <a:latin typeface="Cambria" panose="02040503050406030204" pitchFamily="18" charset="0"/>
                <a:ea typeface="Cambria" panose="02040503050406030204" pitchFamily="18" charset="0"/>
              </a:rPr>
              <a:t>IR is a completely voluntary process that requires all parties to consent in writing to initiate the process</a:t>
            </a:r>
          </a:p>
          <a:p>
            <a:pPr lvl="1" algn="just">
              <a:buFont typeface="Courier New" panose="02070309020205020404" pitchFamily="49" charset="0"/>
              <a:buChar char="o"/>
            </a:pPr>
            <a:r>
              <a:rPr lang="en-US" dirty="0">
                <a:solidFill>
                  <a:schemeClr val="accent1">
                    <a:lumMod val="75000"/>
                  </a:schemeClr>
                </a:solidFill>
                <a:latin typeface="Cambria" panose="02040503050406030204" pitchFamily="18" charset="0"/>
                <a:ea typeface="Cambria" panose="02040503050406030204" pitchFamily="18" charset="0"/>
              </a:rPr>
              <a:t>Parties can exit at any time to resume or initiate a formal grievance process</a:t>
            </a:r>
          </a:p>
          <a:p>
            <a:pPr lvl="1" algn="just">
              <a:buFont typeface="Courier New" panose="02070309020205020404" pitchFamily="49" charset="0"/>
              <a:buChar char="o"/>
            </a:pPr>
            <a:r>
              <a:rPr lang="en-US" dirty="0">
                <a:solidFill>
                  <a:schemeClr val="accent1">
                    <a:lumMod val="75000"/>
                  </a:schemeClr>
                </a:solidFill>
                <a:latin typeface="Cambria" panose="02040503050406030204" pitchFamily="18" charset="0"/>
                <a:ea typeface="Cambria" panose="02040503050406030204" pitchFamily="18" charset="0"/>
              </a:rPr>
              <a:t>IR can be pursued at any time before a formal process results in a determination regarding responsibility</a:t>
            </a:r>
          </a:p>
          <a:p>
            <a:pPr algn="just">
              <a:buFont typeface="Courier New" panose="02070309020205020404" pitchFamily="49" charset="0"/>
              <a:buChar char="o"/>
            </a:pPr>
            <a:r>
              <a:rPr lang="en-US" dirty="0">
                <a:solidFill>
                  <a:schemeClr val="accent1">
                    <a:lumMod val="75000"/>
                  </a:schemeClr>
                </a:solidFill>
                <a:latin typeface="Cambria" panose="02040503050406030204" pitchFamily="18" charset="0"/>
                <a:ea typeface="Cambria" panose="02040503050406030204" pitchFamily="18" charset="0"/>
              </a:rPr>
              <a:t>IR can take many forms; the Title IX Coordinator often facilitates </a:t>
            </a:r>
          </a:p>
          <a:p>
            <a:pPr algn="just">
              <a:buFont typeface="Courier New" panose="02070309020205020404" pitchFamily="49" charset="0"/>
              <a:buChar char="o"/>
            </a:pPr>
            <a:r>
              <a:rPr lang="en-US" dirty="0">
                <a:solidFill>
                  <a:schemeClr val="accent1">
                    <a:lumMod val="75000"/>
                  </a:schemeClr>
                </a:solidFill>
                <a:latin typeface="Cambria" panose="02040503050406030204" pitchFamily="18" charset="0"/>
                <a:ea typeface="Cambria" panose="02040503050406030204" pitchFamily="18" charset="0"/>
              </a:rPr>
              <a:t>The Title IX Coordinator retains ultimate authority to determine whether the IR terms address the specific allegations </a:t>
            </a:r>
            <a:r>
              <a:rPr lang="en-US" b="1" u="sng" dirty="0">
                <a:solidFill>
                  <a:schemeClr val="accent1">
                    <a:lumMod val="75000"/>
                  </a:schemeClr>
                </a:solidFill>
                <a:latin typeface="Cambria" panose="02040503050406030204" pitchFamily="18" charset="0"/>
                <a:ea typeface="Cambria" panose="02040503050406030204" pitchFamily="18" charset="0"/>
              </a:rPr>
              <a:t>and</a:t>
            </a:r>
            <a:r>
              <a:rPr lang="en-US" dirty="0">
                <a:solidFill>
                  <a:schemeClr val="accent1">
                    <a:lumMod val="75000"/>
                  </a:schemeClr>
                </a:solidFill>
                <a:latin typeface="Cambria" panose="02040503050406030204" pitchFamily="18" charset="0"/>
                <a:ea typeface="Cambria" panose="02040503050406030204" pitchFamily="18" charset="0"/>
              </a:rPr>
              <a:t> are likely to prevent or deter recurrence of the behavior</a:t>
            </a:r>
          </a:p>
        </p:txBody>
      </p:sp>
      <p:sp>
        <p:nvSpPr>
          <p:cNvPr id="4" name="Slide Number Placeholder 3">
            <a:extLst>
              <a:ext uri="{FF2B5EF4-FFF2-40B4-BE49-F238E27FC236}">
                <a16:creationId xmlns:a16="http://schemas.microsoft.com/office/drawing/2014/main" id="{DB2778EC-0AB8-99FA-D40A-547575CFDE5C}"/>
              </a:ext>
            </a:extLst>
          </p:cNvPr>
          <p:cNvSpPr>
            <a:spLocks noGrp="1"/>
          </p:cNvSpPr>
          <p:nvPr>
            <p:ph type="sldNum" sz="quarter" idx="12"/>
          </p:nvPr>
        </p:nvSpPr>
        <p:spPr/>
        <p:txBody>
          <a:bodyPr/>
          <a:lstStyle/>
          <a:p>
            <a:fld id="{6D9A7562-078F-0443-99CB-13A7936AC4A7}" type="slidenum">
              <a:rPr lang="en-US" smtClean="0"/>
              <a:t>61</a:t>
            </a:fld>
            <a:endParaRPr lang="en-US"/>
          </a:p>
        </p:txBody>
      </p:sp>
    </p:spTree>
    <p:extLst>
      <p:ext uri="{BB962C8B-B14F-4D97-AF65-F5344CB8AC3E}">
        <p14:creationId xmlns:p14="http://schemas.microsoft.com/office/powerpoint/2010/main" val="6588152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D401AC-D4D4-F183-4238-0FB537EE5F3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788D766-01B8-F05D-F031-6CE3122006CE}"/>
              </a:ext>
            </a:extLst>
          </p:cNvPr>
          <p:cNvSpPr>
            <a:spLocks noGrp="1"/>
          </p:cNvSpPr>
          <p:nvPr>
            <p:ph idx="1"/>
          </p:nvPr>
        </p:nvSpPr>
        <p:spPr>
          <a:xfrm>
            <a:off x="838200" y="878887"/>
            <a:ext cx="10515600" cy="4834732"/>
          </a:xfrm>
        </p:spPr>
        <p:txBody>
          <a:bodyPr>
            <a:normAutofit/>
          </a:bodyPr>
          <a:lstStyle/>
          <a:p>
            <a:pPr marL="0" indent="0" algn="just">
              <a:buNone/>
            </a:pPr>
            <a:endParaRPr lang="en-US" dirty="0">
              <a:solidFill>
                <a:schemeClr val="accent1">
                  <a:lumMod val="75000"/>
                </a:schemeClr>
              </a:solidFill>
              <a:latin typeface="Cambria" panose="02040503050406030204" pitchFamily="18" charset="0"/>
              <a:ea typeface="Cambria" panose="02040503050406030204" pitchFamily="18" charset="0"/>
            </a:endParaRPr>
          </a:p>
          <a:p>
            <a:pPr marL="0" indent="0" algn="just">
              <a:buNone/>
            </a:pPr>
            <a:endParaRPr lang="en-US" dirty="0">
              <a:solidFill>
                <a:schemeClr val="accent1">
                  <a:lumMod val="75000"/>
                </a:schemeClr>
              </a:solidFill>
              <a:latin typeface="Cambria" panose="02040503050406030204" pitchFamily="18" charset="0"/>
              <a:ea typeface="Cambria" panose="02040503050406030204" pitchFamily="18" charset="0"/>
            </a:endParaRPr>
          </a:p>
          <a:p>
            <a:pPr marL="0" indent="0" algn="just">
              <a:buNone/>
            </a:pPr>
            <a:endParaRPr lang="en-US" dirty="0">
              <a:solidFill>
                <a:schemeClr val="accent1">
                  <a:lumMod val="75000"/>
                </a:schemeClr>
              </a:solidFill>
              <a:latin typeface="Cambria" panose="02040503050406030204" pitchFamily="18" charset="0"/>
              <a:ea typeface="Cambria" panose="02040503050406030204" pitchFamily="18" charset="0"/>
            </a:endParaRPr>
          </a:p>
          <a:p>
            <a:pPr marL="0" indent="0" algn="just">
              <a:buNone/>
            </a:pPr>
            <a:endParaRPr lang="en-US" dirty="0">
              <a:solidFill>
                <a:schemeClr val="accent1">
                  <a:lumMod val="75000"/>
                </a:schemeClr>
              </a:solidFill>
              <a:latin typeface="Cambria" panose="02040503050406030204" pitchFamily="18" charset="0"/>
              <a:ea typeface="Cambria" panose="02040503050406030204" pitchFamily="18" charset="0"/>
            </a:endParaRPr>
          </a:p>
          <a:p>
            <a:pPr marL="0" indent="0" algn="ctr">
              <a:buNone/>
            </a:pPr>
            <a:r>
              <a:rPr lang="en-US" sz="7200" b="1" dirty="0">
                <a:solidFill>
                  <a:srgbClr val="0050FF"/>
                </a:solidFill>
                <a:latin typeface="Cambria" panose="02040503050406030204" pitchFamily="18" charset="0"/>
                <a:ea typeface="Cambria" panose="02040503050406030204" pitchFamily="18" charset="0"/>
              </a:rPr>
              <a:t>Hearing Process</a:t>
            </a:r>
          </a:p>
        </p:txBody>
      </p:sp>
      <p:sp>
        <p:nvSpPr>
          <p:cNvPr id="4" name="Slide Number Placeholder 3">
            <a:extLst>
              <a:ext uri="{FF2B5EF4-FFF2-40B4-BE49-F238E27FC236}">
                <a16:creationId xmlns:a16="http://schemas.microsoft.com/office/drawing/2014/main" id="{1B8D9E4A-B820-C679-1D5A-FF1D509FB606}"/>
              </a:ext>
            </a:extLst>
          </p:cNvPr>
          <p:cNvSpPr>
            <a:spLocks noGrp="1"/>
          </p:cNvSpPr>
          <p:nvPr>
            <p:ph type="sldNum" sz="quarter" idx="12"/>
          </p:nvPr>
        </p:nvSpPr>
        <p:spPr/>
        <p:txBody>
          <a:bodyPr/>
          <a:lstStyle/>
          <a:p>
            <a:fld id="{6D9A7562-078F-0443-99CB-13A7936AC4A7}" type="slidenum">
              <a:rPr lang="en-US" smtClean="0"/>
              <a:t>62</a:t>
            </a:fld>
            <a:endParaRPr lang="en-US"/>
          </a:p>
        </p:txBody>
      </p:sp>
    </p:spTree>
    <p:extLst>
      <p:ext uri="{BB962C8B-B14F-4D97-AF65-F5344CB8AC3E}">
        <p14:creationId xmlns:p14="http://schemas.microsoft.com/office/powerpoint/2010/main" val="187839900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00DD2-B2A6-8622-327C-9FCC20C83B5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530C6F1-1F44-5E32-4CFB-70529539103C}"/>
              </a:ext>
            </a:extLst>
          </p:cNvPr>
          <p:cNvSpPr>
            <a:spLocks noGrp="1"/>
          </p:cNvSpPr>
          <p:nvPr>
            <p:ph type="title"/>
          </p:nvPr>
        </p:nvSpPr>
        <p:spPr>
          <a:xfrm>
            <a:off x="838200" y="258475"/>
            <a:ext cx="10515600" cy="1031892"/>
          </a:xfrm>
        </p:spPr>
        <p:txBody>
          <a:bodyPr/>
          <a:lstStyle/>
          <a:p>
            <a:pPr algn="ctr"/>
            <a:r>
              <a:rPr lang="en-US" u="sng" dirty="0">
                <a:latin typeface="Cambria" panose="02040503050406030204" pitchFamily="18" charset="0"/>
                <a:ea typeface="Cambria" panose="02040503050406030204" pitchFamily="18" charset="0"/>
              </a:rPr>
              <a:t>Hearings</a:t>
            </a:r>
          </a:p>
        </p:txBody>
      </p:sp>
      <p:sp>
        <p:nvSpPr>
          <p:cNvPr id="3" name="Content Placeholder 2">
            <a:extLst>
              <a:ext uri="{FF2B5EF4-FFF2-40B4-BE49-F238E27FC236}">
                <a16:creationId xmlns:a16="http://schemas.microsoft.com/office/drawing/2014/main" id="{391A9931-D3EC-BE74-0F38-1193B4A887C6}"/>
              </a:ext>
            </a:extLst>
          </p:cNvPr>
          <p:cNvSpPr>
            <a:spLocks noGrp="1"/>
          </p:cNvSpPr>
          <p:nvPr>
            <p:ph idx="1"/>
          </p:nvPr>
        </p:nvSpPr>
        <p:spPr>
          <a:xfrm>
            <a:off x="838200" y="1290367"/>
            <a:ext cx="10515600" cy="4834732"/>
          </a:xfrm>
        </p:spPr>
        <p:txBody>
          <a:bodyPr>
            <a:normAutofit fontScale="92500" lnSpcReduction="20000"/>
          </a:bodyPr>
          <a:lstStyle/>
          <a:p>
            <a:pPr algn="just"/>
            <a:r>
              <a:rPr lang="en-US" dirty="0">
                <a:solidFill>
                  <a:schemeClr val="accent1">
                    <a:lumMod val="75000"/>
                  </a:schemeClr>
                </a:solidFill>
                <a:latin typeface="Cambria" panose="02040503050406030204" pitchFamily="18" charset="0"/>
                <a:ea typeface="Cambria" panose="02040503050406030204" pitchFamily="18" charset="0"/>
              </a:rPr>
              <a:t>The hearing phase is initiated by issuing a Notice of Hearing , which sets the scope of allegations and potential policy violations to be decided at the hearing</a:t>
            </a:r>
          </a:p>
          <a:p>
            <a:pPr algn="just"/>
            <a:r>
              <a:rPr lang="en-US" dirty="0">
                <a:solidFill>
                  <a:schemeClr val="accent1">
                    <a:lumMod val="75000"/>
                  </a:schemeClr>
                </a:solidFill>
                <a:latin typeface="Cambria" panose="02040503050406030204" pitchFamily="18" charset="0"/>
                <a:ea typeface="Cambria" panose="02040503050406030204" pitchFamily="18" charset="0"/>
              </a:rPr>
              <a:t>The Title IX Coordinator oversees all hearings as a process and policy advisor</a:t>
            </a:r>
          </a:p>
          <a:p>
            <a:pPr algn="just"/>
            <a:r>
              <a:rPr lang="en-US" dirty="0">
                <a:solidFill>
                  <a:schemeClr val="accent1">
                    <a:lumMod val="75000"/>
                  </a:schemeClr>
                </a:solidFill>
                <a:latin typeface="Cambria" panose="02040503050406030204" pitchFamily="18" charset="0"/>
                <a:ea typeface="Cambria" panose="02040503050406030204" pitchFamily="18" charset="0"/>
              </a:rPr>
              <a:t>We use a single decision-maker model, and refer to the decision-maker as the hearing officer</a:t>
            </a:r>
          </a:p>
          <a:p>
            <a:pPr algn="just"/>
            <a:r>
              <a:rPr lang="en-US" dirty="0">
                <a:solidFill>
                  <a:schemeClr val="accent1">
                    <a:lumMod val="75000"/>
                  </a:schemeClr>
                </a:solidFill>
                <a:latin typeface="Cambria" panose="02040503050406030204" pitchFamily="18" charset="0"/>
                <a:ea typeface="Cambria" panose="02040503050406030204" pitchFamily="18" charset="0"/>
              </a:rPr>
              <a:t>If a party does not have an advisor at this stage, the University must appoint one for the purpose of advisor-led questioning</a:t>
            </a:r>
          </a:p>
          <a:p>
            <a:pPr algn="just"/>
            <a:r>
              <a:rPr lang="en-US" dirty="0">
                <a:solidFill>
                  <a:schemeClr val="accent1">
                    <a:lumMod val="75000"/>
                  </a:schemeClr>
                </a:solidFill>
                <a:latin typeface="Cambria" panose="02040503050406030204" pitchFamily="18" charset="0"/>
                <a:ea typeface="Cambria" panose="02040503050406030204" pitchFamily="18" charset="0"/>
              </a:rPr>
              <a:t>Each party and their advisor will be invited to a pre-hearing conference with the Title IX Coordinator and the hearing officer to: </a:t>
            </a:r>
          </a:p>
          <a:p>
            <a:pPr lvl="1" algn="just"/>
            <a:r>
              <a:rPr lang="en-US" dirty="0">
                <a:solidFill>
                  <a:schemeClr val="accent1">
                    <a:lumMod val="75000"/>
                  </a:schemeClr>
                </a:solidFill>
                <a:latin typeface="Cambria" panose="02040503050406030204" pitchFamily="18" charset="0"/>
                <a:ea typeface="Cambria" panose="02040503050406030204" pitchFamily="18" charset="0"/>
              </a:rPr>
              <a:t>review the hearing process in detail; </a:t>
            </a:r>
          </a:p>
          <a:p>
            <a:pPr lvl="1" algn="just"/>
            <a:r>
              <a:rPr lang="en-US" dirty="0">
                <a:solidFill>
                  <a:schemeClr val="accent1">
                    <a:lumMod val="75000"/>
                  </a:schemeClr>
                </a:solidFill>
                <a:latin typeface="Cambria" panose="02040503050406030204" pitchFamily="18" charset="0"/>
                <a:ea typeface="Cambria" panose="02040503050406030204" pitchFamily="18" charset="0"/>
              </a:rPr>
              <a:t>discuss the final witness list for the hearing; and </a:t>
            </a:r>
          </a:p>
          <a:p>
            <a:pPr lvl="1" algn="just"/>
            <a:r>
              <a:rPr lang="en-US" dirty="0">
                <a:solidFill>
                  <a:schemeClr val="accent1">
                    <a:lumMod val="75000"/>
                  </a:schemeClr>
                </a:solidFill>
                <a:latin typeface="Cambria" panose="02040503050406030204" pitchFamily="18" charset="0"/>
                <a:ea typeface="Cambria" panose="02040503050406030204" pitchFamily="18" charset="0"/>
              </a:rPr>
              <a:t>answer party and advisor questions about the hearing process </a:t>
            </a:r>
          </a:p>
        </p:txBody>
      </p:sp>
      <p:sp>
        <p:nvSpPr>
          <p:cNvPr id="4" name="Slide Number Placeholder 3">
            <a:extLst>
              <a:ext uri="{FF2B5EF4-FFF2-40B4-BE49-F238E27FC236}">
                <a16:creationId xmlns:a16="http://schemas.microsoft.com/office/drawing/2014/main" id="{4ECA0A28-A46D-D593-FBB5-D95F6CBBFB74}"/>
              </a:ext>
            </a:extLst>
          </p:cNvPr>
          <p:cNvSpPr>
            <a:spLocks noGrp="1"/>
          </p:cNvSpPr>
          <p:nvPr>
            <p:ph type="sldNum" sz="quarter" idx="12"/>
          </p:nvPr>
        </p:nvSpPr>
        <p:spPr/>
        <p:txBody>
          <a:bodyPr/>
          <a:lstStyle/>
          <a:p>
            <a:fld id="{6D9A7562-078F-0443-99CB-13A7936AC4A7}" type="slidenum">
              <a:rPr lang="en-US" smtClean="0"/>
              <a:t>63</a:t>
            </a:fld>
            <a:endParaRPr lang="en-US"/>
          </a:p>
        </p:txBody>
      </p:sp>
    </p:spTree>
    <p:extLst>
      <p:ext uri="{BB962C8B-B14F-4D97-AF65-F5344CB8AC3E}">
        <p14:creationId xmlns:p14="http://schemas.microsoft.com/office/powerpoint/2010/main" val="263609002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CA9D36-FFE9-7A93-93A0-71E085F8BF4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EFB66B4-0BB8-F68C-5F2F-F3B2E50AFF01}"/>
              </a:ext>
            </a:extLst>
          </p:cNvPr>
          <p:cNvSpPr>
            <a:spLocks noGrp="1"/>
          </p:cNvSpPr>
          <p:nvPr>
            <p:ph type="title"/>
          </p:nvPr>
        </p:nvSpPr>
        <p:spPr>
          <a:xfrm>
            <a:off x="838200" y="258475"/>
            <a:ext cx="10515600" cy="1031892"/>
          </a:xfrm>
        </p:spPr>
        <p:txBody>
          <a:bodyPr/>
          <a:lstStyle/>
          <a:p>
            <a:pPr algn="ctr"/>
            <a:r>
              <a:rPr lang="en-US" u="sng" dirty="0">
                <a:latin typeface="Cambria" panose="02040503050406030204" pitchFamily="18" charset="0"/>
                <a:ea typeface="Cambria" panose="02040503050406030204" pitchFamily="18" charset="0"/>
              </a:rPr>
              <a:t>Hearings</a:t>
            </a:r>
          </a:p>
        </p:txBody>
      </p:sp>
      <p:sp>
        <p:nvSpPr>
          <p:cNvPr id="3" name="Content Placeholder 2">
            <a:extLst>
              <a:ext uri="{FF2B5EF4-FFF2-40B4-BE49-F238E27FC236}">
                <a16:creationId xmlns:a16="http://schemas.microsoft.com/office/drawing/2014/main" id="{95BAD7E5-2817-8589-E980-BEA4E66D4237}"/>
              </a:ext>
            </a:extLst>
          </p:cNvPr>
          <p:cNvSpPr>
            <a:spLocks noGrp="1"/>
          </p:cNvSpPr>
          <p:nvPr>
            <p:ph idx="1"/>
          </p:nvPr>
        </p:nvSpPr>
        <p:spPr>
          <a:xfrm>
            <a:off x="838200" y="1290367"/>
            <a:ext cx="10515600" cy="4834732"/>
          </a:xfrm>
        </p:spPr>
        <p:txBody>
          <a:bodyPr>
            <a:normAutofit fontScale="92500" lnSpcReduction="20000"/>
          </a:bodyPr>
          <a:lstStyle/>
          <a:p>
            <a:pPr algn="just"/>
            <a:r>
              <a:rPr lang="en-US" dirty="0">
                <a:solidFill>
                  <a:schemeClr val="accent1">
                    <a:lumMod val="75000"/>
                  </a:schemeClr>
                </a:solidFill>
                <a:latin typeface="Cambria" panose="02040503050406030204" pitchFamily="18" charset="0"/>
                <a:ea typeface="Cambria" panose="02040503050406030204" pitchFamily="18" charset="0"/>
              </a:rPr>
              <a:t>Hearings are conducted in a virtual format (Zoom videoconference) with the parties physically present in separate locations</a:t>
            </a:r>
          </a:p>
          <a:p>
            <a:pPr lvl="1" algn="just"/>
            <a:r>
              <a:rPr lang="en-US" dirty="0">
                <a:solidFill>
                  <a:schemeClr val="accent1">
                    <a:lumMod val="75000"/>
                  </a:schemeClr>
                </a:solidFill>
                <a:latin typeface="Cambria" panose="02040503050406030204" pitchFamily="18" charset="0"/>
                <a:ea typeface="Cambria" panose="02040503050406030204" pitchFamily="18" charset="0"/>
              </a:rPr>
              <a:t>Regulations require that the decision-maker and parties simultaneously see and hear a party or witness while that person is speaking</a:t>
            </a:r>
          </a:p>
          <a:p>
            <a:pPr algn="just"/>
            <a:r>
              <a:rPr lang="en-US" dirty="0">
                <a:solidFill>
                  <a:schemeClr val="accent1">
                    <a:lumMod val="75000"/>
                  </a:schemeClr>
                </a:solidFill>
                <a:latin typeface="Cambria" panose="02040503050406030204" pitchFamily="18" charset="0"/>
                <a:ea typeface="Cambria" panose="02040503050406030204" pitchFamily="18" charset="0"/>
              </a:rPr>
              <a:t>The hearing is not open to the public; advisors and parties may be present throughout; witnesses will be present only for their individual testimony  </a:t>
            </a:r>
          </a:p>
          <a:p>
            <a:pPr algn="just"/>
            <a:r>
              <a:rPr lang="en-US" dirty="0">
                <a:solidFill>
                  <a:schemeClr val="accent1">
                    <a:lumMod val="75000"/>
                  </a:schemeClr>
                </a:solidFill>
                <a:latin typeface="Cambria" panose="02040503050406030204" pitchFamily="18" charset="0"/>
                <a:ea typeface="Cambria" panose="02040503050406030204" pitchFamily="18" charset="0"/>
              </a:rPr>
              <a:t>Parties and other individuals who offer information at a hearing are expected to respond honestly and to the best of their knowledge </a:t>
            </a:r>
          </a:p>
          <a:p>
            <a:pPr lvl="1" algn="just"/>
            <a:r>
              <a:rPr lang="en-US" dirty="0">
                <a:solidFill>
                  <a:schemeClr val="accent1">
                    <a:lumMod val="75000"/>
                  </a:schemeClr>
                </a:solidFill>
                <a:latin typeface="Cambria" panose="02040503050406030204" pitchFamily="18" charset="0"/>
                <a:ea typeface="Cambria" panose="02040503050406030204" pitchFamily="18" charset="0"/>
              </a:rPr>
              <a:t>A party or witness who intentionally provides false or misleading information may be subject to discipline under applicable policies</a:t>
            </a:r>
          </a:p>
          <a:p>
            <a:pPr algn="just"/>
            <a:r>
              <a:rPr lang="en-US" dirty="0">
                <a:solidFill>
                  <a:schemeClr val="accent1">
                    <a:lumMod val="75000"/>
                  </a:schemeClr>
                </a:solidFill>
                <a:latin typeface="Cambria" panose="02040503050406030204" pitchFamily="18" charset="0"/>
                <a:ea typeface="Cambria" panose="02040503050406030204" pitchFamily="18" charset="0"/>
              </a:rPr>
              <a:t>Hearings are recorded and transcribed</a:t>
            </a:r>
          </a:p>
          <a:p>
            <a:pPr algn="just"/>
            <a:r>
              <a:rPr lang="en-US" dirty="0">
                <a:solidFill>
                  <a:schemeClr val="accent1">
                    <a:lumMod val="75000"/>
                  </a:schemeClr>
                </a:solidFill>
                <a:latin typeface="Cambria" panose="02040503050406030204" pitchFamily="18" charset="0"/>
                <a:ea typeface="Cambria" panose="02040503050406030204" pitchFamily="18" charset="0"/>
              </a:rPr>
              <a:t>Hearings are held, even without participation of one or more parties; MUST have advisor for party present for advisor-led questioning</a:t>
            </a:r>
          </a:p>
          <a:p>
            <a:pPr marL="0" indent="0" algn="just">
              <a:buNone/>
            </a:pPr>
            <a:endParaRPr lang="en-US" dirty="0">
              <a:solidFill>
                <a:schemeClr val="accent1">
                  <a:lumMod val="75000"/>
                </a:schemeClr>
              </a:solidFill>
              <a:latin typeface="Cambria" panose="02040503050406030204" pitchFamily="18" charset="0"/>
              <a:ea typeface="Cambria" panose="02040503050406030204" pitchFamily="18" charset="0"/>
            </a:endParaRPr>
          </a:p>
        </p:txBody>
      </p:sp>
      <p:sp>
        <p:nvSpPr>
          <p:cNvPr id="4" name="Slide Number Placeholder 3">
            <a:extLst>
              <a:ext uri="{FF2B5EF4-FFF2-40B4-BE49-F238E27FC236}">
                <a16:creationId xmlns:a16="http://schemas.microsoft.com/office/drawing/2014/main" id="{6E9D9290-9066-3769-6160-6A0C177CF4FF}"/>
              </a:ext>
            </a:extLst>
          </p:cNvPr>
          <p:cNvSpPr>
            <a:spLocks noGrp="1"/>
          </p:cNvSpPr>
          <p:nvPr>
            <p:ph type="sldNum" sz="quarter" idx="12"/>
          </p:nvPr>
        </p:nvSpPr>
        <p:spPr/>
        <p:txBody>
          <a:bodyPr/>
          <a:lstStyle/>
          <a:p>
            <a:fld id="{6D9A7562-078F-0443-99CB-13A7936AC4A7}" type="slidenum">
              <a:rPr lang="en-US" smtClean="0"/>
              <a:t>64</a:t>
            </a:fld>
            <a:endParaRPr lang="en-US"/>
          </a:p>
        </p:txBody>
      </p:sp>
    </p:spTree>
    <p:extLst>
      <p:ext uri="{BB962C8B-B14F-4D97-AF65-F5344CB8AC3E}">
        <p14:creationId xmlns:p14="http://schemas.microsoft.com/office/powerpoint/2010/main" val="300874243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D3F2CD-F5BC-9965-06EA-07BD267BA89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19A465C-B248-B655-77AB-AEBF457219A4}"/>
              </a:ext>
            </a:extLst>
          </p:cNvPr>
          <p:cNvSpPr>
            <a:spLocks noGrp="1"/>
          </p:cNvSpPr>
          <p:nvPr>
            <p:ph type="title"/>
          </p:nvPr>
        </p:nvSpPr>
        <p:spPr>
          <a:xfrm>
            <a:off x="838200" y="258475"/>
            <a:ext cx="10515600" cy="1031892"/>
          </a:xfrm>
        </p:spPr>
        <p:txBody>
          <a:bodyPr/>
          <a:lstStyle/>
          <a:p>
            <a:pPr algn="ctr"/>
            <a:r>
              <a:rPr lang="en-US" u="sng" dirty="0">
                <a:latin typeface="Cambria" panose="02040503050406030204" pitchFamily="18" charset="0"/>
                <a:ea typeface="Cambria" panose="02040503050406030204" pitchFamily="18" charset="0"/>
              </a:rPr>
              <a:t>Hearings</a:t>
            </a:r>
          </a:p>
        </p:txBody>
      </p:sp>
      <p:sp>
        <p:nvSpPr>
          <p:cNvPr id="3" name="Content Placeholder 2">
            <a:extLst>
              <a:ext uri="{FF2B5EF4-FFF2-40B4-BE49-F238E27FC236}">
                <a16:creationId xmlns:a16="http://schemas.microsoft.com/office/drawing/2014/main" id="{8EE3B0D9-30CA-D14D-F09B-C7A1FB454BA4}"/>
              </a:ext>
            </a:extLst>
          </p:cNvPr>
          <p:cNvSpPr>
            <a:spLocks noGrp="1"/>
          </p:cNvSpPr>
          <p:nvPr>
            <p:ph idx="1"/>
          </p:nvPr>
        </p:nvSpPr>
        <p:spPr>
          <a:xfrm>
            <a:off x="838200" y="1208070"/>
            <a:ext cx="10515600" cy="5018993"/>
          </a:xfrm>
        </p:spPr>
        <p:txBody>
          <a:bodyPr>
            <a:normAutofit lnSpcReduction="10000"/>
          </a:bodyPr>
          <a:lstStyle/>
          <a:p>
            <a:pPr algn="just"/>
            <a:r>
              <a:rPr lang="en-US" sz="2800" dirty="0">
                <a:solidFill>
                  <a:schemeClr val="accent1">
                    <a:lumMod val="75000"/>
                  </a:schemeClr>
                </a:solidFill>
                <a:latin typeface="Cambria" panose="02040503050406030204" pitchFamily="18" charset="0"/>
                <a:ea typeface="Cambria" panose="02040503050406030204" pitchFamily="18" charset="0"/>
              </a:rPr>
              <a:t>Parties have the opportunity to give opening and closing statements</a:t>
            </a:r>
          </a:p>
          <a:p>
            <a:pPr algn="just"/>
            <a:r>
              <a:rPr lang="en-US" sz="2800" dirty="0">
                <a:solidFill>
                  <a:schemeClr val="accent1">
                    <a:lumMod val="75000"/>
                  </a:schemeClr>
                </a:solidFill>
                <a:latin typeface="Cambria" panose="02040503050406030204" pitchFamily="18" charset="0"/>
                <a:ea typeface="Cambria" panose="02040503050406030204" pitchFamily="18" charset="0"/>
              </a:rPr>
              <a:t>Hearing officer asks questions of each party first, then advisor questions; same with witnesses</a:t>
            </a:r>
          </a:p>
          <a:p>
            <a:pPr lvl="1" algn="just"/>
            <a:r>
              <a:rPr lang="en-US" sz="2400" dirty="0">
                <a:solidFill>
                  <a:schemeClr val="accent1">
                    <a:lumMod val="75000"/>
                  </a:schemeClr>
                </a:solidFill>
                <a:latin typeface="Cambria" panose="02040503050406030204" pitchFamily="18" charset="0"/>
                <a:ea typeface="Cambria" panose="02040503050406030204" pitchFamily="18" charset="0"/>
              </a:rPr>
              <a:t>Hearing officer questions are focused on areas needing clarification or additional information the hearing officer feels is important for decision-making</a:t>
            </a:r>
          </a:p>
          <a:p>
            <a:pPr lvl="1" algn="just"/>
            <a:r>
              <a:rPr lang="en-US" sz="2400" dirty="0">
                <a:solidFill>
                  <a:schemeClr val="accent1">
                    <a:lumMod val="75000"/>
                  </a:schemeClr>
                </a:solidFill>
                <a:latin typeface="Cambria" panose="02040503050406030204" pitchFamily="18" charset="0"/>
                <a:ea typeface="Cambria" panose="02040503050406030204" pitchFamily="18" charset="0"/>
              </a:rPr>
              <a:t>Advisor-led questions are focused on promoting their party’s perspective on the allegations, including testing credibility; questioning is tightly managed</a:t>
            </a:r>
          </a:p>
          <a:p>
            <a:pPr algn="just"/>
            <a:r>
              <a:rPr lang="en-US" sz="2800" dirty="0">
                <a:solidFill>
                  <a:schemeClr val="accent1">
                    <a:lumMod val="75000"/>
                  </a:schemeClr>
                </a:solidFill>
                <a:latin typeface="Cambria" panose="02040503050406030204" pitchFamily="18" charset="0"/>
                <a:ea typeface="Cambria" panose="02040503050406030204" pitchFamily="18" charset="0"/>
              </a:rPr>
              <a:t>Parties and witnesses can decline to answer questions</a:t>
            </a:r>
          </a:p>
          <a:p>
            <a:pPr lvl="1" algn="just"/>
            <a:r>
              <a:rPr lang="en-US" sz="2400" dirty="0">
                <a:solidFill>
                  <a:schemeClr val="accent1">
                    <a:lumMod val="75000"/>
                  </a:schemeClr>
                </a:solidFill>
                <a:latin typeface="Cambria" panose="02040503050406030204" pitchFamily="18" charset="0"/>
                <a:ea typeface="Cambria" panose="02040503050406030204" pitchFamily="18" charset="0"/>
              </a:rPr>
              <a:t>Hearing officer can rely on investigation record to find facts</a:t>
            </a:r>
          </a:p>
          <a:p>
            <a:pPr lvl="1" algn="just"/>
            <a:r>
              <a:rPr lang="en-US" sz="2400" dirty="0">
                <a:solidFill>
                  <a:schemeClr val="accent1">
                    <a:lumMod val="75000"/>
                  </a:schemeClr>
                </a:solidFill>
                <a:latin typeface="Cambria" panose="02040503050406030204" pitchFamily="18" charset="0"/>
                <a:ea typeface="Cambria" panose="02040503050406030204" pitchFamily="18" charset="0"/>
              </a:rPr>
              <a:t>Hearing officer may not draw an inference about responsibility based on refusal to answer questions</a:t>
            </a:r>
          </a:p>
          <a:p>
            <a:pPr lvl="1" algn="just"/>
            <a:endParaRPr lang="en-US" dirty="0">
              <a:solidFill>
                <a:schemeClr val="accent1">
                  <a:lumMod val="75000"/>
                </a:schemeClr>
              </a:solidFill>
              <a:latin typeface="Cambria" panose="02040503050406030204" pitchFamily="18" charset="0"/>
              <a:ea typeface="Cambria" panose="02040503050406030204" pitchFamily="18" charset="0"/>
            </a:endParaRPr>
          </a:p>
          <a:p>
            <a:pPr marL="0" indent="0" algn="just">
              <a:buNone/>
            </a:pPr>
            <a:endParaRPr lang="en-US" dirty="0">
              <a:solidFill>
                <a:schemeClr val="accent1">
                  <a:lumMod val="75000"/>
                </a:schemeClr>
              </a:solidFill>
              <a:latin typeface="Cambria" panose="02040503050406030204" pitchFamily="18" charset="0"/>
              <a:ea typeface="Cambria" panose="02040503050406030204" pitchFamily="18" charset="0"/>
            </a:endParaRPr>
          </a:p>
        </p:txBody>
      </p:sp>
      <p:sp>
        <p:nvSpPr>
          <p:cNvPr id="4" name="Slide Number Placeholder 3">
            <a:extLst>
              <a:ext uri="{FF2B5EF4-FFF2-40B4-BE49-F238E27FC236}">
                <a16:creationId xmlns:a16="http://schemas.microsoft.com/office/drawing/2014/main" id="{3117264C-2453-DA7B-0505-69704FF07C6F}"/>
              </a:ext>
            </a:extLst>
          </p:cNvPr>
          <p:cNvSpPr>
            <a:spLocks noGrp="1"/>
          </p:cNvSpPr>
          <p:nvPr>
            <p:ph type="sldNum" sz="quarter" idx="12"/>
          </p:nvPr>
        </p:nvSpPr>
        <p:spPr/>
        <p:txBody>
          <a:bodyPr/>
          <a:lstStyle/>
          <a:p>
            <a:fld id="{6D9A7562-078F-0443-99CB-13A7936AC4A7}" type="slidenum">
              <a:rPr lang="en-US" smtClean="0"/>
              <a:t>65</a:t>
            </a:fld>
            <a:endParaRPr lang="en-US"/>
          </a:p>
        </p:txBody>
      </p:sp>
    </p:spTree>
    <p:extLst>
      <p:ext uri="{BB962C8B-B14F-4D97-AF65-F5344CB8AC3E}">
        <p14:creationId xmlns:p14="http://schemas.microsoft.com/office/powerpoint/2010/main" val="7867246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56611-3CDF-157E-379A-B6AD78187B2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319BD11-F15F-E0C6-0123-ABC2D8532CA7}"/>
              </a:ext>
            </a:extLst>
          </p:cNvPr>
          <p:cNvSpPr>
            <a:spLocks noGrp="1"/>
          </p:cNvSpPr>
          <p:nvPr>
            <p:ph type="title"/>
          </p:nvPr>
        </p:nvSpPr>
        <p:spPr>
          <a:xfrm>
            <a:off x="838200" y="258475"/>
            <a:ext cx="10515600" cy="1031892"/>
          </a:xfrm>
        </p:spPr>
        <p:txBody>
          <a:bodyPr/>
          <a:lstStyle/>
          <a:p>
            <a:pPr algn="ctr"/>
            <a:r>
              <a:rPr lang="en-US" u="sng" dirty="0">
                <a:latin typeface="Cambria" panose="02040503050406030204" pitchFamily="18" charset="0"/>
                <a:ea typeface="Cambria" panose="02040503050406030204" pitchFamily="18" charset="0"/>
              </a:rPr>
              <a:t>Hearing Officer Deliberations</a:t>
            </a:r>
          </a:p>
        </p:txBody>
      </p:sp>
      <p:sp>
        <p:nvSpPr>
          <p:cNvPr id="3" name="Content Placeholder 2">
            <a:extLst>
              <a:ext uri="{FF2B5EF4-FFF2-40B4-BE49-F238E27FC236}">
                <a16:creationId xmlns:a16="http://schemas.microsoft.com/office/drawing/2014/main" id="{DBB6D233-3572-07C2-51BE-30FC5B019FE0}"/>
              </a:ext>
            </a:extLst>
          </p:cNvPr>
          <p:cNvSpPr>
            <a:spLocks noGrp="1"/>
          </p:cNvSpPr>
          <p:nvPr>
            <p:ph idx="1"/>
          </p:nvPr>
        </p:nvSpPr>
        <p:spPr>
          <a:xfrm>
            <a:off x="838200" y="1290367"/>
            <a:ext cx="10515600" cy="4834732"/>
          </a:xfrm>
        </p:spPr>
        <p:txBody>
          <a:bodyPr>
            <a:normAutofit fontScale="85000" lnSpcReduction="20000"/>
          </a:bodyPr>
          <a:lstStyle/>
          <a:p>
            <a:pPr algn="just"/>
            <a:r>
              <a:rPr lang="en-US" dirty="0">
                <a:solidFill>
                  <a:schemeClr val="accent1">
                    <a:lumMod val="75000"/>
                  </a:schemeClr>
                </a:solidFill>
                <a:latin typeface="Cambria" panose="02040503050406030204" pitchFamily="18" charset="0"/>
                <a:ea typeface="Cambria" panose="02040503050406030204" pitchFamily="18" charset="0"/>
              </a:rPr>
              <a:t>In order to make findings of fact, the decision-maker must objectively evaluate all relevant, admissible evidence for weight or credibility, to the extent credibility is both in dispute and relevant to evaluating one or more of the allegations </a:t>
            </a:r>
          </a:p>
          <a:p>
            <a:pPr algn="just"/>
            <a:r>
              <a:rPr lang="en-US" dirty="0">
                <a:solidFill>
                  <a:schemeClr val="accent1">
                    <a:lumMod val="75000"/>
                  </a:schemeClr>
                </a:solidFill>
                <a:latin typeface="Cambria" panose="02040503050406030204" pitchFamily="18" charset="0"/>
                <a:ea typeface="Cambria" panose="02040503050406030204" pitchFamily="18" charset="0"/>
              </a:rPr>
              <a:t>Determinations of credibility also must be based on objective evaluation of relevant, admissible evidence, not on party or witness status, or inferences from party or witness status</a:t>
            </a:r>
          </a:p>
          <a:p>
            <a:pPr algn="just"/>
            <a:r>
              <a:rPr lang="en-US" dirty="0">
                <a:solidFill>
                  <a:schemeClr val="accent1">
                    <a:lumMod val="75000"/>
                  </a:schemeClr>
                </a:solidFill>
                <a:latin typeface="Cambria" panose="02040503050406030204" pitchFamily="18" charset="0"/>
                <a:ea typeface="Cambria" panose="02040503050406030204" pitchFamily="18" charset="0"/>
              </a:rPr>
              <a:t>The decision-maker will apply the relevant provisions of the policy to their factual findings to determine whether the policy was violated </a:t>
            </a:r>
          </a:p>
          <a:p>
            <a:pPr algn="just"/>
            <a:r>
              <a:rPr lang="en-US" dirty="0">
                <a:solidFill>
                  <a:schemeClr val="accent1">
                    <a:lumMod val="75000"/>
                  </a:schemeClr>
                </a:solidFill>
                <a:latin typeface="Cambria" panose="02040503050406030204" pitchFamily="18" charset="0"/>
                <a:ea typeface="Cambria" panose="02040503050406030204" pitchFamily="18" charset="0"/>
              </a:rPr>
              <a:t>If there is a violation of policy, the decision-maker will consider the appropriate consequence</a:t>
            </a:r>
          </a:p>
          <a:p>
            <a:pPr lvl="1" algn="just"/>
            <a:r>
              <a:rPr lang="en-US" dirty="0">
                <a:solidFill>
                  <a:schemeClr val="accent1">
                    <a:lumMod val="75000"/>
                  </a:schemeClr>
                </a:solidFill>
                <a:latin typeface="Cambria" panose="02040503050406030204" pitchFamily="18" charset="0"/>
                <a:ea typeface="Cambria" panose="02040503050406030204" pitchFamily="18" charset="0"/>
              </a:rPr>
              <a:t>Decision-makers consult with the Title IX Coordinator or another appropriate administrator or senior leader to determine sanctions or remedies; in the latter scenario, the Title IX Coordinator will be present for the consultation</a:t>
            </a:r>
          </a:p>
          <a:p>
            <a:pPr algn="just"/>
            <a:r>
              <a:rPr lang="en-US" dirty="0">
                <a:solidFill>
                  <a:schemeClr val="accent1">
                    <a:lumMod val="75000"/>
                  </a:schemeClr>
                </a:solidFill>
                <a:latin typeface="Cambria" panose="02040503050406030204" pitchFamily="18" charset="0"/>
                <a:ea typeface="Cambria" panose="02040503050406030204" pitchFamily="18" charset="0"/>
              </a:rPr>
              <a:t>The parties receive a detailed written notice of determination, explaining findings and related rationale</a:t>
            </a:r>
          </a:p>
          <a:p>
            <a:pPr marL="0" indent="0" algn="just">
              <a:buNone/>
            </a:pPr>
            <a:endParaRPr lang="en-US" dirty="0">
              <a:solidFill>
                <a:schemeClr val="accent1">
                  <a:lumMod val="75000"/>
                </a:schemeClr>
              </a:solidFill>
              <a:latin typeface="Cambria" panose="02040503050406030204" pitchFamily="18" charset="0"/>
              <a:ea typeface="Cambria" panose="02040503050406030204" pitchFamily="18" charset="0"/>
            </a:endParaRPr>
          </a:p>
          <a:p>
            <a:pPr marL="0" indent="0" algn="just">
              <a:buNone/>
            </a:pPr>
            <a:endParaRPr lang="en-US" dirty="0">
              <a:solidFill>
                <a:schemeClr val="accent1">
                  <a:lumMod val="75000"/>
                </a:schemeClr>
              </a:solidFill>
              <a:latin typeface="Cambria" panose="02040503050406030204" pitchFamily="18" charset="0"/>
              <a:ea typeface="Cambria" panose="02040503050406030204" pitchFamily="18" charset="0"/>
            </a:endParaRPr>
          </a:p>
        </p:txBody>
      </p:sp>
      <p:sp>
        <p:nvSpPr>
          <p:cNvPr id="4" name="Slide Number Placeholder 3">
            <a:extLst>
              <a:ext uri="{FF2B5EF4-FFF2-40B4-BE49-F238E27FC236}">
                <a16:creationId xmlns:a16="http://schemas.microsoft.com/office/drawing/2014/main" id="{E72D285B-E2CD-6F0E-B657-CBDCA40CB8AC}"/>
              </a:ext>
            </a:extLst>
          </p:cNvPr>
          <p:cNvSpPr>
            <a:spLocks noGrp="1"/>
          </p:cNvSpPr>
          <p:nvPr>
            <p:ph type="sldNum" sz="quarter" idx="12"/>
          </p:nvPr>
        </p:nvSpPr>
        <p:spPr/>
        <p:txBody>
          <a:bodyPr/>
          <a:lstStyle/>
          <a:p>
            <a:fld id="{6D9A7562-078F-0443-99CB-13A7936AC4A7}" type="slidenum">
              <a:rPr lang="en-US" smtClean="0"/>
              <a:t>66</a:t>
            </a:fld>
            <a:endParaRPr lang="en-US"/>
          </a:p>
        </p:txBody>
      </p:sp>
    </p:spTree>
    <p:extLst>
      <p:ext uri="{BB962C8B-B14F-4D97-AF65-F5344CB8AC3E}">
        <p14:creationId xmlns:p14="http://schemas.microsoft.com/office/powerpoint/2010/main" val="140201689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C8B7B-3BAC-20BE-158F-3A27E8E1504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EF89F24-A620-4D58-7153-B1918B309DFC}"/>
              </a:ext>
            </a:extLst>
          </p:cNvPr>
          <p:cNvSpPr>
            <a:spLocks noGrp="1"/>
          </p:cNvSpPr>
          <p:nvPr>
            <p:ph idx="1"/>
          </p:nvPr>
        </p:nvSpPr>
        <p:spPr>
          <a:xfrm>
            <a:off x="838200" y="878887"/>
            <a:ext cx="10515600" cy="4834732"/>
          </a:xfrm>
        </p:spPr>
        <p:txBody>
          <a:bodyPr>
            <a:normAutofit/>
          </a:bodyPr>
          <a:lstStyle/>
          <a:p>
            <a:pPr marL="0" indent="0" algn="just">
              <a:buNone/>
            </a:pPr>
            <a:endParaRPr lang="en-US" dirty="0">
              <a:solidFill>
                <a:schemeClr val="accent1">
                  <a:lumMod val="75000"/>
                </a:schemeClr>
              </a:solidFill>
              <a:latin typeface="Cambria" panose="02040503050406030204" pitchFamily="18" charset="0"/>
              <a:ea typeface="Cambria" panose="02040503050406030204" pitchFamily="18" charset="0"/>
            </a:endParaRPr>
          </a:p>
          <a:p>
            <a:pPr marL="0" indent="0" algn="just">
              <a:buNone/>
            </a:pPr>
            <a:endParaRPr lang="en-US" dirty="0">
              <a:solidFill>
                <a:schemeClr val="accent1">
                  <a:lumMod val="75000"/>
                </a:schemeClr>
              </a:solidFill>
              <a:latin typeface="Cambria" panose="02040503050406030204" pitchFamily="18" charset="0"/>
              <a:ea typeface="Cambria" panose="02040503050406030204" pitchFamily="18" charset="0"/>
            </a:endParaRPr>
          </a:p>
          <a:p>
            <a:pPr marL="0" indent="0" algn="just">
              <a:buNone/>
            </a:pPr>
            <a:endParaRPr lang="en-US" dirty="0">
              <a:solidFill>
                <a:schemeClr val="accent1">
                  <a:lumMod val="75000"/>
                </a:schemeClr>
              </a:solidFill>
              <a:latin typeface="Cambria" panose="02040503050406030204" pitchFamily="18" charset="0"/>
              <a:ea typeface="Cambria" panose="02040503050406030204" pitchFamily="18" charset="0"/>
            </a:endParaRPr>
          </a:p>
          <a:p>
            <a:pPr marL="0" indent="0" algn="just">
              <a:buNone/>
            </a:pPr>
            <a:endParaRPr lang="en-US" dirty="0">
              <a:solidFill>
                <a:schemeClr val="accent1">
                  <a:lumMod val="75000"/>
                </a:schemeClr>
              </a:solidFill>
              <a:latin typeface="Cambria" panose="02040503050406030204" pitchFamily="18" charset="0"/>
              <a:ea typeface="Cambria" panose="02040503050406030204" pitchFamily="18" charset="0"/>
            </a:endParaRPr>
          </a:p>
          <a:p>
            <a:pPr marL="0" indent="0" algn="ctr">
              <a:buNone/>
            </a:pPr>
            <a:r>
              <a:rPr lang="en-US" sz="7200" b="1" dirty="0">
                <a:solidFill>
                  <a:srgbClr val="0050FF"/>
                </a:solidFill>
                <a:latin typeface="Cambria" panose="02040503050406030204" pitchFamily="18" charset="0"/>
                <a:ea typeface="Cambria" panose="02040503050406030204" pitchFamily="18" charset="0"/>
              </a:rPr>
              <a:t>Appeals</a:t>
            </a:r>
          </a:p>
        </p:txBody>
      </p:sp>
      <p:sp>
        <p:nvSpPr>
          <p:cNvPr id="4" name="Slide Number Placeholder 3">
            <a:extLst>
              <a:ext uri="{FF2B5EF4-FFF2-40B4-BE49-F238E27FC236}">
                <a16:creationId xmlns:a16="http://schemas.microsoft.com/office/drawing/2014/main" id="{AECA77C3-5B03-2DCD-A21D-9F1E51DCA850}"/>
              </a:ext>
            </a:extLst>
          </p:cNvPr>
          <p:cNvSpPr>
            <a:spLocks noGrp="1"/>
          </p:cNvSpPr>
          <p:nvPr>
            <p:ph type="sldNum" sz="quarter" idx="12"/>
          </p:nvPr>
        </p:nvSpPr>
        <p:spPr/>
        <p:txBody>
          <a:bodyPr/>
          <a:lstStyle/>
          <a:p>
            <a:fld id="{6D9A7562-078F-0443-99CB-13A7936AC4A7}" type="slidenum">
              <a:rPr lang="en-US" smtClean="0"/>
              <a:t>67</a:t>
            </a:fld>
            <a:endParaRPr lang="en-US"/>
          </a:p>
        </p:txBody>
      </p:sp>
    </p:spTree>
    <p:extLst>
      <p:ext uri="{BB962C8B-B14F-4D97-AF65-F5344CB8AC3E}">
        <p14:creationId xmlns:p14="http://schemas.microsoft.com/office/powerpoint/2010/main" val="35407457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0EF7D-E18E-1DA8-FB5A-EE467D4130E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33F50F6-F690-DD68-3454-1FF49A36D43A}"/>
              </a:ext>
            </a:extLst>
          </p:cNvPr>
          <p:cNvSpPr>
            <a:spLocks noGrp="1"/>
          </p:cNvSpPr>
          <p:nvPr>
            <p:ph type="title"/>
          </p:nvPr>
        </p:nvSpPr>
        <p:spPr>
          <a:xfrm>
            <a:off x="838200" y="258475"/>
            <a:ext cx="10515600" cy="1031892"/>
          </a:xfrm>
        </p:spPr>
        <p:txBody>
          <a:bodyPr/>
          <a:lstStyle/>
          <a:p>
            <a:pPr algn="ctr"/>
            <a:r>
              <a:rPr lang="en-US" u="sng" dirty="0">
                <a:latin typeface="Cambria" panose="02040503050406030204" pitchFamily="18" charset="0"/>
                <a:ea typeface="Cambria" panose="02040503050406030204" pitchFamily="18" charset="0"/>
              </a:rPr>
              <a:t>Appeals</a:t>
            </a:r>
          </a:p>
        </p:txBody>
      </p:sp>
      <p:sp>
        <p:nvSpPr>
          <p:cNvPr id="3" name="Content Placeholder 2">
            <a:extLst>
              <a:ext uri="{FF2B5EF4-FFF2-40B4-BE49-F238E27FC236}">
                <a16:creationId xmlns:a16="http://schemas.microsoft.com/office/drawing/2014/main" id="{F0CB1FBB-AC0F-B304-639B-9B1A3520AA4A}"/>
              </a:ext>
            </a:extLst>
          </p:cNvPr>
          <p:cNvSpPr>
            <a:spLocks noGrp="1"/>
          </p:cNvSpPr>
          <p:nvPr>
            <p:ph idx="1"/>
          </p:nvPr>
        </p:nvSpPr>
        <p:spPr>
          <a:xfrm>
            <a:off x="838200" y="1198925"/>
            <a:ext cx="10515600" cy="5293949"/>
          </a:xfrm>
        </p:spPr>
        <p:txBody>
          <a:bodyPr>
            <a:normAutofit fontScale="92500" lnSpcReduction="10000"/>
          </a:bodyPr>
          <a:lstStyle/>
          <a:p>
            <a:pPr marL="0" indent="0" algn="just">
              <a:buNone/>
            </a:pPr>
            <a:r>
              <a:rPr lang="en-US" dirty="0">
                <a:solidFill>
                  <a:schemeClr val="accent1">
                    <a:lumMod val="75000"/>
                  </a:schemeClr>
                </a:solidFill>
                <a:latin typeface="Cambria" panose="02040503050406030204" pitchFamily="18" charset="0"/>
                <a:ea typeface="Cambria" panose="02040503050406030204" pitchFamily="18" charset="0"/>
              </a:rPr>
              <a:t>Four grounds for appeal:</a:t>
            </a:r>
          </a:p>
          <a:p>
            <a:pPr marL="914400" lvl="1" indent="-457200" algn="just">
              <a:buFont typeface="+mj-lt"/>
              <a:buAutoNum type="arabicPeriod"/>
            </a:pPr>
            <a:r>
              <a:rPr lang="en-US" sz="1800" dirty="0">
                <a:solidFill>
                  <a:schemeClr val="accent1">
                    <a:lumMod val="75000"/>
                  </a:schemeClr>
                </a:solidFill>
                <a:latin typeface="Cambria" panose="02040503050406030204" pitchFamily="18" charset="0"/>
                <a:ea typeface="Cambria" panose="02040503050406030204" pitchFamily="18" charset="0"/>
              </a:rPr>
              <a:t>Procedural irregularity that affected the outcome;</a:t>
            </a:r>
          </a:p>
          <a:p>
            <a:pPr marL="914400" lvl="1" indent="-457200" algn="just">
              <a:buFont typeface="+mj-lt"/>
              <a:buAutoNum type="arabicPeriod"/>
            </a:pPr>
            <a:r>
              <a:rPr lang="en-US" sz="1800" dirty="0">
                <a:solidFill>
                  <a:schemeClr val="accent1">
                    <a:lumMod val="75000"/>
                  </a:schemeClr>
                </a:solidFill>
                <a:latin typeface="Cambria" panose="02040503050406030204" pitchFamily="18" charset="0"/>
                <a:ea typeface="Cambria" panose="02040503050406030204" pitchFamily="18" charset="0"/>
              </a:rPr>
              <a:t>New evidence that was not reasonably available at the time of the determination that could have affected the outcome is now available; </a:t>
            </a:r>
          </a:p>
          <a:p>
            <a:pPr marL="914400" lvl="1" indent="-457200" algn="just">
              <a:buFont typeface="+mj-lt"/>
              <a:buAutoNum type="arabicPeriod"/>
            </a:pPr>
            <a:r>
              <a:rPr lang="en-US" sz="1800" dirty="0">
                <a:solidFill>
                  <a:schemeClr val="accent1">
                    <a:lumMod val="75000"/>
                  </a:schemeClr>
                </a:solidFill>
                <a:latin typeface="Cambria" panose="02040503050406030204" pitchFamily="18" charset="0"/>
                <a:ea typeface="Cambria" panose="02040503050406030204" pitchFamily="18" charset="0"/>
              </a:rPr>
              <a:t>The Title IX Coordinator, investigator or decision-maker had a conflict of interest or bias for or against complainants or respondents generally or the individual complainant or respondent that affected the outcome</a:t>
            </a:r>
          </a:p>
          <a:p>
            <a:pPr marL="914400" lvl="1" indent="-457200" algn="just">
              <a:buFont typeface="+mj-lt"/>
              <a:buAutoNum type="arabicPeriod"/>
            </a:pPr>
            <a:r>
              <a:rPr lang="en-US" sz="1800" dirty="0">
                <a:solidFill>
                  <a:schemeClr val="accent1">
                    <a:lumMod val="75000"/>
                  </a:schemeClr>
                </a:solidFill>
                <a:latin typeface="Cambria" panose="02040503050406030204" pitchFamily="18" charset="0"/>
                <a:ea typeface="Cambria" panose="02040503050406030204" pitchFamily="18" charset="0"/>
              </a:rPr>
              <a:t>The sanction(s) imposed was inappropriate</a:t>
            </a:r>
            <a:endParaRPr lang="en-US" sz="2400" dirty="0">
              <a:solidFill>
                <a:schemeClr val="accent1">
                  <a:lumMod val="75000"/>
                </a:schemeClr>
              </a:solidFill>
              <a:latin typeface="Cambria" panose="02040503050406030204" pitchFamily="18" charset="0"/>
              <a:ea typeface="Cambria" panose="02040503050406030204" pitchFamily="18" charset="0"/>
            </a:endParaRPr>
          </a:p>
          <a:p>
            <a:pPr algn="just"/>
            <a:r>
              <a:rPr lang="en-US" dirty="0">
                <a:solidFill>
                  <a:schemeClr val="accent1">
                    <a:lumMod val="75000"/>
                  </a:schemeClr>
                </a:solidFill>
                <a:latin typeface="Cambria" panose="02040503050406030204" pitchFamily="18" charset="0"/>
                <a:ea typeface="Cambria" panose="02040503050406030204" pitchFamily="18" charset="0"/>
              </a:rPr>
              <a:t>The parties have equal rights to file an appeal </a:t>
            </a:r>
          </a:p>
          <a:p>
            <a:pPr algn="just"/>
            <a:r>
              <a:rPr lang="en-US" dirty="0">
                <a:solidFill>
                  <a:schemeClr val="accent1">
                    <a:lumMod val="75000"/>
                  </a:schemeClr>
                </a:solidFill>
                <a:latin typeface="Cambria" panose="02040503050406030204" pitchFamily="18" charset="0"/>
                <a:ea typeface="Cambria" panose="02040503050406030204" pitchFamily="18" charset="0"/>
              </a:rPr>
              <a:t>An appeal is not intended to be a rehearing of the information presented at the hearing  </a:t>
            </a:r>
          </a:p>
          <a:p>
            <a:pPr algn="just"/>
            <a:r>
              <a:rPr lang="en-US" dirty="0">
                <a:solidFill>
                  <a:schemeClr val="accent1">
                    <a:lumMod val="75000"/>
                  </a:schemeClr>
                </a:solidFill>
                <a:latin typeface="Cambria" panose="02040503050406030204" pitchFamily="18" charset="0"/>
                <a:ea typeface="Cambria" panose="02040503050406030204" pitchFamily="18" charset="0"/>
              </a:rPr>
              <a:t>Appeals are decided by a three-person panel that is not composed of any of the individuals who made the initial determination</a:t>
            </a:r>
          </a:p>
          <a:p>
            <a:pPr algn="just"/>
            <a:r>
              <a:rPr lang="en-US" dirty="0">
                <a:solidFill>
                  <a:schemeClr val="accent1">
                    <a:lumMod val="75000"/>
                  </a:schemeClr>
                </a:solidFill>
                <a:latin typeface="Cambria" panose="02040503050406030204" pitchFamily="18" charset="0"/>
                <a:ea typeface="Cambria" panose="02040503050406030204" pitchFamily="18" charset="0"/>
              </a:rPr>
              <a:t>All decisions made by the appeal decision-makers are final  </a:t>
            </a:r>
          </a:p>
          <a:p>
            <a:pPr marL="0" indent="0" algn="just">
              <a:buNone/>
            </a:pPr>
            <a:endParaRPr lang="en-US" sz="1600" i="1" dirty="0">
              <a:solidFill>
                <a:schemeClr val="accent1">
                  <a:lumMod val="75000"/>
                </a:schemeClr>
              </a:solidFill>
              <a:latin typeface="Cambria" panose="02040503050406030204" pitchFamily="18" charset="0"/>
              <a:ea typeface="Cambria" panose="02040503050406030204" pitchFamily="18" charset="0"/>
            </a:endParaRPr>
          </a:p>
          <a:p>
            <a:pPr marL="0" indent="0" algn="just">
              <a:buNone/>
            </a:pPr>
            <a:r>
              <a:rPr lang="en-US" sz="1600" i="1" dirty="0">
                <a:solidFill>
                  <a:schemeClr val="accent1">
                    <a:lumMod val="75000"/>
                  </a:schemeClr>
                </a:solidFill>
                <a:latin typeface="Cambria" panose="02040503050406030204" pitchFamily="18" charset="0"/>
                <a:ea typeface="Cambria" panose="02040503050406030204" pitchFamily="18" charset="0"/>
              </a:rPr>
              <a:t>See Section VI(B)(</a:t>
            </a:r>
            <a:r>
              <a:rPr lang="en-US" sz="1600" i="1" dirty="0" err="1">
                <a:solidFill>
                  <a:schemeClr val="accent1">
                    <a:lumMod val="75000"/>
                  </a:schemeClr>
                </a:solidFill>
                <a:latin typeface="Cambria" panose="02040503050406030204" pitchFamily="18" charset="0"/>
                <a:ea typeface="Cambria" panose="02040503050406030204" pitchFamily="18" charset="0"/>
              </a:rPr>
              <a:t>i</a:t>
            </a:r>
            <a:r>
              <a:rPr lang="en-US" sz="1600" i="1" dirty="0">
                <a:solidFill>
                  <a:schemeClr val="accent1">
                    <a:lumMod val="75000"/>
                  </a:schemeClr>
                </a:solidFill>
                <a:latin typeface="Cambria" panose="02040503050406030204" pitchFamily="18" charset="0"/>
                <a:ea typeface="Cambria" panose="02040503050406030204" pitchFamily="18" charset="0"/>
              </a:rPr>
              <a:t>) of the Title IX Policy</a:t>
            </a:r>
          </a:p>
          <a:p>
            <a:pPr marL="0" indent="0" algn="just">
              <a:buNone/>
            </a:pPr>
            <a:endParaRPr lang="en-US" dirty="0">
              <a:solidFill>
                <a:schemeClr val="accent1">
                  <a:lumMod val="75000"/>
                </a:schemeClr>
              </a:solidFill>
              <a:latin typeface="Cambria" panose="02040503050406030204" pitchFamily="18" charset="0"/>
              <a:ea typeface="Cambria" panose="02040503050406030204" pitchFamily="18" charset="0"/>
            </a:endParaRPr>
          </a:p>
        </p:txBody>
      </p:sp>
      <p:sp>
        <p:nvSpPr>
          <p:cNvPr id="4" name="Slide Number Placeholder 3">
            <a:extLst>
              <a:ext uri="{FF2B5EF4-FFF2-40B4-BE49-F238E27FC236}">
                <a16:creationId xmlns:a16="http://schemas.microsoft.com/office/drawing/2014/main" id="{4B40EB0A-CF37-5E75-1094-9ECC2B1BC845}"/>
              </a:ext>
            </a:extLst>
          </p:cNvPr>
          <p:cNvSpPr>
            <a:spLocks noGrp="1"/>
          </p:cNvSpPr>
          <p:nvPr>
            <p:ph type="sldNum" sz="quarter" idx="12"/>
          </p:nvPr>
        </p:nvSpPr>
        <p:spPr/>
        <p:txBody>
          <a:bodyPr/>
          <a:lstStyle/>
          <a:p>
            <a:fld id="{6D9A7562-078F-0443-99CB-13A7936AC4A7}" type="slidenum">
              <a:rPr lang="en-US" smtClean="0"/>
              <a:t>68</a:t>
            </a:fld>
            <a:endParaRPr lang="en-US"/>
          </a:p>
        </p:txBody>
      </p:sp>
    </p:spTree>
    <p:extLst>
      <p:ext uri="{BB962C8B-B14F-4D97-AF65-F5344CB8AC3E}">
        <p14:creationId xmlns:p14="http://schemas.microsoft.com/office/powerpoint/2010/main" val="124268709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5084C1-8DA3-6EE7-390E-5A3B1E36BD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7A7393-5885-C2DA-7FAF-ECBC8AEB511C}"/>
              </a:ext>
            </a:extLst>
          </p:cNvPr>
          <p:cNvSpPr>
            <a:spLocks noGrp="1"/>
          </p:cNvSpPr>
          <p:nvPr>
            <p:ph type="title"/>
          </p:nvPr>
        </p:nvSpPr>
        <p:spPr>
          <a:xfrm>
            <a:off x="1932438" y="2621286"/>
            <a:ext cx="8327123" cy="1615428"/>
          </a:xfrm>
        </p:spPr>
        <p:txBody>
          <a:bodyPr/>
          <a:lstStyle/>
          <a:p>
            <a:r>
              <a:rPr lang="en-US" sz="11500" dirty="0">
                <a:latin typeface="Cambria" panose="02040503050406030204" pitchFamily="18" charset="0"/>
                <a:ea typeface="Cambria" panose="02040503050406030204" pitchFamily="18" charset="0"/>
              </a:rPr>
              <a:t>Thank you!</a:t>
            </a:r>
            <a:endParaRPr lang="en-US" sz="11500" dirty="0"/>
          </a:p>
        </p:txBody>
      </p:sp>
      <p:sp>
        <p:nvSpPr>
          <p:cNvPr id="3" name="Slide Number Placeholder 2">
            <a:extLst>
              <a:ext uri="{FF2B5EF4-FFF2-40B4-BE49-F238E27FC236}">
                <a16:creationId xmlns:a16="http://schemas.microsoft.com/office/drawing/2014/main" id="{55B6163E-3478-924D-B0FD-69D476CD3029}"/>
              </a:ext>
            </a:extLst>
          </p:cNvPr>
          <p:cNvSpPr>
            <a:spLocks noGrp="1"/>
          </p:cNvSpPr>
          <p:nvPr>
            <p:ph type="sldNum" sz="quarter" idx="12"/>
          </p:nvPr>
        </p:nvSpPr>
        <p:spPr>
          <a:xfrm>
            <a:off x="9046458" y="6492875"/>
            <a:ext cx="2743200" cy="365125"/>
          </a:xfrm>
        </p:spPr>
        <p:txBody>
          <a:bodyPr/>
          <a:lstStyle/>
          <a:p>
            <a:fld id="{6D9A7562-078F-0443-99CB-13A7936AC4A7}" type="slidenum">
              <a:rPr lang="en-US" sz="1600" smtClean="0"/>
              <a:t>69</a:t>
            </a:fld>
            <a:endParaRPr lang="en-US" sz="1600"/>
          </a:p>
        </p:txBody>
      </p:sp>
    </p:spTree>
    <p:extLst>
      <p:ext uri="{BB962C8B-B14F-4D97-AF65-F5344CB8AC3E}">
        <p14:creationId xmlns:p14="http://schemas.microsoft.com/office/powerpoint/2010/main" val="39977914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2E9C30A-035F-F502-CFE1-197CBAAE999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D4C4CFF-3728-64DC-0B8C-FA87A841DB48}"/>
              </a:ext>
            </a:extLst>
          </p:cNvPr>
          <p:cNvSpPr txBox="1"/>
          <p:nvPr/>
        </p:nvSpPr>
        <p:spPr>
          <a:xfrm>
            <a:off x="751840" y="816099"/>
            <a:ext cx="10687387" cy="1077218"/>
          </a:xfrm>
          <a:prstGeom prst="rect">
            <a:avLst/>
          </a:prstGeom>
          <a:noFill/>
        </p:spPr>
        <p:txBody>
          <a:bodyPr wrap="square" rtlCol="0">
            <a:spAutoFit/>
          </a:bodyPr>
          <a:lstStyle/>
          <a:p>
            <a:br>
              <a:rPr lang="en-US" sz="3200" b="0" i="0" dirty="0">
                <a:solidFill>
                  <a:srgbClr val="004A7F"/>
                </a:solidFill>
                <a:effectLst/>
                <a:latin typeface="Cambria" panose="02040503050406030204" pitchFamily="18" charset="0"/>
                <a:ea typeface="Cambria" panose="02040503050406030204" pitchFamily="18" charset="0"/>
              </a:rPr>
            </a:br>
            <a:endParaRPr lang="en-US" sz="3200" b="0" i="0" dirty="0">
              <a:solidFill>
                <a:srgbClr val="004A7F"/>
              </a:solidFill>
              <a:effectLst/>
              <a:latin typeface="Cambria" panose="02040503050406030204" pitchFamily="18" charset="0"/>
              <a:ea typeface="Cambria" panose="02040503050406030204" pitchFamily="18" charset="0"/>
            </a:endParaRPr>
          </a:p>
        </p:txBody>
      </p:sp>
      <p:grpSp>
        <p:nvGrpSpPr>
          <p:cNvPr id="7" name="Group 6">
            <a:extLst>
              <a:ext uri="{FF2B5EF4-FFF2-40B4-BE49-F238E27FC236}">
                <a16:creationId xmlns:a16="http://schemas.microsoft.com/office/drawing/2014/main" id="{F3636B05-990D-C713-F6A1-41FD5B2113B5}"/>
              </a:ext>
            </a:extLst>
          </p:cNvPr>
          <p:cNvGrpSpPr/>
          <p:nvPr/>
        </p:nvGrpSpPr>
        <p:grpSpPr>
          <a:xfrm>
            <a:off x="0" y="5943600"/>
            <a:ext cx="12192000" cy="914400"/>
            <a:chOff x="0" y="5943600"/>
            <a:chExt cx="12192000" cy="914400"/>
          </a:xfrm>
        </p:grpSpPr>
        <p:sp>
          <p:nvSpPr>
            <p:cNvPr id="3" name="Rectangle 2">
              <a:extLst>
                <a:ext uri="{FF2B5EF4-FFF2-40B4-BE49-F238E27FC236}">
                  <a16:creationId xmlns:a16="http://schemas.microsoft.com/office/drawing/2014/main" id="{0C974B00-1F36-7B75-E152-161593CB9D82}"/>
                </a:ext>
              </a:extLst>
            </p:cNvPr>
            <p:cNvSpPr/>
            <p:nvPr/>
          </p:nvSpPr>
          <p:spPr>
            <a:xfrm>
              <a:off x="0" y="5943600"/>
              <a:ext cx="12192000" cy="914400"/>
            </a:xfrm>
            <a:prstGeom prst="rect">
              <a:avLst/>
            </a:prstGeom>
            <a:solidFill>
              <a:srgbClr val="004A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ack and white logo&#10;&#10;Description automatically generated">
              <a:extLst>
                <a:ext uri="{FF2B5EF4-FFF2-40B4-BE49-F238E27FC236}">
                  <a16:creationId xmlns:a16="http://schemas.microsoft.com/office/drawing/2014/main" id="{1CE04F4D-9F52-EA4B-C010-E95532731B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460" y="6057900"/>
              <a:ext cx="3297156" cy="685800"/>
            </a:xfrm>
            <a:prstGeom prst="rect">
              <a:avLst/>
            </a:prstGeom>
          </p:spPr>
        </p:pic>
      </p:grpSp>
      <p:sp>
        <p:nvSpPr>
          <p:cNvPr id="4" name="Title 3">
            <a:extLst>
              <a:ext uri="{FF2B5EF4-FFF2-40B4-BE49-F238E27FC236}">
                <a16:creationId xmlns:a16="http://schemas.microsoft.com/office/drawing/2014/main" id="{C8587916-71DE-EFD1-722C-8A4269A9544C}"/>
              </a:ext>
            </a:extLst>
          </p:cNvPr>
          <p:cNvSpPr>
            <a:spLocks noGrp="1"/>
          </p:cNvSpPr>
          <p:nvPr>
            <p:ph type="title"/>
          </p:nvPr>
        </p:nvSpPr>
        <p:spPr>
          <a:xfrm>
            <a:off x="837733" y="173641"/>
            <a:ext cx="10515600" cy="932750"/>
          </a:xfrm>
        </p:spPr>
        <p:txBody>
          <a:bodyPr>
            <a:normAutofit/>
          </a:bodyPr>
          <a:lstStyle/>
          <a:p>
            <a:pPr algn="ctr"/>
            <a:r>
              <a:rPr lang="en-US" u="sng" dirty="0">
                <a:solidFill>
                  <a:srgbClr val="004A7F"/>
                </a:solidFill>
                <a:latin typeface="Cambria" panose="02040503050406030204" pitchFamily="18" charset="0"/>
                <a:ea typeface="Cambria" panose="02040503050406030204" pitchFamily="18" charset="0"/>
              </a:rPr>
              <a:t>Disparate Impact Discrimination</a:t>
            </a:r>
          </a:p>
        </p:txBody>
      </p:sp>
      <p:sp>
        <p:nvSpPr>
          <p:cNvPr id="8" name="Content Placeholder 7">
            <a:extLst>
              <a:ext uri="{FF2B5EF4-FFF2-40B4-BE49-F238E27FC236}">
                <a16:creationId xmlns:a16="http://schemas.microsoft.com/office/drawing/2014/main" id="{56225FD7-FB80-AC5F-32B8-368F719F984C}"/>
              </a:ext>
            </a:extLst>
          </p:cNvPr>
          <p:cNvSpPr>
            <a:spLocks noGrp="1"/>
          </p:cNvSpPr>
          <p:nvPr>
            <p:ph idx="1"/>
          </p:nvPr>
        </p:nvSpPr>
        <p:spPr>
          <a:xfrm>
            <a:off x="410966" y="1106390"/>
            <a:ext cx="11250203" cy="4722909"/>
          </a:xfrm>
        </p:spPr>
        <p:txBody>
          <a:bodyPr>
            <a:normAutofit fontScale="85000" lnSpcReduction="20000"/>
          </a:bodyPr>
          <a:lstStyle/>
          <a:p>
            <a:pPr algn="just"/>
            <a:r>
              <a:rPr lang="en-US" dirty="0">
                <a:solidFill>
                  <a:schemeClr val="accent1">
                    <a:lumMod val="75000"/>
                  </a:schemeClr>
                </a:solidFill>
                <a:latin typeface="Cambria" panose="02040503050406030204" pitchFamily="18" charset="0"/>
                <a:ea typeface="Cambria" panose="02040503050406030204" pitchFamily="18" charset="0"/>
              </a:rPr>
              <a:t>An unlawful discriminatory practice may be established by a practice’s discriminatory effect, even if such practice was not motivated by a discriminatory intent. </a:t>
            </a:r>
          </a:p>
          <a:p>
            <a:pPr algn="just"/>
            <a:r>
              <a:rPr lang="en-US" dirty="0">
                <a:solidFill>
                  <a:schemeClr val="accent1">
                    <a:lumMod val="75000"/>
                  </a:schemeClr>
                </a:solidFill>
                <a:latin typeface="Cambria" panose="02040503050406030204" pitchFamily="18" charset="0"/>
                <a:ea typeface="Cambria" panose="02040503050406030204" pitchFamily="18" charset="0"/>
              </a:rPr>
              <a:t>A practice has a discriminatory effect when it actually or predictably results in a disparate impact on a group of persons, because of their shared Protected Characteristic(s). The practice may still be lawful if supported by a legally sufficient justification. </a:t>
            </a:r>
          </a:p>
          <a:p>
            <a:pPr algn="just"/>
            <a:r>
              <a:rPr lang="en-US" dirty="0">
                <a:solidFill>
                  <a:schemeClr val="accent1">
                    <a:lumMod val="75000"/>
                  </a:schemeClr>
                </a:solidFill>
                <a:latin typeface="Cambria" panose="02040503050406030204" pitchFamily="18" charset="0"/>
                <a:ea typeface="Cambria" panose="02040503050406030204" pitchFamily="18" charset="0"/>
              </a:rPr>
              <a:t>A legally sufficient justification exists when the challenged practice: (1) is job related for the position in question and consistent with business necessity; and (2) the business necessity could not be served by another practice that has a less discriminatory effect. </a:t>
            </a:r>
          </a:p>
          <a:p>
            <a:pPr algn="just"/>
            <a:endParaRPr lang="en-US" dirty="0">
              <a:solidFill>
                <a:schemeClr val="accent1">
                  <a:lumMod val="75000"/>
                </a:schemeClr>
              </a:solidFill>
              <a:latin typeface="Cambria" panose="02040503050406030204" pitchFamily="18" charset="0"/>
              <a:ea typeface="Cambria" panose="02040503050406030204" pitchFamily="18" charset="0"/>
            </a:endParaRPr>
          </a:p>
          <a:p>
            <a:pPr algn="just"/>
            <a:r>
              <a:rPr lang="en-US" dirty="0">
                <a:solidFill>
                  <a:schemeClr val="accent1">
                    <a:lumMod val="75000"/>
                  </a:schemeClr>
                </a:solidFill>
                <a:latin typeface="Cambria" panose="02040503050406030204" pitchFamily="18" charset="0"/>
                <a:ea typeface="Cambria" panose="02040503050406030204" pitchFamily="18" charset="0"/>
              </a:rPr>
              <a:t>The Office for Civil Rights Compliance, in consultation with Office of Counsel, will determine the appropriate process to investigate the report, evaluate whether discrimination has occurred, and, if so, address its effects.</a:t>
            </a:r>
            <a:endParaRPr lang="en-US" sz="1900" dirty="0">
              <a:solidFill>
                <a:schemeClr val="accent1">
                  <a:lumMod val="75000"/>
                </a:schemeClr>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6989699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60ED1BD-4C17-A9B3-9FBE-BAE489FCECC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3A62D2A-22EA-A0FA-6737-EC6662451041}"/>
              </a:ext>
            </a:extLst>
          </p:cNvPr>
          <p:cNvSpPr txBox="1"/>
          <p:nvPr/>
        </p:nvSpPr>
        <p:spPr>
          <a:xfrm>
            <a:off x="751840" y="816099"/>
            <a:ext cx="10687387" cy="1077218"/>
          </a:xfrm>
          <a:prstGeom prst="rect">
            <a:avLst/>
          </a:prstGeom>
          <a:noFill/>
        </p:spPr>
        <p:txBody>
          <a:bodyPr wrap="square" rtlCol="0">
            <a:spAutoFit/>
          </a:bodyPr>
          <a:lstStyle/>
          <a:p>
            <a:br>
              <a:rPr lang="en-US" sz="3200" b="0" i="0" dirty="0">
                <a:solidFill>
                  <a:srgbClr val="004A7F"/>
                </a:solidFill>
                <a:effectLst/>
                <a:latin typeface="Cambria" panose="02040503050406030204" pitchFamily="18" charset="0"/>
                <a:ea typeface="Cambria" panose="02040503050406030204" pitchFamily="18" charset="0"/>
              </a:rPr>
            </a:br>
            <a:endParaRPr lang="en-US" sz="3200" b="0" i="0" dirty="0">
              <a:solidFill>
                <a:srgbClr val="004A7F"/>
              </a:solidFill>
              <a:effectLst/>
              <a:latin typeface="Cambria" panose="02040503050406030204" pitchFamily="18" charset="0"/>
              <a:ea typeface="Cambria" panose="02040503050406030204" pitchFamily="18" charset="0"/>
            </a:endParaRPr>
          </a:p>
        </p:txBody>
      </p:sp>
      <p:grpSp>
        <p:nvGrpSpPr>
          <p:cNvPr id="7" name="Group 6">
            <a:extLst>
              <a:ext uri="{FF2B5EF4-FFF2-40B4-BE49-F238E27FC236}">
                <a16:creationId xmlns:a16="http://schemas.microsoft.com/office/drawing/2014/main" id="{2A7E4887-D3F4-1000-70B5-5D5259753D23}"/>
              </a:ext>
            </a:extLst>
          </p:cNvPr>
          <p:cNvGrpSpPr/>
          <p:nvPr/>
        </p:nvGrpSpPr>
        <p:grpSpPr>
          <a:xfrm>
            <a:off x="0" y="5943600"/>
            <a:ext cx="12192000" cy="914400"/>
            <a:chOff x="0" y="5943600"/>
            <a:chExt cx="12192000" cy="914400"/>
          </a:xfrm>
        </p:grpSpPr>
        <p:sp>
          <p:nvSpPr>
            <p:cNvPr id="3" name="Rectangle 2">
              <a:extLst>
                <a:ext uri="{FF2B5EF4-FFF2-40B4-BE49-F238E27FC236}">
                  <a16:creationId xmlns:a16="http://schemas.microsoft.com/office/drawing/2014/main" id="{D5697989-06DC-EA84-57D1-D1F5F17CA347}"/>
                </a:ext>
              </a:extLst>
            </p:cNvPr>
            <p:cNvSpPr/>
            <p:nvPr/>
          </p:nvSpPr>
          <p:spPr>
            <a:xfrm>
              <a:off x="0" y="5943600"/>
              <a:ext cx="12192000" cy="914400"/>
            </a:xfrm>
            <a:prstGeom prst="rect">
              <a:avLst/>
            </a:prstGeom>
            <a:solidFill>
              <a:srgbClr val="004A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ack and white logo&#10;&#10;Description automatically generated">
              <a:extLst>
                <a:ext uri="{FF2B5EF4-FFF2-40B4-BE49-F238E27FC236}">
                  <a16:creationId xmlns:a16="http://schemas.microsoft.com/office/drawing/2014/main" id="{FF828751-4361-72F4-AB3E-13EF366E3A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460" y="6057900"/>
              <a:ext cx="3297156" cy="685800"/>
            </a:xfrm>
            <a:prstGeom prst="rect">
              <a:avLst/>
            </a:prstGeom>
          </p:spPr>
        </p:pic>
      </p:grpSp>
      <p:sp>
        <p:nvSpPr>
          <p:cNvPr id="4" name="Title 3">
            <a:extLst>
              <a:ext uri="{FF2B5EF4-FFF2-40B4-BE49-F238E27FC236}">
                <a16:creationId xmlns:a16="http://schemas.microsoft.com/office/drawing/2014/main" id="{F11EE2C4-0A36-731E-F802-9D60E06083A7}"/>
              </a:ext>
            </a:extLst>
          </p:cNvPr>
          <p:cNvSpPr>
            <a:spLocks noGrp="1"/>
          </p:cNvSpPr>
          <p:nvPr>
            <p:ph type="title"/>
          </p:nvPr>
        </p:nvSpPr>
        <p:spPr>
          <a:xfrm>
            <a:off x="837733" y="173641"/>
            <a:ext cx="10515600" cy="932750"/>
          </a:xfrm>
        </p:spPr>
        <p:txBody>
          <a:bodyPr/>
          <a:lstStyle/>
          <a:p>
            <a:pPr algn="ctr"/>
            <a:r>
              <a:rPr lang="en-US" u="sng" dirty="0">
                <a:solidFill>
                  <a:srgbClr val="004A7F"/>
                </a:solidFill>
                <a:latin typeface="Cambria" panose="02040503050406030204" pitchFamily="18" charset="0"/>
                <a:ea typeface="Cambria" panose="02040503050406030204" pitchFamily="18" charset="0"/>
              </a:rPr>
              <a:t>How does the PADH define Harassment?</a:t>
            </a:r>
          </a:p>
        </p:txBody>
      </p:sp>
      <p:sp>
        <p:nvSpPr>
          <p:cNvPr id="8" name="Content Placeholder 7">
            <a:extLst>
              <a:ext uri="{FF2B5EF4-FFF2-40B4-BE49-F238E27FC236}">
                <a16:creationId xmlns:a16="http://schemas.microsoft.com/office/drawing/2014/main" id="{9956840B-6671-EEFA-5930-00214A822FDC}"/>
              </a:ext>
            </a:extLst>
          </p:cNvPr>
          <p:cNvSpPr>
            <a:spLocks noGrp="1"/>
          </p:cNvSpPr>
          <p:nvPr>
            <p:ph idx="1"/>
          </p:nvPr>
        </p:nvSpPr>
        <p:spPr>
          <a:xfrm>
            <a:off x="837733" y="1220690"/>
            <a:ext cx="10515600" cy="4722909"/>
          </a:xfrm>
        </p:spPr>
        <p:txBody>
          <a:bodyPr>
            <a:normAutofit/>
          </a:bodyPr>
          <a:lstStyle/>
          <a:p>
            <a:pPr marL="0" indent="0" algn="just">
              <a:buNone/>
            </a:pPr>
            <a:r>
              <a:rPr lang="en-US" dirty="0">
                <a:solidFill>
                  <a:srgbClr val="004A7F"/>
                </a:solidFill>
                <a:latin typeface="Cambria" panose="02040503050406030204" pitchFamily="18" charset="0"/>
                <a:ea typeface="Cambria" panose="02040503050406030204" pitchFamily="18" charset="0"/>
              </a:rPr>
              <a:t>Harassment is a form of discrimination that involves verbal, written, physical or electronic conduct that is:</a:t>
            </a:r>
          </a:p>
          <a:p>
            <a:pPr marL="0" indent="0" algn="just">
              <a:buNone/>
            </a:pPr>
            <a:endParaRPr lang="en-US" sz="1600" dirty="0">
              <a:solidFill>
                <a:srgbClr val="004A7F"/>
              </a:solidFill>
              <a:latin typeface="Cambria" panose="02040503050406030204" pitchFamily="18" charset="0"/>
              <a:ea typeface="Cambria" panose="02040503050406030204" pitchFamily="18" charset="0"/>
            </a:endParaRPr>
          </a:p>
          <a:p>
            <a:pPr lvl="1" algn="just"/>
            <a:r>
              <a:rPr lang="en-US" sz="2800" dirty="0">
                <a:solidFill>
                  <a:srgbClr val="004A7F"/>
                </a:solidFill>
                <a:latin typeface="Cambria" panose="02040503050406030204" pitchFamily="18" charset="0"/>
                <a:ea typeface="Cambria" panose="02040503050406030204" pitchFamily="18" charset="0"/>
              </a:rPr>
              <a:t>unwelcome;</a:t>
            </a:r>
          </a:p>
          <a:p>
            <a:pPr lvl="1" algn="just"/>
            <a:r>
              <a:rPr lang="en-US" sz="2800" dirty="0">
                <a:solidFill>
                  <a:srgbClr val="004A7F"/>
                </a:solidFill>
                <a:latin typeface="Cambria" panose="02040503050406030204" pitchFamily="18" charset="0"/>
                <a:ea typeface="Cambria" panose="02040503050406030204" pitchFamily="18" charset="0"/>
              </a:rPr>
              <a:t>based on the protected characteristic(s) of the person subject to the treatment; and</a:t>
            </a:r>
          </a:p>
          <a:p>
            <a:pPr lvl="1" algn="just"/>
            <a:r>
              <a:rPr lang="en-US" sz="2800" dirty="0">
                <a:solidFill>
                  <a:srgbClr val="004A7F"/>
                </a:solidFill>
                <a:latin typeface="Cambria" panose="02040503050406030204" pitchFamily="18" charset="0"/>
                <a:ea typeface="Cambria" panose="02040503050406030204" pitchFamily="18" charset="0"/>
              </a:rPr>
              <a:t>rises above the level of what a reasonable person, who is subject to harassment with the same protected characteristic, would consider more than a petty slight or trivial inconvenience.</a:t>
            </a:r>
          </a:p>
          <a:p>
            <a:pPr marL="0" indent="0" algn="ctr">
              <a:buNone/>
            </a:pPr>
            <a:r>
              <a:rPr lang="en-US" sz="3200" b="1" dirty="0">
                <a:solidFill>
                  <a:srgbClr val="004A7F"/>
                </a:solidFill>
                <a:latin typeface="Cambria" panose="02040503050406030204" pitchFamily="18" charset="0"/>
                <a:ea typeface="Cambria" panose="02040503050406030204" pitchFamily="18" charset="0"/>
              </a:rPr>
              <a:t>The harassment analysis focuses on impact, not intent.</a:t>
            </a:r>
          </a:p>
        </p:txBody>
      </p:sp>
    </p:spTree>
    <p:extLst>
      <p:ext uri="{BB962C8B-B14F-4D97-AF65-F5344CB8AC3E}">
        <p14:creationId xmlns:p14="http://schemas.microsoft.com/office/powerpoint/2010/main" val="39616958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D053F4E-0F0F-553C-D8A1-B9363694E8B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043A357-8A36-8F06-24EF-55FCC6860171}"/>
              </a:ext>
            </a:extLst>
          </p:cNvPr>
          <p:cNvSpPr txBox="1"/>
          <p:nvPr/>
        </p:nvSpPr>
        <p:spPr>
          <a:xfrm>
            <a:off x="751840" y="816099"/>
            <a:ext cx="10687387" cy="1077218"/>
          </a:xfrm>
          <a:prstGeom prst="rect">
            <a:avLst/>
          </a:prstGeom>
          <a:noFill/>
        </p:spPr>
        <p:txBody>
          <a:bodyPr wrap="square" rtlCol="0">
            <a:spAutoFit/>
          </a:bodyPr>
          <a:lstStyle/>
          <a:p>
            <a:br>
              <a:rPr lang="en-US" sz="3200" b="0" i="0" dirty="0">
                <a:solidFill>
                  <a:srgbClr val="004A7F"/>
                </a:solidFill>
                <a:effectLst/>
                <a:latin typeface="Cambria" panose="02040503050406030204" pitchFamily="18" charset="0"/>
                <a:ea typeface="Cambria" panose="02040503050406030204" pitchFamily="18" charset="0"/>
              </a:rPr>
            </a:br>
            <a:endParaRPr lang="en-US" sz="3200" b="0" i="0" dirty="0">
              <a:solidFill>
                <a:srgbClr val="004A7F"/>
              </a:solidFill>
              <a:effectLst/>
              <a:latin typeface="Cambria" panose="02040503050406030204" pitchFamily="18" charset="0"/>
              <a:ea typeface="Cambria" panose="02040503050406030204" pitchFamily="18" charset="0"/>
            </a:endParaRPr>
          </a:p>
        </p:txBody>
      </p:sp>
      <p:grpSp>
        <p:nvGrpSpPr>
          <p:cNvPr id="7" name="Group 6">
            <a:extLst>
              <a:ext uri="{FF2B5EF4-FFF2-40B4-BE49-F238E27FC236}">
                <a16:creationId xmlns:a16="http://schemas.microsoft.com/office/drawing/2014/main" id="{60990108-53BD-0972-3E63-C98AAC5CB2EE}"/>
              </a:ext>
            </a:extLst>
          </p:cNvPr>
          <p:cNvGrpSpPr/>
          <p:nvPr/>
        </p:nvGrpSpPr>
        <p:grpSpPr>
          <a:xfrm>
            <a:off x="0" y="5943600"/>
            <a:ext cx="12192000" cy="914400"/>
            <a:chOff x="0" y="5943600"/>
            <a:chExt cx="12192000" cy="914400"/>
          </a:xfrm>
        </p:grpSpPr>
        <p:sp>
          <p:nvSpPr>
            <p:cNvPr id="3" name="Rectangle 2">
              <a:extLst>
                <a:ext uri="{FF2B5EF4-FFF2-40B4-BE49-F238E27FC236}">
                  <a16:creationId xmlns:a16="http://schemas.microsoft.com/office/drawing/2014/main" id="{A74C9E3F-73A9-053D-CE9A-6111530C0812}"/>
                </a:ext>
              </a:extLst>
            </p:cNvPr>
            <p:cNvSpPr/>
            <p:nvPr/>
          </p:nvSpPr>
          <p:spPr>
            <a:xfrm>
              <a:off x="0" y="5943600"/>
              <a:ext cx="12192000" cy="914400"/>
            </a:xfrm>
            <a:prstGeom prst="rect">
              <a:avLst/>
            </a:prstGeom>
            <a:solidFill>
              <a:srgbClr val="004A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ack and white logo&#10;&#10;Description automatically generated">
              <a:extLst>
                <a:ext uri="{FF2B5EF4-FFF2-40B4-BE49-F238E27FC236}">
                  <a16:creationId xmlns:a16="http://schemas.microsoft.com/office/drawing/2014/main" id="{7CE6CD1C-63BF-4E4B-09AC-86F0E7A5CE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460" y="6057900"/>
              <a:ext cx="3297156" cy="685800"/>
            </a:xfrm>
            <a:prstGeom prst="rect">
              <a:avLst/>
            </a:prstGeom>
          </p:spPr>
        </p:pic>
      </p:grpSp>
      <p:sp>
        <p:nvSpPr>
          <p:cNvPr id="4" name="Title 3">
            <a:extLst>
              <a:ext uri="{FF2B5EF4-FFF2-40B4-BE49-F238E27FC236}">
                <a16:creationId xmlns:a16="http://schemas.microsoft.com/office/drawing/2014/main" id="{16E4F760-353A-2DD0-570B-65217FC6DE55}"/>
              </a:ext>
            </a:extLst>
          </p:cNvPr>
          <p:cNvSpPr>
            <a:spLocks noGrp="1"/>
          </p:cNvSpPr>
          <p:nvPr>
            <p:ph type="title"/>
          </p:nvPr>
        </p:nvSpPr>
        <p:spPr>
          <a:xfrm>
            <a:off x="837733" y="173641"/>
            <a:ext cx="10515600" cy="932750"/>
          </a:xfrm>
        </p:spPr>
        <p:txBody>
          <a:bodyPr/>
          <a:lstStyle/>
          <a:p>
            <a:pPr algn="ctr"/>
            <a:r>
              <a:rPr lang="en-US" u="sng" dirty="0">
                <a:solidFill>
                  <a:srgbClr val="004A7F"/>
                </a:solidFill>
                <a:latin typeface="Cambria" panose="02040503050406030204" pitchFamily="18" charset="0"/>
                <a:ea typeface="Cambria" panose="02040503050406030204" pitchFamily="18" charset="0"/>
              </a:rPr>
              <a:t>How does the PADH define Retaliation?</a:t>
            </a:r>
          </a:p>
        </p:txBody>
      </p:sp>
      <p:sp>
        <p:nvSpPr>
          <p:cNvPr id="8" name="Content Placeholder 7">
            <a:extLst>
              <a:ext uri="{FF2B5EF4-FFF2-40B4-BE49-F238E27FC236}">
                <a16:creationId xmlns:a16="http://schemas.microsoft.com/office/drawing/2014/main" id="{3C8BD139-5008-EFEC-1FAD-86D969284C91}"/>
              </a:ext>
            </a:extLst>
          </p:cNvPr>
          <p:cNvSpPr>
            <a:spLocks noGrp="1"/>
          </p:cNvSpPr>
          <p:nvPr>
            <p:ph idx="1"/>
          </p:nvPr>
        </p:nvSpPr>
        <p:spPr>
          <a:xfrm>
            <a:off x="837733" y="1220690"/>
            <a:ext cx="10515600" cy="4722909"/>
          </a:xfrm>
        </p:spPr>
        <p:txBody>
          <a:bodyPr>
            <a:normAutofit fontScale="85000" lnSpcReduction="20000"/>
          </a:bodyPr>
          <a:lstStyle/>
          <a:p>
            <a:pPr marL="0" indent="0" algn="just">
              <a:buNone/>
            </a:pPr>
            <a:r>
              <a:rPr lang="en-US" sz="3300" dirty="0">
                <a:solidFill>
                  <a:srgbClr val="004A7F"/>
                </a:solidFill>
                <a:latin typeface="Cambria" panose="02040503050406030204" pitchFamily="18" charset="0"/>
                <a:ea typeface="Cambria" panose="02040503050406030204" pitchFamily="18" charset="0"/>
              </a:rPr>
              <a:t>Retaliation is an action taken by the University or a member of the University community that would dissuade a reasonable person (an employee or other member of the University community) from engaging in a protected activity.</a:t>
            </a:r>
          </a:p>
          <a:p>
            <a:pPr marL="0" indent="0" algn="just">
              <a:buNone/>
            </a:pPr>
            <a:endParaRPr lang="en-US" dirty="0">
              <a:solidFill>
                <a:srgbClr val="004A7F"/>
              </a:solidFill>
              <a:latin typeface="Cambria" panose="02040503050406030204" pitchFamily="18" charset="0"/>
              <a:ea typeface="Cambria" panose="02040503050406030204" pitchFamily="18" charset="0"/>
            </a:endParaRPr>
          </a:p>
          <a:p>
            <a:pPr marL="0" indent="0" algn="just">
              <a:buNone/>
            </a:pPr>
            <a:r>
              <a:rPr lang="en-US" sz="3800" dirty="0">
                <a:solidFill>
                  <a:srgbClr val="004A7F"/>
                </a:solidFill>
                <a:latin typeface="Cambria" panose="02040503050406030204" pitchFamily="18" charset="0"/>
                <a:ea typeface="Cambria" panose="02040503050406030204" pitchFamily="18" charset="0"/>
              </a:rPr>
              <a:t>Protected activity can include, but is not limited to: </a:t>
            </a:r>
          </a:p>
          <a:p>
            <a:pPr marL="0" indent="0" algn="just">
              <a:buNone/>
            </a:pPr>
            <a:endParaRPr lang="en-US" sz="1100" dirty="0">
              <a:solidFill>
                <a:srgbClr val="004A7F"/>
              </a:solidFill>
              <a:latin typeface="Cambria" panose="02040503050406030204" pitchFamily="18" charset="0"/>
              <a:ea typeface="Cambria" panose="02040503050406030204" pitchFamily="18" charset="0"/>
            </a:endParaRPr>
          </a:p>
          <a:p>
            <a:pPr marL="514350" indent="-514350" algn="just">
              <a:buFont typeface="+mj-lt"/>
              <a:buAutoNum type="arabicPeriod"/>
            </a:pPr>
            <a:r>
              <a:rPr lang="en-US" dirty="0">
                <a:solidFill>
                  <a:srgbClr val="004A7F"/>
                </a:solidFill>
                <a:latin typeface="Cambria" panose="02040503050406030204" pitchFamily="18" charset="0"/>
                <a:ea typeface="Cambria" panose="02040503050406030204" pitchFamily="18" charset="0"/>
              </a:rPr>
              <a:t>personally complaining of or opposing perceived Discrimination or Harassment because of a Protected Characteristic; </a:t>
            </a:r>
          </a:p>
          <a:p>
            <a:pPr marL="514350" indent="-514350" algn="just">
              <a:buFont typeface="+mj-lt"/>
              <a:buAutoNum type="arabicPeriod"/>
            </a:pPr>
            <a:r>
              <a:rPr lang="en-US" dirty="0">
                <a:solidFill>
                  <a:srgbClr val="004A7F"/>
                </a:solidFill>
                <a:latin typeface="Cambria" panose="02040503050406030204" pitchFamily="18" charset="0"/>
                <a:ea typeface="Cambria" panose="02040503050406030204" pitchFamily="18" charset="0"/>
              </a:rPr>
              <a:t>testifying, assisting or participating in an investigation, proceeding, hearing or legal action involving a claim of Discrimination or Harassment based on a Protected Characteristic; or </a:t>
            </a:r>
          </a:p>
          <a:p>
            <a:pPr marL="514350" indent="-514350" algn="just">
              <a:buFont typeface="+mj-lt"/>
              <a:buAutoNum type="arabicPeriod"/>
            </a:pPr>
            <a:r>
              <a:rPr lang="en-US" dirty="0">
                <a:solidFill>
                  <a:srgbClr val="004A7F"/>
                </a:solidFill>
                <a:latin typeface="Cambria" panose="02040503050406030204" pitchFamily="18" charset="0"/>
                <a:ea typeface="Cambria" panose="02040503050406030204" pitchFamily="18" charset="0"/>
              </a:rPr>
              <a:t>exercising rights under a relevant law that involves a Protected Characteristic.</a:t>
            </a:r>
          </a:p>
        </p:txBody>
      </p:sp>
    </p:spTree>
    <p:extLst>
      <p:ext uri="{BB962C8B-B14F-4D97-AF65-F5344CB8AC3E}">
        <p14:creationId xmlns:p14="http://schemas.microsoft.com/office/powerpoint/2010/main" val="10864187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9963</TotalTime>
  <Words>6228</Words>
  <Application>Microsoft Office PowerPoint</Application>
  <PresentationFormat>Widescreen</PresentationFormat>
  <Paragraphs>683</Paragraphs>
  <Slides>69</Slides>
  <Notes>67</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69</vt:i4>
      </vt:variant>
    </vt:vector>
  </HeadingPairs>
  <TitlesOfParts>
    <vt:vector size="80" baseType="lpstr">
      <vt:lpstr>Aptos</vt:lpstr>
      <vt:lpstr>Aptos Display</vt:lpstr>
      <vt:lpstr>Arial</vt:lpstr>
      <vt:lpstr>Calibri</vt:lpstr>
      <vt:lpstr>Calibri Light</vt:lpstr>
      <vt:lpstr>Cambria</vt:lpstr>
      <vt:lpstr>Courier New</vt:lpstr>
      <vt:lpstr>Open Sans</vt:lpstr>
      <vt:lpstr>proxima-nova</vt:lpstr>
      <vt:lpstr>Wingdings</vt:lpstr>
      <vt:lpstr>Office Theme</vt:lpstr>
      <vt:lpstr>PowerPoint Presentation</vt:lpstr>
      <vt:lpstr>PowerPoint Presentation</vt:lpstr>
      <vt:lpstr>PowerPoint Presentation</vt:lpstr>
      <vt:lpstr>What is the purpose of the PADH?</vt:lpstr>
      <vt:lpstr>What is the scope of the PADH?</vt:lpstr>
      <vt:lpstr>How does the PADH define Discrimination?</vt:lpstr>
      <vt:lpstr>Disparate Impact Discrimination</vt:lpstr>
      <vt:lpstr>How does the PADH define Harassment?</vt:lpstr>
      <vt:lpstr>How does the PADH define Retaliation?</vt:lpstr>
      <vt:lpstr>What are protected characteristics?</vt:lpstr>
      <vt:lpstr>How many reports do you receive?</vt:lpstr>
      <vt:lpstr> Who must report PADH concerns? </vt:lpstr>
      <vt:lpstr>Who should report PADH concerns?</vt:lpstr>
      <vt:lpstr>What if someone asks me not to report?</vt:lpstr>
      <vt:lpstr>How do I report?</vt:lpstr>
      <vt:lpstr>How does the CRCT address reports?</vt:lpstr>
      <vt:lpstr>Investigation </vt:lpstr>
      <vt:lpstr>Determination Panel and Appeal </vt:lpstr>
      <vt:lpstr>Alternative Resolution</vt:lpstr>
      <vt:lpstr>Referral to another policy/process</vt:lpstr>
      <vt:lpstr>Can I get support during the PADH process?</vt:lpstr>
      <vt:lpstr>Other support options during the PADH process</vt:lpstr>
      <vt:lpstr>Example PADH Matters</vt:lpstr>
      <vt:lpstr>Example Matter #1</vt:lpstr>
      <vt:lpstr>Example Matter #2</vt:lpstr>
      <vt:lpstr>Example Matter #3</vt:lpstr>
      <vt:lpstr>Example Matter #4</vt:lpstr>
      <vt:lpstr>Example Matter #5</vt:lpstr>
      <vt:lpstr>PowerPoint Presentation</vt:lpstr>
      <vt:lpstr>Title IX</vt:lpstr>
      <vt:lpstr> What is Title IX?</vt:lpstr>
      <vt:lpstr>What Constitutes an Education Program or Activity?</vt:lpstr>
      <vt:lpstr>What Constitutes an Education Program or Activity?</vt:lpstr>
      <vt:lpstr>What is the scope of the Title IX Policy?</vt:lpstr>
      <vt:lpstr>CONTENT WARNING</vt:lpstr>
      <vt:lpstr>What is Title IX Sexual Harassment?</vt:lpstr>
      <vt:lpstr>Title IX Sexual Harassment</vt:lpstr>
      <vt:lpstr>Where do the definitions in paragraph 3 come from?</vt:lpstr>
      <vt:lpstr>Sexual Assault</vt:lpstr>
      <vt:lpstr>Affirmative Consent</vt:lpstr>
      <vt:lpstr>Dating Violence</vt:lpstr>
      <vt:lpstr>Domestic Violence</vt:lpstr>
      <vt:lpstr>Stalking</vt:lpstr>
      <vt:lpstr>Retaliation</vt:lpstr>
      <vt:lpstr>PowerPoint Presentation</vt:lpstr>
      <vt:lpstr>Outreach &amp; Options</vt:lpstr>
      <vt:lpstr>Intake Meeting</vt:lpstr>
      <vt:lpstr>Supportive Measures</vt:lpstr>
      <vt:lpstr>Supportive Measures</vt:lpstr>
      <vt:lpstr>Emergency Removal &amp; Administrative Leave</vt:lpstr>
      <vt:lpstr>PowerPoint Presentation</vt:lpstr>
      <vt:lpstr>Overarching Principles</vt:lpstr>
      <vt:lpstr>Overarching principles (cont’d)</vt:lpstr>
      <vt:lpstr>Overarching principles (cont’d)</vt:lpstr>
      <vt:lpstr>Initiating an Investigation</vt:lpstr>
      <vt:lpstr>Parties’ Rights</vt:lpstr>
      <vt:lpstr>Investigation</vt:lpstr>
      <vt:lpstr>Party and Advisor Opportunities  to Review and Respond</vt:lpstr>
      <vt:lpstr>Party and Advisor Opportunities  to Review and Respond</vt:lpstr>
      <vt:lpstr>PowerPoint Presentation</vt:lpstr>
      <vt:lpstr>Informal Resolution</vt:lpstr>
      <vt:lpstr>PowerPoint Presentation</vt:lpstr>
      <vt:lpstr>Hearings</vt:lpstr>
      <vt:lpstr>Hearings</vt:lpstr>
      <vt:lpstr>Hearings</vt:lpstr>
      <vt:lpstr>Hearing Officer Deliberations</vt:lpstr>
      <vt:lpstr>PowerPoint Presentation</vt:lpstr>
      <vt:lpstr>Appeals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Office of Equity and Inclusion and Genesee Staff Council</dc:title>
  <dc:creator>Anderson, Emily E (OME)</dc:creator>
  <cp:lastModifiedBy>Burke, Stephen</cp:lastModifiedBy>
  <cp:revision>454</cp:revision>
  <cp:lastPrinted>2024-09-05T17:37:43Z</cp:lastPrinted>
  <dcterms:created xsi:type="dcterms:W3CDTF">2023-08-10T16:01:05Z</dcterms:created>
  <dcterms:modified xsi:type="dcterms:W3CDTF">2026-08-24T17:38:32Z</dcterms:modified>
</cp:coreProperties>
</file>