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75" r:id="rId2"/>
    <p:sldId id="527" r:id="rId3"/>
    <p:sldId id="530" r:id="rId4"/>
    <p:sldId id="531" r:id="rId5"/>
    <p:sldId id="536" r:id="rId6"/>
    <p:sldId id="535" r:id="rId7"/>
    <p:sldId id="537" r:id="rId8"/>
    <p:sldId id="542" r:id="rId9"/>
    <p:sldId id="528" r:id="rId10"/>
    <p:sldId id="532" r:id="rId11"/>
    <p:sldId id="533" r:id="rId12"/>
    <p:sldId id="543" r:id="rId13"/>
    <p:sldId id="534" r:id="rId14"/>
    <p:sldId id="548" r:id="rId15"/>
    <p:sldId id="546" r:id="rId16"/>
    <p:sldId id="541" r:id="rId17"/>
    <p:sldId id="538" r:id="rId18"/>
    <p:sldId id="539" r:id="rId19"/>
    <p:sldId id="540" r:id="rId20"/>
    <p:sldId id="550" r:id="rId21"/>
    <p:sldId id="549" r:id="rId22"/>
    <p:sldId id="547" r:id="rId23"/>
    <p:sldId id="552" r:id="rId24"/>
    <p:sldId id="553" r:id="rId25"/>
    <p:sldId id="554" r:id="rId26"/>
    <p:sldId id="555" r:id="rId2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7F"/>
    <a:srgbClr val="E0EEFC"/>
    <a:srgbClr val="FFD200"/>
    <a:srgbClr val="003B71"/>
    <a:srgbClr val="003B68"/>
    <a:srgbClr val="003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84014" autoAdjust="0"/>
  </p:normalViewPr>
  <p:slideViewPr>
    <p:cSldViewPr snapToGrid="0">
      <p:cViewPr varScale="1">
        <p:scale>
          <a:sx n="93" d="100"/>
          <a:sy n="93" d="100"/>
        </p:scale>
        <p:origin x="121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134D11D-CAC5-1442-A986-762396BCFC37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C8607EE-E389-6142-9987-FC9203D6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4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73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A0CDF-A03B-F606-805F-41FF90107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33363C-59AB-CF6F-5FF8-AF6911445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30EA4E-9A8C-5C97-B1CC-151A9B5B9F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D21FB-66D6-C030-7757-B751258A0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49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917A2-6312-9C16-7CD2-1C8E24965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0B2B6B-AB47-60F8-478A-C82E872345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E10A08-1414-269C-5027-6D47603D83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FB916-2567-8F5A-DD9E-6BA111C33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045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85A3D-149B-A38C-40C9-89A854F07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376533-D6DC-25F5-3558-95B5EE09C3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E32ABB-F0E9-DA31-9C8C-16388ABAF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04EE5-D46A-AF5C-73DD-483A44423C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25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6CA6F-F18B-F5CA-1B81-0E8057A89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0EA9E1-4858-2782-6273-93C2881A17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875FC9-E57B-13B3-3926-A7A0ED8978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4802D-30C3-0A77-FDE9-D258A36D33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472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8C185-9BEC-3300-73F6-F710BC924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AD6219-F51D-488B-7AA6-02A1227E68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F2B75F-60A3-E475-8D81-72C84FD28B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17E4A-BB20-2789-FBD5-D6642EF8E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03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B166F-E4B7-B4AC-D50C-DE930F396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B7A25B-76BB-AA46-5C86-DFF166708E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932E16-69A9-61E9-37E0-564997C90F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3D866-3EA6-D5DA-95F5-F4272BA12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880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CBA6-D077-0B4F-A777-CE9E9A029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DA2463-E1B4-D4FB-2190-62E7AC0D0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62C29E-63C8-F059-26F2-DE6D2CD6E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EA151-46AF-77D7-0243-D763B684CB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684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BFFA0-6118-B050-CA84-6DA43816E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A96439-D6AA-7E4E-8E9A-31D52F08CE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F44A40-16A1-5ACE-7345-0C1099532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63B18-6C58-23D2-0B36-C06B844D6C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099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65524-2D56-81DF-B475-8C999D76C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978E56-7B5D-F363-CCF0-8ACBD43279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32AFE2-43B0-DA5C-C32C-7006CB9C7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3A37C-EF0E-A2DD-7645-42497D4DD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66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C49C7-174F-A20F-8DBF-4F9AE667B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09DBED-0397-68B3-0DF5-346FA57BF2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3B0538-9CEE-50AD-BE61-88E469123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A0877-060F-E50D-CA66-5943B300F6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90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3E504-4ECA-DB51-B5BC-B65C399DC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C68E9E-0B60-F2AD-D1E3-EDB8973DB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91EF91-8CC0-1186-322A-715BC6BCCC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4CC1F-DFA9-7F06-BCEA-C54E061A5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293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67B73-47BE-88AF-C916-4FB6E7FC6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21E514-D40C-00EA-B9E0-779EDF3E7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2A8C88-6251-6604-0A74-7EDD8941D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88546-E134-AB0C-044F-5E524E241B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23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B94DE-392C-6A4B-D92E-B94FB46D0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451CB2-9566-D0E2-F6A4-AF78AF0702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A2FBCA-B83D-CAFE-22E8-27EB52756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9D0A4-BB14-F954-24FA-02744C67B5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069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51AB6-65D2-BF9D-B4F1-601E2DCD1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950766-3CA3-6C90-3165-DE99D0FF30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0D055B-185B-BCE6-1B72-9CBB031F6C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E4ADA-C6D0-8CFA-7FF1-B2B061C7DB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4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EDD9E-9AA9-29E4-16DC-9D5B32DDC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4AAD2E-5989-0B43-EB33-1926455043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BFF336-273B-7ABE-1682-747FB38542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A5F08-E355-C562-7EBA-56E686AAF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796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FA630-5B2C-575E-9054-82CD22ED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AE4A8D-D9DF-44A7-3896-E317A9E7FF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516992-3560-F9FB-4726-B554F2CACB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5EEDD-FBE1-D2D2-57E2-1C5CF1E94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76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7991E-E312-99D0-ABA2-CC1D097F2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C0C888-F1B4-0A6E-E196-32549D7BBF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F6F43F-6777-02E2-9F4F-BA5806E347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63874E-DAAE-7F3A-96F3-D55356003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406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E7955-651A-66B9-4850-EA8EF94F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05306-D5B4-86E4-A6BD-84B3078748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24A05A-60E7-3F7F-5EEC-F6C66ED3D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1A1D3-6466-8B00-DA68-DA9711D3B3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99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506E0-EB39-A45A-8522-08839DCF8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4C0835-FD5A-4739-F66A-697E3C215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AA2659-48FE-51EB-AD92-3CCF0FCA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A215B-D692-9479-D55E-BEE365566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5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76FC9-8E44-A15B-7421-756043357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AC6C15-0C33-568D-54C8-95FC31F778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DDEB7A-7DAE-67D1-F724-A49B4A27B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CBCE9-78FC-B578-0F24-6A7306AA9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99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1EAB9-3D61-9E96-C090-6AB864962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327371-F582-EAC2-5671-3D6F909BE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4D74FA-C749-DC40-7F0F-0FBE0294A3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3F00B-9A8B-21D9-F334-258EB2942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4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3706A-7184-0C1F-3566-B026DC199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F34F61-07D2-4D32-6F21-47323FDB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CFD7D1-5CE3-0366-02F3-AAF44A1E91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3F4D7-70B1-B76C-342F-EC2687D02F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26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00749-48F6-923F-9702-779C0B2FB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892F98-78EC-6948-0379-B89B1171D6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F34507-B544-BCC8-D21B-84C342685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2DBCD-E8DD-CC1B-5E76-7DA2923F2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34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D9923-CE83-63E9-4D68-EF36FC2E3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64417-8F4A-8518-B62E-5D0CCA2C0D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FAD04C-5B01-9A67-9E6F-A341B7E91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AB0BF-98C3-F003-8A97-C3FFD22F2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92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6873C-A246-7995-2271-5FCA72107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C42615-6728-E3E1-919C-BF6072937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C137AE-39EE-2C85-64B1-ECB9E13DB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4FBE0-BA14-CD3A-A07A-9C4B0F3598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607EE-E389-6142-9987-FC9203D64F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6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1331-EFE3-4BB7-99AE-33BA86FCD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5235F6-503A-4599-83E9-726B1638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CAED9-00FD-4B1F-8843-58C443FF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B6F12-1C6F-469F-BC4E-FD6FECC8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43A65-54B3-4179-B1F7-2A5214036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3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AC900-6966-4889-9E5E-7049F7558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A7B361-EADD-4330-B28D-67CDE5C8F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2F73A-DF0C-4981-9BCB-3707E239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452E-D3CD-466A-8C2A-471564E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8DCFC-7D5F-4636-80B3-CEEE3B24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344BCC-50B9-49F2-9FB2-6EB6CCB4C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B58EA-B9CF-4361-9BF8-FCA166226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A7EB3-AC14-4529-9198-3A186E86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C9EBC-19CD-49C8-8D9E-AAA3B2E01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28ED0-7CBA-4718-ACA4-5C4EEE2B3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7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D08C9-6FE0-4FCA-B741-26EE1762E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A443D-9B36-4484-8671-5B527CBA7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F8AB2-86A4-4985-85DF-315BF268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6FF8C-9D0E-42A5-9F25-82E9FF181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3DBFB-2409-4D28-BF5B-03B1476A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7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E769-229F-457E-AED6-285C310A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30FE0-19C8-4E7F-87E3-350160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631B2-BDB9-4C5B-B1D1-EB87A179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B0095-99AB-446A-8BC4-1A6787C9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D9B8F-78F4-473B-9492-D0BB4CBF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6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8211A-74A8-4AAD-9D84-FDCF6FCE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F1399-3E87-4C7D-8C97-886276EE6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71B4A-A8FB-4B7F-8ECB-24CCE9259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67C32E-F83E-42C8-927E-FDC36D0C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C8E32-2EB1-40CC-94EB-680FC15C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0AD80-3661-49F2-94BF-7656B0CAC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3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B0280-73F9-4BF2-BC88-3514C6F52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E7D7C-80F7-45EB-BE67-40498AE19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7AC2-2823-4C12-A51F-05623EB27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23326-F1F5-4D55-8A53-A026587D8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CD439-F78F-4F24-A393-25CFB71E63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9F809-8DF7-4EE7-9C18-93DF9DAE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DE26E2-4D24-4EB6-9EE4-FF8CA7AA9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F913F-6B6F-4B01-9592-E5E8AEA9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2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B29C-94A8-415B-ADF0-5583F2090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81ED9E-DF29-48A7-9495-E039FB3A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EB22F-7CF6-478A-9BE2-338061E3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4990C-D74E-427B-A28E-05243470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3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FB4551-EB2B-4D68-8903-3693C1E8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C7891-71ED-4DF8-B421-F5DCAABF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BF7D1-D368-48A5-AC8E-686D2342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0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54380-7EB0-4CCE-B800-CDA2B8DE0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90994-D9B9-419C-BFE4-74FDA4C4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6BC91-4349-4619-847A-AECC71672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B987E9-D3DA-4AF2-8C5D-4EC1C49F7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10AFE-FE14-4EAB-9B1D-9944F9AD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04780-B736-47FE-92EA-396D8B32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57C0-B654-45BC-A8A5-76B0FD528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2C98A5-313F-4A37-B2CD-601D620DA7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6A9AE-5F62-4BC9-9AE5-84D45FBF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8D621-7FC6-4F6F-9EE7-8C02D88C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615F6-77A2-48B6-A70B-DB68DD6EF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3E510-EEAE-4C31-BF26-220D2FE40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3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882E52-10FD-4DA6-9DE7-7731C46D7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5EDAC-3E88-443B-81F3-F1F39E639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3AC87-50DB-411B-9DAE-44ECEDDB3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C512C-7CF1-457B-B4E4-24F12A9CAE1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EE14B-90E5-4F56-BEB9-B799D8FE2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72FA3-6F3D-407A-A04D-7477C9F25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B101-6A21-45A9-9D88-7F1C2DF8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6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uofr.us/padh-repor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14FBC3-BE54-BF68-A4CA-B4E7A945BA44}"/>
              </a:ext>
            </a:extLst>
          </p:cNvPr>
          <p:cNvSpPr txBox="1"/>
          <p:nvPr/>
        </p:nvSpPr>
        <p:spPr>
          <a:xfrm>
            <a:off x="931676" y="816099"/>
            <a:ext cx="1068120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rgbClr val="003B7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1200" b="1" dirty="0">
              <a:solidFill>
                <a:srgbClr val="003B7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5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4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Harassment-Free Workplace Training</a:t>
            </a:r>
          </a:p>
          <a:p>
            <a:pPr algn="ctr"/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Stephen Burke, Director of Civil Rights Investigations</a:t>
            </a:r>
          </a:p>
          <a:p>
            <a:pPr algn="ctr"/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Senovia Moncada, Associate Director of Civil Rights Investigations</a:t>
            </a:r>
          </a:p>
          <a:p>
            <a:pPr algn="ctr"/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24A4AD9-B51C-B3E8-7BB0-ABEE6469B4ED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5F55031-0C6B-9403-3888-3903AFBFA291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56E648E9-9CD9-6D11-60F4-5C82D070B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548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5D360D-07E4-EC31-B4E0-207567268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705CBA-C6B6-93CE-CB95-D693D567EF0D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C97D36D-341F-BA41-D7F2-8B27B8189E07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2B3B1A5-479C-8722-F75B-6345AA9C3236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301478AD-2F0B-F8EB-F7E6-729704AC1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77EECE15-CEAD-1751-7F1D-4D00B4D4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many reports do you receive?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5D4FA34-E08A-31E8-8E7F-4FF964EC1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academic year 2024-2025, we received …</a:t>
            </a:r>
          </a:p>
          <a:p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Aptos" panose="020B0004020202020204" pitchFamily="34" charset="0"/>
              </a:rPr>
              <a:t>787 PADH reports</a:t>
            </a:r>
          </a:p>
          <a:p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63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EC33A-3947-F0F6-BDD5-3DA81590B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D8FEC2-CAF3-C104-6223-434F9500E0F0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B540F1B-F15E-9ACD-2007-61AF4CCF1C7B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54A5205-BD75-8560-EFCF-61E23A639D98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E7651995-29E8-9B05-A599-B86C936F7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3BD8D2-8FC6-5EEE-330A-8B4D46D4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173641"/>
            <a:ext cx="11798300" cy="932750"/>
          </a:xfrm>
        </p:spPr>
        <p:txBody>
          <a:bodyPr>
            <a:noAutofit/>
          </a:bodyPr>
          <a:lstStyle/>
          <a:p>
            <a:pPr algn="ctr"/>
            <a:r>
              <a:rPr lang="en-US" sz="28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protected characteristics are most frequently listed in reports?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F8A318-9FCE-0132-445D-6EBC88734E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98062" y="816099"/>
            <a:ext cx="11241165" cy="51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7223F0-60BA-96BE-9819-2BF11E397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5E44CC2-85C7-29D9-5703-9ACC480A630F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9C536D4-70CA-53C4-022D-7E701C416EC4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13B736CD-CC8D-4914-0F03-09C1611B14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335BC9F-961E-2C48-CCE6-31DC40444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668"/>
            <a:ext cx="10515600" cy="7794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40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Who must report PADH concerns?</a:t>
            </a:r>
            <a:br>
              <a:rPr lang="en-US" sz="3600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600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7861E2-3E91-6768-C592-5E41DADF4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35430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Any employee having supervisory responsibility over employees, including student employees and faculty members</a:t>
            </a: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faculty</a:t>
            </a: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Engagement and Enrichment Officers;</a:t>
            </a: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Principal Investigators on a grant or contract;</a:t>
            </a:r>
          </a:p>
          <a:p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Individuals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who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have</a:t>
            </a:r>
            <a:r>
              <a:rPr lang="en-US" sz="2400" spc="-65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been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designated</a:t>
            </a:r>
            <a:r>
              <a:rPr lang="en-US" sz="2400" spc="-65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as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Campus</a:t>
            </a:r>
            <a:r>
              <a:rPr lang="en-US" sz="2400" spc="-65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Security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Authority</a:t>
            </a:r>
            <a:r>
              <a:rPr lang="en-US" sz="2400" spc="-65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pursuant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to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</a:t>
            </a:r>
            <a:r>
              <a:rPr lang="en-US" sz="2400" spc="-65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Clery Act; </a:t>
            </a:r>
          </a:p>
          <a:p>
            <a:pPr marL="0" indent="0">
              <a:buNone/>
            </a:pPr>
            <a:endParaRPr lang="en-US" sz="20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403EEB-E91A-45C2-CCE4-7151C41AA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935430"/>
            <a:ext cx="518160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Deputy Title IX</a:t>
            </a:r>
            <a:r>
              <a:rPr lang="en-US" sz="2400" spc="-7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Coordinators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Individuals who work in any of the following</a:t>
            </a:r>
            <a:r>
              <a:rPr lang="en-US" sz="2400" spc="-11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departments/offices: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Department of Public</a:t>
            </a:r>
            <a:r>
              <a:rPr lang="en-US" spc="-4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Safety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Student Life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Department of Residential</a:t>
            </a:r>
            <a:r>
              <a:rPr lang="en-US" spc="-4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Life</a:t>
            </a:r>
          </a:p>
          <a:p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70C8AFF-8B18-7DB5-04E7-00E3540B603C}"/>
              </a:ext>
            </a:extLst>
          </p:cNvPr>
          <p:cNvSpPr txBox="1">
            <a:spLocks/>
          </p:cNvSpPr>
          <p:nvPr/>
        </p:nvSpPr>
        <p:spPr>
          <a:xfrm>
            <a:off x="650240" y="1041667"/>
            <a:ext cx="10515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sz="3600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following individuals are considered mandatory reporters:</a:t>
            </a:r>
            <a:endParaRPr lang="en-US" sz="3600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7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3679E9-1FA4-8198-3B76-624D04C26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AADCF-8890-E53F-BFBF-6CF506A4D7C8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A65644B-E544-277C-6556-1C4A4B176454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763E250-F7C8-3D74-C227-A30C15962C2D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9876A46B-F922-435C-394F-EC5B32E3A0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DD59BB92-7B72-0E9B-7AD1-B4F33748A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Who should report PADH concerns?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C2F46B4-1443-47BA-9A20-63310A497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1"/>
            <a:ext cx="10515600" cy="4830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University encourages </a:t>
            </a:r>
            <a:r>
              <a:rPr lang="en-US" sz="3600" b="1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everyone</a:t>
            </a: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report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discrimination, harassment, and retaliation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they experience,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they observe or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they learn occurred.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1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Reports can be submitted anonymously.</a:t>
            </a:r>
          </a:p>
        </p:txBody>
      </p:sp>
    </p:spTree>
    <p:extLst>
      <p:ext uri="{BB962C8B-B14F-4D97-AF65-F5344CB8AC3E}">
        <p14:creationId xmlns:p14="http://schemas.microsoft.com/office/powerpoint/2010/main" val="3629031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195540-A0D3-C821-E65E-D62B05E24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52E2255-E158-2E39-609F-FF93B573A457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0C32288-9497-37F6-7AC3-77002092C2B3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F181F67D-C868-0AAC-AD65-1246A19A9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48444B18-F17B-8EAE-300F-820DC220F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if someone asks me not to report?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F1B9A8-E1C8-A101-5936-B4DE665A3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1"/>
            <a:ext cx="10515600" cy="4830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1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reporting may seem the easiest route,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failing to report discrimination, harassment or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retaliation in our workplaces will allow it to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continue, and potentially escalate.</a:t>
            </a:r>
          </a:p>
          <a:p>
            <a:pPr marL="0" indent="0" algn="ctr">
              <a:buNone/>
            </a:pPr>
            <a:endParaRPr lang="en-US" sz="3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Timely, detailed reporting contributes to a healthier work environment.</a:t>
            </a:r>
          </a:p>
        </p:txBody>
      </p:sp>
    </p:spTree>
    <p:extLst>
      <p:ext uri="{BB962C8B-B14F-4D97-AF65-F5344CB8AC3E}">
        <p14:creationId xmlns:p14="http://schemas.microsoft.com/office/powerpoint/2010/main" val="495389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8D1B7D-8747-CF40-2DEF-5FC6F04E8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A7A599-B02A-8722-B1FD-73D745DA4283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B22BDCC-ECCE-F1F7-F084-8CA96E57D68D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DB3D3AD-1B56-9E6D-C0F2-8B23F1FEA333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63958021-3425-B59B-B020-E1723D7069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2A300FCB-FE9B-2B63-DBFD-38233F66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180" y="142999"/>
            <a:ext cx="10073640" cy="134620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do I report?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F36586-ECF9-F3C3-4B31-ECB33123A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188144"/>
            <a:ext cx="10515600" cy="4641156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Use our online reporting form: </a:t>
            </a:r>
            <a:r>
              <a:rPr lang="en-US" sz="24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</a:t>
            </a:r>
            <a:r>
              <a:rPr lang="en-US" sz="24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uofr.us/padh-report</a:t>
            </a:r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Call and leave us a detailed voice mail: 585-275-2430</a:t>
            </a:r>
          </a:p>
          <a:p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Scan this QR code -------------------------------------------------</a:t>
            </a:r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  <a:sym typeface="Wingdings" panose="05000000000000000000" pitchFamily="2" charset="2"/>
              </a:rPr>
              <a:t></a:t>
            </a:r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Not sure?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Report anyway. Our team reviews reports regularly,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and we will redirect to the appropriate person or office if necessary. </a:t>
            </a:r>
          </a:p>
          <a:p>
            <a:pPr marL="0" indent="0">
              <a:buNone/>
            </a:pPr>
            <a:endParaRPr lang="en-US" sz="2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AEE7D2-7E6E-DF1C-0E82-C6B0FD5FF2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2988" y="1489199"/>
            <a:ext cx="2202779" cy="26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630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F30A01-0BE0-6D35-A048-3E437E9CB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8747E7-575F-BCE3-612A-7E86E6119C1A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CE18954-0632-97A8-1EFC-E2C8CD7A91B2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3CD7188-D515-653F-1818-2CE9309413D2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FBF18A9B-399B-BA91-1F0B-4FE367F31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5774BAB7-0AEA-AF6F-2D2F-9343F8402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does the CRCT address reports?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5CBCDFF-4B50-80D3-831E-AA2B0CD18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1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analyze each report to determine the appropriate way to address it, including:</a:t>
            </a:r>
          </a:p>
          <a:p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Investigation</a:t>
            </a:r>
          </a:p>
          <a:p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Alternative resolution</a:t>
            </a:r>
          </a:p>
          <a:p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Referral to another policy or process that applies</a:t>
            </a:r>
          </a:p>
          <a:p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Closure because it does not allege behavior prohibited by the PADH</a:t>
            </a:r>
          </a:p>
          <a:p>
            <a:pPr marL="0" indent="0">
              <a:buNone/>
            </a:pPr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However we address a report, we are committed 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protecting confidentiality and maintaining privacy 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the fullest extent possible.</a:t>
            </a:r>
          </a:p>
          <a:p>
            <a:pPr marL="0" indent="0">
              <a:buNone/>
            </a:pPr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Civil Rights Investigators keep all conversations and evidence confidential within the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Only the parties (complainant and respondent), and appropriate administrative personnel, are made aware of the outcome of the investigation</a:t>
            </a:r>
          </a:p>
          <a:p>
            <a:pPr marL="0" indent="0">
              <a:buNone/>
            </a:pPr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0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DDBBC6-3035-3451-83D9-E6DEEADB4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4B2485-31D1-73D6-673F-1F1F26E39A3E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7239681-5358-6B4E-DBF7-DCBA34153673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154023B-0FB3-E32B-324E-56B936B62871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8374F11A-9C4E-0361-AB7A-257AACF946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353E6B31-9511-6551-F36C-10BBCCF2E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Investigation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E10DB3-4ECD-D4BF-FBCC-7DA0B86B3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 lnSpcReduction="10000"/>
          </a:bodyPr>
          <a:lstStyle/>
          <a:p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investigation typically consists of interviews with the complainant(s), respondent(s), and witnesses, as well as the collection of documents.</a:t>
            </a:r>
          </a:p>
          <a:p>
            <a:pPr algn="just"/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interviewees have the option to bring a support person.</a:t>
            </a:r>
          </a:p>
          <a:p>
            <a:pPr algn="just"/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investigation may conclude with:</a:t>
            </a:r>
          </a:p>
          <a:p>
            <a:pPr algn="just"/>
            <a:endParaRPr lang="en-US" sz="1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investigation report sent to a decision-making panel;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referral for an alternative resolution;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referral to another policy or process; or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closure of the report with no further action</a:t>
            </a:r>
          </a:p>
        </p:txBody>
      </p:sp>
    </p:spTree>
    <p:extLst>
      <p:ext uri="{BB962C8B-B14F-4D97-AF65-F5344CB8AC3E}">
        <p14:creationId xmlns:p14="http://schemas.microsoft.com/office/powerpoint/2010/main" val="1647249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4C0457-52F8-4AE0-8849-5EF7B3578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AA106E-1136-680E-8BE3-737C00208E75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9D47928-A120-F095-C067-D83471242864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F0D1345-7D54-E7F4-6036-25823E5F2BBE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BDA40060-8C67-246E-C8EA-6713771A98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5368F34A-8052-085C-E709-A72E07DD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Alternative Resolution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52A67B-789A-160E-D69E-90A4F05D4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en-US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The PADH permits and encourages alternative resolution of a report when it is most efficient and effective to address without a full investigation and decision-making process.</a:t>
            </a:r>
          </a:p>
          <a:p>
            <a:pPr algn="just"/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  <a:cs typeface="Open Sans" panose="020B0606030504020204" pitchFamily="34" charset="0"/>
              </a:rPr>
              <a:t>An alternative resolution will be tailored to the specific circumstances and may include referral to Human Resources, mediation, education, training, and/or restorative practices.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proxima-nova"/>
            </a:endParaRP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699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54C5E0-66BA-8908-935A-695A242DB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D13DD8-F2F0-584E-F210-FFDF9F7C5B26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5E37DB0-6A1C-C958-781F-30BAB572D082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D8EA1A6-DDA5-6541-934B-7037EA1149B3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F86499B7-30CE-46B4-0275-94D6366521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62769DAE-5D85-9245-6287-A5862FC06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Referral to another policy/process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2973843-42E7-DF1A-FFC8-B591A940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59"/>
            <a:ext cx="10515600" cy="506654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13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a report and/or investigation does not raise PADH concerns, but includes issues that should be addressed in some way, we will refer for action under a more applicable policy or process.  Examples of what doesn’t fall within the PADH:</a:t>
            </a:r>
          </a:p>
          <a:p>
            <a:pPr marL="0" indent="0" algn="just">
              <a:buNone/>
            </a:pPr>
            <a:endParaRPr lang="en-US" sz="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Interpersonal conflicts </a:t>
            </a: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Political differences</a:t>
            </a: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Professionalism concerns</a:t>
            </a: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Reports involving profanity or name calling not related to a protected 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haracteristic</a:t>
            </a: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Alleged unfair treatment on the basis of union membership </a:t>
            </a:r>
          </a:p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Issues of nepotism</a:t>
            </a:r>
          </a:p>
          <a:p>
            <a:pPr algn="just"/>
            <a:endParaRPr lang="en-US" sz="10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31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Policies that could apply are: </a:t>
            </a:r>
            <a:r>
              <a:rPr lang="en-US" sz="310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Workplace Values Policy (Policy 100), Grievance Procedure (Policy 160), and Corrective Discipline Policy (Policy 154)</a:t>
            </a:r>
            <a:endParaRPr lang="en-US" sz="31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800834-D530-E824-ED19-C5B83648B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168A62-8F71-9C5B-C2D7-B2005D5FB2E2}"/>
              </a:ext>
            </a:extLst>
          </p:cNvPr>
          <p:cNvSpPr txBox="1"/>
          <p:nvPr/>
        </p:nvSpPr>
        <p:spPr>
          <a:xfrm>
            <a:off x="751840" y="816099"/>
            <a:ext cx="106873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Civil Rights Compliance Team (CRCT) conducts neutral and impartial investigations under the following University policies:</a:t>
            </a:r>
          </a:p>
          <a:p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Policy Against Discrimination, Harassment, and Discriminatory Employment/Service Practices (PADH)</a:t>
            </a:r>
          </a:p>
          <a:p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Title IX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D7C8075-B9BA-26AA-0028-0CB016E7924A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4B28EBB-A88C-D8D5-80FF-5BEAC24340B6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9BB6760F-216C-CE8E-97E9-B616B1D3F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2196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CEA59B-5600-997F-EA54-88C2EE223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0B04B2-89E7-3FA2-CD71-7EE058392783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D45540-CF9B-7F14-18A3-E179D4E6D1C5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6C088E-7A8C-8328-66ED-1E583EA60003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C3CA7FA4-5005-7CE1-A9DE-B8C2034C16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25360CDC-FE34-C983-97F4-3A6821EAB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79" y="230791"/>
            <a:ext cx="10988507" cy="932750"/>
          </a:xfrm>
        </p:spPr>
        <p:txBody>
          <a:bodyPr>
            <a:noAutofit/>
          </a:bodyPr>
          <a:lstStyle/>
          <a:p>
            <a:pPr algn="ctr"/>
            <a:r>
              <a:rPr lang="en-US" sz="40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I get support during the PADH process</a:t>
            </a: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EE6D3B-8785-3644-393C-6BBC1BBCF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2" y="1052637"/>
            <a:ext cx="10515600" cy="511914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51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8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CRCT can recommend interim measures during the investigation, which may include:</a:t>
            </a:r>
          </a:p>
          <a:p>
            <a:pPr marL="0" indent="0" algn="just">
              <a:buNone/>
            </a:pPr>
            <a:endParaRPr lang="en-US" sz="55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7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placing persons on temporary leaves of absence</a:t>
            </a:r>
          </a:p>
          <a:p>
            <a:pPr algn="just"/>
            <a:r>
              <a:rPr lang="en-US" sz="7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exclusion from programs and/or facilities</a:t>
            </a:r>
          </a:p>
          <a:p>
            <a:pPr algn="just"/>
            <a:r>
              <a:rPr lang="en-US" sz="7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altering working, learning, patient care or living arrangements</a:t>
            </a:r>
          </a:p>
          <a:p>
            <a:pPr algn="just"/>
            <a:endParaRPr lang="en-US" sz="74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8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a department take action on its own before or after reporting? </a:t>
            </a:r>
          </a:p>
          <a:p>
            <a:pPr algn="just"/>
            <a:endParaRPr lang="en-US" sz="55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7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Discuss with CRCT first, when possible</a:t>
            </a:r>
          </a:p>
          <a:p>
            <a:pPr algn="just"/>
            <a:r>
              <a:rPr lang="en-US" sz="74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“Business as usual”</a:t>
            </a:r>
          </a:p>
          <a:p>
            <a:endParaRPr lang="en-US" sz="3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1606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290C84-E3D2-7600-EA39-16D8110E2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12EFD2-A805-47CD-877C-52D6F1BC88CD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4C964B4-0A4E-BE67-877B-A10F2241B249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71397F2-D7C5-7CBC-2FB4-56712AB9C3C5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97F99750-F265-FD55-FA21-18624CBBA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4C2F2879-2C44-A01E-406F-1F3B1D16A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79" y="230791"/>
            <a:ext cx="10988507" cy="932750"/>
          </a:xfrm>
        </p:spPr>
        <p:txBody>
          <a:bodyPr>
            <a:noAutofit/>
          </a:bodyPr>
          <a:lstStyle/>
          <a:p>
            <a:pPr algn="ctr"/>
            <a:r>
              <a:rPr lang="en-US" sz="40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 support options during the PADH process</a:t>
            </a:r>
            <a:endParaRPr lang="en-US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A002B3F-491A-6388-E7EF-A26F85802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1"/>
            <a:ext cx="10515600" cy="4830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Employees have access to the following internal confidential resources:</a:t>
            </a:r>
          </a:p>
          <a:p>
            <a:pPr marL="0" indent="0" algn="just">
              <a:buNone/>
            </a:pPr>
            <a:endParaRPr lang="en-US" sz="3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Employee Assistance Program (EAP)</a:t>
            </a:r>
          </a:p>
          <a:p>
            <a:pPr algn="just"/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University Chaplains</a:t>
            </a:r>
          </a:p>
          <a:p>
            <a:pPr algn="just"/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University Ombuds</a:t>
            </a:r>
          </a:p>
          <a:p>
            <a:endParaRPr lang="en-US" sz="3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3521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888EF9-DE5A-CB4E-0DB1-AB248DDD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1E396F-2CF6-2F6F-8222-7B816812C517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2A7811C-1F6F-F091-A6F1-9D7D51A3A73E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E2744AF-14E1-2458-0CEC-B3CB8412D6A1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1C9AADB7-1D3F-88F1-F067-2DF2D7F4CE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4167065B-AF36-15C5-A88C-F3E728F8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 PADH Matters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6A2ACCB-1171-4EC6-D253-9A691D9EE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These matters have been anonymized for the purpose of this presentation.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Names, gender identifying information, roles, and departments have been removed.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Outcomes of PADH investigations are highly fact-specific. There is no guarantee that similar allegations will lead to the same outcome. </a:t>
            </a: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86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165774-9AC0-9DC1-40E6-308F5EBC6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F477C3-1874-B502-92B1-BE387FC1FE3F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3D1078A-92A0-61E8-CB3F-97686911B111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84FF319-93A2-8266-BFB4-5355C12B7370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3DC81EEB-9D82-8287-A1E5-DA5E062AF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CB776D88-F78B-FD45-B1B9-1CF7264B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 Matter #1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FAC2FE7-C378-3998-3FF1-FE94EDA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During an argument related to a patient incident, a coworker pushed complainant back down into their chair and blocked them from leaving.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Analysis: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No protected class alleged, not related to the PADH, interpersonal/professionalism issue.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Resolution/Outcome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Referred to HR to address professionalism issues. Written warning and mandatory training for Respondent.</a:t>
            </a:r>
            <a:endParaRPr lang="en-US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242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10F269-FC4E-92B6-E87B-4CF11A2B0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5CC754-BAB0-EB04-ABE8-968569F091AC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C51B05-114B-F866-545D-0B87D9967585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A1C7805-6B6B-8E1A-9FC8-C9774A18E27C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958C4C02-F084-7BE7-7043-A8D4CDCDB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C2F8C1E3-7E70-BAA7-6A85-3AB26082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 Matter #2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8402428-93BC-A019-AE1E-BA00CC0C1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Third-party reported on behalf of someone else regarding an alleged race-based comment/joke made to a coworker.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Analysis: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While the comment/joke was clearly related to a protected characteristic (race/ethnicity/color), the allegation contained a single comment initially without context from either party. Both parties acknowledged that the comment was made but agreed that it was in a joking manner between the two of them.</a:t>
            </a:r>
            <a:endParaRPr lang="en-US" sz="2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  <a:cs typeface="Calibri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800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Resolution/Outcome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Single comment, “joking” between the parties. Referred to HR to address from a professionalism standpoint. HR issued final written warning to respondent as next step in progressive discipline initiated due to previous conduct. </a:t>
            </a:r>
            <a:endParaRPr lang="en-US" sz="2800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63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55B506-9174-992F-FA13-2A6D3A80A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688F5D-825B-9303-1C8C-9C6A38974B7D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1DD755B-683B-D64F-DEEB-25355A55D5A5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28C3A5E-60F9-7061-AE1E-81186610F72A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997BCCBE-C0B3-530C-FEE8-34150757B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A9E810DA-5050-682F-AD31-89E2AC5FA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 Matter #3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850EB7-7623-80B4-3B64-7B7267A14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Over a year of respondent making unwelcome comments and “jokes” related to race, ethnicity, sex, and religion (e.g. jokes about a colleague's turban, slavery, r*pe, undesirable places in the city, mocking accents, pornography, etc.).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Analysis: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Investigation gathered information from eight witnesses and multiple complainants supporting that the comments/jokes were made and were unwelcome. Investigative Report was sent to a decision-making panel.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u="sng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Resolution/Outcome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Panel determination found PADH violations which resulted in termination from employment.</a:t>
            </a: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30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4E35EC-3844-7165-BBD7-D23200C9A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CB60B2-5318-B223-420C-A42E6863C08A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0EEAB0-AFA8-4708-1321-FD3B68BDE6F3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1729753-C7B7-962A-30E2-825D8DF5E9A0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ECEB05AA-376D-AD65-1BFB-DCFDBBFD0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E815CFB-308A-B2D8-C634-21A360F2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 Matter #4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84BA739-DA7C-42BF-E589-CB48A68B4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975360"/>
            <a:ext cx="10515600" cy="483012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Gender-based comments towards complainant and complainant feeling forced off a team due to their gender.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Analysis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Investigation gathered information supporting that the gender-based comments were made. Information also provided context that some of the gender-based comments were related to the specific area of medical care, whereby some patients requested providers of a specific gender. Investigative Report sent to decision-making panel.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Resolution/Outcome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Panel determination directed a written warning to be placed in personnel file and additional training on workplace discrimination.</a:t>
            </a:r>
          </a:p>
          <a:p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6AB7B7-18E4-CB35-40BB-2535FA1E1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2831A9-CE2B-B96B-3EF3-25D3965E2B72}"/>
              </a:ext>
            </a:extLst>
          </p:cNvPr>
          <p:cNvSpPr txBox="1"/>
          <p:nvPr/>
        </p:nvSpPr>
        <p:spPr>
          <a:xfrm>
            <a:off x="751840" y="816099"/>
            <a:ext cx="10687387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199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PADH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0D338A-055E-9DB8-79F7-F69AC3B7EFC1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C65EA6B-552F-2865-10B6-C32E26822AC4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8F27841A-7E9C-D2BD-3142-96DF262D8F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916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2A7896-EAB8-6E10-DB8F-87169C8E2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1F9981-A643-7F89-9D0E-44F36B1D33F8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29B858D-43D4-50C2-154B-6AB70DDB772C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EB2A82C-C01C-F9F0-FE22-C1B8D49C1B58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5CA44C6A-BE06-8C90-5F56-FBFB3FFB12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943FCBD8-D254-1E1A-A0FC-F321D178A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is the purpose of the PADH?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DD489D2-3E3B-5A3F-E009-83FFE6A9C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627" y="1220691"/>
            <a:ext cx="10515600" cy="4821210"/>
          </a:xfrm>
        </p:spPr>
        <p:txBody>
          <a:bodyPr>
            <a:normAutofit/>
          </a:bodyPr>
          <a:lstStyle/>
          <a:p>
            <a:pPr algn="just"/>
            <a:endParaRPr lang="en-US" sz="105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comply with state and federal laws and consistent with University values, the PADH prohibits discrimination and harassment based on any protected characteristic(s) in University of Rochester workplaces</a:t>
            </a:r>
          </a:p>
          <a:p>
            <a:pPr algn="just"/>
            <a:r>
              <a:rPr lang="en-US" sz="2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explain the options for addressing and resolving allegations of discrimination and/or harassment on the basis of protected characteristics</a:t>
            </a:r>
          </a:p>
          <a:p>
            <a:pPr algn="just"/>
            <a:r>
              <a:rPr lang="en-US" sz="26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establish that retaliation against someone because they report or oppose discrimination/harassment or participate in any process used to resolve a report is unacceptable, and that engaging in retaliation will result in consequences, including counseling or discipline</a:t>
            </a:r>
          </a:p>
        </p:txBody>
      </p:sp>
    </p:spTree>
    <p:extLst>
      <p:ext uri="{BB962C8B-B14F-4D97-AF65-F5344CB8AC3E}">
        <p14:creationId xmlns:p14="http://schemas.microsoft.com/office/powerpoint/2010/main" val="168222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24302A-7E08-727C-7848-4D4360D6C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A50F65-0FE1-F81B-F554-1E7EDBDA497F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BB882C4-2931-9DAA-5E5D-D29F3D68CF0B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D545F17-E756-F3D4-CE2A-ABFCFC675492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D9CD205D-6F1B-E1B3-2A34-95E6BEE9DE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B3F941B9-19E5-E908-3F8A-71F6826D4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is the scope of the PADH?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A4C24A-5D0B-39AA-0EC1-B8797315E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840" y="1106390"/>
            <a:ext cx="10515600" cy="4644169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PADH applies to reports alleging </a:t>
            </a:r>
            <a:r>
              <a:rPr lang="en-US" sz="2800" b="1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discrimination and/or harassment by employees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(staff/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faculty), as well as contractors, vendors, and visitors, </a:t>
            </a:r>
            <a:r>
              <a:rPr lang="en-US" sz="2800" b="1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because of a person’s protected characteristic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0" indent="0" algn="just">
              <a:buNone/>
            </a:pPr>
            <a:endParaRPr lang="en-US" sz="28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tudents can make a PADH 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 about</a:t>
            </a: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any category of individual listed above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PADH does </a:t>
            </a:r>
            <a:r>
              <a:rPr lang="en-US" sz="2800" b="0" i="0" u="sng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not</a:t>
            </a: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apply to 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</a:t>
            </a: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ts </a:t>
            </a:r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harassment or discrimination by </a:t>
            </a:r>
            <a:r>
              <a:rPr lang="en-US" sz="28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students.  Those reports should be directed to Student Conduct in the Office of Dean of Students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850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68360-E4B2-3929-C236-3E98BFC45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4FC83F-115B-7777-C5DC-9D4C5CCE170F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43DB170-9D33-45DE-0F62-345EF38CA748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D8AF8D8-C28D-EC78-A3A8-AEEC7EC94519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A3EED255-AFD7-A7D3-5D29-6194EC18C7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8D9A046C-5CD8-47D7-67AB-9EBBFEC11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does the PADH define Discrimination?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D981483-9C40-8444-3B05-14476C51E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10639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Discrimination involves:</a:t>
            </a:r>
          </a:p>
          <a:p>
            <a:pPr algn="just"/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adverse action or decision, or treating a person or group of people differently, </a:t>
            </a:r>
          </a:p>
          <a:p>
            <a:pPr algn="just"/>
            <a:r>
              <a:rPr lang="en-US" b="1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because of</a:t>
            </a:r>
            <a:r>
              <a:rPr lang="en-US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protected characteristic or </a:t>
            </a:r>
            <a:r>
              <a:rPr lang="en-US" b="1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because of</a:t>
            </a:r>
            <a:r>
              <a:rPr lang="en-US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perceived or actual affiliation/association with other individuals in a protected characteristic</a:t>
            </a:r>
          </a:p>
          <a:p>
            <a:pPr marL="0" indent="0" algn="just">
              <a:buNone/>
            </a:pPr>
            <a:endParaRPr lang="en-US" sz="19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rise to the level of discrimination, there must be evidence of intention connected to the adverse action, decision or different treatment. </a:t>
            </a:r>
          </a:p>
        </p:txBody>
      </p:sp>
    </p:spTree>
    <p:extLst>
      <p:ext uri="{BB962C8B-B14F-4D97-AF65-F5344CB8AC3E}">
        <p14:creationId xmlns:p14="http://schemas.microsoft.com/office/powerpoint/2010/main" val="3334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0ED1BD-4C17-A9B3-9FBE-BAE489FCE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A62D2A-22EA-A0FA-6737-EC6662451041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A7E4887-D3F4-1000-70B5-5D5259753D23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5697989-06DC-EA84-57D1-D1F5F17CA347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FF828751-4361-72F4-AB3E-13EF366E3A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1EE2C4-0A36-731E-F802-9D60E060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does the PADH define Harassment?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56840B-6671-EEFA-5930-00214A822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0"/>
            <a:ext cx="10515600" cy="47229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Harassment is a form of discrimination that involves verbal, written, physical or electronic conduct that is:</a:t>
            </a:r>
          </a:p>
          <a:p>
            <a:pPr marL="0" indent="0" algn="just">
              <a:buNone/>
            </a:pPr>
            <a:endParaRPr lang="en-US" sz="16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unwelcome;</a:t>
            </a:r>
          </a:p>
          <a:p>
            <a:pPr lvl="1"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based on the protected characteristic(s) of the person subject to the treatment; and</a:t>
            </a:r>
          </a:p>
          <a:p>
            <a:pPr lvl="1" algn="just"/>
            <a:r>
              <a:rPr lang="en-US" sz="2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rises above the level of what a reasonable person, who is subject to harassment with the same protected characteristic, would consider more than a petty slight or trivial inconvenience.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harassment analysis focuses on impact, not intent.</a:t>
            </a:r>
          </a:p>
        </p:txBody>
      </p:sp>
    </p:spTree>
    <p:extLst>
      <p:ext uri="{BB962C8B-B14F-4D97-AF65-F5344CB8AC3E}">
        <p14:creationId xmlns:p14="http://schemas.microsoft.com/office/powerpoint/2010/main" val="3961695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053F4E-0F0F-553C-D8A1-B9363694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43A357-8A36-8F06-24EF-55FCC6860171}"/>
              </a:ext>
            </a:extLst>
          </p:cNvPr>
          <p:cNvSpPr txBox="1"/>
          <p:nvPr/>
        </p:nvSpPr>
        <p:spPr>
          <a:xfrm>
            <a:off x="751840" y="816099"/>
            <a:ext cx="1068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3200" b="0" i="0" dirty="0">
                <a:solidFill>
                  <a:srgbClr val="004A7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3200" b="0" i="0" dirty="0">
              <a:solidFill>
                <a:srgbClr val="004A7F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0990108-53BD-0972-3E63-C98AAC5CB2EE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74C9E3F-73A9-053D-CE9A-6111530C0812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7CE6CD1C-63BF-4E4B-09AC-86F0E7A5C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6E4F760-353A-2DD0-570B-65217FC6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33" y="173641"/>
            <a:ext cx="10515600" cy="9327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does the PADH define Retaliation?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8BD139-5008-EFEC-1FAD-86D969284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33" y="1220690"/>
            <a:ext cx="10515600" cy="472290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33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Retaliation is an action taken by the University or a member of the University community that would dissuade a reasonable person (an employee or other member of the University community) from engaging in a protected activity.</a:t>
            </a:r>
          </a:p>
          <a:p>
            <a:pPr marL="0" indent="0" algn="just">
              <a:buNone/>
            </a:pPr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3800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Protected activity can include, but is not limited to: </a:t>
            </a:r>
          </a:p>
          <a:p>
            <a:pPr marL="0" indent="0" algn="just">
              <a:buNone/>
            </a:pPr>
            <a:endParaRPr lang="en-US" sz="1100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personally complaining of or opposing perceived Discrimination or Harassment because of a Protected Characteristic;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testifying, assisting or participating in an investigation, proceeding, hearing or legal action involving a claim of Discrimination or Harassment based on a Protected Characteristic; or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exercising rights under a relevant law that involves a Protected Characteristic.</a:t>
            </a:r>
          </a:p>
        </p:txBody>
      </p:sp>
    </p:spTree>
    <p:extLst>
      <p:ext uri="{BB962C8B-B14F-4D97-AF65-F5344CB8AC3E}">
        <p14:creationId xmlns:p14="http://schemas.microsoft.com/office/powerpoint/2010/main" val="1086418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99BC94-8128-D170-8586-B5643500F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ADD734-5572-E149-0B97-B87D0C47F3E1}"/>
              </a:ext>
            </a:extLst>
          </p:cNvPr>
          <p:cNvSpPr txBox="1"/>
          <p:nvPr/>
        </p:nvSpPr>
        <p:spPr>
          <a:xfrm>
            <a:off x="931677" y="816099"/>
            <a:ext cx="10507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rgbClr val="003B7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1200" b="1" dirty="0">
              <a:solidFill>
                <a:srgbClr val="003B7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C4979D-6882-6BC2-1B81-8080CC9FD3BF}"/>
              </a:ext>
            </a:extLst>
          </p:cNvPr>
          <p:cNvGrpSpPr/>
          <p:nvPr/>
        </p:nvGrpSpPr>
        <p:grpSpPr>
          <a:xfrm>
            <a:off x="0" y="5943600"/>
            <a:ext cx="12192000" cy="914400"/>
            <a:chOff x="0" y="5943600"/>
            <a:chExt cx="1219200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4C39CCB-4CEA-DF9E-646C-BB168B2FEB00}"/>
                </a:ext>
              </a:extLst>
            </p:cNvPr>
            <p:cNvSpPr/>
            <p:nvPr/>
          </p:nvSpPr>
          <p:spPr>
            <a:xfrm>
              <a:off x="0" y="5943600"/>
              <a:ext cx="12192000" cy="914400"/>
            </a:xfrm>
            <a:prstGeom prst="rect">
              <a:avLst/>
            </a:prstGeom>
            <a:solidFill>
              <a:srgbClr val="004A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A black and white logo&#10;&#10;Description automatically generated">
              <a:extLst>
                <a:ext uri="{FF2B5EF4-FFF2-40B4-BE49-F238E27FC236}">
                  <a16:creationId xmlns:a16="http://schemas.microsoft.com/office/drawing/2014/main" id="{D594FA4A-AB47-F667-147B-8279AB25D0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" y="6057900"/>
              <a:ext cx="3297156" cy="685800"/>
            </a:xfrm>
            <a:prstGeom prst="rect">
              <a:avLst/>
            </a:prstGeom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B8D34DCE-5C18-8B05-FC1C-326C8DE4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4300"/>
            <a:ext cx="10515600" cy="1047050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are protected characteristics?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75CC48-4757-B14F-8138-8C88CC040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526476"/>
            <a:ext cx="5181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Age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Color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Disability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Domestic violence victim status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Ethnicity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Gender identity or expression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Genetic information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Marital status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Familial status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individual’s reproductive health decision making</a:t>
            </a:r>
          </a:p>
          <a:p>
            <a:endParaRPr lang="en-US" dirty="0">
              <a:solidFill>
                <a:srgbClr val="004A7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85E1F75-0FB0-AFAA-2F39-A49203CED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445068"/>
            <a:ext cx="5181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Military/veteran status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National origin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Non-pending arrest or conviction record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Race (including hair style)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Religion/creed (including religious attire and facial hair)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Sex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Sexual orientation 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Citizenship status</a:t>
            </a:r>
          </a:p>
          <a:p>
            <a:r>
              <a:rPr lang="en-US" dirty="0">
                <a:solidFill>
                  <a:srgbClr val="004A7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Any other status protected by law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3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9796</TotalTime>
  <Words>1783</Words>
  <Application>Microsoft Office PowerPoint</Application>
  <PresentationFormat>Widescreen</PresentationFormat>
  <Paragraphs>253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Cambria</vt:lpstr>
      <vt:lpstr>Courier New</vt:lpstr>
      <vt:lpstr>Open Sans</vt:lpstr>
      <vt:lpstr>proxima-nova</vt:lpstr>
      <vt:lpstr>Office Theme</vt:lpstr>
      <vt:lpstr>PowerPoint Presentation</vt:lpstr>
      <vt:lpstr>PowerPoint Presentation</vt:lpstr>
      <vt:lpstr>PowerPoint Presentation</vt:lpstr>
      <vt:lpstr>What is the purpose of the PADH?</vt:lpstr>
      <vt:lpstr>What is the scope of the PADH?</vt:lpstr>
      <vt:lpstr>How does the PADH define Discrimination?</vt:lpstr>
      <vt:lpstr>How does the PADH define Harassment?</vt:lpstr>
      <vt:lpstr>How does the PADH define Retaliation?</vt:lpstr>
      <vt:lpstr>What are protected characteristics?</vt:lpstr>
      <vt:lpstr>How many reports do you receive?</vt:lpstr>
      <vt:lpstr>What protected characteristics are most frequently listed in reports?</vt:lpstr>
      <vt:lpstr> Who must report PADH concerns? </vt:lpstr>
      <vt:lpstr>Who should report PADH concerns?</vt:lpstr>
      <vt:lpstr>What if someone asks me not to report?</vt:lpstr>
      <vt:lpstr>How do I report?</vt:lpstr>
      <vt:lpstr>How does the CRCT address reports?</vt:lpstr>
      <vt:lpstr>Investigation </vt:lpstr>
      <vt:lpstr>Alternative Resolution</vt:lpstr>
      <vt:lpstr>Referral to another policy/process</vt:lpstr>
      <vt:lpstr>Can I get support during the PADH process?</vt:lpstr>
      <vt:lpstr>Other support options during the PADH process</vt:lpstr>
      <vt:lpstr>Example PADH Matters</vt:lpstr>
      <vt:lpstr>Example Matter #1</vt:lpstr>
      <vt:lpstr>Example Matter #2</vt:lpstr>
      <vt:lpstr>Example Matter #3</vt:lpstr>
      <vt:lpstr>Example Matter #4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Equity and Inclusion and Genesee Staff Council</dc:title>
  <dc:creator>Anderson, Emily E (OME)</dc:creator>
  <cp:lastModifiedBy>Burke, Stephen</cp:lastModifiedBy>
  <cp:revision>442</cp:revision>
  <cp:lastPrinted>2024-09-05T17:37:43Z</cp:lastPrinted>
  <dcterms:created xsi:type="dcterms:W3CDTF">2023-08-10T16:01:05Z</dcterms:created>
  <dcterms:modified xsi:type="dcterms:W3CDTF">2025-08-12T19:52:46Z</dcterms:modified>
</cp:coreProperties>
</file>