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6" r:id="rId4"/>
  </p:sldMasterIdLst>
  <p:notesMasterIdLst>
    <p:notesMasterId r:id="rId39"/>
  </p:notesMasterIdLst>
  <p:handoutMasterIdLst>
    <p:handoutMasterId r:id="rId40"/>
  </p:handoutMasterIdLst>
  <p:sldIdLst>
    <p:sldId id="259" r:id="rId5"/>
    <p:sldId id="335" r:id="rId6"/>
    <p:sldId id="339" r:id="rId7"/>
    <p:sldId id="353" r:id="rId8"/>
    <p:sldId id="360" r:id="rId9"/>
    <p:sldId id="340" r:id="rId10"/>
    <p:sldId id="386" r:id="rId11"/>
    <p:sldId id="361" r:id="rId12"/>
    <p:sldId id="337" r:id="rId13"/>
    <p:sldId id="354" r:id="rId14"/>
    <p:sldId id="355" r:id="rId15"/>
    <p:sldId id="345" r:id="rId16"/>
    <p:sldId id="368" r:id="rId17"/>
    <p:sldId id="369" r:id="rId18"/>
    <p:sldId id="372" r:id="rId19"/>
    <p:sldId id="380" r:id="rId20"/>
    <p:sldId id="357" r:id="rId21"/>
    <p:sldId id="379" r:id="rId22"/>
    <p:sldId id="358" r:id="rId23"/>
    <p:sldId id="348" r:id="rId24"/>
    <p:sldId id="359" r:id="rId25"/>
    <p:sldId id="387" r:id="rId26"/>
    <p:sldId id="378" r:id="rId27"/>
    <p:sldId id="376" r:id="rId28"/>
    <p:sldId id="381" r:id="rId29"/>
    <p:sldId id="383" r:id="rId30"/>
    <p:sldId id="366" r:id="rId31"/>
    <p:sldId id="384" r:id="rId32"/>
    <p:sldId id="342" r:id="rId33"/>
    <p:sldId id="344" r:id="rId34"/>
    <p:sldId id="373" r:id="rId35"/>
    <p:sldId id="343" r:id="rId36"/>
    <p:sldId id="338" r:id="rId37"/>
    <p:sldId id="385" r:id="rId38"/>
  </p:sldIdLst>
  <p:sldSz cx="9144000" cy="6858000" type="screen4x3"/>
  <p:notesSz cx="9309100" cy="7023100"/>
  <p:defaultTextStyle>
    <a:defPPr>
      <a:defRPr lang="en-US"/>
    </a:defPPr>
    <a:lvl1pPr algn="l" rtl="0" eaLnBrk="0" fontAlgn="base" hangingPunct="0">
      <a:spcBef>
        <a:spcPct val="0"/>
      </a:spcBef>
      <a:spcAft>
        <a:spcPct val="0"/>
      </a:spcAft>
      <a:defRPr sz="2400" kern="1200">
        <a:solidFill>
          <a:schemeClr val="tx1"/>
        </a:solidFill>
        <a:latin typeface="Arial" charset="0"/>
        <a:ea typeface="MS Pゴシック" charset="0"/>
        <a:cs typeface="MS Pゴシック" charset="0"/>
      </a:defRPr>
    </a:lvl1pPr>
    <a:lvl2pPr marL="457200" algn="l" rtl="0" eaLnBrk="0" fontAlgn="base" hangingPunct="0">
      <a:spcBef>
        <a:spcPct val="0"/>
      </a:spcBef>
      <a:spcAft>
        <a:spcPct val="0"/>
      </a:spcAft>
      <a:defRPr sz="2400" kern="1200">
        <a:solidFill>
          <a:schemeClr val="tx1"/>
        </a:solidFill>
        <a:latin typeface="Arial" charset="0"/>
        <a:ea typeface="MS Pゴシック" charset="0"/>
        <a:cs typeface="MS Pゴシック" charset="0"/>
      </a:defRPr>
    </a:lvl2pPr>
    <a:lvl3pPr marL="914400" algn="l" rtl="0" eaLnBrk="0" fontAlgn="base" hangingPunct="0">
      <a:spcBef>
        <a:spcPct val="0"/>
      </a:spcBef>
      <a:spcAft>
        <a:spcPct val="0"/>
      </a:spcAft>
      <a:defRPr sz="2400" kern="1200">
        <a:solidFill>
          <a:schemeClr val="tx1"/>
        </a:solidFill>
        <a:latin typeface="Arial" charset="0"/>
        <a:ea typeface="MS Pゴシック" charset="0"/>
        <a:cs typeface="MS Pゴシック" charset="0"/>
      </a:defRPr>
    </a:lvl3pPr>
    <a:lvl4pPr marL="1371600" algn="l" rtl="0" eaLnBrk="0" fontAlgn="base" hangingPunct="0">
      <a:spcBef>
        <a:spcPct val="0"/>
      </a:spcBef>
      <a:spcAft>
        <a:spcPct val="0"/>
      </a:spcAft>
      <a:defRPr sz="2400" kern="1200">
        <a:solidFill>
          <a:schemeClr val="tx1"/>
        </a:solidFill>
        <a:latin typeface="Arial" charset="0"/>
        <a:ea typeface="MS Pゴシック" charset="0"/>
        <a:cs typeface="MS Pゴシック" charset="0"/>
      </a:defRPr>
    </a:lvl4pPr>
    <a:lvl5pPr marL="1828800" algn="l" rtl="0" eaLnBrk="0" fontAlgn="base" hangingPunct="0">
      <a:spcBef>
        <a:spcPct val="0"/>
      </a:spcBef>
      <a:spcAft>
        <a:spcPct val="0"/>
      </a:spcAft>
      <a:defRPr sz="2400" kern="1200">
        <a:solidFill>
          <a:schemeClr val="tx1"/>
        </a:solidFill>
        <a:latin typeface="Arial" charset="0"/>
        <a:ea typeface="MS Pゴシック" charset="0"/>
        <a:cs typeface="MS Pゴシック" charset="0"/>
      </a:defRPr>
    </a:lvl5pPr>
    <a:lvl6pPr marL="2286000" algn="l" defTabSz="457200" rtl="0" eaLnBrk="1" latinLnBrk="0" hangingPunct="1">
      <a:defRPr sz="2400" kern="1200">
        <a:solidFill>
          <a:schemeClr val="tx1"/>
        </a:solidFill>
        <a:latin typeface="Arial" charset="0"/>
        <a:ea typeface="MS Pゴシック" charset="0"/>
        <a:cs typeface="MS Pゴシック" charset="0"/>
      </a:defRPr>
    </a:lvl6pPr>
    <a:lvl7pPr marL="2743200" algn="l" defTabSz="457200" rtl="0" eaLnBrk="1" latinLnBrk="0" hangingPunct="1">
      <a:defRPr sz="2400" kern="1200">
        <a:solidFill>
          <a:schemeClr val="tx1"/>
        </a:solidFill>
        <a:latin typeface="Arial" charset="0"/>
        <a:ea typeface="MS Pゴシック" charset="0"/>
        <a:cs typeface="MS Pゴシック" charset="0"/>
      </a:defRPr>
    </a:lvl7pPr>
    <a:lvl8pPr marL="3200400" algn="l" defTabSz="457200" rtl="0" eaLnBrk="1" latinLnBrk="0" hangingPunct="1">
      <a:defRPr sz="2400" kern="1200">
        <a:solidFill>
          <a:schemeClr val="tx1"/>
        </a:solidFill>
        <a:latin typeface="Arial" charset="0"/>
        <a:ea typeface="MS Pゴシック" charset="0"/>
        <a:cs typeface="MS Pゴシック" charset="0"/>
      </a:defRPr>
    </a:lvl8pPr>
    <a:lvl9pPr marL="3657600" algn="l" defTabSz="457200" rtl="0" eaLnBrk="1" latinLnBrk="0" hangingPunct="1">
      <a:defRPr sz="2400" kern="1200">
        <a:solidFill>
          <a:schemeClr val="tx1"/>
        </a:solidFill>
        <a:latin typeface="Arial" charset="0"/>
        <a:ea typeface="MS Pゴシック" charset="0"/>
        <a:cs typeface="MS P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2FF"/>
    <a:srgbClr val="EFF6FF"/>
    <a:srgbClr val="EFF5FF"/>
    <a:srgbClr val="E7F8FF"/>
    <a:srgbClr val="73FB7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219" autoAdjust="0"/>
    <p:restoredTop sz="83639" autoAdjust="0"/>
  </p:normalViewPr>
  <p:slideViewPr>
    <p:cSldViewPr snapToGrid="0" snapToObjects="1">
      <p:cViewPr varScale="1">
        <p:scale>
          <a:sx n="114" d="100"/>
          <a:sy n="114" d="100"/>
        </p:scale>
        <p:origin x="112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52" d="100"/>
          <a:sy n="152" d="100"/>
        </p:scale>
        <p:origin x="3128" y="1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33943" cy="352375"/>
          </a:xfrm>
          <a:prstGeom prst="rect">
            <a:avLst/>
          </a:prstGeom>
        </p:spPr>
        <p:txBody>
          <a:bodyPr vert="horz" lIns="93315" tIns="46658" rIns="93315" bIns="46658" rtlCol="0"/>
          <a:lstStyle>
            <a:lvl1pPr algn="l">
              <a:defRPr sz="1200"/>
            </a:lvl1pPr>
          </a:lstStyle>
          <a:p>
            <a:endParaRPr lang="en-US"/>
          </a:p>
        </p:txBody>
      </p:sp>
      <p:sp>
        <p:nvSpPr>
          <p:cNvPr id="3" name="Date Placeholder 2"/>
          <p:cNvSpPr>
            <a:spLocks noGrp="1"/>
          </p:cNvSpPr>
          <p:nvPr>
            <p:ph type="dt" sz="quarter" idx="1"/>
          </p:nvPr>
        </p:nvSpPr>
        <p:spPr>
          <a:xfrm>
            <a:off x="5273004" y="1"/>
            <a:ext cx="4033943" cy="352375"/>
          </a:xfrm>
          <a:prstGeom prst="rect">
            <a:avLst/>
          </a:prstGeom>
        </p:spPr>
        <p:txBody>
          <a:bodyPr vert="horz" lIns="93315" tIns="46658" rIns="93315" bIns="46658" rtlCol="0"/>
          <a:lstStyle>
            <a:lvl1pPr algn="r">
              <a:defRPr sz="1200"/>
            </a:lvl1pPr>
          </a:lstStyle>
          <a:p>
            <a:fld id="{9168AA7B-CC8E-3B4E-96DF-EAEB17718787}" type="datetimeFigureOut">
              <a:rPr lang="en-US" smtClean="0"/>
              <a:t>8/18/2025</a:t>
            </a:fld>
            <a:endParaRPr lang="en-US"/>
          </a:p>
        </p:txBody>
      </p:sp>
      <p:sp>
        <p:nvSpPr>
          <p:cNvPr id="4" name="Footer Placeholder 3"/>
          <p:cNvSpPr>
            <a:spLocks noGrp="1"/>
          </p:cNvSpPr>
          <p:nvPr>
            <p:ph type="ftr" sz="quarter" idx="2"/>
          </p:nvPr>
        </p:nvSpPr>
        <p:spPr>
          <a:xfrm>
            <a:off x="0" y="6670727"/>
            <a:ext cx="4033943" cy="352374"/>
          </a:xfrm>
          <a:prstGeom prst="rect">
            <a:avLst/>
          </a:prstGeom>
        </p:spPr>
        <p:txBody>
          <a:bodyPr vert="horz" lIns="93315" tIns="46658" rIns="93315" bIns="46658" rtlCol="0" anchor="b"/>
          <a:lstStyle>
            <a:lvl1pPr algn="l">
              <a:defRPr sz="1200"/>
            </a:lvl1pPr>
          </a:lstStyle>
          <a:p>
            <a:endParaRPr lang="en-US"/>
          </a:p>
        </p:txBody>
      </p:sp>
      <p:sp>
        <p:nvSpPr>
          <p:cNvPr id="5" name="Slide Number Placeholder 4"/>
          <p:cNvSpPr>
            <a:spLocks noGrp="1"/>
          </p:cNvSpPr>
          <p:nvPr>
            <p:ph type="sldNum" sz="quarter" idx="3"/>
          </p:nvPr>
        </p:nvSpPr>
        <p:spPr>
          <a:xfrm>
            <a:off x="5273004" y="6670727"/>
            <a:ext cx="4033943" cy="352374"/>
          </a:xfrm>
          <a:prstGeom prst="rect">
            <a:avLst/>
          </a:prstGeom>
        </p:spPr>
        <p:txBody>
          <a:bodyPr vert="horz" lIns="93315" tIns="46658" rIns="93315" bIns="46658" rtlCol="0" anchor="b"/>
          <a:lstStyle>
            <a:lvl1pPr algn="r">
              <a:defRPr sz="1200"/>
            </a:lvl1pPr>
          </a:lstStyle>
          <a:p>
            <a:fld id="{20ACD5AF-96F9-FF49-BA63-E5CF46A1E384}" type="slidenum">
              <a:rPr lang="en-US" smtClean="0"/>
              <a:t>‹#›</a:t>
            </a:fld>
            <a:endParaRPr lang="en-US"/>
          </a:p>
        </p:txBody>
      </p:sp>
    </p:spTree>
    <p:extLst>
      <p:ext uri="{BB962C8B-B14F-4D97-AF65-F5344CB8AC3E}">
        <p14:creationId xmlns:p14="http://schemas.microsoft.com/office/powerpoint/2010/main" val="1213065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52781"/>
          </a:xfrm>
          <a:prstGeom prst="rect">
            <a:avLst/>
          </a:prstGeom>
        </p:spPr>
        <p:txBody>
          <a:bodyPr vert="horz" lIns="93315" tIns="46658" rIns="93315" bIns="46658" rtlCol="0"/>
          <a:lstStyle>
            <a:lvl1pPr algn="l">
              <a:defRPr sz="1200"/>
            </a:lvl1pPr>
          </a:lstStyle>
          <a:p>
            <a:endParaRPr lang="en-US"/>
          </a:p>
        </p:txBody>
      </p:sp>
      <p:sp>
        <p:nvSpPr>
          <p:cNvPr id="3" name="Date Placeholder 2"/>
          <p:cNvSpPr>
            <a:spLocks noGrp="1"/>
          </p:cNvSpPr>
          <p:nvPr>
            <p:ph type="dt" idx="1"/>
          </p:nvPr>
        </p:nvSpPr>
        <p:spPr>
          <a:xfrm>
            <a:off x="5273542" y="0"/>
            <a:ext cx="4033943" cy="352781"/>
          </a:xfrm>
          <a:prstGeom prst="rect">
            <a:avLst/>
          </a:prstGeom>
        </p:spPr>
        <p:txBody>
          <a:bodyPr vert="horz" lIns="93315" tIns="46658" rIns="93315" bIns="46658" rtlCol="0"/>
          <a:lstStyle>
            <a:lvl1pPr algn="r">
              <a:defRPr sz="1200"/>
            </a:lvl1pPr>
          </a:lstStyle>
          <a:p>
            <a:fld id="{F662CCCB-EE82-3F4B-A538-43AAEBB9B036}" type="datetimeFigureOut">
              <a:rPr lang="en-US" smtClean="0"/>
              <a:t>8/18/2025</a:t>
            </a:fld>
            <a:endParaRPr lang="en-US"/>
          </a:p>
        </p:txBody>
      </p:sp>
      <p:sp>
        <p:nvSpPr>
          <p:cNvPr id="4" name="Slide Image Placeholder 3"/>
          <p:cNvSpPr>
            <a:spLocks noGrp="1" noRot="1" noChangeAspect="1"/>
          </p:cNvSpPr>
          <p:nvPr>
            <p:ph type="sldImg" idx="2"/>
          </p:nvPr>
        </p:nvSpPr>
        <p:spPr>
          <a:xfrm>
            <a:off x="3074988" y="877888"/>
            <a:ext cx="3159125" cy="2370137"/>
          </a:xfrm>
          <a:prstGeom prst="rect">
            <a:avLst/>
          </a:prstGeom>
          <a:noFill/>
          <a:ln w="12700">
            <a:solidFill>
              <a:prstClr val="black"/>
            </a:solidFill>
          </a:ln>
        </p:spPr>
        <p:txBody>
          <a:bodyPr vert="horz" lIns="93315" tIns="46658" rIns="93315" bIns="46658" rtlCol="0" anchor="ctr"/>
          <a:lstStyle/>
          <a:p>
            <a:endParaRPr lang="en-US"/>
          </a:p>
        </p:txBody>
      </p:sp>
      <p:sp>
        <p:nvSpPr>
          <p:cNvPr id="5" name="Notes Placeholder 4"/>
          <p:cNvSpPr>
            <a:spLocks noGrp="1"/>
          </p:cNvSpPr>
          <p:nvPr>
            <p:ph type="body" sz="quarter" idx="3"/>
          </p:nvPr>
        </p:nvSpPr>
        <p:spPr>
          <a:xfrm>
            <a:off x="930910" y="3379869"/>
            <a:ext cx="7447280" cy="2765345"/>
          </a:xfrm>
          <a:prstGeom prst="rect">
            <a:avLst/>
          </a:prstGeom>
        </p:spPr>
        <p:txBody>
          <a:bodyPr vert="horz" lIns="93315" tIns="46658" rIns="93315" bIns="466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70320"/>
            <a:ext cx="4033943" cy="352780"/>
          </a:xfrm>
          <a:prstGeom prst="rect">
            <a:avLst/>
          </a:prstGeom>
        </p:spPr>
        <p:txBody>
          <a:bodyPr vert="horz" lIns="93315" tIns="46658" rIns="93315" bIns="46658" rtlCol="0" anchor="b"/>
          <a:lstStyle>
            <a:lvl1pPr algn="l">
              <a:defRPr sz="1200"/>
            </a:lvl1pPr>
          </a:lstStyle>
          <a:p>
            <a:endParaRPr lang="en-US"/>
          </a:p>
        </p:txBody>
      </p:sp>
      <p:sp>
        <p:nvSpPr>
          <p:cNvPr id="7" name="Slide Number Placeholder 6"/>
          <p:cNvSpPr>
            <a:spLocks noGrp="1"/>
          </p:cNvSpPr>
          <p:nvPr>
            <p:ph type="sldNum" sz="quarter" idx="5"/>
          </p:nvPr>
        </p:nvSpPr>
        <p:spPr>
          <a:xfrm>
            <a:off x="5273542" y="6670320"/>
            <a:ext cx="4033943" cy="352780"/>
          </a:xfrm>
          <a:prstGeom prst="rect">
            <a:avLst/>
          </a:prstGeom>
        </p:spPr>
        <p:txBody>
          <a:bodyPr vert="horz" lIns="93315" tIns="46658" rIns="93315" bIns="46658" rtlCol="0" anchor="b"/>
          <a:lstStyle>
            <a:lvl1pPr algn="r">
              <a:defRPr sz="1200"/>
            </a:lvl1pPr>
          </a:lstStyle>
          <a:p>
            <a:fld id="{45919677-974E-A24E-A725-D43A4CAE0163}" type="slidenum">
              <a:rPr lang="en-US" smtClean="0"/>
              <a:t>‹#›</a:t>
            </a:fld>
            <a:endParaRPr lang="en-US"/>
          </a:p>
        </p:txBody>
      </p:sp>
    </p:spTree>
    <p:extLst>
      <p:ext uri="{BB962C8B-B14F-4D97-AF65-F5344CB8AC3E}">
        <p14:creationId xmlns:p14="http://schemas.microsoft.com/office/powerpoint/2010/main" val="1622604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t>1</a:t>
            </a:fld>
            <a:endParaRPr lang="en-US" dirty="0"/>
          </a:p>
        </p:txBody>
      </p:sp>
    </p:spTree>
    <p:extLst>
      <p:ext uri="{BB962C8B-B14F-4D97-AF65-F5344CB8AC3E}">
        <p14:creationId xmlns:p14="http://schemas.microsoft.com/office/powerpoint/2010/main" val="221048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9308587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794611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t>2</a:t>
            </a:fld>
            <a:endParaRPr lang="en-US"/>
          </a:p>
        </p:txBody>
      </p:sp>
    </p:spTree>
    <p:extLst>
      <p:ext uri="{BB962C8B-B14F-4D97-AF65-F5344CB8AC3E}">
        <p14:creationId xmlns:p14="http://schemas.microsoft.com/office/powerpoint/2010/main" val="1656741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31725452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2051538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34197346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7004849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693914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14275650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1515999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t>4</a:t>
            </a:fld>
            <a:endParaRPr lang="en-US"/>
          </a:p>
        </p:txBody>
      </p:sp>
    </p:spTree>
    <p:extLst>
      <p:ext uri="{BB962C8B-B14F-4D97-AF65-F5344CB8AC3E}">
        <p14:creationId xmlns:p14="http://schemas.microsoft.com/office/powerpoint/2010/main" val="1656741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656741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571499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656741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9677-974E-A24E-A725-D43A4CAE0163}"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7721040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charset="0"/>
              <a:buNone/>
              <a:defRPr/>
            </a:lvl1pPr>
          </a:lstStyle>
          <a:p>
            <a:pPr lvl="0"/>
            <a:r>
              <a:rPr lang="en-US" noProof="0" dirty="0"/>
              <a:t>Click to edit Master subtitle style</a:t>
            </a:r>
          </a:p>
        </p:txBody>
      </p:sp>
      <p:pic>
        <p:nvPicPr>
          <p:cNvPr id="3079" name="Picture 7" descr="footerda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366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296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490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3416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63307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2240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2186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73416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2990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09483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85055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36" name="Picture 12" descr="footerdark"/>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bwMode="auto">
          <a:xfrm>
            <a:off x="6324600" y="6383482"/>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rgbClr val="FFFFFF"/>
                </a:solidFill>
                <a:latin typeface="+mn-lt"/>
                <a:ea typeface="MS Pゴシック" pitchFamily="-92"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ゴシック" pitchFamily="-92"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ゴシック" pitchFamily="-92"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ゴシック" pitchFamily="-92"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ゴシック" pitchFamily="-92" charset="-128"/>
                <a:cs typeface="+mn-cs"/>
              </a:defRPr>
            </a:lvl5pPr>
            <a:lvl6pPr marL="2286000" algn="l" defTabSz="914400" rtl="0" eaLnBrk="1" latinLnBrk="0" hangingPunct="1">
              <a:defRPr sz="2400" kern="1200">
                <a:solidFill>
                  <a:schemeClr val="tx1"/>
                </a:solidFill>
                <a:latin typeface="Arial" panose="020B0604020202020204" pitchFamily="34" charset="0"/>
                <a:ea typeface="MS Pゴシック" pitchFamily="-92" charset="-128"/>
                <a:cs typeface="+mn-cs"/>
              </a:defRPr>
            </a:lvl6pPr>
            <a:lvl7pPr marL="2743200" algn="l" defTabSz="914400" rtl="0" eaLnBrk="1" latinLnBrk="0" hangingPunct="1">
              <a:defRPr sz="2400" kern="1200">
                <a:solidFill>
                  <a:schemeClr val="tx1"/>
                </a:solidFill>
                <a:latin typeface="Arial" panose="020B0604020202020204" pitchFamily="34" charset="0"/>
                <a:ea typeface="MS Pゴシック" pitchFamily="-92" charset="-128"/>
                <a:cs typeface="+mn-cs"/>
              </a:defRPr>
            </a:lvl7pPr>
            <a:lvl8pPr marL="3200400" algn="l" defTabSz="914400" rtl="0" eaLnBrk="1" latinLnBrk="0" hangingPunct="1">
              <a:defRPr sz="2400" kern="1200">
                <a:solidFill>
                  <a:schemeClr val="tx1"/>
                </a:solidFill>
                <a:latin typeface="Arial" panose="020B0604020202020204" pitchFamily="34" charset="0"/>
                <a:ea typeface="MS Pゴシック" pitchFamily="-92" charset="-128"/>
                <a:cs typeface="+mn-cs"/>
              </a:defRPr>
            </a:lvl8pPr>
            <a:lvl9pPr marL="3657600" algn="l" defTabSz="914400" rtl="0" eaLnBrk="1" latinLnBrk="0" hangingPunct="1">
              <a:defRPr sz="2400" kern="1200">
                <a:solidFill>
                  <a:schemeClr val="tx1"/>
                </a:solidFill>
                <a:latin typeface="Arial" panose="020B0604020202020204" pitchFamily="34" charset="0"/>
                <a:ea typeface="MS Pゴシック" pitchFamily="-92" charset="-128"/>
                <a:cs typeface="+mn-cs"/>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A561FC-9EC1-4543-B35B-DB796A4B893C}" type="slidenum">
              <a:rPr kumimoji="0" lang="en-US" altLang="en-US" sz="1400" b="0" i="0" u="none" strike="noStrike" kern="1200" cap="none" spc="0" normalizeH="0" baseline="0" noProof="0" smtClean="0">
                <a:ln>
                  <a:noFill/>
                </a:ln>
                <a:solidFill>
                  <a:srgbClr val="FFFFFF"/>
                </a:solidFill>
                <a:effectLst/>
                <a:uLnTx/>
                <a:uFillTx/>
                <a:latin typeface="Times New Roman"/>
                <a:ea typeface="MS Pゴシック" pitchFamily="-92"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dirty="0">
              <a:ln>
                <a:noFill/>
              </a:ln>
              <a:solidFill>
                <a:srgbClr val="FFFFFF"/>
              </a:solidFill>
              <a:effectLst/>
              <a:uLnTx/>
              <a:uFillTx/>
              <a:latin typeface="Times New Roman"/>
              <a:ea typeface="MS Pゴシック" pitchFamily="-92" charset="-128"/>
              <a:cs typeface="+mn-cs"/>
            </a:endParaRPr>
          </a:p>
        </p:txBody>
      </p:sp>
    </p:spTree>
    <p:extLst>
      <p:ext uri="{BB962C8B-B14F-4D97-AF65-F5344CB8AC3E}">
        <p14:creationId xmlns:p14="http://schemas.microsoft.com/office/powerpoint/2010/main" val="13481440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2pPr>
      <a:lvl3pPr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3pPr>
      <a:lvl4pPr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4pPr>
      <a:lvl5pPr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5pPr>
      <a:lvl6pPr marL="457200"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6pPr>
      <a:lvl7pPr marL="914400"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7pPr>
      <a:lvl8pPr marL="1371600"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8pPr>
      <a:lvl9pPr marL="1828800" algn="ctr" rtl="0" eaLnBrk="1" fontAlgn="base" hangingPunct="1">
        <a:spcBef>
          <a:spcPct val="0"/>
        </a:spcBef>
        <a:spcAft>
          <a:spcPct val="0"/>
        </a:spcAft>
        <a:defRPr sz="4400">
          <a:solidFill>
            <a:schemeClr val="tx2"/>
          </a:solidFill>
          <a:latin typeface="Times New Roman" charset="0"/>
          <a:ea typeface="MS Pゴシック" charset="0"/>
          <a:cs typeface="MS Pゴシック" charset="0"/>
        </a:defRPr>
      </a:lvl9pPr>
    </p:titleStyle>
    <p:bodyStyle>
      <a:lvl1pPr marL="342900" indent="-342900" algn="l" rtl="0" eaLnBrk="1" fontAlgn="base" hangingPunct="1">
        <a:spcBef>
          <a:spcPct val="20000"/>
        </a:spcBef>
        <a:spcAft>
          <a:spcPct val="0"/>
        </a:spcAft>
        <a:buFont typeface="Wingdings" charset="0"/>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charset="0"/>
        <a:buChar char="§"/>
        <a:defRPr sz="2800">
          <a:solidFill>
            <a:schemeClr val="tx1"/>
          </a:solidFill>
          <a:latin typeface="+mn-lt"/>
          <a:ea typeface="+mn-ea"/>
          <a:cs typeface="+mn-cs"/>
        </a:defRPr>
      </a:lvl2pPr>
      <a:lvl3pPr marL="1143000" indent="-228600" algn="l" rtl="0" eaLnBrk="1" fontAlgn="base" hangingPunct="1">
        <a:spcBef>
          <a:spcPct val="20000"/>
        </a:spcBef>
        <a:spcAft>
          <a:spcPct val="0"/>
        </a:spcAft>
        <a:buFont typeface="Wingdings" charset="0"/>
        <a:buChar char="§"/>
        <a:defRPr sz="2400">
          <a:solidFill>
            <a:schemeClr val="tx1"/>
          </a:solidFill>
          <a:latin typeface="+mn-lt"/>
          <a:ea typeface="+mn-ea"/>
          <a:cs typeface="+mn-cs"/>
        </a:defRPr>
      </a:lvl3pPr>
      <a:lvl4pPr marL="1600200" indent="-228600" algn="l" rtl="0" eaLnBrk="1" fontAlgn="base" hangingPunct="1">
        <a:spcBef>
          <a:spcPct val="20000"/>
        </a:spcBef>
        <a:spcAft>
          <a:spcPct val="0"/>
        </a:spcAft>
        <a:buFont typeface="Wingdings" charset="0"/>
        <a:buChar char="§"/>
        <a:defRPr sz="2000">
          <a:solidFill>
            <a:schemeClr val="tx1"/>
          </a:solidFill>
          <a:latin typeface="+mn-lt"/>
          <a:ea typeface="+mn-ea"/>
          <a:cs typeface="+mn-cs"/>
        </a:defRPr>
      </a:lvl4pPr>
      <a:lvl5pPr marL="2057400" indent="-228600" algn="l" rtl="0" eaLnBrk="1" fontAlgn="base" hangingPunct="1">
        <a:spcBef>
          <a:spcPct val="20000"/>
        </a:spcBef>
        <a:spcAft>
          <a:spcPct val="0"/>
        </a:spcAft>
        <a:buFont typeface="Wingdings" charset="0"/>
        <a:buChar char="§"/>
        <a:defRPr sz="2000">
          <a:solidFill>
            <a:schemeClr val="tx1"/>
          </a:solidFill>
          <a:latin typeface="+mn-lt"/>
          <a:ea typeface="+mn-ea"/>
          <a:cs typeface="+mn-cs"/>
        </a:defRPr>
      </a:lvl5pPr>
      <a:lvl6pPr marL="2514600" indent="-228600" algn="l" rtl="0" eaLnBrk="1" fontAlgn="base" hangingPunct="1">
        <a:spcBef>
          <a:spcPct val="20000"/>
        </a:spcBef>
        <a:spcAft>
          <a:spcPct val="0"/>
        </a:spcAft>
        <a:buFont typeface="Wingdings" charset="0"/>
        <a:buChar char="§"/>
        <a:defRPr sz="2000">
          <a:solidFill>
            <a:schemeClr val="tx1"/>
          </a:solidFill>
          <a:latin typeface="+mn-lt"/>
          <a:ea typeface="+mn-ea"/>
          <a:cs typeface="+mn-cs"/>
        </a:defRPr>
      </a:lvl6pPr>
      <a:lvl7pPr marL="2971800" indent="-228600" algn="l" rtl="0" eaLnBrk="1" fontAlgn="base" hangingPunct="1">
        <a:spcBef>
          <a:spcPct val="20000"/>
        </a:spcBef>
        <a:spcAft>
          <a:spcPct val="0"/>
        </a:spcAft>
        <a:buFont typeface="Wingdings" charset="0"/>
        <a:buChar char="§"/>
        <a:defRPr sz="2000">
          <a:solidFill>
            <a:schemeClr val="tx1"/>
          </a:solidFill>
          <a:latin typeface="+mn-lt"/>
          <a:ea typeface="+mn-ea"/>
          <a:cs typeface="+mn-cs"/>
        </a:defRPr>
      </a:lvl7pPr>
      <a:lvl8pPr marL="3429000" indent="-228600" algn="l" rtl="0" eaLnBrk="1" fontAlgn="base" hangingPunct="1">
        <a:spcBef>
          <a:spcPct val="20000"/>
        </a:spcBef>
        <a:spcAft>
          <a:spcPct val="0"/>
        </a:spcAft>
        <a:buFont typeface="Wingdings" charset="0"/>
        <a:buChar char="§"/>
        <a:defRPr sz="2000">
          <a:solidFill>
            <a:schemeClr val="tx1"/>
          </a:solidFill>
          <a:latin typeface="+mn-lt"/>
          <a:ea typeface="+mn-ea"/>
          <a:cs typeface="+mn-cs"/>
        </a:defRPr>
      </a:lvl8pPr>
      <a:lvl9pPr marL="3886200" indent="-228600" algn="l" rtl="0" eaLnBrk="1" fontAlgn="base" hangingPunct="1">
        <a:spcBef>
          <a:spcPct val="20000"/>
        </a:spcBef>
        <a:spcAft>
          <a:spcPct val="0"/>
        </a:spcAft>
        <a:buFont typeface="Wingdings" charset="0"/>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irs.gov/uac/form-8833-treaty-based-return-position-disclosure-under-section-6114-or-7701-b"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irs.gov/pub/irs-pdf/p505.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s://www.tax.ny.gov/pdf/current_forms/it/it2105i.pdf" TargetMode="External"/><Relationship Id="rId4" Type="http://schemas.openxmlformats.org/officeDocument/2006/relationships/hyperlink" Target="https://www.irs.gov/pub/irs-pdf/f1040es.pdf"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irs.gov/"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www.tax.ny.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www.tax.ny.gov/pdf/current_forms/it/it2105i.pdf" TargetMode="External"/><Relationship Id="rId3" Type="http://schemas.openxmlformats.org/officeDocument/2006/relationships/hyperlink" Target="https://www.urmc.rochester.edu/education/graduate/current-students/graduate-student-society/tax-information-for-graduate-students.aspx" TargetMode="External"/><Relationship Id="rId7" Type="http://schemas.openxmlformats.org/officeDocument/2006/relationships/hyperlink" Target="https://www.tax.ny.gov/pdf/current_forms/it/it2105_fill_in.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s://www.irs.gov/pub/irs-pdf/f1040es.pdf" TargetMode="External"/><Relationship Id="rId5" Type="http://schemas.openxmlformats.org/officeDocument/2006/relationships/hyperlink" Target="https://www.irs.gov/pub/irs-pdf/p505.pdf" TargetMode="External"/><Relationship Id="rId4" Type="http://schemas.openxmlformats.org/officeDocument/2006/relationships/hyperlink" Target="https://www.irs.gov/pub/irs-pdf/p970.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mailto:payroll@rochester.edu"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www.rochester.edu/Payroll/" TargetMode="External"/><Relationship Id="rId5" Type="http://schemas.openxmlformats.org/officeDocument/2006/relationships/hyperlink" Target="http://tech.rochester.edu/services/two-factor-authentication/" TargetMode="External"/><Relationship Id="rId4" Type="http://schemas.openxmlformats.org/officeDocument/2006/relationships/hyperlink" Target="mailto:FNpayroll@ur.rochester.ed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461963"/>
            <a:ext cx="7772400" cy="5573712"/>
          </a:xfrm>
        </p:spPr>
        <p:txBody>
          <a:bodyPr/>
          <a:lstStyle/>
          <a:p>
            <a:r>
              <a:rPr lang="en-US" sz="2800" b="1" dirty="0"/>
              <a:t>Tax Reporting of Graduate Student Payments</a:t>
            </a:r>
            <a:br>
              <a:rPr lang="en-US" sz="2000" b="1" dirty="0"/>
            </a:br>
            <a:br>
              <a:rPr lang="en-US" sz="2000" b="1" dirty="0"/>
            </a:br>
            <a:r>
              <a:rPr lang="en-US" sz="3200" b="1" dirty="0"/>
              <a:t>School of Medicine &amp; Dentistry</a:t>
            </a:r>
            <a:br>
              <a:rPr lang="en-US" sz="3200" b="1" dirty="0"/>
            </a:br>
            <a:r>
              <a:rPr lang="en-US" sz="3200" b="1" dirty="0"/>
              <a:t>Orientation Fall 2025</a:t>
            </a:r>
            <a:br>
              <a:rPr lang="en-US" sz="2800" b="1" dirty="0"/>
            </a:br>
            <a:br>
              <a:rPr lang="en-US" sz="2800" b="1" dirty="0"/>
            </a:br>
            <a:br>
              <a:rPr lang="en-US" sz="2000" dirty="0"/>
            </a:br>
            <a:r>
              <a:rPr lang="en-US" sz="2000" dirty="0"/>
              <a:t>Hassen Ferchichi, Payroll Director</a:t>
            </a:r>
            <a:br>
              <a:rPr lang="en-US" sz="2000" dirty="0"/>
            </a:br>
            <a:br>
              <a:rPr lang="en-US" sz="2400" dirty="0"/>
            </a:br>
            <a:r>
              <a:rPr lang="en-US" sz="2000" b="1" dirty="0"/>
              <a:t>This document is produced for informational purposes only and should not be considered tax, financial, or legal advice.  </a:t>
            </a:r>
            <a:br>
              <a:rPr lang="en-US" sz="2000" b="1" dirty="0"/>
            </a:br>
            <a:r>
              <a:rPr lang="en-US" sz="2000" b="1" dirty="0"/>
              <a:t>Please consult your own tax or financial advisor with any questions. </a:t>
            </a:r>
          </a:p>
        </p:txBody>
      </p:sp>
    </p:spTree>
    <p:extLst>
      <p:ext uri="{BB962C8B-B14F-4D97-AF65-F5344CB8AC3E}">
        <p14:creationId xmlns:p14="http://schemas.microsoft.com/office/powerpoint/2010/main" val="11164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Tax Reporting for Fellowships/Assistantships: U.S. Citizens, Permanent Residents and Resident Aliens for Tax Purposes</a:t>
            </a:r>
          </a:p>
        </p:txBody>
      </p:sp>
      <p:sp>
        <p:nvSpPr>
          <p:cNvPr id="3" name="Content Placeholder 2"/>
          <p:cNvSpPr>
            <a:spLocks noGrp="1"/>
          </p:cNvSpPr>
          <p:nvPr>
            <p:ph idx="1"/>
          </p:nvPr>
        </p:nvSpPr>
        <p:spPr>
          <a:xfrm>
            <a:off x="153626" y="1476376"/>
            <a:ext cx="8775885" cy="4901848"/>
          </a:xfrm>
        </p:spPr>
        <p:txBody>
          <a:bodyPr>
            <a:normAutofit fontScale="92500" lnSpcReduction="20000"/>
          </a:bodyPr>
          <a:lstStyle/>
          <a:p>
            <a:r>
              <a:rPr lang="en-US" sz="2400" dirty="0"/>
              <a:t>Fellowships/assistantships are </a:t>
            </a:r>
            <a:r>
              <a:rPr lang="en-US" sz="2400" u="sng" dirty="0"/>
              <a:t>not</a:t>
            </a:r>
            <a:r>
              <a:rPr lang="en-US" sz="2400" dirty="0"/>
              <a:t> taxable if used for </a:t>
            </a:r>
            <a:r>
              <a:rPr lang="en-US" sz="2400" u="sng" dirty="0"/>
              <a:t>qualified</a:t>
            </a:r>
            <a:r>
              <a:rPr lang="en-US" sz="2400" dirty="0"/>
              <a:t> expenditures.</a:t>
            </a:r>
          </a:p>
          <a:p>
            <a:pPr lvl="2">
              <a:buFont typeface="Arial" panose="020B0604020202020204" pitchFamily="34" charset="0"/>
              <a:buChar char="•"/>
            </a:pPr>
            <a:r>
              <a:rPr lang="en-US" sz="1900" b="1" dirty="0"/>
              <a:t>Qualified</a:t>
            </a:r>
            <a:r>
              <a:rPr lang="en-US" sz="1900" dirty="0"/>
              <a:t> expenditures – candidate for degree and amount used for tuition or fees, books, supplies and equipment required for courses</a:t>
            </a:r>
          </a:p>
          <a:p>
            <a:pPr>
              <a:buFont typeface="Wingdings" panose="05000000000000000000" pitchFamily="2" charset="2"/>
              <a:buChar char="§"/>
            </a:pPr>
            <a:r>
              <a:rPr lang="en-US" sz="2400" dirty="0"/>
              <a:t>Fellowships/assistantships </a:t>
            </a:r>
            <a:r>
              <a:rPr lang="en-US" sz="2400" u="sng" dirty="0"/>
              <a:t>are</a:t>
            </a:r>
            <a:r>
              <a:rPr lang="en-US" sz="2400" dirty="0"/>
              <a:t> taxable if used for </a:t>
            </a:r>
            <a:r>
              <a:rPr lang="en-US" sz="2400" u="sng" dirty="0"/>
              <a:t>non-qualified</a:t>
            </a:r>
            <a:r>
              <a:rPr lang="en-US" sz="2400" dirty="0"/>
              <a:t> expenditures.</a:t>
            </a:r>
          </a:p>
          <a:p>
            <a:pPr lvl="2">
              <a:buFont typeface="Arial" panose="020B0604020202020204" pitchFamily="34" charset="0"/>
              <a:buChar char="•"/>
            </a:pPr>
            <a:r>
              <a:rPr lang="en-US" sz="1900" b="1" dirty="0"/>
              <a:t>Nonqualified</a:t>
            </a:r>
            <a:r>
              <a:rPr lang="en-US" sz="1900" dirty="0"/>
              <a:t> expenditures – amounts used for room, board, travel, equipment, living expenses not required as part of education</a:t>
            </a:r>
          </a:p>
          <a:p>
            <a:pPr>
              <a:buFont typeface="Wingdings" panose="05000000000000000000" pitchFamily="2" charset="2"/>
              <a:buChar char="§"/>
            </a:pPr>
            <a:r>
              <a:rPr lang="en-US" sz="2400" dirty="0"/>
              <a:t>Any tuition support that you are receiving is in addition to your 6000/6002 fellowship/assistantship position (and would already be considered a qualified nontaxable expense).  </a:t>
            </a:r>
          </a:p>
          <a:p>
            <a:r>
              <a:rPr lang="en-US" sz="2400" dirty="0"/>
              <a:t>You will receive a letter from the University in January 2026 which provides your total fellowships/assistantships for the 2025 calendar year.</a:t>
            </a:r>
          </a:p>
          <a:p>
            <a:pPr lvl="2">
              <a:buFont typeface="Arial" panose="020B0604020202020204" pitchFamily="34" charset="0"/>
              <a:buChar char="•"/>
            </a:pPr>
            <a:r>
              <a:rPr lang="en-US" sz="1900" dirty="0"/>
              <a:t>Letter is for informational purposes and is not required to be filed with the IRS or NYS Dept of Tax when you file your 2025 tax return.</a:t>
            </a:r>
          </a:p>
          <a:p>
            <a:pPr lvl="2">
              <a:buFont typeface="Arial" panose="020B0604020202020204" pitchFamily="34" charset="0"/>
              <a:buChar char="•"/>
            </a:pPr>
            <a:r>
              <a:rPr lang="en-US" sz="1900" dirty="0"/>
              <a:t>Letter should be saved and kept as support for taxable amount of fellowship/assistantship that you report on your 2025 tax return.</a:t>
            </a:r>
          </a:p>
          <a:p>
            <a:endParaRPr lang="en-US" sz="2000" dirty="0"/>
          </a:p>
        </p:txBody>
      </p:sp>
    </p:spTree>
    <p:extLst>
      <p:ext uri="{BB962C8B-B14F-4D97-AF65-F5344CB8AC3E}">
        <p14:creationId xmlns:p14="http://schemas.microsoft.com/office/powerpoint/2010/main" val="2931698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Tax Reporting for Fellowships/Assistantships: U.S. Citizens, Permanent Residents and Resident Aliens for Tax Purposes</a:t>
            </a:r>
          </a:p>
        </p:txBody>
      </p:sp>
      <p:sp>
        <p:nvSpPr>
          <p:cNvPr id="3" name="Content Placeholder 2"/>
          <p:cNvSpPr>
            <a:spLocks noGrp="1"/>
          </p:cNvSpPr>
          <p:nvPr>
            <p:ph idx="1"/>
          </p:nvPr>
        </p:nvSpPr>
        <p:spPr>
          <a:xfrm>
            <a:off x="307253" y="1628079"/>
            <a:ext cx="8836747" cy="4650058"/>
          </a:xfrm>
        </p:spPr>
        <p:txBody>
          <a:bodyPr>
            <a:normAutofit fontScale="85000" lnSpcReduction="20000"/>
          </a:bodyPr>
          <a:lstStyle/>
          <a:p>
            <a:r>
              <a:rPr lang="en-US" sz="2400" b="1" dirty="0"/>
              <a:t>Example </a:t>
            </a:r>
          </a:p>
          <a:p>
            <a:pPr marL="0" indent="0">
              <a:buNone/>
            </a:pPr>
            <a:endParaRPr lang="en-US" sz="2000" dirty="0"/>
          </a:p>
          <a:p>
            <a:pPr marL="0" indent="0">
              <a:buNone/>
            </a:pPr>
            <a:r>
              <a:rPr lang="en-US" sz="2400" dirty="0"/>
              <a:t>Scott is a PhD candidate receiving 100% tuition support from the University. In addition, he was awarded an assistantship (6002 job code) of $30,000 for the 2025-26 academic year. His cost of books and equipment required for and paid in 2025 for his classes is $1,000.  How much of the $30,000 is taxable for 2025?</a:t>
            </a:r>
          </a:p>
          <a:p>
            <a:pPr marL="0" indent="0">
              <a:buNone/>
            </a:pPr>
            <a:endParaRPr lang="en-US" sz="2400" dirty="0"/>
          </a:p>
          <a:p>
            <a:pPr marL="0" indent="0">
              <a:buNone/>
            </a:pPr>
            <a:r>
              <a:rPr lang="en-US" sz="2400" u="sng" dirty="0"/>
              <a:t>Calendar Year 2025</a:t>
            </a:r>
          </a:p>
          <a:p>
            <a:pPr marL="0" indent="0">
              <a:buNone/>
            </a:pPr>
            <a:r>
              <a:rPr lang="en-US" sz="2400" dirty="0"/>
              <a:t>Assistantship payments received in 2025 - $15,000</a:t>
            </a:r>
          </a:p>
          <a:p>
            <a:pPr marL="0" indent="0">
              <a:buNone/>
            </a:pPr>
            <a:r>
              <a:rPr lang="en-US" sz="2400" dirty="0"/>
              <a:t>Cost of books/equipment required for and paid in 2025 for his 2025 classes - $1,000</a:t>
            </a:r>
          </a:p>
          <a:p>
            <a:pPr marL="0" indent="0">
              <a:buNone/>
            </a:pPr>
            <a:r>
              <a:rPr lang="en-US" sz="2400" dirty="0"/>
              <a:t>$14,000 - should be reported as taxable income from his 6002 assistantship on Scott’s 2025 tax return ($15,000 less $1,000)**</a:t>
            </a:r>
          </a:p>
          <a:p>
            <a:pPr marL="0" indent="0">
              <a:buNone/>
            </a:pPr>
            <a:endParaRPr lang="en-US" sz="2400" dirty="0"/>
          </a:p>
          <a:p>
            <a:pPr marL="0" indent="0">
              <a:buNone/>
            </a:pPr>
            <a:r>
              <a:rPr lang="en-US" sz="2400" dirty="0"/>
              <a:t>** To support this amount on his 2025 return, Scott should keep his fellowship letter from the University (received in January 2026), receipts, and course information that lists required books/equipment.</a:t>
            </a:r>
          </a:p>
          <a:p>
            <a:endParaRPr lang="en-US" sz="2000" dirty="0"/>
          </a:p>
        </p:txBody>
      </p:sp>
    </p:spTree>
    <p:extLst>
      <p:ext uri="{BB962C8B-B14F-4D97-AF65-F5344CB8AC3E}">
        <p14:creationId xmlns:p14="http://schemas.microsoft.com/office/powerpoint/2010/main" val="607393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Tax Reporting for Fellowships/Assistantships: U.S. Citizens, Permanent Residents and Resident Aliens for Tax Purposes</a:t>
            </a:r>
          </a:p>
        </p:txBody>
      </p:sp>
      <p:sp>
        <p:nvSpPr>
          <p:cNvPr id="3" name="Content Placeholder 2"/>
          <p:cNvSpPr>
            <a:spLocks noGrp="1"/>
          </p:cNvSpPr>
          <p:nvPr>
            <p:ph idx="1"/>
          </p:nvPr>
        </p:nvSpPr>
        <p:spPr>
          <a:xfrm>
            <a:off x="0" y="1938679"/>
            <a:ext cx="8932243" cy="4737348"/>
          </a:xfrm>
        </p:spPr>
        <p:txBody>
          <a:bodyPr/>
          <a:lstStyle/>
          <a:p>
            <a:r>
              <a:rPr lang="en-US" sz="2200" dirty="0"/>
              <a:t>Because fellowships/assistantships (job codes 6000,6002) used for nonqualified expenditures are taxable income but not subject to withholding by the University, you </a:t>
            </a:r>
            <a:r>
              <a:rPr lang="en-US" sz="2200" b="1" dirty="0"/>
              <a:t>may</a:t>
            </a:r>
            <a:r>
              <a:rPr lang="en-US" sz="2200" dirty="0"/>
              <a:t> be required to make estimated tax payments with the IRS and/or the NYS </a:t>
            </a:r>
            <a:r>
              <a:rPr lang="en-US" sz="2200" dirty="0" err="1"/>
              <a:t>Dept</a:t>
            </a:r>
            <a:r>
              <a:rPr lang="en-US" sz="2200" dirty="0"/>
              <a:t> of Tax (if you are a NY state resident).</a:t>
            </a:r>
          </a:p>
          <a:p>
            <a:endParaRPr lang="en-US" sz="800" dirty="0"/>
          </a:p>
          <a:p>
            <a:pPr marL="342900" lvl="1" indent="-342900"/>
            <a:r>
              <a:rPr lang="en-US" sz="2200" dirty="0"/>
              <a:t>The IRS and NYS require that income taxes be paid as you earn or receive income during the year, either through withholding or estimated tax payments.  Estimated tax payments are due quarterly.  You are always allowed to “pre-pay” your tax liability that would otherwise be due each quarter.  Otherwise, equal installments.</a:t>
            </a:r>
          </a:p>
          <a:p>
            <a:pPr marL="742950" lvl="2" indent="-342900">
              <a:buFont typeface="Arial" panose="020B0604020202020204" pitchFamily="34" charset="0"/>
              <a:buChar char="•"/>
            </a:pPr>
            <a:endParaRPr lang="en-US" dirty="0"/>
          </a:p>
          <a:p>
            <a:endParaRPr lang="en-US" sz="2000" dirty="0"/>
          </a:p>
        </p:txBody>
      </p:sp>
    </p:spTree>
    <p:extLst>
      <p:ext uri="{BB962C8B-B14F-4D97-AF65-F5344CB8AC3E}">
        <p14:creationId xmlns:p14="http://schemas.microsoft.com/office/powerpoint/2010/main" val="3908733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6734" y="313832"/>
            <a:ext cx="7772400" cy="660935"/>
          </a:xfrm>
        </p:spPr>
        <p:txBody>
          <a:bodyPr/>
          <a:lstStyle/>
          <a:p>
            <a:r>
              <a:rPr lang="en-US" sz="2800" b="1" dirty="0"/>
              <a:t>Resident Aliens for Tax Purposes</a:t>
            </a:r>
          </a:p>
        </p:txBody>
      </p:sp>
      <p:sp>
        <p:nvSpPr>
          <p:cNvPr id="3" name="Content Placeholder 2"/>
          <p:cNvSpPr>
            <a:spLocks noGrp="1"/>
          </p:cNvSpPr>
          <p:nvPr>
            <p:ph idx="1"/>
          </p:nvPr>
        </p:nvSpPr>
        <p:spPr>
          <a:xfrm>
            <a:off x="239875" y="974767"/>
            <a:ext cx="8836747" cy="5034011"/>
          </a:xfrm>
        </p:spPr>
        <p:txBody>
          <a:bodyPr/>
          <a:lstStyle/>
          <a:p>
            <a:r>
              <a:rPr lang="en-US" sz="2400" dirty="0"/>
              <a:t>Resident aliens for tax purposes are generally treated the same as U.S. citizens.</a:t>
            </a:r>
          </a:p>
          <a:p>
            <a:r>
              <a:rPr lang="en-US" sz="2400" dirty="0"/>
              <a:t>However, certain countries have treaty provisions that apply to students even after they become resident aliens for U.S. tax purposes.</a:t>
            </a:r>
          </a:p>
          <a:p>
            <a:pPr>
              <a:spcBef>
                <a:spcPts val="0"/>
              </a:spcBef>
            </a:pPr>
            <a:r>
              <a:rPr lang="en-US" sz="2400" dirty="0"/>
              <a:t>A non-resident alien who is on a student visa (F, J, M or Q) from </a:t>
            </a:r>
            <a:r>
              <a:rPr lang="en-US" sz="2400" b="1" dirty="0"/>
              <a:t>China*, Germany, Luxembourg or Pakistan</a:t>
            </a:r>
            <a:r>
              <a:rPr lang="en-US" sz="2400" dirty="0"/>
              <a:t> may continue to claim tax treaty benefits with respect to their non-service fellowship/assistantship payments </a:t>
            </a:r>
            <a:r>
              <a:rPr lang="en-US" sz="2400" b="1" i="1" dirty="0"/>
              <a:t>even after</a:t>
            </a:r>
            <a:r>
              <a:rPr lang="en-US" sz="2400" dirty="0"/>
              <a:t> they become a resident alien for tax purposes (so </a:t>
            </a:r>
            <a:r>
              <a:rPr lang="en-US" sz="2400" b="1" u="sng" dirty="0"/>
              <a:t>NOT</a:t>
            </a:r>
            <a:r>
              <a:rPr lang="en-US" sz="2400" dirty="0"/>
              <a:t> required to pay estimated income taxes).</a:t>
            </a:r>
          </a:p>
          <a:p>
            <a:pPr marL="0" indent="0">
              <a:spcBef>
                <a:spcPts val="0"/>
              </a:spcBef>
              <a:buNone/>
            </a:pPr>
            <a:r>
              <a:rPr lang="en-US" sz="2400" b="1" dirty="0"/>
              <a:t>     * </a:t>
            </a:r>
            <a:r>
              <a:rPr lang="en-US" sz="2000" b="1" dirty="0"/>
              <a:t>Tax treaty with China does </a:t>
            </a:r>
            <a:r>
              <a:rPr lang="en-US" sz="2000" b="1" u="sng" dirty="0"/>
              <a:t>not</a:t>
            </a:r>
            <a:r>
              <a:rPr lang="en-US" sz="2000" b="1" dirty="0"/>
              <a:t> include Hong Kong or Taiwan residents</a:t>
            </a:r>
            <a:endParaRPr lang="en-US" sz="2000" dirty="0"/>
          </a:p>
          <a:p>
            <a:r>
              <a:rPr lang="en-US" sz="2400" dirty="0"/>
              <a:t>Generally, in order to continue to claim tax treaty benefits, the student must still be in the process of obtaining their degree.</a:t>
            </a:r>
          </a:p>
          <a:p>
            <a:pPr marL="457200" lvl="1" indent="0">
              <a:buNone/>
            </a:pPr>
            <a:endParaRPr lang="en-US" sz="2000" dirty="0"/>
          </a:p>
          <a:p>
            <a:pPr marL="914400" lvl="1" indent="-457200">
              <a:buFont typeface="+mj-lt"/>
              <a:buAutoNum type="arabicPeriod"/>
            </a:pPr>
            <a:endParaRPr lang="en-US" sz="2000" dirty="0"/>
          </a:p>
          <a:p>
            <a:pPr marL="914400" lvl="1" indent="-457200">
              <a:buFont typeface="+mj-lt"/>
              <a:buAutoNum type="arabicPeriod"/>
            </a:pPr>
            <a:endParaRPr lang="en-US" sz="2000"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3008012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Resident Aliens for Tax Purposes</a:t>
            </a:r>
          </a:p>
        </p:txBody>
      </p:sp>
      <p:sp>
        <p:nvSpPr>
          <p:cNvPr id="3" name="Content Placeholder 2"/>
          <p:cNvSpPr>
            <a:spLocks noGrp="1"/>
          </p:cNvSpPr>
          <p:nvPr>
            <p:ph idx="1"/>
          </p:nvPr>
        </p:nvSpPr>
        <p:spPr>
          <a:xfrm>
            <a:off x="162873" y="1348740"/>
            <a:ext cx="8836747" cy="4772926"/>
          </a:xfrm>
        </p:spPr>
        <p:txBody>
          <a:bodyPr/>
          <a:lstStyle/>
          <a:p>
            <a:r>
              <a:rPr lang="en-US" sz="2400" dirty="0"/>
              <a:t>You must file a U.S. tax return and Form 8833, </a:t>
            </a:r>
            <a:r>
              <a:rPr lang="en-US" sz="2400" b="1" dirty="0">
                <a:hlinkClick r:id="rId3"/>
              </a:rPr>
              <a:t>Treaty-Based Return Position Disclosure Under Section 6114 or 7701(b)</a:t>
            </a:r>
            <a:r>
              <a:rPr lang="en-US" sz="2400" dirty="0"/>
              <a:t>, if you are a resident alien for tax purposes and claiming tax treaty benefits on your non-service fellowship/assistantship payments. There is no additional documentation that you are required to provide to the University. </a:t>
            </a:r>
          </a:p>
          <a:p>
            <a:endParaRPr lang="en-US" sz="2400" b="1" i="1" dirty="0"/>
          </a:p>
          <a:p>
            <a:r>
              <a:rPr lang="en-US" sz="2400" dirty="0"/>
              <a:t>You will not receive a Form 1042-S for your fellowship / assistantship payments after you have become a resident alien for tax purposes.</a:t>
            </a:r>
          </a:p>
          <a:p>
            <a:pPr marL="914400" lvl="1" indent="-457200">
              <a:buFont typeface="+mj-lt"/>
              <a:buAutoNum type="arabicPeriod"/>
            </a:pPr>
            <a:endParaRPr lang="en-US" sz="2000" dirty="0"/>
          </a:p>
          <a:p>
            <a:pPr marL="914400" lvl="1" indent="-457200">
              <a:buFont typeface="+mj-lt"/>
              <a:buAutoNum type="arabicPeriod"/>
            </a:pPr>
            <a:endParaRPr lang="en-US" sz="2000" dirty="0"/>
          </a:p>
          <a:p>
            <a:pPr marL="914400" lvl="1" indent="-457200">
              <a:buFont typeface="+mj-lt"/>
              <a:buAutoNum type="arabicPeriod"/>
            </a:pPr>
            <a:endParaRPr lang="en-US" sz="2000"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1354538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400" dirty="0"/>
              <a:t>Calculating &amp; Paying Your Estimated Tax Payments</a:t>
            </a:r>
          </a:p>
          <a:p>
            <a:endParaRPr lang="en-US" dirty="0"/>
          </a:p>
        </p:txBody>
      </p:sp>
    </p:spTree>
    <p:extLst>
      <p:ext uri="{BB962C8B-B14F-4D97-AF65-F5344CB8AC3E}">
        <p14:creationId xmlns:p14="http://schemas.microsoft.com/office/powerpoint/2010/main" val="2886541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Calculating Taxable Income &amp; Tax</a:t>
            </a:r>
          </a:p>
        </p:txBody>
      </p:sp>
      <p:sp>
        <p:nvSpPr>
          <p:cNvPr id="3" name="Content Placeholder 2"/>
          <p:cNvSpPr>
            <a:spLocks noGrp="1"/>
          </p:cNvSpPr>
          <p:nvPr>
            <p:ph idx="1"/>
          </p:nvPr>
        </p:nvSpPr>
        <p:spPr>
          <a:xfrm>
            <a:off x="162873" y="1348740"/>
            <a:ext cx="8836747" cy="4697128"/>
          </a:xfrm>
        </p:spPr>
        <p:txBody>
          <a:bodyPr/>
          <a:lstStyle/>
          <a:p>
            <a:r>
              <a:rPr lang="en-US" sz="2200" dirty="0"/>
              <a:t>How much tax you need to pay to the IRS and NYS in estimated tax payments depends on your </a:t>
            </a:r>
            <a:r>
              <a:rPr lang="en-US" sz="2200" u="sng" dirty="0"/>
              <a:t>total</a:t>
            </a:r>
            <a:r>
              <a:rPr lang="en-US" sz="2200" dirty="0"/>
              <a:t> estimated taxable income and tax withholdings for the current year</a:t>
            </a:r>
          </a:p>
          <a:p>
            <a:r>
              <a:rPr lang="en-US" sz="2200" dirty="0"/>
              <a:t>Your total taxable income and tax liability depends on your personal tax situation</a:t>
            </a:r>
          </a:p>
          <a:p>
            <a:r>
              <a:rPr lang="en-US" sz="2200" dirty="0"/>
              <a:t>IRS and NYS income tax liability varies by person and depends on:</a:t>
            </a:r>
          </a:p>
          <a:p>
            <a:pPr marL="742950" lvl="2" indent="-342900">
              <a:buFont typeface="Arial" panose="020B0604020202020204" pitchFamily="34" charset="0"/>
              <a:buChar char="•"/>
            </a:pPr>
            <a:r>
              <a:rPr lang="en-US" sz="2000" dirty="0"/>
              <a:t>Filing status (Single, Married, Head of Household)</a:t>
            </a:r>
          </a:p>
          <a:p>
            <a:pPr marL="742950" lvl="2" indent="-342900">
              <a:buFont typeface="Arial" panose="020B0604020202020204" pitchFamily="34" charset="0"/>
              <a:buChar char="•"/>
            </a:pPr>
            <a:r>
              <a:rPr lang="en-US" sz="2000" dirty="0"/>
              <a:t>Spouse’s income</a:t>
            </a:r>
          </a:p>
          <a:p>
            <a:pPr marL="742950" lvl="2" indent="-342900">
              <a:buFont typeface="Arial" panose="020B0604020202020204" pitchFamily="34" charset="0"/>
              <a:buChar char="•"/>
            </a:pPr>
            <a:r>
              <a:rPr lang="en-US" sz="2000" dirty="0"/>
              <a:t>Can you be claimed as a dependent on another person’s tax return?</a:t>
            </a:r>
          </a:p>
          <a:p>
            <a:pPr marL="742950" lvl="2" indent="-342900">
              <a:buFont typeface="Arial" panose="020B0604020202020204" pitchFamily="34" charset="0"/>
              <a:buChar char="•"/>
            </a:pPr>
            <a:r>
              <a:rPr lang="en-US" sz="2000" dirty="0"/>
              <a:t>Do you have taxable income from sources outside of the University?</a:t>
            </a:r>
          </a:p>
          <a:p>
            <a:pPr marL="1200150" lvl="3" indent="-342900">
              <a:buFont typeface="Arial" panose="020B0604020202020204" pitchFamily="34" charset="0"/>
              <a:buChar char="•"/>
            </a:pPr>
            <a:r>
              <a:rPr lang="en-US" dirty="0"/>
              <a:t>Off-campus job</a:t>
            </a:r>
          </a:p>
          <a:p>
            <a:pPr marL="1200150" lvl="3" indent="-342900">
              <a:buFont typeface="Arial" panose="020B0604020202020204" pitchFamily="34" charset="0"/>
              <a:buChar char="•"/>
            </a:pPr>
            <a:r>
              <a:rPr lang="en-US" dirty="0"/>
              <a:t>Interest/dividend/capital gain income</a:t>
            </a:r>
          </a:p>
          <a:p>
            <a:endParaRPr lang="en-US" sz="2400" dirty="0"/>
          </a:p>
          <a:p>
            <a:pPr marL="742950" lvl="2" indent="-342900">
              <a:buFont typeface="Arial" panose="020B0604020202020204" pitchFamily="34" charset="0"/>
              <a:buChar char="•"/>
            </a:pPr>
            <a:endParaRPr lang="en-US" dirty="0"/>
          </a:p>
          <a:p>
            <a:endParaRPr lang="en-US" sz="2000" dirty="0"/>
          </a:p>
        </p:txBody>
      </p:sp>
    </p:spTree>
    <p:extLst>
      <p:ext uri="{BB962C8B-B14F-4D97-AF65-F5344CB8AC3E}">
        <p14:creationId xmlns:p14="http://schemas.microsoft.com/office/powerpoint/2010/main" val="3129529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Taxable Income Differs Between IRS and State</a:t>
            </a:r>
          </a:p>
        </p:txBody>
      </p:sp>
      <p:sp>
        <p:nvSpPr>
          <p:cNvPr id="3" name="Content Placeholder 2"/>
          <p:cNvSpPr>
            <a:spLocks noGrp="1"/>
          </p:cNvSpPr>
          <p:nvPr>
            <p:ph idx="1"/>
          </p:nvPr>
        </p:nvSpPr>
        <p:spPr>
          <a:xfrm>
            <a:off x="162873" y="1463041"/>
            <a:ext cx="8836747" cy="4697128"/>
          </a:xfrm>
        </p:spPr>
        <p:txBody>
          <a:bodyPr/>
          <a:lstStyle/>
          <a:p>
            <a:r>
              <a:rPr lang="en-US" sz="2400" dirty="0"/>
              <a:t>If you cannot be claimed as a dependent on another person’s return, you can take the standard deduction in determining your income subject to tax.</a:t>
            </a:r>
          </a:p>
          <a:p>
            <a:r>
              <a:rPr lang="en-US" sz="2400" dirty="0"/>
              <a:t>The standard deduction for IRS purposes differs from that for state purposes.  For 2025:</a:t>
            </a:r>
          </a:p>
          <a:p>
            <a:pPr lvl="1">
              <a:buFont typeface="Arial" panose="020B0604020202020204" pitchFamily="34" charset="0"/>
              <a:buChar char="•"/>
            </a:pPr>
            <a:r>
              <a:rPr lang="en-US" sz="2000" dirty="0"/>
              <a:t>For IRS – if filing status is single:  $15000 </a:t>
            </a:r>
          </a:p>
          <a:p>
            <a:pPr lvl="1">
              <a:buFont typeface="Arial" panose="020B0604020202020204" pitchFamily="34" charset="0"/>
              <a:buChar char="•"/>
            </a:pPr>
            <a:r>
              <a:rPr lang="en-US" sz="2000" dirty="0"/>
              <a:t>For NYS – if filing status is single:  $8,000 (2024 Data)</a:t>
            </a:r>
          </a:p>
          <a:p>
            <a:pPr marL="342900" lvl="1" indent="-342900">
              <a:buFont typeface="Wingdings" panose="05000000000000000000" pitchFamily="2" charset="2"/>
              <a:buChar char="§"/>
            </a:pPr>
            <a:r>
              <a:rPr lang="en-US" sz="2400" dirty="0"/>
              <a:t>There are different credits and deductions allowed for federal income tax purposes versus state income tax purposes.</a:t>
            </a:r>
          </a:p>
          <a:p>
            <a:pPr marL="342900" lvl="1" indent="-342900">
              <a:buFont typeface="Wingdings" panose="05000000000000000000" pitchFamily="2" charset="2"/>
              <a:buChar char="§"/>
            </a:pPr>
            <a:r>
              <a:rPr lang="en-US" sz="2400" dirty="0"/>
              <a:t>Credits/deductions are available based on your personal tax situation.</a:t>
            </a:r>
          </a:p>
          <a:p>
            <a:endParaRPr lang="en-US" sz="2000" dirty="0"/>
          </a:p>
        </p:txBody>
      </p:sp>
    </p:spTree>
    <p:extLst>
      <p:ext uri="{BB962C8B-B14F-4D97-AF65-F5344CB8AC3E}">
        <p14:creationId xmlns:p14="http://schemas.microsoft.com/office/powerpoint/2010/main" val="3935957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Estimated Tax Payment Due Dates</a:t>
            </a:r>
          </a:p>
        </p:txBody>
      </p:sp>
      <p:sp>
        <p:nvSpPr>
          <p:cNvPr id="3" name="Content Placeholder 2"/>
          <p:cNvSpPr>
            <a:spLocks noGrp="1"/>
          </p:cNvSpPr>
          <p:nvPr>
            <p:ph idx="1"/>
          </p:nvPr>
        </p:nvSpPr>
        <p:spPr>
          <a:xfrm>
            <a:off x="162873" y="1350802"/>
            <a:ext cx="8836747" cy="4818991"/>
          </a:xfrm>
        </p:spPr>
        <p:txBody>
          <a:bodyPr/>
          <a:lstStyle/>
          <a:p>
            <a:pPr marL="0" indent="0">
              <a:buNone/>
            </a:pPr>
            <a:endParaRPr lang="en-US" sz="2000" dirty="0"/>
          </a:p>
          <a:p>
            <a:pPr marL="0" indent="0">
              <a:buNone/>
            </a:pPr>
            <a:r>
              <a:rPr lang="en-US" sz="2000" dirty="0"/>
              <a:t>ESTIMATED TAX DUE DATES FOR 2025</a:t>
            </a:r>
          </a:p>
          <a:p>
            <a:pPr marL="0" indent="0">
              <a:buNone/>
            </a:pPr>
            <a:r>
              <a:rPr lang="en-US" sz="2000" dirty="0"/>
              <a:t>	</a:t>
            </a:r>
            <a:r>
              <a:rPr lang="en-US" sz="2000" strike="sngStrike" dirty="0"/>
              <a:t>Quarter 1 – April 15, 2025</a:t>
            </a:r>
          </a:p>
          <a:p>
            <a:pPr marL="0" indent="0">
              <a:buNone/>
            </a:pPr>
            <a:r>
              <a:rPr lang="en-US" sz="2000" dirty="0"/>
              <a:t>	</a:t>
            </a:r>
            <a:r>
              <a:rPr lang="en-US" sz="2000" strike="sngStrike" dirty="0"/>
              <a:t>Quarter 2 – June 16, 2025</a:t>
            </a:r>
          </a:p>
          <a:p>
            <a:pPr marL="0" indent="0">
              <a:buNone/>
            </a:pPr>
            <a:r>
              <a:rPr lang="en-US" sz="2000" dirty="0"/>
              <a:t>	Quarter 3 – September 15, 2025</a:t>
            </a:r>
          </a:p>
          <a:p>
            <a:pPr marL="0" indent="0">
              <a:buNone/>
            </a:pPr>
            <a:r>
              <a:rPr lang="en-US" sz="2000" dirty="0"/>
              <a:t>	Quarter 4 – January 15, 2026</a:t>
            </a:r>
          </a:p>
          <a:p>
            <a:pPr marL="0" indent="0">
              <a:buNone/>
            </a:pPr>
            <a:endParaRPr lang="en-US" sz="2000" dirty="0"/>
          </a:p>
          <a:p>
            <a:pPr marL="0" indent="0">
              <a:buNone/>
            </a:pPr>
            <a:r>
              <a:rPr lang="en-US" sz="2000" dirty="0"/>
              <a:t>ESTIMATED TAX DUE DATES FOR 2025</a:t>
            </a:r>
          </a:p>
          <a:p>
            <a:pPr marL="0" indent="0">
              <a:buNone/>
            </a:pPr>
            <a:r>
              <a:rPr lang="en-US" sz="2000" dirty="0"/>
              <a:t>	Quarter 1 – April 15, 2026</a:t>
            </a:r>
          </a:p>
          <a:p>
            <a:pPr marL="0" indent="0">
              <a:buNone/>
            </a:pPr>
            <a:r>
              <a:rPr lang="en-US" sz="2000" dirty="0"/>
              <a:t>	Quarter 2 – June 15, 2026</a:t>
            </a:r>
          </a:p>
          <a:p>
            <a:pPr marL="0" indent="0">
              <a:buNone/>
            </a:pPr>
            <a:r>
              <a:rPr lang="en-US" sz="2000" dirty="0"/>
              <a:t>	Quarter 3 – September 15, 2026</a:t>
            </a:r>
          </a:p>
          <a:p>
            <a:pPr marL="0" indent="0">
              <a:buNone/>
            </a:pPr>
            <a:r>
              <a:rPr lang="en-US" sz="2000" dirty="0"/>
              <a:t>	Quarter 4 – January 15, 2027</a:t>
            </a:r>
          </a:p>
          <a:p>
            <a:pPr marL="0" indent="0">
              <a:buNone/>
            </a:pPr>
            <a:endParaRPr lang="en-US" sz="2000"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3008557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Penalty for Not Making Estimated Tax Payments</a:t>
            </a:r>
          </a:p>
        </p:txBody>
      </p:sp>
      <p:sp>
        <p:nvSpPr>
          <p:cNvPr id="3" name="Content Placeholder 2"/>
          <p:cNvSpPr>
            <a:spLocks noGrp="1"/>
          </p:cNvSpPr>
          <p:nvPr>
            <p:ph idx="1"/>
          </p:nvPr>
        </p:nvSpPr>
        <p:spPr>
          <a:xfrm>
            <a:off x="162873" y="1397287"/>
            <a:ext cx="8836747" cy="4390837"/>
          </a:xfrm>
        </p:spPr>
        <p:txBody>
          <a:bodyPr/>
          <a:lstStyle/>
          <a:p>
            <a:r>
              <a:rPr lang="en-US" sz="2400" dirty="0"/>
              <a:t>You are subject to a penalty for not making 2025 quarterly estimated tax payments to the IRS/NY state if:</a:t>
            </a:r>
          </a:p>
          <a:p>
            <a:pPr marL="800100" lvl="1" indent="-342900">
              <a:buFont typeface="+mj-lt"/>
              <a:buAutoNum type="arabicPeriod"/>
            </a:pPr>
            <a:r>
              <a:rPr lang="en-US" sz="2000" dirty="0"/>
              <a:t>You owe $1,000 or more in tax ($300 or more for NY) when you file your 2025 return in 2026 (after subtracting withholding that you had, overpayments from the prior year, and any estimated taxes that you made), </a:t>
            </a:r>
            <a:r>
              <a:rPr lang="en-US" sz="2000" b="1" dirty="0"/>
              <a:t>AND</a:t>
            </a:r>
          </a:p>
          <a:p>
            <a:pPr marL="800100" lvl="1" indent="-342900">
              <a:buFont typeface="+mj-lt"/>
              <a:buAutoNum type="arabicPeriod"/>
            </a:pPr>
            <a:r>
              <a:rPr lang="en-US" sz="2000" dirty="0"/>
              <a:t>Your withholding/estimated payments are less than the smaller of:</a:t>
            </a:r>
          </a:p>
          <a:p>
            <a:pPr marL="1314450" lvl="2" indent="-457200">
              <a:buAutoNum type="alphaLcPeriod"/>
            </a:pPr>
            <a:r>
              <a:rPr lang="en-US" sz="2000" dirty="0"/>
              <a:t>90% of the tax on your 2025 return, or </a:t>
            </a:r>
          </a:p>
          <a:p>
            <a:pPr marL="1314450" lvl="2" indent="-457200">
              <a:buAutoNum type="alphaLcPeriod"/>
            </a:pPr>
            <a:r>
              <a:rPr lang="en-US" sz="2000" dirty="0"/>
              <a:t>100% of the tax on your 2023 return. </a:t>
            </a:r>
          </a:p>
          <a:p>
            <a:pPr marL="1200150" lvl="2" indent="-342900">
              <a:buFont typeface="+mj-lt"/>
              <a:buAutoNum type="arabicPeriod"/>
            </a:pPr>
            <a:endParaRPr lang="en-US" sz="1600" dirty="0"/>
          </a:p>
          <a:p>
            <a:pPr marL="1200150" lvl="3" indent="-342900">
              <a:buFont typeface="Arial" panose="020B0604020202020204" pitchFamily="34" charset="0"/>
              <a:buChar char="•"/>
            </a:pPr>
            <a:r>
              <a:rPr lang="en-US" dirty="0"/>
              <a:t>Safe Harbor – For 2026 estimated tax payments, pay the tax on your 2025 return (from Form 1040) equally over the 4 quarterly payment dates (or all up front).</a:t>
            </a:r>
          </a:p>
        </p:txBody>
      </p:sp>
    </p:spTree>
    <p:extLst>
      <p:ext uri="{BB962C8B-B14F-4D97-AF65-F5344CB8AC3E}">
        <p14:creationId xmlns:p14="http://schemas.microsoft.com/office/powerpoint/2010/main" val="120156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374" y="1709195"/>
            <a:ext cx="7772400" cy="1601164"/>
          </a:xfrm>
        </p:spPr>
        <p:txBody>
          <a:bodyPr/>
          <a:lstStyle/>
          <a:p>
            <a:r>
              <a:rPr lang="en-US" dirty="0"/>
              <a:t>Graduate Appointments </a:t>
            </a:r>
            <a:br>
              <a:rPr lang="en-US" dirty="0"/>
            </a:br>
            <a:r>
              <a:rPr lang="en-US" dirty="0"/>
              <a:t>at a Glance</a:t>
            </a:r>
          </a:p>
        </p:txBody>
      </p:sp>
    </p:spTree>
    <p:extLst>
      <p:ext uri="{BB962C8B-B14F-4D97-AF65-F5344CB8AC3E}">
        <p14:creationId xmlns:p14="http://schemas.microsoft.com/office/powerpoint/2010/main" val="993019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Resources</a:t>
            </a:r>
          </a:p>
        </p:txBody>
      </p:sp>
      <p:sp>
        <p:nvSpPr>
          <p:cNvPr id="3" name="Content Placeholder 2"/>
          <p:cNvSpPr>
            <a:spLocks noGrp="1"/>
          </p:cNvSpPr>
          <p:nvPr>
            <p:ph idx="1"/>
          </p:nvPr>
        </p:nvSpPr>
        <p:spPr>
          <a:xfrm>
            <a:off x="162873" y="1348740"/>
            <a:ext cx="8836747" cy="4358180"/>
          </a:xfrm>
        </p:spPr>
        <p:txBody>
          <a:bodyPr/>
          <a:lstStyle/>
          <a:p>
            <a:r>
              <a:rPr lang="en-US" sz="2400" dirty="0"/>
              <a:t>IRS and NYS Tax Resources for Calculating Quarterly Estimated Tax Payments</a:t>
            </a:r>
          </a:p>
          <a:p>
            <a:endParaRPr lang="en-US" sz="2400" dirty="0"/>
          </a:p>
          <a:p>
            <a:pPr lvl="1"/>
            <a:r>
              <a:rPr lang="en-US" sz="2000" dirty="0"/>
              <a:t>Refer to IRS and NYS Forms listed below (which include explanation of how to estimate quarterly amounts owed) and IRS Publication 505 (Tax Withholding and Estimated Tax), available at: </a:t>
            </a:r>
            <a:r>
              <a:rPr lang="en-US" sz="2000" dirty="0">
                <a:hlinkClick r:id="rId3"/>
              </a:rPr>
              <a:t>https://www.irs.gov/pub/irs-pdf/p505.pdf</a:t>
            </a:r>
            <a:endParaRPr lang="en-US" sz="2000" dirty="0"/>
          </a:p>
          <a:p>
            <a:pPr marL="457200" lvl="1" indent="0">
              <a:buNone/>
            </a:pPr>
            <a:endParaRPr lang="en-US" sz="2000" dirty="0"/>
          </a:p>
          <a:p>
            <a:pPr marL="1200150" lvl="3" indent="-342900">
              <a:buFont typeface="Arial" panose="020B0604020202020204" pitchFamily="34" charset="0"/>
              <a:buChar char="•"/>
            </a:pPr>
            <a:r>
              <a:rPr lang="en-US" dirty="0"/>
              <a:t>Federal – </a:t>
            </a:r>
            <a:r>
              <a:rPr lang="en-US" dirty="0">
                <a:hlinkClick r:id="rId4"/>
              </a:rPr>
              <a:t>IRS Form 1040-ES</a:t>
            </a:r>
            <a:endParaRPr lang="en-US" dirty="0"/>
          </a:p>
          <a:p>
            <a:pPr marL="1200150" lvl="3" indent="-342900">
              <a:buFont typeface="Arial" panose="020B0604020202020204" pitchFamily="34" charset="0"/>
              <a:buChar char="•"/>
            </a:pPr>
            <a:r>
              <a:rPr lang="en-US" dirty="0"/>
              <a:t>New York – </a:t>
            </a:r>
            <a:r>
              <a:rPr lang="en-US" dirty="0">
                <a:hlinkClick r:id="rId5"/>
              </a:rPr>
              <a:t>NY Form IT-2105</a:t>
            </a:r>
            <a:endParaRPr lang="en-US" dirty="0"/>
          </a:p>
          <a:p>
            <a:pPr marL="914400" lvl="1" indent="-457200">
              <a:buFont typeface="+mj-lt"/>
              <a:buAutoNum type="arabicPeriod"/>
            </a:pPr>
            <a:endParaRPr lang="en-US" sz="2000" dirty="0"/>
          </a:p>
          <a:p>
            <a:pPr marL="914400" lvl="1" indent="-457200">
              <a:buFont typeface="+mj-lt"/>
              <a:buAutoNum type="arabicPeriod"/>
            </a:pPr>
            <a:endParaRPr lang="en-US" sz="2000" dirty="0"/>
          </a:p>
          <a:p>
            <a:pPr marL="914400" lvl="1" indent="-457200">
              <a:buFont typeface="+mj-lt"/>
              <a:buAutoNum type="arabicPeriod"/>
            </a:pPr>
            <a:endParaRPr lang="en-US" sz="2000"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1801850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6097"/>
            <a:ext cx="7772400" cy="690880"/>
          </a:xfrm>
        </p:spPr>
        <p:txBody>
          <a:bodyPr/>
          <a:lstStyle/>
          <a:p>
            <a:r>
              <a:rPr lang="en-US" sz="2800" b="1" dirty="0"/>
              <a:t>Calculate Your 2025 Estimated Tax Payments</a:t>
            </a:r>
          </a:p>
        </p:txBody>
      </p:sp>
      <p:sp>
        <p:nvSpPr>
          <p:cNvPr id="3" name="Content Placeholder 2"/>
          <p:cNvSpPr>
            <a:spLocks noGrp="1"/>
          </p:cNvSpPr>
          <p:nvPr>
            <p:ph idx="1"/>
          </p:nvPr>
        </p:nvSpPr>
        <p:spPr>
          <a:xfrm>
            <a:off x="153626" y="1136313"/>
            <a:ext cx="8836747" cy="5061287"/>
          </a:xfrm>
        </p:spPr>
        <p:txBody>
          <a:bodyPr/>
          <a:lstStyle/>
          <a:p>
            <a:r>
              <a:rPr lang="en-US" sz="2400" b="1" dirty="0"/>
              <a:t>Example 1 – No other taxable income other than assistantship</a:t>
            </a:r>
          </a:p>
          <a:p>
            <a:pPr marL="0" indent="0">
              <a:spcBef>
                <a:spcPts val="0"/>
              </a:spcBef>
              <a:buNone/>
            </a:pPr>
            <a:endParaRPr lang="en-US" sz="1000" dirty="0"/>
          </a:p>
          <a:p>
            <a:pPr marL="0" indent="0">
              <a:spcBef>
                <a:spcPts val="0"/>
              </a:spcBef>
              <a:buNone/>
            </a:pPr>
            <a:r>
              <a:rPr lang="en-US" sz="1800" dirty="0"/>
              <a:t>Megan has an assistantship (6002 job code) of $32,000 for the 25/26 academic year.  She has no qualified expenditures other than tuition (which is offset directly by the University, separate from the assistantship). For 2024, she had no other taxable income (no other fellowships or W-2 wage income). Megan’s filing status is single, and she can’t be claimed as a dependent on someone else’s return. She is a NY state resident for tax purposes.</a:t>
            </a:r>
          </a:p>
          <a:p>
            <a:pPr marL="0" indent="0">
              <a:spcBef>
                <a:spcPts val="0"/>
              </a:spcBef>
              <a:buNone/>
            </a:pPr>
            <a:endParaRPr lang="en-US" sz="1000" dirty="0"/>
          </a:p>
          <a:p>
            <a:pPr marL="0" indent="0">
              <a:spcBef>
                <a:spcPts val="0"/>
              </a:spcBef>
              <a:buNone/>
            </a:pPr>
            <a:r>
              <a:rPr lang="en-US" sz="2000" b="1" dirty="0"/>
              <a:t>Is Megan required to make estimated tax payments to the IRS and NYS?</a:t>
            </a:r>
          </a:p>
          <a:p>
            <a:pPr marL="0" indent="0">
              <a:buNone/>
            </a:pPr>
            <a:endParaRPr lang="en-US" sz="1000" dirty="0"/>
          </a:p>
          <a:p>
            <a:pPr marL="0" indent="0">
              <a:spcBef>
                <a:spcPts val="0"/>
              </a:spcBef>
              <a:buNone/>
            </a:pPr>
            <a:r>
              <a:rPr lang="en-US" sz="1800" b="1" u="sng" dirty="0"/>
              <a:t>Step 1</a:t>
            </a:r>
            <a:r>
              <a:rPr lang="en-US" sz="1800" b="1" dirty="0"/>
              <a:t> -  What is Megan’s 2025 taxable income for estimated tax purposes?</a:t>
            </a:r>
          </a:p>
          <a:p>
            <a:pPr marL="0" indent="0">
              <a:buNone/>
            </a:pPr>
            <a:r>
              <a:rPr lang="en-US" sz="1800" dirty="0"/>
              <a:t>Assistantship payments received in 2025: $16,000 (1/2 of $32,000)</a:t>
            </a:r>
          </a:p>
          <a:p>
            <a:pPr marL="0" indent="0">
              <a:buNone/>
            </a:pPr>
            <a:r>
              <a:rPr lang="en-US" sz="1800" dirty="0"/>
              <a:t>Cost of books/equipment required for and paid in 2025 for her 2025 classes:  $0</a:t>
            </a:r>
          </a:p>
          <a:p>
            <a:pPr marL="0" indent="0">
              <a:buNone/>
            </a:pPr>
            <a:r>
              <a:rPr lang="en-US" sz="1800" dirty="0"/>
              <a:t>2025 Federal taxable income: $16,000 - $15,000 (IRS standard deduction for 2025) = $1000</a:t>
            </a:r>
          </a:p>
          <a:p>
            <a:pPr marL="0" indent="0">
              <a:buNone/>
            </a:pPr>
            <a:r>
              <a:rPr lang="en-US" sz="1800" dirty="0"/>
              <a:t>2025 NY taxable income: $16,000 - $8,000 (NY standard deduction for 2025) = $8,000</a:t>
            </a:r>
          </a:p>
          <a:p>
            <a:pPr marL="0" indent="0">
              <a:buNone/>
            </a:pPr>
            <a:endParaRPr lang="en-US" sz="1100" b="1" dirty="0"/>
          </a:p>
          <a:p>
            <a:pPr marL="0" indent="0">
              <a:buNone/>
            </a:pPr>
            <a:r>
              <a:rPr lang="en-US" sz="1800" b="1" dirty="0"/>
              <a:t>Now we need to determine federal &amp; NY state income tax.</a:t>
            </a:r>
          </a:p>
          <a:p>
            <a:pPr marL="0" indent="0">
              <a:buNone/>
            </a:pPr>
            <a:endParaRPr lang="en-US" sz="2000" b="1" dirty="0"/>
          </a:p>
          <a:p>
            <a:pPr marL="914400" lvl="1" indent="-457200">
              <a:buFont typeface="+mj-lt"/>
              <a:buAutoNum type="arabicPeriod"/>
            </a:pPr>
            <a:endParaRPr lang="en-US" sz="2000"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995288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6097"/>
            <a:ext cx="7772400" cy="690880"/>
          </a:xfrm>
        </p:spPr>
        <p:txBody>
          <a:bodyPr/>
          <a:lstStyle/>
          <a:p>
            <a:r>
              <a:rPr lang="en-US" sz="2800" b="1" dirty="0"/>
              <a:t>Calculate Your 2025 Estimated Tax Payments</a:t>
            </a:r>
          </a:p>
        </p:txBody>
      </p:sp>
      <p:sp>
        <p:nvSpPr>
          <p:cNvPr id="3" name="Content Placeholder 2"/>
          <p:cNvSpPr>
            <a:spLocks noGrp="1"/>
          </p:cNvSpPr>
          <p:nvPr>
            <p:ph idx="1"/>
          </p:nvPr>
        </p:nvSpPr>
        <p:spPr>
          <a:xfrm>
            <a:off x="153626" y="936977"/>
            <a:ext cx="8924069" cy="5723467"/>
          </a:xfrm>
        </p:spPr>
        <p:txBody>
          <a:bodyPr/>
          <a:lstStyle/>
          <a:p>
            <a:r>
              <a:rPr lang="en-US" sz="2400" b="1" dirty="0"/>
              <a:t>Example 1 – No other taxable income other than assistantship</a:t>
            </a:r>
          </a:p>
          <a:p>
            <a:pPr marL="0" indent="0">
              <a:spcBef>
                <a:spcPts val="0"/>
              </a:spcBef>
              <a:buNone/>
            </a:pPr>
            <a:endParaRPr lang="en-US" sz="1000" dirty="0"/>
          </a:p>
          <a:p>
            <a:pPr marL="0" indent="0">
              <a:spcBef>
                <a:spcPts val="0"/>
              </a:spcBef>
              <a:buNone/>
            </a:pPr>
            <a:r>
              <a:rPr lang="en-US" sz="1800" b="1" u="sng" dirty="0"/>
              <a:t>Step 2</a:t>
            </a:r>
            <a:r>
              <a:rPr lang="en-US" sz="1800" b="1" dirty="0"/>
              <a:t> -  What is the federal &amp; NYS estimated tax on Megan’s 2025 estimated taxable income?</a:t>
            </a:r>
          </a:p>
          <a:p>
            <a:pPr marL="0" indent="0">
              <a:spcBef>
                <a:spcPts val="0"/>
              </a:spcBef>
              <a:buNone/>
            </a:pPr>
            <a:endParaRPr lang="en-US" sz="1800" dirty="0"/>
          </a:p>
          <a:p>
            <a:pPr marL="0" indent="0">
              <a:spcBef>
                <a:spcPts val="0"/>
              </a:spcBef>
              <a:buNone/>
            </a:pPr>
            <a:r>
              <a:rPr lang="en-US" sz="1800" b="1" dirty="0"/>
              <a:t>FEDERAL:                                                          </a:t>
            </a:r>
          </a:p>
          <a:p>
            <a:pPr marL="0" indent="0">
              <a:spcBef>
                <a:spcPts val="0"/>
              </a:spcBef>
              <a:buNone/>
            </a:pPr>
            <a:endParaRPr lang="en-US" sz="1800" dirty="0"/>
          </a:p>
          <a:p>
            <a:pPr marL="0" indent="0">
              <a:spcBef>
                <a:spcPts val="0"/>
              </a:spcBef>
              <a:buNone/>
            </a:pPr>
            <a:r>
              <a:rPr lang="en-US" sz="1800" dirty="0"/>
              <a:t>From 2025 IRS Form 1040-ES page 7	</a:t>
            </a:r>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buNone/>
            </a:pPr>
            <a:endParaRPr lang="en-US" sz="1400" dirty="0"/>
          </a:p>
          <a:p>
            <a:pPr marL="0" indent="0">
              <a:buNone/>
            </a:pPr>
            <a:r>
              <a:rPr lang="en-US" sz="1800" dirty="0"/>
              <a:t>$1000 federal taxable income x 10% = $100</a:t>
            </a:r>
          </a:p>
          <a:p>
            <a:pPr marL="0" indent="0">
              <a:buNone/>
            </a:pPr>
            <a:r>
              <a:rPr lang="en-US" sz="1800" dirty="0"/>
              <a:t>Megan’s estimated federal income tax for 2025 on her assistantship is $100.</a:t>
            </a:r>
          </a:p>
          <a:p>
            <a:pPr marL="0" indent="0">
              <a:buNone/>
            </a:pPr>
            <a:endParaRPr lang="en-US" sz="800" dirty="0"/>
          </a:p>
          <a:p>
            <a:pPr marL="0" indent="0">
              <a:buNone/>
            </a:pPr>
            <a:r>
              <a:rPr lang="en-US" sz="1800" b="1" i="1" dirty="0"/>
              <a:t>Megan owes less than $1,000 to the IRS for 2025, so she does not need to make any federal estimated tax payments for 2025.  </a:t>
            </a:r>
            <a:endParaRPr lang="en-US" sz="1800" dirty="0"/>
          </a:p>
          <a:p>
            <a:pPr marL="0" indent="0">
              <a:buNone/>
            </a:pPr>
            <a:endParaRPr lang="en-US" sz="2000" b="1" dirty="0"/>
          </a:p>
          <a:p>
            <a:pPr marL="457200" lvl="1" indent="0">
              <a:buNone/>
            </a:pPr>
            <a:endParaRPr lang="en-US" sz="2000" dirty="0"/>
          </a:p>
          <a:p>
            <a:pPr marL="457200" lvl="1" indent="0">
              <a:buNone/>
            </a:pPr>
            <a:endParaRPr lang="en-US" sz="2000" dirty="0"/>
          </a:p>
          <a:p>
            <a:pPr marL="914400" lvl="2" indent="0">
              <a:buNone/>
            </a:pPr>
            <a:endParaRPr lang="en-US" sz="1600" dirty="0"/>
          </a:p>
        </p:txBody>
      </p:sp>
      <p:sp>
        <p:nvSpPr>
          <p:cNvPr id="8" name="Right Arrow 5">
            <a:extLst>
              <a:ext uri="{FF2B5EF4-FFF2-40B4-BE49-F238E27FC236}">
                <a16:creationId xmlns:a16="http://schemas.microsoft.com/office/drawing/2014/main" id="{F63E082F-2E51-4972-B96A-58C5D37C1C29}"/>
              </a:ext>
            </a:extLst>
          </p:cNvPr>
          <p:cNvSpPr/>
          <p:nvPr/>
        </p:nvSpPr>
        <p:spPr bwMode="auto">
          <a:xfrm>
            <a:off x="3651203" y="3524527"/>
            <a:ext cx="1253762" cy="195807"/>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MS Pゴシック" charset="0"/>
              <a:cs typeface="MS Pゴシック" charset="0"/>
            </a:endParaRPr>
          </a:p>
        </p:txBody>
      </p:sp>
      <p:pic>
        <p:nvPicPr>
          <p:cNvPr id="4" name="Picture 3">
            <a:extLst>
              <a:ext uri="{FF2B5EF4-FFF2-40B4-BE49-F238E27FC236}">
                <a16:creationId xmlns:a16="http://schemas.microsoft.com/office/drawing/2014/main" id="{1C12B892-9189-4F56-B64A-0C9D62454238}"/>
              </a:ext>
            </a:extLst>
          </p:cNvPr>
          <p:cNvPicPr>
            <a:picLocks noChangeAspect="1"/>
          </p:cNvPicPr>
          <p:nvPr/>
        </p:nvPicPr>
        <p:blipFill>
          <a:blip r:embed="rId3"/>
          <a:stretch>
            <a:fillRect/>
          </a:stretch>
        </p:blipFill>
        <p:spPr>
          <a:xfrm>
            <a:off x="4997243" y="2462489"/>
            <a:ext cx="3267075" cy="2124075"/>
          </a:xfrm>
          <a:prstGeom prst="rect">
            <a:avLst/>
          </a:prstGeom>
        </p:spPr>
      </p:pic>
    </p:spTree>
    <p:extLst>
      <p:ext uri="{BB962C8B-B14F-4D97-AF65-F5344CB8AC3E}">
        <p14:creationId xmlns:p14="http://schemas.microsoft.com/office/powerpoint/2010/main" val="833117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6097"/>
            <a:ext cx="7772400" cy="690880"/>
          </a:xfrm>
        </p:spPr>
        <p:txBody>
          <a:bodyPr/>
          <a:lstStyle/>
          <a:p>
            <a:r>
              <a:rPr lang="en-US" sz="2800" b="1" dirty="0"/>
              <a:t>Calculate Your 2025 Estimated Tax Payments</a:t>
            </a:r>
          </a:p>
        </p:txBody>
      </p:sp>
      <p:sp>
        <p:nvSpPr>
          <p:cNvPr id="3" name="Content Placeholder 2"/>
          <p:cNvSpPr>
            <a:spLocks noGrp="1"/>
          </p:cNvSpPr>
          <p:nvPr>
            <p:ph idx="1"/>
          </p:nvPr>
        </p:nvSpPr>
        <p:spPr>
          <a:xfrm>
            <a:off x="153626" y="936977"/>
            <a:ext cx="8836747" cy="5204179"/>
          </a:xfrm>
        </p:spPr>
        <p:txBody>
          <a:bodyPr/>
          <a:lstStyle/>
          <a:p>
            <a:r>
              <a:rPr lang="en-US" sz="2400" b="1" dirty="0"/>
              <a:t>Example 1 – No other taxable income other than assistantship</a:t>
            </a:r>
          </a:p>
          <a:p>
            <a:pPr marL="0" indent="0">
              <a:spcBef>
                <a:spcPts val="0"/>
              </a:spcBef>
              <a:buNone/>
            </a:pPr>
            <a:endParaRPr lang="en-US" sz="1000" dirty="0"/>
          </a:p>
          <a:p>
            <a:pPr marL="0" indent="0">
              <a:spcBef>
                <a:spcPts val="0"/>
              </a:spcBef>
              <a:buNone/>
            </a:pPr>
            <a:r>
              <a:rPr lang="en-US" sz="1800" b="1" u="sng" dirty="0"/>
              <a:t>Step 2</a:t>
            </a:r>
            <a:r>
              <a:rPr lang="en-US" sz="1800" b="1" dirty="0"/>
              <a:t> -  What is the NYS estimated tax on Megan’s 2024 estimated taxable income?</a:t>
            </a:r>
          </a:p>
          <a:p>
            <a:pPr marL="0" indent="0">
              <a:spcBef>
                <a:spcPts val="0"/>
              </a:spcBef>
              <a:buNone/>
            </a:pPr>
            <a:endParaRPr lang="en-US" sz="1800" dirty="0"/>
          </a:p>
          <a:p>
            <a:pPr marL="0" indent="0">
              <a:spcBef>
                <a:spcPts val="0"/>
              </a:spcBef>
              <a:buNone/>
            </a:pPr>
            <a:r>
              <a:rPr lang="en-US" sz="1800" dirty="0"/>
              <a:t>From 2025 NYS Form IT-2105 page 10</a:t>
            </a:r>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spcBef>
                <a:spcPts val="0"/>
              </a:spcBef>
              <a:buNone/>
            </a:pPr>
            <a:endParaRPr lang="en-US" sz="1800" dirty="0"/>
          </a:p>
          <a:p>
            <a:pPr marL="0" indent="0">
              <a:buNone/>
            </a:pPr>
            <a:r>
              <a:rPr lang="en-US" sz="1800" dirty="0"/>
              <a:t>So $8,000 NY taxable income x 4% = $320</a:t>
            </a:r>
          </a:p>
          <a:p>
            <a:pPr marL="0" indent="0">
              <a:buNone/>
            </a:pPr>
            <a:r>
              <a:rPr lang="en-US" sz="1800" dirty="0"/>
              <a:t>Megan’s estimated NY state income tax on her assistantship for 2025 is $320.  </a:t>
            </a:r>
          </a:p>
          <a:p>
            <a:pPr marL="0" indent="0">
              <a:buNone/>
            </a:pPr>
            <a:r>
              <a:rPr lang="en-US" sz="1800" b="1" i="1" dirty="0"/>
              <a:t>Megan owes more than $300 to NY for 2025, so she needs to make NY state estimated tax payments for 2025. </a:t>
            </a:r>
            <a:endParaRPr lang="en-US" sz="1200" b="1" i="1" dirty="0"/>
          </a:p>
          <a:p>
            <a:pPr marL="0" indent="0">
              <a:spcBef>
                <a:spcPts val="0"/>
              </a:spcBef>
              <a:buNone/>
            </a:pPr>
            <a:endParaRPr lang="en-US" sz="1800" dirty="0"/>
          </a:p>
          <a:p>
            <a:pPr marL="0" indent="0">
              <a:buNone/>
            </a:pPr>
            <a:endParaRPr lang="en-US" sz="2000" b="1" dirty="0"/>
          </a:p>
          <a:p>
            <a:pPr marL="457200" lvl="1" indent="0">
              <a:buNone/>
            </a:pPr>
            <a:endParaRPr lang="en-US" sz="2000" dirty="0"/>
          </a:p>
          <a:p>
            <a:pPr marL="457200" lvl="1" indent="0">
              <a:buNone/>
            </a:pPr>
            <a:endParaRPr lang="en-US" sz="2000" dirty="0"/>
          </a:p>
          <a:p>
            <a:pPr marL="914400" lvl="2" indent="0">
              <a:buNone/>
            </a:pPr>
            <a:endParaRPr lang="en-US" sz="1600" dirty="0"/>
          </a:p>
        </p:txBody>
      </p:sp>
      <p:sp>
        <p:nvSpPr>
          <p:cNvPr id="7" name="Right Arrow 6"/>
          <p:cNvSpPr/>
          <p:nvPr/>
        </p:nvSpPr>
        <p:spPr bwMode="auto">
          <a:xfrm>
            <a:off x="2978332" y="2671353"/>
            <a:ext cx="1469570" cy="182881"/>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MS Pゴシック" charset="0"/>
              <a:cs typeface="MS Pゴシック" charset="0"/>
            </a:endParaRPr>
          </a:p>
        </p:txBody>
      </p:sp>
      <p:pic>
        <p:nvPicPr>
          <p:cNvPr id="5" name="Picture 4">
            <a:extLst>
              <a:ext uri="{FF2B5EF4-FFF2-40B4-BE49-F238E27FC236}">
                <a16:creationId xmlns:a16="http://schemas.microsoft.com/office/drawing/2014/main" id="{DC6C1476-815D-4434-A48C-D635C973EEBC}"/>
              </a:ext>
            </a:extLst>
          </p:cNvPr>
          <p:cNvPicPr>
            <a:picLocks noChangeAspect="1"/>
          </p:cNvPicPr>
          <p:nvPr/>
        </p:nvPicPr>
        <p:blipFill>
          <a:blip r:embed="rId3"/>
          <a:stretch>
            <a:fillRect/>
          </a:stretch>
        </p:blipFill>
        <p:spPr>
          <a:xfrm>
            <a:off x="4447902" y="2048073"/>
            <a:ext cx="3368332" cy="2110923"/>
          </a:xfrm>
          <a:prstGeom prst="rect">
            <a:avLst/>
          </a:prstGeom>
        </p:spPr>
      </p:pic>
    </p:spTree>
    <p:extLst>
      <p:ext uri="{BB962C8B-B14F-4D97-AF65-F5344CB8AC3E}">
        <p14:creationId xmlns:p14="http://schemas.microsoft.com/office/powerpoint/2010/main" val="637815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8675"/>
            <a:ext cx="7772400" cy="922020"/>
          </a:xfrm>
        </p:spPr>
        <p:txBody>
          <a:bodyPr/>
          <a:lstStyle/>
          <a:p>
            <a:r>
              <a:rPr lang="en-US" sz="2800" b="1" dirty="0"/>
              <a:t>Calculate Your 2025 Estimated Tax Payments</a:t>
            </a:r>
          </a:p>
        </p:txBody>
      </p:sp>
      <p:sp>
        <p:nvSpPr>
          <p:cNvPr id="3" name="Content Placeholder 2"/>
          <p:cNvSpPr>
            <a:spLocks noGrp="1"/>
          </p:cNvSpPr>
          <p:nvPr>
            <p:ph idx="1"/>
          </p:nvPr>
        </p:nvSpPr>
        <p:spPr>
          <a:xfrm>
            <a:off x="45720" y="1190695"/>
            <a:ext cx="9031605" cy="4818991"/>
          </a:xfrm>
        </p:spPr>
        <p:txBody>
          <a:bodyPr/>
          <a:lstStyle/>
          <a:p>
            <a:r>
              <a:rPr lang="en-US" sz="2400" b="1" dirty="0"/>
              <a:t>Example 2 – Other taxable income in addition to assistantship</a:t>
            </a:r>
          </a:p>
          <a:p>
            <a:pPr marL="0" indent="0">
              <a:spcBef>
                <a:spcPts val="0"/>
              </a:spcBef>
              <a:buNone/>
            </a:pPr>
            <a:endParaRPr lang="en-US" sz="1000" dirty="0"/>
          </a:p>
          <a:p>
            <a:pPr marL="0" indent="0">
              <a:spcBef>
                <a:spcPts val="0"/>
              </a:spcBef>
              <a:buNone/>
            </a:pPr>
            <a:r>
              <a:rPr lang="en-US" sz="1800" dirty="0"/>
              <a:t>Megan has an assistantship (6002 job code) of $32,000 for the 25/26 academic year.  She has no qualified expenditures other than tuition (which is offset directly by the University, separate from the fellowship). For 2025, she also received $10,000 in wages from a summer job (in which she had $500 in federal income tax and $200 in NY income tax withheld).  Megan’s filing status is single, and she can’t be claimed as a dependent on someone else’s return. She is a NY state resident for tax purposes.</a:t>
            </a:r>
          </a:p>
          <a:p>
            <a:pPr marL="0" indent="0">
              <a:spcBef>
                <a:spcPts val="0"/>
              </a:spcBef>
              <a:buNone/>
            </a:pPr>
            <a:endParaRPr lang="en-US" sz="1800" dirty="0"/>
          </a:p>
          <a:p>
            <a:pPr marL="0" indent="0">
              <a:spcBef>
                <a:spcPts val="0"/>
              </a:spcBef>
              <a:buNone/>
            </a:pPr>
            <a:r>
              <a:rPr lang="en-US" sz="1800" b="1" dirty="0"/>
              <a:t>Is Megan required to make estimated tax payments to the IRS and NYS?</a:t>
            </a:r>
          </a:p>
          <a:p>
            <a:pPr marL="0" indent="0">
              <a:buNone/>
            </a:pPr>
            <a:endParaRPr lang="en-US" sz="900" dirty="0"/>
          </a:p>
          <a:p>
            <a:pPr marL="0" indent="0">
              <a:spcBef>
                <a:spcPts val="0"/>
              </a:spcBef>
              <a:buNone/>
            </a:pPr>
            <a:r>
              <a:rPr lang="en-US" sz="1800" b="1" dirty="0"/>
              <a:t>Step 1 -  What is Megan’s 2025 taxable income for estimated tax purposes?</a:t>
            </a:r>
          </a:p>
          <a:p>
            <a:pPr marL="0" indent="0">
              <a:buNone/>
            </a:pPr>
            <a:r>
              <a:rPr lang="en-US" sz="1800" dirty="0"/>
              <a:t>Assistantship payments received in 2025: $16,000 (1/2 of $32,000)</a:t>
            </a:r>
          </a:p>
          <a:p>
            <a:pPr marL="0" indent="0">
              <a:buNone/>
            </a:pPr>
            <a:r>
              <a:rPr lang="en-US" sz="1800" dirty="0"/>
              <a:t>Cost of books/equipment required for and paid in 2025 for her 2025 classes:  $0</a:t>
            </a:r>
          </a:p>
          <a:p>
            <a:pPr marL="0" indent="0">
              <a:buNone/>
            </a:pPr>
            <a:r>
              <a:rPr lang="en-US" sz="1800" dirty="0"/>
              <a:t>2025 federal taxable income: $10,000 + $16,000 - $15,000 (2025 standard deduction) = $11,000</a:t>
            </a:r>
          </a:p>
          <a:p>
            <a:pPr marL="0" indent="0">
              <a:buNone/>
            </a:pPr>
            <a:r>
              <a:rPr lang="en-US" sz="1800" dirty="0"/>
              <a:t>2025 NY taxable income: $10,000 + $16,000 - $8,000 (2025 NY standard deduction) = $18,000</a:t>
            </a:r>
          </a:p>
          <a:p>
            <a:pPr marL="0" indent="0">
              <a:buNone/>
            </a:pPr>
            <a:endParaRPr lang="en-US" sz="1800" dirty="0"/>
          </a:p>
          <a:p>
            <a:pPr marL="0" indent="0">
              <a:buNone/>
            </a:pPr>
            <a:endParaRPr lang="en-US" sz="2000" b="1" dirty="0"/>
          </a:p>
          <a:p>
            <a:pPr marL="914400" lvl="1" indent="-457200">
              <a:buFont typeface="+mj-lt"/>
              <a:buAutoNum type="arabicPeriod"/>
            </a:pPr>
            <a:endParaRPr lang="en-US" sz="2000"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124956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6097"/>
            <a:ext cx="7772400" cy="690880"/>
          </a:xfrm>
        </p:spPr>
        <p:txBody>
          <a:bodyPr/>
          <a:lstStyle/>
          <a:p>
            <a:r>
              <a:rPr lang="en-US" sz="2800" b="1" dirty="0"/>
              <a:t>Calculate Your 2025 Estimated Tax Payments</a:t>
            </a:r>
          </a:p>
        </p:txBody>
      </p:sp>
      <p:sp>
        <p:nvSpPr>
          <p:cNvPr id="3" name="Content Placeholder 2"/>
          <p:cNvSpPr>
            <a:spLocks noGrp="1"/>
          </p:cNvSpPr>
          <p:nvPr>
            <p:ph idx="1"/>
          </p:nvPr>
        </p:nvSpPr>
        <p:spPr>
          <a:xfrm>
            <a:off x="153626" y="936977"/>
            <a:ext cx="8836747" cy="5723467"/>
          </a:xfrm>
        </p:spPr>
        <p:txBody>
          <a:bodyPr/>
          <a:lstStyle/>
          <a:p>
            <a:r>
              <a:rPr lang="en-US" sz="2400" b="1" dirty="0"/>
              <a:t>Example 2 – Other taxable income in addition to assistantship</a:t>
            </a:r>
          </a:p>
          <a:p>
            <a:pPr marL="0" indent="0">
              <a:spcBef>
                <a:spcPts val="0"/>
              </a:spcBef>
              <a:buNone/>
            </a:pPr>
            <a:endParaRPr lang="en-US" sz="1000" dirty="0"/>
          </a:p>
          <a:p>
            <a:pPr marL="0" indent="0">
              <a:spcBef>
                <a:spcPts val="0"/>
              </a:spcBef>
              <a:buNone/>
            </a:pPr>
            <a:r>
              <a:rPr lang="en-US" sz="1800" b="1" u="sng" dirty="0"/>
              <a:t>Step 2</a:t>
            </a:r>
            <a:r>
              <a:rPr lang="en-US" sz="1800" b="1" dirty="0"/>
              <a:t> -  What is the federal &amp; NYS estimated tax on Megan’s 2025 estimated taxable income?</a:t>
            </a:r>
          </a:p>
          <a:p>
            <a:pPr marL="0" indent="0">
              <a:spcBef>
                <a:spcPts val="0"/>
              </a:spcBef>
              <a:buNone/>
            </a:pPr>
            <a:endParaRPr lang="en-US" sz="1800" dirty="0"/>
          </a:p>
          <a:p>
            <a:pPr marL="0" indent="0">
              <a:spcBef>
                <a:spcPts val="0"/>
              </a:spcBef>
              <a:buNone/>
            </a:pPr>
            <a:r>
              <a:rPr lang="en-US" sz="1800" b="1" dirty="0"/>
              <a:t>FEDERAL:</a:t>
            </a:r>
          </a:p>
          <a:p>
            <a:pPr marL="3543300" lvl="8" indent="0">
              <a:spcBef>
                <a:spcPts val="0"/>
              </a:spcBef>
              <a:buNone/>
            </a:pPr>
            <a:endParaRPr lang="en-US" sz="600" dirty="0"/>
          </a:p>
          <a:p>
            <a:pPr marL="0" indent="0">
              <a:spcBef>
                <a:spcPts val="0"/>
              </a:spcBef>
              <a:buNone/>
            </a:pPr>
            <a:r>
              <a:rPr lang="en-US" sz="1800" dirty="0"/>
              <a:t>From 2025 IRS Form 1040-ES</a:t>
            </a:r>
          </a:p>
          <a:p>
            <a:pPr marL="3543300" lvl="8" indent="0">
              <a:spcBef>
                <a:spcPts val="0"/>
              </a:spcBef>
              <a:buNone/>
            </a:pPr>
            <a:endParaRPr lang="en-US" sz="600" dirty="0"/>
          </a:p>
          <a:p>
            <a:pPr marL="0" indent="0">
              <a:spcBef>
                <a:spcPts val="0"/>
              </a:spcBef>
              <a:buNone/>
            </a:pPr>
            <a:endParaRPr lang="en-US" sz="1800" dirty="0"/>
          </a:p>
          <a:p>
            <a:pPr marL="0" indent="0">
              <a:spcBef>
                <a:spcPts val="0"/>
              </a:spcBef>
              <a:buNone/>
            </a:pPr>
            <a:endParaRPr lang="en-US" sz="1800" dirty="0"/>
          </a:p>
          <a:p>
            <a:pPr marL="0" indent="0">
              <a:buNone/>
            </a:pPr>
            <a:r>
              <a:rPr lang="en-US" sz="1800" dirty="0"/>
              <a:t>$11,000 federal taxable income </a:t>
            </a:r>
          </a:p>
          <a:p>
            <a:pPr marL="0" indent="0">
              <a:buNone/>
            </a:pPr>
            <a:r>
              <a:rPr lang="en-US" sz="1800" dirty="0"/>
              <a:t>Tax: $11,000 x 10%=$1,100</a:t>
            </a:r>
          </a:p>
          <a:p>
            <a:pPr marL="0" indent="0">
              <a:buNone/>
            </a:pPr>
            <a:r>
              <a:rPr lang="en-US" sz="1800" dirty="0"/>
              <a:t>Megan’s estimated federal income tax for 2025 on her assistantship and wages combined is $1,100.  Megan had $500 in federal income tax withholding on her wage income.  Megan estimates that she will owe an additional $600 to the IRS.</a:t>
            </a:r>
          </a:p>
          <a:p>
            <a:pPr marL="0" indent="0">
              <a:buNone/>
            </a:pPr>
            <a:r>
              <a:rPr lang="en-US" sz="1800" b="1" i="1" dirty="0"/>
              <a:t>Megan owes less than $1,000 after subtracting withholding, so she does not need to make any federal estimated tax payments.  </a:t>
            </a:r>
          </a:p>
          <a:p>
            <a:pPr marL="0" indent="0">
              <a:spcBef>
                <a:spcPts val="0"/>
              </a:spcBef>
              <a:buNone/>
            </a:pPr>
            <a:endParaRPr lang="en-US" sz="1800" dirty="0"/>
          </a:p>
          <a:p>
            <a:pPr marL="0" indent="0">
              <a:buNone/>
            </a:pPr>
            <a:endParaRPr lang="en-US" sz="2000" b="1" dirty="0"/>
          </a:p>
          <a:p>
            <a:pPr marL="457200" lvl="1" indent="0">
              <a:buNone/>
            </a:pPr>
            <a:endParaRPr lang="en-US" sz="2000" dirty="0"/>
          </a:p>
          <a:p>
            <a:pPr marL="457200" lvl="1" indent="0">
              <a:buNone/>
            </a:pPr>
            <a:endParaRPr lang="en-US" sz="2000" dirty="0"/>
          </a:p>
          <a:p>
            <a:pPr marL="914400" lvl="2" indent="0">
              <a:buNone/>
            </a:pPr>
            <a:endParaRPr lang="en-US" sz="1600" dirty="0"/>
          </a:p>
        </p:txBody>
      </p:sp>
      <p:sp>
        <p:nvSpPr>
          <p:cNvPr id="9" name="Right Arrow 6">
            <a:extLst>
              <a:ext uri="{FF2B5EF4-FFF2-40B4-BE49-F238E27FC236}">
                <a16:creationId xmlns:a16="http://schemas.microsoft.com/office/drawing/2014/main" id="{23246642-7AEC-415F-B219-60E9A2C9F290}"/>
              </a:ext>
            </a:extLst>
          </p:cNvPr>
          <p:cNvSpPr/>
          <p:nvPr/>
        </p:nvSpPr>
        <p:spPr bwMode="auto">
          <a:xfrm>
            <a:off x="3499515" y="3240718"/>
            <a:ext cx="1547948" cy="176071"/>
          </a:xfrm>
          <a:prstGeom prst="rightArrow">
            <a:avLst>
              <a:gd name="adj1" fmla="val 71654"/>
              <a:gd name="adj2" fmla="val 50000"/>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MS Pゴシック" charset="0"/>
              <a:cs typeface="MS Pゴシック" charset="0"/>
            </a:endParaRPr>
          </a:p>
        </p:txBody>
      </p:sp>
      <p:pic>
        <p:nvPicPr>
          <p:cNvPr id="5" name="Picture 4">
            <a:extLst>
              <a:ext uri="{FF2B5EF4-FFF2-40B4-BE49-F238E27FC236}">
                <a16:creationId xmlns:a16="http://schemas.microsoft.com/office/drawing/2014/main" id="{C90C6506-F2BD-48C0-AEF3-59357CAE3593}"/>
              </a:ext>
            </a:extLst>
          </p:cNvPr>
          <p:cNvPicPr>
            <a:picLocks noChangeAspect="1"/>
          </p:cNvPicPr>
          <p:nvPr/>
        </p:nvPicPr>
        <p:blipFill>
          <a:blip r:embed="rId3"/>
          <a:stretch>
            <a:fillRect/>
          </a:stretch>
        </p:blipFill>
        <p:spPr>
          <a:xfrm>
            <a:off x="5126277" y="2178680"/>
            <a:ext cx="3267075" cy="2124075"/>
          </a:xfrm>
          <a:prstGeom prst="rect">
            <a:avLst/>
          </a:prstGeom>
        </p:spPr>
      </p:pic>
    </p:spTree>
    <p:extLst>
      <p:ext uri="{BB962C8B-B14F-4D97-AF65-F5344CB8AC3E}">
        <p14:creationId xmlns:p14="http://schemas.microsoft.com/office/powerpoint/2010/main" val="2448734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4097"/>
            <a:ext cx="7772400" cy="600892"/>
          </a:xfrm>
        </p:spPr>
        <p:txBody>
          <a:bodyPr/>
          <a:lstStyle/>
          <a:p>
            <a:r>
              <a:rPr lang="en-US" sz="2800" b="1" dirty="0"/>
              <a:t>Calculate Your 2026 Estimated Tax Payments</a:t>
            </a:r>
          </a:p>
        </p:txBody>
      </p:sp>
      <p:sp>
        <p:nvSpPr>
          <p:cNvPr id="3" name="Content Placeholder 2"/>
          <p:cNvSpPr>
            <a:spLocks noGrp="1"/>
          </p:cNvSpPr>
          <p:nvPr>
            <p:ph idx="1"/>
          </p:nvPr>
        </p:nvSpPr>
        <p:spPr>
          <a:xfrm>
            <a:off x="153626" y="724990"/>
            <a:ext cx="8836747" cy="5499462"/>
          </a:xfrm>
        </p:spPr>
        <p:txBody>
          <a:bodyPr/>
          <a:lstStyle/>
          <a:p>
            <a:r>
              <a:rPr lang="en-US" sz="2400" b="1" dirty="0"/>
              <a:t>Example 2 – Other taxable income in addition to assistantship</a:t>
            </a:r>
          </a:p>
          <a:p>
            <a:pPr marL="0" indent="0">
              <a:spcBef>
                <a:spcPts val="0"/>
              </a:spcBef>
              <a:buNone/>
            </a:pPr>
            <a:endParaRPr lang="en-US" sz="1000" dirty="0"/>
          </a:p>
          <a:p>
            <a:pPr marL="0" indent="0">
              <a:spcBef>
                <a:spcPts val="0"/>
              </a:spcBef>
              <a:buNone/>
            </a:pPr>
            <a:r>
              <a:rPr lang="en-US" sz="1800" b="1" u="sng" dirty="0"/>
              <a:t>Step 2</a:t>
            </a:r>
            <a:r>
              <a:rPr lang="en-US" sz="1800" b="1" dirty="0"/>
              <a:t> -  What is the federal &amp; NYS estimated tax on Megan’s 2025 estimated taxable income?</a:t>
            </a:r>
          </a:p>
          <a:p>
            <a:pPr marL="0" indent="0">
              <a:spcBef>
                <a:spcPts val="0"/>
              </a:spcBef>
              <a:buNone/>
            </a:pPr>
            <a:endParaRPr lang="en-US" sz="1800" dirty="0"/>
          </a:p>
          <a:p>
            <a:pPr marL="0" indent="0">
              <a:spcBef>
                <a:spcPts val="0"/>
              </a:spcBef>
              <a:buNone/>
            </a:pPr>
            <a:r>
              <a:rPr lang="en-US" sz="1800" b="1" dirty="0"/>
              <a:t>NY:</a:t>
            </a:r>
          </a:p>
          <a:p>
            <a:pPr marL="0" indent="0">
              <a:spcBef>
                <a:spcPts val="0"/>
              </a:spcBef>
              <a:buNone/>
            </a:pPr>
            <a:endParaRPr lang="en-US" sz="1800" dirty="0"/>
          </a:p>
          <a:p>
            <a:pPr marL="0" indent="0">
              <a:spcBef>
                <a:spcPts val="0"/>
              </a:spcBef>
              <a:buNone/>
            </a:pPr>
            <a:r>
              <a:rPr lang="en-US" sz="1800" dirty="0"/>
              <a:t>From 2025 NYS Form IT-2105                   </a:t>
            </a:r>
          </a:p>
          <a:p>
            <a:pPr marL="0" indent="0">
              <a:spcBef>
                <a:spcPts val="0"/>
              </a:spcBef>
              <a:buNone/>
            </a:pPr>
            <a:endParaRPr lang="en-US" sz="1000" dirty="0"/>
          </a:p>
          <a:p>
            <a:pPr marL="0" indent="0">
              <a:buNone/>
            </a:pPr>
            <a:r>
              <a:rPr lang="en-US" sz="1800" dirty="0"/>
              <a:t>$18,000 NY state taxable income</a:t>
            </a:r>
          </a:p>
          <a:p>
            <a:pPr marL="0" indent="0">
              <a:buNone/>
            </a:pPr>
            <a:endParaRPr lang="en-US" sz="1100" dirty="0"/>
          </a:p>
          <a:p>
            <a:pPr marL="0" indent="0">
              <a:buNone/>
            </a:pPr>
            <a:r>
              <a:rPr lang="en-US" sz="1800" dirty="0"/>
              <a:t>Tax:   $600 + 5.5% x ($18,000 - $13,900)</a:t>
            </a:r>
          </a:p>
          <a:p>
            <a:pPr marL="0" indent="0">
              <a:buNone/>
            </a:pPr>
            <a:r>
              <a:rPr lang="en-US" sz="1800" dirty="0"/>
              <a:t>$600 + (5.5% x $4,100) = $825.50</a:t>
            </a:r>
          </a:p>
          <a:p>
            <a:pPr marL="0" indent="0">
              <a:buNone/>
            </a:pPr>
            <a:r>
              <a:rPr lang="en-US" sz="1800" dirty="0"/>
              <a:t>Megan’s estimated NY state income tax for 2025 on her assistantship and wages combined is $825.50.  Megan had $200 in NYS tax withholding on her wage income.  Megan estimates that she will owe an additional $625.50 to NYS for her 2025 taxable income.</a:t>
            </a:r>
          </a:p>
          <a:p>
            <a:pPr marL="0" indent="0">
              <a:buNone/>
            </a:pPr>
            <a:r>
              <a:rPr lang="en-US" sz="1800" b="1" i="1" dirty="0"/>
              <a:t>Megan should either (1) make an estimated payment to NY of $625.50 by September 15, 2025, or (2) make an estimated payment to NY of $312.75 by September 15, 2025 and another estimated payment to NY of $312.75 by January 15, 2026.</a:t>
            </a:r>
          </a:p>
          <a:p>
            <a:pPr marL="0" indent="0">
              <a:spcBef>
                <a:spcPts val="0"/>
              </a:spcBef>
              <a:buNone/>
            </a:pPr>
            <a:endParaRPr lang="en-US" sz="1800" dirty="0"/>
          </a:p>
          <a:p>
            <a:pPr marL="0" indent="0">
              <a:buNone/>
            </a:pPr>
            <a:endParaRPr lang="en-US" sz="2000" b="1" dirty="0"/>
          </a:p>
          <a:p>
            <a:pPr marL="457200" lvl="1" indent="0">
              <a:buNone/>
            </a:pPr>
            <a:endParaRPr lang="en-US" sz="2000" dirty="0"/>
          </a:p>
          <a:p>
            <a:pPr marL="457200" lvl="1" indent="0">
              <a:buNone/>
            </a:pPr>
            <a:endParaRPr lang="en-US" sz="2000" dirty="0"/>
          </a:p>
          <a:p>
            <a:pPr marL="914400" lvl="2" indent="0">
              <a:buNone/>
            </a:pPr>
            <a:endParaRPr lang="en-US" sz="1600" dirty="0"/>
          </a:p>
        </p:txBody>
      </p:sp>
      <p:sp>
        <p:nvSpPr>
          <p:cNvPr id="5" name="Right Arrow 4"/>
          <p:cNvSpPr/>
          <p:nvPr/>
        </p:nvSpPr>
        <p:spPr bwMode="auto">
          <a:xfrm>
            <a:off x="4027305" y="2945675"/>
            <a:ext cx="1122317" cy="222068"/>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MS Pゴシック" charset="0"/>
              <a:cs typeface="MS Pゴシック" charset="0"/>
            </a:endParaRPr>
          </a:p>
        </p:txBody>
      </p:sp>
      <p:pic>
        <p:nvPicPr>
          <p:cNvPr id="7" name="Picture 6">
            <a:extLst>
              <a:ext uri="{FF2B5EF4-FFF2-40B4-BE49-F238E27FC236}">
                <a16:creationId xmlns:a16="http://schemas.microsoft.com/office/drawing/2014/main" id="{D21F94B7-05A3-4858-B941-04F87D1C0908}"/>
              </a:ext>
            </a:extLst>
          </p:cNvPr>
          <p:cNvPicPr>
            <a:picLocks noChangeAspect="1"/>
          </p:cNvPicPr>
          <p:nvPr/>
        </p:nvPicPr>
        <p:blipFill>
          <a:blip r:embed="rId3"/>
          <a:stretch>
            <a:fillRect/>
          </a:stretch>
        </p:blipFill>
        <p:spPr>
          <a:xfrm>
            <a:off x="5220042" y="1819321"/>
            <a:ext cx="3699910" cy="2252707"/>
          </a:xfrm>
          <a:prstGeom prst="rect">
            <a:avLst/>
          </a:prstGeom>
        </p:spPr>
      </p:pic>
    </p:spTree>
    <p:extLst>
      <p:ext uri="{BB962C8B-B14F-4D97-AF65-F5344CB8AC3E}">
        <p14:creationId xmlns:p14="http://schemas.microsoft.com/office/powerpoint/2010/main" val="789200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1"/>
            <a:ext cx="7772400" cy="1013752"/>
          </a:xfrm>
        </p:spPr>
        <p:txBody>
          <a:bodyPr/>
          <a:lstStyle/>
          <a:p>
            <a:r>
              <a:rPr lang="en-US" sz="2800" b="1" dirty="0"/>
              <a:t>Calculate Your </a:t>
            </a:r>
            <a:r>
              <a:rPr lang="en-US" sz="2800" b="1" u="sng" dirty="0"/>
              <a:t>2026</a:t>
            </a:r>
            <a:r>
              <a:rPr lang="en-US" sz="2800" b="1" dirty="0"/>
              <a:t> Federal Estimated Tax Payments</a:t>
            </a:r>
          </a:p>
        </p:txBody>
      </p:sp>
      <p:sp>
        <p:nvSpPr>
          <p:cNvPr id="3" name="Content Placeholder 2"/>
          <p:cNvSpPr>
            <a:spLocks noGrp="1"/>
          </p:cNvSpPr>
          <p:nvPr>
            <p:ph idx="1"/>
          </p:nvPr>
        </p:nvSpPr>
        <p:spPr>
          <a:xfrm>
            <a:off x="222069" y="1042198"/>
            <a:ext cx="8686800" cy="5032392"/>
          </a:xfrm>
        </p:spPr>
        <p:txBody>
          <a:bodyPr/>
          <a:lstStyle/>
          <a:p>
            <a:pPr marL="0" indent="0">
              <a:buNone/>
            </a:pPr>
            <a:r>
              <a:rPr lang="en-US" sz="2000" dirty="0"/>
              <a:t>For the calendar year 2026, Megan estimates her assistantship amount to be $32,000 (½ of the 24/25 fellowship and ½ of the 25/26 fellowship). She does not expect to have any wage income in 2026.</a:t>
            </a:r>
            <a:endParaRPr lang="en-US" sz="800" dirty="0"/>
          </a:p>
          <a:p>
            <a:pPr marL="0" indent="0">
              <a:buNone/>
            </a:pPr>
            <a:r>
              <a:rPr lang="en-US" sz="2000" dirty="0"/>
              <a:t>2026 federal taxable income = $32,000 (fellowship payments received in 2026) less 2026 standard deduction (2025 amount of $15,000 – will change) = $17,000.</a:t>
            </a:r>
          </a:p>
          <a:p>
            <a:pPr marL="0" indent="0">
              <a:buNone/>
            </a:pPr>
            <a:endParaRPr lang="en-US" sz="800" dirty="0"/>
          </a:p>
          <a:p>
            <a:pPr marL="0" indent="0">
              <a:buNone/>
            </a:pPr>
            <a:r>
              <a:rPr lang="en-US" sz="2000" dirty="0"/>
              <a:t>Use 2025 Form 1040-ES (not released yet) to estimate federal income tax on $17,000. Calculation using the 2025 table</a:t>
            </a:r>
            <a:r>
              <a:rPr lang="en-US" sz="2000" dirty="0">
                <a:sym typeface="Wingdings" panose="05000000000000000000" pitchFamily="2" charset="2"/>
              </a:rPr>
              <a:t> (see below):</a:t>
            </a:r>
            <a:r>
              <a:rPr lang="en-US" sz="2000" dirty="0"/>
              <a:t> $1,192.5 + 12% x ($17,000 - $11,925) = $1,801.50 (quarterly IRS payments due of $450.38).</a:t>
            </a:r>
          </a:p>
          <a:p>
            <a:pPr marL="0" indent="0">
              <a:buNone/>
            </a:pPr>
            <a:endParaRPr lang="en-US" sz="800" dirty="0"/>
          </a:p>
          <a:p>
            <a:pPr marL="0" indent="0">
              <a:buNone/>
            </a:pPr>
            <a:endParaRPr lang="en-US" sz="2000" dirty="0"/>
          </a:p>
          <a:p>
            <a:pPr marL="0" indent="0">
              <a:spcBef>
                <a:spcPts val="0"/>
              </a:spcBef>
              <a:buNone/>
            </a:pPr>
            <a:r>
              <a:rPr lang="en-US" sz="2000" dirty="0"/>
              <a:t>				</a:t>
            </a:r>
          </a:p>
          <a:p>
            <a:pPr marL="0" indent="0">
              <a:buNone/>
            </a:pPr>
            <a:endParaRPr lang="en-US" sz="2000" dirty="0"/>
          </a:p>
        </p:txBody>
      </p:sp>
      <p:sp>
        <p:nvSpPr>
          <p:cNvPr id="7" name="Right Arrow 17">
            <a:extLst>
              <a:ext uri="{FF2B5EF4-FFF2-40B4-BE49-F238E27FC236}">
                <a16:creationId xmlns:a16="http://schemas.microsoft.com/office/drawing/2014/main" id="{AB0C21E1-AEEA-47DA-BC32-9C5C6385D05F}"/>
              </a:ext>
            </a:extLst>
          </p:cNvPr>
          <p:cNvSpPr/>
          <p:nvPr/>
        </p:nvSpPr>
        <p:spPr bwMode="auto">
          <a:xfrm>
            <a:off x="3219994" y="5185954"/>
            <a:ext cx="1534885" cy="117566"/>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MS Pゴシック" charset="0"/>
              <a:cs typeface="MS Pゴシック" charset="0"/>
            </a:endParaRPr>
          </a:p>
        </p:txBody>
      </p:sp>
      <p:pic>
        <p:nvPicPr>
          <p:cNvPr id="5" name="Picture 4">
            <a:extLst>
              <a:ext uri="{FF2B5EF4-FFF2-40B4-BE49-F238E27FC236}">
                <a16:creationId xmlns:a16="http://schemas.microsoft.com/office/drawing/2014/main" id="{F2C36BB8-9F25-4A9D-AF70-493AD9D03B1C}"/>
              </a:ext>
            </a:extLst>
          </p:cNvPr>
          <p:cNvPicPr>
            <a:picLocks noChangeAspect="1"/>
          </p:cNvPicPr>
          <p:nvPr/>
        </p:nvPicPr>
        <p:blipFill>
          <a:blip r:embed="rId3"/>
          <a:stretch>
            <a:fillRect/>
          </a:stretch>
        </p:blipFill>
        <p:spPr>
          <a:xfrm>
            <a:off x="4918264" y="3876980"/>
            <a:ext cx="3267075" cy="2124075"/>
          </a:xfrm>
          <a:prstGeom prst="rect">
            <a:avLst/>
          </a:prstGeom>
        </p:spPr>
      </p:pic>
    </p:spTree>
    <p:extLst>
      <p:ext uri="{BB962C8B-B14F-4D97-AF65-F5344CB8AC3E}">
        <p14:creationId xmlns:p14="http://schemas.microsoft.com/office/powerpoint/2010/main" val="16323641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Calculating Your </a:t>
            </a:r>
            <a:r>
              <a:rPr lang="en-US" sz="2800" b="1" u="sng" dirty="0"/>
              <a:t>2026</a:t>
            </a:r>
            <a:r>
              <a:rPr lang="en-US" sz="2800" b="1" dirty="0"/>
              <a:t> NY Estimated Tax Payments</a:t>
            </a:r>
          </a:p>
        </p:txBody>
      </p:sp>
      <p:sp>
        <p:nvSpPr>
          <p:cNvPr id="3" name="Content Placeholder 2"/>
          <p:cNvSpPr>
            <a:spLocks noGrp="1"/>
          </p:cNvSpPr>
          <p:nvPr>
            <p:ph idx="1"/>
          </p:nvPr>
        </p:nvSpPr>
        <p:spPr>
          <a:xfrm>
            <a:off x="130629" y="1348740"/>
            <a:ext cx="8908867" cy="4908369"/>
          </a:xfrm>
        </p:spPr>
        <p:txBody>
          <a:bodyPr/>
          <a:lstStyle/>
          <a:p>
            <a:pPr marL="0" indent="0">
              <a:buNone/>
            </a:pPr>
            <a:r>
              <a:rPr lang="en-US" sz="2000" dirty="0"/>
              <a:t>For the calendar year 2026, Megan estimates her assistantship to be $32,000 (½ of the 24/25 fellowship and ½ of the 25/26 fellowship). She does not expect to have any wage income in 2025.</a:t>
            </a:r>
            <a:endParaRPr lang="en-US" sz="800" dirty="0"/>
          </a:p>
          <a:p>
            <a:pPr marL="0" indent="0">
              <a:buNone/>
            </a:pPr>
            <a:endParaRPr lang="en-US" sz="800" dirty="0"/>
          </a:p>
          <a:p>
            <a:pPr marL="0" lvl="0" indent="0">
              <a:buNone/>
            </a:pPr>
            <a:r>
              <a:rPr lang="en-US" sz="2000" dirty="0"/>
              <a:t>NY taxable income for 2025: </a:t>
            </a:r>
            <a:r>
              <a:rPr lang="en-US" sz="2000" dirty="0">
                <a:solidFill>
                  <a:srgbClr val="000000"/>
                </a:solidFill>
              </a:rPr>
              <a:t>$32,000 – 2025 standard deduction (assume 2025 amount of $8,000, but may change) = $24,000.</a:t>
            </a:r>
          </a:p>
          <a:p>
            <a:pPr marL="0" lvl="0" indent="0">
              <a:buNone/>
            </a:pPr>
            <a:endParaRPr lang="en-US" sz="800" dirty="0">
              <a:solidFill>
                <a:srgbClr val="000000"/>
              </a:solidFill>
            </a:endParaRPr>
          </a:p>
          <a:p>
            <a:pPr marL="0" indent="0">
              <a:buNone/>
            </a:pPr>
            <a:r>
              <a:rPr lang="en-US" sz="2000" dirty="0"/>
              <a:t>Use </a:t>
            </a:r>
            <a:r>
              <a:rPr lang="en-US" sz="2000" u="sng" dirty="0"/>
              <a:t>2025</a:t>
            </a:r>
            <a:r>
              <a:rPr lang="en-US" sz="2000" dirty="0"/>
              <a:t> Form IT-2105 (not released yet) to calculate NYS tax on $24,000.</a:t>
            </a:r>
          </a:p>
          <a:p>
            <a:pPr marL="0" indent="0">
              <a:buNone/>
            </a:pPr>
            <a:r>
              <a:rPr lang="en-US" sz="2000" dirty="0"/>
              <a:t>Calculation if used 2025 table: $600 + (5.5% x ($24,000 - $13,900)) = $1,155.50 (quarterly NYS payments due of $288.88).</a:t>
            </a:r>
          </a:p>
          <a:p>
            <a:pPr marL="0" indent="0">
              <a:buNone/>
            </a:pPr>
            <a:endParaRPr lang="en-US" sz="800" dirty="0"/>
          </a:p>
          <a:p>
            <a:pPr marL="0" indent="0">
              <a:buNone/>
            </a:pPr>
            <a:endParaRPr lang="en-US" sz="800" dirty="0"/>
          </a:p>
          <a:p>
            <a:pPr marL="0" indent="0">
              <a:buNone/>
            </a:pPr>
            <a:endParaRPr lang="en-US" sz="800" dirty="0"/>
          </a:p>
          <a:p>
            <a:pPr marL="0" indent="0">
              <a:buNone/>
            </a:pPr>
            <a:r>
              <a:rPr lang="en-US" sz="2000" dirty="0"/>
              <a:t>From </a:t>
            </a:r>
            <a:r>
              <a:rPr lang="en-US" sz="2000" u="sng" dirty="0"/>
              <a:t>2025</a:t>
            </a:r>
            <a:r>
              <a:rPr lang="en-US" sz="2000" dirty="0"/>
              <a:t> NYS Form IT-2105                   </a:t>
            </a:r>
          </a:p>
          <a:p>
            <a:pPr marL="0" indent="0">
              <a:buNone/>
            </a:pPr>
            <a:endParaRPr lang="en-US" sz="2000" dirty="0"/>
          </a:p>
          <a:p>
            <a:pPr marL="0" indent="0">
              <a:buNone/>
            </a:pPr>
            <a:endParaRPr lang="en-US" sz="2000" dirty="0"/>
          </a:p>
          <a:p>
            <a:pPr marL="0" indent="0">
              <a:buNone/>
            </a:pPr>
            <a:endParaRPr lang="en-US" sz="2000" dirty="0"/>
          </a:p>
        </p:txBody>
      </p:sp>
      <p:sp>
        <p:nvSpPr>
          <p:cNvPr id="9" name="Right Arrow 6">
            <a:extLst>
              <a:ext uri="{FF2B5EF4-FFF2-40B4-BE49-F238E27FC236}">
                <a16:creationId xmlns:a16="http://schemas.microsoft.com/office/drawing/2014/main" id="{79B4F8A5-12F1-4F70-918A-BA16DBD34ECF}"/>
              </a:ext>
            </a:extLst>
          </p:cNvPr>
          <p:cNvSpPr/>
          <p:nvPr/>
        </p:nvSpPr>
        <p:spPr bwMode="auto">
          <a:xfrm>
            <a:off x="3743429" y="5146403"/>
            <a:ext cx="1386568" cy="156755"/>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MS Pゴシック" charset="0"/>
              <a:cs typeface="MS Pゴシック" charset="0"/>
            </a:endParaRPr>
          </a:p>
        </p:txBody>
      </p:sp>
      <p:pic>
        <p:nvPicPr>
          <p:cNvPr id="7" name="Picture 6">
            <a:extLst>
              <a:ext uri="{FF2B5EF4-FFF2-40B4-BE49-F238E27FC236}">
                <a16:creationId xmlns:a16="http://schemas.microsoft.com/office/drawing/2014/main" id="{BAA0333E-F71C-424D-92BB-683EE45CF199}"/>
              </a:ext>
            </a:extLst>
          </p:cNvPr>
          <p:cNvPicPr>
            <a:picLocks noChangeAspect="1"/>
          </p:cNvPicPr>
          <p:nvPr/>
        </p:nvPicPr>
        <p:blipFill>
          <a:blip r:embed="rId3"/>
          <a:stretch>
            <a:fillRect/>
          </a:stretch>
        </p:blipFill>
        <p:spPr>
          <a:xfrm>
            <a:off x="5150299" y="4010863"/>
            <a:ext cx="3699910" cy="2252707"/>
          </a:xfrm>
          <a:prstGeom prst="rect">
            <a:avLst/>
          </a:prstGeom>
        </p:spPr>
      </p:pic>
    </p:spTree>
    <p:extLst>
      <p:ext uri="{BB962C8B-B14F-4D97-AF65-F5344CB8AC3E}">
        <p14:creationId xmlns:p14="http://schemas.microsoft.com/office/powerpoint/2010/main" val="38703359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How to Make Estimated Tax Payments</a:t>
            </a:r>
          </a:p>
        </p:txBody>
      </p:sp>
      <p:sp>
        <p:nvSpPr>
          <p:cNvPr id="3" name="Content Placeholder 2"/>
          <p:cNvSpPr>
            <a:spLocks noGrp="1"/>
          </p:cNvSpPr>
          <p:nvPr>
            <p:ph idx="1"/>
          </p:nvPr>
        </p:nvSpPr>
        <p:spPr>
          <a:xfrm>
            <a:off x="162873" y="1455478"/>
            <a:ext cx="8836747" cy="4358180"/>
          </a:xfrm>
        </p:spPr>
        <p:txBody>
          <a:bodyPr/>
          <a:lstStyle/>
          <a:p>
            <a:pPr marL="342900" lvl="1" indent="-342900"/>
            <a:r>
              <a:rPr lang="en-US" sz="2400" b="1" dirty="0"/>
              <a:t>How to make </a:t>
            </a:r>
            <a:r>
              <a:rPr lang="en-US" sz="2400" b="1" u="sng" dirty="0"/>
              <a:t>IRS</a:t>
            </a:r>
            <a:r>
              <a:rPr lang="en-US" sz="2400" b="1" dirty="0"/>
              <a:t> estimated quarterly tax payments</a:t>
            </a:r>
          </a:p>
          <a:p>
            <a:pPr marL="914400" lvl="1" indent="-457200">
              <a:buFont typeface="+mj-lt"/>
              <a:buAutoNum type="arabicPeriod"/>
            </a:pPr>
            <a:r>
              <a:rPr lang="en-US" sz="2000" dirty="0"/>
              <a:t>Mail your payment (check or money order) with payment voucher (IRS Form 1040-ES, Vouchers 1-4)	</a:t>
            </a:r>
            <a:endParaRPr lang="en-US" sz="1000" dirty="0"/>
          </a:p>
          <a:p>
            <a:pPr marL="914400" lvl="1" indent="-457200">
              <a:buFont typeface="+mj-lt"/>
              <a:buAutoNum type="arabicPeriod" startAt="2"/>
            </a:pPr>
            <a:r>
              <a:rPr lang="en-US" sz="2000" dirty="0"/>
              <a:t>Pay online at </a:t>
            </a:r>
            <a:r>
              <a:rPr lang="en-US" sz="2000" dirty="0">
                <a:hlinkClick r:id="rId3"/>
              </a:rPr>
              <a:t>www.irs.gov</a:t>
            </a:r>
            <a:r>
              <a:rPr lang="en-US" sz="2000" dirty="0"/>
              <a:t> website or using IRS2Go App –</a:t>
            </a:r>
          </a:p>
          <a:p>
            <a:pPr marL="1200150" lvl="2" indent="-342900">
              <a:buFont typeface="+mj-lt"/>
              <a:buAutoNum type="alphaLcParenR"/>
            </a:pPr>
            <a:r>
              <a:rPr lang="en-US" sz="2000" dirty="0"/>
              <a:t>Through IRS Direct Pay – pay directly from your bank account </a:t>
            </a:r>
          </a:p>
          <a:p>
            <a:pPr marL="1200150" lvl="2" indent="-342900">
              <a:buFont typeface="+mj-lt"/>
              <a:buAutoNum type="alphaLcParenR"/>
            </a:pPr>
            <a:r>
              <a:rPr lang="en-US" sz="2000" dirty="0"/>
              <a:t>Pay with credit card – through processor (requires fee)</a:t>
            </a:r>
          </a:p>
          <a:p>
            <a:pPr marL="342900" lvl="1" indent="-342900"/>
            <a:r>
              <a:rPr lang="en-US" sz="2400" b="1" dirty="0"/>
              <a:t>How to make </a:t>
            </a:r>
            <a:r>
              <a:rPr lang="en-US" sz="2400" b="1" u="sng" dirty="0"/>
              <a:t>NYS</a:t>
            </a:r>
            <a:r>
              <a:rPr lang="en-US" sz="2400" b="1" dirty="0"/>
              <a:t> estimated quarterly tax payments</a:t>
            </a:r>
          </a:p>
          <a:p>
            <a:pPr marL="914400" lvl="1" indent="-457200">
              <a:buFont typeface="+mj-lt"/>
              <a:buAutoNum type="arabicPeriod"/>
            </a:pPr>
            <a:r>
              <a:rPr lang="en-US" sz="2000" dirty="0"/>
              <a:t>Mail your payment (check or money order) with payment voucher (NY Form IT-2105, Voucher)	</a:t>
            </a:r>
            <a:endParaRPr lang="en-US" sz="800" dirty="0"/>
          </a:p>
          <a:p>
            <a:pPr marL="914400" lvl="1" indent="-457200">
              <a:buFont typeface="+mj-lt"/>
              <a:buAutoNum type="arabicPeriod" startAt="2"/>
            </a:pPr>
            <a:r>
              <a:rPr lang="en-US" sz="2000" dirty="0"/>
              <a:t>Pay online at </a:t>
            </a:r>
            <a:r>
              <a:rPr lang="en-US" sz="2000" dirty="0">
                <a:hlinkClick r:id="rId4"/>
              </a:rPr>
              <a:t>www.tax.ny.gov</a:t>
            </a:r>
            <a:r>
              <a:rPr lang="en-US" sz="2000" dirty="0"/>
              <a:t> website (need to create Online Services account)</a:t>
            </a:r>
          </a:p>
          <a:p>
            <a:pPr marL="1200150" lvl="2" indent="-342900">
              <a:buFont typeface="+mj-lt"/>
              <a:buAutoNum type="alphaLcParenR"/>
            </a:pPr>
            <a:r>
              <a:rPr lang="en-US" sz="2000" dirty="0"/>
              <a:t>Pay directly from your bank account </a:t>
            </a:r>
          </a:p>
          <a:p>
            <a:pPr marL="1200150" lvl="2" indent="-342900">
              <a:buFont typeface="+mj-lt"/>
              <a:buAutoNum type="alphaLcParenR"/>
            </a:pPr>
            <a:r>
              <a:rPr lang="en-US" sz="2000" dirty="0"/>
              <a:t>Pay with credit card – through processor (requires fee)</a:t>
            </a:r>
          </a:p>
          <a:p>
            <a:pPr marL="1314450" lvl="3" indent="0">
              <a:buNone/>
            </a:pPr>
            <a:endParaRPr lang="en-US" dirty="0"/>
          </a:p>
          <a:p>
            <a:pPr marL="457200" lvl="1" indent="0">
              <a:buNone/>
            </a:pPr>
            <a:endParaRPr lang="en-US" sz="2000" dirty="0"/>
          </a:p>
          <a:p>
            <a:pPr marL="914400" lvl="2" indent="0">
              <a:buNone/>
            </a:pPr>
            <a:endParaRPr lang="en-US" sz="1600" dirty="0"/>
          </a:p>
        </p:txBody>
      </p:sp>
    </p:spTree>
    <p:extLst>
      <p:ext uri="{BB962C8B-B14F-4D97-AF65-F5344CB8AC3E}">
        <p14:creationId xmlns:p14="http://schemas.microsoft.com/office/powerpoint/2010/main" val="3749342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933651"/>
          </a:xfrm>
        </p:spPr>
        <p:txBody>
          <a:bodyPr/>
          <a:lstStyle/>
          <a:p>
            <a:r>
              <a:rPr lang="en-US" dirty="0"/>
              <a:t>Overview</a:t>
            </a:r>
          </a:p>
        </p:txBody>
      </p:sp>
      <p:sp>
        <p:nvSpPr>
          <p:cNvPr id="3" name="Content Placeholder 2"/>
          <p:cNvSpPr>
            <a:spLocks noGrp="1"/>
          </p:cNvSpPr>
          <p:nvPr>
            <p:ph idx="1"/>
          </p:nvPr>
        </p:nvSpPr>
        <p:spPr>
          <a:xfrm>
            <a:off x="162873" y="820762"/>
            <a:ext cx="8836747" cy="5188016"/>
          </a:xfrm>
        </p:spPr>
        <p:txBody>
          <a:bodyPr/>
          <a:lstStyle/>
          <a:p>
            <a:r>
              <a:rPr lang="en-US" sz="2400" dirty="0"/>
              <a:t>All graduate student financial support is processed through payroll and paid via Work Day.</a:t>
            </a:r>
          </a:p>
          <a:p>
            <a:r>
              <a:rPr lang="en-US" sz="2400" dirty="0"/>
              <a:t>Fellowships/Assistantships – job codes 6000 &amp; 6002 – paid semi-monthly</a:t>
            </a:r>
          </a:p>
          <a:p>
            <a:pPr lvl="1">
              <a:buFont typeface="Arial" panose="020B0604020202020204" pitchFamily="34" charset="0"/>
              <a:buChar char="•"/>
            </a:pPr>
            <a:r>
              <a:rPr lang="en-US" sz="2000" b="1" dirty="0"/>
              <a:t>U.S. citizens, permanent residents and resident aliens for tax purposes</a:t>
            </a:r>
            <a:r>
              <a:rPr lang="en-US" sz="2000" dirty="0"/>
              <a:t>: graduate fellowships/assistantships are generally taxable income, but not subject to withholding.</a:t>
            </a:r>
          </a:p>
          <a:p>
            <a:pPr lvl="1">
              <a:buFont typeface="Arial" panose="020B0604020202020204" pitchFamily="34" charset="0"/>
              <a:buChar char="•"/>
            </a:pPr>
            <a:r>
              <a:rPr lang="en-US" sz="2000" b="1" dirty="0"/>
              <a:t>Non-resident aliens for tax purposes</a:t>
            </a:r>
            <a:r>
              <a:rPr lang="en-US" sz="2000" dirty="0"/>
              <a:t>: taxability and withholding depends on whether your country of residence has a tax treaty with the U.S. and whether you can claim treaty benefits.</a:t>
            </a:r>
            <a:endParaRPr lang="en-US" sz="2000" b="1" dirty="0"/>
          </a:p>
          <a:p>
            <a:r>
              <a:rPr lang="en-US" sz="2400" dirty="0"/>
              <a:t>Grad/Teaching Assistant Add-On – job codes 6004, 6006 (or any other student employment position) – paid bi-weekly hourly/semi-monthly</a:t>
            </a:r>
          </a:p>
          <a:p>
            <a:pPr lvl="1">
              <a:buFont typeface="Arial" panose="020B0604020202020204" pitchFamily="34" charset="0"/>
              <a:buChar char="•"/>
            </a:pPr>
            <a:r>
              <a:rPr lang="en-US" sz="2000" dirty="0"/>
              <a:t>Federal and NY state taxes are withheld. FICA taxes are generally not withheld as there is an exception for student workers.</a:t>
            </a:r>
          </a:p>
          <a:p>
            <a:pPr lvl="1"/>
            <a:endParaRPr lang="en-US" sz="2000" dirty="0"/>
          </a:p>
          <a:p>
            <a:pPr lvl="1"/>
            <a:endParaRPr lang="en-US" sz="2400" b="1" dirty="0"/>
          </a:p>
          <a:p>
            <a:endParaRPr lang="en-US" sz="2000" dirty="0"/>
          </a:p>
        </p:txBody>
      </p:sp>
    </p:spTree>
    <p:extLst>
      <p:ext uri="{BB962C8B-B14F-4D97-AF65-F5344CB8AC3E}">
        <p14:creationId xmlns:p14="http://schemas.microsoft.com/office/powerpoint/2010/main" val="3951332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Calculate Your 2025 Estimated Tax Payments</a:t>
            </a:r>
          </a:p>
        </p:txBody>
      </p:sp>
      <p:sp>
        <p:nvSpPr>
          <p:cNvPr id="3" name="Content Placeholder 2"/>
          <p:cNvSpPr>
            <a:spLocks noGrp="1"/>
          </p:cNvSpPr>
          <p:nvPr>
            <p:ph idx="1"/>
          </p:nvPr>
        </p:nvSpPr>
        <p:spPr>
          <a:xfrm>
            <a:off x="162873" y="1850571"/>
            <a:ext cx="8836747" cy="4271095"/>
          </a:xfrm>
        </p:spPr>
        <p:txBody>
          <a:bodyPr/>
          <a:lstStyle/>
          <a:p>
            <a:r>
              <a:rPr lang="en-US" sz="2400" dirty="0"/>
              <a:t>Making Additional Tax Payments during the Year via Extra Withholding</a:t>
            </a:r>
          </a:p>
          <a:p>
            <a:pPr lvl="1"/>
            <a:r>
              <a:rPr lang="en-US" sz="2000" dirty="0"/>
              <a:t>If you also have a Graduate/Teaching Assistant add-on (bi-weekly hourly / semi-monthly) – job codes 6004, 6006 – OR any other employment position through SEO, you can request additional withholding (IRS or NYS) on the wages that you receive from these positions.</a:t>
            </a:r>
          </a:p>
          <a:p>
            <a:pPr lvl="2">
              <a:buFont typeface="Arial" panose="020B0604020202020204" pitchFamily="34" charset="0"/>
              <a:buChar char="•"/>
            </a:pPr>
            <a:r>
              <a:rPr lang="en-US" sz="2000" dirty="0"/>
              <a:t>Need to update your IRS Form W-4 (complete Step 4(c)) or NYS Form IT-2104 (complete Line 3) for extra withholding.</a:t>
            </a:r>
          </a:p>
          <a:p>
            <a:pPr lvl="2">
              <a:buFont typeface="Arial" panose="020B0604020202020204" pitchFamily="34" charset="0"/>
              <a:buChar char="•"/>
            </a:pPr>
            <a:r>
              <a:rPr lang="en-US" sz="2000" b="1" dirty="0"/>
              <a:t>NEED TO COMPLETE A NEW FORM W-4 / IT-2104 IF YOU NO LONGER WANT ADDITIONAL AMOUNTS WITHHELD.</a:t>
            </a:r>
          </a:p>
          <a:p>
            <a:pPr lvl="2">
              <a:buFont typeface="Arial" panose="020B0604020202020204" pitchFamily="34" charset="0"/>
              <a:buChar char="•"/>
            </a:pPr>
            <a:endParaRPr lang="en-US" sz="1600" dirty="0"/>
          </a:p>
          <a:p>
            <a:pPr marL="457200" lvl="1" indent="0">
              <a:buNone/>
            </a:pPr>
            <a:endParaRPr lang="en-US" sz="2000" dirty="0"/>
          </a:p>
          <a:p>
            <a:pPr lvl="1"/>
            <a:endParaRPr lang="en-US" sz="2000" dirty="0"/>
          </a:p>
        </p:txBody>
      </p:sp>
    </p:spTree>
    <p:extLst>
      <p:ext uri="{BB962C8B-B14F-4D97-AF65-F5344CB8AC3E}">
        <p14:creationId xmlns:p14="http://schemas.microsoft.com/office/powerpoint/2010/main" val="27778962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400" b="1" dirty="0"/>
              <a:t>How to Report Fellowships/Assistantships on Your 2025 Income Tax Returns</a:t>
            </a:r>
            <a:endParaRPr lang="en-US" sz="4400" dirty="0"/>
          </a:p>
          <a:p>
            <a:endParaRPr lang="en-US" dirty="0"/>
          </a:p>
        </p:txBody>
      </p:sp>
    </p:spTree>
    <p:extLst>
      <p:ext uri="{BB962C8B-B14F-4D97-AF65-F5344CB8AC3E}">
        <p14:creationId xmlns:p14="http://schemas.microsoft.com/office/powerpoint/2010/main" val="1443740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713458"/>
          </a:xfrm>
        </p:spPr>
        <p:txBody>
          <a:bodyPr/>
          <a:lstStyle/>
          <a:p>
            <a:r>
              <a:rPr lang="en-US" sz="2800" b="1" dirty="0"/>
              <a:t>How to Report Fellowships/Assistantships on Your 2025 Income Tax Returns</a:t>
            </a:r>
            <a:endParaRPr lang="en-US" sz="2800" dirty="0"/>
          </a:p>
        </p:txBody>
      </p:sp>
      <p:sp>
        <p:nvSpPr>
          <p:cNvPr id="3" name="Content Placeholder 2"/>
          <p:cNvSpPr>
            <a:spLocks noGrp="1"/>
          </p:cNvSpPr>
          <p:nvPr>
            <p:ph idx="1"/>
          </p:nvPr>
        </p:nvSpPr>
        <p:spPr>
          <a:xfrm>
            <a:off x="153626" y="1433689"/>
            <a:ext cx="8836747" cy="5023555"/>
          </a:xfrm>
        </p:spPr>
        <p:txBody>
          <a:bodyPr/>
          <a:lstStyle/>
          <a:p>
            <a:pPr marL="344488" marR="5080" indent="-344488">
              <a:lnSpc>
                <a:spcPct val="100000"/>
              </a:lnSpc>
              <a:buFont typeface="Wingdings"/>
              <a:buChar char=""/>
              <a:tabLst>
                <a:tab pos="344488" algn="l"/>
              </a:tabLst>
            </a:pPr>
            <a:r>
              <a:rPr lang="en-US" sz="2000" dirty="0">
                <a:latin typeface="Times New Roman"/>
                <a:cs typeface="Times New Roman"/>
              </a:rPr>
              <a:t>Scholarship/fellowship grants should be reported on Line 8r of Schedule 1 of Form </a:t>
            </a:r>
            <a:r>
              <a:rPr lang="en-US" sz="2000" spc="5" dirty="0">
                <a:latin typeface="Times New Roman"/>
                <a:cs typeface="Times New Roman"/>
              </a:rPr>
              <a:t>1040.</a:t>
            </a:r>
          </a:p>
          <a:p>
            <a:pPr marL="344488" marR="5080" indent="-344488">
              <a:lnSpc>
                <a:spcPct val="100000"/>
              </a:lnSpc>
              <a:buFont typeface="Wingdings"/>
              <a:buChar char=""/>
              <a:tabLst>
                <a:tab pos="344488" algn="l"/>
              </a:tabLst>
            </a:pPr>
            <a:r>
              <a:rPr lang="en-US" sz="2000" spc="5" dirty="0">
                <a:latin typeface="Times New Roman"/>
                <a:cs typeface="Times New Roman"/>
              </a:rPr>
              <a:t>This amount, along with any other amounts reported on Schedule 1, is carried over and reported on Line 8 of Form 1040.</a:t>
            </a:r>
          </a:p>
          <a:p>
            <a:r>
              <a:rPr lang="en-US" sz="2000" dirty="0"/>
              <a:t>If using a commercial software program such as TurboTax or TaxSlayer, follow the instructions provided by the software provider to report your fellowship/assistantship.</a:t>
            </a:r>
          </a:p>
          <a:p>
            <a:r>
              <a:rPr lang="en-US" sz="2000" dirty="0"/>
              <a:t>Fellowships/assistantships should not be subject to the self-employment tax.  </a:t>
            </a:r>
          </a:p>
          <a:p>
            <a:r>
              <a:rPr lang="en-US" sz="2000" dirty="0"/>
              <a:t>Most commercial software programs have a help or chat feature if you need assistance.</a:t>
            </a:r>
          </a:p>
          <a:p>
            <a:pPr marL="457200" lvl="1" indent="0">
              <a:buNone/>
            </a:pPr>
            <a:endParaRPr lang="en-US" sz="1600" dirty="0"/>
          </a:p>
          <a:p>
            <a:pPr lvl="1"/>
            <a:endParaRPr lang="en-US" sz="1600" dirty="0"/>
          </a:p>
          <a:p>
            <a:pPr lvl="1"/>
            <a:endParaRPr lang="en-US" sz="1600" dirty="0"/>
          </a:p>
        </p:txBody>
      </p:sp>
    </p:spTree>
    <p:extLst>
      <p:ext uri="{BB962C8B-B14F-4D97-AF65-F5344CB8AC3E}">
        <p14:creationId xmlns:p14="http://schemas.microsoft.com/office/powerpoint/2010/main" val="28512042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933651"/>
          </a:xfrm>
        </p:spPr>
        <p:txBody>
          <a:bodyPr/>
          <a:lstStyle/>
          <a:p>
            <a:r>
              <a:rPr lang="en-US" dirty="0"/>
              <a:t>Tax Resources</a:t>
            </a:r>
          </a:p>
        </p:txBody>
      </p:sp>
      <p:sp>
        <p:nvSpPr>
          <p:cNvPr id="3" name="Content Placeholder 2"/>
          <p:cNvSpPr>
            <a:spLocks noGrp="1"/>
          </p:cNvSpPr>
          <p:nvPr>
            <p:ph idx="1"/>
          </p:nvPr>
        </p:nvSpPr>
        <p:spPr>
          <a:xfrm>
            <a:off x="162873" y="933651"/>
            <a:ext cx="8836747" cy="5188016"/>
          </a:xfrm>
        </p:spPr>
        <p:txBody>
          <a:bodyPr/>
          <a:lstStyle/>
          <a:p>
            <a:r>
              <a:rPr lang="en-US" sz="2000" b="1" dirty="0">
                <a:hlinkClick r:id="rId3"/>
              </a:rPr>
              <a:t>SMD Graduate Student Tax Information</a:t>
            </a:r>
            <a:endParaRPr lang="en-US" sz="1000" b="1" dirty="0"/>
          </a:p>
          <a:p>
            <a:r>
              <a:rPr lang="en-US" sz="2000" b="1" dirty="0"/>
              <a:t>IRS Publication 970 – Tax Benefits for Education:</a:t>
            </a:r>
          </a:p>
          <a:p>
            <a:pPr marL="0" indent="0">
              <a:buNone/>
            </a:pPr>
            <a:r>
              <a:rPr lang="en-US" sz="2000" b="1" dirty="0"/>
              <a:t>	</a:t>
            </a:r>
            <a:r>
              <a:rPr lang="en-US" sz="2000" b="1" dirty="0">
                <a:hlinkClick r:id="rId4"/>
              </a:rPr>
              <a:t>https://www.irs.gov/pub/irs-pdf/p970.pdf</a:t>
            </a:r>
            <a:endParaRPr lang="en-US" sz="2000" b="1" dirty="0"/>
          </a:p>
          <a:p>
            <a:endParaRPr lang="en-US" sz="1000" b="1" dirty="0"/>
          </a:p>
          <a:p>
            <a:r>
              <a:rPr lang="en-US" sz="2000" b="1" dirty="0"/>
              <a:t>IRS Publication 505 – Tax Withholding and Estimated Tax for 2024:</a:t>
            </a:r>
          </a:p>
          <a:p>
            <a:pPr marL="0" indent="0">
              <a:buNone/>
            </a:pPr>
            <a:r>
              <a:rPr lang="en-US" sz="2000" b="1" dirty="0"/>
              <a:t>	</a:t>
            </a:r>
            <a:r>
              <a:rPr lang="en-US" sz="2000" b="1" dirty="0">
                <a:hlinkClick r:id="rId5"/>
              </a:rPr>
              <a:t>https://www.irs.gov/pub/irs-pdf/p505.pdf</a:t>
            </a:r>
            <a:endParaRPr lang="en-US" sz="2000" b="1" dirty="0"/>
          </a:p>
          <a:p>
            <a:endParaRPr lang="en-US" sz="1000" b="1" dirty="0"/>
          </a:p>
          <a:p>
            <a:r>
              <a:rPr lang="en-US" sz="2000" b="1" dirty="0"/>
              <a:t>IRS Form 1040-ES (Quarterly Tax Payments):</a:t>
            </a:r>
          </a:p>
          <a:p>
            <a:pPr marL="0" indent="0">
              <a:buNone/>
            </a:pPr>
            <a:r>
              <a:rPr lang="en-US" sz="2000" b="1" dirty="0"/>
              <a:t>	</a:t>
            </a:r>
            <a:r>
              <a:rPr lang="en-US" sz="2000" b="1" dirty="0">
                <a:hlinkClick r:id="rId6"/>
              </a:rPr>
              <a:t>https://www.irs.gov/pub/irs-pdf/f1040es.pdf</a:t>
            </a:r>
            <a:endParaRPr lang="en-US" sz="2000" b="1" dirty="0"/>
          </a:p>
          <a:p>
            <a:endParaRPr lang="en-US" sz="1000" b="1" dirty="0"/>
          </a:p>
          <a:p>
            <a:r>
              <a:rPr lang="en-US" sz="2000" b="1" dirty="0"/>
              <a:t>NYS Form IT-2105 (Quarterly Tax Payments) and Instructions:</a:t>
            </a:r>
          </a:p>
          <a:p>
            <a:pPr marL="0" indent="0">
              <a:buNone/>
            </a:pPr>
            <a:r>
              <a:rPr lang="en-US" sz="2000" b="1" dirty="0"/>
              <a:t>	</a:t>
            </a:r>
            <a:r>
              <a:rPr lang="en-US" sz="2000" b="1" dirty="0">
                <a:hlinkClick r:id="rId7"/>
              </a:rPr>
              <a:t>https://www.tax.ny.gov/pdf/current_forms/it/it2105_fill_in.pdf</a:t>
            </a:r>
            <a:endParaRPr lang="en-US" sz="2000" b="1" dirty="0"/>
          </a:p>
          <a:p>
            <a:pPr marL="914400" indent="0">
              <a:buNone/>
            </a:pPr>
            <a:r>
              <a:rPr lang="en-US" sz="2000" b="1" dirty="0">
                <a:hlinkClick r:id="rId8"/>
              </a:rPr>
              <a:t>https://www.tax.ny.gov/pdf/current_forms/it/it2105i.pdf</a:t>
            </a:r>
            <a:endParaRPr lang="en-US" sz="2000" b="1" dirty="0"/>
          </a:p>
        </p:txBody>
      </p:sp>
    </p:spTree>
    <p:extLst>
      <p:ext uri="{BB962C8B-B14F-4D97-AF65-F5344CB8AC3E}">
        <p14:creationId xmlns:p14="http://schemas.microsoft.com/office/powerpoint/2010/main" val="30146981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933651"/>
          </a:xfrm>
        </p:spPr>
        <p:txBody>
          <a:bodyPr/>
          <a:lstStyle/>
          <a:p>
            <a:r>
              <a:rPr lang="en-US" dirty="0"/>
              <a:t>Questions?</a:t>
            </a:r>
          </a:p>
        </p:txBody>
      </p:sp>
      <p:sp>
        <p:nvSpPr>
          <p:cNvPr id="3" name="Content Placeholder 2"/>
          <p:cNvSpPr>
            <a:spLocks noGrp="1"/>
          </p:cNvSpPr>
          <p:nvPr>
            <p:ph idx="1"/>
          </p:nvPr>
        </p:nvSpPr>
        <p:spPr>
          <a:xfrm>
            <a:off x="162873" y="933651"/>
            <a:ext cx="8836747" cy="5188016"/>
          </a:xfrm>
        </p:spPr>
        <p:txBody>
          <a:bodyPr/>
          <a:lstStyle/>
          <a:p>
            <a:endParaRPr lang="en-US" sz="2000" b="1" dirty="0"/>
          </a:p>
          <a:p>
            <a:r>
              <a:rPr lang="en-US" sz="2000" b="1" dirty="0"/>
              <a:t>Regarding the appointment that you have: contact your department administrator.</a:t>
            </a:r>
          </a:p>
          <a:p>
            <a:r>
              <a:rPr lang="en-US" sz="2000" b="1" dirty="0"/>
              <a:t>Regarding the payment itself: email </a:t>
            </a:r>
            <a:r>
              <a:rPr lang="en-US" sz="2000" b="1" dirty="0">
                <a:hlinkClick r:id="rId3"/>
              </a:rPr>
              <a:t>payroll@rochester.edu</a:t>
            </a:r>
            <a:r>
              <a:rPr lang="en-US" sz="2000" b="1" dirty="0"/>
              <a:t>.</a:t>
            </a:r>
          </a:p>
          <a:p>
            <a:r>
              <a:rPr lang="en-US" sz="2000" b="1" dirty="0"/>
              <a:t>Regarding paperwork required by </a:t>
            </a:r>
            <a:r>
              <a:rPr lang="en-US" sz="2000" b="1" dirty="0" err="1"/>
              <a:t>Sprintax</a:t>
            </a:r>
            <a:r>
              <a:rPr lang="en-US" sz="2000" b="1" dirty="0"/>
              <a:t> Calculus (NRAs): email </a:t>
            </a:r>
            <a:r>
              <a:rPr lang="en-US" sz="2000" b="1" u="sng" dirty="0">
                <a:hlinkClick r:id="rId4"/>
              </a:rPr>
              <a:t>FNpayroll@ur.rochester.edu</a:t>
            </a:r>
            <a:r>
              <a:rPr lang="en-US" sz="2000" dirty="0"/>
              <a:t>.</a:t>
            </a:r>
            <a:endParaRPr lang="en-US" sz="2000" b="1" dirty="0"/>
          </a:p>
          <a:p>
            <a:r>
              <a:rPr lang="en-US" sz="2000" b="1" dirty="0"/>
              <a:t>Helpful tips:</a:t>
            </a:r>
          </a:p>
          <a:p>
            <a:pPr lvl="1"/>
            <a:r>
              <a:rPr lang="en-US" sz="2000" b="1" dirty="0"/>
              <a:t>To access Workday from outside the University's network, you need to enroll in Duo Security. Enrollment and more information about how the process works is available at </a:t>
            </a:r>
            <a:r>
              <a:rPr lang="en-US" sz="2000" b="1" dirty="0">
                <a:hlinkClick r:id="rId5"/>
              </a:rPr>
              <a:t>http://tech.rochester.edu/services/two-factor-authentication/</a:t>
            </a:r>
            <a:r>
              <a:rPr lang="en-US" sz="2000" b="1" dirty="0"/>
              <a:t>.</a:t>
            </a:r>
          </a:p>
          <a:p>
            <a:pPr lvl="1"/>
            <a:r>
              <a:rPr lang="en-US" sz="2000" b="1" dirty="0"/>
              <a:t>To set up direct deposit of your fellowship/assistantship payment, please review </a:t>
            </a:r>
            <a:r>
              <a:rPr lang="en-US" sz="2000" b="1" dirty="0" err="1"/>
              <a:t>myURHR</a:t>
            </a:r>
            <a:r>
              <a:rPr lang="en-US" sz="2000" b="1" dirty="0"/>
              <a:t> training guide, which can be found by visiting our Payroll website: </a:t>
            </a:r>
            <a:r>
              <a:rPr lang="en-US" sz="2000" b="1" dirty="0">
                <a:hlinkClick r:id="rId6"/>
              </a:rPr>
              <a:t>www.Rochester.edu/Payroll/</a:t>
            </a:r>
            <a:r>
              <a:rPr lang="en-US" sz="2000" b="1" dirty="0"/>
              <a:t>	</a:t>
            </a:r>
          </a:p>
          <a:p>
            <a:pPr lvl="1"/>
            <a:endParaRPr lang="en-US" sz="2000" b="1" dirty="0"/>
          </a:p>
        </p:txBody>
      </p:sp>
    </p:spTree>
    <p:extLst>
      <p:ext uri="{BB962C8B-B14F-4D97-AF65-F5344CB8AC3E}">
        <p14:creationId xmlns:p14="http://schemas.microsoft.com/office/powerpoint/2010/main" val="45016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673769" y="773951"/>
            <a:ext cx="5195653"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ea typeface="Times New Roman" pitchFamily="18" charset="0"/>
                <a:cs typeface="Arial" pitchFamily="34" charset="0"/>
              </a:rPr>
              <a:t>Summary of Graduate Student Appointments</a:t>
            </a:r>
            <a:endParaRPr kumimoji="0" lang="en-US" altLang="en-US" sz="2000" b="0" i="0" u="none" strike="noStrike" cap="none" normalizeH="0" baseline="0" dirty="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88664916"/>
              </p:ext>
            </p:extLst>
          </p:nvPr>
        </p:nvGraphicFramePr>
        <p:xfrm>
          <a:off x="662480" y="1306391"/>
          <a:ext cx="5546409" cy="2802913"/>
        </p:xfrm>
        <a:graphic>
          <a:graphicData uri="http://schemas.openxmlformats.org/drawingml/2006/table">
            <a:tbl>
              <a:tblPr firstRow="1" firstCol="1" bandRow="1"/>
              <a:tblGrid>
                <a:gridCol w="1663277">
                  <a:extLst>
                    <a:ext uri="{9D8B030D-6E8A-4147-A177-3AD203B41FA5}">
                      <a16:colId xmlns:a16="http://schemas.microsoft.com/office/drawing/2014/main" val="20000"/>
                    </a:ext>
                  </a:extLst>
                </a:gridCol>
                <a:gridCol w="3883132">
                  <a:extLst>
                    <a:ext uri="{9D8B030D-6E8A-4147-A177-3AD203B41FA5}">
                      <a16:colId xmlns:a16="http://schemas.microsoft.com/office/drawing/2014/main" val="20001"/>
                    </a:ext>
                  </a:extLst>
                </a:gridCol>
              </a:tblGrid>
              <a:tr h="672693">
                <a:tc>
                  <a:txBody>
                    <a:bodyPr/>
                    <a:lstStyle/>
                    <a:p>
                      <a:pPr marL="0" marR="0" algn="l">
                        <a:spcBef>
                          <a:spcPts val="0"/>
                        </a:spcBef>
                        <a:spcAft>
                          <a:spcPts val="0"/>
                        </a:spcAft>
                      </a:pPr>
                      <a:r>
                        <a:rPr lang="en-US" sz="2000" b="1" dirty="0">
                          <a:effectLst/>
                          <a:latin typeface="+mj-lt"/>
                          <a:ea typeface="Times New Roman"/>
                        </a:rPr>
                        <a:t>Appointment Description</a:t>
                      </a:r>
                      <a:endParaRPr lang="en-US" sz="2000" dirty="0">
                        <a:effectLst/>
                        <a:latin typeface="+mj-lt"/>
                        <a:ea typeface="Times New Roman"/>
                      </a:endParaRP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38100" cap="flat" cmpd="sng" algn="ctr">
                      <a:solidFill>
                        <a:srgbClr val="E8EAE9"/>
                      </a:solidFill>
                      <a:prstDash val="solid"/>
                      <a:round/>
                      <a:headEnd type="none" w="med" len="med"/>
                      <a:tailEnd type="none" w="med" len="med"/>
                    </a:lnB>
                    <a:solidFill>
                      <a:srgbClr val="99CCFF"/>
                    </a:solidFill>
                  </a:tcPr>
                </a:tc>
                <a:tc>
                  <a:txBody>
                    <a:bodyPr/>
                    <a:lstStyle/>
                    <a:p>
                      <a:pPr marL="0" marR="0" algn="l">
                        <a:spcBef>
                          <a:spcPts val="0"/>
                        </a:spcBef>
                        <a:spcAft>
                          <a:spcPts val="0"/>
                        </a:spcAft>
                      </a:pPr>
                      <a:r>
                        <a:rPr lang="en-US" sz="2000" b="1" dirty="0">
                          <a:effectLst/>
                          <a:latin typeface="+mj-lt"/>
                          <a:ea typeface="Times New Roman"/>
                        </a:rPr>
                        <a:t>Workday Job Code</a:t>
                      </a:r>
                      <a:endParaRPr lang="en-US" sz="2000" dirty="0">
                        <a:effectLst/>
                        <a:latin typeface="+mj-lt"/>
                        <a:ea typeface="Times New Roman"/>
                      </a:endParaRP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38100" cap="flat" cmpd="sng" algn="ctr">
                      <a:solidFill>
                        <a:srgbClr val="E8EAE9"/>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453419">
                <a:tc>
                  <a:txBody>
                    <a:bodyPr/>
                    <a:lstStyle/>
                    <a:p>
                      <a:pPr marL="0" marR="0" algn="l">
                        <a:spcBef>
                          <a:spcPts val="0"/>
                        </a:spcBef>
                        <a:spcAft>
                          <a:spcPts val="0"/>
                        </a:spcAft>
                      </a:pPr>
                      <a:r>
                        <a:rPr lang="en-US" sz="2000" b="0" dirty="0">
                          <a:effectLst/>
                          <a:latin typeface="+mj-lt"/>
                          <a:ea typeface="Times New Roman"/>
                        </a:rPr>
                        <a:t>Graduate Fellowship</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381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solidFill>
                      <a:srgbClr val="CAE2FF"/>
                    </a:solidFill>
                  </a:tcPr>
                </a:tc>
                <a:tc>
                  <a:txBody>
                    <a:bodyPr/>
                    <a:lstStyle/>
                    <a:p>
                      <a:pPr marL="0" marR="0" algn="l">
                        <a:spcBef>
                          <a:spcPts val="0"/>
                        </a:spcBef>
                        <a:spcAft>
                          <a:spcPts val="0"/>
                        </a:spcAft>
                      </a:pPr>
                      <a:r>
                        <a:rPr lang="en-US" sz="2000" dirty="0">
                          <a:effectLst/>
                          <a:latin typeface="+mj-lt"/>
                          <a:ea typeface="Times New Roman"/>
                        </a:rPr>
                        <a:t>6000  (Visiting student</a:t>
                      </a:r>
                      <a:r>
                        <a:rPr lang="en-US" sz="2000" baseline="0" dirty="0">
                          <a:effectLst/>
                          <a:latin typeface="+mj-lt"/>
                          <a:ea typeface="Times New Roman"/>
                        </a:rPr>
                        <a:t> – </a:t>
                      </a:r>
                      <a:r>
                        <a:rPr lang="en-US" sz="2000" dirty="0">
                          <a:effectLst/>
                          <a:latin typeface="+mj-lt"/>
                          <a:ea typeface="Times New Roman"/>
                        </a:rPr>
                        <a:t>6001)</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381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solidFill>
                      <a:srgbClr val="CAE2FF"/>
                    </a:solidFill>
                  </a:tcPr>
                </a:tc>
                <a:extLst>
                  <a:ext uri="{0D108BD9-81ED-4DB2-BD59-A6C34878D82A}">
                    <a16:rowId xmlns:a16="http://schemas.microsoft.com/office/drawing/2014/main" val="10001"/>
                  </a:ext>
                </a:extLst>
              </a:tr>
              <a:tr h="445985">
                <a:tc>
                  <a:txBody>
                    <a:bodyPr/>
                    <a:lstStyle/>
                    <a:p>
                      <a:pPr marL="0" marR="0" algn="l">
                        <a:spcBef>
                          <a:spcPts val="0"/>
                        </a:spcBef>
                        <a:spcAft>
                          <a:spcPts val="0"/>
                        </a:spcAft>
                      </a:pPr>
                      <a:r>
                        <a:rPr lang="en-US" sz="2000" b="0" dirty="0">
                          <a:effectLst/>
                          <a:latin typeface="+mj-lt"/>
                          <a:ea typeface="Times New Roman"/>
                        </a:rPr>
                        <a:t>Graduate Assistantship</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tcPr>
                </a:tc>
                <a:tc>
                  <a:txBody>
                    <a:bodyPr/>
                    <a:lstStyle/>
                    <a:p>
                      <a:pPr marL="0" marR="0" algn="l">
                        <a:spcBef>
                          <a:spcPts val="0"/>
                        </a:spcBef>
                        <a:spcAft>
                          <a:spcPts val="0"/>
                        </a:spcAft>
                      </a:pPr>
                      <a:r>
                        <a:rPr lang="en-US" sz="2000" dirty="0">
                          <a:effectLst/>
                          <a:latin typeface="+mj-lt"/>
                          <a:ea typeface="Times New Roman"/>
                        </a:rPr>
                        <a:t>6002  (Visiting student – 6003)</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tcPr>
                </a:tc>
                <a:extLst>
                  <a:ext uri="{0D108BD9-81ED-4DB2-BD59-A6C34878D82A}">
                    <a16:rowId xmlns:a16="http://schemas.microsoft.com/office/drawing/2014/main" val="10002"/>
                  </a:ext>
                </a:extLst>
              </a:tr>
              <a:tr h="445985">
                <a:tc>
                  <a:txBody>
                    <a:bodyPr/>
                    <a:lstStyle/>
                    <a:p>
                      <a:pPr marL="0" marR="0" algn="l">
                        <a:spcBef>
                          <a:spcPts val="0"/>
                        </a:spcBef>
                        <a:spcAft>
                          <a:spcPts val="0"/>
                        </a:spcAft>
                      </a:pPr>
                      <a:r>
                        <a:rPr lang="en-US" sz="2000" b="0" dirty="0">
                          <a:effectLst/>
                          <a:latin typeface="+mj-lt"/>
                          <a:ea typeface="Times New Roman"/>
                        </a:rPr>
                        <a:t>GA Add-On</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solidFill>
                      <a:srgbClr val="CAE2FF"/>
                    </a:solidFill>
                  </a:tcPr>
                </a:tc>
                <a:tc>
                  <a:txBody>
                    <a:bodyPr/>
                    <a:lstStyle/>
                    <a:p>
                      <a:pPr marL="0" marR="0" algn="l">
                        <a:spcBef>
                          <a:spcPts val="0"/>
                        </a:spcBef>
                        <a:spcAft>
                          <a:spcPts val="0"/>
                        </a:spcAft>
                      </a:pPr>
                      <a:r>
                        <a:rPr lang="en-US" sz="2000" dirty="0">
                          <a:effectLst/>
                          <a:latin typeface="+mj-lt"/>
                          <a:ea typeface="Times New Roman"/>
                        </a:rPr>
                        <a:t>6004  (Visiting</a:t>
                      </a:r>
                      <a:r>
                        <a:rPr lang="en-US" sz="2000" baseline="0" dirty="0">
                          <a:effectLst/>
                          <a:latin typeface="+mj-lt"/>
                          <a:ea typeface="Times New Roman"/>
                        </a:rPr>
                        <a:t> student – 6005)</a:t>
                      </a:r>
                      <a:endParaRPr lang="en-US" sz="2000" dirty="0">
                        <a:effectLst/>
                        <a:latin typeface="+mj-lt"/>
                        <a:ea typeface="Times New Roman"/>
                      </a:endParaRP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solidFill>
                      <a:srgbClr val="CAE2FF"/>
                    </a:solidFill>
                  </a:tcPr>
                </a:tc>
                <a:extLst>
                  <a:ext uri="{0D108BD9-81ED-4DB2-BD59-A6C34878D82A}">
                    <a16:rowId xmlns:a16="http://schemas.microsoft.com/office/drawing/2014/main" val="10003"/>
                  </a:ext>
                </a:extLst>
              </a:tr>
              <a:tr h="445985">
                <a:tc>
                  <a:txBody>
                    <a:bodyPr/>
                    <a:lstStyle/>
                    <a:p>
                      <a:pPr marL="0" marR="0" algn="l">
                        <a:spcBef>
                          <a:spcPts val="0"/>
                        </a:spcBef>
                        <a:spcAft>
                          <a:spcPts val="0"/>
                        </a:spcAft>
                      </a:pPr>
                      <a:r>
                        <a:rPr lang="en-US" sz="2000" b="0" dirty="0">
                          <a:effectLst/>
                          <a:latin typeface="+mj-lt"/>
                          <a:ea typeface="Times New Roman"/>
                        </a:rPr>
                        <a:t>TA Add-On</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tcPr>
                </a:tc>
                <a:tc>
                  <a:txBody>
                    <a:bodyPr/>
                    <a:lstStyle/>
                    <a:p>
                      <a:pPr marL="0" marR="0" algn="l">
                        <a:spcBef>
                          <a:spcPts val="0"/>
                        </a:spcBef>
                        <a:spcAft>
                          <a:spcPts val="0"/>
                        </a:spcAft>
                      </a:pPr>
                      <a:r>
                        <a:rPr lang="en-US" sz="2000" dirty="0">
                          <a:effectLst/>
                          <a:latin typeface="+mj-lt"/>
                          <a:ea typeface="Times New Roman"/>
                        </a:rPr>
                        <a:t>6006</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6" name="Rectangle 5"/>
          <p:cNvSpPr/>
          <p:nvPr/>
        </p:nvSpPr>
        <p:spPr>
          <a:xfrm>
            <a:off x="770021" y="4211053"/>
            <a:ext cx="7344076" cy="1200329"/>
          </a:xfrm>
          <a:prstGeom prst="rect">
            <a:avLst/>
          </a:prstGeom>
        </p:spPr>
        <p:txBody>
          <a:bodyPr wrap="square">
            <a:spAutoFit/>
          </a:bodyPr>
          <a:lstStyle/>
          <a:p>
            <a:pPr marL="0" indent="0" algn="ctr">
              <a:buNone/>
            </a:pPr>
            <a:endParaRPr lang="en-US" dirty="0">
              <a:latin typeface="+mj-lt"/>
            </a:endParaRPr>
          </a:p>
          <a:p>
            <a:pPr marL="0" indent="0" algn="ctr">
              <a:buNone/>
            </a:pPr>
            <a:r>
              <a:rPr lang="en-US" dirty="0">
                <a:latin typeface="+mj-lt"/>
              </a:rPr>
              <a:t>Ask your department to provide you the job code(s) associated with your appointment(s). </a:t>
            </a:r>
          </a:p>
        </p:txBody>
      </p:sp>
      <p:graphicFrame>
        <p:nvGraphicFramePr>
          <p:cNvPr id="2" name="Table 1"/>
          <p:cNvGraphicFramePr>
            <a:graphicFrameLocks noGrp="1"/>
          </p:cNvGraphicFramePr>
          <p:nvPr>
            <p:extLst>
              <p:ext uri="{D42A27DB-BD31-4B8C-83A1-F6EECF244321}">
                <p14:modId xmlns:p14="http://schemas.microsoft.com/office/powerpoint/2010/main" val="3499483245"/>
              </p:ext>
            </p:extLst>
          </p:nvPr>
        </p:nvGraphicFramePr>
        <p:xfrm>
          <a:off x="5869422" y="1295250"/>
          <a:ext cx="2958489" cy="2814054"/>
        </p:xfrm>
        <a:graphic>
          <a:graphicData uri="http://schemas.openxmlformats.org/drawingml/2006/table">
            <a:tbl>
              <a:tblPr firstRow="1" firstCol="1" bandRow="1"/>
              <a:tblGrid>
                <a:gridCol w="2958489">
                  <a:extLst>
                    <a:ext uri="{9D8B030D-6E8A-4147-A177-3AD203B41FA5}">
                      <a16:colId xmlns:a16="http://schemas.microsoft.com/office/drawing/2014/main" val="3476432684"/>
                    </a:ext>
                  </a:extLst>
                </a:gridCol>
              </a:tblGrid>
              <a:tr h="681011">
                <a:tc>
                  <a:txBody>
                    <a:bodyPr/>
                    <a:lstStyle/>
                    <a:p>
                      <a:pPr marL="0" marR="0" algn="l">
                        <a:spcBef>
                          <a:spcPts val="0"/>
                        </a:spcBef>
                        <a:spcAft>
                          <a:spcPts val="0"/>
                        </a:spcAft>
                      </a:pPr>
                      <a:r>
                        <a:rPr lang="en-US" sz="2000" b="1" dirty="0">
                          <a:effectLst/>
                          <a:latin typeface="+mj-lt"/>
                          <a:ea typeface="Times New Roman"/>
                        </a:rPr>
                        <a:t>Reported</a:t>
                      </a:r>
                      <a:r>
                        <a:rPr lang="en-US" sz="2000" b="1" baseline="0" dirty="0">
                          <a:effectLst/>
                          <a:latin typeface="+mj-lt"/>
                          <a:ea typeface="Times New Roman"/>
                        </a:rPr>
                        <a:t> On</a:t>
                      </a:r>
                      <a:endParaRPr lang="en-US" sz="2000" dirty="0">
                        <a:effectLst/>
                        <a:latin typeface="+mj-lt"/>
                        <a:ea typeface="Times New Roman"/>
                      </a:endParaRP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38100" cap="flat" cmpd="sng" algn="ctr">
                      <a:solidFill>
                        <a:srgbClr val="E8EAE9"/>
                      </a:solidFill>
                      <a:prstDash val="solid"/>
                      <a:round/>
                      <a:headEnd type="none" w="med" len="med"/>
                      <a:tailEnd type="none" w="med" len="med"/>
                    </a:lnB>
                    <a:solidFill>
                      <a:srgbClr val="99CCFF"/>
                    </a:solidFill>
                  </a:tcPr>
                </a:tc>
                <a:extLst>
                  <a:ext uri="{0D108BD9-81ED-4DB2-BD59-A6C34878D82A}">
                    <a16:rowId xmlns:a16="http://schemas.microsoft.com/office/drawing/2014/main" val="2963114101"/>
                  </a:ext>
                </a:extLst>
              </a:tr>
              <a:tr h="620332">
                <a:tc>
                  <a:txBody>
                    <a:bodyPr/>
                    <a:lstStyle/>
                    <a:p>
                      <a:pPr marL="0" marR="0" algn="l">
                        <a:spcBef>
                          <a:spcPts val="0"/>
                        </a:spcBef>
                        <a:spcAft>
                          <a:spcPts val="0"/>
                        </a:spcAft>
                      </a:pPr>
                      <a:r>
                        <a:rPr lang="en-US" sz="2000" dirty="0">
                          <a:effectLst/>
                          <a:latin typeface="+mj-lt"/>
                          <a:ea typeface="Times New Roman"/>
                        </a:rPr>
                        <a:t>End of year letter (US)</a:t>
                      </a:r>
                    </a:p>
                    <a:p>
                      <a:pPr marL="0" marR="0" algn="l">
                        <a:spcBef>
                          <a:spcPts val="0"/>
                        </a:spcBef>
                        <a:spcAft>
                          <a:spcPts val="0"/>
                        </a:spcAft>
                      </a:pPr>
                      <a:r>
                        <a:rPr lang="en-US" sz="2000" dirty="0">
                          <a:effectLst/>
                          <a:latin typeface="+mj-lt"/>
                          <a:ea typeface="Times New Roman"/>
                        </a:rPr>
                        <a:t>(1042-S</a:t>
                      </a:r>
                      <a:r>
                        <a:rPr lang="en-US" sz="2000" baseline="0" dirty="0">
                          <a:effectLst/>
                          <a:latin typeface="+mj-lt"/>
                          <a:ea typeface="Times New Roman"/>
                        </a:rPr>
                        <a:t> if NRA)</a:t>
                      </a:r>
                      <a:endParaRPr lang="en-US" sz="2000" dirty="0">
                        <a:effectLst/>
                        <a:latin typeface="+mj-lt"/>
                        <a:ea typeface="Times New Roman"/>
                      </a:endParaRP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381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solidFill>
                      <a:srgbClr val="CAE2FF"/>
                    </a:solidFill>
                  </a:tcPr>
                </a:tc>
                <a:extLst>
                  <a:ext uri="{0D108BD9-81ED-4DB2-BD59-A6C34878D82A}">
                    <a16:rowId xmlns:a16="http://schemas.microsoft.com/office/drawing/2014/main" val="3623900892"/>
                  </a:ext>
                </a:extLst>
              </a:tr>
              <a:tr h="617743">
                <a:tc>
                  <a:txBody>
                    <a:bodyPr/>
                    <a:lstStyle/>
                    <a:p>
                      <a:pPr marL="0" marR="0" algn="l">
                        <a:spcBef>
                          <a:spcPts val="0"/>
                        </a:spcBef>
                        <a:spcAft>
                          <a:spcPts val="0"/>
                        </a:spcAft>
                      </a:pPr>
                      <a:r>
                        <a:rPr lang="en-US" sz="2000" kern="1200" dirty="0">
                          <a:solidFill>
                            <a:schemeClr val="tx1"/>
                          </a:solidFill>
                          <a:effectLst/>
                          <a:latin typeface="+mn-lt"/>
                          <a:ea typeface="Times New Roman"/>
                          <a:cs typeface="+mn-cs"/>
                        </a:rPr>
                        <a:t>End of year letter (US)</a:t>
                      </a:r>
                    </a:p>
                    <a:p>
                      <a:pPr marL="0" marR="0" algn="l">
                        <a:spcBef>
                          <a:spcPts val="0"/>
                        </a:spcBef>
                        <a:spcAft>
                          <a:spcPts val="0"/>
                        </a:spcAft>
                      </a:pPr>
                      <a:r>
                        <a:rPr lang="en-US" sz="2000" kern="1200" dirty="0">
                          <a:solidFill>
                            <a:schemeClr val="tx1"/>
                          </a:solidFill>
                          <a:effectLst/>
                          <a:latin typeface="+mn-lt"/>
                          <a:ea typeface="Times New Roman"/>
                          <a:cs typeface="+mn-cs"/>
                        </a:rPr>
                        <a:t>(1042-S</a:t>
                      </a:r>
                      <a:r>
                        <a:rPr lang="en-US" sz="2000" kern="1200" baseline="0" dirty="0">
                          <a:solidFill>
                            <a:schemeClr val="tx1"/>
                          </a:solidFill>
                          <a:effectLst/>
                          <a:latin typeface="+mn-lt"/>
                          <a:ea typeface="Times New Roman"/>
                          <a:cs typeface="+mn-cs"/>
                        </a:rPr>
                        <a:t> if NRA)</a:t>
                      </a:r>
                      <a:endParaRPr lang="en-US" sz="2000" kern="1200" dirty="0">
                        <a:solidFill>
                          <a:schemeClr val="tx1"/>
                        </a:solidFill>
                        <a:effectLst/>
                        <a:latin typeface="+mn-lt"/>
                        <a:ea typeface="Times New Roman"/>
                        <a:cs typeface="+mn-cs"/>
                      </a:endParaRP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tcPr>
                </a:tc>
                <a:extLst>
                  <a:ext uri="{0D108BD9-81ED-4DB2-BD59-A6C34878D82A}">
                    <a16:rowId xmlns:a16="http://schemas.microsoft.com/office/drawing/2014/main" val="1474068476"/>
                  </a:ext>
                </a:extLst>
              </a:tr>
              <a:tr h="442031">
                <a:tc>
                  <a:txBody>
                    <a:bodyPr/>
                    <a:lstStyle/>
                    <a:p>
                      <a:pPr marL="0" marR="0" algn="l">
                        <a:spcBef>
                          <a:spcPts val="0"/>
                        </a:spcBef>
                        <a:spcAft>
                          <a:spcPts val="0"/>
                        </a:spcAft>
                      </a:pPr>
                      <a:r>
                        <a:rPr lang="en-US" sz="2000" dirty="0">
                          <a:effectLst/>
                          <a:latin typeface="+mj-lt"/>
                          <a:ea typeface="Times New Roman"/>
                        </a:rPr>
                        <a:t>W-2</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solidFill>
                      <a:srgbClr val="CAE2FF"/>
                    </a:solidFill>
                  </a:tcPr>
                </a:tc>
                <a:extLst>
                  <a:ext uri="{0D108BD9-81ED-4DB2-BD59-A6C34878D82A}">
                    <a16:rowId xmlns:a16="http://schemas.microsoft.com/office/drawing/2014/main" val="1430263690"/>
                  </a:ext>
                </a:extLst>
              </a:tr>
              <a:tr h="451555">
                <a:tc>
                  <a:txBody>
                    <a:bodyPr/>
                    <a:lstStyle/>
                    <a:p>
                      <a:pPr marL="0" marR="0" algn="l">
                        <a:spcBef>
                          <a:spcPts val="0"/>
                        </a:spcBef>
                        <a:spcAft>
                          <a:spcPts val="0"/>
                        </a:spcAft>
                      </a:pPr>
                      <a:r>
                        <a:rPr lang="en-US" sz="2000" dirty="0">
                          <a:effectLst/>
                          <a:latin typeface="+mj-lt"/>
                          <a:ea typeface="Times New Roman"/>
                        </a:rPr>
                        <a:t>W-2</a:t>
                      </a:r>
                    </a:p>
                  </a:txBody>
                  <a:tcPr marL="68580" marR="68580" marT="9525" marB="0" anchor="ctr">
                    <a:lnL w="12700" cap="flat" cmpd="sng" algn="ctr">
                      <a:solidFill>
                        <a:srgbClr val="E8EAE9"/>
                      </a:solidFill>
                      <a:prstDash val="solid"/>
                      <a:round/>
                      <a:headEnd type="none" w="med" len="med"/>
                      <a:tailEnd type="none" w="med" len="med"/>
                    </a:lnL>
                    <a:lnR w="12700" cap="flat" cmpd="sng" algn="ctr">
                      <a:solidFill>
                        <a:srgbClr val="E8EAE9"/>
                      </a:solidFill>
                      <a:prstDash val="solid"/>
                      <a:round/>
                      <a:headEnd type="none" w="med" len="med"/>
                      <a:tailEnd type="none" w="med" len="med"/>
                    </a:lnR>
                    <a:lnT w="12700" cap="flat" cmpd="sng" algn="ctr">
                      <a:solidFill>
                        <a:srgbClr val="E8EAE9"/>
                      </a:solidFill>
                      <a:prstDash val="solid"/>
                      <a:round/>
                      <a:headEnd type="none" w="med" len="med"/>
                      <a:tailEnd type="none" w="med" len="med"/>
                    </a:lnT>
                    <a:lnB w="12700" cap="flat" cmpd="sng" algn="ctr">
                      <a:solidFill>
                        <a:srgbClr val="E8EAE9"/>
                      </a:solidFill>
                      <a:prstDash val="solid"/>
                      <a:round/>
                      <a:headEnd type="none" w="med" len="med"/>
                      <a:tailEnd type="none" w="med" len="med"/>
                    </a:lnB>
                  </a:tcPr>
                </a:tc>
                <a:extLst>
                  <a:ext uri="{0D108BD9-81ED-4DB2-BD59-A6C34878D82A}">
                    <a16:rowId xmlns:a16="http://schemas.microsoft.com/office/drawing/2014/main" val="2989142829"/>
                  </a:ext>
                </a:extLst>
              </a:tr>
            </a:tbl>
          </a:graphicData>
        </a:graphic>
      </p:graphicFrame>
    </p:spTree>
    <p:extLst>
      <p:ext uri="{BB962C8B-B14F-4D97-AF65-F5344CB8AC3E}">
        <p14:creationId xmlns:p14="http://schemas.microsoft.com/office/powerpoint/2010/main" val="1675745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374" y="1709195"/>
            <a:ext cx="7772400" cy="1601164"/>
          </a:xfrm>
        </p:spPr>
        <p:txBody>
          <a:bodyPr/>
          <a:lstStyle/>
          <a:p>
            <a:br>
              <a:rPr lang="en-US" dirty="0"/>
            </a:br>
            <a:r>
              <a:rPr lang="en-US" dirty="0"/>
              <a:t>Tax Reporting for Fellowships/Assistantships:</a:t>
            </a:r>
            <a:br>
              <a:rPr lang="en-US" dirty="0"/>
            </a:br>
            <a:br>
              <a:rPr lang="en-US" dirty="0"/>
            </a:br>
            <a:r>
              <a:rPr lang="en-US" dirty="0"/>
              <a:t>Nonresident Aliens for Tax Purposes</a:t>
            </a:r>
          </a:p>
        </p:txBody>
      </p:sp>
    </p:spTree>
    <p:extLst>
      <p:ext uri="{BB962C8B-B14F-4D97-AF65-F5344CB8AC3E}">
        <p14:creationId xmlns:p14="http://schemas.microsoft.com/office/powerpoint/2010/main" val="3466445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Non-Resident Aliens for Tax Purposes</a:t>
            </a:r>
          </a:p>
        </p:txBody>
      </p:sp>
      <p:sp>
        <p:nvSpPr>
          <p:cNvPr id="3" name="Content Placeholder 2"/>
          <p:cNvSpPr>
            <a:spLocks noGrp="1"/>
          </p:cNvSpPr>
          <p:nvPr>
            <p:ph idx="1"/>
          </p:nvPr>
        </p:nvSpPr>
        <p:spPr>
          <a:xfrm>
            <a:off x="162873" y="1432559"/>
            <a:ext cx="8836747" cy="4689107"/>
          </a:xfrm>
        </p:spPr>
        <p:txBody>
          <a:bodyPr/>
          <a:lstStyle/>
          <a:p>
            <a:r>
              <a:rPr lang="en-US" sz="2400" dirty="0"/>
              <a:t>For students who are </a:t>
            </a:r>
            <a:r>
              <a:rPr lang="en-US" sz="2400" b="1" dirty="0"/>
              <a:t>non-resident aliens for tax purposes</a:t>
            </a:r>
            <a:r>
              <a:rPr lang="en-US" sz="2400" dirty="0"/>
              <a:t>, withholding for Fellowships/Assistantships (job codes 6000, 6002) depends on whether your country of residence has a tax treaty with the U.S. for scholarships/fellowships </a:t>
            </a:r>
            <a:r>
              <a:rPr lang="en-US" sz="2400" u="sng" dirty="0"/>
              <a:t>and</a:t>
            </a:r>
            <a:r>
              <a:rPr lang="en-US" sz="2400" dirty="0"/>
              <a:t> your completion and submission of the necessary documents in </a:t>
            </a:r>
            <a:r>
              <a:rPr lang="en-US" sz="2400" dirty="0" err="1"/>
              <a:t>Sprintax</a:t>
            </a:r>
            <a:r>
              <a:rPr lang="en-US" sz="2400" dirty="0"/>
              <a:t> Calculus.</a:t>
            </a:r>
          </a:p>
          <a:p>
            <a:r>
              <a:rPr lang="en-US" sz="2400" dirty="0"/>
              <a:t>To receive tax treaty benefits, you must have an Individual Taxpayer Identification Number (ITIN) or SSN – additionally:</a:t>
            </a:r>
          </a:p>
          <a:p>
            <a:pPr lvl="1"/>
            <a:r>
              <a:rPr lang="en-US" sz="2000" dirty="0"/>
              <a:t>Must update </a:t>
            </a:r>
            <a:r>
              <a:rPr lang="en-US" sz="2000" dirty="0" err="1"/>
              <a:t>Sprintax</a:t>
            </a:r>
            <a:r>
              <a:rPr lang="en-US" sz="2000" dirty="0"/>
              <a:t> Calculus record</a:t>
            </a:r>
          </a:p>
          <a:p>
            <a:pPr lvl="1"/>
            <a:r>
              <a:rPr lang="en-US" sz="2000" dirty="0"/>
              <a:t>Generally, must complete, sign &amp; submit Form W-8 BEN &amp; upload to your Sprintax Calculus record</a:t>
            </a:r>
          </a:p>
          <a:p>
            <a:r>
              <a:rPr lang="en-US" sz="2400" dirty="0"/>
              <a:t>14% Federal income tax withholding will occur if required (no tax treaty benefit OR documents not completed).</a:t>
            </a:r>
          </a:p>
          <a:p>
            <a:pPr lvl="1"/>
            <a:endParaRPr lang="en-US" sz="2400" dirty="0"/>
          </a:p>
          <a:p>
            <a:endParaRPr lang="en-US" sz="2000" dirty="0"/>
          </a:p>
        </p:txBody>
      </p:sp>
    </p:spTree>
    <p:extLst>
      <p:ext uri="{BB962C8B-B14F-4D97-AF65-F5344CB8AC3E}">
        <p14:creationId xmlns:p14="http://schemas.microsoft.com/office/powerpoint/2010/main" val="3784251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Non-Resident Aliens for Tax Purposes</a:t>
            </a:r>
          </a:p>
        </p:txBody>
      </p:sp>
      <p:sp>
        <p:nvSpPr>
          <p:cNvPr id="3" name="Content Placeholder 2"/>
          <p:cNvSpPr>
            <a:spLocks noGrp="1"/>
          </p:cNvSpPr>
          <p:nvPr>
            <p:ph idx="1"/>
          </p:nvPr>
        </p:nvSpPr>
        <p:spPr>
          <a:xfrm>
            <a:off x="162873" y="1432559"/>
            <a:ext cx="8836747" cy="4689107"/>
          </a:xfrm>
        </p:spPr>
        <p:txBody>
          <a:bodyPr/>
          <a:lstStyle/>
          <a:p>
            <a:r>
              <a:rPr lang="en-US" sz="2400" dirty="0"/>
              <a:t>For students who are </a:t>
            </a:r>
            <a:r>
              <a:rPr lang="en-US" sz="2400" b="1" dirty="0"/>
              <a:t>non-resident aliens for tax purposes</a:t>
            </a:r>
            <a:r>
              <a:rPr lang="en-US" sz="2400" dirty="0"/>
              <a:t>, you will receive a Form 1042-S each calendar year, which reports your fellowship/assistantship payments and any tax withheld on the payments. </a:t>
            </a:r>
          </a:p>
          <a:p>
            <a:pPr lvl="1"/>
            <a:r>
              <a:rPr lang="en-US" sz="2400" dirty="0"/>
              <a:t>Form 1042-S will be available through </a:t>
            </a:r>
            <a:r>
              <a:rPr lang="en-US" sz="2400" dirty="0" err="1"/>
              <a:t>Sprintax</a:t>
            </a:r>
            <a:r>
              <a:rPr lang="en-US" sz="2400" dirty="0"/>
              <a:t> Calculus software</a:t>
            </a:r>
          </a:p>
          <a:p>
            <a:pPr lvl="1"/>
            <a:r>
              <a:rPr lang="en-US" sz="2400" dirty="0"/>
              <a:t>2025 Forms 1042-S will be available by March 16, 2026</a:t>
            </a:r>
          </a:p>
          <a:p>
            <a:pPr lvl="1"/>
            <a:endParaRPr lang="en-US" sz="2400" dirty="0"/>
          </a:p>
          <a:p>
            <a:endParaRPr lang="en-US" sz="2400" dirty="0"/>
          </a:p>
        </p:txBody>
      </p:sp>
    </p:spTree>
    <p:extLst>
      <p:ext uri="{BB962C8B-B14F-4D97-AF65-F5344CB8AC3E}">
        <p14:creationId xmlns:p14="http://schemas.microsoft.com/office/powerpoint/2010/main" val="736918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374" y="1709195"/>
            <a:ext cx="7772400" cy="1601164"/>
          </a:xfrm>
        </p:spPr>
        <p:txBody>
          <a:bodyPr/>
          <a:lstStyle/>
          <a:p>
            <a:br>
              <a:rPr lang="en-US" dirty="0"/>
            </a:br>
            <a:r>
              <a:rPr lang="en-US" dirty="0"/>
              <a:t>Tax Reporting for Fellowships/Assistantships:</a:t>
            </a:r>
            <a:br>
              <a:rPr lang="en-US" dirty="0"/>
            </a:br>
            <a:br>
              <a:rPr lang="en-US" dirty="0"/>
            </a:br>
            <a:r>
              <a:rPr lang="en-US" dirty="0"/>
              <a:t>U.S. Citizens, Permanent Residents and Resident Aliens for Tax Purposes</a:t>
            </a:r>
          </a:p>
        </p:txBody>
      </p:sp>
    </p:spTree>
    <p:extLst>
      <p:ext uri="{BB962C8B-B14F-4D97-AF65-F5344CB8AC3E}">
        <p14:creationId xmlns:p14="http://schemas.microsoft.com/office/powerpoint/2010/main" val="374188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26720"/>
            <a:ext cx="7772400" cy="922020"/>
          </a:xfrm>
        </p:spPr>
        <p:txBody>
          <a:bodyPr/>
          <a:lstStyle/>
          <a:p>
            <a:r>
              <a:rPr lang="en-US" sz="2800" b="1" dirty="0"/>
              <a:t>Tax Reporting for Fellowships/Assistantships: U.S. Citizens, Permanent Residents and Resident Aliens for Tax Purposes</a:t>
            </a:r>
          </a:p>
        </p:txBody>
      </p:sp>
      <p:sp>
        <p:nvSpPr>
          <p:cNvPr id="3" name="Content Placeholder 2"/>
          <p:cNvSpPr>
            <a:spLocks noGrp="1"/>
          </p:cNvSpPr>
          <p:nvPr>
            <p:ph idx="1"/>
          </p:nvPr>
        </p:nvSpPr>
        <p:spPr>
          <a:xfrm>
            <a:off x="240253" y="1647048"/>
            <a:ext cx="8663493" cy="5074119"/>
          </a:xfrm>
        </p:spPr>
        <p:txBody>
          <a:bodyPr>
            <a:normAutofit/>
          </a:bodyPr>
          <a:lstStyle/>
          <a:p>
            <a:r>
              <a:rPr lang="en-US" sz="2400" dirty="0"/>
              <a:t>Fellowships/assistantships coded as 6000 and 6002 are </a:t>
            </a:r>
            <a:r>
              <a:rPr lang="en-US" sz="2400" u="sng" dirty="0"/>
              <a:t>not</a:t>
            </a:r>
            <a:r>
              <a:rPr lang="en-US" sz="2400" dirty="0"/>
              <a:t> considered compensation for services (i.e., wages).  These amounts are for your educational benefit (fulfills research or teaching requirements for your degree).</a:t>
            </a:r>
          </a:p>
          <a:p>
            <a:endParaRPr lang="en-US" sz="1100" dirty="0"/>
          </a:p>
          <a:p>
            <a:r>
              <a:rPr lang="en-US" sz="2400" dirty="0"/>
              <a:t>The IRS provides that amounts received as fellowships are </a:t>
            </a:r>
            <a:r>
              <a:rPr lang="en-US" sz="2400" u="sng" dirty="0"/>
              <a:t>not</a:t>
            </a:r>
            <a:r>
              <a:rPr lang="en-US" sz="2400" dirty="0"/>
              <a:t> required to be reported as wages on a W-2 or as income on a Form 1099-MISC.  However, these amounts are taxable income if used for </a:t>
            </a:r>
            <a:r>
              <a:rPr lang="en-US" sz="2400" b="1" dirty="0"/>
              <a:t>nonqualified</a:t>
            </a:r>
            <a:r>
              <a:rPr lang="en-US" sz="2400" dirty="0"/>
              <a:t> expenditures</a:t>
            </a:r>
            <a:r>
              <a:rPr lang="en-US" sz="2000" dirty="0"/>
              <a:t>.</a:t>
            </a:r>
          </a:p>
          <a:p>
            <a:pPr marL="0" indent="0">
              <a:buNone/>
            </a:pPr>
            <a:endParaRPr lang="en-US" sz="1100" dirty="0"/>
          </a:p>
          <a:p>
            <a:r>
              <a:rPr lang="en-US" sz="2400" dirty="0"/>
              <a:t>Because these fellowships are not considered wages, they are </a:t>
            </a:r>
            <a:r>
              <a:rPr lang="en-US" sz="2400" u="sng" dirty="0"/>
              <a:t>not</a:t>
            </a:r>
            <a:r>
              <a:rPr lang="en-US" sz="2400" dirty="0"/>
              <a:t> subject to income tax withholding.</a:t>
            </a:r>
          </a:p>
          <a:p>
            <a:pPr marL="0" indent="0">
              <a:buNone/>
            </a:pPr>
            <a:endParaRPr lang="en-US" sz="1200" dirty="0"/>
          </a:p>
          <a:p>
            <a:endParaRPr lang="en-US" sz="2000" dirty="0"/>
          </a:p>
        </p:txBody>
      </p:sp>
    </p:spTree>
    <p:extLst>
      <p:ext uri="{BB962C8B-B14F-4D97-AF65-F5344CB8AC3E}">
        <p14:creationId xmlns:p14="http://schemas.microsoft.com/office/powerpoint/2010/main" val="1444203489"/>
      </p:ext>
    </p:extLst>
  </p:cSld>
  <p:clrMapOvr>
    <a:masterClrMapping/>
  </p:clrMapOvr>
</p:sld>
</file>

<file path=ppt/theme/theme1.xml><?xml version="1.0" encoding="utf-8"?>
<a:theme xmlns:a="http://schemas.openxmlformats.org/drawingml/2006/main" name="UR.lightbackgrnd">
  <a:themeElements>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fontScheme name="Office Theme">
      <a:majorFont>
        <a:latin typeface="Times New Roman"/>
        <a:ea typeface="MS Pゴシック"/>
        <a:cs typeface="MS Pゴシック"/>
      </a:majorFont>
      <a:minorFont>
        <a:latin typeface="Times New Roman"/>
        <a:ea typeface="MS Pゴシック"/>
        <a:cs typeface="MS P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MS Pゴシック" charset="0"/>
            <a:cs typeface="MS P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MS Pゴシック" charset="0"/>
            <a:cs typeface="MS Pゴシック" charset="0"/>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87969ca-2b18-433c-92e8-b2e0746b2e2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C1ACC12D251114CB64DCABFCAFCDB81" ma:contentTypeVersion="5" ma:contentTypeDescription="Create a new document." ma:contentTypeScope="" ma:versionID="9e634839f212d8db139c682623b15d2f">
  <xsd:schema xmlns:xsd="http://www.w3.org/2001/XMLSchema" xmlns:xs="http://www.w3.org/2001/XMLSchema" xmlns:p="http://schemas.microsoft.com/office/2006/metadata/properties" xmlns:ns3="d87969ca-2b18-433c-92e8-b2e0746b2e2b" targetNamespace="http://schemas.microsoft.com/office/2006/metadata/properties" ma:root="true" ma:fieldsID="d9a5ab8d3f73abe1f7dd57e608a7f6c1" ns3:_="">
    <xsd:import namespace="d87969ca-2b18-433c-92e8-b2e0746b2e2b"/>
    <xsd:element name="properties">
      <xsd:complexType>
        <xsd:sequence>
          <xsd:element name="documentManagement">
            <xsd:complexType>
              <xsd:all>
                <xsd:element ref="ns3:MediaServiceMetadata" minOccurs="0"/>
                <xsd:element ref="ns3:MediaServiceFastMetadata"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7969ca-2b18-433c-92e8-b2e0746b2e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9A57EA-82AF-4CC8-8B2E-F0AD0503D631}">
  <ds:schemaRefs>
    <ds:schemaRef ds:uri="http://schemas.microsoft.com/sharepoint/v3/contenttype/forms"/>
  </ds:schemaRefs>
</ds:datastoreItem>
</file>

<file path=customXml/itemProps2.xml><?xml version="1.0" encoding="utf-8"?>
<ds:datastoreItem xmlns:ds="http://schemas.openxmlformats.org/officeDocument/2006/customXml" ds:itemID="{50FB673F-7858-43AA-AA65-EC260ABD187E}">
  <ds:schemaRefs>
    <ds:schemaRef ds:uri="http://purl.org/dc/dcmitype/"/>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www.w3.org/XML/1998/namespace"/>
    <ds:schemaRef ds:uri="http://schemas.openxmlformats.org/package/2006/metadata/core-properties"/>
    <ds:schemaRef ds:uri="d87969ca-2b18-433c-92e8-b2e0746b2e2b"/>
    <ds:schemaRef ds:uri="http://purl.org/dc/terms/"/>
  </ds:schemaRefs>
</ds:datastoreItem>
</file>

<file path=customXml/itemProps3.xml><?xml version="1.0" encoding="utf-8"?>
<ds:datastoreItem xmlns:ds="http://schemas.openxmlformats.org/officeDocument/2006/customXml" ds:itemID="{99D6B9AC-F592-4F3F-A6B7-BB93B25687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7969ca-2b18-433c-92e8-b2e0746b2e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45091</TotalTime>
  <Words>3752</Words>
  <Application>Microsoft Office PowerPoint</Application>
  <PresentationFormat>On-screen Show (4:3)</PresentationFormat>
  <Paragraphs>345</Paragraphs>
  <Slides>34</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MS Pゴシック</vt:lpstr>
      <vt:lpstr>Times New Roman</vt:lpstr>
      <vt:lpstr>Wingdings</vt:lpstr>
      <vt:lpstr>UR.lightbackgrnd</vt:lpstr>
      <vt:lpstr>Tax Reporting of Graduate Student Payments  School of Medicine &amp; Dentistry Orientation Fall 2025   Hassen Ferchichi, Payroll Director  This document is produced for informational purposes only and should not be considered tax, financial, or legal advice.   Please consult your own tax or financial advisor with any questions. </vt:lpstr>
      <vt:lpstr>Graduate Appointments  at a Glance</vt:lpstr>
      <vt:lpstr>Overview</vt:lpstr>
      <vt:lpstr>Summary of Graduate Student Appointments </vt:lpstr>
      <vt:lpstr> Tax Reporting for Fellowships/Assistantships:  Nonresident Aliens for Tax Purposes</vt:lpstr>
      <vt:lpstr>Non-Resident Aliens for Tax Purposes</vt:lpstr>
      <vt:lpstr>Non-Resident Aliens for Tax Purposes</vt:lpstr>
      <vt:lpstr> Tax Reporting for Fellowships/Assistantships:  U.S. Citizens, Permanent Residents and Resident Aliens for Tax Purposes</vt:lpstr>
      <vt:lpstr>Tax Reporting for Fellowships/Assistantships: U.S. Citizens, Permanent Residents and Resident Aliens for Tax Purposes</vt:lpstr>
      <vt:lpstr>Tax Reporting for Fellowships/Assistantships: U.S. Citizens, Permanent Residents and Resident Aliens for Tax Purposes</vt:lpstr>
      <vt:lpstr>Tax Reporting for Fellowships/Assistantships: U.S. Citizens, Permanent Residents and Resident Aliens for Tax Purposes</vt:lpstr>
      <vt:lpstr>Tax Reporting for Fellowships/Assistantships: U.S. Citizens, Permanent Residents and Resident Aliens for Tax Purposes</vt:lpstr>
      <vt:lpstr>Resident Aliens for Tax Purposes</vt:lpstr>
      <vt:lpstr>Resident Aliens for Tax Purposes</vt:lpstr>
      <vt:lpstr>PowerPoint Presentation</vt:lpstr>
      <vt:lpstr>Calculating Taxable Income &amp; Tax</vt:lpstr>
      <vt:lpstr>Taxable Income Differs Between IRS and State</vt:lpstr>
      <vt:lpstr>Estimated Tax Payment Due Dates</vt:lpstr>
      <vt:lpstr>Penalty for Not Making Estimated Tax Payments</vt:lpstr>
      <vt:lpstr>Resources</vt:lpstr>
      <vt:lpstr>Calculate Your 2025 Estimated Tax Payments</vt:lpstr>
      <vt:lpstr>Calculate Your 2025 Estimated Tax Payments</vt:lpstr>
      <vt:lpstr>Calculate Your 2025 Estimated Tax Payments</vt:lpstr>
      <vt:lpstr>Calculate Your 2025 Estimated Tax Payments</vt:lpstr>
      <vt:lpstr>Calculate Your 2025 Estimated Tax Payments</vt:lpstr>
      <vt:lpstr>Calculate Your 2026 Estimated Tax Payments</vt:lpstr>
      <vt:lpstr>Calculate Your 2026 Federal Estimated Tax Payments</vt:lpstr>
      <vt:lpstr>Calculating Your 2026 NY Estimated Tax Payments</vt:lpstr>
      <vt:lpstr>How to Make Estimated Tax Payments</vt:lpstr>
      <vt:lpstr>Calculate Your 2025 Estimated Tax Payments</vt:lpstr>
      <vt:lpstr>PowerPoint Presentation</vt:lpstr>
      <vt:lpstr>How to Report Fellowships/Assistantships on Your 2025 Income Tax Returns</vt:lpstr>
      <vt:lpstr>Tax Resources</vt:lpstr>
      <vt:lpstr>Questions?</vt:lpstr>
    </vt:vector>
  </TitlesOfParts>
  <Company>University of Rochester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 Payments Decision Tree</dc:title>
  <dc:creator>Libby  Barth</dc:creator>
  <cp:lastModifiedBy>Ferchichi, Hassen</cp:lastModifiedBy>
  <cp:revision>762</cp:revision>
  <cp:lastPrinted>2018-08-22T00:12:03Z</cp:lastPrinted>
  <dcterms:created xsi:type="dcterms:W3CDTF">2016-06-14T14:02:55Z</dcterms:created>
  <dcterms:modified xsi:type="dcterms:W3CDTF">2025-08-19T11:41:32Z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0x0101006C1ACC12D251114CB64DCABFCAFCDB81</vt:lpwstr>
  </property>
</Properties>
</file>