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7" r:id="rId5"/>
    <p:sldId id="259" r:id="rId6"/>
    <p:sldId id="256" r:id="rId7"/>
    <p:sldId id="258" r:id="rId8"/>
    <p:sldId id="265" r:id="rId9"/>
    <p:sldId id="264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C8EF3-0CF0-45F6-94EF-D7567689CD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6434EE-278F-41AA-8171-D4B6E810F1E5}">
      <dgm:prSet/>
      <dgm:spPr/>
      <dgm:t>
        <a:bodyPr/>
        <a:lstStyle/>
        <a:p>
          <a:r>
            <a:rPr lang="en-US" b="0" i="0" dirty="0"/>
            <a:t>Available to all full-time students (and partners) who have paid the </a:t>
          </a:r>
          <a:r>
            <a:rPr lang="en-US" b="0" i="0" dirty="0">
              <a:solidFill>
                <a:schemeClr val="accent3">
                  <a:lumMod val="75000"/>
                </a:schemeClr>
              </a:solidFill>
            </a:rPr>
            <a:t>mandatory student health </a:t>
          </a:r>
          <a:r>
            <a:rPr lang="en-US" b="0" i="0" dirty="0"/>
            <a:t>fee</a:t>
          </a:r>
          <a:endParaRPr lang="en-US" dirty="0"/>
        </a:p>
      </dgm:t>
    </dgm:pt>
    <dgm:pt modelId="{2461BE50-6DFE-4EAB-8056-17B7BF723D29}" type="parTrans" cxnId="{4710EB3C-E997-446D-990B-46E679937981}">
      <dgm:prSet/>
      <dgm:spPr/>
      <dgm:t>
        <a:bodyPr/>
        <a:lstStyle/>
        <a:p>
          <a:endParaRPr lang="en-US"/>
        </a:p>
      </dgm:t>
    </dgm:pt>
    <dgm:pt modelId="{B22BE4B6-D2E0-44BB-98A9-ACFB2990BDDE}" type="sibTrans" cxnId="{4710EB3C-E997-446D-990B-46E679937981}">
      <dgm:prSet/>
      <dgm:spPr/>
      <dgm:t>
        <a:bodyPr/>
        <a:lstStyle/>
        <a:p>
          <a:endParaRPr lang="en-US"/>
        </a:p>
      </dgm:t>
    </dgm:pt>
    <dgm:pt modelId="{B6FA1813-E800-4D64-BF63-EBFA041E3411}">
      <dgm:prSet/>
      <dgm:spPr/>
      <dgm:t>
        <a:bodyPr/>
        <a:lstStyle/>
        <a:p>
          <a:r>
            <a:rPr lang="en-US" b="0" i="0" dirty="0">
              <a:solidFill>
                <a:schemeClr val="accent3">
                  <a:lumMod val="75000"/>
                </a:schemeClr>
              </a:solidFill>
            </a:rPr>
            <a:t>Health insurance </a:t>
          </a:r>
          <a:r>
            <a:rPr lang="en-US" b="0" i="0" u="sng" dirty="0"/>
            <a:t>is separate </a:t>
          </a:r>
          <a:r>
            <a:rPr lang="en-US" b="0" i="0" dirty="0"/>
            <a:t>– required for all students, may or may not be student health insurance. Health insurance is NOT used at UCC.</a:t>
          </a:r>
          <a:endParaRPr lang="en-US" dirty="0"/>
        </a:p>
      </dgm:t>
    </dgm:pt>
    <dgm:pt modelId="{3E97A978-62FE-4683-8F6D-46C34CEBFE52}" type="parTrans" cxnId="{426C1357-806C-4475-8198-ECE9A681A80E}">
      <dgm:prSet/>
      <dgm:spPr/>
      <dgm:t>
        <a:bodyPr/>
        <a:lstStyle/>
        <a:p>
          <a:endParaRPr lang="en-US"/>
        </a:p>
      </dgm:t>
    </dgm:pt>
    <dgm:pt modelId="{A9ABE6E8-4024-49B6-AE4C-6D7CA8895BC6}" type="sibTrans" cxnId="{426C1357-806C-4475-8198-ECE9A681A80E}">
      <dgm:prSet/>
      <dgm:spPr/>
      <dgm:t>
        <a:bodyPr/>
        <a:lstStyle/>
        <a:p>
          <a:endParaRPr lang="en-US"/>
        </a:p>
      </dgm:t>
    </dgm:pt>
    <dgm:pt modelId="{3E2061FC-F2D5-4110-8BBF-ADC2758EDEB5}" type="pres">
      <dgm:prSet presAssocID="{6BFC8EF3-0CF0-45F6-94EF-D7567689CDBA}" presName="linear" presStyleCnt="0">
        <dgm:presLayoutVars>
          <dgm:animLvl val="lvl"/>
          <dgm:resizeHandles val="exact"/>
        </dgm:presLayoutVars>
      </dgm:prSet>
      <dgm:spPr/>
    </dgm:pt>
    <dgm:pt modelId="{638DCD11-6F09-4100-ACBC-2B9DD474FDE5}" type="pres">
      <dgm:prSet presAssocID="{B06434EE-278F-41AA-8171-D4B6E810F1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6B62CA-4CA7-441B-9175-EE86284A5CB8}" type="pres">
      <dgm:prSet presAssocID="{B22BE4B6-D2E0-44BB-98A9-ACFB2990BDDE}" presName="spacer" presStyleCnt="0"/>
      <dgm:spPr/>
    </dgm:pt>
    <dgm:pt modelId="{9DB8A518-3F07-41A0-B830-B768CFC27BC4}" type="pres">
      <dgm:prSet presAssocID="{B6FA1813-E800-4D64-BF63-EBFA041E341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710EB3C-E997-446D-990B-46E679937981}" srcId="{6BFC8EF3-0CF0-45F6-94EF-D7567689CDBA}" destId="{B06434EE-278F-41AA-8171-D4B6E810F1E5}" srcOrd="0" destOrd="0" parTransId="{2461BE50-6DFE-4EAB-8056-17B7BF723D29}" sibTransId="{B22BE4B6-D2E0-44BB-98A9-ACFB2990BDDE}"/>
    <dgm:cxn modelId="{426C1357-806C-4475-8198-ECE9A681A80E}" srcId="{6BFC8EF3-0CF0-45F6-94EF-D7567689CDBA}" destId="{B6FA1813-E800-4D64-BF63-EBFA041E3411}" srcOrd="1" destOrd="0" parTransId="{3E97A978-62FE-4683-8F6D-46C34CEBFE52}" sibTransId="{A9ABE6E8-4024-49B6-AE4C-6D7CA8895BC6}"/>
    <dgm:cxn modelId="{42A756A0-0979-469F-BA25-E42DFE1E357F}" type="presOf" srcId="{B6FA1813-E800-4D64-BF63-EBFA041E3411}" destId="{9DB8A518-3F07-41A0-B830-B768CFC27BC4}" srcOrd="0" destOrd="0" presId="urn:microsoft.com/office/officeart/2005/8/layout/vList2"/>
    <dgm:cxn modelId="{F67D63A3-33A7-49C2-8232-BD03164274E0}" type="presOf" srcId="{6BFC8EF3-0CF0-45F6-94EF-D7567689CDBA}" destId="{3E2061FC-F2D5-4110-8BBF-ADC2758EDEB5}" srcOrd="0" destOrd="0" presId="urn:microsoft.com/office/officeart/2005/8/layout/vList2"/>
    <dgm:cxn modelId="{76B4C6B8-64FB-4E5C-A297-C803EEDE7006}" type="presOf" srcId="{B06434EE-278F-41AA-8171-D4B6E810F1E5}" destId="{638DCD11-6F09-4100-ACBC-2B9DD474FDE5}" srcOrd="0" destOrd="0" presId="urn:microsoft.com/office/officeart/2005/8/layout/vList2"/>
    <dgm:cxn modelId="{86852811-5998-4EF8-930F-FF1109FAA5CB}" type="presParOf" srcId="{3E2061FC-F2D5-4110-8BBF-ADC2758EDEB5}" destId="{638DCD11-6F09-4100-ACBC-2B9DD474FDE5}" srcOrd="0" destOrd="0" presId="urn:microsoft.com/office/officeart/2005/8/layout/vList2"/>
    <dgm:cxn modelId="{0A5BF12A-38AD-4566-9201-F006E8A9616D}" type="presParOf" srcId="{3E2061FC-F2D5-4110-8BBF-ADC2758EDEB5}" destId="{BB6B62CA-4CA7-441B-9175-EE86284A5CB8}" srcOrd="1" destOrd="0" presId="urn:microsoft.com/office/officeart/2005/8/layout/vList2"/>
    <dgm:cxn modelId="{13F41211-82E1-4DC4-B982-8652E69822FC}" type="presParOf" srcId="{3E2061FC-F2D5-4110-8BBF-ADC2758EDEB5}" destId="{9DB8A518-3F07-41A0-B830-B768CFC27B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DDA41-733B-4F53-BB37-4E668B28AC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B2A435-6CC1-476A-966D-2BA67E2ABEE5}">
      <dgm:prSet/>
      <dgm:spPr/>
      <dgm:t>
        <a:bodyPr/>
        <a:lstStyle/>
        <a:p>
          <a:r>
            <a:rPr lang="en-US" dirty="0"/>
            <a:t>All students have access to one each academic year (8/1-7/31)</a:t>
          </a:r>
        </a:p>
      </dgm:t>
    </dgm:pt>
    <dgm:pt modelId="{59B73839-8A2D-4BE5-BEFA-2688D9A1A407}" type="parTrans" cxnId="{14C3A4C5-BFEE-484E-A2D9-08B14CC22425}">
      <dgm:prSet/>
      <dgm:spPr/>
      <dgm:t>
        <a:bodyPr/>
        <a:lstStyle/>
        <a:p>
          <a:endParaRPr lang="en-US"/>
        </a:p>
      </dgm:t>
    </dgm:pt>
    <dgm:pt modelId="{32A6EE92-14B5-4AA7-9DBC-9715885D10F1}" type="sibTrans" cxnId="{14C3A4C5-BFEE-484E-A2D9-08B14CC22425}">
      <dgm:prSet/>
      <dgm:spPr/>
      <dgm:t>
        <a:bodyPr/>
        <a:lstStyle/>
        <a:p>
          <a:endParaRPr lang="en-US"/>
        </a:p>
      </dgm:t>
    </dgm:pt>
    <dgm:pt modelId="{03D3A8EC-B8C4-4D4E-918E-A81E5B2D8A44}">
      <dgm:prSet/>
      <dgm:spPr/>
      <dgm:t>
        <a:bodyPr/>
        <a:lstStyle/>
        <a:p>
          <a:r>
            <a:rPr lang="en-US" dirty="0"/>
            <a:t>Explore current concerns, history of treatment, etc.</a:t>
          </a:r>
        </a:p>
      </dgm:t>
    </dgm:pt>
    <dgm:pt modelId="{A4BD9475-35AB-4800-802A-1A4A2F233B92}" type="parTrans" cxnId="{01DECC35-3779-432D-8F62-816312D6934F}">
      <dgm:prSet/>
      <dgm:spPr/>
      <dgm:t>
        <a:bodyPr/>
        <a:lstStyle/>
        <a:p>
          <a:endParaRPr lang="en-US"/>
        </a:p>
      </dgm:t>
    </dgm:pt>
    <dgm:pt modelId="{410A3F09-B140-44D8-ADED-7B98F9D21F96}" type="sibTrans" cxnId="{01DECC35-3779-432D-8F62-816312D6934F}">
      <dgm:prSet/>
      <dgm:spPr/>
      <dgm:t>
        <a:bodyPr/>
        <a:lstStyle/>
        <a:p>
          <a:endParaRPr lang="en-US"/>
        </a:p>
      </dgm:t>
    </dgm:pt>
    <dgm:pt modelId="{A3C67971-6F0E-47D3-8401-CF39238A4402}">
      <dgm:prSet/>
      <dgm:spPr/>
      <dgm:t>
        <a:bodyPr/>
        <a:lstStyle/>
        <a:p>
          <a:r>
            <a:rPr lang="en-US" dirty="0"/>
            <a:t>Create a treatment that plan that may include:</a:t>
          </a:r>
        </a:p>
      </dgm:t>
    </dgm:pt>
    <dgm:pt modelId="{05CED09E-76AB-40E9-A802-55613FA5EE5A}" type="parTrans" cxnId="{4524B272-6072-4FBA-9048-446B6DB145CB}">
      <dgm:prSet/>
      <dgm:spPr/>
      <dgm:t>
        <a:bodyPr/>
        <a:lstStyle/>
        <a:p>
          <a:endParaRPr lang="en-US"/>
        </a:p>
      </dgm:t>
    </dgm:pt>
    <dgm:pt modelId="{14C38F5C-38E6-4B9E-92F5-CD4C312C21E4}" type="sibTrans" cxnId="{4524B272-6072-4FBA-9048-446B6DB145CB}">
      <dgm:prSet/>
      <dgm:spPr/>
      <dgm:t>
        <a:bodyPr/>
        <a:lstStyle/>
        <a:p>
          <a:endParaRPr lang="en-US"/>
        </a:p>
      </dgm:t>
    </dgm:pt>
    <dgm:pt modelId="{A8E6AB06-32D4-4EF9-B958-7A7C69ABFC03}">
      <dgm:prSet custT="1"/>
      <dgm:spPr/>
      <dgm:t>
        <a:bodyPr/>
        <a:lstStyle/>
        <a:p>
          <a:r>
            <a:rPr lang="en-US" sz="2000" dirty="0"/>
            <a:t>Short term therapy at UCC (averages 6-8 sessions) </a:t>
          </a:r>
        </a:p>
      </dgm:t>
    </dgm:pt>
    <dgm:pt modelId="{AF7F09E4-4D55-4A64-9D9F-937A766D29D0}" type="parTrans" cxnId="{D2E289BD-D498-4A22-A85E-AB59BCD937AC}">
      <dgm:prSet/>
      <dgm:spPr/>
      <dgm:t>
        <a:bodyPr/>
        <a:lstStyle/>
        <a:p>
          <a:endParaRPr lang="en-US"/>
        </a:p>
      </dgm:t>
    </dgm:pt>
    <dgm:pt modelId="{D6C9D64C-B71C-40E4-A05B-FD2EB55CBD30}" type="sibTrans" cxnId="{D2E289BD-D498-4A22-A85E-AB59BCD937AC}">
      <dgm:prSet/>
      <dgm:spPr/>
      <dgm:t>
        <a:bodyPr/>
        <a:lstStyle/>
        <a:p>
          <a:endParaRPr lang="en-US"/>
        </a:p>
      </dgm:t>
    </dgm:pt>
    <dgm:pt modelId="{A5F65685-4BB6-4608-A6C6-F9895170B890}">
      <dgm:prSet custT="1"/>
      <dgm:spPr/>
      <dgm:t>
        <a:bodyPr/>
        <a:lstStyle/>
        <a:p>
          <a:r>
            <a:rPr lang="en-US" sz="2000" dirty="0"/>
            <a:t>Help with referral off campus for longer term or specialized care</a:t>
          </a:r>
        </a:p>
      </dgm:t>
    </dgm:pt>
    <dgm:pt modelId="{200C4CA9-9F34-4CF6-B582-0507C2C864F1}" type="parTrans" cxnId="{38C66060-89CD-4902-8940-38F737D79B32}">
      <dgm:prSet/>
      <dgm:spPr/>
      <dgm:t>
        <a:bodyPr/>
        <a:lstStyle/>
        <a:p>
          <a:endParaRPr lang="en-US"/>
        </a:p>
      </dgm:t>
    </dgm:pt>
    <dgm:pt modelId="{B7148354-7CBF-4F20-8964-B2EFEA60E2CD}" type="sibTrans" cxnId="{38C66060-89CD-4902-8940-38F737D79B32}">
      <dgm:prSet/>
      <dgm:spPr/>
      <dgm:t>
        <a:bodyPr/>
        <a:lstStyle/>
        <a:p>
          <a:endParaRPr lang="en-US"/>
        </a:p>
      </dgm:t>
    </dgm:pt>
    <dgm:pt modelId="{ECEA3D2C-B71B-4542-9B0D-26F90820AC3B}">
      <dgm:prSet custT="1"/>
      <dgm:spPr/>
      <dgm:t>
        <a:bodyPr/>
        <a:lstStyle/>
        <a:p>
          <a:r>
            <a:rPr lang="en-US" sz="2000" dirty="0"/>
            <a:t>Medication referral (three psychiatry providers)</a:t>
          </a:r>
        </a:p>
      </dgm:t>
    </dgm:pt>
    <dgm:pt modelId="{00DAC90C-9F72-4745-82CE-91EDB73966EB}" type="parTrans" cxnId="{2291838B-C655-471F-AE62-329B83C20E57}">
      <dgm:prSet/>
      <dgm:spPr/>
      <dgm:t>
        <a:bodyPr/>
        <a:lstStyle/>
        <a:p>
          <a:endParaRPr lang="en-US"/>
        </a:p>
      </dgm:t>
    </dgm:pt>
    <dgm:pt modelId="{42D6423A-DA56-429B-9ED2-63C66C0C9AB4}" type="sibTrans" cxnId="{2291838B-C655-471F-AE62-329B83C20E57}">
      <dgm:prSet/>
      <dgm:spPr/>
      <dgm:t>
        <a:bodyPr/>
        <a:lstStyle/>
        <a:p>
          <a:endParaRPr lang="en-US"/>
        </a:p>
      </dgm:t>
    </dgm:pt>
    <dgm:pt modelId="{1D00055E-F524-4B3E-8CE7-DAA017BBEAF4}">
      <dgm:prSet custT="1"/>
      <dgm:spPr/>
      <dgm:t>
        <a:bodyPr/>
        <a:lstStyle/>
        <a:p>
          <a:r>
            <a:rPr lang="en-US" sz="2000" dirty="0"/>
            <a:t>Group therapy – 15 groups on average each semester</a:t>
          </a:r>
        </a:p>
      </dgm:t>
    </dgm:pt>
    <dgm:pt modelId="{4EED2D95-797F-4527-B825-90C08EAFA65F}" type="parTrans" cxnId="{57902CC6-EDCE-4E3F-8F28-CDF3C41C839F}">
      <dgm:prSet/>
      <dgm:spPr/>
      <dgm:t>
        <a:bodyPr/>
        <a:lstStyle/>
        <a:p>
          <a:endParaRPr lang="en-US"/>
        </a:p>
      </dgm:t>
    </dgm:pt>
    <dgm:pt modelId="{740B9E5D-9431-49E3-9A8A-838059AC5978}" type="sibTrans" cxnId="{57902CC6-EDCE-4E3F-8F28-CDF3C41C839F}">
      <dgm:prSet/>
      <dgm:spPr/>
      <dgm:t>
        <a:bodyPr/>
        <a:lstStyle/>
        <a:p>
          <a:endParaRPr lang="en-US"/>
        </a:p>
      </dgm:t>
    </dgm:pt>
    <dgm:pt modelId="{4942531A-C775-490B-83BC-9AA8FC15BE2E}">
      <dgm:prSet custT="1"/>
      <dgm:spPr/>
      <dgm:t>
        <a:bodyPr/>
        <a:lstStyle/>
        <a:p>
          <a:r>
            <a:rPr lang="en-US" sz="2000" dirty="0"/>
            <a:t>Connection to other campus supports</a:t>
          </a:r>
        </a:p>
      </dgm:t>
    </dgm:pt>
    <dgm:pt modelId="{17FAD67C-B85D-40C5-9282-490A77ED5FCF}" type="parTrans" cxnId="{2FD5F674-888E-4BAC-B15F-8A2A40442871}">
      <dgm:prSet/>
      <dgm:spPr/>
      <dgm:t>
        <a:bodyPr/>
        <a:lstStyle/>
        <a:p>
          <a:endParaRPr lang="en-US"/>
        </a:p>
      </dgm:t>
    </dgm:pt>
    <dgm:pt modelId="{961AD372-6CCE-4F28-8612-185B5E8802E6}" type="sibTrans" cxnId="{2FD5F674-888E-4BAC-B15F-8A2A40442871}">
      <dgm:prSet/>
      <dgm:spPr/>
      <dgm:t>
        <a:bodyPr/>
        <a:lstStyle/>
        <a:p>
          <a:endParaRPr lang="en-US"/>
        </a:p>
      </dgm:t>
    </dgm:pt>
    <dgm:pt modelId="{CC1F5E0A-3D5A-48DF-9C42-A928D7FEA565}" type="pres">
      <dgm:prSet presAssocID="{054DDA41-733B-4F53-BB37-4E668B28AC48}" presName="linear" presStyleCnt="0">
        <dgm:presLayoutVars>
          <dgm:animLvl val="lvl"/>
          <dgm:resizeHandles val="exact"/>
        </dgm:presLayoutVars>
      </dgm:prSet>
      <dgm:spPr/>
    </dgm:pt>
    <dgm:pt modelId="{D325DF55-7B49-4E89-BCA7-D814D5598731}" type="pres">
      <dgm:prSet presAssocID="{E0B2A435-6CC1-476A-966D-2BA67E2ABE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641273-4EA2-4BE5-8380-A07537D86CDA}" type="pres">
      <dgm:prSet presAssocID="{32A6EE92-14B5-4AA7-9DBC-9715885D10F1}" presName="spacer" presStyleCnt="0"/>
      <dgm:spPr/>
    </dgm:pt>
    <dgm:pt modelId="{14E371DB-8962-4374-9ADB-292AFBCCF4B9}" type="pres">
      <dgm:prSet presAssocID="{03D3A8EC-B8C4-4D4E-918E-A81E5B2D8A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9F4E72-7CA3-4F28-BB56-2CB5FD4E00B0}" type="pres">
      <dgm:prSet presAssocID="{410A3F09-B140-44D8-ADED-7B98F9D21F96}" presName="spacer" presStyleCnt="0"/>
      <dgm:spPr/>
    </dgm:pt>
    <dgm:pt modelId="{1B38ABF6-981B-4027-9734-E5DB05EC2809}" type="pres">
      <dgm:prSet presAssocID="{A3C67971-6F0E-47D3-8401-CF39238A44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208147-A84C-4A77-B412-B5B1FD128C92}" type="pres">
      <dgm:prSet presAssocID="{A3C67971-6F0E-47D3-8401-CF39238A44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AB050C-CAAF-42D1-9B34-F560117BC663}" type="presOf" srcId="{1D00055E-F524-4B3E-8CE7-DAA017BBEAF4}" destId="{01208147-A84C-4A77-B412-B5B1FD128C92}" srcOrd="0" destOrd="3" presId="urn:microsoft.com/office/officeart/2005/8/layout/vList2"/>
    <dgm:cxn modelId="{0EDDC030-A5F4-4F95-9089-A2FD0C7BF96C}" type="presOf" srcId="{A5F65685-4BB6-4608-A6C6-F9895170B890}" destId="{01208147-A84C-4A77-B412-B5B1FD128C92}" srcOrd="0" destOrd="1" presId="urn:microsoft.com/office/officeart/2005/8/layout/vList2"/>
    <dgm:cxn modelId="{01DECC35-3779-432D-8F62-816312D6934F}" srcId="{054DDA41-733B-4F53-BB37-4E668B28AC48}" destId="{03D3A8EC-B8C4-4D4E-918E-A81E5B2D8A44}" srcOrd="1" destOrd="0" parTransId="{A4BD9475-35AB-4800-802A-1A4A2F233B92}" sibTransId="{410A3F09-B140-44D8-ADED-7B98F9D21F96}"/>
    <dgm:cxn modelId="{38C66060-89CD-4902-8940-38F737D79B32}" srcId="{A3C67971-6F0E-47D3-8401-CF39238A4402}" destId="{A5F65685-4BB6-4608-A6C6-F9895170B890}" srcOrd="1" destOrd="0" parTransId="{200C4CA9-9F34-4CF6-B582-0507C2C864F1}" sibTransId="{B7148354-7CBF-4F20-8964-B2EFEA60E2CD}"/>
    <dgm:cxn modelId="{4524B272-6072-4FBA-9048-446B6DB145CB}" srcId="{054DDA41-733B-4F53-BB37-4E668B28AC48}" destId="{A3C67971-6F0E-47D3-8401-CF39238A4402}" srcOrd="2" destOrd="0" parTransId="{05CED09E-76AB-40E9-A802-55613FA5EE5A}" sibTransId="{14C38F5C-38E6-4B9E-92F5-CD4C312C21E4}"/>
    <dgm:cxn modelId="{2FD5F674-888E-4BAC-B15F-8A2A40442871}" srcId="{A3C67971-6F0E-47D3-8401-CF39238A4402}" destId="{4942531A-C775-490B-83BC-9AA8FC15BE2E}" srcOrd="4" destOrd="0" parTransId="{17FAD67C-B85D-40C5-9282-490A77ED5FCF}" sibTransId="{961AD372-6CCE-4F28-8612-185B5E8802E6}"/>
    <dgm:cxn modelId="{D0FA9E7B-97A3-435E-A755-63D9F983398A}" type="presOf" srcId="{A3C67971-6F0E-47D3-8401-CF39238A4402}" destId="{1B38ABF6-981B-4027-9734-E5DB05EC2809}" srcOrd="0" destOrd="0" presId="urn:microsoft.com/office/officeart/2005/8/layout/vList2"/>
    <dgm:cxn modelId="{51C7B585-BC78-4572-91DE-6CA16BD14F87}" type="presOf" srcId="{054DDA41-733B-4F53-BB37-4E668B28AC48}" destId="{CC1F5E0A-3D5A-48DF-9C42-A928D7FEA565}" srcOrd="0" destOrd="0" presId="urn:microsoft.com/office/officeart/2005/8/layout/vList2"/>
    <dgm:cxn modelId="{2291838B-C655-471F-AE62-329B83C20E57}" srcId="{A3C67971-6F0E-47D3-8401-CF39238A4402}" destId="{ECEA3D2C-B71B-4542-9B0D-26F90820AC3B}" srcOrd="2" destOrd="0" parTransId="{00DAC90C-9F72-4745-82CE-91EDB73966EB}" sibTransId="{42D6423A-DA56-429B-9ED2-63C66C0C9AB4}"/>
    <dgm:cxn modelId="{BAB1E08E-2156-4C08-9550-CF036F770F79}" type="presOf" srcId="{4942531A-C775-490B-83BC-9AA8FC15BE2E}" destId="{01208147-A84C-4A77-B412-B5B1FD128C92}" srcOrd="0" destOrd="4" presId="urn:microsoft.com/office/officeart/2005/8/layout/vList2"/>
    <dgm:cxn modelId="{8DAA1192-A26D-4095-8A51-9A45ADD32DE0}" type="presOf" srcId="{E0B2A435-6CC1-476A-966D-2BA67E2ABEE5}" destId="{D325DF55-7B49-4E89-BCA7-D814D5598731}" srcOrd="0" destOrd="0" presId="urn:microsoft.com/office/officeart/2005/8/layout/vList2"/>
    <dgm:cxn modelId="{D2E289BD-D498-4A22-A85E-AB59BCD937AC}" srcId="{A3C67971-6F0E-47D3-8401-CF39238A4402}" destId="{A8E6AB06-32D4-4EF9-B958-7A7C69ABFC03}" srcOrd="0" destOrd="0" parTransId="{AF7F09E4-4D55-4A64-9D9F-937A766D29D0}" sibTransId="{D6C9D64C-B71C-40E4-A05B-FD2EB55CBD30}"/>
    <dgm:cxn modelId="{14C3A4C5-BFEE-484E-A2D9-08B14CC22425}" srcId="{054DDA41-733B-4F53-BB37-4E668B28AC48}" destId="{E0B2A435-6CC1-476A-966D-2BA67E2ABEE5}" srcOrd="0" destOrd="0" parTransId="{59B73839-8A2D-4BE5-BEFA-2688D9A1A407}" sibTransId="{32A6EE92-14B5-4AA7-9DBC-9715885D10F1}"/>
    <dgm:cxn modelId="{57902CC6-EDCE-4E3F-8F28-CDF3C41C839F}" srcId="{A3C67971-6F0E-47D3-8401-CF39238A4402}" destId="{1D00055E-F524-4B3E-8CE7-DAA017BBEAF4}" srcOrd="3" destOrd="0" parTransId="{4EED2D95-797F-4527-B825-90C08EAFA65F}" sibTransId="{740B9E5D-9431-49E3-9A8A-838059AC5978}"/>
    <dgm:cxn modelId="{98C4DAD6-B096-4280-9D2F-BFD2EBAF5EE7}" type="presOf" srcId="{03D3A8EC-B8C4-4D4E-918E-A81E5B2D8A44}" destId="{14E371DB-8962-4374-9ADB-292AFBCCF4B9}" srcOrd="0" destOrd="0" presId="urn:microsoft.com/office/officeart/2005/8/layout/vList2"/>
    <dgm:cxn modelId="{46F379EE-2D59-49F9-BE1B-4532FB301EEA}" type="presOf" srcId="{ECEA3D2C-B71B-4542-9B0D-26F90820AC3B}" destId="{01208147-A84C-4A77-B412-B5B1FD128C92}" srcOrd="0" destOrd="2" presId="urn:microsoft.com/office/officeart/2005/8/layout/vList2"/>
    <dgm:cxn modelId="{182569FD-C176-4BD8-B63C-1400154D8918}" type="presOf" srcId="{A8E6AB06-32D4-4EF9-B958-7A7C69ABFC03}" destId="{01208147-A84C-4A77-B412-B5B1FD128C92}" srcOrd="0" destOrd="0" presId="urn:microsoft.com/office/officeart/2005/8/layout/vList2"/>
    <dgm:cxn modelId="{120B9B6A-B1CE-4637-BB82-9637C3C332D4}" type="presParOf" srcId="{CC1F5E0A-3D5A-48DF-9C42-A928D7FEA565}" destId="{D325DF55-7B49-4E89-BCA7-D814D5598731}" srcOrd="0" destOrd="0" presId="urn:microsoft.com/office/officeart/2005/8/layout/vList2"/>
    <dgm:cxn modelId="{6B343901-8D51-4B6A-94AA-2891CE8D64C8}" type="presParOf" srcId="{CC1F5E0A-3D5A-48DF-9C42-A928D7FEA565}" destId="{D9641273-4EA2-4BE5-8380-A07537D86CDA}" srcOrd="1" destOrd="0" presId="urn:microsoft.com/office/officeart/2005/8/layout/vList2"/>
    <dgm:cxn modelId="{01F507B7-BC3C-471F-B255-53DC6B84F183}" type="presParOf" srcId="{CC1F5E0A-3D5A-48DF-9C42-A928D7FEA565}" destId="{14E371DB-8962-4374-9ADB-292AFBCCF4B9}" srcOrd="2" destOrd="0" presId="urn:microsoft.com/office/officeart/2005/8/layout/vList2"/>
    <dgm:cxn modelId="{9185160C-0B7E-406A-B503-E17B37CB45C6}" type="presParOf" srcId="{CC1F5E0A-3D5A-48DF-9C42-A928D7FEA565}" destId="{1D9F4E72-7CA3-4F28-BB56-2CB5FD4E00B0}" srcOrd="3" destOrd="0" presId="urn:microsoft.com/office/officeart/2005/8/layout/vList2"/>
    <dgm:cxn modelId="{9CA71402-7988-4829-9604-487A303AA08F}" type="presParOf" srcId="{CC1F5E0A-3D5A-48DF-9C42-A928D7FEA565}" destId="{1B38ABF6-981B-4027-9734-E5DB05EC2809}" srcOrd="4" destOrd="0" presId="urn:microsoft.com/office/officeart/2005/8/layout/vList2"/>
    <dgm:cxn modelId="{B688FF0F-C2D3-4A1A-8118-D268DCE49DC3}" type="presParOf" srcId="{CC1F5E0A-3D5A-48DF-9C42-A928D7FEA565}" destId="{01208147-A84C-4A77-B412-B5B1FD128C9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DCD11-6F09-4100-ACBC-2B9DD474FDE5}">
      <dsp:nvSpPr>
        <dsp:cNvPr id="0" name=""/>
        <dsp:cNvSpPr/>
      </dsp:nvSpPr>
      <dsp:spPr>
        <a:xfrm>
          <a:off x="0" y="59100"/>
          <a:ext cx="6391275" cy="25224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Available to all full-time students (and partners) who have paid the </a:t>
          </a:r>
          <a:r>
            <a:rPr lang="en-US" sz="2900" b="0" i="0" kern="1200" dirty="0">
              <a:solidFill>
                <a:schemeClr val="accent3">
                  <a:lumMod val="75000"/>
                </a:schemeClr>
              </a:solidFill>
            </a:rPr>
            <a:t>mandatory student health </a:t>
          </a:r>
          <a:r>
            <a:rPr lang="en-US" sz="2900" b="0" i="0" kern="1200" dirty="0"/>
            <a:t>fee</a:t>
          </a:r>
          <a:endParaRPr lang="en-US" sz="2900" kern="1200" dirty="0"/>
        </a:p>
      </dsp:txBody>
      <dsp:txXfrm>
        <a:off x="123137" y="182237"/>
        <a:ext cx="6145001" cy="2276209"/>
      </dsp:txXfrm>
    </dsp:sp>
    <dsp:sp modelId="{9DB8A518-3F07-41A0-B830-B768CFC27BC4}">
      <dsp:nvSpPr>
        <dsp:cNvPr id="0" name=""/>
        <dsp:cNvSpPr/>
      </dsp:nvSpPr>
      <dsp:spPr>
        <a:xfrm>
          <a:off x="0" y="2665103"/>
          <a:ext cx="6391275" cy="2522483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solidFill>
                <a:schemeClr val="accent3">
                  <a:lumMod val="75000"/>
                </a:schemeClr>
              </a:solidFill>
            </a:rPr>
            <a:t>Health insurance </a:t>
          </a:r>
          <a:r>
            <a:rPr lang="en-US" sz="2900" b="0" i="0" u="sng" kern="1200" dirty="0"/>
            <a:t>is separate </a:t>
          </a:r>
          <a:r>
            <a:rPr lang="en-US" sz="2900" b="0" i="0" kern="1200" dirty="0"/>
            <a:t>– required for all students, may or may not be student health insurance. Health insurance is NOT used at UCC.</a:t>
          </a:r>
          <a:endParaRPr lang="en-US" sz="2900" kern="1200" dirty="0"/>
        </a:p>
      </dsp:txBody>
      <dsp:txXfrm>
        <a:off x="123137" y="2788240"/>
        <a:ext cx="6145001" cy="2276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DF55-7B49-4E89-BCA7-D814D5598731}">
      <dsp:nvSpPr>
        <dsp:cNvPr id="0" name=""/>
        <dsp:cNvSpPr/>
      </dsp:nvSpPr>
      <dsp:spPr>
        <a:xfrm>
          <a:off x="0" y="39884"/>
          <a:ext cx="639127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 students have access to one each academic year (8/1-7/31)</a:t>
          </a:r>
        </a:p>
      </dsp:txBody>
      <dsp:txXfrm>
        <a:off x="46606" y="86490"/>
        <a:ext cx="6298063" cy="861507"/>
      </dsp:txXfrm>
    </dsp:sp>
    <dsp:sp modelId="{14E371DB-8962-4374-9ADB-292AFBCCF4B9}">
      <dsp:nvSpPr>
        <dsp:cNvPr id="0" name=""/>
        <dsp:cNvSpPr/>
      </dsp:nvSpPr>
      <dsp:spPr>
        <a:xfrm>
          <a:off x="0" y="1063724"/>
          <a:ext cx="6391275" cy="954719"/>
        </a:xfrm>
        <a:prstGeom prst="roundRect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 current concerns, history of treatment, etc.</a:t>
          </a:r>
        </a:p>
      </dsp:txBody>
      <dsp:txXfrm>
        <a:off x="46606" y="1110330"/>
        <a:ext cx="6298063" cy="861507"/>
      </dsp:txXfrm>
    </dsp:sp>
    <dsp:sp modelId="{1B38ABF6-981B-4027-9734-E5DB05EC2809}">
      <dsp:nvSpPr>
        <dsp:cNvPr id="0" name=""/>
        <dsp:cNvSpPr/>
      </dsp:nvSpPr>
      <dsp:spPr>
        <a:xfrm>
          <a:off x="0" y="2087564"/>
          <a:ext cx="6391275" cy="954719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 a treatment that plan that may include:</a:t>
          </a:r>
        </a:p>
      </dsp:txBody>
      <dsp:txXfrm>
        <a:off x="46606" y="2134170"/>
        <a:ext cx="6298063" cy="861507"/>
      </dsp:txXfrm>
    </dsp:sp>
    <dsp:sp modelId="{01208147-A84C-4A77-B412-B5B1FD128C92}">
      <dsp:nvSpPr>
        <dsp:cNvPr id="0" name=""/>
        <dsp:cNvSpPr/>
      </dsp:nvSpPr>
      <dsp:spPr>
        <a:xfrm>
          <a:off x="0" y="3042284"/>
          <a:ext cx="6391275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Short term therapy at UCC (averages 6-8 sessions)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Help with referral off campus for longer term or specialized care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Medication referral (three psychiatry providers)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Group therapy – 15 groups on average each semester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Connection to other campus supports</a:t>
          </a:r>
        </a:p>
      </dsp:txBody>
      <dsp:txXfrm>
        <a:off x="0" y="3042284"/>
        <a:ext cx="6391275" cy="258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9EA4BA0-DA09-4807-ABF0-8D3654AD4D0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F6B9C60-33FE-4EC3-A712-2414BB72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D276-F5BD-40CD-8E0B-7CA711CC4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UCC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40F7E-BF15-4857-A2A5-C81DBEEC1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Siembor, </a:t>
            </a:r>
            <a:r>
              <a:rPr lang="en-US" dirty="0" err="1"/>
              <a:t>pHD</a:t>
            </a:r>
            <a:endParaRPr lang="en-US" dirty="0"/>
          </a:p>
          <a:p>
            <a:r>
              <a:rPr lang="en-US" dirty="0"/>
              <a:t>Michael.siembor@rochester.edu</a:t>
            </a:r>
          </a:p>
          <a:p>
            <a:endParaRPr lang="en-US" dirty="0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D9ACE8CF-5F89-CDB4-2A97-22A71F32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28" y="1549668"/>
            <a:ext cx="5458489" cy="39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66B18-3C1B-3AD9-6A26-C5E6CFD0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30" y="808038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UCC Services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B9EE83-16F5-EB8B-5966-8C7DA7EB5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52359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9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9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12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A4E572B-D5C9-44C2-9B77-A4D03E42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24/7 emergency mental health response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15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78E6BF7E-02DA-4401-8BB2-D65F1BB5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 sz="2400" u="sng" dirty="0">
                <a:solidFill>
                  <a:srgbClr val="FFFF00"/>
                </a:solidFill>
              </a:rPr>
              <a:t>Same day appointments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during business hours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After hours </a:t>
            </a:r>
            <a:r>
              <a:rPr lang="en-US" sz="2400" u="sng" dirty="0">
                <a:solidFill>
                  <a:srgbClr val="FFFF00"/>
                </a:solidFill>
              </a:rPr>
              <a:t>on-call</a:t>
            </a:r>
            <a:r>
              <a:rPr lang="en-US" sz="2400" dirty="0">
                <a:solidFill>
                  <a:schemeClr val="tx1"/>
                </a:solidFill>
              </a:rPr>
              <a:t> via phone with UCC therapist</a:t>
            </a:r>
          </a:p>
          <a:p>
            <a:r>
              <a:rPr lang="en-US" sz="2400" dirty="0">
                <a:solidFill>
                  <a:schemeClr val="tx1"/>
                </a:solidFill>
              </a:rPr>
              <a:t>After hours in person response by Counselors in Residence(</a:t>
            </a:r>
            <a:r>
              <a:rPr lang="en-US" sz="2400" u="sng" dirty="0">
                <a:solidFill>
                  <a:srgbClr val="FFFF00"/>
                </a:solidFill>
              </a:rPr>
              <a:t>CIRs</a:t>
            </a:r>
            <a:r>
              <a:rPr lang="en-US" sz="2400" dirty="0">
                <a:solidFill>
                  <a:schemeClr val="tx1"/>
                </a:solidFill>
              </a:rPr>
              <a:t>), including with all DPS after hours mental health responses</a:t>
            </a:r>
          </a:p>
          <a:p>
            <a:r>
              <a:rPr lang="en-US" sz="2400" u="sng" dirty="0">
                <a:solidFill>
                  <a:srgbClr val="FFFF00"/>
                </a:solidFill>
              </a:rPr>
              <a:t>TELUS Health </a:t>
            </a:r>
            <a:r>
              <a:rPr lang="en-US" sz="2400" dirty="0">
                <a:solidFill>
                  <a:schemeClr val="tx1"/>
                </a:solidFill>
              </a:rPr>
              <a:t>offers on demand support in five languages and via text or phone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6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2B3B8-9F09-4A93-9EC3-38A97726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Initial Assessments</a:t>
            </a:r>
            <a:br>
              <a:rPr lang="en-US" dirty="0">
                <a:solidFill>
                  <a:srgbClr val="EBEBEB"/>
                </a:solidFill>
              </a:rPr>
            </a:b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C385954-D89A-331B-CFA9-95A0A7690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68158"/>
              </p:ext>
            </p:extLst>
          </p:nvPr>
        </p:nvGraphicFramePr>
        <p:xfrm>
          <a:off x="5194300" y="808038"/>
          <a:ext cx="6391275" cy="566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382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072A-81E6-22D6-7CAE-B187E0D4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2024-2025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4A35-06AF-1497-95FA-262D2AA56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1500 </a:t>
            </a:r>
            <a:r>
              <a:rPr lang="en-US" dirty="0"/>
              <a:t>UR students received some sort of care from UCC (that’s </a:t>
            </a:r>
            <a:r>
              <a:rPr lang="en-US" sz="2400" b="1" dirty="0">
                <a:solidFill>
                  <a:srgbClr val="92D050"/>
                </a:solidFill>
              </a:rPr>
              <a:t>15% </a:t>
            </a:r>
            <a:r>
              <a:rPr lang="en-US" dirty="0"/>
              <a:t>of full-time students!)</a:t>
            </a:r>
          </a:p>
          <a:p>
            <a:r>
              <a:rPr lang="en-US" sz="2400" b="1" dirty="0">
                <a:solidFill>
                  <a:srgbClr val="92D050"/>
                </a:solidFill>
              </a:rPr>
              <a:t>162</a:t>
            </a:r>
            <a:r>
              <a:rPr lang="en-US" dirty="0"/>
              <a:t> students joined </a:t>
            </a:r>
            <a:r>
              <a:rPr lang="en-US" sz="2400" b="1" dirty="0">
                <a:solidFill>
                  <a:srgbClr val="92D050"/>
                </a:solidFill>
              </a:rPr>
              <a:t>16</a:t>
            </a:r>
            <a:r>
              <a:rPr lang="en-US" dirty="0"/>
              <a:t> therapy groups</a:t>
            </a:r>
          </a:p>
          <a:p>
            <a:r>
              <a:rPr lang="en-US" dirty="0"/>
              <a:t>UCC therapists provided after hours crisis support </a:t>
            </a:r>
            <a:r>
              <a:rPr lang="en-US" sz="2400" b="1" dirty="0">
                <a:solidFill>
                  <a:srgbClr val="92D050"/>
                </a:solidFill>
              </a:rPr>
              <a:t>135</a:t>
            </a:r>
            <a:r>
              <a:rPr lang="en-US" dirty="0"/>
              <a:t> times, both in person and over the phone</a:t>
            </a:r>
          </a:p>
          <a:p>
            <a:r>
              <a:rPr lang="en-US" sz="2400" b="1" dirty="0">
                <a:solidFill>
                  <a:srgbClr val="92D050"/>
                </a:solidFill>
              </a:rPr>
              <a:t>95% </a:t>
            </a:r>
            <a:r>
              <a:rPr lang="en-US" dirty="0"/>
              <a:t>of students reported being mostly or very satisfied with their visit(s) to UCC</a:t>
            </a:r>
          </a:p>
          <a:p>
            <a:r>
              <a:rPr lang="en-US" dirty="0"/>
              <a:t>UCC staff provided more than </a:t>
            </a:r>
            <a:r>
              <a:rPr lang="en-US" sz="2400" b="1" dirty="0">
                <a:solidFill>
                  <a:srgbClr val="92D050"/>
                </a:solidFill>
              </a:rPr>
              <a:t>181</a:t>
            </a:r>
            <a:r>
              <a:rPr lang="en-US" dirty="0"/>
              <a:t> hours of outreach programming to the university community</a:t>
            </a:r>
          </a:p>
        </p:txBody>
      </p:sp>
    </p:spTree>
    <p:extLst>
      <p:ext uri="{BB962C8B-B14F-4D97-AF65-F5344CB8AC3E}">
        <p14:creationId xmlns:p14="http://schemas.microsoft.com/office/powerpoint/2010/main" val="34631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19151C-4180-A8F8-55DB-773131FF523E}"/>
              </a:ext>
            </a:extLst>
          </p:cNvPr>
          <p:cNvGrpSpPr/>
          <p:nvPr/>
        </p:nvGrpSpPr>
        <p:grpSpPr>
          <a:xfrm>
            <a:off x="1578076" y="2005932"/>
            <a:ext cx="4670766" cy="3877378"/>
            <a:chOff x="605783" y="1928681"/>
            <a:chExt cx="4670766" cy="3877378"/>
          </a:xfrm>
        </p:grpSpPr>
        <p:pic>
          <p:nvPicPr>
            <p:cNvPr id="5" name="Picture 4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064B92F4-A403-7892-8485-6A71E5E97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55" y="2538984"/>
              <a:ext cx="3267075" cy="32670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B5D4AE-AA8C-0B15-46D5-ABC637B67EED}"/>
                </a:ext>
              </a:extLst>
            </p:cNvPr>
            <p:cNvSpPr txBox="1"/>
            <p:nvPr/>
          </p:nvSpPr>
          <p:spPr>
            <a:xfrm>
              <a:off x="605783" y="1928681"/>
              <a:ext cx="4670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Follow us on Instagram</a:t>
              </a:r>
            </a:p>
          </p:txBody>
        </p:sp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1C0C191-AC82-5115-72C7-3E0137BC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42" y="2126571"/>
            <a:ext cx="3416300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BFB81-7A9E-2155-3650-1F8A95BFB1A1}"/>
              </a:ext>
            </a:extLst>
          </p:cNvPr>
          <p:cNvSpPr txBox="1"/>
          <p:nvPr/>
        </p:nvSpPr>
        <p:spPr>
          <a:xfrm>
            <a:off x="7107238" y="1520379"/>
            <a:ext cx="301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Download TELUS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0D63D-3430-584F-2F30-8EC364E9C2C8}"/>
              </a:ext>
            </a:extLst>
          </p:cNvPr>
          <p:cNvSpPr txBox="1"/>
          <p:nvPr/>
        </p:nvSpPr>
        <p:spPr>
          <a:xfrm>
            <a:off x="380881" y="662608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0CB11-2E2D-F9C7-227F-3485E358BE27}"/>
              </a:ext>
            </a:extLst>
          </p:cNvPr>
          <p:cNvSpPr txBox="1"/>
          <p:nvPr/>
        </p:nvSpPr>
        <p:spPr>
          <a:xfrm>
            <a:off x="2207744" y="1124273"/>
            <a:ext cx="243740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585-275-3113</a:t>
            </a:r>
          </a:p>
        </p:txBody>
      </p:sp>
    </p:spTree>
    <p:extLst>
      <p:ext uri="{BB962C8B-B14F-4D97-AF65-F5344CB8AC3E}">
        <p14:creationId xmlns:p14="http://schemas.microsoft.com/office/powerpoint/2010/main" val="2239495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905748E2274985B0BC651A32B5D8" ma:contentTypeVersion="7" ma:contentTypeDescription="Create a new document." ma:contentTypeScope="" ma:versionID="81ba67a9dff5ffe1c41a4e5f29da01d9">
  <xsd:schema xmlns:xsd="http://www.w3.org/2001/XMLSchema" xmlns:xs="http://www.w3.org/2001/XMLSchema" xmlns:p="http://schemas.microsoft.com/office/2006/metadata/properties" xmlns:ns3="997aef6a-7583-4774-8969-d973f11eb034" xmlns:ns4="0b449f86-0263-48ab-9471-a8f136b04fe0" targetNamespace="http://schemas.microsoft.com/office/2006/metadata/properties" ma:root="true" ma:fieldsID="cdb622cbfacc902d5992f2f50ca9515f" ns3:_="" ns4:_="">
    <xsd:import namespace="997aef6a-7583-4774-8969-d973f11eb034"/>
    <xsd:import namespace="0b449f86-0263-48ab-9471-a8f136b04f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aef6a-7583-4774-8969-d973f11eb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9f86-0263-48ab-9471-a8f136b04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9A5F9-508C-4F26-991F-31F4745AA260}">
  <ds:schemaRefs>
    <ds:schemaRef ds:uri="http://purl.org/dc/terms/"/>
    <ds:schemaRef ds:uri="http://schemas.openxmlformats.org/package/2006/metadata/core-properties"/>
    <ds:schemaRef ds:uri="0b449f86-0263-48ab-9471-a8f136b04fe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997aef6a-7583-4774-8969-d973f11eb0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87F911-3440-4D4C-A587-0FDA84883A96}">
  <ds:schemaRefs>
    <ds:schemaRef ds:uri="0b449f86-0263-48ab-9471-a8f136b04fe0"/>
    <ds:schemaRef ds:uri="997aef6a-7583-4774-8969-d973f11eb0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E6D8F0-3BAF-479D-8020-69A41CA3F1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1662</TotalTime>
  <Words>275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Ion Boardroom</vt:lpstr>
      <vt:lpstr>Intro to UCC</vt:lpstr>
      <vt:lpstr>UCC Services</vt:lpstr>
      <vt:lpstr>24/7 emergency mental health response  </vt:lpstr>
      <vt:lpstr>Initial Assessments </vt:lpstr>
      <vt:lpstr>2024-2025 Stats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 Highlights</dc:title>
  <dc:creator>Cahill, Brigid</dc:creator>
  <cp:lastModifiedBy>Siembor, Michael</cp:lastModifiedBy>
  <cp:revision>22</cp:revision>
  <dcterms:created xsi:type="dcterms:W3CDTF">2022-09-14T19:11:46Z</dcterms:created>
  <dcterms:modified xsi:type="dcterms:W3CDTF">2025-08-19T14:39:20Z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0x0101000E59905748E2274985B0BC651A32B5D8</vt:lpwstr>
  </property>
</Properties>
</file>