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282" r:id="rId2"/>
    <p:sldId id="491" r:id="rId3"/>
    <p:sldId id="483" r:id="rId4"/>
    <p:sldId id="503" r:id="rId5"/>
    <p:sldId id="506" r:id="rId6"/>
    <p:sldId id="477" r:id="rId7"/>
    <p:sldId id="484" r:id="rId8"/>
    <p:sldId id="486" r:id="rId9"/>
    <p:sldId id="485" r:id="rId10"/>
    <p:sldId id="498" r:id="rId11"/>
    <p:sldId id="488" r:id="rId12"/>
    <p:sldId id="514" r:id="rId13"/>
    <p:sldId id="499" r:id="rId14"/>
    <p:sldId id="493" r:id="rId15"/>
    <p:sldId id="513" r:id="rId16"/>
    <p:sldId id="521" r:id="rId17"/>
    <p:sldId id="341" r:id="rId18"/>
    <p:sldId id="523" r:id="rId19"/>
    <p:sldId id="326" r:id="rId20"/>
    <p:sldId id="492" r:id="rId21"/>
    <p:sldId id="500" r:id="rId22"/>
    <p:sldId id="509" r:id="rId23"/>
    <p:sldId id="515" r:id="rId24"/>
    <p:sldId id="516" r:id="rId25"/>
    <p:sldId id="517" r:id="rId26"/>
    <p:sldId id="520" r:id="rId27"/>
    <p:sldId id="526" r:id="rId28"/>
    <p:sldId id="321" r:id="rId29"/>
  </p:sldIdLst>
  <p:sldSz cx="9144000" cy="5143500" type="screen16x9"/>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8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36"/>
    <p:restoredTop sz="86427"/>
  </p:normalViewPr>
  <p:slideViewPr>
    <p:cSldViewPr snapToGrid="0" snapToObjects="1">
      <p:cViewPr varScale="1">
        <p:scale>
          <a:sx n="72" d="100"/>
          <a:sy n="72" d="100"/>
        </p:scale>
        <p:origin x="14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45A951-E1AF-484C-B1B6-6560E442F8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98E16B4-F1FF-024F-AD66-EA49558630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84CAF18-3C8B-FF46-BC00-DC90761C8AC3}" type="datetimeFigureOut">
              <a:rPr lang="en-US"/>
              <a:pPr>
                <a:defRPr/>
              </a:pPr>
              <a:t>8/27/2025</a:t>
            </a:fld>
            <a:endParaRPr lang="en-US"/>
          </a:p>
        </p:txBody>
      </p:sp>
      <p:sp>
        <p:nvSpPr>
          <p:cNvPr id="4" name="Footer Placeholder 3">
            <a:extLst>
              <a:ext uri="{FF2B5EF4-FFF2-40B4-BE49-F238E27FC236}">
                <a16:creationId xmlns:a16="http://schemas.microsoft.com/office/drawing/2014/main" id="{0ED7C489-8681-C942-8301-7A0466A1E4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9E67CAE0-164B-BC46-9998-AF353898359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D2CEC8-1557-BF4B-869C-2BA3EBAFC54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0C8757-1B2E-7A4F-8FAA-436A8B660E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6FB0375-22C4-D34D-8567-EF973DC242B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7BF6FD5-1B23-CE46-BE65-081B7BA276BC}" type="datetimeFigureOut">
              <a:rPr lang="en-US"/>
              <a:pPr>
                <a:defRPr/>
              </a:pPr>
              <a:t>8/27/2025</a:t>
            </a:fld>
            <a:endParaRPr lang="en-US"/>
          </a:p>
        </p:txBody>
      </p:sp>
      <p:sp>
        <p:nvSpPr>
          <p:cNvPr id="4" name="Slide Image Placeholder 3">
            <a:extLst>
              <a:ext uri="{FF2B5EF4-FFF2-40B4-BE49-F238E27FC236}">
                <a16:creationId xmlns:a16="http://schemas.microsoft.com/office/drawing/2014/main" id="{7F7F5819-24CF-D147-83E3-DD443671CC5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457114E-79DE-4A43-8EDD-9B6DD84BB9D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F91361-C21C-C84B-BD71-7787E7AF525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CFFBCAA-BC15-6E4F-8491-ECA3A8D57A3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C154D38-E1C7-3342-99D0-A9B7A5E37F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685800" rtl="0" eaLnBrk="0" fontAlgn="base" hangingPunct="0">
      <a:spcBef>
        <a:spcPct val="30000"/>
      </a:spcBef>
      <a:spcAft>
        <a:spcPct val="0"/>
      </a:spcAft>
      <a:defRPr sz="900" kern="1200">
        <a:solidFill>
          <a:schemeClr val="tx1"/>
        </a:solidFill>
        <a:latin typeface="+mn-lt"/>
        <a:ea typeface="+mn-ea"/>
        <a:cs typeface="+mn-cs"/>
      </a:defRPr>
    </a:lvl1pPr>
    <a:lvl2pPr marL="342900" algn="l" defTabSz="685800" rtl="0" eaLnBrk="0" fontAlgn="base" hangingPunct="0">
      <a:spcBef>
        <a:spcPct val="30000"/>
      </a:spcBef>
      <a:spcAft>
        <a:spcPct val="0"/>
      </a:spcAft>
      <a:defRPr sz="900" kern="1200">
        <a:solidFill>
          <a:schemeClr val="tx1"/>
        </a:solidFill>
        <a:latin typeface="+mn-lt"/>
        <a:ea typeface="+mn-ea"/>
        <a:cs typeface="+mn-cs"/>
      </a:defRPr>
    </a:lvl2pPr>
    <a:lvl3pPr marL="685800" algn="l" defTabSz="685800" rtl="0" eaLnBrk="0" fontAlgn="base" hangingPunct="0">
      <a:spcBef>
        <a:spcPct val="30000"/>
      </a:spcBef>
      <a:spcAft>
        <a:spcPct val="0"/>
      </a:spcAft>
      <a:defRPr sz="900" kern="1200">
        <a:solidFill>
          <a:schemeClr val="tx1"/>
        </a:solidFill>
        <a:latin typeface="+mn-lt"/>
        <a:ea typeface="+mn-ea"/>
        <a:cs typeface="+mn-cs"/>
      </a:defRPr>
    </a:lvl3pPr>
    <a:lvl4pPr marL="1028700" algn="l" defTabSz="685800" rtl="0" eaLnBrk="0" fontAlgn="base" hangingPunct="0">
      <a:spcBef>
        <a:spcPct val="30000"/>
      </a:spcBef>
      <a:spcAft>
        <a:spcPct val="0"/>
      </a:spcAft>
      <a:defRPr sz="900" kern="1200">
        <a:solidFill>
          <a:schemeClr val="tx1"/>
        </a:solidFill>
        <a:latin typeface="+mn-lt"/>
        <a:ea typeface="+mn-ea"/>
        <a:cs typeface="+mn-cs"/>
      </a:defRPr>
    </a:lvl4pPr>
    <a:lvl5pPr marL="1371600" algn="l" defTabSz="685800"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389CEA4A-4A5F-2C49-8117-22F17DF6BC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0F8491CC-1A90-8F48-AFC5-FB792469A4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Verdana" panose="020B0604030504040204" pitchFamily="34" charset="0"/>
              </a:rPr>
              <a:t>Elaine &amp; Eric</a:t>
            </a:r>
          </a:p>
        </p:txBody>
      </p:sp>
      <p:sp>
        <p:nvSpPr>
          <p:cNvPr id="6147" name="Slide Number Placeholder 3">
            <a:extLst>
              <a:ext uri="{FF2B5EF4-FFF2-40B4-BE49-F238E27FC236}">
                <a16:creationId xmlns:a16="http://schemas.microsoft.com/office/drawing/2014/main" id="{282ECAC1-66EB-4645-BB69-E818215EB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fld id="{490CB53F-FD57-EC4C-A399-4F7846306FA2}" type="slidenum">
              <a:rPr lang="en-US" altLang="en-US" sz="1200" smtClean="0">
                <a:latin typeface="Verdana" panose="020B0604030504040204" pitchFamily="34" charset="0"/>
              </a:rPr>
              <a:pPr/>
              <a:t>1</a:t>
            </a:fld>
            <a:endParaRPr lang="en-US" altLang="en-US" sz="1200">
              <a:latin typeface="Verdana" panose="020B060403050404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0071191D-A62D-2B43-91D5-5AD9E25925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DF700B93-6F1A-BE44-A40F-85C1DD9E52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7" name="Slide Number Placeholder 3">
            <a:extLst>
              <a:ext uri="{FF2B5EF4-FFF2-40B4-BE49-F238E27FC236}">
                <a16:creationId xmlns:a16="http://schemas.microsoft.com/office/drawing/2014/main" id="{C4892895-A822-4A4F-9E43-F024B11BB0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4442E87-97C0-9E4F-8F80-C0969C0E5F9A}" type="slidenum">
              <a:rPr lang="en-US" altLang="en-US" sz="1200" smtClean="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AD0BAFF2-99B6-A5FA-DFA6-252C9E99FB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928B0950-EEA7-DFF0-D477-AC37EECDCC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5" name="Slide Number Placeholder 3">
            <a:extLst>
              <a:ext uri="{FF2B5EF4-FFF2-40B4-BE49-F238E27FC236}">
                <a16:creationId xmlns:a16="http://schemas.microsoft.com/office/drawing/2014/main" id="{F7E47FE6-F6C6-EB29-BF20-86116BC79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A23FD1C-EF93-B940-A0E9-3C235B0CD9F8}" type="slidenum">
              <a:rPr lang="en-US" altLang="en-US" sz="1200" smtClean="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54EC1289-1978-8B4C-B054-DC5DFC3F24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64ECC21C-89BD-E340-BA89-52C16D870E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Elaine</a:t>
            </a:r>
          </a:p>
        </p:txBody>
      </p:sp>
      <p:sp>
        <p:nvSpPr>
          <p:cNvPr id="90115" name="Slide Number Placeholder 3">
            <a:extLst>
              <a:ext uri="{FF2B5EF4-FFF2-40B4-BE49-F238E27FC236}">
                <a16:creationId xmlns:a16="http://schemas.microsoft.com/office/drawing/2014/main" id="{4020C483-B863-BB4E-A894-69405FCC69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69DB0EB-F0D5-D746-9AFE-6FDF190726BF}" type="slidenum">
              <a:rPr lang="en-US" altLang="en-US" sz="1200" smtClean="0"/>
              <a:pPr/>
              <a:t>12</a:t>
            </a:fld>
            <a:endParaRPr lang="en-US" altLang="en-US" sz="1200"/>
          </a:p>
        </p:txBody>
      </p:sp>
    </p:spTree>
    <p:extLst>
      <p:ext uri="{BB962C8B-B14F-4D97-AF65-F5344CB8AC3E}">
        <p14:creationId xmlns:p14="http://schemas.microsoft.com/office/powerpoint/2010/main" val="89474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910EE67B-FAAD-E544-A0F5-FD2821778A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15D96514-60D3-5A44-98C2-119555E82F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Eric Vaughn</a:t>
            </a:r>
          </a:p>
        </p:txBody>
      </p:sp>
      <p:sp>
        <p:nvSpPr>
          <p:cNvPr id="51203" name="Slide Number Placeholder 3">
            <a:extLst>
              <a:ext uri="{FF2B5EF4-FFF2-40B4-BE49-F238E27FC236}">
                <a16:creationId xmlns:a16="http://schemas.microsoft.com/office/drawing/2014/main" id="{2C8EABBA-0B55-BC4F-A798-2AE7BCFD17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3832842-265E-C849-8111-C1ED07560777}" type="slidenum">
              <a:rPr lang="en-US" altLang="en-US" sz="1200" smtClean="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96B55DD3-B7F7-E24C-8C99-01AFCAEC5E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923E0027-4AAF-884B-AD6B-B8791DF342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5" name="Slide Number Placeholder 3">
            <a:extLst>
              <a:ext uri="{FF2B5EF4-FFF2-40B4-BE49-F238E27FC236}">
                <a16:creationId xmlns:a16="http://schemas.microsoft.com/office/drawing/2014/main" id="{0A97C20C-EDAA-DB4F-B529-86FCDDBDC4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78F57DB-6E1E-A14A-B34B-756B83E09A31}" type="slidenum">
              <a:rPr lang="en-US" altLang="en-US" sz="1200" smtClean="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t>
            </a:r>
          </a:p>
        </p:txBody>
      </p:sp>
      <p:sp>
        <p:nvSpPr>
          <p:cNvPr id="4" name="Slide Number Placeholder 3"/>
          <p:cNvSpPr>
            <a:spLocks noGrp="1"/>
          </p:cNvSpPr>
          <p:nvPr>
            <p:ph type="sldNum" sz="quarter" idx="5"/>
          </p:nvPr>
        </p:nvSpPr>
        <p:spPr/>
        <p:txBody>
          <a:bodyPr/>
          <a:lstStyle/>
          <a:p>
            <a:pPr>
              <a:defRPr/>
            </a:pPr>
            <a:fld id="{EC154D38-E1C7-3342-99D0-A9B7A5E37FE0}" type="slidenum">
              <a:rPr lang="en-US" altLang="en-US" smtClean="0"/>
              <a:pPr>
                <a:defRPr/>
              </a:pPr>
              <a:t>15</a:t>
            </a:fld>
            <a:endParaRPr lang="en-US" altLang="en-US"/>
          </a:p>
        </p:txBody>
      </p:sp>
    </p:spTree>
    <p:extLst>
      <p:ext uri="{BB962C8B-B14F-4D97-AF65-F5344CB8AC3E}">
        <p14:creationId xmlns:p14="http://schemas.microsoft.com/office/powerpoint/2010/main" val="152312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t>
            </a:r>
          </a:p>
        </p:txBody>
      </p:sp>
      <p:sp>
        <p:nvSpPr>
          <p:cNvPr id="4" name="Slide Number Placeholder 3"/>
          <p:cNvSpPr>
            <a:spLocks noGrp="1"/>
          </p:cNvSpPr>
          <p:nvPr>
            <p:ph type="sldNum" sz="quarter" idx="5"/>
          </p:nvPr>
        </p:nvSpPr>
        <p:spPr/>
        <p:txBody>
          <a:bodyPr/>
          <a:lstStyle/>
          <a:p>
            <a:pPr>
              <a:defRPr/>
            </a:pPr>
            <a:fld id="{EC154D38-E1C7-3342-99D0-A9B7A5E37FE0}" type="slidenum">
              <a:rPr lang="en-US" altLang="en-US" smtClean="0"/>
              <a:pPr>
                <a:defRPr/>
              </a:pPr>
              <a:t>16</a:t>
            </a:fld>
            <a:endParaRPr lang="en-US" altLang="en-US"/>
          </a:p>
        </p:txBody>
      </p:sp>
    </p:spTree>
    <p:extLst>
      <p:ext uri="{BB962C8B-B14F-4D97-AF65-F5344CB8AC3E}">
        <p14:creationId xmlns:p14="http://schemas.microsoft.com/office/powerpoint/2010/main" val="2684752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DB91DA83-4D59-AD4C-B6C8-3DE910C06B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880D22E5-9B4C-1D46-9B6D-99106FE0AA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Eric</a:t>
            </a:r>
          </a:p>
          <a:p>
            <a:pPr marL="0" marR="0" lvl="0" indent="0" algn="l" defTabSz="685800" rtl="0" eaLnBrk="0" fontAlgn="base" latinLnBrk="0" hangingPunct="0">
              <a:lnSpc>
                <a:spcPct val="100000"/>
              </a:lnSpc>
              <a:spcBef>
                <a:spcPct val="30000"/>
              </a:spcBef>
              <a:spcAft>
                <a:spcPct val="0"/>
              </a:spcAft>
              <a:buClrTx/>
              <a:buSzTx/>
              <a:buFontTx/>
              <a:buNone/>
              <a:tabLst/>
              <a:defRPr/>
            </a:pPr>
            <a:endParaRPr lang="en-US" sz="900" dirty="0">
              <a:solidFill>
                <a:srgbClr val="00487F"/>
              </a:solidFill>
            </a:endParaRP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Topics include….</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Managing People </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Strategic Planning </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Cultural Humility </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Overseeing Resources Effectively </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Mindfulness Coaching- Sabrina Vogler, CPC, CEC, CGSS</a:t>
            </a:r>
          </a:p>
          <a:p>
            <a:endParaRPr lang="en-US" altLang="en-US" dirty="0"/>
          </a:p>
        </p:txBody>
      </p:sp>
      <p:sp>
        <p:nvSpPr>
          <p:cNvPr id="10243" name="Slide Number Placeholder 3">
            <a:extLst>
              <a:ext uri="{FF2B5EF4-FFF2-40B4-BE49-F238E27FC236}">
                <a16:creationId xmlns:a16="http://schemas.microsoft.com/office/drawing/2014/main" id="{FE01A6AE-1408-FE47-B60F-CAB5491394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E42F6F3-E5B3-AE4C-8C62-2DFD9963E379}" type="slidenum">
              <a:rPr lang="en-US" altLang="en-US" smtClean="0"/>
              <a:pPr/>
              <a:t>17</a:t>
            </a:fld>
            <a:endParaRPr lang="en-US" altLang="en-US"/>
          </a:p>
        </p:txBody>
      </p:sp>
    </p:spTree>
    <p:extLst>
      <p:ext uri="{BB962C8B-B14F-4D97-AF65-F5344CB8AC3E}">
        <p14:creationId xmlns:p14="http://schemas.microsoft.com/office/powerpoint/2010/main" val="1890690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DB91DA83-4D59-AD4C-B6C8-3DE910C06B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880D22E5-9B4C-1D46-9B6D-99106FE0AA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Eric</a:t>
            </a:r>
          </a:p>
          <a:p>
            <a:pPr marL="0" marR="0" lvl="0" indent="0" algn="l" defTabSz="685800" rtl="0" eaLnBrk="0" fontAlgn="base" latinLnBrk="0" hangingPunct="0">
              <a:lnSpc>
                <a:spcPct val="100000"/>
              </a:lnSpc>
              <a:spcBef>
                <a:spcPct val="30000"/>
              </a:spcBef>
              <a:spcAft>
                <a:spcPct val="0"/>
              </a:spcAft>
              <a:buClrTx/>
              <a:buSzTx/>
              <a:buFontTx/>
              <a:buNone/>
              <a:tabLst/>
              <a:defRPr/>
            </a:pPr>
            <a:endParaRPr lang="en-US" sz="900" dirty="0">
              <a:solidFill>
                <a:srgbClr val="00487F"/>
              </a:solidFill>
            </a:endParaRP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Topics include….</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Managing People </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Strategic Planning </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Cultural Humility </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Overseeing Resources Effectively </a:t>
            </a:r>
          </a:p>
          <a:p>
            <a:pPr marL="0" marR="0" lvl="0" indent="0" algn="l" defTabSz="685800" rtl="0" eaLnBrk="0" fontAlgn="base" latinLnBrk="0" hangingPunct="0">
              <a:lnSpc>
                <a:spcPct val="100000"/>
              </a:lnSpc>
              <a:spcBef>
                <a:spcPct val="30000"/>
              </a:spcBef>
              <a:spcAft>
                <a:spcPct val="0"/>
              </a:spcAft>
              <a:buClrTx/>
              <a:buSzTx/>
              <a:buFontTx/>
              <a:buNone/>
              <a:tabLst/>
              <a:defRPr/>
            </a:pPr>
            <a:r>
              <a:rPr lang="en-US" sz="900" dirty="0">
                <a:solidFill>
                  <a:srgbClr val="00487F"/>
                </a:solidFill>
              </a:rPr>
              <a:t>Mindfulness Coaching- Sabrina Vogler, CPC, CEC, CGSS</a:t>
            </a:r>
          </a:p>
          <a:p>
            <a:endParaRPr lang="en-US" altLang="en-US" dirty="0"/>
          </a:p>
        </p:txBody>
      </p:sp>
      <p:sp>
        <p:nvSpPr>
          <p:cNvPr id="10243" name="Slide Number Placeholder 3">
            <a:extLst>
              <a:ext uri="{FF2B5EF4-FFF2-40B4-BE49-F238E27FC236}">
                <a16:creationId xmlns:a16="http://schemas.microsoft.com/office/drawing/2014/main" id="{FE01A6AE-1408-FE47-B60F-CAB5491394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E42F6F3-E5B3-AE4C-8C62-2DFD9963E379}" type="slidenum">
              <a:rPr lang="en-US" altLang="en-US" smtClean="0"/>
              <a:pPr/>
              <a:t>18</a:t>
            </a:fld>
            <a:endParaRPr lang="en-US" altLang="en-US"/>
          </a:p>
        </p:txBody>
      </p:sp>
    </p:spTree>
    <p:extLst>
      <p:ext uri="{BB962C8B-B14F-4D97-AF65-F5344CB8AC3E}">
        <p14:creationId xmlns:p14="http://schemas.microsoft.com/office/powerpoint/2010/main" val="3248252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DB91DA83-4D59-AD4C-B6C8-3DE910C06B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880D22E5-9B4C-1D46-9B6D-99106FE0AA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Eric</a:t>
            </a:r>
            <a:endParaRPr lang="en-US" altLang="en-US" dirty="0"/>
          </a:p>
        </p:txBody>
      </p:sp>
      <p:sp>
        <p:nvSpPr>
          <p:cNvPr id="10243" name="Slide Number Placeholder 3">
            <a:extLst>
              <a:ext uri="{FF2B5EF4-FFF2-40B4-BE49-F238E27FC236}">
                <a16:creationId xmlns:a16="http://schemas.microsoft.com/office/drawing/2014/main" id="{FE01A6AE-1408-FE47-B60F-CAB5491394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E42F6F3-E5B3-AE4C-8C62-2DFD9963E379}"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pPr>
              <a:defRPr/>
            </a:pPr>
            <a:fld id="{EC154D38-E1C7-3342-99D0-A9B7A5E37FE0}" type="slidenum">
              <a:rPr lang="en-US" altLang="en-US" smtClean="0"/>
              <a:pPr>
                <a:defRPr/>
              </a:pPr>
              <a:t>2</a:t>
            </a:fld>
            <a:endParaRPr lang="en-US" altLang="en-US"/>
          </a:p>
        </p:txBody>
      </p:sp>
    </p:spTree>
    <p:extLst>
      <p:ext uri="{BB962C8B-B14F-4D97-AF65-F5344CB8AC3E}">
        <p14:creationId xmlns:p14="http://schemas.microsoft.com/office/powerpoint/2010/main" val="4033278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t>
            </a:r>
          </a:p>
        </p:txBody>
      </p:sp>
      <p:sp>
        <p:nvSpPr>
          <p:cNvPr id="4" name="Slide Number Placeholder 3"/>
          <p:cNvSpPr>
            <a:spLocks noGrp="1"/>
          </p:cNvSpPr>
          <p:nvPr>
            <p:ph type="sldNum" sz="quarter" idx="5"/>
          </p:nvPr>
        </p:nvSpPr>
        <p:spPr/>
        <p:txBody>
          <a:bodyPr/>
          <a:lstStyle/>
          <a:p>
            <a:pPr>
              <a:defRPr/>
            </a:pPr>
            <a:fld id="{EC154D38-E1C7-3342-99D0-A9B7A5E37FE0}" type="slidenum">
              <a:rPr lang="en-US" altLang="en-US" smtClean="0"/>
              <a:pPr>
                <a:defRPr/>
              </a:pPr>
              <a:t>20</a:t>
            </a:fld>
            <a:endParaRPr lang="en-US" altLang="en-US"/>
          </a:p>
        </p:txBody>
      </p:sp>
    </p:spTree>
    <p:extLst>
      <p:ext uri="{BB962C8B-B14F-4D97-AF65-F5344CB8AC3E}">
        <p14:creationId xmlns:p14="http://schemas.microsoft.com/office/powerpoint/2010/main" val="120332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pPr>
              <a:defRPr/>
            </a:pPr>
            <a:fld id="{EC154D38-E1C7-3342-99D0-A9B7A5E37FE0}" type="slidenum">
              <a:rPr lang="en-US" altLang="en-US" smtClean="0"/>
              <a:pPr>
                <a:defRPr/>
              </a:pPr>
              <a:t>21</a:t>
            </a:fld>
            <a:endParaRPr lang="en-US" altLang="en-US"/>
          </a:p>
        </p:txBody>
      </p:sp>
    </p:spTree>
    <p:extLst>
      <p:ext uri="{BB962C8B-B14F-4D97-AF65-F5344CB8AC3E}">
        <p14:creationId xmlns:p14="http://schemas.microsoft.com/office/powerpoint/2010/main" val="488815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6E6DDC0F-1B04-E179-3E61-9E93980391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4F93E617-43A7-BCB4-6575-8BDA4DE3D3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7" name="Slide Number Placeholder 3">
            <a:extLst>
              <a:ext uri="{FF2B5EF4-FFF2-40B4-BE49-F238E27FC236}">
                <a16:creationId xmlns:a16="http://schemas.microsoft.com/office/drawing/2014/main" id="{EA855A79-708B-DFE0-36CB-C6AA072B07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FE25D99-683D-B445-89FA-33986596592E}" type="slidenum">
              <a:rPr lang="en-US" altLang="en-US" sz="1200" smtClean="0"/>
              <a:pPr/>
              <a:t>22</a:t>
            </a:fld>
            <a:endParaRPr lang="en-US" altLang="en-US" sz="1200"/>
          </a:p>
        </p:txBody>
      </p:sp>
    </p:spTree>
    <p:extLst>
      <p:ext uri="{BB962C8B-B14F-4D97-AF65-F5344CB8AC3E}">
        <p14:creationId xmlns:p14="http://schemas.microsoft.com/office/powerpoint/2010/main" val="235380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t>
            </a:r>
          </a:p>
        </p:txBody>
      </p:sp>
      <p:sp>
        <p:nvSpPr>
          <p:cNvPr id="4" name="Slide Number Placeholder 3"/>
          <p:cNvSpPr>
            <a:spLocks noGrp="1"/>
          </p:cNvSpPr>
          <p:nvPr>
            <p:ph type="sldNum" sz="quarter" idx="5"/>
          </p:nvPr>
        </p:nvSpPr>
        <p:spPr/>
        <p:txBody>
          <a:bodyPr/>
          <a:lstStyle/>
          <a:p>
            <a:pPr>
              <a:defRPr/>
            </a:pPr>
            <a:fld id="{EC154D38-E1C7-3342-99D0-A9B7A5E37FE0}" type="slidenum">
              <a:rPr lang="en-US" altLang="en-US" smtClean="0"/>
              <a:pPr>
                <a:defRPr/>
              </a:pPr>
              <a:t>26</a:t>
            </a:fld>
            <a:endParaRPr lang="en-US" altLang="en-US"/>
          </a:p>
        </p:txBody>
      </p:sp>
    </p:spTree>
    <p:extLst>
      <p:ext uri="{BB962C8B-B14F-4D97-AF65-F5344CB8AC3E}">
        <p14:creationId xmlns:p14="http://schemas.microsoft.com/office/powerpoint/2010/main" val="406503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t>
            </a:r>
          </a:p>
        </p:txBody>
      </p:sp>
      <p:sp>
        <p:nvSpPr>
          <p:cNvPr id="4" name="Slide Number Placeholder 3"/>
          <p:cNvSpPr>
            <a:spLocks noGrp="1"/>
          </p:cNvSpPr>
          <p:nvPr>
            <p:ph type="sldNum" sz="quarter" idx="5"/>
          </p:nvPr>
        </p:nvSpPr>
        <p:spPr/>
        <p:txBody>
          <a:bodyPr/>
          <a:lstStyle/>
          <a:p>
            <a:pPr>
              <a:defRPr/>
            </a:pPr>
            <a:fld id="{EC154D38-E1C7-3342-99D0-A9B7A5E37FE0}" type="slidenum">
              <a:rPr lang="en-US" altLang="en-US" smtClean="0"/>
              <a:pPr>
                <a:defRPr/>
              </a:pPr>
              <a:t>27</a:t>
            </a:fld>
            <a:endParaRPr lang="en-US" altLang="en-US"/>
          </a:p>
        </p:txBody>
      </p:sp>
    </p:spTree>
    <p:extLst>
      <p:ext uri="{BB962C8B-B14F-4D97-AF65-F5344CB8AC3E}">
        <p14:creationId xmlns:p14="http://schemas.microsoft.com/office/powerpoint/2010/main" val="3282420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2D4E959E-3E65-0E40-9638-87AD300BFF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a:extLst>
              <a:ext uri="{FF2B5EF4-FFF2-40B4-BE49-F238E27FC236}">
                <a16:creationId xmlns:a16="http://schemas.microsoft.com/office/drawing/2014/main" id="{B8D2ED61-05A9-0A4C-AB63-5AAA8741F5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1" name="Slide Number Placeholder 3">
            <a:extLst>
              <a:ext uri="{FF2B5EF4-FFF2-40B4-BE49-F238E27FC236}">
                <a16:creationId xmlns:a16="http://schemas.microsoft.com/office/drawing/2014/main" id="{F6E3F96A-34C4-CB4D-8A8D-3611447BA9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E4DA001-A1A2-1E4E-85EB-6D0AD9B8ED9E}" type="slidenum">
              <a:rPr lang="en-US" altLang="en-US" smtClean="0"/>
              <a:pPr/>
              <a:t>28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A56F4967-84EF-B74F-48B6-D0EC9FF1C5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AD6646A4-D099-3E5D-1927-056AE52A87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Elaine</a:t>
            </a:r>
          </a:p>
        </p:txBody>
      </p:sp>
      <p:sp>
        <p:nvSpPr>
          <p:cNvPr id="88067" name="Slide Number Placeholder 3">
            <a:extLst>
              <a:ext uri="{FF2B5EF4-FFF2-40B4-BE49-F238E27FC236}">
                <a16:creationId xmlns:a16="http://schemas.microsoft.com/office/drawing/2014/main" id="{4F5449F1-F660-A53C-5FF6-A3B1D501C4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5C69AEC-12B9-9D40-B0A9-DA6A13C063B5}" type="slidenum">
              <a:rPr lang="en-US" altLang="en-US" sz="1200" smtClean="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pPr>
              <a:defRPr/>
            </a:pPr>
            <a:fld id="{EC154D38-E1C7-3342-99D0-A9B7A5E37FE0}" type="slidenum">
              <a:rPr lang="en-US" altLang="en-US" smtClean="0"/>
              <a:pPr>
                <a:defRPr/>
              </a:pPr>
              <a:t>4</a:t>
            </a:fld>
            <a:endParaRPr lang="en-US" altLang="en-US"/>
          </a:p>
        </p:txBody>
      </p:sp>
    </p:spTree>
    <p:extLst>
      <p:ext uri="{BB962C8B-B14F-4D97-AF65-F5344CB8AC3E}">
        <p14:creationId xmlns:p14="http://schemas.microsoft.com/office/powerpoint/2010/main" val="318908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868E4085-8622-8C42-A9FF-C447076CA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674B6992-B3A7-CC43-A2DE-0E695C00C2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Elaine</a:t>
            </a:r>
          </a:p>
          <a:p>
            <a:endParaRPr lang="en-US" altLang="en-US" dirty="0"/>
          </a:p>
          <a:p>
            <a:r>
              <a:rPr lang="en-US" altLang="en-US" dirty="0"/>
              <a:t>SDT is a theory of human motivation which posits that people are most engaged and self-motivated when they act through internal motivation, and feel autonomous, competent and relationally/socially connected in what they do (i.e., are part of a community) (2). SDT based trainings have resulted in significant improvement in motivation and outcomes in education and in the corporate sector (3-6); moreover, the autonomy support of instructors (mentors) has a profound impact on the career choices of adult students (7, 8). Thus, autonomy-supportive mentoring may not only improve outcomes and productivity of URBEST trainees, but it may also increase their willingness to explore more diverse career choices.</a:t>
            </a:r>
          </a:p>
          <a:p>
            <a:endParaRPr lang="en-US" altLang="en-US" dirty="0"/>
          </a:p>
        </p:txBody>
      </p:sp>
      <p:sp>
        <p:nvSpPr>
          <p:cNvPr id="41987" name="Slide Number Placeholder 3">
            <a:extLst>
              <a:ext uri="{FF2B5EF4-FFF2-40B4-BE49-F238E27FC236}">
                <a16:creationId xmlns:a16="http://schemas.microsoft.com/office/drawing/2014/main" id="{9953AD0F-45FC-D24A-915F-5D133320B1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3E31C48-B0D9-3544-B761-5AC619765FE4}" type="slidenum">
              <a:rPr lang="en-US" altLang="en-US" sz="1200"/>
              <a:pPr/>
              <a:t>5</a:t>
            </a:fld>
            <a:endParaRPr lang="en-US" altLang="en-US" sz="1200"/>
          </a:p>
        </p:txBody>
      </p:sp>
    </p:spTree>
    <p:extLst>
      <p:ext uri="{BB962C8B-B14F-4D97-AF65-F5344CB8AC3E}">
        <p14:creationId xmlns:p14="http://schemas.microsoft.com/office/powerpoint/2010/main" val="2873582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CD7E1CE0-267A-9FC5-74C3-39E964346A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1168911A-D16D-27E3-8501-98E4FAE15C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5" name="Slide Number Placeholder 3">
            <a:extLst>
              <a:ext uri="{FF2B5EF4-FFF2-40B4-BE49-F238E27FC236}">
                <a16:creationId xmlns:a16="http://schemas.microsoft.com/office/drawing/2014/main" id="{71C9A534-17D5-0AC0-70E5-859664695E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AA2F0802-D073-DE44-98EF-1F6B7E5852EB}" type="slidenum">
              <a:rPr lang="en-US" altLang="en-US" sz="1200" smtClean="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0849CE99-7516-A849-872F-070C52DDEB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00913B5-4C06-3D4F-9F00-6983B6861D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Elaine</a:t>
            </a:r>
          </a:p>
        </p:txBody>
      </p:sp>
      <p:sp>
        <p:nvSpPr>
          <p:cNvPr id="91139" name="Slide Number Placeholder 3">
            <a:extLst>
              <a:ext uri="{FF2B5EF4-FFF2-40B4-BE49-F238E27FC236}">
                <a16:creationId xmlns:a16="http://schemas.microsoft.com/office/drawing/2014/main" id="{D22D2111-2D0E-7946-B8D9-F48E0B75C3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9E234DBB-46EA-7941-BFC1-9806B8494BAF}" type="slidenum">
              <a:rPr lang="en-US" altLang="en-US" sz="1200" smtClean="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43D3FF6A-6943-BC44-8F11-A489072A8F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286BDC91-B352-7D44-BDD4-7E74831E29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Elaine</a:t>
            </a:r>
          </a:p>
        </p:txBody>
      </p:sp>
      <p:sp>
        <p:nvSpPr>
          <p:cNvPr id="92163" name="Slide Number Placeholder 3">
            <a:extLst>
              <a:ext uri="{FF2B5EF4-FFF2-40B4-BE49-F238E27FC236}">
                <a16:creationId xmlns:a16="http://schemas.microsoft.com/office/drawing/2014/main" id="{6E07E5C8-DA17-9C44-ACAC-0A16C9E3B2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53112F3-9DB3-9943-BE5E-72C30316C941}" type="slidenum">
              <a:rPr lang="en-US" altLang="en-US" sz="1200" smtClean="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379D12EA-ED5C-CE36-4264-1E1EB9202F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D2B8229D-3CEC-1070-989A-D16D83135B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7" name="Slide Number Placeholder 3">
            <a:extLst>
              <a:ext uri="{FF2B5EF4-FFF2-40B4-BE49-F238E27FC236}">
                <a16:creationId xmlns:a16="http://schemas.microsoft.com/office/drawing/2014/main" id="{864B57E9-1D46-C0B5-B34D-849A490D9F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45F9ED9-9682-D948-BC4C-66F970557AE7}" type="slidenum">
              <a:rPr lang="en-US" altLang="en-US" sz="1200" smtClean="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330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30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207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1122" y="183357"/>
            <a:ext cx="7889488" cy="560785"/>
          </a:xfrm>
        </p:spPr>
        <p:txBody>
          <a:bodyPr/>
          <a:lstStyle/>
          <a:p>
            <a:r>
              <a:rPr lang="en-US"/>
              <a:t>Click to edit Master title style</a:t>
            </a:r>
          </a:p>
        </p:txBody>
      </p:sp>
      <p:sp>
        <p:nvSpPr>
          <p:cNvPr id="3" name="Table Placeholder 2"/>
          <p:cNvSpPr>
            <a:spLocks noGrp="1"/>
          </p:cNvSpPr>
          <p:nvPr>
            <p:ph type="tbl" idx="1"/>
          </p:nvPr>
        </p:nvSpPr>
        <p:spPr>
          <a:xfrm>
            <a:off x="774390" y="922735"/>
            <a:ext cx="7985512" cy="3031331"/>
          </a:xfrm>
        </p:spPr>
        <p:txBody>
          <a:bodyPr/>
          <a:lstStyle/>
          <a:p>
            <a:pPr lvl="0"/>
            <a:r>
              <a:rPr lang="en-US" noProof="0"/>
              <a:t>Click icon to add table</a:t>
            </a:r>
          </a:p>
        </p:txBody>
      </p:sp>
      <p:sp>
        <p:nvSpPr>
          <p:cNvPr id="4" name="Rectangle 5">
            <a:extLst>
              <a:ext uri="{FF2B5EF4-FFF2-40B4-BE49-F238E27FC236}">
                <a16:creationId xmlns:a16="http://schemas.microsoft.com/office/drawing/2014/main" id="{02E6FA17-4EED-3B43-AF5E-C8A85FB1D3A4}"/>
              </a:ext>
            </a:extLst>
          </p:cNvPr>
          <p:cNvSpPr>
            <a:spLocks noGrp="1" noChangeArrowheads="1"/>
          </p:cNvSpPr>
          <p:nvPr>
            <p:ph type="ftr" sz="quarter" idx="10"/>
          </p:nvPr>
        </p:nvSpPr>
        <p:spPr>
          <a:xfrm>
            <a:off x="0" y="0"/>
            <a:ext cx="0" cy="0"/>
          </a:xfrm>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7C2695A9-4015-9544-8612-24184E4BD9A5}"/>
              </a:ext>
            </a:extLst>
          </p:cNvPr>
          <p:cNvSpPr>
            <a:spLocks noGrp="1" noChangeArrowheads="1"/>
          </p:cNvSpPr>
          <p:nvPr>
            <p:ph type="sldNum" sz="quarter" idx="11"/>
          </p:nvPr>
        </p:nvSpPr>
        <p:spPr/>
        <p:txBody>
          <a:bodyPr/>
          <a:lstStyle>
            <a:lvl1pPr>
              <a:defRPr/>
            </a:lvl1pPr>
          </a:lstStyle>
          <a:p>
            <a:pPr>
              <a:defRPr/>
            </a:pPr>
            <a:fld id="{7F2EC901-2628-5B4B-A946-97F3A17F66CC}" type="slidenum">
              <a:rPr lang="en-US" altLang="en-US"/>
              <a:pPr>
                <a:defRPr/>
              </a:pPr>
              <a:t>‹#›</a:t>
            </a:fld>
            <a:endParaRPr lang="en-US" altLang="en-US"/>
          </a:p>
        </p:txBody>
      </p:sp>
    </p:spTree>
    <p:extLst>
      <p:ext uri="{BB962C8B-B14F-4D97-AF65-F5344CB8AC3E}">
        <p14:creationId xmlns:p14="http://schemas.microsoft.com/office/powerpoint/2010/main" val="287131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1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9513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2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29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362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893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8861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3297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C7FBF4-CF55-C94D-9084-D98C7BC0E0FB}"/>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0AB3E3-2295-C746-8DD3-F7728194CD33}"/>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232011-DA49-894F-8504-766B116FC6F8}"/>
              </a:ext>
            </a:extLst>
          </p:cNvPr>
          <p:cNvSpPr>
            <a:spLocks noGrp="1"/>
          </p:cNvSpPr>
          <p:nvPr>
            <p:ph type="dt" sz="half" idx="2"/>
          </p:nvPr>
        </p:nvSpPr>
        <p:spPr>
          <a:xfrm>
            <a:off x="628650" y="3762375"/>
            <a:ext cx="2057400" cy="274638"/>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6258064-5D21-7B4E-A87F-FB860AB974C9}" type="datetimeFigureOut">
              <a:rPr lang="en-US"/>
              <a:pPr>
                <a:defRPr/>
              </a:pPr>
              <a:t>8/27/2025</a:t>
            </a:fld>
            <a:endParaRPr lang="en-US"/>
          </a:p>
        </p:txBody>
      </p:sp>
      <p:sp>
        <p:nvSpPr>
          <p:cNvPr id="6" name="Slide Number Placeholder 5">
            <a:extLst>
              <a:ext uri="{FF2B5EF4-FFF2-40B4-BE49-F238E27FC236}">
                <a16:creationId xmlns:a16="http://schemas.microsoft.com/office/drawing/2014/main" id="{BF36B646-F6FD-F647-B1A2-87C08E1FE987}"/>
              </a:ext>
            </a:extLst>
          </p:cNvPr>
          <p:cNvSpPr>
            <a:spLocks noGrp="1"/>
          </p:cNvSpPr>
          <p:nvPr>
            <p:ph type="sldNum" sz="quarter" idx="4"/>
          </p:nvPr>
        </p:nvSpPr>
        <p:spPr>
          <a:xfrm>
            <a:off x="6457950" y="3762375"/>
            <a:ext cx="2057400" cy="27463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7CB1105-7C4E-7249-9E97-8D19EC57258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Lst>
  <p:txStyles>
    <p:titleStyle>
      <a:lvl1pPr algn="l" rtl="0" eaLnBrk="1" fontAlgn="base" hangingPunct="1">
        <a:lnSpc>
          <a:spcPct val="90000"/>
        </a:lnSpc>
        <a:spcBef>
          <a:spcPct val="0"/>
        </a:spcBef>
        <a:spcAft>
          <a:spcPct val="0"/>
        </a:spcAft>
        <a:defRPr sz="3300" kern="1200">
          <a:solidFill>
            <a:schemeClr val="tx1"/>
          </a:solidFill>
          <a:latin typeface="Arial Bold" charset="0"/>
          <a:ea typeface="+mj-ea"/>
          <a:cs typeface="+mj-cs"/>
        </a:defRPr>
      </a:lvl1pPr>
      <a:lvl2pPr algn="l" rtl="0" eaLnBrk="1" fontAlgn="base" hangingPunct="1">
        <a:lnSpc>
          <a:spcPct val="90000"/>
        </a:lnSpc>
        <a:spcBef>
          <a:spcPct val="0"/>
        </a:spcBef>
        <a:spcAft>
          <a:spcPct val="0"/>
        </a:spcAft>
        <a:defRPr sz="3300">
          <a:solidFill>
            <a:schemeClr val="tx1"/>
          </a:solidFill>
          <a:latin typeface="Arial Bold" charset="0"/>
        </a:defRPr>
      </a:lvl2pPr>
      <a:lvl3pPr algn="l" rtl="0" eaLnBrk="1" fontAlgn="base" hangingPunct="1">
        <a:lnSpc>
          <a:spcPct val="90000"/>
        </a:lnSpc>
        <a:spcBef>
          <a:spcPct val="0"/>
        </a:spcBef>
        <a:spcAft>
          <a:spcPct val="0"/>
        </a:spcAft>
        <a:defRPr sz="3300">
          <a:solidFill>
            <a:schemeClr val="tx1"/>
          </a:solidFill>
          <a:latin typeface="Arial Bold" charset="0"/>
        </a:defRPr>
      </a:lvl3pPr>
      <a:lvl4pPr algn="l" rtl="0" eaLnBrk="1" fontAlgn="base" hangingPunct="1">
        <a:lnSpc>
          <a:spcPct val="90000"/>
        </a:lnSpc>
        <a:spcBef>
          <a:spcPct val="0"/>
        </a:spcBef>
        <a:spcAft>
          <a:spcPct val="0"/>
        </a:spcAft>
        <a:defRPr sz="3300">
          <a:solidFill>
            <a:schemeClr val="tx1"/>
          </a:solidFill>
          <a:latin typeface="Arial Bold" charset="0"/>
        </a:defRPr>
      </a:lvl4pPr>
      <a:lvl5pPr algn="l" rtl="0" eaLnBrk="1" fontAlgn="base" hangingPunct="1">
        <a:lnSpc>
          <a:spcPct val="90000"/>
        </a:lnSpc>
        <a:spcBef>
          <a:spcPct val="0"/>
        </a:spcBef>
        <a:spcAft>
          <a:spcPct val="0"/>
        </a:spcAft>
        <a:defRPr sz="3300">
          <a:solidFill>
            <a:schemeClr val="tx1"/>
          </a:solidFill>
          <a:latin typeface="Arial Bold" charset="0"/>
        </a:defRPr>
      </a:lvl5pPr>
      <a:lvl6pPr marL="457200" algn="l" rtl="0" eaLnBrk="1" fontAlgn="base" hangingPunct="1">
        <a:lnSpc>
          <a:spcPct val="90000"/>
        </a:lnSpc>
        <a:spcBef>
          <a:spcPct val="0"/>
        </a:spcBef>
        <a:spcAft>
          <a:spcPct val="0"/>
        </a:spcAft>
        <a:defRPr sz="3300">
          <a:solidFill>
            <a:schemeClr val="tx1"/>
          </a:solidFill>
          <a:latin typeface="Arial Bold" charset="0"/>
        </a:defRPr>
      </a:lvl6pPr>
      <a:lvl7pPr marL="914400" algn="l" rtl="0" eaLnBrk="1" fontAlgn="base" hangingPunct="1">
        <a:lnSpc>
          <a:spcPct val="90000"/>
        </a:lnSpc>
        <a:spcBef>
          <a:spcPct val="0"/>
        </a:spcBef>
        <a:spcAft>
          <a:spcPct val="0"/>
        </a:spcAft>
        <a:defRPr sz="3300">
          <a:solidFill>
            <a:schemeClr val="tx1"/>
          </a:solidFill>
          <a:latin typeface="Arial Bold" charset="0"/>
        </a:defRPr>
      </a:lvl7pPr>
      <a:lvl8pPr marL="1371600" algn="l" rtl="0" eaLnBrk="1" fontAlgn="base" hangingPunct="1">
        <a:lnSpc>
          <a:spcPct val="90000"/>
        </a:lnSpc>
        <a:spcBef>
          <a:spcPct val="0"/>
        </a:spcBef>
        <a:spcAft>
          <a:spcPct val="0"/>
        </a:spcAft>
        <a:defRPr sz="3300">
          <a:solidFill>
            <a:schemeClr val="tx1"/>
          </a:solidFill>
          <a:latin typeface="Arial Bold" charset="0"/>
        </a:defRPr>
      </a:lvl8pPr>
      <a:lvl9pPr marL="1828800" algn="l" rtl="0" eaLnBrk="1" fontAlgn="base" hangingPunct="1">
        <a:lnSpc>
          <a:spcPct val="90000"/>
        </a:lnSpc>
        <a:spcBef>
          <a:spcPct val="0"/>
        </a:spcBef>
        <a:spcAft>
          <a:spcPct val="0"/>
        </a:spcAft>
        <a:defRPr sz="3300">
          <a:solidFill>
            <a:schemeClr val="tx1"/>
          </a:solidFill>
          <a:latin typeface="Arial Bold"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Arial"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Elaine_Smolock@URMC.Rochester.edu" TargetMode="External"/><Relationship Id="rId7" Type="http://schemas.openxmlformats.org/officeDocument/2006/relationships/hyperlink" Target="https://www.linkedin.com/in/ervaugh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Eric_Vaughn@URMC.Rochester.edu" TargetMode="External"/><Relationship Id="rId5" Type="http://schemas.openxmlformats.org/officeDocument/2006/relationships/image" Target="../media/image33.tiff"/><Relationship Id="rId10" Type="http://schemas.openxmlformats.org/officeDocument/2006/relationships/hyperlink" Target="https://www.linkedin.com/in/amberriverallw/" TargetMode="External"/><Relationship Id="rId4" Type="http://schemas.openxmlformats.org/officeDocument/2006/relationships/hyperlink" Target="https://www.linkedin.com/in/elaine-smolock/" TargetMode="External"/><Relationship Id="rId9" Type="http://schemas.openxmlformats.org/officeDocument/2006/relationships/hyperlink" Target="mailto:Amber_Rivera@URMC.Rochester.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Number Placeholder 4">
            <a:extLst>
              <a:ext uri="{FF2B5EF4-FFF2-40B4-BE49-F238E27FC236}">
                <a16:creationId xmlns:a16="http://schemas.microsoft.com/office/drawing/2014/main" id="{B02ACFC5-6A15-6443-9C37-6B8393601EF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623888">
              <a:defRPr sz="1300">
                <a:solidFill>
                  <a:schemeClr val="tx1"/>
                </a:solidFill>
                <a:latin typeface="Calibri" panose="020F0502020204030204" pitchFamily="34" charset="0"/>
              </a:defRPr>
            </a:lvl1pPr>
            <a:lvl2pPr marL="557213" indent="-214313" defTabSz="623888">
              <a:defRPr sz="1300">
                <a:solidFill>
                  <a:schemeClr val="tx1"/>
                </a:solidFill>
                <a:latin typeface="Calibri" panose="020F0502020204030204" pitchFamily="34" charset="0"/>
              </a:defRPr>
            </a:lvl2pPr>
            <a:lvl3pPr marL="857250" indent="-171450" defTabSz="623888">
              <a:defRPr sz="1300">
                <a:solidFill>
                  <a:schemeClr val="tx1"/>
                </a:solidFill>
                <a:latin typeface="Calibri" panose="020F0502020204030204" pitchFamily="34" charset="0"/>
              </a:defRPr>
            </a:lvl3pPr>
            <a:lvl4pPr marL="1200150" indent="-171450" defTabSz="623888">
              <a:defRPr sz="1300">
                <a:solidFill>
                  <a:schemeClr val="tx1"/>
                </a:solidFill>
                <a:latin typeface="Calibri" panose="020F0502020204030204" pitchFamily="34" charset="0"/>
              </a:defRPr>
            </a:lvl4pPr>
            <a:lvl5pPr marL="1543050" indent="-171450" defTabSz="623888">
              <a:defRPr sz="1300">
                <a:solidFill>
                  <a:schemeClr val="tx1"/>
                </a:solidFill>
                <a:latin typeface="Calibri" panose="020F0502020204030204" pitchFamily="34" charset="0"/>
              </a:defRPr>
            </a:lvl5pPr>
            <a:lvl6pPr marL="2000250" indent="-171450" defTabSz="623888" eaLnBrk="0" fontAlgn="base" hangingPunct="0">
              <a:spcBef>
                <a:spcPct val="0"/>
              </a:spcBef>
              <a:spcAft>
                <a:spcPct val="0"/>
              </a:spcAft>
              <a:defRPr sz="1300">
                <a:solidFill>
                  <a:schemeClr val="tx1"/>
                </a:solidFill>
                <a:latin typeface="Calibri" panose="020F0502020204030204" pitchFamily="34" charset="0"/>
              </a:defRPr>
            </a:lvl6pPr>
            <a:lvl7pPr marL="2457450" indent="-171450" defTabSz="623888" eaLnBrk="0" fontAlgn="base" hangingPunct="0">
              <a:spcBef>
                <a:spcPct val="0"/>
              </a:spcBef>
              <a:spcAft>
                <a:spcPct val="0"/>
              </a:spcAft>
              <a:defRPr sz="1300">
                <a:solidFill>
                  <a:schemeClr val="tx1"/>
                </a:solidFill>
                <a:latin typeface="Calibri" panose="020F0502020204030204" pitchFamily="34" charset="0"/>
              </a:defRPr>
            </a:lvl7pPr>
            <a:lvl8pPr marL="2914650" indent="-171450" defTabSz="623888" eaLnBrk="0" fontAlgn="base" hangingPunct="0">
              <a:spcBef>
                <a:spcPct val="0"/>
              </a:spcBef>
              <a:spcAft>
                <a:spcPct val="0"/>
              </a:spcAft>
              <a:defRPr sz="1300">
                <a:solidFill>
                  <a:schemeClr val="tx1"/>
                </a:solidFill>
                <a:latin typeface="Calibri" panose="020F0502020204030204" pitchFamily="34" charset="0"/>
              </a:defRPr>
            </a:lvl8pPr>
            <a:lvl9pPr marL="3371850" indent="-171450" defTabSz="623888" eaLnBrk="0" fontAlgn="base" hangingPunct="0">
              <a:spcBef>
                <a:spcPct val="0"/>
              </a:spcBef>
              <a:spcAft>
                <a:spcPct val="0"/>
              </a:spcAft>
              <a:defRPr sz="1300">
                <a:solidFill>
                  <a:schemeClr val="tx1"/>
                </a:solidFill>
                <a:latin typeface="Calibri" panose="020F0502020204030204" pitchFamily="34" charset="0"/>
              </a:defRPr>
            </a:lvl9pPr>
          </a:lstStyle>
          <a:p>
            <a:fld id="{E2FBEE85-4790-C949-89AE-80A2E7D36A6D}" type="slidenum">
              <a:rPr lang="en-US" altLang="en-US" sz="800" smtClean="0">
                <a:latin typeface="Verdana" panose="020B0604030504040204" pitchFamily="34" charset="0"/>
              </a:rPr>
              <a:pPr/>
              <a:t>1</a:t>
            </a:fld>
            <a:endParaRPr lang="en-US" altLang="en-US" sz="800">
              <a:latin typeface="Verdana" panose="020B0604030504040204" pitchFamily="34" charset="0"/>
            </a:endParaRPr>
          </a:p>
        </p:txBody>
      </p:sp>
      <p:sp>
        <p:nvSpPr>
          <p:cNvPr id="5122" name="Rectangle 6">
            <a:extLst>
              <a:ext uri="{FF2B5EF4-FFF2-40B4-BE49-F238E27FC236}">
                <a16:creationId xmlns:a16="http://schemas.microsoft.com/office/drawing/2014/main" id="{58518167-45FA-7649-AEEA-C84C41EAFC37}"/>
              </a:ext>
            </a:extLst>
          </p:cNvPr>
          <p:cNvSpPr>
            <a:spLocks noChangeArrowheads="1"/>
          </p:cNvSpPr>
          <p:nvPr/>
        </p:nvSpPr>
        <p:spPr bwMode="auto">
          <a:xfrm>
            <a:off x="4425950" y="2370138"/>
            <a:ext cx="1857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600">
              <a:latin typeface="Verdana" panose="020B0604030504040204" pitchFamily="34" charset="0"/>
            </a:endParaRPr>
          </a:p>
        </p:txBody>
      </p:sp>
      <p:sp>
        <p:nvSpPr>
          <p:cNvPr id="5124" name="Title 4">
            <a:extLst>
              <a:ext uri="{FF2B5EF4-FFF2-40B4-BE49-F238E27FC236}">
                <a16:creationId xmlns:a16="http://schemas.microsoft.com/office/drawing/2014/main" id="{6FBB4099-C1DE-1C4C-8352-CA3F4D05A014}"/>
              </a:ext>
            </a:extLst>
          </p:cNvPr>
          <p:cNvSpPr>
            <a:spLocks noGrp="1"/>
          </p:cNvSpPr>
          <p:nvPr>
            <p:ph type="title"/>
          </p:nvPr>
        </p:nvSpPr>
        <p:spPr>
          <a:xfrm>
            <a:off x="377825" y="492996"/>
            <a:ext cx="8766175" cy="3269379"/>
          </a:xfrm>
        </p:spPr>
        <p:txBody>
          <a:bodyPr/>
          <a:lstStyle/>
          <a:p>
            <a:pPr algn="ctr">
              <a:lnSpc>
                <a:spcPct val="100000"/>
              </a:lnSpc>
            </a:pPr>
            <a:r>
              <a:rPr lang="en-US" altLang="en-US" sz="3600" b="1" dirty="0">
                <a:solidFill>
                  <a:srgbClr val="00487F"/>
                </a:solidFill>
                <a:latin typeface="+mn-lt"/>
              </a:rPr>
              <a:t>myHub Overview</a:t>
            </a:r>
            <a:br>
              <a:rPr lang="en-US" altLang="en-US" sz="3600" b="1" dirty="0">
                <a:solidFill>
                  <a:srgbClr val="00487F"/>
                </a:solidFill>
                <a:latin typeface="+mn-lt"/>
              </a:rPr>
            </a:br>
            <a:r>
              <a:rPr lang="en-US" altLang="en-US" sz="3600" b="1" dirty="0">
                <a:solidFill>
                  <a:srgbClr val="00487F"/>
                </a:solidFill>
                <a:latin typeface="+mn-lt"/>
              </a:rPr>
              <a:t>New Trainee Orientation 2025</a:t>
            </a:r>
            <a:br>
              <a:rPr lang="en-US" altLang="en-US" b="1" dirty="0">
                <a:solidFill>
                  <a:srgbClr val="00487F"/>
                </a:solidFill>
                <a:latin typeface="+mn-lt"/>
              </a:rPr>
            </a:br>
            <a:br>
              <a:rPr lang="en-US" altLang="en-US" sz="1800" b="1" u="sng" dirty="0">
                <a:solidFill>
                  <a:srgbClr val="00487F"/>
                </a:solidFill>
                <a:latin typeface="+mn-lt"/>
                <a:ea typeface="MS PGothic" panose="020B0600070205080204" pitchFamily="34" charset="-128"/>
                <a:cs typeface="Geneva" panose="020B0503030404040204" pitchFamily="34" charset="0"/>
              </a:rPr>
            </a:br>
            <a:r>
              <a:rPr lang="en-US" altLang="en-US" sz="1800" b="1" dirty="0">
                <a:solidFill>
                  <a:srgbClr val="00487F"/>
                </a:solidFill>
                <a:latin typeface="+mn-lt"/>
                <a:ea typeface="MS PGothic" panose="020B0600070205080204" pitchFamily="34" charset="-128"/>
                <a:cs typeface="Geneva" panose="020B0503030404040204" pitchFamily="34" charset="0"/>
              </a:rPr>
              <a:t>Amber Rivera, MSW</a:t>
            </a:r>
            <a:br>
              <a:rPr lang="en-US" altLang="en-US" sz="1800" b="1" dirty="0">
                <a:solidFill>
                  <a:srgbClr val="00487F"/>
                </a:solidFill>
                <a:latin typeface="+mn-lt"/>
                <a:ea typeface="MS PGothic" panose="020B0600070205080204" pitchFamily="34" charset="-128"/>
                <a:cs typeface="Geneva" panose="020B0503030404040204" pitchFamily="34" charset="0"/>
              </a:rPr>
            </a:br>
            <a:r>
              <a:rPr lang="en-US" altLang="en-US" sz="1800" b="1" dirty="0">
                <a:solidFill>
                  <a:srgbClr val="00487F"/>
                </a:solidFill>
                <a:latin typeface="+mn-lt"/>
                <a:ea typeface="MS PGothic" panose="020B0600070205080204" pitchFamily="34" charset="-128"/>
                <a:cs typeface="Geneva" panose="020B0503030404040204" pitchFamily="34" charset="0"/>
              </a:rPr>
              <a:t>Director of Learner Life/Wellness</a:t>
            </a:r>
            <a:br>
              <a:rPr lang="en-US" altLang="en-US" sz="1800" b="1" dirty="0">
                <a:solidFill>
                  <a:srgbClr val="00487F"/>
                </a:solidFill>
                <a:latin typeface="+mn-lt"/>
                <a:ea typeface="MS PGothic" panose="020B0600070205080204" pitchFamily="34" charset="-128"/>
                <a:cs typeface="Geneva" panose="020B0503030404040204" pitchFamily="34" charset="0"/>
              </a:rPr>
            </a:br>
            <a:br>
              <a:rPr lang="en-US" altLang="en-US" sz="1800" b="1" dirty="0">
                <a:solidFill>
                  <a:srgbClr val="00487F"/>
                </a:solidFill>
                <a:latin typeface="+mn-lt"/>
                <a:ea typeface="MS PGothic" panose="020B0600070205080204" pitchFamily="34" charset="-128"/>
                <a:cs typeface="Geneva" panose="020B0503030404040204" pitchFamily="34" charset="0"/>
              </a:rPr>
            </a:br>
            <a:r>
              <a:rPr lang="en-US" altLang="en-US" sz="1800" b="1" dirty="0">
                <a:solidFill>
                  <a:srgbClr val="00487F"/>
                </a:solidFill>
                <a:latin typeface="+mn-lt"/>
                <a:ea typeface="MS PGothic" panose="020B0600070205080204" pitchFamily="34" charset="-128"/>
                <a:cs typeface="Geneva" panose="020B0503030404040204" pitchFamily="34" charset="0"/>
              </a:rPr>
              <a:t>Elaine M. </a:t>
            </a:r>
            <a:r>
              <a:rPr lang="en-US" altLang="en-US" sz="1800" b="1" dirty="0" err="1">
                <a:solidFill>
                  <a:srgbClr val="00487F"/>
                </a:solidFill>
                <a:latin typeface="+mn-lt"/>
                <a:ea typeface="MS PGothic" panose="020B0600070205080204" pitchFamily="34" charset="-128"/>
                <a:cs typeface="Geneva" panose="020B0503030404040204" pitchFamily="34" charset="0"/>
              </a:rPr>
              <a:t>Smolock</a:t>
            </a:r>
            <a:r>
              <a:rPr lang="en-US" altLang="en-US" sz="1800" b="1" dirty="0">
                <a:solidFill>
                  <a:srgbClr val="00487F"/>
                </a:solidFill>
                <a:latin typeface="+mn-lt"/>
                <a:ea typeface="MS PGothic" panose="020B0600070205080204" pitchFamily="34" charset="-128"/>
                <a:cs typeface="Geneva" panose="020B0503030404040204" pitchFamily="34" charset="0"/>
              </a:rPr>
              <a:t>, Ph.D.</a:t>
            </a:r>
            <a:br>
              <a:rPr lang="en-US" altLang="en-US" sz="1800" b="1" dirty="0">
                <a:solidFill>
                  <a:srgbClr val="00487F"/>
                </a:solidFill>
                <a:latin typeface="+mn-lt"/>
                <a:ea typeface="MS PGothic" panose="020B0600070205080204" pitchFamily="34" charset="-128"/>
                <a:cs typeface="Geneva" panose="020B0503030404040204" pitchFamily="34" charset="0"/>
              </a:rPr>
            </a:br>
            <a:r>
              <a:rPr lang="en-US" altLang="en-US" sz="1800" b="1" dirty="0">
                <a:solidFill>
                  <a:srgbClr val="00487F"/>
                </a:solidFill>
                <a:latin typeface="+mn-lt"/>
                <a:ea typeface="MS PGothic" panose="020B0600070205080204" pitchFamily="34" charset="-128"/>
                <a:cs typeface="Geneva" panose="020B0503030404040204" pitchFamily="34" charset="0"/>
              </a:rPr>
              <a:t>Director of Writing Services and Training Grant Development and PREP Co-Director</a:t>
            </a:r>
            <a:br>
              <a:rPr lang="en-US" altLang="en-US" sz="1800" b="1" dirty="0">
                <a:solidFill>
                  <a:srgbClr val="00487F"/>
                </a:solidFill>
                <a:latin typeface="+mn-lt"/>
                <a:ea typeface="MS PGothic" panose="020B0600070205080204" pitchFamily="34" charset="-128"/>
                <a:cs typeface="Geneva" panose="020B0503030404040204" pitchFamily="34" charset="0"/>
              </a:rPr>
            </a:br>
            <a:br>
              <a:rPr lang="en-US" altLang="en-US" sz="1800" b="1" dirty="0">
                <a:solidFill>
                  <a:srgbClr val="00487F"/>
                </a:solidFill>
                <a:latin typeface="+mn-lt"/>
                <a:ea typeface="MS PGothic" panose="020B0600070205080204" pitchFamily="34" charset="-128"/>
                <a:cs typeface="Geneva" panose="020B0503030404040204" pitchFamily="34" charset="0"/>
              </a:rPr>
            </a:br>
            <a:r>
              <a:rPr lang="en-US" altLang="en-US" sz="1800" b="1" dirty="0">
                <a:solidFill>
                  <a:srgbClr val="00487F"/>
                </a:solidFill>
                <a:latin typeface="+mn-lt"/>
                <a:ea typeface="MS PGothic" panose="020B0600070205080204" pitchFamily="34" charset="-128"/>
                <a:cs typeface="Geneva" panose="020B0503030404040204" pitchFamily="34" charset="0"/>
              </a:rPr>
              <a:t>Eric Vaughn, M.Ed.</a:t>
            </a:r>
            <a:br>
              <a:rPr lang="en-US" altLang="en-US" sz="1800" b="1" dirty="0">
                <a:solidFill>
                  <a:srgbClr val="00487F"/>
                </a:solidFill>
                <a:latin typeface="+mn-lt"/>
                <a:ea typeface="MS PGothic" panose="020B0600070205080204" pitchFamily="34" charset="-128"/>
                <a:cs typeface="Geneva" panose="020B0503030404040204" pitchFamily="34" charset="0"/>
              </a:rPr>
            </a:br>
            <a:r>
              <a:rPr lang="en-US" altLang="en-US" sz="1800" b="1" dirty="0">
                <a:solidFill>
                  <a:srgbClr val="00487F"/>
                </a:solidFill>
                <a:latin typeface="+mn-lt"/>
                <a:ea typeface="MS PGothic" panose="020B0600070205080204" pitchFamily="34" charset="-128"/>
                <a:cs typeface="Geneva" panose="020B0503030404040204" pitchFamily="34" charset="0"/>
              </a:rPr>
              <a:t>Director of Career Services</a:t>
            </a:r>
            <a:endParaRPr lang="en-US" altLang="en-US" b="1" dirty="0">
              <a:solidFill>
                <a:srgbClr val="00487F"/>
              </a:solidFill>
              <a:latin typeface="+mn-lt"/>
            </a:endParaRPr>
          </a:p>
        </p:txBody>
      </p:sp>
      <p:pic>
        <p:nvPicPr>
          <p:cNvPr id="5125" name="Picture 2">
            <a:extLst>
              <a:ext uri="{FF2B5EF4-FFF2-40B4-BE49-F238E27FC236}">
                <a16:creationId xmlns:a16="http://schemas.microsoft.com/office/drawing/2014/main" id="{9FD41CFE-8E77-CA4C-8C13-98EC68416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358"/>
            <a:ext cx="1757779" cy="126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0C5FE9F-0AB5-A84D-931B-84FCE6E45792}"/>
              </a:ext>
            </a:extLst>
          </p:cNvPr>
          <p:cNvSpPr>
            <a:spLocks noGrp="1"/>
          </p:cNvSpPr>
          <p:nvPr>
            <p:ph type="ctrTitle"/>
          </p:nvPr>
        </p:nvSpPr>
        <p:spPr>
          <a:xfrm>
            <a:off x="2386236" y="956666"/>
            <a:ext cx="6986588" cy="529828"/>
          </a:xfrm>
        </p:spPr>
        <p:txBody>
          <a:bodyPr/>
          <a:lstStyle/>
          <a:p>
            <a:pPr eaLnBrk="1" hangingPunct="1">
              <a:defRPr/>
            </a:pPr>
            <a:r>
              <a:rPr lang="en-US" altLang="en-US" sz="3600" b="1" dirty="0">
                <a:solidFill>
                  <a:srgbClr val="00487F"/>
                </a:solidFill>
                <a:latin typeface="+mn-lt"/>
                <a:ea typeface="MS PGothic" panose="020B0600070205080204" pitchFamily="34" charset="-128"/>
                <a:cs typeface="Geneva" panose="020B0503030404040204" pitchFamily="34" charset="0"/>
              </a:rPr>
              <a:t>Workshops and Social Content to be on the lookout for:</a:t>
            </a:r>
          </a:p>
        </p:txBody>
      </p:sp>
      <p:sp>
        <p:nvSpPr>
          <p:cNvPr id="44034" name="Subtitle 2">
            <a:extLst>
              <a:ext uri="{FF2B5EF4-FFF2-40B4-BE49-F238E27FC236}">
                <a16:creationId xmlns:a16="http://schemas.microsoft.com/office/drawing/2014/main" id="{04D63BD1-1DD4-484C-827F-114D7601B384}"/>
              </a:ext>
            </a:extLst>
          </p:cNvPr>
          <p:cNvSpPr>
            <a:spLocks noGrp="1"/>
          </p:cNvSpPr>
          <p:nvPr>
            <p:ph type="subTitle" idx="1"/>
          </p:nvPr>
        </p:nvSpPr>
        <p:spPr>
          <a:xfrm>
            <a:off x="195262" y="1469560"/>
            <a:ext cx="8753475" cy="2590801"/>
          </a:xfrm>
        </p:spPr>
        <p:txBody>
          <a:bodyPr/>
          <a:lstStyle/>
          <a:p>
            <a:pPr marL="457200" indent="-457200" algn="l">
              <a:buFont typeface="Arial" panose="020B0604020202020204" pitchFamily="34" charset="0"/>
              <a:buChar char="•"/>
              <a:defRPr/>
            </a:pPr>
            <a:r>
              <a:rPr lang="en-US" altLang="en-US" sz="2800" b="1" dirty="0">
                <a:solidFill>
                  <a:srgbClr val="00487F"/>
                </a:solidFill>
                <a:latin typeface="Calibri Light" charset="0"/>
                <a:ea typeface="Calibri Light" charset="0"/>
                <a:cs typeface="Calibri Light" charset="0"/>
              </a:rPr>
              <a:t>NIH F-Series Grant Writing Sessions and Writing Clubs (3x per year)</a:t>
            </a:r>
          </a:p>
          <a:p>
            <a:pPr marL="342900" indent="-342900" algn="l">
              <a:buFont typeface="Arial" panose="020B0604020202020204" pitchFamily="34" charset="0"/>
              <a:buChar char="•"/>
              <a:defRPr/>
            </a:pPr>
            <a:r>
              <a:rPr lang="en-US" altLang="en-US" sz="2800" b="1" dirty="0">
                <a:solidFill>
                  <a:srgbClr val="00487F"/>
                </a:solidFill>
                <a:latin typeface="Calibri Light" charset="0"/>
                <a:ea typeface="Calibri Light" charset="0"/>
                <a:cs typeface="Calibri Light" charset="0"/>
              </a:rPr>
              <a:t>Thesis Writing</a:t>
            </a:r>
          </a:p>
          <a:p>
            <a:pPr marL="342900" indent="-342900" algn="l">
              <a:buFont typeface="Arial" panose="020B0604020202020204" pitchFamily="34" charset="0"/>
              <a:buChar char="•"/>
              <a:defRPr/>
            </a:pPr>
            <a:r>
              <a:rPr lang="en-US" altLang="en-US" sz="2800" b="1" dirty="0">
                <a:solidFill>
                  <a:srgbClr val="00487F"/>
                </a:solidFill>
                <a:latin typeface="Calibri Light" charset="0"/>
                <a:ea typeface="Calibri Light" charset="0"/>
                <a:cs typeface="Calibri Light" charset="0"/>
              </a:rPr>
              <a:t>Manuscript Writing</a:t>
            </a:r>
          </a:p>
          <a:p>
            <a:pPr marL="342900" indent="-342900" algn="l">
              <a:buFont typeface="Arial" panose="020B0604020202020204" pitchFamily="34" charset="0"/>
              <a:buChar char="•"/>
              <a:defRPr/>
            </a:pPr>
            <a:r>
              <a:rPr lang="en-US" altLang="en-US" sz="2800" b="1" dirty="0">
                <a:solidFill>
                  <a:srgbClr val="00487F"/>
                </a:solidFill>
                <a:latin typeface="Calibri Light" charset="0"/>
                <a:ea typeface="Calibri Light" charset="0"/>
                <a:cs typeface="Calibri Light" charset="0"/>
              </a:rPr>
              <a:t>Qualifying Exam Preparation </a:t>
            </a:r>
          </a:p>
          <a:p>
            <a:pPr marL="342900" indent="-342900" algn="l">
              <a:buFont typeface="Arial" panose="020B0604020202020204" pitchFamily="34" charset="0"/>
              <a:buChar char="•"/>
              <a:defRPr/>
            </a:pPr>
            <a:r>
              <a:rPr lang="en-US" altLang="en-US" sz="2800" b="1" dirty="0">
                <a:solidFill>
                  <a:srgbClr val="00487F"/>
                </a:solidFill>
                <a:latin typeface="Calibri Light" charset="0"/>
                <a:ea typeface="Calibri Light" charset="0"/>
                <a:cs typeface="Calibri Light" charset="0"/>
              </a:rPr>
              <a:t>Writing Retreats</a:t>
            </a:r>
          </a:p>
          <a:p>
            <a:pPr marL="342900" indent="-342900" algn="l">
              <a:buFont typeface="Arial" panose="020B0604020202020204" pitchFamily="34" charset="0"/>
              <a:buChar char="•"/>
              <a:defRPr/>
            </a:pPr>
            <a:endParaRPr lang="en-US" altLang="en-US" sz="1800" b="1" dirty="0">
              <a:latin typeface="Calibri Light" charset="0"/>
              <a:ea typeface="Calibri Light" charset="0"/>
              <a:cs typeface="Calibri Light" charset="0"/>
            </a:endParaRPr>
          </a:p>
          <a:p>
            <a:pPr algn="l">
              <a:defRPr/>
            </a:pPr>
            <a:endParaRPr lang="en-US" altLang="en-US" sz="1800" dirty="0">
              <a:latin typeface="Calibri Light" charset="0"/>
              <a:ea typeface="Calibri Light" charset="0"/>
              <a:cs typeface="Calibri Light" charset="0"/>
            </a:endParaRPr>
          </a:p>
          <a:p>
            <a:pPr algn="l">
              <a:defRPr/>
            </a:pPr>
            <a:endParaRPr lang="en-US" altLang="en-US" sz="1800" b="1" dirty="0">
              <a:latin typeface="Calibri Light" charset="0"/>
              <a:ea typeface="Calibri Light" charset="0"/>
              <a:cs typeface="Calibri Light" charset="0"/>
            </a:endParaRPr>
          </a:p>
          <a:p>
            <a:pPr algn="l">
              <a:buFont typeface="Arial" charset="0"/>
              <a:buNone/>
              <a:defRPr/>
            </a:pPr>
            <a:endParaRPr lang="en-US" altLang="en-US" sz="1800" b="1" dirty="0">
              <a:latin typeface="Calibri Light" charset="0"/>
              <a:ea typeface="Calibri Light" charset="0"/>
              <a:cs typeface="Calibri Light" charset="0"/>
            </a:endParaRPr>
          </a:p>
          <a:p>
            <a:pPr algn="l">
              <a:buFont typeface="Arial" charset="0"/>
              <a:buNone/>
              <a:defRPr/>
            </a:pPr>
            <a:endParaRPr lang="en-US" altLang="en-US" sz="1800" b="1" dirty="0">
              <a:latin typeface="Calibri Light" charset="0"/>
              <a:ea typeface="Calibri Light" charset="0"/>
              <a:cs typeface="Calibri Light" charset="0"/>
            </a:endParaRPr>
          </a:p>
          <a:p>
            <a:pPr marL="214313" indent="-214313" algn="l">
              <a:buFont typeface="Arial" charset="0"/>
              <a:buChar char="•"/>
              <a:defRPr/>
            </a:pPr>
            <a:endParaRPr lang="en-US" altLang="en-US" sz="1800" dirty="0">
              <a:latin typeface="Calibri Light" charset="0"/>
              <a:ea typeface="Calibri Light" charset="0"/>
              <a:cs typeface="Calibri Light" charset="0"/>
            </a:endParaRPr>
          </a:p>
        </p:txBody>
      </p:sp>
      <p:pic>
        <p:nvPicPr>
          <p:cNvPr id="46083" name="Picture 4">
            <a:extLst>
              <a:ext uri="{FF2B5EF4-FFF2-40B4-BE49-F238E27FC236}">
                <a16:creationId xmlns:a16="http://schemas.microsoft.com/office/drawing/2014/main" id="{FB36FDCA-03D0-1E48-B0AF-F77783C76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814"/>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EF1CEE7B-98AF-767B-1AC0-511DD13B3320}"/>
              </a:ext>
            </a:extLst>
          </p:cNvPr>
          <p:cNvSpPr>
            <a:spLocks noGrp="1"/>
          </p:cNvSpPr>
          <p:nvPr>
            <p:ph type="ctrTitle"/>
          </p:nvPr>
        </p:nvSpPr>
        <p:spPr>
          <a:xfrm>
            <a:off x="237067" y="1046428"/>
            <a:ext cx="8669866" cy="857250"/>
          </a:xfrm>
        </p:spPr>
        <p:txBody>
          <a:bodyPr/>
          <a:lstStyle/>
          <a:p>
            <a:pPr eaLnBrk="1" hangingPunct="1"/>
            <a:r>
              <a:rPr lang="en-US" altLang="en-US" sz="3200" b="1" dirty="0">
                <a:solidFill>
                  <a:srgbClr val="00487F"/>
                </a:solidFill>
                <a:latin typeface="Calibri" panose="020F0502020204030204" pitchFamily="34" charset="0"/>
                <a:ea typeface="MS PGothic" panose="020B0600070205080204" pitchFamily="34" charset="-128"/>
                <a:cs typeface="Calibri" panose="020F0502020204030204" pitchFamily="34" charset="0"/>
              </a:rPr>
              <a:t>Career &amp; Internship/Shadowing Experience</a:t>
            </a:r>
          </a:p>
        </p:txBody>
      </p:sp>
      <p:sp>
        <p:nvSpPr>
          <p:cNvPr id="48130" name="Subtitle 2">
            <a:extLst>
              <a:ext uri="{FF2B5EF4-FFF2-40B4-BE49-F238E27FC236}">
                <a16:creationId xmlns:a16="http://schemas.microsoft.com/office/drawing/2014/main" id="{08EF4BCF-0D74-B0AE-4355-694164FC0891}"/>
              </a:ext>
            </a:extLst>
          </p:cNvPr>
          <p:cNvSpPr>
            <a:spLocks noGrp="1"/>
          </p:cNvSpPr>
          <p:nvPr>
            <p:ph type="subTitle" idx="1"/>
          </p:nvPr>
        </p:nvSpPr>
        <p:spPr>
          <a:xfrm>
            <a:off x="1908071" y="2110715"/>
            <a:ext cx="5327858" cy="1129108"/>
          </a:xfrm>
        </p:spPr>
        <p:txBody>
          <a:bodyPr/>
          <a:lstStyle/>
          <a:p>
            <a:pPr eaLnBrk="1" hangingPunct="1">
              <a:buFont typeface="Verdana" panose="020B0604030504040204" pitchFamily="34" charset="0"/>
              <a:buNone/>
            </a:pPr>
            <a:r>
              <a:rPr lang="en-US" altLang="en-US" sz="3200" b="1" dirty="0">
                <a:solidFill>
                  <a:srgbClr val="00487F"/>
                </a:solidFill>
                <a:latin typeface="Calibri" panose="020F0502020204030204" pitchFamily="34" charset="0"/>
                <a:ea typeface="MS PGothic" panose="020B0600070205080204" pitchFamily="34" charset="-128"/>
                <a:cs typeface="Calibri" panose="020F0502020204030204" pitchFamily="34" charset="0"/>
              </a:rPr>
              <a:t>Eric Vaughn, M.Ed.</a:t>
            </a:r>
          </a:p>
          <a:p>
            <a:pPr eaLnBrk="1" hangingPunct="1">
              <a:buFont typeface="Verdana" panose="020B0604030504040204" pitchFamily="34" charset="0"/>
              <a:buNone/>
            </a:pPr>
            <a:r>
              <a:rPr lang="en-US" altLang="en-US" sz="2000" i="1" dirty="0">
                <a:solidFill>
                  <a:srgbClr val="00487F"/>
                </a:solidFill>
                <a:latin typeface="Calibri" panose="020F0502020204030204" pitchFamily="34" charset="0"/>
                <a:ea typeface="MS PGothic" panose="020B0600070205080204" pitchFamily="34" charset="-128"/>
                <a:cs typeface="Calibri" panose="020F0502020204030204" pitchFamily="34" charset="0"/>
              </a:rPr>
              <a:t>Director of Career Services</a:t>
            </a:r>
          </a:p>
          <a:p>
            <a:pPr eaLnBrk="1" hangingPunct="1">
              <a:buFont typeface="Verdana" panose="020B0604030504040204" pitchFamily="34" charset="0"/>
              <a:buNone/>
            </a:pPr>
            <a:r>
              <a:rPr lang="en-US" altLang="en-US" sz="2000" b="1" dirty="0" err="1">
                <a:solidFill>
                  <a:srgbClr val="00487F"/>
                </a:solidFill>
                <a:latin typeface="Calibri" panose="020F0502020204030204" pitchFamily="34" charset="0"/>
                <a:ea typeface="MS PGothic" panose="020B0600070205080204" pitchFamily="34" charset="-128"/>
                <a:cs typeface="Calibri" panose="020F0502020204030204" pitchFamily="34" charset="0"/>
              </a:rPr>
              <a:t>myHub</a:t>
            </a:r>
            <a:endParaRPr lang="en-US" altLang="en-US" sz="2000" b="1" dirty="0">
              <a:solidFill>
                <a:srgbClr val="00487F"/>
              </a:solidFill>
              <a:latin typeface="Calibri" panose="020F0502020204030204" pitchFamily="34" charset="0"/>
              <a:ea typeface="MS PGothic" panose="020B0600070205080204" pitchFamily="34" charset="-128"/>
              <a:cs typeface="Calibri" panose="020F0502020204030204" pitchFamily="34" charset="0"/>
            </a:endParaRPr>
          </a:p>
          <a:p>
            <a:pPr eaLnBrk="1" hangingPunct="1">
              <a:buFont typeface="Verdana" panose="020B0604030504040204" pitchFamily="34" charset="0"/>
              <a:buNone/>
            </a:pPr>
            <a:r>
              <a:rPr lang="en-US" altLang="en-US" sz="2000" b="1" dirty="0">
                <a:solidFill>
                  <a:srgbClr val="00487F"/>
                </a:solidFill>
                <a:latin typeface="Calibri" panose="020F0502020204030204" pitchFamily="34" charset="0"/>
                <a:ea typeface="MS PGothic" panose="020B0600070205080204" pitchFamily="34" charset="-128"/>
                <a:cs typeface="Calibri" panose="020F0502020204030204" pitchFamily="34" charset="0"/>
              </a:rPr>
              <a:t>Graduate Education and Postdoctoral Affairs</a:t>
            </a:r>
          </a:p>
        </p:txBody>
      </p:sp>
      <p:pic>
        <p:nvPicPr>
          <p:cNvPr id="48131" name="Picture 4">
            <a:extLst>
              <a:ext uri="{FF2B5EF4-FFF2-40B4-BE49-F238E27FC236}">
                <a16:creationId xmlns:a16="http://schemas.microsoft.com/office/drawing/2014/main" id="{5D830374-E11D-9F5B-7E5A-6E369D7A5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67" y="207037"/>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B1B1B1D-DAC7-6E42-877C-DEB314AE2FAA}"/>
              </a:ext>
            </a:extLst>
          </p:cNvPr>
          <p:cNvSpPr>
            <a:spLocks noGrp="1"/>
          </p:cNvSpPr>
          <p:nvPr>
            <p:ph type="title"/>
          </p:nvPr>
        </p:nvSpPr>
        <p:spPr>
          <a:xfrm>
            <a:off x="3037840" y="117139"/>
            <a:ext cx="5772441" cy="994172"/>
          </a:xfrm>
        </p:spPr>
        <p:txBody>
          <a:bodyPr/>
          <a:lstStyle/>
          <a:p>
            <a:pPr algn="ctr">
              <a:defRPr/>
            </a:pPr>
            <a:r>
              <a:rPr lang="en-US" altLang="en-US" b="1" dirty="0">
                <a:solidFill>
                  <a:srgbClr val="00487F"/>
                </a:solidFill>
                <a:latin typeface="+mn-lt"/>
                <a:ea typeface="MS PGothic" panose="020B0600070205080204" pitchFamily="34" charset="-128"/>
                <a:cs typeface="Geneva" panose="020B0503030404040204" pitchFamily="34" charset="0"/>
              </a:rPr>
              <a:t>Goal of </a:t>
            </a:r>
            <a:r>
              <a:rPr lang="en-US" altLang="en-US" b="1" dirty="0" err="1">
                <a:solidFill>
                  <a:srgbClr val="00487F"/>
                </a:solidFill>
                <a:latin typeface="+mn-lt"/>
                <a:ea typeface="MS PGothic" panose="020B0600070205080204" pitchFamily="34" charset="-128"/>
                <a:cs typeface="Geneva" panose="020B0503030404040204" pitchFamily="34" charset="0"/>
              </a:rPr>
              <a:t>myHub</a:t>
            </a:r>
            <a:r>
              <a:rPr lang="en-US" altLang="en-US" b="1" dirty="0">
                <a:solidFill>
                  <a:srgbClr val="00487F"/>
                </a:solidFill>
                <a:latin typeface="+mn-lt"/>
                <a:ea typeface="MS PGothic" panose="020B0600070205080204" pitchFamily="34" charset="-128"/>
                <a:cs typeface="Geneva" panose="020B0503030404040204" pitchFamily="34" charset="0"/>
              </a:rPr>
              <a:t> Career Services </a:t>
            </a:r>
            <a:br>
              <a:rPr lang="en-US" altLang="en-US" b="1" dirty="0">
                <a:solidFill>
                  <a:srgbClr val="00487F"/>
                </a:solidFill>
                <a:latin typeface="+mn-lt"/>
                <a:ea typeface="MS PGothic" panose="020B0600070205080204" pitchFamily="34" charset="-128"/>
                <a:cs typeface="Geneva" panose="020B0503030404040204" pitchFamily="34" charset="0"/>
              </a:rPr>
            </a:br>
            <a:r>
              <a:rPr lang="en-US" altLang="en-US" b="1" dirty="0">
                <a:solidFill>
                  <a:srgbClr val="00487F"/>
                </a:solidFill>
                <a:latin typeface="+mn-lt"/>
                <a:ea typeface="MS PGothic" panose="020B0600070205080204" pitchFamily="34" charset="-128"/>
                <a:cs typeface="Geneva" panose="020B0503030404040204" pitchFamily="34" charset="0"/>
              </a:rPr>
              <a:t>&amp; Internships</a:t>
            </a:r>
          </a:p>
        </p:txBody>
      </p:sp>
      <p:sp>
        <p:nvSpPr>
          <p:cNvPr id="41986" name="Content Placeholder 2">
            <a:extLst>
              <a:ext uri="{FF2B5EF4-FFF2-40B4-BE49-F238E27FC236}">
                <a16:creationId xmlns:a16="http://schemas.microsoft.com/office/drawing/2014/main" id="{4CFF5353-B7F9-D449-8F25-3A1E1608F0FA}"/>
              </a:ext>
            </a:extLst>
          </p:cNvPr>
          <p:cNvSpPr>
            <a:spLocks noGrp="1"/>
          </p:cNvSpPr>
          <p:nvPr>
            <p:ph idx="1"/>
          </p:nvPr>
        </p:nvSpPr>
        <p:spPr>
          <a:xfrm>
            <a:off x="4051668" y="1259905"/>
            <a:ext cx="4758613" cy="2789581"/>
          </a:xfrm>
        </p:spPr>
        <p:txBody>
          <a:bodyPr/>
          <a:lstStyle/>
          <a:p>
            <a:pPr marL="0" indent="0" algn="ctr">
              <a:buNone/>
            </a:pPr>
            <a:r>
              <a:rPr lang="en-US" altLang="en-US" sz="2400" dirty="0">
                <a:solidFill>
                  <a:srgbClr val="00487F"/>
                </a:solidFill>
                <a:ea typeface="MS PGothic" panose="020B0600070205080204" pitchFamily="34" charset="-128"/>
                <a:cs typeface="Geneva" panose="020B0503030404040204" pitchFamily="34" charset="0"/>
              </a:rPr>
              <a:t>As the </a:t>
            </a:r>
            <a:r>
              <a:rPr lang="en-US" altLang="en-US" sz="2400" dirty="0" err="1">
                <a:solidFill>
                  <a:srgbClr val="00487F"/>
                </a:solidFill>
                <a:ea typeface="MS PGothic" panose="020B0600070205080204" pitchFamily="34" charset="-128"/>
                <a:cs typeface="Geneva" panose="020B0503030404040204" pitchFamily="34" charset="0"/>
              </a:rPr>
              <a:t>myHub</a:t>
            </a:r>
            <a:r>
              <a:rPr lang="en-US" altLang="en-US" sz="2400" dirty="0">
                <a:solidFill>
                  <a:srgbClr val="00487F"/>
                </a:solidFill>
                <a:ea typeface="MS PGothic" panose="020B0600070205080204" pitchFamily="34" charset="-128"/>
                <a:cs typeface="Geneva" panose="020B0503030404040204" pitchFamily="34" charset="0"/>
              </a:rPr>
              <a:t> Career Coach, I want to help you with… </a:t>
            </a:r>
          </a:p>
          <a:p>
            <a:r>
              <a:rPr lang="en-US" altLang="en-US" sz="2400" b="1" dirty="0">
                <a:solidFill>
                  <a:srgbClr val="00487F"/>
                </a:solidFill>
                <a:ea typeface="MS PGothic" panose="020B0600070205080204" pitchFamily="34" charset="-128"/>
                <a:cs typeface="Geneva" panose="020B0503030404040204" pitchFamily="34" charset="0"/>
              </a:rPr>
              <a:t>exploring careers</a:t>
            </a:r>
          </a:p>
          <a:p>
            <a:r>
              <a:rPr lang="en-US" altLang="en-US" sz="2400" b="1" dirty="0">
                <a:solidFill>
                  <a:srgbClr val="00487F"/>
                </a:solidFill>
                <a:ea typeface="MS PGothic" panose="020B0600070205080204" pitchFamily="34" charset="-128"/>
                <a:cs typeface="Geneva" panose="020B0503030404040204" pitchFamily="34" charset="0"/>
              </a:rPr>
              <a:t>advancing your professional development skills</a:t>
            </a:r>
          </a:p>
          <a:p>
            <a:r>
              <a:rPr lang="en-US" altLang="en-US" sz="2400" b="1" dirty="0">
                <a:solidFill>
                  <a:srgbClr val="00487F"/>
                </a:solidFill>
                <a:ea typeface="MS PGothic" panose="020B0600070205080204" pitchFamily="34" charset="-128"/>
                <a:cs typeface="Geneva" panose="020B0503030404040204" pitchFamily="34" charset="0"/>
              </a:rPr>
              <a:t> discovering your post-graduate next steps. </a:t>
            </a:r>
            <a:endParaRPr lang="en-US" altLang="en-US" sz="2400" b="1" dirty="0">
              <a:ea typeface="MS PGothic" panose="020B0600070205080204" pitchFamily="34" charset="-128"/>
              <a:cs typeface="Geneva" panose="020B0503030404040204" pitchFamily="34" charset="0"/>
            </a:endParaRPr>
          </a:p>
        </p:txBody>
      </p:sp>
      <p:pic>
        <p:nvPicPr>
          <p:cNvPr id="41987" name="Picture 4">
            <a:extLst>
              <a:ext uri="{FF2B5EF4-FFF2-40B4-BE49-F238E27FC236}">
                <a16:creationId xmlns:a16="http://schemas.microsoft.com/office/drawing/2014/main" id="{64B98F00-708F-1A41-9C81-2135F9C94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7139"/>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women sitting at a table&#10;&#10;Description automatically generated">
            <a:extLst>
              <a:ext uri="{FF2B5EF4-FFF2-40B4-BE49-F238E27FC236}">
                <a16:creationId xmlns:a16="http://schemas.microsoft.com/office/drawing/2014/main" id="{C2CB1C31-088E-2D67-88FF-98B0A5313764}"/>
              </a:ext>
            </a:extLst>
          </p:cNvPr>
          <p:cNvPicPr>
            <a:picLocks noChangeAspect="1"/>
          </p:cNvPicPr>
          <p:nvPr/>
        </p:nvPicPr>
        <p:blipFill>
          <a:blip r:embed="rId4"/>
          <a:stretch>
            <a:fillRect/>
          </a:stretch>
        </p:blipFill>
        <p:spPr>
          <a:xfrm>
            <a:off x="152400" y="1612802"/>
            <a:ext cx="3857471" cy="2073455"/>
          </a:xfrm>
          <a:prstGeom prst="rect">
            <a:avLst/>
          </a:prstGeom>
        </p:spPr>
      </p:pic>
    </p:spTree>
    <p:extLst>
      <p:ext uri="{BB962C8B-B14F-4D97-AF65-F5344CB8AC3E}">
        <p14:creationId xmlns:p14="http://schemas.microsoft.com/office/powerpoint/2010/main" val="2363094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7CC7A57D-EE67-4E48-839F-F28A7828F013}"/>
              </a:ext>
            </a:extLst>
          </p:cNvPr>
          <p:cNvSpPr>
            <a:spLocks noGrp="1"/>
          </p:cNvSpPr>
          <p:nvPr>
            <p:ph type="title"/>
          </p:nvPr>
        </p:nvSpPr>
        <p:spPr>
          <a:xfrm>
            <a:off x="3020470" y="52388"/>
            <a:ext cx="5787267" cy="994172"/>
          </a:xfrm>
        </p:spPr>
        <p:txBody>
          <a:bodyPr/>
          <a:lstStyle/>
          <a:p>
            <a:r>
              <a:rPr lang="en-US" altLang="en-US" sz="2400" b="1" dirty="0">
                <a:solidFill>
                  <a:srgbClr val="00487F"/>
                </a:solidFill>
                <a:ea typeface="MS PGothic" panose="020B0600070205080204" pitchFamily="34" charset="-128"/>
                <a:cs typeface="Geneva" panose="020B0503030404040204" pitchFamily="34" charset="0"/>
              </a:rPr>
              <a:t>Explore options while you are here….</a:t>
            </a:r>
            <a:endParaRPr lang="en-US" altLang="en-US" sz="2400" dirty="0">
              <a:solidFill>
                <a:srgbClr val="00487F"/>
              </a:solidFill>
              <a:ea typeface="MS PGothic" panose="020B0600070205080204" pitchFamily="34" charset="-128"/>
              <a:cs typeface="Geneva" panose="020B0503030404040204" pitchFamily="34" charset="0"/>
            </a:endParaRPr>
          </a:p>
        </p:txBody>
      </p:sp>
      <p:sp>
        <p:nvSpPr>
          <p:cNvPr id="3" name="Content Placeholder 2">
            <a:extLst>
              <a:ext uri="{FF2B5EF4-FFF2-40B4-BE49-F238E27FC236}">
                <a16:creationId xmlns:a16="http://schemas.microsoft.com/office/drawing/2014/main" id="{C179AD9E-2243-2C44-9E9E-46747AD52E33}"/>
              </a:ext>
            </a:extLst>
          </p:cNvPr>
          <p:cNvSpPr>
            <a:spLocks noGrp="1"/>
          </p:cNvSpPr>
          <p:nvPr>
            <p:ph idx="1"/>
          </p:nvPr>
        </p:nvSpPr>
        <p:spPr>
          <a:xfrm>
            <a:off x="310113" y="1188801"/>
            <a:ext cx="5381560" cy="3007280"/>
          </a:xfrm>
        </p:spPr>
        <p:txBody>
          <a:bodyPr/>
          <a:lstStyle/>
          <a:p>
            <a:pPr>
              <a:defRPr/>
            </a:pPr>
            <a:r>
              <a:rPr lang="en-US" altLang="en-US" sz="2000" dirty="0">
                <a:solidFill>
                  <a:srgbClr val="00487F"/>
                </a:solidFill>
              </a:rPr>
              <a:t>Who knows what they want to do after receiving their graduate degree?</a:t>
            </a:r>
            <a:endParaRPr lang="en-US" altLang="en-US" sz="1200" dirty="0">
              <a:solidFill>
                <a:srgbClr val="00487F"/>
              </a:solidFill>
            </a:endParaRPr>
          </a:p>
          <a:p>
            <a:pPr>
              <a:defRPr/>
            </a:pPr>
            <a:r>
              <a:rPr lang="en-US" altLang="en-US" sz="2000" dirty="0">
                <a:solidFill>
                  <a:srgbClr val="00487F"/>
                </a:solidFill>
              </a:rPr>
              <a:t>On average, how many hours will you work within your lifetime?  </a:t>
            </a:r>
          </a:p>
          <a:p>
            <a:pPr marL="0" indent="0">
              <a:buNone/>
              <a:defRPr/>
            </a:pPr>
            <a:endParaRPr lang="en-US" altLang="en-US" sz="2100" dirty="0">
              <a:solidFill>
                <a:srgbClr val="00487F"/>
              </a:solidFill>
            </a:endParaRPr>
          </a:p>
          <a:p>
            <a:pPr>
              <a:defRPr/>
            </a:pPr>
            <a:r>
              <a:rPr lang="en-US" altLang="en-US" sz="2100" dirty="0" err="1">
                <a:solidFill>
                  <a:srgbClr val="00487F"/>
                </a:solidFill>
              </a:rPr>
              <a:t>myHub</a:t>
            </a:r>
            <a:r>
              <a:rPr lang="en-US" altLang="en-US" sz="2100" dirty="0">
                <a:solidFill>
                  <a:srgbClr val="00487F"/>
                </a:solidFill>
              </a:rPr>
              <a:t> offers 1:1 appointments, interactive workshops, experiential learning opportunities, networking opportunities, and much more</a:t>
            </a:r>
            <a:endParaRPr lang="en-US" altLang="en-US" sz="2000" dirty="0">
              <a:solidFill>
                <a:srgbClr val="00487F"/>
              </a:solidFill>
            </a:endParaRPr>
          </a:p>
        </p:txBody>
      </p:sp>
      <p:sp>
        <p:nvSpPr>
          <p:cNvPr id="50179" name="Slide Number Placeholder 3">
            <a:extLst>
              <a:ext uri="{FF2B5EF4-FFF2-40B4-BE49-F238E27FC236}">
                <a16:creationId xmlns:a16="http://schemas.microsoft.com/office/drawing/2014/main" id="{C94E8FEF-1646-2143-8DF7-D9658584D834}"/>
              </a:ext>
            </a:extLst>
          </p:cNvPr>
          <p:cNvSpPr>
            <a:spLocks noGrp="1" noChangeArrowheads="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pPr>
              <a:defRPr/>
            </a:pPr>
            <a:fld id="{E7CEE60E-334D-4142-9D63-01D2AD575B88}" type="slidenum">
              <a:rPr lang="en-US" altLang="en-US" smtClean="0"/>
              <a:pPr>
                <a:defRPr/>
              </a:pPr>
              <a:t>13</a:t>
            </a:fld>
            <a:endParaRPr lang="en-US" altLang="en-US" sz="675">
              <a:solidFill>
                <a:srgbClr val="898989"/>
              </a:solidFill>
            </a:endParaRPr>
          </a:p>
        </p:txBody>
      </p:sp>
      <p:sp>
        <p:nvSpPr>
          <p:cNvPr id="5" name="TextBox 4">
            <a:extLst>
              <a:ext uri="{FF2B5EF4-FFF2-40B4-BE49-F238E27FC236}">
                <a16:creationId xmlns:a16="http://schemas.microsoft.com/office/drawing/2014/main" id="{B4947605-C30C-0349-B2CF-7A3093AF9611}"/>
              </a:ext>
            </a:extLst>
          </p:cNvPr>
          <p:cNvSpPr txBox="1">
            <a:spLocks noChangeArrowheads="1"/>
          </p:cNvSpPr>
          <p:nvPr/>
        </p:nvSpPr>
        <p:spPr bwMode="auto">
          <a:xfrm>
            <a:off x="1283997" y="2507775"/>
            <a:ext cx="31563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t> </a:t>
            </a:r>
            <a:r>
              <a:rPr lang="en-US" altLang="en-US" sz="1800" b="1" dirty="0">
                <a:solidFill>
                  <a:srgbClr val="FF0000"/>
                </a:solidFill>
              </a:rPr>
              <a:t>~90,000 hours = 11,250 days</a:t>
            </a:r>
          </a:p>
        </p:txBody>
      </p:sp>
      <p:pic>
        <p:nvPicPr>
          <p:cNvPr id="50181" name="Picture 6">
            <a:extLst>
              <a:ext uri="{FF2B5EF4-FFF2-40B4-BE49-F238E27FC236}">
                <a16:creationId xmlns:a16="http://schemas.microsoft.com/office/drawing/2014/main" id="{2D536E18-DBB2-1248-80D2-EBF73CCBE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11" y="0"/>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walking in a hallway&#10;&#10;Description automatically generated">
            <a:extLst>
              <a:ext uri="{FF2B5EF4-FFF2-40B4-BE49-F238E27FC236}">
                <a16:creationId xmlns:a16="http://schemas.microsoft.com/office/drawing/2014/main" id="{DF0B97CF-58D5-0477-7698-3D10195F926F}"/>
              </a:ext>
            </a:extLst>
          </p:cNvPr>
          <p:cNvPicPr>
            <a:picLocks noChangeAspect="1"/>
          </p:cNvPicPr>
          <p:nvPr/>
        </p:nvPicPr>
        <p:blipFill>
          <a:blip r:embed="rId4"/>
          <a:stretch>
            <a:fillRect/>
          </a:stretch>
        </p:blipFill>
        <p:spPr>
          <a:xfrm>
            <a:off x="5855168" y="1338042"/>
            <a:ext cx="2660182" cy="246741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https://s-media-cache-ak0.pinimg.com/originals/35/38/42/3538423315ad28cb64708f9bbfff48e8.jpg">
            <a:extLst>
              <a:ext uri="{FF2B5EF4-FFF2-40B4-BE49-F238E27FC236}">
                <a16:creationId xmlns:a16="http://schemas.microsoft.com/office/drawing/2014/main" id="{969E3661-26ED-BC4C-AE4D-F21E99AFC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139" y="1104305"/>
            <a:ext cx="2287118" cy="203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itle 1">
            <a:extLst>
              <a:ext uri="{FF2B5EF4-FFF2-40B4-BE49-F238E27FC236}">
                <a16:creationId xmlns:a16="http://schemas.microsoft.com/office/drawing/2014/main" id="{C317264F-B458-FD4A-BBFE-ABBE8A0E8AAF}"/>
              </a:ext>
            </a:extLst>
          </p:cNvPr>
          <p:cNvSpPr>
            <a:spLocks noGrp="1"/>
          </p:cNvSpPr>
          <p:nvPr>
            <p:ph type="ctrTitle"/>
          </p:nvPr>
        </p:nvSpPr>
        <p:spPr>
          <a:xfrm>
            <a:off x="2884703" y="432196"/>
            <a:ext cx="6176549" cy="529829"/>
          </a:xfrm>
        </p:spPr>
        <p:txBody>
          <a:bodyPr/>
          <a:lstStyle/>
          <a:p>
            <a:pPr eaLnBrk="1" hangingPunct="1"/>
            <a:r>
              <a:rPr lang="en-US" altLang="en-US" sz="3600" b="1">
                <a:solidFill>
                  <a:srgbClr val="00487F"/>
                </a:solidFill>
                <a:ea typeface="MS PGothic" panose="020B0600070205080204" pitchFamily="34" charset="-128"/>
                <a:cs typeface="Geneva" panose="020B0503030404040204" pitchFamily="34" charset="0"/>
              </a:rPr>
              <a:t>Career </a:t>
            </a:r>
            <a:r>
              <a:rPr lang="en-US" altLang="en-US" sz="3600" b="1" dirty="0">
                <a:solidFill>
                  <a:srgbClr val="00487F"/>
                </a:solidFill>
                <a:ea typeface="MS PGothic" panose="020B0600070205080204" pitchFamily="34" charset="-128"/>
                <a:cs typeface="Geneva" panose="020B0503030404040204" pitchFamily="34" charset="0"/>
              </a:rPr>
              <a:t>Services</a:t>
            </a:r>
          </a:p>
        </p:txBody>
      </p:sp>
      <p:sp>
        <p:nvSpPr>
          <p:cNvPr id="53251" name="Subtitle 2">
            <a:extLst>
              <a:ext uri="{FF2B5EF4-FFF2-40B4-BE49-F238E27FC236}">
                <a16:creationId xmlns:a16="http://schemas.microsoft.com/office/drawing/2014/main" id="{CE03876C-AAAD-924C-8CCB-8FA0ADA1485B}"/>
              </a:ext>
            </a:extLst>
          </p:cNvPr>
          <p:cNvSpPr>
            <a:spLocks noGrp="1"/>
          </p:cNvSpPr>
          <p:nvPr>
            <p:ph type="subTitle" idx="1"/>
          </p:nvPr>
        </p:nvSpPr>
        <p:spPr>
          <a:xfrm>
            <a:off x="82748" y="1295400"/>
            <a:ext cx="7427120" cy="2552700"/>
          </a:xfrm>
        </p:spPr>
        <p:txBody>
          <a:bodyPr/>
          <a:lstStyle/>
          <a:p>
            <a:pPr marL="171450" algn="l">
              <a:spcBef>
                <a:spcPct val="0"/>
              </a:spcBef>
            </a:pPr>
            <a:r>
              <a:rPr lang="en-US" altLang="en-US" sz="2100" b="1" dirty="0">
                <a:solidFill>
                  <a:srgbClr val="00487F"/>
                </a:solidFill>
                <a:latin typeface="Calibri Light" panose="020F0302020204030204" pitchFamily="34" charset="0"/>
                <a:ea typeface="Calibri Light" panose="020F0302020204030204" pitchFamily="34" charset="0"/>
                <a:cs typeface="Calibri Light" panose="020F0302020204030204" pitchFamily="34" charset="0"/>
              </a:rPr>
              <a:t>I can assist you with your…</a:t>
            </a:r>
          </a:p>
          <a:p>
            <a:pPr marL="514350" indent="-342900" algn="l">
              <a:spcBef>
                <a:spcPct val="0"/>
              </a:spcBef>
              <a:buFont typeface="Arial" panose="020B0604020202020204" pitchFamily="34" charset="0"/>
              <a:buChar char="•"/>
            </a:pPr>
            <a:r>
              <a:rPr lang="en-US" altLang="en-US" sz="2100" b="1" dirty="0">
                <a:solidFill>
                  <a:srgbClr val="00487F"/>
                </a:solidFill>
                <a:latin typeface="Calibri Light" panose="020F0302020204030204" pitchFamily="34" charset="0"/>
                <a:ea typeface="Calibri Light" panose="020F0302020204030204" pitchFamily="34" charset="0"/>
                <a:cs typeface="Calibri Light" panose="020F0302020204030204" pitchFamily="34" charset="0"/>
              </a:rPr>
              <a:t>Academic &amp; Career Goals Development </a:t>
            </a:r>
          </a:p>
          <a:p>
            <a:pPr marL="514350" indent="-342900" algn="l">
              <a:spcBef>
                <a:spcPct val="0"/>
              </a:spcBef>
              <a:buFont typeface="Arial" panose="020B0604020202020204" pitchFamily="34" charset="0"/>
              <a:buChar char="•"/>
            </a:pPr>
            <a:r>
              <a:rPr lang="en-US" altLang="en-US" sz="2100" b="1" dirty="0">
                <a:solidFill>
                  <a:srgbClr val="00487F"/>
                </a:solidFill>
                <a:latin typeface="Calibri Light" panose="020F0302020204030204" pitchFamily="34" charset="0"/>
                <a:ea typeface="Calibri Light" panose="020F0302020204030204" pitchFamily="34" charset="0"/>
                <a:cs typeface="Calibri Light" panose="020F0302020204030204" pitchFamily="34" charset="0"/>
              </a:rPr>
              <a:t>CV/Resume &amp; Cover Letter Writing</a:t>
            </a:r>
          </a:p>
          <a:p>
            <a:pPr marL="514350" indent="-342900" algn="l">
              <a:spcBef>
                <a:spcPct val="0"/>
              </a:spcBef>
              <a:buFont typeface="Arial" panose="020B0604020202020204" pitchFamily="34" charset="0"/>
              <a:buChar char="•"/>
            </a:pPr>
            <a:r>
              <a:rPr lang="en-US" altLang="en-US" sz="2100" b="1" dirty="0">
                <a:solidFill>
                  <a:srgbClr val="00487F"/>
                </a:solidFill>
                <a:latin typeface="Calibri Light" panose="020F0302020204030204" pitchFamily="34" charset="0"/>
                <a:ea typeface="Calibri Light" panose="020F0302020204030204" pitchFamily="34" charset="0"/>
                <a:cs typeface="Calibri Light" panose="020F0302020204030204" pitchFamily="34" charset="0"/>
              </a:rPr>
              <a:t>Career exploration &amp;  Job search strategy</a:t>
            </a:r>
          </a:p>
          <a:p>
            <a:pPr marL="514350" indent="-342900" algn="l">
              <a:spcBef>
                <a:spcPct val="0"/>
              </a:spcBef>
              <a:buFont typeface="Arial" panose="020B0604020202020204" pitchFamily="34" charset="0"/>
              <a:buChar char="•"/>
            </a:pPr>
            <a:r>
              <a:rPr lang="en-US" altLang="en-US" sz="2100" b="1" dirty="0">
                <a:solidFill>
                  <a:srgbClr val="00487F"/>
                </a:solidFill>
                <a:latin typeface="Calibri Light" panose="020F0302020204030204" pitchFamily="34" charset="0"/>
                <a:ea typeface="Calibri Light" panose="020F0302020204030204" pitchFamily="34" charset="0"/>
                <a:cs typeface="Calibri Light" panose="020F0302020204030204" pitchFamily="34" charset="0"/>
              </a:rPr>
              <a:t>Marketing plans (LinkedIn)</a:t>
            </a:r>
          </a:p>
          <a:p>
            <a:pPr marL="514350" indent="-342900" algn="l">
              <a:spcBef>
                <a:spcPct val="0"/>
              </a:spcBef>
              <a:buFont typeface="Arial" panose="020B0604020202020204" pitchFamily="34" charset="0"/>
              <a:buChar char="•"/>
            </a:pPr>
            <a:r>
              <a:rPr lang="en-US" altLang="en-US" sz="2100" b="1" dirty="0">
                <a:solidFill>
                  <a:srgbClr val="00487F"/>
                </a:solidFill>
                <a:latin typeface="Calibri Light" panose="020F0302020204030204" pitchFamily="34" charset="0"/>
                <a:ea typeface="Calibri Light" panose="020F0302020204030204" pitchFamily="34" charset="0"/>
                <a:cs typeface="Calibri Light" panose="020F0302020204030204" pitchFamily="34" charset="0"/>
              </a:rPr>
              <a:t>Internship/Job Interview prep </a:t>
            </a:r>
          </a:p>
          <a:p>
            <a:pPr marL="514350" indent="-342900" algn="l">
              <a:spcBef>
                <a:spcPct val="0"/>
              </a:spcBef>
              <a:buFont typeface="Arial" panose="020B0604020202020204" pitchFamily="34" charset="0"/>
              <a:buChar char="•"/>
            </a:pPr>
            <a:r>
              <a:rPr lang="en-US" altLang="en-US" sz="2100" b="1" dirty="0">
                <a:solidFill>
                  <a:srgbClr val="00487F"/>
                </a:solidFill>
                <a:latin typeface="Calibri Light" panose="020F0302020204030204" pitchFamily="34" charset="0"/>
                <a:ea typeface="Calibri Light" panose="020F0302020204030204" pitchFamily="34" charset="0"/>
                <a:cs typeface="Calibri Light" panose="020F0302020204030204" pitchFamily="34" charset="0"/>
              </a:rPr>
              <a:t>Networking strategy &amp; development (Alumni, Social Media)</a:t>
            </a:r>
          </a:p>
          <a:p>
            <a:pPr marL="514350" indent="-342900" algn="l">
              <a:spcBef>
                <a:spcPct val="0"/>
              </a:spcBef>
              <a:buFont typeface="Arial" panose="020B0604020202020204" pitchFamily="34" charset="0"/>
              <a:buChar char="•"/>
            </a:pPr>
            <a:r>
              <a:rPr lang="en-US" altLang="en-US" sz="2100" b="1" dirty="0">
                <a:solidFill>
                  <a:srgbClr val="00487F"/>
                </a:solidFill>
                <a:latin typeface="Calibri Light" panose="020F0302020204030204" pitchFamily="34" charset="0"/>
                <a:ea typeface="Calibri Light" panose="020F0302020204030204" pitchFamily="34" charset="0"/>
                <a:cs typeface="Calibri Light" panose="020F0302020204030204" pitchFamily="34" charset="0"/>
              </a:rPr>
              <a:t>Teaching opportunities and teaching recognition programs</a:t>
            </a:r>
          </a:p>
        </p:txBody>
      </p:sp>
      <p:pic>
        <p:nvPicPr>
          <p:cNvPr id="53252" name="Picture 5">
            <a:extLst>
              <a:ext uri="{FF2B5EF4-FFF2-40B4-BE49-F238E27FC236}">
                <a16:creationId xmlns:a16="http://schemas.microsoft.com/office/drawing/2014/main" id="{D42F62DD-0D95-7B47-A2A4-B12DE2489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48" y="313729"/>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3412115F-04C1-F242-8A00-B586B47F11EC}"/>
              </a:ext>
            </a:extLst>
          </p:cNvPr>
          <p:cNvSpPr>
            <a:spLocks noGrp="1"/>
          </p:cNvSpPr>
          <p:nvPr>
            <p:ph type="title"/>
          </p:nvPr>
        </p:nvSpPr>
        <p:spPr>
          <a:xfrm>
            <a:off x="1843454" y="178825"/>
            <a:ext cx="6843346" cy="994172"/>
          </a:xfrm>
        </p:spPr>
        <p:txBody>
          <a:bodyPr/>
          <a:lstStyle/>
          <a:p>
            <a:r>
              <a:rPr lang="en-US" altLang="en-US" sz="3600" b="1" dirty="0">
                <a:solidFill>
                  <a:srgbClr val="00487F"/>
                </a:solidFill>
                <a:latin typeface="+mn-lt"/>
              </a:rPr>
              <a:t>Experiential Learning &amp; Internship Experiences. ---Funding</a:t>
            </a:r>
          </a:p>
        </p:txBody>
      </p:sp>
      <p:sp>
        <p:nvSpPr>
          <p:cNvPr id="71683" name="Slide Number Placeholder 3">
            <a:extLst>
              <a:ext uri="{FF2B5EF4-FFF2-40B4-BE49-F238E27FC236}">
                <a16:creationId xmlns:a16="http://schemas.microsoft.com/office/drawing/2014/main" id="{FA3DB32A-A51A-1D46-A19F-A170AC055098}"/>
              </a:ext>
            </a:extLst>
          </p:cNvPr>
          <p:cNvSpPr>
            <a:spLocks noGrp="1" noChangeArrowheads="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fld id="{1859BEEE-21FA-5049-A4BB-352E600D9F51}" type="slidenum">
              <a:rPr lang="en-US" altLang="en-US" smtClean="0"/>
              <a:pPr/>
              <a:t>15</a:t>
            </a:fld>
            <a:endParaRPr lang="en-US" altLang="en-US" sz="675">
              <a:solidFill>
                <a:srgbClr val="898989"/>
              </a:solidFill>
            </a:endParaRPr>
          </a:p>
        </p:txBody>
      </p:sp>
      <p:pic>
        <p:nvPicPr>
          <p:cNvPr id="6" name="Picture 7">
            <a:extLst>
              <a:ext uri="{FF2B5EF4-FFF2-40B4-BE49-F238E27FC236}">
                <a16:creationId xmlns:a16="http://schemas.microsoft.com/office/drawing/2014/main" id="{8641F6E3-0014-A249-A16E-B75955C9E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35"/>
            <a:ext cx="1652954" cy="118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The Positive Implications of Internships on Early Career Outcomes">
            <a:extLst>
              <a:ext uri="{FF2B5EF4-FFF2-40B4-BE49-F238E27FC236}">
                <a16:creationId xmlns:a16="http://schemas.microsoft.com/office/drawing/2014/main" id="{A58CD17B-0D12-B343-9856-35229A47041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4155" y="1502226"/>
            <a:ext cx="3716719" cy="2326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BF23FC-09DB-0B18-C5F4-04BEEDAF3FB1}"/>
              </a:ext>
            </a:extLst>
          </p:cNvPr>
          <p:cNvSpPr txBox="1"/>
          <p:nvPr/>
        </p:nvSpPr>
        <p:spPr>
          <a:xfrm>
            <a:off x="4525347" y="1502226"/>
            <a:ext cx="4161453" cy="275460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487F"/>
                </a:solidFill>
              </a:rPr>
              <a:t>Funding for unpaid internships</a:t>
            </a:r>
          </a:p>
          <a:p>
            <a:pPr marL="285750" indent="-285750">
              <a:buFont typeface="Arial" panose="020B0604020202020204" pitchFamily="34" charset="0"/>
              <a:buChar char="•"/>
            </a:pPr>
            <a:endParaRPr lang="en-US" sz="2000" dirty="0">
              <a:solidFill>
                <a:srgbClr val="00487F"/>
              </a:solidFill>
            </a:endParaRPr>
          </a:p>
          <a:p>
            <a:pPr marL="285750" indent="-285750">
              <a:buFont typeface="Arial" panose="020B0604020202020204" pitchFamily="34" charset="0"/>
              <a:buChar char="•"/>
            </a:pPr>
            <a:r>
              <a:rPr lang="en-US" sz="2000" dirty="0">
                <a:solidFill>
                  <a:srgbClr val="00487F"/>
                </a:solidFill>
              </a:rPr>
              <a:t>Assistance with travel and lodging costs for internships</a:t>
            </a:r>
          </a:p>
          <a:p>
            <a:pPr marL="285750" indent="-285750">
              <a:buFont typeface="Arial" panose="020B0604020202020204" pitchFamily="34" charset="0"/>
              <a:buChar char="•"/>
            </a:pPr>
            <a:endParaRPr lang="en-US" sz="2000" dirty="0">
              <a:solidFill>
                <a:srgbClr val="00487F"/>
              </a:solidFill>
            </a:endParaRPr>
          </a:p>
          <a:p>
            <a:pPr marL="285750" indent="-285750">
              <a:buFont typeface="Arial" panose="020B0604020202020204" pitchFamily="34" charset="0"/>
              <a:buChar char="•"/>
            </a:pPr>
            <a:r>
              <a:rPr lang="en-US" sz="2000" dirty="0">
                <a:solidFill>
                  <a:srgbClr val="00487F"/>
                </a:solidFill>
              </a:rPr>
              <a:t>Job Shadowing &amp; Exploration Mini Grants through the </a:t>
            </a:r>
            <a:r>
              <a:rPr lang="en-US" sz="2000" dirty="0" err="1">
                <a:solidFill>
                  <a:srgbClr val="00487F"/>
                </a:solidFill>
              </a:rPr>
              <a:t>myHub</a:t>
            </a:r>
            <a:r>
              <a:rPr lang="en-US" sz="2000" dirty="0">
                <a:solidFill>
                  <a:srgbClr val="00487F"/>
                </a:solidFill>
              </a:rPr>
              <a:t> Career Exploration Modules</a:t>
            </a:r>
          </a:p>
          <a:p>
            <a:pPr marL="285750" indent="-285750">
              <a:buFont typeface="Arial" panose="020B0604020202020204" pitchFamily="34" charset="0"/>
              <a:buChar char="•"/>
            </a:pPr>
            <a:endParaRPr lang="en-US" dirty="0">
              <a:solidFill>
                <a:srgbClr val="00487F"/>
              </a:solidFill>
            </a:endParaRPr>
          </a:p>
        </p:txBody>
      </p:sp>
    </p:spTree>
    <p:extLst>
      <p:ext uri="{BB962C8B-B14F-4D97-AF65-F5344CB8AC3E}">
        <p14:creationId xmlns:p14="http://schemas.microsoft.com/office/powerpoint/2010/main" val="3108846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7F0B-73B2-8A41-B01C-BC44B1816F87}"/>
              </a:ext>
            </a:extLst>
          </p:cNvPr>
          <p:cNvSpPr>
            <a:spLocks noGrp="1"/>
          </p:cNvSpPr>
          <p:nvPr>
            <p:ph type="title"/>
          </p:nvPr>
        </p:nvSpPr>
        <p:spPr>
          <a:xfrm>
            <a:off x="-374889" y="-16055"/>
            <a:ext cx="8940800" cy="1112044"/>
          </a:xfrm>
        </p:spPr>
        <p:txBody>
          <a:bodyPr/>
          <a:lstStyle/>
          <a:p>
            <a:pPr algn="ctr">
              <a:defRPr/>
            </a:pPr>
            <a:r>
              <a:rPr lang="en-US" sz="3600" b="1" dirty="0">
                <a:solidFill>
                  <a:srgbClr val="00487F"/>
                </a:solidFill>
                <a:latin typeface="+mn-lt"/>
              </a:rPr>
              <a:t>Alumni Community</a:t>
            </a:r>
          </a:p>
        </p:txBody>
      </p:sp>
      <p:pic>
        <p:nvPicPr>
          <p:cNvPr id="77826" name="Content Placeholder 5">
            <a:extLst>
              <a:ext uri="{FF2B5EF4-FFF2-40B4-BE49-F238E27FC236}">
                <a16:creationId xmlns:a16="http://schemas.microsoft.com/office/drawing/2014/main" id="{CB6BD010-D647-4F46-A089-983585F2D4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49431" y="231883"/>
            <a:ext cx="2316480" cy="2020560"/>
          </a:xfrm>
        </p:spPr>
      </p:pic>
      <p:pic>
        <p:nvPicPr>
          <p:cNvPr id="8" name="Picture 7">
            <a:extLst>
              <a:ext uri="{FF2B5EF4-FFF2-40B4-BE49-F238E27FC236}">
                <a16:creationId xmlns:a16="http://schemas.microsoft.com/office/drawing/2014/main" id="{C9991716-516C-0242-9B02-7AB2561B9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58"/>
            <a:ext cx="163671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school&#10;&#10;Description automatically generated">
            <a:extLst>
              <a:ext uri="{FF2B5EF4-FFF2-40B4-BE49-F238E27FC236}">
                <a16:creationId xmlns:a16="http://schemas.microsoft.com/office/drawing/2014/main" id="{FE3B83E7-3AFE-2E90-B11E-00A06502C9D8}"/>
              </a:ext>
            </a:extLst>
          </p:cNvPr>
          <p:cNvPicPr>
            <a:picLocks noChangeAspect="1"/>
          </p:cNvPicPr>
          <p:nvPr/>
        </p:nvPicPr>
        <p:blipFill>
          <a:blip r:embed="rId5"/>
          <a:stretch>
            <a:fillRect/>
          </a:stretch>
        </p:blipFill>
        <p:spPr>
          <a:xfrm>
            <a:off x="3556000" y="2303028"/>
            <a:ext cx="4897120" cy="1801309"/>
          </a:xfrm>
          <a:prstGeom prst="rect">
            <a:avLst/>
          </a:prstGeom>
        </p:spPr>
      </p:pic>
      <p:pic>
        <p:nvPicPr>
          <p:cNvPr id="7" name="Picture 6" descr="A blue and white logo&#10;&#10;Description automatically generated">
            <a:extLst>
              <a:ext uri="{FF2B5EF4-FFF2-40B4-BE49-F238E27FC236}">
                <a16:creationId xmlns:a16="http://schemas.microsoft.com/office/drawing/2014/main" id="{0F4C02D4-BAA7-8188-8A89-C589C89F2A38}"/>
              </a:ext>
            </a:extLst>
          </p:cNvPr>
          <p:cNvPicPr>
            <a:picLocks noChangeAspect="1"/>
          </p:cNvPicPr>
          <p:nvPr/>
        </p:nvPicPr>
        <p:blipFill>
          <a:blip r:embed="rId6"/>
          <a:stretch>
            <a:fillRect/>
          </a:stretch>
        </p:blipFill>
        <p:spPr>
          <a:xfrm>
            <a:off x="6497320" y="2954763"/>
            <a:ext cx="1143000" cy="640080"/>
          </a:xfrm>
          <a:prstGeom prst="rect">
            <a:avLst/>
          </a:prstGeom>
        </p:spPr>
      </p:pic>
      <p:pic>
        <p:nvPicPr>
          <p:cNvPr id="12" name="Picture 11" descr="A person talking to a group of women&#10;&#10;Description automatically generated">
            <a:extLst>
              <a:ext uri="{FF2B5EF4-FFF2-40B4-BE49-F238E27FC236}">
                <a16:creationId xmlns:a16="http://schemas.microsoft.com/office/drawing/2014/main" id="{ADBC86EF-4D2F-6451-EC3B-1B2041943DED}"/>
              </a:ext>
            </a:extLst>
          </p:cNvPr>
          <p:cNvPicPr>
            <a:picLocks noChangeAspect="1"/>
          </p:cNvPicPr>
          <p:nvPr/>
        </p:nvPicPr>
        <p:blipFill>
          <a:blip r:embed="rId7"/>
          <a:stretch>
            <a:fillRect/>
          </a:stretch>
        </p:blipFill>
        <p:spPr>
          <a:xfrm>
            <a:off x="818356" y="1956510"/>
            <a:ext cx="2072353" cy="2195089"/>
          </a:xfrm>
          <a:prstGeom prst="rect">
            <a:avLst/>
          </a:prstGeom>
        </p:spPr>
      </p:pic>
      <p:pic>
        <p:nvPicPr>
          <p:cNvPr id="10" name="Picture 9" descr="A person standing in front of a group of people sitting at long tables&#10;&#10;Description automatically generated">
            <a:extLst>
              <a:ext uri="{FF2B5EF4-FFF2-40B4-BE49-F238E27FC236}">
                <a16:creationId xmlns:a16="http://schemas.microsoft.com/office/drawing/2014/main" id="{055E51D5-E316-0DC8-D656-4A18FD9ED780}"/>
              </a:ext>
            </a:extLst>
          </p:cNvPr>
          <p:cNvPicPr>
            <a:picLocks noChangeAspect="1"/>
          </p:cNvPicPr>
          <p:nvPr/>
        </p:nvPicPr>
        <p:blipFill>
          <a:blip r:embed="rId8"/>
          <a:stretch>
            <a:fillRect/>
          </a:stretch>
        </p:blipFill>
        <p:spPr>
          <a:xfrm>
            <a:off x="1736329" y="991901"/>
            <a:ext cx="2893060" cy="1376100"/>
          </a:xfrm>
          <a:prstGeom prst="rect">
            <a:avLst/>
          </a:prstGeom>
        </p:spPr>
      </p:pic>
    </p:spTree>
    <p:extLst>
      <p:ext uri="{BB962C8B-B14F-4D97-AF65-F5344CB8AC3E}">
        <p14:creationId xmlns:p14="http://schemas.microsoft.com/office/powerpoint/2010/main" val="897015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1035A4C7-BFC3-B44E-8F53-57CDB784BA28}"/>
              </a:ext>
            </a:extLst>
          </p:cNvPr>
          <p:cNvSpPr>
            <a:spLocks noGrp="1"/>
          </p:cNvSpPr>
          <p:nvPr>
            <p:ph type="title"/>
          </p:nvPr>
        </p:nvSpPr>
        <p:spPr>
          <a:xfrm>
            <a:off x="-105795" y="1825646"/>
            <a:ext cx="4595547" cy="561975"/>
          </a:xfrm>
        </p:spPr>
        <p:txBody>
          <a:bodyPr/>
          <a:lstStyle/>
          <a:p>
            <a:pPr algn="ctr"/>
            <a:r>
              <a:rPr lang="en-US" altLang="en-US" b="1" dirty="0">
                <a:solidFill>
                  <a:srgbClr val="00487F"/>
                </a:solidFill>
                <a:latin typeface="Arial Bold"/>
              </a:rPr>
              <a:t>IND 439: Leadership &amp; Management for Scientists</a:t>
            </a:r>
          </a:p>
        </p:txBody>
      </p:sp>
      <p:pic>
        <p:nvPicPr>
          <p:cNvPr id="9219" name="Picture 7">
            <a:extLst>
              <a:ext uri="{FF2B5EF4-FFF2-40B4-BE49-F238E27FC236}">
                <a16:creationId xmlns:a16="http://schemas.microsoft.com/office/drawing/2014/main" id="{3EB04814-71BB-9241-9AEB-2397DE9E3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228134"/>
            <a:ext cx="163671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DCDB277F-D08C-4F47-9C19-94067FF8EA5D}"/>
              </a:ext>
            </a:extLst>
          </p:cNvPr>
          <p:cNvSpPr txBox="1">
            <a:spLocks noChangeArrowheads="1"/>
          </p:cNvSpPr>
          <p:nvPr/>
        </p:nvSpPr>
        <p:spPr bwMode="auto">
          <a:xfrm>
            <a:off x="4191973" y="542963"/>
            <a:ext cx="6788150" cy="3570208"/>
          </a:xfrm>
          <a:prstGeom prst="rect">
            <a:avLst/>
          </a:prstGeom>
          <a:noFill/>
          <a:ln>
            <a:noFill/>
          </a:ln>
        </p:spPr>
        <p:txBody>
          <a:bodyPr wrap="square">
            <a:spAutoFit/>
          </a:bodyPr>
          <a:lstStyle/>
          <a:p>
            <a:pPr marL="0" indent="0">
              <a:buNone/>
            </a:pPr>
            <a:r>
              <a:rPr lang="en-US" sz="1800" u="sng" dirty="0">
                <a:solidFill>
                  <a:srgbClr val="00487F"/>
                </a:solidFill>
              </a:rPr>
              <a:t>Topics and Instructors include:</a:t>
            </a:r>
          </a:p>
          <a:p>
            <a:pPr marL="628650" lvl="1" indent="-285750">
              <a:buFont typeface="Wingdings" pitchFamily="2" charset="2"/>
              <a:buChar char="Ø"/>
            </a:pPr>
            <a:r>
              <a:rPr lang="en-US" sz="1600" dirty="0">
                <a:solidFill>
                  <a:srgbClr val="00487F"/>
                </a:solidFill>
              </a:rPr>
              <a:t>Building Your Support Network</a:t>
            </a:r>
          </a:p>
          <a:p>
            <a:pPr marL="628650" lvl="1" indent="-285750">
              <a:buFont typeface="Wingdings" pitchFamily="2" charset="2"/>
              <a:buChar char="Ø"/>
            </a:pPr>
            <a:r>
              <a:rPr lang="en-US" sz="1600" dirty="0">
                <a:solidFill>
                  <a:srgbClr val="00487F"/>
                </a:solidFill>
              </a:rPr>
              <a:t>Time Management</a:t>
            </a:r>
          </a:p>
          <a:p>
            <a:pPr marL="628650" lvl="1" indent="-285750">
              <a:buFont typeface="Wingdings" pitchFamily="2" charset="2"/>
              <a:buChar char="Ø"/>
            </a:pPr>
            <a:r>
              <a:rPr lang="en-US" sz="1600" dirty="0">
                <a:solidFill>
                  <a:srgbClr val="00487F"/>
                </a:solidFill>
              </a:rPr>
              <a:t>Wellness</a:t>
            </a:r>
          </a:p>
          <a:p>
            <a:pPr marL="628650" lvl="1" indent="-285750">
              <a:buFont typeface="Wingdings" pitchFamily="2" charset="2"/>
              <a:buChar char="Ø"/>
            </a:pPr>
            <a:r>
              <a:rPr lang="en-US" sz="1600" dirty="0">
                <a:solidFill>
                  <a:srgbClr val="00487F"/>
                </a:solidFill>
              </a:rPr>
              <a:t>Managing People </a:t>
            </a:r>
          </a:p>
          <a:p>
            <a:pPr marL="628650" lvl="1" indent="-285750">
              <a:buFont typeface="Wingdings" pitchFamily="2" charset="2"/>
              <a:buChar char="Ø"/>
            </a:pPr>
            <a:r>
              <a:rPr lang="en-US" sz="1600" dirty="0">
                <a:solidFill>
                  <a:srgbClr val="00487F"/>
                </a:solidFill>
              </a:rPr>
              <a:t>Communicating and Resolving Conflict as a Leader</a:t>
            </a:r>
          </a:p>
          <a:p>
            <a:pPr marL="628650" lvl="1" indent="-285750">
              <a:buFont typeface="Wingdings" pitchFamily="2" charset="2"/>
              <a:buChar char="Ø"/>
            </a:pPr>
            <a:r>
              <a:rPr lang="en-US" sz="1600" dirty="0">
                <a:solidFill>
                  <a:srgbClr val="00487F"/>
                </a:solidFill>
              </a:rPr>
              <a:t>Teamwork and Collaboration </a:t>
            </a:r>
          </a:p>
          <a:p>
            <a:pPr marL="628650" lvl="1" indent="-285750">
              <a:buFont typeface="Wingdings" pitchFamily="2" charset="2"/>
              <a:buChar char="Ø"/>
            </a:pPr>
            <a:r>
              <a:rPr lang="en-US" sz="1600" dirty="0">
                <a:solidFill>
                  <a:srgbClr val="00487F"/>
                </a:solidFill>
              </a:rPr>
              <a:t>Strategic Planning </a:t>
            </a:r>
          </a:p>
          <a:p>
            <a:pPr marL="628650" lvl="1" indent="-285750">
              <a:buFont typeface="Wingdings" pitchFamily="2" charset="2"/>
              <a:buChar char="Ø"/>
            </a:pPr>
            <a:r>
              <a:rPr lang="en-US" sz="1600" dirty="0">
                <a:solidFill>
                  <a:srgbClr val="00487F"/>
                </a:solidFill>
              </a:rPr>
              <a:t>Negotiating</a:t>
            </a:r>
          </a:p>
          <a:p>
            <a:pPr marL="628650" lvl="1" indent="-285750">
              <a:buFont typeface="Wingdings" pitchFamily="2" charset="2"/>
              <a:buChar char="Ø"/>
            </a:pPr>
            <a:r>
              <a:rPr lang="en-US" sz="1600" dirty="0">
                <a:solidFill>
                  <a:srgbClr val="00487F"/>
                </a:solidFill>
              </a:rPr>
              <a:t>Budgeting</a:t>
            </a:r>
          </a:p>
          <a:p>
            <a:pPr marL="628650" lvl="1" indent="-285750">
              <a:buFont typeface="Wingdings" pitchFamily="2" charset="2"/>
              <a:buChar char="Ø"/>
            </a:pPr>
            <a:r>
              <a:rPr lang="en-US" sz="1600" dirty="0">
                <a:solidFill>
                  <a:srgbClr val="00487F"/>
                </a:solidFill>
              </a:rPr>
              <a:t>Cultural Humility</a:t>
            </a:r>
          </a:p>
          <a:p>
            <a:pPr marL="628650" lvl="1" indent="-285750">
              <a:buFont typeface="Wingdings" pitchFamily="2" charset="2"/>
              <a:buChar char="Ø"/>
            </a:pPr>
            <a:r>
              <a:rPr lang="en-US" sz="1600" dirty="0">
                <a:solidFill>
                  <a:srgbClr val="00487F"/>
                </a:solidFill>
              </a:rPr>
              <a:t>Project Management</a:t>
            </a:r>
          </a:p>
          <a:p>
            <a:pPr marL="628650" lvl="1" indent="-285750">
              <a:buFont typeface="Wingdings" pitchFamily="2" charset="2"/>
              <a:buChar char="Ø"/>
            </a:pPr>
            <a:r>
              <a:rPr lang="en-US" sz="1600" dirty="0">
                <a:solidFill>
                  <a:srgbClr val="00487F"/>
                </a:solidFill>
              </a:rPr>
              <a:t>Interviewing: Selecting Teams </a:t>
            </a:r>
          </a:p>
          <a:p>
            <a:pPr marL="628650" lvl="1" indent="-285750">
              <a:buFont typeface="Wingdings" pitchFamily="2" charset="2"/>
              <a:buChar char="Ø"/>
            </a:pPr>
            <a:r>
              <a:rPr lang="en-US" sz="1600" dirty="0">
                <a:solidFill>
                  <a:srgbClr val="00487F"/>
                </a:solidFill>
              </a:rPr>
              <a:t>StrengthsFinder</a:t>
            </a:r>
          </a:p>
        </p:txBody>
      </p:sp>
    </p:spTree>
    <p:extLst>
      <p:ext uri="{BB962C8B-B14F-4D97-AF65-F5344CB8AC3E}">
        <p14:creationId xmlns:p14="http://schemas.microsoft.com/office/powerpoint/2010/main" val="276679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1035A4C7-BFC3-B44E-8F53-57CDB784BA28}"/>
              </a:ext>
            </a:extLst>
          </p:cNvPr>
          <p:cNvSpPr>
            <a:spLocks noGrp="1"/>
          </p:cNvSpPr>
          <p:nvPr>
            <p:ph type="title"/>
          </p:nvPr>
        </p:nvSpPr>
        <p:spPr>
          <a:xfrm>
            <a:off x="857544" y="219531"/>
            <a:ext cx="8286456" cy="561975"/>
          </a:xfrm>
        </p:spPr>
        <p:txBody>
          <a:bodyPr/>
          <a:lstStyle/>
          <a:p>
            <a:pPr algn="ctr"/>
            <a:r>
              <a:rPr lang="en-US" altLang="en-US" sz="2000" b="1" dirty="0">
                <a:solidFill>
                  <a:srgbClr val="00487F"/>
                </a:solidFill>
                <a:latin typeface="Arial Bold"/>
              </a:rPr>
              <a:t>Leadership &amp; Management for Scientists Testimonials</a:t>
            </a:r>
          </a:p>
        </p:txBody>
      </p:sp>
      <p:pic>
        <p:nvPicPr>
          <p:cNvPr id="9219" name="Picture 7">
            <a:extLst>
              <a:ext uri="{FF2B5EF4-FFF2-40B4-BE49-F238E27FC236}">
                <a16:creationId xmlns:a16="http://schemas.microsoft.com/office/drawing/2014/main" id="{3EB04814-71BB-9241-9AEB-2397DE9E3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2" y="0"/>
            <a:ext cx="1141669" cy="8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up of a person smiling&#10;&#10;Description automatically generated">
            <a:extLst>
              <a:ext uri="{FF2B5EF4-FFF2-40B4-BE49-F238E27FC236}">
                <a16:creationId xmlns:a16="http://schemas.microsoft.com/office/drawing/2014/main" id="{CE8805EC-88BE-AB84-2106-BC1A890C67FB}"/>
              </a:ext>
            </a:extLst>
          </p:cNvPr>
          <p:cNvPicPr>
            <a:picLocks noChangeAspect="1"/>
          </p:cNvPicPr>
          <p:nvPr/>
        </p:nvPicPr>
        <p:blipFill>
          <a:blip r:embed="rId4"/>
          <a:stretch>
            <a:fillRect/>
          </a:stretch>
        </p:blipFill>
        <p:spPr>
          <a:xfrm>
            <a:off x="61262" y="1037856"/>
            <a:ext cx="893619" cy="1117024"/>
          </a:xfrm>
          <a:prstGeom prst="rect">
            <a:avLst/>
          </a:prstGeom>
        </p:spPr>
      </p:pic>
      <p:sp>
        <p:nvSpPr>
          <p:cNvPr id="6" name="TextBox 5">
            <a:extLst>
              <a:ext uri="{FF2B5EF4-FFF2-40B4-BE49-F238E27FC236}">
                <a16:creationId xmlns:a16="http://schemas.microsoft.com/office/drawing/2014/main" id="{CF8E479E-1916-B6B8-143F-FAD9A5A33934}"/>
              </a:ext>
            </a:extLst>
          </p:cNvPr>
          <p:cNvSpPr txBox="1"/>
          <p:nvPr/>
        </p:nvSpPr>
        <p:spPr>
          <a:xfrm>
            <a:off x="954881" y="941956"/>
            <a:ext cx="3190920" cy="1384995"/>
          </a:xfrm>
          <a:prstGeom prst="rect">
            <a:avLst/>
          </a:prstGeom>
          <a:noFill/>
        </p:spPr>
        <p:txBody>
          <a:bodyPr wrap="square" rtlCol="0">
            <a:spAutoFit/>
          </a:bodyPr>
          <a:lstStyle/>
          <a:p>
            <a:r>
              <a:rPr lang="en-US" sz="1200" b="1" i="0" u="none" strike="noStrike" dirty="0">
                <a:solidFill>
                  <a:srgbClr val="00487F"/>
                </a:solidFill>
                <a:effectLst/>
                <a:cs typeface="Calibri" panose="020F0502020204030204" pitchFamily="34" charset="0"/>
              </a:rPr>
              <a:t>Tori Popov, Ph.D. Trainee from Neuroscience</a:t>
            </a:r>
          </a:p>
          <a:p>
            <a:endParaRPr lang="en-US" sz="1200" dirty="0">
              <a:solidFill>
                <a:srgbClr val="00487F"/>
              </a:solidFill>
              <a:cs typeface="Calibri" panose="020F0502020204030204" pitchFamily="34" charset="0"/>
            </a:endParaRPr>
          </a:p>
          <a:p>
            <a:pPr algn="just"/>
            <a:r>
              <a:rPr lang="en-US" sz="1200" b="0" i="0" u="none" strike="noStrike" dirty="0">
                <a:solidFill>
                  <a:srgbClr val="00487F"/>
                </a:solidFill>
                <a:effectLst/>
                <a:cs typeface="Calibri" panose="020F0502020204030204" pitchFamily="34" charset="0"/>
              </a:rPr>
              <a:t>A critical skill I learned and gained through course was informational interviewing and developing more in-depth and comprehensive questions to gain the knowledge and </a:t>
            </a:r>
            <a:r>
              <a:rPr lang="en-US" sz="1200" dirty="0">
                <a:solidFill>
                  <a:srgbClr val="00487F"/>
                </a:solidFill>
                <a:cs typeface="Calibri" panose="020F0502020204030204" pitchFamily="34" charset="0"/>
              </a:rPr>
              <a:t>personal experiences I was seeking. </a:t>
            </a:r>
          </a:p>
        </p:txBody>
      </p:sp>
      <p:sp>
        <p:nvSpPr>
          <p:cNvPr id="7" name="TextBox 6">
            <a:extLst>
              <a:ext uri="{FF2B5EF4-FFF2-40B4-BE49-F238E27FC236}">
                <a16:creationId xmlns:a16="http://schemas.microsoft.com/office/drawing/2014/main" id="{5F5FB846-1A98-A176-4A93-9F8CA5246E87}"/>
              </a:ext>
            </a:extLst>
          </p:cNvPr>
          <p:cNvSpPr txBox="1"/>
          <p:nvPr/>
        </p:nvSpPr>
        <p:spPr>
          <a:xfrm>
            <a:off x="5338916" y="2691386"/>
            <a:ext cx="3805084" cy="1200329"/>
          </a:xfrm>
          <a:prstGeom prst="rect">
            <a:avLst/>
          </a:prstGeom>
          <a:noFill/>
        </p:spPr>
        <p:txBody>
          <a:bodyPr wrap="square" rtlCol="0">
            <a:spAutoFit/>
          </a:bodyPr>
          <a:lstStyle/>
          <a:p>
            <a:pPr algn="just"/>
            <a:r>
              <a:rPr lang="en-US" sz="1200" b="1" i="0" u="none" strike="noStrike" dirty="0">
                <a:solidFill>
                  <a:srgbClr val="00487F"/>
                </a:solidFill>
                <a:effectLst/>
                <a:latin typeface="Calibri" panose="020F0502020204030204" pitchFamily="34" charset="0"/>
              </a:rPr>
              <a:t>Ian </a:t>
            </a:r>
            <a:r>
              <a:rPr lang="en-US" sz="1200" b="1" i="0" u="none" strike="noStrike" dirty="0" err="1">
                <a:solidFill>
                  <a:srgbClr val="00487F"/>
                </a:solidFill>
                <a:effectLst/>
                <a:latin typeface="Calibri" panose="020F0502020204030204" pitchFamily="34" charset="0"/>
              </a:rPr>
              <a:t>Krout</a:t>
            </a:r>
            <a:r>
              <a:rPr lang="en-US" sz="1200" b="1" i="0" u="none" strike="noStrike" dirty="0">
                <a:solidFill>
                  <a:srgbClr val="00487F"/>
                </a:solidFill>
                <a:effectLst/>
                <a:latin typeface="Calibri" panose="020F0502020204030204" pitchFamily="34" charset="0"/>
              </a:rPr>
              <a:t>, Ph.D., Alumni from Toxicology</a:t>
            </a:r>
          </a:p>
          <a:p>
            <a:pPr algn="just"/>
            <a:endParaRPr lang="en-US" sz="1200" b="1" i="0" u="none" strike="noStrike" dirty="0">
              <a:solidFill>
                <a:srgbClr val="00487F"/>
              </a:solidFill>
              <a:effectLst/>
              <a:latin typeface="Calibri" panose="020F0502020204030204" pitchFamily="34" charset="0"/>
            </a:endParaRPr>
          </a:p>
          <a:p>
            <a:pPr algn="just"/>
            <a:r>
              <a:rPr lang="en-US" sz="1200" dirty="0">
                <a:solidFill>
                  <a:srgbClr val="00487F"/>
                </a:solidFill>
              </a:rPr>
              <a:t>U</a:t>
            </a:r>
            <a:r>
              <a:rPr lang="en-US" sz="1200" b="0" i="0" u="none" strike="noStrike" dirty="0">
                <a:solidFill>
                  <a:srgbClr val="00487F"/>
                </a:solidFill>
                <a:effectLst/>
                <a:latin typeface="Calibri" panose="020F0502020204030204" pitchFamily="34" charset="0"/>
              </a:rPr>
              <a:t>sed the techniques discussed in this class including, informal interviews, cold emails, negotiating and budgeting to secure a postdoctoral position in a lab I had aspired to join during my tenure as a graduate student. </a:t>
            </a:r>
            <a:endParaRPr lang="en-US" sz="1200" dirty="0">
              <a:solidFill>
                <a:srgbClr val="00487F"/>
              </a:solidFill>
            </a:endParaRPr>
          </a:p>
        </p:txBody>
      </p:sp>
      <p:pic>
        <p:nvPicPr>
          <p:cNvPr id="8" name="Picture 7" descr="A person in a white coat&#10;&#10;Description automatically generated">
            <a:extLst>
              <a:ext uri="{FF2B5EF4-FFF2-40B4-BE49-F238E27FC236}">
                <a16:creationId xmlns:a16="http://schemas.microsoft.com/office/drawing/2014/main" id="{13567DAE-E41C-CFD7-72A2-0DE7E266CC3D}"/>
              </a:ext>
            </a:extLst>
          </p:cNvPr>
          <p:cNvPicPr>
            <a:picLocks noChangeAspect="1"/>
          </p:cNvPicPr>
          <p:nvPr/>
        </p:nvPicPr>
        <p:blipFill>
          <a:blip r:embed="rId5"/>
          <a:stretch>
            <a:fillRect/>
          </a:stretch>
        </p:blipFill>
        <p:spPr>
          <a:xfrm>
            <a:off x="4271639" y="2805890"/>
            <a:ext cx="984425" cy="984425"/>
          </a:xfrm>
          <a:prstGeom prst="rect">
            <a:avLst/>
          </a:prstGeom>
        </p:spPr>
      </p:pic>
      <p:pic>
        <p:nvPicPr>
          <p:cNvPr id="10" name="Picture 9" descr="A person wearing glasses and a blue shirt&#10;&#10;Description automatically generated">
            <a:extLst>
              <a:ext uri="{FF2B5EF4-FFF2-40B4-BE49-F238E27FC236}">
                <a16:creationId xmlns:a16="http://schemas.microsoft.com/office/drawing/2014/main" id="{1EEC8345-E842-5359-A42E-E911E900054D}"/>
              </a:ext>
            </a:extLst>
          </p:cNvPr>
          <p:cNvPicPr>
            <a:picLocks noChangeAspect="1"/>
          </p:cNvPicPr>
          <p:nvPr/>
        </p:nvPicPr>
        <p:blipFill>
          <a:blip r:embed="rId6"/>
          <a:stretch>
            <a:fillRect/>
          </a:stretch>
        </p:blipFill>
        <p:spPr>
          <a:xfrm>
            <a:off x="4271639" y="920838"/>
            <a:ext cx="941439" cy="1416773"/>
          </a:xfrm>
          <a:prstGeom prst="rect">
            <a:avLst/>
          </a:prstGeom>
        </p:spPr>
      </p:pic>
      <p:sp>
        <p:nvSpPr>
          <p:cNvPr id="11" name="TextBox 10">
            <a:extLst>
              <a:ext uri="{FF2B5EF4-FFF2-40B4-BE49-F238E27FC236}">
                <a16:creationId xmlns:a16="http://schemas.microsoft.com/office/drawing/2014/main" id="{61CD8EFB-B5DC-2FFE-29AA-3432FAE06E71}"/>
              </a:ext>
            </a:extLst>
          </p:cNvPr>
          <p:cNvSpPr txBox="1"/>
          <p:nvPr/>
        </p:nvSpPr>
        <p:spPr>
          <a:xfrm>
            <a:off x="5277654" y="920838"/>
            <a:ext cx="3805084" cy="1631216"/>
          </a:xfrm>
          <a:prstGeom prst="rect">
            <a:avLst/>
          </a:prstGeom>
          <a:noFill/>
        </p:spPr>
        <p:txBody>
          <a:bodyPr wrap="square" rtlCol="0">
            <a:spAutoFit/>
          </a:bodyPr>
          <a:lstStyle/>
          <a:p>
            <a:pPr algn="just"/>
            <a:r>
              <a:rPr lang="en-US" sz="1200" b="1" i="0" u="none" strike="noStrike" dirty="0">
                <a:solidFill>
                  <a:srgbClr val="00487F"/>
                </a:solidFill>
                <a:effectLst/>
                <a:cs typeface="Calibri" panose="020F0502020204030204" pitchFamily="34" charset="0"/>
              </a:rPr>
              <a:t>Gayathri Guru Murthy, Ph.D. Trainee from Translational Biomedical Science</a:t>
            </a:r>
          </a:p>
          <a:p>
            <a:pPr algn="just"/>
            <a:endParaRPr lang="en-US" sz="1200" b="1" dirty="0">
              <a:solidFill>
                <a:srgbClr val="00487F"/>
              </a:solidFill>
              <a:cs typeface="Calibri" panose="020F0502020204030204" pitchFamily="34" charset="0"/>
            </a:endParaRPr>
          </a:p>
          <a:p>
            <a:pPr algn="just"/>
            <a:r>
              <a:rPr lang="en-US" sz="1200" dirty="0">
                <a:solidFill>
                  <a:srgbClr val="00487F"/>
                </a:solidFill>
                <a:cs typeface="Calibri" panose="020F0502020204030204" pitchFamily="34" charset="0"/>
              </a:rPr>
              <a:t>T</a:t>
            </a:r>
            <a:r>
              <a:rPr lang="en-US" sz="1200" i="0" u="none" strike="noStrike" dirty="0">
                <a:solidFill>
                  <a:srgbClr val="00487F"/>
                </a:solidFill>
                <a:effectLst/>
                <a:cs typeface="Calibri" panose="020F0502020204030204" pitchFamily="34" charset="0"/>
              </a:rPr>
              <a:t>his course was the missing puzzle piece that helped me become an improved leader. You learn how to be a bridge yourself. This course gave me several new tools to use when it comes to leadership and also helped me assess myself and hone my management skills.</a:t>
            </a:r>
            <a:endParaRPr lang="en-US" sz="1200" dirty="0">
              <a:solidFill>
                <a:srgbClr val="00487F"/>
              </a:solidFill>
              <a:cs typeface="Calibri" panose="020F0502020204030204" pitchFamily="34" charset="0"/>
            </a:endParaRPr>
          </a:p>
        </p:txBody>
      </p:sp>
      <p:pic>
        <p:nvPicPr>
          <p:cNvPr id="13" name="Picture 12" descr="A close-up of a person smiling&#10;&#10;Description automatically generated">
            <a:extLst>
              <a:ext uri="{FF2B5EF4-FFF2-40B4-BE49-F238E27FC236}">
                <a16:creationId xmlns:a16="http://schemas.microsoft.com/office/drawing/2014/main" id="{5D458801-DBAE-F118-B6C9-E2F4D47F7055}"/>
              </a:ext>
            </a:extLst>
          </p:cNvPr>
          <p:cNvPicPr>
            <a:picLocks noChangeAspect="1"/>
          </p:cNvPicPr>
          <p:nvPr/>
        </p:nvPicPr>
        <p:blipFill>
          <a:blip r:embed="rId7"/>
          <a:stretch>
            <a:fillRect/>
          </a:stretch>
        </p:blipFill>
        <p:spPr>
          <a:xfrm>
            <a:off x="61262" y="2746180"/>
            <a:ext cx="893228" cy="1117024"/>
          </a:xfrm>
          <a:prstGeom prst="rect">
            <a:avLst/>
          </a:prstGeom>
        </p:spPr>
      </p:pic>
      <p:sp>
        <p:nvSpPr>
          <p:cNvPr id="18" name="TextBox 17">
            <a:extLst>
              <a:ext uri="{FF2B5EF4-FFF2-40B4-BE49-F238E27FC236}">
                <a16:creationId xmlns:a16="http://schemas.microsoft.com/office/drawing/2014/main" id="{0D83491C-DC73-A7DB-20B9-C742ADC659F4}"/>
              </a:ext>
            </a:extLst>
          </p:cNvPr>
          <p:cNvSpPr txBox="1"/>
          <p:nvPr/>
        </p:nvSpPr>
        <p:spPr>
          <a:xfrm>
            <a:off x="913547" y="2701785"/>
            <a:ext cx="3273587" cy="1192634"/>
          </a:xfrm>
          <a:prstGeom prst="rect">
            <a:avLst/>
          </a:prstGeom>
          <a:noFill/>
        </p:spPr>
        <p:txBody>
          <a:bodyPr wrap="square" rtlCol="0">
            <a:spAutoFit/>
          </a:bodyPr>
          <a:lstStyle/>
          <a:p>
            <a:r>
              <a:rPr lang="en-US" sz="1150" b="1" i="0" u="none" strike="noStrike" dirty="0">
                <a:solidFill>
                  <a:srgbClr val="00487F"/>
                </a:solidFill>
                <a:effectLst/>
                <a:cs typeface="Calibri" panose="020F0502020204030204" pitchFamily="34" charset="0"/>
              </a:rPr>
              <a:t>Makenna </a:t>
            </a:r>
            <a:r>
              <a:rPr lang="en-US" sz="1150" b="1" i="0" u="none" strike="noStrike" dirty="0" err="1">
                <a:solidFill>
                  <a:srgbClr val="00487F"/>
                </a:solidFill>
                <a:effectLst/>
                <a:cs typeface="Calibri" panose="020F0502020204030204" pitchFamily="34" charset="0"/>
              </a:rPr>
              <a:t>Cealie</a:t>
            </a:r>
            <a:r>
              <a:rPr lang="en-US" sz="1150" b="1" i="0" u="none" strike="noStrike" dirty="0">
                <a:solidFill>
                  <a:srgbClr val="00487F"/>
                </a:solidFill>
                <a:effectLst/>
                <a:cs typeface="Calibri" panose="020F0502020204030204" pitchFamily="34" charset="0"/>
              </a:rPr>
              <a:t>, Ph.D. Trainee from Neuroscience</a:t>
            </a:r>
          </a:p>
          <a:p>
            <a:endParaRPr lang="en-US" sz="1200" dirty="0">
              <a:solidFill>
                <a:srgbClr val="00487F"/>
              </a:solidFill>
              <a:cs typeface="Calibri" panose="020F0502020204030204" pitchFamily="34" charset="0"/>
            </a:endParaRPr>
          </a:p>
          <a:p>
            <a:pPr algn="just"/>
            <a:r>
              <a:rPr lang="en-US" sz="1200" dirty="0">
                <a:solidFill>
                  <a:srgbClr val="00487F"/>
                </a:solidFill>
                <a:cs typeface="Calibri" panose="020F0502020204030204" pitchFamily="34" charset="0"/>
              </a:rPr>
              <a:t>E</a:t>
            </a:r>
            <a:r>
              <a:rPr lang="en-US" sz="1200" b="0" i="0" u="none" strike="noStrike" dirty="0">
                <a:solidFill>
                  <a:srgbClr val="00487F"/>
                </a:solidFill>
                <a:effectLst/>
                <a:cs typeface="Calibri" panose="020F0502020204030204" pitchFamily="34" charset="0"/>
              </a:rPr>
              <a:t>njoyed identifying my strengths and comparing them to others to form a more cohesive team. After taking this course, I'm better at managing conflict and understanding others' perspectives. </a:t>
            </a:r>
            <a:endParaRPr lang="en-US" sz="1200" dirty="0">
              <a:solidFill>
                <a:srgbClr val="00487F"/>
              </a:solidFill>
              <a:cs typeface="Calibri" panose="020F0502020204030204" pitchFamily="34" charset="0"/>
            </a:endParaRPr>
          </a:p>
        </p:txBody>
      </p:sp>
    </p:spTree>
    <p:extLst>
      <p:ext uri="{BB962C8B-B14F-4D97-AF65-F5344CB8AC3E}">
        <p14:creationId xmlns:p14="http://schemas.microsoft.com/office/powerpoint/2010/main" val="424281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1035A4C7-BFC3-B44E-8F53-57CDB784BA28}"/>
              </a:ext>
            </a:extLst>
          </p:cNvPr>
          <p:cNvSpPr>
            <a:spLocks noGrp="1"/>
          </p:cNvSpPr>
          <p:nvPr>
            <p:ph type="title"/>
          </p:nvPr>
        </p:nvSpPr>
        <p:spPr>
          <a:xfrm>
            <a:off x="1773238" y="240060"/>
            <a:ext cx="7142162" cy="561975"/>
          </a:xfrm>
        </p:spPr>
        <p:txBody>
          <a:bodyPr/>
          <a:lstStyle/>
          <a:p>
            <a:pPr algn="ctr"/>
            <a:r>
              <a:rPr lang="en-US" altLang="en-US" b="1" dirty="0" err="1">
                <a:solidFill>
                  <a:srgbClr val="00487F"/>
                </a:solidFill>
                <a:latin typeface="+mn-lt"/>
              </a:rPr>
              <a:t>myHub</a:t>
            </a:r>
            <a:r>
              <a:rPr lang="en-US" altLang="en-US" b="1" dirty="0">
                <a:solidFill>
                  <a:srgbClr val="00487F"/>
                </a:solidFill>
                <a:latin typeface="+mn-lt"/>
              </a:rPr>
              <a:t> &amp; GEPA Upcoming Events</a:t>
            </a:r>
          </a:p>
        </p:txBody>
      </p:sp>
      <p:sp>
        <p:nvSpPr>
          <p:cNvPr id="9218" name="TextBox 3">
            <a:extLst>
              <a:ext uri="{FF2B5EF4-FFF2-40B4-BE49-F238E27FC236}">
                <a16:creationId xmlns:a16="http://schemas.microsoft.com/office/drawing/2014/main" id="{658B7CAF-58EB-2846-965E-6B00130A43FD}"/>
              </a:ext>
            </a:extLst>
          </p:cNvPr>
          <p:cNvSpPr txBox="1">
            <a:spLocks noChangeArrowheads="1"/>
          </p:cNvSpPr>
          <p:nvPr/>
        </p:nvSpPr>
        <p:spPr bwMode="auto">
          <a:xfrm>
            <a:off x="354013" y="3294034"/>
            <a:ext cx="8694737" cy="769441"/>
          </a:xfrm>
          <a:prstGeom prst="rect">
            <a:avLst/>
          </a:prstGeom>
          <a:noFill/>
          <a:ln>
            <a:noFill/>
          </a:ln>
        </p:spPr>
        <p:txBody>
          <a:bodyPr wrap="square">
            <a:spAutoFit/>
          </a:bodyPr>
          <a:lstStyle/>
          <a:p>
            <a:br>
              <a:rPr lang="en-US" sz="1200" dirty="0">
                <a:solidFill>
                  <a:srgbClr val="00487F"/>
                </a:solidFill>
              </a:rPr>
            </a:br>
            <a:endParaRPr lang="en-US" altLang="en-US" sz="1600" dirty="0">
              <a:solidFill>
                <a:srgbClr val="00487F"/>
              </a:solidFill>
              <a:latin typeface="+mn-lt"/>
            </a:endParaRPr>
          </a:p>
          <a:p>
            <a:pPr>
              <a:defRPr/>
            </a:pPr>
            <a:r>
              <a:rPr lang="en-US" altLang="en-US" sz="1600" b="1" dirty="0">
                <a:solidFill>
                  <a:srgbClr val="00487F"/>
                </a:solidFill>
                <a:latin typeface="+mn-lt"/>
              </a:rPr>
              <a:t>Visit </a:t>
            </a:r>
            <a:r>
              <a:rPr lang="en-US" altLang="en-US" sz="1600" b="1" dirty="0" err="1">
                <a:solidFill>
                  <a:srgbClr val="00487F"/>
                </a:solidFill>
                <a:latin typeface="+mn-lt"/>
              </a:rPr>
              <a:t>myHub.URMC.Edu</a:t>
            </a:r>
            <a:r>
              <a:rPr lang="en-US" altLang="en-US" sz="1600" b="1" dirty="0">
                <a:solidFill>
                  <a:srgbClr val="00487F"/>
                </a:solidFill>
                <a:latin typeface="+mn-lt"/>
              </a:rPr>
              <a:t> for full details- Upcoming Seminars, Career Stories, and Workshops</a:t>
            </a:r>
          </a:p>
        </p:txBody>
      </p:sp>
      <p:pic>
        <p:nvPicPr>
          <p:cNvPr id="9219" name="Picture 7">
            <a:extLst>
              <a:ext uri="{FF2B5EF4-FFF2-40B4-BE49-F238E27FC236}">
                <a16:creationId xmlns:a16="http://schemas.microsoft.com/office/drawing/2014/main" id="{3EB04814-71BB-9241-9AEB-2397DE9E3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35"/>
            <a:ext cx="1652954" cy="118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87DF4CC-7B7C-B361-E19F-B172422D7F4F}"/>
              </a:ext>
            </a:extLst>
          </p:cNvPr>
          <p:cNvSpPr txBox="1"/>
          <p:nvPr/>
        </p:nvSpPr>
        <p:spPr>
          <a:xfrm>
            <a:off x="6870050" y="1625337"/>
            <a:ext cx="2337619" cy="1892826"/>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487F"/>
                </a:solidFill>
              </a:rPr>
              <a:t>Alumni Career Stories</a:t>
            </a:r>
          </a:p>
          <a:p>
            <a:pPr marL="285750" indent="-285750">
              <a:buFont typeface="Arial" panose="020B0604020202020204" pitchFamily="34" charset="0"/>
              <a:buChar char="•"/>
            </a:pPr>
            <a:r>
              <a:rPr lang="en-US" b="1" dirty="0">
                <a:solidFill>
                  <a:srgbClr val="00487F"/>
                </a:solidFill>
              </a:rPr>
              <a:t>Certificate Programs</a:t>
            </a:r>
          </a:p>
          <a:p>
            <a:pPr marL="285750" indent="-285750">
              <a:buFont typeface="Arial" panose="020B0604020202020204" pitchFamily="34" charset="0"/>
              <a:buChar char="•"/>
            </a:pPr>
            <a:r>
              <a:rPr lang="en-US" b="1" dirty="0">
                <a:solidFill>
                  <a:srgbClr val="00487F"/>
                </a:solidFill>
              </a:rPr>
              <a:t>Career Exploration Workshops</a:t>
            </a:r>
          </a:p>
          <a:p>
            <a:pPr marL="285750" indent="-285750">
              <a:buFont typeface="Arial" panose="020B0604020202020204" pitchFamily="34" charset="0"/>
              <a:buChar char="•"/>
            </a:pPr>
            <a:r>
              <a:rPr lang="en-US" b="1" dirty="0">
                <a:solidFill>
                  <a:srgbClr val="00487F"/>
                </a:solidFill>
              </a:rPr>
              <a:t>Self-Paced Career Modules</a:t>
            </a:r>
          </a:p>
          <a:p>
            <a:pPr marL="285750" indent="-285750">
              <a:buFont typeface="Arial" panose="020B0604020202020204" pitchFamily="34" charset="0"/>
              <a:buChar char="•"/>
            </a:pPr>
            <a:r>
              <a:rPr lang="en-US" b="1" dirty="0">
                <a:solidFill>
                  <a:srgbClr val="00487F"/>
                </a:solidFill>
              </a:rPr>
              <a:t>Networking Events</a:t>
            </a:r>
          </a:p>
          <a:p>
            <a:pPr marL="285750" indent="-285750">
              <a:buFont typeface="Arial" panose="020B0604020202020204" pitchFamily="34" charset="0"/>
              <a:buChar char="•"/>
            </a:pPr>
            <a:r>
              <a:rPr lang="en-US" b="1" dirty="0">
                <a:solidFill>
                  <a:srgbClr val="00487F"/>
                </a:solidFill>
              </a:rPr>
              <a:t>Social Events</a:t>
            </a:r>
          </a:p>
          <a:p>
            <a:pPr marL="285750" indent="-285750">
              <a:buFont typeface="Arial" panose="020B0604020202020204" pitchFamily="34" charset="0"/>
              <a:buChar char="•"/>
            </a:pPr>
            <a:r>
              <a:rPr lang="en-US" b="1" dirty="0">
                <a:solidFill>
                  <a:srgbClr val="00487F"/>
                </a:solidFill>
              </a:rPr>
              <a:t>Grant &amp; Writing Events</a:t>
            </a:r>
          </a:p>
          <a:p>
            <a:pPr marL="285750" indent="-285750">
              <a:buFont typeface="Arial" panose="020B0604020202020204" pitchFamily="34" charset="0"/>
              <a:buChar char="•"/>
            </a:pPr>
            <a:r>
              <a:rPr lang="en-US" b="1" dirty="0">
                <a:solidFill>
                  <a:srgbClr val="00487F"/>
                </a:solidFill>
              </a:rPr>
              <a:t>Wellness Events</a:t>
            </a:r>
          </a:p>
        </p:txBody>
      </p:sp>
      <p:pic>
        <p:nvPicPr>
          <p:cNvPr id="5" name="Picture 4" descr="A screenshot of a medical app&#10;&#10;Description automatically generated">
            <a:extLst>
              <a:ext uri="{FF2B5EF4-FFF2-40B4-BE49-F238E27FC236}">
                <a16:creationId xmlns:a16="http://schemas.microsoft.com/office/drawing/2014/main" id="{A51ADA72-11BA-4ECB-52E9-3205272047AA}"/>
              </a:ext>
            </a:extLst>
          </p:cNvPr>
          <p:cNvPicPr>
            <a:picLocks noChangeAspect="1"/>
          </p:cNvPicPr>
          <p:nvPr/>
        </p:nvPicPr>
        <p:blipFill>
          <a:blip r:embed="rId4"/>
          <a:stretch>
            <a:fillRect/>
          </a:stretch>
        </p:blipFill>
        <p:spPr>
          <a:xfrm>
            <a:off x="354013" y="1316686"/>
            <a:ext cx="6502400" cy="2286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1">
            <a:extLst>
              <a:ext uri="{FF2B5EF4-FFF2-40B4-BE49-F238E27FC236}">
                <a16:creationId xmlns:a16="http://schemas.microsoft.com/office/drawing/2014/main" id="{430E5555-3A1F-A94E-B5C6-68825D536C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1307" y="218612"/>
            <a:ext cx="5519920" cy="385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0863546D-6CFB-333F-5897-2F39A8CCB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3134"/>
            <a:ext cx="274198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675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0E400BB7-7C7E-E24D-AAB1-622566F24926}"/>
              </a:ext>
            </a:extLst>
          </p:cNvPr>
          <p:cNvSpPr>
            <a:spLocks noGrp="1"/>
          </p:cNvSpPr>
          <p:nvPr>
            <p:ph type="ctrTitle"/>
          </p:nvPr>
        </p:nvSpPr>
        <p:spPr>
          <a:xfrm rot="20895532">
            <a:off x="-2075152" y="937059"/>
            <a:ext cx="7491046" cy="529828"/>
          </a:xfrm>
        </p:spPr>
        <p:txBody>
          <a:bodyPr/>
          <a:lstStyle/>
          <a:p>
            <a:pPr eaLnBrk="1" hangingPunct="1"/>
            <a:r>
              <a:rPr lang="en-US" altLang="en-US" sz="2400" b="1" dirty="0">
                <a:solidFill>
                  <a:srgbClr val="00487F"/>
                </a:solidFill>
                <a:latin typeface="+mn-lt"/>
                <a:ea typeface="MS PGothic" panose="020B0600070205080204" pitchFamily="34" charset="-128"/>
                <a:cs typeface="Geneva" panose="020B0503030404040204" pitchFamily="34" charset="0"/>
              </a:rPr>
              <a:t>Become Active in an </a:t>
            </a:r>
            <a:br>
              <a:rPr lang="en-US" altLang="en-US" sz="2400" b="1" dirty="0">
                <a:solidFill>
                  <a:srgbClr val="00487F"/>
                </a:solidFill>
                <a:latin typeface="+mn-lt"/>
                <a:ea typeface="MS PGothic" panose="020B0600070205080204" pitchFamily="34" charset="-128"/>
                <a:cs typeface="Geneva" panose="020B0503030404040204" pitchFamily="34" charset="0"/>
              </a:rPr>
            </a:br>
            <a:r>
              <a:rPr lang="en-US" altLang="en-US" sz="2400" b="1" dirty="0">
                <a:solidFill>
                  <a:srgbClr val="00487F"/>
                </a:solidFill>
                <a:latin typeface="+mn-lt"/>
                <a:ea typeface="MS PGothic" panose="020B0600070205080204" pitchFamily="34" charset="-128"/>
                <a:cs typeface="Geneva" panose="020B0503030404040204" pitchFamily="34" charset="0"/>
              </a:rPr>
              <a:t>SMD Trainee Group</a:t>
            </a:r>
          </a:p>
        </p:txBody>
      </p:sp>
      <p:sp>
        <p:nvSpPr>
          <p:cNvPr id="29698" name="Subtitle 2">
            <a:extLst>
              <a:ext uri="{FF2B5EF4-FFF2-40B4-BE49-F238E27FC236}">
                <a16:creationId xmlns:a16="http://schemas.microsoft.com/office/drawing/2014/main" id="{7932FECD-D907-B243-AE99-B88CEDA41977}"/>
              </a:ext>
            </a:extLst>
          </p:cNvPr>
          <p:cNvSpPr>
            <a:spLocks noGrp="1"/>
          </p:cNvSpPr>
          <p:nvPr>
            <p:ph type="subTitle" idx="1"/>
          </p:nvPr>
        </p:nvSpPr>
        <p:spPr>
          <a:xfrm>
            <a:off x="-14342" y="2017166"/>
            <a:ext cx="4495006" cy="2462913"/>
          </a:xfrm>
        </p:spPr>
        <p:txBody>
          <a:bodyPr rtlCol="0">
            <a:noAutofit/>
          </a:bodyPr>
          <a:lstStyle/>
          <a:p>
            <a:pPr marL="214313" lvl="1" indent="-214313" algn="l" defTabSz="685800">
              <a:spcBef>
                <a:spcPts val="0"/>
              </a:spcBef>
              <a:spcAft>
                <a:spcPts val="750"/>
              </a:spcAft>
              <a:buFont typeface="Arial" panose="020B0604020202020204" pitchFamily="34" charset="0"/>
              <a:buChar char="•"/>
              <a:defRPr/>
            </a:pPr>
            <a:r>
              <a:rPr lang="en-US" sz="1400" dirty="0">
                <a:solidFill>
                  <a:srgbClr val="00487F"/>
                </a:solidFill>
                <a:latin typeface="Calibri" panose="020F0502020204030204" pitchFamily="34" charset="0"/>
                <a:cs typeface="Calibri" panose="020F0502020204030204" pitchFamily="34" charset="0"/>
              </a:rPr>
              <a:t>Alliance for Diversity in Science and Engineering (ADSE)</a:t>
            </a:r>
          </a:p>
          <a:p>
            <a:pPr marL="214313" lvl="1" indent="-214313" algn="l" defTabSz="685800">
              <a:spcBef>
                <a:spcPts val="0"/>
              </a:spcBef>
              <a:spcAft>
                <a:spcPts val="750"/>
              </a:spcAft>
              <a:buFont typeface="Arial" panose="020B0604020202020204" pitchFamily="34" charset="0"/>
              <a:buChar char="•"/>
              <a:defRPr/>
            </a:pPr>
            <a:r>
              <a:rPr lang="en-US" sz="1400" dirty="0">
                <a:solidFill>
                  <a:srgbClr val="00487F"/>
                </a:solidFill>
                <a:latin typeface="Calibri" panose="020F0502020204030204" pitchFamily="34" charset="0"/>
                <a:cs typeface="Calibri" panose="020F0502020204030204" pitchFamily="34" charset="0"/>
              </a:rPr>
              <a:t>Graduate Students of Color (GSOC)</a:t>
            </a:r>
          </a:p>
          <a:p>
            <a:pPr marL="214313" lvl="1" indent="-214313" algn="l" defTabSz="685800">
              <a:spcBef>
                <a:spcPts val="0"/>
              </a:spcBef>
              <a:spcAft>
                <a:spcPts val="750"/>
              </a:spcAft>
              <a:buFont typeface="Arial" panose="020B0604020202020204" pitchFamily="34" charset="0"/>
              <a:buChar char="•"/>
              <a:defRPr/>
            </a:pPr>
            <a:r>
              <a:rPr lang="en-US" sz="1400" dirty="0">
                <a:solidFill>
                  <a:srgbClr val="00487F"/>
                </a:solidFill>
                <a:latin typeface="Calibri" panose="020F0502020204030204" pitchFamily="34" charset="0"/>
                <a:cs typeface="Calibri" panose="020F0502020204030204" pitchFamily="34" charset="0"/>
              </a:rPr>
              <a:t>Graduate Students Raising Families (GSRF)</a:t>
            </a:r>
          </a:p>
          <a:p>
            <a:pPr marL="214313" lvl="1" indent="-214313" algn="l" defTabSz="685800">
              <a:spcBef>
                <a:spcPts val="0"/>
              </a:spcBef>
              <a:spcAft>
                <a:spcPts val="750"/>
              </a:spcAft>
              <a:buFont typeface="Arial" panose="020B0604020202020204" pitchFamily="34" charset="0"/>
              <a:buChar char="•"/>
              <a:defRPr/>
            </a:pPr>
            <a:r>
              <a:rPr lang="en-US" sz="1400" dirty="0">
                <a:solidFill>
                  <a:srgbClr val="00487F"/>
                </a:solidFill>
                <a:latin typeface="Calibri" panose="020F0502020204030204" pitchFamily="34" charset="0"/>
                <a:cs typeface="Calibri" panose="020F0502020204030204" pitchFamily="34" charset="0"/>
              </a:rPr>
              <a:t>Graduate Student Society (GSS)</a:t>
            </a:r>
          </a:p>
          <a:p>
            <a:pPr marL="214313" lvl="1" indent="-214313" algn="l" defTabSz="685800">
              <a:spcBef>
                <a:spcPts val="0"/>
              </a:spcBef>
              <a:spcAft>
                <a:spcPts val="750"/>
              </a:spcAft>
              <a:buFont typeface="Arial" panose="020B0604020202020204" pitchFamily="34" charset="0"/>
              <a:buChar char="•"/>
              <a:defRPr/>
            </a:pPr>
            <a:r>
              <a:rPr lang="en-US" sz="1400" dirty="0">
                <a:solidFill>
                  <a:srgbClr val="00487F"/>
                </a:solidFill>
                <a:latin typeface="Calibri" panose="020F0502020204030204" pitchFamily="34" charset="0"/>
                <a:cs typeface="Calibri" panose="020F0502020204030204" pitchFamily="34" charset="0"/>
              </a:rPr>
              <a:t>Graduate Women in Science (GWIS)</a:t>
            </a:r>
          </a:p>
          <a:p>
            <a:pPr marL="214313" lvl="1" indent="-214313" algn="l" defTabSz="685800">
              <a:spcBef>
                <a:spcPts val="0"/>
              </a:spcBef>
              <a:spcAft>
                <a:spcPts val="750"/>
              </a:spcAft>
              <a:buFont typeface="Arial" panose="020B0604020202020204" pitchFamily="34" charset="0"/>
              <a:buChar char="•"/>
              <a:defRPr/>
            </a:pPr>
            <a:r>
              <a:rPr lang="en-US" sz="1400" dirty="0">
                <a:solidFill>
                  <a:srgbClr val="00487F"/>
                </a:solidFill>
                <a:latin typeface="Calibri" panose="020F0502020204030204" pitchFamily="34" charset="0"/>
                <a:cs typeface="Calibri" panose="020F0502020204030204" pitchFamily="34" charset="0"/>
              </a:rPr>
              <a:t>National Postdoctoral Association (NPA) membership</a:t>
            </a:r>
          </a:p>
          <a:p>
            <a:pPr marL="214313" lvl="1" indent="-214313" algn="l" defTabSz="685800">
              <a:spcBef>
                <a:spcPts val="0"/>
              </a:spcBef>
              <a:spcAft>
                <a:spcPts val="750"/>
              </a:spcAft>
              <a:buFont typeface="Arial" panose="020B0604020202020204" pitchFamily="34" charset="0"/>
              <a:buChar char="•"/>
              <a:defRPr/>
            </a:pPr>
            <a:r>
              <a:rPr lang="en-US" sz="1400" dirty="0" err="1">
                <a:solidFill>
                  <a:srgbClr val="00487F"/>
                </a:solidFill>
                <a:latin typeface="Calibri" panose="020F0502020204030204" pitchFamily="34" charset="0"/>
                <a:cs typeface="Calibri" panose="020F0502020204030204" pitchFamily="34" charset="0"/>
              </a:rPr>
              <a:t>outGRADS</a:t>
            </a:r>
            <a:endParaRPr lang="en-US" sz="1400" dirty="0">
              <a:solidFill>
                <a:srgbClr val="00487F"/>
              </a:solidFill>
              <a:latin typeface="Calibri" panose="020F0502020204030204" pitchFamily="34" charset="0"/>
              <a:cs typeface="Calibri" panose="020F0502020204030204" pitchFamily="34" charset="0"/>
            </a:endParaRPr>
          </a:p>
        </p:txBody>
      </p:sp>
      <p:pic>
        <p:nvPicPr>
          <p:cNvPr id="5" name="Picture 7">
            <a:extLst>
              <a:ext uri="{FF2B5EF4-FFF2-40B4-BE49-F238E27FC236}">
                <a16:creationId xmlns:a16="http://schemas.microsoft.com/office/drawing/2014/main" id="{7FD7B041-6641-2341-B5C7-D9E293857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117" y="3085260"/>
            <a:ext cx="1461657" cy="104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EC6636A-FF53-CB40-BAF3-64A13B8394C9}"/>
              </a:ext>
            </a:extLst>
          </p:cNvPr>
          <p:cNvSpPr txBox="1"/>
          <p:nvPr/>
        </p:nvSpPr>
        <p:spPr>
          <a:xfrm>
            <a:off x="4310215" y="2000837"/>
            <a:ext cx="4495006" cy="2113399"/>
          </a:xfrm>
          <a:prstGeom prst="rect">
            <a:avLst/>
          </a:prstGeom>
          <a:noFill/>
        </p:spPr>
        <p:txBody>
          <a:bodyPr wrap="square" rtlCol="0">
            <a:spAutoFit/>
          </a:bodyPr>
          <a:lstStyle/>
          <a:p>
            <a:pPr marL="214313" lvl="1" indent="-214313">
              <a:spcAft>
                <a:spcPts val="750"/>
              </a:spcAft>
              <a:buFont typeface="Arial" panose="020B0604020202020204" pitchFamily="34" charset="0"/>
              <a:buChar char="•"/>
              <a:defRPr/>
            </a:pPr>
            <a:r>
              <a:rPr lang="en-US" sz="1400" dirty="0">
                <a:solidFill>
                  <a:srgbClr val="00487F"/>
                </a:solidFill>
                <a:cs typeface="Arial" panose="020B0604020202020204" pitchFamily="34" charset="0"/>
              </a:rPr>
              <a:t>The Society for Advancement of Chicanos/Hispanics and Native Americans (SACNAS)</a:t>
            </a:r>
          </a:p>
          <a:p>
            <a:pPr marL="214313" lvl="1" indent="-214313">
              <a:spcAft>
                <a:spcPts val="750"/>
              </a:spcAft>
              <a:buFont typeface="Arial" panose="020B0604020202020204" pitchFamily="34" charset="0"/>
              <a:buChar char="•"/>
              <a:defRPr/>
            </a:pPr>
            <a:r>
              <a:rPr lang="en-US" sz="1400" dirty="0">
                <a:solidFill>
                  <a:srgbClr val="00487F"/>
                </a:solidFill>
                <a:cs typeface="Arial" panose="020B0604020202020204" pitchFamily="34" charset="0"/>
              </a:rPr>
              <a:t>SMD Ambassadors</a:t>
            </a:r>
          </a:p>
          <a:p>
            <a:pPr marL="214313" lvl="1" indent="-214313">
              <a:spcAft>
                <a:spcPts val="750"/>
              </a:spcAft>
              <a:buFont typeface="Arial" panose="020B0604020202020204" pitchFamily="34" charset="0"/>
              <a:buChar char="•"/>
              <a:defRPr/>
            </a:pPr>
            <a:r>
              <a:rPr lang="en-US" sz="1400" dirty="0">
                <a:solidFill>
                  <a:srgbClr val="00487F"/>
                </a:solidFill>
                <a:cs typeface="Arial" panose="020B0604020202020204" pitchFamily="34" charset="0"/>
              </a:rPr>
              <a:t>SMD Entrepreneurs </a:t>
            </a:r>
          </a:p>
          <a:p>
            <a:pPr marL="214313" lvl="1" indent="-214313">
              <a:spcAft>
                <a:spcPts val="750"/>
              </a:spcAft>
              <a:buFont typeface="Arial" panose="020B0604020202020204" pitchFamily="34" charset="0"/>
              <a:buChar char="•"/>
              <a:defRPr/>
            </a:pPr>
            <a:r>
              <a:rPr lang="en-US" sz="1400" dirty="0">
                <a:solidFill>
                  <a:srgbClr val="00487F"/>
                </a:solidFill>
                <a:cs typeface="Arial" panose="020B0604020202020204" pitchFamily="34" charset="0"/>
              </a:rPr>
              <a:t>UR Postdoctoral Association (PDA)</a:t>
            </a:r>
          </a:p>
          <a:p>
            <a:pPr marL="214313" lvl="1" indent="-214313">
              <a:spcAft>
                <a:spcPts val="750"/>
              </a:spcAft>
              <a:buFont typeface="Arial" panose="020B0604020202020204" pitchFamily="34" charset="0"/>
              <a:buChar char="•"/>
              <a:defRPr/>
            </a:pPr>
            <a:r>
              <a:rPr lang="en-US" sz="1400" dirty="0">
                <a:solidFill>
                  <a:srgbClr val="00487F"/>
                </a:solidFill>
                <a:cs typeface="Arial" panose="020B0604020202020204" pitchFamily="34" charset="0"/>
              </a:rPr>
              <a:t>UR Thinkers</a:t>
            </a:r>
          </a:p>
          <a:p>
            <a:pPr marL="214313" lvl="1" indent="-214313">
              <a:spcAft>
                <a:spcPts val="750"/>
              </a:spcAft>
              <a:buFont typeface="Arial" panose="020B0604020202020204" pitchFamily="34" charset="0"/>
              <a:buChar char="•"/>
              <a:defRPr/>
            </a:pPr>
            <a:r>
              <a:rPr lang="en-US" sz="1400" dirty="0">
                <a:solidFill>
                  <a:srgbClr val="00487F"/>
                </a:solidFill>
                <a:cs typeface="Arial" panose="020B0604020202020204" pitchFamily="34" charset="0"/>
              </a:rPr>
              <a:t>UR Writing</a:t>
            </a:r>
          </a:p>
        </p:txBody>
      </p:sp>
      <p:pic>
        <p:nvPicPr>
          <p:cNvPr id="9" name="Picture 8" descr="A group of people in a room&#10;&#10;Description automatically generated">
            <a:extLst>
              <a:ext uri="{FF2B5EF4-FFF2-40B4-BE49-F238E27FC236}">
                <a16:creationId xmlns:a16="http://schemas.microsoft.com/office/drawing/2014/main" id="{33701C05-4328-2E40-7E5F-D7E3D72228CF}"/>
              </a:ext>
            </a:extLst>
          </p:cNvPr>
          <p:cNvPicPr>
            <a:picLocks noChangeAspect="1"/>
          </p:cNvPicPr>
          <p:nvPr/>
        </p:nvPicPr>
        <p:blipFill>
          <a:blip r:embed="rId4"/>
          <a:stretch>
            <a:fillRect/>
          </a:stretch>
        </p:blipFill>
        <p:spPr>
          <a:xfrm>
            <a:off x="3138602" y="126229"/>
            <a:ext cx="5808617" cy="1768649"/>
          </a:xfrm>
          <a:prstGeom prst="rect">
            <a:avLst/>
          </a:prstGeom>
        </p:spPr>
      </p:pic>
    </p:spTree>
    <p:extLst>
      <p:ext uri="{BB962C8B-B14F-4D97-AF65-F5344CB8AC3E}">
        <p14:creationId xmlns:p14="http://schemas.microsoft.com/office/powerpoint/2010/main" val="1615889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072D3795-4140-EB43-AFAE-6473D39C69D1}"/>
              </a:ext>
            </a:extLst>
          </p:cNvPr>
          <p:cNvSpPr>
            <a:spLocks noGrp="1"/>
          </p:cNvSpPr>
          <p:nvPr>
            <p:ph type="title"/>
          </p:nvPr>
        </p:nvSpPr>
        <p:spPr>
          <a:xfrm>
            <a:off x="1943100" y="316607"/>
            <a:ext cx="4514850" cy="993775"/>
          </a:xfrm>
        </p:spPr>
        <p:txBody>
          <a:bodyPr/>
          <a:lstStyle/>
          <a:p>
            <a:r>
              <a:rPr lang="en-US" altLang="en-US" sz="3600" b="1" dirty="0">
                <a:solidFill>
                  <a:srgbClr val="00487F"/>
                </a:solidFill>
                <a:latin typeface="+mn-lt"/>
              </a:rPr>
              <a:t>Q &amp; A and  </a:t>
            </a:r>
            <a:br>
              <a:rPr lang="en-US" altLang="en-US" sz="3600" b="1" dirty="0">
                <a:solidFill>
                  <a:srgbClr val="00487F"/>
                </a:solidFill>
                <a:latin typeface="+mn-lt"/>
              </a:rPr>
            </a:br>
            <a:r>
              <a:rPr lang="en-US" altLang="en-US" sz="3600" b="1" dirty="0">
                <a:solidFill>
                  <a:srgbClr val="00487F"/>
                </a:solidFill>
                <a:latin typeface="+mn-lt"/>
              </a:rPr>
              <a:t>Quotes to think about</a:t>
            </a:r>
          </a:p>
        </p:txBody>
      </p:sp>
      <p:sp>
        <p:nvSpPr>
          <p:cNvPr id="3" name="Content Placeholder 2">
            <a:extLst>
              <a:ext uri="{FF2B5EF4-FFF2-40B4-BE49-F238E27FC236}">
                <a16:creationId xmlns:a16="http://schemas.microsoft.com/office/drawing/2014/main" id="{C19417DB-2129-7646-98B5-58CFF65A41E8}"/>
              </a:ext>
            </a:extLst>
          </p:cNvPr>
          <p:cNvSpPr>
            <a:spLocks noGrp="1"/>
          </p:cNvSpPr>
          <p:nvPr>
            <p:ph idx="1"/>
          </p:nvPr>
        </p:nvSpPr>
        <p:spPr>
          <a:xfrm>
            <a:off x="266700" y="1447602"/>
            <a:ext cx="8610600" cy="2607071"/>
          </a:xfrm>
        </p:spPr>
        <p:txBody>
          <a:bodyPr/>
          <a:lstStyle/>
          <a:p>
            <a:pPr>
              <a:defRPr/>
            </a:pPr>
            <a:r>
              <a:rPr lang="en-US" dirty="0">
                <a:solidFill>
                  <a:srgbClr val="00487F"/>
                </a:solidFill>
              </a:rPr>
              <a:t>“</a:t>
            </a:r>
            <a:r>
              <a:rPr lang="en-US" sz="2100" dirty="0">
                <a:solidFill>
                  <a:srgbClr val="00487F"/>
                </a:solidFill>
              </a:rPr>
              <a:t>Planning is bringing the future into the present so that you can do something about it now.” </a:t>
            </a:r>
            <a:r>
              <a:rPr lang="en-US" sz="1350" i="1" dirty="0">
                <a:solidFill>
                  <a:srgbClr val="00487F"/>
                </a:solidFill>
              </a:rPr>
              <a:t>― Alan </a:t>
            </a:r>
            <a:r>
              <a:rPr lang="en-US" sz="1350" i="1" dirty="0" err="1">
                <a:solidFill>
                  <a:srgbClr val="00487F"/>
                </a:solidFill>
              </a:rPr>
              <a:t>Lakein</a:t>
            </a:r>
            <a:r>
              <a:rPr lang="en-US" sz="1350" i="1" dirty="0">
                <a:solidFill>
                  <a:srgbClr val="00487F"/>
                </a:solidFill>
              </a:rPr>
              <a:t>, author</a:t>
            </a:r>
            <a:endParaRPr lang="en-US" sz="2100" i="1" dirty="0">
              <a:solidFill>
                <a:srgbClr val="00487F"/>
              </a:solidFill>
            </a:endParaRPr>
          </a:p>
          <a:p>
            <a:pPr>
              <a:defRPr/>
            </a:pPr>
            <a:r>
              <a:rPr lang="en-US" sz="2100" dirty="0">
                <a:solidFill>
                  <a:srgbClr val="00487F"/>
                </a:solidFill>
              </a:rPr>
              <a:t>“A clear vision, backed by definite plans, gives you a tremendous feeling of confidence and personal power.”</a:t>
            </a:r>
            <a:r>
              <a:rPr lang="en-US" sz="1800" dirty="0">
                <a:solidFill>
                  <a:srgbClr val="00487F"/>
                </a:solidFill>
              </a:rPr>
              <a:t> </a:t>
            </a:r>
            <a:r>
              <a:rPr lang="en-US" sz="1350" i="1" dirty="0">
                <a:solidFill>
                  <a:srgbClr val="00487F"/>
                </a:solidFill>
              </a:rPr>
              <a:t>― Brian Tracy, author and motivational speaker</a:t>
            </a:r>
            <a:endParaRPr lang="en-US" sz="2100" i="1" dirty="0">
              <a:solidFill>
                <a:srgbClr val="00487F"/>
              </a:solidFill>
            </a:endParaRPr>
          </a:p>
          <a:p>
            <a:pPr>
              <a:defRPr/>
            </a:pPr>
            <a:r>
              <a:rPr lang="en-US" sz="2100" dirty="0">
                <a:solidFill>
                  <a:srgbClr val="00487F"/>
                </a:solidFill>
              </a:rPr>
              <a:t>“Plan your next move because every step contributes towards your goal.” </a:t>
            </a:r>
            <a:r>
              <a:rPr lang="en-US" sz="1350" i="1" dirty="0">
                <a:solidFill>
                  <a:srgbClr val="00487F"/>
                </a:solidFill>
              </a:rPr>
              <a:t>― </a:t>
            </a:r>
            <a:r>
              <a:rPr lang="en-US" sz="1350" i="1" dirty="0" err="1">
                <a:solidFill>
                  <a:srgbClr val="00487F"/>
                </a:solidFill>
              </a:rPr>
              <a:t>Sukant</a:t>
            </a:r>
            <a:r>
              <a:rPr lang="en-US" sz="1350" i="1" dirty="0">
                <a:solidFill>
                  <a:srgbClr val="00487F"/>
                </a:solidFill>
              </a:rPr>
              <a:t> Ratnakar, author and motivational speaker</a:t>
            </a:r>
            <a:endParaRPr lang="en-US" sz="2100" i="1" dirty="0">
              <a:solidFill>
                <a:srgbClr val="00487F"/>
              </a:solidFill>
            </a:endParaRPr>
          </a:p>
        </p:txBody>
      </p:sp>
      <p:sp>
        <p:nvSpPr>
          <p:cNvPr id="80899" name="Slide Number Placeholder 3">
            <a:extLst>
              <a:ext uri="{FF2B5EF4-FFF2-40B4-BE49-F238E27FC236}">
                <a16:creationId xmlns:a16="http://schemas.microsoft.com/office/drawing/2014/main" id="{8BF2C376-26D7-234C-AAC1-F24CFF350245}"/>
              </a:ext>
            </a:extLst>
          </p:cNvPr>
          <p:cNvSpPr>
            <a:spLocks noGrp="1" noChangeArrowheads="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fld id="{1859BEEE-21FA-5049-A4BB-352E600D9F51}" type="slidenum">
              <a:rPr lang="en-US" altLang="en-US" smtClean="0"/>
              <a:pPr/>
              <a:t>21</a:t>
            </a:fld>
            <a:endParaRPr lang="en-US" altLang="en-US" sz="675">
              <a:solidFill>
                <a:srgbClr val="898989"/>
              </a:solidFill>
            </a:endParaRPr>
          </a:p>
        </p:txBody>
      </p:sp>
      <p:pic>
        <p:nvPicPr>
          <p:cNvPr id="5" name="Picture 7">
            <a:extLst>
              <a:ext uri="{FF2B5EF4-FFF2-40B4-BE49-F238E27FC236}">
                <a16:creationId xmlns:a16="http://schemas.microsoft.com/office/drawing/2014/main" id="{86CF947A-FF18-3B4E-9AD9-C562DEC05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3671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Q&amp;a - Free education icons">
            <a:extLst>
              <a:ext uri="{FF2B5EF4-FFF2-40B4-BE49-F238E27FC236}">
                <a16:creationId xmlns:a16="http://schemas.microsoft.com/office/drawing/2014/main" id="{A43FEDA1-3447-4785-D14F-55A296432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0"/>
            <a:ext cx="15621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89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DFEA6858-3D38-B5C9-C7E6-7BF5D29C25A2}"/>
              </a:ext>
            </a:extLst>
          </p:cNvPr>
          <p:cNvSpPr>
            <a:spLocks noGrp="1"/>
          </p:cNvSpPr>
          <p:nvPr>
            <p:ph type="ctrTitle"/>
          </p:nvPr>
        </p:nvSpPr>
        <p:spPr>
          <a:xfrm>
            <a:off x="1654969" y="1283494"/>
            <a:ext cx="6056710" cy="857250"/>
          </a:xfrm>
        </p:spPr>
        <p:txBody>
          <a:bodyPr/>
          <a:lstStyle/>
          <a:p>
            <a:pPr eaLnBrk="1" hangingPunct="1"/>
            <a:r>
              <a:rPr lang="en-US" altLang="en-US" sz="2800" dirty="0">
                <a:solidFill>
                  <a:srgbClr val="00487F"/>
                </a:solidFill>
                <a:ea typeface="MS PGothic" panose="020B0600070205080204" pitchFamily="34" charset="-128"/>
                <a:cs typeface="Geneva" panose="020B0503030404040204" pitchFamily="34" charset="0"/>
              </a:rPr>
              <a:t>Learner Life and Wellness</a:t>
            </a:r>
          </a:p>
        </p:txBody>
      </p:sp>
      <p:sp>
        <p:nvSpPr>
          <p:cNvPr id="56322" name="Subtitle 2">
            <a:extLst>
              <a:ext uri="{FF2B5EF4-FFF2-40B4-BE49-F238E27FC236}">
                <a16:creationId xmlns:a16="http://schemas.microsoft.com/office/drawing/2014/main" id="{EF055ECC-D906-5072-6235-AA7E75A2B486}"/>
              </a:ext>
            </a:extLst>
          </p:cNvPr>
          <p:cNvSpPr>
            <a:spLocks noGrp="1"/>
          </p:cNvSpPr>
          <p:nvPr>
            <p:ph type="subTitle" idx="1"/>
          </p:nvPr>
        </p:nvSpPr>
        <p:spPr>
          <a:xfrm>
            <a:off x="1587566" y="2301479"/>
            <a:ext cx="5968866" cy="1352550"/>
          </a:xfrm>
        </p:spPr>
        <p:txBody>
          <a:bodyPr/>
          <a:lstStyle/>
          <a:p>
            <a:pPr eaLnBrk="1" hangingPunct="1">
              <a:buFont typeface="Verdana" panose="020B0604030504040204" pitchFamily="34" charset="0"/>
              <a:buNone/>
            </a:pPr>
            <a:r>
              <a:rPr lang="en-US" altLang="en-US" sz="1800" b="1" dirty="0">
                <a:solidFill>
                  <a:srgbClr val="00487F"/>
                </a:solidFill>
                <a:ea typeface="MS PGothic" panose="020B0600070205080204" pitchFamily="34" charset="-128"/>
                <a:cs typeface="Geneva" panose="020B0503030404040204" pitchFamily="34" charset="0"/>
              </a:rPr>
              <a:t>Amber Rivera, MSW</a:t>
            </a:r>
          </a:p>
          <a:p>
            <a:pPr eaLnBrk="1" hangingPunct="1">
              <a:buFont typeface="Verdana" panose="020B0604030504040204" pitchFamily="34" charset="0"/>
              <a:buNone/>
            </a:pPr>
            <a:r>
              <a:rPr lang="en-US" altLang="en-US" sz="1800" i="1" dirty="0">
                <a:solidFill>
                  <a:srgbClr val="00487F"/>
                </a:solidFill>
                <a:ea typeface="MS PGothic" panose="020B0600070205080204" pitchFamily="34" charset="-128"/>
                <a:cs typeface="Geneva" panose="020B0503030404040204" pitchFamily="34" charset="0"/>
              </a:rPr>
              <a:t>Director of Learner Life &amp; Wellness</a:t>
            </a:r>
          </a:p>
          <a:p>
            <a:pPr eaLnBrk="1" hangingPunct="1">
              <a:buFont typeface="Verdana" panose="020B0604030504040204" pitchFamily="34" charset="0"/>
              <a:buNone/>
            </a:pPr>
            <a:r>
              <a:rPr lang="en-US" altLang="en-US" sz="1800" b="1" dirty="0" err="1">
                <a:solidFill>
                  <a:srgbClr val="00487F"/>
                </a:solidFill>
                <a:ea typeface="MS PGothic" panose="020B0600070205080204" pitchFamily="34" charset="-128"/>
                <a:cs typeface="Geneva" panose="020B0503030404040204" pitchFamily="34" charset="0"/>
              </a:rPr>
              <a:t>myHub</a:t>
            </a:r>
            <a:endParaRPr lang="en-US" altLang="en-US" sz="1800" b="1" dirty="0">
              <a:solidFill>
                <a:srgbClr val="00487F"/>
              </a:solidFill>
              <a:ea typeface="MS PGothic" panose="020B0600070205080204" pitchFamily="34" charset="-128"/>
              <a:cs typeface="Geneva" panose="020B0503030404040204" pitchFamily="34" charset="0"/>
            </a:endParaRPr>
          </a:p>
          <a:p>
            <a:pPr eaLnBrk="1" hangingPunct="1">
              <a:buFont typeface="Verdana" panose="020B0604030504040204" pitchFamily="34" charset="0"/>
              <a:buNone/>
            </a:pPr>
            <a:r>
              <a:rPr lang="en-US" altLang="en-US" sz="1800" b="1" dirty="0">
                <a:solidFill>
                  <a:srgbClr val="00487F"/>
                </a:solidFill>
                <a:ea typeface="MS PGothic" panose="020B0600070205080204" pitchFamily="34" charset="-128"/>
                <a:cs typeface="Geneva" panose="020B0503030404040204" pitchFamily="34" charset="0"/>
              </a:rPr>
              <a:t>Graduate Education and Postdoctoral Affairs</a:t>
            </a:r>
          </a:p>
        </p:txBody>
      </p:sp>
      <p:pic>
        <p:nvPicPr>
          <p:cNvPr id="56323" name="Picture 4">
            <a:extLst>
              <a:ext uri="{FF2B5EF4-FFF2-40B4-BE49-F238E27FC236}">
                <a16:creationId xmlns:a16="http://schemas.microsoft.com/office/drawing/2014/main" id="{609F461F-860A-5D68-86D6-FB79267DF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791" y="125612"/>
            <a:ext cx="446841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671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893B-C3B4-C466-F7E6-590175187620}"/>
              </a:ext>
            </a:extLst>
          </p:cNvPr>
          <p:cNvSpPr>
            <a:spLocks noGrp="1"/>
          </p:cNvSpPr>
          <p:nvPr>
            <p:ph type="title"/>
          </p:nvPr>
        </p:nvSpPr>
        <p:spPr>
          <a:xfrm>
            <a:off x="378354" y="-134369"/>
            <a:ext cx="5915025" cy="994172"/>
          </a:xfrm>
        </p:spPr>
        <p:txBody>
          <a:bodyPr/>
          <a:lstStyle/>
          <a:p>
            <a:r>
              <a:rPr lang="en-US" sz="2400" b="1" dirty="0">
                <a:solidFill>
                  <a:srgbClr val="00487F"/>
                </a:solidFill>
              </a:rPr>
              <a:t>Learner Life and Wellness Services</a:t>
            </a:r>
          </a:p>
        </p:txBody>
      </p:sp>
      <p:sp>
        <p:nvSpPr>
          <p:cNvPr id="3" name="Content Placeholder 2">
            <a:extLst>
              <a:ext uri="{FF2B5EF4-FFF2-40B4-BE49-F238E27FC236}">
                <a16:creationId xmlns:a16="http://schemas.microsoft.com/office/drawing/2014/main" id="{85071533-497D-3443-79E4-1F30D57FBF9E}"/>
              </a:ext>
            </a:extLst>
          </p:cNvPr>
          <p:cNvSpPr>
            <a:spLocks noGrp="1"/>
          </p:cNvSpPr>
          <p:nvPr>
            <p:ph idx="1"/>
          </p:nvPr>
        </p:nvSpPr>
        <p:spPr>
          <a:xfrm>
            <a:off x="406400" y="909976"/>
            <a:ext cx="8390467" cy="3086289"/>
          </a:xfrm>
          <a:solidFill>
            <a:schemeClr val="accent5">
              <a:lumMod val="20000"/>
              <a:lumOff val="80000"/>
            </a:schemeClr>
          </a:solidFill>
        </p:spPr>
        <p:txBody>
          <a:bodyPr/>
          <a:lstStyle/>
          <a:p>
            <a:pPr>
              <a:spcBef>
                <a:spcPts val="450"/>
              </a:spcBef>
              <a:spcAft>
                <a:spcPts val="900"/>
              </a:spcAft>
            </a:pPr>
            <a:r>
              <a:rPr lang="en-US" sz="1800" b="1" dirty="0">
                <a:solidFill>
                  <a:srgbClr val="333333"/>
                </a:solidFill>
              </a:rPr>
              <a:t>Learner Support &amp; Wellness</a:t>
            </a:r>
            <a:r>
              <a:rPr lang="en-US" sz="1800" dirty="0">
                <a:solidFill>
                  <a:srgbClr val="333333"/>
                </a:solidFill>
              </a:rPr>
              <a:t> – Discuss how SMD GEPA can support your educational journey, personal development, and personal wellness.</a:t>
            </a:r>
          </a:p>
          <a:p>
            <a:pPr>
              <a:spcBef>
                <a:spcPts val="450"/>
              </a:spcBef>
              <a:spcAft>
                <a:spcPts val="900"/>
              </a:spcAft>
            </a:pPr>
            <a:r>
              <a:rPr lang="en-US" sz="1800" b="1" dirty="0">
                <a:solidFill>
                  <a:srgbClr val="333333"/>
                </a:solidFill>
              </a:rPr>
              <a:t>Counseling – </a:t>
            </a:r>
            <a:r>
              <a:rPr lang="en-US" sz="1800" dirty="0">
                <a:solidFill>
                  <a:srgbClr val="333333"/>
                </a:solidFill>
              </a:rPr>
              <a:t>Preliminary</a:t>
            </a:r>
            <a:r>
              <a:rPr lang="en-US" sz="1800" b="1" dirty="0">
                <a:solidFill>
                  <a:srgbClr val="333333"/>
                </a:solidFill>
              </a:rPr>
              <a:t> </a:t>
            </a:r>
            <a:r>
              <a:rPr lang="en-US" sz="1800" dirty="0">
                <a:solidFill>
                  <a:srgbClr val="333333"/>
                </a:solidFill>
              </a:rPr>
              <a:t>and short-term counseling in response to a personal concern. Everyone has the capacity for growth; sometimes we need a space to explore thoughts and feelings, and discover strength, wisdom, and grace within. All discussions will be held in confidentiality.</a:t>
            </a:r>
          </a:p>
          <a:p>
            <a:pPr>
              <a:spcBef>
                <a:spcPts val="450"/>
              </a:spcBef>
              <a:spcAft>
                <a:spcPts val="900"/>
              </a:spcAft>
            </a:pPr>
            <a:r>
              <a:rPr lang="en-US" sz="1800" b="1" dirty="0">
                <a:solidFill>
                  <a:srgbClr val="333333"/>
                </a:solidFill>
              </a:rPr>
              <a:t>CARE Network</a:t>
            </a:r>
            <a:r>
              <a:rPr lang="en-US" sz="1800" dirty="0">
                <a:solidFill>
                  <a:srgbClr val="333333"/>
                </a:solidFill>
              </a:rPr>
              <a:t> – Discuss CARE Network referrals. Whether you have been referred for support through the CARE Network, are considering making a self-referral, or a referral concerning someone else, you can safely discuss the CARE Network’s role in addressing concerns.</a:t>
            </a:r>
          </a:p>
          <a:p>
            <a:pPr>
              <a:spcBef>
                <a:spcPts val="450"/>
              </a:spcBef>
              <a:spcAft>
                <a:spcPts val="900"/>
              </a:spcAft>
            </a:pPr>
            <a:endParaRPr lang="en-US" dirty="0"/>
          </a:p>
        </p:txBody>
      </p:sp>
      <p:sp>
        <p:nvSpPr>
          <p:cNvPr id="4" name="Slide Number Placeholder 3">
            <a:extLst>
              <a:ext uri="{FF2B5EF4-FFF2-40B4-BE49-F238E27FC236}">
                <a16:creationId xmlns:a16="http://schemas.microsoft.com/office/drawing/2014/main" id="{CDB6ADC0-2711-410D-FFE9-26112510E513}"/>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pPr>
              <a:defRPr/>
            </a:pPr>
            <a:fld id="{06E179C7-8416-BE43-9BBA-805465F23A3C}" type="slidenum">
              <a:rPr lang="en-US" altLang="en-US" smtClean="0"/>
              <a:pPr>
                <a:defRPr/>
              </a:pPr>
              <a:t>23</a:t>
            </a:fld>
            <a:endParaRPr lang="en-US" altLang="en-US"/>
          </a:p>
        </p:txBody>
      </p:sp>
      <p:cxnSp>
        <p:nvCxnSpPr>
          <p:cNvPr id="5" name="Straight Connector 4">
            <a:extLst>
              <a:ext uri="{FF2B5EF4-FFF2-40B4-BE49-F238E27FC236}">
                <a16:creationId xmlns:a16="http://schemas.microsoft.com/office/drawing/2014/main" id="{16ED1C40-398D-B72D-C7B3-753D549C620B}"/>
              </a:ext>
            </a:extLst>
          </p:cNvPr>
          <p:cNvCxnSpPr/>
          <p:nvPr/>
        </p:nvCxnSpPr>
        <p:spPr>
          <a:xfrm>
            <a:off x="421216" y="547007"/>
            <a:ext cx="607627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C129A7-12F0-736E-0891-F7930CA6ABE2}"/>
              </a:ext>
            </a:extLst>
          </p:cNvPr>
          <p:cNvSpPr txBox="1"/>
          <p:nvPr/>
        </p:nvSpPr>
        <p:spPr>
          <a:xfrm>
            <a:off x="445707" y="563333"/>
            <a:ext cx="5757863" cy="323165"/>
          </a:xfrm>
          <a:prstGeom prst="rect">
            <a:avLst/>
          </a:prstGeom>
          <a:noFill/>
        </p:spPr>
        <p:txBody>
          <a:bodyPr wrap="square" rtlCol="0">
            <a:spAutoFit/>
          </a:bodyPr>
          <a:lstStyle/>
          <a:p>
            <a:r>
              <a:rPr lang="en-US" sz="1500" i="1" dirty="0"/>
              <a:t>Available to all SMD graduate students and postdocs.</a:t>
            </a:r>
          </a:p>
        </p:txBody>
      </p:sp>
    </p:spTree>
    <p:extLst>
      <p:ext uri="{BB962C8B-B14F-4D97-AF65-F5344CB8AC3E}">
        <p14:creationId xmlns:p14="http://schemas.microsoft.com/office/powerpoint/2010/main" val="2656418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893B-C3B4-C466-F7E6-590175187620}"/>
              </a:ext>
            </a:extLst>
          </p:cNvPr>
          <p:cNvSpPr>
            <a:spLocks noGrp="1"/>
          </p:cNvSpPr>
          <p:nvPr>
            <p:ph type="title"/>
          </p:nvPr>
        </p:nvSpPr>
        <p:spPr>
          <a:xfrm>
            <a:off x="293681" y="-134369"/>
            <a:ext cx="5915025" cy="994172"/>
          </a:xfrm>
        </p:spPr>
        <p:txBody>
          <a:bodyPr/>
          <a:lstStyle/>
          <a:p>
            <a:r>
              <a:rPr lang="en-US" sz="2400" b="1" dirty="0">
                <a:solidFill>
                  <a:srgbClr val="00487F"/>
                </a:solidFill>
              </a:rPr>
              <a:t>Learner Life and Wellness Services</a:t>
            </a:r>
          </a:p>
        </p:txBody>
      </p:sp>
      <p:sp>
        <p:nvSpPr>
          <p:cNvPr id="3" name="Content Placeholder 2">
            <a:extLst>
              <a:ext uri="{FF2B5EF4-FFF2-40B4-BE49-F238E27FC236}">
                <a16:creationId xmlns:a16="http://schemas.microsoft.com/office/drawing/2014/main" id="{85071533-497D-3443-79E4-1F30D57FBF9E}"/>
              </a:ext>
            </a:extLst>
          </p:cNvPr>
          <p:cNvSpPr>
            <a:spLocks noGrp="1"/>
          </p:cNvSpPr>
          <p:nvPr>
            <p:ph idx="1"/>
          </p:nvPr>
        </p:nvSpPr>
        <p:spPr>
          <a:xfrm>
            <a:off x="355600" y="909976"/>
            <a:ext cx="8441267" cy="3272557"/>
          </a:xfrm>
          <a:solidFill>
            <a:schemeClr val="accent5">
              <a:lumMod val="20000"/>
              <a:lumOff val="80000"/>
            </a:schemeClr>
          </a:solidFill>
        </p:spPr>
        <p:txBody>
          <a:bodyPr/>
          <a:lstStyle/>
          <a:p>
            <a:pPr>
              <a:spcBef>
                <a:spcPts val="450"/>
              </a:spcBef>
              <a:spcAft>
                <a:spcPts val="900"/>
              </a:spcAft>
            </a:pPr>
            <a:r>
              <a:rPr lang="en-US" sz="1800" b="1" dirty="0">
                <a:solidFill>
                  <a:srgbClr val="333333"/>
                </a:solidFill>
              </a:rPr>
              <a:t>Access to University Support Services</a:t>
            </a:r>
            <a:r>
              <a:rPr lang="en-US" sz="1800" dirty="0">
                <a:solidFill>
                  <a:srgbClr val="333333"/>
                </a:solidFill>
              </a:rPr>
              <a:t> – The School of Medicine and Dentistry graduate and postdoctoral experiences are unique, and the University offers a variety of resources to help you be successful on your own path. Discuss ways to connect and receive support.</a:t>
            </a:r>
          </a:p>
          <a:p>
            <a:pPr>
              <a:spcBef>
                <a:spcPts val="450"/>
              </a:spcBef>
              <a:spcAft>
                <a:spcPts val="900"/>
              </a:spcAft>
            </a:pPr>
            <a:r>
              <a:rPr lang="en-US" sz="1800" b="1" dirty="0">
                <a:solidFill>
                  <a:srgbClr val="333333"/>
                </a:solidFill>
              </a:rPr>
              <a:t>Trainee Group Advising</a:t>
            </a:r>
            <a:r>
              <a:rPr lang="en-US" sz="1800" dirty="0">
                <a:solidFill>
                  <a:srgbClr val="333333"/>
                </a:solidFill>
              </a:rPr>
              <a:t> – Discuss leadership development, program planning, group development concerns, and learner needs for your Trainee Group.</a:t>
            </a:r>
          </a:p>
          <a:p>
            <a:pPr>
              <a:spcBef>
                <a:spcPts val="450"/>
              </a:spcBef>
              <a:spcAft>
                <a:spcPts val="900"/>
              </a:spcAft>
            </a:pPr>
            <a:r>
              <a:rPr lang="en-US" sz="1800" b="1" dirty="0">
                <a:solidFill>
                  <a:srgbClr val="333333"/>
                </a:solidFill>
              </a:rPr>
              <a:t>Wellness Programs and Initiatives</a:t>
            </a:r>
            <a:r>
              <a:rPr lang="en-US" sz="1800" dirty="0">
                <a:solidFill>
                  <a:srgbClr val="333333"/>
                </a:solidFill>
              </a:rPr>
              <a:t> – Meet and greet to discuss wellness topics that are of interest to you and other graduate and postdoctoral learners. Suggest your ideas for wellness programs and initiatives that address challenges commonly faced by SMD graduate students and postdocs.</a:t>
            </a:r>
          </a:p>
        </p:txBody>
      </p:sp>
      <p:sp>
        <p:nvSpPr>
          <p:cNvPr id="4" name="Slide Number Placeholder 3">
            <a:extLst>
              <a:ext uri="{FF2B5EF4-FFF2-40B4-BE49-F238E27FC236}">
                <a16:creationId xmlns:a16="http://schemas.microsoft.com/office/drawing/2014/main" id="{CDB6ADC0-2711-410D-FFE9-26112510E513}"/>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pPr>
              <a:defRPr/>
            </a:pPr>
            <a:fld id="{06E179C7-8416-BE43-9BBA-805465F23A3C}" type="slidenum">
              <a:rPr lang="en-US" altLang="en-US" smtClean="0"/>
              <a:pPr>
                <a:defRPr/>
              </a:pPr>
              <a:t>24</a:t>
            </a:fld>
            <a:endParaRPr lang="en-US" altLang="en-US"/>
          </a:p>
        </p:txBody>
      </p:sp>
      <p:cxnSp>
        <p:nvCxnSpPr>
          <p:cNvPr id="5" name="Straight Connector 4">
            <a:extLst>
              <a:ext uri="{FF2B5EF4-FFF2-40B4-BE49-F238E27FC236}">
                <a16:creationId xmlns:a16="http://schemas.microsoft.com/office/drawing/2014/main" id="{16ED1C40-398D-B72D-C7B3-753D549C620B}"/>
              </a:ext>
            </a:extLst>
          </p:cNvPr>
          <p:cNvCxnSpPr/>
          <p:nvPr/>
        </p:nvCxnSpPr>
        <p:spPr>
          <a:xfrm>
            <a:off x="336543" y="547007"/>
            <a:ext cx="607627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C129A7-12F0-736E-0891-F7930CA6ABE2}"/>
              </a:ext>
            </a:extLst>
          </p:cNvPr>
          <p:cNvSpPr txBox="1"/>
          <p:nvPr/>
        </p:nvSpPr>
        <p:spPr>
          <a:xfrm>
            <a:off x="361034" y="563333"/>
            <a:ext cx="5757863" cy="323165"/>
          </a:xfrm>
          <a:prstGeom prst="rect">
            <a:avLst/>
          </a:prstGeom>
          <a:noFill/>
        </p:spPr>
        <p:txBody>
          <a:bodyPr wrap="square" rtlCol="0">
            <a:spAutoFit/>
          </a:bodyPr>
          <a:lstStyle/>
          <a:p>
            <a:r>
              <a:rPr lang="en-US" sz="1500" i="1" dirty="0"/>
              <a:t>Available to all SMD graduate students and postdocs.</a:t>
            </a:r>
          </a:p>
        </p:txBody>
      </p:sp>
    </p:spTree>
    <p:extLst>
      <p:ext uri="{BB962C8B-B14F-4D97-AF65-F5344CB8AC3E}">
        <p14:creationId xmlns:p14="http://schemas.microsoft.com/office/powerpoint/2010/main" val="720032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D1FE-CACE-8313-6AD4-B85E833F2517}"/>
              </a:ext>
            </a:extLst>
          </p:cNvPr>
          <p:cNvSpPr>
            <a:spLocks noGrp="1"/>
          </p:cNvSpPr>
          <p:nvPr>
            <p:ph type="title"/>
          </p:nvPr>
        </p:nvSpPr>
        <p:spPr>
          <a:xfrm>
            <a:off x="162982" y="42602"/>
            <a:ext cx="8352367" cy="526054"/>
          </a:xfrm>
        </p:spPr>
        <p:txBody>
          <a:bodyPr/>
          <a:lstStyle/>
          <a:p>
            <a:r>
              <a:rPr lang="en-US" sz="2000" b="1" dirty="0">
                <a:solidFill>
                  <a:srgbClr val="00487F"/>
                </a:solidFill>
              </a:rPr>
              <a:t>Schedule an appointment for Learner Life/Wellness on myHub</a:t>
            </a:r>
          </a:p>
        </p:txBody>
      </p:sp>
      <p:sp>
        <p:nvSpPr>
          <p:cNvPr id="4" name="Slide Number Placeholder 3">
            <a:extLst>
              <a:ext uri="{FF2B5EF4-FFF2-40B4-BE49-F238E27FC236}">
                <a16:creationId xmlns:a16="http://schemas.microsoft.com/office/drawing/2014/main" id="{DAD20315-60C9-91FA-3D7B-440AE031014C}"/>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pPr>
              <a:defRPr/>
            </a:pPr>
            <a:fld id="{06E179C7-8416-BE43-9BBA-805465F23A3C}" type="slidenum">
              <a:rPr lang="en-US" altLang="en-US" smtClean="0"/>
              <a:pPr>
                <a:defRPr/>
              </a:pPr>
              <a:t>25</a:t>
            </a:fld>
            <a:endParaRPr lang="en-US" altLang="en-US"/>
          </a:p>
        </p:txBody>
      </p:sp>
      <p:pic>
        <p:nvPicPr>
          <p:cNvPr id="6" name="Picture 5">
            <a:extLst>
              <a:ext uri="{FF2B5EF4-FFF2-40B4-BE49-F238E27FC236}">
                <a16:creationId xmlns:a16="http://schemas.microsoft.com/office/drawing/2014/main" id="{6BF63549-3F12-66FA-7881-8C5BEA88910D}"/>
              </a:ext>
            </a:extLst>
          </p:cNvPr>
          <p:cNvPicPr>
            <a:picLocks noChangeAspect="1"/>
          </p:cNvPicPr>
          <p:nvPr/>
        </p:nvPicPr>
        <p:blipFill rotWithShape="1">
          <a:blip r:embed="rId2"/>
          <a:srcRect l="833" t="9238" r="51073" b="5429"/>
          <a:stretch/>
        </p:blipFill>
        <p:spPr>
          <a:xfrm>
            <a:off x="270026" y="665430"/>
            <a:ext cx="6076270" cy="3369021"/>
          </a:xfrm>
          <a:prstGeom prst="rect">
            <a:avLst/>
          </a:prstGeom>
        </p:spPr>
      </p:pic>
      <p:cxnSp>
        <p:nvCxnSpPr>
          <p:cNvPr id="7" name="Straight Connector 6">
            <a:extLst>
              <a:ext uri="{FF2B5EF4-FFF2-40B4-BE49-F238E27FC236}">
                <a16:creationId xmlns:a16="http://schemas.microsoft.com/office/drawing/2014/main" id="{DE5C1640-7FD5-15BA-5E46-C15AF2098C03}"/>
              </a:ext>
            </a:extLst>
          </p:cNvPr>
          <p:cNvCxnSpPr/>
          <p:nvPr/>
        </p:nvCxnSpPr>
        <p:spPr>
          <a:xfrm>
            <a:off x="270025" y="570785"/>
            <a:ext cx="536926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8DEC823-A1BB-FFB1-C455-1B719A70AE34}"/>
              </a:ext>
            </a:extLst>
          </p:cNvPr>
          <p:cNvSpPr/>
          <p:nvPr/>
        </p:nvSpPr>
        <p:spPr>
          <a:xfrm>
            <a:off x="4973912" y="577307"/>
            <a:ext cx="1330758" cy="55208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75"/>
          </a:p>
        </p:txBody>
      </p:sp>
    </p:spTree>
    <p:extLst>
      <p:ext uri="{BB962C8B-B14F-4D97-AF65-F5344CB8AC3E}">
        <p14:creationId xmlns:p14="http://schemas.microsoft.com/office/powerpoint/2010/main" val="1292077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7F0B-73B2-8A41-B01C-BC44B1816F87}"/>
              </a:ext>
            </a:extLst>
          </p:cNvPr>
          <p:cNvSpPr>
            <a:spLocks noGrp="1"/>
          </p:cNvSpPr>
          <p:nvPr>
            <p:ph type="title"/>
          </p:nvPr>
        </p:nvSpPr>
        <p:spPr>
          <a:xfrm>
            <a:off x="360680" y="199299"/>
            <a:ext cx="8940800" cy="1112044"/>
          </a:xfrm>
        </p:spPr>
        <p:txBody>
          <a:bodyPr/>
          <a:lstStyle/>
          <a:p>
            <a:pPr algn="ctr">
              <a:defRPr/>
            </a:pPr>
            <a:r>
              <a:rPr lang="en-US" sz="3200" b="1" dirty="0">
                <a:solidFill>
                  <a:srgbClr val="00487F"/>
                </a:solidFill>
                <a:latin typeface="+mn-lt"/>
              </a:rPr>
              <a:t>We Use Handshake ---</a:t>
            </a:r>
            <a:br>
              <a:rPr lang="en-US" sz="3200" b="1" dirty="0">
                <a:solidFill>
                  <a:srgbClr val="00487F"/>
                </a:solidFill>
                <a:latin typeface="+mn-lt"/>
              </a:rPr>
            </a:br>
            <a:r>
              <a:rPr lang="en-US" sz="3200" b="1" dirty="0">
                <a:solidFill>
                  <a:srgbClr val="00487F"/>
                </a:solidFill>
                <a:latin typeface="+mn-lt"/>
              </a:rPr>
              <a:t> Schedule an appointment with us!</a:t>
            </a:r>
          </a:p>
        </p:txBody>
      </p:sp>
      <p:pic>
        <p:nvPicPr>
          <p:cNvPr id="8" name="Picture 7">
            <a:extLst>
              <a:ext uri="{FF2B5EF4-FFF2-40B4-BE49-F238E27FC236}">
                <a16:creationId xmlns:a16="http://schemas.microsoft.com/office/drawing/2014/main" id="{C9991716-516C-0242-9B02-7AB2561B9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8"/>
            <a:ext cx="163671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F6C4195-F625-5D11-9191-04D71969C29D}"/>
              </a:ext>
            </a:extLst>
          </p:cNvPr>
          <p:cNvSpPr txBox="1"/>
          <p:nvPr/>
        </p:nvSpPr>
        <p:spPr>
          <a:xfrm>
            <a:off x="5306695" y="1190125"/>
            <a:ext cx="3476625" cy="2785378"/>
          </a:xfrm>
          <a:prstGeom prst="rect">
            <a:avLst/>
          </a:prstGeom>
          <a:noFill/>
        </p:spPr>
        <p:txBody>
          <a:bodyPr wrap="square" rtlCol="0">
            <a:spAutoFit/>
          </a:bodyPr>
          <a:lstStyle/>
          <a:p>
            <a:endParaRPr lang="en-US" sz="1800" b="1" dirty="0">
              <a:solidFill>
                <a:srgbClr val="00487F"/>
              </a:solidFill>
            </a:endParaRPr>
          </a:p>
          <a:p>
            <a:pPr marL="285750" indent="-285750">
              <a:buFont typeface="Arial" panose="020B0604020202020204" pitchFamily="34" charset="0"/>
              <a:buChar char="•"/>
            </a:pPr>
            <a:r>
              <a:rPr lang="en-US" sz="1800" b="1" dirty="0">
                <a:solidFill>
                  <a:srgbClr val="00487F"/>
                </a:solidFill>
              </a:rPr>
              <a:t>Register for 1:1 appointments with Amber, Elaine, &amp; Eric </a:t>
            </a:r>
          </a:p>
          <a:p>
            <a:pPr marL="285750" indent="-285750">
              <a:buFont typeface="Arial" panose="020B0604020202020204" pitchFamily="34" charset="0"/>
              <a:buChar char="•"/>
            </a:pPr>
            <a:endParaRPr lang="en-US" sz="1800" b="1" dirty="0">
              <a:solidFill>
                <a:srgbClr val="00487F"/>
              </a:solidFill>
            </a:endParaRPr>
          </a:p>
          <a:p>
            <a:pPr marL="285750" indent="-285750">
              <a:buFont typeface="Arial" panose="020B0604020202020204" pitchFamily="34" charset="0"/>
              <a:buChar char="•"/>
            </a:pPr>
            <a:r>
              <a:rPr lang="en-US" sz="1800" b="1" dirty="0">
                <a:solidFill>
                  <a:srgbClr val="00487F"/>
                </a:solidFill>
              </a:rPr>
              <a:t>Schedule of </a:t>
            </a:r>
            <a:r>
              <a:rPr lang="en-US" sz="1800" b="1" dirty="0" err="1">
                <a:solidFill>
                  <a:srgbClr val="00487F"/>
                </a:solidFill>
              </a:rPr>
              <a:t>myHub</a:t>
            </a:r>
            <a:r>
              <a:rPr lang="en-US" sz="1800" b="1" dirty="0">
                <a:solidFill>
                  <a:srgbClr val="00487F"/>
                </a:solidFill>
              </a:rPr>
              <a:t> Events &amp; Register for Events</a:t>
            </a:r>
          </a:p>
          <a:p>
            <a:pPr marL="285750" indent="-285750">
              <a:buFont typeface="Arial" panose="020B0604020202020204" pitchFamily="34" charset="0"/>
              <a:buChar char="•"/>
            </a:pPr>
            <a:endParaRPr lang="en-US" sz="1800" b="1" dirty="0">
              <a:solidFill>
                <a:srgbClr val="00487F"/>
              </a:solidFill>
            </a:endParaRPr>
          </a:p>
          <a:p>
            <a:pPr marL="285750" indent="-285750">
              <a:buFont typeface="Arial" panose="020B0604020202020204" pitchFamily="34" charset="0"/>
              <a:buChar char="•"/>
            </a:pPr>
            <a:r>
              <a:rPr lang="en-US" sz="1800" b="1" dirty="0">
                <a:solidFill>
                  <a:srgbClr val="00487F"/>
                </a:solidFill>
              </a:rPr>
              <a:t>Explore internship &amp; job postings</a:t>
            </a:r>
          </a:p>
          <a:p>
            <a:pPr marL="285750" indent="-285750">
              <a:buFont typeface="Arial" panose="020B0604020202020204" pitchFamily="34" charset="0"/>
              <a:buChar char="•"/>
            </a:pPr>
            <a:endParaRPr lang="en-US" dirty="0"/>
          </a:p>
        </p:txBody>
      </p:sp>
      <p:pic>
        <p:nvPicPr>
          <p:cNvPr id="10244" name="Picture 4" descr="For Employers - Career and Professional Development Center - IUP">
            <a:extLst>
              <a:ext uri="{FF2B5EF4-FFF2-40B4-BE49-F238E27FC236}">
                <a16:creationId xmlns:a16="http://schemas.microsoft.com/office/drawing/2014/main" id="{61B2E808-FD5A-05D5-01FF-7A9B0168F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5665"/>
            <a:ext cx="4984428" cy="24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367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a hallway&#10;&#10;Description automatically generated">
            <a:extLst>
              <a:ext uri="{FF2B5EF4-FFF2-40B4-BE49-F238E27FC236}">
                <a16:creationId xmlns:a16="http://schemas.microsoft.com/office/drawing/2014/main" id="{5276FCC9-D7C6-339A-1CAD-D7113CFD3F51}"/>
              </a:ext>
            </a:extLst>
          </p:cNvPr>
          <p:cNvPicPr>
            <a:picLocks noChangeAspect="1"/>
          </p:cNvPicPr>
          <p:nvPr/>
        </p:nvPicPr>
        <p:blipFill>
          <a:blip r:embed="rId3"/>
          <a:stretch>
            <a:fillRect/>
          </a:stretch>
        </p:blipFill>
        <p:spPr>
          <a:xfrm>
            <a:off x="4522144" y="2093593"/>
            <a:ext cx="2605838" cy="2026763"/>
          </a:xfrm>
          <a:prstGeom prst="rect">
            <a:avLst/>
          </a:prstGeom>
        </p:spPr>
      </p:pic>
      <p:pic>
        <p:nvPicPr>
          <p:cNvPr id="10" name="Picture 9" descr="A group of people standing in a library&#10;&#10;Description automatically generated">
            <a:extLst>
              <a:ext uri="{FF2B5EF4-FFF2-40B4-BE49-F238E27FC236}">
                <a16:creationId xmlns:a16="http://schemas.microsoft.com/office/drawing/2014/main" id="{9D694B77-0537-1D3D-14FD-B7C31C443688}"/>
              </a:ext>
            </a:extLst>
          </p:cNvPr>
          <p:cNvPicPr>
            <a:picLocks noChangeAspect="1"/>
          </p:cNvPicPr>
          <p:nvPr/>
        </p:nvPicPr>
        <p:blipFill>
          <a:blip r:embed="rId4"/>
          <a:stretch>
            <a:fillRect/>
          </a:stretch>
        </p:blipFill>
        <p:spPr>
          <a:xfrm>
            <a:off x="149860" y="1508908"/>
            <a:ext cx="2866187" cy="2125683"/>
          </a:xfrm>
          <a:prstGeom prst="rect">
            <a:avLst/>
          </a:prstGeom>
        </p:spPr>
      </p:pic>
      <p:sp>
        <p:nvSpPr>
          <p:cNvPr id="2" name="Title 1">
            <a:extLst>
              <a:ext uri="{FF2B5EF4-FFF2-40B4-BE49-F238E27FC236}">
                <a16:creationId xmlns:a16="http://schemas.microsoft.com/office/drawing/2014/main" id="{7D077F0B-73B2-8A41-B01C-BC44B1816F87}"/>
              </a:ext>
            </a:extLst>
          </p:cNvPr>
          <p:cNvSpPr>
            <a:spLocks noGrp="1"/>
          </p:cNvSpPr>
          <p:nvPr>
            <p:ph type="title"/>
          </p:nvPr>
        </p:nvSpPr>
        <p:spPr>
          <a:xfrm>
            <a:off x="360680" y="590439"/>
            <a:ext cx="8940800" cy="1112044"/>
          </a:xfrm>
        </p:spPr>
        <p:txBody>
          <a:bodyPr/>
          <a:lstStyle/>
          <a:p>
            <a:pPr algn="ctr">
              <a:defRPr/>
            </a:pPr>
            <a:r>
              <a:rPr lang="en-US" sz="3200" b="1" dirty="0">
                <a:solidFill>
                  <a:srgbClr val="00487F"/>
                </a:solidFill>
                <a:latin typeface="+mn-lt"/>
              </a:rPr>
              <a:t>Connect with us on Instagram</a:t>
            </a:r>
            <a:br>
              <a:rPr lang="en-US" sz="3200" b="1" dirty="0">
                <a:solidFill>
                  <a:srgbClr val="00487F"/>
                </a:solidFill>
                <a:latin typeface="+mn-lt"/>
              </a:rPr>
            </a:br>
            <a:r>
              <a:rPr lang="en-US" altLang="en-US" sz="3200" b="1" dirty="0" err="1">
                <a:solidFill>
                  <a:srgbClr val="00487F"/>
                </a:solidFill>
              </a:rPr>
              <a:t>ursmd_myHub</a:t>
            </a:r>
            <a:br>
              <a:rPr lang="en-US" altLang="en-US" sz="3200" b="1" dirty="0">
                <a:solidFill>
                  <a:srgbClr val="00487F"/>
                </a:solidFill>
              </a:rPr>
            </a:br>
            <a:br>
              <a:rPr lang="en-US" sz="3200" b="1" dirty="0">
                <a:solidFill>
                  <a:srgbClr val="00487F"/>
                </a:solidFill>
                <a:latin typeface="+mn-lt"/>
              </a:rPr>
            </a:br>
            <a:endParaRPr lang="en-US" sz="3200" b="1" dirty="0">
              <a:solidFill>
                <a:srgbClr val="00487F"/>
              </a:solidFill>
              <a:latin typeface="+mn-lt"/>
            </a:endParaRPr>
          </a:p>
        </p:txBody>
      </p:sp>
      <p:pic>
        <p:nvPicPr>
          <p:cNvPr id="8" name="Picture 7">
            <a:extLst>
              <a:ext uri="{FF2B5EF4-FFF2-40B4-BE49-F238E27FC236}">
                <a16:creationId xmlns:a16="http://schemas.microsoft.com/office/drawing/2014/main" id="{C9991716-516C-0242-9B02-7AB2561B9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58"/>
            <a:ext cx="163671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erson and person in suits and ties&#10;&#10;Description automatically generated">
            <a:extLst>
              <a:ext uri="{FF2B5EF4-FFF2-40B4-BE49-F238E27FC236}">
                <a16:creationId xmlns:a16="http://schemas.microsoft.com/office/drawing/2014/main" id="{7ADDBEB9-B00C-7F87-F39E-CABDC837BDA1}"/>
              </a:ext>
            </a:extLst>
          </p:cNvPr>
          <p:cNvPicPr>
            <a:picLocks noChangeAspect="1"/>
          </p:cNvPicPr>
          <p:nvPr/>
        </p:nvPicPr>
        <p:blipFill>
          <a:blip r:embed="rId6"/>
          <a:stretch>
            <a:fillRect/>
          </a:stretch>
        </p:blipFill>
        <p:spPr>
          <a:xfrm>
            <a:off x="2190098" y="1317728"/>
            <a:ext cx="2605838" cy="2565993"/>
          </a:xfrm>
          <a:prstGeom prst="rect">
            <a:avLst/>
          </a:prstGeom>
        </p:spPr>
      </p:pic>
      <p:pic>
        <p:nvPicPr>
          <p:cNvPr id="14" name="Picture 13" descr="A person in a white coat&#10;&#10;Description automatically generated">
            <a:extLst>
              <a:ext uri="{FF2B5EF4-FFF2-40B4-BE49-F238E27FC236}">
                <a16:creationId xmlns:a16="http://schemas.microsoft.com/office/drawing/2014/main" id="{0CCDCBAE-3A33-36DD-F168-EF0054A897FB}"/>
              </a:ext>
            </a:extLst>
          </p:cNvPr>
          <p:cNvPicPr>
            <a:picLocks noChangeAspect="1"/>
          </p:cNvPicPr>
          <p:nvPr/>
        </p:nvPicPr>
        <p:blipFill>
          <a:blip r:embed="rId7"/>
          <a:stretch>
            <a:fillRect/>
          </a:stretch>
        </p:blipFill>
        <p:spPr>
          <a:xfrm>
            <a:off x="6854190" y="1120183"/>
            <a:ext cx="2139950" cy="2120900"/>
          </a:xfrm>
          <a:prstGeom prst="rect">
            <a:avLst/>
          </a:prstGeom>
        </p:spPr>
      </p:pic>
    </p:spTree>
    <p:extLst>
      <p:ext uri="{BB962C8B-B14F-4D97-AF65-F5344CB8AC3E}">
        <p14:creationId xmlns:p14="http://schemas.microsoft.com/office/powerpoint/2010/main" val="2510677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2674CFB5-AD5B-6445-A4A2-502094A482D9}"/>
              </a:ext>
            </a:extLst>
          </p:cNvPr>
          <p:cNvSpPr>
            <a:spLocks noGrp="1"/>
          </p:cNvSpPr>
          <p:nvPr>
            <p:ph type="title"/>
          </p:nvPr>
        </p:nvSpPr>
        <p:spPr>
          <a:xfrm>
            <a:off x="971550" y="215900"/>
            <a:ext cx="7200900" cy="1039813"/>
          </a:xfrm>
        </p:spPr>
        <p:txBody>
          <a:bodyPr/>
          <a:lstStyle/>
          <a:p>
            <a:pPr algn="ctr"/>
            <a:r>
              <a:rPr lang="en-US" altLang="en-US" sz="4500" b="1" dirty="0">
                <a:latin typeface="Arial Bold"/>
              </a:rPr>
              <a:t>   </a:t>
            </a:r>
            <a:r>
              <a:rPr lang="en-US" altLang="en-US" sz="4500" b="1" dirty="0">
                <a:solidFill>
                  <a:srgbClr val="00487F"/>
                </a:solidFill>
                <a:latin typeface="Arial Bold"/>
              </a:rPr>
              <a:t>Contact Information</a:t>
            </a:r>
          </a:p>
        </p:txBody>
      </p:sp>
      <p:sp>
        <p:nvSpPr>
          <p:cNvPr id="11268" name="TextBox 8">
            <a:extLst>
              <a:ext uri="{FF2B5EF4-FFF2-40B4-BE49-F238E27FC236}">
                <a16:creationId xmlns:a16="http://schemas.microsoft.com/office/drawing/2014/main" id="{B6BD8637-47C7-8440-AF6A-4EFB11AA8CB8}"/>
              </a:ext>
            </a:extLst>
          </p:cNvPr>
          <p:cNvSpPr txBox="1">
            <a:spLocks noChangeArrowheads="1"/>
          </p:cNvSpPr>
          <p:nvPr/>
        </p:nvSpPr>
        <p:spPr bwMode="auto">
          <a:xfrm>
            <a:off x="30518" y="1819275"/>
            <a:ext cx="360997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b="1" u="sng" dirty="0">
                <a:solidFill>
                  <a:srgbClr val="00487F"/>
                </a:solidFill>
              </a:rPr>
              <a:t>Writing Services</a:t>
            </a:r>
          </a:p>
          <a:p>
            <a:endParaRPr lang="en-US" altLang="en-US" sz="1400" dirty="0">
              <a:solidFill>
                <a:srgbClr val="00487F"/>
              </a:solidFill>
            </a:endParaRPr>
          </a:p>
          <a:p>
            <a:r>
              <a:rPr lang="en-US" altLang="en-US" sz="1800" b="1" dirty="0">
                <a:solidFill>
                  <a:srgbClr val="00487F"/>
                </a:solidFill>
              </a:rPr>
              <a:t>Elaine Smolock, Ph.D.</a:t>
            </a:r>
          </a:p>
          <a:p>
            <a:r>
              <a:rPr lang="en-US" altLang="en-US" sz="1800" b="1" dirty="0">
                <a:solidFill>
                  <a:srgbClr val="00487F"/>
                </a:solidFill>
              </a:rPr>
              <a:t>Director of Writing Services</a:t>
            </a:r>
          </a:p>
          <a:p>
            <a:r>
              <a:rPr lang="en-US" altLang="en-US" sz="1400" dirty="0">
                <a:hlinkClick r:id="rId3"/>
              </a:rPr>
              <a:t>Elaine_Smolock@URMC.Rochester.edu</a:t>
            </a:r>
            <a:endParaRPr lang="en-US" altLang="en-US" sz="1400" dirty="0"/>
          </a:p>
          <a:p>
            <a:endParaRPr lang="en-US" altLang="en-US" sz="1400" dirty="0"/>
          </a:p>
          <a:p>
            <a:r>
              <a:rPr lang="en-US" altLang="en-US" sz="1400" dirty="0"/>
              <a:t>          </a:t>
            </a:r>
            <a:r>
              <a:rPr lang="en-US" altLang="en-US" sz="1400" dirty="0">
                <a:hlinkClick r:id="rId4"/>
              </a:rPr>
              <a:t>linkedin.com/in/elaine-</a:t>
            </a:r>
            <a:r>
              <a:rPr lang="en-US" altLang="en-US" sz="1400" dirty="0" err="1">
                <a:hlinkClick r:id="rId4"/>
              </a:rPr>
              <a:t>smolock</a:t>
            </a:r>
            <a:r>
              <a:rPr lang="en-US" altLang="en-US" sz="1400" dirty="0">
                <a:hlinkClick r:id="rId4"/>
              </a:rPr>
              <a:t>/</a:t>
            </a:r>
            <a:endParaRPr lang="en-US" altLang="en-US" sz="1400" dirty="0"/>
          </a:p>
          <a:p>
            <a:endParaRPr lang="en-US" altLang="en-US" sz="1200" dirty="0"/>
          </a:p>
        </p:txBody>
      </p:sp>
      <p:pic>
        <p:nvPicPr>
          <p:cNvPr id="11269" name="Picture 9">
            <a:extLst>
              <a:ext uri="{FF2B5EF4-FFF2-40B4-BE49-F238E27FC236}">
                <a16:creationId xmlns:a16="http://schemas.microsoft.com/office/drawing/2014/main" id="{9416E2BC-2A96-9F4C-BBE6-B45B30D6A5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73" y="3302429"/>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10">
            <a:extLst>
              <a:ext uri="{FF2B5EF4-FFF2-40B4-BE49-F238E27FC236}">
                <a16:creationId xmlns:a16="http://schemas.microsoft.com/office/drawing/2014/main" id="{9E6B7E2F-EDD3-4D4C-B248-216ED389C113}"/>
              </a:ext>
            </a:extLst>
          </p:cNvPr>
          <p:cNvSpPr txBox="1">
            <a:spLocks noChangeArrowheads="1"/>
          </p:cNvSpPr>
          <p:nvPr/>
        </p:nvSpPr>
        <p:spPr bwMode="auto">
          <a:xfrm>
            <a:off x="3255066" y="1810397"/>
            <a:ext cx="287052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u="sng" dirty="0">
                <a:solidFill>
                  <a:srgbClr val="00487F"/>
                </a:solidFill>
              </a:rPr>
              <a:t>Career Services</a:t>
            </a:r>
          </a:p>
          <a:p>
            <a:endParaRPr lang="en-US" altLang="en-US" sz="1400" dirty="0">
              <a:solidFill>
                <a:srgbClr val="00487F"/>
              </a:solidFill>
            </a:endParaRPr>
          </a:p>
          <a:p>
            <a:r>
              <a:rPr lang="en-US" altLang="en-US" sz="1800" b="1" dirty="0">
                <a:solidFill>
                  <a:srgbClr val="00487F"/>
                </a:solidFill>
              </a:rPr>
              <a:t>Eric Vaughn, M.Ed.</a:t>
            </a:r>
          </a:p>
          <a:p>
            <a:r>
              <a:rPr lang="en-US" altLang="en-US" sz="1800" b="1" dirty="0">
                <a:solidFill>
                  <a:srgbClr val="00487F"/>
                </a:solidFill>
              </a:rPr>
              <a:t>Director of Career Services</a:t>
            </a:r>
          </a:p>
          <a:p>
            <a:r>
              <a:rPr lang="en-US" altLang="en-US" sz="1400" dirty="0">
                <a:hlinkClick r:id="rId6"/>
              </a:rPr>
              <a:t>Eric_Vaughn@URMC.Rochester.edu</a:t>
            </a:r>
            <a:endParaRPr lang="en-US" altLang="en-US" sz="1400" dirty="0"/>
          </a:p>
          <a:p>
            <a:endParaRPr lang="en-US" altLang="en-US" sz="1400" dirty="0"/>
          </a:p>
          <a:p>
            <a:r>
              <a:rPr lang="en-US" altLang="en-US" sz="1400" dirty="0"/>
              <a:t>          </a:t>
            </a:r>
            <a:r>
              <a:rPr lang="en-US" altLang="en-US" sz="1400" dirty="0">
                <a:hlinkClick r:id="rId7"/>
              </a:rPr>
              <a:t>linkedin.com/in/</a:t>
            </a:r>
            <a:r>
              <a:rPr lang="en-US" altLang="en-US" sz="1400" dirty="0" err="1">
                <a:hlinkClick r:id="rId7"/>
              </a:rPr>
              <a:t>ervaughn</a:t>
            </a:r>
            <a:r>
              <a:rPr lang="en-US" altLang="en-US" sz="1400" dirty="0">
                <a:hlinkClick r:id="rId7"/>
              </a:rPr>
              <a:t>/</a:t>
            </a:r>
            <a:endParaRPr lang="en-US" altLang="en-US" sz="1400" dirty="0"/>
          </a:p>
        </p:txBody>
      </p:sp>
      <p:pic>
        <p:nvPicPr>
          <p:cNvPr id="11271" name="Picture 11">
            <a:extLst>
              <a:ext uri="{FF2B5EF4-FFF2-40B4-BE49-F238E27FC236}">
                <a16:creationId xmlns:a16="http://schemas.microsoft.com/office/drawing/2014/main" id="{EFBBAA8D-C588-944F-9282-149364B52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568" y="329138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a:extLst>
              <a:ext uri="{FF2B5EF4-FFF2-40B4-BE49-F238E27FC236}">
                <a16:creationId xmlns:a16="http://schemas.microsoft.com/office/drawing/2014/main" id="{AA53A08C-4272-FC46-8E66-10EB6EB4A5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313" y="136525"/>
            <a:ext cx="159226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0">
            <a:extLst>
              <a:ext uri="{FF2B5EF4-FFF2-40B4-BE49-F238E27FC236}">
                <a16:creationId xmlns:a16="http://schemas.microsoft.com/office/drawing/2014/main" id="{5F323E57-678A-82D9-2AB8-A564689D1188}"/>
              </a:ext>
            </a:extLst>
          </p:cNvPr>
          <p:cNvSpPr txBox="1">
            <a:spLocks noChangeArrowheads="1"/>
          </p:cNvSpPr>
          <p:nvPr/>
        </p:nvSpPr>
        <p:spPr bwMode="auto">
          <a:xfrm>
            <a:off x="6161102" y="1766007"/>
            <a:ext cx="310282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u="sng" dirty="0">
                <a:solidFill>
                  <a:srgbClr val="00487F"/>
                </a:solidFill>
              </a:rPr>
              <a:t>Learner Life &amp; Wellness</a:t>
            </a:r>
          </a:p>
          <a:p>
            <a:endParaRPr lang="en-US" altLang="en-US" sz="1400" dirty="0">
              <a:solidFill>
                <a:srgbClr val="00487F"/>
              </a:solidFill>
            </a:endParaRPr>
          </a:p>
          <a:p>
            <a:r>
              <a:rPr lang="en-US" altLang="en-US" sz="1800" b="1" dirty="0">
                <a:solidFill>
                  <a:srgbClr val="00487F"/>
                </a:solidFill>
              </a:rPr>
              <a:t>Amber Rivera, MSW</a:t>
            </a:r>
          </a:p>
          <a:p>
            <a:r>
              <a:rPr lang="en-US" altLang="en-US" sz="1800" b="1" dirty="0">
                <a:solidFill>
                  <a:srgbClr val="00487F"/>
                </a:solidFill>
              </a:rPr>
              <a:t>Director of Learner Life &amp; Wellness</a:t>
            </a:r>
          </a:p>
          <a:p>
            <a:r>
              <a:rPr lang="en-US" altLang="en-US" sz="1400" dirty="0">
                <a:hlinkClick r:id="rId9"/>
              </a:rPr>
              <a:t>Amber_Rivera@URMC.Rochester.edu</a:t>
            </a:r>
            <a:endParaRPr lang="en-US" altLang="en-US" sz="1400" dirty="0"/>
          </a:p>
          <a:p>
            <a:endParaRPr lang="en-US" altLang="en-US" sz="1400" dirty="0"/>
          </a:p>
          <a:p>
            <a:r>
              <a:rPr lang="en-US" altLang="en-US" sz="1400" dirty="0"/>
              <a:t>          </a:t>
            </a:r>
            <a:r>
              <a:rPr lang="en-US" altLang="en-US" sz="1400" dirty="0">
                <a:hlinkClick r:id="rId10"/>
              </a:rPr>
              <a:t>linkedin.com/in/</a:t>
            </a:r>
            <a:r>
              <a:rPr lang="en-US" altLang="en-US" sz="1400" dirty="0" err="1">
                <a:hlinkClick r:id="rId10"/>
              </a:rPr>
              <a:t>amberriverallw</a:t>
            </a:r>
            <a:endParaRPr lang="en-US" altLang="en-US" sz="1400" dirty="0"/>
          </a:p>
        </p:txBody>
      </p:sp>
      <p:cxnSp>
        <p:nvCxnSpPr>
          <p:cNvPr id="4" name="Straight Connector 3">
            <a:extLst>
              <a:ext uri="{FF2B5EF4-FFF2-40B4-BE49-F238E27FC236}">
                <a16:creationId xmlns:a16="http://schemas.microsoft.com/office/drawing/2014/main" id="{EFC4A68E-FFC4-8F0B-DD54-D410B6F61580}"/>
              </a:ext>
            </a:extLst>
          </p:cNvPr>
          <p:cNvCxnSpPr/>
          <p:nvPr/>
        </p:nvCxnSpPr>
        <p:spPr>
          <a:xfrm>
            <a:off x="3071678" y="1665288"/>
            <a:ext cx="0" cy="2267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D0DA752-B45D-5E12-BE3D-318AD01DEA36}"/>
              </a:ext>
            </a:extLst>
          </p:cNvPr>
          <p:cNvCxnSpPr/>
          <p:nvPr/>
        </p:nvCxnSpPr>
        <p:spPr>
          <a:xfrm>
            <a:off x="6125588" y="1665288"/>
            <a:ext cx="0" cy="226752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11">
            <a:extLst>
              <a:ext uri="{FF2B5EF4-FFF2-40B4-BE49-F238E27FC236}">
                <a16:creationId xmlns:a16="http://schemas.microsoft.com/office/drawing/2014/main" id="{EB2D4F81-A072-CFF5-F5C4-38C6DBD9B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7041" y="3468544"/>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B607D6BF-39D8-86B9-2760-1CA43A530094}"/>
              </a:ext>
            </a:extLst>
          </p:cNvPr>
          <p:cNvSpPr>
            <a:spLocks noGrp="1"/>
          </p:cNvSpPr>
          <p:nvPr>
            <p:ph type="ctrTitle"/>
          </p:nvPr>
        </p:nvSpPr>
        <p:spPr>
          <a:xfrm>
            <a:off x="319484" y="1258094"/>
            <a:ext cx="8505031" cy="857250"/>
          </a:xfrm>
        </p:spPr>
        <p:txBody>
          <a:bodyPr/>
          <a:lstStyle/>
          <a:p>
            <a:pPr eaLnBrk="1" hangingPunct="1"/>
            <a:r>
              <a:rPr lang="en-US" altLang="en-US" sz="4800" b="1" dirty="0">
                <a:solidFill>
                  <a:srgbClr val="00487F"/>
                </a:solidFill>
                <a:ea typeface="MS PGothic" panose="020B0600070205080204" pitchFamily="34" charset="-128"/>
                <a:cs typeface="Geneva" panose="020B0503030404040204" pitchFamily="34" charset="0"/>
              </a:rPr>
              <a:t>Writing &amp; Grant Assistance</a:t>
            </a:r>
          </a:p>
        </p:txBody>
      </p:sp>
      <p:sp>
        <p:nvSpPr>
          <p:cNvPr id="26626" name="Subtitle 2">
            <a:extLst>
              <a:ext uri="{FF2B5EF4-FFF2-40B4-BE49-F238E27FC236}">
                <a16:creationId xmlns:a16="http://schemas.microsoft.com/office/drawing/2014/main" id="{0065A4C2-1155-3A8E-6B9A-A22167E86E66}"/>
              </a:ext>
            </a:extLst>
          </p:cNvPr>
          <p:cNvSpPr>
            <a:spLocks noGrp="1"/>
          </p:cNvSpPr>
          <p:nvPr>
            <p:ph type="subTitle" idx="1"/>
          </p:nvPr>
        </p:nvSpPr>
        <p:spPr>
          <a:xfrm>
            <a:off x="2078964" y="2351882"/>
            <a:ext cx="4850606" cy="1352550"/>
          </a:xfrm>
        </p:spPr>
        <p:txBody>
          <a:bodyPr rtlCol="0">
            <a:noAutofit/>
          </a:bodyPr>
          <a:lstStyle/>
          <a:p>
            <a:pPr eaLnBrk="1" hangingPunct="1">
              <a:buFont typeface="Verdana" charset="0"/>
              <a:buNone/>
              <a:defRPr/>
            </a:pPr>
            <a:r>
              <a:rPr lang="en-US" altLang="en-US" sz="1800" b="1" dirty="0">
                <a:solidFill>
                  <a:srgbClr val="00487F"/>
                </a:solidFill>
                <a:ea typeface="MS PGothic" charset="-128"/>
                <a:cs typeface="Geneva" charset="0"/>
              </a:rPr>
              <a:t>Elaine M. </a:t>
            </a:r>
            <a:r>
              <a:rPr lang="en-US" altLang="en-US" sz="1800" b="1" dirty="0" err="1">
                <a:solidFill>
                  <a:srgbClr val="00487F"/>
                </a:solidFill>
                <a:ea typeface="MS PGothic" charset="-128"/>
                <a:cs typeface="Geneva" charset="0"/>
              </a:rPr>
              <a:t>Smolock</a:t>
            </a:r>
            <a:r>
              <a:rPr lang="en-US" altLang="en-US" sz="1800" b="1" dirty="0">
                <a:solidFill>
                  <a:srgbClr val="00487F"/>
                </a:solidFill>
                <a:ea typeface="MS PGothic" charset="-128"/>
                <a:cs typeface="Geneva" charset="0"/>
              </a:rPr>
              <a:t>, Ph.D.</a:t>
            </a:r>
          </a:p>
          <a:p>
            <a:pPr eaLnBrk="1" hangingPunct="1">
              <a:buFont typeface="Verdana" charset="0"/>
              <a:buNone/>
              <a:defRPr/>
            </a:pPr>
            <a:r>
              <a:rPr lang="en-US" altLang="en-US" sz="1300" i="1" dirty="0">
                <a:solidFill>
                  <a:srgbClr val="00487F"/>
                </a:solidFill>
                <a:ea typeface="MS PGothic" charset="-128"/>
                <a:cs typeface="Geneva" charset="0"/>
              </a:rPr>
              <a:t>Director of Writing Services and Training Grant Development</a:t>
            </a:r>
          </a:p>
          <a:p>
            <a:pPr eaLnBrk="1" hangingPunct="1">
              <a:buFont typeface="Verdana" charset="0"/>
              <a:buNone/>
              <a:defRPr/>
            </a:pPr>
            <a:r>
              <a:rPr lang="en-US" altLang="en-US" sz="1300" i="1" dirty="0">
                <a:solidFill>
                  <a:srgbClr val="00487F"/>
                </a:solidFill>
                <a:ea typeface="MS PGothic" charset="-128"/>
                <a:cs typeface="Geneva" charset="0"/>
              </a:rPr>
              <a:t> </a:t>
            </a:r>
          </a:p>
          <a:p>
            <a:pPr eaLnBrk="1" hangingPunct="1">
              <a:buFont typeface="Verdana" charset="0"/>
              <a:buNone/>
              <a:defRPr/>
            </a:pPr>
            <a:r>
              <a:rPr lang="en-US" altLang="en-US" sz="1300" b="1" dirty="0" err="1">
                <a:solidFill>
                  <a:srgbClr val="00487F"/>
                </a:solidFill>
                <a:ea typeface="MS PGothic" charset="-128"/>
                <a:cs typeface="Geneva" charset="0"/>
              </a:rPr>
              <a:t>myHub</a:t>
            </a:r>
            <a:endParaRPr lang="en-US" altLang="en-US" sz="1300" b="1" dirty="0">
              <a:solidFill>
                <a:srgbClr val="00487F"/>
              </a:solidFill>
              <a:ea typeface="MS PGothic" charset="-128"/>
              <a:cs typeface="Geneva" charset="0"/>
            </a:endParaRPr>
          </a:p>
          <a:p>
            <a:pPr eaLnBrk="1" hangingPunct="1">
              <a:buFont typeface="Verdana" charset="0"/>
              <a:buNone/>
              <a:defRPr/>
            </a:pPr>
            <a:r>
              <a:rPr lang="en-US" altLang="en-US" sz="1300" b="1" dirty="0">
                <a:solidFill>
                  <a:srgbClr val="00487F"/>
                </a:solidFill>
                <a:ea typeface="MS PGothic" charset="-128"/>
                <a:cs typeface="Geneva" charset="0"/>
              </a:rPr>
              <a:t>Graduate Education and Postdoctoral Affairs</a:t>
            </a:r>
          </a:p>
        </p:txBody>
      </p:sp>
      <p:pic>
        <p:nvPicPr>
          <p:cNvPr id="37891" name="Picture 4">
            <a:extLst>
              <a:ext uri="{FF2B5EF4-FFF2-40B4-BE49-F238E27FC236}">
                <a16:creationId xmlns:a16="http://schemas.microsoft.com/office/drawing/2014/main" id="{02CF47F7-DBFF-9B6C-9D16-BE06B2676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134"/>
            <a:ext cx="274198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83C4D158-195F-7143-A807-6D95467783BA}"/>
              </a:ext>
            </a:extLst>
          </p:cNvPr>
          <p:cNvSpPr>
            <a:spLocks noGrp="1"/>
          </p:cNvSpPr>
          <p:nvPr>
            <p:ph type="title"/>
          </p:nvPr>
        </p:nvSpPr>
        <p:spPr>
          <a:xfrm>
            <a:off x="1966181" y="183356"/>
            <a:ext cx="5915025" cy="994172"/>
          </a:xfrm>
        </p:spPr>
        <p:txBody>
          <a:bodyPr/>
          <a:lstStyle/>
          <a:p>
            <a:pPr algn="ctr" eaLnBrk="1" hangingPunct="1"/>
            <a:r>
              <a:rPr lang="en-US" altLang="en-US" b="1" dirty="0">
                <a:solidFill>
                  <a:srgbClr val="00487F"/>
                </a:solidFill>
                <a:ea typeface="MS PGothic" panose="020B0600070205080204" pitchFamily="34" charset="-128"/>
                <a:cs typeface="Geneva" panose="020B0503030404040204" pitchFamily="34" charset="0"/>
              </a:rPr>
              <a:t>What is </a:t>
            </a:r>
            <a:r>
              <a:rPr lang="en-US" altLang="en-US" b="1" dirty="0" err="1">
                <a:solidFill>
                  <a:srgbClr val="00487F"/>
                </a:solidFill>
                <a:ea typeface="MS PGothic" panose="020B0600070205080204" pitchFamily="34" charset="-128"/>
                <a:cs typeface="Geneva" panose="020B0503030404040204" pitchFamily="34" charset="0"/>
              </a:rPr>
              <a:t>myHub</a:t>
            </a:r>
            <a:r>
              <a:rPr lang="en-US" altLang="en-US" b="1" dirty="0">
                <a:solidFill>
                  <a:srgbClr val="00487F"/>
                </a:solidFill>
                <a:ea typeface="MS PGothic" panose="020B0600070205080204" pitchFamily="34" charset="-128"/>
                <a:cs typeface="Geneva" panose="020B0503030404040204" pitchFamily="34" charset="0"/>
              </a:rPr>
              <a:t>?</a:t>
            </a:r>
          </a:p>
        </p:txBody>
      </p:sp>
      <p:sp>
        <p:nvSpPr>
          <p:cNvPr id="39938" name="Content Placeholder 2">
            <a:extLst>
              <a:ext uri="{FF2B5EF4-FFF2-40B4-BE49-F238E27FC236}">
                <a16:creationId xmlns:a16="http://schemas.microsoft.com/office/drawing/2014/main" id="{5FE3EADC-7DF3-C946-9BD8-3DC6004C421C}"/>
              </a:ext>
            </a:extLst>
          </p:cNvPr>
          <p:cNvSpPr>
            <a:spLocks noGrp="1"/>
          </p:cNvSpPr>
          <p:nvPr>
            <p:ph idx="1"/>
          </p:nvPr>
        </p:nvSpPr>
        <p:spPr>
          <a:xfrm>
            <a:off x="189401" y="1320384"/>
            <a:ext cx="8765197" cy="1394222"/>
          </a:xfrm>
        </p:spPr>
        <p:txBody>
          <a:bodyPr/>
          <a:lstStyle/>
          <a:p>
            <a:pPr marL="0" indent="0" algn="just">
              <a:buNone/>
            </a:pPr>
            <a:r>
              <a:rPr lang="en-US" altLang="en-US" sz="2000" b="1" dirty="0" err="1">
                <a:solidFill>
                  <a:srgbClr val="00487F"/>
                </a:solidFill>
                <a:latin typeface="+mn-lt"/>
                <a:ea typeface="MS PGothic" panose="020B0600070205080204" pitchFamily="34" charset="-128"/>
                <a:cs typeface="Geneva" panose="020B0503030404040204" pitchFamily="34" charset="0"/>
              </a:rPr>
              <a:t>myHub</a:t>
            </a:r>
            <a:r>
              <a:rPr lang="en-US" altLang="en-US" sz="2000" b="1" dirty="0">
                <a:solidFill>
                  <a:srgbClr val="00487F"/>
                </a:solidFill>
                <a:latin typeface="+mn-lt"/>
                <a:ea typeface="MS PGothic" panose="020B0600070205080204" pitchFamily="34" charset="-128"/>
                <a:cs typeface="Geneva" panose="020B0503030404040204" pitchFamily="34" charset="0"/>
              </a:rPr>
              <a:t> assists in supplementing every trainee's scientific education with the wellness, writing, grant support, professional and career development opportunities most appropriate to each individual trainee’s interests and skills.</a:t>
            </a:r>
          </a:p>
          <a:p>
            <a:pPr marL="0" indent="0">
              <a:buNone/>
            </a:pPr>
            <a:r>
              <a:rPr lang="en-US" altLang="en-US" sz="2000" b="1" dirty="0">
                <a:solidFill>
                  <a:srgbClr val="00487F"/>
                </a:solidFill>
                <a:latin typeface="+mn-lt"/>
                <a:ea typeface="MS PGothic" panose="020B0600070205080204" pitchFamily="34" charset="-128"/>
                <a:cs typeface="Geneva" panose="020B0503030404040204" pitchFamily="34" charset="0"/>
              </a:rPr>
              <a:t>The 8 spokes of </a:t>
            </a:r>
            <a:r>
              <a:rPr lang="en-US" altLang="en-US" sz="2000" b="1" dirty="0" err="1">
                <a:solidFill>
                  <a:srgbClr val="00487F"/>
                </a:solidFill>
                <a:latin typeface="+mn-lt"/>
                <a:ea typeface="MS PGothic" panose="020B0600070205080204" pitchFamily="34" charset="-128"/>
                <a:cs typeface="Geneva" panose="020B0503030404040204" pitchFamily="34" charset="0"/>
              </a:rPr>
              <a:t>myHub</a:t>
            </a:r>
            <a:r>
              <a:rPr lang="en-US" altLang="en-US" sz="2000" b="1" dirty="0">
                <a:solidFill>
                  <a:srgbClr val="00487F"/>
                </a:solidFill>
                <a:latin typeface="+mn-lt"/>
                <a:ea typeface="MS PGothic" panose="020B0600070205080204" pitchFamily="34" charset="-128"/>
                <a:cs typeface="Geneva" panose="020B0503030404040204" pitchFamily="34" charset="0"/>
              </a:rPr>
              <a:t> include….</a:t>
            </a:r>
          </a:p>
          <a:p>
            <a:pPr marL="0" indent="0"/>
            <a:endParaRPr lang="en-US" altLang="en-US" sz="1800" dirty="0">
              <a:ea typeface="MS PGothic" panose="020B0600070205080204" pitchFamily="34" charset="-128"/>
              <a:cs typeface="Geneva" panose="020B0503030404040204" pitchFamily="34" charset="0"/>
            </a:endParaRPr>
          </a:p>
        </p:txBody>
      </p:sp>
      <p:sp>
        <p:nvSpPr>
          <p:cNvPr id="2" name="TextBox 1">
            <a:extLst>
              <a:ext uri="{FF2B5EF4-FFF2-40B4-BE49-F238E27FC236}">
                <a16:creationId xmlns:a16="http://schemas.microsoft.com/office/drawing/2014/main" id="{E4D820D4-D883-7A40-A6F6-AB37B0140A00}"/>
              </a:ext>
            </a:extLst>
          </p:cNvPr>
          <p:cNvSpPr txBox="1"/>
          <p:nvPr/>
        </p:nvSpPr>
        <p:spPr>
          <a:xfrm>
            <a:off x="1046743" y="2732097"/>
            <a:ext cx="3081374" cy="1473480"/>
          </a:xfrm>
          <a:prstGeom prst="rect">
            <a:avLst/>
          </a:prstGeom>
          <a:noFill/>
        </p:spPr>
        <p:txBody>
          <a:bodyPr wrap="square">
            <a:spAutoFit/>
          </a:bodyPr>
          <a:lstStyle/>
          <a:p>
            <a:pPr marL="257175" indent="-257175" eaLnBrk="1" hangingPunct="1">
              <a:buFont typeface="Arial" panose="020B0604020202020204" pitchFamily="34" charset="0"/>
              <a:buChar char="•"/>
              <a:defRPr/>
            </a:pPr>
            <a:r>
              <a:rPr lang="en-US" altLang="en-US" sz="2000" b="1" dirty="0">
                <a:solidFill>
                  <a:srgbClr val="00487F"/>
                </a:solidFill>
                <a:cs typeface="Geneva" panose="020B0503030404040204" pitchFamily="34" charset="0"/>
              </a:rPr>
              <a:t>Alumni</a:t>
            </a:r>
          </a:p>
          <a:p>
            <a:pPr marL="257175" indent="-257175" eaLnBrk="1" hangingPunct="1">
              <a:buFont typeface="Arial" panose="020B0604020202020204" pitchFamily="34" charset="0"/>
              <a:buChar char="•"/>
              <a:defRPr/>
            </a:pPr>
            <a:r>
              <a:rPr lang="en-US" altLang="en-US" sz="2000" b="1" dirty="0">
                <a:solidFill>
                  <a:srgbClr val="00487F"/>
                </a:solidFill>
                <a:cs typeface="Geneva" panose="020B0503030404040204" pitchFamily="34" charset="0"/>
              </a:rPr>
              <a:t>Mentorship Support</a:t>
            </a:r>
          </a:p>
          <a:p>
            <a:pPr marL="257175" indent="-257175" eaLnBrk="1" hangingPunct="1">
              <a:buFont typeface="Arial" panose="020B0604020202020204" pitchFamily="34" charset="0"/>
              <a:buChar char="•"/>
              <a:defRPr/>
            </a:pPr>
            <a:r>
              <a:rPr lang="en-US" altLang="en-US" sz="2000" b="1" dirty="0">
                <a:solidFill>
                  <a:srgbClr val="00487F"/>
                </a:solidFill>
                <a:cs typeface="Geneva" panose="020B0503030404040204" pitchFamily="34" charset="0"/>
              </a:rPr>
              <a:t>Fellowships &amp; Grants</a:t>
            </a:r>
          </a:p>
          <a:p>
            <a:pPr marL="257175" indent="-257175" eaLnBrk="1" hangingPunct="1">
              <a:buFont typeface="Arial" panose="020B0604020202020204" pitchFamily="34" charset="0"/>
              <a:buChar char="•"/>
              <a:defRPr/>
            </a:pPr>
            <a:r>
              <a:rPr lang="en-US" altLang="en-US" sz="2000" b="1" dirty="0">
                <a:solidFill>
                  <a:srgbClr val="00487F"/>
                </a:solidFill>
                <a:cs typeface="Geneva" panose="020B0503030404040204" pitchFamily="34" charset="0"/>
              </a:rPr>
              <a:t>Learner Life/Wellness</a:t>
            </a:r>
          </a:p>
          <a:p>
            <a:pPr>
              <a:defRPr/>
            </a:pPr>
            <a:endParaRPr lang="en-US" sz="975" dirty="0"/>
          </a:p>
        </p:txBody>
      </p:sp>
      <p:sp>
        <p:nvSpPr>
          <p:cNvPr id="6" name="TextBox 5">
            <a:extLst>
              <a:ext uri="{FF2B5EF4-FFF2-40B4-BE49-F238E27FC236}">
                <a16:creationId xmlns:a16="http://schemas.microsoft.com/office/drawing/2014/main" id="{1BF9F841-B1D9-9D46-ABDE-C52C98ED558B}"/>
              </a:ext>
            </a:extLst>
          </p:cNvPr>
          <p:cNvSpPr txBox="1"/>
          <p:nvPr/>
        </p:nvSpPr>
        <p:spPr>
          <a:xfrm>
            <a:off x="4571999" y="2732097"/>
            <a:ext cx="4128356" cy="1473480"/>
          </a:xfrm>
          <a:prstGeom prst="rect">
            <a:avLst/>
          </a:prstGeom>
          <a:noFill/>
        </p:spPr>
        <p:txBody>
          <a:bodyPr wrap="square">
            <a:spAutoFit/>
          </a:bodyPr>
          <a:lstStyle/>
          <a:p>
            <a:pPr marL="257175" indent="-257175" eaLnBrk="1" hangingPunct="1">
              <a:buFont typeface="Arial" panose="020B0604020202020204" pitchFamily="34" charset="0"/>
              <a:buChar char="•"/>
              <a:defRPr/>
            </a:pPr>
            <a:r>
              <a:rPr lang="en-US" altLang="en-US" sz="2000" b="1" dirty="0">
                <a:solidFill>
                  <a:srgbClr val="00487F"/>
                </a:solidFill>
                <a:cs typeface="Geneva" panose="020B0503030404040204" pitchFamily="34" charset="0"/>
              </a:rPr>
              <a:t>Student &amp; Postdoc Groups</a:t>
            </a:r>
          </a:p>
          <a:p>
            <a:pPr marL="257175" indent="-257175" eaLnBrk="1" hangingPunct="1">
              <a:buFont typeface="Arial" panose="020B0604020202020204" pitchFamily="34" charset="0"/>
              <a:buChar char="•"/>
              <a:defRPr/>
            </a:pPr>
            <a:r>
              <a:rPr lang="en-US" altLang="en-US" sz="2000" b="1" dirty="0">
                <a:solidFill>
                  <a:srgbClr val="00487F"/>
                </a:solidFill>
                <a:cs typeface="Geneva" panose="020B0503030404040204" pitchFamily="34" charset="0"/>
              </a:rPr>
              <a:t>Career Services</a:t>
            </a:r>
          </a:p>
          <a:p>
            <a:pPr marL="257175" indent="-257175" eaLnBrk="1" hangingPunct="1">
              <a:buFont typeface="Arial" panose="020B0604020202020204" pitchFamily="34" charset="0"/>
              <a:buChar char="•"/>
              <a:defRPr/>
            </a:pPr>
            <a:r>
              <a:rPr lang="en-US" altLang="en-US" sz="2000" b="1" dirty="0">
                <a:solidFill>
                  <a:srgbClr val="00487F"/>
                </a:solidFill>
                <a:cs typeface="Geneva" panose="020B0503030404040204" pitchFamily="34" charset="0"/>
              </a:rPr>
              <a:t>Internships</a:t>
            </a:r>
          </a:p>
          <a:p>
            <a:pPr marL="257175" indent="-257175" eaLnBrk="1" hangingPunct="1">
              <a:buFont typeface="Arial" panose="020B0604020202020204" pitchFamily="34" charset="0"/>
              <a:buChar char="•"/>
              <a:defRPr/>
            </a:pPr>
            <a:r>
              <a:rPr lang="en-US" altLang="en-US" sz="2000" b="1" dirty="0">
                <a:solidFill>
                  <a:srgbClr val="00487F"/>
                </a:solidFill>
                <a:cs typeface="Geneva" panose="020B0503030404040204" pitchFamily="34" charset="0"/>
              </a:rPr>
              <a:t>Writing Services</a:t>
            </a:r>
          </a:p>
          <a:p>
            <a:pPr>
              <a:defRPr/>
            </a:pPr>
            <a:endParaRPr lang="en-US" sz="975" dirty="0"/>
          </a:p>
        </p:txBody>
      </p:sp>
      <p:pic>
        <p:nvPicPr>
          <p:cNvPr id="7" name="Picture 7">
            <a:extLst>
              <a:ext uri="{FF2B5EF4-FFF2-40B4-BE49-F238E27FC236}">
                <a16:creationId xmlns:a16="http://schemas.microsoft.com/office/drawing/2014/main" id="{FB4FDA53-2084-E74C-AE78-7B25B7BBD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02" y="158470"/>
            <a:ext cx="1311275" cy="93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980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3F8ABAAC-3189-3C42-878D-713A15FF3DE5}"/>
              </a:ext>
            </a:extLst>
          </p:cNvPr>
          <p:cNvSpPr>
            <a:spLocks noGrp="1"/>
          </p:cNvSpPr>
          <p:nvPr>
            <p:ph type="title"/>
          </p:nvPr>
        </p:nvSpPr>
        <p:spPr>
          <a:xfrm>
            <a:off x="1675210" y="222363"/>
            <a:ext cx="6840140" cy="994172"/>
          </a:xfrm>
        </p:spPr>
        <p:txBody>
          <a:bodyPr/>
          <a:lstStyle/>
          <a:p>
            <a:r>
              <a:rPr lang="en-US" altLang="en-US" sz="3600" b="1" dirty="0">
                <a:solidFill>
                  <a:srgbClr val="00487F"/>
                </a:solidFill>
                <a:latin typeface="+mn-lt"/>
              </a:rPr>
              <a:t>Self-Determination Theory (SDT)</a:t>
            </a:r>
            <a:endParaRPr lang="en-US" altLang="en-US" sz="3600" dirty="0">
              <a:solidFill>
                <a:srgbClr val="00487F"/>
              </a:solidFill>
              <a:latin typeface="+mn-lt"/>
            </a:endParaRPr>
          </a:p>
        </p:txBody>
      </p:sp>
      <p:sp>
        <p:nvSpPr>
          <p:cNvPr id="3" name="Content Placeholder 2">
            <a:extLst>
              <a:ext uri="{FF2B5EF4-FFF2-40B4-BE49-F238E27FC236}">
                <a16:creationId xmlns:a16="http://schemas.microsoft.com/office/drawing/2014/main" id="{7FF0467A-BB01-C748-A7A4-0C2BB25EC4AF}"/>
              </a:ext>
            </a:extLst>
          </p:cNvPr>
          <p:cNvSpPr>
            <a:spLocks noGrp="1"/>
          </p:cNvSpPr>
          <p:nvPr>
            <p:ph idx="1"/>
          </p:nvPr>
        </p:nvSpPr>
        <p:spPr>
          <a:xfrm>
            <a:off x="351097" y="1083977"/>
            <a:ext cx="8441806" cy="1928854"/>
          </a:xfrm>
        </p:spPr>
        <p:txBody>
          <a:bodyPr/>
          <a:lstStyle/>
          <a:p>
            <a:pPr marL="0" indent="0">
              <a:buNone/>
              <a:defRPr/>
            </a:pPr>
            <a:r>
              <a:rPr lang="en-US" sz="2000" b="1" dirty="0">
                <a:solidFill>
                  <a:srgbClr val="00487F"/>
                </a:solidFill>
                <a:latin typeface="+mn-lt"/>
              </a:rPr>
              <a:t>Three key components of SDT…</a:t>
            </a:r>
          </a:p>
          <a:p>
            <a:pPr>
              <a:defRPr/>
            </a:pPr>
            <a:r>
              <a:rPr lang="en-US" sz="2000" b="1" dirty="0">
                <a:solidFill>
                  <a:srgbClr val="00487F"/>
                </a:solidFill>
                <a:latin typeface="+mn-lt"/>
              </a:rPr>
              <a:t>Competence: </a:t>
            </a:r>
            <a:r>
              <a:rPr lang="en-US" sz="2000" dirty="0">
                <a:solidFill>
                  <a:srgbClr val="00487F"/>
                </a:solidFill>
                <a:latin typeface="+mn-lt"/>
              </a:rPr>
              <a:t>People need to gain mastery of tasks and learn different skills.</a:t>
            </a:r>
          </a:p>
          <a:p>
            <a:pPr>
              <a:defRPr/>
            </a:pPr>
            <a:r>
              <a:rPr lang="en-US" sz="2000" b="1" dirty="0">
                <a:solidFill>
                  <a:srgbClr val="00487F"/>
                </a:solidFill>
                <a:latin typeface="+mn-lt"/>
              </a:rPr>
              <a:t>Connection or Relatedness: </a:t>
            </a:r>
            <a:r>
              <a:rPr lang="en-US" sz="2000" dirty="0">
                <a:solidFill>
                  <a:srgbClr val="00487F"/>
                </a:solidFill>
                <a:latin typeface="+mn-lt"/>
              </a:rPr>
              <a:t>People need to experience a sense of belonging and attachment to other people.</a:t>
            </a:r>
          </a:p>
          <a:p>
            <a:pPr>
              <a:defRPr/>
            </a:pPr>
            <a:r>
              <a:rPr lang="en-US" sz="2000" b="1" dirty="0">
                <a:solidFill>
                  <a:srgbClr val="00487F"/>
                </a:solidFill>
                <a:latin typeface="+mn-lt"/>
              </a:rPr>
              <a:t>Autonomy: </a:t>
            </a:r>
            <a:r>
              <a:rPr lang="en-US" sz="2000" dirty="0">
                <a:solidFill>
                  <a:srgbClr val="00487F"/>
                </a:solidFill>
                <a:latin typeface="+mn-lt"/>
              </a:rPr>
              <a:t>People need to feel in control of their own behaviors and </a:t>
            </a:r>
            <a:r>
              <a:rPr lang="en-US" sz="2000" b="1" dirty="0">
                <a:solidFill>
                  <a:srgbClr val="00487F"/>
                </a:solidFill>
                <a:latin typeface="+mn-lt"/>
              </a:rPr>
              <a:t>goals</a:t>
            </a:r>
            <a:r>
              <a:rPr lang="en-US" sz="2000" dirty="0">
                <a:solidFill>
                  <a:srgbClr val="00487F"/>
                </a:solidFill>
                <a:latin typeface="+mn-lt"/>
              </a:rPr>
              <a:t>.</a:t>
            </a:r>
          </a:p>
          <a:p>
            <a:pPr marL="0" indent="0">
              <a:buNone/>
              <a:defRPr/>
            </a:pPr>
            <a:endParaRPr lang="en-US" sz="1000" dirty="0">
              <a:solidFill>
                <a:srgbClr val="00487F"/>
              </a:solidFill>
              <a:latin typeface="+mn-lt"/>
            </a:endParaRPr>
          </a:p>
          <a:p>
            <a:pPr marL="0" indent="0" algn="just">
              <a:buNone/>
              <a:defRPr/>
            </a:pPr>
            <a:r>
              <a:rPr lang="en-US" sz="2000" i="1" dirty="0" err="1">
                <a:solidFill>
                  <a:srgbClr val="00487F"/>
                </a:solidFill>
                <a:latin typeface="+mn-lt"/>
              </a:rPr>
              <a:t>myHub</a:t>
            </a:r>
            <a:r>
              <a:rPr lang="en-US" sz="2000" i="1" dirty="0">
                <a:solidFill>
                  <a:srgbClr val="00487F"/>
                </a:solidFill>
                <a:latin typeface="+mn-lt"/>
              </a:rPr>
              <a:t> utilizes SDT in all the work we do and encourage our trainees to help us develop programming and connections that will impact their work and goals.</a:t>
            </a:r>
            <a:endParaRPr lang="en-US" sz="1600" i="1" dirty="0">
              <a:solidFill>
                <a:srgbClr val="00487F"/>
              </a:solidFill>
              <a:latin typeface="+mn-lt"/>
            </a:endParaRPr>
          </a:p>
          <a:p>
            <a:pPr>
              <a:defRPr/>
            </a:pPr>
            <a:endParaRPr lang="en-US" dirty="0"/>
          </a:p>
        </p:txBody>
      </p:sp>
      <p:sp>
        <p:nvSpPr>
          <p:cNvPr id="40963" name="Slide Number Placeholder 3">
            <a:extLst>
              <a:ext uri="{FF2B5EF4-FFF2-40B4-BE49-F238E27FC236}">
                <a16:creationId xmlns:a16="http://schemas.microsoft.com/office/drawing/2014/main" id="{5C1E6216-9BA1-D844-8846-24EC4137B8CA}"/>
              </a:ext>
            </a:extLst>
          </p:cNvPr>
          <p:cNvSpPr>
            <a:spLocks noGrp="1" noChangeArrowheads="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fld id="{1859BEEE-21FA-5049-A4BB-352E600D9F51}" type="slidenum">
              <a:rPr lang="en-US" altLang="en-US" smtClean="0"/>
              <a:pPr/>
              <a:t>5</a:t>
            </a:fld>
            <a:endParaRPr lang="en-US" altLang="en-US" sz="675">
              <a:solidFill>
                <a:srgbClr val="898989"/>
              </a:solidFill>
            </a:endParaRPr>
          </a:p>
        </p:txBody>
      </p:sp>
      <p:pic>
        <p:nvPicPr>
          <p:cNvPr id="6" name="Picture 7">
            <a:extLst>
              <a:ext uri="{FF2B5EF4-FFF2-40B4-BE49-F238E27FC236}">
                <a16:creationId xmlns:a16="http://schemas.microsoft.com/office/drawing/2014/main" id="{A677CD1E-338C-C841-BAE0-334D18548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488831" cy="106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95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1DB967F-7C4E-389F-9087-7A4D5E9223B4}"/>
              </a:ext>
            </a:extLst>
          </p:cNvPr>
          <p:cNvSpPr>
            <a:spLocks noGrp="1"/>
          </p:cNvSpPr>
          <p:nvPr>
            <p:ph type="title"/>
          </p:nvPr>
        </p:nvSpPr>
        <p:spPr>
          <a:xfrm>
            <a:off x="642144" y="924057"/>
            <a:ext cx="7859712" cy="994172"/>
          </a:xfrm>
        </p:spPr>
        <p:txBody>
          <a:bodyPr/>
          <a:lstStyle/>
          <a:p>
            <a:pPr algn="ctr" eaLnBrk="1" hangingPunct="1">
              <a:defRPr/>
            </a:pPr>
            <a:r>
              <a:rPr lang="en-US" altLang="en-US" b="1" dirty="0">
                <a:solidFill>
                  <a:srgbClr val="00487F"/>
                </a:solidFill>
                <a:latin typeface="+mn-lt"/>
                <a:ea typeface="MS PGothic" panose="020B0600070205080204" pitchFamily="34" charset="-128"/>
                <a:cs typeface="Geneva" panose="020B0503030404040204" pitchFamily="34" charset="0"/>
              </a:rPr>
              <a:t>Goal of the Writing Assistance Resource</a:t>
            </a:r>
          </a:p>
        </p:txBody>
      </p:sp>
      <p:sp>
        <p:nvSpPr>
          <p:cNvPr id="41986" name="Content Placeholder 2">
            <a:extLst>
              <a:ext uri="{FF2B5EF4-FFF2-40B4-BE49-F238E27FC236}">
                <a16:creationId xmlns:a16="http://schemas.microsoft.com/office/drawing/2014/main" id="{DE7DA08E-5784-2282-07B4-A1C962669AE9}"/>
              </a:ext>
            </a:extLst>
          </p:cNvPr>
          <p:cNvSpPr>
            <a:spLocks noGrp="1"/>
          </p:cNvSpPr>
          <p:nvPr>
            <p:ph idx="1"/>
          </p:nvPr>
        </p:nvSpPr>
        <p:spPr>
          <a:xfrm>
            <a:off x="139700" y="2002896"/>
            <a:ext cx="8864600" cy="2103437"/>
          </a:xfrm>
        </p:spPr>
        <p:txBody>
          <a:bodyPr/>
          <a:lstStyle/>
          <a:p>
            <a:pPr marL="0" lvl="1" indent="0" algn="ctr">
              <a:spcBef>
                <a:spcPct val="50000"/>
              </a:spcBef>
              <a:buNone/>
            </a:pPr>
            <a:r>
              <a:rPr lang="en-US" altLang="en-US" sz="1800" b="1" dirty="0">
                <a:solidFill>
                  <a:srgbClr val="00487F"/>
                </a:solidFill>
                <a:ea typeface="MS PGothic" panose="020B0600070205080204" pitchFamily="34" charset="-128"/>
                <a:cs typeface="Geneva" panose="020B0503030404040204" pitchFamily="34" charset="0"/>
              </a:rPr>
              <a:t>The primary goal is to improve your writing by discussing your research and providing tools to develop your fundamental writing skills.</a:t>
            </a:r>
            <a:r>
              <a:rPr lang="en-US" altLang="en-US" sz="1800" i="1" dirty="0">
                <a:solidFill>
                  <a:srgbClr val="00487F"/>
                </a:solidFill>
                <a:ea typeface="MS PGothic" panose="020B0600070205080204" pitchFamily="34" charset="-128"/>
                <a:cs typeface="Geneva" panose="020B0503030404040204" pitchFamily="34" charset="0"/>
              </a:rPr>
              <a:t> </a:t>
            </a:r>
          </a:p>
          <a:p>
            <a:pPr marL="0" lvl="1" indent="0" algn="ctr">
              <a:spcBef>
                <a:spcPct val="50000"/>
              </a:spcBef>
              <a:buNone/>
            </a:pPr>
            <a:r>
              <a:rPr lang="en-US" altLang="en-US" sz="1800" i="1" dirty="0">
                <a:solidFill>
                  <a:srgbClr val="00487F"/>
                </a:solidFill>
                <a:ea typeface="MS PGothic" panose="020B0600070205080204" pitchFamily="34" charset="-128"/>
                <a:cs typeface="Geneva" panose="020B0503030404040204" pitchFamily="34" charset="0"/>
              </a:rPr>
              <a:t>The resource is intended to be a learning experience where you can learn skills related to:</a:t>
            </a:r>
          </a:p>
          <a:p>
            <a:pPr marL="0" lvl="1" indent="0" algn="ctr">
              <a:spcBef>
                <a:spcPct val="50000"/>
              </a:spcBef>
              <a:buNone/>
            </a:pPr>
            <a:r>
              <a:rPr lang="en-US" altLang="en-US" sz="1800" i="1" dirty="0">
                <a:solidFill>
                  <a:srgbClr val="00487F"/>
                </a:solidFill>
                <a:ea typeface="MS PGothic" panose="020B0600070205080204" pitchFamily="34" charset="-128"/>
                <a:cs typeface="Geneva" panose="020B0503030404040204" pitchFamily="34" charset="0"/>
              </a:rPr>
              <a:t>Organization, Logic, Structure, Communication and presentation</a:t>
            </a:r>
          </a:p>
          <a:p>
            <a:pPr marL="0" lvl="1" indent="0" algn="ctr">
              <a:spcBef>
                <a:spcPct val="50000"/>
              </a:spcBef>
              <a:buNone/>
            </a:pPr>
            <a:r>
              <a:rPr lang="en-US" altLang="en-US" sz="1800" i="1" dirty="0">
                <a:solidFill>
                  <a:srgbClr val="00487F"/>
                </a:solidFill>
                <a:ea typeface="MS PGothic" panose="020B0600070205080204" pitchFamily="34" charset="-128"/>
                <a:cs typeface="Geneva" panose="020B0503030404040204" pitchFamily="34" charset="0"/>
              </a:rPr>
              <a:t>*This is NOT a copy editing or re-writing service!*</a:t>
            </a:r>
            <a:endParaRPr lang="en-US" altLang="en-US" sz="1800" b="1" dirty="0">
              <a:solidFill>
                <a:srgbClr val="00487F"/>
              </a:solidFill>
              <a:ea typeface="MS PGothic" panose="020B0600070205080204" pitchFamily="34" charset="-128"/>
              <a:cs typeface="Geneva" panose="020B0503030404040204" pitchFamily="34" charset="0"/>
            </a:endParaRPr>
          </a:p>
          <a:p>
            <a:pPr marL="0" indent="0" algn="ctr">
              <a:buNone/>
            </a:pPr>
            <a:endParaRPr lang="en-US" altLang="en-US" sz="1800" b="1" dirty="0">
              <a:ea typeface="MS PGothic" panose="020B0600070205080204" pitchFamily="34" charset="-128"/>
              <a:cs typeface="Geneva" panose="020B0503030404040204" pitchFamily="34" charset="0"/>
            </a:endParaRPr>
          </a:p>
          <a:p>
            <a:pPr marL="0" indent="0"/>
            <a:endParaRPr lang="en-US" altLang="en-US" sz="1800" dirty="0">
              <a:ea typeface="MS PGothic" panose="020B0600070205080204" pitchFamily="34" charset="-128"/>
              <a:cs typeface="Geneva" panose="020B0503030404040204" pitchFamily="34" charset="0"/>
            </a:endParaRPr>
          </a:p>
        </p:txBody>
      </p:sp>
      <p:pic>
        <p:nvPicPr>
          <p:cNvPr id="41987" name="Picture 4">
            <a:extLst>
              <a:ext uri="{FF2B5EF4-FFF2-40B4-BE49-F238E27FC236}">
                <a16:creationId xmlns:a16="http://schemas.microsoft.com/office/drawing/2014/main" id="{B8E2F4A3-845C-36A3-5C17-757F1CB3C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3" y="0"/>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506DB021-4350-6149-91F0-1876810C264F}"/>
              </a:ext>
            </a:extLst>
          </p:cNvPr>
          <p:cNvSpPr>
            <a:spLocks noGrp="1"/>
          </p:cNvSpPr>
          <p:nvPr>
            <p:ph sz="half" idx="1"/>
          </p:nvPr>
        </p:nvSpPr>
        <p:spPr>
          <a:xfrm>
            <a:off x="1188488" y="1660551"/>
            <a:ext cx="7859712" cy="1979677"/>
          </a:xfrm>
        </p:spPr>
        <p:txBody>
          <a:bodyPr/>
          <a:lstStyle/>
          <a:p>
            <a:pPr marL="514350" indent="-514350">
              <a:buFont typeface="+mj-lt"/>
              <a:buAutoNum type="arabicPeriod"/>
            </a:pPr>
            <a:r>
              <a:rPr lang="en-US" altLang="en-US" dirty="0">
                <a:solidFill>
                  <a:srgbClr val="00487F"/>
                </a:solidFill>
                <a:ea typeface="MS PGothic" panose="020B0600070205080204" pitchFamily="34" charset="-128"/>
                <a:cs typeface="Geneva" panose="020B0503030404040204" pitchFamily="34" charset="0"/>
              </a:rPr>
              <a:t>Individual sessions providing detailed discussions about your writing project(s)</a:t>
            </a:r>
          </a:p>
          <a:p>
            <a:pPr marL="514350" indent="-514350">
              <a:buFont typeface="+mj-lt"/>
              <a:buAutoNum type="arabicPeriod"/>
            </a:pPr>
            <a:r>
              <a:rPr lang="en-US" altLang="en-US" sz="2800" dirty="0">
                <a:solidFill>
                  <a:srgbClr val="00487F"/>
                </a:solidFill>
                <a:ea typeface="MS PGothic" panose="020B0600070205080204" pitchFamily="34" charset="-128"/>
                <a:cs typeface="Geneva" panose="020B0503030404040204" pitchFamily="34" charset="0"/>
              </a:rPr>
              <a:t>Workshops &amp; group-based learning experiences to encourage and promote writing development</a:t>
            </a:r>
            <a:endParaRPr lang="en-US" altLang="en-US" sz="2400" dirty="0">
              <a:solidFill>
                <a:srgbClr val="00487F"/>
              </a:solidFill>
              <a:ea typeface="MS PGothic" panose="020B0600070205080204" pitchFamily="34" charset="-128"/>
              <a:cs typeface="Geneva" panose="020B0503030404040204" pitchFamily="34" charset="0"/>
            </a:endParaRPr>
          </a:p>
        </p:txBody>
      </p:sp>
      <p:sp>
        <p:nvSpPr>
          <p:cNvPr id="43011" name="Slide Number Placeholder 3">
            <a:extLst>
              <a:ext uri="{FF2B5EF4-FFF2-40B4-BE49-F238E27FC236}">
                <a16:creationId xmlns:a16="http://schemas.microsoft.com/office/drawing/2014/main" id="{4DCA7FD0-FB37-7E4E-B145-D39A67D0515B}"/>
              </a:ext>
            </a:extLst>
          </p:cNvPr>
          <p:cNvSpPr>
            <a:spLocks noGrp="1"/>
          </p:cNvSpPr>
          <p:nvPr>
            <p:ph type="sldNum" sz="quarter" idx="4294967295"/>
          </p:nvPr>
        </p:nvSpPr>
        <p:spPr bwMode="auto">
          <a:xfrm>
            <a:off x="708660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pPr>
              <a:defRPr/>
            </a:pPr>
            <a:fld id="{E7CEE60E-334D-4142-9D63-01D2AD575B88}" type="slidenum">
              <a:rPr lang="en-US" altLang="en-US" smtClean="0"/>
              <a:pPr>
                <a:defRPr/>
              </a:pPr>
              <a:t>7</a:t>
            </a:fld>
            <a:endParaRPr lang="en-US" altLang="en-US" sz="675">
              <a:solidFill>
                <a:srgbClr val="517FB2"/>
              </a:solidFill>
            </a:endParaRPr>
          </a:p>
        </p:txBody>
      </p:sp>
      <p:pic>
        <p:nvPicPr>
          <p:cNvPr id="43012" name="Picture 5">
            <a:extLst>
              <a:ext uri="{FF2B5EF4-FFF2-40B4-BE49-F238E27FC236}">
                <a16:creationId xmlns:a16="http://schemas.microsoft.com/office/drawing/2014/main" id="{BFBB527E-F43B-E740-8F5F-CA334553A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08"/>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12" descr="Boardroom with solid fill">
            <a:extLst>
              <a:ext uri="{FF2B5EF4-FFF2-40B4-BE49-F238E27FC236}">
                <a16:creationId xmlns:a16="http://schemas.microsoft.com/office/drawing/2014/main" id="{04FAE4D2-34EE-6BF5-C395-565BADDBBD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104" y="1508771"/>
            <a:ext cx="914400" cy="914400"/>
          </a:xfrm>
          <a:prstGeom prst="rect">
            <a:avLst/>
          </a:prstGeom>
        </p:spPr>
      </p:pic>
      <p:pic>
        <p:nvPicPr>
          <p:cNvPr id="15" name="Graphic 14" descr="Meeting with solid fill">
            <a:extLst>
              <a:ext uri="{FF2B5EF4-FFF2-40B4-BE49-F238E27FC236}">
                <a16:creationId xmlns:a16="http://schemas.microsoft.com/office/drawing/2014/main" id="{CED2A418-EFE7-2ABA-1714-EE69EE00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104" y="2530984"/>
            <a:ext cx="914400" cy="914400"/>
          </a:xfrm>
          <a:prstGeom prst="rect">
            <a:avLst/>
          </a:prstGeom>
        </p:spPr>
      </p:pic>
      <p:sp>
        <p:nvSpPr>
          <p:cNvPr id="16" name="Title 1">
            <a:extLst>
              <a:ext uri="{FF2B5EF4-FFF2-40B4-BE49-F238E27FC236}">
                <a16:creationId xmlns:a16="http://schemas.microsoft.com/office/drawing/2014/main" id="{AF9F06FF-211B-4001-4228-896A8A131D90}"/>
              </a:ext>
            </a:extLst>
          </p:cNvPr>
          <p:cNvSpPr>
            <a:spLocks noGrp="1"/>
          </p:cNvSpPr>
          <p:nvPr>
            <p:ph type="title"/>
          </p:nvPr>
        </p:nvSpPr>
        <p:spPr>
          <a:xfrm>
            <a:off x="642144" y="821160"/>
            <a:ext cx="7859712" cy="994172"/>
          </a:xfrm>
        </p:spPr>
        <p:txBody>
          <a:bodyPr/>
          <a:lstStyle/>
          <a:p>
            <a:pPr algn="ctr" eaLnBrk="1" hangingPunct="1">
              <a:defRPr/>
            </a:pPr>
            <a:r>
              <a:rPr lang="en-US" altLang="en-US" b="1" dirty="0">
                <a:solidFill>
                  <a:srgbClr val="00487F"/>
                </a:solidFill>
                <a:latin typeface="+mn-lt"/>
                <a:ea typeface="MS PGothic" panose="020B0600070205080204" pitchFamily="34" charset="-128"/>
                <a:cs typeface="Geneva" panose="020B0503030404040204" pitchFamily="34" charset="0"/>
              </a:rPr>
              <a:t>Writing Assistance is Offered 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0E2E0A01-7932-1443-BE30-01284037EE47}"/>
              </a:ext>
            </a:extLst>
          </p:cNvPr>
          <p:cNvSpPr>
            <a:spLocks noGrp="1" noChangeArrowheads="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pPr>
              <a:defRPr/>
            </a:pPr>
            <a:fld id="{E7CEE60E-334D-4142-9D63-01D2AD575B88}" type="slidenum">
              <a:rPr lang="en-US" altLang="en-US" smtClean="0"/>
              <a:pPr>
                <a:defRPr/>
              </a:pPr>
              <a:t>8</a:t>
            </a:fld>
            <a:endParaRPr lang="en-US" altLang="en-US" sz="675">
              <a:solidFill>
                <a:srgbClr val="898989"/>
              </a:solidFill>
            </a:endParaRPr>
          </a:p>
        </p:txBody>
      </p:sp>
      <p:pic>
        <p:nvPicPr>
          <p:cNvPr id="44036" name="Picture 6">
            <a:extLst>
              <a:ext uri="{FF2B5EF4-FFF2-40B4-BE49-F238E27FC236}">
                <a16:creationId xmlns:a16="http://schemas.microsoft.com/office/drawing/2014/main" id="{C74CBA61-EC7F-6F4F-B033-83846E9A4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5" y="-65948"/>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DDE378-E118-4043-8337-CFDAC5648DBE}"/>
              </a:ext>
            </a:extLst>
          </p:cNvPr>
          <p:cNvSpPr>
            <a:spLocks noGrp="1"/>
          </p:cNvSpPr>
          <p:nvPr>
            <p:ph type="title"/>
          </p:nvPr>
        </p:nvSpPr>
        <p:spPr>
          <a:xfrm>
            <a:off x="2756113" y="-1032"/>
            <a:ext cx="6007161" cy="994172"/>
          </a:xfrm>
        </p:spPr>
        <p:txBody>
          <a:bodyPr/>
          <a:lstStyle/>
          <a:p>
            <a:pPr algn="ctr" eaLnBrk="1" hangingPunct="1">
              <a:defRPr/>
            </a:pPr>
            <a:r>
              <a:rPr lang="en-US" altLang="en-US" b="1" dirty="0">
                <a:solidFill>
                  <a:srgbClr val="00487F"/>
                </a:solidFill>
                <a:latin typeface="+mn-lt"/>
                <a:ea typeface="MS PGothic" panose="020B0600070205080204" pitchFamily="34" charset="-128"/>
                <a:cs typeface="Geneva" panose="020B0503030404040204" pitchFamily="34" charset="0"/>
              </a:rPr>
              <a:t>The Wheel of Writing Assistance</a:t>
            </a:r>
          </a:p>
        </p:txBody>
      </p:sp>
      <p:sp>
        <p:nvSpPr>
          <p:cNvPr id="13" name="TextBox 12">
            <a:extLst>
              <a:ext uri="{FF2B5EF4-FFF2-40B4-BE49-F238E27FC236}">
                <a16:creationId xmlns:a16="http://schemas.microsoft.com/office/drawing/2014/main" id="{43902012-06E9-EE5A-0AE6-4F172CFD7159}"/>
              </a:ext>
            </a:extLst>
          </p:cNvPr>
          <p:cNvSpPr txBox="1"/>
          <p:nvPr/>
        </p:nvSpPr>
        <p:spPr>
          <a:xfrm>
            <a:off x="6041745" y="1695999"/>
            <a:ext cx="2721529" cy="1569660"/>
          </a:xfrm>
          <a:prstGeom prst="rect">
            <a:avLst/>
          </a:prstGeom>
          <a:noFill/>
          <a:ln>
            <a:solidFill>
              <a:srgbClr val="0070C0"/>
            </a:solidFill>
          </a:ln>
        </p:spPr>
        <p:txBody>
          <a:bodyPr wrap="square" rtlCol="0">
            <a:spAutoFit/>
          </a:bodyPr>
          <a:lstStyle/>
          <a:p>
            <a:pPr algn="ctr"/>
            <a:r>
              <a:rPr lang="en-US" sz="2400" dirty="0"/>
              <a:t>I have worked on </a:t>
            </a:r>
          </a:p>
          <a:p>
            <a:pPr algn="ctr"/>
            <a:r>
              <a:rPr lang="en-US" sz="2400" dirty="0"/>
              <a:t>~1100</a:t>
            </a:r>
          </a:p>
          <a:p>
            <a:pPr algn="ctr"/>
            <a:r>
              <a:rPr lang="en-US" sz="2400" dirty="0"/>
              <a:t>writing projects with our trainees</a:t>
            </a:r>
          </a:p>
        </p:txBody>
      </p:sp>
      <p:grpSp>
        <p:nvGrpSpPr>
          <p:cNvPr id="17" name="Group 16">
            <a:extLst>
              <a:ext uri="{FF2B5EF4-FFF2-40B4-BE49-F238E27FC236}">
                <a16:creationId xmlns:a16="http://schemas.microsoft.com/office/drawing/2014/main" id="{EF033838-4CC4-D8D6-81A5-03A832D9AEE4}"/>
              </a:ext>
            </a:extLst>
          </p:cNvPr>
          <p:cNvGrpSpPr/>
          <p:nvPr/>
        </p:nvGrpSpPr>
        <p:grpSpPr>
          <a:xfrm>
            <a:off x="542782" y="899100"/>
            <a:ext cx="5259072" cy="3345300"/>
            <a:chOff x="1231499" y="872969"/>
            <a:chExt cx="5259072" cy="3345300"/>
          </a:xfrm>
        </p:grpSpPr>
        <p:pic>
          <p:nvPicPr>
            <p:cNvPr id="14" name="Picture 13">
              <a:extLst>
                <a:ext uri="{FF2B5EF4-FFF2-40B4-BE49-F238E27FC236}">
                  <a16:creationId xmlns:a16="http://schemas.microsoft.com/office/drawing/2014/main" id="{3365E3FD-8337-1108-CF83-AF6B9C7A728C}"/>
                </a:ext>
              </a:extLst>
            </p:cNvPr>
            <p:cNvPicPr>
              <a:picLocks noChangeAspect="1"/>
            </p:cNvPicPr>
            <p:nvPr/>
          </p:nvPicPr>
          <p:blipFill>
            <a:blip r:embed="rId4"/>
            <a:stretch>
              <a:fillRect/>
            </a:stretch>
          </p:blipFill>
          <p:spPr>
            <a:xfrm>
              <a:off x="2198489" y="872969"/>
              <a:ext cx="4292082" cy="3345300"/>
            </a:xfrm>
            <a:prstGeom prst="rect">
              <a:avLst/>
            </a:prstGeom>
          </p:spPr>
        </p:pic>
        <p:sp>
          <p:nvSpPr>
            <p:cNvPr id="4" name="Right Arrow 3">
              <a:extLst>
                <a:ext uri="{FF2B5EF4-FFF2-40B4-BE49-F238E27FC236}">
                  <a16:creationId xmlns:a16="http://schemas.microsoft.com/office/drawing/2014/main" id="{719ABE3A-EBAB-DE48-19DF-AFC2D4B1F0B4}"/>
                </a:ext>
              </a:extLst>
            </p:cNvPr>
            <p:cNvSpPr/>
            <p:nvPr/>
          </p:nvSpPr>
          <p:spPr>
            <a:xfrm>
              <a:off x="1765183" y="1966457"/>
              <a:ext cx="821266" cy="14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E2D1A4D1-94B0-B3C0-51FB-4EDAD4392326}"/>
                </a:ext>
              </a:extLst>
            </p:cNvPr>
            <p:cNvSpPr/>
            <p:nvPr/>
          </p:nvSpPr>
          <p:spPr>
            <a:xfrm>
              <a:off x="1759791" y="3506802"/>
              <a:ext cx="821266" cy="14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2DB43FD2-67B5-B0A1-48AC-39DB6CAF2BEB}"/>
                </a:ext>
              </a:extLst>
            </p:cNvPr>
            <p:cNvSpPr/>
            <p:nvPr/>
          </p:nvSpPr>
          <p:spPr>
            <a:xfrm>
              <a:off x="1765183" y="3824489"/>
              <a:ext cx="810482" cy="122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B1C9E165-0477-20E8-120A-75252869E1CF}"/>
                </a:ext>
              </a:extLst>
            </p:cNvPr>
            <p:cNvSpPr/>
            <p:nvPr/>
          </p:nvSpPr>
          <p:spPr>
            <a:xfrm>
              <a:off x="1765183" y="1451707"/>
              <a:ext cx="821266" cy="14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FDC2B2-23E0-229F-90E4-4AEDD89A5E50}"/>
                </a:ext>
              </a:extLst>
            </p:cNvPr>
            <p:cNvSpPr txBox="1"/>
            <p:nvPr/>
          </p:nvSpPr>
          <p:spPr>
            <a:xfrm>
              <a:off x="1242283" y="1377480"/>
              <a:ext cx="522900" cy="292388"/>
            </a:xfrm>
            <a:prstGeom prst="rect">
              <a:avLst/>
            </a:prstGeom>
            <a:noFill/>
          </p:spPr>
          <p:txBody>
            <a:bodyPr wrap="none" rtlCol="0">
              <a:spAutoFit/>
            </a:bodyPr>
            <a:lstStyle/>
            <a:p>
              <a:r>
                <a:rPr lang="en-US" dirty="0"/>
                <a:t>&gt;210</a:t>
              </a:r>
            </a:p>
          </p:txBody>
        </p:sp>
        <p:sp>
          <p:nvSpPr>
            <p:cNvPr id="10" name="TextBox 9">
              <a:extLst>
                <a:ext uri="{FF2B5EF4-FFF2-40B4-BE49-F238E27FC236}">
                  <a16:creationId xmlns:a16="http://schemas.microsoft.com/office/drawing/2014/main" id="{62890634-55A4-6ED9-D5EA-1A1A703E83B6}"/>
                </a:ext>
              </a:extLst>
            </p:cNvPr>
            <p:cNvSpPr txBox="1"/>
            <p:nvPr/>
          </p:nvSpPr>
          <p:spPr>
            <a:xfrm>
              <a:off x="1236891" y="1892230"/>
              <a:ext cx="522900" cy="292388"/>
            </a:xfrm>
            <a:prstGeom prst="rect">
              <a:avLst/>
            </a:prstGeom>
            <a:noFill/>
          </p:spPr>
          <p:txBody>
            <a:bodyPr wrap="none" rtlCol="0">
              <a:spAutoFit/>
            </a:bodyPr>
            <a:lstStyle/>
            <a:p>
              <a:r>
                <a:rPr lang="en-US" dirty="0"/>
                <a:t>&gt;145</a:t>
              </a:r>
            </a:p>
          </p:txBody>
        </p:sp>
        <p:sp>
          <p:nvSpPr>
            <p:cNvPr id="11" name="TextBox 10">
              <a:extLst>
                <a:ext uri="{FF2B5EF4-FFF2-40B4-BE49-F238E27FC236}">
                  <a16:creationId xmlns:a16="http://schemas.microsoft.com/office/drawing/2014/main" id="{DEDDCBEC-8559-426B-77AE-437351B9689E}"/>
                </a:ext>
              </a:extLst>
            </p:cNvPr>
            <p:cNvSpPr txBox="1"/>
            <p:nvPr/>
          </p:nvSpPr>
          <p:spPr>
            <a:xfrm>
              <a:off x="1242283" y="3750262"/>
              <a:ext cx="522900" cy="292388"/>
            </a:xfrm>
            <a:prstGeom prst="rect">
              <a:avLst/>
            </a:prstGeom>
            <a:noFill/>
          </p:spPr>
          <p:txBody>
            <a:bodyPr wrap="none" rtlCol="0">
              <a:spAutoFit/>
            </a:bodyPr>
            <a:lstStyle/>
            <a:p>
              <a:r>
                <a:rPr lang="en-US" dirty="0"/>
                <a:t>&gt;180</a:t>
              </a:r>
            </a:p>
          </p:txBody>
        </p:sp>
        <p:sp>
          <p:nvSpPr>
            <p:cNvPr id="12" name="TextBox 11">
              <a:extLst>
                <a:ext uri="{FF2B5EF4-FFF2-40B4-BE49-F238E27FC236}">
                  <a16:creationId xmlns:a16="http://schemas.microsoft.com/office/drawing/2014/main" id="{954C8680-DAB3-9DFA-6ED2-71302685CB34}"/>
                </a:ext>
              </a:extLst>
            </p:cNvPr>
            <p:cNvSpPr txBox="1"/>
            <p:nvPr/>
          </p:nvSpPr>
          <p:spPr>
            <a:xfrm>
              <a:off x="1231499" y="3432575"/>
              <a:ext cx="522900" cy="292388"/>
            </a:xfrm>
            <a:prstGeom prst="rect">
              <a:avLst/>
            </a:prstGeom>
            <a:noFill/>
          </p:spPr>
          <p:txBody>
            <a:bodyPr wrap="none" rtlCol="0">
              <a:spAutoFit/>
            </a:bodyPr>
            <a:lstStyle/>
            <a:p>
              <a:r>
                <a:rPr lang="en-US" dirty="0"/>
                <a:t>&gt;125</a:t>
              </a:r>
            </a:p>
          </p:txBody>
        </p:sp>
        <p:sp>
          <p:nvSpPr>
            <p:cNvPr id="15" name="Right Arrow 14">
              <a:extLst>
                <a:ext uri="{FF2B5EF4-FFF2-40B4-BE49-F238E27FC236}">
                  <a16:creationId xmlns:a16="http://schemas.microsoft.com/office/drawing/2014/main" id="{54A908B7-02FA-174C-2E08-AD1495C3AAA2}"/>
                </a:ext>
              </a:extLst>
            </p:cNvPr>
            <p:cNvSpPr/>
            <p:nvPr/>
          </p:nvSpPr>
          <p:spPr>
            <a:xfrm>
              <a:off x="1765183" y="2143647"/>
              <a:ext cx="821266" cy="14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8A5EB3-F62C-9B46-E1EA-940690E38813}"/>
                </a:ext>
              </a:extLst>
            </p:cNvPr>
            <p:cNvSpPr txBox="1"/>
            <p:nvPr/>
          </p:nvSpPr>
          <p:spPr>
            <a:xfrm>
              <a:off x="1236891" y="2069420"/>
              <a:ext cx="522900" cy="292388"/>
            </a:xfrm>
            <a:prstGeom prst="rect">
              <a:avLst/>
            </a:prstGeom>
            <a:noFill/>
          </p:spPr>
          <p:txBody>
            <a:bodyPr wrap="none" rtlCol="0">
              <a:spAutoFit/>
            </a:bodyPr>
            <a:lstStyle/>
            <a:p>
              <a:r>
                <a:rPr lang="en-US" dirty="0"/>
                <a:t>&gt;145</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7044-3E93-DBC7-8242-B78F17E30529}"/>
              </a:ext>
            </a:extLst>
          </p:cNvPr>
          <p:cNvSpPr>
            <a:spLocks noGrp="1"/>
          </p:cNvSpPr>
          <p:nvPr>
            <p:ph type="title"/>
          </p:nvPr>
        </p:nvSpPr>
        <p:spPr>
          <a:xfrm>
            <a:off x="638836" y="996553"/>
            <a:ext cx="7997164" cy="508397"/>
          </a:xfrm>
        </p:spPr>
        <p:txBody>
          <a:bodyPr>
            <a:noAutofit/>
          </a:bodyPr>
          <a:lstStyle/>
          <a:p>
            <a:pPr algn="ctr" eaLnBrk="1" hangingPunct="1">
              <a:defRPr/>
            </a:pPr>
            <a:r>
              <a:rPr lang="en-US" altLang="en-US" sz="2400" b="1" dirty="0">
                <a:solidFill>
                  <a:srgbClr val="00487F"/>
                </a:solidFill>
                <a:latin typeface="+mn-lt"/>
                <a:ea typeface="MS PGothic" charset="-128"/>
                <a:cs typeface="Geneva" charset="0"/>
              </a:rPr>
              <a:t>Best ways to improve your writing in graduate school:</a:t>
            </a:r>
          </a:p>
        </p:txBody>
      </p:sp>
      <p:sp>
        <p:nvSpPr>
          <p:cNvPr id="45058" name="Content Placeholder 2">
            <a:extLst>
              <a:ext uri="{FF2B5EF4-FFF2-40B4-BE49-F238E27FC236}">
                <a16:creationId xmlns:a16="http://schemas.microsoft.com/office/drawing/2014/main" id="{90E039A6-D77B-DAD1-E974-47BAE0D5A160}"/>
              </a:ext>
            </a:extLst>
          </p:cNvPr>
          <p:cNvSpPr>
            <a:spLocks noGrp="1"/>
          </p:cNvSpPr>
          <p:nvPr>
            <p:ph idx="1"/>
          </p:nvPr>
        </p:nvSpPr>
        <p:spPr>
          <a:xfrm>
            <a:off x="187457" y="1562100"/>
            <a:ext cx="6890677" cy="2455201"/>
          </a:xfrm>
        </p:spPr>
        <p:txBody>
          <a:bodyPr/>
          <a:lstStyle/>
          <a:p>
            <a:r>
              <a:rPr lang="en-US" altLang="en-US" sz="1800" b="1" dirty="0">
                <a:solidFill>
                  <a:srgbClr val="00487F"/>
                </a:solidFill>
              </a:rPr>
              <a:t>Get Started! </a:t>
            </a:r>
            <a:r>
              <a:rPr lang="mr-IN" altLang="en-US" sz="1800" dirty="0">
                <a:solidFill>
                  <a:srgbClr val="00487F"/>
                </a:solidFill>
                <a:ea typeface="Mangal" panose="02040503050203030202" pitchFamily="18" charset="0"/>
              </a:rPr>
              <a:t>–</a:t>
            </a:r>
            <a:r>
              <a:rPr lang="en-US" altLang="en-US" sz="1800" dirty="0">
                <a:solidFill>
                  <a:srgbClr val="00487F"/>
                </a:solidFill>
              </a:rPr>
              <a:t> You can NEVER start too early </a:t>
            </a:r>
            <a:r>
              <a:rPr lang="mr-IN" altLang="en-US" sz="1800" dirty="0">
                <a:solidFill>
                  <a:srgbClr val="00487F"/>
                </a:solidFill>
                <a:ea typeface="Mangal" panose="02040503050203030202" pitchFamily="18" charset="0"/>
              </a:rPr>
              <a:t>–</a:t>
            </a:r>
            <a:r>
              <a:rPr lang="en-US" altLang="en-US" sz="1800" dirty="0">
                <a:solidFill>
                  <a:srgbClr val="00487F"/>
                </a:solidFill>
              </a:rPr>
              <a:t> WRITE Now!</a:t>
            </a:r>
          </a:p>
          <a:p>
            <a:pPr eaLnBrk="1" hangingPunct="1"/>
            <a:r>
              <a:rPr lang="en-US" altLang="en-US" sz="1800" b="1" dirty="0">
                <a:solidFill>
                  <a:srgbClr val="00487F"/>
                </a:solidFill>
              </a:rPr>
              <a:t>Accountability</a:t>
            </a:r>
            <a:r>
              <a:rPr lang="en-US" altLang="en-US" sz="1800" dirty="0">
                <a:solidFill>
                  <a:srgbClr val="00487F"/>
                </a:solidFill>
              </a:rPr>
              <a:t> </a:t>
            </a:r>
            <a:r>
              <a:rPr lang="mr-IN" altLang="en-US" sz="1800" dirty="0">
                <a:solidFill>
                  <a:srgbClr val="00487F"/>
                </a:solidFill>
                <a:ea typeface="Mangal" panose="02040503050203030202" pitchFamily="18" charset="0"/>
              </a:rPr>
              <a:t>–</a:t>
            </a:r>
            <a:r>
              <a:rPr lang="en-US" altLang="en-US" sz="1800" dirty="0">
                <a:solidFill>
                  <a:srgbClr val="00487F"/>
                </a:solidFill>
              </a:rPr>
              <a:t> Create a plan and stick to it</a:t>
            </a:r>
          </a:p>
          <a:p>
            <a:pPr eaLnBrk="1" hangingPunct="1"/>
            <a:r>
              <a:rPr lang="en-US" altLang="en-US" sz="1800" b="1" dirty="0">
                <a:solidFill>
                  <a:srgbClr val="00487F"/>
                </a:solidFill>
              </a:rPr>
              <a:t>Space/Time</a:t>
            </a:r>
            <a:r>
              <a:rPr lang="en-US" altLang="en-US" sz="1800" dirty="0">
                <a:solidFill>
                  <a:srgbClr val="00487F"/>
                </a:solidFill>
              </a:rPr>
              <a:t> </a:t>
            </a:r>
            <a:r>
              <a:rPr lang="mr-IN" altLang="en-US" sz="1800" dirty="0">
                <a:solidFill>
                  <a:srgbClr val="00487F"/>
                </a:solidFill>
                <a:ea typeface="Mangal" panose="02040503050203030202" pitchFamily="18" charset="0"/>
              </a:rPr>
              <a:t>–</a:t>
            </a:r>
            <a:r>
              <a:rPr lang="en-US" altLang="en-US" sz="1800" dirty="0">
                <a:solidFill>
                  <a:srgbClr val="00487F"/>
                </a:solidFill>
              </a:rPr>
              <a:t> Find your happy writing place and use designated time</a:t>
            </a:r>
          </a:p>
          <a:p>
            <a:pPr eaLnBrk="1" hangingPunct="1"/>
            <a:r>
              <a:rPr lang="en-US" altLang="en-US" sz="1800" b="1" dirty="0">
                <a:solidFill>
                  <a:srgbClr val="00487F"/>
                </a:solidFill>
              </a:rPr>
              <a:t>Read</a:t>
            </a:r>
            <a:r>
              <a:rPr lang="en-US" altLang="en-US" sz="1800" dirty="0">
                <a:solidFill>
                  <a:srgbClr val="00487F"/>
                </a:solidFill>
              </a:rPr>
              <a:t> </a:t>
            </a:r>
            <a:r>
              <a:rPr lang="mr-IN" altLang="en-US" sz="1800" dirty="0">
                <a:solidFill>
                  <a:srgbClr val="00487F"/>
                </a:solidFill>
                <a:ea typeface="Mangal" panose="02040503050203030202" pitchFamily="18" charset="0"/>
              </a:rPr>
              <a:t>–</a:t>
            </a:r>
            <a:r>
              <a:rPr lang="en-US" altLang="en-US" sz="1800" dirty="0">
                <a:solidFill>
                  <a:srgbClr val="00487F"/>
                </a:solidFill>
              </a:rPr>
              <a:t> The more you read, the better you will write</a:t>
            </a:r>
          </a:p>
          <a:p>
            <a:pPr eaLnBrk="1" hangingPunct="1"/>
            <a:r>
              <a:rPr lang="en-US" altLang="en-US" sz="1800" b="1" dirty="0">
                <a:solidFill>
                  <a:srgbClr val="00487F"/>
                </a:solidFill>
              </a:rPr>
              <a:t>Organize</a:t>
            </a:r>
            <a:r>
              <a:rPr lang="en-US" altLang="en-US" sz="1800" dirty="0">
                <a:solidFill>
                  <a:srgbClr val="00487F"/>
                </a:solidFill>
              </a:rPr>
              <a:t> </a:t>
            </a:r>
            <a:r>
              <a:rPr lang="mr-IN" altLang="en-US" sz="1800" dirty="0">
                <a:solidFill>
                  <a:srgbClr val="00487F"/>
                </a:solidFill>
                <a:ea typeface="Mangal" panose="02040503050203030202" pitchFamily="18" charset="0"/>
              </a:rPr>
              <a:t>–</a:t>
            </a:r>
            <a:r>
              <a:rPr lang="en-US" altLang="en-US" sz="1800" dirty="0">
                <a:solidFill>
                  <a:srgbClr val="00487F"/>
                </a:solidFill>
              </a:rPr>
              <a:t> Start creating literature databases NOW             (visit Miner Library for help)</a:t>
            </a:r>
          </a:p>
          <a:p>
            <a:pPr eaLnBrk="1" hangingPunct="1"/>
            <a:endParaRPr lang="en-US" altLang="en-US" dirty="0"/>
          </a:p>
        </p:txBody>
      </p:sp>
      <p:sp>
        <p:nvSpPr>
          <p:cNvPr id="45059" name="Slide Number Placeholder 3">
            <a:extLst>
              <a:ext uri="{FF2B5EF4-FFF2-40B4-BE49-F238E27FC236}">
                <a16:creationId xmlns:a16="http://schemas.microsoft.com/office/drawing/2014/main" id="{0EDC1F8B-7BEE-56AD-02E6-F246DF14104F}"/>
              </a:ext>
            </a:extLst>
          </p:cNvPr>
          <p:cNvSpPr>
            <a:spLocks noGrp="1" noChangeArrowheads="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9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a:lstStyle>
          <a:p>
            <a:pPr>
              <a:defRPr/>
            </a:pPr>
            <a:fld id="{9B7FD848-8852-5448-852D-26646EBE18F4}" type="slidenum">
              <a:rPr lang="en-US" altLang="en-US" smtClean="0"/>
              <a:pPr>
                <a:defRPr/>
              </a:pPr>
              <a:t>9</a:t>
            </a:fld>
            <a:endParaRPr lang="en-US" altLang="en-US" sz="675">
              <a:solidFill>
                <a:srgbClr val="898989"/>
              </a:solidFill>
            </a:endParaRPr>
          </a:p>
        </p:txBody>
      </p:sp>
      <p:pic>
        <p:nvPicPr>
          <p:cNvPr id="45060" name="Picture 10">
            <a:extLst>
              <a:ext uri="{FF2B5EF4-FFF2-40B4-BE49-F238E27FC236}">
                <a16:creationId xmlns:a16="http://schemas.microsoft.com/office/drawing/2014/main" id="{67FA92D2-BA9A-D253-2DB1-A98B9CDDFB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9627" y="1587103"/>
            <a:ext cx="2746640" cy="255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a:extLst>
              <a:ext uri="{FF2B5EF4-FFF2-40B4-BE49-F238E27FC236}">
                <a16:creationId xmlns:a16="http://schemas.microsoft.com/office/drawing/2014/main" id="{D02F189B-7A42-CC01-65EA-7D81DE0E8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644"/>
            <a:ext cx="2684860"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1.13 Welcome PP Slides" id="{82DC4BE0-0FD2-A74C-B62D-BFC36AF659FB}" vid="{61A05AC4-BB14-6B46-A4B6-BFD3A200C0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8562</TotalTime>
  <Words>1773</Words>
  <Application>Microsoft Office PowerPoint</Application>
  <PresentationFormat>On-screen Show (16:9)</PresentationFormat>
  <Paragraphs>263</Paragraphs>
  <Slides>28</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MS PGothic</vt:lpstr>
      <vt:lpstr>Arial</vt:lpstr>
      <vt:lpstr>Arial Bold</vt:lpstr>
      <vt:lpstr>Calibri</vt:lpstr>
      <vt:lpstr>Calibri Light</vt:lpstr>
      <vt:lpstr>Geneva</vt:lpstr>
      <vt:lpstr>Mangal</vt:lpstr>
      <vt:lpstr>Verdana</vt:lpstr>
      <vt:lpstr>Wingdings</vt:lpstr>
      <vt:lpstr>Custom Design</vt:lpstr>
      <vt:lpstr>myHub Overview New Trainee Orientation 2025  Amber Rivera, MSW Director of Learner Life/Wellness  Elaine M. Smolock, Ph.D. Director of Writing Services and Training Grant Development and PREP Co-Director  Eric Vaughn, M.Ed. Director of Career Services</vt:lpstr>
      <vt:lpstr>PowerPoint Presentation</vt:lpstr>
      <vt:lpstr>Writing &amp; Grant Assistance</vt:lpstr>
      <vt:lpstr>What is myHub?</vt:lpstr>
      <vt:lpstr>Self-Determination Theory (SDT)</vt:lpstr>
      <vt:lpstr>Goal of the Writing Assistance Resource</vt:lpstr>
      <vt:lpstr>Writing Assistance is Offered in:</vt:lpstr>
      <vt:lpstr>The Wheel of Writing Assistance</vt:lpstr>
      <vt:lpstr>Best ways to improve your writing in graduate school:</vt:lpstr>
      <vt:lpstr>Workshops and Social Content to be on the lookout for:</vt:lpstr>
      <vt:lpstr>Career &amp; Internship/Shadowing Experience</vt:lpstr>
      <vt:lpstr>Goal of myHub Career Services  &amp; Internships</vt:lpstr>
      <vt:lpstr>Explore options while you are here….</vt:lpstr>
      <vt:lpstr>Career Services</vt:lpstr>
      <vt:lpstr>Experiential Learning &amp; Internship Experiences. ---Funding</vt:lpstr>
      <vt:lpstr>Alumni Community</vt:lpstr>
      <vt:lpstr>IND 439: Leadership &amp; Management for Scientists</vt:lpstr>
      <vt:lpstr>Leadership &amp; Management for Scientists Testimonials</vt:lpstr>
      <vt:lpstr>myHub &amp; GEPA Upcoming Events</vt:lpstr>
      <vt:lpstr>Become Active in an  SMD Trainee Group</vt:lpstr>
      <vt:lpstr>Q &amp; A and   Quotes to think about</vt:lpstr>
      <vt:lpstr>Learner Life and Wellness</vt:lpstr>
      <vt:lpstr>Learner Life and Wellness Services</vt:lpstr>
      <vt:lpstr>Learner Life and Wellness Services</vt:lpstr>
      <vt:lpstr>Schedule an appointment for Learner Life/Wellness on myHub</vt:lpstr>
      <vt:lpstr>We Use Handshake ---  Schedule an appointment with us!</vt:lpstr>
      <vt:lpstr>Connect with us on Instagram ursmd_myHub  </vt:lpstr>
      <vt:lpstr>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2020-2021 myHub Program Series  Career Story: Fiona Kuo, Ph.D., CCRC  “Find Your Passions and Differentiate Yourself– Career Development Advice for PhD Candidates and Postdocs”</dc:title>
  <dc:creator>Vaughn, Eric</dc:creator>
  <cp:lastModifiedBy>Rivera, Amber</cp:lastModifiedBy>
  <cp:revision>71</cp:revision>
  <dcterms:created xsi:type="dcterms:W3CDTF">2020-12-01T20:21:57Z</dcterms:created>
  <dcterms:modified xsi:type="dcterms:W3CDTF">2025-08-27T13:36:29Z</dcterms:modified>
</cp:coreProperties>
</file>