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317" r:id="rId5"/>
    <p:sldId id="319" r:id="rId6"/>
    <p:sldId id="321" r:id="rId7"/>
    <p:sldId id="320" r:id="rId8"/>
    <p:sldId id="318" r:id="rId9"/>
    <p:sldId id="281" r:id="rId10"/>
    <p:sldId id="282" r:id="rId11"/>
    <p:sldId id="315" r:id="rId12"/>
    <p:sldId id="316" r:id="rId13"/>
    <p:sldId id="307" r:id="rId14"/>
    <p:sldId id="308" r:id="rId15"/>
    <p:sldId id="322" r:id="rId16"/>
    <p:sldId id="323" r:id="rId17"/>
    <p:sldId id="293" r:id="rId18"/>
    <p:sldId id="287" r:id="rId19"/>
  </p:sldIdLst>
  <p:sldSz cx="18288000" cy="10287000"/>
  <p:notesSz cx="6858000" cy="9144000"/>
  <p:embeddedFontLst>
    <p:embeddedFont>
      <p:font typeface="Muller" pitchFamily="2" charset="77"/>
      <p:regular r:id="rId21"/>
    </p:embeddedFont>
    <p:embeddedFont>
      <p:font typeface="Muller Bold" pitchFamily="2" charset="77"/>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658" autoAdjust="0"/>
    <p:restoredTop sz="75685" autoAdjust="0"/>
  </p:normalViewPr>
  <p:slideViewPr>
    <p:cSldViewPr>
      <p:cViewPr varScale="1">
        <p:scale>
          <a:sx n="63" d="100"/>
          <a:sy n="63" d="100"/>
        </p:scale>
        <p:origin x="82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urmc.rochester.edu/libraries/miner/mdl.aspx?redirect=2000002386" TargetMode="External"/><Relationship Id="rId7" Type="http://schemas.openxmlformats.org/officeDocument/2006/relationships/hyperlink" Target="https://pubchem.ncbi.nlm.nih.gov/"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urmc.rochester.edu/libraries/miner/mdl.aspx?redirect=2000000154" TargetMode="External"/><Relationship Id="rId5" Type="http://schemas.openxmlformats.org/officeDocument/2006/relationships/hyperlink" Target="https://www.urmc.rochester.edu/libraries/miner/mdl.aspx?redirect=2000001549" TargetMode="External"/><Relationship Id="rId4" Type="http://schemas.openxmlformats.org/officeDocument/2006/relationships/hyperlink" Target="https://www.urmc.rochester.edu/libraries/miner/mdl.aspx?redirect=2000001229"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3663280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Browse or search by name of database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22967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r>
              <a:rPr lang="en-US" b="1" i="0" u="none" strike="noStrike" dirty="0">
                <a:solidFill>
                  <a:srgbClr val="2954D1"/>
                </a:solidFill>
                <a:effectLst/>
                <a:latin typeface="Arial" panose="020B0604020202020204" pitchFamily="34" charset="0"/>
                <a:hlinkClick r:id="rId3"/>
              </a:rPr>
              <a:t>Lexidrug</a:t>
            </a:r>
            <a:r>
              <a:rPr lang="en-US" b="1" i="0" u="none" strike="noStrike" dirty="0">
                <a:solidFill>
                  <a:srgbClr val="000000"/>
                </a:solidFill>
                <a:effectLst/>
                <a:latin typeface="Arial" panose="020B0604020202020204" pitchFamily="34" charset="0"/>
              </a:rPr>
              <a:t> </a:t>
            </a:r>
            <a:r>
              <a:rPr lang="en-US" b="0" i="0" u="none" strike="noStrike" dirty="0">
                <a:solidFill>
                  <a:srgbClr val="000000"/>
                </a:solidFill>
                <a:effectLst/>
                <a:latin typeface="Arial" panose="020B0604020202020204" pitchFamily="34" charset="0"/>
              </a:rPr>
              <a:t>is a URMC's primary drug resource  providing access to clinical drug resources including: calculators, identifiers, interaction &amp; overdose assessments, and patient education resources. </a:t>
            </a:r>
          </a:p>
          <a:p>
            <a:pPr algn="l"/>
            <a:r>
              <a:rPr lang="en-US" b="1" i="0" u="none" strike="noStrike" dirty="0">
                <a:solidFill>
                  <a:srgbClr val="2954D1"/>
                </a:solidFill>
                <a:effectLst/>
                <a:latin typeface="Arial" panose="020B0604020202020204" pitchFamily="34" charset="0"/>
                <a:hlinkClick r:id="rId4"/>
              </a:rPr>
              <a:t>NatMed Pro (Fomerly Natural Medicines)</a:t>
            </a:r>
            <a:r>
              <a:rPr lang="en-US" b="0" i="0" u="none" strike="noStrike" dirty="0">
                <a:solidFill>
                  <a:srgbClr val="000000"/>
                </a:solidFill>
                <a:effectLst/>
                <a:latin typeface="Arial" panose="020B0604020202020204" pitchFamily="34" charset="0"/>
              </a:rPr>
              <a:t> provides information about dietary supplements, natural medicines, and complementary, alternative, and integrative therapies. Including interactions, effectiveness, and adverse effects.</a:t>
            </a:r>
          </a:p>
          <a:p>
            <a:pPr algn="l"/>
            <a:r>
              <a:rPr lang="en-US" b="1" i="0" u="none" strike="noStrike" dirty="0">
                <a:solidFill>
                  <a:srgbClr val="2954D1"/>
                </a:solidFill>
                <a:effectLst/>
                <a:latin typeface="Arial" panose="020B0604020202020204" pitchFamily="34" charset="0"/>
                <a:hlinkClick r:id="rId5"/>
              </a:rPr>
              <a:t>NeoFax</a:t>
            </a:r>
            <a:r>
              <a:rPr lang="en-US" b="1" i="0" u="none" strike="noStrike" dirty="0">
                <a:solidFill>
                  <a:srgbClr val="000000"/>
                </a:solidFill>
                <a:effectLst/>
                <a:latin typeface="Arial" panose="020B0604020202020204" pitchFamily="34" charset="0"/>
              </a:rPr>
              <a:t> </a:t>
            </a:r>
            <a:r>
              <a:rPr lang="en-US" b="0" i="0" u="none" strike="noStrike" dirty="0">
                <a:solidFill>
                  <a:srgbClr val="000000"/>
                </a:solidFill>
                <a:effectLst/>
                <a:latin typeface="Arial" panose="020B0604020202020204" pitchFamily="34" charset="0"/>
              </a:rPr>
              <a:t>Evidence-based, fully referenced neonatal-specific drug information to efficiently and safely manage drug therapy for neonatal patients.</a:t>
            </a:r>
          </a:p>
          <a:p>
            <a:pPr algn="l"/>
            <a:r>
              <a:rPr lang="en-US" b="1" i="0" u="none" strike="noStrike" dirty="0">
                <a:solidFill>
                  <a:srgbClr val="2954D1"/>
                </a:solidFill>
                <a:effectLst/>
                <a:latin typeface="Arial" panose="020B0604020202020204" pitchFamily="34" charset="0"/>
                <a:hlinkClick r:id="rId6"/>
              </a:rPr>
              <a:t>ReproTox</a:t>
            </a:r>
            <a:r>
              <a:rPr lang="en-US" b="0" i="0" u="none" strike="noStrike" dirty="0">
                <a:solidFill>
                  <a:srgbClr val="000000"/>
                </a:solidFill>
                <a:effectLst/>
                <a:latin typeface="Arial" panose="020B0604020202020204" pitchFamily="34" charset="0"/>
              </a:rPr>
              <a:t> contains summaries on the effects of medications, chemicals, infections, and physical agents on pregnancy, </a:t>
            </a:r>
            <a:r>
              <a:rPr lang="en-US" b="0" i="1" u="none" strike="noStrike" dirty="0">
                <a:solidFill>
                  <a:srgbClr val="000000"/>
                </a:solidFill>
                <a:effectLst/>
                <a:latin typeface="Arial" panose="020B0604020202020204" pitchFamily="34" charset="0"/>
              </a:rPr>
              <a:t>reproduction</a:t>
            </a:r>
            <a:r>
              <a:rPr lang="en-US" b="0" i="0" u="none" strike="noStrike" dirty="0">
                <a:solidFill>
                  <a:srgbClr val="000000"/>
                </a:solidFill>
                <a:effectLst/>
                <a:latin typeface="Arial" panose="020B0604020202020204" pitchFamily="34" charset="0"/>
              </a:rPr>
              <a:t>, and development. </a:t>
            </a:r>
            <a:r>
              <a:rPr lang="en-US" b="1" i="0" u="none" strike="noStrike" dirty="0">
                <a:solidFill>
                  <a:srgbClr val="000000"/>
                </a:solidFill>
                <a:effectLst/>
                <a:latin typeface="Arial" panose="020B0604020202020204" pitchFamily="34" charset="0"/>
              </a:rPr>
              <a:t>Open </a:t>
            </a:r>
            <a:r>
              <a:rPr lang="en-US" b="1" i="0" u="none" strike="noStrike" dirty="0" err="1">
                <a:solidFill>
                  <a:srgbClr val="000000"/>
                </a:solidFill>
                <a:effectLst/>
                <a:latin typeface="Arial" panose="020B0604020202020204" pitchFamily="34" charset="0"/>
              </a:rPr>
              <a:t>Reprotox</a:t>
            </a:r>
            <a:r>
              <a:rPr lang="en-US" b="1" i="0" u="none" strike="noStrike" dirty="0">
                <a:solidFill>
                  <a:srgbClr val="000000"/>
                </a:solidFill>
                <a:effectLst/>
                <a:latin typeface="Arial" panose="020B0604020202020204" pitchFamily="34" charset="0"/>
              </a:rPr>
              <a:t> then click "Sign In with IP to search database".</a:t>
            </a:r>
            <a:endParaRPr lang="en-US" b="0" i="0" u="none" strike="noStrike" dirty="0">
              <a:solidFill>
                <a:srgbClr val="000000"/>
              </a:solidFill>
              <a:effectLst/>
              <a:latin typeface="Arial" panose="020B0604020202020204" pitchFamily="34" charset="0"/>
            </a:endParaRPr>
          </a:p>
          <a:p>
            <a:pPr algn="l"/>
            <a:r>
              <a:rPr lang="en-US" b="1" i="0" u="none" strike="noStrike" dirty="0">
                <a:solidFill>
                  <a:srgbClr val="2954D1"/>
                </a:solidFill>
                <a:effectLst/>
                <a:latin typeface="Arial" panose="020B0604020202020204" pitchFamily="34" charset="0"/>
                <a:hlinkClick r:id="rId7"/>
              </a:rPr>
              <a:t>PubChem</a:t>
            </a:r>
            <a:r>
              <a:rPr lang="en-US" b="1" i="0" u="none" strike="noStrike" dirty="0">
                <a:solidFill>
                  <a:srgbClr val="000000"/>
                </a:solidFill>
                <a:effectLst/>
                <a:latin typeface="Arial" panose="020B0604020202020204" pitchFamily="34" charset="0"/>
              </a:rPr>
              <a:t> </a:t>
            </a:r>
            <a:r>
              <a:rPr lang="en-US" b="0" i="0" u="none" strike="noStrike" dirty="0">
                <a:solidFill>
                  <a:srgbClr val="000000"/>
                </a:solidFill>
                <a:effectLst/>
                <a:latin typeface="Arial" panose="020B0604020202020204" pitchFamily="34" charset="0"/>
              </a:rPr>
              <a:t>is an open chemistry database at the National Institutes of Health (NIH).  Find chemical information using chemical names, identifiers, structures, molecular formulas, gene symbols, proteins, pathways, </a:t>
            </a:r>
            <a:r>
              <a:rPr lang="en-US" b="0" i="0" u="none" strike="noStrike" dirty="0" err="1">
                <a:solidFill>
                  <a:srgbClr val="000000"/>
                </a:solidFill>
                <a:effectLst/>
                <a:latin typeface="Arial" panose="020B0604020202020204" pitchFamily="34" charset="0"/>
              </a:rPr>
              <a:t>taxons</a:t>
            </a:r>
            <a:r>
              <a:rPr lang="en-US" b="0" i="0" u="none" strike="noStrike" dirty="0">
                <a:solidFill>
                  <a:srgbClr val="000000"/>
                </a:solidFill>
                <a:effectLst/>
                <a:latin typeface="Arial" panose="020B0604020202020204" pitchFamily="34" charset="0"/>
              </a:rPr>
              <a:t>, cell lines, and patent numbers</a:t>
            </a:r>
            <a:r>
              <a:rPr lang="en-US" b="1" i="0" u="none" strike="noStrike" dirty="0">
                <a:solidFill>
                  <a:srgbClr val="000000"/>
                </a:solidFill>
                <a:effectLst/>
                <a:latin typeface="Arial" panose="020B0604020202020204" pitchFamily="34" charset="0"/>
              </a:rPr>
              <a:t>.</a:t>
            </a:r>
            <a:endParaRPr lang="en-US" b="0" i="0" u="none" strike="noStrike" dirty="0">
              <a:solidFill>
                <a:srgbClr val="000000"/>
              </a:solidFill>
              <a:effectLst/>
              <a:latin typeface="Arial" panose="020B0604020202020204" pitchFamily="34" charset="0"/>
            </a:endParaRP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476381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r>
              <a:rPr lang="en-US" b="0" i="0" u="none" strike="noStrike" dirty="0">
                <a:solidFill>
                  <a:srgbClr val="000000"/>
                </a:solidFill>
                <a:effectLst/>
              </a:rPr>
              <a:t>As graduate and PhD students, you’ll be reading and citing a lot of literature. Citation managers can really streamline your workflow. Both EndNote and RefWorks help you collect references, organize them by topic or project, and then insert properly formatted citations into your writing.</a:t>
            </a:r>
          </a:p>
          <a:p>
            <a:pPr algn="l"/>
            <a:endParaRPr lang="en-US" b="0" i="0" u="none" strike="noStrike" dirty="0">
              <a:solidFill>
                <a:srgbClr val="000000"/>
              </a:solidFill>
              <a:effectLst/>
            </a:endParaRPr>
          </a:p>
          <a:p>
            <a:pPr algn="l"/>
            <a:r>
              <a:rPr lang="en-US" b="1" i="0" u="none" strike="noStrike" dirty="0">
                <a:solidFill>
                  <a:srgbClr val="000000"/>
                </a:solidFill>
                <a:effectLst/>
              </a:rPr>
              <a:t>EndNote</a:t>
            </a:r>
            <a:r>
              <a:rPr lang="en-US" b="0" i="0" u="none" strike="noStrike" dirty="0">
                <a:solidFill>
                  <a:srgbClr val="000000"/>
                </a:solidFill>
                <a:effectLst/>
              </a:rPr>
              <a:t> is more powerful and customizable. It’s desktop-based, so you install it on your computer. There is a learning curve with Endnote, you can expect to spend about 2-3 hours learning how to </a:t>
            </a:r>
            <a:r>
              <a:rPr lang="en-US" b="0" i="0" u="none" strike="noStrike" dirty="0" err="1">
                <a:solidFill>
                  <a:srgbClr val="000000"/>
                </a:solidFill>
                <a:effectLst/>
              </a:rPr>
              <a:t>proficently</a:t>
            </a:r>
            <a:r>
              <a:rPr lang="en-US" b="0" i="0" u="none" strike="noStrike" dirty="0">
                <a:solidFill>
                  <a:srgbClr val="000000"/>
                </a:solidFill>
                <a:effectLst/>
              </a:rPr>
              <a:t> use Endnote</a:t>
            </a:r>
          </a:p>
          <a:p>
            <a:pPr algn="l"/>
            <a:endParaRPr lang="en-US" b="0" i="0" u="none" strike="noStrike" dirty="0">
              <a:solidFill>
                <a:srgbClr val="000000"/>
              </a:solidFill>
              <a:effectLst/>
            </a:endParaRPr>
          </a:p>
          <a:p>
            <a:pPr algn="l"/>
            <a:r>
              <a:rPr lang="en-US" b="1" i="0" u="none" strike="noStrike" dirty="0">
                <a:solidFill>
                  <a:srgbClr val="000000"/>
                </a:solidFill>
                <a:effectLst/>
              </a:rPr>
              <a:t>RefWorks</a:t>
            </a:r>
            <a:r>
              <a:rPr lang="en-US" b="0" i="0" u="none" strike="noStrike" dirty="0">
                <a:solidFill>
                  <a:srgbClr val="000000"/>
                </a:solidFill>
                <a:effectLst/>
              </a:rPr>
              <a:t> is web-based and great for quick access, especially if you're working in teams or want something simpler. Expect to spend about an hour to learn RefWorks. </a:t>
            </a:r>
          </a:p>
          <a:p>
            <a:pPr algn="l"/>
            <a:r>
              <a:rPr lang="en-US" b="0" i="0" u="none" strike="noStrike" dirty="0">
                <a:solidFill>
                  <a:srgbClr val="000000"/>
                </a:solidFill>
                <a:effectLst/>
              </a:rPr>
              <a:t>I recommend exploring both and choosing the one that best fits how you work. We have tutorials for both linked in the SON Guide, and I’m always happy to help you get started.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15676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a:endParaRPr lang="en-US" b="0" i="0" u="none" strike="noStrike" dirty="0">
              <a:solidFill>
                <a:srgbClr val="000000"/>
              </a:solidFill>
              <a:effectLst/>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12156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23D6D-8868-44D8-0340-FB6F772334C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169A7B-9B5F-7EC7-D9E4-E29DA29DCE9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B194DBC-466E-FAD2-DFA4-B378E9DF939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E7C562ED-510B-DFB1-043A-6DDAC841BA6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7630073-1EE1-7712-0722-4F39A91A1604}"/>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latin typeface="Muller"/>
                <a:ea typeface="Muller"/>
                <a:cs typeface="Muller"/>
                <a:sym typeface="Muller"/>
              </a:rPr>
              <a:t>Available on Chrome, Firefox, Edge, Safari, Brave, and Vivaldi</a:t>
            </a:r>
          </a:p>
          <a:p>
            <a:pPr algn="l"/>
            <a:r>
              <a:rPr lang="en-US" b="0" i="0" u="none" strike="noStrike" dirty="0">
                <a:solidFill>
                  <a:srgbClr val="000000"/>
                </a:solidFill>
                <a:effectLst/>
              </a:rPr>
              <a:t> This is one of the MOST helpful tools available through the library. It makes getting full-text access to articles quick and easy .</a:t>
            </a:r>
          </a:p>
        </p:txBody>
      </p:sp>
      <p:sp>
        <p:nvSpPr>
          <p:cNvPr id="6" name="Footer Placeholder 5">
            <a:extLst>
              <a:ext uri="{FF2B5EF4-FFF2-40B4-BE49-F238E27FC236}">
                <a16:creationId xmlns:a16="http://schemas.microsoft.com/office/drawing/2014/main" id="{2EF226A9-3B80-4D71-D7A6-AE2403561C9A}"/>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71070E0-D6AA-55BF-4640-E41322D60D0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60864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ED45D-2C9D-8F50-D446-0F5761FF3DF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7E8F5FC-2525-21F1-318F-1EFB0249AE4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BD1A2D3-9FB6-7807-9D6C-7E14C857F57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52851CE-0C57-30A8-5D42-2CB384F26C0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E2754AE-5BFD-A7B3-AA48-16C6A6F2392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Browzine makes it easy to keep current on the literature. I can build my bookshelf of journals I like to follow and receive notifications when a new issue is available.  Many times, if I find myself with a little bit of downtime, I can open my </a:t>
            </a:r>
            <a:r>
              <a:rPr lang="en-US" dirty="0" err="1"/>
              <a:t>ipad</a:t>
            </a:r>
            <a:r>
              <a:rPr lang="en-US" dirty="0"/>
              <a:t>, read an article, and save it for the future. </a:t>
            </a:r>
          </a:p>
        </p:txBody>
      </p:sp>
      <p:sp>
        <p:nvSpPr>
          <p:cNvPr id="6" name="Footer Placeholder 5">
            <a:extLst>
              <a:ext uri="{FF2B5EF4-FFF2-40B4-BE49-F238E27FC236}">
                <a16:creationId xmlns:a16="http://schemas.microsoft.com/office/drawing/2014/main" id="{E2617C76-7064-452E-AFEC-FF83F1B58E2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530B2F9-B859-159E-732F-C90361B30B6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28353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Please let me know if you have any immediate questions. Any questions that come up, please reach out to us! We are here and </a:t>
            </a:r>
            <a:r>
              <a:rPr lang="en-US"/>
              <a:t>always happy to help! </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535322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91048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914362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All searches should start at the Miner Library homepage. You can find the Miner homepage linked directly in Blackboard, the URMC intranet, or a google search for Miner Library. Under the get help section you will find a number of helpful links such as Interlibrary Loan if you need to request an article, the link to book and appointment with me, and a link to our librarian created subject guide where you can find the School of Nursing guide I’ve created. </a:t>
            </a:r>
          </a:p>
          <a:p>
            <a:endParaRPr lang="en-US" dirty="0"/>
          </a:p>
          <a:p>
            <a:r>
              <a:rPr lang="en-US" dirty="0"/>
              <a:t>Under ask a librarian you will find a link to submit a question to our on-call librarian. We have a librarian on-call Monday- Friday from 9 am to 5 pm to help with any questions you might have. You can chat, submit a question, call, or drop in at Miner for help. You will also find a link to book an appointment.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 Graduate Student guide was built to act as a one stop shop for bust students to find resources and support. </a:t>
            </a:r>
          </a:p>
          <a:p>
            <a:endParaRPr lang="en-US" dirty="0"/>
          </a:p>
          <a:p>
            <a:r>
              <a:rPr lang="en-US" dirty="0"/>
              <a:t>This includes Videos on how to search databases like PubMed, instructions on submitting Interlibrary Loan links, information about writing and citing, and more.  You will find links to book an appointment with a librarian if you need help, information about library spaces, and more. Take some time and explore this guide.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28374-4292-AED2-D6BC-A4363FFE3AA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87D105-2CEC-AA63-4822-D02A60626D1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7DCE089-D696-A6BF-2C72-6B0AB6C2443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E214A23-A498-908A-8D1C-22F76336C92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9F73463-4E84-1E8C-4D57-F60A02760B9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All searches should start at the Miner Library homepage. You can find the Miner homepage linked directly in Blackboard, the URMC intranet, or a google search for Miner Library. Under the get help section you will find a number of helpful links such as Interlibrary Loan if you need to request an article, the link to book and appointment with me, and a link to our librarian created subject guide where you can find the School of Nursing guide I’ve created. </a:t>
            </a:r>
          </a:p>
          <a:p>
            <a:endParaRPr lang="en-US" dirty="0"/>
          </a:p>
          <a:p>
            <a:r>
              <a:rPr lang="en-US" dirty="0"/>
              <a:t>Under ask a librarian you will find a link to submit a question to our on-call librarian. We have a librarian on-call Monday- Friday from 9 am to 5 pm to help with any questions you might have. You can chat, submit a question, call, or drop in at Miner for help. You will also find a link to book an appointment. </a:t>
            </a:r>
          </a:p>
        </p:txBody>
      </p:sp>
      <p:sp>
        <p:nvSpPr>
          <p:cNvPr id="6" name="Footer Placeholder 5">
            <a:extLst>
              <a:ext uri="{FF2B5EF4-FFF2-40B4-BE49-F238E27FC236}">
                <a16:creationId xmlns:a16="http://schemas.microsoft.com/office/drawing/2014/main" id="{59D39E30-8D98-5A92-CB1D-3A6BC578E49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0BA1D2C3-70C0-6C5C-5F14-9287BDEA27E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803180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16BC-4D5E-1949-DB9A-732CF4D8092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7C6BBD-689B-7843-F46E-05C3EF19699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EB66F8D-6199-278A-DE00-BBE9587A6ED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7700DD0-DA11-C091-6605-45A4D9ABFE9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6F1F02B-63DF-6CF6-F564-B196D563646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Ask a Librarian gives you a few different ways to get in touch with us! Submit a question, chat, or schedule an appointment with an available librarian. Literature search requests are reserved for faculty and staff. </a:t>
            </a:r>
          </a:p>
        </p:txBody>
      </p:sp>
      <p:sp>
        <p:nvSpPr>
          <p:cNvPr id="6" name="Footer Placeholder 5">
            <a:extLst>
              <a:ext uri="{FF2B5EF4-FFF2-40B4-BE49-F238E27FC236}">
                <a16:creationId xmlns:a16="http://schemas.microsoft.com/office/drawing/2014/main" id="{94869364-63DA-2946-1BD2-10D0EC91400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B982450-F5DF-83AE-B459-42DC6BDBEAF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71835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CF91D-7FB0-9CD2-C08F-C32A0A1344F3}"/>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38F48-5F3D-F5DB-BFE6-FE211BAF7F1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7D49283-3996-BDF6-7595-ED3DE8E8C07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E54E5E3-C674-A602-F81D-02EEA541869D}"/>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488F637-6A00-FDAB-30A5-D07A0D1F800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All searches should start at the Miner Library homepage. You can find the Miner homepage linked directly in Blackboard, the URMC intranet, or a google search for Miner Library. Under the get help section you will find a number of helpful links such as Interlibrary Loan if you need to request an article, the link to book and appointment with me, and a link to our librarian created subject guide where you can find the School of Nursing guide I’ve created. </a:t>
            </a:r>
          </a:p>
          <a:p>
            <a:endParaRPr lang="en-US" dirty="0"/>
          </a:p>
          <a:p>
            <a:r>
              <a:rPr lang="en-US" dirty="0"/>
              <a:t>Under ask a librarian you will find a link to submit a question to our on-call librarian. We have a librarian on-call Monday- Friday from 9 am to 5 pm to help with any questions you might have. You can chat, submit a question, call, or drop in at Miner for help. You will also find a link to book an appointment. </a:t>
            </a:r>
          </a:p>
        </p:txBody>
      </p:sp>
      <p:sp>
        <p:nvSpPr>
          <p:cNvPr id="6" name="Footer Placeholder 5">
            <a:extLst>
              <a:ext uri="{FF2B5EF4-FFF2-40B4-BE49-F238E27FC236}">
                <a16:creationId xmlns:a16="http://schemas.microsoft.com/office/drawing/2014/main" id="{67EEF421-BFC5-D172-D03B-794DF476056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6483AD7-A630-E9AA-BDFB-B19B1404104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72542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89BC2-0352-C319-EAB3-508A302365A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8F5061-AB6F-59ED-D3A9-B6DA5143E87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6D2DAC4-E186-A7CF-6D54-B4C18800C75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2B4C036-37DD-4D2B-CD15-8D1EF01E301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DEA4456-1EBB-6083-D730-6BDBEE3619E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Reserving a room allows you to reserve a space in Miner Library ahead of time. You can learn more about the available rooms to reserve in Miner Library </a:t>
            </a:r>
          </a:p>
        </p:txBody>
      </p:sp>
      <p:sp>
        <p:nvSpPr>
          <p:cNvPr id="6" name="Footer Placeholder 5">
            <a:extLst>
              <a:ext uri="{FF2B5EF4-FFF2-40B4-BE49-F238E27FC236}">
                <a16:creationId xmlns:a16="http://schemas.microsoft.com/office/drawing/2014/main" id="{2049EF78-977C-BD79-0E62-92615C6CD76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DB7E8117-2D8F-CCFB-615D-B6F6CA1E225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610447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25879" y="8615228"/>
            <a:ext cx="11262121" cy="1837055"/>
            <a:chOff x="0" y="0"/>
            <a:chExt cx="3809656" cy="621424"/>
          </a:xfrm>
        </p:grpSpPr>
        <p:sp>
          <p:nvSpPr>
            <p:cNvPr id="3" name="Freeform 3"/>
            <p:cNvSpPr/>
            <p:nvPr/>
          </p:nvSpPr>
          <p:spPr>
            <a:xfrm>
              <a:off x="0" y="0"/>
              <a:ext cx="3809656" cy="621424"/>
            </a:xfrm>
            <a:custGeom>
              <a:avLst/>
              <a:gdLst/>
              <a:ahLst/>
              <a:cxnLst/>
              <a:rect l="l" t="t" r="r" b="b"/>
              <a:pathLst>
                <a:path w="3809656" h="621424">
                  <a:moveTo>
                    <a:pt x="0" y="0"/>
                  </a:moveTo>
                  <a:lnTo>
                    <a:pt x="3809656" y="0"/>
                  </a:lnTo>
                  <a:lnTo>
                    <a:pt x="3809656" y="621424"/>
                  </a:lnTo>
                  <a:lnTo>
                    <a:pt x="0" y="621424"/>
                  </a:lnTo>
                  <a:close/>
                </a:path>
              </a:pathLst>
            </a:custGeom>
            <a:solidFill>
              <a:srgbClr val="FFD000"/>
            </a:solidFill>
          </p:spPr>
          <p:txBody>
            <a:bodyPr/>
            <a:lstStyle/>
            <a:p>
              <a:endParaRPr lang="en-US"/>
            </a:p>
          </p:txBody>
        </p:sp>
      </p:grpSp>
      <p:sp>
        <p:nvSpPr>
          <p:cNvPr id="4" name="Freeform 4"/>
          <p:cNvSpPr/>
          <p:nvPr/>
        </p:nvSpPr>
        <p:spPr>
          <a:xfrm>
            <a:off x="-26581" y="0"/>
            <a:ext cx="9144000" cy="10883925"/>
          </a:xfrm>
          <a:custGeom>
            <a:avLst/>
            <a:gdLst/>
            <a:ahLst/>
            <a:cxnLst/>
            <a:rect l="l" t="t" r="r" b="b"/>
            <a:pathLst>
              <a:path w="9144000" h="10490249">
                <a:moveTo>
                  <a:pt x="0" y="0"/>
                </a:moveTo>
                <a:lnTo>
                  <a:pt x="9144000" y="0"/>
                </a:lnTo>
                <a:lnTo>
                  <a:pt x="9144000" y="10490248"/>
                </a:lnTo>
                <a:lnTo>
                  <a:pt x="0" y="10490248"/>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0533109" y="9204530"/>
            <a:ext cx="6652320" cy="975716"/>
          </a:xfrm>
          <a:prstGeom prst="rect">
            <a:avLst/>
          </a:prstGeom>
        </p:spPr>
        <p:txBody>
          <a:bodyPr lIns="0" tIns="0" rIns="0" bIns="0" rtlCol="0" anchor="t">
            <a:spAutoFit/>
          </a:bodyPr>
          <a:lstStyle/>
          <a:p>
            <a:pPr algn="ctr">
              <a:lnSpc>
                <a:spcPts val="3919"/>
              </a:lnSpc>
            </a:pPr>
            <a:r>
              <a:rPr lang="en-US" sz="2799" b="1" dirty="0">
                <a:solidFill>
                  <a:srgbClr val="003B71"/>
                </a:solidFill>
                <a:latin typeface="Muller Bold"/>
                <a:ea typeface="Muller Bold"/>
                <a:cs typeface="Muller Bold"/>
                <a:sym typeface="Muller Bold"/>
              </a:rPr>
              <a:t>Edward G. Miner Library </a:t>
            </a:r>
          </a:p>
          <a:p>
            <a:pPr algn="ctr">
              <a:lnSpc>
                <a:spcPts val="3919"/>
              </a:lnSpc>
            </a:pPr>
            <a:r>
              <a:rPr lang="en-US" sz="2799" b="1" dirty="0">
                <a:solidFill>
                  <a:srgbClr val="003B71"/>
                </a:solidFill>
                <a:latin typeface="Muller Bold"/>
                <a:ea typeface="Muller Bold"/>
                <a:cs typeface="Muller Bold"/>
                <a:sym typeface="Muller Bold"/>
              </a:rPr>
              <a:t>University of Rochester Medicine</a:t>
            </a:r>
          </a:p>
        </p:txBody>
      </p:sp>
      <p:sp>
        <p:nvSpPr>
          <p:cNvPr id="6" name="TextBox 6"/>
          <p:cNvSpPr txBox="1"/>
          <p:nvPr/>
        </p:nvSpPr>
        <p:spPr>
          <a:xfrm>
            <a:off x="9526058" y="3836940"/>
            <a:ext cx="8353303" cy="1851854"/>
          </a:xfrm>
          <a:prstGeom prst="rect">
            <a:avLst/>
          </a:prstGeom>
        </p:spPr>
        <p:txBody>
          <a:bodyPr lIns="0" tIns="0" rIns="0" bIns="0" rtlCol="0" anchor="t">
            <a:spAutoFit/>
          </a:bodyPr>
          <a:lstStyle/>
          <a:p>
            <a:pPr algn="ctr">
              <a:lnSpc>
                <a:spcPts val="7139"/>
              </a:lnSpc>
            </a:pPr>
            <a:r>
              <a:rPr lang="en-US" sz="7200" b="1" dirty="0">
                <a:solidFill>
                  <a:srgbClr val="003B71"/>
                </a:solidFill>
                <a:latin typeface="Muller Bold"/>
                <a:ea typeface="Muller Bold"/>
                <a:cs typeface="Muller Bold"/>
                <a:sym typeface="Muller Bold"/>
              </a:rPr>
              <a:t>Miner Library Introduction</a:t>
            </a:r>
          </a:p>
        </p:txBody>
      </p:sp>
      <p:sp>
        <p:nvSpPr>
          <p:cNvPr id="7" name="TextBox 7"/>
          <p:cNvSpPr txBox="1"/>
          <p:nvPr/>
        </p:nvSpPr>
        <p:spPr>
          <a:xfrm>
            <a:off x="11318029" y="7426875"/>
            <a:ext cx="5082480" cy="701676"/>
          </a:xfrm>
          <a:prstGeom prst="rect">
            <a:avLst/>
          </a:prstGeom>
        </p:spPr>
        <p:txBody>
          <a:bodyPr lIns="0" tIns="0" rIns="0" bIns="0" rtlCol="0" anchor="t">
            <a:spAutoFit/>
          </a:bodyPr>
          <a:lstStyle/>
          <a:p>
            <a:pPr algn="ctr">
              <a:lnSpc>
                <a:spcPts val="4899"/>
              </a:lnSpc>
              <a:spcBef>
                <a:spcPct val="0"/>
              </a:spcBef>
            </a:pPr>
            <a:r>
              <a:rPr lang="en-US" sz="3499" b="1">
                <a:solidFill>
                  <a:srgbClr val="003B71"/>
                </a:solidFill>
                <a:latin typeface="Muller Bold"/>
                <a:ea typeface="Muller Bold"/>
                <a:cs typeface="Muller Bold"/>
                <a:sym typeface="Muller Bold"/>
              </a:rPr>
              <a:t>Darcey Rodriguez, MLIS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10800000">
            <a:off x="5412152" y="5540192"/>
            <a:ext cx="1895247" cy="0"/>
          </a:xfrm>
          <a:prstGeom prst="line">
            <a:avLst/>
          </a:prstGeom>
          <a:ln w="47625" cap="rnd">
            <a:solidFill>
              <a:srgbClr val="FFD000"/>
            </a:solidFill>
            <a:prstDash val="solid"/>
            <a:headEnd type="none" w="sm" len="sm"/>
            <a:tailEnd type="triangle" w="lg" len="med"/>
          </a:ln>
        </p:spPr>
        <p:txBody>
          <a:bodyPr/>
          <a:lstStyle/>
          <a:p>
            <a:endParaRPr lang="en-US"/>
          </a:p>
        </p:txBody>
      </p:sp>
      <p:sp>
        <p:nvSpPr>
          <p:cNvPr id="5" name="AutoShape 5"/>
          <p:cNvSpPr/>
          <p:nvPr/>
        </p:nvSpPr>
        <p:spPr>
          <a:xfrm>
            <a:off x="579910" y="1943100"/>
            <a:ext cx="2125190" cy="0"/>
          </a:xfrm>
          <a:prstGeom prst="line">
            <a:avLst/>
          </a:prstGeom>
          <a:ln w="171450" cap="flat">
            <a:solidFill>
              <a:srgbClr val="EF3322"/>
            </a:solidFill>
            <a:prstDash val="solid"/>
            <a:headEnd type="none" w="sm" len="sm"/>
            <a:tailEnd type="triangle" w="lg" len="med"/>
          </a:ln>
        </p:spPr>
        <p:txBody>
          <a:bodyPr/>
          <a:lstStyle/>
          <a:p>
            <a:endParaRPr lang="en-US"/>
          </a:p>
        </p:txBody>
      </p:sp>
      <p:pic>
        <p:nvPicPr>
          <p:cNvPr id="8" name="Picture 7" descr="A screenshot of a computer&#10;&#10;Description automatically generated">
            <a:extLst>
              <a:ext uri="{FF2B5EF4-FFF2-40B4-BE49-F238E27FC236}">
                <a16:creationId xmlns:a16="http://schemas.microsoft.com/office/drawing/2014/main" id="{ABD6F292-A011-9F99-89B5-DA1C4FD74C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5100" y="8917"/>
            <a:ext cx="12877800" cy="1032688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506" y="-36545"/>
            <a:ext cx="18745200" cy="1751822"/>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TextBox 5"/>
          <p:cNvSpPr txBox="1"/>
          <p:nvPr/>
        </p:nvSpPr>
        <p:spPr>
          <a:xfrm>
            <a:off x="4421743" y="342900"/>
            <a:ext cx="9832702" cy="1095364"/>
          </a:xfrm>
          <a:prstGeom prst="rect">
            <a:avLst/>
          </a:prstGeom>
        </p:spPr>
        <p:txBody>
          <a:bodyPr wrap="square" lIns="0" tIns="0" rIns="0" bIns="0" rtlCol="0" anchor="t">
            <a:spAutoFit/>
          </a:bodyPr>
          <a:lstStyle/>
          <a:p>
            <a:pPr algn="ctr">
              <a:lnSpc>
                <a:spcPts val="8959"/>
              </a:lnSpc>
            </a:pPr>
            <a:r>
              <a:rPr lang="en-US" sz="6399" b="1" dirty="0">
                <a:solidFill>
                  <a:srgbClr val="FFFFFF"/>
                </a:solidFill>
                <a:latin typeface="Muller Bold"/>
                <a:ea typeface="Muller Bold"/>
                <a:cs typeface="Muller Bold"/>
                <a:sym typeface="Muller Bold"/>
              </a:rPr>
              <a:t>Popular Database</a:t>
            </a:r>
          </a:p>
        </p:txBody>
      </p:sp>
      <p:sp>
        <p:nvSpPr>
          <p:cNvPr id="6" name="TextBox 5">
            <a:extLst>
              <a:ext uri="{FF2B5EF4-FFF2-40B4-BE49-F238E27FC236}">
                <a16:creationId xmlns:a16="http://schemas.microsoft.com/office/drawing/2014/main" id="{6AFC960C-B0E2-FC06-8332-D245CBC44F4E}"/>
              </a:ext>
            </a:extLst>
          </p:cNvPr>
          <p:cNvSpPr txBox="1"/>
          <p:nvPr/>
        </p:nvSpPr>
        <p:spPr>
          <a:xfrm>
            <a:off x="457200" y="1757264"/>
            <a:ext cx="16535400" cy="710604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PubMed: Biomedical </a:t>
            </a:r>
          </a:p>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ClinicalTrials.gov: Clinical Trials </a:t>
            </a:r>
          </a:p>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Cochrane Library: Reviews, clinical trials, clinical answers</a:t>
            </a:r>
          </a:p>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PsycINFO: Psych </a:t>
            </a:r>
          </a:p>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Web of Science: Multidisciplinary </a:t>
            </a:r>
          </a:p>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Embase: Biomedical with a focus on drugs and devices</a:t>
            </a:r>
          </a:p>
          <a:p>
            <a:pPr marL="457200" indent="-457200">
              <a:lnSpc>
                <a:spcPct val="15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Scopus: Multidisciplinary </a:t>
            </a:r>
          </a:p>
        </p:txBody>
      </p:sp>
    </p:spTree>
    <p:extLst>
      <p:ext uri="{BB962C8B-B14F-4D97-AF65-F5344CB8AC3E}">
        <p14:creationId xmlns:p14="http://schemas.microsoft.com/office/powerpoint/2010/main" val="231282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506" y="-36545"/>
            <a:ext cx="18745200" cy="1751822"/>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5" name="TextBox 5"/>
          <p:cNvSpPr txBox="1"/>
          <p:nvPr/>
        </p:nvSpPr>
        <p:spPr>
          <a:xfrm>
            <a:off x="2588277" y="291684"/>
            <a:ext cx="12273245" cy="1095364"/>
          </a:xfrm>
          <a:prstGeom prst="rect">
            <a:avLst/>
          </a:prstGeom>
        </p:spPr>
        <p:txBody>
          <a:bodyPr wrap="square" lIns="0" tIns="0" rIns="0" bIns="0" rtlCol="0" anchor="t">
            <a:spAutoFit/>
          </a:bodyPr>
          <a:lstStyle/>
          <a:p>
            <a:pPr algn="ctr">
              <a:lnSpc>
                <a:spcPts val="8959"/>
              </a:lnSpc>
            </a:pPr>
            <a:r>
              <a:rPr lang="en-US" sz="6399" b="1" dirty="0">
                <a:solidFill>
                  <a:srgbClr val="FFFFFF"/>
                </a:solidFill>
                <a:latin typeface="Muller Bold"/>
                <a:ea typeface="Muller Bold"/>
                <a:cs typeface="Muller Bold"/>
                <a:sym typeface="Muller Bold"/>
              </a:rPr>
              <a:t>Drug Databases</a:t>
            </a:r>
          </a:p>
        </p:txBody>
      </p:sp>
      <p:sp>
        <p:nvSpPr>
          <p:cNvPr id="6" name="TextBox 5">
            <a:extLst>
              <a:ext uri="{FF2B5EF4-FFF2-40B4-BE49-F238E27FC236}">
                <a16:creationId xmlns:a16="http://schemas.microsoft.com/office/drawing/2014/main" id="{6AFC960C-B0E2-FC06-8332-D245CBC44F4E}"/>
              </a:ext>
            </a:extLst>
          </p:cNvPr>
          <p:cNvSpPr txBox="1"/>
          <p:nvPr/>
        </p:nvSpPr>
        <p:spPr>
          <a:xfrm>
            <a:off x="1070394" y="2043506"/>
            <a:ext cx="16535400" cy="6682855"/>
          </a:xfrm>
          <a:prstGeom prst="rect">
            <a:avLst/>
          </a:prstGeom>
          <a:noFill/>
        </p:spPr>
        <p:txBody>
          <a:bodyPr wrap="square" rtlCol="0">
            <a:spAutoFit/>
          </a:bodyPr>
          <a:lstStyle/>
          <a:p>
            <a:pPr marL="457200" indent="-457200">
              <a:lnSpc>
                <a:spcPct val="20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Lexidrug</a:t>
            </a:r>
          </a:p>
          <a:p>
            <a:pPr marL="457200" indent="-457200">
              <a:lnSpc>
                <a:spcPct val="20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NatMed Pro</a:t>
            </a:r>
          </a:p>
          <a:p>
            <a:pPr marL="457200" indent="-457200">
              <a:lnSpc>
                <a:spcPct val="20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NeoFax</a:t>
            </a:r>
          </a:p>
          <a:p>
            <a:pPr marL="457200" indent="-457200">
              <a:lnSpc>
                <a:spcPct val="20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ReproTox</a:t>
            </a:r>
          </a:p>
          <a:p>
            <a:pPr marL="457200" indent="-457200">
              <a:lnSpc>
                <a:spcPct val="200000"/>
              </a:lnSpc>
              <a:buFont typeface="Arial" panose="020B0604020202020204" pitchFamily="34" charset="0"/>
              <a:buChar char="•"/>
            </a:pPr>
            <a:r>
              <a:rPr lang="en-US" sz="4400" b="1" dirty="0">
                <a:solidFill>
                  <a:srgbClr val="002060"/>
                </a:solidFill>
                <a:latin typeface="Muller Bold"/>
                <a:ea typeface="Muller Bold"/>
                <a:cs typeface="Muller Bold"/>
                <a:sym typeface="Muller Bold"/>
              </a:rPr>
              <a:t>PubChem </a:t>
            </a:r>
          </a:p>
        </p:txBody>
      </p:sp>
      <p:pic>
        <p:nvPicPr>
          <p:cNvPr id="8" name="Picture 7" descr="A group of pills and capsules&#10;&#10;Description automatically generated">
            <a:extLst>
              <a:ext uri="{FF2B5EF4-FFF2-40B4-BE49-F238E27FC236}">
                <a16:creationId xmlns:a16="http://schemas.microsoft.com/office/drawing/2014/main" id="{390CF9EF-903B-EBF6-2603-9D7393C383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0" y="3086100"/>
            <a:ext cx="7004385" cy="6303947"/>
          </a:xfrm>
          <a:prstGeom prst="rect">
            <a:avLst/>
          </a:prstGeom>
        </p:spPr>
      </p:pic>
    </p:spTree>
    <p:extLst>
      <p:ext uri="{BB962C8B-B14F-4D97-AF65-F5344CB8AC3E}">
        <p14:creationId xmlns:p14="http://schemas.microsoft.com/office/powerpoint/2010/main" val="4007619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149280"/>
            <a:ext cx="20446712" cy="1584866"/>
            <a:chOff x="0" y="0"/>
            <a:chExt cx="5385142" cy="812800"/>
          </a:xfrm>
        </p:grpSpPr>
        <p:sp>
          <p:nvSpPr>
            <p:cNvPr id="3" name="Freeform 3"/>
            <p:cNvSpPr/>
            <p:nvPr/>
          </p:nvSpPr>
          <p:spPr>
            <a:xfrm>
              <a:off x="0" y="0"/>
              <a:ext cx="5385142" cy="812800"/>
            </a:xfrm>
            <a:custGeom>
              <a:avLst/>
              <a:gdLst/>
              <a:ahLst/>
              <a:cxnLst/>
              <a:rect l="l" t="t" r="r" b="b"/>
              <a:pathLst>
                <a:path w="5385142" h="812800">
                  <a:moveTo>
                    <a:pt x="0" y="0"/>
                  </a:moveTo>
                  <a:lnTo>
                    <a:pt x="5385142" y="0"/>
                  </a:lnTo>
                  <a:lnTo>
                    <a:pt x="5385142" y="812800"/>
                  </a:lnTo>
                  <a:lnTo>
                    <a:pt x="0" y="812800"/>
                  </a:lnTo>
                  <a:close/>
                </a:path>
              </a:pathLst>
            </a:custGeom>
            <a:solidFill>
              <a:srgbClr val="003B71"/>
            </a:solidFill>
          </p:spPr>
          <p:txBody>
            <a:bodyPr/>
            <a:lstStyle/>
            <a:p>
              <a:endParaRPr lang="en-US"/>
            </a:p>
          </p:txBody>
        </p:sp>
        <p:sp>
          <p:nvSpPr>
            <p:cNvPr id="4" name="TextBox 4"/>
            <p:cNvSpPr txBox="1"/>
            <p:nvPr/>
          </p:nvSpPr>
          <p:spPr>
            <a:xfrm>
              <a:off x="0" y="-95250"/>
              <a:ext cx="5385142" cy="9080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886200" y="86347"/>
            <a:ext cx="11035308" cy="1046505"/>
          </a:xfrm>
          <a:prstGeom prst="rect">
            <a:avLst/>
          </a:prstGeom>
        </p:spPr>
        <p:txBody>
          <a:bodyPr wrap="square" lIns="0" tIns="0" rIns="0" bIns="0" rtlCol="0" anchor="t">
            <a:spAutoFit/>
          </a:bodyPr>
          <a:lstStyle/>
          <a:p>
            <a:pPr algn="ctr">
              <a:lnSpc>
                <a:spcPts val="8554"/>
              </a:lnSpc>
              <a:spcBef>
                <a:spcPct val="0"/>
              </a:spcBef>
            </a:pPr>
            <a:r>
              <a:rPr lang="en-US" sz="6110" b="1" dirty="0">
                <a:solidFill>
                  <a:srgbClr val="FFFFFF"/>
                </a:solidFill>
                <a:latin typeface="Muller Bold"/>
                <a:ea typeface="Muller Bold"/>
                <a:cs typeface="Muller Bold"/>
                <a:sym typeface="Muller Bold"/>
              </a:rPr>
              <a:t>Citation Managers</a:t>
            </a:r>
          </a:p>
        </p:txBody>
      </p:sp>
      <p:sp>
        <p:nvSpPr>
          <p:cNvPr id="6" name="TextBox 6"/>
          <p:cNvSpPr txBox="1"/>
          <p:nvPr/>
        </p:nvSpPr>
        <p:spPr>
          <a:xfrm>
            <a:off x="1091019" y="1943100"/>
            <a:ext cx="16105962" cy="6713633"/>
          </a:xfrm>
          <a:prstGeom prst="rect">
            <a:avLst/>
          </a:prstGeom>
        </p:spPr>
        <p:txBody>
          <a:bodyPr wrap="square" lIns="0" tIns="0" rIns="0" bIns="0" rtlCol="0" anchor="t">
            <a:spAutoFit/>
          </a:bodyPr>
          <a:lstStyle/>
          <a:p>
            <a:pPr>
              <a:lnSpc>
                <a:spcPct val="200000"/>
              </a:lnSpc>
            </a:pPr>
            <a:r>
              <a:rPr lang="en-US" sz="4800" b="1" dirty="0">
                <a:solidFill>
                  <a:srgbClr val="002060"/>
                </a:solidFill>
                <a:latin typeface="Muller Bold"/>
                <a:ea typeface="Muller Bold"/>
                <a:cs typeface="Muller Bold"/>
                <a:sym typeface="Muller Bold"/>
              </a:rPr>
              <a:t>What they do</a:t>
            </a:r>
          </a:p>
          <a:p>
            <a:pPr marL="571500" indent="-571500">
              <a:lnSpc>
                <a:spcPct val="200000"/>
              </a:lnSpc>
              <a:buFont typeface="Arial" panose="020B0604020202020204" pitchFamily="34" charset="0"/>
              <a:buChar char="•"/>
            </a:pPr>
            <a:r>
              <a:rPr lang="en-US" sz="4400" dirty="0">
                <a:solidFill>
                  <a:srgbClr val="002060"/>
                </a:solidFill>
                <a:latin typeface="Muller Bold"/>
                <a:ea typeface="Muller Bold"/>
                <a:cs typeface="Muller Bold"/>
                <a:sym typeface="Muller Bold"/>
              </a:rPr>
              <a:t>Save and organize references</a:t>
            </a:r>
          </a:p>
          <a:p>
            <a:pPr marL="571500" indent="-571500">
              <a:lnSpc>
                <a:spcPct val="200000"/>
              </a:lnSpc>
              <a:buFont typeface="Arial" panose="020B0604020202020204" pitchFamily="34" charset="0"/>
              <a:buChar char="•"/>
            </a:pPr>
            <a:r>
              <a:rPr lang="en-US" sz="4400" dirty="0">
                <a:solidFill>
                  <a:srgbClr val="002060"/>
                </a:solidFill>
                <a:latin typeface="Muller Bold"/>
                <a:ea typeface="Muller Bold"/>
                <a:cs typeface="Muller Bold"/>
                <a:sym typeface="Muller Bold"/>
              </a:rPr>
              <a:t>Insert citations into Word, Google Doc, or Pages</a:t>
            </a:r>
          </a:p>
          <a:p>
            <a:pPr marL="571500" indent="-571500">
              <a:lnSpc>
                <a:spcPct val="200000"/>
              </a:lnSpc>
              <a:buFont typeface="Arial" panose="020B0604020202020204" pitchFamily="34" charset="0"/>
              <a:buChar char="•"/>
            </a:pPr>
            <a:r>
              <a:rPr lang="en-US" sz="4400" dirty="0">
                <a:solidFill>
                  <a:srgbClr val="002060"/>
                </a:solidFill>
                <a:latin typeface="Muller Bold"/>
                <a:ea typeface="Muller Bold"/>
                <a:cs typeface="Muller Bold"/>
                <a:sym typeface="Muller Bold"/>
              </a:rPr>
              <a:t>Automatically format bibliographies </a:t>
            </a:r>
          </a:p>
          <a:p>
            <a:pPr marL="571500" indent="-571500">
              <a:lnSpc>
                <a:spcPct val="200000"/>
              </a:lnSpc>
              <a:buFont typeface="Arial" panose="020B0604020202020204" pitchFamily="34" charset="0"/>
              <a:buChar char="•"/>
            </a:pPr>
            <a:r>
              <a:rPr lang="en-US" sz="4400" dirty="0">
                <a:solidFill>
                  <a:srgbClr val="002060"/>
                </a:solidFill>
                <a:latin typeface="Muller Bold"/>
                <a:ea typeface="Muller Bold"/>
                <a:cs typeface="Muller Bold"/>
                <a:sym typeface="Muller Bold"/>
              </a:rPr>
              <a:t>Support multiple citation styles ( APA, AMA, MLA…)</a:t>
            </a:r>
          </a:p>
        </p:txBody>
      </p:sp>
    </p:spTree>
    <p:extLst>
      <p:ext uri="{BB962C8B-B14F-4D97-AF65-F5344CB8AC3E}">
        <p14:creationId xmlns:p14="http://schemas.microsoft.com/office/powerpoint/2010/main" val="606260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9600" y="-10668"/>
            <a:ext cx="20446712" cy="1584866"/>
            <a:chOff x="0" y="0"/>
            <a:chExt cx="5385142" cy="812800"/>
          </a:xfrm>
        </p:grpSpPr>
        <p:sp>
          <p:nvSpPr>
            <p:cNvPr id="3" name="Freeform 3"/>
            <p:cNvSpPr/>
            <p:nvPr/>
          </p:nvSpPr>
          <p:spPr>
            <a:xfrm>
              <a:off x="0" y="0"/>
              <a:ext cx="5385142" cy="812800"/>
            </a:xfrm>
            <a:custGeom>
              <a:avLst/>
              <a:gdLst/>
              <a:ahLst/>
              <a:cxnLst/>
              <a:rect l="l" t="t" r="r" b="b"/>
              <a:pathLst>
                <a:path w="5385142" h="812800">
                  <a:moveTo>
                    <a:pt x="0" y="0"/>
                  </a:moveTo>
                  <a:lnTo>
                    <a:pt x="5385142" y="0"/>
                  </a:lnTo>
                  <a:lnTo>
                    <a:pt x="5385142" y="812800"/>
                  </a:lnTo>
                  <a:lnTo>
                    <a:pt x="0" y="812800"/>
                  </a:lnTo>
                  <a:close/>
                </a:path>
              </a:pathLst>
            </a:custGeom>
            <a:solidFill>
              <a:srgbClr val="003B71"/>
            </a:solidFill>
          </p:spPr>
          <p:txBody>
            <a:bodyPr/>
            <a:lstStyle/>
            <a:p>
              <a:endParaRPr lang="en-US"/>
            </a:p>
          </p:txBody>
        </p:sp>
        <p:sp>
          <p:nvSpPr>
            <p:cNvPr id="4" name="TextBox 4"/>
            <p:cNvSpPr txBox="1"/>
            <p:nvPr/>
          </p:nvSpPr>
          <p:spPr>
            <a:xfrm>
              <a:off x="0" y="-95250"/>
              <a:ext cx="5385142" cy="90805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626346" y="258512"/>
            <a:ext cx="11035308" cy="1046505"/>
          </a:xfrm>
          <a:prstGeom prst="rect">
            <a:avLst/>
          </a:prstGeom>
        </p:spPr>
        <p:txBody>
          <a:bodyPr wrap="square" lIns="0" tIns="0" rIns="0" bIns="0" rtlCol="0" anchor="t">
            <a:spAutoFit/>
          </a:bodyPr>
          <a:lstStyle/>
          <a:p>
            <a:pPr algn="ctr">
              <a:lnSpc>
                <a:spcPts val="8554"/>
              </a:lnSpc>
              <a:spcBef>
                <a:spcPct val="0"/>
              </a:spcBef>
            </a:pPr>
            <a:r>
              <a:rPr lang="en-US" sz="6110" b="1" dirty="0">
                <a:solidFill>
                  <a:srgbClr val="FFFFFF"/>
                </a:solidFill>
                <a:latin typeface="Muller Bold"/>
                <a:ea typeface="Muller Bold"/>
                <a:cs typeface="Muller Bold"/>
                <a:sym typeface="Muller Bold"/>
              </a:rPr>
              <a:t>Citation Managers</a:t>
            </a:r>
          </a:p>
        </p:txBody>
      </p:sp>
      <p:sp>
        <p:nvSpPr>
          <p:cNvPr id="6" name="TextBox 6"/>
          <p:cNvSpPr txBox="1"/>
          <p:nvPr/>
        </p:nvSpPr>
        <p:spPr>
          <a:xfrm>
            <a:off x="685800" y="3945726"/>
            <a:ext cx="6676601" cy="5669244"/>
          </a:xfrm>
          <a:prstGeom prst="rect">
            <a:avLst/>
          </a:prstGeom>
        </p:spPr>
        <p:txBody>
          <a:bodyPr wrap="square" lIns="0" tIns="0" rIns="0" bIns="0" rtlCol="0" anchor="t">
            <a:spAutoFit/>
          </a:bodyPr>
          <a:lstStyle/>
          <a:p>
            <a:pPr marL="457200" indent="-4572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Software installed on computer</a:t>
            </a:r>
          </a:p>
          <a:p>
            <a:pPr marL="457200" indent="-4572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Learning curve</a:t>
            </a:r>
          </a:p>
          <a:p>
            <a:pPr marL="457200" indent="-4572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Advanced features </a:t>
            </a:r>
          </a:p>
          <a:p>
            <a:pPr marL="914400" lvl="1" indent="-4572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Retraction Watch, PDF annotation</a:t>
            </a:r>
          </a:p>
          <a:p>
            <a:pPr marL="457200" indent="-4572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Free with UR license</a:t>
            </a:r>
            <a:endParaRPr lang="en-US" sz="2800" b="1" dirty="0">
              <a:solidFill>
                <a:srgbClr val="002060"/>
              </a:solidFill>
              <a:latin typeface="Muller Bold"/>
              <a:ea typeface="Muller Bold"/>
              <a:cs typeface="Muller Bold"/>
              <a:sym typeface="Muller Bold"/>
            </a:endParaRPr>
          </a:p>
        </p:txBody>
      </p:sp>
      <p:sp>
        <p:nvSpPr>
          <p:cNvPr id="7" name="TextBox 7"/>
          <p:cNvSpPr txBox="1"/>
          <p:nvPr/>
        </p:nvSpPr>
        <p:spPr>
          <a:xfrm>
            <a:off x="11940377" y="4158628"/>
            <a:ext cx="6114661" cy="2386294"/>
          </a:xfrm>
          <a:prstGeom prst="rect">
            <a:avLst/>
          </a:prstGeom>
        </p:spPr>
        <p:txBody>
          <a:bodyPr wrap="square" lIns="0" tIns="0" rIns="0" bIns="0" rtlCol="0" anchor="t">
            <a:spAutoFit/>
          </a:bodyPr>
          <a:lstStyle/>
          <a:p>
            <a:pPr marL="571500" indent="-5715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Web-based </a:t>
            </a:r>
          </a:p>
          <a:p>
            <a:pPr marL="571500" indent="-5715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User friendly</a:t>
            </a:r>
          </a:p>
          <a:p>
            <a:pPr marL="571500" indent="-571500">
              <a:lnSpc>
                <a:spcPts val="6406"/>
              </a:lnSpc>
              <a:buFont typeface="Arial" panose="020B0604020202020204" pitchFamily="34" charset="0"/>
              <a:buChar char="•"/>
            </a:pPr>
            <a:r>
              <a:rPr lang="en-US" sz="3600" b="1" dirty="0">
                <a:solidFill>
                  <a:srgbClr val="002060"/>
                </a:solidFill>
                <a:latin typeface="Muller Bold"/>
                <a:ea typeface="Muller Bold"/>
                <a:cs typeface="Muller Bold"/>
                <a:sym typeface="Muller Bold"/>
              </a:rPr>
              <a:t>Free with UR license  </a:t>
            </a:r>
          </a:p>
        </p:txBody>
      </p:sp>
      <p:pic>
        <p:nvPicPr>
          <p:cNvPr id="1026" name="Picture 2" descr="Citation Management Tools - The Styberg ...">
            <a:extLst>
              <a:ext uri="{FF2B5EF4-FFF2-40B4-BE49-F238E27FC236}">
                <a16:creationId xmlns:a16="http://schemas.microsoft.com/office/drawing/2014/main" id="{2F57E641-051A-71EA-A9DA-4E242AB4D1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947" t="12393" r="5903" b="14032"/>
          <a:stretch/>
        </p:blipFill>
        <p:spPr bwMode="auto">
          <a:xfrm>
            <a:off x="1828800" y="1569625"/>
            <a:ext cx="2514600" cy="2376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reamline Your Writing With RefWorks ...">
            <a:extLst>
              <a:ext uri="{FF2B5EF4-FFF2-40B4-BE49-F238E27FC236}">
                <a16:creationId xmlns:a16="http://schemas.microsoft.com/office/drawing/2014/main" id="{87536114-8476-BE4A-DB20-997CE1E104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40377" y="2142251"/>
            <a:ext cx="4902200" cy="1651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88E6310-E1F2-E18A-C8F2-9C5ECAA0DADA}"/>
              </a:ext>
            </a:extLst>
          </p:cNvPr>
          <p:cNvSpPr txBox="1"/>
          <p:nvPr/>
        </p:nvSpPr>
        <p:spPr>
          <a:xfrm>
            <a:off x="10249786" y="7720164"/>
            <a:ext cx="7315200" cy="2308324"/>
          </a:xfrm>
          <a:prstGeom prst="rect">
            <a:avLst/>
          </a:prstGeom>
          <a:noFill/>
        </p:spPr>
        <p:txBody>
          <a:bodyPr wrap="square">
            <a:spAutoFit/>
          </a:bodyPr>
          <a:lstStyle/>
          <a:p>
            <a:r>
              <a:rPr lang="en-US" sz="3600" dirty="0">
                <a:solidFill>
                  <a:schemeClr val="tx2">
                    <a:lumMod val="60000"/>
                    <a:lumOff val="40000"/>
                  </a:schemeClr>
                </a:solidFill>
                <a:latin typeface="Muller Bold"/>
                <a:ea typeface="Muller Bold"/>
                <a:cs typeface="Muller Bold"/>
                <a:sym typeface="Muller Bold"/>
              </a:rPr>
              <a:t>Find both tools, video tutorials, and help in the Writing &amp; Citation Management tab on the Graduate Student Guide.</a:t>
            </a:r>
            <a:endParaRPr lang="en-US" sz="3600" dirty="0">
              <a:solidFill>
                <a:schemeClr val="tx2">
                  <a:lumMod val="60000"/>
                  <a:lumOff val="40000"/>
                </a:schemeClr>
              </a:solidFill>
            </a:endParaRPr>
          </a:p>
        </p:txBody>
      </p:sp>
    </p:spTree>
    <p:extLst>
      <p:ext uri="{BB962C8B-B14F-4D97-AF65-F5344CB8AC3E}">
        <p14:creationId xmlns:p14="http://schemas.microsoft.com/office/powerpoint/2010/main" val="406260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style.rotation</p:attrName>
                                        </p:attrNameLst>
                                      </p:cBhvr>
                                      <p:tavLst>
                                        <p:tav tm="0">
                                          <p:val>
                                            <p:fltVal val="720"/>
                                          </p:val>
                                        </p:tav>
                                        <p:tav tm="100000">
                                          <p:val>
                                            <p:fltVal val="0"/>
                                          </p:val>
                                        </p:tav>
                                      </p:tavLst>
                                    </p:anim>
                                    <p:anim calcmode="lin" valueType="num">
                                      <p:cBhvr>
                                        <p:cTn id="9" dur="2000" fill="hold"/>
                                        <p:tgtEl>
                                          <p:spTgt spid="9"/>
                                        </p:tgtEl>
                                        <p:attrNameLst>
                                          <p:attrName>ppt_h</p:attrName>
                                        </p:attrNameLst>
                                      </p:cBhvr>
                                      <p:tavLst>
                                        <p:tav tm="0">
                                          <p:val>
                                            <p:fltVal val="0"/>
                                          </p:val>
                                        </p:tav>
                                        <p:tav tm="100000">
                                          <p:val>
                                            <p:strVal val="#ppt_h"/>
                                          </p:val>
                                        </p:tav>
                                      </p:tavLst>
                                    </p:anim>
                                    <p:anim calcmode="lin" valueType="num">
                                      <p:cBhvr>
                                        <p:cTn id="10" dur="2000" fill="hold"/>
                                        <p:tgtEl>
                                          <p:spTgt spid="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AC4D9-F0BC-7C67-F69F-88E99D3837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D4486A5-EBE8-6CDB-B3A1-A53A1C3E266B}"/>
              </a:ext>
            </a:extLst>
          </p:cNvPr>
          <p:cNvGrpSpPr/>
          <p:nvPr/>
        </p:nvGrpSpPr>
        <p:grpSpPr>
          <a:xfrm>
            <a:off x="-609600" y="-10668"/>
            <a:ext cx="20446712" cy="1584866"/>
            <a:chOff x="0" y="0"/>
            <a:chExt cx="5385142" cy="812800"/>
          </a:xfrm>
        </p:grpSpPr>
        <p:sp>
          <p:nvSpPr>
            <p:cNvPr id="3" name="Freeform 3">
              <a:extLst>
                <a:ext uri="{FF2B5EF4-FFF2-40B4-BE49-F238E27FC236}">
                  <a16:creationId xmlns:a16="http://schemas.microsoft.com/office/drawing/2014/main" id="{D341E30C-8435-74C7-D319-E2DA1E065C0D}"/>
                </a:ext>
              </a:extLst>
            </p:cNvPr>
            <p:cNvSpPr/>
            <p:nvPr/>
          </p:nvSpPr>
          <p:spPr>
            <a:xfrm>
              <a:off x="0" y="0"/>
              <a:ext cx="5385142" cy="812800"/>
            </a:xfrm>
            <a:custGeom>
              <a:avLst/>
              <a:gdLst/>
              <a:ahLst/>
              <a:cxnLst/>
              <a:rect l="l" t="t" r="r" b="b"/>
              <a:pathLst>
                <a:path w="5385142" h="812800">
                  <a:moveTo>
                    <a:pt x="0" y="0"/>
                  </a:moveTo>
                  <a:lnTo>
                    <a:pt x="5385142" y="0"/>
                  </a:lnTo>
                  <a:lnTo>
                    <a:pt x="5385142" y="812800"/>
                  </a:lnTo>
                  <a:lnTo>
                    <a:pt x="0" y="812800"/>
                  </a:lnTo>
                  <a:close/>
                </a:path>
              </a:pathLst>
            </a:custGeom>
            <a:solidFill>
              <a:srgbClr val="003B71"/>
            </a:solidFill>
          </p:spPr>
          <p:txBody>
            <a:bodyPr/>
            <a:lstStyle/>
            <a:p>
              <a:endParaRPr lang="en-US"/>
            </a:p>
          </p:txBody>
        </p:sp>
        <p:sp>
          <p:nvSpPr>
            <p:cNvPr id="4" name="TextBox 4">
              <a:extLst>
                <a:ext uri="{FF2B5EF4-FFF2-40B4-BE49-F238E27FC236}">
                  <a16:creationId xmlns:a16="http://schemas.microsoft.com/office/drawing/2014/main" id="{C28C80FA-35A5-4E1B-CB34-4C74EE28202D}"/>
                </a:ext>
              </a:extLst>
            </p:cNvPr>
            <p:cNvSpPr txBox="1"/>
            <p:nvPr/>
          </p:nvSpPr>
          <p:spPr>
            <a:xfrm>
              <a:off x="0" y="-95250"/>
              <a:ext cx="5385142" cy="908050"/>
            </a:xfrm>
            <a:prstGeom prst="rect">
              <a:avLst/>
            </a:prstGeom>
          </p:spPr>
          <p:txBody>
            <a:bodyPr lIns="50800" tIns="50800" rIns="50800" bIns="50800" rtlCol="0" anchor="ctr"/>
            <a:lstStyle/>
            <a:p>
              <a:pPr algn="ctr">
                <a:lnSpc>
                  <a:spcPts val="2659"/>
                </a:lnSpc>
              </a:pPr>
              <a:endParaRPr/>
            </a:p>
          </p:txBody>
        </p:sp>
      </p:grpSp>
      <p:sp>
        <p:nvSpPr>
          <p:cNvPr id="5" name="TextBox 5">
            <a:extLst>
              <a:ext uri="{FF2B5EF4-FFF2-40B4-BE49-F238E27FC236}">
                <a16:creationId xmlns:a16="http://schemas.microsoft.com/office/drawing/2014/main" id="{A23C4512-7B15-F57E-1600-6E6B7717B5E9}"/>
              </a:ext>
            </a:extLst>
          </p:cNvPr>
          <p:cNvSpPr txBox="1"/>
          <p:nvPr/>
        </p:nvSpPr>
        <p:spPr>
          <a:xfrm>
            <a:off x="3626346" y="258512"/>
            <a:ext cx="11035308" cy="1046505"/>
          </a:xfrm>
          <a:prstGeom prst="rect">
            <a:avLst/>
          </a:prstGeom>
        </p:spPr>
        <p:txBody>
          <a:bodyPr wrap="square" lIns="0" tIns="0" rIns="0" bIns="0" rtlCol="0" anchor="t">
            <a:spAutoFit/>
          </a:bodyPr>
          <a:lstStyle/>
          <a:p>
            <a:pPr algn="ctr">
              <a:lnSpc>
                <a:spcPts val="8554"/>
              </a:lnSpc>
              <a:spcBef>
                <a:spcPct val="0"/>
              </a:spcBef>
            </a:pPr>
            <a:r>
              <a:rPr lang="en-US" sz="6110" b="1" dirty="0">
                <a:solidFill>
                  <a:srgbClr val="FFFFFF"/>
                </a:solidFill>
                <a:latin typeface="Muller Bold"/>
                <a:ea typeface="Muller Bold"/>
                <a:cs typeface="Muller Bold"/>
                <a:sym typeface="Muller Bold"/>
              </a:rPr>
              <a:t>LibKey Nomad</a:t>
            </a:r>
          </a:p>
        </p:txBody>
      </p:sp>
      <p:sp>
        <p:nvSpPr>
          <p:cNvPr id="10" name="TextBox 9">
            <a:extLst>
              <a:ext uri="{FF2B5EF4-FFF2-40B4-BE49-F238E27FC236}">
                <a16:creationId xmlns:a16="http://schemas.microsoft.com/office/drawing/2014/main" id="{CAD18862-7731-3BDB-E1E1-8B732CDC8F2C}"/>
              </a:ext>
            </a:extLst>
          </p:cNvPr>
          <p:cNvSpPr txBox="1"/>
          <p:nvPr/>
        </p:nvSpPr>
        <p:spPr>
          <a:xfrm>
            <a:off x="-16042" y="1861425"/>
            <a:ext cx="12649200" cy="7314823"/>
          </a:xfrm>
          <a:prstGeom prst="rect">
            <a:avLst/>
          </a:prstGeom>
          <a:noFill/>
        </p:spPr>
        <p:txBody>
          <a:bodyPr wrap="square">
            <a:spAutoFit/>
          </a:bodyPr>
          <a:lstStyle/>
          <a:p>
            <a:pPr marL="690881" lvl="1" indent="-345440">
              <a:lnSpc>
                <a:spcPct val="200000"/>
              </a:lnSpc>
              <a:buFont typeface="Arial"/>
              <a:buChar char="•"/>
            </a:pPr>
            <a:r>
              <a:rPr lang="en-US" sz="4000" b="1" dirty="0">
                <a:solidFill>
                  <a:srgbClr val="002060"/>
                </a:solidFill>
                <a:latin typeface="Muller"/>
                <a:ea typeface="Muller"/>
                <a:cs typeface="Muller"/>
                <a:sym typeface="Muller"/>
              </a:rPr>
              <a:t>Browser extension that facilitates access to the Libraries' full text resources as you find research on the web</a:t>
            </a:r>
          </a:p>
          <a:p>
            <a:pPr marL="690881" lvl="1" indent="-345440">
              <a:lnSpc>
                <a:spcPct val="200000"/>
              </a:lnSpc>
              <a:buFont typeface="Arial"/>
              <a:buChar char="•"/>
            </a:pPr>
            <a:r>
              <a:rPr lang="en-US" sz="4000" b="1" dirty="0">
                <a:solidFill>
                  <a:srgbClr val="002060"/>
                </a:solidFill>
                <a:latin typeface="Muller"/>
                <a:ea typeface="Muller"/>
                <a:cs typeface="Muller"/>
                <a:sym typeface="Muller"/>
              </a:rPr>
              <a:t>One-click access to full text from websites like PubMed, Web of Science, Scopus and publisher pages.</a:t>
            </a:r>
          </a:p>
        </p:txBody>
      </p:sp>
      <p:sp>
        <p:nvSpPr>
          <p:cNvPr id="12" name="Rectangle 11">
            <a:extLst>
              <a:ext uri="{FF2B5EF4-FFF2-40B4-BE49-F238E27FC236}">
                <a16:creationId xmlns:a16="http://schemas.microsoft.com/office/drawing/2014/main" id="{5D437425-C1B5-48F2-B0B3-B6EE810D0497}"/>
              </a:ext>
            </a:extLst>
          </p:cNvPr>
          <p:cNvSpPr/>
          <p:nvPr/>
        </p:nvSpPr>
        <p:spPr>
          <a:xfrm>
            <a:off x="12725400" y="4427621"/>
            <a:ext cx="5334000" cy="307807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
            <a:extLst>
              <a:ext uri="{FF2B5EF4-FFF2-40B4-BE49-F238E27FC236}">
                <a16:creationId xmlns:a16="http://schemas.microsoft.com/office/drawing/2014/main" id="{6046E4ED-860E-5C63-0774-AB6F54AC5939}"/>
              </a:ext>
            </a:extLst>
          </p:cNvPr>
          <p:cNvSpPr/>
          <p:nvPr/>
        </p:nvSpPr>
        <p:spPr>
          <a:xfrm>
            <a:off x="12947984" y="3716576"/>
            <a:ext cx="4888832" cy="4682763"/>
          </a:xfrm>
          <a:custGeom>
            <a:avLst/>
            <a:gdLst/>
            <a:ahLst/>
            <a:cxnLst/>
            <a:rect l="l" t="t" r="r" b="b"/>
            <a:pathLst>
              <a:path w="5029317" h="5029317">
                <a:moveTo>
                  <a:pt x="0" y="0"/>
                </a:moveTo>
                <a:lnTo>
                  <a:pt x="5029317" y="0"/>
                </a:lnTo>
                <a:lnTo>
                  <a:pt x="5029317" y="5029316"/>
                </a:lnTo>
                <a:lnTo>
                  <a:pt x="0" y="5029316"/>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153950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85F5E-9980-B9B3-3E1B-5D312932A12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0E455B4-6D73-2D4B-A16F-902C88BC293C}"/>
              </a:ext>
            </a:extLst>
          </p:cNvPr>
          <p:cNvGrpSpPr/>
          <p:nvPr/>
        </p:nvGrpSpPr>
        <p:grpSpPr>
          <a:xfrm>
            <a:off x="-609600" y="-10668"/>
            <a:ext cx="20446712" cy="1584866"/>
            <a:chOff x="0" y="0"/>
            <a:chExt cx="5385142" cy="812800"/>
          </a:xfrm>
        </p:grpSpPr>
        <p:sp>
          <p:nvSpPr>
            <p:cNvPr id="3" name="Freeform 3">
              <a:extLst>
                <a:ext uri="{FF2B5EF4-FFF2-40B4-BE49-F238E27FC236}">
                  <a16:creationId xmlns:a16="http://schemas.microsoft.com/office/drawing/2014/main" id="{2570FF15-DC55-B3AF-857C-640C8957EBC7}"/>
                </a:ext>
              </a:extLst>
            </p:cNvPr>
            <p:cNvSpPr/>
            <p:nvPr/>
          </p:nvSpPr>
          <p:spPr>
            <a:xfrm>
              <a:off x="0" y="0"/>
              <a:ext cx="5385142" cy="812800"/>
            </a:xfrm>
            <a:custGeom>
              <a:avLst/>
              <a:gdLst/>
              <a:ahLst/>
              <a:cxnLst/>
              <a:rect l="l" t="t" r="r" b="b"/>
              <a:pathLst>
                <a:path w="5385142" h="812800">
                  <a:moveTo>
                    <a:pt x="0" y="0"/>
                  </a:moveTo>
                  <a:lnTo>
                    <a:pt x="5385142" y="0"/>
                  </a:lnTo>
                  <a:lnTo>
                    <a:pt x="5385142" y="812800"/>
                  </a:lnTo>
                  <a:lnTo>
                    <a:pt x="0" y="812800"/>
                  </a:lnTo>
                  <a:close/>
                </a:path>
              </a:pathLst>
            </a:custGeom>
            <a:solidFill>
              <a:srgbClr val="003B71"/>
            </a:solidFill>
          </p:spPr>
          <p:txBody>
            <a:bodyPr/>
            <a:lstStyle/>
            <a:p>
              <a:endParaRPr lang="en-US"/>
            </a:p>
          </p:txBody>
        </p:sp>
        <p:sp>
          <p:nvSpPr>
            <p:cNvPr id="4" name="TextBox 4">
              <a:extLst>
                <a:ext uri="{FF2B5EF4-FFF2-40B4-BE49-F238E27FC236}">
                  <a16:creationId xmlns:a16="http://schemas.microsoft.com/office/drawing/2014/main" id="{76491B3B-72B4-CA5F-3B54-1DADDD8F9F85}"/>
                </a:ext>
              </a:extLst>
            </p:cNvPr>
            <p:cNvSpPr txBox="1"/>
            <p:nvPr/>
          </p:nvSpPr>
          <p:spPr>
            <a:xfrm>
              <a:off x="0" y="-95250"/>
              <a:ext cx="5385142" cy="908050"/>
            </a:xfrm>
            <a:prstGeom prst="rect">
              <a:avLst/>
            </a:prstGeom>
          </p:spPr>
          <p:txBody>
            <a:bodyPr lIns="50800" tIns="50800" rIns="50800" bIns="50800" rtlCol="0" anchor="ctr"/>
            <a:lstStyle/>
            <a:p>
              <a:pPr algn="ctr">
                <a:lnSpc>
                  <a:spcPts val="2659"/>
                </a:lnSpc>
              </a:pPr>
              <a:endParaRPr/>
            </a:p>
          </p:txBody>
        </p:sp>
      </p:grpSp>
      <p:sp>
        <p:nvSpPr>
          <p:cNvPr id="5" name="TextBox 5">
            <a:extLst>
              <a:ext uri="{FF2B5EF4-FFF2-40B4-BE49-F238E27FC236}">
                <a16:creationId xmlns:a16="http://schemas.microsoft.com/office/drawing/2014/main" id="{B56ED5D3-7D08-E59E-4E73-34F9839B2DC0}"/>
              </a:ext>
            </a:extLst>
          </p:cNvPr>
          <p:cNvSpPr txBox="1"/>
          <p:nvPr/>
        </p:nvSpPr>
        <p:spPr>
          <a:xfrm>
            <a:off x="3626346" y="258512"/>
            <a:ext cx="11035308" cy="1046505"/>
          </a:xfrm>
          <a:prstGeom prst="rect">
            <a:avLst/>
          </a:prstGeom>
        </p:spPr>
        <p:txBody>
          <a:bodyPr wrap="square" lIns="0" tIns="0" rIns="0" bIns="0" rtlCol="0" anchor="t">
            <a:spAutoFit/>
          </a:bodyPr>
          <a:lstStyle/>
          <a:p>
            <a:pPr algn="ctr">
              <a:lnSpc>
                <a:spcPts val="8554"/>
              </a:lnSpc>
              <a:spcBef>
                <a:spcPct val="0"/>
              </a:spcBef>
            </a:pPr>
            <a:r>
              <a:rPr lang="en-US" sz="6110" b="1" dirty="0">
                <a:solidFill>
                  <a:srgbClr val="FFFFFF"/>
                </a:solidFill>
                <a:latin typeface="Muller Bold"/>
                <a:ea typeface="Muller Bold"/>
                <a:cs typeface="Muller Bold"/>
                <a:sym typeface="Muller Bold"/>
              </a:rPr>
              <a:t>BrowZine</a:t>
            </a:r>
          </a:p>
        </p:txBody>
      </p:sp>
      <p:sp>
        <p:nvSpPr>
          <p:cNvPr id="10" name="TextBox 9">
            <a:extLst>
              <a:ext uri="{FF2B5EF4-FFF2-40B4-BE49-F238E27FC236}">
                <a16:creationId xmlns:a16="http://schemas.microsoft.com/office/drawing/2014/main" id="{C4A72DA8-F1C5-5047-634A-C26F5DC87971}"/>
              </a:ext>
            </a:extLst>
          </p:cNvPr>
          <p:cNvSpPr txBox="1"/>
          <p:nvPr/>
        </p:nvSpPr>
        <p:spPr>
          <a:xfrm>
            <a:off x="656630" y="1711386"/>
            <a:ext cx="7848600" cy="8315097"/>
          </a:xfrm>
          <a:prstGeom prst="rect">
            <a:avLst/>
          </a:prstGeom>
          <a:noFill/>
        </p:spPr>
        <p:txBody>
          <a:bodyPr wrap="square">
            <a:spAutoFit/>
          </a:bodyPr>
          <a:lstStyle/>
          <a:p>
            <a:pPr marL="690881" lvl="1" indent="-345440">
              <a:lnSpc>
                <a:spcPct val="150000"/>
              </a:lnSpc>
              <a:buFont typeface="Arial"/>
              <a:buChar char="•"/>
            </a:pPr>
            <a:r>
              <a:rPr lang="en-US" sz="4000" b="1" dirty="0">
                <a:solidFill>
                  <a:srgbClr val="002060"/>
                </a:solidFill>
                <a:latin typeface="Muller"/>
                <a:ea typeface="Muller"/>
                <a:cs typeface="Muller"/>
                <a:sym typeface="Muller"/>
              </a:rPr>
              <a:t>Browsable news stand of the library’s top journals</a:t>
            </a:r>
          </a:p>
          <a:p>
            <a:pPr marL="690881" lvl="1" indent="-345440">
              <a:lnSpc>
                <a:spcPct val="150000"/>
              </a:lnSpc>
              <a:buFont typeface="Arial"/>
              <a:buChar char="•"/>
            </a:pPr>
            <a:r>
              <a:rPr lang="en-US" sz="4000" b="1" dirty="0">
                <a:solidFill>
                  <a:srgbClr val="002060"/>
                </a:solidFill>
                <a:latin typeface="Muller"/>
                <a:ea typeface="Muller"/>
                <a:cs typeface="Muller"/>
                <a:sym typeface="Muller"/>
              </a:rPr>
              <a:t>Easy and fast way to stay current on the literature </a:t>
            </a:r>
          </a:p>
          <a:p>
            <a:pPr marL="690881" lvl="1" indent="-345440">
              <a:lnSpc>
                <a:spcPct val="150000"/>
              </a:lnSpc>
              <a:buFont typeface="Arial"/>
              <a:buChar char="•"/>
            </a:pPr>
            <a:r>
              <a:rPr lang="en-US" sz="4000" b="1" dirty="0">
                <a:solidFill>
                  <a:srgbClr val="002060"/>
                </a:solidFill>
                <a:latin typeface="Muller"/>
                <a:ea typeface="Muller"/>
                <a:cs typeface="Muller"/>
                <a:sym typeface="Muller"/>
              </a:rPr>
              <a:t>Available on browser or download the app</a:t>
            </a:r>
          </a:p>
          <a:p>
            <a:pPr marL="690881" lvl="1" indent="-345440">
              <a:lnSpc>
                <a:spcPct val="150000"/>
              </a:lnSpc>
              <a:buFont typeface="Arial"/>
              <a:buChar char="•"/>
            </a:pPr>
            <a:r>
              <a:rPr lang="en-US" sz="4000" b="1" dirty="0">
                <a:solidFill>
                  <a:srgbClr val="002060"/>
                </a:solidFill>
                <a:latin typeface="Muller"/>
                <a:ea typeface="Muller"/>
                <a:cs typeface="Muller"/>
                <a:sym typeface="Muller"/>
              </a:rPr>
              <a:t>Requires account to save a bookshelf of favorite journals</a:t>
            </a:r>
          </a:p>
        </p:txBody>
      </p:sp>
      <p:sp>
        <p:nvSpPr>
          <p:cNvPr id="6" name="Freeform 3">
            <a:extLst>
              <a:ext uri="{FF2B5EF4-FFF2-40B4-BE49-F238E27FC236}">
                <a16:creationId xmlns:a16="http://schemas.microsoft.com/office/drawing/2014/main" id="{98703325-5310-2AAF-B179-7762DF51088F}"/>
              </a:ext>
            </a:extLst>
          </p:cNvPr>
          <p:cNvSpPr/>
          <p:nvPr/>
        </p:nvSpPr>
        <p:spPr>
          <a:xfrm>
            <a:off x="8464295" y="2250084"/>
            <a:ext cx="9538978" cy="7237700"/>
          </a:xfrm>
          <a:custGeom>
            <a:avLst/>
            <a:gdLst/>
            <a:ahLst/>
            <a:cxnLst/>
            <a:rect l="l" t="t" r="r" b="b"/>
            <a:pathLst>
              <a:path w="9538978" h="7237700">
                <a:moveTo>
                  <a:pt x="0" y="0"/>
                </a:moveTo>
                <a:lnTo>
                  <a:pt x="9538978" y="0"/>
                </a:lnTo>
                <a:lnTo>
                  <a:pt x="9538978" y="7237699"/>
                </a:lnTo>
                <a:lnTo>
                  <a:pt x="0" y="7237699"/>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951619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1389" y="-204922"/>
            <a:ext cx="18530777" cy="1719079"/>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7086600" y="16764"/>
            <a:ext cx="4448175" cy="1294765"/>
          </a:xfrm>
          <a:prstGeom prst="rect">
            <a:avLst/>
          </a:prstGeom>
        </p:spPr>
        <p:txBody>
          <a:bodyPr lIns="0" tIns="0" rIns="0" bIns="0" rtlCol="0" anchor="t">
            <a:spAutoFit/>
          </a:bodyPr>
          <a:lstStyle/>
          <a:p>
            <a:pPr algn="ctr">
              <a:lnSpc>
                <a:spcPts val="8959"/>
              </a:lnSpc>
            </a:pPr>
            <a:r>
              <a:rPr lang="en-US" sz="6399" b="1" dirty="0">
                <a:solidFill>
                  <a:srgbClr val="FFFFFF"/>
                </a:solidFill>
                <a:latin typeface="Muller Bold"/>
                <a:ea typeface="Muller Bold"/>
                <a:cs typeface="Muller Bold"/>
                <a:sym typeface="Muller Bold"/>
              </a:rPr>
              <a:t>Questions? </a:t>
            </a:r>
          </a:p>
        </p:txBody>
      </p:sp>
      <p:pic>
        <p:nvPicPr>
          <p:cNvPr id="11" name="Picture 10" descr="A group of colorful circles and dots&#10;&#10;Description automatically generated">
            <a:extLst>
              <a:ext uri="{FF2B5EF4-FFF2-40B4-BE49-F238E27FC236}">
                <a16:creationId xmlns:a16="http://schemas.microsoft.com/office/drawing/2014/main" id="{FC7024C5-4D17-3410-E4D5-614DDADD59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7587" y="2019300"/>
            <a:ext cx="11811000" cy="7907940"/>
          </a:xfrm>
          <a:prstGeom prst="rect">
            <a:avLst/>
          </a:prstGeom>
          <a:ln w="76200">
            <a:solidFill>
              <a:schemeClr val="tx2">
                <a:lumMod val="75000"/>
              </a:schemeClr>
            </a:solidFill>
          </a:ln>
        </p:spPr>
      </p:pic>
    </p:spTree>
    <p:extLst>
      <p:ext uri="{BB962C8B-B14F-4D97-AF65-F5344CB8AC3E}">
        <p14:creationId xmlns:p14="http://schemas.microsoft.com/office/powerpoint/2010/main" val="2309698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27432" y="-142913"/>
            <a:ext cx="18467832" cy="2009813"/>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990600" y="2324100"/>
            <a:ext cx="7484961" cy="7484961"/>
          </a:xfrm>
          <a:custGeom>
            <a:avLst/>
            <a:gdLst/>
            <a:ahLst/>
            <a:cxnLst/>
            <a:rect l="l" t="t" r="r" b="b"/>
            <a:pathLst>
              <a:path w="7484961" h="7484961">
                <a:moveTo>
                  <a:pt x="0" y="0"/>
                </a:moveTo>
                <a:lnTo>
                  <a:pt x="7484962" y="0"/>
                </a:lnTo>
                <a:lnTo>
                  <a:pt x="7484962" y="7484962"/>
                </a:lnTo>
                <a:lnTo>
                  <a:pt x="0" y="7484962"/>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5591919" y="137474"/>
            <a:ext cx="7104162" cy="1517337"/>
          </a:xfrm>
          <a:prstGeom prst="rect">
            <a:avLst/>
          </a:prstGeom>
        </p:spPr>
        <p:txBody>
          <a:bodyPr lIns="0" tIns="0" rIns="0" bIns="0" rtlCol="0" anchor="t">
            <a:spAutoFit/>
          </a:bodyPr>
          <a:lstStyle/>
          <a:p>
            <a:pPr algn="ctr">
              <a:lnSpc>
                <a:spcPts val="11002"/>
              </a:lnSpc>
              <a:spcBef>
                <a:spcPct val="0"/>
              </a:spcBef>
            </a:pPr>
            <a:r>
              <a:rPr lang="en-US" sz="6749" b="1">
                <a:solidFill>
                  <a:srgbClr val="FFFFFF"/>
                </a:solidFill>
                <a:latin typeface="Muller Bold"/>
                <a:ea typeface="Muller Bold"/>
                <a:cs typeface="Muller Bold"/>
                <a:sym typeface="Muller Bold"/>
              </a:rPr>
              <a:t>Happy Searching!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9599619" y="3805419"/>
            <a:ext cx="7856938" cy="4439170"/>
          </a:xfrm>
          <a:prstGeom prst="rect">
            <a:avLst/>
          </a:prstGeom>
        </p:spPr>
      </p:pic>
      <p:grpSp>
        <p:nvGrpSpPr>
          <p:cNvPr id="3" name="Group 3"/>
          <p:cNvGrpSpPr/>
          <p:nvPr/>
        </p:nvGrpSpPr>
        <p:grpSpPr>
          <a:xfrm>
            <a:off x="-609600" y="-25695"/>
            <a:ext cx="19431000" cy="1858193"/>
            <a:chOff x="0" y="0"/>
            <a:chExt cx="4816593" cy="489400"/>
          </a:xfrm>
        </p:grpSpPr>
        <p:sp>
          <p:nvSpPr>
            <p:cNvPr id="4" name="Freeform 4"/>
            <p:cNvSpPr/>
            <p:nvPr/>
          </p:nvSpPr>
          <p:spPr>
            <a:xfrm>
              <a:off x="0" y="0"/>
              <a:ext cx="4816592" cy="489401"/>
            </a:xfrm>
            <a:custGeom>
              <a:avLst/>
              <a:gdLst/>
              <a:ahLst/>
              <a:cxnLst/>
              <a:rect l="l" t="t" r="r" b="b"/>
              <a:pathLst>
                <a:path w="4816592" h="489401">
                  <a:moveTo>
                    <a:pt x="0" y="0"/>
                  </a:moveTo>
                  <a:lnTo>
                    <a:pt x="4816592" y="0"/>
                  </a:lnTo>
                  <a:lnTo>
                    <a:pt x="4816592" y="489401"/>
                  </a:lnTo>
                  <a:lnTo>
                    <a:pt x="0" y="489401"/>
                  </a:lnTo>
                  <a:close/>
                </a:path>
              </a:pathLst>
            </a:custGeom>
            <a:solidFill>
              <a:srgbClr val="003B71"/>
            </a:solidFill>
          </p:spPr>
          <p:txBody>
            <a:bodyPr/>
            <a:lstStyle/>
            <a:p>
              <a:endParaRPr lang="en-US"/>
            </a:p>
          </p:txBody>
        </p:sp>
        <p:sp>
          <p:nvSpPr>
            <p:cNvPr id="5" name="TextBox 5"/>
            <p:cNvSpPr txBox="1"/>
            <p:nvPr/>
          </p:nvSpPr>
          <p:spPr>
            <a:xfrm>
              <a:off x="0" y="-47625"/>
              <a:ext cx="4816593" cy="537025"/>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133784" y="225790"/>
            <a:ext cx="14020427" cy="1047916"/>
          </a:xfrm>
          <a:prstGeom prst="rect">
            <a:avLst/>
          </a:prstGeom>
        </p:spPr>
        <p:txBody>
          <a:bodyPr lIns="0" tIns="0" rIns="0" bIns="0" rtlCol="0" anchor="t">
            <a:spAutoFit/>
          </a:bodyPr>
          <a:lstStyle/>
          <a:p>
            <a:pPr algn="ctr">
              <a:lnSpc>
                <a:spcPts val="8609"/>
              </a:lnSpc>
            </a:pPr>
            <a:r>
              <a:rPr lang="en-US" sz="6149" b="1" dirty="0">
                <a:solidFill>
                  <a:srgbClr val="FFFFFF"/>
                </a:solidFill>
                <a:latin typeface="Muller Bold"/>
                <a:ea typeface="Muller Bold"/>
                <a:cs typeface="Muller Bold"/>
                <a:sym typeface="Muller Bold"/>
              </a:rPr>
              <a:t>Agenda</a:t>
            </a:r>
          </a:p>
        </p:txBody>
      </p:sp>
      <p:sp>
        <p:nvSpPr>
          <p:cNvPr id="7" name="TextBox 7"/>
          <p:cNvSpPr txBox="1"/>
          <p:nvPr/>
        </p:nvSpPr>
        <p:spPr>
          <a:xfrm>
            <a:off x="21265" y="2400300"/>
            <a:ext cx="10744201" cy="3447098"/>
          </a:xfrm>
          <a:prstGeom prst="rect">
            <a:avLst/>
          </a:prstGeom>
        </p:spPr>
        <p:txBody>
          <a:bodyPr wrap="square" lIns="0" tIns="0" rIns="0" bIns="0" rtlCol="0" anchor="t">
            <a:spAutoFit/>
          </a:bodyPr>
          <a:lstStyle/>
          <a:p>
            <a:pPr marL="906780" lvl="1" indent="-453390" algn="l">
              <a:lnSpc>
                <a:spcPct val="200000"/>
              </a:lnSpc>
              <a:buFont typeface="Arial"/>
              <a:buChar char="•"/>
            </a:pPr>
            <a:r>
              <a:rPr lang="en-US" sz="6000" dirty="0">
                <a:solidFill>
                  <a:srgbClr val="003B71"/>
                </a:solidFill>
                <a:latin typeface="Muller"/>
                <a:ea typeface="Muller"/>
                <a:cs typeface="Muller"/>
                <a:sym typeface="Muller"/>
              </a:rPr>
              <a:t>Overview of Miner Library </a:t>
            </a:r>
          </a:p>
          <a:p>
            <a:pPr marL="906780" lvl="1" indent="-453390" algn="l">
              <a:lnSpc>
                <a:spcPct val="200000"/>
              </a:lnSpc>
              <a:buFont typeface="Arial"/>
              <a:buChar char="•"/>
            </a:pPr>
            <a:r>
              <a:rPr lang="en-US" sz="6000" dirty="0">
                <a:solidFill>
                  <a:srgbClr val="003B71"/>
                </a:solidFill>
                <a:latin typeface="Muller"/>
                <a:ea typeface="Muller"/>
                <a:cs typeface="Muller"/>
                <a:sym typeface="Muller"/>
              </a:rPr>
              <a:t>Key Resources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214" y="1866900"/>
            <a:ext cx="18288000" cy="7842703"/>
          </a:xfrm>
          <a:custGeom>
            <a:avLst/>
            <a:gdLst/>
            <a:ahLst/>
            <a:cxnLst/>
            <a:rect l="l" t="t" r="r" b="b"/>
            <a:pathLst>
              <a:path w="18288000" h="7842703">
                <a:moveTo>
                  <a:pt x="0" y="0"/>
                </a:moveTo>
                <a:lnTo>
                  <a:pt x="18288000" y="0"/>
                </a:lnTo>
                <a:lnTo>
                  <a:pt x="18288000" y="7842703"/>
                </a:lnTo>
                <a:lnTo>
                  <a:pt x="0" y="7842703"/>
                </a:lnTo>
                <a:lnTo>
                  <a:pt x="0" y="0"/>
                </a:lnTo>
                <a:close/>
              </a:path>
            </a:pathLst>
          </a:custGeom>
          <a:blipFill>
            <a:blip r:embed="rId3"/>
            <a:stretch>
              <a:fillRect l="-579" t="-7919" r="-579"/>
            </a:stretch>
          </a:blipFill>
        </p:spPr>
        <p:txBody>
          <a:bodyPr/>
          <a:lstStyle/>
          <a:p>
            <a:endParaRPr lang="en-US"/>
          </a:p>
        </p:txBody>
      </p:sp>
      <p:grpSp>
        <p:nvGrpSpPr>
          <p:cNvPr id="5" name="Group 3">
            <a:extLst>
              <a:ext uri="{FF2B5EF4-FFF2-40B4-BE49-F238E27FC236}">
                <a16:creationId xmlns:a16="http://schemas.microsoft.com/office/drawing/2014/main" id="{8A14663D-37FC-ECAB-244F-AA075E261113}"/>
              </a:ext>
            </a:extLst>
          </p:cNvPr>
          <p:cNvGrpSpPr/>
          <p:nvPr/>
        </p:nvGrpSpPr>
        <p:grpSpPr>
          <a:xfrm>
            <a:off x="-342902" y="-19993"/>
            <a:ext cx="18973800" cy="1858193"/>
            <a:chOff x="0" y="0"/>
            <a:chExt cx="4816593" cy="489400"/>
          </a:xfrm>
        </p:grpSpPr>
        <p:sp>
          <p:nvSpPr>
            <p:cNvPr id="6" name="Freeform 4">
              <a:extLst>
                <a:ext uri="{FF2B5EF4-FFF2-40B4-BE49-F238E27FC236}">
                  <a16:creationId xmlns:a16="http://schemas.microsoft.com/office/drawing/2014/main" id="{E9479845-8346-996E-B69F-CF4DCDAB2C94}"/>
                </a:ext>
              </a:extLst>
            </p:cNvPr>
            <p:cNvSpPr/>
            <p:nvPr/>
          </p:nvSpPr>
          <p:spPr>
            <a:xfrm>
              <a:off x="0" y="0"/>
              <a:ext cx="4816592" cy="489401"/>
            </a:xfrm>
            <a:custGeom>
              <a:avLst/>
              <a:gdLst/>
              <a:ahLst/>
              <a:cxnLst/>
              <a:rect l="l" t="t" r="r" b="b"/>
              <a:pathLst>
                <a:path w="4816592" h="489401">
                  <a:moveTo>
                    <a:pt x="0" y="0"/>
                  </a:moveTo>
                  <a:lnTo>
                    <a:pt x="4816592" y="0"/>
                  </a:lnTo>
                  <a:lnTo>
                    <a:pt x="4816592" y="489401"/>
                  </a:lnTo>
                  <a:lnTo>
                    <a:pt x="0" y="489401"/>
                  </a:lnTo>
                  <a:close/>
                </a:path>
              </a:pathLst>
            </a:custGeom>
            <a:solidFill>
              <a:srgbClr val="003B71"/>
            </a:solidFill>
          </p:spPr>
          <p:txBody>
            <a:bodyPr/>
            <a:lstStyle/>
            <a:p>
              <a:endParaRPr lang="en-US"/>
            </a:p>
          </p:txBody>
        </p:sp>
        <p:sp>
          <p:nvSpPr>
            <p:cNvPr id="7" name="TextBox 5">
              <a:extLst>
                <a:ext uri="{FF2B5EF4-FFF2-40B4-BE49-F238E27FC236}">
                  <a16:creationId xmlns:a16="http://schemas.microsoft.com/office/drawing/2014/main" id="{65DB6C5C-4411-C335-06E2-2800C06D5E99}"/>
                </a:ext>
              </a:extLst>
            </p:cNvPr>
            <p:cNvSpPr txBox="1"/>
            <p:nvPr/>
          </p:nvSpPr>
          <p:spPr>
            <a:xfrm>
              <a:off x="0" y="-47625"/>
              <a:ext cx="4816593" cy="537025"/>
            </a:xfrm>
            <a:prstGeom prst="rect">
              <a:avLst/>
            </a:prstGeom>
          </p:spPr>
          <p:txBody>
            <a:bodyPr lIns="50800" tIns="50800" rIns="50800" bIns="50800" rtlCol="0" anchor="ctr"/>
            <a:lstStyle/>
            <a:p>
              <a:pPr algn="ctr">
                <a:lnSpc>
                  <a:spcPts val="2659"/>
                </a:lnSpc>
              </a:pPr>
              <a:endParaRPr/>
            </a:p>
          </p:txBody>
        </p:sp>
      </p:grpSp>
      <p:sp>
        <p:nvSpPr>
          <p:cNvPr id="14" name="TextBox 13">
            <a:extLst>
              <a:ext uri="{FF2B5EF4-FFF2-40B4-BE49-F238E27FC236}">
                <a16:creationId xmlns:a16="http://schemas.microsoft.com/office/drawing/2014/main" id="{7FF3FCD8-86E8-04B9-5578-52CA4DC92664}"/>
              </a:ext>
            </a:extLst>
          </p:cNvPr>
          <p:cNvSpPr txBox="1"/>
          <p:nvPr/>
        </p:nvSpPr>
        <p:spPr>
          <a:xfrm>
            <a:off x="4162647" y="341642"/>
            <a:ext cx="10037134" cy="1134926"/>
          </a:xfrm>
          <a:prstGeom prst="rect">
            <a:avLst/>
          </a:prstGeom>
          <a:noFill/>
        </p:spPr>
        <p:txBody>
          <a:bodyPr wrap="square">
            <a:spAutoFit/>
          </a:bodyPr>
          <a:lstStyle/>
          <a:p>
            <a:pPr algn="ctr">
              <a:lnSpc>
                <a:spcPts val="8609"/>
              </a:lnSpc>
            </a:pPr>
            <a:r>
              <a:rPr lang="en-US" sz="6000" b="1" dirty="0">
                <a:solidFill>
                  <a:srgbClr val="FFFFFF"/>
                </a:solidFill>
                <a:latin typeface="Muller Bold"/>
                <a:ea typeface="Muller Bold"/>
                <a:cs typeface="Muller Bold"/>
                <a:sym typeface="Muller Bold"/>
              </a:rPr>
              <a:t>Miner Homepage</a:t>
            </a:r>
          </a:p>
        </p:txBody>
      </p:sp>
      <p:sp>
        <p:nvSpPr>
          <p:cNvPr id="9" name="AutoShape 4">
            <a:extLst>
              <a:ext uri="{FF2B5EF4-FFF2-40B4-BE49-F238E27FC236}">
                <a16:creationId xmlns:a16="http://schemas.microsoft.com/office/drawing/2014/main" id="{926BD930-BEBF-0114-6CA7-34A1D6B97577}"/>
              </a:ext>
            </a:extLst>
          </p:cNvPr>
          <p:cNvSpPr/>
          <p:nvPr/>
        </p:nvSpPr>
        <p:spPr>
          <a:xfrm flipH="1" flipV="1">
            <a:off x="2438400" y="8558038"/>
            <a:ext cx="1447800" cy="0"/>
          </a:xfrm>
          <a:prstGeom prst="line">
            <a:avLst/>
          </a:prstGeom>
          <a:ln w="123825" cap="flat">
            <a:solidFill>
              <a:srgbClr val="FFD100"/>
            </a:solidFill>
            <a:prstDash val="solid"/>
            <a:headEnd type="none" w="sm" len="sm"/>
            <a:tailEnd type="triangle" w="lg" len="med"/>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8601" y="-136842"/>
            <a:ext cx="18745201" cy="1679892"/>
            <a:chOff x="0" y="0"/>
            <a:chExt cx="5385142" cy="812800"/>
          </a:xfrm>
        </p:grpSpPr>
        <p:sp>
          <p:nvSpPr>
            <p:cNvPr id="3" name="Freeform 3"/>
            <p:cNvSpPr/>
            <p:nvPr/>
          </p:nvSpPr>
          <p:spPr>
            <a:xfrm>
              <a:off x="0" y="0"/>
              <a:ext cx="5385142" cy="812800"/>
            </a:xfrm>
            <a:custGeom>
              <a:avLst/>
              <a:gdLst/>
              <a:ahLst/>
              <a:cxnLst/>
              <a:rect l="l" t="t" r="r" b="b"/>
              <a:pathLst>
                <a:path w="5385142" h="812800">
                  <a:moveTo>
                    <a:pt x="0" y="0"/>
                  </a:moveTo>
                  <a:lnTo>
                    <a:pt x="5385142" y="0"/>
                  </a:lnTo>
                  <a:lnTo>
                    <a:pt x="5385142" y="812800"/>
                  </a:lnTo>
                  <a:lnTo>
                    <a:pt x="0" y="812800"/>
                  </a:lnTo>
                  <a:close/>
                </a:path>
              </a:pathLst>
            </a:custGeom>
            <a:solidFill>
              <a:srgbClr val="003B71"/>
            </a:solidFill>
          </p:spPr>
          <p:txBody>
            <a:bodyPr/>
            <a:lstStyle/>
            <a:p>
              <a:endParaRPr lang="en-US"/>
            </a:p>
          </p:txBody>
        </p:sp>
        <p:sp>
          <p:nvSpPr>
            <p:cNvPr id="4" name="TextBox 4"/>
            <p:cNvSpPr txBox="1"/>
            <p:nvPr/>
          </p:nvSpPr>
          <p:spPr>
            <a:xfrm>
              <a:off x="0" y="-47625"/>
              <a:ext cx="5385142" cy="860425"/>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0" y="-136842"/>
            <a:ext cx="18288000" cy="1205395"/>
          </a:xfrm>
          <a:prstGeom prst="rect">
            <a:avLst/>
          </a:prstGeom>
        </p:spPr>
        <p:txBody>
          <a:bodyPr lIns="0" tIns="0" rIns="0" bIns="0" rtlCol="0" anchor="t">
            <a:spAutoFit/>
          </a:bodyPr>
          <a:lstStyle/>
          <a:p>
            <a:pPr algn="ctr">
              <a:lnSpc>
                <a:spcPts val="10187"/>
              </a:lnSpc>
              <a:spcBef>
                <a:spcPct val="0"/>
              </a:spcBef>
            </a:pPr>
            <a:r>
              <a:rPr lang="en-US" sz="6249" b="1" dirty="0">
                <a:solidFill>
                  <a:srgbClr val="FFFFFF"/>
                </a:solidFill>
                <a:latin typeface="Muller Bold"/>
                <a:ea typeface="Muller Bold"/>
                <a:cs typeface="Muller Bold"/>
                <a:sym typeface="Muller Bold"/>
              </a:rPr>
              <a:t>Graduate Student Guide </a:t>
            </a:r>
          </a:p>
        </p:txBody>
      </p:sp>
      <p:pic>
        <p:nvPicPr>
          <p:cNvPr id="8" name="Picture 7">
            <a:extLst>
              <a:ext uri="{FF2B5EF4-FFF2-40B4-BE49-F238E27FC236}">
                <a16:creationId xmlns:a16="http://schemas.microsoft.com/office/drawing/2014/main" id="{E20FE58E-291D-7969-C30E-73438C7DAB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641481"/>
            <a:ext cx="15188075" cy="849821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319AF-63DE-CCDF-E942-D4F5FD6135A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1F74E57-04B5-E97E-AF73-9284C81702C2}"/>
              </a:ext>
            </a:extLst>
          </p:cNvPr>
          <p:cNvSpPr/>
          <p:nvPr/>
        </p:nvSpPr>
        <p:spPr>
          <a:xfrm>
            <a:off x="37214" y="1866900"/>
            <a:ext cx="18288000" cy="7842703"/>
          </a:xfrm>
          <a:custGeom>
            <a:avLst/>
            <a:gdLst/>
            <a:ahLst/>
            <a:cxnLst/>
            <a:rect l="l" t="t" r="r" b="b"/>
            <a:pathLst>
              <a:path w="18288000" h="7842703">
                <a:moveTo>
                  <a:pt x="0" y="0"/>
                </a:moveTo>
                <a:lnTo>
                  <a:pt x="18288000" y="0"/>
                </a:lnTo>
                <a:lnTo>
                  <a:pt x="18288000" y="7842703"/>
                </a:lnTo>
                <a:lnTo>
                  <a:pt x="0" y="7842703"/>
                </a:lnTo>
                <a:lnTo>
                  <a:pt x="0" y="0"/>
                </a:lnTo>
                <a:close/>
              </a:path>
            </a:pathLst>
          </a:custGeom>
          <a:blipFill>
            <a:blip r:embed="rId3"/>
            <a:stretch>
              <a:fillRect l="-579" t="-7919" r="-579"/>
            </a:stretch>
          </a:blipFill>
        </p:spPr>
        <p:txBody>
          <a:bodyPr/>
          <a:lstStyle/>
          <a:p>
            <a:endParaRPr lang="en-US"/>
          </a:p>
        </p:txBody>
      </p:sp>
      <p:sp>
        <p:nvSpPr>
          <p:cNvPr id="4" name="AutoShape 4">
            <a:extLst>
              <a:ext uri="{FF2B5EF4-FFF2-40B4-BE49-F238E27FC236}">
                <a16:creationId xmlns:a16="http://schemas.microsoft.com/office/drawing/2014/main" id="{13478487-FA26-79AE-E9DA-8B749E9672DB}"/>
              </a:ext>
            </a:extLst>
          </p:cNvPr>
          <p:cNvSpPr/>
          <p:nvPr/>
        </p:nvSpPr>
        <p:spPr>
          <a:xfrm flipH="1" flipV="1">
            <a:off x="6781800" y="6057900"/>
            <a:ext cx="1447800" cy="0"/>
          </a:xfrm>
          <a:prstGeom prst="line">
            <a:avLst/>
          </a:prstGeom>
          <a:ln w="123825" cap="flat">
            <a:solidFill>
              <a:srgbClr val="FFD100"/>
            </a:solidFill>
            <a:prstDash val="solid"/>
            <a:headEnd type="none" w="sm" len="sm"/>
            <a:tailEnd type="triangle" w="lg" len="med"/>
          </a:ln>
        </p:spPr>
        <p:txBody>
          <a:bodyPr/>
          <a:lstStyle/>
          <a:p>
            <a:endParaRPr lang="en-US"/>
          </a:p>
        </p:txBody>
      </p:sp>
      <p:grpSp>
        <p:nvGrpSpPr>
          <p:cNvPr id="5" name="Group 3">
            <a:extLst>
              <a:ext uri="{FF2B5EF4-FFF2-40B4-BE49-F238E27FC236}">
                <a16:creationId xmlns:a16="http://schemas.microsoft.com/office/drawing/2014/main" id="{DA6386BC-2AE2-E6DE-F072-C8E76925147D}"/>
              </a:ext>
            </a:extLst>
          </p:cNvPr>
          <p:cNvGrpSpPr/>
          <p:nvPr/>
        </p:nvGrpSpPr>
        <p:grpSpPr>
          <a:xfrm>
            <a:off x="-342902" y="-19993"/>
            <a:ext cx="18973800" cy="1858193"/>
            <a:chOff x="0" y="0"/>
            <a:chExt cx="4816593" cy="489400"/>
          </a:xfrm>
        </p:grpSpPr>
        <p:sp>
          <p:nvSpPr>
            <p:cNvPr id="6" name="Freeform 4">
              <a:extLst>
                <a:ext uri="{FF2B5EF4-FFF2-40B4-BE49-F238E27FC236}">
                  <a16:creationId xmlns:a16="http://schemas.microsoft.com/office/drawing/2014/main" id="{40E49BDF-42FE-006D-DFEF-175C8FB94BCE}"/>
                </a:ext>
              </a:extLst>
            </p:cNvPr>
            <p:cNvSpPr/>
            <p:nvPr/>
          </p:nvSpPr>
          <p:spPr>
            <a:xfrm>
              <a:off x="0" y="0"/>
              <a:ext cx="4816592" cy="489401"/>
            </a:xfrm>
            <a:custGeom>
              <a:avLst/>
              <a:gdLst/>
              <a:ahLst/>
              <a:cxnLst/>
              <a:rect l="l" t="t" r="r" b="b"/>
              <a:pathLst>
                <a:path w="4816592" h="489401">
                  <a:moveTo>
                    <a:pt x="0" y="0"/>
                  </a:moveTo>
                  <a:lnTo>
                    <a:pt x="4816592" y="0"/>
                  </a:lnTo>
                  <a:lnTo>
                    <a:pt x="4816592" y="489401"/>
                  </a:lnTo>
                  <a:lnTo>
                    <a:pt x="0" y="489401"/>
                  </a:lnTo>
                  <a:close/>
                </a:path>
              </a:pathLst>
            </a:custGeom>
            <a:solidFill>
              <a:srgbClr val="003B71"/>
            </a:solidFill>
          </p:spPr>
          <p:txBody>
            <a:bodyPr/>
            <a:lstStyle/>
            <a:p>
              <a:endParaRPr lang="en-US"/>
            </a:p>
          </p:txBody>
        </p:sp>
        <p:sp>
          <p:nvSpPr>
            <p:cNvPr id="7" name="TextBox 5">
              <a:extLst>
                <a:ext uri="{FF2B5EF4-FFF2-40B4-BE49-F238E27FC236}">
                  <a16:creationId xmlns:a16="http://schemas.microsoft.com/office/drawing/2014/main" id="{61A56CE4-29F8-FC40-3F53-519D3EFEAFDB}"/>
                </a:ext>
              </a:extLst>
            </p:cNvPr>
            <p:cNvSpPr txBox="1"/>
            <p:nvPr/>
          </p:nvSpPr>
          <p:spPr>
            <a:xfrm>
              <a:off x="0" y="-47625"/>
              <a:ext cx="4816593" cy="537025"/>
            </a:xfrm>
            <a:prstGeom prst="rect">
              <a:avLst/>
            </a:prstGeom>
          </p:spPr>
          <p:txBody>
            <a:bodyPr lIns="50800" tIns="50800" rIns="50800" bIns="50800" rtlCol="0" anchor="ctr"/>
            <a:lstStyle/>
            <a:p>
              <a:pPr algn="ctr">
                <a:lnSpc>
                  <a:spcPts val="2659"/>
                </a:lnSpc>
              </a:pPr>
              <a:endParaRPr/>
            </a:p>
          </p:txBody>
        </p:sp>
      </p:grpSp>
      <p:sp>
        <p:nvSpPr>
          <p:cNvPr id="14" name="TextBox 13">
            <a:extLst>
              <a:ext uri="{FF2B5EF4-FFF2-40B4-BE49-F238E27FC236}">
                <a16:creationId xmlns:a16="http://schemas.microsoft.com/office/drawing/2014/main" id="{15AD85DF-1C45-CBCE-CE2F-360B9D7A269E}"/>
              </a:ext>
            </a:extLst>
          </p:cNvPr>
          <p:cNvSpPr txBox="1"/>
          <p:nvPr/>
        </p:nvSpPr>
        <p:spPr>
          <a:xfrm>
            <a:off x="4162647" y="341642"/>
            <a:ext cx="10037134" cy="1134926"/>
          </a:xfrm>
          <a:prstGeom prst="rect">
            <a:avLst/>
          </a:prstGeom>
          <a:noFill/>
        </p:spPr>
        <p:txBody>
          <a:bodyPr wrap="square">
            <a:spAutoFit/>
          </a:bodyPr>
          <a:lstStyle/>
          <a:p>
            <a:pPr algn="ctr">
              <a:lnSpc>
                <a:spcPts val="8609"/>
              </a:lnSpc>
            </a:pPr>
            <a:r>
              <a:rPr lang="en-US" sz="6000" b="1" dirty="0">
                <a:solidFill>
                  <a:srgbClr val="FFFFFF"/>
                </a:solidFill>
                <a:latin typeface="Muller Bold"/>
                <a:ea typeface="Muller Bold"/>
                <a:cs typeface="Muller Bold"/>
                <a:sym typeface="Muller Bold"/>
              </a:rPr>
              <a:t>Miner Homepage</a:t>
            </a:r>
          </a:p>
        </p:txBody>
      </p:sp>
    </p:spTree>
    <p:extLst>
      <p:ext uri="{BB962C8B-B14F-4D97-AF65-F5344CB8AC3E}">
        <p14:creationId xmlns:p14="http://schemas.microsoft.com/office/powerpoint/2010/main" val="8210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7B840-0C88-E507-A5F2-3B5BDFD5D2C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A5FC433-54FA-4049-10AC-69FA4BCB412D}"/>
              </a:ext>
            </a:extLst>
          </p:cNvPr>
          <p:cNvSpPr/>
          <p:nvPr/>
        </p:nvSpPr>
        <p:spPr>
          <a:xfrm>
            <a:off x="-20053" y="-266701"/>
            <a:ext cx="18516600" cy="1624105"/>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164FB8D5-2D71-3116-ADFB-91B11DC6570F}"/>
              </a:ext>
            </a:extLst>
          </p:cNvPr>
          <p:cNvSpPr txBox="1"/>
          <p:nvPr/>
        </p:nvSpPr>
        <p:spPr>
          <a:xfrm>
            <a:off x="4343400" y="23923"/>
            <a:ext cx="9832702" cy="1095364"/>
          </a:xfrm>
          <a:prstGeom prst="rect">
            <a:avLst/>
          </a:prstGeom>
        </p:spPr>
        <p:txBody>
          <a:bodyPr wrap="square" lIns="0" tIns="0" rIns="0" bIns="0" rtlCol="0" anchor="t">
            <a:spAutoFit/>
          </a:bodyPr>
          <a:lstStyle/>
          <a:p>
            <a:pPr algn="ctr">
              <a:lnSpc>
                <a:spcPts val="8959"/>
              </a:lnSpc>
            </a:pPr>
            <a:r>
              <a:rPr lang="en-US" sz="6399" b="1" dirty="0">
                <a:solidFill>
                  <a:srgbClr val="FFFFFF"/>
                </a:solidFill>
                <a:latin typeface="Muller Bold"/>
                <a:ea typeface="Muller Bold"/>
                <a:cs typeface="Muller Bold"/>
                <a:sym typeface="Muller Bold"/>
              </a:rPr>
              <a:t>Ask a Librarian</a:t>
            </a:r>
          </a:p>
        </p:txBody>
      </p:sp>
      <p:pic>
        <p:nvPicPr>
          <p:cNvPr id="4" name="Picture 3">
            <a:extLst>
              <a:ext uri="{FF2B5EF4-FFF2-40B4-BE49-F238E27FC236}">
                <a16:creationId xmlns:a16="http://schemas.microsoft.com/office/drawing/2014/main" id="{AF20D0BA-5EA3-6A42-EB6B-34DC8BDF6A43}"/>
              </a:ext>
            </a:extLst>
          </p:cNvPr>
          <p:cNvPicPr>
            <a:picLocks noChangeAspect="1"/>
          </p:cNvPicPr>
          <p:nvPr/>
        </p:nvPicPr>
        <p:blipFill>
          <a:blip r:embed="rId4">
            <a:extLst>
              <a:ext uri="{28A0092B-C50C-407E-A947-70E740481C1C}">
                <a14:useLocalDpi xmlns:a14="http://schemas.microsoft.com/office/drawing/2010/main" val="0"/>
              </a:ext>
            </a:extLst>
          </a:blip>
          <a:srcRect t="58677"/>
          <a:stretch>
            <a:fillRect/>
          </a:stretch>
        </p:blipFill>
        <p:spPr>
          <a:xfrm>
            <a:off x="8148831" y="5631589"/>
            <a:ext cx="10253469" cy="4419608"/>
          </a:xfrm>
          <a:prstGeom prst="rect">
            <a:avLst/>
          </a:prstGeom>
        </p:spPr>
      </p:pic>
      <p:pic>
        <p:nvPicPr>
          <p:cNvPr id="7" name="Picture 6">
            <a:extLst>
              <a:ext uri="{FF2B5EF4-FFF2-40B4-BE49-F238E27FC236}">
                <a16:creationId xmlns:a16="http://schemas.microsoft.com/office/drawing/2014/main" id="{27AFB017-BE91-EDD9-F6C7-73A35C1F31F7}"/>
              </a:ext>
            </a:extLst>
          </p:cNvPr>
          <p:cNvPicPr>
            <a:picLocks noChangeAspect="1"/>
          </p:cNvPicPr>
          <p:nvPr/>
        </p:nvPicPr>
        <p:blipFill>
          <a:blip r:embed="rId4">
            <a:extLst>
              <a:ext uri="{28A0092B-C50C-407E-A947-70E740481C1C}">
                <a14:useLocalDpi xmlns:a14="http://schemas.microsoft.com/office/drawing/2010/main" val="0"/>
              </a:ext>
            </a:extLst>
          </a:blip>
          <a:srcRect b="43129"/>
          <a:stretch>
            <a:fillRect/>
          </a:stretch>
        </p:blipFill>
        <p:spPr>
          <a:xfrm>
            <a:off x="-76200" y="1464204"/>
            <a:ext cx="8839200" cy="5243526"/>
          </a:xfrm>
          <a:prstGeom prst="rect">
            <a:avLst/>
          </a:prstGeom>
        </p:spPr>
      </p:pic>
    </p:spTree>
    <p:extLst>
      <p:ext uri="{BB962C8B-B14F-4D97-AF65-F5344CB8AC3E}">
        <p14:creationId xmlns:p14="http://schemas.microsoft.com/office/powerpoint/2010/main" val="2159239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0A5F-6014-1209-5F05-361A9AB53AC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7808BEF-EFE5-D639-5606-FA729C68ADAE}"/>
              </a:ext>
            </a:extLst>
          </p:cNvPr>
          <p:cNvSpPr/>
          <p:nvPr/>
        </p:nvSpPr>
        <p:spPr>
          <a:xfrm>
            <a:off x="37214" y="1866900"/>
            <a:ext cx="18288000" cy="7842703"/>
          </a:xfrm>
          <a:custGeom>
            <a:avLst/>
            <a:gdLst/>
            <a:ahLst/>
            <a:cxnLst/>
            <a:rect l="l" t="t" r="r" b="b"/>
            <a:pathLst>
              <a:path w="18288000" h="7842703">
                <a:moveTo>
                  <a:pt x="0" y="0"/>
                </a:moveTo>
                <a:lnTo>
                  <a:pt x="18288000" y="0"/>
                </a:lnTo>
                <a:lnTo>
                  <a:pt x="18288000" y="7842703"/>
                </a:lnTo>
                <a:lnTo>
                  <a:pt x="0" y="7842703"/>
                </a:lnTo>
                <a:lnTo>
                  <a:pt x="0" y="0"/>
                </a:lnTo>
                <a:close/>
              </a:path>
            </a:pathLst>
          </a:custGeom>
          <a:blipFill>
            <a:blip r:embed="rId3"/>
            <a:stretch>
              <a:fillRect l="-579" t="-7919" r="-579"/>
            </a:stretch>
          </a:blipFill>
        </p:spPr>
        <p:txBody>
          <a:bodyPr/>
          <a:lstStyle/>
          <a:p>
            <a:endParaRPr lang="en-US"/>
          </a:p>
        </p:txBody>
      </p:sp>
      <p:sp>
        <p:nvSpPr>
          <p:cNvPr id="4" name="AutoShape 4">
            <a:extLst>
              <a:ext uri="{FF2B5EF4-FFF2-40B4-BE49-F238E27FC236}">
                <a16:creationId xmlns:a16="http://schemas.microsoft.com/office/drawing/2014/main" id="{4FAB460D-E74F-4075-CEA4-F6617F887C51}"/>
              </a:ext>
            </a:extLst>
          </p:cNvPr>
          <p:cNvSpPr/>
          <p:nvPr/>
        </p:nvSpPr>
        <p:spPr>
          <a:xfrm flipH="1" flipV="1">
            <a:off x="12039600" y="8496300"/>
            <a:ext cx="1447800" cy="0"/>
          </a:xfrm>
          <a:prstGeom prst="line">
            <a:avLst/>
          </a:prstGeom>
          <a:ln w="123825" cap="flat">
            <a:solidFill>
              <a:srgbClr val="FFD100"/>
            </a:solidFill>
            <a:prstDash val="solid"/>
            <a:headEnd type="none" w="sm" len="sm"/>
            <a:tailEnd type="triangle" w="lg" len="med"/>
          </a:ln>
        </p:spPr>
        <p:txBody>
          <a:bodyPr/>
          <a:lstStyle/>
          <a:p>
            <a:endParaRPr lang="en-US"/>
          </a:p>
        </p:txBody>
      </p:sp>
      <p:grpSp>
        <p:nvGrpSpPr>
          <p:cNvPr id="5" name="Group 3">
            <a:extLst>
              <a:ext uri="{FF2B5EF4-FFF2-40B4-BE49-F238E27FC236}">
                <a16:creationId xmlns:a16="http://schemas.microsoft.com/office/drawing/2014/main" id="{33968DCA-B4E6-F957-E58C-F1B178CACB6E}"/>
              </a:ext>
            </a:extLst>
          </p:cNvPr>
          <p:cNvGrpSpPr/>
          <p:nvPr/>
        </p:nvGrpSpPr>
        <p:grpSpPr>
          <a:xfrm>
            <a:off x="-342902" y="-19993"/>
            <a:ext cx="18973800" cy="1858193"/>
            <a:chOff x="0" y="0"/>
            <a:chExt cx="4816593" cy="489400"/>
          </a:xfrm>
        </p:grpSpPr>
        <p:sp>
          <p:nvSpPr>
            <p:cNvPr id="6" name="Freeform 4">
              <a:extLst>
                <a:ext uri="{FF2B5EF4-FFF2-40B4-BE49-F238E27FC236}">
                  <a16:creationId xmlns:a16="http://schemas.microsoft.com/office/drawing/2014/main" id="{138AA1A5-F663-F83E-AB77-2E6C64CB1214}"/>
                </a:ext>
              </a:extLst>
            </p:cNvPr>
            <p:cNvSpPr/>
            <p:nvPr/>
          </p:nvSpPr>
          <p:spPr>
            <a:xfrm>
              <a:off x="0" y="0"/>
              <a:ext cx="4816592" cy="489401"/>
            </a:xfrm>
            <a:custGeom>
              <a:avLst/>
              <a:gdLst/>
              <a:ahLst/>
              <a:cxnLst/>
              <a:rect l="l" t="t" r="r" b="b"/>
              <a:pathLst>
                <a:path w="4816592" h="489401">
                  <a:moveTo>
                    <a:pt x="0" y="0"/>
                  </a:moveTo>
                  <a:lnTo>
                    <a:pt x="4816592" y="0"/>
                  </a:lnTo>
                  <a:lnTo>
                    <a:pt x="4816592" y="489401"/>
                  </a:lnTo>
                  <a:lnTo>
                    <a:pt x="0" y="489401"/>
                  </a:lnTo>
                  <a:close/>
                </a:path>
              </a:pathLst>
            </a:custGeom>
            <a:solidFill>
              <a:srgbClr val="003B71"/>
            </a:solidFill>
          </p:spPr>
          <p:txBody>
            <a:bodyPr/>
            <a:lstStyle/>
            <a:p>
              <a:endParaRPr lang="en-US"/>
            </a:p>
          </p:txBody>
        </p:sp>
        <p:sp>
          <p:nvSpPr>
            <p:cNvPr id="7" name="TextBox 5">
              <a:extLst>
                <a:ext uri="{FF2B5EF4-FFF2-40B4-BE49-F238E27FC236}">
                  <a16:creationId xmlns:a16="http://schemas.microsoft.com/office/drawing/2014/main" id="{9743C7BC-45C8-3078-2EBB-8F4C20081824}"/>
                </a:ext>
              </a:extLst>
            </p:cNvPr>
            <p:cNvSpPr txBox="1"/>
            <p:nvPr/>
          </p:nvSpPr>
          <p:spPr>
            <a:xfrm>
              <a:off x="0" y="-47625"/>
              <a:ext cx="4816593" cy="537025"/>
            </a:xfrm>
            <a:prstGeom prst="rect">
              <a:avLst/>
            </a:prstGeom>
          </p:spPr>
          <p:txBody>
            <a:bodyPr lIns="50800" tIns="50800" rIns="50800" bIns="50800" rtlCol="0" anchor="ctr"/>
            <a:lstStyle/>
            <a:p>
              <a:pPr algn="ctr">
                <a:lnSpc>
                  <a:spcPts val="2659"/>
                </a:lnSpc>
              </a:pPr>
              <a:endParaRPr/>
            </a:p>
          </p:txBody>
        </p:sp>
      </p:grpSp>
      <p:sp>
        <p:nvSpPr>
          <p:cNvPr id="14" name="TextBox 13">
            <a:extLst>
              <a:ext uri="{FF2B5EF4-FFF2-40B4-BE49-F238E27FC236}">
                <a16:creationId xmlns:a16="http://schemas.microsoft.com/office/drawing/2014/main" id="{268C053D-630F-D1D6-B28D-06BBF5E08A74}"/>
              </a:ext>
            </a:extLst>
          </p:cNvPr>
          <p:cNvSpPr txBox="1"/>
          <p:nvPr/>
        </p:nvSpPr>
        <p:spPr>
          <a:xfrm>
            <a:off x="4162647" y="341642"/>
            <a:ext cx="10037134" cy="1134926"/>
          </a:xfrm>
          <a:prstGeom prst="rect">
            <a:avLst/>
          </a:prstGeom>
          <a:noFill/>
        </p:spPr>
        <p:txBody>
          <a:bodyPr wrap="square">
            <a:spAutoFit/>
          </a:bodyPr>
          <a:lstStyle/>
          <a:p>
            <a:pPr algn="ctr">
              <a:lnSpc>
                <a:spcPts val="8609"/>
              </a:lnSpc>
            </a:pPr>
            <a:r>
              <a:rPr lang="en-US" sz="6000" b="1" dirty="0">
                <a:solidFill>
                  <a:srgbClr val="FFFFFF"/>
                </a:solidFill>
                <a:latin typeface="Muller Bold"/>
                <a:ea typeface="Muller Bold"/>
                <a:cs typeface="Muller Bold"/>
                <a:sym typeface="Muller Bold"/>
              </a:rPr>
              <a:t>Miner Homepage</a:t>
            </a:r>
          </a:p>
        </p:txBody>
      </p:sp>
    </p:spTree>
    <p:extLst>
      <p:ext uri="{BB962C8B-B14F-4D97-AF65-F5344CB8AC3E}">
        <p14:creationId xmlns:p14="http://schemas.microsoft.com/office/powerpoint/2010/main" val="2249437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A9BF-6942-9569-0E05-7B75B2A6767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D2AE13E-CD0F-EE63-47D0-11B128C9F7A2}"/>
              </a:ext>
            </a:extLst>
          </p:cNvPr>
          <p:cNvSpPr/>
          <p:nvPr/>
        </p:nvSpPr>
        <p:spPr>
          <a:xfrm>
            <a:off x="-114300" y="-2727999"/>
            <a:ext cx="18516600" cy="4206240"/>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a:extLst>
              <a:ext uri="{FF2B5EF4-FFF2-40B4-BE49-F238E27FC236}">
                <a16:creationId xmlns:a16="http://schemas.microsoft.com/office/drawing/2014/main" id="{0D9FE737-1370-143C-5968-88DB1F8EF9D7}"/>
              </a:ext>
            </a:extLst>
          </p:cNvPr>
          <p:cNvSpPr txBox="1"/>
          <p:nvPr/>
        </p:nvSpPr>
        <p:spPr>
          <a:xfrm>
            <a:off x="4343400" y="23923"/>
            <a:ext cx="9832702" cy="1095364"/>
          </a:xfrm>
          <a:prstGeom prst="rect">
            <a:avLst/>
          </a:prstGeom>
        </p:spPr>
        <p:txBody>
          <a:bodyPr wrap="square" lIns="0" tIns="0" rIns="0" bIns="0" rtlCol="0" anchor="t">
            <a:spAutoFit/>
          </a:bodyPr>
          <a:lstStyle/>
          <a:p>
            <a:pPr algn="ctr">
              <a:lnSpc>
                <a:spcPts val="8959"/>
              </a:lnSpc>
            </a:pPr>
            <a:r>
              <a:rPr lang="en-US" sz="6399" b="1" dirty="0">
                <a:solidFill>
                  <a:srgbClr val="FFFFFF"/>
                </a:solidFill>
                <a:latin typeface="Muller Bold"/>
                <a:ea typeface="Muller Bold"/>
                <a:cs typeface="Muller Bold"/>
                <a:sym typeface="Muller Bold"/>
              </a:rPr>
              <a:t>Room Reservations </a:t>
            </a:r>
          </a:p>
        </p:txBody>
      </p:sp>
      <p:pic>
        <p:nvPicPr>
          <p:cNvPr id="6" name="Picture 5">
            <a:extLst>
              <a:ext uri="{FF2B5EF4-FFF2-40B4-BE49-F238E27FC236}">
                <a16:creationId xmlns:a16="http://schemas.microsoft.com/office/drawing/2014/main" id="{4B6EC22A-D095-7358-7A45-E90AB707CC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20400" y="1484443"/>
            <a:ext cx="20923102" cy="15279579"/>
          </a:xfrm>
          <a:prstGeom prst="rect">
            <a:avLst/>
          </a:prstGeom>
        </p:spPr>
      </p:pic>
      <p:pic>
        <p:nvPicPr>
          <p:cNvPr id="9" name="Picture 8">
            <a:extLst>
              <a:ext uri="{FF2B5EF4-FFF2-40B4-BE49-F238E27FC236}">
                <a16:creationId xmlns:a16="http://schemas.microsoft.com/office/drawing/2014/main" id="{6AA327D4-68F2-6DC1-FDEB-5781F8E1EA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81" y="2476500"/>
            <a:ext cx="10699898" cy="5775410"/>
          </a:xfrm>
          <a:prstGeom prst="rect">
            <a:avLst/>
          </a:prstGeom>
        </p:spPr>
      </p:pic>
    </p:spTree>
    <p:extLst>
      <p:ext uri="{BB962C8B-B14F-4D97-AF65-F5344CB8AC3E}">
        <p14:creationId xmlns:p14="http://schemas.microsoft.com/office/powerpoint/2010/main" val="4222812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101821"/>
            <a:ext cx="18288000" cy="4206240"/>
          </a:xfrm>
          <a:custGeom>
            <a:avLst/>
            <a:gdLst/>
            <a:ahLst/>
            <a:cxnLst/>
            <a:rect l="l" t="t" r="r" b="b"/>
            <a:pathLst>
              <a:path w="18288000" h="4206240">
                <a:moveTo>
                  <a:pt x="0" y="0"/>
                </a:moveTo>
                <a:lnTo>
                  <a:pt x="18288000" y="0"/>
                </a:lnTo>
                <a:lnTo>
                  <a:pt x="18288000" y="4206240"/>
                </a:lnTo>
                <a:lnTo>
                  <a:pt x="0" y="4206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4421743" y="342900"/>
            <a:ext cx="9832702" cy="1095364"/>
          </a:xfrm>
          <a:prstGeom prst="rect">
            <a:avLst/>
          </a:prstGeom>
        </p:spPr>
        <p:txBody>
          <a:bodyPr wrap="square" lIns="0" tIns="0" rIns="0" bIns="0" rtlCol="0" anchor="t">
            <a:spAutoFit/>
          </a:bodyPr>
          <a:lstStyle/>
          <a:p>
            <a:pPr algn="ctr">
              <a:lnSpc>
                <a:spcPts val="8959"/>
              </a:lnSpc>
            </a:pPr>
            <a:r>
              <a:rPr lang="en-US" sz="6399" b="1" dirty="0">
                <a:solidFill>
                  <a:srgbClr val="FFFFFF"/>
                </a:solidFill>
                <a:latin typeface="Muller Bold"/>
                <a:ea typeface="Muller Bold"/>
                <a:cs typeface="Muller Bold"/>
                <a:sym typeface="Muller Bold"/>
              </a:rPr>
              <a:t>Choosing a Database</a:t>
            </a:r>
          </a:p>
        </p:txBody>
      </p:sp>
      <p:pic>
        <p:nvPicPr>
          <p:cNvPr id="7" name="Picture 6" descr="A blue and white rectangular object with white text&#10;&#10;Description automatically generated">
            <a:extLst>
              <a:ext uri="{FF2B5EF4-FFF2-40B4-BE49-F238E27FC236}">
                <a16:creationId xmlns:a16="http://schemas.microsoft.com/office/drawing/2014/main" id="{385E4E65-61FC-BA81-7958-5670D8C677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062" y="3882985"/>
            <a:ext cx="17311875" cy="5284676"/>
          </a:xfrm>
          <a:prstGeom prst="rect">
            <a:avLst/>
          </a:prstGeom>
        </p:spPr>
      </p:pic>
      <p:sp>
        <p:nvSpPr>
          <p:cNvPr id="4" name="AutoShape 4"/>
          <p:cNvSpPr/>
          <p:nvPr/>
        </p:nvSpPr>
        <p:spPr>
          <a:xfrm flipV="1">
            <a:off x="10058400" y="8285105"/>
            <a:ext cx="2743200" cy="882556"/>
          </a:xfrm>
          <a:prstGeom prst="line">
            <a:avLst/>
          </a:prstGeom>
          <a:ln w="180975" cap="rnd">
            <a:solidFill>
              <a:srgbClr val="FF0000"/>
            </a:solidFill>
            <a:prstDash val="solid"/>
            <a:headEnd type="none" w="sm" len="sm"/>
            <a:tailEnd type="triangle" w="lg" len="med"/>
          </a:ln>
        </p:spPr>
        <p:txBody>
          <a:bodyPr/>
          <a:lstStyle/>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1653</TotalTime>
  <Words>1367</Words>
  <Application>Microsoft Macintosh PowerPoint</Application>
  <PresentationFormat>Custom</PresentationFormat>
  <Paragraphs>117</Paragraphs>
  <Slides>18</Slides>
  <Notes>18</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Muller Bold</vt:lpstr>
      <vt:lpstr>Calibri</vt:lpstr>
      <vt:lpstr>Muller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Basics January 2024</dc:title>
  <cp:lastModifiedBy>Rodriguez, Darcey H.</cp:lastModifiedBy>
  <cp:revision>35</cp:revision>
  <dcterms:created xsi:type="dcterms:W3CDTF">2006-08-16T00:00:00Z</dcterms:created>
  <dcterms:modified xsi:type="dcterms:W3CDTF">2026-08-21T15:54:11Z</dcterms:modified>
  <dc:identifier>DAGdaE607Z4</dc:identifier>
</cp:coreProperties>
</file>