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3"/>
  </p:notesMasterIdLst>
  <p:sldIdLst>
    <p:sldId id="271" r:id="rId3"/>
    <p:sldId id="257" r:id="rId4"/>
    <p:sldId id="277" r:id="rId5"/>
    <p:sldId id="280" r:id="rId6"/>
    <p:sldId id="272" r:id="rId7"/>
    <p:sldId id="274" r:id="rId8"/>
    <p:sldId id="278" r:id="rId9"/>
    <p:sldId id="279" r:id="rId10"/>
    <p:sldId id="276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AF"/>
    <a:srgbClr val="FFD82D"/>
    <a:srgbClr val="001E5F"/>
    <a:srgbClr val="BEBEBE"/>
    <a:srgbClr val="707070"/>
    <a:srgbClr val="FFD82B"/>
    <a:srgbClr val="001AC2"/>
    <a:srgbClr val="1E58DF"/>
    <a:srgbClr val="B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D65F44-EF24-41AD-B6E0-9E5EFC7CD0F3}" v="4" dt="2026-08-25T03:30:23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4"/>
    <p:restoredTop sz="68826" autoAdjust="0"/>
  </p:normalViewPr>
  <p:slideViewPr>
    <p:cSldViewPr snapToGrid="0">
      <p:cViewPr varScale="1">
        <p:scale>
          <a:sx n="76" d="100"/>
          <a:sy n="76" d="100"/>
        </p:scale>
        <p:origin x="12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6C105-869B-554F-86B2-F7B7D7FBF15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783F7-297B-3441-9E65-C9D93D1C7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trainees, these issues most often show up as questions about authorship, mentorship, data management, disclosure requirements, or what to do when something just doesn’t seem right.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783F7-297B-3441-9E65-C9D93D1C7D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652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theme here is that we're trying to make research integrity less about compliance and more about supporting researchers. Whether you have a disclosure question, an authorship concern, a trainee education need, or a complicated situation that doesn't fit neatly into a policy, ORISE is a resource to help you navigate 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783F7-297B-3441-9E65-C9D93D1C7D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59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783F7-297B-3441-9E65-C9D93D1C7D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5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783F7-297B-3441-9E65-C9D93D1C7D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4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DD6B2A-C175-E778-7311-0D184D298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40"/>
            <a:ext cx="12192000" cy="6858000"/>
          </a:xfrm>
          <a:prstGeom prst="rect">
            <a:avLst/>
          </a:prstGeom>
        </p:spPr>
      </p:pic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2936799A-742E-D2DA-D2AD-97CBD5F3E8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0556" y="442844"/>
            <a:ext cx="3029505" cy="7122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9552E-1ADB-0E93-26F9-B937B7EF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56" y="2139731"/>
            <a:ext cx="491271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BDBCC-016C-5EB1-F7D9-F7C7C8CF0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56" y="4619406"/>
            <a:ext cx="4322513" cy="12063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9E15F6-2E81-A617-637F-E959777D7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4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84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5181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676341"/>
            <a:ext cx="5181600" cy="39608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56D12FE-80CC-9C5E-CDAC-BCCAB2EEA1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4971393" cy="6857999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0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4499725" cy="1467248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943100"/>
            <a:ext cx="4499725" cy="102875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B4F5E3C5-0B41-B72D-8EA6-EE5CE2143C79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53275" y="3098859"/>
            <a:ext cx="4499725" cy="1454944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80000"/>
              </a:lnSpc>
              <a:buNone/>
              <a:defRPr sz="4800">
                <a:solidFill>
                  <a:srgbClr val="001E5F"/>
                </a:solidFill>
                <a:latin typeface="Aptos Display" panose="020B00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1AD8B5C-3C6E-D68C-B846-ABD765BAF8D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275" y="4655403"/>
            <a:ext cx="4499725" cy="102875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13A5D9F-96B4-9B1F-0914-72B54AC53CC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717425" y="348853"/>
            <a:ext cx="5016500" cy="533530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44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F371-528F-0113-4E79-25DA2A3E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6" y="348852"/>
            <a:ext cx="5332670" cy="143265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2974E15-7FCE-83C0-E5B4-4633C9B071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256"/>
            <a:ext cx="6096000" cy="68397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784DC-6E1B-BB0E-4741-BE3223BC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11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A3095-388C-26AF-3995-C59E9408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4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9EC1-3B01-B796-3303-D56BFF03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3445625" cy="19879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34FAC6B-DE8A-C0B0-226A-381833404529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445000" y="348852"/>
            <a:ext cx="6523875" cy="562014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DE876C-A1EF-F49A-1490-3CEDAB811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50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1FF6-3857-4F87-8CFE-8B00E0547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1811-076C-4D0F-BAC5-3B761E758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3E24F-5394-448C-99B6-525090BB3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26109-154F-4EA8-8A40-799FF30B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02005-8B94-424B-92F5-C3C48DB7B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96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973B0-0B79-43AA-8EA5-DD9426A2B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5DC79-64C6-47F9-A614-0AABC13A1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E15FC-351E-46B0-9024-EB43E3C2B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E56C2-6451-4CEA-B7FC-D86A1C5A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E7B88-2DBB-423E-99D9-F5EDB5FF7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26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940DB-2E1E-406F-89BC-4B4699C3D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6969-4F28-40F4-8688-0C8D07BB5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D441C-0239-4581-A007-2720C8E6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E514-3D71-4DDC-BD50-4DDAB6A0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46E-0A21-46B8-915E-F9147A1C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64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98DE-66AF-4956-B2EE-2161DFD96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D449C-38BC-4A75-81F8-0FA91E760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6B062-21B0-431A-A8B4-AD81CC304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DAA12-81EC-4B0A-B147-A7892217B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7DF0A-E0BD-4547-B9B2-B51AC6999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C82D2-E831-499E-9B64-C87C55A5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45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740F4-EC72-4AE6-B1ED-2BC1F0A9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12EFE-CF70-4549-86EF-2C9DB6E6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500F12-7087-479E-9CEC-5B3205A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D9683-7BB5-4415-99D3-F24D25BB1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DBECC0-31E6-42CE-890E-BEE14C5EC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793DDD-242D-47FB-9FAB-9F7659441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5936FF-4881-4FD5-80E1-5D9E28D0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2764EB-081D-4BEE-B35B-695AE4B6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2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DD6B2A-C175-E778-7311-0D184D298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4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9552E-1ADB-0E93-26F9-B937B7EF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556" y="2139731"/>
            <a:ext cx="491271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0D8C48-42D3-A3E0-D36B-1EFFE2353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56" y="4619406"/>
            <a:ext cx="4322513" cy="120635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36A6E9-1BEB-6E38-737D-30AD7F6B1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4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427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07EA4-C850-474F-BEC2-3F341B71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220632-1148-42CA-99FD-99EDABBB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1C855-7E4E-4350-8368-D0F15FBD0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E0886-C2A4-48E9-A90E-494E9017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61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8ED34D-0379-49BB-A5F3-D3EF19853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20FDBC-43C7-464C-91B6-37F164DE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AA625-42B1-44C3-9AB3-9E42A096F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36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9E54-8C86-4880-B98E-9B96F84E9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81F7A-24DD-45E3-A1BD-272A5FCC4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42DE3-D250-4DF1-953C-F7261AE88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093793-8F5C-4A2C-A033-8A149A05A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AB1BB-5E90-4946-B582-AE52F9BEF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9587C-5C4D-4B3B-948A-7ADA1716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14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6B1C-D298-47D2-98B6-E9874EE41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9C700-A517-4E8A-B680-40557723D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B761F-AA76-4B37-83DA-14C790ADB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1F3D9-04CC-4D40-A3DA-65B3411EE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2A0F7-018C-417A-9B9C-51490A03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64C8A-C934-4117-A1EE-395B2044F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10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9F21E-4CE0-49F8-BE00-D1BA9D78F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3F6731-07FB-4B20-824E-0ADFEE052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36F62-F746-4EC9-A254-C28DB6A5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667FF-71B2-470E-8D5C-19149C40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C2E95-4DB7-4E0B-9D96-215E4E80A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518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D68096-FA6D-4D71-97BE-718A130629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5E9654-528B-4148-BA80-34EC92666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EF788-19EB-4A83-8E8C-3BAB22F2A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B20CE-D31C-4098-898D-428E659E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32B8E-CF9C-4A1A-A500-C63536CA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5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FB35-BA48-F6F7-E610-F17CA357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8FFB-4FBB-EDA4-1914-6BBB4FD5F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8147D-D362-381F-869D-FA4B7D9E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1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C331F1-64CB-79D7-74A3-0EB8E47BAC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3" b="43"/>
          <a:stretch/>
        </p:blipFill>
        <p:spPr>
          <a:xfrm>
            <a:off x="-1" y="0"/>
            <a:ext cx="12192001" cy="68584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612" y="1782502"/>
            <a:ext cx="6042775" cy="285273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9FA20-489B-F4BF-4573-47F0D0D6F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3748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B4F27-F16C-9AD2-1A91-57598A415380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59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C331F1-64CB-79D7-74A3-0EB8E47BA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3" b="43"/>
          <a:stretch/>
        </p:blipFill>
        <p:spPr>
          <a:xfrm>
            <a:off x="-1" y="0"/>
            <a:ext cx="12192001" cy="6858480"/>
          </a:xfrm>
          <a:prstGeom prst="rect">
            <a:avLst/>
          </a:prstGeom>
        </p:spPr>
      </p:pic>
      <p:pic>
        <p:nvPicPr>
          <p:cNvPr id="10" name="University of Rochester shield">
            <a:extLst>
              <a:ext uri="{FF2B5EF4-FFF2-40B4-BE49-F238E27FC236}">
                <a16:creationId xmlns:a16="http://schemas.microsoft.com/office/drawing/2014/main" id="{46C34805-A26A-B0DE-64FD-6C68FE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48547" y="772222"/>
            <a:ext cx="682205" cy="891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612" y="1782502"/>
            <a:ext cx="6042775" cy="285273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9FA20-489B-F4BF-4573-47F0D0D6F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3748"/>
            <a:ext cx="10515600" cy="676091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0B4F27-F16C-9AD2-1A91-57598A415380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1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ellow background with white symbols&#10;&#10;AI-generated content may be incorrect.">
            <a:extLst>
              <a:ext uri="{FF2B5EF4-FFF2-40B4-BE49-F238E27FC236}">
                <a16:creationId xmlns:a16="http://schemas.microsoft.com/office/drawing/2014/main" id="{6EF3FE7E-3C98-D558-F8EC-BAB852635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FDE23-91D5-093A-FD75-70E529EF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486" y="2621286"/>
            <a:ext cx="5503025" cy="1615428"/>
          </a:xfrm>
          <a:solidFill>
            <a:srgbClr val="FFD82B"/>
          </a:solidFill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rgbClr val="001E5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46718-6135-FA62-B697-F81F62D0080F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>
                    <a:lumMod val="50000"/>
                  </a:schemeClr>
                </a:solidFill>
              </a:rPr>
              <a:t>UNIVERSITY OF ROCHESTER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0DBCF-B013-3250-304D-A0EB7FEB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6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solidFill>
          <a:srgbClr val="FFD8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FB35-BA48-F6F7-E610-F17CA357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D5063D-FDE3-4912-2EC7-1C3730DB306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01041" y="1572105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8FFB-4FBB-EDA4-1914-6BBB4FD5FD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41534" y="1572105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FB1DEB9-00AD-E69F-FD86-EA96B9A88AD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01041" y="2293155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7E296D-B5F7-FF47-EE43-1E4BDD463F4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941534" y="2293155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F830301-B4CF-9D0C-F41D-E2AB025B3AB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501041" y="3036733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40220A-A6E7-289B-F1EE-16C6F04C7C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941534" y="3036733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166825C-0597-5BFE-6DA5-4B7ABB903187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01041" y="3734084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52CB3A-FEF0-C1C8-E93D-3087B96118E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941534" y="3734084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8CA45BA-6579-83FF-ED28-04184B6E717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501041" y="4449550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5DCA98-E553-18B8-ED16-6D670065193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941534" y="4449550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648FE27-6891-2782-F32F-635D1687C85E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501041" y="5105632"/>
            <a:ext cx="1164921" cy="51763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rgbClr val="001E5F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C146F2F-6C2A-D5B8-CB42-12499968D47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941534" y="5105632"/>
            <a:ext cx="9118947" cy="517639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rgbClr val="001E5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FF6015-FA3F-7611-E838-49FBD14E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620"/>
            <a:ext cx="2743200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als">
    <p:bg>
      <p:bgPr>
        <a:solidFill>
          <a:srgbClr val="FFF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79D611-5217-4540-A083-44E5C44A63B4}"/>
              </a:ext>
            </a:extLst>
          </p:cNvPr>
          <p:cNvSpPr/>
          <p:nvPr userDrawn="1"/>
        </p:nvSpPr>
        <p:spPr>
          <a:xfrm>
            <a:off x="0" y="0"/>
            <a:ext cx="12192000" cy="6839745"/>
          </a:xfrm>
          <a:prstGeom prst="rect">
            <a:avLst/>
          </a:prstGeom>
          <a:solidFill>
            <a:srgbClr val="013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1CD6D-6F74-61A2-C2AC-DD3A23291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6" y="400609"/>
            <a:ext cx="4425962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rgbClr val="FFD82D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78F9EE-3521-97D7-574B-8F7383A73F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03530" y="378687"/>
            <a:ext cx="6926545" cy="13713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8A98EC-9C9D-B1D1-3681-2ED95F02DC27}"/>
              </a:ext>
            </a:extLst>
          </p:cNvPr>
          <p:cNvCxnSpPr>
            <a:cxnSpLocks/>
          </p:cNvCxnSpPr>
          <p:nvPr userDrawn="1"/>
        </p:nvCxnSpPr>
        <p:spPr>
          <a:xfrm>
            <a:off x="0" y="2094619"/>
            <a:ext cx="1251005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11">
            <a:extLst>
              <a:ext uri="{FF2B5EF4-FFF2-40B4-BE49-F238E27FC236}">
                <a16:creationId xmlns:a16="http://schemas.microsoft.com/office/drawing/2014/main" id="{E0661FE1-D3C4-7EC4-5078-29AB39C62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53276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CDEB8065-8EF9-503B-A498-8C7C47A401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4026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E345753-DFBC-756F-1D61-7A4BB6E6FA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4026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Content Placeholder 11">
            <a:extLst>
              <a:ext uri="{FF2B5EF4-FFF2-40B4-BE49-F238E27FC236}">
                <a16:creationId xmlns:a16="http://schemas.microsoft.com/office/drawing/2014/main" id="{FECD5C60-E99F-0409-8D4C-9988E9BE8DB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2764520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412A80A0-C576-4A11-AF85-B5F84DBD6E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778778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73C08866-8817-5D54-2CFB-3164EAD81B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78778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Content Placeholder 11">
            <a:extLst>
              <a:ext uri="{FF2B5EF4-FFF2-40B4-BE49-F238E27FC236}">
                <a16:creationId xmlns:a16="http://schemas.microsoft.com/office/drawing/2014/main" id="{8A908875-FA07-C68A-BF31-BDC3260A28A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086984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BAC1378D-890A-EFC5-282E-84F7C68BBB1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103530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FA0637C-C618-9511-5260-FE222A1B7DB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03530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Content Placeholder 11">
            <a:extLst>
              <a:ext uri="{FF2B5EF4-FFF2-40B4-BE49-F238E27FC236}">
                <a16:creationId xmlns:a16="http://schemas.microsoft.com/office/drawing/2014/main" id="{D4E06DE5-B2BD-B39A-899F-B5C8F75C44E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7415057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9" name="Content Placeholder 11">
            <a:extLst>
              <a:ext uri="{FF2B5EF4-FFF2-40B4-BE49-F238E27FC236}">
                <a16:creationId xmlns:a16="http://schemas.microsoft.com/office/drawing/2014/main" id="{BC209260-0690-3E83-C0EA-48BC7E33856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428282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D84B46CE-B58F-E66F-59BE-A42F2525952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428282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Content Placeholder 11">
            <a:extLst>
              <a:ext uri="{FF2B5EF4-FFF2-40B4-BE49-F238E27FC236}">
                <a16:creationId xmlns:a16="http://schemas.microsoft.com/office/drawing/2014/main" id="{78C2073B-96D9-A705-7FEF-997CC496221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743130" y="2439162"/>
            <a:ext cx="706559" cy="43763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1" name="Content Placeholder 11">
            <a:extLst>
              <a:ext uri="{FF2B5EF4-FFF2-40B4-BE49-F238E27FC236}">
                <a16:creationId xmlns:a16="http://schemas.microsoft.com/office/drawing/2014/main" id="{85D557FE-392A-864B-96C1-0B06AB83D8D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753034" y="2961618"/>
            <a:ext cx="2100459" cy="6773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D82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11">
            <a:extLst>
              <a:ext uri="{FF2B5EF4-FFF2-40B4-BE49-F238E27FC236}">
                <a16:creationId xmlns:a16="http://schemas.microsoft.com/office/drawing/2014/main" id="{9EF0E9C6-2E03-B67C-BCDE-0338BD8D6EF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9753034" y="3728572"/>
            <a:ext cx="2100459" cy="207833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71376A-7810-4A47-62EE-E0304790086E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/>
                </a:solidFill>
              </a:rPr>
              <a:t>UNIVERSITY OF ROCHESTER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E8D19A-1E2F-E501-0CD9-451738C69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746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4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EA22-24B8-F106-802A-AB853663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56AE1-82F6-A27F-D6EE-66ED9B9A6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676341"/>
            <a:ext cx="5181600" cy="39797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12C065-ABA8-9494-BED1-0830B556C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7275" y="1676341"/>
            <a:ext cx="5181600" cy="39797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2194-D0A2-EC36-CE20-14F56780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3756" y="6474620"/>
            <a:ext cx="618244" cy="365125"/>
          </a:xfrm>
        </p:spPr>
        <p:txBody>
          <a:bodyPr/>
          <a:lstStyle/>
          <a:p>
            <a:fld id="{6D9A7562-078F-0443-99CB-13A7936AC4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1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4A02D0-9DAA-20AB-488B-D6A8D996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3488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49C07-F5E3-2146-4EC9-478FD9B42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275" y="1674416"/>
            <a:ext cx="10515600" cy="3991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2FBCC5-799D-2E9A-5C16-29F700FE5406}"/>
              </a:ext>
            </a:extLst>
          </p:cNvPr>
          <p:cNvSpPr txBox="1"/>
          <p:nvPr userDrawn="1"/>
        </p:nvSpPr>
        <p:spPr>
          <a:xfrm>
            <a:off x="329471" y="6536105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>
                    <a:lumMod val="50000"/>
                  </a:schemeClr>
                </a:solidFill>
              </a:rPr>
              <a:t>UNIVERSITY OF ROCHESTER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79466A-DD57-D698-44A9-59D79770651C}"/>
              </a:ext>
            </a:extLst>
          </p:cNvPr>
          <p:cNvSpPr/>
          <p:nvPr userDrawn="1"/>
        </p:nvSpPr>
        <p:spPr>
          <a:xfrm>
            <a:off x="11067393" y="-18255"/>
            <a:ext cx="1124607" cy="6876256"/>
          </a:xfrm>
          <a:prstGeom prst="rect">
            <a:avLst/>
          </a:prstGeom>
          <a:solidFill>
            <a:srgbClr val="FFD8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144A88-8576-DD5F-50CF-3E8EE77998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17030" y="5834378"/>
            <a:ext cx="625332" cy="82280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A45BA-63DC-4422-B485-98CB1F6C1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3407" y="6474620"/>
            <a:ext cx="618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1E5F"/>
                </a:solidFill>
              </a:defRPr>
            </a:lvl1pPr>
          </a:lstStyle>
          <a:p>
            <a:fld id="{6D9A7562-078F-0443-99CB-13A7936AC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0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49" r:id="rId2"/>
    <p:sldLayoutId id="2147483650" r:id="rId3"/>
    <p:sldLayoutId id="2147483669" r:id="rId4"/>
    <p:sldLayoutId id="2147483660" r:id="rId5"/>
    <p:sldLayoutId id="2147483663" r:id="rId6"/>
    <p:sldLayoutId id="2147483665" r:id="rId7"/>
    <p:sldLayoutId id="2147483664" r:id="rId8"/>
    <p:sldLayoutId id="2147483652" r:id="rId9"/>
    <p:sldLayoutId id="2147483667" r:id="rId10"/>
    <p:sldLayoutId id="2147483661" r:id="rId11"/>
    <p:sldLayoutId id="2147483654" r:id="rId12"/>
    <p:sldLayoutId id="2147483655" r:id="rId13"/>
    <p:sldLayoutId id="214748366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i="0" kern="1200">
          <a:solidFill>
            <a:srgbClr val="001E5F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AC2"/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A3C93-6A24-4B79-900D-5410C1D89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1D242-250A-4C19-B9FD-FA976DFE6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7E8DF-088E-4FA0-A643-C526872CEC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3A7A2-C157-1A4E-8D89-EA48A88AEC29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0E4D0-4377-4481-BAF8-7D9FCF9B9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4075B-955F-4B70-80B2-ACBAB124E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3FC56-F015-A04C-9664-99F85B2B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6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ORISE@rochester.edu" TargetMode="External"/><Relationship Id="rId2" Type="http://schemas.openxmlformats.org/officeDocument/2006/relationships/hyperlink" Target="https://www.rochester.edu/university-research/research-integrity-stewardship-ethics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hyperlink" Target="mailto:Sonyah@rochester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niversity of Rochester logo" descr="University of Rochester logo">
            <a:extLst>
              <a:ext uri="{FF2B5EF4-FFF2-40B4-BE49-F238E27FC236}">
                <a16:creationId xmlns:a16="http://schemas.microsoft.com/office/drawing/2014/main" id="{EA0BA63C-D8B8-9959-14A4-05F05F252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56" y="442844"/>
            <a:ext cx="3029505" cy="7122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759DD3-AFEA-0693-D0A3-17B141B79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78408" y="1417355"/>
            <a:ext cx="9034272" cy="2387600"/>
          </a:xfrm>
        </p:spPr>
        <p:txBody>
          <a:bodyPr>
            <a:normAutofit/>
          </a:bodyPr>
          <a:lstStyle/>
          <a:p>
            <a:pPr algn="ctr"/>
            <a:r>
              <a:rPr lang="en-US" sz="4500" dirty="0"/>
              <a:t>Office of Research Integrity, Stewardship &amp; Ethics</a:t>
            </a:r>
            <a:br>
              <a:rPr lang="en-US" sz="4500" dirty="0"/>
            </a:br>
            <a:r>
              <a:rPr lang="en-US" sz="4500" dirty="0"/>
              <a:t>(ORISE)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6EA355-5E7F-C4CD-ED6E-1B4E4D96B66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90556" y="4198782"/>
            <a:ext cx="6010828" cy="1655762"/>
          </a:xfrm>
        </p:spPr>
        <p:txBody>
          <a:bodyPr>
            <a:norm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Sonya Maria Hadrigan, APRN, MLS, CIP</a:t>
            </a:r>
          </a:p>
          <a:p>
            <a:pPr algn="ctr"/>
            <a:r>
              <a:rPr lang="en-US" sz="2500" dirty="0">
                <a:solidFill>
                  <a:schemeClr val="bg1"/>
                </a:solidFill>
              </a:rPr>
              <a:t>AVP Research Integrity</a:t>
            </a:r>
          </a:p>
          <a:p>
            <a:pPr algn="ctr"/>
            <a:endParaRPr lang="en-US" sz="25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50B7E-A910-F9B1-4186-24CD7860EC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098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7BD0-2DC0-6A49-78A5-5D16596D5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329AD-20DB-0E52-954C-BB7D8C72B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0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1135-E6C3-5D0E-1114-1FC4063C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47686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Research Integrity: Building Trust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8C0E5-831F-6688-7EF9-984640AB9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defRPr sz="1800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ORISE team is responsible for co-creating a University-wide framework for research integrity, building a unified structure across policies, processes, and cultural norms.</a:t>
            </a:r>
          </a:p>
          <a:p>
            <a:pPr marL="0" indent="0"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defRPr sz="1800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working across schools and departments at all stages of researchers’ careers to ensure the ethical conduct of research is embedded in everyday practices, not just during crises.</a:t>
            </a:r>
          </a:p>
          <a:p>
            <a:pPr marL="0" indent="0"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defRPr sz="1800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ORISE works collaboratively with the Office of Counsel and partner offices within the Office of the Vice President for Research to support several mission-critical functions.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DB35B-D71C-D43D-3B44-5D855F56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4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109AA82-23E0-3D1E-CD83-21889A37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D9A7562-078F-0443-99CB-13A7936AC4A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44457C-9C6F-B432-0FE2-F51E3BACE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1" y="-115507"/>
            <a:ext cx="11064240" cy="734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8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BEACB-AF43-45EA-848A-AF962AA78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Gold star confetti in star-shaped tin">
            <a:extLst>
              <a:ext uri="{FF2B5EF4-FFF2-40B4-BE49-F238E27FC236}">
                <a16:creationId xmlns:a16="http://schemas.microsoft.com/office/drawing/2014/main" id="{08C8030F-5EDF-B19F-8DD9-A439D52428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1" y="0"/>
            <a:ext cx="10968874" cy="24283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AA0516-9093-0D4C-7600-A98FDD95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171564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the ORISE Team</a:t>
            </a:r>
            <a:br>
              <a:rPr lang="en-US" sz="4200" dirty="0"/>
            </a:br>
            <a:endParaRPr lang="en-US" sz="4200" dirty="0"/>
          </a:p>
        </p:txBody>
      </p:sp>
      <p:pic>
        <p:nvPicPr>
          <p:cNvPr id="6" name="Content Placeholder 5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2A747E28-11E3-9527-4101-434367DE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8347" b="14847"/>
          <a:stretch>
            <a:fillRect/>
          </a:stretch>
        </p:blipFill>
        <p:spPr>
          <a:xfrm>
            <a:off x="261889" y="2697173"/>
            <a:ext cx="2082755" cy="2428366"/>
          </a:xfrm>
          <a:noFill/>
        </p:spPr>
      </p:pic>
      <p:pic>
        <p:nvPicPr>
          <p:cNvPr id="8" name="Content Placeholder 7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44024287-A294-4B02-0022-992CFADFD2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627397" y="2697170"/>
            <a:ext cx="2082754" cy="242836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DC18-D3CD-6920-7AC0-0D392CDC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3756" y="6474620"/>
            <a:ext cx="61824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D9A7562-078F-0443-99CB-13A7936AC4A7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10" name="Picture 9" descr="A person with glasses and a black shirt&#10;&#10;AI-generated content may be incorrect.">
            <a:extLst>
              <a:ext uri="{FF2B5EF4-FFF2-40B4-BE49-F238E27FC236}">
                <a16:creationId xmlns:a16="http://schemas.microsoft.com/office/drawing/2014/main" id="{FFBC0D8D-F103-6E93-ACEF-7AC913233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958" y="2697169"/>
            <a:ext cx="2082754" cy="2428366"/>
          </a:xfrm>
          <a:prstGeom prst="rect">
            <a:avLst/>
          </a:prstGeom>
        </p:spPr>
      </p:pic>
      <p:pic>
        <p:nvPicPr>
          <p:cNvPr id="13" name="Picture 12" descr="A person with curly hair wearing a teal sweater&#10;&#10;AI-generated content may be incorrect.">
            <a:extLst>
              <a:ext uri="{FF2B5EF4-FFF2-40B4-BE49-F238E27FC236}">
                <a16:creationId xmlns:a16="http://schemas.microsoft.com/office/drawing/2014/main" id="{800066D1-2551-A887-435E-D5E8280A4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0519" y="2697169"/>
            <a:ext cx="1905123" cy="2428365"/>
          </a:xfrm>
          <a:prstGeom prst="rect">
            <a:avLst/>
          </a:prstGeom>
        </p:spPr>
      </p:pic>
      <p:pic>
        <p:nvPicPr>
          <p:cNvPr id="15" name="Picture 14" descr="A person wearing a black jacket and blue necklace&#10;&#10;AI-generated content may be incorrect.">
            <a:extLst>
              <a:ext uri="{FF2B5EF4-FFF2-40B4-BE49-F238E27FC236}">
                <a16:creationId xmlns:a16="http://schemas.microsoft.com/office/drawing/2014/main" id="{26A1E7E6-C2FF-E87B-4EA6-FED8B74E13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5834" y="2697170"/>
            <a:ext cx="1853041" cy="24283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682EBFE-E7BE-F0DB-2456-4DC964CE3EC6}"/>
              </a:ext>
            </a:extLst>
          </p:cNvPr>
          <p:cNvSpPr txBox="1"/>
          <p:nvPr/>
        </p:nvSpPr>
        <p:spPr>
          <a:xfrm>
            <a:off x="-336901" y="5342014"/>
            <a:ext cx="34169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Kelly O’Keefe</a:t>
            </a:r>
          </a:p>
          <a:p>
            <a:pPr algn="ctr"/>
            <a:r>
              <a:rPr lang="en-US" sz="1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Research Integrity Director</a:t>
            </a:r>
            <a:endParaRPr lang="en-US" sz="1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488DC7-4EC5-23DA-3A71-DB41976072BA}"/>
              </a:ext>
            </a:extLst>
          </p:cNvPr>
          <p:cNvSpPr txBox="1"/>
          <p:nvPr/>
        </p:nvSpPr>
        <p:spPr>
          <a:xfrm>
            <a:off x="1990805" y="5311535"/>
            <a:ext cx="34169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Patty Guinan</a:t>
            </a:r>
          </a:p>
          <a:p>
            <a:pPr algn="ctr"/>
            <a:r>
              <a:rPr lang="en-US" sz="1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COI Administrator</a:t>
            </a:r>
            <a:endParaRPr lang="en-US" sz="1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15FB46-E2B1-6430-FD7A-4D26A2B4605F}"/>
              </a:ext>
            </a:extLst>
          </p:cNvPr>
          <p:cNvSpPr txBox="1"/>
          <p:nvPr/>
        </p:nvSpPr>
        <p:spPr>
          <a:xfrm>
            <a:off x="4146880" y="5311532"/>
            <a:ext cx="34169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Sharon Pomeroy</a:t>
            </a:r>
          </a:p>
          <a:p>
            <a:pPr algn="ctr"/>
            <a:r>
              <a:rPr lang="en-US" sz="1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Department Coordinator</a:t>
            </a:r>
            <a:endParaRPr lang="en-US" sz="1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05E286-473B-95A3-0450-AB8545D9C252}"/>
              </a:ext>
            </a:extLst>
          </p:cNvPr>
          <p:cNvSpPr txBox="1"/>
          <p:nvPr/>
        </p:nvSpPr>
        <p:spPr>
          <a:xfrm>
            <a:off x="6334587" y="5311532"/>
            <a:ext cx="34169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Gunta Liders</a:t>
            </a:r>
          </a:p>
          <a:p>
            <a:pPr algn="ctr"/>
            <a:r>
              <a:rPr lang="en-US" sz="1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Advisor</a:t>
            </a:r>
            <a:endParaRPr lang="en-US" sz="1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89AB57-05F1-8D89-4656-6E513CD745C3}"/>
              </a:ext>
            </a:extLst>
          </p:cNvPr>
          <p:cNvSpPr txBox="1"/>
          <p:nvPr/>
        </p:nvSpPr>
        <p:spPr>
          <a:xfrm>
            <a:off x="8410886" y="5301911"/>
            <a:ext cx="34169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Zoe Hammatt</a:t>
            </a:r>
          </a:p>
          <a:p>
            <a:pPr algn="ctr"/>
            <a:r>
              <a:rPr lang="en-US" sz="1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Advisor</a:t>
            </a:r>
            <a:endParaRPr lang="en-US" sz="1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778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3B187-AE4D-B252-8468-01D289FD8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7FC08-A0BF-3FED-0BD9-C5BD6D06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5" y="6871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Core Responsibilities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59553-D621-E128-8F0A-7E08E0B22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5" y="1087659"/>
            <a:ext cx="10515600" cy="5616341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 as University’s Research Integrity Officer (RIO)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Sonya Hadrigan, AVP, Research Integrity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of research misconduct allegations and proceedings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Questionable and Detrimental Research Practices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Authorship Disputes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Oversight of research conflicts of interest/commitment (COI/C) and related committees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and Ethical Conduct of Research (RECR) education </a:t>
            </a:r>
          </a:p>
          <a:p>
            <a:pPr marL="742950" lvl="1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the University Libraries, SMD Bioethics Center, GEPA, Office for Undergraduate Research and others!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data stewardship and governance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1800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defRPr sz="1800"/>
            </a:pPr>
            <a:r>
              <a:rPr lang="en-US" sz="3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QA, monitoring, and compliance reviews related to these areas</a:t>
            </a:r>
            <a:endParaRPr lang="en-US" sz="3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7155D-0460-1230-AEDF-A5C3A846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5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D004-5633-4184-BB0B-526802C6E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C1D5-9DD6-D0D0-D562-DFF11FBB2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9" y="922291"/>
            <a:ext cx="11285450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What ORISE Has Been Building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for Researchers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6C56B8-E317-05D6-A364-12C3172FB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5" y="1193369"/>
            <a:ext cx="10515600" cy="5281251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lnSpc>
                <a:spcPct val="120000"/>
              </a:lnSpc>
              <a:buNone/>
            </a:pPr>
            <a:endParaRPr lang="en-US" sz="2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central resource for research integrity, ethics, and stewardship</a:t>
            </a: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Streamlining guidance and support for COI/Conflicts of Commitment and the research disclosure process</a:t>
            </a: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educational programs, seminars, and workshops</a:t>
            </a: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guidance on authorship, integrity, and responsible research practices</a:t>
            </a: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Coordinated support across research administration, compliance, and oversight offices </a:t>
            </a:r>
          </a:p>
          <a:p>
            <a:pPr>
              <a:lnSpc>
                <a:spcPct val="120000"/>
              </a:lnSpc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support for navigating complex research integrity and related compliance issues</a:t>
            </a:r>
          </a:p>
          <a:p>
            <a:endParaRPr lang="en-US" sz="2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A07A5-E01F-1EB3-82AC-F89D256D7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8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E5696-8591-3356-73A9-895100F2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D6DFA-AE84-B991-D69A-A994E6117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Current Priorities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372FCC0-40BB-4B92-5778-3CE2E67E0B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75" y="1363851"/>
            <a:ext cx="5181600" cy="4292231"/>
          </a:xfrm>
        </p:spPr>
        <p:txBody>
          <a:bodyPr>
            <a:noAutofit/>
          </a:bodyPr>
          <a:lstStyle/>
          <a:p>
            <a:r>
              <a:rPr lang="en-US" sz="2600" b="1" dirty="0"/>
              <a:t>Modernizing Policies, Processes &amp; Guidance</a:t>
            </a:r>
          </a:p>
          <a:p>
            <a:pPr lvl="1"/>
            <a:r>
              <a:rPr lang="en-US" sz="2600" dirty="0"/>
              <a:t>Faculty (Research) COI/C Policy updates</a:t>
            </a:r>
          </a:p>
          <a:p>
            <a:pPr lvl="1"/>
            <a:r>
              <a:rPr lang="en-US" sz="2600" dirty="0"/>
              <a:t>2026 Disclosure Redesign </a:t>
            </a:r>
          </a:p>
          <a:p>
            <a:pPr lvl="1"/>
            <a:r>
              <a:rPr lang="en-US" sz="2600" dirty="0"/>
              <a:t>Institutional COI Policy Updates</a:t>
            </a:r>
          </a:p>
          <a:p>
            <a:pPr lvl="1"/>
            <a:r>
              <a:rPr lang="en-US" sz="2600" dirty="0"/>
              <a:t>Organizational COI Policy and SOP Development</a:t>
            </a:r>
          </a:p>
          <a:p>
            <a:pPr lvl="1"/>
            <a:r>
              <a:rPr lang="en-US" sz="2600" dirty="0" err="1"/>
              <a:t>Ethico</a:t>
            </a:r>
            <a:r>
              <a:rPr lang="en-US" sz="2600" dirty="0"/>
              <a:t> (</a:t>
            </a:r>
            <a:r>
              <a:rPr lang="en-US" sz="2600" dirty="0" err="1"/>
              <a:t>myCM</a:t>
            </a:r>
            <a:r>
              <a:rPr lang="en-US" sz="2600" dirty="0"/>
              <a:t>) Research Complaint Form Development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46F4DBE-1B9B-6E20-1505-E9FCAA5A9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7274" y="1363851"/>
            <a:ext cx="5309511" cy="547589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400" b="1" dirty="0"/>
              <a:t>Expanding Education &amp; Researcher Development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Fall 2026 &amp; Spring 2027 RECR Seminar Series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Integrity Workshops: </a:t>
            </a:r>
            <a:r>
              <a:rPr lang="en-US" sz="4400" i="1" dirty="0"/>
              <a:t>Federal Funding Stewardship 101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Research COI Education Refresh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400" b="1" dirty="0"/>
              <a:t>Strengthening Research Integrity Support &amp; Engagement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ORISE Website development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Partnerships and collaborations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4400" dirty="0"/>
              <a:t>Communication, outreach, and marketing strategies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B848-3E85-FEC4-BC6C-EA14D24F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785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F3E57-2CBD-962C-8A43-36A6A12A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When should you reach out to ORISE?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BB6585-54A4-2D02-1E92-34F472F2CB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Questions about authorship</a:t>
            </a:r>
          </a:p>
          <a:p>
            <a:r>
              <a:rPr lang="en-US" sz="2600" dirty="0"/>
              <a:t>Research integrity concerns</a:t>
            </a:r>
          </a:p>
          <a:p>
            <a:r>
              <a:rPr lang="en-US" sz="2600" dirty="0"/>
              <a:t>COI/C disclosure questions</a:t>
            </a:r>
          </a:p>
          <a:p>
            <a:r>
              <a:rPr lang="en-US" sz="2600" dirty="0"/>
              <a:t>Responsible conduct of research training</a:t>
            </a:r>
          </a:p>
          <a:p>
            <a:r>
              <a:rPr lang="en-US" sz="2600" dirty="0"/>
              <a:t>Data stewardship questions</a:t>
            </a:r>
          </a:p>
          <a:p>
            <a:r>
              <a:rPr lang="en-US" sz="2600" dirty="0"/>
              <a:t>Unsure where to go? Start with us </a:t>
            </a:r>
            <a:r>
              <a:rPr lang="en-US" sz="2600" dirty="0">
                <a:sym typeface="Wingdings" panose="05000000000000000000" pitchFamily="2" charset="2"/>
              </a:rPr>
              <a:t></a:t>
            </a:r>
            <a:endParaRPr lang="en-US" sz="26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3963B5E-729F-9700-CEFB-F88A6035E7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88893" y="1208868"/>
            <a:ext cx="4242944" cy="444739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D538B-D95D-0275-8493-407CC7955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140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8BB3C-BC9C-8E28-AD8D-2FC09AC0C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380" y="474910"/>
            <a:ext cx="7386124" cy="285273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ORISE</a:t>
            </a:r>
            <a:r>
              <a:rPr lang="en-US" dirty="0"/>
              <a:t> 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Contact Information:</a:t>
            </a:r>
            <a:b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C241A-4F49-0EB2-1C41-0AEA3F948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938" y="2916936"/>
            <a:ext cx="11603990" cy="3529584"/>
          </a:xfrm>
        </p:spPr>
        <p:txBody>
          <a:bodyPr>
            <a:normAutofit fontScale="77500" lnSpcReduction="20000"/>
          </a:bodyPr>
          <a:lstStyle/>
          <a:p>
            <a:pPr algn="l"/>
            <a:endParaRPr lang="en-US" sz="41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57150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ORISE website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ORISE@rochester.edu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dirty="0"/>
              <a:t>(585) 276-0485 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COI@ur.rochester.edu</a:t>
            </a:r>
          </a:p>
          <a:p>
            <a:pPr marL="57150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Hylan Hall</a:t>
            </a:r>
          </a:p>
          <a:p>
            <a:r>
              <a:rPr lang="en-US" sz="38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140 Trustee Road, Suite 509 </a:t>
            </a:r>
          </a:p>
          <a:p>
            <a:endParaRPr lang="en-US" sz="5400" dirty="0"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8C6B9-A272-924D-471F-706F33BAF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A7562-078F-0443-99CB-13A7936AC4A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6503D-131C-A7A6-B797-1595FFD80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4554290"/>
            <a:ext cx="18681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69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4e17f4-cf11-4ce2-b3ef-5de76bf4ce41}" enabled="0" method="" siteId="{374e17f4-cf11-4ce2-b3ef-5de76bf4ce4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574</Words>
  <Application>Microsoft Office PowerPoint</Application>
  <PresentationFormat>Widescreen</PresentationFormat>
  <Paragraphs>93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Georgia</vt:lpstr>
      <vt:lpstr>Wingdings</vt:lpstr>
      <vt:lpstr>Office Theme</vt:lpstr>
      <vt:lpstr>1_Office Theme</vt:lpstr>
      <vt:lpstr>Office of Research Integrity, Stewardship &amp; Ethics (ORISE)</vt:lpstr>
      <vt:lpstr>Research Integrity: Building Trust </vt:lpstr>
      <vt:lpstr>PowerPoint Presentation</vt:lpstr>
      <vt:lpstr>Meet the ORISE Team </vt:lpstr>
      <vt:lpstr>Core Responsibilities  </vt:lpstr>
      <vt:lpstr>What ORISE Has Been Building  for Researchers   </vt:lpstr>
      <vt:lpstr> Current Priorities  </vt:lpstr>
      <vt:lpstr>When should you reach out to ORISE?</vt:lpstr>
      <vt:lpstr> ORISE Contact Information: </vt:lpstr>
      <vt:lpstr>Questions?</vt:lpstr>
    </vt:vector>
  </TitlesOfParts>
  <Manager/>
  <Company>University of Rochester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Hadrigan, Sonya</dc:creator>
  <cp:keywords>University of Rochester</cp:keywords>
  <dc:description/>
  <cp:lastModifiedBy>Pomeroy, Sharon</cp:lastModifiedBy>
  <cp:revision>17</cp:revision>
  <dcterms:created xsi:type="dcterms:W3CDTF">2025-09-12T14:34:27Z</dcterms:created>
  <dcterms:modified xsi:type="dcterms:W3CDTF">2026-08-25T11:38:17Z</dcterms:modified>
  <cp:category/>
</cp:coreProperties>
</file>