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454" r:id="rId2"/>
    <p:sldId id="456" r:id="rId3"/>
    <p:sldId id="45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8DF"/>
    <a:srgbClr val="001E5F"/>
    <a:srgbClr val="FFD82B"/>
    <a:srgbClr val="B7D3FF"/>
    <a:srgbClr val="707070"/>
    <a:srgbClr val="001AC2"/>
    <a:srgbClr val="BEBEBE"/>
    <a:srgbClr val="FFF3AF"/>
    <a:srgbClr val="FFD8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61"/>
    <p:restoredTop sz="94729"/>
  </p:normalViewPr>
  <p:slideViewPr>
    <p:cSldViewPr snapToGrid="0">
      <p:cViewPr varScale="1">
        <p:scale>
          <a:sx n="79" d="100"/>
          <a:sy n="79" d="100"/>
        </p:scale>
        <p:origin x="216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6C105-869B-554F-86B2-F7B7D7FBF15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783F7-297B-3441-9E65-C9D93D1C7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DD6B2A-C175-E778-7311-0D184D2988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40"/>
            <a:ext cx="12192000" cy="6858000"/>
          </a:xfrm>
          <a:prstGeom prst="rect">
            <a:avLst/>
          </a:prstGeom>
        </p:spPr>
      </p:pic>
      <p:pic>
        <p:nvPicPr>
          <p:cNvPr id="4" name="Picture 3" descr="A close-up of a logo&#10;&#10;AI-generated content may be incorrect.">
            <a:extLst>
              <a:ext uri="{FF2B5EF4-FFF2-40B4-BE49-F238E27FC236}">
                <a16:creationId xmlns:a16="http://schemas.microsoft.com/office/drawing/2014/main" id="{2936799A-742E-D2DA-D2AD-97CBD5F3E8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0556" y="442844"/>
            <a:ext cx="3029505" cy="7122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9552E-1ADB-0E93-26F9-B937B7EFF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556" y="2139731"/>
            <a:ext cx="4912717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1BDBCC-016C-5EB1-F7D9-F7C7C8CF0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556" y="4619406"/>
            <a:ext cx="4322513" cy="120635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9E15F6-2E81-A617-637F-E959777D7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46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84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EA22-24B8-F106-802A-AB853663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5181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56AE1-82F6-A27F-D6EE-66ED9B9A6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75" y="1676341"/>
            <a:ext cx="5181600" cy="39608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56D12FE-80CC-9C5E-CDAC-BCCAB2EEA1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4971393" cy="6857999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2194-D0A2-EC36-CE20-14F56780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30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EA22-24B8-F106-802A-AB853663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4499725" cy="1467248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04B56AE1-82F6-A27F-D6EE-66ED9B9A6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75" y="1943100"/>
            <a:ext cx="4499725" cy="102875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B4F5E3C5-0B41-B72D-8EA6-EE5CE2143C79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53275" y="3098859"/>
            <a:ext cx="4499725" cy="1454944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80000"/>
              </a:lnSpc>
              <a:buNone/>
              <a:defRPr sz="4800">
                <a:solidFill>
                  <a:srgbClr val="001E5F"/>
                </a:solidFill>
                <a:latin typeface="Aptos Display" panose="020B00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1AD8B5C-3C6E-D68C-B846-ABD765BAF8D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275" y="4655403"/>
            <a:ext cx="4499725" cy="102875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13A5D9F-96B4-9B1F-0914-72B54AC53CC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717425" y="348853"/>
            <a:ext cx="5016500" cy="533530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2194-D0A2-EC36-CE20-14F56780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44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F371-528F-0113-4E79-25DA2A3E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6" y="348852"/>
            <a:ext cx="5332670" cy="143265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2974E15-7FCE-83C0-E5B4-4633C9B071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"/>
            <a:ext cx="6096000" cy="68397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B784DC-6E1B-BB0E-4741-BE3223BC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11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A3095-388C-26AF-3995-C59E94088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4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F9EC1-3B01-B796-3303-D56BFF03B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3445625" cy="19879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34FAC6B-DE8A-C0B0-226A-381833404529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445000" y="348852"/>
            <a:ext cx="6523875" cy="562014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DE876C-A1EF-F49A-1490-3CEDAB811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5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DD6B2A-C175-E778-7311-0D184D2988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4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9552E-1ADB-0E93-26F9-B937B7EFF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556" y="2139731"/>
            <a:ext cx="4912717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0D8C48-42D3-A3E0-D36B-1EFFE2353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556" y="4619406"/>
            <a:ext cx="4322513" cy="120635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936A6E9-1BEB-6E38-737D-30AD7F6B1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46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42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5FB35-BA48-F6F7-E610-F17CA357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C8FFB-4FBB-EDA4-1914-6BBB4FD5F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8147D-D362-381F-869D-FA4B7D9E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1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C331F1-64CB-79D7-74A3-0EB8E47BAC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3" b="43"/>
          <a:stretch/>
        </p:blipFill>
        <p:spPr>
          <a:xfrm>
            <a:off x="-1" y="0"/>
            <a:ext cx="12192001" cy="68584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FDE23-91D5-093A-FD75-70E529EF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612" y="1782502"/>
            <a:ext cx="6042775" cy="285273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9FA20-489B-F4BF-4573-47F0D0D6F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3748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0B4F27-F16C-9AD2-1A91-57598A415380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/>
                </a:solidFill>
              </a:rPr>
              <a:t>UNIVERSITY OF ROCHESTER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0DBCF-B013-3250-304D-A0EB7FEB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59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C331F1-64CB-79D7-74A3-0EB8E47BA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3" b="43"/>
          <a:stretch/>
        </p:blipFill>
        <p:spPr>
          <a:xfrm>
            <a:off x="-1" y="0"/>
            <a:ext cx="12192001" cy="6858480"/>
          </a:xfrm>
          <a:prstGeom prst="rect">
            <a:avLst/>
          </a:prstGeom>
        </p:spPr>
      </p:pic>
      <p:pic>
        <p:nvPicPr>
          <p:cNvPr id="10" name="University of Rochester shield">
            <a:extLst>
              <a:ext uri="{FF2B5EF4-FFF2-40B4-BE49-F238E27FC236}">
                <a16:creationId xmlns:a16="http://schemas.microsoft.com/office/drawing/2014/main" id="{46C34805-A26A-B0DE-64FD-6C68FE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48547" y="772222"/>
            <a:ext cx="682205" cy="891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FDE23-91D5-093A-FD75-70E529EF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612" y="1782502"/>
            <a:ext cx="6042775" cy="285273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9FA20-489B-F4BF-4573-47F0D0D6F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3748"/>
            <a:ext cx="10515600" cy="676091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0B4F27-F16C-9AD2-1A91-57598A415380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/>
                </a:solidFill>
              </a:rPr>
              <a:t>UNIVERSITY OF ROCHESTER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0DBCF-B013-3250-304D-A0EB7FEB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1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yellow background with white symbols&#10;&#10;AI-generated content may be incorrect.">
            <a:extLst>
              <a:ext uri="{FF2B5EF4-FFF2-40B4-BE49-F238E27FC236}">
                <a16:creationId xmlns:a16="http://schemas.microsoft.com/office/drawing/2014/main" id="{6EF3FE7E-3C98-D558-F8EC-BAB852635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FDE23-91D5-093A-FD75-70E529EF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486" y="2621286"/>
            <a:ext cx="5503025" cy="1615428"/>
          </a:xfrm>
          <a:solidFill>
            <a:srgbClr val="FFD82B"/>
          </a:solidFill>
        </p:spPr>
        <p:txBody>
          <a:bodyPr anchor="ctr" anchorCtr="0">
            <a:normAutofit/>
          </a:bodyPr>
          <a:lstStyle>
            <a:lvl1pPr algn="ctr">
              <a:defRPr sz="5400">
                <a:solidFill>
                  <a:srgbClr val="001E5F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F46718-6135-FA62-B697-F81F62D0080F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>
                    <a:lumMod val="50000"/>
                  </a:schemeClr>
                </a:solidFill>
              </a:rPr>
              <a:t>UNIVERSITY OF ROCHESTER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0DBCF-B013-3250-304D-A0EB7FEB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6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solidFill>
          <a:srgbClr val="FFD8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5FB35-BA48-F6F7-E610-F17CA357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D5063D-FDE3-4912-2EC7-1C3730DB306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01041" y="1572105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C8FFB-4FBB-EDA4-1914-6BBB4FD5FD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41534" y="1572105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FB1DEB9-00AD-E69F-FD86-EA96B9A88AD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01041" y="2293155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87E296D-B5F7-FF47-EE43-1E4BDD463F4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941534" y="2293155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F830301-B4CF-9D0C-F41D-E2AB025B3AB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501041" y="3036733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340220A-A6E7-289B-F1EE-16C6F04C7C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941534" y="3036733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166825C-0597-5BFE-6DA5-4B7ABB903187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01041" y="3734084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52CB3A-FEF0-C1C8-E93D-3087B96118E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941534" y="3734084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8CA45BA-6579-83FF-ED28-04184B6E7178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501041" y="4449550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05DCA98-E553-18B8-ED16-6D670065193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941534" y="4449550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648FE27-6891-2782-F32F-635D1687C85E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501041" y="5105632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C146F2F-6C2A-D5B8-CB42-12499968D471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941534" y="5105632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FF6015-FA3F-7611-E838-49FBD14E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9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als">
    <p:bg>
      <p:bgPr>
        <a:solidFill>
          <a:srgbClr val="FFF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D79D611-5217-4540-A083-44E5C44A63B4}"/>
              </a:ext>
            </a:extLst>
          </p:cNvPr>
          <p:cNvSpPr/>
          <p:nvPr userDrawn="1"/>
        </p:nvSpPr>
        <p:spPr>
          <a:xfrm>
            <a:off x="0" y="0"/>
            <a:ext cx="12192000" cy="6839745"/>
          </a:xfrm>
          <a:prstGeom prst="rect">
            <a:avLst/>
          </a:prstGeom>
          <a:solidFill>
            <a:srgbClr val="013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1CD6D-6F74-61A2-C2AC-DD3A23291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6" y="400609"/>
            <a:ext cx="4425962" cy="1325563"/>
          </a:xfrm>
        </p:spPr>
        <p:txBody>
          <a:bodyPr>
            <a:normAutofit/>
          </a:bodyPr>
          <a:lstStyle>
            <a:lvl1pPr>
              <a:defRPr sz="4400">
                <a:solidFill>
                  <a:srgbClr val="FFD82D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78F9EE-3521-97D7-574B-8F7383A73F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03530" y="378687"/>
            <a:ext cx="6926545" cy="13713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8A98EC-9C9D-B1D1-3681-2ED95F02DC27}"/>
              </a:ext>
            </a:extLst>
          </p:cNvPr>
          <p:cNvCxnSpPr>
            <a:cxnSpLocks/>
          </p:cNvCxnSpPr>
          <p:nvPr userDrawn="1"/>
        </p:nvCxnSpPr>
        <p:spPr>
          <a:xfrm>
            <a:off x="0" y="2094619"/>
            <a:ext cx="1251005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11">
            <a:extLst>
              <a:ext uri="{FF2B5EF4-FFF2-40B4-BE49-F238E27FC236}">
                <a16:creationId xmlns:a16="http://schemas.microsoft.com/office/drawing/2014/main" id="{E0661FE1-D3C4-7EC4-5078-29AB39C62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3276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CDEB8065-8EF9-503B-A498-8C7C47A401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4026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E345753-DFBC-756F-1D61-7A4BB6E6FA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4026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Content Placeholder 11">
            <a:extLst>
              <a:ext uri="{FF2B5EF4-FFF2-40B4-BE49-F238E27FC236}">
                <a16:creationId xmlns:a16="http://schemas.microsoft.com/office/drawing/2014/main" id="{FECD5C60-E99F-0409-8D4C-9988E9BE8DB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764520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412A80A0-C576-4A11-AF85-B5F84DBD6E0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778778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73C08866-8817-5D54-2CFB-3164EAD81B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778778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Content Placeholder 11">
            <a:extLst>
              <a:ext uri="{FF2B5EF4-FFF2-40B4-BE49-F238E27FC236}">
                <a16:creationId xmlns:a16="http://schemas.microsoft.com/office/drawing/2014/main" id="{8A908875-FA07-C68A-BF31-BDC3260A28A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086984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7" name="Content Placeholder 11">
            <a:extLst>
              <a:ext uri="{FF2B5EF4-FFF2-40B4-BE49-F238E27FC236}">
                <a16:creationId xmlns:a16="http://schemas.microsoft.com/office/drawing/2014/main" id="{BAC1378D-890A-EFC5-282E-84F7C68BBB1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103530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CFA0637C-C618-9511-5260-FE222A1B7DB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03530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Content Placeholder 11">
            <a:extLst>
              <a:ext uri="{FF2B5EF4-FFF2-40B4-BE49-F238E27FC236}">
                <a16:creationId xmlns:a16="http://schemas.microsoft.com/office/drawing/2014/main" id="{D4E06DE5-B2BD-B39A-899F-B5C8F75C44E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7415057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9" name="Content Placeholder 11">
            <a:extLst>
              <a:ext uri="{FF2B5EF4-FFF2-40B4-BE49-F238E27FC236}">
                <a16:creationId xmlns:a16="http://schemas.microsoft.com/office/drawing/2014/main" id="{BC209260-0690-3E83-C0EA-48BC7E33856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7428282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1">
            <a:extLst>
              <a:ext uri="{FF2B5EF4-FFF2-40B4-BE49-F238E27FC236}">
                <a16:creationId xmlns:a16="http://schemas.microsoft.com/office/drawing/2014/main" id="{D84B46CE-B58F-E66F-59BE-A42F2525952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428282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Content Placeholder 11">
            <a:extLst>
              <a:ext uri="{FF2B5EF4-FFF2-40B4-BE49-F238E27FC236}">
                <a16:creationId xmlns:a16="http://schemas.microsoft.com/office/drawing/2014/main" id="{78C2073B-96D9-A705-7FEF-997CC496221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743130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21" name="Content Placeholder 11">
            <a:extLst>
              <a:ext uri="{FF2B5EF4-FFF2-40B4-BE49-F238E27FC236}">
                <a16:creationId xmlns:a16="http://schemas.microsoft.com/office/drawing/2014/main" id="{85D557FE-392A-864B-96C1-0B06AB83D8D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753034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11">
            <a:extLst>
              <a:ext uri="{FF2B5EF4-FFF2-40B4-BE49-F238E27FC236}">
                <a16:creationId xmlns:a16="http://schemas.microsoft.com/office/drawing/2014/main" id="{9EF0E9C6-2E03-B67C-BCDE-0338BD8D6EF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9753034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71376A-7810-4A47-62EE-E0304790086E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/>
                </a:solidFill>
              </a:rPr>
              <a:t>UNIVERSITY OF ROCHESTER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E8D19A-1E2F-E501-0CD9-451738C69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647462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4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EA22-24B8-F106-802A-AB853663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56AE1-82F6-A27F-D6EE-66ED9B9A6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75" y="1676341"/>
            <a:ext cx="5181600" cy="39797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12C065-ABA8-9494-BED1-0830B556C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7275" y="1676341"/>
            <a:ext cx="5181600" cy="39797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2194-D0A2-EC36-CE20-14F56780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3756" y="6474620"/>
            <a:ext cx="618244" cy="365125"/>
          </a:xfrm>
        </p:spPr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1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4A02D0-9DAA-20AB-488B-D6A8D996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49C07-F5E3-2146-4EC9-478FD9B42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275" y="1674416"/>
            <a:ext cx="10515600" cy="3991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2FBCC5-799D-2E9A-5C16-29F700FE5406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>
                    <a:lumMod val="50000"/>
                  </a:schemeClr>
                </a:solidFill>
              </a:rPr>
              <a:t>UNIVERSITY OF ROCHESTER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79466A-DD57-D698-44A9-59D79770651C}"/>
              </a:ext>
            </a:extLst>
          </p:cNvPr>
          <p:cNvSpPr/>
          <p:nvPr userDrawn="1"/>
        </p:nvSpPr>
        <p:spPr>
          <a:xfrm>
            <a:off x="11067393" y="-18255"/>
            <a:ext cx="1124607" cy="6876256"/>
          </a:xfrm>
          <a:prstGeom prst="rect">
            <a:avLst/>
          </a:prstGeom>
          <a:solidFill>
            <a:srgbClr val="FFD8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144A88-8576-DD5F-50CF-3E8EE77998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17030" y="5834378"/>
            <a:ext cx="625332" cy="82280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A45BA-63DC-4422-B485-98CB1F6C1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3407" y="6474620"/>
            <a:ext cx="618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1E5F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0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49" r:id="rId2"/>
    <p:sldLayoutId id="2147483650" r:id="rId3"/>
    <p:sldLayoutId id="2147483669" r:id="rId4"/>
    <p:sldLayoutId id="2147483660" r:id="rId5"/>
    <p:sldLayoutId id="2147483663" r:id="rId6"/>
    <p:sldLayoutId id="2147483665" r:id="rId7"/>
    <p:sldLayoutId id="2147483664" r:id="rId8"/>
    <p:sldLayoutId id="2147483652" r:id="rId9"/>
    <p:sldLayoutId id="2147483667" r:id="rId10"/>
    <p:sldLayoutId id="2147483661" r:id="rId11"/>
    <p:sldLayoutId id="2147483654" r:id="rId12"/>
    <p:sldLayoutId id="2147483655" r:id="rId13"/>
    <p:sldLayoutId id="214748366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i="0" kern="1200">
          <a:solidFill>
            <a:srgbClr val="001E5F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ohsp@rochester.edu" TargetMode="External"/><Relationship Id="rId2" Type="http://schemas.openxmlformats.org/officeDocument/2006/relationships/hyperlink" Target="https://www.rochester.edu/ohsp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www.rochester.edu/ohsp/subscribe/" TargetMode="External"/><Relationship Id="rId4" Type="http://schemas.openxmlformats.org/officeDocument/2006/relationships/hyperlink" Target="https://www.rochester.edu/ohsp/resources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B0F54-AAA8-0CC2-215B-1CAD49588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911" y="736042"/>
            <a:ext cx="11300178" cy="1615428"/>
          </a:xfrm>
        </p:spPr>
        <p:txBody>
          <a:bodyPr>
            <a:normAutofit/>
          </a:bodyPr>
          <a:lstStyle/>
          <a:p>
            <a:r>
              <a:rPr lang="en-US" dirty="0"/>
              <a:t>Office for Human Subject Protection</a:t>
            </a:r>
            <a:br>
              <a:rPr lang="en-US" dirty="0"/>
            </a:br>
            <a:r>
              <a:rPr lang="en-US" dirty="0"/>
              <a:t>(OHSP)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5F01D8-D110-A390-8E90-714B1CB07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643F69-BA6E-0E47-CC64-4D8982950F82}"/>
              </a:ext>
            </a:extLst>
          </p:cNvPr>
          <p:cNvSpPr txBox="1"/>
          <p:nvPr/>
        </p:nvSpPr>
        <p:spPr>
          <a:xfrm>
            <a:off x="1106311" y="2754489"/>
            <a:ext cx="861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1E5F"/>
                </a:solidFill>
                <a:latin typeface="Georgia" panose="02040502050405020303" pitchFamily="18" charset="0"/>
              </a:rPr>
              <a:t>Sarah Mumford, MBA, CIP</a:t>
            </a:r>
          </a:p>
          <a:p>
            <a:r>
              <a:rPr lang="en-US" sz="2800" i="1" dirty="0">
                <a:solidFill>
                  <a:srgbClr val="001E5F"/>
                </a:solidFill>
                <a:latin typeface="Georgia" panose="02040502050405020303" pitchFamily="18" charset="0"/>
              </a:rPr>
              <a:t>Associate Vice President, Human Subject Protection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8B100-CCED-6362-6F6A-7A051BE54792}"/>
              </a:ext>
            </a:extLst>
          </p:cNvPr>
          <p:cNvSpPr txBox="1"/>
          <p:nvPr/>
        </p:nvSpPr>
        <p:spPr>
          <a:xfrm>
            <a:off x="1106311" y="3935991"/>
            <a:ext cx="86134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001E5F"/>
                </a:solidFill>
                <a:latin typeface="Georgia" panose="02040502050405020303" pitchFamily="18" charset="0"/>
              </a:rPr>
              <a:t>OHSP Divisions</a:t>
            </a:r>
          </a:p>
          <a:p>
            <a:r>
              <a:rPr lang="en-US" sz="2800" dirty="0">
                <a:solidFill>
                  <a:srgbClr val="001E5F"/>
                </a:solidFill>
                <a:latin typeface="Georgia" panose="02040502050405020303" pitchFamily="18" charset="0"/>
              </a:rPr>
              <a:t>IRB/RSRB (Research Subjects Review Board)</a:t>
            </a:r>
            <a:br>
              <a:rPr lang="en-US" sz="2800" dirty="0">
                <a:solidFill>
                  <a:srgbClr val="001E5F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rgbClr val="001E5F"/>
                </a:solidFill>
                <a:latin typeface="Georgia" panose="02040502050405020303" pitchFamily="18" charset="0"/>
              </a:rPr>
              <a:t>Research Reliance</a:t>
            </a:r>
          </a:p>
          <a:p>
            <a:r>
              <a:rPr lang="en-US" sz="2800" dirty="0">
                <a:solidFill>
                  <a:srgbClr val="001E5F"/>
                </a:solidFill>
                <a:latin typeface="Georgia" panose="02040502050405020303" pitchFamily="18" charset="0"/>
              </a:rPr>
              <a:t>Research Education</a:t>
            </a:r>
          </a:p>
          <a:p>
            <a:r>
              <a:rPr lang="en-US" sz="2800" dirty="0">
                <a:solidFill>
                  <a:srgbClr val="001E5F"/>
                </a:solidFill>
                <a:latin typeface="Georgia" panose="02040502050405020303" pitchFamily="18" charset="0"/>
              </a:rPr>
              <a:t>Quality Improvement &amp; Compliance</a:t>
            </a:r>
          </a:p>
        </p:txBody>
      </p:sp>
    </p:spTree>
    <p:extLst>
      <p:ext uri="{BB962C8B-B14F-4D97-AF65-F5344CB8AC3E}">
        <p14:creationId xmlns:p14="http://schemas.microsoft.com/office/powerpoint/2010/main" val="2816123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37677-EC3E-201A-DF2A-283FA598D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find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A3DF7-5C46-26D1-A669-E010E9AAB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75" y="1824886"/>
            <a:ext cx="10515600" cy="447301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https://www.rochester.edu/ohsp/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ohsp@rochester.edu</a:t>
            </a:r>
            <a:endParaRPr lang="en-US" dirty="0"/>
          </a:p>
          <a:p>
            <a:endParaRPr lang="en-US" dirty="0"/>
          </a:p>
          <a:p>
            <a:r>
              <a:rPr lang="en-US" dirty="0"/>
              <a:t>A to Z Resources </a:t>
            </a:r>
            <a:r>
              <a:rPr lang="en-US" dirty="0">
                <a:hlinkClick r:id="rId4"/>
              </a:rPr>
              <a:t>https://www.rochester.edu/ohsp/resources/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OHSP Listserv  </a:t>
            </a:r>
            <a:r>
              <a:rPr lang="en-US" dirty="0">
                <a:hlinkClick r:id="rId5"/>
              </a:rPr>
              <a:t>https://www.rochester.edu/ohsp/subscribe/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New Research FAQs (QR Code above)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86782-64F6-B2E2-B73E-1C1686B5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30C264-A6A7-DE12-E29B-85FE3A0297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74" y="1508478"/>
            <a:ext cx="1920522" cy="192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06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D8E0B-B09B-2686-A90D-60F57D969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Key Takeaways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72E69-2A14-435E-5716-513A8E663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75" y="1388962"/>
            <a:ext cx="10515600" cy="5578998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001E5F"/>
              </a:buClr>
              <a:buFont typeface="+mj-lt"/>
              <a:buAutoNum type="arabicPeriod"/>
            </a:pPr>
            <a:r>
              <a:rPr lang="en-US" dirty="0">
                <a:solidFill>
                  <a:srgbClr val="001E5F"/>
                </a:solidFill>
              </a:rPr>
              <a:t>You are part of </a:t>
            </a:r>
            <a:r>
              <a:rPr lang="en-US" dirty="0" err="1">
                <a:solidFill>
                  <a:srgbClr val="001E5F"/>
                </a:solidFill>
              </a:rPr>
              <a:t>URochester</a:t>
            </a:r>
            <a:r>
              <a:rPr lang="en-US" dirty="0">
                <a:solidFill>
                  <a:srgbClr val="001E5F"/>
                </a:solidFill>
              </a:rPr>
              <a:t>, all human subject research related activities </a:t>
            </a:r>
            <a:r>
              <a:rPr lang="en-US" i="1" dirty="0">
                <a:solidFill>
                  <a:srgbClr val="001E5F"/>
                </a:solidFill>
              </a:rPr>
              <a:t>must</a:t>
            </a:r>
            <a:r>
              <a:rPr lang="en-US" dirty="0">
                <a:solidFill>
                  <a:srgbClr val="001E5F"/>
                </a:solidFill>
              </a:rPr>
              <a:t> go through </a:t>
            </a:r>
            <a:r>
              <a:rPr lang="en-US" dirty="0" err="1">
                <a:solidFill>
                  <a:srgbClr val="001E5F"/>
                </a:solidFill>
              </a:rPr>
              <a:t>URochester</a:t>
            </a:r>
            <a:r>
              <a:rPr lang="en-US" dirty="0">
                <a:solidFill>
                  <a:srgbClr val="001E5F"/>
                </a:solidFill>
              </a:rPr>
              <a:t> IRB</a:t>
            </a:r>
          </a:p>
          <a:p>
            <a:pPr lvl="1">
              <a:buClr>
                <a:srgbClr val="001E5F"/>
              </a:buClr>
            </a:pPr>
            <a:r>
              <a:rPr lang="en-US" sz="2200" i="1" dirty="0">
                <a:solidFill>
                  <a:srgbClr val="1E58DF"/>
                </a:solidFill>
              </a:rPr>
              <a:t>Non Human Subject Research</a:t>
            </a:r>
          </a:p>
          <a:p>
            <a:pPr lvl="1">
              <a:buClr>
                <a:srgbClr val="001E5F"/>
              </a:buClr>
            </a:pPr>
            <a:r>
              <a:rPr lang="en-US" sz="2200" i="1" dirty="0">
                <a:solidFill>
                  <a:srgbClr val="001E5F"/>
                </a:solidFill>
              </a:rPr>
              <a:t>Exempt research</a:t>
            </a:r>
          </a:p>
          <a:p>
            <a:pPr lvl="1">
              <a:buClr>
                <a:srgbClr val="001E5F"/>
              </a:buClr>
            </a:pPr>
            <a:r>
              <a:rPr lang="en-US" sz="2200" i="1" dirty="0">
                <a:solidFill>
                  <a:srgbClr val="001E5F"/>
                </a:solidFill>
              </a:rPr>
              <a:t>Minimal Risk/Expedited research.          </a:t>
            </a:r>
            <a:r>
              <a:rPr lang="en-US" sz="2200" i="1" dirty="0">
                <a:solidFill>
                  <a:srgbClr val="1E58DF"/>
                </a:solidFill>
              </a:rPr>
              <a:t>Human Subject Research</a:t>
            </a:r>
          </a:p>
          <a:p>
            <a:pPr lvl="1">
              <a:buClr>
                <a:srgbClr val="001E5F"/>
              </a:buClr>
            </a:pPr>
            <a:r>
              <a:rPr lang="en-US" sz="2200" i="1" dirty="0">
                <a:solidFill>
                  <a:srgbClr val="001E5F"/>
                </a:solidFill>
              </a:rPr>
              <a:t>Greater than Minimal Risk</a:t>
            </a:r>
          </a:p>
          <a:p>
            <a:pPr marL="457200" lvl="1" indent="0">
              <a:buClr>
                <a:srgbClr val="001E5F"/>
              </a:buClr>
              <a:buNone/>
            </a:pPr>
            <a:endParaRPr lang="en-US" sz="1300" dirty="0">
              <a:solidFill>
                <a:srgbClr val="001E5F"/>
              </a:solidFill>
            </a:endParaRPr>
          </a:p>
          <a:p>
            <a:pPr marL="457200" indent="-457200">
              <a:buClr>
                <a:srgbClr val="001E5F"/>
              </a:buClr>
              <a:buFont typeface="+mj-lt"/>
              <a:buAutoNum type="arabicPeriod"/>
            </a:pPr>
            <a:r>
              <a:rPr lang="en-US" dirty="0">
                <a:solidFill>
                  <a:srgbClr val="001E5F"/>
                </a:solidFill>
              </a:rPr>
              <a:t>Working with external researchers – Reliance Request (Consultations)</a:t>
            </a:r>
          </a:p>
          <a:p>
            <a:pPr lvl="1">
              <a:buClr>
                <a:srgbClr val="001E5F"/>
              </a:buClr>
            </a:pPr>
            <a:r>
              <a:rPr lang="en-US" sz="2200" i="1" dirty="0">
                <a:solidFill>
                  <a:srgbClr val="001E5F"/>
                </a:solidFill>
              </a:rPr>
              <a:t>A to Z Resources – R for Reliance</a:t>
            </a:r>
          </a:p>
          <a:p>
            <a:pPr marL="457200" lvl="1" indent="0">
              <a:buClr>
                <a:srgbClr val="001E5F"/>
              </a:buClr>
              <a:buNone/>
            </a:pPr>
            <a:endParaRPr lang="en-US" sz="1200" dirty="0">
              <a:solidFill>
                <a:srgbClr val="001E5F"/>
              </a:solidFill>
            </a:endParaRPr>
          </a:p>
          <a:p>
            <a:pPr marL="457200" indent="-457200">
              <a:buClr>
                <a:srgbClr val="001E5F"/>
              </a:buClr>
              <a:buFont typeface="+mj-lt"/>
              <a:buAutoNum type="arabicPeriod"/>
            </a:pPr>
            <a:r>
              <a:rPr lang="en-US" dirty="0">
                <a:solidFill>
                  <a:srgbClr val="001E5F"/>
                </a:solidFill>
              </a:rPr>
              <a:t>Faculty Advisor/Mentor – department specific</a:t>
            </a:r>
            <a:br>
              <a:rPr lang="en-US" sz="2600" dirty="0">
                <a:solidFill>
                  <a:srgbClr val="001E5F"/>
                </a:solidFill>
              </a:rPr>
            </a:br>
            <a:endParaRPr lang="en-US" sz="1200" dirty="0">
              <a:solidFill>
                <a:srgbClr val="001E5F"/>
              </a:solidFill>
            </a:endParaRPr>
          </a:p>
          <a:p>
            <a:pPr marL="457200" indent="-457200">
              <a:buClr>
                <a:srgbClr val="001E5F"/>
              </a:buClr>
              <a:buFont typeface="+mj-lt"/>
              <a:buAutoNum type="arabicPeriod"/>
            </a:pPr>
            <a:r>
              <a:rPr lang="en-US" dirty="0">
                <a:solidFill>
                  <a:srgbClr val="001E5F"/>
                </a:solidFill>
              </a:rPr>
              <a:t>CITI Training</a:t>
            </a:r>
            <a:br>
              <a:rPr lang="en-US" sz="2600" dirty="0">
                <a:solidFill>
                  <a:srgbClr val="001E5F"/>
                </a:solidFill>
              </a:rPr>
            </a:br>
            <a:endParaRPr lang="en-US" sz="1200" dirty="0">
              <a:solidFill>
                <a:srgbClr val="001E5F"/>
              </a:solidFill>
            </a:endParaRPr>
          </a:p>
          <a:p>
            <a:pPr marL="457200" indent="-457200">
              <a:buClr>
                <a:srgbClr val="001E5F"/>
              </a:buClr>
              <a:buFont typeface="+mj-lt"/>
              <a:buAutoNum type="arabicPeriod"/>
            </a:pPr>
            <a:r>
              <a:rPr lang="en-US" dirty="0">
                <a:solidFill>
                  <a:srgbClr val="001E5F"/>
                </a:solidFill>
              </a:rPr>
              <a:t>Stay up to date with OHSP!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6D390D-7C2E-88E6-7AF3-1F56A6CD6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3</a:t>
            </a:fld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57BBB986-5323-5700-E313-7FA70FBA509D}"/>
              </a:ext>
            </a:extLst>
          </p:cNvPr>
          <p:cNvSpPr/>
          <p:nvPr/>
        </p:nvSpPr>
        <p:spPr>
          <a:xfrm>
            <a:off x="5045529" y="2449286"/>
            <a:ext cx="579767" cy="1080992"/>
          </a:xfrm>
          <a:prstGeom prst="rightBrace">
            <a:avLst>
              <a:gd name="adj1" fmla="val 0"/>
              <a:gd name="adj2" fmla="val 50000"/>
            </a:avLst>
          </a:prstGeom>
          <a:ln w="38100" cap="rnd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40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4e17f4-cf11-4ce2-b3ef-5de76bf4ce41}" enabled="0" method="" siteId="{374e17f4-cf11-4ce2-b3ef-5de76bf4ce4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5243</TotalTime>
  <Words>177</Words>
  <Application>Microsoft Macintosh PowerPoint</Application>
  <PresentationFormat>Widescreen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Georgia</vt:lpstr>
      <vt:lpstr>Office Theme</vt:lpstr>
      <vt:lpstr>Office for Human Subject Protection (OHSP)</vt:lpstr>
      <vt:lpstr>Where to find information</vt:lpstr>
      <vt:lpstr>5 Key Takeaways </vt:lpstr>
    </vt:vector>
  </TitlesOfParts>
  <Manager/>
  <Company>University of Rochester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>University of Rochester</cp:keywords>
  <dc:description/>
  <cp:lastModifiedBy>Mumford, Sarah</cp:lastModifiedBy>
  <cp:revision>81</cp:revision>
  <dcterms:created xsi:type="dcterms:W3CDTF">2025-09-12T14:34:27Z</dcterms:created>
  <dcterms:modified xsi:type="dcterms:W3CDTF">2026-08-25T12:50:06Z</dcterms:modified>
  <cp:category/>
</cp:coreProperties>
</file>