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Diltz" userId="204084329_tp_box_2" providerId="OAuth2" clId="{D49EC3F9-B3F2-4315-AB1F-733173BA6461}"/>
    <pc:docChg chg="modSld">
      <pc:chgData name="Mark Diltz" userId="204084329_tp_box_2" providerId="OAuth2" clId="{D49EC3F9-B3F2-4315-AB1F-733173BA6461}" dt="2026-03-18T14:08:26.547" v="14" actId="33553"/>
      <pc:docMkLst>
        <pc:docMk/>
      </pc:docMkLst>
      <pc:sldChg chg="modSp mod">
        <pc:chgData name="Mark Diltz" userId="204084329_tp_box_2" providerId="OAuth2" clId="{D49EC3F9-B3F2-4315-AB1F-733173BA6461}" dt="2026-03-18T14:08:26.547" v="14" actId="33553"/>
        <pc:sldMkLst>
          <pc:docMk/>
          <pc:sldMk cId="0" sldId="256"/>
        </pc:sldMkLst>
        <pc:spChg chg="mod">
          <ac:chgData name="Mark Diltz" userId="204084329_tp_box_2" providerId="OAuth2" clId="{D49EC3F9-B3F2-4315-AB1F-733173BA6461}" dt="2026-03-18T14:08:26.547" v="14" actId="33553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Mark Diltz" userId="204084329_tp_box_2" providerId="OAuth2" clId="{D49EC3F9-B3F2-4315-AB1F-733173BA6461}" dt="2026-03-18T14:05:09.977" v="1" actId="962"/>
        <pc:sldMkLst>
          <pc:docMk/>
          <pc:sldMk cId="0" sldId="257"/>
        </pc:sldMkLst>
        <pc:picChg chg="mod">
          <ac:chgData name="Mark Diltz" userId="204084329_tp_box_2" providerId="OAuth2" clId="{D49EC3F9-B3F2-4315-AB1F-733173BA6461}" dt="2026-03-18T14:05:09.977" v="1" actId="962"/>
          <ac:picMkLst>
            <pc:docMk/>
            <pc:sldMk cId="0" sldId="257"/>
            <ac:picMk id="4" creationId="{00000000-0000-0000-0000-000000000000}"/>
          </ac:picMkLst>
        </pc:picChg>
      </pc:sldChg>
      <pc:sldChg chg="modSp mod">
        <pc:chgData name="Mark Diltz" userId="204084329_tp_box_2" providerId="OAuth2" clId="{D49EC3F9-B3F2-4315-AB1F-733173BA6461}" dt="2026-03-18T14:06:16.134" v="7" actId="962"/>
        <pc:sldMkLst>
          <pc:docMk/>
          <pc:sldMk cId="0" sldId="263"/>
        </pc:sldMkLst>
        <pc:picChg chg="mod">
          <ac:chgData name="Mark Diltz" userId="204084329_tp_box_2" providerId="OAuth2" clId="{D49EC3F9-B3F2-4315-AB1F-733173BA6461}" dt="2026-03-18T14:05:28.259" v="3" actId="962"/>
          <ac:picMkLst>
            <pc:docMk/>
            <pc:sldMk cId="0" sldId="263"/>
            <ac:picMk id="4" creationId="{00000000-0000-0000-0000-000000000000}"/>
          </ac:picMkLst>
        </pc:picChg>
        <pc:picChg chg="mod">
          <ac:chgData name="Mark Diltz" userId="204084329_tp_box_2" providerId="OAuth2" clId="{D49EC3F9-B3F2-4315-AB1F-733173BA6461}" dt="2026-03-18T14:05:49.719" v="5" actId="962"/>
          <ac:picMkLst>
            <pc:docMk/>
            <pc:sldMk cId="0" sldId="263"/>
            <ac:picMk id="5" creationId="{00000000-0000-0000-0000-000000000000}"/>
          </ac:picMkLst>
        </pc:picChg>
        <pc:picChg chg="mod">
          <ac:chgData name="Mark Diltz" userId="204084329_tp_box_2" providerId="OAuth2" clId="{D49EC3F9-B3F2-4315-AB1F-733173BA6461}" dt="2026-03-18T14:06:16.134" v="7" actId="962"/>
          <ac:picMkLst>
            <pc:docMk/>
            <pc:sldMk cId="0" sldId="263"/>
            <ac:picMk id="6" creationId="{00000000-0000-0000-0000-000000000000}"/>
          </ac:picMkLst>
        </pc:picChg>
      </pc:sldChg>
      <pc:sldChg chg="modSp mod">
        <pc:chgData name="Mark Diltz" userId="204084329_tp_box_2" providerId="OAuth2" clId="{D49EC3F9-B3F2-4315-AB1F-733173BA6461}" dt="2026-03-18T14:07:23.687" v="11" actId="962"/>
        <pc:sldMkLst>
          <pc:docMk/>
          <pc:sldMk cId="0" sldId="264"/>
        </pc:sldMkLst>
        <pc:grpChg chg="mod">
          <ac:chgData name="Mark Diltz" userId="204084329_tp_box_2" providerId="OAuth2" clId="{D49EC3F9-B3F2-4315-AB1F-733173BA6461}" dt="2026-03-18T14:07:23.687" v="11" actId="962"/>
          <ac:grpSpMkLst>
            <pc:docMk/>
            <pc:sldMk cId="0" sldId="264"/>
            <ac:grpSpMk id="5" creationId="{00000000-0000-0000-0000-000000000000}"/>
          </ac:grpSpMkLst>
        </pc:grpChg>
        <pc:picChg chg="mod">
          <ac:chgData name="Mark Diltz" userId="204084329_tp_box_2" providerId="OAuth2" clId="{D49EC3F9-B3F2-4315-AB1F-733173BA6461}" dt="2026-03-18T14:06:44.027" v="9" actId="962"/>
          <ac:picMkLst>
            <pc:docMk/>
            <pc:sldMk cId="0" sldId="264"/>
            <ac:picMk id="4" creationId="{00000000-0000-0000-0000-000000000000}"/>
          </ac:picMkLst>
        </pc:picChg>
      </pc:sldChg>
      <pc:sldChg chg="modSp mod">
        <pc:chgData name="Mark Diltz" userId="204084329_tp_box_2" providerId="OAuth2" clId="{D49EC3F9-B3F2-4315-AB1F-733173BA6461}" dt="2026-03-18T14:08:17.262" v="13" actId="962"/>
        <pc:sldMkLst>
          <pc:docMk/>
          <pc:sldMk cId="0" sldId="265"/>
        </pc:sldMkLst>
        <pc:grpChg chg="mod">
          <ac:chgData name="Mark Diltz" userId="204084329_tp_box_2" providerId="OAuth2" clId="{D49EC3F9-B3F2-4315-AB1F-733173BA6461}" dt="2026-03-18T14:08:17.262" v="13" actId="962"/>
          <ac:grpSpMkLst>
            <pc:docMk/>
            <pc:sldMk cId="0" sldId="265"/>
            <ac:grpSpMk id="4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609676"/>
            <a:ext cx="894080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58745" y="1666113"/>
            <a:ext cx="7874508" cy="1763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 idx="4294967295"/>
          </p:nvPr>
        </p:nvSpPr>
        <p:spPr>
          <a:xfrm>
            <a:off x="2159000" y="1666875"/>
            <a:ext cx="7874000" cy="1762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16205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115060" marR="5080" lvl="0" indent="-1102360" defTabSz="914400" eaLnBrk="1" fontAlgn="auto" latinLnBrk="0" hangingPunct="1">
              <a:lnSpc>
                <a:spcPts val="6480"/>
              </a:lnSpc>
              <a:spcBef>
                <a:spcPts val="915"/>
              </a:spcBef>
              <a:spcAft>
                <a:spcPts val="0"/>
              </a:spcAft>
              <a:buClrTx/>
              <a:buSzTx/>
              <a:buFontTx/>
              <a:buNone/>
              <a:tabLst>
                <a:tab pos="2785745" algn="l"/>
              </a:tabLst>
              <a:defRPr/>
            </a:pPr>
            <a:r>
              <a:rPr kumimoji="0" lang="en-US" sz="6000" b="0" i="0" u="none" strike="noStrike" kern="0" cap="none" spc="-1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Capacity</a:t>
            </a: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	Building </a:t>
            </a:r>
            <a:r>
              <a:rPr kumimoji="0" lang="en-US" sz="6000" b="0" i="0" u="none" strike="noStrike" kern="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Projects </a:t>
            </a: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Applicant</a:t>
            </a:r>
            <a:r>
              <a:rPr kumimoji="0" lang="en-US" sz="6000" b="0" i="0" u="none" strike="noStrike" kern="0" cap="none" spc="-18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 </a:t>
            </a:r>
            <a:r>
              <a:rPr kumimoji="0" lang="en-US" sz="6000" b="0" i="0" u="none" strike="noStrike" kern="0" cap="none" spc="-1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Webinar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9990" y="3497326"/>
            <a:ext cx="4730750" cy="170370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520"/>
              </a:spcBef>
            </a:pPr>
            <a:r>
              <a:rPr sz="2400" dirty="0">
                <a:latin typeface="Calibri"/>
                <a:cs typeface="Calibri"/>
              </a:rPr>
              <a:t>Dec.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7,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2023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2400" spc="-10" dirty="0">
                <a:latin typeface="Calibri"/>
                <a:cs typeface="Calibri"/>
              </a:rPr>
              <a:t>University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Rochester</a:t>
            </a:r>
            <a:endParaRPr sz="2400">
              <a:latin typeface="Calibri"/>
              <a:cs typeface="Calibri"/>
            </a:endParaRPr>
          </a:p>
          <a:p>
            <a:pPr marL="12700" marR="5080" algn="ctr">
              <a:lnSpc>
                <a:spcPct val="114599"/>
              </a:lnSpc>
              <a:spcBef>
                <a:spcPts val="15"/>
              </a:spcBef>
            </a:pPr>
            <a:r>
              <a:rPr sz="2400" spc="-20" dirty="0">
                <a:latin typeface="Calibri"/>
                <a:cs typeface="Calibri"/>
              </a:rPr>
              <a:t>Environmental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Health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Sciences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Center </a:t>
            </a:r>
            <a:r>
              <a:rPr sz="2400" dirty="0">
                <a:latin typeface="Calibri"/>
                <a:cs typeface="Calibri"/>
              </a:rPr>
              <a:t>Community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Engagement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Core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What’s</a:t>
            </a:r>
            <a:r>
              <a:rPr spc="-60" dirty="0"/>
              <a:t> </a:t>
            </a:r>
            <a:r>
              <a:rPr dirty="0"/>
              <a:t>up</a:t>
            </a:r>
            <a:r>
              <a:rPr spc="-60" dirty="0"/>
              <a:t> </a:t>
            </a:r>
            <a:r>
              <a:rPr dirty="0"/>
              <a:t>this</a:t>
            </a:r>
            <a:r>
              <a:rPr spc="-55" dirty="0"/>
              <a:t> </a:t>
            </a:r>
            <a:r>
              <a:rPr spc="-10" dirty="0"/>
              <a:t>year?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7547"/>
            <a:ext cx="7629525" cy="36804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Possibility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support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up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two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projects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Due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Jan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19,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2024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ts val="3325"/>
              </a:lnSpc>
              <a:spcBef>
                <a:spcPts val="33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Open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many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TYPES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projects:</a:t>
            </a:r>
            <a:endParaRPr sz="2800">
              <a:latin typeface="Calibri"/>
              <a:cs typeface="Calibri"/>
            </a:endParaRPr>
          </a:p>
          <a:p>
            <a:pPr marL="697230" lvl="1" indent="-227329">
              <a:lnSpc>
                <a:spcPts val="2810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Data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collection/background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research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ts val="2810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Staff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training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education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ts val="2800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Grantwriting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(up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$5000)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support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ts val="2805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Project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supplies,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materials,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computer/technology,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space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ts val="2845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Staff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student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time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(ours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yours)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31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Ask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us!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 descr="two panels showing the LSLC T public instructional events"/>
          <p:cNvGrpSpPr/>
          <p:nvPr/>
        </p:nvGrpSpPr>
        <p:grpSpPr>
          <a:xfrm>
            <a:off x="7324343" y="220979"/>
            <a:ext cx="4598035" cy="6480175"/>
            <a:chOff x="7324343" y="220979"/>
            <a:chExt cx="4598035" cy="6480175"/>
          </a:xfrm>
        </p:grpSpPr>
        <p:pic>
          <p:nvPicPr>
            <p:cNvPr id="5" name="object 5" descr="No photo description available.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24343" y="612647"/>
              <a:ext cx="3933444" cy="316077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03207" y="3589020"/>
              <a:ext cx="3019044" cy="3112007"/>
            </a:xfrm>
            <a:prstGeom prst="rect">
              <a:avLst/>
            </a:prstGeom>
          </p:spPr>
        </p:pic>
        <p:pic>
          <p:nvPicPr>
            <p:cNvPr id="7" name="object 7" descr="No photo description available.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60279" y="220979"/>
              <a:ext cx="1778507" cy="161391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Your</a:t>
            </a:r>
            <a:r>
              <a:rPr spc="-75" dirty="0"/>
              <a:t> </a:t>
            </a:r>
            <a:r>
              <a:rPr dirty="0"/>
              <a:t>ideas</a:t>
            </a:r>
            <a:r>
              <a:rPr spc="-70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spc="-10" dirty="0"/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Who</a:t>
            </a:r>
            <a:r>
              <a:rPr spc="-50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spc="-25" dirty="0"/>
              <a:t>we?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06841"/>
            <a:ext cx="7694930" cy="286258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University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Rochester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Medical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Center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National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Institute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Environmental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Sciences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20" dirty="0">
                <a:latin typeface="Calibri"/>
                <a:cs typeface="Calibri"/>
              </a:rPr>
              <a:t>Environmental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Sciences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Center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(EHSC)</a:t>
            </a:r>
            <a:endParaRPr sz="280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Community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Engagement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Core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Institute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Human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Environment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(IHHE)</a:t>
            </a:r>
            <a:endParaRPr sz="280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45"/>
              </a:spcBef>
              <a:buFont typeface="Arial"/>
              <a:buChar char="•"/>
              <a:tabLst>
                <a:tab pos="697230" algn="l"/>
              </a:tabLst>
            </a:pPr>
            <a:r>
              <a:rPr sz="2400" spc="-10" dirty="0">
                <a:latin typeface="Calibri"/>
                <a:cs typeface="Calibri"/>
              </a:rPr>
              <a:t>Engagement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Pillar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 descr="EHSC logo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0616" y="353568"/>
            <a:ext cx="1853183" cy="18531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do</a:t>
            </a:r>
            <a:r>
              <a:rPr spc="-30" dirty="0"/>
              <a:t> </a:t>
            </a:r>
            <a:r>
              <a:rPr dirty="0"/>
              <a:t>we</a:t>
            </a:r>
            <a:r>
              <a:rPr spc="-40" dirty="0"/>
              <a:t> </a:t>
            </a:r>
            <a:r>
              <a:rPr spc="-25" dirty="0"/>
              <a:t>do?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06841"/>
            <a:ext cx="10240645" cy="424751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20" dirty="0">
                <a:latin typeface="Calibri"/>
                <a:cs typeface="Calibri"/>
              </a:rPr>
              <a:t>Translate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environmental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research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meet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community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needs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Identify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community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concerns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guide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environmental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research</a:t>
            </a:r>
            <a:endParaRPr sz="2800">
              <a:latin typeface="Calibri"/>
              <a:cs typeface="Calibri"/>
            </a:endParaRPr>
          </a:p>
          <a:p>
            <a:pPr marL="240029" marR="1072515" indent="-227329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Focus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environmental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justice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City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Rochester,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scope 	</a:t>
            </a:r>
            <a:r>
              <a:rPr sz="2800" dirty="0">
                <a:latin typeface="Calibri"/>
                <a:cs typeface="Calibri"/>
              </a:rPr>
              <a:t>extends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other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cities,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regions,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issues</a:t>
            </a:r>
            <a:endParaRPr sz="2800">
              <a:latin typeface="Calibri"/>
              <a:cs typeface="Calibri"/>
            </a:endParaRPr>
          </a:p>
          <a:p>
            <a:pPr marL="240029" marR="792480" indent="-227329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Historical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focus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environmental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exposures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(lead,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air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pollution, 	</a:t>
            </a:r>
            <a:r>
              <a:rPr sz="2800" dirty="0">
                <a:latin typeface="Calibri"/>
                <a:cs typeface="Calibri"/>
              </a:rPr>
              <a:t>chemicals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consumer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&amp;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food);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IHHE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broader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(climate 	</a:t>
            </a:r>
            <a:r>
              <a:rPr sz="2800" dirty="0">
                <a:latin typeface="Calibri"/>
                <a:cs typeface="Calibri"/>
              </a:rPr>
              <a:t>change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&amp;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environmental </a:t>
            </a:r>
            <a:r>
              <a:rPr sz="2800" spc="-10" dirty="0">
                <a:latin typeface="Calibri"/>
                <a:cs typeface="Calibri"/>
              </a:rPr>
              <a:t>justice)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10" dirty="0">
                <a:latin typeface="Calibri"/>
                <a:cs typeface="Calibri"/>
              </a:rPr>
              <a:t>Informed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Community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Advisory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Board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Sustain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participate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community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Capacity</a:t>
            </a:r>
            <a:r>
              <a:rPr spc="-80" dirty="0"/>
              <a:t> </a:t>
            </a:r>
            <a:r>
              <a:rPr dirty="0"/>
              <a:t>Building</a:t>
            </a:r>
            <a:r>
              <a:rPr spc="-80" dirty="0"/>
              <a:t> </a:t>
            </a:r>
            <a:r>
              <a:rPr dirty="0"/>
              <a:t>Project</a:t>
            </a:r>
            <a:r>
              <a:rPr spc="-65" dirty="0"/>
              <a:t> </a:t>
            </a:r>
            <a:r>
              <a:rPr spc="-10" dirty="0"/>
              <a:t>Program</a:t>
            </a:r>
            <a:r>
              <a:rPr spc="-130" dirty="0"/>
              <a:t> </a:t>
            </a:r>
            <a:r>
              <a:rPr dirty="0"/>
              <a:t>-</a:t>
            </a:r>
            <a:r>
              <a:rPr spc="-85" dirty="0"/>
              <a:t> </a:t>
            </a:r>
            <a:r>
              <a:rPr spc="-25" dirty="0"/>
              <a:t>why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3189"/>
            <a:ext cx="10283190" cy="224345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Many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groups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environmental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concerns,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lack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capacity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“take 	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step”</a:t>
            </a:r>
            <a:endParaRPr sz="2800">
              <a:latin typeface="Calibri"/>
              <a:cs typeface="Calibri"/>
            </a:endParaRPr>
          </a:p>
          <a:p>
            <a:pPr marL="240029" marR="389890" indent="-227329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Many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groups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environmental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justice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communities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have 	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concerns,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track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record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environmental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Need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“capacity”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Capacity</a:t>
            </a:r>
            <a:r>
              <a:rPr spc="-40" dirty="0"/>
              <a:t> </a:t>
            </a:r>
            <a:r>
              <a:rPr dirty="0"/>
              <a:t>Building</a:t>
            </a:r>
            <a:r>
              <a:rPr spc="-35" dirty="0"/>
              <a:t> </a:t>
            </a:r>
            <a:r>
              <a:rPr dirty="0"/>
              <a:t>Projects</a:t>
            </a:r>
            <a:r>
              <a:rPr spc="-65" dirty="0"/>
              <a:t> </a:t>
            </a:r>
            <a:r>
              <a:rPr dirty="0"/>
              <a:t>-</a:t>
            </a:r>
            <a:r>
              <a:rPr spc="-30" dirty="0"/>
              <a:t> </a:t>
            </a:r>
            <a:r>
              <a:rPr spc="-25" dirty="0"/>
              <a:t>who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06841"/>
            <a:ext cx="9982200" cy="284035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Any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non-</a:t>
            </a:r>
            <a:r>
              <a:rPr sz="2800" dirty="0">
                <a:latin typeface="Calibri"/>
                <a:cs typeface="Calibri"/>
              </a:rPr>
              <a:t>profit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organization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Rochester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region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ts val="319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Project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should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focus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environmental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disparities,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group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3190"/>
              </a:lnSpc>
            </a:pPr>
            <a:r>
              <a:rPr sz="2800" dirty="0">
                <a:latin typeface="Calibri"/>
                <a:cs typeface="Calibri"/>
              </a:rPr>
              <a:t>doesn’t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need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  <a:p>
            <a:pPr marL="240029" marR="85725" indent="-227329">
              <a:lnSpc>
                <a:spcPts val="303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Key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goal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building</a:t>
            </a:r>
            <a:r>
              <a:rPr sz="2800" spc="-10" dirty="0">
                <a:latin typeface="Calibri"/>
                <a:cs typeface="Calibri"/>
              </a:rPr>
              <a:t> applicant’s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capacity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grow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sustain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future 	</a:t>
            </a:r>
            <a:r>
              <a:rPr sz="2800" spc="-20" dirty="0">
                <a:latin typeface="Calibri"/>
                <a:cs typeface="Calibri"/>
              </a:rPr>
              <a:t>environmental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“work,”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whether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educational,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policy,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analysis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Potential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future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research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Capacity</a:t>
            </a:r>
            <a:r>
              <a:rPr spc="-45" dirty="0"/>
              <a:t> </a:t>
            </a:r>
            <a:r>
              <a:rPr dirty="0"/>
              <a:t>Building</a:t>
            </a:r>
            <a:r>
              <a:rPr spc="-40" dirty="0"/>
              <a:t> </a:t>
            </a:r>
            <a:r>
              <a:rPr spc="-10" dirty="0"/>
              <a:t>Program</a:t>
            </a:r>
            <a:r>
              <a:rPr spc="-85" dirty="0"/>
              <a:t> </a:t>
            </a:r>
            <a:r>
              <a:rPr dirty="0"/>
              <a:t>-</a:t>
            </a:r>
            <a:r>
              <a:rPr spc="-35" dirty="0"/>
              <a:t> </a:t>
            </a:r>
            <a:r>
              <a:rPr spc="-20" dirty="0"/>
              <a:t>what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06841"/>
            <a:ext cx="9646920" cy="376618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$10,000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9-</a:t>
            </a:r>
            <a:r>
              <a:rPr sz="2800" dirty="0">
                <a:latin typeface="Calibri"/>
                <a:cs typeface="Calibri"/>
              </a:rPr>
              <a:t>month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grant;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quarterly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vouchers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(reimbursement)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Short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proposals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due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January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10" dirty="0">
                <a:latin typeface="Calibri"/>
                <a:cs typeface="Calibri"/>
              </a:rPr>
              <a:t>Reviewed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EHSC/Community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Advisory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Board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members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Supported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April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1-</a:t>
            </a:r>
            <a:r>
              <a:rPr sz="2800" dirty="0">
                <a:latin typeface="Calibri"/>
                <a:cs typeface="Calibri"/>
              </a:rPr>
              <a:t>Dec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31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funding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technical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support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Reporting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Jan-</a:t>
            </a:r>
            <a:r>
              <a:rPr sz="2800" spc="-25" dirty="0">
                <a:latin typeface="Calibri"/>
                <a:cs typeface="Calibri"/>
              </a:rPr>
              <a:t>Feb</a:t>
            </a:r>
            <a:endParaRPr sz="280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34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Short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written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report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Short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presentation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EHSC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faculty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Community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Advisory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Board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meeting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other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event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Criteria</a:t>
            </a:r>
            <a:r>
              <a:rPr spc="-95" dirty="0"/>
              <a:t> </a:t>
            </a:r>
            <a:r>
              <a:rPr dirty="0"/>
              <a:t>for</a:t>
            </a:r>
            <a:r>
              <a:rPr spc="-95" dirty="0"/>
              <a:t> </a:t>
            </a:r>
            <a:r>
              <a:rPr spc="-10" dirty="0"/>
              <a:t>Selection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18111"/>
            <a:ext cx="9933305" cy="311213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0"/>
              </a:spcBef>
              <a:buFont typeface="Symbol"/>
              <a:buChar char="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Potential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address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environmental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health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disparities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greater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Rochester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region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00"/>
              </a:spcBef>
              <a:buFont typeface="Symbol"/>
              <a:buChar char="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Potential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build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organization’s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capacity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future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environmental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health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work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95"/>
              </a:spcBef>
              <a:buFont typeface="Symbol"/>
              <a:buChar char="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Feasibility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project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(i.e.,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ability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achieve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stated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goals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during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project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period)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95"/>
              </a:spcBef>
              <a:buFont typeface="Symbol"/>
              <a:buChar char="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Evidence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support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contractors,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partners,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participants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(letter,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past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work,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etc.)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00"/>
              </a:spcBef>
              <a:buFont typeface="Symbol"/>
              <a:buChar char="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Project’s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Budget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complete,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reasonable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meet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project’s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goals,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within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395"/>
              </a:spcBef>
            </a:pPr>
            <a:r>
              <a:rPr sz="2200" dirty="0">
                <a:latin typeface="Calibri"/>
                <a:cs typeface="Calibri"/>
              </a:rPr>
              <a:t>funding</a:t>
            </a:r>
            <a:r>
              <a:rPr sz="2200" spc="-10" dirty="0">
                <a:latin typeface="Calibri"/>
                <a:cs typeface="Calibri"/>
              </a:rPr>
              <a:t> guidelines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95"/>
              </a:spcBef>
              <a:buFont typeface="Symbol"/>
              <a:buChar char="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Potential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project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establish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new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partnership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EHSC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00"/>
              </a:spcBef>
              <a:buFont typeface="Symbol"/>
              <a:buChar char="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Plan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future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action,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funding,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replicability,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sustainability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307924"/>
            <a:ext cx="6979920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/>
              <a:t>2022</a:t>
            </a:r>
            <a:r>
              <a:rPr spc="-25" dirty="0"/>
              <a:t> </a:t>
            </a:r>
            <a:r>
              <a:rPr dirty="0"/>
              <a:t>Capacity Building </a:t>
            </a:r>
            <a:r>
              <a:rPr spc="-20" dirty="0"/>
              <a:t>Project: </a:t>
            </a:r>
            <a:r>
              <a:rPr spc="-55" dirty="0"/>
              <a:t>Tree</a:t>
            </a:r>
            <a:r>
              <a:rPr spc="-105" dirty="0"/>
              <a:t> </a:t>
            </a:r>
            <a:r>
              <a:rPr dirty="0"/>
              <a:t>Canopy</a:t>
            </a:r>
            <a:r>
              <a:rPr spc="-75" dirty="0"/>
              <a:t> </a:t>
            </a:r>
            <a:r>
              <a:rPr spc="-10" dirty="0"/>
              <a:t>Initiative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5998"/>
            <a:ext cx="5971540" cy="420878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Cornell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Cooperative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Extension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Monroe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County</a:t>
            </a:r>
            <a:endParaRPr sz="2000">
              <a:latin typeface="Calibri"/>
              <a:cs typeface="Calibri"/>
            </a:endParaRPr>
          </a:p>
          <a:p>
            <a:pPr marL="241300" marR="372745" indent="-228600">
              <a:lnSpc>
                <a:spcPts val="216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Partnered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Marketview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Heights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Association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spc="-20" dirty="0">
                <a:latin typeface="Calibri"/>
                <a:cs typeface="Calibri"/>
              </a:rPr>
              <a:t>City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Conducted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guided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tree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walk,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neighborhood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workshops, </a:t>
            </a:r>
            <a:r>
              <a:rPr sz="2000" dirty="0">
                <a:latin typeface="Calibri"/>
                <a:cs typeface="Calibri"/>
              </a:rPr>
              <a:t>resident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surveys,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identified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locations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planted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30 </a:t>
            </a:r>
            <a:r>
              <a:rPr sz="2000" spc="-10" dirty="0">
                <a:latin typeface="Calibri"/>
                <a:cs typeface="Calibri"/>
              </a:rPr>
              <a:t>trees</a:t>
            </a:r>
            <a:endParaRPr sz="2000">
              <a:latin typeface="Calibri"/>
              <a:cs typeface="Calibri"/>
            </a:endParaRPr>
          </a:p>
          <a:p>
            <a:pPr marL="241300" marR="497840" indent="-228600">
              <a:lnSpc>
                <a:spcPts val="216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Also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worked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student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volunteers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capstone </a:t>
            </a:r>
            <a:r>
              <a:rPr sz="2000" dirty="0">
                <a:latin typeface="Calibri"/>
                <a:cs typeface="Calibri"/>
              </a:rPr>
              <a:t>project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support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ongoing/future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education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10" dirty="0">
                <a:latin typeface="Calibri"/>
                <a:cs typeface="Calibri"/>
              </a:rPr>
              <a:t>Wrote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proposals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future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funding</a:t>
            </a:r>
            <a:endParaRPr sz="2000">
              <a:latin typeface="Calibri"/>
              <a:cs typeface="Calibri"/>
            </a:endParaRPr>
          </a:p>
          <a:p>
            <a:pPr marL="241300" marR="902335" indent="-228600">
              <a:lnSpc>
                <a:spcPts val="216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Continue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engage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citywide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stakeholders interested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trees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3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Joined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Community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Advisory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Board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50" dirty="0">
                <a:latin typeface="Wingdings"/>
                <a:cs typeface="Wingdings"/>
              </a:rPr>
              <a:t></a:t>
            </a:r>
            <a:endParaRPr sz="2000">
              <a:latin typeface="Wingdings"/>
              <a:cs typeface="Wingdings"/>
            </a:endParaRPr>
          </a:p>
        </p:txBody>
      </p:sp>
      <p:pic>
        <p:nvPicPr>
          <p:cNvPr id="4" name="object 4" descr="people around newly planted tre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515611"/>
            <a:ext cx="2695955" cy="1796795"/>
          </a:xfrm>
          <a:prstGeom prst="rect">
            <a:avLst/>
          </a:prstGeom>
        </p:spPr>
      </p:pic>
      <p:pic>
        <p:nvPicPr>
          <p:cNvPr id="5" name="object 5" descr="person pointing at a green leaf of a try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21495" y="4410455"/>
            <a:ext cx="2886455" cy="1924812"/>
          </a:xfrm>
          <a:prstGeom prst="rect">
            <a:avLst/>
          </a:prstGeom>
        </p:spPr>
      </p:pic>
      <p:pic>
        <p:nvPicPr>
          <p:cNvPr id="6" name="object 6" descr="people planting a new tree next to sidewalk in cold weather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30183" y="179831"/>
            <a:ext cx="2773679" cy="39121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307924"/>
            <a:ext cx="6979920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/>
              <a:t>2023</a:t>
            </a:r>
            <a:r>
              <a:rPr spc="-25" dirty="0"/>
              <a:t> </a:t>
            </a:r>
            <a:r>
              <a:rPr dirty="0"/>
              <a:t>Capacity Building </a:t>
            </a:r>
            <a:r>
              <a:rPr spc="-20" dirty="0"/>
              <a:t>Project: </a:t>
            </a:r>
            <a:r>
              <a:rPr dirty="0"/>
              <a:t>Climate</a:t>
            </a:r>
            <a:r>
              <a:rPr spc="-95" dirty="0"/>
              <a:t> </a:t>
            </a:r>
            <a:r>
              <a:rPr dirty="0"/>
              <a:t>Action</a:t>
            </a:r>
            <a:r>
              <a:rPr spc="-95" dirty="0"/>
              <a:t> </a:t>
            </a:r>
            <a:r>
              <a:rPr spc="-20" dirty="0"/>
              <a:t>Days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11782"/>
            <a:ext cx="4016375" cy="358267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39395" marR="478155" indent="-226695" algn="just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Rochester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Museum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Science 	Center</a:t>
            </a:r>
            <a:endParaRPr sz="2000">
              <a:latin typeface="Calibri"/>
              <a:cs typeface="Calibri"/>
            </a:endParaRPr>
          </a:p>
          <a:p>
            <a:pPr marL="239395" marR="153035" indent="-226695" algn="just">
              <a:lnSpc>
                <a:spcPts val="216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Supported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student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community 	presenter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attend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“Climate 	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Days”</a:t>
            </a:r>
            <a:endParaRPr sz="200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000" spc="-25" dirty="0">
                <a:latin typeface="Calibri"/>
                <a:cs typeface="Calibri"/>
              </a:rPr>
              <a:t>Trained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Discovery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Guides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low-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sensors,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pollution,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health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Installed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sensor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RMSC</a:t>
            </a:r>
            <a:endParaRPr sz="2000">
              <a:latin typeface="Calibri"/>
              <a:cs typeface="Calibri"/>
            </a:endParaRPr>
          </a:p>
          <a:p>
            <a:pPr marL="241300" marR="53975" indent="-228600">
              <a:lnSpc>
                <a:spcPts val="216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Ongoing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developing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activities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future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RMSC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 descr="digital thermostats on a tabl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46847" y="1083563"/>
            <a:ext cx="3703320" cy="2017776"/>
          </a:xfrm>
          <a:prstGeom prst="rect">
            <a:avLst/>
          </a:prstGeom>
        </p:spPr>
      </p:pic>
      <p:grpSp>
        <p:nvGrpSpPr>
          <p:cNvPr id="5" name="object 5" descr="air sensor and a map of Rochester area showing locations where air sensors were installed"/>
          <p:cNvGrpSpPr/>
          <p:nvPr/>
        </p:nvGrpSpPr>
        <p:grpSpPr>
          <a:xfrm>
            <a:off x="5061203" y="3220268"/>
            <a:ext cx="7131050" cy="3581400"/>
            <a:chOff x="5061203" y="3220268"/>
            <a:chExt cx="7131050" cy="358140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14515" y="3220268"/>
              <a:ext cx="5777484" cy="358134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61203" y="4002023"/>
              <a:ext cx="3195827" cy="255727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597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Wingdings</vt:lpstr>
      <vt:lpstr>Office Theme</vt:lpstr>
      <vt:lpstr>Capacity Building Projects Applicant Webinar</vt:lpstr>
      <vt:lpstr>Who are we?</vt:lpstr>
      <vt:lpstr>What do we do?</vt:lpstr>
      <vt:lpstr>Capacity Building Project Program - why</vt:lpstr>
      <vt:lpstr>Capacity Building Projects - who</vt:lpstr>
      <vt:lpstr>Capacity Building Program - what</vt:lpstr>
      <vt:lpstr>Criteria for Selection</vt:lpstr>
      <vt:lpstr>2022 Capacity Building Project: Tree Canopy Initiative</vt:lpstr>
      <vt:lpstr>2023 Capacity Building Project: Climate Action Days</vt:lpstr>
      <vt:lpstr>What’s up this year?</vt:lpstr>
      <vt:lpstr>Your ideas and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Capacity Building Projects Applicant Webinar</dc:title>
  <dc:creator>Korfmacher, Katrina</dc:creator>
  <cp:lastModifiedBy>Diltz, Mark</cp:lastModifiedBy>
  <cp:revision>1</cp:revision>
  <dcterms:created xsi:type="dcterms:W3CDTF">2026-03-18T14:04:07Z</dcterms:created>
  <dcterms:modified xsi:type="dcterms:W3CDTF">2026-03-18T14:08:33Z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2023-12-07T00:00:00Z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2026-03-18T00:00:00Z</vt:filetime>
  </property>
  <property fmtid="{D5CDD505-2E9C-101B-9397-08002B2CF9AE}" pid="5" name="Producer">
    <vt:lpwstr>Microsoft® PowerPoint® 2019</vt:lpwstr>
  </property>
</Properties>
</file>