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9" r:id="rId3"/>
    <p:sldId id="290" r:id="rId4"/>
    <p:sldId id="291" r:id="rId5"/>
    <p:sldId id="292" r:id="rId6"/>
    <p:sldId id="293" r:id="rId7"/>
    <p:sldId id="294" r:id="rId8"/>
    <p:sldId id="295" r:id="rId9"/>
    <p:sldId id="296" r:id="rId10"/>
    <p:sldId id="297" r:id="rId11"/>
    <p:sldId id="298" r:id="rId12"/>
    <p:sldId id="299" r:id="rId13"/>
    <p:sldId id="300" r:id="rId14"/>
    <p:sldId id="301" r:id="rId15"/>
    <p:sldId id="302" r:id="rId16"/>
    <p:sldId id="303" r:id="rId17"/>
    <p:sldId id="304"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9" r:id="rId32"/>
    <p:sldId id="280" r:id="rId33"/>
    <p:sldId id="281" r:id="rId34"/>
    <p:sldId id="282" r:id="rId35"/>
    <p:sldId id="283" r:id="rId36"/>
    <p:sldId id="287" r:id="rId37"/>
    <p:sldId id="288" r:id="rId38"/>
    <p:sldId id="289" r:id="rId39"/>
    <p:sldId id="305" r:id="rId40"/>
    <p:sldId id="306" r:id="rId41"/>
    <p:sldId id="307" r:id="rId42"/>
    <p:sldId id="308" r:id="rId43"/>
    <p:sldId id="309" r:id="rId44"/>
    <p:sldId id="310" r:id="rId45"/>
    <p:sldId id="311" r:id="rId46"/>
    <p:sldId id="312" r:id="rId47"/>
    <p:sldId id="313"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2010</a:t>
            </a:r>
            <a:r>
              <a:rPr lang="en-US" baseline="0"/>
              <a:t> Marcellus Shale Violations per Well</a:t>
            </a:r>
          </a:p>
          <a:p>
            <a:pPr>
              <a:defRPr/>
            </a:pPr>
            <a:r>
              <a:rPr lang="en-US" sz="1200" baseline="0"/>
              <a:t>By Operator with 10 or More Total Marcellus Shale Wells</a:t>
            </a:r>
            <a:endParaRPr lang="en-US" sz="1200"/>
          </a:p>
        </c:rich>
      </c:tx>
      <c:overlay val="0"/>
    </c:title>
    <c:autoTitleDeleted val="0"/>
    <c:plotArea>
      <c:layout/>
      <c:barChart>
        <c:barDir val="col"/>
        <c:grouping val="clustered"/>
        <c:varyColors val="0"/>
        <c:ser>
          <c:idx val="0"/>
          <c:order val="0"/>
          <c:tx>
            <c:strRef>
              <c:f>Sheet1!$B$1</c:f>
              <c:strCache>
                <c:ptCount val="1"/>
                <c:pt idx="0">
                  <c:v>Violations per Well</c:v>
                </c:pt>
              </c:strCache>
            </c:strRef>
          </c:tx>
          <c:spPr>
            <a:solidFill>
              <a:schemeClr val="accent2"/>
            </a:solidFill>
          </c:spPr>
          <c:invertIfNegative val="0"/>
          <c:cat>
            <c:strRef>
              <c:f>Sheet1!$A$2:$A$29</c:f>
              <c:strCache>
                <c:ptCount val="28"/>
                <c:pt idx="0">
                  <c:v>A</c:v>
                </c:pt>
                <c:pt idx="1">
                  <c:v>B</c:v>
                </c:pt>
                <c:pt idx="2">
                  <c:v>C</c:v>
                </c:pt>
                <c:pt idx="3">
                  <c:v>D</c:v>
                </c:pt>
                <c:pt idx="4">
                  <c:v>E</c:v>
                </c:pt>
                <c:pt idx="5">
                  <c:v>F</c:v>
                </c:pt>
                <c:pt idx="6">
                  <c:v>G</c:v>
                </c:pt>
                <c:pt idx="7">
                  <c:v>H</c:v>
                </c:pt>
                <c:pt idx="8">
                  <c:v>I</c:v>
                </c:pt>
                <c:pt idx="9">
                  <c:v>J</c:v>
                </c:pt>
                <c:pt idx="10">
                  <c:v>K</c:v>
                </c:pt>
                <c:pt idx="11">
                  <c:v>L</c:v>
                </c:pt>
                <c:pt idx="12">
                  <c:v>M</c:v>
                </c:pt>
                <c:pt idx="13">
                  <c:v>N</c:v>
                </c:pt>
                <c:pt idx="14">
                  <c:v>O</c:v>
                </c:pt>
                <c:pt idx="15">
                  <c:v>P</c:v>
                </c:pt>
                <c:pt idx="16">
                  <c:v>Q</c:v>
                </c:pt>
                <c:pt idx="17">
                  <c:v>R</c:v>
                </c:pt>
                <c:pt idx="18">
                  <c:v>S</c:v>
                </c:pt>
                <c:pt idx="19">
                  <c:v>T</c:v>
                </c:pt>
                <c:pt idx="20">
                  <c:v>U</c:v>
                </c:pt>
                <c:pt idx="21">
                  <c:v>V</c:v>
                </c:pt>
                <c:pt idx="22">
                  <c:v>W</c:v>
                </c:pt>
                <c:pt idx="23">
                  <c:v>X</c:v>
                </c:pt>
                <c:pt idx="24">
                  <c:v>Y</c:v>
                </c:pt>
                <c:pt idx="25">
                  <c:v>Z</c:v>
                </c:pt>
                <c:pt idx="26">
                  <c:v>AA</c:v>
                </c:pt>
                <c:pt idx="27">
                  <c:v>AB</c:v>
                </c:pt>
              </c:strCache>
            </c:strRef>
          </c:cat>
          <c:val>
            <c:numRef>
              <c:f>Sheet1!$B$2:$B$29</c:f>
              <c:numCache>
                <c:formatCode>General</c:formatCode>
                <c:ptCount val="28"/>
                <c:pt idx="0">
                  <c:v>0</c:v>
                </c:pt>
                <c:pt idx="1">
                  <c:v>0</c:v>
                </c:pt>
                <c:pt idx="2">
                  <c:v>0</c:v>
                </c:pt>
                <c:pt idx="3">
                  <c:v>0</c:v>
                </c:pt>
                <c:pt idx="4">
                  <c:v>0</c:v>
                </c:pt>
                <c:pt idx="5">
                  <c:v>5.6000000000000022E-2</c:v>
                </c:pt>
                <c:pt idx="6">
                  <c:v>7.1000000000000021E-2</c:v>
                </c:pt>
                <c:pt idx="7">
                  <c:v>8.1000000000000044E-2</c:v>
                </c:pt>
                <c:pt idx="8">
                  <c:v>9.9000000000000088E-2</c:v>
                </c:pt>
                <c:pt idx="9">
                  <c:v>0.15700000000000033</c:v>
                </c:pt>
                <c:pt idx="10">
                  <c:v>0.18200000000000024</c:v>
                </c:pt>
                <c:pt idx="11">
                  <c:v>0.2170000000000003</c:v>
                </c:pt>
                <c:pt idx="12">
                  <c:v>0.34200000000000041</c:v>
                </c:pt>
                <c:pt idx="13">
                  <c:v>0.40600000000000008</c:v>
                </c:pt>
                <c:pt idx="14">
                  <c:v>0.49800000000000061</c:v>
                </c:pt>
                <c:pt idx="15">
                  <c:v>0.53700000000000003</c:v>
                </c:pt>
                <c:pt idx="16">
                  <c:v>0.54200000000000004</c:v>
                </c:pt>
                <c:pt idx="17">
                  <c:v>0.55000000000000004</c:v>
                </c:pt>
                <c:pt idx="18">
                  <c:v>0.58000000000000029</c:v>
                </c:pt>
                <c:pt idx="19">
                  <c:v>0.5850000000000003</c:v>
                </c:pt>
                <c:pt idx="20">
                  <c:v>0.69200000000000084</c:v>
                </c:pt>
                <c:pt idx="21">
                  <c:v>0.88800000000000034</c:v>
                </c:pt>
                <c:pt idx="22">
                  <c:v>0.92300000000000004</c:v>
                </c:pt>
                <c:pt idx="23">
                  <c:v>1.2669999999999972</c:v>
                </c:pt>
                <c:pt idx="24">
                  <c:v>1.55</c:v>
                </c:pt>
                <c:pt idx="25">
                  <c:v>2.0939999999999999</c:v>
                </c:pt>
                <c:pt idx="26">
                  <c:v>2.323</c:v>
                </c:pt>
                <c:pt idx="27">
                  <c:v>2.6970000000000001</c:v>
                </c:pt>
              </c:numCache>
            </c:numRef>
          </c:val>
        </c:ser>
        <c:dLbls>
          <c:showLegendKey val="0"/>
          <c:showVal val="0"/>
          <c:showCatName val="0"/>
          <c:showSerName val="0"/>
          <c:showPercent val="0"/>
          <c:showBubbleSize val="0"/>
        </c:dLbls>
        <c:gapWidth val="150"/>
        <c:axId val="387816064"/>
        <c:axId val="400884480"/>
      </c:barChart>
      <c:catAx>
        <c:axId val="387816064"/>
        <c:scaling>
          <c:orientation val="minMax"/>
        </c:scaling>
        <c:delete val="0"/>
        <c:axPos val="b"/>
        <c:title>
          <c:tx>
            <c:rich>
              <a:bodyPr/>
              <a:lstStyle/>
              <a:p>
                <a:pPr>
                  <a:defRPr/>
                </a:pPr>
                <a:r>
                  <a:rPr lang="en-US" sz="1200" b="1"/>
                  <a:t>Operator</a:t>
                </a:r>
              </a:p>
            </c:rich>
          </c:tx>
          <c:overlay val="0"/>
        </c:title>
        <c:majorTickMark val="out"/>
        <c:minorTickMark val="none"/>
        <c:tickLblPos val="nextTo"/>
        <c:crossAx val="400884480"/>
        <c:crosses val="autoZero"/>
        <c:auto val="1"/>
        <c:lblAlgn val="ctr"/>
        <c:lblOffset val="100"/>
        <c:noMultiLvlLbl val="0"/>
      </c:catAx>
      <c:valAx>
        <c:axId val="400884480"/>
        <c:scaling>
          <c:orientation val="minMax"/>
        </c:scaling>
        <c:delete val="0"/>
        <c:axPos val="l"/>
        <c:majorGridlines/>
        <c:title>
          <c:tx>
            <c:rich>
              <a:bodyPr rot="-5400000" vert="horz"/>
              <a:lstStyle/>
              <a:p>
                <a:pPr>
                  <a:defRPr/>
                </a:pPr>
                <a:r>
                  <a:rPr lang="en-US" sz="1200"/>
                  <a:t>Violations per Well</a:t>
                </a:r>
              </a:p>
            </c:rich>
          </c:tx>
          <c:overlay val="0"/>
        </c:title>
        <c:numFmt formatCode="General" sourceLinked="1"/>
        <c:majorTickMark val="out"/>
        <c:minorTickMark val="none"/>
        <c:tickLblPos val="nextTo"/>
        <c:crossAx val="387816064"/>
        <c:crosses val="autoZero"/>
        <c:crossBetween val="between"/>
      </c:valAx>
    </c:plotArea>
    <c:plotVisOnly val="1"/>
    <c:dispBlanksAs val="gap"/>
    <c:showDLblsOverMax val="0"/>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25658598230793E-2"/>
          <c:y val="4.4861391929187276E-2"/>
          <c:w val="0.74610649363274062"/>
          <c:h val="0.84539800688976374"/>
        </c:manualLayout>
      </c:layout>
      <c:lineChart>
        <c:grouping val="standard"/>
        <c:varyColors val="0"/>
        <c:ser>
          <c:idx val="0"/>
          <c:order val="0"/>
          <c:tx>
            <c:strRef>
              <c:f>Sheet1!$B$1</c:f>
              <c:strCache>
                <c:ptCount val="1"/>
                <c:pt idx="0">
                  <c:v>Per 200,000 work hours</c:v>
                </c:pt>
              </c:strCache>
            </c:strRef>
          </c:tx>
          <c:dLbls>
            <c:txPr>
              <a:bodyPr/>
              <a:lstStyle/>
              <a:p>
                <a:pPr>
                  <a:defRPr sz="1400" b="1"/>
                </a:pPr>
                <a:endParaRPr lang="en-US"/>
              </a:p>
            </c:txPr>
            <c:showLegendKey val="0"/>
            <c:showVal val="1"/>
            <c:showCatName val="0"/>
            <c:showSerName val="0"/>
            <c:showPercent val="0"/>
            <c:showBubbleSize val="0"/>
            <c:showLeaderLines val="0"/>
          </c:dLbls>
          <c:cat>
            <c:numRef>
              <c:f>Sheet1!$A$2:$A$19</c:f>
              <c:numCache>
                <c:formatCode>General</c:formatCode>
                <c:ptCount val="1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numCache>
            </c:numRef>
          </c:cat>
          <c:val>
            <c:numRef>
              <c:f>Sheet1!$B$2:$B$19</c:f>
              <c:numCache>
                <c:formatCode>General</c:formatCode>
                <c:ptCount val="18"/>
                <c:pt idx="0">
                  <c:v>1.86</c:v>
                </c:pt>
                <c:pt idx="1">
                  <c:v>1.48</c:v>
                </c:pt>
                <c:pt idx="2">
                  <c:v>1.25</c:v>
                </c:pt>
                <c:pt idx="3">
                  <c:v>1.1100000000000001</c:v>
                </c:pt>
                <c:pt idx="4">
                  <c:v>0.99</c:v>
                </c:pt>
                <c:pt idx="5">
                  <c:v>0.81</c:v>
                </c:pt>
                <c:pt idx="6">
                  <c:v>0.77</c:v>
                </c:pt>
                <c:pt idx="7">
                  <c:v>0.75</c:v>
                </c:pt>
                <c:pt idx="8">
                  <c:v>0.46</c:v>
                </c:pt>
                <c:pt idx="9">
                  <c:v>0.49</c:v>
                </c:pt>
                <c:pt idx="10">
                  <c:v>0.45</c:v>
                </c:pt>
                <c:pt idx="11">
                  <c:v>0.36</c:v>
                </c:pt>
                <c:pt idx="12">
                  <c:v>0.23</c:v>
                </c:pt>
                <c:pt idx="13">
                  <c:v>0.18</c:v>
                </c:pt>
                <c:pt idx="14">
                  <c:v>0.16</c:v>
                </c:pt>
                <c:pt idx="15">
                  <c:v>0.15</c:v>
                </c:pt>
                <c:pt idx="16">
                  <c:v>0.13</c:v>
                </c:pt>
                <c:pt idx="17">
                  <c:v>7.0000000000000007E-2</c:v>
                </c:pt>
              </c:numCache>
            </c:numRef>
          </c:val>
          <c:smooth val="0"/>
        </c:ser>
        <c:dLbls>
          <c:showLegendKey val="0"/>
          <c:showVal val="0"/>
          <c:showCatName val="0"/>
          <c:showSerName val="0"/>
          <c:showPercent val="0"/>
          <c:showBubbleSize val="0"/>
        </c:dLbls>
        <c:marker val="1"/>
        <c:smooth val="0"/>
        <c:axId val="402484608"/>
        <c:axId val="108950272"/>
      </c:lineChart>
      <c:catAx>
        <c:axId val="402484608"/>
        <c:scaling>
          <c:orientation val="minMax"/>
        </c:scaling>
        <c:delete val="0"/>
        <c:axPos val="b"/>
        <c:numFmt formatCode="General" sourceLinked="1"/>
        <c:majorTickMark val="out"/>
        <c:minorTickMark val="none"/>
        <c:tickLblPos val="nextTo"/>
        <c:txPr>
          <a:bodyPr/>
          <a:lstStyle/>
          <a:p>
            <a:pPr>
              <a:defRPr sz="1200"/>
            </a:pPr>
            <a:endParaRPr lang="en-US"/>
          </a:p>
        </c:txPr>
        <c:crossAx val="108950272"/>
        <c:crosses val="autoZero"/>
        <c:auto val="1"/>
        <c:lblAlgn val="ctr"/>
        <c:lblOffset val="100"/>
        <c:noMultiLvlLbl val="0"/>
      </c:catAx>
      <c:valAx>
        <c:axId val="108950272"/>
        <c:scaling>
          <c:orientation val="minMax"/>
        </c:scaling>
        <c:delete val="0"/>
        <c:axPos val="l"/>
        <c:majorGridlines/>
        <c:numFmt formatCode="General" sourceLinked="1"/>
        <c:majorTickMark val="out"/>
        <c:minorTickMark val="none"/>
        <c:tickLblPos val="nextTo"/>
        <c:crossAx val="402484608"/>
        <c:crosses val="autoZero"/>
        <c:crossBetween val="between"/>
      </c:valAx>
      <c:spPr>
        <a:noFill/>
        <a:ln w="25398">
          <a:noFill/>
        </a:ln>
      </c:spPr>
    </c:plotArea>
    <c:legend>
      <c:legendPos val="r"/>
      <c:layout>
        <c:manualLayout>
          <c:xMode val="edge"/>
          <c:yMode val="edge"/>
          <c:wMode val="edge"/>
          <c:hMode val="edge"/>
          <c:x val="0.81377307344778627"/>
          <c:y val="0.26673568194413944"/>
          <c:w val="0.99537037378524407"/>
          <c:h val="0.49892942665035395"/>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37297A7-161B-4BE3-9D28-BEAEFABBCF13}" type="datetimeFigureOut">
              <a:rPr lang="en-US"/>
              <a:pPr>
                <a:defRPr/>
              </a:pPr>
              <a:t>7/31/2013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3443252-AE2C-4A8F-BBE5-7472ECFAD20C}" type="slidenum">
              <a:rPr lang="en-US"/>
              <a:pPr>
                <a:defRPr/>
              </a:pPr>
              <a:t>‹#›</a:t>
            </a:fld>
            <a:endParaRPr lang="en-US"/>
          </a:p>
        </p:txBody>
      </p:sp>
    </p:spTree>
    <p:extLst>
      <p:ext uri="{BB962C8B-B14F-4D97-AF65-F5344CB8AC3E}">
        <p14:creationId xmlns:p14="http://schemas.microsoft.com/office/powerpoint/2010/main" val="18141472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aforestcoalition.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aforestcoalition.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aforestcoalition.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nergyindepth.org/wp-content/uploads/2009/03/broome-county-potential-economic.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Put that aside for now</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E69CA92-217C-4DF5-8B07-A8EFD39B1DA9}" type="slidenum">
              <a:rPr lang="en-US"/>
              <a:pPr fontAlgn="base">
                <a:spcBef>
                  <a:spcPct val="0"/>
                </a:spcBef>
                <a:spcAft>
                  <a:spcPct val="0"/>
                </a:spcAft>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BG active plaintiff and defense</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27F259-6BE1-4F3C-B5AC-C05065D058C1}" type="slidenum">
              <a:rPr lang="en-US"/>
              <a:pPr fontAlgn="base">
                <a:spcBef>
                  <a:spcPct val="0"/>
                </a:spcBef>
                <a:spcAft>
                  <a:spcPct val="0"/>
                </a:spcAft>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Valde and Louisiana</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4C7F391-E5C9-4347-A6C1-07A3A5D23B0B}" type="slidenum">
              <a:rPr lang="en-US"/>
              <a:pPr fontAlgn="base">
                <a:spcBef>
                  <a:spcPct val="0"/>
                </a:spcBef>
                <a:spcAft>
                  <a:spcPct val="0"/>
                </a:spcAft>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NIEHS; More of a rush for gulf - china</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5F9515C-7F9F-4DD8-9DA8-16CB67E83CE1}" type="slidenum">
              <a:rPr lang="en-US"/>
              <a:pPr fontAlgn="base">
                <a:spcBef>
                  <a:spcPct val="0"/>
                </a:spcBef>
                <a:spcAft>
                  <a:spcPct val="0"/>
                </a:spcAft>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Gulf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2C750A6-6083-47AF-8216-67E858F153FC}" type="slidenum">
              <a:rPr lang="en-US"/>
              <a:pPr fontAlgn="base">
                <a:spcBef>
                  <a:spcPct val="0"/>
                </a:spcBef>
                <a:spcAft>
                  <a:spcPct val="0"/>
                </a:spcAft>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74A96AE-4AC7-4330-8961-2BCD1F231FE4}" type="slidenum">
              <a:rPr lang="en-US"/>
              <a:pPr fontAlgn="base">
                <a:spcBef>
                  <a:spcPct val="0"/>
                </a:spcBef>
                <a:spcAft>
                  <a:spcPct val="0"/>
                </a:spcAft>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public views the industry as monolithic – you are all branded by your worst offender; BG Dow; good business reasons to work together; can the state prohibit short-term leases</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6CCEF42-53AC-4B00-B26F-B01B3AA1EBAD}" type="slidenum">
              <a:rPr lang="en-US"/>
              <a:pPr fontAlgn="base">
                <a:spcBef>
                  <a:spcPct val="0"/>
                </a:spcBef>
                <a:spcAft>
                  <a:spcPct val="0"/>
                </a:spcAft>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BG DOW</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18694B2-617A-489C-9D27-8B5D1258874C}" type="slidenum">
              <a:rPr lang="en-US"/>
              <a:pPr fontAlgn="base">
                <a:spcBef>
                  <a:spcPct val="0"/>
                </a:spcBef>
                <a:spcAft>
                  <a:spcPct val="0"/>
                </a:spcAft>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Whatever number is the carrying capacity – if we cut emissions by factor of ten, could have ten times as many</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6E37268-2039-43C8-8765-6967A77C774B}" type="slidenum">
              <a:rPr lang="en-US"/>
              <a:pPr fontAlgn="base">
                <a:spcBef>
                  <a:spcPct val="0"/>
                </a:spcBef>
                <a:spcAft>
                  <a:spcPct val="0"/>
                </a:spcAft>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Arsenic?</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52FDE77-FEE5-4E11-9A40-C20B5503B399}" type="slidenum">
              <a:rPr lang="en-US"/>
              <a:pPr fontAlgn="base">
                <a:spcBef>
                  <a:spcPct val="0"/>
                </a:spcBef>
                <a:spcAft>
                  <a:spcPct val="0"/>
                </a:spcAft>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Radon high risk:  can not sue G-d: Marcellus Shale industry not G-d.  You will be sued</a:t>
            </a:r>
          </a:p>
          <a:p>
            <a:pPr>
              <a:spcBef>
                <a:spcPct val="0"/>
              </a:spcBef>
            </a:pPr>
            <a:endParaRPr 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BB3A2E7-331E-44FC-8DF3-4A463DF1BCF5}" type="slidenum">
              <a:rPr lang="en-US"/>
              <a:pPr fontAlgn="base">
                <a:spcBef>
                  <a:spcPct val="0"/>
                </a:spcBef>
                <a:spcAft>
                  <a:spcPct val="0"/>
                </a:spcAft>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E02F10D-079E-40F9-A91D-F03F605C7160}" type="slidenum">
              <a:rPr lang="en-US"/>
              <a:pPr fontAlgn="base">
                <a:spcBef>
                  <a:spcPct val="0"/>
                </a:spcBef>
                <a:spcAft>
                  <a:spcPct val="0"/>
                </a:spcAft>
              </a:pPr>
              <a:t>4</a:t>
            </a:fld>
            <a:endParaRPr lang="en-US"/>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 </a:t>
            </a:r>
            <a:r>
              <a:rPr lang="en-US" i="1" smtClean="0"/>
              <a:t>www.propublica.org/special/hydraulic-fracturing</a:t>
            </a:r>
          </a:p>
          <a:p>
            <a:pPr>
              <a:spcBef>
                <a:spcPct val="0"/>
              </a:spcBef>
            </a:pPr>
            <a:endParaRPr lang="en-US" smtClean="0"/>
          </a:p>
          <a:p>
            <a:pPr>
              <a:spcBef>
                <a:spcPct val="0"/>
              </a:spcBef>
            </a:pPr>
            <a:r>
              <a:rPr lang="en-US" smtClean="0"/>
              <a:t>WIKIPEDIA  http://en.wikipedia.org/wiki/Shale_gas (Global), http://en.wikipedia.org/wiki/Shale_gas_in_the_United_States</a:t>
            </a:r>
          </a:p>
          <a:p>
            <a:pPr>
              <a:spcBef>
                <a:spcPct val="0"/>
              </a:spcBef>
            </a:pPr>
            <a:endParaRPr lang="en-US" smtClean="0"/>
          </a:p>
          <a:p>
            <a:pPr>
              <a:spcBef>
                <a:spcPct val="0"/>
              </a:spcBef>
            </a:pPr>
            <a:r>
              <a:rPr lang="en-US" b="1" smtClean="0"/>
              <a:t>Shale Gas Water Lifecycle: Water Lifecycle Issues</a:t>
            </a:r>
            <a:r>
              <a:rPr lang="en-US" smtClean="0"/>
              <a:t> (generalities)</a:t>
            </a:r>
          </a:p>
          <a:p>
            <a:pPr>
              <a:spcBef>
                <a:spcPct val="0"/>
              </a:spcBef>
            </a:pPr>
            <a:r>
              <a:rPr lang="en-US" smtClean="0"/>
              <a:t>http://www.all-llc.com/projects/shale_water_lifecycle/page.php?13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From previous CHEC report</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CF1AD87-8482-4A45-BD00-77C67F0D4E5D}" type="slidenum">
              <a:rPr lang="en-US"/>
              <a:pPr fontAlgn="base">
                <a:spcBef>
                  <a:spcPct val="0"/>
                </a:spcBef>
                <a:spcAft>
                  <a:spcPct val="0"/>
                </a:spcAft>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57D4063-EB23-4B89-BB7E-14893966EE6E}" type="slidenum">
              <a:rPr lang="en-US"/>
              <a:pPr fontAlgn="base">
                <a:spcBef>
                  <a:spcPct val="0"/>
                </a:spcBef>
                <a:spcAft>
                  <a:spcPct val="0"/>
                </a:spcAft>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Call it holistic, multidisciplinary:  govtal silos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45A452D-5A86-405A-A6DF-A6B0625349EC}" type="slidenum">
              <a:rPr lang="en-US"/>
              <a:pPr fontAlgn="base">
                <a:spcBef>
                  <a:spcPct val="0"/>
                </a:spcBef>
                <a:spcAft>
                  <a:spcPct val="0"/>
                </a:spcAft>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BEE0501-C89A-49A6-9AE5-93FEC55A9BE1}" type="slidenum">
              <a:rPr lang="en-US"/>
              <a:pPr fontAlgn="base">
                <a:spcBef>
                  <a:spcPct val="0"/>
                </a:spcBef>
                <a:spcAft>
                  <a:spcPct val="0"/>
                </a:spcAft>
              </a:pPr>
              <a:t>5</a:t>
            </a:fld>
            <a:endParaRPr lang="en-US"/>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Horizontal hydrofracturing has been performed in TX, CO, WY for 10-15 years. We can learn a lot about health &amp; socioeconomic effects of shale gas plays by paying attention to lessons learned those communities. </a:t>
            </a:r>
          </a:p>
          <a:p>
            <a:pPr>
              <a:spcBef>
                <a:spcPct val="0"/>
              </a:spcBef>
            </a:pPr>
            <a:r>
              <a:rPr lang="en-US" smtClean="0"/>
              <a:t>http://www.alternet.org/water/149211?page=2</a:t>
            </a:r>
          </a:p>
          <a:p>
            <a:pPr>
              <a:spcBef>
                <a:spcPct val="0"/>
              </a:spcBef>
            </a:pPr>
            <a:r>
              <a:rPr lang="en-US" b="1" smtClean="0"/>
              <a:t>7. Industry claim</a:t>
            </a:r>
            <a:r>
              <a:rPr lang="en-US" smtClean="0"/>
              <a:t>: "Enough natural gas has been discovered to supply North America for well beyond 100 years."</a:t>
            </a:r>
            <a:endParaRPr lang="en-US" b="1" smtClean="0"/>
          </a:p>
          <a:p>
            <a:pPr>
              <a:spcBef>
                <a:spcPct val="0"/>
              </a:spcBef>
            </a:pPr>
            <a:r>
              <a:rPr lang="en-US" b="1" smtClean="0"/>
              <a:t>TRUTH:</a:t>
            </a:r>
            <a:r>
              <a:rPr lang="en-US" smtClean="0"/>
              <a:t> No one really knows exactly how much natural gas exists until it is extracted. The U.S. Energy Information Administration estimates there are "2,587 trillion cubic feet (Tcf) of technically recoverable natural gas in the United States." The Potential Gas Committee estimates "total U.S. natural gas resources at just over 1,836 Tcf." Currently the U.S. uses 22,739 million cubic feet of natural gas per year. That means, if these rough estimates are right (and there is no way of knowing how right they are), the gas would last, at current consumption levels, between 80 and 113.76 years in the United States, but this excludes the other two countries that make up North America, Mexico and Canada.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1BA3A3D-DCB4-42A5-9B72-41557E33B8D8}" type="slidenum">
              <a:rPr lang="en-US"/>
              <a:pPr fontAlgn="base">
                <a:spcBef>
                  <a:spcPct val="0"/>
                </a:spcBef>
                <a:spcAft>
                  <a:spcPct val="0"/>
                </a:spcAft>
              </a:pPr>
              <a:t>10</a:t>
            </a:fld>
            <a:endParaRPr 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sz="800" b="1" smtClean="0"/>
              <a:t>Tioga State Forest, Ward Township, Tioga County</a:t>
            </a:r>
            <a:br>
              <a:rPr lang="en-US" sz="800" b="1" smtClean="0"/>
            </a:br>
            <a:r>
              <a:rPr lang="en-US" sz="800" b="1" smtClean="0"/>
              <a:t>Fortuna Energy Inc.</a:t>
            </a:r>
            <a:br>
              <a:rPr lang="en-US" sz="800" b="1" smtClean="0"/>
            </a:br>
            <a:r>
              <a:rPr lang="en-US" sz="800" b="1" smtClean="0"/>
              <a:t>Tract 587 #1H (Permit # 117-20285)</a:t>
            </a:r>
            <a:br>
              <a:rPr lang="en-US" sz="800" b="1" smtClean="0"/>
            </a:br>
            <a:r>
              <a:rPr lang="en-US" sz="800" b="1" smtClean="0"/>
              <a:t>Permit includes 5,648 acres</a:t>
            </a:r>
          </a:p>
          <a:p>
            <a:pPr>
              <a:lnSpc>
                <a:spcPct val="80000"/>
              </a:lnSpc>
              <a:spcBef>
                <a:spcPct val="0"/>
              </a:spcBef>
            </a:pPr>
            <a:r>
              <a:rPr lang="en-US" sz="800" b="1" smtClean="0"/>
              <a:t>Aerial Photo #8320.</a:t>
            </a:r>
          </a:p>
          <a:p>
            <a:pPr>
              <a:lnSpc>
                <a:spcPct val="80000"/>
              </a:lnSpc>
              <a:spcBef>
                <a:spcPct val="0"/>
              </a:spcBef>
            </a:pPr>
            <a:r>
              <a:rPr lang="en-US" sz="800" smtClean="0"/>
              <a:t>Details are based on a file search at the Williamsport DEP office on November 18, 2009.</a:t>
            </a:r>
          </a:p>
          <a:p>
            <a:pPr>
              <a:lnSpc>
                <a:spcPct val="80000"/>
              </a:lnSpc>
              <a:spcBef>
                <a:spcPct val="0"/>
              </a:spcBef>
            </a:pPr>
            <a:r>
              <a:rPr lang="en-US" sz="800" b="1" smtClean="0"/>
              <a:t>Location:</a:t>
            </a:r>
            <a:r>
              <a:rPr lang="en-US" sz="800" smtClean="0"/>
              <a:t> N 41 42' 7.27" W 76 58' 21.24" Gleason USGS Quadrangle </a:t>
            </a:r>
          </a:p>
          <a:p>
            <a:pPr>
              <a:lnSpc>
                <a:spcPct val="80000"/>
              </a:lnSpc>
              <a:spcBef>
                <a:spcPct val="0"/>
              </a:spcBef>
            </a:pPr>
            <a:r>
              <a:rPr lang="en-US" sz="800" smtClean="0"/>
              <a:t>All photos were taken on October 1, 2009 </a:t>
            </a:r>
          </a:p>
          <a:p>
            <a:pPr>
              <a:lnSpc>
                <a:spcPct val="80000"/>
              </a:lnSpc>
              <a:spcBef>
                <a:spcPct val="0"/>
              </a:spcBef>
            </a:pPr>
            <a:r>
              <a:rPr lang="en-US" sz="800" smtClean="0"/>
              <a:t>View east of the complex being constructed at Fallbrook Road </a:t>
            </a:r>
          </a:p>
          <a:p>
            <a:pPr>
              <a:lnSpc>
                <a:spcPct val="80000"/>
              </a:lnSpc>
              <a:spcBef>
                <a:spcPct val="0"/>
              </a:spcBef>
            </a:pPr>
            <a:r>
              <a:rPr lang="en-US" sz="800" b="1" smtClean="0"/>
              <a:t>Total disturbed area:</a:t>
            </a:r>
            <a:r>
              <a:rPr lang="en-US" sz="800" smtClean="0"/>
              <a:t> 105.1 acres. Total may not include roads and pipeline ROW (right of way). </a:t>
            </a:r>
          </a:p>
          <a:p>
            <a:pPr>
              <a:lnSpc>
                <a:spcPct val="80000"/>
              </a:lnSpc>
              <a:spcBef>
                <a:spcPct val="0"/>
              </a:spcBef>
            </a:pPr>
            <a:r>
              <a:rPr lang="en-US" sz="800" smtClean="0"/>
              <a:t>Well site  02-001 is on the left, north of Fallbrook Road. </a:t>
            </a:r>
          </a:p>
          <a:p>
            <a:pPr>
              <a:lnSpc>
                <a:spcPct val="80000"/>
              </a:lnSpc>
              <a:spcBef>
                <a:spcPct val="0"/>
              </a:spcBef>
            </a:pPr>
            <a:r>
              <a:rPr lang="en-US" sz="800" smtClean="0"/>
              <a:t>Impoundment #2 is on the right — 14,841,128 gallons. </a:t>
            </a:r>
          </a:p>
          <a:p>
            <a:pPr>
              <a:lnSpc>
                <a:spcPct val="80000"/>
              </a:lnSpc>
              <a:spcBef>
                <a:spcPct val="0"/>
              </a:spcBef>
            </a:pPr>
            <a:r>
              <a:rPr lang="en-US" sz="800" smtClean="0"/>
              <a:t>Water for the site will be withdrawn from the Fallbrook and Fellows Creeks. Drainage from the site is to the same two creeks, then to the Tioga River. </a:t>
            </a:r>
          </a:p>
          <a:p>
            <a:pPr>
              <a:lnSpc>
                <a:spcPct val="80000"/>
              </a:lnSpc>
              <a:spcBef>
                <a:spcPct val="0"/>
              </a:spcBef>
            </a:pPr>
            <a:r>
              <a:rPr lang="en-US" sz="800" smtClean="0"/>
              <a:t>Well site 02-002 (top-right of photo 8320) </a:t>
            </a:r>
          </a:p>
          <a:p>
            <a:pPr lvl="1">
              <a:lnSpc>
                <a:spcPct val="80000"/>
              </a:lnSpc>
              <a:spcBef>
                <a:spcPct val="0"/>
              </a:spcBef>
            </a:pPr>
            <a:r>
              <a:rPr lang="en-US" sz="800" smtClean="0"/>
              <a:t>Each well site may contain multiple wells. Each individual well will be drilled vertically to the target depth, then horizontally in a different compass direction in order to maximize gas production. </a:t>
            </a:r>
          </a:p>
          <a:p>
            <a:pPr lvl="1">
              <a:lnSpc>
                <a:spcPct val="80000"/>
              </a:lnSpc>
              <a:spcBef>
                <a:spcPct val="0"/>
              </a:spcBef>
            </a:pPr>
            <a:r>
              <a:rPr lang="en-US" sz="800" smtClean="0"/>
              <a:t>At center of photo 8320 is a compressor station pad. This area is 300 x 360 feet. </a:t>
            </a:r>
          </a:p>
          <a:p>
            <a:pPr lvl="1">
              <a:lnSpc>
                <a:spcPct val="80000"/>
              </a:lnSpc>
              <a:spcBef>
                <a:spcPct val="0"/>
              </a:spcBef>
            </a:pPr>
            <a:r>
              <a:rPr lang="en-US" sz="800" smtClean="0"/>
              <a:t>The tan area between the compressor site and impoundment #2 is being cleared for an 8,515,651 gallon reservoir (this is also visible at left in photo 8311 and center of 8320). This area is approximately 200 x 600 feet. </a:t>
            </a:r>
          </a:p>
          <a:p>
            <a:pPr lvl="1">
              <a:lnSpc>
                <a:spcPct val="80000"/>
              </a:lnSpc>
              <a:spcBef>
                <a:spcPct val="0"/>
              </a:spcBef>
            </a:pPr>
            <a:r>
              <a:rPr lang="en-US" sz="800" smtClean="0"/>
              <a:t>Not shown in the original photo, but noted by a line trending north is the area of a 40-foot right-of-way for Fortuna Mt. Ridge Pipeline, which will export the gas. This pipeline will extend from 4,500 to 5,000 feet to another pipeline. </a:t>
            </a:r>
          </a:p>
          <a:p>
            <a:pPr lvl="1">
              <a:lnSpc>
                <a:spcPct val="80000"/>
              </a:lnSpc>
              <a:spcBef>
                <a:spcPct val="0"/>
              </a:spcBef>
            </a:pPr>
            <a:r>
              <a:rPr lang="en-US" sz="800" smtClean="0"/>
              <a:t>Fortuna will use a Polymer Brine mud system. Function tests up to 2,500 PSI. </a:t>
            </a:r>
          </a:p>
          <a:p>
            <a:pPr lvl="1">
              <a:lnSpc>
                <a:spcPct val="80000"/>
              </a:lnSpc>
              <a:spcBef>
                <a:spcPct val="0"/>
              </a:spcBef>
            </a:pPr>
            <a:r>
              <a:rPr lang="en-US" sz="800" smtClean="0"/>
              <a:t>A wetland exists immediately south of this site. The effects of water withdrawal and drainage on the wetland is unknown. </a:t>
            </a:r>
          </a:p>
          <a:p>
            <a:pPr>
              <a:lnSpc>
                <a:spcPct val="80000"/>
              </a:lnSpc>
              <a:spcBef>
                <a:spcPct val="0"/>
              </a:spcBef>
            </a:pPr>
            <a:r>
              <a:rPr lang="en-US" sz="800" i="1" smtClean="0"/>
              <a:t>Courtesy of D. Martin, Coordinator </a:t>
            </a:r>
            <a:r>
              <a:rPr lang="en-US" sz="800" i="1" smtClean="0">
                <a:hlinkClick r:id="rId3" tooltip="Opens in New Window"/>
              </a:rPr>
              <a:t>www.PaForestCoalition.org</a:t>
            </a:r>
            <a:r>
              <a:rPr lang="en-US" sz="800" i="1" smtClean="0"/>
              <a:t> </a:t>
            </a:r>
            <a:br>
              <a:rPr lang="en-US" sz="800" i="1" smtClean="0"/>
            </a:br>
            <a:r>
              <a:rPr lang="en-US" sz="800" i="1" smtClean="0"/>
              <a:t>The Pennsylvania Forest Coalition is a unique alliance of hunters, hikers, anglers, landowners, wildlife-watchers, paddlers, bikers, churches and conservation groups who are united in our concern for the stewardship of our public lands.</a:t>
            </a:r>
          </a:p>
          <a:p>
            <a:pPr>
              <a:lnSpc>
                <a:spcPct val="80000"/>
              </a:lnSpc>
              <a:spcBef>
                <a:spcPct val="0"/>
              </a:spcBef>
            </a:pPr>
            <a:r>
              <a:rPr lang="en-US" sz="800" i="1" smtClean="0"/>
              <a:t>SIGN UP FOR CONSERVATION UPDATES with </a:t>
            </a:r>
            <a:r>
              <a:rPr lang="en-US" sz="800" i="1" smtClean="0">
                <a:hlinkClick r:id="rId3" tooltip="Opens in New Window"/>
              </a:rPr>
              <a:t>www.PaForestCoalition.org</a:t>
            </a:r>
            <a:r>
              <a:rPr lang="en-US" sz="800" i="1" smtClean="0"/>
              <a:t>. Please mention your affiliation(s) (such as Hunter, Angler, Hiker, Watershed, Birdwatcher). PA Forest Coalition messages are brought to you as a public service; in compliance with Title 17 U.S.C. section 107 this material is distributed free and without profit or payment for educational purposes only.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DEE4F0A-635C-447D-A079-42FD69ABFFD8}" type="slidenum">
              <a:rPr lang="en-US"/>
              <a:pPr fontAlgn="base">
                <a:spcBef>
                  <a:spcPct val="0"/>
                </a:spcBef>
                <a:spcAft>
                  <a:spcPct val="0"/>
                </a:spcAft>
              </a:pPr>
              <a:t>12</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sz="800" b="1" smtClean="0"/>
              <a:t>Tioga State Forest, Ward Township, Tioga County</a:t>
            </a:r>
            <a:br>
              <a:rPr lang="en-US" sz="800" b="1" smtClean="0"/>
            </a:br>
            <a:r>
              <a:rPr lang="en-US" sz="800" b="1" smtClean="0"/>
              <a:t>Fortuna Energy Inc.</a:t>
            </a:r>
            <a:br>
              <a:rPr lang="en-US" sz="800" b="1" smtClean="0"/>
            </a:br>
            <a:r>
              <a:rPr lang="en-US" sz="800" b="1" smtClean="0"/>
              <a:t>Tract 587 #1H (Permit # 117-20285)</a:t>
            </a:r>
            <a:br>
              <a:rPr lang="en-US" sz="800" b="1" smtClean="0"/>
            </a:br>
            <a:r>
              <a:rPr lang="en-US" sz="800" b="1" smtClean="0"/>
              <a:t>Permit includes 5,648 acres</a:t>
            </a:r>
          </a:p>
          <a:p>
            <a:pPr>
              <a:lnSpc>
                <a:spcPct val="80000"/>
              </a:lnSpc>
              <a:spcBef>
                <a:spcPct val="0"/>
              </a:spcBef>
            </a:pPr>
            <a:r>
              <a:rPr lang="en-US" sz="800" b="1" smtClean="0"/>
              <a:t>Aerial Photo #8320.</a:t>
            </a:r>
          </a:p>
          <a:p>
            <a:pPr>
              <a:lnSpc>
                <a:spcPct val="80000"/>
              </a:lnSpc>
              <a:spcBef>
                <a:spcPct val="0"/>
              </a:spcBef>
            </a:pPr>
            <a:r>
              <a:rPr lang="en-US" sz="800" smtClean="0"/>
              <a:t>Details are based on a file search at the Williamsport DEP office on November 18, 2009.</a:t>
            </a:r>
          </a:p>
          <a:p>
            <a:pPr>
              <a:lnSpc>
                <a:spcPct val="80000"/>
              </a:lnSpc>
              <a:spcBef>
                <a:spcPct val="0"/>
              </a:spcBef>
            </a:pPr>
            <a:r>
              <a:rPr lang="en-US" sz="800" b="1" smtClean="0"/>
              <a:t>Location:</a:t>
            </a:r>
            <a:r>
              <a:rPr lang="en-US" sz="800" smtClean="0"/>
              <a:t> N 41 42' 7.27" W 76 58' 21.24" Gleason USGS Quadrangle </a:t>
            </a:r>
          </a:p>
          <a:p>
            <a:pPr>
              <a:lnSpc>
                <a:spcPct val="80000"/>
              </a:lnSpc>
              <a:spcBef>
                <a:spcPct val="0"/>
              </a:spcBef>
            </a:pPr>
            <a:r>
              <a:rPr lang="en-US" sz="800" smtClean="0"/>
              <a:t>All photos were taken on October 1, 2009 </a:t>
            </a:r>
          </a:p>
          <a:p>
            <a:pPr>
              <a:lnSpc>
                <a:spcPct val="80000"/>
              </a:lnSpc>
              <a:spcBef>
                <a:spcPct val="0"/>
              </a:spcBef>
            </a:pPr>
            <a:r>
              <a:rPr lang="en-US" sz="800" smtClean="0"/>
              <a:t>View east of the complex being constructed at Fallbrook Road </a:t>
            </a:r>
          </a:p>
          <a:p>
            <a:pPr>
              <a:lnSpc>
                <a:spcPct val="80000"/>
              </a:lnSpc>
              <a:spcBef>
                <a:spcPct val="0"/>
              </a:spcBef>
            </a:pPr>
            <a:r>
              <a:rPr lang="en-US" sz="800" b="1" smtClean="0"/>
              <a:t>Total disturbed area:</a:t>
            </a:r>
            <a:r>
              <a:rPr lang="en-US" sz="800" smtClean="0"/>
              <a:t> 105.1 acres. Total may not include roads and pipeline ROW (right of way). </a:t>
            </a:r>
          </a:p>
          <a:p>
            <a:pPr>
              <a:lnSpc>
                <a:spcPct val="80000"/>
              </a:lnSpc>
              <a:spcBef>
                <a:spcPct val="0"/>
              </a:spcBef>
            </a:pPr>
            <a:r>
              <a:rPr lang="en-US" sz="800" smtClean="0"/>
              <a:t>Well site  02-001 is on the left, north of Fallbrook Road. </a:t>
            </a:r>
          </a:p>
          <a:p>
            <a:pPr>
              <a:lnSpc>
                <a:spcPct val="80000"/>
              </a:lnSpc>
              <a:spcBef>
                <a:spcPct val="0"/>
              </a:spcBef>
            </a:pPr>
            <a:r>
              <a:rPr lang="en-US" sz="800" smtClean="0"/>
              <a:t>Impoundment #2 is on the right — 14,841,128 gallons. </a:t>
            </a:r>
          </a:p>
          <a:p>
            <a:pPr>
              <a:lnSpc>
                <a:spcPct val="80000"/>
              </a:lnSpc>
              <a:spcBef>
                <a:spcPct val="0"/>
              </a:spcBef>
            </a:pPr>
            <a:r>
              <a:rPr lang="en-US" sz="800" smtClean="0"/>
              <a:t>Water for the site will be withdrawn from the Fallbrook and Fellows Creeks. Drainage from the site is to the same two creeks, then to the Tioga River. </a:t>
            </a:r>
          </a:p>
          <a:p>
            <a:pPr>
              <a:lnSpc>
                <a:spcPct val="80000"/>
              </a:lnSpc>
              <a:spcBef>
                <a:spcPct val="0"/>
              </a:spcBef>
            </a:pPr>
            <a:r>
              <a:rPr lang="en-US" sz="800" smtClean="0"/>
              <a:t>Well site 02-002 (top-right of photo 8320) </a:t>
            </a:r>
          </a:p>
          <a:p>
            <a:pPr lvl="1">
              <a:lnSpc>
                <a:spcPct val="80000"/>
              </a:lnSpc>
              <a:spcBef>
                <a:spcPct val="0"/>
              </a:spcBef>
            </a:pPr>
            <a:r>
              <a:rPr lang="en-US" sz="800" smtClean="0"/>
              <a:t>Each well site may contain multiple wells. Each individual well will be drilled vertically to the target depth, then horizontally in a different compass direction in order to maximize gas production. </a:t>
            </a:r>
          </a:p>
          <a:p>
            <a:pPr lvl="1">
              <a:lnSpc>
                <a:spcPct val="80000"/>
              </a:lnSpc>
              <a:spcBef>
                <a:spcPct val="0"/>
              </a:spcBef>
            </a:pPr>
            <a:r>
              <a:rPr lang="en-US" sz="800" smtClean="0"/>
              <a:t>At center of photo 8320 is a compressor station pad. This area is 300 x 360 feet. </a:t>
            </a:r>
          </a:p>
          <a:p>
            <a:pPr lvl="1">
              <a:lnSpc>
                <a:spcPct val="80000"/>
              </a:lnSpc>
              <a:spcBef>
                <a:spcPct val="0"/>
              </a:spcBef>
            </a:pPr>
            <a:r>
              <a:rPr lang="en-US" sz="800" smtClean="0"/>
              <a:t>The tan area between the compressor site and impoundment #2 is being cleared for an 8,515,651 gallon reservoir (this is also visible at left in photo 8311 and center of 8320). This area is approximately 200 x 600 feet. </a:t>
            </a:r>
          </a:p>
          <a:p>
            <a:pPr lvl="1">
              <a:lnSpc>
                <a:spcPct val="80000"/>
              </a:lnSpc>
              <a:spcBef>
                <a:spcPct val="0"/>
              </a:spcBef>
            </a:pPr>
            <a:r>
              <a:rPr lang="en-US" sz="800" smtClean="0"/>
              <a:t>Not shown in the original photo, but noted by a line trending north is the area of a 40-foot right-of-way for Fortuna Mt. Ridge Pipeline, which will export the gas. This pipeline will extend from 4,500 to 5,000 feet to another pipeline. </a:t>
            </a:r>
          </a:p>
          <a:p>
            <a:pPr lvl="1">
              <a:lnSpc>
                <a:spcPct val="80000"/>
              </a:lnSpc>
              <a:spcBef>
                <a:spcPct val="0"/>
              </a:spcBef>
            </a:pPr>
            <a:r>
              <a:rPr lang="en-US" sz="800" smtClean="0"/>
              <a:t>Fortuna will use a Polymer Brine mud system. Function tests up to 2,500 PSI. </a:t>
            </a:r>
          </a:p>
          <a:p>
            <a:pPr lvl="1">
              <a:lnSpc>
                <a:spcPct val="80000"/>
              </a:lnSpc>
              <a:spcBef>
                <a:spcPct val="0"/>
              </a:spcBef>
            </a:pPr>
            <a:r>
              <a:rPr lang="en-US" sz="800" smtClean="0"/>
              <a:t>A wetland exists immediately south of this site. The effects of water withdrawal and drainage on the wetland is unknown. </a:t>
            </a:r>
          </a:p>
          <a:p>
            <a:pPr>
              <a:lnSpc>
                <a:spcPct val="80000"/>
              </a:lnSpc>
              <a:spcBef>
                <a:spcPct val="0"/>
              </a:spcBef>
            </a:pPr>
            <a:r>
              <a:rPr lang="en-US" sz="800" i="1" smtClean="0"/>
              <a:t>Courtesy of D. Martin, Coordinator </a:t>
            </a:r>
            <a:r>
              <a:rPr lang="en-US" sz="800" i="1" smtClean="0">
                <a:hlinkClick r:id="rId3" tooltip="Opens in New Window"/>
              </a:rPr>
              <a:t>www.PaForestCoalition.org</a:t>
            </a:r>
            <a:r>
              <a:rPr lang="en-US" sz="800" i="1" smtClean="0"/>
              <a:t> </a:t>
            </a:r>
            <a:br>
              <a:rPr lang="en-US" sz="800" i="1" smtClean="0"/>
            </a:br>
            <a:r>
              <a:rPr lang="en-US" sz="800" i="1" smtClean="0"/>
              <a:t>The Pennsylvania Forest Coalition is a unique alliance of hunters, hikers, anglers, landowners, wildlife-watchers, paddlers, bikers, churches and conservation groups who are united in our concern for the stewardship of our public lands.</a:t>
            </a:r>
          </a:p>
          <a:p>
            <a:pPr>
              <a:lnSpc>
                <a:spcPct val="80000"/>
              </a:lnSpc>
              <a:spcBef>
                <a:spcPct val="0"/>
              </a:spcBef>
            </a:pPr>
            <a:r>
              <a:rPr lang="en-US" sz="800" i="1" smtClean="0"/>
              <a:t>SIGN UP FOR CONSERVATION UPDATES with </a:t>
            </a:r>
            <a:r>
              <a:rPr lang="en-US" sz="800" i="1" smtClean="0">
                <a:hlinkClick r:id="rId3" tooltip="Opens in New Window"/>
              </a:rPr>
              <a:t>www.PaForestCoalition.org</a:t>
            </a:r>
            <a:r>
              <a:rPr lang="en-US" sz="800" i="1" smtClean="0"/>
              <a:t>. Please mention your affiliation(s) (such as Hunter, Angler, Hiker, Watershed, Birdwatcher). PA Forest Coalition messages are brought to you as a public service; in compliance with Title 17 U.S.C. section 107 this material is distributed free and without profit or payment for educational purposes only.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1D9EF6A-74E1-49E5-A39A-1E16B0B27830}" type="slidenum">
              <a:rPr lang="en-US"/>
              <a:pPr fontAlgn="base">
                <a:spcBef>
                  <a:spcPct val="0"/>
                </a:spcBef>
                <a:spcAft>
                  <a:spcPct val="0"/>
                </a:spcAft>
              </a:pPr>
              <a:t>13</a:t>
            </a:fld>
            <a:endParaRPr lang="en-US"/>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sz="800" b="1" smtClean="0"/>
              <a:t>Tioga State Forest, Ward Township, Tioga County</a:t>
            </a:r>
            <a:br>
              <a:rPr lang="en-US" sz="800" b="1" smtClean="0"/>
            </a:br>
            <a:r>
              <a:rPr lang="en-US" sz="800" b="1" smtClean="0"/>
              <a:t>Fortuna Energy Inc.</a:t>
            </a:r>
            <a:br>
              <a:rPr lang="en-US" sz="800" b="1" smtClean="0"/>
            </a:br>
            <a:r>
              <a:rPr lang="en-US" sz="800" b="1" smtClean="0"/>
              <a:t>Tract 587 #1H (Permit # 117-20285)</a:t>
            </a:r>
            <a:br>
              <a:rPr lang="en-US" sz="800" b="1" smtClean="0"/>
            </a:br>
            <a:r>
              <a:rPr lang="en-US" sz="800" b="1" smtClean="0"/>
              <a:t>Permit includes 5,648 acres</a:t>
            </a:r>
          </a:p>
          <a:p>
            <a:pPr>
              <a:lnSpc>
                <a:spcPct val="80000"/>
              </a:lnSpc>
              <a:spcBef>
                <a:spcPct val="0"/>
              </a:spcBef>
            </a:pPr>
            <a:r>
              <a:rPr lang="en-US" sz="800" b="1" smtClean="0"/>
              <a:t>Aerial Photo #8320.</a:t>
            </a:r>
          </a:p>
          <a:p>
            <a:pPr>
              <a:lnSpc>
                <a:spcPct val="80000"/>
              </a:lnSpc>
              <a:spcBef>
                <a:spcPct val="0"/>
              </a:spcBef>
            </a:pPr>
            <a:r>
              <a:rPr lang="en-US" sz="800" smtClean="0"/>
              <a:t>Details are based on a file search at the Williamsport DEP office on November 18, 2009.</a:t>
            </a:r>
          </a:p>
          <a:p>
            <a:pPr>
              <a:lnSpc>
                <a:spcPct val="80000"/>
              </a:lnSpc>
              <a:spcBef>
                <a:spcPct val="0"/>
              </a:spcBef>
            </a:pPr>
            <a:r>
              <a:rPr lang="en-US" sz="800" b="1" smtClean="0"/>
              <a:t>Location:</a:t>
            </a:r>
            <a:r>
              <a:rPr lang="en-US" sz="800" smtClean="0"/>
              <a:t> N 41 42' 7.27" W 76 58' 21.24" Gleason USGS Quadrangle </a:t>
            </a:r>
          </a:p>
          <a:p>
            <a:pPr>
              <a:lnSpc>
                <a:spcPct val="80000"/>
              </a:lnSpc>
              <a:spcBef>
                <a:spcPct val="0"/>
              </a:spcBef>
            </a:pPr>
            <a:r>
              <a:rPr lang="en-US" sz="800" smtClean="0"/>
              <a:t>All photos were taken on October 1, 2009 </a:t>
            </a:r>
          </a:p>
          <a:p>
            <a:pPr>
              <a:lnSpc>
                <a:spcPct val="80000"/>
              </a:lnSpc>
              <a:spcBef>
                <a:spcPct val="0"/>
              </a:spcBef>
            </a:pPr>
            <a:r>
              <a:rPr lang="en-US" sz="800" smtClean="0"/>
              <a:t>View east of the complex being constructed at Fallbrook Road </a:t>
            </a:r>
          </a:p>
          <a:p>
            <a:pPr>
              <a:lnSpc>
                <a:spcPct val="80000"/>
              </a:lnSpc>
              <a:spcBef>
                <a:spcPct val="0"/>
              </a:spcBef>
            </a:pPr>
            <a:r>
              <a:rPr lang="en-US" sz="800" b="1" smtClean="0"/>
              <a:t>Total disturbed area:</a:t>
            </a:r>
            <a:r>
              <a:rPr lang="en-US" sz="800" smtClean="0"/>
              <a:t> 105.1 acres. Total may not include roads and pipeline ROW (right of way). </a:t>
            </a:r>
          </a:p>
          <a:p>
            <a:pPr>
              <a:lnSpc>
                <a:spcPct val="80000"/>
              </a:lnSpc>
              <a:spcBef>
                <a:spcPct val="0"/>
              </a:spcBef>
            </a:pPr>
            <a:r>
              <a:rPr lang="en-US" sz="800" smtClean="0"/>
              <a:t>Well site  02-001 is on the left, north of Fallbrook Road. </a:t>
            </a:r>
          </a:p>
          <a:p>
            <a:pPr>
              <a:lnSpc>
                <a:spcPct val="80000"/>
              </a:lnSpc>
              <a:spcBef>
                <a:spcPct val="0"/>
              </a:spcBef>
            </a:pPr>
            <a:r>
              <a:rPr lang="en-US" sz="800" smtClean="0"/>
              <a:t>Impoundment #2 is on the right — 14,841,128 gallons. </a:t>
            </a:r>
          </a:p>
          <a:p>
            <a:pPr>
              <a:lnSpc>
                <a:spcPct val="80000"/>
              </a:lnSpc>
              <a:spcBef>
                <a:spcPct val="0"/>
              </a:spcBef>
            </a:pPr>
            <a:r>
              <a:rPr lang="en-US" sz="800" smtClean="0"/>
              <a:t>Water for the site will be withdrawn from the Fallbrook and Fellows Creeks. Drainage from the site is to the same two creeks, then to the Tioga River. </a:t>
            </a:r>
          </a:p>
          <a:p>
            <a:pPr>
              <a:lnSpc>
                <a:spcPct val="80000"/>
              </a:lnSpc>
              <a:spcBef>
                <a:spcPct val="0"/>
              </a:spcBef>
            </a:pPr>
            <a:r>
              <a:rPr lang="en-US" sz="800" smtClean="0"/>
              <a:t>Well site 02-002 (top-right of photo 8320) </a:t>
            </a:r>
          </a:p>
          <a:p>
            <a:pPr lvl="1">
              <a:lnSpc>
                <a:spcPct val="80000"/>
              </a:lnSpc>
              <a:spcBef>
                <a:spcPct val="0"/>
              </a:spcBef>
            </a:pPr>
            <a:r>
              <a:rPr lang="en-US" sz="800" smtClean="0"/>
              <a:t>Each well site may contain multiple wells. Each individual well will be drilled vertically to the target depth, then horizontally in a different compass direction in order to maximize gas production. </a:t>
            </a:r>
          </a:p>
          <a:p>
            <a:pPr lvl="1">
              <a:lnSpc>
                <a:spcPct val="80000"/>
              </a:lnSpc>
              <a:spcBef>
                <a:spcPct val="0"/>
              </a:spcBef>
            </a:pPr>
            <a:r>
              <a:rPr lang="en-US" sz="800" smtClean="0"/>
              <a:t>At center of photo 8320 is a compressor station pad. This area is 300 x 360 feet. </a:t>
            </a:r>
          </a:p>
          <a:p>
            <a:pPr lvl="1">
              <a:lnSpc>
                <a:spcPct val="80000"/>
              </a:lnSpc>
              <a:spcBef>
                <a:spcPct val="0"/>
              </a:spcBef>
            </a:pPr>
            <a:r>
              <a:rPr lang="en-US" sz="800" smtClean="0"/>
              <a:t>The tan area between the compressor site and impoundment #2 is being cleared for an 8,515,651 gallon reservoir (this is also visible at left in photo 8311 and center of 8320). This area is approximately 200 x 600 feet. </a:t>
            </a:r>
          </a:p>
          <a:p>
            <a:pPr lvl="1">
              <a:lnSpc>
                <a:spcPct val="80000"/>
              </a:lnSpc>
              <a:spcBef>
                <a:spcPct val="0"/>
              </a:spcBef>
            </a:pPr>
            <a:r>
              <a:rPr lang="en-US" sz="800" smtClean="0"/>
              <a:t>Not shown in the original photo, but noted by a line trending north is the area of a 40-foot right-of-way for Fortuna Mt. Ridge Pipeline, which will export the gas. This pipeline will extend from 4,500 to 5,000 feet to another pipeline. </a:t>
            </a:r>
          </a:p>
          <a:p>
            <a:pPr lvl="1">
              <a:lnSpc>
                <a:spcPct val="80000"/>
              </a:lnSpc>
              <a:spcBef>
                <a:spcPct val="0"/>
              </a:spcBef>
            </a:pPr>
            <a:r>
              <a:rPr lang="en-US" sz="800" smtClean="0"/>
              <a:t>Fortuna will use a Polymer Brine mud system. Function tests up to 2,500 PSI. </a:t>
            </a:r>
          </a:p>
          <a:p>
            <a:pPr lvl="1">
              <a:lnSpc>
                <a:spcPct val="80000"/>
              </a:lnSpc>
              <a:spcBef>
                <a:spcPct val="0"/>
              </a:spcBef>
            </a:pPr>
            <a:r>
              <a:rPr lang="en-US" sz="800" smtClean="0"/>
              <a:t>A wetland exists immediately south of this site. The effects of water withdrawal and drainage on the wetland is unknown. </a:t>
            </a:r>
          </a:p>
          <a:p>
            <a:pPr>
              <a:lnSpc>
                <a:spcPct val="80000"/>
              </a:lnSpc>
              <a:spcBef>
                <a:spcPct val="0"/>
              </a:spcBef>
            </a:pPr>
            <a:r>
              <a:rPr lang="en-US" sz="800" i="1" smtClean="0"/>
              <a:t>Courtesy of D. Martin, Coordinator </a:t>
            </a:r>
            <a:r>
              <a:rPr lang="en-US" sz="800" i="1" smtClean="0">
                <a:hlinkClick r:id="rId3" tooltip="Opens in New Window"/>
              </a:rPr>
              <a:t>www.PaForestCoalition.org</a:t>
            </a:r>
            <a:r>
              <a:rPr lang="en-US" sz="800" i="1" smtClean="0"/>
              <a:t> </a:t>
            </a:r>
            <a:br>
              <a:rPr lang="en-US" sz="800" i="1" smtClean="0"/>
            </a:br>
            <a:r>
              <a:rPr lang="en-US" sz="800" i="1" smtClean="0"/>
              <a:t>The Pennsylvania Forest Coalition is a unique alliance of hunters, hikers, anglers, landowners, wildlife-watchers, paddlers, bikers, churches and conservation groups who are united in our concern for the stewardship of our public lands.</a:t>
            </a:r>
          </a:p>
          <a:p>
            <a:pPr>
              <a:lnSpc>
                <a:spcPct val="80000"/>
              </a:lnSpc>
              <a:spcBef>
                <a:spcPct val="0"/>
              </a:spcBef>
            </a:pPr>
            <a:r>
              <a:rPr lang="en-US" sz="800" i="1" smtClean="0"/>
              <a:t>SIGN UP FOR CONSERVATION UPDATES with </a:t>
            </a:r>
            <a:r>
              <a:rPr lang="en-US" sz="800" i="1" smtClean="0">
                <a:hlinkClick r:id="rId3" tooltip="Opens in New Window"/>
              </a:rPr>
              <a:t>www.PaForestCoalition.org</a:t>
            </a:r>
            <a:r>
              <a:rPr lang="en-US" sz="800" i="1" smtClean="0"/>
              <a:t>. Please mention your affiliation(s) (such as Hunter, Angler, Hiker, Watershed, Birdwatcher). PA Forest Coalition messages are brought to you as a public service; in compliance with Title 17 U.S.C. section 107 this material is distributed free and without profit or payment for educational purposes only.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E7EF24F-4D8B-47FC-BFE5-22C87C39BB1B}" type="slidenum">
              <a:rPr lang="en-US"/>
              <a:pPr fontAlgn="base">
                <a:spcBef>
                  <a:spcPct val="0"/>
                </a:spcBef>
                <a:spcAft>
                  <a:spcPct val="0"/>
                </a:spcAft>
              </a:pPr>
              <a:t>15</a:t>
            </a:fld>
            <a:endParaRPr 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Photo from http://commons.wikimedia.org/wiki/File:Marcellus_Shale_Gas_Drilling_Tower_1_crop.jpg</a:t>
            </a:r>
          </a:p>
          <a:p>
            <a:pPr>
              <a:spcBef>
                <a:spcPct val="0"/>
              </a:spcBef>
            </a:pPr>
            <a:r>
              <a:rPr lang="en-US" smtClean="0"/>
              <a:t>Stories: </a:t>
            </a:r>
          </a:p>
          <a:p>
            <a:pPr>
              <a:spcBef>
                <a:spcPct val="0"/>
              </a:spcBef>
            </a:pPr>
            <a:r>
              <a:rPr lang="en-US" smtClean="0"/>
              <a:t>http://blog.pennlive.com/leftcoast/2009/11/the_great_marcellus_shale_swin.html</a:t>
            </a:r>
          </a:p>
          <a:p>
            <a:pPr>
              <a:spcBef>
                <a:spcPct val="0"/>
              </a:spcBef>
            </a:pPr>
            <a:endParaRPr lang="en-US" smtClean="0"/>
          </a:p>
          <a:p>
            <a:pPr>
              <a:spcBef>
                <a:spcPct val="0"/>
              </a:spcBef>
            </a:pPr>
            <a:r>
              <a:rPr lang="en-US" smtClean="0"/>
              <a:t>http://dcbureau.org/20091204299/Natural-Resources-News-Service/the-marcellus-shale-new-york-is-the-natural-gas-industrys-new-lab-rat.html</a:t>
            </a:r>
          </a:p>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9F4686F-3E66-4FA5-96F8-380132D84C0C}" type="slidenum">
              <a:rPr lang="en-US"/>
              <a:pPr fontAlgn="base">
                <a:spcBef>
                  <a:spcPct val="0"/>
                </a:spcBef>
                <a:spcAft>
                  <a:spcPct val="0"/>
                </a:spcAft>
              </a:pPr>
              <a:t>17</a:t>
            </a:fld>
            <a:endParaRPr lang="en-US"/>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sz="800" u="sng" smtClean="0"/>
              <a:t>Over a 10-year period the economic impact of drilling alone could exceed $15 billion, supporting more than 16,000 person-years of employment</a:t>
            </a:r>
            <a:r>
              <a:rPr lang="en-US" sz="800" smtClean="0"/>
              <a:t> and </a:t>
            </a:r>
            <a:r>
              <a:rPr lang="en-US" sz="800" u="sng" smtClean="0"/>
              <a:t>generating salaries and wages of $792 million</a:t>
            </a:r>
            <a:r>
              <a:rPr lang="en-US" sz="800" smtClean="0"/>
              <a:t>. </a:t>
            </a:r>
            <a:r>
              <a:rPr lang="en-US" sz="800" u="sng" smtClean="0"/>
              <a:t>State and local tax coffers would receive $85 million of new revenues</a:t>
            </a:r>
            <a:r>
              <a:rPr lang="en-US" sz="800" smtClean="0"/>
              <a:t>. (Potential Econ. &amp; Fiscal Impacts from Natural Gas Production in Broome Co., NY; </a:t>
            </a:r>
            <a:r>
              <a:rPr lang="en-US" sz="800" smtClean="0">
                <a:hlinkClick r:id="rId3"/>
              </a:rPr>
              <a:t>7/09</a:t>
            </a:r>
            <a:r>
              <a:rPr lang="en-US" sz="800" smtClean="0"/>
              <a:t>) --http://www.energyindepth.org/news/ </a:t>
            </a:r>
          </a:p>
          <a:p>
            <a:pPr>
              <a:lnSpc>
                <a:spcPct val="80000"/>
              </a:lnSpc>
              <a:spcBef>
                <a:spcPct val="0"/>
              </a:spcBef>
            </a:pPr>
            <a:endParaRPr lang="en-US" sz="800" smtClean="0"/>
          </a:p>
          <a:p>
            <a:pPr>
              <a:lnSpc>
                <a:spcPct val="80000"/>
              </a:lnSpc>
              <a:spcBef>
                <a:spcPct val="0"/>
              </a:spcBef>
            </a:pPr>
            <a:r>
              <a:rPr lang="en-US" sz="800" smtClean="0"/>
              <a:t>http://www.theecologist.org/trial_investigations/687515/us_natural_gas_drilling_boom_linked_to_pollution_and_social_strife.html</a:t>
            </a:r>
          </a:p>
          <a:p>
            <a:pPr>
              <a:lnSpc>
                <a:spcPct val="80000"/>
              </a:lnSpc>
              <a:spcBef>
                <a:spcPct val="0"/>
              </a:spcBef>
            </a:pPr>
            <a:r>
              <a:rPr lang="en-US" sz="800" smtClean="0"/>
              <a:t>... What has really shocked Carolyn isn't just what she has given up in selling mineral leases on her land, but who she has effectively sold them too. </a:t>
            </a:r>
            <a:br>
              <a:rPr lang="en-US" sz="800" smtClean="0"/>
            </a:br>
            <a:r>
              <a:rPr lang="en-US" sz="800" smtClean="0"/>
              <a:t>As she explained, from the topsoil downwards, every portion of the rock strata on her organic farm has now been divided and repeatedly resold by the company she originally leased it to, so that individual investors in Australia now have financial interests in one particular subsurface rock formation, while a Chinese company now owns the rights to mine for coal. </a:t>
            </a:r>
          </a:p>
          <a:p>
            <a:pPr>
              <a:lnSpc>
                <a:spcPct val="80000"/>
              </a:lnSpc>
              <a:spcBef>
                <a:spcPct val="0"/>
              </a:spcBef>
            </a:pPr>
            <a:r>
              <a:rPr lang="en-US" sz="800" smtClean="0"/>
              <a:t>... After a week investigating the impacts of fracking on rural Pennsylvania, it's clear that it's not just the land that is being fractured but perhaps the communities as well. What were once sleepy towns are now clogged bumper-to-bumper with water trucks carrying water containers and fracking chemicals to and from the thousands of well-sites that increasingly dot the landscape. As one diner owner dryly observed to the </a:t>
            </a:r>
            <a:r>
              <a:rPr lang="en-US" sz="800" i="1" smtClean="0"/>
              <a:t>Ecologist</a:t>
            </a:r>
            <a:r>
              <a:rPr lang="en-US" sz="800" smtClean="0"/>
              <a:t>: 'If these trucks were all painted green, you would think we were being invaded.' </a:t>
            </a:r>
            <a:br>
              <a:rPr lang="en-US" sz="800" smtClean="0"/>
            </a:br>
            <a:r>
              <a:rPr lang="en-US" sz="800" smtClean="0"/>
              <a:t>Stories of group fights and tension in towns caused by the so-called 'gashole' employees are told bitterly by town residents, shocked at how quickly their rural idyll has changed. The impacts stretch beyond bar brawls, though. In 2010 alone, it was reported that more than a dozen children around the small town of Towanda had been put into foster care, their families turfed out of low-rent accommodation by unscrupulous landlords to make way for gas-industry employees who are able to offer higher rents. 'The feel of the place has just changed,' remarked Tom and Amy, a couple from Towanda, lifelong local residents who have recently put their house on the market and are looking to move away. 'Greed is ugly and greed is rampant in Bradford county today.' </a:t>
            </a:r>
          </a:p>
          <a:p>
            <a:pPr>
              <a:lnSpc>
                <a:spcPct val="80000"/>
              </a:lnSpc>
              <a:spcBef>
                <a:spcPct val="0"/>
              </a:spcBef>
            </a:pPr>
            <a:r>
              <a:rPr lang="en-US" sz="800" smtClean="0"/>
              <a:t>... Professor Anthony Ingrafea, one of the world's leading experts on fracture mechanics, based at Cornell University, told the </a:t>
            </a:r>
            <a:r>
              <a:rPr lang="en-US" sz="800" i="1" smtClean="0"/>
              <a:t>Ecologist</a:t>
            </a:r>
            <a:r>
              <a:rPr lang="en-US" sz="800" smtClean="0"/>
              <a:t>: 'Oil and gas are not interchangeable. We are not going to decrease oil imports by increasing gas production. Whereas the national energy plan that says over some period of time, 20 years maybe, at most, we are going to downplay and downsize the use of coal and increase the use of natural gas in what are coal-fired power plants. That would be a great thing to do, except 20 years from now we're now out of natural gas... then what are we going to use for electricity? Natural gas burns cleaner than any other fossil fuel, but it is not cleaner in its lifecycle. The lifecycle cost, in terms of carbon dioxide emission, and methane emission, from the development of gas from unconventional sources like shale is at least as dirty as coal.' </a:t>
            </a:r>
          </a:p>
          <a:p>
            <a:pPr>
              <a:lnSpc>
                <a:spcPct val="80000"/>
              </a:lnSpc>
              <a:spcBef>
                <a:spcPct val="0"/>
              </a:spcBef>
            </a:pPr>
            <a:r>
              <a:rPr lang="en-US" sz="800" smtClean="0"/>
              <a:t>... As Norma Fiorentino predicts: 'Your beautiful countryside will never be the same. Your peace and serenity will be gone. For a few bucks, and basically, that's just what it is.'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Bromine; arsenic</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42D54A1-B3A0-42B6-B2B2-DB652B24644E}" type="slidenum">
              <a:rPr lang="en-US"/>
              <a:pPr fontAlgn="base">
                <a:spcBef>
                  <a:spcPct val="0"/>
                </a:spcBef>
                <a:spcAft>
                  <a:spcPct val="0"/>
                </a:spcAft>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6EA3A5A-F455-4736-BF12-10416474026A}" type="datetimeFigureOut">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3A76A-6A66-4A38-B121-D42BC48FA00A}" type="slidenum">
              <a:rPr lang="en-US"/>
              <a:pPr>
                <a:defRPr/>
              </a:pPr>
              <a:t>‹#›</a:t>
            </a:fld>
            <a:endParaRPr lang="en-US"/>
          </a:p>
        </p:txBody>
      </p:sp>
    </p:spTree>
    <p:extLst>
      <p:ext uri="{BB962C8B-B14F-4D97-AF65-F5344CB8AC3E}">
        <p14:creationId xmlns:p14="http://schemas.microsoft.com/office/powerpoint/2010/main" val="2461644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C1CB8A-65BB-46F3-9D23-98DE55A8F28E}" type="datetimeFigureOut">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2C96D4-52B6-4C7E-9E7D-C40B36E4CEB5}" type="slidenum">
              <a:rPr lang="en-US"/>
              <a:pPr>
                <a:defRPr/>
              </a:pPr>
              <a:t>‹#›</a:t>
            </a:fld>
            <a:endParaRPr lang="en-US"/>
          </a:p>
        </p:txBody>
      </p:sp>
    </p:spTree>
    <p:extLst>
      <p:ext uri="{BB962C8B-B14F-4D97-AF65-F5344CB8AC3E}">
        <p14:creationId xmlns:p14="http://schemas.microsoft.com/office/powerpoint/2010/main" val="2513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02C1F0-D8A8-4C24-83FA-BDD6CA0F1B73}" type="datetimeFigureOut">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3ECD20-C5E4-4A36-AFE2-BA04BB753ADB}" type="slidenum">
              <a:rPr lang="en-US"/>
              <a:pPr>
                <a:defRPr/>
              </a:pPr>
              <a:t>‹#›</a:t>
            </a:fld>
            <a:endParaRPr lang="en-US"/>
          </a:p>
        </p:txBody>
      </p:sp>
    </p:spTree>
    <p:extLst>
      <p:ext uri="{BB962C8B-B14F-4D97-AF65-F5344CB8AC3E}">
        <p14:creationId xmlns:p14="http://schemas.microsoft.com/office/powerpoint/2010/main" val="170082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94D3F1-A9D4-42F7-AFCC-AB673E42BA81}" type="datetimeFigureOut">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743AA-E1B1-4F6D-9C30-4744AD4BC850}" type="slidenum">
              <a:rPr lang="en-US"/>
              <a:pPr>
                <a:defRPr/>
              </a:pPr>
              <a:t>‹#›</a:t>
            </a:fld>
            <a:endParaRPr lang="en-US"/>
          </a:p>
        </p:txBody>
      </p:sp>
    </p:spTree>
    <p:extLst>
      <p:ext uri="{BB962C8B-B14F-4D97-AF65-F5344CB8AC3E}">
        <p14:creationId xmlns:p14="http://schemas.microsoft.com/office/powerpoint/2010/main" val="2896805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ADEF13-463E-49C2-9E40-CE04CC59EEBA}" type="datetimeFigureOut">
              <a:rPr lang="en-US"/>
              <a:pPr>
                <a:defRPr/>
              </a:pPr>
              <a:t>7/31/2013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D4E05E-CAB3-4217-92EA-637CFADC6BE2}" type="slidenum">
              <a:rPr lang="en-US"/>
              <a:pPr>
                <a:defRPr/>
              </a:pPr>
              <a:t>‹#›</a:t>
            </a:fld>
            <a:endParaRPr lang="en-US"/>
          </a:p>
        </p:txBody>
      </p:sp>
    </p:spTree>
    <p:extLst>
      <p:ext uri="{BB962C8B-B14F-4D97-AF65-F5344CB8AC3E}">
        <p14:creationId xmlns:p14="http://schemas.microsoft.com/office/powerpoint/2010/main" val="945471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12F719-41B0-4F23-988B-A691D164FA05}" type="datetimeFigureOut">
              <a:rPr lang="en-US"/>
              <a:pPr>
                <a:defRPr/>
              </a:pPr>
              <a:t>7/31/2013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9E7579-BE91-4909-95E1-5996AA7897E6}" type="slidenum">
              <a:rPr lang="en-US"/>
              <a:pPr>
                <a:defRPr/>
              </a:pPr>
              <a:t>‹#›</a:t>
            </a:fld>
            <a:endParaRPr lang="en-US"/>
          </a:p>
        </p:txBody>
      </p:sp>
    </p:spTree>
    <p:extLst>
      <p:ext uri="{BB962C8B-B14F-4D97-AF65-F5344CB8AC3E}">
        <p14:creationId xmlns:p14="http://schemas.microsoft.com/office/powerpoint/2010/main" val="10538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2AACD9-09FB-4C3B-B4BB-C5B553B8C590}" type="datetimeFigureOut">
              <a:rPr lang="en-US"/>
              <a:pPr>
                <a:defRPr/>
              </a:pPr>
              <a:t>7/31/2013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89E8865-32F8-458A-94AB-1F6BED2DC874}" type="slidenum">
              <a:rPr lang="en-US"/>
              <a:pPr>
                <a:defRPr/>
              </a:pPr>
              <a:t>‹#›</a:t>
            </a:fld>
            <a:endParaRPr lang="en-US"/>
          </a:p>
        </p:txBody>
      </p:sp>
    </p:spTree>
    <p:extLst>
      <p:ext uri="{BB962C8B-B14F-4D97-AF65-F5344CB8AC3E}">
        <p14:creationId xmlns:p14="http://schemas.microsoft.com/office/powerpoint/2010/main" val="270500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B515596-6846-4D76-A726-2754080F1FA9}" type="datetimeFigureOut">
              <a:rPr lang="en-US"/>
              <a:pPr>
                <a:defRPr/>
              </a:pPr>
              <a:t>7/31/2013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9474D09-8D70-4966-88D9-46D365402BF0}" type="slidenum">
              <a:rPr lang="en-US"/>
              <a:pPr>
                <a:defRPr/>
              </a:pPr>
              <a:t>‹#›</a:t>
            </a:fld>
            <a:endParaRPr lang="en-US"/>
          </a:p>
        </p:txBody>
      </p:sp>
    </p:spTree>
    <p:extLst>
      <p:ext uri="{BB962C8B-B14F-4D97-AF65-F5344CB8AC3E}">
        <p14:creationId xmlns:p14="http://schemas.microsoft.com/office/powerpoint/2010/main" val="296934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9EDD0B-6363-4C8A-83D0-60DB3E9AD87E}" type="datetimeFigureOut">
              <a:rPr lang="en-US"/>
              <a:pPr>
                <a:defRPr/>
              </a:pPr>
              <a:t>7/31/2013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B3EA67-C649-4A45-84E9-BEE124FCBDCF}" type="slidenum">
              <a:rPr lang="en-US"/>
              <a:pPr>
                <a:defRPr/>
              </a:pPr>
              <a:t>‹#›</a:t>
            </a:fld>
            <a:endParaRPr lang="en-US"/>
          </a:p>
        </p:txBody>
      </p:sp>
    </p:spTree>
    <p:extLst>
      <p:ext uri="{BB962C8B-B14F-4D97-AF65-F5344CB8AC3E}">
        <p14:creationId xmlns:p14="http://schemas.microsoft.com/office/powerpoint/2010/main" val="1291103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ED5B8C-D47C-4A2A-B739-B236183825A0}" type="datetimeFigureOut">
              <a:rPr lang="en-US"/>
              <a:pPr>
                <a:defRPr/>
              </a:pPr>
              <a:t>7/31/2013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18947B-D769-4BFD-9C8D-01BD94A4A2B9}" type="slidenum">
              <a:rPr lang="en-US"/>
              <a:pPr>
                <a:defRPr/>
              </a:pPr>
              <a:t>‹#›</a:t>
            </a:fld>
            <a:endParaRPr lang="en-US"/>
          </a:p>
        </p:txBody>
      </p:sp>
    </p:spTree>
    <p:extLst>
      <p:ext uri="{BB962C8B-B14F-4D97-AF65-F5344CB8AC3E}">
        <p14:creationId xmlns:p14="http://schemas.microsoft.com/office/powerpoint/2010/main" val="291604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2ADD02-6A22-409A-A763-FF3112699541}" type="datetimeFigureOut">
              <a:rPr lang="en-US"/>
              <a:pPr>
                <a:defRPr/>
              </a:pPr>
              <a:t>7/31/2013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BFFD0A-1550-4E2A-9706-FEE2190D94C3}" type="slidenum">
              <a:rPr lang="en-US"/>
              <a:pPr>
                <a:defRPr/>
              </a:pPr>
              <a:t>‹#›</a:t>
            </a:fld>
            <a:endParaRPr lang="en-US"/>
          </a:p>
        </p:txBody>
      </p:sp>
    </p:spTree>
    <p:extLst>
      <p:ext uri="{BB962C8B-B14F-4D97-AF65-F5344CB8AC3E}">
        <p14:creationId xmlns:p14="http://schemas.microsoft.com/office/powerpoint/2010/main" val="1806543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7AE3149-5B06-4069-9D64-4CC6AA82F131}" type="datetimeFigureOut">
              <a:rPr lang="en-US"/>
              <a:pPr>
                <a:defRPr/>
              </a:pPr>
              <a:t>7/31/2013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326D230-873F-449E-834A-893EDCFB1B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hyperlink" Target="http://www.paforestcoalition.org/" TargetMode="External"/><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2.png"/><Relationship Id="rId5" Type="http://schemas.openxmlformats.org/officeDocument/2006/relationships/chart" Target="../charts/chart1.xml"/><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2.png"/><Relationship Id="rId5" Type="http://schemas.openxmlformats.org/officeDocument/2006/relationships/chart" Target="../charts/chart2.xml"/><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2.png"/><Relationship Id="rId4"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457200"/>
            <a:ext cx="7772400" cy="1676400"/>
          </a:xfrm>
        </p:spPr>
        <p:txBody>
          <a:bodyPr/>
          <a:lstStyle/>
          <a:p>
            <a:r>
              <a:rPr lang="en-US" smtClean="0"/>
              <a:t>Potential Health Effects of Marcellus Shale Activities:</a:t>
            </a:r>
          </a:p>
        </p:txBody>
      </p:sp>
      <p:sp>
        <p:nvSpPr>
          <p:cNvPr id="3" name="Subtitle 2"/>
          <p:cNvSpPr>
            <a:spLocks noGrp="1"/>
          </p:cNvSpPr>
          <p:nvPr>
            <p:ph type="subTitle" idx="1"/>
          </p:nvPr>
        </p:nvSpPr>
        <p:spPr>
          <a:xfrm>
            <a:off x="1371600" y="3429000"/>
            <a:ext cx="6400800" cy="2209800"/>
          </a:xfrm>
        </p:spPr>
        <p:txBody>
          <a:bodyPr rtlCol="0">
            <a:normAutofit fontScale="47500" lnSpcReduction="20000"/>
          </a:bodyPr>
          <a:lstStyle/>
          <a:p>
            <a:pPr fontAlgn="auto">
              <a:spcAft>
                <a:spcPts val="0"/>
              </a:spcAft>
              <a:buFont typeface="Arial" pitchFamily="34" charset="0"/>
              <a:buNone/>
              <a:defRPr/>
            </a:pPr>
            <a:r>
              <a:rPr lang="en-US" dirty="0" smtClean="0"/>
              <a:t>University of Rochester</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Bernard D. Goldstein, MD</a:t>
            </a:r>
          </a:p>
          <a:p>
            <a:pPr fontAlgn="auto">
              <a:spcAft>
                <a:spcPts val="0"/>
              </a:spcAft>
              <a:buFont typeface="Arial" pitchFamily="34" charset="0"/>
              <a:buNone/>
              <a:defRPr/>
            </a:pPr>
            <a:r>
              <a:rPr lang="en-US" dirty="0" smtClean="0"/>
              <a:t>Interim Director</a:t>
            </a:r>
          </a:p>
          <a:p>
            <a:pPr fontAlgn="auto">
              <a:spcAft>
                <a:spcPts val="0"/>
              </a:spcAft>
              <a:buFont typeface="Arial" pitchFamily="34" charset="0"/>
              <a:buNone/>
              <a:defRPr/>
            </a:pPr>
            <a:r>
              <a:rPr lang="en-US" dirty="0" smtClean="0"/>
              <a:t>Center for Healthy Environments and Communities</a:t>
            </a:r>
          </a:p>
          <a:p>
            <a:pPr fontAlgn="auto">
              <a:spcAft>
                <a:spcPts val="0"/>
              </a:spcAft>
              <a:buFont typeface="Arial" pitchFamily="34" charset="0"/>
              <a:buNone/>
              <a:defRPr/>
            </a:pPr>
            <a:r>
              <a:rPr lang="en-US" dirty="0" smtClean="0"/>
              <a:t>Professor of Environmental and Occupational Health and Dean Emeritus</a:t>
            </a:r>
          </a:p>
          <a:p>
            <a:pPr fontAlgn="auto">
              <a:spcAft>
                <a:spcPts val="0"/>
              </a:spcAft>
              <a:buFont typeface="Arial" pitchFamily="34" charset="0"/>
              <a:buNone/>
              <a:defRPr/>
            </a:pPr>
            <a:r>
              <a:rPr lang="en-US" dirty="0" smtClean="0"/>
              <a:t>Graduate School of Public Health</a:t>
            </a:r>
          </a:p>
          <a:p>
            <a:pPr fontAlgn="auto">
              <a:spcAft>
                <a:spcPts val="0"/>
              </a:spcAft>
              <a:buFont typeface="Arial" pitchFamily="34" charset="0"/>
              <a:buNone/>
              <a:defRPr/>
            </a:pPr>
            <a:r>
              <a:rPr lang="en-US" dirty="0" smtClean="0"/>
              <a:t>University of Pittsburgh</a:t>
            </a:r>
          </a:p>
        </p:txBody>
      </p:sp>
      <p:pic>
        <p:nvPicPr>
          <p:cNvPr id="4" name="~PP8383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80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52400" y="5943600"/>
            <a:ext cx="861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i="1"/>
              <a:t>View of 40-acre spacing. Jonah field in Rocky Mountains. Courtesy of www.shaleshock.org</a:t>
            </a:r>
            <a:r>
              <a:rPr lang="en-US"/>
              <a:t> </a:t>
            </a:r>
            <a:endParaRPr lang="en-US" sz="1600"/>
          </a:p>
        </p:txBody>
      </p:sp>
      <p:pic>
        <p:nvPicPr>
          <p:cNvPr id="12291"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152400"/>
            <a:ext cx="87630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P139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rtlCol="0">
            <a:normAutofit fontScale="90000"/>
          </a:bodyPr>
          <a:lstStyle/>
          <a:p>
            <a:pPr fontAlgn="auto">
              <a:spcAft>
                <a:spcPts val="0"/>
              </a:spcAft>
              <a:defRPr/>
            </a:pPr>
            <a:r>
              <a:rPr lang="en-US" smtClean="0"/>
              <a:t>So, what does this mean for upstate New York?</a:t>
            </a:r>
          </a:p>
        </p:txBody>
      </p:sp>
      <p:sp>
        <p:nvSpPr>
          <p:cNvPr id="13315" name="Content Placeholder 2"/>
          <p:cNvSpPr>
            <a:spLocks noGrp="1"/>
          </p:cNvSpPr>
          <p:nvPr>
            <p:ph idx="1"/>
          </p:nvPr>
        </p:nvSpPr>
        <p:spPr>
          <a:xfrm>
            <a:off x="381000" y="1524000"/>
            <a:ext cx="8229600" cy="4525963"/>
          </a:xfrm>
        </p:spPr>
        <p:txBody>
          <a:bodyPr/>
          <a:lstStyle/>
          <a:p>
            <a:r>
              <a:rPr lang="en-US" smtClean="0"/>
              <a:t>Economic benefit to state</a:t>
            </a:r>
          </a:p>
          <a:p>
            <a:r>
              <a:rPr lang="en-US" smtClean="0"/>
              <a:t>Individual property owners (lease mineral rights to gas companies)</a:t>
            </a:r>
          </a:p>
          <a:p>
            <a:r>
              <a:rPr lang="en-US" smtClean="0"/>
              <a:t>Rural communities (jobs/business)</a:t>
            </a:r>
          </a:p>
          <a:p>
            <a:r>
              <a:rPr lang="en-US" smtClean="0"/>
              <a:t>All taxpayers benefit (taxes from drilling)</a:t>
            </a:r>
          </a:p>
          <a:p>
            <a:r>
              <a:rPr lang="en-US" smtClean="0"/>
              <a:t>Communities near drilling have health and environmental concerns</a:t>
            </a:r>
          </a:p>
          <a:p>
            <a:pPr>
              <a:buFontTx/>
              <a:buNone/>
            </a:pPr>
            <a:r>
              <a:rPr lang="en-US" smtClean="0"/>
              <a:t>	</a:t>
            </a:r>
          </a:p>
        </p:txBody>
      </p:sp>
      <p:pic>
        <p:nvPicPr>
          <p:cNvPr id="4" name="~PP339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228600"/>
            <a:ext cx="8915400"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5"/>
          <p:cNvSpPr txBox="1">
            <a:spLocks noChangeArrowheads="1"/>
          </p:cNvSpPr>
          <p:nvPr/>
        </p:nvSpPr>
        <p:spPr bwMode="auto">
          <a:xfrm>
            <a:off x="0" y="5513388"/>
            <a:ext cx="91440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a:t>Oct 1, 2009 about 20 miles south of Elmira, NY and 35 miles north of Williamsport, PA. Total disturbed area: 105.1 acres.  The reservoir holds 14,841,128 gallons of hydrofracking flowback water.  The tan area near B is being cleared for a 8,515,651 gallon reservoir.  Water for the site will be withdrawn from the Fallbrook and Fellows Creeks. A wetland exists immediately south of this site; the effects are unknown. </a:t>
            </a:r>
            <a:r>
              <a:rPr lang="en-US" sz="1600" i="1"/>
              <a:t>Courtesy of </a:t>
            </a:r>
            <a:r>
              <a:rPr lang="en-US" sz="1600" i="1">
                <a:hlinkClick r:id="rId6" tooltip="Opens in New Window"/>
              </a:rPr>
              <a:t>www.PaForestCoalition.org</a:t>
            </a:r>
            <a:r>
              <a:rPr lang="en-US"/>
              <a:t> </a:t>
            </a:r>
            <a:endParaRPr lang="en-US" sz="1600"/>
          </a:p>
        </p:txBody>
      </p:sp>
      <p:pic>
        <p:nvPicPr>
          <p:cNvPr id="4" name="~PP139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228600" y="6338888"/>
            <a:ext cx="891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i="1"/>
              <a:t>Filling a hydrofracturing reservoir. Courtesy of www.shaleshock.org</a:t>
            </a:r>
            <a:r>
              <a:rPr lang="en-US"/>
              <a:t> </a:t>
            </a:r>
            <a:endParaRPr lang="en-US" sz="1600"/>
          </a:p>
        </p:txBody>
      </p:sp>
      <p:pic>
        <p:nvPicPr>
          <p:cNvPr id="15363"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2286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P239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p:cNvSpPr txBox="1">
            <a:spLocks noChangeArrowheads="1"/>
          </p:cNvSpPr>
          <p:nvPr/>
        </p:nvSpPr>
        <p:spPr bwMode="auto">
          <a:xfrm>
            <a:off x="184150" y="6415088"/>
            <a:ext cx="873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A Hydrofracking Tank on double tractor trailer – Rt 15 near Trout Run, PA Nov, 2010</a:t>
            </a:r>
          </a:p>
        </p:txBody>
      </p:sp>
      <p:sp>
        <p:nvSpPr>
          <p:cNvPr id="16388" name="Text Box 6"/>
          <p:cNvSpPr txBox="1">
            <a:spLocks noChangeArrowheads="1"/>
          </p:cNvSpPr>
          <p:nvPr/>
        </p:nvSpPr>
        <p:spPr bwMode="auto">
          <a:xfrm>
            <a:off x="6435725" y="5943600"/>
            <a:ext cx="2708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a:t>Photo (c) 2010, Sally S. Howard</a:t>
            </a:r>
          </a:p>
        </p:txBody>
      </p:sp>
      <p:pic>
        <p:nvPicPr>
          <p:cNvPr id="5" name="~PP139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66850" y="304800"/>
            <a:ext cx="65341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457200" y="6096000"/>
            <a:ext cx="8629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a:t>Horizontal Hydrofracturing Rig, November 2009 in Moreland, PA. Wikipedia Commons – photo by Ruhrfisch</a:t>
            </a:r>
          </a:p>
          <a:p>
            <a:endParaRPr lang="en-US" sz="1400"/>
          </a:p>
        </p:txBody>
      </p:sp>
      <p:pic>
        <p:nvPicPr>
          <p:cNvPr id="4" name="~PP339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152400" y="1447800"/>
            <a:ext cx="8991600" cy="5181600"/>
          </a:xfrm>
        </p:spPr>
        <p:txBody>
          <a:bodyPr/>
          <a:lstStyle/>
          <a:p>
            <a:pPr>
              <a:lnSpc>
                <a:spcPct val="80000"/>
              </a:lnSpc>
            </a:pPr>
            <a:r>
              <a:rPr lang="en-US" sz="2400" smtClean="0"/>
              <a:t>Truck traffic – diesel pollutants (asthma, etc.), accidents, noise, road damage</a:t>
            </a:r>
          </a:p>
          <a:p>
            <a:pPr>
              <a:lnSpc>
                <a:spcPct val="80000"/>
              </a:lnSpc>
            </a:pPr>
            <a:r>
              <a:rPr lang="en-US" sz="2400" smtClean="0"/>
              <a:t>Water contamination of streams with chemicals, silt, salt</a:t>
            </a:r>
          </a:p>
          <a:p>
            <a:pPr>
              <a:lnSpc>
                <a:spcPct val="80000"/>
              </a:lnSpc>
            </a:pPr>
            <a:r>
              <a:rPr lang="en-US" sz="2400" smtClean="0"/>
              <a:t>Depletion of smaller water sources (streams, lakes)</a:t>
            </a:r>
          </a:p>
          <a:p>
            <a:pPr>
              <a:lnSpc>
                <a:spcPct val="80000"/>
              </a:lnSpc>
            </a:pPr>
            <a:r>
              <a:rPr lang="en-US" sz="2400" smtClean="0"/>
              <a:t>Air pollution – Volatile Organic Compounds (VOCs), ozone, asthma</a:t>
            </a:r>
          </a:p>
          <a:p>
            <a:pPr>
              <a:lnSpc>
                <a:spcPct val="80000"/>
              </a:lnSpc>
            </a:pPr>
            <a:r>
              <a:rPr lang="en-US" sz="2400" smtClean="0"/>
              <a:t>Future suburban &amp; urban drilling near schools &amp; homes</a:t>
            </a:r>
          </a:p>
          <a:p>
            <a:pPr>
              <a:lnSpc>
                <a:spcPct val="80000"/>
              </a:lnSpc>
            </a:pPr>
            <a:r>
              <a:rPr lang="en-US" sz="2400" smtClean="0"/>
              <a:t>Unknown hazards with persistent pollutants in rivers</a:t>
            </a:r>
          </a:p>
          <a:p>
            <a:pPr>
              <a:lnSpc>
                <a:spcPct val="80000"/>
              </a:lnSpc>
            </a:pPr>
            <a:r>
              <a:rPr lang="en-US" sz="2400" smtClean="0"/>
              <a:t>Baseline (before) and continuous environmental &amp; health monitoring.</a:t>
            </a:r>
          </a:p>
          <a:p>
            <a:pPr>
              <a:lnSpc>
                <a:spcPct val="80000"/>
              </a:lnSpc>
            </a:pPr>
            <a:r>
              <a:rPr lang="en-US" sz="2400" smtClean="0"/>
              <a:t>Community character changes permanently from rural agricultural to rural industrial</a:t>
            </a:r>
          </a:p>
          <a:p>
            <a:pPr>
              <a:lnSpc>
                <a:spcPct val="80000"/>
              </a:lnSpc>
            </a:pPr>
            <a:r>
              <a:rPr lang="en-US" sz="2400" smtClean="0"/>
              <a:t>Boom &amp; Bust economic &amp; community dynamics</a:t>
            </a:r>
          </a:p>
          <a:p>
            <a:pPr>
              <a:lnSpc>
                <a:spcPct val="80000"/>
              </a:lnSpc>
            </a:pPr>
            <a:r>
              <a:rPr lang="en-US" sz="2400" smtClean="0"/>
              <a:t>A few benefit; many endure</a:t>
            </a:r>
          </a:p>
        </p:txBody>
      </p:sp>
      <p:sp>
        <p:nvSpPr>
          <p:cNvPr id="18435" name="Text Box 4"/>
          <p:cNvSpPr txBox="1">
            <a:spLocks noChangeArrowheads="1"/>
          </p:cNvSpPr>
          <p:nvPr/>
        </p:nvSpPr>
        <p:spPr bwMode="auto">
          <a:xfrm>
            <a:off x="381000" y="357188"/>
            <a:ext cx="845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3200"/>
              <a:t>Concerns for Local Communities</a:t>
            </a:r>
          </a:p>
        </p:txBody>
      </p:sp>
      <p:sp>
        <p:nvSpPr>
          <p:cNvPr id="18436" name="Text Box 5"/>
          <p:cNvSpPr txBox="1">
            <a:spLocks noChangeArrowheads="1"/>
          </p:cNvSpPr>
          <p:nvPr/>
        </p:nvSpPr>
        <p:spPr bwMode="auto">
          <a:xfrm>
            <a:off x="533400" y="838200"/>
            <a:ext cx="861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a:t>... where Hydrofracturing is occurring</a:t>
            </a:r>
          </a:p>
        </p:txBody>
      </p:sp>
      <p:pic>
        <p:nvPicPr>
          <p:cNvPr id="5" name="~PP139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50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81000" y="357188"/>
            <a:ext cx="845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a:t>Concerns for Local Communities – Socioeconomic</a:t>
            </a:r>
          </a:p>
        </p:txBody>
      </p:sp>
      <p:sp>
        <p:nvSpPr>
          <p:cNvPr id="19459" name="Text Box 3"/>
          <p:cNvSpPr txBox="1">
            <a:spLocks noChangeArrowheads="1"/>
          </p:cNvSpPr>
          <p:nvPr/>
        </p:nvSpPr>
        <p:spPr bwMode="auto">
          <a:xfrm>
            <a:off x="239713" y="6438900"/>
            <a:ext cx="8599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a:t>Courtesy of Susan Christopherson, PhD at University of Pittsburgh Conference, Nov 19, 2010</a:t>
            </a:r>
          </a:p>
        </p:txBody>
      </p:sp>
      <p:sp>
        <p:nvSpPr>
          <p:cNvPr id="19460" name="Text Box 4"/>
          <p:cNvSpPr txBox="1">
            <a:spLocks noChangeArrowheads="1"/>
          </p:cNvSpPr>
          <p:nvPr/>
        </p:nvSpPr>
        <p:spPr bwMode="auto">
          <a:xfrm>
            <a:off x="0" y="10668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Susan Christopherson, PhD, Professor, City and Regional Planning, Cornell University - </a:t>
            </a:r>
          </a:p>
          <a:p>
            <a:r>
              <a:rPr lang="en-US"/>
              <a:t>How Should We Think About the Economic Consequences of Shale Gas Drilling?”</a:t>
            </a:r>
          </a:p>
        </p:txBody>
      </p:sp>
      <p:pic>
        <p:nvPicPr>
          <p:cNvPr id="1946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1905000"/>
            <a:ext cx="27813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2057400"/>
            <a:ext cx="57435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9"/>
          <p:cNvSpPr txBox="1">
            <a:spLocks noChangeArrowheads="1"/>
          </p:cNvSpPr>
          <p:nvPr/>
        </p:nvSpPr>
        <p:spPr bwMode="auto">
          <a:xfrm>
            <a:off x="228600" y="45720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b="1" i="1"/>
              <a:t>Boom-Bust Economics – plan for it!</a:t>
            </a:r>
          </a:p>
        </p:txBody>
      </p:sp>
      <p:sp>
        <p:nvSpPr>
          <p:cNvPr id="19464" name="Text Box 10"/>
          <p:cNvSpPr txBox="1">
            <a:spLocks noChangeArrowheads="1"/>
          </p:cNvSpPr>
          <p:nvPr/>
        </p:nvSpPr>
        <p:spPr bwMode="auto">
          <a:xfrm>
            <a:off x="228600" y="5181600"/>
            <a:ext cx="2895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buFontTx/>
              <a:buChar char="•"/>
            </a:pPr>
            <a:r>
              <a:rPr lang="en-US" sz="1400"/>
              <a:t>The long-term job growth is in TX (headquarters).</a:t>
            </a:r>
          </a:p>
          <a:p>
            <a:pPr>
              <a:buFontTx/>
              <a:buChar char="•"/>
            </a:pPr>
            <a:r>
              <a:rPr lang="en-US" sz="1400"/>
              <a:t>Long-term population, business &amp; income growth is slower than in adjacent counties.</a:t>
            </a:r>
          </a:p>
        </p:txBody>
      </p:sp>
      <p:pic>
        <p:nvPicPr>
          <p:cNvPr id="9" name="~PP239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2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THE ONLY TWO CERTAINTIES</a:t>
            </a:r>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pitchFamily="34" charset="0"/>
              <a:buNone/>
              <a:defRPr/>
            </a:pPr>
            <a:endParaRPr lang="en-US" dirty="0" smtClean="0"/>
          </a:p>
          <a:p>
            <a:pPr marL="514350" indent="-514350" fontAlgn="auto">
              <a:spcAft>
                <a:spcPts val="0"/>
              </a:spcAft>
              <a:buFont typeface="Arial" pitchFamily="34" charset="0"/>
              <a:buAutoNum type="arabicParenR"/>
              <a:defRPr/>
            </a:pPr>
            <a:r>
              <a:rPr lang="en-US" b="1" u="sng" dirty="0" smtClean="0"/>
              <a:t>Surprises</a:t>
            </a:r>
          </a:p>
          <a:p>
            <a:pPr marL="514350" indent="-514350" fontAlgn="auto">
              <a:spcAft>
                <a:spcPts val="0"/>
              </a:spcAft>
              <a:buFont typeface="Arial" pitchFamily="34" charset="0"/>
              <a:buAutoNum type="arabicParenR"/>
              <a:defRPr/>
            </a:pPr>
            <a:endParaRPr lang="en-US" b="1" u="sng" dirty="0" smtClean="0"/>
          </a:p>
          <a:p>
            <a:pPr marL="514350" indent="-514350" fontAlgn="auto">
              <a:spcAft>
                <a:spcPts val="0"/>
              </a:spcAft>
              <a:buFont typeface="Arial" pitchFamily="34" charset="0"/>
              <a:buNone/>
              <a:defRPr/>
            </a:pPr>
            <a:r>
              <a:rPr lang="en-US" dirty="0" smtClean="0"/>
              <a:t>Every location where natural gas is extracted is different.  Western New York and Pennsylvania differ from other heavily extracted regions in its geology; surface and subsurface water flows; past subsurface perturbations; weather; ecosystems; population density and demography, etc.    Extraction procedures are evolving; and the sensitivity of analytical techniques to detect contaminants is increasing.   </a:t>
            </a:r>
            <a:endParaRPr lang="en-US" dirty="0"/>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r>
              <a:rPr lang="en-US" dirty="0" smtClean="0"/>
              <a:t>We can be certain that unforeseen threats to human health will be detected.</a:t>
            </a:r>
          </a:p>
          <a:p>
            <a:pPr marL="514350" indent="-514350" fontAlgn="auto">
              <a:spcAft>
                <a:spcPts val="0"/>
              </a:spcAft>
              <a:buFont typeface="Arial" pitchFamily="34" charset="0"/>
              <a:buAutoNum type="arabicParenR"/>
              <a:defRPr/>
            </a:pPr>
            <a:endParaRPr lang="en-US" dirty="0"/>
          </a:p>
          <a:p>
            <a:pPr fontAlgn="auto">
              <a:spcAft>
                <a:spcPts val="0"/>
              </a:spcAft>
              <a:buFont typeface="Arial" pitchFamily="34" charset="0"/>
              <a:buChar char="•"/>
              <a:defRPr/>
            </a:pPr>
            <a:endParaRPr lang="en-US" dirty="0"/>
          </a:p>
        </p:txBody>
      </p:sp>
      <p:pic>
        <p:nvPicPr>
          <p:cNvPr id="4" name="~PP239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THE ONLY TWO CERTAINTIES</a:t>
            </a:r>
          </a:p>
        </p:txBody>
      </p:sp>
      <p:sp>
        <p:nvSpPr>
          <p:cNvPr id="3" name="Content Placeholder 2"/>
          <p:cNvSpPr>
            <a:spLocks noGrp="1"/>
          </p:cNvSpPr>
          <p:nvPr>
            <p:ph idx="1"/>
          </p:nvPr>
        </p:nvSpPr>
        <p:spPr/>
        <p:txBody>
          <a:bodyPr rtlCol="0">
            <a:normAutofit fontScale="62500" lnSpcReduction="20000"/>
          </a:bodyPr>
          <a:lstStyle/>
          <a:p>
            <a:pPr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r>
              <a:rPr lang="en-US" dirty="0" smtClean="0"/>
              <a:t>2) </a:t>
            </a:r>
            <a:r>
              <a:rPr lang="en-US" b="1" dirty="0" smtClean="0"/>
              <a:t>D</a:t>
            </a:r>
            <a:r>
              <a:rPr lang="en-US" b="1" u="sng" dirty="0" smtClean="0"/>
              <a:t>isease Clusters and Law Suits</a:t>
            </a:r>
          </a:p>
          <a:p>
            <a:pPr marL="514350" indent="-514350" fontAlgn="auto">
              <a:spcAft>
                <a:spcPts val="0"/>
              </a:spcAft>
              <a:buFont typeface="Arial" pitchFamily="34" charset="0"/>
              <a:buNone/>
              <a:defRPr/>
            </a:pPr>
            <a:endParaRPr lang="en-US" b="1" u="sng" dirty="0" smtClean="0"/>
          </a:p>
          <a:p>
            <a:pPr marL="514350" indent="-514350" fontAlgn="auto">
              <a:spcAft>
                <a:spcPts val="0"/>
              </a:spcAft>
              <a:buFont typeface="Arial" pitchFamily="34" charset="0"/>
              <a:buNone/>
              <a:defRPr/>
            </a:pPr>
            <a:r>
              <a:rPr lang="en-US" dirty="0" smtClean="0"/>
              <a:t>It is certain that in a community with Marcellus Shale activity there will be a highly publicized statistically significant increase in a disease.  This will result in worried community members, loss of property values and law suits.  The concern will spread to other Marcellus Shale communities</a:t>
            </a:r>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r>
              <a:rPr lang="en-US" dirty="0" smtClean="0"/>
              <a:t>When this occurs Health Department or university epidemiologists will be asked to help determine whether the observed increase in disease incidence is a result of Marcellus Shale activity.   This will require retrospective reconstruction of exposure to various chemicals.  At best there will be a high degree of uncertainty  in the exposure assessment that will complicate determination of cause and effect relationships</a:t>
            </a:r>
          </a:p>
          <a:p>
            <a:pPr marL="514350" indent="-514350" fontAlgn="auto">
              <a:spcAft>
                <a:spcPts val="0"/>
              </a:spcAft>
              <a:buFont typeface="Arial" pitchFamily="34" charset="0"/>
              <a:buNone/>
              <a:defRPr/>
            </a:pPr>
            <a:endParaRPr lang="en-US" dirty="0" smtClean="0"/>
          </a:p>
          <a:p>
            <a:pPr marL="514350" indent="-514350" fontAlgn="auto">
              <a:spcAft>
                <a:spcPts val="0"/>
              </a:spcAft>
              <a:buFont typeface="Arial" pitchFamily="34" charset="0"/>
              <a:buNone/>
              <a:defRPr/>
            </a:pPr>
            <a:endParaRPr lang="en-US" dirty="0"/>
          </a:p>
          <a:p>
            <a:pPr fontAlgn="auto">
              <a:spcAft>
                <a:spcPts val="0"/>
              </a:spcAft>
              <a:buFont typeface="Arial" pitchFamily="34" charset="0"/>
              <a:buChar char="•"/>
              <a:defRPr/>
            </a:pPr>
            <a:endParaRPr lang="en-US" dirty="0"/>
          </a:p>
        </p:txBody>
      </p:sp>
      <p:pic>
        <p:nvPicPr>
          <p:cNvPr id="4" name="~PP139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9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Community Health Concerns and the Marcellus Shale</a:t>
            </a:r>
            <a:endParaRPr lang="en-US" dirty="0"/>
          </a:p>
        </p:txBody>
      </p:sp>
      <p:sp>
        <p:nvSpPr>
          <p:cNvPr id="4099" name="Content Placeholder 2"/>
          <p:cNvSpPr>
            <a:spLocks noGrp="1"/>
          </p:cNvSpPr>
          <p:nvPr>
            <p:ph idx="1"/>
          </p:nvPr>
        </p:nvSpPr>
        <p:spPr/>
        <p:txBody>
          <a:bodyPr/>
          <a:lstStyle/>
          <a:p>
            <a:r>
              <a:rPr lang="en-US" smtClean="0"/>
              <a:t>In our six years of responding to community environmental and health issues, CHEC has never experienced the breadth and depth of concern that exists about Marcellus Shale</a:t>
            </a:r>
          </a:p>
          <a:p>
            <a:endParaRPr lang="en-US" smtClean="0"/>
          </a:p>
        </p:txBody>
      </p:sp>
      <p:pic>
        <p:nvPicPr>
          <p:cNvPr id="4" name="~PP438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A THIRD CERTAINTY</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3) </a:t>
            </a:r>
            <a:r>
              <a:rPr lang="en-US" b="1" u="sng" dirty="0" smtClean="0"/>
              <a:t>Reducing emissions is a money saver</a:t>
            </a:r>
          </a:p>
          <a:p>
            <a:pPr fontAlgn="auto">
              <a:spcAft>
                <a:spcPts val="0"/>
              </a:spcAft>
              <a:buFont typeface="Arial" pitchFamily="34" charset="0"/>
              <a:buNone/>
              <a:defRPr/>
            </a:pPr>
            <a:r>
              <a:rPr lang="en-US" dirty="0" smtClean="0"/>
              <a:t>In virtually every similar situation, industry has eventually realized that it saves money to decrease emissions.  In addition to the costs of health and environmental impacts, and the litigation and clean-up expenses, it is more profitable to sell product than to release it to the environment.   </a:t>
            </a:r>
            <a:endParaRPr lang="en-US" dirty="0"/>
          </a:p>
        </p:txBody>
      </p:sp>
      <p:pic>
        <p:nvPicPr>
          <p:cNvPr id="4" name="~PP439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Implications of the Gulf Oil Spill to Marcellus Shale Activities</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None/>
              <a:defRPr/>
            </a:pPr>
            <a:r>
              <a:rPr lang="en-US" dirty="0" smtClean="0"/>
              <a:t>	- Environmental and human health are closely linked. </a:t>
            </a:r>
          </a:p>
          <a:p>
            <a:pPr fontAlgn="auto">
              <a:spcAft>
                <a:spcPts val="0"/>
              </a:spcAft>
              <a:buFont typeface="Arial" pitchFamily="34" charset="0"/>
              <a:buNone/>
              <a:defRPr/>
            </a:pPr>
            <a:r>
              <a:rPr lang="en-US" dirty="0" smtClean="0"/>
              <a:t>	- Worker health and environmental health are linked by the culture of the workplace</a:t>
            </a:r>
          </a:p>
          <a:p>
            <a:pPr fontAlgn="auto">
              <a:spcAft>
                <a:spcPts val="0"/>
              </a:spcAft>
              <a:buFont typeface="Arial" pitchFamily="34" charset="0"/>
              <a:buNone/>
              <a:defRPr/>
            </a:pPr>
            <a:r>
              <a:rPr lang="en-US" dirty="0" smtClean="0"/>
              <a:t>	- Independent governmental oversight is necessary: and costs money that should be paid by the industry</a:t>
            </a:r>
          </a:p>
          <a:p>
            <a:pPr fontAlgn="auto">
              <a:spcAft>
                <a:spcPts val="0"/>
              </a:spcAft>
              <a:buFont typeface="Arial" pitchFamily="34" charset="0"/>
              <a:buNone/>
              <a:defRPr/>
            </a:pPr>
            <a:r>
              <a:rPr lang="en-US" dirty="0"/>
              <a:t>	</a:t>
            </a:r>
            <a:r>
              <a:rPr lang="en-US" dirty="0" smtClean="0"/>
              <a:t>- Regulatory reform is required to better balance the protection of the environment and public health with business needs</a:t>
            </a:r>
          </a:p>
          <a:p>
            <a:pPr fontAlgn="auto">
              <a:spcAft>
                <a:spcPts val="0"/>
              </a:spcAft>
              <a:buFont typeface="Arial" pitchFamily="34" charset="0"/>
              <a:buNone/>
              <a:defRPr/>
            </a:pPr>
            <a:r>
              <a:rPr lang="en-US" dirty="0"/>
              <a:t>	</a:t>
            </a:r>
            <a:endParaRPr lang="en-US" dirty="0" smtClean="0"/>
          </a:p>
          <a:p>
            <a:pPr fontAlgn="auto">
              <a:spcAft>
                <a:spcPts val="0"/>
              </a:spcAft>
              <a:buFont typeface="Arial" pitchFamily="34" charset="0"/>
              <a:buNone/>
              <a:defRPr/>
            </a:pPr>
            <a:endParaRPr lang="en-US" dirty="0"/>
          </a:p>
        </p:txBody>
      </p:sp>
      <p:pic>
        <p:nvPicPr>
          <p:cNvPr id="4" name="~PP139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9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idx="4294967295"/>
          </p:nvPr>
        </p:nvSpPr>
        <p:spPr/>
        <p:txBody>
          <a:bodyPr/>
          <a:lstStyle/>
          <a:p>
            <a:r>
              <a:rPr lang="en-US" sz="4000" smtClean="0"/>
              <a:t>COREXIT 9500 MSDS: NALCO</a:t>
            </a:r>
            <a:br>
              <a:rPr lang="en-US" sz="4000" smtClean="0"/>
            </a:br>
            <a:r>
              <a:rPr lang="en-US" sz="2400" smtClean="0"/>
              <a:t>(edited)</a:t>
            </a:r>
            <a:endParaRPr lang="en-US" sz="4000" smtClean="0"/>
          </a:p>
        </p:txBody>
      </p:sp>
      <p:sp>
        <p:nvSpPr>
          <p:cNvPr id="24579" name="Rectangle 3"/>
          <p:cNvSpPr>
            <a:spLocks noGrp="1"/>
          </p:cNvSpPr>
          <p:nvPr>
            <p:ph type="body" idx="4294967295"/>
          </p:nvPr>
        </p:nvSpPr>
        <p:spPr/>
        <p:txBody>
          <a:bodyPr/>
          <a:lstStyle/>
          <a:p>
            <a:pPr>
              <a:buFont typeface="Arial" charset="0"/>
              <a:buNone/>
            </a:pPr>
            <a:r>
              <a:rPr lang="en-US" b="1" smtClean="0"/>
              <a:t>2. COMPOSITION/INFORMATION ON INGREDIENTS</a:t>
            </a:r>
          </a:p>
          <a:p>
            <a:pPr>
              <a:buFont typeface="Arial" charset="0"/>
              <a:buNone/>
            </a:pPr>
            <a:r>
              <a:rPr lang="en-US" sz="2400" smtClean="0"/>
              <a:t>Our hazard evaluation has identified the following chemical substance(s) as hazardous:</a:t>
            </a:r>
          </a:p>
          <a:p>
            <a:pPr>
              <a:buFont typeface="Arial" charset="0"/>
              <a:buNone/>
            </a:pPr>
            <a:r>
              <a:rPr lang="en-US" smtClean="0"/>
              <a:t> </a:t>
            </a:r>
            <a:r>
              <a:rPr lang="en-US" sz="2400" b="1" u="sng" smtClean="0"/>
              <a:t>Hazardous Substance(s)</a:t>
            </a:r>
            <a:r>
              <a:rPr lang="en-US" sz="2400" smtClean="0"/>
              <a:t> 	  	                  </a:t>
            </a:r>
            <a:r>
              <a:rPr lang="en-US" sz="2400" b="1" u="sng" smtClean="0"/>
              <a:t>(w/w)</a:t>
            </a:r>
          </a:p>
          <a:p>
            <a:pPr>
              <a:buFont typeface="Arial" charset="0"/>
              <a:buNone/>
            </a:pPr>
            <a:r>
              <a:rPr lang="en-US" sz="2400" smtClean="0"/>
              <a:t>- Distillates, petroleum, hydrotreated light     10.0 - 30.0%</a:t>
            </a:r>
          </a:p>
          <a:p>
            <a:pPr>
              <a:buFontTx/>
              <a:buNone/>
            </a:pPr>
            <a:r>
              <a:rPr lang="en-US" sz="2400" smtClean="0"/>
              <a:t>- Propylene Glycol                                                   1.0 - 5.0%</a:t>
            </a:r>
          </a:p>
          <a:p>
            <a:pPr>
              <a:buFontTx/>
              <a:buNone/>
            </a:pPr>
            <a:r>
              <a:rPr lang="en-US" sz="2400" smtClean="0"/>
              <a:t>- Organic sulfonic acid salt  (Proprietary)          10.0 - 30.0%</a:t>
            </a:r>
          </a:p>
        </p:txBody>
      </p:sp>
      <p:pic>
        <p:nvPicPr>
          <p:cNvPr id="4" name="~PP339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9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Implications of the Gulf Oil Spill to Marcellus Shale Activities</a:t>
            </a:r>
            <a:endParaRPr lang="en-US" dirty="0"/>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None/>
              <a:defRPr/>
            </a:pPr>
            <a:r>
              <a:rPr lang="en-US" dirty="0" smtClean="0"/>
              <a:t>	-Psychosocial health impacts of energy extraction can be as important as direct health effects.</a:t>
            </a:r>
          </a:p>
          <a:p>
            <a:pPr fontAlgn="auto">
              <a:spcAft>
                <a:spcPts val="0"/>
              </a:spcAft>
              <a:buFont typeface="Arial" pitchFamily="34" charset="0"/>
              <a:buNone/>
              <a:defRPr/>
            </a:pPr>
            <a:r>
              <a:rPr lang="en-US" dirty="0" smtClean="0"/>
              <a:t>	-It is in everyone’s best interest to determine the potential environmental and  human health impacts of energy extraction prospectively, rather than retrospectively.</a:t>
            </a:r>
          </a:p>
          <a:p>
            <a:pPr fontAlgn="auto">
              <a:spcAft>
                <a:spcPts val="0"/>
              </a:spcAft>
              <a:buFont typeface="Arial" pitchFamily="34" charset="0"/>
              <a:buNone/>
              <a:defRPr/>
            </a:pPr>
            <a:r>
              <a:rPr lang="en-US" dirty="0" smtClean="0"/>
              <a:t>	- Over time it is virtually certain that all the nation’s oil and gas sources will be tapped.  </a:t>
            </a:r>
          </a:p>
          <a:p>
            <a:pPr fontAlgn="auto">
              <a:spcAft>
                <a:spcPts val="0"/>
              </a:spcAft>
              <a:buFont typeface="Arial" pitchFamily="34" charset="0"/>
              <a:buNone/>
              <a:defRPr/>
            </a:pPr>
            <a:r>
              <a:rPr lang="en-US" dirty="0" smtClean="0"/>
              <a:t>		- So what’s the rush?</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endParaRPr lang="en-US" dirty="0" smtClean="0"/>
          </a:p>
          <a:p>
            <a:pPr fontAlgn="auto">
              <a:spcAft>
                <a:spcPts val="0"/>
              </a:spcAft>
              <a:buFont typeface="Arial" pitchFamily="34" charset="0"/>
              <a:buNone/>
              <a:defRPr/>
            </a:pPr>
            <a:endParaRPr lang="en-US" dirty="0"/>
          </a:p>
        </p:txBody>
      </p:sp>
      <p:pic>
        <p:nvPicPr>
          <p:cNvPr id="4" name="~PP739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 Pathways to Adverse Health Impacts of Marcellus Shale Operations</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smtClean="0"/>
              <a:t>Worker health and safety</a:t>
            </a:r>
          </a:p>
          <a:p>
            <a:pPr fontAlgn="auto">
              <a:spcAft>
                <a:spcPts val="0"/>
              </a:spcAft>
              <a:buFont typeface="Arial" pitchFamily="34" charset="0"/>
              <a:buChar char="•"/>
              <a:defRPr/>
            </a:pPr>
            <a:r>
              <a:rPr lang="en-US" dirty="0" smtClean="0"/>
              <a:t>Air pollution</a:t>
            </a:r>
          </a:p>
          <a:p>
            <a:pPr fontAlgn="auto">
              <a:spcAft>
                <a:spcPts val="0"/>
              </a:spcAft>
              <a:buFont typeface="Arial" pitchFamily="34" charset="0"/>
              <a:buChar char="•"/>
              <a:defRPr/>
            </a:pPr>
            <a:r>
              <a:rPr lang="en-US" dirty="0" smtClean="0"/>
              <a:t>Water pollution</a:t>
            </a:r>
          </a:p>
          <a:p>
            <a:pPr fontAlgn="auto">
              <a:spcAft>
                <a:spcPts val="0"/>
              </a:spcAft>
              <a:buFont typeface="Arial" pitchFamily="34" charset="0"/>
              <a:buChar char="•"/>
              <a:defRPr/>
            </a:pPr>
            <a:r>
              <a:rPr lang="en-US" dirty="0" smtClean="0"/>
              <a:t>Soil pollution</a:t>
            </a:r>
          </a:p>
          <a:p>
            <a:pPr fontAlgn="auto">
              <a:spcAft>
                <a:spcPts val="0"/>
              </a:spcAft>
              <a:buFont typeface="Arial" pitchFamily="34" charset="0"/>
              <a:buChar char="•"/>
              <a:defRPr/>
            </a:pPr>
            <a:r>
              <a:rPr lang="en-US" dirty="0" smtClean="0"/>
              <a:t>Noise pollution</a:t>
            </a:r>
          </a:p>
          <a:p>
            <a:pPr fontAlgn="auto">
              <a:spcAft>
                <a:spcPts val="0"/>
              </a:spcAft>
              <a:buFont typeface="Arial" pitchFamily="34" charset="0"/>
              <a:buChar char="•"/>
              <a:defRPr/>
            </a:pPr>
            <a:r>
              <a:rPr lang="en-US" dirty="0" smtClean="0"/>
              <a:t>Community safety: traffic, explosions, fires; 	crimes</a:t>
            </a:r>
          </a:p>
          <a:p>
            <a:pPr fontAlgn="auto">
              <a:spcAft>
                <a:spcPts val="0"/>
              </a:spcAft>
              <a:buFont typeface="Arial" pitchFamily="34" charset="0"/>
              <a:buChar char="•"/>
              <a:defRPr/>
            </a:pPr>
            <a:r>
              <a:rPr lang="en-US" dirty="0" smtClean="0"/>
              <a:t>Psychosocial disruption</a:t>
            </a:r>
          </a:p>
          <a:p>
            <a:pPr fontAlgn="auto">
              <a:spcAft>
                <a:spcPts val="0"/>
              </a:spcAft>
              <a:buFont typeface="Arial" pitchFamily="34" charset="0"/>
              <a:buChar char="•"/>
              <a:defRPr/>
            </a:pPr>
            <a:r>
              <a:rPr lang="en-US" dirty="0" smtClean="0"/>
              <a:t>Sustainability</a:t>
            </a:r>
          </a:p>
          <a:p>
            <a:pPr fontAlgn="auto">
              <a:spcAft>
                <a:spcPts val="0"/>
              </a:spcAft>
              <a:buFont typeface="Arial" pitchFamily="34" charset="0"/>
              <a:buChar char="•"/>
              <a:defRPr/>
            </a:pPr>
            <a:r>
              <a:rPr lang="en-US" dirty="0" smtClean="0"/>
              <a:t>Global climate change</a:t>
            </a:r>
          </a:p>
          <a:p>
            <a:pPr fontAlgn="auto">
              <a:spcAft>
                <a:spcPts val="0"/>
              </a:spcAft>
              <a:buFont typeface="Arial" pitchFamily="34" charset="0"/>
              <a:buChar char="•"/>
              <a:defRPr/>
            </a:pPr>
            <a:endParaRPr lang="en-US" dirty="0"/>
          </a:p>
        </p:txBody>
      </p:sp>
      <p:pic>
        <p:nvPicPr>
          <p:cNvPr id="4" name="~PP339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6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14400" y="274638"/>
            <a:ext cx="7772400" cy="868362"/>
          </a:xfrm>
        </p:spPr>
        <p:txBody>
          <a:bodyPr/>
          <a:lstStyle/>
          <a:p>
            <a:r>
              <a:rPr lang="en-US" smtClean="0"/>
              <a:t>Questions Include</a:t>
            </a:r>
          </a:p>
        </p:txBody>
      </p:sp>
      <p:sp>
        <p:nvSpPr>
          <p:cNvPr id="3" name="Content Placeholder 2"/>
          <p:cNvSpPr>
            <a:spLocks noGrp="1"/>
          </p:cNvSpPr>
          <p:nvPr>
            <p:ph idx="1"/>
          </p:nvPr>
        </p:nvSpPr>
        <p:spPr>
          <a:xfrm>
            <a:off x="685800" y="1219200"/>
            <a:ext cx="8001000" cy="5334000"/>
          </a:xfrm>
        </p:spPr>
        <p:txBody>
          <a:bodyPr rtlCol="0">
            <a:normAutofit fontScale="77500" lnSpcReduction="20000"/>
          </a:bodyPr>
          <a:lstStyle/>
          <a:p>
            <a:pPr marL="624078" indent="-514350" fontAlgn="auto">
              <a:spcAft>
                <a:spcPts val="0"/>
              </a:spcAft>
              <a:buFont typeface="Arial" pitchFamily="34" charset="0"/>
              <a:buAutoNum type="arabicPeriod"/>
              <a:defRPr/>
            </a:pPr>
            <a:r>
              <a:rPr lang="en-US" dirty="0" smtClean="0"/>
              <a:t>How is flow back and produced water disposed of?</a:t>
            </a:r>
          </a:p>
          <a:p>
            <a:pPr marL="624078" indent="-514350" fontAlgn="auto">
              <a:spcAft>
                <a:spcPts val="0"/>
              </a:spcAft>
              <a:buFont typeface="Arial" pitchFamily="34" charset="0"/>
              <a:buAutoNum type="arabicPeriod"/>
              <a:defRPr/>
            </a:pPr>
            <a:r>
              <a:rPr lang="en-US" dirty="0" smtClean="0"/>
              <a:t>Is the disposal of water affecting ground water or  municipal and/or private drinking water supplies?</a:t>
            </a:r>
          </a:p>
          <a:p>
            <a:pPr marL="624078" indent="-514350" fontAlgn="auto">
              <a:spcAft>
                <a:spcPts val="0"/>
              </a:spcAft>
              <a:buFont typeface="Arial" pitchFamily="34" charset="0"/>
              <a:buAutoNum type="arabicPeriod"/>
              <a:defRPr/>
            </a:pPr>
            <a:r>
              <a:rPr lang="en-US" dirty="0" smtClean="0"/>
              <a:t>Water withdrawal and management?</a:t>
            </a:r>
          </a:p>
          <a:p>
            <a:pPr marL="624078" indent="-514350" fontAlgn="auto">
              <a:spcAft>
                <a:spcPts val="0"/>
              </a:spcAft>
              <a:buFont typeface="Arial" pitchFamily="34" charset="0"/>
              <a:buAutoNum type="arabicPeriod"/>
              <a:defRPr/>
            </a:pPr>
            <a:r>
              <a:rPr lang="en-US" dirty="0" smtClean="0"/>
              <a:t>Is there an additional burden to already compromised air quality in New York State?</a:t>
            </a:r>
          </a:p>
          <a:p>
            <a:pPr marL="624078" indent="-514350" fontAlgn="auto">
              <a:spcAft>
                <a:spcPts val="0"/>
              </a:spcAft>
              <a:buFont typeface="Arial" pitchFamily="34" charset="0"/>
              <a:buAutoNum type="arabicPeriod"/>
              <a:defRPr/>
            </a:pPr>
            <a:r>
              <a:rPr lang="en-US" dirty="0" smtClean="0"/>
              <a:t>Movement of radionuclides?</a:t>
            </a:r>
          </a:p>
          <a:p>
            <a:pPr marL="624078" indent="-514350" fontAlgn="auto">
              <a:spcAft>
                <a:spcPts val="0"/>
              </a:spcAft>
              <a:buFont typeface="Arial" pitchFamily="34" charset="0"/>
              <a:buAutoNum type="arabicPeriod"/>
              <a:defRPr/>
            </a:pPr>
            <a:r>
              <a:rPr lang="en-US" dirty="0" smtClean="0"/>
              <a:t>What kind of stress and health issues are</a:t>
            </a:r>
            <a:r>
              <a:rPr lang="en-US" sz="3000" dirty="0" smtClean="0"/>
              <a:t> </a:t>
            </a:r>
            <a:r>
              <a:rPr lang="en-US" dirty="0" smtClean="0"/>
              <a:t>related to people living in communities where gas extraction and development activities are taking place?</a:t>
            </a:r>
            <a:endParaRPr lang="en-US" dirty="0"/>
          </a:p>
          <a:p>
            <a:pPr marL="624078" indent="-514350" fontAlgn="auto">
              <a:spcAft>
                <a:spcPts val="0"/>
              </a:spcAft>
              <a:buFont typeface="Arial" pitchFamily="34" charset="0"/>
              <a:buAutoNum type="arabicPeriod"/>
              <a:defRPr/>
            </a:pPr>
            <a:r>
              <a:rPr lang="en-US" dirty="0" smtClean="0"/>
              <a:t>How will pipelines and heavy road traffic affect the infrastructure of communities?</a:t>
            </a:r>
          </a:p>
          <a:p>
            <a:pPr marL="624078" indent="-514350" fontAlgn="auto">
              <a:spcAft>
                <a:spcPts val="0"/>
              </a:spcAft>
              <a:buFont typeface="Arial" pitchFamily="34" charset="0"/>
              <a:buAutoNum type="arabicPeriod"/>
              <a:defRPr/>
            </a:pPr>
            <a:r>
              <a:rPr lang="en-US" dirty="0" smtClean="0"/>
              <a:t>How long do well-casing last with corrosive fluids running through them?</a:t>
            </a:r>
          </a:p>
          <a:p>
            <a:pPr marL="624078" indent="-514350" fontAlgn="auto">
              <a:spcAft>
                <a:spcPts val="0"/>
              </a:spcAft>
              <a:buFont typeface="Arial" pitchFamily="34" charset="0"/>
              <a:buAutoNum type="arabicPeriod"/>
              <a:defRPr/>
            </a:pPr>
            <a:r>
              <a:rPr lang="en-US" dirty="0" smtClean="0"/>
              <a:t>What are the plans for emergency response?</a:t>
            </a:r>
          </a:p>
        </p:txBody>
      </p:sp>
      <p:pic>
        <p:nvPicPr>
          <p:cNvPr id="4" name="~PP1399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0028"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
                            </p:stCondLst>
                            <p:childTnLst>
                              <p:par>
                                <p:cTn id="30" presetID="2" presetClass="entr" presetSubtype="4"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000"/>
                            </p:stCondLst>
                            <p:childTnLst>
                              <p:par>
                                <p:cTn id="35" presetID="2" presetClass="entr" presetSubtype="4"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000"/>
                            </p:stCondLst>
                            <p:childTnLst>
                              <p:par>
                                <p:cTn id="40" presetID="2" presetClass="entr" presetSubtype="4"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4" fill="hold"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rtlCol="0">
            <a:normAutofit fontScale="90000"/>
          </a:bodyPr>
          <a:lstStyle/>
          <a:p>
            <a:pPr fontAlgn="auto">
              <a:spcAft>
                <a:spcPts val="0"/>
              </a:spcAft>
              <a:defRPr/>
            </a:pPr>
            <a:r>
              <a:rPr lang="en-US" b="1" u="sng" dirty="0" smtClean="0"/>
              <a:t>Key Policy Issues Related to Human Health</a:t>
            </a:r>
            <a:br>
              <a:rPr lang="en-US" b="1" u="sng" dirty="0" smtClean="0"/>
            </a:b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sz="4400" dirty="0" smtClean="0"/>
              <a:t>The need for vigorous governmental oversight</a:t>
            </a:r>
          </a:p>
          <a:p>
            <a:pPr fontAlgn="auto">
              <a:spcAft>
                <a:spcPts val="0"/>
              </a:spcAft>
              <a:buFont typeface="Arial" pitchFamily="34" charset="0"/>
              <a:buChar char="•"/>
              <a:defRPr/>
            </a:pPr>
            <a:r>
              <a:rPr lang="en-US" sz="4400" dirty="0" smtClean="0"/>
              <a:t>Aggregate sources </a:t>
            </a:r>
            <a:r>
              <a:rPr lang="en-US" sz="4400" dirty="0" err="1" smtClean="0"/>
              <a:t>vs</a:t>
            </a:r>
            <a:r>
              <a:rPr lang="en-US" sz="4400" dirty="0" smtClean="0"/>
              <a:t> a single source (air sheds and water sheds)</a:t>
            </a:r>
          </a:p>
          <a:p>
            <a:pPr fontAlgn="auto">
              <a:spcAft>
                <a:spcPts val="0"/>
              </a:spcAft>
              <a:buFont typeface="Arial" pitchFamily="34" charset="0"/>
              <a:buChar char="•"/>
              <a:defRPr/>
            </a:pPr>
            <a:r>
              <a:rPr lang="en-US" sz="4400" dirty="0" smtClean="0"/>
              <a:t>Individual risk </a:t>
            </a:r>
            <a:r>
              <a:rPr lang="en-US" sz="4400" dirty="0" err="1" smtClean="0"/>
              <a:t>vs</a:t>
            </a:r>
            <a:r>
              <a:rPr lang="en-US" sz="4400" dirty="0" smtClean="0"/>
              <a:t> community risk </a:t>
            </a:r>
            <a:r>
              <a:rPr lang="en-US" sz="4400" dirty="0" err="1" smtClean="0"/>
              <a:t>vs</a:t>
            </a:r>
            <a:r>
              <a:rPr lang="en-US" sz="4400" dirty="0" smtClean="0"/>
              <a:t> population risk</a:t>
            </a:r>
          </a:p>
          <a:p>
            <a:pPr fontAlgn="auto">
              <a:spcAft>
                <a:spcPts val="0"/>
              </a:spcAft>
              <a:buFont typeface="Arial" pitchFamily="34" charset="0"/>
              <a:buChar char="•"/>
              <a:defRPr/>
            </a:pPr>
            <a:r>
              <a:rPr lang="en-US" sz="4400" dirty="0" smtClean="0"/>
              <a:t>Sustainability</a:t>
            </a:r>
          </a:p>
          <a:p>
            <a:pPr lvl="1" fontAlgn="auto">
              <a:spcAft>
                <a:spcPts val="0"/>
              </a:spcAft>
              <a:buFont typeface="Arial" pitchFamily="34" charset="0"/>
              <a:buNone/>
              <a:defRPr/>
            </a:pPr>
            <a:endParaRPr lang="en-US" sz="4000" dirty="0" smtClean="0"/>
          </a:p>
          <a:p>
            <a:pPr lvl="1" fontAlgn="auto">
              <a:spcAft>
                <a:spcPts val="0"/>
              </a:spcAft>
              <a:buFont typeface="Arial" pitchFamily="34" charset="0"/>
              <a:buNone/>
              <a:defRPr/>
            </a:pPr>
            <a:endParaRPr lang="en-US" sz="4000" dirty="0" smtClean="0"/>
          </a:p>
          <a:p>
            <a:pPr lvl="1" fontAlgn="auto">
              <a:spcAft>
                <a:spcPts val="0"/>
              </a:spcAft>
              <a:buFont typeface="Arial" pitchFamily="34" charset="0"/>
              <a:buChar char="–"/>
              <a:defRPr/>
            </a:pPr>
            <a:endParaRPr lang="en-US" sz="4000" dirty="0" smtClean="0"/>
          </a:p>
        </p:txBody>
      </p:sp>
      <p:pic>
        <p:nvPicPr>
          <p:cNvPr id="4" name="~PP1399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ctrTitle"/>
          </p:nvPr>
        </p:nvSpPr>
        <p:spPr>
          <a:xfrm>
            <a:off x="685800" y="304800"/>
            <a:ext cx="7772400" cy="1470025"/>
          </a:xfrm>
        </p:spPr>
        <p:txBody>
          <a:bodyPr/>
          <a:lstStyle/>
          <a:p>
            <a:r>
              <a:rPr lang="en-US" sz="2800" b="1" smtClean="0">
                <a:latin typeface="Arial Narrow" pitchFamily="34" charset="0"/>
              </a:rPr>
              <a:t>Center for Healthy Environments and Communities</a:t>
            </a:r>
            <a:r>
              <a:rPr lang="en-US" sz="2800" smtClean="0"/>
              <a:t/>
            </a:r>
            <a:br>
              <a:rPr lang="en-US" sz="2800" smtClean="0"/>
            </a:br>
            <a:r>
              <a:rPr lang="en-US" sz="1800" b="1" smtClean="0">
                <a:latin typeface="Arial Narrow" pitchFamily="34" charset="0"/>
              </a:rPr>
              <a:t>Preliminary Findings</a:t>
            </a:r>
            <a:endParaRPr lang="en-US" sz="2800" b="1" smtClean="0">
              <a:latin typeface="Arial Narrow" pitchFamily="34" charset="0"/>
            </a:endParaRP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graphicFrame>
        <p:nvGraphicFramePr>
          <p:cNvPr id="4" name="Chart 3"/>
          <p:cNvGraphicFramePr>
            <a:graphicFrameLocks/>
          </p:cNvGraphicFramePr>
          <p:nvPr/>
        </p:nvGraphicFramePr>
        <p:xfrm>
          <a:off x="533400" y="2209800"/>
          <a:ext cx="8010525" cy="3648076"/>
        </p:xfrm>
        <a:graphic>
          <a:graphicData uri="http://schemas.openxmlformats.org/drawingml/2006/chart">
            <c:chart xmlns:c="http://schemas.openxmlformats.org/drawingml/2006/chart" xmlns:r="http://schemas.openxmlformats.org/officeDocument/2006/relationships" r:id="rId5"/>
          </a:graphicData>
        </a:graphic>
      </p:graphicFrame>
      <p:pic>
        <p:nvPicPr>
          <p:cNvPr id="5" name="~PP140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6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Implications of the CHEC evidence of a diverse safety culture within the Marcellus Shale industry</a:t>
            </a:r>
            <a:endParaRPr lang="en-US" dirty="0"/>
          </a:p>
        </p:txBody>
      </p:sp>
      <p:sp>
        <p:nvSpPr>
          <p:cNvPr id="30723" name="Content Placeholder 2"/>
          <p:cNvSpPr>
            <a:spLocks noGrp="1"/>
          </p:cNvSpPr>
          <p:nvPr>
            <p:ph idx="1"/>
          </p:nvPr>
        </p:nvSpPr>
        <p:spPr>
          <a:xfrm>
            <a:off x="457200" y="2332038"/>
            <a:ext cx="8229600" cy="4525962"/>
          </a:xfrm>
        </p:spPr>
        <p:txBody>
          <a:bodyPr/>
          <a:lstStyle/>
          <a:p>
            <a:r>
              <a:rPr lang="en-US" smtClean="0"/>
              <a:t>Vigorous oversight and enforcement is necessary, including heavy fines and loss of permit for repeat offenders.</a:t>
            </a:r>
          </a:p>
          <a:p>
            <a:r>
              <a:rPr lang="en-US" smtClean="0"/>
              <a:t>Weeding out of those with an inadequate safety culture is in the best interest of the industry as well as the public.</a:t>
            </a:r>
          </a:p>
          <a:p>
            <a:r>
              <a:rPr lang="en-US" smtClean="0"/>
              <a:t>Perhaps some companies think of fines for violations as just  part of their business costs.</a:t>
            </a:r>
          </a:p>
        </p:txBody>
      </p:sp>
      <p:pic>
        <p:nvPicPr>
          <p:cNvPr id="4" name="~PP240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p:txBody>
          <a:bodyPr rtlCol="0">
            <a:normAutofit fontScale="90000"/>
          </a:bodyPr>
          <a:lstStyle/>
          <a:p>
            <a:pPr fontAlgn="auto">
              <a:spcAft>
                <a:spcPts val="0"/>
              </a:spcAft>
              <a:defRPr/>
            </a:pPr>
            <a:r>
              <a:rPr lang="en-US" sz="4000" b="1" smtClean="0"/>
              <a:t>Alcoa Lost Workday Performance</a:t>
            </a:r>
            <a:br>
              <a:rPr lang="en-US" sz="4000" b="1" smtClean="0"/>
            </a:br>
            <a:r>
              <a:rPr lang="en-US" sz="4000" b="1" smtClean="0"/>
              <a:t>1987-2004</a:t>
            </a:r>
          </a:p>
        </p:txBody>
      </p:sp>
      <p:graphicFrame>
        <p:nvGraphicFramePr>
          <p:cNvPr id="2" name="Content Placeholder 3"/>
          <p:cNvGraphicFramePr>
            <a:graphicFrameLocks noGrp="1"/>
          </p:cNvGraphicFramePr>
          <p:nvPr>
            <p:ph idx="1"/>
          </p:nvPr>
        </p:nvGraphicFramePr>
        <p:xfrm>
          <a:off x="584200" y="1651000"/>
          <a:ext cx="8128000" cy="47752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PP340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“Fracking”</a:t>
            </a:r>
          </a:p>
        </p:txBody>
      </p:sp>
      <p:sp>
        <p:nvSpPr>
          <p:cNvPr id="5123" name="Content Placeholder 2"/>
          <p:cNvSpPr>
            <a:spLocks noGrp="1"/>
          </p:cNvSpPr>
          <p:nvPr>
            <p:ph idx="1"/>
          </p:nvPr>
        </p:nvSpPr>
        <p:spPr/>
        <p:txBody>
          <a:bodyPr/>
          <a:lstStyle/>
          <a:p>
            <a:r>
              <a:rPr lang="en-US" smtClean="0"/>
              <a:t>Technique for extracting natural gas from deep below surface</a:t>
            </a:r>
          </a:p>
          <a:p>
            <a:r>
              <a:rPr lang="en-US" smtClean="0"/>
              <a:t>Horizontal hydrofracking </a:t>
            </a:r>
          </a:p>
          <a:p>
            <a:pPr lvl="1"/>
            <a:r>
              <a:rPr lang="en-US" smtClean="0"/>
              <a:t>Drilling a well deep down below earth</a:t>
            </a:r>
          </a:p>
          <a:p>
            <a:pPr lvl="1"/>
            <a:r>
              <a:rPr lang="en-US" smtClean="0"/>
              <a:t>Turning drill to horizontal</a:t>
            </a:r>
          </a:p>
          <a:p>
            <a:pPr lvl="1"/>
            <a:r>
              <a:rPr lang="en-US" smtClean="0"/>
              <a:t>Injecting fluid into well to fracture shale</a:t>
            </a:r>
          </a:p>
          <a:p>
            <a:pPr lvl="1"/>
            <a:r>
              <a:rPr lang="en-US" smtClean="0"/>
              <a:t>Extracting natural gas</a:t>
            </a:r>
          </a:p>
        </p:txBody>
      </p:sp>
      <p:pic>
        <p:nvPicPr>
          <p:cNvPr id="4" name="~PP238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Point Sources as Non-Point Sources</a:t>
            </a:r>
          </a:p>
        </p:txBody>
      </p:sp>
      <p:sp>
        <p:nvSpPr>
          <p:cNvPr id="3" name="Content Placeholder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n-US" dirty="0" smtClean="0"/>
              <a:t>Allowable emissions from the thousands or tens of thousands of Marcellus Shale sources easily exceed that of a major new point source (e.g., an oil refinery)</a:t>
            </a:r>
          </a:p>
          <a:p>
            <a:pPr fontAlgn="auto">
              <a:spcAft>
                <a:spcPts val="0"/>
              </a:spcAft>
              <a:buFont typeface="Arial" pitchFamily="34" charset="0"/>
              <a:buChar char="•"/>
              <a:defRPr/>
            </a:pPr>
            <a:r>
              <a:rPr lang="en-US" dirty="0" smtClean="0"/>
              <a:t>Classically, non-point sources do not pose immediate risks in their neighborhood (e.g., nitrogen runoff from individual farms), but do so in aggregate (e.g., the dead zones of Chesapeake Bay or Gulf of Mexico)</a:t>
            </a:r>
          </a:p>
          <a:p>
            <a:pPr fontAlgn="auto">
              <a:spcAft>
                <a:spcPts val="0"/>
              </a:spcAft>
              <a:buFont typeface="Arial" pitchFamily="34" charset="0"/>
              <a:buChar char="•"/>
              <a:defRPr/>
            </a:pPr>
            <a:r>
              <a:rPr lang="en-US" dirty="0" smtClean="0"/>
              <a:t>Marcellus Shale activities pose both local and aggregate risk</a:t>
            </a:r>
          </a:p>
          <a:p>
            <a:pPr fontAlgn="auto">
              <a:spcAft>
                <a:spcPts val="0"/>
              </a:spcAft>
              <a:buFont typeface="Arial" pitchFamily="34" charset="0"/>
              <a:buChar char="•"/>
              <a:defRPr/>
            </a:pPr>
            <a:r>
              <a:rPr lang="en-US" dirty="0" smtClean="0"/>
              <a:t>They are being regulated solely as individual local point sources</a:t>
            </a:r>
          </a:p>
          <a:p>
            <a:pPr fontAlgn="auto">
              <a:spcAft>
                <a:spcPts val="0"/>
              </a:spcAft>
              <a:buFont typeface="Arial" pitchFamily="34" charset="0"/>
              <a:buChar char="•"/>
              <a:defRPr/>
            </a:pPr>
            <a:endParaRPr lang="en-US" dirty="0"/>
          </a:p>
        </p:txBody>
      </p:sp>
      <p:pic>
        <p:nvPicPr>
          <p:cNvPr id="4" name="~PP140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Drinking Water Health Issues</a:t>
            </a:r>
          </a:p>
        </p:txBody>
      </p:sp>
      <p:sp>
        <p:nvSpPr>
          <p:cNvPr id="32771" name="Content Placeholder 2"/>
          <p:cNvSpPr>
            <a:spLocks noGrp="1"/>
          </p:cNvSpPr>
          <p:nvPr>
            <p:ph idx="1"/>
          </p:nvPr>
        </p:nvSpPr>
        <p:spPr/>
        <p:txBody>
          <a:bodyPr/>
          <a:lstStyle/>
          <a:p>
            <a:pPr lvl="1"/>
            <a:r>
              <a:rPr lang="en-US" smtClean="0"/>
              <a:t>Contaminants of concern to drinking water include:</a:t>
            </a:r>
          </a:p>
          <a:p>
            <a:pPr lvl="2"/>
            <a:r>
              <a:rPr lang="en-US" smtClean="0"/>
              <a:t> Fracturing fluid chemicals </a:t>
            </a:r>
          </a:p>
          <a:p>
            <a:pPr lvl="2"/>
            <a:r>
              <a:rPr lang="en-US" smtClean="0"/>
              <a:t>Degradation products</a:t>
            </a:r>
          </a:p>
          <a:p>
            <a:pPr lvl="2"/>
            <a:r>
              <a:rPr lang="en-US" smtClean="0"/>
              <a:t>Naturally occurring materials in the geologic formation (e.g. metals, radionuclides, bromides) that are mobilized and brought to the surface during the hydraulic fracturing process </a:t>
            </a:r>
          </a:p>
        </p:txBody>
      </p:sp>
      <p:pic>
        <p:nvPicPr>
          <p:cNvPr id="4" name="~PP140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Watch out for TE-NORM</a:t>
            </a:r>
            <a:br>
              <a:rPr lang="en-US" dirty="0" smtClean="0"/>
            </a:br>
            <a:r>
              <a:rPr lang="en-US" sz="2800" b="1" dirty="0" smtClean="0"/>
              <a:t>Technologically-Enhanced Naturally Occurring Radiation</a:t>
            </a:r>
            <a:endParaRPr lang="en-US" b="1"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Naturally occurring radioactivity is not infrequently associated with oil and gas deposits</a:t>
            </a:r>
          </a:p>
          <a:p>
            <a:pPr fontAlgn="auto">
              <a:spcAft>
                <a:spcPts val="0"/>
              </a:spcAft>
              <a:buFont typeface="Arial" pitchFamily="34" charset="0"/>
              <a:buChar char="•"/>
              <a:defRPr/>
            </a:pPr>
            <a:r>
              <a:rPr lang="en-US" dirty="0" smtClean="0"/>
              <a:t>Working these deposits can lead to the unanticipated concentration or displacement of radioactivity  (e.g., will there be more radioactivity in drinking water?  Will more radon be off-gassed into the basements of homes near a drill site?)</a:t>
            </a:r>
          </a:p>
          <a:p>
            <a:pPr fontAlgn="auto">
              <a:spcAft>
                <a:spcPts val="0"/>
              </a:spcAft>
              <a:buFont typeface="Arial" pitchFamily="34" charset="0"/>
              <a:buChar char="•"/>
              <a:defRPr/>
            </a:pPr>
            <a:endParaRPr lang="en-US" dirty="0"/>
          </a:p>
        </p:txBody>
      </p:sp>
      <p:pic>
        <p:nvPicPr>
          <p:cNvPr id="4" name="~PP140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Crime and Police Response – PA</a:t>
            </a:r>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pitchFamily="34" charset="0"/>
              <a:buNone/>
              <a:defRPr/>
            </a:pPr>
            <a:endParaRPr lang="en-US" dirty="0" smtClean="0"/>
          </a:p>
          <a:p>
            <a:pPr fontAlgn="auto">
              <a:spcAft>
                <a:spcPts val="0"/>
              </a:spcAft>
              <a:buFont typeface="Arial" pitchFamily="34" charset="0"/>
              <a:buChar char="•"/>
              <a:defRPr/>
            </a:pPr>
            <a:r>
              <a:rPr lang="en-US" b="1" dirty="0" smtClean="0"/>
              <a:t>"More and more, it seems the police reports coming out of the northern tier include arrests because of drug use and trafficking, fights involving rig workers, DUIs, and weapons being brought into the state and not registered properly," said the commissioner. "We've even encountered situations where drilling company employees who have been convicted of a sexual assault in another state come here to work and do not register with our Megan's Law website. Each of these issues is unacceptable and places an even greater burden on our law enforcement and local social programs meant to help those in need.“ (State Police Commissioner Frank </a:t>
            </a:r>
            <a:r>
              <a:rPr lang="en-US" b="1" dirty="0" err="1" smtClean="0"/>
              <a:t>Pawlowski</a:t>
            </a:r>
            <a:r>
              <a:rPr lang="en-US" b="1" dirty="0" smtClean="0"/>
              <a:t>)</a:t>
            </a:r>
            <a:endParaRPr lang="en-US" dirty="0" smtClean="0"/>
          </a:p>
          <a:p>
            <a:pPr fontAlgn="auto">
              <a:spcAft>
                <a:spcPts val="0"/>
              </a:spcAft>
              <a:buFont typeface="Arial" pitchFamily="34" charset="0"/>
              <a:buChar char="•"/>
              <a:defRPr/>
            </a:pPr>
            <a:r>
              <a:rPr lang="en-US" dirty="0" smtClean="0"/>
              <a:t>State and local governments need additional resources to address the problems that have accompanied the arrival of drilling companies to Pennsylvania. </a:t>
            </a:r>
          </a:p>
        </p:txBody>
      </p:sp>
      <p:pic>
        <p:nvPicPr>
          <p:cNvPr id="4" name="~PP340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Community Health Concerns and the Marcellus Shale</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Even if it were true that Marcellus Shale activities present no health risk, and we do not believe it is true, it is unreasonable to expect that communities will be reassured by statements from industry asserting that their activities are safe.  </a:t>
            </a:r>
          </a:p>
          <a:p>
            <a:pPr fontAlgn="auto">
              <a:spcAft>
                <a:spcPts val="0"/>
              </a:spcAft>
              <a:buFont typeface="Arial" pitchFamily="34" charset="0"/>
              <a:buChar char="•"/>
              <a:defRPr/>
            </a:pPr>
            <a:r>
              <a:rPr lang="en-US" dirty="0" smtClean="0"/>
              <a:t>Safety  statements from industry or government are particularly problematic given well-publicized  Marcellus Shale incidents indicating an inability to fully contain the processes at all times</a:t>
            </a:r>
          </a:p>
        </p:txBody>
      </p:sp>
      <p:pic>
        <p:nvPicPr>
          <p:cNvPr id="4" name="~PP140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Community Health Concerns and the Marcellus Shale</a:t>
            </a:r>
            <a:endParaRPr lang="en-US" dirty="0"/>
          </a:p>
        </p:txBody>
      </p:sp>
      <p:sp>
        <p:nvSpPr>
          <p:cNvPr id="36867" name="Content Placeholder 2"/>
          <p:cNvSpPr>
            <a:spLocks noGrp="1"/>
          </p:cNvSpPr>
          <p:nvPr>
            <p:ph idx="1"/>
          </p:nvPr>
        </p:nvSpPr>
        <p:spPr/>
        <p:txBody>
          <a:bodyPr/>
          <a:lstStyle/>
          <a:p>
            <a:r>
              <a:rPr lang="en-US" smtClean="0"/>
              <a:t>The absence of thorough ongoing health studies, with community engagement, is compromising the ability of state government to be viewed as a knowledgeable source of information concerned about protecting public health</a:t>
            </a:r>
          </a:p>
        </p:txBody>
      </p:sp>
      <p:pic>
        <p:nvPicPr>
          <p:cNvPr id="4" name="~PP940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Community Engagement</a:t>
            </a:r>
          </a:p>
        </p:txBody>
      </p:sp>
      <p:sp>
        <p:nvSpPr>
          <p:cNvPr id="37891" name="Content Placeholder 2"/>
          <p:cNvSpPr>
            <a:spLocks noGrp="1"/>
          </p:cNvSpPr>
          <p:nvPr>
            <p:ph idx="1"/>
          </p:nvPr>
        </p:nvSpPr>
        <p:spPr/>
        <p:txBody>
          <a:bodyPr/>
          <a:lstStyle/>
          <a:p>
            <a:r>
              <a:rPr lang="en-US" smtClean="0"/>
              <a:t>Any attempt to understand and respond to the potential adverse health consequences of Marcellus Shale activities will fail unless the community is involved.</a:t>
            </a:r>
          </a:p>
          <a:p>
            <a:pPr lvl="1"/>
            <a:r>
              <a:rPr lang="en-US" smtClean="0"/>
              <a:t> Causally-related health impacts will be missed </a:t>
            </a:r>
          </a:p>
          <a:p>
            <a:pPr lvl="1"/>
            <a:r>
              <a:rPr lang="en-US" smtClean="0"/>
              <a:t> Negative findings will be dismissed</a:t>
            </a:r>
          </a:p>
        </p:txBody>
      </p:sp>
      <p:pic>
        <p:nvPicPr>
          <p:cNvPr id="4" name="~PP140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The Three Rules of Interacting with the Community.</a:t>
            </a:r>
            <a:br>
              <a:rPr lang="en-US" dirty="0" smtClean="0"/>
            </a:b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dirty="0" smtClean="0"/>
              <a:t>	1) Trust must be earned</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	2) Never pretend to give the community options when you have already made up your mind</a:t>
            </a:r>
          </a:p>
          <a:p>
            <a:pPr fontAlgn="auto">
              <a:spcAft>
                <a:spcPts val="0"/>
              </a:spcAft>
              <a:buFont typeface="Arial" pitchFamily="34" charset="0"/>
              <a:buNone/>
              <a:defRPr/>
            </a:pPr>
            <a:endParaRPr lang="en-US" dirty="0" smtClean="0"/>
          </a:p>
          <a:p>
            <a:pPr fontAlgn="auto">
              <a:spcAft>
                <a:spcPts val="0"/>
              </a:spcAft>
              <a:buFont typeface="Arial" pitchFamily="34" charset="0"/>
              <a:buNone/>
              <a:defRPr/>
            </a:pPr>
            <a:r>
              <a:rPr lang="en-US" dirty="0" smtClean="0"/>
              <a:t>	3) Every community and every situation is different.  But transparency, openness and sympathetic understanding are central</a:t>
            </a:r>
          </a:p>
          <a:p>
            <a:pPr fontAlgn="auto">
              <a:spcAft>
                <a:spcPts val="0"/>
              </a:spcAft>
              <a:buFont typeface="Arial" pitchFamily="34" charset="0"/>
              <a:buNone/>
              <a:defRPr/>
            </a:pPr>
            <a:endParaRPr lang="en-US" dirty="0"/>
          </a:p>
        </p:txBody>
      </p:sp>
      <p:pic>
        <p:nvPicPr>
          <p:cNvPr id="4" name="~PP1403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Sustainability</a:t>
            </a:r>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b="1" dirty="0" smtClean="0"/>
              <a:t>Requires </a:t>
            </a:r>
            <a:r>
              <a:rPr lang="en-US" b="1" dirty="0" err="1" smtClean="0"/>
              <a:t>transdisciplinary</a:t>
            </a:r>
            <a:r>
              <a:rPr lang="en-US" b="1" dirty="0" smtClean="0"/>
              <a:t> approaches to complex environmental issues.</a:t>
            </a:r>
          </a:p>
          <a:p>
            <a:pPr fontAlgn="auto">
              <a:spcAft>
                <a:spcPts val="0"/>
              </a:spcAft>
              <a:buFont typeface="Arial" pitchFamily="34" charset="0"/>
              <a:buChar char="•"/>
              <a:defRPr/>
            </a:pPr>
            <a:r>
              <a:rPr lang="en-US" b="1" dirty="0" smtClean="0"/>
              <a:t>Approaches must include a comprehensive evaluation of environmental, economic and social/health issues.  </a:t>
            </a:r>
            <a:r>
              <a:rPr lang="en-US" sz="2600" dirty="0" smtClean="0"/>
              <a:t>(e.g., in considering preventing on-site problems by trucking waste elsewhere, the diesel emissions of the trucks, impact on roads and dust generation, auto  and pedestrian fatalities, etc need to be considered)</a:t>
            </a:r>
          </a:p>
          <a:p>
            <a:pPr fontAlgn="auto">
              <a:spcAft>
                <a:spcPts val="0"/>
              </a:spcAft>
              <a:buFont typeface="Arial" pitchFamily="34" charset="0"/>
              <a:buChar char="•"/>
              <a:defRPr/>
            </a:pPr>
            <a:r>
              <a:rPr lang="en-US" b="1" dirty="0" smtClean="0"/>
              <a:t>Multigenerational equity is central</a:t>
            </a:r>
            <a:r>
              <a:rPr lang="en-US" dirty="0" smtClean="0"/>
              <a:t>.  </a:t>
            </a:r>
            <a:r>
              <a:rPr lang="en-US" sz="2600" dirty="0" smtClean="0"/>
              <a:t>What happens to the community when the gas runs out?</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p:txBody>
      </p:sp>
      <p:pic>
        <p:nvPicPr>
          <p:cNvPr id="4" name="~PP340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b="1" dirty="0" smtClean="0"/>
              <a:t>Hydraulic fracturing (</a:t>
            </a:r>
            <a:r>
              <a:rPr lang="en-US" b="1" dirty="0" err="1" smtClean="0"/>
              <a:t>fracking</a:t>
            </a:r>
            <a:r>
              <a:rPr lang="en-US" b="1" dirty="0" smtClean="0"/>
              <a:t>) and completion</a:t>
            </a:r>
            <a:r>
              <a:rPr lang="en-US" dirty="0" smtClean="0"/>
              <a:t>: While oil and gas have always been extractable from the natural fissures in certain rock formations, some of these deposits are too diffuse to be economically feasible to exploit using traditional drilling methods. Increased demand, however, has spurred the evolving development of fracturing technology. Pioneered in west Texas, </a:t>
            </a:r>
            <a:r>
              <a:rPr lang="en-US" dirty="0" err="1" smtClean="0"/>
              <a:t>fracking</a:t>
            </a:r>
            <a:r>
              <a:rPr lang="en-US" dirty="0" smtClean="0"/>
              <a:t> is being used to increase the productivity of drill sites in shale, </a:t>
            </a:r>
            <a:r>
              <a:rPr lang="en-US" dirty="0" err="1" smtClean="0"/>
              <a:t>coalbed</a:t>
            </a:r>
            <a:r>
              <a:rPr lang="en-US" dirty="0" smtClean="0"/>
              <a:t> methane, and tight sands formations that previously were too expensive to drill</a:t>
            </a:r>
            <a:endParaRPr lang="en-US" b="1" dirty="0"/>
          </a:p>
        </p:txBody>
      </p:sp>
      <p:sp>
        <p:nvSpPr>
          <p:cNvPr id="40964"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Global Community Monitor. (July 2011). Gassed! Citizen investigation of toxic air pollution from natural gas development.</a:t>
            </a:r>
          </a:p>
        </p:txBody>
      </p:sp>
      <p:pic>
        <p:nvPicPr>
          <p:cNvPr id="5" name="~PP340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6300" y="490538"/>
            <a:ext cx="73914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228600" y="6324600"/>
            <a:ext cx="899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i="1"/>
              <a:t>Horizontal hydraulic hydrofracturing. Courtesy www.propublica.org/special/hydraulic-fracturing</a:t>
            </a:r>
            <a:r>
              <a:rPr lang="en-US" sz="1600"/>
              <a:t> </a:t>
            </a:r>
          </a:p>
        </p:txBody>
      </p:sp>
      <p:pic>
        <p:nvPicPr>
          <p:cNvPr id="4" name="~PP239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41987" name="Content Placeholder 2"/>
          <p:cNvSpPr>
            <a:spLocks noGrp="1"/>
          </p:cNvSpPr>
          <p:nvPr>
            <p:ph idx="1"/>
          </p:nvPr>
        </p:nvSpPr>
        <p:spPr/>
        <p:txBody>
          <a:bodyPr/>
          <a:lstStyle/>
          <a:p>
            <a:r>
              <a:rPr lang="en-US" smtClean="0"/>
              <a:t>Though fracking enables cost effective production of natural gas for the gas companies, it also comes with risks to public health and the environment. One of the least documented risks has been from air pollution caused by fracking compounds during their use, storage, or waste disposal.</a:t>
            </a:r>
          </a:p>
        </p:txBody>
      </p:sp>
      <p:sp>
        <p:nvSpPr>
          <p:cNvPr id="41988"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3" name="Content Placeholder 2"/>
          <p:cNvSpPr>
            <a:spLocks noGrp="1"/>
          </p:cNvSpPr>
          <p:nvPr>
            <p:ph idx="1"/>
          </p:nvPr>
        </p:nvSpPr>
        <p:spPr/>
        <p:txBody>
          <a:bodyPr rtlCol="0">
            <a:normAutofit fontScale="77500" lnSpcReduction="20000"/>
          </a:bodyPr>
          <a:lstStyle/>
          <a:p>
            <a:pPr fontAlgn="auto">
              <a:spcAft>
                <a:spcPts val="0"/>
              </a:spcAft>
              <a:buFont typeface="Arial" pitchFamily="34" charset="0"/>
              <a:buChar char="•"/>
              <a:defRPr/>
            </a:pPr>
            <a:r>
              <a:rPr lang="en-US" dirty="0" err="1" smtClean="0"/>
              <a:t>Fracking</a:t>
            </a:r>
            <a:r>
              <a:rPr lang="en-US" dirty="0" smtClean="0"/>
              <a:t> is dependent on fracturing fluid, typically composed of water-based concoctions riddled with assortments of chemicals and </a:t>
            </a:r>
            <a:r>
              <a:rPr lang="en-US" dirty="0" err="1" smtClean="0"/>
              <a:t>proppants</a:t>
            </a:r>
            <a:r>
              <a:rPr lang="en-US" dirty="0" smtClean="0"/>
              <a:t> like sand.  The fluid varies from company to company and site to site, and is often kept secret. The process of </a:t>
            </a:r>
            <a:r>
              <a:rPr lang="en-US" dirty="0" err="1" smtClean="0"/>
              <a:t>fracking</a:t>
            </a:r>
            <a:r>
              <a:rPr lang="en-US" dirty="0" smtClean="0"/>
              <a:t> involves perforating deep into the rock formation fissures under the earth at very high pressure, the cracks are expanded horizontally and then propped open with the </a:t>
            </a:r>
            <a:r>
              <a:rPr lang="en-US" dirty="0" err="1" smtClean="0"/>
              <a:t>proppant</a:t>
            </a:r>
            <a:r>
              <a:rPr lang="en-US" dirty="0" smtClean="0"/>
              <a:t>. These expanded cracks allow a single well to tap into multiple diffuse deposits.  Large volumes of water potentially become contaminated with </a:t>
            </a:r>
            <a:r>
              <a:rPr lang="en-US" dirty="0" err="1" smtClean="0"/>
              <a:t>fracking</a:t>
            </a:r>
            <a:r>
              <a:rPr lang="en-US" dirty="0" smtClean="0"/>
              <a:t> compounds and with natural brine components including bromides and radiation</a:t>
            </a:r>
            <a:endParaRPr lang="en-US" dirty="0"/>
          </a:p>
        </p:txBody>
      </p:sp>
      <p:sp>
        <p:nvSpPr>
          <p:cNvPr id="43012"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Derived from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dirty="0"/>
              <a:t>Life Cycle of Natural Gas Production Through </a:t>
            </a:r>
            <a:r>
              <a:rPr lang="en-US" dirty="0" err="1"/>
              <a:t>Fracking</a:t>
            </a:r>
            <a:endParaRPr lang="en-US" dirty="0"/>
          </a:p>
        </p:txBody>
      </p:sp>
      <p:sp>
        <p:nvSpPr>
          <p:cNvPr id="5" name="Content Placeholder 4"/>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n-US" b="1" dirty="0" smtClean="0"/>
              <a:t>Construction activity: C</a:t>
            </a:r>
            <a:r>
              <a:rPr lang="en-US" dirty="0" smtClean="0"/>
              <a:t>onstruction activity presents safety hazards to workers and results in air pollution from trucks and other equipment. </a:t>
            </a:r>
            <a:r>
              <a:rPr lang="en-US" b="1" i="1" u="sng" dirty="0" smtClean="0"/>
              <a:t>Air pollutants are emitted at well pads, pipelines, roads, and compressor stations</a:t>
            </a:r>
          </a:p>
          <a:p>
            <a:pPr fontAlgn="auto">
              <a:spcAft>
                <a:spcPts val="0"/>
              </a:spcAft>
              <a:buFont typeface="Arial" pitchFamily="34" charset="0"/>
              <a:buChar char="•"/>
              <a:defRPr/>
            </a:pPr>
            <a:r>
              <a:rPr lang="en-US" b="1" dirty="0" smtClean="0"/>
              <a:t>Drilling: </a:t>
            </a:r>
            <a:r>
              <a:rPr lang="en-US" dirty="0" smtClean="0"/>
              <a:t>During the drilling of a well, air pollution is generated by diesel engines powering the drill rig, as well as by any natural gas emissions being vented from the hole in the ground. These emissions could include not only methane but other associated volatile organic compounds, including benzene.</a:t>
            </a:r>
            <a:endParaRPr lang="en-US" b="1" dirty="0"/>
          </a:p>
        </p:txBody>
      </p:sp>
      <p:sp>
        <p:nvSpPr>
          <p:cNvPr id="44036" name="TextBox 5"/>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Derived from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b="1" dirty="0" smtClean="0"/>
              <a:t>Pits: </a:t>
            </a:r>
            <a:r>
              <a:rPr lang="en-US" dirty="0" smtClean="0"/>
              <a:t>Waste from drilling, </a:t>
            </a:r>
            <a:r>
              <a:rPr lang="en-US" dirty="0" err="1" smtClean="0"/>
              <a:t>fracking</a:t>
            </a:r>
            <a:r>
              <a:rPr lang="en-US" dirty="0" smtClean="0"/>
              <a:t>, or production may be dumped into open air pits to allow some of the toxic material to evaporate into the air. This can result in significant air and water pollution.</a:t>
            </a:r>
          </a:p>
          <a:p>
            <a:pPr fontAlgn="auto">
              <a:spcAft>
                <a:spcPts val="0"/>
              </a:spcAft>
              <a:buFont typeface="Arial" pitchFamily="34" charset="0"/>
              <a:buChar char="•"/>
              <a:defRPr/>
            </a:pPr>
            <a:r>
              <a:rPr lang="en-US" b="1" dirty="0" smtClean="0"/>
              <a:t>Land application (including land farming): </a:t>
            </a:r>
            <a:r>
              <a:rPr lang="en-US" dirty="0" smtClean="0"/>
              <a:t>Waste from drilling, </a:t>
            </a:r>
            <a:r>
              <a:rPr lang="en-US" dirty="0" err="1" smtClean="0"/>
              <a:t>fracking</a:t>
            </a:r>
            <a:r>
              <a:rPr lang="en-US" dirty="0" smtClean="0"/>
              <a:t>, or production may be spread on the ground or otherwise applied to the land. This can result in significant air and water pollution.</a:t>
            </a:r>
            <a:endParaRPr lang="en-US" b="1" dirty="0"/>
          </a:p>
        </p:txBody>
      </p:sp>
      <p:sp>
        <p:nvSpPr>
          <p:cNvPr id="45060"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Derived from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b="1" dirty="0" smtClean="0"/>
              <a:t>Compressor station: </a:t>
            </a:r>
            <a:r>
              <a:rPr lang="en-US" dirty="0" smtClean="0"/>
              <a:t>Gas from wells is collected at central locations and compressed into smaller volumes at stations. Another type of compressor is located on the well site. Both types of compressors can leak into air and water and release a variety of toxic agents.  </a:t>
            </a:r>
            <a:r>
              <a:rPr lang="en-US" smtClean="0"/>
              <a:t>Compressor stations </a:t>
            </a:r>
            <a:r>
              <a:rPr lang="en-US" dirty="0" smtClean="0"/>
              <a:t>also can be sources of noise pollution</a:t>
            </a:r>
          </a:p>
          <a:p>
            <a:pPr fontAlgn="auto">
              <a:spcAft>
                <a:spcPts val="0"/>
              </a:spcAft>
              <a:buFont typeface="Arial" pitchFamily="34" charset="0"/>
              <a:buChar char="•"/>
              <a:defRPr/>
            </a:pPr>
            <a:r>
              <a:rPr lang="en-US" b="1" dirty="0" smtClean="0"/>
              <a:t>Condensate tanks: </a:t>
            </a:r>
            <a:r>
              <a:rPr lang="en-US" dirty="0" smtClean="0"/>
              <a:t>Some well sites produce semi-liquid gases along with natural gas that are stored in tanks, which can leak various toxic agents into the air and water.</a:t>
            </a:r>
            <a:endParaRPr lang="en-US" b="1" dirty="0"/>
          </a:p>
        </p:txBody>
      </p:sp>
      <p:sp>
        <p:nvSpPr>
          <p:cNvPr id="46084"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3" name="Content Placeholder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n-US" b="1" dirty="0" smtClean="0"/>
              <a:t>Dehydrators: </a:t>
            </a:r>
            <a:r>
              <a:rPr lang="en-US" dirty="0" smtClean="0"/>
              <a:t>These systems are needed to remove water from natural gas and can release toxic gases in the process.  The contaminated water needs to be treated </a:t>
            </a:r>
          </a:p>
          <a:p>
            <a:pPr fontAlgn="auto">
              <a:spcAft>
                <a:spcPts val="0"/>
              </a:spcAft>
              <a:buFont typeface="Arial" pitchFamily="34" charset="0"/>
              <a:buChar char="•"/>
              <a:defRPr/>
            </a:pPr>
            <a:r>
              <a:rPr lang="en-US" b="1" dirty="0" smtClean="0"/>
              <a:t>Flaring: </a:t>
            </a:r>
            <a:r>
              <a:rPr lang="en-US" dirty="0" smtClean="0"/>
              <a:t>Unwanted gases in the production process may be burned off in the open air through flares, which can produce other toxic gases as a result.</a:t>
            </a:r>
          </a:p>
          <a:p>
            <a:pPr fontAlgn="auto">
              <a:spcAft>
                <a:spcPts val="0"/>
              </a:spcAft>
              <a:buFont typeface="Arial" pitchFamily="34" charset="0"/>
              <a:buChar char="•"/>
              <a:defRPr/>
            </a:pPr>
            <a:r>
              <a:rPr lang="en-US" b="1" dirty="0" smtClean="0"/>
              <a:t>Fugitive emissions: </a:t>
            </a:r>
            <a:r>
              <a:rPr lang="en-US" dirty="0" smtClean="0"/>
              <a:t>Leaks in equipment such as pumps, valves, compressors, pipes and tanks can result in significant air and water pollution releases because of the number of components in gas processing</a:t>
            </a:r>
            <a:endParaRPr lang="en-US" b="1" dirty="0"/>
          </a:p>
        </p:txBody>
      </p:sp>
      <p:sp>
        <p:nvSpPr>
          <p:cNvPr id="47108"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Derived from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b="1" dirty="0" smtClean="0"/>
              <a:t>Venting: </a:t>
            </a:r>
            <a:r>
              <a:rPr lang="en-US" dirty="0" smtClean="0"/>
              <a:t>During various stages of gas exploration, production and maintenance, gases are vented directly into the air rather than contained or flared. Venting can release large volumes of toxic gases.</a:t>
            </a:r>
          </a:p>
          <a:p>
            <a:pPr fontAlgn="auto">
              <a:spcAft>
                <a:spcPts val="0"/>
              </a:spcAft>
              <a:buFont typeface="Arial" pitchFamily="34" charset="0"/>
              <a:buChar char="•"/>
              <a:defRPr/>
            </a:pPr>
            <a:r>
              <a:rPr lang="en-US" b="1" dirty="0" smtClean="0"/>
              <a:t>Gas processing plant: </a:t>
            </a:r>
            <a:r>
              <a:rPr lang="en-US" dirty="0" smtClean="0"/>
              <a:t>The last stage of gas production involves the refining of the raw gas into the final product. This occurs at large gas processing plants, which have many sources of air and water emissions.</a:t>
            </a:r>
            <a:endParaRPr lang="en-US" b="1" dirty="0"/>
          </a:p>
        </p:txBody>
      </p:sp>
      <p:sp>
        <p:nvSpPr>
          <p:cNvPr id="48132"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Life Cycle of Natural Gas Production Through </a:t>
            </a:r>
            <a:r>
              <a:rPr lang="en-US" dirty="0" err="1" smtClean="0"/>
              <a:t>Fracking</a:t>
            </a:r>
            <a:endParaRPr lang="en-US" dirty="0"/>
          </a:p>
        </p:txBody>
      </p:sp>
      <p:sp>
        <p:nvSpPr>
          <p:cNvPr id="49155" name="Content Placeholder 2"/>
          <p:cNvSpPr>
            <a:spLocks noGrp="1"/>
          </p:cNvSpPr>
          <p:nvPr>
            <p:ph idx="1"/>
          </p:nvPr>
        </p:nvSpPr>
        <p:spPr/>
        <p:txBody>
          <a:bodyPr/>
          <a:lstStyle/>
          <a:p>
            <a:r>
              <a:rPr lang="en-US" b="1" smtClean="0"/>
              <a:t>Additional waste disposal sites: </a:t>
            </a:r>
            <a:r>
              <a:rPr lang="en-US" smtClean="0"/>
              <a:t>Wastes from various stages of gas production and processing may be sent to treatment sources including landfills, injection sites and wastewater treatment sites, which can also release air and water pollution.</a:t>
            </a:r>
            <a:endParaRPr lang="en-US" b="1" smtClean="0"/>
          </a:p>
        </p:txBody>
      </p:sp>
      <p:sp>
        <p:nvSpPr>
          <p:cNvPr id="49156" name="TextBox 3"/>
          <p:cNvSpPr txBox="1">
            <a:spLocks noChangeArrowheads="1"/>
          </p:cNvSpPr>
          <p:nvPr/>
        </p:nvSpPr>
        <p:spPr bwMode="auto">
          <a:xfrm>
            <a:off x="533400" y="6211888"/>
            <a:ext cx="8305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Source: Global Community Monitor. (July 2011). Gassed! Citizen investigation of toxic air pollution from natural gas development.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1275"/>
            <a:ext cx="914400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P239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1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5791200" y="609600"/>
            <a:ext cx="2803525" cy="10795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a:t>An estimated 500 trillion cu ft</a:t>
            </a:r>
            <a:br>
              <a:rPr lang="en-US" sz="1600"/>
            </a:br>
            <a:r>
              <a:rPr lang="en-US" sz="1600"/>
              <a:t>of natural gas lies embedded</a:t>
            </a:r>
            <a:br>
              <a:rPr lang="en-US" sz="1600"/>
            </a:br>
            <a:r>
              <a:rPr lang="en-US" sz="1600"/>
              <a:t>in the shale layers 1-4 miles</a:t>
            </a:r>
            <a:br>
              <a:rPr lang="en-US" sz="1600"/>
            </a:br>
            <a:r>
              <a:rPr lang="en-US" sz="1600"/>
              <a:t>deep (20-100 yrs supply?).</a:t>
            </a:r>
          </a:p>
        </p:txBody>
      </p:sp>
      <p:pic>
        <p:nvPicPr>
          <p:cNvPr id="8195" name="Picture 6" descr="MarcellusFingerLakes20101206ZoomedOverlayW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381000"/>
            <a:ext cx="44402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7"/>
          <p:cNvSpPr txBox="1">
            <a:spLocks noChangeArrowheads="1"/>
          </p:cNvSpPr>
          <p:nvPr/>
        </p:nvSpPr>
        <p:spPr bwMode="auto">
          <a:xfrm>
            <a:off x="6400800" y="1981200"/>
            <a:ext cx="2427288" cy="2667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a:t>“While the sweet spots of the Marcellus tend to be in Broome, Tioga and Delaware Counties, the prime location for the Utica tends to be in Central New York,” said Bill Kappel, a USGS hydrogeologist. </a:t>
            </a:r>
            <a:br>
              <a:rPr lang="en-US" sz="1600"/>
            </a:br>
            <a:r>
              <a:rPr lang="en-US" sz="1200"/>
              <a:t>Interview by Tom Wilber twilber@gannett.com  6/5/2010</a:t>
            </a:r>
          </a:p>
        </p:txBody>
      </p:sp>
      <p:sp>
        <p:nvSpPr>
          <p:cNvPr id="8197" name="Text Box 8"/>
          <p:cNvSpPr txBox="1">
            <a:spLocks noChangeArrowheads="1"/>
          </p:cNvSpPr>
          <p:nvPr/>
        </p:nvSpPr>
        <p:spPr bwMode="auto">
          <a:xfrm>
            <a:off x="5816600" y="4953000"/>
            <a:ext cx="2644775" cy="10795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u="sng"/>
              <a:t>Typical Well Depth:</a:t>
            </a:r>
          </a:p>
          <a:p>
            <a:r>
              <a:rPr lang="en-US" sz="1600"/>
              <a:t>Devonian: 3,000-5,000 feet</a:t>
            </a:r>
          </a:p>
          <a:p>
            <a:r>
              <a:rPr lang="en-US" sz="1600"/>
              <a:t>Marcellus: 1 to 2 miles</a:t>
            </a:r>
          </a:p>
          <a:p>
            <a:r>
              <a:rPr lang="en-US" sz="1600"/>
              <a:t>Utica: 2+ miles</a:t>
            </a:r>
          </a:p>
        </p:txBody>
      </p:sp>
      <p:pic>
        <p:nvPicPr>
          <p:cNvPr id="6" name="~PP139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MarcellusFingerLakes20101206EnlargedW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0"/>
            <a:ext cx="51228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Line 5"/>
          <p:cNvSpPr>
            <a:spLocks noChangeShapeType="1"/>
          </p:cNvSpPr>
          <p:nvPr/>
        </p:nvSpPr>
        <p:spPr bwMode="auto">
          <a:xfrm flipH="1">
            <a:off x="4876800" y="1371600"/>
            <a:ext cx="838200" cy="381000"/>
          </a:xfrm>
          <a:prstGeom prst="line">
            <a:avLst/>
          </a:prstGeom>
          <a:noFill/>
          <a:ln w="9525">
            <a:solidFill>
              <a:srgbClr val="660066"/>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220" name="Line 6"/>
          <p:cNvSpPr>
            <a:spLocks noChangeShapeType="1"/>
          </p:cNvSpPr>
          <p:nvPr/>
        </p:nvSpPr>
        <p:spPr bwMode="auto">
          <a:xfrm flipH="1">
            <a:off x="4876800" y="3733800"/>
            <a:ext cx="838200" cy="381000"/>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221" name="Line 7"/>
          <p:cNvSpPr>
            <a:spLocks noChangeShapeType="1"/>
          </p:cNvSpPr>
          <p:nvPr/>
        </p:nvSpPr>
        <p:spPr bwMode="auto">
          <a:xfrm flipH="1" flipV="1">
            <a:off x="4876800" y="4343400"/>
            <a:ext cx="838200" cy="228600"/>
          </a:xfrm>
          <a:prstGeom prst="line">
            <a:avLst/>
          </a:prstGeom>
          <a:noFill/>
          <a:ln w="9525">
            <a:solidFill>
              <a:srgbClr val="0066CC"/>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222" name="Text Box 8"/>
          <p:cNvSpPr txBox="1">
            <a:spLocks noChangeArrowheads="1"/>
          </p:cNvSpPr>
          <p:nvPr/>
        </p:nvSpPr>
        <p:spPr bwMode="auto">
          <a:xfrm>
            <a:off x="5715000" y="1143000"/>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660066"/>
                </a:solidFill>
              </a:rPr>
              <a:t>Utica Shale (deepest)</a:t>
            </a:r>
          </a:p>
        </p:txBody>
      </p:sp>
      <p:sp>
        <p:nvSpPr>
          <p:cNvPr id="9223" name="Text Box 9"/>
          <p:cNvSpPr txBox="1">
            <a:spLocks noChangeArrowheads="1"/>
          </p:cNvSpPr>
          <p:nvPr/>
        </p:nvSpPr>
        <p:spPr bwMode="auto">
          <a:xfrm>
            <a:off x="5775325" y="3465513"/>
            <a:ext cx="269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FF0000"/>
                </a:solidFill>
              </a:rPr>
              <a:t>Marcellus Shale (middle)</a:t>
            </a:r>
          </a:p>
        </p:txBody>
      </p:sp>
      <p:sp>
        <p:nvSpPr>
          <p:cNvPr id="9224" name="Text Box 10"/>
          <p:cNvSpPr txBox="1">
            <a:spLocks noChangeArrowheads="1"/>
          </p:cNvSpPr>
          <p:nvPr/>
        </p:nvSpPr>
        <p:spPr bwMode="auto">
          <a:xfrm>
            <a:off x="5775325" y="4379913"/>
            <a:ext cx="240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solidFill>
                  <a:srgbClr val="0066CC"/>
                </a:solidFill>
              </a:rPr>
              <a:t>Devonian/Ohio Shale </a:t>
            </a:r>
            <a:br>
              <a:rPr lang="en-US">
                <a:solidFill>
                  <a:srgbClr val="0066CC"/>
                </a:solidFill>
              </a:rPr>
            </a:br>
            <a:r>
              <a:rPr lang="en-US">
                <a:solidFill>
                  <a:srgbClr val="0066CC"/>
                </a:solidFill>
              </a:rPr>
              <a:t>   (shallowest)</a:t>
            </a:r>
          </a:p>
        </p:txBody>
      </p:sp>
      <p:pic>
        <p:nvPicPr>
          <p:cNvPr id="9" name="~PP539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0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The promise of natural gas</a:t>
            </a:r>
          </a:p>
        </p:txBody>
      </p:sp>
      <p:sp>
        <p:nvSpPr>
          <p:cNvPr id="10243" name="Content Placeholder 2"/>
          <p:cNvSpPr>
            <a:spLocks noGrp="1"/>
          </p:cNvSpPr>
          <p:nvPr>
            <p:ph idx="1"/>
          </p:nvPr>
        </p:nvSpPr>
        <p:spPr/>
        <p:txBody>
          <a:bodyPr/>
          <a:lstStyle/>
          <a:p>
            <a:r>
              <a:rPr lang="en-US" smtClean="0"/>
              <a:t>Huge untapped reserves</a:t>
            </a:r>
          </a:p>
          <a:p>
            <a:r>
              <a:rPr lang="en-US" smtClean="0"/>
              <a:t>Reduce dependence on foreign fue</a:t>
            </a:r>
          </a:p>
          <a:p>
            <a:r>
              <a:rPr lang="en-US" smtClean="0"/>
              <a:t>Cleaner than coal</a:t>
            </a:r>
          </a:p>
          <a:p>
            <a:r>
              <a:rPr lang="en-US" smtClean="0"/>
              <a:t>Existing technology</a:t>
            </a:r>
          </a:p>
          <a:p>
            <a:r>
              <a:rPr lang="en-US" smtClean="0"/>
              <a:t>Existing pipeline network</a:t>
            </a:r>
          </a:p>
        </p:txBody>
      </p:sp>
      <p:pic>
        <p:nvPicPr>
          <p:cNvPr id="4" name="~PP139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8125" y="228600"/>
            <a:ext cx="8753475"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1066800" y="6248400"/>
            <a:ext cx="6775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t>http://geology.com/articles/marcellus/natural-gas-pipeline-map.gif</a:t>
            </a:r>
          </a:p>
        </p:txBody>
      </p:sp>
      <p:pic>
        <p:nvPicPr>
          <p:cNvPr id="4" name="~PP139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96325" y="641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117</TotalTime>
  <Words>3282</Words>
  <Application>Microsoft Office PowerPoint</Application>
  <PresentationFormat>On-screen Show (4:3)</PresentationFormat>
  <Paragraphs>326</Paragraphs>
  <Slides>47</Slides>
  <Notes>22</Notes>
  <HiddenSlides>0</HiddenSlides>
  <MMClips>39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Calibri</vt:lpstr>
      <vt:lpstr>Arial</vt:lpstr>
      <vt:lpstr>Arial Narrow</vt:lpstr>
      <vt:lpstr>Office Theme</vt:lpstr>
      <vt:lpstr>Potential Health Effects of Marcellus Shale Activities:</vt:lpstr>
      <vt:lpstr>Community Health Concerns and the Marcellus Shale</vt:lpstr>
      <vt:lpstr>“Fracking”</vt:lpstr>
      <vt:lpstr>PowerPoint Presentation</vt:lpstr>
      <vt:lpstr>PowerPoint Presentation</vt:lpstr>
      <vt:lpstr>PowerPoint Presentation</vt:lpstr>
      <vt:lpstr>PowerPoint Presentation</vt:lpstr>
      <vt:lpstr>The promise of natural gas</vt:lpstr>
      <vt:lpstr>PowerPoint Presentation</vt:lpstr>
      <vt:lpstr>PowerPoint Presentation</vt:lpstr>
      <vt:lpstr>So, what does this mean for upstate New York?</vt:lpstr>
      <vt:lpstr>PowerPoint Presentation</vt:lpstr>
      <vt:lpstr>PowerPoint Presentation</vt:lpstr>
      <vt:lpstr>PowerPoint Presentation</vt:lpstr>
      <vt:lpstr>PowerPoint Presentation</vt:lpstr>
      <vt:lpstr>PowerPoint Presentation</vt:lpstr>
      <vt:lpstr>PowerPoint Presentation</vt:lpstr>
      <vt:lpstr>THE ONLY TWO CERTAINTIES</vt:lpstr>
      <vt:lpstr>THE ONLY TWO CERTAINTIES</vt:lpstr>
      <vt:lpstr>A THIRD CERTAINTY</vt:lpstr>
      <vt:lpstr>Implications of the Gulf Oil Spill to Marcellus Shale Activities</vt:lpstr>
      <vt:lpstr>COREXIT 9500 MSDS: NALCO (edited)</vt:lpstr>
      <vt:lpstr>Implications of the Gulf Oil Spill to Marcellus Shale Activities</vt:lpstr>
      <vt:lpstr> Pathways to Adverse Health Impacts of Marcellus Shale Operations</vt:lpstr>
      <vt:lpstr>Questions Include</vt:lpstr>
      <vt:lpstr>Key Policy Issues Related to Human Health </vt:lpstr>
      <vt:lpstr>Center for Healthy Environments and Communities Preliminary Findings</vt:lpstr>
      <vt:lpstr>Implications of the CHEC evidence of a diverse safety culture within the Marcellus Shale industry</vt:lpstr>
      <vt:lpstr>Alcoa Lost Workday Performance 1987-2004</vt:lpstr>
      <vt:lpstr>Point Sources as Non-Point Sources</vt:lpstr>
      <vt:lpstr>Drinking Water Health Issues</vt:lpstr>
      <vt:lpstr>Watch out for TE-NORM Technologically-Enhanced Naturally Occurring Radiation</vt:lpstr>
      <vt:lpstr>Crime and Police Response – PA</vt:lpstr>
      <vt:lpstr>Community Health Concerns and the Marcellus Shale</vt:lpstr>
      <vt:lpstr>Community Health Concerns and the Marcellus Shale</vt:lpstr>
      <vt:lpstr>Community Engagement</vt:lpstr>
      <vt:lpstr>The Three Rules of Interacting with the Community. </vt:lpstr>
      <vt:lpstr>Sustainability</vt:lpstr>
      <vt:lpstr>Life Cycle of Natural Gas Production Through Fracking</vt:lpstr>
      <vt:lpstr>Life Cycle of Natural Gas Production Through Fracking</vt:lpstr>
      <vt:lpstr>Life Cycle of Natural Gas Production Through Fracking</vt:lpstr>
      <vt:lpstr>Life Cycle of Natural Gas Production Through Fracking</vt:lpstr>
      <vt:lpstr>Life Cycle of Natural Gas Production Through Fracking</vt:lpstr>
      <vt:lpstr>Life Cycle of Natural Gas Production Through Fracking</vt:lpstr>
      <vt:lpstr>Life Cycle of Natural Gas Production Through Fracking</vt:lpstr>
      <vt:lpstr>Life Cycle of Natural Gas Production Through Fracking</vt:lpstr>
      <vt:lpstr>Life Cycle of Natural Gas Production Through Fracking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Marcellus Shale</dc:title>
  <dc:creator>Bernard Goldstein</dc:creator>
  <cp:lastModifiedBy>Garrison, Valerie K</cp:lastModifiedBy>
  <cp:revision>9</cp:revision>
  <dcterms:created xsi:type="dcterms:W3CDTF">2011-07-20T20:08:18Z</dcterms:created>
  <dcterms:modified xsi:type="dcterms:W3CDTF">2013-07-31T19:48:31Z</dcterms:modified>
</cp:coreProperties>
</file>