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FBAE7E-02B1-4D49-A804-23137FB2072C}">
  <a:tblStyle styleId="{52FBAE7E-02B1-4D49-A804-23137FB2072C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F4B4F5BB-F2DC-4B85-8D65-005F37AFF1C4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4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9522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230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937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979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433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18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444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008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583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335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Pulmonary hypertension risk increases on antidepressant after 20 weeks gestation with a 10-20% mortality rate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837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36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952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906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130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952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70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948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874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9385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673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261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49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503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000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885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550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6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599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42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899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526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06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505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41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971551" y="736599"/>
            <a:ext cx="7200900" cy="97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71550" y="1993899"/>
            <a:ext cx="3538800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chemeClr val="accent1"/>
              </a:buClr>
              <a:buFont typeface="Garamond"/>
              <a:buNone/>
              <a:defRPr sz="2100" b="0">
                <a:solidFill>
                  <a:schemeClr val="accent1"/>
                </a:solidFill>
              </a:defRPr>
            </a:lvl1pPr>
            <a:lvl2pPr marL="342900" lvl="1" indent="0" rtl="0">
              <a:spcBef>
                <a:spcPts val="0"/>
              </a:spcBef>
              <a:buFont typeface="Garamond"/>
              <a:buNone/>
              <a:defRPr sz="1500" b="1"/>
            </a:lvl2pPr>
            <a:lvl3pPr marL="685800" lvl="2" indent="0" rtl="0">
              <a:spcBef>
                <a:spcPts val="0"/>
              </a:spcBef>
              <a:buFont typeface="Garamond"/>
              <a:buNone/>
              <a:defRPr sz="1400" b="1"/>
            </a:lvl3pPr>
            <a:lvl4pPr marL="1028700" lvl="3" indent="0" rtl="0">
              <a:spcBef>
                <a:spcPts val="0"/>
              </a:spcBef>
              <a:buFont typeface="Garamond"/>
              <a:buNone/>
              <a:defRPr sz="1200" b="1"/>
            </a:lvl4pPr>
            <a:lvl5pPr marL="1371600" lvl="4" indent="0" rtl="0">
              <a:spcBef>
                <a:spcPts val="0"/>
              </a:spcBef>
              <a:buFont typeface="Garamond"/>
              <a:buNone/>
              <a:defRPr sz="1200" b="1"/>
            </a:lvl5pPr>
            <a:lvl6pPr marL="1714500" lvl="5" indent="0" rtl="0">
              <a:spcBef>
                <a:spcPts val="0"/>
              </a:spcBef>
              <a:buFont typeface="Garamond"/>
              <a:buNone/>
              <a:defRPr sz="1200" b="1"/>
            </a:lvl6pPr>
            <a:lvl7pPr marL="2057400" lvl="6" indent="0" rtl="0">
              <a:spcBef>
                <a:spcPts val="0"/>
              </a:spcBef>
              <a:buFont typeface="Garamond"/>
              <a:buNone/>
              <a:defRPr sz="1200" b="1"/>
            </a:lvl7pPr>
            <a:lvl8pPr marL="2400300" lvl="7" indent="0" rtl="0">
              <a:spcBef>
                <a:spcPts val="0"/>
              </a:spcBef>
              <a:buFont typeface="Garamond"/>
              <a:buNone/>
              <a:defRPr sz="1200" b="1"/>
            </a:lvl8pPr>
            <a:lvl9pPr marL="2743200" lvl="8" indent="0" rtl="0">
              <a:spcBef>
                <a:spcPts val="0"/>
              </a:spcBef>
              <a:buFont typeface="Garamond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971550" y="2432446"/>
            <a:ext cx="3538800" cy="19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5900" lvl="0" indent="-88900" algn="l" rtl="0"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558800" lvl="1" indent="-101600" algn="l" rtl="0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5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01700" lvl="2" indent="-114300" algn="l" rtl="0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155700" lvl="3" indent="-381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498600" lvl="4" indent="-508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892300" lvl="5" indent="-1016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235200" lvl="6" indent="-1016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2578100" lvl="7" indent="-1016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2921000" lvl="8" indent="-1016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635503" y="1993899"/>
            <a:ext cx="3538800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chemeClr val="accent1"/>
              </a:buClr>
              <a:buFont typeface="Garamond"/>
              <a:buNone/>
              <a:defRPr sz="2100" b="0">
                <a:solidFill>
                  <a:schemeClr val="accent1"/>
                </a:solidFill>
              </a:defRPr>
            </a:lvl1pPr>
            <a:lvl2pPr marL="342900" lvl="1" indent="0" rtl="0">
              <a:spcBef>
                <a:spcPts val="0"/>
              </a:spcBef>
              <a:buFont typeface="Garamond"/>
              <a:buNone/>
              <a:defRPr sz="1500" b="1"/>
            </a:lvl2pPr>
            <a:lvl3pPr marL="685800" lvl="2" indent="0" rtl="0">
              <a:spcBef>
                <a:spcPts val="0"/>
              </a:spcBef>
              <a:buFont typeface="Garamond"/>
              <a:buNone/>
              <a:defRPr sz="1400" b="1"/>
            </a:lvl3pPr>
            <a:lvl4pPr marL="1028700" lvl="3" indent="0" rtl="0">
              <a:spcBef>
                <a:spcPts val="0"/>
              </a:spcBef>
              <a:buFont typeface="Garamond"/>
              <a:buNone/>
              <a:defRPr sz="1200" b="1"/>
            </a:lvl4pPr>
            <a:lvl5pPr marL="1371600" lvl="4" indent="0" rtl="0">
              <a:spcBef>
                <a:spcPts val="0"/>
              </a:spcBef>
              <a:buFont typeface="Garamond"/>
              <a:buNone/>
              <a:defRPr sz="1200" b="1"/>
            </a:lvl5pPr>
            <a:lvl6pPr marL="1714500" lvl="5" indent="0" rtl="0">
              <a:spcBef>
                <a:spcPts val="0"/>
              </a:spcBef>
              <a:buFont typeface="Garamond"/>
              <a:buNone/>
              <a:defRPr sz="1200" b="1"/>
            </a:lvl6pPr>
            <a:lvl7pPr marL="2057400" lvl="6" indent="0" rtl="0">
              <a:spcBef>
                <a:spcPts val="0"/>
              </a:spcBef>
              <a:buFont typeface="Garamond"/>
              <a:buNone/>
              <a:defRPr sz="1200" b="1"/>
            </a:lvl7pPr>
            <a:lvl8pPr marL="2400300" lvl="7" indent="0" rtl="0">
              <a:spcBef>
                <a:spcPts val="0"/>
              </a:spcBef>
              <a:buFont typeface="Garamond"/>
              <a:buNone/>
              <a:defRPr sz="1200" b="1"/>
            </a:lvl8pPr>
            <a:lvl9pPr marL="2743200" lvl="8" indent="0" rtl="0">
              <a:spcBef>
                <a:spcPts val="0"/>
              </a:spcBef>
              <a:buFont typeface="Garamond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35503" y="2432446"/>
            <a:ext cx="3538800" cy="19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5900" lvl="0" indent="-88900" algn="l" rtl="0"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558800" lvl="1" indent="-101600" algn="l" rtl="0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5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01700" lvl="2" indent="-114300" algn="l" rtl="0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155700" lvl="3" indent="-381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498600" lvl="4" indent="-508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892300" lvl="5" indent="-1016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235200" lvl="6" indent="-1016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2578100" lvl="7" indent="-1016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2921000" lvl="8" indent="-1016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508125" y="4476750"/>
            <a:ext cx="1200300" cy="20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342900" marR="0" lvl="1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685800" marR="0" lvl="2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028700" marR="0" lvl="3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371600" marR="0" lvl="4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714500" marR="0" lvl="5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057400" marR="0" lvl="6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2400300" marR="0" lvl="7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2743200" marR="0" lvl="8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342900" marR="0" lvl="1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685800" marR="0" lvl="2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028700" marR="0" lvl="3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371600" marR="0" lvl="4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714500" marR="0" lvl="5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057400" marR="0" lvl="6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2400300" marR="0" lvl="7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2743200" marR="0" lvl="8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" sz="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3" name="Shape 63"/>
          <p:cNvCxnSpPr/>
          <p:nvPr/>
        </p:nvCxnSpPr>
        <p:spPr>
          <a:xfrm>
            <a:off x="1047126" y="1816099"/>
            <a:ext cx="7055700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hape 65"/>
          <p:cNvCxnSpPr/>
          <p:nvPr/>
        </p:nvCxnSpPr>
        <p:spPr>
          <a:xfrm>
            <a:off x="1047126" y="1816099"/>
            <a:ext cx="7055700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71551" y="736599"/>
            <a:ext cx="7200900" cy="97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33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71550" y="1917699"/>
            <a:ext cx="7200900" cy="248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5900" lvl="0" indent="-8890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4444"/>
              <a:buFont typeface="Noto Sans Symbols"/>
              <a:defRPr sz="2682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lvl="1" indent="-101600" algn="l" rtl="0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5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01700" lvl="2" indent="-114300" algn="l" rtl="0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155700" lvl="3" indent="-381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498600" lvl="4" indent="-508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892300" lvl="5" indent="-1016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235200" lvl="6" indent="-1016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2578100" lvl="7" indent="-1016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2921000" lvl="8" indent="-101600" algn="l" rtl="0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1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508125" y="4476750"/>
            <a:ext cx="1200300" cy="20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342900" marR="0" lvl="1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685800" marR="0" lvl="2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028700" marR="0" lvl="3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371600" marR="0" lvl="4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714500" marR="0" lvl="5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057400" marR="0" lvl="6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2400300" marR="0" lvl="7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2743200" marR="0" lvl="8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342900" marR="0" lvl="1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685800" marR="0" lvl="2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028700" marR="0" lvl="3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371600" marR="0" lvl="4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1714500" marR="0" lvl="5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057400" marR="0" lvl="6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2400300" marR="0" lvl="7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2743200" marR="0" lvl="8" indent="0" algn="l" rtl="0">
              <a:spcBef>
                <a:spcPts val="0"/>
              </a:spcBef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" sz="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supportmn.org/" TargetMode="External"/><Relationship Id="rId7" Type="http://schemas.openxmlformats.org/officeDocument/2006/relationships/hyperlink" Target="http://perinatalweb.org/assets/cms/uploads/files/WAPC_Med_Chart_2012_v9(1)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omensmentalhealth.org/?doing_wp_cron=1461475534.7860569953918457031250" TargetMode="External"/><Relationship Id="rId5" Type="http://schemas.openxmlformats.org/officeDocument/2006/relationships/hyperlink" Target="http://www.infantrisk.com/" TargetMode="External"/><Relationship Id="rId4" Type="http://schemas.openxmlformats.org/officeDocument/2006/relationships/hyperlink" Target="http://www.postpartum.net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uideline.gov/content.aspx?id=12490" TargetMode="External"/><Relationship Id="rId3" Type="http://schemas.openxmlformats.org/officeDocument/2006/relationships/hyperlink" Target="http://reprotx.com/" TargetMode="External"/><Relationship Id="rId7" Type="http://schemas.openxmlformats.org/officeDocument/2006/relationships/hyperlink" Target="http://ajp.psychiatryonline.org/doi/abs/10.1176/appi.ajp.2015.15040506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omensmentalhealth.org/?doing_wp_cron=1461475534.7860569953918457031250" TargetMode="External"/><Relationship Id="rId5" Type="http://schemas.openxmlformats.org/officeDocument/2006/relationships/hyperlink" Target="http://toxnet.nlm.nih.gov/newtoxnet/lactmed.htm" TargetMode="External"/><Relationship Id="rId4" Type="http://schemas.openxmlformats.org/officeDocument/2006/relationships/hyperlink" Target="http://www.medsmilk.com/" TargetMode="External"/><Relationship Id="rId9" Type="http://schemas.openxmlformats.org/officeDocument/2006/relationships/hyperlink" Target="http://dspace.library.uu.nl/bitstream/handle/1874/311668/Einarson.pdf?sequence=2#page=2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ents.com/pregnancy/my-life/emotions/understanding-pregnancy-hormone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halepublishing.com/medications-mothers-milk-online-10" TargetMode="External"/><Relationship Id="rId4" Type="http://schemas.openxmlformats.org/officeDocument/2006/relationships/hyperlink" Target="https://www.nlm.nih.gov/news/lactmed_announce_06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 of Perinatal Mood Disorder Treatment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Guidelines and clinical pearls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MCH Grand Rounds- August 3rd, 2016</a:t>
            </a:r>
          </a:p>
        </p:txBody>
      </p:sp>
      <p:pic>
        <p:nvPicPr>
          <p:cNvPr id="77" name="Shape 77" descr="apre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687" y="2966649"/>
            <a:ext cx="3646625" cy="15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should screen?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dirty="0" smtClean="0">
                <a:solidFill>
                  <a:srgbClr val="351C75"/>
                </a:solidFill>
              </a:rPr>
              <a:t>OB/Gyn</a:t>
            </a:r>
            <a:r>
              <a:rPr lang="en" dirty="0">
                <a:solidFill>
                  <a:srgbClr val="351C75"/>
                </a:solidFill>
              </a:rPr>
              <a:t>, Nurse Midwives, MD- starting prenatally, and again </a:t>
            </a:r>
            <a:r>
              <a:rPr lang="en" dirty="0" smtClean="0">
                <a:solidFill>
                  <a:srgbClr val="351C75"/>
                </a:solidFill>
              </a:rPr>
              <a:t>postpartum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dirty="0" smtClean="0">
                <a:solidFill>
                  <a:srgbClr val="351C75"/>
                </a:solidFill>
              </a:rPr>
              <a:t>Pediatricians- </a:t>
            </a:r>
            <a:r>
              <a:rPr lang="en" dirty="0">
                <a:solidFill>
                  <a:srgbClr val="351C75"/>
                </a:solidFill>
              </a:rPr>
              <a:t>well </a:t>
            </a:r>
            <a:r>
              <a:rPr lang="en" dirty="0" smtClean="0">
                <a:solidFill>
                  <a:srgbClr val="351C75"/>
                </a:solidFill>
              </a:rPr>
              <a:t>checks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dirty="0" smtClean="0">
                <a:solidFill>
                  <a:srgbClr val="351C75"/>
                </a:solidFill>
              </a:rPr>
              <a:t>Social </a:t>
            </a:r>
            <a:r>
              <a:rPr lang="en" dirty="0">
                <a:solidFill>
                  <a:srgbClr val="351C75"/>
                </a:solidFill>
              </a:rPr>
              <a:t>Workers, NICU staff (if </a:t>
            </a:r>
            <a:r>
              <a:rPr lang="en" dirty="0" smtClean="0">
                <a:solidFill>
                  <a:srgbClr val="351C75"/>
                </a:solidFill>
              </a:rPr>
              <a:t>appropriate)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dirty="0" smtClean="0">
                <a:solidFill>
                  <a:srgbClr val="351C75"/>
                </a:solidFill>
              </a:rPr>
              <a:t>Other </a:t>
            </a:r>
            <a:r>
              <a:rPr lang="en" dirty="0">
                <a:solidFill>
                  <a:srgbClr val="351C75"/>
                </a:solidFill>
              </a:rPr>
              <a:t>birthing professionals- doulas, lactation consultants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351C7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351C75"/>
                </a:solidFill>
              </a:rPr>
              <a:t>Anyone can screen- it is free, does not have to take a lot of time, and do not need knowledge of diagnosis.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aren’t we screening?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351C75"/>
                </a:solidFill>
              </a:rPr>
              <a:t>Time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351C75"/>
                </a:solidFill>
              </a:rPr>
              <a:t>Ethical dilemma-- resources?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351C75"/>
                </a:solidFill>
              </a:rPr>
              <a:t>“Who is the patient?”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Clinical Guidelines Established by AHRQ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Scientific evidence-</a:t>
            </a: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en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Level A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Lithium is associated with congenital cardiac defects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Valproate increases risk of fetal anomalies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Carbamazepine syndrome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Benzodiazepines near delivery cause floppy infant syndrome</a:t>
            </a:r>
          </a:p>
          <a:p>
            <a:pPr marL="5029200" lvl="0" indent="-6985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- Should be avoided if possible.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Clinical Guidelines Established by AHRQ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Limited evidence-  Level B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Paxil exposure early pregnancy may cause heart defects, benzodiazepine exposure increases oral cleft by 0.01% suggest to avoid both.  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Lamictal may protect against bipolar depression, relative safe profile.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Maternal psych illnesses if inadequately treated result in poor compliance w/ prenatal care, inadequate nutrition, exposure to herbal remedies, increased ETOH and tobacco use, mother-infant bonding and family disruptions.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Clinical Guidelines Established by AHRQ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Expert Opinion - Level C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1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Whenever possible, multidisciplinary management involving the patient's obstetrician, mental health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1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clinician</a:t>
            </a:r>
            <a:r>
              <a:rPr lang="en" sz="1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, primary health care provider, and pediatrician is recommended to facilitate </a:t>
            </a:r>
            <a:r>
              <a:rPr lang="en" sz="1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care.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1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" sz="1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of a single medication at a higher dose is favored over the use of multiple medications for the treatment of psychiatric illness during </a:t>
            </a:r>
            <a:r>
              <a:rPr lang="en" sz="1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pregnancy.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1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physiologic alterations of pregnancy may affect the absorption, distribution, metabolism, and elimination of lithium, and close monitoring of lithium levels during pregnancy and postpartum is </a:t>
            </a:r>
            <a:r>
              <a:rPr lang="en" sz="1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recommended.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1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" sz="1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women who breastfeed, measuring serum levels in the neonate is not </a:t>
            </a:r>
            <a:r>
              <a:rPr lang="en" sz="1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recommended.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1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Treatment </a:t>
            </a:r>
            <a:r>
              <a:rPr lang="en" sz="1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with all selective serotonin reuptake inhibitors (SSRIs) or selective norepinephrine reuptake inhibitors or both during pregnancy should be </a:t>
            </a:r>
            <a:r>
              <a:rPr lang="en" sz="1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individualized.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1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Fetal </a:t>
            </a:r>
            <a:r>
              <a:rPr lang="en" sz="1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assessment with fetal echocardiogram should be considered in pregnant women exposed to lithium in the first trimester.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375"/>
            <a:ext cx="8153425" cy="4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50" y="165650"/>
            <a:ext cx="7824999" cy="491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Shape 180"/>
          <p:cNvGraphicFramePr/>
          <p:nvPr/>
        </p:nvGraphicFramePr>
        <p:xfrm>
          <a:off x="1854900" y="773425"/>
          <a:ext cx="4568025" cy="4205880"/>
        </p:xfrm>
        <a:graphic>
          <a:graphicData uri="http://schemas.openxmlformats.org/drawingml/2006/table">
            <a:tbl>
              <a:tblPr>
                <a:noFill/>
                <a:tableStyleId>{52FBAE7E-02B1-4D49-A804-23137FB2072C}</a:tableStyleId>
              </a:tblPr>
              <a:tblGrid>
                <a:gridCol w="1522675"/>
                <a:gridCol w="1522675"/>
                <a:gridCol w="1522675"/>
              </a:tblGrid>
              <a:tr h="316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100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Increased risk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No increased risk</a:t>
                      </a:r>
                    </a:p>
                  </a:txBody>
                  <a:tcPr marL="91425" marR="91425" marT="91425" marB="91425"/>
                </a:tc>
              </a:tr>
              <a:tr h="316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wellbutrin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91425" marR="91425" marT="91425" marB="91425"/>
                </a:tc>
              </a:tr>
              <a:tr h="316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celexa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marL="91425" marR="91425" marT="91425" marB="91425"/>
                </a:tc>
              </a:tr>
              <a:tr h="316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cymbalta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</a:tr>
              <a:tr h="316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lexapro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marL="91425" marR="91425" marT="91425" marB="91425"/>
                </a:tc>
              </a:tr>
              <a:tr h="316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prozac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91425" marR="91425" marT="91425" marB="91425"/>
                </a:tc>
              </a:tr>
              <a:tr h="316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luvox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marL="91425" marR="91425" marT="91425" marB="91425"/>
                </a:tc>
              </a:tr>
              <a:tr h="316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remeron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91425" marR="91425" marT="91425" marB="91425"/>
                </a:tc>
              </a:tr>
              <a:tr h="316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paxil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91425" marR="91425" marT="91425" marB="91425"/>
                </a:tc>
              </a:tr>
              <a:tr h="316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zoloft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 marL="91425" marR="91425" marT="91425" marB="91425"/>
                </a:tc>
              </a:tr>
              <a:tr h="316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trazodone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91425" marR="91425" marT="91425" marB="91425"/>
                </a:tc>
              </a:tr>
              <a:tr h="316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effexor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191200"/>
            <a:ext cx="8520600" cy="46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Number of Studies Showing Risk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Shape 186"/>
          <p:cNvGraphicFramePr/>
          <p:nvPr/>
        </p:nvGraphicFramePr>
        <p:xfrm>
          <a:off x="952500" y="1238250"/>
          <a:ext cx="7239000" cy="3200190"/>
        </p:xfrm>
        <a:graphic>
          <a:graphicData uri="http://schemas.openxmlformats.org/drawingml/2006/table">
            <a:tbl>
              <a:tblPr>
                <a:noFill/>
                <a:tableStyleId>{52FBAE7E-02B1-4D49-A804-23137FB2072C}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Inherent Risk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On AD Risk 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Spontaneous Abortion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8.7%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12.4%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Low Birth 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8.2%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9.6%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Preterm Labor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5.4%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8.8%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Cardiac Malformation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1%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2%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Persistent Pulmonary Hypertension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0.7%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3.7%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Postnatal Adaption Syndrome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6.9%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10-30%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87" name="Shape 187"/>
          <p:cNvSpPr txBox="1"/>
          <p:nvPr/>
        </p:nvSpPr>
        <p:spPr>
          <a:xfrm>
            <a:off x="4375175" y="1394650"/>
            <a:ext cx="6478500" cy="7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5477400" y="4611375"/>
            <a:ext cx="2339400" cy="3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Mother Baby Risk Program 2015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Einarson et all 2014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Risks associated with Antidepressants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38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Number of studies finding risk:  6             Number of studies finding no risk: 6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Two of the studies finding a correlation w/  AD use found the same correlation with maternal history of depression.  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None of the studies finding and association w/ ADS controlled for all impacting comorbid considerations; socioeconomic status, age of mother, gestational age, obesity, smoking, maternal hx depression, chronic health conditions, prenatal care.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General consensus from + findings; risk of ASD on AD increase from 1% to 1.5% similar to ASD risk of babies born to mothers w/ hx of depression.</a:t>
            </a:r>
          </a:p>
        </p:txBody>
      </p:sp>
      <p:pic>
        <p:nvPicPr>
          <p:cNvPr id="195" name="Shape 195" descr="18884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4575" y="159375"/>
            <a:ext cx="4154848" cy="102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971551" y="736599"/>
            <a:ext cx="7200900" cy="977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0">
                <a:solidFill>
                  <a:srgbClr val="674EA7"/>
                </a:solidFill>
                <a:latin typeface="Questrial"/>
                <a:ea typeface="Questrial"/>
                <a:cs typeface="Questrial"/>
                <a:sym typeface="Questrial"/>
              </a:rPr>
              <a:t>Our goals…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71550" y="1814307"/>
            <a:ext cx="7200900" cy="248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dirty="0" smtClean="0"/>
              <a:t>Providers </a:t>
            </a:r>
            <a:r>
              <a:rPr lang="en" dirty="0"/>
              <a:t>would be screening, starting during </a:t>
            </a:r>
            <a:r>
              <a:rPr lang="en" dirty="0" smtClean="0"/>
              <a:t>pregnancy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dirty="0" smtClean="0"/>
              <a:t>Decision </a:t>
            </a:r>
            <a:r>
              <a:rPr lang="en" dirty="0"/>
              <a:t>making regarding prescribing psychotropic medications to pregnant/lactating patients. </a:t>
            </a:r>
            <a:endParaRPr lang="en" dirty="0" smtClean="0"/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dirty="0" smtClean="0"/>
              <a:t>Referral </a:t>
            </a:r>
            <a:r>
              <a:rPr lang="en" dirty="0"/>
              <a:t>to Community Resources if screen positive; warm hand-off when possible. </a:t>
            </a:r>
          </a:p>
        </p:txBody>
      </p:sp>
      <p:pic>
        <p:nvPicPr>
          <p:cNvPr id="84" name="Shape 84" descr="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3750" y="272099"/>
            <a:ext cx="1858298" cy="139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Shape 200"/>
          <p:cNvGraphicFramePr/>
          <p:nvPr/>
        </p:nvGraphicFramePr>
        <p:xfrm>
          <a:off x="31300" y="-28575"/>
          <a:ext cx="9081400" cy="5250180"/>
        </p:xfrm>
        <a:graphic>
          <a:graphicData uri="http://schemas.openxmlformats.org/drawingml/2006/table">
            <a:tbl>
              <a:tblPr>
                <a:noFill/>
                <a:tableStyleId>{F4B4F5BB-F2DC-4B85-8D65-005F37AFF1C4}</a:tableStyleId>
              </a:tblPr>
              <a:tblGrid>
                <a:gridCol w="2270350"/>
                <a:gridCol w="2270350"/>
                <a:gridCol w="2270350"/>
                <a:gridCol w="2270350"/>
              </a:tblGrid>
              <a:tr h="22875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accent2"/>
                          </a:solidFill>
                        </a:rPr>
                        <a:t>Study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accent2"/>
                          </a:solidFill>
                        </a:rPr>
                        <a:t>Found ASD/AD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accent2"/>
                          </a:solidFill>
                        </a:rPr>
                        <a:t>No ASD/AD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accent2"/>
                          </a:solidFill>
                        </a:rPr>
                        <a:t>Notes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2013- Wangari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X = N 589,114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2016 - Castro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X = N 3000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2015 - Erb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X = N 3600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2104 - Gidaya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X = N 628,408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No MD control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7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2013 - Rai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X = N 60,000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MD as much risk ADS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As the AD exposure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7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2013 - Sorensen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X = N 668,468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Did control MD, age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2013- Hviid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X = N626,875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1997- Nulman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X = N 164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7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2011 - Croen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X = N 1507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No depression control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2015 - Boukhris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X = N 145,456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Control issues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7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2015 - Man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X = Meta analysis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No control MD,age, $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7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2014- Marroun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X = N 4264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AD risk same in SSRI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As w/ MD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Postnatal Adaption Syndrome Symptoms  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Insomnia </a:t>
            </a:r>
            <a:r>
              <a:rPr lang="en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somnolence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Agitation</a:t>
            </a:r>
            <a:r>
              <a:rPr lang="en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, tremors, jitteriness, shivering and/ or altered </a:t>
            </a: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tone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Restlessness</a:t>
            </a:r>
            <a:r>
              <a:rPr lang="en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, irritability &amp;  constant </a:t>
            </a: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crying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Poor </a:t>
            </a:r>
            <a:r>
              <a:rPr lang="en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feeding, vomiting or </a:t>
            </a: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diarrhoea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Poor </a:t>
            </a:r>
            <a:r>
              <a:rPr lang="en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temperature control, </a:t>
            </a: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hypoglycaemia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Tachypnoea</a:t>
            </a:r>
            <a:r>
              <a:rPr lang="en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, respiratory distress, nasal congestion or </a:t>
            </a: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cyanosis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Seizures</a:t>
            </a:r>
            <a:endParaRPr lang="en" sz="24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endParaRPr sz="14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Postnatal Adaption Syndrome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0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10-30</a:t>
            </a:r>
            <a:r>
              <a:rPr lang="en" sz="2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% babies born  mom’s on SRRI </a:t>
            </a:r>
            <a:endParaRPr lang="en" sz="2000" dirty="0" smtClean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0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Usually </a:t>
            </a:r>
            <a:r>
              <a:rPr lang="en" sz="2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short lived with a median duration of 3 </a:t>
            </a:r>
            <a:r>
              <a:rPr lang="en" sz="20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days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0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75 </a:t>
            </a:r>
            <a:r>
              <a:rPr lang="en" sz="2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% complete resolution by 5 </a:t>
            </a:r>
            <a:r>
              <a:rPr lang="en" sz="20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days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0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reports </a:t>
            </a:r>
            <a:r>
              <a:rPr lang="en" sz="2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of adaptation signs lasting up to 4 </a:t>
            </a:r>
            <a:r>
              <a:rPr lang="en" sz="20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weeks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0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Premature </a:t>
            </a:r>
            <a:r>
              <a:rPr lang="en" sz="2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babies are more vulnerable to </a:t>
            </a:r>
            <a:r>
              <a:rPr lang="en" sz="20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PNAS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0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Symptoms </a:t>
            </a:r>
            <a:r>
              <a:rPr lang="en" sz="2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can vary greatly in severity from mild transitory symptoms to more severe symptoms including seizures and </a:t>
            </a:r>
            <a:r>
              <a:rPr lang="en" sz="20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dehydration</a:t>
            </a:r>
          </a:p>
          <a:p>
            <a:pPr marL="457200" indent="-3429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Calibri"/>
              <a:buChar char="●"/>
            </a:pPr>
            <a:r>
              <a:rPr lang="en" sz="20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Increased </a:t>
            </a:r>
            <a:r>
              <a:rPr lang="en" sz="2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PNAS in babies born to mom’s that have Cyp mutations resulting in drug level elevations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 rot="484" flipH="1">
            <a:off x="311659" y="230039"/>
            <a:ext cx="8520600" cy="112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do Genomics Matter?  Pregnancy causes: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CYP 1A2 = decreased processing in pregnancy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CYP 2C9 = decreased processing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CYP 2C19 = decreased processing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CYP 2D6 = increased clearance in pregnancy, 48% by 3rd trimester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CYP 3A4 = increased by 35-38% in all stages of pregnancy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Everyday medications affect other drugs 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PPI’s/ H2 agonists inhibit CYP function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Dexamethasone inhibits 2C9 but induces 3A4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Erythromycin 3A4 inhibitor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Nifedipine 2C9 and 3A4 inhibitor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 Expression 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rgbClr val="351C75"/>
                </a:solidFill>
              </a:rPr>
              <a:t>MTHFR-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351C75"/>
                </a:solidFill>
              </a:rPr>
              <a:t> 	</a:t>
            </a:r>
            <a:r>
              <a:rPr lang="en" sz="1700" dirty="0">
                <a:solidFill>
                  <a:srgbClr val="351C75"/>
                </a:solidFill>
              </a:rPr>
              <a:t>C677T variant more likely to have depression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rgbClr val="351C75"/>
                </a:solidFill>
              </a:rPr>
              <a:t>SLC6A4-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700" dirty="0">
                <a:solidFill>
                  <a:srgbClr val="351C75"/>
                </a:solidFill>
              </a:rPr>
              <a:t>babies born with this SNP are more likely to have postnatal adaption syndrome.</a:t>
            </a:r>
            <a:r>
              <a:rPr lang="en" dirty="0">
                <a:solidFill>
                  <a:srgbClr val="351C75"/>
                </a:solidFill>
              </a:rPr>
              <a:t>  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1700" dirty="0">
                <a:solidFill>
                  <a:srgbClr val="351C75"/>
                </a:solidFill>
              </a:rPr>
              <a:t>Babies will have this SNP mutation based on maternal/paternal.</a:t>
            </a:r>
            <a:r>
              <a:rPr lang="en" dirty="0">
                <a:solidFill>
                  <a:srgbClr val="351C75"/>
                </a:solidFill>
              </a:rPr>
              <a:t> 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375" y="2101850"/>
            <a:ext cx="2590475" cy="104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Relative infant dose SSRI’s 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citalopram</a:t>
            </a:r>
            <a:r>
              <a:rPr lang="en" sz="18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3.6%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escitalopram</a:t>
            </a:r>
            <a:r>
              <a:rPr lang="en" sz="18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5.2-8%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fluoxetine</a:t>
            </a:r>
            <a:r>
              <a:rPr lang="en" sz="18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1.6-14.6%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fluvoxamine</a:t>
            </a:r>
            <a:r>
              <a:rPr lang="en" sz="18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0.3-1.4%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paroxetine</a:t>
            </a:r>
            <a:r>
              <a:rPr lang="en" sz="18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1.2-2.8%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sertraline</a:t>
            </a:r>
            <a:r>
              <a:rPr lang="en" sz="18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		0.4-2.2%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lnSpc>
                <a:spcPct val="100000"/>
              </a:lnSpc>
              <a:buClr>
                <a:schemeClr val="accent2"/>
              </a:buClr>
              <a:buFont typeface="Calibri"/>
              <a:buChar char="●"/>
            </a:pP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Wellbutrin</a:t>
            </a:r>
            <a:r>
              <a:rPr lang="en" sz="18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0.6-2%</a:t>
            </a:r>
          </a:p>
          <a:p>
            <a:pPr marL="457200" indent="-342900">
              <a:lnSpc>
                <a:spcPct val="100000"/>
              </a:lnSpc>
              <a:buClr>
                <a:schemeClr val="accent2"/>
              </a:buClr>
              <a:buFont typeface="Calibri"/>
              <a:buChar char="●"/>
            </a:pP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Remeron</a:t>
            </a:r>
            <a:r>
              <a:rPr lang="en" sz="18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1.6-6.3%</a:t>
            </a:r>
          </a:p>
          <a:p>
            <a:pPr marL="457200" indent="-342900">
              <a:lnSpc>
                <a:spcPct val="100000"/>
              </a:lnSpc>
              <a:buClr>
                <a:schemeClr val="accent2"/>
              </a:buClr>
              <a:buFont typeface="Calibri"/>
              <a:buChar char="●"/>
            </a:pP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Effexor</a:t>
            </a:r>
            <a:r>
              <a:rPr lang="en" sz="18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6.8-8.1%</a:t>
            </a:r>
          </a:p>
          <a:p>
            <a:pPr marL="457200" indent="-342900">
              <a:lnSpc>
                <a:spcPct val="100000"/>
              </a:lnSpc>
              <a:buClr>
                <a:schemeClr val="accent2"/>
              </a:buClr>
              <a:buFont typeface="Calibri"/>
              <a:buChar char="●"/>
            </a:pP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Cymbalta</a:t>
            </a:r>
            <a:r>
              <a:rPr lang="en" sz="18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		&lt; 1%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WAPC_med_chart_2012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100" dirty="0">
              <a:solidFill>
                <a:srgbClr val="351C75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indent="-342900">
              <a:lnSpc>
                <a:spcPct val="100000"/>
              </a:lnSpc>
              <a:buClr>
                <a:schemeClr val="accent2"/>
              </a:buClr>
              <a:buFont typeface="Calibri"/>
              <a:buChar char="●"/>
            </a:pP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Amitriptyline</a:t>
            </a:r>
            <a:r>
              <a:rPr lang="en" sz="18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1.9-2.8%</a:t>
            </a:r>
          </a:p>
          <a:p>
            <a:pPr marL="457200" indent="-342900">
              <a:lnSpc>
                <a:spcPct val="100000"/>
              </a:lnSpc>
              <a:buClr>
                <a:schemeClr val="accent2"/>
              </a:buClr>
              <a:buFont typeface="Calibri"/>
              <a:buChar char="●"/>
            </a:pP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Imipramine </a:t>
            </a:r>
            <a:r>
              <a:rPr lang="en" sz="1800" dirty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" sz="1800" dirty="0" smtClean="0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0.1-4.4%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lang="en" sz="1100" dirty="0" smtClean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" sz="11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Hale’s breastfeeding rating 2012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 for patients 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 smtClean="0">
                <a:solidFill>
                  <a:srgbClr val="3C78D8"/>
                </a:solidFill>
              </a:rPr>
              <a:t>PPSM- </a:t>
            </a:r>
            <a:r>
              <a:rPr lang="en" sz="2400" u="sng" dirty="0" smtClean="0">
                <a:solidFill>
                  <a:srgbClr val="3C78D8"/>
                </a:solidFill>
                <a:hlinkClick r:id="rId3"/>
              </a:rPr>
              <a:t>www.ppsupportmn.org</a:t>
            </a:r>
            <a:r>
              <a:rPr lang="en" sz="2400" u="sng" dirty="0" smtClean="0">
                <a:solidFill>
                  <a:srgbClr val="3C78D8"/>
                </a:solidFill>
              </a:rPr>
              <a:t> </a:t>
            </a:r>
            <a:r>
              <a:rPr lang="en" sz="2400" u="sng" dirty="0" smtClean="0"/>
              <a:t> </a:t>
            </a:r>
            <a:r>
              <a:rPr lang="en" sz="2400" u="sng" dirty="0"/>
              <a:t>(in Minnesota</a:t>
            </a:r>
            <a:r>
              <a:rPr lang="en" sz="2400" u="sng" dirty="0" smtClean="0"/>
              <a:t>) </a:t>
            </a:r>
            <a:endParaRPr lang="en" sz="2400" u="sng" dirty="0"/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rgbClr val="1155CC"/>
                </a:solidFill>
              </a:rPr>
              <a:t>Postpartum Support International- </a:t>
            </a:r>
            <a:r>
              <a:rPr lang="en" sz="2400" u="sng" dirty="0" smtClean="0">
                <a:solidFill>
                  <a:srgbClr val="1155CC"/>
                </a:solidFill>
                <a:hlinkClick r:id="rId4"/>
              </a:rPr>
              <a:t>www.postpartum.net</a:t>
            </a:r>
            <a:r>
              <a:rPr lang="en" sz="2400" u="sng" dirty="0" smtClean="0">
                <a:solidFill>
                  <a:srgbClr val="1155CC"/>
                </a:solidFill>
              </a:rPr>
              <a:t> </a:t>
            </a:r>
            <a:endParaRPr lang="en" sz="2400" u="sng" dirty="0">
              <a:solidFill>
                <a:srgbClr val="1155CC"/>
              </a:solidFill>
            </a:endParaRP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u="sng" dirty="0">
                <a:solidFill>
                  <a:srgbClr val="1155CC"/>
                </a:solidFill>
                <a:hlinkClick r:id="rId5"/>
              </a:rPr>
              <a:t>http://</a:t>
            </a:r>
            <a:r>
              <a:rPr lang="en" sz="2400" u="sng" dirty="0" smtClean="0">
                <a:solidFill>
                  <a:srgbClr val="1155CC"/>
                </a:solidFill>
                <a:hlinkClick r:id="rId5"/>
              </a:rPr>
              <a:t>www.infantrisk.com  </a:t>
            </a:r>
            <a:endParaRPr lang="en" sz="2400" u="sng" dirty="0">
              <a:solidFill>
                <a:srgbClr val="1155CC"/>
              </a:solidFill>
              <a:hlinkClick r:id="rId5"/>
            </a:endParaRP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u="sng" dirty="0">
                <a:solidFill>
                  <a:srgbClr val="1155CC"/>
                </a:solidFill>
                <a:hlinkClick r:id="rId6"/>
              </a:rPr>
              <a:t>https://</a:t>
            </a:r>
            <a:r>
              <a:rPr lang="en" sz="2400" u="sng" dirty="0" smtClean="0">
                <a:solidFill>
                  <a:srgbClr val="1155CC"/>
                </a:solidFill>
                <a:hlinkClick r:id="rId6"/>
              </a:rPr>
              <a:t>womensmentalhealth.org </a:t>
            </a:r>
            <a:endParaRPr lang="en" sz="2400" u="sng" dirty="0">
              <a:solidFill>
                <a:srgbClr val="1155CC"/>
              </a:solidFill>
              <a:hlinkClick r:id="rId6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rgbClr val="1155CC"/>
                </a:solidFill>
                <a:hlinkClick r:id="rId7"/>
              </a:rPr>
              <a:t>http://perinatalweb.org/assets/cms/uploads/files/WAPC_Med_Chart_2012_v9%281%29.pdf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dirty="0">
              <a:hlinkClick r:id="rId7"/>
            </a:endParaRP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 for Providers 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1155CC"/>
                </a:solidFill>
                <a:hlinkClick r:id="rId3"/>
              </a:rPr>
              <a:t>http://</a:t>
            </a:r>
            <a:r>
              <a:rPr lang="en" sz="1200" dirty="0" smtClean="0">
                <a:solidFill>
                  <a:srgbClr val="1155CC"/>
                </a:solidFill>
                <a:hlinkClick r:id="rId3"/>
              </a:rPr>
              <a:t>Reprotx.com</a:t>
            </a:r>
            <a:r>
              <a:rPr lang="en" sz="1200" dirty="0" smtClean="0">
                <a:solidFill>
                  <a:srgbClr val="1155CC"/>
                </a:solidFill>
              </a:rPr>
              <a:t> </a:t>
            </a:r>
            <a:endParaRPr lang="en" sz="1200" dirty="0">
              <a:solidFill>
                <a:srgbClr val="1155CC"/>
              </a:solidFill>
            </a:endParaRP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 dirty="0">
                <a:solidFill>
                  <a:srgbClr val="1155CC"/>
                </a:solidFill>
                <a:hlinkClick r:id="rId4"/>
              </a:rPr>
              <a:t>http://www.medsmilk.com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 dirty="0">
                <a:solidFill>
                  <a:srgbClr val="1155CC"/>
                </a:solidFill>
                <a:hlinkClick r:id="rId5"/>
              </a:rPr>
              <a:t>http://toxnet.nlm.nih.gov/newtoxnet/lactmed.htm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 dirty="0">
                <a:solidFill>
                  <a:srgbClr val="1155CC"/>
                </a:solidFill>
                <a:hlinkClick r:id="rId6"/>
              </a:rPr>
              <a:t>https://womensmentalhealth.org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 dirty="0">
                <a:solidFill>
                  <a:srgbClr val="1155CC"/>
                </a:solidFill>
                <a:hlinkClick r:id="rId7"/>
              </a:rPr>
              <a:t>http://ajp.psychiatryonline.org/doi/abs/10.1176/appi.ajp.2015.15040506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u="sng" dirty="0">
              <a:solidFill>
                <a:srgbClr val="1155CC"/>
              </a:solidFill>
              <a:hlinkClick r:id="rId7"/>
            </a:endParaRP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Standardized Clinical Guidelines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 dirty="0">
                <a:solidFill>
                  <a:srgbClr val="1155CC"/>
                </a:solidFill>
                <a:hlinkClick r:id="rId8"/>
              </a:rPr>
              <a:t>https://www.guideline.gov/content.aspx?id=12490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u="sng" dirty="0">
              <a:solidFill>
                <a:srgbClr val="1155CC"/>
              </a:solidFill>
              <a:hlinkClick r:id="rId8"/>
            </a:endParaRP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Antidepressant use in pregnancy:  Knowledge transfer and translation of research findings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 dirty="0">
                <a:solidFill>
                  <a:srgbClr val="1155CC"/>
                </a:solidFill>
                <a:hlinkClick r:id="rId9"/>
              </a:rPr>
              <a:t>http://dspace.library.uu.nl/bitstream/handle/1874/311668/Einarson.pdf?sequence=2#page=23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u="sng" dirty="0">
              <a:solidFill>
                <a:srgbClr val="1155CC"/>
              </a:solidFill>
              <a:hlinkClick r:id="rId9"/>
            </a:endParaRP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Hope Line HCMC Mother Baby. 612-873-HOPE  (medication information, may be 2 day turnaround on message) (MN)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Please Register Your Patients!!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Antidepressants--1-844-405-6185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Antipsychotics--1-866-961-2388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3475" y="1640962"/>
            <a:ext cx="4292949" cy="243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 idx="4294967295"/>
          </p:nvPr>
        </p:nvSpPr>
        <p:spPr>
          <a:xfrm>
            <a:off x="465051" y="134049"/>
            <a:ext cx="7200900" cy="97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i="0" u="none" strike="noStrike" cap="none">
                <a:solidFill>
                  <a:srgbClr val="000000"/>
                </a:solidFill>
              </a:rPr>
              <a:t>PMAD not PPD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4294967295"/>
          </p:nvPr>
        </p:nvSpPr>
        <p:spPr>
          <a:xfrm>
            <a:off x="465050" y="1111751"/>
            <a:ext cx="3936300" cy="356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PMAD incompasses all postpartum mood and anxiety disorders.</a:t>
            </a:r>
          </a:p>
          <a:p>
            <a:pPr marL="742950" marR="0" lvl="1" indent="-284480" algn="l" rtl="0">
              <a:spcBef>
                <a:spcPts val="55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Noto Sans Symbols"/>
              <a:buChar char="○"/>
            </a:pPr>
            <a:r>
              <a:rPr lang="en" sz="1800" b="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Postpartum Depression</a:t>
            </a:r>
          </a:p>
          <a:p>
            <a:pPr marL="742950" marR="0" lvl="1" indent="-284480" algn="l" rtl="0">
              <a:spcBef>
                <a:spcPts val="55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Noto Sans Symbols"/>
              <a:buChar char="○"/>
            </a:pPr>
            <a:r>
              <a:rPr lang="en" sz="1800" b="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Postpartum Anxiety</a:t>
            </a:r>
          </a:p>
          <a:p>
            <a:pPr marL="742950" marR="0" lvl="1" indent="-284480" algn="l" rtl="0">
              <a:spcBef>
                <a:spcPts val="55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Noto Sans Symbols"/>
              <a:buChar char="○"/>
            </a:pPr>
            <a:r>
              <a:rPr lang="en" sz="1800" b="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Postpartum OCD</a:t>
            </a:r>
          </a:p>
          <a:p>
            <a:pPr marL="742950" marR="0" lvl="1" indent="-284480" algn="l" rtl="0">
              <a:spcBef>
                <a:spcPts val="55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Noto Sans Symbols"/>
              <a:buChar char="○"/>
            </a:pPr>
            <a:r>
              <a:rPr lang="en" sz="1800" b="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Postpartum Psychosis</a:t>
            </a:r>
          </a:p>
          <a:p>
            <a:pPr marL="742950" marR="0" lvl="1" indent="-284480" algn="l" rtl="0">
              <a:spcBef>
                <a:spcPts val="55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Noto Sans Symbols"/>
              <a:buChar char="○"/>
            </a:pPr>
            <a:r>
              <a:rPr lang="en" sz="1800" b="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Postpartum Bipolar Disorder</a:t>
            </a:r>
          </a:p>
          <a:p>
            <a:pPr marL="742950" marR="0" lvl="1" indent="-284480" algn="l" rtl="0">
              <a:spcBef>
                <a:spcPts val="55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Noto Sans Symbols"/>
              <a:buChar char="○"/>
            </a:pPr>
            <a:r>
              <a:rPr lang="en" sz="1800" b="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Postpartum PTSD</a:t>
            </a:r>
          </a:p>
          <a:p>
            <a:pPr marL="342900" marR="0" lvl="0" indent="-346710" algn="l" rtl="0">
              <a:spcBef>
                <a:spcPts val="70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Noto Sans Symbols"/>
              <a:buChar char="●"/>
            </a:pPr>
            <a:r>
              <a:rPr lang="en" b="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PPD includes only postpartum depression.</a:t>
            </a:r>
          </a:p>
        </p:txBody>
      </p:sp>
      <p:pic>
        <p:nvPicPr>
          <p:cNvPr id="91" name="Shape 91" descr="pp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550" y="1242500"/>
            <a:ext cx="3844075" cy="27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 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Boukhris, T., Sheehy, O., &amp; Bérard, A. (2014). Antidepressant use during pregnancy and risk of autism spectrum disorders in children: A population-based cohort study. Value in Health, 17(3), A211.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Boukhris, T., Sheehy, O., Mottron, L., &amp; Bérard, A. (2015). Antidepressant use during pregnancy and the risk of autism spectrum disorder in children. JAMA pediatrics, 1-8.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Brummelte, S., et al. "Antidepressant use during pregnancy and serotonin transporter genotype (SLC6A4) affect newborn serum reelin levels." Developmental psychobiology 55.5 (2013): 518-529.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Castro, V. M., Kong, S. W., Clements, C. C., Brady, R., Kaimal, A. J., Doyle, A. E., ... &amp; Perlis, R. H. (2016). Absence of evidence for increase in risk for autism or attention-deficit hyperactivity disorder following antidepressant exposure during pregnancy: a replication study. Translational psychiatry, 6(1), e708.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Clements, C. C., Castro, V. M., Blumenthal, S. R., Rosenfield, H. R., Murphy, S. N., Fava, M., ... &amp; Robinson, E. B. (2015). Prenatal antidepressant exposure is associated with risk for attention-deficit hyperactivity disorder but not autism spectrum disorder in a large health system. Molecular psychiatry, 20(6), 727-734.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Harrington, R. A., Lee, L. C., Crum, R. M., Zimmerman, A. W., &amp; Hertz-Picciotto, I. (2014). Prenatal SSRI use and offspring with autism spectrum disorder or developmental delay. Pediatrics, 133(5), e1241-e1248.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Hviid, A., Melbye, M., &amp; Pasternak, B. (2013). Use of selective serotonin reuptake inhibitors during pregnancy and risk of autism. New England Journal of Medicine, 369(25), 2406-2415.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Jani, S., Banu, S., &amp; Shah, A. A. (2015). SSRI Use During Pregnancy and Autism: Is It a Real Threat?. Psychiatric Annals, 45(2), 83-88.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King, B. H. (2015). Assessing Risk of Autism Spectrum Disorder in Children After Antidepressant Use During Pregnancy. JAMA pediatrics, 1-2.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Man, K. K., Tong, H. H., Wong, L. Y., Chan, E. W., Simonoff, E., &amp; Wong, I. C. (2015). Exposure to selective serotonin reuptake inhibitors during pregnancy and risk of autism spectrum disorder in children: A systematic review and meta-analysis of observational studies. Neuroscience &amp; Biobehavioral Reviews, 49, 82-89.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Rai, D. (2013). Environmental risk factors for autism spectrum disorders.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Rai, D., Lee, B. K., Dalman, C., Golding, J., Lewis, G., &amp; Magnusson, C. (2013). Parental depression, maternal antidepressant use during pregnancy, and risk of autism spectrum disorders: population based case-control study.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 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Rosenberg, K. (2016). A Possible Link Between Antidepressant Use During Pregnancy and Autism Spectrum Disorder. AJN The American Journal of Nursing, 116(3), 58-59.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Shea, A. K., &amp; Oberlander, T. F. (2012). Fetal serotonin reuptake inhibitor antidepressant exposure: maternal and fetal factors. Canadian Journal of Psychiatry, 57(9), 523.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Wemakor, A., Casson, K., Garne, E., Bakker, M., Addor, M. C., Arriola, L., ... &amp; O’Mahoney, M. (2015). Selective serotonin reuptake inhibitor antidepressant use in first trimester pregnancy and risk of specific congenital anomalies: a European register-based study. European journal of epidemiology, 30(11), 1187-1198.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 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38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Meridith Corp, 2011-</a:t>
            </a: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 </a:t>
            </a:r>
            <a:r>
              <a:rPr lang="en" sz="1100" u="sng">
                <a:solidFill>
                  <a:srgbClr val="AF434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http://www.parents.com/pregnancy/my-life/emotions/understanding-pregnancy-hormones/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Lactmed -</a:t>
            </a: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 </a:t>
            </a:r>
            <a:r>
              <a:rPr lang="en" sz="1100" u="sng">
                <a:solidFill>
                  <a:srgbClr val="AF4345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https://www.nlm.nih.gov/news/lactmed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Mothers Milk-</a:t>
            </a: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 </a:t>
            </a:r>
            <a:r>
              <a:rPr lang="en" sz="1100" u="sng">
                <a:solidFill>
                  <a:srgbClr val="AF4345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http://www.halepublishing.com/medications-mothers-milk-online-10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Hales Breastfeeding Rating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Croen, L. 2011. Antidepressant Use During Pregnancy and Childhood Autism Spectrum Disorders. file:///C:/Users/Owner/Downloads/yoa15049_1104_1112.pdf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739251" y="477774"/>
            <a:ext cx="7200900" cy="9777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" i="0" u="none" strike="noStrike" cap="none">
                <a:solidFill>
                  <a:srgbClr val="000000"/>
                </a:solidFill>
              </a:rPr>
              <a:t>Incidence of </a:t>
            </a:r>
            <a:r>
              <a:rPr lang="en">
                <a:solidFill>
                  <a:srgbClr val="000000"/>
                </a:solidFill>
              </a:rPr>
              <a:t>Sx in Postpartum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71550" y="1988871"/>
            <a:ext cx="3538800" cy="19743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2225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16666"/>
              <a:buFont typeface="Questrial"/>
              <a:buChar char="•"/>
            </a:pPr>
            <a:r>
              <a:rPr lang="en" sz="1800" b="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Depression symptoms	70%</a:t>
            </a:r>
          </a:p>
          <a:p>
            <a:pPr marL="215900" marR="0" lvl="0" indent="-222250" algn="l" rtl="0">
              <a:spcBef>
                <a:spcPts val="800"/>
              </a:spcBef>
              <a:spcAft>
                <a:spcPts val="0"/>
              </a:spcAft>
              <a:buClr>
                <a:srgbClr val="351C75"/>
              </a:buClr>
              <a:buSzPct val="116666"/>
              <a:buFont typeface="Questrial"/>
              <a:buChar char="•"/>
            </a:pPr>
            <a:r>
              <a:rPr lang="en" sz="1800" b="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Major Depression 10-16%</a:t>
            </a:r>
          </a:p>
          <a:p>
            <a:pPr marL="215900" marR="0" lvl="0" indent="-222250" algn="l" rtl="0">
              <a:spcBef>
                <a:spcPts val="800"/>
              </a:spcBef>
              <a:spcAft>
                <a:spcPts val="0"/>
              </a:spcAft>
              <a:buClr>
                <a:srgbClr val="351C75"/>
              </a:buClr>
              <a:buSzPct val="116666"/>
              <a:buFont typeface="Questrial"/>
              <a:buChar char="•"/>
            </a:pPr>
            <a:r>
              <a:rPr lang="en" sz="1800" b="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Bipolar relapse 32-67% </a:t>
            </a:r>
          </a:p>
          <a:p>
            <a:pPr marL="215900" marR="0" lvl="0" indent="-222250" algn="l" rtl="0">
              <a:spcBef>
                <a:spcPts val="800"/>
              </a:spcBef>
              <a:spcAft>
                <a:spcPts val="0"/>
              </a:spcAft>
              <a:buClr>
                <a:srgbClr val="351C75"/>
              </a:buClr>
              <a:buSzPct val="116666"/>
              <a:buFont typeface="Questrial"/>
              <a:buChar char="•"/>
            </a:pPr>
            <a:r>
              <a:rPr lang="en" sz="1800" b="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Anxiety symptoms 22-25%</a:t>
            </a:r>
          </a:p>
          <a:p>
            <a:pPr marL="0" marR="0" lvl="0" indent="0" algn="r" rtl="0">
              <a:spcBef>
                <a:spcPts val="800"/>
              </a:spcBef>
              <a:spcAft>
                <a:spcPts val="50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633653" y="2028411"/>
            <a:ext cx="3538800" cy="2181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16666"/>
              <a:buFont typeface="Questrial"/>
              <a:buChar char="•"/>
            </a:pPr>
            <a:r>
              <a:rPr lang="en" sz="180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r>
              <a:rPr lang="en" sz="1800" i="0" u="none" strike="noStrike" cap="none" baseline="300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st</a:t>
            </a:r>
            <a:r>
              <a:rPr lang="en" sz="180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 Psychotic episode  1:500</a:t>
            </a:r>
          </a:p>
          <a:p>
            <a:pPr marL="215900" marR="0" lvl="0" indent="-222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51C75"/>
              </a:buClr>
              <a:buSzPct val="116666"/>
              <a:buFont typeface="Questrial"/>
              <a:buChar char="•"/>
            </a:pPr>
            <a:r>
              <a:rPr lang="en" sz="180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Relapse after ANY previous psychotic episode   1:7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i="0" u="none" strike="noStrike" cap="none">
              <a:solidFill>
                <a:srgbClr val="351C75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110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Sit, Rothschild, Wisner, 2006</a:t>
            </a:r>
          </a:p>
          <a:p>
            <a:pPr marL="0" marR="0" lvl="0" indent="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110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Claessen, Josefsson, Sydsjo, 2010</a:t>
            </a:r>
          </a:p>
          <a:p>
            <a:pPr marL="0" marR="0" lvl="0" indent="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1100" i="0" u="none" strike="noStrike" cap="non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Armstrong, 2008</a:t>
            </a:r>
            <a:r>
              <a:rPr lang="en" sz="11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215900" marR="0" lvl="0" indent="-222250" algn="l" rtl="0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30287" y="373062"/>
            <a:ext cx="6863700" cy="11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0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Consequences of untreated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PMADs</a:t>
            </a:r>
            <a:r>
              <a:rPr lang="en" sz="30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71550" y="1552997"/>
            <a:ext cx="7200900" cy="3017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" sz="2000" b="0" i="0" u="none" strike="noStrike" cap="none" dirty="0" smtClean="0">
              <a:solidFill>
                <a:srgbClr val="351C7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 smtClean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Long </a:t>
            </a:r>
            <a:r>
              <a:rPr lang="en" sz="2000" b="0" i="0" u="none" strike="noStrike" cap="none" dirty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term attachment difficulties</a:t>
            </a:r>
            <a:r>
              <a:rPr lang="en" sz="2000" dirty="0">
                <a:solidFill>
                  <a:srgbClr val="351C75"/>
                </a:solidFill>
              </a:rPr>
              <a:t> = </a:t>
            </a:r>
            <a:r>
              <a:rPr lang="en" sz="2000" b="0" i="0" u="none" strike="noStrike" cap="none" dirty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increased chance of mental/emotional and behavioral risks for child in adolescence and adulthood</a:t>
            </a:r>
          </a:p>
          <a:p>
            <a:pPr marL="342900" marR="0" lvl="0" indent="-359410" algn="l" rtl="0">
              <a:spcBef>
                <a:spcPts val="70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Noto Sans Symbols"/>
              <a:buChar char="●"/>
            </a:pPr>
            <a:r>
              <a:rPr lang="en" sz="2000" b="0" i="0" u="none" strike="noStrike" cap="none" dirty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Increased risk of abuse for fathers/anger</a:t>
            </a:r>
          </a:p>
          <a:p>
            <a:pPr marL="342900" marR="0" lvl="0" indent="-359410" algn="l" rtl="0">
              <a:spcBef>
                <a:spcPts val="70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Noto Sans Symbols"/>
              <a:buChar char="●"/>
            </a:pPr>
            <a:r>
              <a:rPr lang="en" sz="2000" b="0" i="0" u="none" strike="noStrike" cap="none" dirty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Increased risk to baby/fetus of untreated health concerns or neglect (includin</a:t>
            </a:r>
            <a:r>
              <a:rPr lang="en" sz="2000" dirty="0">
                <a:solidFill>
                  <a:srgbClr val="351C75"/>
                </a:solidFill>
              </a:rPr>
              <a:t>g use of substances)</a:t>
            </a:r>
          </a:p>
          <a:p>
            <a:pPr marL="342900" marR="0" lvl="0" indent="-359410" algn="l" rtl="0">
              <a:spcBef>
                <a:spcPts val="70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Noto Sans Symbols"/>
              <a:buChar char="●"/>
            </a:pPr>
            <a:r>
              <a:rPr lang="en" sz="2000" b="0" i="0" u="none" strike="noStrike" cap="none" dirty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Relationship stress/divorce</a:t>
            </a: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13450" y="1181350"/>
            <a:ext cx="6607500" cy="334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2400" b="0" i="0" u="none" strike="noStrike" cap="none" dirty="0" smtClean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Edinburgh </a:t>
            </a:r>
            <a:r>
              <a:rPr lang="en" sz="2400" b="0" i="0" u="none" strike="noStrike" cap="none" dirty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Postnatal Depression Scale (EPDS). </a:t>
            </a:r>
            <a:endParaRPr lang="en" sz="2400" b="0" i="0" u="none" strike="noStrike" cap="none" dirty="0" smtClean="0">
              <a:solidFill>
                <a:srgbClr val="351C7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2400" b="0" i="0" u="none" strike="noStrike" cap="none" dirty="0" smtClean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Free</a:t>
            </a:r>
            <a:r>
              <a:rPr lang="en" sz="2400" b="0" i="0" u="none" strike="noStrike" cap="none" dirty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, most validated instrument; </a:t>
            </a:r>
            <a:endParaRPr lang="en" sz="2400" b="0" i="0" u="none" strike="noStrike" cap="none" dirty="0" smtClean="0">
              <a:solidFill>
                <a:srgbClr val="351C7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2400" b="0" i="0" u="none" strike="noStrike" cap="none" dirty="0" smtClean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Con</a:t>
            </a:r>
            <a:r>
              <a:rPr lang="en" sz="2400" b="0" i="0" u="none" strike="noStrike" cap="none" dirty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:  only assesses </a:t>
            </a:r>
            <a:r>
              <a:rPr lang="en" sz="2400" b="0" i="0" u="none" strike="noStrike" cap="none" dirty="0" smtClean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depression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2400" dirty="0" smtClean="0">
                <a:solidFill>
                  <a:srgbClr val="351C75"/>
                </a:solidFill>
              </a:rPr>
              <a:t>DSM </a:t>
            </a:r>
            <a:r>
              <a:rPr lang="en" sz="2400" dirty="0">
                <a:solidFill>
                  <a:srgbClr val="351C75"/>
                </a:solidFill>
              </a:rPr>
              <a:t>V </a:t>
            </a:r>
            <a:r>
              <a:rPr lang="en" sz="2400" dirty="0" smtClean="0">
                <a:solidFill>
                  <a:srgbClr val="351C75"/>
                </a:solidFill>
              </a:rPr>
              <a:t>criteria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2400" dirty="0" smtClean="0">
                <a:solidFill>
                  <a:srgbClr val="351C75"/>
                </a:solidFill>
              </a:rPr>
              <a:t>PHQ </a:t>
            </a:r>
            <a:r>
              <a:rPr lang="en" sz="2400" dirty="0">
                <a:solidFill>
                  <a:srgbClr val="351C75"/>
                </a:solidFill>
              </a:rPr>
              <a:t>or </a:t>
            </a:r>
            <a:r>
              <a:rPr lang="en" sz="2400" dirty="0" smtClean="0">
                <a:solidFill>
                  <a:srgbClr val="351C75"/>
                </a:solidFill>
              </a:rPr>
              <a:t>GAD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2400" b="0" i="0" u="none" strike="noStrike" cap="none" dirty="0" smtClean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Verbally </a:t>
            </a:r>
            <a:r>
              <a:rPr lang="en" sz="2400" b="0" i="0" u="none" strike="noStrike" cap="none" dirty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asking if either parent has a previous traumatic experience, or mental health history</a:t>
            </a:r>
            <a:r>
              <a:rPr lang="en" sz="2465" b="0" i="0" u="none" strike="noStrike" cap="none" dirty="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. 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13451" y="169674"/>
            <a:ext cx="7200900" cy="97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0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Screening Options</a:t>
            </a:r>
          </a:p>
        </p:txBody>
      </p:sp>
      <p:pic>
        <p:nvPicPr>
          <p:cNvPr id="112" name="Shape 112" descr="checklis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887" y="1539600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Tools   </a:t>
            </a:r>
            <a:r>
              <a:rPr lang="en" sz="1800" dirty="0"/>
              <a:t>Edinburgh Postnatal Depression Scale </a:t>
            </a:r>
            <a:r>
              <a:rPr lang="en" sz="1200" dirty="0"/>
              <a:t>1 </a:t>
            </a:r>
            <a:r>
              <a:rPr lang="en" sz="1800" dirty="0"/>
              <a:t>(EPDS)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275" y="1017725"/>
            <a:ext cx="3152699" cy="40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825" y="1017725"/>
            <a:ext cx="3079449" cy="409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280722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Who gets PMADs?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945306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 dirty="0">
                <a:solidFill>
                  <a:schemeClr val="accent2"/>
                </a:solidFill>
              </a:rPr>
              <a:t>Incidence : 25-30%</a:t>
            </a:r>
          </a:p>
          <a:p>
            <a:pPr lvl="0">
              <a:spcBef>
                <a:spcPts val="0"/>
              </a:spcBef>
              <a:buNone/>
            </a:pP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Risk factors</a:t>
            </a: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Family </a:t>
            </a: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history of psychiatric illness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Social isolation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Limited </a:t>
            </a: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social </a:t>
            </a: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Partner</a:t>
            </a: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 relational </a:t>
            </a: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problems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Domestic violence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Child </a:t>
            </a: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abuse </a:t>
            </a: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History </a:t>
            </a: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of attachment problems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639518" y="1087970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chemeClr val="accent2"/>
              </a:solidFill>
            </a:endParaRP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Low </a:t>
            </a: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education </a:t>
            </a: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Low </a:t>
            </a: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socioeconomic </a:t>
            </a: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Perfectionistic </a:t>
            </a: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personality </a:t>
            </a: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style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Previous </a:t>
            </a: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mental health </a:t>
            </a: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issues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Health </a:t>
            </a: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condition with </a:t>
            </a: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baby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Numerous </a:t>
            </a: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situational </a:t>
            </a: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stressors</a:t>
            </a:r>
          </a:p>
          <a:p>
            <a:pPr marL="457200" indent="-342900">
              <a:buClr>
                <a:schemeClr val="accent2"/>
              </a:buClr>
              <a:buFont typeface="Calibri"/>
              <a:buChar char="●"/>
            </a:pPr>
            <a:r>
              <a:rPr lang="en" sz="15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Inherent </a:t>
            </a:r>
            <a:r>
              <a:rPr lang="en" sz="15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risk of negative outcomes in pregnancy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Barriers to Accessing Care 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504400" y="968975"/>
            <a:ext cx="7559400" cy="39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Calibri"/>
              <a:buChar char="●"/>
            </a:pPr>
            <a:r>
              <a:rPr lang="en" sz="1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Stigma of mental health and psychiatric illness in general</a:t>
            </a:r>
          </a:p>
          <a:p>
            <a:pPr marL="457200" lvl="0" indent="-342900" rtl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Calibri"/>
              <a:buChar char="●"/>
            </a:pPr>
            <a:r>
              <a:rPr lang="en" sz="1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Lack of timely intervention with knowledgeable providers</a:t>
            </a:r>
          </a:p>
          <a:p>
            <a:pPr marL="457200" lvl="0" indent="-342900" rtl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Calibri"/>
              <a:buChar char="●"/>
            </a:pPr>
            <a:r>
              <a:rPr lang="en" sz="1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Aversion to taking medication - mostly fear based due to lack of knowledge</a:t>
            </a:r>
          </a:p>
          <a:p>
            <a:pPr marL="457200" lvl="0" indent="-342900" rtl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Calibri"/>
              <a:buChar char="●"/>
            </a:pPr>
            <a:r>
              <a:rPr lang="en" sz="1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Lack of knowledge</a:t>
            </a:r>
          </a:p>
          <a:p>
            <a:pPr marL="457200" lvl="0" indent="-342900" rtl="0"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Calibri"/>
              <a:buChar char="●"/>
            </a:pPr>
            <a:r>
              <a:rPr lang="en" sz="1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Negative feedback from support system on symptoms or use of medications</a:t>
            </a:r>
          </a:p>
          <a:p>
            <a:pPr marL="457200" lvl="0" indent="-342900" rtl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00000"/>
              <a:buChar char="●"/>
            </a:pPr>
            <a:r>
              <a:rPr lang="en" sz="1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Sometimes providers are quick to offer a prescription without listening which disrupts the therapeutic alliance </a:t>
            </a:r>
            <a:r>
              <a:rPr lang="en" sz="18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2057</Words>
  <Application>Microsoft Office PowerPoint</Application>
  <PresentationFormat>On-screen Show (16:9)</PresentationFormat>
  <Paragraphs>317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Garamond</vt:lpstr>
      <vt:lpstr>Lato</vt:lpstr>
      <vt:lpstr>Noto Sans Symbols</vt:lpstr>
      <vt:lpstr>Questrial</vt:lpstr>
      <vt:lpstr>Raleway</vt:lpstr>
      <vt:lpstr>Source Sans Pro</vt:lpstr>
      <vt:lpstr>Times New Roman</vt:lpstr>
      <vt:lpstr>plum</vt:lpstr>
      <vt:lpstr>Overview of Perinatal Mood Disorder Treatment </vt:lpstr>
      <vt:lpstr>Our goals… </vt:lpstr>
      <vt:lpstr>PMAD not PPD</vt:lpstr>
      <vt:lpstr>Incidence of Sx in Postpartum </vt:lpstr>
      <vt:lpstr>Consequences of untreated PMADs:</vt:lpstr>
      <vt:lpstr>Screening Options</vt:lpstr>
      <vt:lpstr>Tools   Edinburgh Postnatal Depression Scale 1 (EPDS) </vt:lpstr>
      <vt:lpstr>Who gets PMADs?</vt:lpstr>
      <vt:lpstr>Barriers to Accessing Care </vt:lpstr>
      <vt:lpstr>Who should screen?</vt:lpstr>
      <vt:lpstr>Why aren’t we screening?</vt:lpstr>
      <vt:lpstr>Clinical Guidelines Established by AHRQ </vt:lpstr>
      <vt:lpstr>Clinical Guidelines Established by AHRQ </vt:lpstr>
      <vt:lpstr>Clinical Guidelines Established by AHRQ</vt:lpstr>
      <vt:lpstr>PowerPoint Presentation</vt:lpstr>
      <vt:lpstr>PowerPoint Presentation</vt:lpstr>
      <vt:lpstr>Number of Studies Showing Risk </vt:lpstr>
      <vt:lpstr>Risks associated with Antidepressants</vt:lpstr>
      <vt:lpstr>PowerPoint Presentation</vt:lpstr>
      <vt:lpstr>PowerPoint Presentation</vt:lpstr>
      <vt:lpstr>Postnatal Adaption Syndrome Symptoms  </vt:lpstr>
      <vt:lpstr>Postnatal Adaption Syndrome </vt:lpstr>
      <vt:lpstr>What do Genomics Matter?  Pregnancy causes:</vt:lpstr>
      <vt:lpstr>Everyday medications affect other drugs </vt:lpstr>
      <vt:lpstr>Gene Expression </vt:lpstr>
      <vt:lpstr>Relative infant dose SSRI’s </vt:lpstr>
      <vt:lpstr>Resources for patients </vt:lpstr>
      <vt:lpstr>Resources for Providers </vt:lpstr>
      <vt:lpstr>Please Register Your Patients!!</vt:lpstr>
      <vt:lpstr>References </vt:lpstr>
      <vt:lpstr>References</vt:lpstr>
      <vt:lpstr>References 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Perinatal Mood Disorder Treatment</dc:title>
  <dc:creator>Whitcomb, Pamela</dc:creator>
  <cp:lastModifiedBy>Whitcomb, Pamela</cp:lastModifiedBy>
  <cp:revision>6</cp:revision>
  <dcterms:modified xsi:type="dcterms:W3CDTF">2016-10-28T17:46:54Z</dcterms:modified>
</cp:coreProperties>
</file>