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8" r:id="rId1"/>
  </p:sldMasterIdLst>
  <p:sldIdLst>
    <p:sldId id="256" r:id="rId2"/>
    <p:sldId id="276" r:id="rId3"/>
    <p:sldId id="257" r:id="rId4"/>
    <p:sldId id="258" r:id="rId5"/>
    <p:sldId id="275"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A8CCC92-621C-5776-FF29-144F58554267}" name="West, Jennifer" initials="JW" userId="S::Jennifer_West@URMC.Rochester.edu::af72952a-831c-49ca-b504-578b51dfc981" providerId="AD"/>
  <p188:author id="{7EF5B5EA-D603-AF3D-4B33-3B801056518D}" name="Ribaudo, Melissa" initials="" userId="S::Melissa_Ribaudo@URMC.Rochester.edu::61c5431b-355e-4853-9635-83feb191d4f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458D"/>
    <a:srgbClr val="F7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94694" autoAdjust="0"/>
  </p:normalViewPr>
  <p:slideViewPr>
    <p:cSldViewPr snapToGrid="0">
      <p:cViewPr varScale="1">
        <p:scale>
          <a:sx n="121" d="100"/>
          <a:sy n="121" d="100"/>
        </p:scale>
        <p:origin x="784" y="17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8/10/relationships/authors" Targe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5B8925-FB32-4982-9A59-B4E01293BE49}" type="datetimeFigureOut">
              <a:rPr lang="en-US" smtClean="0"/>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475B1E-4652-44D6-A1C6-DA365F84B8B5}" type="slidenum">
              <a:rPr lang="en-US" smtClean="0"/>
              <a:t>‹#›</a:t>
            </a:fld>
            <a:endParaRPr lang="en-US"/>
          </a:p>
        </p:txBody>
      </p:sp>
    </p:spTree>
    <p:extLst>
      <p:ext uri="{BB962C8B-B14F-4D97-AF65-F5344CB8AC3E}">
        <p14:creationId xmlns:p14="http://schemas.microsoft.com/office/powerpoint/2010/main" val="1651429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5B8925-FB32-4982-9A59-B4E01293BE49}" type="datetimeFigureOut">
              <a:rPr lang="en-US" smtClean="0"/>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475B1E-4652-44D6-A1C6-DA365F84B8B5}" type="slidenum">
              <a:rPr lang="en-US" smtClean="0"/>
              <a:t>‹#›</a:t>
            </a:fld>
            <a:endParaRPr lang="en-US"/>
          </a:p>
        </p:txBody>
      </p:sp>
    </p:spTree>
    <p:extLst>
      <p:ext uri="{BB962C8B-B14F-4D97-AF65-F5344CB8AC3E}">
        <p14:creationId xmlns:p14="http://schemas.microsoft.com/office/powerpoint/2010/main" val="127768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5B8925-FB32-4982-9A59-B4E01293BE49}" type="datetimeFigureOut">
              <a:rPr lang="en-US" smtClean="0"/>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475B1E-4652-44D6-A1C6-DA365F84B8B5}" type="slidenum">
              <a:rPr lang="en-US" smtClean="0"/>
              <a:t>‹#›</a:t>
            </a:fld>
            <a:endParaRPr lang="en-US"/>
          </a:p>
        </p:txBody>
      </p:sp>
    </p:spTree>
    <p:extLst>
      <p:ext uri="{BB962C8B-B14F-4D97-AF65-F5344CB8AC3E}">
        <p14:creationId xmlns:p14="http://schemas.microsoft.com/office/powerpoint/2010/main" val="1520098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5B8925-FB32-4982-9A59-B4E01293BE49}" type="datetimeFigureOut">
              <a:rPr lang="en-US" smtClean="0"/>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475B1E-4652-44D6-A1C6-DA365F84B8B5}" type="slidenum">
              <a:rPr lang="en-US" smtClean="0"/>
              <a:t>‹#›</a:t>
            </a:fld>
            <a:endParaRPr lang="en-US"/>
          </a:p>
        </p:txBody>
      </p:sp>
    </p:spTree>
    <p:extLst>
      <p:ext uri="{BB962C8B-B14F-4D97-AF65-F5344CB8AC3E}">
        <p14:creationId xmlns:p14="http://schemas.microsoft.com/office/powerpoint/2010/main" val="2217986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5B8925-FB32-4982-9A59-B4E01293BE49}" type="datetimeFigureOut">
              <a:rPr lang="en-US" smtClean="0"/>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475B1E-4652-44D6-A1C6-DA365F84B8B5}" type="slidenum">
              <a:rPr lang="en-US" smtClean="0"/>
              <a:t>‹#›</a:t>
            </a:fld>
            <a:endParaRPr lang="en-US"/>
          </a:p>
        </p:txBody>
      </p:sp>
    </p:spTree>
    <p:extLst>
      <p:ext uri="{BB962C8B-B14F-4D97-AF65-F5344CB8AC3E}">
        <p14:creationId xmlns:p14="http://schemas.microsoft.com/office/powerpoint/2010/main" val="34426814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5B8925-FB32-4982-9A59-B4E01293BE49}" type="datetimeFigureOut">
              <a:rPr lang="en-US" smtClean="0"/>
              <a:t>6/15/26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475B1E-4652-44D6-A1C6-DA365F84B8B5}" type="slidenum">
              <a:rPr lang="en-US" smtClean="0"/>
              <a:t>‹#›</a:t>
            </a:fld>
            <a:endParaRPr lang="en-US"/>
          </a:p>
        </p:txBody>
      </p:sp>
    </p:spTree>
    <p:extLst>
      <p:ext uri="{BB962C8B-B14F-4D97-AF65-F5344CB8AC3E}">
        <p14:creationId xmlns:p14="http://schemas.microsoft.com/office/powerpoint/2010/main" val="1377646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5B8925-FB32-4982-9A59-B4E01293BE49}" type="datetimeFigureOut">
              <a:rPr lang="en-US" smtClean="0"/>
              <a:t>6/15/26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475B1E-4652-44D6-A1C6-DA365F84B8B5}" type="slidenum">
              <a:rPr lang="en-US" smtClean="0"/>
              <a:t>‹#›</a:t>
            </a:fld>
            <a:endParaRPr lang="en-US"/>
          </a:p>
        </p:txBody>
      </p:sp>
    </p:spTree>
    <p:extLst>
      <p:ext uri="{BB962C8B-B14F-4D97-AF65-F5344CB8AC3E}">
        <p14:creationId xmlns:p14="http://schemas.microsoft.com/office/powerpoint/2010/main" val="34980674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5B8925-FB32-4982-9A59-B4E01293BE49}" type="datetimeFigureOut">
              <a:rPr lang="en-US" smtClean="0"/>
              <a:t>6/15/26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475B1E-4652-44D6-A1C6-DA365F84B8B5}" type="slidenum">
              <a:rPr lang="en-US" smtClean="0"/>
              <a:t>‹#›</a:t>
            </a:fld>
            <a:endParaRPr lang="en-US"/>
          </a:p>
        </p:txBody>
      </p:sp>
    </p:spTree>
    <p:extLst>
      <p:ext uri="{BB962C8B-B14F-4D97-AF65-F5344CB8AC3E}">
        <p14:creationId xmlns:p14="http://schemas.microsoft.com/office/powerpoint/2010/main" val="3074171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B8925-FB32-4982-9A59-B4E01293BE49}" type="datetimeFigureOut">
              <a:rPr lang="en-US" smtClean="0"/>
              <a:t>6/15/26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475B1E-4652-44D6-A1C6-DA365F84B8B5}" type="slidenum">
              <a:rPr lang="en-US" smtClean="0"/>
              <a:t>‹#›</a:t>
            </a:fld>
            <a:endParaRPr lang="en-US"/>
          </a:p>
        </p:txBody>
      </p:sp>
    </p:spTree>
    <p:extLst>
      <p:ext uri="{BB962C8B-B14F-4D97-AF65-F5344CB8AC3E}">
        <p14:creationId xmlns:p14="http://schemas.microsoft.com/office/powerpoint/2010/main" val="1893596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05B8925-FB32-4982-9A59-B4E01293BE49}" type="datetimeFigureOut">
              <a:rPr lang="en-US" smtClean="0"/>
              <a:t>6/15/26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475B1E-4652-44D6-A1C6-DA365F84B8B5}" type="slidenum">
              <a:rPr lang="en-US" smtClean="0"/>
              <a:t>‹#›</a:t>
            </a:fld>
            <a:endParaRPr lang="en-US"/>
          </a:p>
        </p:txBody>
      </p:sp>
    </p:spTree>
    <p:extLst>
      <p:ext uri="{BB962C8B-B14F-4D97-AF65-F5344CB8AC3E}">
        <p14:creationId xmlns:p14="http://schemas.microsoft.com/office/powerpoint/2010/main" val="1050417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05B8925-FB32-4982-9A59-B4E01293BE49}" type="datetimeFigureOut">
              <a:rPr lang="en-US" smtClean="0"/>
              <a:t>6/15/26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475B1E-4652-44D6-A1C6-DA365F84B8B5}" type="slidenum">
              <a:rPr lang="en-US" smtClean="0"/>
              <a:t>‹#›</a:t>
            </a:fld>
            <a:endParaRPr lang="en-US"/>
          </a:p>
        </p:txBody>
      </p:sp>
    </p:spTree>
    <p:extLst>
      <p:ext uri="{BB962C8B-B14F-4D97-AF65-F5344CB8AC3E}">
        <p14:creationId xmlns:p14="http://schemas.microsoft.com/office/powerpoint/2010/main" val="3485742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B8925-FB32-4982-9A59-B4E01293BE49}" type="datetimeFigureOut">
              <a:rPr lang="en-US" smtClean="0"/>
              <a:t>6/15/26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475B1E-4652-44D6-A1C6-DA365F84B8B5}" type="slidenum">
              <a:rPr lang="en-US" smtClean="0"/>
              <a:t>‹#›</a:t>
            </a:fld>
            <a:endParaRPr lang="en-US"/>
          </a:p>
        </p:txBody>
      </p:sp>
    </p:spTree>
    <p:extLst>
      <p:ext uri="{BB962C8B-B14F-4D97-AF65-F5344CB8AC3E}">
        <p14:creationId xmlns:p14="http://schemas.microsoft.com/office/powerpoint/2010/main" val="1146082730"/>
      </p:ext>
    </p:extLst>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5" r:id="rId7"/>
    <p:sldLayoutId id="2147483756" r:id="rId8"/>
    <p:sldLayoutId id="2147483757" r:id="rId9"/>
    <p:sldLayoutId id="2147483758" r:id="rId10"/>
    <p:sldLayoutId id="21474837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s://www.nctsn.org/resources/helping-youth-after-community-trauma-tips-educators" TargetMode="External"/><Relationship Id="rId3" Type="http://schemas.openxmlformats.org/officeDocument/2006/relationships/hyperlink" Target="https://www.nctsn.org/resources/coping-after-mass-violence" TargetMode="External"/><Relationship Id="rId7" Type="http://schemas.openxmlformats.org/officeDocument/2006/relationships/hyperlink" Target="https://istss.org/public-resources/trauma-basics/trauma-during-adulthood/" TargetMode="External"/><Relationship Id="rId2" Type="http://schemas.openxmlformats.org/officeDocument/2006/relationships/hyperlink" Target="https://www.nctsn.org/resources/parent-guidelines-helping-youth-after-recent-shooting" TargetMode="External"/><Relationship Id="rId1" Type="http://schemas.openxmlformats.org/officeDocument/2006/relationships/slideLayout" Target="../slideLayouts/slideLayout2.xml"/><Relationship Id="rId6" Type="http://schemas.openxmlformats.org/officeDocument/2006/relationships/hyperlink" Target="https://everytownsupportfund.org/report/talking-to-children-about-gun-violence/" TargetMode="External"/><Relationship Id="rId5" Type="http://schemas.openxmlformats.org/officeDocument/2006/relationships/hyperlink" Target="https://www.nctsn.org/resources/talking-to-children-when-scary-things-happen" TargetMode="External"/><Relationship Id="rId10" Type="http://schemas.openxmlformats.org/officeDocument/2006/relationships/hyperlink" Target="https://www.urmc.rochester.edu/firearm-injury-prevention-program.aspx" TargetMode="External"/><Relationship Id="rId4" Type="http://schemas.openxmlformats.org/officeDocument/2006/relationships/hyperlink" Target="https://agreetoagree.org/conversation-guides/talk-with-kids-about-a-community-tragedy" TargetMode="External"/><Relationship Id="rId9" Type="http://schemas.openxmlformats.org/officeDocument/2006/relationships/hyperlink" Target="https://sesameworkshop.org/topics/violence/"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urmc.rochester.edu/conditions-and-treatments/adult-outpatient-mental-health-care" TargetMode="External"/><Relationship Id="rId2" Type="http://schemas.openxmlformats.org/officeDocument/2006/relationships/hyperlink" Target="https://www.urmc.rochester.edu/childrens-hospital/behavioral-health-wellness/outpatient.aspx" TargetMode="External"/><Relationship Id="rId1" Type="http://schemas.openxmlformats.org/officeDocument/2006/relationships/slideLayout" Target="../slideLayouts/slideLayout2.xml"/><Relationship Id="rId4" Type="http://schemas.openxmlformats.org/officeDocument/2006/relationships/hyperlink" Target="https://www.traumasurvivorsnetwork.org/trauma-centers-172/"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www.rochesterregional.org/services/youth-family-behavioral-health/individual-and-family-therapy" TargetMode="External"/><Relationship Id="rId2" Type="http://schemas.openxmlformats.org/officeDocument/2006/relationships/hyperlink" Target="https://www.rochesterregional.org/services/behavioral-health"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facebook.com/p/585-SNUG-100080267750351/" TargetMode="External"/><Relationship Id="rId2" Type="http://schemas.openxmlformats.org/officeDocument/2006/relationships/hyperlink" Target="https://www.riseuprochester.net/" TargetMode="External"/><Relationship Id="rId1" Type="http://schemas.openxmlformats.org/officeDocument/2006/relationships/slideLayout" Target="../slideLayouts/slideLayout2.xml"/><Relationship Id="rId4" Type="http://schemas.openxmlformats.org/officeDocument/2006/relationships/hyperlink" Target="https://www.cityofrochester.gov/departments/office-violence-prevention/pathways-peace" TargetMode="External"/></Relationships>
</file>

<file path=ppt/slides/_rels/slide19.xml.rels><?xml version="1.0" encoding="UTF-8" standalone="yes"?>
<Relationships xmlns="http://schemas.openxmlformats.org/package/2006/relationships"><Relationship Id="rId2" Type="http://schemas.openxmlformats.org/officeDocument/2006/relationships/hyperlink" Target="https://www.urmc.rochester.edu/firearm-injury-prevention-program.aspx"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hyperlink" Target="https://www.cityofrochester.gov/departments/office-violence-prevention" TargetMode="External"/><Relationship Id="rId7" Type="http://schemas.openxmlformats.org/officeDocument/2006/relationships/hyperlink" Target="https://www.monroecounty.gov/da" TargetMode="External"/><Relationship Id="rId2" Type="http://schemas.openxmlformats.org/officeDocument/2006/relationships/hyperlink" Target="tel:585-428-7233" TargetMode="External"/><Relationship Id="rId1" Type="http://schemas.openxmlformats.org/officeDocument/2006/relationships/slideLayout" Target="../slideLayouts/slideLayout2.xml"/><Relationship Id="rId6" Type="http://schemas.openxmlformats.org/officeDocument/2006/relationships/hyperlink" Target="https://www.monroecounty.gov/files/mh/MC-CrisisServices.pdf" TargetMode="External"/><Relationship Id="rId5" Type="http://schemas.openxmlformats.org/officeDocument/2006/relationships/hyperlink" Target="https://www.monroecounty.gov/mh" TargetMode="External"/><Relationship Id="rId4" Type="http://schemas.openxmlformats.org/officeDocument/2006/relationships/hyperlink" Target="mailto:MentalHealth@monroecounty.gov"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s://www.rochesterregional.org/locations/st-marys-campus/bhacc" TargetMode="External"/><Relationship Id="rId3" Type="http://schemas.openxmlformats.org/officeDocument/2006/relationships/hyperlink" Target="https://www.urmc.rochester.edu/get-care-now/virtual-mental-health-urgent-care" TargetMode="External"/><Relationship Id="rId7" Type="http://schemas.openxmlformats.org/officeDocument/2006/relationships/hyperlink" Target="https://www.rochesterregional.org/services/youth-family-behavioral-health/crisis-care" TargetMode="External"/><Relationship Id="rId2" Type="http://schemas.openxmlformats.org/officeDocument/2006/relationships/hyperlink" Target="https://www.urmc.rochester.edu/conditions-and-treatments/crisis-call-line-counseling" TargetMode="External"/><Relationship Id="rId1" Type="http://schemas.openxmlformats.org/officeDocument/2006/relationships/slideLayout" Target="../slideLayouts/slideLayout2.xml"/><Relationship Id="rId6" Type="http://schemas.openxmlformats.org/officeDocument/2006/relationships/hyperlink" Target="https://www.urmc.rochester.edu/conditions-and-treatments/cpep" TargetMode="External"/><Relationship Id="rId5" Type="http://schemas.openxmlformats.org/officeDocument/2006/relationships/hyperlink" Target="https://www.urmc.rochester.edu/conditions-and-treatments/mobile-emergency-psychiatric-care" TargetMode="External"/><Relationship Id="rId4" Type="http://schemas.openxmlformats.org/officeDocument/2006/relationships/hyperlink" Target="https://www.urmc.rochester.edu/locations/mental-health-wellness-brighter-days-pediatric-urgent-care-center" TargetMode="External"/><Relationship Id="rId9" Type="http://schemas.openxmlformats.org/officeDocument/2006/relationships/hyperlink" Target="https://www.rochesterregional.org/locations/clifton-springs-hospital-clinic/cpep"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50B9DA46-5198-E4B8-34DF-986D4A54625B}"/>
              </a:ext>
            </a:extLst>
          </p:cNvPr>
          <p:cNvSpPr txBox="1">
            <a:spLocks noGrp="1" noChangeArrowheads="1"/>
          </p:cNvSpPr>
          <p:nvPr>
            <p:ph type="title" idx="4294967295"/>
          </p:nvPr>
        </p:nvSpPr>
        <p:spPr bwMode="auto">
          <a:xfrm>
            <a:off x="1739170" y="1666374"/>
            <a:ext cx="8001000" cy="1143000"/>
          </a:xfrm>
          <a:prstGeom prst="rect">
            <a:avLst/>
          </a:prstGeom>
          <a:noFill/>
          <a:ln>
            <a:noFill/>
            <a:prstDash/>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algn="ctr" defTabSz="833438" rtl="0" eaLnBrk="0" fontAlgn="base" hangingPunct="0">
              <a:lnSpc>
                <a:spcPct val="85000"/>
              </a:lnSpc>
              <a:spcBef>
                <a:spcPct val="0"/>
              </a:spcBef>
              <a:spcAft>
                <a:spcPct val="0"/>
              </a:spcAft>
              <a:defRPr sz="3600" b="0">
                <a:solidFill>
                  <a:schemeClr val="bg1"/>
                </a:solidFill>
                <a:latin typeface="+mj-lt"/>
                <a:ea typeface="+mj-ea"/>
                <a:cs typeface="ＭＳ Ｐゴシック" charset="0"/>
              </a:defRPr>
            </a:lvl1pPr>
            <a:lvl2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2pPr>
            <a:lvl3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3pPr>
            <a:lvl4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4pPr>
            <a:lvl5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5pPr>
            <a:lvl6pPr marL="457200" algn="l" defTabSz="833438" rtl="0" fontAlgn="base">
              <a:lnSpc>
                <a:spcPct val="85000"/>
              </a:lnSpc>
              <a:spcBef>
                <a:spcPct val="0"/>
              </a:spcBef>
              <a:spcAft>
                <a:spcPct val="0"/>
              </a:spcAft>
              <a:defRPr sz="2400" b="1">
                <a:solidFill>
                  <a:srgbClr val="19458D"/>
                </a:solidFill>
                <a:latin typeface="Verdana" charset="0"/>
                <a:ea typeface="ＭＳ Ｐゴシック" charset="0"/>
              </a:defRPr>
            </a:lvl6pPr>
            <a:lvl7pPr marL="914400" algn="l" defTabSz="833438" rtl="0" fontAlgn="base">
              <a:lnSpc>
                <a:spcPct val="85000"/>
              </a:lnSpc>
              <a:spcBef>
                <a:spcPct val="0"/>
              </a:spcBef>
              <a:spcAft>
                <a:spcPct val="0"/>
              </a:spcAft>
              <a:defRPr sz="2400" b="1">
                <a:solidFill>
                  <a:srgbClr val="19458D"/>
                </a:solidFill>
                <a:latin typeface="Verdana" charset="0"/>
                <a:ea typeface="ＭＳ Ｐゴシック" charset="0"/>
              </a:defRPr>
            </a:lvl7pPr>
            <a:lvl8pPr marL="1371600" algn="l" defTabSz="833438" rtl="0" fontAlgn="base">
              <a:lnSpc>
                <a:spcPct val="85000"/>
              </a:lnSpc>
              <a:spcBef>
                <a:spcPct val="0"/>
              </a:spcBef>
              <a:spcAft>
                <a:spcPct val="0"/>
              </a:spcAft>
              <a:defRPr sz="2400" b="1">
                <a:solidFill>
                  <a:srgbClr val="19458D"/>
                </a:solidFill>
                <a:latin typeface="Verdana" charset="0"/>
                <a:ea typeface="ＭＳ Ｐゴシック" charset="0"/>
              </a:defRPr>
            </a:lvl8pPr>
            <a:lvl9pPr marL="1828800" algn="l" defTabSz="833438" rtl="0" fontAlgn="base">
              <a:lnSpc>
                <a:spcPct val="85000"/>
              </a:lnSpc>
              <a:spcBef>
                <a:spcPct val="0"/>
              </a:spcBef>
              <a:spcAft>
                <a:spcPct val="0"/>
              </a:spcAft>
              <a:defRPr sz="2400" b="1">
                <a:solidFill>
                  <a:srgbClr val="19458D"/>
                </a:solidFill>
                <a:latin typeface="Verdana" charset="0"/>
                <a:ea typeface="ＭＳ Ｐゴシック" charset="0"/>
              </a:defRPr>
            </a:lvl9pPr>
          </a:lstStyle>
          <a:p>
            <a:pPr marL="0" marR="0" lvl="0" indent="0" algn="ctr" defTabSz="833438" rtl="0" eaLnBrk="1" fontAlgn="base" latinLnBrk="0" hangingPunct="1">
              <a:lnSpc>
                <a:spcPct val="85000"/>
              </a:lnSpc>
              <a:spcBef>
                <a:spcPct val="0"/>
              </a:spcBef>
              <a:spcAft>
                <a:spcPct val="0"/>
              </a:spcAft>
              <a:buClrTx/>
              <a:buSzTx/>
              <a:buFontTx/>
              <a:buNone/>
              <a:tabLst/>
              <a:defRPr/>
            </a:pPr>
            <a:r>
              <a:rPr kumimoji="0" lang="en-US" sz="3600" b="0" i="0" u="none" strike="noStrike" kern="0" cap="none" spc="0" normalizeH="0" baseline="0" noProof="0" dirty="0">
                <a:ln>
                  <a:noFill/>
                </a:ln>
                <a:solidFill>
                  <a:srgbClr val="19458D"/>
                </a:solidFill>
                <a:effectLst/>
                <a:uLnTx/>
                <a:uFillTx/>
                <a:latin typeface="Verdana"/>
                <a:ea typeface="ＭＳ Ｐゴシック"/>
                <a:cs typeface="+mj-cs"/>
              </a:rPr>
              <a:t>Firearm-Related Trauma </a:t>
            </a:r>
            <a:br>
              <a:rPr kumimoji="0" lang="en-US" sz="3600" b="0" i="0" u="none" strike="noStrike" kern="0" cap="none" spc="0" normalizeH="0" baseline="0" noProof="0" dirty="0">
                <a:ln>
                  <a:noFill/>
                </a:ln>
                <a:solidFill>
                  <a:srgbClr val="19458D"/>
                </a:solidFill>
                <a:effectLst/>
                <a:uLnTx/>
                <a:uFillTx/>
                <a:latin typeface="Verdana"/>
                <a:ea typeface="ＭＳ Ｐゴシック"/>
                <a:cs typeface="+mj-cs"/>
              </a:rPr>
            </a:br>
            <a:r>
              <a:rPr kumimoji="0" lang="en-US" sz="3600" b="0" i="0" u="none" strike="noStrike" kern="0" cap="none" spc="0" normalizeH="0" baseline="0" noProof="0" dirty="0">
                <a:ln>
                  <a:noFill/>
                </a:ln>
                <a:solidFill>
                  <a:srgbClr val="19458D"/>
                </a:solidFill>
                <a:effectLst/>
                <a:uLnTx/>
                <a:uFillTx/>
                <a:latin typeface="Verdana"/>
                <a:ea typeface="ＭＳ Ｐゴシック"/>
                <a:cs typeface="+mj-cs"/>
              </a:rPr>
              <a:t>Response Toolkit</a:t>
            </a:r>
          </a:p>
        </p:txBody>
      </p:sp>
      <p:sp>
        <p:nvSpPr>
          <p:cNvPr id="9" name="Rectangle 3">
            <a:extLst>
              <a:ext uri="{FF2B5EF4-FFF2-40B4-BE49-F238E27FC236}">
                <a16:creationId xmlns:a16="http://schemas.microsoft.com/office/drawing/2014/main" id="{995E1806-0DAD-811E-C11E-261CC9D7BA80}"/>
              </a:ext>
            </a:extLst>
          </p:cNvPr>
          <p:cNvSpPr txBox="1">
            <a:spLocks noChangeArrowheads="1"/>
          </p:cNvSpPr>
          <p:nvPr/>
        </p:nvSpPr>
        <p:spPr bwMode="auto">
          <a:xfrm>
            <a:off x="2075835" y="2809374"/>
            <a:ext cx="8001000" cy="1752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lvl1pPr marL="0" indent="0" algn="ctr" defTabSz="928688" rtl="0" eaLnBrk="0" fontAlgn="base" hangingPunct="0">
              <a:lnSpc>
                <a:spcPct val="140000"/>
              </a:lnSpc>
              <a:spcBef>
                <a:spcPct val="50000"/>
              </a:spcBef>
              <a:spcAft>
                <a:spcPct val="0"/>
              </a:spcAft>
              <a:buFont typeface="Verdana" charset="0"/>
              <a:buNone/>
              <a:defRPr sz="1700">
                <a:solidFill>
                  <a:schemeClr val="bg1"/>
                </a:solidFill>
                <a:latin typeface="+mn-lt"/>
                <a:ea typeface="+mn-ea"/>
                <a:cs typeface="ＭＳ Ｐゴシック" charset="0"/>
              </a:defRPr>
            </a:lvl1pPr>
            <a:lvl2pPr marL="373063"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2pPr>
            <a:lvl3pPr marL="636588"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3pPr>
            <a:lvl4pPr marL="890588" indent="-149225"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4pPr>
            <a:lvl5pPr marL="1155700"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5pPr>
            <a:lvl6pPr marL="16129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6pPr>
            <a:lvl7pPr marL="20701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7pPr>
            <a:lvl8pPr marL="25273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8pPr>
            <a:lvl9pPr marL="29845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9pPr>
          </a:lstStyle>
          <a:p>
            <a:pPr marL="0" marR="0" lvl="0" indent="0" algn="ctr" defTabSz="928688" rtl="0" eaLnBrk="1" fontAlgn="base" latinLnBrk="0" hangingPunct="1">
              <a:lnSpc>
                <a:spcPct val="140000"/>
              </a:lnSpc>
              <a:spcBef>
                <a:spcPct val="50000"/>
              </a:spcBef>
              <a:spcAft>
                <a:spcPct val="0"/>
              </a:spcAft>
              <a:buClrTx/>
              <a:buSzTx/>
              <a:buFont typeface="Verdana" charset="0"/>
              <a:buNone/>
              <a:tabLst/>
              <a:defRPr/>
            </a:pPr>
            <a:r>
              <a:rPr kumimoji="0" lang="en-US" sz="1600" b="0" i="0" u="none" strike="noStrike" kern="0" cap="none" spc="0" normalizeH="0" baseline="0" noProof="0" dirty="0">
                <a:ln>
                  <a:noFill/>
                </a:ln>
                <a:solidFill>
                  <a:schemeClr val="tx1"/>
                </a:solidFill>
                <a:effectLst/>
                <a:uLnTx/>
                <a:uFillTx/>
                <a:latin typeface="Verdana"/>
                <a:ea typeface="ＭＳ Ｐゴシック"/>
                <a:cs typeface="+mn-cs"/>
              </a:rPr>
              <a:t>Designed to help individuals, families, and community members </a:t>
            </a:r>
            <a:br>
              <a:rPr kumimoji="0" lang="en-US" sz="1600" b="0" i="0" u="none" strike="noStrike" kern="0" cap="none" spc="0" normalizeH="0" baseline="0" noProof="0" dirty="0">
                <a:ln>
                  <a:noFill/>
                </a:ln>
                <a:solidFill>
                  <a:schemeClr val="tx1"/>
                </a:solidFill>
                <a:effectLst/>
                <a:uLnTx/>
                <a:uFillTx/>
                <a:latin typeface="Verdana"/>
                <a:ea typeface="ＭＳ Ｐゴシック"/>
                <a:cs typeface="+mn-cs"/>
              </a:rPr>
            </a:br>
            <a:r>
              <a:rPr kumimoji="0" lang="en-US" sz="1600" b="0" i="0" u="none" strike="noStrike" kern="0" cap="none" spc="0" normalizeH="0" baseline="0" noProof="0" dirty="0">
                <a:ln>
                  <a:noFill/>
                </a:ln>
                <a:solidFill>
                  <a:schemeClr val="tx1"/>
                </a:solidFill>
                <a:effectLst/>
                <a:uLnTx/>
                <a:uFillTx/>
                <a:latin typeface="Verdana"/>
                <a:ea typeface="ＭＳ Ｐゴシック"/>
                <a:cs typeface="+mn-cs"/>
              </a:rPr>
              <a:t>navigate the immediate aftermath of firearm-related trauma, </a:t>
            </a:r>
            <a:br>
              <a:rPr kumimoji="0" lang="en-US" sz="1600" b="0" i="0" u="none" strike="noStrike" kern="0" cap="none" spc="0" normalizeH="0" baseline="0" noProof="0" dirty="0">
                <a:ln>
                  <a:noFill/>
                </a:ln>
                <a:solidFill>
                  <a:schemeClr val="tx1"/>
                </a:solidFill>
                <a:effectLst/>
                <a:uLnTx/>
                <a:uFillTx/>
                <a:latin typeface="Verdana"/>
                <a:ea typeface="ＭＳ Ｐゴシック"/>
                <a:cs typeface="+mn-cs"/>
              </a:rPr>
            </a:br>
            <a:r>
              <a:rPr kumimoji="0" lang="en-US" sz="1600" b="0" i="0" u="none" strike="noStrike" kern="0" cap="none" spc="0" normalizeH="0" baseline="0" noProof="0" dirty="0">
                <a:ln>
                  <a:noFill/>
                </a:ln>
                <a:solidFill>
                  <a:schemeClr val="tx1"/>
                </a:solidFill>
                <a:effectLst/>
                <a:uLnTx/>
                <a:uFillTx/>
                <a:latin typeface="Verdana"/>
                <a:ea typeface="ＭＳ Ｐゴシック"/>
                <a:cs typeface="+mn-cs"/>
              </a:rPr>
              <a:t>access long-term support and recovery resources, </a:t>
            </a:r>
            <a:br>
              <a:rPr kumimoji="0" lang="en-US" sz="1600" b="0" i="0" u="none" strike="noStrike" kern="0" cap="none" spc="0" normalizeH="0" baseline="0" noProof="0" dirty="0">
                <a:ln>
                  <a:noFill/>
                </a:ln>
                <a:solidFill>
                  <a:schemeClr val="tx1"/>
                </a:solidFill>
                <a:effectLst/>
                <a:uLnTx/>
                <a:uFillTx/>
                <a:latin typeface="Verdana"/>
                <a:ea typeface="ＭＳ Ｐゴシック"/>
                <a:cs typeface="+mn-cs"/>
              </a:rPr>
            </a:br>
            <a:r>
              <a:rPr kumimoji="0" lang="en-US" sz="1600" b="0" i="0" u="none" strike="noStrike" kern="0" cap="none" spc="0" normalizeH="0" baseline="0" noProof="0" dirty="0">
                <a:ln>
                  <a:noFill/>
                </a:ln>
                <a:solidFill>
                  <a:schemeClr val="tx1"/>
                </a:solidFill>
                <a:effectLst/>
                <a:uLnTx/>
                <a:uFillTx/>
                <a:latin typeface="Verdana"/>
                <a:ea typeface="ＭＳ Ｐゴシック"/>
                <a:cs typeface="+mn-cs"/>
              </a:rPr>
              <a:t>and help our community prevent violence.</a:t>
            </a:r>
          </a:p>
          <a:p>
            <a:pPr marL="0" marR="0" lvl="0" indent="0" algn="ctr" defTabSz="928688" rtl="0" eaLnBrk="1" fontAlgn="base" latinLnBrk="0" hangingPunct="1">
              <a:lnSpc>
                <a:spcPct val="140000"/>
              </a:lnSpc>
              <a:spcBef>
                <a:spcPct val="50000"/>
              </a:spcBef>
              <a:spcAft>
                <a:spcPct val="0"/>
              </a:spcAft>
              <a:buClrTx/>
              <a:buSzTx/>
              <a:buFont typeface="Verdana" charset="0"/>
              <a:buNone/>
              <a:tabLst/>
              <a:defRPr/>
            </a:pPr>
            <a:r>
              <a:rPr kumimoji="0" lang="en-US" sz="1600" b="0" i="0" u="none" strike="noStrike" kern="0" cap="none" spc="0" normalizeH="0" baseline="0" noProof="0" dirty="0">
                <a:ln>
                  <a:noFill/>
                </a:ln>
                <a:solidFill>
                  <a:schemeClr val="tx1"/>
                </a:solidFill>
                <a:effectLst/>
                <a:uLnTx/>
                <a:uFillTx/>
                <a:latin typeface="Verdana"/>
                <a:ea typeface="ＭＳ Ｐゴシック"/>
                <a:cs typeface="+mn-cs"/>
              </a:rPr>
              <a:t>Developed </a:t>
            </a:r>
            <a:r>
              <a:rPr kumimoji="0" lang="en-US" sz="1600" b="0" i="0" u="none" strike="noStrike" kern="0" cap="none" spc="0" normalizeH="0" baseline="0" noProof="0" dirty="0">
                <a:ln>
                  <a:noFill/>
                </a:ln>
                <a:solidFill>
                  <a:schemeClr val="tx1"/>
                </a:solidFill>
                <a:effectLst/>
                <a:uLnTx/>
                <a:uFillTx/>
                <a:latin typeface="Verdana"/>
                <a:ea typeface="ＭＳ Ｐゴシック"/>
              </a:rPr>
              <a:t>by University of Rochester Medi</a:t>
            </a:r>
            <a:r>
              <a:rPr lang="en-US" sz="1600" kern="0" dirty="0">
                <a:solidFill>
                  <a:schemeClr val="tx1"/>
                </a:solidFill>
                <a:latin typeface="Verdana"/>
                <a:ea typeface="ＭＳ Ｐゴシック"/>
              </a:rPr>
              <a:t>cine</a:t>
            </a:r>
            <a:br>
              <a:rPr kumimoji="0" lang="en-US" sz="1600" b="0" i="0" u="none" strike="noStrike" kern="0" cap="none" spc="0" normalizeH="0" baseline="0" noProof="0" dirty="0">
                <a:ln>
                  <a:noFill/>
                </a:ln>
                <a:solidFill>
                  <a:schemeClr val="tx1"/>
                </a:solidFill>
                <a:effectLst/>
                <a:uLnTx/>
                <a:uFillTx/>
                <a:latin typeface="Verdana"/>
                <a:ea typeface="ＭＳ Ｐゴシック"/>
              </a:rPr>
            </a:br>
            <a:r>
              <a:rPr kumimoji="0" lang="en-US" sz="1600" b="0" i="0" u="none" strike="noStrike" kern="0" cap="none" spc="0" normalizeH="0" baseline="0" noProof="0" dirty="0">
                <a:ln>
                  <a:noFill/>
                </a:ln>
                <a:solidFill>
                  <a:schemeClr val="tx1"/>
                </a:solidFill>
                <a:effectLst/>
                <a:uLnTx/>
                <a:uFillTx/>
                <a:latin typeface="Verdana"/>
                <a:ea typeface="ＭＳ Ｐゴシック"/>
              </a:rPr>
              <a:t>in collaboration with government and community partners</a:t>
            </a:r>
          </a:p>
          <a:p>
            <a:pPr marL="0" marR="0" lvl="0" indent="0" algn="ctr" defTabSz="928688" rtl="0" eaLnBrk="1" fontAlgn="base" latinLnBrk="0" hangingPunct="1">
              <a:lnSpc>
                <a:spcPct val="140000"/>
              </a:lnSpc>
              <a:spcBef>
                <a:spcPct val="50000"/>
              </a:spcBef>
              <a:spcAft>
                <a:spcPct val="0"/>
              </a:spcAft>
              <a:buClrTx/>
              <a:buSzTx/>
              <a:buFont typeface="Verdana" charset="0"/>
              <a:buNone/>
              <a:tabLst/>
              <a:defRPr/>
            </a:pPr>
            <a:r>
              <a:rPr kumimoji="0" lang="en-US" sz="1600" b="0" i="0" u="none" strike="noStrike" kern="0" cap="none" spc="0" normalizeH="0" baseline="0" noProof="0" dirty="0">
                <a:ln>
                  <a:noFill/>
                </a:ln>
                <a:solidFill>
                  <a:schemeClr val="tx1"/>
                </a:solidFill>
                <a:effectLst/>
                <a:uLnTx/>
                <a:uFillTx/>
                <a:latin typeface="Verdana"/>
                <a:ea typeface="ＭＳ Ｐゴシック"/>
                <a:cs typeface="+mn-cs"/>
              </a:rPr>
              <a:t>Last updated: </a:t>
            </a:r>
            <a:r>
              <a:rPr kumimoji="0" lang="en-US" sz="1600" b="0" i="0" u="none" strike="noStrike" kern="0" cap="none" spc="0" normalizeH="0" baseline="0" noProof="0">
                <a:ln>
                  <a:noFill/>
                </a:ln>
                <a:solidFill>
                  <a:schemeClr val="tx1"/>
                </a:solidFill>
                <a:effectLst/>
                <a:uLnTx/>
                <a:uFillTx/>
                <a:latin typeface="Verdana"/>
                <a:ea typeface="ＭＳ Ｐゴシック"/>
                <a:cs typeface="+mn-cs"/>
              </a:rPr>
              <a:t>May 20, </a:t>
            </a:r>
            <a:r>
              <a:rPr kumimoji="0" lang="en-US" sz="1600" b="0" i="0" u="none" strike="noStrike" kern="0" cap="none" spc="0" normalizeH="0" baseline="0" noProof="0" dirty="0">
                <a:ln>
                  <a:noFill/>
                </a:ln>
                <a:solidFill>
                  <a:schemeClr val="tx1"/>
                </a:solidFill>
                <a:effectLst/>
                <a:uLnTx/>
                <a:uFillTx/>
                <a:latin typeface="Verdana"/>
                <a:ea typeface="ＭＳ Ｐゴシック"/>
                <a:cs typeface="+mn-cs"/>
              </a:rPr>
              <a:t>2026</a:t>
            </a:r>
          </a:p>
        </p:txBody>
      </p:sp>
    </p:spTree>
    <p:extLst>
      <p:ext uri="{BB962C8B-B14F-4D97-AF65-F5344CB8AC3E}">
        <p14:creationId xmlns:p14="http://schemas.microsoft.com/office/powerpoint/2010/main" val="42010866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2">
            <a:extLst>
              <a:ext uri="{FF2B5EF4-FFF2-40B4-BE49-F238E27FC236}">
                <a16:creationId xmlns:a16="http://schemas.microsoft.com/office/drawing/2014/main" id="{4C92A217-F382-8E29-1041-0C2181578790}"/>
              </a:ext>
            </a:extLst>
          </p:cNvPr>
          <p:cNvSpPr txBox="1">
            <a:spLocks noGrp="1" noChangeArrowheads="1"/>
          </p:cNvSpPr>
          <p:nvPr>
            <p:ph type="title" idx="4294967295"/>
          </p:nvPr>
        </p:nvSpPr>
        <p:spPr bwMode="auto">
          <a:xfrm>
            <a:off x="1054216" y="765743"/>
            <a:ext cx="8384707" cy="747713"/>
          </a:xfrm>
          <a:prstGeom prst="rect">
            <a:avLst/>
          </a:prstGeom>
          <a:noFill/>
          <a:ln>
            <a:noFill/>
            <a:prstDash/>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rot="0" spcFirstLastPara="0" vertOverflow="overflow" horzOverflow="overflow" vert="horz" wrap="square" lIns="0" tIns="0" rIns="0" bIns="0" numCol="1" spcCol="0" rtlCol="0" fromWordArt="0" anchor="b" anchorCtr="0" forceAA="0" compatLnSpc="1">
            <a:prstTxWarp prst="textNoShape">
              <a:avLst/>
            </a:prstTxWarp>
            <a:normAutofit/>
          </a:bodyPr>
          <a:lstStyle>
            <a:lvl1pPr algn="l" defTabSz="833438" rtl="0" eaLnBrk="0" fontAlgn="base" hangingPunct="0">
              <a:lnSpc>
                <a:spcPct val="85000"/>
              </a:lnSpc>
              <a:spcBef>
                <a:spcPct val="0"/>
              </a:spcBef>
              <a:spcAft>
                <a:spcPct val="0"/>
              </a:spcAft>
              <a:defRPr sz="2400" b="1">
                <a:solidFill>
                  <a:srgbClr val="19458D"/>
                </a:solidFill>
                <a:latin typeface="+mj-lt"/>
                <a:ea typeface="+mj-ea"/>
                <a:cs typeface="ＭＳ Ｐゴシック" charset="0"/>
              </a:defRPr>
            </a:lvl1pPr>
            <a:lvl2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2pPr>
            <a:lvl3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3pPr>
            <a:lvl4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4pPr>
            <a:lvl5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5pPr>
            <a:lvl6pPr marL="457200" algn="l" defTabSz="833438" rtl="0" fontAlgn="base">
              <a:lnSpc>
                <a:spcPct val="85000"/>
              </a:lnSpc>
              <a:spcBef>
                <a:spcPct val="0"/>
              </a:spcBef>
              <a:spcAft>
                <a:spcPct val="0"/>
              </a:spcAft>
              <a:defRPr sz="2400" b="1">
                <a:solidFill>
                  <a:srgbClr val="19458D"/>
                </a:solidFill>
                <a:latin typeface="Verdana" charset="0"/>
                <a:ea typeface="ＭＳ Ｐゴシック" charset="0"/>
              </a:defRPr>
            </a:lvl6pPr>
            <a:lvl7pPr marL="914400" algn="l" defTabSz="833438" rtl="0" fontAlgn="base">
              <a:lnSpc>
                <a:spcPct val="85000"/>
              </a:lnSpc>
              <a:spcBef>
                <a:spcPct val="0"/>
              </a:spcBef>
              <a:spcAft>
                <a:spcPct val="0"/>
              </a:spcAft>
              <a:defRPr sz="2400" b="1">
                <a:solidFill>
                  <a:srgbClr val="19458D"/>
                </a:solidFill>
                <a:latin typeface="Verdana" charset="0"/>
                <a:ea typeface="ＭＳ Ｐゴシック" charset="0"/>
              </a:defRPr>
            </a:lvl7pPr>
            <a:lvl8pPr marL="1371600" algn="l" defTabSz="833438" rtl="0" fontAlgn="base">
              <a:lnSpc>
                <a:spcPct val="85000"/>
              </a:lnSpc>
              <a:spcBef>
                <a:spcPct val="0"/>
              </a:spcBef>
              <a:spcAft>
                <a:spcPct val="0"/>
              </a:spcAft>
              <a:defRPr sz="2400" b="1">
                <a:solidFill>
                  <a:srgbClr val="19458D"/>
                </a:solidFill>
                <a:latin typeface="Verdana" charset="0"/>
                <a:ea typeface="ＭＳ Ｐゴシック" charset="0"/>
              </a:defRPr>
            </a:lvl8pPr>
            <a:lvl9pPr marL="1828800" algn="l" defTabSz="833438" rtl="0" fontAlgn="base">
              <a:lnSpc>
                <a:spcPct val="85000"/>
              </a:lnSpc>
              <a:spcBef>
                <a:spcPct val="0"/>
              </a:spcBef>
              <a:spcAft>
                <a:spcPct val="0"/>
              </a:spcAft>
              <a:defRPr sz="2400" b="1">
                <a:solidFill>
                  <a:srgbClr val="19458D"/>
                </a:solidFill>
                <a:latin typeface="Verdana" charset="0"/>
                <a:ea typeface="ＭＳ Ｐゴシック" charset="0"/>
              </a:defRPr>
            </a:lvl9pPr>
          </a:lstStyle>
          <a:p>
            <a:pPr marL="0" marR="0" lvl="0" indent="0" algn="l" defTabSz="833438" rtl="0" eaLnBrk="1" fontAlgn="base" latinLnBrk="0" hangingPunct="1">
              <a:lnSpc>
                <a:spcPct val="100000"/>
              </a:lnSpc>
              <a:spcBef>
                <a:spcPct val="0"/>
              </a:spcBef>
              <a:spcAft>
                <a:spcPct val="0"/>
              </a:spcAft>
              <a:buClrTx/>
              <a:buSzTx/>
              <a:buFontTx/>
              <a:buNone/>
              <a:tabLst/>
              <a:defRPr/>
            </a:pPr>
            <a:r>
              <a:rPr kumimoji="0" lang="en-US" sz="2400" b="1" i="0" u="none" strike="noStrike" kern="0" cap="none" spc="0" normalizeH="0" baseline="0" noProof="0" dirty="0">
                <a:ln>
                  <a:noFill/>
                </a:ln>
                <a:solidFill>
                  <a:srgbClr val="19458D"/>
                </a:solidFill>
                <a:effectLst/>
                <a:uLnTx/>
                <a:uFillTx/>
                <a:latin typeface="Verdana"/>
                <a:ea typeface="ＭＳ Ｐゴシック"/>
                <a:cs typeface="+mj-cs"/>
              </a:rPr>
              <a:t>Supporting Children and Teens After Trauma: </a:t>
            </a:r>
            <a:br>
              <a:rPr kumimoji="0" lang="en-US" sz="2400" b="1" i="0" u="none" strike="noStrike" kern="0" cap="none" spc="0" normalizeH="0" baseline="0" noProof="0" dirty="0">
                <a:ln>
                  <a:noFill/>
                </a:ln>
                <a:solidFill>
                  <a:srgbClr val="19458D"/>
                </a:solidFill>
                <a:effectLst/>
                <a:uLnTx/>
                <a:uFillTx/>
                <a:latin typeface="Verdana"/>
                <a:ea typeface="ＭＳ Ｐゴシック"/>
                <a:cs typeface="+mj-cs"/>
              </a:rPr>
            </a:br>
            <a:r>
              <a:rPr kumimoji="0" lang="en-US" sz="2400" b="1" i="0" u="none" strike="noStrike" kern="0" cap="none" spc="0" normalizeH="0" baseline="0" noProof="0" dirty="0">
                <a:ln>
                  <a:noFill/>
                </a:ln>
                <a:solidFill>
                  <a:srgbClr val="19458D"/>
                </a:solidFill>
                <a:effectLst/>
                <a:uLnTx/>
                <a:uFillTx/>
                <a:latin typeface="Verdana"/>
                <a:ea typeface="ＭＳ Ｐゴシック"/>
                <a:cs typeface="+mj-cs"/>
              </a:rPr>
              <a:t>Helpful Messages</a:t>
            </a:r>
          </a:p>
        </p:txBody>
      </p:sp>
      <p:sp>
        <p:nvSpPr>
          <p:cNvPr id="9" name="Rectangle 3">
            <a:extLst>
              <a:ext uri="{FF2B5EF4-FFF2-40B4-BE49-F238E27FC236}">
                <a16:creationId xmlns:a16="http://schemas.microsoft.com/office/drawing/2014/main" id="{D09CBA72-DF82-C248-4FAF-D36BF2DFE13A}"/>
              </a:ext>
            </a:extLst>
          </p:cNvPr>
          <p:cNvSpPr txBox="1">
            <a:spLocks noChangeArrowheads="1"/>
          </p:cNvSpPr>
          <p:nvPr/>
        </p:nvSpPr>
        <p:spPr bwMode="auto">
          <a:xfrm>
            <a:off x="1054215" y="1934143"/>
            <a:ext cx="9377807" cy="368855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lvl1pPr marL="107950" indent="-107950" algn="l" defTabSz="928688" rtl="0" eaLnBrk="0" fontAlgn="base" hangingPunct="0">
              <a:lnSpc>
                <a:spcPct val="140000"/>
              </a:lnSpc>
              <a:spcBef>
                <a:spcPct val="50000"/>
              </a:spcBef>
              <a:spcAft>
                <a:spcPct val="0"/>
              </a:spcAft>
              <a:buFont typeface="Verdana" panose="020B0604030504040204" pitchFamily="34" charset="0"/>
              <a:buChar char=" "/>
              <a:defRPr sz="1700">
                <a:solidFill>
                  <a:schemeClr val="tx1"/>
                </a:solidFill>
                <a:latin typeface="+mn-lt"/>
                <a:ea typeface="+mn-ea"/>
                <a:cs typeface="ＭＳ Ｐゴシック" charset="0"/>
              </a:defRPr>
            </a:lvl1pPr>
            <a:lvl2pPr marL="373063"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2pPr>
            <a:lvl3pPr marL="636588"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3pPr>
            <a:lvl4pPr marL="890588" indent="-149225"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4pPr>
            <a:lvl5pPr marL="1155700"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5pPr>
            <a:lvl6pPr marL="16129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6pPr>
            <a:lvl7pPr marL="20701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7pPr>
            <a:lvl8pPr marL="25273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8pPr>
            <a:lvl9pPr marL="29845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9pPr>
          </a:lstStyle>
          <a:p>
            <a:pPr marL="342900" indent="-342900">
              <a:lnSpc>
                <a:spcPct val="107000"/>
              </a:lnSpc>
              <a:buFont typeface="Courier New" panose="02070309020205020404" pitchFamily="49" charset="0"/>
              <a:buChar char="o"/>
            </a:pPr>
            <a:r>
              <a:rPr lang="en-US" sz="1800" kern="100" dirty="0">
                <a:solidFill>
                  <a:srgbClr val="000000"/>
                </a:solidFill>
                <a:latin typeface="Aptos" panose="020B0004020202020204" pitchFamily="34" charset="0"/>
                <a:ea typeface="Aptos" panose="020B0004020202020204" pitchFamily="34" charset="0"/>
                <a:cs typeface="Times New Roman" panose="02020603050405020304" pitchFamily="18" charset="0"/>
              </a:rPr>
              <a:t>“What you saw/experienced was scary. I will always do my best to keep you safe, and there are lots of other grown-ups/adults who also help keep you safe in our neighborhood/community and at school.”</a:t>
            </a:r>
          </a:p>
          <a:p>
            <a:pPr marL="342900" indent="-342900">
              <a:lnSpc>
                <a:spcPct val="107000"/>
              </a:lnSpc>
              <a:buFont typeface="Courier New" panose="02070309020205020404" pitchFamily="49" charset="0"/>
              <a:buChar char="o"/>
            </a:pPr>
            <a:r>
              <a:rPr lang="en-US" sz="1800" kern="100" dirty="0">
                <a:solidFill>
                  <a:srgbClr val="000000"/>
                </a:solidFill>
                <a:latin typeface="Aptos" panose="020B0004020202020204" pitchFamily="34" charset="0"/>
                <a:ea typeface="Aptos" panose="020B0004020202020204" pitchFamily="34" charset="0"/>
                <a:cs typeface="Times New Roman" panose="02020603050405020304" pitchFamily="18" charset="0"/>
              </a:rPr>
              <a:t>“There are lots of different ways that kids feel after something like this. All of your feelings are okay. I’m always here to listen, give you a hug, or help you figure out what to do when your feelings seem really big or difficult.”</a:t>
            </a:r>
          </a:p>
          <a:p>
            <a:pPr marL="342900" indent="-342900">
              <a:lnSpc>
                <a:spcPct val="107000"/>
              </a:lnSpc>
              <a:buFont typeface="Courier New" panose="02070309020205020404" pitchFamily="49" charset="0"/>
              <a:buChar char="o"/>
            </a:pPr>
            <a:r>
              <a:rPr lang="en-US" sz="1800" kern="100" dirty="0">
                <a:solidFill>
                  <a:srgbClr val="000000"/>
                </a:solidFill>
                <a:latin typeface="Aptos" panose="020B0004020202020204" pitchFamily="34" charset="0"/>
                <a:ea typeface="Aptos" panose="020B0004020202020204" pitchFamily="34" charset="0"/>
                <a:cs typeface="Times New Roman" panose="02020603050405020304" pitchFamily="18" charset="0"/>
              </a:rPr>
              <a:t>“Going to school/activities, going to bed and eating at our regular times will help you feel better. I will also make extra time for us to be together.”</a:t>
            </a:r>
          </a:p>
          <a:p>
            <a:pPr marL="342900" indent="-342900">
              <a:lnSpc>
                <a:spcPct val="107000"/>
              </a:lnSpc>
              <a:spcAft>
                <a:spcPts val="800"/>
              </a:spcAft>
              <a:buFont typeface="Courier New" panose="02070309020205020404" pitchFamily="49" charset="0"/>
              <a:buChar char="o"/>
            </a:pPr>
            <a:r>
              <a:rPr lang="en-US" sz="1800" kern="100" dirty="0">
                <a:solidFill>
                  <a:srgbClr val="000000"/>
                </a:solidFill>
                <a:latin typeface="Aptos" panose="020B0004020202020204" pitchFamily="34" charset="0"/>
                <a:ea typeface="Aptos" panose="020B0004020202020204" pitchFamily="34" charset="0"/>
                <a:cs typeface="Times New Roman" panose="02020603050405020304" pitchFamily="18" charset="0"/>
              </a:rPr>
              <a:t>“What do you know about what happened, and what questions do you have? I might not have all the answers, but I am here to listen whenever you want to talk. If I’m busy, I’ll find a time when we can have a conversation.”</a:t>
            </a:r>
          </a:p>
          <a:p>
            <a:pPr marL="0" indent="0">
              <a:spcBef>
                <a:spcPts val="0"/>
              </a:spcBef>
              <a:spcAft>
                <a:spcPts val="0"/>
              </a:spcAft>
              <a:buFont typeface="Verdana" panose="020B0604030504040204" pitchFamily="34" charset="0"/>
              <a:buNone/>
            </a:pPr>
            <a:endParaRPr lang="en-US" sz="1800" dirty="0">
              <a:solidFill>
                <a:srgbClr val="000000"/>
              </a:solidFill>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1579015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2">
            <a:extLst>
              <a:ext uri="{FF2B5EF4-FFF2-40B4-BE49-F238E27FC236}">
                <a16:creationId xmlns:a16="http://schemas.microsoft.com/office/drawing/2014/main" id="{99851390-FE43-64BC-5A86-2C20DC2DA858}"/>
              </a:ext>
            </a:extLst>
          </p:cNvPr>
          <p:cNvSpPr txBox="1">
            <a:spLocks noGrp="1" noChangeArrowheads="1"/>
          </p:cNvSpPr>
          <p:nvPr>
            <p:ph type="title" idx="4294967295"/>
          </p:nvPr>
        </p:nvSpPr>
        <p:spPr bwMode="auto">
          <a:xfrm>
            <a:off x="918509" y="607489"/>
            <a:ext cx="8384707" cy="747713"/>
          </a:xfrm>
          <a:prstGeom prst="rect">
            <a:avLst/>
          </a:prstGeom>
          <a:noFill/>
          <a:ln>
            <a:noFill/>
            <a:prstDash/>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rot="0" spcFirstLastPara="0" vertOverflow="overflow" horzOverflow="overflow" vert="horz" wrap="square" lIns="0" tIns="0" rIns="0" bIns="0" numCol="1" spcCol="0" rtlCol="0" fromWordArt="0" anchor="b" anchorCtr="0" forceAA="0" compatLnSpc="1">
            <a:prstTxWarp prst="textNoShape">
              <a:avLst/>
            </a:prstTxWarp>
            <a:normAutofit/>
          </a:bodyPr>
          <a:lstStyle>
            <a:lvl1pPr algn="l" defTabSz="833438" rtl="0" eaLnBrk="0" fontAlgn="base" hangingPunct="0">
              <a:lnSpc>
                <a:spcPct val="85000"/>
              </a:lnSpc>
              <a:spcBef>
                <a:spcPct val="0"/>
              </a:spcBef>
              <a:spcAft>
                <a:spcPct val="0"/>
              </a:spcAft>
              <a:defRPr sz="2400" b="1">
                <a:solidFill>
                  <a:srgbClr val="19458D"/>
                </a:solidFill>
                <a:latin typeface="+mj-lt"/>
                <a:ea typeface="+mj-ea"/>
                <a:cs typeface="ＭＳ Ｐゴシック" charset="0"/>
              </a:defRPr>
            </a:lvl1pPr>
            <a:lvl2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2pPr>
            <a:lvl3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3pPr>
            <a:lvl4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4pPr>
            <a:lvl5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5pPr>
            <a:lvl6pPr marL="457200" algn="l" defTabSz="833438" rtl="0" fontAlgn="base">
              <a:lnSpc>
                <a:spcPct val="85000"/>
              </a:lnSpc>
              <a:spcBef>
                <a:spcPct val="0"/>
              </a:spcBef>
              <a:spcAft>
                <a:spcPct val="0"/>
              </a:spcAft>
              <a:defRPr sz="2400" b="1">
                <a:solidFill>
                  <a:srgbClr val="19458D"/>
                </a:solidFill>
                <a:latin typeface="Verdana" charset="0"/>
                <a:ea typeface="ＭＳ Ｐゴシック" charset="0"/>
              </a:defRPr>
            </a:lvl6pPr>
            <a:lvl7pPr marL="914400" algn="l" defTabSz="833438" rtl="0" fontAlgn="base">
              <a:lnSpc>
                <a:spcPct val="85000"/>
              </a:lnSpc>
              <a:spcBef>
                <a:spcPct val="0"/>
              </a:spcBef>
              <a:spcAft>
                <a:spcPct val="0"/>
              </a:spcAft>
              <a:defRPr sz="2400" b="1">
                <a:solidFill>
                  <a:srgbClr val="19458D"/>
                </a:solidFill>
                <a:latin typeface="Verdana" charset="0"/>
                <a:ea typeface="ＭＳ Ｐゴシック" charset="0"/>
              </a:defRPr>
            </a:lvl7pPr>
            <a:lvl8pPr marL="1371600" algn="l" defTabSz="833438" rtl="0" fontAlgn="base">
              <a:lnSpc>
                <a:spcPct val="85000"/>
              </a:lnSpc>
              <a:spcBef>
                <a:spcPct val="0"/>
              </a:spcBef>
              <a:spcAft>
                <a:spcPct val="0"/>
              </a:spcAft>
              <a:defRPr sz="2400" b="1">
                <a:solidFill>
                  <a:srgbClr val="19458D"/>
                </a:solidFill>
                <a:latin typeface="Verdana" charset="0"/>
                <a:ea typeface="ＭＳ Ｐゴシック" charset="0"/>
              </a:defRPr>
            </a:lvl8pPr>
            <a:lvl9pPr marL="1828800" algn="l" defTabSz="833438" rtl="0" fontAlgn="base">
              <a:lnSpc>
                <a:spcPct val="85000"/>
              </a:lnSpc>
              <a:spcBef>
                <a:spcPct val="0"/>
              </a:spcBef>
              <a:spcAft>
                <a:spcPct val="0"/>
              </a:spcAft>
              <a:defRPr sz="2400" b="1">
                <a:solidFill>
                  <a:srgbClr val="19458D"/>
                </a:solidFill>
                <a:latin typeface="Verdana" charset="0"/>
                <a:ea typeface="ＭＳ Ｐゴシック" charset="0"/>
              </a:defRPr>
            </a:lvl9pPr>
          </a:lstStyle>
          <a:p>
            <a:pPr marL="0" marR="0" lvl="0" indent="0" algn="l" defTabSz="833438" rtl="0" eaLnBrk="1" fontAlgn="base" latinLnBrk="0" hangingPunct="1">
              <a:lnSpc>
                <a:spcPct val="100000"/>
              </a:lnSpc>
              <a:spcBef>
                <a:spcPct val="0"/>
              </a:spcBef>
              <a:spcAft>
                <a:spcPct val="0"/>
              </a:spcAft>
              <a:buClrTx/>
              <a:buSzTx/>
              <a:buFontTx/>
              <a:buNone/>
              <a:tabLst/>
              <a:defRPr/>
            </a:pPr>
            <a:r>
              <a:rPr kumimoji="0" lang="en-US" sz="2400" b="1" i="0" u="none" strike="noStrike" kern="0" cap="none" spc="0" normalizeH="0" baseline="0" noProof="0" dirty="0">
                <a:ln>
                  <a:noFill/>
                </a:ln>
                <a:solidFill>
                  <a:srgbClr val="19458D"/>
                </a:solidFill>
                <a:effectLst/>
                <a:uLnTx/>
                <a:uFillTx/>
                <a:latin typeface="Verdana"/>
                <a:ea typeface="ＭＳ Ｐゴシック"/>
                <a:cs typeface="+mj-cs"/>
              </a:rPr>
              <a:t>Common Responses After Trauma: Adults</a:t>
            </a:r>
            <a:br>
              <a:rPr kumimoji="0" lang="en-US" sz="2400" b="1" i="0" u="none" strike="noStrike" kern="0" cap="none" spc="0" normalizeH="0" baseline="0" noProof="0" dirty="0">
                <a:ln>
                  <a:noFill/>
                </a:ln>
                <a:solidFill>
                  <a:srgbClr val="19458D"/>
                </a:solidFill>
                <a:effectLst/>
                <a:uLnTx/>
                <a:uFillTx/>
                <a:latin typeface="Verdana"/>
                <a:ea typeface="ＭＳ Ｐゴシック"/>
                <a:cs typeface="+mj-cs"/>
              </a:rPr>
            </a:br>
            <a:endParaRPr kumimoji="0" lang="en-US" sz="1500" b="1" i="0" u="none" strike="noStrike" kern="0" cap="none" spc="0" normalizeH="0" baseline="0" noProof="0" dirty="0">
              <a:ln>
                <a:noFill/>
              </a:ln>
              <a:solidFill>
                <a:srgbClr val="19458D"/>
              </a:solidFill>
              <a:effectLst/>
              <a:uLnTx/>
              <a:uFillTx/>
              <a:latin typeface="Verdana"/>
              <a:ea typeface="ＭＳ Ｐゴシック"/>
              <a:cs typeface="+mj-cs"/>
            </a:endParaRPr>
          </a:p>
        </p:txBody>
      </p:sp>
      <p:sp>
        <p:nvSpPr>
          <p:cNvPr id="9" name="Rectangle 3">
            <a:extLst>
              <a:ext uri="{FF2B5EF4-FFF2-40B4-BE49-F238E27FC236}">
                <a16:creationId xmlns:a16="http://schemas.microsoft.com/office/drawing/2014/main" id="{49CB907B-602B-CE09-FBF3-7E12ED605D64}"/>
              </a:ext>
            </a:extLst>
          </p:cNvPr>
          <p:cNvSpPr txBox="1">
            <a:spLocks noChangeArrowheads="1"/>
          </p:cNvSpPr>
          <p:nvPr/>
        </p:nvSpPr>
        <p:spPr bwMode="auto">
          <a:xfrm>
            <a:off x="918509" y="1456714"/>
            <a:ext cx="9056090" cy="476300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lvl1pPr marL="107950" indent="-107950" algn="l" defTabSz="928688" rtl="0" eaLnBrk="0" fontAlgn="base" hangingPunct="0">
              <a:lnSpc>
                <a:spcPct val="140000"/>
              </a:lnSpc>
              <a:spcBef>
                <a:spcPct val="50000"/>
              </a:spcBef>
              <a:spcAft>
                <a:spcPct val="0"/>
              </a:spcAft>
              <a:buFont typeface="Verdana" panose="020B0604030504040204" pitchFamily="34" charset="0"/>
              <a:buChar char=" "/>
              <a:defRPr sz="1700">
                <a:solidFill>
                  <a:schemeClr val="tx1"/>
                </a:solidFill>
                <a:latin typeface="+mn-lt"/>
                <a:ea typeface="+mn-ea"/>
                <a:cs typeface="ＭＳ Ｐゴシック" charset="0"/>
              </a:defRPr>
            </a:lvl1pPr>
            <a:lvl2pPr marL="373063"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2pPr>
            <a:lvl3pPr marL="636588"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3pPr>
            <a:lvl4pPr marL="890588" indent="-149225"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4pPr>
            <a:lvl5pPr marL="1155700"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5pPr>
            <a:lvl6pPr marL="16129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6pPr>
            <a:lvl7pPr marL="20701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7pPr>
            <a:lvl8pPr marL="25273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8pPr>
            <a:lvl9pPr marL="29845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9pPr>
          </a:lstStyle>
          <a:p>
            <a:pPr marL="342900" indent="-342900">
              <a:lnSpc>
                <a:spcPct val="107000"/>
              </a:lnSpc>
              <a:buFont typeface="Courier New" panose="02070309020205020404" pitchFamily="49" charset="0"/>
              <a:buChar char="o"/>
            </a:pPr>
            <a:r>
              <a:rPr lang="en-US" sz="1800" kern="100" dirty="0">
                <a:solidFill>
                  <a:srgbClr val="000000"/>
                </a:solidFill>
                <a:latin typeface="Calibri" panose="020F0502020204030204" pitchFamily="34" charset="0"/>
                <a:ea typeface="Aptos" panose="020B0004020202020204" pitchFamily="34" charset="0"/>
                <a:cs typeface="Calibri" panose="020F0502020204030204" pitchFamily="34" charset="0"/>
              </a:rPr>
              <a:t>Adults are affected by the traumatic event of a shooting in a range of ways, and there is no one way that individuals respond. Individuals who were injured, experienced the loss or injury of someone they knew, were present when the shooting happened, or who have previously experienced a similar event may experience more intense reactions and/or ones that last longer.</a:t>
            </a:r>
          </a:p>
          <a:p>
            <a:pPr marL="342900" indent="-342900">
              <a:lnSpc>
                <a:spcPct val="107000"/>
              </a:lnSpc>
              <a:buFont typeface="Courier New" panose="02070309020205020404" pitchFamily="49" charset="0"/>
              <a:buChar char="o"/>
            </a:pPr>
            <a:r>
              <a:rPr lang="en-US" sz="1800" kern="100" dirty="0">
                <a:solidFill>
                  <a:srgbClr val="000000"/>
                </a:solidFill>
                <a:latin typeface="Calibri" panose="020F0502020204030204" pitchFamily="34" charset="0"/>
                <a:ea typeface="Aptos" panose="020B0004020202020204" pitchFamily="34" charset="0"/>
                <a:cs typeface="Calibri" panose="020F0502020204030204" pitchFamily="34" charset="0"/>
              </a:rPr>
              <a:t>Common and normal reactions after a shooting can include the following and usually lessen over the first few weeks:</a:t>
            </a:r>
          </a:p>
          <a:p>
            <a:pPr marL="742950" lvl="1" indent="-285750">
              <a:lnSpc>
                <a:spcPct val="107000"/>
              </a:lnSpc>
              <a:buFont typeface="Courier New" panose="02070309020205020404" pitchFamily="49" charset="0"/>
              <a:buChar char="o"/>
            </a:pPr>
            <a:r>
              <a:rPr lang="en-US" sz="1800" kern="100" dirty="0">
                <a:solidFill>
                  <a:srgbClr val="000000"/>
                </a:solidFill>
                <a:latin typeface="Calibri" panose="020F0502020204030204" pitchFamily="34" charset="0"/>
                <a:ea typeface="Aptos" panose="020B0004020202020204" pitchFamily="34" charset="0"/>
                <a:cs typeface="Calibri" panose="020F0502020204030204" pitchFamily="34" charset="0"/>
              </a:rPr>
              <a:t>Physical symptoms: feeling on edge, jitteriness, pain and muscle tension, stomach aches, nausea</a:t>
            </a:r>
          </a:p>
          <a:p>
            <a:pPr marL="742950" lvl="1" indent="-285750">
              <a:lnSpc>
                <a:spcPct val="107000"/>
              </a:lnSpc>
              <a:buFont typeface="Courier New" panose="02070309020205020404" pitchFamily="49" charset="0"/>
              <a:buChar char="o"/>
            </a:pPr>
            <a:r>
              <a:rPr lang="en-US" sz="1800" kern="100" dirty="0">
                <a:solidFill>
                  <a:srgbClr val="000000"/>
                </a:solidFill>
                <a:latin typeface="Calibri" panose="020F0502020204030204" pitchFamily="34" charset="0"/>
                <a:ea typeface="Aptos" panose="020B0004020202020204" pitchFamily="34" charset="0"/>
                <a:cs typeface="Calibri" panose="020F0502020204030204" pitchFamily="34" charset="0"/>
              </a:rPr>
              <a:t>Emotional symptoms: anxiety, panic, low motivation, sadness, depression, loneliness, irritability, anger, desire for revenge</a:t>
            </a:r>
          </a:p>
          <a:p>
            <a:pPr marL="742950" lvl="1" indent="-285750">
              <a:lnSpc>
                <a:spcPct val="107000"/>
              </a:lnSpc>
              <a:buFont typeface="Courier New" panose="02070309020205020404" pitchFamily="49" charset="0"/>
              <a:buChar char="o"/>
            </a:pPr>
            <a:r>
              <a:rPr lang="en-US" sz="1800" kern="100" dirty="0">
                <a:solidFill>
                  <a:srgbClr val="000000"/>
                </a:solidFill>
                <a:latin typeface="Calibri" panose="020F0502020204030204" pitchFamily="34" charset="0"/>
                <a:ea typeface="Aptos" panose="020B0004020202020204" pitchFamily="34" charset="0"/>
                <a:cs typeface="Calibri" panose="020F0502020204030204" pitchFamily="34" charset="0"/>
              </a:rPr>
              <a:t>Cognitive symptoms: difficulty concentrating or remembering things, hard to stop thinking about what happened</a:t>
            </a:r>
          </a:p>
          <a:p>
            <a:pPr marL="742950" lvl="1" indent="-285750">
              <a:lnSpc>
                <a:spcPct val="107000"/>
              </a:lnSpc>
              <a:spcAft>
                <a:spcPts val="800"/>
              </a:spcAft>
              <a:buFont typeface="Courier New" panose="02070309020205020404" pitchFamily="49" charset="0"/>
              <a:buChar char="o"/>
            </a:pPr>
            <a:r>
              <a:rPr lang="en-US" sz="1800" kern="100" dirty="0">
                <a:solidFill>
                  <a:srgbClr val="000000"/>
                </a:solidFill>
                <a:latin typeface="Calibri" panose="020F0502020204030204" pitchFamily="34" charset="0"/>
                <a:ea typeface="Aptos" panose="020B0004020202020204" pitchFamily="34" charset="0"/>
                <a:cs typeface="Calibri" panose="020F0502020204030204" pitchFamily="34" charset="0"/>
              </a:rPr>
              <a:t>Changes in appetite, difficulty sleeping</a:t>
            </a:r>
          </a:p>
        </p:txBody>
      </p:sp>
    </p:spTree>
    <p:extLst>
      <p:ext uri="{BB962C8B-B14F-4D97-AF65-F5344CB8AC3E}">
        <p14:creationId xmlns:p14="http://schemas.microsoft.com/office/powerpoint/2010/main" val="32001650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2">
            <a:extLst>
              <a:ext uri="{FF2B5EF4-FFF2-40B4-BE49-F238E27FC236}">
                <a16:creationId xmlns:a16="http://schemas.microsoft.com/office/drawing/2014/main" id="{8F3E9D3D-1B55-5FE3-FA25-973452CA3C96}"/>
              </a:ext>
            </a:extLst>
          </p:cNvPr>
          <p:cNvSpPr txBox="1">
            <a:spLocks noGrp="1" noChangeArrowheads="1"/>
          </p:cNvSpPr>
          <p:nvPr>
            <p:ph type="title" idx="4294967295"/>
          </p:nvPr>
        </p:nvSpPr>
        <p:spPr bwMode="auto">
          <a:xfrm>
            <a:off x="892495" y="610089"/>
            <a:ext cx="8384707" cy="747713"/>
          </a:xfrm>
          <a:prstGeom prst="rect">
            <a:avLst/>
          </a:prstGeom>
          <a:noFill/>
          <a:ln>
            <a:noFill/>
            <a:prstDash/>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rot="0" spcFirstLastPara="0" vertOverflow="overflow" horzOverflow="overflow" vert="horz" wrap="square" lIns="0" tIns="0" rIns="0" bIns="0" numCol="1" spcCol="0" rtlCol="0" fromWordArt="0" anchor="b" anchorCtr="0" forceAA="0" compatLnSpc="1">
            <a:prstTxWarp prst="textNoShape">
              <a:avLst/>
            </a:prstTxWarp>
            <a:normAutofit/>
          </a:bodyPr>
          <a:lstStyle>
            <a:lvl1pPr algn="l" defTabSz="833438" rtl="0" eaLnBrk="0" fontAlgn="base" hangingPunct="0">
              <a:lnSpc>
                <a:spcPct val="85000"/>
              </a:lnSpc>
              <a:spcBef>
                <a:spcPct val="0"/>
              </a:spcBef>
              <a:spcAft>
                <a:spcPct val="0"/>
              </a:spcAft>
              <a:defRPr sz="2400" b="1">
                <a:solidFill>
                  <a:srgbClr val="19458D"/>
                </a:solidFill>
                <a:latin typeface="+mj-lt"/>
                <a:ea typeface="+mj-ea"/>
                <a:cs typeface="ＭＳ Ｐゴシック" charset="0"/>
              </a:defRPr>
            </a:lvl1pPr>
            <a:lvl2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2pPr>
            <a:lvl3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3pPr>
            <a:lvl4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4pPr>
            <a:lvl5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5pPr>
            <a:lvl6pPr marL="457200" algn="l" defTabSz="833438" rtl="0" fontAlgn="base">
              <a:lnSpc>
                <a:spcPct val="85000"/>
              </a:lnSpc>
              <a:spcBef>
                <a:spcPct val="0"/>
              </a:spcBef>
              <a:spcAft>
                <a:spcPct val="0"/>
              </a:spcAft>
              <a:defRPr sz="2400" b="1">
                <a:solidFill>
                  <a:srgbClr val="19458D"/>
                </a:solidFill>
                <a:latin typeface="Verdana" charset="0"/>
                <a:ea typeface="ＭＳ Ｐゴシック" charset="0"/>
              </a:defRPr>
            </a:lvl6pPr>
            <a:lvl7pPr marL="914400" algn="l" defTabSz="833438" rtl="0" fontAlgn="base">
              <a:lnSpc>
                <a:spcPct val="85000"/>
              </a:lnSpc>
              <a:spcBef>
                <a:spcPct val="0"/>
              </a:spcBef>
              <a:spcAft>
                <a:spcPct val="0"/>
              </a:spcAft>
              <a:defRPr sz="2400" b="1">
                <a:solidFill>
                  <a:srgbClr val="19458D"/>
                </a:solidFill>
                <a:latin typeface="Verdana" charset="0"/>
                <a:ea typeface="ＭＳ Ｐゴシック" charset="0"/>
              </a:defRPr>
            </a:lvl7pPr>
            <a:lvl8pPr marL="1371600" algn="l" defTabSz="833438" rtl="0" fontAlgn="base">
              <a:lnSpc>
                <a:spcPct val="85000"/>
              </a:lnSpc>
              <a:spcBef>
                <a:spcPct val="0"/>
              </a:spcBef>
              <a:spcAft>
                <a:spcPct val="0"/>
              </a:spcAft>
              <a:defRPr sz="2400" b="1">
                <a:solidFill>
                  <a:srgbClr val="19458D"/>
                </a:solidFill>
                <a:latin typeface="Verdana" charset="0"/>
                <a:ea typeface="ＭＳ Ｐゴシック" charset="0"/>
              </a:defRPr>
            </a:lvl8pPr>
            <a:lvl9pPr marL="1828800" algn="l" defTabSz="833438" rtl="0" fontAlgn="base">
              <a:lnSpc>
                <a:spcPct val="85000"/>
              </a:lnSpc>
              <a:spcBef>
                <a:spcPct val="0"/>
              </a:spcBef>
              <a:spcAft>
                <a:spcPct val="0"/>
              </a:spcAft>
              <a:defRPr sz="2400" b="1">
                <a:solidFill>
                  <a:srgbClr val="19458D"/>
                </a:solidFill>
                <a:latin typeface="Verdana" charset="0"/>
                <a:ea typeface="ＭＳ Ｐゴシック" charset="0"/>
              </a:defRPr>
            </a:lvl9pPr>
          </a:lstStyle>
          <a:p>
            <a:pPr marL="0" marR="0" lvl="0" indent="0" algn="l" defTabSz="833438" rtl="0" eaLnBrk="1" fontAlgn="base" latinLnBrk="0" hangingPunct="1">
              <a:lnSpc>
                <a:spcPct val="100000"/>
              </a:lnSpc>
              <a:spcBef>
                <a:spcPct val="0"/>
              </a:spcBef>
              <a:spcAft>
                <a:spcPct val="0"/>
              </a:spcAft>
              <a:buClrTx/>
              <a:buSzTx/>
              <a:buFontTx/>
              <a:buNone/>
              <a:tabLst/>
              <a:defRPr/>
            </a:pPr>
            <a:r>
              <a:rPr kumimoji="0" lang="en-US" sz="2400" b="1" i="0" u="none" strike="noStrike" kern="0" cap="none" spc="0" normalizeH="0" baseline="0" noProof="0" dirty="0">
                <a:ln>
                  <a:noFill/>
                </a:ln>
                <a:solidFill>
                  <a:srgbClr val="19458D"/>
                </a:solidFill>
                <a:effectLst/>
                <a:uLnTx/>
                <a:uFillTx/>
                <a:latin typeface="Verdana"/>
                <a:ea typeface="ＭＳ Ｐゴシック"/>
                <a:cs typeface="+mj-cs"/>
              </a:rPr>
              <a:t>Ways to Cope After Trauma: Adults</a:t>
            </a:r>
            <a:br>
              <a:rPr kumimoji="0" lang="en-US" sz="2400" b="1" i="0" u="none" strike="noStrike" kern="0" cap="none" spc="0" normalizeH="0" baseline="0" noProof="0" dirty="0">
                <a:ln>
                  <a:noFill/>
                </a:ln>
                <a:solidFill>
                  <a:srgbClr val="19458D"/>
                </a:solidFill>
                <a:effectLst/>
                <a:uLnTx/>
                <a:uFillTx/>
                <a:latin typeface="Verdana"/>
                <a:ea typeface="ＭＳ Ｐゴシック"/>
                <a:cs typeface="+mj-cs"/>
              </a:rPr>
            </a:br>
            <a:endParaRPr kumimoji="0" lang="en-US" sz="1500" b="1" i="0" u="none" strike="noStrike" kern="0" cap="none" spc="0" normalizeH="0" baseline="0" noProof="0" dirty="0">
              <a:ln>
                <a:noFill/>
              </a:ln>
              <a:solidFill>
                <a:srgbClr val="19458D"/>
              </a:solidFill>
              <a:effectLst/>
              <a:uLnTx/>
              <a:uFillTx/>
              <a:latin typeface="Verdana"/>
              <a:ea typeface="ＭＳ Ｐゴシック"/>
              <a:cs typeface="+mj-cs"/>
            </a:endParaRPr>
          </a:p>
        </p:txBody>
      </p:sp>
      <p:sp>
        <p:nvSpPr>
          <p:cNvPr id="9" name="Rectangle 3">
            <a:extLst>
              <a:ext uri="{FF2B5EF4-FFF2-40B4-BE49-F238E27FC236}">
                <a16:creationId xmlns:a16="http://schemas.microsoft.com/office/drawing/2014/main" id="{1FA8A075-2384-5B2B-D7F6-9A9026A9E8F3}"/>
              </a:ext>
            </a:extLst>
          </p:cNvPr>
          <p:cNvSpPr txBox="1">
            <a:spLocks noChangeArrowheads="1"/>
          </p:cNvSpPr>
          <p:nvPr/>
        </p:nvSpPr>
        <p:spPr bwMode="auto">
          <a:xfrm>
            <a:off x="892494" y="1540692"/>
            <a:ext cx="9857884" cy="43687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lvl1pPr marL="107950" indent="-107950" algn="l" defTabSz="928688" rtl="0" eaLnBrk="0" fontAlgn="base" hangingPunct="0">
              <a:lnSpc>
                <a:spcPct val="140000"/>
              </a:lnSpc>
              <a:spcBef>
                <a:spcPct val="50000"/>
              </a:spcBef>
              <a:spcAft>
                <a:spcPct val="0"/>
              </a:spcAft>
              <a:buFont typeface="Verdana" panose="020B0604030504040204" pitchFamily="34" charset="0"/>
              <a:buChar char=" "/>
              <a:defRPr sz="1700">
                <a:solidFill>
                  <a:schemeClr val="tx1"/>
                </a:solidFill>
                <a:latin typeface="+mn-lt"/>
                <a:ea typeface="+mn-ea"/>
                <a:cs typeface="ＭＳ Ｐゴシック" charset="0"/>
              </a:defRPr>
            </a:lvl1pPr>
            <a:lvl2pPr marL="373063"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2pPr>
            <a:lvl3pPr marL="636588"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3pPr>
            <a:lvl4pPr marL="890588" indent="-149225"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4pPr>
            <a:lvl5pPr marL="1155700"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5pPr>
            <a:lvl6pPr marL="16129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6pPr>
            <a:lvl7pPr marL="20701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7pPr>
            <a:lvl8pPr marL="25273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8pPr>
            <a:lvl9pPr marL="29845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9pPr>
          </a:lstStyle>
          <a:p>
            <a:pPr marL="342900" indent="-342900">
              <a:lnSpc>
                <a:spcPct val="107000"/>
              </a:lnSpc>
              <a:buFont typeface="Courier New" panose="02070309020205020404" pitchFamily="49" charset="0"/>
              <a:buChar char="o"/>
            </a:pPr>
            <a:r>
              <a:rPr lang="en-US" sz="1600" kern="100" dirty="0">
                <a:solidFill>
                  <a:srgbClr val="000000"/>
                </a:solidFill>
                <a:latin typeface="Calibri" panose="020F0502020204030204" pitchFamily="34" charset="0"/>
                <a:ea typeface="Aptos" panose="020B0004020202020204" pitchFamily="34" charset="0"/>
                <a:cs typeface="Calibri" panose="020F0502020204030204" pitchFamily="34" charset="0"/>
              </a:rPr>
              <a:t>There is no one right way to cope, but some helpful ways can include:</a:t>
            </a:r>
          </a:p>
          <a:p>
            <a:pPr marL="742950" lvl="1" indent="-285750">
              <a:lnSpc>
                <a:spcPct val="107000"/>
              </a:lnSpc>
              <a:buFont typeface="Courier New" panose="02070309020205020404" pitchFamily="49" charset="0"/>
              <a:buChar char="o"/>
            </a:pPr>
            <a:r>
              <a:rPr lang="en-US" sz="1600" kern="100" dirty="0">
                <a:solidFill>
                  <a:srgbClr val="000000"/>
                </a:solidFill>
                <a:latin typeface="Calibri" panose="020F0502020204030204" pitchFamily="34" charset="0"/>
                <a:ea typeface="Aptos" panose="020B0004020202020204" pitchFamily="34" charset="0"/>
                <a:cs typeface="Calibri" panose="020F0502020204030204" pitchFamily="34" charset="0"/>
              </a:rPr>
              <a:t>Connecting with those in your life you care about and who care about you and who provide you with a sense of calmness, safety, or happiness.</a:t>
            </a:r>
          </a:p>
          <a:p>
            <a:pPr marL="742950" lvl="1" indent="-285750">
              <a:lnSpc>
                <a:spcPct val="107000"/>
              </a:lnSpc>
              <a:buFont typeface="Courier New" panose="02070309020205020404" pitchFamily="49" charset="0"/>
              <a:buChar char="o"/>
            </a:pPr>
            <a:r>
              <a:rPr lang="en-US" sz="1600" kern="100" dirty="0">
                <a:solidFill>
                  <a:srgbClr val="000000"/>
                </a:solidFill>
                <a:latin typeface="Calibri" panose="020F0502020204030204" pitchFamily="34" charset="0"/>
                <a:ea typeface="Aptos" panose="020B0004020202020204" pitchFamily="34" charset="0"/>
                <a:cs typeface="Calibri" panose="020F0502020204030204" pitchFamily="34" charset="0"/>
              </a:rPr>
              <a:t>Talking about the event with family members, friends, and other supportive people in your life to express your thoughts and feelings.</a:t>
            </a:r>
          </a:p>
          <a:p>
            <a:pPr marL="742950" lvl="1" indent="-285750">
              <a:lnSpc>
                <a:spcPct val="107000"/>
              </a:lnSpc>
              <a:buFont typeface="Courier New" panose="02070309020205020404" pitchFamily="49" charset="0"/>
              <a:buChar char="o"/>
            </a:pPr>
            <a:r>
              <a:rPr lang="en-US" sz="1600" kern="100" dirty="0">
                <a:solidFill>
                  <a:srgbClr val="000000"/>
                </a:solidFill>
                <a:latin typeface="Calibri" panose="020F0502020204030204" pitchFamily="34" charset="0"/>
                <a:ea typeface="Aptos" panose="020B0004020202020204" pitchFamily="34" charset="0"/>
                <a:cs typeface="Calibri" panose="020F0502020204030204" pitchFamily="34" charset="0"/>
              </a:rPr>
              <a:t>Resuming normal routines (work, school, exercise, worship) and schedules (sleep, meals) to help re-establish a sense of control and safety.</a:t>
            </a:r>
          </a:p>
          <a:p>
            <a:pPr marL="742950" lvl="1" indent="-285750">
              <a:lnSpc>
                <a:spcPct val="107000"/>
              </a:lnSpc>
              <a:buFont typeface="Courier New" panose="02070309020205020404" pitchFamily="49" charset="0"/>
              <a:buChar char="o"/>
            </a:pPr>
            <a:r>
              <a:rPr lang="en-US" sz="1600" kern="100" dirty="0">
                <a:solidFill>
                  <a:srgbClr val="000000"/>
                </a:solidFill>
                <a:latin typeface="Calibri" panose="020F0502020204030204" pitchFamily="34" charset="0"/>
                <a:ea typeface="Aptos" panose="020B0004020202020204" pitchFamily="34" charset="0"/>
                <a:cs typeface="Calibri" panose="020F0502020204030204" pitchFamily="34" charset="0"/>
              </a:rPr>
              <a:t>Finding ways to get involved in supporting and helping others who were impacted.</a:t>
            </a:r>
          </a:p>
          <a:p>
            <a:pPr marL="742950" lvl="1" indent="-285750">
              <a:lnSpc>
                <a:spcPct val="107000"/>
              </a:lnSpc>
              <a:buFont typeface="Courier New" panose="02070309020205020404" pitchFamily="49" charset="0"/>
              <a:buChar char="o"/>
            </a:pPr>
            <a:r>
              <a:rPr lang="en-US" sz="1600" kern="100" dirty="0">
                <a:solidFill>
                  <a:srgbClr val="000000"/>
                </a:solidFill>
                <a:latin typeface="Calibri" panose="020F0502020204030204" pitchFamily="34" charset="0"/>
                <a:ea typeface="Aptos" panose="020B0004020202020204" pitchFamily="34" charset="0"/>
                <a:cs typeface="Calibri" panose="020F0502020204030204" pitchFamily="34" charset="0"/>
              </a:rPr>
              <a:t>Being compassionate with yourself – reminding yourself that your feelings are normal and ok and that recovery takes time.</a:t>
            </a:r>
          </a:p>
          <a:p>
            <a:pPr marL="342900" indent="-342900">
              <a:lnSpc>
                <a:spcPct val="107000"/>
              </a:lnSpc>
              <a:buFont typeface="Courier New" panose="02070309020205020404" pitchFamily="49" charset="0"/>
              <a:buChar char="o"/>
            </a:pPr>
            <a:r>
              <a:rPr lang="en-US" sz="1600" kern="100" dirty="0">
                <a:solidFill>
                  <a:srgbClr val="000000"/>
                </a:solidFill>
                <a:latin typeface="Calibri" panose="020F0502020204030204" pitchFamily="34" charset="0"/>
                <a:ea typeface="Aptos" panose="020B0004020202020204" pitchFamily="34" charset="0"/>
                <a:cs typeface="Calibri" panose="020F0502020204030204" pitchFamily="34" charset="0"/>
              </a:rPr>
              <a:t>Many adults recover from the trauma on their own and with the support of members of their support systems. </a:t>
            </a:r>
          </a:p>
          <a:p>
            <a:pPr marL="342900" indent="-342900">
              <a:lnSpc>
                <a:spcPct val="107000"/>
              </a:lnSpc>
              <a:buFont typeface="Courier New" panose="02070309020205020404" pitchFamily="49" charset="0"/>
              <a:buChar char="o"/>
            </a:pPr>
            <a:r>
              <a:rPr lang="en-US" sz="1600" kern="100" dirty="0">
                <a:solidFill>
                  <a:srgbClr val="000000"/>
                </a:solidFill>
                <a:latin typeface="Calibri" panose="020F0502020204030204" pitchFamily="34" charset="0"/>
                <a:ea typeface="Aptos" panose="020B0004020202020204" pitchFamily="34" charset="0"/>
                <a:cs typeface="Calibri" panose="020F0502020204030204" pitchFamily="34" charset="0"/>
              </a:rPr>
              <a:t>It is recommended that individuals experiencing symptoms that continue for more than one month after the traumatic event make an appointment with their primary care provider or a mental health professional.</a:t>
            </a:r>
          </a:p>
          <a:p>
            <a:pPr marL="342900" indent="-342900">
              <a:lnSpc>
                <a:spcPct val="107000"/>
              </a:lnSpc>
              <a:buFont typeface="Courier New" panose="02070309020205020404" pitchFamily="49" charset="0"/>
              <a:buChar char="o"/>
            </a:pPr>
            <a:r>
              <a:rPr lang="en-US" sz="1600" kern="100" dirty="0">
                <a:solidFill>
                  <a:srgbClr val="000000"/>
                </a:solidFill>
                <a:latin typeface="Calibri" panose="020F0502020204030204" pitchFamily="34" charset="0"/>
                <a:ea typeface="Aptos" panose="020B0004020202020204" pitchFamily="34" charset="0"/>
                <a:cs typeface="Calibri" panose="020F0502020204030204" pitchFamily="34" charset="0"/>
              </a:rPr>
              <a:t>Adults should seek immediate help if they experience urgent concerns related to safety (engaging in self-harm, expressing thoughts of wanting to hurt themselves or others).</a:t>
            </a:r>
          </a:p>
          <a:p>
            <a:pPr marL="342900" indent="-342900">
              <a:lnSpc>
                <a:spcPct val="107000"/>
              </a:lnSpc>
              <a:buFont typeface="Courier New" panose="02070309020205020404" pitchFamily="49" charset="0"/>
              <a:buChar char="o"/>
            </a:pPr>
            <a:endParaRPr lang="en-US" sz="1600" kern="100" dirty="0">
              <a:solidFill>
                <a:srgbClr val="000000"/>
              </a:solidFill>
              <a:latin typeface="Calibri" panose="020F0502020204030204" pitchFamily="34" charset="0"/>
              <a:ea typeface="Aptos" panose="020B0004020202020204" pitchFamily="34" charset="0"/>
              <a:cs typeface="Calibri" panose="020F0502020204030204" pitchFamily="34" charset="0"/>
            </a:endParaRPr>
          </a:p>
          <a:p>
            <a:pPr marL="342900" indent="-342900">
              <a:lnSpc>
                <a:spcPct val="107000"/>
              </a:lnSpc>
              <a:buFont typeface="Courier New" panose="02070309020205020404" pitchFamily="49" charset="0"/>
              <a:buChar char="o"/>
            </a:pPr>
            <a:endParaRPr lang="en-US" sz="1800" kern="100" dirty="0">
              <a:solidFill>
                <a:srgbClr val="000000"/>
              </a:solidFill>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6999590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a:extLst>
              <a:ext uri="{FF2B5EF4-FFF2-40B4-BE49-F238E27FC236}">
                <a16:creationId xmlns:a16="http://schemas.microsoft.com/office/drawing/2014/main" id="{7AC94680-F3EA-1A12-2781-A2F48081399B}"/>
              </a:ext>
            </a:extLst>
          </p:cNvPr>
          <p:cNvSpPr txBox="1">
            <a:spLocks noGrp="1" noChangeArrowheads="1"/>
          </p:cNvSpPr>
          <p:nvPr>
            <p:ph type="title" idx="4294967295"/>
          </p:nvPr>
        </p:nvSpPr>
        <p:spPr bwMode="auto">
          <a:xfrm>
            <a:off x="1044191" y="631434"/>
            <a:ext cx="8086725" cy="747713"/>
          </a:xfrm>
          <a:prstGeom prst="rect">
            <a:avLst/>
          </a:prstGeom>
          <a:noFill/>
          <a:ln>
            <a:noFill/>
            <a:prstDash/>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rot="0" spcFirstLastPara="0" vertOverflow="overflow" horzOverflow="overflow" vert="horz" wrap="square" lIns="0" tIns="0" rIns="0" bIns="0" numCol="1" spcCol="0" rtlCol="0" fromWordArt="0" anchor="b" anchorCtr="0" forceAA="0" compatLnSpc="1">
            <a:prstTxWarp prst="textNoShape">
              <a:avLst/>
            </a:prstTxWarp>
            <a:normAutofit/>
          </a:bodyPr>
          <a:lstStyle>
            <a:lvl1pPr algn="l" defTabSz="833438" rtl="0" eaLnBrk="0" fontAlgn="base" hangingPunct="0">
              <a:lnSpc>
                <a:spcPct val="85000"/>
              </a:lnSpc>
              <a:spcBef>
                <a:spcPct val="0"/>
              </a:spcBef>
              <a:spcAft>
                <a:spcPct val="0"/>
              </a:spcAft>
              <a:defRPr sz="2400" b="1">
                <a:solidFill>
                  <a:srgbClr val="19458D"/>
                </a:solidFill>
                <a:latin typeface="+mj-lt"/>
                <a:ea typeface="+mj-ea"/>
                <a:cs typeface="ＭＳ Ｐゴシック" charset="0"/>
              </a:defRPr>
            </a:lvl1pPr>
            <a:lvl2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2pPr>
            <a:lvl3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3pPr>
            <a:lvl4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4pPr>
            <a:lvl5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5pPr>
            <a:lvl6pPr marL="457200" algn="l" defTabSz="833438" rtl="0" fontAlgn="base">
              <a:lnSpc>
                <a:spcPct val="85000"/>
              </a:lnSpc>
              <a:spcBef>
                <a:spcPct val="0"/>
              </a:spcBef>
              <a:spcAft>
                <a:spcPct val="0"/>
              </a:spcAft>
              <a:defRPr sz="2400" b="1">
                <a:solidFill>
                  <a:srgbClr val="19458D"/>
                </a:solidFill>
                <a:latin typeface="Verdana" charset="0"/>
                <a:ea typeface="ＭＳ Ｐゴシック" charset="0"/>
              </a:defRPr>
            </a:lvl6pPr>
            <a:lvl7pPr marL="914400" algn="l" defTabSz="833438" rtl="0" fontAlgn="base">
              <a:lnSpc>
                <a:spcPct val="85000"/>
              </a:lnSpc>
              <a:spcBef>
                <a:spcPct val="0"/>
              </a:spcBef>
              <a:spcAft>
                <a:spcPct val="0"/>
              </a:spcAft>
              <a:defRPr sz="2400" b="1">
                <a:solidFill>
                  <a:srgbClr val="19458D"/>
                </a:solidFill>
                <a:latin typeface="Verdana" charset="0"/>
                <a:ea typeface="ＭＳ Ｐゴシック" charset="0"/>
              </a:defRPr>
            </a:lvl7pPr>
            <a:lvl8pPr marL="1371600" algn="l" defTabSz="833438" rtl="0" fontAlgn="base">
              <a:lnSpc>
                <a:spcPct val="85000"/>
              </a:lnSpc>
              <a:spcBef>
                <a:spcPct val="0"/>
              </a:spcBef>
              <a:spcAft>
                <a:spcPct val="0"/>
              </a:spcAft>
              <a:defRPr sz="2400" b="1">
                <a:solidFill>
                  <a:srgbClr val="19458D"/>
                </a:solidFill>
                <a:latin typeface="Verdana" charset="0"/>
                <a:ea typeface="ＭＳ Ｐゴシック" charset="0"/>
              </a:defRPr>
            </a:lvl8pPr>
            <a:lvl9pPr marL="1828800" algn="l" defTabSz="833438" rtl="0" fontAlgn="base">
              <a:lnSpc>
                <a:spcPct val="85000"/>
              </a:lnSpc>
              <a:spcBef>
                <a:spcPct val="0"/>
              </a:spcBef>
              <a:spcAft>
                <a:spcPct val="0"/>
              </a:spcAft>
              <a:defRPr sz="2400" b="1">
                <a:solidFill>
                  <a:srgbClr val="19458D"/>
                </a:solidFill>
                <a:latin typeface="Verdana" charset="0"/>
                <a:ea typeface="ＭＳ Ｐゴシック" charset="0"/>
              </a:defRPr>
            </a:lvl9pPr>
          </a:lstStyle>
          <a:p>
            <a:pPr marL="0" marR="0" lvl="0" indent="0" algn="l" defTabSz="833438" rtl="0" eaLnBrk="1" fontAlgn="base" latinLnBrk="0" hangingPunct="1">
              <a:lnSpc>
                <a:spcPct val="100000"/>
              </a:lnSpc>
              <a:spcBef>
                <a:spcPct val="0"/>
              </a:spcBef>
              <a:spcAft>
                <a:spcPct val="0"/>
              </a:spcAft>
              <a:buClrTx/>
              <a:buSzTx/>
              <a:buFontTx/>
              <a:buNone/>
              <a:tabLst/>
              <a:defRPr/>
            </a:pPr>
            <a:r>
              <a:rPr kumimoji="0" lang="en-US" sz="2400" b="1" i="0" u="none" strike="noStrike" kern="0" cap="none" spc="0" normalizeH="0" baseline="0" noProof="0" dirty="0">
                <a:ln>
                  <a:noFill/>
                </a:ln>
                <a:solidFill>
                  <a:srgbClr val="19458D"/>
                </a:solidFill>
                <a:effectLst/>
                <a:uLnTx/>
                <a:uFillTx/>
                <a:latin typeface="Verdana"/>
                <a:ea typeface="ＭＳ Ｐゴシック"/>
                <a:cs typeface="+mj-cs"/>
              </a:rPr>
              <a:t>National Resources and Guidelines</a:t>
            </a:r>
            <a:br>
              <a:rPr kumimoji="0" lang="en-US" sz="2400" b="1" i="0" u="none" strike="noStrike" kern="0" cap="none" spc="0" normalizeH="0" baseline="0" noProof="0" dirty="0">
                <a:ln>
                  <a:noFill/>
                </a:ln>
                <a:solidFill>
                  <a:srgbClr val="19458D"/>
                </a:solidFill>
                <a:effectLst/>
                <a:uLnTx/>
                <a:uFillTx/>
                <a:latin typeface="Verdana"/>
                <a:ea typeface="ＭＳ Ｐゴシック"/>
                <a:cs typeface="+mj-cs"/>
              </a:rPr>
            </a:br>
            <a:r>
              <a:rPr kumimoji="0" lang="en-US" sz="1500" b="1" i="0" u="none" strike="noStrike" kern="0" cap="none" spc="0" normalizeH="0" baseline="0" noProof="0" dirty="0">
                <a:ln>
                  <a:noFill/>
                </a:ln>
                <a:solidFill>
                  <a:srgbClr val="19458D"/>
                </a:solidFill>
                <a:effectLst/>
                <a:uLnTx/>
                <a:uFillTx/>
                <a:latin typeface="Verdana"/>
                <a:ea typeface="ＭＳ Ｐゴシック"/>
                <a:cs typeface="+mj-cs"/>
              </a:rPr>
              <a:t>Comprehensive support for individuals and families in crisis.</a:t>
            </a:r>
          </a:p>
        </p:txBody>
      </p:sp>
      <p:sp>
        <p:nvSpPr>
          <p:cNvPr id="10" name="Rectangle 3">
            <a:extLst>
              <a:ext uri="{FF2B5EF4-FFF2-40B4-BE49-F238E27FC236}">
                <a16:creationId xmlns:a16="http://schemas.microsoft.com/office/drawing/2014/main" id="{55347688-A369-C231-59E8-8F7483718114}"/>
              </a:ext>
            </a:extLst>
          </p:cNvPr>
          <p:cNvSpPr txBox="1">
            <a:spLocks noChangeArrowheads="1"/>
          </p:cNvSpPr>
          <p:nvPr/>
        </p:nvSpPr>
        <p:spPr bwMode="auto">
          <a:xfrm>
            <a:off x="1060233" y="1723849"/>
            <a:ext cx="10308882" cy="5251204"/>
          </a:xfrm>
          <a:prstGeom prst="rect">
            <a:avLst/>
          </a:prstGeom>
          <a:noFill/>
          <a:ln>
            <a:solidFill>
              <a:srgbClr val="0066B0"/>
            </a:solid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lvl1pPr marL="107950" indent="-107950" algn="l" defTabSz="928688" rtl="0" eaLnBrk="0" fontAlgn="base" hangingPunct="0">
              <a:lnSpc>
                <a:spcPct val="140000"/>
              </a:lnSpc>
              <a:spcBef>
                <a:spcPct val="50000"/>
              </a:spcBef>
              <a:spcAft>
                <a:spcPct val="0"/>
              </a:spcAft>
              <a:buFont typeface="Verdana" panose="020B0604030504040204" pitchFamily="34" charset="0"/>
              <a:buChar char=" "/>
              <a:defRPr sz="1700">
                <a:solidFill>
                  <a:schemeClr val="tx1"/>
                </a:solidFill>
                <a:latin typeface="+mn-lt"/>
                <a:ea typeface="+mn-ea"/>
                <a:cs typeface="ＭＳ Ｐゴシック" charset="0"/>
              </a:defRPr>
            </a:lvl1pPr>
            <a:lvl2pPr marL="373063"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2pPr>
            <a:lvl3pPr marL="636588"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3pPr>
            <a:lvl4pPr marL="890588" indent="-149225"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4pPr>
            <a:lvl5pPr marL="1155700"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5pPr>
            <a:lvl6pPr marL="16129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6pPr>
            <a:lvl7pPr marL="20701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7pPr>
            <a:lvl8pPr marL="25273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8pPr>
            <a:lvl9pPr marL="29845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9pPr>
          </a:lstStyle>
          <a:p>
            <a:pPr marL="0" indent="0">
              <a:lnSpc>
                <a:spcPct val="100000"/>
              </a:lnSpc>
              <a:spcBef>
                <a:spcPts val="0"/>
              </a:spcBef>
              <a:spcAft>
                <a:spcPts val="0"/>
              </a:spcAft>
              <a:buFont typeface="Verdana" panose="020B0604030504040204" pitchFamily="34" charset="0"/>
              <a:buNone/>
            </a:pPr>
            <a:r>
              <a:rPr lang="en-US" sz="1500" b="1" dirty="0">
                <a:solidFill>
                  <a:srgbClr val="000000"/>
                </a:solidFill>
                <a:latin typeface="Calibri" panose="020F0502020204030204" pitchFamily="34" charset="0"/>
                <a:ea typeface="Arial" panose="020B0604020202020204" pitchFamily="34" charset="0"/>
                <a:cs typeface="Calibri" panose="020F0502020204030204" pitchFamily="34" charset="0"/>
              </a:rPr>
              <a:t>Parent Guidelines for Helping Youth After the Recent Shooting</a:t>
            </a:r>
            <a:r>
              <a:rPr lang="en-US" sz="1500" dirty="0">
                <a:solidFill>
                  <a:srgbClr val="000000"/>
                </a:solidFill>
                <a:latin typeface="Calibri" panose="020F0502020204030204" pitchFamily="34" charset="0"/>
                <a:ea typeface="Arial" panose="020B0604020202020204" pitchFamily="34" charset="0"/>
                <a:cs typeface="Calibri" panose="020F0502020204030204" pitchFamily="34" charset="0"/>
              </a:rPr>
              <a:t>: Practical advice for supporting children emotionally. </a:t>
            </a:r>
          </a:p>
          <a:p>
            <a:pPr lvl="1">
              <a:lnSpc>
                <a:spcPct val="100000"/>
              </a:lnSpc>
              <a:spcBef>
                <a:spcPts val="0"/>
              </a:spcBef>
              <a:spcAft>
                <a:spcPts val="0"/>
              </a:spcAft>
              <a:buFont typeface="Arial" panose="020B0604020202020204" pitchFamily="34" charset="0"/>
              <a:buChar char="•"/>
            </a:pPr>
            <a:r>
              <a:rPr lang="en-US" sz="1500" b="1" dirty="0">
                <a:solidFill>
                  <a:srgbClr val="000000"/>
                </a:solidFill>
                <a:latin typeface="Calibri" panose="020F0502020204030204" pitchFamily="34" charset="0"/>
                <a:ea typeface="Arial" panose="020B0604020202020204" pitchFamily="34" charset="0"/>
                <a:cs typeface="Calibri" panose="020F0502020204030204" pitchFamily="34" charset="0"/>
              </a:rPr>
              <a:t>Resource:</a:t>
            </a:r>
            <a:r>
              <a:rPr lang="en-US" sz="1500" dirty="0">
                <a:solidFill>
                  <a:srgbClr val="000000"/>
                </a:solidFill>
                <a:latin typeface="Calibri" panose="020F0502020204030204" pitchFamily="34" charset="0"/>
                <a:ea typeface="Arial" panose="020B0604020202020204" pitchFamily="34" charset="0"/>
                <a:cs typeface="Calibri" panose="020F0502020204030204" pitchFamily="34" charset="0"/>
              </a:rPr>
              <a:t> </a:t>
            </a:r>
            <a:r>
              <a:rPr lang="en-US" sz="1500" dirty="0">
                <a:solidFill>
                  <a:srgbClr val="000000"/>
                </a:solidFill>
                <a:latin typeface="Calibri" panose="020F0502020204030204" pitchFamily="34" charset="0"/>
                <a:ea typeface="Arial" panose="020B060402020202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https://www.nctsn.org/resources/parent-guidelines-helping-youth-after-recent-shooting</a:t>
            </a:r>
            <a:r>
              <a:rPr lang="en-US" sz="1500" dirty="0">
                <a:solidFill>
                  <a:srgbClr val="000000"/>
                </a:solidFill>
                <a:latin typeface="Calibri" panose="020F0502020204030204" pitchFamily="34" charset="0"/>
                <a:ea typeface="Arial" panose="020B0604020202020204" pitchFamily="34" charset="0"/>
                <a:cs typeface="Calibri" panose="020F0502020204030204" pitchFamily="34" charset="0"/>
              </a:rPr>
              <a:t> </a:t>
            </a:r>
          </a:p>
          <a:p>
            <a:pPr marL="214313" lvl="1" indent="0">
              <a:lnSpc>
                <a:spcPct val="100000"/>
              </a:lnSpc>
              <a:spcBef>
                <a:spcPts val="0"/>
              </a:spcBef>
              <a:spcAft>
                <a:spcPts val="0"/>
              </a:spcAft>
              <a:buFontTx/>
              <a:buNone/>
            </a:pPr>
            <a:endParaRPr lang="en-US" sz="1500" dirty="0">
              <a:solidFill>
                <a:srgbClr val="000000"/>
              </a:solidFill>
              <a:latin typeface="Calibri" panose="020F0502020204030204" pitchFamily="34" charset="0"/>
              <a:ea typeface="Arial" panose="020B0604020202020204" pitchFamily="34" charset="0"/>
              <a:cs typeface="Calibri" panose="020F0502020204030204" pitchFamily="34" charset="0"/>
            </a:endParaRPr>
          </a:p>
          <a:p>
            <a:pPr marL="0" indent="0">
              <a:lnSpc>
                <a:spcPct val="100000"/>
              </a:lnSpc>
              <a:spcBef>
                <a:spcPts val="0"/>
              </a:spcBef>
              <a:spcAft>
                <a:spcPts val="0"/>
              </a:spcAft>
              <a:buFont typeface="Verdana" panose="020B0604030504040204" pitchFamily="34" charset="0"/>
              <a:buNone/>
            </a:pPr>
            <a:r>
              <a:rPr lang="en-US" sz="1500" b="1" dirty="0">
                <a:solidFill>
                  <a:srgbClr val="000000"/>
                </a:solidFill>
                <a:latin typeface="Calibri" panose="020F0502020204030204" pitchFamily="34" charset="0"/>
                <a:ea typeface="Arial" panose="020B0604020202020204" pitchFamily="34" charset="0"/>
                <a:cs typeface="Calibri" panose="020F0502020204030204" pitchFamily="34" charset="0"/>
              </a:rPr>
              <a:t>Coping After Mass Violence</a:t>
            </a:r>
            <a:r>
              <a:rPr lang="en-US" sz="1500" dirty="0">
                <a:solidFill>
                  <a:srgbClr val="000000"/>
                </a:solidFill>
                <a:latin typeface="Calibri" panose="020F0502020204030204" pitchFamily="34" charset="0"/>
                <a:ea typeface="Arial" panose="020B0604020202020204" pitchFamily="34" charset="0"/>
                <a:cs typeface="Calibri" panose="020F0502020204030204" pitchFamily="34" charset="0"/>
              </a:rPr>
              <a:t>: Strategies for families to manage stress and grief.</a:t>
            </a:r>
          </a:p>
          <a:p>
            <a:pPr lvl="1">
              <a:lnSpc>
                <a:spcPct val="100000"/>
              </a:lnSpc>
              <a:spcBef>
                <a:spcPts val="0"/>
              </a:spcBef>
              <a:spcAft>
                <a:spcPts val="0"/>
              </a:spcAft>
              <a:buFont typeface="Arial" panose="020B0604020202020204" pitchFamily="34" charset="0"/>
              <a:buChar char="•"/>
            </a:pPr>
            <a:r>
              <a:rPr lang="en-US" sz="1500" b="1" dirty="0">
                <a:solidFill>
                  <a:srgbClr val="000000"/>
                </a:solidFill>
                <a:latin typeface="Calibri" panose="020F0502020204030204" pitchFamily="34" charset="0"/>
                <a:ea typeface="Arial" panose="020B0604020202020204" pitchFamily="34" charset="0"/>
                <a:cs typeface="Calibri" panose="020F0502020204030204" pitchFamily="34" charset="0"/>
              </a:rPr>
              <a:t>Resource:</a:t>
            </a:r>
            <a:r>
              <a:rPr lang="en-US" sz="1500" dirty="0">
                <a:solidFill>
                  <a:srgbClr val="000000"/>
                </a:solidFill>
                <a:latin typeface="Calibri" panose="020F0502020204030204" pitchFamily="34" charset="0"/>
                <a:ea typeface="Arial" panose="020B0604020202020204" pitchFamily="34" charset="0"/>
                <a:cs typeface="Calibri" panose="020F0502020204030204" pitchFamily="34" charset="0"/>
              </a:rPr>
              <a:t> </a:t>
            </a:r>
            <a:r>
              <a:rPr lang="en-US" sz="1500" dirty="0">
                <a:solidFill>
                  <a:srgbClr val="000000"/>
                </a:solidFill>
                <a:latin typeface="Calibri" panose="020F0502020204030204" pitchFamily="34" charset="0"/>
                <a:ea typeface="Arial" panose="020B060402020202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https://www.nctsn.org/resources/coping-after-mass-violence</a:t>
            </a:r>
            <a:r>
              <a:rPr lang="en-US" sz="1500" dirty="0">
                <a:solidFill>
                  <a:srgbClr val="000000"/>
                </a:solidFill>
                <a:latin typeface="Calibri" panose="020F0502020204030204" pitchFamily="34" charset="0"/>
                <a:ea typeface="Arial" panose="020B0604020202020204" pitchFamily="34" charset="0"/>
                <a:cs typeface="Calibri" panose="020F0502020204030204" pitchFamily="34" charset="0"/>
              </a:rPr>
              <a:t> </a:t>
            </a:r>
          </a:p>
          <a:p>
            <a:pPr marL="214313" lvl="1" indent="0">
              <a:lnSpc>
                <a:spcPct val="100000"/>
              </a:lnSpc>
              <a:spcBef>
                <a:spcPts val="0"/>
              </a:spcBef>
              <a:spcAft>
                <a:spcPts val="0"/>
              </a:spcAft>
              <a:buFontTx/>
              <a:buNone/>
            </a:pPr>
            <a:endParaRPr lang="en-US" sz="1500" dirty="0">
              <a:solidFill>
                <a:srgbClr val="000000"/>
              </a:solidFill>
              <a:latin typeface="Calibri" panose="020F0502020204030204" pitchFamily="34" charset="0"/>
              <a:ea typeface="Arial" panose="020B0604020202020204" pitchFamily="34" charset="0"/>
              <a:cs typeface="Calibri" panose="020F0502020204030204" pitchFamily="34" charset="0"/>
            </a:endParaRPr>
          </a:p>
          <a:p>
            <a:pPr marL="0" indent="0">
              <a:lnSpc>
                <a:spcPct val="100000"/>
              </a:lnSpc>
              <a:spcBef>
                <a:spcPts val="0"/>
              </a:spcBef>
              <a:spcAft>
                <a:spcPts val="0"/>
              </a:spcAft>
              <a:buFont typeface="Verdana" panose="020B0604030504040204" pitchFamily="34" charset="0"/>
              <a:buNone/>
            </a:pPr>
            <a:r>
              <a:rPr lang="en-US" sz="1500" b="1" dirty="0">
                <a:solidFill>
                  <a:srgbClr val="000000"/>
                </a:solidFill>
                <a:latin typeface="Calibri" panose="020F0502020204030204" pitchFamily="34" charset="0"/>
                <a:ea typeface="Arial" panose="020B0604020202020204" pitchFamily="34" charset="0"/>
                <a:cs typeface="Calibri" panose="020F0502020204030204" pitchFamily="34" charset="0"/>
              </a:rPr>
              <a:t>Talking to Children</a:t>
            </a:r>
            <a:r>
              <a:rPr lang="en-US" sz="1500" dirty="0">
                <a:solidFill>
                  <a:srgbClr val="000000"/>
                </a:solidFill>
                <a:latin typeface="Calibri" panose="020F0502020204030204" pitchFamily="34" charset="0"/>
                <a:ea typeface="Arial" panose="020B0604020202020204" pitchFamily="34" charset="0"/>
                <a:cs typeface="Calibri" panose="020F0502020204030204" pitchFamily="34" charset="0"/>
              </a:rPr>
              <a:t>: Guidance for age-appropriate conversations.</a:t>
            </a:r>
          </a:p>
          <a:p>
            <a:pPr lvl="1">
              <a:lnSpc>
                <a:spcPct val="100000"/>
              </a:lnSpc>
              <a:spcBef>
                <a:spcPts val="0"/>
              </a:spcBef>
              <a:spcAft>
                <a:spcPts val="0"/>
              </a:spcAft>
              <a:buFont typeface="Arial" panose="020B0604020202020204" pitchFamily="34" charset="0"/>
              <a:buChar char="•"/>
            </a:pPr>
            <a:r>
              <a:rPr lang="en-US" sz="1500" b="1" dirty="0">
                <a:solidFill>
                  <a:srgbClr val="000000"/>
                </a:solidFill>
                <a:latin typeface="Calibri" panose="020F0502020204030204" pitchFamily="34" charset="0"/>
                <a:ea typeface="Arial" panose="020B0604020202020204" pitchFamily="34" charset="0"/>
                <a:cs typeface="Calibri" panose="020F0502020204030204" pitchFamily="34" charset="0"/>
              </a:rPr>
              <a:t>Resource:</a:t>
            </a:r>
            <a:r>
              <a:rPr lang="en-US" sz="1500" dirty="0">
                <a:solidFill>
                  <a:srgbClr val="000000"/>
                </a:solidFill>
                <a:latin typeface="Calibri" panose="020F0502020204030204" pitchFamily="34" charset="0"/>
                <a:ea typeface="Arial" panose="020B0604020202020204" pitchFamily="34" charset="0"/>
                <a:cs typeface="Calibri" panose="020F0502020204030204" pitchFamily="34" charset="0"/>
              </a:rPr>
              <a:t> </a:t>
            </a:r>
            <a:r>
              <a:rPr lang="en-US" sz="1500" dirty="0">
                <a:solidFill>
                  <a:srgbClr val="000000"/>
                </a:solidFill>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https://agreetoagree.org/conversation-guides/talk-with-kids-about-a-community-tragedy</a:t>
            </a:r>
            <a:r>
              <a:rPr lang="en-US" sz="1500" dirty="0">
                <a:solidFill>
                  <a:srgbClr val="000000"/>
                </a:solidFill>
                <a:latin typeface="Calibri" panose="020F0502020204030204" pitchFamily="34" charset="0"/>
                <a:cs typeface="Calibri" panose="020F0502020204030204" pitchFamily="34" charset="0"/>
              </a:rPr>
              <a:t> </a:t>
            </a:r>
          </a:p>
          <a:p>
            <a:pPr lvl="1">
              <a:lnSpc>
                <a:spcPct val="100000"/>
              </a:lnSpc>
              <a:spcBef>
                <a:spcPts val="0"/>
              </a:spcBef>
              <a:spcAft>
                <a:spcPts val="0"/>
              </a:spcAft>
              <a:buFont typeface="Arial" panose="020B0604020202020204" pitchFamily="34" charset="0"/>
              <a:buChar char="•"/>
            </a:pPr>
            <a:r>
              <a:rPr lang="en-US" sz="1500" b="1" dirty="0">
                <a:solidFill>
                  <a:srgbClr val="000000"/>
                </a:solidFill>
                <a:latin typeface="Calibri" panose="020F0502020204030204" pitchFamily="34" charset="0"/>
                <a:ea typeface="Arial" panose="020B0604020202020204" pitchFamily="34" charset="0"/>
                <a:cs typeface="Calibri" panose="020F0502020204030204" pitchFamily="34" charset="0"/>
              </a:rPr>
              <a:t>Resource:</a:t>
            </a:r>
            <a:r>
              <a:rPr lang="en-US" sz="1500" dirty="0">
                <a:solidFill>
                  <a:srgbClr val="000000"/>
                </a:solidFill>
                <a:latin typeface="Calibri" panose="020F0502020204030204" pitchFamily="34" charset="0"/>
                <a:ea typeface="Arial" panose="020B0604020202020204" pitchFamily="34" charset="0"/>
                <a:cs typeface="Calibri" panose="020F0502020204030204" pitchFamily="34" charset="0"/>
              </a:rPr>
              <a:t> </a:t>
            </a:r>
            <a:r>
              <a:rPr lang="en-US" sz="1500" dirty="0">
                <a:solidFill>
                  <a:srgbClr val="000000"/>
                </a:solidFill>
                <a:latin typeface="Calibri" panose="020F0502020204030204" pitchFamily="34" charset="0"/>
                <a:ea typeface="Arial" panose="020B060402020202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https://www.nctsn.org/resources/talking-to-children-when-scary-things-happen</a:t>
            </a:r>
            <a:endParaRPr lang="en-US" sz="1500" dirty="0">
              <a:solidFill>
                <a:srgbClr val="000000"/>
              </a:solidFill>
              <a:latin typeface="Calibri" panose="020F0502020204030204" pitchFamily="34" charset="0"/>
              <a:ea typeface="Arial" panose="020B0604020202020204" pitchFamily="34" charset="0"/>
              <a:cs typeface="Calibri" panose="020F0502020204030204" pitchFamily="34" charset="0"/>
            </a:endParaRPr>
          </a:p>
          <a:p>
            <a:pPr lvl="1">
              <a:lnSpc>
                <a:spcPct val="100000"/>
              </a:lnSpc>
              <a:spcBef>
                <a:spcPts val="0"/>
              </a:spcBef>
              <a:spcAft>
                <a:spcPts val="0"/>
              </a:spcAft>
              <a:buFont typeface="Arial" panose="020B0604020202020204" pitchFamily="34" charset="0"/>
              <a:buChar char="•"/>
            </a:pPr>
            <a:r>
              <a:rPr lang="en-US" sz="1500" b="1" dirty="0">
                <a:solidFill>
                  <a:srgbClr val="000000"/>
                </a:solidFill>
                <a:latin typeface="Calibri" panose="020F0502020204030204" pitchFamily="34" charset="0"/>
                <a:cs typeface="Calibri" panose="020F0502020204030204" pitchFamily="34" charset="0"/>
              </a:rPr>
              <a:t>Resource: </a:t>
            </a:r>
            <a:r>
              <a:rPr lang="en-US" sz="1500" dirty="0">
                <a:solidFill>
                  <a:srgbClr val="000000"/>
                </a:solidFill>
                <a:latin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https://everytownsupportfund.org/report/talking-to-children-about-gun-violence/</a:t>
            </a:r>
            <a:endParaRPr lang="en-US" sz="1500" dirty="0">
              <a:solidFill>
                <a:srgbClr val="000000"/>
              </a:solidFill>
              <a:latin typeface="Calibri" panose="020F0502020204030204" pitchFamily="34" charset="0"/>
              <a:cs typeface="Calibri" panose="020F0502020204030204" pitchFamily="34" charset="0"/>
            </a:endParaRPr>
          </a:p>
          <a:p>
            <a:pPr marL="214313" lvl="1" indent="0">
              <a:lnSpc>
                <a:spcPct val="100000"/>
              </a:lnSpc>
              <a:spcBef>
                <a:spcPts val="0"/>
              </a:spcBef>
              <a:spcAft>
                <a:spcPts val="0"/>
              </a:spcAft>
              <a:buFontTx/>
              <a:buNone/>
            </a:pPr>
            <a:r>
              <a:rPr lang="en-US" sz="1500" b="1" dirty="0">
                <a:solidFill>
                  <a:srgbClr val="000000"/>
                </a:solidFill>
                <a:latin typeface="Calibri" panose="020F0502020204030204" pitchFamily="34" charset="0"/>
                <a:ea typeface="Arial" panose="020B0604020202020204" pitchFamily="34" charset="0"/>
                <a:cs typeface="Calibri" panose="020F0502020204030204" pitchFamily="34" charset="0"/>
              </a:rPr>
              <a:t> </a:t>
            </a:r>
          </a:p>
          <a:p>
            <a:pPr marL="0" indent="0">
              <a:lnSpc>
                <a:spcPct val="100000"/>
              </a:lnSpc>
              <a:spcBef>
                <a:spcPts val="0"/>
              </a:spcBef>
              <a:spcAft>
                <a:spcPts val="0"/>
              </a:spcAft>
              <a:buNone/>
            </a:pPr>
            <a:r>
              <a:rPr lang="en-US" sz="1500" b="1" dirty="0">
                <a:solidFill>
                  <a:srgbClr val="3F3F3F"/>
                </a:solidFill>
                <a:latin typeface="Calibri" panose="020F0502020204030204" pitchFamily="34" charset="0"/>
                <a:cs typeface="Calibri" panose="020F0502020204030204" pitchFamily="34" charset="0"/>
              </a:rPr>
              <a:t>Supporting Adults After Trauma</a:t>
            </a:r>
            <a:endParaRPr lang="en-US" sz="1500" b="1" dirty="0">
              <a:solidFill>
                <a:srgbClr val="3F3F3F"/>
              </a:solidFill>
              <a:effectLst/>
              <a:latin typeface="Calibri" panose="020F0502020204030204" pitchFamily="34" charset="0"/>
              <a:cs typeface="Calibri" panose="020F0502020204030204" pitchFamily="34" charset="0"/>
            </a:endParaRPr>
          </a:p>
          <a:p>
            <a:pPr lvl="1">
              <a:lnSpc>
                <a:spcPct val="100000"/>
              </a:lnSpc>
              <a:spcBef>
                <a:spcPts val="0"/>
              </a:spcBef>
              <a:spcAft>
                <a:spcPts val="0"/>
              </a:spcAft>
              <a:buFont typeface="Arial" panose="020B0604020202020204" pitchFamily="34" charset="0"/>
              <a:buChar char="•"/>
            </a:pPr>
            <a:r>
              <a:rPr lang="en-US" sz="1500" b="1" dirty="0">
                <a:solidFill>
                  <a:srgbClr val="000000"/>
                </a:solidFill>
                <a:latin typeface="Calibri" panose="020F0502020204030204" pitchFamily="34" charset="0"/>
                <a:ea typeface="Arial" panose="020B0604020202020204" pitchFamily="34" charset="0"/>
                <a:cs typeface="Calibri" panose="020F0502020204030204" pitchFamily="34" charset="0"/>
              </a:rPr>
              <a:t>Resource:</a:t>
            </a:r>
            <a:r>
              <a:rPr lang="en-US" sz="1500" dirty="0">
                <a:solidFill>
                  <a:srgbClr val="000000"/>
                </a:solidFill>
                <a:latin typeface="Calibri" panose="020F0502020204030204" pitchFamily="34" charset="0"/>
                <a:ea typeface="Arial" panose="020B0604020202020204" pitchFamily="34" charset="0"/>
                <a:cs typeface="Calibri" panose="020F0502020204030204" pitchFamily="34" charset="0"/>
              </a:rPr>
              <a:t> </a:t>
            </a:r>
            <a:r>
              <a:rPr lang="en-US" sz="1500" dirty="0">
                <a:effectLst/>
                <a:latin typeface="Calibri" panose="020F0502020204030204" pitchFamily="34" charset="0"/>
                <a:cs typeface="Calibri" panose="020F0502020204030204" pitchFamily="34" charset="0"/>
                <a:hlinkClick r:id="rId7">
                  <a:extLst>
                    <a:ext uri="{A12FA001-AC4F-418D-AE19-62706E023703}">
                      <ahyp:hlinkClr xmlns:ahyp="http://schemas.microsoft.com/office/drawing/2018/hyperlinkcolor" val="tx"/>
                    </a:ext>
                  </a:extLst>
                </a:hlinkClick>
              </a:rPr>
              <a:t>https://istss.org/public-resources/trauma-basics/trauma-during-adulthood/</a:t>
            </a:r>
            <a:endParaRPr lang="en-US" sz="1500" dirty="0">
              <a:effectLst/>
              <a:latin typeface="Calibri" panose="020F0502020204030204" pitchFamily="34" charset="0"/>
              <a:cs typeface="Calibri" panose="020F0502020204030204" pitchFamily="34" charset="0"/>
            </a:endParaRPr>
          </a:p>
          <a:p>
            <a:pPr marL="0" indent="0">
              <a:lnSpc>
                <a:spcPct val="100000"/>
              </a:lnSpc>
              <a:spcBef>
                <a:spcPts val="0"/>
              </a:spcBef>
              <a:spcAft>
                <a:spcPts val="0"/>
              </a:spcAft>
              <a:buFont typeface="Verdana" panose="020B0604030504040204" pitchFamily="34" charset="0"/>
              <a:buNone/>
            </a:pPr>
            <a:endParaRPr lang="en-US" sz="1500" b="1" dirty="0">
              <a:solidFill>
                <a:srgbClr val="000000"/>
              </a:solidFill>
              <a:latin typeface="Calibri" panose="020F0502020204030204" pitchFamily="34" charset="0"/>
              <a:ea typeface="Arial" panose="020B0604020202020204" pitchFamily="34" charset="0"/>
              <a:cs typeface="Calibri" panose="020F0502020204030204" pitchFamily="34" charset="0"/>
            </a:endParaRPr>
          </a:p>
          <a:p>
            <a:pPr marL="0" indent="0">
              <a:lnSpc>
                <a:spcPct val="100000"/>
              </a:lnSpc>
              <a:spcBef>
                <a:spcPts val="0"/>
              </a:spcBef>
              <a:spcAft>
                <a:spcPts val="0"/>
              </a:spcAft>
              <a:buFont typeface="Verdana" panose="020B0604030504040204" pitchFamily="34" charset="0"/>
              <a:buNone/>
            </a:pPr>
            <a:r>
              <a:rPr lang="en-US" sz="1500" b="1" dirty="0">
                <a:solidFill>
                  <a:srgbClr val="000000"/>
                </a:solidFill>
                <a:latin typeface="Calibri" panose="020F0502020204030204" pitchFamily="34" charset="0"/>
                <a:ea typeface="Arial" panose="020B0604020202020204" pitchFamily="34" charset="0"/>
                <a:cs typeface="Calibri" panose="020F0502020204030204" pitchFamily="34" charset="0"/>
              </a:rPr>
              <a:t>Helping Youth after Community Trauma: Tips for Educators</a:t>
            </a:r>
            <a:r>
              <a:rPr lang="en-US" sz="1500" dirty="0">
                <a:solidFill>
                  <a:srgbClr val="000000"/>
                </a:solidFill>
                <a:latin typeface="Calibri" panose="020F0502020204030204" pitchFamily="34" charset="0"/>
                <a:ea typeface="Arial" panose="020B0604020202020204" pitchFamily="34" charset="0"/>
                <a:cs typeface="Calibri" panose="020F0502020204030204" pitchFamily="34" charset="0"/>
              </a:rPr>
              <a:t>: Tools for creating supportive classroom environments.</a:t>
            </a:r>
          </a:p>
          <a:p>
            <a:pPr lvl="1">
              <a:lnSpc>
                <a:spcPct val="100000"/>
              </a:lnSpc>
              <a:spcBef>
                <a:spcPts val="0"/>
              </a:spcBef>
              <a:spcAft>
                <a:spcPts val="0"/>
              </a:spcAft>
              <a:buFont typeface="Arial" panose="020B0604020202020204" pitchFamily="34" charset="0"/>
              <a:buChar char="•"/>
            </a:pPr>
            <a:r>
              <a:rPr lang="en-US" sz="1500" b="1" dirty="0">
                <a:solidFill>
                  <a:srgbClr val="000000"/>
                </a:solidFill>
                <a:latin typeface="Calibri" panose="020F0502020204030204" pitchFamily="34" charset="0"/>
                <a:ea typeface="Arial" panose="020B0604020202020204" pitchFamily="34" charset="0"/>
                <a:cs typeface="Calibri" panose="020F0502020204030204" pitchFamily="34" charset="0"/>
              </a:rPr>
              <a:t>Resource:</a:t>
            </a:r>
            <a:r>
              <a:rPr lang="en-US" sz="1500" dirty="0">
                <a:solidFill>
                  <a:srgbClr val="000000"/>
                </a:solidFill>
                <a:latin typeface="Calibri" panose="020F0502020204030204" pitchFamily="34" charset="0"/>
                <a:ea typeface="Arial" panose="020B0604020202020204" pitchFamily="34" charset="0"/>
                <a:cs typeface="Calibri" panose="020F0502020204030204" pitchFamily="34" charset="0"/>
              </a:rPr>
              <a:t> </a:t>
            </a:r>
            <a:r>
              <a:rPr lang="en-US" sz="1500" dirty="0">
                <a:solidFill>
                  <a:srgbClr val="000000"/>
                </a:solidFill>
                <a:latin typeface="Calibri" panose="020F0502020204030204" pitchFamily="34" charset="0"/>
                <a:ea typeface="Arial" panose="020B0604020202020204" pitchFamily="34" charset="0"/>
                <a:cs typeface="Calibri" panose="020F0502020204030204" pitchFamily="34" charset="0"/>
                <a:hlinkClick r:id="rId8">
                  <a:extLst>
                    <a:ext uri="{A12FA001-AC4F-418D-AE19-62706E023703}">
                      <ahyp:hlinkClr xmlns:ahyp="http://schemas.microsoft.com/office/drawing/2018/hyperlinkcolor" val="tx"/>
                    </a:ext>
                  </a:extLst>
                </a:hlinkClick>
              </a:rPr>
              <a:t>https://www.nctsn.org/resources/helping-youth-after-community-trauma-tips-educators</a:t>
            </a:r>
            <a:r>
              <a:rPr lang="en-US" sz="1500" dirty="0">
                <a:solidFill>
                  <a:srgbClr val="000000"/>
                </a:solidFill>
                <a:latin typeface="Calibri" panose="020F0502020204030204" pitchFamily="34" charset="0"/>
                <a:ea typeface="Arial" panose="020B0604020202020204" pitchFamily="34" charset="0"/>
                <a:cs typeface="Calibri" panose="020F0502020204030204" pitchFamily="34" charset="0"/>
              </a:rPr>
              <a:t> </a:t>
            </a:r>
          </a:p>
          <a:p>
            <a:pPr lvl="1">
              <a:lnSpc>
                <a:spcPct val="100000"/>
              </a:lnSpc>
              <a:spcBef>
                <a:spcPts val="0"/>
              </a:spcBef>
              <a:spcAft>
                <a:spcPts val="0"/>
              </a:spcAft>
              <a:buFont typeface="Arial" panose="020B0604020202020204" pitchFamily="34" charset="0"/>
              <a:buChar char="•"/>
            </a:pPr>
            <a:r>
              <a:rPr lang="en-US" sz="1500" b="1" dirty="0">
                <a:solidFill>
                  <a:srgbClr val="000000"/>
                </a:solidFill>
                <a:latin typeface="Calibri" panose="020F0502020204030204" pitchFamily="34" charset="0"/>
                <a:ea typeface="Arial" panose="020B0604020202020204" pitchFamily="34" charset="0"/>
                <a:cs typeface="Calibri" panose="020F0502020204030204" pitchFamily="34" charset="0"/>
              </a:rPr>
              <a:t>Resource (Video):</a:t>
            </a:r>
            <a:r>
              <a:rPr lang="en-US" sz="1500" dirty="0">
                <a:solidFill>
                  <a:srgbClr val="000000"/>
                </a:solidFill>
                <a:latin typeface="Calibri" panose="020F0502020204030204" pitchFamily="34" charset="0"/>
                <a:ea typeface="Arial" panose="020B0604020202020204" pitchFamily="34" charset="0"/>
                <a:cs typeface="Calibri" panose="020F0502020204030204" pitchFamily="34" charset="0"/>
              </a:rPr>
              <a:t> </a:t>
            </a:r>
            <a:r>
              <a:rPr lang="en-US" sz="1500" dirty="0">
                <a:solidFill>
                  <a:srgbClr val="000000"/>
                </a:solidFill>
                <a:latin typeface="Calibri" panose="020F0502020204030204" pitchFamily="34" charset="0"/>
                <a:cs typeface="Calibri" panose="020F0502020204030204" pitchFamily="34" charset="0"/>
                <a:hlinkClick r:id="rId9">
                  <a:extLst>
                    <a:ext uri="{A12FA001-AC4F-418D-AE19-62706E023703}">
                      <ahyp:hlinkClr xmlns:ahyp="http://schemas.microsoft.com/office/drawing/2018/hyperlinkcolor" val="tx"/>
                    </a:ext>
                  </a:extLst>
                </a:hlinkClick>
              </a:rPr>
              <a:t>Violence - Sesame Workshop</a:t>
            </a:r>
            <a:endParaRPr lang="en-US" sz="1500" dirty="0">
              <a:solidFill>
                <a:srgbClr val="000000"/>
              </a:solidFill>
              <a:latin typeface="Calibri" panose="020F0502020204030204" pitchFamily="34" charset="0"/>
              <a:cs typeface="Calibri" panose="020F0502020204030204" pitchFamily="34" charset="0"/>
            </a:endParaRPr>
          </a:p>
          <a:p>
            <a:pPr lvl="1">
              <a:lnSpc>
                <a:spcPct val="100000"/>
              </a:lnSpc>
              <a:spcBef>
                <a:spcPts val="0"/>
              </a:spcBef>
              <a:spcAft>
                <a:spcPts val="0"/>
              </a:spcAft>
              <a:buFont typeface="Arial" panose="020B0604020202020204" pitchFamily="34" charset="0"/>
              <a:buChar char="•"/>
            </a:pPr>
            <a:endParaRPr lang="en-US" sz="1500" dirty="0">
              <a:solidFill>
                <a:srgbClr val="000000"/>
              </a:solidFill>
              <a:latin typeface="Calibri" panose="020F0502020204030204" pitchFamily="34" charset="0"/>
              <a:cs typeface="Calibri" panose="020F0502020204030204" pitchFamily="34" charset="0"/>
            </a:endParaRPr>
          </a:p>
          <a:p>
            <a:pPr defTabSz="914400" fontAlgn="base">
              <a:lnSpc>
                <a:spcPct val="115000"/>
              </a:lnSpc>
              <a:spcBef>
                <a:spcPts val="0"/>
              </a:spcBef>
              <a:spcAft>
                <a:spcPts val="0"/>
              </a:spcAft>
            </a:pPr>
            <a:r>
              <a:rPr lang="en-US" sz="1500" b="1" kern="100" dirty="0">
                <a:solidFill>
                  <a:srgbClr val="000000"/>
                </a:solidFill>
                <a:latin typeface="Calibri" panose="020F0502020204030204" pitchFamily="34" charset="0"/>
                <a:ea typeface="Times New Roman" panose="02020603050405020304" pitchFamily="18" charset="0"/>
                <a:cs typeface="Calibri" panose="020F0502020204030204" pitchFamily="34" charset="0"/>
              </a:rPr>
              <a:t>Together, We Can Build a Safer, Healthier Community</a:t>
            </a:r>
          </a:p>
          <a:p>
            <a:pPr defTabSz="914400" fontAlgn="base">
              <a:lnSpc>
                <a:spcPct val="115000"/>
              </a:lnSpc>
              <a:spcBef>
                <a:spcPts val="0"/>
              </a:spcBef>
              <a:spcAft>
                <a:spcPts val="0"/>
              </a:spcAft>
            </a:pPr>
            <a:r>
              <a:rPr lang="en-US" sz="1500" dirty="0">
                <a:solidFill>
                  <a:srgbClr val="000000"/>
                </a:solidFill>
                <a:latin typeface="Calibri" panose="020F0502020204030204" pitchFamily="34" charset="0"/>
                <a:ea typeface="Arial" panose="020B0604020202020204" pitchFamily="34" charset="0"/>
                <a:cs typeface="Calibri" panose="020F0502020204030204" pitchFamily="34" charset="0"/>
              </a:rPr>
              <a:t>For more resources and information, visit </a:t>
            </a:r>
            <a:r>
              <a:rPr lang="en-US" sz="1500" u="sng" dirty="0">
                <a:solidFill>
                  <a:srgbClr val="000000"/>
                </a:solidFill>
                <a:latin typeface="Calibri" panose="020F0502020204030204" pitchFamily="34" charset="0"/>
                <a:ea typeface="Arial" panose="020B0604020202020204" pitchFamily="34" charset="0"/>
                <a:cs typeface="Calibri" panose="020F0502020204030204" pitchFamily="34" charset="0"/>
                <a:hlinkClick r:id="rId10">
                  <a:extLst>
                    <a:ext uri="{A12FA001-AC4F-418D-AE19-62706E023703}">
                      <ahyp:hlinkClr xmlns:ahyp="http://schemas.microsoft.com/office/drawing/2018/hyperlinkcolor" val="tx"/>
                    </a:ext>
                  </a:extLst>
                </a:hlinkClick>
              </a:rPr>
              <a:t>https://www.urmc.rochester.edu/firearm-injury-prevention-program.aspx</a:t>
            </a:r>
            <a:r>
              <a:rPr lang="en-US" sz="1500" dirty="0">
                <a:solidFill>
                  <a:srgbClr val="000000"/>
                </a:solidFill>
                <a:latin typeface="Calibri" panose="020F0502020204030204" pitchFamily="34" charset="0"/>
                <a:ea typeface="Arial" panose="020B0604020202020204" pitchFamily="34" charset="0"/>
                <a:cs typeface="Calibri" panose="020F0502020204030204" pitchFamily="34" charset="0"/>
              </a:rPr>
              <a:t>.</a:t>
            </a:r>
          </a:p>
          <a:p>
            <a:pPr lvl="1">
              <a:lnSpc>
                <a:spcPct val="100000"/>
              </a:lnSpc>
              <a:spcBef>
                <a:spcPts val="0"/>
              </a:spcBef>
              <a:spcAft>
                <a:spcPts val="0"/>
              </a:spcAft>
              <a:buFont typeface="Arial" panose="020B0604020202020204" pitchFamily="34" charset="0"/>
              <a:buChar char="•"/>
            </a:pPr>
            <a:endParaRPr lang="en-US" sz="1500" dirty="0">
              <a:solidFill>
                <a:srgbClr val="000000"/>
              </a:solidFill>
              <a:latin typeface="Calibri" panose="020F0502020204030204" pitchFamily="34" charset="0"/>
              <a:cs typeface="Calibri" panose="020F0502020204030204" pitchFamily="34" charset="0"/>
            </a:endParaRPr>
          </a:p>
          <a:p>
            <a:pPr marL="0" indent="0">
              <a:lnSpc>
                <a:spcPct val="100000"/>
              </a:lnSpc>
              <a:spcBef>
                <a:spcPts val="0"/>
              </a:spcBef>
              <a:spcAft>
                <a:spcPts val="0"/>
              </a:spcAft>
              <a:buFont typeface="Verdana" panose="020B0604030504040204" pitchFamily="34" charset="0"/>
              <a:buNone/>
            </a:pPr>
            <a:endParaRPr lang="en-US" sz="15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0">
              <a:spcBef>
                <a:spcPts val="0"/>
              </a:spcBef>
              <a:spcAft>
                <a:spcPts val="0"/>
              </a:spcAft>
            </a:pPr>
            <a:endParaRPr lang="en-US" sz="15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0">
              <a:spcBef>
                <a:spcPts val="0"/>
              </a:spcBef>
              <a:spcAft>
                <a:spcPts val="0"/>
              </a:spcAft>
            </a:pPr>
            <a:endParaRPr lang="en-US" sz="15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27801345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F984FD10-4597-EE2B-A974-CA023CCC6178}"/>
              </a:ext>
            </a:extLst>
          </p:cNvPr>
          <p:cNvSpPr txBox="1">
            <a:spLocks noGrp="1" noChangeArrowheads="1"/>
          </p:cNvSpPr>
          <p:nvPr>
            <p:ph type="title" idx="4294967295"/>
          </p:nvPr>
        </p:nvSpPr>
        <p:spPr bwMode="auto">
          <a:xfrm>
            <a:off x="1875517" y="816638"/>
            <a:ext cx="8001000" cy="1143000"/>
          </a:xfrm>
          <a:prstGeom prst="rect">
            <a:avLst/>
          </a:prstGeom>
          <a:noFill/>
          <a:ln>
            <a:noFill/>
            <a:prstDash/>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rot="0" spcFirstLastPara="0" vertOverflow="overflow" horzOverflow="overflow" vert="horz" wrap="square" lIns="0" tIns="0" rIns="0" bIns="0" numCol="1" spcCol="0" rtlCol="0" fromWordArt="0" anchor="ctr" anchorCtr="0" forceAA="0" compatLnSpc="1">
            <a:prstTxWarp prst="textNoShape">
              <a:avLst/>
            </a:prstTxWarp>
            <a:normAutofit/>
          </a:bodyPr>
          <a:lstStyle>
            <a:lvl1pPr algn="ctr" defTabSz="833438" rtl="0" eaLnBrk="0" fontAlgn="base" hangingPunct="0">
              <a:lnSpc>
                <a:spcPct val="85000"/>
              </a:lnSpc>
              <a:spcBef>
                <a:spcPct val="0"/>
              </a:spcBef>
              <a:spcAft>
                <a:spcPct val="0"/>
              </a:spcAft>
              <a:defRPr sz="3600" b="0">
                <a:solidFill>
                  <a:schemeClr val="bg1"/>
                </a:solidFill>
                <a:latin typeface="+mj-lt"/>
                <a:ea typeface="+mj-ea"/>
                <a:cs typeface="ＭＳ Ｐゴシック" charset="0"/>
              </a:defRPr>
            </a:lvl1pPr>
            <a:lvl2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2pPr>
            <a:lvl3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3pPr>
            <a:lvl4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4pPr>
            <a:lvl5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5pPr>
            <a:lvl6pPr marL="457200" algn="l" defTabSz="833438" rtl="0" fontAlgn="base">
              <a:lnSpc>
                <a:spcPct val="85000"/>
              </a:lnSpc>
              <a:spcBef>
                <a:spcPct val="0"/>
              </a:spcBef>
              <a:spcAft>
                <a:spcPct val="0"/>
              </a:spcAft>
              <a:defRPr sz="2400" b="1">
                <a:solidFill>
                  <a:srgbClr val="19458D"/>
                </a:solidFill>
                <a:latin typeface="Verdana" charset="0"/>
                <a:ea typeface="ＭＳ Ｐゴシック" charset="0"/>
              </a:defRPr>
            </a:lvl6pPr>
            <a:lvl7pPr marL="914400" algn="l" defTabSz="833438" rtl="0" fontAlgn="base">
              <a:lnSpc>
                <a:spcPct val="85000"/>
              </a:lnSpc>
              <a:spcBef>
                <a:spcPct val="0"/>
              </a:spcBef>
              <a:spcAft>
                <a:spcPct val="0"/>
              </a:spcAft>
              <a:defRPr sz="2400" b="1">
                <a:solidFill>
                  <a:srgbClr val="19458D"/>
                </a:solidFill>
                <a:latin typeface="Verdana" charset="0"/>
                <a:ea typeface="ＭＳ Ｐゴシック" charset="0"/>
              </a:defRPr>
            </a:lvl7pPr>
            <a:lvl8pPr marL="1371600" algn="l" defTabSz="833438" rtl="0" fontAlgn="base">
              <a:lnSpc>
                <a:spcPct val="85000"/>
              </a:lnSpc>
              <a:spcBef>
                <a:spcPct val="0"/>
              </a:spcBef>
              <a:spcAft>
                <a:spcPct val="0"/>
              </a:spcAft>
              <a:defRPr sz="2400" b="1">
                <a:solidFill>
                  <a:srgbClr val="19458D"/>
                </a:solidFill>
                <a:latin typeface="Verdana" charset="0"/>
                <a:ea typeface="ＭＳ Ｐゴシック" charset="0"/>
              </a:defRPr>
            </a:lvl8pPr>
            <a:lvl9pPr marL="1828800" algn="l" defTabSz="833438" rtl="0" fontAlgn="base">
              <a:lnSpc>
                <a:spcPct val="85000"/>
              </a:lnSpc>
              <a:spcBef>
                <a:spcPct val="0"/>
              </a:spcBef>
              <a:spcAft>
                <a:spcPct val="0"/>
              </a:spcAft>
              <a:defRPr sz="2400" b="1">
                <a:solidFill>
                  <a:srgbClr val="19458D"/>
                </a:solidFill>
                <a:latin typeface="Verdana" charset="0"/>
                <a:ea typeface="ＭＳ Ｐゴシック" charset="0"/>
              </a:defRPr>
            </a:lvl9pPr>
          </a:lstStyle>
          <a:p>
            <a:pPr marL="0" marR="0" lvl="0" indent="0" algn="ctr" defTabSz="833438" rtl="0" eaLnBrk="1" fontAlgn="base" latinLnBrk="0" hangingPunct="1">
              <a:lnSpc>
                <a:spcPct val="100000"/>
              </a:lnSpc>
              <a:spcBef>
                <a:spcPct val="0"/>
              </a:spcBef>
              <a:spcAft>
                <a:spcPct val="0"/>
              </a:spcAft>
              <a:buClrTx/>
              <a:buSzTx/>
              <a:buFontTx/>
              <a:buNone/>
              <a:tabLst/>
              <a:defRPr/>
            </a:pPr>
            <a:r>
              <a:rPr kumimoji="0" lang="en-US" sz="3600" b="0" i="0" u="none" strike="noStrike" kern="0" cap="none" spc="0" normalizeH="0" baseline="0" noProof="0" dirty="0">
                <a:ln>
                  <a:noFill/>
                </a:ln>
                <a:solidFill>
                  <a:srgbClr val="19458D"/>
                </a:solidFill>
                <a:effectLst/>
                <a:uLnTx/>
                <a:uFillTx/>
                <a:latin typeface="Verdana"/>
                <a:ea typeface="ＭＳ Ｐゴシック"/>
                <a:cs typeface="+mj-cs"/>
              </a:rPr>
              <a:t>Section II: Longer Term Recovery and Support</a:t>
            </a:r>
            <a:endParaRPr kumimoji="0" lang="en-US" sz="1800" b="0" i="0" u="none" strike="noStrike" kern="0" cap="none" spc="0" normalizeH="0" baseline="0" noProof="0" dirty="0">
              <a:ln>
                <a:noFill/>
              </a:ln>
              <a:solidFill>
                <a:srgbClr val="19458D"/>
              </a:solidFill>
              <a:effectLst/>
              <a:uLnTx/>
              <a:uFillTx/>
              <a:latin typeface="Verdana"/>
              <a:ea typeface="ＭＳ Ｐゴシック"/>
              <a:cs typeface="+mj-cs"/>
            </a:endParaRPr>
          </a:p>
        </p:txBody>
      </p:sp>
    </p:spTree>
    <p:extLst>
      <p:ext uri="{BB962C8B-B14F-4D97-AF65-F5344CB8AC3E}">
        <p14:creationId xmlns:p14="http://schemas.microsoft.com/office/powerpoint/2010/main" val="40059502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2">
            <a:extLst>
              <a:ext uri="{FF2B5EF4-FFF2-40B4-BE49-F238E27FC236}">
                <a16:creationId xmlns:a16="http://schemas.microsoft.com/office/drawing/2014/main" id="{E77AC4E1-5994-7EEC-2F15-52AE8F7B3BE5}"/>
              </a:ext>
            </a:extLst>
          </p:cNvPr>
          <p:cNvSpPr txBox="1">
            <a:spLocks noGrp="1" noChangeArrowheads="1"/>
          </p:cNvSpPr>
          <p:nvPr>
            <p:ph type="title" idx="4294967295"/>
          </p:nvPr>
        </p:nvSpPr>
        <p:spPr bwMode="auto">
          <a:xfrm>
            <a:off x="720725" y="511520"/>
            <a:ext cx="13528710" cy="1057788"/>
          </a:xfrm>
          <a:prstGeom prst="rect">
            <a:avLst/>
          </a:prstGeom>
          <a:noFill/>
          <a:ln>
            <a:noFill/>
            <a:prstDash/>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rot="0" spcFirstLastPara="0" vertOverflow="overflow" horzOverflow="overflow" vert="horz" wrap="square" lIns="0" tIns="0" rIns="0" bIns="0" numCol="1" spcCol="0" rtlCol="0" fromWordArt="0" anchor="b" anchorCtr="0" forceAA="0" compatLnSpc="1">
            <a:prstTxWarp prst="textNoShape">
              <a:avLst/>
            </a:prstTxWarp>
            <a:normAutofit fontScale="90000"/>
          </a:bodyPr>
          <a:lstStyle>
            <a:lvl1pPr algn="l" defTabSz="833438" rtl="0" eaLnBrk="0" fontAlgn="base" hangingPunct="0">
              <a:lnSpc>
                <a:spcPct val="85000"/>
              </a:lnSpc>
              <a:spcBef>
                <a:spcPct val="0"/>
              </a:spcBef>
              <a:spcAft>
                <a:spcPct val="0"/>
              </a:spcAft>
              <a:defRPr sz="2400" b="1">
                <a:solidFill>
                  <a:srgbClr val="19458D"/>
                </a:solidFill>
                <a:latin typeface="+mj-lt"/>
                <a:ea typeface="+mj-ea"/>
                <a:cs typeface="ＭＳ Ｐゴシック" charset="0"/>
              </a:defRPr>
            </a:lvl1pPr>
            <a:lvl2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2pPr>
            <a:lvl3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3pPr>
            <a:lvl4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4pPr>
            <a:lvl5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5pPr>
            <a:lvl6pPr marL="457200" algn="l" defTabSz="833438" rtl="0" fontAlgn="base">
              <a:lnSpc>
                <a:spcPct val="85000"/>
              </a:lnSpc>
              <a:spcBef>
                <a:spcPct val="0"/>
              </a:spcBef>
              <a:spcAft>
                <a:spcPct val="0"/>
              </a:spcAft>
              <a:defRPr sz="2400" b="1">
                <a:solidFill>
                  <a:srgbClr val="19458D"/>
                </a:solidFill>
                <a:latin typeface="Verdana" charset="0"/>
                <a:ea typeface="ＭＳ Ｐゴシック" charset="0"/>
              </a:defRPr>
            </a:lvl6pPr>
            <a:lvl7pPr marL="914400" algn="l" defTabSz="833438" rtl="0" fontAlgn="base">
              <a:lnSpc>
                <a:spcPct val="85000"/>
              </a:lnSpc>
              <a:spcBef>
                <a:spcPct val="0"/>
              </a:spcBef>
              <a:spcAft>
                <a:spcPct val="0"/>
              </a:spcAft>
              <a:defRPr sz="2400" b="1">
                <a:solidFill>
                  <a:srgbClr val="19458D"/>
                </a:solidFill>
                <a:latin typeface="Verdana" charset="0"/>
                <a:ea typeface="ＭＳ Ｐゴシック" charset="0"/>
              </a:defRPr>
            </a:lvl7pPr>
            <a:lvl8pPr marL="1371600" algn="l" defTabSz="833438" rtl="0" fontAlgn="base">
              <a:lnSpc>
                <a:spcPct val="85000"/>
              </a:lnSpc>
              <a:spcBef>
                <a:spcPct val="0"/>
              </a:spcBef>
              <a:spcAft>
                <a:spcPct val="0"/>
              </a:spcAft>
              <a:defRPr sz="2400" b="1">
                <a:solidFill>
                  <a:srgbClr val="19458D"/>
                </a:solidFill>
                <a:latin typeface="Verdana" charset="0"/>
                <a:ea typeface="ＭＳ Ｐゴシック" charset="0"/>
              </a:defRPr>
            </a:lvl8pPr>
            <a:lvl9pPr marL="1828800" algn="l" defTabSz="833438" rtl="0" fontAlgn="base">
              <a:lnSpc>
                <a:spcPct val="85000"/>
              </a:lnSpc>
              <a:spcBef>
                <a:spcPct val="0"/>
              </a:spcBef>
              <a:spcAft>
                <a:spcPct val="0"/>
              </a:spcAft>
              <a:defRPr sz="2400" b="1">
                <a:solidFill>
                  <a:srgbClr val="19458D"/>
                </a:solidFill>
                <a:latin typeface="Verdana" charset="0"/>
                <a:ea typeface="ＭＳ Ｐゴシック" charset="0"/>
              </a:defRPr>
            </a:lvl9pPr>
          </a:lstStyle>
          <a:p>
            <a:pPr marL="0" marR="0" lvl="0" indent="0" algn="l" defTabSz="833438" rtl="0" eaLnBrk="1" fontAlgn="base" latinLnBrk="0" hangingPunct="1">
              <a:lnSpc>
                <a:spcPct val="120000"/>
              </a:lnSpc>
              <a:spcBef>
                <a:spcPct val="0"/>
              </a:spcBef>
              <a:spcAft>
                <a:spcPct val="0"/>
              </a:spcAft>
              <a:buClrTx/>
              <a:buSzTx/>
              <a:buFontTx/>
              <a:buNone/>
              <a:tabLst/>
              <a:defRPr/>
            </a:pPr>
            <a:r>
              <a:rPr kumimoji="0" lang="en-US" sz="3600" b="1" i="0" u="none" strike="noStrike" kern="0" cap="none" spc="0" normalizeH="0" baseline="0" noProof="0" dirty="0">
                <a:ln>
                  <a:noFill/>
                </a:ln>
                <a:solidFill>
                  <a:srgbClr val="19458D"/>
                </a:solidFill>
                <a:effectLst/>
                <a:uLnTx/>
                <a:uFillTx/>
                <a:latin typeface="Verdana"/>
                <a:ea typeface="ＭＳ Ｐゴシック"/>
                <a:cs typeface="+mj-cs"/>
              </a:rPr>
              <a:t>Mental Health and Wellness Support After Trauma – </a:t>
            </a:r>
            <a:br>
              <a:rPr kumimoji="0" lang="en-US" sz="3600" b="1" i="0" u="none" strike="noStrike" kern="0" cap="none" spc="0" normalizeH="0" baseline="0" noProof="0" dirty="0">
                <a:ln>
                  <a:noFill/>
                </a:ln>
                <a:solidFill>
                  <a:srgbClr val="19458D"/>
                </a:solidFill>
                <a:effectLst/>
                <a:uLnTx/>
                <a:uFillTx/>
                <a:latin typeface="Verdana"/>
                <a:ea typeface="ＭＳ Ｐゴシック"/>
                <a:cs typeface="+mj-cs"/>
              </a:rPr>
            </a:br>
            <a:r>
              <a:rPr kumimoji="0" lang="en-US" sz="3600" b="1" i="0" u="none" strike="noStrike" kern="0" cap="none" spc="0" normalizeH="0" baseline="0" noProof="0" dirty="0">
                <a:ln>
                  <a:noFill/>
                </a:ln>
                <a:solidFill>
                  <a:srgbClr val="19458D"/>
                </a:solidFill>
                <a:effectLst/>
                <a:uLnTx/>
                <a:uFillTx/>
                <a:latin typeface="Verdana"/>
                <a:ea typeface="ＭＳ Ｐゴシック"/>
                <a:cs typeface="+mj-cs"/>
              </a:rPr>
              <a:t>University of Rochester Medicine</a:t>
            </a:r>
            <a:br>
              <a:rPr kumimoji="0" lang="en-US" sz="2400" b="1" i="0" u="none" strike="noStrike" kern="0" cap="none" spc="0" normalizeH="0" baseline="0" noProof="0" dirty="0">
                <a:ln>
                  <a:noFill/>
                </a:ln>
                <a:solidFill>
                  <a:srgbClr val="19458D"/>
                </a:solidFill>
                <a:effectLst/>
                <a:uLnTx/>
                <a:uFillTx/>
                <a:latin typeface="Verdana"/>
                <a:ea typeface="ＭＳ Ｐゴシック"/>
                <a:cs typeface="+mj-cs"/>
              </a:rPr>
            </a:br>
            <a:endParaRPr kumimoji="0" lang="en-US" sz="1500" b="1" i="0" u="none" strike="noStrike" kern="0" cap="none" spc="0" normalizeH="0" baseline="0" noProof="0" dirty="0">
              <a:ln>
                <a:noFill/>
              </a:ln>
              <a:solidFill>
                <a:srgbClr val="19458D"/>
              </a:solidFill>
              <a:effectLst/>
              <a:uLnTx/>
              <a:uFillTx/>
              <a:latin typeface="Verdana"/>
              <a:ea typeface="ＭＳ Ｐゴシック"/>
              <a:cs typeface="+mj-cs"/>
            </a:endParaRPr>
          </a:p>
        </p:txBody>
      </p:sp>
      <p:sp>
        <p:nvSpPr>
          <p:cNvPr id="11" name="Rectangle 3">
            <a:extLst>
              <a:ext uri="{FF2B5EF4-FFF2-40B4-BE49-F238E27FC236}">
                <a16:creationId xmlns:a16="http://schemas.microsoft.com/office/drawing/2014/main" id="{C4E2C0CC-D68B-1AFB-F907-B58DCC5900AA}"/>
              </a:ext>
            </a:extLst>
          </p:cNvPr>
          <p:cNvSpPr txBox="1">
            <a:spLocks noChangeArrowheads="1"/>
          </p:cNvSpPr>
          <p:nvPr/>
        </p:nvSpPr>
        <p:spPr bwMode="auto">
          <a:xfrm>
            <a:off x="720725" y="1721770"/>
            <a:ext cx="11615362" cy="462470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lvl1pPr marL="107950" indent="-107950" algn="l" defTabSz="928688" rtl="0" eaLnBrk="0" fontAlgn="base" hangingPunct="0">
              <a:lnSpc>
                <a:spcPct val="140000"/>
              </a:lnSpc>
              <a:spcBef>
                <a:spcPct val="50000"/>
              </a:spcBef>
              <a:spcAft>
                <a:spcPct val="0"/>
              </a:spcAft>
              <a:buFont typeface="Verdana" panose="020B0604030504040204" pitchFamily="34" charset="0"/>
              <a:buChar char=" "/>
              <a:defRPr sz="1700">
                <a:solidFill>
                  <a:schemeClr val="tx1"/>
                </a:solidFill>
                <a:latin typeface="+mn-lt"/>
                <a:ea typeface="+mn-ea"/>
                <a:cs typeface="ＭＳ Ｐゴシック" charset="0"/>
              </a:defRPr>
            </a:lvl1pPr>
            <a:lvl2pPr marL="373063"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2pPr>
            <a:lvl3pPr marL="636588"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3pPr>
            <a:lvl4pPr marL="890588" indent="-149225"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4pPr>
            <a:lvl5pPr marL="1155700"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5pPr>
            <a:lvl6pPr marL="16129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6pPr>
            <a:lvl7pPr marL="20701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7pPr>
            <a:lvl8pPr marL="25273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8pPr>
            <a:lvl9pPr marL="29845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9pPr>
          </a:lstStyle>
          <a:p>
            <a:pPr marL="0" indent="0">
              <a:lnSpc>
                <a:spcPct val="115000"/>
              </a:lnSpc>
              <a:spcBef>
                <a:spcPts val="0"/>
              </a:spcBef>
              <a:spcAft>
                <a:spcPts val="0"/>
              </a:spcAft>
              <a:buFont typeface="Verdana" panose="020B0604030504040204" pitchFamily="34" charset="0"/>
              <a:buNone/>
            </a:pPr>
            <a:r>
              <a:rPr lang="en-US" sz="1800" b="1" dirty="0">
                <a:solidFill>
                  <a:srgbClr val="000000"/>
                </a:solidFill>
                <a:latin typeface="Calibri" panose="020F0502020204030204" pitchFamily="34" charset="0"/>
                <a:ea typeface="Arial" panose="020B0604020202020204" pitchFamily="34" charset="0"/>
                <a:cs typeface="Calibri" panose="020F0502020204030204" pitchFamily="34" charset="0"/>
              </a:rPr>
              <a:t>Pediatric Behavioral Health</a:t>
            </a:r>
            <a:r>
              <a:rPr lang="en-US" sz="1800" dirty="0">
                <a:solidFill>
                  <a:srgbClr val="000000"/>
                </a:solidFill>
                <a:latin typeface="Calibri" panose="020F0502020204030204" pitchFamily="34" charset="0"/>
                <a:ea typeface="Arial" panose="020B0604020202020204" pitchFamily="34" charset="0"/>
                <a:cs typeface="Calibri" panose="020F0502020204030204" pitchFamily="34" charset="0"/>
              </a:rPr>
              <a:t>: Care for youth with emotional and behavioral challenges.</a:t>
            </a:r>
            <a:br>
              <a:rPr lang="en-US" sz="1800" dirty="0">
                <a:solidFill>
                  <a:srgbClr val="000000"/>
                </a:solidFill>
                <a:latin typeface="Calibri" panose="020F0502020204030204" pitchFamily="34" charset="0"/>
                <a:ea typeface="Arial" panose="020B0604020202020204" pitchFamily="34" charset="0"/>
                <a:cs typeface="Calibri" panose="020F0502020204030204" pitchFamily="34" charset="0"/>
              </a:rPr>
            </a:br>
            <a:r>
              <a:rPr lang="en-US" sz="1800" b="1" dirty="0">
                <a:solidFill>
                  <a:srgbClr val="000000"/>
                </a:solidFill>
                <a:latin typeface="Calibri" panose="020F0502020204030204" pitchFamily="34" charset="0"/>
                <a:ea typeface="Arial" panose="020B0604020202020204" pitchFamily="34" charset="0"/>
                <a:cs typeface="Calibri" panose="020F0502020204030204" pitchFamily="34" charset="0"/>
              </a:rPr>
              <a:t>Pediatric Behavioral Health &amp; Wellness</a:t>
            </a:r>
          </a:p>
          <a:p>
            <a:pPr lvl="1">
              <a:lnSpc>
                <a:spcPct val="115000"/>
              </a:lnSpc>
              <a:spcBef>
                <a:spcPts val="0"/>
              </a:spcBef>
              <a:spcAft>
                <a:spcPts val="0"/>
              </a:spcAft>
              <a:buFont typeface="Arial" panose="020B0604020202020204" pitchFamily="34" charset="0"/>
              <a:buChar char="•"/>
            </a:pPr>
            <a:r>
              <a:rPr lang="en-US" sz="1800" b="1" dirty="0">
                <a:solidFill>
                  <a:srgbClr val="000000"/>
                </a:solidFill>
                <a:latin typeface="Calibri" panose="020F0502020204030204" pitchFamily="34" charset="0"/>
                <a:ea typeface="Arial" panose="020B0604020202020204" pitchFamily="34" charset="0"/>
                <a:cs typeface="Calibri" panose="020F0502020204030204" pitchFamily="34" charset="0"/>
              </a:rPr>
              <a:t>Phone</a:t>
            </a:r>
            <a:r>
              <a:rPr lang="en-US" sz="1800" dirty="0">
                <a:solidFill>
                  <a:srgbClr val="000000"/>
                </a:solidFill>
                <a:latin typeface="Calibri" panose="020F0502020204030204" pitchFamily="34" charset="0"/>
                <a:ea typeface="Arial" panose="020B0604020202020204" pitchFamily="34" charset="0"/>
                <a:cs typeface="Calibri" panose="020F0502020204030204" pitchFamily="34" charset="0"/>
              </a:rPr>
              <a:t>: 585-279-7800</a:t>
            </a:r>
            <a:endParaRPr lang="en-US" sz="1800" b="1" dirty="0">
              <a:solidFill>
                <a:srgbClr val="000000"/>
              </a:solidFill>
              <a:latin typeface="Calibri" panose="020F0502020204030204" pitchFamily="34" charset="0"/>
              <a:ea typeface="Arial" panose="020B0604020202020204" pitchFamily="34" charset="0"/>
              <a:cs typeface="Calibri" panose="020F0502020204030204" pitchFamily="34" charset="0"/>
            </a:endParaRPr>
          </a:p>
          <a:p>
            <a:pPr lvl="1">
              <a:lnSpc>
                <a:spcPct val="115000"/>
              </a:lnSpc>
              <a:spcBef>
                <a:spcPts val="0"/>
              </a:spcBef>
              <a:spcAft>
                <a:spcPts val="0"/>
              </a:spcAft>
              <a:buFont typeface="Arial" panose="020B0604020202020204" pitchFamily="34" charset="0"/>
              <a:buChar char="•"/>
            </a:pPr>
            <a:r>
              <a:rPr lang="en-US" sz="1800" b="1" dirty="0">
                <a:solidFill>
                  <a:srgbClr val="000000"/>
                </a:solidFill>
                <a:latin typeface="Calibri" panose="020F0502020204030204" pitchFamily="34" charset="0"/>
                <a:ea typeface="Arial" panose="020B0604020202020204" pitchFamily="34" charset="0"/>
                <a:cs typeface="Calibri" panose="020F0502020204030204" pitchFamily="34" charset="0"/>
              </a:rPr>
              <a:t>Website: </a:t>
            </a:r>
            <a:r>
              <a:rPr lang="en-US" sz="1800" u="sng" dirty="0">
                <a:solidFill>
                  <a:srgbClr val="000000"/>
                </a:solidFill>
                <a:latin typeface="Calibri" panose="020F0502020204030204" pitchFamily="34" charset="0"/>
                <a:ea typeface="Arial" panose="020B060402020202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https://www.urmc.rochester.edu/childrens-hospital/behavioral-health-wellness/outpatient.aspx</a:t>
            </a:r>
            <a:endParaRPr lang="en-US" sz="1800" dirty="0">
              <a:solidFill>
                <a:srgbClr val="000000"/>
              </a:solidFill>
              <a:latin typeface="Calibri" panose="020F0502020204030204" pitchFamily="34" charset="0"/>
              <a:ea typeface="Arial" panose="020B0604020202020204" pitchFamily="34" charset="0"/>
              <a:cs typeface="Calibri" panose="020F0502020204030204" pitchFamily="34" charset="0"/>
            </a:endParaRPr>
          </a:p>
          <a:p>
            <a:pPr marL="0" indent="0">
              <a:lnSpc>
                <a:spcPct val="115000"/>
              </a:lnSpc>
              <a:spcBef>
                <a:spcPts val="0"/>
              </a:spcBef>
              <a:spcAft>
                <a:spcPts val="0"/>
              </a:spcAft>
              <a:buFont typeface="Verdana" panose="020B0604030504040204" pitchFamily="34" charset="0"/>
              <a:buNone/>
            </a:pPr>
            <a:endParaRPr lang="en-US" sz="1800" b="1" dirty="0">
              <a:solidFill>
                <a:srgbClr val="000000"/>
              </a:solidFill>
              <a:latin typeface="Calibri" panose="020F0502020204030204" pitchFamily="34" charset="0"/>
              <a:ea typeface="Arial" panose="020B0604020202020204" pitchFamily="34" charset="0"/>
              <a:cs typeface="Calibri" panose="020F0502020204030204" pitchFamily="34" charset="0"/>
            </a:endParaRPr>
          </a:p>
          <a:p>
            <a:pPr marL="0" indent="0">
              <a:lnSpc>
                <a:spcPct val="115000"/>
              </a:lnSpc>
              <a:spcBef>
                <a:spcPts val="0"/>
              </a:spcBef>
              <a:spcAft>
                <a:spcPts val="0"/>
              </a:spcAft>
              <a:buFont typeface="Verdana" panose="020B0604030504040204" pitchFamily="34" charset="0"/>
              <a:buNone/>
            </a:pPr>
            <a:r>
              <a:rPr lang="en-US" sz="1800" b="1" dirty="0">
                <a:solidFill>
                  <a:srgbClr val="000000"/>
                </a:solidFill>
                <a:latin typeface="Calibri" panose="020F0502020204030204" pitchFamily="34" charset="0"/>
                <a:ea typeface="Arial" panose="020B0604020202020204" pitchFamily="34" charset="0"/>
                <a:cs typeface="Calibri" panose="020F0502020204030204" pitchFamily="34" charset="0"/>
              </a:rPr>
              <a:t>Adult Mental Health</a:t>
            </a:r>
            <a:r>
              <a:rPr lang="en-US" sz="1800" dirty="0">
                <a:solidFill>
                  <a:srgbClr val="000000"/>
                </a:solidFill>
                <a:latin typeface="Calibri" panose="020F0502020204030204" pitchFamily="34" charset="0"/>
                <a:ea typeface="Arial" panose="020B0604020202020204" pitchFamily="34" charset="0"/>
                <a:cs typeface="Calibri" panose="020F0502020204030204" pitchFamily="34" charset="0"/>
              </a:rPr>
              <a:t>: Treatment for adults managing anxiety, depression, and psychosis.</a:t>
            </a:r>
          </a:p>
          <a:p>
            <a:pPr marL="0" indent="0">
              <a:lnSpc>
                <a:spcPct val="115000"/>
              </a:lnSpc>
              <a:spcBef>
                <a:spcPts val="0"/>
              </a:spcBef>
              <a:spcAft>
                <a:spcPts val="0"/>
              </a:spcAft>
              <a:buFont typeface="Verdana" panose="020B0604030504040204" pitchFamily="34" charset="0"/>
              <a:buNone/>
            </a:pPr>
            <a:r>
              <a:rPr lang="en-US" sz="1800" b="1" dirty="0">
                <a:solidFill>
                  <a:srgbClr val="000000"/>
                </a:solidFill>
                <a:latin typeface="Calibri" panose="020F0502020204030204" pitchFamily="34" charset="0"/>
                <a:ea typeface="Arial" panose="020B0604020202020204" pitchFamily="34" charset="0"/>
                <a:cs typeface="Calibri" panose="020F0502020204030204" pitchFamily="34" charset="0"/>
              </a:rPr>
              <a:t>Adult Outpatient Mental Health Services</a:t>
            </a:r>
          </a:p>
          <a:p>
            <a:pPr lvl="1">
              <a:lnSpc>
                <a:spcPct val="115000"/>
              </a:lnSpc>
              <a:spcBef>
                <a:spcPts val="0"/>
              </a:spcBef>
              <a:spcAft>
                <a:spcPts val="0"/>
              </a:spcAft>
              <a:buFont typeface="Arial" panose="020B0604020202020204" pitchFamily="34" charset="0"/>
              <a:buChar char="•"/>
            </a:pPr>
            <a:r>
              <a:rPr lang="en-US" sz="1800" b="1" dirty="0">
                <a:solidFill>
                  <a:srgbClr val="000000"/>
                </a:solidFill>
                <a:latin typeface="Calibri" panose="020F0502020204030204" pitchFamily="34" charset="0"/>
                <a:ea typeface="Arial" panose="020B0604020202020204" pitchFamily="34" charset="0"/>
                <a:cs typeface="Calibri" panose="020F0502020204030204" pitchFamily="34" charset="0"/>
              </a:rPr>
              <a:t>Phone: </a:t>
            </a:r>
            <a:r>
              <a:rPr lang="en-US" sz="1800" dirty="0">
                <a:solidFill>
                  <a:srgbClr val="000000"/>
                </a:solidFill>
                <a:latin typeface="Calibri" panose="020F0502020204030204" pitchFamily="34" charset="0"/>
                <a:ea typeface="Arial" panose="020B0604020202020204" pitchFamily="34" charset="0"/>
                <a:cs typeface="Calibri" panose="020F0502020204030204" pitchFamily="34" charset="0"/>
              </a:rPr>
              <a:t>585-237-5050 </a:t>
            </a:r>
          </a:p>
          <a:p>
            <a:pPr lvl="1">
              <a:lnSpc>
                <a:spcPct val="115000"/>
              </a:lnSpc>
              <a:spcBef>
                <a:spcPts val="0"/>
              </a:spcBef>
              <a:spcAft>
                <a:spcPts val="0"/>
              </a:spcAft>
              <a:buFont typeface="Arial" panose="020B0604020202020204" pitchFamily="34" charset="0"/>
              <a:buChar char="•"/>
            </a:pPr>
            <a:r>
              <a:rPr lang="en-US" sz="1800" b="1" dirty="0">
                <a:solidFill>
                  <a:srgbClr val="000000"/>
                </a:solidFill>
                <a:latin typeface="Calibri" panose="020F0502020204030204" pitchFamily="34" charset="0"/>
                <a:ea typeface="Arial" panose="020B0604020202020204" pitchFamily="34" charset="0"/>
                <a:cs typeface="Calibri" panose="020F0502020204030204" pitchFamily="34" charset="0"/>
              </a:rPr>
              <a:t>Website:</a:t>
            </a:r>
            <a:r>
              <a:rPr lang="en-US" sz="1800" dirty="0">
                <a:solidFill>
                  <a:srgbClr val="000000"/>
                </a:solidFill>
                <a:latin typeface="Calibri" panose="020F0502020204030204" pitchFamily="34" charset="0"/>
                <a:ea typeface="Arial" panose="020B0604020202020204" pitchFamily="34" charset="0"/>
                <a:cs typeface="Calibri" panose="020F0502020204030204" pitchFamily="34" charset="0"/>
              </a:rPr>
              <a:t> </a:t>
            </a:r>
            <a:r>
              <a:rPr lang="en-US" sz="1800" u="sng" dirty="0">
                <a:solidFill>
                  <a:srgbClr val="000000"/>
                </a:solidFill>
                <a:latin typeface="Calibri" panose="020F0502020204030204" pitchFamily="34" charset="0"/>
                <a:ea typeface="Arial" panose="020B060402020202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https://www.urmc.rochester.edu/conditions-and-treatments/adult-outpatient-mental-health-care</a:t>
            </a:r>
            <a:endParaRPr lang="en-US" sz="18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0">
              <a:spcBef>
                <a:spcPts val="0"/>
              </a:spcBef>
              <a:spcAft>
                <a:spcPts val="0"/>
              </a:spcAft>
            </a:pPr>
            <a:endParaRPr lang="en-US" sz="18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0" indent="0">
              <a:spcBef>
                <a:spcPts val="0"/>
              </a:spcBef>
              <a:spcAft>
                <a:spcPts val="0"/>
              </a:spcAft>
              <a:buNone/>
            </a:pPr>
            <a:r>
              <a:rPr lang="en-US" sz="18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Trauma Survivors Network at Kessler Trauma Center: </a:t>
            </a:r>
            <a:r>
              <a:rPr lang="en-US" sz="1800" dirty="0">
                <a:solidFill>
                  <a:srgbClr val="000000"/>
                </a:solidFill>
                <a:latin typeface="Calibri" panose="020F0502020204030204" pitchFamily="34" charset="0"/>
                <a:ea typeface="Times New Roman" panose="02020603050405020304" pitchFamily="18" charset="0"/>
                <a:cs typeface="Calibri" panose="020F0502020204030204" pitchFamily="34" charset="0"/>
              </a:rPr>
              <a:t>Provides information and support linkages. </a:t>
            </a:r>
          </a:p>
          <a:p>
            <a:pPr lvl="1">
              <a:spcBef>
                <a:spcPts val="0"/>
              </a:spcBef>
              <a:spcAft>
                <a:spcPts val="0"/>
              </a:spcAft>
              <a:buFont typeface="Arial" panose="020B0604020202020204" pitchFamily="34" charset="0"/>
              <a:buChar char="•"/>
            </a:pPr>
            <a:r>
              <a:rPr lang="en-US" sz="18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Website: </a:t>
            </a:r>
            <a:r>
              <a:rPr lang="en-US" sz="1800" dirty="0">
                <a:latin typeface="Calibri" panose="020F0502020204030204" pitchFamily="34" charset="0"/>
                <a:ea typeface="Times New Roman" panose="02020603050405020304" pitchFamily="18" charset="0"/>
                <a:cs typeface="Calibri" panose="020F0502020204030204" pitchFamily="34" charset="0"/>
                <a:hlinkClick r:id="rId4">
                  <a:extLst>
                    <a:ext uri="{A12FA001-AC4F-418D-AE19-62706E023703}">
                      <ahyp:hlinkClr xmlns:ahyp="http://schemas.microsoft.com/office/drawing/2018/hyperlinkcolor" val="tx"/>
                    </a:ext>
                  </a:extLst>
                </a:hlinkClick>
              </a:rPr>
              <a:t>https://www.traumasurvivorsnetwork.org/trauma-centers-172/</a:t>
            </a:r>
            <a:endParaRPr lang="en-US" sz="1800" dirty="0">
              <a:latin typeface="Calibri" panose="020F0502020204030204" pitchFamily="34" charset="0"/>
              <a:ea typeface="Times New Roman" panose="02020603050405020304" pitchFamily="18" charset="0"/>
              <a:cs typeface="Calibri" panose="020F0502020204030204" pitchFamily="34" charset="0"/>
            </a:endParaRPr>
          </a:p>
          <a:p>
            <a:pPr lvl="1">
              <a:spcBef>
                <a:spcPts val="0"/>
              </a:spcBef>
              <a:spcAft>
                <a:spcPts val="0"/>
              </a:spcAft>
              <a:buFont typeface="Arial" panose="020B0604020202020204" pitchFamily="34" charset="0"/>
              <a:buChar char="•"/>
            </a:pPr>
            <a:endParaRPr lang="en-US" sz="18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0">
              <a:spcBef>
                <a:spcPts val="0"/>
              </a:spcBef>
              <a:spcAft>
                <a:spcPts val="0"/>
              </a:spcAft>
            </a:pPr>
            <a:endParaRPr lang="en-US" sz="1800" dirty="0">
              <a:solidFill>
                <a:srgbClr val="000000"/>
              </a:solidFill>
              <a:latin typeface="Calibri" panose="020F0502020204030204" pitchFamily="34" charset="0"/>
              <a:ea typeface="Times New Roman" panose="02020603050405020304" pitchFamily="18" charset="0"/>
            </a:endParaRPr>
          </a:p>
          <a:p>
            <a:pPr marL="0">
              <a:spcBef>
                <a:spcPts val="0"/>
              </a:spcBef>
              <a:spcAft>
                <a:spcPts val="0"/>
              </a:spcAft>
            </a:pPr>
            <a:endParaRPr lang="en-US" sz="1800" dirty="0">
              <a:solidFill>
                <a:srgbClr val="000000"/>
              </a:solidFill>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5031027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2">
            <a:extLst>
              <a:ext uri="{FF2B5EF4-FFF2-40B4-BE49-F238E27FC236}">
                <a16:creationId xmlns:a16="http://schemas.microsoft.com/office/drawing/2014/main" id="{84882B2C-CDF0-6E5E-99FA-7E08D61DF438}"/>
              </a:ext>
            </a:extLst>
          </p:cNvPr>
          <p:cNvSpPr txBox="1">
            <a:spLocks noGrp="1" noChangeArrowheads="1"/>
          </p:cNvSpPr>
          <p:nvPr>
            <p:ph type="title" idx="4294967295"/>
          </p:nvPr>
        </p:nvSpPr>
        <p:spPr bwMode="auto">
          <a:xfrm>
            <a:off x="804263" y="772604"/>
            <a:ext cx="10292105" cy="747713"/>
          </a:xfrm>
          <a:prstGeom prst="rect">
            <a:avLst/>
          </a:prstGeom>
          <a:noFill/>
          <a:ln>
            <a:noFill/>
            <a:prstDash/>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rot="0" spcFirstLastPara="0" vertOverflow="overflow" horzOverflow="overflow" vert="horz" wrap="square" lIns="0" tIns="0" rIns="0" bIns="0" numCol="1" spcCol="0" rtlCol="0" fromWordArt="0" anchor="b" anchorCtr="0" forceAA="0" compatLnSpc="1">
            <a:prstTxWarp prst="textNoShape">
              <a:avLst/>
            </a:prstTxWarp>
            <a:normAutofit/>
          </a:bodyPr>
          <a:lstStyle>
            <a:lvl1pPr algn="l" defTabSz="833438" rtl="0" eaLnBrk="0" fontAlgn="base" hangingPunct="0">
              <a:lnSpc>
                <a:spcPct val="85000"/>
              </a:lnSpc>
              <a:spcBef>
                <a:spcPct val="0"/>
              </a:spcBef>
              <a:spcAft>
                <a:spcPct val="0"/>
              </a:spcAft>
              <a:defRPr sz="2400" b="1">
                <a:solidFill>
                  <a:srgbClr val="19458D"/>
                </a:solidFill>
                <a:latin typeface="+mj-lt"/>
                <a:ea typeface="+mj-ea"/>
                <a:cs typeface="ＭＳ Ｐゴシック" charset="0"/>
              </a:defRPr>
            </a:lvl1pPr>
            <a:lvl2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2pPr>
            <a:lvl3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3pPr>
            <a:lvl4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4pPr>
            <a:lvl5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5pPr>
            <a:lvl6pPr marL="457200" algn="l" defTabSz="833438" rtl="0" fontAlgn="base">
              <a:lnSpc>
                <a:spcPct val="85000"/>
              </a:lnSpc>
              <a:spcBef>
                <a:spcPct val="0"/>
              </a:spcBef>
              <a:spcAft>
                <a:spcPct val="0"/>
              </a:spcAft>
              <a:defRPr sz="2400" b="1">
                <a:solidFill>
                  <a:srgbClr val="19458D"/>
                </a:solidFill>
                <a:latin typeface="Verdana" charset="0"/>
                <a:ea typeface="ＭＳ Ｐゴシック" charset="0"/>
              </a:defRPr>
            </a:lvl6pPr>
            <a:lvl7pPr marL="914400" algn="l" defTabSz="833438" rtl="0" fontAlgn="base">
              <a:lnSpc>
                <a:spcPct val="85000"/>
              </a:lnSpc>
              <a:spcBef>
                <a:spcPct val="0"/>
              </a:spcBef>
              <a:spcAft>
                <a:spcPct val="0"/>
              </a:spcAft>
              <a:defRPr sz="2400" b="1">
                <a:solidFill>
                  <a:srgbClr val="19458D"/>
                </a:solidFill>
                <a:latin typeface="Verdana" charset="0"/>
                <a:ea typeface="ＭＳ Ｐゴシック" charset="0"/>
              </a:defRPr>
            </a:lvl7pPr>
            <a:lvl8pPr marL="1371600" algn="l" defTabSz="833438" rtl="0" fontAlgn="base">
              <a:lnSpc>
                <a:spcPct val="85000"/>
              </a:lnSpc>
              <a:spcBef>
                <a:spcPct val="0"/>
              </a:spcBef>
              <a:spcAft>
                <a:spcPct val="0"/>
              </a:spcAft>
              <a:defRPr sz="2400" b="1">
                <a:solidFill>
                  <a:srgbClr val="19458D"/>
                </a:solidFill>
                <a:latin typeface="Verdana" charset="0"/>
                <a:ea typeface="ＭＳ Ｐゴシック" charset="0"/>
              </a:defRPr>
            </a:lvl8pPr>
            <a:lvl9pPr marL="1828800" algn="l" defTabSz="833438" rtl="0" fontAlgn="base">
              <a:lnSpc>
                <a:spcPct val="85000"/>
              </a:lnSpc>
              <a:spcBef>
                <a:spcPct val="0"/>
              </a:spcBef>
              <a:spcAft>
                <a:spcPct val="0"/>
              </a:spcAft>
              <a:defRPr sz="2400" b="1">
                <a:solidFill>
                  <a:srgbClr val="19458D"/>
                </a:solidFill>
                <a:latin typeface="Verdana" charset="0"/>
                <a:ea typeface="ＭＳ Ｐゴシック" charset="0"/>
              </a:defRPr>
            </a:lvl9pPr>
          </a:lstStyle>
          <a:p>
            <a:pPr marL="0" marR="0" lvl="0" indent="0" algn="l" defTabSz="833438" rtl="0" eaLnBrk="1" fontAlgn="base" latinLnBrk="0" hangingPunct="1">
              <a:lnSpc>
                <a:spcPct val="100000"/>
              </a:lnSpc>
              <a:spcBef>
                <a:spcPct val="0"/>
              </a:spcBef>
              <a:spcAft>
                <a:spcPct val="0"/>
              </a:spcAft>
              <a:buClrTx/>
              <a:buSzTx/>
              <a:buFontTx/>
              <a:buNone/>
              <a:tabLst/>
              <a:defRPr/>
            </a:pPr>
            <a:r>
              <a:rPr kumimoji="0" lang="en-US" sz="2400" b="1" i="0" u="none" strike="noStrike" kern="0" cap="none" spc="0" normalizeH="0" baseline="0" noProof="0" dirty="0">
                <a:ln>
                  <a:noFill/>
                </a:ln>
                <a:solidFill>
                  <a:srgbClr val="19458D"/>
                </a:solidFill>
                <a:effectLst/>
                <a:uLnTx/>
                <a:uFillTx/>
                <a:latin typeface="Verdana"/>
                <a:ea typeface="ＭＳ Ｐゴシック"/>
                <a:cs typeface="+mj-cs"/>
              </a:rPr>
              <a:t>Mental Health and Wellness Support After Trauma – Rochester Regional Health</a:t>
            </a:r>
            <a:endParaRPr kumimoji="0" lang="en-US" sz="1500" b="1" i="0" u="none" strike="noStrike" kern="0" cap="none" spc="0" normalizeH="0" baseline="0" noProof="0" dirty="0">
              <a:ln>
                <a:noFill/>
              </a:ln>
              <a:solidFill>
                <a:srgbClr val="19458D"/>
              </a:solidFill>
              <a:effectLst/>
              <a:uLnTx/>
              <a:uFillTx/>
              <a:latin typeface="Verdana"/>
              <a:ea typeface="ＭＳ Ｐゴシック"/>
              <a:cs typeface="+mj-cs"/>
            </a:endParaRPr>
          </a:p>
        </p:txBody>
      </p:sp>
      <p:sp>
        <p:nvSpPr>
          <p:cNvPr id="11" name="TextBox 10">
            <a:extLst>
              <a:ext uri="{FF2B5EF4-FFF2-40B4-BE49-F238E27FC236}">
                <a16:creationId xmlns:a16="http://schemas.microsoft.com/office/drawing/2014/main" id="{4A3CE0B0-E449-840E-E155-5C50B7AE4D2D}"/>
              </a:ext>
            </a:extLst>
          </p:cNvPr>
          <p:cNvSpPr txBox="1"/>
          <p:nvPr/>
        </p:nvSpPr>
        <p:spPr>
          <a:xfrm>
            <a:off x="804263" y="1958725"/>
            <a:ext cx="8401609" cy="2940549"/>
          </a:xfrm>
          <a:prstGeom prst="rect">
            <a:avLst/>
          </a:prstGeom>
          <a:noFill/>
        </p:spPr>
        <p:txBody>
          <a:bodyPr wrap="square">
            <a:spAutoFit/>
          </a:bodyPr>
          <a:lstStyle/>
          <a:p>
            <a:pPr defTabSz="914400" fontAlgn="base">
              <a:lnSpc>
                <a:spcPct val="115000"/>
              </a:lnSpc>
            </a:pPr>
            <a:r>
              <a:rPr lang="en-US" b="1" dirty="0">
                <a:solidFill>
                  <a:srgbClr val="000000"/>
                </a:solidFill>
                <a:latin typeface="Calibri" panose="020F0502020204030204" pitchFamily="34" charset="0"/>
                <a:ea typeface="Arial" panose="020B0604020202020204" pitchFamily="34" charset="0"/>
                <a:cs typeface="Calibri" panose="020F0502020204030204" pitchFamily="34" charset="0"/>
              </a:rPr>
              <a:t>Adult Mental Health</a:t>
            </a:r>
            <a:r>
              <a:rPr lang="en-US" dirty="0">
                <a:solidFill>
                  <a:srgbClr val="000000"/>
                </a:solidFill>
                <a:latin typeface="Calibri" panose="020F0502020204030204" pitchFamily="34" charset="0"/>
                <a:ea typeface="Arial" panose="020B0604020202020204" pitchFamily="34" charset="0"/>
                <a:cs typeface="Calibri" panose="020F0502020204030204" pitchFamily="34" charset="0"/>
              </a:rPr>
              <a:t>: Treatment for adults managing anxiety, depression, and psychosis.</a:t>
            </a:r>
          </a:p>
          <a:p>
            <a:pPr marL="285750" indent="-285750" defTabSz="914400" fontAlgn="base">
              <a:lnSpc>
                <a:spcPct val="115000"/>
              </a:lnSpc>
              <a:buFont typeface="Arial" panose="020B0604020202020204" pitchFamily="34" charset="0"/>
              <a:buChar char="•"/>
            </a:pPr>
            <a:r>
              <a:rPr lang="en-US" b="1" kern="100" dirty="0">
                <a:solidFill>
                  <a:srgbClr val="000000"/>
                </a:solidFill>
                <a:latin typeface="Calibri" panose="020F0502020204030204" pitchFamily="34" charset="0"/>
                <a:ea typeface="Aptos" panose="020B0004020202020204" pitchFamily="34" charset="0"/>
                <a:cs typeface="Calibri" panose="020F0502020204030204" pitchFamily="34" charset="0"/>
              </a:rPr>
              <a:t>Phone</a:t>
            </a:r>
            <a:r>
              <a:rPr lang="en-US" kern="100" dirty="0">
                <a:solidFill>
                  <a:srgbClr val="000000"/>
                </a:solidFill>
                <a:latin typeface="Calibri" panose="020F0502020204030204" pitchFamily="34" charset="0"/>
                <a:ea typeface="Aptos" panose="020B0004020202020204" pitchFamily="34" charset="0"/>
                <a:cs typeface="Calibri" panose="020F0502020204030204" pitchFamily="34" charset="0"/>
              </a:rPr>
              <a:t>: 585-922-9206</a:t>
            </a:r>
          </a:p>
          <a:p>
            <a:pPr marL="285750" indent="-285750" defTabSz="914400" fontAlgn="base">
              <a:lnSpc>
                <a:spcPct val="115000"/>
              </a:lnSpc>
              <a:buFont typeface="Arial" panose="020B0604020202020204" pitchFamily="34" charset="0"/>
              <a:buChar char="•"/>
            </a:pPr>
            <a:r>
              <a:rPr lang="en-US" b="1" kern="100" dirty="0">
                <a:solidFill>
                  <a:srgbClr val="000000"/>
                </a:solidFill>
                <a:latin typeface="Calibri" panose="020F0502020204030204" pitchFamily="34" charset="0"/>
                <a:ea typeface="Aptos" panose="020B0004020202020204" pitchFamily="34" charset="0"/>
                <a:cs typeface="Calibri" panose="020F0502020204030204" pitchFamily="34" charset="0"/>
              </a:rPr>
              <a:t>Website:</a:t>
            </a:r>
            <a:r>
              <a:rPr lang="en-US" kern="100" dirty="0">
                <a:solidFill>
                  <a:srgbClr val="000000"/>
                </a:solidFill>
                <a:latin typeface="Calibri" panose="020F0502020204030204" pitchFamily="34" charset="0"/>
                <a:ea typeface="Aptos" panose="020B0004020202020204" pitchFamily="34" charset="0"/>
                <a:cs typeface="Calibri" panose="020F0502020204030204" pitchFamily="34" charset="0"/>
              </a:rPr>
              <a:t> </a:t>
            </a:r>
            <a:r>
              <a:rPr lang="en-US" u="sng" kern="100" dirty="0">
                <a:solidFill>
                  <a:srgbClr val="000000"/>
                </a:solidFill>
                <a:latin typeface="Calibri" panose="020F0502020204030204" pitchFamily="34" charset="0"/>
                <a:ea typeface="Aptos" panose="020B000402020202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https://www.rochesterregional.org/services/behavioral-health</a:t>
            </a:r>
            <a:endParaRPr lang="en-US" kern="100" dirty="0">
              <a:solidFill>
                <a:srgbClr val="000000"/>
              </a:solidFill>
              <a:latin typeface="Calibri" panose="020F0502020204030204" pitchFamily="34" charset="0"/>
              <a:ea typeface="Aptos" panose="020B0004020202020204" pitchFamily="34" charset="0"/>
              <a:cs typeface="Calibri" panose="020F0502020204030204" pitchFamily="34" charset="0"/>
            </a:endParaRPr>
          </a:p>
          <a:p>
            <a:pPr marL="285750" indent="-285750" defTabSz="914400" fontAlgn="base">
              <a:lnSpc>
                <a:spcPct val="115000"/>
              </a:lnSpc>
              <a:buFont typeface="Arial" panose="020B0604020202020204" pitchFamily="34" charset="0"/>
              <a:buChar char="•"/>
            </a:pPr>
            <a:endParaRPr lang="en-US" dirty="0">
              <a:solidFill>
                <a:srgbClr val="000000"/>
              </a:solidFill>
              <a:latin typeface="Calibri" panose="020F0502020204030204" pitchFamily="34" charset="0"/>
              <a:ea typeface="Arial" panose="020B0604020202020204" pitchFamily="34" charset="0"/>
              <a:cs typeface="Calibri" panose="020F0502020204030204" pitchFamily="34" charset="0"/>
            </a:endParaRPr>
          </a:p>
          <a:p>
            <a:pPr defTabSz="914400" fontAlgn="base">
              <a:lnSpc>
                <a:spcPct val="115000"/>
              </a:lnSpc>
            </a:pPr>
            <a:r>
              <a:rPr lang="en-US" b="1" dirty="0">
                <a:solidFill>
                  <a:srgbClr val="000000"/>
                </a:solidFill>
                <a:latin typeface="Calibri" panose="020F0502020204030204" pitchFamily="34" charset="0"/>
                <a:ea typeface="Arial" panose="020B0604020202020204" pitchFamily="34" charset="0"/>
                <a:cs typeface="Calibri" panose="020F0502020204030204" pitchFamily="34" charset="0"/>
              </a:rPr>
              <a:t>Youth and Family Services: </a:t>
            </a:r>
            <a:r>
              <a:rPr lang="en-US" dirty="0">
                <a:solidFill>
                  <a:srgbClr val="000000"/>
                </a:solidFill>
                <a:latin typeface="Calibri" panose="020F0502020204030204" pitchFamily="34" charset="0"/>
                <a:ea typeface="Arial" panose="020B0604020202020204" pitchFamily="34" charset="0"/>
                <a:cs typeface="Calibri" panose="020F0502020204030204" pitchFamily="34" charset="0"/>
              </a:rPr>
              <a:t>Offering psychiatric evaluation, school-based care, and individual and family therapy.</a:t>
            </a:r>
          </a:p>
          <a:p>
            <a:pPr marL="285750" indent="-285750" defTabSz="914400" fontAlgn="base">
              <a:lnSpc>
                <a:spcPct val="115000"/>
              </a:lnSpc>
              <a:buFont typeface="Arial" panose="020B0604020202020204" pitchFamily="34" charset="0"/>
              <a:buChar char="•"/>
            </a:pPr>
            <a:r>
              <a:rPr lang="en-US" b="1" kern="100" dirty="0">
                <a:solidFill>
                  <a:srgbClr val="000000"/>
                </a:solidFill>
                <a:latin typeface="Calibri" panose="020F0502020204030204" pitchFamily="34" charset="0"/>
                <a:ea typeface="Aptos" panose="020B0004020202020204" pitchFamily="34" charset="0"/>
                <a:cs typeface="Calibri" panose="020F0502020204030204" pitchFamily="34" charset="0"/>
              </a:rPr>
              <a:t>Phone</a:t>
            </a:r>
            <a:r>
              <a:rPr lang="en-US" kern="100" dirty="0">
                <a:solidFill>
                  <a:srgbClr val="000000"/>
                </a:solidFill>
                <a:latin typeface="Calibri" panose="020F0502020204030204" pitchFamily="34" charset="0"/>
                <a:ea typeface="Aptos" panose="020B0004020202020204" pitchFamily="34" charset="0"/>
                <a:cs typeface="Calibri" panose="020F0502020204030204" pitchFamily="34" charset="0"/>
              </a:rPr>
              <a:t>: 585-922-9900</a:t>
            </a:r>
          </a:p>
          <a:p>
            <a:pPr marL="285750" indent="-285750" defTabSz="914400" fontAlgn="base">
              <a:lnSpc>
                <a:spcPct val="115000"/>
              </a:lnSpc>
              <a:buFont typeface="Arial" panose="020B0604020202020204" pitchFamily="34" charset="0"/>
              <a:buChar char="•"/>
            </a:pPr>
            <a:r>
              <a:rPr lang="en-US" b="1" kern="100" dirty="0">
                <a:solidFill>
                  <a:srgbClr val="000000"/>
                </a:solidFill>
                <a:latin typeface="Calibri" panose="020F0502020204030204" pitchFamily="34" charset="0"/>
                <a:ea typeface="Aptos" panose="020B0004020202020204" pitchFamily="34" charset="0"/>
                <a:cs typeface="Calibri" panose="020F0502020204030204" pitchFamily="34" charset="0"/>
              </a:rPr>
              <a:t>Website:</a:t>
            </a:r>
            <a:r>
              <a:rPr lang="en-US" kern="100" dirty="0">
                <a:solidFill>
                  <a:srgbClr val="000000"/>
                </a:solidFill>
                <a:latin typeface="Calibri" panose="020F0502020204030204" pitchFamily="34" charset="0"/>
                <a:ea typeface="Aptos" panose="020B0004020202020204" pitchFamily="34" charset="0"/>
                <a:cs typeface="Calibri" panose="020F0502020204030204" pitchFamily="34" charset="0"/>
              </a:rPr>
              <a:t> </a:t>
            </a:r>
            <a:r>
              <a:rPr lang="en-US" u="sng" kern="100" dirty="0">
                <a:solidFill>
                  <a:srgbClr val="000000"/>
                </a:solidFill>
                <a:latin typeface="Calibri" panose="020F0502020204030204" pitchFamily="34" charset="0"/>
                <a:ea typeface="Aptos" panose="020B000402020202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https://www.rochesterregional.org/services/youth-family-behavioral-health/individual-and-family-therapy</a:t>
            </a:r>
            <a:endParaRPr lang="en-US" dirty="0">
              <a:solidFill>
                <a:srgbClr val="000000"/>
              </a:solidFill>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8209145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916503BA-69A2-43C4-8686-2156D6976590}"/>
              </a:ext>
            </a:extLst>
          </p:cNvPr>
          <p:cNvSpPr txBox="1">
            <a:spLocks noGrp="1" noChangeArrowheads="1"/>
          </p:cNvSpPr>
          <p:nvPr>
            <p:ph type="title" idx="4294967295"/>
          </p:nvPr>
        </p:nvSpPr>
        <p:spPr bwMode="auto">
          <a:xfrm>
            <a:off x="2095500" y="479114"/>
            <a:ext cx="8001000" cy="1143000"/>
          </a:xfrm>
          <a:prstGeom prst="rect">
            <a:avLst/>
          </a:prstGeom>
          <a:noFill/>
          <a:ln>
            <a:noFill/>
            <a:prstDash/>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rot="0" spcFirstLastPara="0" vertOverflow="overflow" horzOverflow="overflow" vert="horz" wrap="square" lIns="0" tIns="0" rIns="0" bIns="0" numCol="1" spcCol="0" rtlCol="0" fromWordArt="0" anchor="ctr" anchorCtr="0" forceAA="0" compatLnSpc="1">
            <a:prstTxWarp prst="textNoShape">
              <a:avLst/>
            </a:prstTxWarp>
            <a:normAutofit/>
          </a:bodyPr>
          <a:lstStyle>
            <a:lvl1pPr algn="ctr" defTabSz="833438" rtl="0" eaLnBrk="0" fontAlgn="base" hangingPunct="0">
              <a:lnSpc>
                <a:spcPct val="85000"/>
              </a:lnSpc>
              <a:spcBef>
                <a:spcPct val="0"/>
              </a:spcBef>
              <a:spcAft>
                <a:spcPct val="0"/>
              </a:spcAft>
              <a:defRPr sz="3600" b="0">
                <a:solidFill>
                  <a:schemeClr val="bg1"/>
                </a:solidFill>
                <a:latin typeface="+mj-lt"/>
                <a:ea typeface="+mj-ea"/>
                <a:cs typeface="ＭＳ Ｐゴシック" charset="0"/>
              </a:defRPr>
            </a:lvl1pPr>
            <a:lvl2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2pPr>
            <a:lvl3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3pPr>
            <a:lvl4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4pPr>
            <a:lvl5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5pPr>
            <a:lvl6pPr marL="457200" algn="l" defTabSz="833438" rtl="0" fontAlgn="base">
              <a:lnSpc>
                <a:spcPct val="85000"/>
              </a:lnSpc>
              <a:spcBef>
                <a:spcPct val="0"/>
              </a:spcBef>
              <a:spcAft>
                <a:spcPct val="0"/>
              </a:spcAft>
              <a:defRPr sz="2400" b="1">
                <a:solidFill>
                  <a:srgbClr val="19458D"/>
                </a:solidFill>
                <a:latin typeface="Verdana" charset="0"/>
                <a:ea typeface="ＭＳ Ｐゴシック" charset="0"/>
              </a:defRPr>
            </a:lvl6pPr>
            <a:lvl7pPr marL="914400" algn="l" defTabSz="833438" rtl="0" fontAlgn="base">
              <a:lnSpc>
                <a:spcPct val="85000"/>
              </a:lnSpc>
              <a:spcBef>
                <a:spcPct val="0"/>
              </a:spcBef>
              <a:spcAft>
                <a:spcPct val="0"/>
              </a:spcAft>
              <a:defRPr sz="2400" b="1">
                <a:solidFill>
                  <a:srgbClr val="19458D"/>
                </a:solidFill>
                <a:latin typeface="Verdana" charset="0"/>
                <a:ea typeface="ＭＳ Ｐゴシック" charset="0"/>
              </a:defRPr>
            </a:lvl7pPr>
            <a:lvl8pPr marL="1371600" algn="l" defTabSz="833438" rtl="0" fontAlgn="base">
              <a:lnSpc>
                <a:spcPct val="85000"/>
              </a:lnSpc>
              <a:spcBef>
                <a:spcPct val="0"/>
              </a:spcBef>
              <a:spcAft>
                <a:spcPct val="0"/>
              </a:spcAft>
              <a:defRPr sz="2400" b="1">
                <a:solidFill>
                  <a:srgbClr val="19458D"/>
                </a:solidFill>
                <a:latin typeface="Verdana" charset="0"/>
                <a:ea typeface="ＭＳ Ｐゴシック" charset="0"/>
              </a:defRPr>
            </a:lvl8pPr>
            <a:lvl9pPr marL="1828800" algn="l" defTabSz="833438" rtl="0" fontAlgn="base">
              <a:lnSpc>
                <a:spcPct val="85000"/>
              </a:lnSpc>
              <a:spcBef>
                <a:spcPct val="0"/>
              </a:spcBef>
              <a:spcAft>
                <a:spcPct val="0"/>
              </a:spcAft>
              <a:defRPr sz="2400" b="1">
                <a:solidFill>
                  <a:srgbClr val="19458D"/>
                </a:solidFill>
                <a:latin typeface="Verdana" charset="0"/>
                <a:ea typeface="ＭＳ Ｐゴシック" charset="0"/>
              </a:defRPr>
            </a:lvl9pPr>
          </a:lstStyle>
          <a:p>
            <a:pPr marL="0" marR="0" lvl="0" indent="0" algn="ctr" defTabSz="833438" rtl="0" eaLnBrk="1" fontAlgn="base" latinLnBrk="0" hangingPunct="1">
              <a:lnSpc>
                <a:spcPct val="85000"/>
              </a:lnSpc>
              <a:spcBef>
                <a:spcPct val="0"/>
              </a:spcBef>
              <a:spcAft>
                <a:spcPct val="0"/>
              </a:spcAft>
              <a:buClrTx/>
              <a:buSzTx/>
              <a:buFontTx/>
              <a:buNone/>
              <a:tabLst/>
              <a:defRPr/>
            </a:pPr>
            <a:r>
              <a:rPr kumimoji="0" lang="en-US" sz="3600" b="0" i="0" u="none" strike="noStrike" kern="0" cap="none" spc="0" normalizeH="0" baseline="0" noProof="0" dirty="0">
                <a:ln>
                  <a:noFill/>
                </a:ln>
                <a:solidFill>
                  <a:srgbClr val="19458D"/>
                </a:solidFill>
                <a:effectLst/>
                <a:uLnTx/>
                <a:uFillTx/>
                <a:latin typeface="Verdana"/>
                <a:ea typeface="ＭＳ Ｐゴシック"/>
                <a:cs typeface="+mj-cs"/>
              </a:rPr>
              <a:t>Section III: Community Partners</a:t>
            </a:r>
            <a:endParaRPr kumimoji="0" lang="en-US" sz="1800" b="0" i="0" u="none" strike="noStrike" kern="0" cap="none" spc="0" normalizeH="0" baseline="0" noProof="0" dirty="0">
              <a:ln>
                <a:noFill/>
              </a:ln>
              <a:solidFill>
                <a:srgbClr val="19458D"/>
              </a:solidFill>
              <a:effectLst/>
              <a:uLnTx/>
              <a:uFillTx/>
              <a:latin typeface="Verdana"/>
              <a:ea typeface="ＭＳ Ｐゴシック"/>
              <a:cs typeface="+mj-cs"/>
            </a:endParaRPr>
          </a:p>
        </p:txBody>
      </p:sp>
      <p:sp>
        <p:nvSpPr>
          <p:cNvPr id="8" name="Rectangle 3">
            <a:extLst>
              <a:ext uri="{FF2B5EF4-FFF2-40B4-BE49-F238E27FC236}">
                <a16:creationId xmlns:a16="http://schemas.microsoft.com/office/drawing/2014/main" id="{27B9E039-83CF-E1A2-6992-01B193703040}"/>
              </a:ext>
            </a:extLst>
          </p:cNvPr>
          <p:cNvSpPr txBox="1">
            <a:spLocks noChangeArrowheads="1"/>
          </p:cNvSpPr>
          <p:nvPr/>
        </p:nvSpPr>
        <p:spPr bwMode="auto">
          <a:xfrm>
            <a:off x="2262265" y="1622114"/>
            <a:ext cx="7667469" cy="86755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lvl1pPr marL="0" indent="0" algn="ctr" defTabSz="928688" rtl="0" eaLnBrk="0" fontAlgn="base" hangingPunct="0">
              <a:lnSpc>
                <a:spcPct val="140000"/>
              </a:lnSpc>
              <a:spcBef>
                <a:spcPct val="50000"/>
              </a:spcBef>
              <a:spcAft>
                <a:spcPct val="0"/>
              </a:spcAft>
              <a:buFont typeface="Verdana" charset="0"/>
              <a:buNone/>
              <a:defRPr sz="1700">
                <a:solidFill>
                  <a:schemeClr val="bg1"/>
                </a:solidFill>
                <a:latin typeface="+mn-lt"/>
                <a:ea typeface="+mn-ea"/>
                <a:cs typeface="ＭＳ Ｐゴシック" charset="0"/>
              </a:defRPr>
            </a:lvl1pPr>
            <a:lvl2pPr marL="373063"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2pPr>
            <a:lvl3pPr marL="636588"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3pPr>
            <a:lvl4pPr marL="890588" indent="-149225"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4pPr>
            <a:lvl5pPr marL="1155700"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5pPr>
            <a:lvl6pPr marL="16129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6pPr>
            <a:lvl7pPr marL="20701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7pPr>
            <a:lvl8pPr marL="25273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8pPr>
            <a:lvl9pPr marL="29845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9pPr>
          </a:lstStyle>
          <a:p>
            <a:pPr eaLnBrk="1" hangingPunct="1">
              <a:lnSpc>
                <a:spcPct val="100000"/>
              </a:lnSpc>
              <a:defRPr/>
            </a:pPr>
            <a:r>
              <a:rPr lang="en-US" sz="2400" dirty="0">
                <a:solidFill>
                  <a:schemeClr val="tx1"/>
                </a:solidFill>
                <a:latin typeface="Verdana"/>
                <a:ea typeface="ＭＳ Ｐゴシック"/>
                <a:cs typeface="+mj-cs"/>
              </a:rPr>
              <a:t>Resources to support victims of firearm-related trauma and their families, and to reduce </a:t>
            </a:r>
            <a:br>
              <a:rPr lang="en-US" sz="2400" dirty="0">
                <a:solidFill>
                  <a:schemeClr val="tx1"/>
                </a:solidFill>
                <a:latin typeface="Verdana"/>
                <a:ea typeface="ＭＳ Ｐゴシック"/>
                <a:cs typeface="+mj-cs"/>
              </a:rPr>
            </a:br>
            <a:r>
              <a:rPr lang="en-US" sz="2400" dirty="0">
                <a:solidFill>
                  <a:schemeClr val="tx1"/>
                </a:solidFill>
                <a:latin typeface="Verdana"/>
                <a:ea typeface="ＭＳ Ｐゴシック"/>
                <a:cs typeface="+mj-cs"/>
              </a:rPr>
              <a:t>violence in our community</a:t>
            </a:r>
            <a:r>
              <a:rPr lang="en-US" sz="2400" kern="0" dirty="0">
                <a:solidFill>
                  <a:schemeClr val="tx1"/>
                </a:solidFill>
                <a:latin typeface="Verdana"/>
                <a:ea typeface="ＭＳ Ｐゴシック"/>
                <a:cs typeface="+mn-cs"/>
              </a:rPr>
              <a:t>.</a:t>
            </a:r>
          </a:p>
        </p:txBody>
      </p:sp>
    </p:spTree>
    <p:extLst>
      <p:ext uri="{BB962C8B-B14F-4D97-AF65-F5344CB8AC3E}">
        <p14:creationId xmlns:p14="http://schemas.microsoft.com/office/powerpoint/2010/main" val="26744277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2">
            <a:extLst>
              <a:ext uri="{FF2B5EF4-FFF2-40B4-BE49-F238E27FC236}">
                <a16:creationId xmlns:a16="http://schemas.microsoft.com/office/drawing/2014/main" id="{A10D20F0-3F69-DA6E-BABD-DE79BE2E7CF3}"/>
              </a:ext>
            </a:extLst>
          </p:cNvPr>
          <p:cNvSpPr txBox="1">
            <a:spLocks noGrp="1" noChangeArrowheads="1"/>
          </p:cNvSpPr>
          <p:nvPr>
            <p:ph type="title" idx="4294967295"/>
          </p:nvPr>
        </p:nvSpPr>
        <p:spPr bwMode="auto">
          <a:xfrm>
            <a:off x="1027118" y="758131"/>
            <a:ext cx="9883898" cy="747713"/>
          </a:xfrm>
          <a:prstGeom prst="rect">
            <a:avLst/>
          </a:prstGeom>
          <a:noFill/>
          <a:ln>
            <a:noFill/>
            <a:prstDash/>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lvl1pPr algn="l" defTabSz="833438" rtl="0" eaLnBrk="0" fontAlgn="base" hangingPunct="0">
              <a:lnSpc>
                <a:spcPct val="85000"/>
              </a:lnSpc>
              <a:spcBef>
                <a:spcPct val="0"/>
              </a:spcBef>
              <a:spcAft>
                <a:spcPct val="0"/>
              </a:spcAft>
              <a:defRPr sz="2400" b="1">
                <a:solidFill>
                  <a:srgbClr val="19458D"/>
                </a:solidFill>
                <a:latin typeface="+mj-lt"/>
                <a:ea typeface="+mj-ea"/>
                <a:cs typeface="ＭＳ Ｐゴシック" charset="0"/>
              </a:defRPr>
            </a:lvl1pPr>
            <a:lvl2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2pPr>
            <a:lvl3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3pPr>
            <a:lvl4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4pPr>
            <a:lvl5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5pPr>
            <a:lvl6pPr marL="457200" algn="l" defTabSz="833438" rtl="0" fontAlgn="base">
              <a:lnSpc>
                <a:spcPct val="85000"/>
              </a:lnSpc>
              <a:spcBef>
                <a:spcPct val="0"/>
              </a:spcBef>
              <a:spcAft>
                <a:spcPct val="0"/>
              </a:spcAft>
              <a:defRPr sz="2400" b="1">
                <a:solidFill>
                  <a:srgbClr val="19458D"/>
                </a:solidFill>
                <a:latin typeface="Verdana" charset="0"/>
                <a:ea typeface="ＭＳ Ｐゴシック" charset="0"/>
              </a:defRPr>
            </a:lvl6pPr>
            <a:lvl7pPr marL="914400" algn="l" defTabSz="833438" rtl="0" fontAlgn="base">
              <a:lnSpc>
                <a:spcPct val="85000"/>
              </a:lnSpc>
              <a:spcBef>
                <a:spcPct val="0"/>
              </a:spcBef>
              <a:spcAft>
                <a:spcPct val="0"/>
              </a:spcAft>
              <a:defRPr sz="2400" b="1">
                <a:solidFill>
                  <a:srgbClr val="19458D"/>
                </a:solidFill>
                <a:latin typeface="Verdana" charset="0"/>
                <a:ea typeface="ＭＳ Ｐゴシック" charset="0"/>
              </a:defRPr>
            </a:lvl7pPr>
            <a:lvl8pPr marL="1371600" algn="l" defTabSz="833438" rtl="0" fontAlgn="base">
              <a:lnSpc>
                <a:spcPct val="85000"/>
              </a:lnSpc>
              <a:spcBef>
                <a:spcPct val="0"/>
              </a:spcBef>
              <a:spcAft>
                <a:spcPct val="0"/>
              </a:spcAft>
              <a:defRPr sz="2400" b="1">
                <a:solidFill>
                  <a:srgbClr val="19458D"/>
                </a:solidFill>
                <a:latin typeface="Verdana" charset="0"/>
                <a:ea typeface="ＭＳ Ｐゴシック" charset="0"/>
              </a:defRPr>
            </a:lvl8pPr>
            <a:lvl9pPr marL="1828800" algn="l" defTabSz="833438" rtl="0" fontAlgn="base">
              <a:lnSpc>
                <a:spcPct val="85000"/>
              </a:lnSpc>
              <a:spcBef>
                <a:spcPct val="0"/>
              </a:spcBef>
              <a:spcAft>
                <a:spcPct val="0"/>
              </a:spcAft>
              <a:defRPr sz="2400" b="1">
                <a:solidFill>
                  <a:srgbClr val="19458D"/>
                </a:solidFill>
                <a:latin typeface="Verdana" charset="0"/>
                <a:ea typeface="ＭＳ Ｐゴシック" charset="0"/>
              </a:defRPr>
            </a:lvl9pPr>
          </a:lstStyle>
          <a:p>
            <a:pPr marL="0" marR="0" lvl="0" indent="0" algn="l" defTabSz="833438" rtl="0" eaLnBrk="1" fontAlgn="base" latinLnBrk="0" hangingPunct="1">
              <a:lnSpc>
                <a:spcPct val="100000"/>
              </a:lnSpc>
              <a:spcBef>
                <a:spcPct val="0"/>
              </a:spcBef>
              <a:spcAft>
                <a:spcPct val="0"/>
              </a:spcAft>
              <a:buClrTx/>
              <a:buSzTx/>
              <a:buFontTx/>
              <a:buNone/>
              <a:tabLst/>
              <a:defRPr/>
            </a:pPr>
            <a:r>
              <a:rPr kumimoji="0" lang="en-US" sz="2400" b="1" i="0" u="none" strike="noStrike" kern="0" cap="none" spc="0" normalizeH="0" baseline="0" noProof="0" dirty="0">
                <a:ln>
                  <a:noFill/>
                </a:ln>
                <a:solidFill>
                  <a:srgbClr val="19458D"/>
                </a:solidFill>
                <a:effectLst/>
                <a:uLnTx/>
                <a:uFillTx/>
                <a:latin typeface="Verdana"/>
                <a:ea typeface="ＭＳ Ｐゴシック"/>
                <a:cs typeface="+mj-cs"/>
              </a:rPr>
              <a:t>Community Resources for Violence Intervention </a:t>
            </a:r>
            <a:br>
              <a:rPr kumimoji="0" lang="en-US" sz="2400" b="1" i="0" u="none" strike="noStrike" kern="0" cap="none" spc="0" normalizeH="0" baseline="0" noProof="0" dirty="0">
                <a:ln>
                  <a:noFill/>
                </a:ln>
                <a:solidFill>
                  <a:srgbClr val="19458D"/>
                </a:solidFill>
                <a:effectLst/>
                <a:uLnTx/>
                <a:uFillTx/>
                <a:latin typeface="Verdana"/>
                <a:ea typeface="ＭＳ Ｐゴシック"/>
                <a:cs typeface="+mj-cs"/>
              </a:rPr>
            </a:br>
            <a:r>
              <a:rPr kumimoji="0" lang="en-US" sz="2400" b="1" i="0" u="none" strike="noStrike" kern="0" cap="none" spc="0" normalizeH="0" baseline="0" noProof="0" dirty="0">
                <a:ln>
                  <a:noFill/>
                </a:ln>
                <a:solidFill>
                  <a:srgbClr val="19458D"/>
                </a:solidFill>
                <a:effectLst/>
                <a:uLnTx/>
                <a:uFillTx/>
                <a:latin typeface="Verdana"/>
                <a:ea typeface="ＭＳ Ｐゴシック"/>
                <a:cs typeface="+mj-cs"/>
              </a:rPr>
              <a:t>and Prevention</a:t>
            </a:r>
          </a:p>
        </p:txBody>
      </p:sp>
      <p:sp>
        <p:nvSpPr>
          <p:cNvPr id="9" name="Rectangle 3">
            <a:extLst>
              <a:ext uri="{FF2B5EF4-FFF2-40B4-BE49-F238E27FC236}">
                <a16:creationId xmlns:a16="http://schemas.microsoft.com/office/drawing/2014/main" id="{145D0C07-5DA2-61D3-FBBD-7196CFF871AC}"/>
              </a:ext>
            </a:extLst>
          </p:cNvPr>
          <p:cNvSpPr txBox="1">
            <a:spLocks noChangeArrowheads="1"/>
          </p:cNvSpPr>
          <p:nvPr/>
        </p:nvSpPr>
        <p:spPr bwMode="auto">
          <a:xfrm>
            <a:off x="1027118" y="1689982"/>
            <a:ext cx="9785044" cy="40285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lvl1pPr marL="107950" indent="-107950" algn="l" defTabSz="928688" rtl="0" eaLnBrk="0" fontAlgn="base" hangingPunct="0">
              <a:lnSpc>
                <a:spcPct val="140000"/>
              </a:lnSpc>
              <a:spcBef>
                <a:spcPct val="50000"/>
              </a:spcBef>
              <a:spcAft>
                <a:spcPct val="0"/>
              </a:spcAft>
              <a:buFont typeface="Verdana" panose="020B0604030504040204" pitchFamily="34" charset="0"/>
              <a:buChar char=" "/>
              <a:defRPr sz="1700">
                <a:solidFill>
                  <a:schemeClr val="tx1"/>
                </a:solidFill>
                <a:latin typeface="+mn-lt"/>
                <a:ea typeface="+mn-ea"/>
                <a:cs typeface="ＭＳ Ｐゴシック" charset="0"/>
              </a:defRPr>
            </a:lvl1pPr>
            <a:lvl2pPr marL="373063"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2pPr>
            <a:lvl3pPr marL="636588"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3pPr>
            <a:lvl4pPr marL="890588" indent="-149225"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4pPr>
            <a:lvl5pPr marL="1155700"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5pPr>
            <a:lvl6pPr marL="16129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6pPr>
            <a:lvl7pPr marL="20701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7pPr>
            <a:lvl8pPr marL="25273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8pPr>
            <a:lvl9pPr marL="29845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9pPr>
          </a:lstStyle>
          <a:p>
            <a:pPr marL="0" indent="0">
              <a:lnSpc>
                <a:spcPct val="100000"/>
              </a:lnSpc>
              <a:spcBef>
                <a:spcPts val="0"/>
              </a:spcBef>
              <a:spcAft>
                <a:spcPts val="0"/>
              </a:spcAft>
              <a:buNone/>
            </a:pPr>
            <a:r>
              <a:rPr kumimoji="0" lang="en-US" sz="1600" b="1" i="0" u="none" strike="noStrike" kern="0" cap="none" spc="0" normalizeH="0" baseline="0" noProof="0" dirty="0">
                <a:ln>
                  <a:noFill/>
                </a:ln>
                <a:solidFill>
                  <a:srgbClr val="19458D"/>
                </a:solidFill>
                <a:effectLst/>
                <a:uLnTx/>
                <a:uFillTx/>
                <a:latin typeface="Verdana"/>
                <a:ea typeface="Verdana"/>
                <a:cs typeface="+mj-cs"/>
              </a:rPr>
              <a:t>Local</a:t>
            </a:r>
            <a:r>
              <a:rPr kumimoji="0" lang="en-US" sz="1600" b="1" i="0" u="none" strike="noStrike" kern="0" cap="none" spc="0" normalizeH="0" baseline="0" noProof="0" dirty="0">
                <a:ln>
                  <a:noFill/>
                </a:ln>
                <a:solidFill>
                  <a:srgbClr val="19458D"/>
                </a:solidFill>
                <a:effectLst/>
                <a:uLnTx/>
                <a:uFillTx/>
                <a:latin typeface="Verdana"/>
                <a:ea typeface="Verdana"/>
                <a:cs typeface="+mj-lt"/>
              </a:rPr>
              <a:t> organizations offering education and support for individuals affected by violence</a:t>
            </a:r>
            <a:endParaRPr kumimoji="0" lang="en-US" sz="1600" b="1" i="0" u="none" strike="noStrike" kern="0" cap="none" spc="0" normalizeH="0" baseline="0" noProof="0" dirty="0">
              <a:ln>
                <a:noFill/>
              </a:ln>
              <a:solidFill>
                <a:srgbClr val="19458D"/>
              </a:solidFill>
              <a:effectLst/>
              <a:uLnTx/>
              <a:uFillTx/>
              <a:latin typeface="Verdana"/>
              <a:ea typeface="ＭＳ Ｐゴシック"/>
            </a:endParaRPr>
          </a:p>
          <a:p>
            <a:pPr marL="0" indent="0">
              <a:lnSpc>
                <a:spcPct val="100000"/>
              </a:lnSpc>
              <a:spcBef>
                <a:spcPts val="0"/>
              </a:spcBef>
              <a:spcAft>
                <a:spcPts val="0"/>
              </a:spcAft>
              <a:buFont typeface="Verdana" panose="020B0604030504040204" pitchFamily="34" charset="0"/>
              <a:buNone/>
            </a:pPr>
            <a:endParaRPr lang="en-US" sz="1600" b="1" dirty="0">
              <a:solidFill>
                <a:srgbClr val="000000"/>
              </a:solidFill>
              <a:latin typeface="Calibri" panose="020F0502020204030204" pitchFamily="34" charset="0"/>
              <a:ea typeface="Arial" panose="020B0604020202020204" pitchFamily="34" charset="0"/>
              <a:cs typeface="Calibri" panose="020F0502020204030204" pitchFamily="34" charset="0"/>
            </a:endParaRPr>
          </a:p>
          <a:p>
            <a:pPr marL="0" indent="0">
              <a:lnSpc>
                <a:spcPct val="100000"/>
              </a:lnSpc>
              <a:spcBef>
                <a:spcPts val="0"/>
              </a:spcBef>
              <a:spcAft>
                <a:spcPts val="0"/>
              </a:spcAft>
              <a:buFont typeface="Verdana" panose="020B0604030504040204" pitchFamily="34" charset="0"/>
              <a:buNone/>
            </a:pPr>
            <a:r>
              <a:rPr lang="en-US" sz="1600" b="1" dirty="0">
                <a:solidFill>
                  <a:srgbClr val="000000"/>
                </a:solidFill>
                <a:latin typeface="Calibri" panose="020F0502020204030204" pitchFamily="34" charset="0"/>
                <a:ea typeface="Arial" panose="020B0604020202020204" pitchFamily="34" charset="0"/>
                <a:cs typeface="Calibri" panose="020F0502020204030204" pitchFamily="34" charset="0"/>
              </a:rPr>
              <a:t>Rise Up Rochester</a:t>
            </a:r>
            <a:r>
              <a:rPr lang="en-US" sz="1600" dirty="0">
                <a:solidFill>
                  <a:srgbClr val="000000"/>
                </a:solidFill>
                <a:latin typeface="Calibri" panose="020F0502020204030204" pitchFamily="34" charset="0"/>
                <a:ea typeface="Arial" panose="020B0604020202020204" pitchFamily="34" charset="0"/>
                <a:cs typeface="Calibri" panose="020F0502020204030204" pitchFamily="34" charset="0"/>
              </a:rPr>
              <a:t>: Rise Up Rochester provides victim support, mediates disputes, and promotes nonviolence in schools and neighborhoods.</a:t>
            </a:r>
          </a:p>
          <a:p>
            <a:pPr marL="372745" lvl="1">
              <a:lnSpc>
                <a:spcPct val="100000"/>
              </a:lnSpc>
              <a:spcBef>
                <a:spcPts val="0"/>
              </a:spcBef>
              <a:spcAft>
                <a:spcPts val="0"/>
              </a:spcAft>
              <a:buFont typeface="Arial" panose="020B0604020202020204" pitchFamily="34" charset="0"/>
              <a:buChar char="•"/>
            </a:pPr>
            <a:r>
              <a:rPr lang="en-US" sz="16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Phone:</a:t>
            </a:r>
            <a:r>
              <a:rPr lang="en-US" sz="16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585-454-3060 </a:t>
            </a:r>
          </a:p>
          <a:p>
            <a:pPr marL="372745" lvl="1">
              <a:lnSpc>
                <a:spcPct val="100000"/>
              </a:lnSpc>
              <a:spcBef>
                <a:spcPts val="0"/>
              </a:spcBef>
              <a:spcAft>
                <a:spcPts val="0"/>
              </a:spcAft>
              <a:buFont typeface="Arial" panose="020B0604020202020204" pitchFamily="34" charset="0"/>
              <a:buChar char="•"/>
            </a:pPr>
            <a:r>
              <a:rPr lang="en-US" sz="16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Address:</a:t>
            </a:r>
            <a:r>
              <a:rPr lang="en-US" sz="16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244 S Plymouth Ave, Rochester, NY 14608, </a:t>
            </a:r>
          </a:p>
          <a:p>
            <a:pPr marL="372745" lvl="1">
              <a:lnSpc>
                <a:spcPct val="100000"/>
              </a:lnSpc>
              <a:spcBef>
                <a:spcPts val="0"/>
              </a:spcBef>
              <a:spcAft>
                <a:spcPts val="0"/>
              </a:spcAft>
              <a:buFont typeface="Arial" panose="020B0604020202020204" pitchFamily="34" charset="0"/>
              <a:buChar char="•"/>
            </a:pPr>
            <a:r>
              <a:rPr lang="en-US" sz="16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Website:</a:t>
            </a:r>
            <a:r>
              <a:rPr lang="en-US" sz="16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r>
              <a:rPr lang="en-US" sz="1600" dirty="0">
                <a:solidFill>
                  <a:srgbClr val="000000"/>
                </a:solidFill>
                <a:latin typeface="Calibri" panose="020F0502020204030204" pitchFamily="34" charset="0"/>
                <a:ea typeface="Times New Roman" panose="02020603050405020304" pitchFamily="18" charset="0"/>
                <a:cs typeface="Calibri" panose="020F0502020204030204" pitchFamily="34" charset="0"/>
                <a:hlinkClick r:id="rId2">
                  <a:extLst>
                    <a:ext uri="{A12FA001-AC4F-418D-AE19-62706E023703}">
                      <ahyp:hlinkClr xmlns:ahyp="http://schemas.microsoft.com/office/drawing/2018/hyperlinkcolor" val="tx"/>
                    </a:ext>
                  </a:extLst>
                </a:hlinkClick>
              </a:rPr>
              <a:t>Rise Up Rochester</a:t>
            </a:r>
            <a:endParaRPr lang="en-US" sz="1600" dirty="0">
              <a:solidFill>
                <a:srgbClr val="000000"/>
              </a:solidFill>
              <a:latin typeface="Calibri" panose="020F0502020204030204" pitchFamily="34" charset="0"/>
              <a:ea typeface="Arial" panose="020B0604020202020204" pitchFamily="34" charset="0"/>
              <a:cs typeface="Calibri" panose="020F0502020204030204" pitchFamily="34" charset="0"/>
            </a:endParaRPr>
          </a:p>
          <a:p>
            <a:pPr marL="0" indent="0">
              <a:lnSpc>
                <a:spcPct val="100000"/>
              </a:lnSpc>
              <a:spcBef>
                <a:spcPts val="0"/>
              </a:spcBef>
              <a:spcAft>
                <a:spcPts val="0"/>
              </a:spcAft>
              <a:buFont typeface="Verdana" panose="020B0604030504040204" pitchFamily="34" charset="0"/>
              <a:buNone/>
            </a:pPr>
            <a:endParaRPr lang="en-US" sz="1600" b="1" dirty="0">
              <a:solidFill>
                <a:srgbClr val="000000"/>
              </a:solidFill>
              <a:latin typeface="Calibri" panose="020F0502020204030204" pitchFamily="34" charset="0"/>
              <a:ea typeface="Arial" panose="020B0604020202020204" pitchFamily="34" charset="0"/>
              <a:cs typeface="Calibri" panose="020F0502020204030204" pitchFamily="34" charset="0"/>
            </a:endParaRPr>
          </a:p>
          <a:p>
            <a:pPr marL="0" indent="0">
              <a:lnSpc>
                <a:spcPct val="100000"/>
              </a:lnSpc>
              <a:spcBef>
                <a:spcPts val="0"/>
              </a:spcBef>
              <a:spcAft>
                <a:spcPts val="0"/>
              </a:spcAft>
              <a:buFont typeface="Verdana" panose="020B0604030504040204" pitchFamily="34" charset="0"/>
              <a:buNone/>
            </a:pPr>
            <a:r>
              <a:rPr lang="en-US" sz="1600" b="1" dirty="0">
                <a:solidFill>
                  <a:srgbClr val="000000"/>
                </a:solidFill>
                <a:latin typeface="Calibri" panose="020F0502020204030204" pitchFamily="34" charset="0"/>
                <a:ea typeface="Arial" panose="020B0604020202020204" pitchFamily="34" charset="0"/>
                <a:cs typeface="Calibri" panose="020F0502020204030204" pitchFamily="34" charset="0"/>
              </a:rPr>
              <a:t>SNUG / SNUG@RRH</a:t>
            </a:r>
            <a:r>
              <a:rPr lang="en-US" sz="1600" dirty="0">
                <a:solidFill>
                  <a:srgbClr val="000000"/>
                </a:solidFill>
                <a:latin typeface="Calibri" panose="020F0502020204030204" pitchFamily="34" charset="0"/>
                <a:ea typeface="Arial" panose="020B0604020202020204" pitchFamily="34" charset="0"/>
                <a:cs typeface="Calibri" panose="020F0502020204030204" pitchFamily="34" charset="0"/>
              </a:rPr>
              <a:t>: Reduces gun violence by mediating conflicts and supporting at-risk individuals. </a:t>
            </a:r>
          </a:p>
          <a:p>
            <a:pPr marL="372745" lvl="1">
              <a:lnSpc>
                <a:spcPct val="100000"/>
              </a:lnSpc>
              <a:spcBef>
                <a:spcPts val="0"/>
              </a:spcBef>
              <a:spcAft>
                <a:spcPts val="0"/>
              </a:spcAft>
              <a:buFont typeface="Arial" panose="020B0604020202020204" pitchFamily="34" charset="0"/>
              <a:buChar char="•"/>
            </a:pPr>
            <a:r>
              <a:rPr lang="en-US" sz="1600" b="1" dirty="0">
                <a:solidFill>
                  <a:srgbClr val="000000"/>
                </a:solidFill>
                <a:latin typeface="Calibri" panose="020F0502020204030204" pitchFamily="34" charset="0"/>
                <a:ea typeface="ＭＳ Ｐゴシック"/>
                <a:cs typeface="Calibri" panose="020F0502020204030204" pitchFamily="34" charset="0"/>
              </a:rPr>
              <a:t>Phone:</a:t>
            </a:r>
            <a:r>
              <a:rPr lang="en-US" sz="1600" dirty="0">
                <a:solidFill>
                  <a:srgbClr val="000000"/>
                </a:solidFill>
                <a:latin typeface="Calibri" panose="020F0502020204030204" pitchFamily="34" charset="0"/>
                <a:ea typeface="ＭＳ Ｐゴシック"/>
                <a:cs typeface="Calibri" panose="020F0502020204030204" pitchFamily="34" charset="0"/>
              </a:rPr>
              <a:t> 585-615-4315 </a:t>
            </a:r>
          </a:p>
          <a:p>
            <a:pPr marL="372745" lvl="1">
              <a:lnSpc>
                <a:spcPct val="100000"/>
              </a:lnSpc>
              <a:spcBef>
                <a:spcPts val="0"/>
              </a:spcBef>
              <a:spcAft>
                <a:spcPts val="0"/>
              </a:spcAft>
              <a:buFont typeface="Arial" panose="020B0604020202020204" pitchFamily="34" charset="0"/>
              <a:buChar char="•"/>
            </a:pPr>
            <a:r>
              <a:rPr lang="en-US" sz="1600" b="1" dirty="0">
                <a:solidFill>
                  <a:srgbClr val="000000"/>
                </a:solidFill>
                <a:latin typeface="Calibri" panose="020F0502020204030204" pitchFamily="34" charset="0"/>
                <a:ea typeface="ＭＳ Ｐゴシック"/>
                <a:cs typeface="Calibri" panose="020F0502020204030204" pitchFamily="34" charset="0"/>
              </a:rPr>
              <a:t>Phone SNUG@RRH Landline: </a:t>
            </a:r>
            <a:r>
              <a:rPr lang="en-US" sz="1600" dirty="0"/>
              <a:t>585-922-4826 </a:t>
            </a:r>
            <a:endParaRPr lang="en-US" sz="1600" b="1" dirty="0">
              <a:solidFill>
                <a:srgbClr val="000000"/>
              </a:solidFill>
              <a:latin typeface="Calibri" panose="020F0502020204030204" pitchFamily="34" charset="0"/>
              <a:ea typeface="ＭＳ Ｐゴシック"/>
              <a:cs typeface="Calibri" panose="020F0502020204030204" pitchFamily="34" charset="0"/>
            </a:endParaRPr>
          </a:p>
          <a:p>
            <a:pPr marL="372745" lvl="1">
              <a:lnSpc>
                <a:spcPct val="100000"/>
              </a:lnSpc>
              <a:spcBef>
                <a:spcPts val="0"/>
              </a:spcBef>
              <a:spcAft>
                <a:spcPts val="0"/>
              </a:spcAft>
              <a:buFont typeface="Arial" panose="020B0604020202020204" pitchFamily="34" charset="0"/>
              <a:buChar char="•"/>
            </a:pPr>
            <a:r>
              <a:rPr lang="en-US" sz="1600" b="1" dirty="0">
                <a:solidFill>
                  <a:srgbClr val="000000"/>
                </a:solidFill>
                <a:latin typeface="Calibri" panose="020F0502020204030204" pitchFamily="34" charset="0"/>
                <a:ea typeface="ＭＳ Ｐゴシック"/>
                <a:cs typeface="Calibri" panose="020F0502020204030204" pitchFamily="34" charset="0"/>
              </a:rPr>
              <a:t>Address:</a:t>
            </a:r>
            <a:r>
              <a:rPr lang="en-US" sz="1600" dirty="0">
                <a:solidFill>
                  <a:srgbClr val="000000"/>
                </a:solidFill>
                <a:latin typeface="Calibri" panose="020F0502020204030204" pitchFamily="34" charset="0"/>
                <a:ea typeface="ＭＳ Ｐゴシック"/>
                <a:cs typeface="Calibri" panose="020F0502020204030204" pitchFamily="34" charset="0"/>
              </a:rPr>
              <a:t> 189 N Water St Suite 1, Rochester, NY 14604</a:t>
            </a:r>
          </a:p>
          <a:p>
            <a:pPr marL="372745" lvl="1">
              <a:lnSpc>
                <a:spcPct val="100000"/>
              </a:lnSpc>
              <a:spcBef>
                <a:spcPts val="0"/>
              </a:spcBef>
              <a:spcAft>
                <a:spcPts val="0"/>
              </a:spcAft>
              <a:buFont typeface="Arial" panose="020B0604020202020204" pitchFamily="34" charset="0"/>
              <a:buChar char="•"/>
            </a:pPr>
            <a:r>
              <a:rPr lang="en-US" sz="1600" b="1" dirty="0">
                <a:solidFill>
                  <a:srgbClr val="000000"/>
                </a:solidFill>
                <a:latin typeface="Calibri" panose="020F0502020204030204" pitchFamily="34" charset="0"/>
                <a:ea typeface="Arial" panose="020B0604020202020204" pitchFamily="34" charset="0"/>
                <a:cs typeface="Calibri" panose="020F0502020204030204" pitchFamily="34" charset="0"/>
              </a:rPr>
              <a:t>Website:</a:t>
            </a:r>
            <a:r>
              <a:rPr lang="en-US" sz="1600" dirty="0">
                <a:solidFill>
                  <a:srgbClr val="000000"/>
                </a:solidFill>
                <a:latin typeface="Calibri" panose="020F0502020204030204" pitchFamily="34" charset="0"/>
                <a:ea typeface="Arial" panose="020B0604020202020204" pitchFamily="34" charset="0"/>
                <a:cs typeface="Calibri" panose="020F0502020204030204" pitchFamily="34" charset="0"/>
              </a:rPr>
              <a:t> </a:t>
            </a:r>
            <a:r>
              <a:rPr lang="en-US" sz="1600" dirty="0">
                <a:solidFill>
                  <a:srgbClr val="000000"/>
                </a:solidFill>
                <a:latin typeface="Calibri" panose="020F0502020204030204" pitchFamily="34" charset="0"/>
                <a:ea typeface="Arial" panose="020B060402020202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585 SNUG on Facebook</a:t>
            </a:r>
            <a:endParaRPr lang="en-US" sz="1600" dirty="0">
              <a:solidFill>
                <a:srgbClr val="000000"/>
              </a:solidFill>
              <a:latin typeface="Calibri" panose="020F0502020204030204" pitchFamily="34" charset="0"/>
              <a:ea typeface="Arial" panose="020B0604020202020204" pitchFamily="34" charset="0"/>
              <a:cs typeface="Calibri" panose="020F0502020204030204" pitchFamily="34" charset="0"/>
            </a:endParaRPr>
          </a:p>
          <a:p>
            <a:pPr marL="372745" lvl="1">
              <a:lnSpc>
                <a:spcPct val="100000"/>
              </a:lnSpc>
              <a:spcBef>
                <a:spcPts val="0"/>
              </a:spcBef>
              <a:spcAft>
                <a:spcPts val="0"/>
              </a:spcAft>
              <a:buFont typeface="Arial" panose="020B0604020202020204" pitchFamily="34" charset="0"/>
              <a:buChar char="•"/>
            </a:pPr>
            <a:endParaRPr lang="en-US" sz="1600" b="1" dirty="0">
              <a:solidFill>
                <a:srgbClr val="000000"/>
              </a:solidFill>
              <a:latin typeface="Calibri" panose="020F0502020204030204" pitchFamily="34" charset="0"/>
              <a:ea typeface="Arial" panose="020B0604020202020204" pitchFamily="34" charset="0"/>
              <a:cs typeface="Calibri" panose="020F0502020204030204" pitchFamily="34" charset="0"/>
            </a:endParaRPr>
          </a:p>
          <a:p>
            <a:pPr marL="0" indent="0">
              <a:lnSpc>
                <a:spcPct val="100000"/>
              </a:lnSpc>
              <a:spcBef>
                <a:spcPts val="0"/>
              </a:spcBef>
              <a:spcAft>
                <a:spcPts val="0"/>
              </a:spcAft>
              <a:buFont typeface="Verdana" panose="020B0604030504040204" pitchFamily="34" charset="0"/>
              <a:buNone/>
            </a:pPr>
            <a:r>
              <a:rPr lang="en-US" sz="1600" b="1" dirty="0">
                <a:solidFill>
                  <a:srgbClr val="000000"/>
                </a:solidFill>
                <a:latin typeface="Calibri" panose="020F0502020204030204" pitchFamily="34" charset="0"/>
                <a:ea typeface="Arial" panose="020B0604020202020204" pitchFamily="34" charset="0"/>
                <a:cs typeface="Calibri" panose="020F0502020204030204" pitchFamily="34" charset="0"/>
              </a:rPr>
              <a:t>Pathways to Peace</a:t>
            </a:r>
            <a:r>
              <a:rPr lang="en-US" sz="1600" dirty="0">
                <a:solidFill>
                  <a:srgbClr val="000000"/>
                </a:solidFill>
                <a:latin typeface="Calibri" panose="020F0502020204030204" pitchFamily="34" charset="0"/>
                <a:ea typeface="Arial" panose="020B0604020202020204" pitchFamily="34" charset="0"/>
                <a:cs typeface="Calibri" panose="020F0502020204030204" pitchFamily="34" charset="0"/>
              </a:rPr>
              <a:t>: Offers nonviolent alternatives and support for youth involved in gangs or violent disputes.</a:t>
            </a:r>
          </a:p>
          <a:p>
            <a:pPr marL="372745" lvl="1" indent="-285750">
              <a:lnSpc>
                <a:spcPct val="100000"/>
              </a:lnSpc>
              <a:spcBef>
                <a:spcPts val="0"/>
              </a:spcBef>
              <a:spcAft>
                <a:spcPts val="0"/>
              </a:spcAft>
              <a:buFont typeface="Arial,Sans-Serif"/>
              <a:buChar char="•"/>
            </a:pPr>
            <a:r>
              <a:rPr lang="en-US" sz="1600" b="1" dirty="0">
                <a:solidFill>
                  <a:srgbClr val="000000"/>
                </a:solidFill>
                <a:latin typeface="Calibri" panose="020F0502020204030204" pitchFamily="34" charset="0"/>
                <a:ea typeface="Calibri"/>
                <a:cs typeface="Calibri" panose="020F0502020204030204" pitchFamily="34" charset="0"/>
              </a:rPr>
              <a:t>Phone:</a:t>
            </a:r>
            <a:r>
              <a:rPr lang="en-US" sz="1600" dirty="0">
                <a:solidFill>
                  <a:srgbClr val="000000"/>
                </a:solidFill>
                <a:latin typeface="Calibri" panose="020F0502020204030204" pitchFamily="34" charset="0"/>
                <a:ea typeface="Calibri"/>
                <a:cs typeface="Calibri" panose="020F0502020204030204" pitchFamily="34" charset="0"/>
              </a:rPr>
              <a:t>  Call or text 585-428-SAFE (585-428-7233)</a:t>
            </a:r>
          </a:p>
          <a:p>
            <a:pPr marL="372745" lvl="1" indent="-285750">
              <a:lnSpc>
                <a:spcPct val="100000"/>
              </a:lnSpc>
              <a:spcBef>
                <a:spcPts val="0"/>
              </a:spcBef>
              <a:spcAft>
                <a:spcPts val="0"/>
              </a:spcAft>
              <a:buFont typeface="Arial,Sans-Serif"/>
              <a:buChar char="•"/>
            </a:pPr>
            <a:r>
              <a:rPr lang="en-US" sz="1600" b="1" dirty="0">
                <a:solidFill>
                  <a:srgbClr val="000000"/>
                </a:solidFill>
                <a:latin typeface="Calibri" panose="020F0502020204030204" pitchFamily="34" charset="0"/>
                <a:ea typeface="Calibri"/>
                <a:cs typeface="Calibri" panose="020F0502020204030204" pitchFamily="34" charset="0"/>
              </a:rPr>
              <a:t>Address:</a:t>
            </a:r>
            <a:r>
              <a:rPr lang="en-US" sz="1600" dirty="0">
                <a:solidFill>
                  <a:srgbClr val="000000"/>
                </a:solidFill>
                <a:latin typeface="Calibri" panose="020F0502020204030204" pitchFamily="34" charset="0"/>
                <a:ea typeface="Calibri"/>
                <a:cs typeface="Calibri" panose="020F0502020204030204" pitchFamily="34" charset="0"/>
              </a:rPr>
              <a:t> 57 St. Paul Street, Rochester, NY 14604</a:t>
            </a:r>
          </a:p>
          <a:p>
            <a:pPr marL="372745" lvl="1" indent="-285750">
              <a:lnSpc>
                <a:spcPct val="100000"/>
              </a:lnSpc>
              <a:spcBef>
                <a:spcPts val="0"/>
              </a:spcBef>
              <a:spcAft>
                <a:spcPts val="0"/>
              </a:spcAft>
              <a:buFont typeface="Arial,Sans-Serif"/>
              <a:buChar char="•"/>
            </a:pPr>
            <a:r>
              <a:rPr lang="en-US" sz="1600" b="1" dirty="0">
                <a:solidFill>
                  <a:srgbClr val="000000"/>
                </a:solidFill>
                <a:latin typeface="Calibri" panose="020F0502020204030204" pitchFamily="34" charset="0"/>
                <a:ea typeface="Calibri"/>
                <a:cs typeface="Calibri" panose="020F0502020204030204" pitchFamily="34" charset="0"/>
              </a:rPr>
              <a:t>Website:</a:t>
            </a:r>
            <a:r>
              <a:rPr lang="en-US" sz="1600" dirty="0">
                <a:solidFill>
                  <a:srgbClr val="000000"/>
                </a:solidFill>
                <a:latin typeface="Calibri" panose="020F0502020204030204" pitchFamily="34" charset="0"/>
                <a:ea typeface="Calibri"/>
                <a:cs typeface="Calibri" panose="020F0502020204030204" pitchFamily="34" charset="0"/>
              </a:rPr>
              <a:t> </a:t>
            </a:r>
            <a:r>
              <a:rPr lang="en-US" sz="1600" dirty="0">
                <a:solidFill>
                  <a:srgbClr val="000000"/>
                </a:solidFill>
                <a:latin typeface="Calibri" panose="020F0502020204030204" pitchFamily="34" charset="0"/>
                <a:ea typeface="Calibri"/>
                <a:cs typeface="Calibri" panose="020F0502020204030204" pitchFamily="34" charset="0"/>
                <a:hlinkClick r:id="rId4">
                  <a:extLst>
                    <a:ext uri="{A12FA001-AC4F-418D-AE19-62706E023703}">
                      <ahyp:hlinkClr xmlns:ahyp="http://schemas.microsoft.com/office/drawing/2018/hyperlinkcolor" val="tx"/>
                    </a:ext>
                  </a:extLst>
                </a:hlinkClick>
              </a:rPr>
              <a:t>Pathways to Peace</a:t>
            </a:r>
          </a:p>
          <a:p>
            <a:pPr marL="0" indent="0">
              <a:lnSpc>
                <a:spcPct val="100000"/>
              </a:lnSpc>
              <a:buFont typeface="Verdana" panose="020B0604030504040204" pitchFamily="34" charset="0"/>
              <a:buNone/>
            </a:pPr>
            <a:endParaRPr lang="en-US" sz="1400" dirty="0">
              <a:solidFill>
                <a:srgbClr val="000000"/>
              </a:solidFill>
              <a:latin typeface="Calibri" panose="020F0502020204030204" pitchFamily="34" charset="0"/>
              <a:ea typeface="Verdana"/>
            </a:endParaRPr>
          </a:p>
          <a:p>
            <a:pPr marL="213995" lvl="1" indent="0">
              <a:spcBef>
                <a:spcPts val="0"/>
              </a:spcBef>
              <a:spcAft>
                <a:spcPts val="0"/>
              </a:spcAft>
              <a:buFontTx/>
              <a:buNone/>
            </a:pPr>
            <a:endParaRPr lang="en-US" sz="10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0">
              <a:spcBef>
                <a:spcPts val="0"/>
              </a:spcBef>
              <a:spcAft>
                <a:spcPts val="0"/>
              </a:spcAft>
            </a:pPr>
            <a:endParaRPr lang="en-US" sz="1800" dirty="0">
              <a:solidFill>
                <a:srgbClr val="000000"/>
              </a:solidFill>
              <a:latin typeface="Calibri" panose="020F0502020204030204" pitchFamily="34" charset="0"/>
              <a:ea typeface="Times New Roman" panose="02020603050405020304" pitchFamily="18" charset="0"/>
            </a:endParaRPr>
          </a:p>
          <a:p>
            <a:pPr marL="0">
              <a:spcBef>
                <a:spcPts val="0"/>
              </a:spcBef>
              <a:spcAft>
                <a:spcPts val="0"/>
              </a:spcAft>
            </a:pPr>
            <a:endParaRPr lang="en-US" sz="1800" dirty="0">
              <a:solidFill>
                <a:srgbClr val="000000"/>
              </a:solidFill>
              <a:latin typeface="Calibri" panose="020F0502020204030204" pitchFamily="34" charset="0"/>
              <a:ea typeface="Times New Roman" panose="02020603050405020304" pitchFamily="18" charset="0"/>
            </a:endParaRPr>
          </a:p>
          <a:p>
            <a:pPr marL="0">
              <a:spcBef>
                <a:spcPts val="0"/>
              </a:spcBef>
              <a:spcAft>
                <a:spcPts val="0"/>
              </a:spcAft>
            </a:pPr>
            <a:endParaRPr lang="en-US" sz="1800" dirty="0">
              <a:solidFill>
                <a:srgbClr val="000000"/>
              </a:solidFill>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27000886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2">
            <a:extLst>
              <a:ext uri="{FF2B5EF4-FFF2-40B4-BE49-F238E27FC236}">
                <a16:creationId xmlns:a16="http://schemas.microsoft.com/office/drawing/2014/main" id="{9E108B63-FC7D-2D92-6C05-73AEE9FC3DCD}"/>
              </a:ext>
            </a:extLst>
          </p:cNvPr>
          <p:cNvSpPr txBox="1">
            <a:spLocks noGrp="1" noChangeArrowheads="1"/>
          </p:cNvSpPr>
          <p:nvPr>
            <p:ph type="title" idx="4294967295"/>
          </p:nvPr>
        </p:nvSpPr>
        <p:spPr bwMode="auto">
          <a:xfrm>
            <a:off x="980853" y="827903"/>
            <a:ext cx="8086725" cy="419875"/>
          </a:xfrm>
          <a:prstGeom prst="rect">
            <a:avLst/>
          </a:prstGeom>
          <a:noFill/>
          <a:ln>
            <a:noFill/>
            <a:prstDash/>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lvl1pPr algn="l" defTabSz="833438" rtl="0" eaLnBrk="0" fontAlgn="base" hangingPunct="0">
              <a:lnSpc>
                <a:spcPct val="85000"/>
              </a:lnSpc>
              <a:spcBef>
                <a:spcPct val="0"/>
              </a:spcBef>
              <a:spcAft>
                <a:spcPct val="0"/>
              </a:spcAft>
              <a:defRPr sz="2400" b="1">
                <a:solidFill>
                  <a:srgbClr val="19458D"/>
                </a:solidFill>
                <a:latin typeface="+mj-lt"/>
                <a:ea typeface="+mj-ea"/>
                <a:cs typeface="ＭＳ Ｐゴシック" charset="0"/>
              </a:defRPr>
            </a:lvl1pPr>
            <a:lvl2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2pPr>
            <a:lvl3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3pPr>
            <a:lvl4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4pPr>
            <a:lvl5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5pPr>
            <a:lvl6pPr marL="457200" algn="l" defTabSz="833438" rtl="0" fontAlgn="base">
              <a:lnSpc>
                <a:spcPct val="85000"/>
              </a:lnSpc>
              <a:spcBef>
                <a:spcPct val="0"/>
              </a:spcBef>
              <a:spcAft>
                <a:spcPct val="0"/>
              </a:spcAft>
              <a:defRPr sz="2400" b="1">
                <a:solidFill>
                  <a:srgbClr val="19458D"/>
                </a:solidFill>
                <a:latin typeface="Verdana" charset="0"/>
                <a:ea typeface="ＭＳ Ｐゴシック" charset="0"/>
              </a:defRPr>
            </a:lvl6pPr>
            <a:lvl7pPr marL="914400" algn="l" defTabSz="833438" rtl="0" fontAlgn="base">
              <a:lnSpc>
                <a:spcPct val="85000"/>
              </a:lnSpc>
              <a:spcBef>
                <a:spcPct val="0"/>
              </a:spcBef>
              <a:spcAft>
                <a:spcPct val="0"/>
              </a:spcAft>
              <a:defRPr sz="2400" b="1">
                <a:solidFill>
                  <a:srgbClr val="19458D"/>
                </a:solidFill>
                <a:latin typeface="Verdana" charset="0"/>
                <a:ea typeface="ＭＳ Ｐゴシック" charset="0"/>
              </a:defRPr>
            </a:lvl7pPr>
            <a:lvl8pPr marL="1371600" algn="l" defTabSz="833438" rtl="0" fontAlgn="base">
              <a:lnSpc>
                <a:spcPct val="85000"/>
              </a:lnSpc>
              <a:spcBef>
                <a:spcPct val="0"/>
              </a:spcBef>
              <a:spcAft>
                <a:spcPct val="0"/>
              </a:spcAft>
              <a:defRPr sz="2400" b="1">
                <a:solidFill>
                  <a:srgbClr val="19458D"/>
                </a:solidFill>
                <a:latin typeface="Verdana" charset="0"/>
                <a:ea typeface="ＭＳ Ｐゴシック" charset="0"/>
              </a:defRPr>
            </a:lvl8pPr>
            <a:lvl9pPr marL="1828800" algn="l" defTabSz="833438" rtl="0" fontAlgn="base">
              <a:lnSpc>
                <a:spcPct val="85000"/>
              </a:lnSpc>
              <a:spcBef>
                <a:spcPct val="0"/>
              </a:spcBef>
              <a:spcAft>
                <a:spcPct val="0"/>
              </a:spcAft>
              <a:defRPr sz="2400" b="1">
                <a:solidFill>
                  <a:srgbClr val="19458D"/>
                </a:solidFill>
                <a:latin typeface="Verdana" charset="0"/>
                <a:ea typeface="ＭＳ Ｐゴシック" charset="0"/>
              </a:defRPr>
            </a:lvl9pPr>
          </a:lstStyle>
          <a:p>
            <a:pPr marL="0" marR="0" lvl="0" indent="0" algn="l" defTabSz="833438" rtl="0" eaLnBrk="1" fontAlgn="base" latinLnBrk="0" hangingPunct="1">
              <a:lnSpc>
                <a:spcPct val="135000"/>
              </a:lnSpc>
              <a:spcBef>
                <a:spcPct val="0"/>
              </a:spcBef>
              <a:spcAft>
                <a:spcPct val="0"/>
              </a:spcAft>
              <a:buClrTx/>
              <a:buSzTx/>
              <a:buFontTx/>
              <a:buNone/>
              <a:tabLst/>
              <a:defRPr/>
            </a:pPr>
            <a:r>
              <a:rPr kumimoji="0" lang="en-US" sz="2400" b="1" i="0" u="none" strike="noStrike" kern="0" cap="none" spc="0" normalizeH="0" baseline="0" noProof="0" dirty="0" err="1">
                <a:ln>
                  <a:noFill/>
                </a:ln>
                <a:solidFill>
                  <a:srgbClr val="19458D"/>
                </a:solidFill>
                <a:effectLst/>
                <a:uLnTx/>
                <a:uFillTx/>
                <a:latin typeface="Verdana"/>
                <a:ea typeface="ＭＳ Ｐゴシック"/>
                <a:cs typeface="+mj-cs"/>
              </a:rPr>
              <a:t>URochester</a:t>
            </a:r>
            <a:r>
              <a:rPr kumimoji="0" lang="en-US" sz="2400" b="1" i="0" u="none" strike="noStrike" kern="0" cap="none" spc="0" normalizeH="0" baseline="0" noProof="0" dirty="0">
                <a:ln>
                  <a:noFill/>
                </a:ln>
                <a:solidFill>
                  <a:srgbClr val="19458D"/>
                </a:solidFill>
                <a:effectLst/>
                <a:uLnTx/>
                <a:uFillTx/>
                <a:latin typeface="Verdana"/>
                <a:ea typeface="ＭＳ Ｐゴシック"/>
                <a:cs typeface="+mj-cs"/>
              </a:rPr>
              <a:t> Medicine Prevention Programs</a:t>
            </a:r>
          </a:p>
        </p:txBody>
      </p:sp>
      <p:sp>
        <p:nvSpPr>
          <p:cNvPr id="9" name="Rectangle 3">
            <a:extLst>
              <a:ext uri="{FF2B5EF4-FFF2-40B4-BE49-F238E27FC236}">
                <a16:creationId xmlns:a16="http://schemas.microsoft.com/office/drawing/2014/main" id="{1C39E907-1341-F1E8-1627-DD13C32DB501}"/>
              </a:ext>
            </a:extLst>
          </p:cNvPr>
          <p:cNvSpPr txBox="1">
            <a:spLocks noChangeArrowheads="1"/>
          </p:cNvSpPr>
          <p:nvPr/>
        </p:nvSpPr>
        <p:spPr bwMode="auto">
          <a:xfrm>
            <a:off x="980853" y="1636632"/>
            <a:ext cx="9026996" cy="357807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lvl1pPr marL="107950" indent="-107950" algn="l" defTabSz="928688" rtl="0" eaLnBrk="0" fontAlgn="base" hangingPunct="0">
              <a:lnSpc>
                <a:spcPct val="140000"/>
              </a:lnSpc>
              <a:spcBef>
                <a:spcPct val="50000"/>
              </a:spcBef>
              <a:spcAft>
                <a:spcPct val="0"/>
              </a:spcAft>
              <a:buFont typeface="Verdana" panose="020B0604030504040204" pitchFamily="34" charset="0"/>
              <a:buChar char=" "/>
              <a:defRPr sz="1700">
                <a:solidFill>
                  <a:schemeClr val="tx1"/>
                </a:solidFill>
                <a:latin typeface="+mn-lt"/>
                <a:ea typeface="+mn-ea"/>
                <a:cs typeface="ＭＳ Ｐゴシック" charset="0"/>
              </a:defRPr>
            </a:lvl1pPr>
            <a:lvl2pPr marL="373063"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2pPr>
            <a:lvl3pPr marL="636588"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3pPr>
            <a:lvl4pPr marL="890588" indent="-149225"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4pPr>
            <a:lvl5pPr marL="1155700"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5pPr>
            <a:lvl6pPr marL="16129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6pPr>
            <a:lvl7pPr marL="20701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7pPr>
            <a:lvl8pPr marL="25273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8pPr>
            <a:lvl9pPr marL="29845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9pPr>
          </a:lstStyle>
          <a:p>
            <a:pPr marL="0" indent="0">
              <a:lnSpc>
                <a:spcPct val="100000"/>
              </a:lnSpc>
              <a:spcBef>
                <a:spcPts val="0"/>
              </a:spcBef>
              <a:spcAft>
                <a:spcPts val="0"/>
              </a:spcAft>
              <a:buFont typeface="Verdana" panose="020B0604030504040204" pitchFamily="34" charset="0"/>
              <a:buNone/>
            </a:pPr>
            <a:r>
              <a:rPr lang="en-US" sz="18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UR Medicine Firearm Injury Prevention Program (FIPP) </a:t>
            </a:r>
            <a:r>
              <a:rPr lang="en-US" sz="1800" dirty="0">
                <a:solidFill>
                  <a:srgbClr val="000000"/>
                </a:solidFill>
                <a:latin typeface="Calibri" panose="020F0502020204030204" pitchFamily="34" charset="0"/>
                <a:ea typeface="Times New Roman" panose="02020603050405020304" pitchFamily="18" charset="0"/>
                <a:cs typeface="Calibri" panose="020F0502020204030204" pitchFamily="34" charset="0"/>
              </a:rPr>
              <a:t>Collaborates </a:t>
            </a:r>
            <a:r>
              <a:rPr lang="en-US" sz="1800" dirty="0">
                <a:solidFill>
                  <a:srgbClr val="000000"/>
                </a:solidFill>
                <a:latin typeface="Calibri" panose="020F0502020204030204" pitchFamily="34" charset="0"/>
                <a:ea typeface="ＭＳ Ｐゴシック"/>
                <a:cs typeface="Calibri" panose="020F0502020204030204" pitchFamily="34" charset="0"/>
              </a:rPr>
              <a:t>with health care providers, community agencies, and community members in Rochester and the Finger Lakes region to find effective ways to prevent firearm-related suicide, unintentional injury and death, assaults, and homicides through education, resource-sharing, research, and open dialogue.</a:t>
            </a:r>
            <a:endParaRPr lang="en-US" sz="18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lvl="1">
              <a:lnSpc>
                <a:spcPct val="100000"/>
              </a:lnSpc>
              <a:spcBef>
                <a:spcPts val="0"/>
              </a:spcBef>
              <a:spcAft>
                <a:spcPts val="0"/>
              </a:spcAft>
              <a:buFont typeface="Arial" panose="020B0604020202020204" pitchFamily="34" charset="0"/>
              <a:buChar char="•"/>
            </a:pPr>
            <a:r>
              <a:rPr lang="en-US" sz="18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Phone:</a:t>
            </a:r>
            <a:r>
              <a:rPr lang="en-US" sz="18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585-276-8605 </a:t>
            </a:r>
          </a:p>
          <a:p>
            <a:pPr lvl="1">
              <a:lnSpc>
                <a:spcPct val="100000"/>
              </a:lnSpc>
              <a:spcBef>
                <a:spcPts val="0"/>
              </a:spcBef>
              <a:spcAft>
                <a:spcPts val="0"/>
              </a:spcAft>
              <a:buFont typeface="Arial" panose="020B0604020202020204" pitchFamily="34" charset="0"/>
              <a:buChar char="•"/>
            </a:pPr>
            <a:r>
              <a:rPr lang="en-US" sz="18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Website: </a:t>
            </a:r>
            <a:r>
              <a:rPr lang="en-US" sz="1800" dirty="0">
                <a:solidFill>
                  <a:srgbClr val="000000"/>
                </a:solidFill>
                <a:latin typeface="Calibri" panose="020F0502020204030204" pitchFamily="34" charset="0"/>
                <a:ea typeface="Times New Roman" panose="02020603050405020304" pitchFamily="18" charset="0"/>
                <a:cs typeface="Calibri" panose="020F0502020204030204" pitchFamily="34" charset="0"/>
                <a:hlinkClick r:id="rId2">
                  <a:extLst>
                    <a:ext uri="{A12FA001-AC4F-418D-AE19-62706E023703}">
                      <ahyp:hlinkClr xmlns:ahyp="http://schemas.microsoft.com/office/drawing/2018/hyperlinkcolor" val="tx"/>
                    </a:ext>
                  </a:extLst>
                </a:hlinkClick>
              </a:rPr>
              <a:t>https://www.urmc.rochester.edu/firearm-injury-prevention-program.aspx</a:t>
            </a:r>
            <a:endParaRPr lang="en-US" sz="18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0" indent="0">
              <a:lnSpc>
                <a:spcPct val="100000"/>
              </a:lnSpc>
              <a:spcBef>
                <a:spcPts val="0"/>
              </a:spcBef>
              <a:spcAft>
                <a:spcPts val="0"/>
              </a:spcAft>
              <a:buFont typeface="Verdana" panose="020B0604030504040204" pitchFamily="34" charset="0"/>
              <a:buNone/>
            </a:pPr>
            <a:endParaRPr lang="en-US" sz="1800" b="1"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0" indent="0">
              <a:lnSpc>
                <a:spcPct val="100000"/>
              </a:lnSpc>
              <a:spcBef>
                <a:spcPts val="0"/>
              </a:spcBef>
              <a:spcAft>
                <a:spcPts val="0"/>
              </a:spcAft>
              <a:buFont typeface="Verdana" panose="020B0604030504040204" pitchFamily="34" charset="0"/>
              <a:buNone/>
            </a:pPr>
            <a:r>
              <a:rPr lang="en-US" sz="18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Rochester Youth Violence Partnership </a:t>
            </a:r>
            <a:r>
              <a:rPr lang="en-US" sz="1800" dirty="0">
                <a:solidFill>
                  <a:srgbClr val="000000"/>
                </a:solidFill>
                <a:latin typeface="Calibri" panose="020F0502020204030204" pitchFamily="34" charset="0"/>
                <a:ea typeface="Times New Roman" panose="02020603050405020304" pitchFamily="18" charset="0"/>
                <a:cs typeface="Calibri" panose="020F0502020204030204" pitchFamily="34" charset="0"/>
              </a:rPr>
              <a:t>A hospital-based program connecting trauma victims with resources to reduce violence.</a:t>
            </a:r>
          </a:p>
          <a:p>
            <a:pPr marL="372745" lvl="1">
              <a:lnSpc>
                <a:spcPct val="100000"/>
              </a:lnSpc>
              <a:spcBef>
                <a:spcPts val="0"/>
              </a:spcBef>
              <a:spcAft>
                <a:spcPts val="0"/>
              </a:spcAft>
              <a:buFont typeface="Arial" panose="020B0604020202020204" pitchFamily="34" charset="0"/>
              <a:buChar char="•"/>
            </a:pPr>
            <a:r>
              <a:rPr lang="en-US" sz="18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Contact: </a:t>
            </a:r>
            <a:r>
              <a:rPr lang="en-US" sz="1800" dirty="0">
                <a:solidFill>
                  <a:srgbClr val="000000"/>
                </a:solidFill>
                <a:latin typeface="Calibri" panose="020F0502020204030204" pitchFamily="34" charset="0"/>
                <a:ea typeface="Times New Roman" panose="02020603050405020304" pitchFamily="18" charset="0"/>
                <a:cs typeface="Calibri" panose="020F0502020204030204" pitchFamily="34" charset="0"/>
              </a:rPr>
              <a:t>For more information, please contact: </a:t>
            </a:r>
            <a:r>
              <a:rPr lang="en-US" sz="1800" dirty="0" err="1">
                <a:solidFill>
                  <a:srgbClr val="000000"/>
                </a:solidFill>
                <a:latin typeface="Calibri" panose="020F0502020204030204" pitchFamily="34" charset="0"/>
                <a:ea typeface="Verdana"/>
                <a:cs typeface="Calibri" panose="020F0502020204030204" pitchFamily="34" charset="0"/>
              </a:rPr>
              <a:t>preventing_firearm_injury@urmc.rochester.edu</a:t>
            </a:r>
            <a:r>
              <a:rPr lang="en-US" sz="18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p>
          <a:p>
            <a:pPr marL="372745" lvl="1">
              <a:lnSpc>
                <a:spcPct val="100000"/>
              </a:lnSpc>
              <a:spcBef>
                <a:spcPts val="0"/>
              </a:spcBef>
              <a:spcAft>
                <a:spcPts val="0"/>
              </a:spcAft>
              <a:buFont typeface="Arial" panose="020B0604020202020204" pitchFamily="34" charset="0"/>
              <a:buChar char="•"/>
            </a:pPr>
            <a:r>
              <a:rPr lang="en-US" sz="18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Website: </a:t>
            </a:r>
            <a:r>
              <a:rPr lang="en-US" sz="1800" u="sng" dirty="0">
                <a:solidFill>
                  <a:srgbClr val="000000"/>
                </a:solidFill>
                <a:latin typeface="Calibri" panose="020F0502020204030204" pitchFamily="34" charset="0"/>
                <a:ea typeface="Times New Roman" panose="02020603050405020304" pitchFamily="18" charset="0"/>
                <a:cs typeface="Calibri" panose="020F0502020204030204" pitchFamily="34" charset="0"/>
              </a:rPr>
              <a:t>https://www.urmc.rochester.edu/burn-trauma/kessler-trauma-center/prevention-outreach.aspx</a:t>
            </a:r>
          </a:p>
          <a:p>
            <a:pPr marL="214313" lvl="1" indent="0">
              <a:spcBef>
                <a:spcPts val="0"/>
              </a:spcBef>
              <a:spcAft>
                <a:spcPts val="0"/>
              </a:spcAft>
              <a:buFontTx/>
              <a:buNone/>
            </a:pPr>
            <a:endParaRPr lang="en-US" sz="16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0">
              <a:spcBef>
                <a:spcPts val="0"/>
              </a:spcBef>
              <a:spcAft>
                <a:spcPts val="0"/>
              </a:spcAft>
            </a:pPr>
            <a:endParaRPr lang="en-US" sz="18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0">
              <a:spcBef>
                <a:spcPts val="0"/>
              </a:spcBef>
              <a:spcAft>
                <a:spcPts val="0"/>
              </a:spcAft>
            </a:pPr>
            <a:endParaRPr lang="en-US" sz="1800" dirty="0">
              <a:solidFill>
                <a:srgbClr val="000000"/>
              </a:solidFill>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2118457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621E5C-ACC2-C18E-99AB-24129B748DDA}"/>
            </a:ext>
          </a:extLst>
        </p:cNvPr>
        <p:cNvGrpSpPr/>
        <p:nvPr/>
      </p:nvGrpSpPr>
      <p:grpSpPr>
        <a:xfrm>
          <a:off x="0" y="0"/>
          <a:ext cx="0" cy="0"/>
          <a:chOff x="0" y="0"/>
          <a:chExt cx="0" cy="0"/>
        </a:xfrm>
      </p:grpSpPr>
      <p:sp>
        <p:nvSpPr>
          <p:cNvPr id="7" name="Rectangle 2">
            <a:extLst>
              <a:ext uri="{FF2B5EF4-FFF2-40B4-BE49-F238E27FC236}">
                <a16:creationId xmlns:a16="http://schemas.microsoft.com/office/drawing/2014/main" id="{64F31DA8-A64A-A25E-C763-8B2CB251437A}"/>
              </a:ext>
            </a:extLst>
          </p:cNvPr>
          <p:cNvSpPr txBox="1">
            <a:spLocks noGrp="1" noChangeArrowheads="1"/>
          </p:cNvSpPr>
          <p:nvPr>
            <p:ph type="title" idx="4294967295"/>
          </p:nvPr>
        </p:nvSpPr>
        <p:spPr bwMode="auto">
          <a:xfrm>
            <a:off x="304800" y="358891"/>
            <a:ext cx="11314176" cy="1143000"/>
          </a:xfrm>
          <a:prstGeom prst="rect">
            <a:avLst/>
          </a:prstGeom>
          <a:noFill/>
          <a:ln>
            <a:noFill/>
            <a:prstDash/>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rot="0" spcFirstLastPara="0" vertOverflow="overflow" horzOverflow="overflow" vert="horz" wrap="square" lIns="0" tIns="0" rIns="0" bIns="0" numCol="1" spcCol="0" rtlCol="0" fromWordArt="0" anchor="ctr" anchorCtr="0" forceAA="0" compatLnSpc="1">
            <a:prstTxWarp prst="textNoShape">
              <a:avLst/>
            </a:prstTxWarp>
            <a:normAutofit/>
          </a:bodyPr>
          <a:lstStyle>
            <a:lvl1pPr algn="ctr" defTabSz="833438" rtl="0" eaLnBrk="0" fontAlgn="base" hangingPunct="0">
              <a:lnSpc>
                <a:spcPct val="85000"/>
              </a:lnSpc>
              <a:spcBef>
                <a:spcPct val="0"/>
              </a:spcBef>
              <a:spcAft>
                <a:spcPct val="0"/>
              </a:spcAft>
              <a:defRPr sz="3600" b="0">
                <a:solidFill>
                  <a:schemeClr val="bg1"/>
                </a:solidFill>
                <a:latin typeface="+mj-lt"/>
                <a:ea typeface="+mj-ea"/>
                <a:cs typeface="ＭＳ Ｐゴシック" charset="0"/>
              </a:defRPr>
            </a:lvl1pPr>
            <a:lvl2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2pPr>
            <a:lvl3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3pPr>
            <a:lvl4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4pPr>
            <a:lvl5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5pPr>
            <a:lvl6pPr marL="457200" algn="l" defTabSz="833438" rtl="0" fontAlgn="base">
              <a:lnSpc>
                <a:spcPct val="85000"/>
              </a:lnSpc>
              <a:spcBef>
                <a:spcPct val="0"/>
              </a:spcBef>
              <a:spcAft>
                <a:spcPct val="0"/>
              </a:spcAft>
              <a:defRPr sz="2400" b="1">
                <a:solidFill>
                  <a:srgbClr val="19458D"/>
                </a:solidFill>
                <a:latin typeface="Verdana" charset="0"/>
                <a:ea typeface="ＭＳ Ｐゴシック" charset="0"/>
              </a:defRPr>
            </a:lvl6pPr>
            <a:lvl7pPr marL="914400" algn="l" defTabSz="833438" rtl="0" fontAlgn="base">
              <a:lnSpc>
                <a:spcPct val="85000"/>
              </a:lnSpc>
              <a:spcBef>
                <a:spcPct val="0"/>
              </a:spcBef>
              <a:spcAft>
                <a:spcPct val="0"/>
              </a:spcAft>
              <a:defRPr sz="2400" b="1">
                <a:solidFill>
                  <a:srgbClr val="19458D"/>
                </a:solidFill>
                <a:latin typeface="Verdana" charset="0"/>
                <a:ea typeface="ＭＳ Ｐゴシック" charset="0"/>
              </a:defRPr>
            </a:lvl7pPr>
            <a:lvl8pPr marL="1371600" algn="l" defTabSz="833438" rtl="0" fontAlgn="base">
              <a:lnSpc>
                <a:spcPct val="85000"/>
              </a:lnSpc>
              <a:spcBef>
                <a:spcPct val="0"/>
              </a:spcBef>
              <a:spcAft>
                <a:spcPct val="0"/>
              </a:spcAft>
              <a:defRPr sz="2400" b="1">
                <a:solidFill>
                  <a:srgbClr val="19458D"/>
                </a:solidFill>
                <a:latin typeface="Verdana" charset="0"/>
                <a:ea typeface="ＭＳ Ｐゴシック" charset="0"/>
              </a:defRPr>
            </a:lvl8pPr>
            <a:lvl9pPr marL="1828800" algn="l" defTabSz="833438" rtl="0" fontAlgn="base">
              <a:lnSpc>
                <a:spcPct val="85000"/>
              </a:lnSpc>
              <a:spcBef>
                <a:spcPct val="0"/>
              </a:spcBef>
              <a:spcAft>
                <a:spcPct val="0"/>
              </a:spcAft>
              <a:defRPr sz="2400" b="1">
                <a:solidFill>
                  <a:srgbClr val="19458D"/>
                </a:solidFill>
                <a:latin typeface="Verdana" charset="0"/>
                <a:ea typeface="ＭＳ Ｐゴシック" charset="0"/>
              </a:defRPr>
            </a:lvl9pPr>
          </a:lstStyle>
          <a:p>
            <a:pPr marL="0" marR="0" lvl="0" indent="0" algn="ctr" defTabSz="833438" rtl="0" eaLnBrk="1" fontAlgn="base" latinLnBrk="0" hangingPunct="1">
              <a:lnSpc>
                <a:spcPct val="100000"/>
              </a:lnSpc>
              <a:spcBef>
                <a:spcPct val="0"/>
              </a:spcBef>
              <a:spcAft>
                <a:spcPct val="0"/>
              </a:spcAft>
              <a:buClrTx/>
              <a:buSzTx/>
              <a:buFontTx/>
              <a:buNone/>
              <a:tabLst/>
              <a:defRPr/>
            </a:pPr>
            <a:r>
              <a:rPr kumimoji="0" lang="en-US" sz="3600" b="0" i="0" u="none" strike="noStrike" kern="0" cap="none" spc="0" normalizeH="0" baseline="0" noProof="0" dirty="0">
                <a:ln>
                  <a:noFill/>
                </a:ln>
                <a:solidFill>
                  <a:srgbClr val="19458D"/>
                </a:solidFill>
                <a:effectLst/>
                <a:uLnTx/>
                <a:uFillTx/>
                <a:latin typeface="Verdana"/>
                <a:ea typeface="ＭＳ Ｐゴシック"/>
                <a:cs typeface="+mj-cs"/>
              </a:rPr>
              <a:t>Partners Who Collaborated to Create This Toolkit</a:t>
            </a:r>
            <a:endParaRPr kumimoji="0" lang="en-US" sz="1800" b="0" i="0" u="none" strike="noStrike" kern="0" cap="none" spc="0" normalizeH="0" baseline="0" noProof="0" dirty="0">
              <a:ln>
                <a:noFill/>
              </a:ln>
              <a:solidFill>
                <a:srgbClr val="19458D"/>
              </a:solidFill>
              <a:effectLst/>
              <a:uLnTx/>
              <a:uFillTx/>
              <a:latin typeface="Verdana"/>
              <a:ea typeface="ＭＳ Ｐゴシック"/>
              <a:cs typeface="+mj-cs"/>
            </a:endParaRPr>
          </a:p>
        </p:txBody>
      </p:sp>
      <p:pic>
        <p:nvPicPr>
          <p:cNvPr id="1028" name="Picture 4" descr="City of Rochester logo. A black and white logo featuring a stylized flower design with five symmetrical petals forming a star shape in the center. Surrounding the flower, circular text reads &quot;FLOWER CITY-FLOWER CITY-N.Y. CITY OF ROCHESTER,&quot; indicating association with Rochester, New York.">
            <a:extLst>
              <a:ext uri="{FF2B5EF4-FFF2-40B4-BE49-F238E27FC236}">
                <a16:creationId xmlns:a16="http://schemas.microsoft.com/office/drawing/2014/main" id="{C1E3CCBE-55A9-00D6-5E49-10C36B5ED7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33630" y="1317799"/>
            <a:ext cx="1636395" cy="1636395"/>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Seal of County of Monroe, State of New York, featuring a circular design with green and white colors. The seal includes four quadrants depicting a building, a ship, a tree, and a gear, symbolizing key aspects of the county.">
            <a:extLst>
              <a:ext uri="{FF2B5EF4-FFF2-40B4-BE49-F238E27FC236}">
                <a16:creationId xmlns:a16="http://schemas.microsoft.com/office/drawing/2014/main" id="{2D893A63-1D97-760C-AEF1-555DDDFB35C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4265" t="3666" r="28302" b="12353"/>
          <a:stretch>
            <a:fillRect/>
          </a:stretch>
        </p:blipFill>
        <p:spPr bwMode="auto">
          <a:xfrm>
            <a:off x="7907541" y="1317799"/>
            <a:ext cx="1569973" cy="1636395"/>
          </a:xfrm>
          <a:prstGeom prst="flowChartConnector">
            <a:avLst/>
          </a:prstGeom>
          <a:noFill/>
          <a:extLst>
            <a:ext uri="{909E8E84-426E-40DD-AFC4-6F175D3DCCD1}">
              <a14:hiddenFill xmlns:a14="http://schemas.microsoft.com/office/drawing/2010/main">
                <a:solidFill>
                  <a:srgbClr val="FFFFFF"/>
                </a:solidFill>
              </a14:hiddenFill>
            </a:ext>
          </a:extLst>
        </p:spPr>
      </p:pic>
      <p:pic>
        <p:nvPicPr>
          <p:cNvPr id="1040" name="Picture 16" descr="Logo featuring bold black text &quot;ROCHESTER REGIONAL&quot; with &quot;HEALTH&quot; in blue, representing Rochester Regional Health organization. ">
            <a:extLst>
              <a:ext uri="{FF2B5EF4-FFF2-40B4-BE49-F238E27FC236}">
                <a16:creationId xmlns:a16="http://schemas.microsoft.com/office/drawing/2014/main" id="{370CBC13-FC81-2BF0-C9E3-C4BC48AD31C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44496" y="3232634"/>
            <a:ext cx="3014663" cy="1142074"/>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descr="Logo of University of Rochester Medicine featuring a blue shield with medical symbols and the word &quot;Meliora&quot; above it. Text &quot;University of Rochester Medicine&quot; appears in large blue font to the right of the shield.">
            <a:extLst>
              <a:ext uri="{FF2B5EF4-FFF2-40B4-BE49-F238E27FC236}">
                <a16:creationId xmlns:a16="http://schemas.microsoft.com/office/drawing/2014/main" id="{6D33B8F1-8BBB-0ED7-F733-951663A4BDD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185196" y="3254159"/>
            <a:ext cx="3014663" cy="1099024"/>
          </a:xfrm>
          <a:prstGeom prst="rect">
            <a:avLst/>
          </a:prstGeom>
        </p:spPr>
      </p:pic>
      <p:pic>
        <p:nvPicPr>
          <p:cNvPr id="1042" name="Picture 18" descr="Logo featuring a stylized city skyline in dark blue with an orange rising sun behind it, symbolizing hope and renewal. Bold text &quot;RISE UP ROCHESTER&quot; in orange and white emphasizes themes of justice, healing, and restoration.">
            <a:extLst>
              <a:ext uri="{FF2B5EF4-FFF2-40B4-BE49-F238E27FC236}">
                <a16:creationId xmlns:a16="http://schemas.microsoft.com/office/drawing/2014/main" id="{4DBCAB40-1C66-1296-2681-431D08E7069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60763" y="4695455"/>
            <a:ext cx="1782129" cy="1782129"/>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Logo featuring a city skyline at sunset with a large circular logo overlay featuring a stylized black flower design in the center. Orange text around the logo reads &quot;585 SNUG&quot; at the top and &quot;ROCHESTER, NY&quot; at the bottom, indicating a organization in Rochester, New York.">
            <a:extLst>
              <a:ext uri="{FF2B5EF4-FFF2-40B4-BE49-F238E27FC236}">
                <a16:creationId xmlns:a16="http://schemas.microsoft.com/office/drawing/2014/main" id="{4D2280CB-F3BE-84DC-9404-96F4FAB356E1}"/>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l="16183" t="10200" r="11154" b="3286"/>
          <a:stretch>
            <a:fillRect/>
          </a:stretch>
        </p:blipFill>
        <p:spPr bwMode="auto">
          <a:xfrm>
            <a:off x="7865757" y="4750727"/>
            <a:ext cx="1653540" cy="1671584"/>
          </a:xfrm>
          <a:prstGeom prst="ellipse">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68932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2">
            <a:extLst>
              <a:ext uri="{FF2B5EF4-FFF2-40B4-BE49-F238E27FC236}">
                <a16:creationId xmlns:a16="http://schemas.microsoft.com/office/drawing/2014/main" id="{0FD1A27D-CFD5-C89B-8A71-0D300BB4D4CC}"/>
              </a:ext>
            </a:extLst>
          </p:cNvPr>
          <p:cNvSpPr txBox="1">
            <a:spLocks noGrp="1" noChangeArrowheads="1"/>
          </p:cNvSpPr>
          <p:nvPr>
            <p:ph type="title" idx="4294967295"/>
          </p:nvPr>
        </p:nvSpPr>
        <p:spPr bwMode="auto">
          <a:xfrm>
            <a:off x="1000432" y="583463"/>
            <a:ext cx="8086725" cy="747713"/>
          </a:xfrm>
          <a:prstGeom prst="rect">
            <a:avLst/>
          </a:prstGeom>
          <a:noFill/>
          <a:ln>
            <a:noFill/>
            <a:prstDash/>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rot="0" spcFirstLastPara="0" vertOverflow="overflow" horzOverflow="overflow" vert="horz" wrap="square" lIns="0" tIns="0" rIns="0" bIns="0" numCol="1" spcCol="0" rtlCol="0" fromWordArt="0" anchor="b" anchorCtr="0" forceAA="0" compatLnSpc="1">
            <a:prstTxWarp prst="textNoShape">
              <a:avLst/>
            </a:prstTxWarp>
            <a:normAutofit/>
          </a:bodyPr>
          <a:lstStyle>
            <a:lvl1pPr algn="l" defTabSz="833438" rtl="0" eaLnBrk="0" fontAlgn="base" hangingPunct="0">
              <a:lnSpc>
                <a:spcPct val="85000"/>
              </a:lnSpc>
              <a:spcBef>
                <a:spcPct val="0"/>
              </a:spcBef>
              <a:spcAft>
                <a:spcPct val="0"/>
              </a:spcAft>
              <a:defRPr sz="2400" b="1">
                <a:solidFill>
                  <a:srgbClr val="19458D"/>
                </a:solidFill>
                <a:latin typeface="+mj-lt"/>
                <a:ea typeface="+mj-ea"/>
                <a:cs typeface="ＭＳ Ｐゴシック" charset="0"/>
              </a:defRPr>
            </a:lvl1pPr>
            <a:lvl2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2pPr>
            <a:lvl3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3pPr>
            <a:lvl4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4pPr>
            <a:lvl5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5pPr>
            <a:lvl6pPr marL="457200" algn="l" defTabSz="833438" rtl="0" fontAlgn="base">
              <a:lnSpc>
                <a:spcPct val="85000"/>
              </a:lnSpc>
              <a:spcBef>
                <a:spcPct val="0"/>
              </a:spcBef>
              <a:spcAft>
                <a:spcPct val="0"/>
              </a:spcAft>
              <a:defRPr sz="2400" b="1">
                <a:solidFill>
                  <a:srgbClr val="19458D"/>
                </a:solidFill>
                <a:latin typeface="Verdana" charset="0"/>
                <a:ea typeface="ＭＳ Ｐゴシック" charset="0"/>
              </a:defRPr>
            </a:lvl6pPr>
            <a:lvl7pPr marL="914400" algn="l" defTabSz="833438" rtl="0" fontAlgn="base">
              <a:lnSpc>
                <a:spcPct val="85000"/>
              </a:lnSpc>
              <a:spcBef>
                <a:spcPct val="0"/>
              </a:spcBef>
              <a:spcAft>
                <a:spcPct val="0"/>
              </a:spcAft>
              <a:defRPr sz="2400" b="1">
                <a:solidFill>
                  <a:srgbClr val="19458D"/>
                </a:solidFill>
                <a:latin typeface="Verdana" charset="0"/>
                <a:ea typeface="ＭＳ Ｐゴシック" charset="0"/>
              </a:defRPr>
            </a:lvl7pPr>
            <a:lvl8pPr marL="1371600" algn="l" defTabSz="833438" rtl="0" fontAlgn="base">
              <a:lnSpc>
                <a:spcPct val="85000"/>
              </a:lnSpc>
              <a:spcBef>
                <a:spcPct val="0"/>
              </a:spcBef>
              <a:spcAft>
                <a:spcPct val="0"/>
              </a:spcAft>
              <a:defRPr sz="2400" b="1">
                <a:solidFill>
                  <a:srgbClr val="19458D"/>
                </a:solidFill>
                <a:latin typeface="Verdana" charset="0"/>
                <a:ea typeface="ＭＳ Ｐゴシック" charset="0"/>
              </a:defRPr>
            </a:lvl8pPr>
            <a:lvl9pPr marL="1828800" algn="l" defTabSz="833438" rtl="0" fontAlgn="base">
              <a:lnSpc>
                <a:spcPct val="85000"/>
              </a:lnSpc>
              <a:spcBef>
                <a:spcPct val="0"/>
              </a:spcBef>
              <a:spcAft>
                <a:spcPct val="0"/>
              </a:spcAft>
              <a:defRPr sz="2400" b="1">
                <a:solidFill>
                  <a:srgbClr val="19458D"/>
                </a:solidFill>
                <a:latin typeface="Verdana" charset="0"/>
                <a:ea typeface="ＭＳ Ｐゴシック" charset="0"/>
              </a:defRPr>
            </a:lvl9pPr>
          </a:lstStyle>
          <a:p>
            <a:pPr marL="0" marR="0" lvl="0" indent="0" algn="l" defTabSz="833438" rtl="0" eaLnBrk="1" fontAlgn="base" latinLnBrk="0" hangingPunct="1">
              <a:lnSpc>
                <a:spcPct val="100000"/>
              </a:lnSpc>
              <a:spcBef>
                <a:spcPct val="0"/>
              </a:spcBef>
              <a:spcAft>
                <a:spcPct val="0"/>
              </a:spcAft>
              <a:buClrTx/>
              <a:buSzTx/>
              <a:buFontTx/>
              <a:buNone/>
              <a:tabLst/>
              <a:defRPr/>
            </a:pPr>
            <a:r>
              <a:rPr kumimoji="0" lang="en-US" sz="2400" b="1" i="0" u="none" strike="noStrike" kern="0" cap="none" spc="0" normalizeH="0" baseline="0" noProof="0" dirty="0">
                <a:ln>
                  <a:noFill/>
                </a:ln>
                <a:solidFill>
                  <a:srgbClr val="19458D"/>
                </a:solidFill>
                <a:effectLst/>
                <a:uLnTx/>
                <a:uFillTx/>
                <a:latin typeface="Verdana"/>
                <a:ea typeface="ＭＳ Ｐゴシック"/>
                <a:cs typeface="+mj-cs"/>
              </a:rPr>
              <a:t>Additional Resources</a:t>
            </a:r>
            <a:br>
              <a:rPr kumimoji="0" lang="en-US" sz="2400" b="1" i="0" u="none" strike="noStrike" kern="0" cap="none" spc="0" normalizeH="0" baseline="0" noProof="0" dirty="0">
                <a:ln>
                  <a:noFill/>
                </a:ln>
                <a:solidFill>
                  <a:srgbClr val="19458D"/>
                </a:solidFill>
                <a:effectLst/>
                <a:uLnTx/>
                <a:uFillTx/>
                <a:latin typeface="Verdana"/>
                <a:ea typeface="ＭＳ Ｐゴシック"/>
                <a:cs typeface="+mj-cs"/>
              </a:rPr>
            </a:br>
            <a:endParaRPr kumimoji="0" lang="en-US" sz="1500" b="1" i="0" u="none" strike="noStrike" kern="0" cap="none" spc="0" normalizeH="0" baseline="0" noProof="0" dirty="0">
              <a:ln>
                <a:noFill/>
              </a:ln>
              <a:solidFill>
                <a:srgbClr val="19458D"/>
              </a:solidFill>
              <a:effectLst/>
              <a:uLnTx/>
              <a:uFillTx/>
              <a:latin typeface="Verdana"/>
              <a:ea typeface="ＭＳ Ｐゴシック"/>
              <a:cs typeface="+mj-cs"/>
            </a:endParaRPr>
          </a:p>
        </p:txBody>
      </p:sp>
      <p:sp>
        <p:nvSpPr>
          <p:cNvPr id="9" name="Rectangle 3">
            <a:extLst>
              <a:ext uri="{FF2B5EF4-FFF2-40B4-BE49-F238E27FC236}">
                <a16:creationId xmlns:a16="http://schemas.microsoft.com/office/drawing/2014/main" id="{E966EF8F-3370-F080-1F37-DCF83AF5B6F7}"/>
              </a:ext>
            </a:extLst>
          </p:cNvPr>
          <p:cNvSpPr txBox="1">
            <a:spLocks noChangeArrowheads="1"/>
          </p:cNvSpPr>
          <p:nvPr/>
        </p:nvSpPr>
        <p:spPr bwMode="auto">
          <a:xfrm>
            <a:off x="1000430" y="1423052"/>
            <a:ext cx="9851497" cy="5020884"/>
          </a:xfrm>
          <a:prstGeom prst="rect">
            <a:avLst/>
          </a:prstGeom>
          <a:noFill/>
          <a:ln>
            <a:solidFill>
              <a:srgbClr val="0066B0"/>
            </a:solid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lvl1pPr marL="107950" indent="-107950" algn="l" defTabSz="928688" rtl="0" eaLnBrk="0" fontAlgn="base" hangingPunct="0">
              <a:lnSpc>
                <a:spcPct val="140000"/>
              </a:lnSpc>
              <a:spcBef>
                <a:spcPct val="50000"/>
              </a:spcBef>
              <a:spcAft>
                <a:spcPct val="0"/>
              </a:spcAft>
              <a:buFont typeface="Verdana" panose="020B0604030504040204" pitchFamily="34" charset="0"/>
              <a:buChar char=" "/>
              <a:defRPr sz="1700">
                <a:solidFill>
                  <a:schemeClr val="tx1"/>
                </a:solidFill>
                <a:latin typeface="+mn-lt"/>
                <a:ea typeface="+mn-ea"/>
                <a:cs typeface="ＭＳ Ｐゴシック" charset="0"/>
              </a:defRPr>
            </a:lvl1pPr>
            <a:lvl2pPr marL="373063"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2pPr>
            <a:lvl3pPr marL="636588"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3pPr>
            <a:lvl4pPr marL="890588" indent="-149225"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4pPr>
            <a:lvl5pPr marL="1155700"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5pPr>
            <a:lvl6pPr marL="16129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6pPr>
            <a:lvl7pPr marL="20701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7pPr>
            <a:lvl8pPr marL="25273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8pPr>
            <a:lvl9pPr marL="29845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9pPr>
          </a:lstStyle>
          <a:p>
            <a:pPr marL="0" indent="0">
              <a:lnSpc>
                <a:spcPct val="115000"/>
              </a:lnSpc>
              <a:spcBef>
                <a:spcPts val="0"/>
              </a:spcBef>
              <a:spcAft>
                <a:spcPts val="0"/>
              </a:spcAft>
              <a:buFont typeface="Verdana" panose="020B0604030504040204" pitchFamily="34" charset="0"/>
              <a:buNone/>
            </a:pPr>
            <a:r>
              <a:rPr lang="en-US" sz="1600" b="1" dirty="0">
                <a:solidFill>
                  <a:srgbClr val="000000"/>
                </a:solidFill>
                <a:latin typeface="Calibri" panose="020F0502020204030204" pitchFamily="34" charset="0"/>
                <a:ea typeface="Arial" panose="020B0604020202020204" pitchFamily="34" charset="0"/>
                <a:cs typeface="Calibri" panose="020F0502020204030204" pitchFamily="34" charset="0"/>
              </a:rPr>
              <a:t> City of Rochester Services</a:t>
            </a:r>
            <a:r>
              <a:rPr lang="en-US" sz="1600" dirty="0">
                <a:solidFill>
                  <a:srgbClr val="000000"/>
                </a:solidFill>
                <a:latin typeface="Calibri" panose="020F0502020204030204" pitchFamily="34" charset="0"/>
                <a:ea typeface="Arial" panose="020B0604020202020204" pitchFamily="34" charset="0"/>
                <a:cs typeface="Calibri" panose="020F0502020204030204" pitchFamily="34" charset="0"/>
              </a:rPr>
              <a:t>: Office of Violence Prevention</a:t>
            </a:r>
          </a:p>
          <a:p>
            <a:pPr marL="477837" indent="-285750">
              <a:lnSpc>
                <a:spcPct val="115000"/>
              </a:lnSpc>
              <a:spcBef>
                <a:spcPts val="0"/>
              </a:spcBef>
              <a:spcAft>
                <a:spcPts val="0"/>
              </a:spcAft>
              <a:buFont typeface="Arial" panose="020B0604020202020204" pitchFamily="34" charset="0"/>
              <a:buChar char="•"/>
            </a:pPr>
            <a:r>
              <a:rPr lang="en-US" sz="1600" b="1" dirty="0">
                <a:solidFill>
                  <a:srgbClr val="000000"/>
                </a:solidFill>
                <a:latin typeface="Calibri" panose="020F0502020204030204" pitchFamily="34" charset="0"/>
                <a:ea typeface="Arial" panose="020B0604020202020204" pitchFamily="34" charset="0"/>
                <a:cs typeface="Calibri" panose="020F0502020204030204" pitchFamily="34" charset="0"/>
              </a:rPr>
              <a:t>Contact: </a:t>
            </a:r>
            <a:r>
              <a:rPr lang="en-US" sz="1600" dirty="0" err="1">
                <a:solidFill>
                  <a:srgbClr val="000000"/>
                </a:solidFill>
                <a:latin typeface="Calibri" panose="020F0502020204030204" pitchFamily="34" charset="0"/>
                <a:ea typeface="Arial" panose="020B0604020202020204" pitchFamily="34" charset="0"/>
                <a:cs typeface="Calibri" panose="020F0502020204030204" pitchFamily="34" charset="0"/>
              </a:rPr>
              <a:t>Zequa</a:t>
            </a:r>
            <a:r>
              <a:rPr lang="en-US" sz="1600" dirty="0">
                <a:solidFill>
                  <a:srgbClr val="000000"/>
                </a:solidFill>
                <a:latin typeface="Calibri" panose="020F0502020204030204" pitchFamily="34" charset="0"/>
                <a:ea typeface="Arial" panose="020B0604020202020204" pitchFamily="34" charset="0"/>
                <a:cs typeface="Calibri" panose="020F0502020204030204" pitchFamily="34" charset="0"/>
              </a:rPr>
              <a:t> </a:t>
            </a:r>
            <a:r>
              <a:rPr lang="en-US" sz="1600" dirty="0" err="1">
                <a:solidFill>
                  <a:srgbClr val="000000"/>
                </a:solidFill>
                <a:latin typeface="Calibri" panose="020F0502020204030204" pitchFamily="34" charset="0"/>
                <a:ea typeface="Arial" panose="020B0604020202020204" pitchFamily="34" charset="0"/>
                <a:cs typeface="Calibri" panose="020F0502020204030204" pitchFamily="34" charset="0"/>
              </a:rPr>
              <a:t>Tookes</a:t>
            </a:r>
            <a:r>
              <a:rPr lang="en-US" sz="1600" dirty="0">
                <a:solidFill>
                  <a:srgbClr val="000000"/>
                </a:solidFill>
                <a:latin typeface="Calibri" panose="020F0502020204030204" pitchFamily="34" charset="0"/>
                <a:ea typeface="Arial" panose="020B0604020202020204" pitchFamily="34" charset="0"/>
                <a:cs typeface="Calibri" panose="020F0502020204030204" pitchFamily="34" charset="0"/>
              </a:rPr>
              <a:t>, OVP Director</a:t>
            </a:r>
          </a:p>
          <a:p>
            <a:pPr marL="477837" indent="-285750">
              <a:lnSpc>
                <a:spcPct val="115000"/>
              </a:lnSpc>
              <a:spcBef>
                <a:spcPts val="0"/>
              </a:spcBef>
              <a:spcAft>
                <a:spcPts val="0"/>
              </a:spcAft>
              <a:buFont typeface="Arial" panose="020B0604020202020204" pitchFamily="34" charset="0"/>
              <a:buChar char="•"/>
            </a:pPr>
            <a:r>
              <a:rPr lang="en-US" sz="1600" dirty="0">
                <a:solidFill>
                  <a:srgbClr val="000000"/>
                </a:solidFill>
                <a:latin typeface="Calibri" panose="020F0502020204030204" pitchFamily="34" charset="0"/>
                <a:ea typeface="Arial" panose="020B0604020202020204" pitchFamily="34" charset="0"/>
                <a:cs typeface="Calibri" panose="020F0502020204030204" pitchFamily="34" charset="0"/>
              </a:rPr>
              <a:t>Phone: </a:t>
            </a:r>
            <a:r>
              <a:rPr lang="en-US" sz="1600" dirty="0">
                <a:solidFill>
                  <a:srgbClr val="000000"/>
                </a:solidFill>
                <a:latin typeface="Calibri" panose="020F0502020204030204" pitchFamily="34" charset="0"/>
                <a:ea typeface="Arial" panose="020B060402020202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585-428-7233</a:t>
            </a:r>
            <a:endParaRPr lang="en-US" sz="1600" dirty="0">
              <a:solidFill>
                <a:srgbClr val="000000"/>
              </a:solidFill>
              <a:latin typeface="Calibri" panose="020F0502020204030204" pitchFamily="34" charset="0"/>
              <a:ea typeface="Arial" panose="020B0604020202020204" pitchFamily="34" charset="0"/>
              <a:cs typeface="Calibri" panose="020F0502020204030204" pitchFamily="34" charset="0"/>
            </a:endParaRPr>
          </a:p>
          <a:p>
            <a:pPr marL="477837" indent="-285750">
              <a:lnSpc>
                <a:spcPct val="115000"/>
              </a:lnSpc>
              <a:spcBef>
                <a:spcPts val="0"/>
              </a:spcBef>
              <a:spcAft>
                <a:spcPts val="0"/>
              </a:spcAft>
              <a:buFont typeface="Arial" panose="020B0604020202020204" pitchFamily="34" charset="0"/>
              <a:buChar char="•"/>
            </a:pPr>
            <a:r>
              <a:rPr lang="en-US" sz="1600" dirty="0">
                <a:solidFill>
                  <a:srgbClr val="000000"/>
                </a:solidFill>
                <a:latin typeface="Calibri" panose="020F0502020204030204" pitchFamily="34" charset="0"/>
                <a:ea typeface="Arial" panose="020B0604020202020204" pitchFamily="34" charset="0"/>
                <a:cs typeface="Calibri" panose="020F0502020204030204" pitchFamily="34" charset="0"/>
              </a:rPr>
              <a:t>Address: 57 St. Paul St., 3</a:t>
            </a:r>
            <a:r>
              <a:rPr lang="en-US" sz="1600" baseline="30000" dirty="0">
                <a:solidFill>
                  <a:srgbClr val="000000"/>
                </a:solidFill>
                <a:latin typeface="Calibri" panose="020F0502020204030204" pitchFamily="34" charset="0"/>
                <a:ea typeface="Arial" panose="020B0604020202020204" pitchFamily="34" charset="0"/>
                <a:cs typeface="Calibri" panose="020F0502020204030204" pitchFamily="34" charset="0"/>
              </a:rPr>
              <a:t>rd</a:t>
            </a:r>
            <a:r>
              <a:rPr lang="en-US" sz="1600" dirty="0">
                <a:solidFill>
                  <a:srgbClr val="000000"/>
                </a:solidFill>
                <a:latin typeface="Calibri" panose="020F0502020204030204" pitchFamily="34" charset="0"/>
                <a:ea typeface="Arial" panose="020B0604020202020204" pitchFamily="34" charset="0"/>
                <a:cs typeface="Calibri" panose="020F0502020204030204" pitchFamily="34" charset="0"/>
              </a:rPr>
              <a:t> Floor, Rochester, NY 14604</a:t>
            </a:r>
          </a:p>
          <a:p>
            <a:pPr marL="477837" indent="-285750">
              <a:lnSpc>
                <a:spcPct val="115000"/>
              </a:lnSpc>
              <a:spcBef>
                <a:spcPts val="0"/>
              </a:spcBef>
              <a:spcAft>
                <a:spcPts val="0"/>
              </a:spcAft>
              <a:buFont typeface="Arial" panose="020B0604020202020204" pitchFamily="34" charset="0"/>
              <a:buChar char="•"/>
            </a:pPr>
            <a:r>
              <a:rPr lang="en-US" sz="1600" dirty="0">
                <a:solidFill>
                  <a:srgbClr val="000000"/>
                </a:solidFill>
                <a:latin typeface="Calibri" panose="020F0502020204030204" pitchFamily="34" charset="0"/>
                <a:ea typeface="Arial" panose="020B0604020202020204" pitchFamily="34" charset="0"/>
                <a:cs typeface="Calibri" panose="020F0502020204030204" pitchFamily="34" charset="0"/>
              </a:rPr>
              <a:t>Website: </a:t>
            </a:r>
            <a:r>
              <a:rPr lang="en-US" sz="1600" dirty="0">
                <a:solidFill>
                  <a:srgbClr val="000000"/>
                </a:solidFill>
                <a:latin typeface="Calibri" panose="020F0502020204030204" pitchFamily="34" charset="0"/>
                <a:ea typeface="Arial" panose="020B060402020202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https://www.cityofrochester.gov/departments/office-violence-prevention</a:t>
            </a:r>
            <a:endParaRPr lang="en-US" sz="1600" dirty="0">
              <a:solidFill>
                <a:srgbClr val="000000"/>
              </a:solidFill>
              <a:latin typeface="Calibri" panose="020F0502020204030204" pitchFamily="34" charset="0"/>
              <a:ea typeface="Arial" panose="020B0604020202020204" pitchFamily="34" charset="0"/>
              <a:cs typeface="Calibri" panose="020F0502020204030204" pitchFamily="34" charset="0"/>
            </a:endParaRPr>
          </a:p>
          <a:p>
            <a:pPr marL="0" indent="0">
              <a:lnSpc>
                <a:spcPct val="115000"/>
              </a:lnSpc>
              <a:spcBef>
                <a:spcPts val="0"/>
              </a:spcBef>
              <a:spcAft>
                <a:spcPts val="0"/>
              </a:spcAft>
              <a:buFont typeface="Verdana" panose="020B0604030504040204" pitchFamily="34" charset="0"/>
              <a:buNone/>
            </a:pPr>
            <a:r>
              <a:rPr lang="en-US" sz="16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 Monroe County Office of Mental Health's</a:t>
            </a:r>
            <a:r>
              <a:rPr lang="en-US" sz="16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local community guide provides a comprehensive list of community resources focused on violence prevention.</a:t>
            </a:r>
            <a:endParaRPr lang="en-US" sz="1600" dirty="0">
              <a:solidFill>
                <a:srgbClr val="000000"/>
              </a:solidFill>
              <a:latin typeface="Calibri" panose="020F0502020204030204" pitchFamily="34" charset="0"/>
              <a:ea typeface="Arial" panose="020B0604020202020204" pitchFamily="34" charset="0"/>
              <a:cs typeface="Calibri" panose="020F0502020204030204" pitchFamily="34" charset="0"/>
            </a:endParaRPr>
          </a:p>
          <a:p>
            <a:pPr marL="477837" indent="-285750">
              <a:lnSpc>
                <a:spcPct val="115000"/>
              </a:lnSpc>
              <a:spcBef>
                <a:spcPts val="0"/>
              </a:spcBef>
              <a:spcAft>
                <a:spcPts val="0"/>
              </a:spcAft>
              <a:buFont typeface="Arial" panose="020B0604020202020204" pitchFamily="34" charset="0"/>
              <a:buChar char="•"/>
            </a:pPr>
            <a:r>
              <a:rPr lang="en-US" sz="16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Phone:</a:t>
            </a:r>
            <a:r>
              <a:rPr lang="en-US" sz="1600" dirty="0">
                <a:solidFill>
                  <a:srgbClr val="000000"/>
                </a:solidFill>
                <a:latin typeface="Calibri" panose="020F0502020204030204" pitchFamily="34" charset="0"/>
                <a:ea typeface="Arial" panose="020B0604020202020204" pitchFamily="34" charset="0"/>
                <a:cs typeface="Calibri" panose="020F0502020204030204" pitchFamily="34" charset="0"/>
              </a:rPr>
              <a:t> 585 753-6047</a:t>
            </a:r>
          </a:p>
          <a:p>
            <a:pPr marL="477837" indent="-285750">
              <a:lnSpc>
                <a:spcPct val="115000"/>
              </a:lnSpc>
              <a:spcBef>
                <a:spcPts val="0"/>
              </a:spcBef>
              <a:spcAft>
                <a:spcPts val="0"/>
              </a:spcAft>
              <a:buFont typeface="Arial" panose="020B0604020202020204" pitchFamily="34" charset="0"/>
              <a:buChar char="•"/>
            </a:pPr>
            <a:r>
              <a:rPr lang="en-US" sz="16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Address:</a:t>
            </a:r>
            <a:r>
              <a:rPr lang="en-US" sz="16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r>
              <a:rPr lang="en-US" sz="1600" dirty="0">
                <a:solidFill>
                  <a:srgbClr val="000000"/>
                </a:solidFill>
                <a:latin typeface="Calibri" panose="020F0502020204030204" pitchFamily="34" charset="0"/>
                <a:ea typeface="Arial" panose="020B0604020202020204" pitchFamily="34" charset="0"/>
                <a:cs typeface="Calibri" panose="020F0502020204030204" pitchFamily="34" charset="0"/>
              </a:rPr>
              <a:t>1099 Jay Street, Bldg. J, Rochester, NY 14611</a:t>
            </a:r>
          </a:p>
          <a:p>
            <a:pPr marL="477837" indent="-285750">
              <a:lnSpc>
                <a:spcPct val="115000"/>
              </a:lnSpc>
              <a:spcBef>
                <a:spcPts val="0"/>
              </a:spcBef>
              <a:spcAft>
                <a:spcPts val="0"/>
              </a:spcAft>
              <a:buFont typeface="Arial" panose="020B0604020202020204" pitchFamily="34" charset="0"/>
              <a:buChar char="•"/>
            </a:pPr>
            <a:r>
              <a:rPr lang="en-US" sz="16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Email:</a:t>
            </a:r>
            <a:r>
              <a:rPr lang="en-US" sz="1600" dirty="0">
                <a:solidFill>
                  <a:srgbClr val="000000"/>
                </a:solidFill>
                <a:latin typeface="Calibri" panose="020F0502020204030204" pitchFamily="34" charset="0"/>
                <a:ea typeface="Arial" panose="020B0604020202020204" pitchFamily="34" charset="0"/>
                <a:cs typeface="Calibri" panose="020F0502020204030204" pitchFamily="34" charset="0"/>
              </a:rPr>
              <a:t> </a:t>
            </a:r>
            <a:r>
              <a:rPr lang="en-US" sz="1600" dirty="0">
                <a:solidFill>
                  <a:srgbClr val="000000"/>
                </a:solidFill>
                <a:latin typeface="Calibri" panose="020F0502020204030204" pitchFamily="34" charset="0"/>
                <a:ea typeface="Arial" panose="020B060402020202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MentalHealth@monroecounty.gov</a:t>
            </a:r>
            <a:endParaRPr lang="en-US" sz="1600" dirty="0">
              <a:solidFill>
                <a:srgbClr val="000000"/>
              </a:solidFill>
              <a:latin typeface="Calibri" panose="020F0502020204030204" pitchFamily="34" charset="0"/>
              <a:ea typeface="Arial" panose="020B0604020202020204" pitchFamily="34" charset="0"/>
              <a:cs typeface="Calibri" panose="020F0502020204030204" pitchFamily="34" charset="0"/>
            </a:endParaRPr>
          </a:p>
          <a:p>
            <a:pPr marL="477837" indent="-285750">
              <a:lnSpc>
                <a:spcPct val="115000"/>
              </a:lnSpc>
              <a:spcBef>
                <a:spcPts val="0"/>
              </a:spcBef>
              <a:spcAft>
                <a:spcPts val="0"/>
              </a:spcAft>
              <a:buFont typeface="Arial" panose="020B0604020202020204" pitchFamily="34" charset="0"/>
              <a:buChar char="•"/>
            </a:pPr>
            <a:r>
              <a:rPr lang="en-US" sz="16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Website</a:t>
            </a:r>
            <a:r>
              <a:rPr lang="en-US" sz="16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r>
              <a:rPr lang="en-US" sz="1600" dirty="0">
                <a:solidFill>
                  <a:srgbClr val="000000"/>
                </a:solidFill>
                <a:latin typeface="Calibri" panose="020F0502020204030204" pitchFamily="34" charset="0"/>
                <a:ea typeface="Times New Roman" panose="02020603050405020304" pitchFamily="18" charset="0"/>
                <a:cs typeface="Calibri" panose="020F0502020204030204" pitchFamily="34" charset="0"/>
                <a:hlinkClick r:id="rId5">
                  <a:extLst>
                    <a:ext uri="{A12FA001-AC4F-418D-AE19-62706E023703}">
                      <ahyp:hlinkClr xmlns:ahyp="http://schemas.microsoft.com/office/drawing/2018/hyperlinkcolor" val="tx"/>
                    </a:ext>
                  </a:extLst>
                </a:hlinkClick>
              </a:rPr>
              <a:t>https://www.monroecounty.gov/mh</a:t>
            </a:r>
            <a:endParaRPr lang="en-US" sz="1600" dirty="0">
              <a:solidFill>
                <a:srgbClr val="000000"/>
              </a:solidFill>
              <a:latin typeface="Calibri" panose="020F0502020204030204" pitchFamily="34" charset="0"/>
              <a:ea typeface="Arial" panose="020B0604020202020204" pitchFamily="34" charset="0"/>
              <a:cs typeface="Calibri" panose="020F0502020204030204" pitchFamily="34" charset="0"/>
            </a:endParaRPr>
          </a:p>
          <a:p>
            <a:pPr marL="477837" indent="-285750">
              <a:lnSpc>
                <a:spcPct val="115000"/>
              </a:lnSpc>
              <a:spcBef>
                <a:spcPts val="0"/>
              </a:spcBef>
              <a:spcAft>
                <a:spcPts val="0"/>
              </a:spcAft>
              <a:buFont typeface="Arial" panose="020B0604020202020204" pitchFamily="34" charset="0"/>
              <a:buChar char="•"/>
            </a:pPr>
            <a:r>
              <a:rPr lang="en-US" sz="16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PDF:</a:t>
            </a:r>
            <a:r>
              <a:rPr lang="en-US" sz="16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r>
              <a:rPr lang="en-US" sz="1600" dirty="0">
                <a:solidFill>
                  <a:srgbClr val="000000"/>
                </a:solidFill>
                <a:latin typeface="Calibri" panose="020F0502020204030204" pitchFamily="34" charset="0"/>
                <a:ea typeface="Times New Roman" panose="02020603050405020304" pitchFamily="18" charset="0"/>
                <a:cs typeface="Calibri" panose="020F0502020204030204" pitchFamily="34" charset="0"/>
                <a:hlinkClick r:id="rId6">
                  <a:extLst>
                    <a:ext uri="{A12FA001-AC4F-418D-AE19-62706E023703}">
                      <ahyp:hlinkClr xmlns:ahyp="http://schemas.microsoft.com/office/drawing/2018/hyperlinkcolor" val="tx"/>
                    </a:ext>
                  </a:extLst>
                </a:hlinkClick>
              </a:rPr>
              <a:t>Monroe County </a:t>
            </a:r>
            <a:r>
              <a:rPr lang="en-US" sz="1600" dirty="0">
                <a:solidFill>
                  <a:schemeClr val="bg1"/>
                </a:solidFill>
                <a:latin typeface="Calibri" panose="020F0502020204030204" pitchFamily="34" charset="0"/>
                <a:ea typeface="Times New Roman" panose="02020603050405020304" pitchFamily="18" charset="0"/>
                <a:cs typeface="Calibri" panose="020F0502020204030204" pitchFamily="34" charset="0"/>
                <a:hlinkClick r:id="rId6">
                  <a:extLst>
                    <a:ext uri="{A12FA001-AC4F-418D-AE19-62706E023703}">
                      <ahyp:hlinkClr xmlns:ahyp="http://schemas.microsoft.com/office/drawing/2018/hyperlinkcolor" val="tx"/>
                    </a:ext>
                  </a:extLst>
                </a:hlinkClick>
              </a:rPr>
              <a:t>Crisis</a:t>
            </a:r>
            <a:r>
              <a:rPr lang="en-US" sz="1600" dirty="0">
                <a:solidFill>
                  <a:srgbClr val="000000"/>
                </a:solidFill>
                <a:latin typeface="Calibri" panose="020F0502020204030204" pitchFamily="34" charset="0"/>
                <a:ea typeface="Times New Roman" panose="02020603050405020304" pitchFamily="18" charset="0"/>
                <a:cs typeface="Calibri" panose="020F0502020204030204" pitchFamily="34" charset="0"/>
                <a:hlinkClick r:id="rId6">
                  <a:extLst>
                    <a:ext uri="{A12FA001-AC4F-418D-AE19-62706E023703}">
                      <ahyp:hlinkClr xmlns:ahyp="http://schemas.microsoft.com/office/drawing/2018/hyperlinkcolor" val="tx"/>
                    </a:ext>
                  </a:extLst>
                </a:hlinkClick>
              </a:rPr>
              <a:t> Services</a:t>
            </a:r>
            <a:br>
              <a:rPr lang="en-US" sz="1600" dirty="0">
                <a:solidFill>
                  <a:srgbClr val="000000"/>
                </a:solidFill>
                <a:latin typeface="Calibri" panose="020F0502020204030204" pitchFamily="34" charset="0"/>
                <a:ea typeface="Times New Roman" panose="02020603050405020304" pitchFamily="18" charset="0"/>
                <a:cs typeface="Calibri" panose="020F0502020204030204" pitchFamily="34" charset="0"/>
              </a:rPr>
            </a:br>
            <a:r>
              <a:rPr lang="en-US" sz="1600" dirty="0">
                <a:solidFill>
                  <a:srgbClr val="000000"/>
                </a:solidFill>
                <a:latin typeface="Calibri" panose="020F0502020204030204" pitchFamily="34" charset="0"/>
                <a:ea typeface="Times New Roman" panose="02020603050405020304" pitchFamily="18" charset="0"/>
                <a:cs typeface="Calibri" panose="020F0502020204030204" pitchFamily="34" charset="0"/>
                <a:hlinkClick r:id="rId6">
                  <a:extLst>
                    <a:ext uri="{A12FA001-AC4F-418D-AE19-62706E023703}">
                      <ahyp:hlinkClr xmlns:ahyp="http://schemas.microsoft.com/office/drawing/2018/hyperlinkcolor" val="tx"/>
                    </a:ext>
                  </a:extLst>
                </a:hlinkClick>
              </a:rPr>
              <a:t>https://www.monroecounty.gov/files/mh/MC-CrisisServices.pdf</a:t>
            </a:r>
            <a:endParaRPr lang="en-US" sz="1600" dirty="0">
              <a:solidFill>
                <a:srgbClr val="000000"/>
              </a:solidFill>
              <a:latin typeface="Calibri" panose="020F0502020204030204" pitchFamily="34" charset="0"/>
              <a:ea typeface="Arial" panose="020B0604020202020204" pitchFamily="34" charset="0"/>
              <a:cs typeface="Calibri" panose="020F0502020204030204" pitchFamily="34" charset="0"/>
            </a:endParaRPr>
          </a:p>
          <a:p>
            <a:pPr marL="0" indent="0">
              <a:lnSpc>
                <a:spcPct val="115000"/>
              </a:lnSpc>
              <a:spcBef>
                <a:spcPts val="0"/>
              </a:spcBef>
              <a:spcAft>
                <a:spcPts val="0"/>
              </a:spcAft>
              <a:buFont typeface="Verdana" panose="020B0604030504040204" pitchFamily="34" charset="0"/>
              <a:buNone/>
            </a:pPr>
            <a:r>
              <a:rPr lang="en-US" sz="1600" b="1" dirty="0">
                <a:solidFill>
                  <a:srgbClr val="000000"/>
                </a:solidFill>
                <a:latin typeface="Calibri" panose="020F0502020204030204" pitchFamily="34" charset="0"/>
                <a:ea typeface="Arial" panose="020B0604020202020204" pitchFamily="34" charset="0"/>
                <a:cs typeface="Calibri" panose="020F0502020204030204" pitchFamily="34" charset="0"/>
              </a:rPr>
              <a:t> Monroe County District Attorney's Office</a:t>
            </a:r>
            <a:r>
              <a:rPr lang="en-US" sz="1600" dirty="0">
                <a:solidFill>
                  <a:srgbClr val="000000"/>
                </a:solidFill>
                <a:latin typeface="Calibri" panose="020F0502020204030204" pitchFamily="34" charset="0"/>
                <a:ea typeface="Arial" panose="020B0604020202020204" pitchFamily="34" charset="0"/>
                <a:cs typeface="Calibri" panose="020F0502020204030204" pitchFamily="34" charset="0"/>
              </a:rPr>
              <a:t>: Legal support and resources for crime victims.</a:t>
            </a:r>
          </a:p>
          <a:p>
            <a:pPr marL="477837" indent="-285750">
              <a:lnSpc>
                <a:spcPct val="115000"/>
              </a:lnSpc>
              <a:spcBef>
                <a:spcPts val="0"/>
              </a:spcBef>
              <a:spcAft>
                <a:spcPts val="0"/>
              </a:spcAft>
              <a:buFont typeface="Arial" panose="020B0604020202020204" pitchFamily="34" charset="0"/>
              <a:buChar char="•"/>
            </a:pPr>
            <a:r>
              <a:rPr lang="en-US" sz="1600" dirty="0">
                <a:solidFill>
                  <a:srgbClr val="000000"/>
                </a:solidFill>
                <a:latin typeface="Calibri" panose="020F0502020204030204" pitchFamily="34" charset="0"/>
                <a:ea typeface="Times New Roman" panose="02020603050405020304" pitchFamily="18" charset="0"/>
                <a:cs typeface="Calibri" panose="020F0502020204030204" pitchFamily="34" charset="0"/>
                <a:hlinkClick r:id="rId7">
                  <a:extLst>
                    <a:ext uri="{A12FA001-AC4F-418D-AE19-62706E023703}">
                      <ahyp:hlinkClr xmlns:ahyp="http://schemas.microsoft.com/office/drawing/2018/hyperlinkcolor" val="tx"/>
                    </a:ext>
                  </a:extLst>
                </a:hlinkClick>
              </a:rPr>
              <a:t>https://www.monroecounty.gov/da</a:t>
            </a:r>
            <a:endParaRPr lang="en-US" sz="1600" dirty="0">
              <a:solidFill>
                <a:srgbClr val="000000"/>
              </a:solidFill>
              <a:latin typeface="Calibri" panose="020F0502020204030204" pitchFamily="34" charset="0"/>
              <a:ea typeface="Arial" panose="020B0604020202020204" pitchFamily="34" charset="0"/>
              <a:cs typeface="Calibri" panose="020F0502020204030204" pitchFamily="34" charset="0"/>
            </a:endParaRPr>
          </a:p>
          <a:p>
            <a:pPr marL="477837" indent="-285750">
              <a:lnSpc>
                <a:spcPct val="115000"/>
              </a:lnSpc>
              <a:spcBef>
                <a:spcPts val="0"/>
              </a:spcBef>
              <a:spcAft>
                <a:spcPts val="0"/>
              </a:spcAft>
              <a:buFont typeface="Arial" panose="020B0604020202020204" pitchFamily="34" charset="0"/>
              <a:buChar char="•"/>
            </a:pPr>
            <a:r>
              <a:rPr lang="en-US" sz="1600" u="sng" dirty="0">
                <a:solidFill>
                  <a:srgbClr val="000000"/>
                </a:solidFill>
                <a:latin typeface="Calibri" panose="020F0502020204030204" pitchFamily="34" charset="0"/>
                <a:ea typeface="Times New Roman" panose="02020603050405020304" pitchFamily="18" charset="0"/>
                <a:cs typeface="Calibri" panose="020F0502020204030204" pitchFamily="34" charset="0"/>
              </a:rPr>
              <a:t>Address: </a:t>
            </a:r>
            <a:r>
              <a:rPr lang="en-US" sz="1600" dirty="0">
                <a:solidFill>
                  <a:srgbClr val="000000"/>
                </a:solidFill>
                <a:latin typeface="Calibri" panose="020F0502020204030204" pitchFamily="34" charset="0"/>
                <a:ea typeface="Arial" panose="020B0604020202020204" pitchFamily="34" charset="0"/>
                <a:cs typeface="Calibri" panose="020F0502020204030204" pitchFamily="34" charset="0"/>
              </a:rPr>
              <a:t>47 S. Fitzhugh St., Rochester, NY 14614</a:t>
            </a:r>
          </a:p>
          <a:p>
            <a:pPr marL="477837" indent="-285750">
              <a:lnSpc>
                <a:spcPct val="115000"/>
              </a:lnSpc>
              <a:spcBef>
                <a:spcPts val="0"/>
              </a:spcBef>
              <a:spcAft>
                <a:spcPts val="0"/>
              </a:spcAft>
              <a:buFont typeface="Arial" panose="020B0604020202020204" pitchFamily="34" charset="0"/>
              <a:buChar char="•"/>
            </a:pPr>
            <a:r>
              <a:rPr lang="en-US" sz="1600" dirty="0">
                <a:solidFill>
                  <a:srgbClr val="000000"/>
                </a:solidFill>
                <a:latin typeface="Calibri" panose="020F0502020204030204" pitchFamily="34" charset="0"/>
                <a:ea typeface="Arial" panose="020B0604020202020204" pitchFamily="34" charset="0"/>
                <a:cs typeface="Calibri" panose="020F0502020204030204" pitchFamily="34" charset="0"/>
              </a:rPr>
              <a:t>Phone: 585 753-4500, Fax: 585 753-4576</a:t>
            </a:r>
            <a:endParaRPr lang="en-US" sz="16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0">
              <a:spcBef>
                <a:spcPts val="0"/>
              </a:spcBef>
              <a:spcAft>
                <a:spcPts val="0"/>
              </a:spcAft>
            </a:pPr>
            <a:endParaRPr lang="en-US" sz="1800" dirty="0">
              <a:solidFill>
                <a:srgbClr val="000000"/>
              </a:solidFill>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388125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51A0068F-0A33-FAE3-6BF1-6AD854D68BCF}"/>
              </a:ext>
            </a:extLst>
          </p:cNvPr>
          <p:cNvSpPr txBox="1">
            <a:spLocks noGrp="1" noChangeArrowheads="1"/>
          </p:cNvSpPr>
          <p:nvPr>
            <p:ph type="title" idx="4294967295"/>
          </p:nvPr>
        </p:nvSpPr>
        <p:spPr bwMode="auto">
          <a:xfrm>
            <a:off x="1010770" y="729049"/>
            <a:ext cx="8086725" cy="531459"/>
          </a:xfrm>
          <a:prstGeom prst="rect">
            <a:avLst/>
          </a:prstGeom>
          <a:noFill/>
          <a:ln>
            <a:noFill/>
            <a:prstDash/>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lvl1pPr algn="l" defTabSz="833438" rtl="0" eaLnBrk="0" fontAlgn="base" hangingPunct="0">
              <a:lnSpc>
                <a:spcPct val="85000"/>
              </a:lnSpc>
              <a:spcBef>
                <a:spcPct val="0"/>
              </a:spcBef>
              <a:spcAft>
                <a:spcPct val="0"/>
              </a:spcAft>
              <a:defRPr sz="2400" b="1">
                <a:solidFill>
                  <a:srgbClr val="19458D"/>
                </a:solidFill>
                <a:latin typeface="+mj-lt"/>
                <a:ea typeface="+mj-ea"/>
                <a:cs typeface="ＭＳ Ｐゴシック" charset="0"/>
              </a:defRPr>
            </a:lvl1pPr>
            <a:lvl2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2pPr>
            <a:lvl3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3pPr>
            <a:lvl4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4pPr>
            <a:lvl5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5pPr>
            <a:lvl6pPr marL="457200" algn="l" defTabSz="833438" rtl="0" fontAlgn="base">
              <a:lnSpc>
                <a:spcPct val="85000"/>
              </a:lnSpc>
              <a:spcBef>
                <a:spcPct val="0"/>
              </a:spcBef>
              <a:spcAft>
                <a:spcPct val="0"/>
              </a:spcAft>
              <a:defRPr sz="2400" b="1">
                <a:solidFill>
                  <a:srgbClr val="19458D"/>
                </a:solidFill>
                <a:latin typeface="Verdana" charset="0"/>
                <a:ea typeface="ＭＳ Ｐゴシック" charset="0"/>
              </a:defRPr>
            </a:lvl6pPr>
            <a:lvl7pPr marL="914400" algn="l" defTabSz="833438" rtl="0" fontAlgn="base">
              <a:lnSpc>
                <a:spcPct val="85000"/>
              </a:lnSpc>
              <a:spcBef>
                <a:spcPct val="0"/>
              </a:spcBef>
              <a:spcAft>
                <a:spcPct val="0"/>
              </a:spcAft>
              <a:defRPr sz="2400" b="1">
                <a:solidFill>
                  <a:srgbClr val="19458D"/>
                </a:solidFill>
                <a:latin typeface="Verdana" charset="0"/>
                <a:ea typeface="ＭＳ Ｐゴシック" charset="0"/>
              </a:defRPr>
            </a:lvl7pPr>
            <a:lvl8pPr marL="1371600" algn="l" defTabSz="833438" rtl="0" fontAlgn="base">
              <a:lnSpc>
                <a:spcPct val="85000"/>
              </a:lnSpc>
              <a:spcBef>
                <a:spcPct val="0"/>
              </a:spcBef>
              <a:spcAft>
                <a:spcPct val="0"/>
              </a:spcAft>
              <a:defRPr sz="2400" b="1">
                <a:solidFill>
                  <a:srgbClr val="19458D"/>
                </a:solidFill>
                <a:latin typeface="Verdana" charset="0"/>
                <a:ea typeface="ＭＳ Ｐゴシック" charset="0"/>
              </a:defRPr>
            </a:lvl8pPr>
            <a:lvl9pPr marL="1828800" algn="l" defTabSz="833438" rtl="0" fontAlgn="base">
              <a:lnSpc>
                <a:spcPct val="85000"/>
              </a:lnSpc>
              <a:spcBef>
                <a:spcPct val="0"/>
              </a:spcBef>
              <a:spcAft>
                <a:spcPct val="0"/>
              </a:spcAft>
              <a:defRPr sz="2400" b="1">
                <a:solidFill>
                  <a:srgbClr val="19458D"/>
                </a:solidFill>
                <a:latin typeface="Verdana" charset="0"/>
                <a:ea typeface="ＭＳ Ｐゴシック" charset="0"/>
              </a:defRPr>
            </a:lvl9pPr>
          </a:lstStyle>
          <a:p>
            <a:pPr marL="0" marR="0" lvl="0" indent="0" algn="l" defTabSz="833438" rtl="0" eaLnBrk="1" fontAlgn="base" latinLnBrk="0" hangingPunct="1">
              <a:lnSpc>
                <a:spcPct val="85000"/>
              </a:lnSpc>
              <a:spcBef>
                <a:spcPct val="0"/>
              </a:spcBef>
              <a:spcAft>
                <a:spcPct val="0"/>
              </a:spcAft>
              <a:buClrTx/>
              <a:buSzTx/>
              <a:buFontTx/>
              <a:buNone/>
              <a:tabLst/>
              <a:defRPr/>
            </a:pPr>
            <a:r>
              <a:rPr kumimoji="0" lang="en-US" sz="2400" b="1" i="0" u="none" strike="noStrike" kern="0" cap="none" spc="0" normalizeH="0" baseline="0" noProof="0" dirty="0">
                <a:ln>
                  <a:noFill/>
                </a:ln>
                <a:solidFill>
                  <a:srgbClr val="19458D"/>
                </a:solidFill>
                <a:effectLst/>
                <a:uLnTx/>
                <a:uFillTx/>
                <a:latin typeface="Verdana"/>
                <a:ea typeface="ＭＳ Ｐゴシック"/>
                <a:cs typeface="+mj-cs"/>
              </a:rPr>
              <a:t>Objective</a:t>
            </a:r>
          </a:p>
        </p:txBody>
      </p:sp>
      <p:sp>
        <p:nvSpPr>
          <p:cNvPr id="5" name="Rectangle 3">
            <a:extLst>
              <a:ext uri="{FF2B5EF4-FFF2-40B4-BE49-F238E27FC236}">
                <a16:creationId xmlns:a16="http://schemas.microsoft.com/office/drawing/2014/main" id="{4C589E60-CFB3-3C68-D53C-87B6313341F7}"/>
              </a:ext>
            </a:extLst>
          </p:cNvPr>
          <p:cNvSpPr txBox="1">
            <a:spLocks noGrp="1" noChangeArrowheads="1"/>
          </p:cNvSpPr>
          <p:nvPr>
            <p:ph idx="1"/>
          </p:nvPr>
        </p:nvSpPr>
        <p:spPr bwMode="auto">
          <a:xfrm>
            <a:off x="1010771" y="1572678"/>
            <a:ext cx="9047412" cy="4238032"/>
          </a:xfrm>
          <a:prstGeom prst="rect">
            <a:avLst/>
          </a:prstGeom>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lIns="0" tIns="0" rIns="0" bIns="0" numCol="1" anchorCtr="0" compatLnSpc="1">
            <a:prstTxWarp prst="textNoShape">
              <a:avLst/>
            </a:prstTxWarp>
            <a:normAutofit/>
          </a:bodyPr>
          <a:lstStyle>
            <a:lvl1pPr marL="107950" indent="-107950" algn="l" defTabSz="928688" rtl="0" eaLnBrk="0" fontAlgn="base" hangingPunct="0">
              <a:lnSpc>
                <a:spcPct val="140000"/>
              </a:lnSpc>
              <a:spcBef>
                <a:spcPct val="50000"/>
              </a:spcBef>
              <a:spcAft>
                <a:spcPct val="0"/>
              </a:spcAft>
              <a:buFont typeface="Verdana" panose="020B0604030504040204" pitchFamily="34" charset="0"/>
              <a:buChar char=" "/>
              <a:defRPr sz="1700">
                <a:solidFill>
                  <a:schemeClr val="tx1"/>
                </a:solidFill>
                <a:latin typeface="+mn-lt"/>
                <a:ea typeface="+mn-ea"/>
                <a:cs typeface="ＭＳ Ｐゴシック" charset="0"/>
              </a:defRPr>
            </a:lvl1pPr>
            <a:lvl2pPr marL="373063"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2pPr>
            <a:lvl3pPr marL="636588"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3pPr>
            <a:lvl4pPr marL="890588" indent="-149225"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4pPr>
            <a:lvl5pPr marL="1155700"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5pPr>
            <a:lvl6pPr marL="16129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6pPr>
            <a:lvl7pPr marL="20701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7pPr>
            <a:lvl8pPr marL="25273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8pPr>
            <a:lvl9pPr marL="29845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9pPr>
          </a:lstStyle>
          <a:p>
            <a:pPr marL="0" marR="0" indent="0">
              <a:spcBef>
                <a:spcPts val="0"/>
              </a:spcBef>
              <a:spcAft>
                <a:spcPts val="0"/>
              </a:spcAft>
              <a:buNone/>
            </a:pPr>
            <a:r>
              <a:rPr lang="en-US" sz="1800" b="1" dirty="0">
                <a:effectLst/>
                <a:latin typeface="Calibri" panose="020F0502020204030204" pitchFamily="34" charset="0"/>
                <a:ea typeface="Calibri" panose="020F0502020204030204" pitchFamily="34" charset="0"/>
                <a:cs typeface="Calibri" panose="020F0502020204030204" pitchFamily="34" charset="0"/>
              </a:rPr>
              <a:t>Our goal is to connect</a:t>
            </a:r>
            <a:r>
              <a:rPr lang="en-US" sz="1800" b="1" dirty="0">
                <a:latin typeface="Calibri" panose="020F0502020204030204" pitchFamily="34" charset="0"/>
                <a:ea typeface="Calibri" panose="020F0502020204030204" pitchFamily="34" charset="0"/>
                <a:cs typeface="Calibri" panose="020F0502020204030204" pitchFamily="34" charset="0"/>
              </a:rPr>
              <a:t> </a:t>
            </a:r>
            <a:r>
              <a:rPr lang="en-US" sz="1800" b="1" dirty="0">
                <a:effectLst/>
                <a:latin typeface="Calibri" panose="020F0502020204030204" pitchFamily="34" charset="0"/>
                <a:ea typeface="Calibri" panose="020F0502020204030204" pitchFamily="34" charset="0"/>
                <a:cs typeface="Calibri" panose="020F0502020204030204" pitchFamily="34" charset="0"/>
              </a:rPr>
              <a:t>community members with resources that </a:t>
            </a:r>
            <a:r>
              <a:rPr lang="en-US" sz="1800" b="1" dirty="0">
                <a:latin typeface="Calibri" panose="020F0502020204030204" pitchFamily="34" charset="0"/>
                <a:ea typeface="Calibri" panose="020F0502020204030204" pitchFamily="34" charset="0"/>
                <a:cs typeface="Calibri" panose="020F0502020204030204" pitchFamily="34" charset="0"/>
              </a:rPr>
              <a:t>enable them </a:t>
            </a:r>
            <a:r>
              <a:rPr lang="en-US" sz="1800" b="1" dirty="0">
                <a:effectLst/>
                <a:latin typeface="Calibri" panose="020F0502020204030204" pitchFamily="34" charset="0"/>
                <a:ea typeface="Calibri" panose="020F0502020204030204" pitchFamily="34" charset="0"/>
                <a:cs typeface="Calibri" panose="020F0502020204030204" pitchFamily="34" charset="0"/>
              </a:rPr>
              <a:t>to:</a:t>
            </a:r>
          </a:p>
          <a:p>
            <a:pPr marL="342900" marR="0" lvl="0" indent="-342900">
              <a:spcBef>
                <a:spcPts val="0"/>
              </a:spcBef>
              <a:spcAft>
                <a:spcPts val="0"/>
              </a:spcAft>
              <a:buSzPts val="1000"/>
              <a:buFont typeface="Symbol" pitchFamily="2" charset="2"/>
              <a:buChar char=""/>
              <a:tabLst>
                <a:tab pos="457200" algn="l"/>
              </a:tabLst>
            </a:pPr>
            <a:r>
              <a:rPr lang="en-US" sz="1800" kern="100" dirty="0">
                <a:effectLst/>
                <a:latin typeface="Calibri" panose="020F0502020204030204" pitchFamily="34" charset="0"/>
                <a:ea typeface="Calibri" panose="020F0502020204030204" pitchFamily="34" charset="0"/>
                <a:cs typeface="Calibri" panose="020F0502020204030204" pitchFamily="34" charset="0"/>
              </a:rPr>
              <a:t>Navigate the immediate aftermath of firearm-related traumatic events</a:t>
            </a:r>
          </a:p>
          <a:p>
            <a:pPr marL="342900" marR="0" lvl="0" indent="-342900">
              <a:spcBef>
                <a:spcPts val="0"/>
              </a:spcBef>
              <a:spcAft>
                <a:spcPts val="0"/>
              </a:spcAft>
              <a:buSzPts val="1000"/>
              <a:buFont typeface="Symbol" pitchFamily="2" charset="2"/>
              <a:buChar char=""/>
              <a:tabLst>
                <a:tab pos="457200" algn="l"/>
              </a:tabLst>
            </a:pPr>
            <a:r>
              <a:rPr lang="en-US" sz="1800" kern="100" dirty="0">
                <a:effectLst/>
                <a:latin typeface="Calibri" panose="020F0502020204030204" pitchFamily="34" charset="0"/>
                <a:ea typeface="Calibri" panose="020F0502020204030204" pitchFamily="34" charset="0"/>
                <a:cs typeface="Calibri" panose="020F0502020204030204" pitchFamily="34" charset="0"/>
              </a:rPr>
              <a:t>Access long-term support and recovery resources</a:t>
            </a:r>
          </a:p>
          <a:p>
            <a:pPr marL="342900" indent="-342900">
              <a:spcBef>
                <a:spcPts val="0"/>
              </a:spcBef>
              <a:spcAft>
                <a:spcPts val="0"/>
              </a:spcAft>
              <a:buSzPts val="1000"/>
              <a:buFont typeface="Symbol" pitchFamily="2" charset="2"/>
              <a:buChar char=""/>
              <a:tabLst>
                <a:tab pos="457200" algn="l"/>
              </a:tabLst>
            </a:pPr>
            <a:r>
              <a:rPr lang="en-US" sz="1800" kern="100" dirty="0">
                <a:latin typeface="Calibri" panose="020F0502020204030204" pitchFamily="34" charset="0"/>
                <a:ea typeface="Calibri" panose="020F0502020204030204" pitchFamily="34" charset="0"/>
                <a:cs typeface="Calibri" panose="020F0502020204030204" pitchFamily="34" charset="0"/>
              </a:rPr>
              <a:t>Support community efforts to p</a:t>
            </a:r>
            <a:r>
              <a:rPr lang="en-US" sz="1800" kern="100" dirty="0">
                <a:effectLst/>
                <a:latin typeface="Calibri" panose="020F0502020204030204" pitchFamily="34" charset="0"/>
                <a:ea typeface="Calibri" panose="020F0502020204030204" pitchFamily="34" charset="0"/>
                <a:cs typeface="Calibri" panose="020F0502020204030204" pitchFamily="34" charset="0"/>
              </a:rPr>
              <a:t>revent violence</a:t>
            </a:r>
          </a:p>
          <a:p>
            <a:pPr marL="0" marR="0" lvl="0" indent="0">
              <a:spcBef>
                <a:spcPts val="0"/>
              </a:spcBef>
              <a:spcAft>
                <a:spcPts val="0"/>
              </a:spcAft>
              <a:buSzPts val="1000"/>
              <a:buNone/>
              <a:tabLst>
                <a:tab pos="457200" algn="l"/>
              </a:tabLst>
            </a:pPr>
            <a:endParaRPr lang="en-US" sz="1800" kern="100" dirty="0">
              <a:effectLst/>
              <a:latin typeface="Calibri" panose="020F0502020204030204" pitchFamily="34" charset="0"/>
              <a:ea typeface="Calibri" panose="020F0502020204030204" pitchFamily="34" charset="0"/>
              <a:cs typeface="Calibri" panose="020F0502020204030204" pitchFamily="34" charset="0"/>
            </a:endParaRPr>
          </a:p>
          <a:p>
            <a:pPr marL="0" marR="0" indent="0">
              <a:spcBef>
                <a:spcPts val="0"/>
              </a:spcBef>
              <a:spcAft>
                <a:spcPts val="0"/>
              </a:spcAft>
              <a:buNone/>
            </a:pPr>
            <a:r>
              <a:rPr lang="en-US" sz="1800" dirty="0">
                <a:effectLst/>
                <a:latin typeface="Calibri" panose="020F0502020204030204" pitchFamily="34" charset="0"/>
                <a:ea typeface="Calibri" panose="020F0502020204030204" pitchFamily="34" charset="0"/>
                <a:cs typeface="Calibri" panose="020F0502020204030204" pitchFamily="34" charset="0"/>
              </a:rPr>
              <a:t>This resource will be available in both printed and digital formats, accessible to the general public through the websites of health systems and key community partners. Each section includes local health system and community resources, with contact details and links.</a:t>
            </a:r>
          </a:p>
        </p:txBody>
      </p:sp>
    </p:spTree>
    <p:extLst>
      <p:ext uri="{BB962C8B-B14F-4D97-AF65-F5344CB8AC3E}">
        <p14:creationId xmlns:p14="http://schemas.microsoft.com/office/powerpoint/2010/main" val="1004542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773A5FFD-1362-5964-A3A4-48BF70161AD9}"/>
              </a:ext>
            </a:extLst>
          </p:cNvPr>
          <p:cNvSpPr txBox="1">
            <a:spLocks noGrp="1" noChangeArrowheads="1"/>
          </p:cNvSpPr>
          <p:nvPr>
            <p:ph type="title" idx="4294967295"/>
          </p:nvPr>
        </p:nvSpPr>
        <p:spPr bwMode="auto">
          <a:xfrm>
            <a:off x="1487905" y="992875"/>
            <a:ext cx="8001000" cy="1143000"/>
          </a:xfrm>
          <a:prstGeom prst="rect">
            <a:avLst/>
          </a:prstGeom>
          <a:noFill/>
          <a:ln>
            <a:noFill/>
            <a:prstDash/>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rot="0" spcFirstLastPara="0" vertOverflow="overflow" horzOverflow="overflow" vert="horz" wrap="square" lIns="0" tIns="0" rIns="0" bIns="0" numCol="1" spcCol="0" rtlCol="0" fromWordArt="0" anchor="ctr" anchorCtr="0" forceAA="0" compatLnSpc="1">
            <a:prstTxWarp prst="textNoShape">
              <a:avLst/>
            </a:prstTxWarp>
            <a:normAutofit/>
          </a:bodyPr>
          <a:lstStyle>
            <a:lvl1pPr algn="ctr" defTabSz="833438" rtl="0" eaLnBrk="0" fontAlgn="base" hangingPunct="0">
              <a:lnSpc>
                <a:spcPct val="85000"/>
              </a:lnSpc>
              <a:spcBef>
                <a:spcPct val="0"/>
              </a:spcBef>
              <a:spcAft>
                <a:spcPct val="0"/>
              </a:spcAft>
              <a:defRPr sz="3600" b="0">
                <a:solidFill>
                  <a:schemeClr val="bg1"/>
                </a:solidFill>
                <a:latin typeface="+mj-lt"/>
                <a:ea typeface="+mj-ea"/>
                <a:cs typeface="ＭＳ Ｐゴシック" charset="0"/>
              </a:defRPr>
            </a:lvl1pPr>
            <a:lvl2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2pPr>
            <a:lvl3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3pPr>
            <a:lvl4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4pPr>
            <a:lvl5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5pPr>
            <a:lvl6pPr marL="457200" algn="l" defTabSz="833438" rtl="0" fontAlgn="base">
              <a:lnSpc>
                <a:spcPct val="85000"/>
              </a:lnSpc>
              <a:spcBef>
                <a:spcPct val="0"/>
              </a:spcBef>
              <a:spcAft>
                <a:spcPct val="0"/>
              </a:spcAft>
              <a:defRPr sz="2400" b="1">
                <a:solidFill>
                  <a:srgbClr val="19458D"/>
                </a:solidFill>
                <a:latin typeface="Verdana" charset="0"/>
                <a:ea typeface="ＭＳ Ｐゴシック" charset="0"/>
              </a:defRPr>
            </a:lvl6pPr>
            <a:lvl7pPr marL="914400" algn="l" defTabSz="833438" rtl="0" fontAlgn="base">
              <a:lnSpc>
                <a:spcPct val="85000"/>
              </a:lnSpc>
              <a:spcBef>
                <a:spcPct val="0"/>
              </a:spcBef>
              <a:spcAft>
                <a:spcPct val="0"/>
              </a:spcAft>
              <a:defRPr sz="2400" b="1">
                <a:solidFill>
                  <a:srgbClr val="19458D"/>
                </a:solidFill>
                <a:latin typeface="Verdana" charset="0"/>
                <a:ea typeface="ＭＳ Ｐゴシック" charset="0"/>
              </a:defRPr>
            </a:lvl7pPr>
            <a:lvl8pPr marL="1371600" algn="l" defTabSz="833438" rtl="0" fontAlgn="base">
              <a:lnSpc>
                <a:spcPct val="85000"/>
              </a:lnSpc>
              <a:spcBef>
                <a:spcPct val="0"/>
              </a:spcBef>
              <a:spcAft>
                <a:spcPct val="0"/>
              </a:spcAft>
              <a:defRPr sz="2400" b="1">
                <a:solidFill>
                  <a:srgbClr val="19458D"/>
                </a:solidFill>
                <a:latin typeface="Verdana" charset="0"/>
                <a:ea typeface="ＭＳ Ｐゴシック" charset="0"/>
              </a:defRPr>
            </a:lvl8pPr>
            <a:lvl9pPr marL="1828800" algn="l" defTabSz="833438" rtl="0" fontAlgn="base">
              <a:lnSpc>
                <a:spcPct val="85000"/>
              </a:lnSpc>
              <a:spcBef>
                <a:spcPct val="0"/>
              </a:spcBef>
              <a:spcAft>
                <a:spcPct val="0"/>
              </a:spcAft>
              <a:defRPr sz="2400" b="1">
                <a:solidFill>
                  <a:srgbClr val="19458D"/>
                </a:solidFill>
                <a:latin typeface="Verdana" charset="0"/>
                <a:ea typeface="ＭＳ Ｐゴシック" charset="0"/>
              </a:defRPr>
            </a:lvl9pPr>
          </a:lstStyle>
          <a:p>
            <a:pPr marL="0" marR="0" lvl="0" indent="0" algn="ctr" defTabSz="833438" rtl="0" eaLnBrk="1" fontAlgn="base" latinLnBrk="0" hangingPunct="1">
              <a:lnSpc>
                <a:spcPct val="100000"/>
              </a:lnSpc>
              <a:spcBef>
                <a:spcPct val="0"/>
              </a:spcBef>
              <a:spcAft>
                <a:spcPct val="0"/>
              </a:spcAft>
              <a:buClrTx/>
              <a:buSzTx/>
              <a:buFontTx/>
              <a:buNone/>
              <a:tabLst/>
              <a:defRPr/>
            </a:pPr>
            <a:r>
              <a:rPr kumimoji="0" lang="en-US" sz="3600" b="0" i="0" u="none" strike="noStrike" kern="0" cap="none" spc="0" normalizeH="0" baseline="0" noProof="0" dirty="0">
                <a:ln>
                  <a:noFill/>
                </a:ln>
                <a:solidFill>
                  <a:srgbClr val="19458D"/>
                </a:solidFill>
                <a:effectLst/>
                <a:uLnTx/>
                <a:uFillTx/>
                <a:latin typeface="Verdana"/>
                <a:ea typeface="ＭＳ Ｐゴシック"/>
                <a:cs typeface="+mj-cs"/>
              </a:rPr>
              <a:t>Section I: Immediate Help After </a:t>
            </a:r>
            <a:br>
              <a:rPr kumimoji="0" lang="en-US" sz="3600" b="0" i="0" u="none" strike="noStrike" kern="0" cap="none" spc="0" normalizeH="0" baseline="0" noProof="0" dirty="0">
                <a:ln>
                  <a:noFill/>
                </a:ln>
                <a:solidFill>
                  <a:srgbClr val="19458D"/>
                </a:solidFill>
                <a:effectLst/>
                <a:uLnTx/>
                <a:uFillTx/>
                <a:latin typeface="Verdana"/>
                <a:ea typeface="ＭＳ Ｐゴシック"/>
                <a:cs typeface="+mj-cs"/>
              </a:rPr>
            </a:br>
            <a:r>
              <a:rPr kumimoji="0" lang="en-US" sz="3600" b="0" i="0" u="none" strike="noStrike" kern="0" cap="none" spc="0" normalizeH="0" baseline="0" noProof="0" dirty="0">
                <a:ln>
                  <a:noFill/>
                </a:ln>
                <a:solidFill>
                  <a:srgbClr val="19458D"/>
                </a:solidFill>
                <a:effectLst/>
                <a:uLnTx/>
                <a:uFillTx/>
                <a:latin typeface="Verdana"/>
                <a:ea typeface="ＭＳ Ｐゴシック"/>
                <a:cs typeface="+mj-cs"/>
              </a:rPr>
              <a:t>a Violent or Traumatic Event</a:t>
            </a:r>
            <a:endParaRPr kumimoji="0" lang="en-US" sz="1800" b="0" i="0" u="none" strike="noStrike" kern="0" cap="none" spc="0" normalizeH="0" baseline="0" noProof="0" dirty="0">
              <a:ln>
                <a:noFill/>
              </a:ln>
              <a:solidFill>
                <a:srgbClr val="19458D"/>
              </a:solidFill>
              <a:effectLst/>
              <a:uLnTx/>
              <a:uFillTx/>
              <a:latin typeface="Verdana"/>
              <a:ea typeface="ＭＳ Ｐゴシック"/>
              <a:cs typeface="+mj-cs"/>
            </a:endParaRPr>
          </a:p>
        </p:txBody>
      </p:sp>
    </p:spTree>
    <p:extLst>
      <p:ext uri="{BB962C8B-B14F-4D97-AF65-F5344CB8AC3E}">
        <p14:creationId xmlns:p14="http://schemas.microsoft.com/office/powerpoint/2010/main" val="30105483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B6E5B77F-1BB1-D4D8-9F24-62AB2A830265}"/>
              </a:ext>
            </a:extLst>
          </p:cNvPr>
          <p:cNvSpPr txBox="1">
            <a:spLocks noGrp="1" noChangeArrowheads="1"/>
          </p:cNvSpPr>
          <p:nvPr>
            <p:ph type="title" idx="4294967295"/>
          </p:nvPr>
        </p:nvSpPr>
        <p:spPr bwMode="auto">
          <a:xfrm>
            <a:off x="961539" y="816638"/>
            <a:ext cx="8086725" cy="747713"/>
          </a:xfrm>
          <a:prstGeom prst="rect">
            <a:avLst/>
          </a:prstGeom>
          <a:noFill/>
          <a:ln>
            <a:noFill/>
            <a:prstDash/>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rot="0" spcFirstLastPara="0" vertOverflow="overflow" horzOverflow="overflow" vert="horz" wrap="square" lIns="0" tIns="0" rIns="0" bIns="0" numCol="1" spcCol="0" rtlCol="0" fromWordArt="0" anchor="b" anchorCtr="0" forceAA="0" compatLnSpc="1">
            <a:prstTxWarp prst="textNoShape">
              <a:avLst/>
            </a:prstTxWarp>
            <a:normAutofit/>
          </a:bodyPr>
          <a:lstStyle>
            <a:lvl1pPr algn="l" defTabSz="833438" rtl="0" eaLnBrk="0" fontAlgn="base" hangingPunct="0">
              <a:lnSpc>
                <a:spcPct val="85000"/>
              </a:lnSpc>
              <a:spcBef>
                <a:spcPct val="0"/>
              </a:spcBef>
              <a:spcAft>
                <a:spcPct val="0"/>
              </a:spcAft>
              <a:defRPr sz="2400" b="1">
                <a:solidFill>
                  <a:srgbClr val="19458D"/>
                </a:solidFill>
                <a:latin typeface="+mj-lt"/>
                <a:ea typeface="+mj-ea"/>
                <a:cs typeface="ＭＳ Ｐゴシック" charset="0"/>
              </a:defRPr>
            </a:lvl1pPr>
            <a:lvl2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2pPr>
            <a:lvl3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3pPr>
            <a:lvl4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4pPr>
            <a:lvl5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5pPr>
            <a:lvl6pPr marL="457200" algn="l" defTabSz="833438" rtl="0" fontAlgn="base">
              <a:lnSpc>
                <a:spcPct val="85000"/>
              </a:lnSpc>
              <a:spcBef>
                <a:spcPct val="0"/>
              </a:spcBef>
              <a:spcAft>
                <a:spcPct val="0"/>
              </a:spcAft>
              <a:defRPr sz="2400" b="1">
                <a:solidFill>
                  <a:srgbClr val="19458D"/>
                </a:solidFill>
                <a:latin typeface="Verdana" charset="0"/>
                <a:ea typeface="ＭＳ Ｐゴシック" charset="0"/>
              </a:defRPr>
            </a:lvl6pPr>
            <a:lvl7pPr marL="914400" algn="l" defTabSz="833438" rtl="0" fontAlgn="base">
              <a:lnSpc>
                <a:spcPct val="85000"/>
              </a:lnSpc>
              <a:spcBef>
                <a:spcPct val="0"/>
              </a:spcBef>
              <a:spcAft>
                <a:spcPct val="0"/>
              </a:spcAft>
              <a:defRPr sz="2400" b="1">
                <a:solidFill>
                  <a:srgbClr val="19458D"/>
                </a:solidFill>
                <a:latin typeface="Verdana" charset="0"/>
                <a:ea typeface="ＭＳ Ｐゴシック" charset="0"/>
              </a:defRPr>
            </a:lvl7pPr>
            <a:lvl8pPr marL="1371600" algn="l" defTabSz="833438" rtl="0" fontAlgn="base">
              <a:lnSpc>
                <a:spcPct val="85000"/>
              </a:lnSpc>
              <a:spcBef>
                <a:spcPct val="0"/>
              </a:spcBef>
              <a:spcAft>
                <a:spcPct val="0"/>
              </a:spcAft>
              <a:defRPr sz="2400" b="1">
                <a:solidFill>
                  <a:srgbClr val="19458D"/>
                </a:solidFill>
                <a:latin typeface="Verdana" charset="0"/>
                <a:ea typeface="ＭＳ Ｐゴシック" charset="0"/>
              </a:defRPr>
            </a:lvl8pPr>
            <a:lvl9pPr marL="1828800" algn="l" defTabSz="833438" rtl="0" fontAlgn="base">
              <a:lnSpc>
                <a:spcPct val="85000"/>
              </a:lnSpc>
              <a:spcBef>
                <a:spcPct val="0"/>
              </a:spcBef>
              <a:spcAft>
                <a:spcPct val="0"/>
              </a:spcAft>
              <a:defRPr sz="2400" b="1">
                <a:solidFill>
                  <a:srgbClr val="19458D"/>
                </a:solidFill>
                <a:latin typeface="Verdana" charset="0"/>
                <a:ea typeface="ＭＳ Ｐゴシック" charset="0"/>
              </a:defRPr>
            </a:lvl9pPr>
          </a:lstStyle>
          <a:p>
            <a:pPr marL="0" marR="0" lvl="0" indent="0" algn="l" defTabSz="833438" rtl="0" eaLnBrk="1" fontAlgn="base" latinLnBrk="0" hangingPunct="1">
              <a:lnSpc>
                <a:spcPct val="100000"/>
              </a:lnSpc>
              <a:spcBef>
                <a:spcPct val="0"/>
              </a:spcBef>
              <a:spcAft>
                <a:spcPct val="0"/>
              </a:spcAft>
              <a:buClrTx/>
              <a:buSzTx/>
              <a:buFontTx/>
              <a:buNone/>
              <a:tabLst/>
              <a:defRPr/>
            </a:pPr>
            <a:r>
              <a:rPr kumimoji="0" lang="en-US" sz="2400" b="1" i="0" u="none" strike="noStrike" kern="0" cap="none" spc="0" normalizeH="0" baseline="0" noProof="0" dirty="0">
                <a:ln>
                  <a:noFill/>
                </a:ln>
                <a:solidFill>
                  <a:srgbClr val="19458D"/>
                </a:solidFill>
                <a:effectLst/>
                <a:uLnTx/>
                <a:uFillTx/>
                <a:latin typeface="Verdana"/>
                <a:ea typeface="ＭＳ Ｐゴシック"/>
                <a:cs typeface="+mj-cs"/>
              </a:rPr>
              <a:t>What to Expect at the Emergency Department</a:t>
            </a:r>
            <a:br>
              <a:rPr kumimoji="0" lang="en-US" sz="2400" b="1" i="0" u="none" strike="noStrike" kern="0" cap="none" spc="0" normalizeH="0" baseline="0" noProof="0" dirty="0">
                <a:ln>
                  <a:noFill/>
                </a:ln>
                <a:solidFill>
                  <a:srgbClr val="19458D"/>
                </a:solidFill>
                <a:effectLst/>
                <a:uLnTx/>
                <a:uFillTx/>
                <a:latin typeface="Verdana"/>
                <a:ea typeface="ＭＳ Ｐゴシック"/>
                <a:cs typeface="+mj-cs"/>
              </a:rPr>
            </a:br>
            <a:r>
              <a:rPr kumimoji="0" lang="en-US" sz="1500" b="1" i="0" u="none" strike="noStrike" kern="0" cap="none" spc="0" normalizeH="0" baseline="0" noProof="0" dirty="0">
                <a:ln>
                  <a:noFill/>
                </a:ln>
                <a:solidFill>
                  <a:srgbClr val="19458D"/>
                </a:solidFill>
                <a:effectLst/>
                <a:uLnTx/>
                <a:uFillTx/>
                <a:latin typeface="Verdana"/>
                <a:ea typeface="ＭＳ Ｐゴシック"/>
                <a:cs typeface="+mj-cs"/>
              </a:rPr>
              <a:t>Understanding the process and resources available during emergency care.</a:t>
            </a:r>
          </a:p>
        </p:txBody>
      </p:sp>
      <p:sp>
        <p:nvSpPr>
          <p:cNvPr id="3" name="Content Placeholder 2">
            <a:extLst>
              <a:ext uri="{FF2B5EF4-FFF2-40B4-BE49-F238E27FC236}">
                <a16:creationId xmlns:a16="http://schemas.microsoft.com/office/drawing/2014/main" id="{067643A9-25BD-2E70-4AFA-750EFA8C1455}"/>
              </a:ext>
            </a:extLst>
          </p:cNvPr>
          <p:cNvSpPr>
            <a:spLocks noGrp="1"/>
          </p:cNvSpPr>
          <p:nvPr>
            <p:ph idx="1"/>
          </p:nvPr>
        </p:nvSpPr>
        <p:spPr>
          <a:xfrm>
            <a:off x="961539" y="1887211"/>
            <a:ext cx="9795845" cy="4334480"/>
          </a:xfrm>
        </p:spPr>
        <p:txBody>
          <a:bodyPr>
            <a:normAutofit/>
          </a:bodyPr>
          <a:lstStyle/>
          <a:p>
            <a:pPr>
              <a:buClr>
                <a:schemeClr val="tx1"/>
              </a:buClr>
            </a:pPr>
            <a:r>
              <a:rPr lang="en-US" sz="1900" b="1" dirty="0">
                <a:latin typeface="Calibri" panose="020F0502020204030204" pitchFamily="34" charset="0"/>
                <a:cs typeface="Calibri" panose="020F0502020204030204" pitchFamily="34" charset="0"/>
              </a:rPr>
              <a:t>Hospital EDs have Emergency Medicine trauma teams who assess and treat patients </a:t>
            </a:r>
          </a:p>
          <a:p>
            <a:pPr>
              <a:buClr>
                <a:schemeClr val="tx1"/>
              </a:buClr>
            </a:pPr>
            <a:r>
              <a:rPr lang="en-US" sz="1900" b="1" dirty="0">
                <a:latin typeface="Calibri" panose="020F0502020204030204" pitchFamily="34" charset="0"/>
                <a:cs typeface="Calibri" panose="020F0502020204030204" pitchFamily="34" charset="0"/>
              </a:rPr>
              <a:t>The medical staff’s first priority is to stabilize and care for the patient</a:t>
            </a:r>
          </a:p>
          <a:p>
            <a:pPr lvl="1">
              <a:buClr>
                <a:schemeClr val="tx1"/>
              </a:buClr>
              <a:buFont typeface="Wingdings" panose="05000000000000000000" pitchFamily="2" charset="2"/>
              <a:buChar char="Ø"/>
            </a:pPr>
            <a:r>
              <a:rPr lang="en-US" sz="1900" dirty="0">
                <a:latin typeface="Calibri" panose="020F0502020204030204" pitchFamily="34" charset="0"/>
                <a:cs typeface="Calibri" panose="020F0502020204030204" pitchFamily="34" charset="0"/>
              </a:rPr>
              <a:t>Information that can be relayed to family members may be limited while this is happening</a:t>
            </a:r>
          </a:p>
          <a:p>
            <a:pPr lvl="1">
              <a:buClr>
                <a:schemeClr val="tx1"/>
              </a:buClr>
              <a:buFont typeface="Wingdings" panose="05000000000000000000" pitchFamily="2" charset="2"/>
              <a:buChar char="Ø"/>
            </a:pPr>
            <a:r>
              <a:rPr kumimoji="0" lang="en-US" sz="1900" b="1" i="0" u="none" strike="noStrike" kern="1200" cap="none" spc="0" normalizeH="0" baseline="0" noProof="0" dirty="0">
                <a:ln>
                  <a:noFill/>
                </a:ln>
                <a:effectLst/>
                <a:uLnTx/>
                <a:uFillTx/>
                <a:latin typeface="Calibri" panose="020F0502020204030204" pitchFamily="34" charset="0"/>
                <a:cs typeface="Calibri" panose="020F0502020204030204" pitchFamily="34" charset="0"/>
              </a:rPr>
              <a:t>Family members should request a point of contact to provide updates as available</a:t>
            </a:r>
          </a:p>
          <a:p>
            <a:pPr marL="685800" lvl="1">
              <a:buClr>
                <a:schemeClr val="tx1"/>
              </a:buClr>
              <a:buFont typeface="Wingdings" panose="05000000000000000000" pitchFamily="2" charset="2"/>
              <a:buChar char="Ø"/>
              <a:defRPr/>
            </a:pPr>
            <a:r>
              <a:rPr kumimoji="0" lang="en-US" sz="1900" b="0" i="0" u="none" strike="noStrike" kern="1200" cap="none" spc="0" normalizeH="0" baseline="0" noProof="0" dirty="0">
                <a:ln>
                  <a:noFill/>
                </a:ln>
                <a:effectLst/>
                <a:uLnTx/>
                <a:uFillTx/>
                <a:latin typeface="Calibri" panose="020F0502020204030204" pitchFamily="34" charset="0"/>
                <a:cs typeface="Calibri" panose="020F0502020204030204" pitchFamily="34" charset="0"/>
              </a:rPr>
              <a:t>Families can help with </a:t>
            </a:r>
            <a:r>
              <a:rPr lang="en-US" sz="1900" dirty="0">
                <a:latin typeface="Calibri" panose="020F0502020204030204" pitchFamily="34" charset="0"/>
                <a:cs typeface="Calibri" panose="020F0502020204030204" pitchFamily="34" charset="0"/>
              </a:rPr>
              <a:t>care by providing details on medications, allergies, and prior treatments</a:t>
            </a:r>
          </a:p>
          <a:p>
            <a:pPr marL="685800" lvl="1">
              <a:buClr>
                <a:schemeClr val="tx1"/>
              </a:buClr>
              <a:buFont typeface="Wingdings" panose="05000000000000000000" pitchFamily="2" charset="2"/>
              <a:buChar char="Ø"/>
              <a:defRPr/>
            </a:pPr>
            <a:r>
              <a:rPr kumimoji="0" lang="en-US" sz="1900" b="0" i="0" u="none" strike="noStrike" kern="1200" cap="none" spc="0" normalizeH="0" baseline="0" noProof="0" dirty="0">
                <a:ln>
                  <a:noFill/>
                </a:ln>
                <a:effectLst/>
                <a:uLnTx/>
                <a:uFillTx/>
                <a:latin typeface="Calibri" panose="020F0502020204030204" pitchFamily="34" charset="0"/>
                <a:cs typeface="Calibri" panose="020F0502020204030204" pitchFamily="34" charset="0"/>
              </a:rPr>
              <a:t>Depending on their loved one’s con</a:t>
            </a:r>
            <a:r>
              <a:rPr lang="en-US" sz="1900" dirty="0" err="1">
                <a:latin typeface="Calibri" panose="020F0502020204030204" pitchFamily="34" charset="0"/>
                <a:cs typeface="Calibri" panose="020F0502020204030204" pitchFamily="34" charset="0"/>
              </a:rPr>
              <a:t>dition</a:t>
            </a:r>
            <a:r>
              <a:rPr lang="en-US" sz="1900" dirty="0">
                <a:latin typeface="Calibri" panose="020F0502020204030204" pitchFamily="34" charset="0"/>
                <a:cs typeface="Calibri" panose="020F0502020204030204" pitchFamily="34" charset="0"/>
              </a:rPr>
              <a:t>, family may not be able to visit right away</a:t>
            </a:r>
          </a:p>
          <a:p>
            <a:pPr marL="685800" lvl="1">
              <a:buClr>
                <a:schemeClr val="tx1"/>
              </a:buClr>
              <a:buFont typeface="Wingdings" panose="05000000000000000000" pitchFamily="2" charset="2"/>
              <a:buChar char="Ø"/>
              <a:defRPr/>
            </a:pPr>
            <a:r>
              <a:rPr kumimoji="0" lang="en-US" sz="1900" b="0" i="0" u="none" strike="noStrike" kern="1200" cap="none" spc="0" normalizeH="0" baseline="0" noProof="0" dirty="0">
                <a:ln>
                  <a:noFill/>
                </a:ln>
                <a:effectLst/>
                <a:uLnTx/>
                <a:uFillTx/>
                <a:latin typeface="Calibri" panose="020F0502020204030204" pitchFamily="34" charset="0"/>
                <a:cs typeface="Calibri" panose="020F0502020204030204" pitchFamily="34" charset="0"/>
              </a:rPr>
              <a:t>Medical staff must adhere to privacy laws and limit information to people not listed </a:t>
            </a:r>
            <a:br>
              <a:rPr kumimoji="0" lang="en-US" sz="1900" b="0" i="0" u="none" strike="noStrike" kern="1200" cap="none" spc="0" normalizeH="0" baseline="0" noProof="0" dirty="0">
                <a:ln>
                  <a:noFill/>
                </a:ln>
                <a:effectLst/>
                <a:uLnTx/>
                <a:uFillTx/>
                <a:latin typeface="Calibri" panose="020F0502020204030204" pitchFamily="34" charset="0"/>
                <a:cs typeface="Calibri" panose="020F0502020204030204" pitchFamily="34" charset="0"/>
              </a:rPr>
            </a:br>
            <a:r>
              <a:rPr kumimoji="0" lang="en-US" sz="1900" b="0" i="0" u="none" strike="noStrike" kern="1200" cap="none" spc="0" normalizeH="0" baseline="0" noProof="0" dirty="0">
                <a:ln>
                  <a:noFill/>
                </a:ln>
                <a:effectLst/>
                <a:uLnTx/>
                <a:uFillTx/>
                <a:latin typeface="Calibri" panose="020F0502020204030204" pitchFamily="34" charset="0"/>
                <a:cs typeface="Calibri" panose="020F0502020204030204" pitchFamily="34" charset="0"/>
              </a:rPr>
              <a:t>as a contact</a:t>
            </a:r>
          </a:p>
          <a:p>
            <a:pPr lvl="0">
              <a:buClr>
                <a:schemeClr val="tx1"/>
              </a:buClr>
              <a:defRPr/>
            </a:pPr>
            <a:r>
              <a:rPr lang="en-US" sz="1900" b="1" dirty="0">
                <a:latin typeface="Calibri" panose="020F0502020204030204" pitchFamily="34" charset="0"/>
                <a:cs typeface="Calibri" panose="020F0502020204030204" pitchFamily="34" charset="0"/>
              </a:rPr>
              <a:t>ED Security staff and law enforcement are required to ensure everyone’s safety</a:t>
            </a:r>
          </a:p>
          <a:p>
            <a:pPr lvl="1">
              <a:buClr>
                <a:schemeClr val="tx1"/>
              </a:buClr>
              <a:buFont typeface="Wingdings" panose="05000000000000000000" pitchFamily="2" charset="2"/>
              <a:buChar char="Ø"/>
              <a:defRPr/>
            </a:pPr>
            <a:r>
              <a:rPr kumimoji="0" lang="en-US" sz="1900" i="0" u="none" strike="noStrike" kern="1200" cap="none" spc="0" normalizeH="0" baseline="0" noProof="0" dirty="0">
                <a:ln>
                  <a:noFill/>
                </a:ln>
                <a:effectLst/>
                <a:uLnTx/>
                <a:uFillTx/>
                <a:latin typeface="Calibri" panose="020F0502020204030204" pitchFamily="34" charset="0"/>
                <a:cs typeface="Calibri" panose="020F0502020204030204" pitchFamily="34" charset="0"/>
              </a:rPr>
              <a:t>They will never interfere with patient care</a:t>
            </a:r>
          </a:p>
          <a:p>
            <a:pPr lvl="1">
              <a:buClr>
                <a:schemeClr val="tx1"/>
              </a:buClr>
              <a:buFont typeface="Wingdings" panose="05000000000000000000" pitchFamily="2" charset="2"/>
              <a:buChar char="Ø"/>
              <a:defRPr/>
            </a:pPr>
            <a:r>
              <a:rPr lang="en-US" sz="1900" dirty="0">
                <a:latin typeface="Calibri" panose="020F0502020204030204" pitchFamily="34" charset="0"/>
                <a:cs typeface="Calibri" panose="020F0502020204030204" pitchFamily="34" charset="0"/>
              </a:rPr>
              <a:t>They may need to limit patient visitation or sharing of information with families</a:t>
            </a:r>
          </a:p>
          <a:p>
            <a:pPr lvl="1">
              <a:buClr>
                <a:schemeClr val="tx1"/>
              </a:buClr>
              <a:buFont typeface="Wingdings" panose="05000000000000000000" pitchFamily="2" charset="2"/>
              <a:buChar char="Ø"/>
              <a:defRPr/>
            </a:pPr>
            <a:r>
              <a:rPr lang="en-US" sz="1900" dirty="0">
                <a:latin typeface="Calibri" panose="020F0502020204030204" pitchFamily="34" charset="0"/>
                <a:cs typeface="Calibri" panose="020F0502020204030204" pitchFamily="34" charset="0"/>
              </a:rPr>
              <a:t>Directives related to ED safety and ongoing investigations must be obeyed</a:t>
            </a:r>
          </a:p>
          <a:p>
            <a:pPr lvl="1">
              <a:buClr>
                <a:srgbClr val="1CADE4"/>
              </a:buClr>
              <a:buFont typeface="Wingdings" panose="05000000000000000000" pitchFamily="2" charset="2"/>
              <a:buChar char="Ø"/>
              <a:defRPr/>
            </a:pPr>
            <a:endParaRPr kumimoji="0" lang="en-US" i="0" u="none" strike="noStrike" kern="1200" cap="none" spc="0" normalizeH="0" baseline="0" noProof="0" dirty="0">
              <a:ln>
                <a:noFill/>
              </a:ln>
              <a:effectLst/>
              <a:uLnTx/>
              <a:uFillTx/>
              <a:latin typeface="Trebuchet MS" panose="020B0603020202020204"/>
              <a:ea typeface="+mn-ea"/>
              <a:cs typeface="+mn-cs"/>
            </a:endParaRPr>
          </a:p>
          <a:p>
            <a:pPr marL="685800" lvl="1">
              <a:buClr>
                <a:srgbClr val="1CADE4"/>
              </a:buClr>
              <a:buFont typeface="Wingdings" panose="05000000000000000000" pitchFamily="2" charset="2"/>
              <a:buChar char="Ø"/>
              <a:defRPr/>
            </a:pPr>
            <a:endParaRPr kumimoji="0" lang="en-US" b="0" i="0" u="none" strike="noStrike" kern="1200" cap="none" spc="0" normalizeH="0" baseline="0" noProof="0" dirty="0">
              <a:ln>
                <a:noFill/>
              </a:ln>
              <a:effectLst/>
              <a:uLnTx/>
              <a:uFillTx/>
              <a:latin typeface="Trebuchet MS" panose="020B0603020202020204"/>
              <a:ea typeface="+mn-ea"/>
              <a:cs typeface="+mn-cs"/>
            </a:endParaRPr>
          </a:p>
          <a:p>
            <a:pPr marL="0" indent="0">
              <a:buNone/>
            </a:pPr>
            <a:endParaRPr lang="en-US" dirty="0"/>
          </a:p>
        </p:txBody>
      </p:sp>
    </p:spTree>
    <p:extLst>
      <p:ext uri="{BB962C8B-B14F-4D97-AF65-F5344CB8AC3E}">
        <p14:creationId xmlns:p14="http://schemas.microsoft.com/office/powerpoint/2010/main" val="3361734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3A9897A7-D3E9-FEA7-E3A8-9043947606DD}"/>
              </a:ext>
            </a:extLst>
          </p:cNvPr>
          <p:cNvSpPr txBox="1">
            <a:spLocks noGrp="1" noChangeArrowheads="1"/>
          </p:cNvSpPr>
          <p:nvPr>
            <p:ph type="title" idx="4294967295"/>
          </p:nvPr>
        </p:nvSpPr>
        <p:spPr bwMode="auto">
          <a:xfrm>
            <a:off x="838200" y="681037"/>
            <a:ext cx="8086725" cy="747713"/>
          </a:xfrm>
          <a:prstGeom prst="rect">
            <a:avLst/>
          </a:prstGeom>
          <a:noFill/>
          <a:ln>
            <a:noFill/>
            <a:prstDash/>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rot="0" spcFirstLastPara="0" vertOverflow="overflow" horzOverflow="overflow" vert="horz" wrap="square" lIns="0" tIns="0" rIns="0" bIns="0" numCol="1" spcCol="0" rtlCol="0" fromWordArt="0" anchor="b" anchorCtr="0" forceAA="0" compatLnSpc="1">
            <a:prstTxWarp prst="textNoShape">
              <a:avLst/>
            </a:prstTxWarp>
            <a:normAutofit/>
          </a:bodyPr>
          <a:lstStyle>
            <a:lvl1pPr algn="l" defTabSz="833438" rtl="0" eaLnBrk="0" fontAlgn="base" hangingPunct="0">
              <a:lnSpc>
                <a:spcPct val="85000"/>
              </a:lnSpc>
              <a:spcBef>
                <a:spcPct val="0"/>
              </a:spcBef>
              <a:spcAft>
                <a:spcPct val="0"/>
              </a:spcAft>
              <a:defRPr sz="2400" b="1">
                <a:solidFill>
                  <a:srgbClr val="19458D"/>
                </a:solidFill>
                <a:latin typeface="+mj-lt"/>
                <a:ea typeface="+mj-ea"/>
                <a:cs typeface="ＭＳ Ｐゴシック" charset="0"/>
              </a:defRPr>
            </a:lvl1pPr>
            <a:lvl2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2pPr>
            <a:lvl3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3pPr>
            <a:lvl4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4pPr>
            <a:lvl5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5pPr>
            <a:lvl6pPr marL="457200" algn="l" defTabSz="833438" rtl="0" fontAlgn="base">
              <a:lnSpc>
                <a:spcPct val="85000"/>
              </a:lnSpc>
              <a:spcBef>
                <a:spcPct val="0"/>
              </a:spcBef>
              <a:spcAft>
                <a:spcPct val="0"/>
              </a:spcAft>
              <a:defRPr sz="2400" b="1">
                <a:solidFill>
                  <a:srgbClr val="19458D"/>
                </a:solidFill>
                <a:latin typeface="Verdana" charset="0"/>
                <a:ea typeface="ＭＳ Ｐゴシック" charset="0"/>
              </a:defRPr>
            </a:lvl6pPr>
            <a:lvl7pPr marL="914400" algn="l" defTabSz="833438" rtl="0" fontAlgn="base">
              <a:lnSpc>
                <a:spcPct val="85000"/>
              </a:lnSpc>
              <a:spcBef>
                <a:spcPct val="0"/>
              </a:spcBef>
              <a:spcAft>
                <a:spcPct val="0"/>
              </a:spcAft>
              <a:defRPr sz="2400" b="1">
                <a:solidFill>
                  <a:srgbClr val="19458D"/>
                </a:solidFill>
                <a:latin typeface="Verdana" charset="0"/>
                <a:ea typeface="ＭＳ Ｐゴシック" charset="0"/>
              </a:defRPr>
            </a:lvl7pPr>
            <a:lvl8pPr marL="1371600" algn="l" defTabSz="833438" rtl="0" fontAlgn="base">
              <a:lnSpc>
                <a:spcPct val="85000"/>
              </a:lnSpc>
              <a:spcBef>
                <a:spcPct val="0"/>
              </a:spcBef>
              <a:spcAft>
                <a:spcPct val="0"/>
              </a:spcAft>
              <a:defRPr sz="2400" b="1">
                <a:solidFill>
                  <a:srgbClr val="19458D"/>
                </a:solidFill>
                <a:latin typeface="Verdana" charset="0"/>
                <a:ea typeface="ＭＳ Ｐゴシック" charset="0"/>
              </a:defRPr>
            </a:lvl8pPr>
            <a:lvl9pPr marL="1828800" algn="l" defTabSz="833438" rtl="0" fontAlgn="base">
              <a:lnSpc>
                <a:spcPct val="85000"/>
              </a:lnSpc>
              <a:spcBef>
                <a:spcPct val="0"/>
              </a:spcBef>
              <a:spcAft>
                <a:spcPct val="0"/>
              </a:spcAft>
              <a:defRPr sz="2400" b="1">
                <a:solidFill>
                  <a:srgbClr val="19458D"/>
                </a:solidFill>
                <a:latin typeface="Verdana" charset="0"/>
                <a:ea typeface="ＭＳ Ｐゴシック" charset="0"/>
              </a:defRPr>
            </a:lvl9pPr>
          </a:lstStyle>
          <a:p>
            <a:pPr marL="0" marR="0" lvl="0" indent="0" algn="l" defTabSz="833438" rtl="0" eaLnBrk="1" fontAlgn="base" latinLnBrk="0" hangingPunct="1">
              <a:lnSpc>
                <a:spcPct val="100000"/>
              </a:lnSpc>
              <a:spcBef>
                <a:spcPct val="0"/>
              </a:spcBef>
              <a:spcAft>
                <a:spcPct val="0"/>
              </a:spcAft>
              <a:buClrTx/>
              <a:buSzTx/>
              <a:buFontTx/>
              <a:buNone/>
              <a:tabLst/>
              <a:defRPr/>
            </a:pPr>
            <a:r>
              <a:rPr kumimoji="0" lang="en-US" sz="2400" b="1" i="0" u="none" strike="noStrike" kern="0" cap="none" spc="0" normalizeH="0" baseline="0" noProof="0" dirty="0">
                <a:ln>
                  <a:noFill/>
                </a:ln>
                <a:solidFill>
                  <a:srgbClr val="19458D"/>
                </a:solidFill>
                <a:effectLst/>
                <a:uLnTx/>
                <a:uFillTx/>
                <a:latin typeface="Verdana"/>
                <a:ea typeface="ＭＳ Ｐゴシック"/>
                <a:cs typeface="+mj-cs"/>
              </a:rPr>
              <a:t>Health System Resources for Families in Crisis</a:t>
            </a:r>
            <a:br>
              <a:rPr kumimoji="0" lang="en-US" sz="2400" b="1" i="0" u="none" strike="noStrike" kern="0" cap="none" spc="0" normalizeH="0" baseline="0" noProof="0" dirty="0">
                <a:ln>
                  <a:noFill/>
                </a:ln>
                <a:solidFill>
                  <a:srgbClr val="19458D"/>
                </a:solidFill>
                <a:effectLst/>
                <a:uLnTx/>
                <a:uFillTx/>
                <a:latin typeface="Verdana"/>
                <a:ea typeface="ＭＳ Ｐゴシック"/>
                <a:cs typeface="+mj-cs"/>
              </a:rPr>
            </a:br>
            <a:endParaRPr kumimoji="0" lang="en-US" sz="1500" b="1" i="0" u="none" strike="noStrike" kern="0" cap="none" spc="0" normalizeH="0" baseline="0" noProof="0" dirty="0">
              <a:ln>
                <a:noFill/>
              </a:ln>
              <a:solidFill>
                <a:srgbClr val="19458D"/>
              </a:solidFill>
              <a:effectLst/>
              <a:uLnTx/>
              <a:uFillTx/>
              <a:latin typeface="Verdana"/>
              <a:ea typeface="ＭＳ Ｐゴシック"/>
              <a:cs typeface="+mj-cs"/>
            </a:endParaRPr>
          </a:p>
        </p:txBody>
      </p:sp>
      <p:sp>
        <p:nvSpPr>
          <p:cNvPr id="10" name="Rectangle 3">
            <a:extLst>
              <a:ext uri="{FF2B5EF4-FFF2-40B4-BE49-F238E27FC236}">
                <a16:creationId xmlns:a16="http://schemas.microsoft.com/office/drawing/2014/main" id="{47A92E4B-A714-04FF-9F18-ACBBDB4A3B25}"/>
              </a:ext>
            </a:extLst>
          </p:cNvPr>
          <p:cNvSpPr txBox="1">
            <a:spLocks noChangeArrowheads="1"/>
          </p:cNvSpPr>
          <p:nvPr/>
        </p:nvSpPr>
        <p:spPr bwMode="auto">
          <a:xfrm>
            <a:off x="838200" y="1578367"/>
            <a:ext cx="4843849" cy="4711222"/>
          </a:xfrm>
          <a:prstGeom prst="rect">
            <a:avLst/>
          </a:prstGeom>
          <a:noFill/>
          <a:ln>
            <a:solidFill>
              <a:srgbClr val="0066B0"/>
            </a:solid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lvl1pPr marL="107950" indent="-107950" algn="l" defTabSz="928688" rtl="0" eaLnBrk="0" fontAlgn="base" hangingPunct="0">
              <a:lnSpc>
                <a:spcPct val="140000"/>
              </a:lnSpc>
              <a:spcBef>
                <a:spcPct val="50000"/>
              </a:spcBef>
              <a:spcAft>
                <a:spcPct val="0"/>
              </a:spcAft>
              <a:buFont typeface="Verdana" panose="020B0604030504040204" pitchFamily="34" charset="0"/>
              <a:buChar char=" "/>
              <a:defRPr sz="1700">
                <a:solidFill>
                  <a:schemeClr val="tx1"/>
                </a:solidFill>
                <a:latin typeface="+mn-lt"/>
                <a:ea typeface="+mn-ea"/>
                <a:cs typeface="ＭＳ Ｐゴシック" charset="0"/>
              </a:defRPr>
            </a:lvl1pPr>
            <a:lvl2pPr marL="373063"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2pPr>
            <a:lvl3pPr marL="636588"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3pPr>
            <a:lvl4pPr marL="890588" indent="-149225"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4pPr>
            <a:lvl5pPr marL="1155700"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5pPr>
            <a:lvl6pPr marL="16129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6pPr>
            <a:lvl7pPr marL="20701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7pPr>
            <a:lvl8pPr marL="25273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8pPr>
            <a:lvl9pPr marL="29845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9pPr>
          </a:lstStyle>
          <a:p>
            <a:pPr marL="120650" indent="0">
              <a:lnSpc>
                <a:spcPct val="115000"/>
              </a:lnSpc>
              <a:spcBef>
                <a:spcPts val="0"/>
              </a:spcBef>
              <a:spcAft>
                <a:spcPts val="0"/>
              </a:spcAft>
              <a:buFont typeface="Verdana" panose="020B0604030504040204" pitchFamily="34" charset="0"/>
              <a:buNone/>
            </a:pPr>
            <a:r>
              <a:rPr lang="en-US" sz="1200" b="1" dirty="0" err="1">
                <a:solidFill>
                  <a:srgbClr val="000000"/>
                </a:solidFill>
                <a:latin typeface="Calibri" panose="020F0502020204030204" pitchFamily="34" charset="0"/>
                <a:ea typeface="Arial" panose="020B0604020202020204" pitchFamily="34" charset="0"/>
                <a:cs typeface="Calibri" panose="020F0502020204030204" pitchFamily="34" charset="0"/>
              </a:rPr>
              <a:t>URochester</a:t>
            </a:r>
            <a:r>
              <a:rPr lang="en-US" sz="1200" b="1" dirty="0">
                <a:solidFill>
                  <a:srgbClr val="000000"/>
                </a:solidFill>
                <a:latin typeface="Calibri" panose="020F0502020204030204" pitchFamily="34" charset="0"/>
                <a:ea typeface="Arial" panose="020B0604020202020204" pitchFamily="34" charset="0"/>
                <a:cs typeface="Calibri" panose="020F0502020204030204" pitchFamily="34" charset="0"/>
              </a:rPr>
              <a:t> Medicine Services:</a:t>
            </a:r>
            <a:endParaRPr lang="en-US" sz="1200" dirty="0">
              <a:solidFill>
                <a:srgbClr val="000000"/>
              </a:solidFill>
              <a:latin typeface="Calibri" panose="020F0502020204030204" pitchFamily="34" charset="0"/>
              <a:ea typeface="Arial" panose="020B0604020202020204" pitchFamily="34" charset="0"/>
              <a:cs typeface="Calibri" panose="020F0502020204030204" pitchFamily="34" charset="0"/>
            </a:endParaRPr>
          </a:p>
          <a:p>
            <a:pPr marL="120650" indent="0">
              <a:lnSpc>
                <a:spcPct val="115000"/>
              </a:lnSpc>
              <a:spcBef>
                <a:spcPts val="0"/>
              </a:spcBef>
              <a:spcAft>
                <a:spcPts val="0"/>
              </a:spcAft>
              <a:buFont typeface="Verdana" panose="020B0604030504040204" pitchFamily="34" charset="0"/>
              <a:buNone/>
            </a:pPr>
            <a:r>
              <a:rPr lang="en-US" sz="12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Crisis Call Line (24/7)</a:t>
            </a:r>
            <a:r>
              <a:rPr lang="en-US" sz="1200"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endParaRPr lang="en-US" sz="1200" kern="1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292100" indent="-171450">
              <a:lnSpc>
                <a:spcPct val="115000"/>
              </a:lnSpc>
              <a:spcBef>
                <a:spcPts val="0"/>
              </a:spcBef>
              <a:spcAft>
                <a:spcPts val="0"/>
              </a:spcAft>
              <a:buFont typeface="Arial" panose="020B0604020202020204" pitchFamily="34" charset="0"/>
              <a:buChar char="•"/>
            </a:pPr>
            <a:r>
              <a:rPr lang="en-US" sz="12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Phone:</a:t>
            </a:r>
            <a:r>
              <a:rPr lang="en-US" sz="1200"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 585-275-8686 </a:t>
            </a:r>
            <a:endParaRPr lang="en-US" sz="1200" kern="1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292100" indent="-171450">
              <a:lnSpc>
                <a:spcPct val="115000"/>
              </a:lnSpc>
              <a:spcBef>
                <a:spcPts val="0"/>
              </a:spcBef>
              <a:spcAft>
                <a:spcPts val="0"/>
              </a:spcAft>
              <a:buFont typeface="Arial" panose="020B0604020202020204" pitchFamily="34" charset="0"/>
              <a:buChar char="•"/>
            </a:pPr>
            <a:r>
              <a:rPr lang="en-US" sz="12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Website:</a:t>
            </a:r>
            <a:r>
              <a:rPr lang="en-US" sz="1200"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r>
              <a:rPr lang="en-US" sz="1200" u="sng" kern="0" dirty="0">
                <a:solidFill>
                  <a:srgbClr val="000000"/>
                </a:solidFill>
                <a:latin typeface="Calibri" panose="020F0502020204030204" pitchFamily="34" charset="0"/>
                <a:ea typeface="Times New Roman" panose="02020603050405020304" pitchFamily="18" charset="0"/>
                <a:cs typeface="Calibri" panose="020F0502020204030204" pitchFamily="34" charset="0"/>
                <a:hlinkClick r:id="rId2">
                  <a:extLst>
                    <a:ext uri="{A12FA001-AC4F-418D-AE19-62706E023703}">
                      <ahyp:hlinkClr xmlns:ahyp="http://schemas.microsoft.com/office/drawing/2018/hyperlinkcolor" val="tx"/>
                    </a:ext>
                  </a:extLst>
                </a:hlinkClick>
              </a:rPr>
              <a:t>https://www.urmc.rochester.edu/conditions-and-treatments/crisis-call-line-counseling</a:t>
            </a:r>
            <a:endParaRPr lang="en-US" sz="1200" u="sng" kern="1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120650" indent="0">
              <a:lnSpc>
                <a:spcPct val="115000"/>
              </a:lnSpc>
              <a:spcBef>
                <a:spcPts val="0"/>
              </a:spcBef>
              <a:spcAft>
                <a:spcPts val="0"/>
              </a:spcAft>
              <a:buFont typeface="Verdana" panose="020B0604030504040204" pitchFamily="34" charset="0"/>
              <a:buNone/>
            </a:pPr>
            <a:r>
              <a:rPr lang="en-US" sz="12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 On-Demand Telehealth</a:t>
            </a:r>
            <a:r>
              <a:rPr lang="en-US" sz="1200"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endParaRPr lang="en-US" sz="1200" kern="1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363537" indent="-171450">
              <a:lnSpc>
                <a:spcPct val="115000"/>
              </a:lnSpc>
              <a:spcBef>
                <a:spcPts val="0"/>
              </a:spcBef>
              <a:spcAft>
                <a:spcPts val="0"/>
              </a:spcAft>
              <a:buFont typeface="Arial" panose="020B0604020202020204" pitchFamily="34" charset="0"/>
              <a:buChar char="•"/>
            </a:pPr>
            <a:r>
              <a:rPr lang="en-US" sz="12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Website:</a:t>
            </a:r>
            <a:r>
              <a:rPr lang="en-US" sz="1200"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r>
              <a:rPr lang="en-US" sz="1200" u="sng" kern="0" dirty="0">
                <a:solidFill>
                  <a:srgbClr val="000000"/>
                </a:solidFill>
                <a:latin typeface="Calibri" panose="020F0502020204030204" pitchFamily="34" charset="0"/>
                <a:ea typeface="Times New Roman" panose="02020603050405020304" pitchFamily="18" charset="0"/>
                <a:cs typeface="Calibri" panose="020F0502020204030204" pitchFamily="34" charset="0"/>
                <a:hlinkClick r:id="rId3">
                  <a:extLst>
                    <a:ext uri="{A12FA001-AC4F-418D-AE19-62706E023703}">
                      <ahyp:hlinkClr xmlns:ahyp="http://schemas.microsoft.com/office/drawing/2018/hyperlinkcolor" val="tx"/>
                    </a:ext>
                  </a:extLst>
                </a:hlinkClick>
              </a:rPr>
              <a:t>https://www.urmc.rochester.edu/get-care-now/virtual-mental-health-urgent-care</a:t>
            </a:r>
            <a:endParaRPr lang="en-US" sz="1200" u="sng" kern="1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192087" indent="0">
              <a:lnSpc>
                <a:spcPct val="115000"/>
              </a:lnSpc>
              <a:spcBef>
                <a:spcPts val="0"/>
              </a:spcBef>
              <a:spcAft>
                <a:spcPts val="0"/>
              </a:spcAft>
              <a:buFont typeface="Verdana" panose="020B0604030504040204" pitchFamily="34" charset="0"/>
              <a:buNone/>
            </a:pPr>
            <a:r>
              <a:rPr lang="en-US" sz="12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Brighter Days Pediatric Mental Health Urgent Care Center (up to 18)</a:t>
            </a:r>
            <a:r>
              <a:rPr lang="en-US" sz="1200"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p>
          <a:p>
            <a:pPr marL="363537" indent="-171450">
              <a:lnSpc>
                <a:spcPct val="115000"/>
              </a:lnSpc>
              <a:spcBef>
                <a:spcPts val="0"/>
              </a:spcBef>
              <a:spcAft>
                <a:spcPts val="0"/>
              </a:spcAft>
              <a:buFont typeface="Arial" panose="020B0604020202020204" pitchFamily="34" charset="0"/>
              <a:buChar char="•"/>
            </a:pPr>
            <a:r>
              <a:rPr lang="en-US" sz="12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Phone:</a:t>
            </a:r>
            <a:r>
              <a:rPr lang="en-US" sz="1200"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 585-273-5050 </a:t>
            </a:r>
            <a:endParaRPr lang="en-US" sz="1200" kern="1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363537" indent="-171450">
              <a:lnSpc>
                <a:spcPct val="115000"/>
              </a:lnSpc>
              <a:spcBef>
                <a:spcPts val="0"/>
              </a:spcBef>
              <a:spcAft>
                <a:spcPts val="0"/>
              </a:spcAft>
              <a:buFont typeface="Arial" panose="020B0604020202020204" pitchFamily="34" charset="0"/>
              <a:buChar char="•"/>
            </a:pPr>
            <a:r>
              <a:rPr lang="en-US" sz="12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Address:</a:t>
            </a:r>
            <a:r>
              <a:rPr lang="en-US" sz="1200"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r>
              <a:rPr lang="en-US" sz="1200" kern="100" dirty="0">
                <a:solidFill>
                  <a:srgbClr val="000000"/>
                </a:solidFill>
                <a:latin typeface="Calibri" panose="020F0502020204030204" pitchFamily="34" charset="0"/>
                <a:ea typeface="Aptos" panose="020B0004020202020204" pitchFamily="34" charset="0"/>
                <a:cs typeface="Calibri" panose="020F0502020204030204" pitchFamily="34" charset="0"/>
              </a:rPr>
              <a:t>300 Crittenden Blvd, Rochester, NY 14642</a:t>
            </a:r>
          </a:p>
          <a:p>
            <a:pPr marL="363537" indent="-171450">
              <a:lnSpc>
                <a:spcPct val="115000"/>
              </a:lnSpc>
              <a:spcBef>
                <a:spcPts val="0"/>
              </a:spcBef>
              <a:spcAft>
                <a:spcPts val="0"/>
              </a:spcAft>
              <a:buFont typeface="Arial" panose="020B0604020202020204" pitchFamily="34" charset="0"/>
              <a:buChar char="•"/>
            </a:pPr>
            <a:r>
              <a:rPr lang="en-US" sz="12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Website:</a:t>
            </a:r>
            <a:r>
              <a:rPr lang="en-US" sz="1200"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r>
              <a:rPr lang="en-US" sz="1200" u="sng" kern="0" dirty="0">
                <a:solidFill>
                  <a:srgbClr val="000000"/>
                </a:solidFill>
                <a:latin typeface="Calibri" panose="020F0502020204030204" pitchFamily="34" charset="0"/>
                <a:ea typeface="Times New Roman" panose="02020603050405020304" pitchFamily="18" charset="0"/>
                <a:cs typeface="Calibri" panose="020F0502020204030204" pitchFamily="34" charset="0"/>
                <a:hlinkClick r:id="rId4">
                  <a:extLst>
                    <a:ext uri="{A12FA001-AC4F-418D-AE19-62706E023703}">
                      <ahyp:hlinkClr xmlns:ahyp="http://schemas.microsoft.com/office/drawing/2018/hyperlinkcolor" val="tx"/>
                    </a:ext>
                  </a:extLst>
                </a:hlinkClick>
              </a:rPr>
              <a:t>https://www.urmc.rochester.edu/locations/mental-health-wellness-brighter-days-pediatric-urgent-care-center</a:t>
            </a:r>
            <a:endParaRPr lang="en-US" sz="1200" kern="100" dirty="0">
              <a:solidFill>
                <a:srgbClr val="000000"/>
              </a:solidFill>
              <a:latin typeface="Calibri" panose="020F0502020204030204" pitchFamily="34" charset="0"/>
              <a:ea typeface="Aptos" panose="020B0004020202020204" pitchFamily="34" charset="0"/>
              <a:cs typeface="Calibri" panose="020F0502020204030204" pitchFamily="34" charset="0"/>
            </a:endParaRPr>
          </a:p>
          <a:p>
            <a:pPr marL="192087" indent="0">
              <a:lnSpc>
                <a:spcPct val="115000"/>
              </a:lnSpc>
              <a:spcBef>
                <a:spcPts val="0"/>
              </a:spcBef>
              <a:spcAft>
                <a:spcPts val="0"/>
              </a:spcAft>
              <a:buFont typeface="Verdana" panose="020B0604030504040204" pitchFamily="34" charset="0"/>
              <a:buNone/>
            </a:pPr>
            <a:r>
              <a:rPr lang="en-US" sz="12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Mobile Crisis Team</a:t>
            </a:r>
            <a:r>
              <a:rPr lang="en-US" sz="1200"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endParaRPr lang="en-US" sz="1200" kern="1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363537" indent="-171450">
              <a:lnSpc>
                <a:spcPct val="115000"/>
              </a:lnSpc>
              <a:spcBef>
                <a:spcPts val="0"/>
              </a:spcBef>
              <a:spcAft>
                <a:spcPts val="0"/>
              </a:spcAft>
              <a:buFont typeface="Arial" panose="020B0604020202020204" pitchFamily="34" charset="0"/>
              <a:buChar char="•"/>
            </a:pPr>
            <a:r>
              <a:rPr lang="en-US" sz="12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Phone:</a:t>
            </a:r>
            <a:r>
              <a:rPr lang="en-US" sz="1200"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 585-275-5151 </a:t>
            </a:r>
            <a:endParaRPr lang="en-US" sz="1200" kern="1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363537" indent="-171450">
              <a:lnSpc>
                <a:spcPct val="115000"/>
              </a:lnSpc>
              <a:spcBef>
                <a:spcPts val="0"/>
              </a:spcBef>
              <a:spcAft>
                <a:spcPts val="0"/>
              </a:spcAft>
              <a:buFont typeface="Arial" panose="020B0604020202020204" pitchFamily="34" charset="0"/>
              <a:buChar char="•"/>
            </a:pPr>
            <a:r>
              <a:rPr lang="en-US" sz="12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Website:</a:t>
            </a:r>
            <a:r>
              <a:rPr lang="en-US" sz="1200"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r>
              <a:rPr lang="en-US" sz="1200" u="sng" kern="0" dirty="0">
                <a:solidFill>
                  <a:srgbClr val="000000"/>
                </a:solidFill>
                <a:latin typeface="Calibri" panose="020F0502020204030204" pitchFamily="34" charset="0"/>
                <a:ea typeface="Times New Roman" panose="02020603050405020304" pitchFamily="18" charset="0"/>
                <a:cs typeface="Calibri" panose="020F0502020204030204" pitchFamily="34" charset="0"/>
                <a:hlinkClick r:id="rId5">
                  <a:extLst>
                    <a:ext uri="{A12FA001-AC4F-418D-AE19-62706E023703}">
                      <ahyp:hlinkClr xmlns:ahyp="http://schemas.microsoft.com/office/drawing/2018/hyperlinkcolor" val="tx"/>
                    </a:ext>
                  </a:extLst>
                </a:hlinkClick>
              </a:rPr>
              <a:t>https://www.urmc.rochester.edu/conditions-and-treatments/mobile-emergency-psychiatric-care</a:t>
            </a:r>
            <a:endParaRPr lang="en-US" sz="1200" kern="100" dirty="0">
              <a:solidFill>
                <a:srgbClr val="000000"/>
              </a:solidFill>
              <a:latin typeface="Calibri" panose="020F0502020204030204" pitchFamily="34" charset="0"/>
              <a:ea typeface="Aptos" panose="020B0004020202020204" pitchFamily="34" charset="0"/>
              <a:cs typeface="Calibri" panose="020F0502020204030204" pitchFamily="34" charset="0"/>
            </a:endParaRPr>
          </a:p>
          <a:p>
            <a:pPr marL="192087" indent="0">
              <a:lnSpc>
                <a:spcPct val="115000"/>
              </a:lnSpc>
              <a:spcBef>
                <a:spcPts val="0"/>
              </a:spcBef>
              <a:spcAft>
                <a:spcPts val="0"/>
              </a:spcAft>
              <a:buFont typeface="Verdana" panose="020B0604030504040204" pitchFamily="34" charset="0"/>
              <a:buNone/>
            </a:pPr>
            <a:r>
              <a:rPr lang="en-US" sz="12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Comprehensive Psychiatric Emergency Program (CPEP)</a:t>
            </a:r>
            <a:r>
              <a:rPr lang="en-US" sz="1200"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endParaRPr lang="en-US" sz="1200" kern="1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363537" indent="-171450">
              <a:lnSpc>
                <a:spcPct val="115000"/>
              </a:lnSpc>
              <a:spcBef>
                <a:spcPts val="0"/>
              </a:spcBef>
              <a:spcAft>
                <a:spcPts val="0"/>
              </a:spcAft>
              <a:buFont typeface="Arial" panose="020B0604020202020204" pitchFamily="34" charset="0"/>
              <a:buChar char="•"/>
            </a:pPr>
            <a:r>
              <a:rPr lang="en-US" sz="12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Phone:</a:t>
            </a:r>
            <a:r>
              <a:rPr lang="en-US" sz="1200"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 585-275-4501 </a:t>
            </a:r>
            <a:endParaRPr lang="en-US" sz="1200" kern="1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363537" indent="-171450">
              <a:lnSpc>
                <a:spcPct val="115000"/>
              </a:lnSpc>
              <a:spcBef>
                <a:spcPts val="0"/>
              </a:spcBef>
              <a:spcAft>
                <a:spcPts val="0"/>
              </a:spcAft>
              <a:buFont typeface="Arial" panose="020B0604020202020204" pitchFamily="34" charset="0"/>
              <a:buChar char="•"/>
            </a:pPr>
            <a:r>
              <a:rPr lang="en-US" sz="12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Address:</a:t>
            </a:r>
            <a:r>
              <a:rPr lang="en-US" sz="1200"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 300 Crittenden Blvd, Rochester, NY 14642 </a:t>
            </a:r>
            <a:endParaRPr lang="en-US" sz="1200" kern="1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363537" indent="-171450">
              <a:lnSpc>
                <a:spcPct val="115000"/>
              </a:lnSpc>
              <a:spcBef>
                <a:spcPts val="0"/>
              </a:spcBef>
              <a:spcAft>
                <a:spcPts val="0"/>
              </a:spcAft>
              <a:buFont typeface="Arial" panose="020B0604020202020204" pitchFamily="34" charset="0"/>
              <a:buChar char="•"/>
            </a:pPr>
            <a:r>
              <a:rPr lang="en-US" sz="12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Website:</a:t>
            </a:r>
            <a:r>
              <a:rPr lang="en-US" sz="1200" kern="100" dirty="0">
                <a:solidFill>
                  <a:srgbClr val="000000"/>
                </a:solidFill>
                <a:latin typeface="Calibri" panose="020F0502020204030204" pitchFamily="34" charset="0"/>
                <a:ea typeface="Aptos" panose="020B0004020202020204" pitchFamily="34" charset="0"/>
                <a:cs typeface="Calibri" panose="020F0502020204030204" pitchFamily="34" charset="0"/>
              </a:rPr>
              <a:t> </a:t>
            </a:r>
            <a:r>
              <a:rPr lang="en-US" sz="1200" u="sng" kern="0" dirty="0">
                <a:solidFill>
                  <a:srgbClr val="000000"/>
                </a:solidFill>
                <a:latin typeface="Calibri" panose="020F0502020204030204" pitchFamily="34" charset="0"/>
                <a:ea typeface="Times New Roman" panose="02020603050405020304" pitchFamily="18" charset="0"/>
                <a:cs typeface="Calibri" panose="020F0502020204030204" pitchFamily="34" charset="0"/>
                <a:hlinkClick r:id="rId6">
                  <a:extLst>
                    <a:ext uri="{A12FA001-AC4F-418D-AE19-62706E023703}">
                      <ahyp:hlinkClr xmlns:ahyp="http://schemas.microsoft.com/office/drawing/2018/hyperlinkcolor" val="tx"/>
                    </a:ext>
                  </a:extLst>
                </a:hlinkClick>
              </a:rPr>
              <a:t>https://www.urmc.rochester.edu/conditions-and-treatments/cpep</a:t>
            </a:r>
            <a:endParaRPr lang="en-US" sz="12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0">
              <a:spcBef>
                <a:spcPts val="0"/>
              </a:spcBef>
              <a:spcAft>
                <a:spcPts val="0"/>
              </a:spcAft>
            </a:pPr>
            <a:endParaRPr lang="en-US" sz="1800" dirty="0">
              <a:solidFill>
                <a:srgbClr val="000000"/>
              </a:solidFill>
              <a:latin typeface="Calibri" panose="020F0502020204030204" pitchFamily="34" charset="0"/>
              <a:ea typeface="Times New Roman" panose="02020603050405020304" pitchFamily="18" charset="0"/>
            </a:endParaRPr>
          </a:p>
          <a:p>
            <a:pPr marL="0">
              <a:spcBef>
                <a:spcPts val="0"/>
              </a:spcBef>
              <a:spcAft>
                <a:spcPts val="0"/>
              </a:spcAft>
            </a:pPr>
            <a:endParaRPr lang="en-US" sz="1800" dirty="0">
              <a:solidFill>
                <a:srgbClr val="000000"/>
              </a:solidFill>
              <a:latin typeface="Calibri" panose="020F0502020204030204" pitchFamily="34" charset="0"/>
              <a:ea typeface="Times New Roman" panose="02020603050405020304" pitchFamily="18" charset="0"/>
            </a:endParaRPr>
          </a:p>
          <a:p>
            <a:pPr marL="0">
              <a:spcBef>
                <a:spcPts val="0"/>
              </a:spcBef>
              <a:spcAft>
                <a:spcPts val="0"/>
              </a:spcAft>
            </a:pPr>
            <a:endParaRPr lang="en-US" sz="1800" dirty="0">
              <a:solidFill>
                <a:srgbClr val="000000"/>
              </a:solidFill>
              <a:latin typeface="Calibri" panose="020F0502020204030204" pitchFamily="34" charset="0"/>
              <a:ea typeface="Times New Roman" panose="02020603050405020304" pitchFamily="18" charset="0"/>
            </a:endParaRPr>
          </a:p>
        </p:txBody>
      </p:sp>
      <p:sp>
        <p:nvSpPr>
          <p:cNvPr id="11" name="Rectangle 3">
            <a:extLst>
              <a:ext uri="{FF2B5EF4-FFF2-40B4-BE49-F238E27FC236}">
                <a16:creationId xmlns:a16="http://schemas.microsoft.com/office/drawing/2014/main" id="{96C2B647-73FC-751E-FEF6-7CCAB42D1216}"/>
              </a:ext>
            </a:extLst>
          </p:cNvPr>
          <p:cNvSpPr txBox="1">
            <a:spLocks noChangeArrowheads="1"/>
          </p:cNvSpPr>
          <p:nvPr/>
        </p:nvSpPr>
        <p:spPr bwMode="auto">
          <a:xfrm>
            <a:off x="6733148" y="1550355"/>
            <a:ext cx="4521797" cy="4405601"/>
          </a:xfrm>
          <a:prstGeom prst="rect">
            <a:avLst/>
          </a:prstGeom>
          <a:noFill/>
          <a:ln>
            <a:solidFill>
              <a:srgbClr val="0066B0"/>
            </a:solid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lvl1pPr marL="107950" indent="-107950" algn="l" defTabSz="928688" rtl="0" eaLnBrk="0" fontAlgn="base" hangingPunct="0">
              <a:lnSpc>
                <a:spcPct val="140000"/>
              </a:lnSpc>
              <a:spcBef>
                <a:spcPct val="50000"/>
              </a:spcBef>
              <a:spcAft>
                <a:spcPct val="0"/>
              </a:spcAft>
              <a:buFont typeface="Verdana" panose="020B0604030504040204" pitchFamily="34" charset="0"/>
              <a:buChar char=" "/>
              <a:defRPr sz="1700">
                <a:solidFill>
                  <a:schemeClr val="tx1"/>
                </a:solidFill>
                <a:latin typeface="+mn-lt"/>
                <a:ea typeface="+mn-ea"/>
                <a:cs typeface="ＭＳ Ｐゴシック" charset="0"/>
              </a:defRPr>
            </a:lvl1pPr>
            <a:lvl2pPr marL="373063"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2pPr>
            <a:lvl3pPr marL="636588"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3pPr>
            <a:lvl4pPr marL="890588" indent="-149225"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4pPr>
            <a:lvl5pPr marL="1155700"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5pPr>
            <a:lvl6pPr marL="16129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6pPr>
            <a:lvl7pPr marL="20701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7pPr>
            <a:lvl8pPr marL="25273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8pPr>
            <a:lvl9pPr marL="29845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9pPr>
          </a:lstStyle>
          <a:p>
            <a:pPr marL="120650" indent="0">
              <a:lnSpc>
                <a:spcPct val="115000"/>
              </a:lnSpc>
              <a:spcBef>
                <a:spcPts val="0"/>
              </a:spcBef>
              <a:spcAft>
                <a:spcPts val="0"/>
              </a:spcAft>
              <a:buFont typeface="Verdana" panose="020B0604030504040204" pitchFamily="34" charset="0"/>
              <a:buNone/>
            </a:pPr>
            <a:r>
              <a:rPr lang="en-US" sz="12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Rochester Regional Health Services:</a:t>
            </a:r>
            <a:endParaRPr lang="en-US" sz="1200" kern="1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120650" indent="0">
              <a:lnSpc>
                <a:spcPct val="115000"/>
              </a:lnSpc>
              <a:spcBef>
                <a:spcPts val="0"/>
              </a:spcBef>
              <a:spcAft>
                <a:spcPts val="0"/>
              </a:spcAft>
              <a:buFont typeface="Verdana" panose="020B0604030504040204" pitchFamily="34" charset="0"/>
              <a:buNone/>
            </a:pPr>
            <a:r>
              <a:rPr lang="en-US" sz="12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 Crisis Call Line</a:t>
            </a:r>
            <a:r>
              <a:rPr lang="en-US" sz="1200"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endParaRPr lang="en-US" sz="1200" kern="1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292100" indent="-171450">
              <a:lnSpc>
                <a:spcPct val="115000"/>
              </a:lnSpc>
              <a:spcBef>
                <a:spcPts val="0"/>
              </a:spcBef>
              <a:spcAft>
                <a:spcPts val="0"/>
              </a:spcAft>
              <a:buFont typeface="Arial" panose="020B0604020202020204" pitchFamily="34" charset="0"/>
              <a:buChar char="•"/>
            </a:pPr>
            <a:r>
              <a:rPr lang="en-US" sz="12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Phone:</a:t>
            </a:r>
            <a:r>
              <a:rPr lang="en-US" sz="1200"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 585-368-3950 (open 9:00 am - 9:00 pm daily) </a:t>
            </a:r>
            <a:endParaRPr lang="en-US" sz="1200" kern="1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292100" indent="-171450">
              <a:lnSpc>
                <a:spcPct val="115000"/>
              </a:lnSpc>
              <a:spcBef>
                <a:spcPts val="0"/>
              </a:spcBef>
              <a:spcAft>
                <a:spcPts val="0"/>
              </a:spcAft>
              <a:buFont typeface="Arial" panose="020B0604020202020204" pitchFamily="34" charset="0"/>
              <a:buChar char="•"/>
            </a:pPr>
            <a:r>
              <a:rPr lang="en-US" sz="12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Website:</a:t>
            </a:r>
            <a:r>
              <a:rPr lang="en-US" sz="1200"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r>
              <a:rPr lang="en-US" sz="1200" u="sng" kern="0" dirty="0">
                <a:solidFill>
                  <a:srgbClr val="000000"/>
                </a:solidFill>
                <a:latin typeface="Calibri" panose="020F0502020204030204" pitchFamily="34" charset="0"/>
                <a:ea typeface="Times New Roman" panose="02020603050405020304" pitchFamily="18" charset="0"/>
                <a:cs typeface="Calibri" panose="020F0502020204030204" pitchFamily="34" charset="0"/>
                <a:hlinkClick r:id="rId7">
                  <a:extLst>
                    <a:ext uri="{A12FA001-AC4F-418D-AE19-62706E023703}">
                      <ahyp:hlinkClr xmlns:ahyp="http://schemas.microsoft.com/office/drawing/2018/hyperlinkcolor" val="tx"/>
                    </a:ext>
                  </a:extLst>
                </a:hlinkClick>
              </a:rPr>
              <a:t>https://www.rochesterregional.org/services/youth-family-behavioral-health/crisis-care</a:t>
            </a:r>
            <a:endParaRPr lang="en-US" sz="1200" kern="100" dirty="0">
              <a:solidFill>
                <a:srgbClr val="000000"/>
              </a:solidFill>
              <a:latin typeface="Calibri" panose="020F0502020204030204" pitchFamily="34" charset="0"/>
              <a:ea typeface="Aptos" panose="020B0004020202020204" pitchFamily="34" charset="0"/>
              <a:cs typeface="Calibri" panose="020F0502020204030204" pitchFamily="34" charset="0"/>
            </a:endParaRPr>
          </a:p>
          <a:p>
            <a:pPr marL="192087" indent="0">
              <a:lnSpc>
                <a:spcPct val="115000"/>
              </a:lnSpc>
              <a:spcBef>
                <a:spcPts val="0"/>
              </a:spcBef>
              <a:spcAft>
                <a:spcPts val="0"/>
              </a:spcAft>
              <a:buFont typeface="Verdana" panose="020B0604030504040204" pitchFamily="34" charset="0"/>
              <a:buNone/>
            </a:pPr>
            <a:r>
              <a:rPr lang="en-US" sz="12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Behavioral Health Access &amp; Crisis Center (18+)</a:t>
            </a:r>
            <a:r>
              <a:rPr lang="en-US" sz="1200"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endParaRPr lang="en-US" sz="1200" kern="1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363537" indent="-171450">
              <a:lnSpc>
                <a:spcPct val="115000"/>
              </a:lnSpc>
              <a:spcBef>
                <a:spcPts val="0"/>
              </a:spcBef>
              <a:spcAft>
                <a:spcPts val="0"/>
              </a:spcAft>
              <a:buFont typeface="Arial" panose="020B0604020202020204" pitchFamily="34" charset="0"/>
              <a:buChar char="•"/>
            </a:pPr>
            <a:r>
              <a:rPr lang="en-US" sz="12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Phone:</a:t>
            </a:r>
            <a:r>
              <a:rPr lang="en-US" sz="1200"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 585-368-3950 </a:t>
            </a:r>
            <a:endParaRPr lang="en-US" sz="1200" kern="1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363537" indent="-171450">
              <a:lnSpc>
                <a:spcPct val="115000"/>
              </a:lnSpc>
              <a:spcBef>
                <a:spcPts val="0"/>
              </a:spcBef>
              <a:spcAft>
                <a:spcPts val="0"/>
              </a:spcAft>
              <a:buFont typeface="Arial" panose="020B0604020202020204" pitchFamily="34" charset="0"/>
              <a:buChar char="•"/>
            </a:pPr>
            <a:r>
              <a:rPr lang="en-US" sz="12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Address:</a:t>
            </a:r>
            <a:r>
              <a:rPr lang="en-US" sz="1200"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 89 Genesee Street, Rochester, NY 14611</a:t>
            </a:r>
            <a:endParaRPr lang="en-US" sz="1200" kern="1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363537" indent="-171450">
              <a:lnSpc>
                <a:spcPct val="115000"/>
              </a:lnSpc>
              <a:spcBef>
                <a:spcPts val="0"/>
              </a:spcBef>
              <a:spcAft>
                <a:spcPts val="0"/>
              </a:spcAft>
              <a:buFont typeface="Arial" panose="020B0604020202020204" pitchFamily="34" charset="0"/>
              <a:buChar char="•"/>
            </a:pPr>
            <a:r>
              <a:rPr lang="en-US" sz="12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Website:</a:t>
            </a:r>
            <a:r>
              <a:rPr lang="en-US" sz="1200"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r>
              <a:rPr lang="en-US" sz="1200" u="sng" kern="0" dirty="0">
                <a:solidFill>
                  <a:srgbClr val="000000"/>
                </a:solidFill>
                <a:latin typeface="Calibri" panose="020F0502020204030204" pitchFamily="34" charset="0"/>
                <a:ea typeface="Times New Roman" panose="02020603050405020304" pitchFamily="18" charset="0"/>
                <a:cs typeface="Calibri" panose="020F0502020204030204" pitchFamily="34" charset="0"/>
                <a:hlinkClick r:id="rId8">
                  <a:extLst>
                    <a:ext uri="{A12FA001-AC4F-418D-AE19-62706E023703}">
                      <ahyp:hlinkClr xmlns:ahyp="http://schemas.microsoft.com/office/drawing/2018/hyperlinkcolor" val="tx"/>
                    </a:ext>
                  </a:extLst>
                </a:hlinkClick>
              </a:rPr>
              <a:t>https://www.rochesterregional.org/locations/st-marys-campus/bhacc</a:t>
            </a:r>
            <a:endParaRPr lang="en-US" sz="1200" kern="100" dirty="0">
              <a:solidFill>
                <a:srgbClr val="000000"/>
              </a:solidFill>
              <a:latin typeface="Calibri" panose="020F0502020204030204" pitchFamily="34" charset="0"/>
              <a:ea typeface="Aptos" panose="020B0004020202020204" pitchFamily="34" charset="0"/>
              <a:cs typeface="Calibri" panose="020F0502020204030204" pitchFamily="34" charset="0"/>
            </a:endParaRPr>
          </a:p>
          <a:p>
            <a:pPr marL="192087" indent="0">
              <a:lnSpc>
                <a:spcPct val="115000"/>
              </a:lnSpc>
              <a:spcBef>
                <a:spcPts val="0"/>
              </a:spcBef>
              <a:spcAft>
                <a:spcPts val="0"/>
              </a:spcAft>
              <a:buFont typeface="Verdana" panose="020B0604030504040204" pitchFamily="34" charset="0"/>
              <a:buNone/>
            </a:pPr>
            <a:r>
              <a:rPr lang="en-US" sz="12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Clifton Springs Comprehensive Psychiatric Emergency Program (CPEP)</a:t>
            </a:r>
            <a:r>
              <a:rPr lang="en-US" sz="1200"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endParaRPr lang="en-US" sz="1200" kern="1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363537" indent="-171450">
              <a:lnSpc>
                <a:spcPct val="115000"/>
              </a:lnSpc>
              <a:spcBef>
                <a:spcPts val="0"/>
              </a:spcBef>
              <a:spcAft>
                <a:spcPts val="0"/>
              </a:spcAft>
              <a:buFont typeface="Arial" panose="020B0604020202020204" pitchFamily="34" charset="0"/>
              <a:buChar char="•"/>
            </a:pPr>
            <a:r>
              <a:rPr lang="en-US" sz="12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Phone:</a:t>
            </a:r>
            <a:r>
              <a:rPr lang="en-US" sz="1200"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 315-462-1080 </a:t>
            </a:r>
            <a:endParaRPr lang="en-US" sz="1200" kern="1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363537" indent="-171450">
              <a:lnSpc>
                <a:spcPct val="115000"/>
              </a:lnSpc>
              <a:spcBef>
                <a:spcPts val="0"/>
              </a:spcBef>
              <a:spcAft>
                <a:spcPts val="0"/>
              </a:spcAft>
              <a:buFont typeface="Arial" panose="020B0604020202020204" pitchFamily="34" charset="0"/>
              <a:buChar char="•"/>
            </a:pPr>
            <a:r>
              <a:rPr lang="en-US" sz="12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Address:</a:t>
            </a:r>
            <a:r>
              <a:rPr lang="en-US" sz="1200"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 2 Coulter Road, Clifton Springs, NY 14432 </a:t>
            </a:r>
            <a:endParaRPr lang="en-US" sz="1200" kern="1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363537" indent="-171450">
              <a:lnSpc>
                <a:spcPct val="115000"/>
              </a:lnSpc>
              <a:spcBef>
                <a:spcPts val="0"/>
              </a:spcBef>
              <a:spcAft>
                <a:spcPts val="0"/>
              </a:spcAft>
              <a:buFont typeface="Arial" panose="020B0604020202020204" pitchFamily="34" charset="0"/>
              <a:buChar char="•"/>
            </a:pPr>
            <a:r>
              <a:rPr lang="en-US" sz="12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Website:</a:t>
            </a:r>
            <a:r>
              <a:rPr lang="en-US" sz="1200"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r>
              <a:rPr lang="en-US" sz="1200" u="sng" kern="0" dirty="0">
                <a:solidFill>
                  <a:srgbClr val="000000"/>
                </a:solidFill>
                <a:latin typeface="Calibri" panose="020F0502020204030204" pitchFamily="34" charset="0"/>
                <a:ea typeface="Times New Roman" panose="02020603050405020304" pitchFamily="18" charset="0"/>
                <a:cs typeface="Calibri" panose="020F0502020204030204" pitchFamily="34" charset="0"/>
                <a:hlinkClick r:id="rId9">
                  <a:extLst>
                    <a:ext uri="{A12FA001-AC4F-418D-AE19-62706E023703}">
                      <ahyp:hlinkClr xmlns:ahyp="http://schemas.microsoft.com/office/drawing/2018/hyperlinkcolor" val="tx"/>
                    </a:ext>
                  </a:extLst>
                </a:hlinkClick>
              </a:rPr>
              <a:t>https://www.rochesterregional.org/locations/clifton-springs-hospital-clinic/cpep</a:t>
            </a:r>
            <a:endParaRPr lang="en-US" sz="1200" kern="100" dirty="0">
              <a:solidFill>
                <a:srgbClr val="000000"/>
              </a:solidFill>
              <a:latin typeface="Calibri" panose="020F0502020204030204" pitchFamily="34" charset="0"/>
              <a:ea typeface="Aptos" panose="020B0004020202020204" pitchFamily="34" charset="0"/>
              <a:cs typeface="Calibri" panose="020F0502020204030204" pitchFamily="34" charset="0"/>
            </a:endParaRPr>
          </a:p>
          <a:p>
            <a:pPr marL="0">
              <a:spcBef>
                <a:spcPts val="0"/>
              </a:spcBef>
              <a:spcAft>
                <a:spcPts val="0"/>
              </a:spcAft>
            </a:pPr>
            <a:endParaRPr lang="en-US" sz="12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0">
              <a:spcBef>
                <a:spcPts val="0"/>
              </a:spcBef>
              <a:spcAft>
                <a:spcPts val="0"/>
              </a:spcAft>
            </a:pPr>
            <a:endParaRPr lang="en-US" sz="1800" dirty="0">
              <a:solidFill>
                <a:srgbClr val="000000"/>
              </a:solidFill>
              <a:latin typeface="Calibri" panose="020F0502020204030204" pitchFamily="34" charset="0"/>
              <a:ea typeface="Times New Roman" panose="02020603050405020304" pitchFamily="18" charset="0"/>
            </a:endParaRPr>
          </a:p>
          <a:p>
            <a:pPr marL="0">
              <a:spcBef>
                <a:spcPts val="0"/>
              </a:spcBef>
              <a:spcAft>
                <a:spcPts val="0"/>
              </a:spcAft>
            </a:pPr>
            <a:endParaRPr lang="en-US" sz="1800" dirty="0">
              <a:solidFill>
                <a:srgbClr val="000000"/>
              </a:solidFill>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143717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AFFD6083-65E7-74A8-25CC-C955699D93DF}"/>
              </a:ext>
            </a:extLst>
          </p:cNvPr>
          <p:cNvSpPr txBox="1">
            <a:spLocks noGrp="1" noChangeArrowheads="1"/>
          </p:cNvSpPr>
          <p:nvPr>
            <p:ph type="title" idx="4294967295"/>
          </p:nvPr>
        </p:nvSpPr>
        <p:spPr bwMode="auto">
          <a:xfrm>
            <a:off x="975155" y="838934"/>
            <a:ext cx="8997901" cy="747713"/>
          </a:xfrm>
          <a:prstGeom prst="rect">
            <a:avLst/>
          </a:prstGeom>
          <a:noFill/>
          <a:ln>
            <a:noFill/>
            <a:prstDash/>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rot="0" spcFirstLastPara="0" vertOverflow="overflow" horzOverflow="overflow" vert="horz" wrap="square" lIns="0" tIns="0" rIns="0" bIns="0" numCol="1" spcCol="0" rtlCol="0" fromWordArt="0" anchor="b" anchorCtr="0" forceAA="0" compatLnSpc="1">
            <a:prstTxWarp prst="textNoShape">
              <a:avLst/>
            </a:prstTxWarp>
            <a:normAutofit fontScale="97500"/>
          </a:bodyPr>
          <a:lstStyle>
            <a:lvl1pPr algn="l" defTabSz="833438" rtl="0" eaLnBrk="0" fontAlgn="base" hangingPunct="0">
              <a:lnSpc>
                <a:spcPct val="85000"/>
              </a:lnSpc>
              <a:spcBef>
                <a:spcPct val="0"/>
              </a:spcBef>
              <a:spcAft>
                <a:spcPct val="0"/>
              </a:spcAft>
              <a:defRPr sz="2400" b="1">
                <a:solidFill>
                  <a:srgbClr val="19458D"/>
                </a:solidFill>
                <a:latin typeface="+mj-lt"/>
                <a:ea typeface="+mj-ea"/>
                <a:cs typeface="ＭＳ Ｐゴシック" charset="0"/>
              </a:defRPr>
            </a:lvl1pPr>
            <a:lvl2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2pPr>
            <a:lvl3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3pPr>
            <a:lvl4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4pPr>
            <a:lvl5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5pPr>
            <a:lvl6pPr marL="457200" algn="l" defTabSz="833438" rtl="0" fontAlgn="base">
              <a:lnSpc>
                <a:spcPct val="85000"/>
              </a:lnSpc>
              <a:spcBef>
                <a:spcPct val="0"/>
              </a:spcBef>
              <a:spcAft>
                <a:spcPct val="0"/>
              </a:spcAft>
              <a:defRPr sz="2400" b="1">
                <a:solidFill>
                  <a:srgbClr val="19458D"/>
                </a:solidFill>
                <a:latin typeface="Verdana" charset="0"/>
                <a:ea typeface="ＭＳ Ｐゴシック" charset="0"/>
              </a:defRPr>
            </a:lvl6pPr>
            <a:lvl7pPr marL="914400" algn="l" defTabSz="833438" rtl="0" fontAlgn="base">
              <a:lnSpc>
                <a:spcPct val="85000"/>
              </a:lnSpc>
              <a:spcBef>
                <a:spcPct val="0"/>
              </a:spcBef>
              <a:spcAft>
                <a:spcPct val="0"/>
              </a:spcAft>
              <a:defRPr sz="2400" b="1">
                <a:solidFill>
                  <a:srgbClr val="19458D"/>
                </a:solidFill>
                <a:latin typeface="Verdana" charset="0"/>
                <a:ea typeface="ＭＳ Ｐゴシック" charset="0"/>
              </a:defRPr>
            </a:lvl7pPr>
            <a:lvl8pPr marL="1371600" algn="l" defTabSz="833438" rtl="0" fontAlgn="base">
              <a:lnSpc>
                <a:spcPct val="85000"/>
              </a:lnSpc>
              <a:spcBef>
                <a:spcPct val="0"/>
              </a:spcBef>
              <a:spcAft>
                <a:spcPct val="0"/>
              </a:spcAft>
              <a:defRPr sz="2400" b="1">
                <a:solidFill>
                  <a:srgbClr val="19458D"/>
                </a:solidFill>
                <a:latin typeface="Verdana" charset="0"/>
                <a:ea typeface="ＭＳ Ｐゴシック" charset="0"/>
              </a:defRPr>
            </a:lvl8pPr>
            <a:lvl9pPr marL="1828800" algn="l" defTabSz="833438" rtl="0" fontAlgn="base">
              <a:lnSpc>
                <a:spcPct val="85000"/>
              </a:lnSpc>
              <a:spcBef>
                <a:spcPct val="0"/>
              </a:spcBef>
              <a:spcAft>
                <a:spcPct val="0"/>
              </a:spcAft>
              <a:defRPr sz="2400" b="1">
                <a:solidFill>
                  <a:srgbClr val="19458D"/>
                </a:solidFill>
                <a:latin typeface="Verdana" charset="0"/>
                <a:ea typeface="ＭＳ Ｐゴシック" charset="0"/>
              </a:defRPr>
            </a:lvl9pPr>
          </a:lstStyle>
          <a:p>
            <a:pPr marL="0" marR="0" lvl="0" indent="0" algn="l" defTabSz="833438" rtl="0" eaLnBrk="1" fontAlgn="base" latinLnBrk="0" hangingPunct="1">
              <a:lnSpc>
                <a:spcPct val="100000"/>
              </a:lnSpc>
              <a:spcBef>
                <a:spcPct val="0"/>
              </a:spcBef>
              <a:spcAft>
                <a:spcPct val="0"/>
              </a:spcAft>
              <a:buClrTx/>
              <a:buSzTx/>
              <a:buFontTx/>
              <a:buNone/>
              <a:tabLst/>
              <a:defRPr/>
            </a:pPr>
            <a:r>
              <a:rPr kumimoji="0" lang="en-US" sz="2400" b="1" i="0" u="none" strike="noStrike" kern="0" cap="none" spc="0" normalizeH="0" baseline="0" noProof="0" dirty="0">
                <a:ln>
                  <a:noFill/>
                </a:ln>
                <a:solidFill>
                  <a:srgbClr val="19458D"/>
                </a:solidFill>
                <a:effectLst/>
                <a:uLnTx/>
                <a:uFillTx/>
                <a:latin typeface="Verdana"/>
                <a:ea typeface="ＭＳ Ｐゴシック"/>
                <a:cs typeface="+mj-cs"/>
              </a:rPr>
              <a:t>Common Responses After Trauma: Children and Teens</a:t>
            </a:r>
            <a:br>
              <a:rPr kumimoji="0" lang="en-US" sz="2400" b="1" i="0" u="none" strike="noStrike" kern="0" cap="none" spc="0" normalizeH="0" baseline="0" noProof="0" dirty="0">
                <a:ln>
                  <a:noFill/>
                </a:ln>
                <a:solidFill>
                  <a:srgbClr val="19458D"/>
                </a:solidFill>
                <a:effectLst/>
                <a:uLnTx/>
                <a:uFillTx/>
                <a:latin typeface="Verdana"/>
                <a:ea typeface="ＭＳ Ｐゴシック"/>
                <a:cs typeface="+mj-cs"/>
              </a:rPr>
            </a:br>
            <a:endParaRPr kumimoji="0" lang="en-US" sz="1500" b="1" i="0" u="none" strike="noStrike" kern="0" cap="none" spc="0" normalizeH="0" baseline="0" noProof="0" dirty="0">
              <a:ln>
                <a:noFill/>
              </a:ln>
              <a:solidFill>
                <a:srgbClr val="19458D"/>
              </a:solidFill>
              <a:effectLst/>
              <a:uLnTx/>
              <a:uFillTx/>
              <a:latin typeface="Verdana"/>
              <a:ea typeface="ＭＳ Ｐゴシック"/>
              <a:cs typeface="+mj-cs"/>
            </a:endParaRPr>
          </a:p>
        </p:txBody>
      </p:sp>
      <p:sp>
        <p:nvSpPr>
          <p:cNvPr id="9" name="Rectangle 3">
            <a:extLst>
              <a:ext uri="{FF2B5EF4-FFF2-40B4-BE49-F238E27FC236}">
                <a16:creationId xmlns:a16="http://schemas.microsoft.com/office/drawing/2014/main" id="{12B359D7-A45A-9A99-AAAA-8BBA3FF22C92}"/>
              </a:ext>
            </a:extLst>
          </p:cNvPr>
          <p:cNvSpPr txBox="1">
            <a:spLocks noChangeArrowheads="1"/>
          </p:cNvSpPr>
          <p:nvPr/>
        </p:nvSpPr>
        <p:spPr bwMode="auto">
          <a:xfrm>
            <a:off x="975155" y="1745673"/>
            <a:ext cx="9830257" cy="427339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lvl1pPr marL="107950" indent="-107950" algn="l" defTabSz="928688" rtl="0" eaLnBrk="0" fontAlgn="base" hangingPunct="0">
              <a:lnSpc>
                <a:spcPct val="140000"/>
              </a:lnSpc>
              <a:spcBef>
                <a:spcPct val="50000"/>
              </a:spcBef>
              <a:spcAft>
                <a:spcPct val="0"/>
              </a:spcAft>
              <a:buFont typeface="Verdana" panose="020B0604030504040204" pitchFamily="34" charset="0"/>
              <a:buChar char=" "/>
              <a:defRPr sz="1700">
                <a:solidFill>
                  <a:schemeClr val="tx1"/>
                </a:solidFill>
                <a:latin typeface="+mn-lt"/>
                <a:ea typeface="+mn-ea"/>
                <a:cs typeface="ＭＳ Ｐゴシック" charset="0"/>
              </a:defRPr>
            </a:lvl1pPr>
            <a:lvl2pPr marL="373063"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2pPr>
            <a:lvl3pPr marL="636588"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3pPr>
            <a:lvl4pPr marL="890588" indent="-149225"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4pPr>
            <a:lvl5pPr marL="1155700"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5pPr>
            <a:lvl6pPr marL="16129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6pPr>
            <a:lvl7pPr marL="20701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7pPr>
            <a:lvl8pPr marL="25273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8pPr>
            <a:lvl9pPr marL="29845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9pPr>
          </a:lstStyle>
          <a:p>
            <a:pPr marL="342900" indent="-342900">
              <a:lnSpc>
                <a:spcPct val="107000"/>
              </a:lnSpc>
              <a:buFont typeface="Symbol" panose="05050102010706020507" pitchFamily="18" charset="2"/>
              <a:buChar char=""/>
            </a:pPr>
            <a:r>
              <a:rPr lang="en-US" sz="1600" kern="100" dirty="0">
                <a:solidFill>
                  <a:srgbClr val="000000"/>
                </a:solidFill>
                <a:latin typeface="Calibri" panose="020F0502020204030204" pitchFamily="34" charset="0"/>
                <a:ea typeface="Aptos" panose="020B0004020202020204" pitchFamily="34" charset="0"/>
                <a:cs typeface="Calibri" panose="020F0502020204030204" pitchFamily="34" charset="0"/>
              </a:rPr>
              <a:t>There is no one way that children will respond, and responses will vary depending on the age of children and their experience of the event (for example, whether they witnessed it or someone close to them was injured or killed).</a:t>
            </a:r>
          </a:p>
          <a:p>
            <a:pPr marL="342900" indent="-342900">
              <a:lnSpc>
                <a:spcPct val="107000"/>
              </a:lnSpc>
              <a:buFont typeface="Symbol" panose="05050102010706020507" pitchFamily="18" charset="2"/>
              <a:buChar char=""/>
            </a:pPr>
            <a:r>
              <a:rPr lang="en-US" sz="1600" kern="100" dirty="0">
                <a:solidFill>
                  <a:srgbClr val="000000"/>
                </a:solidFill>
                <a:latin typeface="Calibri" panose="020F0502020204030204" pitchFamily="34" charset="0"/>
                <a:ea typeface="Aptos" panose="020B0004020202020204" pitchFamily="34" charset="0"/>
                <a:cs typeface="Calibri" panose="020F0502020204030204" pitchFamily="34" charset="0"/>
              </a:rPr>
              <a:t>Common reactions that youth experience include:</a:t>
            </a:r>
          </a:p>
          <a:p>
            <a:pPr marL="742950" lvl="1" indent="-285750">
              <a:lnSpc>
                <a:spcPct val="107000"/>
              </a:lnSpc>
              <a:buFont typeface="Courier New" panose="02070309020205020404" pitchFamily="49" charset="0"/>
              <a:buChar char="o"/>
            </a:pPr>
            <a:r>
              <a:rPr lang="en-US" sz="1600" kern="100" dirty="0">
                <a:solidFill>
                  <a:srgbClr val="000000"/>
                </a:solidFill>
                <a:latin typeface="Calibri" panose="020F0502020204030204" pitchFamily="34" charset="0"/>
                <a:ea typeface="Aptos" panose="020B0004020202020204" pitchFamily="34" charset="0"/>
                <a:cs typeface="Calibri" panose="020F0502020204030204" pitchFamily="34" charset="0"/>
              </a:rPr>
              <a:t>Physical: stomach discomfort, headaches</a:t>
            </a:r>
          </a:p>
          <a:p>
            <a:pPr marL="742950" lvl="1" indent="-285750">
              <a:lnSpc>
                <a:spcPct val="107000"/>
              </a:lnSpc>
              <a:buFont typeface="Courier New" panose="02070309020205020404" pitchFamily="49" charset="0"/>
              <a:buChar char="o"/>
            </a:pPr>
            <a:r>
              <a:rPr lang="en-US" sz="1600" kern="100" dirty="0">
                <a:solidFill>
                  <a:srgbClr val="000000"/>
                </a:solidFill>
                <a:latin typeface="Calibri" panose="020F0502020204030204" pitchFamily="34" charset="0"/>
                <a:ea typeface="Aptos" panose="020B0004020202020204" pitchFamily="34" charset="0"/>
                <a:cs typeface="Calibri" panose="020F0502020204030204" pitchFamily="34" charset="0"/>
              </a:rPr>
              <a:t>Emotional: anxiety, sadness, guilt, irritability, anger, increased fears that something scary or bad will happen; difficulty regulating emotions</a:t>
            </a:r>
          </a:p>
          <a:p>
            <a:pPr marL="742950" lvl="1" indent="-285750">
              <a:lnSpc>
                <a:spcPct val="107000"/>
              </a:lnSpc>
              <a:buFont typeface="Courier New" panose="02070309020205020404" pitchFamily="49" charset="0"/>
              <a:buChar char="o"/>
            </a:pPr>
            <a:r>
              <a:rPr lang="en-US" sz="1600" kern="100" dirty="0">
                <a:solidFill>
                  <a:srgbClr val="000000"/>
                </a:solidFill>
                <a:latin typeface="Calibri" panose="020F0502020204030204" pitchFamily="34" charset="0"/>
                <a:ea typeface="Aptos" panose="020B0004020202020204" pitchFamily="34" charset="0"/>
                <a:cs typeface="Calibri" panose="020F0502020204030204" pitchFamily="34" charset="0"/>
              </a:rPr>
              <a:t>Difficulty paying attention and concentrating </a:t>
            </a:r>
          </a:p>
          <a:p>
            <a:pPr marL="742950" lvl="1" indent="-285750">
              <a:lnSpc>
                <a:spcPct val="107000"/>
              </a:lnSpc>
              <a:buFont typeface="Courier New" panose="02070309020205020404" pitchFamily="49" charset="0"/>
              <a:buChar char="o"/>
            </a:pPr>
            <a:r>
              <a:rPr lang="en-US" sz="1600" kern="100" dirty="0">
                <a:solidFill>
                  <a:srgbClr val="000000"/>
                </a:solidFill>
                <a:latin typeface="Calibri" panose="020F0502020204030204" pitchFamily="34" charset="0"/>
                <a:ea typeface="Aptos" panose="020B0004020202020204" pitchFamily="34" charset="0"/>
                <a:cs typeface="Calibri" panose="020F0502020204030204" pitchFamily="34" charset="0"/>
              </a:rPr>
              <a:t>Changes in appetite, difficulty sleeping </a:t>
            </a:r>
          </a:p>
          <a:p>
            <a:pPr marL="742950" lvl="1" indent="-285750">
              <a:lnSpc>
                <a:spcPct val="107000"/>
              </a:lnSpc>
              <a:buFont typeface="Courier New" panose="02070309020205020404" pitchFamily="49" charset="0"/>
              <a:buChar char="o"/>
            </a:pPr>
            <a:r>
              <a:rPr lang="en-US" sz="1600" kern="100" dirty="0">
                <a:solidFill>
                  <a:srgbClr val="000000"/>
                </a:solidFill>
                <a:latin typeface="Calibri" panose="020F0502020204030204" pitchFamily="34" charset="0"/>
                <a:ea typeface="Aptos" panose="020B0004020202020204" pitchFamily="34" charset="0"/>
                <a:cs typeface="Calibri" panose="020F0502020204030204" pitchFamily="34" charset="0"/>
              </a:rPr>
              <a:t>Behavior: increased clinginess, increased or decreased energy level, an increased desire to stay at home, less interest in usual activities, increased sensitivity to noises, decline in school/work performance, difficulty regulating behavior, changes in self-care, and engaging in risky/unsafe behaviors.</a:t>
            </a:r>
          </a:p>
          <a:p>
            <a:pPr marL="742950" lvl="1" indent="-285750">
              <a:lnSpc>
                <a:spcPct val="107000"/>
              </a:lnSpc>
              <a:buFont typeface="Courier New" panose="02070309020205020404" pitchFamily="49" charset="0"/>
              <a:buChar char="o"/>
            </a:pPr>
            <a:r>
              <a:rPr lang="en-US" sz="1600" kern="100" dirty="0">
                <a:solidFill>
                  <a:srgbClr val="000000"/>
                </a:solidFill>
                <a:latin typeface="Calibri" panose="020F0502020204030204" pitchFamily="34" charset="0"/>
                <a:ea typeface="Aptos" panose="020B0004020202020204" pitchFamily="34" charset="0"/>
                <a:cs typeface="Calibri" panose="020F0502020204030204" pitchFamily="34" charset="0"/>
              </a:rPr>
              <a:t>Strong emotional and/or behavioral reactions to reminders of the shooting</a:t>
            </a:r>
          </a:p>
          <a:p>
            <a:pPr marL="342900" indent="-342900">
              <a:lnSpc>
                <a:spcPct val="107000"/>
              </a:lnSpc>
              <a:spcAft>
                <a:spcPts val="800"/>
              </a:spcAft>
              <a:buFont typeface="Symbol" panose="05050102010706020507" pitchFamily="18" charset="2"/>
              <a:buChar char=""/>
            </a:pPr>
            <a:r>
              <a:rPr lang="en-US" sz="1600" kern="100" dirty="0">
                <a:solidFill>
                  <a:srgbClr val="000000"/>
                </a:solidFill>
                <a:latin typeface="Calibri" panose="020F0502020204030204" pitchFamily="34" charset="0"/>
                <a:ea typeface="Aptos" panose="020B0004020202020204" pitchFamily="34" charset="0"/>
                <a:cs typeface="Calibri" panose="020F0502020204030204" pitchFamily="34" charset="0"/>
              </a:rPr>
              <a:t>These reactions usually decrease over time. When they persist or seriously impact the child’s ability to participate in normal activities, it is important to seek help from a medical or mental health professional. Seek immediate help if your child demonstrates urgent concerns related to safety (engaging in self-harm, expressing thoughts of wanting to hurt themselves or others).</a:t>
            </a:r>
          </a:p>
          <a:p>
            <a:pPr marL="457200">
              <a:lnSpc>
                <a:spcPct val="115000"/>
              </a:lnSpc>
              <a:spcBef>
                <a:spcPts val="0"/>
              </a:spcBef>
              <a:spcAft>
                <a:spcPts val="0"/>
              </a:spcAft>
            </a:pPr>
            <a:r>
              <a:rPr lang="en-US" sz="1800" dirty="0">
                <a:solidFill>
                  <a:srgbClr val="000000"/>
                </a:solidFill>
                <a:latin typeface="Calibri" panose="020F0502020204030204" pitchFamily="34" charset="0"/>
                <a:ea typeface="Arial" panose="020B0604020202020204" pitchFamily="34" charset="0"/>
              </a:rPr>
              <a:t> </a:t>
            </a:r>
            <a:endParaRPr lang="en-US" sz="1800" dirty="0">
              <a:solidFill>
                <a:srgbClr val="000000"/>
              </a:solidFill>
              <a:latin typeface="Arial" panose="020B0604020202020204" pitchFamily="34" charset="0"/>
              <a:ea typeface="Arial" panose="020B0604020202020204" pitchFamily="34" charset="0"/>
            </a:endParaRPr>
          </a:p>
          <a:p>
            <a:pPr marL="0" indent="0">
              <a:spcBef>
                <a:spcPts val="0"/>
              </a:spcBef>
              <a:spcAft>
                <a:spcPts val="0"/>
              </a:spcAft>
              <a:buFont typeface="Verdana" panose="020B0604030504040204" pitchFamily="34" charset="0"/>
              <a:buNone/>
            </a:pPr>
            <a:endParaRPr lang="en-US" sz="1800" dirty="0">
              <a:solidFill>
                <a:srgbClr val="000000"/>
              </a:solidFill>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4112781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2">
            <a:extLst>
              <a:ext uri="{FF2B5EF4-FFF2-40B4-BE49-F238E27FC236}">
                <a16:creationId xmlns:a16="http://schemas.microsoft.com/office/drawing/2014/main" id="{F6201023-954D-9F53-FC87-652E519605DD}"/>
              </a:ext>
            </a:extLst>
          </p:cNvPr>
          <p:cNvSpPr txBox="1">
            <a:spLocks noGrp="1" noChangeArrowheads="1"/>
          </p:cNvSpPr>
          <p:nvPr>
            <p:ph type="title" idx="4294967295"/>
          </p:nvPr>
        </p:nvSpPr>
        <p:spPr bwMode="auto">
          <a:xfrm>
            <a:off x="1106244" y="794542"/>
            <a:ext cx="8384707" cy="747713"/>
          </a:xfrm>
          <a:prstGeom prst="rect">
            <a:avLst/>
          </a:prstGeom>
          <a:noFill/>
          <a:ln>
            <a:noFill/>
            <a:prstDash/>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rot="0" spcFirstLastPara="0" vertOverflow="overflow" horzOverflow="overflow" vert="horz" wrap="square" lIns="0" tIns="0" rIns="0" bIns="0" numCol="1" spcCol="0" rtlCol="0" fromWordArt="0" anchor="b" anchorCtr="0" forceAA="0" compatLnSpc="1">
            <a:prstTxWarp prst="textNoShape">
              <a:avLst/>
            </a:prstTxWarp>
            <a:normAutofit/>
          </a:bodyPr>
          <a:lstStyle>
            <a:lvl1pPr algn="l" defTabSz="833438" rtl="0" eaLnBrk="0" fontAlgn="base" hangingPunct="0">
              <a:lnSpc>
                <a:spcPct val="85000"/>
              </a:lnSpc>
              <a:spcBef>
                <a:spcPct val="0"/>
              </a:spcBef>
              <a:spcAft>
                <a:spcPct val="0"/>
              </a:spcAft>
              <a:defRPr sz="2400" b="1">
                <a:solidFill>
                  <a:srgbClr val="19458D"/>
                </a:solidFill>
                <a:latin typeface="+mj-lt"/>
                <a:ea typeface="+mj-ea"/>
                <a:cs typeface="ＭＳ Ｐゴシック" charset="0"/>
              </a:defRPr>
            </a:lvl1pPr>
            <a:lvl2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2pPr>
            <a:lvl3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3pPr>
            <a:lvl4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4pPr>
            <a:lvl5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5pPr>
            <a:lvl6pPr marL="457200" algn="l" defTabSz="833438" rtl="0" fontAlgn="base">
              <a:lnSpc>
                <a:spcPct val="85000"/>
              </a:lnSpc>
              <a:spcBef>
                <a:spcPct val="0"/>
              </a:spcBef>
              <a:spcAft>
                <a:spcPct val="0"/>
              </a:spcAft>
              <a:defRPr sz="2400" b="1">
                <a:solidFill>
                  <a:srgbClr val="19458D"/>
                </a:solidFill>
                <a:latin typeface="Verdana" charset="0"/>
                <a:ea typeface="ＭＳ Ｐゴシック" charset="0"/>
              </a:defRPr>
            </a:lvl6pPr>
            <a:lvl7pPr marL="914400" algn="l" defTabSz="833438" rtl="0" fontAlgn="base">
              <a:lnSpc>
                <a:spcPct val="85000"/>
              </a:lnSpc>
              <a:spcBef>
                <a:spcPct val="0"/>
              </a:spcBef>
              <a:spcAft>
                <a:spcPct val="0"/>
              </a:spcAft>
              <a:defRPr sz="2400" b="1">
                <a:solidFill>
                  <a:srgbClr val="19458D"/>
                </a:solidFill>
                <a:latin typeface="Verdana" charset="0"/>
                <a:ea typeface="ＭＳ Ｐゴシック" charset="0"/>
              </a:defRPr>
            </a:lvl7pPr>
            <a:lvl8pPr marL="1371600" algn="l" defTabSz="833438" rtl="0" fontAlgn="base">
              <a:lnSpc>
                <a:spcPct val="85000"/>
              </a:lnSpc>
              <a:spcBef>
                <a:spcPct val="0"/>
              </a:spcBef>
              <a:spcAft>
                <a:spcPct val="0"/>
              </a:spcAft>
              <a:defRPr sz="2400" b="1">
                <a:solidFill>
                  <a:srgbClr val="19458D"/>
                </a:solidFill>
                <a:latin typeface="Verdana" charset="0"/>
                <a:ea typeface="ＭＳ Ｐゴシック" charset="0"/>
              </a:defRPr>
            </a:lvl8pPr>
            <a:lvl9pPr marL="1828800" algn="l" defTabSz="833438" rtl="0" fontAlgn="base">
              <a:lnSpc>
                <a:spcPct val="85000"/>
              </a:lnSpc>
              <a:spcBef>
                <a:spcPct val="0"/>
              </a:spcBef>
              <a:spcAft>
                <a:spcPct val="0"/>
              </a:spcAft>
              <a:defRPr sz="2400" b="1">
                <a:solidFill>
                  <a:srgbClr val="19458D"/>
                </a:solidFill>
                <a:latin typeface="Verdana" charset="0"/>
                <a:ea typeface="ＭＳ Ｐゴシック" charset="0"/>
              </a:defRPr>
            </a:lvl9pPr>
          </a:lstStyle>
          <a:p>
            <a:pPr marL="0" marR="0" lvl="0" indent="0" algn="l" defTabSz="833438" rtl="0" eaLnBrk="1" fontAlgn="base" latinLnBrk="0" hangingPunct="1">
              <a:lnSpc>
                <a:spcPct val="100000"/>
              </a:lnSpc>
              <a:spcBef>
                <a:spcPct val="0"/>
              </a:spcBef>
              <a:spcAft>
                <a:spcPct val="0"/>
              </a:spcAft>
              <a:buClrTx/>
              <a:buSzTx/>
              <a:buFontTx/>
              <a:buNone/>
              <a:tabLst/>
              <a:defRPr/>
            </a:pPr>
            <a:r>
              <a:rPr kumimoji="0" lang="en-US" sz="2400" b="1" i="0" u="none" strike="noStrike" kern="0" cap="none" spc="0" normalizeH="0" baseline="0" noProof="0" dirty="0">
                <a:ln>
                  <a:noFill/>
                </a:ln>
                <a:solidFill>
                  <a:srgbClr val="19458D"/>
                </a:solidFill>
                <a:effectLst/>
                <a:uLnTx/>
                <a:uFillTx/>
                <a:latin typeface="Verdana"/>
                <a:ea typeface="ＭＳ Ｐゴシック"/>
                <a:cs typeface="+mj-cs"/>
              </a:rPr>
              <a:t>Supporting Children and Teens After Trauma: </a:t>
            </a:r>
            <a:br>
              <a:rPr kumimoji="0" lang="en-US" sz="2400" b="1" i="0" u="none" strike="noStrike" kern="0" cap="none" spc="0" normalizeH="0" baseline="0" noProof="0" dirty="0">
                <a:ln>
                  <a:noFill/>
                </a:ln>
                <a:solidFill>
                  <a:srgbClr val="19458D"/>
                </a:solidFill>
                <a:effectLst/>
                <a:uLnTx/>
                <a:uFillTx/>
                <a:latin typeface="Verdana"/>
                <a:ea typeface="ＭＳ Ｐゴシック"/>
                <a:cs typeface="+mj-cs"/>
              </a:rPr>
            </a:br>
            <a:r>
              <a:rPr kumimoji="0" lang="en-US" sz="2400" b="1" i="0" u="none" strike="noStrike" kern="0" cap="none" spc="0" normalizeH="0" baseline="0" noProof="0" dirty="0">
                <a:ln>
                  <a:noFill/>
                </a:ln>
                <a:solidFill>
                  <a:srgbClr val="19458D"/>
                </a:solidFill>
                <a:effectLst/>
                <a:uLnTx/>
                <a:uFillTx/>
                <a:latin typeface="Verdana"/>
                <a:ea typeface="ＭＳ Ｐゴシック"/>
                <a:cs typeface="+mj-cs"/>
              </a:rPr>
              <a:t>Guidance for Caregivers</a:t>
            </a:r>
          </a:p>
        </p:txBody>
      </p:sp>
      <p:sp>
        <p:nvSpPr>
          <p:cNvPr id="9" name="Rectangle 3">
            <a:extLst>
              <a:ext uri="{FF2B5EF4-FFF2-40B4-BE49-F238E27FC236}">
                <a16:creationId xmlns:a16="http://schemas.microsoft.com/office/drawing/2014/main" id="{9C1EF950-B66F-EB5F-C4A4-9E3EFA70E247}"/>
              </a:ext>
            </a:extLst>
          </p:cNvPr>
          <p:cNvSpPr txBox="1">
            <a:spLocks noChangeArrowheads="1"/>
          </p:cNvSpPr>
          <p:nvPr/>
        </p:nvSpPr>
        <p:spPr bwMode="auto">
          <a:xfrm>
            <a:off x="1106244" y="1906302"/>
            <a:ext cx="7868850" cy="40160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lvl1pPr marL="107950" indent="-107950" algn="l" defTabSz="928688" rtl="0" eaLnBrk="0" fontAlgn="base" hangingPunct="0">
              <a:lnSpc>
                <a:spcPct val="140000"/>
              </a:lnSpc>
              <a:spcBef>
                <a:spcPct val="50000"/>
              </a:spcBef>
              <a:spcAft>
                <a:spcPct val="0"/>
              </a:spcAft>
              <a:buFont typeface="Verdana" panose="020B0604030504040204" pitchFamily="34" charset="0"/>
              <a:buChar char=" "/>
              <a:defRPr sz="1700">
                <a:solidFill>
                  <a:schemeClr val="tx1"/>
                </a:solidFill>
                <a:latin typeface="+mn-lt"/>
                <a:ea typeface="+mn-ea"/>
                <a:cs typeface="ＭＳ Ｐゴシック" charset="0"/>
              </a:defRPr>
            </a:lvl1pPr>
            <a:lvl2pPr marL="373063"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2pPr>
            <a:lvl3pPr marL="636588"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3pPr>
            <a:lvl4pPr marL="890588" indent="-149225"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4pPr>
            <a:lvl5pPr marL="1155700"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5pPr>
            <a:lvl6pPr marL="16129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6pPr>
            <a:lvl7pPr marL="20701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7pPr>
            <a:lvl8pPr marL="25273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8pPr>
            <a:lvl9pPr marL="29845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9pPr>
          </a:lstStyle>
          <a:p>
            <a:pPr marL="342900" indent="-342900">
              <a:lnSpc>
                <a:spcPct val="107000"/>
              </a:lnSpc>
              <a:buFont typeface="Courier New" panose="02070309020205020404" pitchFamily="49" charset="0"/>
              <a:buChar char="o"/>
            </a:pPr>
            <a:r>
              <a:rPr lang="en-US" sz="1800" kern="100" dirty="0">
                <a:solidFill>
                  <a:srgbClr val="000000"/>
                </a:solidFill>
                <a:latin typeface="Calibri" panose="020F0502020204030204" pitchFamily="34" charset="0"/>
                <a:ea typeface="Aptos" panose="020B0004020202020204" pitchFamily="34" charset="0"/>
                <a:cs typeface="Calibri" panose="020F0502020204030204" pitchFamily="34" charset="0"/>
              </a:rPr>
              <a:t>Let children know that all of their feelings are okay and normal. </a:t>
            </a:r>
          </a:p>
          <a:p>
            <a:pPr marL="342900" indent="-342900">
              <a:lnSpc>
                <a:spcPct val="107000"/>
              </a:lnSpc>
              <a:buFont typeface="Courier New" panose="02070309020205020404" pitchFamily="49" charset="0"/>
              <a:buChar char="o"/>
            </a:pPr>
            <a:r>
              <a:rPr lang="en-US" sz="1800" kern="100" dirty="0">
                <a:solidFill>
                  <a:srgbClr val="000000"/>
                </a:solidFill>
                <a:latin typeface="Calibri" panose="020F0502020204030204" pitchFamily="34" charset="0"/>
                <a:ea typeface="Aptos" panose="020B0004020202020204" pitchFamily="34" charset="0"/>
                <a:cs typeface="Calibri" panose="020F0502020204030204" pitchFamily="34" charset="0"/>
              </a:rPr>
              <a:t>Encourage children to express their feelings with their words, through play, through art (drawing, dance, music) or exercise.</a:t>
            </a:r>
          </a:p>
          <a:p>
            <a:pPr marL="342900" indent="-342900">
              <a:lnSpc>
                <a:spcPct val="107000"/>
              </a:lnSpc>
              <a:buFont typeface="Courier New" panose="02070309020205020404" pitchFamily="49" charset="0"/>
              <a:buChar char="o"/>
            </a:pPr>
            <a:r>
              <a:rPr lang="en-US" sz="1800" kern="100" dirty="0">
                <a:solidFill>
                  <a:srgbClr val="000000"/>
                </a:solidFill>
                <a:latin typeface="Calibri" panose="020F0502020204030204" pitchFamily="34" charset="0"/>
                <a:ea typeface="Aptos" panose="020B0004020202020204" pitchFamily="34" charset="0"/>
                <a:cs typeface="Calibri" panose="020F0502020204030204" pitchFamily="34" charset="0"/>
              </a:rPr>
              <a:t>Maintain routines (mealtimes, bedtimes, school/activity attendance), expectations, rules and structure.</a:t>
            </a:r>
          </a:p>
          <a:p>
            <a:pPr marL="342900" indent="-342900">
              <a:lnSpc>
                <a:spcPct val="107000"/>
              </a:lnSpc>
              <a:buFont typeface="Courier New" panose="02070309020205020404" pitchFamily="49" charset="0"/>
              <a:buChar char="o"/>
            </a:pPr>
            <a:r>
              <a:rPr lang="en-US" sz="1800" kern="100" dirty="0">
                <a:solidFill>
                  <a:srgbClr val="000000"/>
                </a:solidFill>
                <a:latin typeface="Calibri" panose="020F0502020204030204" pitchFamily="34" charset="0"/>
                <a:ea typeface="Aptos" panose="020B0004020202020204" pitchFamily="34" charset="0"/>
                <a:cs typeface="Calibri" panose="020F0502020204030204" pitchFamily="34" charset="0"/>
              </a:rPr>
              <a:t>Reassure children that you and other caring adults in their lives (family, friends, teachers) are there to support them and remind them of the ways that you and others keep them safe</a:t>
            </a:r>
          </a:p>
          <a:p>
            <a:pPr marL="342900" indent="-342900">
              <a:lnSpc>
                <a:spcPct val="107000"/>
              </a:lnSpc>
              <a:buFont typeface="Courier New" panose="02070309020205020404" pitchFamily="49" charset="0"/>
              <a:buChar char="o"/>
            </a:pPr>
            <a:r>
              <a:rPr lang="en-US" sz="1800" kern="100" dirty="0">
                <a:solidFill>
                  <a:srgbClr val="000000"/>
                </a:solidFill>
                <a:latin typeface="Calibri" panose="020F0502020204030204" pitchFamily="34" charset="0"/>
                <a:ea typeface="Aptos" panose="020B0004020202020204" pitchFamily="34" charset="0"/>
                <a:cs typeface="Calibri" panose="020F0502020204030204" pitchFamily="34" charset="0"/>
              </a:rPr>
              <a:t>You and your children may have a desire to do something helpful, such as, participating in a community group event, writing thank you letters to first responders or bringing a meal to others impacted by the tragedy.</a:t>
            </a:r>
          </a:p>
          <a:p>
            <a:pPr marL="0" indent="0">
              <a:spcBef>
                <a:spcPts val="0"/>
              </a:spcBef>
              <a:spcAft>
                <a:spcPts val="0"/>
              </a:spcAft>
              <a:buFont typeface="Verdana" panose="020B0604030504040204" pitchFamily="34" charset="0"/>
              <a:buNone/>
            </a:pPr>
            <a:endParaRPr lang="en-US" sz="1800" dirty="0">
              <a:solidFill>
                <a:srgbClr val="000000"/>
              </a:solidFill>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2882922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2">
            <a:extLst>
              <a:ext uri="{FF2B5EF4-FFF2-40B4-BE49-F238E27FC236}">
                <a16:creationId xmlns:a16="http://schemas.microsoft.com/office/drawing/2014/main" id="{893C54F4-57D7-E6DA-A9C1-54555B684181}"/>
              </a:ext>
            </a:extLst>
          </p:cNvPr>
          <p:cNvSpPr txBox="1">
            <a:spLocks noGrp="1" noChangeArrowheads="1"/>
          </p:cNvSpPr>
          <p:nvPr>
            <p:ph type="title" idx="4294967295"/>
          </p:nvPr>
        </p:nvSpPr>
        <p:spPr bwMode="auto">
          <a:xfrm>
            <a:off x="1072859" y="762617"/>
            <a:ext cx="8384707" cy="747713"/>
          </a:xfrm>
          <a:prstGeom prst="rect">
            <a:avLst/>
          </a:prstGeom>
          <a:noFill/>
          <a:ln>
            <a:noFill/>
            <a:prstDash/>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rot="0" spcFirstLastPara="0" vertOverflow="overflow" horzOverflow="overflow" vert="horz" wrap="square" lIns="0" tIns="0" rIns="0" bIns="0" numCol="1" spcCol="0" rtlCol="0" fromWordArt="0" anchor="b" anchorCtr="0" forceAA="0" compatLnSpc="1">
            <a:prstTxWarp prst="textNoShape">
              <a:avLst/>
            </a:prstTxWarp>
            <a:normAutofit/>
          </a:bodyPr>
          <a:lstStyle>
            <a:lvl1pPr algn="l" defTabSz="833438" rtl="0" eaLnBrk="0" fontAlgn="base" hangingPunct="0">
              <a:lnSpc>
                <a:spcPct val="85000"/>
              </a:lnSpc>
              <a:spcBef>
                <a:spcPct val="0"/>
              </a:spcBef>
              <a:spcAft>
                <a:spcPct val="0"/>
              </a:spcAft>
              <a:defRPr sz="2400" b="1">
                <a:solidFill>
                  <a:srgbClr val="19458D"/>
                </a:solidFill>
                <a:latin typeface="+mj-lt"/>
                <a:ea typeface="+mj-ea"/>
                <a:cs typeface="ＭＳ Ｐゴシック" charset="0"/>
              </a:defRPr>
            </a:lvl1pPr>
            <a:lvl2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2pPr>
            <a:lvl3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3pPr>
            <a:lvl4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4pPr>
            <a:lvl5pPr algn="l" defTabSz="833438" rtl="0" eaLnBrk="0" fontAlgn="base" hangingPunct="0">
              <a:lnSpc>
                <a:spcPct val="85000"/>
              </a:lnSpc>
              <a:spcBef>
                <a:spcPct val="0"/>
              </a:spcBef>
              <a:spcAft>
                <a:spcPct val="0"/>
              </a:spcAft>
              <a:defRPr sz="2400" b="1">
                <a:solidFill>
                  <a:srgbClr val="19458D"/>
                </a:solidFill>
                <a:latin typeface="Verdana" charset="0"/>
                <a:ea typeface="ＭＳ Ｐゴシック" charset="0"/>
                <a:cs typeface="ＭＳ Ｐゴシック" charset="0"/>
              </a:defRPr>
            </a:lvl5pPr>
            <a:lvl6pPr marL="457200" algn="l" defTabSz="833438" rtl="0" fontAlgn="base">
              <a:lnSpc>
                <a:spcPct val="85000"/>
              </a:lnSpc>
              <a:spcBef>
                <a:spcPct val="0"/>
              </a:spcBef>
              <a:spcAft>
                <a:spcPct val="0"/>
              </a:spcAft>
              <a:defRPr sz="2400" b="1">
                <a:solidFill>
                  <a:srgbClr val="19458D"/>
                </a:solidFill>
                <a:latin typeface="Verdana" charset="0"/>
                <a:ea typeface="ＭＳ Ｐゴシック" charset="0"/>
              </a:defRPr>
            </a:lvl6pPr>
            <a:lvl7pPr marL="914400" algn="l" defTabSz="833438" rtl="0" fontAlgn="base">
              <a:lnSpc>
                <a:spcPct val="85000"/>
              </a:lnSpc>
              <a:spcBef>
                <a:spcPct val="0"/>
              </a:spcBef>
              <a:spcAft>
                <a:spcPct val="0"/>
              </a:spcAft>
              <a:defRPr sz="2400" b="1">
                <a:solidFill>
                  <a:srgbClr val="19458D"/>
                </a:solidFill>
                <a:latin typeface="Verdana" charset="0"/>
                <a:ea typeface="ＭＳ Ｐゴシック" charset="0"/>
              </a:defRPr>
            </a:lvl7pPr>
            <a:lvl8pPr marL="1371600" algn="l" defTabSz="833438" rtl="0" fontAlgn="base">
              <a:lnSpc>
                <a:spcPct val="85000"/>
              </a:lnSpc>
              <a:spcBef>
                <a:spcPct val="0"/>
              </a:spcBef>
              <a:spcAft>
                <a:spcPct val="0"/>
              </a:spcAft>
              <a:defRPr sz="2400" b="1">
                <a:solidFill>
                  <a:srgbClr val="19458D"/>
                </a:solidFill>
                <a:latin typeface="Verdana" charset="0"/>
                <a:ea typeface="ＭＳ Ｐゴシック" charset="0"/>
              </a:defRPr>
            </a:lvl8pPr>
            <a:lvl9pPr marL="1828800" algn="l" defTabSz="833438" rtl="0" fontAlgn="base">
              <a:lnSpc>
                <a:spcPct val="85000"/>
              </a:lnSpc>
              <a:spcBef>
                <a:spcPct val="0"/>
              </a:spcBef>
              <a:spcAft>
                <a:spcPct val="0"/>
              </a:spcAft>
              <a:defRPr sz="2400" b="1">
                <a:solidFill>
                  <a:srgbClr val="19458D"/>
                </a:solidFill>
                <a:latin typeface="Verdana" charset="0"/>
                <a:ea typeface="ＭＳ Ｐゴシック" charset="0"/>
              </a:defRPr>
            </a:lvl9pPr>
          </a:lstStyle>
          <a:p>
            <a:pPr marL="0" marR="0" lvl="0" indent="0" algn="l" defTabSz="833438" rtl="0" eaLnBrk="1" fontAlgn="base" latinLnBrk="0" hangingPunct="1">
              <a:lnSpc>
                <a:spcPct val="100000"/>
              </a:lnSpc>
              <a:spcBef>
                <a:spcPct val="0"/>
              </a:spcBef>
              <a:spcAft>
                <a:spcPct val="0"/>
              </a:spcAft>
              <a:buClrTx/>
              <a:buSzTx/>
              <a:buFontTx/>
              <a:buNone/>
              <a:tabLst/>
              <a:defRPr/>
            </a:pPr>
            <a:r>
              <a:rPr kumimoji="0" lang="en-US" sz="2400" b="1" i="0" u="none" strike="noStrike" kern="0" cap="none" spc="0" normalizeH="0" baseline="0" noProof="0" dirty="0">
                <a:ln>
                  <a:noFill/>
                </a:ln>
                <a:solidFill>
                  <a:srgbClr val="19458D"/>
                </a:solidFill>
                <a:effectLst/>
                <a:uLnTx/>
                <a:uFillTx/>
                <a:latin typeface="Verdana"/>
                <a:ea typeface="ＭＳ Ｐゴシック"/>
                <a:cs typeface="+mj-cs"/>
              </a:rPr>
              <a:t>Supporting Children and Teens After Trauma: </a:t>
            </a:r>
            <a:br>
              <a:rPr kumimoji="0" lang="en-US" sz="2400" b="1" i="0" u="none" strike="noStrike" kern="0" cap="none" spc="0" normalizeH="0" baseline="0" noProof="0" dirty="0">
                <a:ln>
                  <a:noFill/>
                </a:ln>
                <a:solidFill>
                  <a:srgbClr val="19458D"/>
                </a:solidFill>
                <a:effectLst/>
                <a:uLnTx/>
                <a:uFillTx/>
                <a:latin typeface="Verdana"/>
                <a:ea typeface="ＭＳ Ｐゴシック"/>
                <a:cs typeface="+mj-cs"/>
              </a:rPr>
            </a:br>
            <a:r>
              <a:rPr kumimoji="0" lang="en-US" sz="2400" b="1" i="0" u="none" strike="noStrike" kern="0" cap="none" spc="0" normalizeH="0" baseline="0" noProof="0" dirty="0">
                <a:ln>
                  <a:noFill/>
                </a:ln>
                <a:solidFill>
                  <a:srgbClr val="19458D"/>
                </a:solidFill>
                <a:effectLst/>
                <a:uLnTx/>
                <a:uFillTx/>
                <a:latin typeface="Verdana"/>
                <a:ea typeface="ＭＳ Ｐゴシック"/>
                <a:cs typeface="+mj-cs"/>
              </a:rPr>
              <a:t>Guidance for Caregivers cont’d</a:t>
            </a:r>
          </a:p>
        </p:txBody>
      </p:sp>
      <p:sp>
        <p:nvSpPr>
          <p:cNvPr id="9" name="Rectangle 3">
            <a:extLst>
              <a:ext uri="{FF2B5EF4-FFF2-40B4-BE49-F238E27FC236}">
                <a16:creationId xmlns:a16="http://schemas.microsoft.com/office/drawing/2014/main" id="{EADD4B6E-DFA5-5CCF-5FEF-7D3AFD48CEED}"/>
              </a:ext>
            </a:extLst>
          </p:cNvPr>
          <p:cNvSpPr txBox="1">
            <a:spLocks noChangeArrowheads="1"/>
          </p:cNvSpPr>
          <p:nvPr/>
        </p:nvSpPr>
        <p:spPr bwMode="auto">
          <a:xfrm>
            <a:off x="1072858" y="1931016"/>
            <a:ext cx="9607647" cy="40160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lvl1pPr marL="107950" indent="-107950" algn="l" defTabSz="928688" rtl="0" eaLnBrk="0" fontAlgn="base" hangingPunct="0">
              <a:lnSpc>
                <a:spcPct val="140000"/>
              </a:lnSpc>
              <a:spcBef>
                <a:spcPct val="50000"/>
              </a:spcBef>
              <a:spcAft>
                <a:spcPct val="0"/>
              </a:spcAft>
              <a:buFont typeface="Verdana" panose="020B0604030504040204" pitchFamily="34" charset="0"/>
              <a:buChar char=" "/>
              <a:defRPr sz="1700">
                <a:solidFill>
                  <a:schemeClr val="tx1"/>
                </a:solidFill>
                <a:latin typeface="+mn-lt"/>
                <a:ea typeface="+mn-ea"/>
                <a:cs typeface="ＭＳ Ｐゴシック" charset="0"/>
              </a:defRPr>
            </a:lvl1pPr>
            <a:lvl2pPr marL="373063"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2pPr>
            <a:lvl3pPr marL="636588"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3pPr>
            <a:lvl4pPr marL="890588" indent="-149225"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4pPr>
            <a:lvl5pPr marL="1155700" indent="-158750" algn="l" defTabSz="928688" rtl="0" eaLnBrk="0" fontAlgn="base" hangingPunct="0">
              <a:lnSpc>
                <a:spcPct val="140000"/>
              </a:lnSpc>
              <a:spcBef>
                <a:spcPct val="0"/>
              </a:spcBef>
              <a:spcAft>
                <a:spcPct val="0"/>
              </a:spcAft>
              <a:buSzPct val="85000"/>
              <a:buChar char="•"/>
              <a:defRPr sz="1700">
                <a:solidFill>
                  <a:schemeClr val="tx1"/>
                </a:solidFill>
                <a:latin typeface="+mn-lt"/>
                <a:ea typeface="+mn-ea"/>
              </a:defRPr>
            </a:lvl5pPr>
            <a:lvl6pPr marL="16129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6pPr>
            <a:lvl7pPr marL="20701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7pPr>
            <a:lvl8pPr marL="25273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8pPr>
            <a:lvl9pPr marL="2984500" indent="-158750" algn="l" defTabSz="928688" rtl="0" fontAlgn="base">
              <a:lnSpc>
                <a:spcPct val="140000"/>
              </a:lnSpc>
              <a:spcBef>
                <a:spcPct val="0"/>
              </a:spcBef>
              <a:spcAft>
                <a:spcPct val="0"/>
              </a:spcAft>
              <a:buSzPct val="85000"/>
              <a:buChar char="•"/>
              <a:defRPr sz="1700">
                <a:solidFill>
                  <a:schemeClr val="tx1"/>
                </a:solidFill>
                <a:latin typeface="+mn-lt"/>
                <a:ea typeface="+mn-ea"/>
              </a:defRPr>
            </a:lvl9pPr>
          </a:lstStyle>
          <a:p>
            <a:pPr marL="342900" indent="-342900">
              <a:lnSpc>
                <a:spcPct val="107000"/>
              </a:lnSpc>
              <a:buFont typeface="Courier New" panose="02070309020205020404" pitchFamily="49" charset="0"/>
              <a:buChar char="o"/>
            </a:pPr>
            <a:r>
              <a:rPr lang="en-US" sz="1800" kern="100" dirty="0">
                <a:solidFill>
                  <a:srgbClr val="000000"/>
                </a:solidFill>
                <a:latin typeface="Calibri" panose="020F0502020204030204" pitchFamily="34" charset="0"/>
                <a:ea typeface="Aptos" panose="020B0004020202020204" pitchFamily="34" charset="0"/>
                <a:cs typeface="Calibri" panose="020F0502020204030204" pitchFamily="34" charset="0"/>
              </a:rPr>
              <a:t>Find quiet times to talk about what happened and how children are feeling. Start by asking them what they already know and what questions they have which will help guide your conversation. It’s okay if you don’t have all the answers. Talking about what happened may happen over many conversations. If it’s not the right time because you are busy or feeling overwhelmed, make a plan for when you can sit down to listen. </a:t>
            </a:r>
          </a:p>
          <a:p>
            <a:pPr marL="342900" indent="-342900">
              <a:lnSpc>
                <a:spcPct val="107000"/>
              </a:lnSpc>
              <a:buFont typeface="Courier New" panose="02070309020205020404" pitchFamily="49" charset="0"/>
              <a:buChar char="o"/>
            </a:pPr>
            <a:r>
              <a:rPr lang="en-US" sz="1800" kern="100" dirty="0">
                <a:solidFill>
                  <a:srgbClr val="000000"/>
                </a:solidFill>
                <a:latin typeface="Calibri" panose="020F0502020204030204" pitchFamily="34" charset="0"/>
                <a:ea typeface="Aptos" panose="020B0004020202020204" pitchFamily="34" charset="0"/>
                <a:cs typeface="Calibri" panose="020F0502020204030204" pitchFamily="34" charset="0"/>
              </a:rPr>
              <a:t>Limit media exposure, which can heighten anxiety in children. If children are exposed to violent images, try also to find images of people being helpful in response to the tragedy.</a:t>
            </a:r>
          </a:p>
          <a:p>
            <a:pPr marL="342900" indent="-342900">
              <a:lnSpc>
                <a:spcPct val="107000"/>
              </a:lnSpc>
              <a:buFont typeface="Courier New" panose="02070309020205020404" pitchFamily="49" charset="0"/>
              <a:buChar char="o"/>
            </a:pPr>
            <a:r>
              <a:rPr lang="en-US" sz="1800" kern="100" dirty="0">
                <a:solidFill>
                  <a:srgbClr val="000000"/>
                </a:solidFill>
                <a:latin typeface="Calibri" panose="020F0502020204030204" pitchFamily="34" charset="0"/>
                <a:ea typeface="Aptos" panose="020B0004020202020204" pitchFamily="34" charset="0"/>
                <a:cs typeface="Calibri" panose="020F0502020204030204" pitchFamily="34" charset="0"/>
              </a:rPr>
              <a:t>It’s okay and may be helpful for children to see you feeling sad or crying, but if you are experiencing intense emotions, it may be helpful to express those away from children.</a:t>
            </a:r>
          </a:p>
          <a:p>
            <a:pPr marL="342900" indent="-342900">
              <a:lnSpc>
                <a:spcPct val="107000"/>
              </a:lnSpc>
              <a:spcAft>
                <a:spcPts val="800"/>
              </a:spcAft>
              <a:buFont typeface="Courier New" panose="02070309020205020404" pitchFamily="49" charset="0"/>
              <a:buChar char="o"/>
            </a:pPr>
            <a:r>
              <a:rPr lang="en-US" sz="1800" kern="100" dirty="0">
                <a:solidFill>
                  <a:srgbClr val="000000"/>
                </a:solidFill>
                <a:latin typeface="Calibri" panose="020F0502020204030204" pitchFamily="34" charset="0"/>
                <a:ea typeface="Aptos" panose="020B0004020202020204" pitchFamily="34" charset="0"/>
                <a:cs typeface="Calibri" panose="020F0502020204030204" pitchFamily="34" charset="0"/>
              </a:rPr>
              <a:t>Take care of your own feelings by talking with other trusted adults, making time for self-care, and taking media breaks, or engaging in empowerment by taking action and getting involved in anti-violence initiatives.</a:t>
            </a:r>
          </a:p>
          <a:p>
            <a:pPr marL="0" indent="0">
              <a:spcBef>
                <a:spcPts val="0"/>
              </a:spcBef>
              <a:spcAft>
                <a:spcPts val="0"/>
              </a:spcAft>
              <a:buFont typeface="Verdana" panose="020B0604030504040204" pitchFamily="34" charset="0"/>
              <a:buNone/>
            </a:pPr>
            <a:endParaRPr lang="en-US" sz="1800" dirty="0">
              <a:solidFill>
                <a:srgbClr val="000000"/>
              </a:solidFill>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222820520"/>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Metadata/LabelInfo.xml><?xml version="1.0" encoding="utf-8"?>
<clbl:labelList xmlns:clbl="http://schemas.microsoft.com/office/2020/mipLabelMetadata">
  <clbl:label id="{374e17f4-cf11-4ce2-b3ef-5de76bf4ce41}" enabled="0" method="" siteId="{374e17f4-cf11-4ce2-b3ef-5de76bf4ce41}" removed="1"/>
</clbl:labelList>
</file>

<file path=docProps/app.xml><?xml version="1.0" encoding="utf-8"?>
<Properties xmlns="http://schemas.openxmlformats.org/officeDocument/2006/extended-properties" xmlns:vt="http://schemas.openxmlformats.org/officeDocument/2006/docPropsVTypes">
  <Template>Office 2013 - 2022 Theme</Template>
  <TotalTime>590</TotalTime>
  <Words>2621</Words>
  <Application>Microsoft Macintosh PowerPoint</Application>
  <PresentationFormat>Widescreen</PresentationFormat>
  <Paragraphs>195</Paragraphs>
  <Slides>20</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20</vt:i4>
      </vt:variant>
    </vt:vector>
  </HeadingPairs>
  <TitlesOfParts>
    <vt:vector size="31" baseType="lpstr">
      <vt:lpstr>Aptos</vt:lpstr>
      <vt:lpstr>Arial</vt:lpstr>
      <vt:lpstr>Arial,Sans-Serif</vt:lpstr>
      <vt:lpstr>Calibri</vt:lpstr>
      <vt:lpstr>Calibri Light</vt:lpstr>
      <vt:lpstr>Courier New</vt:lpstr>
      <vt:lpstr>Symbol</vt:lpstr>
      <vt:lpstr>Trebuchet MS</vt:lpstr>
      <vt:lpstr>Verdana</vt:lpstr>
      <vt:lpstr>Wingdings</vt:lpstr>
      <vt:lpstr>Office 2013 - 2022 Theme</vt:lpstr>
      <vt:lpstr>Firearm-Related Trauma  Response Toolkit</vt:lpstr>
      <vt:lpstr>Partners Who Collaborated to Create This Toolkit</vt:lpstr>
      <vt:lpstr>Objective</vt:lpstr>
      <vt:lpstr>Section I: Immediate Help After  a Violent or Traumatic Event</vt:lpstr>
      <vt:lpstr>What to Expect at the Emergency Department Understanding the process and resources available during emergency care.</vt:lpstr>
      <vt:lpstr>Health System Resources for Families in Crisis </vt:lpstr>
      <vt:lpstr>Common Responses After Trauma: Children and Teens </vt:lpstr>
      <vt:lpstr>Supporting Children and Teens After Trauma:  Guidance for Caregivers</vt:lpstr>
      <vt:lpstr>Supporting Children and Teens After Trauma:  Guidance for Caregivers cont’d</vt:lpstr>
      <vt:lpstr>Supporting Children and Teens After Trauma:  Helpful Messages</vt:lpstr>
      <vt:lpstr>Common Responses After Trauma: Adults </vt:lpstr>
      <vt:lpstr>Ways to Cope After Trauma: Adults </vt:lpstr>
      <vt:lpstr>National Resources and Guidelines Comprehensive support for individuals and families in crisis.</vt:lpstr>
      <vt:lpstr>Section II: Longer Term Recovery and Support</vt:lpstr>
      <vt:lpstr>Mental Health and Wellness Support After Trauma –  University of Rochester Medicine </vt:lpstr>
      <vt:lpstr>Mental Health and Wellness Support After Trauma – Rochester Regional Health</vt:lpstr>
      <vt:lpstr>Section III: Community Partners</vt:lpstr>
      <vt:lpstr>Community Resources for Violence Intervention  and Prevention</vt:lpstr>
      <vt:lpstr>URochester Medicine Prevention Programs</vt:lpstr>
      <vt:lpstr>Additional Resources </vt:lpstr>
    </vt:vector>
  </TitlesOfParts>
  <Manager/>
  <Company>University of Rochester</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Firearm-Related Trauma Response Toolkit </dc:title>
  <dc:subject/>
  <dc:creator>Temperato, Paige</dc:creator>
  <cp:keywords/>
  <dc:description>Updated 5-20-2026</dc:description>
  <cp:lastModifiedBy>Hindman, Cari</cp:lastModifiedBy>
  <cp:revision>33</cp:revision>
  <dcterms:created xsi:type="dcterms:W3CDTF">2025-04-15T20:35:25Z</dcterms:created>
  <dcterms:modified xsi:type="dcterms:W3CDTF">2026-06-15T15:27:24Z</dcterms:modified>
  <cp:category/>
</cp:coreProperties>
</file>